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4" r:id="rId2"/>
  </p:sldMasterIdLst>
  <p:notesMasterIdLst>
    <p:notesMasterId r:id="rId37"/>
  </p:notesMasterIdLst>
  <p:sldIdLst>
    <p:sldId id="269" r:id="rId3"/>
    <p:sldId id="277" r:id="rId4"/>
    <p:sldId id="267" r:id="rId5"/>
    <p:sldId id="271" r:id="rId6"/>
    <p:sldId id="272" r:id="rId7"/>
    <p:sldId id="273" r:id="rId8"/>
    <p:sldId id="274" r:id="rId9"/>
    <p:sldId id="275" r:id="rId10"/>
    <p:sldId id="276" r:id="rId11"/>
    <p:sldId id="278" r:id="rId12"/>
    <p:sldId id="279" r:id="rId13"/>
    <p:sldId id="270" r:id="rId14"/>
    <p:sldId id="260" r:id="rId15"/>
    <p:sldId id="262" r:id="rId16"/>
    <p:sldId id="264" r:id="rId17"/>
    <p:sldId id="265" r:id="rId18"/>
    <p:sldId id="268" r:id="rId19"/>
    <p:sldId id="286" r:id="rId20"/>
    <p:sldId id="287" r:id="rId21"/>
    <p:sldId id="288" r:id="rId22"/>
    <p:sldId id="280" r:id="rId23"/>
    <p:sldId id="281" r:id="rId24"/>
    <p:sldId id="282" r:id="rId25"/>
    <p:sldId id="283" r:id="rId26"/>
    <p:sldId id="284" r:id="rId27"/>
    <p:sldId id="285" r:id="rId28"/>
    <p:sldId id="296" r:id="rId29"/>
    <p:sldId id="289" r:id="rId30"/>
    <p:sldId id="290" r:id="rId31"/>
    <p:sldId id="291" r:id="rId32"/>
    <p:sldId id="292" r:id="rId33"/>
    <p:sldId id="293" r:id="rId34"/>
    <p:sldId id="294" r:id="rId35"/>
    <p:sldId id="295" r:id="rId36"/>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50" autoAdjust="0"/>
    <p:restoredTop sz="94689"/>
  </p:normalViewPr>
  <p:slideViewPr>
    <p:cSldViewPr snapToGrid="0" snapToObjects="1">
      <p:cViewPr varScale="1">
        <p:scale>
          <a:sx n="69" d="100"/>
          <a:sy n="69" d="100"/>
        </p:scale>
        <p:origin x="1794"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28D3F-D8B6-461A-BF0F-3923FED6B20F}" type="datetimeFigureOut">
              <a:rPr lang="es-CL" smtClean="0"/>
              <a:t>08-05-2024</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6447A-DEF8-4AE7-8415-4A1F28605E9A}" type="slidenum">
              <a:rPr lang="es-CL" smtClean="0"/>
              <a:t>‹Nº›</a:t>
            </a:fld>
            <a:endParaRPr lang="es-CL"/>
          </a:p>
        </p:txBody>
      </p:sp>
    </p:spTree>
    <p:extLst>
      <p:ext uri="{BB962C8B-B14F-4D97-AF65-F5344CB8AC3E}">
        <p14:creationId xmlns:p14="http://schemas.microsoft.com/office/powerpoint/2010/main" val="321210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77599869-B579-46E4-BA8F-A38E7EA2F3EA}" type="slidenum">
              <a:rPr lang="es-CL" smtClean="0"/>
              <a:t>6</a:t>
            </a:fld>
            <a:endParaRPr lang="es-CL"/>
          </a:p>
        </p:txBody>
      </p:sp>
    </p:spTree>
    <p:extLst>
      <p:ext uri="{BB962C8B-B14F-4D97-AF65-F5344CB8AC3E}">
        <p14:creationId xmlns:p14="http://schemas.microsoft.com/office/powerpoint/2010/main" val="1907240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008359" y="4752464"/>
            <a:ext cx="3326860" cy="417971"/>
          </a:xfrm>
        </p:spPr>
        <p:txBody>
          <a:bodyPr anchor="b">
            <a:normAutofit/>
          </a:bodyPr>
          <a:lstStyle>
            <a:lvl1pPr algn="ctr">
              <a:defRPr sz="1350">
                <a:solidFill>
                  <a:schemeClr val="accent5">
                    <a:lumMod val="75000"/>
                  </a:schemeClr>
                </a:solidFill>
                <a:latin typeface="+mn-lt"/>
              </a:defRPr>
            </a:lvl1pPr>
          </a:lstStyle>
          <a:p>
            <a:r>
              <a:rPr lang="es-ES_tradnl" dirty="0"/>
              <a:t>Nombre expositores</a:t>
            </a:r>
          </a:p>
        </p:txBody>
      </p:sp>
      <p:sp>
        <p:nvSpPr>
          <p:cNvPr id="3" name="Subtítulo 2"/>
          <p:cNvSpPr>
            <a:spLocks noGrp="1"/>
          </p:cNvSpPr>
          <p:nvPr>
            <p:ph type="subTitle" idx="1" hasCustomPrompt="1"/>
          </p:nvPr>
        </p:nvSpPr>
        <p:spPr>
          <a:xfrm>
            <a:off x="5008361" y="2932457"/>
            <a:ext cx="3326860" cy="402803"/>
          </a:xfrm>
        </p:spPr>
        <p:txBody>
          <a:bodyPr>
            <a:noAutofit/>
          </a:bodyPr>
          <a:lstStyle>
            <a:lvl1pPr marL="0" indent="0" algn="ctr">
              <a:buNone/>
              <a:defRPr sz="2100">
                <a:solidFill>
                  <a:schemeClr val="accent5">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dirty="0"/>
              <a:t>Nombre de la Ponencia</a:t>
            </a:r>
          </a:p>
        </p:txBody>
      </p:sp>
      <p:sp>
        <p:nvSpPr>
          <p:cNvPr id="8" name="Marcador de texto 7"/>
          <p:cNvSpPr>
            <a:spLocks noGrp="1"/>
          </p:cNvSpPr>
          <p:nvPr>
            <p:ph type="body" sz="quarter" idx="10" hasCustomPrompt="1"/>
          </p:nvPr>
        </p:nvSpPr>
        <p:spPr>
          <a:xfrm>
            <a:off x="5008360" y="731638"/>
            <a:ext cx="3326860" cy="365643"/>
          </a:xfrm>
        </p:spPr>
        <p:txBody>
          <a:bodyPr>
            <a:normAutofit/>
          </a:bodyPr>
          <a:lstStyle>
            <a:lvl1pPr marL="0" indent="0" algn="ctr">
              <a:buNone/>
              <a:defRPr sz="1350">
                <a:solidFill>
                  <a:srgbClr val="0070C0"/>
                </a:solidFill>
              </a:defRPr>
            </a:lvl1pPr>
          </a:lstStyle>
          <a:p>
            <a:pPr lvl="0"/>
            <a:r>
              <a:rPr lang="es-ES_tradnl" dirty="0"/>
              <a:t>Nombre Actividad</a:t>
            </a:r>
          </a:p>
        </p:txBody>
      </p:sp>
      <p:pic>
        <p:nvPicPr>
          <p:cNvPr id="9" name="Imagen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337050" cy="6858000"/>
          </a:xfrm>
          <a:prstGeom prst="rect">
            <a:avLst/>
          </a:prstGeom>
        </p:spPr>
      </p:pic>
    </p:spTree>
    <p:extLst>
      <p:ext uri="{BB962C8B-B14F-4D97-AF65-F5344CB8AC3E}">
        <p14:creationId xmlns:p14="http://schemas.microsoft.com/office/powerpoint/2010/main" val="170297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a:xfrm>
            <a:off x="628650" y="1270535"/>
            <a:ext cx="7886700" cy="490642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3181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1183907"/>
            <a:ext cx="1971675" cy="4993056"/>
          </a:xfrm>
        </p:spPr>
        <p:txBody>
          <a:bodyPr vert="eaVert"/>
          <a:lstStyle>
            <a:lvl1pPr>
              <a:defRPr>
                <a:solidFill>
                  <a:schemeClr val="accent1">
                    <a:lumMod val="75000"/>
                  </a:schemeClr>
                </a:solidFill>
              </a:defRPr>
            </a:lvl1p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a:xfrm>
            <a:off x="628650" y="1183907"/>
            <a:ext cx="5800725" cy="4993056"/>
          </a:xfrm>
        </p:spPr>
        <p:txBody>
          <a:bodyPr vert="eaVert"/>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98828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Tree>
    <p:extLst>
      <p:ext uri="{BB962C8B-B14F-4D97-AF65-F5344CB8AC3E}">
        <p14:creationId xmlns:p14="http://schemas.microsoft.com/office/powerpoint/2010/main" val="105002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p:cNvSpPr txBox="1"/>
          <p:nvPr userDrawn="1"/>
        </p:nvSpPr>
        <p:spPr>
          <a:xfrm>
            <a:off x="0" y="289175"/>
            <a:ext cx="4929754" cy="854080"/>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4950" dirty="0">
                <a:solidFill>
                  <a:schemeClr val="bg1"/>
                </a:solidFill>
              </a:rPr>
              <a:t>Muchas gracias</a:t>
            </a:r>
            <a:r>
              <a:rPr lang="is-IS" sz="4950" dirty="0">
                <a:solidFill>
                  <a:schemeClr val="bg1"/>
                </a:solidFill>
              </a:rPr>
              <a:t>…</a:t>
            </a:r>
            <a:endParaRPr lang="es-ES_tradnl" sz="4950" dirty="0">
              <a:solidFill>
                <a:schemeClr val="bg1"/>
              </a:solidFill>
            </a:endParaRPr>
          </a:p>
        </p:txBody>
      </p:sp>
      <p:sp>
        <p:nvSpPr>
          <p:cNvPr id="10" name="Marcador de texto 9"/>
          <p:cNvSpPr>
            <a:spLocks noGrp="1"/>
          </p:cNvSpPr>
          <p:nvPr>
            <p:ph type="body" sz="quarter" idx="11" hasCustomPrompt="1"/>
          </p:nvPr>
        </p:nvSpPr>
        <p:spPr>
          <a:xfrm>
            <a:off x="2820811" y="2657041"/>
            <a:ext cx="3378994" cy="528638"/>
          </a:xfrm>
        </p:spPr>
        <p:txBody>
          <a:bodyPr/>
          <a:lstStyle>
            <a:lvl1pPr marL="0" indent="0" algn="ctr">
              <a:buNone/>
              <a:defRPr>
                <a:solidFill>
                  <a:schemeClr val="bg1"/>
                </a:solidFill>
              </a:defRPr>
            </a:lvl1pPr>
          </a:lstStyle>
          <a:p>
            <a:pPr lvl="0"/>
            <a:r>
              <a:rPr lang="es-ES_tradnl" dirty="0"/>
              <a:t>Nombre de </a:t>
            </a:r>
            <a:r>
              <a:rPr lang="es-ES_tradnl"/>
              <a:t>la Potencia</a:t>
            </a:r>
            <a:endParaRPr lang="es-ES_tradnl" dirty="0"/>
          </a:p>
        </p:txBody>
      </p:sp>
      <p:sp>
        <p:nvSpPr>
          <p:cNvPr id="14" name="Marcador de texto 13"/>
          <p:cNvSpPr>
            <a:spLocks noGrp="1"/>
          </p:cNvSpPr>
          <p:nvPr>
            <p:ph type="body" sz="quarter" idx="13" hasCustomPrompt="1"/>
          </p:nvPr>
        </p:nvSpPr>
        <p:spPr>
          <a:xfrm>
            <a:off x="2820810" y="3443184"/>
            <a:ext cx="3378994" cy="452438"/>
          </a:xfrm>
        </p:spPr>
        <p:txBody>
          <a:bodyPr>
            <a:normAutofit/>
          </a:bodyPr>
          <a:lstStyle>
            <a:lvl1pPr marL="0" indent="0" algn="ctr">
              <a:buNone/>
              <a:defRPr sz="1350">
                <a:solidFill>
                  <a:schemeClr val="bg1"/>
                </a:solidFill>
              </a:defRPr>
            </a:lvl1pPr>
          </a:lstStyle>
          <a:p>
            <a:pPr lvl="0"/>
            <a:r>
              <a:rPr lang="es-ES_tradnl"/>
              <a:t>Nombre expositores</a:t>
            </a:r>
            <a:endParaRPr lang="es-ES_tradnl" dirty="0"/>
          </a:p>
        </p:txBody>
      </p:sp>
    </p:spTree>
    <p:extLst>
      <p:ext uri="{BB962C8B-B14F-4D97-AF65-F5344CB8AC3E}">
        <p14:creationId xmlns:p14="http://schemas.microsoft.com/office/powerpoint/2010/main" val="81975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95596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747579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818005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266725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046263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3"/>
          <p:cNvSpPr>
            <a:spLocks noGrp="1"/>
          </p:cNvSpPr>
          <p:nvPr>
            <p:ph type="ftr" sz="quarter" idx="11"/>
          </p:nvPr>
        </p:nvSpPr>
        <p:spPr/>
        <p:txBody>
          <a:bodyPr/>
          <a:lstStyle/>
          <a:p>
            <a:endParaRPr lang="es-ES_tradnl"/>
          </a:p>
        </p:txBody>
      </p:sp>
      <p:sp>
        <p:nvSpPr>
          <p:cNvPr id="6" name="Slide Number Placeholder 4"/>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34477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173256"/>
            <a:ext cx="7886700" cy="779647"/>
          </a:xfrm>
        </p:spPr>
        <p:txBody>
          <a:bodyPr/>
          <a:lstStyle/>
          <a:p>
            <a:r>
              <a:rPr lang="es-ES"/>
              <a:t>Haga clic para modificar el estilo de título del patrón</a:t>
            </a:r>
            <a:endParaRPr lang="es-ES_tradnl"/>
          </a:p>
        </p:txBody>
      </p:sp>
      <p:sp>
        <p:nvSpPr>
          <p:cNvPr id="3" name="Marcador de contenido 2"/>
          <p:cNvSpPr>
            <a:spLocks noGrp="1"/>
          </p:cNvSpPr>
          <p:nvPr>
            <p:ph idx="1"/>
          </p:nvPr>
        </p:nvSpPr>
        <p:spPr>
          <a:xfrm>
            <a:off x="628650" y="1318661"/>
            <a:ext cx="7886700" cy="4858302"/>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42004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2"/>
          <p:cNvSpPr>
            <a:spLocks noGrp="1"/>
          </p:cNvSpPr>
          <p:nvPr>
            <p:ph type="ftr" sz="quarter" idx="11"/>
          </p:nvPr>
        </p:nvSpPr>
        <p:spPr/>
        <p:txBody>
          <a:bodyPr/>
          <a:lstStyle/>
          <a:p>
            <a:endParaRPr lang="es-ES_tradnl"/>
          </a:p>
        </p:txBody>
      </p:sp>
      <p:sp>
        <p:nvSpPr>
          <p:cNvPr id="6" name="Slide Number Placeholder 3"/>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294222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5"/>
          <p:cNvSpPr>
            <a:spLocks noGrp="1"/>
          </p:cNvSpPr>
          <p:nvPr>
            <p:ph type="ftr" sz="quarter" idx="11"/>
          </p:nvPr>
        </p:nvSpPr>
        <p:spPr/>
        <p:txBody>
          <a:bodyPr/>
          <a:lstStyle/>
          <a:p>
            <a:endParaRPr lang="es-ES_tradnl"/>
          </a:p>
        </p:txBody>
      </p:sp>
      <p:sp>
        <p:nvSpPr>
          <p:cNvPr id="6"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80011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931876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192774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73604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12386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977072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4"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315290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4"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994627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92125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ES_tradnl"/>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9436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54145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p:cNvSpPr>
            <a:spLocks noGrp="1"/>
          </p:cNvSpPr>
          <p:nvPr>
            <p:ph sz="half" idx="1"/>
          </p:nvPr>
        </p:nvSpPr>
        <p:spPr>
          <a:xfrm>
            <a:off x="628650" y="1337912"/>
            <a:ext cx="3886200" cy="4839050"/>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4629150" y="1337913"/>
            <a:ext cx="3886200" cy="4839051"/>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377199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115504"/>
            <a:ext cx="7886700" cy="837399"/>
          </a:xfrm>
        </p:spPr>
        <p:txBody>
          <a:bodyPr/>
          <a:lstStyle/>
          <a:p>
            <a:r>
              <a:rPr lang="es-ES"/>
              <a:t>Haga clic para modificar el estilo de título del patrón</a:t>
            </a:r>
            <a:endParaRPr lang="es-ES_tradnl"/>
          </a:p>
        </p:txBody>
      </p:sp>
      <p:sp>
        <p:nvSpPr>
          <p:cNvPr id="3" name="Marcador de texto 2"/>
          <p:cNvSpPr>
            <a:spLocks noGrp="1"/>
          </p:cNvSpPr>
          <p:nvPr>
            <p:ph type="body" idx="1"/>
          </p:nvPr>
        </p:nvSpPr>
        <p:spPr>
          <a:xfrm>
            <a:off x="629842" y="1317032"/>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307631"/>
            <a:ext cx="3868340" cy="388203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4629150" y="1317032"/>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307631"/>
            <a:ext cx="3887391" cy="388203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01610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fecha 2"/>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90902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81012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1135781"/>
            <a:ext cx="2949178" cy="921619"/>
          </a:xfrm>
        </p:spPr>
        <p:txBody>
          <a:bodyPr anchor="b"/>
          <a:lstStyle>
            <a:lvl1pPr>
              <a:defRPr sz="2400"/>
            </a:lvl1pPr>
          </a:lstStyle>
          <a:p>
            <a:r>
              <a:rPr lang="es-ES"/>
              <a:t>Haga clic para modificar el estilo de título del patrón</a:t>
            </a:r>
            <a:endParaRPr lang="es-ES_tradnl"/>
          </a:p>
        </p:txBody>
      </p:sp>
      <p:sp>
        <p:nvSpPr>
          <p:cNvPr id="3" name="Marcador de contenido 2"/>
          <p:cNvSpPr>
            <a:spLocks noGrp="1"/>
          </p:cNvSpPr>
          <p:nvPr>
            <p:ph idx="1"/>
          </p:nvPr>
        </p:nvSpPr>
        <p:spPr>
          <a:xfrm>
            <a:off x="3887391" y="1135780"/>
            <a:ext cx="4629150" cy="472527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70959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1145406"/>
            <a:ext cx="2949178" cy="911994"/>
          </a:xfrm>
        </p:spPr>
        <p:txBody>
          <a:bodyPr anchor="b"/>
          <a:lstStyle>
            <a:lvl1pPr>
              <a:defRPr sz="2400"/>
            </a:lvl1pPr>
          </a:lstStyle>
          <a:p>
            <a:r>
              <a:rPr lang="es-ES"/>
              <a:t>Haga clic para modificar el estilo de título del patrón</a:t>
            </a:r>
            <a:endParaRPr lang="es-ES_tradnl"/>
          </a:p>
        </p:txBody>
      </p:sp>
      <p:sp>
        <p:nvSpPr>
          <p:cNvPr id="3" name="Marcador de imagen 2"/>
          <p:cNvSpPr>
            <a:spLocks noGrp="1"/>
          </p:cNvSpPr>
          <p:nvPr>
            <p:ph type="pic" idx="1"/>
          </p:nvPr>
        </p:nvSpPr>
        <p:spPr>
          <a:xfrm>
            <a:off x="3887391" y="1145406"/>
            <a:ext cx="4629150" cy="471564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S_tradnl"/>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1F7381-204D-BD4D-AAC4-F6E5621C55F3}" type="datetimeFigureOut">
              <a:rPr lang="es-ES_tradnl" smtClean="0"/>
              <a:t>08/05/2024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182943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115504"/>
            <a:ext cx="6715426" cy="837399"/>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628650" y="1318661"/>
            <a:ext cx="7886700" cy="485830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1F7381-204D-BD4D-AAC4-F6E5621C55F3}" type="datetimeFigureOut">
              <a:rPr lang="es-ES_tradnl" smtClean="0"/>
              <a:t>08/05/2024</a:t>
            </a:fld>
            <a:endParaRPr lang="es-ES_tradnl"/>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2833272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60" r:id="rId13"/>
  </p:sldLayoutIdLst>
  <p:txStyles>
    <p:titleStyle>
      <a:lvl1pPr algn="l" defTabSz="685800" rtl="0" eaLnBrk="1" latinLnBrk="0" hangingPunct="1">
        <a:lnSpc>
          <a:spcPct val="90000"/>
        </a:lnSpc>
        <a:spcBef>
          <a:spcPct val="0"/>
        </a:spcBef>
        <a:buNone/>
        <a:defRPr sz="2700"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rgbClr val="0070C0"/>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rgbClr val="0070C0"/>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rgbClr val="0070C0"/>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rgbClr val="0070C0"/>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rgbClr val="0070C0"/>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B1F7381-204D-BD4D-AAC4-F6E5621C55F3}" type="datetimeFigureOut">
              <a:rPr lang="es-ES_tradnl" smtClean="0"/>
              <a:t>08/05/2024</a:t>
            </a:fld>
            <a:endParaRPr lang="es-ES_tradnl"/>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S_tradnl"/>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577416029"/>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hyperlink" Target="http://www.vatican.va/archive/ESL0506/__P8B.HTM"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F3ECA5-492D-4252-81E7-514744D83469}"/>
              </a:ext>
            </a:extLst>
          </p:cNvPr>
          <p:cNvSpPr>
            <a:spLocks noGrp="1"/>
          </p:cNvSpPr>
          <p:nvPr>
            <p:ph type="ctrTitle"/>
          </p:nvPr>
        </p:nvSpPr>
        <p:spPr/>
        <p:txBody>
          <a:bodyPr/>
          <a:lstStyle/>
          <a:p>
            <a:r>
              <a:rPr lang="es-CL" dirty="0"/>
              <a:t>Intervención en dinámicas de conflicto</a:t>
            </a:r>
          </a:p>
        </p:txBody>
      </p:sp>
      <p:sp>
        <p:nvSpPr>
          <p:cNvPr id="3" name="Subtítulo 2">
            <a:extLst>
              <a:ext uri="{FF2B5EF4-FFF2-40B4-BE49-F238E27FC236}">
                <a16:creationId xmlns:a16="http://schemas.microsoft.com/office/drawing/2014/main" id="{7FC044FF-9AB0-4ED3-B03C-DF213F62DDF1}"/>
              </a:ext>
            </a:extLst>
          </p:cNvPr>
          <p:cNvSpPr>
            <a:spLocks noGrp="1"/>
          </p:cNvSpPr>
          <p:nvPr>
            <p:ph type="subTitle" idx="1"/>
          </p:nvPr>
        </p:nvSpPr>
        <p:spPr/>
        <p:txBody>
          <a:bodyPr/>
          <a:lstStyle/>
          <a:p>
            <a:r>
              <a:rPr lang="es-CL" dirty="0"/>
              <a:t>Universidad de chile</a:t>
            </a:r>
          </a:p>
          <a:p>
            <a:r>
              <a:rPr lang="es-CL" dirty="0"/>
              <a:t>2021</a:t>
            </a:r>
          </a:p>
        </p:txBody>
      </p:sp>
    </p:spTree>
    <p:extLst>
      <p:ext uri="{BB962C8B-B14F-4D97-AF65-F5344CB8AC3E}">
        <p14:creationId xmlns:p14="http://schemas.microsoft.com/office/powerpoint/2010/main" val="3844604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 ronda nocturna - Rembrandt (1642) — adeprin">
            <a:extLst>
              <a:ext uri="{FF2B5EF4-FFF2-40B4-BE49-F238E27FC236}">
                <a16:creationId xmlns:a16="http://schemas.microsoft.com/office/drawing/2014/main" id="{23923555-A65F-432E-94D1-49C54BCDB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75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F540C7-2826-44D3-A7EA-2A29F70C9B41}"/>
              </a:ext>
            </a:extLst>
          </p:cNvPr>
          <p:cNvPicPr>
            <a:picLocks noChangeAspect="1"/>
          </p:cNvPicPr>
          <p:nvPr/>
        </p:nvPicPr>
        <p:blipFill>
          <a:blip r:embed="rId2"/>
          <a:stretch>
            <a:fillRect/>
          </a:stretch>
        </p:blipFill>
        <p:spPr>
          <a:xfrm>
            <a:off x="590188" y="64480"/>
            <a:ext cx="7963623" cy="6729039"/>
          </a:xfrm>
          <a:prstGeom prst="rect">
            <a:avLst/>
          </a:prstGeom>
        </p:spPr>
      </p:pic>
    </p:spTree>
    <p:extLst>
      <p:ext uri="{BB962C8B-B14F-4D97-AF65-F5344CB8AC3E}">
        <p14:creationId xmlns:p14="http://schemas.microsoft.com/office/powerpoint/2010/main" val="76966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8607" y="424173"/>
            <a:ext cx="8466785" cy="906850"/>
          </a:xfrm>
        </p:spPr>
        <p:txBody>
          <a:bodyPr/>
          <a:lstStyle/>
          <a:p>
            <a:r>
              <a:rPr lang="es-CL" dirty="0"/>
              <a:t>INTERVENCIÓN DEL CONFLICTO</a:t>
            </a:r>
          </a:p>
        </p:txBody>
      </p:sp>
      <p:sp>
        <p:nvSpPr>
          <p:cNvPr id="3" name="Marcador de contenido 2"/>
          <p:cNvSpPr>
            <a:spLocks noGrp="1"/>
          </p:cNvSpPr>
          <p:nvPr>
            <p:ph idx="1"/>
          </p:nvPr>
        </p:nvSpPr>
        <p:spPr>
          <a:xfrm>
            <a:off x="338607" y="1419727"/>
            <a:ext cx="8203814" cy="4828680"/>
          </a:xfrm>
        </p:spPr>
        <p:txBody>
          <a:bodyPr>
            <a:normAutofit fontScale="92500" lnSpcReduction="20000"/>
          </a:bodyPr>
          <a:lstStyle/>
          <a:p>
            <a:pPr marL="0" indent="0">
              <a:buNone/>
            </a:pPr>
            <a:r>
              <a:rPr lang="es-CL" sz="2000" u="sng" dirty="0"/>
              <a:t>ALGUNAS OBSERVACIONES SOBRE LA NOMENCLATURA</a:t>
            </a:r>
          </a:p>
          <a:p>
            <a:pPr marL="0" indent="0">
              <a:buNone/>
            </a:pPr>
            <a:endParaRPr lang="es-CL" sz="2000" dirty="0"/>
          </a:p>
          <a:p>
            <a:pPr marL="0" indent="0" algn="just">
              <a:buNone/>
            </a:pPr>
            <a:r>
              <a:rPr lang="es-CL" sz="2000" dirty="0"/>
              <a:t>- ¿Sistemas, o métodos de </a:t>
            </a:r>
            <a:r>
              <a:rPr lang="es-CL" sz="2000" u="sng" dirty="0"/>
              <a:t>resolución “</a:t>
            </a:r>
            <a:r>
              <a:rPr lang="es-CL" sz="2000" b="1" u="sng" dirty="0"/>
              <a:t>alternativa” </a:t>
            </a:r>
            <a:r>
              <a:rPr lang="es-CL" sz="2000" u="sng" dirty="0"/>
              <a:t>de conflictos</a:t>
            </a:r>
            <a:r>
              <a:rPr lang="es-CL" u="sng" dirty="0"/>
              <a:t>?</a:t>
            </a:r>
            <a:r>
              <a:rPr lang="es-CL" sz="2000" dirty="0"/>
              <a:t> </a:t>
            </a:r>
          </a:p>
          <a:p>
            <a:pPr marL="0" indent="0" algn="just">
              <a:buNone/>
            </a:pPr>
            <a:endParaRPr lang="es-CL" sz="2000" dirty="0"/>
          </a:p>
          <a:p>
            <a:pPr marL="0" indent="0" algn="just">
              <a:buNone/>
            </a:pPr>
            <a:r>
              <a:rPr lang="es-CL" sz="2000" dirty="0"/>
              <a:t>- El adjetivo “</a:t>
            </a:r>
            <a:r>
              <a:rPr lang="es-CL" sz="2000" u="sng" dirty="0"/>
              <a:t>alternativo</a:t>
            </a:r>
            <a:r>
              <a:rPr lang="es-CL" sz="2000" dirty="0"/>
              <a:t>” resulta impreciso, toda vez que alude necesariamente a la existencia de un mecanismo </a:t>
            </a:r>
            <a:r>
              <a:rPr lang="es-CL" sz="2000" u="sng" dirty="0"/>
              <a:t>principal</a:t>
            </a:r>
            <a:r>
              <a:rPr lang="es-CL" sz="2000" dirty="0"/>
              <a:t>: ¿el judicial?</a:t>
            </a:r>
          </a:p>
          <a:p>
            <a:pPr marL="0" indent="0" algn="just">
              <a:buNone/>
            </a:pPr>
            <a:endParaRPr lang="es-CL" sz="2000" dirty="0"/>
          </a:p>
          <a:p>
            <a:pPr marL="0" indent="0" algn="just">
              <a:buNone/>
            </a:pPr>
            <a:r>
              <a:rPr lang="es-CL" sz="2000" dirty="0"/>
              <a:t>- Esto es consecuencia del repentino protagonismo del “proceso” en la formación jurídica, en desmedro de la “teoría general del conflicto”. </a:t>
            </a:r>
          </a:p>
          <a:p>
            <a:pPr marL="0" indent="0" algn="just">
              <a:buNone/>
            </a:pPr>
            <a:endParaRPr lang="es-CL" sz="2000" dirty="0"/>
          </a:p>
          <a:p>
            <a:pPr marL="0" indent="0" algn="just">
              <a:buNone/>
            </a:pPr>
            <a:r>
              <a:rPr lang="es-CL" sz="2000" dirty="0"/>
              <a:t>- Lo anterior requiere volver la mirada sobre los verdaderos responsables y protagonistas de estas historias: las partes o interesados.</a:t>
            </a:r>
          </a:p>
        </p:txBody>
      </p:sp>
    </p:spTree>
    <p:extLst>
      <p:ext uri="{BB962C8B-B14F-4D97-AF65-F5344CB8AC3E}">
        <p14:creationId xmlns:p14="http://schemas.microsoft.com/office/powerpoint/2010/main" val="2745802649"/>
      </p:ext>
    </p:extLst>
  </p:cSld>
  <p:clrMapOvr>
    <a:masterClrMapping/>
  </p:clrMapOvr>
  <mc:AlternateContent xmlns:mc="http://schemas.openxmlformats.org/markup-compatibility/2006" xmlns:p14="http://schemas.microsoft.com/office/powerpoint/2010/main">
    <mc:Choice Requires="p14">
      <p:transition spd="slow" p14:dur="2000" advTm="112478"/>
    </mc:Choice>
    <mc:Fallback xmlns="">
      <p:transition spd="slow" advTm="1124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079" y="344434"/>
            <a:ext cx="8442722" cy="810598"/>
          </a:xfrm>
        </p:spPr>
        <p:txBody>
          <a:bodyPr/>
          <a:lstStyle/>
          <a:p>
            <a:r>
              <a:rPr lang="es-CL" dirty="0"/>
              <a:t>INTERVENCIÓN DEL CONFLICTO</a:t>
            </a:r>
          </a:p>
        </p:txBody>
      </p:sp>
      <p:sp>
        <p:nvSpPr>
          <p:cNvPr id="3" name="Marcador de contenido 2"/>
          <p:cNvSpPr>
            <a:spLocks noGrp="1"/>
          </p:cNvSpPr>
          <p:nvPr>
            <p:ph idx="1"/>
          </p:nvPr>
        </p:nvSpPr>
        <p:spPr>
          <a:xfrm>
            <a:off x="244079" y="1251285"/>
            <a:ext cx="8105837" cy="4997122"/>
          </a:xfrm>
        </p:spPr>
        <p:txBody>
          <a:bodyPr>
            <a:normAutofit fontScale="92500" lnSpcReduction="10000"/>
          </a:bodyPr>
          <a:lstStyle/>
          <a:p>
            <a:pPr marL="0" indent="0" algn="just">
              <a:buNone/>
            </a:pPr>
            <a:r>
              <a:rPr lang="es-CL" dirty="0"/>
              <a:t>ARRAIGO DEL CONCEPTO DE ”TERCERIZACIÓN” DEL CONFLICTO</a:t>
            </a:r>
          </a:p>
          <a:p>
            <a:pPr marL="0" indent="0" algn="just">
              <a:buNone/>
            </a:pPr>
            <a:endParaRPr lang="es-CL" dirty="0"/>
          </a:p>
          <a:p>
            <a:pPr marL="0" indent="0" algn="just">
              <a:buNone/>
            </a:pPr>
            <a:r>
              <a:rPr lang="es-CL" dirty="0"/>
              <a:t>Ejemplo en materia de Familia:</a:t>
            </a:r>
          </a:p>
          <a:p>
            <a:pPr marL="0" indent="0" algn="just">
              <a:buNone/>
            </a:pPr>
            <a:r>
              <a:rPr lang="es-CL" dirty="0"/>
              <a:t>Antes de que las materias de familia fueran </a:t>
            </a:r>
            <a:r>
              <a:rPr lang="es-CL" dirty="0" err="1"/>
              <a:t>judicializables</a:t>
            </a:r>
            <a:r>
              <a:rPr lang="es-CL" dirty="0"/>
              <a:t> (no más de un siglo atrás), los interesados eran quienes debían resolver sus dificultades dado el carácter privado que estas tenían, sin embargo la especialización de la justicia de menores y luego de familia, como una justicia </a:t>
            </a:r>
            <a:r>
              <a:rPr lang="es-CL" dirty="0" err="1"/>
              <a:t>desformalizada</a:t>
            </a:r>
            <a:r>
              <a:rPr lang="es-CL" dirty="0"/>
              <a:t> en la que la asesoría letrada era opcional, abrió las puertas para la judicialización de la mayoría de los conflictos de familia, con lo que los involucrados </a:t>
            </a:r>
            <a:r>
              <a:rPr lang="es-CL" u="sng" dirty="0"/>
              <a:t>habiéndose o no esforzado en resolver por sí mismos sus conflictos</a:t>
            </a:r>
            <a:r>
              <a:rPr lang="es-CL" dirty="0"/>
              <a:t>, los entregaban a un tercero, trasladando a éste la responsabilidad de la justicia o idoneidad de lo resuelto, lo que eventualmente justificaba su incumplimiento, toda vez que el grado de compromiso del obligado pareciera ser menor aquel ha sido impuesto por tercero y no contraído en forma voluntaria. </a:t>
            </a:r>
          </a:p>
        </p:txBody>
      </p:sp>
    </p:spTree>
    <p:extLst>
      <p:ext uri="{BB962C8B-B14F-4D97-AF65-F5344CB8AC3E}">
        <p14:creationId xmlns:p14="http://schemas.microsoft.com/office/powerpoint/2010/main" val="3405322913"/>
      </p:ext>
    </p:extLst>
  </p:cSld>
  <p:clrMapOvr>
    <a:masterClrMapping/>
  </p:clrMapOvr>
  <mc:AlternateContent xmlns:mc="http://schemas.openxmlformats.org/markup-compatibility/2006" xmlns:p14="http://schemas.microsoft.com/office/powerpoint/2010/main">
    <mc:Choice Requires="p14">
      <p:transition spd="slow" p14:dur="2000" advTm="78995"/>
    </mc:Choice>
    <mc:Fallback xmlns="">
      <p:transition spd="slow" advTm="789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8310374" cy="798566"/>
          </a:xfrm>
        </p:spPr>
        <p:txBody>
          <a:bodyPr/>
          <a:lstStyle/>
          <a:p>
            <a:r>
              <a:rPr lang="es-CL" dirty="0"/>
              <a:t>INTERVENCIÓN DEL CONFLICTO</a:t>
            </a:r>
          </a:p>
        </p:txBody>
      </p:sp>
      <p:sp>
        <p:nvSpPr>
          <p:cNvPr id="3" name="Marcador de contenido 2"/>
          <p:cNvSpPr>
            <a:spLocks noGrp="1"/>
          </p:cNvSpPr>
          <p:nvPr>
            <p:ph idx="1"/>
          </p:nvPr>
        </p:nvSpPr>
        <p:spPr>
          <a:xfrm>
            <a:off x="300789" y="1479885"/>
            <a:ext cx="8494295" cy="4768522"/>
          </a:xfrm>
        </p:spPr>
        <p:txBody>
          <a:bodyPr>
            <a:normAutofit/>
          </a:bodyPr>
          <a:lstStyle/>
          <a:p>
            <a:pPr marL="0" indent="0" algn="just">
              <a:buNone/>
            </a:pPr>
            <a:r>
              <a:rPr lang="es-ES" dirty="0"/>
              <a:t>EJEMPLOS DE EXPRESIONES LEGISLATIVAS</a:t>
            </a:r>
          </a:p>
          <a:p>
            <a:pPr marL="0" indent="0" algn="just">
              <a:buNone/>
            </a:pPr>
            <a:r>
              <a:rPr lang="es-ES" dirty="0"/>
              <a:t>CÓDIGO DEL TRABAJO:</a:t>
            </a:r>
          </a:p>
          <a:p>
            <a:pPr marL="0" indent="0" algn="just">
              <a:buNone/>
            </a:pPr>
            <a:endParaRPr lang="es-ES" dirty="0"/>
          </a:p>
          <a:p>
            <a:pPr algn="just">
              <a:buFontTx/>
              <a:buChar char="-"/>
            </a:pPr>
            <a:r>
              <a:rPr lang="es-ES" dirty="0"/>
              <a:t>Establece en la negociación colectiva una mediación que puede ser “voluntaria” u “obligatoria”, artículos 344 y 351.</a:t>
            </a:r>
          </a:p>
          <a:p>
            <a:pPr lvl="1" algn="just">
              <a:buFontTx/>
              <a:buChar char="-"/>
            </a:pPr>
            <a:r>
              <a:rPr lang="es-ES" dirty="0"/>
              <a:t>La mediación nunca puede ser obligatoria.</a:t>
            </a:r>
          </a:p>
          <a:p>
            <a:pPr lvl="1" algn="just">
              <a:buFontTx/>
              <a:buChar char="-"/>
            </a:pPr>
            <a:r>
              <a:rPr lang="es-ES" dirty="0"/>
              <a:t>El artículo 351 fija plazos para la mediación, lo que también es incompatible con los principios de la mediación que estudiaremos.</a:t>
            </a:r>
          </a:p>
          <a:p>
            <a:pPr lvl="1" algn="just">
              <a:buFontTx/>
              <a:buChar char="-"/>
            </a:pPr>
            <a:r>
              <a:rPr lang="es-ES" dirty="0"/>
              <a:t>El mismo artículo exige que se levante un acta de lo obrado durante la mediación, asunto que igualmente es incompatible con la confidencialidad de la mediación, además de impedir que las partes puedan explorar libremente diversas soluciones posibles sin quedar comprometidas por las propuestas expresadas.</a:t>
            </a:r>
          </a:p>
        </p:txBody>
      </p:sp>
    </p:spTree>
    <p:extLst>
      <p:ext uri="{BB962C8B-B14F-4D97-AF65-F5344CB8AC3E}">
        <p14:creationId xmlns:p14="http://schemas.microsoft.com/office/powerpoint/2010/main" val="3808562912"/>
      </p:ext>
    </p:extLst>
  </p:cSld>
  <p:clrMapOvr>
    <a:masterClrMapping/>
  </p:clrMapOvr>
  <mc:AlternateContent xmlns:mc="http://schemas.openxmlformats.org/markup-compatibility/2006" xmlns:p14="http://schemas.microsoft.com/office/powerpoint/2010/main">
    <mc:Choice Requires="p14">
      <p:transition spd="slow" p14:dur="2000" advTm="81714"/>
    </mc:Choice>
    <mc:Fallback xmlns="">
      <p:transition spd="slow" advTm="8171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8442722" cy="798566"/>
          </a:xfrm>
        </p:spPr>
        <p:txBody>
          <a:bodyPr/>
          <a:lstStyle/>
          <a:p>
            <a:r>
              <a:rPr lang="es-CL" dirty="0"/>
              <a:t>INTERVENCIÓN DEL CONFLICTO</a:t>
            </a:r>
          </a:p>
        </p:txBody>
      </p:sp>
      <p:sp>
        <p:nvSpPr>
          <p:cNvPr id="3" name="Marcador de contenido 2"/>
          <p:cNvSpPr>
            <a:spLocks noGrp="1"/>
          </p:cNvSpPr>
          <p:nvPr>
            <p:ph idx="1"/>
          </p:nvPr>
        </p:nvSpPr>
        <p:spPr>
          <a:xfrm>
            <a:off x="312821" y="1383633"/>
            <a:ext cx="8157411" cy="4864774"/>
          </a:xfrm>
        </p:spPr>
        <p:txBody>
          <a:bodyPr>
            <a:normAutofit fontScale="85000" lnSpcReduction="10000"/>
          </a:bodyPr>
          <a:lstStyle/>
          <a:p>
            <a:pPr marL="0" indent="0" algn="just">
              <a:buNone/>
            </a:pPr>
            <a:r>
              <a:rPr lang="es-ES" dirty="0"/>
              <a:t>Art. 351.- </a:t>
            </a:r>
            <a:r>
              <a:rPr lang="es-ES" u="sng" dirty="0"/>
              <a:t>Mediación obligatoria</a:t>
            </a:r>
            <a:r>
              <a:rPr lang="es-ES" dirty="0"/>
              <a:t>. Dentro de los cuatro días siguientes de acordada la huelga, cualquiera de las partes podrá solicitar la mediación obligatoria del Inspector del Trabajo competente, para facilitar el acuerdo entre ellas. </a:t>
            </a:r>
          </a:p>
          <a:p>
            <a:pPr marL="0" indent="0" algn="just">
              <a:buNone/>
            </a:pPr>
            <a:r>
              <a:rPr lang="es-ES" dirty="0"/>
              <a:t>En el desempeño de su cometido, el Inspector del Trabajo podrá citar a las partes, en forma conjunta o separada, cuantas veces estime necesario, con el objeto de acercar posiciones y facilitar el establecimiento de bases de acuerdo para la suscripción del contrato colectivo. </a:t>
            </a:r>
          </a:p>
          <a:p>
            <a:pPr marL="0" indent="0" algn="just">
              <a:buNone/>
            </a:pPr>
            <a:r>
              <a:rPr lang="es-ES" u="sng" dirty="0"/>
              <a:t>Transcurridos cinco días hábiles </a:t>
            </a:r>
            <a:r>
              <a:rPr lang="es-ES" dirty="0"/>
              <a:t>desde que fuere solicitada su intervención sin que las partes hubieren llegado a un acuerdo, el Inspector del Trabajo </a:t>
            </a:r>
            <a:r>
              <a:rPr lang="es-ES" u="sng" dirty="0"/>
              <a:t>dará por terminada su labor</a:t>
            </a:r>
            <a:r>
              <a:rPr lang="es-ES" dirty="0"/>
              <a:t>, debiendo hacerse efectiva la huelga al inicio del día siguiente hábil. Sin perjuicio de lo anterior, las partes podrán acordar que el Inspector del Trabajo continúe desarrollando su gestión por un lapso de hasta cinco días, prorrogándose por ese hecho la fecha en que la huelga deba hacerse efectiva. </a:t>
            </a:r>
          </a:p>
          <a:p>
            <a:pPr marL="0" indent="0" algn="just">
              <a:buNone/>
            </a:pPr>
            <a:r>
              <a:rPr lang="es-ES" u="sng" dirty="0"/>
              <a:t>De las audiencias que se realicen ante el Inspector del Trabajo deberá levantarse acta firmada por los comparecientes y el funcionario referido. </a:t>
            </a:r>
          </a:p>
        </p:txBody>
      </p:sp>
    </p:spTree>
    <p:extLst>
      <p:ext uri="{BB962C8B-B14F-4D97-AF65-F5344CB8AC3E}">
        <p14:creationId xmlns:p14="http://schemas.microsoft.com/office/powerpoint/2010/main" val="1623020958"/>
      </p:ext>
    </p:extLst>
  </p:cSld>
  <p:clrMapOvr>
    <a:masterClrMapping/>
  </p:clrMapOvr>
  <mc:AlternateContent xmlns:mc="http://schemas.openxmlformats.org/markup-compatibility/2006" xmlns:p14="http://schemas.microsoft.com/office/powerpoint/2010/main">
    <mc:Choice Requires="p14">
      <p:transition spd="slow" p14:dur="2000" advTm="35205"/>
    </mc:Choice>
    <mc:Fallback xmlns="">
      <p:transition spd="slow" advTm="352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8443390" cy="810598"/>
          </a:xfrm>
        </p:spPr>
        <p:txBody>
          <a:bodyPr/>
          <a:lstStyle/>
          <a:p>
            <a:r>
              <a:rPr lang="es-CL" dirty="0"/>
              <a:t>INTERVENCIÓN DEL CONFLICTO</a:t>
            </a:r>
          </a:p>
        </p:txBody>
      </p:sp>
      <p:sp>
        <p:nvSpPr>
          <p:cNvPr id="3" name="Marcador de contenido 2"/>
          <p:cNvSpPr>
            <a:spLocks noGrp="1"/>
          </p:cNvSpPr>
          <p:nvPr>
            <p:ph idx="1"/>
          </p:nvPr>
        </p:nvSpPr>
        <p:spPr>
          <a:xfrm>
            <a:off x="312821" y="1263317"/>
            <a:ext cx="8005679" cy="4985090"/>
          </a:xfrm>
        </p:spPr>
        <p:txBody>
          <a:bodyPr>
            <a:normAutofit fontScale="92500" lnSpcReduction="10000"/>
          </a:bodyPr>
          <a:lstStyle/>
          <a:p>
            <a:pPr marL="0" indent="0" algn="just">
              <a:buNone/>
            </a:pPr>
            <a:r>
              <a:rPr lang="es-ES" dirty="0"/>
              <a:t>OTRO EJEMPLO EN EL CÓDIGO DEL TRABAJO:</a:t>
            </a:r>
          </a:p>
          <a:p>
            <a:pPr marL="0" indent="0" algn="just">
              <a:buNone/>
            </a:pPr>
            <a:endParaRPr lang="es-ES" dirty="0"/>
          </a:p>
          <a:p>
            <a:pPr algn="just">
              <a:buFontTx/>
              <a:buChar char="-"/>
            </a:pPr>
            <a:r>
              <a:rPr lang="es-ES" dirty="0"/>
              <a:t>Respecto del conflicto colectivo, la mediación establecida también tiene carácter obligatorio, plazos, y además otorga facultades al mediador que lo configuran más como un fiscalizador o como un árbitro más que un mediador. Esta estructura también es incompatible con la mediación.</a:t>
            </a:r>
          </a:p>
          <a:p>
            <a:pPr algn="just">
              <a:buFontTx/>
              <a:buChar char="-"/>
            </a:pPr>
            <a:endParaRPr lang="es-ES" dirty="0"/>
          </a:p>
          <a:p>
            <a:pPr marL="0" indent="0" algn="just">
              <a:buNone/>
            </a:pPr>
            <a:r>
              <a:rPr lang="es-ES" dirty="0"/>
              <a:t>Art. 379.- Facultades del mediador. En el cumplimiento de sus funciones, el mediador podrá requerir los antecedentes que juzgue necesarios, efectuar las visitas que estime procedentes a los lugares de trabajo, hacerse asesorar por organismos públicos o por expertos y requerir aquellos antecedentes documentales, laborales, tributarios, contables o de cualquier otra índole que las leyes respectivas permitan exigir a las empresas involucradas en la mediación y a las autoridades. </a:t>
            </a:r>
          </a:p>
        </p:txBody>
      </p:sp>
    </p:spTree>
    <p:extLst>
      <p:ext uri="{BB962C8B-B14F-4D97-AF65-F5344CB8AC3E}">
        <p14:creationId xmlns:p14="http://schemas.microsoft.com/office/powerpoint/2010/main" val="845036755"/>
      </p:ext>
    </p:extLst>
  </p:cSld>
  <p:clrMapOvr>
    <a:masterClrMapping/>
  </p:clrMapOvr>
  <mc:AlternateContent xmlns:mc="http://schemas.openxmlformats.org/markup-compatibility/2006" xmlns:p14="http://schemas.microsoft.com/office/powerpoint/2010/main">
    <mc:Choice Requires="p14">
      <p:transition spd="slow" p14:dur="2000" advTm="87994"/>
    </mc:Choice>
    <mc:Fallback xmlns="">
      <p:transition spd="slow" advTm="8799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7"/>
            <a:ext cx="8443390" cy="846693"/>
          </a:xfrm>
        </p:spPr>
        <p:txBody>
          <a:bodyPr/>
          <a:lstStyle/>
          <a:p>
            <a:r>
              <a:rPr lang="es-CL" dirty="0"/>
              <a:t>INTERVENCIÓN DEL CONFLICTO</a:t>
            </a:r>
          </a:p>
        </p:txBody>
      </p:sp>
      <p:sp>
        <p:nvSpPr>
          <p:cNvPr id="3" name="Marcador de contenido 2"/>
          <p:cNvSpPr>
            <a:spLocks noGrp="1"/>
          </p:cNvSpPr>
          <p:nvPr>
            <p:ph idx="1"/>
          </p:nvPr>
        </p:nvSpPr>
        <p:spPr/>
        <p:txBody>
          <a:bodyPr>
            <a:normAutofit/>
          </a:bodyPr>
          <a:lstStyle/>
          <a:p>
            <a:pPr marL="0" indent="0" algn="just">
              <a:buNone/>
            </a:pPr>
            <a:r>
              <a:rPr lang="es-ES" dirty="0"/>
              <a:t>Otros ejemplos:</a:t>
            </a:r>
          </a:p>
          <a:p>
            <a:pPr algn="just">
              <a:buFontTx/>
              <a:buChar char="-"/>
            </a:pPr>
            <a:r>
              <a:rPr lang="es-ES" dirty="0"/>
              <a:t>Mediación en salud.</a:t>
            </a:r>
          </a:p>
          <a:p>
            <a:pPr algn="just">
              <a:buFontTx/>
              <a:buChar char="-"/>
            </a:pPr>
            <a:r>
              <a:rPr lang="es-ES" dirty="0"/>
              <a:t>Mediación familiar.</a:t>
            </a:r>
          </a:p>
          <a:p>
            <a:pPr algn="just">
              <a:buFontTx/>
              <a:buChar char="-"/>
            </a:pPr>
            <a:r>
              <a:rPr lang="es-ES" dirty="0"/>
              <a:t>Etapa de conciliación en diversos procesos judiciales.</a:t>
            </a:r>
          </a:p>
          <a:p>
            <a:pPr algn="just">
              <a:buFontTx/>
              <a:buChar char="-"/>
            </a:pPr>
            <a:r>
              <a:rPr lang="es-ES" dirty="0"/>
              <a:t>¿Otros?</a:t>
            </a:r>
          </a:p>
        </p:txBody>
      </p:sp>
    </p:spTree>
    <p:extLst>
      <p:ext uri="{BB962C8B-B14F-4D97-AF65-F5344CB8AC3E}">
        <p14:creationId xmlns:p14="http://schemas.microsoft.com/office/powerpoint/2010/main" val="3688998462"/>
      </p:ext>
    </p:extLst>
  </p:cSld>
  <p:clrMapOvr>
    <a:masterClrMapping/>
  </p:clrMapOvr>
  <mc:AlternateContent xmlns:mc="http://schemas.openxmlformats.org/markup-compatibility/2006" xmlns:p14="http://schemas.microsoft.com/office/powerpoint/2010/main">
    <mc:Choice Requires="p14">
      <p:transition spd="slow" p14:dur="2000" advTm="65253"/>
    </mc:Choice>
    <mc:Fallback xmlns="">
      <p:transition spd="slow" advTm="6525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408"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050" name="Picture 2" descr="El enigma de la hora - La Tercera">
            <a:extLst>
              <a:ext uri="{FF2B5EF4-FFF2-40B4-BE49-F238E27FC236}">
                <a16:creationId xmlns:a16="http://schemas.microsoft.com/office/drawing/2014/main" id="{F5D968C4-CB8F-4D1C-828A-AAA86DCFB1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1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70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4EE02A-F0F8-4A23-B21D-CF2066B65D3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99F13062-7BB6-4A97-B661-CDE2EDEAE7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44F3197D-248B-46C5-B6EE-003F4E0C6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FFC3E649-106F-4B41-9FF5-327536E4CFB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79F6731C-42C0-45DB-9F9A-B831CBEC518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040549E2-C5A5-4ED5-80AB-070FEBDF53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FEEC68C9-C90F-4BE6-BD66-3E682E149827}"/>
              </a:ext>
            </a:extLst>
          </p:cNvPr>
          <p:cNvSpPr>
            <a:spLocks noGrp="1"/>
          </p:cNvSpPr>
          <p:nvPr>
            <p:ph type="title"/>
          </p:nvPr>
        </p:nvSpPr>
        <p:spPr>
          <a:xfrm>
            <a:off x="6583178" y="1447800"/>
            <a:ext cx="2075045" cy="3329581"/>
          </a:xfrm>
        </p:spPr>
        <p:txBody>
          <a:bodyPr vert="horz" lIns="91440" tIns="45720" rIns="91440" bIns="45720" rtlCol="0" anchor="b">
            <a:normAutofit/>
          </a:bodyPr>
          <a:lstStyle/>
          <a:p>
            <a:pPr defTabSz="457200">
              <a:lnSpc>
                <a:spcPct val="90000"/>
              </a:lnSpc>
            </a:pPr>
            <a:r>
              <a:rPr lang="en-US" sz="2600"/>
              <a:t>Arquitecto Juan Martínez Gutiérrez</a:t>
            </a:r>
          </a:p>
        </p:txBody>
      </p:sp>
      <p:pic>
        <p:nvPicPr>
          <p:cNvPr id="6" name="Imagen 5">
            <a:extLst>
              <a:ext uri="{FF2B5EF4-FFF2-40B4-BE49-F238E27FC236}">
                <a16:creationId xmlns:a16="http://schemas.microsoft.com/office/drawing/2014/main" id="{BB7010BC-1B77-4F37-8706-3A80936FACF5}"/>
              </a:ext>
            </a:extLst>
          </p:cNvPr>
          <p:cNvPicPr>
            <a:picLocks noChangeAspect="1"/>
          </p:cNvPicPr>
          <p:nvPr/>
        </p:nvPicPr>
        <p:blipFill rotWithShape="1">
          <a:blip r:embed="rId7"/>
          <a:srcRect r="-3" b="10229"/>
          <a:stretch/>
        </p:blipFill>
        <p:spPr>
          <a:xfrm>
            <a:off x="20" y="10"/>
            <a:ext cx="3058696" cy="3428758"/>
          </a:xfrm>
          <a:prstGeom prst="rect">
            <a:avLst/>
          </a:prstGeom>
        </p:spPr>
      </p:pic>
      <p:pic>
        <p:nvPicPr>
          <p:cNvPr id="5" name="Imagen 4">
            <a:extLst>
              <a:ext uri="{FF2B5EF4-FFF2-40B4-BE49-F238E27FC236}">
                <a16:creationId xmlns:a16="http://schemas.microsoft.com/office/drawing/2014/main" id="{3272E786-258F-49A4-8566-070F88748F2C}"/>
              </a:ext>
            </a:extLst>
          </p:cNvPr>
          <p:cNvPicPr>
            <a:picLocks noChangeAspect="1"/>
          </p:cNvPicPr>
          <p:nvPr/>
        </p:nvPicPr>
        <p:blipFill rotWithShape="1">
          <a:blip r:embed="rId8"/>
          <a:srcRect l="33181"/>
          <a:stretch/>
        </p:blipFill>
        <p:spPr>
          <a:xfrm>
            <a:off x="20" y="3428768"/>
            <a:ext cx="3058696" cy="3428770"/>
          </a:xfrm>
          <a:prstGeom prst="rect">
            <a:avLst/>
          </a:prstGeom>
        </p:spPr>
      </p:pic>
      <p:pic>
        <p:nvPicPr>
          <p:cNvPr id="4" name="Imagen 3">
            <a:extLst>
              <a:ext uri="{FF2B5EF4-FFF2-40B4-BE49-F238E27FC236}">
                <a16:creationId xmlns:a16="http://schemas.microsoft.com/office/drawing/2014/main" id="{10113781-0922-48AF-AD3A-0814C823F17A}"/>
              </a:ext>
            </a:extLst>
          </p:cNvPr>
          <p:cNvPicPr>
            <a:picLocks noChangeAspect="1"/>
          </p:cNvPicPr>
          <p:nvPr/>
        </p:nvPicPr>
        <p:blipFill rotWithShape="1">
          <a:blip r:embed="rId9"/>
          <a:srcRect l="14419" r="26500" b="1"/>
          <a:stretch/>
        </p:blipFill>
        <p:spPr>
          <a:xfrm>
            <a:off x="3058716" y="10"/>
            <a:ext cx="3038684" cy="6857528"/>
          </a:xfrm>
          <a:prstGeom prst="rect">
            <a:avLst/>
          </a:prstGeom>
        </p:spPr>
      </p:pic>
      <p:cxnSp>
        <p:nvCxnSpPr>
          <p:cNvPr id="23" name="Straight Connector 22">
            <a:extLst>
              <a:ext uri="{FF2B5EF4-FFF2-40B4-BE49-F238E27FC236}">
                <a16:creationId xmlns:a16="http://schemas.microsoft.com/office/drawing/2014/main" id="{03F8C69F-F318-4296-888D-427A6FDA6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58716" y="0"/>
            <a:ext cx="0" cy="68575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FF9FD5-9693-471E-8868-834B789365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768"/>
            <a:ext cx="305146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661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A2D37-A2F4-4A2D-B3A8-3991E57E8503}"/>
              </a:ext>
            </a:extLst>
          </p:cNvPr>
          <p:cNvSpPr>
            <a:spLocks noGrp="1"/>
          </p:cNvSpPr>
          <p:nvPr>
            <p:ph type="title"/>
          </p:nvPr>
        </p:nvSpPr>
        <p:spPr/>
        <p:txBody>
          <a:bodyPr/>
          <a:lstStyle/>
          <a:p>
            <a:r>
              <a:rPr lang="es-CL" dirty="0"/>
              <a:t>EL CONFLICTO</a:t>
            </a:r>
          </a:p>
        </p:txBody>
      </p:sp>
      <p:sp>
        <p:nvSpPr>
          <p:cNvPr id="3" name="Marcador de contenido 2">
            <a:extLst>
              <a:ext uri="{FF2B5EF4-FFF2-40B4-BE49-F238E27FC236}">
                <a16:creationId xmlns:a16="http://schemas.microsoft.com/office/drawing/2014/main" id="{284B6BB1-1FED-4B94-B85C-147BAE80414B}"/>
              </a:ext>
            </a:extLst>
          </p:cNvPr>
          <p:cNvSpPr>
            <a:spLocks noGrp="1"/>
          </p:cNvSpPr>
          <p:nvPr>
            <p:ph idx="1"/>
          </p:nvPr>
        </p:nvSpPr>
        <p:spPr>
          <a:xfrm>
            <a:off x="240632" y="1853248"/>
            <a:ext cx="8722894" cy="4195481"/>
          </a:xfrm>
        </p:spPr>
        <p:txBody>
          <a:bodyPr>
            <a:normAutofit/>
          </a:bodyPr>
          <a:lstStyle/>
          <a:p>
            <a:r>
              <a:rPr lang="es-CL" sz="3200" dirty="0"/>
              <a:t>¿DEFINICIÓN DE CONFLICTO?</a:t>
            </a:r>
          </a:p>
          <a:p>
            <a:endParaRPr lang="es-CL" sz="3200" dirty="0"/>
          </a:p>
          <a:p>
            <a:endParaRPr lang="es-CL" sz="3200" dirty="0"/>
          </a:p>
          <a:p>
            <a:r>
              <a:rPr lang="es-CL" sz="3200" dirty="0"/>
              <a:t>¿DEFINICIÓN DE CONFLICTO JURÍDICO?</a:t>
            </a:r>
          </a:p>
        </p:txBody>
      </p:sp>
    </p:spTree>
    <p:extLst>
      <p:ext uri="{BB962C8B-B14F-4D97-AF65-F5344CB8AC3E}">
        <p14:creationId xmlns:p14="http://schemas.microsoft.com/office/powerpoint/2010/main" val="406239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AFFA210-A542-4B9A-BB10-3CDBBECB9600}"/>
              </a:ext>
            </a:extLst>
          </p:cNvPr>
          <p:cNvPicPr>
            <a:picLocks noChangeAspect="1"/>
          </p:cNvPicPr>
          <p:nvPr/>
        </p:nvPicPr>
        <p:blipFill>
          <a:blip r:embed="rId2"/>
          <a:stretch>
            <a:fillRect/>
          </a:stretch>
        </p:blipFill>
        <p:spPr>
          <a:xfrm>
            <a:off x="0" y="0"/>
            <a:ext cx="5654842" cy="4241132"/>
          </a:xfrm>
          <a:prstGeom prst="rect">
            <a:avLst/>
          </a:prstGeom>
        </p:spPr>
      </p:pic>
      <p:pic>
        <p:nvPicPr>
          <p:cNvPr id="5" name="Imagen 4">
            <a:extLst>
              <a:ext uri="{FF2B5EF4-FFF2-40B4-BE49-F238E27FC236}">
                <a16:creationId xmlns:a16="http://schemas.microsoft.com/office/drawing/2014/main" id="{CDE26A4D-282C-4CA2-80F6-3F1FF2E28D14}"/>
              </a:ext>
            </a:extLst>
          </p:cNvPr>
          <p:cNvPicPr>
            <a:picLocks noChangeAspect="1"/>
          </p:cNvPicPr>
          <p:nvPr/>
        </p:nvPicPr>
        <p:blipFill>
          <a:blip r:embed="rId3"/>
          <a:stretch>
            <a:fillRect/>
          </a:stretch>
        </p:blipFill>
        <p:spPr>
          <a:xfrm>
            <a:off x="4271211" y="3609475"/>
            <a:ext cx="4872790" cy="3248526"/>
          </a:xfrm>
          <a:prstGeom prst="rect">
            <a:avLst/>
          </a:prstGeom>
        </p:spPr>
      </p:pic>
    </p:spTree>
    <p:extLst>
      <p:ext uri="{BB962C8B-B14F-4D97-AF65-F5344CB8AC3E}">
        <p14:creationId xmlns:p14="http://schemas.microsoft.com/office/powerpoint/2010/main" val="4145787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372979" y="1407695"/>
            <a:ext cx="8410074" cy="5173579"/>
          </a:xfrm>
        </p:spPr>
        <p:txBody>
          <a:bodyPr>
            <a:normAutofit/>
          </a:bodyPr>
          <a:lstStyle/>
          <a:p>
            <a:pPr algn="just"/>
            <a:r>
              <a:rPr lang="es-ES" dirty="0"/>
              <a:t>La negociación es un proceso en que dos partes buscan resolver un conflicto mediante un acuerdo mediante tratativas.</a:t>
            </a:r>
          </a:p>
          <a:p>
            <a:pPr algn="just"/>
            <a:endParaRPr lang="es-ES" dirty="0"/>
          </a:p>
          <a:p>
            <a:pPr algn="just"/>
            <a:r>
              <a:rPr lang="es-ES" dirty="0"/>
              <a:t>Existen diversos modelos de negociación. Dentro de los más utilizados, están los siguientes:</a:t>
            </a:r>
          </a:p>
          <a:p>
            <a:pPr lvl="1" algn="just"/>
            <a:r>
              <a:rPr lang="es-ES" dirty="0"/>
              <a:t>Modelo competitivo o distributivo</a:t>
            </a:r>
          </a:p>
          <a:p>
            <a:pPr lvl="1" algn="just"/>
            <a:r>
              <a:rPr lang="es-ES" dirty="0"/>
              <a:t>Modelo cooperativo</a:t>
            </a:r>
          </a:p>
          <a:p>
            <a:pPr lvl="1" algn="just"/>
            <a:r>
              <a:rPr lang="es-ES" dirty="0"/>
              <a:t>Modelo analítico</a:t>
            </a:r>
          </a:p>
          <a:p>
            <a:pPr lvl="1" algn="just"/>
            <a:r>
              <a:rPr lang="es-ES" dirty="0"/>
              <a:t>Modelo de oferte única</a:t>
            </a:r>
          </a:p>
          <a:p>
            <a:pPr lvl="1" algn="just"/>
            <a:r>
              <a:rPr lang="es-ES" dirty="0"/>
              <a:t>Modelo de negociación de Harvard</a:t>
            </a:r>
            <a:endParaRPr lang="es-CL" dirty="0"/>
          </a:p>
        </p:txBody>
      </p:sp>
    </p:spTree>
    <p:extLst>
      <p:ext uri="{BB962C8B-B14F-4D97-AF65-F5344CB8AC3E}">
        <p14:creationId xmlns:p14="http://schemas.microsoft.com/office/powerpoint/2010/main" val="2853975251"/>
      </p:ext>
    </p:extLst>
  </p:cSld>
  <p:clrMapOvr>
    <a:masterClrMapping/>
  </p:clrMapOvr>
  <mc:AlternateContent xmlns:mc="http://schemas.openxmlformats.org/markup-compatibility/2006" xmlns:p14="http://schemas.microsoft.com/office/powerpoint/2010/main">
    <mc:Choice Requires="p14">
      <p:transition spd="slow" p14:dur="2000" advTm="57517"/>
    </mc:Choice>
    <mc:Fallback xmlns="">
      <p:transition spd="slow" advTm="5751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8915" y="529389"/>
            <a:ext cx="7844589" cy="5719017"/>
          </a:xfrm>
        </p:spPr>
        <p:txBody>
          <a:bodyPr>
            <a:normAutofit lnSpcReduction="10000"/>
          </a:bodyPr>
          <a:lstStyle/>
          <a:p>
            <a:pPr algn="just"/>
            <a:r>
              <a:rPr lang="es-ES" b="1" dirty="0"/>
              <a:t>1. Modelo competitivo o distributivo</a:t>
            </a:r>
          </a:p>
          <a:p>
            <a:pPr algn="just"/>
            <a:r>
              <a:rPr lang="es-ES" dirty="0"/>
              <a:t>El foco del negociador estará en conseguir la mayor parte o la totalidad de sus intereses. En este modelo no se incorpora la situación del otro sino solo se analiza la propia.</a:t>
            </a:r>
          </a:p>
          <a:p>
            <a:pPr algn="just"/>
            <a:r>
              <a:rPr lang="es-ES" dirty="0"/>
              <a:t>Se enfatiza el factor “poder” en su desarrollo.</a:t>
            </a:r>
          </a:p>
          <a:p>
            <a:pPr algn="just"/>
            <a:r>
              <a:rPr lang="es-ES" dirty="0"/>
              <a:t>El manejo de información por sobre la contraria es una forma usual de manejar el poder.</a:t>
            </a:r>
          </a:p>
          <a:p>
            <a:pPr algn="just"/>
            <a:r>
              <a:rPr lang="es-ES" dirty="0" err="1"/>
              <a:t>Actitudinalmente</a:t>
            </a:r>
            <a:r>
              <a:rPr lang="es-ES" dirty="0"/>
              <a:t>, se busca un enfrentamiento directo, en el que se juega bastante del carácter del negociador.</a:t>
            </a:r>
          </a:p>
          <a:p>
            <a:pPr algn="just"/>
            <a:r>
              <a:rPr lang="es-ES" dirty="0"/>
              <a:t>Se utilizan las emociones como elementos tácticos (temor, seguridad, inquietud, etc.).</a:t>
            </a:r>
          </a:p>
          <a:p>
            <a:pPr algn="just"/>
            <a:r>
              <a:rPr lang="es-ES" dirty="0"/>
              <a:t>Las concesiones se limitan para no proyectar debilidad</a:t>
            </a:r>
          </a:p>
          <a:p>
            <a:pPr algn="just"/>
            <a:r>
              <a:rPr lang="es-ES" dirty="0"/>
              <a:t>Es un modelo que no permite mucha flexibilidad, por lo que la negociación podrá definirse más o menos rápido, o no se definirá.</a:t>
            </a:r>
          </a:p>
          <a:p>
            <a:endParaRPr lang="es-CL" dirty="0"/>
          </a:p>
        </p:txBody>
      </p:sp>
    </p:spTree>
    <p:extLst>
      <p:ext uri="{BB962C8B-B14F-4D97-AF65-F5344CB8AC3E}">
        <p14:creationId xmlns:p14="http://schemas.microsoft.com/office/powerpoint/2010/main" val="2629161744"/>
      </p:ext>
    </p:extLst>
  </p:cSld>
  <p:clrMapOvr>
    <a:masterClrMapping/>
  </p:clrMapOvr>
  <mc:AlternateContent xmlns:mc="http://schemas.openxmlformats.org/markup-compatibility/2006" xmlns:p14="http://schemas.microsoft.com/office/powerpoint/2010/main">
    <mc:Choice Requires="p14">
      <p:transition spd="slow" p14:dur="2000" advTm="132226"/>
    </mc:Choice>
    <mc:Fallback xmlns="">
      <p:transition spd="slow" advTm="13222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900" y="433137"/>
            <a:ext cx="8591216" cy="6051884"/>
          </a:xfrm>
        </p:spPr>
        <p:txBody>
          <a:bodyPr>
            <a:normAutofit/>
          </a:bodyPr>
          <a:lstStyle/>
          <a:p>
            <a:r>
              <a:rPr lang="es-ES" b="1" dirty="0"/>
              <a:t>2. Modelo cooperativo</a:t>
            </a:r>
          </a:p>
          <a:p>
            <a:r>
              <a:rPr lang="es-ES" dirty="0"/>
              <a:t>Consiste en un proceso en que las partes buscan un resultado favorable en conjunto para todos.</a:t>
            </a:r>
          </a:p>
          <a:p>
            <a:r>
              <a:rPr lang="es-ES" dirty="0"/>
              <a:t>Se basa en la potenciación de los intereses comunes.</a:t>
            </a:r>
          </a:p>
          <a:p>
            <a:r>
              <a:rPr lang="es-ES" dirty="0"/>
              <a:t>La información es mucho más compartida que en el modelo competitivo</a:t>
            </a:r>
          </a:p>
          <a:p>
            <a:r>
              <a:rPr lang="es-ES" dirty="0"/>
              <a:t>Permite acciones comunes ente las partes</a:t>
            </a:r>
          </a:p>
          <a:p>
            <a:r>
              <a:rPr lang="es-ES" dirty="0" err="1"/>
              <a:t>Actitudinalmente</a:t>
            </a:r>
            <a:r>
              <a:rPr lang="es-ES" dirty="0"/>
              <a:t>, las partes buscan tender puentes de comunicación y transformar las diferencias en alianzas.</a:t>
            </a:r>
          </a:p>
          <a:p>
            <a:r>
              <a:rPr lang="es-ES" dirty="0"/>
              <a:t>Admite la fijación de reglas procedimentales.</a:t>
            </a:r>
          </a:p>
          <a:p>
            <a:r>
              <a:rPr lang="es-ES" dirty="0"/>
              <a:t>En cuanto al poder, este factor se debe mantener en equilibrio.</a:t>
            </a:r>
          </a:p>
        </p:txBody>
      </p:sp>
    </p:spTree>
    <p:extLst>
      <p:ext uri="{BB962C8B-B14F-4D97-AF65-F5344CB8AC3E}">
        <p14:creationId xmlns:p14="http://schemas.microsoft.com/office/powerpoint/2010/main" val="2813284107"/>
      </p:ext>
    </p:extLst>
  </p:cSld>
  <p:clrMapOvr>
    <a:masterClrMapping/>
  </p:clrMapOvr>
  <mc:AlternateContent xmlns:mc="http://schemas.openxmlformats.org/markup-compatibility/2006" xmlns:p14="http://schemas.microsoft.com/office/powerpoint/2010/main">
    <mc:Choice Requires="p14">
      <p:transition spd="slow" p14:dur="2000" advTm="97847"/>
    </mc:Choice>
    <mc:Fallback xmlns="">
      <p:transition spd="slow" advTm="9784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0789" y="457200"/>
            <a:ext cx="8109285" cy="5895473"/>
          </a:xfrm>
        </p:spPr>
        <p:txBody>
          <a:bodyPr/>
          <a:lstStyle/>
          <a:p>
            <a:pPr algn="just"/>
            <a:r>
              <a:rPr lang="es-ES" b="1" dirty="0"/>
              <a:t>3. Modelo analítico</a:t>
            </a:r>
          </a:p>
          <a:p>
            <a:pPr algn="just"/>
            <a:endParaRPr lang="es-ES" b="1" dirty="0"/>
          </a:p>
          <a:p>
            <a:pPr algn="just"/>
            <a:r>
              <a:rPr lang="es-ES" dirty="0"/>
              <a:t>Consiste en analizar el problema, y las partes que lo componen, incorporando incluso características personales si es que procede.</a:t>
            </a:r>
          </a:p>
          <a:p>
            <a:pPr algn="just"/>
            <a:r>
              <a:rPr lang="es-ES" dirty="0"/>
              <a:t>Se presentan soluciones integrales basadas en el análisis completo del problema.</a:t>
            </a:r>
          </a:p>
          <a:p>
            <a:pPr algn="just"/>
            <a:r>
              <a:rPr lang="es-ES" dirty="0"/>
              <a:t>Se requiere de la posibilidad de medir costos y beneficios de cada propuesta.</a:t>
            </a:r>
          </a:p>
        </p:txBody>
      </p:sp>
    </p:spTree>
    <p:extLst>
      <p:ext uri="{BB962C8B-B14F-4D97-AF65-F5344CB8AC3E}">
        <p14:creationId xmlns:p14="http://schemas.microsoft.com/office/powerpoint/2010/main" val="943334376"/>
      </p:ext>
    </p:extLst>
  </p:cSld>
  <p:clrMapOvr>
    <a:masterClrMapping/>
  </p:clrMapOvr>
  <mc:AlternateContent xmlns:mc="http://schemas.openxmlformats.org/markup-compatibility/2006" xmlns:p14="http://schemas.microsoft.com/office/powerpoint/2010/main">
    <mc:Choice Requires="p14">
      <p:transition spd="slow" p14:dur="2000" advTm="43763"/>
    </mc:Choice>
    <mc:Fallback xmlns="">
      <p:transition spd="slow" advTm="4376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900" y="457201"/>
            <a:ext cx="7323454" cy="5791206"/>
          </a:xfrm>
        </p:spPr>
        <p:txBody>
          <a:bodyPr/>
          <a:lstStyle/>
          <a:p>
            <a:pPr algn="just"/>
            <a:r>
              <a:rPr lang="es-ES" b="1" dirty="0"/>
              <a:t>4. Modelo de oferte única</a:t>
            </a:r>
          </a:p>
          <a:p>
            <a:pPr algn="just"/>
            <a:endParaRPr lang="es-ES" b="1" dirty="0"/>
          </a:p>
          <a:p>
            <a:pPr algn="just"/>
            <a:r>
              <a:rPr lang="es-ES" dirty="0"/>
              <a:t>Admite solo una oferta por negociador.</a:t>
            </a:r>
          </a:p>
          <a:p>
            <a:pPr algn="just"/>
            <a:r>
              <a:rPr lang="es-ES" dirty="0"/>
              <a:t>Se utiliza en negociaciones en las que hay varias partes.</a:t>
            </a:r>
          </a:p>
          <a:p>
            <a:pPr algn="just"/>
            <a:r>
              <a:rPr lang="es-ES" dirty="0"/>
              <a:t>Se resuelve rápidamente.</a:t>
            </a:r>
          </a:p>
          <a:p>
            <a:pPr algn="just"/>
            <a:r>
              <a:rPr lang="es-ES" dirty="0"/>
              <a:t>No busca la maximización del interés. Aunque desde el punto de vista de la habilidad del negociador, si puede resultar en ello.</a:t>
            </a:r>
          </a:p>
        </p:txBody>
      </p:sp>
    </p:spTree>
    <p:extLst>
      <p:ext uri="{BB962C8B-B14F-4D97-AF65-F5344CB8AC3E}">
        <p14:creationId xmlns:p14="http://schemas.microsoft.com/office/powerpoint/2010/main" val="2049318926"/>
      </p:ext>
    </p:extLst>
  </p:cSld>
  <p:clrMapOvr>
    <a:masterClrMapping/>
  </p:clrMapOvr>
  <mc:AlternateContent xmlns:mc="http://schemas.openxmlformats.org/markup-compatibility/2006" xmlns:p14="http://schemas.microsoft.com/office/powerpoint/2010/main">
    <mc:Choice Requires="p14">
      <p:transition spd="slow" p14:dur="2000" advTm="45348"/>
    </mc:Choice>
    <mc:Fallback xmlns="">
      <p:transition spd="slow" advTm="4534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6884" y="770021"/>
            <a:ext cx="8169442" cy="5478385"/>
          </a:xfrm>
        </p:spPr>
        <p:txBody>
          <a:bodyPr>
            <a:normAutofit fontScale="85000" lnSpcReduction="10000"/>
          </a:bodyPr>
          <a:lstStyle/>
          <a:p>
            <a:pPr algn="just"/>
            <a:r>
              <a:rPr lang="es-ES" b="1" dirty="0"/>
              <a:t>5. Modelo de negociación de Harvard</a:t>
            </a:r>
          </a:p>
          <a:p>
            <a:pPr algn="just"/>
            <a:endParaRPr lang="es-ES" b="1" dirty="0"/>
          </a:p>
          <a:p>
            <a:pPr algn="just"/>
            <a:r>
              <a:rPr lang="es-ES" dirty="0"/>
              <a:t>Sus fundamentos son:</a:t>
            </a:r>
          </a:p>
          <a:p>
            <a:pPr lvl="1" algn="just"/>
            <a:r>
              <a:rPr lang="es-ES" dirty="0"/>
              <a:t>Separación de las personas respecto del problema</a:t>
            </a:r>
          </a:p>
          <a:p>
            <a:pPr lvl="1" algn="just"/>
            <a:r>
              <a:rPr lang="es-ES" dirty="0"/>
              <a:t>Comunicación con escucha activa</a:t>
            </a:r>
          </a:p>
          <a:p>
            <a:pPr lvl="1" algn="just"/>
            <a:r>
              <a:rPr lang="es-ES" dirty="0"/>
              <a:t>Reconocer emociones de las partes para no darles un lugar inapropiado en el proceso.</a:t>
            </a:r>
          </a:p>
          <a:p>
            <a:pPr lvl="1" algn="just"/>
            <a:r>
              <a:rPr lang="es-ES" dirty="0"/>
              <a:t>Evita atacar la </a:t>
            </a:r>
            <a:r>
              <a:rPr lang="es-ES" u="sng" dirty="0"/>
              <a:t>posición </a:t>
            </a:r>
            <a:r>
              <a:rPr lang="es-ES" dirty="0"/>
              <a:t>del otro.</a:t>
            </a:r>
          </a:p>
          <a:p>
            <a:pPr lvl="1" algn="just"/>
            <a:r>
              <a:rPr lang="es-ES" dirty="0"/>
              <a:t>Búsqueda de la mutua comprensión. Ver el problema desde la perspectiva del otro.</a:t>
            </a:r>
          </a:p>
          <a:p>
            <a:pPr lvl="1" algn="just"/>
            <a:r>
              <a:rPr lang="es-ES" dirty="0"/>
              <a:t>Foco en los intereses y no en las posiciones</a:t>
            </a:r>
          </a:p>
          <a:p>
            <a:pPr lvl="1" algn="just"/>
            <a:r>
              <a:rPr lang="es-ES" dirty="0"/>
              <a:t>Busca opciones de beneficio mutuo</a:t>
            </a:r>
          </a:p>
          <a:p>
            <a:pPr lvl="1" algn="just"/>
            <a:r>
              <a:rPr lang="es-ES" dirty="0"/>
              <a:t>Busca criterios objetivos por sobre los subjetivos</a:t>
            </a:r>
          </a:p>
          <a:p>
            <a:pPr lvl="1" algn="just"/>
            <a:r>
              <a:rPr lang="es-ES" dirty="0"/>
              <a:t>El objetivo es lograr la identificación de los intereses de una parte con los de la otra.</a:t>
            </a:r>
          </a:p>
          <a:p>
            <a:pPr lvl="1" algn="just"/>
            <a:r>
              <a:rPr lang="es-ES" dirty="0"/>
              <a:t>Herramienta: Mejor Alternativa al Acuerdo Negociado (MAAN): Consiste en tener presente todo el tiempo cual es la mejor alternativa en caso de no resultar la negociación. Esto otorga límites más claros a la negociación.</a:t>
            </a:r>
          </a:p>
        </p:txBody>
      </p:sp>
    </p:spTree>
    <p:extLst>
      <p:ext uri="{BB962C8B-B14F-4D97-AF65-F5344CB8AC3E}">
        <p14:creationId xmlns:p14="http://schemas.microsoft.com/office/powerpoint/2010/main" val="3947377891"/>
      </p:ext>
    </p:extLst>
  </p:cSld>
  <p:clrMapOvr>
    <a:masterClrMapping/>
  </p:clrMapOvr>
  <mc:AlternateContent xmlns:mc="http://schemas.openxmlformats.org/markup-compatibility/2006" xmlns:p14="http://schemas.microsoft.com/office/powerpoint/2010/main">
    <mc:Choice Requires="p14">
      <p:transition spd="slow" p14:dur="2000" advTm="314416"/>
    </mc:Choice>
    <mc:Fallback xmlns="">
      <p:transition spd="slow" advTm="31441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391654-AB95-4F53-AE4F-9A4787B709BA}"/>
              </a:ext>
            </a:extLst>
          </p:cNvPr>
          <p:cNvPicPr>
            <a:picLocks noChangeAspect="1"/>
          </p:cNvPicPr>
          <p:nvPr/>
        </p:nvPicPr>
        <p:blipFill>
          <a:blip r:embed="rId2"/>
          <a:stretch>
            <a:fillRect/>
          </a:stretch>
        </p:blipFill>
        <p:spPr>
          <a:xfrm>
            <a:off x="2937867" y="0"/>
            <a:ext cx="3268266" cy="6858000"/>
          </a:xfrm>
          <a:prstGeom prst="rect">
            <a:avLst/>
          </a:prstGeom>
        </p:spPr>
      </p:pic>
    </p:spTree>
    <p:extLst>
      <p:ext uri="{BB962C8B-B14F-4D97-AF65-F5344CB8AC3E}">
        <p14:creationId xmlns:p14="http://schemas.microsoft.com/office/powerpoint/2010/main" val="27300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 Modelo práctico de </a:t>
            </a:r>
            <a:r>
              <a:rPr lang="es-ES" dirty="0" err="1"/>
              <a:t>Voss</a:t>
            </a:r>
            <a:endParaRPr lang="es-CL" dirty="0"/>
          </a:p>
        </p:txBody>
      </p:sp>
      <p:sp>
        <p:nvSpPr>
          <p:cNvPr id="3" name="Marcador de contenido 2"/>
          <p:cNvSpPr>
            <a:spLocks noGrp="1"/>
          </p:cNvSpPr>
          <p:nvPr>
            <p:ph idx="1"/>
          </p:nvPr>
        </p:nvSpPr>
        <p:spPr>
          <a:xfrm>
            <a:off x="348916" y="1865278"/>
            <a:ext cx="8310374" cy="4824279"/>
          </a:xfrm>
        </p:spPr>
        <p:txBody>
          <a:bodyPr>
            <a:normAutofit/>
          </a:bodyPr>
          <a:lstStyle/>
          <a:p>
            <a:pPr algn="just"/>
            <a:r>
              <a:rPr lang="es-ES" dirty="0"/>
              <a:t>LOS 6 PRINCIPIOS DE CHRIS VOSS</a:t>
            </a:r>
          </a:p>
          <a:p>
            <a:pPr algn="just"/>
            <a:endParaRPr lang="es-ES" dirty="0"/>
          </a:p>
          <a:p>
            <a:pPr marL="0" indent="0" algn="just">
              <a:buNone/>
            </a:pPr>
            <a:r>
              <a:rPr lang="es-ES" dirty="0"/>
              <a:t>1. LA NEGOCIACIÓN ES UNA ACTIVIDAD PERMANENTE DE LA VIDA HUMANA</a:t>
            </a:r>
            <a:r>
              <a:rPr lang="es-CL" dirty="0"/>
              <a:t> E INVOLUCRA A LAS PERSONAS EN SU INTEGRALIDAD, NO SOLO EN SU RAZÓN.</a:t>
            </a:r>
          </a:p>
          <a:p>
            <a:pPr algn="just"/>
            <a:endParaRPr lang="es-ES" dirty="0"/>
          </a:p>
          <a:p>
            <a:pPr algn="just"/>
            <a:r>
              <a:rPr lang="es-ES" dirty="0"/>
              <a:t>Si se pone atención en toda actividad de intercambio humano, la superposición de intereses es inevitable. Eso indica que tenemos una tendencia “natural” a negociar, y que todos tenemos algún estilo formado que se puede observar.</a:t>
            </a:r>
          </a:p>
          <a:p>
            <a:pPr algn="just"/>
            <a:r>
              <a:rPr lang="es-ES" dirty="0"/>
              <a:t>La negociación además no es un acto puramente racional. Se involucran elementos emocionales y afectivos de modo consciente o inconsciente, pero inseparable de las acciones</a:t>
            </a:r>
          </a:p>
        </p:txBody>
      </p:sp>
    </p:spTree>
    <p:extLst>
      <p:ext uri="{BB962C8B-B14F-4D97-AF65-F5344CB8AC3E}">
        <p14:creationId xmlns:p14="http://schemas.microsoft.com/office/powerpoint/2010/main" val="4171652581"/>
      </p:ext>
    </p:extLst>
  </p:cSld>
  <p:clrMapOvr>
    <a:masterClrMapping/>
  </p:clrMapOvr>
  <mc:AlternateContent xmlns:mc="http://schemas.openxmlformats.org/markup-compatibility/2006" xmlns:p14="http://schemas.microsoft.com/office/powerpoint/2010/main">
    <mc:Choice Requires="p14">
      <p:transition spd="slow" p14:dur="2000" advTm="83267"/>
    </mc:Choice>
    <mc:Fallback xmlns="">
      <p:transition spd="slow" advTm="8326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168442" y="1407695"/>
            <a:ext cx="8795084" cy="4997587"/>
          </a:xfrm>
        </p:spPr>
        <p:txBody>
          <a:bodyPr>
            <a:normAutofit lnSpcReduction="10000"/>
          </a:bodyPr>
          <a:lstStyle/>
          <a:p>
            <a:pPr marL="0" indent="0" algn="just">
              <a:buNone/>
            </a:pPr>
            <a:r>
              <a:rPr lang="es-ES" dirty="0"/>
              <a:t>2. EL ÉXITO DE LA NEGOCIACIÓN ESTÁ EN LA CONFIANZA Y LA INFORMACIÓN.</a:t>
            </a:r>
          </a:p>
          <a:p>
            <a:pPr marL="0" indent="0" algn="just">
              <a:buNone/>
            </a:pPr>
            <a:endParaRPr lang="es-ES" dirty="0"/>
          </a:p>
          <a:p>
            <a:pPr algn="just"/>
            <a:r>
              <a:rPr lang="es-ES" dirty="0"/>
              <a:t>El negociador necesita tener la mayor información posible tanto de la situación como de la contraparte para poder calibrar ofertas, riesgos, y, en general el mejor escenario al que puede aspirar.</a:t>
            </a:r>
          </a:p>
          <a:p>
            <a:pPr lvl="1" algn="just"/>
            <a:r>
              <a:rPr lang="es-ES" dirty="0"/>
              <a:t>Esta información en gran medida se obtiene entre las mismas partes, por lo que se debe estar atento a detectarla, así como también, a controlar información falsa.</a:t>
            </a:r>
          </a:p>
          <a:p>
            <a:pPr lvl="1" algn="just"/>
            <a:endParaRPr lang="es-ES" dirty="0"/>
          </a:p>
          <a:p>
            <a:pPr algn="just"/>
            <a:r>
              <a:rPr lang="es-ES" dirty="0"/>
              <a:t>La información fluirá con mayores posibilidades de ser útil, si se logra confianza entre los negociadores. Debe trabajarse constantemente en esta construcción de confianza y su mantención. Debe producirse “</a:t>
            </a:r>
            <a:r>
              <a:rPr lang="es-ES" dirty="0" err="1"/>
              <a:t>rapport</a:t>
            </a:r>
            <a:r>
              <a:rPr lang="es-ES" dirty="0"/>
              <a:t>”.</a:t>
            </a:r>
          </a:p>
        </p:txBody>
      </p:sp>
    </p:spTree>
    <p:extLst>
      <p:ext uri="{BB962C8B-B14F-4D97-AF65-F5344CB8AC3E}">
        <p14:creationId xmlns:p14="http://schemas.microsoft.com/office/powerpoint/2010/main" val="584930125"/>
      </p:ext>
    </p:extLst>
  </p:cSld>
  <p:clrMapOvr>
    <a:masterClrMapping/>
  </p:clrMapOvr>
  <mc:AlternateContent xmlns:mc="http://schemas.openxmlformats.org/markup-compatibility/2006" xmlns:p14="http://schemas.microsoft.com/office/powerpoint/2010/main">
    <mc:Choice Requires="p14">
      <p:transition spd="slow" p14:dur="2000" advTm="83844"/>
    </mc:Choice>
    <mc:Fallback xmlns="">
      <p:transition spd="slow" advTm="8384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50440"/>
          </a:xfrm>
        </p:spPr>
        <p:txBody>
          <a:bodyPr/>
          <a:lstStyle/>
          <a:p>
            <a:r>
              <a:rPr lang="es-CL" dirty="0"/>
              <a:t>EL CONFLICTO</a:t>
            </a:r>
          </a:p>
        </p:txBody>
      </p:sp>
      <p:sp>
        <p:nvSpPr>
          <p:cNvPr id="3" name="Marcador de contenido 2"/>
          <p:cNvSpPr>
            <a:spLocks noGrp="1"/>
          </p:cNvSpPr>
          <p:nvPr>
            <p:ph idx="1"/>
          </p:nvPr>
        </p:nvSpPr>
        <p:spPr>
          <a:xfrm>
            <a:off x="483973" y="1491917"/>
            <a:ext cx="8106573" cy="4756490"/>
          </a:xfrm>
        </p:spPr>
        <p:txBody>
          <a:bodyPr>
            <a:normAutofit fontScale="92500" lnSpcReduction="20000"/>
          </a:bodyPr>
          <a:lstStyle/>
          <a:p>
            <a:pPr marL="0" indent="0" algn="just">
              <a:buNone/>
            </a:pPr>
            <a:r>
              <a:rPr lang="es-ES" sz="2000" dirty="0"/>
              <a:t>No podemos reducir el conflicto solo a un objeto de disputa, el cual matemáticamente podemos ordenar para satisfacer de la mejor forma a las personas en conflicto. </a:t>
            </a:r>
          </a:p>
          <a:p>
            <a:pPr marL="0" indent="0" algn="just">
              <a:buNone/>
            </a:pPr>
            <a:endParaRPr lang="es-ES" sz="2000" dirty="0"/>
          </a:p>
          <a:p>
            <a:pPr marL="0" indent="0" algn="just">
              <a:buNone/>
            </a:pPr>
            <a:r>
              <a:rPr lang="es-ES" sz="2000" dirty="0"/>
              <a:t>El conflicto tiene elementos humanos complejos que muchas veces no son superables y deben integrarse a </a:t>
            </a:r>
            <a:r>
              <a:rPr lang="es-ES" dirty="0"/>
              <a:t>una dinámica de intervención</a:t>
            </a:r>
            <a:endParaRPr lang="es-ES" sz="2000" dirty="0"/>
          </a:p>
          <a:p>
            <a:pPr marL="0" indent="0" algn="just">
              <a:buNone/>
            </a:pPr>
            <a:endParaRPr lang="es-ES" sz="2000" dirty="0"/>
          </a:p>
          <a:p>
            <a:pPr marL="0" indent="0" algn="just">
              <a:buNone/>
            </a:pPr>
            <a:r>
              <a:rPr lang="es-ES" sz="2000" dirty="0"/>
              <a:t>Veamos como ejemplo el conocido Juicio de Salomón, en el cual ,el Rey actúa como juez (no como conciliador o mediador), sin embargo, lo que hace el Rey al abordar el proceso, es intentar integrar un elemento sentimental de las personas en conflicto, obteniendo de una de ellas una propuesta de solución, aun cuando, como juez, le parece más justo la solución contraria. Pero en lo que nos interesa observar, este relato revela que el conflicto no es solo un asunto objetivo de orden material, sino que hay una compleja experiencia humana involucrada en él.</a:t>
            </a:r>
          </a:p>
          <a:p>
            <a:pPr marL="0" indent="0" algn="just">
              <a:buNone/>
            </a:pPr>
            <a:endParaRPr lang="es-CL" sz="2000" dirty="0"/>
          </a:p>
        </p:txBody>
      </p:sp>
    </p:spTree>
    <p:extLst>
      <p:ext uri="{BB962C8B-B14F-4D97-AF65-F5344CB8AC3E}">
        <p14:creationId xmlns:p14="http://schemas.microsoft.com/office/powerpoint/2010/main" val="4015582989"/>
      </p:ext>
    </p:extLst>
  </p:cSld>
  <p:clrMapOvr>
    <a:masterClrMapping/>
  </p:clrMapOvr>
  <mc:AlternateContent xmlns:mc="http://schemas.openxmlformats.org/markup-compatibility/2006" xmlns:p14="http://schemas.microsoft.com/office/powerpoint/2010/main">
    <mc:Choice Requires="p14">
      <p:transition spd="slow" p14:dur="2000" advTm="171862"/>
    </mc:Choice>
    <mc:Fallback xmlns="">
      <p:transition spd="slow" advTm="17186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76725" y="1419726"/>
            <a:ext cx="8566485" cy="5101389"/>
          </a:xfrm>
        </p:spPr>
        <p:txBody>
          <a:bodyPr>
            <a:normAutofit fontScale="92500" lnSpcReduction="10000"/>
          </a:bodyPr>
          <a:lstStyle/>
          <a:p>
            <a:pPr marL="0" indent="0" algn="just">
              <a:buNone/>
            </a:pPr>
            <a:r>
              <a:rPr lang="es-ES" dirty="0"/>
              <a:t>3. ES FUNDAMENTAL EN LA CONSTRUCCIÓN DE LA CONFIANZA LA ESCUCHA CON ATENCIÓN E INCLUSO REPETIR LO DICHO</a:t>
            </a:r>
          </a:p>
          <a:p>
            <a:pPr marL="0" indent="0" algn="just">
              <a:buNone/>
            </a:pPr>
            <a:endParaRPr lang="es-ES" dirty="0"/>
          </a:p>
          <a:p>
            <a:pPr algn="just"/>
            <a:r>
              <a:rPr lang="es-ES" dirty="0"/>
              <a:t>El ser humano tiende a confiar más rápido en aquellos con los que se siente similares. Esta es la “técnica del espejo”, que consiste en repetir lo dicho. Esto puede ser literal, puede ser del mismo modo, o puede ser en forma de pregunta.</a:t>
            </a:r>
          </a:p>
          <a:p>
            <a:pPr algn="just"/>
            <a:endParaRPr lang="es-ES" dirty="0"/>
          </a:p>
          <a:p>
            <a:pPr lvl="1" algn="just"/>
            <a:r>
              <a:rPr lang="es-ES" dirty="0"/>
              <a:t>P. Ej.</a:t>
            </a:r>
          </a:p>
          <a:p>
            <a:pPr lvl="1" algn="just"/>
            <a:r>
              <a:rPr lang="es-ES" dirty="0"/>
              <a:t>A: Necesito Que el pago se haga en 4 cuotas porque estoy con plazos vencidos para pagar al banco.</a:t>
            </a:r>
          </a:p>
          <a:p>
            <a:pPr lvl="1" algn="just"/>
            <a:r>
              <a:rPr lang="es-ES" dirty="0"/>
              <a:t>B: ¿Se vencieron tus plazos y no pudiste pagar al banco?</a:t>
            </a:r>
          </a:p>
          <a:p>
            <a:pPr lvl="1" algn="just"/>
            <a:endParaRPr lang="es-ES" dirty="0"/>
          </a:p>
          <a:p>
            <a:pPr algn="just"/>
            <a:r>
              <a:rPr lang="es-ES" dirty="0"/>
              <a:t>Existe cierta comprobación de que la conversa especular facilita el </a:t>
            </a:r>
            <a:r>
              <a:rPr lang="es-ES" dirty="0" err="1"/>
              <a:t>rapport</a:t>
            </a:r>
            <a:r>
              <a:rPr lang="es-ES" dirty="0"/>
              <a:t>.</a:t>
            </a:r>
          </a:p>
          <a:p>
            <a:pPr lvl="1" algn="just"/>
            <a:endParaRPr lang="es-ES" dirty="0"/>
          </a:p>
        </p:txBody>
      </p:sp>
    </p:spTree>
    <p:extLst>
      <p:ext uri="{BB962C8B-B14F-4D97-AF65-F5344CB8AC3E}">
        <p14:creationId xmlns:p14="http://schemas.microsoft.com/office/powerpoint/2010/main" val="1062775370"/>
      </p:ext>
    </p:extLst>
  </p:cSld>
  <p:clrMapOvr>
    <a:masterClrMapping/>
  </p:clrMapOvr>
  <mc:AlternateContent xmlns:mc="http://schemas.openxmlformats.org/markup-compatibility/2006" xmlns:p14="http://schemas.microsoft.com/office/powerpoint/2010/main">
    <mc:Choice Requires="p14">
      <p:transition spd="slow" p14:dur="2000" advTm="60733"/>
    </mc:Choice>
    <mc:Fallback xmlns="">
      <p:transition spd="slow" advTm="6073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40631" y="1443789"/>
            <a:ext cx="8650705" cy="4804617"/>
          </a:xfrm>
        </p:spPr>
        <p:txBody>
          <a:bodyPr>
            <a:normAutofit/>
          </a:bodyPr>
          <a:lstStyle/>
          <a:p>
            <a:pPr marL="0" indent="0" algn="just">
              <a:buNone/>
            </a:pPr>
            <a:r>
              <a:rPr lang="es-ES" dirty="0"/>
              <a:t>4. EL TONO DE VOZ ES UN ELEMENTO IMPORTANTE EN LA NEGOCIACIÓN</a:t>
            </a:r>
          </a:p>
          <a:p>
            <a:pPr marL="0" indent="0" algn="just">
              <a:buNone/>
            </a:pPr>
            <a:endParaRPr lang="es-ES" dirty="0"/>
          </a:p>
          <a:p>
            <a:pPr algn="just"/>
            <a:r>
              <a:rPr lang="es-ES" dirty="0"/>
              <a:t>El tono de voz es un código de comunicación sumamente poderoso. El negociador debe tener control de la voz y de todos los elementos de comunicación que están en juego para tener control sobre la emocionalidad de la situación.</a:t>
            </a:r>
          </a:p>
          <a:p>
            <a:pPr algn="just"/>
            <a:r>
              <a:rPr lang="es-ES" dirty="0"/>
              <a:t>El objetivo de establecer niveles útiles de información también se va a facilitar eligiendo el tono de voz adecuado para cada momento. (Alegre, relajado, firme, divertido, etc.)</a:t>
            </a:r>
          </a:p>
          <a:p>
            <a:pPr algn="just"/>
            <a:endParaRPr lang="es-ES" dirty="0"/>
          </a:p>
          <a:p>
            <a:pPr algn="just"/>
            <a:r>
              <a:rPr lang="es-ES" dirty="0"/>
              <a:t>Ej. Intente decir “Si, claro” en distintos tonos y códigos de comunicación.</a:t>
            </a:r>
          </a:p>
        </p:txBody>
      </p:sp>
    </p:spTree>
    <p:extLst>
      <p:ext uri="{BB962C8B-B14F-4D97-AF65-F5344CB8AC3E}">
        <p14:creationId xmlns:p14="http://schemas.microsoft.com/office/powerpoint/2010/main" val="2150548308"/>
      </p:ext>
    </p:extLst>
  </p:cSld>
  <p:clrMapOvr>
    <a:masterClrMapping/>
  </p:clrMapOvr>
  <mc:AlternateContent xmlns:mc="http://schemas.openxmlformats.org/markup-compatibility/2006" xmlns:p14="http://schemas.microsoft.com/office/powerpoint/2010/main">
    <mc:Choice Requires="p14">
      <p:transition spd="slow" p14:dur="2000" advTm="71094"/>
    </mc:Choice>
    <mc:Fallback xmlns="">
      <p:transition spd="slow" advTm="7109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192505" y="1383632"/>
            <a:ext cx="8650706" cy="5021649"/>
          </a:xfrm>
        </p:spPr>
        <p:txBody>
          <a:bodyPr>
            <a:normAutofit fontScale="92500" lnSpcReduction="20000"/>
          </a:bodyPr>
          <a:lstStyle/>
          <a:p>
            <a:pPr marL="0" indent="0" algn="just">
              <a:buNone/>
            </a:pPr>
            <a:r>
              <a:rPr lang="es-ES" dirty="0"/>
              <a:t>5. NO COMPROMETERSE CON LA PETICIÓN DE LA CONTRARIA NI OFRECER “DIVIDIR LA DIFERENCIA”, MIENTRAS NO SE ESTÉ SEGURO DE CUAL ES SU VERDADERO INTERÉS.</a:t>
            </a:r>
          </a:p>
          <a:p>
            <a:pPr marL="0" indent="0" algn="just">
              <a:buNone/>
            </a:pPr>
            <a:endParaRPr lang="es-ES" dirty="0"/>
          </a:p>
          <a:p>
            <a:pPr algn="just"/>
            <a:r>
              <a:rPr lang="es-ES" dirty="0"/>
              <a:t>La negociación será exitosa en la medida en que pueda alcanzarse una satisfacción de los reales intereses de las partes. Una oferta puede ser exitosa en la medida de que acierta con el interés de la parte contraria. En cambio, una oferta que solo atiende a la posición expresada, podría no ser satisfactoria, y además hacer perder el control sobre el marco de negociación.</a:t>
            </a:r>
          </a:p>
          <a:p>
            <a:pPr algn="just"/>
            <a:endParaRPr lang="es-ES" dirty="0"/>
          </a:p>
          <a:p>
            <a:pPr algn="just"/>
            <a:r>
              <a:rPr lang="es-ES" dirty="0"/>
              <a:t>También, si se conoce mejor el interés de la parte contraria, se puede hacer ofertas más eficientes en vista de que ya no se va a requerir la satisfacción de la posición.</a:t>
            </a:r>
          </a:p>
          <a:p>
            <a:pPr algn="just"/>
            <a:endParaRPr lang="es-ES" dirty="0"/>
          </a:p>
          <a:p>
            <a:pPr algn="just"/>
            <a:r>
              <a:rPr lang="es-ES" dirty="0"/>
              <a:t>Para esto la información sigue siendo fundamental.</a:t>
            </a:r>
          </a:p>
        </p:txBody>
      </p:sp>
    </p:spTree>
    <p:extLst>
      <p:ext uri="{BB962C8B-B14F-4D97-AF65-F5344CB8AC3E}">
        <p14:creationId xmlns:p14="http://schemas.microsoft.com/office/powerpoint/2010/main" val="3816670376"/>
      </p:ext>
    </p:extLst>
  </p:cSld>
  <p:clrMapOvr>
    <a:masterClrMapping/>
  </p:clrMapOvr>
  <mc:AlternateContent xmlns:mc="http://schemas.openxmlformats.org/markup-compatibility/2006" xmlns:p14="http://schemas.microsoft.com/office/powerpoint/2010/main">
    <mc:Choice Requires="p14">
      <p:transition spd="slow" p14:dur="2000" advTm="73442"/>
    </mc:Choice>
    <mc:Fallback xmlns="">
      <p:transition spd="slow" advTm="7344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88758" y="1335505"/>
            <a:ext cx="8686800" cy="5281863"/>
          </a:xfrm>
        </p:spPr>
        <p:txBody>
          <a:bodyPr>
            <a:normAutofit fontScale="92500" lnSpcReduction="20000"/>
          </a:bodyPr>
          <a:lstStyle/>
          <a:p>
            <a:pPr marL="0" indent="0" algn="just">
              <a:buNone/>
            </a:pPr>
            <a:r>
              <a:rPr lang="es-ES" dirty="0"/>
              <a:t>6. COMPRENDER Y ACEPTAR LAS EMOCIONES DEL OTRO AYUDA A MANTENER EL CONTROL DE LA SITUACIÓN</a:t>
            </a:r>
          </a:p>
          <a:p>
            <a:pPr marL="0" indent="0" algn="just">
              <a:buNone/>
            </a:pPr>
            <a:endParaRPr lang="es-ES" dirty="0"/>
          </a:p>
          <a:p>
            <a:pPr algn="just"/>
            <a:r>
              <a:rPr lang="es-ES" dirty="0"/>
              <a:t>Las emociones expresadas por una persona buscan algún tipo de respuesta, y esta debe existir durante la negociación. Las emociones de la parte contraria no deben ignorarse ni anularse, sino por el contrario. Deben aceptarse y generar empatía. Esto logra que la parte contraria asuma una actitud más analítica y además, no se rompa la confianza y se interrumpa el flujo de información.</a:t>
            </a:r>
          </a:p>
          <a:p>
            <a:pPr algn="just"/>
            <a:endParaRPr lang="es-ES" dirty="0"/>
          </a:p>
          <a:p>
            <a:pPr algn="just"/>
            <a:r>
              <a:rPr lang="es-ES" dirty="0"/>
              <a:t>Aquí se utiliza la técnica de la “etiqueta”, que consiste simplemente en comunicarle a la contraparte que se conoce la emoción que está sintiendo y que eso se acepta. Sólo con eso se puede avanzar mucho en asegurar la confianza necesaria para continuar la negociación.</a:t>
            </a:r>
          </a:p>
          <a:p>
            <a:pPr algn="just"/>
            <a:endParaRPr lang="es-ES" dirty="0"/>
          </a:p>
          <a:p>
            <a:pPr algn="just"/>
            <a:r>
              <a:rPr lang="es-ES" dirty="0"/>
              <a:t>P. ej. “Yo se que estás muy enojado y entiendo que eso sea así”.</a:t>
            </a:r>
          </a:p>
        </p:txBody>
      </p:sp>
    </p:spTree>
    <p:extLst>
      <p:ext uri="{BB962C8B-B14F-4D97-AF65-F5344CB8AC3E}">
        <p14:creationId xmlns:p14="http://schemas.microsoft.com/office/powerpoint/2010/main" val="2833516794"/>
      </p:ext>
    </p:extLst>
  </p:cSld>
  <p:clrMapOvr>
    <a:masterClrMapping/>
  </p:clrMapOvr>
  <mc:AlternateContent xmlns:mc="http://schemas.openxmlformats.org/markup-compatibility/2006" xmlns:p14="http://schemas.microsoft.com/office/powerpoint/2010/main">
    <mc:Choice Requires="p14">
      <p:transition spd="slow" p14:dur="2000" advTm="103970"/>
    </mc:Choice>
    <mc:Fallback xmlns="">
      <p:transition spd="slow" advTm="10397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64695" y="1359568"/>
            <a:ext cx="8795084" cy="5269831"/>
          </a:xfrm>
        </p:spPr>
        <p:txBody>
          <a:bodyPr>
            <a:normAutofit/>
          </a:bodyPr>
          <a:lstStyle/>
          <a:p>
            <a:pPr marL="0" indent="0" algn="just">
              <a:buNone/>
            </a:pPr>
            <a:r>
              <a:rPr lang="es-ES" dirty="0"/>
              <a:t>EN DEFINITIVA TODO ESTÁ EN EL CONTROL DE LA SITUACIÓN, Y EN EL CONOCIMIENTO DE LOS FACTORES QUE RODEAN LA NEGOCIACIÓN Y DE LAS PERSONAS QUE ESTÁN NEGOCIANDO.</a:t>
            </a:r>
          </a:p>
          <a:p>
            <a:pPr marL="0" indent="0" algn="just">
              <a:buNone/>
            </a:pPr>
            <a:endParaRPr lang="es-ES" dirty="0"/>
          </a:p>
          <a:p>
            <a:pPr algn="just">
              <a:buFontTx/>
              <a:buChar char="-"/>
            </a:pPr>
            <a:r>
              <a:rPr lang="es-ES" dirty="0"/>
              <a:t>Estoy pensando en obtener 100.000 pesos por esta venta.</a:t>
            </a:r>
          </a:p>
          <a:p>
            <a:pPr algn="just">
              <a:buFontTx/>
              <a:buChar char="-"/>
            </a:pPr>
            <a:endParaRPr lang="es-ES" dirty="0"/>
          </a:p>
          <a:p>
            <a:pPr algn="just">
              <a:buFontTx/>
              <a:buChar char="-"/>
            </a:pPr>
            <a:r>
              <a:rPr lang="es-ES" dirty="0"/>
              <a:t>A: Este es el producto y estas son sus características.</a:t>
            </a:r>
          </a:p>
          <a:p>
            <a:pPr algn="just">
              <a:buFontTx/>
              <a:buChar char="-"/>
            </a:pPr>
            <a:r>
              <a:rPr lang="es-ES" dirty="0"/>
              <a:t>B: ¿Cuánto quieres por él?</a:t>
            </a:r>
          </a:p>
          <a:p>
            <a:pPr algn="just">
              <a:buFontTx/>
              <a:buChar char="-"/>
            </a:pPr>
            <a:r>
              <a:rPr lang="es-ES" dirty="0"/>
              <a:t>A: $130.000.-</a:t>
            </a:r>
          </a:p>
          <a:p>
            <a:pPr algn="just">
              <a:buFontTx/>
              <a:buChar char="-"/>
            </a:pPr>
            <a:r>
              <a:rPr lang="es-ES" dirty="0"/>
              <a:t>A: </a:t>
            </a:r>
            <a:r>
              <a:rPr lang="es-ES" dirty="0" err="1"/>
              <a:t>Nooo</a:t>
            </a:r>
            <a:r>
              <a:rPr lang="es-ES" dirty="0"/>
              <a:t>! Eso no lo puedo pagar. Te podría dar $25.000.-</a:t>
            </a:r>
          </a:p>
          <a:p>
            <a:pPr algn="just">
              <a:buFontTx/>
              <a:buChar char="-"/>
            </a:pPr>
            <a:endParaRPr lang="es-ES" dirty="0"/>
          </a:p>
          <a:p>
            <a:pPr algn="just">
              <a:buFontTx/>
              <a:buChar char="-"/>
            </a:pPr>
            <a:r>
              <a:rPr lang="es-ES" dirty="0"/>
              <a:t>El desafío está en que la negociación no termine ahí, controlando la situación, la información y las emociones propias y contrarias.</a:t>
            </a:r>
          </a:p>
          <a:p>
            <a:pPr algn="just">
              <a:buFontTx/>
              <a:buChar char="-"/>
            </a:pPr>
            <a:endParaRPr lang="es-ES" dirty="0"/>
          </a:p>
        </p:txBody>
      </p:sp>
    </p:spTree>
    <p:extLst>
      <p:ext uri="{BB962C8B-B14F-4D97-AF65-F5344CB8AC3E}">
        <p14:creationId xmlns:p14="http://schemas.microsoft.com/office/powerpoint/2010/main" val="1492203511"/>
      </p:ext>
    </p:extLst>
  </p:cSld>
  <p:clrMapOvr>
    <a:masterClrMapping/>
  </p:clrMapOvr>
  <mc:AlternateContent xmlns:mc="http://schemas.openxmlformats.org/markup-compatibility/2006" xmlns:p14="http://schemas.microsoft.com/office/powerpoint/2010/main">
    <mc:Choice Requires="p14">
      <p:transition spd="slow" p14:dur="2000" advTm="97274"/>
    </mc:Choice>
    <mc:Fallback xmlns="">
      <p:transition spd="slow" advTm="9727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9382" y="327344"/>
            <a:ext cx="8700654" cy="5472545"/>
          </a:xfrm>
        </p:spPr>
        <p:txBody>
          <a:bodyPr>
            <a:noAutofit/>
          </a:bodyPr>
          <a:lstStyle/>
          <a:p>
            <a:pPr marL="0" indent="0">
              <a:buNone/>
            </a:pPr>
            <a:r>
              <a:rPr lang="es-ES" sz="1400" dirty="0"/>
              <a:t>17 Una de las mujeres le dijo: «¡Por favor, señor mío! Yo y esta mujer vivimos en la misma casa, y yo di a luz estando con ella en la casa.</a:t>
            </a:r>
          </a:p>
          <a:p>
            <a:pPr marL="0" indent="0">
              <a:buNone/>
            </a:pPr>
            <a:r>
              <a:rPr lang="es-ES" sz="1400" dirty="0"/>
              <a:t>18 Tres días después de mi parto, dio a luz también ella. Estábamos juntas; no había ningún extraño con nosotras en la casa, fuera de nosotros dos.</a:t>
            </a:r>
          </a:p>
          <a:p>
            <a:pPr marL="0" indent="0">
              <a:buNone/>
            </a:pPr>
            <a:r>
              <a:rPr lang="es-ES" sz="1400" dirty="0"/>
              <a:t>19 Pero una noche murió el hijo de esta mujer, porque ella se recostó encima de él.</a:t>
            </a:r>
          </a:p>
          <a:p>
            <a:pPr marL="0" indent="0">
              <a:buNone/>
            </a:pPr>
            <a:r>
              <a:rPr lang="es-ES" sz="1400" dirty="0"/>
              <a:t>20 Entonces se levantó en medio de la noche, tomó de mi lado a mi hijo mientras tu servidora dormía, y lo acostó sobre su pecho; a su hijo muerto, en cambio, lo acostó en mi regazo.</a:t>
            </a:r>
          </a:p>
          <a:p>
            <a:pPr marL="0" indent="0">
              <a:buNone/>
            </a:pPr>
            <a:r>
              <a:rPr lang="es-ES" sz="1400" dirty="0"/>
              <a:t>21 A la mañana siguiente, me levanté para amamantar a mi hijo, y vi que estaba muerto. Pero cuando lo observé con mayor atención a la luz del día, advertí que no era mi hijo, el que yo había tenido».</a:t>
            </a:r>
          </a:p>
          <a:p>
            <a:pPr marL="0" indent="0">
              <a:buNone/>
            </a:pPr>
            <a:r>
              <a:rPr lang="es-ES" sz="1400" dirty="0"/>
              <a:t>22 La otra mujer protestó: «¡No! ¡El que vive es mi hijo!». Y así discutían en presencia del rey.</a:t>
            </a:r>
          </a:p>
          <a:p>
            <a:pPr marL="0" indent="0">
              <a:buNone/>
            </a:pPr>
            <a:r>
              <a:rPr lang="es-ES" sz="1400" dirty="0"/>
              <a:t>23 El rey dijo: «Esta mujer afirma: «Mi hijo es este, el que está vivo; el que está muerto es el tuyo». Esta otra dice: «No, tu hijo es el muerto; el que está vivo es el mío».</a:t>
            </a:r>
          </a:p>
          <a:p>
            <a:pPr marL="0" indent="0">
              <a:buNone/>
            </a:pPr>
            <a:r>
              <a:rPr lang="es-ES" sz="1400" dirty="0"/>
              <a:t>24 Y en seguida añadió: «Tráiganme una espada». Le presentaron la espada,</a:t>
            </a:r>
          </a:p>
          <a:p>
            <a:pPr marL="0" indent="0">
              <a:buNone/>
            </a:pPr>
            <a:r>
              <a:rPr lang="es-ES" sz="1400" dirty="0"/>
              <a:t>25 y el rey ordenó: «Partan en dos al niño vivo, y entreguen una mitad a una y otra mitad a la otra».</a:t>
            </a:r>
          </a:p>
          <a:p>
            <a:pPr marL="0" indent="0">
              <a:buNone/>
            </a:pPr>
            <a:r>
              <a:rPr lang="es-ES" sz="1400" dirty="0"/>
              <a:t>26 Entonces la mujer cuyo hijo vivía se dirigió al rey, porque se le conmovieron las entrañas por su hijo, y exclamó: «¡Por favor, señor mío! ¡Denle a ella el niño vivo, no lo maten!». La otra, en cambio, decía: «¡No será ni para mí ni para ti! ¡Que lo dividan!».</a:t>
            </a:r>
          </a:p>
          <a:p>
            <a:pPr marL="0" indent="0">
              <a:buNone/>
            </a:pPr>
            <a:r>
              <a:rPr lang="es-ES" sz="1400" dirty="0"/>
              <a:t>27 Pero el rey tomó la palabra y dijo: «Entréguenle el niño vivo a la primera mujer, no lo maten: ¡ella es su madre!».</a:t>
            </a:r>
          </a:p>
          <a:p>
            <a:pPr marL="0" indent="0">
              <a:buNone/>
            </a:pPr>
            <a:r>
              <a:rPr lang="es-ES" sz="1400" dirty="0"/>
              <a:t>(Del Primer Libro de los Reyes, Capítulo 3. Disponible en : </a:t>
            </a:r>
            <a:r>
              <a:rPr lang="es-CL" sz="1400" dirty="0">
                <a:hlinkClick r:id="rId2"/>
              </a:rPr>
              <a:t>http://www.vatican.va/archive/ESL0506/__P8B.HTM</a:t>
            </a:r>
            <a:r>
              <a:rPr lang="es-CL" sz="1400" dirty="0"/>
              <a:t>)</a:t>
            </a:r>
            <a:endParaRPr lang="es-ES" sz="1400" dirty="0"/>
          </a:p>
        </p:txBody>
      </p:sp>
    </p:spTree>
    <p:extLst>
      <p:ext uri="{BB962C8B-B14F-4D97-AF65-F5344CB8AC3E}">
        <p14:creationId xmlns:p14="http://schemas.microsoft.com/office/powerpoint/2010/main" val="1019140297"/>
      </p:ext>
    </p:extLst>
  </p:cSld>
  <p:clrMapOvr>
    <a:masterClrMapping/>
  </p:clrMapOvr>
  <mc:AlternateContent xmlns:mc="http://schemas.openxmlformats.org/markup-compatibility/2006" xmlns:p14="http://schemas.microsoft.com/office/powerpoint/2010/main">
    <mc:Choice Requires="p14">
      <p:transition spd="slow" p14:dur="2000" advTm="11212"/>
    </mc:Choice>
    <mc:Fallback xmlns="">
      <p:transition spd="slow" advTm="1121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62471"/>
          </a:xfrm>
        </p:spPr>
        <p:txBody>
          <a:bodyPr/>
          <a:lstStyle/>
          <a:p>
            <a:r>
              <a:rPr lang="es-ES" dirty="0"/>
              <a:t>EL CONFLICTO</a:t>
            </a:r>
            <a:endParaRPr lang="es-CL" dirty="0"/>
          </a:p>
        </p:txBody>
      </p:sp>
      <p:sp>
        <p:nvSpPr>
          <p:cNvPr id="3" name="Marcador de contenido 2"/>
          <p:cNvSpPr>
            <a:spLocks noGrp="1"/>
          </p:cNvSpPr>
          <p:nvPr>
            <p:ph idx="1"/>
          </p:nvPr>
        </p:nvSpPr>
        <p:spPr>
          <a:xfrm>
            <a:off x="288758" y="1503947"/>
            <a:ext cx="8370532" cy="4744459"/>
          </a:xfrm>
        </p:spPr>
        <p:txBody>
          <a:bodyPr>
            <a:normAutofit/>
          </a:bodyPr>
          <a:lstStyle/>
          <a:p>
            <a:pPr marL="0" indent="0" algn="just">
              <a:buNone/>
            </a:pPr>
            <a:r>
              <a:rPr lang="es-ES" dirty="0"/>
              <a:t>El conflicto es natural en muchas áreas de la actividad humana, y puede ser entendido en muy diversos sentidos. Los conflictos que trata la mediación importan necesariamente:</a:t>
            </a:r>
          </a:p>
          <a:p>
            <a:pPr marL="0" indent="0" algn="just">
              <a:buNone/>
            </a:pPr>
            <a:endParaRPr lang="es-ES" dirty="0"/>
          </a:p>
          <a:p>
            <a:pPr marL="0" indent="0" algn="just">
              <a:buNone/>
            </a:pPr>
            <a:r>
              <a:rPr lang="es-ES" dirty="0"/>
              <a:t>1° Existencia de al menos dos personas (interacción), entendiendo persona como ser humano integral con prejuicios, pensamientos, emociones, acciones y discursos.</a:t>
            </a:r>
          </a:p>
          <a:p>
            <a:pPr marL="0" indent="0" algn="just">
              <a:buNone/>
            </a:pPr>
            <a:endParaRPr lang="es-ES" dirty="0"/>
          </a:p>
          <a:p>
            <a:pPr marL="0" indent="0" algn="just">
              <a:buNone/>
            </a:pPr>
            <a:r>
              <a:rPr lang="es-ES" dirty="0"/>
              <a:t>2° Interacción basada en la diferencia, relación antagónica o competitiva entre los involucrados.</a:t>
            </a:r>
          </a:p>
          <a:p>
            <a:pPr marL="0" indent="0" algn="just">
              <a:buNone/>
            </a:pPr>
            <a:endParaRPr lang="es-ES" dirty="0"/>
          </a:p>
          <a:p>
            <a:pPr marL="0" indent="0" algn="just">
              <a:buNone/>
            </a:pPr>
            <a:r>
              <a:rPr lang="es-ES" dirty="0"/>
              <a:t>3° Es un proceso dinámico y </a:t>
            </a:r>
            <a:r>
              <a:rPr lang="es-ES" dirty="0" err="1"/>
              <a:t>co</a:t>
            </a:r>
            <a:r>
              <a:rPr lang="es-ES" dirty="0"/>
              <a:t>-construido por los involucrados.</a:t>
            </a:r>
          </a:p>
        </p:txBody>
      </p:sp>
    </p:spTree>
    <p:extLst>
      <p:ext uri="{BB962C8B-B14F-4D97-AF65-F5344CB8AC3E}">
        <p14:creationId xmlns:p14="http://schemas.microsoft.com/office/powerpoint/2010/main" val="4253774675"/>
      </p:ext>
    </p:extLst>
  </p:cSld>
  <p:clrMapOvr>
    <a:masterClrMapping/>
  </p:clrMapOvr>
  <mc:AlternateContent xmlns:mc="http://schemas.openxmlformats.org/markup-compatibility/2006" xmlns:p14="http://schemas.microsoft.com/office/powerpoint/2010/main">
    <mc:Choice Requires="p14">
      <p:transition spd="slow" p14:dur="2000" advTm="137017"/>
    </mc:Choice>
    <mc:Fallback xmlns="">
      <p:transition spd="slow" advTm="13701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26377"/>
          </a:xfrm>
        </p:spPr>
        <p:txBody>
          <a:bodyPr/>
          <a:lstStyle/>
          <a:p>
            <a:r>
              <a:rPr lang="es-ES" dirty="0"/>
              <a:t>EL CONFLICTO</a:t>
            </a:r>
            <a:endParaRPr lang="es-CL" dirty="0"/>
          </a:p>
        </p:txBody>
      </p:sp>
      <p:sp>
        <p:nvSpPr>
          <p:cNvPr id="3" name="Marcador de contenido 2"/>
          <p:cNvSpPr>
            <a:spLocks noGrp="1"/>
          </p:cNvSpPr>
          <p:nvPr>
            <p:ph idx="1"/>
          </p:nvPr>
        </p:nvSpPr>
        <p:spPr>
          <a:xfrm>
            <a:off x="483974" y="1287379"/>
            <a:ext cx="7865942" cy="4961027"/>
          </a:xfrm>
        </p:spPr>
        <p:txBody>
          <a:bodyPr>
            <a:normAutofit fontScale="92500" lnSpcReduction="10000"/>
          </a:bodyPr>
          <a:lstStyle/>
          <a:p>
            <a:pPr marL="0" indent="0" algn="just">
              <a:buNone/>
            </a:pPr>
            <a:r>
              <a:rPr lang="es-ES" b="1" dirty="0"/>
              <a:t>EL CONFLICTO COMO PROCESO</a:t>
            </a:r>
          </a:p>
          <a:p>
            <a:pPr marL="0" indent="0" algn="just">
              <a:buNone/>
            </a:pPr>
            <a:r>
              <a:rPr lang="es-ES" dirty="0"/>
              <a:t>El conflicto </a:t>
            </a:r>
            <a:r>
              <a:rPr lang="es-ES" dirty="0" err="1"/>
              <a:t>interaccional</a:t>
            </a:r>
            <a:r>
              <a:rPr lang="es-ES" dirty="0"/>
              <a:t> como tal, no es algo estático, uno no abre los ojos por la mañana y tiene un conflicto, sino que es un continuo que evoluciona y puede llegar a constituirse en un conflicto propiamente tal o bien su desarrollo ser interferido por la conducta de las partes.</a:t>
            </a:r>
          </a:p>
          <a:p>
            <a:pPr marL="0" indent="0" algn="just">
              <a:buNone/>
            </a:pPr>
            <a:endParaRPr lang="es-ES" dirty="0"/>
          </a:p>
          <a:p>
            <a:pPr marL="0" indent="0" algn="just">
              <a:buNone/>
            </a:pPr>
            <a:r>
              <a:rPr lang="es-ES" dirty="0"/>
              <a:t>Se suele graficar la evolución del conflicto en las siguientes etapas:</a:t>
            </a:r>
          </a:p>
          <a:p>
            <a:pPr marL="0" indent="0" algn="just">
              <a:buNone/>
            </a:pPr>
            <a:endParaRPr lang="es-ES" b="1" dirty="0"/>
          </a:p>
          <a:p>
            <a:pPr algn="just"/>
            <a:r>
              <a:rPr lang="es-ES" dirty="0"/>
              <a:t>Armonización de las diferencias,</a:t>
            </a:r>
          </a:p>
          <a:p>
            <a:pPr algn="just"/>
            <a:r>
              <a:rPr lang="es-ES" dirty="0"/>
              <a:t>Nacimiento del conflicto</a:t>
            </a:r>
          </a:p>
          <a:p>
            <a:pPr algn="just"/>
            <a:r>
              <a:rPr lang="es-ES" dirty="0"/>
              <a:t>Estallido del conflicto,</a:t>
            </a:r>
          </a:p>
          <a:p>
            <a:pPr algn="just"/>
            <a:r>
              <a:rPr lang="es-ES" dirty="0"/>
              <a:t>Guerra</a:t>
            </a:r>
          </a:p>
        </p:txBody>
      </p:sp>
    </p:spTree>
    <p:extLst>
      <p:ext uri="{BB962C8B-B14F-4D97-AF65-F5344CB8AC3E}">
        <p14:creationId xmlns:p14="http://schemas.microsoft.com/office/powerpoint/2010/main" val="4075894410"/>
      </p:ext>
    </p:extLst>
  </p:cSld>
  <p:clrMapOvr>
    <a:masterClrMapping/>
  </p:clrMapOvr>
  <mc:AlternateContent xmlns:mc="http://schemas.openxmlformats.org/markup-compatibility/2006" xmlns:p14="http://schemas.microsoft.com/office/powerpoint/2010/main">
    <mc:Choice Requires="p14">
      <p:transition spd="slow" p14:dur="2000" advTm="36026"/>
    </mc:Choice>
    <mc:Fallback xmlns="">
      <p:transition spd="slow" advTm="360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14345"/>
          </a:xfrm>
        </p:spPr>
        <p:txBody>
          <a:bodyPr/>
          <a:lstStyle/>
          <a:p>
            <a:r>
              <a:rPr lang="es-ES" dirty="0"/>
              <a:t>EL CONFLICTO</a:t>
            </a:r>
            <a:endParaRPr lang="es-CL" dirty="0"/>
          </a:p>
        </p:txBody>
      </p:sp>
      <p:sp>
        <p:nvSpPr>
          <p:cNvPr id="3" name="Marcador de contenido 2"/>
          <p:cNvSpPr>
            <a:spLocks noGrp="1"/>
          </p:cNvSpPr>
          <p:nvPr>
            <p:ph idx="1"/>
          </p:nvPr>
        </p:nvSpPr>
        <p:spPr>
          <a:xfrm>
            <a:off x="120316" y="1287379"/>
            <a:ext cx="8614610" cy="4961027"/>
          </a:xfrm>
        </p:spPr>
        <p:txBody>
          <a:bodyPr>
            <a:normAutofit fontScale="92500" lnSpcReduction="10000"/>
          </a:bodyPr>
          <a:lstStyle/>
          <a:p>
            <a:pPr marL="0" indent="0" algn="just">
              <a:buNone/>
            </a:pPr>
            <a:r>
              <a:rPr lang="es-ES" dirty="0"/>
              <a:t>Veamos estas etapas desde la perspectiva del conflicto de familia.</a:t>
            </a:r>
          </a:p>
          <a:p>
            <a:pPr marL="0" indent="0" algn="just">
              <a:buNone/>
            </a:pPr>
            <a:endParaRPr lang="es-ES" b="1" dirty="0"/>
          </a:p>
          <a:p>
            <a:pPr marL="0" indent="0" algn="just">
              <a:buNone/>
            </a:pPr>
            <a:r>
              <a:rPr lang="es-ES" b="1" dirty="0"/>
              <a:t>Armonización de las diferencias</a:t>
            </a:r>
            <a:r>
              <a:rPr lang="es-ES" dirty="0"/>
              <a:t>, en todos los grupos humanos, incluyendo la familia, existen diferencias las que para evitar el surgimiento del conflicto deben ser armonizadas por las partes por la vía de la colaboración, lo que implica el reconocimiento del otro como un legítimo otro y la búsqueda común de la solución.</a:t>
            </a:r>
          </a:p>
          <a:p>
            <a:pPr marL="0" indent="0" algn="just">
              <a:buNone/>
            </a:pPr>
            <a:endParaRPr lang="es-ES" dirty="0"/>
          </a:p>
          <a:p>
            <a:pPr marL="0" indent="0" algn="just">
              <a:buNone/>
            </a:pPr>
            <a:r>
              <a:rPr lang="es-ES" b="1" dirty="0"/>
              <a:t>Nacimiento del conflicto</a:t>
            </a:r>
            <a:r>
              <a:rPr lang="es-ES" dirty="0"/>
              <a:t>, si no se logra armonizar la diferencia, la tensión entre las partes crece y se altera la relación entre las partes, de la colaboración se pasa a la competencia, el otro comienza a dejar de ser visto como un legítimo otro, no se le escucha, no se comprende lo que quiere ni se perciben sus emociones, una o ambas partes se centran exclusivamente en sí mismas,</a:t>
            </a:r>
          </a:p>
          <a:p>
            <a:pPr marL="0" indent="0" algn="just">
              <a:buNone/>
            </a:pPr>
            <a:r>
              <a:rPr lang="es-ES" dirty="0"/>
              <a:t>Aun no hay pautas repetitivas de interacción y el conflicto es mas fácil de abordar.</a:t>
            </a:r>
          </a:p>
        </p:txBody>
      </p:sp>
    </p:spTree>
    <p:extLst>
      <p:ext uri="{BB962C8B-B14F-4D97-AF65-F5344CB8AC3E}">
        <p14:creationId xmlns:p14="http://schemas.microsoft.com/office/powerpoint/2010/main" val="417705191"/>
      </p:ext>
    </p:extLst>
  </p:cSld>
  <p:clrMapOvr>
    <a:masterClrMapping/>
  </p:clrMapOvr>
  <mc:AlternateContent xmlns:mc="http://schemas.openxmlformats.org/markup-compatibility/2006" xmlns:p14="http://schemas.microsoft.com/office/powerpoint/2010/main">
    <mc:Choice Requires="p14">
      <p:transition spd="slow" p14:dur="2000" advTm="155559"/>
    </mc:Choice>
    <mc:Fallback xmlns="">
      <p:transition spd="slow" advTm="15555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858724"/>
          </a:xfrm>
        </p:spPr>
        <p:txBody>
          <a:bodyPr/>
          <a:lstStyle/>
          <a:p>
            <a:r>
              <a:rPr lang="es-ES" dirty="0"/>
              <a:t>EL CONFLICTO</a:t>
            </a:r>
            <a:endParaRPr lang="es-CL" dirty="0"/>
          </a:p>
        </p:txBody>
      </p:sp>
      <p:sp>
        <p:nvSpPr>
          <p:cNvPr id="3" name="Marcador de contenido 2"/>
          <p:cNvSpPr>
            <a:spLocks noGrp="1"/>
          </p:cNvSpPr>
          <p:nvPr>
            <p:ph idx="1"/>
          </p:nvPr>
        </p:nvSpPr>
        <p:spPr>
          <a:xfrm>
            <a:off x="215900" y="1311443"/>
            <a:ext cx="8458868" cy="4936964"/>
          </a:xfrm>
        </p:spPr>
        <p:txBody>
          <a:bodyPr>
            <a:normAutofit/>
          </a:bodyPr>
          <a:lstStyle/>
          <a:p>
            <a:pPr marL="0" indent="0" algn="just">
              <a:buNone/>
            </a:pPr>
            <a:r>
              <a:rPr lang="es-ES" b="1" dirty="0"/>
              <a:t>Estallido del conflicto</a:t>
            </a:r>
            <a:r>
              <a:rPr lang="es-ES" dirty="0"/>
              <a:t>, las partes se fijan mas en su posición, las pautas de interacción se rigidizan y se crean pautas repetitivas, de modo que cualquiera sea el contenido la danza </a:t>
            </a:r>
            <a:r>
              <a:rPr lang="es-ES" dirty="0" err="1"/>
              <a:t>interaccional</a:t>
            </a:r>
            <a:r>
              <a:rPr lang="es-ES" dirty="0"/>
              <a:t> es repetitiva, el otro no solo no es escuchado, sino que se intenta anularlo. Esta es la etapa en que usualmente se llega a mediación.</a:t>
            </a:r>
          </a:p>
          <a:p>
            <a:pPr marL="0" indent="0" algn="just">
              <a:buNone/>
            </a:pPr>
            <a:endParaRPr lang="es-ES" dirty="0"/>
          </a:p>
          <a:p>
            <a:pPr marL="0" indent="0" algn="just">
              <a:buNone/>
            </a:pPr>
            <a:r>
              <a:rPr lang="es-ES" b="1" dirty="0"/>
              <a:t>Guerra</a:t>
            </a:r>
            <a:r>
              <a:rPr lang="es-ES" dirty="0"/>
              <a:t>, el conflicto escala al punto que se busca dañar al otro a veces bajo la excusa de castigar y en otros derechamente destruir a la otra parte. En esta etapa suelen darse episodios de </a:t>
            </a:r>
            <a:r>
              <a:rPr lang="es-CL" dirty="0"/>
              <a:t>VIF, o triangulación de las agresiones a través de otros miembros más débiles de la familia como niños, personas mayores, o personas dependientes.</a:t>
            </a:r>
          </a:p>
        </p:txBody>
      </p:sp>
    </p:spTree>
    <p:extLst>
      <p:ext uri="{BB962C8B-B14F-4D97-AF65-F5344CB8AC3E}">
        <p14:creationId xmlns:p14="http://schemas.microsoft.com/office/powerpoint/2010/main" val="1677400529"/>
      </p:ext>
    </p:extLst>
  </p:cSld>
  <p:clrMapOvr>
    <a:masterClrMapping/>
  </p:clrMapOvr>
  <mc:AlternateContent xmlns:mc="http://schemas.openxmlformats.org/markup-compatibility/2006" xmlns:p14="http://schemas.microsoft.com/office/powerpoint/2010/main">
    <mc:Choice Requires="p14">
      <p:transition spd="slow" p14:dur="2000" advTm="147718"/>
    </mc:Choice>
    <mc:Fallback xmlns="">
      <p:transition spd="slow" advTm="14771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EL </a:t>
            </a:r>
            <a:r>
              <a:rPr lang="es-ES" smtClean="0"/>
              <a:t>CONFLICTO</a:t>
            </a:r>
            <a:endParaRPr lang="es-CL" dirty="0"/>
          </a:p>
        </p:txBody>
      </p:sp>
      <p:sp>
        <p:nvSpPr>
          <p:cNvPr id="3" name="Marcador de contenido 2"/>
          <p:cNvSpPr>
            <a:spLocks noGrp="1"/>
          </p:cNvSpPr>
          <p:nvPr>
            <p:ph idx="1"/>
          </p:nvPr>
        </p:nvSpPr>
        <p:spPr>
          <a:xfrm>
            <a:off x="264695" y="1359569"/>
            <a:ext cx="8394595" cy="4888838"/>
          </a:xfrm>
        </p:spPr>
        <p:txBody>
          <a:bodyPr>
            <a:normAutofit/>
          </a:bodyPr>
          <a:lstStyle/>
          <a:p>
            <a:pPr marL="0" indent="0" algn="just">
              <a:buNone/>
            </a:pPr>
            <a:endParaRPr lang="es-ES" dirty="0"/>
          </a:p>
          <a:p>
            <a:pPr marL="0" indent="0" algn="just">
              <a:buNone/>
            </a:pPr>
            <a:r>
              <a:rPr lang="es-ES" dirty="0"/>
              <a:t>Para llevar a cabo una intervención exitosa, es necesario tener una adecuada comprensión del conflicto como fenómeno humano, y del conflicto particular que se tiene en frente.</a:t>
            </a:r>
          </a:p>
          <a:p>
            <a:pPr marL="0" indent="0" algn="just">
              <a:buNone/>
            </a:pPr>
            <a:endParaRPr lang="es-ES" dirty="0"/>
          </a:p>
          <a:p>
            <a:pPr marL="0" indent="0" algn="just">
              <a:buNone/>
            </a:pPr>
            <a:r>
              <a:rPr lang="es-ES" dirty="0"/>
              <a:t>De debe tener en cuenta no solo el “objeto” en disputa y las pretensiones de las partes, sino que también, como viven esas personas el conflicto.</a:t>
            </a:r>
          </a:p>
          <a:p>
            <a:pPr marL="0" indent="0" algn="just">
              <a:buNone/>
            </a:pPr>
            <a:endParaRPr lang="es-ES" dirty="0"/>
          </a:p>
          <a:p>
            <a:pPr marL="0" indent="0" algn="just">
              <a:buNone/>
            </a:pPr>
            <a:r>
              <a:rPr lang="es-ES" dirty="0"/>
              <a:t>Y por último, también, algunas veces el mediador deberá considerar su propia relación con el conflicto mediado, de manera de mantener su rol como un aporte a la solución</a:t>
            </a:r>
          </a:p>
        </p:txBody>
      </p:sp>
    </p:spTree>
    <p:extLst>
      <p:ext uri="{BB962C8B-B14F-4D97-AF65-F5344CB8AC3E}">
        <p14:creationId xmlns:p14="http://schemas.microsoft.com/office/powerpoint/2010/main" val="785299857"/>
      </p:ext>
    </p:extLst>
  </p:cSld>
  <p:clrMapOvr>
    <a:masterClrMapping/>
  </p:clrMapOvr>
  <mc:AlternateContent xmlns:mc="http://schemas.openxmlformats.org/markup-compatibility/2006" xmlns:p14="http://schemas.microsoft.com/office/powerpoint/2010/main">
    <mc:Choice Requires="p14">
      <p:transition spd="slow" p14:dur="2000" advTm="54652"/>
    </mc:Choice>
    <mc:Fallback xmlns="">
      <p:transition spd="slow" advTm="54652"/>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defRPr sz="1800" dirty="0" smtClean="0"/>
        </a:defPPr>
      </a:lstStyle>
    </a:txDef>
  </a:objectDefaults>
  <a:extraClrSchemeLst/>
  <a:extLst>
    <a:ext uri="{05A4C25C-085E-4340-85A3-A5531E510DB2}">
      <thm15:themeFamily xmlns:thm15="http://schemas.microsoft.com/office/thememl/2012/main" name="Plantilla UBO_estandar" id="{EC777D93-C979-4C1E-8AB2-7130658C9063}" vid="{D32F2BB4-0AFD-49B6-BEA8-F249ACAF55E2}"/>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UBO</Template>
  <TotalTime>725</TotalTime>
  <Words>3024</Words>
  <Application>Microsoft Office PowerPoint</Application>
  <PresentationFormat>Presentación en pantalla (4:3)</PresentationFormat>
  <Paragraphs>211</Paragraphs>
  <Slides>34</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34</vt:i4>
      </vt:variant>
    </vt:vector>
  </HeadingPairs>
  <TitlesOfParts>
    <vt:vector size="40" baseType="lpstr">
      <vt:lpstr>Arial</vt:lpstr>
      <vt:lpstr>Calibri</vt:lpstr>
      <vt:lpstr>Century Gothic</vt:lpstr>
      <vt:lpstr>Wingdings 3</vt:lpstr>
      <vt:lpstr>Diseño personalizado</vt:lpstr>
      <vt:lpstr>Ion</vt:lpstr>
      <vt:lpstr>Intervención en dinámicas de conflicto</vt:lpstr>
      <vt:lpstr>EL CONFLICTO</vt:lpstr>
      <vt:lpstr>EL CONFLICTO</vt:lpstr>
      <vt:lpstr>Presentación de PowerPoint</vt:lpstr>
      <vt:lpstr>EL CONFLICTO</vt:lpstr>
      <vt:lpstr>EL CONFLICTO</vt:lpstr>
      <vt:lpstr>EL CONFLICTO</vt:lpstr>
      <vt:lpstr>EL CONFLICTO</vt:lpstr>
      <vt:lpstr>EL CONFLICTO</vt:lpstr>
      <vt:lpstr>Presentación de PowerPoint</vt:lpstr>
      <vt:lpstr>Presentación de PowerPoint</vt:lpstr>
      <vt:lpstr>INTERVENCIÓN DEL CONFLICTO</vt:lpstr>
      <vt:lpstr>INTERVENCIÓN DEL CONFLICTO</vt:lpstr>
      <vt:lpstr>INTERVENCIÓN DEL CONFLICTO</vt:lpstr>
      <vt:lpstr>INTERVENCIÓN DEL CONFLICTO</vt:lpstr>
      <vt:lpstr>INTERVENCIÓN DEL CONFLICTO</vt:lpstr>
      <vt:lpstr>INTERVENCIÓN DEL CONFLICTO</vt:lpstr>
      <vt:lpstr>Presentación de PowerPoint</vt:lpstr>
      <vt:lpstr>Arquitecto Juan Martínez Gutiérrez</vt:lpstr>
      <vt:lpstr>Presentación de PowerPoint</vt:lpstr>
      <vt:lpstr>NEGOCIACIÓN</vt:lpstr>
      <vt:lpstr>Presentación de PowerPoint</vt:lpstr>
      <vt:lpstr>Presentación de PowerPoint</vt:lpstr>
      <vt:lpstr>Presentación de PowerPoint</vt:lpstr>
      <vt:lpstr>Presentación de PowerPoint</vt:lpstr>
      <vt:lpstr>Presentación de PowerPoint</vt:lpstr>
      <vt:lpstr>Presentación de PowerPoint</vt:lpstr>
      <vt:lpstr>NEGOCIACIÓN: Modelo práctico de Voss</vt:lpstr>
      <vt:lpstr>NEGOCIACIÓN</vt:lpstr>
      <vt:lpstr>NEGOCIACIÓN</vt:lpstr>
      <vt:lpstr>NEGOCIACIÓN</vt:lpstr>
      <vt:lpstr>NEGOCIACIÓN</vt:lpstr>
      <vt:lpstr>NEGOCIACIÓN</vt:lpstr>
      <vt:lpstr>NEGOCIACIÓN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Perez de Arce</dc:creator>
  <cp:lastModifiedBy>Ricardo Pérez de Arce</cp:lastModifiedBy>
  <cp:revision>30</cp:revision>
  <dcterms:created xsi:type="dcterms:W3CDTF">2020-04-08T16:37:54Z</dcterms:created>
  <dcterms:modified xsi:type="dcterms:W3CDTF">2024-05-08T20:09:40Z</dcterms:modified>
</cp:coreProperties>
</file>