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8" r:id="rId2"/>
    <p:sldId id="280" r:id="rId3"/>
    <p:sldId id="281" r:id="rId4"/>
    <p:sldId id="259" r:id="rId5"/>
    <p:sldId id="282" r:id="rId6"/>
    <p:sldId id="283" r:id="rId7"/>
    <p:sldId id="284" r:id="rId8"/>
    <p:sldId id="285" r:id="rId9"/>
    <p:sldId id="286" r:id="rId10"/>
    <p:sldId id="287" r:id="rId11"/>
    <p:sldId id="28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5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5/27/2024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5/27/2024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5/27/2024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5/27/2024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5D801-46FC-C5FD-FAA9-B5863E4B8E69}"/>
              </a:ext>
            </a:extLst>
          </p:cNvPr>
          <p:cNvSpPr>
            <a:spLocks noGrp="1"/>
          </p:cNvSpPr>
          <p:nvPr>
            <p:ph type="ctrTitle"/>
          </p:nvPr>
        </p:nvSpPr>
        <p:spPr/>
        <p:txBody>
          <a:bodyPr/>
          <a:lstStyle/>
          <a:p>
            <a:r>
              <a:rPr lang="es-MX" dirty="0"/>
              <a:t>DELITOS DE ABANDONO Y DE MALTRATO de niños</a:t>
            </a:r>
            <a:endParaRPr lang="es-CL" dirty="0"/>
          </a:p>
        </p:txBody>
      </p:sp>
      <p:sp>
        <p:nvSpPr>
          <p:cNvPr id="3" name="Subtítulo 2">
            <a:extLst>
              <a:ext uri="{FF2B5EF4-FFF2-40B4-BE49-F238E27FC236}">
                <a16:creationId xmlns:a16="http://schemas.microsoft.com/office/drawing/2014/main" id="{7E667787-2D15-288B-6F91-118BB9908037}"/>
              </a:ext>
            </a:extLst>
          </p:cNvPr>
          <p:cNvSpPr>
            <a:spLocks noGrp="1"/>
          </p:cNvSpPr>
          <p:nvPr>
            <p:ph type="subTitle" idx="1"/>
          </p:nvPr>
        </p:nvSpPr>
        <p:spPr>
          <a:xfrm>
            <a:off x="4452730" y="4302849"/>
            <a:ext cx="3632719" cy="1239894"/>
          </a:xfrm>
          <a:solidFill>
            <a:schemeClr val="bg2"/>
          </a:solidFill>
        </p:spPr>
        <p:txBody>
          <a:bodyPr>
            <a:normAutofit lnSpcReduction="10000"/>
          </a:bodyPr>
          <a:lstStyle/>
          <a:p>
            <a:endParaRPr lang="es-CL" b="1" dirty="0"/>
          </a:p>
          <a:p>
            <a:r>
              <a:rPr lang="es-CL" b="1" dirty="0"/>
              <a:t>Marcelo </a:t>
            </a:r>
            <a:r>
              <a:rPr lang="es-CL" b="1" dirty="0" err="1"/>
              <a:t>Oyharcabal</a:t>
            </a:r>
            <a:r>
              <a:rPr lang="es-CL" b="1" dirty="0"/>
              <a:t> Fraile</a:t>
            </a:r>
          </a:p>
          <a:p>
            <a:r>
              <a:rPr lang="es-CL" b="1" dirty="0"/>
              <a:t>2022</a:t>
            </a:r>
          </a:p>
          <a:p>
            <a:endParaRPr lang="es-CL" dirty="0"/>
          </a:p>
        </p:txBody>
      </p:sp>
      <p:pic>
        <p:nvPicPr>
          <p:cNvPr id="4" name="Imagen 3">
            <a:extLst>
              <a:ext uri="{FF2B5EF4-FFF2-40B4-BE49-F238E27FC236}">
                <a16:creationId xmlns:a16="http://schemas.microsoft.com/office/drawing/2014/main" id="{E0B55E84-806B-EFA9-B292-6B8C6E95A0EF}"/>
              </a:ext>
            </a:extLst>
          </p:cNvPr>
          <p:cNvPicPr>
            <a:picLocks noChangeAspect="1"/>
          </p:cNvPicPr>
          <p:nvPr/>
        </p:nvPicPr>
        <p:blipFill>
          <a:blip r:embed="rId2"/>
          <a:stretch>
            <a:fillRect/>
          </a:stretch>
        </p:blipFill>
        <p:spPr>
          <a:xfrm>
            <a:off x="832581" y="611162"/>
            <a:ext cx="1243692" cy="646232"/>
          </a:xfrm>
          <a:prstGeom prst="rect">
            <a:avLst/>
          </a:prstGeom>
        </p:spPr>
      </p:pic>
    </p:spTree>
    <p:extLst>
      <p:ext uri="{BB962C8B-B14F-4D97-AF65-F5344CB8AC3E}">
        <p14:creationId xmlns:p14="http://schemas.microsoft.com/office/powerpoint/2010/main" val="552086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58EFBF-A248-DAB3-1A50-D97FABE81BDF}"/>
              </a:ext>
            </a:extLst>
          </p:cNvPr>
          <p:cNvSpPr>
            <a:spLocks noGrp="1"/>
          </p:cNvSpPr>
          <p:nvPr>
            <p:ph type="title"/>
          </p:nvPr>
        </p:nvSpPr>
        <p:spPr>
          <a:xfrm>
            <a:off x="733647" y="318978"/>
            <a:ext cx="10175358" cy="1254642"/>
          </a:xfrm>
        </p:spPr>
        <p:txBody>
          <a:bodyPr>
            <a:normAutofit fontScale="90000"/>
          </a:bodyPr>
          <a:lstStyle/>
          <a:p>
            <a:r>
              <a:rPr lang="es-MX" dirty="0"/>
              <a:t>La distinción entre abandono y exposición: la medida del peligro en el</a:t>
            </a:r>
            <a:br>
              <a:rPr lang="es-MX" dirty="0"/>
            </a:br>
            <a:r>
              <a:rPr lang="es-MX" dirty="0"/>
              <a:t>abandono de niños</a:t>
            </a:r>
            <a:endParaRPr lang="es-CL" dirty="0"/>
          </a:p>
        </p:txBody>
      </p:sp>
      <p:sp>
        <p:nvSpPr>
          <p:cNvPr id="3" name="Marcador de contenido 2">
            <a:extLst>
              <a:ext uri="{FF2B5EF4-FFF2-40B4-BE49-F238E27FC236}">
                <a16:creationId xmlns:a16="http://schemas.microsoft.com/office/drawing/2014/main" id="{AA356B2E-6908-41C7-0DEE-EF45CB9E6293}"/>
              </a:ext>
            </a:extLst>
          </p:cNvPr>
          <p:cNvSpPr>
            <a:spLocks noGrp="1"/>
          </p:cNvSpPr>
          <p:nvPr>
            <p:ph idx="1"/>
          </p:nvPr>
        </p:nvSpPr>
        <p:spPr>
          <a:xfrm>
            <a:off x="212651" y="1807535"/>
            <a:ext cx="11302409" cy="4561367"/>
          </a:xfrm>
        </p:spPr>
        <p:txBody>
          <a:bodyPr/>
          <a:lstStyle/>
          <a:p>
            <a:pPr marL="0" indent="0" algn="just">
              <a:buNone/>
            </a:pPr>
            <a:r>
              <a:rPr lang="es-MX" sz="1800" b="0" i="0" u="none" strike="noStrike" baseline="0" dirty="0">
                <a:solidFill>
                  <a:srgbClr val="221E1F"/>
                </a:solidFill>
              </a:rPr>
              <a:t>El inc. final del art. 348, que declara no aplicables las disposiciones que sancionan el abandono de niños al “hecho en casas de expósitos”, sirve de base para afirmar que no hay abandono en la simple exposición de menores, por no existir en ella el peligro que la ley pretende evitar. </a:t>
            </a:r>
            <a:endParaRPr lang="es-CL" dirty="0"/>
          </a:p>
        </p:txBody>
      </p:sp>
      <p:sp>
        <p:nvSpPr>
          <p:cNvPr id="4" name="Rectángulo 3">
            <a:extLst>
              <a:ext uri="{FF2B5EF4-FFF2-40B4-BE49-F238E27FC236}">
                <a16:creationId xmlns:a16="http://schemas.microsoft.com/office/drawing/2014/main" id="{C6E0788D-DCD0-6F5C-C7F5-62815051308F}"/>
              </a:ext>
            </a:extLst>
          </p:cNvPr>
          <p:cNvSpPr/>
          <p:nvPr/>
        </p:nvSpPr>
        <p:spPr>
          <a:xfrm>
            <a:off x="345558" y="2998381"/>
            <a:ext cx="11121655" cy="33705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i="1" dirty="0">
                <a:solidFill>
                  <a:srgbClr val="221E1F"/>
                </a:solidFill>
              </a:rPr>
              <a:t>“</a:t>
            </a:r>
            <a:r>
              <a:rPr lang="es-MX" sz="2400" b="0" i="1" u="none" strike="noStrike" baseline="0" dirty="0">
                <a:solidFill>
                  <a:srgbClr val="221E1F"/>
                </a:solidFill>
              </a:rPr>
              <a:t>absolviendo de la acusación por abandono a una madre que dejó a la criatura “en las inmediaciones de un hospital”, quedándose oculta en los alrededores (“para volverla a tomar si nadie la recogía”) hasta que la criatura fue puesta a salvo por dos hombres que la encontraron (SCA Concepción 26.11.1878, RLJ 318); y a otra que dejó su criatura bien abrigada y alimentada entre dos casas de un camino muy transitado (</a:t>
            </a:r>
            <a:r>
              <a:rPr lang="es-MX" sz="2400" b="0" i="1" u="none" strike="noStrike" baseline="0" dirty="0" err="1">
                <a:solidFill>
                  <a:srgbClr val="221E1F"/>
                </a:solidFill>
              </a:rPr>
              <a:t>Etcheberry</a:t>
            </a:r>
            <a:r>
              <a:rPr lang="es-MX" sz="2400" b="0" i="1" u="none" strike="noStrike" baseline="0" dirty="0">
                <a:solidFill>
                  <a:srgbClr val="221E1F"/>
                </a:solidFill>
              </a:rPr>
              <a:t> DPJ IV, 449). Mutatis </a:t>
            </a:r>
            <a:r>
              <a:rPr lang="es-MX" sz="2400" b="0" i="1" u="none" strike="noStrike" baseline="0" dirty="0" err="1">
                <a:solidFill>
                  <a:srgbClr val="221E1F"/>
                </a:solidFill>
              </a:rPr>
              <a:t>mutandi</a:t>
            </a:r>
            <a:r>
              <a:rPr lang="es-MX" sz="2400" b="0" i="1" u="none" strike="noStrike" baseline="0" dirty="0">
                <a:solidFill>
                  <a:srgbClr val="221E1F"/>
                </a:solidFill>
              </a:rPr>
              <a:t>, lo mismo habría que decir de quienes dejan sus criaturas en las cercanías o en un retén policial y en otras instituciones públicas que aseguren su auxilio, aunque no se trate de casas de expósitos en sentido estricto, siempre que se aseguren que la criatura sea recogida por terceros.” (Matus, 2021)</a:t>
            </a:r>
            <a:endParaRPr lang="es-CL" sz="2400" i="1" dirty="0"/>
          </a:p>
        </p:txBody>
      </p:sp>
    </p:spTree>
    <p:extLst>
      <p:ext uri="{BB962C8B-B14F-4D97-AF65-F5344CB8AC3E}">
        <p14:creationId xmlns:p14="http://schemas.microsoft.com/office/powerpoint/2010/main" val="588740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F9D40D-B1C5-0768-F1C7-B7CA37BF58BC}"/>
              </a:ext>
            </a:extLst>
          </p:cNvPr>
          <p:cNvSpPr>
            <a:spLocks noGrp="1"/>
          </p:cNvSpPr>
          <p:nvPr>
            <p:ph type="title"/>
          </p:nvPr>
        </p:nvSpPr>
        <p:spPr/>
        <p:txBody>
          <a:bodyPr/>
          <a:lstStyle/>
          <a:p>
            <a:r>
              <a:rPr lang="es-CL" dirty="0"/>
              <a:t>Abandono por omisión</a:t>
            </a:r>
          </a:p>
        </p:txBody>
      </p:sp>
      <p:sp>
        <p:nvSpPr>
          <p:cNvPr id="3" name="Marcador de contenido 2">
            <a:extLst>
              <a:ext uri="{FF2B5EF4-FFF2-40B4-BE49-F238E27FC236}">
                <a16:creationId xmlns:a16="http://schemas.microsoft.com/office/drawing/2014/main" id="{91EA6260-8490-266D-9AD6-2EB3990DC810}"/>
              </a:ext>
            </a:extLst>
          </p:cNvPr>
          <p:cNvSpPr>
            <a:spLocks noGrp="1"/>
          </p:cNvSpPr>
          <p:nvPr>
            <p:ph idx="1"/>
          </p:nvPr>
        </p:nvSpPr>
        <p:spPr>
          <a:xfrm>
            <a:off x="691116" y="2638044"/>
            <a:ext cx="9269748" cy="3101983"/>
          </a:xfrm>
        </p:spPr>
        <p:txBody>
          <a:bodyPr/>
          <a:lstStyle/>
          <a:p>
            <a:pPr marL="0" indent="0">
              <a:buNone/>
            </a:pPr>
            <a:r>
              <a:rPr lang="es-MX" dirty="0">
                <a:highlight>
                  <a:srgbClr val="00FFFF"/>
                </a:highlight>
              </a:rPr>
              <a:t>CP ART. 494.</a:t>
            </a:r>
          </a:p>
          <a:p>
            <a:pPr marL="0" indent="0">
              <a:buNone/>
            </a:pPr>
            <a:r>
              <a:rPr lang="es-MX" dirty="0"/>
              <a:t>    Sufrirán la pena de multa de una a cuatro unidades tributarias mensuales:</a:t>
            </a:r>
          </a:p>
          <a:p>
            <a:pPr marL="0" indent="0">
              <a:buNone/>
            </a:pPr>
            <a:r>
              <a:rPr lang="es-MX" dirty="0"/>
              <a:t>13.° El que encontrando perdido o abandonado a un menor de siete años no lo entregare a su familia o no lo recogiere o depositare en lugar seguro, dando cuenta a la autoridad en los dos últimos casos.</a:t>
            </a:r>
          </a:p>
        </p:txBody>
      </p:sp>
    </p:spTree>
    <p:extLst>
      <p:ext uri="{BB962C8B-B14F-4D97-AF65-F5344CB8AC3E}">
        <p14:creationId xmlns:p14="http://schemas.microsoft.com/office/powerpoint/2010/main" val="1051115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A65157-5222-0CA3-D9B8-95238993B92C}"/>
              </a:ext>
            </a:extLst>
          </p:cNvPr>
          <p:cNvSpPr>
            <a:spLocks noGrp="1"/>
          </p:cNvSpPr>
          <p:nvPr>
            <p:ph type="title"/>
          </p:nvPr>
        </p:nvSpPr>
        <p:spPr>
          <a:xfrm>
            <a:off x="1158240" y="386080"/>
            <a:ext cx="10200640" cy="1767332"/>
          </a:xfrm>
          <a:solidFill>
            <a:schemeClr val="accent3">
              <a:lumMod val="20000"/>
              <a:lumOff val="80000"/>
            </a:schemeClr>
          </a:solidFill>
        </p:spPr>
        <p:txBody>
          <a:bodyPr>
            <a:normAutofit/>
          </a:bodyPr>
          <a:lstStyle/>
          <a:p>
            <a:r>
              <a:rPr lang="es-MX" dirty="0"/>
              <a:t>LEY 21.013, TIPIFICA UN NUEVO DELITO DE MALTRATO Y AUMENTA LA PROTECCIÓN DE PERSONAS EN SITUACIÓN ESPECIAL</a:t>
            </a:r>
            <a:endParaRPr lang="es-CL" dirty="0"/>
          </a:p>
        </p:txBody>
      </p:sp>
      <p:sp>
        <p:nvSpPr>
          <p:cNvPr id="3" name="Marcador de contenido 2">
            <a:extLst>
              <a:ext uri="{FF2B5EF4-FFF2-40B4-BE49-F238E27FC236}">
                <a16:creationId xmlns:a16="http://schemas.microsoft.com/office/drawing/2014/main" id="{F349EFDD-C17C-BD73-ECDA-F641261A8AC3}"/>
              </a:ext>
            </a:extLst>
          </p:cNvPr>
          <p:cNvSpPr>
            <a:spLocks noGrp="1"/>
          </p:cNvSpPr>
          <p:nvPr>
            <p:ph idx="1"/>
          </p:nvPr>
        </p:nvSpPr>
        <p:spPr>
          <a:xfrm>
            <a:off x="894080" y="2638044"/>
            <a:ext cx="11135360" cy="3722116"/>
          </a:xfrm>
        </p:spPr>
        <p:txBody>
          <a:bodyPr>
            <a:normAutofit/>
          </a:bodyPr>
          <a:lstStyle/>
          <a:p>
            <a:pPr marL="0" indent="0" algn="just">
              <a:buNone/>
            </a:pPr>
            <a:r>
              <a:rPr lang="es-MX" dirty="0"/>
              <a:t>	</a:t>
            </a:r>
            <a:r>
              <a:rPr lang="es-MX" sz="2400" dirty="0"/>
              <a:t>Esta ley  </a:t>
            </a:r>
            <a:r>
              <a:rPr lang="es-MX" sz="2400" dirty="0">
                <a:highlight>
                  <a:srgbClr val="00FFFF"/>
                </a:highlight>
              </a:rPr>
              <a:t>aumenta y tipifica la protección a determinadas personas que, atendida su calidad de vulnerable, se encuentran en una situación especial dentro de la sociedad, requiriendo de una mayor protección dentro del marco normativo nacional</a:t>
            </a:r>
            <a:r>
              <a:rPr lang="es-MX" sz="2400" dirty="0"/>
              <a:t>. Esto obedece principalmente a las condiciones asimétricas y de mayor vulnerabilidad en las que estas personas se desarrollan, promoviendo el reconocimiento de que son los menores de edad, los adultos mayores y las personas en situación de discapacidad, aquel sector más débil dentro de la sociedad, por lo que requiere de una protección jurídica especial, a fin de resguardar su integridad, sus derechos y rol dentro de su entorno.</a:t>
            </a:r>
            <a:endParaRPr lang="es-CL" dirty="0"/>
          </a:p>
        </p:txBody>
      </p:sp>
    </p:spTree>
    <p:extLst>
      <p:ext uri="{BB962C8B-B14F-4D97-AF65-F5344CB8AC3E}">
        <p14:creationId xmlns:p14="http://schemas.microsoft.com/office/powerpoint/2010/main" val="2879274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465ACBB-EF26-6626-ECE1-02C91F63154B}"/>
              </a:ext>
            </a:extLst>
          </p:cNvPr>
          <p:cNvSpPr>
            <a:spLocks noGrp="1"/>
          </p:cNvSpPr>
          <p:nvPr>
            <p:ph idx="1"/>
          </p:nvPr>
        </p:nvSpPr>
        <p:spPr>
          <a:xfrm>
            <a:off x="762000" y="711200"/>
            <a:ext cx="9198864" cy="5729357"/>
          </a:xfrm>
        </p:spPr>
        <p:txBody>
          <a:bodyPr>
            <a:normAutofit/>
          </a:bodyPr>
          <a:lstStyle/>
          <a:p>
            <a:pPr marL="0" indent="0">
              <a:buNone/>
            </a:pPr>
            <a:endParaRPr lang="es-MX" dirty="0">
              <a:highlight>
                <a:srgbClr val="00FFFF"/>
              </a:highlight>
            </a:endParaRPr>
          </a:p>
          <a:p>
            <a:pPr marL="0" indent="0">
              <a:buNone/>
            </a:pPr>
            <a:r>
              <a:rPr lang="es-MX" dirty="0">
                <a:highlight>
                  <a:srgbClr val="00FFFF"/>
                </a:highlight>
              </a:rPr>
              <a:t> CP Artículo 403 bis.- </a:t>
            </a:r>
          </a:p>
          <a:p>
            <a:pPr marL="0" indent="0">
              <a:buNone/>
            </a:pPr>
            <a:r>
              <a:rPr lang="es-MX" dirty="0"/>
              <a:t>El que, de manera relevante, maltratare corporalmente a un niño, niña o adolescente menor de dieciocho años, a una persona adulta mayor o a una persona en situación de discapacidad en los términos de la ley </a:t>
            </a:r>
            <a:r>
              <a:rPr lang="es-MX" dirty="0" err="1"/>
              <a:t>N°</a:t>
            </a:r>
            <a:r>
              <a:rPr lang="es-MX" dirty="0"/>
              <a:t> 20.422 será sancionado con prisión en cualquiera de sus grados o multa de una a cuatro unidades tributarias mensuales, salvo que el hecho sea constitutivo de un delito de mayor gravedad.</a:t>
            </a:r>
          </a:p>
          <a:p>
            <a:pPr marL="0" indent="0">
              <a:buNone/>
            </a:pPr>
            <a:r>
              <a:rPr lang="es-MX" dirty="0"/>
              <a:t>    El que teniendo un deber especial de cuidado o protección respecto de alguna de las personas referidas en el inciso primero, la maltratare corporalmente de manera relevante o no impidiere su maltrato debiendo hacerlo, será castigado con la pena de presidio menor en su grado mínimo, salvo que el hecho fuere constitutivo de un delito de mayor gravedad, caso en el cual se aplicará sólo la pena asignada por la ley a éste.</a:t>
            </a:r>
            <a:endParaRPr lang="es-MX" dirty="0">
              <a:highlight>
                <a:srgbClr val="00FFFF"/>
              </a:highlight>
            </a:endParaRPr>
          </a:p>
          <a:p>
            <a:pPr marL="0" indent="0">
              <a:buNone/>
            </a:pPr>
            <a:endParaRPr lang="es-MX" dirty="0">
              <a:highlight>
                <a:srgbClr val="00FFFF"/>
              </a:highlight>
            </a:endParaRPr>
          </a:p>
          <a:p>
            <a:pPr marL="0" indent="0">
              <a:buNone/>
            </a:pPr>
            <a:r>
              <a:rPr lang="es-MX" dirty="0">
                <a:highlight>
                  <a:srgbClr val="00FFFF"/>
                </a:highlight>
              </a:rPr>
              <a:t>CP ART. 403 ter.-</a:t>
            </a:r>
            <a:endParaRPr lang="es-MX" dirty="0"/>
          </a:p>
          <a:p>
            <a:pPr marL="0" indent="0">
              <a:buNone/>
            </a:pPr>
            <a:r>
              <a:rPr lang="es-MX" dirty="0"/>
              <a:t>    El que sometiere a una de las personas referidas en los incisos primero y segundo del artículo 403 bis a un trato degradante, menoscabando gravemente su dignidad, será sancionado con la pena de presidio menor en su grado mínimo.</a:t>
            </a:r>
            <a:endParaRPr lang="es-CL" dirty="0"/>
          </a:p>
        </p:txBody>
      </p:sp>
    </p:spTree>
    <p:extLst>
      <p:ext uri="{BB962C8B-B14F-4D97-AF65-F5344CB8AC3E}">
        <p14:creationId xmlns:p14="http://schemas.microsoft.com/office/powerpoint/2010/main" val="234728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1A167-B065-6227-1F23-47968E9DAE77}"/>
              </a:ext>
            </a:extLst>
          </p:cNvPr>
          <p:cNvSpPr>
            <a:spLocks noGrp="1"/>
          </p:cNvSpPr>
          <p:nvPr>
            <p:ph type="title"/>
          </p:nvPr>
        </p:nvSpPr>
        <p:spPr>
          <a:xfrm>
            <a:off x="2032354" y="398162"/>
            <a:ext cx="7729728" cy="1188720"/>
          </a:xfrm>
        </p:spPr>
        <p:txBody>
          <a:bodyPr/>
          <a:lstStyle/>
          <a:p>
            <a:r>
              <a:rPr lang="es-MX" dirty="0"/>
              <a:t>Conducta típica </a:t>
            </a:r>
            <a:endParaRPr lang="es-CL" dirty="0"/>
          </a:p>
        </p:txBody>
      </p:sp>
      <p:sp>
        <p:nvSpPr>
          <p:cNvPr id="3" name="Marcador de contenido 2">
            <a:extLst>
              <a:ext uri="{FF2B5EF4-FFF2-40B4-BE49-F238E27FC236}">
                <a16:creationId xmlns:a16="http://schemas.microsoft.com/office/drawing/2014/main" id="{2852DF38-124A-AAD8-FBB0-B921B389084D}"/>
              </a:ext>
            </a:extLst>
          </p:cNvPr>
          <p:cNvSpPr>
            <a:spLocks noGrp="1"/>
          </p:cNvSpPr>
          <p:nvPr>
            <p:ph idx="1"/>
          </p:nvPr>
        </p:nvSpPr>
        <p:spPr>
          <a:xfrm>
            <a:off x="1192695" y="1878496"/>
            <a:ext cx="9740347" cy="4522304"/>
          </a:xfrm>
        </p:spPr>
        <p:txBody>
          <a:bodyPr>
            <a:normAutofit/>
          </a:bodyPr>
          <a:lstStyle/>
          <a:p>
            <a:pPr marL="0" indent="0">
              <a:buNone/>
            </a:pPr>
            <a:endParaRPr lang="es-MX" dirty="0"/>
          </a:p>
          <a:p>
            <a:pPr marL="0" indent="0" algn="just">
              <a:buNone/>
            </a:pPr>
            <a:r>
              <a:rPr lang="es-MX" sz="2000" dirty="0"/>
              <a:t>	</a:t>
            </a:r>
            <a:r>
              <a:rPr lang="es-MX" sz="2000" dirty="0">
                <a:highlight>
                  <a:srgbClr val="00FFFF"/>
                </a:highlight>
              </a:rPr>
              <a:t>El delito de maltrato a personas vulnerables tiene como verbo rector la acción de maltratar corporalmente a otro de manera relevante, excluyendo su acción por omisión</a:t>
            </a:r>
            <a:r>
              <a:rPr lang="es-MX" sz="2000" dirty="0"/>
              <a:t>. Se podría entender que el ilícito en comento viene a ser una figura residual dentro del catálogo de los delitos contra la integridad física, al no requerir un resultado visible u ostensible en la víctima para su configuración. Significará, por tanto, que la acción es el presupuesto sustancial del delito, en el que el sujeto pasivo coincide con el objeto de la acción, cuando esta recae sobre el cuerpo de la víctima, quien es a su vez, titular del bien jurídico protegido, resultando importante determinar, entonces, qué se entenderá por maltrato corporal y bajo qué circunstancias tales hechos serán calificados como relevantes para la concurrencia del tipo.</a:t>
            </a:r>
          </a:p>
          <a:p>
            <a:pPr marL="457200" indent="-457200" algn="just">
              <a:buAutoNum type="arabicPeriod"/>
            </a:pPr>
            <a:r>
              <a:rPr lang="es-MX" sz="2000" dirty="0"/>
              <a:t>Maltrato corporal </a:t>
            </a:r>
          </a:p>
          <a:p>
            <a:pPr marL="457200" indent="-457200" algn="just">
              <a:buAutoNum type="arabicPeriod"/>
            </a:pPr>
            <a:r>
              <a:rPr lang="es-MX" sz="2000" dirty="0"/>
              <a:t>Carácter relevante </a:t>
            </a:r>
            <a:endParaRPr lang="es-CL" sz="2000" dirty="0"/>
          </a:p>
        </p:txBody>
      </p:sp>
    </p:spTree>
    <p:extLst>
      <p:ext uri="{BB962C8B-B14F-4D97-AF65-F5344CB8AC3E}">
        <p14:creationId xmlns:p14="http://schemas.microsoft.com/office/powerpoint/2010/main" val="28253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2E789-BBE4-1091-64A1-DD38BDE84DE1}"/>
              </a:ext>
            </a:extLst>
          </p:cNvPr>
          <p:cNvSpPr>
            <a:spLocks noGrp="1"/>
          </p:cNvSpPr>
          <p:nvPr>
            <p:ph type="title"/>
          </p:nvPr>
        </p:nvSpPr>
        <p:spPr>
          <a:xfrm>
            <a:off x="1581912" y="617220"/>
            <a:ext cx="7729728" cy="1188720"/>
          </a:xfrm>
        </p:spPr>
        <p:txBody>
          <a:bodyPr/>
          <a:lstStyle/>
          <a:p>
            <a:r>
              <a:rPr lang="es-MX" dirty="0"/>
              <a:t>Bien jurídico protegido</a:t>
            </a:r>
            <a:endParaRPr lang="es-CL" dirty="0"/>
          </a:p>
        </p:txBody>
      </p:sp>
      <p:sp>
        <p:nvSpPr>
          <p:cNvPr id="3" name="Marcador de contenido 2">
            <a:extLst>
              <a:ext uri="{FF2B5EF4-FFF2-40B4-BE49-F238E27FC236}">
                <a16:creationId xmlns:a16="http://schemas.microsoft.com/office/drawing/2014/main" id="{594C3675-88FE-4FC3-1CCF-263F87929AE6}"/>
              </a:ext>
            </a:extLst>
          </p:cNvPr>
          <p:cNvSpPr>
            <a:spLocks noGrp="1"/>
          </p:cNvSpPr>
          <p:nvPr>
            <p:ph idx="1"/>
          </p:nvPr>
        </p:nvSpPr>
        <p:spPr>
          <a:xfrm>
            <a:off x="795527" y="2638044"/>
            <a:ext cx="10389923" cy="3101983"/>
          </a:xfrm>
        </p:spPr>
        <p:txBody>
          <a:bodyPr>
            <a:normAutofit/>
          </a:bodyPr>
          <a:lstStyle/>
          <a:p>
            <a:pPr marL="0" indent="0" algn="just">
              <a:buNone/>
            </a:pPr>
            <a:r>
              <a:rPr lang="es-MX" sz="2400" dirty="0"/>
              <a:t>El bien jurídico protegido por la norma se referiría a la dignidad humana o integridad moral de la víctima, toda vez que el resguardo se origina pretendiendo contrarrestar la situación asimétrica de poder en la que esta se desenvuelve.</a:t>
            </a:r>
            <a:endParaRPr lang="es-CL" sz="2400" dirty="0"/>
          </a:p>
        </p:txBody>
      </p:sp>
    </p:spTree>
    <p:extLst>
      <p:ext uri="{BB962C8B-B14F-4D97-AF65-F5344CB8AC3E}">
        <p14:creationId xmlns:p14="http://schemas.microsoft.com/office/powerpoint/2010/main" val="389942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F48C4BC-D4EF-41C3-4194-2D96ABB689A7}"/>
              </a:ext>
            </a:extLst>
          </p:cNvPr>
          <p:cNvSpPr>
            <a:spLocks noGrp="1"/>
          </p:cNvSpPr>
          <p:nvPr>
            <p:ph idx="1"/>
          </p:nvPr>
        </p:nvSpPr>
        <p:spPr>
          <a:xfrm>
            <a:off x="294197" y="402335"/>
            <a:ext cx="11378317" cy="6328073"/>
          </a:xfrm>
        </p:spPr>
        <p:txBody>
          <a:bodyPr>
            <a:noAutofit/>
          </a:bodyPr>
          <a:lstStyle/>
          <a:p>
            <a:pPr marL="0" indent="0">
              <a:buNone/>
            </a:pPr>
            <a:r>
              <a:rPr lang="es-MX" sz="2000" dirty="0">
                <a:highlight>
                  <a:srgbClr val="00FFFF"/>
                </a:highlight>
              </a:rPr>
              <a:t>I. SUJETOS</a:t>
            </a:r>
            <a:r>
              <a:rPr lang="es-MX" sz="2000" dirty="0"/>
              <a:t> </a:t>
            </a:r>
          </a:p>
          <a:p>
            <a:pPr marL="342900" indent="-342900">
              <a:buAutoNum type="alphaLcParenR"/>
            </a:pPr>
            <a:r>
              <a:rPr lang="es-MX" sz="2000" dirty="0"/>
              <a:t>S. Activo </a:t>
            </a:r>
          </a:p>
          <a:p>
            <a:pPr marL="342900" indent="-342900">
              <a:buAutoNum type="alphaLcParenR"/>
            </a:pPr>
            <a:r>
              <a:rPr lang="es-MX" sz="2000" dirty="0"/>
              <a:t>S. Pasivo</a:t>
            </a:r>
          </a:p>
          <a:p>
            <a:pPr marL="0" indent="0">
              <a:buNone/>
            </a:pPr>
            <a:r>
              <a:rPr lang="es-MX" sz="2000" dirty="0">
                <a:highlight>
                  <a:srgbClr val="00FFFF"/>
                </a:highlight>
              </a:rPr>
              <a:t>II. ELEMENTO SUBJETIVOS </a:t>
            </a:r>
          </a:p>
          <a:p>
            <a:pPr marL="0" indent="0">
              <a:buNone/>
            </a:pPr>
            <a:r>
              <a:rPr lang="es-MX" sz="2000" dirty="0"/>
              <a:t>El tipo penal del artículo 403 bis, tanto su inciso 1° como el 2°, se trata de un tipo doloso en el que el sujeto activo deberá estar en conocimiento de los elementos que conforman el tipo, es decir, que está maltratando corporalmente y de manera relevante a un sujeto protegido por la norma y, respecto del inciso 2°, se agregaría la conciencia de detentar un especial deber de cuidado, quedando por examinar si en virtud de los artículos 10 </a:t>
            </a:r>
            <a:r>
              <a:rPr lang="es-MX" sz="2000" dirty="0" err="1"/>
              <a:t>N°</a:t>
            </a:r>
            <a:r>
              <a:rPr lang="es-MX" sz="2000" dirty="0"/>
              <a:t> 13, 490 y 492 del Código Penal existiría la posibilidad de sancionar la conducta de forma culposa, habiendo una posible relación entre el error en la persona de carácter vencible, su exclusión del dolo y su posible concurrencia culposa. </a:t>
            </a:r>
          </a:p>
          <a:p>
            <a:pPr marL="400050" indent="-400050">
              <a:buAutoNum type="romanUcPeriod" startAt="3"/>
            </a:pPr>
            <a:r>
              <a:rPr lang="es-CL" sz="2000" dirty="0">
                <a:highlight>
                  <a:srgbClr val="00FFFF"/>
                </a:highlight>
              </a:rPr>
              <a:t>ANTIJURICIDAD </a:t>
            </a:r>
          </a:p>
          <a:p>
            <a:pPr marL="0" indent="0">
              <a:buNone/>
            </a:pPr>
            <a:r>
              <a:rPr lang="es-MX" sz="2000" dirty="0"/>
              <a:t>Una conducta típica será antijuridica, cuando lesione o ponga en peligro un bien jurídico y dicho acto no se encuentre autorizado por la ley187; siendo en el caso del artículo 403 bis la integridad física de las personas vulnerables el bien jurídico protegido, el injusto típico188 estará dado por aquellas conductas de maltrato en contra de menores de edad, adultos mayores o personas en situación de discapacidad que no ocasionen necesariamente lesiones físicamente ostensibles, sin perjuicio de generar en la víctima un afectación a su integridad física, en virtud de la relevancia del acto.</a:t>
            </a:r>
            <a:endParaRPr lang="es-CL" sz="2000" dirty="0"/>
          </a:p>
        </p:txBody>
      </p:sp>
    </p:spTree>
    <p:extLst>
      <p:ext uri="{BB962C8B-B14F-4D97-AF65-F5344CB8AC3E}">
        <p14:creationId xmlns:p14="http://schemas.microsoft.com/office/powerpoint/2010/main" val="3659616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8CD0E5E-9086-B9B3-17CB-CE4F7CD9D7E8}"/>
              </a:ext>
            </a:extLst>
          </p:cNvPr>
          <p:cNvSpPr>
            <a:spLocks noGrp="1"/>
          </p:cNvSpPr>
          <p:nvPr>
            <p:ph idx="1"/>
          </p:nvPr>
        </p:nvSpPr>
        <p:spPr>
          <a:xfrm>
            <a:off x="365760" y="292608"/>
            <a:ext cx="10532612" cy="5447419"/>
          </a:xfrm>
        </p:spPr>
        <p:txBody>
          <a:bodyPr/>
          <a:lstStyle/>
          <a:p>
            <a:pPr marL="0" indent="0">
              <a:buNone/>
            </a:pPr>
            <a:endParaRPr lang="es-MX" dirty="0"/>
          </a:p>
          <a:p>
            <a:pPr marL="0" indent="0">
              <a:buNone/>
            </a:pPr>
            <a:r>
              <a:rPr lang="es-MX" dirty="0">
                <a:highlight>
                  <a:srgbClr val="00FFFF"/>
                </a:highlight>
              </a:rPr>
              <a:t>IV. NATURALEZA JURÍDICA </a:t>
            </a:r>
          </a:p>
          <a:p>
            <a:pPr marL="0" indent="0" algn="just">
              <a:buNone/>
            </a:pPr>
            <a:r>
              <a:rPr lang="es-MX" dirty="0"/>
              <a:t>El artículo 403 bis inciso primero tipifica un delito de mera actividad o también de los denominados delitos formales, puesto que aquel se agota con la sola realización de la conducta típica, siendo aquella la de maltratar corporalmente a cualquier menor de edad, adulto mayor o persona en situación de discapacidad sin requerir para su configuración la existencia de un resultado, pues bastará con la ejecución de la acción a la que se le reconozca la eficacia de poder causar una efectiva lesión o puesta en peligro del bien jurídico tutelado190, en virtud del examen de relevancia que se contenga en los hechos que lo motivan</a:t>
            </a:r>
            <a:endParaRPr lang="es-CL" dirty="0"/>
          </a:p>
        </p:txBody>
      </p:sp>
    </p:spTree>
    <p:extLst>
      <p:ext uri="{BB962C8B-B14F-4D97-AF65-F5344CB8AC3E}">
        <p14:creationId xmlns:p14="http://schemas.microsoft.com/office/powerpoint/2010/main" val="535678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AD08B0-81D2-0E8E-1B87-19173FC71795}"/>
              </a:ext>
            </a:extLst>
          </p:cNvPr>
          <p:cNvSpPr>
            <a:spLocks noGrp="1"/>
          </p:cNvSpPr>
          <p:nvPr>
            <p:ph type="title"/>
          </p:nvPr>
        </p:nvSpPr>
        <p:spPr>
          <a:xfrm>
            <a:off x="2560320" y="283464"/>
            <a:ext cx="7235952" cy="973836"/>
          </a:xfrm>
          <a:solidFill>
            <a:schemeClr val="accent3">
              <a:lumMod val="20000"/>
              <a:lumOff val="80000"/>
            </a:schemeClr>
          </a:solidFill>
        </p:spPr>
        <p:txBody>
          <a:bodyPr/>
          <a:lstStyle/>
          <a:p>
            <a:r>
              <a:rPr lang="es-CL" dirty="0"/>
              <a:t>Abandono de niños</a:t>
            </a:r>
          </a:p>
        </p:txBody>
      </p:sp>
      <p:sp>
        <p:nvSpPr>
          <p:cNvPr id="3" name="Marcador de contenido 2">
            <a:extLst>
              <a:ext uri="{FF2B5EF4-FFF2-40B4-BE49-F238E27FC236}">
                <a16:creationId xmlns:a16="http://schemas.microsoft.com/office/drawing/2014/main" id="{8D4EB1BA-148A-F1D4-BF0B-D255138BD8D7}"/>
              </a:ext>
            </a:extLst>
          </p:cNvPr>
          <p:cNvSpPr>
            <a:spLocks noGrp="1"/>
          </p:cNvSpPr>
          <p:nvPr>
            <p:ph idx="1"/>
          </p:nvPr>
        </p:nvSpPr>
        <p:spPr>
          <a:xfrm>
            <a:off x="429768" y="1819656"/>
            <a:ext cx="11228832" cy="4039243"/>
          </a:xfrm>
        </p:spPr>
        <p:txBody>
          <a:bodyPr>
            <a:normAutofit/>
          </a:bodyPr>
          <a:lstStyle/>
          <a:p>
            <a:pPr marL="400050" indent="-400050">
              <a:buFont typeface="+mj-lt"/>
              <a:buAutoNum type="romanUcPeriod"/>
            </a:pPr>
            <a:r>
              <a:rPr lang="es-MX" dirty="0">
                <a:highlight>
                  <a:srgbClr val="00FFFF"/>
                </a:highlight>
              </a:rPr>
              <a:t>BIEN JURÍDICO </a:t>
            </a:r>
          </a:p>
          <a:p>
            <a:pPr marL="0" indent="0" algn="just">
              <a:buNone/>
            </a:pPr>
            <a:r>
              <a:rPr lang="es-MX" sz="1800" b="0" i="0" u="none" strike="noStrike" baseline="0" dirty="0">
                <a:solidFill>
                  <a:srgbClr val="221E1F"/>
                </a:solidFill>
              </a:rPr>
              <a:t>Tratándose de abandono de niños (menores de diez años), el delito es de peligro abstracto, cuya gravedad se refleja en las diferencias de penalidad según el lugar del abandono y sus efectos en la vida y salud del niño. </a:t>
            </a:r>
          </a:p>
          <a:p>
            <a:pPr marL="0" indent="0" algn="just">
              <a:buNone/>
            </a:pPr>
            <a:r>
              <a:rPr lang="es-MX" dirty="0">
                <a:solidFill>
                  <a:srgbClr val="221E1F"/>
                </a:solidFill>
                <a:highlight>
                  <a:srgbClr val="00FFFF"/>
                </a:highlight>
              </a:rPr>
              <a:t>II.  CONDUCTA</a:t>
            </a:r>
          </a:p>
          <a:p>
            <a:pPr marL="0" indent="0" algn="just">
              <a:buNone/>
            </a:pPr>
            <a:r>
              <a:rPr lang="es-MX" sz="1800" b="0" i="0" u="none" strike="noStrike" baseline="0" dirty="0">
                <a:solidFill>
                  <a:srgbClr val="221E1F"/>
                </a:solidFill>
              </a:rPr>
              <a:t>El ofendido en este delito ha de ser un menor de siete años, un infante, o un menor de diez años, si el abandono es realizado en lugar solitario. La conducta consiste en abandonarlo. Según el Diccionario, ello importa dejarlo solo, alejándose de él o dejando de cuidarlo. Normalmente ello se realiza dejando solo al infante en un lugar al que se le lleva al efecto o no recogiéndolo del lugar donde se le </a:t>
            </a:r>
            <a:r>
              <a:rPr lang="es-MX" sz="1800" b="0" i="0" u="none" strike="noStrike" baseline="0" dirty="0" err="1">
                <a:solidFill>
                  <a:srgbClr val="221E1F"/>
                </a:solidFill>
              </a:rPr>
              <a:t>dej</a:t>
            </a:r>
            <a:r>
              <a:rPr lang="es-MX" sz="1800" b="0" i="0" u="none" strike="noStrike" baseline="0" dirty="0">
                <a:solidFill>
                  <a:srgbClr val="221E1F"/>
                </a:solidFill>
              </a:rPr>
              <a:t> </a:t>
            </a:r>
            <a:endParaRPr lang="es-CL" sz="1800" b="0" i="0" u="none" strike="noStrike" baseline="0" dirty="0">
              <a:solidFill>
                <a:srgbClr val="221E1F"/>
              </a:solidFill>
            </a:endParaRPr>
          </a:p>
        </p:txBody>
      </p:sp>
    </p:spTree>
    <p:extLst>
      <p:ext uri="{BB962C8B-B14F-4D97-AF65-F5344CB8AC3E}">
        <p14:creationId xmlns:p14="http://schemas.microsoft.com/office/powerpoint/2010/main" val="110365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8A7B73-5D89-FD0D-682F-3664BFB81624}"/>
              </a:ext>
            </a:extLst>
          </p:cNvPr>
          <p:cNvSpPr>
            <a:spLocks noGrp="1"/>
          </p:cNvSpPr>
          <p:nvPr>
            <p:ph type="title"/>
          </p:nvPr>
        </p:nvSpPr>
        <p:spPr>
          <a:xfrm>
            <a:off x="228600" y="2455164"/>
            <a:ext cx="2286000" cy="1188720"/>
          </a:xfrm>
        </p:spPr>
        <p:txBody>
          <a:bodyPr>
            <a:normAutofit/>
          </a:bodyPr>
          <a:lstStyle/>
          <a:p>
            <a:r>
              <a:rPr lang="es-MX" sz="2000" dirty="0"/>
              <a:t>Normativa</a:t>
            </a:r>
            <a:br>
              <a:rPr lang="es-MX" sz="2000" dirty="0"/>
            </a:br>
            <a:r>
              <a:rPr lang="es-MX" sz="2000" dirty="0"/>
              <a:t>(CÓDIGO PENAL) </a:t>
            </a:r>
            <a:endParaRPr lang="es-CL" sz="2000" dirty="0"/>
          </a:p>
        </p:txBody>
      </p:sp>
      <p:sp>
        <p:nvSpPr>
          <p:cNvPr id="3" name="Marcador de contenido 2">
            <a:extLst>
              <a:ext uri="{FF2B5EF4-FFF2-40B4-BE49-F238E27FC236}">
                <a16:creationId xmlns:a16="http://schemas.microsoft.com/office/drawing/2014/main" id="{10FC2BF8-E91D-1F40-8B8D-8B61DEB16501}"/>
              </a:ext>
            </a:extLst>
          </p:cNvPr>
          <p:cNvSpPr>
            <a:spLocks noGrp="1"/>
          </p:cNvSpPr>
          <p:nvPr>
            <p:ph idx="1"/>
          </p:nvPr>
        </p:nvSpPr>
        <p:spPr>
          <a:xfrm>
            <a:off x="2690037" y="265814"/>
            <a:ext cx="9273363" cy="6507126"/>
          </a:xfrm>
          <a:solidFill>
            <a:srgbClr val="FEF5E8"/>
          </a:solidFill>
        </p:spPr>
        <p:txBody>
          <a:bodyPr>
            <a:normAutofit fontScale="85000" lnSpcReduction="10000"/>
          </a:bodyPr>
          <a:lstStyle/>
          <a:p>
            <a:pPr marL="0" indent="0">
              <a:buNone/>
            </a:pPr>
            <a:r>
              <a:rPr lang="es-MX" dirty="0">
                <a:highlight>
                  <a:srgbClr val="00FFFF"/>
                </a:highlight>
              </a:rPr>
              <a:t>ART. 346.</a:t>
            </a:r>
          </a:p>
          <a:p>
            <a:pPr marL="0" indent="0">
              <a:buNone/>
            </a:pPr>
            <a:r>
              <a:rPr lang="es-MX" dirty="0"/>
              <a:t>    El que abandonare en un lugar no solitario a un niño menor de siete años, será castigado con presidio menor en su grado mínimo.</a:t>
            </a:r>
          </a:p>
          <a:p>
            <a:pPr marL="0" indent="0">
              <a:buNone/>
            </a:pPr>
            <a:r>
              <a:rPr lang="es-MX" dirty="0"/>
              <a:t> </a:t>
            </a:r>
            <a:r>
              <a:rPr lang="es-MX" dirty="0">
                <a:highlight>
                  <a:srgbClr val="00FFFF"/>
                </a:highlight>
              </a:rPr>
              <a:t>ART. 347.</a:t>
            </a:r>
          </a:p>
          <a:p>
            <a:pPr marL="0" indent="0">
              <a:buNone/>
            </a:pPr>
            <a:r>
              <a:rPr lang="es-MX" dirty="0"/>
              <a:t>    Si el abandono se hiciere por los padres legítimos o ilegítimos o por personas que tuvieren al niño bajo su cuidado, la pena será presidio menor en su grado máximo, cuando el que lo abandona reside a menos de cinco quilómetros de un pueblo o lugar en que hubiere casa de expósitos, y presidio menor en su grado medio en los demás casos.</a:t>
            </a:r>
          </a:p>
          <a:p>
            <a:pPr marL="0" indent="0">
              <a:buNone/>
            </a:pPr>
            <a:r>
              <a:rPr lang="es-MX" dirty="0">
                <a:highlight>
                  <a:srgbClr val="00FFFF"/>
                </a:highlight>
              </a:rPr>
              <a:t>ART. 348</a:t>
            </a:r>
            <a:r>
              <a:rPr lang="es-MX" dirty="0"/>
              <a:t>.</a:t>
            </a:r>
          </a:p>
          <a:p>
            <a:pPr marL="0" indent="0">
              <a:buNone/>
            </a:pPr>
            <a:r>
              <a:rPr lang="es-MX" dirty="0"/>
              <a:t>    Si a consecuencia del abandono resultaron lesiones graves o la muerte del niño, se impondrá al que lo efectuare la pena de presidio mayor en su grado mínimo, cuando fuere alguna de las personas comprendidas en el artículo anterior, y la de presidio menor en su grado máximo en el caso contrario.</a:t>
            </a:r>
          </a:p>
          <a:p>
            <a:pPr marL="0" indent="0">
              <a:buNone/>
            </a:pPr>
            <a:r>
              <a:rPr lang="es-MX" dirty="0"/>
              <a:t>    Lo dispuesto en este artículo y en los dos precedentes no se aplica al abandono hecho en casas de expósitos.</a:t>
            </a:r>
          </a:p>
          <a:p>
            <a:pPr marL="0" indent="0">
              <a:buNone/>
            </a:pPr>
            <a:r>
              <a:rPr lang="es-MX" dirty="0">
                <a:highlight>
                  <a:srgbClr val="00FFFF"/>
                </a:highlight>
              </a:rPr>
              <a:t> ART. 349.</a:t>
            </a:r>
          </a:p>
          <a:p>
            <a:pPr marL="0" indent="0">
              <a:buNone/>
            </a:pPr>
            <a:r>
              <a:rPr lang="es-MX" dirty="0"/>
              <a:t> El que abandonare en un lugar solitario a un niño menor de diez años, será castigado con presidio menor en su grado medio.</a:t>
            </a:r>
          </a:p>
          <a:p>
            <a:pPr marL="0" indent="0">
              <a:buNone/>
            </a:pPr>
            <a:r>
              <a:rPr lang="es-MX" dirty="0">
                <a:highlight>
                  <a:srgbClr val="00FFFF"/>
                </a:highlight>
              </a:rPr>
              <a:t>Art. 350.</a:t>
            </a:r>
          </a:p>
          <a:p>
            <a:pPr marL="0" indent="0">
              <a:buNone/>
            </a:pPr>
            <a:r>
              <a:rPr lang="es-MX" dirty="0"/>
              <a:t>    La pena será presidio mayor en su grado mínimo cuando el que abandona es alguno de los relacionados en el art. 347.</a:t>
            </a:r>
          </a:p>
          <a:p>
            <a:pPr marL="0" indent="0">
              <a:buNone/>
            </a:pPr>
            <a:r>
              <a:rPr lang="es-MX" dirty="0">
                <a:highlight>
                  <a:srgbClr val="00FFFF"/>
                </a:highlight>
              </a:rPr>
              <a:t>ART. 351.</a:t>
            </a:r>
          </a:p>
          <a:p>
            <a:pPr marL="0" indent="0">
              <a:buNone/>
            </a:pPr>
            <a:r>
              <a:rPr lang="es-MX" dirty="0"/>
              <a:t>    Si del abandono en un lugar solitario resultaren lesiones graves o la muerte del niño, se impondrá al que lo ejecuta la pena de presidio mayor en su grado medio, cuando fuere alguna de las personas a que se refiere el artículo precedente, y la de presidio mayor en su grado mínimo en el caso contrario.</a:t>
            </a:r>
            <a:endParaRPr lang="es-CL" dirty="0"/>
          </a:p>
        </p:txBody>
      </p:sp>
    </p:spTree>
    <p:extLst>
      <p:ext uri="{BB962C8B-B14F-4D97-AF65-F5344CB8AC3E}">
        <p14:creationId xmlns:p14="http://schemas.microsoft.com/office/powerpoint/2010/main" val="2510207282"/>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Paquete</Template>
  <TotalTime>345</TotalTime>
  <Words>1375</Words>
  <Application>Microsoft Office PowerPoint</Application>
  <PresentationFormat>Panorámica</PresentationFormat>
  <Paragraphs>56</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Gill Sans MT</vt:lpstr>
      <vt:lpstr>Paquete</vt:lpstr>
      <vt:lpstr>DELITOS DE ABANDONO Y DE MALTRATO de niños</vt:lpstr>
      <vt:lpstr>LEY 21.013, TIPIFICA UN NUEVO DELITO DE MALTRATO Y AUMENTA LA PROTECCIÓN DE PERSONAS EN SITUACIÓN ESPECIAL</vt:lpstr>
      <vt:lpstr>Presentación de PowerPoint</vt:lpstr>
      <vt:lpstr>Conducta típica </vt:lpstr>
      <vt:lpstr>Bien jurídico protegido</vt:lpstr>
      <vt:lpstr>Presentación de PowerPoint</vt:lpstr>
      <vt:lpstr>Presentación de PowerPoint</vt:lpstr>
      <vt:lpstr>Abandono de niños</vt:lpstr>
      <vt:lpstr>Normativa (CÓDIGO PENAL) </vt:lpstr>
      <vt:lpstr>La distinción entre abandono y exposición: la medida del peligro en el abandono de niños</vt:lpstr>
      <vt:lpstr>Abandono por omisión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DELITOS DE ABANDONO Y DE MALTRATO de niños</dc:title>
  <dc:creator>Catalina Pasten Lopez</dc:creator>
  <cp:lastModifiedBy>Ricardo Pérez de Arce</cp:lastModifiedBy>
  <cp:revision>1</cp:revision>
  <dcterms:created xsi:type="dcterms:W3CDTF">2022-05-25T23:07:49Z</dcterms:created>
  <dcterms:modified xsi:type="dcterms:W3CDTF">2024-05-27T13:44:29Z</dcterms:modified>
</cp:coreProperties>
</file>