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21"/>
  </p:notesMasterIdLst>
  <p:sldIdLst>
    <p:sldId id="256" r:id="rId2"/>
    <p:sldId id="294" r:id="rId3"/>
    <p:sldId id="330" r:id="rId4"/>
    <p:sldId id="331" r:id="rId5"/>
    <p:sldId id="334" r:id="rId6"/>
    <p:sldId id="335" r:id="rId7"/>
    <p:sldId id="337" r:id="rId8"/>
    <p:sldId id="346" r:id="rId9"/>
    <p:sldId id="348" r:id="rId10"/>
    <p:sldId id="347" r:id="rId11"/>
    <p:sldId id="351" r:id="rId12"/>
    <p:sldId id="352" r:id="rId13"/>
    <p:sldId id="353" r:id="rId14"/>
    <p:sldId id="354" r:id="rId15"/>
    <p:sldId id="355" r:id="rId16"/>
    <p:sldId id="341" r:id="rId17"/>
    <p:sldId id="339" r:id="rId18"/>
    <p:sldId id="340" r:id="rId19"/>
    <p:sldId id="343"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4F35"/>
    <a:srgbClr val="083B5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289"/>
    <p:restoredTop sz="94694"/>
  </p:normalViewPr>
  <p:slideViewPr>
    <p:cSldViewPr snapToGrid="0" snapToObjects="1">
      <p:cViewPr varScale="1">
        <p:scale>
          <a:sx n="67" d="100"/>
          <a:sy n="67" d="100"/>
        </p:scale>
        <p:origin x="102" y="210"/>
      </p:cViewPr>
      <p:guideLst>
        <p:guide orient="horz" pos="2160"/>
        <p:guide pos="3840"/>
      </p:guideLst>
    </p:cSldViewPr>
  </p:slideViewPr>
  <p:notesTextViewPr>
    <p:cViewPr>
      <p:scale>
        <a:sx n="1" d="1"/>
        <a:sy n="1" d="1"/>
      </p:scale>
      <p:origin x="0" y="0"/>
    </p:cViewPr>
  </p:notesTextViewPr>
  <p:notesViewPr>
    <p:cSldViewPr snapToGrid="0" snapToObjects="1">
      <p:cViewPr varScale="1">
        <p:scale>
          <a:sx n="82" d="100"/>
          <a:sy n="82" d="100"/>
        </p:scale>
        <p:origin x="3992" y="17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L"/>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00B6D7-7821-D24F-9626-69DA08B49405}" type="datetimeFigureOut">
              <a:rPr lang="es-CL" smtClean="0"/>
              <a:t>25-08-2022</a:t>
            </a:fld>
            <a:endParaRPr lang="es-CL"/>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L"/>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L"/>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1714FA-CDDF-134A-8ACD-5327505004E6}" type="slidenum">
              <a:rPr lang="es-CL" smtClean="0"/>
              <a:t>‹Nº›</a:t>
            </a:fld>
            <a:endParaRPr lang="es-CL"/>
          </a:p>
        </p:txBody>
      </p:sp>
    </p:spTree>
    <p:extLst>
      <p:ext uri="{BB962C8B-B14F-4D97-AF65-F5344CB8AC3E}">
        <p14:creationId xmlns:p14="http://schemas.microsoft.com/office/powerpoint/2010/main" val="9431740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47FFF0C5-A6BC-F048-B06B-1A61D8082306}" type="datetimeFigureOut">
              <a:rPr lang="es-CL" smtClean="0"/>
              <a:t>25-08-2022</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2EF08D85-65B2-B041-B383-FFE7A7EC0253}" type="slidenum">
              <a:rPr lang="es-CL" smtClean="0"/>
              <a:t>‹Nº›</a:t>
            </a:fld>
            <a:endParaRPr lang="es-CL"/>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01988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Date Placeholder 2"/>
          <p:cNvSpPr>
            <a:spLocks noGrp="1"/>
          </p:cNvSpPr>
          <p:nvPr>
            <p:ph type="dt" sz="half" idx="10"/>
          </p:nvPr>
        </p:nvSpPr>
        <p:spPr/>
        <p:txBody>
          <a:bodyPr/>
          <a:lstStyle/>
          <a:p>
            <a:fld id="{47FFF0C5-A6BC-F048-B06B-1A61D8082306}" type="datetimeFigureOut">
              <a:rPr lang="es-CL" smtClean="0"/>
              <a:t>25-08-2022</a:t>
            </a:fld>
            <a:endParaRPr lang="es-CL"/>
          </a:p>
        </p:txBody>
      </p:sp>
      <p:sp>
        <p:nvSpPr>
          <p:cNvPr id="4" name="Footer Placeholder 3"/>
          <p:cNvSpPr>
            <a:spLocks noGrp="1"/>
          </p:cNvSpPr>
          <p:nvPr>
            <p:ph type="ftr" sz="quarter" idx="11"/>
          </p:nvPr>
        </p:nvSpPr>
        <p:spPr/>
        <p:txBody>
          <a:bodyPr/>
          <a:lstStyle/>
          <a:p>
            <a:endParaRPr lang="es-CL"/>
          </a:p>
        </p:txBody>
      </p:sp>
      <p:sp>
        <p:nvSpPr>
          <p:cNvPr id="5" name="Slide Number Placeholder 4"/>
          <p:cNvSpPr>
            <a:spLocks noGrp="1"/>
          </p:cNvSpPr>
          <p:nvPr>
            <p:ph type="sldNum" sz="quarter" idx="12"/>
          </p:nvPr>
        </p:nvSpPr>
        <p:spPr/>
        <p:txBody>
          <a:bodyPr/>
          <a:lstStyle/>
          <a:p>
            <a:fld id="{2EF08D85-65B2-B041-B383-FFE7A7EC0253}" type="slidenum">
              <a:rPr lang="es-CL" smtClean="0"/>
              <a:t>‹Nº›</a:t>
            </a:fld>
            <a:endParaRPr lang="es-CL"/>
          </a:p>
        </p:txBody>
      </p:sp>
    </p:spTree>
    <p:extLst>
      <p:ext uri="{BB962C8B-B14F-4D97-AF65-F5344CB8AC3E}">
        <p14:creationId xmlns:p14="http://schemas.microsoft.com/office/powerpoint/2010/main" val="35548363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7FFF0C5-A6BC-F048-B06B-1A61D8082306}" type="datetimeFigureOut">
              <a:rPr lang="es-CL" smtClean="0"/>
              <a:t>25-08-2022</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2EF08D85-65B2-B041-B383-FFE7A7EC0253}" type="slidenum">
              <a:rPr lang="es-CL" smtClean="0"/>
              <a:t>‹Nº›</a:t>
            </a:fld>
            <a:endParaRPr lang="es-CL"/>
          </a:p>
        </p:txBody>
      </p:sp>
    </p:spTree>
    <p:extLst>
      <p:ext uri="{BB962C8B-B14F-4D97-AF65-F5344CB8AC3E}">
        <p14:creationId xmlns:p14="http://schemas.microsoft.com/office/powerpoint/2010/main" val="26152207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s-ES"/>
              <a:t>Haga clic para modificar el estilo de título del patrón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7FFF0C5-A6BC-F048-B06B-1A61D8082306}" type="datetimeFigureOut">
              <a:rPr lang="es-CL" smtClean="0"/>
              <a:t>25-08-2022</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2EF08D85-65B2-B041-B383-FFE7A7EC0253}" type="slidenum">
              <a:rPr lang="es-CL" smtClean="0"/>
              <a:t>‹Nº›</a:t>
            </a:fld>
            <a:endParaRPr lang="es-CL"/>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2534503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7FFF0C5-A6BC-F048-B06B-1A61D8082306}" type="datetimeFigureOut">
              <a:rPr lang="es-CL" smtClean="0"/>
              <a:t>25-08-2022</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2EF08D85-65B2-B041-B383-FFE7A7EC0253}" type="slidenum">
              <a:rPr lang="es-CL" smtClean="0"/>
              <a:t>‹Nº›</a:t>
            </a:fld>
            <a:endParaRPr lang="es-CL"/>
          </a:p>
        </p:txBody>
      </p:sp>
    </p:spTree>
    <p:extLst>
      <p:ext uri="{BB962C8B-B14F-4D97-AF65-F5344CB8AC3E}">
        <p14:creationId xmlns:p14="http://schemas.microsoft.com/office/powerpoint/2010/main" val="6753821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s-ES"/>
              <a:t>Haga clic para modificar el estilo de título del patrón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s-ES"/>
              <a:t>Haga clic para modificar los estilos de texto del patrón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7FFF0C5-A6BC-F048-B06B-1A61D8082306}" type="datetimeFigureOut">
              <a:rPr lang="es-CL" smtClean="0"/>
              <a:t>25-08-2022</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2EF08D85-65B2-B041-B383-FFE7A7EC0253}" type="slidenum">
              <a:rPr lang="es-CL" smtClean="0"/>
              <a:t>‹Nº›</a:t>
            </a:fld>
            <a:endParaRPr lang="es-CL"/>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601198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s-ES"/>
              <a:t>Haga clic para modificar el estilo de título del patrón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s-ES"/>
              <a:t>Haga clic para modificar los estilos de texto del patrón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7FFF0C5-A6BC-F048-B06B-1A61D8082306}" type="datetimeFigureOut">
              <a:rPr lang="es-CL" smtClean="0"/>
              <a:t>25-08-2022</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2EF08D85-65B2-B041-B383-FFE7A7EC0253}" type="slidenum">
              <a:rPr lang="es-CL" smtClean="0"/>
              <a:t>‹Nº›</a:t>
            </a:fld>
            <a:endParaRPr lang="es-CL"/>
          </a:p>
        </p:txBody>
      </p:sp>
    </p:spTree>
    <p:extLst>
      <p:ext uri="{BB962C8B-B14F-4D97-AF65-F5344CB8AC3E}">
        <p14:creationId xmlns:p14="http://schemas.microsoft.com/office/powerpoint/2010/main" val="38257139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7FFF0C5-A6BC-F048-B06B-1A61D8082306}" type="datetimeFigureOut">
              <a:rPr lang="es-CL" smtClean="0"/>
              <a:t>25-08-2022</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2EF08D85-65B2-B041-B383-FFE7A7EC0253}" type="slidenum">
              <a:rPr lang="es-CL" smtClean="0"/>
              <a:t>‹Nº›</a:t>
            </a:fld>
            <a:endParaRPr lang="es-CL"/>
          </a:p>
        </p:txBody>
      </p:sp>
    </p:spTree>
    <p:extLst>
      <p:ext uri="{BB962C8B-B14F-4D97-AF65-F5344CB8AC3E}">
        <p14:creationId xmlns:p14="http://schemas.microsoft.com/office/powerpoint/2010/main" val="3331164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7FFF0C5-A6BC-F048-B06B-1A61D8082306}" type="datetimeFigureOut">
              <a:rPr lang="es-CL" smtClean="0"/>
              <a:t>25-08-2022</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2EF08D85-65B2-B041-B383-FFE7A7EC0253}" type="slidenum">
              <a:rPr lang="es-CL" smtClean="0"/>
              <a:t>‹Nº›</a:t>
            </a:fld>
            <a:endParaRPr lang="es-CL"/>
          </a:p>
        </p:txBody>
      </p:sp>
    </p:spTree>
    <p:extLst>
      <p:ext uri="{BB962C8B-B14F-4D97-AF65-F5344CB8AC3E}">
        <p14:creationId xmlns:p14="http://schemas.microsoft.com/office/powerpoint/2010/main" val="37342315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7FFF0C5-A6BC-F048-B06B-1A61D8082306}" type="datetimeFigureOut">
              <a:rPr lang="es-CL" smtClean="0"/>
              <a:t>25-08-2022</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2EF08D85-65B2-B041-B383-FFE7A7EC0253}" type="slidenum">
              <a:rPr lang="es-CL" smtClean="0"/>
              <a:t>‹Nº›</a:t>
            </a:fld>
            <a:endParaRPr lang="es-CL"/>
          </a:p>
        </p:txBody>
      </p:sp>
    </p:spTree>
    <p:extLst>
      <p:ext uri="{BB962C8B-B14F-4D97-AF65-F5344CB8AC3E}">
        <p14:creationId xmlns:p14="http://schemas.microsoft.com/office/powerpoint/2010/main" val="1057676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7FFF0C5-A6BC-F048-B06B-1A61D8082306}" type="datetimeFigureOut">
              <a:rPr lang="es-CL" smtClean="0"/>
              <a:t>25-08-2022</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2EF08D85-65B2-B041-B383-FFE7A7EC0253}" type="slidenum">
              <a:rPr lang="es-CL" smtClean="0"/>
              <a:t>‹Nº›</a:t>
            </a:fld>
            <a:endParaRPr lang="es-CL"/>
          </a:p>
        </p:txBody>
      </p:sp>
    </p:spTree>
    <p:extLst>
      <p:ext uri="{BB962C8B-B14F-4D97-AF65-F5344CB8AC3E}">
        <p14:creationId xmlns:p14="http://schemas.microsoft.com/office/powerpoint/2010/main" val="2274768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7FFF0C5-A6BC-F048-B06B-1A61D8082306}" type="datetimeFigureOut">
              <a:rPr lang="es-CL" smtClean="0"/>
              <a:t>25-08-2022</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2EF08D85-65B2-B041-B383-FFE7A7EC0253}" type="slidenum">
              <a:rPr lang="es-CL" smtClean="0"/>
              <a:t>‹Nº›</a:t>
            </a:fld>
            <a:endParaRPr lang="es-CL"/>
          </a:p>
        </p:txBody>
      </p:sp>
    </p:spTree>
    <p:extLst>
      <p:ext uri="{BB962C8B-B14F-4D97-AF65-F5344CB8AC3E}">
        <p14:creationId xmlns:p14="http://schemas.microsoft.com/office/powerpoint/2010/main" val="3483377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7FFF0C5-A6BC-F048-B06B-1A61D8082306}" type="datetimeFigureOut">
              <a:rPr lang="es-CL" smtClean="0"/>
              <a:t>25-08-2022</a:t>
            </a:fld>
            <a:endParaRPr lang="es-CL"/>
          </a:p>
        </p:txBody>
      </p:sp>
      <p:sp>
        <p:nvSpPr>
          <p:cNvPr id="8" name="Footer Placeholder 7"/>
          <p:cNvSpPr>
            <a:spLocks noGrp="1"/>
          </p:cNvSpPr>
          <p:nvPr>
            <p:ph type="ftr" sz="quarter" idx="11"/>
          </p:nvPr>
        </p:nvSpPr>
        <p:spPr/>
        <p:txBody>
          <a:bodyPr/>
          <a:lstStyle/>
          <a:p>
            <a:endParaRPr lang="es-CL"/>
          </a:p>
        </p:txBody>
      </p:sp>
      <p:sp>
        <p:nvSpPr>
          <p:cNvPr id="9" name="Slide Number Placeholder 8"/>
          <p:cNvSpPr>
            <a:spLocks noGrp="1"/>
          </p:cNvSpPr>
          <p:nvPr>
            <p:ph type="sldNum" sz="quarter" idx="12"/>
          </p:nvPr>
        </p:nvSpPr>
        <p:spPr/>
        <p:txBody>
          <a:bodyPr/>
          <a:lstStyle/>
          <a:p>
            <a:fld id="{2EF08D85-65B2-B041-B383-FFE7A7EC0253}" type="slidenum">
              <a:rPr lang="es-CL" smtClean="0"/>
              <a:t>‹Nº›</a:t>
            </a:fld>
            <a:endParaRPr lang="es-CL"/>
          </a:p>
        </p:txBody>
      </p:sp>
    </p:spTree>
    <p:extLst>
      <p:ext uri="{BB962C8B-B14F-4D97-AF65-F5344CB8AC3E}">
        <p14:creationId xmlns:p14="http://schemas.microsoft.com/office/powerpoint/2010/main" val="17747368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7FFF0C5-A6BC-F048-B06B-1A61D8082306}" type="datetimeFigureOut">
              <a:rPr lang="es-CL" smtClean="0"/>
              <a:t>25-08-2022</a:t>
            </a:fld>
            <a:endParaRPr lang="es-CL"/>
          </a:p>
        </p:txBody>
      </p:sp>
      <p:sp>
        <p:nvSpPr>
          <p:cNvPr id="4" name="Footer Placeholder 3"/>
          <p:cNvSpPr>
            <a:spLocks noGrp="1"/>
          </p:cNvSpPr>
          <p:nvPr>
            <p:ph type="ftr" sz="quarter" idx="11"/>
          </p:nvPr>
        </p:nvSpPr>
        <p:spPr/>
        <p:txBody>
          <a:bodyPr/>
          <a:lstStyle/>
          <a:p>
            <a:endParaRPr lang="es-CL"/>
          </a:p>
        </p:txBody>
      </p:sp>
      <p:sp>
        <p:nvSpPr>
          <p:cNvPr id="5" name="Slide Number Placeholder 4"/>
          <p:cNvSpPr>
            <a:spLocks noGrp="1"/>
          </p:cNvSpPr>
          <p:nvPr>
            <p:ph type="sldNum" sz="quarter" idx="12"/>
          </p:nvPr>
        </p:nvSpPr>
        <p:spPr/>
        <p:txBody>
          <a:bodyPr/>
          <a:lstStyle/>
          <a:p>
            <a:fld id="{2EF08D85-65B2-B041-B383-FFE7A7EC0253}" type="slidenum">
              <a:rPr lang="es-CL" smtClean="0"/>
              <a:t>‹Nº›</a:t>
            </a:fld>
            <a:endParaRPr lang="es-CL"/>
          </a:p>
        </p:txBody>
      </p:sp>
    </p:spTree>
    <p:extLst>
      <p:ext uri="{BB962C8B-B14F-4D97-AF65-F5344CB8AC3E}">
        <p14:creationId xmlns:p14="http://schemas.microsoft.com/office/powerpoint/2010/main" val="39246620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FFF0C5-A6BC-F048-B06B-1A61D8082306}" type="datetimeFigureOut">
              <a:rPr lang="es-CL" smtClean="0"/>
              <a:t>25-08-2022</a:t>
            </a:fld>
            <a:endParaRPr lang="es-CL"/>
          </a:p>
        </p:txBody>
      </p:sp>
      <p:sp>
        <p:nvSpPr>
          <p:cNvPr id="3" name="Footer Placeholder 2"/>
          <p:cNvSpPr>
            <a:spLocks noGrp="1"/>
          </p:cNvSpPr>
          <p:nvPr>
            <p:ph type="ftr" sz="quarter" idx="11"/>
          </p:nvPr>
        </p:nvSpPr>
        <p:spPr/>
        <p:txBody>
          <a:bodyPr/>
          <a:lstStyle/>
          <a:p>
            <a:endParaRPr lang="es-CL"/>
          </a:p>
        </p:txBody>
      </p:sp>
      <p:sp>
        <p:nvSpPr>
          <p:cNvPr id="4" name="Slide Number Placeholder 3"/>
          <p:cNvSpPr>
            <a:spLocks noGrp="1"/>
          </p:cNvSpPr>
          <p:nvPr>
            <p:ph type="sldNum" sz="quarter" idx="12"/>
          </p:nvPr>
        </p:nvSpPr>
        <p:spPr/>
        <p:txBody>
          <a:bodyPr/>
          <a:lstStyle/>
          <a:p>
            <a:fld id="{2EF08D85-65B2-B041-B383-FFE7A7EC0253}" type="slidenum">
              <a:rPr lang="es-CL" smtClean="0"/>
              <a:t>‹Nº›</a:t>
            </a:fld>
            <a:endParaRPr lang="es-CL"/>
          </a:p>
        </p:txBody>
      </p:sp>
    </p:spTree>
    <p:extLst>
      <p:ext uri="{BB962C8B-B14F-4D97-AF65-F5344CB8AC3E}">
        <p14:creationId xmlns:p14="http://schemas.microsoft.com/office/powerpoint/2010/main" val="5813144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7FFF0C5-A6BC-F048-B06B-1A61D8082306}" type="datetimeFigureOut">
              <a:rPr lang="es-CL" smtClean="0"/>
              <a:t>25-08-2022</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2EF08D85-65B2-B041-B383-FFE7A7EC0253}" type="slidenum">
              <a:rPr lang="es-CL" smtClean="0"/>
              <a:t>‹Nº›</a:t>
            </a:fld>
            <a:endParaRPr lang="es-CL"/>
          </a:p>
        </p:txBody>
      </p:sp>
    </p:spTree>
    <p:extLst>
      <p:ext uri="{BB962C8B-B14F-4D97-AF65-F5344CB8AC3E}">
        <p14:creationId xmlns:p14="http://schemas.microsoft.com/office/powerpoint/2010/main" val="30235110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s-ES"/>
              <a:t>Haga clic para modificar el estilo de título del patrón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7FFF0C5-A6BC-F048-B06B-1A61D8082306}" type="datetimeFigureOut">
              <a:rPr lang="es-CL" smtClean="0"/>
              <a:t>25-08-2022</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2EF08D85-65B2-B041-B383-FFE7A7EC0253}" type="slidenum">
              <a:rPr lang="es-CL" smtClean="0"/>
              <a:t>‹Nº›</a:t>
            </a:fld>
            <a:endParaRPr lang="es-CL"/>
          </a:p>
        </p:txBody>
      </p:sp>
    </p:spTree>
    <p:extLst>
      <p:ext uri="{BB962C8B-B14F-4D97-AF65-F5344CB8AC3E}">
        <p14:creationId xmlns:p14="http://schemas.microsoft.com/office/powerpoint/2010/main" val="3446378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47FFF0C5-A6BC-F048-B06B-1A61D8082306}" type="datetimeFigureOut">
              <a:rPr lang="es-CL" smtClean="0"/>
              <a:t>25-08-2022</a:t>
            </a:fld>
            <a:endParaRPr lang="es-CL"/>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s-CL"/>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2EF08D85-65B2-B041-B383-FFE7A7EC0253}" type="slidenum">
              <a:rPr lang="es-CL" smtClean="0"/>
              <a:t>‹Nº›</a:t>
            </a:fld>
            <a:endParaRPr lang="es-CL"/>
          </a:p>
        </p:txBody>
      </p:sp>
    </p:spTree>
    <p:extLst>
      <p:ext uri="{BB962C8B-B14F-4D97-AF65-F5344CB8AC3E}">
        <p14:creationId xmlns:p14="http://schemas.microsoft.com/office/powerpoint/2010/main" val="324873630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 id="2147483701"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ángulo 7">
            <a:extLst>
              <a:ext uri="{FF2B5EF4-FFF2-40B4-BE49-F238E27FC236}">
                <a16:creationId xmlns:a16="http://schemas.microsoft.com/office/drawing/2014/main" id="{B1DBBF72-CEBB-464F-839E-B26D3287D94D}"/>
              </a:ext>
            </a:extLst>
          </p:cNvPr>
          <p:cNvSpPr/>
          <p:nvPr/>
        </p:nvSpPr>
        <p:spPr>
          <a:xfrm>
            <a:off x="4223657" y="391885"/>
            <a:ext cx="3846286" cy="6466115"/>
          </a:xfrm>
          <a:prstGeom prst="rect">
            <a:avLst/>
          </a:prstGeom>
          <a:solidFill>
            <a:srgbClr val="083B5D">
              <a:alpha val="7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dirty="0"/>
          </a:p>
        </p:txBody>
      </p:sp>
      <p:sp>
        <p:nvSpPr>
          <p:cNvPr id="11" name="CuadroTexto 10">
            <a:extLst>
              <a:ext uri="{FF2B5EF4-FFF2-40B4-BE49-F238E27FC236}">
                <a16:creationId xmlns:a16="http://schemas.microsoft.com/office/drawing/2014/main" id="{F8301592-01BC-2742-B004-4DE256E44006}"/>
              </a:ext>
            </a:extLst>
          </p:cNvPr>
          <p:cNvSpPr txBox="1"/>
          <p:nvPr/>
        </p:nvSpPr>
        <p:spPr>
          <a:xfrm>
            <a:off x="4441371" y="6444344"/>
            <a:ext cx="3193143" cy="369332"/>
          </a:xfrm>
          <a:prstGeom prst="rect">
            <a:avLst/>
          </a:prstGeom>
          <a:noFill/>
        </p:spPr>
        <p:txBody>
          <a:bodyPr wrap="square" rtlCol="0">
            <a:spAutoFit/>
          </a:bodyPr>
          <a:lstStyle/>
          <a:p>
            <a:pPr algn="ctr"/>
            <a:r>
              <a:rPr lang="es-CL" dirty="0">
                <a:solidFill>
                  <a:schemeClr val="bg1"/>
                </a:solidFill>
                <a:latin typeface="Times" pitchFamily="2" charset="0"/>
              </a:rPr>
              <a:t>2022</a:t>
            </a:r>
          </a:p>
        </p:txBody>
      </p:sp>
      <p:sp>
        <p:nvSpPr>
          <p:cNvPr id="12" name="CuadroTexto 11">
            <a:extLst>
              <a:ext uri="{FF2B5EF4-FFF2-40B4-BE49-F238E27FC236}">
                <a16:creationId xmlns:a16="http://schemas.microsoft.com/office/drawing/2014/main" id="{126C58D2-8DB2-6140-858C-71E900936502}"/>
              </a:ext>
            </a:extLst>
          </p:cNvPr>
          <p:cNvSpPr txBox="1"/>
          <p:nvPr/>
        </p:nvSpPr>
        <p:spPr>
          <a:xfrm>
            <a:off x="4223658" y="2820926"/>
            <a:ext cx="3778020" cy="2923877"/>
          </a:xfrm>
          <a:prstGeom prst="rect">
            <a:avLst/>
          </a:prstGeom>
          <a:noFill/>
        </p:spPr>
        <p:txBody>
          <a:bodyPr wrap="square" rtlCol="0">
            <a:spAutoFit/>
          </a:bodyPr>
          <a:lstStyle/>
          <a:p>
            <a:r>
              <a:rPr lang="es-MX" sz="2400" b="1" dirty="0">
                <a:latin typeface="Tahoma" panose="020B0604030504040204" pitchFamily="34" charset="0"/>
                <a:ea typeface="Tahoma" panose="020B0604030504040204" pitchFamily="34" charset="0"/>
                <a:cs typeface="Tahoma" panose="020B0604030504040204" pitchFamily="34" charset="0"/>
              </a:rPr>
              <a:t>PRINCIPIOS ESTRUCTURALES DE LA CIDN: </a:t>
            </a:r>
          </a:p>
          <a:p>
            <a:r>
              <a:rPr lang="es-MX" sz="2400" b="1" dirty="0">
                <a:latin typeface="Tahoma" panose="020B0604030504040204" pitchFamily="34" charset="0"/>
                <a:ea typeface="Tahoma" panose="020B0604030504040204" pitchFamily="34" charset="0"/>
                <a:cs typeface="Tahoma" panose="020B0604030504040204" pitchFamily="34" charset="0"/>
              </a:rPr>
              <a:t>INTERÉS SUPERIOR DEL NIÑO, NIÑA O ADOLESCENTE </a:t>
            </a:r>
          </a:p>
          <a:p>
            <a:endParaRPr lang="es-CL" sz="2000" dirty="0">
              <a:solidFill>
                <a:schemeClr val="bg1"/>
              </a:solidFill>
              <a:latin typeface="Tahoma" panose="020B0604030504040204" pitchFamily="34" charset="0"/>
              <a:ea typeface="Tahoma" panose="020B0604030504040204" pitchFamily="34" charset="0"/>
              <a:cs typeface="Tahoma" panose="020B0604030504040204" pitchFamily="34" charset="0"/>
            </a:endParaRPr>
          </a:p>
          <a:p>
            <a:r>
              <a:rPr lang="es-CL" sz="2000" dirty="0">
                <a:latin typeface="Tahoma" panose="020B0604030504040204" pitchFamily="34" charset="0"/>
                <a:ea typeface="Tahoma" panose="020B0604030504040204" pitchFamily="34" charset="0"/>
                <a:cs typeface="Tahoma" panose="020B0604030504040204" pitchFamily="34" charset="0"/>
              </a:rPr>
              <a:t>Ricardo Pérez de Arce M.</a:t>
            </a:r>
          </a:p>
        </p:txBody>
      </p:sp>
    </p:spTree>
    <p:extLst>
      <p:ext uri="{BB962C8B-B14F-4D97-AF65-F5344CB8AC3E}">
        <p14:creationId xmlns:p14="http://schemas.microsoft.com/office/powerpoint/2010/main" val="58914645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id="{26A07217-495C-964A-8CCA-728D45CBB363}"/>
              </a:ext>
            </a:extLst>
          </p:cNvPr>
          <p:cNvSpPr txBox="1"/>
          <p:nvPr/>
        </p:nvSpPr>
        <p:spPr>
          <a:xfrm>
            <a:off x="2641596" y="111102"/>
            <a:ext cx="9550404" cy="954107"/>
          </a:xfrm>
          <a:prstGeom prst="rect">
            <a:avLst/>
          </a:prstGeom>
          <a:noFill/>
        </p:spPr>
        <p:txBody>
          <a:bodyPr wrap="square" rtlCol="0">
            <a:spAutoFit/>
          </a:bodyPr>
          <a:lstStyle/>
          <a:p>
            <a:r>
              <a:rPr lang="es-CL" sz="2800" b="1" spc="190" dirty="0">
                <a:latin typeface="Arial"/>
                <a:ea typeface="Tahoma" panose="020B0604030504040204" pitchFamily="34" charset="0"/>
                <a:cs typeface="Arial"/>
              </a:rPr>
              <a:t>DERECHO, PRINCIPIO Y NORMA DE PROCEDIMIENTO</a:t>
            </a:r>
            <a:endParaRPr lang="es-CL" sz="2800" b="1" dirty="0">
              <a:latin typeface="Tahoma" panose="020B0604030504040204" pitchFamily="34" charset="0"/>
              <a:ea typeface="Tahoma" panose="020B0604030504040204" pitchFamily="34" charset="0"/>
              <a:cs typeface="Tahoma" panose="020B0604030504040204" pitchFamily="34" charset="0"/>
            </a:endParaRPr>
          </a:p>
        </p:txBody>
      </p:sp>
      <p:sp>
        <p:nvSpPr>
          <p:cNvPr id="2" name="Rectángulo 1">
            <a:extLst>
              <a:ext uri="{FF2B5EF4-FFF2-40B4-BE49-F238E27FC236}">
                <a16:creationId xmlns:a16="http://schemas.microsoft.com/office/drawing/2014/main" id="{9E985C05-0AE9-B948-AB20-4183CBCC453A}"/>
              </a:ext>
            </a:extLst>
          </p:cNvPr>
          <p:cNvSpPr/>
          <p:nvPr/>
        </p:nvSpPr>
        <p:spPr>
          <a:xfrm>
            <a:off x="250755" y="1159649"/>
            <a:ext cx="11689453" cy="5290103"/>
          </a:xfrm>
          <a:prstGeom prst="rect">
            <a:avLst/>
          </a:prstGeom>
        </p:spPr>
        <p:txBody>
          <a:bodyPr wrap="square">
            <a:spAutoFit/>
          </a:bodyPr>
          <a:lstStyle/>
          <a:p>
            <a:pPr marL="469900" marR="127635" indent="-457200" algn="just">
              <a:lnSpc>
                <a:spcPct val="100600"/>
              </a:lnSpc>
              <a:spcBef>
                <a:spcPts val="85"/>
              </a:spcBef>
              <a:buFont typeface="+mj-lt"/>
              <a:buAutoNum type="alphaLcParenR" startAt="3"/>
            </a:pPr>
            <a:r>
              <a:rPr lang="es-MX" sz="2400" b="1" dirty="0"/>
              <a:t>Una norma de procedimiento</a:t>
            </a:r>
            <a:r>
              <a:rPr lang="es-MX" sz="2400" dirty="0"/>
              <a:t>: siempre que se tenga que tomar una decisión que afecte a un niño en concreto, a un grupo de niños concreto o a los niños en general, el proceso de adopción de decisiones </a:t>
            </a:r>
            <a:r>
              <a:rPr lang="es-MX" sz="2400" b="1" u="sng" dirty="0"/>
              <a:t>deberá incluir una estimación </a:t>
            </a:r>
            <a:r>
              <a:rPr lang="es-MX" sz="2400" b="1" u="sng" dirty="0" smtClean="0"/>
              <a:t>de las </a:t>
            </a:r>
            <a:r>
              <a:rPr lang="es-MX" sz="2400" b="1" u="sng" dirty="0"/>
              <a:t>posibles repercusiones </a:t>
            </a:r>
            <a:r>
              <a:rPr lang="es-MX" sz="2400" dirty="0"/>
              <a:t>(positivas o negativas) de la decisión en el niño o los niños interesados. La evaluación y determinación del interés superior del niño requieren </a:t>
            </a:r>
            <a:r>
              <a:rPr lang="es-MX" sz="2400" u="sng" dirty="0"/>
              <a:t>garantías procesales</a:t>
            </a:r>
            <a:r>
              <a:rPr lang="es-MX" sz="2400" dirty="0"/>
              <a:t>. Además, </a:t>
            </a:r>
            <a:r>
              <a:rPr lang="es-MX" sz="2400" b="1" dirty="0"/>
              <a:t>la justificación </a:t>
            </a:r>
            <a:r>
              <a:rPr lang="es-MX" sz="2400" dirty="0"/>
              <a:t>de las decisiones </a:t>
            </a:r>
            <a:r>
              <a:rPr lang="es-MX" sz="2400" u="sng" dirty="0"/>
              <a:t>debe dejar patente que se ha tenido en cuenta explícitamente ese derecho</a:t>
            </a:r>
            <a:r>
              <a:rPr lang="es-MX" sz="2400" dirty="0"/>
              <a:t>. En este sentido, los Estados partes deberán explicar cómo se ha respetado este derecho en la decisión, es decir, </a:t>
            </a:r>
            <a:r>
              <a:rPr lang="es-MX" sz="2400" u="sng" dirty="0"/>
              <a:t>qué se ha considerado que atendía al interés superior del niño</a:t>
            </a:r>
            <a:r>
              <a:rPr lang="es-MX" sz="2400" dirty="0"/>
              <a:t>, </a:t>
            </a:r>
            <a:r>
              <a:rPr lang="es-MX" sz="2400" u="sng" dirty="0"/>
              <a:t>en qué criterios se ha basado la decisión </a:t>
            </a:r>
            <a:r>
              <a:rPr lang="es-MX" sz="2400" dirty="0"/>
              <a:t>y </a:t>
            </a:r>
            <a:r>
              <a:rPr lang="es-MX" sz="2400" u="sng" dirty="0"/>
              <a:t>cómo se han ponderado los intereses del niño frente a otras consideraciones</a:t>
            </a:r>
            <a:r>
              <a:rPr lang="es-MX" sz="2400" dirty="0"/>
              <a:t>, ya se trate de cuestiones normativas generales o de casos concretos.</a:t>
            </a:r>
            <a:endParaRPr lang="es-CL" sz="2400" dirty="0">
              <a:cs typeface="Arial"/>
            </a:endParaRPr>
          </a:p>
        </p:txBody>
      </p:sp>
    </p:spTree>
    <p:extLst>
      <p:ext uri="{BB962C8B-B14F-4D97-AF65-F5344CB8AC3E}">
        <p14:creationId xmlns:p14="http://schemas.microsoft.com/office/powerpoint/2010/main" val="379895024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id="{26A07217-495C-964A-8CCA-728D45CBB363}"/>
              </a:ext>
            </a:extLst>
          </p:cNvPr>
          <p:cNvSpPr txBox="1"/>
          <p:nvPr/>
        </p:nvSpPr>
        <p:spPr>
          <a:xfrm>
            <a:off x="2641596" y="124957"/>
            <a:ext cx="9550404" cy="523220"/>
          </a:xfrm>
          <a:prstGeom prst="rect">
            <a:avLst/>
          </a:prstGeom>
          <a:noFill/>
        </p:spPr>
        <p:txBody>
          <a:bodyPr wrap="square" rtlCol="0">
            <a:spAutoFit/>
          </a:bodyPr>
          <a:lstStyle/>
          <a:p>
            <a:r>
              <a:rPr lang="es-CL" sz="2800" b="1" spc="190" dirty="0">
                <a:latin typeface="Arial"/>
                <a:ea typeface="Tahoma" panose="020B0604030504040204" pitchFamily="34" charset="0"/>
                <a:cs typeface="Arial"/>
              </a:rPr>
              <a:t>INTERÉS SUPERIOR EN LA OBSERVACIÓN 14</a:t>
            </a:r>
            <a:endParaRPr lang="es-CL" sz="2800" b="1" dirty="0">
              <a:latin typeface="Tahoma" panose="020B0604030504040204" pitchFamily="34" charset="0"/>
              <a:ea typeface="Tahoma" panose="020B0604030504040204" pitchFamily="34" charset="0"/>
              <a:cs typeface="Tahoma" panose="020B0604030504040204" pitchFamily="34" charset="0"/>
            </a:endParaRPr>
          </a:p>
        </p:txBody>
      </p:sp>
      <p:sp>
        <p:nvSpPr>
          <p:cNvPr id="7" name="CuadroTexto 6">
            <a:extLst>
              <a:ext uri="{FF2B5EF4-FFF2-40B4-BE49-F238E27FC236}">
                <a16:creationId xmlns:a16="http://schemas.microsoft.com/office/drawing/2014/main" id="{11F26B27-CC80-4BA9-AB24-CA2165475F7B}"/>
              </a:ext>
            </a:extLst>
          </p:cNvPr>
          <p:cNvSpPr txBox="1"/>
          <p:nvPr/>
        </p:nvSpPr>
        <p:spPr>
          <a:xfrm>
            <a:off x="384313" y="1404729"/>
            <a:ext cx="11449878" cy="3785652"/>
          </a:xfrm>
          <a:prstGeom prst="rect">
            <a:avLst/>
          </a:prstGeom>
          <a:noFill/>
        </p:spPr>
        <p:txBody>
          <a:bodyPr wrap="square">
            <a:spAutoFit/>
          </a:bodyPr>
          <a:lstStyle/>
          <a:p>
            <a:pPr algn="just"/>
            <a:r>
              <a:rPr lang="es-MX" sz="2400" dirty="0"/>
              <a:t>32. El concepto de interés superior del niño es complejo, y su contenido debe determinarse caso por caso. El legislador, el juez o la autoridad administrativa, social o educativa podrá aclarar ese concepto y ponerlo en práctica de manera concreta mediante la interpretación y aplicación del artículo 3, párrafo 1, teniendo presentes las demás disposiciones dela Convención. Por consiguiente, </a:t>
            </a:r>
            <a:r>
              <a:rPr lang="es-MX" sz="2400" b="1" dirty="0"/>
              <a:t>el concepto de interés superior del niño es flexible y adaptable</a:t>
            </a:r>
            <a:r>
              <a:rPr lang="es-MX" sz="2400" dirty="0"/>
              <a:t>. Debe ajustarse y definirse </a:t>
            </a:r>
            <a:r>
              <a:rPr lang="es-MX" sz="2400" b="1" dirty="0"/>
              <a:t>de forma individual</a:t>
            </a:r>
            <a:r>
              <a:rPr lang="es-MX" sz="2400" dirty="0"/>
              <a:t>, </a:t>
            </a:r>
            <a:r>
              <a:rPr lang="es-MX" sz="2400" b="1" dirty="0"/>
              <a:t>con arreglo a la situación concreta del niño </a:t>
            </a:r>
            <a:r>
              <a:rPr lang="es-MX" sz="2400" dirty="0"/>
              <a:t>o los niños afectados y teniendo en cuenta el contexto, la situación y las necesidades personales. En lo que respecta a las decisiones particulares, se debe evaluar y determinar el interés superior del niño en función de las circunstancias específicas de cada niño en concreto. (…)</a:t>
            </a:r>
            <a:endParaRPr lang="es-CL" sz="2400" dirty="0"/>
          </a:p>
        </p:txBody>
      </p:sp>
    </p:spTree>
    <p:extLst>
      <p:ext uri="{BB962C8B-B14F-4D97-AF65-F5344CB8AC3E}">
        <p14:creationId xmlns:p14="http://schemas.microsoft.com/office/powerpoint/2010/main" val="138890237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id="{26A07217-495C-964A-8CCA-728D45CBB363}"/>
              </a:ext>
            </a:extLst>
          </p:cNvPr>
          <p:cNvSpPr txBox="1"/>
          <p:nvPr/>
        </p:nvSpPr>
        <p:spPr>
          <a:xfrm>
            <a:off x="2641596" y="124957"/>
            <a:ext cx="9550404" cy="523220"/>
          </a:xfrm>
          <a:prstGeom prst="rect">
            <a:avLst/>
          </a:prstGeom>
          <a:noFill/>
        </p:spPr>
        <p:txBody>
          <a:bodyPr wrap="square" rtlCol="0">
            <a:spAutoFit/>
          </a:bodyPr>
          <a:lstStyle/>
          <a:p>
            <a:r>
              <a:rPr lang="es-CL" sz="2800" b="1" spc="190" dirty="0">
                <a:latin typeface="Arial"/>
                <a:ea typeface="Tahoma" panose="020B0604030504040204" pitchFamily="34" charset="0"/>
                <a:cs typeface="Arial"/>
              </a:rPr>
              <a:t>INTERÉS SUPERIOR EN LA OBSERVACIÓN 14</a:t>
            </a:r>
            <a:endParaRPr lang="es-CL" sz="2800" b="1" dirty="0">
              <a:latin typeface="Tahoma" panose="020B0604030504040204" pitchFamily="34" charset="0"/>
              <a:ea typeface="Tahoma" panose="020B0604030504040204" pitchFamily="34" charset="0"/>
              <a:cs typeface="Tahoma" panose="020B0604030504040204" pitchFamily="34" charset="0"/>
            </a:endParaRPr>
          </a:p>
        </p:txBody>
      </p:sp>
      <p:sp>
        <p:nvSpPr>
          <p:cNvPr id="7" name="CuadroTexto 6">
            <a:extLst>
              <a:ext uri="{FF2B5EF4-FFF2-40B4-BE49-F238E27FC236}">
                <a16:creationId xmlns:a16="http://schemas.microsoft.com/office/drawing/2014/main" id="{11F26B27-CC80-4BA9-AB24-CA2165475F7B}"/>
              </a:ext>
            </a:extLst>
          </p:cNvPr>
          <p:cNvSpPr txBox="1"/>
          <p:nvPr/>
        </p:nvSpPr>
        <p:spPr>
          <a:xfrm>
            <a:off x="384313" y="1404729"/>
            <a:ext cx="11449878" cy="2677656"/>
          </a:xfrm>
          <a:prstGeom prst="rect">
            <a:avLst/>
          </a:prstGeom>
          <a:noFill/>
        </p:spPr>
        <p:txBody>
          <a:bodyPr wrap="square">
            <a:spAutoFit/>
          </a:bodyPr>
          <a:lstStyle/>
          <a:p>
            <a:pPr algn="just"/>
            <a:r>
              <a:rPr lang="es-MX" sz="2400" dirty="0"/>
              <a:t>33. El interés superior del niño se aplicará a todos los asuntos relacionados con el niño o los niños y se tendrá en cuenta para resolver cualquier posible conflicto entre los derechos consagrados en la Convención o en otros tratados de derechos humanos. Debe prestarse atención a la </a:t>
            </a:r>
            <a:r>
              <a:rPr lang="es-MX" sz="2400" b="1" dirty="0"/>
              <a:t>búsqueda de posibles soluciones que atiendan al interés superior del niño</a:t>
            </a:r>
            <a:r>
              <a:rPr lang="es-MX" sz="2400" dirty="0"/>
              <a:t>. Ello implica que los Estados tienen la </a:t>
            </a:r>
            <a:r>
              <a:rPr lang="es-MX" sz="2400" b="1" dirty="0"/>
              <a:t>obligación de aclarar, cuando se adopten medidas de aplicación, cuál es el interés superior de todos los niños</a:t>
            </a:r>
            <a:r>
              <a:rPr lang="es-MX" sz="2400" dirty="0"/>
              <a:t>, incluidos los que se encuentren en situación de vulnerabilidad.</a:t>
            </a:r>
          </a:p>
        </p:txBody>
      </p:sp>
    </p:spTree>
    <p:extLst>
      <p:ext uri="{BB962C8B-B14F-4D97-AF65-F5344CB8AC3E}">
        <p14:creationId xmlns:p14="http://schemas.microsoft.com/office/powerpoint/2010/main" val="205307194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id="{26A07217-495C-964A-8CCA-728D45CBB363}"/>
              </a:ext>
            </a:extLst>
          </p:cNvPr>
          <p:cNvSpPr txBox="1"/>
          <p:nvPr/>
        </p:nvSpPr>
        <p:spPr>
          <a:xfrm>
            <a:off x="2641596" y="124957"/>
            <a:ext cx="9550404" cy="523220"/>
          </a:xfrm>
          <a:prstGeom prst="rect">
            <a:avLst/>
          </a:prstGeom>
          <a:noFill/>
        </p:spPr>
        <p:txBody>
          <a:bodyPr wrap="square" rtlCol="0">
            <a:spAutoFit/>
          </a:bodyPr>
          <a:lstStyle/>
          <a:p>
            <a:r>
              <a:rPr lang="es-CL" sz="2800" b="1" spc="190" dirty="0">
                <a:latin typeface="Arial"/>
                <a:ea typeface="Tahoma" panose="020B0604030504040204" pitchFamily="34" charset="0"/>
                <a:cs typeface="Arial"/>
              </a:rPr>
              <a:t>INTERÉS SUPERIOR EN LA OBSERVACIÓN 14</a:t>
            </a:r>
            <a:endParaRPr lang="es-CL" sz="2800" b="1" dirty="0">
              <a:latin typeface="Tahoma" panose="020B0604030504040204" pitchFamily="34" charset="0"/>
              <a:ea typeface="Tahoma" panose="020B0604030504040204" pitchFamily="34" charset="0"/>
              <a:cs typeface="Tahoma" panose="020B0604030504040204" pitchFamily="34" charset="0"/>
            </a:endParaRPr>
          </a:p>
        </p:txBody>
      </p:sp>
      <p:sp>
        <p:nvSpPr>
          <p:cNvPr id="7" name="CuadroTexto 6">
            <a:extLst>
              <a:ext uri="{FF2B5EF4-FFF2-40B4-BE49-F238E27FC236}">
                <a16:creationId xmlns:a16="http://schemas.microsoft.com/office/drawing/2014/main" id="{11F26B27-CC80-4BA9-AB24-CA2165475F7B}"/>
              </a:ext>
            </a:extLst>
          </p:cNvPr>
          <p:cNvSpPr txBox="1"/>
          <p:nvPr/>
        </p:nvSpPr>
        <p:spPr>
          <a:xfrm>
            <a:off x="384313" y="1404729"/>
            <a:ext cx="11449878" cy="3046988"/>
          </a:xfrm>
          <a:prstGeom prst="rect">
            <a:avLst/>
          </a:prstGeom>
          <a:noFill/>
        </p:spPr>
        <p:txBody>
          <a:bodyPr wrap="square">
            <a:spAutoFit/>
          </a:bodyPr>
          <a:lstStyle/>
          <a:p>
            <a:pPr algn="just"/>
            <a:r>
              <a:rPr lang="es-MX" sz="2400" dirty="0"/>
              <a:t>34. La flexibilidad del concepto de interés superior del niño permite su adaptación a la situación de cada niño y la evolución de los conocimientos en materia de desarrollo infantil. Sin embargo, también puede dejar margen para la manipulación: el concepto de interés superior del niño ha sido utilizado abusivamente por gobiernos y otras autoridades estatales para justificar políticas racistas, por ejemplo; </a:t>
            </a:r>
            <a:r>
              <a:rPr lang="es-MX" sz="2400" b="1" u="sng" dirty="0"/>
              <a:t>por los padres para defender sus propios intereses en las disputas por la custodia</a:t>
            </a:r>
            <a:r>
              <a:rPr lang="es-MX" sz="2400" dirty="0"/>
              <a:t>; y por profesionales a los que no se podía pedir que se tomaran la molestia y desdeñaban la evaluación del interés superior del niño por irrelevante o carente de importancia.</a:t>
            </a:r>
            <a:endParaRPr lang="es-CL" sz="2400" dirty="0"/>
          </a:p>
        </p:txBody>
      </p:sp>
    </p:spTree>
    <p:extLst>
      <p:ext uri="{BB962C8B-B14F-4D97-AF65-F5344CB8AC3E}">
        <p14:creationId xmlns:p14="http://schemas.microsoft.com/office/powerpoint/2010/main" val="241362572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id="{26A07217-495C-964A-8CCA-728D45CBB363}"/>
              </a:ext>
            </a:extLst>
          </p:cNvPr>
          <p:cNvSpPr txBox="1"/>
          <p:nvPr/>
        </p:nvSpPr>
        <p:spPr>
          <a:xfrm>
            <a:off x="2641596" y="124957"/>
            <a:ext cx="9550404" cy="954107"/>
          </a:xfrm>
          <a:prstGeom prst="rect">
            <a:avLst/>
          </a:prstGeom>
          <a:noFill/>
        </p:spPr>
        <p:txBody>
          <a:bodyPr wrap="square" rtlCol="0">
            <a:spAutoFit/>
          </a:bodyPr>
          <a:lstStyle/>
          <a:p>
            <a:r>
              <a:rPr lang="es-CL" sz="2800" b="1" spc="190" dirty="0">
                <a:latin typeface="Arial"/>
                <a:ea typeface="Tahoma" panose="020B0604030504040204" pitchFamily="34" charset="0"/>
                <a:cs typeface="Arial"/>
              </a:rPr>
              <a:t>INTERÉS SUPERIOR EN LA OBSERVACIÓN 14</a:t>
            </a:r>
          </a:p>
          <a:p>
            <a:r>
              <a:rPr lang="es-CL" sz="2800" b="1" spc="190" dirty="0">
                <a:latin typeface="Arial"/>
                <a:ea typeface="Tahoma" panose="020B0604030504040204" pitchFamily="34" charset="0"/>
                <a:cs typeface="Arial"/>
              </a:rPr>
              <a:t>EVALUACIÓN DEL INTERÉS SUPERIOR</a:t>
            </a:r>
            <a:endParaRPr lang="es-CL" sz="2800" b="1" dirty="0">
              <a:latin typeface="Tahoma" panose="020B0604030504040204" pitchFamily="34" charset="0"/>
              <a:ea typeface="Tahoma" panose="020B0604030504040204" pitchFamily="34" charset="0"/>
              <a:cs typeface="Tahoma" panose="020B0604030504040204" pitchFamily="34" charset="0"/>
            </a:endParaRPr>
          </a:p>
        </p:txBody>
      </p:sp>
      <p:sp>
        <p:nvSpPr>
          <p:cNvPr id="7" name="CuadroTexto 6">
            <a:extLst>
              <a:ext uri="{FF2B5EF4-FFF2-40B4-BE49-F238E27FC236}">
                <a16:creationId xmlns:a16="http://schemas.microsoft.com/office/drawing/2014/main" id="{11F26B27-CC80-4BA9-AB24-CA2165475F7B}"/>
              </a:ext>
            </a:extLst>
          </p:cNvPr>
          <p:cNvSpPr txBox="1"/>
          <p:nvPr/>
        </p:nvSpPr>
        <p:spPr>
          <a:xfrm>
            <a:off x="371061" y="1470325"/>
            <a:ext cx="11585412" cy="4708981"/>
          </a:xfrm>
          <a:prstGeom prst="rect">
            <a:avLst/>
          </a:prstGeom>
          <a:noFill/>
        </p:spPr>
        <p:txBody>
          <a:bodyPr wrap="square">
            <a:spAutoFit/>
          </a:bodyPr>
          <a:lstStyle/>
          <a:p>
            <a:pPr algn="just"/>
            <a:r>
              <a:rPr lang="es-MX" sz="2000" dirty="0"/>
              <a:t>La evaluación del Interés superior requiere de dos procesos:</a:t>
            </a:r>
          </a:p>
          <a:p>
            <a:pPr algn="just"/>
            <a:endParaRPr lang="es-MX" sz="2000" dirty="0"/>
          </a:p>
          <a:p>
            <a:pPr marL="457200" indent="-457200" algn="just">
              <a:buAutoNum type="alphaLcParenR"/>
            </a:pPr>
            <a:r>
              <a:rPr lang="es-MX" sz="2000" dirty="0"/>
              <a:t>En primer lugar, determinar cuáles son los elementos pertinentes, en el contexto de los hechos concretos del caso, para evaluar el interés superior del niño, dotarlos de un contenido concreto y ponderar su importancia en relación con los demás; </a:t>
            </a:r>
          </a:p>
          <a:p>
            <a:pPr marL="457200" indent="-457200" algn="just">
              <a:buAutoNum type="alphaLcParenR"/>
            </a:pPr>
            <a:r>
              <a:rPr lang="es-MX" sz="2000" dirty="0"/>
              <a:t>En segundo lugar, para ello, seguir un procedimiento que vele por las garantías jurídicas y la aplicación adecuada del derecho.</a:t>
            </a:r>
          </a:p>
          <a:p>
            <a:pPr marL="457200" indent="-457200" algn="just">
              <a:buAutoNum type="alphaLcParenR"/>
            </a:pPr>
            <a:endParaRPr lang="es-MX" sz="2000" dirty="0"/>
          </a:p>
          <a:p>
            <a:pPr algn="just"/>
            <a:r>
              <a:rPr lang="es-MX" sz="2000" dirty="0"/>
              <a:t>La aplicación del interés superior requiere de su evaluación según algunos criterios:</a:t>
            </a:r>
          </a:p>
          <a:p>
            <a:pPr marL="457200" indent="-457200" algn="just">
              <a:buAutoNum type="alphaLcParenR"/>
            </a:pPr>
            <a:r>
              <a:rPr lang="es-MX" sz="2000" dirty="0"/>
              <a:t>Opinión del niño.</a:t>
            </a:r>
          </a:p>
          <a:p>
            <a:pPr marL="457200" indent="-457200" algn="just">
              <a:buAutoNum type="alphaLcParenR"/>
            </a:pPr>
            <a:r>
              <a:rPr lang="es-MX" sz="2000" dirty="0"/>
              <a:t>Identidad del niño.</a:t>
            </a:r>
          </a:p>
          <a:p>
            <a:pPr marL="457200" indent="-457200" algn="just">
              <a:buAutoNum type="alphaLcParenR"/>
            </a:pPr>
            <a:r>
              <a:rPr lang="es-MX" sz="2000" dirty="0"/>
              <a:t>Preservación del entorno familiar y mantenimiento de las relaciones.</a:t>
            </a:r>
          </a:p>
          <a:p>
            <a:pPr marL="457200" indent="-457200" algn="just">
              <a:buAutoNum type="alphaLcParenR"/>
            </a:pPr>
            <a:r>
              <a:rPr lang="es-MX" sz="2000" dirty="0"/>
              <a:t>Cuidado, protección y seguridad del niño.</a:t>
            </a:r>
          </a:p>
          <a:p>
            <a:pPr marL="457200" indent="-457200" algn="just">
              <a:buAutoNum type="alphaLcParenR"/>
            </a:pPr>
            <a:r>
              <a:rPr lang="es-MX" sz="2000" dirty="0"/>
              <a:t>Concurrencia de situaciones de vulnerabilidad.</a:t>
            </a:r>
          </a:p>
          <a:p>
            <a:pPr marL="457200" indent="-457200" algn="just">
              <a:buAutoNum type="alphaLcParenR"/>
            </a:pPr>
            <a:r>
              <a:rPr lang="es-MX" sz="2000" dirty="0"/>
              <a:t>Acceso a derechos básicos (educación, salud).</a:t>
            </a:r>
            <a:endParaRPr lang="es-CL" sz="2000" dirty="0"/>
          </a:p>
        </p:txBody>
      </p:sp>
    </p:spTree>
    <p:extLst>
      <p:ext uri="{BB962C8B-B14F-4D97-AF65-F5344CB8AC3E}">
        <p14:creationId xmlns:p14="http://schemas.microsoft.com/office/powerpoint/2010/main" val="95447484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B2A40C1C-2FF6-C242-80FC-0DCB01AF1A45}"/>
              </a:ext>
            </a:extLst>
          </p:cNvPr>
          <p:cNvSpPr/>
          <p:nvPr/>
        </p:nvSpPr>
        <p:spPr>
          <a:xfrm>
            <a:off x="435428" y="2670629"/>
            <a:ext cx="7017657" cy="3497942"/>
          </a:xfrm>
          <a:prstGeom prst="rect">
            <a:avLst/>
          </a:prstGeom>
          <a:solidFill>
            <a:srgbClr val="083B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CuadroTexto 9">
            <a:extLst>
              <a:ext uri="{FF2B5EF4-FFF2-40B4-BE49-F238E27FC236}">
                <a16:creationId xmlns:a16="http://schemas.microsoft.com/office/drawing/2014/main" id="{71838921-847E-5C40-B8C1-D17F2A26582F}"/>
              </a:ext>
            </a:extLst>
          </p:cNvPr>
          <p:cNvSpPr txBox="1"/>
          <p:nvPr/>
        </p:nvSpPr>
        <p:spPr>
          <a:xfrm>
            <a:off x="740225" y="3950792"/>
            <a:ext cx="5587298"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CL" sz="2400" b="1" i="0" u="none" strike="noStrike" kern="1200" cap="none" spc="0" normalizeH="0" baseline="0" noProof="0" dirty="0">
                <a:ln>
                  <a:noFill/>
                </a:ln>
                <a:solidFill>
                  <a:prstClr val="white"/>
                </a:solidFill>
                <a:effectLst/>
                <a:uLnTx/>
                <a:uFillTx/>
                <a:latin typeface="Tahoma" panose="020B0604030504040204" pitchFamily="34" charset="0"/>
                <a:ea typeface="Tahoma" panose="020B0604030504040204" pitchFamily="34" charset="0"/>
                <a:cs typeface="Tahoma" panose="020B0604030504040204" pitchFamily="34" charset="0"/>
              </a:rPr>
              <a:t>Algunas sentencias</a:t>
            </a:r>
            <a:endParaRPr kumimoji="0" lang="es-MX" sz="2400" b="1" i="0" u="none" strike="noStrike" kern="1200" cap="none" spc="0" normalizeH="0" baseline="0" noProof="0" dirty="0">
              <a:ln>
                <a:noFill/>
              </a:ln>
              <a:solidFill>
                <a:prstClr val="white"/>
              </a:solidFill>
              <a:effectLst/>
              <a:uLnTx/>
              <a:uFillTx/>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10361499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id="{26A07217-495C-964A-8CCA-728D45CBB363}"/>
              </a:ext>
            </a:extLst>
          </p:cNvPr>
          <p:cNvSpPr txBox="1"/>
          <p:nvPr/>
        </p:nvSpPr>
        <p:spPr>
          <a:xfrm>
            <a:off x="2994991" y="109463"/>
            <a:ext cx="7779026" cy="954107"/>
          </a:xfrm>
          <a:prstGeom prst="rect">
            <a:avLst/>
          </a:prstGeom>
          <a:noFill/>
        </p:spPr>
        <p:txBody>
          <a:bodyPr wrap="square" rtlCol="0">
            <a:spAutoFit/>
          </a:bodyPr>
          <a:lstStyle/>
          <a:p>
            <a:r>
              <a:rPr lang="es-CL" sz="2800" b="1" spc="190" dirty="0">
                <a:latin typeface="Arial"/>
                <a:ea typeface="Tahoma" panose="020B0604030504040204" pitchFamily="34" charset="0"/>
                <a:cs typeface="Arial"/>
              </a:rPr>
              <a:t>SENTENCIA DE LA CORTE SUPREMA FIJA CONTENIDOS</a:t>
            </a:r>
            <a:endParaRPr lang="es-CL" sz="2800" b="1" dirty="0">
              <a:latin typeface="Tahoma" panose="020B0604030504040204" pitchFamily="34" charset="0"/>
              <a:ea typeface="Tahoma" panose="020B0604030504040204" pitchFamily="34" charset="0"/>
              <a:cs typeface="Tahoma" panose="020B0604030504040204" pitchFamily="34" charset="0"/>
            </a:endParaRPr>
          </a:p>
        </p:txBody>
      </p:sp>
      <p:sp>
        <p:nvSpPr>
          <p:cNvPr id="7" name="CuadroTexto 6">
            <a:extLst>
              <a:ext uri="{FF2B5EF4-FFF2-40B4-BE49-F238E27FC236}">
                <a16:creationId xmlns:a16="http://schemas.microsoft.com/office/drawing/2014/main" id="{1182B400-4DD6-436D-B145-837D057FE37E}"/>
              </a:ext>
            </a:extLst>
          </p:cNvPr>
          <p:cNvSpPr txBox="1"/>
          <p:nvPr/>
        </p:nvSpPr>
        <p:spPr>
          <a:xfrm>
            <a:off x="543339" y="1588931"/>
            <a:ext cx="11118574" cy="4801314"/>
          </a:xfrm>
          <a:prstGeom prst="rect">
            <a:avLst/>
          </a:prstGeom>
          <a:noFill/>
        </p:spPr>
        <p:txBody>
          <a:bodyPr wrap="square">
            <a:spAutoFit/>
          </a:bodyPr>
          <a:lstStyle/>
          <a:p>
            <a:r>
              <a:rPr lang="es-MX" b="1" dirty="0"/>
              <a:t>Corte Suprema</a:t>
            </a:r>
          </a:p>
          <a:p>
            <a:pPr algn="just"/>
            <a:endParaRPr lang="es-MX" b="1" dirty="0"/>
          </a:p>
          <a:p>
            <a:pPr algn="just"/>
            <a:r>
              <a:rPr lang="es-MX" dirty="0"/>
              <a:t>Sentencia de 11 de abril de 2011 (Citada por </a:t>
            </a:r>
            <a:r>
              <a:rPr lang="es-MX" dirty="0" err="1"/>
              <a:t>Ravetllat</a:t>
            </a:r>
            <a:r>
              <a:rPr lang="es-MX" dirty="0"/>
              <a:t> y Pinochet).</a:t>
            </a:r>
          </a:p>
          <a:p>
            <a:pPr algn="just"/>
            <a:endParaRPr lang="es-MX" dirty="0"/>
          </a:p>
          <a:p>
            <a:pPr algn="just"/>
            <a:r>
              <a:rPr lang="es-MX" dirty="0"/>
              <a:t>“este principio tiene directa relación con el pleno respeto de los derechos esenciales del niño, niña o adolescente, en procura del cabal ejercicio y protección de sus derechos esenciales y se identifica con la satisfacción plena de los derechos de los menores, en su calidad de personas y sujetos de derechos. Asimismo, constituye un elemento importante de interpretación como norma de resolución de conflictos jurídicos, permitiendo decidir así situaciones de colisión de derechos, según su contenido y la ponderación de los que se encuentran en pugna”.</a:t>
            </a:r>
          </a:p>
          <a:p>
            <a:pPr algn="just"/>
            <a:endParaRPr lang="es-MX" dirty="0"/>
          </a:p>
          <a:p>
            <a:pPr algn="just"/>
            <a:r>
              <a:rPr lang="es-MX" dirty="0"/>
              <a:t>Sentencia de año 2013 (Citada por </a:t>
            </a:r>
            <a:r>
              <a:rPr lang="es-MX" dirty="0" err="1"/>
              <a:t>Ravetllat</a:t>
            </a:r>
            <a:r>
              <a:rPr lang="es-MX" dirty="0"/>
              <a:t> y Pinochet).</a:t>
            </a:r>
          </a:p>
          <a:p>
            <a:pPr algn="just"/>
            <a:endParaRPr lang="es-MX" dirty="0"/>
          </a:p>
          <a:p>
            <a:pPr algn="just"/>
            <a:r>
              <a:rPr lang="es-MX" dirty="0"/>
              <a:t>“aun cuando su concepto sea indeterminado, puede afirmarse que el mismo, alude a asegurar el ejercicio y protección de los derechos fundamentales de los menores y a posibilitar la mayor satisfacción de todos los aspectos de su vida, orientados al desarrollo de su personalidad. Dicho principio se identifica con la satisfacción plena de sus derechos, en su calidad de personas y sujetos de estos, identificándose de esta manera interés superior con los derechos del niño y del adolescente”.</a:t>
            </a:r>
            <a:endParaRPr lang="es-CL" dirty="0"/>
          </a:p>
        </p:txBody>
      </p:sp>
    </p:spTree>
    <p:extLst>
      <p:ext uri="{BB962C8B-B14F-4D97-AF65-F5344CB8AC3E}">
        <p14:creationId xmlns:p14="http://schemas.microsoft.com/office/powerpoint/2010/main" val="114047400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id="{26A07217-495C-964A-8CCA-728D45CBB363}"/>
              </a:ext>
            </a:extLst>
          </p:cNvPr>
          <p:cNvSpPr txBox="1"/>
          <p:nvPr/>
        </p:nvSpPr>
        <p:spPr>
          <a:xfrm>
            <a:off x="2994991" y="109463"/>
            <a:ext cx="7779026" cy="954107"/>
          </a:xfrm>
          <a:prstGeom prst="rect">
            <a:avLst/>
          </a:prstGeom>
          <a:noFill/>
        </p:spPr>
        <p:txBody>
          <a:bodyPr wrap="square" rtlCol="0">
            <a:spAutoFit/>
          </a:bodyPr>
          <a:lstStyle/>
          <a:p>
            <a:r>
              <a:rPr lang="es-CL" sz="2800" b="1" spc="190" dirty="0">
                <a:latin typeface="Arial"/>
                <a:ea typeface="Tahoma" panose="020B0604030504040204" pitchFamily="34" charset="0"/>
                <a:cs typeface="Arial"/>
              </a:rPr>
              <a:t>SENTENCIA DE LA CORTE SUPREMA FIJA CONTENIDOS</a:t>
            </a:r>
            <a:endParaRPr lang="es-CL" sz="2800" b="1" dirty="0">
              <a:latin typeface="Tahoma" panose="020B0604030504040204" pitchFamily="34" charset="0"/>
              <a:ea typeface="Tahoma" panose="020B0604030504040204" pitchFamily="34" charset="0"/>
              <a:cs typeface="Tahoma" panose="020B0604030504040204" pitchFamily="34" charset="0"/>
            </a:endParaRPr>
          </a:p>
        </p:txBody>
      </p:sp>
      <p:sp>
        <p:nvSpPr>
          <p:cNvPr id="7" name="CuadroTexto 6">
            <a:extLst>
              <a:ext uri="{FF2B5EF4-FFF2-40B4-BE49-F238E27FC236}">
                <a16:creationId xmlns:a16="http://schemas.microsoft.com/office/drawing/2014/main" id="{1182B400-4DD6-436D-B145-837D057FE37E}"/>
              </a:ext>
            </a:extLst>
          </p:cNvPr>
          <p:cNvSpPr txBox="1"/>
          <p:nvPr/>
        </p:nvSpPr>
        <p:spPr>
          <a:xfrm>
            <a:off x="543339" y="1588931"/>
            <a:ext cx="11118574" cy="3693319"/>
          </a:xfrm>
          <a:prstGeom prst="rect">
            <a:avLst/>
          </a:prstGeom>
          <a:noFill/>
        </p:spPr>
        <p:txBody>
          <a:bodyPr wrap="square">
            <a:spAutoFit/>
          </a:bodyPr>
          <a:lstStyle/>
          <a:p>
            <a:r>
              <a:rPr lang="es-MX" b="1" dirty="0"/>
              <a:t>Corte de Apelaciones (Cuidado Personal)</a:t>
            </a:r>
          </a:p>
          <a:p>
            <a:pPr algn="just"/>
            <a:endParaRPr lang="es-MX" b="1" dirty="0"/>
          </a:p>
          <a:p>
            <a:pPr algn="just"/>
            <a:r>
              <a:rPr lang="es-MX" dirty="0"/>
              <a:t>Corte de Apelaciones de Valparaíso 29 de abril de 2008 (Citado de </a:t>
            </a:r>
            <a:r>
              <a:rPr lang="es-MX" dirty="0" err="1"/>
              <a:t>Ravetllat</a:t>
            </a:r>
            <a:r>
              <a:rPr lang="es-MX" dirty="0"/>
              <a:t> y Pinochet).</a:t>
            </a:r>
          </a:p>
          <a:p>
            <a:pPr algn="just"/>
            <a:endParaRPr lang="es-MX" dirty="0"/>
          </a:p>
          <a:p>
            <a:pPr algn="just"/>
            <a:r>
              <a:rPr lang="es-MX" dirty="0"/>
              <a:t>“considerando que la menor se encuentra adaptada a su entorno familiar actual, a su medio escolar y social, trasladarla, por ahora de su ambiente puede ser perjudicial para su desarrollo emocional, puesto que, acostumbrada a un ambiente desde hace ya más de cinco años, su colegio, compañeros de estudios, actividades extraescolares, terapia psicológica, alterar eso, significaría sufrir un desarraigo de su entorno que podría perjudicarla más que serle beneficioso”. </a:t>
            </a:r>
          </a:p>
          <a:p>
            <a:pPr algn="just"/>
            <a:r>
              <a:rPr lang="es-MX" dirty="0"/>
              <a:t>(…)</a:t>
            </a:r>
          </a:p>
          <a:p>
            <a:pPr algn="just"/>
            <a:r>
              <a:rPr lang="es-MX" dirty="0"/>
              <a:t>“no debe ser modificada la situación de la niña en cuanto a la tuición que detenta la abuela paterna, sino mantenerla aunque resulte penoso para los padres no tenerla en forma permanente en su hogar, por cuanto debe privilegiarse el interés superior del niño”.</a:t>
            </a:r>
            <a:endParaRPr lang="es-CL" dirty="0"/>
          </a:p>
        </p:txBody>
      </p:sp>
    </p:spTree>
    <p:extLst>
      <p:ext uri="{BB962C8B-B14F-4D97-AF65-F5344CB8AC3E}">
        <p14:creationId xmlns:p14="http://schemas.microsoft.com/office/powerpoint/2010/main" val="3224478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id="{26A07217-495C-964A-8CCA-728D45CBB363}"/>
              </a:ext>
            </a:extLst>
          </p:cNvPr>
          <p:cNvSpPr txBox="1"/>
          <p:nvPr/>
        </p:nvSpPr>
        <p:spPr>
          <a:xfrm>
            <a:off x="2994991" y="109463"/>
            <a:ext cx="7779026" cy="954107"/>
          </a:xfrm>
          <a:prstGeom prst="rect">
            <a:avLst/>
          </a:prstGeom>
          <a:noFill/>
        </p:spPr>
        <p:txBody>
          <a:bodyPr wrap="square" rtlCol="0">
            <a:spAutoFit/>
          </a:bodyPr>
          <a:lstStyle/>
          <a:p>
            <a:r>
              <a:rPr lang="es-CL" sz="2800" b="1" spc="190" dirty="0">
                <a:latin typeface="Arial"/>
                <a:ea typeface="Tahoma" panose="020B0604030504040204" pitchFamily="34" charset="0"/>
                <a:cs typeface="Arial"/>
              </a:rPr>
              <a:t>SENTENCIA DE LA CORTE SUPREMA FIJA CONTENIDOS</a:t>
            </a:r>
            <a:endParaRPr lang="es-CL" sz="2800" b="1" dirty="0">
              <a:latin typeface="Tahoma" panose="020B0604030504040204" pitchFamily="34" charset="0"/>
              <a:ea typeface="Tahoma" panose="020B0604030504040204" pitchFamily="34" charset="0"/>
              <a:cs typeface="Tahoma" panose="020B0604030504040204" pitchFamily="34" charset="0"/>
            </a:endParaRPr>
          </a:p>
        </p:txBody>
      </p:sp>
      <p:sp>
        <p:nvSpPr>
          <p:cNvPr id="7" name="CuadroTexto 6">
            <a:extLst>
              <a:ext uri="{FF2B5EF4-FFF2-40B4-BE49-F238E27FC236}">
                <a16:creationId xmlns:a16="http://schemas.microsoft.com/office/drawing/2014/main" id="{1182B400-4DD6-436D-B145-837D057FE37E}"/>
              </a:ext>
            </a:extLst>
          </p:cNvPr>
          <p:cNvSpPr txBox="1"/>
          <p:nvPr/>
        </p:nvSpPr>
        <p:spPr>
          <a:xfrm>
            <a:off x="543339" y="1588931"/>
            <a:ext cx="11118574" cy="2862322"/>
          </a:xfrm>
          <a:prstGeom prst="rect">
            <a:avLst/>
          </a:prstGeom>
          <a:noFill/>
        </p:spPr>
        <p:txBody>
          <a:bodyPr wrap="square">
            <a:spAutoFit/>
          </a:bodyPr>
          <a:lstStyle/>
          <a:p>
            <a:r>
              <a:rPr lang="es-MX" b="1" dirty="0"/>
              <a:t>Corte de Apelaciones (Cuidado Personal)</a:t>
            </a:r>
          </a:p>
          <a:p>
            <a:pPr algn="just"/>
            <a:endParaRPr lang="es-MX" b="1" dirty="0"/>
          </a:p>
          <a:p>
            <a:pPr algn="just"/>
            <a:r>
              <a:rPr lang="es-CL" dirty="0"/>
              <a:t>Corte de Apelaciones de San Miguel, de 20 de noviembre de 2009 </a:t>
            </a:r>
            <a:r>
              <a:rPr lang="es-MX" dirty="0"/>
              <a:t>(Citado de </a:t>
            </a:r>
            <a:r>
              <a:rPr lang="es-MX" dirty="0" err="1"/>
              <a:t>Ravetllat</a:t>
            </a:r>
            <a:r>
              <a:rPr lang="es-MX" dirty="0"/>
              <a:t> y Pinochet).</a:t>
            </a:r>
          </a:p>
          <a:p>
            <a:pPr algn="just"/>
            <a:endParaRPr lang="es-MX" dirty="0"/>
          </a:p>
          <a:p>
            <a:pPr algn="just"/>
            <a:r>
              <a:rPr lang="es-MX" dirty="0"/>
              <a:t>“En consecuencia, en cada caso que se somete a la decisión jurisdiccional un asunto de esta naturaleza, se deberá indagar cuál es el interés superior del niño, conforme a los siguientes factores: a) las necesidades materiales, educativas y emocionales de los niños y la probabilidad de que sean cubiertas por quien pretende la tuición; b) la capacidad y condiciones del solicitante para asumir la tuición; c) el efecto probable de cualquier cambio de situación en la vida actual de los menores; y d) si existiere algún daño sufrido o riesgo de sufrirlo por consecuencia de la tuición”.</a:t>
            </a:r>
          </a:p>
        </p:txBody>
      </p:sp>
    </p:spTree>
    <p:extLst>
      <p:ext uri="{BB962C8B-B14F-4D97-AF65-F5344CB8AC3E}">
        <p14:creationId xmlns:p14="http://schemas.microsoft.com/office/powerpoint/2010/main" val="422139420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8EA4C7B6-B4B0-1542-AED6-BF67418DCB1C}"/>
              </a:ext>
            </a:extLst>
          </p:cNvPr>
          <p:cNvSpPr txBox="1"/>
          <p:nvPr/>
        </p:nvSpPr>
        <p:spPr>
          <a:xfrm>
            <a:off x="851707" y="447030"/>
            <a:ext cx="5244293" cy="1077218"/>
          </a:xfrm>
          <a:prstGeom prst="rect">
            <a:avLst/>
          </a:prstGeom>
          <a:noFill/>
        </p:spPr>
        <p:txBody>
          <a:bodyPr wrap="square" rtlCol="0">
            <a:spAutoFit/>
          </a:bodyPr>
          <a:lstStyle/>
          <a:p>
            <a:r>
              <a:rPr lang="es-CL" sz="3200" b="1" spc="55" dirty="0">
                <a:solidFill>
                  <a:srgbClr val="083B5D"/>
                </a:solidFill>
                <a:latin typeface="Arial"/>
                <a:cs typeface="Arial"/>
              </a:rPr>
              <a:t>CONTENIDOS DEL CONCEPTO</a:t>
            </a:r>
            <a:endParaRPr lang="es-CL" sz="3200" b="1" dirty="0">
              <a:solidFill>
                <a:srgbClr val="083B5D"/>
              </a:solidFill>
              <a:latin typeface="Tahoma" panose="020B0604030504040204" pitchFamily="34" charset="0"/>
              <a:ea typeface="Tahoma" panose="020B0604030504040204" pitchFamily="34" charset="0"/>
              <a:cs typeface="Tahoma" panose="020B0604030504040204" pitchFamily="34" charset="0"/>
            </a:endParaRPr>
          </a:p>
        </p:txBody>
      </p:sp>
      <p:sp>
        <p:nvSpPr>
          <p:cNvPr id="28" name="Rectángulo 27">
            <a:extLst>
              <a:ext uri="{FF2B5EF4-FFF2-40B4-BE49-F238E27FC236}">
                <a16:creationId xmlns:a16="http://schemas.microsoft.com/office/drawing/2014/main" id="{C29EBE81-3429-3749-A07D-EF2451505DB4}"/>
              </a:ext>
            </a:extLst>
          </p:cNvPr>
          <p:cNvSpPr/>
          <p:nvPr/>
        </p:nvSpPr>
        <p:spPr>
          <a:xfrm>
            <a:off x="119343" y="1961969"/>
            <a:ext cx="4088157" cy="4231014"/>
          </a:xfrm>
          <a:prstGeom prst="rect">
            <a:avLst/>
          </a:prstGeom>
          <a:solidFill>
            <a:srgbClr val="EA4F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MX" sz="2400" dirty="0"/>
              <a:t>Preservación de la vida e integridad física.</a:t>
            </a:r>
          </a:p>
          <a:p>
            <a:endParaRPr lang="es-MX" sz="2400" dirty="0"/>
          </a:p>
          <a:p>
            <a:r>
              <a:rPr lang="es-MX" sz="2400" dirty="0"/>
              <a:t>Desarrollo integral de su </a:t>
            </a:r>
            <a:r>
              <a:rPr lang="es-MX" sz="2400" dirty="0" err="1"/>
              <a:t>poersonalidad</a:t>
            </a:r>
            <a:endParaRPr lang="es-CL" sz="2200" dirty="0"/>
          </a:p>
        </p:txBody>
      </p:sp>
      <p:sp>
        <p:nvSpPr>
          <p:cNvPr id="31" name="CuadroTexto 30">
            <a:extLst>
              <a:ext uri="{FF2B5EF4-FFF2-40B4-BE49-F238E27FC236}">
                <a16:creationId xmlns:a16="http://schemas.microsoft.com/office/drawing/2014/main" id="{96F03D2B-0FE0-964A-9271-B44B2BBA4604}"/>
              </a:ext>
            </a:extLst>
          </p:cNvPr>
          <p:cNvSpPr txBox="1"/>
          <p:nvPr/>
        </p:nvSpPr>
        <p:spPr>
          <a:xfrm>
            <a:off x="446196" y="2274129"/>
            <a:ext cx="3029661" cy="815223"/>
          </a:xfrm>
          <a:prstGeom prst="rect">
            <a:avLst/>
          </a:prstGeom>
          <a:noFill/>
        </p:spPr>
        <p:txBody>
          <a:bodyPr wrap="square" rtlCol="0">
            <a:spAutoFit/>
          </a:bodyPr>
          <a:lstStyle/>
          <a:p>
            <a:pPr marL="12700" marR="22225" algn="just">
              <a:lnSpc>
                <a:spcPct val="101400"/>
              </a:lnSpc>
              <a:spcBef>
                <a:spcPts val="75"/>
              </a:spcBef>
            </a:pPr>
            <a:r>
              <a:rPr lang="es-CL" sz="2400" b="1" spc="55" dirty="0">
                <a:solidFill>
                  <a:srgbClr val="083B5D"/>
                </a:solidFill>
                <a:latin typeface="Arial"/>
                <a:cs typeface="Arial"/>
              </a:rPr>
              <a:t>Zona de Certeza Positiva</a:t>
            </a:r>
            <a:endParaRPr lang="es-CL" sz="2400" dirty="0">
              <a:solidFill>
                <a:srgbClr val="083B5D"/>
              </a:solidFill>
              <a:latin typeface="Arial"/>
              <a:cs typeface="Arial"/>
            </a:endParaRPr>
          </a:p>
        </p:txBody>
      </p:sp>
      <p:sp>
        <p:nvSpPr>
          <p:cNvPr id="12" name="Rectángulo 11">
            <a:extLst>
              <a:ext uri="{FF2B5EF4-FFF2-40B4-BE49-F238E27FC236}">
                <a16:creationId xmlns:a16="http://schemas.microsoft.com/office/drawing/2014/main" id="{2B39A1AD-6A12-3C46-8922-F2FBC48A9D5E}"/>
              </a:ext>
            </a:extLst>
          </p:cNvPr>
          <p:cNvSpPr/>
          <p:nvPr/>
        </p:nvSpPr>
        <p:spPr>
          <a:xfrm>
            <a:off x="4339985" y="1961969"/>
            <a:ext cx="3860800" cy="3392205"/>
          </a:xfrm>
          <a:prstGeom prst="rect">
            <a:avLst/>
          </a:prstGeom>
          <a:solidFill>
            <a:srgbClr val="083B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CL" sz="2400" spc="65" dirty="0">
                <a:latin typeface="Arial"/>
                <a:cs typeface="Arial"/>
              </a:rPr>
              <a:t>Decisiones que requieran de apreciaciones valorativas o culturales</a:t>
            </a:r>
            <a:endParaRPr lang="es-CL" sz="2200" dirty="0"/>
          </a:p>
        </p:txBody>
      </p:sp>
      <p:sp>
        <p:nvSpPr>
          <p:cNvPr id="14" name="CuadroTexto 13">
            <a:extLst>
              <a:ext uri="{FF2B5EF4-FFF2-40B4-BE49-F238E27FC236}">
                <a16:creationId xmlns:a16="http://schemas.microsoft.com/office/drawing/2014/main" id="{9FDE8506-8272-A840-AD09-D4063E6A8A03}"/>
              </a:ext>
            </a:extLst>
          </p:cNvPr>
          <p:cNvSpPr txBox="1"/>
          <p:nvPr/>
        </p:nvSpPr>
        <p:spPr>
          <a:xfrm>
            <a:off x="4700731" y="2237524"/>
            <a:ext cx="3139308" cy="830997"/>
          </a:xfrm>
          <a:prstGeom prst="rect">
            <a:avLst/>
          </a:prstGeom>
          <a:noFill/>
        </p:spPr>
        <p:txBody>
          <a:bodyPr wrap="square" rtlCol="0">
            <a:spAutoFit/>
          </a:bodyPr>
          <a:lstStyle/>
          <a:p>
            <a:pPr marL="12700">
              <a:lnSpc>
                <a:spcPct val="100000"/>
              </a:lnSpc>
              <a:spcBef>
                <a:spcPts val="100"/>
              </a:spcBef>
            </a:pPr>
            <a:r>
              <a:rPr lang="es-CL" sz="2400" b="1" spc="25" dirty="0" smtClean="0">
                <a:solidFill>
                  <a:srgbClr val="EA4F35"/>
                </a:solidFill>
                <a:latin typeface="Arial"/>
                <a:cs typeface="Arial"/>
              </a:rPr>
              <a:t>Zona de incertidumbre</a:t>
            </a:r>
            <a:r>
              <a:rPr lang="es-CL" sz="2400" b="1" spc="20" dirty="0" smtClean="0">
                <a:solidFill>
                  <a:srgbClr val="EA4F35"/>
                </a:solidFill>
                <a:latin typeface="Arial"/>
                <a:cs typeface="Arial"/>
              </a:rPr>
              <a:t>:</a:t>
            </a:r>
            <a:endParaRPr lang="es-CL" sz="2400" dirty="0">
              <a:solidFill>
                <a:srgbClr val="EA4F35"/>
              </a:solidFill>
              <a:latin typeface="Arial"/>
              <a:cs typeface="Arial"/>
            </a:endParaRPr>
          </a:p>
        </p:txBody>
      </p:sp>
      <p:sp>
        <p:nvSpPr>
          <p:cNvPr id="16" name="Rectángulo 15">
            <a:extLst>
              <a:ext uri="{FF2B5EF4-FFF2-40B4-BE49-F238E27FC236}">
                <a16:creationId xmlns:a16="http://schemas.microsoft.com/office/drawing/2014/main" id="{1013BBD0-5D5F-054B-9C49-48792AF6B649}"/>
              </a:ext>
            </a:extLst>
          </p:cNvPr>
          <p:cNvSpPr/>
          <p:nvPr/>
        </p:nvSpPr>
        <p:spPr>
          <a:xfrm>
            <a:off x="8333270" y="1961969"/>
            <a:ext cx="3860800" cy="3392205"/>
          </a:xfrm>
          <a:prstGeom prst="rect">
            <a:avLst/>
          </a:prstGeom>
          <a:solidFill>
            <a:srgbClr val="EA4F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2700" marR="5080">
              <a:lnSpc>
                <a:spcPct val="100400"/>
              </a:lnSpc>
              <a:spcBef>
                <a:spcPts val="15"/>
              </a:spcBef>
            </a:pPr>
            <a:r>
              <a:rPr lang="es-CL" b="1" spc="70" dirty="0">
                <a:latin typeface="Arial"/>
                <a:cs typeface="Arial"/>
              </a:rPr>
              <a:t>Subordinación de su interés a intereses de terceros</a:t>
            </a:r>
          </a:p>
          <a:p>
            <a:pPr marL="12700" marR="5080">
              <a:lnSpc>
                <a:spcPct val="100400"/>
              </a:lnSpc>
              <a:spcBef>
                <a:spcPts val="15"/>
              </a:spcBef>
            </a:pPr>
            <a:endParaRPr lang="es-CL" b="1" spc="70" dirty="0">
              <a:latin typeface="Arial"/>
              <a:cs typeface="Arial"/>
            </a:endParaRPr>
          </a:p>
          <a:p>
            <a:pPr marL="12700" marR="5080">
              <a:lnSpc>
                <a:spcPct val="100400"/>
              </a:lnSpc>
              <a:spcBef>
                <a:spcPts val="15"/>
              </a:spcBef>
            </a:pPr>
            <a:r>
              <a:rPr lang="es-CL" b="1" spc="70" dirty="0">
                <a:latin typeface="Arial"/>
                <a:cs typeface="Arial"/>
              </a:rPr>
              <a:t>Determinación de estructuras dañinas de cuidado o desarrollo</a:t>
            </a:r>
          </a:p>
        </p:txBody>
      </p:sp>
      <p:sp>
        <p:nvSpPr>
          <p:cNvPr id="18" name="CuadroTexto 17">
            <a:extLst>
              <a:ext uri="{FF2B5EF4-FFF2-40B4-BE49-F238E27FC236}">
                <a16:creationId xmlns:a16="http://schemas.microsoft.com/office/drawing/2014/main" id="{933AF986-4853-C845-AB65-A8E60401129A}"/>
              </a:ext>
            </a:extLst>
          </p:cNvPr>
          <p:cNvSpPr txBox="1"/>
          <p:nvPr/>
        </p:nvSpPr>
        <p:spPr>
          <a:xfrm>
            <a:off x="8333270" y="1991644"/>
            <a:ext cx="3644091" cy="769441"/>
          </a:xfrm>
          <a:prstGeom prst="rect">
            <a:avLst/>
          </a:prstGeom>
          <a:noFill/>
        </p:spPr>
        <p:txBody>
          <a:bodyPr wrap="square" rtlCol="0">
            <a:spAutoFit/>
          </a:bodyPr>
          <a:lstStyle/>
          <a:p>
            <a:pPr marL="12700">
              <a:lnSpc>
                <a:spcPct val="100000"/>
              </a:lnSpc>
              <a:spcBef>
                <a:spcPts val="100"/>
              </a:spcBef>
            </a:pPr>
            <a:r>
              <a:rPr lang="es-CL" sz="2200" b="1" spc="20" dirty="0">
                <a:solidFill>
                  <a:srgbClr val="083B5D"/>
                </a:solidFill>
                <a:latin typeface="Arial"/>
                <a:cs typeface="Arial"/>
              </a:rPr>
              <a:t>Zona de Certeza Negativa</a:t>
            </a:r>
            <a:endParaRPr lang="es-CL" sz="2200" dirty="0">
              <a:solidFill>
                <a:srgbClr val="083B5D"/>
              </a:solidFill>
              <a:latin typeface="Arial"/>
              <a:cs typeface="Arial"/>
            </a:endParaRPr>
          </a:p>
        </p:txBody>
      </p:sp>
    </p:spTree>
    <p:extLst>
      <p:ext uri="{BB962C8B-B14F-4D97-AF65-F5344CB8AC3E}">
        <p14:creationId xmlns:p14="http://schemas.microsoft.com/office/powerpoint/2010/main" val="269322147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id="{26A07217-495C-964A-8CCA-728D45CBB363}"/>
              </a:ext>
            </a:extLst>
          </p:cNvPr>
          <p:cNvSpPr txBox="1"/>
          <p:nvPr/>
        </p:nvSpPr>
        <p:spPr>
          <a:xfrm>
            <a:off x="2641596" y="301571"/>
            <a:ext cx="9550404" cy="523220"/>
          </a:xfrm>
          <a:prstGeom prst="rect">
            <a:avLst/>
          </a:prstGeom>
          <a:noFill/>
        </p:spPr>
        <p:txBody>
          <a:bodyPr wrap="square" rtlCol="0">
            <a:spAutoFit/>
          </a:bodyPr>
          <a:lstStyle/>
          <a:p>
            <a:r>
              <a:rPr lang="es-CL" sz="2800" b="1" spc="190" dirty="0">
                <a:latin typeface="Arial"/>
                <a:cs typeface="Arial"/>
              </a:rPr>
              <a:t>CONVENCIÓN SOBRE DERECHOS DEL NIÑO</a:t>
            </a:r>
            <a:endParaRPr lang="es-CL" sz="28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2" name="Rectángulo 1">
            <a:extLst>
              <a:ext uri="{FF2B5EF4-FFF2-40B4-BE49-F238E27FC236}">
                <a16:creationId xmlns:a16="http://schemas.microsoft.com/office/drawing/2014/main" id="{9E985C05-0AE9-B948-AB20-4183CBCC453A}"/>
              </a:ext>
            </a:extLst>
          </p:cNvPr>
          <p:cNvSpPr/>
          <p:nvPr/>
        </p:nvSpPr>
        <p:spPr>
          <a:xfrm>
            <a:off x="139919" y="824791"/>
            <a:ext cx="11689453" cy="5712205"/>
          </a:xfrm>
          <a:prstGeom prst="rect">
            <a:avLst/>
          </a:prstGeom>
        </p:spPr>
        <p:txBody>
          <a:bodyPr wrap="square">
            <a:spAutoFit/>
          </a:bodyPr>
          <a:lstStyle/>
          <a:p>
            <a:pPr marL="12700" marR="127635" algn="just">
              <a:lnSpc>
                <a:spcPct val="100600"/>
              </a:lnSpc>
              <a:spcBef>
                <a:spcPts val="85"/>
              </a:spcBef>
            </a:pPr>
            <a:r>
              <a:rPr lang="es-MX" sz="2200" b="1" dirty="0"/>
              <a:t>Artículo 3</a:t>
            </a:r>
          </a:p>
          <a:p>
            <a:pPr marL="12700" marR="127635" algn="just">
              <a:lnSpc>
                <a:spcPct val="100600"/>
              </a:lnSpc>
              <a:spcBef>
                <a:spcPts val="85"/>
              </a:spcBef>
            </a:pPr>
            <a:endParaRPr lang="es-MX" sz="2200" b="1" dirty="0"/>
          </a:p>
          <a:p>
            <a:pPr marL="469900" marR="127635" indent="-457200" algn="just">
              <a:lnSpc>
                <a:spcPct val="100600"/>
              </a:lnSpc>
              <a:spcBef>
                <a:spcPts val="85"/>
              </a:spcBef>
              <a:buAutoNum type="arabicPeriod"/>
            </a:pPr>
            <a:r>
              <a:rPr lang="es-MX" sz="2200" dirty="0"/>
              <a:t>En todas las medidas concernientes a los niños que tomen las instituciones públicas o privadas de bienestar social, los tribunales, las autoridades administrativas o los órganos legislativos, una consideración primordial a que se atenderá será el </a:t>
            </a:r>
            <a:r>
              <a:rPr lang="es-MX" sz="2200" b="1" dirty="0"/>
              <a:t>interés superior del niño</a:t>
            </a:r>
            <a:r>
              <a:rPr lang="es-MX" sz="2200" dirty="0"/>
              <a:t>. </a:t>
            </a:r>
          </a:p>
          <a:p>
            <a:pPr marL="469900" marR="127635" indent="-457200" algn="just">
              <a:lnSpc>
                <a:spcPct val="100600"/>
              </a:lnSpc>
              <a:spcBef>
                <a:spcPts val="85"/>
              </a:spcBef>
              <a:buAutoNum type="arabicPeriod"/>
            </a:pPr>
            <a:r>
              <a:rPr lang="es-MX" sz="2200" dirty="0"/>
              <a:t>Los Estados Partes se comprometen a asegurar al niño la protección y el cuidado que sean necesarios para su bienestar, </a:t>
            </a:r>
            <a:r>
              <a:rPr lang="es-MX" sz="2200" u="sng" dirty="0"/>
              <a:t>teniendo en cuenta los derechos y deberes de sus padres, tutores u otras personas responsables de él ante la ley</a:t>
            </a:r>
            <a:r>
              <a:rPr lang="es-MX" sz="2200" dirty="0"/>
              <a:t> y, con ese fin, tomarán todas las medidas legislativas y administrativas adecuadas.</a:t>
            </a:r>
          </a:p>
          <a:p>
            <a:pPr marL="469900" marR="127635" indent="-457200" algn="just">
              <a:lnSpc>
                <a:spcPct val="100600"/>
              </a:lnSpc>
              <a:spcBef>
                <a:spcPts val="85"/>
              </a:spcBef>
              <a:buAutoNum type="arabicPeriod"/>
            </a:pPr>
            <a:r>
              <a:rPr lang="es-MX" sz="2200" dirty="0"/>
              <a:t>Los Estados Partes se asegurarán de que las </a:t>
            </a:r>
            <a:r>
              <a:rPr lang="es-MX" sz="2200" u="sng" dirty="0"/>
              <a:t>instituciones, servicios y establecimientos encargados del cuidado o la protección de los niños </a:t>
            </a:r>
            <a:r>
              <a:rPr lang="es-MX" sz="2200" dirty="0"/>
              <a:t>cumplan las normas establecidas por las autoridades competentes, especialmente en materia de seguridad, sanidad, número y competencia de su personal, así como en relación con la existencia de una supervisión adecuada. </a:t>
            </a:r>
            <a:endParaRPr lang="es-CL" sz="2200" dirty="0">
              <a:latin typeface="Arial"/>
              <a:cs typeface="Arial"/>
            </a:endParaRPr>
          </a:p>
        </p:txBody>
      </p:sp>
    </p:spTree>
    <p:extLst>
      <p:ext uri="{BB962C8B-B14F-4D97-AF65-F5344CB8AC3E}">
        <p14:creationId xmlns:p14="http://schemas.microsoft.com/office/powerpoint/2010/main" val="426977134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id="{26A07217-495C-964A-8CCA-728D45CBB363}"/>
              </a:ext>
            </a:extLst>
          </p:cNvPr>
          <p:cNvSpPr txBox="1"/>
          <p:nvPr/>
        </p:nvSpPr>
        <p:spPr>
          <a:xfrm>
            <a:off x="2641596" y="301571"/>
            <a:ext cx="9550404" cy="523220"/>
          </a:xfrm>
          <a:prstGeom prst="rect">
            <a:avLst/>
          </a:prstGeom>
          <a:noFill/>
        </p:spPr>
        <p:txBody>
          <a:bodyPr wrap="square" rtlCol="0">
            <a:spAutoFit/>
          </a:bodyPr>
          <a:lstStyle/>
          <a:p>
            <a:r>
              <a:rPr lang="es-CL" sz="2800" b="1" spc="190" dirty="0">
                <a:latin typeface="Arial"/>
                <a:ea typeface="Tahoma" panose="020B0604030504040204" pitchFamily="34" charset="0"/>
                <a:cs typeface="Arial"/>
              </a:rPr>
              <a:t>CONTENIDO NORMATIVO</a:t>
            </a:r>
            <a:endParaRPr lang="es-CL" sz="2800" b="1" dirty="0">
              <a:latin typeface="Tahoma" panose="020B0604030504040204" pitchFamily="34" charset="0"/>
              <a:ea typeface="Tahoma" panose="020B0604030504040204" pitchFamily="34" charset="0"/>
              <a:cs typeface="Tahoma" panose="020B0604030504040204" pitchFamily="34" charset="0"/>
            </a:endParaRPr>
          </a:p>
        </p:txBody>
      </p:sp>
      <p:sp>
        <p:nvSpPr>
          <p:cNvPr id="2" name="Rectángulo 1">
            <a:extLst>
              <a:ext uri="{FF2B5EF4-FFF2-40B4-BE49-F238E27FC236}">
                <a16:creationId xmlns:a16="http://schemas.microsoft.com/office/drawing/2014/main" id="{9E985C05-0AE9-B948-AB20-4183CBCC453A}"/>
              </a:ext>
            </a:extLst>
          </p:cNvPr>
          <p:cNvSpPr/>
          <p:nvPr/>
        </p:nvSpPr>
        <p:spPr>
          <a:xfrm>
            <a:off x="250755" y="1145795"/>
            <a:ext cx="11689453" cy="5019772"/>
          </a:xfrm>
          <a:prstGeom prst="rect">
            <a:avLst/>
          </a:prstGeom>
        </p:spPr>
        <p:txBody>
          <a:bodyPr wrap="square">
            <a:spAutoFit/>
          </a:bodyPr>
          <a:lstStyle/>
          <a:p>
            <a:pPr marL="12700" marR="127635" algn="just">
              <a:lnSpc>
                <a:spcPct val="100600"/>
              </a:lnSpc>
              <a:spcBef>
                <a:spcPts val="85"/>
              </a:spcBef>
            </a:pPr>
            <a:r>
              <a:rPr lang="es-MX" sz="2400" b="1" dirty="0"/>
              <a:t>Elementos de interpretación</a:t>
            </a:r>
          </a:p>
          <a:p>
            <a:pPr marL="12700" marR="127635" algn="just">
              <a:lnSpc>
                <a:spcPct val="100600"/>
              </a:lnSpc>
              <a:spcBef>
                <a:spcPts val="85"/>
              </a:spcBef>
            </a:pPr>
            <a:endParaRPr lang="es-MX" sz="2400" b="1" dirty="0"/>
          </a:p>
          <a:p>
            <a:pPr marL="469900" marR="127635" indent="-457200" algn="just">
              <a:lnSpc>
                <a:spcPct val="100600"/>
              </a:lnSpc>
              <a:spcBef>
                <a:spcPts val="85"/>
              </a:spcBef>
              <a:buAutoNum type="arabicPeriod"/>
            </a:pPr>
            <a:r>
              <a:rPr lang="es-MX" sz="2400" b="1" dirty="0"/>
              <a:t>Definición abierta que permite una fácil adaptación a diversos ámbitos de aplicación, pero un amplio campo de indeterminación.</a:t>
            </a:r>
          </a:p>
          <a:p>
            <a:pPr marL="469900" marR="127635" indent="-457200" algn="just">
              <a:lnSpc>
                <a:spcPct val="100600"/>
              </a:lnSpc>
              <a:spcBef>
                <a:spcPts val="85"/>
              </a:spcBef>
              <a:buAutoNum type="arabicPeriod"/>
            </a:pPr>
            <a:r>
              <a:rPr lang="es-MX" sz="2400" b="1" dirty="0">
                <a:cs typeface="Arial"/>
              </a:rPr>
              <a:t>Principio general del Derecho que debe servir de medio de integración de otras normas e instituciones jurídicas.</a:t>
            </a:r>
          </a:p>
          <a:p>
            <a:pPr marL="469900" marR="127635" indent="-457200" algn="just">
              <a:lnSpc>
                <a:spcPct val="100600"/>
              </a:lnSpc>
              <a:spcBef>
                <a:spcPts val="85"/>
              </a:spcBef>
              <a:buAutoNum type="arabicPeriod"/>
            </a:pPr>
            <a:endParaRPr lang="es-MX" sz="2400" b="1" dirty="0">
              <a:cs typeface="Arial"/>
            </a:endParaRPr>
          </a:p>
          <a:p>
            <a:pPr marL="12700" marR="127635" algn="just">
              <a:lnSpc>
                <a:spcPct val="100600"/>
              </a:lnSpc>
              <a:spcBef>
                <a:spcPts val="85"/>
              </a:spcBef>
            </a:pPr>
            <a:r>
              <a:rPr lang="es-MX" sz="2400" b="1" dirty="0">
                <a:cs typeface="Arial"/>
              </a:rPr>
              <a:t>Dos posibilidades técnicas legislativas para su recepción en los diversos Estados:</a:t>
            </a:r>
          </a:p>
          <a:p>
            <a:pPr marL="469900" marR="127635" indent="-457200" algn="just">
              <a:lnSpc>
                <a:spcPct val="100600"/>
              </a:lnSpc>
              <a:spcBef>
                <a:spcPts val="85"/>
              </a:spcBef>
              <a:buAutoNum type="alphaLcPeriod"/>
            </a:pPr>
            <a:r>
              <a:rPr lang="es-MX" sz="2400" b="1" dirty="0">
                <a:cs typeface="Arial"/>
              </a:rPr>
              <a:t>Establecimiento de indicadores y exigencias legales bien definidas según lo que la respectiva sociedad considera, que deben verificarse en las decisiones de los órganos públicos.</a:t>
            </a:r>
          </a:p>
          <a:p>
            <a:pPr marL="469900" marR="127635" indent="-457200" algn="just">
              <a:lnSpc>
                <a:spcPct val="100600"/>
              </a:lnSpc>
              <a:spcBef>
                <a:spcPts val="85"/>
              </a:spcBef>
              <a:buAutoNum type="alphaLcPeriod"/>
            </a:pPr>
            <a:r>
              <a:rPr lang="es-MX" sz="2400" b="1" dirty="0">
                <a:cs typeface="Arial"/>
              </a:rPr>
              <a:t>Incorporación de un imperativo jurídico de actuar en favor del interés superior del niño sin definirlo</a:t>
            </a:r>
            <a:endParaRPr lang="es-CL" sz="2400" dirty="0">
              <a:cs typeface="Arial"/>
            </a:endParaRPr>
          </a:p>
        </p:txBody>
      </p:sp>
    </p:spTree>
    <p:extLst>
      <p:ext uri="{BB962C8B-B14F-4D97-AF65-F5344CB8AC3E}">
        <p14:creationId xmlns:p14="http://schemas.microsoft.com/office/powerpoint/2010/main" val="390030125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8EA4C7B6-B4B0-1542-AED6-BF67418DCB1C}"/>
              </a:ext>
            </a:extLst>
          </p:cNvPr>
          <p:cNvSpPr txBox="1"/>
          <p:nvPr/>
        </p:nvSpPr>
        <p:spPr>
          <a:xfrm>
            <a:off x="0" y="920621"/>
            <a:ext cx="8796037" cy="553998"/>
          </a:xfrm>
          <a:prstGeom prst="rect">
            <a:avLst/>
          </a:prstGeom>
          <a:noFill/>
        </p:spPr>
        <p:txBody>
          <a:bodyPr wrap="square" rtlCol="0">
            <a:spAutoFit/>
          </a:bodyPr>
          <a:lstStyle/>
          <a:p>
            <a:r>
              <a:rPr lang="es-CL" sz="3000" b="1" dirty="0">
                <a:solidFill>
                  <a:srgbClr val="083B5D"/>
                </a:solidFill>
                <a:latin typeface="Tahoma" panose="020B0604030504040204" pitchFamily="34" charset="0"/>
                <a:ea typeface="Tahoma" panose="020B0604030504040204" pitchFamily="34" charset="0"/>
                <a:cs typeface="Tahoma" panose="020B0604030504040204" pitchFamily="34" charset="0"/>
              </a:rPr>
              <a:t>CONTORNOS Y CONTEXTOS NORMATIVOS</a:t>
            </a:r>
          </a:p>
        </p:txBody>
      </p:sp>
      <p:sp>
        <p:nvSpPr>
          <p:cNvPr id="5" name="Rectángulo 4">
            <a:extLst>
              <a:ext uri="{FF2B5EF4-FFF2-40B4-BE49-F238E27FC236}">
                <a16:creationId xmlns:a16="http://schemas.microsoft.com/office/drawing/2014/main" id="{1ACF82F6-8EDE-4246-9851-90332A88537E}"/>
              </a:ext>
            </a:extLst>
          </p:cNvPr>
          <p:cNvSpPr/>
          <p:nvPr/>
        </p:nvSpPr>
        <p:spPr>
          <a:xfrm>
            <a:off x="-13251" y="1465768"/>
            <a:ext cx="6188764" cy="122929"/>
          </a:xfrm>
          <a:prstGeom prst="rect">
            <a:avLst/>
          </a:prstGeom>
          <a:solidFill>
            <a:srgbClr val="EA4F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28" name="Rectángulo 27">
            <a:extLst>
              <a:ext uri="{FF2B5EF4-FFF2-40B4-BE49-F238E27FC236}">
                <a16:creationId xmlns:a16="http://schemas.microsoft.com/office/drawing/2014/main" id="{C29EBE81-3429-3749-A07D-EF2451505DB4}"/>
              </a:ext>
            </a:extLst>
          </p:cNvPr>
          <p:cNvSpPr/>
          <p:nvPr/>
        </p:nvSpPr>
        <p:spPr>
          <a:xfrm>
            <a:off x="611670" y="2472107"/>
            <a:ext cx="3860800" cy="4385894"/>
          </a:xfrm>
          <a:prstGeom prst="rect">
            <a:avLst/>
          </a:prstGeom>
          <a:solidFill>
            <a:srgbClr val="EA4F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30" name="CuadroTexto 29">
            <a:extLst>
              <a:ext uri="{FF2B5EF4-FFF2-40B4-BE49-F238E27FC236}">
                <a16:creationId xmlns:a16="http://schemas.microsoft.com/office/drawing/2014/main" id="{5EDD5247-5D3B-1F40-A81E-8A7174ACF91F}"/>
              </a:ext>
            </a:extLst>
          </p:cNvPr>
          <p:cNvSpPr txBox="1"/>
          <p:nvPr/>
        </p:nvSpPr>
        <p:spPr>
          <a:xfrm>
            <a:off x="677200" y="3489762"/>
            <a:ext cx="3642280" cy="3293209"/>
          </a:xfrm>
          <a:prstGeom prst="rect">
            <a:avLst/>
          </a:prstGeom>
          <a:noFill/>
        </p:spPr>
        <p:txBody>
          <a:bodyPr wrap="square" rtlCol="0">
            <a:spAutoFit/>
          </a:bodyPr>
          <a:lstStyle/>
          <a:p>
            <a:pPr algn="just"/>
            <a:r>
              <a:rPr lang="es-MX" sz="1500" b="1" dirty="0"/>
              <a:t>Principio 2</a:t>
            </a:r>
          </a:p>
          <a:p>
            <a:pPr algn="just"/>
            <a:r>
              <a:rPr lang="es-MX" sz="1500" b="1" dirty="0"/>
              <a:t> El niño gozará de una protección especial y dispondrá de oportunidades y servicios, dispensado todo ello por la ley y por otros medios, para que pueda desarrollarse física, mental, moral, espiritual y socialmente en forma saludable y normal, así como en condiciones de libertad y dignidad. Al promulgar leyes con este fin, la consideración fundamental a que se atenderá será </a:t>
            </a:r>
            <a:r>
              <a:rPr lang="es-MX" sz="1500" b="1" u="sng" dirty="0"/>
              <a:t>el interés superior del niño</a:t>
            </a:r>
            <a:r>
              <a:rPr lang="es-MX" sz="1500" b="1" dirty="0"/>
              <a:t>.</a:t>
            </a:r>
            <a:endParaRPr lang="es-CL" sz="1500" b="1" dirty="0">
              <a:latin typeface="Times" pitchFamily="2" charset="0"/>
              <a:ea typeface="Tahoma" panose="020B0604030504040204" pitchFamily="34" charset="0"/>
              <a:cs typeface="Tahoma" panose="020B0604030504040204" pitchFamily="34" charset="0"/>
            </a:endParaRPr>
          </a:p>
        </p:txBody>
      </p:sp>
      <p:sp>
        <p:nvSpPr>
          <p:cNvPr id="31" name="CuadroTexto 30">
            <a:extLst>
              <a:ext uri="{FF2B5EF4-FFF2-40B4-BE49-F238E27FC236}">
                <a16:creationId xmlns:a16="http://schemas.microsoft.com/office/drawing/2014/main" id="{96F03D2B-0FE0-964A-9271-B44B2BBA4604}"/>
              </a:ext>
            </a:extLst>
          </p:cNvPr>
          <p:cNvSpPr txBox="1"/>
          <p:nvPr/>
        </p:nvSpPr>
        <p:spPr>
          <a:xfrm>
            <a:off x="801830" y="2474099"/>
            <a:ext cx="3520729" cy="1015663"/>
          </a:xfrm>
          <a:prstGeom prst="rect">
            <a:avLst/>
          </a:prstGeom>
          <a:noFill/>
        </p:spPr>
        <p:txBody>
          <a:bodyPr wrap="square" rtlCol="0">
            <a:spAutoFit/>
          </a:bodyPr>
          <a:lstStyle/>
          <a:p>
            <a:r>
              <a:rPr lang="es-CL" sz="2000" b="1" dirty="0">
                <a:solidFill>
                  <a:srgbClr val="083B5D"/>
                </a:solidFill>
                <a:latin typeface="Tahoma" panose="020B0604030504040204" pitchFamily="34" charset="0"/>
                <a:ea typeface="Tahoma" panose="020B0604030504040204" pitchFamily="34" charset="0"/>
                <a:cs typeface="Tahoma" panose="020B0604030504040204" pitchFamily="34" charset="0"/>
              </a:rPr>
              <a:t>Declaración de los Derechos del Niño (ONU 1959)</a:t>
            </a:r>
          </a:p>
        </p:txBody>
      </p:sp>
      <p:sp>
        <p:nvSpPr>
          <p:cNvPr id="12" name="Rectángulo 11">
            <a:extLst>
              <a:ext uri="{FF2B5EF4-FFF2-40B4-BE49-F238E27FC236}">
                <a16:creationId xmlns:a16="http://schemas.microsoft.com/office/drawing/2014/main" id="{2B39A1AD-6A12-3C46-8922-F2FBC48A9D5E}"/>
              </a:ext>
            </a:extLst>
          </p:cNvPr>
          <p:cNvSpPr/>
          <p:nvPr/>
        </p:nvSpPr>
        <p:spPr>
          <a:xfrm>
            <a:off x="4472470" y="1616405"/>
            <a:ext cx="3860800" cy="5269303"/>
          </a:xfrm>
          <a:prstGeom prst="rect">
            <a:avLst/>
          </a:prstGeom>
          <a:solidFill>
            <a:srgbClr val="083B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13" name="CuadroTexto 12">
            <a:extLst>
              <a:ext uri="{FF2B5EF4-FFF2-40B4-BE49-F238E27FC236}">
                <a16:creationId xmlns:a16="http://schemas.microsoft.com/office/drawing/2014/main" id="{28F36B71-86D9-3943-B1BC-0AEA5B832DDF}"/>
              </a:ext>
            </a:extLst>
          </p:cNvPr>
          <p:cNvSpPr txBox="1"/>
          <p:nvPr/>
        </p:nvSpPr>
        <p:spPr>
          <a:xfrm>
            <a:off x="4622381" y="2992851"/>
            <a:ext cx="3514571" cy="2308324"/>
          </a:xfrm>
          <a:prstGeom prst="rect">
            <a:avLst/>
          </a:prstGeom>
          <a:noFill/>
        </p:spPr>
        <p:txBody>
          <a:bodyPr wrap="square" rtlCol="0">
            <a:spAutoFit/>
          </a:bodyPr>
          <a:lstStyle/>
          <a:p>
            <a:pPr algn="just"/>
            <a:r>
              <a:rPr lang="en-US" sz="1600" dirty="0">
                <a:latin typeface="Times" pitchFamily="2" charset="0"/>
                <a:ea typeface="Tahoma" panose="020B0604030504040204" pitchFamily="34" charset="0"/>
                <a:cs typeface="Tahoma" panose="020B0604030504040204" pitchFamily="34" charset="0"/>
              </a:rPr>
              <a:t>(</a:t>
            </a:r>
            <a:r>
              <a:rPr lang="en-US" sz="1600" dirty="0" err="1">
                <a:latin typeface="Times" pitchFamily="2" charset="0"/>
                <a:ea typeface="Tahoma" panose="020B0604030504040204" pitchFamily="34" charset="0"/>
                <a:cs typeface="Tahoma" panose="020B0604030504040204" pitchFamily="34" charset="0"/>
              </a:rPr>
              <a:t>Texto</a:t>
            </a:r>
            <a:r>
              <a:rPr lang="en-US" sz="1600" dirty="0">
                <a:latin typeface="Times" pitchFamily="2" charset="0"/>
                <a:ea typeface="Tahoma" panose="020B0604030504040204" pitchFamily="34" charset="0"/>
                <a:cs typeface="Tahoma" panose="020B0604030504040204" pitchFamily="34" charset="0"/>
              </a:rPr>
              <a:t> </a:t>
            </a:r>
            <a:r>
              <a:rPr lang="en-US" sz="1600" dirty="0" err="1">
                <a:latin typeface="Times" pitchFamily="2" charset="0"/>
                <a:ea typeface="Tahoma" panose="020B0604030504040204" pitchFamily="34" charset="0"/>
                <a:cs typeface="Tahoma" panose="020B0604030504040204" pitchFamily="34" charset="0"/>
              </a:rPr>
              <a:t>en</a:t>
            </a:r>
            <a:r>
              <a:rPr lang="en-US" sz="1600" dirty="0">
                <a:latin typeface="Times" pitchFamily="2" charset="0"/>
                <a:ea typeface="Tahoma" panose="020B0604030504040204" pitchFamily="34" charset="0"/>
                <a:cs typeface="Tahoma" panose="020B0604030504040204" pitchFamily="34" charset="0"/>
              </a:rPr>
              <a:t> ingles)</a:t>
            </a:r>
          </a:p>
          <a:p>
            <a:pPr algn="just"/>
            <a:r>
              <a:rPr lang="en-US" sz="1600" dirty="0">
                <a:latin typeface="Times" pitchFamily="2" charset="0"/>
                <a:ea typeface="Tahoma" panose="020B0604030504040204" pitchFamily="34" charset="0"/>
                <a:cs typeface="Tahoma" panose="020B0604030504040204" pitchFamily="34" charset="0"/>
              </a:rPr>
              <a:t>(…) the </a:t>
            </a:r>
            <a:r>
              <a:rPr lang="en-US" sz="1600" u="sng" dirty="0">
                <a:latin typeface="Times" pitchFamily="2" charset="0"/>
                <a:ea typeface="Tahoma" panose="020B0604030504040204" pitchFamily="34" charset="0"/>
                <a:cs typeface="Tahoma" panose="020B0604030504040204" pitchFamily="34" charset="0"/>
              </a:rPr>
              <a:t>best interests of the child </a:t>
            </a:r>
            <a:r>
              <a:rPr lang="en-US" sz="1600" dirty="0">
                <a:latin typeface="Times" pitchFamily="2" charset="0"/>
                <a:ea typeface="Tahoma" panose="020B0604030504040204" pitchFamily="34" charset="0"/>
                <a:cs typeface="Tahoma" panose="020B0604030504040204" pitchFamily="34" charset="0"/>
              </a:rPr>
              <a:t>shall</a:t>
            </a:r>
          </a:p>
          <a:p>
            <a:pPr algn="just"/>
            <a:r>
              <a:rPr lang="en-US" sz="1600" dirty="0">
                <a:latin typeface="Times" pitchFamily="2" charset="0"/>
                <a:ea typeface="Tahoma" panose="020B0604030504040204" pitchFamily="34" charset="0"/>
                <a:cs typeface="Tahoma" panose="020B0604030504040204" pitchFamily="34" charset="0"/>
              </a:rPr>
              <a:t>be a primary consideration.</a:t>
            </a:r>
          </a:p>
          <a:p>
            <a:pPr algn="just"/>
            <a:endParaRPr lang="en-US" sz="1600" dirty="0">
              <a:latin typeface="Times" pitchFamily="2" charset="0"/>
              <a:ea typeface="Tahoma" panose="020B0604030504040204" pitchFamily="34" charset="0"/>
              <a:cs typeface="Tahoma" panose="020B0604030504040204" pitchFamily="34" charset="0"/>
            </a:endParaRPr>
          </a:p>
          <a:p>
            <a:pPr algn="just"/>
            <a:r>
              <a:rPr lang="en-US" sz="1600" dirty="0">
                <a:latin typeface="Times" pitchFamily="2" charset="0"/>
                <a:ea typeface="Tahoma" panose="020B0604030504040204" pitchFamily="34" charset="0"/>
                <a:cs typeface="Tahoma" panose="020B0604030504040204" pitchFamily="34" charset="0"/>
              </a:rPr>
              <a:t>(</a:t>
            </a:r>
            <a:r>
              <a:rPr lang="en-US" sz="1600" dirty="0" err="1">
                <a:latin typeface="Times" pitchFamily="2" charset="0"/>
                <a:ea typeface="Tahoma" panose="020B0604030504040204" pitchFamily="34" charset="0"/>
                <a:cs typeface="Tahoma" panose="020B0604030504040204" pitchFamily="34" charset="0"/>
              </a:rPr>
              <a:t>Texto</a:t>
            </a:r>
            <a:r>
              <a:rPr lang="en-US" sz="1600" dirty="0">
                <a:latin typeface="Times" pitchFamily="2" charset="0"/>
                <a:ea typeface="Tahoma" panose="020B0604030504040204" pitchFamily="34" charset="0"/>
                <a:cs typeface="Tahoma" panose="020B0604030504040204" pitchFamily="34" charset="0"/>
              </a:rPr>
              <a:t> </a:t>
            </a:r>
            <a:r>
              <a:rPr lang="en-US" sz="1600" dirty="0" err="1">
                <a:latin typeface="Times" pitchFamily="2" charset="0"/>
                <a:ea typeface="Tahoma" panose="020B0604030504040204" pitchFamily="34" charset="0"/>
                <a:cs typeface="Tahoma" panose="020B0604030504040204" pitchFamily="34" charset="0"/>
              </a:rPr>
              <a:t>en</a:t>
            </a:r>
            <a:r>
              <a:rPr lang="en-US" sz="1600" dirty="0">
                <a:latin typeface="Times" pitchFamily="2" charset="0"/>
                <a:ea typeface="Tahoma" panose="020B0604030504040204" pitchFamily="34" charset="0"/>
                <a:cs typeface="Tahoma" panose="020B0604030504040204" pitchFamily="34" charset="0"/>
              </a:rPr>
              <a:t> </a:t>
            </a:r>
            <a:r>
              <a:rPr lang="en-US" sz="1600" dirty="0" err="1">
                <a:latin typeface="Times" pitchFamily="2" charset="0"/>
                <a:ea typeface="Tahoma" panose="020B0604030504040204" pitchFamily="34" charset="0"/>
                <a:cs typeface="Tahoma" panose="020B0604030504040204" pitchFamily="34" charset="0"/>
              </a:rPr>
              <a:t>francés</a:t>
            </a:r>
            <a:r>
              <a:rPr lang="en-US" sz="1600" dirty="0">
                <a:latin typeface="Times" pitchFamily="2" charset="0"/>
                <a:ea typeface="Tahoma" panose="020B0604030504040204" pitchFamily="34" charset="0"/>
                <a:cs typeface="Tahoma" panose="020B0604030504040204" pitchFamily="34" charset="0"/>
              </a:rPr>
              <a:t>)</a:t>
            </a:r>
          </a:p>
          <a:p>
            <a:pPr algn="just"/>
            <a:r>
              <a:rPr lang="fr-FR" sz="1600" dirty="0">
                <a:latin typeface="Times" pitchFamily="2" charset="0"/>
                <a:ea typeface="Tahoma" panose="020B0604030504040204" pitchFamily="34" charset="0"/>
                <a:cs typeface="Tahoma" panose="020B0604030504040204" pitchFamily="34" charset="0"/>
              </a:rPr>
              <a:t>(…) </a:t>
            </a:r>
            <a:r>
              <a:rPr lang="fr-FR" sz="1600" u="sng" dirty="0">
                <a:latin typeface="Times" pitchFamily="2" charset="0"/>
                <a:ea typeface="Tahoma" panose="020B0604030504040204" pitchFamily="34" charset="0"/>
                <a:cs typeface="Tahoma" panose="020B0604030504040204" pitchFamily="34" charset="0"/>
              </a:rPr>
              <a:t>l'intérêt supérieur de l'enfant </a:t>
            </a:r>
            <a:r>
              <a:rPr lang="fr-FR" sz="1600" dirty="0">
                <a:latin typeface="Times" pitchFamily="2" charset="0"/>
                <a:ea typeface="Tahoma" panose="020B0604030504040204" pitchFamily="34" charset="0"/>
                <a:cs typeface="Tahoma" panose="020B0604030504040204" pitchFamily="34" charset="0"/>
              </a:rPr>
              <a:t>doit être une considération</a:t>
            </a:r>
          </a:p>
          <a:p>
            <a:pPr algn="just"/>
            <a:r>
              <a:rPr lang="fr-FR" sz="1600" dirty="0">
                <a:latin typeface="Times" pitchFamily="2" charset="0"/>
                <a:ea typeface="Tahoma" panose="020B0604030504040204" pitchFamily="34" charset="0"/>
                <a:cs typeface="Tahoma" panose="020B0604030504040204" pitchFamily="34" charset="0"/>
              </a:rPr>
              <a:t>primordiale.</a:t>
            </a:r>
          </a:p>
          <a:p>
            <a:pPr algn="just"/>
            <a:endParaRPr lang="en-US" sz="1600" dirty="0">
              <a:solidFill>
                <a:schemeClr val="bg1"/>
              </a:solidFill>
              <a:latin typeface="Times" pitchFamily="2" charset="0"/>
              <a:ea typeface="Tahoma" panose="020B0604030504040204" pitchFamily="34" charset="0"/>
              <a:cs typeface="Tahoma" panose="020B0604030504040204" pitchFamily="34" charset="0"/>
            </a:endParaRPr>
          </a:p>
        </p:txBody>
      </p:sp>
      <p:sp>
        <p:nvSpPr>
          <p:cNvPr id="14" name="CuadroTexto 13">
            <a:extLst>
              <a:ext uri="{FF2B5EF4-FFF2-40B4-BE49-F238E27FC236}">
                <a16:creationId xmlns:a16="http://schemas.microsoft.com/office/drawing/2014/main" id="{9FDE8506-8272-A840-AD09-D4063E6A8A03}"/>
              </a:ext>
            </a:extLst>
          </p:cNvPr>
          <p:cNvSpPr txBox="1"/>
          <p:nvPr/>
        </p:nvSpPr>
        <p:spPr>
          <a:xfrm>
            <a:off x="4640899" y="1555335"/>
            <a:ext cx="3514571" cy="1323439"/>
          </a:xfrm>
          <a:prstGeom prst="rect">
            <a:avLst/>
          </a:prstGeom>
          <a:noFill/>
        </p:spPr>
        <p:txBody>
          <a:bodyPr wrap="square" rtlCol="0">
            <a:spAutoFit/>
          </a:bodyPr>
          <a:lstStyle/>
          <a:p>
            <a:r>
              <a:rPr lang="es-CL" sz="2000" b="1" dirty="0">
                <a:solidFill>
                  <a:srgbClr val="EA4F35"/>
                </a:solidFill>
                <a:latin typeface="Tahoma" panose="020B0604030504040204" pitchFamily="34" charset="0"/>
                <a:ea typeface="Tahoma" panose="020B0604030504040204" pitchFamily="34" charset="0"/>
                <a:cs typeface="Tahoma" panose="020B0604030504040204" pitchFamily="34" charset="0"/>
              </a:rPr>
              <a:t>Convención sobre los Derechos del Niño (ONU 1989. Ratificada por Chile el 13 de agosto de 1990))</a:t>
            </a:r>
          </a:p>
        </p:txBody>
      </p:sp>
      <p:sp>
        <p:nvSpPr>
          <p:cNvPr id="16" name="Rectángulo 15">
            <a:extLst>
              <a:ext uri="{FF2B5EF4-FFF2-40B4-BE49-F238E27FC236}">
                <a16:creationId xmlns:a16="http://schemas.microsoft.com/office/drawing/2014/main" id="{1013BBD0-5D5F-054B-9C49-48792AF6B649}"/>
              </a:ext>
            </a:extLst>
          </p:cNvPr>
          <p:cNvSpPr/>
          <p:nvPr/>
        </p:nvSpPr>
        <p:spPr>
          <a:xfrm>
            <a:off x="8333270" y="344557"/>
            <a:ext cx="3765965" cy="6513442"/>
          </a:xfrm>
          <a:prstGeom prst="rect">
            <a:avLst/>
          </a:prstGeom>
          <a:solidFill>
            <a:srgbClr val="EA4F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18" name="CuadroTexto 17">
            <a:extLst>
              <a:ext uri="{FF2B5EF4-FFF2-40B4-BE49-F238E27FC236}">
                <a16:creationId xmlns:a16="http://schemas.microsoft.com/office/drawing/2014/main" id="{933AF986-4853-C845-AB65-A8E60401129A}"/>
              </a:ext>
            </a:extLst>
          </p:cNvPr>
          <p:cNvSpPr txBox="1"/>
          <p:nvPr/>
        </p:nvSpPr>
        <p:spPr>
          <a:xfrm>
            <a:off x="8543821" y="1588697"/>
            <a:ext cx="3453931" cy="2862322"/>
          </a:xfrm>
          <a:prstGeom prst="rect">
            <a:avLst/>
          </a:prstGeom>
          <a:noFill/>
        </p:spPr>
        <p:txBody>
          <a:bodyPr wrap="square" rtlCol="0">
            <a:spAutoFit/>
          </a:bodyPr>
          <a:lstStyle/>
          <a:p>
            <a:r>
              <a:rPr lang="es-MX" sz="2000" b="1" dirty="0">
                <a:solidFill>
                  <a:srgbClr val="083B5D"/>
                </a:solidFill>
                <a:latin typeface="Tahoma" panose="020B0604030504040204" pitchFamily="34" charset="0"/>
                <a:ea typeface="Tahoma" panose="020B0604030504040204" pitchFamily="34" charset="0"/>
                <a:cs typeface="Tahoma" panose="020B0604030504040204" pitchFamily="34" charset="0"/>
              </a:rPr>
              <a:t>Observación general </a:t>
            </a:r>
            <a:r>
              <a:rPr lang="es-MX" sz="2000" b="1" dirty="0" err="1">
                <a:solidFill>
                  <a:srgbClr val="083B5D"/>
                </a:solidFill>
                <a:latin typeface="Tahoma" panose="020B0604030504040204" pitchFamily="34" charset="0"/>
                <a:ea typeface="Tahoma" panose="020B0604030504040204" pitchFamily="34" charset="0"/>
                <a:cs typeface="Tahoma" panose="020B0604030504040204" pitchFamily="34" charset="0"/>
              </a:rPr>
              <a:t>Nº</a:t>
            </a:r>
            <a:r>
              <a:rPr lang="es-MX" sz="2000" b="1" dirty="0">
                <a:solidFill>
                  <a:srgbClr val="083B5D"/>
                </a:solidFill>
                <a:latin typeface="Tahoma" panose="020B0604030504040204" pitchFamily="34" charset="0"/>
                <a:ea typeface="Tahoma" panose="020B0604030504040204" pitchFamily="34" charset="0"/>
                <a:cs typeface="Tahoma" panose="020B0604030504040204" pitchFamily="34" charset="0"/>
              </a:rPr>
              <a:t> 14 (Comité de los Derechos del Niño, </a:t>
            </a:r>
          </a:p>
          <a:p>
            <a:r>
              <a:rPr lang="es-MX" sz="2000" b="1" dirty="0">
                <a:solidFill>
                  <a:srgbClr val="083B5D"/>
                </a:solidFill>
                <a:latin typeface="Tahoma" panose="020B0604030504040204" pitchFamily="34" charset="0"/>
                <a:ea typeface="Tahoma" panose="020B0604030504040204" pitchFamily="34" charset="0"/>
                <a:cs typeface="Tahoma" panose="020B0604030504040204" pitchFamily="34" charset="0"/>
              </a:rPr>
              <a:t>2013)</a:t>
            </a:r>
          </a:p>
          <a:p>
            <a:r>
              <a:rPr lang="es-MX" sz="2000" b="1" dirty="0">
                <a:solidFill>
                  <a:srgbClr val="083B5D"/>
                </a:solidFill>
                <a:latin typeface="Tahoma" panose="020B0604030504040204" pitchFamily="34" charset="0"/>
                <a:ea typeface="Tahoma" panose="020B0604030504040204" pitchFamily="34" charset="0"/>
                <a:cs typeface="Tahoma" panose="020B0604030504040204" pitchFamily="34" charset="0"/>
              </a:rPr>
              <a:t>Sobre el derecho del niño a que su interés superior sea una consideración primordial (artículo 3, párrafo 1).</a:t>
            </a:r>
            <a:endParaRPr lang="es-CL" sz="2000" b="1" dirty="0">
              <a:solidFill>
                <a:srgbClr val="083B5D"/>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21175439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ángulo 7">
            <a:extLst>
              <a:ext uri="{FF2B5EF4-FFF2-40B4-BE49-F238E27FC236}">
                <a16:creationId xmlns:a16="http://schemas.microsoft.com/office/drawing/2014/main" id="{45232F9C-BB35-EA47-A06B-23CD5EFE9BA6}"/>
              </a:ext>
            </a:extLst>
          </p:cNvPr>
          <p:cNvSpPr/>
          <p:nvPr/>
        </p:nvSpPr>
        <p:spPr>
          <a:xfrm flipV="1">
            <a:off x="4254500" y="1066799"/>
            <a:ext cx="7937500" cy="45719"/>
          </a:xfrm>
          <a:prstGeom prst="rect">
            <a:avLst/>
          </a:prstGeom>
          <a:solidFill>
            <a:srgbClr val="EA4F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9" name="CuadroTexto 8">
            <a:extLst>
              <a:ext uri="{FF2B5EF4-FFF2-40B4-BE49-F238E27FC236}">
                <a16:creationId xmlns:a16="http://schemas.microsoft.com/office/drawing/2014/main" id="{26A07217-495C-964A-8CCA-728D45CBB363}"/>
              </a:ext>
            </a:extLst>
          </p:cNvPr>
          <p:cNvSpPr txBox="1"/>
          <p:nvPr/>
        </p:nvSpPr>
        <p:spPr>
          <a:xfrm>
            <a:off x="2641596" y="301571"/>
            <a:ext cx="9550404" cy="523220"/>
          </a:xfrm>
          <a:prstGeom prst="rect">
            <a:avLst/>
          </a:prstGeom>
          <a:noFill/>
        </p:spPr>
        <p:txBody>
          <a:bodyPr wrap="square" rtlCol="0">
            <a:spAutoFit/>
          </a:bodyPr>
          <a:lstStyle/>
          <a:p>
            <a:r>
              <a:rPr lang="es-CL" sz="2800" b="1" spc="190" dirty="0">
                <a:latin typeface="Arial"/>
                <a:ea typeface="Tahoma" panose="020B0604030504040204" pitchFamily="34" charset="0"/>
                <a:cs typeface="Arial"/>
              </a:rPr>
              <a:t>EL TEXTO DE LA CDIN POR SI MISMO</a:t>
            </a:r>
            <a:endParaRPr lang="es-CL" sz="2800" b="1" dirty="0">
              <a:latin typeface="Tahoma" panose="020B0604030504040204" pitchFamily="34" charset="0"/>
              <a:ea typeface="Tahoma" panose="020B0604030504040204" pitchFamily="34" charset="0"/>
              <a:cs typeface="Tahoma" panose="020B0604030504040204" pitchFamily="34" charset="0"/>
            </a:endParaRPr>
          </a:p>
        </p:txBody>
      </p:sp>
      <p:sp>
        <p:nvSpPr>
          <p:cNvPr id="2" name="Rectángulo 1">
            <a:extLst>
              <a:ext uri="{FF2B5EF4-FFF2-40B4-BE49-F238E27FC236}">
                <a16:creationId xmlns:a16="http://schemas.microsoft.com/office/drawing/2014/main" id="{9E985C05-0AE9-B948-AB20-4183CBCC453A}"/>
              </a:ext>
            </a:extLst>
          </p:cNvPr>
          <p:cNvSpPr/>
          <p:nvPr/>
        </p:nvSpPr>
        <p:spPr>
          <a:xfrm>
            <a:off x="250755" y="1145795"/>
            <a:ext cx="11689453" cy="2730171"/>
          </a:xfrm>
          <a:prstGeom prst="rect">
            <a:avLst/>
          </a:prstGeom>
        </p:spPr>
        <p:txBody>
          <a:bodyPr wrap="square">
            <a:spAutoFit/>
          </a:bodyPr>
          <a:lstStyle/>
          <a:p>
            <a:pPr marL="12700" marR="127635" algn="just">
              <a:lnSpc>
                <a:spcPct val="100600"/>
              </a:lnSpc>
              <a:spcBef>
                <a:spcPts val="85"/>
              </a:spcBef>
            </a:pPr>
            <a:endParaRPr lang="es-MX" sz="2400" b="1" dirty="0"/>
          </a:p>
          <a:p>
            <a:pPr marL="12700" marR="127635" algn="just">
              <a:lnSpc>
                <a:spcPct val="100600"/>
              </a:lnSpc>
              <a:spcBef>
                <a:spcPts val="85"/>
              </a:spcBef>
            </a:pPr>
            <a:r>
              <a:rPr lang="es-MX" sz="2400" b="1" dirty="0"/>
              <a:t>Artículo 3</a:t>
            </a:r>
          </a:p>
          <a:p>
            <a:pPr marL="12700" marR="127635" algn="just">
              <a:lnSpc>
                <a:spcPct val="100600"/>
              </a:lnSpc>
              <a:spcBef>
                <a:spcPts val="85"/>
              </a:spcBef>
            </a:pPr>
            <a:endParaRPr lang="es-MX" sz="2400" b="1" dirty="0"/>
          </a:p>
          <a:p>
            <a:pPr marL="469900" marR="127635" indent="-457200" algn="just">
              <a:lnSpc>
                <a:spcPct val="100600"/>
              </a:lnSpc>
              <a:spcBef>
                <a:spcPts val="85"/>
              </a:spcBef>
              <a:buAutoNum type="arabicPeriod"/>
            </a:pPr>
            <a:r>
              <a:rPr lang="es-MX" sz="2400" dirty="0"/>
              <a:t>En todas</a:t>
            </a:r>
            <a:r>
              <a:rPr lang="es-MX" sz="2400" u="sng" dirty="0"/>
              <a:t> las medidas concernientes a los niños </a:t>
            </a:r>
            <a:r>
              <a:rPr lang="es-MX" sz="2400" dirty="0"/>
              <a:t>que tomen las instituciones públicas o privadas de bienestar social, los tribunales, las autoridades administrativas o los órganos legislativos, una consideración primordial a que se atenderá será el </a:t>
            </a:r>
            <a:r>
              <a:rPr lang="es-MX" sz="2400" b="1" dirty="0"/>
              <a:t>interés superior del niño</a:t>
            </a:r>
            <a:r>
              <a:rPr lang="es-MX" sz="2400" dirty="0"/>
              <a:t>. </a:t>
            </a:r>
          </a:p>
        </p:txBody>
      </p:sp>
      <p:sp>
        <p:nvSpPr>
          <p:cNvPr id="4" name="Elipse 3">
            <a:extLst>
              <a:ext uri="{FF2B5EF4-FFF2-40B4-BE49-F238E27FC236}">
                <a16:creationId xmlns:a16="http://schemas.microsoft.com/office/drawing/2014/main" id="{366CBF41-F6E2-4BB2-A8A2-784F49C88E7A}"/>
              </a:ext>
            </a:extLst>
          </p:cNvPr>
          <p:cNvSpPr/>
          <p:nvPr/>
        </p:nvSpPr>
        <p:spPr>
          <a:xfrm>
            <a:off x="1152939" y="2247873"/>
            <a:ext cx="887897" cy="543340"/>
          </a:xfrm>
          <a:prstGeom prst="ellipse">
            <a:avLst/>
          </a:prstGeom>
          <a:noFill/>
          <a:ln w="28575">
            <a:solidFill>
              <a:srgbClr val="EA4F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11" name="Elipse 10">
            <a:extLst>
              <a:ext uri="{FF2B5EF4-FFF2-40B4-BE49-F238E27FC236}">
                <a16:creationId xmlns:a16="http://schemas.microsoft.com/office/drawing/2014/main" id="{4F6F01C9-5104-4D8D-9461-7ECB20CDF0CB}"/>
              </a:ext>
            </a:extLst>
          </p:cNvPr>
          <p:cNvSpPr/>
          <p:nvPr/>
        </p:nvSpPr>
        <p:spPr>
          <a:xfrm>
            <a:off x="3498574" y="2247873"/>
            <a:ext cx="1908313" cy="534676"/>
          </a:xfrm>
          <a:prstGeom prst="ellipse">
            <a:avLst/>
          </a:prstGeom>
          <a:noFill/>
          <a:ln w="28575">
            <a:solidFill>
              <a:srgbClr val="EA4F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6" name="CuadroTexto 5">
            <a:extLst>
              <a:ext uri="{FF2B5EF4-FFF2-40B4-BE49-F238E27FC236}">
                <a16:creationId xmlns:a16="http://schemas.microsoft.com/office/drawing/2014/main" id="{D7E5DCFE-37C2-46F2-9BA4-7929047705EF}"/>
              </a:ext>
            </a:extLst>
          </p:cNvPr>
          <p:cNvSpPr txBox="1"/>
          <p:nvPr/>
        </p:nvSpPr>
        <p:spPr>
          <a:xfrm>
            <a:off x="940905" y="4060008"/>
            <a:ext cx="3445565" cy="646331"/>
          </a:xfrm>
          <a:prstGeom prst="rect">
            <a:avLst/>
          </a:prstGeom>
          <a:noFill/>
        </p:spPr>
        <p:txBody>
          <a:bodyPr wrap="square" rtlCol="0">
            <a:spAutoFit/>
          </a:bodyPr>
          <a:lstStyle/>
          <a:p>
            <a:r>
              <a:rPr lang="es-CL" dirty="0"/>
              <a:t>INSTITUCIÓN PÚBLICA O PRIVADA</a:t>
            </a:r>
          </a:p>
          <a:p>
            <a:pPr marL="285750" indent="-285750">
              <a:buFontTx/>
              <a:buChar char="-"/>
            </a:pPr>
            <a:r>
              <a:rPr lang="es-CL" dirty="0"/>
              <a:t>De bienestar social</a:t>
            </a:r>
          </a:p>
        </p:txBody>
      </p:sp>
      <p:sp>
        <p:nvSpPr>
          <p:cNvPr id="12" name="CuadroTexto 11">
            <a:extLst>
              <a:ext uri="{FF2B5EF4-FFF2-40B4-BE49-F238E27FC236}">
                <a16:creationId xmlns:a16="http://schemas.microsoft.com/office/drawing/2014/main" id="{4AD66B67-4273-4854-8C50-D73694AC0799}"/>
              </a:ext>
            </a:extLst>
          </p:cNvPr>
          <p:cNvSpPr txBox="1"/>
          <p:nvPr/>
        </p:nvSpPr>
        <p:spPr>
          <a:xfrm>
            <a:off x="4678571" y="4060008"/>
            <a:ext cx="1417430" cy="369332"/>
          </a:xfrm>
          <a:prstGeom prst="rect">
            <a:avLst/>
          </a:prstGeom>
          <a:noFill/>
        </p:spPr>
        <p:txBody>
          <a:bodyPr wrap="square" rtlCol="0">
            <a:spAutoFit/>
          </a:bodyPr>
          <a:lstStyle/>
          <a:p>
            <a:r>
              <a:rPr lang="es-CL" dirty="0"/>
              <a:t>TRIBUNALES</a:t>
            </a:r>
          </a:p>
        </p:txBody>
      </p:sp>
      <p:sp>
        <p:nvSpPr>
          <p:cNvPr id="7" name="CuadroTexto 6">
            <a:extLst>
              <a:ext uri="{FF2B5EF4-FFF2-40B4-BE49-F238E27FC236}">
                <a16:creationId xmlns:a16="http://schemas.microsoft.com/office/drawing/2014/main" id="{DB79F39B-A670-4B33-8770-41B57B2B1824}"/>
              </a:ext>
            </a:extLst>
          </p:cNvPr>
          <p:cNvSpPr txBox="1"/>
          <p:nvPr/>
        </p:nvSpPr>
        <p:spPr>
          <a:xfrm>
            <a:off x="6388102" y="4064851"/>
            <a:ext cx="2199307" cy="646331"/>
          </a:xfrm>
          <a:prstGeom prst="rect">
            <a:avLst/>
          </a:prstGeom>
          <a:noFill/>
        </p:spPr>
        <p:txBody>
          <a:bodyPr wrap="square" rtlCol="0">
            <a:spAutoFit/>
          </a:bodyPr>
          <a:lstStyle/>
          <a:p>
            <a:r>
              <a:rPr lang="es-CL" dirty="0"/>
              <a:t>AUTORIDADERS ADMINISTRATIVAS</a:t>
            </a:r>
          </a:p>
        </p:txBody>
      </p:sp>
      <p:sp>
        <p:nvSpPr>
          <p:cNvPr id="13" name="CuadroTexto 12">
            <a:extLst>
              <a:ext uri="{FF2B5EF4-FFF2-40B4-BE49-F238E27FC236}">
                <a16:creationId xmlns:a16="http://schemas.microsoft.com/office/drawing/2014/main" id="{14A317BD-415E-4394-B280-0D1370FAE53E}"/>
              </a:ext>
            </a:extLst>
          </p:cNvPr>
          <p:cNvSpPr txBox="1"/>
          <p:nvPr/>
        </p:nvSpPr>
        <p:spPr>
          <a:xfrm>
            <a:off x="8494643" y="4060007"/>
            <a:ext cx="2478157" cy="369332"/>
          </a:xfrm>
          <a:prstGeom prst="rect">
            <a:avLst/>
          </a:prstGeom>
          <a:noFill/>
        </p:spPr>
        <p:txBody>
          <a:bodyPr wrap="square" rtlCol="0">
            <a:spAutoFit/>
          </a:bodyPr>
          <a:lstStyle/>
          <a:p>
            <a:r>
              <a:rPr lang="es-CL" dirty="0"/>
              <a:t>ÓRGANOS LEGISLATIVOS</a:t>
            </a:r>
          </a:p>
        </p:txBody>
      </p:sp>
      <p:cxnSp>
        <p:nvCxnSpPr>
          <p:cNvPr id="15" name="Conector recto de flecha 14">
            <a:extLst>
              <a:ext uri="{FF2B5EF4-FFF2-40B4-BE49-F238E27FC236}">
                <a16:creationId xmlns:a16="http://schemas.microsoft.com/office/drawing/2014/main" id="{2F33E398-026F-4BCB-A09A-3C62EC61706C}"/>
              </a:ext>
            </a:extLst>
          </p:cNvPr>
          <p:cNvCxnSpPr/>
          <p:nvPr/>
        </p:nvCxnSpPr>
        <p:spPr>
          <a:xfrm flipH="1">
            <a:off x="3021496" y="2676939"/>
            <a:ext cx="5473147" cy="1387912"/>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6" name="Conector recto de flecha 15">
            <a:extLst>
              <a:ext uri="{FF2B5EF4-FFF2-40B4-BE49-F238E27FC236}">
                <a16:creationId xmlns:a16="http://schemas.microsoft.com/office/drawing/2014/main" id="{0C57870B-869D-482D-80E2-D58858E5340B}"/>
              </a:ext>
            </a:extLst>
          </p:cNvPr>
          <p:cNvCxnSpPr>
            <a:cxnSpLocks/>
          </p:cNvCxnSpPr>
          <p:nvPr/>
        </p:nvCxnSpPr>
        <p:spPr>
          <a:xfrm flipH="1">
            <a:off x="5652054" y="2672095"/>
            <a:ext cx="2842589" cy="1387912"/>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Conector recto de flecha 18">
            <a:extLst>
              <a:ext uri="{FF2B5EF4-FFF2-40B4-BE49-F238E27FC236}">
                <a16:creationId xmlns:a16="http://schemas.microsoft.com/office/drawing/2014/main" id="{904123BB-DC24-4731-9698-2B9543EC66F7}"/>
              </a:ext>
            </a:extLst>
          </p:cNvPr>
          <p:cNvCxnSpPr>
            <a:cxnSpLocks/>
          </p:cNvCxnSpPr>
          <p:nvPr/>
        </p:nvCxnSpPr>
        <p:spPr>
          <a:xfrm flipH="1">
            <a:off x="7288696" y="2676939"/>
            <a:ext cx="1205947" cy="1383068"/>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2" name="Conector recto de flecha 21">
            <a:extLst>
              <a:ext uri="{FF2B5EF4-FFF2-40B4-BE49-F238E27FC236}">
                <a16:creationId xmlns:a16="http://schemas.microsoft.com/office/drawing/2014/main" id="{6E5946D4-D526-4086-A0A5-CD79A57BACEC}"/>
              </a:ext>
            </a:extLst>
          </p:cNvPr>
          <p:cNvCxnSpPr>
            <a:cxnSpLocks/>
            <a:endCxn id="13" idx="0"/>
          </p:cNvCxnSpPr>
          <p:nvPr/>
        </p:nvCxnSpPr>
        <p:spPr>
          <a:xfrm>
            <a:off x="8494643" y="2676939"/>
            <a:ext cx="1239079" cy="1383068"/>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5" name="Elipse 24">
            <a:extLst>
              <a:ext uri="{FF2B5EF4-FFF2-40B4-BE49-F238E27FC236}">
                <a16:creationId xmlns:a16="http://schemas.microsoft.com/office/drawing/2014/main" id="{27132531-B679-4FBA-8EAF-BE39EA0129EA}"/>
              </a:ext>
            </a:extLst>
          </p:cNvPr>
          <p:cNvSpPr/>
          <p:nvPr/>
        </p:nvSpPr>
        <p:spPr>
          <a:xfrm>
            <a:off x="2770258" y="3012566"/>
            <a:ext cx="3279359" cy="534676"/>
          </a:xfrm>
          <a:prstGeom prst="ellipse">
            <a:avLst/>
          </a:prstGeom>
          <a:noFill/>
          <a:ln w="28575">
            <a:solidFill>
              <a:srgbClr val="EA4F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26" name="CuadroTexto 25">
            <a:extLst>
              <a:ext uri="{FF2B5EF4-FFF2-40B4-BE49-F238E27FC236}">
                <a16:creationId xmlns:a16="http://schemas.microsoft.com/office/drawing/2014/main" id="{8A9F1BCA-F6DD-482E-B14B-948460B4CF3E}"/>
              </a:ext>
            </a:extLst>
          </p:cNvPr>
          <p:cNvSpPr txBox="1"/>
          <p:nvPr/>
        </p:nvSpPr>
        <p:spPr>
          <a:xfrm>
            <a:off x="1152939" y="5300870"/>
            <a:ext cx="3233531" cy="923330"/>
          </a:xfrm>
          <a:prstGeom prst="rect">
            <a:avLst/>
          </a:prstGeom>
          <a:noFill/>
        </p:spPr>
        <p:txBody>
          <a:bodyPr wrap="square" rtlCol="0">
            <a:spAutoFit/>
          </a:bodyPr>
          <a:lstStyle/>
          <a:p>
            <a:r>
              <a:rPr lang="es-CL" dirty="0"/>
              <a:t>CONSIDERACIÓN PRIMORDIAL</a:t>
            </a:r>
          </a:p>
          <a:p>
            <a:endParaRPr lang="es-CL" dirty="0"/>
          </a:p>
          <a:p>
            <a:r>
              <a:rPr lang="es-CL" dirty="0"/>
              <a:t>INTERÉS SUPERIOR DEL NIÑO</a:t>
            </a:r>
          </a:p>
        </p:txBody>
      </p:sp>
      <p:sp>
        <p:nvSpPr>
          <p:cNvPr id="27" name="Cerrar llave 26">
            <a:extLst>
              <a:ext uri="{FF2B5EF4-FFF2-40B4-BE49-F238E27FC236}">
                <a16:creationId xmlns:a16="http://schemas.microsoft.com/office/drawing/2014/main" id="{0F49E41B-6C13-42B1-9AAD-9B63F39CA02E}"/>
              </a:ext>
            </a:extLst>
          </p:cNvPr>
          <p:cNvSpPr/>
          <p:nvPr/>
        </p:nvSpPr>
        <p:spPr>
          <a:xfrm>
            <a:off x="4254500" y="5300870"/>
            <a:ext cx="264491" cy="923330"/>
          </a:xfrm>
          <a:prstGeom prst="rightBrace">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28" name="CuadroTexto 27">
            <a:extLst>
              <a:ext uri="{FF2B5EF4-FFF2-40B4-BE49-F238E27FC236}">
                <a16:creationId xmlns:a16="http://schemas.microsoft.com/office/drawing/2014/main" id="{20737EDC-55F7-47B0-9464-4778FC508BDE}"/>
              </a:ext>
            </a:extLst>
          </p:cNvPr>
          <p:cNvSpPr txBox="1"/>
          <p:nvPr/>
        </p:nvSpPr>
        <p:spPr>
          <a:xfrm>
            <a:off x="4671945" y="5577869"/>
            <a:ext cx="3432313" cy="369332"/>
          </a:xfrm>
          <a:prstGeom prst="rect">
            <a:avLst/>
          </a:prstGeom>
          <a:noFill/>
        </p:spPr>
        <p:txBody>
          <a:bodyPr wrap="square" rtlCol="0">
            <a:spAutoFit/>
          </a:bodyPr>
          <a:lstStyle/>
          <a:p>
            <a:r>
              <a:rPr lang="es-CL" dirty="0"/>
              <a:t>CONDUCTA ESPERADA</a:t>
            </a:r>
          </a:p>
        </p:txBody>
      </p:sp>
      <p:sp>
        <p:nvSpPr>
          <p:cNvPr id="3" name="CuadroTexto 2">
            <a:extLst>
              <a:ext uri="{FF2B5EF4-FFF2-40B4-BE49-F238E27FC236}">
                <a16:creationId xmlns:a16="http://schemas.microsoft.com/office/drawing/2014/main" id="{7E5902C0-91BC-4953-8963-781B63F17B34}"/>
              </a:ext>
            </a:extLst>
          </p:cNvPr>
          <p:cNvSpPr txBox="1"/>
          <p:nvPr/>
        </p:nvSpPr>
        <p:spPr>
          <a:xfrm>
            <a:off x="8972274" y="4868661"/>
            <a:ext cx="2967934" cy="923330"/>
          </a:xfrm>
          <a:prstGeom prst="rect">
            <a:avLst/>
          </a:prstGeom>
          <a:noFill/>
        </p:spPr>
        <p:txBody>
          <a:bodyPr wrap="square" rtlCol="0">
            <a:spAutoFit/>
          </a:bodyPr>
          <a:lstStyle/>
          <a:p>
            <a:r>
              <a:rPr lang="es-CL" dirty="0"/>
              <a:t>¿Y LOS PROGENITORES Y CUDADORES DE LOS NIÑOS ESTÁN INCLUÍDOS? (ART 18)</a:t>
            </a:r>
          </a:p>
        </p:txBody>
      </p:sp>
      <p:cxnSp>
        <p:nvCxnSpPr>
          <p:cNvPr id="21" name="Conector recto de flecha 20">
            <a:extLst>
              <a:ext uri="{FF2B5EF4-FFF2-40B4-BE49-F238E27FC236}">
                <a16:creationId xmlns:a16="http://schemas.microsoft.com/office/drawing/2014/main" id="{1769226A-7E3F-4B38-B1FC-B814EA4790AC}"/>
              </a:ext>
            </a:extLst>
          </p:cNvPr>
          <p:cNvCxnSpPr>
            <a:cxnSpLocks/>
          </p:cNvCxnSpPr>
          <p:nvPr/>
        </p:nvCxnSpPr>
        <p:spPr>
          <a:xfrm>
            <a:off x="8494643" y="2676939"/>
            <a:ext cx="1205947" cy="2034243"/>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3579054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ángulo 7">
            <a:extLst>
              <a:ext uri="{FF2B5EF4-FFF2-40B4-BE49-F238E27FC236}">
                <a16:creationId xmlns:a16="http://schemas.microsoft.com/office/drawing/2014/main" id="{45232F9C-BB35-EA47-A06B-23CD5EFE9BA6}"/>
              </a:ext>
            </a:extLst>
          </p:cNvPr>
          <p:cNvSpPr/>
          <p:nvPr/>
        </p:nvSpPr>
        <p:spPr>
          <a:xfrm flipV="1">
            <a:off x="4254500" y="1066799"/>
            <a:ext cx="7937500" cy="45719"/>
          </a:xfrm>
          <a:prstGeom prst="rect">
            <a:avLst/>
          </a:prstGeom>
          <a:solidFill>
            <a:srgbClr val="EA4F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9" name="CuadroTexto 8">
            <a:extLst>
              <a:ext uri="{FF2B5EF4-FFF2-40B4-BE49-F238E27FC236}">
                <a16:creationId xmlns:a16="http://schemas.microsoft.com/office/drawing/2014/main" id="{26A07217-495C-964A-8CCA-728D45CBB363}"/>
              </a:ext>
            </a:extLst>
          </p:cNvPr>
          <p:cNvSpPr txBox="1"/>
          <p:nvPr/>
        </p:nvSpPr>
        <p:spPr>
          <a:xfrm>
            <a:off x="2495822" y="317979"/>
            <a:ext cx="9550404" cy="523220"/>
          </a:xfrm>
          <a:prstGeom prst="rect">
            <a:avLst/>
          </a:prstGeom>
          <a:noFill/>
        </p:spPr>
        <p:txBody>
          <a:bodyPr wrap="square" rtlCol="0">
            <a:spAutoFit/>
          </a:bodyPr>
          <a:lstStyle/>
          <a:p>
            <a:r>
              <a:rPr lang="es-CL" sz="2800" b="1" spc="190" dirty="0">
                <a:latin typeface="Arial"/>
                <a:ea typeface="Tahoma" panose="020B0604030504040204" pitchFamily="34" charset="0"/>
                <a:cs typeface="Arial"/>
              </a:rPr>
              <a:t>INTERÉS SUPERIOR DEL NIÑO EN CUIDADORES</a:t>
            </a:r>
            <a:endParaRPr lang="es-CL" sz="2800" b="1" dirty="0">
              <a:latin typeface="Tahoma" panose="020B0604030504040204" pitchFamily="34" charset="0"/>
              <a:ea typeface="Tahoma" panose="020B0604030504040204" pitchFamily="34" charset="0"/>
              <a:cs typeface="Tahoma" panose="020B0604030504040204" pitchFamily="34" charset="0"/>
            </a:endParaRPr>
          </a:p>
        </p:txBody>
      </p:sp>
      <p:sp>
        <p:nvSpPr>
          <p:cNvPr id="2" name="Rectángulo 1">
            <a:extLst>
              <a:ext uri="{FF2B5EF4-FFF2-40B4-BE49-F238E27FC236}">
                <a16:creationId xmlns:a16="http://schemas.microsoft.com/office/drawing/2014/main" id="{9E985C05-0AE9-B948-AB20-4183CBCC453A}"/>
              </a:ext>
            </a:extLst>
          </p:cNvPr>
          <p:cNvSpPr/>
          <p:nvPr/>
        </p:nvSpPr>
        <p:spPr>
          <a:xfrm>
            <a:off x="250756" y="1145795"/>
            <a:ext cx="11795470" cy="3887796"/>
          </a:xfrm>
          <a:prstGeom prst="rect">
            <a:avLst/>
          </a:prstGeom>
        </p:spPr>
        <p:txBody>
          <a:bodyPr wrap="square">
            <a:spAutoFit/>
          </a:bodyPr>
          <a:lstStyle/>
          <a:p>
            <a:pPr marL="12700" marR="127635" algn="just">
              <a:lnSpc>
                <a:spcPct val="100600"/>
              </a:lnSpc>
              <a:spcBef>
                <a:spcPts val="85"/>
              </a:spcBef>
            </a:pPr>
            <a:r>
              <a:rPr lang="es-MX" sz="2400" b="1" dirty="0"/>
              <a:t>Artículo 18</a:t>
            </a:r>
          </a:p>
          <a:p>
            <a:pPr marL="12700" marR="127635" algn="just">
              <a:lnSpc>
                <a:spcPct val="100600"/>
              </a:lnSpc>
              <a:spcBef>
                <a:spcPts val="85"/>
              </a:spcBef>
            </a:pPr>
            <a:endParaRPr lang="es-MX" sz="2400" b="1" dirty="0"/>
          </a:p>
          <a:p>
            <a:pPr marL="12700" marR="127635" algn="just">
              <a:lnSpc>
                <a:spcPct val="100600"/>
              </a:lnSpc>
              <a:spcBef>
                <a:spcPts val="85"/>
              </a:spcBef>
            </a:pPr>
            <a:r>
              <a:rPr lang="es-MX" sz="2400" b="1" dirty="0"/>
              <a:t>1. Los Estados Partes pondrán el máximo empeño en garantizar el reconocimiento del principio de que ambos padres tienen obligaciones comunes en lo que respecta a la crianza y el desarrollo del niño.</a:t>
            </a:r>
          </a:p>
          <a:p>
            <a:pPr marL="12700" marR="127635" algn="just">
              <a:lnSpc>
                <a:spcPct val="100600"/>
              </a:lnSpc>
              <a:spcBef>
                <a:spcPts val="85"/>
              </a:spcBef>
            </a:pPr>
            <a:r>
              <a:rPr lang="es-MX" sz="2400" b="1" dirty="0"/>
              <a:t>Incumbirá a los padres, o en su caso, a los representantes legales la responsabilidad primordial de la crianza y el desarrollo del niño.</a:t>
            </a:r>
          </a:p>
          <a:p>
            <a:pPr marL="12700" marR="127635" algn="just">
              <a:lnSpc>
                <a:spcPct val="100600"/>
              </a:lnSpc>
              <a:spcBef>
                <a:spcPts val="85"/>
              </a:spcBef>
            </a:pPr>
            <a:r>
              <a:rPr lang="es-MX" sz="2400" b="1" dirty="0"/>
              <a:t>Su preocupación fundamental será el </a:t>
            </a:r>
            <a:r>
              <a:rPr lang="es-MX" sz="2400" b="1" u="sng" dirty="0"/>
              <a:t>interés superior del niño</a:t>
            </a:r>
            <a:r>
              <a:rPr lang="es-MX" sz="2400" b="1" dirty="0"/>
              <a:t>. </a:t>
            </a:r>
          </a:p>
          <a:p>
            <a:pPr marL="12700" marR="127635" algn="just">
              <a:lnSpc>
                <a:spcPct val="100600"/>
              </a:lnSpc>
              <a:spcBef>
                <a:spcPts val="85"/>
              </a:spcBef>
            </a:pPr>
            <a:endParaRPr lang="es-MX" sz="2400" b="1" dirty="0"/>
          </a:p>
          <a:p>
            <a:pPr marL="12700" marR="127635" algn="just">
              <a:lnSpc>
                <a:spcPct val="100600"/>
              </a:lnSpc>
              <a:spcBef>
                <a:spcPts val="85"/>
              </a:spcBef>
            </a:pPr>
            <a:endParaRPr lang="es-MX" sz="2400" b="1" dirty="0"/>
          </a:p>
        </p:txBody>
      </p:sp>
      <p:sp>
        <p:nvSpPr>
          <p:cNvPr id="4" name="Rectángulo 3">
            <a:extLst>
              <a:ext uri="{FF2B5EF4-FFF2-40B4-BE49-F238E27FC236}">
                <a16:creationId xmlns:a16="http://schemas.microsoft.com/office/drawing/2014/main" id="{B9678C3C-F202-499A-AD68-F77FC503F3F1}"/>
              </a:ext>
            </a:extLst>
          </p:cNvPr>
          <p:cNvSpPr/>
          <p:nvPr/>
        </p:nvSpPr>
        <p:spPr>
          <a:xfrm>
            <a:off x="1046922" y="5066868"/>
            <a:ext cx="9550404" cy="921099"/>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s-CL" sz="2400" b="1" dirty="0"/>
              <a:t>Se establece un deber de “preocupación fundamental” de cuidadores</a:t>
            </a:r>
          </a:p>
        </p:txBody>
      </p:sp>
    </p:spTree>
    <p:extLst>
      <p:ext uri="{BB962C8B-B14F-4D97-AF65-F5344CB8AC3E}">
        <p14:creationId xmlns:p14="http://schemas.microsoft.com/office/powerpoint/2010/main" val="6600864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B2A40C1C-2FF6-C242-80FC-0DCB01AF1A45}"/>
              </a:ext>
            </a:extLst>
          </p:cNvPr>
          <p:cNvSpPr/>
          <p:nvPr/>
        </p:nvSpPr>
        <p:spPr>
          <a:xfrm>
            <a:off x="435428" y="2670629"/>
            <a:ext cx="7017657" cy="3497942"/>
          </a:xfrm>
          <a:prstGeom prst="rect">
            <a:avLst/>
          </a:prstGeom>
          <a:solidFill>
            <a:srgbClr val="083B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CuadroTexto 9">
            <a:extLst>
              <a:ext uri="{FF2B5EF4-FFF2-40B4-BE49-F238E27FC236}">
                <a16:creationId xmlns:a16="http://schemas.microsoft.com/office/drawing/2014/main" id="{71838921-847E-5C40-B8C1-D17F2A26582F}"/>
              </a:ext>
            </a:extLst>
          </p:cNvPr>
          <p:cNvSpPr txBox="1"/>
          <p:nvPr/>
        </p:nvSpPr>
        <p:spPr>
          <a:xfrm>
            <a:off x="740225" y="3950792"/>
            <a:ext cx="5587298"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CL" sz="2400" b="1" i="0" u="none" strike="noStrike" kern="1200" cap="none" spc="0" normalizeH="0" baseline="0" noProof="0" dirty="0">
                <a:ln>
                  <a:noFill/>
                </a:ln>
                <a:solidFill>
                  <a:prstClr val="white"/>
                </a:solidFill>
                <a:effectLst/>
                <a:uLnTx/>
                <a:uFillTx/>
                <a:latin typeface="Tahoma" panose="020B0604030504040204" pitchFamily="34" charset="0"/>
                <a:ea typeface="Tahoma" panose="020B0604030504040204" pitchFamily="34" charset="0"/>
                <a:cs typeface="Tahoma" panose="020B0604030504040204" pitchFamily="34" charset="0"/>
              </a:rPr>
              <a:t>Observación 14 del Comité de los Derechos del Niño (2013)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2400" b="1" i="0" u="none" strike="noStrike" kern="1200" cap="none" spc="0" normalizeH="0" baseline="0" noProof="0" dirty="0">
                <a:ln>
                  <a:noFill/>
                </a:ln>
                <a:solidFill>
                  <a:prstClr val="white"/>
                </a:solidFill>
                <a:effectLst/>
                <a:uLnTx/>
                <a:uFillTx/>
                <a:latin typeface="Tahoma" panose="020B0604030504040204" pitchFamily="34" charset="0"/>
                <a:ea typeface="Tahoma" panose="020B0604030504040204" pitchFamily="34" charset="0"/>
                <a:cs typeface="Tahoma" panose="020B0604030504040204" pitchFamily="34" charset="0"/>
              </a:rPr>
              <a:t>Sobre el artículo 3 </a:t>
            </a:r>
            <a:r>
              <a:rPr kumimoji="0" lang="es-MX" sz="2400" b="1" i="0" u="none" strike="noStrike" kern="1200" cap="none" spc="0" normalizeH="0" baseline="0" noProof="0" dirty="0" err="1">
                <a:ln>
                  <a:noFill/>
                </a:ln>
                <a:solidFill>
                  <a:prstClr val="white"/>
                </a:solidFill>
                <a:effectLst/>
                <a:uLnTx/>
                <a:uFillTx/>
                <a:latin typeface="Tahoma" panose="020B0604030504040204" pitchFamily="34" charset="0"/>
                <a:ea typeface="Tahoma" panose="020B0604030504040204" pitchFamily="34" charset="0"/>
                <a:cs typeface="Tahoma" panose="020B0604030504040204" pitchFamily="34" charset="0"/>
              </a:rPr>
              <a:t>n°</a:t>
            </a:r>
            <a:r>
              <a:rPr kumimoji="0" lang="es-MX" sz="2400" b="1" i="0" u="none" strike="noStrike" kern="1200" cap="none" spc="0" normalizeH="0" baseline="0" noProof="0" dirty="0">
                <a:ln>
                  <a:noFill/>
                </a:ln>
                <a:solidFill>
                  <a:prstClr val="white"/>
                </a:solidFill>
                <a:effectLst/>
                <a:uLnTx/>
                <a:uFillTx/>
                <a:latin typeface="Tahoma" panose="020B0604030504040204" pitchFamily="34" charset="0"/>
                <a:ea typeface="Tahoma" panose="020B0604030504040204" pitchFamily="34" charset="0"/>
                <a:cs typeface="Tahoma" panose="020B0604030504040204" pitchFamily="34" charset="0"/>
              </a:rPr>
              <a:t> 1 de la CIDN</a:t>
            </a:r>
          </a:p>
        </p:txBody>
      </p:sp>
    </p:spTree>
    <p:extLst>
      <p:ext uri="{BB962C8B-B14F-4D97-AF65-F5344CB8AC3E}">
        <p14:creationId xmlns:p14="http://schemas.microsoft.com/office/powerpoint/2010/main" val="235642697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id="{26A07217-495C-964A-8CCA-728D45CBB363}"/>
              </a:ext>
            </a:extLst>
          </p:cNvPr>
          <p:cNvSpPr txBox="1"/>
          <p:nvPr/>
        </p:nvSpPr>
        <p:spPr>
          <a:xfrm>
            <a:off x="2239618" y="497789"/>
            <a:ext cx="10164417" cy="523220"/>
          </a:xfrm>
          <a:prstGeom prst="rect">
            <a:avLst/>
          </a:prstGeom>
          <a:noFill/>
        </p:spPr>
        <p:txBody>
          <a:bodyPr wrap="square" rtlCol="0">
            <a:spAutoFit/>
          </a:bodyPr>
          <a:lstStyle/>
          <a:p>
            <a:r>
              <a:rPr lang="es-CL" sz="2800" b="1" spc="190" dirty="0">
                <a:latin typeface="Arial"/>
                <a:ea typeface="Tahoma" panose="020B0604030504040204" pitchFamily="34" charset="0"/>
                <a:cs typeface="Arial"/>
              </a:rPr>
              <a:t>ELEMENTOS GENERALES DE LA OBSERVACIÓN 14</a:t>
            </a:r>
            <a:endParaRPr lang="es-CL" sz="2800" b="1" dirty="0">
              <a:latin typeface="Tahoma" panose="020B0604030504040204" pitchFamily="34" charset="0"/>
              <a:ea typeface="Tahoma" panose="020B0604030504040204" pitchFamily="34" charset="0"/>
              <a:cs typeface="Tahoma" panose="020B0604030504040204" pitchFamily="34" charset="0"/>
            </a:endParaRPr>
          </a:p>
        </p:txBody>
      </p:sp>
      <p:sp>
        <p:nvSpPr>
          <p:cNvPr id="2" name="Rectángulo 1">
            <a:extLst>
              <a:ext uri="{FF2B5EF4-FFF2-40B4-BE49-F238E27FC236}">
                <a16:creationId xmlns:a16="http://schemas.microsoft.com/office/drawing/2014/main" id="{9E985C05-0AE9-B948-AB20-4183CBCC453A}"/>
              </a:ext>
            </a:extLst>
          </p:cNvPr>
          <p:cNvSpPr/>
          <p:nvPr/>
        </p:nvSpPr>
        <p:spPr>
          <a:xfrm>
            <a:off x="250756" y="1286332"/>
            <a:ext cx="11689453" cy="5714449"/>
          </a:xfrm>
          <a:prstGeom prst="rect">
            <a:avLst/>
          </a:prstGeom>
        </p:spPr>
        <p:txBody>
          <a:bodyPr wrap="square">
            <a:spAutoFit/>
          </a:bodyPr>
          <a:lstStyle/>
          <a:p>
            <a:pPr marL="12700" marR="127635" algn="just">
              <a:lnSpc>
                <a:spcPct val="100600"/>
              </a:lnSpc>
              <a:spcBef>
                <a:spcPts val="85"/>
              </a:spcBef>
            </a:pPr>
            <a:r>
              <a:rPr lang="es-MX" sz="2400" dirty="0"/>
              <a:t>La observación 14 </a:t>
            </a:r>
            <a:r>
              <a:rPr lang="es-MX" sz="2400" b="1" u="sng" dirty="0"/>
              <a:t>no pretende definir el contenido del concepto</a:t>
            </a:r>
            <a:r>
              <a:rPr lang="es-MX" sz="2400" dirty="0"/>
              <a:t>:</a:t>
            </a:r>
          </a:p>
          <a:p>
            <a:pPr marL="12700" marR="127635" algn="just">
              <a:lnSpc>
                <a:spcPct val="100600"/>
              </a:lnSpc>
              <a:spcBef>
                <a:spcPts val="85"/>
              </a:spcBef>
            </a:pPr>
            <a:r>
              <a:rPr lang="es-MX" sz="2400" dirty="0"/>
              <a:t>11. “El interés superior del niño es un concepto dinámico que abarca diversos temas en constante evolución. La presente observación general proporciona un marco para evaluar y determinar el interés superior del niño; no pretende establecer lo que es mejor para el niño en una situación y un momento concretos.</a:t>
            </a:r>
          </a:p>
          <a:p>
            <a:pPr marL="12700" marR="127635" algn="just">
              <a:lnSpc>
                <a:spcPct val="100600"/>
              </a:lnSpc>
              <a:spcBef>
                <a:spcPts val="85"/>
              </a:spcBef>
            </a:pPr>
            <a:endParaRPr lang="es-MX" sz="2400" dirty="0">
              <a:cs typeface="Arial"/>
            </a:endParaRPr>
          </a:p>
          <a:p>
            <a:pPr marL="12700" marR="127635" algn="just">
              <a:lnSpc>
                <a:spcPct val="100600"/>
              </a:lnSpc>
              <a:spcBef>
                <a:spcPts val="85"/>
              </a:spcBef>
            </a:pPr>
            <a:r>
              <a:rPr lang="es-MX" sz="2400" dirty="0">
                <a:cs typeface="Arial"/>
              </a:rPr>
              <a:t>Los procedimientos judiciales son específicamente obligados:</a:t>
            </a:r>
          </a:p>
          <a:p>
            <a:pPr marL="12700" marR="127635" algn="just">
              <a:lnSpc>
                <a:spcPct val="100600"/>
              </a:lnSpc>
              <a:spcBef>
                <a:spcPts val="85"/>
              </a:spcBef>
            </a:pPr>
            <a:r>
              <a:rPr lang="es-MX" sz="2400" dirty="0"/>
              <a:t>14. “El artículo 3, párrafo 1, establece un marco con tres tipos diferentes de obligaciones para los Estados partes, a saber: a)La obligación de garantizar que el interés superior del niño se integre de manera adecuada y se aplique sistemáticamente en todas las medidas de las instituciones públicas, en especial en </a:t>
            </a:r>
            <a:r>
              <a:rPr lang="es-MX" sz="2400" b="1" dirty="0"/>
              <a:t>todas las medidas de ejecución y los procedimientos administrativos y judiciales </a:t>
            </a:r>
            <a:r>
              <a:rPr lang="es-MX" sz="2400" dirty="0"/>
              <a:t>que afectan directa o indirectamente a los niños;</a:t>
            </a:r>
            <a:endParaRPr lang="es-CL" sz="2400" dirty="0">
              <a:cs typeface="Arial"/>
            </a:endParaRPr>
          </a:p>
        </p:txBody>
      </p:sp>
    </p:spTree>
    <p:extLst>
      <p:ext uri="{BB962C8B-B14F-4D97-AF65-F5344CB8AC3E}">
        <p14:creationId xmlns:p14="http://schemas.microsoft.com/office/powerpoint/2010/main" val="312240014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id="{26A07217-495C-964A-8CCA-728D45CBB363}"/>
              </a:ext>
            </a:extLst>
          </p:cNvPr>
          <p:cNvSpPr txBox="1"/>
          <p:nvPr/>
        </p:nvSpPr>
        <p:spPr>
          <a:xfrm>
            <a:off x="2641596" y="124957"/>
            <a:ext cx="9550404" cy="954107"/>
          </a:xfrm>
          <a:prstGeom prst="rect">
            <a:avLst/>
          </a:prstGeom>
          <a:noFill/>
        </p:spPr>
        <p:txBody>
          <a:bodyPr wrap="square" rtlCol="0">
            <a:spAutoFit/>
          </a:bodyPr>
          <a:lstStyle/>
          <a:p>
            <a:r>
              <a:rPr lang="es-CL" sz="2800" b="1" spc="190" dirty="0">
                <a:latin typeface="Arial"/>
                <a:ea typeface="Tahoma" panose="020B0604030504040204" pitchFamily="34" charset="0"/>
                <a:cs typeface="Arial"/>
              </a:rPr>
              <a:t>DERECHO, PRINCIPIO Y NORMA DE PROCEDIMIENTO</a:t>
            </a:r>
            <a:endParaRPr lang="es-CL" sz="2800" b="1" dirty="0">
              <a:latin typeface="Tahoma" panose="020B0604030504040204" pitchFamily="34" charset="0"/>
              <a:ea typeface="Tahoma" panose="020B0604030504040204" pitchFamily="34" charset="0"/>
              <a:cs typeface="Tahoma" panose="020B0604030504040204" pitchFamily="34" charset="0"/>
            </a:endParaRPr>
          </a:p>
        </p:txBody>
      </p:sp>
      <p:sp>
        <p:nvSpPr>
          <p:cNvPr id="2" name="Rectángulo 1">
            <a:extLst>
              <a:ext uri="{FF2B5EF4-FFF2-40B4-BE49-F238E27FC236}">
                <a16:creationId xmlns:a16="http://schemas.microsoft.com/office/drawing/2014/main" id="{9E985C05-0AE9-B948-AB20-4183CBCC453A}"/>
              </a:ext>
            </a:extLst>
          </p:cNvPr>
          <p:cNvSpPr/>
          <p:nvPr/>
        </p:nvSpPr>
        <p:spPr>
          <a:xfrm>
            <a:off x="250755" y="1145795"/>
            <a:ext cx="11689453" cy="4582601"/>
          </a:xfrm>
          <a:prstGeom prst="rect">
            <a:avLst/>
          </a:prstGeom>
        </p:spPr>
        <p:txBody>
          <a:bodyPr wrap="square">
            <a:spAutoFit/>
          </a:bodyPr>
          <a:lstStyle/>
          <a:p>
            <a:pPr marL="469900" marR="127635" indent="-457200" algn="just">
              <a:lnSpc>
                <a:spcPct val="100600"/>
              </a:lnSpc>
              <a:spcBef>
                <a:spcPts val="85"/>
              </a:spcBef>
              <a:buAutoNum type="alphaLcParenR"/>
            </a:pPr>
            <a:r>
              <a:rPr lang="es-MX" sz="2400" b="1" dirty="0"/>
              <a:t>Un derecho sustantivo</a:t>
            </a:r>
            <a:r>
              <a:rPr lang="es-MX" sz="2400" dirty="0"/>
              <a:t>: el derecho del niño a que su interés superior sea una consideración primordial que se evalúe y tenga en cuenta al sopesar distintos intereses para tomar una decisión sobre una cuestión debatida, y la garantía de que ese derecho se pondrá en práctica siempre que se tenga que adoptar una decisión que afecte a un niño, a un grupo de niños concreto o genérico o a los niños en general. El artículo 3, párrafo 1, establece una obligación intrínseca para los Estados, es de aplicación directa (aplicabilidad inmediata) y puede invocarse ante los tribunales. </a:t>
            </a:r>
          </a:p>
          <a:p>
            <a:pPr marL="469900" marR="127635" indent="-457200" algn="just">
              <a:lnSpc>
                <a:spcPct val="100600"/>
              </a:lnSpc>
              <a:spcBef>
                <a:spcPts val="85"/>
              </a:spcBef>
              <a:buAutoNum type="alphaLcParenR"/>
            </a:pPr>
            <a:endParaRPr lang="es-MX" sz="2400" dirty="0">
              <a:cs typeface="Arial"/>
            </a:endParaRPr>
          </a:p>
          <a:p>
            <a:pPr marL="469900" marR="127635" indent="-457200" algn="just">
              <a:lnSpc>
                <a:spcPct val="100600"/>
              </a:lnSpc>
              <a:spcBef>
                <a:spcPts val="85"/>
              </a:spcBef>
              <a:buAutoNum type="alphaLcParenR"/>
            </a:pPr>
            <a:r>
              <a:rPr lang="es-MX" sz="2400" b="1" dirty="0"/>
              <a:t>Un principio jurídico interpretativo fundamental</a:t>
            </a:r>
            <a:r>
              <a:rPr lang="es-MX" sz="2400" dirty="0"/>
              <a:t>: si una disposición jurídica admite más de una interpretación, se elegirá la interpretación que satisfaga de manera más efectiva el interés superior del niño. Los derechos consagrados en la Convención y sus Protocolos facultativos establecen el marco interpretativo.</a:t>
            </a:r>
            <a:endParaRPr lang="es-CL" sz="2400" dirty="0">
              <a:cs typeface="Arial"/>
            </a:endParaRPr>
          </a:p>
        </p:txBody>
      </p:sp>
    </p:spTree>
    <p:extLst>
      <p:ext uri="{BB962C8B-B14F-4D97-AF65-F5344CB8AC3E}">
        <p14:creationId xmlns:p14="http://schemas.microsoft.com/office/powerpoint/2010/main" val="102590634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heme/theme1.xml><?xml version="1.0" encoding="utf-8"?>
<a:theme xmlns:a="http://schemas.openxmlformats.org/drawingml/2006/main" name="Sector">
  <a:themeElements>
    <a:clrScheme name="Sector">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ector">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ector">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2220</TotalTime>
  <Words>2252</Words>
  <Application>Microsoft Office PowerPoint</Application>
  <PresentationFormat>Panorámica</PresentationFormat>
  <Paragraphs>127</Paragraphs>
  <Slides>19</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19</vt:i4>
      </vt:variant>
    </vt:vector>
  </HeadingPairs>
  <TitlesOfParts>
    <vt:vector size="26" baseType="lpstr">
      <vt:lpstr>Arial</vt:lpstr>
      <vt:lpstr>Calibri</vt:lpstr>
      <vt:lpstr>Century Gothic</vt:lpstr>
      <vt:lpstr>Tahoma</vt:lpstr>
      <vt:lpstr>Times</vt:lpstr>
      <vt:lpstr>Wingdings 3</vt:lpstr>
      <vt:lpstr>Sector</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Moreno, Jocelyn</dc:creator>
  <cp:lastModifiedBy>Docentes</cp:lastModifiedBy>
  <cp:revision>57</cp:revision>
  <dcterms:created xsi:type="dcterms:W3CDTF">2019-08-30T14:55:01Z</dcterms:created>
  <dcterms:modified xsi:type="dcterms:W3CDTF">2022-08-25T21:29:25Z</dcterms:modified>
</cp:coreProperties>
</file>