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7" r:id="rId2"/>
    <p:sldId id="258" r:id="rId3"/>
    <p:sldId id="302" r:id="rId4"/>
    <p:sldId id="261" r:id="rId5"/>
    <p:sldId id="259"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301"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E7BF151-C757-4B2C-B0DE-4E3BB269B3CA}" v="3" dt="2024-04-30T15:36:57.6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5/27/2024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5/27/2024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5/27/2024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5/27/2024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7" name="Date Placeholder 6"/>
          <p:cNvSpPr>
            <a:spLocks noGrp="1"/>
          </p:cNvSpPr>
          <p:nvPr>
            <p:ph type="dt" sz="half" idx="10"/>
          </p:nvPr>
        </p:nvSpPr>
        <p:spPr/>
        <p:txBody>
          <a:bodyPr/>
          <a:lstStyle/>
          <a:p>
            <a:fld id="{1160EA64-D806-43AC-9DF2-F8C432F32B4C}" type="datetimeFigureOut">
              <a:rPr lang="en-US" dirty="0"/>
              <a:t>5/27/2024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5/27/2024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583436" y="3143250"/>
            <a:ext cx="4270248" cy="25967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7" name="Date Placeholder 6"/>
          <p:cNvSpPr>
            <a:spLocks noGrp="1"/>
          </p:cNvSpPr>
          <p:nvPr>
            <p:ph type="dt" sz="half" idx="10"/>
          </p:nvPr>
        </p:nvSpPr>
        <p:spPr/>
        <p:txBody>
          <a:bodyPr/>
          <a:lstStyle/>
          <a:p>
            <a:fld id="{4F7D4976-E339-4826-83B7-FBD03F55ECF8}" type="datetimeFigureOut">
              <a:rPr lang="en-US" dirty="0"/>
              <a:t>5/27/2024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‹Nº›</a:t>
            </a:fld>
            <a:endParaRPr lang="en-US" dirty="0"/>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5/27/2024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5/27/2024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9" name="Date Placeholder 8"/>
          <p:cNvSpPr>
            <a:spLocks noGrp="1"/>
          </p:cNvSpPr>
          <p:nvPr>
            <p:ph type="dt" sz="half" idx="10"/>
          </p:nvPr>
        </p:nvSpPr>
        <p:spPr/>
        <p:txBody>
          <a:bodyPr/>
          <a:lstStyle/>
          <a:p>
            <a:fld id="{D1BE4249-C0D0-4B06-8692-E8BB871AF643}" type="datetimeFigureOut">
              <a:rPr lang="en-US" dirty="0"/>
              <a:t>5/27/2024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5/27/2024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5/27/2024</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5B89D3-09D8-5AD5-2213-C6E3515E40A9}"/>
              </a:ext>
            </a:extLst>
          </p:cNvPr>
          <p:cNvSpPr>
            <a:spLocks noGrp="1"/>
          </p:cNvSpPr>
          <p:nvPr>
            <p:ph type="ctrTitle"/>
          </p:nvPr>
        </p:nvSpPr>
        <p:spPr/>
        <p:txBody>
          <a:bodyPr/>
          <a:lstStyle/>
          <a:p>
            <a:r>
              <a:rPr lang="es-CL" dirty="0"/>
              <a:t>Violencia intrafamiliar en sede penal</a:t>
            </a:r>
          </a:p>
        </p:txBody>
      </p:sp>
      <p:sp>
        <p:nvSpPr>
          <p:cNvPr id="3" name="Subtítulo 2">
            <a:extLst>
              <a:ext uri="{FF2B5EF4-FFF2-40B4-BE49-F238E27FC236}">
                <a16:creationId xmlns:a16="http://schemas.microsoft.com/office/drawing/2014/main" id="{632FBE26-DC7B-AB62-C52A-D1D7E3ECF552}"/>
              </a:ext>
            </a:extLst>
          </p:cNvPr>
          <p:cNvSpPr>
            <a:spLocks noGrp="1"/>
          </p:cNvSpPr>
          <p:nvPr>
            <p:ph type="subTitle" idx="1"/>
          </p:nvPr>
        </p:nvSpPr>
        <p:spPr/>
        <p:txBody>
          <a:bodyPr/>
          <a:lstStyle/>
          <a:p>
            <a:r>
              <a:rPr lang="es-CL" b="1" dirty="0"/>
              <a:t>MARCELO OYHARCABAL FRAILE </a:t>
            </a:r>
          </a:p>
          <a:p>
            <a:r>
              <a:rPr lang="es-CL" b="1"/>
              <a:t>2024</a:t>
            </a:r>
          </a:p>
          <a:p>
            <a:endParaRPr lang="es-CL" b="1" dirty="0"/>
          </a:p>
        </p:txBody>
      </p:sp>
      <p:pic>
        <p:nvPicPr>
          <p:cNvPr id="4" name="Imagen 3">
            <a:extLst>
              <a:ext uri="{FF2B5EF4-FFF2-40B4-BE49-F238E27FC236}">
                <a16:creationId xmlns:a16="http://schemas.microsoft.com/office/drawing/2014/main" id="{831D8F6D-1B12-EAD5-4A88-0C2BC1801EAB}"/>
              </a:ext>
            </a:extLst>
          </p:cNvPr>
          <p:cNvPicPr>
            <a:picLocks noChangeAspect="1"/>
          </p:cNvPicPr>
          <p:nvPr/>
        </p:nvPicPr>
        <p:blipFill>
          <a:blip r:embed="rId2"/>
          <a:stretch>
            <a:fillRect/>
          </a:stretch>
        </p:blipFill>
        <p:spPr>
          <a:xfrm>
            <a:off x="738192" y="583401"/>
            <a:ext cx="1243692" cy="646232"/>
          </a:xfrm>
          <a:prstGeom prst="rect">
            <a:avLst/>
          </a:prstGeom>
        </p:spPr>
      </p:pic>
    </p:spTree>
    <p:extLst>
      <p:ext uri="{BB962C8B-B14F-4D97-AF65-F5344CB8AC3E}">
        <p14:creationId xmlns:p14="http://schemas.microsoft.com/office/powerpoint/2010/main" val="2437731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25E2486-7DA6-CC27-7EAB-AC092ED32FEB}"/>
              </a:ext>
            </a:extLst>
          </p:cNvPr>
          <p:cNvSpPr>
            <a:spLocks noGrp="1"/>
          </p:cNvSpPr>
          <p:nvPr>
            <p:ph idx="1"/>
          </p:nvPr>
        </p:nvSpPr>
        <p:spPr>
          <a:xfrm>
            <a:off x="1147729" y="775663"/>
            <a:ext cx="9869213" cy="5164783"/>
          </a:xfrm>
        </p:spPr>
        <p:txBody>
          <a:bodyPr>
            <a:normAutofit/>
          </a:bodyPr>
          <a:lstStyle/>
          <a:p>
            <a:pPr marL="0" indent="0" algn="just">
              <a:buNone/>
            </a:pPr>
            <a:r>
              <a:rPr lang="es-MX" sz="2800" dirty="0">
                <a:highlight>
                  <a:srgbClr val="00FFFF"/>
                </a:highlight>
              </a:rPr>
              <a:t>Relación sentimental: </a:t>
            </a:r>
            <a:r>
              <a:rPr lang="es-MX" sz="2800" dirty="0"/>
              <a:t>Por la historia de su establecimiento sabemos que el legislador se ha referido al trato amoroso e informal entre jóvenes (y no tanto), que se denomina coloquialmente “pololeo” e incluye manifestaciones físicas que no constituyen actos de significación sexual, como abrazos y caricias, aunque también besos y, eventualmente comunicaciones escritas de carácter amoroso. (MATUS/RAMÍREZ. Manual de derecho penal chileno. Año 2021. Pág. 85)</a:t>
            </a:r>
            <a:endParaRPr lang="es-CL" sz="2800" dirty="0"/>
          </a:p>
        </p:txBody>
      </p:sp>
    </p:spTree>
    <p:extLst>
      <p:ext uri="{BB962C8B-B14F-4D97-AF65-F5344CB8AC3E}">
        <p14:creationId xmlns:p14="http://schemas.microsoft.com/office/powerpoint/2010/main" val="1372724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201AFC-1F2A-76BB-A1D6-6BA29AF5FF27}"/>
              </a:ext>
            </a:extLst>
          </p:cNvPr>
          <p:cNvSpPr>
            <a:spLocks noGrp="1"/>
          </p:cNvSpPr>
          <p:nvPr>
            <p:ph type="title"/>
          </p:nvPr>
        </p:nvSpPr>
        <p:spPr>
          <a:xfrm>
            <a:off x="1726640" y="258397"/>
            <a:ext cx="7729728" cy="1188720"/>
          </a:xfrm>
        </p:spPr>
        <p:txBody>
          <a:bodyPr/>
          <a:lstStyle/>
          <a:p>
            <a:r>
              <a:rPr lang="es-MX" dirty="0"/>
              <a:t>Femicidio por razón de género.</a:t>
            </a:r>
            <a:endParaRPr lang="es-CL" dirty="0"/>
          </a:p>
        </p:txBody>
      </p:sp>
      <p:sp>
        <p:nvSpPr>
          <p:cNvPr id="3" name="Marcador de contenido 2">
            <a:extLst>
              <a:ext uri="{FF2B5EF4-FFF2-40B4-BE49-F238E27FC236}">
                <a16:creationId xmlns:a16="http://schemas.microsoft.com/office/drawing/2014/main" id="{59151E04-A359-1A93-87A0-BA47EF97220C}"/>
              </a:ext>
            </a:extLst>
          </p:cNvPr>
          <p:cNvSpPr>
            <a:spLocks noGrp="1"/>
          </p:cNvSpPr>
          <p:nvPr>
            <p:ph idx="1"/>
          </p:nvPr>
        </p:nvSpPr>
        <p:spPr>
          <a:xfrm>
            <a:off x="763051" y="1652226"/>
            <a:ext cx="10203443" cy="4433264"/>
          </a:xfrm>
        </p:spPr>
        <p:txBody>
          <a:bodyPr>
            <a:normAutofit fontScale="92500" lnSpcReduction="10000"/>
          </a:bodyPr>
          <a:lstStyle/>
          <a:p>
            <a:pPr marL="0" indent="0" algn="just">
              <a:buNone/>
            </a:pPr>
            <a:r>
              <a:rPr lang="es-MX" b="1" dirty="0">
                <a:highlight>
                  <a:srgbClr val="00FFFF"/>
                </a:highlight>
              </a:rPr>
              <a:t>Artículo 390 ter.- </a:t>
            </a:r>
          </a:p>
          <a:p>
            <a:pPr marL="0" indent="0" algn="just">
              <a:buNone/>
            </a:pPr>
            <a:endParaRPr lang="es-MX" dirty="0"/>
          </a:p>
          <a:p>
            <a:pPr marL="0" indent="0" algn="just">
              <a:buNone/>
            </a:pPr>
            <a:r>
              <a:rPr lang="es-MX" i="1" dirty="0"/>
              <a:t>El hombre que matare a una mujer </a:t>
            </a:r>
            <a:r>
              <a:rPr lang="es-MX" i="1" dirty="0">
                <a:highlight>
                  <a:srgbClr val="00FFFF"/>
                </a:highlight>
              </a:rPr>
              <a:t>en razón de su género </a:t>
            </a:r>
            <a:r>
              <a:rPr lang="es-MX" i="1" dirty="0"/>
              <a:t>será sancionado con la pena de presidio mayor en su grado máximo a presidio perpetuo.</a:t>
            </a:r>
          </a:p>
          <a:p>
            <a:pPr marL="0" indent="0" algn="just">
              <a:buNone/>
            </a:pPr>
            <a:r>
              <a:rPr lang="es-MX" i="1" dirty="0"/>
              <a:t>    Se considerará que existe razón de género cuando la muerte se produzca en alguna de las siguientes circunstancias: </a:t>
            </a:r>
          </a:p>
          <a:p>
            <a:pPr marL="0" indent="0" algn="just">
              <a:buNone/>
            </a:pPr>
            <a:r>
              <a:rPr lang="es-MX" i="1" dirty="0"/>
              <a:t>    1.- Ser consecuencia de la negativa a establecer con el autor una relación de carácter sentimental o sexual.</a:t>
            </a:r>
          </a:p>
          <a:p>
            <a:pPr marL="0" indent="0" algn="just">
              <a:buNone/>
            </a:pPr>
            <a:r>
              <a:rPr lang="es-MX" i="1" dirty="0"/>
              <a:t>    2.- Ser consecuencia de que la víctima ejerza o haya ejercido la prostitución, u otra ocupación u oficio de carácter sexual.</a:t>
            </a:r>
          </a:p>
          <a:p>
            <a:pPr marL="0" indent="0" algn="just">
              <a:buNone/>
            </a:pPr>
            <a:r>
              <a:rPr lang="es-MX" i="1" dirty="0"/>
              <a:t>   3.- Haberse cometido el delito tras haber ejercido contra la víctima cualquier forma de violencia sexual, sin perjuicio de lo dispuesto en el artículo 372 bis.</a:t>
            </a:r>
          </a:p>
          <a:p>
            <a:pPr marL="0" indent="0" algn="just">
              <a:buNone/>
            </a:pPr>
            <a:r>
              <a:rPr lang="es-MX" i="1" dirty="0"/>
              <a:t>   4.- Haberse realizado con motivo de la orientación sexual, identidad de género o expresión de género de la víctima.</a:t>
            </a:r>
          </a:p>
          <a:p>
            <a:pPr marL="0" indent="0" algn="just">
              <a:buNone/>
            </a:pPr>
            <a:r>
              <a:rPr lang="es-MX" i="1" dirty="0"/>
              <a:t>  5.- Haberse cometido en cualquier tipo de situación en la que se den circunstancias de manifiesta subordinación por las relaciones desiguales de poder entre el agresor y la víctima, </a:t>
            </a:r>
            <a:r>
              <a:rPr lang="es-MX" i="1" dirty="0">
                <a:highlight>
                  <a:srgbClr val="00FFFF"/>
                </a:highlight>
              </a:rPr>
              <a:t>o motivada por una evidente intención de discriminación.</a:t>
            </a:r>
          </a:p>
          <a:p>
            <a:pPr marL="0" indent="0" algn="just">
              <a:buNone/>
            </a:pPr>
            <a:endParaRPr lang="es-MX" i="1" dirty="0"/>
          </a:p>
          <a:p>
            <a:pPr marL="0" indent="0">
              <a:buNone/>
            </a:pPr>
            <a:endParaRPr lang="es-MX" dirty="0"/>
          </a:p>
          <a:p>
            <a:pPr marL="0" indent="0">
              <a:buNone/>
            </a:pPr>
            <a:endParaRPr lang="es-CL" dirty="0"/>
          </a:p>
        </p:txBody>
      </p:sp>
    </p:spTree>
    <p:extLst>
      <p:ext uri="{BB962C8B-B14F-4D97-AF65-F5344CB8AC3E}">
        <p14:creationId xmlns:p14="http://schemas.microsoft.com/office/powerpoint/2010/main" val="26459152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90E39E9-AB65-0461-A264-F95C425A1A92}"/>
              </a:ext>
            </a:extLst>
          </p:cNvPr>
          <p:cNvSpPr>
            <a:spLocks noGrp="1"/>
          </p:cNvSpPr>
          <p:nvPr>
            <p:ph idx="1"/>
          </p:nvPr>
        </p:nvSpPr>
        <p:spPr>
          <a:xfrm>
            <a:off x="403598" y="1652226"/>
            <a:ext cx="9487898" cy="5267061"/>
          </a:xfrm>
        </p:spPr>
        <p:txBody>
          <a:bodyPr/>
          <a:lstStyle/>
          <a:p>
            <a:pPr marL="0" indent="0" algn="just">
              <a:buNone/>
            </a:pPr>
            <a:r>
              <a:rPr lang="es-MX" sz="2800" dirty="0">
                <a:highlight>
                  <a:srgbClr val="00FFFF"/>
                </a:highlight>
              </a:rPr>
              <a:t>Respecto a las figuras de femicidio íntimo, esta figura comparte</a:t>
            </a:r>
            <a:r>
              <a:rPr lang="es-MX" sz="2800" dirty="0"/>
              <a:t>:</a:t>
            </a:r>
          </a:p>
          <a:p>
            <a:pPr marL="0" indent="0" algn="just">
              <a:buNone/>
            </a:pPr>
            <a:r>
              <a:rPr lang="es-MX" sz="2800" dirty="0"/>
              <a:t>1. Los sujetos (activo y pasivo)</a:t>
            </a:r>
          </a:p>
          <a:p>
            <a:pPr marL="0" indent="0" algn="just">
              <a:buNone/>
            </a:pPr>
            <a:r>
              <a:rPr lang="es-MX" sz="2800" dirty="0"/>
              <a:t>2. Desvinculación de la violencia intrafamiliar o domestica</a:t>
            </a:r>
          </a:p>
          <a:p>
            <a:endParaRPr lang="es-MX" dirty="0"/>
          </a:p>
          <a:p>
            <a:endParaRPr lang="es-CL" dirty="0"/>
          </a:p>
        </p:txBody>
      </p:sp>
    </p:spTree>
    <p:extLst>
      <p:ext uri="{BB962C8B-B14F-4D97-AF65-F5344CB8AC3E}">
        <p14:creationId xmlns:p14="http://schemas.microsoft.com/office/powerpoint/2010/main" val="1429882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AECEE05-B53A-F81B-3D5A-703F9F68CD57}"/>
              </a:ext>
            </a:extLst>
          </p:cNvPr>
          <p:cNvSpPr>
            <a:spLocks noGrp="1"/>
          </p:cNvSpPr>
          <p:nvPr>
            <p:ph idx="1"/>
          </p:nvPr>
        </p:nvSpPr>
        <p:spPr>
          <a:xfrm>
            <a:off x="592783" y="813502"/>
            <a:ext cx="9907051" cy="4926526"/>
          </a:xfrm>
        </p:spPr>
        <p:txBody>
          <a:bodyPr/>
          <a:lstStyle/>
          <a:p>
            <a:pPr marL="0" indent="0" algn="just">
              <a:buNone/>
            </a:pPr>
            <a:r>
              <a:rPr lang="es-MX" sz="2400" b="1" dirty="0">
                <a:highlight>
                  <a:srgbClr val="00FFFF"/>
                </a:highlight>
              </a:rPr>
              <a:t>Elemento subjetivo adicional al dolo</a:t>
            </a:r>
          </a:p>
          <a:p>
            <a:pPr marL="0" indent="0" algn="just">
              <a:buNone/>
            </a:pPr>
            <a:r>
              <a:rPr lang="es-MX" sz="2400" dirty="0"/>
              <a:t>“En razón de su género”: Es necesaria la concurrencia de un elemento subjetivo adicional, esto es, la actuación por razón de o por una causa o motivo determinado: la “evidente intención de discriminación” a que se refiere la circunstancia 5.ª del inc. 2 de este artículo, circunstancia que, por su amplitud, opera como cláusula general para comprender el sentido y alcance de este delito ( EN TODAS SUS HIPÓTESIS). (MATUS/RAMÍREZ. Manual de derecho penal chileno. Año 2021. Pág. 85)</a:t>
            </a:r>
          </a:p>
          <a:p>
            <a:pPr algn="just"/>
            <a:endParaRPr lang="es-MX" dirty="0"/>
          </a:p>
          <a:p>
            <a:pPr algn="just"/>
            <a:endParaRPr lang="es-CL" dirty="0"/>
          </a:p>
        </p:txBody>
      </p:sp>
    </p:spTree>
    <p:extLst>
      <p:ext uri="{BB962C8B-B14F-4D97-AF65-F5344CB8AC3E}">
        <p14:creationId xmlns:p14="http://schemas.microsoft.com/office/powerpoint/2010/main" val="1638891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05FD32B-E2FB-9F46-2764-46AE226218B5}"/>
              </a:ext>
            </a:extLst>
          </p:cNvPr>
          <p:cNvSpPr>
            <a:spLocks noGrp="1"/>
          </p:cNvSpPr>
          <p:nvPr>
            <p:ph idx="1"/>
          </p:nvPr>
        </p:nvSpPr>
        <p:spPr>
          <a:xfrm>
            <a:off x="397291" y="441434"/>
            <a:ext cx="10216055" cy="5298593"/>
          </a:xfrm>
        </p:spPr>
        <p:txBody>
          <a:bodyPr>
            <a:normAutofit/>
          </a:bodyPr>
          <a:lstStyle/>
          <a:p>
            <a:pPr marL="0" indent="0">
              <a:buNone/>
            </a:pPr>
            <a:r>
              <a:rPr lang="es-CL" b="1" u="sng" dirty="0">
                <a:highlight>
                  <a:srgbClr val="00FFFF"/>
                </a:highlight>
              </a:rPr>
              <a:t>Hipótesis:</a:t>
            </a:r>
          </a:p>
          <a:p>
            <a:pPr marL="0" indent="0">
              <a:buNone/>
            </a:pPr>
            <a:r>
              <a:rPr lang="es-MX" dirty="0">
                <a:highlight>
                  <a:srgbClr val="00FFFF"/>
                </a:highlight>
              </a:rPr>
              <a:t>1.-</a:t>
            </a:r>
            <a:r>
              <a:rPr lang="es-MX" i="1" dirty="0">
                <a:highlight>
                  <a:srgbClr val="00FFFF"/>
                </a:highlight>
              </a:rPr>
              <a:t> Ser consecuencia de la negativa a establecer con el autor una relación de carácter sentimental o sexual</a:t>
            </a:r>
          </a:p>
          <a:p>
            <a:pPr marL="0" indent="0">
              <a:buNone/>
            </a:pPr>
            <a:r>
              <a:rPr lang="es-MX" dirty="0"/>
              <a:t>Esta negativa debe acreditarse junto con la motivación a ella vinculada. Ejemplo: El atropello imprudente de una mujer que se ha negado previamente a mantener una relación de carácter sentimental o sexual no constituye este delito, por más prueba objetiva que exista de ella. (MATUS/RAMÍREZ. Manual de derecho penal chileno. Año 2021. Pág. 85)</a:t>
            </a:r>
          </a:p>
          <a:p>
            <a:pPr marL="0" indent="0">
              <a:buNone/>
            </a:pPr>
            <a:endParaRPr lang="es-MX" dirty="0"/>
          </a:p>
          <a:p>
            <a:pPr marL="0" indent="0">
              <a:buNone/>
            </a:pPr>
            <a:endParaRPr lang="es-MX" dirty="0"/>
          </a:p>
          <a:p>
            <a:pPr marL="0" indent="0">
              <a:buNone/>
            </a:pPr>
            <a:r>
              <a:rPr lang="es-MX" dirty="0">
                <a:highlight>
                  <a:srgbClr val="00FFFF"/>
                </a:highlight>
              </a:rPr>
              <a:t>2.- </a:t>
            </a:r>
            <a:r>
              <a:rPr lang="es-MX" i="1" dirty="0">
                <a:highlight>
                  <a:srgbClr val="00FFFF"/>
                </a:highlight>
              </a:rPr>
              <a:t>Ser consecuencia de que la víctima ejerza o haya ejercido la prostitución, u otra ocupación u oficio de carácter sexual</a:t>
            </a:r>
          </a:p>
          <a:p>
            <a:pPr marL="0" indent="0">
              <a:buNone/>
            </a:pPr>
            <a:r>
              <a:rPr lang="es-MX" dirty="0"/>
              <a:t>Aquí se aprecia la violencia de género desligada de toda relación sentimental sexual con el autor del delito y propiamente como expresión de discriminación. Por lo mismo, se exige también la conjunción entre el aspecto objetivo del motivo (la ocupación de la víctima), la prueba de que el autor conocía ese hecho y la de que esa ocupación motiva la agresión. (MATUS/RAMÍREZ. Manual de derecho penal chileno. Año 2021. Pág. 86). </a:t>
            </a:r>
          </a:p>
          <a:p>
            <a:pPr marL="0" indent="0">
              <a:buNone/>
            </a:pPr>
            <a:endParaRPr lang="es-MX" b="1" u="sng" dirty="0">
              <a:highlight>
                <a:srgbClr val="00FFFF"/>
              </a:highlight>
            </a:endParaRPr>
          </a:p>
          <a:p>
            <a:pPr marL="0" indent="0">
              <a:buNone/>
            </a:pPr>
            <a:endParaRPr lang="es-CL" b="1" u="sng" dirty="0">
              <a:highlight>
                <a:srgbClr val="00FFFF"/>
              </a:highlight>
            </a:endParaRPr>
          </a:p>
        </p:txBody>
      </p:sp>
    </p:spTree>
    <p:extLst>
      <p:ext uri="{BB962C8B-B14F-4D97-AF65-F5344CB8AC3E}">
        <p14:creationId xmlns:p14="http://schemas.microsoft.com/office/powerpoint/2010/main" val="39845189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FE093A5-3AD5-4249-426A-C63ED13AD5BB}"/>
              </a:ext>
            </a:extLst>
          </p:cNvPr>
          <p:cNvSpPr>
            <a:spLocks noGrp="1"/>
          </p:cNvSpPr>
          <p:nvPr>
            <p:ph idx="1"/>
          </p:nvPr>
        </p:nvSpPr>
        <p:spPr>
          <a:xfrm>
            <a:off x="327923" y="315309"/>
            <a:ext cx="11275498" cy="5757567"/>
          </a:xfrm>
        </p:spPr>
        <p:txBody>
          <a:bodyPr>
            <a:normAutofit lnSpcReduction="10000"/>
          </a:bodyPr>
          <a:lstStyle/>
          <a:p>
            <a:pPr marL="0" indent="0" algn="just">
              <a:buNone/>
            </a:pPr>
            <a:r>
              <a:rPr lang="es-MX" dirty="0">
                <a:highlight>
                  <a:srgbClr val="00FFFF"/>
                </a:highlight>
              </a:rPr>
              <a:t>3</a:t>
            </a:r>
            <a:r>
              <a:rPr lang="es-MX" i="1" dirty="0">
                <a:highlight>
                  <a:srgbClr val="00FFFF"/>
                </a:highlight>
              </a:rPr>
              <a:t>.- Haberse cometido el delito tras haber ejercido contra la víctima cualquier forma de violencia sexual, sin perjuicio de lo dispuesto en el artículo 372 bis.</a:t>
            </a:r>
            <a:endParaRPr lang="es-MX" dirty="0"/>
          </a:p>
          <a:p>
            <a:pPr marL="0" indent="0" algn="just">
              <a:buNone/>
            </a:pPr>
            <a:r>
              <a:rPr lang="es-MX" dirty="0"/>
              <a:t>Esta hipótesis se presenta cuando frente a la negativa para mantener una relación sexual sigue el forzamiento de la voluntad de la víctima en la forma de alguna violencia sexual de los arts. 361 a 366 ter.</a:t>
            </a:r>
          </a:p>
          <a:p>
            <a:pPr marL="0" indent="0" algn="just">
              <a:buNone/>
            </a:pPr>
            <a:r>
              <a:rPr lang="es-MX" u="sng" dirty="0"/>
              <a:t>Excepción</a:t>
            </a:r>
            <a:r>
              <a:rPr lang="es-MX" dirty="0"/>
              <a:t>: Art. 372 bis.</a:t>
            </a:r>
          </a:p>
          <a:p>
            <a:pPr marL="0" indent="0" algn="just">
              <a:buNone/>
            </a:pPr>
            <a:r>
              <a:rPr lang="es-MX" dirty="0"/>
              <a:t> Si la agresión consiste en una violación y con motivo u ocasión de ésta se mata a la mujer, el delito se califica como violación con femicidio y se castiga con las penas de presidio perpetuo a presidio perpetuo calificado del art. 372 bis. (MATUS/RAMÍREZ. Manual de derecho penal chileno. Año 2021. Pág. 86). </a:t>
            </a:r>
          </a:p>
          <a:p>
            <a:pPr marL="0" indent="0" algn="just">
              <a:buNone/>
            </a:pPr>
            <a:endParaRPr lang="es-MX" dirty="0"/>
          </a:p>
          <a:p>
            <a:pPr marL="0" indent="0" algn="just">
              <a:buNone/>
            </a:pPr>
            <a:r>
              <a:rPr lang="es-MX" i="1" dirty="0">
                <a:highlight>
                  <a:srgbClr val="00FFFF"/>
                </a:highlight>
              </a:rPr>
              <a:t>4.- Haberse realizado con motivo de la orientación sexual, identidad de género o expresión de género de la víctima.</a:t>
            </a:r>
          </a:p>
          <a:p>
            <a:pPr marL="0" indent="0" algn="just">
              <a:buNone/>
            </a:pPr>
            <a:r>
              <a:rPr lang="es-MX" dirty="0"/>
              <a:t>Esta hipótesis es propiamente de carácter discriminatorio y supone dar muerte a la mujer únicamente por ser tal, esto es, por su identidad de género (ser la víctima transexual, p. ej.), por manifestar una orientación de carácter sexual que el autor reprueba o discrimina (p. ej., lesbianismo), o por la manifestación externa del género de la mujer, esto es, la discriminación por su modo de hablar o vestir, las modificaciones corporales que se haya practicado, o formas de comportamiento e interacción social, etc. (MATUS/RAMÍREZ. Manual de derecho penal chileno. Año 2021. Pág. 86). </a:t>
            </a:r>
          </a:p>
          <a:p>
            <a:pPr marL="0" indent="0" algn="just">
              <a:buNone/>
            </a:pPr>
            <a:r>
              <a:rPr lang="es-MX" u="sng" dirty="0"/>
              <a:t>Ejemplo problemático: </a:t>
            </a:r>
            <a:r>
              <a:rPr lang="es-MX" dirty="0"/>
              <a:t>Dar muerte a hombre travestido de mujer pero cuyo sexo registral es masculino.  La ley exige que la víctima sea objetivamente una mujer, en el sentido registral, no habrá femicidio del hombre no ha realizado el cambio registral. En estos casos, el homicidio será simple o calificado, según las circunstancias, con la agravante 21.ª del art. 12</a:t>
            </a:r>
          </a:p>
          <a:p>
            <a:pPr marL="0" indent="0" algn="just">
              <a:buNone/>
            </a:pPr>
            <a:endParaRPr lang="es-MX" dirty="0"/>
          </a:p>
          <a:p>
            <a:pPr marL="0" indent="0" algn="just">
              <a:buNone/>
            </a:pPr>
            <a:endParaRPr lang="es-CL" dirty="0"/>
          </a:p>
        </p:txBody>
      </p:sp>
    </p:spTree>
    <p:extLst>
      <p:ext uri="{BB962C8B-B14F-4D97-AF65-F5344CB8AC3E}">
        <p14:creationId xmlns:p14="http://schemas.microsoft.com/office/powerpoint/2010/main" val="40355028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F2F3C3B-E6FB-022A-91B7-BC773ED7DFDA}"/>
              </a:ext>
            </a:extLst>
          </p:cNvPr>
          <p:cNvSpPr>
            <a:spLocks noGrp="1"/>
          </p:cNvSpPr>
          <p:nvPr>
            <p:ph idx="1"/>
          </p:nvPr>
        </p:nvSpPr>
        <p:spPr>
          <a:xfrm>
            <a:off x="750439" y="498190"/>
            <a:ext cx="10203442" cy="5467482"/>
          </a:xfrm>
        </p:spPr>
        <p:txBody>
          <a:bodyPr>
            <a:normAutofit/>
          </a:bodyPr>
          <a:lstStyle/>
          <a:p>
            <a:pPr marL="0" indent="0" algn="just">
              <a:buNone/>
            </a:pPr>
            <a:r>
              <a:rPr lang="es-MX" sz="2400" i="1" dirty="0">
                <a:highlight>
                  <a:srgbClr val="00FFFF"/>
                </a:highlight>
              </a:rPr>
              <a:t>5.- Haberse cometido en cualquier tipo de situación en la que se den circunstancias de manifiesta subordinación por las relaciones desiguales de poder entre el agresor y la víctima, o motivada por una evidente intención de discriminación.</a:t>
            </a:r>
            <a:endParaRPr lang="es-MX" sz="2400" dirty="0"/>
          </a:p>
          <a:p>
            <a:pPr marL="0" indent="0" algn="just">
              <a:buNone/>
            </a:pPr>
            <a:r>
              <a:rPr lang="es-MX" sz="2400" dirty="0"/>
              <a:t>Finalmente, se contempla el femicidio como expresión de una manifiesta subordinación por las relaciones desiguales de poder entre el agresor y la víctima, como serían las existentes en los ámbitos labores, educacionales y de las asociaciones en que tales relaciones tienen lugar. Aquí, junto a la prueba de la subordinación “manifiesta”, el aspecto subjetivo o motivacional de la conducta consiste en el aprovechamiento o abuso de esa situación para cometer el delito, lo que se puede expresar en su empleo para hacer que la víctima se presente al lugar de los hechos o de otro modo facilitar la comisión del delito a partir de esa posición. (MATUS/RAMÍREZ. Manual de derecho penal chileno. Año 2021. Pág. 87). </a:t>
            </a:r>
          </a:p>
          <a:p>
            <a:pPr marL="0" indent="0">
              <a:buNone/>
            </a:pPr>
            <a:endParaRPr lang="es-CL" dirty="0"/>
          </a:p>
        </p:txBody>
      </p:sp>
    </p:spTree>
    <p:extLst>
      <p:ext uri="{BB962C8B-B14F-4D97-AF65-F5344CB8AC3E}">
        <p14:creationId xmlns:p14="http://schemas.microsoft.com/office/powerpoint/2010/main" val="3486374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BF800D-C00D-90A4-55C4-19CCA3036565}"/>
              </a:ext>
            </a:extLst>
          </p:cNvPr>
          <p:cNvSpPr>
            <a:spLocks noGrp="1"/>
          </p:cNvSpPr>
          <p:nvPr>
            <p:ph type="title"/>
          </p:nvPr>
        </p:nvSpPr>
        <p:spPr>
          <a:xfrm>
            <a:off x="1644658" y="718750"/>
            <a:ext cx="7729728" cy="1188720"/>
          </a:xfrm>
        </p:spPr>
        <p:txBody>
          <a:bodyPr>
            <a:normAutofit fontScale="90000"/>
          </a:bodyPr>
          <a:lstStyle/>
          <a:p>
            <a:r>
              <a:rPr lang="es-CL" dirty="0"/>
              <a:t/>
            </a:r>
            <a:br>
              <a:rPr lang="es-CL" dirty="0"/>
            </a:br>
            <a:r>
              <a:rPr lang="es-CL" dirty="0"/>
              <a:t/>
            </a:r>
            <a:br>
              <a:rPr lang="es-CL" dirty="0"/>
            </a:br>
            <a:r>
              <a:rPr lang="es-CL" dirty="0"/>
              <a:t>Agravantes especiales</a:t>
            </a:r>
            <a:br>
              <a:rPr lang="es-CL" dirty="0"/>
            </a:br>
            <a:r>
              <a:rPr lang="es-CL" dirty="0"/>
              <a:t/>
            </a:r>
            <a:br>
              <a:rPr lang="es-CL" dirty="0"/>
            </a:br>
            <a:endParaRPr lang="es-CL" dirty="0"/>
          </a:p>
        </p:txBody>
      </p:sp>
      <p:sp>
        <p:nvSpPr>
          <p:cNvPr id="3" name="Marcador de contenido 2">
            <a:extLst>
              <a:ext uri="{FF2B5EF4-FFF2-40B4-BE49-F238E27FC236}">
                <a16:creationId xmlns:a16="http://schemas.microsoft.com/office/drawing/2014/main" id="{9C5A43DE-705A-1047-72C1-743EFA68C7C5}"/>
              </a:ext>
            </a:extLst>
          </p:cNvPr>
          <p:cNvSpPr>
            <a:spLocks noGrp="1"/>
          </p:cNvSpPr>
          <p:nvPr>
            <p:ph idx="1"/>
          </p:nvPr>
        </p:nvSpPr>
        <p:spPr>
          <a:xfrm>
            <a:off x="908094" y="2638044"/>
            <a:ext cx="9648496" cy="3101983"/>
          </a:xfrm>
        </p:spPr>
        <p:txBody>
          <a:bodyPr/>
          <a:lstStyle/>
          <a:p>
            <a:pPr marL="0" indent="0">
              <a:buNone/>
            </a:pPr>
            <a:r>
              <a:rPr lang="es-MX" dirty="0"/>
              <a:t>Lo primero </a:t>
            </a:r>
            <a:r>
              <a:rPr lang="es-MX" dirty="0">
                <a:highlight>
                  <a:srgbClr val="00FFFF"/>
                </a:highlight>
              </a:rPr>
              <a:t>que debe recordarse es que el error de tipo puede recaer también sobre un elemento accidental del tipo penal.</a:t>
            </a:r>
            <a:r>
              <a:rPr lang="es-MX" dirty="0"/>
              <a:t> Ejemplo claro de elemento accidental son las circunstancias agravantes. Doctrina: “Por eso que, conforme al principio de exclusión de la responsabilidad objetiva, si no se tenía conocimiento de una circunstancia agravante no se puede agravar la pena.” BUSTOS RAMÌREZ, JUAN. “El tratamiento del error en la reforma de 1983: art. 6 bis A”. ADPCP, Tomo XXXVIII, Fascículo II, 1985, pp. 703 – 719 http://www.cienciaspenales.net. Pág. 706</a:t>
            </a:r>
          </a:p>
          <a:p>
            <a:pPr marL="0" indent="0">
              <a:buNone/>
            </a:pPr>
            <a:endParaRPr lang="es-MX" dirty="0"/>
          </a:p>
          <a:p>
            <a:pPr marL="0" indent="0">
              <a:buNone/>
            </a:pPr>
            <a:endParaRPr lang="es-CL" dirty="0"/>
          </a:p>
        </p:txBody>
      </p:sp>
    </p:spTree>
    <p:extLst>
      <p:ext uri="{BB962C8B-B14F-4D97-AF65-F5344CB8AC3E}">
        <p14:creationId xmlns:p14="http://schemas.microsoft.com/office/powerpoint/2010/main" val="4124906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805859E-3524-DC84-42AD-8F68B4D4DD24}"/>
              </a:ext>
            </a:extLst>
          </p:cNvPr>
          <p:cNvSpPr>
            <a:spLocks noGrp="1"/>
          </p:cNvSpPr>
          <p:nvPr>
            <p:ph idx="1"/>
          </p:nvPr>
        </p:nvSpPr>
        <p:spPr>
          <a:xfrm>
            <a:off x="592783" y="353148"/>
            <a:ext cx="10758389" cy="5443635"/>
          </a:xfrm>
        </p:spPr>
        <p:txBody>
          <a:bodyPr>
            <a:normAutofit/>
          </a:bodyPr>
          <a:lstStyle/>
          <a:p>
            <a:pPr marL="0" indent="0" algn="just">
              <a:buNone/>
            </a:pPr>
            <a:r>
              <a:rPr lang="es-MX" sz="2400" i="1" dirty="0">
                <a:highlight>
                  <a:srgbClr val="00FFFF"/>
                </a:highlight>
              </a:rPr>
              <a:t>1. Encontrarse la víctima embarazada.</a:t>
            </a:r>
          </a:p>
          <a:p>
            <a:pPr marL="0" indent="0" algn="just">
              <a:buNone/>
            </a:pPr>
            <a:r>
              <a:rPr lang="es-MX" sz="2400" dirty="0"/>
              <a:t>Debe acreditarse que el hecho de que la víctima se encontraba embarazada al momento de cometerse el delito era notorio o le constaba al autor de alguna otra forma. (MATUS/RAMÍREZ. Manual de derecho penal chileno. Año 2021. Pág. 87). </a:t>
            </a:r>
          </a:p>
          <a:p>
            <a:pPr marL="0" indent="0" algn="just">
              <a:buNone/>
            </a:pPr>
            <a:endParaRPr lang="es-MX" sz="2400" dirty="0"/>
          </a:p>
          <a:p>
            <a:pPr marL="0" indent="0" algn="just">
              <a:buNone/>
            </a:pPr>
            <a:r>
              <a:rPr lang="es-MX" sz="2400" i="1" dirty="0">
                <a:highlight>
                  <a:srgbClr val="00FFFF"/>
                </a:highlight>
              </a:rPr>
              <a:t>2. Ser la víctima una niña o una adolescente menor de dieciocho años de edad, una mujer adulta mayor o una mujer en situación de discapacidad en los términos de la ley </a:t>
            </a:r>
            <a:r>
              <a:rPr lang="es-MX" sz="2400" i="1" dirty="0" err="1">
                <a:highlight>
                  <a:srgbClr val="00FFFF"/>
                </a:highlight>
              </a:rPr>
              <a:t>N°</a:t>
            </a:r>
            <a:r>
              <a:rPr lang="es-MX" sz="2400" i="1" dirty="0">
                <a:highlight>
                  <a:srgbClr val="00FFFF"/>
                </a:highlight>
              </a:rPr>
              <a:t> 20.422.</a:t>
            </a:r>
            <a:endParaRPr lang="es-MX" sz="2400" dirty="0"/>
          </a:p>
          <a:p>
            <a:pPr marL="0" indent="0" algn="just">
              <a:buNone/>
            </a:pPr>
            <a:r>
              <a:rPr lang="es-MX" sz="2400" dirty="0"/>
              <a:t>Se requiere la prueba de la objetiva de ser la víctima menor de 18 años, mayor de 60 o en situación de discapacidad, junto con la del conocimiento de esta calidad por parte del autor. (MATUS/RAMÍREZ. Manual de derecho penal chileno. Año 2021. Pág. 87). </a:t>
            </a:r>
          </a:p>
          <a:p>
            <a:pPr marL="0" indent="0">
              <a:buNone/>
            </a:pPr>
            <a:endParaRPr lang="es-MX" dirty="0"/>
          </a:p>
          <a:p>
            <a:pPr marL="0" indent="0">
              <a:buNone/>
            </a:pPr>
            <a:endParaRPr lang="es-CL" dirty="0"/>
          </a:p>
        </p:txBody>
      </p:sp>
    </p:spTree>
    <p:extLst>
      <p:ext uri="{BB962C8B-B14F-4D97-AF65-F5344CB8AC3E}">
        <p14:creationId xmlns:p14="http://schemas.microsoft.com/office/powerpoint/2010/main" val="10717085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4AFB574-1D01-4E41-8922-BE6CF8795924}"/>
              </a:ext>
            </a:extLst>
          </p:cNvPr>
          <p:cNvSpPr>
            <a:spLocks noGrp="1"/>
          </p:cNvSpPr>
          <p:nvPr>
            <p:ph idx="1"/>
          </p:nvPr>
        </p:nvSpPr>
        <p:spPr>
          <a:xfrm>
            <a:off x="214411" y="283779"/>
            <a:ext cx="11470990" cy="5971977"/>
          </a:xfrm>
        </p:spPr>
        <p:txBody>
          <a:bodyPr/>
          <a:lstStyle/>
          <a:p>
            <a:pPr marL="0" indent="0" algn="just">
              <a:buNone/>
            </a:pPr>
            <a:r>
              <a:rPr lang="es-MX" sz="2400" i="1" dirty="0">
                <a:highlight>
                  <a:srgbClr val="00FFFF"/>
                </a:highlight>
              </a:rPr>
              <a:t>3. Ejecutarlo en presencia de ascendientes o descendientes de la víctima.</a:t>
            </a:r>
          </a:p>
          <a:p>
            <a:pPr marL="0" indent="0" algn="just">
              <a:buNone/>
            </a:pPr>
            <a:r>
              <a:rPr lang="es-MX" sz="2400" dirty="0"/>
              <a:t>Es una especificación de la genérica de ignominia (art 12. N 9) (MATUS/RAMÍREZ. Manual de derecho penal chileno. Año 2021. Pág. 87). </a:t>
            </a:r>
          </a:p>
          <a:p>
            <a:pPr marL="0" indent="0" algn="just">
              <a:buNone/>
            </a:pPr>
            <a:r>
              <a:rPr lang="es-MX" sz="2400" dirty="0"/>
              <a:t>Por lo tanto, no podría aplicarse dicha agravante genérica a este delito en virtud de lo señalado en el artículo 63 del CP.</a:t>
            </a:r>
          </a:p>
          <a:p>
            <a:pPr marL="0" indent="0" algn="just">
              <a:buNone/>
            </a:pPr>
            <a:endParaRPr lang="es-MX" sz="2400" dirty="0"/>
          </a:p>
          <a:p>
            <a:pPr marL="0" indent="0" algn="just">
              <a:buNone/>
            </a:pPr>
            <a:r>
              <a:rPr lang="es-MX" sz="2400" i="1" dirty="0">
                <a:highlight>
                  <a:srgbClr val="00FFFF"/>
                </a:highlight>
              </a:rPr>
              <a:t>4. Ejecutarlo en el contexto de violencia física o psicológica habitual del hechor contra la víctima.</a:t>
            </a:r>
            <a:endParaRPr lang="es-MX" sz="2400" dirty="0"/>
          </a:p>
          <a:p>
            <a:pPr marL="0" indent="0" algn="just">
              <a:buNone/>
            </a:pPr>
            <a:r>
              <a:rPr lang="es-MX" sz="2400" dirty="0"/>
              <a:t>En este caso, aunque debe acreditarse al menos un acto anterior e independiente de violencia intrafamiliar, en los términos del art. 5 Ley 20.066, no es necesario para ello contar una sentencia condenatoria previa. (MATUS/RAMÍREZ. Manual de derecho penal chileno. Año 2021. Pág. 87). </a:t>
            </a:r>
          </a:p>
          <a:p>
            <a:pPr marL="0" indent="0">
              <a:buNone/>
            </a:pPr>
            <a:endParaRPr lang="es-CL" dirty="0"/>
          </a:p>
        </p:txBody>
      </p:sp>
    </p:spTree>
    <p:extLst>
      <p:ext uri="{BB962C8B-B14F-4D97-AF65-F5344CB8AC3E}">
        <p14:creationId xmlns:p14="http://schemas.microsoft.com/office/powerpoint/2010/main" val="917366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3554229-0EB9-5D54-6EDF-CF4CC80F3768}"/>
              </a:ext>
            </a:extLst>
          </p:cNvPr>
          <p:cNvSpPr>
            <a:spLocks noGrp="1"/>
          </p:cNvSpPr>
          <p:nvPr>
            <p:ph idx="1"/>
          </p:nvPr>
        </p:nvSpPr>
        <p:spPr>
          <a:xfrm>
            <a:off x="1267548" y="435128"/>
            <a:ext cx="8693316" cy="5304899"/>
          </a:xfrm>
        </p:spPr>
        <p:txBody>
          <a:bodyPr>
            <a:normAutofit fontScale="92500"/>
          </a:bodyPr>
          <a:lstStyle/>
          <a:p>
            <a:pPr marL="0" indent="0" algn="ctr">
              <a:buNone/>
            </a:pPr>
            <a:r>
              <a:rPr lang="es-MX" sz="2400" dirty="0"/>
              <a:t>Durante la última década han existido diversas reformas al Código Penal en </a:t>
            </a:r>
            <a:r>
              <a:rPr lang="es-MX" sz="2400" dirty="0">
                <a:highlight>
                  <a:srgbClr val="00FFFF"/>
                </a:highlight>
              </a:rPr>
              <a:t>materia de violencia de género</a:t>
            </a:r>
            <a:r>
              <a:rPr lang="es-MX" sz="2400" dirty="0"/>
              <a:t>, dando cuenta con ello de un cambio en la valoración social de ciertas conductas asociadas al fenómeno. Por otra parte, </a:t>
            </a:r>
            <a:r>
              <a:rPr lang="es-MX" sz="2400" dirty="0">
                <a:highlight>
                  <a:srgbClr val="00FFFF"/>
                </a:highlight>
              </a:rPr>
              <a:t>las distintas reformas tuvieron como finalidad, cumplir con compromisos internacionales del Estado de Chile</a:t>
            </a:r>
            <a:r>
              <a:rPr lang="es-MX" sz="2400" dirty="0"/>
              <a:t>. Así, la Convención de Belén do Pará, establece la obligación de los Estados Parte en orden a “adoptar, por todos los medios apropiados y sin dilaciones, políticas orientadas a prevenir, sancionar y erradicar” la “violencia contra la mujer” (art. 7), entendida como “cualquier acción o conducta basada en su género, que cause muerte, daño o sufrimiento físico, sexual o psicológico a la mujer” (art. 1). Y, específicamente, señala la letra c) de su art. 7, que entre tales medidas se encuentra la de “incluir en su legislación interna normas penales, civiles y administrativas, así como las de otra naturaleza que sean necesarias para prevenir, sancionar y erradicar la violencia contra la mujer”.</a:t>
            </a:r>
          </a:p>
          <a:p>
            <a:pPr marL="0" indent="0">
              <a:buNone/>
            </a:pPr>
            <a:endParaRPr lang="es-MX" dirty="0"/>
          </a:p>
          <a:p>
            <a:pPr marL="0" indent="0">
              <a:buNone/>
            </a:pPr>
            <a:endParaRPr lang="es-CL" dirty="0"/>
          </a:p>
        </p:txBody>
      </p:sp>
    </p:spTree>
    <p:extLst>
      <p:ext uri="{BB962C8B-B14F-4D97-AF65-F5344CB8AC3E}">
        <p14:creationId xmlns:p14="http://schemas.microsoft.com/office/powerpoint/2010/main" val="32979469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B0C535-AFE6-D015-4F64-098F0E4EE5DA}"/>
              </a:ext>
            </a:extLst>
          </p:cNvPr>
          <p:cNvSpPr>
            <a:spLocks noGrp="1"/>
          </p:cNvSpPr>
          <p:nvPr>
            <p:ph type="title"/>
          </p:nvPr>
        </p:nvSpPr>
        <p:spPr>
          <a:xfrm>
            <a:off x="1972581" y="523613"/>
            <a:ext cx="7729728" cy="1188720"/>
          </a:xfrm>
        </p:spPr>
        <p:txBody>
          <a:bodyPr/>
          <a:lstStyle/>
          <a:p>
            <a:r>
              <a:rPr lang="es-CL" dirty="0"/>
              <a:t>Agravantes genéricas problemáticas</a:t>
            </a:r>
          </a:p>
        </p:txBody>
      </p:sp>
      <p:sp>
        <p:nvSpPr>
          <p:cNvPr id="3" name="Marcador de contenido 2">
            <a:extLst>
              <a:ext uri="{FF2B5EF4-FFF2-40B4-BE49-F238E27FC236}">
                <a16:creationId xmlns:a16="http://schemas.microsoft.com/office/drawing/2014/main" id="{1122BE2C-B780-5E00-86C2-BBA402191C0A}"/>
              </a:ext>
            </a:extLst>
          </p:cNvPr>
          <p:cNvSpPr>
            <a:spLocks noGrp="1"/>
          </p:cNvSpPr>
          <p:nvPr>
            <p:ph idx="1"/>
          </p:nvPr>
        </p:nvSpPr>
        <p:spPr>
          <a:xfrm>
            <a:off x="807194" y="2638044"/>
            <a:ext cx="10461998" cy="3101983"/>
          </a:xfrm>
        </p:spPr>
        <p:txBody>
          <a:bodyPr/>
          <a:lstStyle/>
          <a:p>
            <a:pPr marL="0" indent="0" algn="just">
              <a:buNone/>
            </a:pPr>
            <a:r>
              <a:rPr lang="es-MX" dirty="0">
                <a:highlight>
                  <a:srgbClr val="00FFFF"/>
                </a:highlight>
              </a:rPr>
              <a:t>Art. 12 </a:t>
            </a:r>
            <a:r>
              <a:rPr lang="es-MX" dirty="0" err="1">
                <a:highlight>
                  <a:srgbClr val="00FFFF"/>
                </a:highlight>
              </a:rPr>
              <a:t>n°</a:t>
            </a:r>
            <a:r>
              <a:rPr lang="es-MX" dirty="0">
                <a:highlight>
                  <a:srgbClr val="00FFFF"/>
                </a:highlight>
              </a:rPr>
              <a:t> 21 CP: </a:t>
            </a:r>
            <a:r>
              <a:rPr lang="es-MX" dirty="0"/>
              <a:t>En términos generales, es pacífico sostener que no puede aplicarse al delito de femicidio por lo señalado en el artículo 63 del CP.</a:t>
            </a:r>
          </a:p>
          <a:p>
            <a:pPr marL="0" indent="0" algn="just">
              <a:buNone/>
            </a:pPr>
            <a:endParaRPr lang="es-MX" dirty="0"/>
          </a:p>
          <a:p>
            <a:pPr marL="0" indent="0" algn="just">
              <a:buNone/>
            </a:pPr>
            <a:r>
              <a:rPr lang="es-MX" dirty="0">
                <a:highlight>
                  <a:srgbClr val="00FFFF"/>
                </a:highlight>
              </a:rPr>
              <a:t>Art 12 </a:t>
            </a:r>
            <a:r>
              <a:rPr lang="es-MX" dirty="0" err="1">
                <a:highlight>
                  <a:srgbClr val="00FFFF"/>
                </a:highlight>
              </a:rPr>
              <a:t>n°</a:t>
            </a:r>
            <a:r>
              <a:rPr lang="es-MX" dirty="0">
                <a:highlight>
                  <a:srgbClr val="00FFFF"/>
                </a:highlight>
              </a:rPr>
              <a:t> 6 CP: </a:t>
            </a:r>
            <a:r>
              <a:rPr lang="es-MX" dirty="0"/>
              <a:t>Existe discusión. Parte de la doctrina entiende que si puede aplicarse en el delito de homicidio por no ser la superioridad física un elemento integrante del tipo delictivo. (RODRÍGUEZ/ OSSANDON. Derecho penal. Parte especial. Año 2022. Pág. 16. L </a:t>
            </a:r>
            <a:r>
              <a:rPr lang="es-MX" dirty="0" err="1"/>
              <a:t>ajurisprudencia</a:t>
            </a:r>
            <a:r>
              <a:rPr lang="es-MX" dirty="0"/>
              <a:t> es vacilante. Admite la agravante: SCA San Miguel rol 1570-2016. Rechaza la agravante: STOP Villarrica de 19 de septiembre de 2011.</a:t>
            </a:r>
          </a:p>
          <a:p>
            <a:pPr marL="0" indent="0" algn="just">
              <a:buNone/>
            </a:pPr>
            <a:endParaRPr lang="es-MX" dirty="0"/>
          </a:p>
          <a:p>
            <a:pPr marL="0" indent="0" algn="just">
              <a:buNone/>
            </a:pPr>
            <a:endParaRPr lang="es-MX" dirty="0"/>
          </a:p>
          <a:p>
            <a:pPr marL="0" indent="0" algn="just">
              <a:buNone/>
            </a:pPr>
            <a:endParaRPr lang="es-CL" dirty="0"/>
          </a:p>
        </p:txBody>
      </p:sp>
    </p:spTree>
    <p:extLst>
      <p:ext uri="{BB962C8B-B14F-4D97-AF65-F5344CB8AC3E}">
        <p14:creationId xmlns:p14="http://schemas.microsoft.com/office/powerpoint/2010/main" val="42901728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439892-64F1-CB0C-CF36-717C22629AC1}"/>
              </a:ext>
            </a:extLst>
          </p:cNvPr>
          <p:cNvSpPr>
            <a:spLocks noGrp="1"/>
          </p:cNvSpPr>
          <p:nvPr>
            <p:ph type="title"/>
          </p:nvPr>
        </p:nvSpPr>
        <p:spPr>
          <a:xfrm>
            <a:off x="1127760" y="213360"/>
            <a:ext cx="9473184" cy="1767332"/>
          </a:xfrm>
        </p:spPr>
        <p:txBody>
          <a:bodyPr>
            <a:normAutofit fontScale="90000"/>
          </a:bodyPr>
          <a:lstStyle/>
          <a:p>
            <a:r>
              <a:rPr lang="es-MX" dirty="0"/>
              <a:t>LEY 21.523 que MODIFICA DIVERSOS CUERPOS LEGALES PARA MEJORAR LAS GARANTÍAS PROCESALES, PROTEGER LOS DERECHOS DE LAS VÍCTIMAS DE LOS DELITOS SEXUALES, Y EVITAR SU REVICTIMIZACIÓN</a:t>
            </a:r>
            <a:endParaRPr lang="es-CL" dirty="0"/>
          </a:p>
        </p:txBody>
      </p:sp>
      <p:sp>
        <p:nvSpPr>
          <p:cNvPr id="3" name="Marcador de contenido 2">
            <a:extLst>
              <a:ext uri="{FF2B5EF4-FFF2-40B4-BE49-F238E27FC236}">
                <a16:creationId xmlns:a16="http://schemas.microsoft.com/office/drawing/2014/main" id="{50D18684-F224-5FA7-2BF1-C40D60C5F0B3}"/>
              </a:ext>
            </a:extLst>
          </p:cNvPr>
          <p:cNvSpPr>
            <a:spLocks noGrp="1"/>
          </p:cNvSpPr>
          <p:nvPr>
            <p:ph idx="1"/>
          </p:nvPr>
        </p:nvSpPr>
        <p:spPr>
          <a:xfrm>
            <a:off x="274320" y="2174240"/>
            <a:ext cx="11643360" cy="4399280"/>
          </a:xfrm>
        </p:spPr>
        <p:txBody>
          <a:bodyPr>
            <a:normAutofit lnSpcReduction="10000"/>
          </a:bodyPr>
          <a:lstStyle/>
          <a:p>
            <a:pPr marL="0" indent="0" algn="just">
              <a:buNone/>
            </a:pPr>
            <a:r>
              <a:rPr lang="es-MX" dirty="0">
                <a:solidFill>
                  <a:schemeClr val="tx1"/>
                </a:solidFill>
                <a:highlight>
                  <a:srgbClr val="00FFFF"/>
                </a:highlight>
              </a:rPr>
              <a:t>- SUICIDIO FEMICIDA </a:t>
            </a:r>
          </a:p>
          <a:p>
            <a:pPr marL="0" indent="0" algn="just">
              <a:buNone/>
            </a:pPr>
            <a:r>
              <a:rPr lang="es-MX" dirty="0"/>
              <a:t>ART. 390 </a:t>
            </a:r>
            <a:r>
              <a:rPr lang="es-MX" dirty="0" err="1"/>
              <a:t>SEXIES.El</a:t>
            </a:r>
            <a:r>
              <a:rPr lang="es-MX" dirty="0"/>
              <a:t> que con ocasión de hechos previos constitutivos de violencia de género, cometidos por éste en contra de la víctima, causare el suicidio de una mujer, será sancionado con la pena de presidio menor en su grado máximo a presidio mayor en su grado mínimo como autor de suicidio </a:t>
            </a:r>
            <a:r>
              <a:rPr lang="es-MX" dirty="0" err="1"/>
              <a:t>femicida</a:t>
            </a:r>
            <a:r>
              <a:rPr lang="es-MX" dirty="0"/>
              <a:t>.</a:t>
            </a:r>
          </a:p>
          <a:p>
            <a:pPr marL="0" indent="0" algn="just">
              <a:buNone/>
            </a:pPr>
            <a:r>
              <a:rPr lang="es-MX" dirty="0"/>
              <a:t>    Se entenderá por violencia de género cualquier acción u omisión basada en el género, que causare muerte, daño o sufrimiento físico, sexual o psicológico a la mujer, donde quiera que esto ocurra, especialmente aquellas circunstancias establecidas en el artículo 390 ter.</a:t>
            </a:r>
          </a:p>
          <a:p>
            <a:pPr marL="0" indent="0" algn="just">
              <a:buNone/>
            </a:pPr>
            <a:r>
              <a:rPr lang="es-MX" dirty="0">
                <a:highlight>
                  <a:srgbClr val="00FFFF"/>
                </a:highlight>
              </a:rPr>
              <a:t>- INDUCCIÓN AL SUICIDIO </a:t>
            </a:r>
          </a:p>
          <a:p>
            <a:pPr marL="0" indent="0" algn="just">
              <a:buNone/>
            </a:pPr>
            <a:r>
              <a:rPr lang="es-MX" dirty="0"/>
              <a:t>ART. 393 bis. Quien induzca a otra persona a cometer suicidio será sancionado con la pena de presidio menor en sus grados mínimo a medio. Si por tal circunstancia se produjera la muerte, la pena será de presidio menor en sus grados medio a máximo.</a:t>
            </a:r>
          </a:p>
          <a:p>
            <a:pPr marL="0" indent="0" algn="just">
              <a:buNone/>
            </a:pPr>
            <a:r>
              <a:rPr lang="es-MX" dirty="0"/>
              <a:t>    Si la inducción al suicidio y la consecuente muerte de la víctima, se produce con ocasión de concurrir cualesquiera de las circunstancias establecidas en el artículo 390 ter, será castigado con la pena de presidio menor en su grado máximo a presidio mayor en su grado mínimo.</a:t>
            </a:r>
            <a:endParaRPr lang="es-CL" dirty="0"/>
          </a:p>
        </p:txBody>
      </p:sp>
    </p:spTree>
    <p:extLst>
      <p:ext uri="{BB962C8B-B14F-4D97-AF65-F5344CB8AC3E}">
        <p14:creationId xmlns:p14="http://schemas.microsoft.com/office/powerpoint/2010/main" val="11484630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1C2091-99C1-4A09-A3AB-4799BA640F5B}"/>
              </a:ext>
            </a:extLst>
          </p:cNvPr>
          <p:cNvSpPr>
            <a:spLocks noGrp="1"/>
          </p:cNvSpPr>
          <p:nvPr>
            <p:ph type="title"/>
          </p:nvPr>
        </p:nvSpPr>
        <p:spPr/>
        <p:txBody>
          <a:bodyPr/>
          <a:lstStyle/>
          <a:p>
            <a:r>
              <a:rPr lang="es-CL" dirty="0"/>
              <a:t>Delito de maltrato habitual</a:t>
            </a:r>
          </a:p>
        </p:txBody>
      </p:sp>
      <p:sp>
        <p:nvSpPr>
          <p:cNvPr id="3" name="Marcador de contenido 2">
            <a:extLst>
              <a:ext uri="{FF2B5EF4-FFF2-40B4-BE49-F238E27FC236}">
                <a16:creationId xmlns:a16="http://schemas.microsoft.com/office/drawing/2014/main" id="{060B11E6-A3F2-DA73-24D6-17A05048F0DE}"/>
              </a:ext>
            </a:extLst>
          </p:cNvPr>
          <p:cNvSpPr>
            <a:spLocks noGrp="1"/>
          </p:cNvSpPr>
          <p:nvPr>
            <p:ph idx="1"/>
          </p:nvPr>
        </p:nvSpPr>
        <p:spPr>
          <a:xfrm>
            <a:off x="1251283" y="2638044"/>
            <a:ext cx="10170695" cy="3101983"/>
          </a:xfrm>
        </p:spPr>
        <p:txBody>
          <a:bodyPr>
            <a:normAutofit lnSpcReduction="10000"/>
          </a:bodyPr>
          <a:lstStyle/>
          <a:p>
            <a:pPr marL="0" indent="0">
              <a:buNone/>
            </a:pPr>
            <a:r>
              <a:rPr lang="es-MX" dirty="0">
                <a:highlight>
                  <a:srgbClr val="00FFFF"/>
                </a:highlight>
              </a:rPr>
              <a:t>Delito de maltrato habitual.</a:t>
            </a:r>
          </a:p>
          <a:p>
            <a:pPr marL="0" indent="0">
              <a:buNone/>
            </a:pPr>
            <a:r>
              <a:rPr lang="es-MX" dirty="0"/>
              <a:t>Descripción legal. Art 14 ley 20.066</a:t>
            </a:r>
          </a:p>
          <a:p>
            <a:pPr marL="0" indent="0">
              <a:buNone/>
            </a:pPr>
            <a:r>
              <a:rPr lang="es-MX" i="1" dirty="0"/>
              <a:t>“Delito de maltrato habitual. El ejercicio habitual de violencia física,  psíquica o económica respecto de alguna de las personas referidas en el artículo 5º de esta ley se sancionará con la pena de presidio menor en su grado mínimo  a medio, salvo que el hecho sea constitutivo de un delito de mayor gravedad, caso en el cual se aplicará sólo la pena asignada por la ley a éste.</a:t>
            </a:r>
          </a:p>
          <a:p>
            <a:pPr marL="0" indent="0">
              <a:buNone/>
            </a:pPr>
            <a:r>
              <a:rPr lang="es-MX" i="1" dirty="0"/>
              <a:t> Para apreciar la habitualidad, se atenderá al número de actos ejecutados, así como a la proximidad temporal de los mismos, con independencia de que dicha violencia se haya ejercido sobre la misma o diferente víctima. Para estos efectos, no se considerarán los hechos anteriores respecto de los cuales haya recaído sentencia penal absolutoria o condenatoria.”</a:t>
            </a:r>
          </a:p>
          <a:p>
            <a:pPr marL="0" indent="0">
              <a:buNone/>
            </a:pPr>
            <a:endParaRPr lang="es-CL" dirty="0"/>
          </a:p>
        </p:txBody>
      </p:sp>
    </p:spTree>
    <p:extLst>
      <p:ext uri="{BB962C8B-B14F-4D97-AF65-F5344CB8AC3E}">
        <p14:creationId xmlns:p14="http://schemas.microsoft.com/office/powerpoint/2010/main" val="12274908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D3E0C2-1E0D-B6B8-F1AB-B82D9937B690}"/>
              </a:ext>
            </a:extLst>
          </p:cNvPr>
          <p:cNvSpPr>
            <a:spLocks noGrp="1"/>
          </p:cNvSpPr>
          <p:nvPr>
            <p:ph type="title"/>
          </p:nvPr>
        </p:nvSpPr>
        <p:spPr>
          <a:xfrm>
            <a:off x="1910294" y="523613"/>
            <a:ext cx="7729728" cy="1188720"/>
          </a:xfrm>
        </p:spPr>
        <p:txBody>
          <a:bodyPr/>
          <a:lstStyle/>
          <a:p>
            <a:r>
              <a:rPr lang="es-CL" dirty="0"/>
              <a:t>Tipicidad</a:t>
            </a:r>
          </a:p>
        </p:txBody>
      </p:sp>
      <p:sp>
        <p:nvSpPr>
          <p:cNvPr id="3" name="Marcador de contenido 2">
            <a:extLst>
              <a:ext uri="{FF2B5EF4-FFF2-40B4-BE49-F238E27FC236}">
                <a16:creationId xmlns:a16="http://schemas.microsoft.com/office/drawing/2014/main" id="{D854BBA2-0847-9A75-ED1D-4820905308FA}"/>
              </a:ext>
            </a:extLst>
          </p:cNvPr>
          <p:cNvSpPr>
            <a:spLocks noGrp="1"/>
          </p:cNvSpPr>
          <p:nvPr>
            <p:ph idx="1"/>
          </p:nvPr>
        </p:nvSpPr>
        <p:spPr>
          <a:xfrm>
            <a:off x="850231" y="2310064"/>
            <a:ext cx="10331115" cy="4024324"/>
          </a:xfrm>
        </p:spPr>
        <p:txBody>
          <a:bodyPr>
            <a:normAutofit/>
          </a:bodyPr>
          <a:lstStyle/>
          <a:p>
            <a:pPr marL="0" indent="0">
              <a:buNone/>
            </a:pPr>
            <a:r>
              <a:rPr lang="es-MX" dirty="0"/>
              <a:t>La Ley 20.066 estableció sutiles pero importantes modificaciones al tratamiento de la llamada violencia intrafamiliar, respecto de la legislación anterior. Para empezar, </a:t>
            </a:r>
            <a:r>
              <a:rPr lang="es-MX" dirty="0">
                <a:highlight>
                  <a:srgbClr val="00FFFF"/>
                </a:highlight>
              </a:rPr>
              <a:t>la actual legislación ya no plantea el problema de violencia intrafamiliar como un asunto neutro desde la perspectiva de género (salvo en lo que respecta a la violencia ejercida contra los adultos mayores y niños), sino que pone especial atención al hecho de ser la mujer la víctima frecuente de esta clase de agresiones, </a:t>
            </a:r>
            <a:r>
              <a:rPr lang="es-MX" dirty="0"/>
              <a:t>y así declara en su art. 3 que “el Estado adoptará políticas orientadas a prevenir la violencia intrafamiliar, en especial contra la mujer, los adultos mayores y los niños, y a prestar asistencia a las víctimas”, haciendo expresa mención a las obligaciones contraídas en la Convención Interamericana para Prevenir, Sancionar y Erradicar la Violencia contra la Mujer. Además, la ley atribuye al Servicio Nacional de la Mujer la facultad de proponer las políticas públicas para el cumplimiento de los fines de la ley y la de formular, en coordinación con otros organismos del Estado, “planes anuales de acción” (art. 4). (MATUS y RAMÍREZ. Manual de derecho penal chileno. Parte especial.  Año 2021. Pág. 145)</a:t>
            </a:r>
            <a:endParaRPr lang="es-CL" dirty="0"/>
          </a:p>
        </p:txBody>
      </p:sp>
    </p:spTree>
    <p:extLst>
      <p:ext uri="{BB962C8B-B14F-4D97-AF65-F5344CB8AC3E}">
        <p14:creationId xmlns:p14="http://schemas.microsoft.com/office/powerpoint/2010/main" val="9910174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B9BD27-484F-FBB8-2F47-1E74C6070441}"/>
              </a:ext>
            </a:extLst>
          </p:cNvPr>
          <p:cNvSpPr>
            <a:spLocks noGrp="1"/>
          </p:cNvSpPr>
          <p:nvPr>
            <p:ph type="title"/>
          </p:nvPr>
        </p:nvSpPr>
        <p:spPr/>
        <p:txBody>
          <a:bodyPr/>
          <a:lstStyle/>
          <a:p>
            <a:r>
              <a:rPr lang="es-CL" dirty="0"/>
              <a:t>Maltrato no habitual. Ilícito civil. Art. 5 ley 20.066</a:t>
            </a:r>
          </a:p>
        </p:txBody>
      </p:sp>
      <p:sp>
        <p:nvSpPr>
          <p:cNvPr id="3" name="Marcador de contenido 2">
            <a:extLst>
              <a:ext uri="{FF2B5EF4-FFF2-40B4-BE49-F238E27FC236}">
                <a16:creationId xmlns:a16="http://schemas.microsoft.com/office/drawing/2014/main" id="{4A02B564-096C-2A00-A7FB-4F9EFCE6296A}"/>
              </a:ext>
            </a:extLst>
          </p:cNvPr>
          <p:cNvSpPr>
            <a:spLocks noGrp="1"/>
          </p:cNvSpPr>
          <p:nvPr>
            <p:ph idx="1"/>
          </p:nvPr>
        </p:nvSpPr>
        <p:spPr>
          <a:xfrm>
            <a:off x="850232" y="2638044"/>
            <a:ext cx="10764252" cy="3826924"/>
          </a:xfrm>
        </p:spPr>
        <p:txBody>
          <a:bodyPr>
            <a:normAutofit fontScale="92500" lnSpcReduction="10000"/>
          </a:bodyPr>
          <a:lstStyle/>
          <a:p>
            <a:pPr marL="0" indent="0">
              <a:buNone/>
            </a:pPr>
            <a:r>
              <a:rPr lang="es-MX" dirty="0">
                <a:highlight>
                  <a:srgbClr val="00FFFF"/>
                </a:highlight>
              </a:rPr>
              <a:t>Descripción legal</a:t>
            </a:r>
          </a:p>
          <a:p>
            <a:pPr marL="0" indent="0">
              <a:buNone/>
            </a:pPr>
            <a:r>
              <a:rPr lang="es-MX" i="1" dirty="0"/>
              <a:t>“Violencia intrafamiliar. Será constitutivo de violencia intrafamiliar todo maltrato que afecte la vida o la integridad física o psíquica de quien tenga o haya tenido la calidad de cónyuge del ofensor o una relación de convivencia con él; o sea pariente por consanguinidad o por afinidad en toda la línea recta o en la colateral hasta el tercer grado inclusive, del ofensor o de su cónyuge o de su actual conviviente.</a:t>
            </a:r>
          </a:p>
          <a:p>
            <a:pPr marL="0" indent="0">
              <a:buNone/>
            </a:pPr>
            <a:r>
              <a:rPr lang="es-MX" i="1" dirty="0"/>
              <a:t>También habrá violencia intrafamiliar cuando la conducta referida en el inciso precedente ocurra entre los padres de un hijo común,  o recaiga sobre persona menor de edad, adulto mayor o discapacitada que se encuentre bajo el cuidado o dependencia de cualquiera de los integrantes del grupo familiar.</a:t>
            </a:r>
          </a:p>
          <a:p>
            <a:pPr marL="0" indent="0">
              <a:buNone/>
            </a:pPr>
            <a:r>
              <a:rPr lang="es-MX" i="1" dirty="0"/>
              <a:t> Asimismo, constituyen violencia intrafamiliar las conductas ejercidas en el contexto de relaciones afectivas o familiares, que tengan como objeto directo la vulneración de la autonomía económica de la mujer, o la vulneración patrimonial, o de la subsistencia económica de la familia o de los hijos, tal como el incumplimiento reiterado del deber de proveer alimentos, que se lleven a cabo con el propósito de ejercer control sobre ella, o sobre sus recursos económicos o patrimoniales, generar dependencia o generar un menoscabo de dicho patrimonio o el de sus hijos e hijas.”</a:t>
            </a:r>
          </a:p>
          <a:p>
            <a:pPr marL="0" indent="0">
              <a:buNone/>
            </a:pPr>
            <a:endParaRPr lang="es-MX" dirty="0"/>
          </a:p>
          <a:p>
            <a:pPr marL="0" indent="0">
              <a:buNone/>
            </a:pPr>
            <a:endParaRPr lang="es-CL" dirty="0"/>
          </a:p>
        </p:txBody>
      </p:sp>
    </p:spTree>
    <p:extLst>
      <p:ext uri="{BB962C8B-B14F-4D97-AF65-F5344CB8AC3E}">
        <p14:creationId xmlns:p14="http://schemas.microsoft.com/office/powerpoint/2010/main" val="32031696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44FEB3-488E-D5A3-C803-041CB3056360}"/>
              </a:ext>
            </a:extLst>
          </p:cNvPr>
          <p:cNvSpPr>
            <a:spLocks noGrp="1"/>
          </p:cNvSpPr>
          <p:nvPr>
            <p:ph type="title"/>
          </p:nvPr>
        </p:nvSpPr>
        <p:spPr>
          <a:xfrm>
            <a:off x="2102799" y="403219"/>
            <a:ext cx="7729728" cy="1188720"/>
          </a:xfrm>
        </p:spPr>
        <p:txBody>
          <a:bodyPr/>
          <a:lstStyle/>
          <a:p>
            <a:r>
              <a:rPr lang="es-MX" dirty="0"/>
              <a:t>Oficio 792-2014 de la Fiscalía Nacional y su importancia</a:t>
            </a:r>
            <a:endParaRPr lang="es-CL" dirty="0"/>
          </a:p>
        </p:txBody>
      </p:sp>
      <p:sp>
        <p:nvSpPr>
          <p:cNvPr id="3" name="Marcador de contenido 2">
            <a:extLst>
              <a:ext uri="{FF2B5EF4-FFF2-40B4-BE49-F238E27FC236}">
                <a16:creationId xmlns:a16="http://schemas.microsoft.com/office/drawing/2014/main" id="{443871D9-2726-4D12-DD3D-F2A3BA94ACE6}"/>
              </a:ext>
            </a:extLst>
          </p:cNvPr>
          <p:cNvSpPr>
            <a:spLocks noGrp="1"/>
          </p:cNvSpPr>
          <p:nvPr>
            <p:ph idx="1"/>
          </p:nvPr>
        </p:nvSpPr>
        <p:spPr>
          <a:xfrm>
            <a:off x="625642" y="2069432"/>
            <a:ext cx="11325726" cy="3670595"/>
          </a:xfrm>
        </p:spPr>
        <p:txBody>
          <a:bodyPr>
            <a:normAutofit lnSpcReduction="10000"/>
          </a:bodyPr>
          <a:lstStyle/>
          <a:p>
            <a:pPr marL="0" indent="0">
              <a:buNone/>
            </a:pPr>
            <a:r>
              <a:rPr lang="es-MX" sz="2800" dirty="0">
                <a:highlight>
                  <a:srgbClr val="00FFFF"/>
                </a:highlight>
              </a:rPr>
              <a:t>Criterios de relevancia</a:t>
            </a:r>
          </a:p>
          <a:p>
            <a:pPr marL="0" indent="0">
              <a:buNone/>
            </a:pPr>
            <a:r>
              <a:rPr lang="es-MX" sz="2800" dirty="0"/>
              <a:t>1. Se aplicara la ley 20.066b en la persecución penal, solo si el agresor es uno de los convivientes. Dicho de otra forma, si el agresor es pariente consanguíneo o por afinidad de uno de los convivientes, agrede al conviviente de quien no es pariente, no se configura el ilícito pues la tipicidad objetiva queda estructurada unidireccionalmente.</a:t>
            </a:r>
          </a:p>
          <a:p>
            <a:pPr marL="0" indent="0">
              <a:buNone/>
            </a:pPr>
            <a:r>
              <a:rPr lang="es-MX" sz="2800" dirty="0"/>
              <a:t>2. La convivencia es una cuestión de hecho y por lo tanto, para determinar su existencia se debe analizar caso a caso.</a:t>
            </a:r>
          </a:p>
          <a:p>
            <a:pPr marL="0" indent="0">
              <a:buNone/>
            </a:pPr>
            <a:endParaRPr lang="es-CL" dirty="0"/>
          </a:p>
        </p:txBody>
      </p:sp>
    </p:spTree>
    <p:extLst>
      <p:ext uri="{BB962C8B-B14F-4D97-AF65-F5344CB8AC3E}">
        <p14:creationId xmlns:p14="http://schemas.microsoft.com/office/powerpoint/2010/main" val="22565353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1FD4F04-C623-4238-2A2F-433089C7C158}"/>
              </a:ext>
            </a:extLst>
          </p:cNvPr>
          <p:cNvSpPr>
            <a:spLocks noGrp="1"/>
          </p:cNvSpPr>
          <p:nvPr>
            <p:ph type="title"/>
          </p:nvPr>
        </p:nvSpPr>
        <p:spPr>
          <a:xfrm>
            <a:off x="1765915" y="258839"/>
            <a:ext cx="7729728" cy="1188720"/>
          </a:xfrm>
        </p:spPr>
        <p:txBody>
          <a:bodyPr/>
          <a:lstStyle/>
          <a:p>
            <a:r>
              <a:rPr lang="es-CL" dirty="0"/>
              <a:t>Conducta sancionada</a:t>
            </a:r>
          </a:p>
        </p:txBody>
      </p:sp>
      <p:sp>
        <p:nvSpPr>
          <p:cNvPr id="3" name="Marcador de contenido 2">
            <a:extLst>
              <a:ext uri="{FF2B5EF4-FFF2-40B4-BE49-F238E27FC236}">
                <a16:creationId xmlns:a16="http://schemas.microsoft.com/office/drawing/2014/main" id="{48AB9C34-3D5D-E0F2-A37A-1EB8BF066130}"/>
              </a:ext>
            </a:extLst>
          </p:cNvPr>
          <p:cNvSpPr>
            <a:spLocks noGrp="1"/>
          </p:cNvSpPr>
          <p:nvPr>
            <p:ph idx="1"/>
          </p:nvPr>
        </p:nvSpPr>
        <p:spPr>
          <a:xfrm>
            <a:off x="721895" y="1909011"/>
            <a:ext cx="10860505" cy="4948989"/>
          </a:xfrm>
        </p:spPr>
        <p:txBody>
          <a:bodyPr>
            <a:normAutofit/>
          </a:bodyPr>
          <a:lstStyle/>
          <a:p>
            <a:pPr marL="0" indent="0">
              <a:buNone/>
            </a:pPr>
            <a:r>
              <a:rPr lang="es-MX" dirty="0"/>
              <a:t>El art. 14 Ley 20.066 limita específicamente la sanción penal al “ejercicio habitual de violencia física, psíquica o económica”</a:t>
            </a:r>
          </a:p>
          <a:p>
            <a:pPr marL="0" indent="0">
              <a:buNone/>
            </a:pPr>
            <a:r>
              <a:rPr lang="es-MX" dirty="0"/>
              <a:t>Ejemplos de conductas abarcadas por el tipo penal:</a:t>
            </a:r>
          </a:p>
          <a:p>
            <a:pPr marL="0" indent="0">
              <a:buNone/>
            </a:pPr>
            <a:r>
              <a:rPr lang="es-MX" u="sng" dirty="0">
                <a:highlight>
                  <a:srgbClr val="00FFFF"/>
                </a:highlight>
              </a:rPr>
              <a:t>Maltrato físico</a:t>
            </a:r>
          </a:p>
          <a:p>
            <a:pPr marL="0" indent="0">
              <a:buNone/>
            </a:pPr>
            <a:r>
              <a:rPr lang="es-MX" dirty="0"/>
              <a:t>Respecto de los niños y adolescentes, “toda agresión que puede o no tener como resultado una lesión física”, incluyendo “un castigo repetido que puede variar en magnitud y características”; respecto de las mujeres, todo acto “que inflige o intenta infligir daño no accidental, por medio del uso de la fuerza física o algún tipo de objeto u arma, que pueda provocar o no lesiones externas, internas o ambas”, mencionando como “conductas posibles de identificar” los “empujones, cachetadas, golpes con puños, golpes de pie, quemaduras, golpes con objetos, heridas con arma blanca o de fuego, estrangulamiento”; y respecto de los adultos mayores de 60 años, el “uso de la fuerza física” en su contra “que daña su integridad corporal” y que “puede provocar dolor, lesión y/o discapacidad temporal o permanente y en casos extremos la muerte”, tales como “los empujones, zamarreos, cachetadas, golpes con objetos, quemaduras” y el “uso inapropiado de medicación por la fuerza”. (art. 4). (MATUS y RAMÍREZ. Manual de derecho penal chileno. Parte especial.  Año 2021. Pág. 146)</a:t>
            </a:r>
          </a:p>
          <a:p>
            <a:pPr marL="0" indent="0">
              <a:buNone/>
            </a:pPr>
            <a:endParaRPr lang="es-CL" dirty="0"/>
          </a:p>
        </p:txBody>
      </p:sp>
    </p:spTree>
    <p:extLst>
      <p:ext uri="{BB962C8B-B14F-4D97-AF65-F5344CB8AC3E}">
        <p14:creationId xmlns:p14="http://schemas.microsoft.com/office/powerpoint/2010/main" val="15008988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C1D5D10-E512-3366-53C7-9728C168813A}"/>
              </a:ext>
            </a:extLst>
          </p:cNvPr>
          <p:cNvSpPr>
            <a:spLocks noGrp="1"/>
          </p:cNvSpPr>
          <p:nvPr>
            <p:ph idx="1"/>
          </p:nvPr>
        </p:nvSpPr>
        <p:spPr>
          <a:xfrm>
            <a:off x="594840" y="641685"/>
            <a:ext cx="10746927" cy="5194595"/>
          </a:xfrm>
        </p:spPr>
        <p:txBody>
          <a:bodyPr>
            <a:normAutofit lnSpcReduction="10000"/>
          </a:bodyPr>
          <a:lstStyle/>
          <a:p>
            <a:pPr marL="0" indent="0">
              <a:buNone/>
            </a:pPr>
            <a:r>
              <a:rPr lang="es-MX" sz="2400" u="sng" dirty="0">
                <a:highlight>
                  <a:srgbClr val="00FFFF"/>
                </a:highlight>
              </a:rPr>
              <a:t>Maltrato psicológico.</a:t>
            </a:r>
          </a:p>
          <a:p>
            <a:pPr marL="0" indent="0">
              <a:buNone/>
            </a:pPr>
            <a:r>
              <a:rPr lang="es-MX" sz="2400" dirty="0"/>
              <a:t>Respecto de los niños y adolescentes, el “hostigamiento verbal habitual por medio de insultos, críticas o descréditos, ridiculizaciones”, incluyendo además “la indiferencia”, el “rechazo implícito o explícito”, el “aterrorizar a los niños, niñas o adolescentes” y el hacerlos “testigos de violencia entre los padres”; respecto de las mujeres, toda “conducta u omisión que tiene por objeto causar temor e intimidación y controlar la conducta, sentimientos y pensamientos de la persona que está siendo agredida”, entre las cuales se contarían “manifestaciones como la degradación sicológica, la humillación verbal, la continua amenaza de abandono, la amenaza de agresión física, la reclusión en el hogar, entre otros”; y respecto de los adultos mayores de 60 años, las “acciones que producen angustia, pena, estrés, sentimientos de inseguridad, baja autoestima y/o agreden la identidad, dignidad y respeto de la autonomía de una persona mayor”, incluyendo las “críticas, ridiculización, insultos, indiferencia, rechazo”, y “descrédito”. (MATUS y RAMÍREZ. Manual de derecho penal chileno. Parte especial.  Año 2021. Pág. 147)</a:t>
            </a:r>
          </a:p>
          <a:p>
            <a:pPr marL="0" indent="0">
              <a:buNone/>
            </a:pPr>
            <a:endParaRPr lang="es-CL" dirty="0"/>
          </a:p>
        </p:txBody>
      </p:sp>
    </p:spTree>
    <p:extLst>
      <p:ext uri="{BB962C8B-B14F-4D97-AF65-F5344CB8AC3E}">
        <p14:creationId xmlns:p14="http://schemas.microsoft.com/office/powerpoint/2010/main" val="39225276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8BE7AB-A6B7-8689-20AF-069635154381}"/>
              </a:ext>
            </a:extLst>
          </p:cNvPr>
          <p:cNvSpPr>
            <a:spLocks noGrp="1"/>
          </p:cNvSpPr>
          <p:nvPr>
            <p:ph type="title"/>
          </p:nvPr>
        </p:nvSpPr>
        <p:spPr>
          <a:xfrm>
            <a:off x="2102799" y="547597"/>
            <a:ext cx="7729728" cy="1188720"/>
          </a:xfrm>
        </p:spPr>
        <p:txBody>
          <a:bodyPr/>
          <a:lstStyle/>
          <a:p>
            <a:r>
              <a:rPr lang="es-MX" dirty="0"/>
              <a:t>La habitualidad</a:t>
            </a:r>
            <a:endParaRPr lang="es-CL" dirty="0"/>
          </a:p>
        </p:txBody>
      </p:sp>
      <p:sp>
        <p:nvSpPr>
          <p:cNvPr id="3" name="Marcador de contenido 2">
            <a:extLst>
              <a:ext uri="{FF2B5EF4-FFF2-40B4-BE49-F238E27FC236}">
                <a16:creationId xmlns:a16="http://schemas.microsoft.com/office/drawing/2014/main" id="{4CF98C37-569D-A81B-8F82-ABF6FB3ED585}"/>
              </a:ext>
            </a:extLst>
          </p:cNvPr>
          <p:cNvSpPr>
            <a:spLocks noGrp="1"/>
          </p:cNvSpPr>
          <p:nvPr>
            <p:ph idx="1"/>
          </p:nvPr>
        </p:nvSpPr>
        <p:spPr>
          <a:xfrm>
            <a:off x="705853" y="2245896"/>
            <a:ext cx="10539663" cy="4299284"/>
          </a:xfrm>
        </p:spPr>
        <p:txBody>
          <a:bodyPr>
            <a:normAutofit lnSpcReduction="10000"/>
          </a:bodyPr>
          <a:lstStyle/>
          <a:p>
            <a:pPr marL="0" indent="0">
              <a:buNone/>
            </a:pPr>
            <a:endParaRPr lang="es-MX" dirty="0"/>
          </a:p>
          <a:p>
            <a:pPr marL="0" indent="0">
              <a:buNone/>
            </a:pPr>
            <a:r>
              <a:rPr lang="es-MX" sz="2000" dirty="0"/>
              <a:t>“La habitualidad no debe interpretarse en un sentido jurídico de </a:t>
            </a:r>
            <a:r>
              <a:rPr lang="es-MX" sz="2000" dirty="0" err="1"/>
              <a:t>multireincidencia</a:t>
            </a:r>
            <a:r>
              <a:rPr lang="es-MX" sz="2000" dirty="0"/>
              <a:t> en falta de malos tratos -lo que podría constituir un problema de non bis in ídem- parece más acertado optar por un criterio naturalístico, entendiendo por habitualidad la repetición de actos de idéntico contenido, pero no siendo estrictamente la pluralidad la que convierte a la falta en delito, sino la relación entre autor y víctima más la frecuencia que ello ocurre, esto es, la permanencia del trato violento, de lo que se deduce la necesidad de considerarlo como delito autónomo.(…) no puede especularse en torno a si son tres o más de tres las ocasiones en las que se ha producido la violencia (…)lo importante es que el Juez llegue a esa convicción de que la víctima vive en un estado de agresión permanente. En esta dirección la habitualidad debe entenderse como concepto </a:t>
            </a:r>
            <a:r>
              <a:rPr lang="es-MX" sz="2000" dirty="0" err="1"/>
              <a:t>criminólogico</a:t>
            </a:r>
            <a:r>
              <a:rPr lang="es-MX" sz="2000" dirty="0"/>
              <a:t>-social, no como concepto jurídico- formal por lo que será una conducta habitual la del que actúa repetidamente en la misma dirección con o sin condenas previas, ya que éstas actuarían como prueba de la habitualidad, que también podría demostrarse por otras más” (Sentencia Tribunal Supremo español , 13 de abril de 2006, N°409/2006, p.8)</a:t>
            </a:r>
            <a:endParaRPr lang="es-CL" sz="2000" dirty="0"/>
          </a:p>
        </p:txBody>
      </p:sp>
    </p:spTree>
    <p:extLst>
      <p:ext uri="{BB962C8B-B14F-4D97-AF65-F5344CB8AC3E}">
        <p14:creationId xmlns:p14="http://schemas.microsoft.com/office/powerpoint/2010/main" val="30408004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CB8F1E-854A-363C-DECD-787EE71E4274}"/>
              </a:ext>
            </a:extLst>
          </p:cNvPr>
          <p:cNvSpPr>
            <a:spLocks noGrp="1"/>
          </p:cNvSpPr>
          <p:nvPr>
            <p:ph type="title"/>
          </p:nvPr>
        </p:nvSpPr>
        <p:spPr>
          <a:xfrm>
            <a:off x="2038631" y="555618"/>
            <a:ext cx="7729728" cy="1188720"/>
          </a:xfrm>
        </p:spPr>
        <p:txBody>
          <a:bodyPr/>
          <a:lstStyle/>
          <a:p>
            <a:r>
              <a:rPr lang="es-MX" dirty="0"/>
              <a:t>Elementos para apreciar la habitualidad</a:t>
            </a:r>
            <a:endParaRPr lang="es-CL" dirty="0"/>
          </a:p>
        </p:txBody>
      </p:sp>
      <p:sp>
        <p:nvSpPr>
          <p:cNvPr id="3" name="Marcador de contenido 2">
            <a:extLst>
              <a:ext uri="{FF2B5EF4-FFF2-40B4-BE49-F238E27FC236}">
                <a16:creationId xmlns:a16="http://schemas.microsoft.com/office/drawing/2014/main" id="{BC2894D7-9691-C8A4-D504-C4FC46A28F8A}"/>
              </a:ext>
            </a:extLst>
          </p:cNvPr>
          <p:cNvSpPr>
            <a:spLocks noGrp="1"/>
          </p:cNvSpPr>
          <p:nvPr>
            <p:ph idx="1"/>
          </p:nvPr>
        </p:nvSpPr>
        <p:spPr>
          <a:xfrm>
            <a:off x="577515" y="1957137"/>
            <a:ext cx="10812379" cy="4555957"/>
          </a:xfrm>
        </p:spPr>
        <p:txBody>
          <a:bodyPr>
            <a:normAutofit/>
          </a:bodyPr>
          <a:lstStyle/>
          <a:p>
            <a:pPr marL="0" indent="0">
              <a:buNone/>
            </a:pPr>
            <a:r>
              <a:rPr lang="es-MX" sz="2400" dirty="0">
                <a:highlight>
                  <a:srgbClr val="00FFFF"/>
                </a:highlight>
              </a:rPr>
              <a:t>1. Número de actos ejecutados</a:t>
            </a:r>
          </a:p>
          <a:p>
            <a:pPr marL="0" indent="0">
              <a:buNone/>
            </a:pPr>
            <a:r>
              <a:rPr lang="es-MX" sz="2400" dirty="0"/>
              <a:t>La ley no establece un número mínimo de agresiones para estimar la configuración de la habitualidad. En la práctica jurisprudencial se ha aceptado que sean dos o tres episodios como estándar mínimo. En la legislación española, el criterio aritmético hace mucho tiempo que ha sido superado, ya que al aludir el tipo penal al “número de actos de violencia que resulten acreditados”, sin especificar cantidad, la jurisprudencia ha prohijado un concepto de habitualidad o reiteración en el maltrato que se sustenta “en la prueba de la creación de un clima de temor en las relaciones familiares, más que en la constatación de un determinado número de actos violentos” (Villegas, Myrna. El delito de maltrato habitual en la Ley </a:t>
            </a:r>
            <a:r>
              <a:rPr lang="es-MX" sz="2400" dirty="0" err="1"/>
              <a:t>Nº</a:t>
            </a:r>
            <a:r>
              <a:rPr lang="es-MX" sz="2400" dirty="0"/>
              <a:t> 20.066 a la luz del derecho comparado. Pág. 300)</a:t>
            </a:r>
          </a:p>
          <a:p>
            <a:endParaRPr lang="es-CL" dirty="0"/>
          </a:p>
        </p:txBody>
      </p:sp>
    </p:spTree>
    <p:extLst>
      <p:ext uri="{BB962C8B-B14F-4D97-AF65-F5344CB8AC3E}">
        <p14:creationId xmlns:p14="http://schemas.microsoft.com/office/powerpoint/2010/main" val="3848667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3C6D33-4A4D-36E3-B06C-7D7A7D02EE5C}"/>
              </a:ext>
            </a:extLst>
          </p:cNvPr>
          <p:cNvSpPr>
            <a:spLocks noGrp="1"/>
          </p:cNvSpPr>
          <p:nvPr>
            <p:ph type="title"/>
          </p:nvPr>
        </p:nvSpPr>
        <p:spPr>
          <a:xfrm>
            <a:off x="2027936" y="334772"/>
            <a:ext cx="7729728" cy="1188720"/>
          </a:xfrm>
        </p:spPr>
        <p:txBody>
          <a:bodyPr>
            <a:normAutofit fontScale="90000"/>
          </a:bodyPr>
          <a:lstStyle/>
          <a:p>
            <a:r>
              <a:rPr lang="es-MX" dirty="0"/>
              <a:t>FORMA DE ENTENDER LAS EXPRESIONES DEL TIPO</a:t>
            </a:r>
            <a:br>
              <a:rPr lang="es-MX" dirty="0"/>
            </a:br>
            <a:r>
              <a:rPr lang="es-MX" dirty="0"/>
              <a:t>OBJETIVO “HOMBRE” Y “MUJER”</a:t>
            </a:r>
            <a:endParaRPr lang="es-CL" dirty="0"/>
          </a:p>
        </p:txBody>
      </p:sp>
      <p:sp>
        <p:nvSpPr>
          <p:cNvPr id="3" name="Marcador de contenido 2">
            <a:extLst>
              <a:ext uri="{FF2B5EF4-FFF2-40B4-BE49-F238E27FC236}">
                <a16:creationId xmlns:a16="http://schemas.microsoft.com/office/drawing/2014/main" id="{2D08233A-6B5E-39F4-3EF3-A119AA2D5596}"/>
              </a:ext>
            </a:extLst>
          </p:cNvPr>
          <p:cNvSpPr>
            <a:spLocks noGrp="1"/>
          </p:cNvSpPr>
          <p:nvPr>
            <p:ph idx="1"/>
          </p:nvPr>
        </p:nvSpPr>
        <p:spPr>
          <a:xfrm>
            <a:off x="955040" y="2082800"/>
            <a:ext cx="10261600" cy="3708027"/>
          </a:xfrm>
        </p:spPr>
        <p:txBody>
          <a:bodyPr>
            <a:noAutofit/>
          </a:bodyPr>
          <a:lstStyle/>
          <a:p>
            <a:pPr marL="0" indent="0" algn="just">
              <a:buNone/>
            </a:pPr>
            <a:r>
              <a:rPr lang="es-MX" sz="2800" dirty="0"/>
              <a:t>Tradicionalmente se podría decir que son elementos descriptivos del tipo penal, dado que pueden ser determinados por el uso de los sentidos (vista </a:t>
            </a:r>
            <a:r>
              <a:rPr lang="es-MX" sz="2800" dirty="0" err="1"/>
              <a:t>etc</a:t>
            </a:r>
            <a:r>
              <a:rPr lang="es-MX" sz="2800" dirty="0"/>
              <a:t>…). Sin embargo, en la actualidad pareciera que ambas expresiones son elementos normativos del tipo. ¿Razón? Hoy solo hasta los 14 años es el sexo biológico (partida de nacimiento) el que determina si se pertenece a un género o al otro. Después de esa edad rige </a:t>
            </a:r>
            <a:r>
              <a:rPr lang="es-MX" sz="2800"/>
              <a:t>la Ley 21.120).</a:t>
            </a:r>
            <a:endParaRPr lang="es-CL" sz="2800" dirty="0"/>
          </a:p>
        </p:txBody>
      </p:sp>
    </p:spTree>
    <p:extLst>
      <p:ext uri="{BB962C8B-B14F-4D97-AF65-F5344CB8AC3E}">
        <p14:creationId xmlns:p14="http://schemas.microsoft.com/office/powerpoint/2010/main" val="40215371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E85DC7F-D506-6939-F0CC-2F3B33EB530B}"/>
              </a:ext>
            </a:extLst>
          </p:cNvPr>
          <p:cNvSpPr>
            <a:spLocks noGrp="1"/>
          </p:cNvSpPr>
          <p:nvPr>
            <p:ph idx="1"/>
          </p:nvPr>
        </p:nvSpPr>
        <p:spPr>
          <a:xfrm>
            <a:off x="401053" y="481264"/>
            <a:ext cx="11101136" cy="5983704"/>
          </a:xfrm>
        </p:spPr>
        <p:txBody>
          <a:bodyPr>
            <a:normAutofit fontScale="85000" lnSpcReduction="10000"/>
          </a:bodyPr>
          <a:lstStyle/>
          <a:p>
            <a:pPr marL="0" indent="0">
              <a:buNone/>
            </a:pPr>
            <a:r>
              <a:rPr lang="es-MX" sz="3100" dirty="0">
                <a:highlight>
                  <a:srgbClr val="00FFFF"/>
                </a:highlight>
              </a:rPr>
              <a:t>2. Proximidad temporal de las agresiones.</a:t>
            </a:r>
          </a:p>
          <a:p>
            <a:pPr marL="0" indent="0">
              <a:buNone/>
            </a:pPr>
            <a:r>
              <a:rPr lang="es-MX" sz="3100" dirty="0"/>
              <a:t>Los actos ejecutados deben estar ligados temporalmente por una determinada continuidad o proximidad cronológica,  pero además deberían responder a una cierta unidad de contexto,  a fin de evitar situaciones injustas, por ejemplo que no se estime habitualidad cuando han existido actos de violencia más o menos distanciados por razones ajenas a la voluntad de las partes, como por ejemplo, la mujer que logra huir de su agresor, y éste la encuentra después de un año y vuelve a agredirla. O cuando ha habido un acto de violencia física, denunciado, al que suceden insultos y otras violencias psicológicas que no son denunciadas, y al cabo de un buen tiempo vuelve a existir violencia física. (Villegas, Myrna. El delito de maltrato habitual en la Ley </a:t>
            </a:r>
            <a:r>
              <a:rPr lang="es-MX" sz="3100" dirty="0" err="1"/>
              <a:t>Nº</a:t>
            </a:r>
            <a:r>
              <a:rPr lang="es-MX" sz="3100" dirty="0"/>
              <a:t> 20.066 a la luz del derecho comparado. Pág. 301) La jurisprudencia chilena, como se ha dicho antes, no solo exige la prueba de agresiones concretas, sino además que sean próximas en el tiempo, desestimando aquellas que se relatan en un período de tiempo más o menos extenso. (CORTE DE APELACIONES DE TEMUCO, 25 junio de 2010, Rol </a:t>
            </a:r>
            <a:r>
              <a:rPr lang="es-MX" sz="3100" dirty="0" err="1"/>
              <a:t>Nº</a:t>
            </a:r>
            <a:r>
              <a:rPr lang="es-MX" sz="3100" dirty="0"/>
              <a:t> 360-2010.)</a:t>
            </a:r>
          </a:p>
          <a:p>
            <a:pPr marL="0" indent="0">
              <a:buNone/>
            </a:pPr>
            <a:endParaRPr lang="es-MX" dirty="0"/>
          </a:p>
          <a:p>
            <a:pPr marL="0" indent="0">
              <a:buNone/>
            </a:pPr>
            <a:endParaRPr lang="es-CL" dirty="0"/>
          </a:p>
        </p:txBody>
      </p:sp>
    </p:spTree>
    <p:extLst>
      <p:ext uri="{BB962C8B-B14F-4D97-AF65-F5344CB8AC3E}">
        <p14:creationId xmlns:p14="http://schemas.microsoft.com/office/powerpoint/2010/main" val="35124416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D1B878C-A0CD-23C3-481D-FF3C497F71D1}"/>
              </a:ext>
            </a:extLst>
          </p:cNvPr>
          <p:cNvSpPr>
            <a:spLocks noGrp="1"/>
          </p:cNvSpPr>
          <p:nvPr>
            <p:ph idx="1"/>
          </p:nvPr>
        </p:nvSpPr>
        <p:spPr>
          <a:xfrm>
            <a:off x="465221" y="240632"/>
            <a:ext cx="11229474" cy="5903494"/>
          </a:xfrm>
        </p:spPr>
        <p:txBody>
          <a:bodyPr>
            <a:normAutofit lnSpcReduction="10000"/>
          </a:bodyPr>
          <a:lstStyle/>
          <a:p>
            <a:pPr marL="0" indent="0">
              <a:buNone/>
            </a:pPr>
            <a:r>
              <a:rPr lang="es-MX" sz="3200" dirty="0">
                <a:highlight>
                  <a:srgbClr val="00FFFF"/>
                </a:highlight>
              </a:rPr>
              <a:t>3. Indiferencia respecto a que la violencia habitual tenga solo un sujeto pasivo</a:t>
            </a:r>
            <a:endParaRPr lang="es-MX" sz="3200" dirty="0"/>
          </a:p>
          <a:p>
            <a:pPr marL="0" indent="0">
              <a:buNone/>
            </a:pPr>
            <a:r>
              <a:rPr lang="es-MX" sz="3200" dirty="0"/>
              <a:t>Con esta previsión queda comprendido que para el cómputo de la habitualidad se integran los actos de violencia física y psicológica, aunque vayan dirigidos contra distintos integrantes del grupo familiar. Esto resulta de vital importancia dado que los menores en situaciones de violencia intrafamiliar pueden resultar afectados en sus procesos de socialización, no solo por los malos tratos corporales o psicológicos recibidos, sino también cuando han sido testigos de la violencia ejercida en contra de la madre (o padre agredido en su caso). (Villegas, Myrna. El delito de maltrato habitual en la Ley </a:t>
            </a:r>
            <a:r>
              <a:rPr lang="es-MX" sz="3200" dirty="0" err="1"/>
              <a:t>Nº</a:t>
            </a:r>
            <a:r>
              <a:rPr lang="es-MX" sz="3200" dirty="0"/>
              <a:t> 20.066 a la luz del derecho comparado. Pág. 302)</a:t>
            </a:r>
          </a:p>
          <a:p>
            <a:pPr marL="0" indent="0">
              <a:buNone/>
            </a:pPr>
            <a:endParaRPr lang="es-CL" dirty="0"/>
          </a:p>
        </p:txBody>
      </p:sp>
    </p:spTree>
    <p:extLst>
      <p:ext uri="{BB962C8B-B14F-4D97-AF65-F5344CB8AC3E}">
        <p14:creationId xmlns:p14="http://schemas.microsoft.com/office/powerpoint/2010/main" val="8063694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FC87264-FEAC-C214-8851-26C689CD6182}"/>
              </a:ext>
            </a:extLst>
          </p:cNvPr>
          <p:cNvSpPr>
            <a:spLocks noGrp="1"/>
          </p:cNvSpPr>
          <p:nvPr>
            <p:ph idx="1"/>
          </p:nvPr>
        </p:nvSpPr>
        <p:spPr>
          <a:xfrm>
            <a:off x="401053" y="433137"/>
            <a:ext cx="11470105" cy="6240379"/>
          </a:xfrm>
        </p:spPr>
        <p:txBody>
          <a:bodyPr>
            <a:normAutofit/>
          </a:bodyPr>
          <a:lstStyle/>
          <a:p>
            <a:pPr marL="0" indent="0">
              <a:buNone/>
            </a:pPr>
            <a:r>
              <a:rPr lang="es-MX" sz="2800" dirty="0">
                <a:highlight>
                  <a:srgbClr val="00FFFF"/>
                </a:highlight>
              </a:rPr>
              <a:t>4. No consideración de hechos anteriores respecto de los cuales haya recaído sentencia penal absolutoria o condenatoria</a:t>
            </a:r>
            <a:r>
              <a:rPr lang="es-MX" sz="2800" dirty="0"/>
              <a:t>.</a:t>
            </a:r>
          </a:p>
          <a:p>
            <a:pPr marL="0" indent="0">
              <a:buNone/>
            </a:pPr>
            <a:r>
              <a:rPr lang="es-MX" sz="2800" dirty="0"/>
              <a:t>El criterio que primó durante la tramitación del proyecto de Ley N°20.066 es que la consideración de hechos que hubieren sido objeto de enjuiciamiento criminal para el cómputo de la habitualidad infringe el principio de </a:t>
            </a:r>
            <a:r>
              <a:rPr lang="es-MX" sz="2800" dirty="0" err="1"/>
              <a:t>ne</a:t>
            </a:r>
            <a:r>
              <a:rPr lang="es-MX" sz="2800" dirty="0"/>
              <a:t> bis in ídem. Sin embargo, existen quienes estiman que siendo la habitualidad un elemento del tipo objetivo que alberga un concepto fáctico, los concretos actos de violencia solo tienen por objeto acreditar la situación de permanencia en el maltrato, por lo que las condenas anteriores no deberían ser óbice para apreciar la habitualidad. No se trata de condenar o juzgar nuevamente el hecho, sino más bien considerando su dimensión fáctica para satisfacer un elemento de la tipicidad de este nuevo delito. (Villegas, Myrna. El delito de maltrato habitual en la Ley </a:t>
            </a:r>
            <a:r>
              <a:rPr lang="es-MX" sz="2800" dirty="0" err="1"/>
              <a:t>Nº</a:t>
            </a:r>
            <a:r>
              <a:rPr lang="es-MX" sz="2800" dirty="0"/>
              <a:t> 20.066 a la luz del derecho comparado. Pág. 304)</a:t>
            </a:r>
          </a:p>
          <a:p>
            <a:pPr marL="0" indent="0">
              <a:buNone/>
            </a:pPr>
            <a:endParaRPr lang="es-CL" dirty="0"/>
          </a:p>
        </p:txBody>
      </p:sp>
    </p:spTree>
    <p:extLst>
      <p:ext uri="{BB962C8B-B14F-4D97-AF65-F5344CB8AC3E}">
        <p14:creationId xmlns:p14="http://schemas.microsoft.com/office/powerpoint/2010/main" val="10461868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86702E-CBC8-B928-BDD0-70DAA65EDBC1}"/>
              </a:ext>
            </a:extLst>
          </p:cNvPr>
          <p:cNvSpPr>
            <a:spLocks noGrp="1"/>
          </p:cNvSpPr>
          <p:nvPr>
            <p:ph type="title"/>
          </p:nvPr>
        </p:nvSpPr>
        <p:spPr>
          <a:xfrm>
            <a:off x="2231136" y="740102"/>
            <a:ext cx="7729728" cy="1188720"/>
          </a:xfrm>
        </p:spPr>
        <p:txBody>
          <a:bodyPr>
            <a:normAutofit fontScale="90000"/>
          </a:bodyPr>
          <a:lstStyle/>
          <a:p>
            <a:r>
              <a:rPr lang="es-CL" dirty="0"/>
              <a:t/>
            </a:r>
            <a:br>
              <a:rPr lang="es-CL" dirty="0"/>
            </a:br>
            <a:r>
              <a:rPr lang="es-CL" dirty="0"/>
              <a:t>BIEN JURÍDICO PROTEGIDO</a:t>
            </a:r>
            <a:br>
              <a:rPr lang="es-CL" dirty="0"/>
            </a:br>
            <a:endParaRPr lang="es-CL" dirty="0"/>
          </a:p>
        </p:txBody>
      </p:sp>
      <p:sp>
        <p:nvSpPr>
          <p:cNvPr id="3" name="Marcador de contenido 2">
            <a:extLst>
              <a:ext uri="{FF2B5EF4-FFF2-40B4-BE49-F238E27FC236}">
                <a16:creationId xmlns:a16="http://schemas.microsoft.com/office/drawing/2014/main" id="{B059B2B4-4B03-6CB7-32CB-65E20DFB2226}"/>
              </a:ext>
            </a:extLst>
          </p:cNvPr>
          <p:cNvSpPr>
            <a:spLocks noGrp="1"/>
          </p:cNvSpPr>
          <p:nvPr>
            <p:ph idx="1"/>
          </p:nvPr>
        </p:nvSpPr>
        <p:spPr>
          <a:xfrm>
            <a:off x="1138989" y="2310064"/>
            <a:ext cx="10299032" cy="3429964"/>
          </a:xfrm>
        </p:spPr>
        <p:txBody>
          <a:bodyPr>
            <a:normAutofit lnSpcReduction="10000"/>
          </a:bodyPr>
          <a:lstStyle/>
          <a:p>
            <a:pPr marL="0" indent="0">
              <a:buNone/>
            </a:pPr>
            <a:r>
              <a:rPr lang="es-MX" sz="2800" dirty="0"/>
              <a:t>Si bien el punto no es pacífico, el bien jurídico afectado en esta clase de conductas no puede ser otro que la dignidad de la persona humana y su integridad moral, bien jurídico que encuentra asidero formal desde el derecho internacional en los arts. 3, 4 y 9 de la Convención de Belém do Pará, y en el bloque de constitucionalidad conformado por los arts. 1 y 19 </a:t>
            </a:r>
            <a:r>
              <a:rPr lang="es-MX" sz="2800" dirty="0" err="1"/>
              <a:t>N°</a:t>
            </a:r>
            <a:r>
              <a:rPr lang="es-MX" sz="2800" dirty="0"/>
              <a:t> 1 de la Constitución en relación con el art. 5 inciso 2. (Villegas, Myrna. El delito de maltrato habitual en la Ley </a:t>
            </a:r>
            <a:r>
              <a:rPr lang="es-MX" sz="2800" dirty="0" err="1"/>
              <a:t>Nº</a:t>
            </a:r>
            <a:r>
              <a:rPr lang="es-MX" sz="2800" dirty="0"/>
              <a:t> 20.066 a la luz del derecho comparado. Pág. 292).</a:t>
            </a:r>
            <a:endParaRPr lang="es-CL" sz="2800" dirty="0"/>
          </a:p>
        </p:txBody>
      </p:sp>
    </p:spTree>
    <p:extLst>
      <p:ext uri="{BB962C8B-B14F-4D97-AF65-F5344CB8AC3E}">
        <p14:creationId xmlns:p14="http://schemas.microsoft.com/office/powerpoint/2010/main" val="7361566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4C1F07-C6C1-F83D-7E02-577579705383}"/>
              </a:ext>
            </a:extLst>
          </p:cNvPr>
          <p:cNvSpPr>
            <a:spLocks noGrp="1"/>
          </p:cNvSpPr>
          <p:nvPr>
            <p:ph type="title"/>
          </p:nvPr>
        </p:nvSpPr>
        <p:spPr>
          <a:xfrm>
            <a:off x="1090863" y="523613"/>
            <a:ext cx="10106526" cy="1188720"/>
          </a:xfrm>
        </p:spPr>
        <p:txBody>
          <a:bodyPr>
            <a:normAutofit/>
          </a:bodyPr>
          <a:lstStyle/>
          <a:p>
            <a:r>
              <a:rPr lang="es-MX" dirty="0"/>
              <a:t>Reglas especiales para el tratamiento penal de la violencia intrafamiliar</a:t>
            </a:r>
            <a:endParaRPr lang="es-CL" dirty="0"/>
          </a:p>
        </p:txBody>
      </p:sp>
      <p:sp>
        <p:nvSpPr>
          <p:cNvPr id="3" name="Marcador de contenido 2">
            <a:extLst>
              <a:ext uri="{FF2B5EF4-FFF2-40B4-BE49-F238E27FC236}">
                <a16:creationId xmlns:a16="http://schemas.microsoft.com/office/drawing/2014/main" id="{873CE23A-4E63-EE7F-20DF-72037EBF5938}"/>
              </a:ext>
            </a:extLst>
          </p:cNvPr>
          <p:cNvSpPr>
            <a:spLocks noGrp="1"/>
          </p:cNvSpPr>
          <p:nvPr>
            <p:ph idx="1"/>
          </p:nvPr>
        </p:nvSpPr>
        <p:spPr>
          <a:xfrm>
            <a:off x="561474" y="2181726"/>
            <a:ext cx="10860505" cy="4152661"/>
          </a:xfrm>
        </p:spPr>
        <p:txBody>
          <a:bodyPr>
            <a:normAutofit/>
          </a:bodyPr>
          <a:lstStyle/>
          <a:p>
            <a:pPr marL="0" indent="0">
              <a:buNone/>
            </a:pPr>
            <a:r>
              <a:rPr lang="es-MX" sz="2000" dirty="0">
                <a:highlight>
                  <a:srgbClr val="00FFFF"/>
                </a:highlight>
              </a:rPr>
              <a:t>Art. 14 inc. 1 Ley 20.066</a:t>
            </a:r>
            <a:r>
              <a:rPr lang="es-MX" sz="2000" dirty="0"/>
              <a:t> Contempla una regla concursal según la cual las penas que dispone se impondrán, “salvo que el hecho sea constitutivo de un delito de mayor gravedad, caso en el cual se aplicará sólo la pena asignada por la ley a éste”, regla donde el adverbio “solo” denota una remisión a las reglas concursales comunes en el resto de los casos (cuando la violencia constituya otro delito de igual o menor gravedad), en la forma de concurso ideal del art. 75, por tratarse un mismo hecho constitutivo de dos o más delitos. Así, p. ej., de constituir uno de los actos de maltrato una amenaza no condicional del art. 296 N.º 3, en principio debieran sancionarse ambos hechos de conformidad con el art. 75, imponiendo la pena mayor del delito más grave. Lo mismo sucedería si uno de los actos de maltrato constituye lesiones menos graves del art. 399 (donde se ofrece la pena alternativa de multa), maltrato del art. 403 bis o trato degradante del art. 403 ter. En todos los otros casos, las penas a aplicar serían únicamente las de los delitos más graves cometidos, quedando por expresa disposición legal desplazada la figura del maltrato habitual, aplicándose “sólo” la pena asignada por la ley al delito más grave. (MATUS y RAMÍREZ. Manual de derecho penal chileno. Parte especial.  Año 2021. Pág. 147).</a:t>
            </a:r>
            <a:endParaRPr lang="es-CL" sz="2000" dirty="0"/>
          </a:p>
        </p:txBody>
      </p:sp>
    </p:spTree>
    <p:extLst>
      <p:ext uri="{BB962C8B-B14F-4D97-AF65-F5344CB8AC3E}">
        <p14:creationId xmlns:p14="http://schemas.microsoft.com/office/powerpoint/2010/main" val="1962483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96C3FF0-F360-B428-D993-B6E48D9E05F5}"/>
              </a:ext>
            </a:extLst>
          </p:cNvPr>
          <p:cNvSpPr>
            <a:spLocks noGrp="1"/>
          </p:cNvSpPr>
          <p:nvPr>
            <p:ph idx="1"/>
          </p:nvPr>
        </p:nvSpPr>
        <p:spPr>
          <a:xfrm>
            <a:off x="834189" y="994612"/>
            <a:ext cx="11149264" cy="4745416"/>
          </a:xfrm>
        </p:spPr>
        <p:txBody>
          <a:bodyPr/>
          <a:lstStyle/>
          <a:p>
            <a:pPr marL="0" indent="0">
              <a:buNone/>
            </a:pPr>
            <a:endParaRPr lang="es-MX" dirty="0"/>
          </a:p>
          <a:p>
            <a:pPr marL="0" indent="0">
              <a:buNone/>
            </a:pPr>
            <a:r>
              <a:rPr lang="es-MX" sz="3200" dirty="0">
                <a:highlight>
                  <a:srgbClr val="00FFFF"/>
                </a:highlight>
              </a:rPr>
              <a:t>Art 14 ter Ley 20.066 </a:t>
            </a:r>
            <a:r>
              <a:rPr lang="es-MX" sz="3200" dirty="0"/>
              <a:t>Establece un límite al otorgamiento de la atenuante de irreprochable conducta anterior, al permitir al juez considerar los antecedentes de infracciones civiles para su denegación.</a:t>
            </a:r>
          </a:p>
          <a:p>
            <a:pPr marL="0" indent="0">
              <a:buNone/>
            </a:pPr>
            <a:endParaRPr lang="es-CL" dirty="0"/>
          </a:p>
        </p:txBody>
      </p:sp>
    </p:spTree>
    <p:extLst>
      <p:ext uri="{BB962C8B-B14F-4D97-AF65-F5344CB8AC3E}">
        <p14:creationId xmlns:p14="http://schemas.microsoft.com/office/powerpoint/2010/main" val="23803938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F1826E-9105-0493-2542-06A828BFE966}"/>
              </a:ext>
            </a:extLst>
          </p:cNvPr>
          <p:cNvSpPr>
            <a:spLocks noGrp="1"/>
          </p:cNvSpPr>
          <p:nvPr>
            <p:ph type="title"/>
          </p:nvPr>
        </p:nvSpPr>
        <p:spPr>
          <a:xfrm>
            <a:off x="2054672" y="523613"/>
            <a:ext cx="7729728" cy="1188720"/>
          </a:xfrm>
        </p:spPr>
        <p:txBody>
          <a:bodyPr/>
          <a:lstStyle/>
          <a:p>
            <a:r>
              <a:rPr lang="es-MX" dirty="0"/>
              <a:t>Art 19 (acuerdos reparatorios y art 17(SCP) de la Ley 20.066</a:t>
            </a:r>
            <a:endParaRPr lang="es-CL" dirty="0"/>
          </a:p>
        </p:txBody>
      </p:sp>
      <p:sp>
        <p:nvSpPr>
          <p:cNvPr id="3" name="Marcador de contenido 2">
            <a:extLst>
              <a:ext uri="{FF2B5EF4-FFF2-40B4-BE49-F238E27FC236}">
                <a16:creationId xmlns:a16="http://schemas.microsoft.com/office/drawing/2014/main" id="{DEA616ED-6EBA-6171-099F-5A8E9D236BF3}"/>
              </a:ext>
            </a:extLst>
          </p:cNvPr>
          <p:cNvSpPr>
            <a:spLocks noGrp="1"/>
          </p:cNvSpPr>
          <p:nvPr>
            <p:ph idx="1"/>
          </p:nvPr>
        </p:nvSpPr>
        <p:spPr>
          <a:xfrm>
            <a:off x="513347" y="2438400"/>
            <a:ext cx="10555706" cy="3895987"/>
          </a:xfrm>
        </p:spPr>
        <p:txBody>
          <a:bodyPr>
            <a:normAutofit/>
          </a:bodyPr>
          <a:lstStyle/>
          <a:p>
            <a:pPr marL="0" indent="0">
              <a:buNone/>
            </a:pPr>
            <a:r>
              <a:rPr lang="es-MX" sz="2800" dirty="0">
                <a:highlight>
                  <a:srgbClr val="00FFFF"/>
                </a:highlight>
              </a:rPr>
              <a:t>La Ley 20.066 </a:t>
            </a:r>
            <a:r>
              <a:rPr lang="es-MX" sz="2800" dirty="0"/>
              <a:t>declara improcedentes los acuerdos reparatorios en esta clase de delitos (art. 19); y en el art. 17 se establece la obligación de imponer, en caso de suspensión condicional, alguna de las medidas previstas en el art. 9 de esta ley, a saber: i) abandono del hogar común; </a:t>
            </a:r>
            <a:r>
              <a:rPr lang="es-MX" sz="2800" dirty="0" err="1"/>
              <a:t>ii</a:t>
            </a:r>
            <a:r>
              <a:rPr lang="es-MX" sz="2800" dirty="0"/>
              <a:t>) prohibición de acercamiento a la víctima; </a:t>
            </a:r>
            <a:r>
              <a:rPr lang="es-MX" sz="2800" dirty="0" err="1"/>
              <a:t>iii</a:t>
            </a:r>
            <a:r>
              <a:rPr lang="es-MX" sz="2800" dirty="0"/>
              <a:t>) prohibición de porte y tenencia de armas o su comiso, y </a:t>
            </a:r>
            <a:r>
              <a:rPr lang="es-MX" sz="2800" dirty="0" err="1"/>
              <a:t>iv</a:t>
            </a:r>
            <a:r>
              <a:rPr lang="es-MX" sz="2800" dirty="0"/>
              <a:t>) asistencia obligatoria a programas terapéuticos o de orientación familiar. Estas mismas medidas se pueden imponer, además, como penas accesorias, en caso de condena (art. 16).</a:t>
            </a:r>
            <a:endParaRPr lang="es-CL" sz="2800" dirty="0"/>
          </a:p>
        </p:txBody>
      </p:sp>
    </p:spTree>
    <p:extLst>
      <p:ext uri="{BB962C8B-B14F-4D97-AF65-F5344CB8AC3E}">
        <p14:creationId xmlns:p14="http://schemas.microsoft.com/office/powerpoint/2010/main" val="7168853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30B137-882A-2588-4320-FCD0DB761339}"/>
              </a:ext>
            </a:extLst>
          </p:cNvPr>
          <p:cNvSpPr>
            <a:spLocks noGrp="1"/>
          </p:cNvSpPr>
          <p:nvPr>
            <p:ph type="title"/>
          </p:nvPr>
        </p:nvSpPr>
        <p:spPr>
          <a:xfrm>
            <a:off x="962526" y="523613"/>
            <a:ext cx="10026316" cy="1188720"/>
          </a:xfrm>
        </p:spPr>
        <p:txBody>
          <a:bodyPr>
            <a:normAutofit/>
          </a:bodyPr>
          <a:lstStyle/>
          <a:p>
            <a:r>
              <a:rPr lang="es-MX" dirty="0"/>
              <a:t>LA LEY SOBRE VIOLENCIA INTRAFAMILIAR Y LOS DELITOS DE LESIONES</a:t>
            </a:r>
            <a:endParaRPr lang="es-CL" dirty="0"/>
          </a:p>
        </p:txBody>
      </p:sp>
      <p:sp>
        <p:nvSpPr>
          <p:cNvPr id="3" name="Marcador de contenido 2">
            <a:extLst>
              <a:ext uri="{FF2B5EF4-FFF2-40B4-BE49-F238E27FC236}">
                <a16:creationId xmlns:a16="http://schemas.microsoft.com/office/drawing/2014/main" id="{F664D6D9-CF6C-BAAB-9E9A-22747BD327DF}"/>
              </a:ext>
            </a:extLst>
          </p:cNvPr>
          <p:cNvSpPr>
            <a:spLocks noGrp="1"/>
          </p:cNvSpPr>
          <p:nvPr>
            <p:ph idx="1"/>
          </p:nvPr>
        </p:nvSpPr>
        <p:spPr>
          <a:xfrm>
            <a:off x="770021" y="2085474"/>
            <a:ext cx="10331116" cy="4026568"/>
          </a:xfrm>
        </p:spPr>
        <p:txBody>
          <a:bodyPr>
            <a:normAutofit/>
          </a:bodyPr>
          <a:lstStyle/>
          <a:p>
            <a:pPr marL="0" indent="0">
              <a:buNone/>
            </a:pPr>
            <a:r>
              <a:rPr lang="es-MX" sz="2000" dirty="0"/>
              <a:t> Cuando se trata de los delitos de lesiones, el carácter “intrafamiliar” de la violencia no solo determina un régimen procesal especial( Suspensión condicional, acuerdos reparatorios </a:t>
            </a:r>
            <a:r>
              <a:rPr lang="es-MX" sz="2000" dirty="0" err="1"/>
              <a:t>etc</a:t>
            </a:r>
            <a:r>
              <a:rPr lang="es-MX" sz="2000" dirty="0"/>
              <a:t>…), sino que además implica una auténtica alteración de la sistemática de los delitos de lesiones prevista en el Código Penal.</a:t>
            </a:r>
          </a:p>
          <a:p>
            <a:pPr marL="0" indent="0">
              <a:buNone/>
            </a:pPr>
            <a:r>
              <a:rPr lang="es-MX" sz="2000" dirty="0"/>
              <a:t>a) La</a:t>
            </a:r>
            <a:r>
              <a:rPr lang="es-MX" sz="2000" dirty="0">
                <a:highlight>
                  <a:srgbClr val="00FFFF"/>
                </a:highlight>
              </a:rPr>
              <a:t> modificación del artículo 494 </a:t>
            </a:r>
            <a:r>
              <a:rPr lang="es-MX" sz="2000" dirty="0" err="1">
                <a:highlight>
                  <a:srgbClr val="00FFFF"/>
                </a:highlight>
              </a:rPr>
              <a:t>N°</a:t>
            </a:r>
            <a:r>
              <a:rPr lang="es-MX" sz="2000" dirty="0">
                <a:highlight>
                  <a:srgbClr val="00FFFF"/>
                </a:highlight>
              </a:rPr>
              <a:t> 5 del Código Penal.  La Ley </a:t>
            </a:r>
            <a:r>
              <a:rPr lang="es-MX" sz="2000" dirty="0" err="1">
                <a:highlight>
                  <a:srgbClr val="00FFFF"/>
                </a:highlight>
              </a:rPr>
              <a:t>N°</a:t>
            </a:r>
            <a:r>
              <a:rPr lang="es-MX" sz="2000" dirty="0">
                <a:highlight>
                  <a:srgbClr val="00FFFF"/>
                </a:highlight>
              </a:rPr>
              <a:t> 20.066 agregó la siguiente oración final al art. 494 </a:t>
            </a:r>
            <a:r>
              <a:rPr lang="es-MX" sz="2000" dirty="0" err="1">
                <a:highlight>
                  <a:srgbClr val="00FFFF"/>
                </a:highlight>
              </a:rPr>
              <a:t>N°</a:t>
            </a:r>
            <a:r>
              <a:rPr lang="es-MX" sz="2000" dirty="0">
                <a:highlight>
                  <a:srgbClr val="00FFFF"/>
                </a:highlight>
              </a:rPr>
              <a:t> 5 CP: </a:t>
            </a:r>
            <a:r>
              <a:rPr lang="es-MX" sz="2000" dirty="0"/>
              <a:t>“En ningún caso el tribunal podrá calificar como leves las lesiones cometidas en contra de las personas mencionadas en el artículo 5° de la Ley sobre Violencia Intrafamiliar”. El efecto consiste en que el contexto intrafamiliar –determinado por las relaciones expresadas en el art. 5° de la Ley sobre Violencia Intrafamiliar– es valorado directamente por el legislador como elemento capaz de fundar por sí solo un injusto mayor que el de las lesiones leves. (Van </a:t>
            </a:r>
            <a:r>
              <a:rPr lang="es-MX" sz="2000" dirty="0" err="1"/>
              <a:t>Weezel</a:t>
            </a:r>
            <a:r>
              <a:rPr lang="es-MX" sz="2000" dirty="0"/>
              <a:t>, Alex. Lesiones y violencia intrafamiliar. Pág. 235)</a:t>
            </a:r>
          </a:p>
          <a:p>
            <a:pPr marL="0" indent="0">
              <a:buNone/>
            </a:pPr>
            <a:endParaRPr lang="es-CL" dirty="0"/>
          </a:p>
        </p:txBody>
      </p:sp>
    </p:spTree>
    <p:extLst>
      <p:ext uri="{BB962C8B-B14F-4D97-AF65-F5344CB8AC3E}">
        <p14:creationId xmlns:p14="http://schemas.microsoft.com/office/powerpoint/2010/main" val="42887464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3A7B099-CECE-5820-1689-A42F64ED33ED}"/>
              </a:ext>
            </a:extLst>
          </p:cNvPr>
          <p:cNvSpPr>
            <a:spLocks noGrp="1"/>
          </p:cNvSpPr>
          <p:nvPr>
            <p:ph idx="1"/>
          </p:nvPr>
        </p:nvSpPr>
        <p:spPr>
          <a:xfrm>
            <a:off x="352926" y="529390"/>
            <a:ext cx="10956758" cy="5823284"/>
          </a:xfrm>
        </p:spPr>
        <p:txBody>
          <a:bodyPr>
            <a:normAutofit lnSpcReduction="10000"/>
          </a:bodyPr>
          <a:lstStyle/>
          <a:p>
            <a:pPr marL="0" indent="0">
              <a:buNone/>
            </a:pPr>
            <a:r>
              <a:rPr lang="es-MX" sz="2800" dirty="0">
                <a:highlight>
                  <a:srgbClr val="00FFFF"/>
                </a:highlight>
              </a:rPr>
              <a:t>b)  Art. 400 Código Penal</a:t>
            </a:r>
            <a:r>
              <a:rPr lang="es-MX" sz="2800" dirty="0"/>
              <a:t>.  “Si los hechos a que se refieren los artículos anteriores de este párrafo se ejecutan en contra de alguna de las personas que menciona el artículo 5º de la Ley sobre Violencia Intrafamiliar, o con cualquiera de las circunstancias Segunda, Tercera o Cuarta del número 1º del artículo 391 de este Código, las penas se aumentarán en un grado. </a:t>
            </a:r>
          </a:p>
          <a:p>
            <a:pPr marL="0" indent="0">
              <a:buNone/>
            </a:pPr>
            <a:r>
              <a:rPr lang="es-MX" sz="2800" dirty="0"/>
              <a:t>Asimismo,  si los hechos a que se refieren los artículos anteriores de este párrafo se ejecutan en contra de un menor de dieciocho años de edad, adulto mayor o persona en situación de discapacidad, por quienes tengan encomendado su cuidado, la pena señalada para el delito se aumentará en un grado.</a:t>
            </a:r>
          </a:p>
          <a:p>
            <a:pPr marL="0" indent="0">
              <a:buNone/>
            </a:pPr>
            <a:r>
              <a:rPr lang="es-MX" sz="2800" dirty="0"/>
              <a:t> De  la misma forma, si los hechos a que se refieren el numeral 2° del artículo 397 y el artículo 399 se ejecutaren en contra de miembros de los Cuerpos de Bomberos en ejercicio de sus funciones, la pena señalada para el delito se aumentará en un grado.”</a:t>
            </a:r>
          </a:p>
          <a:p>
            <a:pPr marL="0" indent="0">
              <a:buNone/>
            </a:pPr>
            <a:endParaRPr lang="es-MX" dirty="0"/>
          </a:p>
          <a:p>
            <a:pPr marL="0" indent="0">
              <a:buNone/>
            </a:pPr>
            <a:endParaRPr lang="es-MX" dirty="0"/>
          </a:p>
          <a:p>
            <a:pPr marL="0" indent="0">
              <a:buNone/>
            </a:pPr>
            <a:endParaRPr lang="es-CL" dirty="0"/>
          </a:p>
        </p:txBody>
      </p:sp>
    </p:spTree>
    <p:extLst>
      <p:ext uri="{BB962C8B-B14F-4D97-AF65-F5344CB8AC3E}">
        <p14:creationId xmlns:p14="http://schemas.microsoft.com/office/powerpoint/2010/main" val="37070432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D5129F-7F12-B110-5632-08317E6B8107}"/>
              </a:ext>
            </a:extLst>
          </p:cNvPr>
          <p:cNvSpPr>
            <a:spLocks noGrp="1"/>
          </p:cNvSpPr>
          <p:nvPr>
            <p:ph type="title"/>
          </p:nvPr>
        </p:nvSpPr>
        <p:spPr>
          <a:xfrm>
            <a:off x="1989221" y="964692"/>
            <a:ext cx="7971643" cy="1188720"/>
          </a:xfrm>
        </p:spPr>
        <p:txBody>
          <a:bodyPr/>
          <a:lstStyle/>
          <a:p>
            <a:r>
              <a:rPr lang="es-MX" dirty="0"/>
              <a:t>Contradicción entre artículo 494 </a:t>
            </a:r>
            <a:r>
              <a:rPr lang="es-MX" dirty="0" err="1"/>
              <a:t>N°</a:t>
            </a:r>
            <a:r>
              <a:rPr lang="es-MX" dirty="0"/>
              <a:t> 5 y 400 del Código Penal</a:t>
            </a:r>
            <a:endParaRPr lang="es-CL" dirty="0"/>
          </a:p>
        </p:txBody>
      </p:sp>
      <p:sp>
        <p:nvSpPr>
          <p:cNvPr id="3" name="Marcador de contenido 2">
            <a:extLst>
              <a:ext uri="{FF2B5EF4-FFF2-40B4-BE49-F238E27FC236}">
                <a16:creationId xmlns:a16="http://schemas.microsoft.com/office/drawing/2014/main" id="{828DF7E9-5329-7CA9-483F-DD0AA641AB02}"/>
              </a:ext>
            </a:extLst>
          </p:cNvPr>
          <p:cNvSpPr>
            <a:spLocks noGrp="1"/>
          </p:cNvSpPr>
          <p:nvPr>
            <p:ph idx="1"/>
          </p:nvPr>
        </p:nvSpPr>
        <p:spPr>
          <a:xfrm>
            <a:off x="1090863" y="2638044"/>
            <a:ext cx="10347158" cy="4067556"/>
          </a:xfrm>
        </p:spPr>
        <p:txBody>
          <a:bodyPr>
            <a:normAutofit/>
          </a:bodyPr>
          <a:lstStyle/>
          <a:p>
            <a:pPr marL="0" indent="0">
              <a:buNone/>
            </a:pPr>
            <a:r>
              <a:rPr lang="es-MX" sz="2000" dirty="0"/>
              <a:t>Esta redacción no presenta especiales problemas respecto de los delitos de lesiones graves. Pero como la agravante específica está llamada a operar siempre que se verifique el contexto intrafamiliar, cabría pensar que, a causa de la disposición agregada al art. 494 </a:t>
            </a:r>
            <a:r>
              <a:rPr lang="es-MX" sz="2000" dirty="0" err="1"/>
              <a:t>N°</a:t>
            </a:r>
            <a:r>
              <a:rPr lang="es-MX" sz="2000" dirty="0"/>
              <a:t> 5 CP, en realidad no podría operar nunca respecto del delito de lesiones menos graves. En efecto, cuando el contexto intrafamiliar es el fundamento de la calificación del hecho como lesiones menos graves, entonces ese mismo contexto intrafamiliar no puede fundamentar luego una agravación de la pena. Ello se debe a la prohibición de doble valoración, una consecuencia directa del principio non bis in </a:t>
            </a:r>
            <a:r>
              <a:rPr lang="es-MX" sz="2000" dirty="0" err="1"/>
              <a:t>idem</a:t>
            </a:r>
            <a:r>
              <a:rPr lang="es-MX" sz="2000" dirty="0"/>
              <a:t>, recogido expresamente en el artículo 63 CP respecto de las circunstancias modificatorias: “No producen el efecto de aumentar la pena las circunstancias agravantes que por sí mismas constituyen un delito especialmente penado por la ley, o que esta haya expresado al describirlo y penarlo” (Van </a:t>
            </a:r>
            <a:r>
              <a:rPr lang="es-MX" sz="2000" dirty="0" err="1"/>
              <a:t>Weezel</a:t>
            </a:r>
            <a:r>
              <a:rPr lang="es-MX" sz="2000" dirty="0"/>
              <a:t>, Alex. Lesiones y violencia intrafamiliar. Pág. 238)</a:t>
            </a:r>
            <a:endParaRPr lang="es-CL" sz="2000" dirty="0"/>
          </a:p>
        </p:txBody>
      </p:sp>
    </p:spTree>
    <p:extLst>
      <p:ext uri="{BB962C8B-B14F-4D97-AF65-F5344CB8AC3E}">
        <p14:creationId xmlns:p14="http://schemas.microsoft.com/office/powerpoint/2010/main" val="754663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09F70F-914F-DB94-08AB-2F0232CA3B89}"/>
              </a:ext>
            </a:extLst>
          </p:cNvPr>
          <p:cNvSpPr>
            <a:spLocks noGrp="1"/>
          </p:cNvSpPr>
          <p:nvPr>
            <p:ph type="title"/>
          </p:nvPr>
        </p:nvSpPr>
        <p:spPr>
          <a:xfrm>
            <a:off x="2231136" y="518160"/>
            <a:ext cx="7729728" cy="1635252"/>
          </a:xfrm>
        </p:spPr>
        <p:txBody>
          <a:bodyPr>
            <a:normAutofit fontScale="90000"/>
          </a:bodyPr>
          <a:lstStyle/>
          <a:p>
            <a:r>
              <a:rPr lang="es-MX" dirty="0"/>
              <a:t>LEY 21.212 que MODIFICA EL CÓDIGO PENAL, EL CÓDIGO PROCESAL PENAL Y LA LEY </a:t>
            </a:r>
            <a:r>
              <a:rPr lang="es-MX" dirty="0" err="1"/>
              <a:t>N°</a:t>
            </a:r>
            <a:r>
              <a:rPr lang="es-MX" dirty="0"/>
              <a:t> 18.216 EN MATERIA DE TIPIFICACIÓN DEL FEMICIDIO</a:t>
            </a:r>
            <a:endParaRPr lang="es-CL" dirty="0"/>
          </a:p>
        </p:txBody>
      </p:sp>
      <p:sp>
        <p:nvSpPr>
          <p:cNvPr id="3" name="Marcador de contenido 2">
            <a:extLst>
              <a:ext uri="{FF2B5EF4-FFF2-40B4-BE49-F238E27FC236}">
                <a16:creationId xmlns:a16="http://schemas.microsoft.com/office/drawing/2014/main" id="{19A418AF-DD03-B857-FB6D-60941E28B116}"/>
              </a:ext>
            </a:extLst>
          </p:cNvPr>
          <p:cNvSpPr>
            <a:spLocks noGrp="1"/>
          </p:cNvSpPr>
          <p:nvPr>
            <p:ph idx="1"/>
          </p:nvPr>
        </p:nvSpPr>
        <p:spPr>
          <a:xfrm>
            <a:off x="894081" y="2638044"/>
            <a:ext cx="9984126" cy="3101983"/>
          </a:xfrm>
        </p:spPr>
        <p:txBody>
          <a:bodyPr>
            <a:normAutofit/>
          </a:bodyPr>
          <a:lstStyle/>
          <a:p>
            <a:pPr marL="342900" indent="-342900" algn="just">
              <a:buAutoNum type="arabicPeriod"/>
            </a:pPr>
            <a:r>
              <a:rPr lang="es-MX" sz="2800" dirty="0"/>
              <a:t>Previo a esta ley, el femicidio estaba reducido al fenómeno de la violencia intrafamiliar (o doméstica), sin que su tipificación confiriera reconocimiento a un estatus de delito de violencia género. </a:t>
            </a:r>
          </a:p>
          <a:p>
            <a:pPr marL="342900" indent="-342900" algn="just">
              <a:buAutoNum type="arabicPeriod"/>
            </a:pPr>
            <a:r>
              <a:rPr lang="es-MX" sz="2800" dirty="0"/>
              <a:t>Nueva LEY 21.212 brindó la noción de dar muerte a una mujer en razón de su género como rasgo distintivo del femicidio. </a:t>
            </a:r>
          </a:p>
          <a:p>
            <a:pPr marL="342900" indent="-342900" algn="just">
              <a:buAutoNum type="arabicPeriod"/>
            </a:pPr>
            <a:endParaRPr lang="es-MX" dirty="0"/>
          </a:p>
          <a:p>
            <a:pPr marL="342900" indent="-342900" algn="just">
              <a:buAutoNum type="arabicPeriod"/>
            </a:pPr>
            <a:endParaRPr lang="es-CL" dirty="0"/>
          </a:p>
        </p:txBody>
      </p:sp>
    </p:spTree>
    <p:extLst>
      <p:ext uri="{BB962C8B-B14F-4D97-AF65-F5344CB8AC3E}">
        <p14:creationId xmlns:p14="http://schemas.microsoft.com/office/powerpoint/2010/main" val="37628772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A2C3BC4-1511-FBC3-5BA2-8ED5749AE887}"/>
              </a:ext>
            </a:extLst>
          </p:cNvPr>
          <p:cNvSpPr>
            <a:spLocks noGrp="1"/>
          </p:cNvSpPr>
          <p:nvPr>
            <p:ph idx="1"/>
          </p:nvPr>
        </p:nvSpPr>
        <p:spPr>
          <a:xfrm>
            <a:off x="786063" y="320842"/>
            <a:ext cx="10635916" cy="5935579"/>
          </a:xfrm>
        </p:spPr>
        <p:txBody>
          <a:bodyPr>
            <a:normAutofit/>
          </a:bodyPr>
          <a:lstStyle/>
          <a:p>
            <a:pPr marL="0" indent="0">
              <a:buNone/>
            </a:pPr>
            <a:r>
              <a:rPr lang="es-MX" sz="2800" dirty="0"/>
              <a:t>De manera que respecto de las lesiones menos graves en contexto intrafamiliar </a:t>
            </a:r>
            <a:r>
              <a:rPr lang="es-MX" sz="2800" dirty="0">
                <a:highlight>
                  <a:srgbClr val="00FFFF"/>
                </a:highlight>
              </a:rPr>
              <a:t>se presentan dos alternativas</a:t>
            </a:r>
            <a:r>
              <a:rPr lang="es-MX" sz="2800" dirty="0"/>
              <a:t>. La agravante específica del art. 400 CP no se puede aplicar nunca, pues resulta violatoria del non bis in </a:t>
            </a:r>
            <a:r>
              <a:rPr lang="es-MX" sz="2800" dirty="0" err="1"/>
              <a:t>idem</a:t>
            </a:r>
            <a:r>
              <a:rPr lang="es-MX" sz="2800" dirty="0"/>
              <a:t> y, por tanto, del principio de culpabilidad, o bien existen situaciones en las cuales las lesiones inferidas en un contexto intrafamiliar se consideran como lesiones menos graves con total independencia de dicho contexto. Este solo sería el caso si se interpreta el art. 494 </a:t>
            </a:r>
            <a:r>
              <a:rPr lang="es-MX" sz="2800" dirty="0" err="1"/>
              <a:t>N°</a:t>
            </a:r>
            <a:r>
              <a:rPr lang="es-MX" sz="2800" dirty="0"/>
              <a:t> 5 CP de tal manera que la frase final introducida por la Ley </a:t>
            </a:r>
            <a:r>
              <a:rPr lang="es-MX" sz="2800" dirty="0" err="1"/>
              <a:t>N°</a:t>
            </a:r>
            <a:r>
              <a:rPr lang="es-MX" sz="2800" dirty="0"/>
              <a:t> 20.066 se entienda como un elemento “emergente” y negativo del tipo en el sentido explicado más arriba, es decir, si se la interpreta como mera garantía de un resultado final de la subsunción judicial. (Van </a:t>
            </a:r>
            <a:r>
              <a:rPr lang="es-MX" sz="2800" dirty="0" err="1"/>
              <a:t>Weezel</a:t>
            </a:r>
            <a:r>
              <a:rPr lang="es-MX" sz="2800" dirty="0"/>
              <a:t>, Alex. Lesiones y violencia intra familiar. Pág. 238)</a:t>
            </a:r>
            <a:endParaRPr lang="es-CL" sz="2800" dirty="0"/>
          </a:p>
        </p:txBody>
      </p:sp>
    </p:spTree>
    <p:extLst>
      <p:ext uri="{BB962C8B-B14F-4D97-AF65-F5344CB8AC3E}">
        <p14:creationId xmlns:p14="http://schemas.microsoft.com/office/powerpoint/2010/main" val="15957132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7797E92-E544-802D-5208-A8991F36247A}"/>
              </a:ext>
            </a:extLst>
          </p:cNvPr>
          <p:cNvSpPr>
            <a:spLocks noGrp="1"/>
          </p:cNvSpPr>
          <p:nvPr>
            <p:ph idx="1"/>
          </p:nvPr>
        </p:nvSpPr>
        <p:spPr>
          <a:xfrm>
            <a:off x="673767" y="465222"/>
            <a:ext cx="11004885" cy="5935578"/>
          </a:xfrm>
        </p:spPr>
        <p:txBody>
          <a:bodyPr>
            <a:normAutofit fontScale="92500" lnSpcReduction="10000"/>
          </a:bodyPr>
          <a:lstStyle/>
          <a:p>
            <a:pPr marL="0" indent="0" algn="ctr">
              <a:buNone/>
            </a:pPr>
            <a:r>
              <a:rPr lang="es-MX" sz="3200" dirty="0">
                <a:highlight>
                  <a:srgbClr val="00FFFF"/>
                </a:highlight>
              </a:rPr>
              <a:t>¿ qué significa lo anterior? </a:t>
            </a:r>
          </a:p>
          <a:p>
            <a:pPr marL="0" indent="0">
              <a:buNone/>
            </a:pPr>
            <a:endParaRPr lang="es-MX" dirty="0"/>
          </a:p>
          <a:p>
            <a:pPr marL="0" indent="0">
              <a:buNone/>
            </a:pPr>
            <a:endParaRPr lang="es-MX" dirty="0"/>
          </a:p>
          <a:p>
            <a:pPr marL="0" indent="0">
              <a:buNone/>
            </a:pPr>
            <a:endParaRPr lang="es-MX" dirty="0"/>
          </a:p>
          <a:p>
            <a:pPr marL="0" indent="0">
              <a:buNone/>
            </a:pPr>
            <a:r>
              <a:rPr lang="es-MX" sz="2400" dirty="0"/>
              <a:t>Concretamente, lo anterior significa que en un caso de violencia intrafamiliar constitutiva de lesiones que no son graves, el juez deberá ponderar en primer lugar si las “circunstancias del hecho” y la “calidad de las personas” –con prescindencia de cualquier contexto intrafamiliar– permiten calificarlo como un delito de lesiones menos graves o, por el contrario, si solo permiten apreciar un delito de lesiones leves. Cuando el hecho es calificado como lesiones menos graves en razón de los criterios anteriores, el juez estará obligado a aplicar la agravante del art. 400 CP, si se acredita además la existencia de un contexto intrafamiliar. Si, por el contrario, el análisis y ponderación de las “circunstancias del hecho” y la “calidad de las personas” conducen a apreciar un delito-falta de lesiones leves, el juez estará obligado a calificar el hecho como lesiones menos graves en razón del contexto familiar, por aplicación de la frase final del art. 494 </a:t>
            </a:r>
            <a:r>
              <a:rPr lang="es-MX" sz="2400" dirty="0" err="1"/>
              <a:t>N°</a:t>
            </a:r>
            <a:r>
              <a:rPr lang="es-MX" sz="2400" dirty="0"/>
              <a:t> 5 CP, pero no será posible agravar la pena en virtud de la norma del art. 400 CP en comentario, pues ello implicaría una violación del principio de culpabilidad y se encuentra prohibido por el art. 63 CP</a:t>
            </a:r>
            <a:r>
              <a:rPr lang="es-MX" dirty="0"/>
              <a:t>.</a:t>
            </a:r>
          </a:p>
          <a:p>
            <a:pPr marL="0" indent="0">
              <a:buNone/>
            </a:pPr>
            <a:endParaRPr lang="es-MX" dirty="0"/>
          </a:p>
          <a:p>
            <a:pPr marL="0" indent="0">
              <a:buNone/>
            </a:pPr>
            <a:endParaRPr lang="es-CL" dirty="0"/>
          </a:p>
        </p:txBody>
      </p:sp>
      <p:sp>
        <p:nvSpPr>
          <p:cNvPr id="4" name="Flecha: hacia abajo 3">
            <a:extLst>
              <a:ext uri="{FF2B5EF4-FFF2-40B4-BE49-F238E27FC236}">
                <a16:creationId xmlns:a16="http://schemas.microsoft.com/office/drawing/2014/main" id="{8A23BA2B-99D5-59CC-666F-3242AFBF9DF5}"/>
              </a:ext>
            </a:extLst>
          </p:cNvPr>
          <p:cNvSpPr/>
          <p:nvPr/>
        </p:nvSpPr>
        <p:spPr>
          <a:xfrm>
            <a:off x="5598695" y="1058779"/>
            <a:ext cx="818147" cy="930442"/>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CL"/>
          </a:p>
        </p:txBody>
      </p:sp>
    </p:spTree>
    <p:extLst>
      <p:ext uri="{BB962C8B-B14F-4D97-AF65-F5344CB8AC3E}">
        <p14:creationId xmlns:p14="http://schemas.microsoft.com/office/powerpoint/2010/main" val="17291175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0B629E-C9FB-20A1-A2EA-3B663368BE29}"/>
              </a:ext>
            </a:extLst>
          </p:cNvPr>
          <p:cNvSpPr>
            <a:spLocks noGrp="1"/>
          </p:cNvSpPr>
          <p:nvPr>
            <p:ph type="title"/>
          </p:nvPr>
        </p:nvSpPr>
        <p:spPr/>
        <p:txBody>
          <a:bodyPr/>
          <a:lstStyle/>
          <a:p>
            <a:r>
              <a:rPr lang="es-MX" dirty="0"/>
              <a:t>Amenazas en el contexto de violencia intrafamiliar</a:t>
            </a:r>
            <a:endParaRPr lang="es-CL" dirty="0"/>
          </a:p>
        </p:txBody>
      </p:sp>
      <p:sp>
        <p:nvSpPr>
          <p:cNvPr id="3" name="Marcador de contenido 2">
            <a:extLst>
              <a:ext uri="{FF2B5EF4-FFF2-40B4-BE49-F238E27FC236}">
                <a16:creationId xmlns:a16="http://schemas.microsoft.com/office/drawing/2014/main" id="{F924D895-9065-4A5C-ADCE-A499AED0F3EE}"/>
              </a:ext>
            </a:extLst>
          </p:cNvPr>
          <p:cNvSpPr>
            <a:spLocks noGrp="1"/>
          </p:cNvSpPr>
          <p:nvPr>
            <p:ph idx="1"/>
          </p:nvPr>
        </p:nvSpPr>
        <p:spPr>
          <a:xfrm>
            <a:off x="866274" y="2638044"/>
            <a:ext cx="10651958" cy="4019430"/>
          </a:xfrm>
        </p:spPr>
        <p:txBody>
          <a:bodyPr>
            <a:normAutofit/>
          </a:bodyPr>
          <a:lstStyle/>
          <a:p>
            <a:pPr marL="0" indent="0">
              <a:buNone/>
            </a:pPr>
            <a:r>
              <a:rPr lang="es-MX" dirty="0">
                <a:highlight>
                  <a:srgbClr val="00FFFF"/>
                </a:highlight>
              </a:rPr>
              <a:t>¿ son aplicables las normas de la ley 20.066 al delito de amenazas?</a:t>
            </a:r>
          </a:p>
          <a:p>
            <a:pPr marL="0" indent="0">
              <a:buNone/>
            </a:pPr>
            <a:r>
              <a:rPr lang="es-MX" dirty="0"/>
              <a:t>Hay quienes afirman que la ley N°20.066 sólo aplicaría al delito de lesiones y al de maltrato habitual, puesto que son los únicos a los que la ley hace mención expresa. Sin embargo, existe jurisprudencia en contrario que afirma su aplicabilidad.</a:t>
            </a:r>
          </a:p>
          <a:p>
            <a:pPr marL="0" indent="0">
              <a:buNone/>
            </a:pPr>
            <a:r>
              <a:rPr lang="es-MX" dirty="0"/>
              <a:t>Corte de Apelaciones de La Serena, 1° de abril del 2008. En esta sentencia la Corte menciona en su considerando primero que según el artículo 5° de la ley N°20.066 “todo maltrato que afecte la vida o integridad física o psíquica de quien tenga o haya tenido la calidad de cónyuge del ofensor, debe ser considerado como constitutivo de violencia intrafamiliar” Por tanto, las amenazas que cumplan con los requisitos antes mencionados deben considerarse como “proferidas en un contexto de violencia intrafamiliar” (Fallo citado en: </a:t>
            </a:r>
            <a:r>
              <a:rPr lang="es-MX" dirty="0" err="1"/>
              <a:t>Vazquez</a:t>
            </a:r>
            <a:r>
              <a:rPr lang="es-MX" dirty="0"/>
              <a:t>, Francisca. El delito de amenazas en el contexto de violencia intrafamiliar. Tesis de grado. Facultad de derecho. Universidad de hile. Año 2017. Pág. 69)</a:t>
            </a:r>
          </a:p>
          <a:p>
            <a:pPr marL="0" indent="0">
              <a:buNone/>
            </a:pPr>
            <a:endParaRPr lang="es-CL" dirty="0"/>
          </a:p>
        </p:txBody>
      </p:sp>
    </p:spTree>
    <p:extLst>
      <p:ext uri="{BB962C8B-B14F-4D97-AF65-F5344CB8AC3E}">
        <p14:creationId xmlns:p14="http://schemas.microsoft.com/office/powerpoint/2010/main" val="23562833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237C2A-2BBC-A2D0-707E-6A2C00A0E1A4}"/>
              </a:ext>
            </a:extLst>
          </p:cNvPr>
          <p:cNvSpPr>
            <a:spLocks noGrp="1"/>
          </p:cNvSpPr>
          <p:nvPr>
            <p:ph type="title"/>
          </p:nvPr>
        </p:nvSpPr>
        <p:spPr>
          <a:xfrm>
            <a:off x="2231136" y="1117973"/>
            <a:ext cx="7729728" cy="1188720"/>
          </a:xfrm>
        </p:spPr>
        <p:txBody>
          <a:bodyPr/>
          <a:lstStyle/>
          <a:p>
            <a:r>
              <a:rPr lang="es-CL" dirty="0"/>
              <a:t>Medidas cautelares</a:t>
            </a:r>
          </a:p>
        </p:txBody>
      </p:sp>
      <p:sp>
        <p:nvSpPr>
          <p:cNvPr id="3" name="Marcador de contenido 2">
            <a:extLst>
              <a:ext uri="{FF2B5EF4-FFF2-40B4-BE49-F238E27FC236}">
                <a16:creationId xmlns:a16="http://schemas.microsoft.com/office/drawing/2014/main" id="{D591B47C-97F3-096F-7B17-666804B1D9D2}"/>
              </a:ext>
            </a:extLst>
          </p:cNvPr>
          <p:cNvSpPr>
            <a:spLocks noGrp="1"/>
          </p:cNvSpPr>
          <p:nvPr>
            <p:ph idx="1"/>
          </p:nvPr>
        </p:nvSpPr>
        <p:spPr>
          <a:xfrm>
            <a:off x="873760" y="2560320"/>
            <a:ext cx="10942320" cy="3179707"/>
          </a:xfrm>
        </p:spPr>
        <p:txBody>
          <a:bodyPr>
            <a:normAutofit/>
          </a:bodyPr>
          <a:lstStyle/>
          <a:p>
            <a:pPr algn="just"/>
            <a:r>
              <a:rPr lang="es-MX" sz="2000" dirty="0"/>
              <a:t>El o la fiscal podrá solicitar al Tribunal de Garantía que adopte medidas cautelares frente a la situación de riesgo inminente de la ocurrencia de un nuevo delito VIF, con el solo mérito de la denuncia, en cualquier etapa de la investigación o del procedimiento, y aún antes de formalizar la investigación, siempre que resulten necesarias para </a:t>
            </a:r>
            <a:r>
              <a:rPr lang="es-MX" sz="2000" dirty="0">
                <a:highlight>
                  <a:srgbClr val="00FFFF"/>
                </a:highlight>
              </a:rPr>
              <a:t>proteger a la mujer </a:t>
            </a:r>
            <a:r>
              <a:rPr lang="es-MX" sz="2000" dirty="0"/>
              <a:t>de manera eficaz y oportuna, tales como las del artículo 92 de la Ley 19.968.</a:t>
            </a:r>
          </a:p>
          <a:p>
            <a:pPr algn="just"/>
            <a:r>
              <a:rPr lang="es-MX" sz="2000" dirty="0"/>
              <a:t>En el </a:t>
            </a:r>
            <a:r>
              <a:rPr lang="es-MX" sz="2000" dirty="0">
                <a:highlight>
                  <a:srgbClr val="00FFFF"/>
                </a:highlight>
              </a:rPr>
              <a:t>caso de niñas o adolescentes, </a:t>
            </a:r>
            <a:r>
              <a:rPr lang="es-MX" sz="2000" dirty="0"/>
              <a:t>y según lo dispuesto en la Ley  21.057, se tendrá presente el catálogo reforzado de medidas establecidas en el art. 25 de dicho cuerpo legal. Asimismo, se deberá evaluar la necesidad de solicitar al/a juez/a de garantía, la designación de un/a curador/a ad </a:t>
            </a:r>
            <a:r>
              <a:rPr lang="es-MX" sz="2000" dirty="0" err="1"/>
              <a:t>litem</a:t>
            </a:r>
            <a:r>
              <a:rPr lang="es-MX" sz="2000" dirty="0"/>
              <a:t>, según lo dispuesto en el art. 110 bis CPP</a:t>
            </a:r>
            <a:endParaRPr lang="es-CL" sz="2000" dirty="0"/>
          </a:p>
        </p:txBody>
      </p:sp>
    </p:spTree>
    <p:extLst>
      <p:ext uri="{BB962C8B-B14F-4D97-AF65-F5344CB8AC3E}">
        <p14:creationId xmlns:p14="http://schemas.microsoft.com/office/powerpoint/2010/main" val="42044177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0C142A-D6E7-7017-D71A-D50EBC0368BD}"/>
              </a:ext>
            </a:extLst>
          </p:cNvPr>
          <p:cNvSpPr>
            <a:spLocks noGrp="1"/>
          </p:cNvSpPr>
          <p:nvPr>
            <p:ph type="title"/>
          </p:nvPr>
        </p:nvSpPr>
        <p:spPr>
          <a:xfrm>
            <a:off x="518474" y="267109"/>
            <a:ext cx="11001080" cy="1071497"/>
          </a:xfrm>
        </p:spPr>
        <p:txBody>
          <a:bodyPr>
            <a:normAutofit fontScale="90000"/>
          </a:bodyPr>
          <a:lstStyle/>
          <a:p>
            <a:r>
              <a:rPr lang="es-CL" dirty="0"/>
              <a:t>Medidas cautelares específicas para víctimas de delitos en contexto de</a:t>
            </a:r>
            <a:br>
              <a:rPr lang="es-CL" dirty="0"/>
            </a:br>
            <a:r>
              <a:rPr lang="es-CL" dirty="0"/>
              <a:t>violencia intrafamiliar</a:t>
            </a:r>
          </a:p>
        </p:txBody>
      </p:sp>
      <p:sp>
        <p:nvSpPr>
          <p:cNvPr id="3" name="Marcador de contenido 2">
            <a:extLst>
              <a:ext uri="{FF2B5EF4-FFF2-40B4-BE49-F238E27FC236}">
                <a16:creationId xmlns:a16="http://schemas.microsoft.com/office/drawing/2014/main" id="{5518F6C9-12BB-3451-DE11-0DA3DC178CF9}"/>
              </a:ext>
            </a:extLst>
          </p:cNvPr>
          <p:cNvSpPr>
            <a:spLocks noGrp="1"/>
          </p:cNvSpPr>
          <p:nvPr>
            <p:ph idx="1"/>
          </p:nvPr>
        </p:nvSpPr>
        <p:spPr>
          <a:xfrm>
            <a:off x="395926" y="1564849"/>
            <a:ext cx="11255604" cy="4713403"/>
          </a:xfrm>
        </p:spPr>
        <p:txBody>
          <a:bodyPr>
            <a:normAutofit fontScale="92500" lnSpcReduction="20000"/>
          </a:bodyPr>
          <a:lstStyle/>
          <a:p>
            <a:pPr marL="342900" indent="-342900" algn="just">
              <a:buAutoNum type="arabicPeriod"/>
            </a:pPr>
            <a:r>
              <a:rPr lang="es-MX" dirty="0"/>
              <a:t> </a:t>
            </a:r>
            <a:r>
              <a:rPr lang="es-MX" dirty="0">
                <a:highlight>
                  <a:srgbClr val="00FFFF"/>
                </a:highlight>
              </a:rPr>
              <a:t>Obligación de abandonar el ofensor el hogar común, letra a) del artículo 9° de la Ley  20.066:</a:t>
            </a:r>
            <a:r>
              <a:rPr lang="es-MX" dirty="0"/>
              <a:t>Cuando se solicite la adopción de esta medida a los tribunales, los y las fiscales deberán requerir que se haga efectiva de inmediato. En los casos en que el tribunal decrete la medida concediendo un plazo al imputado para hacer abandono del hogar común, los y las fiscales deberán adoptar otras medidas de protección hasta que aquélla se haga efectiva.</a:t>
            </a:r>
            <a:r>
              <a:rPr lang="es-CL" dirty="0"/>
              <a:t> </a:t>
            </a:r>
          </a:p>
          <a:p>
            <a:pPr marL="342900" indent="-342900" algn="just">
              <a:buAutoNum type="arabicPeriod"/>
            </a:pPr>
            <a:r>
              <a:rPr lang="es-MX" dirty="0">
                <a:highlight>
                  <a:srgbClr val="00FFFF"/>
                </a:highlight>
              </a:rPr>
              <a:t>Prohibición de acercamiento a la víctima,1 del artículo 92 de la Ley 19.968 y letra b) del artículo 9° de la Ley No 20.066</a:t>
            </a:r>
            <a:r>
              <a:rPr lang="es-MX" dirty="0"/>
              <a:t>: Cuando el imputado no resida con la víctima y/o haya abandonado el hogar común, deberá considerarse, también, la medida de prohibir o restringir el acercamiento a ella o a su domicilio u otros espacios como el laboral o lugar de estudios, así como también, cualquier otro lugar en que la víctima permanezca, concurra o visite habitualmente. Debido a las dificultades de controlar su cumplimiento, siempre se deberá evaluar acompañar esta medida con otras medidas de protección autónomas, tales como la reubicación, la asistencia telefónica en casos de emergencia, la entrega de teléfono celular y/o contacto telefónico prioritario con Carabineros, entre otras.</a:t>
            </a:r>
          </a:p>
          <a:p>
            <a:pPr marL="342900" indent="-342900" algn="just">
              <a:buAutoNum type="arabicPeriod"/>
            </a:pPr>
            <a:r>
              <a:rPr lang="es-MX" dirty="0">
                <a:highlight>
                  <a:srgbClr val="00FFFF"/>
                </a:highlight>
              </a:rPr>
              <a:t>Fijación de alimentos provisorios, determinación de régimen provisorio de cuidado personal de los niños, niñas y adolescentes,  3 y 4 del artículo 92 de Ley 19.968: </a:t>
            </a:r>
            <a:r>
              <a:rPr lang="es-MX" dirty="0"/>
              <a:t>Estas medidas podrán solicitarse al Tribunal de Garantía, en carácter provisorio, cuando la situación lo requiera, sin perjuicio de orientar a la víctima para que concurra ante el Tribunal de Familia para su regulación definitiva. Para este último efecto, podrán aportarse todos los antecedentes pertinentes de la investigación.</a:t>
            </a:r>
          </a:p>
          <a:p>
            <a:pPr marL="342900" indent="-342900" algn="just">
              <a:buAutoNum type="arabicPeriod"/>
            </a:pPr>
            <a:r>
              <a:rPr lang="es-MX" dirty="0">
                <a:highlight>
                  <a:srgbClr val="00FFFF"/>
                </a:highlight>
              </a:rPr>
              <a:t>Prohibición de porte y tenencia o incautación de cualquier arma de fuego, 6 del artículo 92 de la Ley 19.968 y letra c) del artículo 9° de la Ley No 20.066: </a:t>
            </a:r>
            <a:r>
              <a:rPr lang="es-MX" dirty="0"/>
              <a:t>Esta medida deberá solicitarse en los casos en que la víctima señale que ha sido amenazada con un arma de fuego y cuando refiera que el imputado posee un arma de fuego</a:t>
            </a:r>
          </a:p>
          <a:p>
            <a:pPr marL="342900" indent="-342900">
              <a:buAutoNum type="arabicPeriod"/>
            </a:pPr>
            <a:endParaRPr lang="es-CL" dirty="0"/>
          </a:p>
          <a:p>
            <a:pPr marL="342900" indent="-342900">
              <a:buAutoNum type="arabicPeriod"/>
            </a:pPr>
            <a:endParaRPr lang="es-CL" dirty="0"/>
          </a:p>
        </p:txBody>
      </p:sp>
    </p:spTree>
    <p:extLst>
      <p:ext uri="{BB962C8B-B14F-4D97-AF65-F5344CB8AC3E}">
        <p14:creationId xmlns:p14="http://schemas.microsoft.com/office/powerpoint/2010/main" val="152908077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6" name="Marcador de contenido 3">
            <a:extLst>
              <a:ext uri="{FF2B5EF4-FFF2-40B4-BE49-F238E27FC236}">
                <a16:creationId xmlns:a16="http://schemas.microsoft.com/office/drawing/2014/main" id="{08B00E1B-5F66-6C0A-A642-11DC428C41D9}"/>
              </a:ext>
            </a:extLst>
          </p:cNvPr>
          <p:cNvPicPr>
            <a:picLocks noChangeAspect="1"/>
          </p:cNvPicPr>
          <p:nvPr/>
        </p:nvPicPr>
        <p:blipFill>
          <a:blip r:embed="rId2"/>
          <a:stretch>
            <a:fillRect/>
          </a:stretch>
        </p:blipFill>
        <p:spPr>
          <a:xfrm>
            <a:off x="2319503" y="804334"/>
            <a:ext cx="7552994" cy="5249332"/>
          </a:xfrm>
          <a:prstGeom prst="rect">
            <a:avLst/>
          </a:prstGeom>
        </p:spPr>
      </p:pic>
    </p:spTree>
    <p:extLst>
      <p:ext uri="{BB962C8B-B14F-4D97-AF65-F5344CB8AC3E}">
        <p14:creationId xmlns:p14="http://schemas.microsoft.com/office/powerpoint/2010/main" val="2063553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C1D14CB-76D2-AF5B-1D19-EC372F55F39A}"/>
              </a:ext>
            </a:extLst>
          </p:cNvPr>
          <p:cNvSpPr>
            <a:spLocks noGrp="1"/>
          </p:cNvSpPr>
          <p:nvPr>
            <p:ph type="title"/>
          </p:nvPr>
        </p:nvSpPr>
        <p:spPr/>
        <p:txBody>
          <a:bodyPr/>
          <a:lstStyle/>
          <a:p>
            <a:r>
              <a:rPr lang="es-CL" dirty="0"/>
              <a:t>Femicidio íntimo limitado</a:t>
            </a:r>
          </a:p>
        </p:txBody>
      </p:sp>
      <p:sp>
        <p:nvSpPr>
          <p:cNvPr id="3" name="Marcador de contenido 2">
            <a:extLst>
              <a:ext uri="{FF2B5EF4-FFF2-40B4-BE49-F238E27FC236}">
                <a16:creationId xmlns:a16="http://schemas.microsoft.com/office/drawing/2014/main" id="{C5F4D97B-1492-ADF0-FC07-56B8338D1405}"/>
              </a:ext>
            </a:extLst>
          </p:cNvPr>
          <p:cNvSpPr>
            <a:spLocks noGrp="1"/>
          </p:cNvSpPr>
          <p:nvPr>
            <p:ph idx="1"/>
          </p:nvPr>
        </p:nvSpPr>
        <p:spPr>
          <a:xfrm>
            <a:off x="1532408" y="2638044"/>
            <a:ext cx="8428456" cy="3101983"/>
          </a:xfrm>
        </p:spPr>
        <p:txBody>
          <a:bodyPr>
            <a:normAutofit lnSpcReduction="10000"/>
          </a:bodyPr>
          <a:lstStyle/>
          <a:p>
            <a:pPr marL="0" indent="0" algn="just">
              <a:buNone/>
            </a:pPr>
            <a:r>
              <a:rPr lang="es-MX" dirty="0">
                <a:highlight>
                  <a:srgbClr val="00FFFF"/>
                </a:highlight>
              </a:rPr>
              <a:t>Artículo 390 bis.- </a:t>
            </a:r>
          </a:p>
          <a:p>
            <a:pPr marL="0" indent="0" algn="just">
              <a:buNone/>
            </a:pPr>
            <a:endParaRPr lang="es-MX" dirty="0"/>
          </a:p>
          <a:p>
            <a:pPr marL="0" indent="0" algn="just">
              <a:buNone/>
            </a:pPr>
            <a:r>
              <a:rPr lang="es-MX" i="1" dirty="0"/>
              <a:t>El </a:t>
            </a:r>
            <a:r>
              <a:rPr lang="es-MX" i="1" dirty="0">
                <a:highlight>
                  <a:srgbClr val="00FFFF"/>
                </a:highlight>
              </a:rPr>
              <a:t>hombre que matare a una mujer </a:t>
            </a:r>
            <a:r>
              <a:rPr lang="es-MX" i="1" dirty="0"/>
              <a:t>que es o ha sido su cónyuge o conviviente, o con quien tiene o ha tenido un hijo en común, será sancionado con la pena de presidio mayor en su grado máximo a presidio perpetuo calificado.</a:t>
            </a:r>
          </a:p>
          <a:p>
            <a:pPr marL="0" indent="0" algn="just">
              <a:buNone/>
            </a:pPr>
            <a:r>
              <a:rPr lang="es-MX" i="1" dirty="0"/>
              <a:t>    La misma pena se impondrá al hombre que matare a una mujer en razón de tener o haber tenido con ella una relación de pareja de carácter sentimental o sexual sin convivencia.</a:t>
            </a:r>
          </a:p>
          <a:p>
            <a:pPr marL="0" indent="0" algn="just">
              <a:buNone/>
            </a:pPr>
            <a:endParaRPr lang="es-MX" dirty="0"/>
          </a:p>
          <a:p>
            <a:pPr marL="0" indent="0" algn="just">
              <a:buNone/>
            </a:pPr>
            <a:r>
              <a:rPr lang="es-MX" dirty="0">
                <a:highlight>
                  <a:srgbClr val="00FFFF"/>
                </a:highlight>
              </a:rPr>
              <a:t>Sujetos (activo y pasivo): hombre y mujer.</a:t>
            </a:r>
          </a:p>
          <a:p>
            <a:pPr marL="0" indent="0">
              <a:buNone/>
            </a:pPr>
            <a:endParaRPr lang="es-CL" dirty="0"/>
          </a:p>
        </p:txBody>
      </p:sp>
    </p:spTree>
    <p:extLst>
      <p:ext uri="{BB962C8B-B14F-4D97-AF65-F5344CB8AC3E}">
        <p14:creationId xmlns:p14="http://schemas.microsoft.com/office/powerpoint/2010/main" val="355612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B6FC9E-B5F6-D0B8-D133-FFA21C36AA9D}"/>
              </a:ext>
            </a:extLst>
          </p:cNvPr>
          <p:cNvSpPr>
            <a:spLocks noGrp="1"/>
          </p:cNvSpPr>
          <p:nvPr>
            <p:ph type="title"/>
          </p:nvPr>
        </p:nvSpPr>
        <p:spPr>
          <a:xfrm>
            <a:off x="1329349" y="397133"/>
            <a:ext cx="7729728" cy="1188720"/>
          </a:xfrm>
        </p:spPr>
        <p:txBody>
          <a:bodyPr/>
          <a:lstStyle/>
          <a:p>
            <a:r>
              <a:rPr lang="es-CL" dirty="0"/>
              <a:t>Femicidio íntimo ampliado</a:t>
            </a:r>
          </a:p>
        </p:txBody>
      </p:sp>
      <p:sp>
        <p:nvSpPr>
          <p:cNvPr id="3" name="Marcador de contenido 2">
            <a:extLst>
              <a:ext uri="{FF2B5EF4-FFF2-40B4-BE49-F238E27FC236}">
                <a16:creationId xmlns:a16="http://schemas.microsoft.com/office/drawing/2014/main" id="{5130A60A-540F-44A2-FFE6-372A030A71C6}"/>
              </a:ext>
            </a:extLst>
          </p:cNvPr>
          <p:cNvSpPr>
            <a:spLocks noGrp="1"/>
          </p:cNvSpPr>
          <p:nvPr>
            <p:ph idx="1"/>
          </p:nvPr>
        </p:nvSpPr>
        <p:spPr>
          <a:xfrm>
            <a:off x="826113" y="2200866"/>
            <a:ext cx="9673721" cy="3539161"/>
          </a:xfrm>
        </p:spPr>
        <p:txBody>
          <a:bodyPr/>
          <a:lstStyle/>
          <a:p>
            <a:pPr marL="0" indent="0">
              <a:buNone/>
            </a:pPr>
            <a:r>
              <a:rPr lang="es-MX" b="1" dirty="0"/>
              <a:t>Artículo 390 bis inciso segundo.</a:t>
            </a:r>
          </a:p>
          <a:p>
            <a:pPr marL="0" indent="0">
              <a:buNone/>
            </a:pPr>
            <a:r>
              <a:rPr lang="es-MX" i="1" dirty="0"/>
              <a:t>“La misma pena se impondrá al hombre que matare a una mujer </a:t>
            </a:r>
            <a:r>
              <a:rPr lang="es-MX" i="1" dirty="0">
                <a:highlight>
                  <a:srgbClr val="00FFFF"/>
                </a:highlight>
              </a:rPr>
              <a:t>en razón </a:t>
            </a:r>
            <a:r>
              <a:rPr lang="es-MX" i="1" dirty="0"/>
              <a:t>de tener o haber tenido con ella una relación de pareja de carácter sentimental o sexual sin convivencia”</a:t>
            </a:r>
          </a:p>
          <a:p>
            <a:pPr marL="0" indent="0">
              <a:buNone/>
            </a:pPr>
            <a:endParaRPr lang="es-MX" dirty="0"/>
          </a:p>
          <a:p>
            <a:pPr marL="0" indent="0">
              <a:buNone/>
            </a:pPr>
            <a:r>
              <a:rPr lang="es-MX" dirty="0"/>
              <a:t>Esta disposición es la que aleja la figura en estudio del parricidio, incluyendo hipótesis no contempladas en aquel, a saber: la muerte de una pareja o ex pareja mujer con la que no se ha tenido convivencia. (MATUS/RAMÍREZ. Manual de derecho penal chileno. Año 2021. Pág. 84)</a:t>
            </a:r>
          </a:p>
          <a:p>
            <a:pPr marL="0" indent="0">
              <a:buNone/>
            </a:pPr>
            <a:endParaRPr lang="es-CL" dirty="0"/>
          </a:p>
        </p:txBody>
      </p:sp>
    </p:spTree>
    <p:extLst>
      <p:ext uri="{BB962C8B-B14F-4D97-AF65-F5344CB8AC3E}">
        <p14:creationId xmlns:p14="http://schemas.microsoft.com/office/powerpoint/2010/main" val="3960946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6EF0B6F-E44B-4BA4-36D7-7ACC2676F566}"/>
              </a:ext>
            </a:extLst>
          </p:cNvPr>
          <p:cNvSpPr>
            <a:spLocks noGrp="1"/>
          </p:cNvSpPr>
          <p:nvPr>
            <p:ph idx="1"/>
          </p:nvPr>
        </p:nvSpPr>
        <p:spPr>
          <a:xfrm>
            <a:off x="390985" y="706295"/>
            <a:ext cx="9875519" cy="5033733"/>
          </a:xfrm>
        </p:spPr>
        <p:txBody>
          <a:bodyPr/>
          <a:lstStyle/>
          <a:p>
            <a:pPr marL="0" indent="0" algn="just">
              <a:buNone/>
            </a:pPr>
            <a:r>
              <a:rPr lang="es-MX" sz="3200" b="1" dirty="0">
                <a:highlight>
                  <a:srgbClr val="00FFFF"/>
                </a:highlight>
              </a:rPr>
              <a:t>Elemento subjetivo adicional al dolo:</a:t>
            </a:r>
          </a:p>
          <a:p>
            <a:pPr marL="0" indent="0" algn="just">
              <a:buNone/>
            </a:pPr>
            <a:endParaRPr lang="es-MX" sz="2000" dirty="0">
              <a:highlight>
                <a:srgbClr val="00FFFF"/>
              </a:highlight>
            </a:endParaRPr>
          </a:p>
          <a:p>
            <a:pPr marL="0" indent="0" algn="just">
              <a:buNone/>
            </a:pPr>
            <a:r>
              <a:rPr lang="es-MX" sz="2000" dirty="0">
                <a:highlight>
                  <a:srgbClr val="00FFFF"/>
                </a:highlight>
              </a:rPr>
              <a:t>“En razón”: </a:t>
            </a:r>
            <a:r>
              <a:rPr lang="es-MX" sz="2000" dirty="0"/>
              <a:t>Constituye un elemento de tendencia interna trascendente, lo cual trae como principal consecuencia la exclusión del dolo eventual y negligencia, exigiendo la conducta dolo directo.</a:t>
            </a:r>
          </a:p>
          <a:p>
            <a:pPr marL="0" indent="0" algn="just">
              <a:buNone/>
            </a:pPr>
            <a:r>
              <a:rPr lang="es-MX" sz="2000" dirty="0"/>
              <a:t>La expresión debe entenderse como sinónimo de “por causa de” y debe acreditarse dicha motivación especial, para el autor y también para los partícipes. (MATUS/RAMÍREZ. Manual de derecho penal chileno. Año 2021. Pág. 84)</a:t>
            </a:r>
          </a:p>
          <a:p>
            <a:pPr marL="0" indent="0">
              <a:buNone/>
            </a:pPr>
            <a:endParaRPr lang="es-CL" dirty="0"/>
          </a:p>
        </p:txBody>
      </p:sp>
    </p:spTree>
    <p:extLst>
      <p:ext uri="{BB962C8B-B14F-4D97-AF65-F5344CB8AC3E}">
        <p14:creationId xmlns:p14="http://schemas.microsoft.com/office/powerpoint/2010/main" val="3554532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0C30228-A66A-6863-B425-0C4A42DE5AAC}"/>
              </a:ext>
            </a:extLst>
          </p:cNvPr>
          <p:cNvSpPr>
            <a:spLocks noGrp="1"/>
          </p:cNvSpPr>
          <p:nvPr>
            <p:ph idx="1"/>
          </p:nvPr>
        </p:nvSpPr>
        <p:spPr>
          <a:xfrm>
            <a:off x="1103586" y="1017349"/>
            <a:ext cx="9150305" cy="4576257"/>
          </a:xfrm>
        </p:spPr>
        <p:txBody>
          <a:bodyPr>
            <a:normAutofit/>
          </a:bodyPr>
          <a:lstStyle/>
          <a:p>
            <a:pPr marL="0" indent="0">
              <a:buNone/>
            </a:pPr>
            <a:r>
              <a:rPr lang="es-MX" sz="2800" dirty="0">
                <a:highlight>
                  <a:srgbClr val="00FFFF"/>
                </a:highlight>
              </a:rPr>
              <a:t>“HABER TENIDO”: </a:t>
            </a:r>
            <a:r>
              <a:rPr lang="es-MX" sz="2800" dirty="0"/>
              <a:t>Este elemento del tipo objetivo obliga a que se acredite que al momento de la acción, existió (pasado) una relación sentimental o sexual sin convivencia. (MATUS/RAMÍREZ. Manual de derecho penal chileno. Año 2021. Pág. 84)</a:t>
            </a:r>
            <a:endParaRPr lang="es-CL" sz="2800" dirty="0"/>
          </a:p>
        </p:txBody>
      </p:sp>
    </p:spTree>
    <p:extLst>
      <p:ext uri="{BB962C8B-B14F-4D97-AF65-F5344CB8AC3E}">
        <p14:creationId xmlns:p14="http://schemas.microsoft.com/office/powerpoint/2010/main" val="3392670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15F2DBA-9355-2966-ED2A-3BCE747DEAB2}"/>
              </a:ext>
            </a:extLst>
          </p:cNvPr>
          <p:cNvSpPr>
            <a:spLocks noGrp="1"/>
          </p:cNvSpPr>
          <p:nvPr>
            <p:ph idx="1"/>
          </p:nvPr>
        </p:nvSpPr>
        <p:spPr>
          <a:xfrm>
            <a:off x="1059443" y="655846"/>
            <a:ext cx="8901421" cy="5084181"/>
          </a:xfrm>
        </p:spPr>
        <p:txBody>
          <a:bodyPr>
            <a:normAutofit/>
          </a:bodyPr>
          <a:lstStyle/>
          <a:p>
            <a:pPr marL="0" indent="0" algn="just">
              <a:buNone/>
            </a:pPr>
            <a:r>
              <a:rPr lang="es-MX" sz="2800" dirty="0">
                <a:highlight>
                  <a:srgbClr val="00FFFF"/>
                </a:highlight>
              </a:rPr>
              <a:t>Relación sexual: </a:t>
            </a:r>
            <a:r>
              <a:rPr lang="es-MX" sz="2800" dirty="0"/>
              <a:t>Por una relación de pareja de carácter sexual deberíamos entender, haciendo un símil con las manifestaciones de la sexualidad a que hace referencia el Código en los delitos de ese carácter (arts. 361 a 366 ter), aquellas que comprenden la realización de alguna forma de interacción sexual consentida, genital, anal o bucal o tocamientos libidinosos en los genitales, ano o boca, sin que sea necesario probar la existencia de algún sentimiento recíproco entre los participantes. (MATUS/RAMÍREZ. Manual de derecho penal chileno. Año 2021. Pág. 84)</a:t>
            </a:r>
            <a:endParaRPr lang="es-CL" sz="2800" dirty="0"/>
          </a:p>
        </p:txBody>
      </p:sp>
    </p:spTree>
    <p:extLst>
      <p:ext uri="{BB962C8B-B14F-4D97-AF65-F5344CB8AC3E}">
        <p14:creationId xmlns:p14="http://schemas.microsoft.com/office/powerpoint/2010/main" val="1331774084"/>
      </p:ext>
    </p:extLst>
  </p:cSld>
  <p:clrMapOvr>
    <a:masterClrMapping/>
  </p:clrMapOvr>
</p:sld>
</file>

<file path=ppt/theme/theme1.xml><?xml version="1.0" encoding="utf-8"?>
<a:theme xmlns:a="http://schemas.openxmlformats.org/drawingml/2006/main" name="Paquete">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Paquete</Template>
  <TotalTime>256</TotalTime>
  <Words>7001</Words>
  <Application>Microsoft Office PowerPoint</Application>
  <PresentationFormat>Panorámica</PresentationFormat>
  <Paragraphs>156</Paragraphs>
  <Slides>45</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45</vt:i4>
      </vt:variant>
    </vt:vector>
  </HeadingPairs>
  <TitlesOfParts>
    <vt:vector size="48" baseType="lpstr">
      <vt:lpstr>Arial</vt:lpstr>
      <vt:lpstr>Gill Sans MT</vt:lpstr>
      <vt:lpstr>Paquete</vt:lpstr>
      <vt:lpstr>Violencia intrafamiliar en sede penal</vt:lpstr>
      <vt:lpstr>Presentación de PowerPoint</vt:lpstr>
      <vt:lpstr>FORMA DE ENTENDER LAS EXPRESIONES DEL TIPO OBJETIVO “HOMBRE” Y “MUJER”</vt:lpstr>
      <vt:lpstr>LEY 21.212 que MODIFICA EL CÓDIGO PENAL, EL CÓDIGO PROCESAL PENAL Y LA LEY N° 18.216 EN MATERIA DE TIPIFICACIÓN DEL FEMICIDIO</vt:lpstr>
      <vt:lpstr>Femicidio íntimo limitado</vt:lpstr>
      <vt:lpstr>Femicidio íntimo ampliado</vt:lpstr>
      <vt:lpstr>Presentación de PowerPoint</vt:lpstr>
      <vt:lpstr>Presentación de PowerPoint</vt:lpstr>
      <vt:lpstr>Presentación de PowerPoint</vt:lpstr>
      <vt:lpstr>Presentación de PowerPoint</vt:lpstr>
      <vt:lpstr>Femicidio por razón de género.</vt:lpstr>
      <vt:lpstr>Presentación de PowerPoint</vt:lpstr>
      <vt:lpstr>Presentación de PowerPoint</vt:lpstr>
      <vt:lpstr>Presentación de PowerPoint</vt:lpstr>
      <vt:lpstr>Presentación de PowerPoint</vt:lpstr>
      <vt:lpstr>Presentación de PowerPoint</vt:lpstr>
      <vt:lpstr>  Agravantes especiales  </vt:lpstr>
      <vt:lpstr>Presentación de PowerPoint</vt:lpstr>
      <vt:lpstr>Presentación de PowerPoint</vt:lpstr>
      <vt:lpstr>Agravantes genéricas problemáticas</vt:lpstr>
      <vt:lpstr>LEY 21.523 que MODIFICA DIVERSOS CUERPOS LEGALES PARA MEJORAR LAS GARANTÍAS PROCESALES, PROTEGER LOS DERECHOS DE LAS VÍCTIMAS DE LOS DELITOS SEXUALES, Y EVITAR SU REVICTIMIZACIÓN</vt:lpstr>
      <vt:lpstr>Delito de maltrato habitual</vt:lpstr>
      <vt:lpstr>Tipicidad</vt:lpstr>
      <vt:lpstr>Maltrato no habitual. Ilícito civil. Art. 5 ley 20.066</vt:lpstr>
      <vt:lpstr>Oficio 792-2014 de la Fiscalía Nacional y su importancia</vt:lpstr>
      <vt:lpstr>Conducta sancionada</vt:lpstr>
      <vt:lpstr>Presentación de PowerPoint</vt:lpstr>
      <vt:lpstr>La habitualidad</vt:lpstr>
      <vt:lpstr>Elementos para apreciar la habitualidad</vt:lpstr>
      <vt:lpstr>Presentación de PowerPoint</vt:lpstr>
      <vt:lpstr>Presentación de PowerPoint</vt:lpstr>
      <vt:lpstr>Presentación de PowerPoint</vt:lpstr>
      <vt:lpstr> BIEN JURÍDICO PROTEGIDO </vt:lpstr>
      <vt:lpstr>Reglas especiales para el tratamiento penal de la violencia intrafamiliar</vt:lpstr>
      <vt:lpstr>Presentación de PowerPoint</vt:lpstr>
      <vt:lpstr>Art 19 (acuerdos reparatorios y art 17(SCP) de la Ley 20.066</vt:lpstr>
      <vt:lpstr>LA LEY SOBRE VIOLENCIA INTRAFAMILIAR Y LOS DELITOS DE LESIONES</vt:lpstr>
      <vt:lpstr>Presentación de PowerPoint</vt:lpstr>
      <vt:lpstr>Contradicción entre artículo 494 N° 5 y 400 del Código Penal</vt:lpstr>
      <vt:lpstr>Presentación de PowerPoint</vt:lpstr>
      <vt:lpstr>Presentación de PowerPoint</vt:lpstr>
      <vt:lpstr>Amenazas en el contexto de violencia intrafamiliar</vt:lpstr>
      <vt:lpstr>Medidas cautelares</vt:lpstr>
      <vt:lpstr>Medidas cautelares específicas para víctimas de delitos en contexto de violencia intrafamiliar</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Violencia intrafamiliar en sede penal</dc:title>
  <dc:creator>Catalina Pasten Lopez</dc:creator>
  <cp:lastModifiedBy>Ricardo Pérez de Arce</cp:lastModifiedBy>
  <cp:revision>2</cp:revision>
  <dcterms:created xsi:type="dcterms:W3CDTF">2023-11-06T17:01:01Z</dcterms:created>
  <dcterms:modified xsi:type="dcterms:W3CDTF">2024-05-27T13:46:41Z</dcterms:modified>
</cp:coreProperties>
</file>