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Lst>
  <p:sldSz cy="7315200" cx="9753600"/>
  <p:notesSz cx="6858000" cy="9144000"/>
  <p:embeddedFontLst>
    <p:embeddedFont>
      <p:font typeface="Arimo"/>
      <p:regular r:id="rId95"/>
      <p:bold r:id="rId96"/>
      <p:italic r:id="rId97"/>
      <p:boldItalic r:id="rId98"/>
    </p:embeddedFont>
    <p:embeddedFont>
      <p:font typeface="Bebas Neue"/>
      <p:regular r:id="rId99"/>
    </p:embeddedFont>
    <p:embeddedFont>
      <p:font typeface="Quicksand"/>
      <p:regular r:id="rId100"/>
      <p:bold r:id="rId101"/>
    </p:embeddedFont>
    <p:embeddedFont>
      <p:font typeface="Quicksand Medium"/>
      <p:regular r:id="rId102"/>
      <p:bold r:id="rId103"/>
    </p:embeddedFont>
    <p:embeddedFont>
      <p:font typeface="Open Sans"/>
      <p:regular r:id="rId104"/>
      <p:bold r:id="rId105"/>
      <p:italic r:id="rId106"/>
      <p:boldItalic r:id="rId10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108" roundtripDataSignature="AMtx7mhsh8yzd6V9GDK6SCZ0Htc0ecj62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font" Target="fonts/OpenSans-boldItalic.fntdata"/><Relationship Id="rId106" Type="http://schemas.openxmlformats.org/officeDocument/2006/relationships/font" Target="fonts/OpenSans-italic.fntdata"/><Relationship Id="rId105" Type="http://schemas.openxmlformats.org/officeDocument/2006/relationships/font" Target="fonts/OpenSans-bold.fntdata"/><Relationship Id="rId104" Type="http://schemas.openxmlformats.org/officeDocument/2006/relationships/font" Target="fonts/OpenSans-regular.fntdata"/><Relationship Id="rId108" Type="http://customschemas.google.com/relationships/presentationmetadata" Target="metadata"/><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font" Target="fonts/QuicksandMedium-bold.fntdata"/><Relationship Id="rId102" Type="http://schemas.openxmlformats.org/officeDocument/2006/relationships/font" Target="fonts/QuicksandMedium-regular.fntdata"/><Relationship Id="rId101" Type="http://schemas.openxmlformats.org/officeDocument/2006/relationships/font" Target="fonts/Quicksand-bold.fntdata"/><Relationship Id="rId100" Type="http://schemas.openxmlformats.org/officeDocument/2006/relationships/font" Target="fonts/Quicksand-regular.fnt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font" Target="fonts/Arimo-regular.fntdata"/><Relationship Id="rId94" Type="http://schemas.openxmlformats.org/officeDocument/2006/relationships/slide" Target="slides/slide89.xml"/><Relationship Id="rId97" Type="http://schemas.openxmlformats.org/officeDocument/2006/relationships/font" Target="fonts/Arimo-italic.fntdata"/><Relationship Id="rId96" Type="http://schemas.openxmlformats.org/officeDocument/2006/relationships/font" Target="fonts/Arimo-bold.fntdata"/><Relationship Id="rId11" Type="http://schemas.openxmlformats.org/officeDocument/2006/relationships/slide" Target="slides/slide6.xml"/><Relationship Id="rId99" Type="http://schemas.openxmlformats.org/officeDocument/2006/relationships/font" Target="fonts/BebasNeue-regular.fntdata"/><Relationship Id="rId10" Type="http://schemas.openxmlformats.org/officeDocument/2006/relationships/slide" Target="slides/slide5.xml"/><Relationship Id="rId98" Type="http://schemas.openxmlformats.org/officeDocument/2006/relationships/font" Target="fonts/Arimo-boldItalic.fntdata"/><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12" name="Google Shape;212;p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213" name="Google Shape;213;p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 name="Google Shape;215;p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16" name="Google Shape;216;p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26" name="Google Shape;226;p1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227" name="Google Shape;227;p1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p1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30" name="Google Shape;230;p1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40" name="Google Shape;240;p1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241" name="Google Shape;241;p1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1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p1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44" name="Google Shape;244;p1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54" name="Google Shape;254;p1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255" name="Google Shape;255;p1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1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p1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58" name="Google Shape;258;p1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70" name="Google Shape;270;p1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271" name="Google Shape;271;p1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1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3" name="Google Shape;273;p1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74" name="Google Shape;274;p1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84" name="Google Shape;284;p1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285" name="Google Shape;285;p1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p1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88" name="Google Shape;288;p1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98" name="Google Shape;298;p1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299" name="Google Shape;299;p1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1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1" name="Google Shape;301;p1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02" name="Google Shape;302;p1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11" name="Google Shape;311;p1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312" name="Google Shape;312;p1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1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4" name="Google Shape;314;p1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15" name="Google Shape;315;p1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25" name="Google Shape;325;p1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326" name="Google Shape;326;p1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1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8" name="Google Shape;328;p1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29" name="Google Shape;329;p1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39" name="Google Shape;339;p1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340" name="Google Shape;340;p1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1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p1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43" name="Google Shape;343;p1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98" name="Google Shape;98;p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99" name="Google Shape;99;p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p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02" name="Google Shape;102;p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53" name="Google Shape;353;p1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354" name="Google Shape;354;p1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p1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6" name="Google Shape;356;p1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57" name="Google Shape;357;p1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67" name="Google Shape;367;p2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368" name="Google Shape;368;p2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p2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0" name="Google Shape;370;p2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71" name="Google Shape;371;p2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82" name="Google Shape;382;p2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383" name="Google Shape;383;p2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p2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5" name="Google Shape;385;p2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86" name="Google Shape;386;p2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397" name="Google Shape;397;p2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398" name="Google Shape;398;p2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p2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0" name="Google Shape;400;p2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401" name="Google Shape;401;p2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2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412" name="Google Shape;412;p2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413" name="Google Shape;413;p2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4" name="Google Shape;414;p2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5" name="Google Shape;415;p2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416" name="Google Shape;416;p2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2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427" name="Google Shape;427;p2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428" name="Google Shape;428;p2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9" name="Google Shape;429;p2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0" name="Google Shape;430;p2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431" name="Google Shape;431;p2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2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441" name="Google Shape;441;p2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442" name="Google Shape;442;p2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3" name="Google Shape;443;p2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4" name="Google Shape;444;p2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445" name="Google Shape;445;p2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2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456" name="Google Shape;456;p2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457" name="Google Shape;457;p2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p2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9" name="Google Shape;459;p2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460" name="Google Shape;460;p2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2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470" name="Google Shape;470;p2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471" name="Google Shape;471;p2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2" name="Google Shape;472;p2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3" name="Google Shape;473;p2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474" name="Google Shape;474;p2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2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484" name="Google Shape;484;p2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485" name="Google Shape;485;p2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p2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7" name="Google Shape;487;p2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488" name="Google Shape;488;p2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6ff9d7795a_0_12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13" name="Google Shape;113;g26ff9d7795a_0_12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14" name="Google Shape;114;g26ff9d7795a_0_120: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g26ff9d7795a_0_120: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g26ff9d7795a_0_120: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17" name="Google Shape;117;g26ff9d7795a_0_120: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2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500" name="Google Shape;500;p2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501" name="Google Shape;501;p2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2" name="Google Shape;502;p2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3" name="Google Shape;503;p2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504" name="Google Shape;504;p2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3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514" name="Google Shape;514;p3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515" name="Google Shape;515;p3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 name="Google Shape;516;p3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7" name="Google Shape;517;p3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518" name="Google Shape;518;p3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3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530" name="Google Shape;530;p3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531" name="Google Shape;531;p3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2" name="Google Shape;532;p3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3" name="Google Shape;533;p3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534" name="Google Shape;534;p3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3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545" name="Google Shape;545;p3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546" name="Google Shape;546;p3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7" name="Google Shape;547;p3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8" name="Google Shape;548;p3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549" name="Google Shape;549;p3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3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563" name="Google Shape;563;p3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564" name="Google Shape;564;p3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5" name="Google Shape;565;p3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6" name="Google Shape;566;p3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567" name="Google Shape;567;p3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3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577" name="Google Shape;577;p3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578" name="Google Shape;578;p3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9" name="Google Shape;579;p3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0" name="Google Shape;580;p3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581" name="Google Shape;581;p3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3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592" name="Google Shape;592;p3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593" name="Google Shape;593;p3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4" name="Google Shape;594;p3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5" name="Google Shape;595;p3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596" name="Google Shape;596;p3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3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07" name="Google Shape;607;p3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608" name="Google Shape;608;p3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9" name="Google Shape;609;p3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0" name="Google Shape;610;p3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11" name="Google Shape;611;p3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3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22" name="Google Shape;622;p3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623" name="Google Shape;623;p3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4" name="Google Shape;624;p3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5" name="Google Shape;625;p3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26" name="Google Shape;626;p3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3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37" name="Google Shape;637;p3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638" name="Google Shape;638;p3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9" name="Google Shape;639;p3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0" name="Google Shape;640;p3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41" name="Google Shape;641;p3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28" name="Google Shape;128;p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29" name="Google Shape;129;p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p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32" name="Google Shape;132;p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3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51" name="Google Shape;651;p3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652" name="Google Shape;652;p3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3" name="Google Shape;653;p3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4" name="Google Shape;654;p3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55" name="Google Shape;655;p3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4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65" name="Google Shape;665;p4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666" name="Google Shape;666;p4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7" name="Google Shape;667;p4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8" name="Google Shape;668;p4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69" name="Google Shape;669;p4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4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79" name="Google Shape;679;p4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680" name="Google Shape;680;p4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1" name="Google Shape;681;p4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2" name="Google Shape;682;p4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83" name="Google Shape;683;p4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4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94" name="Google Shape;694;p4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695" name="Google Shape;695;p4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6" name="Google Shape;696;p4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7" name="Google Shape;697;p4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98" name="Google Shape;698;p4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4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708" name="Google Shape;708;p4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709" name="Google Shape;709;p4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0" name="Google Shape;710;p4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1" name="Google Shape;711;p4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712" name="Google Shape;712;p4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4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722" name="Google Shape;722;p4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723" name="Google Shape;723;p4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4" name="Google Shape;724;p4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5" name="Google Shape;725;p4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726" name="Google Shape;726;p4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p4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737" name="Google Shape;737;p4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738" name="Google Shape;738;p4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9" name="Google Shape;739;p4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0" name="Google Shape;740;p4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741" name="Google Shape;741;p4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p4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752" name="Google Shape;752;p4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753" name="Google Shape;753;p4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4" name="Google Shape;754;p4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5" name="Google Shape;755;p4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756" name="Google Shape;756;p4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4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767" name="Google Shape;767;p4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768" name="Google Shape;768;p4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9" name="Google Shape;769;p4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0" name="Google Shape;770;p4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771" name="Google Shape;771;p4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p4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782" name="Google Shape;782;p4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783" name="Google Shape;783;p4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4" name="Google Shape;784;p4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5" name="Google Shape;785;p4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786" name="Google Shape;786;p4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42" name="Google Shape;142;p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43" name="Google Shape;143;p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46" name="Google Shape;146;p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p4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797" name="Google Shape;797;p4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798" name="Google Shape;798;p4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9" name="Google Shape;799;p4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0" name="Google Shape;800;p4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801" name="Google Shape;801;p4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p5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811" name="Google Shape;811;p5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812" name="Google Shape;812;p5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3" name="Google Shape;813;p5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4" name="Google Shape;814;p5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815" name="Google Shape;815;p5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p5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825" name="Google Shape;825;p5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826" name="Google Shape;826;p5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7" name="Google Shape;827;p5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8" name="Google Shape;828;p5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829" name="Google Shape;829;p5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p5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841" name="Google Shape;841;p5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842" name="Google Shape;842;p5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3" name="Google Shape;843;p5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4" name="Google Shape;844;p5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845" name="Google Shape;845;p5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p5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856" name="Google Shape;856;p5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857" name="Google Shape;857;p5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8" name="Google Shape;858;p5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9" name="Google Shape;859;p5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860" name="Google Shape;860;p5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p5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871" name="Google Shape;871;p5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872" name="Google Shape;872;p5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3" name="Google Shape;873;p5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4" name="Google Shape;874;p5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875" name="Google Shape;875;p5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p5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885" name="Google Shape;885;p5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886" name="Google Shape;886;p5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7" name="Google Shape;887;p5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8" name="Google Shape;888;p5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889" name="Google Shape;889;p5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p5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899" name="Google Shape;899;p5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900" name="Google Shape;900;p5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1" name="Google Shape;901;p5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2" name="Google Shape;902;p5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903" name="Google Shape;903;p5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p5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914" name="Google Shape;914;p5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915" name="Google Shape;915;p5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6" name="Google Shape;916;p5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7" name="Google Shape;917;p5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918" name="Google Shape;918;p5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p5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928" name="Google Shape;928;p5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929" name="Google Shape;929;p5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0" name="Google Shape;930;p5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1" name="Google Shape;931;p5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932" name="Google Shape;932;p5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56" name="Google Shape;156;p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57" name="Google Shape;157;p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60" name="Google Shape;160;p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p5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942" name="Google Shape;942;p5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943" name="Google Shape;943;p5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4" name="Google Shape;944;p5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5" name="Google Shape;945;p5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946" name="Google Shape;946;p5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4" name="Shape 954"/>
        <p:cNvGrpSpPr/>
        <p:nvPr/>
      </p:nvGrpSpPr>
      <p:grpSpPr>
        <a:xfrm>
          <a:off x="0" y="0"/>
          <a:ext cx="0" cy="0"/>
          <a:chOff x="0" y="0"/>
          <a:chExt cx="0" cy="0"/>
        </a:xfrm>
      </p:grpSpPr>
      <p:sp>
        <p:nvSpPr>
          <p:cNvPr id="955" name="Google Shape;955;p6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956" name="Google Shape;956;p6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957" name="Google Shape;957;p6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8" name="Google Shape;958;p6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9" name="Google Shape;959;p6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960" name="Google Shape;960;p6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p6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970" name="Google Shape;970;p6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971" name="Google Shape;971;p6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2" name="Google Shape;972;p6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3" name="Google Shape;973;p6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974" name="Google Shape;974;p6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p6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984" name="Google Shape;984;p6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985" name="Google Shape;985;p6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6" name="Google Shape;986;p6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7" name="Google Shape;987;p6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988" name="Google Shape;988;p6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g2fc2c1a367b_0_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998" name="Google Shape;998;g2fc2c1a367b_0_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999" name="Google Shape;999;g2fc2c1a367b_0_0: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0" name="Google Shape;1000;g2fc2c1a367b_0_0: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1" name="Google Shape;1001;g2fc2c1a367b_0_0: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002" name="Google Shape;1002;g2fc2c1a367b_0_0: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p6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2" name="Google Shape;1032;p6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3" name="Shape 1043"/>
        <p:cNvGrpSpPr/>
        <p:nvPr/>
      </p:nvGrpSpPr>
      <p:grpSpPr>
        <a:xfrm>
          <a:off x="0" y="0"/>
          <a:ext cx="0" cy="0"/>
          <a:chOff x="0" y="0"/>
          <a:chExt cx="0" cy="0"/>
        </a:xfrm>
      </p:grpSpPr>
      <p:sp>
        <p:nvSpPr>
          <p:cNvPr id="1044" name="Google Shape;1044;p6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045" name="Google Shape;1045;p6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046" name="Google Shape;1046;p6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7" name="Google Shape;1047;p6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8" name="Google Shape;1048;p6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049" name="Google Shape;1049;p6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 name="Shape 1060"/>
        <p:cNvGrpSpPr/>
        <p:nvPr/>
      </p:nvGrpSpPr>
      <p:grpSpPr>
        <a:xfrm>
          <a:off x="0" y="0"/>
          <a:ext cx="0" cy="0"/>
          <a:chOff x="0" y="0"/>
          <a:chExt cx="0" cy="0"/>
        </a:xfrm>
      </p:grpSpPr>
      <p:sp>
        <p:nvSpPr>
          <p:cNvPr id="1061" name="Google Shape;1061;g26ff9d7795a_0_13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062" name="Google Shape;1062;g26ff9d7795a_0_13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063" name="Google Shape;1063;g26ff9d7795a_0_134: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4" name="Google Shape;1064;g26ff9d7795a_0_134: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5" name="Google Shape;1065;g26ff9d7795a_0_134: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066" name="Google Shape;1066;g26ff9d7795a_0_134: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7" name="Shape 1077"/>
        <p:cNvGrpSpPr/>
        <p:nvPr/>
      </p:nvGrpSpPr>
      <p:grpSpPr>
        <a:xfrm>
          <a:off x="0" y="0"/>
          <a:ext cx="0" cy="0"/>
          <a:chOff x="0" y="0"/>
          <a:chExt cx="0" cy="0"/>
        </a:xfrm>
      </p:grpSpPr>
      <p:sp>
        <p:nvSpPr>
          <p:cNvPr id="1078" name="Google Shape;1078;p6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079" name="Google Shape;1079;p6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080" name="Google Shape;1080;p6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1" name="Google Shape;1081;p6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2" name="Google Shape;1082;p6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083" name="Google Shape;1083;p6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 name="Shape 1091"/>
        <p:cNvGrpSpPr/>
        <p:nvPr/>
      </p:nvGrpSpPr>
      <p:grpSpPr>
        <a:xfrm>
          <a:off x="0" y="0"/>
          <a:ext cx="0" cy="0"/>
          <a:chOff x="0" y="0"/>
          <a:chExt cx="0" cy="0"/>
        </a:xfrm>
      </p:grpSpPr>
      <p:sp>
        <p:nvSpPr>
          <p:cNvPr id="1092" name="Google Shape;1092;g26ff9d7795a_0_10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093" name="Google Shape;1093;g26ff9d7795a_0_10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094" name="Google Shape;1094;g26ff9d7795a_0_106: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5" name="Google Shape;1095;g26ff9d7795a_0_106: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6" name="Google Shape;1096;g26ff9d7795a_0_106: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097" name="Google Shape;1097;g26ff9d7795a_0_106: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70" name="Google Shape;170;p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71" name="Google Shape;171;p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p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74" name="Google Shape;174;p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6" name="Shape 1106"/>
        <p:cNvGrpSpPr/>
        <p:nvPr/>
      </p:nvGrpSpPr>
      <p:grpSpPr>
        <a:xfrm>
          <a:off x="0" y="0"/>
          <a:ext cx="0" cy="0"/>
          <a:chOff x="0" y="0"/>
          <a:chExt cx="0" cy="0"/>
        </a:xfrm>
      </p:grpSpPr>
      <p:sp>
        <p:nvSpPr>
          <p:cNvPr id="1107" name="Google Shape;1107;p6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108" name="Google Shape;1108;p6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109" name="Google Shape;1109;p6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0" name="Google Shape;1110;p6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1" name="Google Shape;1111;p6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112" name="Google Shape;1112;p6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1" name="Shape 1121"/>
        <p:cNvGrpSpPr/>
        <p:nvPr/>
      </p:nvGrpSpPr>
      <p:grpSpPr>
        <a:xfrm>
          <a:off x="0" y="0"/>
          <a:ext cx="0" cy="0"/>
          <a:chOff x="0" y="0"/>
          <a:chExt cx="0" cy="0"/>
        </a:xfrm>
      </p:grpSpPr>
      <p:sp>
        <p:nvSpPr>
          <p:cNvPr id="1122" name="Google Shape;1122;p6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123" name="Google Shape;1123;p6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124" name="Google Shape;1124;p6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5" name="Google Shape;1125;p6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6" name="Google Shape;1126;p6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127" name="Google Shape;1127;p6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6" name="Shape 1136"/>
        <p:cNvGrpSpPr/>
        <p:nvPr/>
      </p:nvGrpSpPr>
      <p:grpSpPr>
        <a:xfrm>
          <a:off x="0" y="0"/>
          <a:ext cx="0" cy="0"/>
          <a:chOff x="0" y="0"/>
          <a:chExt cx="0" cy="0"/>
        </a:xfrm>
      </p:grpSpPr>
      <p:sp>
        <p:nvSpPr>
          <p:cNvPr id="1137" name="Google Shape;1137;p6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138" name="Google Shape;1138;p6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139" name="Google Shape;1139;p6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0" name="Google Shape;1140;p6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1" name="Google Shape;1141;p6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142" name="Google Shape;1142;p6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1" name="Shape 1151"/>
        <p:cNvGrpSpPr/>
        <p:nvPr/>
      </p:nvGrpSpPr>
      <p:grpSpPr>
        <a:xfrm>
          <a:off x="0" y="0"/>
          <a:ext cx="0" cy="0"/>
          <a:chOff x="0" y="0"/>
          <a:chExt cx="0" cy="0"/>
        </a:xfrm>
      </p:grpSpPr>
      <p:sp>
        <p:nvSpPr>
          <p:cNvPr id="1152" name="Google Shape;1152;p6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153" name="Google Shape;1153;p6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154" name="Google Shape;1154;p6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5" name="Google Shape;1155;p6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6" name="Google Shape;1156;p6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157" name="Google Shape;1157;p6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6" name="Shape 1166"/>
        <p:cNvGrpSpPr/>
        <p:nvPr/>
      </p:nvGrpSpPr>
      <p:grpSpPr>
        <a:xfrm>
          <a:off x="0" y="0"/>
          <a:ext cx="0" cy="0"/>
          <a:chOff x="0" y="0"/>
          <a:chExt cx="0" cy="0"/>
        </a:xfrm>
      </p:grpSpPr>
      <p:sp>
        <p:nvSpPr>
          <p:cNvPr id="1167" name="Google Shape;1167;p7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168" name="Google Shape;1168;p7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169" name="Google Shape;1169;p7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0" name="Google Shape;1170;p7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1" name="Google Shape;1171;p7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172" name="Google Shape;1172;p7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1" name="Shape 1181"/>
        <p:cNvGrpSpPr/>
        <p:nvPr/>
      </p:nvGrpSpPr>
      <p:grpSpPr>
        <a:xfrm>
          <a:off x="0" y="0"/>
          <a:ext cx="0" cy="0"/>
          <a:chOff x="0" y="0"/>
          <a:chExt cx="0" cy="0"/>
        </a:xfrm>
      </p:grpSpPr>
      <p:sp>
        <p:nvSpPr>
          <p:cNvPr id="1182" name="Google Shape;1182;p7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183" name="Google Shape;1183;p7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184" name="Google Shape;1184;p7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5" name="Google Shape;1185;p7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6" name="Google Shape;1186;p7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187" name="Google Shape;1187;p7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7" name="Shape 1197"/>
        <p:cNvGrpSpPr/>
        <p:nvPr/>
      </p:nvGrpSpPr>
      <p:grpSpPr>
        <a:xfrm>
          <a:off x="0" y="0"/>
          <a:ext cx="0" cy="0"/>
          <a:chOff x="0" y="0"/>
          <a:chExt cx="0" cy="0"/>
        </a:xfrm>
      </p:grpSpPr>
      <p:sp>
        <p:nvSpPr>
          <p:cNvPr id="1198" name="Google Shape;1198;p7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199" name="Google Shape;1199;p7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200" name="Google Shape;1200;p7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1" name="Google Shape;1201;p7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2" name="Google Shape;1202;p7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203" name="Google Shape;1203;p7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2" name="Shape 1212"/>
        <p:cNvGrpSpPr/>
        <p:nvPr/>
      </p:nvGrpSpPr>
      <p:grpSpPr>
        <a:xfrm>
          <a:off x="0" y="0"/>
          <a:ext cx="0" cy="0"/>
          <a:chOff x="0" y="0"/>
          <a:chExt cx="0" cy="0"/>
        </a:xfrm>
      </p:grpSpPr>
      <p:sp>
        <p:nvSpPr>
          <p:cNvPr id="1213" name="Google Shape;1213;p7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214" name="Google Shape;1214;p7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215" name="Google Shape;1215;p7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6" name="Google Shape;1216;p7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7" name="Google Shape;1217;p7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218" name="Google Shape;1218;p7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7" name="Shape 1227"/>
        <p:cNvGrpSpPr/>
        <p:nvPr/>
      </p:nvGrpSpPr>
      <p:grpSpPr>
        <a:xfrm>
          <a:off x="0" y="0"/>
          <a:ext cx="0" cy="0"/>
          <a:chOff x="0" y="0"/>
          <a:chExt cx="0" cy="0"/>
        </a:xfrm>
      </p:grpSpPr>
      <p:sp>
        <p:nvSpPr>
          <p:cNvPr id="1228" name="Google Shape;1228;p7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229" name="Google Shape;1229;p7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230" name="Google Shape;1230;p7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1" name="Google Shape;1231;p7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2" name="Google Shape;1232;p7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233" name="Google Shape;1233;p7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2" name="Shape 1242"/>
        <p:cNvGrpSpPr/>
        <p:nvPr/>
      </p:nvGrpSpPr>
      <p:grpSpPr>
        <a:xfrm>
          <a:off x="0" y="0"/>
          <a:ext cx="0" cy="0"/>
          <a:chOff x="0" y="0"/>
          <a:chExt cx="0" cy="0"/>
        </a:xfrm>
      </p:grpSpPr>
      <p:sp>
        <p:nvSpPr>
          <p:cNvPr id="1243" name="Google Shape;1243;p7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244" name="Google Shape;1244;p7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245" name="Google Shape;1245;p7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6" name="Google Shape;1246;p7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7" name="Google Shape;1247;p7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248" name="Google Shape;1248;p7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84" name="Google Shape;184;p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85" name="Google Shape;185;p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p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88" name="Google Shape;188;p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7" name="Shape 1257"/>
        <p:cNvGrpSpPr/>
        <p:nvPr/>
      </p:nvGrpSpPr>
      <p:grpSpPr>
        <a:xfrm>
          <a:off x="0" y="0"/>
          <a:ext cx="0" cy="0"/>
          <a:chOff x="0" y="0"/>
          <a:chExt cx="0" cy="0"/>
        </a:xfrm>
      </p:grpSpPr>
      <p:sp>
        <p:nvSpPr>
          <p:cNvPr id="1258" name="Google Shape;1258;p7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259" name="Google Shape;1259;p7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260" name="Google Shape;1260;p7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1" name="Google Shape;1261;p7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2" name="Google Shape;1262;p7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263" name="Google Shape;1263;p7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2" name="Shape 1272"/>
        <p:cNvGrpSpPr/>
        <p:nvPr/>
      </p:nvGrpSpPr>
      <p:grpSpPr>
        <a:xfrm>
          <a:off x="0" y="0"/>
          <a:ext cx="0" cy="0"/>
          <a:chOff x="0" y="0"/>
          <a:chExt cx="0" cy="0"/>
        </a:xfrm>
      </p:grpSpPr>
      <p:sp>
        <p:nvSpPr>
          <p:cNvPr id="1273" name="Google Shape;1273;p7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274" name="Google Shape;1274;p7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275" name="Google Shape;1275;p7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6" name="Google Shape;1276;p7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7" name="Google Shape;1277;p7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278" name="Google Shape;1278;p7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6" name="Shape 1286"/>
        <p:cNvGrpSpPr/>
        <p:nvPr/>
      </p:nvGrpSpPr>
      <p:grpSpPr>
        <a:xfrm>
          <a:off x="0" y="0"/>
          <a:ext cx="0" cy="0"/>
          <a:chOff x="0" y="0"/>
          <a:chExt cx="0" cy="0"/>
        </a:xfrm>
      </p:grpSpPr>
      <p:sp>
        <p:nvSpPr>
          <p:cNvPr id="1287" name="Google Shape;1287;p8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288" name="Google Shape;1288;p8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289" name="Google Shape;1289;p8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0" name="Google Shape;1290;p8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1" name="Google Shape;1291;p8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292" name="Google Shape;1292;p8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0" name="Shape 1300"/>
        <p:cNvGrpSpPr/>
        <p:nvPr/>
      </p:nvGrpSpPr>
      <p:grpSpPr>
        <a:xfrm>
          <a:off x="0" y="0"/>
          <a:ext cx="0" cy="0"/>
          <a:chOff x="0" y="0"/>
          <a:chExt cx="0" cy="0"/>
        </a:xfrm>
      </p:grpSpPr>
      <p:sp>
        <p:nvSpPr>
          <p:cNvPr id="1301" name="Google Shape;1301;p8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302" name="Google Shape;1302;p8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303" name="Google Shape;1303;p8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4" name="Google Shape;1304;p8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5" name="Google Shape;1305;p8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306" name="Google Shape;1306;p8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5" name="Shape 1315"/>
        <p:cNvGrpSpPr/>
        <p:nvPr/>
      </p:nvGrpSpPr>
      <p:grpSpPr>
        <a:xfrm>
          <a:off x="0" y="0"/>
          <a:ext cx="0" cy="0"/>
          <a:chOff x="0" y="0"/>
          <a:chExt cx="0" cy="0"/>
        </a:xfrm>
      </p:grpSpPr>
      <p:sp>
        <p:nvSpPr>
          <p:cNvPr id="1316" name="Google Shape;1316;p8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317" name="Google Shape;1317;p8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318" name="Google Shape;1318;p8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9" name="Google Shape;1319;p8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0" name="Google Shape;1320;p8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321" name="Google Shape;1321;p8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0" name="Shape 1330"/>
        <p:cNvGrpSpPr/>
        <p:nvPr/>
      </p:nvGrpSpPr>
      <p:grpSpPr>
        <a:xfrm>
          <a:off x="0" y="0"/>
          <a:ext cx="0" cy="0"/>
          <a:chOff x="0" y="0"/>
          <a:chExt cx="0" cy="0"/>
        </a:xfrm>
      </p:grpSpPr>
      <p:sp>
        <p:nvSpPr>
          <p:cNvPr id="1331" name="Google Shape;1331;p8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332" name="Google Shape;1332;p8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333" name="Google Shape;1333;p8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4" name="Google Shape;1334;p8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5" name="Google Shape;1335;p8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336" name="Google Shape;1336;p8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5" name="Shape 1345"/>
        <p:cNvGrpSpPr/>
        <p:nvPr/>
      </p:nvGrpSpPr>
      <p:grpSpPr>
        <a:xfrm>
          <a:off x="0" y="0"/>
          <a:ext cx="0" cy="0"/>
          <a:chOff x="0" y="0"/>
          <a:chExt cx="0" cy="0"/>
        </a:xfrm>
      </p:grpSpPr>
      <p:sp>
        <p:nvSpPr>
          <p:cNvPr id="1346" name="Google Shape;1346;p8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347" name="Google Shape;1347;p8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348" name="Google Shape;1348;p8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9" name="Google Shape;1349;p8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0" name="Google Shape;1350;p8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351" name="Google Shape;1351;p8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0" name="Shape 1360"/>
        <p:cNvGrpSpPr/>
        <p:nvPr/>
      </p:nvGrpSpPr>
      <p:grpSpPr>
        <a:xfrm>
          <a:off x="0" y="0"/>
          <a:ext cx="0" cy="0"/>
          <a:chOff x="0" y="0"/>
          <a:chExt cx="0" cy="0"/>
        </a:xfrm>
      </p:grpSpPr>
      <p:sp>
        <p:nvSpPr>
          <p:cNvPr id="1361" name="Google Shape;1361;p8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362" name="Google Shape;1362;p8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363" name="Google Shape;1363;p8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4" name="Google Shape;1364;p8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5" name="Google Shape;1365;p8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366" name="Google Shape;1366;p8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5" name="Shape 1375"/>
        <p:cNvGrpSpPr/>
        <p:nvPr/>
      </p:nvGrpSpPr>
      <p:grpSpPr>
        <a:xfrm>
          <a:off x="0" y="0"/>
          <a:ext cx="0" cy="0"/>
          <a:chOff x="0" y="0"/>
          <a:chExt cx="0" cy="0"/>
        </a:xfrm>
      </p:grpSpPr>
      <p:sp>
        <p:nvSpPr>
          <p:cNvPr id="1376" name="Google Shape;1376;p8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377" name="Google Shape;1377;p8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378" name="Google Shape;1378;p8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9" name="Google Shape;1379;p8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0" name="Google Shape;1380;p8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381" name="Google Shape;1381;p8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0" name="Shape 1390"/>
        <p:cNvGrpSpPr/>
        <p:nvPr/>
      </p:nvGrpSpPr>
      <p:grpSpPr>
        <a:xfrm>
          <a:off x="0" y="0"/>
          <a:ext cx="0" cy="0"/>
          <a:chOff x="0" y="0"/>
          <a:chExt cx="0" cy="0"/>
        </a:xfrm>
      </p:grpSpPr>
      <p:sp>
        <p:nvSpPr>
          <p:cNvPr id="1391" name="Google Shape;1391;p8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392" name="Google Shape;1392;p8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393" name="Google Shape;1393;p8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4" name="Google Shape;1394;p8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5" name="Google Shape;1395;p8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396" name="Google Shape;1396;p8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98" name="Google Shape;198;p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99" name="Google Shape;199;p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p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202" name="Google Shape;202;p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9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9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90"/>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9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9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99"/>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9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9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9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00"/>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00"/>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10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0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0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9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9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2" name="Google Shape;22;p9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9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9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9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9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 name="Google Shape;28;p9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9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9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9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9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9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9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9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9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9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9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9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9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9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9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9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9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9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9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9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9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9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9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9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9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9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9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98"/>
          <p:cNvSpPr/>
          <p:nvPr>
            <p:ph idx="2" type="pic"/>
          </p:nvPr>
        </p:nvSpPr>
        <p:spPr>
          <a:xfrm>
            <a:off x="1792288" y="612775"/>
            <a:ext cx="5486400" cy="4114800"/>
          </a:xfrm>
          <a:prstGeom prst="rect">
            <a:avLst/>
          </a:prstGeom>
          <a:noFill/>
          <a:ln>
            <a:noFill/>
          </a:ln>
        </p:spPr>
      </p:sp>
      <p:sp>
        <p:nvSpPr>
          <p:cNvPr id="68" name="Google Shape;68;p9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9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9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9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8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8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8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8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8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2.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2.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 Id="rId3" Type="http://schemas.openxmlformats.org/officeDocument/2006/relationships/image" Target="../media/image2.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 Id="rId3" Type="http://schemas.openxmlformats.org/officeDocument/2006/relationships/image" Target="../media/image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2.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 Id="rId3" Type="http://schemas.openxmlformats.org/officeDocument/2006/relationships/image" Target="../media/image2.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 Id="rId3" Type="http://schemas.openxmlformats.org/officeDocument/2006/relationships/image" Target="../media/image2.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 Id="rId3" Type="http://schemas.openxmlformats.org/officeDocument/2006/relationships/image" Target="../media/image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 Id="rId3" Type="http://schemas.openxmlformats.org/officeDocument/2006/relationships/image" Target="../media/image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 Id="rId3" Type="http://schemas.openxmlformats.org/officeDocument/2006/relationships/image" Target="../media/image2.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 Id="rId3" Type="http://schemas.openxmlformats.org/officeDocument/2006/relationships/image" Target="../media/image2.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 Id="rId3" Type="http://schemas.openxmlformats.org/officeDocument/2006/relationships/image" Target="../media/image2.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 Id="rId3" Type="http://schemas.openxmlformats.org/officeDocument/2006/relationships/image" Target="../media/image2.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839B">
            <a:alpha val="56862"/>
          </a:srgbClr>
        </a:solidFill>
      </p:bgPr>
    </p:bg>
    <p:spTree>
      <p:nvGrpSpPr>
        <p:cNvPr id="87" name="Shape 87"/>
        <p:cNvGrpSpPr/>
        <p:nvPr/>
      </p:nvGrpSpPr>
      <p:grpSpPr>
        <a:xfrm>
          <a:off x="0" y="0"/>
          <a:ext cx="0" cy="0"/>
          <a:chOff x="0" y="0"/>
          <a:chExt cx="0" cy="0"/>
        </a:xfrm>
      </p:grpSpPr>
      <p:grpSp>
        <p:nvGrpSpPr>
          <p:cNvPr id="88" name="Google Shape;88;p1"/>
          <p:cNvGrpSpPr/>
          <p:nvPr/>
        </p:nvGrpSpPr>
        <p:grpSpPr>
          <a:xfrm rot="2576728">
            <a:off x="6026553" y="-5446329"/>
            <a:ext cx="5722294" cy="7199141"/>
            <a:chOff x="0" y="-47625"/>
            <a:chExt cx="2119368" cy="2666348"/>
          </a:xfrm>
        </p:grpSpPr>
        <p:sp>
          <p:nvSpPr>
            <p:cNvPr id="89" name="Google Shape;89;p1"/>
            <p:cNvSpPr/>
            <p:nvPr/>
          </p:nvSpPr>
          <p:spPr>
            <a:xfrm>
              <a:off x="0" y="0"/>
              <a:ext cx="2119368" cy="2618723"/>
            </a:xfrm>
            <a:custGeom>
              <a:rect b="b" l="l" r="r" t="t"/>
              <a:pathLst>
                <a:path extrusionOk="0" h="2618723" w="2119368">
                  <a:moveTo>
                    <a:pt x="0" y="0"/>
                  </a:moveTo>
                  <a:lnTo>
                    <a:pt x="2119368" y="0"/>
                  </a:lnTo>
                  <a:lnTo>
                    <a:pt x="2119368" y="2618723"/>
                  </a:lnTo>
                  <a:lnTo>
                    <a:pt x="0" y="2618723"/>
                  </a:lnTo>
                  <a:close/>
                </a:path>
              </a:pathLst>
            </a:custGeom>
            <a:solidFill>
              <a:srgbClr val="FFFFFF"/>
            </a:solidFill>
            <a:ln>
              <a:noFill/>
            </a:ln>
          </p:spPr>
        </p:sp>
        <p:sp>
          <p:nvSpPr>
            <p:cNvPr id="90" name="Google Shape;90;p1"/>
            <p:cNvSpPr txBox="1"/>
            <p:nvPr/>
          </p:nvSpPr>
          <p:spPr>
            <a:xfrm>
              <a:off x="0" y="-47625"/>
              <a:ext cx="2119368" cy="2666348"/>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1" name="Google Shape;91;p1"/>
          <p:cNvSpPr/>
          <p:nvPr/>
        </p:nvSpPr>
        <p:spPr>
          <a:xfrm rot="-1340101">
            <a:off x="7332526" y="0"/>
            <a:ext cx="2129508" cy="2020371"/>
          </a:xfrm>
          <a:custGeom>
            <a:rect b="b" l="l" r="r" t="t"/>
            <a:pathLst>
              <a:path extrusionOk="0" h="2020371" w="2129508">
                <a:moveTo>
                  <a:pt x="0" y="0"/>
                </a:moveTo>
                <a:lnTo>
                  <a:pt x="2129508" y="0"/>
                </a:lnTo>
                <a:lnTo>
                  <a:pt x="2129508" y="2020371"/>
                </a:lnTo>
                <a:lnTo>
                  <a:pt x="0" y="2020371"/>
                </a:lnTo>
                <a:lnTo>
                  <a:pt x="0" y="0"/>
                </a:lnTo>
                <a:close/>
              </a:path>
            </a:pathLst>
          </a:custGeom>
          <a:blipFill rotWithShape="1">
            <a:blip r:embed="rId3">
              <a:alphaModFix/>
            </a:blip>
            <a:stretch>
              <a:fillRect b="0" l="0" r="0" t="0"/>
            </a:stretch>
          </a:blipFill>
          <a:ln>
            <a:noFill/>
          </a:ln>
        </p:spPr>
      </p:sp>
      <p:sp>
        <p:nvSpPr>
          <p:cNvPr id="92" name="Google Shape;92;p1"/>
          <p:cNvSpPr/>
          <p:nvPr/>
        </p:nvSpPr>
        <p:spPr>
          <a:xfrm>
            <a:off x="979822" y="5173842"/>
            <a:ext cx="887682" cy="776318"/>
          </a:xfrm>
          <a:custGeom>
            <a:rect b="b" l="l" r="r" t="t"/>
            <a:pathLst>
              <a:path extrusionOk="0" h="776318" w="887682">
                <a:moveTo>
                  <a:pt x="0" y="0"/>
                </a:moveTo>
                <a:lnTo>
                  <a:pt x="887683" y="0"/>
                </a:lnTo>
                <a:lnTo>
                  <a:pt x="887683" y="776318"/>
                </a:lnTo>
                <a:lnTo>
                  <a:pt x="0" y="776318"/>
                </a:lnTo>
                <a:lnTo>
                  <a:pt x="0" y="0"/>
                </a:lnTo>
                <a:close/>
              </a:path>
            </a:pathLst>
          </a:custGeom>
          <a:blipFill rotWithShape="1">
            <a:blip r:embed="rId4">
              <a:alphaModFix/>
            </a:blip>
            <a:stretch>
              <a:fillRect b="0" l="0" r="0" t="0"/>
            </a:stretch>
          </a:blipFill>
          <a:ln>
            <a:noFill/>
          </a:ln>
          <a:effectLst>
            <a:outerShdw blurRad="57150" rotWithShape="0" algn="bl" dir="5400000" dist="19050">
              <a:srgbClr val="000000">
                <a:alpha val="50000"/>
              </a:srgbClr>
            </a:outerShdw>
          </a:effectLst>
        </p:spPr>
      </p:sp>
      <p:sp>
        <p:nvSpPr>
          <p:cNvPr id="93" name="Google Shape;93;p1"/>
          <p:cNvSpPr txBox="1"/>
          <p:nvPr/>
        </p:nvSpPr>
        <p:spPr>
          <a:xfrm>
            <a:off x="731520" y="2692673"/>
            <a:ext cx="8922300" cy="1827300"/>
          </a:xfrm>
          <a:prstGeom prst="rect">
            <a:avLst/>
          </a:prstGeom>
          <a:noFill/>
          <a:ln>
            <a:noFill/>
          </a:ln>
          <a:effectLst>
            <a:outerShdw blurRad="57150" rotWithShape="0" algn="bl" dir="5400000" dist="19050">
              <a:srgbClr val="000000">
                <a:alpha val="50000"/>
              </a:srgbClr>
            </a:outerShdw>
          </a:effectLst>
        </p:spPr>
        <p:txBody>
          <a:bodyPr anchorCtr="0" anchor="t" bIns="0" lIns="0" spcFirstLastPara="1" rIns="0" wrap="square" tIns="0">
            <a:spAutoFit/>
          </a:bodyPr>
          <a:lstStyle/>
          <a:p>
            <a:pPr indent="0" lvl="0" marL="0" marR="0" rtl="0" algn="l">
              <a:lnSpc>
                <a:spcPct val="140012"/>
              </a:lnSpc>
              <a:spcBef>
                <a:spcPts val="0"/>
              </a:spcBef>
              <a:spcAft>
                <a:spcPts val="0"/>
              </a:spcAft>
              <a:buClr>
                <a:srgbClr val="000000"/>
              </a:buClr>
              <a:buSzPts val="4946"/>
              <a:buFont typeface="Arial"/>
              <a:buNone/>
            </a:pPr>
            <a:r>
              <a:rPr b="0" i="0" lang="en-US" sz="4946" u="none" cap="none" strike="noStrike">
                <a:solidFill>
                  <a:srgbClr val="000000"/>
                </a:solidFill>
                <a:latin typeface="Arial"/>
                <a:ea typeface="Arial"/>
                <a:cs typeface="Arial"/>
                <a:sym typeface="Arial"/>
              </a:rPr>
              <a:t>JUDICATURA DE FAMILIA. LEY 19.968 </a:t>
            </a:r>
            <a:endParaRPr b="0" i="0" sz="1400" u="none" cap="none" strike="noStrike">
              <a:solidFill>
                <a:srgbClr val="000000"/>
              </a:solidFill>
              <a:latin typeface="Arial"/>
              <a:ea typeface="Arial"/>
              <a:cs typeface="Arial"/>
              <a:sym typeface="Arial"/>
            </a:endParaRPr>
          </a:p>
        </p:txBody>
      </p:sp>
      <p:sp>
        <p:nvSpPr>
          <p:cNvPr id="94" name="Google Shape;94;p1"/>
          <p:cNvSpPr txBox="1"/>
          <p:nvPr/>
        </p:nvSpPr>
        <p:spPr>
          <a:xfrm>
            <a:off x="5993285" y="5812058"/>
            <a:ext cx="4808100" cy="1254900"/>
          </a:xfrm>
          <a:prstGeom prst="rect">
            <a:avLst/>
          </a:prstGeom>
          <a:noFill/>
          <a:ln>
            <a:noFill/>
          </a:ln>
        </p:spPr>
        <p:txBody>
          <a:bodyPr anchorCtr="0" anchor="t" bIns="0" lIns="0" spcFirstLastPara="1" rIns="0" wrap="square" tIns="0">
            <a:spAutoFit/>
          </a:bodyPr>
          <a:lstStyle/>
          <a:p>
            <a:pPr indent="0" lvl="0" marL="0" marR="0" rtl="0" algn="l">
              <a:lnSpc>
                <a:spcPct val="140046"/>
              </a:lnSpc>
              <a:spcBef>
                <a:spcPts val="0"/>
              </a:spcBef>
              <a:spcAft>
                <a:spcPts val="0"/>
              </a:spcAft>
              <a:buNone/>
            </a:pPr>
            <a:r>
              <a:rPr b="0" i="0" lang="en-US" sz="2145" u="none" cap="none" strike="noStrike">
                <a:solidFill>
                  <a:srgbClr val="000000"/>
                </a:solidFill>
                <a:latin typeface="Bebas Neue"/>
                <a:ea typeface="Bebas Neue"/>
                <a:cs typeface="Bebas Neue"/>
                <a:sym typeface="Bebas Neue"/>
              </a:rPr>
              <a:t>RESUMEN LEY 19.968.</a:t>
            </a:r>
            <a:endParaRPr b="0" i="0" sz="1400" u="none" cap="none" strike="noStrike">
              <a:solidFill>
                <a:srgbClr val="000000"/>
              </a:solidFill>
              <a:latin typeface="Arial"/>
              <a:ea typeface="Arial"/>
              <a:cs typeface="Arial"/>
              <a:sym typeface="Arial"/>
            </a:endParaRPr>
          </a:p>
          <a:p>
            <a:pPr indent="0" lvl="0" marL="0" marR="0" rtl="0" algn="l">
              <a:lnSpc>
                <a:spcPct val="140046"/>
              </a:lnSpc>
              <a:spcBef>
                <a:spcPts val="0"/>
              </a:spcBef>
              <a:spcAft>
                <a:spcPts val="0"/>
              </a:spcAft>
              <a:buClr>
                <a:srgbClr val="000000"/>
              </a:buClr>
              <a:buSzPts val="2145"/>
              <a:buFont typeface="Arial"/>
              <a:buNone/>
            </a:pPr>
            <a:r>
              <a:rPr b="0" i="0" lang="en-US" sz="2145" u="none" cap="none" strike="noStrike">
                <a:solidFill>
                  <a:srgbClr val="000000"/>
                </a:solidFill>
                <a:latin typeface="Bebas Neue"/>
                <a:ea typeface="Bebas Neue"/>
                <a:cs typeface="Bebas Neue"/>
                <a:sym typeface="Bebas Neue"/>
              </a:rPr>
              <a:t> AYUDANTE: David Durán.</a:t>
            </a:r>
            <a:endParaRPr b="0" i="0" sz="1400" u="none" cap="none" strike="noStrike">
              <a:solidFill>
                <a:srgbClr val="000000"/>
              </a:solidFill>
              <a:latin typeface="Arial"/>
              <a:ea typeface="Arial"/>
              <a:cs typeface="Arial"/>
              <a:sym typeface="Arial"/>
            </a:endParaRPr>
          </a:p>
          <a:p>
            <a:pPr indent="0" lvl="0" marL="0" marR="0" rtl="0" algn="l">
              <a:lnSpc>
                <a:spcPct val="140046"/>
              </a:lnSpc>
              <a:spcBef>
                <a:spcPts val="0"/>
              </a:spcBef>
              <a:spcAft>
                <a:spcPts val="0"/>
              </a:spcAft>
              <a:buClr>
                <a:srgbClr val="000000"/>
              </a:buClr>
              <a:buSzPts val="2145"/>
              <a:buFont typeface="Arial"/>
              <a:buNone/>
            </a:pPr>
            <a:r>
              <a:t/>
            </a:r>
            <a:endParaRPr b="0" i="0" sz="2145" u="none" cap="none" strike="noStrike">
              <a:solidFill>
                <a:srgbClr val="000000"/>
              </a:solidFill>
              <a:latin typeface="Bebas Neue"/>
              <a:ea typeface="Bebas Neue"/>
              <a:cs typeface="Bebas Neue"/>
              <a:sym typeface="Bebas Neue"/>
            </a:endParaRPr>
          </a:p>
        </p:txBody>
      </p:sp>
      <p:sp>
        <p:nvSpPr>
          <p:cNvPr id="95" name="Google Shape;95;p1"/>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grpSp>
        <p:nvGrpSpPr>
          <p:cNvPr id="218" name="Google Shape;218;p9"/>
          <p:cNvGrpSpPr/>
          <p:nvPr/>
        </p:nvGrpSpPr>
        <p:grpSpPr>
          <a:xfrm rot="2999324">
            <a:off x="28611" y="-919318"/>
            <a:ext cx="824622" cy="2616077"/>
            <a:chOff x="0" y="-47625"/>
            <a:chExt cx="303446" cy="5183422"/>
          </a:xfrm>
        </p:grpSpPr>
        <p:sp>
          <p:nvSpPr>
            <p:cNvPr id="219" name="Google Shape;219;p9"/>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220" name="Google Shape;220;p9"/>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21" name="Google Shape;221;p9"/>
          <p:cNvSpPr/>
          <p:nvPr/>
        </p:nvSpPr>
        <p:spPr>
          <a:xfrm rot="-3679258">
            <a:off x="8523776" y="5889746"/>
            <a:ext cx="1796639" cy="1704561"/>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222" name="Google Shape;222;p9"/>
          <p:cNvSpPr txBox="1"/>
          <p:nvPr/>
        </p:nvSpPr>
        <p:spPr>
          <a:xfrm>
            <a:off x="695200" y="657900"/>
            <a:ext cx="8594100" cy="6124800"/>
          </a:xfrm>
          <a:prstGeom prst="rect">
            <a:avLst/>
          </a:prstGeom>
          <a:noFill/>
          <a:ln>
            <a:noFill/>
          </a:ln>
        </p:spPr>
        <p:txBody>
          <a:bodyPr anchorCtr="0" anchor="t" bIns="0" lIns="0" spcFirstLastPara="1" rIns="0" wrap="square" tIns="0">
            <a:spAutoFit/>
          </a:bodyPr>
          <a:lstStyle/>
          <a:p>
            <a:pPr indent="0" lvl="0" marL="0" marR="0" rtl="0" algn="l">
              <a:lnSpc>
                <a:spcPct val="96000"/>
              </a:lnSpc>
              <a:spcBef>
                <a:spcPts val="0"/>
              </a:spcBef>
              <a:spcAft>
                <a:spcPts val="0"/>
              </a:spcAft>
              <a:buClr>
                <a:srgbClr val="000000"/>
              </a:buClr>
              <a:buSzPts val="2450"/>
              <a:buFont typeface="Arial"/>
              <a:buNone/>
            </a:pPr>
            <a:r>
              <a:rPr b="1" i="0" lang="en-US" sz="2450" u="none" cap="none" strike="noStrike">
                <a:solidFill>
                  <a:srgbClr val="000000"/>
                </a:solidFill>
                <a:latin typeface="Quicksand"/>
                <a:ea typeface="Quicksand"/>
                <a:cs typeface="Quicksand"/>
                <a:sym typeface="Quicksand"/>
              </a:rPr>
              <a:t>7. INTERÉS SUPERIOR DEL NIÑO, NIÑA O ADOLESCENTE Y DERECHO A SER OÍDO: </a:t>
            </a:r>
            <a:endParaRPr b="0" i="0" sz="1200" u="none" cap="none" strike="noStrike">
              <a:solidFill>
                <a:srgbClr val="000000"/>
              </a:solidFill>
              <a:latin typeface="Arial"/>
              <a:ea typeface="Arial"/>
              <a:cs typeface="Arial"/>
              <a:sym typeface="Arial"/>
            </a:endParaRPr>
          </a:p>
          <a:p>
            <a:pPr indent="0" lvl="0" marL="0" marR="0" rtl="0" algn="just">
              <a:lnSpc>
                <a:spcPct val="96000"/>
              </a:lnSpc>
              <a:spcBef>
                <a:spcPts val="0"/>
              </a:spcBef>
              <a:spcAft>
                <a:spcPts val="0"/>
              </a:spcAft>
              <a:buClr>
                <a:srgbClr val="000000"/>
              </a:buClr>
              <a:buSzPts val="2350"/>
              <a:buFont typeface="Arial"/>
              <a:buNone/>
            </a:pPr>
            <a:r>
              <a:rPr b="0" i="0" lang="en-US" sz="2350" u="none" cap="none" strike="noStrike">
                <a:solidFill>
                  <a:srgbClr val="000000"/>
                </a:solidFill>
                <a:latin typeface="Quicksand"/>
                <a:ea typeface="Quicksand"/>
                <a:cs typeface="Quicksand"/>
                <a:sym typeface="Quicksand"/>
              </a:rPr>
              <a:t>Esta ley les garantiza,  el ejercicio  y goce pleno y efectivo de sus derechos y garantías.</a:t>
            </a:r>
            <a:endParaRPr b="0" i="0" sz="1100" u="none" cap="none" strike="noStrike">
              <a:solidFill>
                <a:srgbClr val="000000"/>
              </a:solidFill>
              <a:latin typeface="Arial"/>
              <a:ea typeface="Arial"/>
              <a:cs typeface="Arial"/>
              <a:sym typeface="Arial"/>
            </a:endParaRPr>
          </a:p>
          <a:p>
            <a:pPr indent="0" lvl="0" marL="0" marR="0" rtl="0" algn="just">
              <a:lnSpc>
                <a:spcPct val="96000"/>
              </a:lnSpc>
              <a:spcBef>
                <a:spcPts val="0"/>
              </a:spcBef>
              <a:spcAft>
                <a:spcPts val="0"/>
              </a:spcAft>
              <a:buClr>
                <a:srgbClr val="000000"/>
              </a:buClr>
              <a:buSzPts val="2450"/>
              <a:buFont typeface="Arial"/>
              <a:buNone/>
            </a:pPr>
            <a:r>
              <a:t/>
            </a:r>
            <a:endParaRPr b="1" i="0" sz="2450" u="none" cap="none" strike="noStrike">
              <a:solidFill>
                <a:srgbClr val="000000"/>
              </a:solidFill>
              <a:latin typeface="Quicksand"/>
              <a:ea typeface="Quicksand"/>
              <a:cs typeface="Quicksand"/>
              <a:sym typeface="Quicksand"/>
            </a:endParaRPr>
          </a:p>
          <a:p>
            <a:pPr indent="0" lvl="0" marL="0" marR="0" rtl="0" algn="just">
              <a:lnSpc>
                <a:spcPct val="96000"/>
              </a:lnSpc>
              <a:spcBef>
                <a:spcPts val="0"/>
              </a:spcBef>
              <a:spcAft>
                <a:spcPts val="0"/>
              </a:spcAft>
              <a:buClr>
                <a:srgbClr val="000000"/>
              </a:buClr>
              <a:buSzPts val="2450"/>
              <a:buFont typeface="Arial"/>
              <a:buNone/>
            </a:pPr>
            <a:r>
              <a:rPr b="0" i="0" lang="en-US" sz="2450" u="none" cap="none" strike="noStrike">
                <a:solidFill>
                  <a:srgbClr val="000000"/>
                </a:solidFill>
                <a:latin typeface="Quicksand Medium"/>
                <a:ea typeface="Quicksand Medium"/>
                <a:cs typeface="Quicksand Medium"/>
                <a:sym typeface="Quicksand Medium"/>
              </a:rPr>
              <a:t>El interés superior del niño, niña o adolescente, y su derecho a ser oído, son principios rectores que el juez de familia debe tener siempre como consideración principal en la resolución del asunto sometido a su conocimiento. Se encuentra tanto en La declaración de los Derechos del niño, y dentro de la ley 19.968.</a:t>
            </a:r>
            <a:endParaRPr b="0" i="0" sz="1200" u="none" cap="none" strike="noStrike">
              <a:solidFill>
                <a:srgbClr val="000000"/>
              </a:solidFill>
              <a:latin typeface="Arial"/>
              <a:ea typeface="Arial"/>
              <a:cs typeface="Arial"/>
              <a:sym typeface="Arial"/>
            </a:endParaRPr>
          </a:p>
          <a:p>
            <a:pPr indent="0" lvl="0" marL="0" marR="0" rtl="0" algn="just">
              <a:lnSpc>
                <a:spcPct val="96000"/>
              </a:lnSpc>
              <a:spcBef>
                <a:spcPts val="0"/>
              </a:spcBef>
              <a:spcAft>
                <a:spcPts val="0"/>
              </a:spcAft>
              <a:buClr>
                <a:srgbClr val="000000"/>
              </a:buClr>
              <a:buSzPts val="2450"/>
              <a:buFont typeface="Arial"/>
              <a:buNone/>
            </a:pPr>
            <a:r>
              <a:t/>
            </a:r>
            <a:endParaRPr b="0" i="0" sz="2450" u="none" cap="none" strike="noStrike">
              <a:solidFill>
                <a:srgbClr val="000000"/>
              </a:solidFill>
              <a:latin typeface="Quicksand Medium"/>
              <a:ea typeface="Quicksand Medium"/>
              <a:cs typeface="Quicksand Medium"/>
              <a:sym typeface="Quicksand Medium"/>
            </a:endParaRPr>
          </a:p>
          <a:p>
            <a:pPr indent="0" lvl="0" marL="0" marR="0" rtl="0" algn="just">
              <a:lnSpc>
                <a:spcPct val="96000"/>
              </a:lnSpc>
              <a:spcBef>
                <a:spcPts val="0"/>
              </a:spcBef>
              <a:spcAft>
                <a:spcPts val="0"/>
              </a:spcAft>
              <a:buClr>
                <a:srgbClr val="000000"/>
              </a:buClr>
              <a:buSzPts val="2450"/>
              <a:buFont typeface="Arial"/>
              <a:buNone/>
            </a:pPr>
            <a:r>
              <a:rPr b="0" i="0" lang="en-US" sz="2450" u="none" cap="none" strike="noStrike">
                <a:solidFill>
                  <a:srgbClr val="000000"/>
                </a:solidFill>
                <a:latin typeface="Quicksand"/>
                <a:ea typeface="Quicksand"/>
                <a:cs typeface="Quicksand"/>
                <a:sym typeface="Quicksand"/>
              </a:rPr>
              <a:t>Para los efectos de esta ley: se considera:</a:t>
            </a:r>
            <a:br>
              <a:rPr b="0" i="0" lang="en-US" sz="2450" u="none" cap="none" strike="noStrike">
                <a:solidFill>
                  <a:srgbClr val="000000"/>
                </a:solidFill>
                <a:latin typeface="Quicksand"/>
                <a:ea typeface="Quicksand"/>
                <a:cs typeface="Quicksand"/>
                <a:sym typeface="Quicksand"/>
              </a:rPr>
            </a:br>
            <a:r>
              <a:rPr b="1" i="0" lang="en-US" sz="2450" u="none" cap="none" strike="noStrike">
                <a:solidFill>
                  <a:srgbClr val="000000"/>
                </a:solidFill>
                <a:latin typeface="Quicksand"/>
                <a:ea typeface="Quicksand"/>
                <a:cs typeface="Quicksand"/>
                <a:sym typeface="Quicksand"/>
              </a:rPr>
              <a:t>Niño o niña : </a:t>
            </a:r>
            <a:r>
              <a:rPr b="0" i="0" lang="en-US" sz="2450" u="none" cap="none" strike="noStrike">
                <a:solidFill>
                  <a:srgbClr val="000000"/>
                </a:solidFill>
                <a:latin typeface="Quicksand"/>
                <a:ea typeface="Quicksand"/>
                <a:cs typeface="Quicksand"/>
                <a:sym typeface="Quicksand"/>
              </a:rPr>
              <a:t>A todo ser humano que no ha cumplido 14 años.</a:t>
            </a:r>
            <a:endParaRPr b="0" i="0" sz="1200" u="none" cap="none" strike="noStrike">
              <a:solidFill>
                <a:srgbClr val="000000"/>
              </a:solidFill>
              <a:latin typeface="Arial"/>
              <a:ea typeface="Arial"/>
              <a:cs typeface="Arial"/>
              <a:sym typeface="Arial"/>
            </a:endParaRPr>
          </a:p>
          <a:p>
            <a:pPr indent="0" lvl="0" marL="0" marR="0" rtl="0" algn="just">
              <a:lnSpc>
                <a:spcPct val="96000"/>
              </a:lnSpc>
              <a:spcBef>
                <a:spcPts val="0"/>
              </a:spcBef>
              <a:spcAft>
                <a:spcPts val="0"/>
              </a:spcAft>
              <a:buClr>
                <a:srgbClr val="000000"/>
              </a:buClr>
              <a:buSzPts val="2450"/>
              <a:buFont typeface="Arial"/>
              <a:buNone/>
            </a:pPr>
            <a:r>
              <a:rPr b="1" i="0" lang="en-US" sz="2450" u="none" cap="none" strike="noStrike">
                <a:solidFill>
                  <a:srgbClr val="000000"/>
                </a:solidFill>
                <a:latin typeface="Quicksand"/>
                <a:ea typeface="Quicksand"/>
                <a:cs typeface="Quicksand"/>
                <a:sym typeface="Quicksand"/>
              </a:rPr>
              <a:t>Adolescente: </a:t>
            </a:r>
            <a:r>
              <a:rPr b="0" i="0" lang="en-US" sz="2450" u="none" cap="none" strike="noStrike">
                <a:solidFill>
                  <a:srgbClr val="000000"/>
                </a:solidFill>
                <a:latin typeface="Quicksand"/>
                <a:ea typeface="Quicksand"/>
                <a:cs typeface="Quicksand"/>
                <a:sym typeface="Quicksand"/>
              </a:rPr>
              <a:t>desde los 14 años hasta que cumpla los 18 años de edad </a:t>
            </a:r>
            <a:endParaRPr b="0" i="0" sz="1200" u="none" cap="none" strike="noStrike">
              <a:solidFill>
                <a:srgbClr val="000000"/>
              </a:solidFill>
              <a:latin typeface="Arial"/>
              <a:ea typeface="Arial"/>
              <a:cs typeface="Arial"/>
              <a:sym typeface="Arial"/>
            </a:endParaRPr>
          </a:p>
        </p:txBody>
      </p:sp>
      <p:sp>
        <p:nvSpPr>
          <p:cNvPr id="223" name="Google Shape;223;p9"/>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grpSp>
        <p:nvGrpSpPr>
          <p:cNvPr id="232" name="Google Shape;232;p10"/>
          <p:cNvGrpSpPr/>
          <p:nvPr/>
        </p:nvGrpSpPr>
        <p:grpSpPr>
          <a:xfrm rot="2576720">
            <a:off x="229152" y="-920745"/>
            <a:ext cx="819300" cy="3356954"/>
            <a:chOff x="0" y="-47625"/>
            <a:chExt cx="303446" cy="5183422"/>
          </a:xfrm>
        </p:grpSpPr>
        <p:sp>
          <p:nvSpPr>
            <p:cNvPr id="233" name="Google Shape;233;p10"/>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234" name="Google Shape;234;p10"/>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35" name="Google Shape;235;p10"/>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236" name="Google Shape;236;p10"/>
          <p:cNvSpPr txBox="1"/>
          <p:nvPr/>
        </p:nvSpPr>
        <p:spPr>
          <a:xfrm>
            <a:off x="717282" y="548094"/>
            <a:ext cx="8109600" cy="5908500"/>
          </a:xfrm>
          <a:prstGeom prst="rect">
            <a:avLst/>
          </a:prstGeom>
          <a:noFill/>
          <a:ln>
            <a:noFill/>
          </a:ln>
        </p:spPr>
        <p:txBody>
          <a:bodyPr anchorCtr="0" anchor="t" bIns="0" lIns="0" spcFirstLastPara="1" rIns="0" wrap="square" tIns="0">
            <a:spAutoFit/>
          </a:bodyPr>
          <a:lstStyle/>
          <a:p>
            <a:pPr indent="0" lvl="0" marL="0" marR="0" rtl="0" algn="ctr">
              <a:lnSpc>
                <a:spcPct val="95982"/>
              </a:lnSpc>
              <a:spcBef>
                <a:spcPts val="0"/>
              </a:spcBef>
              <a:spcAft>
                <a:spcPts val="0"/>
              </a:spcAft>
              <a:buClr>
                <a:srgbClr val="000000"/>
              </a:buClr>
              <a:buSzPts val="2100"/>
              <a:buFont typeface="Arial"/>
              <a:buNone/>
            </a:pPr>
            <a:r>
              <a:rPr b="1" i="0" lang="en-US" sz="2100" u="sng" cap="none" strike="noStrike">
                <a:solidFill>
                  <a:srgbClr val="000000"/>
                </a:solidFill>
                <a:latin typeface="Quicksand"/>
                <a:ea typeface="Quicksand"/>
                <a:cs typeface="Quicksand"/>
                <a:sym typeface="Quicksand"/>
              </a:rPr>
              <a:t>REGLAS GENERALES</a:t>
            </a:r>
            <a:endParaRPr b="1" i="0" sz="2100" u="sng" cap="none" strike="noStrike">
              <a:solidFill>
                <a:srgbClr val="000000"/>
              </a:solidFill>
              <a:latin typeface="Quicksand"/>
              <a:ea typeface="Quicksand"/>
              <a:cs typeface="Quicksand"/>
              <a:sym typeface="Quicksand"/>
            </a:endParaRPr>
          </a:p>
          <a:p>
            <a:pPr indent="0" lvl="0" marL="0" marR="0" rtl="0" algn="ctr">
              <a:lnSpc>
                <a:spcPct val="95982"/>
              </a:lnSpc>
              <a:spcBef>
                <a:spcPts val="0"/>
              </a:spcBef>
              <a:spcAft>
                <a:spcPts val="0"/>
              </a:spcAft>
              <a:buClr>
                <a:srgbClr val="000000"/>
              </a:buClr>
              <a:buSzPts val="2100"/>
              <a:buFont typeface="Arial"/>
              <a:buNone/>
            </a:pPr>
            <a:r>
              <a:t/>
            </a:r>
            <a:endParaRPr b="1" i="0" sz="2100" u="sng" cap="none" strike="noStrike">
              <a:solidFill>
                <a:srgbClr val="000000"/>
              </a:solidFill>
              <a:latin typeface="Quicksand"/>
              <a:ea typeface="Quicksand"/>
              <a:cs typeface="Quicksand"/>
              <a:sym typeface="Quicksand"/>
            </a:endParaRPr>
          </a:p>
          <a:p>
            <a:pPr indent="0" lvl="0" marL="0" marR="0" rtl="0" algn="l">
              <a:lnSpc>
                <a:spcPct val="95985"/>
              </a:lnSpc>
              <a:spcBef>
                <a:spcPts val="0"/>
              </a:spcBef>
              <a:spcAft>
                <a:spcPts val="0"/>
              </a:spcAft>
              <a:buClr>
                <a:srgbClr val="000000"/>
              </a:buClr>
              <a:buSzPts val="2100"/>
              <a:buFont typeface="Arial"/>
              <a:buNone/>
            </a:pPr>
            <a:r>
              <a:rPr b="0" i="0" lang="en-US" sz="2100" u="none" cap="none" strike="noStrike">
                <a:solidFill>
                  <a:srgbClr val="000000"/>
                </a:solidFill>
                <a:latin typeface="Quicksand Medium"/>
                <a:ea typeface="Quicksand Medium"/>
                <a:cs typeface="Quicksand Medium"/>
                <a:sym typeface="Quicksand Medium"/>
              </a:rPr>
              <a:t>(ARTS. 17 A 27).</a:t>
            </a:r>
            <a:endParaRPr b="0" i="0" sz="2100" u="none" cap="none" strike="noStrike">
              <a:solidFill>
                <a:srgbClr val="000000"/>
              </a:solidFill>
              <a:latin typeface="Arial"/>
              <a:ea typeface="Arial"/>
              <a:cs typeface="Arial"/>
              <a:sym typeface="Arial"/>
            </a:endParaRPr>
          </a:p>
          <a:p>
            <a:pPr indent="-133350" lvl="1" marL="126704" marR="0" rtl="0" algn="l">
              <a:lnSpc>
                <a:spcPct val="95985"/>
              </a:lnSpc>
              <a:spcBef>
                <a:spcPts val="0"/>
              </a:spcBef>
              <a:spcAft>
                <a:spcPts val="0"/>
              </a:spcAft>
              <a:buClr>
                <a:srgbClr val="000000"/>
              </a:buClr>
              <a:buSzPts val="2100"/>
              <a:buFont typeface="Quicksand"/>
              <a:buAutoNum type="arabicPeriod"/>
            </a:pPr>
            <a:r>
              <a:rPr b="1" i="0" lang="en-US" sz="2100" u="none" cap="none" strike="noStrike">
                <a:solidFill>
                  <a:srgbClr val="000000"/>
                </a:solidFill>
                <a:latin typeface="Quicksand"/>
                <a:ea typeface="Quicksand"/>
                <a:cs typeface="Quicksand"/>
                <a:sym typeface="Quicksand"/>
              </a:rPr>
              <a:t>ACUMULACION NECESARIA: </a:t>
            </a:r>
            <a:endParaRPr b="0" i="0" sz="2100" u="none" cap="none" strike="noStrike">
              <a:solidFill>
                <a:srgbClr val="000000"/>
              </a:solidFill>
              <a:latin typeface="Arial"/>
              <a:ea typeface="Arial"/>
              <a:cs typeface="Arial"/>
              <a:sym typeface="Arial"/>
            </a:endParaRPr>
          </a:p>
          <a:p>
            <a:pPr indent="0" lvl="0" marL="0" marR="0" rtl="0" algn="just">
              <a:lnSpc>
                <a:spcPct val="96000"/>
              </a:lnSpc>
              <a:spcBef>
                <a:spcPts val="0"/>
              </a:spcBef>
              <a:spcAft>
                <a:spcPts val="0"/>
              </a:spcAft>
              <a:buClr>
                <a:srgbClr val="000000"/>
              </a:buClr>
              <a:buSzPts val="2100"/>
              <a:buFont typeface="Arial"/>
              <a:buNone/>
            </a:pPr>
            <a:r>
              <a:rPr b="0" i="0" lang="en-US" sz="2100" u="none" cap="none" strike="noStrike">
                <a:solidFill>
                  <a:srgbClr val="000000"/>
                </a:solidFill>
                <a:latin typeface="Quicksand"/>
                <a:ea typeface="Quicksand"/>
                <a:cs typeface="Quicksand"/>
                <a:sym typeface="Quicksand"/>
              </a:rPr>
              <a:t>Los jueces de familia conocerán conjuntamente, en un solo proceso, los distintos asuntos que una o ambas partes sometan a su consideración, siempre que se sustancien conforme al mismo procedimiento, hasta el inicio de la audiencia preparatoria.</a:t>
            </a:r>
            <a:endParaRPr b="0" i="0" sz="2100" u="none" cap="none" strike="noStrike">
              <a:solidFill>
                <a:srgbClr val="000000"/>
              </a:solidFill>
              <a:latin typeface="Arial"/>
              <a:ea typeface="Arial"/>
              <a:cs typeface="Arial"/>
              <a:sym typeface="Arial"/>
            </a:endParaRPr>
          </a:p>
          <a:p>
            <a:pPr indent="-79067" lvl="1" marL="158135" marR="0" rtl="0" algn="just">
              <a:lnSpc>
                <a:spcPct val="96000"/>
              </a:lnSpc>
              <a:spcBef>
                <a:spcPts val="0"/>
              </a:spcBef>
              <a:spcAft>
                <a:spcPts val="0"/>
              </a:spcAft>
              <a:buClr>
                <a:srgbClr val="000000"/>
              </a:buClr>
              <a:buSzPts val="2100"/>
              <a:buFont typeface="Arial"/>
              <a:buNone/>
            </a:pPr>
            <a:r>
              <a:t/>
            </a:r>
            <a:endParaRPr b="0" i="0" sz="2100" u="none" cap="none" strike="noStrike">
              <a:solidFill>
                <a:srgbClr val="000000"/>
              </a:solidFill>
              <a:latin typeface="Quicksand"/>
              <a:ea typeface="Quicksand"/>
              <a:cs typeface="Quicksand"/>
              <a:sym typeface="Quicksand"/>
            </a:endParaRPr>
          </a:p>
          <a:p>
            <a:pPr indent="-79067" lvl="1" marL="158135" marR="0" rtl="0" algn="just">
              <a:lnSpc>
                <a:spcPct val="96000"/>
              </a:lnSpc>
              <a:spcBef>
                <a:spcPts val="0"/>
              </a:spcBef>
              <a:spcAft>
                <a:spcPts val="0"/>
              </a:spcAft>
              <a:buClr>
                <a:srgbClr val="000000"/>
              </a:buClr>
              <a:buSzPts val="2100"/>
              <a:buFont typeface="Arial"/>
              <a:buNone/>
            </a:pPr>
            <a:r>
              <a:rPr b="0" i="0" lang="en-US" sz="2100" u="none" cap="none" strike="noStrike">
                <a:solidFill>
                  <a:srgbClr val="000000"/>
                </a:solidFill>
                <a:latin typeface="Quicksand"/>
                <a:ea typeface="Quicksand"/>
                <a:cs typeface="Quicksand"/>
                <a:sym typeface="Quicksand"/>
              </a:rPr>
              <a:t>La acumulación procede incluso en asuntos sometidos a distintos procedimientos, cuando se trate de la situación del inciso final del artículo 9º de la Ley 20.066  (alimentos definitivos, cuidado personal, relación directa y regular y cualquier otra cuestión de familia sometida a su conocimiento) y de las materias previstas en los números 1, 2 y 7 del art.8 de la ley 19.968. (cuidado personal; relación directa y regular;  vulneración o amenaza de derechos de niños, niñas o adolescentes y se requiera adoptar una medida de protección).    </a:t>
            </a:r>
            <a:endParaRPr b="0" i="0" sz="2100" u="none" cap="none" strike="noStrike">
              <a:solidFill>
                <a:srgbClr val="000000"/>
              </a:solidFill>
              <a:latin typeface="Arial"/>
              <a:ea typeface="Arial"/>
              <a:cs typeface="Arial"/>
              <a:sym typeface="Arial"/>
            </a:endParaRPr>
          </a:p>
          <a:p>
            <a:pPr indent="-79067" lvl="1" marL="158135" marR="0" rtl="0" algn="l">
              <a:lnSpc>
                <a:spcPct val="120000"/>
              </a:lnSpc>
              <a:spcBef>
                <a:spcPts val="0"/>
              </a:spcBef>
              <a:spcAft>
                <a:spcPts val="0"/>
              </a:spcAft>
              <a:buClr>
                <a:srgbClr val="000000"/>
              </a:buClr>
              <a:buSzPts val="2100"/>
              <a:buFont typeface="Arial"/>
              <a:buNone/>
            </a:pPr>
            <a:r>
              <a:t/>
            </a:r>
            <a:endParaRPr b="0" i="0" sz="2100" u="none" cap="none" strike="noStrike">
              <a:solidFill>
                <a:srgbClr val="000000"/>
              </a:solidFill>
              <a:latin typeface="Quicksand"/>
              <a:ea typeface="Quicksand"/>
              <a:cs typeface="Quicksand"/>
              <a:sym typeface="Quicksand"/>
            </a:endParaRPr>
          </a:p>
        </p:txBody>
      </p:sp>
      <p:sp>
        <p:nvSpPr>
          <p:cNvPr id="237" name="Google Shape;237;p10"/>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grpSp>
        <p:nvGrpSpPr>
          <p:cNvPr id="246" name="Google Shape;246;p11"/>
          <p:cNvGrpSpPr/>
          <p:nvPr/>
        </p:nvGrpSpPr>
        <p:grpSpPr>
          <a:xfrm rot="2576720">
            <a:off x="-89378" y="-721217"/>
            <a:ext cx="819300" cy="2217060"/>
            <a:chOff x="0" y="-47625"/>
            <a:chExt cx="303446" cy="5183422"/>
          </a:xfrm>
        </p:grpSpPr>
        <p:sp>
          <p:nvSpPr>
            <p:cNvPr id="247" name="Google Shape;247;p11"/>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248" name="Google Shape;248;p11"/>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49" name="Google Shape;249;p11"/>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250" name="Google Shape;250;p11"/>
          <p:cNvSpPr txBox="1"/>
          <p:nvPr/>
        </p:nvSpPr>
        <p:spPr>
          <a:xfrm>
            <a:off x="398785" y="1152146"/>
            <a:ext cx="8955900" cy="4916400"/>
          </a:xfrm>
          <a:prstGeom prst="rect">
            <a:avLst/>
          </a:prstGeom>
          <a:noFill/>
          <a:ln>
            <a:noFill/>
          </a:ln>
        </p:spPr>
        <p:txBody>
          <a:bodyPr anchorCtr="0" anchor="t" bIns="0" lIns="0" spcFirstLastPara="1" rIns="0" wrap="square" tIns="0">
            <a:spAutoFit/>
          </a:bodyPr>
          <a:lstStyle/>
          <a:p>
            <a:pPr indent="0" lvl="0" marL="0" marR="0" rtl="0" algn="l">
              <a:lnSpc>
                <a:spcPct val="96014"/>
              </a:lnSpc>
              <a:spcBef>
                <a:spcPts val="0"/>
              </a:spcBef>
              <a:spcAft>
                <a:spcPts val="0"/>
              </a:spcAft>
              <a:buClr>
                <a:srgbClr val="000000"/>
              </a:buClr>
              <a:buSzPts val="2559"/>
              <a:buFont typeface="Arial"/>
              <a:buNone/>
            </a:pPr>
            <a:r>
              <a:rPr b="1" i="0" lang="en-US" sz="2559" u="none" cap="none" strike="noStrike">
                <a:solidFill>
                  <a:srgbClr val="000000"/>
                </a:solidFill>
                <a:latin typeface="Quicksand"/>
                <a:ea typeface="Quicksand"/>
                <a:cs typeface="Quicksand"/>
                <a:sym typeface="Quicksand"/>
              </a:rPr>
              <a:t>COMPARECENCIA EN JUICIO: </a:t>
            </a:r>
            <a:endParaRPr b="0" i="0" sz="1400" u="none" cap="none" strike="noStrike">
              <a:solidFill>
                <a:srgbClr val="000000"/>
              </a:solidFill>
              <a:latin typeface="Arial"/>
              <a:ea typeface="Arial"/>
              <a:cs typeface="Arial"/>
              <a:sym typeface="Arial"/>
            </a:endParaRPr>
          </a:p>
          <a:p>
            <a:pPr indent="-164727" lvl="1" marL="329455" marR="0" rtl="0" algn="l">
              <a:lnSpc>
                <a:spcPct val="96014"/>
              </a:lnSpc>
              <a:spcBef>
                <a:spcPts val="0"/>
              </a:spcBef>
              <a:spcAft>
                <a:spcPts val="0"/>
              </a:spcAft>
              <a:buClr>
                <a:srgbClr val="000000"/>
              </a:buClr>
              <a:buSzPts val="2559"/>
              <a:buFont typeface="Arial"/>
              <a:buNone/>
            </a:pPr>
            <a:r>
              <a:rPr b="0" i="0" lang="en-US" sz="2559" u="none" cap="none" strike="noStrike">
                <a:solidFill>
                  <a:srgbClr val="000000"/>
                </a:solidFill>
                <a:latin typeface="Quicksand Medium"/>
                <a:ea typeface="Quicksand Medium"/>
                <a:cs typeface="Quicksand Medium"/>
                <a:sym typeface="Quicksand Medium"/>
              </a:rPr>
              <a:t>     </a:t>
            </a:r>
            <a:endParaRPr b="0" i="0" sz="1400" u="none" cap="none" strike="noStrike">
              <a:solidFill>
                <a:srgbClr val="000000"/>
              </a:solidFill>
              <a:latin typeface="Arial"/>
              <a:ea typeface="Arial"/>
              <a:cs typeface="Arial"/>
              <a:sym typeface="Arial"/>
            </a:endParaRPr>
          </a:p>
          <a:p>
            <a:pPr indent="-164727" lvl="1" marL="329455" marR="0" rtl="0" algn="just">
              <a:lnSpc>
                <a:spcPct val="96014"/>
              </a:lnSpc>
              <a:spcBef>
                <a:spcPts val="0"/>
              </a:spcBef>
              <a:spcAft>
                <a:spcPts val="0"/>
              </a:spcAft>
              <a:buClr>
                <a:srgbClr val="000000"/>
              </a:buClr>
              <a:buSzPts val="2559"/>
              <a:buFont typeface="Arial"/>
              <a:buNone/>
            </a:pPr>
            <a:r>
              <a:rPr b="0" i="0" lang="en-US" sz="2559" u="none" cap="none" strike="noStrike">
                <a:solidFill>
                  <a:srgbClr val="000000"/>
                </a:solidFill>
                <a:latin typeface="Quicksand Medium"/>
                <a:ea typeface="Quicksand Medium"/>
                <a:cs typeface="Quicksand Medium"/>
                <a:sym typeface="Quicksand Medium"/>
              </a:rPr>
              <a:t>     Las partes deben comparecer patrocinadas por abogado habilitado para el ejercicio de la profesión y representadas por persona legalmente habilitada para actuar en juicio, a menos que el juez en caso necesario las exceptúe expresamente, por motivos fundados en resolución que deberá dictar de inmediato.  </a:t>
            </a:r>
            <a:endParaRPr b="0" i="0" sz="1400" u="none" cap="none" strike="noStrike">
              <a:solidFill>
                <a:srgbClr val="000000"/>
              </a:solidFill>
              <a:latin typeface="Arial"/>
              <a:ea typeface="Arial"/>
              <a:cs typeface="Arial"/>
              <a:sym typeface="Arial"/>
            </a:endParaRPr>
          </a:p>
          <a:p>
            <a:pPr indent="-164727" lvl="1" marL="329455" marR="0" rtl="0" algn="just">
              <a:lnSpc>
                <a:spcPct val="96014"/>
              </a:lnSpc>
              <a:spcBef>
                <a:spcPts val="0"/>
              </a:spcBef>
              <a:spcAft>
                <a:spcPts val="0"/>
              </a:spcAft>
              <a:buClr>
                <a:srgbClr val="000000"/>
              </a:buClr>
              <a:buSzPts val="2559"/>
              <a:buFont typeface="Arial"/>
              <a:buNone/>
            </a:pPr>
            <a:r>
              <a:t/>
            </a:r>
            <a:endParaRPr b="0" i="0" sz="2559" u="none" cap="none" strike="noStrike">
              <a:solidFill>
                <a:srgbClr val="000000"/>
              </a:solidFill>
              <a:latin typeface="Quicksand Medium"/>
              <a:ea typeface="Quicksand Medium"/>
              <a:cs typeface="Quicksand Medium"/>
              <a:sym typeface="Quicksand Medium"/>
            </a:endParaRPr>
          </a:p>
          <a:p>
            <a:pPr indent="-164727" lvl="1" marL="329455" marR="0" rtl="0" algn="just">
              <a:lnSpc>
                <a:spcPct val="96014"/>
              </a:lnSpc>
              <a:spcBef>
                <a:spcPts val="0"/>
              </a:spcBef>
              <a:spcAft>
                <a:spcPts val="0"/>
              </a:spcAft>
              <a:buClr>
                <a:srgbClr val="000000"/>
              </a:buClr>
              <a:buSzPts val="2559"/>
              <a:buFont typeface="Arial"/>
              <a:buNone/>
            </a:pPr>
            <a:r>
              <a:t/>
            </a:r>
            <a:endParaRPr b="0" i="0" sz="2559" u="none" cap="none" strike="noStrike">
              <a:solidFill>
                <a:srgbClr val="000000"/>
              </a:solidFill>
              <a:latin typeface="Quicksand Medium"/>
              <a:ea typeface="Quicksand Medium"/>
              <a:cs typeface="Quicksand Medium"/>
              <a:sym typeface="Quicksand Medium"/>
            </a:endParaRPr>
          </a:p>
          <a:p>
            <a:pPr indent="-164727" lvl="1" marL="329455" marR="0" rtl="0" algn="just">
              <a:lnSpc>
                <a:spcPct val="96014"/>
              </a:lnSpc>
              <a:spcBef>
                <a:spcPts val="0"/>
              </a:spcBef>
              <a:spcAft>
                <a:spcPts val="0"/>
              </a:spcAft>
              <a:buClr>
                <a:srgbClr val="000000"/>
              </a:buClr>
              <a:buSzPts val="2559"/>
              <a:buFont typeface="Arial"/>
              <a:buNone/>
            </a:pPr>
            <a:r>
              <a:rPr b="1" i="0" lang="en-US" sz="2559" u="none" cap="none" strike="noStrike">
                <a:solidFill>
                  <a:srgbClr val="000000"/>
                </a:solidFill>
                <a:latin typeface="Quicksand"/>
                <a:ea typeface="Quicksand"/>
                <a:cs typeface="Quicksand"/>
                <a:sym typeface="Quicksand"/>
              </a:rPr>
              <a:t> 	No rige esta obligación en los procedimientos establecidos en el Título IV. (medidas de protección, VIF, asuntos no contenciosos, contravencional).</a:t>
            </a:r>
            <a:endParaRPr b="0" i="0" sz="1400" u="none" cap="none" strike="noStrike">
              <a:solidFill>
                <a:srgbClr val="000000"/>
              </a:solidFill>
              <a:latin typeface="Arial"/>
              <a:ea typeface="Arial"/>
              <a:cs typeface="Arial"/>
              <a:sym typeface="Arial"/>
            </a:endParaRPr>
          </a:p>
        </p:txBody>
      </p:sp>
      <p:sp>
        <p:nvSpPr>
          <p:cNvPr id="251" name="Google Shape;251;p11"/>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grpSp>
        <p:nvGrpSpPr>
          <p:cNvPr id="260" name="Google Shape;260;p12"/>
          <p:cNvGrpSpPr/>
          <p:nvPr/>
        </p:nvGrpSpPr>
        <p:grpSpPr>
          <a:xfrm rot="2576720">
            <a:off x="244019" y="-888033"/>
            <a:ext cx="819300" cy="3258278"/>
            <a:chOff x="0" y="-47625"/>
            <a:chExt cx="303446" cy="5183422"/>
          </a:xfrm>
        </p:grpSpPr>
        <p:sp>
          <p:nvSpPr>
            <p:cNvPr id="261" name="Google Shape;261;p12"/>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262" name="Google Shape;262;p12"/>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63" name="Google Shape;263;p12"/>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grpSp>
        <p:nvGrpSpPr>
          <p:cNvPr id="264" name="Google Shape;264;p12"/>
          <p:cNvGrpSpPr/>
          <p:nvPr/>
        </p:nvGrpSpPr>
        <p:grpSpPr>
          <a:xfrm>
            <a:off x="305675" y="106750"/>
            <a:ext cx="8871624" cy="6794901"/>
            <a:chOff x="104499" y="-242636"/>
            <a:chExt cx="11828833" cy="9059867"/>
          </a:xfrm>
        </p:grpSpPr>
        <p:sp>
          <p:nvSpPr>
            <p:cNvPr id="265" name="Google Shape;265;p12"/>
            <p:cNvSpPr txBox="1"/>
            <p:nvPr/>
          </p:nvSpPr>
          <p:spPr>
            <a:xfrm>
              <a:off x="153232" y="-242636"/>
              <a:ext cx="11780100" cy="7860000"/>
            </a:xfrm>
            <a:prstGeom prst="rect">
              <a:avLst/>
            </a:prstGeom>
            <a:noFill/>
            <a:ln>
              <a:noFill/>
            </a:ln>
          </p:spPr>
          <p:txBody>
            <a:bodyPr anchorCtr="0" anchor="t" bIns="0" lIns="0" spcFirstLastPara="1" rIns="0" wrap="square" tIns="0">
              <a:spAutoFit/>
            </a:bodyPr>
            <a:lstStyle/>
            <a:p>
              <a:pPr indent="0" lvl="0" marL="0" marR="0" rtl="0" algn="l">
                <a:lnSpc>
                  <a:spcPct val="95979"/>
                </a:lnSpc>
                <a:spcBef>
                  <a:spcPts val="0"/>
                </a:spcBef>
                <a:spcAft>
                  <a:spcPts val="0"/>
                </a:spcAft>
                <a:buClr>
                  <a:srgbClr val="000000"/>
                </a:buClr>
                <a:buSzPts val="2400"/>
                <a:buFont typeface="Arial"/>
                <a:buNone/>
              </a:pPr>
              <a:r>
                <a:rPr b="1" i="0" lang="en-US" sz="2400" u="none" cap="none" strike="noStrike">
                  <a:solidFill>
                    <a:srgbClr val="5CE1E6"/>
                  </a:solidFill>
                  <a:latin typeface="Quicksand"/>
                  <a:ea typeface="Quicksand"/>
                  <a:cs typeface="Quicksand"/>
                  <a:sym typeface="Quicksand"/>
                </a:rPr>
                <a:t>REPRESE</a:t>
              </a:r>
              <a:r>
                <a:rPr b="1" i="0" lang="en-US" sz="2400" u="none" cap="none" strike="noStrike">
                  <a:solidFill>
                    <a:srgbClr val="000000"/>
                  </a:solidFill>
                  <a:latin typeface="Quicksand"/>
                  <a:ea typeface="Quicksand"/>
                  <a:cs typeface="Quicksand"/>
                  <a:sym typeface="Quicksand"/>
                </a:rPr>
                <a:t>NTACIÓN: </a:t>
              </a:r>
              <a:endParaRPr b="1" i="0" sz="2400" u="none" cap="none" strike="noStrike">
                <a:solidFill>
                  <a:srgbClr val="000000"/>
                </a:solidFill>
                <a:latin typeface="Quicksand"/>
                <a:ea typeface="Quicksand"/>
                <a:cs typeface="Quicksand"/>
                <a:sym typeface="Quicksand"/>
              </a:endParaRPr>
            </a:p>
            <a:p>
              <a:pPr indent="-160052" lvl="1" marL="777306" marR="0" rtl="0" algn="just">
                <a:lnSpc>
                  <a:spcPct val="95979"/>
                </a:lnSpc>
                <a:spcBef>
                  <a:spcPts val="0"/>
                </a:spcBef>
                <a:spcAft>
                  <a:spcPts val="0"/>
                </a:spcAft>
                <a:buClr>
                  <a:srgbClr val="000000"/>
                </a:buClr>
                <a:buSzPts val="2400"/>
                <a:buFont typeface="Arial"/>
                <a:buNone/>
              </a:pPr>
              <a:r>
                <a:rPr b="1" i="0" lang="en-US" sz="2400" u="none" cap="none" strike="noStrike">
                  <a:solidFill>
                    <a:srgbClr val="000000"/>
                  </a:solidFill>
                  <a:latin typeface="Quicksand"/>
                  <a:ea typeface="Quicksand"/>
                  <a:cs typeface="Quicksand"/>
                  <a:sym typeface="Quicksand"/>
                </a:rPr>
                <a:t>    </a:t>
              </a:r>
              <a:r>
                <a:rPr b="0" i="0" lang="en-US" sz="2400" u="none" cap="none" strike="noStrike">
                  <a:solidFill>
                    <a:srgbClr val="000000"/>
                  </a:solidFill>
                  <a:latin typeface="Quicksand"/>
                  <a:ea typeface="Quicksand"/>
                  <a:cs typeface="Quicksand"/>
                  <a:sym typeface="Quicksand"/>
                </a:rPr>
                <a:t>Cuando aparezcan involucrados intereses de niños, niñas, adolescentes, o incapaces, el juez deberá velar porque éstos se encuentren debidamente representados, designando un curador ad-litem.(cuando carezcan de representante legal, o por motivos fundados, el juez estime que </a:t>
              </a:r>
              <a:r>
                <a:rPr b="1" i="0" lang="en-US" sz="2400" u="none" cap="none" strike="noStrike">
                  <a:solidFill>
                    <a:srgbClr val="000000"/>
                  </a:solidFill>
                  <a:latin typeface="Quicksand"/>
                  <a:ea typeface="Quicksand"/>
                  <a:cs typeface="Quicksand"/>
                  <a:sym typeface="Quicksand"/>
                </a:rPr>
                <a:t>sus intereses son independientes o contradictorios con los de aquél a quien corresponda legalmente su representación</a:t>
              </a:r>
              <a:r>
                <a:rPr b="0" i="0" lang="en-US" sz="2400" u="none" cap="none" strike="noStrike">
                  <a:solidFill>
                    <a:srgbClr val="000000"/>
                  </a:solidFill>
                  <a:latin typeface="Quicksand"/>
                  <a:ea typeface="Quicksand"/>
                  <a:cs typeface="Quicksand"/>
                  <a:sym typeface="Quicksand"/>
                </a:rPr>
                <a:t>. (Art.19). </a:t>
              </a:r>
              <a:r>
                <a:rPr b="1" i="0" lang="en-US" sz="2400" u="none" cap="none" strike="noStrike">
                  <a:solidFill>
                    <a:srgbClr val="000000"/>
                  </a:solidFill>
                  <a:latin typeface="Quicksand"/>
                  <a:ea typeface="Quicksand"/>
                  <a:cs typeface="Quicksand"/>
                  <a:sym typeface="Quicksand"/>
                </a:rPr>
                <a:t>  </a:t>
              </a:r>
              <a:endParaRPr b="0" i="0" sz="2400" u="none" cap="none" strike="noStrike">
                <a:solidFill>
                  <a:srgbClr val="000000"/>
                </a:solidFill>
                <a:latin typeface="Arial"/>
                <a:ea typeface="Arial"/>
                <a:cs typeface="Arial"/>
                <a:sym typeface="Arial"/>
              </a:endParaRPr>
            </a:p>
            <a:p>
              <a:pPr indent="-93363" lvl="1" marL="186729" marR="0" rtl="0" algn="just">
                <a:lnSpc>
                  <a:spcPct val="55971"/>
                </a:lnSpc>
                <a:spcBef>
                  <a:spcPts val="0"/>
                </a:spcBef>
                <a:spcAft>
                  <a:spcPts val="0"/>
                </a:spcAft>
                <a:buClr>
                  <a:srgbClr val="000000"/>
                </a:buClr>
                <a:buSzPts val="2400"/>
                <a:buFont typeface="Arial"/>
                <a:buNone/>
              </a:pPr>
              <a:r>
                <a:t/>
              </a:r>
              <a:endParaRPr b="1" i="0" sz="2400" u="none" cap="none" strike="noStrike">
                <a:solidFill>
                  <a:srgbClr val="000000"/>
                </a:solidFill>
                <a:latin typeface="Quicksand"/>
                <a:ea typeface="Quicksand"/>
                <a:cs typeface="Quicksand"/>
                <a:sym typeface="Quicksand"/>
              </a:endParaRPr>
            </a:p>
            <a:p>
              <a:pPr indent="-93363" lvl="1" marL="186729" marR="0" rtl="0" algn="just">
                <a:lnSpc>
                  <a:spcPct val="96000"/>
                </a:lnSpc>
                <a:spcBef>
                  <a:spcPts val="0"/>
                </a:spcBef>
                <a:spcAft>
                  <a:spcPts val="0"/>
                </a:spcAft>
                <a:buClr>
                  <a:srgbClr val="000000"/>
                </a:buClr>
                <a:buSzPts val="2400"/>
                <a:buFont typeface="Arial"/>
                <a:buNone/>
              </a:pPr>
              <a:r>
                <a:rPr b="1" i="0" lang="en-US" sz="2400" u="none" cap="none" strike="noStrike">
                  <a:solidFill>
                    <a:srgbClr val="000000"/>
                  </a:solidFill>
                  <a:latin typeface="Quicksand"/>
                  <a:ea typeface="Quicksand"/>
                  <a:cs typeface="Quicksand"/>
                  <a:sym typeface="Quicksand"/>
                </a:rPr>
                <a:t>    </a:t>
              </a:r>
              <a:endParaRPr b="0" i="0" sz="2400" u="none" cap="none" strike="noStrike">
                <a:solidFill>
                  <a:srgbClr val="000000"/>
                </a:solidFill>
                <a:latin typeface="Arial"/>
                <a:ea typeface="Arial"/>
                <a:cs typeface="Arial"/>
                <a:sym typeface="Arial"/>
              </a:endParaRPr>
            </a:p>
            <a:p>
              <a:pPr indent="-93363" lvl="1" marL="186729" marR="0" rtl="0" algn="just">
                <a:lnSpc>
                  <a:spcPct val="96000"/>
                </a:lnSpc>
                <a:spcBef>
                  <a:spcPts val="0"/>
                </a:spcBef>
                <a:spcAft>
                  <a:spcPts val="0"/>
                </a:spcAft>
                <a:buClr>
                  <a:srgbClr val="000000"/>
                </a:buClr>
                <a:buSzPts val="2400"/>
                <a:buFont typeface="Arial"/>
                <a:buNone/>
              </a:pPr>
              <a:r>
                <a:rPr b="1" i="0" lang="en-US" sz="2400" u="none" cap="none" strike="noStrike">
                  <a:solidFill>
                    <a:srgbClr val="000000"/>
                  </a:solidFill>
                  <a:latin typeface="Quicksand"/>
                  <a:ea typeface="Quicksand"/>
                  <a:cs typeface="Quicksand"/>
                  <a:sym typeface="Quicksand"/>
                </a:rPr>
                <a:t> </a:t>
              </a:r>
              <a:endParaRPr b="0" i="0" sz="2400" u="none" cap="none" strike="noStrike">
                <a:solidFill>
                  <a:srgbClr val="000000"/>
                </a:solidFill>
                <a:latin typeface="Arial"/>
                <a:ea typeface="Arial"/>
                <a:cs typeface="Arial"/>
                <a:sym typeface="Arial"/>
              </a:endParaRPr>
            </a:p>
            <a:p>
              <a:pPr indent="-93363" lvl="1" marL="186729" marR="0" rtl="0" algn="l">
                <a:lnSpc>
                  <a:spcPct val="96000"/>
                </a:lnSpc>
                <a:spcBef>
                  <a:spcPts val="0"/>
                </a:spcBef>
                <a:spcAft>
                  <a:spcPts val="0"/>
                </a:spcAft>
                <a:buClr>
                  <a:srgbClr val="000000"/>
                </a:buClr>
                <a:buSzPts val="2400"/>
                <a:buFont typeface="Arial"/>
                <a:buNone/>
              </a:pPr>
              <a:r>
                <a:t/>
              </a:r>
              <a:endParaRPr b="1" i="0" sz="2400" u="none" cap="none" strike="noStrike">
                <a:solidFill>
                  <a:srgbClr val="000000"/>
                </a:solidFill>
                <a:latin typeface="Quicksand"/>
                <a:ea typeface="Quicksand"/>
                <a:cs typeface="Quicksand"/>
                <a:sym typeface="Quicksand"/>
              </a:endParaRPr>
            </a:p>
            <a:p>
              <a:pPr indent="-93363" lvl="1" marL="186729" marR="0" rtl="0" algn="l">
                <a:lnSpc>
                  <a:spcPct val="96000"/>
                </a:lnSpc>
                <a:spcBef>
                  <a:spcPts val="0"/>
                </a:spcBef>
                <a:spcAft>
                  <a:spcPts val="0"/>
                </a:spcAft>
                <a:buClr>
                  <a:srgbClr val="000000"/>
                </a:buClr>
                <a:buSzPts val="2400"/>
                <a:buFont typeface="Arial"/>
                <a:buNone/>
              </a:pPr>
              <a:r>
                <a:t/>
              </a:r>
              <a:endParaRPr b="1" i="0" sz="2400" u="none" cap="none" strike="noStrike">
                <a:solidFill>
                  <a:srgbClr val="000000"/>
                </a:solidFill>
                <a:latin typeface="Quicksand"/>
                <a:ea typeface="Quicksand"/>
                <a:cs typeface="Quicksand"/>
                <a:sym typeface="Quicksand"/>
              </a:endParaRPr>
            </a:p>
            <a:p>
              <a:pPr indent="-93363" lvl="1" marL="186729" marR="0" rtl="0" algn="l">
                <a:lnSpc>
                  <a:spcPct val="96000"/>
                </a:lnSpc>
                <a:spcBef>
                  <a:spcPts val="0"/>
                </a:spcBef>
                <a:spcAft>
                  <a:spcPts val="0"/>
                </a:spcAft>
                <a:buClr>
                  <a:srgbClr val="000000"/>
                </a:buClr>
                <a:buSzPts val="2400"/>
                <a:buFont typeface="Arial"/>
                <a:buNone/>
              </a:pPr>
              <a:r>
                <a:t/>
              </a:r>
              <a:endParaRPr b="1" i="0" sz="2400" u="none" cap="none" strike="noStrike">
                <a:solidFill>
                  <a:srgbClr val="000000"/>
                </a:solidFill>
                <a:latin typeface="Quicksand"/>
                <a:ea typeface="Quicksand"/>
                <a:cs typeface="Quicksand"/>
                <a:sym typeface="Quicksand"/>
              </a:endParaRPr>
            </a:p>
            <a:p>
              <a:pPr indent="-93363" lvl="1" marL="186729" marR="0" rtl="0" algn="l">
                <a:lnSpc>
                  <a:spcPct val="96000"/>
                </a:lnSpc>
                <a:spcBef>
                  <a:spcPts val="0"/>
                </a:spcBef>
                <a:spcAft>
                  <a:spcPts val="0"/>
                </a:spcAft>
                <a:buClr>
                  <a:srgbClr val="000000"/>
                </a:buClr>
                <a:buSzPts val="2400"/>
                <a:buFont typeface="Arial"/>
                <a:buNone/>
              </a:pPr>
              <a:r>
                <a:t/>
              </a:r>
              <a:endParaRPr b="1" i="0" sz="2400" u="none" cap="none" strike="noStrike">
                <a:solidFill>
                  <a:srgbClr val="000000"/>
                </a:solidFill>
                <a:latin typeface="Quicksand"/>
                <a:ea typeface="Quicksand"/>
                <a:cs typeface="Quicksand"/>
                <a:sym typeface="Quicksand"/>
              </a:endParaRPr>
            </a:p>
            <a:p>
              <a:pPr indent="-93363" lvl="1" marL="186729" marR="0" rtl="0" algn="l">
                <a:lnSpc>
                  <a:spcPct val="120068"/>
                </a:lnSpc>
                <a:spcBef>
                  <a:spcPts val="0"/>
                </a:spcBef>
                <a:spcAft>
                  <a:spcPts val="0"/>
                </a:spcAft>
                <a:buClr>
                  <a:srgbClr val="000000"/>
                </a:buClr>
                <a:buSzPts val="2400"/>
                <a:buFont typeface="Arial"/>
                <a:buNone/>
              </a:pPr>
              <a:r>
                <a:t/>
              </a:r>
              <a:endParaRPr b="1" i="0" sz="2400" u="none" cap="none" strike="noStrike">
                <a:solidFill>
                  <a:srgbClr val="000000"/>
                </a:solidFill>
                <a:latin typeface="Quicksand"/>
                <a:ea typeface="Quicksand"/>
                <a:cs typeface="Quicksand"/>
                <a:sym typeface="Quicksand"/>
              </a:endParaRPr>
            </a:p>
          </p:txBody>
        </p:sp>
        <p:sp>
          <p:nvSpPr>
            <p:cNvPr id="266" name="Google Shape;266;p12"/>
            <p:cNvSpPr txBox="1"/>
            <p:nvPr/>
          </p:nvSpPr>
          <p:spPr>
            <a:xfrm>
              <a:off x="104499" y="4187031"/>
              <a:ext cx="11636700" cy="4630200"/>
            </a:xfrm>
            <a:prstGeom prst="rect">
              <a:avLst/>
            </a:prstGeom>
            <a:noFill/>
            <a:ln>
              <a:noFill/>
            </a:ln>
          </p:spPr>
          <p:txBody>
            <a:bodyPr anchorCtr="0" anchor="t" bIns="0" lIns="0" spcFirstLastPara="1" rIns="0" wrap="square" tIns="0">
              <a:spAutoFit/>
            </a:bodyPr>
            <a:lstStyle/>
            <a:p>
              <a:pPr indent="0" lvl="0" marL="0" marR="0" rtl="0" algn="just">
                <a:lnSpc>
                  <a:spcPct val="120007"/>
                </a:lnSpc>
                <a:spcBef>
                  <a:spcPts val="0"/>
                </a:spcBef>
                <a:spcAft>
                  <a:spcPts val="0"/>
                </a:spcAft>
                <a:buClr>
                  <a:srgbClr val="000000"/>
                </a:buClr>
                <a:buSzPts val="2400"/>
                <a:buFont typeface="Arial"/>
                <a:buNone/>
              </a:pPr>
              <a:r>
                <a:rPr b="1" i="0" lang="en-US" sz="2400" u="none" cap="none" strike="noStrike">
                  <a:solidFill>
                    <a:srgbClr val="000000"/>
                  </a:solidFill>
                  <a:latin typeface="Quicksand"/>
                  <a:ea typeface="Quicksand"/>
                  <a:cs typeface="Quicksand"/>
                  <a:sym typeface="Quicksand"/>
                </a:rPr>
                <a:t> </a:t>
              </a:r>
              <a:r>
                <a:rPr b="1" i="0" lang="en-US" sz="2400" u="sng" cap="none" strike="noStrike">
                  <a:solidFill>
                    <a:srgbClr val="000000"/>
                  </a:solidFill>
                  <a:latin typeface="Quicksand"/>
                  <a:ea typeface="Quicksand"/>
                  <a:cs typeface="Quicksand"/>
                  <a:sym typeface="Quicksand"/>
                </a:rPr>
                <a:t>Padre o madre del alimentario mayor de edad:</a:t>
              </a:r>
              <a:r>
                <a:rPr b="1" i="0" lang="en-US" sz="2400" u="none" cap="none" strike="noStrike">
                  <a:solidFill>
                    <a:srgbClr val="000000"/>
                  </a:solidFill>
                  <a:latin typeface="Quicksand"/>
                  <a:ea typeface="Quicksand"/>
                  <a:cs typeface="Quicksand"/>
                  <a:sym typeface="Quicksand"/>
                </a:rPr>
                <a:t> </a:t>
              </a:r>
              <a:r>
                <a:rPr b="0" i="0" lang="en-US" sz="2400" u="none" cap="none" strike="noStrike">
                  <a:solidFill>
                    <a:srgbClr val="000000"/>
                  </a:solidFill>
                  <a:latin typeface="Quicksand"/>
                  <a:ea typeface="Quicksand"/>
                  <a:cs typeface="Quicksand"/>
                  <a:sym typeface="Quicksand"/>
                </a:rPr>
                <a:t>si el alimentario vive en su hogar, se entenderá legitimado por el solo ministerio de la ley, para demandar, cobrar y percibir alimentos de quien corresponda, en interés del alimentario, sin perjuicio del derecho de éste para actuar personalmente. (si no actúa personalmente se entiende que acepta la legitimación activa del padre o madre junto a quien vive). Art.19, inciso final.</a:t>
              </a:r>
              <a:endParaRPr b="0" i="0" sz="2400" u="none" cap="none" strike="noStrike">
                <a:solidFill>
                  <a:srgbClr val="000000"/>
                </a:solidFill>
                <a:latin typeface="Arial"/>
                <a:ea typeface="Arial"/>
                <a:cs typeface="Arial"/>
                <a:sym typeface="Arial"/>
              </a:endParaRPr>
            </a:p>
          </p:txBody>
        </p:sp>
      </p:grpSp>
      <p:sp>
        <p:nvSpPr>
          <p:cNvPr id="267" name="Google Shape;267;p12"/>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grpSp>
        <p:nvGrpSpPr>
          <p:cNvPr id="276" name="Google Shape;276;p13"/>
          <p:cNvGrpSpPr/>
          <p:nvPr/>
        </p:nvGrpSpPr>
        <p:grpSpPr>
          <a:xfrm rot="2576720">
            <a:off x="-970" y="-807535"/>
            <a:ext cx="938602" cy="2937151"/>
            <a:chOff x="-44186" y="-71289"/>
            <a:chExt cx="347632" cy="5207086"/>
          </a:xfrm>
        </p:grpSpPr>
        <p:sp>
          <p:nvSpPr>
            <p:cNvPr id="277" name="Google Shape;277;p13"/>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278" name="Google Shape;278;p13"/>
            <p:cNvSpPr txBox="1"/>
            <p:nvPr/>
          </p:nvSpPr>
          <p:spPr>
            <a:xfrm>
              <a:off x="-44186" y="-71289"/>
              <a:ext cx="303300" cy="5183400"/>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79" name="Google Shape;279;p13"/>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280" name="Google Shape;280;p13"/>
          <p:cNvSpPr txBox="1"/>
          <p:nvPr/>
        </p:nvSpPr>
        <p:spPr>
          <a:xfrm>
            <a:off x="521947" y="984498"/>
            <a:ext cx="9022500" cy="5816100"/>
          </a:xfrm>
          <a:prstGeom prst="rect">
            <a:avLst/>
          </a:prstGeom>
          <a:noFill/>
          <a:ln>
            <a:noFill/>
          </a:ln>
        </p:spPr>
        <p:txBody>
          <a:bodyPr anchorCtr="0" anchor="t" bIns="0" lIns="0" spcFirstLastPara="1" rIns="0" wrap="square" tIns="0">
            <a:spAutoFit/>
          </a:bodyPr>
          <a:lstStyle/>
          <a:p>
            <a:pPr indent="-177990" lvl="1" marL="399372" marR="0" rtl="0" algn="l">
              <a:lnSpc>
                <a:spcPct val="96003"/>
              </a:lnSpc>
              <a:spcBef>
                <a:spcPts val="0"/>
              </a:spcBef>
              <a:spcAft>
                <a:spcPts val="0"/>
              </a:spcAft>
              <a:buClr>
                <a:srgbClr val="000000"/>
              </a:buClr>
              <a:buSzPts val="2803"/>
              <a:buFont typeface="Quicksand"/>
              <a:buAutoNum type="arabicPeriod"/>
            </a:pPr>
            <a:r>
              <a:rPr b="1" i="0" lang="en-US" sz="2803" u="none" cap="none" strike="noStrike">
                <a:solidFill>
                  <a:srgbClr val="000000"/>
                </a:solidFill>
                <a:latin typeface="Quicksand"/>
                <a:ea typeface="Quicksand"/>
                <a:cs typeface="Quicksand"/>
                <a:sym typeface="Quicksand"/>
              </a:rPr>
              <a:t>SUSPENSIÓN DE LA AUDIENCIA: </a:t>
            </a:r>
            <a:endParaRPr b="0" i="0" sz="1100" u="none" cap="none" strike="noStrike">
              <a:solidFill>
                <a:srgbClr val="000000"/>
              </a:solidFill>
              <a:latin typeface="Arial"/>
              <a:ea typeface="Arial"/>
              <a:cs typeface="Arial"/>
              <a:sym typeface="Arial"/>
            </a:endParaRPr>
          </a:p>
          <a:p>
            <a:pPr indent="-199685" lvl="1" marL="399371" marR="0" rtl="0" algn="just">
              <a:lnSpc>
                <a:spcPct val="96003"/>
              </a:lnSpc>
              <a:spcBef>
                <a:spcPts val="0"/>
              </a:spcBef>
              <a:spcAft>
                <a:spcPts val="0"/>
              </a:spcAft>
              <a:buClr>
                <a:srgbClr val="000000"/>
              </a:buClr>
              <a:buSzPts val="2803"/>
              <a:buFont typeface="Arial"/>
              <a:buNone/>
            </a:pPr>
            <a:r>
              <a:rPr b="0" i="0" lang="en-US" sz="2803" u="none" cap="none" strike="noStrike">
                <a:solidFill>
                  <a:srgbClr val="000000"/>
                </a:solidFill>
                <a:latin typeface="Quicksand Medium"/>
                <a:ea typeface="Quicksand Medium"/>
                <a:cs typeface="Quicksand Medium"/>
                <a:sym typeface="Quicksand Medium"/>
              </a:rPr>
              <a:t>     Las partes, de común acuerdo, y previa autorización del juez, podrán suspender hasta por dos veces la audiencia que haya sido citada.</a:t>
            </a:r>
            <a:endParaRPr b="0" i="0" sz="2803" u="none" cap="none" strike="noStrike">
              <a:solidFill>
                <a:srgbClr val="000000"/>
              </a:solidFill>
              <a:latin typeface="Quicksand Medium"/>
              <a:ea typeface="Quicksand Medium"/>
              <a:cs typeface="Quicksand Medium"/>
              <a:sym typeface="Quicksand Medium"/>
            </a:endParaRPr>
          </a:p>
          <a:p>
            <a:pPr indent="-199685" lvl="1" marL="399371" marR="0" rtl="0" algn="just">
              <a:lnSpc>
                <a:spcPct val="96003"/>
              </a:lnSpc>
              <a:spcBef>
                <a:spcPts val="0"/>
              </a:spcBef>
              <a:spcAft>
                <a:spcPts val="0"/>
              </a:spcAft>
              <a:buClr>
                <a:srgbClr val="000000"/>
              </a:buClr>
              <a:buSzPts val="2803"/>
              <a:buFont typeface="Arial"/>
              <a:buNone/>
            </a:pPr>
            <a:r>
              <a:t/>
            </a:r>
            <a:endParaRPr b="0" i="0" sz="2803" u="none" cap="none" strike="noStrike">
              <a:solidFill>
                <a:srgbClr val="000000"/>
              </a:solidFill>
              <a:latin typeface="Quicksand Medium"/>
              <a:ea typeface="Quicksand Medium"/>
              <a:cs typeface="Quicksand Medium"/>
              <a:sym typeface="Quicksand Medium"/>
            </a:endParaRPr>
          </a:p>
          <a:p>
            <a:pPr indent="-199685" lvl="1" marL="399371" marR="0" rtl="0" algn="just">
              <a:lnSpc>
                <a:spcPct val="96003"/>
              </a:lnSpc>
              <a:spcBef>
                <a:spcPts val="0"/>
              </a:spcBef>
              <a:spcAft>
                <a:spcPts val="0"/>
              </a:spcAft>
              <a:buClr>
                <a:srgbClr val="000000"/>
              </a:buClr>
              <a:buSzPts val="2803"/>
              <a:buFont typeface="Arial"/>
              <a:buNone/>
            </a:pPr>
            <a:r>
              <a:rPr b="1" i="0" lang="en-US" sz="2803" u="none" cap="none" strike="noStrike">
                <a:solidFill>
                  <a:srgbClr val="000000"/>
                </a:solidFill>
                <a:latin typeface="Quicksand"/>
                <a:ea typeface="Quicksand"/>
                <a:cs typeface="Quicksand"/>
                <a:sym typeface="Quicksand"/>
              </a:rPr>
              <a:t>2.ABANDONO DEL PROCEDIMIENTO: </a:t>
            </a:r>
            <a:endParaRPr b="0" i="0" sz="1100" u="none" cap="none" strike="noStrike">
              <a:solidFill>
                <a:srgbClr val="000000"/>
              </a:solidFill>
              <a:latin typeface="Arial"/>
              <a:ea typeface="Arial"/>
              <a:cs typeface="Arial"/>
              <a:sym typeface="Arial"/>
            </a:endParaRPr>
          </a:p>
          <a:p>
            <a:pPr indent="-199686" lvl="1" marL="399372" marR="0" rtl="0" algn="just">
              <a:lnSpc>
                <a:spcPct val="96003"/>
              </a:lnSpc>
              <a:spcBef>
                <a:spcPts val="0"/>
              </a:spcBef>
              <a:spcAft>
                <a:spcPts val="0"/>
              </a:spcAft>
              <a:buClr>
                <a:srgbClr val="000000"/>
              </a:buClr>
              <a:buSzPts val="2803"/>
              <a:buFont typeface="Arial"/>
              <a:buNone/>
            </a:pPr>
            <a:r>
              <a:rPr b="0" i="0" lang="en-US" sz="2803" u="none" cap="none" strike="noStrike">
                <a:solidFill>
                  <a:srgbClr val="000000"/>
                </a:solidFill>
                <a:latin typeface="Quicksand"/>
                <a:ea typeface="Quicksand"/>
                <a:cs typeface="Quicksand"/>
                <a:sym typeface="Quicksand"/>
              </a:rPr>
              <a:t>     Si no concurre ninguna de  las partes que figuran en el proceso el día de la celebración de la audiencia fijada, y el demandante o solicitante no pidiere una nueva citación dentro de quinto día, el juez procederá a declarar el abandono del procedimiento y ordenará el archivo de los antecedentes.</a:t>
            </a:r>
            <a:endParaRPr b="0" i="0" sz="1100" u="none" cap="none" strike="noStrike">
              <a:solidFill>
                <a:srgbClr val="000000"/>
              </a:solidFill>
              <a:latin typeface="Arial"/>
              <a:ea typeface="Arial"/>
              <a:cs typeface="Arial"/>
              <a:sym typeface="Arial"/>
            </a:endParaRPr>
          </a:p>
          <a:p>
            <a:pPr indent="-199686" lvl="1" marL="399372" marR="0" rtl="0" algn="l">
              <a:lnSpc>
                <a:spcPct val="119980"/>
              </a:lnSpc>
              <a:spcBef>
                <a:spcPts val="0"/>
              </a:spcBef>
              <a:spcAft>
                <a:spcPts val="0"/>
              </a:spcAft>
              <a:buClr>
                <a:srgbClr val="000000"/>
              </a:buClr>
              <a:buSzPts val="2803"/>
              <a:buFont typeface="Arial"/>
              <a:buNone/>
            </a:pPr>
            <a:r>
              <a:t/>
            </a:r>
            <a:endParaRPr b="0" i="0" sz="2803" u="none" cap="none" strike="noStrike">
              <a:solidFill>
                <a:srgbClr val="000000"/>
              </a:solidFill>
              <a:latin typeface="Quicksand"/>
              <a:ea typeface="Quicksand"/>
              <a:cs typeface="Quicksand"/>
              <a:sym typeface="Quicksand"/>
            </a:endParaRPr>
          </a:p>
        </p:txBody>
      </p:sp>
      <p:sp>
        <p:nvSpPr>
          <p:cNvPr id="281" name="Google Shape;281;p13"/>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grpSp>
        <p:nvGrpSpPr>
          <p:cNvPr id="290" name="Google Shape;290;p14"/>
          <p:cNvGrpSpPr/>
          <p:nvPr/>
        </p:nvGrpSpPr>
        <p:grpSpPr>
          <a:xfrm rot="2576728">
            <a:off x="12023" y="-6006948"/>
            <a:ext cx="819305" cy="13995240"/>
            <a:chOff x="0" y="-47625"/>
            <a:chExt cx="303446" cy="5183422"/>
          </a:xfrm>
        </p:grpSpPr>
        <p:sp>
          <p:nvSpPr>
            <p:cNvPr id="291" name="Google Shape;291;p14"/>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292" name="Google Shape;292;p14"/>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93" name="Google Shape;293;p14"/>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294" name="Google Shape;294;p14"/>
          <p:cNvSpPr txBox="1"/>
          <p:nvPr/>
        </p:nvSpPr>
        <p:spPr>
          <a:xfrm>
            <a:off x="507425" y="508525"/>
            <a:ext cx="8616600" cy="7180500"/>
          </a:xfrm>
          <a:prstGeom prst="rect">
            <a:avLst/>
          </a:prstGeom>
          <a:noFill/>
          <a:ln>
            <a:noFill/>
          </a:ln>
        </p:spPr>
        <p:txBody>
          <a:bodyPr anchorCtr="0" anchor="t" bIns="0" lIns="0" spcFirstLastPara="1" rIns="0" wrap="square" tIns="0">
            <a:spAutoFit/>
          </a:bodyPr>
          <a:lstStyle/>
          <a:p>
            <a:pPr indent="0" lvl="0" marL="0" marR="0" rtl="0" algn="l">
              <a:lnSpc>
                <a:spcPct val="95995"/>
              </a:lnSpc>
              <a:spcBef>
                <a:spcPts val="0"/>
              </a:spcBef>
              <a:spcAft>
                <a:spcPts val="0"/>
              </a:spcAft>
              <a:buClr>
                <a:srgbClr val="000000"/>
              </a:buClr>
              <a:buSzPts val="2300"/>
              <a:buFont typeface="Arial"/>
              <a:buNone/>
            </a:pPr>
            <a:r>
              <a:rPr b="0" i="0" lang="en-US" sz="2300" u="none" cap="none" strike="noStrike">
                <a:solidFill>
                  <a:srgbClr val="000000"/>
                </a:solidFill>
                <a:latin typeface="Quicksand"/>
                <a:ea typeface="Quicksand"/>
                <a:cs typeface="Quicksand"/>
                <a:sym typeface="Quicksand"/>
              </a:rPr>
              <a:t>         </a:t>
            </a:r>
            <a:r>
              <a:rPr b="1" i="0" lang="en-US" sz="2300" u="none" cap="none" strike="noStrike">
                <a:solidFill>
                  <a:srgbClr val="000000"/>
                </a:solidFill>
                <a:latin typeface="Quicksand"/>
                <a:ea typeface="Quicksand"/>
                <a:cs typeface="Quicksand"/>
                <a:sym typeface="Quicksand"/>
              </a:rPr>
              <a:t>    </a:t>
            </a:r>
            <a:r>
              <a:rPr b="1" i="0" lang="en-US" sz="2500" u="none" cap="none" strike="noStrike">
                <a:solidFill>
                  <a:srgbClr val="000000"/>
                </a:solidFill>
                <a:latin typeface="Quicksand"/>
                <a:ea typeface="Quicksand"/>
                <a:cs typeface="Quicksand"/>
                <a:sym typeface="Quicksand"/>
              </a:rPr>
              <a:t>EXCEPCIÓN AL ABANDONO DEL PROCEDIMIENTO: </a:t>
            </a:r>
            <a:endParaRPr b="1" i="0" sz="2500" u="none" cap="none" strike="noStrike">
              <a:solidFill>
                <a:srgbClr val="000000"/>
              </a:solidFill>
              <a:latin typeface="Arial"/>
              <a:ea typeface="Arial"/>
              <a:cs typeface="Arial"/>
              <a:sym typeface="Arial"/>
            </a:endParaRPr>
          </a:p>
          <a:p>
            <a:pPr indent="0" lvl="0" marL="0" marR="0" rtl="0" algn="l">
              <a:lnSpc>
                <a:spcPct val="95995"/>
              </a:lnSpc>
              <a:spcBef>
                <a:spcPts val="0"/>
              </a:spcBef>
              <a:spcAft>
                <a:spcPts val="0"/>
              </a:spcAft>
              <a:buClr>
                <a:srgbClr val="000000"/>
              </a:buClr>
              <a:buSzPts val="2300"/>
              <a:buFont typeface="Arial"/>
              <a:buNone/>
            </a:pPr>
            <a:r>
              <a:t/>
            </a:r>
            <a:endParaRPr b="0" i="0" sz="2300" u="none" cap="none" strike="noStrike">
              <a:solidFill>
                <a:srgbClr val="000000"/>
              </a:solidFill>
              <a:latin typeface="Quicksand"/>
              <a:ea typeface="Quicksand"/>
              <a:cs typeface="Quicksand"/>
              <a:sym typeface="Quicksand"/>
            </a:endParaRPr>
          </a:p>
          <a:p>
            <a:pPr indent="0" lvl="0" marL="0" marR="0" rtl="0" algn="l">
              <a:lnSpc>
                <a:spcPct val="95995"/>
              </a:lnSpc>
              <a:spcBef>
                <a:spcPts val="0"/>
              </a:spcBef>
              <a:spcAft>
                <a:spcPts val="0"/>
              </a:spcAft>
              <a:buClr>
                <a:srgbClr val="000000"/>
              </a:buClr>
              <a:buSzPts val="2300"/>
              <a:buFont typeface="Arial"/>
              <a:buNone/>
            </a:pPr>
            <a:r>
              <a:t/>
            </a:r>
            <a:endParaRPr b="0" i="0" sz="2300" u="none" cap="none" strike="noStrike">
              <a:solidFill>
                <a:srgbClr val="000000"/>
              </a:solidFill>
              <a:latin typeface="Quicksand"/>
              <a:ea typeface="Quicksand"/>
              <a:cs typeface="Quicksand"/>
              <a:sym typeface="Quicksand"/>
            </a:endParaRPr>
          </a:p>
          <a:p>
            <a:pPr indent="0" lvl="0" marL="0" marR="0" rtl="0" algn="just">
              <a:lnSpc>
                <a:spcPct val="95995"/>
              </a:lnSpc>
              <a:spcBef>
                <a:spcPts val="0"/>
              </a:spcBef>
              <a:spcAft>
                <a:spcPts val="0"/>
              </a:spcAft>
              <a:buClr>
                <a:srgbClr val="000000"/>
              </a:buClr>
              <a:buSzPts val="2300"/>
              <a:buFont typeface="Arial"/>
              <a:buNone/>
            </a:pPr>
            <a:r>
              <a:rPr b="0" i="0" lang="en-US" sz="2300" u="none" cap="none" strike="noStrike">
                <a:solidFill>
                  <a:srgbClr val="000000"/>
                </a:solidFill>
                <a:latin typeface="Quicksand Medium"/>
                <a:ea typeface="Quicksand Medium"/>
                <a:cs typeface="Quicksand Medium"/>
                <a:sym typeface="Quicksand Medium"/>
              </a:rPr>
              <a:t>En los casos de los números 7,8-9-11 y 12 del artículo 8º, cuales el juez cita a las partes, en forma inmediata, a una nueva audiencia bajo apercibimiento de continuar el procedimiento y resolver de oficio (medidas de protección, acciones de filiación y aquellas relativas a constitución o modificación del estado civil de las personas, faltas, maltrato de niñas o adolescentes de acuerdo a lo señalado en el inciso segundo del art.62 ley 16.618, y procedimiento previo a la adopción).</a:t>
            </a:r>
            <a:endParaRPr b="0" i="0" sz="2300" u="none" cap="none" strike="noStrike">
              <a:solidFill>
                <a:srgbClr val="000000"/>
              </a:solidFill>
              <a:latin typeface="Arial"/>
              <a:ea typeface="Arial"/>
              <a:cs typeface="Arial"/>
              <a:sym typeface="Arial"/>
            </a:endParaRPr>
          </a:p>
          <a:p>
            <a:pPr indent="0" lvl="0" marL="0" marR="0" rtl="0" algn="l">
              <a:lnSpc>
                <a:spcPct val="95995"/>
              </a:lnSpc>
              <a:spcBef>
                <a:spcPts val="0"/>
              </a:spcBef>
              <a:spcAft>
                <a:spcPts val="0"/>
              </a:spcAft>
              <a:buClr>
                <a:srgbClr val="000000"/>
              </a:buClr>
              <a:buSzPts val="2300"/>
              <a:buFont typeface="Arial"/>
              <a:buNone/>
            </a:pPr>
            <a:r>
              <a:t/>
            </a:r>
            <a:endParaRPr b="0" i="0" sz="2300" u="none" cap="none" strike="noStrike">
              <a:solidFill>
                <a:srgbClr val="000000"/>
              </a:solidFill>
              <a:latin typeface="Quicksand Medium"/>
              <a:ea typeface="Quicksand Medium"/>
              <a:cs typeface="Quicksand Medium"/>
              <a:sym typeface="Quicksand Medium"/>
            </a:endParaRPr>
          </a:p>
          <a:p>
            <a:pPr indent="0" lvl="0" marL="0" marR="0" rtl="0" algn="just">
              <a:lnSpc>
                <a:spcPct val="95995"/>
              </a:lnSpc>
              <a:spcBef>
                <a:spcPts val="0"/>
              </a:spcBef>
              <a:spcAft>
                <a:spcPts val="0"/>
              </a:spcAft>
              <a:buClr>
                <a:srgbClr val="000000"/>
              </a:buClr>
              <a:buSzPts val="2300"/>
              <a:buFont typeface="Arial"/>
              <a:buNone/>
            </a:pPr>
            <a:r>
              <a:rPr b="0" i="0" lang="en-US" sz="2300" u="none" cap="none" strike="noStrike">
                <a:solidFill>
                  <a:srgbClr val="000000"/>
                </a:solidFill>
                <a:latin typeface="Quicksand Medium"/>
                <a:ea typeface="Quicksand Medium"/>
                <a:cs typeface="Quicksand Medium"/>
                <a:sym typeface="Quicksand Medium"/>
              </a:rPr>
              <a:t>En los casos sobre VIF se archiva provisionalmente los antecedentes, pudiendo el denunciante o demandante, solicitar en cualquier momento su reapertura. Transcurrido un año sin que se requiera la reapertura, el juez declarará el abandono del procedimiento y dejará sin efecto las medidas cautelares que haya decretado.</a:t>
            </a:r>
            <a:endParaRPr b="0" i="0" sz="2300" u="none" cap="none" strike="noStrike">
              <a:solidFill>
                <a:srgbClr val="000000"/>
              </a:solidFill>
              <a:latin typeface="Arial"/>
              <a:ea typeface="Arial"/>
              <a:cs typeface="Arial"/>
              <a:sym typeface="Arial"/>
            </a:endParaRPr>
          </a:p>
          <a:p>
            <a:pPr indent="0" lvl="0" marL="0" marR="0" rtl="0" algn="l">
              <a:lnSpc>
                <a:spcPct val="95995"/>
              </a:lnSpc>
              <a:spcBef>
                <a:spcPts val="0"/>
              </a:spcBef>
              <a:spcAft>
                <a:spcPts val="0"/>
              </a:spcAft>
              <a:buClr>
                <a:srgbClr val="000000"/>
              </a:buClr>
              <a:buSzPts val="2300"/>
              <a:buFont typeface="Arial"/>
              <a:buNone/>
            </a:pPr>
            <a:r>
              <a:rPr b="0" i="0" lang="en-US" sz="2300" u="none" cap="none" strike="noStrike">
                <a:solidFill>
                  <a:srgbClr val="000000"/>
                </a:solidFill>
                <a:latin typeface="Quicksand Medium"/>
                <a:ea typeface="Quicksand Medium"/>
                <a:cs typeface="Quicksand Medium"/>
                <a:sym typeface="Quicksand Medium"/>
              </a:rPr>
              <a:t> </a:t>
            </a:r>
            <a:endParaRPr b="0" i="0" sz="2300" u="none" cap="none" strike="noStrike">
              <a:solidFill>
                <a:srgbClr val="000000"/>
              </a:solidFill>
              <a:latin typeface="Arial"/>
              <a:ea typeface="Arial"/>
              <a:cs typeface="Arial"/>
              <a:sym typeface="Arial"/>
            </a:endParaRPr>
          </a:p>
          <a:p>
            <a:pPr indent="0" lvl="0" marL="0" marR="0" rtl="0" algn="l">
              <a:lnSpc>
                <a:spcPct val="95995"/>
              </a:lnSpc>
              <a:spcBef>
                <a:spcPts val="0"/>
              </a:spcBef>
              <a:spcAft>
                <a:spcPts val="0"/>
              </a:spcAft>
              <a:buClr>
                <a:srgbClr val="000000"/>
              </a:buClr>
              <a:buSzPts val="2300"/>
              <a:buFont typeface="Arial"/>
              <a:buNone/>
            </a:pPr>
            <a:r>
              <a:t/>
            </a:r>
            <a:endParaRPr b="0" i="0" sz="2300" u="none" cap="none" strike="noStrike">
              <a:solidFill>
                <a:srgbClr val="000000"/>
              </a:solidFill>
              <a:latin typeface="Quicksand Medium"/>
              <a:ea typeface="Quicksand Medium"/>
              <a:cs typeface="Quicksand Medium"/>
              <a:sym typeface="Quicksand Medium"/>
            </a:endParaRPr>
          </a:p>
          <a:p>
            <a:pPr indent="0" lvl="0" marL="0" marR="0" rtl="0" algn="l">
              <a:lnSpc>
                <a:spcPct val="119983"/>
              </a:lnSpc>
              <a:spcBef>
                <a:spcPts val="0"/>
              </a:spcBef>
              <a:spcAft>
                <a:spcPts val="0"/>
              </a:spcAft>
              <a:buClr>
                <a:srgbClr val="000000"/>
              </a:buClr>
              <a:buSzPts val="2300"/>
              <a:buFont typeface="Arial"/>
              <a:buNone/>
            </a:pPr>
            <a:r>
              <a:t/>
            </a:r>
            <a:endParaRPr b="0" i="0" sz="2300" u="none" cap="none" strike="noStrike">
              <a:solidFill>
                <a:srgbClr val="000000"/>
              </a:solidFill>
              <a:latin typeface="Quicksand Medium"/>
              <a:ea typeface="Quicksand Medium"/>
              <a:cs typeface="Quicksand Medium"/>
              <a:sym typeface="Quicksand Medium"/>
            </a:endParaRPr>
          </a:p>
        </p:txBody>
      </p:sp>
      <p:sp>
        <p:nvSpPr>
          <p:cNvPr id="295" name="Google Shape;295;p14"/>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grpSp>
        <p:nvGrpSpPr>
          <p:cNvPr id="304" name="Google Shape;304;p15"/>
          <p:cNvGrpSpPr/>
          <p:nvPr/>
        </p:nvGrpSpPr>
        <p:grpSpPr>
          <a:xfrm rot="2576728">
            <a:off x="12023" y="-6006948"/>
            <a:ext cx="819305" cy="13995240"/>
            <a:chOff x="0" y="-47625"/>
            <a:chExt cx="303446" cy="5183422"/>
          </a:xfrm>
        </p:grpSpPr>
        <p:sp>
          <p:nvSpPr>
            <p:cNvPr id="305" name="Google Shape;305;p15"/>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306" name="Google Shape;306;p15"/>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07" name="Google Shape;307;p15"/>
          <p:cNvSpPr txBox="1"/>
          <p:nvPr/>
        </p:nvSpPr>
        <p:spPr>
          <a:xfrm>
            <a:off x="377872" y="769620"/>
            <a:ext cx="9138973" cy="5789676"/>
          </a:xfrm>
          <a:prstGeom prst="rect">
            <a:avLst/>
          </a:prstGeom>
          <a:noFill/>
          <a:ln>
            <a:noFill/>
          </a:ln>
        </p:spPr>
        <p:txBody>
          <a:bodyPr anchorCtr="0" anchor="t" bIns="0" lIns="0" spcFirstLastPara="1" rIns="0" wrap="square" tIns="0">
            <a:spAutoFit/>
          </a:bodyPr>
          <a:lstStyle/>
          <a:p>
            <a:pPr indent="0" lvl="0" marL="0" marR="0" rtl="0" algn="l">
              <a:lnSpc>
                <a:spcPct val="96000"/>
              </a:lnSpc>
              <a:spcBef>
                <a:spcPts val="0"/>
              </a:spcBef>
              <a:spcAft>
                <a:spcPts val="0"/>
              </a:spcAft>
              <a:buClr>
                <a:srgbClr val="000000"/>
              </a:buClr>
              <a:buSzPts val="2400"/>
              <a:buFont typeface="Arial"/>
              <a:buNone/>
            </a:pPr>
            <a:r>
              <a:rPr b="1" i="0" lang="en-US" sz="2400" u="none" cap="none" strike="noStrike">
                <a:solidFill>
                  <a:srgbClr val="000000"/>
                </a:solidFill>
                <a:latin typeface="Quicksand"/>
                <a:ea typeface="Quicksand"/>
                <a:cs typeface="Quicksand"/>
                <a:sym typeface="Quicksand"/>
              </a:rPr>
              <a:t>            POTESTAD CAUTELAR:</a:t>
            </a:r>
            <a:endParaRPr b="0" i="0" sz="1400" u="none" cap="none" strike="noStrike">
              <a:solidFill>
                <a:srgbClr val="000000"/>
              </a:solidFill>
              <a:latin typeface="Arial"/>
              <a:ea typeface="Arial"/>
              <a:cs typeface="Arial"/>
              <a:sym typeface="Arial"/>
            </a:endParaRPr>
          </a:p>
          <a:p>
            <a:pPr indent="-154432" lvl="1" marL="308864" marR="0" rtl="0" algn="just">
              <a:lnSpc>
                <a:spcPct val="96000"/>
              </a:lnSpc>
              <a:spcBef>
                <a:spcPts val="0"/>
              </a:spcBef>
              <a:spcAft>
                <a:spcPts val="0"/>
              </a:spcAft>
              <a:buClr>
                <a:srgbClr val="000000"/>
              </a:buClr>
              <a:buSzPts val="2400"/>
              <a:buFont typeface="Arial"/>
              <a:buNone/>
            </a:pPr>
            <a:r>
              <a:rPr b="0" i="0" lang="en-US" sz="2400" u="none" cap="none" strike="noStrike">
                <a:solidFill>
                  <a:srgbClr val="000000"/>
                </a:solidFill>
                <a:latin typeface="Quicksand Medium"/>
                <a:ea typeface="Quicksand Medium"/>
                <a:cs typeface="Quicksand Medium"/>
                <a:sym typeface="Quicksand Medium"/>
              </a:rPr>
              <a:t>      Facultad del juez de decretar medidas cautelares conservativas o innovativas.</a:t>
            </a:r>
            <a:endParaRPr b="0" i="0" sz="1400" u="none" cap="none" strike="noStrike">
              <a:solidFill>
                <a:srgbClr val="000000"/>
              </a:solidFill>
              <a:latin typeface="Arial"/>
              <a:ea typeface="Arial"/>
              <a:cs typeface="Arial"/>
              <a:sym typeface="Arial"/>
            </a:endParaRPr>
          </a:p>
          <a:p>
            <a:pPr indent="-154432" lvl="1" marL="308864" marR="0" rtl="0" algn="just">
              <a:lnSpc>
                <a:spcPct val="96000"/>
              </a:lnSpc>
              <a:spcBef>
                <a:spcPts val="0"/>
              </a:spcBef>
              <a:spcAft>
                <a:spcPts val="0"/>
              </a:spcAft>
              <a:buClr>
                <a:srgbClr val="000000"/>
              </a:buClr>
              <a:buSzPts val="2400"/>
              <a:buFont typeface="Arial"/>
              <a:buNone/>
            </a:pPr>
            <a:r>
              <a:t/>
            </a:r>
            <a:endParaRPr b="0" i="0" sz="2400" u="none" cap="none" strike="noStrike">
              <a:solidFill>
                <a:srgbClr val="000000"/>
              </a:solidFill>
              <a:latin typeface="Quicksand Medium"/>
              <a:ea typeface="Quicksand Medium"/>
              <a:cs typeface="Quicksand Medium"/>
              <a:sym typeface="Quicksand Medium"/>
            </a:endParaRPr>
          </a:p>
          <a:p>
            <a:pPr indent="-154432" lvl="1" marL="308864" marR="0" rtl="0" algn="just">
              <a:lnSpc>
                <a:spcPct val="96000"/>
              </a:lnSpc>
              <a:spcBef>
                <a:spcPts val="0"/>
              </a:spcBef>
              <a:spcAft>
                <a:spcPts val="0"/>
              </a:spcAft>
              <a:buClr>
                <a:srgbClr val="000000"/>
              </a:buClr>
              <a:buSzPts val="2400"/>
              <a:buFont typeface="Arial"/>
              <a:buNone/>
            </a:pPr>
            <a:r>
              <a:rPr b="0" i="0" lang="en-US" sz="2400" u="none" cap="none" strike="noStrike">
                <a:solidFill>
                  <a:srgbClr val="000000"/>
                </a:solidFill>
                <a:latin typeface="Quicksand Medium"/>
                <a:ea typeface="Quicksand Medium"/>
                <a:cs typeface="Quicksand Medium"/>
                <a:sym typeface="Quicksand Medium"/>
              </a:rPr>
              <a:t>     En cualquier etapa del procedimiento, o antes de su inicio (medidas cautelares prejudiciales), de oficio o a petición de parte, teniendo en cuenta la verosimilitud del derecho invocado y el peligro en la que demora la tramitación.   </a:t>
            </a:r>
            <a:endParaRPr b="0" i="0" sz="1400" u="none" cap="none" strike="noStrike">
              <a:solidFill>
                <a:srgbClr val="000000"/>
              </a:solidFill>
              <a:latin typeface="Arial"/>
              <a:ea typeface="Arial"/>
              <a:cs typeface="Arial"/>
              <a:sym typeface="Arial"/>
            </a:endParaRPr>
          </a:p>
          <a:p>
            <a:pPr indent="-154432" lvl="1" marL="308864" marR="0" rtl="0" algn="just">
              <a:lnSpc>
                <a:spcPct val="96000"/>
              </a:lnSpc>
              <a:spcBef>
                <a:spcPts val="0"/>
              </a:spcBef>
              <a:spcAft>
                <a:spcPts val="0"/>
              </a:spcAft>
              <a:buClr>
                <a:srgbClr val="000000"/>
              </a:buClr>
              <a:buSzPts val="2400"/>
              <a:buFont typeface="Arial"/>
              <a:buNone/>
            </a:pPr>
            <a:r>
              <a:t/>
            </a:r>
            <a:endParaRPr b="0" i="0" sz="2400" u="none" cap="none" strike="noStrike">
              <a:solidFill>
                <a:srgbClr val="000000"/>
              </a:solidFill>
              <a:latin typeface="Quicksand Medium"/>
              <a:ea typeface="Quicksand Medium"/>
              <a:cs typeface="Quicksand Medium"/>
              <a:sym typeface="Quicksand Medium"/>
            </a:endParaRPr>
          </a:p>
          <a:p>
            <a:pPr indent="-154381" lvl="1" marL="308762" marR="0" rtl="0" algn="just">
              <a:lnSpc>
                <a:spcPct val="96000"/>
              </a:lnSpc>
              <a:spcBef>
                <a:spcPts val="0"/>
              </a:spcBef>
              <a:spcAft>
                <a:spcPts val="0"/>
              </a:spcAft>
              <a:buClr>
                <a:srgbClr val="000000"/>
              </a:buClr>
              <a:buSzPts val="2400"/>
              <a:buFont typeface="Quicksand"/>
              <a:buAutoNum type="romanLcPeriod"/>
            </a:pPr>
            <a:r>
              <a:rPr b="1" i="0" lang="en-US" sz="2400" u="none" cap="none" strike="noStrike">
                <a:solidFill>
                  <a:srgbClr val="000000"/>
                </a:solidFill>
                <a:latin typeface="Quicksand"/>
                <a:ea typeface="Quicksand"/>
                <a:cs typeface="Quicksand"/>
                <a:sym typeface="Quicksand"/>
              </a:rPr>
              <a:t>Medidas cautelares conservativas</a:t>
            </a:r>
            <a:r>
              <a:rPr b="0" i="0" lang="en-US" sz="2400" u="none" cap="none" strike="noStrike">
                <a:solidFill>
                  <a:srgbClr val="000000"/>
                </a:solidFill>
                <a:latin typeface="Quicksand Medium"/>
                <a:ea typeface="Quicksand Medium"/>
                <a:cs typeface="Quicksand Medium"/>
                <a:sym typeface="Quicksand Medium"/>
              </a:rPr>
              <a:t>: mantienen el estado de hecho existente.</a:t>
            </a:r>
            <a:endParaRPr b="0" i="0" sz="1400" u="none" cap="none" strike="noStrike">
              <a:solidFill>
                <a:srgbClr val="000000"/>
              </a:solidFill>
              <a:latin typeface="Arial"/>
              <a:ea typeface="Arial"/>
              <a:cs typeface="Arial"/>
              <a:sym typeface="Arial"/>
            </a:endParaRPr>
          </a:p>
          <a:p>
            <a:pPr indent="-154381" lvl="1" marL="308762" marR="0" rtl="0" algn="just">
              <a:lnSpc>
                <a:spcPct val="96000"/>
              </a:lnSpc>
              <a:spcBef>
                <a:spcPts val="0"/>
              </a:spcBef>
              <a:spcAft>
                <a:spcPts val="0"/>
              </a:spcAft>
              <a:buClr>
                <a:srgbClr val="000000"/>
              </a:buClr>
              <a:buSzPts val="2400"/>
              <a:buFont typeface="Quicksand"/>
              <a:buAutoNum type="romanLcPeriod"/>
            </a:pPr>
            <a:r>
              <a:rPr b="1" i="0" lang="en-US" sz="2400" u="none" cap="none" strike="noStrike">
                <a:solidFill>
                  <a:srgbClr val="000000"/>
                </a:solidFill>
                <a:latin typeface="Quicksand"/>
                <a:ea typeface="Quicksand"/>
                <a:cs typeface="Quicksand"/>
                <a:sym typeface="Quicksand"/>
              </a:rPr>
              <a:t>Medidas cautelares innovativas</a:t>
            </a:r>
            <a:r>
              <a:rPr b="0" i="0" lang="en-US" sz="2400" u="none" cap="none" strike="noStrike">
                <a:solidFill>
                  <a:srgbClr val="000000"/>
                </a:solidFill>
                <a:latin typeface="Quicksand Medium"/>
                <a:ea typeface="Quicksand Medium"/>
                <a:cs typeface="Quicksand Medium"/>
                <a:sym typeface="Quicksand Medium"/>
              </a:rPr>
              <a:t>: anticipan total o parcialmente la pretensión del actor.(alteran la situación de hecho o de derecho existente al tiempo de solicitarla). </a:t>
            </a:r>
            <a:endParaRPr b="0" i="0" sz="1400" u="none" cap="none" strike="noStrike">
              <a:solidFill>
                <a:srgbClr val="000000"/>
              </a:solidFill>
              <a:latin typeface="Arial"/>
              <a:ea typeface="Arial"/>
              <a:cs typeface="Arial"/>
              <a:sym typeface="Arial"/>
            </a:endParaRPr>
          </a:p>
          <a:p>
            <a:pPr indent="-154432" lvl="1" marL="308864" marR="0" rtl="0" algn="just">
              <a:lnSpc>
                <a:spcPct val="96000"/>
              </a:lnSpc>
              <a:spcBef>
                <a:spcPts val="0"/>
              </a:spcBef>
              <a:spcAft>
                <a:spcPts val="0"/>
              </a:spcAft>
              <a:buClr>
                <a:srgbClr val="000000"/>
              </a:buClr>
              <a:buSzPts val="2400"/>
              <a:buFont typeface="Arial"/>
              <a:buNone/>
            </a:pPr>
            <a:r>
              <a:rPr b="0" i="0" lang="en-US" sz="2400" u="none" cap="none" strike="noStrike">
                <a:solidFill>
                  <a:srgbClr val="000000"/>
                </a:solidFill>
                <a:latin typeface="Quicksand"/>
                <a:ea typeface="Quicksand"/>
                <a:cs typeface="Quicksand"/>
                <a:sym typeface="Quicksand"/>
              </a:rPr>
              <a:t>     Se  decretan sólo en situaciones urgentes y cuando lo exija el interés del niño, niña o adolescente, o cuando lo aconseje la inminencia del daño que se trata de evitar.</a:t>
            </a:r>
            <a:endParaRPr b="0" i="0" sz="1400" u="none" cap="none" strike="noStrike">
              <a:solidFill>
                <a:srgbClr val="000000"/>
              </a:solidFill>
              <a:latin typeface="Arial"/>
              <a:ea typeface="Arial"/>
              <a:cs typeface="Arial"/>
              <a:sym typeface="Arial"/>
            </a:endParaRPr>
          </a:p>
          <a:p>
            <a:pPr indent="-154432" lvl="1" marL="308864" marR="0" rtl="0" algn="just">
              <a:lnSpc>
                <a:spcPct val="96000"/>
              </a:lnSpc>
              <a:spcBef>
                <a:spcPts val="0"/>
              </a:spcBef>
              <a:spcAft>
                <a:spcPts val="0"/>
              </a:spcAft>
              <a:buClr>
                <a:srgbClr val="000000"/>
              </a:buClr>
              <a:buSzPts val="2400"/>
              <a:buFont typeface="Arial"/>
              <a:buNone/>
            </a:pPr>
            <a:r>
              <a:t/>
            </a:r>
            <a:endParaRPr b="0" i="0" sz="2400" u="none" cap="none" strike="noStrike">
              <a:solidFill>
                <a:srgbClr val="000000"/>
              </a:solidFill>
              <a:latin typeface="Quicksand"/>
              <a:ea typeface="Quicksand"/>
              <a:cs typeface="Quicksand"/>
              <a:sym typeface="Quicksand"/>
            </a:endParaRPr>
          </a:p>
          <a:p>
            <a:pPr indent="-154432" lvl="1" marL="308864" marR="0" rtl="0" algn="l">
              <a:lnSpc>
                <a:spcPct val="96000"/>
              </a:lnSpc>
              <a:spcBef>
                <a:spcPts val="0"/>
              </a:spcBef>
              <a:spcAft>
                <a:spcPts val="0"/>
              </a:spcAft>
              <a:buClr>
                <a:srgbClr val="000000"/>
              </a:buClr>
              <a:buSzPts val="2400"/>
              <a:buFont typeface="Arial"/>
              <a:buNone/>
            </a:pPr>
            <a:r>
              <a:t/>
            </a:r>
            <a:endParaRPr b="0" i="0" sz="2400" u="none" cap="none" strike="noStrike">
              <a:solidFill>
                <a:srgbClr val="000000"/>
              </a:solidFill>
              <a:latin typeface="Quicksand"/>
              <a:ea typeface="Quicksand"/>
              <a:cs typeface="Quicksand"/>
              <a:sym typeface="Quicksand"/>
            </a:endParaRPr>
          </a:p>
          <a:p>
            <a:pPr indent="-154432" lvl="1" marL="308864" marR="0" rtl="0" algn="l">
              <a:lnSpc>
                <a:spcPct val="119958"/>
              </a:lnSpc>
              <a:spcBef>
                <a:spcPts val="0"/>
              </a:spcBef>
              <a:spcAft>
                <a:spcPts val="0"/>
              </a:spcAft>
              <a:buClr>
                <a:srgbClr val="000000"/>
              </a:buClr>
              <a:buSzPts val="2400"/>
              <a:buFont typeface="Arial"/>
              <a:buNone/>
            </a:pPr>
            <a:r>
              <a:t/>
            </a:r>
            <a:endParaRPr b="0" i="0" sz="2400" u="none" cap="none" strike="noStrike">
              <a:solidFill>
                <a:srgbClr val="000000"/>
              </a:solidFill>
              <a:latin typeface="Quicksand"/>
              <a:ea typeface="Quicksand"/>
              <a:cs typeface="Quicksand"/>
              <a:sym typeface="Quicksand"/>
            </a:endParaRPr>
          </a:p>
        </p:txBody>
      </p:sp>
      <p:sp>
        <p:nvSpPr>
          <p:cNvPr id="308" name="Google Shape;308;p15"/>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grpSp>
        <p:nvGrpSpPr>
          <p:cNvPr id="317" name="Google Shape;317;p16"/>
          <p:cNvGrpSpPr/>
          <p:nvPr/>
        </p:nvGrpSpPr>
        <p:grpSpPr>
          <a:xfrm rot="2576728">
            <a:off x="12023" y="-6006948"/>
            <a:ext cx="819305" cy="13995240"/>
            <a:chOff x="0" y="-47625"/>
            <a:chExt cx="303446" cy="5183422"/>
          </a:xfrm>
        </p:grpSpPr>
        <p:sp>
          <p:nvSpPr>
            <p:cNvPr id="318" name="Google Shape;318;p16"/>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319" name="Google Shape;319;p16"/>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20" name="Google Shape;320;p16"/>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321" name="Google Shape;321;p16"/>
          <p:cNvSpPr txBox="1"/>
          <p:nvPr/>
        </p:nvSpPr>
        <p:spPr>
          <a:xfrm>
            <a:off x="282750" y="1274275"/>
            <a:ext cx="9326700" cy="4452900"/>
          </a:xfrm>
          <a:prstGeom prst="rect">
            <a:avLst/>
          </a:prstGeom>
          <a:noFill/>
          <a:ln>
            <a:noFill/>
          </a:ln>
        </p:spPr>
        <p:txBody>
          <a:bodyPr anchorCtr="0" anchor="t" bIns="0" lIns="0" spcFirstLastPara="1" rIns="0" wrap="square" tIns="0">
            <a:spAutoFit/>
          </a:bodyPr>
          <a:lstStyle/>
          <a:p>
            <a:pPr indent="0" lvl="0" marL="0" marR="0" rtl="0" algn="l">
              <a:lnSpc>
                <a:spcPct val="96014"/>
              </a:lnSpc>
              <a:spcBef>
                <a:spcPts val="0"/>
              </a:spcBef>
              <a:spcAft>
                <a:spcPts val="0"/>
              </a:spcAft>
              <a:buClr>
                <a:srgbClr val="000000"/>
              </a:buClr>
              <a:buSzPts val="2559"/>
              <a:buFont typeface="Arial"/>
              <a:buNone/>
            </a:pPr>
            <a:r>
              <a:rPr b="1" i="0" lang="en-US" sz="2559" u="none" cap="none" strike="noStrike">
                <a:solidFill>
                  <a:srgbClr val="000000"/>
                </a:solidFill>
                <a:latin typeface="Quicksand"/>
                <a:ea typeface="Quicksand"/>
                <a:cs typeface="Quicksand"/>
                <a:sym typeface="Quicksand"/>
              </a:rPr>
              <a:t>   </a:t>
            </a:r>
            <a:endParaRPr b="0" i="0" sz="1400" u="none" cap="none" strike="noStrike">
              <a:solidFill>
                <a:srgbClr val="000000"/>
              </a:solidFill>
              <a:latin typeface="Arial"/>
              <a:ea typeface="Arial"/>
              <a:cs typeface="Arial"/>
              <a:sym typeface="Arial"/>
            </a:endParaRPr>
          </a:p>
          <a:p>
            <a:pPr indent="0" lvl="0" marL="0" marR="0" rtl="0" algn="just">
              <a:lnSpc>
                <a:spcPct val="96014"/>
              </a:lnSpc>
              <a:spcBef>
                <a:spcPts val="0"/>
              </a:spcBef>
              <a:spcAft>
                <a:spcPts val="0"/>
              </a:spcAft>
              <a:buClr>
                <a:srgbClr val="000000"/>
              </a:buClr>
              <a:buSzPts val="2559"/>
              <a:buFont typeface="Arial"/>
              <a:buNone/>
            </a:pPr>
            <a:r>
              <a:rPr b="1" i="0" lang="en-US" sz="2559" u="sng" cap="none" strike="noStrike">
                <a:solidFill>
                  <a:srgbClr val="000000"/>
                </a:solidFill>
                <a:latin typeface="Quicksand"/>
                <a:ea typeface="Quicksand"/>
                <a:cs typeface="Quicksand"/>
                <a:sym typeface="Quicksand"/>
              </a:rPr>
              <a:t>Pueden llevarse a cabo sin notificar previamente a la persona contra quien se dicten</a:t>
            </a:r>
            <a:r>
              <a:rPr b="1" i="0" lang="en-US" sz="2559" u="none" cap="none" strike="noStrike">
                <a:solidFill>
                  <a:srgbClr val="000000"/>
                </a:solidFill>
                <a:latin typeface="Quicksand"/>
                <a:ea typeface="Quicksand"/>
                <a:cs typeface="Quicksand"/>
                <a:sym typeface="Quicksand"/>
              </a:rPr>
              <a:t>, </a:t>
            </a:r>
            <a:r>
              <a:rPr b="0" i="0" lang="en-US" sz="2559" u="none" cap="none" strike="noStrike">
                <a:solidFill>
                  <a:srgbClr val="000000"/>
                </a:solidFill>
                <a:latin typeface="Quicksand"/>
                <a:ea typeface="Quicksand"/>
                <a:cs typeface="Quicksand"/>
                <a:sym typeface="Quicksand"/>
              </a:rPr>
              <a:t>siempre que existan razones graves para ello y así el tribunal lo ordene expresamente. </a:t>
            </a:r>
            <a:endParaRPr b="0" i="0" sz="1400" u="none" cap="none" strike="noStrike">
              <a:solidFill>
                <a:srgbClr val="000000"/>
              </a:solidFill>
              <a:latin typeface="Arial"/>
              <a:ea typeface="Arial"/>
              <a:cs typeface="Arial"/>
              <a:sym typeface="Arial"/>
            </a:endParaRPr>
          </a:p>
          <a:p>
            <a:pPr indent="0" lvl="0" marL="0" marR="0" rtl="0" algn="l">
              <a:lnSpc>
                <a:spcPct val="96014"/>
              </a:lnSpc>
              <a:spcBef>
                <a:spcPts val="0"/>
              </a:spcBef>
              <a:spcAft>
                <a:spcPts val="0"/>
              </a:spcAft>
              <a:buClr>
                <a:srgbClr val="000000"/>
              </a:buClr>
              <a:buSzPts val="2559"/>
              <a:buFont typeface="Arial"/>
              <a:buNone/>
            </a:pPr>
            <a:r>
              <a:t/>
            </a:r>
            <a:endParaRPr b="1" i="0" sz="2559" u="none" cap="none" strike="noStrike">
              <a:solidFill>
                <a:srgbClr val="000000"/>
              </a:solidFill>
              <a:latin typeface="Quicksand"/>
              <a:ea typeface="Quicksand"/>
              <a:cs typeface="Quicksand"/>
              <a:sym typeface="Quicksand"/>
            </a:endParaRPr>
          </a:p>
          <a:p>
            <a:pPr indent="0" lvl="0" marL="0" marR="0" rtl="0" algn="just">
              <a:lnSpc>
                <a:spcPct val="96014"/>
              </a:lnSpc>
              <a:spcBef>
                <a:spcPts val="0"/>
              </a:spcBef>
              <a:spcAft>
                <a:spcPts val="0"/>
              </a:spcAft>
              <a:buClr>
                <a:srgbClr val="000000"/>
              </a:buClr>
              <a:buSzPts val="2559"/>
              <a:buFont typeface="Arial"/>
              <a:buNone/>
            </a:pPr>
            <a:r>
              <a:rPr b="1" i="0" lang="en-US" sz="2559" u="none" cap="none" strike="noStrike">
                <a:solidFill>
                  <a:srgbClr val="000000"/>
                </a:solidFill>
                <a:latin typeface="Quicksand"/>
                <a:ea typeface="Quicksand"/>
                <a:cs typeface="Quicksand"/>
                <a:sym typeface="Quicksand"/>
              </a:rPr>
              <a:t>Sanción 🡺 Transcurridos 5 días sin que la notificación se efectúe quedarán sin valor las diligencias practicadas.</a:t>
            </a:r>
            <a:r>
              <a:rPr b="0" i="0" lang="en-US" sz="2559" u="none" cap="none" strike="noStrike">
                <a:solidFill>
                  <a:srgbClr val="000000"/>
                </a:solidFill>
                <a:latin typeface="Quicksand"/>
                <a:ea typeface="Quicksand"/>
                <a:cs typeface="Quicksand"/>
                <a:sym typeface="Quicksand"/>
              </a:rPr>
              <a:t>(El juez puede ampliar el plazo por motivos fundados). </a:t>
            </a:r>
            <a:r>
              <a:rPr b="1" i="0" lang="en-US" sz="2559" u="none" cap="none" strike="noStrike">
                <a:solidFill>
                  <a:srgbClr val="000000"/>
                </a:solidFill>
                <a:latin typeface="Quicksand"/>
                <a:ea typeface="Quicksand"/>
                <a:cs typeface="Quicksand"/>
                <a:sym typeface="Quicksand"/>
              </a:rPr>
              <a:t> </a:t>
            </a:r>
            <a:endParaRPr b="0" i="0" sz="1400" u="none" cap="none" strike="noStrike">
              <a:solidFill>
                <a:srgbClr val="000000"/>
              </a:solidFill>
              <a:latin typeface="Arial"/>
              <a:ea typeface="Arial"/>
              <a:cs typeface="Arial"/>
              <a:sym typeface="Arial"/>
            </a:endParaRPr>
          </a:p>
          <a:p>
            <a:pPr indent="0" lvl="0" marL="0" marR="0" rtl="0" algn="just">
              <a:lnSpc>
                <a:spcPct val="96014"/>
              </a:lnSpc>
              <a:spcBef>
                <a:spcPts val="0"/>
              </a:spcBef>
              <a:spcAft>
                <a:spcPts val="0"/>
              </a:spcAft>
              <a:buClr>
                <a:srgbClr val="000000"/>
              </a:buClr>
              <a:buSzPts val="2559"/>
              <a:buFont typeface="Arial"/>
              <a:buNone/>
            </a:pPr>
            <a:r>
              <a:rPr b="1" i="0" lang="en-US" sz="2559" u="none" cap="none" strike="noStrike">
                <a:solidFill>
                  <a:srgbClr val="000000"/>
                </a:solidFill>
                <a:latin typeface="Quicksand"/>
                <a:ea typeface="Quicksand"/>
                <a:cs typeface="Quicksand"/>
                <a:sym typeface="Quicksand"/>
              </a:rPr>
              <a:t>Normas supletorias: Títulos IV y V del Libro II del CPC:</a:t>
            </a:r>
            <a:endParaRPr b="0" i="0" sz="1400" u="none" cap="none" strike="noStrike">
              <a:solidFill>
                <a:srgbClr val="000000"/>
              </a:solidFill>
              <a:latin typeface="Arial"/>
              <a:ea typeface="Arial"/>
              <a:cs typeface="Arial"/>
              <a:sym typeface="Arial"/>
            </a:endParaRPr>
          </a:p>
          <a:p>
            <a:pPr indent="0" lvl="0" marL="0" marR="0" rtl="0" algn="just">
              <a:lnSpc>
                <a:spcPct val="95981"/>
              </a:lnSpc>
              <a:spcBef>
                <a:spcPts val="0"/>
              </a:spcBef>
              <a:spcAft>
                <a:spcPts val="0"/>
              </a:spcAft>
              <a:buClr>
                <a:srgbClr val="000000"/>
              </a:buClr>
              <a:buSzPts val="1493"/>
              <a:buFont typeface="Arial"/>
              <a:buNone/>
            </a:pPr>
            <a:r>
              <a:rPr b="0" i="0" lang="en-US" sz="1493" u="none" cap="none" strike="noStrike">
                <a:solidFill>
                  <a:srgbClr val="000000"/>
                </a:solidFill>
                <a:latin typeface="Quicksand Medium"/>
                <a:ea typeface="Quicksand Medium"/>
                <a:cs typeface="Quicksand Medium"/>
                <a:sym typeface="Quicksand Medium"/>
              </a:rPr>
              <a:t>EN EL CASO DE MEDIDAS DE PROTECCIÓN: SÓLO PUEDEN DECRETARSE LAS MEDIDAS INDICADAS EN EL ART. 71. </a:t>
            </a:r>
            <a:endParaRPr b="0" i="0" sz="1400" u="none" cap="none" strike="noStrike">
              <a:solidFill>
                <a:srgbClr val="000000"/>
              </a:solidFill>
              <a:latin typeface="Arial"/>
              <a:ea typeface="Arial"/>
              <a:cs typeface="Arial"/>
              <a:sym typeface="Arial"/>
            </a:endParaRPr>
          </a:p>
          <a:p>
            <a:pPr indent="0" lvl="0" marL="0" marR="0" rtl="0" algn="l">
              <a:lnSpc>
                <a:spcPct val="119959"/>
              </a:lnSpc>
              <a:spcBef>
                <a:spcPts val="0"/>
              </a:spcBef>
              <a:spcAft>
                <a:spcPts val="0"/>
              </a:spcAft>
              <a:buClr>
                <a:srgbClr val="000000"/>
              </a:buClr>
              <a:buSzPts val="1493"/>
              <a:buFont typeface="Arial"/>
              <a:buNone/>
            </a:pPr>
            <a:r>
              <a:t/>
            </a:r>
            <a:endParaRPr b="0" i="0" sz="1493" u="none" cap="none" strike="noStrike">
              <a:solidFill>
                <a:srgbClr val="000000"/>
              </a:solidFill>
              <a:latin typeface="Quicksand Medium"/>
              <a:ea typeface="Quicksand Medium"/>
              <a:cs typeface="Quicksand Medium"/>
              <a:sym typeface="Quicksand Medium"/>
            </a:endParaRPr>
          </a:p>
        </p:txBody>
      </p:sp>
      <p:sp>
        <p:nvSpPr>
          <p:cNvPr id="322" name="Google Shape;322;p16"/>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grpSp>
        <p:nvGrpSpPr>
          <p:cNvPr id="331" name="Google Shape;331;p17"/>
          <p:cNvGrpSpPr/>
          <p:nvPr/>
        </p:nvGrpSpPr>
        <p:grpSpPr>
          <a:xfrm rot="2576728">
            <a:off x="12023" y="-6006948"/>
            <a:ext cx="819305" cy="13995240"/>
            <a:chOff x="0" y="-47625"/>
            <a:chExt cx="303446" cy="5183422"/>
          </a:xfrm>
        </p:grpSpPr>
        <p:sp>
          <p:nvSpPr>
            <p:cNvPr id="332" name="Google Shape;332;p17"/>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333" name="Google Shape;333;p17"/>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34" name="Google Shape;334;p17"/>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335" name="Google Shape;335;p17"/>
          <p:cNvSpPr txBox="1"/>
          <p:nvPr/>
        </p:nvSpPr>
        <p:spPr>
          <a:xfrm>
            <a:off x="377875" y="630950"/>
            <a:ext cx="9055500" cy="6457500"/>
          </a:xfrm>
          <a:prstGeom prst="rect">
            <a:avLst/>
          </a:prstGeom>
          <a:noFill/>
          <a:ln>
            <a:noFill/>
          </a:ln>
        </p:spPr>
        <p:txBody>
          <a:bodyPr anchorCtr="0" anchor="t" bIns="0" lIns="0" spcFirstLastPara="1" rIns="0" wrap="square" tIns="0">
            <a:spAutoFit/>
          </a:bodyPr>
          <a:lstStyle/>
          <a:p>
            <a:pPr indent="-374650" lvl="2" marL="1371600" marR="0" rtl="0" algn="l">
              <a:lnSpc>
                <a:spcPct val="96000"/>
              </a:lnSpc>
              <a:spcBef>
                <a:spcPts val="0"/>
              </a:spcBef>
              <a:spcAft>
                <a:spcPts val="0"/>
              </a:spcAft>
              <a:buClr>
                <a:srgbClr val="000000"/>
              </a:buClr>
              <a:buSzPts val="2300"/>
              <a:buFont typeface="Quicksand"/>
              <a:buChar char="■"/>
            </a:pPr>
            <a:r>
              <a:rPr b="1" i="0" lang="en-US" sz="2300" u="none" cap="none" strike="noStrike">
                <a:solidFill>
                  <a:srgbClr val="000000"/>
                </a:solidFill>
                <a:latin typeface="Quicksand"/>
                <a:ea typeface="Quicksand"/>
                <a:cs typeface="Quicksand"/>
                <a:sym typeface="Quicksand"/>
              </a:rPr>
              <a:t>NOTIFICACIONES: </a:t>
            </a:r>
            <a:endParaRPr b="0" i="0" sz="1300" u="none" cap="none" strike="noStrike">
              <a:solidFill>
                <a:srgbClr val="000000"/>
              </a:solidFill>
              <a:latin typeface="Arial"/>
              <a:ea typeface="Arial"/>
              <a:cs typeface="Arial"/>
              <a:sym typeface="Arial"/>
            </a:endParaRPr>
          </a:p>
          <a:p>
            <a:pPr indent="-154443" lvl="1" marL="308885" marR="0" rtl="0" algn="just">
              <a:lnSpc>
                <a:spcPct val="96000"/>
              </a:lnSpc>
              <a:spcBef>
                <a:spcPts val="0"/>
              </a:spcBef>
              <a:spcAft>
                <a:spcPts val="0"/>
              </a:spcAft>
              <a:buClr>
                <a:srgbClr val="000000"/>
              </a:buClr>
              <a:buSzPts val="2300"/>
              <a:buFont typeface="Arial"/>
              <a:buNone/>
            </a:pPr>
            <a:r>
              <a:rPr b="0" i="0" lang="en-US" sz="2300" u="none" cap="none" strike="noStrike">
                <a:solidFill>
                  <a:srgbClr val="000000"/>
                </a:solidFill>
                <a:latin typeface="Quicksand Medium"/>
                <a:ea typeface="Quicksand Medium"/>
                <a:cs typeface="Quicksand Medium"/>
                <a:sym typeface="Quicksand Medium"/>
              </a:rPr>
              <a:t>     La primera notificación al demandado deberá ser </a:t>
            </a:r>
            <a:r>
              <a:rPr b="1" i="0" lang="en-US" sz="2300" u="none" cap="none" strike="noStrike">
                <a:solidFill>
                  <a:srgbClr val="000000"/>
                </a:solidFill>
                <a:latin typeface="Quicksand"/>
                <a:ea typeface="Quicksand"/>
                <a:cs typeface="Quicksand"/>
                <a:sym typeface="Quicksand"/>
              </a:rPr>
              <a:t>efectuada personalmente</a:t>
            </a:r>
            <a:r>
              <a:rPr b="0" i="0" lang="en-US" sz="2300" u="none" cap="none" strike="noStrike">
                <a:solidFill>
                  <a:srgbClr val="000000"/>
                </a:solidFill>
                <a:latin typeface="Quicksand Medium"/>
                <a:ea typeface="Quicksand Medium"/>
                <a:cs typeface="Quicksand Medium"/>
                <a:sym typeface="Quicksand Medium"/>
              </a:rPr>
              <a:t>, por un funcionario que haya designado para cumplir esa función, el juez presidente del comité de jueces. </a:t>
            </a:r>
            <a:endParaRPr b="0" i="0" sz="1300" u="none" cap="none" strike="noStrike">
              <a:solidFill>
                <a:srgbClr val="000000"/>
              </a:solidFill>
              <a:latin typeface="Arial"/>
              <a:ea typeface="Arial"/>
              <a:cs typeface="Arial"/>
              <a:sym typeface="Arial"/>
            </a:endParaRPr>
          </a:p>
          <a:p>
            <a:pPr indent="-154443" lvl="1" marL="308885" marR="0" rtl="0" algn="just">
              <a:lnSpc>
                <a:spcPct val="96000"/>
              </a:lnSpc>
              <a:spcBef>
                <a:spcPts val="0"/>
              </a:spcBef>
              <a:spcAft>
                <a:spcPts val="0"/>
              </a:spcAft>
              <a:buClr>
                <a:srgbClr val="000000"/>
              </a:buClr>
              <a:buSzPts val="2300"/>
              <a:buFont typeface="Arial"/>
              <a:buNone/>
            </a:pPr>
            <a:r>
              <a:rPr b="0" i="0" lang="en-US" sz="2300" u="none" cap="none" strike="noStrike">
                <a:solidFill>
                  <a:srgbClr val="000000"/>
                </a:solidFill>
                <a:latin typeface="Quicksand Medium"/>
                <a:ea typeface="Quicksand Medium"/>
                <a:cs typeface="Quicksand Medium"/>
                <a:sym typeface="Quicksand Medium"/>
              </a:rPr>
              <a:t>      Para notificar de conformidad al art.44 del CPC, el ministro de fe debe dejar establecido cuál es la habitación o lugar de profesión o empleo del demandado y que se encuentra en el lugar del juicio, sin necesidad de nueva orden del tribunal.</a:t>
            </a:r>
            <a:endParaRPr b="0" i="0" sz="1300" u="none" cap="none" strike="noStrike">
              <a:solidFill>
                <a:srgbClr val="000000"/>
              </a:solidFill>
              <a:latin typeface="Arial"/>
              <a:ea typeface="Arial"/>
              <a:cs typeface="Arial"/>
              <a:sym typeface="Arial"/>
            </a:endParaRPr>
          </a:p>
          <a:p>
            <a:pPr indent="-154443" lvl="1" marL="308885" marR="0" rtl="0" algn="l">
              <a:lnSpc>
                <a:spcPct val="96000"/>
              </a:lnSpc>
              <a:spcBef>
                <a:spcPts val="0"/>
              </a:spcBef>
              <a:spcAft>
                <a:spcPts val="0"/>
              </a:spcAft>
              <a:buClr>
                <a:srgbClr val="000000"/>
              </a:buClr>
              <a:buSzPts val="2300"/>
              <a:buFont typeface="Arial"/>
              <a:buNone/>
            </a:pPr>
            <a:r>
              <a:rPr b="0" i="0" lang="en-US" sz="2300" u="none" cap="none" strike="noStrike">
                <a:solidFill>
                  <a:srgbClr val="000000"/>
                </a:solidFill>
                <a:latin typeface="Quicksand Medium"/>
                <a:ea typeface="Quicksand Medium"/>
                <a:cs typeface="Quicksand Medium"/>
                <a:sym typeface="Quicksand Medium"/>
              </a:rPr>
              <a:t>   </a:t>
            </a:r>
            <a:endParaRPr b="0" i="0" sz="1300" u="none" cap="none" strike="noStrike">
              <a:solidFill>
                <a:srgbClr val="000000"/>
              </a:solidFill>
              <a:latin typeface="Arial"/>
              <a:ea typeface="Arial"/>
              <a:cs typeface="Arial"/>
              <a:sym typeface="Arial"/>
            </a:endParaRPr>
          </a:p>
          <a:p>
            <a:pPr indent="-154443" lvl="1" marL="308885" marR="0" rtl="0" algn="just">
              <a:lnSpc>
                <a:spcPct val="96000"/>
              </a:lnSpc>
              <a:spcBef>
                <a:spcPts val="0"/>
              </a:spcBef>
              <a:spcAft>
                <a:spcPts val="0"/>
              </a:spcAft>
              <a:buClr>
                <a:srgbClr val="000000"/>
              </a:buClr>
              <a:buSzPts val="2300"/>
              <a:buFont typeface="Arial"/>
              <a:buNone/>
            </a:pPr>
            <a:r>
              <a:rPr b="0" i="0" lang="en-US" sz="2300" u="none" cap="none" strike="noStrike">
                <a:solidFill>
                  <a:srgbClr val="000000"/>
                </a:solidFill>
                <a:latin typeface="Quicksand Medium"/>
                <a:ea typeface="Quicksand Medium"/>
                <a:cs typeface="Quicksand Medium"/>
                <a:sym typeface="Quicksand Medium"/>
              </a:rPr>
              <a:t>      La parte interesada puede encargar la diligencia de   la notificación a un receptor judicial. </a:t>
            </a:r>
            <a:endParaRPr b="0" i="0" sz="1300" u="none" cap="none" strike="noStrike">
              <a:solidFill>
                <a:srgbClr val="000000"/>
              </a:solidFill>
              <a:latin typeface="Arial"/>
              <a:ea typeface="Arial"/>
              <a:cs typeface="Arial"/>
              <a:sym typeface="Arial"/>
            </a:endParaRPr>
          </a:p>
          <a:p>
            <a:pPr indent="-154443" lvl="1" marL="308885" marR="0" rtl="0" algn="just">
              <a:lnSpc>
                <a:spcPct val="96000"/>
              </a:lnSpc>
              <a:spcBef>
                <a:spcPts val="0"/>
              </a:spcBef>
              <a:spcAft>
                <a:spcPts val="0"/>
              </a:spcAft>
              <a:buClr>
                <a:srgbClr val="000000"/>
              </a:buClr>
              <a:buSzPts val="2300"/>
              <a:buFont typeface="Arial"/>
              <a:buNone/>
            </a:pPr>
            <a:r>
              <a:t/>
            </a:r>
            <a:endParaRPr b="0" i="0" sz="2300" u="none" cap="none" strike="noStrike">
              <a:solidFill>
                <a:srgbClr val="000000"/>
              </a:solidFill>
              <a:latin typeface="Quicksand Medium"/>
              <a:ea typeface="Quicksand Medium"/>
              <a:cs typeface="Quicksand Medium"/>
              <a:sym typeface="Quicksand Medium"/>
            </a:endParaRPr>
          </a:p>
          <a:p>
            <a:pPr indent="-154443" lvl="1" marL="308885" marR="0" rtl="0" algn="just">
              <a:lnSpc>
                <a:spcPct val="96000"/>
              </a:lnSpc>
              <a:spcBef>
                <a:spcPts val="0"/>
              </a:spcBef>
              <a:spcAft>
                <a:spcPts val="0"/>
              </a:spcAft>
              <a:buClr>
                <a:srgbClr val="000000"/>
              </a:buClr>
              <a:buSzPts val="2300"/>
              <a:buFont typeface="Arial"/>
              <a:buNone/>
            </a:pPr>
            <a:r>
              <a:rPr b="0" i="0" lang="en-US" sz="2300" u="none" cap="none" strike="noStrike">
                <a:solidFill>
                  <a:srgbClr val="000000"/>
                </a:solidFill>
                <a:latin typeface="Quicksand Medium"/>
                <a:ea typeface="Quicksand Medium"/>
                <a:cs typeface="Quicksand Medium"/>
                <a:sym typeface="Quicksand Medium"/>
              </a:rPr>
              <a:t>     Cuando deba notificarse a personas cuya individualización o domicilio sean difícil de determinar, el tribunal dispondrá que se practique por cualquier medio idóneo que garantice la debida información del notificado.(art.23 inciso cuarto)</a:t>
            </a:r>
            <a:endParaRPr b="0" i="0" sz="1300" u="none" cap="none" strike="noStrike">
              <a:solidFill>
                <a:srgbClr val="000000"/>
              </a:solidFill>
              <a:latin typeface="Arial"/>
              <a:ea typeface="Arial"/>
              <a:cs typeface="Arial"/>
              <a:sym typeface="Arial"/>
            </a:endParaRPr>
          </a:p>
          <a:p>
            <a:pPr indent="-154443" lvl="1" marL="308885" marR="0" rtl="0" algn="l">
              <a:lnSpc>
                <a:spcPct val="96000"/>
              </a:lnSpc>
              <a:spcBef>
                <a:spcPts val="0"/>
              </a:spcBef>
              <a:spcAft>
                <a:spcPts val="0"/>
              </a:spcAft>
              <a:buClr>
                <a:srgbClr val="000000"/>
              </a:buClr>
              <a:buSzPts val="2300"/>
              <a:buFont typeface="Arial"/>
              <a:buNone/>
            </a:pPr>
            <a:r>
              <a:rPr b="0" i="0" lang="en-US" sz="2300" u="none" cap="none" strike="noStrike">
                <a:solidFill>
                  <a:srgbClr val="000000"/>
                </a:solidFill>
                <a:latin typeface="Quicksand Medium"/>
                <a:ea typeface="Quicksand Medium"/>
                <a:cs typeface="Quicksand Medium"/>
                <a:sym typeface="Quicksand Medium"/>
              </a:rPr>
              <a:t>                               </a:t>
            </a:r>
            <a:endParaRPr b="0" i="0" sz="1300" u="none" cap="none" strike="noStrike">
              <a:solidFill>
                <a:srgbClr val="000000"/>
              </a:solidFill>
              <a:latin typeface="Arial"/>
              <a:ea typeface="Arial"/>
              <a:cs typeface="Arial"/>
              <a:sym typeface="Arial"/>
            </a:endParaRPr>
          </a:p>
          <a:p>
            <a:pPr indent="-154443" lvl="1" marL="308885" marR="0" rtl="0" algn="l">
              <a:lnSpc>
                <a:spcPct val="96000"/>
              </a:lnSpc>
              <a:spcBef>
                <a:spcPts val="0"/>
              </a:spcBef>
              <a:spcAft>
                <a:spcPts val="0"/>
              </a:spcAft>
              <a:buClr>
                <a:srgbClr val="000000"/>
              </a:buClr>
              <a:buSzPts val="2300"/>
              <a:buFont typeface="Arial"/>
              <a:buNone/>
            </a:pPr>
            <a:r>
              <a:rPr b="0" i="0" lang="en-US" sz="2300" u="none" cap="none" strike="noStrike">
                <a:solidFill>
                  <a:srgbClr val="000000"/>
                </a:solidFill>
                <a:latin typeface="Quicksand Medium"/>
                <a:ea typeface="Quicksand Medium"/>
                <a:cs typeface="Quicksand Medium"/>
                <a:sym typeface="Quicksand Medium"/>
              </a:rPr>
              <a:t>    Otras resoluciones 🡺 Estado diario</a:t>
            </a:r>
            <a:endParaRPr b="0" i="0" sz="1300" u="none" cap="none" strike="noStrike">
              <a:solidFill>
                <a:srgbClr val="000000"/>
              </a:solidFill>
              <a:latin typeface="Arial"/>
              <a:ea typeface="Arial"/>
              <a:cs typeface="Arial"/>
              <a:sym typeface="Arial"/>
            </a:endParaRPr>
          </a:p>
          <a:p>
            <a:pPr indent="-154443" lvl="1" marL="308885" marR="0" rtl="0" algn="l">
              <a:lnSpc>
                <a:spcPct val="96000"/>
              </a:lnSpc>
              <a:spcBef>
                <a:spcPts val="0"/>
              </a:spcBef>
              <a:spcAft>
                <a:spcPts val="0"/>
              </a:spcAft>
              <a:buClr>
                <a:srgbClr val="000000"/>
              </a:buClr>
              <a:buSzPts val="2300"/>
              <a:buFont typeface="Arial"/>
              <a:buNone/>
            </a:pPr>
            <a:r>
              <a:rPr b="0" i="0" lang="en-US" sz="2300" u="none" cap="none" strike="noStrike">
                <a:solidFill>
                  <a:srgbClr val="000000"/>
                </a:solidFill>
                <a:latin typeface="Quicksand Medium"/>
                <a:ea typeface="Quicksand Medium"/>
                <a:cs typeface="Quicksand Medium"/>
                <a:sym typeface="Quicksand Medium"/>
              </a:rPr>
              <a:t>                                </a:t>
            </a:r>
            <a:endParaRPr b="0" i="0" sz="1300" u="none" cap="none" strike="noStrike">
              <a:solidFill>
                <a:srgbClr val="000000"/>
              </a:solidFill>
              <a:latin typeface="Arial"/>
              <a:ea typeface="Arial"/>
              <a:cs typeface="Arial"/>
              <a:sym typeface="Arial"/>
            </a:endParaRPr>
          </a:p>
        </p:txBody>
      </p:sp>
      <p:sp>
        <p:nvSpPr>
          <p:cNvPr id="336" name="Google Shape;336;p17"/>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grpSp>
        <p:nvGrpSpPr>
          <p:cNvPr id="345" name="Google Shape;345;p18"/>
          <p:cNvGrpSpPr/>
          <p:nvPr/>
        </p:nvGrpSpPr>
        <p:grpSpPr>
          <a:xfrm rot="2576720">
            <a:off x="-288614" y="-6357777"/>
            <a:ext cx="819300" cy="13995160"/>
            <a:chOff x="0" y="-47625"/>
            <a:chExt cx="303446" cy="5183422"/>
          </a:xfrm>
        </p:grpSpPr>
        <p:sp>
          <p:nvSpPr>
            <p:cNvPr id="346" name="Google Shape;346;p18"/>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347" name="Google Shape;347;p18"/>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48" name="Google Shape;348;p18"/>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349" name="Google Shape;349;p18"/>
          <p:cNvSpPr txBox="1"/>
          <p:nvPr/>
        </p:nvSpPr>
        <p:spPr>
          <a:xfrm>
            <a:off x="407976" y="811004"/>
            <a:ext cx="8937600" cy="5943000"/>
          </a:xfrm>
          <a:prstGeom prst="rect">
            <a:avLst/>
          </a:prstGeom>
          <a:noFill/>
          <a:ln>
            <a:noFill/>
          </a:ln>
        </p:spPr>
        <p:txBody>
          <a:bodyPr anchorCtr="0" anchor="t" bIns="0" lIns="0" spcFirstLastPara="1" rIns="0" wrap="square" tIns="0">
            <a:spAutoFit/>
          </a:bodyPr>
          <a:lstStyle/>
          <a:p>
            <a:pPr indent="0" lvl="0" marL="0" marR="0" rtl="0" algn="just">
              <a:lnSpc>
                <a:spcPct val="95975"/>
              </a:lnSpc>
              <a:spcBef>
                <a:spcPts val="0"/>
              </a:spcBef>
              <a:spcAft>
                <a:spcPts val="0"/>
              </a:spcAft>
              <a:buClr>
                <a:srgbClr val="000000"/>
              </a:buClr>
              <a:buSzPts val="2235"/>
              <a:buFont typeface="Arial"/>
              <a:buNone/>
            </a:pPr>
            <a:r>
              <a:rPr b="0" i="0" lang="en-US" sz="2235" u="none" cap="none" strike="noStrike">
                <a:solidFill>
                  <a:srgbClr val="000000"/>
                </a:solidFill>
                <a:latin typeface="Quicksand Medium"/>
                <a:ea typeface="Quicksand Medium"/>
                <a:cs typeface="Quicksand Medium"/>
                <a:sym typeface="Quicksand Medium"/>
              </a:rPr>
              <a:t>NOTIFICACIÓN  POR CARTA CERTIFICADA: Sentencias definitivas y resoluciones que ordenen la comparecencia personal de las partes, salvo que hayan sido expedidas en el curso de alguna audiencia.</a:t>
            </a:r>
            <a:endParaRPr b="0" i="0" sz="1200" u="none" cap="none" strike="noStrike">
              <a:solidFill>
                <a:srgbClr val="000000"/>
              </a:solidFill>
              <a:latin typeface="Arial"/>
              <a:ea typeface="Arial"/>
              <a:cs typeface="Arial"/>
              <a:sym typeface="Arial"/>
            </a:endParaRPr>
          </a:p>
          <a:p>
            <a:pPr indent="0" lvl="0" marL="0" marR="0" rtl="0" algn="just">
              <a:lnSpc>
                <a:spcPct val="95975"/>
              </a:lnSpc>
              <a:spcBef>
                <a:spcPts val="0"/>
              </a:spcBef>
              <a:spcAft>
                <a:spcPts val="0"/>
              </a:spcAft>
              <a:buClr>
                <a:srgbClr val="000000"/>
              </a:buClr>
              <a:buSzPts val="2235"/>
              <a:buFont typeface="Arial"/>
              <a:buNone/>
            </a:pPr>
            <a:r>
              <a:rPr b="0" i="0" lang="en-US" sz="2235" u="none" cap="none" strike="noStrike">
                <a:solidFill>
                  <a:srgbClr val="000000"/>
                </a:solidFill>
                <a:latin typeface="Quicksand Medium"/>
                <a:ea typeface="Quicksand Medium"/>
                <a:cs typeface="Quicksand Medium"/>
                <a:sym typeface="Quicksand Medium"/>
              </a:rPr>
              <a:t>Esta notificación se entiende practicada desde el 3º día siguiente a aquél en que fue expedida la carta certificada.</a:t>
            </a:r>
            <a:endParaRPr b="0" i="0" sz="1200" u="none" cap="none" strike="noStrike">
              <a:solidFill>
                <a:srgbClr val="000000"/>
              </a:solidFill>
              <a:latin typeface="Arial"/>
              <a:ea typeface="Arial"/>
              <a:cs typeface="Arial"/>
              <a:sym typeface="Arial"/>
            </a:endParaRPr>
          </a:p>
          <a:p>
            <a:pPr indent="0" lvl="0" marL="0" marR="0" rtl="0" algn="l">
              <a:lnSpc>
                <a:spcPct val="95975"/>
              </a:lnSpc>
              <a:spcBef>
                <a:spcPts val="0"/>
              </a:spcBef>
              <a:spcAft>
                <a:spcPts val="0"/>
              </a:spcAft>
              <a:buClr>
                <a:srgbClr val="000000"/>
              </a:buClr>
              <a:buSzPts val="2235"/>
              <a:buFont typeface="Arial"/>
              <a:buNone/>
            </a:pPr>
            <a:r>
              <a:t/>
            </a:r>
            <a:endParaRPr b="0" i="0" sz="2235" u="none" cap="none" strike="noStrike">
              <a:solidFill>
                <a:srgbClr val="000000"/>
              </a:solidFill>
              <a:latin typeface="Quicksand Medium"/>
              <a:ea typeface="Quicksand Medium"/>
              <a:cs typeface="Quicksand Medium"/>
              <a:sym typeface="Quicksand Medium"/>
            </a:endParaRPr>
          </a:p>
          <a:p>
            <a:pPr indent="0" lvl="0" marL="0" marR="0" rtl="0" algn="just">
              <a:lnSpc>
                <a:spcPct val="95975"/>
              </a:lnSpc>
              <a:spcBef>
                <a:spcPts val="0"/>
              </a:spcBef>
              <a:spcAft>
                <a:spcPts val="0"/>
              </a:spcAft>
              <a:buClr>
                <a:srgbClr val="000000"/>
              </a:buClr>
              <a:buSzPts val="2235"/>
              <a:buFont typeface="Arial"/>
              <a:buNone/>
            </a:pPr>
            <a:r>
              <a:rPr b="0" i="0" lang="en-US" sz="2235" u="none" cap="none" strike="noStrike">
                <a:solidFill>
                  <a:srgbClr val="000000"/>
                </a:solidFill>
                <a:latin typeface="Quicksand Medium"/>
                <a:ea typeface="Quicksand Medium"/>
                <a:cs typeface="Quicksand Medium"/>
                <a:sym typeface="Quicksand Medium"/>
              </a:rPr>
              <a:t>Excepcionalmente y por resolución fundada el juez puede ordenar que la notificación se practique por personal de Carabineros o de la Policía de Investigaciones</a:t>
            </a:r>
            <a:endParaRPr b="0" i="0" sz="1200" u="none" cap="none" strike="noStrike">
              <a:solidFill>
                <a:srgbClr val="000000"/>
              </a:solidFill>
              <a:latin typeface="Arial"/>
              <a:ea typeface="Arial"/>
              <a:cs typeface="Arial"/>
              <a:sym typeface="Arial"/>
            </a:endParaRPr>
          </a:p>
          <a:p>
            <a:pPr indent="0" lvl="0" marL="0" marR="0" rtl="0" algn="just">
              <a:lnSpc>
                <a:spcPct val="95975"/>
              </a:lnSpc>
              <a:spcBef>
                <a:spcPts val="0"/>
              </a:spcBef>
              <a:spcAft>
                <a:spcPts val="0"/>
              </a:spcAft>
              <a:buClr>
                <a:srgbClr val="000000"/>
              </a:buClr>
              <a:buSzPts val="2235"/>
              <a:buFont typeface="Arial"/>
              <a:buNone/>
            </a:pPr>
            <a:r>
              <a:t/>
            </a:r>
            <a:endParaRPr b="0" i="0" sz="2235" u="none" cap="none" strike="noStrike">
              <a:solidFill>
                <a:srgbClr val="000000"/>
              </a:solidFill>
              <a:latin typeface="Quicksand Medium"/>
              <a:ea typeface="Quicksand Medium"/>
              <a:cs typeface="Quicksand Medium"/>
              <a:sym typeface="Quicksand Medium"/>
            </a:endParaRPr>
          </a:p>
          <a:p>
            <a:pPr indent="0" lvl="0" marL="0" marR="0" rtl="0" algn="just">
              <a:lnSpc>
                <a:spcPct val="95975"/>
              </a:lnSpc>
              <a:spcBef>
                <a:spcPts val="0"/>
              </a:spcBef>
              <a:spcAft>
                <a:spcPts val="0"/>
              </a:spcAft>
              <a:buClr>
                <a:srgbClr val="000000"/>
              </a:buClr>
              <a:buSzPts val="2235"/>
              <a:buFont typeface="Arial"/>
              <a:buNone/>
            </a:pPr>
            <a:r>
              <a:rPr b="0" i="0" lang="en-US" sz="2235" u="none" cap="none" strike="noStrike">
                <a:solidFill>
                  <a:srgbClr val="000000"/>
                </a:solidFill>
                <a:latin typeface="Quicksand Medium"/>
                <a:ea typeface="Quicksand Medium"/>
                <a:cs typeface="Quicksand Medium"/>
                <a:sym typeface="Quicksand Medium"/>
              </a:rPr>
              <a:t>Los abogados patrocinantes de las partes, en la primera actuación que realicen en el proceso, deberán indicar otra forma de notificación que elijan para sí, que el juez califique como expedita y eficaz, bajo apercibimiento de notificar por el estado diario todas las resoluciones que se dicten en lo sucesivo en el proceso. (correo electrónico). </a:t>
            </a:r>
            <a:endParaRPr b="0" i="0" sz="1200" u="none" cap="none" strike="noStrike">
              <a:solidFill>
                <a:srgbClr val="000000"/>
              </a:solidFill>
              <a:latin typeface="Arial"/>
              <a:ea typeface="Arial"/>
              <a:cs typeface="Arial"/>
              <a:sym typeface="Arial"/>
            </a:endParaRPr>
          </a:p>
          <a:p>
            <a:pPr indent="0" lvl="0" marL="0" marR="0" rtl="0" algn="l">
              <a:lnSpc>
                <a:spcPct val="95975"/>
              </a:lnSpc>
              <a:spcBef>
                <a:spcPts val="0"/>
              </a:spcBef>
              <a:spcAft>
                <a:spcPts val="0"/>
              </a:spcAft>
              <a:buClr>
                <a:srgbClr val="000000"/>
              </a:buClr>
              <a:buSzPts val="2235"/>
              <a:buFont typeface="Arial"/>
              <a:buNone/>
            </a:pPr>
            <a:r>
              <a:rPr b="0" i="0" lang="en-US" sz="2235" u="none" cap="none" strike="noStrike">
                <a:solidFill>
                  <a:srgbClr val="000000"/>
                </a:solidFill>
                <a:latin typeface="Quicksand Medium"/>
                <a:ea typeface="Quicksand Medium"/>
                <a:cs typeface="Quicksand Medium"/>
                <a:sym typeface="Quicksand Medium"/>
              </a:rPr>
              <a:t>                  </a:t>
            </a:r>
            <a:endParaRPr b="0" i="0" sz="1200" u="none" cap="none" strike="noStrike">
              <a:solidFill>
                <a:srgbClr val="000000"/>
              </a:solidFill>
              <a:latin typeface="Arial"/>
              <a:ea typeface="Arial"/>
              <a:cs typeface="Arial"/>
              <a:sym typeface="Arial"/>
            </a:endParaRPr>
          </a:p>
        </p:txBody>
      </p:sp>
      <p:sp>
        <p:nvSpPr>
          <p:cNvPr id="350" name="Google Shape;350;p18"/>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grpSp>
        <p:nvGrpSpPr>
          <p:cNvPr id="104" name="Google Shape;104;p2"/>
          <p:cNvGrpSpPr/>
          <p:nvPr/>
        </p:nvGrpSpPr>
        <p:grpSpPr>
          <a:xfrm rot="2576720">
            <a:off x="71958" y="-802925"/>
            <a:ext cx="819300" cy="2668905"/>
            <a:chOff x="0" y="-47625"/>
            <a:chExt cx="303446" cy="5183422"/>
          </a:xfrm>
        </p:grpSpPr>
        <p:sp>
          <p:nvSpPr>
            <p:cNvPr id="105" name="Google Shape;105;p2"/>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106" name="Google Shape;106;p2"/>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7" name="Google Shape;107;p2"/>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108" name="Google Shape;108;p2"/>
          <p:cNvSpPr txBox="1"/>
          <p:nvPr/>
        </p:nvSpPr>
        <p:spPr>
          <a:xfrm>
            <a:off x="8487342" y="593299"/>
            <a:ext cx="678900" cy="215400"/>
          </a:xfrm>
          <a:prstGeom prst="rect">
            <a:avLst/>
          </a:prstGeom>
          <a:noFill/>
          <a:ln>
            <a:noFill/>
          </a:ln>
        </p:spPr>
        <p:txBody>
          <a:bodyPr anchorCtr="0" anchor="t" bIns="0" lIns="0" spcFirstLastPara="1" rIns="0" wrap="square" tIns="0">
            <a:spAutoFit/>
          </a:bodyPr>
          <a:lstStyle/>
          <a:p>
            <a:pPr indent="0" lvl="0" marL="0" marR="0" rtl="0" algn="ctr">
              <a:lnSpc>
                <a:spcPct val="139968"/>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2"/>
          <p:cNvSpPr txBox="1"/>
          <p:nvPr/>
        </p:nvSpPr>
        <p:spPr>
          <a:xfrm>
            <a:off x="548988" y="997339"/>
            <a:ext cx="8495700" cy="5320500"/>
          </a:xfrm>
          <a:prstGeom prst="rect">
            <a:avLst/>
          </a:prstGeom>
          <a:noFill/>
          <a:ln>
            <a:noFill/>
          </a:ln>
        </p:spPr>
        <p:txBody>
          <a:bodyPr anchorCtr="0" anchor="t" bIns="0" lIns="0" spcFirstLastPara="1" rIns="0" wrap="square" tIns="0">
            <a:spAutoFit/>
          </a:bodyPr>
          <a:lstStyle/>
          <a:p>
            <a:pPr indent="0" lvl="0" marL="0" marR="0" rtl="0" algn="l">
              <a:lnSpc>
                <a:spcPct val="96014"/>
              </a:lnSpc>
              <a:spcBef>
                <a:spcPts val="0"/>
              </a:spcBef>
              <a:spcAft>
                <a:spcPts val="0"/>
              </a:spcAft>
              <a:buClr>
                <a:srgbClr val="000000"/>
              </a:buClr>
              <a:buSzPts val="2400"/>
              <a:buFont typeface="Arial"/>
              <a:buNone/>
            </a:pPr>
            <a:r>
              <a:rPr b="0" i="0" lang="en-US" sz="2400" u="none" cap="none" strike="noStrike">
                <a:solidFill>
                  <a:srgbClr val="000000"/>
                </a:solidFill>
                <a:latin typeface="Quicksand Medium"/>
                <a:ea typeface="Quicksand Medium"/>
                <a:cs typeface="Quicksand Medium"/>
                <a:sym typeface="Quicksand Medium"/>
              </a:rPr>
              <a:t>COMPETENCIA: Encargados de conocer los asuntos de que trata esta ley y los que les encomienden otras leyes generales y especiales, de juzgarlos y hacer ejecutar lo juzgado. (arts. 1 y 8): </a:t>
            </a:r>
            <a:endParaRPr b="0" i="0" sz="2400" u="none" cap="none" strike="noStrike">
              <a:solidFill>
                <a:srgbClr val="000000"/>
              </a:solidFill>
              <a:latin typeface="Arial"/>
              <a:ea typeface="Arial"/>
              <a:cs typeface="Arial"/>
              <a:sym typeface="Arial"/>
            </a:endParaRPr>
          </a:p>
          <a:p>
            <a:pPr indent="0" lvl="0" marL="0" marR="0" rtl="0" algn="l">
              <a:lnSpc>
                <a:spcPct val="96014"/>
              </a:lnSpc>
              <a:spcBef>
                <a:spcPts val="0"/>
              </a:spcBef>
              <a:spcAft>
                <a:spcPts val="0"/>
              </a:spcAft>
              <a:buClr>
                <a:srgbClr val="000000"/>
              </a:buClr>
              <a:buSzPts val="2400"/>
              <a:buFont typeface="Arial"/>
              <a:buNone/>
            </a:pPr>
            <a:r>
              <a:t/>
            </a:r>
            <a:endParaRPr b="0" i="0" sz="2400" u="none" cap="none" strike="noStrike">
              <a:solidFill>
                <a:srgbClr val="000000"/>
              </a:solidFill>
              <a:latin typeface="Quicksand Medium"/>
              <a:ea typeface="Quicksand Medium"/>
              <a:cs typeface="Quicksand Medium"/>
              <a:sym typeface="Quicksand Medium"/>
            </a:endParaRPr>
          </a:p>
          <a:p>
            <a:pPr indent="0" lvl="0" marL="0" marR="0" rtl="0" algn="just">
              <a:lnSpc>
                <a:spcPct val="96014"/>
              </a:lnSpc>
              <a:spcBef>
                <a:spcPts val="0"/>
              </a:spcBef>
              <a:spcAft>
                <a:spcPts val="0"/>
              </a:spcAft>
              <a:buClr>
                <a:srgbClr val="000000"/>
              </a:buClr>
              <a:buSzPts val="2400"/>
              <a:buFont typeface="Arial"/>
              <a:buNone/>
            </a:pPr>
            <a:r>
              <a:rPr b="0" i="0" lang="en-US" sz="2400" u="none" cap="none" strike="noStrike">
                <a:solidFill>
                  <a:srgbClr val="000000"/>
                </a:solidFill>
                <a:latin typeface="Quicksand Medium"/>
                <a:ea typeface="Quicksand Medium"/>
                <a:cs typeface="Quicksand Medium"/>
                <a:sym typeface="Quicksand Medium"/>
              </a:rPr>
              <a:t>CONFORMACION: Número de jueces que en cada caso se señala en el art. 4.(13 jueces en cada tribunal de Santiago).</a:t>
            </a:r>
            <a:endParaRPr b="0" i="0" sz="2400" u="none" cap="none" strike="noStrike">
              <a:solidFill>
                <a:srgbClr val="000000"/>
              </a:solidFill>
              <a:latin typeface="Arial"/>
              <a:ea typeface="Arial"/>
              <a:cs typeface="Arial"/>
              <a:sym typeface="Arial"/>
            </a:endParaRPr>
          </a:p>
          <a:p>
            <a:pPr indent="0" lvl="0" marL="0" marR="0" rtl="0" algn="just">
              <a:lnSpc>
                <a:spcPct val="96014"/>
              </a:lnSpc>
              <a:spcBef>
                <a:spcPts val="0"/>
              </a:spcBef>
              <a:spcAft>
                <a:spcPts val="0"/>
              </a:spcAft>
              <a:buClr>
                <a:srgbClr val="000000"/>
              </a:buClr>
              <a:buSzPts val="2400"/>
              <a:buFont typeface="Arial"/>
              <a:buNone/>
            </a:pPr>
            <a:r>
              <a:t/>
            </a:r>
            <a:endParaRPr b="0" i="0" sz="2400" u="none" cap="none" strike="noStrike">
              <a:solidFill>
                <a:srgbClr val="000000"/>
              </a:solidFill>
              <a:latin typeface="Quicksand Medium"/>
              <a:ea typeface="Quicksand Medium"/>
              <a:cs typeface="Quicksand Medium"/>
              <a:sym typeface="Quicksand Medium"/>
            </a:endParaRPr>
          </a:p>
          <a:p>
            <a:pPr indent="0" lvl="0" marL="0" marR="0" rtl="0" algn="just">
              <a:lnSpc>
                <a:spcPct val="96014"/>
              </a:lnSpc>
              <a:spcBef>
                <a:spcPts val="0"/>
              </a:spcBef>
              <a:spcAft>
                <a:spcPts val="0"/>
              </a:spcAft>
              <a:buClr>
                <a:srgbClr val="000000"/>
              </a:buClr>
              <a:buSzPts val="2400"/>
              <a:buFont typeface="Arial"/>
              <a:buNone/>
            </a:pPr>
            <a:r>
              <a:rPr b="0" i="0" lang="en-US" sz="2400" u="none" cap="none" strike="noStrike">
                <a:solidFill>
                  <a:srgbClr val="000000"/>
                </a:solidFill>
                <a:latin typeface="Quicksand Medium"/>
                <a:ea typeface="Quicksand Medium"/>
                <a:cs typeface="Quicksand Medium"/>
                <a:sym typeface="Quicksand Medium"/>
              </a:rPr>
              <a:t>UBICACIÓN: General Mackenna 1477, Región Metropolitana.</a:t>
            </a:r>
            <a:endParaRPr b="0" i="0" sz="2400" u="none" cap="none" strike="noStrike">
              <a:solidFill>
                <a:srgbClr val="000000"/>
              </a:solidFill>
              <a:latin typeface="Arial"/>
              <a:ea typeface="Arial"/>
              <a:cs typeface="Arial"/>
              <a:sym typeface="Arial"/>
            </a:endParaRPr>
          </a:p>
          <a:p>
            <a:pPr indent="0" lvl="0" marL="0" marR="0" rtl="0" algn="just">
              <a:lnSpc>
                <a:spcPct val="96014"/>
              </a:lnSpc>
              <a:spcBef>
                <a:spcPts val="0"/>
              </a:spcBef>
              <a:spcAft>
                <a:spcPts val="0"/>
              </a:spcAft>
              <a:buClr>
                <a:srgbClr val="000000"/>
              </a:buClr>
              <a:buSzPts val="2400"/>
              <a:buFont typeface="Arial"/>
              <a:buNone/>
            </a:pPr>
            <a:r>
              <a:rPr b="0" i="0" lang="en-US" sz="2400" u="none" cap="none" strike="noStrike">
                <a:solidFill>
                  <a:srgbClr val="000000"/>
                </a:solidFill>
                <a:latin typeface="Quicksand Medium"/>
                <a:ea typeface="Quicksand Medium"/>
                <a:cs typeface="Quicksand Medium"/>
                <a:sym typeface="Quicksand Medium"/>
              </a:rPr>
              <a:t>Cuatro Juzgados.</a:t>
            </a:r>
            <a:endParaRPr b="0" i="0" sz="2400" u="none" cap="none" strike="noStrike">
              <a:solidFill>
                <a:srgbClr val="000000"/>
              </a:solidFill>
              <a:latin typeface="Arial"/>
              <a:ea typeface="Arial"/>
              <a:cs typeface="Arial"/>
              <a:sym typeface="Arial"/>
            </a:endParaRPr>
          </a:p>
          <a:p>
            <a:pPr indent="0" lvl="0" marL="0" marR="0" rtl="0" algn="just">
              <a:lnSpc>
                <a:spcPct val="96014"/>
              </a:lnSpc>
              <a:spcBef>
                <a:spcPts val="0"/>
              </a:spcBef>
              <a:spcAft>
                <a:spcPts val="0"/>
              </a:spcAft>
              <a:buClr>
                <a:srgbClr val="000000"/>
              </a:buClr>
              <a:buSzPts val="2400"/>
              <a:buFont typeface="Arial"/>
              <a:buNone/>
            </a:pPr>
            <a:r>
              <a:rPr b="0" i="0" lang="en-US" sz="2400" u="none" cap="none" strike="noStrike">
                <a:solidFill>
                  <a:srgbClr val="000000"/>
                </a:solidFill>
                <a:latin typeface="Quicksand Medium"/>
                <a:ea typeface="Quicksand Medium"/>
                <a:cs typeface="Quicksand Medium"/>
                <a:sym typeface="Quicksand Medium"/>
              </a:rPr>
              <a:t>Jurisdicción: Comunas de la Provincia de Santiago, con excepción de San Joaquín, La Granja, La Pintana, San Ramón, San Miguel, La Cisterna, El Bosque, Pedro Aguirre Cerda, Lo Espejo, Pudahuel, Quinta Normal, Cerro Navia y Lo Prado.</a:t>
            </a:r>
            <a:endParaRPr b="0" i="0" sz="2400" u="none" cap="none" strike="noStrike">
              <a:solidFill>
                <a:srgbClr val="000000"/>
              </a:solidFill>
              <a:latin typeface="Arial"/>
              <a:ea typeface="Arial"/>
              <a:cs typeface="Arial"/>
              <a:sym typeface="Arial"/>
            </a:endParaRPr>
          </a:p>
        </p:txBody>
      </p:sp>
      <p:sp>
        <p:nvSpPr>
          <p:cNvPr id="110" name="Google Shape;110;p2"/>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grpSp>
        <p:nvGrpSpPr>
          <p:cNvPr id="359" name="Google Shape;359;p19"/>
          <p:cNvGrpSpPr/>
          <p:nvPr/>
        </p:nvGrpSpPr>
        <p:grpSpPr>
          <a:xfrm rot="2576728">
            <a:off x="-512606" y="-6612945"/>
            <a:ext cx="819305" cy="13995240"/>
            <a:chOff x="0" y="-47625"/>
            <a:chExt cx="303446" cy="5183422"/>
          </a:xfrm>
        </p:grpSpPr>
        <p:sp>
          <p:nvSpPr>
            <p:cNvPr id="360" name="Google Shape;360;p19"/>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361" name="Google Shape;361;p19"/>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62" name="Google Shape;362;p19"/>
          <p:cNvSpPr/>
          <p:nvPr/>
        </p:nvSpPr>
        <p:spPr>
          <a:xfrm rot="-3675329">
            <a:off x="8574385" y="6463092"/>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363" name="Google Shape;363;p19"/>
          <p:cNvSpPr txBox="1"/>
          <p:nvPr/>
        </p:nvSpPr>
        <p:spPr>
          <a:xfrm>
            <a:off x="251123" y="479363"/>
            <a:ext cx="9221400" cy="7153500"/>
          </a:xfrm>
          <a:prstGeom prst="rect">
            <a:avLst/>
          </a:prstGeom>
          <a:noFill/>
          <a:ln>
            <a:noFill/>
          </a:ln>
        </p:spPr>
        <p:txBody>
          <a:bodyPr anchorCtr="0" anchor="t" bIns="0" lIns="0" spcFirstLastPara="1" rIns="0" wrap="square" tIns="0">
            <a:spAutoFit/>
          </a:bodyPr>
          <a:lstStyle/>
          <a:p>
            <a:pPr indent="-137223" lvl="1" marL="303972" marR="0" rtl="0" algn="just">
              <a:lnSpc>
                <a:spcPct val="96018"/>
              </a:lnSpc>
              <a:spcBef>
                <a:spcPts val="0"/>
              </a:spcBef>
              <a:spcAft>
                <a:spcPts val="0"/>
              </a:spcAft>
              <a:buClr>
                <a:srgbClr val="000000"/>
              </a:buClr>
              <a:buSzPts val="2161"/>
              <a:buFont typeface="Quicksand"/>
              <a:buAutoNum type="arabicPeriod"/>
            </a:pPr>
            <a:r>
              <a:rPr b="1" i="0" lang="en-US" sz="2161" u="none" cap="none" strike="noStrike">
                <a:solidFill>
                  <a:srgbClr val="000000"/>
                </a:solidFill>
                <a:latin typeface="Quicksand"/>
                <a:ea typeface="Quicksand"/>
                <a:cs typeface="Quicksand"/>
                <a:sym typeface="Quicksand"/>
              </a:rPr>
              <a:t>EXTENSIÓN DE LA COMPETENCIA TERRITORIAL</a:t>
            </a:r>
            <a:r>
              <a:rPr b="0" i="0" lang="en-US" sz="2161" u="none" cap="none" strike="noStrike">
                <a:solidFill>
                  <a:srgbClr val="000000"/>
                </a:solidFill>
                <a:latin typeface="Quicksand"/>
                <a:ea typeface="Quicksand"/>
                <a:cs typeface="Quicksand"/>
                <a:sym typeface="Quicksand"/>
              </a:rPr>
              <a:t>: Juzgados de Familia dependientes de una misma Corte de Apelaciones, podrán decretar diligencias para cumplirse directamente en cualquier comuna ubicada dentro del territorio jurisdiccional de la Corte. (en el caso de los juzgados dependientes de la Corte de Apelaciones de Santiago se aplica respecto de actuaciones que deban practicarse en el territorio de la Corte de Apelaciones de San Miguel y a los que dependan de esta última, respecto de las actuaciones que deban practicarse en el territorio jurisdiccional de la primera).</a:t>
            </a:r>
            <a:endParaRPr b="0" i="0" sz="1200" u="none" cap="none" strike="noStrike">
              <a:solidFill>
                <a:srgbClr val="000000"/>
              </a:solidFill>
              <a:latin typeface="Arial"/>
              <a:ea typeface="Arial"/>
              <a:cs typeface="Arial"/>
              <a:sym typeface="Arial"/>
            </a:endParaRPr>
          </a:p>
          <a:p>
            <a:pPr indent="-137223" lvl="1" marL="303972" marR="0" rtl="0" algn="just">
              <a:lnSpc>
                <a:spcPct val="96018"/>
              </a:lnSpc>
              <a:spcBef>
                <a:spcPts val="0"/>
              </a:spcBef>
              <a:spcAft>
                <a:spcPts val="0"/>
              </a:spcAft>
              <a:buClr>
                <a:srgbClr val="000000"/>
              </a:buClr>
              <a:buSzPts val="2161"/>
              <a:buFont typeface="Quicksand"/>
              <a:buAutoNum type="arabicPeriod"/>
            </a:pPr>
            <a:r>
              <a:rPr b="1" i="0" lang="en-US" sz="2161" u="none" cap="none" strike="noStrike">
                <a:solidFill>
                  <a:srgbClr val="000000"/>
                </a:solidFill>
                <a:latin typeface="Quicksand"/>
                <a:ea typeface="Quicksand"/>
                <a:cs typeface="Quicksand"/>
                <a:sym typeface="Quicksand"/>
              </a:rPr>
              <a:t>NULIDAD PROCESAL</a:t>
            </a:r>
            <a:r>
              <a:rPr b="0" i="0" lang="en-US" sz="2161" u="none" cap="none" strike="noStrike">
                <a:solidFill>
                  <a:srgbClr val="000000"/>
                </a:solidFill>
                <a:latin typeface="Quicksand"/>
                <a:ea typeface="Quicksand"/>
                <a:cs typeface="Quicksand"/>
                <a:sym typeface="Quicksand"/>
              </a:rPr>
              <a:t>: </a:t>
            </a:r>
            <a:endParaRPr b="0" i="0" sz="1200" u="none" cap="none" strike="noStrike">
              <a:solidFill>
                <a:srgbClr val="000000"/>
              </a:solidFill>
              <a:latin typeface="Arial"/>
              <a:ea typeface="Arial"/>
              <a:cs typeface="Arial"/>
              <a:sym typeface="Arial"/>
            </a:endParaRPr>
          </a:p>
          <a:p>
            <a:pPr indent="-151986" lvl="1" marL="303972" marR="0" rtl="0" algn="just">
              <a:lnSpc>
                <a:spcPct val="96018"/>
              </a:lnSpc>
              <a:spcBef>
                <a:spcPts val="0"/>
              </a:spcBef>
              <a:spcAft>
                <a:spcPts val="0"/>
              </a:spcAft>
              <a:buClr>
                <a:srgbClr val="000000"/>
              </a:buClr>
              <a:buSzPts val="2161"/>
              <a:buFont typeface="Arial"/>
              <a:buNone/>
            </a:pPr>
            <a:r>
              <a:rPr b="0" i="0" lang="en-US" sz="2161" u="none" cap="none" strike="noStrike">
                <a:solidFill>
                  <a:srgbClr val="000000"/>
                </a:solidFill>
                <a:latin typeface="Quicksand"/>
                <a:ea typeface="Quicksand"/>
                <a:cs typeface="Quicksand"/>
                <a:sym typeface="Quicksand"/>
              </a:rPr>
              <a:t>     -Sólo cuando </a:t>
            </a:r>
            <a:r>
              <a:rPr b="1" i="0" lang="en-US" sz="2161" u="none" cap="none" strike="noStrike">
                <a:solidFill>
                  <a:srgbClr val="000000"/>
                </a:solidFill>
                <a:latin typeface="Quicksand"/>
                <a:ea typeface="Quicksand"/>
                <a:cs typeface="Quicksand"/>
                <a:sym typeface="Quicksand"/>
              </a:rPr>
              <a:t>causa perjuicio</a:t>
            </a:r>
            <a:r>
              <a:rPr b="0" i="0" lang="en-US" sz="2161" u="none" cap="none" strike="noStrike">
                <a:solidFill>
                  <a:srgbClr val="000000"/>
                </a:solidFill>
                <a:latin typeface="Quicksand"/>
                <a:ea typeface="Quicksand"/>
                <a:cs typeface="Quicksand"/>
                <a:sym typeface="Quicksand"/>
              </a:rPr>
              <a:t>. (cuando el vicio hubiere impedido el  ejercicio de derechos por el litigante que reclama).art.25</a:t>
            </a:r>
            <a:endParaRPr b="0" i="0" sz="1200" u="none" cap="none" strike="noStrike">
              <a:solidFill>
                <a:srgbClr val="000000"/>
              </a:solidFill>
              <a:latin typeface="Arial"/>
              <a:ea typeface="Arial"/>
              <a:cs typeface="Arial"/>
              <a:sym typeface="Arial"/>
            </a:endParaRPr>
          </a:p>
          <a:p>
            <a:pPr indent="-151986" lvl="1" marL="303972" marR="0" rtl="0" algn="just">
              <a:lnSpc>
                <a:spcPct val="96018"/>
              </a:lnSpc>
              <a:spcBef>
                <a:spcPts val="0"/>
              </a:spcBef>
              <a:spcAft>
                <a:spcPts val="0"/>
              </a:spcAft>
              <a:buClr>
                <a:srgbClr val="000000"/>
              </a:buClr>
              <a:buSzPts val="2161"/>
              <a:buFont typeface="Arial"/>
              <a:buNone/>
            </a:pPr>
            <a:r>
              <a:rPr b="0" i="0" lang="en-US" sz="2161" u="none" cap="none" strike="noStrike">
                <a:solidFill>
                  <a:srgbClr val="000000"/>
                </a:solidFill>
                <a:latin typeface="Quicksand"/>
                <a:ea typeface="Quicksand"/>
                <a:cs typeface="Quicksand"/>
                <a:sym typeface="Quicksand"/>
              </a:rPr>
              <a:t>      -La parte que ha originado el vicio o concurrido a su materialización no podrá solicitarla.</a:t>
            </a:r>
            <a:endParaRPr b="0" i="0" sz="1200" u="none" cap="none" strike="noStrike">
              <a:solidFill>
                <a:srgbClr val="000000"/>
              </a:solidFill>
              <a:latin typeface="Arial"/>
              <a:ea typeface="Arial"/>
              <a:cs typeface="Arial"/>
              <a:sym typeface="Arial"/>
            </a:endParaRPr>
          </a:p>
          <a:p>
            <a:pPr indent="-151986" lvl="1" marL="303972" marR="0" rtl="0" algn="just">
              <a:lnSpc>
                <a:spcPct val="96018"/>
              </a:lnSpc>
              <a:spcBef>
                <a:spcPts val="0"/>
              </a:spcBef>
              <a:spcAft>
                <a:spcPts val="0"/>
              </a:spcAft>
              <a:buClr>
                <a:srgbClr val="000000"/>
              </a:buClr>
              <a:buSzPts val="2161"/>
              <a:buFont typeface="Arial"/>
              <a:buNone/>
            </a:pPr>
            <a:r>
              <a:rPr b="0" i="0" lang="en-US" sz="2161" u="none" cap="none" strike="noStrike">
                <a:solidFill>
                  <a:srgbClr val="000000"/>
                </a:solidFill>
                <a:latin typeface="Quicksand"/>
                <a:ea typeface="Quicksand"/>
                <a:cs typeface="Quicksand"/>
                <a:sym typeface="Quicksand"/>
              </a:rPr>
              <a:t>     -Queda subsanada, si el perjudicado no reclama oportunamente del vicio;  si ella ha aceptado tácitamente los efectos del acto y si , no obstante el vicio de que adolezca, el acto ha conseguido su fin respecto de todos los interesados.  </a:t>
            </a:r>
            <a:endParaRPr b="0" i="0" sz="1200" u="none" cap="none" strike="noStrike">
              <a:solidFill>
                <a:srgbClr val="000000"/>
              </a:solidFill>
              <a:latin typeface="Arial"/>
              <a:ea typeface="Arial"/>
              <a:cs typeface="Arial"/>
              <a:sym typeface="Arial"/>
            </a:endParaRPr>
          </a:p>
          <a:p>
            <a:pPr indent="-165803" lvl="1" marL="331606" marR="0" rtl="0" algn="just">
              <a:lnSpc>
                <a:spcPct val="96001"/>
              </a:lnSpc>
              <a:spcBef>
                <a:spcPts val="0"/>
              </a:spcBef>
              <a:spcAft>
                <a:spcPts val="0"/>
              </a:spcAft>
              <a:buClr>
                <a:srgbClr val="000000"/>
              </a:buClr>
              <a:buSzPts val="2376"/>
              <a:buFont typeface="Arial"/>
              <a:buNone/>
            </a:pPr>
            <a:r>
              <a:rPr b="0" i="0" lang="en-US" sz="2376" u="none" cap="none" strike="noStrike">
                <a:solidFill>
                  <a:srgbClr val="000000"/>
                </a:solidFill>
                <a:latin typeface="Quicksand"/>
                <a:ea typeface="Quicksand"/>
                <a:cs typeface="Quicksand"/>
                <a:sym typeface="Quicksand"/>
              </a:rPr>
              <a:t>    -El tribunal no puede declarar de oficio las nulidades convalidadas.</a:t>
            </a:r>
            <a:endParaRPr b="0" i="0" sz="1200" u="none" cap="none" strike="noStrike">
              <a:solidFill>
                <a:srgbClr val="000000"/>
              </a:solidFill>
              <a:latin typeface="Arial"/>
              <a:ea typeface="Arial"/>
              <a:cs typeface="Arial"/>
              <a:sym typeface="Arial"/>
            </a:endParaRPr>
          </a:p>
          <a:p>
            <a:pPr indent="-165803" lvl="1" marL="331606" marR="0" rtl="0" algn="l">
              <a:lnSpc>
                <a:spcPct val="96001"/>
              </a:lnSpc>
              <a:spcBef>
                <a:spcPts val="0"/>
              </a:spcBef>
              <a:spcAft>
                <a:spcPts val="0"/>
              </a:spcAft>
              <a:buClr>
                <a:srgbClr val="000000"/>
              </a:buClr>
              <a:buSzPts val="2376"/>
              <a:buFont typeface="Arial"/>
              <a:buNone/>
            </a:pPr>
            <a:r>
              <a:t/>
            </a:r>
            <a:endParaRPr b="0" i="0" sz="2376" u="none" cap="none" strike="noStrike">
              <a:solidFill>
                <a:srgbClr val="000000"/>
              </a:solidFill>
              <a:latin typeface="Quicksand"/>
              <a:ea typeface="Quicksand"/>
              <a:cs typeface="Quicksand"/>
              <a:sym typeface="Quicksand"/>
            </a:endParaRPr>
          </a:p>
          <a:p>
            <a:pPr indent="-153103" lvl="1" marL="331606" marR="0" rtl="0" algn="l">
              <a:lnSpc>
                <a:spcPct val="96001"/>
              </a:lnSpc>
              <a:spcBef>
                <a:spcPts val="0"/>
              </a:spcBef>
              <a:spcAft>
                <a:spcPts val="0"/>
              </a:spcAft>
              <a:buClr>
                <a:srgbClr val="000000"/>
              </a:buClr>
              <a:buSzPts val="2376"/>
              <a:buFont typeface="Quicksand"/>
              <a:buAutoNum type="arabicPeriod"/>
            </a:pPr>
            <a:r>
              <a:rPr b="0" i="0" lang="en-US" sz="2376" u="none" cap="none" strike="noStrike">
                <a:solidFill>
                  <a:srgbClr val="000000"/>
                </a:solidFill>
                <a:latin typeface="Quicksand"/>
                <a:ea typeface="Quicksand"/>
                <a:cs typeface="Quicksand"/>
                <a:sym typeface="Quicksand"/>
              </a:rPr>
              <a:t> </a:t>
            </a:r>
            <a:endParaRPr b="0" i="0" sz="1200" u="none" cap="none" strike="noStrike">
              <a:solidFill>
                <a:srgbClr val="000000"/>
              </a:solidFill>
              <a:latin typeface="Arial"/>
              <a:ea typeface="Arial"/>
              <a:cs typeface="Arial"/>
              <a:sym typeface="Arial"/>
            </a:endParaRPr>
          </a:p>
        </p:txBody>
      </p:sp>
      <p:sp>
        <p:nvSpPr>
          <p:cNvPr id="364" name="Google Shape;364;p19"/>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grpSp>
        <p:nvGrpSpPr>
          <p:cNvPr id="373" name="Google Shape;373;p20"/>
          <p:cNvGrpSpPr/>
          <p:nvPr/>
        </p:nvGrpSpPr>
        <p:grpSpPr>
          <a:xfrm rot="2576728">
            <a:off x="-512606" y="-6313163"/>
            <a:ext cx="819305" cy="13995240"/>
            <a:chOff x="0" y="-47625"/>
            <a:chExt cx="303446" cy="5183422"/>
          </a:xfrm>
        </p:grpSpPr>
        <p:sp>
          <p:nvSpPr>
            <p:cNvPr id="374" name="Google Shape;374;p20"/>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375" name="Google Shape;375;p20"/>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76" name="Google Shape;376;p20"/>
          <p:cNvSpPr/>
          <p:nvPr/>
        </p:nvSpPr>
        <p:spPr>
          <a:xfrm rot="-3675329">
            <a:off x="8268026" y="6463092"/>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377" name="Google Shape;377;p20"/>
          <p:cNvSpPr txBox="1"/>
          <p:nvPr/>
        </p:nvSpPr>
        <p:spPr>
          <a:xfrm>
            <a:off x="570773" y="217401"/>
            <a:ext cx="8595300" cy="3997500"/>
          </a:xfrm>
          <a:prstGeom prst="rect">
            <a:avLst/>
          </a:prstGeom>
          <a:noFill/>
          <a:ln>
            <a:noFill/>
          </a:ln>
        </p:spPr>
        <p:txBody>
          <a:bodyPr anchorCtr="0" anchor="t" bIns="0" lIns="0" spcFirstLastPara="1" rIns="0" wrap="square" tIns="0">
            <a:spAutoFit/>
          </a:bodyPr>
          <a:lstStyle/>
          <a:p>
            <a:pPr indent="0" lvl="0" marL="0" marR="0" rtl="0" algn="l">
              <a:lnSpc>
                <a:spcPct val="95968"/>
              </a:lnSpc>
              <a:spcBef>
                <a:spcPts val="0"/>
              </a:spcBef>
              <a:spcAft>
                <a:spcPts val="0"/>
              </a:spcAft>
              <a:buClr>
                <a:srgbClr val="000000"/>
              </a:buClr>
              <a:buSzPts val="1933"/>
              <a:buFont typeface="Arial"/>
              <a:buNone/>
            </a:pPr>
            <a:r>
              <a:rPr b="0" i="0" lang="en-US" sz="1933" u="none" cap="none" strike="noStrike">
                <a:solidFill>
                  <a:srgbClr val="000000"/>
                </a:solidFill>
                <a:latin typeface="Quicksand Medium"/>
                <a:ea typeface="Quicksand Medium"/>
                <a:cs typeface="Quicksand Medium"/>
                <a:sym typeface="Quicksand Medium"/>
              </a:rPr>
              <a:t>  </a:t>
            </a:r>
            <a:endParaRPr b="0" i="0" sz="1200" u="none" cap="none" strike="noStrike">
              <a:solidFill>
                <a:srgbClr val="000000"/>
              </a:solidFill>
              <a:latin typeface="Arial"/>
              <a:ea typeface="Arial"/>
              <a:cs typeface="Arial"/>
              <a:sym typeface="Arial"/>
            </a:endParaRPr>
          </a:p>
          <a:p>
            <a:pPr indent="0" lvl="0" marL="0" marR="0" rtl="0" algn="l">
              <a:lnSpc>
                <a:spcPct val="95968"/>
              </a:lnSpc>
              <a:spcBef>
                <a:spcPts val="0"/>
              </a:spcBef>
              <a:spcAft>
                <a:spcPts val="0"/>
              </a:spcAft>
              <a:buClr>
                <a:srgbClr val="000000"/>
              </a:buClr>
              <a:buSzPts val="1933"/>
              <a:buFont typeface="Arial"/>
              <a:buNone/>
            </a:pPr>
            <a:r>
              <a:rPr b="1" i="0" lang="en-US" sz="1933" u="none" cap="none" strike="noStrike">
                <a:solidFill>
                  <a:srgbClr val="000000"/>
                </a:solidFill>
                <a:latin typeface="Quicksand"/>
                <a:ea typeface="Quicksand"/>
                <a:cs typeface="Quicksand"/>
                <a:sym typeface="Quicksand"/>
              </a:rPr>
              <a:t>INCIDENTES</a:t>
            </a:r>
            <a:r>
              <a:rPr b="0" i="0" lang="en-US" sz="1933" u="none" cap="none" strike="noStrike">
                <a:solidFill>
                  <a:srgbClr val="000000"/>
                </a:solidFill>
                <a:latin typeface="Quicksand Medium"/>
                <a:ea typeface="Quicksand Medium"/>
                <a:cs typeface="Quicksand Medium"/>
                <a:sym typeface="Quicksand Medium"/>
              </a:rPr>
              <a:t> (art.26):  </a:t>
            </a:r>
            <a:endParaRPr b="0" i="0" sz="1200" u="none" cap="none" strike="noStrike">
              <a:solidFill>
                <a:srgbClr val="000000"/>
              </a:solidFill>
              <a:latin typeface="Arial"/>
              <a:ea typeface="Arial"/>
              <a:cs typeface="Arial"/>
              <a:sym typeface="Arial"/>
            </a:endParaRPr>
          </a:p>
          <a:p>
            <a:pPr indent="-69539" lvl="1" marL="139079" marR="0" rtl="0" algn="just">
              <a:lnSpc>
                <a:spcPct val="95968"/>
              </a:lnSpc>
              <a:spcBef>
                <a:spcPts val="0"/>
              </a:spcBef>
              <a:spcAft>
                <a:spcPts val="0"/>
              </a:spcAft>
              <a:buClr>
                <a:srgbClr val="000000"/>
              </a:buClr>
              <a:buSzPts val="1933"/>
              <a:buFont typeface="Arial"/>
              <a:buNone/>
            </a:pPr>
            <a:r>
              <a:rPr b="0" i="0" lang="en-US" sz="1933" u="sng" cap="none" strike="noStrike">
                <a:solidFill>
                  <a:srgbClr val="000000"/>
                </a:solidFill>
                <a:latin typeface="Quicksand Medium"/>
                <a:ea typeface="Quicksand Medium"/>
                <a:cs typeface="Quicksand Medium"/>
                <a:sym typeface="Quicksand Medium"/>
              </a:rPr>
              <a:t>Promovidos en la audiencia</a:t>
            </a:r>
            <a:r>
              <a:rPr b="0" i="0" lang="en-US" sz="1933" u="none" cap="none" strike="noStrike">
                <a:solidFill>
                  <a:srgbClr val="000000"/>
                </a:solidFill>
                <a:latin typeface="Quicksand Medium"/>
                <a:ea typeface="Quicksand Medium"/>
                <a:cs typeface="Quicksand Medium"/>
                <a:sym typeface="Quicksand Medium"/>
              </a:rPr>
              <a:t>: deben se resueltos inmediatamente por el juez, previo debate.</a:t>
            </a:r>
            <a:endParaRPr b="0" i="0" sz="1200" u="none" cap="none" strike="noStrike">
              <a:solidFill>
                <a:srgbClr val="000000"/>
              </a:solidFill>
              <a:latin typeface="Arial"/>
              <a:ea typeface="Arial"/>
              <a:cs typeface="Arial"/>
              <a:sym typeface="Arial"/>
            </a:endParaRPr>
          </a:p>
          <a:p>
            <a:pPr indent="-69539" lvl="1" marL="139079" marR="0" rtl="0" algn="just">
              <a:lnSpc>
                <a:spcPct val="95968"/>
              </a:lnSpc>
              <a:spcBef>
                <a:spcPts val="0"/>
              </a:spcBef>
              <a:spcAft>
                <a:spcPts val="0"/>
              </a:spcAft>
              <a:buClr>
                <a:srgbClr val="000000"/>
              </a:buClr>
              <a:buSzPts val="1933"/>
              <a:buFont typeface="Arial"/>
              <a:buNone/>
            </a:pPr>
            <a:r>
              <a:rPr b="0" i="0" lang="en-US" sz="1933" u="sng" cap="none" strike="noStrike">
                <a:solidFill>
                  <a:srgbClr val="000000"/>
                </a:solidFill>
                <a:latin typeface="Quicksand Medium"/>
                <a:ea typeface="Quicksand Medium"/>
                <a:cs typeface="Quicksand Medium"/>
                <a:sym typeface="Quicksand Medium"/>
              </a:rPr>
              <a:t>Si es necesario para su resolución rendir prueba que no hubiere sido posible prever con anterioridad</a:t>
            </a:r>
            <a:r>
              <a:rPr b="0" i="0" lang="en-US" sz="1933" u="none" cap="none" strike="noStrike">
                <a:solidFill>
                  <a:srgbClr val="000000"/>
                </a:solidFill>
                <a:latin typeface="Quicksand Medium"/>
                <a:ea typeface="Quicksand Medium"/>
                <a:cs typeface="Quicksand Medium"/>
                <a:sym typeface="Quicksand Medium"/>
              </a:rPr>
              <a:t>, el juez determinará la forma y oportunidad de su rendición, antes de resolver.</a:t>
            </a:r>
            <a:endParaRPr b="0" i="0" sz="1200" u="none" cap="none" strike="noStrike">
              <a:solidFill>
                <a:srgbClr val="000000"/>
              </a:solidFill>
              <a:latin typeface="Arial"/>
              <a:ea typeface="Arial"/>
              <a:cs typeface="Arial"/>
              <a:sym typeface="Arial"/>
            </a:endParaRPr>
          </a:p>
          <a:p>
            <a:pPr indent="-69539" lvl="1" marL="139079" marR="0" rtl="0" algn="just">
              <a:lnSpc>
                <a:spcPct val="95968"/>
              </a:lnSpc>
              <a:spcBef>
                <a:spcPts val="0"/>
              </a:spcBef>
              <a:spcAft>
                <a:spcPts val="0"/>
              </a:spcAft>
              <a:buClr>
                <a:srgbClr val="000000"/>
              </a:buClr>
              <a:buSzPts val="1933"/>
              <a:buFont typeface="Arial"/>
              <a:buNone/>
            </a:pPr>
            <a:r>
              <a:rPr b="0" i="0" lang="en-US" sz="1933" u="none" cap="none" strike="noStrike">
                <a:solidFill>
                  <a:srgbClr val="000000"/>
                </a:solidFill>
                <a:latin typeface="Quicksand Medium"/>
                <a:ea typeface="Quicksand Medium"/>
                <a:cs typeface="Quicksand Medium"/>
                <a:sym typeface="Quicksand Medium"/>
              </a:rPr>
              <a:t> Las decisiones que recayeren sobre estos incidentes no serán susceptibles de recurso alguno.</a:t>
            </a:r>
            <a:endParaRPr b="0" i="0" sz="1200" u="none" cap="none" strike="noStrike">
              <a:solidFill>
                <a:srgbClr val="000000"/>
              </a:solidFill>
              <a:latin typeface="Arial"/>
              <a:ea typeface="Arial"/>
              <a:cs typeface="Arial"/>
              <a:sym typeface="Arial"/>
            </a:endParaRPr>
          </a:p>
          <a:p>
            <a:pPr indent="-69539" lvl="1" marL="139079" marR="0" rtl="0" algn="l">
              <a:lnSpc>
                <a:spcPct val="95968"/>
              </a:lnSpc>
              <a:spcBef>
                <a:spcPts val="0"/>
              </a:spcBef>
              <a:spcAft>
                <a:spcPts val="0"/>
              </a:spcAft>
              <a:buClr>
                <a:srgbClr val="000000"/>
              </a:buClr>
              <a:buSzPts val="1933"/>
              <a:buFont typeface="Arial"/>
              <a:buNone/>
            </a:pPr>
            <a:r>
              <a:t/>
            </a:r>
            <a:endParaRPr b="0" i="0" sz="1933" u="none" cap="none" strike="noStrike">
              <a:solidFill>
                <a:srgbClr val="000000"/>
              </a:solidFill>
              <a:latin typeface="Quicksand Medium"/>
              <a:ea typeface="Quicksand Medium"/>
              <a:cs typeface="Quicksand Medium"/>
              <a:sym typeface="Quicksand Medium"/>
            </a:endParaRPr>
          </a:p>
          <a:p>
            <a:pPr indent="-69539" lvl="1" marL="139079" marR="0" rtl="0" algn="just">
              <a:lnSpc>
                <a:spcPct val="95968"/>
              </a:lnSpc>
              <a:spcBef>
                <a:spcPts val="0"/>
              </a:spcBef>
              <a:spcAft>
                <a:spcPts val="0"/>
              </a:spcAft>
              <a:buClr>
                <a:srgbClr val="000000"/>
              </a:buClr>
              <a:buSzPts val="1933"/>
              <a:buFont typeface="Arial"/>
              <a:buNone/>
            </a:pPr>
            <a:r>
              <a:rPr b="0" i="0" lang="en-US" sz="1933" u="none" cap="none" strike="noStrike">
                <a:solidFill>
                  <a:srgbClr val="000000"/>
                </a:solidFill>
                <a:latin typeface="Quicksand Medium"/>
                <a:ea typeface="Quicksand Medium"/>
                <a:cs typeface="Quicksand Medium"/>
                <a:sym typeface="Quicksand Medium"/>
              </a:rPr>
              <a:t>Excepcionalmente, y por motivos fundados, se podrán interponer incidentes fuera de audiencia, los que deberán ser presentados por escrito y resueltos por el juez de plano, a menos que considere necesario oír a los demás interesados. </a:t>
            </a:r>
            <a:endParaRPr b="0" i="0" sz="1200" u="none" cap="none" strike="noStrike">
              <a:solidFill>
                <a:srgbClr val="000000"/>
              </a:solidFill>
              <a:latin typeface="Arial"/>
              <a:ea typeface="Arial"/>
              <a:cs typeface="Arial"/>
              <a:sym typeface="Arial"/>
            </a:endParaRPr>
          </a:p>
        </p:txBody>
      </p:sp>
      <p:sp>
        <p:nvSpPr>
          <p:cNvPr id="378" name="Google Shape;378;p20"/>
          <p:cNvSpPr txBox="1"/>
          <p:nvPr/>
        </p:nvSpPr>
        <p:spPr>
          <a:xfrm>
            <a:off x="570775" y="4363100"/>
            <a:ext cx="8957700" cy="2289300"/>
          </a:xfrm>
          <a:prstGeom prst="rect">
            <a:avLst/>
          </a:prstGeom>
          <a:noFill/>
          <a:ln>
            <a:noFill/>
          </a:ln>
        </p:spPr>
        <p:txBody>
          <a:bodyPr anchorCtr="0" anchor="t" bIns="0" lIns="0" spcFirstLastPara="1" rIns="0" wrap="square" tIns="0">
            <a:spAutoFit/>
          </a:bodyPr>
          <a:lstStyle/>
          <a:p>
            <a:pPr indent="0" lvl="0" marL="0" marR="0" rtl="0" algn="just">
              <a:lnSpc>
                <a:spcPct val="96018"/>
              </a:lnSpc>
              <a:spcBef>
                <a:spcPts val="0"/>
              </a:spcBef>
              <a:spcAft>
                <a:spcPts val="0"/>
              </a:spcAft>
              <a:buClr>
                <a:srgbClr val="000000"/>
              </a:buClr>
              <a:buSzPts val="2311"/>
              <a:buFont typeface="Arial"/>
              <a:buNone/>
            </a:pPr>
            <a:r>
              <a:rPr b="0" i="0" lang="en-US" sz="2311" u="none" cap="none" strike="noStrike">
                <a:solidFill>
                  <a:srgbClr val="000000"/>
                </a:solidFill>
                <a:latin typeface="Quicksand Medium"/>
                <a:ea typeface="Quicksand Medium"/>
                <a:cs typeface="Quicksand Medium"/>
                <a:sym typeface="Quicksand Medium"/>
              </a:rPr>
              <a:t>Si el incidente se origina en un hecho anterior a una audiencia, sólo podrá interponerse hasta la conclusión de la misma. </a:t>
            </a:r>
            <a:endParaRPr b="0" i="0" sz="1300" u="none" cap="none" strike="noStrike">
              <a:solidFill>
                <a:srgbClr val="000000"/>
              </a:solidFill>
              <a:latin typeface="Arial"/>
              <a:ea typeface="Arial"/>
              <a:cs typeface="Arial"/>
              <a:sym typeface="Arial"/>
            </a:endParaRPr>
          </a:p>
          <a:p>
            <a:pPr indent="0" lvl="0" marL="0" marR="0" rtl="0" algn="l">
              <a:lnSpc>
                <a:spcPct val="96018"/>
              </a:lnSpc>
              <a:spcBef>
                <a:spcPts val="0"/>
              </a:spcBef>
              <a:spcAft>
                <a:spcPts val="0"/>
              </a:spcAft>
              <a:buClr>
                <a:srgbClr val="000000"/>
              </a:buClr>
              <a:buSzPts val="2311"/>
              <a:buFont typeface="Arial"/>
              <a:buNone/>
            </a:pPr>
            <a:r>
              <a:rPr b="0" i="0" lang="en-US" sz="2311" u="none" cap="none" strike="noStrike">
                <a:solidFill>
                  <a:srgbClr val="000000"/>
                </a:solidFill>
                <a:latin typeface="Quicksand Medium"/>
                <a:ea typeface="Quicksand Medium"/>
                <a:cs typeface="Quicksand Medium"/>
                <a:sym typeface="Quicksand Medium"/>
              </a:rPr>
              <a:t>                                       </a:t>
            </a:r>
            <a:endParaRPr b="0" i="0" sz="1411" u="none" cap="none" strike="noStrike">
              <a:solidFill>
                <a:srgbClr val="000000"/>
              </a:solidFill>
              <a:latin typeface="Arial"/>
              <a:ea typeface="Arial"/>
              <a:cs typeface="Arial"/>
              <a:sym typeface="Arial"/>
            </a:endParaRPr>
          </a:p>
          <a:p>
            <a:pPr indent="0" lvl="0" marL="0" marR="0" rtl="0" algn="just">
              <a:lnSpc>
                <a:spcPct val="95971"/>
              </a:lnSpc>
              <a:spcBef>
                <a:spcPts val="0"/>
              </a:spcBef>
              <a:spcAft>
                <a:spcPts val="0"/>
              </a:spcAft>
              <a:buClr>
                <a:srgbClr val="000000"/>
              </a:buClr>
              <a:buSzPts val="1712"/>
              <a:buFont typeface="Arial"/>
              <a:buNone/>
            </a:pPr>
            <a:r>
              <a:rPr b="0" i="0" lang="en-US" sz="1712" u="none" cap="none" strike="noStrike">
                <a:solidFill>
                  <a:srgbClr val="000000"/>
                </a:solidFill>
                <a:latin typeface="Quicksand Medium"/>
                <a:ea typeface="Quicksand Medium"/>
                <a:cs typeface="Quicksand Medium"/>
                <a:sym typeface="Quicksand Medium"/>
              </a:rPr>
              <a:t>NORMAS  SUPLETORIAS: En todo lo no regulado por la ley 19.968, se aplican las disposiciones comunes a todo procedimiento establecidas en el CPC, a menos que ellas resulten incompatibles con la naturaleza de los procedimientos que esta ley establece, particularmente en  lo relativo a la exigencia de oralidad. En dicho caso, el juez dispondrá la forma en que se practicará la actuación. </a:t>
            </a:r>
            <a:endParaRPr b="0" i="0" sz="1300" u="none" cap="none" strike="noStrike">
              <a:solidFill>
                <a:srgbClr val="000000"/>
              </a:solidFill>
              <a:latin typeface="Arial"/>
              <a:ea typeface="Arial"/>
              <a:cs typeface="Arial"/>
              <a:sym typeface="Arial"/>
            </a:endParaRPr>
          </a:p>
        </p:txBody>
      </p:sp>
      <p:sp>
        <p:nvSpPr>
          <p:cNvPr id="379" name="Google Shape;379;p20"/>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grpSp>
        <p:nvGrpSpPr>
          <p:cNvPr id="388" name="Google Shape;388;p21"/>
          <p:cNvGrpSpPr/>
          <p:nvPr/>
        </p:nvGrpSpPr>
        <p:grpSpPr>
          <a:xfrm rot="2576728">
            <a:off x="12023" y="-6006948"/>
            <a:ext cx="819305" cy="13995240"/>
            <a:chOff x="0" y="-47625"/>
            <a:chExt cx="303446" cy="5183422"/>
          </a:xfrm>
        </p:grpSpPr>
        <p:sp>
          <p:nvSpPr>
            <p:cNvPr id="389" name="Google Shape;389;p21"/>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390" name="Google Shape;390;p21"/>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91" name="Google Shape;391;p21"/>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mt="48000"/>
            </a:blip>
            <a:stretch>
              <a:fillRect b="0" l="0" r="0" t="0"/>
            </a:stretch>
          </a:blipFill>
          <a:ln>
            <a:noFill/>
          </a:ln>
        </p:spPr>
      </p:sp>
      <p:sp>
        <p:nvSpPr>
          <p:cNvPr id="392" name="Google Shape;392;p21"/>
          <p:cNvSpPr txBox="1"/>
          <p:nvPr/>
        </p:nvSpPr>
        <p:spPr>
          <a:xfrm>
            <a:off x="1084607" y="336373"/>
            <a:ext cx="7584300" cy="866700"/>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Clr>
                <a:srgbClr val="000000"/>
              </a:buClr>
              <a:buSzPts val="2559"/>
              <a:buFont typeface="Arial"/>
              <a:buNone/>
            </a:pPr>
            <a:r>
              <a:rPr b="1" i="0" lang="en-US" sz="2559" u="sng" cap="none" strike="noStrike">
                <a:solidFill>
                  <a:srgbClr val="000000"/>
                </a:solidFill>
                <a:latin typeface="Quicksand"/>
                <a:ea typeface="Quicksand"/>
                <a:cs typeface="Quicksand"/>
                <a:sym typeface="Quicksand"/>
              </a:rPr>
              <a:t>PROCEDIMIENTO ORDINARIO ANTE LOS JUZGADOS DE FAMILIA.</a:t>
            </a:r>
            <a:endParaRPr b="0" i="0" sz="1400" u="sng" cap="none" strike="noStrike">
              <a:solidFill>
                <a:srgbClr val="000000"/>
              </a:solidFill>
              <a:latin typeface="Arial"/>
              <a:ea typeface="Arial"/>
              <a:cs typeface="Arial"/>
              <a:sym typeface="Arial"/>
            </a:endParaRPr>
          </a:p>
        </p:txBody>
      </p:sp>
      <p:sp>
        <p:nvSpPr>
          <p:cNvPr id="393" name="Google Shape;393;p21"/>
          <p:cNvSpPr txBox="1"/>
          <p:nvPr/>
        </p:nvSpPr>
        <p:spPr>
          <a:xfrm>
            <a:off x="579098" y="1402400"/>
            <a:ext cx="8595300" cy="4861200"/>
          </a:xfrm>
          <a:prstGeom prst="rect">
            <a:avLst/>
          </a:prstGeom>
          <a:noFill/>
          <a:ln>
            <a:noFill/>
          </a:ln>
        </p:spPr>
        <p:txBody>
          <a:bodyPr anchorCtr="0" anchor="t" bIns="0" lIns="0" spcFirstLastPara="1" rIns="0" wrap="square" tIns="0">
            <a:spAutoFit/>
          </a:bodyPr>
          <a:lstStyle/>
          <a:p>
            <a:pPr indent="0" lvl="0" marL="0" marR="0" rtl="0" algn="just">
              <a:lnSpc>
                <a:spcPct val="96004"/>
              </a:lnSpc>
              <a:spcBef>
                <a:spcPts val="0"/>
              </a:spcBef>
              <a:spcAft>
                <a:spcPts val="0"/>
              </a:spcAft>
              <a:buClr>
                <a:srgbClr val="000000"/>
              </a:buClr>
              <a:buSzPts val="2253"/>
              <a:buFont typeface="Arial"/>
              <a:buNone/>
            </a:pPr>
            <a:r>
              <a:rPr b="0" i="0" lang="en-US" sz="2253" u="none" cap="none" strike="noStrike">
                <a:solidFill>
                  <a:srgbClr val="000000"/>
                </a:solidFill>
                <a:latin typeface="Quicksand Medium"/>
                <a:ea typeface="Quicksand Medium"/>
                <a:cs typeface="Quicksand Medium"/>
                <a:sym typeface="Quicksand Medium"/>
              </a:rPr>
              <a:t>Será aplicable a todos los asuntos contenciosos cuyo conocimiento corresponda a los juzgados de familia y que no tengan señalado otro distinto en ésta u otras leyes. Respecto de estos últimos, esta reglas tendrán carácter supletorio.</a:t>
            </a:r>
            <a:endParaRPr b="0" i="0" sz="1200" u="none" cap="none" strike="noStrike">
              <a:solidFill>
                <a:srgbClr val="000000"/>
              </a:solidFill>
              <a:latin typeface="Arial"/>
              <a:ea typeface="Arial"/>
              <a:cs typeface="Arial"/>
              <a:sym typeface="Arial"/>
            </a:endParaRPr>
          </a:p>
          <a:p>
            <a:pPr indent="0" lvl="0" marL="0" marR="0" rtl="0" algn="l">
              <a:lnSpc>
                <a:spcPct val="96004"/>
              </a:lnSpc>
              <a:spcBef>
                <a:spcPts val="0"/>
              </a:spcBef>
              <a:spcAft>
                <a:spcPts val="0"/>
              </a:spcAft>
              <a:buClr>
                <a:srgbClr val="000000"/>
              </a:buClr>
              <a:buSzPts val="2253"/>
              <a:buFont typeface="Arial"/>
              <a:buNone/>
            </a:pPr>
            <a:r>
              <a:t/>
            </a:r>
            <a:endParaRPr b="0" i="0" sz="2253" u="none" cap="none" strike="noStrike">
              <a:solidFill>
                <a:srgbClr val="000000"/>
              </a:solidFill>
              <a:latin typeface="Quicksand Medium"/>
              <a:ea typeface="Quicksand Medium"/>
              <a:cs typeface="Quicksand Medium"/>
              <a:sym typeface="Quicksand Medium"/>
            </a:endParaRPr>
          </a:p>
          <a:p>
            <a:pPr indent="0" lvl="0" marL="0" marR="0" rtl="0" algn="l">
              <a:lnSpc>
                <a:spcPct val="96004"/>
              </a:lnSpc>
              <a:spcBef>
                <a:spcPts val="0"/>
              </a:spcBef>
              <a:spcAft>
                <a:spcPts val="0"/>
              </a:spcAft>
              <a:buClr>
                <a:srgbClr val="000000"/>
              </a:buClr>
              <a:buSzPts val="2253"/>
              <a:buFont typeface="Arial"/>
              <a:buNone/>
            </a:pPr>
            <a:r>
              <a:rPr b="1" i="0" lang="en-US" sz="2253" u="none" cap="none" strike="noStrike">
                <a:solidFill>
                  <a:srgbClr val="000000"/>
                </a:solidFill>
                <a:latin typeface="Quicksand"/>
                <a:ea typeface="Quicksand"/>
                <a:cs typeface="Quicksand"/>
                <a:sym typeface="Quicksand"/>
              </a:rPr>
              <a:t>CONTROL DE ADMISIBILIDAD:</a:t>
            </a:r>
            <a:endParaRPr b="0" i="0" sz="1200" u="none" cap="none" strike="noStrike">
              <a:solidFill>
                <a:srgbClr val="000000"/>
              </a:solidFill>
              <a:latin typeface="Arial"/>
              <a:ea typeface="Arial"/>
              <a:cs typeface="Arial"/>
              <a:sym typeface="Arial"/>
            </a:endParaRPr>
          </a:p>
          <a:p>
            <a:pPr indent="0" lvl="0" marL="0" marR="0" rtl="0" algn="just">
              <a:lnSpc>
                <a:spcPct val="96005"/>
              </a:lnSpc>
              <a:spcBef>
                <a:spcPts val="0"/>
              </a:spcBef>
              <a:spcAft>
                <a:spcPts val="0"/>
              </a:spcAft>
              <a:buClr>
                <a:srgbClr val="000000"/>
              </a:buClr>
              <a:buSzPts val="2153"/>
              <a:buFont typeface="Arial"/>
              <a:buNone/>
            </a:pPr>
            <a:r>
              <a:rPr b="0" i="0" lang="en-US" sz="2153" u="none" cap="none" strike="noStrike">
                <a:solidFill>
                  <a:srgbClr val="000000"/>
                </a:solidFill>
                <a:latin typeface="Quicksand Medium"/>
                <a:ea typeface="Quicksand Medium"/>
                <a:cs typeface="Quicksand Medium"/>
                <a:sym typeface="Quicksand Medium"/>
              </a:rPr>
              <a:t>Si no cumple la demanda con los requisitos formales previstos en el art.57, el tribunal ordenará que se subsanen en el plazo fijado, bajo sanción de tenerla por no presentada. (art.54-1). (Esto no significa que no pueda presentarse nuevamente)</a:t>
            </a:r>
            <a:endParaRPr b="0" i="0" sz="1200" u="none" cap="none" strike="noStrike">
              <a:solidFill>
                <a:srgbClr val="000000"/>
              </a:solidFill>
              <a:latin typeface="Arial"/>
              <a:ea typeface="Arial"/>
              <a:cs typeface="Arial"/>
              <a:sym typeface="Arial"/>
            </a:endParaRPr>
          </a:p>
          <a:p>
            <a:pPr indent="0" lvl="0" marL="0" marR="0" rtl="0" algn="just">
              <a:lnSpc>
                <a:spcPct val="96005"/>
              </a:lnSpc>
              <a:spcBef>
                <a:spcPts val="0"/>
              </a:spcBef>
              <a:spcAft>
                <a:spcPts val="0"/>
              </a:spcAft>
              <a:buClr>
                <a:srgbClr val="000000"/>
              </a:buClr>
              <a:buSzPts val="2153"/>
              <a:buFont typeface="Arial"/>
              <a:buNone/>
            </a:pPr>
            <a:r>
              <a:rPr b="0" i="0" lang="en-US" sz="2153" u="sng" cap="none" strike="noStrike">
                <a:solidFill>
                  <a:srgbClr val="000000"/>
                </a:solidFill>
                <a:latin typeface="Quicksand Medium"/>
                <a:ea typeface="Quicksand Medium"/>
                <a:cs typeface="Quicksand Medium"/>
                <a:sym typeface="Quicksand Medium"/>
              </a:rPr>
              <a:t>Si es manifiestamente improcedente</a:t>
            </a:r>
            <a:r>
              <a:rPr b="0" i="0" lang="en-US" sz="2153" u="none" cap="none" strike="noStrike">
                <a:solidFill>
                  <a:srgbClr val="000000"/>
                </a:solidFill>
                <a:latin typeface="Quicksand Medium"/>
                <a:ea typeface="Quicksand Medium"/>
                <a:cs typeface="Quicksand Medium"/>
                <a:sym typeface="Quicksand Medium"/>
              </a:rPr>
              <a:t>: se rechaza de plano, expresando los fundamentos de la decisión. Recurso: Apelación.</a:t>
            </a:r>
            <a:endParaRPr b="0" i="0" sz="1200" u="none" cap="none" strike="noStrike">
              <a:solidFill>
                <a:srgbClr val="000000"/>
              </a:solidFill>
              <a:latin typeface="Arial"/>
              <a:ea typeface="Arial"/>
              <a:cs typeface="Arial"/>
              <a:sym typeface="Arial"/>
            </a:endParaRPr>
          </a:p>
          <a:p>
            <a:pPr indent="0" lvl="0" marL="0" marR="0" rtl="0" algn="just">
              <a:lnSpc>
                <a:spcPct val="96005"/>
              </a:lnSpc>
              <a:spcBef>
                <a:spcPts val="0"/>
              </a:spcBef>
              <a:spcAft>
                <a:spcPts val="0"/>
              </a:spcAft>
              <a:buClr>
                <a:srgbClr val="000000"/>
              </a:buClr>
              <a:buSzPts val="2153"/>
              <a:buFont typeface="Arial"/>
              <a:buNone/>
            </a:pPr>
            <a:r>
              <a:rPr b="0" i="0" lang="en-US" sz="2153" u="none" cap="none" strike="noStrike">
                <a:solidFill>
                  <a:srgbClr val="000000"/>
                </a:solidFill>
                <a:latin typeface="Quicksand Medium"/>
                <a:ea typeface="Quicksand Medium"/>
                <a:cs typeface="Quicksand Medium"/>
                <a:sym typeface="Quicksand Medium"/>
              </a:rPr>
              <a:t>(no procede esta facultad en caso de demandas de VIF, filiación y aquellas que dicen relación con la constitución o modificación del estado civil de las personas. (Nº8 y Nº16 del art.8).  </a:t>
            </a:r>
            <a:endParaRPr b="0" i="0" sz="1200" u="none" cap="none" strike="noStrike">
              <a:solidFill>
                <a:srgbClr val="000000"/>
              </a:solidFill>
              <a:latin typeface="Arial"/>
              <a:ea typeface="Arial"/>
              <a:cs typeface="Arial"/>
              <a:sym typeface="Arial"/>
            </a:endParaRPr>
          </a:p>
        </p:txBody>
      </p:sp>
      <p:sp>
        <p:nvSpPr>
          <p:cNvPr id="394" name="Google Shape;394;p21"/>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grpSp>
        <p:nvGrpSpPr>
          <p:cNvPr id="403" name="Google Shape;403;p22"/>
          <p:cNvGrpSpPr/>
          <p:nvPr/>
        </p:nvGrpSpPr>
        <p:grpSpPr>
          <a:xfrm rot="2576728">
            <a:off x="365671" y="-6313163"/>
            <a:ext cx="819305" cy="13995240"/>
            <a:chOff x="0" y="-47625"/>
            <a:chExt cx="303446" cy="5183422"/>
          </a:xfrm>
        </p:grpSpPr>
        <p:sp>
          <p:nvSpPr>
            <p:cNvPr id="404" name="Google Shape;404;p22"/>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alpha val="49411"/>
              </a:srgbClr>
            </a:solidFill>
            <a:ln>
              <a:noFill/>
            </a:ln>
          </p:spPr>
        </p:sp>
        <p:sp>
          <p:nvSpPr>
            <p:cNvPr id="405" name="Google Shape;405;p22"/>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06" name="Google Shape;406;p22"/>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mt="40000"/>
            </a:blip>
            <a:stretch>
              <a:fillRect b="0" l="0" r="0" t="0"/>
            </a:stretch>
          </a:blipFill>
          <a:ln>
            <a:noFill/>
          </a:ln>
        </p:spPr>
      </p:sp>
      <p:sp>
        <p:nvSpPr>
          <p:cNvPr id="407" name="Google Shape;407;p22"/>
          <p:cNvSpPr txBox="1"/>
          <p:nvPr/>
        </p:nvSpPr>
        <p:spPr>
          <a:xfrm>
            <a:off x="436865" y="996745"/>
            <a:ext cx="9111600" cy="6414300"/>
          </a:xfrm>
          <a:prstGeom prst="rect">
            <a:avLst/>
          </a:prstGeom>
          <a:noFill/>
          <a:ln>
            <a:noFill/>
          </a:ln>
        </p:spPr>
        <p:txBody>
          <a:bodyPr anchorCtr="0" anchor="t" bIns="0" lIns="0" spcFirstLastPara="1" rIns="0" wrap="square" tIns="0">
            <a:spAutoFit/>
          </a:bodyPr>
          <a:lstStyle/>
          <a:p>
            <a:pPr indent="0" lvl="0" marL="0" marR="0" rtl="0" algn="just">
              <a:lnSpc>
                <a:spcPct val="130832"/>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lnSpc>
                <a:spcPct val="130832"/>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lnSpc>
                <a:spcPct val="96004"/>
              </a:lnSpc>
              <a:spcBef>
                <a:spcPts val="0"/>
              </a:spcBef>
              <a:spcAft>
                <a:spcPts val="0"/>
              </a:spcAft>
              <a:buClr>
                <a:srgbClr val="000000"/>
              </a:buClr>
              <a:buSzPts val="2253"/>
              <a:buFont typeface="Arial"/>
              <a:buNone/>
            </a:pPr>
            <a:r>
              <a:rPr b="1" i="0" lang="en-US" sz="2253" u="sng" cap="none" strike="noStrike">
                <a:solidFill>
                  <a:srgbClr val="000000"/>
                </a:solidFill>
                <a:latin typeface="Quicksand"/>
                <a:ea typeface="Quicksand"/>
                <a:cs typeface="Quicksand"/>
                <a:sym typeface="Quicksand"/>
              </a:rPr>
              <a:t>INICIO DEL PROCESO</a:t>
            </a:r>
            <a:endParaRPr b="0" i="0" sz="1200" u="none" cap="none" strike="noStrike">
              <a:solidFill>
                <a:srgbClr val="000000"/>
              </a:solidFill>
              <a:latin typeface="Arial"/>
              <a:ea typeface="Arial"/>
              <a:cs typeface="Arial"/>
              <a:sym typeface="Arial"/>
            </a:endParaRPr>
          </a:p>
          <a:p>
            <a:pPr indent="0" lvl="0" marL="0" marR="0" rtl="0" algn="just">
              <a:lnSpc>
                <a:spcPct val="96004"/>
              </a:lnSpc>
              <a:spcBef>
                <a:spcPts val="0"/>
              </a:spcBef>
              <a:spcAft>
                <a:spcPts val="0"/>
              </a:spcAft>
              <a:buClr>
                <a:srgbClr val="000000"/>
              </a:buClr>
              <a:buSzPts val="2253"/>
              <a:buFont typeface="Arial"/>
              <a:buNone/>
            </a:pPr>
            <a:r>
              <a:rPr b="0" i="0" lang="en-US" sz="2253" u="none" cap="none" strike="noStrike">
                <a:solidFill>
                  <a:srgbClr val="000000"/>
                </a:solidFill>
                <a:latin typeface="Quicksand Medium"/>
                <a:ea typeface="Quicksand Medium"/>
                <a:cs typeface="Quicksand Medium"/>
                <a:sym typeface="Quicksand Medium"/>
              </a:rPr>
              <a:t>Se presenta demanda escrita. (en casos calificados se autoriza a interponer demanda oral).</a:t>
            </a:r>
            <a:endParaRPr b="0" i="0" sz="1200" u="none" cap="none" strike="noStrike">
              <a:solidFill>
                <a:srgbClr val="000000"/>
              </a:solidFill>
              <a:latin typeface="Arial"/>
              <a:ea typeface="Arial"/>
              <a:cs typeface="Arial"/>
              <a:sym typeface="Arial"/>
            </a:endParaRPr>
          </a:p>
          <a:p>
            <a:pPr indent="0" lvl="0" marL="0" marR="0" rtl="0" algn="just">
              <a:lnSpc>
                <a:spcPct val="96004"/>
              </a:lnSpc>
              <a:spcBef>
                <a:spcPts val="0"/>
              </a:spcBef>
              <a:spcAft>
                <a:spcPts val="0"/>
              </a:spcAft>
              <a:buClr>
                <a:srgbClr val="000000"/>
              </a:buClr>
              <a:buSzPts val="2253"/>
              <a:buFont typeface="Arial"/>
              <a:buNone/>
            </a:pPr>
            <a:r>
              <a:rPr b="0" i="0" lang="en-US" sz="2253" u="none" cap="none" strike="noStrike">
                <a:solidFill>
                  <a:srgbClr val="000000"/>
                </a:solidFill>
                <a:latin typeface="Quicksand Medium"/>
                <a:ea typeface="Quicksand Medium"/>
                <a:cs typeface="Quicksand Medium"/>
                <a:sym typeface="Quicksand Medium"/>
              </a:rPr>
              <a:t>Requisitos de la demanda: Art.254 CPC y pueden acompañarse documentos que digan relación con la causa, cuando la naturaleza y oportunidad de las peticiones así lo requiera.(la demanda y resolución que cita a Audiencia Preparatoria, debe notificarse con una antelación mínima de 15 días).</a:t>
            </a:r>
            <a:endParaRPr b="0" i="0" sz="1200" u="none" cap="none" strike="noStrike">
              <a:solidFill>
                <a:srgbClr val="000000"/>
              </a:solidFill>
              <a:latin typeface="Arial"/>
              <a:ea typeface="Arial"/>
              <a:cs typeface="Arial"/>
              <a:sym typeface="Arial"/>
            </a:endParaRPr>
          </a:p>
          <a:p>
            <a:pPr indent="0" lvl="0" marL="0" marR="0" rtl="0" algn="l">
              <a:lnSpc>
                <a:spcPct val="96004"/>
              </a:lnSpc>
              <a:spcBef>
                <a:spcPts val="0"/>
              </a:spcBef>
              <a:spcAft>
                <a:spcPts val="0"/>
              </a:spcAft>
              <a:buClr>
                <a:srgbClr val="000000"/>
              </a:buClr>
              <a:buSzPts val="2253"/>
              <a:buFont typeface="Arial"/>
              <a:buNone/>
            </a:pPr>
            <a:r>
              <a:t/>
            </a:r>
            <a:endParaRPr b="0" i="0" sz="2253" u="none" cap="none" strike="noStrike">
              <a:solidFill>
                <a:srgbClr val="000000"/>
              </a:solidFill>
              <a:latin typeface="Quicksand Medium"/>
              <a:ea typeface="Quicksand Medium"/>
              <a:cs typeface="Quicksand Medium"/>
              <a:sym typeface="Quicksand Medium"/>
            </a:endParaRPr>
          </a:p>
          <a:p>
            <a:pPr indent="0" lvl="0" marL="0" marR="0" rtl="0" algn="l">
              <a:lnSpc>
                <a:spcPct val="96004"/>
              </a:lnSpc>
              <a:spcBef>
                <a:spcPts val="0"/>
              </a:spcBef>
              <a:spcAft>
                <a:spcPts val="0"/>
              </a:spcAft>
              <a:buClr>
                <a:srgbClr val="000000"/>
              </a:buClr>
              <a:buSzPts val="2253"/>
              <a:buFont typeface="Arial"/>
              <a:buNone/>
            </a:pPr>
            <a:r>
              <a:rPr b="1" i="0" lang="en-US" sz="2253" u="sng" cap="none" strike="noStrike">
                <a:solidFill>
                  <a:srgbClr val="000000"/>
                </a:solidFill>
                <a:latin typeface="Quicksand"/>
                <a:ea typeface="Quicksand"/>
                <a:cs typeface="Quicksand"/>
                <a:sym typeface="Quicksand"/>
              </a:rPr>
              <a:t>MEDIACIÓN OBLIGATORIA</a:t>
            </a:r>
            <a:endParaRPr b="0" i="0" sz="1200" u="none" cap="none" strike="noStrike">
              <a:solidFill>
                <a:srgbClr val="000000"/>
              </a:solidFill>
              <a:latin typeface="Arial"/>
              <a:ea typeface="Arial"/>
              <a:cs typeface="Arial"/>
              <a:sym typeface="Arial"/>
            </a:endParaRPr>
          </a:p>
          <a:p>
            <a:pPr indent="0" lvl="0" marL="0" marR="0" rtl="0" algn="just">
              <a:lnSpc>
                <a:spcPct val="96014"/>
              </a:lnSpc>
              <a:spcBef>
                <a:spcPts val="0"/>
              </a:spcBef>
              <a:spcAft>
                <a:spcPts val="0"/>
              </a:spcAft>
              <a:buClr>
                <a:srgbClr val="000000"/>
              </a:buClr>
              <a:buSzPts val="2359"/>
              <a:buFont typeface="Arial"/>
              <a:buNone/>
            </a:pPr>
            <a:r>
              <a:rPr b="0" i="0" lang="en-US" sz="2359" u="none" cap="none" strike="noStrike">
                <a:solidFill>
                  <a:srgbClr val="000000"/>
                </a:solidFill>
                <a:latin typeface="Quicksand Medium"/>
                <a:ea typeface="Quicksand Medium"/>
                <a:cs typeface="Quicksand Medium"/>
                <a:sym typeface="Quicksand Medium"/>
              </a:rPr>
              <a:t>Alimentos, cuidado personal y fijación de un régimen de regulación directa y regular. En estos casos debe acompañarse un certificado que acredite que se dio cumplimiento. (art.106).Se aplica aún cuando esas materias deban tratarse en el marco de una acción de divorcio o separación judicial.</a:t>
            </a:r>
            <a:endParaRPr b="0" i="0" sz="1200" u="none" cap="none" strike="noStrike">
              <a:solidFill>
                <a:srgbClr val="000000"/>
              </a:solidFill>
              <a:latin typeface="Arial"/>
              <a:ea typeface="Arial"/>
              <a:cs typeface="Arial"/>
              <a:sym typeface="Arial"/>
            </a:endParaRPr>
          </a:p>
          <a:p>
            <a:pPr indent="0" lvl="0" marL="0" marR="0" rtl="0" algn="l">
              <a:lnSpc>
                <a:spcPct val="96014"/>
              </a:lnSpc>
              <a:spcBef>
                <a:spcPts val="0"/>
              </a:spcBef>
              <a:spcAft>
                <a:spcPts val="0"/>
              </a:spcAft>
              <a:buClr>
                <a:srgbClr val="000000"/>
              </a:buClr>
              <a:buSzPts val="2359"/>
              <a:buFont typeface="Arial"/>
              <a:buNone/>
            </a:pPr>
            <a:r>
              <a:rPr b="0" i="0" lang="en-US" sz="2359" u="none" cap="none" strike="noStrike">
                <a:solidFill>
                  <a:srgbClr val="000000"/>
                </a:solidFill>
                <a:latin typeface="Quicksand Medium"/>
                <a:ea typeface="Quicksand Medium"/>
                <a:cs typeface="Quicksand Medium"/>
                <a:sym typeface="Quicksand Medium"/>
              </a:rPr>
              <a:t>      </a:t>
            </a:r>
            <a:endParaRPr b="0" i="0" sz="1200" u="none" cap="none" strike="noStrike">
              <a:solidFill>
                <a:srgbClr val="000000"/>
              </a:solidFill>
              <a:latin typeface="Arial"/>
              <a:ea typeface="Arial"/>
              <a:cs typeface="Arial"/>
              <a:sym typeface="Arial"/>
            </a:endParaRPr>
          </a:p>
          <a:p>
            <a:pPr indent="0" lvl="0" marL="0" marR="0" rtl="0" algn="l">
              <a:lnSpc>
                <a:spcPct val="96014"/>
              </a:lnSpc>
              <a:spcBef>
                <a:spcPts val="0"/>
              </a:spcBef>
              <a:spcAft>
                <a:spcPts val="0"/>
              </a:spcAft>
              <a:buClr>
                <a:srgbClr val="000000"/>
              </a:buClr>
              <a:buSzPts val="2359"/>
              <a:buFont typeface="Arial"/>
              <a:buNone/>
            </a:pPr>
            <a:r>
              <a:rPr b="0" i="0" lang="en-US" sz="2359" u="none" cap="none" strike="noStrike">
                <a:solidFill>
                  <a:srgbClr val="000000"/>
                </a:solidFill>
                <a:latin typeface="Quicksand Medium"/>
                <a:ea typeface="Quicksand Medium"/>
                <a:cs typeface="Quicksand Medium"/>
                <a:sym typeface="Quicksand Medium"/>
              </a:rPr>
              <a:t>      </a:t>
            </a:r>
            <a:endParaRPr b="0" i="0" sz="1200" u="none" cap="none" strike="noStrike">
              <a:solidFill>
                <a:srgbClr val="000000"/>
              </a:solidFill>
              <a:latin typeface="Arial"/>
              <a:ea typeface="Arial"/>
              <a:cs typeface="Arial"/>
              <a:sym typeface="Arial"/>
            </a:endParaRPr>
          </a:p>
        </p:txBody>
      </p:sp>
      <p:sp>
        <p:nvSpPr>
          <p:cNvPr id="408" name="Google Shape;408;p22"/>
          <p:cNvSpPr txBox="1"/>
          <p:nvPr/>
        </p:nvSpPr>
        <p:spPr>
          <a:xfrm>
            <a:off x="1609797" y="41717"/>
            <a:ext cx="8143803" cy="1239937"/>
          </a:xfrm>
          <a:prstGeom prst="rect">
            <a:avLst/>
          </a:prstGeom>
          <a:noFill/>
          <a:ln>
            <a:noFill/>
          </a:ln>
        </p:spPr>
        <p:txBody>
          <a:bodyPr anchorCtr="0" anchor="t" bIns="0" lIns="0" spcFirstLastPara="1" rIns="0" wrap="square" tIns="0">
            <a:spAutoFit/>
          </a:bodyPr>
          <a:lstStyle/>
          <a:p>
            <a:pPr indent="0" lvl="0" marL="0" marR="0" rtl="0" algn="just">
              <a:lnSpc>
                <a:spcPct val="140044"/>
              </a:lnSpc>
              <a:spcBef>
                <a:spcPts val="0"/>
              </a:spcBef>
              <a:spcAft>
                <a:spcPts val="0"/>
              </a:spcAft>
              <a:buClr>
                <a:srgbClr val="000000"/>
              </a:buClr>
              <a:buSzPts val="1808"/>
              <a:buFont typeface="Arial"/>
              <a:buNone/>
            </a:pPr>
            <a:r>
              <a:rPr b="0" i="0" lang="en-US" sz="1808" u="sng" cap="none" strike="noStrike">
                <a:solidFill>
                  <a:srgbClr val="000000"/>
                </a:solidFill>
                <a:latin typeface="Open Sans"/>
                <a:ea typeface="Open Sans"/>
                <a:cs typeface="Open Sans"/>
                <a:sym typeface="Open Sans"/>
              </a:rPr>
              <a:t>En esta etapa el Juez debe declarar de oficio su incompetencia</a:t>
            </a:r>
            <a:r>
              <a:rPr b="0" i="0" lang="en-US" sz="1808" u="none" cap="none" strike="noStrike">
                <a:solidFill>
                  <a:srgbClr val="000000"/>
                </a:solidFill>
                <a:latin typeface="Open Sans"/>
                <a:ea typeface="Open Sans"/>
                <a:cs typeface="Open Sans"/>
                <a:sym typeface="Open Sans"/>
              </a:rPr>
              <a:t>, decretar las cautelares que procedan, fijar alimentos provisorios, citar a Audiencia Preparatoria y aprobar los avenimientos o transacciones celebrados directamente por las partes. </a:t>
            </a:r>
            <a:endParaRPr b="0" i="0" sz="1400" u="none" cap="none" strike="noStrike">
              <a:solidFill>
                <a:srgbClr val="000000"/>
              </a:solidFill>
              <a:latin typeface="Arial"/>
              <a:ea typeface="Arial"/>
              <a:cs typeface="Arial"/>
              <a:sym typeface="Arial"/>
            </a:endParaRPr>
          </a:p>
        </p:txBody>
      </p:sp>
      <p:sp>
        <p:nvSpPr>
          <p:cNvPr id="409" name="Google Shape;409;p22"/>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grpSp>
        <p:nvGrpSpPr>
          <p:cNvPr id="418" name="Google Shape;418;p23"/>
          <p:cNvGrpSpPr/>
          <p:nvPr/>
        </p:nvGrpSpPr>
        <p:grpSpPr>
          <a:xfrm rot="2576728">
            <a:off x="12023" y="-6006948"/>
            <a:ext cx="819305" cy="13995240"/>
            <a:chOff x="0" y="-47625"/>
            <a:chExt cx="303446" cy="5183422"/>
          </a:xfrm>
        </p:grpSpPr>
        <p:sp>
          <p:nvSpPr>
            <p:cNvPr id="419" name="Google Shape;419;p23"/>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alpha val="36862"/>
              </a:srgbClr>
            </a:solidFill>
            <a:ln>
              <a:noFill/>
            </a:ln>
          </p:spPr>
        </p:sp>
        <p:sp>
          <p:nvSpPr>
            <p:cNvPr id="420" name="Google Shape;420;p23"/>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21" name="Google Shape;421;p23"/>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422" name="Google Shape;422;p23"/>
          <p:cNvSpPr txBox="1"/>
          <p:nvPr/>
        </p:nvSpPr>
        <p:spPr>
          <a:xfrm>
            <a:off x="377875" y="230900"/>
            <a:ext cx="8595300" cy="4467000"/>
          </a:xfrm>
          <a:prstGeom prst="rect">
            <a:avLst/>
          </a:prstGeom>
          <a:noFill/>
          <a:ln>
            <a:noFill/>
          </a:ln>
        </p:spPr>
        <p:txBody>
          <a:bodyPr anchorCtr="0" anchor="t" bIns="0" lIns="0" spcFirstLastPara="1" rIns="0" wrap="square" tIns="0">
            <a:spAutoFit/>
          </a:bodyPr>
          <a:lstStyle/>
          <a:p>
            <a:pPr indent="0" lvl="0" marL="0" marR="0" rtl="0" algn="just">
              <a:lnSpc>
                <a:spcPct val="96014"/>
              </a:lnSpc>
              <a:spcBef>
                <a:spcPts val="0"/>
              </a:spcBef>
              <a:spcAft>
                <a:spcPts val="0"/>
              </a:spcAft>
              <a:buClr>
                <a:srgbClr val="000000"/>
              </a:buClr>
              <a:buSzPts val="2159"/>
              <a:buFont typeface="Arial"/>
              <a:buNone/>
            </a:pPr>
            <a:r>
              <a:rPr b="1" i="0" lang="en-US" sz="2159" u="none" cap="none" strike="noStrike">
                <a:solidFill>
                  <a:srgbClr val="000000"/>
                </a:solidFill>
                <a:latin typeface="Quicksand"/>
                <a:ea typeface="Quicksand"/>
                <a:cs typeface="Quicksand"/>
                <a:sym typeface="Quicksand"/>
              </a:rPr>
              <a:t>CONTESTACIÓN DEMANDA: por escrito, </a:t>
            </a:r>
            <a:r>
              <a:rPr b="1" i="0" lang="en-US" sz="2159" u="sng" cap="none" strike="noStrike">
                <a:solidFill>
                  <a:srgbClr val="000000"/>
                </a:solidFill>
                <a:latin typeface="Quicksand"/>
                <a:ea typeface="Quicksand"/>
                <a:cs typeface="Quicksand"/>
                <a:sym typeface="Quicksand"/>
              </a:rPr>
              <a:t>a lo menos </a:t>
            </a:r>
            <a:r>
              <a:rPr b="1" i="0" lang="en-US" sz="2159" u="none" cap="none" strike="noStrike">
                <a:solidFill>
                  <a:srgbClr val="000000"/>
                </a:solidFill>
                <a:latin typeface="Quicksand"/>
                <a:ea typeface="Quicksand"/>
                <a:cs typeface="Quicksand"/>
                <a:sym typeface="Quicksand"/>
              </a:rPr>
              <a:t>con  5 días de anticipación a la fecha de realización de la Audiencia Preparatoria. </a:t>
            </a:r>
            <a:endParaRPr b="0" i="0" sz="1000" u="none" cap="none" strike="noStrike">
              <a:solidFill>
                <a:srgbClr val="000000"/>
              </a:solidFill>
              <a:latin typeface="Arial"/>
              <a:ea typeface="Arial"/>
              <a:cs typeface="Arial"/>
              <a:sym typeface="Arial"/>
            </a:endParaRPr>
          </a:p>
          <a:p>
            <a:pPr indent="0" lvl="0" marL="0" marR="0" rtl="0" algn="just">
              <a:lnSpc>
                <a:spcPct val="96014"/>
              </a:lnSpc>
              <a:spcBef>
                <a:spcPts val="0"/>
              </a:spcBef>
              <a:spcAft>
                <a:spcPts val="0"/>
              </a:spcAft>
              <a:buClr>
                <a:srgbClr val="000000"/>
              </a:buClr>
              <a:buSzPts val="2159"/>
              <a:buFont typeface="Arial"/>
              <a:buNone/>
            </a:pPr>
            <a:r>
              <a:t/>
            </a:r>
            <a:endParaRPr b="1" i="0" sz="2159" u="none" cap="none" strike="noStrike">
              <a:solidFill>
                <a:srgbClr val="000000"/>
              </a:solidFill>
              <a:latin typeface="Quicksand"/>
              <a:ea typeface="Quicksand"/>
              <a:cs typeface="Quicksand"/>
              <a:sym typeface="Quicksand"/>
            </a:endParaRPr>
          </a:p>
          <a:p>
            <a:pPr indent="0" lvl="0" marL="0" marR="0" rtl="0" algn="just">
              <a:lnSpc>
                <a:spcPct val="96014"/>
              </a:lnSpc>
              <a:spcBef>
                <a:spcPts val="0"/>
              </a:spcBef>
              <a:spcAft>
                <a:spcPts val="0"/>
              </a:spcAft>
              <a:buClr>
                <a:srgbClr val="000000"/>
              </a:buClr>
              <a:buSzPts val="2159"/>
              <a:buFont typeface="Arial"/>
              <a:buNone/>
            </a:pPr>
            <a:r>
              <a:rPr b="1" i="0" lang="en-US" sz="2159" u="none" cap="none" strike="noStrike">
                <a:solidFill>
                  <a:srgbClr val="000000"/>
                </a:solidFill>
                <a:latin typeface="Quicksand"/>
                <a:ea typeface="Quicksand"/>
                <a:cs typeface="Quicksand"/>
                <a:sym typeface="Quicksand"/>
              </a:rPr>
              <a:t>Demanda reconvencional: </a:t>
            </a:r>
            <a:endParaRPr b="0" i="0" sz="1000" u="none" cap="none" strike="noStrike">
              <a:solidFill>
                <a:srgbClr val="000000"/>
              </a:solidFill>
              <a:latin typeface="Arial"/>
              <a:ea typeface="Arial"/>
              <a:cs typeface="Arial"/>
              <a:sym typeface="Arial"/>
            </a:endParaRPr>
          </a:p>
          <a:p>
            <a:pPr indent="0" lvl="0" marL="0" marR="0" rtl="0" algn="just">
              <a:lnSpc>
                <a:spcPct val="96014"/>
              </a:lnSpc>
              <a:spcBef>
                <a:spcPts val="0"/>
              </a:spcBef>
              <a:spcAft>
                <a:spcPts val="0"/>
              </a:spcAft>
              <a:buClr>
                <a:srgbClr val="000000"/>
              </a:buClr>
              <a:buSzPts val="2159"/>
              <a:buFont typeface="Arial"/>
              <a:buNone/>
            </a:pPr>
            <a:r>
              <a:rPr b="0" i="0" lang="en-US" sz="2159" u="none" cap="none" strike="noStrike">
                <a:solidFill>
                  <a:srgbClr val="000000"/>
                </a:solidFill>
                <a:latin typeface="Quicksand Medium"/>
                <a:ea typeface="Quicksand Medium"/>
                <a:cs typeface="Quicksand Medium"/>
                <a:sym typeface="Quicksand Medium"/>
              </a:rPr>
              <a:t>a) Debe deducirse por escrito con 5 días de antelación a la audiencia preparatoria, conjuntamente con la contestación de la demanda.</a:t>
            </a:r>
            <a:endParaRPr b="0" i="0" sz="1000" u="none" cap="none" strike="noStrike">
              <a:solidFill>
                <a:srgbClr val="000000"/>
              </a:solidFill>
              <a:latin typeface="Arial"/>
              <a:ea typeface="Arial"/>
              <a:cs typeface="Arial"/>
              <a:sym typeface="Arial"/>
            </a:endParaRPr>
          </a:p>
          <a:p>
            <a:pPr indent="0" lvl="0" marL="0" marR="0" rtl="0" algn="just">
              <a:lnSpc>
                <a:spcPct val="96014"/>
              </a:lnSpc>
              <a:spcBef>
                <a:spcPts val="0"/>
              </a:spcBef>
              <a:spcAft>
                <a:spcPts val="0"/>
              </a:spcAft>
              <a:buClr>
                <a:srgbClr val="000000"/>
              </a:buClr>
              <a:buSzPts val="2159"/>
              <a:buFont typeface="Arial"/>
              <a:buNone/>
            </a:pPr>
            <a:r>
              <a:rPr b="0" i="0" lang="en-US" sz="2159" u="none" cap="none" strike="noStrike">
                <a:solidFill>
                  <a:srgbClr val="000000"/>
                </a:solidFill>
                <a:latin typeface="Quicksand Medium"/>
                <a:ea typeface="Quicksand Medium"/>
                <a:cs typeface="Quicksand Medium"/>
                <a:sym typeface="Quicksand Medium"/>
              </a:rPr>
              <a:t>  </a:t>
            </a:r>
            <a:endParaRPr b="0" i="0" sz="1000" u="none" cap="none" strike="noStrike">
              <a:solidFill>
                <a:srgbClr val="000000"/>
              </a:solidFill>
              <a:latin typeface="Arial"/>
              <a:ea typeface="Arial"/>
              <a:cs typeface="Arial"/>
              <a:sym typeface="Arial"/>
            </a:endParaRPr>
          </a:p>
          <a:p>
            <a:pPr indent="0" lvl="0" marL="0" marR="0" rtl="0" algn="just">
              <a:lnSpc>
                <a:spcPct val="96014"/>
              </a:lnSpc>
              <a:spcBef>
                <a:spcPts val="0"/>
              </a:spcBef>
              <a:spcAft>
                <a:spcPts val="0"/>
              </a:spcAft>
              <a:buClr>
                <a:srgbClr val="000000"/>
              </a:buClr>
              <a:buSzPts val="2159"/>
              <a:buFont typeface="Arial"/>
              <a:buNone/>
            </a:pPr>
            <a:r>
              <a:rPr b="0" i="0" lang="en-US" sz="2159" u="none" cap="none" strike="noStrike">
                <a:solidFill>
                  <a:srgbClr val="000000"/>
                </a:solidFill>
                <a:latin typeface="Quicksand Medium"/>
                <a:ea typeface="Quicksand Medium"/>
                <a:cs typeface="Quicksand Medium"/>
                <a:sym typeface="Quicksand Medium"/>
              </a:rPr>
              <a:t>b) Excepcionalmente y por resolución fundada puede el juez autorizar al demandado a contestar y reconvenir oralmente, dentro del plazo legal, levantándose acta y tomando el resguardo que llegue oportunamente a conocimiento de la otra parte.</a:t>
            </a:r>
            <a:endParaRPr b="0" i="0" sz="1000" u="none" cap="none" strike="noStrike">
              <a:solidFill>
                <a:srgbClr val="000000"/>
              </a:solidFill>
              <a:latin typeface="Arial"/>
              <a:ea typeface="Arial"/>
              <a:cs typeface="Arial"/>
              <a:sym typeface="Arial"/>
            </a:endParaRPr>
          </a:p>
          <a:p>
            <a:pPr indent="0" lvl="0" marL="0" marR="0" rtl="0" algn="just">
              <a:lnSpc>
                <a:spcPct val="96014"/>
              </a:lnSpc>
              <a:spcBef>
                <a:spcPts val="0"/>
              </a:spcBef>
              <a:spcAft>
                <a:spcPts val="0"/>
              </a:spcAft>
              <a:buClr>
                <a:srgbClr val="000000"/>
              </a:buClr>
              <a:buSzPts val="2159"/>
              <a:buFont typeface="Arial"/>
              <a:buNone/>
            </a:pPr>
            <a:r>
              <a:rPr b="0" i="0" lang="en-US" sz="2159" u="none" cap="none" strike="noStrike">
                <a:solidFill>
                  <a:srgbClr val="000000"/>
                </a:solidFill>
                <a:latin typeface="Quicksand Medium"/>
                <a:ea typeface="Quicksand Medium"/>
                <a:cs typeface="Quicksand Medium"/>
                <a:sym typeface="Quicksand Medium"/>
              </a:rPr>
              <a:t>                                            </a:t>
            </a:r>
            <a:endParaRPr b="0" i="0" sz="1000" u="none" cap="none" strike="noStrike">
              <a:solidFill>
                <a:srgbClr val="000000"/>
              </a:solidFill>
              <a:latin typeface="Arial"/>
              <a:ea typeface="Arial"/>
              <a:cs typeface="Arial"/>
              <a:sym typeface="Arial"/>
            </a:endParaRPr>
          </a:p>
        </p:txBody>
      </p:sp>
      <p:sp>
        <p:nvSpPr>
          <p:cNvPr id="423" name="Google Shape;423;p23"/>
          <p:cNvSpPr txBox="1"/>
          <p:nvPr/>
        </p:nvSpPr>
        <p:spPr>
          <a:xfrm>
            <a:off x="377872" y="4624757"/>
            <a:ext cx="7609200" cy="2440500"/>
          </a:xfrm>
          <a:prstGeom prst="rect">
            <a:avLst/>
          </a:prstGeom>
          <a:noFill/>
          <a:ln>
            <a:noFill/>
          </a:ln>
        </p:spPr>
        <p:txBody>
          <a:bodyPr anchorCtr="0" anchor="t" bIns="0" lIns="0" spcFirstLastPara="1" rIns="0" wrap="square" tIns="0">
            <a:spAutoFit/>
          </a:bodyPr>
          <a:lstStyle/>
          <a:p>
            <a:pPr indent="0" lvl="0" marL="0" marR="0" rtl="0" algn="l">
              <a:lnSpc>
                <a:spcPct val="96014"/>
              </a:lnSpc>
              <a:spcBef>
                <a:spcPts val="0"/>
              </a:spcBef>
              <a:spcAft>
                <a:spcPts val="0"/>
              </a:spcAft>
              <a:buClr>
                <a:srgbClr val="000000"/>
              </a:buClr>
              <a:buSzPts val="2359"/>
              <a:buFont typeface="Arial"/>
              <a:buNone/>
            </a:pPr>
            <a:r>
              <a:rPr b="1" i="0" lang="en-US" sz="2359" u="none" cap="none" strike="noStrike">
                <a:solidFill>
                  <a:srgbClr val="000000"/>
                </a:solidFill>
                <a:latin typeface="Quicksand"/>
                <a:ea typeface="Quicksand"/>
                <a:cs typeface="Quicksand"/>
                <a:sym typeface="Quicksand"/>
              </a:rPr>
              <a:t>Tramitación: </a:t>
            </a:r>
            <a:endParaRPr b="0" i="0" sz="1200" u="none" cap="none" strike="noStrike">
              <a:solidFill>
                <a:srgbClr val="000000"/>
              </a:solidFill>
              <a:latin typeface="Arial"/>
              <a:ea typeface="Arial"/>
              <a:cs typeface="Arial"/>
              <a:sym typeface="Arial"/>
            </a:endParaRPr>
          </a:p>
          <a:p>
            <a:pPr indent="0" lvl="0" marL="0" marR="0" rtl="0" algn="just">
              <a:lnSpc>
                <a:spcPct val="96014"/>
              </a:lnSpc>
              <a:spcBef>
                <a:spcPts val="0"/>
              </a:spcBef>
              <a:spcAft>
                <a:spcPts val="0"/>
              </a:spcAft>
              <a:buClr>
                <a:srgbClr val="000000"/>
              </a:buClr>
              <a:buSzPts val="2359"/>
              <a:buFont typeface="Arial"/>
              <a:buNone/>
            </a:pPr>
            <a:r>
              <a:rPr b="0" i="0" lang="en-US" sz="2359" u="none" cap="none" strike="noStrike">
                <a:solidFill>
                  <a:srgbClr val="000000"/>
                </a:solidFill>
                <a:latin typeface="Quicksand"/>
                <a:ea typeface="Quicksand"/>
                <a:cs typeface="Quicksand"/>
                <a:sym typeface="Quicksand"/>
              </a:rPr>
              <a:t>1. Se da traslado de la demanda reconvencional al actor, quien podrá contestarla por escrito, u oralmente, en la audiencia preparatoria.</a:t>
            </a:r>
            <a:endParaRPr b="0" i="0" sz="1200" u="none" cap="none" strike="noStrike">
              <a:solidFill>
                <a:srgbClr val="000000"/>
              </a:solidFill>
              <a:latin typeface="Arial"/>
              <a:ea typeface="Arial"/>
              <a:cs typeface="Arial"/>
              <a:sym typeface="Arial"/>
            </a:endParaRPr>
          </a:p>
          <a:p>
            <a:pPr indent="0" lvl="0" marL="0" marR="0" rtl="0" algn="just">
              <a:lnSpc>
                <a:spcPct val="96014"/>
              </a:lnSpc>
              <a:spcBef>
                <a:spcPts val="0"/>
              </a:spcBef>
              <a:spcAft>
                <a:spcPts val="0"/>
              </a:spcAft>
              <a:buClr>
                <a:srgbClr val="000000"/>
              </a:buClr>
              <a:buSzPts val="2359"/>
              <a:buFont typeface="Arial"/>
              <a:buNone/>
            </a:pPr>
            <a:r>
              <a:t/>
            </a:r>
            <a:endParaRPr b="0" i="0" sz="2359" u="none" cap="none" strike="noStrike">
              <a:solidFill>
                <a:srgbClr val="000000"/>
              </a:solidFill>
              <a:latin typeface="Quicksand"/>
              <a:ea typeface="Quicksand"/>
              <a:cs typeface="Quicksand"/>
              <a:sym typeface="Quicksand"/>
            </a:endParaRPr>
          </a:p>
          <a:p>
            <a:pPr indent="0" lvl="0" marL="0" marR="0" rtl="0" algn="just">
              <a:lnSpc>
                <a:spcPct val="96014"/>
              </a:lnSpc>
              <a:spcBef>
                <a:spcPts val="0"/>
              </a:spcBef>
              <a:spcAft>
                <a:spcPts val="0"/>
              </a:spcAft>
              <a:buClr>
                <a:srgbClr val="000000"/>
              </a:buClr>
              <a:buSzPts val="2359"/>
              <a:buFont typeface="Arial"/>
              <a:buNone/>
            </a:pPr>
            <a:r>
              <a:rPr b="0" i="0" lang="en-US" sz="2359" u="none" cap="none" strike="noStrike">
                <a:solidFill>
                  <a:srgbClr val="000000"/>
                </a:solidFill>
                <a:latin typeface="Quicksand"/>
                <a:ea typeface="Quicksand"/>
                <a:cs typeface="Quicksand"/>
                <a:sym typeface="Quicksand"/>
              </a:rPr>
              <a:t>2. La demanda reconvencional se tramita conjuntamente con la cuestión principal.</a:t>
            </a:r>
            <a:endParaRPr b="0" i="0" sz="1200" u="none" cap="none" strike="noStrike">
              <a:solidFill>
                <a:srgbClr val="000000"/>
              </a:solidFill>
              <a:latin typeface="Arial"/>
              <a:ea typeface="Arial"/>
              <a:cs typeface="Arial"/>
              <a:sym typeface="Arial"/>
            </a:endParaRPr>
          </a:p>
        </p:txBody>
      </p:sp>
      <p:sp>
        <p:nvSpPr>
          <p:cNvPr id="424" name="Google Shape;424;p23"/>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grpSp>
        <p:nvGrpSpPr>
          <p:cNvPr id="433" name="Google Shape;433;p24"/>
          <p:cNvGrpSpPr/>
          <p:nvPr/>
        </p:nvGrpSpPr>
        <p:grpSpPr>
          <a:xfrm rot="2576728">
            <a:off x="12023" y="-6006948"/>
            <a:ext cx="819305" cy="13995240"/>
            <a:chOff x="0" y="-47625"/>
            <a:chExt cx="303446" cy="5183422"/>
          </a:xfrm>
        </p:grpSpPr>
        <p:sp>
          <p:nvSpPr>
            <p:cNvPr id="434" name="Google Shape;434;p24"/>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435" name="Google Shape;435;p24"/>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36" name="Google Shape;436;p24"/>
          <p:cNvSpPr txBox="1"/>
          <p:nvPr/>
        </p:nvSpPr>
        <p:spPr>
          <a:xfrm>
            <a:off x="590958" y="562927"/>
            <a:ext cx="8595300" cy="440100"/>
          </a:xfrm>
          <a:prstGeom prst="rect">
            <a:avLst/>
          </a:prstGeom>
          <a:noFill/>
          <a:ln>
            <a:noFill/>
          </a:ln>
        </p:spPr>
        <p:txBody>
          <a:bodyPr anchorCtr="0" anchor="t" bIns="0" lIns="0" spcFirstLastPara="1" rIns="0" wrap="square" tIns="0">
            <a:spAutoFit/>
          </a:bodyPr>
          <a:lstStyle/>
          <a:p>
            <a:pPr indent="0" lvl="0" marL="0" marR="0" rtl="0" algn="ctr">
              <a:lnSpc>
                <a:spcPct val="120006"/>
              </a:lnSpc>
              <a:spcBef>
                <a:spcPts val="0"/>
              </a:spcBef>
              <a:spcAft>
                <a:spcPts val="0"/>
              </a:spcAft>
              <a:buClr>
                <a:srgbClr val="000000"/>
              </a:buClr>
              <a:buSzPts val="2859"/>
              <a:buFont typeface="Arial"/>
              <a:buNone/>
            </a:pPr>
            <a:r>
              <a:rPr b="1" i="0" lang="en-US" sz="2859" u="none" cap="none" strike="noStrike">
                <a:solidFill>
                  <a:srgbClr val="000000"/>
                </a:solidFill>
                <a:latin typeface="Quicksand"/>
                <a:ea typeface="Quicksand"/>
                <a:cs typeface="Quicksand"/>
                <a:sym typeface="Quicksand"/>
              </a:rPr>
              <a:t>AUDIENCIAS: PREPARATORIA Y DE JUICIO</a:t>
            </a:r>
            <a:endParaRPr b="1" i="0" sz="1400" u="none" cap="none" strike="noStrike">
              <a:solidFill>
                <a:srgbClr val="000000"/>
              </a:solidFill>
              <a:latin typeface="Arial"/>
              <a:ea typeface="Arial"/>
              <a:cs typeface="Arial"/>
              <a:sym typeface="Arial"/>
            </a:endParaRPr>
          </a:p>
        </p:txBody>
      </p:sp>
      <p:sp>
        <p:nvSpPr>
          <p:cNvPr id="437" name="Google Shape;437;p24"/>
          <p:cNvSpPr txBox="1"/>
          <p:nvPr/>
        </p:nvSpPr>
        <p:spPr>
          <a:xfrm>
            <a:off x="590958" y="1638217"/>
            <a:ext cx="8595300" cy="5229600"/>
          </a:xfrm>
          <a:prstGeom prst="rect">
            <a:avLst/>
          </a:prstGeom>
          <a:noFill/>
          <a:ln>
            <a:noFill/>
          </a:ln>
        </p:spPr>
        <p:txBody>
          <a:bodyPr anchorCtr="0" anchor="t" bIns="0" lIns="0" spcFirstLastPara="1" rIns="0" wrap="square" tIns="0">
            <a:spAutoFit/>
          </a:bodyPr>
          <a:lstStyle/>
          <a:p>
            <a:pPr indent="0" lvl="0" marL="0" marR="0" rtl="0" algn="just">
              <a:lnSpc>
                <a:spcPct val="96014"/>
              </a:lnSpc>
              <a:spcBef>
                <a:spcPts val="0"/>
              </a:spcBef>
              <a:spcAft>
                <a:spcPts val="0"/>
              </a:spcAft>
              <a:buClr>
                <a:srgbClr val="000000"/>
              </a:buClr>
              <a:buSzPts val="2359"/>
              <a:buFont typeface="Arial"/>
              <a:buNone/>
            </a:pPr>
            <a:r>
              <a:rPr b="1" i="0" lang="en-US" sz="2359" u="sng" cap="none" strike="noStrike">
                <a:solidFill>
                  <a:srgbClr val="000000"/>
                </a:solidFill>
                <a:latin typeface="Quicksand"/>
                <a:ea typeface="Quicksand"/>
                <a:cs typeface="Quicksand"/>
                <a:sym typeface="Quicksand"/>
              </a:rPr>
              <a:t>AUDIENCIA PREPARATORIA.</a:t>
            </a:r>
            <a:endParaRPr b="0" i="0" sz="1200" u="none" cap="none" strike="noStrike">
              <a:solidFill>
                <a:srgbClr val="000000"/>
              </a:solidFill>
              <a:latin typeface="Arial"/>
              <a:ea typeface="Arial"/>
              <a:cs typeface="Arial"/>
              <a:sym typeface="Arial"/>
            </a:endParaRPr>
          </a:p>
          <a:p>
            <a:pPr indent="0" lvl="0" marL="0" marR="0" rtl="0" algn="just">
              <a:lnSpc>
                <a:spcPct val="96014"/>
              </a:lnSpc>
              <a:spcBef>
                <a:spcPts val="0"/>
              </a:spcBef>
              <a:spcAft>
                <a:spcPts val="0"/>
              </a:spcAft>
              <a:buClr>
                <a:srgbClr val="000000"/>
              </a:buClr>
              <a:buSzPts val="2359"/>
              <a:buFont typeface="Arial"/>
              <a:buNone/>
            </a:pPr>
            <a:r>
              <a:t/>
            </a:r>
            <a:endParaRPr b="1" i="0" sz="2359" u="sng" cap="none" strike="noStrike">
              <a:solidFill>
                <a:srgbClr val="000000"/>
              </a:solidFill>
              <a:latin typeface="Quicksand"/>
              <a:ea typeface="Quicksand"/>
              <a:cs typeface="Quicksand"/>
              <a:sym typeface="Quicksand"/>
            </a:endParaRPr>
          </a:p>
          <a:p>
            <a:pPr indent="0" lvl="0" marL="0" marR="0" rtl="0" algn="just">
              <a:lnSpc>
                <a:spcPct val="96014"/>
              </a:lnSpc>
              <a:spcBef>
                <a:spcPts val="0"/>
              </a:spcBef>
              <a:spcAft>
                <a:spcPts val="0"/>
              </a:spcAft>
              <a:buClr>
                <a:srgbClr val="000000"/>
              </a:buClr>
              <a:buSzPts val="2359"/>
              <a:buFont typeface="Arial"/>
              <a:buNone/>
            </a:pPr>
            <a:r>
              <a:rPr b="0" i="0" lang="en-US" sz="2359" u="none" cap="none" strike="noStrike">
                <a:solidFill>
                  <a:srgbClr val="000000"/>
                </a:solidFill>
                <a:latin typeface="Quicksand Medium"/>
                <a:ea typeface="Quicksand Medium"/>
                <a:cs typeface="Quicksand Medium"/>
                <a:sym typeface="Quicksand Medium"/>
              </a:rPr>
              <a:t>La audiencia </a:t>
            </a:r>
            <a:r>
              <a:rPr b="1" i="0" lang="en-US" sz="2359" u="none" cap="none" strike="noStrike">
                <a:solidFill>
                  <a:srgbClr val="000000"/>
                </a:solidFill>
                <a:latin typeface="Quicksand"/>
                <a:ea typeface="Quicksand"/>
                <a:cs typeface="Quicksand"/>
                <a:sym typeface="Quicksand"/>
              </a:rPr>
              <a:t>se celebra con las partes que asistan</a:t>
            </a:r>
            <a:r>
              <a:rPr b="0" i="0" lang="en-US" sz="2359" u="none" cap="none" strike="noStrike">
                <a:solidFill>
                  <a:srgbClr val="000000"/>
                </a:solidFill>
                <a:latin typeface="Quicksand Medium"/>
                <a:ea typeface="Quicksand Medium"/>
                <a:cs typeface="Quicksand Medium"/>
                <a:sym typeface="Quicksand Medium"/>
              </a:rPr>
              <a:t>, quienes deben concurrir personalmente, sin perjuicio de sus abogados patrocinantes y apoderados.</a:t>
            </a:r>
            <a:endParaRPr b="0" i="0" sz="1200" u="none" cap="none" strike="noStrike">
              <a:solidFill>
                <a:srgbClr val="000000"/>
              </a:solidFill>
              <a:latin typeface="Arial"/>
              <a:ea typeface="Arial"/>
              <a:cs typeface="Arial"/>
              <a:sym typeface="Arial"/>
            </a:endParaRPr>
          </a:p>
          <a:p>
            <a:pPr indent="0" lvl="0" marL="0" marR="0" rtl="0" algn="just">
              <a:lnSpc>
                <a:spcPct val="96014"/>
              </a:lnSpc>
              <a:spcBef>
                <a:spcPts val="0"/>
              </a:spcBef>
              <a:spcAft>
                <a:spcPts val="0"/>
              </a:spcAft>
              <a:buClr>
                <a:srgbClr val="000000"/>
              </a:buClr>
              <a:buSzPts val="2359"/>
              <a:buFont typeface="Arial"/>
              <a:buNone/>
            </a:pPr>
            <a:r>
              <a:t/>
            </a:r>
            <a:endParaRPr b="0" i="0" sz="2359" u="none" cap="none" strike="noStrike">
              <a:solidFill>
                <a:srgbClr val="000000"/>
              </a:solidFill>
              <a:latin typeface="Quicksand Medium"/>
              <a:ea typeface="Quicksand Medium"/>
              <a:cs typeface="Quicksand Medium"/>
              <a:sym typeface="Quicksand Medium"/>
            </a:endParaRPr>
          </a:p>
          <a:p>
            <a:pPr indent="0" lvl="0" marL="0" marR="0" rtl="0" algn="just">
              <a:lnSpc>
                <a:spcPct val="96014"/>
              </a:lnSpc>
              <a:spcBef>
                <a:spcPts val="0"/>
              </a:spcBef>
              <a:spcAft>
                <a:spcPts val="0"/>
              </a:spcAft>
              <a:buClr>
                <a:srgbClr val="000000"/>
              </a:buClr>
              <a:buSzPts val="2359"/>
              <a:buFont typeface="Arial"/>
              <a:buNone/>
            </a:pPr>
            <a:r>
              <a:rPr b="0" i="0" lang="en-US" sz="2359" u="none" cap="none" strike="noStrike">
                <a:solidFill>
                  <a:srgbClr val="000000"/>
                </a:solidFill>
                <a:latin typeface="Quicksand Medium"/>
                <a:ea typeface="Quicksand Medium"/>
                <a:cs typeface="Quicksand Medium"/>
                <a:sym typeface="Quicksand Medium"/>
              </a:rPr>
              <a:t>Excepcionalmente el juez puede eximir a la parte de comparecer, por resolución fundada.</a:t>
            </a:r>
            <a:endParaRPr b="0" i="0" sz="1200" u="none" cap="none" strike="noStrike">
              <a:solidFill>
                <a:srgbClr val="000000"/>
              </a:solidFill>
              <a:latin typeface="Arial"/>
              <a:ea typeface="Arial"/>
              <a:cs typeface="Arial"/>
              <a:sym typeface="Arial"/>
            </a:endParaRPr>
          </a:p>
          <a:p>
            <a:pPr indent="0" lvl="0" marL="0" marR="0" rtl="0" algn="just">
              <a:lnSpc>
                <a:spcPct val="96014"/>
              </a:lnSpc>
              <a:spcBef>
                <a:spcPts val="0"/>
              </a:spcBef>
              <a:spcAft>
                <a:spcPts val="0"/>
              </a:spcAft>
              <a:buClr>
                <a:srgbClr val="000000"/>
              </a:buClr>
              <a:buSzPts val="2359"/>
              <a:buFont typeface="Arial"/>
              <a:buNone/>
            </a:pPr>
            <a:r>
              <a:t/>
            </a:r>
            <a:endParaRPr b="0" i="0" sz="2359" u="none" cap="none" strike="noStrike">
              <a:solidFill>
                <a:srgbClr val="000000"/>
              </a:solidFill>
              <a:latin typeface="Quicksand Medium"/>
              <a:ea typeface="Quicksand Medium"/>
              <a:cs typeface="Quicksand Medium"/>
              <a:sym typeface="Quicksand Medium"/>
            </a:endParaRPr>
          </a:p>
          <a:p>
            <a:pPr indent="0" lvl="0" marL="0" marR="0" rtl="0" algn="just">
              <a:lnSpc>
                <a:spcPct val="96014"/>
              </a:lnSpc>
              <a:spcBef>
                <a:spcPts val="0"/>
              </a:spcBef>
              <a:spcAft>
                <a:spcPts val="0"/>
              </a:spcAft>
              <a:buClr>
                <a:srgbClr val="000000"/>
              </a:buClr>
              <a:buSzPts val="2359"/>
              <a:buFont typeface="Arial"/>
              <a:buNone/>
            </a:pPr>
            <a:r>
              <a:rPr b="0" i="0" lang="en-US" sz="2359" u="none" cap="none" strike="noStrike">
                <a:solidFill>
                  <a:srgbClr val="000000"/>
                </a:solidFill>
                <a:latin typeface="Quicksand Medium"/>
                <a:ea typeface="Quicksand Medium"/>
                <a:cs typeface="Quicksand Medium"/>
                <a:sym typeface="Quicksand Medium"/>
              </a:rPr>
              <a:t>El demandado que tenga domicilio en otro territorio jurisdiccional, podrá contestar la demanda y demandar reconvencionalmente, por escrito, ante el Juez con competencia en materias de familia de su domicilio, sin perjuicio de designar un representante para que comparezca en su nombre a las audiencias respectivas.</a:t>
            </a:r>
            <a:endParaRPr b="0" i="0" sz="1200" u="none" cap="none" strike="noStrike">
              <a:solidFill>
                <a:srgbClr val="000000"/>
              </a:solidFill>
              <a:latin typeface="Arial"/>
              <a:ea typeface="Arial"/>
              <a:cs typeface="Arial"/>
              <a:sym typeface="Arial"/>
            </a:endParaRPr>
          </a:p>
        </p:txBody>
      </p:sp>
      <p:sp>
        <p:nvSpPr>
          <p:cNvPr id="438" name="Google Shape;438;p24"/>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grpSp>
        <p:nvGrpSpPr>
          <p:cNvPr id="447" name="Google Shape;447;p25"/>
          <p:cNvGrpSpPr/>
          <p:nvPr/>
        </p:nvGrpSpPr>
        <p:grpSpPr>
          <a:xfrm rot="2576728">
            <a:off x="12023" y="-6006948"/>
            <a:ext cx="819305" cy="13995240"/>
            <a:chOff x="0" y="-47625"/>
            <a:chExt cx="303446" cy="5183422"/>
          </a:xfrm>
        </p:grpSpPr>
        <p:sp>
          <p:nvSpPr>
            <p:cNvPr id="448" name="Google Shape;448;p25"/>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449" name="Google Shape;449;p25"/>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50" name="Google Shape;450;p25"/>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451" name="Google Shape;451;p25"/>
          <p:cNvSpPr txBox="1"/>
          <p:nvPr/>
        </p:nvSpPr>
        <p:spPr>
          <a:xfrm>
            <a:off x="1502558" y="567995"/>
            <a:ext cx="8595300" cy="393900"/>
          </a:xfrm>
          <a:prstGeom prst="rect">
            <a:avLst/>
          </a:prstGeom>
          <a:noFill/>
          <a:ln>
            <a:noFill/>
          </a:ln>
        </p:spPr>
        <p:txBody>
          <a:bodyPr anchorCtr="0" anchor="t" bIns="0" lIns="0" spcFirstLastPara="1" rIns="0" wrap="square" tIns="0">
            <a:spAutoFit/>
          </a:bodyPr>
          <a:lstStyle/>
          <a:p>
            <a:pPr indent="0" lvl="0" marL="0" marR="0" rtl="0" algn="l">
              <a:lnSpc>
                <a:spcPct val="108010"/>
              </a:lnSpc>
              <a:spcBef>
                <a:spcPts val="0"/>
              </a:spcBef>
              <a:spcAft>
                <a:spcPts val="0"/>
              </a:spcAft>
              <a:buClr>
                <a:srgbClr val="000000"/>
              </a:buClr>
              <a:buSzPts val="2559"/>
              <a:buFont typeface="Arial"/>
              <a:buNone/>
            </a:pPr>
            <a:r>
              <a:rPr b="1" i="0" lang="en-US" sz="2559" u="sng" cap="none" strike="noStrike">
                <a:solidFill>
                  <a:srgbClr val="000000"/>
                </a:solidFill>
                <a:latin typeface="Quicksand"/>
                <a:ea typeface="Quicksand"/>
                <a:cs typeface="Quicksand"/>
                <a:sym typeface="Quicksand"/>
              </a:rPr>
              <a:t>DESARROLLO AUDIENCIA PREPARATORIA</a:t>
            </a:r>
            <a:r>
              <a:rPr b="0" i="0" lang="en-US" sz="2559" u="none" cap="none" strike="noStrike">
                <a:solidFill>
                  <a:srgbClr val="000000"/>
                </a:solidFill>
                <a:latin typeface="Quicksand Medium"/>
                <a:ea typeface="Quicksand Medium"/>
                <a:cs typeface="Quicksand Medium"/>
                <a:sym typeface="Quicksand Medium"/>
              </a:rPr>
              <a:t> art.61</a:t>
            </a:r>
            <a:endParaRPr b="0" i="0" sz="1400" u="none" cap="none" strike="noStrike">
              <a:solidFill>
                <a:srgbClr val="000000"/>
              </a:solidFill>
              <a:latin typeface="Arial"/>
              <a:ea typeface="Arial"/>
              <a:cs typeface="Arial"/>
              <a:sym typeface="Arial"/>
            </a:endParaRPr>
          </a:p>
        </p:txBody>
      </p:sp>
      <p:sp>
        <p:nvSpPr>
          <p:cNvPr id="452" name="Google Shape;452;p25"/>
          <p:cNvSpPr txBox="1"/>
          <p:nvPr/>
        </p:nvSpPr>
        <p:spPr>
          <a:xfrm>
            <a:off x="579105" y="1418392"/>
            <a:ext cx="8595300" cy="5284200"/>
          </a:xfrm>
          <a:prstGeom prst="rect">
            <a:avLst/>
          </a:prstGeom>
          <a:noFill/>
          <a:ln>
            <a:noFill/>
          </a:ln>
        </p:spPr>
        <p:txBody>
          <a:bodyPr anchorCtr="0" anchor="t" bIns="0" lIns="0" spcFirstLastPara="1" rIns="0" wrap="square" tIns="0">
            <a:spAutoFit/>
          </a:bodyPr>
          <a:lstStyle/>
          <a:p>
            <a:pPr indent="0" lvl="0" marL="0" marR="0" rtl="0" algn="just">
              <a:lnSpc>
                <a:spcPct val="108010"/>
              </a:lnSpc>
              <a:spcBef>
                <a:spcPts val="0"/>
              </a:spcBef>
              <a:spcAft>
                <a:spcPts val="0"/>
              </a:spcAft>
              <a:buClr>
                <a:srgbClr val="000000"/>
              </a:buClr>
              <a:buSzPts val="2459"/>
              <a:buFont typeface="Arial"/>
              <a:buNone/>
            </a:pPr>
            <a:r>
              <a:rPr b="0" i="0" lang="en-US" sz="2459" u="none" cap="none" strike="noStrike">
                <a:solidFill>
                  <a:srgbClr val="000000"/>
                </a:solidFill>
                <a:latin typeface="Quicksand Medium"/>
                <a:ea typeface="Quicksand Medium"/>
                <a:cs typeface="Quicksand Medium"/>
                <a:sym typeface="Quicksand Medium"/>
              </a:rPr>
              <a:t>1. Se hace una </a:t>
            </a:r>
            <a:r>
              <a:rPr b="1" i="0" lang="en-US" sz="2459" u="none" cap="none" strike="noStrike">
                <a:solidFill>
                  <a:srgbClr val="000000"/>
                </a:solidFill>
                <a:latin typeface="Quicksand"/>
                <a:ea typeface="Quicksand"/>
                <a:cs typeface="Quicksand"/>
                <a:sym typeface="Quicksand"/>
              </a:rPr>
              <a:t>relación breve y sintética de la demanda</a:t>
            </a:r>
            <a:r>
              <a:rPr b="0" i="0" lang="en-US" sz="2459" u="none" cap="none" strike="noStrike">
                <a:solidFill>
                  <a:srgbClr val="000000"/>
                </a:solidFill>
                <a:latin typeface="Quicksand Medium"/>
                <a:ea typeface="Quicksand Medium"/>
                <a:cs typeface="Quicksand Medium"/>
                <a:sym typeface="Quicksand Medium"/>
              </a:rPr>
              <a:t>, contestación, reconvención y de su contestación, si esta última se ha hecho por escrito.  </a:t>
            </a:r>
            <a:endParaRPr b="0" i="0" sz="1300" u="none" cap="none" strike="noStrike">
              <a:solidFill>
                <a:srgbClr val="000000"/>
              </a:solidFill>
              <a:latin typeface="Arial"/>
              <a:ea typeface="Arial"/>
              <a:cs typeface="Arial"/>
              <a:sym typeface="Arial"/>
            </a:endParaRPr>
          </a:p>
          <a:p>
            <a:pPr indent="0" lvl="0" marL="0" marR="0" rtl="0" algn="just">
              <a:lnSpc>
                <a:spcPct val="108010"/>
              </a:lnSpc>
              <a:spcBef>
                <a:spcPts val="0"/>
              </a:spcBef>
              <a:spcAft>
                <a:spcPts val="0"/>
              </a:spcAft>
              <a:buClr>
                <a:srgbClr val="000000"/>
              </a:buClr>
              <a:buSzPts val="2459"/>
              <a:buFont typeface="Arial"/>
              <a:buNone/>
            </a:pPr>
            <a:r>
              <a:rPr b="0" i="0" lang="en-US" sz="2459" u="none" cap="none" strike="noStrike">
                <a:solidFill>
                  <a:srgbClr val="000000"/>
                </a:solidFill>
                <a:latin typeface="Quicksand Medium"/>
                <a:ea typeface="Quicksand Medium"/>
                <a:cs typeface="Quicksand Medium"/>
                <a:sym typeface="Quicksand Medium"/>
              </a:rPr>
              <a:t>2. </a:t>
            </a:r>
            <a:r>
              <a:rPr b="1" i="0" lang="en-US" sz="2459" u="none" cap="none" strike="noStrike">
                <a:solidFill>
                  <a:srgbClr val="000000"/>
                </a:solidFill>
                <a:latin typeface="Quicksand"/>
                <a:ea typeface="Quicksand"/>
                <a:cs typeface="Quicksand"/>
                <a:sym typeface="Quicksand"/>
              </a:rPr>
              <a:t>Contestar la demanda reconvencional</a:t>
            </a:r>
            <a:r>
              <a:rPr b="0" i="0" lang="en-US" sz="2459" u="none" cap="none" strike="noStrike">
                <a:solidFill>
                  <a:srgbClr val="000000"/>
                </a:solidFill>
                <a:latin typeface="Quicksand Medium"/>
                <a:ea typeface="Quicksand Medium"/>
                <a:cs typeface="Quicksand Medium"/>
                <a:sym typeface="Quicksand Medium"/>
              </a:rPr>
              <a:t> (cuando se hace oralmente, porque también puede hacerse por escrito). </a:t>
            </a:r>
            <a:endParaRPr b="0" i="0" sz="1300" u="none" cap="none" strike="noStrike">
              <a:solidFill>
                <a:srgbClr val="000000"/>
              </a:solidFill>
              <a:latin typeface="Arial"/>
              <a:ea typeface="Arial"/>
              <a:cs typeface="Arial"/>
              <a:sym typeface="Arial"/>
            </a:endParaRPr>
          </a:p>
          <a:p>
            <a:pPr indent="0" lvl="0" marL="0" marR="0" rtl="0" algn="just">
              <a:lnSpc>
                <a:spcPct val="108010"/>
              </a:lnSpc>
              <a:spcBef>
                <a:spcPts val="0"/>
              </a:spcBef>
              <a:spcAft>
                <a:spcPts val="0"/>
              </a:spcAft>
              <a:buClr>
                <a:srgbClr val="000000"/>
              </a:buClr>
              <a:buSzPts val="2459"/>
              <a:buFont typeface="Arial"/>
              <a:buNone/>
            </a:pPr>
            <a:r>
              <a:rPr b="0" i="0" lang="en-US" sz="2459" u="none" cap="none" strike="noStrike">
                <a:solidFill>
                  <a:srgbClr val="000000"/>
                </a:solidFill>
                <a:latin typeface="Quicksand Medium"/>
                <a:ea typeface="Quicksand Medium"/>
                <a:cs typeface="Quicksand Medium"/>
                <a:sym typeface="Quicksand Medium"/>
              </a:rPr>
              <a:t>3. Las </a:t>
            </a:r>
            <a:r>
              <a:rPr b="1" i="0" lang="en-US" sz="2459" u="none" cap="none" strike="noStrike">
                <a:solidFill>
                  <a:srgbClr val="000000"/>
                </a:solidFill>
                <a:latin typeface="Quicksand"/>
                <a:ea typeface="Quicksand"/>
                <a:cs typeface="Quicksand"/>
                <a:sym typeface="Quicksand"/>
              </a:rPr>
              <a:t>excepciones</a:t>
            </a:r>
            <a:r>
              <a:rPr b="0" i="0" lang="en-US" sz="2459" u="none" cap="none" strike="noStrike">
                <a:solidFill>
                  <a:srgbClr val="000000"/>
                </a:solidFill>
                <a:latin typeface="Quicksand Medium"/>
                <a:ea typeface="Quicksand Medium"/>
                <a:cs typeface="Quicksand Medium"/>
                <a:sym typeface="Quicksand Medium"/>
              </a:rPr>
              <a:t> se tramitan conjuntamente y se fallan en la sentencia definitiva, salvo las de incompetencia, falta de capacidad o de personería, corrección del procedimiento y prescripción, las que serán resueltas de inmediato una vez evacuado el traslado, siempre que su fallo pueda fundarse en antecedentes que consten en el proceso o que sean de pública notoriedad .</a:t>
            </a:r>
            <a:endParaRPr b="0" i="0" sz="1300" u="none" cap="none" strike="noStrike">
              <a:solidFill>
                <a:srgbClr val="000000"/>
              </a:solidFill>
              <a:latin typeface="Arial"/>
              <a:ea typeface="Arial"/>
              <a:cs typeface="Arial"/>
              <a:sym typeface="Arial"/>
            </a:endParaRPr>
          </a:p>
        </p:txBody>
      </p:sp>
      <p:sp>
        <p:nvSpPr>
          <p:cNvPr id="453" name="Google Shape;453;p25"/>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grpSp>
        <p:nvGrpSpPr>
          <p:cNvPr id="462" name="Google Shape;462;p26"/>
          <p:cNvGrpSpPr/>
          <p:nvPr/>
        </p:nvGrpSpPr>
        <p:grpSpPr>
          <a:xfrm rot="2576728">
            <a:off x="12023" y="-6006948"/>
            <a:ext cx="819305" cy="13995240"/>
            <a:chOff x="0" y="-47625"/>
            <a:chExt cx="303446" cy="5183422"/>
          </a:xfrm>
        </p:grpSpPr>
        <p:sp>
          <p:nvSpPr>
            <p:cNvPr id="463" name="Google Shape;463;p26"/>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464" name="Google Shape;464;p26"/>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65" name="Google Shape;465;p26"/>
          <p:cNvSpPr/>
          <p:nvPr/>
        </p:nvSpPr>
        <p:spPr>
          <a:xfrm rot="-3679258">
            <a:off x="8571776" y="6130871"/>
            <a:ext cx="1796639" cy="1704561"/>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466" name="Google Shape;466;p26"/>
          <p:cNvSpPr txBox="1"/>
          <p:nvPr/>
        </p:nvSpPr>
        <p:spPr>
          <a:xfrm>
            <a:off x="731520" y="1133226"/>
            <a:ext cx="8682000" cy="6383700"/>
          </a:xfrm>
          <a:prstGeom prst="rect">
            <a:avLst/>
          </a:prstGeom>
          <a:noFill/>
          <a:ln>
            <a:noFill/>
          </a:ln>
        </p:spPr>
        <p:txBody>
          <a:bodyPr anchorCtr="0" anchor="t" bIns="0" lIns="0" spcFirstLastPara="1" rIns="0" wrap="square" tIns="0">
            <a:spAutoFit/>
          </a:bodyPr>
          <a:lstStyle/>
          <a:p>
            <a:pPr indent="0" lvl="0" marL="0" marR="0" rtl="0" algn="just">
              <a:lnSpc>
                <a:spcPct val="108003"/>
              </a:lnSpc>
              <a:spcBef>
                <a:spcPts val="0"/>
              </a:spcBef>
              <a:spcAft>
                <a:spcPts val="0"/>
              </a:spcAft>
              <a:buClr>
                <a:srgbClr val="000000"/>
              </a:buClr>
              <a:buSzPts val="2299"/>
              <a:buFont typeface="Arial"/>
              <a:buNone/>
            </a:pPr>
            <a:r>
              <a:rPr b="0" i="0" lang="en-US" sz="2299" u="none" cap="none" strike="noStrike">
                <a:solidFill>
                  <a:srgbClr val="000000"/>
                </a:solidFill>
                <a:latin typeface="Quicksand"/>
                <a:ea typeface="Quicksand"/>
                <a:cs typeface="Quicksand"/>
                <a:sym typeface="Quicksand"/>
              </a:rPr>
              <a:t>4. </a:t>
            </a:r>
            <a:r>
              <a:rPr b="1" i="0" lang="en-US" sz="2299" u="none" cap="none" strike="noStrike">
                <a:solidFill>
                  <a:srgbClr val="000000"/>
                </a:solidFill>
                <a:latin typeface="Quicksand"/>
                <a:ea typeface="Quicksand"/>
                <a:cs typeface="Quicksand"/>
                <a:sym typeface="Quicksand"/>
              </a:rPr>
              <a:t>Decretar medidas cautelares</a:t>
            </a:r>
            <a:r>
              <a:rPr b="0" i="0" lang="en-US" sz="2299" u="none" cap="none" strike="noStrike">
                <a:solidFill>
                  <a:srgbClr val="000000"/>
                </a:solidFill>
                <a:latin typeface="Quicksand"/>
                <a:ea typeface="Quicksand"/>
                <a:cs typeface="Quicksand"/>
                <a:sym typeface="Quicksand"/>
              </a:rPr>
              <a:t>, de oficio  o a petición de parte, y si se hubieren decretado con anterioridad, deberá resolver si se mantienen.</a:t>
            </a:r>
            <a:endParaRPr b="0" i="0" sz="1200" u="none" cap="none" strike="noStrike">
              <a:solidFill>
                <a:srgbClr val="000000"/>
              </a:solidFill>
              <a:latin typeface="Arial"/>
              <a:ea typeface="Arial"/>
              <a:cs typeface="Arial"/>
              <a:sym typeface="Arial"/>
            </a:endParaRPr>
          </a:p>
          <a:p>
            <a:pPr indent="0" lvl="0" marL="0" marR="0" rtl="0" algn="just">
              <a:lnSpc>
                <a:spcPct val="108003"/>
              </a:lnSpc>
              <a:spcBef>
                <a:spcPts val="0"/>
              </a:spcBef>
              <a:spcAft>
                <a:spcPts val="0"/>
              </a:spcAft>
              <a:buClr>
                <a:srgbClr val="000000"/>
              </a:buClr>
              <a:buSzPts val="2299"/>
              <a:buFont typeface="Arial"/>
              <a:buNone/>
            </a:pPr>
            <a:r>
              <a:rPr b="0" i="0" lang="en-US" sz="2299" u="none" cap="none" strike="noStrike">
                <a:solidFill>
                  <a:srgbClr val="000000"/>
                </a:solidFill>
                <a:latin typeface="Quicksand"/>
                <a:ea typeface="Quicksand"/>
                <a:cs typeface="Quicksand"/>
                <a:sym typeface="Quicksand"/>
              </a:rPr>
              <a:t>5. </a:t>
            </a:r>
            <a:r>
              <a:rPr b="1" i="0" lang="en-US" sz="2299" u="none" cap="none" strike="noStrike">
                <a:solidFill>
                  <a:srgbClr val="000000"/>
                </a:solidFill>
                <a:latin typeface="Quicksand"/>
                <a:ea typeface="Quicksand"/>
                <a:cs typeface="Quicksand"/>
                <a:sym typeface="Quicksand"/>
              </a:rPr>
              <a:t>Promover a iniciativa del tribunal o a petición de parte,  la sujeción a mediación</a:t>
            </a:r>
            <a:r>
              <a:rPr b="0" i="0" lang="en-US" sz="2299" u="none" cap="none" strike="noStrike">
                <a:solidFill>
                  <a:srgbClr val="000000"/>
                </a:solidFill>
                <a:latin typeface="Quicksand"/>
                <a:ea typeface="Quicksand"/>
                <a:cs typeface="Quicksand"/>
                <a:sym typeface="Quicksand"/>
              </a:rPr>
              <a:t>, suspendiéndose el procedimiento judicial en tal caso.</a:t>
            </a:r>
            <a:endParaRPr b="0" i="0" sz="1200" u="none" cap="none" strike="noStrike">
              <a:solidFill>
                <a:srgbClr val="000000"/>
              </a:solidFill>
              <a:latin typeface="Arial"/>
              <a:ea typeface="Arial"/>
              <a:cs typeface="Arial"/>
              <a:sym typeface="Arial"/>
            </a:endParaRPr>
          </a:p>
          <a:p>
            <a:pPr indent="0" lvl="0" marL="0" marR="0" rtl="0" algn="just">
              <a:lnSpc>
                <a:spcPct val="95998"/>
              </a:lnSpc>
              <a:spcBef>
                <a:spcPts val="0"/>
              </a:spcBef>
              <a:spcAft>
                <a:spcPts val="0"/>
              </a:spcAft>
              <a:buClr>
                <a:srgbClr val="000000"/>
              </a:buClr>
              <a:buSzPts val="2299"/>
              <a:buFont typeface="Arial"/>
              <a:buNone/>
            </a:pPr>
            <a:r>
              <a:rPr b="0" i="0" lang="en-US" sz="2299" u="none" cap="none" strike="noStrike">
                <a:solidFill>
                  <a:srgbClr val="000000"/>
                </a:solidFill>
                <a:latin typeface="Quicksand"/>
                <a:ea typeface="Quicksand"/>
                <a:cs typeface="Quicksand"/>
                <a:sym typeface="Quicksand"/>
              </a:rPr>
              <a:t>6. Promover por el tribunal, la </a:t>
            </a:r>
            <a:r>
              <a:rPr b="1" i="0" lang="en-US" sz="2299" u="none" cap="none" strike="noStrike">
                <a:solidFill>
                  <a:srgbClr val="000000"/>
                </a:solidFill>
                <a:latin typeface="Quicksand"/>
                <a:ea typeface="Quicksand"/>
                <a:cs typeface="Quicksand"/>
                <a:sym typeface="Quicksand"/>
              </a:rPr>
              <a:t>conciliación</a:t>
            </a:r>
            <a:r>
              <a:rPr b="0" i="0" lang="en-US" sz="2299" u="none" cap="none" strike="noStrike">
                <a:solidFill>
                  <a:srgbClr val="000000"/>
                </a:solidFill>
                <a:latin typeface="Quicksand"/>
                <a:ea typeface="Quicksand"/>
                <a:cs typeface="Quicksand"/>
                <a:sym typeface="Quicksand"/>
              </a:rPr>
              <a:t> parcial o total.</a:t>
            </a:r>
            <a:endParaRPr b="0" i="0" sz="1200" u="none" cap="none" strike="noStrike">
              <a:solidFill>
                <a:srgbClr val="000000"/>
              </a:solidFill>
              <a:latin typeface="Arial"/>
              <a:ea typeface="Arial"/>
              <a:cs typeface="Arial"/>
              <a:sym typeface="Arial"/>
            </a:endParaRPr>
          </a:p>
          <a:p>
            <a:pPr indent="0" lvl="0" marL="0" marR="0" rtl="0" algn="just">
              <a:lnSpc>
                <a:spcPct val="95998"/>
              </a:lnSpc>
              <a:spcBef>
                <a:spcPts val="0"/>
              </a:spcBef>
              <a:spcAft>
                <a:spcPts val="0"/>
              </a:spcAft>
              <a:buClr>
                <a:srgbClr val="000000"/>
              </a:buClr>
              <a:buSzPts val="2299"/>
              <a:buFont typeface="Arial"/>
              <a:buNone/>
            </a:pPr>
            <a:r>
              <a:rPr b="0" i="0" lang="en-US" sz="2299" u="none" cap="none" strike="noStrike">
                <a:solidFill>
                  <a:srgbClr val="000000"/>
                </a:solidFill>
                <a:latin typeface="Quicksand"/>
                <a:ea typeface="Quicksand"/>
                <a:cs typeface="Quicksand"/>
                <a:sym typeface="Quicksand"/>
              </a:rPr>
              <a:t>7. </a:t>
            </a:r>
            <a:r>
              <a:rPr b="1" i="0" lang="en-US" sz="2299" u="none" cap="none" strike="noStrike">
                <a:solidFill>
                  <a:srgbClr val="000000"/>
                </a:solidFill>
                <a:latin typeface="Quicksand"/>
                <a:ea typeface="Quicksand"/>
                <a:cs typeface="Quicksand"/>
                <a:sym typeface="Quicksand"/>
              </a:rPr>
              <a:t>Determinar el objeto del juicio</a:t>
            </a:r>
            <a:endParaRPr b="0" i="0" sz="1200" u="none" cap="none" strike="noStrike">
              <a:solidFill>
                <a:srgbClr val="000000"/>
              </a:solidFill>
              <a:latin typeface="Arial"/>
              <a:ea typeface="Arial"/>
              <a:cs typeface="Arial"/>
              <a:sym typeface="Arial"/>
            </a:endParaRPr>
          </a:p>
          <a:p>
            <a:pPr indent="0" lvl="0" marL="0" marR="0" rtl="0" algn="just">
              <a:lnSpc>
                <a:spcPct val="95998"/>
              </a:lnSpc>
              <a:spcBef>
                <a:spcPts val="0"/>
              </a:spcBef>
              <a:spcAft>
                <a:spcPts val="0"/>
              </a:spcAft>
              <a:buClr>
                <a:srgbClr val="000000"/>
              </a:buClr>
              <a:buSzPts val="2299"/>
              <a:buFont typeface="Arial"/>
              <a:buNone/>
            </a:pPr>
            <a:r>
              <a:rPr b="0" i="0" lang="en-US" sz="2299" u="none" cap="none" strike="noStrike">
                <a:solidFill>
                  <a:srgbClr val="000000"/>
                </a:solidFill>
                <a:latin typeface="Quicksand"/>
                <a:ea typeface="Quicksand"/>
                <a:cs typeface="Quicksand"/>
                <a:sym typeface="Quicksand"/>
              </a:rPr>
              <a:t>8. </a:t>
            </a:r>
            <a:r>
              <a:rPr b="1" i="0" lang="en-US" sz="2299" u="none" cap="none" strike="noStrike">
                <a:solidFill>
                  <a:srgbClr val="000000"/>
                </a:solidFill>
                <a:latin typeface="Quicksand"/>
                <a:ea typeface="Quicksand"/>
                <a:cs typeface="Quicksand"/>
                <a:sym typeface="Quicksand"/>
              </a:rPr>
              <a:t>Fijar los hechos que deben ser probados</a:t>
            </a:r>
            <a:r>
              <a:rPr b="0" i="0" lang="en-US" sz="2299" u="none" cap="none" strike="noStrike">
                <a:solidFill>
                  <a:srgbClr val="000000"/>
                </a:solidFill>
                <a:latin typeface="Quicksand"/>
                <a:ea typeface="Quicksand"/>
                <a:cs typeface="Quicksand"/>
                <a:sym typeface="Quicksand"/>
              </a:rPr>
              <a:t>, así como las convenciones probatorias que las partes hayan acordado.</a:t>
            </a:r>
            <a:endParaRPr b="0" i="0" sz="1200" u="none" cap="none" strike="noStrike">
              <a:solidFill>
                <a:srgbClr val="000000"/>
              </a:solidFill>
              <a:latin typeface="Arial"/>
              <a:ea typeface="Arial"/>
              <a:cs typeface="Arial"/>
              <a:sym typeface="Arial"/>
            </a:endParaRPr>
          </a:p>
          <a:p>
            <a:pPr indent="0" lvl="0" marL="0" marR="0" rtl="0" algn="just">
              <a:lnSpc>
                <a:spcPct val="95998"/>
              </a:lnSpc>
              <a:spcBef>
                <a:spcPts val="0"/>
              </a:spcBef>
              <a:spcAft>
                <a:spcPts val="0"/>
              </a:spcAft>
              <a:buClr>
                <a:srgbClr val="000000"/>
              </a:buClr>
              <a:buSzPts val="2299"/>
              <a:buFont typeface="Arial"/>
              <a:buNone/>
            </a:pPr>
            <a:r>
              <a:rPr b="0" i="0" lang="en-US" sz="2299" u="none" cap="none" strike="noStrike">
                <a:solidFill>
                  <a:srgbClr val="000000"/>
                </a:solidFill>
                <a:latin typeface="Quicksand"/>
                <a:ea typeface="Quicksand"/>
                <a:cs typeface="Quicksand"/>
                <a:sym typeface="Quicksand"/>
              </a:rPr>
              <a:t>9. </a:t>
            </a:r>
            <a:r>
              <a:rPr b="1" i="0" lang="en-US" sz="2299" u="none" cap="none" strike="noStrike">
                <a:solidFill>
                  <a:srgbClr val="000000"/>
                </a:solidFill>
                <a:latin typeface="Quicksand"/>
                <a:ea typeface="Quicksand"/>
                <a:cs typeface="Quicksand"/>
                <a:sym typeface="Quicksand"/>
              </a:rPr>
              <a:t>Determinar las pruebas que deben rendirse</a:t>
            </a:r>
            <a:r>
              <a:rPr b="0" i="0" lang="en-US" sz="2299" u="none" cap="none" strike="noStrike">
                <a:solidFill>
                  <a:srgbClr val="000000"/>
                </a:solidFill>
                <a:latin typeface="Quicksand"/>
                <a:ea typeface="Quicksand"/>
                <a:cs typeface="Quicksand"/>
                <a:sym typeface="Quicksand"/>
              </a:rPr>
              <a:t> al tenor de la propuesta por las partes y disponer la práctica de las otras que estime necesarias.</a:t>
            </a:r>
            <a:endParaRPr b="0" i="0" sz="1200" u="none" cap="none" strike="noStrike">
              <a:solidFill>
                <a:srgbClr val="000000"/>
              </a:solidFill>
              <a:latin typeface="Arial"/>
              <a:ea typeface="Arial"/>
              <a:cs typeface="Arial"/>
              <a:sym typeface="Arial"/>
            </a:endParaRPr>
          </a:p>
          <a:p>
            <a:pPr indent="0" lvl="0" marL="0" marR="0" rtl="0" algn="just">
              <a:lnSpc>
                <a:spcPct val="95998"/>
              </a:lnSpc>
              <a:spcBef>
                <a:spcPts val="0"/>
              </a:spcBef>
              <a:spcAft>
                <a:spcPts val="0"/>
              </a:spcAft>
              <a:buClr>
                <a:srgbClr val="000000"/>
              </a:buClr>
              <a:buSzPts val="2299"/>
              <a:buFont typeface="Arial"/>
              <a:buNone/>
            </a:pPr>
            <a:r>
              <a:rPr b="0" i="0" lang="en-US" sz="2299" u="none" cap="none" strike="noStrike">
                <a:solidFill>
                  <a:srgbClr val="000000"/>
                </a:solidFill>
                <a:latin typeface="Quicksand"/>
                <a:ea typeface="Quicksand"/>
                <a:cs typeface="Quicksand"/>
                <a:sym typeface="Quicksand"/>
              </a:rPr>
              <a:t>10. </a:t>
            </a:r>
            <a:r>
              <a:rPr b="1" i="0" lang="en-US" sz="2299" u="none" cap="none" strike="noStrike">
                <a:solidFill>
                  <a:srgbClr val="000000"/>
                </a:solidFill>
                <a:latin typeface="Quicksand"/>
                <a:ea typeface="Quicksand"/>
                <a:cs typeface="Quicksand"/>
                <a:sym typeface="Quicksand"/>
              </a:rPr>
              <a:t>Excepcionalmente recibir la prueba</a:t>
            </a:r>
            <a:r>
              <a:rPr b="0" i="0" lang="en-US" sz="2299" u="none" cap="none" strike="noStrike">
                <a:solidFill>
                  <a:srgbClr val="000000"/>
                </a:solidFill>
                <a:latin typeface="Quicksand"/>
                <a:ea typeface="Quicksand"/>
                <a:cs typeface="Quicksand"/>
                <a:sym typeface="Quicksand"/>
              </a:rPr>
              <a:t> que sea posible rendir en ese momento (la documental que se rinda no radica la causa en la persona del juez que la recibió).</a:t>
            </a:r>
            <a:endParaRPr b="0" i="0" sz="1200" u="none" cap="none" strike="noStrike">
              <a:solidFill>
                <a:srgbClr val="000000"/>
              </a:solidFill>
              <a:latin typeface="Arial"/>
              <a:ea typeface="Arial"/>
              <a:cs typeface="Arial"/>
              <a:sym typeface="Arial"/>
            </a:endParaRPr>
          </a:p>
          <a:p>
            <a:pPr indent="0" lvl="0" marL="0" marR="0" rtl="0" algn="l">
              <a:lnSpc>
                <a:spcPct val="95998"/>
              </a:lnSpc>
              <a:spcBef>
                <a:spcPts val="0"/>
              </a:spcBef>
              <a:spcAft>
                <a:spcPts val="0"/>
              </a:spcAft>
              <a:buClr>
                <a:srgbClr val="000000"/>
              </a:buClr>
              <a:buSzPts val="2299"/>
              <a:buFont typeface="Arial"/>
              <a:buNone/>
            </a:pPr>
            <a:r>
              <a:t/>
            </a:r>
            <a:endParaRPr b="0" i="0" sz="2299" u="none" cap="none" strike="noStrike">
              <a:solidFill>
                <a:srgbClr val="000000"/>
              </a:solidFill>
              <a:latin typeface="Quicksand"/>
              <a:ea typeface="Quicksand"/>
              <a:cs typeface="Quicksand"/>
              <a:sym typeface="Quicksand"/>
            </a:endParaRPr>
          </a:p>
          <a:p>
            <a:pPr indent="0" lvl="0" marL="0" marR="0" rtl="0" algn="l">
              <a:lnSpc>
                <a:spcPct val="120008"/>
              </a:lnSpc>
              <a:spcBef>
                <a:spcPts val="0"/>
              </a:spcBef>
              <a:spcAft>
                <a:spcPts val="0"/>
              </a:spcAft>
              <a:buClr>
                <a:srgbClr val="000000"/>
              </a:buClr>
              <a:buSzPts val="2299"/>
              <a:buFont typeface="Arial"/>
              <a:buNone/>
            </a:pPr>
            <a:r>
              <a:t/>
            </a:r>
            <a:endParaRPr b="0" i="0" sz="2299" u="none" cap="none" strike="noStrike">
              <a:solidFill>
                <a:srgbClr val="000000"/>
              </a:solidFill>
              <a:latin typeface="Quicksand"/>
              <a:ea typeface="Quicksand"/>
              <a:cs typeface="Quicksand"/>
              <a:sym typeface="Quicksand"/>
            </a:endParaRPr>
          </a:p>
        </p:txBody>
      </p:sp>
      <p:sp>
        <p:nvSpPr>
          <p:cNvPr id="467" name="Google Shape;467;p26"/>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grpSp>
        <p:nvGrpSpPr>
          <p:cNvPr id="476" name="Google Shape;476;p27"/>
          <p:cNvGrpSpPr/>
          <p:nvPr/>
        </p:nvGrpSpPr>
        <p:grpSpPr>
          <a:xfrm rot="2576728">
            <a:off x="12023" y="-6006948"/>
            <a:ext cx="819305" cy="13995240"/>
            <a:chOff x="0" y="-47625"/>
            <a:chExt cx="303446" cy="5183422"/>
          </a:xfrm>
        </p:grpSpPr>
        <p:sp>
          <p:nvSpPr>
            <p:cNvPr id="477" name="Google Shape;477;p27"/>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alpha val="56862"/>
              </a:srgbClr>
            </a:solidFill>
            <a:ln>
              <a:noFill/>
            </a:ln>
          </p:spPr>
        </p:sp>
        <p:sp>
          <p:nvSpPr>
            <p:cNvPr id="478" name="Google Shape;478;p27"/>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79" name="Google Shape;479;p27"/>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480" name="Google Shape;480;p27"/>
          <p:cNvSpPr txBox="1"/>
          <p:nvPr/>
        </p:nvSpPr>
        <p:spPr>
          <a:xfrm>
            <a:off x="379928" y="819951"/>
            <a:ext cx="8993700" cy="5789100"/>
          </a:xfrm>
          <a:prstGeom prst="rect">
            <a:avLst/>
          </a:prstGeom>
          <a:noFill/>
          <a:ln>
            <a:noFill/>
          </a:ln>
        </p:spPr>
        <p:txBody>
          <a:bodyPr anchorCtr="0" anchor="t" bIns="0" lIns="0" spcFirstLastPara="1" rIns="0" wrap="square" tIns="0">
            <a:spAutoFit/>
          </a:bodyPr>
          <a:lstStyle/>
          <a:p>
            <a:pPr indent="0" lvl="0" marL="0" marR="0" rtl="0" algn="just">
              <a:lnSpc>
                <a:spcPct val="95998"/>
              </a:lnSpc>
              <a:spcBef>
                <a:spcPts val="0"/>
              </a:spcBef>
              <a:spcAft>
                <a:spcPts val="0"/>
              </a:spcAft>
              <a:buClr>
                <a:srgbClr val="000000"/>
              </a:buClr>
              <a:buSzPts val="2299"/>
              <a:buFont typeface="Arial"/>
              <a:buNone/>
            </a:pPr>
            <a:r>
              <a:rPr b="0" i="0" lang="en-US" sz="2299" u="none" cap="none" strike="noStrike">
                <a:solidFill>
                  <a:srgbClr val="000000"/>
                </a:solidFill>
                <a:latin typeface="Quicksand"/>
                <a:ea typeface="Quicksand"/>
                <a:cs typeface="Quicksand"/>
                <a:sym typeface="Quicksand"/>
              </a:rPr>
              <a:t>11. </a:t>
            </a:r>
            <a:r>
              <a:rPr b="1" i="0" lang="en-US" sz="2299" u="none" cap="none" strike="noStrike">
                <a:solidFill>
                  <a:srgbClr val="000000"/>
                </a:solidFill>
                <a:latin typeface="Quicksand"/>
                <a:ea typeface="Quicksand"/>
                <a:cs typeface="Quicksand"/>
                <a:sym typeface="Quicksand"/>
              </a:rPr>
              <a:t>Fijar la fecha de la audiencia del juicio</a:t>
            </a:r>
            <a:r>
              <a:rPr b="0" i="0" lang="en-US" sz="2299" u="none" cap="none" strike="noStrike">
                <a:solidFill>
                  <a:srgbClr val="000000"/>
                </a:solidFill>
                <a:latin typeface="Quicksand"/>
                <a:ea typeface="Quicksand"/>
                <a:cs typeface="Quicksand"/>
                <a:sym typeface="Quicksand"/>
              </a:rPr>
              <a:t>, la que debe efectuarse en un plazo no superior a 30 días de realizada la preparatoria.(previo acuerdo de las partes, se puede desarrollar la audiencia de juicio inmediatamente a continuación de finalizada la preparatoria.) </a:t>
            </a:r>
            <a:endParaRPr b="0" i="0" sz="1200" u="none" cap="none" strike="noStrike">
              <a:solidFill>
                <a:srgbClr val="000000"/>
              </a:solidFill>
              <a:latin typeface="Arial"/>
              <a:ea typeface="Arial"/>
              <a:cs typeface="Arial"/>
              <a:sym typeface="Arial"/>
            </a:endParaRPr>
          </a:p>
          <a:p>
            <a:pPr indent="0" lvl="0" marL="0" marR="0" rtl="0" algn="just">
              <a:lnSpc>
                <a:spcPct val="95998"/>
              </a:lnSpc>
              <a:spcBef>
                <a:spcPts val="0"/>
              </a:spcBef>
              <a:spcAft>
                <a:spcPts val="0"/>
              </a:spcAft>
              <a:buClr>
                <a:srgbClr val="000000"/>
              </a:buClr>
              <a:buSzPts val="2299"/>
              <a:buFont typeface="Arial"/>
              <a:buNone/>
            </a:pPr>
            <a:r>
              <a:rPr b="0" i="0" lang="en-US" sz="2299" u="none" cap="none" strike="noStrike">
                <a:solidFill>
                  <a:srgbClr val="000000"/>
                </a:solidFill>
                <a:latin typeface="Quicksand"/>
                <a:ea typeface="Quicksand"/>
                <a:cs typeface="Quicksand"/>
                <a:sym typeface="Quicksand"/>
              </a:rPr>
              <a:t>12. </a:t>
            </a:r>
            <a:r>
              <a:rPr b="1" i="0" lang="en-US" sz="2299" u="none" cap="none" strike="noStrike">
                <a:solidFill>
                  <a:srgbClr val="000000"/>
                </a:solidFill>
                <a:latin typeface="Quicksand"/>
                <a:ea typeface="Quicksand"/>
                <a:cs typeface="Quicksand"/>
                <a:sym typeface="Quicksand"/>
              </a:rPr>
              <a:t>Las partes quedan citadas por el solo ministerio de la ley a la audiencia de juicio</a:t>
            </a:r>
            <a:r>
              <a:rPr b="0" i="0" lang="en-US" sz="2299" u="none" cap="none" strike="noStrike">
                <a:solidFill>
                  <a:srgbClr val="000000"/>
                </a:solidFill>
                <a:latin typeface="Quicksand"/>
                <a:ea typeface="Quicksand"/>
                <a:cs typeface="Quicksand"/>
                <a:sym typeface="Quicksand"/>
              </a:rPr>
              <a:t>, la que se celebrará con las que asistan.</a:t>
            </a:r>
            <a:endParaRPr b="0" i="0" sz="1200" u="none" cap="none" strike="noStrike">
              <a:solidFill>
                <a:srgbClr val="000000"/>
              </a:solidFill>
              <a:latin typeface="Arial"/>
              <a:ea typeface="Arial"/>
              <a:cs typeface="Arial"/>
              <a:sym typeface="Arial"/>
            </a:endParaRPr>
          </a:p>
          <a:p>
            <a:pPr indent="0" lvl="0" marL="0" marR="0" rtl="0" algn="just">
              <a:lnSpc>
                <a:spcPct val="95998"/>
              </a:lnSpc>
              <a:spcBef>
                <a:spcPts val="0"/>
              </a:spcBef>
              <a:spcAft>
                <a:spcPts val="0"/>
              </a:spcAft>
              <a:buClr>
                <a:srgbClr val="000000"/>
              </a:buClr>
              <a:buSzPts val="2299"/>
              <a:buFont typeface="Arial"/>
              <a:buNone/>
            </a:pPr>
            <a:r>
              <a:rPr b="0" i="0" lang="en-US" sz="2299" u="none" cap="none" strike="noStrike">
                <a:solidFill>
                  <a:srgbClr val="000000"/>
                </a:solidFill>
                <a:latin typeface="Quicksand"/>
                <a:ea typeface="Quicksand"/>
                <a:cs typeface="Quicksand"/>
                <a:sym typeface="Quicksand"/>
              </a:rPr>
              <a:t>13. En caso de advertir hechos comprendidos en el Nº7 del art.8, de oficio o a petición de parte, podrá </a:t>
            </a:r>
            <a:r>
              <a:rPr b="1" i="0" lang="en-US" sz="2299" u="none" cap="none" strike="noStrike">
                <a:solidFill>
                  <a:srgbClr val="000000"/>
                </a:solidFill>
                <a:latin typeface="Quicksand"/>
                <a:ea typeface="Quicksand"/>
                <a:cs typeface="Quicksand"/>
                <a:sym typeface="Quicksand"/>
              </a:rPr>
              <a:t>decretar la apertura del procedimiento especial previsto en el art.68 (medidas de protección)</a:t>
            </a:r>
            <a:r>
              <a:rPr b="0" i="0" lang="en-US" sz="2299" u="none" cap="none" strike="noStrike">
                <a:solidFill>
                  <a:srgbClr val="000000"/>
                </a:solidFill>
                <a:latin typeface="Quicksand"/>
                <a:ea typeface="Quicksand"/>
                <a:cs typeface="Quicksand"/>
                <a:sym typeface="Quicksand"/>
              </a:rPr>
              <a:t> y citar a la audiencia respectiva, o incluir estos hechos para los efectos de los números 5,6,7y 8 de este artículo (conciliación total o parcial, determinar objeto del juicio, fijar hechos que deben probarse y determinar los medios probatorios a rendir), procediendo  a la acumulación necesaria del art.17 y pudiendo decretar las medidas cautelares del art.71.</a:t>
            </a:r>
            <a:endParaRPr b="0" i="0" sz="1200" u="none" cap="none" strike="noStrike">
              <a:solidFill>
                <a:srgbClr val="000000"/>
              </a:solidFill>
              <a:latin typeface="Arial"/>
              <a:ea typeface="Arial"/>
              <a:cs typeface="Arial"/>
              <a:sym typeface="Arial"/>
            </a:endParaRPr>
          </a:p>
          <a:p>
            <a:pPr indent="0" lvl="0" marL="0" marR="0" rtl="0" algn="l">
              <a:lnSpc>
                <a:spcPct val="120008"/>
              </a:lnSpc>
              <a:spcBef>
                <a:spcPts val="0"/>
              </a:spcBef>
              <a:spcAft>
                <a:spcPts val="0"/>
              </a:spcAft>
              <a:buClr>
                <a:srgbClr val="000000"/>
              </a:buClr>
              <a:buSzPts val="2299"/>
              <a:buFont typeface="Arial"/>
              <a:buNone/>
            </a:pPr>
            <a:r>
              <a:t/>
            </a:r>
            <a:endParaRPr b="0" i="0" sz="2299" u="none" cap="none" strike="noStrike">
              <a:solidFill>
                <a:srgbClr val="000000"/>
              </a:solidFill>
              <a:latin typeface="Quicksand"/>
              <a:ea typeface="Quicksand"/>
              <a:cs typeface="Quicksand"/>
              <a:sym typeface="Quicksand"/>
            </a:endParaRPr>
          </a:p>
        </p:txBody>
      </p:sp>
      <p:sp>
        <p:nvSpPr>
          <p:cNvPr id="481" name="Google Shape;481;p27"/>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grpSp>
        <p:nvGrpSpPr>
          <p:cNvPr id="490" name="Google Shape;490;p28"/>
          <p:cNvGrpSpPr/>
          <p:nvPr/>
        </p:nvGrpSpPr>
        <p:grpSpPr>
          <a:xfrm rot="2576728">
            <a:off x="12023" y="-6006948"/>
            <a:ext cx="819305" cy="13995240"/>
            <a:chOff x="0" y="-47625"/>
            <a:chExt cx="303446" cy="5183422"/>
          </a:xfrm>
        </p:grpSpPr>
        <p:sp>
          <p:nvSpPr>
            <p:cNvPr id="491" name="Google Shape;491;p28"/>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492" name="Google Shape;492;p28"/>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93" name="Google Shape;493;p28"/>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494" name="Google Shape;494;p28"/>
          <p:cNvSpPr txBox="1"/>
          <p:nvPr/>
        </p:nvSpPr>
        <p:spPr>
          <a:xfrm>
            <a:off x="472050" y="1892000"/>
            <a:ext cx="8809500" cy="5273700"/>
          </a:xfrm>
          <a:prstGeom prst="rect">
            <a:avLst/>
          </a:prstGeom>
          <a:noFill/>
          <a:ln>
            <a:noFill/>
          </a:ln>
        </p:spPr>
        <p:txBody>
          <a:bodyPr anchorCtr="0" anchor="t" bIns="0" lIns="0" spcFirstLastPara="1" rIns="0" wrap="square" tIns="0">
            <a:noAutofit/>
          </a:bodyPr>
          <a:lstStyle/>
          <a:p>
            <a:pPr indent="0" lvl="0" marL="0" marR="0" rtl="0" algn="just">
              <a:lnSpc>
                <a:spcPct val="95969"/>
              </a:lnSpc>
              <a:spcBef>
                <a:spcPts val="0"/>
              </a:spcBef>
              <a:spcAft>
                <a:spcPts val="0"/>
              </a:spcAft>
              <a:buClr>
                <a:srgbClr val="000000"/>
              </a:buClr>
              <a:buSzPts val="2100"/>
              <a:buFont typeface="Arial"/>
              <a:buNone/>
            </a:pPr>
            <a:r>
              <a:t/>
            </a:r>
            <a:endParaRPr b="0" i="0" sz="2100" u="none" cap="none" strike="noStrike">
              <a:solidFill>
                <a:srgbClr val="000000"/>
              </a:solidFill>
              <a:latin typeface="Quicksand Medium"/>
              <a:ea typeface="Quicksand Medium"/>
              <a:cs typeface="Quicksand Medium"/>
              <a:sym typeface="Quicksand Medium"/>
            </a:endParaRPr>
          </a:p>
          <a:p>
            <a:pPr indent="0" lvl="0" marL="0" marR="0" rtl="0" algn="just">
              <a:lnSpc>
                <a:spcPct val="95969"/>
              </a:lnSpc>
              <a:spcBef>
                <a:spcPts val="0"/>
              </a:spcBef>
              <a:spcAft>
                <a:spcPts val="0"/>
              </a:spcAft>
              <a:buClr>
                <a:srgbClr val="000000"/>
              </a:buClr>
              <a:buSzPts val="2100"/>
              <a:buFont typeface="Arial"/>
              <a:buNone/>
            </a:pPr>
            <a:r>
              <a:rPr b="0" i="0" lang="en-US" sz="2100" u="none" cap="none" strike="noStrike">
                <a:solidFill>
                  <a:srgbClr val="000000"/>
                </a:solidFill>
                <a:latin typeface="Quicksand Medium"/>
                <a:ea typeface="Quicksand Medium"/>
                <a:cs typeface="Quicksand Medium"/>
                <a:sym typeface="Quicksand Medium"/>
              </a:rPr>
              <a:t>a. La o las demandas que deberán ser conocidas en el juicio, así como las  contestaciones que hubieren sido presentadas, fijando el objeto del juicio.</a:t>
            </a:r>
            <a:endParaRPr b="0" i="0" sz="2100" u="none" cap="none" strike="noStrike">
              <a:solidFill>
                <a:srgbClr val="000000"/>
              </a:solidFill>
              <a:latin typeface="Arial"/>
              <a:ea typeface="Arial"/>
              <a:cs typeface="Arial"/>
              <a:sym typeface="Arial"/>
            </a:endParaRPr>
          </a:p>
          <a:p>
            <a:pPr indent="0" lvl="0" marL="0" marR="0" rtl="0" algn="just">
              <a:lnSpc>
                <a:spcPct val="95969"/>
              </a:lnSpc>
              <a:spcBef>
                <a:spcPts val="0"/>
              </a:spcBef>
              <a:spcAft>
                <a:spcPts val="0"/>
              </a:spcAft>
              <a:buClr>
                <a:srgbClr val="000000"/>
              </a:buClr>
              <a:buSzPts val="2100"/>
              <a:buFont typeface="Arial"/>
              <a:buNone/>
            </a:pPr>
            <a:r>
              <a:t/>
            </a:r>
            <a:endParaRPr b="0" i="0" sz="2100" u="none" cap="none" strike="noStrike">
              <a:solidFill>
                <a:srgbClr val="000000"/>
              </a:solidFill>
              <a:latin typeface="Quicksand Medium"/>
              <a:ea typeface="Quicksand Medium"/>
              <a:cs typeface="Quicksand Medium"/>
              <a:sym typeface="Quicksand Medium"/>
            </a:endParaRPr>
          </a:p>
          <a:p>
            <a:pPr indent="0" lvl="0" marL="0" marR="0" rtl="0" algn="just">
              <a:lnSpc>
                <a:spcPct val="95969"/>
              </a:lnSpc>
              <a:spcBef>
                <a:spcPts val="0"/>
              </a:spcBef>
              <a:spcAft>
                <a:spcPts val="0"/>
              </a:spcAft>
              <a:buClr>
                <a:srgbClr val="000000"/>
              </a:buClr>
              <a:buSzPts val="2100"/>
              <a:buFont typeface="Arial"/>
              <a:buNone/>
            </a:pPr>
            <a:r>
              <a:rPr b="0" i="0" lang="en-US" sz="2100" u="none" cap="none" strike="noStrike">
                <a:solidFill>
                  <a:srgbClr val="000000"/>
                </a:solidFill>
                <a:latin typeface="Quicksand Medium"/>
                <a:ea typeface="Quicksand Medium"/>
                <a:cs typeface="Quicksand Medium"/>
                <a:sym typeface="Quicksand Medium"/>
              </a:rPr>
              <a:t>b. Los hechos que se dieren por acreditados, de conformidad a lo dispuesto por el art. 30 (convenciones probatorias)</a:t>
            </a:r>
            <a:endParaRPr b="0" i="0" sz="2100" u="none" cap="none" strike="noStrike">
              <a:solidFill>
                <a:srgbClr val="000000"/>
              </a:solidFill>
              <a:latin typeface="Arial"/>
              <a:ea typeface="Arial"/>
              <a:cs typeface="Arial"/>
              <a:sym typeface="Arial"/>
            </a:endParaRPr>
          </a:p>
          <a:p>
            <a:pPr indent="0" lvl="0" marL="0" marR="0" rtl="0" algn="just">
              <a:lnSpc>
                <a:spcPct val="95969"/>
              </a:lnSpc>
              <a:spcBef>
                <a:spcPts val="0"/>
              </a:spcBef>
              <a:spcAft>
                <a:spcPts val="0"/>
              </a:spcAft>
              <a:buClr>
                <a:srgbClr val="000000"/>
              </a:buClr>
              <a:buSzPts val="2100"/>
              <a:buFont typeface="Arial"/>
              <a:buNone/>
            </a:pPr>
            <a:r>
              <a:t/>
            </a:r>
            <a:endParaRPr b="0" i="0" sz="2100" u="none" cap="none" strike="noStrike">
              <a:solidFill>
                <a:srgbClr val="000000"/>
              </a:solidFill>
              <a:latin typeface="Quicksand Medium"/>
              <a:ea typeface="Quicksand Medium"/>
              <a:cs typeface="Quicksand Medium"/>
              <a:sym typeface="Quicksand Medium"/>
            </a:endParaRPr>
          </a:p>
          <a:p>
            <a:pPr indent="0" lvl="0" marL="0" marR="0" rtl="0" algn="just">
              <a:lnSpc>
                <a:spcPct val="95969"/>
              </a:lnSpc>
              <a:spcBef>
                <a:spcPts val="0"/>
              </a:spcBef>
              <a:spcAft>
                <a:spcPts val="0"/>
              </a:spcAft>
              <a:buClr>
                <a:srgbClr val="000000"/>
              </a:buClr>
              <a:buSzPts val="2100"/>
              <a:buFont typeface="Arial"/>
              <a:buNone/>
            </a:pPr>
            <a:r>
              <a:rPr b="0" i="0" lang="en-US" sz="2100" u="none" cap="none" strike="noStrike">
                <a:solidFill>
                  <a:srgbClr val="000000"/>
                </a:solidFill>
                <a:latin typeface="Quicksand Medium"/>
                <a:ea typeface="Quicksand Medium"/>
                <a:cs typeface="Quicksand Medium"/>
                <a:sym typeface="Quicksand Medium"/>
              </a:rPr>
              <a:t>c. Las pruebas que deberán rendirse en el juicio, sin perjuicio de lo establecido en el art.63 bis (prueba no ofrecida oportunamente y que se justifique no haber sabido de su existencia sino hasta ese momento y siempre que el juez considere que resultan esenciales para la resolución del asunto).</a:t>
            </a:r>
            <a:endParaRPr b="0" i="0" sz="2100" u="none" cap="none" strike="noStrike">
              <a:solidFill>
                <a:srgbClr val="000000"/>
              </a:solidFill>
              <a:latin typeface="Arial"/>
              <a:ea typeface="Arial"/>
              <a:cs typeface="Arial"/>
              <a:sym typeface="Arial"/>
            </a:endParaRPr>
          </a:p>
        </p:txBody>
      </p:sp>
      <p:sp>
        <p:nvSpPr>
          <p:cNvPr id="495" name="Google Shape;495;p28"/>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496" name="Google Shape;496;p28"/>
          <p:cNvSpPr txBox="1"/>
          <p:nvPr/>
        </p:nvSpPr>
        <p:spPr>
          <a:xfrm>
            <a:off x="677625" y="789675"/>
            <a:ext cx="1120500" cy="54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497" name="Google Shape;497;p28"/>
          <p:cNvSpPr txBox="1"/>
          <p:nvPr/>
        </p:nvSpPr>
        <p:spPr>
          <a:xfrm>
            <a:off x="1638050" y="429950"/>
            <a:ext cx="7251300" cy="1121400"/>
          </a:xfrm>
          <a:prstGeom prst="rect">
            <a:avLst/>
          </a:prstGeom>
          <a:noFill/>
          <a:ln>
            <a:noFill/>
          </a:ln>
        </p:spPr>
        <p:txBody>
          <a:bodyPr anchorCtr="0" anchor="t" bIns="91425" lIns="91425" spcFirstLastPara="1" rIns="91425" wrap="square" tIns="91425">
            <a:noAutofit/>
          </a:bodyPr>
          <a:lstStyle/>
          <a:p>
            <a:pPr indent="0" lvl="0" marL="0" marR="0" rtl="0" algn="ctr">
              <a:lnSpc>
                <a:spcPct val="95969"/>
              </a:lnSpc>
              <a:spcBef>
                <a:spcPts val="0"/>
              </a:spcBef>
              <a:spcAft>
                <a:spcPts val="0"/>
              </a:spcAft>
              <a:buClr>
                <a:schemeClr val="dk1"/>
              </a:buClr>
              <a:buSzPts val="2100"/>
              <a:buFont typeface="Arial"/>
              <a:buNone/>
            </a:pPr>
            <a:r>
              <a:rPr b="1" i="0" lang="en-US" sz="2100" u="sng" cap="none" strike="noStrike">
                <a:solidFill>
                  <a:schemeClr val="dk1"/>
                </a:solidFill>
                <a:latin typeface="Quicksand"/>
                <a:ea typeface="Quicksand"/>
                <a:cs typeface="Quicksand"/>
                <a:sym typeface="Quicksand"/>
              </a:rPr>
              <a:t>CONTENIDO DE LA RESOLUCIÓN QUE CITA A AUDIENCIA DE JUICIO</a:t>
            </a:r>
            <a:r>
              <a:rPr b="0" i="0" lang="en-US" sz="2100" u="none" cap="none" strike="noStrike">
                <a:solidFill>
                  <a:schemeClr val="dk1"/>
                </a:solidFill>
                <a:latin typeface="Quicksand Medium"/>
                <a:ea typeface="Quicksand Medium"/>
                <a:cs typeface="Quicksand Medium"/>
                <a:sym typeface="Quicksand Medium"/>
              </a:rPr>
              <a:t> </a:t>
            </a:r>
            <a:endParaRPr b="0" i="0" sz="2100" u="none" cap="none" strike="noStrike">
              <a:solidFill>
                <a:schemeClr val="dk1"/>
              </a:solidFill>
              <a:latin typeface="Arial"/>
              <a:ea typeface="Arial"/>
              <a:cs typeface="Arial"/>
              <a:sym typeface="Arial"/>
            </a:endParaRPr>
          </a:p>
          <a:p>
            <a:pPr indent="0" lvl="0" marL="0" marR="0" rtl="0" algn="ctr">
              <a:lnSpc>
                <a:spcPct val="95969"/>
              </a:lnSpc>
              <a:spcBef>
                <a:spcPts val="0"/>
              </a:spcBef>
              <a:spcAft>
                <a:spcPts val="0"/>
              </a:spcAft>
              <a:buClr>
                <a:schemeClr val="dk1"/>
              </a:buClr>
              <a:buSzPts val="2100"/>
              <a:buFont typeface="Arial"/>
              <a:buNone/>
            </a:pPr>
            <a:r>
              <a:rPr b="0" i="0" lang="en-US" sz="2100" u="none" cap="none" strike="noStrike">
                <a:solidFill>
                  <a:schemeClr val="dk1"/>
                </a:solidFill>
                <a:latin typeface="Quicksand Medium"/>
                <a:ea typeface="Quicksand Medium"/>
                <a:cs typeface="Quicksand Medium"/>
                <a:sym typeface="Quicksand Medium"/>
              </a:rPr>
              <a:t>  (En caso de no haberse resuelto el conflicto a través de una solución alternativa: conciliación o mediación)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grpSp>
        <p:nvGrpSpPr>
          <p:cNvPr id="119" name="Google Shape;119;g26ff9d7795a_0_120"/>
          <p:cNvGrpSpPr/>
          <p:nvPr/>
        </p:nvGrpSpPr>
        <p:grpSpPr>
          <a:xfrm rot="2576720">
            <a:off x="200991" y="-998999"/>
            <a:ext cx="819300" cy="2784077"/>
            <a:chOff x="0" y="-47625"/>
            <a:chExt cx="303446" cy="5183422"/>
          </a:xfrm>
        </p:grpSpPr>
        <p:sp>
          <p:nvSpPr>
            <p:cNvPr id="120" name="Google Shape;120;g26ff9d7795a_0_120"/>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121" name="Google Shape;121;g26ff9d7795a_0_120"/>
            <p:cNvSpPr txBox="1"/>
            <p:nvPr/>
          </p:nvSpPr>
          <p:spPr>
            <a:xfrm>
              <a:off x="0" y="-47625"/>
              <a:ext cx="303300" cy="5183400"/>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2" name="Google Shape;122;g26ff9d7795a_0_120"/>
          <p:cNvSpPr/>
          <p:nvPr/>
        </p:nvSpPr>
        <p:spPr>
          <a:xfrm rot="-3679258">
            <a:off x="8267651" y="5889746"/>
            <a:ext cx="1796639" cy="1704561"/>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123" name="Google Shape;123;g26ff9d7795a_0_120"/>
          <p:cNvSpPr txBox="1"/>
          <p:nvPr/>
        </p:nvSpPr>
        <p:spPr>
          <a:xfrm>
            <a:off x="8487342" y="593299"/>
            <a:ext cx="678900" cy="215400"/>
          </a:xfrm>
          <a:prstGeom prst="rect">
            <a:avLst/>
          </a:prstGeom>
          <a:noFill/>
          <a:ln>
            <a:noFill/>
          </a:ln>
        </p:spPr>
        <p:txBody>
          <a:bodyPr anchorCtr="0" anchor="t" bIns="0" lIns="0" spcFirstLastPara="1" rIns="0" wrap="square" tIns="0">
            <a:spAutoFit/>
          </a:bodyPr>
          <a:lstStyle/>
          <a:p>
            <a:pPr indent="0" lvl="0" marL="0" marR="0" rtl="0" algn="ctr">
              <a:lnSpc>
                <a:spcPct val="139968"/>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g26ff9d7795a_0_120"/>
          <p:cNvSpPr txBox="1"/>
          <p:nvPr/>
        </p:nvSpPr>
        <p:spPr>
          <a:xfrm>
            <a:off x="532963" y="221989"/>
            <a:ext cx="8495700" cy="6768600"/>
          </a:xfrm>
          <a:prstGeom prst="rect">
            <a:avLst/>
          </a:prstGeom>
          <a:noFill/>
          <a:ln>
            <a:noFill/>
          </a:ln>
        </p:spPr>
        <p:txBody>
          <a:bodyPr anchorCtr="0" anchor="t" bIns="0" lIns="0" spcFirstLastPara="1" rIns="0" wrap="square" tIns="0">
            <a:spAutoFit/>
          </a:bodyPr>
          <a:lstStyle/>
          <a:p>
            <a:pPr indent="457200" lvl="0" marL="1371600" marR="0" rtl="0" algn="just">
              <a:lnSpc>
                <a:spcPct val="96014"/>
              </a:lnSpc>
              <a:spcBef>
                <a:spcPts val="0"/>
              </a:spcBef>
              <a:spcAft>
                <a:spcPts val="0"/>
              </a:spcAft>
              <a:buClr>
                <a:srgbClr val="000000"/>
              </a:buClr>
              <a:buSzPts val="2600"/>
              <a:buFont typeface="Arial"/>
              <a:buNone/>
            </a:pPr>
            <a:r>
              <a:rPr b="1" i="0" lang="en-US" sz="2600" u="sng" cap="none" strike="noStrike">
                <a:solidFill>
                  <a:srgbClr val="000000"/>
                </a:solidFill>
                <a:latin typeface="Quicksand"/>
                <a:ea typeface="Quicksand"/>
                <a:cs typeface="Quicksand"/>
                <a:sym typeface="Quicksand"/>
              </a:rPr>
              <a:t>MATERIAS Comprendidas</a:t>
            </a:r>
            <a:r>
              <a:rPr b="0" i="0" lang="en-US" sz="2400" u="none" cap="none" strike="noStrike">
                <a:solidFill>
                  <a:srgbClr val="000000"/>
                </a:solidFill>
                <a:latin typeface="Quicksand Medium"/>
                <a:ea typeface="Quicksand Medium"/>
                <a:cs typeface="Quicksand Medium"/>
                <a:sym typeface="Quicksand Medium"/>
              </a:rPr>
              <a:t>: (art 8)</a:t>
            </a:r>
            <a:endParaRPr b="0" i="0" sz="2400" u="none" cap="none" strike="noStrike">
              <a:solidFill>
                <a:srgbClr val="000000"/>
              </a:solidFill>
              <a:latin typeface="Quicksand Medium"/>
              <a:ea typeface="Quicksand Medium"/>
              <a:cs typeface="Quicksand Medium"/>
              <a:sym typeface="Quicksand Medium"/>
            </a:endParaRPr>
          </a:p>
          <a:p>
            <a:pPr indent="0" lvl="0" marL="0" marR="0" rtl="0" algn="just">
              <a:lnSpc>
                <a:spcPct val="96014"/>
              </a:lnSpc>
              <a:spcBef>
                <a:spcPts val="0"/>
              </a:spcBef>
              <a:spcAft>
                <a:spcPts val="0"/>
              </a:spcAft>
              <a:buClr>
                <a:srgbClr val="000000"/>
              </a:buClr>
              <a:buSzPts val="2400"/>
              <a:buFont typeface="Arial"/>
              <a:buNone/>
            </a:pPr>
            <a:r>
              <a:t/>
            </a:r>
            <a:endParaRPr b="0" i="0" sz="2400" u="none" cap="none" strike="noStrike">
              <a:solidFill>
                <a:srgbClr val="000000"/>
              </a:solidFill>
              <a:latin typeface="Quicksand Medium"/>
              <a:ea typeface="Quicksand Medium"/>
              <a:cs typeface="Quicksand Medium"/>
              <a:sym typeface="Quicksand Medium"/>
            </a:endParaRPr>
          </a:p>
          <a:p>
            <a:pPr indent="-381000" lvl="0" marL="457200" marR="0" rtl="0" algn="just">
              <a:lnSpc>
                <a:spcPct val="96014"/>
              </a:lnSpc>
              <a:spcBef>
                <a:spcPts val="0"/>
              </a:spcBef>
              <a:spcAft>
                <a:spcPts val="0"/>
              </a:spcAft>
              <a:buClr>
                <a:srgbClr val="000000"/>
              </a:buClr>
              <a:buSzPts val="2400"/>
              <a:buFont typeface="Quicksand Medium"/>
              <a:buAutoNum type="arabicPeriod"/>
            </a:pPr>
            <a:r>
              <a:rPr b="0" i="0" lang="en-US" sz="2400" u="none" cap="none" strike="noStrike">
                <a:solidFill>
                  <a:srgbClr val="000000"/>
                </a:solidFill>
                <a:latin typeface="Quicksand Medium"/>
                <a:ea typeface="Quicksand Medium"/>
                <a:cs typeface="Quicksand Medium"/>
                <a:sym typeface="Quicksand Medium"/>
              </a:rPr>
              <a:t>Cuidado Personal.</a:t>
            </a:r>
            <a:endParaRPr b="0" i="0" sz="2400" u="none" cap="none" strike="noStrike">
              <a:solidFill>
                <a:srgbClr val="000000"/>
              </a:solidFill>
              <a:latin typeface="Quicksand Medium"/>
              <a:ea typeface="Quicksand Medium"/>
              <a:cs typeface="Quicksand Medium"/>
              <a:sym typeface="Quicksand Medium"/>
            </a:endParaRPr>
          </a:p>
          <a:p>
            <a:pPr indent="-381000" lvl="0" marL="457200" marR="0" rtl="0" algn="just">
              <a:lnSpc>
                <a:spcPct val="96014"/>
              </a:lnSpc>
              <a:spcBef>
                <a:spcPts val="0"/>
              </a:spcBef>
              <a:spcAft>
                <a:spcPts val="0"/>
              </a:spcAft>
              <a:buClr>
                <a:srgbClr val="000000"/>
              </a:buClr>
              <a:buSzPts val="2400"/>
              <a:buFont typeface="Quicksand Medium"/>
              <a:buAutoNum type="arabicPeriod"/>
            </a:pPr>
            <a:r>
              <a:rPr b="0" i="0" lang="en-US" sz="2400" u="none" cap="none" strike="noStrike">
                <a:solidFill>
                  <a:srgbClr val="000000"/>
                </a:solidFill>
                <a:latin typeface="Quicksand Medium"/>
                <a:ea typeface="Quicksand Medium"/>
                <a:cs typeface="Quicksand Medium"/>
                <a:sym typeface="Quicksand Medium"/>
              </a:rPr>
              <a:t>Relación Directa y Regular.</a:t>
            </a:r>
            <a:endParaRPr b="0" i="0" sz="2400" u="none" cap="none" strike="noStrike">
              <a:solidFill>
                <a:srgbClr val="000000"/>
              </a:solidFill>
              <a:latin typeface="Quicksand Medium"/>
              <a:ea typeface="Quicksand Medium"/>
              <a:cs typeface="Quicksand Medium"/>
              <a:sym typeface="Quicksand Medium"/>
            </a:endParaRPr>
          </a:p>
          <a:p>
            <a:pPr indent="-381000" lvl="0" marL="457200" marR="0" rtl="0" algn="just">
              <a:lnSpc>
                <a:spcPct val="96014"/>
              </a:lnSpc>
              <a:spcBef>
                <a:spcPts val="0"/>
              </a:spcBef>
              <a:spcAft>
                <a:spcPts val="0"/>
              </a:spcAft>
              <a:buClr>
                <a:srgbClr val="000000"/>
              </a:buClr>
              <a:buSzPts val="2400"/>
              <a:buFont typeface="Quicksand Medium"/>
              <a:buAutoNum type="arabicPeriod"/>
            </a:pPr>
            <a:r>
              <a:rPr b="0" i="0" lang="en-US" sz="2400" u="none" cap="none" strike="noStrike">
                <a:solidFill>
                  <a:srgbClr val="000000"/>
                </a:solidFill>
                <a:latin typeface="Quicksand Medium"/>
                <a:ea typeface="Quicksand Medium"/>
                <a:cs typeface="Quicksand Medium"/>
                <a:sym typeface="Quicksand Medium"/>
              </a:rPr>
              <a:t>Patria Potestad y emancipación.</a:t>
            </a:r>
            <a:endParaRPr b="0" i="0" sz="2400" u="none" cap="none" strike="noStrike">
              <a:solidFill>
                <a:srgbClr val="000000"/>
              </a:solidFill>
              <a:latin typeface="Quicksand Medium"/>
              <a:ea typeface="Quicksand Medium"/>
              <a:cs typeface="Quicksand Medium"/>
              <a:sym typeface="Quicksand Medium"/>
            </a:endParaRPr>
          </a:p>
          <a:p>
            <a:pPr indent="-381000" lvl="0" marL="457200" marR="0" rtl="0" algn="just">
              <a:lnSpc>
                <a:spcPct val="96014"/>
              </a:lnSpc>
              <a:spcBef>
                <a:spcPts val="0"/>
              </a:spcBef>
              <a:spcAft>
                <a:spcPts val="0"/>
              </a:spcAft>
              <a:buClr>
                <a:srgbClr val="000000"/>
              </a:buClr>
              <a:buSzPts val="2400"/>
              <a:buFont typeface="Quicksand Medium"/>
              <a:buAutoNum type="arabicPeriod"/>
            </a:pPr>
            <a:r>
              <a:rPr b="0" i="0" lang="en-US" sz="2400" u="none" cap="none" strike="noStrike">
                <a:solidFill>
                  <a:srgbClr val="000000"/>
                </a:solidFill>
                <a:latin typeface="Quicksand Medium"/>
                <a:ea typeface="Quicksand Medium"/>
                <a:cs typeface="Quicksand Medium"/>
                <a:sym typeface="Quicksand Medium"/>
              </a:rPr>
              <a:t>Derecho de Alimentos. (establecimiento, modificación y cese)</a:t>
            </a:r>
            <a:endParaRPr b="0" i="0" sz="2400" u="none" cap="none" strike="noStrike">
              <a:solidFill>
                <a:srgbClr val="000000"/>
              </a:solidFill>
              <a:latin typeface="Quicksand Medium"/>
              <a:ea typeface="Quicksand Medium"/>
              <a:cs typeface="Quicksand Medium"/>
              <a:sym typeface="Quicksand Medium"/>
            </a:endParaRPr>
          </a:p>
          <a:p>
            <a:pPr indent="-381000" lvl="0" marL="457200" marR="0" rtl="0" algn="just">
              <a:lnSpc>
                <a:spcPct val="96014"/>
              </a:lnSpc>
              <a:spcBef>
                <a:spcPts val="0"/>
              </a:spcBef>
              <a:spcAft>
                <a:spcPts val="0"/>
              </a:spcAft>
              <a:buClr>
                <a:srgbClr val="000000"/>
              </a:buClr>
              <a:buSzPts val="2400"/>
              <a:buFont typeface="Quicksand Medium"/>
              <a:buAutoNum type="arabicPeriod"/>
            </a:pPr>
            <a:r>
              <a:rPr b="0" i="0" lang="en-US" sz="2400" u="none" cap="none" strike="noStrike">
                <a:solidFill>
                  <a:srgbClr val="000000"/>
                </a:solidFill>
                <a:latin typeface="Quicksand Medium"/>
                <a:ea typeface="Quicksand Medium"/>
                <a:cs typeface="Quicksand Medium"/>
                <a:sym typeface="Quicksand Medium"/>
              </a:rPr>
              <a:t>Disensos para contraer Matrimonio.</a:t>
            </a:r>
            <a:endParaRPr b="0" i="0" sz="2400" u="none" cap="none" strike="noStrike">
              <a:solidFill>
                <a:srgbClr val="000000"/>
              </a:solidFill>
              <a:latin typeface="Quicksand Medium"/>
              <a:ea typeface="Quicksand Medium"/>
              <a:cs typeface="Quicksand Medium"/>
              <a:sym typeface="Quicksand Medium"/>
            </a:endParaRPr>
          </a:p>
          <a:p>
            <a:pPr indent="-381000" lvl="0" marL="457200" marR="0" rtl="0" algn="just">
              <a:lnSpc>
                <a:spcPct val="96014"/>
              </a:lnSpc>
              <a:spcBef>
                <a:spcPts val="0"/>
              </a:spcBef>
              <a:spcAft>
                <a:spcPts val="0"/>
              </a:spcAft>
              <a:buClr>
                <a:srgbClr val="000000"/>
              </a:buClr>
              <a:buSzPts val="2400"/>
              <a:buFont typeface="Quicksand Medium"/>
              <a:buAutoNum type="arabicPeriod"/>
            </a:pPr>
            <a:r>
              <a:rPr b="0" i="0" lang="en-US" sz="2400" u="none" cap="none" strike="noStrike">
                <a:solidFill>
                  <a:srgbClr val="000000"/>
                </a:solidFill>
                <a:latin typeface="Quicksand Medium"/>
                <a:ea typeface="Quicksand Medium"/>
                <a:cs typeface="Quicksand Medium"/>
                <a:sym typeface="Quicksand Medium"/>
              </a:rPr>
              <a:t>Vulneración de derechos de NNA.</a:t>
            </a:r>
            <a:endParaRPr b="0" i="0" sz="2400" u="none" cap="none" strike="noStrike">
              <a:solidFill>
                <a:srgbClr val="000000"/>
              </a:solidFill>
              <a:latin typeface="Quicksand Medium"/>
              <a:ea typeface="Quicksand Medium"/>
              <a:cs typeface="Quicksand Medium"/>
              <a:sym typeface="Quicksand Medium"/>
            </a:endParaRPr>
          </a:p>
          <a:p>
            <a:pPr indent="-381000" lvl="0" marL="457200" marR="0" rtl="0" algn="just">
              <a:lnSpc>
                <a:spcPct val="96014"/>
              </a:lnSpc>
              <a:spcBef>
                <a:spcPts val="0"/>
              </a:spcBef>
              <a:spcAft>
                <a:spcPts val="0"/>
              </a:spcAft>
              <a:buClr>
                <a:srgbClr val="000000"/>
              </a:buClr>
              <a:buSzPts val="2400"/>
              <a:buFont typeface="Quicksand Medium"/>
              <a:buAutoNum type="arabicPeriod"/>
            </a:pPr>
            <a:r>
              <a:rPr b="0" i="0" lang="en-US" sz="2400" u="none" cap="none" strike="noStrike">
                <a:solidFill>
                  <a:srgbClr val="000000"/>
                </a:solidFill>
                <a:latin typeface="Quicksand Medium"/>
                <a:ea typeface="Quicksand Medium"/>
                <a:cs typeface="Quicksand Medium"/>
                <a:sym typeface="Quicksand Medium"/>
              </a:rPr>
              <a:t>Guardas y Curadurías.</a:t>
            </a:r>
            <a:endParaRPr b="0" i="0" sz="2400" u="none" cap="none" strike="noStrike">
              <a:solidFill>
                <a:srgbClr val="000000"/>
              </a:solidFill>
              <a:latin typeface="Quicksand Medium"/>
              <a:ea typeface="Quicksand Medium"/>
              <a:cs typeface="Quicksand Medium"/>
              <a:sym typeface="Quicksand Medium"/>
            </a:endParaRPr>
          </a:p>
          <a:p>
            <a:pPr indent="-381000" lvl="0" marL="457200" marR="0" rtl="0" algn="just">
              <a:lnSpc>
                <a:spcPct val="96014"/>
              </a:lnSpc>
              <a:spcBef>
                <a:spcPts val="0"/>
              </a:spcBef>
              <a:spcAft>
                <a:spcPts val="0"/>
              </a:spcAft>
              <a:buClr>
                <a:srgbClr val="000000"/>
              </a:buClr>
              <a:buSzPts val="2400"/>
              <a:buFont typeface="Quicksand Medium"/>
              <a:buAutoNum type="arabicPeriod"/>
            </a:pPr>
            <a:r>
              <a:rPr b="0" i="0" lang="en-US" sz="2400" u="none" cap="none" strike="noStrike">
                <a:solidFill>
                  <a:srgbClr val="000000"/>
                </a:solidFill>
                <a:latin typeface="Quicksand Medium"/>
                <a:ea typeface="Quicksand Medium"/>
                <a:cs typeface="Quicksand Medium"/>
                <a:sym typeface="Quicksand Medium"/>
              </a:rPr>
              <a:t>Acciones de Filiación.</a:t>
            </a:r>
            <a:endParaRPr b="0" i="0" sz="2400" u="none" cap="none" strike="noStrike">
              <a:solidFill>
                <a:srgbClr val="000000"/>
              </a:solidFill>
              <a:latin typeface="Quicksand Medium"/>
              <a:ea typeface="Quicksand Medium"/>
              <a:cs typeface="Quicksand Medium"/>
              <a:sym typeface="Quicksand Medium"/>
            </a:endParaRPr>
          </a:p>
          <a:p>
            <a:pPr indent="-381000" lvl="0" marL="457200" marR="0" rtl="0" algn="just">
              <a:lnSpc>
                <a:spcPct val="96014"/>
              </a:lnSpc>
              <a:spcBef>
                <a:spcPts val="0"/>
              </a:spcBef>
              <a:spcAft>
                <a:spcPts val="0"/>
              </a:spcAft>
              <a:buClr>
                <a:srgbClr val="000000"/>
              </a:buClr>
              <a:buSzPts val="2400"/>
              <a:buFont typeface="Quicksand Medium"/>
              <a:buAutoNum type="arabicPeriod"/>
            </a:pPr>
            <a:r>
              <a:rPr b="0" i="0" lang="en-US" sz="2400" u="none" cap="none" strike="noStrike">
                <a:solidFill>
                  <a:srgbClr val="000000"/>
                </a:solidFill>
                <a:latin typeface="Quicksand Medium"/>
                <a:ea typeface="Quicksand Medium"/>
                <a:cs typeface="Quicksand Medium"/>
                <a:sym typeface="Quicksand Medium"/>
              </a:rPr>
              <a:t>Identidad de Género y cambio de nombre.</a:t>
            </a:r>
            <a:endParaRPr b="0" i="0" sz="2400" u="none" cap="none" strike="noStrike">
              <a:solidFill>
                <a:srgbClr val="000000"/>
              </a:solidFill>
              <a:latin typeface="Quicksand Medium"/>
              <a:ea typeface="Quicksand Medium"/>
              <a:cs typeface="Quicksand Medium"/>
              <a:sym typeface="Quicksand Medium"/>
            </a:endParaRPr>
          </a:p>
          <a:p>
            <a:pPr indent="-381000" lvl="0" marL="457200" marR="0" rtl="0" algn="just">
              <a:lnSpc>
                <a:spcPct val="96014"/>
              </a:lnSpc>
              <a:spcBef>
                <a:spcPts val="0"/>
              </a:spcBef>
              <a:spcAft>
                <a:spcPts val="0"/>
              </a:spcAft>
              <a:buClr>
                <a:srgbClr val="000000"/>
              </a:buClr>
              <a:buSzPts val="2400"/>
              <a:buFont typeface="Quicksand Medium"/>
              <a:buAutoNum type="arabicPeriod"/>
            </a:pPr>
            <a:r>
              <a:rPr b="0" i="0" lang="en-US" sz="2400" u="none" cap="none" strike="noStrike">
                <a:solidFill>
                  <a:srgbClr val="000000"/>
                </a:solidFill>
                <a:latin typeface="Quicksand Medium"/>
                <a:ea typeface="Quicksand Medium"/>
                <a:cs typeface="Quicksand Medium"/>
                <a:sym typeface="Quicksand Medium"/>
              </a:rPr>
              <a:t>Autorización de Salida del País.</a:t>
            </a:r>
            <a:endParaRPr b="0" i="0" sz="2400" u="none" cap="none" strike="noStrike">
              <a:solidFill>
                <a:srgbClr val="000000"/>
              </a:solidFill>
              <a:latin typeface="Quicksand Medium"/>
              <a:ea typeface="Quicksand Medium"/>
              <a:cs typeface="Quicksand Medium"/>
              <a:sym typeface="Quicksand Medium"/>
            </a:endParaRPr>
          </a:p>
          <a:p>
            <a:pPr indent="-381000" lvl="0" marL="457200" marR="0" rtl="0" algn="just">
              <a:lnSpc>
                <a:spcPct val="96014"/>
              </a:lnSpc>
              <a:spcBef>
                <a:spcPts val="0"/>
              </a:spcBef>
              <a:spcAft>
                <a:spcPts val="0"/>
              </a:spcAft>
              <a:buClr>
                <a:srgbClr val="000000"/>
              </a:buClr>
              <a:buSzPts val="2400"/>
              <a:buFont typeface="Quicksand Medium"/>
              <a:buAutoNum type="arabicPeriod"/>
            </a:pPr>
            <a:r>
              <a:rPr b="0" i="0" lang="en-US" sz="2400" u="none" cap="none" strike="noStrike">
                <a:solidFill>
                  <a:srgbClr val="000000"/>
                </a:solidFill>
                <a:latin typeface="Quicksand Medium"/>
                <a:ea typeface="Quicksand Medium"/>
                <a:cs typeface="Quicksand Medium"/>
                <a:sym typeface="Quicksand Medium"/>
              </a:rPr>
              <a:t>Adopción.</a:t>
            </a:r>
            <a:endParaRPr b="0" i="0" sz="2400" u="none" cap="none" strike="noStrike">
              <a:solidFill>
                <a:srgbClr val="000000"/>
              </a:solidFill>
              <a:latin typeface="Quicksand Medium"/>
              <a:ea typeface="Quicksand Medium"/>
              <a:cs typeface="Quicksand Medium"/>
              <a:sym typeface="Quicksand Medium"/>
            </a:endParaRPr>
          </a:p>
          <a:p>
            <a:pPr indent="-381000" lvl="0" marL="457200" marR="0" rtl="0" algn="just">
              <a:lnSpc>
                <a:spcPct val="96014"/>
              </a:lnSpc>
              <a:spcBef>
                <a:spcPts val="0"/>
              </a:spcBef>
              <a:spcAft>
                <a:spcPts val="0"/>
              </a:spcAft>
              <a:buClr>
                <a:srgbClr val="000000"/>
              </a:buClr>
              <a:buSzPts val="2400"/>
              <a:buFont typeface="Quicksand Medium"/>
              <a:buAutoNum type="arabicPeriod"/>
            </a:pPr>
            <a:r>
              <a:rPr b="0" i="0" lang="en-US" sz="2400" u="none" cap="none" strike="noStrike">
                <a:solidFill>
                  <a:srgbClr val="000000"/>
                </a:solidFill>
                <a:latin typeface="Quicksand Medium"/>
                <a:ea typeface="Quicksand Medium"/>
                <a:cs typeface="Quicksand Medium"/>
                <a:sym typeface="Quicksand Medium"/>
              </a:rPr>
              <a:t>Separación Judicial y Divorcio.</a:t>
            </a:r>
            <a:endParaRPr b="0" i="0" sz="2400" u="none" cap="none" strike="noStrike">
              <a:solidFill>
                <a:srgbClr val="000000"/>
              </a:solidFill>
              <a:latin typeface="Quicksand Medium"/>
              <a:ea typeface="Quicksand Medium"/>
              <a:cs typeface="Quicksand Medium"/>
              <a:sym typeface="Quicksand Medium"/>
            </a:endParaRPr>
          </a:p>
          <a:p>
            <a:pPr indent="-381000" lvl="0" marL="457200" marR="0" rtl="0" algn="just">
              <a:lnSpc>
                <a:spcPct val="96014"/>
              </a:lnSpc>
              <a:spcBef>
                <a:spcPts val="0"/>
              </a:spcBef>
              <a:spcAft>
                <a:spcPts val="0"/>
              </a:spcAft>
              <a:buClr>
                <a:srgbClr val="000000"/>
              </a:buClr>
              <a:buSzPts val="2400"/>
              <a:buFont typeface="Quicksand Medium"/>
              <a:buAutoNum type="arabicPeriod"/>
            </a:pPr>
            <a:r>
              <a:rPr b="0" i="0" lang="en-US" sz="2400" u="none" cap="none" strike="noStrike">
                <a:solidFill>
                  <a:srgbClr val="000000"/>
                </a:solidFill>
                <a:latin typeface="Quicksand Medium"/>
                <a:ea typeface="Quicksand Medium"/>
                <a:cs typeface="Quicksand Medium"/>
                <a:sym typeface="Quicksand Medium"/>
              </a:rPr>
              <a:t>Violencia Intrafamiliar.</a:t>
            </a:r>
            <a:endParaRPr b="0" i="0" sz="2400" u="none" cap="none" strike="noStrike">
              <a:solidFill>
                <a:srgbClr val="000000"/>
              </a:solidFill>
              <a:latin typeface="Quicksand Medium"/>
              <a:ea typeface="Quicksand Medium"/>
              <a:cs typeface="Quicksand Medium"/>
              <a:sym typeface="Quicksand Medium"/>
            </a:endParaRPr>
          </a:p>
          <a:p>
            <a:pPr indent="-381000" lvl="0" marL="457200" marR="0" rtl="0" algn="just">
              <a:lnSpc>
                <a:spcPct val="96014"/>
              </a:lnSpc>
              <a:spcBef>
                <a:spcPts val="0"/>
              </a:spcBef>
              <a:spcAft>
                <a:spcPts val="0"/>
              </a:spcAft>
              <a:buClr>
                <a:srgbClr val="000000"/>
              </a:buClr>
              <a:buSzPts val="2400"/>
              <a:buFont typeface="Quicksand Medium"/>
              <a:buAutoNum type="arabicPeriod"/>
            </a:pPr>
            <a:r>
              <a:rPr b="0" i="0" lang="en-US" sz="2400" u="none" cap="none" strike="noStrike">
                <a:solidFill>
                  <a:srgbClr val="000000"/>
                </a:solidFill>
                <a:latin typeface="Quicksand Medium"/>
                <a:ea typeface="Quicksand Medium"/>
                <a:cs typeface="Quicksand Medium"/>
                <a:sym typeface="Quicksand Medium"/>
              </a:rPr>
              <a:t>Medidas de Protección a NNA.</a:t>
            </a:r>
            <a:endParaRPr b="0" i="0" sz="2400" u="none" cap="none" strike="noStrike">
              <a:solidFill>
                <a:srgbClr val="000000"/>
              </a:solidFill>
              <a:latin typeface="Quicksand Medium"/>
              <a:ea typeface="Quicksand Medium"/>
              <a:cs typeface="Quicksand Medium"/>
              <a:sym typeface="Quicksand Medium"/>
            </a:endParaRPr>
          </a:p>
          <a:p>
            <a:pPr indent="-381000" lvl="0" marL="457200" marR="0" rtl="0" algn="just">
              <a:lnSpc>
                <a:spcPct val="96014"/>
              </a:lnSpc>
              <a:spcBef>
                <a:spcPts val="0"/>
              </a:spcBef>
              <a:spcAft>
                <a:spcPts val="0"/>
              </a:spcAft>
              <a:buClr>
                <a:srgbClr val="000000"/>
              </a:buClr>
              <a:buSzPts val="2400"/>
              <a:buFont typeface="Quicksand Medium"/>
              <a:buAutoNum type="arabicPeriod"/>
            </a:pPr>
            <a:r>
              <a:rPr b="0" i="0" lang="en-US" sz="2400" u="none" cap="none" strike="noStrike">
                <a:solidFill>
                  <a:srgbClr val="000000"/>
                </a:solidFill>
                <a:latin typeface="Quicksand Medium"/>
                <a:ea typeface="Quicksand Medium"/>
                <a:cs typeface="Quicksand Medium"/>
                <a:sym typeface="Quicksand Medium"/>
              </a:rPr>
              <a:t>Procedimientos por Actos Judiciales no contenciosos.</a:t>
            </a:r>
            <a:endParaRPr b="0" i="0" sz="2400" u="none" cap="none" strike="noStrike">
              <a:solidFill>
                <a:srgbClr val="000000"/>
              </a:solidFill>
              <a:latin typeface="Quicksand Medium"/>
              <a:ea typeface="Quicksand Medium"/>
              <a:cs typeface="Quicksand Medium"/>
              <a:sym typeface="Quicksand Medium"/>
            </a:endParaRPr>
          </a:p>
          <a:p>
            <a:pPr indent="-381000" lvl="0" marL="457200" marR="0" rtl="0" algn="just">
              <a:lnSpc>
                <a:spcPct val="96014"/>
              </a:lnSpc>
              <a:spcBef>
                <a:spcPts val="0"/>
              </a:spcBef>
              <a:spcAft>
                <a:spcPts val="0"/>
              </a:spcAft>
              <a:buClr>
                <a:srgbClr val="000000"/>
              </a:buClr>
              <a:buSzPts val="2400"/>
              <a:buFont typeface="Quicksand Medium"/>
              <a:buAutoNum type="arabicPeriod"/>
            </a:pPr>
            <a:r>
              <a:rPr b="0" i="0" lang="en-US" sz="2400" u="none" cap="none" strike="noStrike">
                <a:solidFill>
                  <a:srgbClr val="000000"/>
                </a:solidFill>
                <a:latin typeface="Quicksand Medium"/>
                <a:ea typeface="Quicksand Medium"/>
                <a:cs typeface="Quicksand Medium"/>
                <a:sym typeface="Quicksand Medium"/>
              </a:rPr>
              <a:t>Otros.</a:t>
            </a:r>
            <a:endParaRPr b="0" i="0" sz="2400" u="none" cap="none" strike="noStrike">
              <a:solidFill>
                <a:srgbClr val="000000"/>
              </a:solidFill>
              <a:latin typeface="Quicksand Medium"/>
              <a:ea typeface="Quicksand Medium"/>
              <a:cs typeface="Quicksand Medium"/>
              <a:sym typeface="Quicksand Medium"/>
            </a:endParaRPr>
          </a:p>
        </p:txBody>
      </p:sp>
      <p:sp>
        <p:nvSpPr>
          <p:cNvPr id="125" name="Google Shape;125;g26ff9d7795a_0_120"/>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grpSp>
        <p:nvGrpSpPr>
          <p:cNvPr id="506" name="Google Shape;506;p29"/>
          <p:cNvGrpSpPr/>
          <p:nvPr/>
        </p:nvGrpSpPr>
        <p:grpSpPr>
          <a:xfrm rot="2576728">
            <a:off x="12023" y="-6006948"/>
            <a:ext cx="819305" cy="13995240"/>
            <a:chOff x="0" y="-47625"/>
            <a:chExt cx="303446" cy="5183422"/>
          </a:xfrm>
        </p:grpSpPr>
        <p:sp>
          <p:nvSpPr>
            <p:cNvPr id="507" name="Google Shape;507;p29"/>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508" name="Google Shape;508;p29"/>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09" name="Google Shape;509;p29"/>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510" name="Google Shape;510;p29"/>
          <p:cNvSpPr txBox="1"/>
          <p:nvPr/>
        </p:nvSpPr>
        <p:spPr>
          <a:xfrm>
            <a:off x="397918" y="1893407"/>
            <a:ext cx="8957763" cy="2764079"/>
          </a:xfrm>
          <a:prstGeom prst="rect">
            <a:avLst/>
          </a:prstGeom>
          <a:noFill/>
          <a:ln>
            <a:noFill/>
          </a:ln>
        </p:spPr>
        <p:txBody>
          <a:bodyPr anchorCtr="0" anchor="t" bIns="0" lIns="0" spcFirstLastPara="1" rIns="0" wrap="square" tIns="0">
            <a:spAutoFit/>
          </a:bodyPr>
          <a:lstStyle/>
          <a:p>
            <a:pPr indent="0" lvl="0" marL="0" marR="0" rtl="0" algn="just">
              <a:lnSpc>
                <a:spcPct val="96014"/>
              </a:lnSpc>
              <a:spcBef>
                <a:spcPts val="0"/>
              </a:spcBef>
              <a:spcAft>
                <a:spcPts val="0"/>
              </a:spcAft>
              <a:buClr>
                <a:srgbClr val="000000"/>
              </a:buClr>
              <a:buSzPts val="2559"/>
              <a:buFont typeface="Arial"/>
              <a:buNone/>
            </a:pPr>
            <a:r>
              <a:rPr b="0" i="0" lang="en-US" sz="2559" u="none" cap="none" strike="noStrike">
                <a:solidFill>
                  <a:srgbClr val="000000"/>
                </a:solidFill>
                <a:latin typeface="Quicksand Medium"/>
                <a:ea typeface="Quicksand Medium"/>
                <a:cs typeface="Quicksand Medium"/>
                <a:sym typeface="Quicksand Medium"/>
              </a:rPr>
              <a:t>Si con ocasión de la rendición de una prueba surge una controversia relacionada exclusivamente con su veracidad, autenticidad o veracidad, el juez podrá autorizar la presentación de nuevas pruebas destinadas a esclarecer esos puntos, aunque ellas no hayan sido ofrecidas  oportunamente y siempre que no haya sido posible prever su necesidad.    </a:t>
            </a:r>
            <a:endParaRPr b="0" i="0" sz="1400" u="none" cap="none" strike="noStrike">
              <a:solidFill>
                <a:srgbClr val="000000"/>
              </a:solidFill>
              <a:latin typeface="Arial"/>
              <a:ea typeface="Arial"/>
              <a:cs typeface="Arial"/>
              <a:sym typeface="Arial"/>
            </a:endParaRPr>
          </a:p>
          <a:p>
            <a:pPr indent="0" lvl="0" marL="0" marR="0" rtl="0" algn="just">
              <a:lnSpc>
                <a:spcPct val="96014"/>
              </a:lnSpc>
              <a:spcBef>
                <a:spcPts val="0"/>
              </a:spcBef>
              <a:spcAft>
                <a:spcPts val="0"/>
              </a:spcAft>
              <a:buClr>
                <a:srgbClr val="000000"/>
              </a:buClr>
              <a:buSzPts val="2559"/>
              <a:buFont typeface="Arial"/>
              <a:buNone/>
            </a:pPr>
            <a:r>
              <a:rPr b="0" i="0" lang="en-US" sz="2559" u="none" cap="none" strike="noStrike">
                <a:solidFill>
                  <a:srgbClr val="000000"/>
                </a:solidFill>
                <a:latin typeface="Quicksand Medium"/>
                <a:ea typeface="Quicksand Medium"/>
                <a:cs typeface="Quicksand Medium"/>
                <a:sym typeface="Quicksand Medium"/>
              </a:rPr>
              <a:t>d. La individualización de quienes deberán ser citados a la audiencia respectiva </a:t>
            </a:r>
            <a:endParaRPr b="0" i="0" sz="1400" u="none" cap="none" strike="noStrike">
              <a:solidFill>
                <a:srgbClr val="000000"/>
              </a:solidFill>
              <a:latin typeface="Arial"/>
              <a:ea typeface="Arial"/>
              <a:cs typeface="Arial"/>
              <a:sym typeface="Arial"/>
            </a:endParaRPr>
          </a:p>
        </p:txBody>
      </p:sp>
      <p:sp>
        <p:nvSpPr>
          <p:cNvPr id="511" name="Google Shape;511;p29"/>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grpSp>
        <p:nvGrpSpPr>
          <p:cNvPr id="520" name="Google Shape;520;p30"/>
          <p:cNvGrpSpPr/>
          <p:nvPr/>
        </p:nvGrpSpPr>
        <p:grpSpPr>
          <a:xfrm rot="2576728">
            <a:off x="12023" y="-6006948"/>
            <a:ext cx="819305" cy="13995240"/>
            <a:chOff x="0" y="-47625"/>
            <a:chExt cx="303446" cy="5183422"/>
          </a:xfrm>
        </p:grpSpPr>
        <p:sp>
          <p:nvSpPr>
            <p:cNvPr id="521" name="Google Shape;521;p30"/>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522" name="Google Shape;522;p30"/>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23" name="Google Shape;523;p30"/>
          <p:cNvSpPr/>
          <p:nvPr/>
        </p:nvSpPr>
        <p:spPr>
          <a:xfrm rot="-5469893">
            <a:off x="8855463"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524" name="Google Shape;524;p30"/>
          <p:cNvSpPr txBox="1"/>
          <p:nvPr/>
        </p:nvSpPr>
        <p:spPr>
          <a:xfrm>
            <a:off x="570780" y="343460"/>
            <a:ext cx="8595300" cy="393900"/>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Clr>
                <a:srgbClr val="000000"/>
              </a:buClr>
              <a:buSzPts val="2559"/>
              <a:buFont typeface="Arial"/>
              <a:buNone/>
            </a:pPr>
            <a:r>
              <a:rPr b="1" i="0" lang="en-US" sz="2559" u="sng" cap="none" strike="noStrike">
                <a:solidFill>
                  <a:srgbClr val="000000"/>
                </a:solidFill>
                <a:latin typeface="Quicksand"/>
                <a:ea typeface="Quicksand"/>
                <a:cs typeface="Quicksand"/>
                <a:sym typeface="Quicksand"/>
              </a:rPr>
              <a:t>DE LA PRUEBA. </a:t>
            </a:r>
            <a:endParaRPr b="0" i="0" sz="1400" u="none" cap="none" strike="noStrike">
              <a:solidFill>
                <a:srgbClr val="000000"/>
              </a:solidFill>
              <a:latin typeface="Arial"/>
              <a:ea typeface="Arial"/>
              <a:cs typeface="Arial"/>
              <a:sym typeface="Arial"/>
            </a:endParaRPr>
          </a:p>
        </p:txBody>
      </p:sp>
      <p:sp>
        <p:nvSpPr>
          <p:cNvPr id="525" name="Google Shape;525;p30"/>
          <p:cNvSpPr txBox="1"/>
          <p:nvPr/>
        </p:nvSpPr>
        <p:spPr>
          <a:xfrm>
            <a:off x="650798" y="1255247"/>
            <a:ext cx="8595300" cy="3486300"/>
          </a:xfrm>
          <a:prstGeom prst="rect">
            <a:avLst/>
          </a:prstGeom>
          <a:noFill/>
          <a:ln>
            <a:noFill/>
          </a:ln>
        </p:spPr>
        <p:txBody>
          <a:bodyPr anchorCtr="0" anchor="t" bIns="0" lIns="0" spcFirstLastPara="1" rIns="0" wrap="square" tIns="0">
            <a:spAutoFit/>
          </a:bodyPr>
          <a:lstStyle/>
          <a:p>
            <a:pPr indent="0" lvl="0" marL="0" marR="0" rtl="0" algn="just">
              <a:lnSpc>
                <a:spcPct val="96014"/>
              </a:lnSpc>
              <a:spcBef>
                <a:spcPts val="0"/>
              </a:spcBef>
              <a:spcAft>
                <a:spcPts val="0"/>
              </a:spcAft>
              <a:buClr>
                <a:srgbClr val="000000"/>
              </a:buClr>
              <a:buSzPts val="2359"/>
              <a:buFont typeface="Arial"/>
              <a:buNone/>
            </a:pPr>
            <a:r>
              <a:rPr b="0" i="0" lang="en-US" sz="2359" u="none" cap="none" strike="noStrike">
                <a:solidFill>
                  <a:srgbClr val="000000"/>
                </a:solidFill>
                <a:latin typeface="Quicksand Medium"/>
                <a:ea typeface="Quicksand Medium"/>
                <a:cs typeface="Quicksand Medium"/>
                <a:sym typeface="Quicksand Medium"/>
              </a:rPr>
              <a:t>ART.28 Consagra </a:t>
            </a:r>
            <a:r>
              <a:rPr b="1" i="0" lang="en-US" sz="2359" u="none" cap="none" strike="noStrike">
                <a:solidFill>
                  <a:srgbClr val="000000"/>
                </a:solidFill>
                <a:latin typeface="Quicksand"/>
                <a:ea typeface="Quicksand"/>
                <a:cs typeface="Quicksand"/>
                <a:sym typeface="Quicksand"/>
              </a:rPr>
              <a:t>principio de libertad de prueba</a:t>
            </a:r>
            <a:r>
              <a:rPr b="0" i="0" lang="en-US" sz="2359" u="none" cap="none" strike="noStrike">
                <a:solidFill>
                  <a:srgbClr val="000000"/>
                </a:solidFill>
                <a:latin typeface="Quicksand Medium"/>
                <a:ea typeface="Quicksand Medium"/>
                <a:cs typeface="Quicksand Medium"/>
                <a:sym typeface="Quicksand Medium"/>
              </a:rPr>
              <a:t> a través de cualquier medio producido en conformidad a la ley.  </a:t>
            </a:r>
            <a:endParaRPr b="0" i="0" sz="1200" u="none" cap="none" strike="noStrike">
              <a:solidFill>
                <a:srgbClr val="000000"/>
              </a:solidFill>
              <a:latin typeface="Arial"/>
              <a:ea typeface="Arial"/>
              <a:cs typeface="Arial"/>
              <a:sym typeface="Arial"/>
            </a:endParaRPr>
          </a:p>
          <a:p>
            <a:pPr indent="0" lvl="0" marL="0" marR="0" rtl="0" algn="l">
              <a:lnSpc>
                <a:spcPct val="96014"/>
              </a:lnSpc>
              <a:spcBef>
                <a:spcPts val="0"/>
              </a:spcBef>
              <a:spcAft>
                <a:spcPts val="0"/>
              </a:spcAft>
              <a:buClr>
                <a:srgbClr val="000000"/>
              </a:buClr>
              <a:buSzPts val="2359"/>
              <a:buFont typeface="Arial"/>
              <a:buNone/>
            </a:pPr>
            <a:r>
              <a:t/>
            </a:r>
            <a:endParaRPr b="0" i="0" sz="2359" u="none" cap="none" strike="noStrike">
              <a:solidFill>
                <a:srgbClr val="000000"/>
              </a:solidFill>
              <a:latin typeface="Quicksand Medium"/>
              <a:ea typeface="Quicksand Medium"/>
              <a:cs typeface="Quicksand Medium"/>
              <a:sym typeface="Quicksand Medium"/>
            </a:endParaRPr>
          </a:p>
          <a:p>
            <a:pPr indent="0" lvl="0" marL="0" marR="0" rtl="0" algn="l">
              <a:lnSpc>
                <a:spcPct val="96014"/>
              </a:lnSpc>
              <a:spcBef>
                <a:spcPts val="0"/>
              </a:spcBef>
              <a:spcAft>
                <a:spcPts val="0"/>
              </a:spcAft>
              <a:buClr>
                <a:srgbClr val="000000"/>
              </a:buClr>
              <a:buSzPts val="2359"/>
              <a:buFont typeface="Arial"/>
              <a:buNone/>
            </a:pPr>
            <a:r>
              <a:rPr b="0" i="0" lang="en-US" sz="2359" u="none" cap="none" strike="noStrike">
                <a:solidFill>
                  <a:srgbClr val="000000"/>
                </a:solidFill>
                <a:latin typeface="Quicksand"/>
                <a:ea typeface="Quicksand"/>
                <a:cs typeface="Quicksand"/>
                <a:sym typeface="Quicksand"/>
              </a:rPr>
              <a:t>1.</a:t>
            </a:r>
            <a:r>
              <a:rPr b="1" i="0" lang="en-US" sz="2359" u="none" cap="none" strike="noStrike">
                <a:solidFill>
                  <a:srgbClr val="000000"/>
                </a:solidFill>
                <a:latin typeface="Quicksand"/>
                <a:ea typeface="Quicksand"/>
                <a:cs typeface="Quicksand"/>
                <a:sym typeface="Quicksand"/>
              </a:rPr>
              <a:t>OFRECIMIENTO DE LA PRUEBA en audiencia preparatoria:</a:t>
            </a:r>
            <a:endParaRPr b="0" i="0" sz="1200" u="none" cap="none" strike="noStrike">
              <a:solidFill>
                <a:srgbClr val="000000"/>
              </a:solidFill>
              <a:latin typeface="Arial"/>
              <a:ea typeface="Arial"/>
              <a:cs typeface="Arial"/>
              <a:sym typeface="Arial"/>
            </a:endParaRPr>
          </a:p>
          <a:p>
            <a:pPr indent="-83446" lvl="1" marL="166895" marR="0" rtl="0" algn="just">
              <a:lnSpc>
                <a:spcPct val="96014"/>
              </a:lnSpc>
              <a:spcBef>
                <a:spcPts val="0"/>
              </a:spcBef>
              <a:spcAft>
                <a:spcPts val="0"/>
              </a:spcAft>
              <a:buClr>
                <a:srgbClr val="000000"/>
              </a:buClr>
              <a:buSzPts val="2359"/>
              <a:buFont typeface="Arial"/>
              <a:buNone/>
            </a:pPr>
            <a:r>
              <a:rPr b="0" i="0" lang="en-US" sz="2359" u="none" cap="none" strike="noStrike">
                <a:solidFill>
                  <a:srgbClr val="000000"/>
                </a:solidFill>
                <a:latin typeface="Quicksand Medium"/>
                <a:ea typeface="Quicksand Medium"/>
                <a:cs typeface="Quicksand Medium"/>
                <a:sym typeface="Quicksand Medium"/>
              </a:rPr>
              <a:t>Las partes pueden ofrecer todos los medios de prueba de que dispongan, pudiendo solicitar al juez  de familia que ordene, además, la generación de otros de que tengan conocimiento y que no dependan de ellas, sino de un órgano o servicio público o de terceras personas, tales como pericias, documentos, etc.</a:t>
            </a:r>
            <a:endParaRPr b="0" i="0" sz="1200" u="none" cap="none" strike="noStrike">
              <a:solidFill>
                <a:srgbClr val="000000"/>
              </a:solidFill>
              <a:latin typeface="Arial"/>
              <a:ea typeface="Arial"/>
              <a:cs typeface="Arial"/>
              <a:sym typeface="Arial"/>
            </a:endParaRPr>
          </a:p>
        </p:txBody>
      </p:sp>
      <p:sp>
        <p:nvSpPr>
          <p:cNvPr id="526" name="Google Shape;526;p30"/>
          <p:cNvSpPr txBox="1"/>
          <p:nvPr/>
        </p:nvSpPr>
        <p:spPr>
          <a:xfrm>
            <a:off x="582616" y="5030220"/>
            <a:ext cx="8571600" cy="1481700"/>
          </a:xfrm>
          <a:prstGeom prst="rect">
            <a:avLst/>
          </a:prstGeom>
          <a:noFill/>
          <a:ln>
            <a:noFill/>
          </a:ln>
        </p:spPr>
        <p:txBody>
          <a:bodyPr anchorCtr="0" anchor="t" bIns="0" lIns="0" spcFirstLastPara="1" rIns="0" wrap="square" tIns="0">
            <a:spAutoFit/>
          </a:bodyPr>
          <a:lstStyle/>
          <a:p>
            <a:pPr indent="0" lvl="0" marL="0" marR="0" rtl="0" algn="just">
              <a:lnSpc>
                <a:spcPct val="96014"/>
              </a:lnSpc>
              <a:spcBef>
                <a:spcPts val="0"/>
              </a:spcBef>
              <a:spcAft>
                <a:spcPts val="0"/>
              </a:spcAft>
              <a:buClr>
                <a:srgbClr val="000000"/>
              </a:buClr>
              <a:buSzPts val="2359"/>
              <a:buFont typeface="Arial"/>
              <a:buNone/>
            </a:pPr>
            <a:r>
              <a:rPr b="0" i="0" lang="en-US" sz="2359" u="none" cap="none" strike="noStrike">
                <a:solidFill>
                  <a:srgbClr val="000000"/>
                </a:solidFill>
                <a:latin typeface="Quicksand Medium"/>
                <a:ea typeface="Quicksand Medium"/>
                <a:cs typeface="Quicksand Medium"/>
                <a:sym typeface="Quicksand Medium"/>
              </a:rPr>
              <a:t>Las partes pueden solicitar a los órganos, servicios públicos, o terceras personas, la respuesta a los oficios solicitados.</a:t>
            </a:r>
            <a:endParaRPr b="0" i="0" sz="1200" u="none" cap="none" strike="noStrike">
              <a:solidFill>
                <a:srgbClr val="000000"/>
              </a:solidFill>
              <a:latin typeface="Arial"/>
              <a:ea typeface="Arial"/>
              <a:cs typeface="Arial"/>
              <a:sym typeface="Arial"/>
            </a:endParaRPr>
          </a:p>
          <a:p>
            <a:pPr indent="0" lvl="0" marL="0" marR="0" rtl="0" algn="l">
              <a:lnSpc>
                <a:spcPct val="55998"/>
              </a:lnSpc>
              <a:spcBef>
                <a:spcPts val="0"/>
              </a:spcBef>
              <a:spcAft>
                <a:spcPts val="0"/>
              </a:spcAft>
              <a:buClr>
                <a:srgbClr val="000000"/>
              </a:buClr>
              <a:buSzPts val="2359"/>
              <a:buFont typeface="Arial"/>
              <a:buNone/>
            </a:pPr>
            <a:r>
              <a:t/>
            </a:r>
            <a:endParaRPr b="0" i="0" sz="2359" u="none" cap="none" strike="noStrike">
              <a:solidFill>
                <a:srgbClr val="000000"/>
              </a:solidFill>
              <a:latin typeface="Quicksand Medium"/>
              <a:ea typeface="Quicksand Medium"/>
              <a:cs typeface="Quicksand Medium"/>
              <a:sym typeface="Quicksand Medium"/>
            </a:endParaRPr>
          </a:p>
          <a:p>
            <a:pPr indent="0" lvl="0" marL="0" marR="0" rtl="0" algn="just">
              <a:lnSpc>
                <a:spcPct val="95981"/>
              </a:lnSpc>
              <a:spcBef>
                <a:spcPts val="0"/>
              </a:spcBef>
              <a:spcAft>
                <a:spcPts val="0"/>
              </a:spcAft>
              <a:buClr>
                <a:srgbClr val="000000"/>
              </a:buClr>
              <a:buSzPts val="1293"/>
              <a:buFont typeface="Arial"/>
              <a:buNone/>
            </a:pPr>
            <a:r>
              <a:rPr b="0" i="0" lang="en-US" sz="1293" u="none" cap="none" strike="noStrike">
                <a:solidFill>
                  <a:srgbClr val="000000"/>
                </a:solidFill>
                <a:latin typeface="Quicksand Medium"/>
                <a:ea typeface="Quicksand Medium"/>
                <a:cs typeface="Quicksand Medium"/>
                <a:sym typeface="Quicksand Medium"/>
              </a:rPr>
              <a:t>El juez de oficio puede ordenar se acompañen todos aquellos medios de prueba de que tome conocimiento o que, a su juicio, resulte necesario producir en atención al conflicto familiar de que se trate. </a:t>
            </a:r>
            <a:endParaRPr b="0" i="0" sz="1200" u="none" cap="none" strike="noStrike">
              <a:solidFill>
                <a:srgbClr val="000000"/>
              </a:solidFill>
              <a:latin typeface="Arial"/>
              <a:ea typeface="Arial"/>
              <a:cs typeface="Arial"/>
              <a:sym typeface="Arial"/>
            </a:endParaRPr>
          </a:p>
          <a:p>
            <a:pPr indent="0" lvl="0" marL="0" marR="0" rtl="0" algn="l">
              <a:lnSpc>
                <a:spcPct val="119959"/>
              </a:lnSpc>
              <a:spcBef>
                <a:spcPts val="0"/>
              </a:spcBef>
              <a:spcAft>
                <a:spcPts val="0"/>
              </a:spcAft>
              <a:buClr>
                <a:srgbClr val="000000"/>
              </a:buClr>
              <a:buSzPts val="1293"/>
              <a:buFont typeface="Arial"/>
              <a:buNone/>
            </a:pPr>
            <a:r>
              <a:t/>
            </a:r>
            <a:endParaRPr b="0" i="0" sz="1293" u="none" cap="none" strike="noStrike">
              <a:solidFill>
                <a:srgbClr val="000000"/>
              </a:solidFill>
              <a:latin typeface="Quicksand Medium"/>
              <a:ea typeface="Quicksand Medium"/>
              <a:cs typeface="Quicksand Medium"/>
              <a:sym typeface="Quicksand Medium"/>
            </a:endParaRPr>
          </a:p>
        </p:txBody>
      </p:sp>
      <p:sp>
        <p:nvSpPr>
          <p:cNvPr id="527" name="Google Shape;527;p30"/>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grpSp>
        <p:nvGrpSpPr>
          <p:cNvPr id="536" name="Google Shape;536;p31"/>
          <p:cNvGrpSpPr/>
          <p:nvPr/>
        </p:nvGrpSpPr>
        <p:grpSpPr>
          <a:xfrm rot="2576728">
            <a:off x="12023" y="-6006948"/>
            <a:ext cx="819305" cy="13995240"/>
            <a:chOff x="0" y="-47625"/>
            <a:chExt cx="303446" cy="5183422"/>
          </a:xfrm>
        </p:grpSpPr>
        <p:sp>
          <p:nvSpPr>
            <p:cNvPr id="537" name="Google Shape;537;p31"/>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538" name="Google Shape;538;p31"/>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39" name="Google Shape;539;p31"/>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540" name="Google Shape;540;p31"/>
          <p:cNvSpPr txBox="1"/>
          <p:nvPr/>
        </p:nvSpPr>
        <p:spPr>
          <a:xfrm>
            <a:off x="377872" y="1666518"/>
            <a:ext cx="9111900" cy="4291800"/>
          </a:xfrm>
          <a:prstGeom prst="rect">
            <a:avLst/>
          </a:prstGeom>
          <a:noFill/>
          <a:ln>
            <a:noFill/>
          </a:ln>
        </p:spPr>
        <p:txBody>
          <a:bodyPr anchorCtr="0" anchor="t" bIns="0" lIns="0" spcFirstLastPara="1" rIns="0" wrap="square" tIns="0">
            <a:spAutoFit/>
          </a:bodyPr>
          <a:lstStyle/>
          <a:p>
            <a:pPr indent="0" lvl="1" marL="0" marR="0" rtl="0" algn="just">
              <a:lnSpc>
                <a:spcPct val="96014"/>
              </a:lnSpc>
              <a:spcBef>
                <a:spcPts val="0"/>
              </a:spcBef>
              <a:spcAft>
                <a:spcPts val="0"/>
              </a:spcAft>
              <a:buClr>
                <a:srgbClr val="000000"/>
              </a:buClr>
              <a:buSzPts val="2559"/>
              <a:buFont typeface="Arial"/>
              <a:buNone/>
            </a:pPr>
            <a:r>
              <a:rPr b="0" i="0" lang="en-US" sz="2559" u="none" cap="none" strike="noStrike">
                <a:solidFill>
                  <a:srgbClr val="000000"/>
                </a:solidFill>
                <a:latin typeface="Quicksand Medium"/>
                <a:ea typeface="Quicksand Medium"/>
                <a:cs typeface="Quicksand Medium"/>
                <a:sym typeface="Quicksand Medium"/>
              </a:rPr>
              <a:t>Durante la audiencia preparatoria, las partes pueden solicitar, en conjunto, al juez de familia que dé por acreditados ciertos hechos, que no podrán ser discutidos en la audiencia del juicio. El juez puede formular proposiciones sobre la materia a las partes, teniendo en vista las argumentaciones de hecho contenidas en la demanda y en la contestación.</a:t>
            </a:r>
            <a:endParaRPr b="0" i="0" sz="1400" u="none" cap="none" strike="noStrike">
              <a:solidFill>
                <a:srgbClr val="000000"/>
              </a:solidFill>
              <a:latin typeface="Arial"/>
              <a:ea typeface="Arial"/>
              <a:cs typeface="Arial"/>
              <a:sym typeface="Arial"/>
            </a:endParaRPr>
          </a:p>
          <a:p>
            <a:pPr indent="-96091" lvl="1" marL="192182" marR="0" rtl="0" algn="just">
              <a:lnSpc>
                <a:spcPct val="55998"/>
              </a:lnSpc>
              <a:spcBef>
                <a:spcPts val="0"/>
              </a:spcBef>
              <a:spcAft>
                <a:spcPts val="0"/>
              </a:spcAft>
              <a:buClr>
                <a:srgbClr val="000000"/>
              </a:buClr>
              <a:buSzPts val="2559"/>
              <a:buFont typeface="Arial"/>
              <a:buNone/>
            </a:pPr>
            <a:r>
              <a:t/>
            </a:r>
            <a:endParaRPr b="0" i="0" sz="2559" u="none" cap="none" strike="noStrike">
              <a:solidFill>
                <a:srgbClr val="000000"/>
              </a:solidFill>
              <a:latin typeface="Quicksand Medium"/>
              <a:ea typeface="Quicksand Medium"/>
              <a:cs typeface="Quicksand Medium"/>
              <a:sym typeface="Quicksand Medium"/>
            </a:endParaRPr>
          </a:p>
          <a:p>
            <a:pPr indent="0" lvl="1" marL="0" marR="0" rtl="0" algn="just">
              <a:lnSpc>
                <a:spcPct val="95986"/>
              </a:lnSpc>
              <a:spcBef>
                <a:spcPts val="0"/>
              </a:spcBef>
              <a:spcAft>
                <a:spcPts val="0"/>
              </a:spcAft>
              <a:buClr>
                <a:srgbClr val="000000"/>
              </a:buClr>
              <a:buSzPts val="2093"/>
              <a:buFont typeface="Arial"/>
              <a:buNone/>
            </a:pPr>
            <a:r>
              <a:rPr b="0" i="0" lang="en-US" sz="2093" u="none" cap="none" strike="noStrike">
                <a:solidFill>
                  <a:srgbClr val="000000"/>
                </a:solidFill>
                <a:latin typeface="Quicksand Medium"/>
                <a:ea typeface="Quicksand Medium"/>
                <a:cs typeface="Quicksand Medium"/>
                <a:sym typeface="Quicksand Medium"/>
              </a:rPr>
              <a:t>El juez aprobará sólo aquellas convenciones probatorias que no sean contrarias a derecho, teniendo particularmente en vista los intereses de los niños, niñas o adolescentes involucrados en el conflicto.</a:t>
            </a:r>
            <a:endParaRPr b="0" i="0" sz="1400" u="none" cap="none" strike="noStrike">
              <a:solidFill>
                <a:srgbClr val="000000"/>
              </a:solidFill>
              <a:latin typeface="Arial"/>
              <a:ea typeface="Arial"/>
              <a:cs typeface="Arial"/>
              <a:sym typeface="Arial"/>
            </a:endParaRPr>
          </a:p>
          <a:p>
            <a:pPr indent="-96091" lvl="1" marL="192182" marR="0" rtl="0" algn="l">
              <a:lnSpc>
                <a:spcPct val="68466"/>
              </a:lnSpc>
              <a:spcBef>
                <a:spcPts val="0"/>
              </a:spcBef>
              <a:spcAft>
                <a:spcPts val="0"/>
              </a:spcAft>
              <a:buClr>
                <a:srgbClr val="000000"/>
              </a:buClr>
              <a:buSzPts val="2093"/>
              <a:buFont typeface="Arial"/>
              <a:buNone/>
            </a:pPr>
            <a:r>
              <a:t/>
            </a:r>
            <a:endParaRPr b="0" i="0" sz="2093" u="none" cap="none" strike="noStrike">
              <a:solidFill>
                <a:srgbClr val="000000"/>
              </a:solidFill>
              <a:latin typeface="Quicksand Medium"/>
              <a:ea typeface="Quicksand Medium"/>
              <a:cs typeface="Quicksand Medium"/>
              <a:sym typeface="Quicksand Medium"/>
            </a:endParaRPr>
          </a:p>
          <a:p>
            <a:pPr indent="-96091" lvl="1" marL="192182" marR="0" rtl="0" algn="l">
              <a:lnSpc>
                <a:spcPct val="85570"/>
              </a:lnSpc>
              <a:spcBef>
                <a:spcPts val="0"/>
              </a:spcBef>
              <a:spcAft>
                <a:spcPts val="0"/>
              </a:spcAft>
              <a:buClr>
                <a:srgbClr val="000000"/>
              </a:buClr>
              <a:buSzPts val="2093"/>
              <a:buFont typeface="Arial"/>
              <a:buNone/>
            </a:pPr>
            <a:r>
              <a:t/>
            </a:r>
            <a:endParaRPr b="0" i="0" sz="2093" u="none" cap="none" strike="noStrike">
              <a:solidFill>
                <a:srgbClr val="000000"/>
              </a:solidFill>
              <a:latin typeface="Quicksand Medium"/>
              <a:ea typeface="Quicksand Medium"/>
              <a:cs typeface="Quicksand Medium"/>
              <a:sym typeface="Quicksand Medium"/>
            </a:endParaRPr>
          </a:p>
        </p:txBody>
      </p:sp>
      <p:sp>
        <p:nvSpPr>
          <p:cNvPr id="541" name="Google Shape;541;p31"/>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542" name="Google Shape;542;p31"/>
          <p:cNvSpPr txBox="1"/>
          <p:nvPr/>
        </p:nvSpPr>
        <p:spPr>
          <a:xfrm>
            <a:off x="1894175" y="566450"/>
            <a:ext cx="6579000" cy="848400"/>
          </a:xfrm>
          <a:prstGeom prst="rect">
            <a:avLst/>
          </a:prstGeom>
          <a:noFill/>
          <a:ln>
            <a:noFill/>
          </a:ln>
        </p:spPr>
        <p:txBody>
          <a:bodyPr anchorCtr="0" anchor="t" bIns="91425" lIns="91425" spcFirstLastPara="1" rIns="91425" wrap="square" tIns="91425">
            <a:noAutofit/>
          </a:bodyPr>
          <a:lstStyle/>
          <a:p>
            <a:pPr indent="0" lvl="0" marL="0" marR="0" rtl="0" algn="l">
              <a:lnSpc>
                <a:spcPct val="96014"/>
              </a:lnSpc>
              <a:spcBef>
                <a:spcPts val="0"/>
              </a:spcBef>
              <a:spcAft>
                <a:spcPts val="0"/>
              </a:spcAft>
              <a:buClr>
                <a:schemeClr val="dk1"/>
              </a:buClr>
              <a:buSzPts val="2559"/>
              <a:buFont typeface="Arial"/>
              <a:buNone/>
            </a:pPr>
            <a:r>
              <a:rPr b="0" i="0" lang="en-US" sz="2559" u="none" cap="none" strike="noStrike">
                <a:solidFill>
                  <a:schemeClr val="dk1"/>
                </a:solidFill>
                <a:latin typeface="Quicksand"/>
                <a:ea typeface="Quicksand"/>
                <a:cs typeface="Quicksand"/>
                <a:sym typeface="Quicksand"/>
              </a:rPr>
              <a:t>2. </a:t>
            </a:r>
            <a:r>
              <a:rPr b="1" i="0" lang="en-US" sz="2559" u="sng" cap="none" strike="noStrike">
                <a:solidFill>
                  <a:schemeClr val="dk1"/>
                </a:solidFill>
                <a:latin typeface="Quicksand"/>
                <a:ea typeface="Quicksand"/>
                <a:cs typeface="Quicksand"/>
                <a:sym typeface="Quicksand"/>
              </a:rPr>
              <a:t>CONVENCIONES PROBATORIAS: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grpSp>
        <p:nvGrpSpPr>
          <p:cNvPr id="551" name="Google Shape;551;p32"/>
          <p:cNvGrpSpPr/>
          <p:nvPr/>
        </p:nvGrpSpPr>
        <p:grpSpPr>
          <a:xfrm rot="2576728">
            <a:off x="-108706" y="-6251928"/>
            <a:ext cx="639252" cy="13995240"/>
            <a:chOff x="0" y="-47625"/>
            <a:chExt cx="236760" cy="5183422"/>
          </a:xfrm>
        </p:grpSpPr>
        <p:sp>
          <p:nvSpPr>
            <p:cNvPr id="552" name="Google Shape;552;p32"/>
            <p:cNvSpPr/>
            <p:nvPr/>
          </p:nvSpPr>
          <p:spPr>
            <a:xfrm>
              <a:off x="0" y="0"/>
              <a:ext cx="236760" cy="5135797"/>
            </a:xfrm>
            <a:custGeom>
              <a:rect b="b" l="l" r="r" t="t"/>
              <a:pathLst>
                <a:path extrusionOk="0" h="5135797" w="236760">
                  <a:moveTo>
                    <a:pt x="0" y="0"/>
                  </a:moveTo>
                  <a:lnTo>
                    <a:pt x="236760" y="0"/>
                  </a:lnTo>
                  <a:lnTo>
                    <a:pt x="236760" y="5135797"/>
                  </a:lnTo>
                  <a:lnTo>
                    <a:pt x="0" y="5135797"/>
                  </a:lnTo>
                  <a:close/>
                </a:path>
              </a:pathLst>
            </a:custGeom>
            <a:solidFill>
              <a:srgbClr val="0C839B"/>
            </a:solidFill>
            <a:ln>
              <a:noFill/>
            </a:ln>
          </p:spPr>
        </p:sp>
        <p:sp>
          <p:nvSpPr>
            <p:cNvPr id="553" name="Google Shape;553;p32"/>
            <p:cNvSpPr txBox="1"/>
            <p:nvPr/>
          </p:nvSpPr>
          <p:spPr>
            <a:xfrm>
              <a:off x="0" y="-47625"/>
              <a:ext cx="236760"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54" name="Google Shape;554;p32"/>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555" name="Google Shape;555;p32"/>
          <p:cNvSpPr txBox="1"/>
          <p:nvPr/>
        </p:nvSpPr>
        <p:spPr>
          <a:xfrm>
            <a:off x="579105" y="931383"/>
            <a:ext cx="8595300" cy="3486300"/>
          </a:xfrm>
          <a:prstGeom prst="rect">
            <a:avLst/>
          </a:prstGeom>
          <a:noFill/>
          <a:ln>
            <a:noFill/>
          </a:ln>
        </p:spPr>
        <p:txBody>
          <a:bodyPr anchorCtr="0" anchor="t" bIns="0" lIns="0" spcFirstLastPara="1" rIns="0" wrap="square" tIns="0">
            <a:spAutoFit/>
          </a:bodyPr>
          <a:lstStyle/>
          <a:p>
            <a:pPr indent="0" lvl="0" marL="0" marR="0" rtl="0" algn="l">
              <a:lnSpc>
                <a:spcPct val="96014"/>
              </a:lnSpc>
              <a:spcBef>
                <a:spcPts val="0"/>
              </a:spcBef>
              <a:spcAft>
                <a:spcPts val="0"/>
              </a:spcAft>
              <a:buClr>
                <a:srgbClr val="000000"/>
              </a:buClr>
              <a:buSzPts val="2359"/>
              <a:buFont typeface="Arial"/>
              <a:buNone/>
            </a:pPr>
            <a:r>
              <a:rPr b="0" i="0" lang="en-US" sz="2359" u="none" cap="none" strike="noStrike">
                <a:solidFill>
                  <a:srgbClr val="000000"/>
                </a:solidFill>
                <a:latin typeface="Quicksand"/>
                <a:ea typeface="Quicksand"/>
                <a:cs typeface="Quicksand"/>
                <a:sym typeface="Quicksand"/>
              </a:rPr>
              <a:t>3. </a:t>
            </a:r>
            <a:r>
              <a:rPr b="1" i="0" lang="en-US" sz="2359" u="none" cap="none" strike="noStrike">
                <a:solidFill>
                  <a:srgbClr val="000000"/>
                </a:solidFill>
                <a:latin typeface="Quicksand"/>
                <a:ea typeface="Quicksand"/>
                <a:cs typeface="Quicksand"/>
                <a:sym typeface="Quicksand"/>
              </a:rPr>
              <a:t>EXCLUSIÓN DE PRUEBA:</a:t>
            </a:r>
            <a:endParaRPr b="0" i="0" sz="1200" u="none" cap="none" strike="noStrike">
              <a:solidFill>
                <a:srgbClr val="000000"/>
              </a:solidFill>
              <a:latin typeface="Arial"/>
              <a:ea typeface="Arial"/>
              <a:cs typeface="Arial"/>
              <a:sym typeface="Arial"/>
            </a:endParaRPr>
          </a:p>
          <a:p>
            <a:pPr indent="-164727" lvl="1" marL="329455" marR="0" rtl="0" algn="just">
              <a:lnSpc>
                <a:spcPct val="96014"/>
              </a:lnSpc>
              <a:spcBef>
                <a:spcPts val="0"/>
              </a:spcBef>
              <a:spcAft>
                <a:spcPts val="0"/>
              </a:spcAft>
              <a:buClr>
                <a:srgbClr val="000000"/>
              </a:buClr>
              <a:buSzPts val="2359"/>
              <a:buFont typeface="Arial"/>
              <a:buNone/>
            </a:pPr>
            <a:r>
              <a:rPr b="0" i="0" lang="en-US" sz="2359" u="none" cap="none" strike="noStrike">
                <a:solidFill>
                  <a:srgbClr val="000000"/>
                </a:solidFill>
                <a:latin typeface="Quicksand Medium"/>
                <a:ea typeface="Quicksand Medium"/>
                <a:cs typeface="Quicksand Medium"/>
                <a:sym typeface="Quicksand Medium"/>
              </a:rPr>
              <a:t>	Luego de estudiar la admisibilidad de las pruebas ofrecidas, de resolver las convenciones probatorias y de escuchar a las partes que hubieran comparecido a la audiencia preparatoria, el juez ordenará fundadamente que se excluyan de ser rendidas en el juicio aquellas que fueren manifiestamente impertinentes, tuvieren por objeto acreditar hechos públicos y notorios, resulten sobreabundantes o hayan sido obtenidas con infracción de garantías fundamentales.</a:t>
            </a:r>
            <a:endParaRPr b="0" i="0" sz="1200" u="none" cap="none" strike="noStrike">
              <a:solidFill>
                <a:srgbClr val="000000"/>
              </a:solidFill>
              <a:latin typeface="Arial"/>
              <a:ea typeface="Arial"/>
              <a:cs typeface="Arial"/>
              <a:sym typeface="Arial"/>
            </a:endParaRPr>
          </a:p>
        </p:txBody>
      </p:sp>
      <p:sp>
        <p:nvSpPr>
          <p:cNvPr id="556" name="Google Shape;556;p32"/>
          <p:cNvSpPr txBox="1"/>
          <p:nvPr/>
        </p:nvSpPr>
        <p:spPr>
          <a:xfrm>
            <a:off x="496082" y="4774834"/>
            <a:ext cx="8761200" cy="984300"/>
          </a:xfrm>
          <a:prstGeom prst="rect">
            <a:avLst/>
          </a:prstGeom>
          <a:noFill/>
          <a:ln>
            <a:noFill/>
          </a:ln>
        </p:spPr>
        <p:txBody>
          <a:bodyPr anchorCtr="0" anchor="t" bIns="0" lIns="0" spcFirstLastPara="1" rIns="0" wrap="square" tIns="0">
            <a:spAutoFit/>
          </a:bodyPr>
          <a:lstStyle/>
          <a:p>
            <a:pPr indent="0" lvl="0" marL="0" marR="0" rtl="0" algn="just">
              <a:lnSpc>
                <a:spcPct val="120063"/>
              </a:lnSpc>
              <a:spcBef>
                <a:spcPts val="0"/>
              </a:spcBef>
              <a:spcAft>
                <a:spcPts val="0"/>
              </a:spcAft>
              <a:buClr>
                <a:srgbClr val="000000"/>
              </a:buClr>
              <a:buSzPts val="1879"/>
              <a:buFont typeface="Arial"/>
              <a:buNone/>
            </a:pPr>
            <a:r>
              <a:rPr b="1" i="0" lang="en-US" sz="1879" u="none" cap="none" strike="noStrike">
                <a:solidFill>
                  <a:srgbClr val="000000"/>
                </a:solidFill>
                <a:latin typeface="Quicksand"/>
                <a:ea typeface="Quicksand"/>
                <a:cs typeface="Quicksand"/>
                <a:sym typeface="Quicksand"/>
              </a:rPr>
              <a:t>VALORACIÓN DE LA PRUEBA: </a:t>
            </a:r>
            <a:r>
              <a:rPr b="1" i="0" lang="en-US" sz="1879" u="sng" cap="none" strike="noStrike">
                <a:solidFill>
                  <a:srgbClr val="000000"/>
                </a:solidFill>
                <a:latin typeface="Quicksand"/>
                <a:ea typeface="Quicksand"/>
                <a:cs typeface="Quicksand"/>
                <a:sym typeface="Quicksand"/>
              </a:rPr>
              <a:t>Reglas de la Sana Crítica. </a:t>
            </a:r>
            <a:r>
              <a:rPr b="1" i="0" lang="en-US" sz="1879" u="none" cap="none" strike="noStrike">
                <a:solidFill>
                  <a:srgbClr val="000000"/>
                </a:solidFill>
                <a:latin typeface="Quicksand"/>
                <a:ea typeface="Quicksand"/>
                <a:cs typeface="Quicksand"/>
                <a:sym typeface="Quicksand"/>
              </a:rPr>
              <a:t>(principios de la lógica, las máximas de la experiencia y los conocimientos científicamente afianzados (art. 32).</a:t>
            </a:r>
            <a:endParaRPr b="0" i="0" sz="1400" u="none" cap="none" strike="noStrike">
              <a:solidFill>
                <a:srgbClr val="000000"/>
              </a:solidFill>
              <a:latin typeface="Arial"/>
              <a:ea typeface="Arial"/>
              <a:cs typeface="Arial"/>
              <a:sym typeface="Arial"/>
            </a:endParaRPr>
          </a:p>
        </p:txBody>
      </p:sp>
      <p:grpSp>
        <p:nvGrpSpPr>
          <p:cNvPr id="557" name="Google Shape;557;p32"/>
          <p:cNvGrpSpPr/>
          <p:nvPr/>
        </p:nvGrpSpPr>
        <p:grpSpPr>
          <a:xfrm rot="2576728">
            <a:off x="71592" y="-6170450"/>
            <a:ext cx="431056" cy="13995240"/>
            <a:chOff x="0" y="-47625"/>
            <a:chExt cx="159650" cy="5183422"/>
          </a:xfrm>
        </p:grpSpPr>
        <p:sp>
          <p:nvSpPr>
            <p:cNvPr id="558" name="Google Shape;558;p32"/>
            <p:cNvSpPr/>
            <p:nvPr/>
          </p:nvSpPr>
          <p:spPr>
            <a:xfrm>
              <a:off x="0" y="0"/>
              <a:ext cx="159650" cy="5135797"/>
            </a:xfrm>
            <a:custGeom>
              <a:rect b="b" l="l" r="r" t="t"/>
              <a:pathLst>
                <a:path extrusionOk="0" h="5135797" w="159650">
                  <a:moveTo>
                    <a:pt x="0" y="0"/>
                  </a:moveTo>
                  <a:lnTo>
                    <a:pt x="159650" y="0"/>
                  </a:lnTo>
                  <a:lnTo>
                    <a:pt x="159650" y="5135797"/>
                  </a:lnTo>
                  <a:lnTo>
                    <a:pt x="0" y="5135797"/>
                  </a:lnTo>
                  <a:close/>
                </a:path>
              </a:pathLst>
            </a:custGeom>
            <a:solidFill>
              <a:srgbClr val="0C839B"/>
            </a:solidFill>
            <a:ln>
              <a:noFill/>
            </a:ln>
          </p:spPr>
        </p:sp>
        <p:sp>
          <p:nvSpPr>
            <p:cNvPr id="559" name="Google Shape;559;p32"/>
            <p:cNvSpPr txBox="1"/>
            <p:nvPr/>
          </p:nvSpPr>
          <p:spPr>
            <a:xfrm>
              <a:off x="0" y="-47625"/>
              <a:ext cx="159650"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60" name="Google Shape;560;p32"/>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grpSp>
        <p:nvGrpSpPr>
          <p:cNvPr id="569" name="Google Shape;569;p33"/>
          <p:cNvGrpSpPr/>
          <p:nvPr/>
        </p:nvGrpSpPr>
        <p:grpSpPr>
          <a:xfrm rot="2576728">
            <a:off x="12023" y="-6006948"/>
            <a:ext cx="819305" cy="13995240"/>
            <a:chOff x="0" y="-47625"/>
            <a:chExt cx="303446" cy="5183422"/>
          </a:xfrm>
        </p:grpSpPr>
        <p:sp>
          <p:nvSpPr>
            <p:cNvPr id="570" name="Google Shape;570;p33"/>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571" name="Google Shape;571;p33"/>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72" name="Google Shape;572;p33"/>
          <p:cNvSpPr/>
          <p:nvPr/>
        </p:nvSpPr>
        <p:spPr>
          <a:xfrm rot="-3675329">
            <a:off x="8593950" y="6072413"/>
            <a:ext cx="1796274" cy="1704215"/>
          </a:xfrm>
          <a:custGeom>
            <a:rect b="b" l="l" r="r" t="t"/>
            <a:pathLst>
              <a:path extrusionOk="0" h="1704215" w="1796274">
                <a:moveTo>
                  <a:pt x="0" y="0"/>
                </a:moveTo>
                <a:lnTo>
                  <a:pt x="1796275" y="0"/>
                </a:lnTo>
                <a:lnTo>
                  <a:pt x="1796275" y="1704215"/>
                </a:lnTo>
                <a:lnTo>
                  <a:pt x="0" y="1704215"/>
                </a:lnTo>
                <a:lnTo>
                  <a:pt x="0" y="0"/>
                </a:lnTo>
                <a:close/>
              </a:path>
            </a:pathLst>
          </a:custGeom>
          <a:blipFill rotWithShape="1">
            <a:blip r:embed="rId3">
              <a:alphaModFix/>
            </a:blip>
            <a:stretch>
              <a:fillRect b="0" l="0" r="0" t="0"/>
            </a:stretch>
          </a:blipFill>
          <a:ln>
            <a:noFill/>
          </a:ln>
        </p:spPr>
      </p:sp>
      <p:sp>
        <p:nvSpPr>
          <p:cNvPr id="573" name="Google Shape;573;p33"/>
          <p:cNvSpPr txBox="1"/>
          <p:nvPr/>
        </p:nvSpPr>
        <p:spPr>
          <a:xfrm>
            <a:off x="686983" y="524906"/>
            <a:ext cx="8791800" cy="6009300"/>
          </a:xfrm>
          <a:prstGeom prst="rect">
            <a:avLst/>
          </a:prstGeom>
          <a:noFill/>
          <a:ln>
            <a:noFill/>
          </a:ln>
        </p:spPr>
        <p:txBody>
          <a:bodyPr anchorCtr="0" anchor="t" bIns="0" lIns="0" spcFirstLastPara="1" rIns="0" wrap="square" tIns="0">
            <a:spAutoFit/>
          </a:bodyPr>
          <a:lstStyle/>
          <a:p>
            <a:pPr indent="0" lvl="0" marL="0" marR="0" rtl="0" algn="ctr">
              <a:lnSpc>
                <a:spcPct val="96014"/>
              </a:lnSpc>
              <a:spcBef>
                <a:spcPts val="0"/>
              </a:spcBef>
              <a:spcAft>
                <a:spcPts val="0"/>
              </a:spcAft>
              <a:buClr>
                <a:srgbClr val="000000"/>
              </a:buClr>
              <a:buSzPts val="2259"/>
              <a:buFont typeface="Arial"/>
              <a:buNone/>
            </a:pPr>
            <a:r>
              <a:rPr b="1" i="0" lang="en-US" sz="2259" u="sng" cap="none" strike="noStrike">
                <a:solidFill>
                  <a:srgbClr val="000000"/>
                </a:solidFill>
                <a:latin typeface="Quicksand"/>
                <a:ea typeface="Quicksand"/>
                <a:cs typeface="Quicksand"/>
                <a:sym typeface="Quicksand"/>
              </a:rPr>
              <a:t>DE LOS TIPOS DE PRUEBA EN PARTICULAR</a:t>
            </a:r>
            <a:endParaRPr b="0" i="0" sz="1100" u="none" cap="none" strike="noStrike">
              <a:solidFill>
                <a:srgbClr val="000000"/>
              </a:solidFill>
              <a:latin typeface="Arial"/>
              <a:ea typeface="Arial"/>
              <a:cs typeface="Arial"/>
              <a:sym typeface="Arial"/>
            </a:endParaRPr>
          </a:p>
          <a:p>
            <a:pPr indent="0" lvl="0" marL="0" marR="0" rtl="0" algn="l">
              <a:lnSpc>
                <a:spcPct val="96014"/>
              </a:lnSpc>
              <a:spcBef>
                <a:spcPts val="0"/>
              </a:spcBef>
              <a:spcAft>
                <a:spcPts val="0"/>
              </a:spcAft>
              <a:buClr>
                <a:srgbClr val="000000"/>
              </a:buClr>
              <a:buSzPts val="2259"/>
              <a:buFont typeface="Arial"/>
              <a:buNone/>
            </a:pPr>
            <a:r>
              <a:t/>
            </a:r>
            <a:endParaRPr b="1" i="0" sz="2259" u="sng" cap="none" strike="noStrike">
              <a:solidFill>
                <a:srgbClr val="000000"/>
              </a:solidFill>
              <a:latin typeface="Quicksand"/>
              <a:ea typeface="Quicksand"/>
              <a:cs typeface="Quicksand"/>
              <a:sym typeface="Quicksand"/>
            </a:endParaRPr>
          </a:p>
          <a:p>
            <a:pPr indent="-143446" lvl="1" marL="166895" marR="0" rtl="0" algn="l">
              <a:lnSpc>
                <a:spcPct val="96014"/>
              </a:lnSpc>
              <a:spcBef>
                <a:spcPts val="0"/>
              </a:spcBef>
              <a:spcAft>
                <a:spcPts val="0"/>
              </a:spcAft>
              <a:buClr>
                <a:srgbClr val="000000"/>
              </a:buClr>
              <a:buSzPts val="2259"/>
              <a:buFont typeface="Quicksand Medium"/>
              <a:buAutoNum type="arabicPeriod"/>
            </a:pPr>
            <a:r>
              <a:rPr b="1" i="0" lang="en-US" sz="2259" u="none" cap="none" strike="noStrike">
                <a:solidFill>
                  <a:srgbClr val="000000"/>
                </a:solidFill>
                <a:latin typeface="Quicksand"/>
                <a:ea typeface="Quicksand"/>
                <a:cs typeface="Quicksand"/>
                <a:sym typeface="Quicksand"/>
              </a:rPr>
              <a:t>PRUEBA TESTIMONIAL </a:t>
            </a:r>
            <a:r>
              <a:rPr b="0" i="0" lang="en-US" sz="2259" u="none" cap="none" strike="noStrike">
                <a:solidFill>
                  <a:srgbClr val="000000"/>
                </a:solidFill>
                <a:latin typeface="Quicksand Medium"/>
                <a:ea typeface="Quicksand Medium"/>
                <a:cs typeface="Quicksand Medium"/>
                <a:sym typeface="Quicksand Medium"/>
              </a:rPr>
              <a:t> </a:t>
            </a:r>
            <a:endParaRPr b="0" i="0" sz="1100" u="none" cap="none" strike="noStrike">
              <a:solidFill>
                <a:srgbClr val="000000"/>
              </a:solidFill>
              <a:latin typeface="Arial"/>
              <a:ea typeface="Arial"/>
              <a:cs typeface="Arial"/>
              <a:sym typeface="Arial"/>
            </a:endParaRPr>
          </a:p>
          <a:p>
            <a:pPr indent="-83446" lvl="1" marL="166895" marR="0" rtl="0" algn="just">
              <a:lnSpc>
                <a:spcPct val="96014"/>
              </a:lnSpc>
              <a:spcBef>
                <a:spcPts val="0"/>
              </a:spcBef>
              <a:spcAft>
                <a:spcPts val="0"/>
              </a:spcAft>
              <a:buClr>
                <a:srgbClr val="000000"/>
              </a:buClr>
              <a:buSzPts val="2259"/>
              <a:buFont typeface="Arial"/>
              <a:buNone/>
            </a:pPr>
            <a:r>
              <a:rPr b="0" i="0" lang="en-US" sz="2259" u="none" cap="none" strike="noStrike">
                <a:solidFill>
                  <a:srgbClr val="000000"/>
                </a:solidFill>
                <a:latin typeface="Quicksand Medium"/>
                <a:ea typeface="Quicksand Medium"/>
                <a:cs typeface="Quicksand Medium"/>
                <a:sym typeface="Quicksand Medium"/>
              </a:rPr>
              <a:t>Toda persona que no se encuentre legalmente exceptuada tendrá la obligación de concurrir al llamamiento judicial practicado, con el fin de prestar su declaración. (en casos urgentes pueden ser citados por cualquier medio).</a:t>
            </a:r>
            <a:endParaRPr b="0" i="0" sz="1100" u="none" cap="none" strike="noStrike">
              <a:solidFill>
                <a:srgbClr val="000000"/>
              </a:solidFill>
              <a:latin typeface="Arial"/>
              <a:ea typeface="Arial"/>
              <a:cs typeface="Arial"/>
              <a:sym typeface="Arial"/>
            </a:endParaRPr>
          </a:p>
          <a:p>
            <a:pPr indent="-83446" lvl="1" marL="166895" marR="0" rtl="0" algn="just">
              <a:lnSpc>
                <a:spcPct val="96014"/>
              </a:lnSpc>
              <a:spcBef>
                <a:spcPts val="0"/>
              </a:spcBef>
              <a:spcAft>
                <a:spcPts val="0"/>
              </a:spcAft>
              <a:buClr>
                <a:srgbClr val="000000"/>
              </a:buClr>
              <a:buSzPts val="2259"/>
              <a:buFont typeface="Arial"/>
              <a:buNone/>
            </a:pPr>
            <a:r>
              <a:rPr b="0" i="0" lang="en-US" sz="2259" u="none" cap="none" strike="noStrike">
                <a:solidFill>
                  <a:srgbClr val="000000"/>
                </a:solidFill>
                <a:latin typeface="Quicksand Medium"/>
                <a:ea typeface="Quicksand Medium"/>
                <a:cs typeface="Quicksand Medium"/>
                <a:sym typeface="Quicksand Medium"/>
              </a:rPr>
              <a:t>Si no comparece: se le apercibe bajo arresto y puede imponérsele el pago de las costas provocadas por su inasistencia.</a:t>
            </a:r>
            <a:endParaRPr b="0" i="0" sz="1100" u="none" cap="none" strike="noStrike">
              <a:solidFill>
                <a:srgbClr val="000000"/>
              </a:solidFill>
              <a:latin typeface="Arial"/>
              <a:ea typeface="Arial"/>
              <a:cs typeface="Arial"/>
              <a:sym typeface="Arial"/>
            </a:endParaRPr>
          </a:p>
          <a:p>
            <a:pPr indent="-83446" lvl="1" marL="166895" marR="0" rtl="0" algn="just">
              <a:lnSpc>
                <a:spcPct val="96014"/>
              </a:lnSpc>
              <a:spcBef>
                <a:spcPts val="0"/>
              </a:spcBef>
              <a:spcAft>
                <a:spcPts val="0"/>
              </a:spcAft>
              <a:buClr>
                <a:srgbClr val="000000"/>
              </a:buClr>
              <a:buSzPts val="2259"/>
              <a:buFont typeface="Arial"/>
              <a:buNone/>
            </a:pPr>
            <a:r>
              <a:rPr b="0" i="0" lang="en-US" sz="2259" u="none" cap="none" strike="noStrike">
                <a:solidFill>
                  <a:srgbClr val="000000"/>
                </a:solidFill>
                <a:latin typeface="Quicksand Medium"/>
                <a:ea typeface="Quicksand Medium"/>
                <a:cs typeface="Quicksand Medium"/>
                <a:sym typeface="Quicksand Medium"/>
              </a:rPr>
              <a:t>Si se niega a declarar, sin justa causa : sanción penas que establece el art.240 del CPC. </a:t>
            </a:r>
            <a:endParaRPr b="0" i="0" sz="1100" u="none" cap="none" strike="noStrike">
              <a:solidFill>
                <a:srgbClr val="000000"/>
              </a:solidFill>
              <a:latin typeface="Arial"/>
              <a:ea typeface="Arial"/>
              <a:cs typeface="Arial"/>
              <a:sym typeface="Arial"/>
            </a:endParaRPr>
          </a:p>
          <a:p>
            <a:pPr indent="-83446" lvl="1" marL="166895" marR="0" rtl="0" algn="l">
              <a:lnSpc>
                <a:spcPct val="96014"/>
              </a:lnSpc>
              <a:spcBef>
                <a:spcPts val="0"/>
              </a:spcBef>
              <a:spcAft>
                <a:spcPts val="0"/>
              </a:spcAft>
              <a:buClr>
                <a:srgbClr val="000000"/>
              </a:buClr>
              <a:buSzPts val="2259"/>
              <a:buFont typeface="Arial"/>
              <a:buNone/>
            </a:pPr>
            <a:r>
              <a:t/>
            </a:r>
            <a:endParaRPr b="0" i="0" sz="2259" u="none" cap="none" strike="noStrike">
              <a:solidFill>
                <a:srgbClr val="000000"/>
              </a:solidFill>
              <a:latin typeface="Quicksand Medium"/>
              <a:ea typeface="Quicksand Medium"/>
              <a:cs typeface="Quicksand Medium"/>
              <a:sym typeface="Quicksand Medium"/>
            </a:endParaRPr>
          </a:p>
          <a:p>
            <a:pPr indent="-83446" lvl="1" marL="166895" marR="0" rtl="0" algn="just">
              <a:lnSpc>
                <a:spcPct val="96014"/>
              </a:lnSpc>
              <a:spcBef>
                <a:spcPts val="0"/>
              </a:spcBef>
              <a:spcAft>
                <a:spcPts val="0"/>
              </a:spcAft>
              <a:buClr>
                <a:srgbClr val="000000"/>
              </a:buClr>
              <a:buSzPts val="2259"/>
              <a:buFont typeface="Arial"/>
              <a:buNone/>
            </a:pPr>
            <a:r>
              <a:rPr b="0" i="0" lang="en-US" sz="2259" u="none" cap="none" strike="noStrike">
                <a:solidFill>
                  <a:srgbClr val="000000"/>
                </a:solidFill>
                <a:latin typeface="Quicksand Medium"/>
                <a:ea typeface="Quicksand Medium"/>
                <a:cs typeface="Quicksand Medium"/>
                <a:sym typeface="Quicksand Medium"/>
              </a:rPr>
              <a:t>Excepciones a la obligación de comparecer 🡺 Personas indicadas en el art.35. Serán interrogadas en el lugar en que ejercieren sus funciones o en su domicilio. En el caso de los chilenos o extranjeros que gozan de inmunidad diplomática, declararán por informe, si consintieren a ello voluntariamente.</a:t>
            </a:r>
            <a:endParaRPr b="0" i="0" sz="1100" u="none" cap="none" strike="noStrike">
              <a:solidFill>
                <a:srgbClr val="000000"/>
              </a:solidFill>
              <a:latin typeface="Arial"/>
              <a:ea typeface="Arial"/>
              <a:cs typeface="Arial"/>
              <a:sym typeface="Arial"/>
            </a:endParaRPr>
          </a:p>
        </p:txBody>
      </p:sp>
      <p:sp>
        <p:nvSpPr>
          <p:cNvPr id="574" name="Google Shape;574;p33"/>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grpSp>
        <p:nvGrpSpPr>
          <p:cNvPr id="583" name="Google Shape;583;p34"/>
          <p:cNvGrpSpPr/>
          <p:nvPr/>
        </p:nvGrpSpPr>
        <p:grpSpPr>
          <a:xfrm rot="2576728">
            <a:off x="12023" y="-6006948"/>
            <a:ext cx="819305" cy="13995240"/>
            <a:chOff x="0" y="-47625"/>
            <a:chExt cx="303446" cy="5183422"/>
          </a:xfrm>
        </p:grpSpPr>
        <p:sp>
          <p:nvSpPr>
            <p:cNvPr id="584" name="Google Shape;584;p34"/>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585" name="Google Shape;585;p34"/>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86" name="Google Shape;586;p34"/>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587" name="Google Shape;587;p34"/>
          <p:cNvSpPr txBox="1"/>
          <p:nvPr/>
        </p:nvSpPr>
        <p:spPr>
          <a:xfrm>
            <a:off x="886627" y="928103"/>
            <a:ext cx="8135400" cy="2902500"/>
          </a:xfrm>
          <a:prstGeom prst="rect">
            <a:avLst/>
          </a:prstGeom>
          <a:noFill/>
          <a:ln>
            <a:noFill/>
          </a:ln>
        </p:spPr>
        <p:txBody>
          <a:bodyPr anchorCtr="0" anchor="t" bIns="0" lIns="0" spcFirstLastPara="1" rIns="0" wrap="square" tIns="0">
            <a:spAutoFit/>
          </a:bodyPr>
          <a:lstStyle/>
          <a:p>
            <a:pPr indent="0" lvl="0" marL="0" marR="0" rtl="0" algn="l">
              <a:lnSpc>
                <a:spcPct val="96028"/>
              </a:lnSpc>
              <a:spcBef>
                <a:spcPts val="0"/>
              </a:spcBef>
              <a:spcAft>
                <a:spcPts val="0"/>
              </a:spcAft>
              <a:buClr>
                <a:srgbClr val="000000"/>
              </a:buClr>
              <a:buSzPts val="2292"/>
              <a:buFont typeface="Arial"/>
              <a:buNone/>
            </a:pPr>
            <a:r>
              <a:rPr b="1" i="0" lang="en-US" sz="2292" u="none" cap="none" strike="noStrike">
                <a:solidFill>
                  <a:srgbClr val="000000"/>
                </a:solidFill>
                <a:latin typeface="Quicksand"/>
                <a:ea typeface="Quicksand"/>
                <a:cs typeface="Quicksand"/>
                <a:sym typeface="Quicksand"/>
              </a:rPr>
              <a:t>PRINCIPIO DE NO AUTOINCRIMINACIÓN.</a:t>
            </a:r>
            <a:endParaRPr b="1" i="0" sz="1300" u="none" cap="none" strike="noStrike">
              <a:solidFill>
                <a:srgbClr val="000000"/>
              </a:solidFill>
              <a:latin typeface="Arial"/>
              <a:ea typeface="Arial"/>
              <a:cs typeface="Arial"/>
              <a:sym typeface="Arial"/>
            </a:endParaRPr>
          </a:p>
          <a:p>
            <a:pPr indent="0" lvl="0" marL="0" marR="0" rtl="0" algn="just">
              <a:lnSpc>
                <a:spcPct val="96028"/>
              </a:lnSpc>
              <a:spcBef>
                <a:spcPts val="0"/>
              </a:spcBef>
              <a:spcAft>
                <a:spcPts val="0"/>
              </a:spcAft>
              <a:buClr>
                <a:srgbClr val="000000"/>
              </a:buClr>
              <a:buSzPts val="2292"/>
              <a:buFont typeface="Arial"/>
              <a:buNone/>
            </a:pPr>
            <a:r>
              <a:rPr b="0" i="0" lang="en-US" sz="2292" u="none" cap="none" strike="noStrike">
                <a:solidFill>
                  <a:srgbClr val="000000"/>
                </a:solidFill>
                <a:latin typeface="Quicksand Medium"/>
                <a:ea typeface="Quicksand Medium"/>
                <a:cs typeface="Quicksand Medium"/>
                <a:sym typeface="Quicksand Medium"/>
              </a:rPr>
              <a:t>Todo testigo tendrá el derecho de negarse a responder aquellas preguntas cuya respuesta pudiere acarrearle peligro de persecución penal por un delito. Puede ejercer el mismo derecho cuando, por su declaración, pudiere incriminar a su cónyuge, a su conviviente, a sus ascendientes o descendientes, entre otros. </a:t>
            </a:r>
            <a:endParaRPr b="0" i="0" sz="1300" u="none" cap="none" strike="noStrike">
              <a:solidFill>
                <a:srgbClr val="000000"/>
              </a:solidFill>
              <a:latin typeface="Arial"/>
              <a:ea typeface="Arial"/>
              <a:cs typeface="Arial"/>
              <a:sym typeface="Arial"/>
            </a:endParaRPr>
          </a:p>
          <a:p>
            <a:pPr indent="0" lvl="0" marL="0" marR="0" rtl="0" algn="l">
              <a:lnSpc>
                <a:spcPct val="96028"/>
              </a:lnSpc>
              <a:spcBef>
                <a:spcPts val="0"/>
              </a:spcBef>
              <a:spcAft>
                <a:spcPts val="0"/>
              </a:spcAft>
              <a:buClr>
                <a:srgbClr val="000000"/>
              </a:buClr>
              <a:buSzPts val="2292"/>
              <a:buFont typeface="Arial"/>
              <a:buNone/>
            </a:pPr>
            <a:r>
              <a:t/>
            </a:r>
            <a:endParaRPr b="0" i="0" sz="2292" u="none" cap="none" strike="noStrike">
              <a:solidFill>
                <a:srgbClr val="000000"/>
              </a:solidFill>
              <a:latin typeface="Quicksand Medium"/>
              <a:ea typeface="Quicksand Medium"/>
              <a:cs typeface="Quicksand Medium"/>
              <a:sym typeface="Quicksand Medium"/>
            </a:endParaRPr>
          </a:p>
          <a:p>
            <a:pPr indent="0" lvl="0" marL="0" marR="0" rtl="0" algn="just">
              <a:lnSpc>
                <a:spcPct val="96028"/>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sp>
        <p:nvSpPr>
          <p:cNvPr id="588" name="Google Shape;588;p34"/>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589" name="Google Shape;589;p34"/>
          <p:cNvSpPr txBox="1"/>
          <p:nvPr/>
        </p:nvSpPr>
        <p:spPr>
          <a:xfrm>
            <a:off x="98100" y="3692275"/>
            <a:ext cx="8947800" cy="2513100"/>
          </a:xfrm>
          <a:prstGeom prst="rect">
            <a:avLst/>
          </a:prstGeom>
          <a:noFill/>
          <a:ln>
            <a:noFill/>
          </a:ln>
        </p:spPr>
        <p:txBody>
          <a:bodyPr anchorCtr="0" anchor="t" bIns="91425" lIns="91425" spcFirstLastPara="1" rIns="91425" wrap="square" tIns="91425">
            <a:noAutofit/>
          </a:bodyPr>
          <a:lstStyle/>
          <a:p>
            <a:pPr indent="0" lvl="0" marL="0" marR="0" rtl="0" algn="l">
              <a:lnSpc>
                <a:spcPct val="96028"/>
              </a:lnSpc>
              <a:spcBef>
                <a:spcPts val="0"/>
              </a:spcBef>
              <a:spcAft>
                <a:spcPts val="0"/>
              </a:spcAft>
              <a:buClr>
                <a:schemeClr val="dk1"/>
              </a:buClr>
              <a:buSzPts val="2292"/>
              <a:buFont typeface="Arial"/>
              <a:buNone/>
            </a:pPr>
            <a:r>
              <a:rPr b="1" i="0" lang="en-US" sz="2292" u="none" cap="none" strike="noStrike">
                <a:solidFill>
                  <a:schemeClr val="dk1"/>
                </a:solidFill>
                <a:latin typeface="Quicksand"/>
                <a:ea typeface="Quicksand"/>
                <a:cs typeface="Quicksand"/>
                <a:sym typeface="Quicksand"/>
              </a:rPr>
              <a:t>DECLARACIÓN DE LOS TESTIGOS.</a:t>
            </a:r>
            <a:endParaRPr b="0" i="0" sz="1300" u="none" cap="none" strike="noStrike">
              <a:solidFill>
                <a:schemeClr val="dk1"/>
              </a:solidFill>
              <a:latin typeface="Arial"/>
              <a:ea typeface="Arial"/>
              <a:cs typeface="Arial"/>
              <a:sym typeface="Arial"/>
            </a:endParaRPr>
          </a:p>
          <a:p>
            <a:pPr indent="0" lvl="0" marL="0" marR="0" rtl="0" algn="just">
              <a:lnSpc>
                <a:spcPct val="96028"/>
              </a:lnSpc>
              <a:spcBef>
                <a:spcPts val="0"/>
              </a:spcBef>
              <a:spcAft>
                <a:spcPts val="0"/>
              </a:spcAft>
              <a:buClr>
                <a:schemeClr val="dk1"/>
              </a:buClr>
              <a:buSzPts val="2292"/>
              <a:buFont typeface="Arial"/>
              <a:buNone/>
            </a:pPr>
            <a:r>
              <a:rPr b="0" i="0" lang="en-US" sz="2292" u="none" cap="none" strike="noStrike">
                <a:solidFill>
                  <a:schemeClr val="dk1"/>
                </a:solidFill>
                <a:latin typeface="Quicksand Medium"/>
                <a:ea typeface="Quicksand Medium"/>
                <a:cs typeface="Quicksand Medium"/>
                <a:sym typeface="Quicksand Medium"/>
              </a:rPr>
              <a:t>Todo testigo debe prestar juramento o promesa, salvo los menores de 18 años.</a:t>
            </a:r>
            <a:endParaRPr b="0" i="0" sz="1300" u="none" cap="none" strike="noStrike">
              <a:solidFill>
                <a:schemeClr val="dk1"/>
              </a:solidFill>
              <a:latin typeface="Arial"/>
              <a:ea typeface="Arial"/>
              <a:cs typeface="Arial"/>
              <a:sym typeface="Arial"/>
            </a:endParaRPr>
          </a:p>
          <a:p>
            <a:pPr indent="0" lvl="0" marL="0" marR="0" rtl="0" algn="just">
              <a:lnSpc>
                <a:spcPct val="96028"/>
              </a:lnSpc>
              <a:spcBef>
                <a:spcPts val="0"/>
              </a:spcBef>
              <a:spcAft>
                <a:spcPts val="0"/>
              </a:spcAft>
              <a:buClr>
                <a:schemeClr val="dk1"/>
              </a:buClr>
              <a:buSzPts val="2292"/>
              <a:buFont typeface="Arial"/>
              <a:buNone/>
            </a:pPr>
            <a:r>
              <a:rPr b="0" i="0" lang="en-US" sz="2292" u="none" cap="none" strike="noStrike">
                <a:solidFill>
                  <a:schemeClr val="dk1"/>
                </a:solidFill>
                <a:latin typeface="Quicksand Medium"/>
                <a:ea typeface="Quicksand Medium"/>
                <a:cs typeface="Quicksand Medium"/>
                <a:sym typeface="Quicksand Medium"/>
              </a:rPr>
              <a:t>Debe individualizarse al testigo al comenzar su declaración (nombres, apellidos, edad, lugar de nacimiento, estado, profesión, industria o empleo y residencia o domicilio, sin perjuicio de las excepciones contenidas en leyes especiales)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grpSp>
        <p:nvGrpSpPr>
          <p:cNvPr id="598" name="Google Shape;598;p35"/>
          <p:cNvGrpSpPr/>
          <p:nvPr/>
        </p:nvGrpSpPr>
        <p:grpSpPr>
          <a:xfrm rot="2576728">
            <a:off x="-625078" y="-6313163"/>
            <a:ext cx="819305" cy="13995240"/>
            <a:chOff x="0" y="-47625"/>
            <a:chExt cx="303446" cy="5183422"/>
          </a:xfrm>
        </p:grpSpPr>
        <p:sp>
          <p:nvSpPr>
            <p:cNvPr id="599" name="Google Shape;599;p35"/>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600" name="Google Shape;600;p35"/>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01" name="Google Shape;601;p35"/>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602" name="Google Shape;602;p35"/>
          <p:cNvSpPr txBox="1"/>
          <p:nvPr/>
        </p:nvSpPr>
        <p:spPr>
          <a:xfrm>
            <a:off x="362493" y="548545"/>
            <a:ext cx="8803800" cy="4770000"/>
          </a:xfrm>
          <a:prstGeom prst="rect">
            <a:avLst/>
          </a:prstGeom>
          <a:noFill/>
          <a:ln>
            <a:noFill/>
          </a:ln>
        </p:spPr>
        <p:txBody>
          <a:bodyPr anchorCtr="0" anchor="t" bIns="0" lIns="0" spcFirstLastPara="1" rIns="0" wrap="square" tIns="0">
            <a:spAutoFit/>
          </a:bodyPr>
          <a:lstStyle/>
          <a:p>
            <a:pPr indent="0" lvl="0" marL="0" marR="0" rtl="0" algn="just">
              <a:lnSpc>
                <a:spcPct val="95998"/>
              </a:lnSpc>
              <a:spcBef>
                <a:spcPts val="0"/>
              </a:spcBef>
              <a:spcAft>
                <a:spcPts val="0"/>
              </a:spcAft>
              <a:buClr>
                <a:srgbClr val="000000"/>
              </a:buClr>
              <a:buSzPts val="2299"/>
              <a:buFont typeface="Arial"/>
              <a:buNone/>
            </a:pPr>
            <a:r>
              <a:rPr b="0" i="0" lang="en-US" sz="2299" u="sng" cap="none" strike="noStrike">
                <a:solidFill>
                  <a:srgbClr val="000000"/>
                </a:solidFill>
                <a:latin typeface="Quicksand"/>
                <a:ea typeface="Quicksand"/>
                <a:cs typeface="Quicksand"/>
                <a:sym typeface="Quicksand"/>
              </a:rPr>
              <a:t>No existen testigos inhábiles</a:t>
            </a:r>
            <a:r>
              <a:rPr b="0" i="0" lang="en-US" sz="2299" u="none" cap="none" strike="noStrike">
                <a:solidFill>
                  <a:srgbClr val="000000"/>
                </a:solidFill>
                <a:latin typeface="Quicksand"/>
                <a:ea typeface="Quicksand"/>
                <a:cs typeface="Quicksand"/>
                <a:sym typeface="Quicksand"/>
              </a:rPr>
              <a:t>, sin perjuicio de ello, las partes pueden dirigir al testigo preguntas tendientes a demostrar su credibilidad o falta de ella, la existencia de vínculos con alguna de las partes que afectaren o pudieren afectar su imparcialidad, o algún otro defecto de idoneidad.</a:t>
            </a:r>
            <a:endParaRPr b="0" i="0" sz="1200" u="none" cap="none" strike="noStrike">
              <a:solidFill>
                <a:srgbClr val="000000"/>
              </a:solidFill>
              <a:latin typeface="Arial"/>
              <a:ea typeface="Arial"/>
              <a:cs typeface="Arial"/>
              <a:sym typeface="Arial"/>
            </a:endParaRPr>
          </a:p>
          <a:p>
            <a:pPr indent="0" lvl="0" marL="0" marR="0" rtl="0" algn="l">
              <a:lnSpc>
                <a:spcPct val="95998"/>
              </a:lnSpc>
              <a:spcBef>
                <a:spcPts val="0"/>
              </a:spcBef>
              <a:spcAft>
                <a:spcPts val="0"/>
              </a:spcAft>
              <a:buClr>
                <a:srgbClr val="000000"/>
              </a:buClr>
              <a:buSzPts val="2299"/>
              <a:buFont typeface="Arial"/>
              <a:buNone/>
            </a:pPr>
            <a:r>
              <a:t/>
            </a:r>
            <a:endParaRPr b="0" i="0" sz="2299" u="none" cap="none" strike="noStrike">
              <a:solidFill>
                <a:srgbClr val="000000"/>
              </a:solidFill>
              <a:latin typeface="Quicksand"/>
              <a:ea typeface="Quicksand"/>
              <a:cs typeface="Quicksand"/>
              <a:sym typeface="Quicksand"/>
            </a:endParaRPr>
          </a:p>
          <a:p>
            <a:pPr indent="0" lvl="0" marL="0" marR="0" rtl="0" algn="just">
              <a:lnSpc>
                <a:spcPct val="95998"/>
              </a:lnSpc>
              <a:spcBef>
                <a:spcPts val="0"/>
              </a:spcBef>
              <a:spcAft>
                <a:spcPts val="0"/>
              </a:spcAft>
              <a:buClr>
                <a:srgbClr val="000000"/>
              </a:buClr>
              <a:buSzPts val="2299"/>
              <a:buFont typeface="Arial"/>
              <a:buNone/>
            </a:pPr>
            <a:r>
              <a:rPr b="1" i="0" lang="en-US" sz="2299" u="none" cap="none" strike="noStrike">
                <a:solidFill>
                  <a:srgbClr val="000000"/>
                </a:solidFill>
                <a:latin typeface="Quicksand"/>
                <a:ea typeface="Quicksand"/>
                <a:cs typeface="Quicksand"/>
                <a:sym typeface="Quicksand"/>
              </a:rPr>
              <a:t>TESTIGO NIÑO, NIÑA O ADOLESCENTE: Sólo será interrogado por el juez, debiendo las partes dirigir las preguntas por su intermedio. </a:t>
            </a:r>
            <a:endParaRPr b="0" i="0" sz="1200" u="none" cap="none" strike="noStrike">
              <a:solidFill>
                <a:srgbClr val="000000"/>
              </a:solidFill>
              <a:latin typeface="Arial"/>
              <a:ea typeface="Arial"/>
              <a:cs typeface="Arial"/>
              <a:sym typeface="Arial"/>
            </a:endParaRPr>
          </a:p>
          <a:p>
            <a:pPr indent="0" lvl="0" marL="0" marR="0" rtl="0" algn="just">
              <a:lnSpc>
                <a:spcPct val="95998"/>
              </a:lnSpc>
              <a:spcBef>
                <a:spcPts val="0"/>
              </a:spcBef>
              <a:spcAft>
                <a:spcPts val="0"/>
              </a:spcAft>
              <a:buClr>
                <a:srgbClr val="000000"/>
              </a:buClr>
              <a:buSzPts val="2299"/>
              <a:buFont typeface="Arial"/>
              <a:buNone/>
            </a:pPr>
            <a:r>
              <a:t/>
            </a:r>
            <a:endParaRPr b="1" i="0" sz="2299" u="none" cap="none" strike="noStrike">
              <a:solidFill>
                <a:srgbClr val="000000"/>
              </a:solidFill>
              <a:latin typeface="Quicksand"/>
              <a:ea typeface="Quicksand"/>
              <a:cs typeface="Quicksand"/>
              <a:sym typeface="Quicksand"/>
            </a:endParaRPr>
          </a:p>
          <a:p>
            <a:pPr indent="0" lvl="0" marL="0" marR="0" rtl="0" algn="just">
              <a:lnSpc>
                <a:spcPct val="95998"/>
              </a:lnSpc>
              <a:spcBef>
                <a:spcPts val="0"/>
              </a:spcBef>
              <a:spcAft>
                <a:spcPts val="0"/>
              </a:spcAft>
              <a:buClr>
                <a:srgbClr val="000000"/>
              </a:buClr>
              <a:buSzPts val="2299"/>
              <a:buFont typeface="Arial"/>
              <a:buNone/>
            </a:pPr>
            <a:r>
              <a:rPr b="0" i="0" lang="en-US" sz="2299" u="none" cap="none" strike="noStrike">
                <a:solidFill>
                  <a:srgbClr val="000000"/>
                </a:solidFill>
                <a:latin typeface="Quicksand Medium"/>
                <a:ea typeface="Quicksand Medium"/>
                <a:cs typeface="Quicksand Medium"/>
                <a:sym typeface="Quicksand Medium"/>
              </a:rPr>
              <a:t>Excepcionalmente, el juez podrá autorizar el interrogatorio directo del niño, niña o adolescente, cuando por su grado de madurez se estime que ello no afectará su persona. </a:t>
            </a:r>
            <a:endParaRPr b="0" i="0" sz="1200" u="none" cap="none" strike="noStrike">
              <a:solidFill>
                <a:srgbClr val="000000"/>
              </a:solidFill>
              <a:latin typeface="Arial"/>
              <a:ea typeface="Arial"/>
              <a:cs typeface="Arial"/>
              <a:sym typeface="Arial"/>
            </a:endParaRPr>
          </a:p>
          <a:p>
            <a:pPr indent="0" lvl="0" marL="0" marR="0" rtl="0" algn="l">
              <a:lnSpc>
                <a:spcPct val="120008"/>
              </a:lnSpc>
              <a:spcBef>
                <a:spcPts val="0"/>
              </a:spcBef>
              <a:spcAft>
                <a:spcPts val="0"/>
              </a:spcAft>
              <a:buClr>
                <a:srgbClr val="000000"/>
              </a:buClr>
              <a:buSzPts val="2299"/>
              <a:buFont typeface="Arial"/>
              <a:buNone/>
            </a:pPr>
            <a:r>
              <a:t/>
            </a:r>
            <a:endParaRPr b="0" i="0" sz="2299" u="none" cap="none" strike="noStrike">
              <a:solidFill>
                <a:srgbClr val="000000"/>
              </a:solidFill>
              <a:latin typeface="Quicksand Medium"/>
              <a:ea typeface="Quicksand Medium"/>
              <a:cs typeface="Quicksand Medium"/>
              <a:sym typeface="Quicksand Medium"/>
            </a:endParaRPr>
          </a:p>
        </p:txBody>
      </p:sp>
      <p:sp>
        <p:nvSpPr>
          <p:cNvPr id="603" name="Google Shape;603;p35"/>
          <p:cNvSpPr txBox="1"/>
          <p:nvPr/>
        </p:nvSpPr>
        <p:spPr>
          <a:xfrm>
            <a:off x="438935" y="5628920"/>
            <a:ext cx="7756200" cy="654000"/>
          </a:xfrm>
          <a:prstGeom prst="rect">
            <a:avLst/>
          </a:prstGeom>
          <a:noFill/>
          <a:ln>
            <a:noFill/>
          </a:ln>
        </p:spPr>
        <p:txBody>
          <a:bodyPr anchorCtr="0" anchor="t" bIns="0" lIns="0" spcFirstLastPara="1" rIns="0" wrap="square" tIns="0">
            <a:spAutoFit/>
          </a:bodyPr>
          <a:lstStyle/>
          <a:p>
            <a:pPr indent="0" lvl="0" marL="0" marR="0" rtl="0" algn="just">
              <a:lnSpc>
                <a:spcPct val="95978"/>
              </a:lnSpc>
              <a:spcBef>
                <a:spcPts val="0"/>
              </a:spcBef>
              <a:spcAft>
                <a:spcPts val="0"/>
              </a:spcAft>
              <a:buClr>
                <a:srgbClr val="000000"/>
              </a:buClr>
              <a:buSzPts val="2213"/>
              <a:buFont typeface="Arial"/>
              <a:buNone/>
            </a:pPr>
            <a:r>
              <a:rPr b="0" i="0" lang="en-US" sz="2213" u="none" cap="none" strike="noStrike">
                <a:solidFill>
                  <a:srgbClr val="000000"/>
                </a:solidFill>
                <a:latin typeface="Quicksand Medium"/>
                <a:ea typeface="Quicksand Medium"/>
                <a:cs typeface="Quicksand Medium"/>
                <a:sym typeface="Quicksand Medium"/>
              </a:rPr>
              <a:t>EXCUSA LABORAL, EDUCACIONAL O DE OTRA NATURALEZA: (art. 44).</a:t>
            </a:r>
            <a:endParaRPr b="0" i="0" sz="1400" u="none" cap="none" strike="noStrike">
              <a:solidFill>
                <a:srgbClr val="000000"/>
              </a:solidFill>
              <a:latin typeface="Arial"/>
              <a:ea typeface="Arial"/>
              <a:cs typeface="Arial"/>
              <a:sym typeface="Arial"/>
            </a:endParaRPr>
          </a:p>
        </p:txBody>
      </p:sp>
      <p:sp>
        <p:nvSpPr>
          <p:cNvPr id="604" name="Google Shape;604;p35"/>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grpSp>
        <p:nvGrpSpPr>
          <p:cNvPr id="613" name="Google Shape;613;p36"/>
          <p:cNvGrpSpPr/>
          <p:nvPr/>
        </p:nvGrpSpPr>
        <p:grpSpPr>
          <a:xfrm rot="2576728">
            <a:off x="-365849" y="-6313163"/>
            <a:ext cx="819305" cy="13995240"/>
            <a:chOff x="0" y="-47625"/>
            <a:chExt cx="303446" cy="5183422"/>
          </a:xfrm>
        </p:grpSpPr>
        <p:sp>
          <p:nvSpPr>
            <p:cNvPr id="614" name="Google Shape;614;p36"/>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615" name="Google Shape;615;p36"/>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16" name="Google Shape;616;p36"/>
          <p:cNvSpPr/>
          <p:nvPr/>
        </p:nvSpPr>
        <p:spPr>
          <a:xfrm rot="-3675329">
            <a:off x="9137158"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617" name="Google Shape;617;p36"/>
          <p:cNvSpPr txBox="1"/>
          <p:nvPr/>
        </p:nvSpPr>
        <p:spPr>
          <a:xfrm>
            <a:off x="387488" y="1085360"/>
            <a:ext cx="8939400" cy="5615400"/>
          </a:xfrm>
          <a:prstGeom prst="rect">
            <a:avLst/>
          </a:prstGeom>
          <a:noFill/>
          <a:ln>
            <a:noFill/>
          </a:ln>
        </p:spPr>
        <p:txBody>
          <a:bodyPr anchorCtr="0" anchor="t" bIns="0" lIns="0" spcFirstLastPara="1" rIns="0" wrap="square" tIns="0">
            <a:spAutoFit/>
          </a:bodyPr>
          <a:lstStyle/>
          <a:p>
            <a:pPr indent="0" lvl="0" marL="0" marR="0" rtl="0" algn="just">
              <a:lnSpc>
                <a:spcPct val="96017"/>
              </a:lnSpc>
              <a:spcBef>
                <a:spcPts val="0"/>
              </a:spcBef>
              <a:spcAft>
                <a:spcPts val="0"/>
              </a:spcAft>
              <a:buClr>
                <a:srgbClr val="000000"/>
              </a:buClr>
              <a:buSzPts val="2235"/>
              <a:buFont typeface="Arial"/>
              <a:buNone/>
            </a:pPr>
            <a:r>
              <a:rPr b="0" i="0" lang="en-US" sz="2235" u="none" cap="none" strike="noStrike">
                <a:solidFill>
                  <a:srgbClr val="000000"/>
                </a:solidFill>
                <a:latin typeface="Quicksand Medium"/>
                <a:ea typeface="Quicksand Medium"/>
                <a:cs typeface="Quicksand Medium"/>
                <a:sym typeface="Quicksand Medium"/>
              </a:rPr>
              <a:t>PROCEDENCIA: Las partes pueden recabar informes elaborados por peritos de su confianza y solicitar que éstos sean citados a declarar a la audiencia de juicio, acompañando los antecedentes que acreditaren la idoneidad profesional del perito. </a:t>
            </a:r>
            <a:endParaRPr b="0" i="0" sz="1300" u="none" cap="none" strike="noStrike">
              <a:solidFill>
                <a:srgbClr val="000000"/>
              </a:solidFill>
              <a:latin typeface="Arial"/>
              <a:ea typeface="Arial"/>
              <a:cs typeface="Arial"/>
              <a:sym typeface="Arial"/>
            </a:endParaRPr>
          </a:p>
          <a:p>
            <a:pPr indent="-150313" lvl="1" marL="300627" marR="0" rtl="0" algn="just">
              <a:lnSpc>
                <a:spcPct val="96017"/>
              </a:lnSpc>
              <a:spcBef>
                <a:spcPts val="0"/>
              </a:spcBef>
              <a:spcAft>
                <a:spcPts val="0"/>
              </a:spcAft>
              <a:buClr>
                <a:srgbClr val="000000"/>
              </a:buClr>
              <a:buSzPts val="2235"/>
              <a:buFont typeface="Arial"/>
              <a:buNone/>
            </a:pPr>
            <a:r>
              <a:t/>
            </a:r>
            <a:endParaRPr b="0" i="0" sz="2235" u="none" cap="none" strike="noStrike">
              <a:solidFill>
                <a:srgbClr val="000000"/>
              </a:solidFill>
              <a:latin typeface="Quicksand Medium"/>
              <a:ea typeface="Quicksand Medium"/>
              <a:cs typeface="Quicksand Medium"/>
              <a:sym typeface="Quicksand Medium"/>
            </a:endParaRPr>
          </a:p>
          <a:p>
            <a:pPr indent="-150313" lvl="1" marL="300627" marR="0" rtl="0" algn="just">
              <a:lnSpc>
                <a:spcPct val="96017"/>
              </a:lnSpc>
              <a:spcBef>
                <a:spcPts val="0"/>
              </a:spcBef>
              <a:spcAft>
                <a:spcPts val="0"/>
              </a:spcAft>
              <a:buClr>
                <a:srgbClr val="000000"/>
              </a:buClr>
              <a:buSzPts val="2235"/>
              <a:buFont typeface="Arial"/>
              <a:buNone/>
            </a:pPr>
            <a:r>
              <a:rPr b="0" i="0" lang="en-US" sz="2235" u="none" cap="none" strike="noStrike">
                <a:solidFill>
                  <a:srgbClr val="000000"/>
                </a:solidFill>
                <a:latin typeface="Quicksand Medium"/>
                <a:ea typeface="Quicksand Medium"/>
                <a:cs typeface="Quicksand Medium"/>
                <a:sym typeface="Quicksand Medium"/>
              </a:rPr>
              <a:t>Procede esta prueba en los casos determinados por la ley y cuando para apreciar algún hecho o circunstancia relevante para la causa, fueren necesarios o convenientes conocimientos especiales de una ciencia, arte u oficio.</a:t>
            </a:r>
            <a:endParaRPr b="0" i="0" sz="1300" u="none" cap="none" strike="noStrike">
              <a:solidFill>
                <a:srgbClr val="000000"/>
              </a:solidFill>
              <a:latin typeface="Arial"/>
              <a:ea typeface="Arial"/>
              <a:cs typeface="Arial"/>
              <a:sym typeface="Arial"/>
            </a:endParaRPr>
          </a:p>
          <a:p>
            <a:pPr indent="-150313" lvl="1" marL="300627" marR="0" rtl="0" algn="just">
              <a:lnSpc>
                <a:spcPct val="96017"/>
              </a:lnSpc>
              <a:spcBef>
                <a:spcPts val="0"/>
              </a:spcBef>
              <a:spcAft>
                <a:spcPts val="0"/>
              </a:spcAft>
              <a:buClr>
                <a:srgbClr val="000000"/>
              </a:buClr>
              <a:buSzPts val="2235"/>
              <a:buFont typeface="Arial"/>
              <a:buNone/>
            </a:pPr>
            <a:r>
              <a:rPr b="1" i="0" lang="en-US" sz="2235" u="none" cap="none" strike="noStrike">
                <a:solidFill>
                  <a:srgbClr val="000000"/>
                </a:solidFill>
                <a:latin typeface="Quicksand"/>
                <a:ea typeface="Quicksand"/>
                <a:cs typeface="Quicksand"/>
                <a:sym typeface="Quicksand"/>
              </a:rPr>
              <a:t>FORMA DE EMITIR EL INFORME</a:t>
            </a:r>
            <a:r>
              <a:rPr b="0" i="0" lang="en-US" sz="2235" u="none" cap="none" strike="noStrike">
                <a:solidFill>
                  <a:srgbClr val="000000"/>
                </a:solidFill>
                <a:latin typeface="Quicksand Medium"/>
                <a:ea typeface="Quicksand Medium"/>
                <a:cs typeface="Quicksand Medium"/>
                <a:sym typeface="Quicksand Medium"/>
              </a:rPr>
              <a:t> 🡺 Con objetividad, ateniéndose a los principios de la ciencia o a las reglas del arte u oficio que profesare el perito.</a:t>
            </a:r>
            <a:endParaRPr b="0" i="0" sz="1300" u="none" cap="none" strike="noStrike">
              <a:solidFill>
                <a:srgbClr val="000000"/>
              </a:solidFill>
              <a:latin typeface="Arial"/>
              <a:ea typeface="Arial"/>
              <a:cs typeface="Arial"/>
              <a:sym typeface="Arial"/>
            </a:endParaRPr>
          </a:p>
          <a:p>
            <a:pPr indent="-150313" lvl="1" marL="300627" marR="0" rtl="0" algn="just">
              <a:lnSpc>
                <a:spcPct val="96017"/>
              </a:lnSpc>
              <a:spcBef>
                <a:spcPts val="0"/>
              </a:spcBef>
              <a:spcAft>
                <a:spcPts val="0"/>
              </a:spcAft>
              <a:buClr>
                <a:srgbClr val="000000"/>
              </a:buClr>
              <a:buSzPts val="2235"/>
              <a:buFont typeface="Arial"/>
              <a:buNone/>
            </a:pPr>
            <a:r>
              <a:rPr b="1" i="0" lang="en-US" sz="2235" u="none" cap="none" strike="noStrike">
                <a:solidFill>
                  <a:srgbClr val="000000"/>
                </a:solidFill>
                <a:latin typeface="Quicksand"/>
                <a:ea typeface="Quicksand"/>
                <a:cs typeface="Quicksand"/>
                <a:sym typeface="Quicksand"/>
              </a:rPr>
              <a:t>SE PUEDE SOLICITAR ELABORACIÓN DEL INFORME</a:t>
            </a:r>
            <a:r>
              <a:rPr b="0" i="0" lang="en-US" sz="2235" u="none" cap="none" strike="noStrike">
                <a:solidFill>
                  <a:srgbClr val="000000"/>
                </a:solidFill>
                <a:latin typeface="Quicksand Medium"/>
                <a:ea typeface="Quicksand Medium"/>
                <a:cs typeface="Quicksand Medium"/>
                <a:sym typeface="Quicksand Medium"/>
              </a:rPr>
              <a:t> 🡺 A algún órgano público u organismo acreditado ante el SENAME que reciba aportes del Estado, cuando el juez lo estime indispensable para la adecuada resolución del conflicto.</a:t>
            </a:r>
            <a:br>
              <a:rPr b="0" i="0" lang="en-US" sz="2235" u="none" cap="none" strike="noStrike">
                <a:solidFill>
                  <a:srgbClr val="000000"/>
                </a:solidFill>
                <a:latin typeface="Quicksand Medium"/>
                <a:ea typeface="Quicksand Medium"/>
                <a:cs typeface="Quicksand Medium"/>
                <a:sym typeface="Quicksand Medium"/>
              </a:rPr>
            </a:br>
            <a:r>
              <a:rPr b="0" i="0" lang="en-US" sz="2235" u="none" cap="none" strike="noStrike">
                <a:solidFill>
                  <a:srgbClr val="000000"/>
                </a:solidFill>
                <a:latin typeface="Quicksand Medium"/>
                <a:ea typeface="Quicksand Medium"/>
                <a:cs typeface="Quicksand Medium"/>
                <a:sym typeface="Quicksand Medium"/>
              </a:rPr>
              <a:t>(lo recaba el juez, de oficio o a petición de parte). </a:t>
            </a:r>
            <a:endParaRPr b="0" i="0" sz="1300" u="none" cap="none" strike="noStrike">
              <a:solidFill>
                <a:srgbClr val="000000"/>
              </a:solidFill>
              <a:latin typeface="Arial"/>
              <a:ea typeface="Arial"/>
              <a:cs typeface="Arial"/>
              <a:sym typeface="Arial"/>
            </a:endParaRPr>
          </a:p>
        </p:txBody>
      </p:sp>
      <p:sp>
        <p:nvSpPr>
          <p:cNvPr id="618" name="Google Shape;618;p36"/>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619" name="Google Shape;619;p36"/>
          <p:cNvSpPr txBox="1"/>
          <p:nvPr/>
        </p:nvSpPr>
        <p:spPr>
          <a:xfrm>
            <a:off x="1472650" y="234775"/>
            <a:ext cx="6594900" cy="528300"/>
          </a:xfrm>
          <a:prstGeom prst="rect">
            <a:avLst/>
          </a:prstGeom>
          <a:noFill/>
          <a:ln>
            <a:noFill/>
          </a:ln>
        </p:spPr>
        <p:txBody>
          <a:bodyPr anchorCtr="0" anchor="t" bIns="91425" lIns="91425" spcFirstLastPara="1" rIns="91425" wrap="square" tIns="91425">
            <a:noAutofit/>
          </a:bodyPr>
          <a:lstStyle/>
          <a:p>
            <a:pPr indent="0" lvl="0" marL="0" marR="0" rtl="0" algn="l">
              <a:lnSpc>
                <a:spcPct val="96017"/>
              </a:lnSpc>
              <a:spcBef>
                <a:spcPts val="0"/>
              </a:spcBef>
              <a:spcAft>
                <a:spcPts val="0"/>
              </a:spcAft>
              <a:buClr>
                <a:schemeClr val="dk1"/>
              </a:buClr>
              <a:buSzPts val="2335"/>
              <a:buFont typeface="Arial"/>
              <a:buNone/>
            </a:pPr>
            <a:r>
              <a:rPr b="0" i="0" lang="en-US" sz="2335" u="none" cap="none" strike="noStrike">
                <a:solidFill>
                  <a:schemeClr val="dk1"/>
                </a:solidFill>
                <a:latin typeface="Quicksand Medium"/>
                <a:ea typeface="Quicksand Medium"/>
                <a:cs typeface="Quicksand Medium"/>
                <a:sym typeface="Quicksand Medium"/>
              </a:rPr>
              <a:t>2. </a:t>
            </a:r>
            <a:r>
              <a:rPr b="1" i="0" lang="en-US" sz="2335" u="none" cap="none" strike="noStrike">
                <a:solidFill>
                  <a:schemeClr val="dk1"/>
                </a:solidFill>
                <a:latin typeface="Quicksand"/>
                <a:ea typeface="Quicksand"/>
                <a:cs typeface="Quicksand"/>
                <a:sym typeface="Quicksand"/>
              </a:rPr>
              <a:t>PRUEBA PERICIAL</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grpSp>
        <p:nvGrpSpPr>
          <p:cNvPr id="628" name="Google Shape;628;p37"/>
          <p:cNvGrpSpPr/>
          <p:nvPr/>
        </p:nvGrpSpPr>
        <p:grpSpPr>
          <a:xfrm rot="2576728">
            <a:off x="12023" y="-6006948"/>
            <a:ext cx="819305" cy="13995240"/>
            <a:chOff x="0" y="-47625"/>
            <a:chExt cx="303446" cy="5183422"/>
          </a:xfrm>
        </p:grpSpPr>
        <p:sp>
          <p:nvSpPr>
            <p:cNvPr id="629" name="Google Shape;629;p37"/>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630" name="Google Shape;630;p37"/>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31" name="Google Shape;631;p37"/>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632" name="Google Shape;632;p37"/>
          <p:cNvSpPr txBox="1"/>
          <p:nvPr/>
        </p:nvSpPr>
        <p:spPr>
          <a:xfrm>
            <a:off x="378673" y="2966853"/>
            <a:ext cx="8595300" cy="3240300"/>
          </a:xfrm>
          <a:prstGeom prst="rect">
            <a:avLst/>
          </a:prstGeom>
          <a:noFill/>
          <a:ln>
            <a:noFill/>
          </a:ln>
        </p:spPr>
        <p:txBody>
          <a:bodyPr anchorCtr="0" anchor="t" bIns="0" lIns="0" spcFirstLastPara="1" rIns="0" wrap="square" tIns="0">
            <a:spAutoFit/>
          </a:bodyPr>
          <a:lstStyle/>
          <a:p>
            <a:pPr indent="0" lvl="0" marL="0" marR="0" rtl="0" algn="just">
              <a:lnSpc>
                <a:spcPct val="108010"/>
              </a:lnSpc>
              <a:spcBef>
                <a:spcPts val="0"/>
              </a:spcBef>
              <a:spcAft>
                <a:spcPts val="0"/>
              </a:spcAft>
              <a:buClr>
                <a:srgbClr val="000000"/>
              </a:buClr>
              <a:buSzPts val="2459"/>
              <a:buFont typeface="Arial"/>
              <a:buNone/>
            </a:pPr>
            <a:r>
              <a:rPr b="0" i="0" lang="en-US" sz="2459" u="none" cap="none" strike="noStrike">
                <a:solidFill>
                  <a:srgbClr val="000000"/>
                </a:solidFill>
                <a:latin typeface="Quicksand Medium"/>
                <a:ea typeface="Quicksand Medium"/>
                <a:cs typeface="Quicksand Medium"/>
                <a:sym typeface="Quicksand Medium"/>
              </a:rPr>
              <a:t>Requisitos de contenido del informe (inciso final art. 46, en relación al art. 315 del C.P.P)</a:t>
            </a:r>
            <a:endParaRPr b="0" i="0" sz="1300" u="none" cap="none" strike="noStrike">
              <a:solidFill>
                <a:srgbClr val="000000"/>
              </a:solidFill>
              <a:latin typeface="Arial"/>
              <a:ea typeface="Arial"/>
              <a:cs typeface="Arial"/>
              <a:sym typeface="Arial"/>
            </a:endParaRPr>
          </a:p>
          <a:p>
            <a:pPr indent="0" lvl="0" marL="0" marR="0" rtl="0" algn="just">
              <a:lnSpc>
                <a:spcPct val="108010"/>
              </a:lnSpc>
              <a:spcBef>
                <a:spcPts val="0"/>
              </a:spcBef>
              <a:spcAft>
                <a:spcPts val="0"/>
              </a:spcAft>
              <a:buClr>
                <a:srgbClr val="000000"/>
              </a:buClr>
              <a:buSzPts val="2459"/>
              <a:buFont typeface="Arial"/>
              <a:buNone/>
            </a:pPr>
            <a:r>
              <a:t/>
            </a:r>
            <a:endParaRPr b="0" i="0" sz="2459" u="none" cap="none" strike="noStrike">
              <a:solidFill>
                <a:srgbClr val="000000"/>
              </a:solidFill>
              <a:latin typeface="Quicksand Medium"/>
              <a:ea typeface="Quicksand Medium"/>
              <a:cs typeface="Quicksand Medium"/>
              <a:sym typeface="Quicksand Medium"/>
            </a:endParaRPr>
          </a:p>
          <a:p>
            <a:pPr indent="0" lvl="0" marL="0" marR="0" rtl="0" algn="just">
              <a:lnSpc>
                <a:spcPct val="108010"/>
              </a:lnSpc>
              <a:spcBef>
                <a:spcPts val="0"/>
              </a:spcBef>
              <a:spcAft>
                <a:spcPts val="0"/>
              </a:spcAft>
              <a:buClr>
                <a:srgbClr val="000000"/>
              </a:buClr>
              <a:buSzPts val="2459"/>
              <a:buFont typeface="Arial"/>
              <a:buNone/>
            </a:pPr>
            <a:r>
              <a:rPr b="0" i="0" lang="en-US" sz="2459" u="none" cap="none" strike="noStrike">
                <a:solidFill>
                  <a:srgbClr val="000000"/>
                </a:solidFill>
                <a:latin typeface="Quicksand Medium"/>
                <a:ea typeface="Quicksand Medium"/>
                <a:cs typeface="Quicksand Medium"/>
                <a:sym typeface="Quicksand Medium"/>
              </a:rPr>
              <a:t>ADMISIBILIDAD DE LA PRUEBA PERICIAL Y REMUNERACIÓN 🡺 Además de los requisitos generales de admisibilidad de las solicitudes de prueba, el juez  considere que los peritos otorgan suficientes garantías de seriedad y profesionalismo.</a:t>
            </a:r>
            <a:endParaRPr b="0" i="0" sz="1300" u="none" cap="none" strike="noStrike">
              <a:solidFill>
                <a:srgbClr val="000000"/>
              </a:solidFill>
              <a:latin typeface="Arial"/>
              <a:ea typeface="Arial"/>
              <a:cs typeface="Arial"/>
              <a:sym typeface="Arial"/>
            </a:endParaRPr>
          </a:p>
        </p:txBody>
      </p:sp>
      <p:sp>
        <p:nvSpPr>
          <p:cNvPr id="633" name="Google Shape;633;p37"/>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634" name="Google Shape;634;p37"/>
          <p:cNvSpPr txBox="1"/>
          <p:nvPr/>
        </p:nvSpPr>
        <p:spPr>
          <a:xfrm>
            <a:off x="1542025" y="533550"/>
            <a:ext cx="8019600" cy="1600800"/>
          </a:xfrm>
          <a:prstGeom prst="rect">
            <a:avLst/>
          </a:prstGeom>
          <a:noFill/>
          <a:ln>
            <a:noFill/>
          </a:ln>
        </p:spPr>
        <p:txBody>
          <a:bodyPr anchorCtr="0" anchor="t" bIns="91425" lIns="91425" spcFirstLastPara="1" rIns="91425" wrap="square" tIns="91425">
            <a:noAutofit/>
          </a:bodyPr>
          <a:lstStyle/>
          <a:p>
            <a:pPr indent="0" lvl="0" marL="0" marR="0" rtl="0" algn="just">
              <a:lnSpc>
                <a:spcPct val="108010"/>
              </a:lnSpc>
              <a:spcBef>
                <a:spcPts val="0"/>
              </a:spcBef>
              <a:spcAft>
                <a:spcPts val="0"/>
              </a:spcAft>
              <a:buClr>
                <a:schemeClr val="dk1"/>
              </a:buClr>
              <a:buSzPts val="2359"/>
              <a:buFont typeface="Arial"/>
              <a:buNone/>
            </a:pPr>
            <a:r>
              <a:rPr b="0" i="0" lang="en-US" sz="2359" u="none" cap="none" strike="noStrike">
                <a:solidFill>
                  <a:schemeClr val="dk1"/>
                </a:solidFill>
                <a:latin typeface="Quicksand Medium"/>
                <a:ea typeface="Quicksand Medium"/>
                <a:cs typeface="Quicksand Medium"/>
                <a:sym typeface="Quicksand Medium"/>
              </a:rPr>
              <a:t>PLAZO ENTREGA DEL INFORME 🡺 A petición de parte, los peritos deben concurrir a declarar ante el Juez acerca de su informe.</a:t>
            </a:r>
            <a:endParaRPr b="0" i="0" sz="1200" u="none" cap="none" strike="noStrike">
              <a:solidFill>
                <a:schemeClr val="dk1"/>
              </a:solidFill>
              <a:latin typeface="Arial"/>
              <a:ea typeface="Arial"/>
              <a:cs typeface="Arial"/>
              <a:sym typeface="Arial"/>
            </a:endParaRPr>
          </a:p>
          <a:p>
            <a:pPr indent="0" lvl="0" marL="0" marR="0" rtl="0" algn="just">
              <a:lnSpc>
                <a:spcPct val="108010"/>
              </a:lnSpc>
              <a:spcBef>
                <a:spcPts val="0"/>
              </a:spcBef>
              <a:spcAft>
                <a:spcPts val="0"/>
              </a:spcAft>
              <a:buClr>
                <a:schemeClr val="dk1"/>
              </a:buClr>
              <a:buSzPts val="2359"/>
              <a:buFont typeface="Arial"/>
              <a:buNone/>
            </a:pPr>
            <a:r>
              <a:rPr b="0" i="0" lang="en-US" sz="2359" u="none" cap="none" strike="noStrike">
                <a:solidFill>
                  <a:schemeClr val="dk1"/>
                </a:solidFill>
                <a:latin typeface="Quicksand Medium"/>
                <a:ea typeface="Quicksand Medium"/>
                <a:cs typeface="Quicksand Medium"/>
                <a:sym typeface="Quicksand Medium"/>
              </a:rPr>
              <a:t>Debe ser entregado por escrito,  con 5 días de anticipación a la audiencia del juicio, a lo menos.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grpSp>
        <p:nvGrpSpPr>
          <p:cNvPr id="643" name="Google Shape;643;p38"/>
          <p:cNvGrpSpPr/>
          <p:nvPr/>
        </p:nvGrpSpPr>
        <p:grpSpPr>
          <a:xfrm rot="2576720">
            <a:off x="-356111" y="-6134978"/>
            <a:ext cx="819300" cy="13995160"/>
            <a:chOff x="0" y="-47625"/>
            <a:chExt cx="303446" cy="5183422"/>
          </a:xfrm>
        </p:grpSpPr>
        <p:sp>
          <p:nvSpPr>
            <p:cNvPr id="644" name="Google Shape;644;p38"/>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645" name="Google Shape;645;p38"/>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46" name="Google Shape;646;p38"/>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647" name="Google Shape;647;p38"/>
          <p:cNvSpPr txBox="1"/>
          <p:nvPr/>
        </p:nvSpPr>
        <p:spPr>
          <a:xfrm>
            <a:off x="579105" y="962779"/>
            <a:ext cx="8595300" cy="5791800"/>
          </a:xfrm>
          <a:prstGeom prst="rect">
            <a:avLst/>
          </a:prstGeom>
          <a:noFill/>
          <a:ln>
            <a:noFill/>
          </a:ln>
        </p:spPr>
        <p:txBody>
          <a:bodyPr anchorCtr="0" anchor="t" bIns="0" lIns="0" spcFirstLastPara="1" rIns="0" wrap="square" tIns="0">
            <a:spAutoFit/>
          </a:bodyPr>
          <a:lstStyle/>
          <a:p>
            <a:pPr indent="0" lvl="0" marL="0" marR="0" rtl="0" algn="just">
              <a:lnSpc>
                <a:spcPct val="96000"/>
              </a:lnSpc>
              <a:spcBef>
                <a:spcPts val="0"/>
              </a:spcBef>
              <a:spcAft>
                <a:spcPts val="0"/>
              </a:spcAft>
              <a:buClr>
                <a:srgbClr val="000000"/>
              </a:buClr>
              <a:buSzPts val="2300"/>
              <a:buFont typeface="Arial"/>
              <a:buNone/>
            </a:pPr>
            <a:r>
              <a:rPr b="1" i="0" lang="en-US" sz="2300" u="none" cap="none" strike="noStrike">
                <a:solidFill>
                  <a:srgbClr val="000000"/>
                </a:solidFill>
                <a:latin typeface="Quicksand"/>
                <a:ea typeface="Quicksand"/>
                <a:cs typeface="Quicksand"/>
                <a:sym typeface="Quicksand"/>
              </a:rPr>
              <a:t>IMPROCEDENCIA DE LA INHABILITACIÓN DE LOS PERITOS</a:t>
            </a:r>
            <a:r>
              <a:rPr b="0" i="0" lang="en-US" sz="2300" u="none" cap="none" strike="noStrike">
                <a:solidFill>
                  <a:srgbClr val="000000"/>
                </a:solidFill>
                <a:latin typeface="Quicksand"/>
                <a:ea typeface="Quicksand"/>
                <a:cs typeface="Quicksand"/>
                <a:sym typeface="Quicksand"/>
              </a:rPr>
              <a:t> 🡺 </a:t>
            </a:r>
            <a:r>
              <a:rPr b="0" i="0" lang="en-US" sz="2300" u="sng" cap="none" strike="noStrike">
                <a:solidFill>
                  <a:srgbClr val="000000"/>
                </a:solidFill>
                <a:latin typeface="Quicksand"/>
                <a:ea typeface="Quicksand"/>
                <a:cs typeface="Quicksand"/>
                <a:sym typeface="Quicksand"/>
              </a:rPr>
              <a:t>Los peritos no pueden ser inhabilitados</a:t>
            </a:r>
            <a:r>
              <a:rPr b="0" i="0" lang="en-US" sz="2300" u="none" cap="none" strike="noStrike">
                <a:solidFill>
                  <a:srgbClr val="000000"/>
                </a:solidFill>
                <a:latin typeface="Quicksand"/>
                <a:ea typeface="Quicksand"/>
                <a:cs typeface="Quicksand"/>
                <a:sym typeface="Quicksand"/>
              </a:rPr>
              <a:t>. No obstante, durante la audiencia podrán dirigírseles preguntas orientadas a determinar su objetividad e idoneidad, así como el rigor técnico o científico de sus conclusiones. Las partes o el juez podrán requerir al perito información acerca de su remuneración y la adecuación de ésta a los montos usuales para el tipo de trabajo realizado.  </a:t>
            </a:r>
            <a:endParaRPr b="0" i="0" sz="1300" u="none" cap="none" strike="noStrike">
              <a:solidFill>
                <a:srgbClr val="000000"/>
              </a:solidFill>
              <a:latin typeface="Arial"/>
              <a:ea typeface="Arial"/>
              <a:cs typeface="Arial"/>
              <a:sym typeface="Arial"/>
            </a:endParaRPr>
          </a:p>
          <a:p>
            <a:pPr indent="0" lvl="0" marL="0" marR="0" rtl="0" algn="just">
              <a:lnSpc>
                <a:spcPct val="96000"/>
              </a:lnSpc>
              <a:spcBef>
                <a:spcPts val="0"/>
              </a:spcBef>
              <a:spcAft>
                <a:spcPts val="0"/>
              </a:spcAft>
              <a:buClr>
                <a:srgbClr val="000000"/>
              </a:buClr>
              <a:buSzPts val="2300"/>
              <a:buFont typeface="Arial"/>
              <a:buNone/>
            </a:pPr>
            <a:r>
              <a:t/>
            </a:r>
            <a:endParaRPr b="0" i="0" sz="2300" u="none" cap="none" strike="noStrike">
              <a:solidFill>
                <a:srgbClr val="000000"/>
              </a:solidFill>
              <a:latin typeface="Quicksand"/>
              <a:ea typeface="Quicksand"/>
              <a:cs typeface="Quicksand"/>
              <a:sym typeface="Quicksand"/>
            </a:endParaRPr>
          </a:p>
          <a:p>
            <a:pPr indent="0" lvl="0" marL="0" marR="0" rtl="0" algn="just">
              <a:lnSpc>
                <a:spcPct val="96000"/>
              </a:lnSpc>
              <a:spcBef>
                <a:spcPts val="0"/>
              </a:spcBef>
              <a:spcAft>
                <a:spcPts val="0"/>
              </a:spcAft>
              <a:buClr>
                <a:srgbClr val="000000"/>
              </a:buClr>
              <a:buSzPts val="2300"/>
              <a:buFont typeface="Arial"/>
              <a:buNone/>
            </a:pPr>
            <a:r>
              <a:rPr b="1" i="0" lang="en-US" sz="2300" u="none" cap="none" strike="noStrike">
                <a:solidFill>
                  <a:srgbClr val="000000"/>
                </a:solidFill>
                <a:latin typeface="Quicksand"/>
                <a:ea typeface="Quicksand"/>
                <a:cs typeface="Quicksand"/>
                <a:sym typeface="Quicksand"/>
              </a:rPr>
              <a:t>DECLARACIÓN DE LOS PERITOS</a:t>
            </a:r>
            <a:r>
              <a:rPr b="0" i="0" lang="en-US" sz="2300" u="none" cap="none" strike="noStrike">
                <a:solidFill>
                  <a:srgbClr val="000000"/>
                </a:solidFill>
                <a:latin typeface="Quicksand"/>
                <a:ea typeface="Quicksand"/>
                <a:cs typeface="Quicksand"/>
                <a:sym typeface="Quicksand"/>
              </a:rPr>
              <a:t> (art.49) 🡺 Se rige por las normas establecidas para los testigos. Excepcionalmente, el juez podrá, con acuerdo de las partes, eximir al perito de la obligación de concurrir a prestar declaración, admitiendo en dicho caso el informe pericial como prueba. (las partes de común acuerdo se desisten de la petición de comparecencia del perito a la Audiencia de Juicio ). </a:t>
            </a:r>
            <a:endParaRPr b="0" i="0" sz="1300" u="none" cap="none" strike="noStrike">
              <a:solidFill>
                <a:srgbClr val="000000"/>
              </a:solidFill>
              <a:latin typeface="Arial"/>
              <a:ea typeface="Arial"/>
              <a:cs typeface="Arial"/>
              <a:sym typeface="Arial"/>
            </a:endParaRPr>
          </a:p>
          <a:p>
            <a:pPr indent="0" lvl="0" marL="0" marR="0" rtl="0" algn="l">
              <a:lnSpc>
                <a:spcPct val="119958"/>
              </a:lnSpc>
              <a:spcBef>
                <a:spcPts val="0"/>
              </a:spcBef>
              <a:spcAft>
                <a:spcPts val="0"/>
              </a:spcAft>
              <a:buClr>
                <a:srgbClr val="000000"/>
              </a:buClr>
              <a:buSzPts val="2300"/>
              <a:buFont typeface="Arial"/>
              <a:buNone/>
            </a:pPr>
            <a:r>
              <a:t/>
            </a:r>
            <a:endParaRPr b="0" i="0" sz="2300" u="none" cap="none" strike="noStrike">
              <a:solidFill>
                <a:srgbClr val="000000"/>
              </a:solidFill>
              <a:latin typeface="Quicksand"/>
              <a:ea typeface="Quicksand"/>
              <a:cs typeface="Quicksand"/>
              <a:sym typeface="Quicksand"/>
            </a:endParaRPr>
          </a:p>
        </p:txBody>
      </p:sp>
      <p:sp>
        <p:nvSpPr>
          <p:cNvPr id="648" name="Google Shape;648;p38"/>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grpSp>
        <p:nvGrpSpPr>
          <p:cNvPr id="134" name="Google Shape;134;p3"/>
          <p:cNvGrpSpPr/>
          <p:nvPr/>
        </p:nvGrpSpPr>
        <p:grpSpPr>
          <a:xfrm rot="2576720">
            <a:off x="269212" y="-844154"/>
            <a:ext cx="819300" cy="3117087"/>
            <a:chOff x="0" y="-47625"/>
            <a:chExt cx="303446" cy="5183422"/>
          </a:xfrm>
        </p:grpSpPr>
        <p:sp>
          <p:nvSpPr>
            <p:cNvPr id="135" name="Google Shape;135;p3"/>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136" name="Google Shape;136;p3"/>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37" name="Google Shape;137;p3"/>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138" name="Google Shape;138;p3"/>
          <p:cNvSpPr txBox="1"/>
          <p:nvPr/>
        </p:nvSpPr>
        <p:spPr>
          <a:xfrm>
            <a:off x="426690" y="1490434"/>
            <a:ext cx="8595300" cy="4945800"/>
          </a:xfrm>
          <a:prstGeom prst="rect">
            <a:avLst/>
          </a:prstGeom>
          <a:noFill/>
          <a:ln>
            <a:noFill/>
          </a:ln>
        </p:spPr>
        <p:txBody>
          <a:bodyPr anchorCtr="0" anchor="t" bIns="0" lIns="0" spcFirstLastPara="1" rIns="0" wrap="square" tIns="0">
            <a:spAutoFit/>
          </a:bodyPr>
          <a:lstStyle/>
          <a:p>
            <a:pPr indent="-165100" lvl="1" marL="329455" marR="0" rtl="0" algn="l">
              <a:lnSpc>
                <a:spcPct val="108010"/>
              </a:lnSpc>
              <a:spcBef>
                <a:spcPts val="0"/>
              </a:spcBef>
              <a:spcAft>
                <a:spcPts val="0"/>
              </a:spcAft>
              <a:buClr>
                <a:srgbClr val="000000"/>
              </a:buClr>
              <a:buSzPts val="2600"/>
              <a:buFont typeface="Quicksand Medium"/>
              <a:buChar char="•"/>
            </a:pPr>
            <a:r>
              <a:rPr b="0" i="0" lang="en-US" sz="2600" u="none" cap="none" strike="noStrike">
                <a:solidFill>
                  <a:srgbClr val="000000"/>
                </a:solidFill>
                <a:latin typeface="Quicksand Medium"/>
                <a:ea typeface="Quicksand Medium"/>
                <a:cs typeface="Quicksand Medium"/>
                <a:sym typeface="Quicksand Medium"/>
              </a:rPr>
              <a:t>ÓRGANO ASESOR DE JUECES 🡺  </a:t>
            </a:r>
            <a:r>
              <a:rPr b="1" i="0" lang="en-US" sz="2600" u="none" cap="none" strike="noStrike">
                <a:solidFill>
                  <a:srgbClr val="000000"/>
                </a:solidFill>
                <a:latin typeface="Quicksand"/>
                <a:ea typeface="Quicksand"/>
                <a:cs typeface="Quicksand"/>
                <a:sym typeface="Quicksand"/>
              </a:rPr>
              <a:t>CONSEJO TÉCNICO</a:t>
            </a:r>
            <a:r>
              <a:rPr b="0" i="0" lang="en-US" sz="2600" u="none" cap="none" strike="noStrike">
                <a:solidFill>
                  <a:srgbClr val="000000"/>
                </a:solidFill>
                <a:latin typeface="Quicksand Medium"/>
                <a:ea typeface="Quicksand Medium"/>
                <a:cs typeface="Quicksand Medium"/>
                <a:sym typeface="Quicksand Medium"/>
              </a:rPr>
              <a:t>. Está integrado por profesionales especializados en materias de familia o de infancia, y su función es asesorar a los jueces en el análisis de los asuntos sometidos a su conocimiento.(art.5)</a:t>
            </a:r>
            <a:endParaRPr b="0" i="0" sz="2600" u="none" cap="none" strike="noStrike">
              <a:solidFill>
                <a:srgbClr val="000000"/>
              </a:solidFill>
              <a:latin typeface="Quicksand Medium"/>
              <a:ea typeface="Quicksand Medium"/>
              <a:cs typeface="Quicksand Medium"/>
              <a:sym typeface="Quicksand Medium"/>
            </a:endParaRPr>
          </a:p>
          <a:p>
            <a:pPr indent="-219637" lvl="1" marL="439273" marR="0" rtl="0" algn="l">
              <a:lnSpc>
                <a:spcPct val="144040"/>
              </a:lnSpc>
              <a:spcBef>
                <a:spcPts val="0"/>
              </a:spcBef>
              <a:spcAft>
                <a:spcPts val="0"/>
              </a:spcAft>
              <a:buClr>
                <a:srgbClr val="000000"/>
              </a:buClr>
              <a:buSzPts val="2600"/>
              <a:buFont typeface="Arial"/>
              <a:buNone/>
            </a:pPr>
            <a:r>
              <a:t/>
            </a:r>
            <a:endParaRPr b="0" i="0" sz="2600" u="none" cap="none" strike="noStrike">
              <a:solidFill>
                <a:srgbClr val="000000"/>
              </a:solidFill>
              <a:latin typeface="Quicksand Medium"/>
              <a:ea typeface="Quicksand Medium"/>
              <a:cs typeface="Quicksand Medium"/>
              <a:sym typeface="Quicksand Medium"/>
            </a:endParaRPr>
          </a:p>
          <a:p>
            <a:pPr indent="-165100" lvl="1" marL="400666" marR="0" rtl="0" algn="l">
              <a:lnSpc>
                <a:spcPct val="107998"/>
              </a:lnSpc>
              <a:spcBef>
                <a:spcPts val="0"/>
              </a:spcBef>
              <a:spcAft>
                <a:spcPts val="0"/>
              </a:spcAft>
              <a:buClr>
                <a:srgbClr val="000000"/>
              </a:buClr>
              <a:buSzPts val="2600"/>
              <a:buFont typeface="Quicksand Medium"/>
              <a:buChar char="•"/>
            </a:pPr>
            <a:r>
              <a:rPr b="0" i="0" lang="en-US" sz="2600" u="none" cap="none" strike="noStrike">
                <a:solidFill>
                  <a:srgbClr val="000000"/>
                </a:solidFill>
                <a:latin typeface="Quicksand Medium"/>
                <a:ea typeface="Quicksand Medium"/>
                <a:cs typeface="Quicksand Medium"/>
                <a:sym typeface="Quicksand Medium"/>
              </a:rPr>
              <a:t>POTESTAD JURISDICCIONAL: (art 3): Cada juez ejercerá unipersonalmente la potestad jurisdiccional respecto de los asuntos que las leyes encomiendan a los juzgados de familia.</a:t>
            </a:r>
            <a:endParaRPr b="0" i="0" sz="2600" u="none" cap="none" strike="noStrike">
              <a:solidFill>
                <a:srgbClr val="000000"/>
              </a:solidFill>
              <a:latin typeface="Quicksand Medium"/>
              <a:ea typeface="Quicksand Medium"/>
              <a:cs typeface="Quicksand Medium"/>
              <a:sym typeface="Quicksand Medium"/>
            </a:endParaRPr>
          </a:p>
          <a:p>
            <a:pPr indent="-219637" lvl="1" marL="439273" marR="0" rtl="0" algn="l">
              <a:lnSpc>
                <a:spcPct val="131545"/>
              </a:lnSpc>
              <a:spcBef>
                <a:spcPts val="0"/>
              </a:spcBef>
              <a:spcAft>
                <a:spcPts val="0"/>
              </a:spcAft>
              <a:buClr>
                <a:srgbClr val="000000"/>
              </a:buClr>
              <a:buSzPts val="3113"/>
              <a:buFont typeface="Arial"/>
              <a:buNone/>
            </a:pPr>
            <a:r>
              <a:t/>
            </a:r>
            <a:endParaRPr b="0" i="0" sz="3113" u="none" cap="none" strike="noStrike">
              <a:solidFill>
                <a:srgbClr val="000000"/>
              </a:solidFill>
              <a:latin typeface="Quicksand"/>
              <a:ea typeface="Quicksand"/>
              <a:cs typeface="Quicksand"/>
              <a:sym typeface="Quicksand"/>
            </a:endParaRPr>
          </a:p>
        </p:txBody>
      </p:sp>
      <p:sp>
        <p:nvSpPr>
          <p:cNvPr id="139" name="Google Shape;139;p3"/>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grpSp>
        <p:nvGrpSpPr>
          <p:cNvPr id="657" name="Google Shape;657;p39"/>
          <p:cNvGrpSpPr/>
          <p:nvPr/>
        </p:nvGrpSpPr>
        <p:grpSpPr>
          <a:xfrm rot="2576728">
            <a:off x="12023" y="-6006948"/>
            <a:ext cx="819305" cy="13995240"/>
            <a:chOff x="0" y="-47625"/>
            <a:chExt cx="303446" cy="5183422"/>
          </a:xfrm>
        </p:grpSpPr>
        <p:sp>
          <p:nvSpPr>
            <p:cNvPr id="658" name="Google Shape;658;p39"/>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659" name="Google Shape;659;p39"/>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60" name="Google Shape;660;p39"/>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661" name="Google Shape;661;p39"/>
          <p:cNvSpPr txBox="1"/>
          <p:nvPr/>
        </p:nvSpPr>
        <p:spPr>
          <a:xfrm>
            <a:off x="474965" y="1507092"/>
            <a:ext cx="8803800" cy="3997500"/>
          </a:xfrm>
          <a:prstGeom prst="rect">
            <a:avLst/>
          </a:prstGeom>
          <a:noFill/>
          <a:ln>
            <a:noFill/>
          </a:ln>
        </p:spPr>
        <p:txBody>
          <a:bodyPr anchorCtr="0" anchor="t" bIns="0" lIns="0" spcFirstLastPara="1" rIns="0" wrap="square" tIns="0">
            <a:spAutoFit/>
          </a:bodyPr>
          <a:lstStyle/>
          <a:p>
            <a:pPr indent="0" lvl="0" marL="0" marR="0" rtl="0" algn="l">
              <a:lnSpc>
                <a:spcPct val="96014"/>
              </a:lnSpc>
              <a:spcBef>
                <a:spcPts val="0"/>
              </a:spcBef>
              <a:spcAft>
                <a:spcPts val="0"/>
              </a:spcAft>
              <a:buClr>
                <a:srgbClr val="000000"/>
              </a:buClr>
              <a:buSzPts val="2459"/>
              <a:buFont typeface="Arial"/>
              <a:buNone/>
            </a:pPr>
            <a:r>
              <a:rPr b="0" i="0" lang="en-US" sz="2459" u="none" cap="none" strike="noStrike">
                <a:solidFill>
                  <a:srgbClr val="000000"/>
                </a:solidFill>
                <a:latin typeface="Quicksand Medium"/>
                <a:ea typeface="Quicksand Medium"/>
                <a:cs typeface="Quicksand Medium"/>
                <a:sym typeface="Quicksand Medium"/>
              </a:rPr>
              <a:t>3. DECLARACIÓN DE LAS PARTES</a:t>
            </a:r>
            <a:endParaRPr b="0" i="0" sz="1300" u="none" cap="none" strike="noStrike">
              <a:solidFill>
                <a:srgbClr val="000000"/>
              </a:solidFill>
              <a:latin typeface="Arial"/>
              <a:ea typeface="Arial"/>
              <a:cs typeface="Arial"/>
              <a:sym typeface="Arial"/>
            </a:endParaRPr>
          </a:p>
          <a:p>
            <a:pPr indent="0" lvl="0" marL="0" marR="0" rtl="0" algn="just">
              <a:lnSpc>
                <a:spcPct val="96014"/>
              </a:lnSpc>
              <a:spcBef>
                <a:spcPts val="0"/>
              </a:spcBef>
              <a:spcAft>
                <a:spcPts val="0"/>
              </a:spcAft>
              <a:buClr>
                <a:srgbClr val="000000"/>
              </a:buClr>
              <a:buSzPts val="2459"/>
              <a:buFont typeface="Arial"/>
              <a:buNone/>
            </a:pPr>
            <a:r>
              <a:rPr b="0" i="0" lang="en-US" sz="2459" u="none" cap="none" strike="noStrike">
                <a:solidFill>
                  <a:srgbClr val="000000"/>
                </a:solidFill>
                <a:latin typeface="Quicksand Medium"/>
                <a:ea typeface="Quicksand Medium"/>
                <a:cs typeface="Quicksand Medium"/>
                <a:sym typeface="Quicksand Medium"/>
              </a:rPr>
              <a:t>Se puede solicitar al juez la declaración de las demás sobre hechos y circunstancias de los que tengan noticia y que guarden relación con el objeto del juicio.</a:t>
            </a:r>
            <a:endParaRPr b="0" i="0" sz="1300" u="none" cap="none" strike="noStrike">
              <a:solidFill>
                <a:srgbClr val="000000"/>
              </a:solidFill>
              <a:latin typeface="Arial"/>
              <a:ea typeface="Arial"/>
              <a:cs typeface="Arial"/>
              <a:sym typeface="Arial"/>
            </a:endParaRPr>
          </a:p>
          <a:p>
            <a:pPr indent="0" lvl="1" marL="0" marR="0" rtl="0" algn="just">
              <a:lnSpc>
                <a:spcPct val="96014"/>
              </a:lnSpc>
              <a:spcBef>
                <a:spcPts val="0"/>
              </a:spcBef>
              <a:spcAft>
                <a:spcPts val="0"/>
              </a:spcAft>
              <a:buClr>
                <a:srgbClr val="000000"/>
              </a:buClr>
              <a:buSzPts val="2459"/>
              <a:buFont typeface="Arial"/>
              <a:buNone/>
            </a:pPr>
            <a:r>
              <a:t/>
            </a:r>
            <a:endParaRPr b="0" i="0" sz="2459" u="none" cap="none" strike="noStrike">
              <a:solidFill>
                <a:srgbClr val="000000"/>
              </a:solidFill>
              <a:latin typeface="Quicksand Medium"/>
              <a:ea typeface="Quicksand Medium"/>
              <a:cs typeface="Quicksand Medium"/>
              <a:sym typeface="Quicksand Medium"/>
            </a:endParaRPr>
          </a:p>
          <a:p>
            <a:pPr indent="-164727" lvl="1" marL="329455" marR="0" rtl="0" algn="just">
              <a:lnSpc>
                <a:spcPct val="96014"/>
              </a:lnSpc>
              <a:spcBef>
                <a:spcPts val="0"/>
              </a:spcBef>
              <a:spcAft>
                <a:spcPts val="0"/>
              </a:spcAft>
              <a:buClr>
                <a:srgbClr val="000000"/>
              </a:buClr>
              <a:buSzPts val="2459"/>
              <a:buFont typeface="Arial"/>
              <a:buNone/>
            </a:pPr>
            <a:r>
              <a:t/>
            </a:r>
            <a:endParaRPr b="0" i="0" sz="2459" u="none" cap="none" strike="noStrike">
              <a:solidFill>
                <a:srgbClr val="000000"/>
              </a:solidFill>
              <a:latin typeface="Quicksand Medium"/>
              <a:ea typeface="Quicksand Medium"/>
              <a:cs typeface="Quicksand Medium"/>
              <a:sym typeface="Quicksand Medium"/>
            </a:endParaRPr>
          </a:p>
          <a:p>
            <a:pPr indent="0" lvl="1" marL="0" marR="0" rtl="0" algn="just">
              <a:lnSpc>
                <a:spcPct val="96014"/>
              </a:lnSpc>
              <a:spcBef>
                <a:spcPts val="0"/>
              </a:spcBef>
              <a:spcAft>
                <a:spcPts val="0"/>
              </a:spcAft>
              <a:buClr>
                <a:srgbClr val="000000"/>
              </a:buClr>
              <a:buSzPts val="2459"/>
              <a:buFont typeface="Arial"/>
              <a:buNone/>
            </a:pPr>
            <a:r>
              <a:rPr b="0" i="0" lang="en-US" sz="2459" u="none" cap="none" strike="noStrike">
                <a:solidFill>
                  <a:srgbClr val="000000"/>
                </a:solidFill>
                <a:latin typeface="Quicksand Medium"/>
                <a:ea typeface="Quicksand Medium"/>
                <a:cs typeface="Quicksand Medium"/>
                <a:sym typeface="Quicksand Medium"/>
              </a:rPr>
              <a:t>CONTENIDO DE LA DECLARACIÓN Y ADMISIBILIDAD DE LAS PREGUNTAS 🡺 Se formularán afirmativamente o en forma interrogativa, pero con la debida precisión y claridad, sin incorporar valoraciones ni calificaciones, de manera que puedan ser entendidas sin dificultad.</a:t>
            </a:r>
            <a:endParaRPr b="0" i="0" sz="1300" u="none" cap="none" strike="noStrike">
              <a:solidFill>
                <a:srgbClr val="000000"/>
              </a:solidFill>
              <a:latin typeface="Arial"/>
              <a:ea typeface="Arial"/>
              <a:cs typeface="Arial"/>
              <a:sym typeface="Arial"/>
            </a:endParaRPr>
          </a:p>
        </p:txBody>
      </p:sp>
      <p:sp>
        <p:nvSpPr>
          <p:cNvPr id="662" name="Google Shape;662;p39"/>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grpSp>
        <p:nvGrpSpPr>
          <p:cNvPr id="671" name="Google Shape;671;p40"/>
          <p:cNvGrpSpPr/>
          <p:nvPr/>
        </p:nvGrpSpPr>
        <p:grpSpPr>
          <a:xfrm rot="2576728">
            <a:off x="12023" y="-6006948"/>
            <a:ext cx="819305" cy="13995240"/>
            <a:chOff x="0" y="-47625"/>
            <a:chExt cx="303446" cy="5183422"/>
          </a:xfrm>
        </p:grpSpPr>
        <p:sp>
          <p:nvSpPr>
            <p:cNvPr id="672" name="Google Shape;672;p40"/>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673" name="Google Shape;673;p40"/>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74" name="Google Shape;674;p40"/>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675" name="Google Shape;675;p40"/>
          <p:cNvSpPr txBox="1"/>
          <p:nvPr/>
        </p:nvSpPr>
        <p:spPr>
          <a:xfrm>
            <a:off x="579105" y="1325315"/>
            <a:ext cx="8595300" cy="5112000"/>
          </a:xfrm>
          <a:prstGeom prst="rect">
            <a:avLst/>
          </a:prstGeom>
          <a:noFill/>
          <a:ln>
            <a:noFill/>
          </a:ln>
        </p:spPr>
        <p:txBody>
          <a:bodyPr anchorCtr="0" anchor="t" bIns="0" lIns="0" spcFirstLastPara="1" rIns="0" wrap="square" tIns="0">
            <a:spAutoFit/>
          </a:bodyPr>
          <a:lstStyle/>
          <a:p>
            <a:pPr indent="0" lvl="0" marL="0" marR="0" rtl="0" algn="just">
              <a:lnSpc>
                <a:spcPct val="96000"/>
              </a:lnSpc>
              <a:spcBef>
                <a:spcPts val="0"/>
              </a:spcBef>
              <a:spcAft>
                <a:spcPts val="0"/>
              </a:spcAft>
              <a:buClr>
                <a:srgbClr val="000000"/>
              </a:buClr>
              <a:buSzPts val="2300"/>
              <a:buFont typeface="Arial"/>
              <a:buNone/>
            </a:pPr>
            <a:r>
              <a:rPr b="0" i="0" lang="en-US" sz="2300" u="none" cap="none" strike="noStrike">
                <a:solidFill>
                  <a:srgbClr val="000000"/>
                </a:solidFill>
                <a:latin typeface="Quicksand Medium"/>
                <a:ea typeface="Quicksand Medium"/>
                <a:cs typeface="Quicksand Medium"/>
                <a:sym typeface="Quicksand Medium"/>
              </a:rPr>
              <a:t>SANCION POR INCOMPARECENCIA O SE NIEGA A DECLARAR O DA RESPUESTAS EVASIVAS: El juez puede considerar reconocidos como ciertos los hechos contenidos en las afirmaciones de la parte que solicitó la declaración. (en la citación se le apercibe de los efectos que producirá  su incomparecencia, su negativa a declarar o si diere respuestas evasivas).</a:t>
            </a:r>
            <a:endParaRPr b="0" i="0" sz="1300" u="none" cap="none" strike="noStrike">
              <a:solidFill>
                <a:srgbClr val="000000"/>
              </a:solidFill>
              <a:latin typeface="Arial"/>
              <a:ea typeface="Arial"/>
              <a:cs typeface="Arial"/>
              <a:sym typeface="Arial"/>
            </a:endParaRPr>
          </a:p>
          <a:p>
            <a:pPr indent="0" lvl="0" marL="0" marR="0" rtl="0" algn="just">
              <a:lnSpc>
                <a:spcPct val="96000"/>
              </a:lnSpc>
              <a:spcBef>
                <a:spcPts val="0"/>
              </a:spcBef>
              <a:spcAft>
                <a:spcPts val="0"/>
              </a:spcAft>
              <a:buClr>
                <a:srgbClr val="000000"/>
              </a:buClr>
              <a:buSzPts val="2300"/>
              <a:buFont typeface="Arial"/>
              <a:buNone/>
            </a:pPr>
            <a:r>
              <a:rPr b="0" i="0" lang="en-US" sz="2300" u="none" cap="none" strike="noStrike">
                <a:solidFill>
                  <a:srgbClr val="000000"/>
                </a:solidFill>
                <a:latin typeface="Quicksand"/>
                <a:ea typeface="Quicksand"/>
                <a:cs typeface="Quicksand"/>
                <a:sym typeface="Quicksand"/>
              </a:rPr>
              <a:t>  </a:t>
            </a:r>
            <a:endParaRPr b="0" i="0" sz="1300" u="none" cap="none" strike="noStrike">
              <a:solidFill>
                <a:srgbClr val="000000"/>
              </a:solidFill>
              <a:latin typeface="Arial"/>
              <a:ea typeface="Arial"/>
              <a:cs typeface="Arial"/>
              <a:sym typeface="Arial"/>
            </a:endParaRPr>
          </a:p>
          <a:p>
            <a:pPr indent="0" lvl="0" marL="0" marR="0" rtl="0" algn="just">
              <a:lnSpc>
                <a:spcPct val="96000"/>
              </a:lnSpc>
              <a:spcBef>
                <a:spcPts val="0"/>
              </a:spcBef>
              <a:spcAft>
                <a:spcPts val="0"/>
              </a:spcAft>
              <a:buClr>
                <a:srgbClr val="000000"/>
              </a:buClr>
              <a:buSzPts val="2300"/>
              <a:buFont typeface="Arial"/>
              <a:buNone/>
            </a:pPr>
            <a:r>
              <a:rPr b="0" i="0" lang="en-US" sz="2300" u="none" cap="none" strike="noStrike">
                <a:solidFill>
                  <a:srgbClr val="000000"/>
                </a:solidFill>
                <a:latin typeface="Quicksand"/>
                <a:ea typeface="Quicksand"/>
                <a:cs typeface="Quicksand"/>
                <a:sym typeface="Quicksand"/>
              </a:rPr>
              <a:t>Para que se pueda aplicar esta sanción se debe presentar en sobre cerrado al tribunal el listado o minuta de preguntas, al menos dos días hábiles antes de la audiencia. Si la parte comparece, la declaración se presta sin sujeción al listado referido.(auto acordado de 30-09-05 de la Excma. Corte Suprema).</a:t>
            </a:r>
            <a:endParaRPr b="0" i="0" sz="1300" u="none" cap="none" strike="noStrike">
              <a:solidFill>
                <a:srgbClr val="000000"/>
              </a:solidFill>
              <a:latin typeface="Arial"/>
              <a:ea typeface="Arial"/>
              <a:cs typeface="Arial"/>
              <a:sym typeface="Arial"/>
            </a:endParaRPr>
          </a:p>
          <a:p>
            <a:pPr indent="0" lvl="0" marL="0" marR="0" rtl="0" algn="l">
              <a:lnSpc>
                <a:spcPct val="119958"/>
              </a:lnSpc>
              <a:spcBef>
                <a:spcPts val="0"/>
              </a:spcBef>
              <a:spcAft>
                <a:spcPts val="0"/>
              </a:spcAft>
              <a:buClr>
                <a:srgbClr val="000000"/>
              </a:buClr>
              <a:buSzPts val="2300"/>
              <a:buFont typeface="Arial"/>
              <a:buNone/>
            </a:pPr>
            <a:r>
              <a:t/>
            </a:r>
            <a:endParaRPr b="0" i="0" sz="2300" u="none" cap="none" strike="noStrike">
              <a:solidFill>
                <a:srgbClr val="000000"/>
              </a:solidFill>
              <a:latin typeface="Quicksand"/>
              <a:ea typeface="Quicksand"/>
              <a:cs typeface="Quicksand"/>
              <a:sym typeface="Quicksand"/>
            </a:endParaRPr>
          </a:p>
        </p:txBody>
      </p:sp>
      <p:sp>
        <p:nvSpPr>
          <p:cNvPr id="676" name="Google Shape;676;p40"/>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grpSp>
        <p:nvGrpSpPr>
          <p:cNvPr id="685" name="Google Shape;685;p41"/>
          <p:cNvGrpSpPr/>
          <p:nvPr/>
        </p:nvGrpSpPr>
        <p:grpSpPr>
          <a:xfrm rot="2576728">
            <a:off x="12023" y="-6006948"/>
            <a:ext cx="819305" cy="13995240"/>
            <a:chOff x="0" y="-47625"/>
            <a:chExt cx="303446" cy="5183422"/>
          </a:xfrm>
        </p:grpSpPr>
        <p:sp>
          <p:nvSpPr>
            <p:cNvPr id="686" name="Google Shape;686;p41"/>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687" name="Google Shape;687;p41"/>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88" name="Google Shape;688;p41"/>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689" name="Google Shape;689;p41"/>
          <p:cNvSpPr txBox="1"/>
          <p:nvPr/>
        </p:nvSpPr>
        <p:spPr>
          <a:xfrm>
            <a:off x="513065" y="1426433"/>
            <a:ext cx="8727600" cy="4367100"/>
          </a:xfrm>
          <a:prstGeom prst="rect">
            <a:avLst/>
          </a:prstGeom>
          <a:noFill/>
          <a:ln>
            <a:noFill/>
          </a:ln>
        </p:spPr>
        <p:txBody>
          <a:bodyPr anchorCtr="0" anchor="t" bIns="0" lIns="0" spcFirstLastPara="1" rIns="0" wrap="square" tIns="0">
            <a:spAutoFit/>
          </a:bodyPr>
          <a:lstStyle/>
          <a:p>
            <a:pPr indent="0" lvl="0" marL="0" marR="0" rtl="0" algn="just">
              <a:lnSpc>
                <a:spcPct val="96014"/>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96014"/>
              </a:lnSpc>
              <a:spcBef>
                <a:spcPts val="0"/>
              </a:spcBef>
              <a:spcAft>
                <a:spcPts val="0"/>
              </a:spcAft>
              <a:buClr>
                <a:srgbClr val="000000"/>
              </a:buClr>
              <a:buSzPts val="2559"/>
              <a:buFont typeface="Arial"/>
              <a:buNone/>
            </a:pPr>
            <a:r>
              <a:rPr b="0" i="0" lang="en-US" sz="2559" u="none" cap="none" strike="noStrike">
                <a:solidFill>
                  <a:srgbClr val="000000"/>
                </a:solidFill>
                <a:latin typeface="Quicksand Medium"/>
                <a:ea typeface="Quicksand Medium"/>
                <a:cs typeface="Quicksand Medium"/>
                <a:sym typeface="Quicksand Medium"/>
              </a:rPr>
              <a:t>Concluida la declaración, puede dirigir todas aquellas preguntas destinadas a obtener aclaraciones o adiciones a sus dichos.</a:t>
            </a:r>
            <a:endParaRPr b="0" i="0" sz="1400" u="none" cap="none" strike="noStrike">
              <a:solidFill>
                <a:srgbClr val="000000"/>
              </a:solidFill>
              <a:latin typeface="Arial"/>
              <a:ea typeface="Arial"/>
              <a:cs typeface="Arial"/>
              <a:sym typeface="Arial"/>
            </a:endParaRPr>
          </a:p>
          <a:p>
            <a:pPr indent="0" lvl="0" marL="0" marR="0" rtl="0" algn="just">
              <a:lnSpc>
                <a:spcPct val="96014"/>
              </a:lnSpc>
              <a:spcBef>
                <a:spcPts val="0"/>
              </a:spcBef>
              <a:spcAft>
                <a:spcPts val="0"/>
              </a:spcAft>
              <a:buClr>
                <a:srgbClr val="000000"/>
              </a:buClr>
              <a:buSzPts val="2559"/>
              <a:buFont typeface="Arial"/>
              <a:buNone/>
            </a:pPr>
            <a:r>
              <a:rPr b="0" i="0" lang="en-US" sz="2559" u="none" cap="none" strike="noStrike">
                <a:solidFill>
                  <a:srgbClr val="000000"/>
                </a:solidFill>
                <a:latin typeface="Quicksand Medium"/>
                <a:ea typeface="Quicksand Medium"/>
                <a:cs typeface="Quicksand Medium"/>
                <a:sym typeface="Quicksand Medium"/>
              </a:rPr>
              <a:t>Cuando no sea obligatoria la intervención de abogados, las partes, con la autorización del juez, podrán efectuarse recíprocamente preguntas y observaciones que sean pertinentes para la determinación de los hechos relevantes del proceso.</a:t>
            </a:r>
            <a:endParaRPr b="0" i="0" sz="1400" u="none" cap="none" strike="noStrike">
              <a:solidFill>
                <a:srgbClr val="000000"/>
              </a:solidFill>
              <a:latin typeface="Arial"/>
              <a:ea typeface="Arial"/>
              <a:cs typeface="Arial"/>
              <a:sym typeface="Arial"/>
            </a:endParaRPr>
          </a:p>
          <a:p>
            <a:pPr indent="0" lvl="0" marL="0" marR="0" rtl="0" algn="just">
              <a:lnSpc>
                <a:spcPct val="96014"/>
              </a:lnSpc>
              <a:spcBef>
                <a:spcPts val="0"/>
              </a:spcBef>
              <a:spcAft>
                <a:spcPts val="0"/>
              </a:spcAft>
              <a:buClr>
                <a:srgbClr val="000000"/>
              </a:buClr>
              <a:buSzPts val="2559"/>
              <a:buFont typeface="Arial"/>
              <a:buNone/>
            </a:pPr>
            <a:r>
              <a:t/>
            </a:r>
            <a:endParaRPr b="0" i="0" sz="2559" u="none" cap="none" strike="noStrike">
              <a:solidFill>
                <a:srgbClr val="000000"/>
              </a:solidFill>
              <a:latin typeface="Quicksand Medium"/>
              <a:ea typeface="Quicksand Medium"/>
              <a:cs typeface="Quicksand Medium"/>
              <a:sym typeface="Quicksand Medium"/>
            </a:endParaRPr>
          </a:p>
          <a:p>
            <a:pPr indent="0" lvl="0" marL="0" marR="0" rtl="0" algn="just">
              <a:lnSpc>
                <a:spcPct val="96014"/>
              </a:lnSpc>
              <a:spcBef>
                <a:spcPts val="0"/>
              </a:spcBef>
              <a:spcAft>
                <a:spcPts val="0"/>
              </a:spcAft>
              <a:buClr>
                <a:srgbClr val="000000"/>
              </a:buClr>
              <a:buSzPts val="2559"/>
              <a:buFont typeface="Arial"/>
              <a:buNone/>
            </a:pPr>
            <a:r>
              <a:rPr b="0" i="0" lang="en-US" sz="2559" u="none" cap="none" strike="noStrike">
                <a:solidFill>
                  <a:srgbClr val="000000"/>
                </a:solidFill>
                <a:latin typeface="Quicksand Medium"/>
                <a:ea typeface="Quicksand Medium"/>
                <a:cs typeface="Quicksand Medium"/>
                <a:sym typeface="Quicksand Medium"/>
              </a:rPr>
              <a:t>El juez puede rechazar, de oficio, las preguntas que considere impertinentes.</a:t>
            </a:r>
            <a:endParaRPr b="0" i="0" sz="1400" u="none" cap="none" strike="noStrike">
              <a:solidFill>
                <a:srgbClr val="000000"/>
              </a:solidFill>
              <a:latin typeface="Arial"/>
              <a:ea typeface="Arial"/>
              <a:cs typeface="Arial"/>
              <a:sym typeface="Arial"/>
            </a:endParaRPr>
          </a:p>
        </p:txBody>
      </p:sp>
      <p:sp>
        <p:nvSpPr>
          <p:cNvPr id="690" name="Google Shape;690;p41"/>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691" name="Google Shape;691;p41"/>
          <p:cNvSpPr txBox="1"/>
          <p:nvPr/>
        </p:nvSpPr>
        <p:spPr>
          <a:xfrm>
            <a:off x="1638050" y="469550"/>
            <a:ext cx="7491300" cy="752400"/>
          </a:xfrm>
          <a:prstGeom prst="rect">
            <a:avLst/>
          </a:prstGeom>
          <a:noFill/>
          <a:ln>
            <a:noFill/>
          </a:ln>
        </p:spPr>
        <p:txBody>
          <a:bodyPr anchorCtr="0" anchor="t" bIns="91425" lIns="91425" spcFirstLastPara="1" rIns="91425" wrap="square" tIns="91425">
            <a:noAutofit/>
          </a:bodyPr>
          <a:lstStyle/>
          <a:p>
            <a:pPr indent="0" lvl="0" marL="0" marR="0" rtl="0" algn="just">
              <a:lnSpc>
                <a:spcPct val="96014"/>
              </a:lnSpc>
              <a:spcBef>
                <a:spcPts val="0"/>
              </a:spcBef>
              <a:spcAft>
                <a:spcPts val="0"/>
              </a:spcAft>
              <a:buClr>
                <a:schemeClr val="dk1"/>
              </a:buClr>
              <a:buSzPts val="2559"/>
              <a:buFont typeface="Arial"/>
              <a:buNone/>
            </a:pPr>
            <a:r>
              <a:rPr b="0" i="0" lang="en-US" sz="2559" u="sng" cap="none" strike="noStrike">
                <a:solidFill>
                  <a:schemeClr val="dk1"/>
                </a:solidFill>
                <a:latin typeface="Quicksand Medium"/>
                <a:ea typeface="Quicksand Medium"/>
                <a:cs typeface="Quicksand Medium"/>
                <a:sym typeface="Quicksand Medium"/>
              </a:rPr>
              <a:t>FACULTAD DEL TRIBUNAL EN MATERIA TESTIMONIAL</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grpSp>
        <p:nvGrpSpPr>
          <p:cNvPr id="700" name="Google Shape;700;p42"/>
          <p:cNvGrpSpPr/>
          <p:nvPr/>
        </p:nvGrpSpPr>
        <p:grpSpPr>
          <a:xfrm rot="2576728">
            <a:off x="12023" y="-6006948"/>
            <a:ext cx="819305" cy="13995240"/>
            <a:chOff x="0" y="-47625"/>
            <a:chExt cx="303446" cy="5183422"/>
          </a:xfrm>
        </p:grpSpPr>
        <p:sp>
          <p:nvSpPr>
            <p:cNvPr id="701" name="Google Shape;701;p42"/>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702" name="Google Shape;702;p42"/>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03" name="Google Shape;703;p42"/>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704" name="Google Shape;704;p42"/>
          <p:cNvSpPr txBox="1"/>
          <p:nvPr/>
        </p:nvSpPr>
        <p:spPr>
          <a:xfrm>
            <a:off x="377872" y="1627380"/>
            <a:ext cx="8595390" cy="3439439"/>
          </a:xfrm>
          <a:prstGeom prst="rect">
            <a:avLst/>
          </a:prstGeom>
          <a:noFill/>
          <a:ln>
            <a:noFill/>
          </a:ln>
        </p:spPr>
        <p:txBody>
          <a:bodyPr anchorCtr="0" anchor="t" bIns="0" lIns="0" spcFirstLastPara="1" rIns="0" wrap="square" tIns="0">
            <a:spAutoFit/>
          </a:bodyPr>
          <a:lstStyle/>
          <a:p>
            <a:pPr indent="0" lvl="0" marL="0" marR="0" rtl="0" algn="l">
              <a:lnSpc>
                <a:spcPct val="108010"/>
              </a:lnSpc>
              <a:spcBef>
                <a:spcPts val="0"/>
              </a:spcBef>
              <a:spcAft>
                <a:spcPts val="0"/>
              </a:spcAft>
              <a:buClr>
                <a:srgbClr val="000000"/>
              </a:buClr>
              <a:buSzPts val="2559"/>
              <a:buFont typeface="Arial"/>
              <a:buNone/>
            </a:pPr>
            <a:r>
              <a:rPr b="0" i="0" lang="en-US" sz="2559" u="none" cap="none" strike="noStrike">
                <a:solidFill>
                  <a:srgbClr val="000000"/>
                </a:solidFill>
                <a:latin typeface="Quicksand Medium"/>
                <a:ea typeface="Quicksand Medium"/>
                <a:cs typeface="Quicksand Medium"/>
                <a:sym typeface="Quicksand Medium"/>
              </a:rPr>
              <a:t>4. </a:t>
            </a:r>
            <a:r>
              <a:rPr b="1" i="0" lang="en-US" sz="2559" u="none" cap="none" strike="noStrike">
                <a:solidFill>
                  <a:srgbClr val="000000"/>
                </a:solidFill>
                <a:latin typeface="Quicksand"/>
                <a:ea typeface="Quicksand"/>
                <a:cs typeface="Quicksand"/>
                <a:sym typeface="Quicksand"/>
              </a:rPr>
              <a:t>OTROS MEDIOS DE PRUEBA</a:t>
            </a:r>
            <a:endParaRPr b="0" i="0" sz="1400" u="none" cap="none" strike="noStrike">
              <a:solidFill>
                <a:srgbClr val="000000"/>
              </a:solidFill>
              <a:latin typeface="Arial"/>
              <a:ea typeface="Arial"/>
              <a:cs typeface="Arial"/>
              <a:sym typeface="Arial"/>
            </a:endParaRPr>
          </a:p>
          <a:p>
            <a:pPr indent="-164727" lvl="1" marL="329455" marR="0" rtl="0" algn="just">
              <a:lnSpc>
                <a:spcPct val="108010"/>
              </a:lnSpc>
              <a:spcBef>
                <a:spcPts val="0"/>
              </a:spcBef>
              <a:spcAft>
                <a:spcPts val="0"/>
              </a:spcAft>
              <a:buClr>
                <a:srgbClr val="000000"/>
              </a:buClr>
              <a:buSzPts val="2559"/>
              <a:buFont typeface="Arial"/>
              <a:buNone/>
            </a:pPr>
            <a:r>
              <a:rPr b="0" i="0" lang="en-US" sz="2559" u="none" cap="none" strike="noStrike">
                <a:solidFill>
                  <a:srgbClr val="000000"/>
                </a:solidFill>
                <a:latin typeface="Quicksand Medium"/>
                <a:ea typeface="Quicksand Medium"/>
                <a:cs typeface="Quicksand Medium"/>
                <a:sym typeface="Quicksand Medium"/>
              </a:rPr>
              <a:t>PUEDEN ADMITIRSE: películas cinematográficas, fotografías, fonografías, video, grabaciones y otros sistemas de reproducción de la imagen o del sonido, versiones taquigráficas y, en general, cualquier medio apto para producir fe.</a:t>
            </a:r>
            <a:endParaRPr b="0" i="0" sz="1400" u="none" cap="none" strike="noStrike">
              <a:solidFill>
                <a:srgbClr val="000000"/>
              </a:solidFill>
              <a:latin typeface="Arial"/>
              <a:ea typeface="Arial"/>
              <a:cs typeface="Arial"/>
              <a:sym typeface="Arial"/>
            </a:endParaRPr>
          </a:p>
          <a:p>
            <a:pPr indent="-164727" lvl="1" marL="329455" marR="0" rtl="0" algn="just">
              <a:lnSpc>
                <a:spcPct val="108010"/>
              </a:lnSpc>
              <a:spcBef>
                <a:spcPts val="0"/>
              </a:spcBef>
              <a:spcAft>
                <a:spcPts val="0"/>
              </a:spcAft>
              <a:buClr>
                <a:srgbClr val="000000"/>
              </a:buClr>
              <a:buSzPts val="2559"/>
              <a:buFont typeface="Arial"/>
              <a:buNone/>
            </a:pPr>
            <a:r>
              <a:t/>
            </a:r>
            <a:endParaRPr b="0" i="0" sz="2559" u="none" cap="none" strike="noStrike">
              <a:solidFill>
                <a:srgbClr val="000000"/>
              </a:solidFill>
              <a:latin typeface="Quicksand Medium"/>
              <a:ea typeface="Quicksand Medium"/>
              <a:cs typeface="Quicksand Medium"/>
              <a:sym typeface="Quicksand Medium"/>
            </a:endParaRPr>
          </a:p>
          <a:p>
            <a:pPr indent="-164727" lvl="1" marL="329455" marR="0" rtl="0" algn="just">
              <a:lnSpc>
                <a:spcPct val="108010"/>
              </a:lnSpc>
              <a:spcBef>
                <a:spcPts val="0"/>
              </a:spcBef>
              <a:spcAft>
                <a:spcPts val="0"/>
              </a:spcAft>
              <a:buClr>
                <a:srgbClr val="000000"/>
              </a:buClr>
              <a:buSzPts val="2559"/>
              <a:buFont typeface="Arial"/>
              <a:buNone/>
            </a:pPr>
            <a:r>
              <a:rPr b="0" i="0" lang="en-US" sz="2559" u="none" cap="none" strike="noStrike">
                <a:solidFill>
                  <a:srgbClr val="000000"/>
                </a:solidFill>
                <a:latin typeface="Quicksand Medium"/>
                <a:ea typeface="Quicksand Medium"/>
                <a:cs typeface="Quicksand Medium"/>
                <a:sym typeface="Quicksand Medium"/>
              </a:rPr>
              <a:t>El juez determinará la forma de su incorporación al procedimiento, adecuándola, en lo posible, al medio de prueba más análogo. </a:t>
            </a:r>
            <a:endParaRPr b="0" i="0" sz="1400" u="none" cap="none" strike="noStrike">
              <a:solidFill>
                <a:srgbClr val="000000"/>
              </a:solidFill>
              <a:latin typeface="Arial"/>
              <a:ea typeface="Arial"/>
              <a:cs typeface="Arial"/>
              <a:sym typeface="Arial"/>
            </a:endParaRPr>
          </a:p>
        </p:txBody>
      </p:sp>
      <p:sp>
        <p:nvSpPr>
          <p:cNvPr id="705" name="Google Shape;705;p42"/>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grpSp>
        <p:nvGrpSpPr>
          <p:cNvPr id="714" name="Google Shape;714;p43"/>
          <p:cNvGrpSpPr/>
          <p:nvPr/>
        </p:nvGrpSpPr>
        <p:grpSpPr>
          <a:xfrm rot="2576728">
            <a:off x="12023" y="-6006948"/>
            <a:ext cx="819305" cy="13995240"/>
            <a:chOff x="0" y="-47625"/>
            <a:chExt cx="303446" cy="5183422"/>
          </a:xfrm>
        </p:grpSpPr>
        <p:sp>
          <p:nvSpPr>
            <p:cNvPr id="715" name="Google Shape;715;p43"/>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716" name="Google Shape;716;p43"/>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17" name="Google Shape;717;p43"/>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718" name="Google Shape;718;p43"/>
          <p:cNvSpPr txBox="1"/>
          <p:nvPr/>
        </p:nvSpPr>
        <p:spPr>
          <a:xfrm>
            <a:off x="579098" y="358495"/>
            <a:ext cx="8595300" cy="6411000"/>
          </a:xfrm>
          <a:prstGeom prst="rect">
            <a:avLst/>
          </a:prstGeom>
          <a:noFill/>
          <a:ln>
            <a:noFill/>
          </a:ln>
        </p:spPr>
        <p:txBody>
          <a:bodyPr anchorCtr="0" anchor="t" bIns="0" lIns="0" spcFirstLastPara="1" rIns="0" wrap="square" tIns="0">
            <a:spAutoFit/>
          </a:bodyPr>
          <a:lstStyle/>
          <a:p>
            <a:pPr indent="0" lvl="0" marL="0" marR="0" rtl="0" algn="ctr">
              <a:lnSpc>
                <a:spcPct val="95998"/>
              </a:lnSpc>
              <a:spcBef>
                <a:spcPts val="0"/>
              </a:spcBef>
              <a:spcAft>
                <a:spcPts val="0"/>
              </a:spcAft>
              <a:buClr>
                <a:srgbClr val="000000"/>
              </a:buClr>
              <a:buSzPts val="2899"/>
              <a:buFont typeface="Arial"/>
              <a:buNone/>
            </a:pPr>
            <a:r>
              <a:rPr b="1" i="0" lang="en-US" sz="2899" u="sng" cap="none" strike="noStrike">
                <a:solidFill>
                  <a:srgbClr val="000000"/>
                </a:solidFill>
                <a:latin typeface="Quicksand"/>
                <a:ea typeface="Quicksand"/>
                <a:cs typeface="Quicksand"/>
                <a:sym typeface="Quicksand"/>
              </a:rPr>
              <a:t>DESARROLLO  AUDIENCIA DE JUICIO</a:t>
            </a:r>
            <a:endParaRPr b="0" i="0" sz="1400" u="none" cap="none" strike="noStrike">
              <a:solidFill>
                <a:srgbClr val="000000"/>
              </a:solidFill>
              <a:latin typeface="Arial"/>
              <a:ea typeface="Arial"/>
              <a:cs typeface="Arial"/>
              <a:sym typeface="Arial"/>
            </a:endParaRPr>
          </a:p>
          <a:p>
            <a:pPr indent="0" lvl="0" marL="0" marR="0" rtl="0" algn="ctr">
              <a:lnSpc>
                <a:spcPct val="95998"/>
              </a:lnSpc>
              <a:spcBef>
                <a:spcPts val="0"/>
              </a:spcBef>
              <a:spcAft>
                <a:spcPts val="0"/>
              </a:spcAft>
              <a:buClr>
                <a:srgbClr val="000000"/>
              </a:buClr>
              <a:buSzPts val="2899"/>
              <a:buFont typeface="Arial"/>
              <a:buNone/>
            </a:pPr>
            <a:r>
              <a:t/>
            </a:r>
            <a:endParaRPr b="1" i="0" sz="2899" u="sng" cap="none" strike="noStrike">
              <a:solidFill>
                <a:srgbClr val="000000"/>
              </a:solidFill>
              <a:latin typeface="Quicksand"/>
              <a:ea typeface="Quicksand"/>
              <a:cs typeface="Quicksand"/>
              <a:sym typeface="Quicksand"/>
            </a:endParaRPr>
          </a:p>
          <a:p>
            <a:pPr indent="0" lvl="0" marL="0" marR="0" rtl="0" algn="l">
              <a:lnSpc>
                <a:spcPct val="82752"/>
              </a:lnSpc>
              <a:spcBef>
                <a:spcPts val="0"/>
              </a:spcBef>
              <a:spcAft>
                <a:spcPts val="0"/>
              </a:spcAft>
              <a:buClr>
                <a:srgbClr val="000000"/>
              </a:buClr>
              <a:buSzPts val="2899"/>
              <a:buFont typeface="Arial"/>
              <a:buNone/>
            </a:pPr>
            <a:r>
              <a:t/>
            </a:r>
            <a:endParaRPr b="1" i="0" sz="2899" u="sng" cap="none" strike="noStrike">
              <a:solidFill>
                <a:srgbClr val="000000"/>
              </a:solidFill>
              <a:latin typeface="Quicksand"/>
              <a:ea typeface="Quicksand"/>
              <a:cs typeface="Quicksand"/>
              <a:sym typeface="Quicksand"/>
            </a:endParaRPr>
          </a:p>
          <a:p>
            <a:pPr indent="0" lvl="0" marL="0" marR="0" rtl="0" algn="just">
              <a:lnSpc>
                <a:spcPct val="95998"/>
              </a:lnSpc>
              <a:spcBef>
                <a:spcPts val="0"/>
              </a:spcBef>
              <a:spcAft>
                <a:spcPts val="0"/>
              </a:spcAft>
              <a:buClr>
                <a:srgbClr val="000000"/>
              </a:buClr>
              <a:buSzPts val="2499"/>
              <a:buFont typeface="Arial"/>
              <a:buNone/>
            </a:pPr>
            <a:r>
              <a:rPr b="0" i="0" lang="en-US" sz="2499" u="none" cap="none" strike="noStrike">
                <a:solidFill>
                  <a:srgbClr val="000000"/>
                </a:solidFill>
                <a:latin typeface="Quicksand"/>
                <a:ea typeface="Quicksand"/>
                <a:cs typeface="Quicksand"/>
                <a:sym typeface="Quicksand"/>
              </a:rPr>
              <a:t>1. En un solo acto, pudiendo prolongarse en sesiones sucesivas si fuere necesario, y tendrá por objetivo recibir la prueba admitida por el tribunal  y la decretada por éste. (excepcionalmente el tribunal puede ordenar la recepción de pruebas que no hubieran sido ofrecidas en la audiencia preparatoria)</a:t>
            </a:r>
            <a:endParaRPr b="0" i="0" sz="1400" u="none" cap="none" strike="noStrike">
              <a:solidFill>
                <a:srgbClr val="000000"/>
              </a:solidFill>
              <a:latin typeface="Arial"/>
              <a:ea typeface="Arial"/>
              <a:cs typeface="Arial"/>
              <a:sym typeface="Arial"/>
            </a:endParaRPr>
          </a:p>
          <a:p>
            <a:pPr indent="0" lvl="0" marL="0" marR="0" rtl="0" algn="just">
              <a:lnSpc>
                <a:spcPct val="95998"/>
              </a:lnSpc>
              <a:spcBef>
                <a:spcPts val="0"/>
              </a:spcBef>
              <a:spcAft>
                <a:spcPts val="0"/>
              </a:spcAft>
              <a:buClr>
                <a:srgbClr val="000000"/>
              </a:buClr>
              <a:buSzPts val="2499"/>
              <a:buFont typeface="Arial"/>
              <a:buNone/>
            </a:pPr>
            <a:r>
              <a:rPr b="0" i="0" lang="en-US" sz="2499" u="none" cap="none" strike="noStrike">
                <a:solidFill>
                  <a:srgbClr val="000000"/>
                </a:solidFill>
                <a:latin typeface="Quicksand"/>
                <a:ea typeface="Quicksand"/>
                <a:cs typeface="Quicksand"/>
                <a:sym typeface="Quicksand"/>
              </a:rPr>
              <a:t> </a:t>
            </a:r>
            <a:endParaRPr b="0" i="0" sz="1400" u="none" cap="none" strike="noStrike">
              <a:solidFill>
                <a:srgbClr val="000000"/>
              </a:solidFill>
              <a:latin typeface="Arial"/>
              <a:ea typeface="Arial"/>
              <a:cs typeface="Arial"/>
              <a:sym typeface="Arial"/>
            </a:endParaRPr>
          </a:p>
          <a:p>
            <a:pPr indent="0" lvl="0" marL="0" marR="0" rtl="0" algn="just">
              <a:lnSpc>
                <a:spcPct val="95998"/>
              </a:lnSpc>
              <a:spcBef>
                <a:spcPts val="0"/>
              </a:spcBef>
              <a:spcAft>
                <a:spcPts val="0"/>
              </a:spcAft>
              <a:buClr>
                <a:srgbClr val="000000"/>
              </a:buClr>
              <a:buSzPts val="2499"/>
              <a:buFont typeface="Arial"/>
              <a:buNone/>
            </a:pPr>
            <a:r>
              <a:rPr b="0" i="0" lang="en-US" sz="2499" u="none" cap="none" strike="noStrike">
                <a:solidFill>
                  <a:srgbClr val="000000"/>
                </a:solidFill>
                <a:latin typeface="Quicksand"/>
                <a:ea typeface="Quicksand"/>
                <a:cs typeface="Quicksand"/>
                <a:sym typeface="Quicksand"/>
              </a:rPr>
              <a:t>2. El juez verifica la presencia de las personas que hubieren sido citadas a la audiencia y declara iniciado el juicio, señalando el objetivo del juicio.</a:t>
            </a:r>
            <a:endParaRPr b="0" i="0" sz="1400" u="none" cap="none" strike="noStrike">
              <a:solidFill>
                <a:srgbClr val="000000"/>
              </a:solidFill>
              <a:latin typeface="Arial"/>
              <a:ea typeface="Arial"/>
              <a:cs typeface="Arial"/>
              <a:sym typeface="Arial"/>
            </a:endParaRPr>
          </a:p>
          <a:p>
            <a:pPr indent="0" lvl="0" marL="0" marR="0" rtl="0" algn="just">
              <a:lnSpc>
                <a:spcPct val="95998"/>
              </a:lnSpc>
              <a:spcBef>
                <a:spcPts val="0"/>
              </a:spcBef>
              <a:spcAft>
                <a:spcPts val="0"/>
              </a:spcAft>
              <a:buClr>
                <a:srgbClr val="000000"/>
              </a:buClr>
              <a:buSzPts val="2499"/>
              <a:buFont typeface="Arial"/>
              <a:buNone/>
            </a:pPr>
            <a:r>
              <a:t/>
            </a:r>
            <a:endParaRPr b="0" i="0" sz="2499" u="none" cap="none" strike="noStrike">
              <a:solidFill>
                <a:srgbClr val="000000"/>
              </a:solidFill>
              <a:latin typeface="Quicksand"/>
              <a:ea typeface="Quicksand"/>
              <a:cs typeface="Quicksand"/>
              <a:sym typeface="Quicksand"/>
            </a:endParaRPr>
          </a:p>
          <a:p>
            <a:pPr indent="0" lvl="0" marL="0" marR="0" rtl="0" algn="just">
              <a:lnSpc>
                <a:spcPct val="95998"/>
              </a:lnSpc>
              <a:spcBef>
                <a:spcPts val="0"/>
              </a:spcBef>
              <a:spcAft>
                <a:spcPts val="0"/>
              </a:spcAft>
              <a:buClr>
                <a:srgbClr val="000000"/>
              </a:buClr>
              <a:buSzPts val="2499"/>
              <a:buFont typeface="Arial"/>
              <a:buNone/>
            </a:pPr>
            <a:r>
              <a:rPr b="0" i="0" lang="en-US" sz="2499" u="none" cap="none" strike="noStrike">
                <a:solidFill>
                  <a:srgbClr val="000000"/>
                </a:solidFill>
                <a:latin typeface="Quicksand"/>
                <a:ea typeface="Quicksand"/>
                <a:cs typeface="Quicksand"/>
                <a:sym typeface="Quicksand"/>
              </a:rPr>
              <a:t>3. Se dispone que los testigos y peritos hagan abandono de la sala.</a:t>
            </a:r>
            <a:endParaRPr b="0" i="0" sz="1400" u="none" cap="none" strike="noStrike">
              <a:solidFill>
                <a:srgbClr val="000000"/>
              </a:solidFill>
              <a:latin typeface="Arial"/>
              <a:ea typeface="Arial"/>
              <a:cs typeface="Arial"/>
              <a:sym typeface="Arial"/>
            </a:endParaRPr>
          </a:p>
          <a:p>
            <a:pPr indent="0" lvl="0" marL="0" marR="0" rtl="0" algn="l">
              <a:lnSpc>
                <a:spcPct val="120008"/>
              </a:lnSpc>
              <a:spcBef>
                <a:spcPts val="0"/>
              </a:spcBef>
              <a:spcAft>
                <a:spcPts val="0"/>
              </a:spcAft>
              <a:buClr>
                <a:srgbClr val="000000"/>
              </a:buClr>
              <a:buSzPts val="2499"/>
              <a:buFont typeface="Arial"/>
              <a:buNone/>
            </a:pPr>
            <a:r>
              <a:t/>
            </a:r>
            <a:endParaRPr b="0" i="0" sz="2499" u="none" cap="none" strike="noStrike">
              <a:solidFill>
                <a:srgbClr val="000000"/>
              </a:solidFill>
              <a:latin typeface="Quicksand"/>
              <a:ea typeface="Quicksand"/>
              <a:cs typeface="Quicksand"/>
              <a:sym typeface="Quicksand"/>
            </a:endParaRPr>
          </a:p>
        </p:txBody>
      </p:sp>
      <p:sp>
        <p:nvSpPr>
          <p:cNvPr id="719" name="Google Shape;719;p43"/>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grpSp>
        <p:nvGrpSpPr>
          <p:cNvPr id="728" name="Google Shape;728;p44"/>
          <p:cNvGrpSpPr/>
          <p:nvPr/>
        </p:nvGrpSpPr>
        <p:grpSpPr>
          <a:xfrm rot="2576728">
            <a:off x="-60405" y="-6313163"/>
            <a:ext cx="819305" cy="13995240"/>
            <a:chOff x="0" y="-47625"/>
            <a:chExt cx="303446" cy="5183422"/>
          </a:xfrm>
        </p:grpSpPr>
        <p:sp>
          <p:nvSpPr>
            <p:cNvPr id="729" name="Google Shape;729;p44"/>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730" name="Google Shape;730;p44"/>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31" name="Google Shape;731;p44"/>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732" name="Google Shape;732;p44"/>
          <p:cNvSpPr txBox="1"/>
          <p:nvPr/>
        </p:nvSpPr>
        <p:spPr>
          <a:xfrm>
            <a:off x="466499" y="1302960"/>
            <a:ext cx="8820600" cy="5087700"/>
          </a:xfrm>
          <a:prstGeom prst="rect">
            <a:avLst/>
          </a:prstGeom>
          <a:noFill/>
          <a:ln>
            <a:noFill/>
          </a:ln>
        </p:spPr>
        <p:txBody>
          <a:bodyPr anchorCtr="0" anchor="t" bIns="0" lIns="0" spcFirstLastPara="1" rIns="0" wrap="square" tIns="0">
            <a:spAutoFit/>
          </a:bodyPr>
          <a:lstStyle/>
          <a:p>
            <a:pPr indent="0" lvl="0" marL="0" marR="0" rtl="0" algn="just">
              <a:lnSpc>
                <a:spcPct val="96014"/>
              </a:lnSpc>
              <a:spcBef>
                <a:spcPts val="0"/>
              </a:spcBef>
              <a:spcAft>
                <a:spcPts val="0"/>
              </a:spcAft>
              <a:buClr>
                <a:srgbClr val="000000"/>
              </a:buClr>
              <a:buSzPts val="2459"/>
              <a:buFont typeface="Arial"/>
              <a:buNone/>
            </a:pPr>
            <a:r>
              <a:t/>
            </a:r>
            <a:endParaRPr b="0" i="0" sz="2459" u="none" cap="none" strike="noStrike">
              <a:solidFill>
                <a:srgbClr val="000000"/>
              </a:solidFill>
              <a:latin typeface="Quicksand"/>
              <a:ea typeface="Quicksand"/>
              <a:cs typeface="Quicksand"/>
              <a:sym typeface="Quicksand"/>
            </a:endParaRPr>
          </a:p>
          <a:p>
            <a:pPr indent="0" lvl="0" marL="0" marR="0" rtl="0" algn="just">
              <a:lnSpc>
                <a:spcPct val="96014"/>
              </a:lnSpc>
              <a:spcBef>
                <a:spcPts val="0"/>
              </a:spcBef>
              <a:spcAft>
                <a:spcPts val="0"/>
              </a:spcAft>
              <a:buClr>
                <a:srgbClr val="000000"/>
              </a:buClr>
              <a:buSzPts val="2459"/>
              <a:buFont typeface="Arial"/>
              <a:buNone/>
            </a:pPr>
            <a:r>
              <a:rPr b="0" i="0" lang="en-US" sz="2459" u="none" cap="none" strike="noStrike">
                <a:solidFill>
                  <a:srgbClr val="000000"/>
                </a:solidFill>
                <a:latin typeface="Quicksand"/>
                <a:ea typeface="Quicksand"/>
                <a:cs typeface="Quicksand"/>
                <a:sym typeface="Quicksand"/>
              </a:rPr>
              <a:t>5. En interés superior del niño, niña o adolescente, el juez puede disponer que éstos o algún miembro del grupo familiar se ausente durante determinadas actuaciones.</a:t>
            </a:r>
            <a:endParaRPr b="0" i="0" sz="1300" u="none" cap="none" strike="noStrike">
              <a:solidFill>
                <a:srgbClr val="000000"/>
              </a:solidFill>
              <a:latin typeface="Arial"/>
              <a:ea typeface="Arial"/>
              <a:cs typeface="Arial"/>
              <a:sym typeface="Arial"/>
            </a:endParaRPr>
          </a:p>
          <a:p>
            <a:pPr indent="0" lvl="0" marL="0" marR="0" rtl="0" algn="just">
              <a:lnSpc>
                <a:spcPct val="96014"/>
              </a:lnSpc>
              <a:spcBef>
                <a:spcPts val="0"/>
              </a:spcBef>
              <a:spcAft>
                <a:spcPts val="0"/>
              </a:spcAft>
              <a:buClr>
                <a:srgbClr val="000000"/>
              </a:buClr>
              <a:buSzPts val="2459"/>
              <a:buFont typeface="Arial"/>
              <a:buNone/>
            </a:pPr>
            <a:r>
              <a:t/>
            </a:r>
            <a:endParaRPr b="0" i="0" sz="2459" u="none" cap="none" strike="noStrike">
              <a:solidFill>
                <a:srgbClr val="000000"/>
              </a:solidFill>
              <a:latin typeface="Quicksand"/>
              <a:ea typeface="Quicksand"/>
              <a:cs typeface="Quicksand"/>
              <a:sym typeface="Quicksand"/>
            </a:endParaRPr>
          </a:p>
          <a:p>
            <a:pPr indent="0" lvl="0" marL="0" marR="0" rtl="0" algn="just">
              <a:lnSpc>
                <a:spcPct val="96014"/>
              </a:lnSpc>
              <a:spcBef>
                <a:spcPts val="0"/>
              </a:spcBef>
              <a:spcAft>
                <a:spcPts val="0"/>
              </a:spcAft>
              <a:buClr>
                <a:srgbClr val="000000"/>
              </a:buClr>
              <a:buSzPts val="2459"/>
              <a:buFont typeface="Arial"/>
              <a:buNone/>
            </a:pPr>
            <a:r>
              <a:rPr b="0" i="0" lang="en-US" sz="2459" u="none" cap="none" strike="noStrike">
                <a:solidFill>
                  <a:srgbClr val="000000"/>
                </a:solidFill>
                <a:latin typeface="Quicksand"/>
                <a:ea typeface="Quicksand"/>
                <a:cs typeface="Quicksand"/>
                <a:sym typeface="Quicksand"/>
              </a:rPr>
              <a:t>6.Excepcionalmente se puede ordenar la recepción de prueba no ofrecida oportunamente, cuando se justifique no haber sabido de su existencia sino hasta ese momento (art.63 bis).</a:t>
            </a:r>
            <a:endParaRPr b="0" i="0" sz="1300" u="none" cap="none" strike="noStrike">
              <a:solidFill>
                <a:srgbClr val="000000"/>
              </a:solidFill>
              <a:latin typeface="Arial"/>
              <a:ea typeface="Arial"/>
              <a:cs typeface="Arial"/>
              <a:sym typeface="Arial"/>
            </a:endParaRPr>
          </a:p>
          <a:p>
            <a:pPr indent="0" lvl="0" marL="0" marR="0" rtl="0" algn="just">
              <a:lnSpc>
                <a:spcPct val="96014"/>
              </a:lnSpc>
              <a:spcBef>
                <a:spcPts val="0"/>
              </a:spcBef>
              <a:spcAft>
                <a:spcPts val="0"/>
              </a:spcAft>
              <a:buClr>
                <a:srgbClr val="000000"/>
              </a:buClr>
              <a:buSzPts val="2459"/>
              <a:buFont typeface="Arial"/>
              <a:buNone/>
            </a:pPr>
            <a:r>
              <a:t/>
            </a:r>
            <a:endParaRPr b="0" i="0" sz="2459" u="none" cap="none" strike="noStrike">
              <a:solidFill>
                <a:srgbClr val="000000"/>
              </a:solidFill>
              <a:latin typeface="Quicksand"/>
              <a:ea typeface="Quicksand"/>
              <a:cs typeface="Quicksand"/>
              <a:sym typeface="Quicksand"/>
            </a:endParaRPr>
          </a:p>
          <a:p>
            <a:pPr indent="0" lvl="0" marL="0" marR="0" rtl="0" algn="just">
              <a:lnSpc>
                <a:spcPct val="96014"/>
              </a:lnSpc>
              <a:spcBef>
                <a:spcPts val="0"/>
              </a:spcBef>
              <a:spcAft>
                <a:spcPts val="0"/>
              </a:spcAft>
              <a:buClr>
                <a:srgbClr val="000000"/>
              </a:buClr>
              <a:buSzPts val="2459"/>
              <a:buFont typeface="Arial"/>
              <a:buNone/>
            </a:pPr>
            <a:r>
              <a:rPr b="0" i="0" lang="en-US" sz="2459" u="none" cap="none" strike="noStrike">
                <a:solidFill>
                  <a:srgbClr val="000000"/>
                </a:solidFill>
                <a:latin typeface="Quicksand"/>
                <a:ea typeface="Quicksand"/>
                <a:cs typeface="Quicksand"/>
                <a:sym typeface="Quicksand"/>
              </a:rPr>
              <a:t>7.Si surge un incidente respecto de la veracidad, autenticidad o integridad de una prueba, puede el juez autorizar la presentación de nuevas pruebas destinadas a esclarecer esos puntos.(inciso final art.63 bis)  </a:t>
            </a:r>
            <a:endParaRPr b="0" i="0" sz="1300" u="none" cap="none" strike="noStrike">
              <a:solidFill>
                <a:srgbClr val="000000"/>
              </a:solidFill>
              <a:latin typeface="Arial"/>
              <a:ea typeface="Arial"/>
              <a:cs typeface="Arial"/>
              <a:sym typeface="Arial"/>
            </a:endParaRPr>
          </a:p>
        </p:txBody>
      </p:sp>
      <p:sp>
        <p:nvSpPr>
          <p:cNvPr id="733" name="Google Shape;733;p44"/>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734" name="Google Shape;734;p44"/>
          <p:cNvSpPr txBox="1"/>
          <p:nvPr/>
        </p:nvSpPr>
        <p:spPr>
          <a:xfrm>
            <a:off x="1221900" y="342650"/>
            <a:ext cx="8065200" cy="960300"/>
          </a:xfrm>
          <a:prstGeom prst="rect">
            <a:avLst/>
          </a:prstGeom>
          <a:noFill/>
          <a:ln>
            <a:noFill/>
          </a:ln>
        </p:spPr>
        <p:txBody>
          <a:bodyPr anchorCtr="0" anchor="t" bIns="91425" lIns="91425" spcFirstLastPara="1" rIns="91425" wrap="square" tIns="91425">
            <a:noAutofit/>
          </a:bodyPr>
          <a:lstStyle/>
          <a:p>
            <a:pPr indent="0" lvl="0" marL="0" marR="0" rtl="0" algn="just">
              <a:lnSpc>
                <a:spcPct val="96014"/>
              </a:lnSpc>
              <a:spcBef>
                <a:spcPts val="0"/>
              </a:spcBef>
              <a:spcAft>
                <a:spcPts val="0"/>
              </a:spcAft>
              <a:buClr>
                <a:schemeClr val="dk1"/>
              </a:buClr>
              <a:buSzPts val="2459"/>
              <a:buFont typeface="Arial"/>
              <a:buNone/>
            </a:pPr>
            <a:r>
              <a:rPr b="0" i="0" lang="en-US" sz="2459" u="none" cap="none" strike="noStrike">
                <a:solidFill>
                  <a:schemeClr val="dk1"/>
                </a:solidFill>
                <a:latin typeface="Quicksand"/>
                <a:ea typeface="Quicksand"/>
                <a:cs typeface="Quicksand"/>
                <a:sym typeface="Quicksand"/>
              </a:rPr>
              <a:t>4. Se adoptan las medidas necesarias para garantizar el desarrollo, pudiendo disponer la presencia de uno o más miembros del consejo técnico.</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grpSp>
        <p:nvGrpSpPr>
          <p:cNvPr id="743" name="Google Shape;743;p45"/>
          <p:cNvGrpSpPr/>
          <p:nvPr/>
        </p:nvGrpSpPr>
        <p:grpSpPr>
          <a:xfrm rot="2576720">
            <a:off x="-212011" y="-6266328"/>
            <a:ext cx="819300" cy="13995160"/>
            <a:chOff x="0" y="-47625"/>
            <a:chExt cx="303446" cy="5183422"/>
          </a:xfrm>
        </p:grpSpPr>
        <p:sp>
          <p:nvSpPr>
            <p:cNvPr id="744" name="Google Shape;744;p45"/>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745" name="Google Shape;745;p45"/>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46" name="Google Shape;746;p45"/>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747" name="Google Shape;747;p45"/>
          <p:cNvSpPr txBox="1"/>
          <p:nvPr/>
        </p:nvSpPr>
        <p:spPr>
          <a:xfrm>
            <a:off x="627130" y="526940"/>
            <a:ext cx="8761200" cy="408600"/>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Clr>
                <a:srgbClr val="000000"/>
              </a:buClr>
              <a:buSzPts val="2654"/>
              <a:buFont typeface="Arial"/>
              <a:buNone/>
            </a:pPr>
            <a:r>
              <a:rPr b="1" i="0" lang="en-US" sz="2654" u="sng" cap="none" strike="noStrike">
                <a:solidFill>
                  <a:srgbClr val="000000"/>
                </a:solidFill>
                <a:latin typeface="Quicksand"/>
                <a:ea typeface="Quicksand"/>
                <a:cs typeface="Quicksand"/>
                <a:sym typeface="Quicksand"/>
              </a:rPr>
              <a:t>PRODUCCIÓN DE LA PRUEBA</a:t>
            </a:r>
            <a:endParaRPr b="0" i="0" sz="1400" u="none" cap="none" strike="noStrike">
              <a:solidFill>
                <a:srgbClr val="000000"/>
              </a:solidFill>
              <a:latin typeface="Arial"/>
              <a:ea typeface="Arial"/>
              <a:cs typeface="Arial"/>
              <a:sym typeface="Arial"/>
            </a:endParaRPr>
          </a:p>
        </p:txBody>
      </p:sp>
      <p:sp>
        <p:nvSpPr>
          <p:cNvPr id="748" name="Google Shape;748;p45"/>
          <p:cNvSpPr txBox="1"/>
          <p:nvPr/>
        </p:nvSpPr>
        <p:spPr>
          <a:xfrm>
            <a:off x="393897" y="1189816"/>
            <a:ext cx="8788200" cy="5356500"/>
          </a:xfrm>
          <a:prstGeom prst="rect">
            <a:avLst/>
          </a:prstGeom>
          <a:noFill/>
          <a:ln>
            <a:noFill/>
          </a:ln>
        </p:spPr>
        <p:txBody>
          <a:bodyPr anchorCtr="0" anchor="t" bIns="0" lIns="0" spcFirstLastPara="1" rIns="0" wrap="square" tIns="0">
            <a:spAutoFit/>
          </a:bodyPr>
          <a:lstStyle/>
          <a:p>
            <a:pPr indent="0" lvl="0" marL="0" marR="0" rtl="0" algn="just">
              <a:lnSpc>
                <a:spcPct val="95987"/>
              </a:lnSpc>
              <a:spcBef>
                <a:spcPts val="0"/>
              </a:spcBef>
              <a:spcAft>
                <a:spcPts val="0"/>
              </a:spcAft>
              <a:buClr>
                <a:srgbClr val="000000"/>
              </a:buClr>
              <a:buSzPts val="2417"/>
              <a:buFont typeface="Arial"/>
              <a:buNone/>
            </a:pPr>
            <a:r>
              <a:rPr b="0" i="0" lang="en-US" sz="2417" u="none" cap="none" strike="noStrike">
                <a:solidFill>
                  <a:srgbClr val="000000"/>
                </a:solidFill>
                <a:latin typeface="Quicksand"/>
                <a:ea typeface="Quicksand"/>
                <a:cs typeface="Quicksand"/>
                <a:sym typeface="Quicksand"/>
              </a:rPr>
              <a:t>De acuerdo al </a:t>
            </a:r>
            <a:r>
              <a:rPr b="1" i="0" lang="en-US" sz="2417" u="none" cap="none" strike="noStrike">
                <a:solidFill>
                  <a:srgbClr val="000000"/>
                </a:solidFill>
                <a:latin typeface="Quicksand"/>
                <a:ea typeface="Quicksand"/>
                <a:cs typeface="Quicksand"/>
                <a:sym typeface="Quicksand"/>
              </a:rPr>
              <a:t>orden que fijen las partes</a:t>
            </a:r>
            <a:r>
              <a:rPr b="0" i="0" lang="en-US" sz="2417" u="none" cap="none" strike="noStrike">
                <a:solidFill>
                  <a:srgbClr val="000000"/>
                </a:solidFill>
                <a:latin typeface="Quicksand"/>
                <a:ea typeface="Quicksand"/>
                <a:cs typeface="Quicksand"/>
                <a:sym typeface="Quicksand"/>
              </a:rPr>
              <a:t>, </a:t>
            </a:r>
            <a:r>
              <a:rPr b="1" i="0" lang="en-US" sz="2417" u="none" cap="none" strike="noStrike">
                <a:solidFill>
                  <a:srgbClr val="000000"/>
                </a:solidFill>
                <a:latin typeface="Quicksand"/>
                <a:ea typeface="Quicksand"/>
                <a:cs typeface="Quicksand"/>
                <a:sym typeface="Quicksand"/>
              </a:rPr>
              <a:t>comenzando por la del demandante</a:t>
            </a:r>
            <a:r>
              <a:rPr b="0" i="0" lang="en-US" sz="2417" u="none" cap="none" strike="noStrike">
                <a:solidFill>
                  <a:srgbClr val="000000"/>
                </a:solidFill>
                <a:latin typeface="Quicksand"/>
                <a:ea typeface="Quicksand"/>
                <a:cs typeface="Quicksand"/>
                <a:sym typeface="Quicksand"/>
              </a:rPr>
              <a:t>, y al final la </a:t>
            </a:r>
            <a:r>
              <a:rPr b="1" i="0" lang="en-US" sz="2417" u="none" cap="none" strike="noStrike">
                <a:solidFill>
                  <a:srgbClr val="000000"/>
                </a:solidFill>
                <a:latin typeface="Quicksand"/>
                <a:ea typeface="Quicksand"/>
                <a:cs typeface="Quicksand"/>
                <a:sym typeface="Quicksand"/>
              </a:rPr>
              <a:t>ordenada por el juez.</a:t>
            </a:r>
            <a:endParaRPr b="0" i="0" sz="1200" u="none" cap="none" strike="noStrike">
              <a:solidFill>
                <a:srgbClr val="000000"/>
              </a:solidFill>
              <a:latin typeface="Arial"/>
              <a:ea typeface="Arial"/>
              <a:cs typeface="Arial"/>
              <a:sym typeface="Arial"/>
            </a:endParaRPr>
          </a:p>
          <a:p>
            <a:pPr indent="0" lvl="0" marL="0" marR="0" rtl="0" algn="just">
              <a:lnSpc>
                <a:spcPct val="95987"/>
              </a:lnSpc>
              <a:spcBef>
                <a:spcPts val="0"/>
              </a:spcBef>
              <a:spcAft>
                <a:spcPts val="0"/>
              </a:spcAft>
              <a:buClr>
                <a:srgbClr val="000000"/>
              </a:buClr>
              <a:buSzPts val="2417"/>
              <a:buFont typeface="Arial"/>
              <a:buNone/>
            </a:pPr>
            <a:r>
              <a:t/>
            </a:r>
            <a:endParaRPr b="1" i="0" sz="2417" u="none" cap="none" strike="noStrike">
              <a:solidFill>
                <a:srgbClr val="000000"/>
              </a:solidFill>
              <a:latin typeface="Quicksand"/>
              <a:ea typeface="Quicksand"/>
              <a:cs typeface="Quicksand"/>
              <a:sym typeface="Quicksand"/>
            </a:endParaRPr>
          </a:p>
          <a:p>
            <a:pPr indent="0" lvl="0" marL="0" marR="0" rtl="0" algn="just">
              <a:lnSpc>
                <a:spcPct val="95987"/>
              </a:lnSpc>
              <a:spcBef>
                <a:spcPts val="0"/>
              </a:spcBef>
              <a:spcAft>
                <a:spcPts val="0"/>
              </a:spcAft>
              <a:buClr>
                <a:srgbClr val="000000"/>
              </a:buClr>
              <a:buSzPts val="2417"/>
              <a:buFont typeface="Arial"/>
              <a:buNone/>
            </a:pPr>
            <a:r>
              <a:rPr b="1" i="0" lang="en-US" sz="2417" u="none" cap="none" strike="noStrike">
                <a:solidFill>
                  <a:srgbClr val="000000"/>
                </a:solidFill>
                <a:latin typeface="Quicksand"/>
                <a:ea typeface="Quicksand"/>
                <a:cs typeface="Quicksand"/>
                <a:sym typeface="Quicksand"/>
              </a:rPr>
              <a:t>TESTIMONIAL Y PERICIAL</a:t>
            </a:r>
            <a:r>
              <a:rPr b="0" i="0" lang="en-US" sz="2417" u="none" cap="none" strike="noStrike">
                <a:solidFill>
                  <a:srgbClr val="000000"/>
                </a:solidFill>
                <a:latin typeface="Quicksand"/>
                <a:ea typeface="Quicksand"/>
                <a:cs typeface="Quicksand"/>
                <a:sym typeface="Quicksand"/>
              </a:rPr>
              <a:t>: Serán identificados por el juez y se les tomará juramento o promesa, y a continuación serán interrogados por las partes, empezando por la  que los presenta.</a:t>
            </a:r>
            <a:endParaRPr b="0" i="0" sz="1200" u="none" cap="none" strike="noStrike">
              <a:solidFill>
                <a:srgbClr val="000000"/>
              </a:solidFill>
              <a:latin typeface="Arial"/>
              <a:ea typeface="Arial"/>
              <a:cs typeface="Arial"/>
              <a:sym typeface="Arial"/>
            </a:endParaRPr>
          </a:p>
          <a:p>
            <a:pPr indent="0" lvl="0" marL="0" marR="0" rtl="0" algn="just">
              <a:lnSpc>
                <a:spcPct val="95987"/>
              </a:lnSpc>
              <a:spcBef>
                <a:spcPts val="0"/>
              </a:spcBef>
              <a:spcAft>
                <a:spcPts val="0"/>
              </a:spcAft>
              <a:buClr>
                <a:srgbClr val="000000"/>
              </a:buClr>
              <a:buSzPts val="2417"/>
              <a:buFont typeface="Arial"/>
              <a:buNone/>
            </a:pPr>
            <a:r>
              <a:t/>
            </a:r>
            <a:endParaRPr b="0" i="0" sz="2417" u="none" cap="none" strike="noStrike">
              <a:solidFill>
                <a:srgbClr val="000000"/>
              </a:solidFill>
              <a:latin typeface="Quicksand"/>
              <a:ea typeface="Quicksand"/>
              <a:cs typeface="Quicksand"/>
              <a:sym typeface="Quicksand"/>
            </a:endParaRPr>
          </a:p>
          <a:p>
            <a:pPr indent="0" lvl="0" marL="0" marR="0" rtl="0" algn="just">
              <a:lnSpc>
                <a:spcPct val="95987"/>
              </a:lnSpc>
              <a:spcBef>
                <a:spcPts val="0"/>
              </a:spcBef>
              <a:spcAft>
                <a:spcPts val="0"/>
              </a:spcAft>
              <a:buClr>
                <a:srgbClr val="000000"/>
              </a:buClr>
              <a:buSzPts val="2417"/>
              <a:buFont typeface="Arial"/>
              <a:buNone/>
            </a:pPr>
            <a:r>
              <a:rPr b="0" i="0" lang="en-US" sz="2417" u="none" cap="none" strike="noStrike">
                <a:solidFill>
                  <a:srgbClr val="000000"/>
                </a:solidFill>
                <a:latin typeface="Quicksand"/>
                <a:ea typeface="Quicksand"/>
                <a:cs typeface="Quicksand"/>
                <a:sym typeface="Quicksand"/>
              </a:rPr>
              <a:t>Los peritos deberán exponer brevemente el contenido y conclusiones de su informe, y luego se interrogan por las partes.</a:t>
            </a:r>
            <a:endParaRPr b="0" i="0" sz="1200" u="none" cap="none" strike="noStrike">
              <a:solidFill>
                <a:srgbClr val="000000"/>
              </a:solidFill>
              <a:latin typeface="Arial"/>
              <a:ea typeface="Arial"/>
              <a:cs typeface="Arial"/>
              <a:sym typeface="Arial"/>
            </a:endParaRPr>
          </a:p>
          <a:p>
            <a:pPr indent="0" lvl="0" marL="0" marR="0" rtl="0" algn="just">
              <a:lnSpc>
                <a:spcPct val="95987"/>
              </a:lnSpc>
              <a:spcBef>
                <a:spcPts val="0"/>
              </a:spcBef>
              <a:spcAft>
                <a:spcPts val="0"/>
              </a:spcAft>
              <a:buClr>
                <a:srgbClr val="000000"/>
              </a:buClr>
              <a:buSzPts val="2417"/>
              <a:buFont typeface="Arial"/>
              <a:buNone/>
            </a:pPr>
            <a:r>
              <a:t/>
            </a:r>
            <a:endParaRPr b="0" i="0" sz="2417" u="none" cap="none" strike="noStrike">
              <a:solidFill>
                <a:srgbClr val="000000"/>
              </a:solidFill>
              <a:latin typeface="Quicksand"/>
              <a:ea typeface="Quicksand"/>
              <a:cs typeface="Quicksand"/>
              <a:sym typeface="Quicksand"/>
            </a:endParaRPr>
          </a:p>
          <a:p>
            <a:pPr indent="0" lvl="0" marL="0" marR="0" rtl="0" algn="just">
              <a:lnSpc>
                <a:spcPct val="95987"/>
              </a:lnSpc>
              <a:spcBef>
                <a:spcPts val="0"/>
              </a:spcBef>
              <a:spcAft>
                <a:spcPts val="0"/>
              </a:spcAft>
              <a:buClr>
                <a:srgbClr val="000000"/>
              </a:buClr>
              <a:buSzPts val="2417"/>
              <a:buFont typeface="Arial"/>
              <a:buNone/>
            </a:pPr>
            <a:r>
              <a:rPr b="0" i="0" lang="en-US" sz="2417" u="none" cap="none" strike="noStrike">
                <a:solidFill>
                  <a:srgbClr val="000000"/>
                </a:solidFill>
                <a:latin typeface="Quicksand"/>
                <a:ea typeface="Quicksand"/>
                <a:cs typeface="Quicksand"/>
                <a:sym typeface="Quicksand"/>
              </a:rPr>
              <a:t>Actuación juez: Puede efectuar preguntas al testigo o perito, así como a las partes que declaren, una vez que fueren interrogadas por los litigantes.</a:t>
            </a:r>
            <a:endParaRPr b="0" i="0" sz="1200" u="none" cap="none" strike="noStrike">
              <a:solidFill>
                <a:srgbClr val="000000"/>
              </a:solidFill>
              <a:latin typeface="Arial"/>
              <a:ea typeface="Arial"/>
              <a:cs typeface="Arial"/>
              <a:sym typeface="Arial"/>
            </a:endParaRPr>
          </a:p>
        </p:txBody>
      </p:sp>
      <p:sp>
        <p:nvSpPr>
          <p:cNvPr id="749" name="Google Shape;749;p45"/>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grpSp>
        <p:nvGrpSpPr>
          <p:cNvPr id="758" name="Google Shape;758;p46"/>
          <p:cNvGrpSpPr/>
          <p:nvPr/>
        </p:nvGrpSpPr>
        <p:grpSpPr>
          <a:xfrm rot="2576728">
            <a:off x="-512606" y="-6459622"/>
            <a:ext cx="819305" cy="13995240"/>
            <a:chOff x="0" y="-47625"/>
            <a:chExt cx="303446" cy="5183422"/>
          </a:xfrm>
        </p:grpSpPr>
        <p:sp>
          <p:nvSpPr>
            <p:cNvPr id="759" name="Google Shape;759;p46"/>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760" name="Google Shape;760;p46"/>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61" name="Google Shape;761;p46"/>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762" name="Google Shape;762;p46"/>
          <p:cNvSpPr txBox="1"/>
          <p:nvPr/>
        </p:nvSpPr>
        <p:spPr>
          <a:xfrm>
            <a:off x="282772" y="769620"/>
            <a:ext cx="9188100" cy="5983800"/>
          </a:xfrm>
          <a:prstGeom prst="rect">
            <a:avLst/>
          </a:prstGeom>
          <a:noFill/>
          <a:ln>
            <a:noFill/>
          </a:ln>
        </p:spPr>
        <p:txBody>
          <a:bodyPr anchorCtr="0" anchor="t" bIns="0" lIns="0" spcFirstLastPara="1" rIns="0" wrap="square" tIns="0">
            <a:spAutoFit/>
          </a:bodyPr>
          <a:lstStyle/>
          <a:p>
            <a:pPr indent="0" lvl="0" marL="0" marR="0" rtl="0" algn="just">
              <a:lnSpc>
                <a:spcPct val="96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a:p>
            <a:pPr indent="0" lvl="0" marL="0" marR="0" rtl="0" algn="just">
              <a:lnSpc>
                <a:spcPct val="96000"/>
              </a:lnSpc>
              <a:spcBef>
                <a:spcPts val="0"/>
              </a:spcBef>
              <a:spcAft>
                <a:spcPts val="0"/>
              </a:spcAft>
              <a:buClr>
                <a:srgbClr val="000000"/>
              </a:buClr>
              <a:buSzPts val="2300"/>
              <a:buFont typeface="Arial"/>
              <a:buNone/>
            </a:pPr>
            <a:r>
              <a:rPr b="0" i="0" lang="en-US" sz="2300" u="none" cap="none" strike="noStrike">
                <a:solidFill>
                  <a:srgbClr val="000000"/>
                </a:solidFill>
                <a:latin typeface="Quicksand Medium"/>
                <a:ea typeface="Quicksand Medium"/>
                <a:cs typeface="Quicksand Medium"/>
                <a:sym typeface="Quicksand Medium"/>
              </a:rPr>
              <a:t>Serán exhibidos y leídos en el debate, con indicación de su origen.</a:t>
            </a:r>
            <a:endParaRPr b="0" i="0" sz="1300" u="none" cap="none" strike="noStrike">
              <a:solidFill>
                <a:srgbClr val="000000"/>
              </a:solidFill>
              <a:latin typeface="Arial"/>
              <a:ea typeface="Arial"/>
              <a:cs typeface="Arial"/>
              <a:sym typeface="Arial"/>
            </a:endParaRPr>
          </a:p>
          <a:p>
            <a:pPr indent="0" lvl="0" marL="0" marR="0" rtl="0" algn="just">
              <a:lnSpc>
                <a:spcPct val="96000"/>
              </a:lnSpc>
              <a:spcBef>
                <a:spcPts val="0"/>
              </a:spcBef>
              <a:spcAft>
                <a:spcPts val="0"/>
              </a:spcAft>
              <a:buClr>
                <a:srgbClr val="000000"/>
              </a:buClr>
              <a:buSzPts val="2300"/>
              <a:buFont typeface="Arial"/>
              <a:buNone/>
            </a:pPr>
            <a:r>
              <a:t/>
            </a:r>
            <a:endParaRPr b="0" i="0" sz="2300" u="none" cap="none" strike="noStrike">
              <a:solidFill>
                <a:srgbClr val="000000"/>
              </a:solidFill>
              <a:latin typeface="Quicksand Medium"/>
              <a:ea typeface="Quicksand Medium"/>
              <a:cs typeface="Quicksand Medium"/>
              <a:sym typeface="Quicksand Medium"/>
            </a:endParaRPr>
          </a:p>
          <a:p>
            <a:pPr indent="0" lvl="0" marL="0" marR="0" rtl="0" algn="just">
              <a:lnSpc>
                <a:spcPct val="96000"/>
              </a:lnSpc>
              <a:spcBef>
                <a:spcPts val="0"/>
              </a:spcBef>
              <a:spcAft>
                <a:spcPts val="0"/>
              </a:spcAft>
              <a:buClr>
                <a:srgbClr val="000000"/>
              </a:buClr>
              <a:buSzPts val="2300"/>
              <a:buFont typeface="Arial"/>
              <a:buNone/>
            </a:pPr>
            <a:r>
              <a:rPr b="1" i="0" lang="en-US" sz="2300" u="none" cap="none" strike="noStrike">
                <a:solidFill>
                  <a:srgbClr val="000000"/>
                </a:solidFill>
                <a:latin typeface="Quicksand"/>
                <a:ea typeface="Quicksand"/>
                <a:cs typeface="Quicksand"/>
                <a:sym typeface="Quicksand"/>
              </a:rPr>
              <a:t>GRABACIONES Y ELEMENTOS AUDIOVISUALES, COMPUTACIONALES O CUALQUIER OTRO DE CARÁCTER ELECTRÓNICO</a:t>
            </a:r>
            <a:endParaRPr b="0" i="0" sz="1300" u="none" cap="none" strike="noStrike">
              <a:solidFill>
                <a:srgbClr val="000000"/>
              </a:solidFill>
              <a:latin typeface="Arial"/>
              <a:ea typeface="Arial"/>
              <a:cs typeface="Arial"/>
              <a:sym typeface="Arial"/>
            </a:endParaRPr>
          </a:p>
          <a:p>
            <a:pPr indent="0" lvl="0" marL="0" marR="0" rtl="0" algn="just">
              <a:lnSpc>
                <a:spcPct val="96000"/>
              </a:lnSpc>
              <a:spcBef>
                <a:spcPts val="0"/>
              </a:spcBef>
              <a:spcAft>
                <a:spcPts val="0"/>
              </a:spcAft>
              <a:buClr>
                <a:srgbClr val="000000"/>
              </a:buClr>
              <a:buSzPts val="2300"/>
              <a:buFont typeface="Arial"/>
              <a:buNone/>
            </a:pPr>
            <a:r>
              <a:t/>
            </a:r>
            <a:endParaRPr b="1" i="0" sz="2300" u="none" cap="none" strike="noStrike">
              <a:solidFill>
                <a:srgbClr val="000000"/>
              </a:solidFill>
              <a:latin typeface="Quicksand"/>
              <a:ea typeface="Quicksand"/>
              <a:cs typeface="Quicksand"/>
              <a:sym typeface="Quicksand"/>
            </a:endParaRPr>
          </a:p>
          <a:p>
            <a:pPr indent="0" lvl="0" marL="0" marR="0" rtl="0" algn="just">
              <a:lnSpc>
                <a:spcPct val="96000"/>
              </a:lnSpc>
              <a:spcBef>
                <a:spcPts val="0"/>
              </a:spcBef>
              <a:spcAft>
                <a:spcPts val="0"/>
              </a:spcAft>
              <a:buClr>
                <a:srgbClr val="000000"/>
              </a:buClr>
              <a:buSzPts val="2300"/>
              <a:buFont typeface="Arial"/>
              <a:buNone/>
            </a:pPr>
            <a:r>
              <a:rPr b="0" i="0" lang="en-US" sz="2300" u="none" cap="none" strike="noStrike">
                <a:solidFill>
                  <a:srgbClr val="000000"/>
                </a:solidFill>
                <a:latin typeface="Quicksand Medium"/>
                <a:ea typeface="Quicksand Medium"/>
                <a:cs typeface="Quicksand Medium"/>
                <a:sym typeface="Quicksand Medium"/>
              </a:rPr>
              <a:t>Se reproducen en la audiencia por cualquier medio idóneo para la percepción de los asistentes, y con acuerdo de las partes, el juez puede autorizar su reproducción parcial o resumida, cuando pareciere conveniente y se asegurare el conocimiento de su contenido (</a:t>
            </a:r>
            <a:r>
              <a:rPr b="1" i="0" lang="en-US" sz="2300" u="none" cap="none" strike="noStrike">
                <a:solidFill>
                  <a:srgbClr val="000000"/>
                </a:solidFill>
                <a:latin typeface="Quicksand"/>
                <a:ea typeface="Quicksand"/>
                <a:cs typeface="Quicksand"/>
                <a:sym typeface="Quicksand"/>
              </a:rPr>
              <a:t>estos medios podrán ser exhibidos a los declarantes durante sus testimonios, para que los reconozcan o se refieran a su conocimiento</a:t>
            </a:r>
            <a:r>
              <a:rPr b="0" i="0" lang="en-US" sz="2300" u="none" cap="none" strike="noStrike">
                <a:solidFill>
                  <a:srgbClr val="000000"/>
                </a:solidFill>
                <a:latin typeface="Quicksand Medium"/>
                <a:ea typeface="Quicksand Medium"/>
                <a:cs typeface="Quicksand Medium"/>
                <a:sym typeface="Quicksand Medium"/>
              </a:rPr>
              <a:t>).</a:t>
            </a:r>
            <a:endParaRPr b="0" i="0" sz="1300" u="none" cap="none" strike="noStrike">
              <a:solidFill>
                <a:srgbClr val="000000"/>
              </a:solidFill>
              <a:latin typeface="Arial"/>
              <a:ea typeface="Arial"/>
              <a:cs typeface="Arial"/>
              <a:sym typeface="Arial"/>
            </a:endParaRPr>
          </a:p>
          <a:p>
            <a:pPr indent="0" lvl="0" marL="0" marR="0" rtl="0" algn="just">
              <a:lnSpc>
                <a:spcPct val="96000"/>
              </a:lnSpc>
              <a:spcBef>
                <a:spcPts val="0"/>
              </a:spcBef>
              <a:spcAft>
                <a:spcPts val="0"/>
              </a:spcAft>
              <a:buClr>
                <a:srgbClr val="000000"/>
              </a:buClr>
              <a:buSzPts val="2300"/>
              <a:buFont typeface="Arial"/>
              <a:buNone/>
            </a:pPr>
            <a:r>
              <a:rPr b="0" i="0" lang="en-US" sz="2300" u="none" cap="none" strike="noStrike">
                <a:solidFill>
                  <a:srgbClr val="000000"/>
                </a:solidFill>
                <a:latin typeface="Quicksand Medium"/>
                <a:ea typeface="Quicksand Medium"/>
                <a:cs typeface="Quicksand Medium"/>
                <a:sym typeface="Quicksand Medium"/>
              </a:rPr>
              <a:t>Practicada la prueba: El juez puede solicitar a un miembro del consejo técnico que emita su opinión respecto de la prueba rendida, en el ámbito de su especialidad.  </a:t>
            </a:r>
            <a:endParaRPr b="0" i="0" sz="1300" u="none" cap="none" strike="noStrike">
              <a:solidFill>
                <a:srgbClr val="000000"/>
              </a:solidFill>
              <a:latin typeface="Arial"/>
              <a:ea typeface="Arial"/>
              <a:cs typeface="Arial"/>
              <a:sym typeface="Arial"/>
            </a:endParaRPr>
          </a:p>
          <a:p>
            <a:pPr indent="0" lvl="0" marL="0" marR="0" rtl="0" algn="l">
              <a:lnSpc>
                <a:spcPct val="119958"/>
              </a:lnSpc>
              <a:spcBef>
                <a:spcPts val="0"/>
              </a:spcBef>
              <a:spcAft>
                <a:spcPts val="0"/>
              </a:spcAft>
              <a:buClr>
                <a:srgbClr val="000000"/>
              </a:buClr>
              <a:buSzPts val="2300"/>
              <a:buFont typeface="Arial"/>
              <a:buNone/>
            </a:pPr>
            <a:r>
              <a:t/>
            </a:r>
            <a:endParaRPr b="0" i="0" sz="2300" u="none" cap="none" strike="noStrike">
              <a:solidFill>
                <a:srgbClr val="000000"/>
              </a:solidFill>
              <a:latin typeface="Quicksand Medium"/>
              <a:ea typeface="Quicksand Medium"/>
              <a:cs typeface="Quicksand Medium"/>
              <a:sym typeface="Quicksand Medium"/>
            </a:endParaRPr>
          </a:p>
        </p:txBody>
      </p:sp>
      <p:sp>
        <p:nvSpPr>
          <p:cNvPr id="763" name="Google Shape;763;p46"/>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764" name="Google Shape;764;p46"/>
          <p:cNvSpPr txBox="1"/>
          <p:nvPr/>
        </p:nvSpPr>
        <p:spPr>
          <a:xfrm>
            <a:off x="1237875" y="341475"/>
            <a:ext cx="7475400" cy="365100"/>
          </a:xfrm>
          <a:prstGeom prst="rect">
            <a:avLst/>
          </a:prstGeom>
          <a:noFill/>
          <a:ln>
            <a:noFill/>
          </a:ln>
        </p:spPr>
        <p:txBody>
          <a:bodyPr anchorCtr="0" anchor="t" bIns="91425" lIns="91425" spcFirstLastPara="1" rIns="91425" wrap="square" tIns="91425">
            <a:noAutofit/>
          </a:bodyPr>
          <a:lstStyle/>
          <a:p>
            <a:pPr indent="0" lvl="0" marL="0" marR="0" rtl="0" algn="just">
              <a:lnSpc>
                <a:spcPct val="96000"/>
              </a:lnSpc>
              <a:spcBef>
                <a:spcPts val="0"/>
              </a:spcBef>
              <a:spcAft>
                <a:spcPts val="0"/>
              </a:spcAft>
              <a:buClr>
                <a:schemeClr val="dk1"/>
              </a:buClr>
              <a:buSzPts val="2400"/>
              <a:buFont typeface="Arial"/>
              <a:buNone/>
            </a:pPr>
            <a:r>
              <a:rPr b="1" i="0" lang="en-US" sz="2400" u="none" cap="none" strike="noStrike">
                <a:solidFill>
                  <a:schemeClr val="dk1"/>
                </a:solidFill>
                <a:latin typeface="Quicksand"/>
                <a:ea typeface="Quicksand"/>
                <a:cs typeface="Quicksand"/>
                <a:sym typeface="Quicksand"/>
              </a:rPr>
              <a:t>DOCUMENTAL E INFORME DE PERITOS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grpSp>
        <p:nvGrpSpPr>
          <p:cNvPr id="773" name="Google Shape;773;p47"/>
          <p:cNvGrpSpPr/>
          <p:nvPr/>
        </p:nvGrpSpPr>
        <p:grpSpPr>
          <a:xfrm rot="2576728">
            <a:off x="12023" y="-6006948"/>
            <a:ext cx="819305" cy="13995240"/>
            <a:chOff x="0" y="-47625"/>
            <a:chExt cx="303446" cy="5183422"/>
          </a:xfrm>
        </p:grpSpPr>
        <p:sp>
          <p:nvSpPr>
            <p:cNvPr id="774" name="Google Shape;774;p47"/>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775" name="Google Shape;775;p47"/>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76" name="Google Shape;776;p47"/>
          <p:cNvSpPr/>
          <p:nvPr/>
        </p:nvSpPr>
        <p:spPr>
          <a:xfrm rot="-3675329">
            <a:off x="8347478" y="6202913"/>
            <a:ext cx="1796274" cy="1704215"/>
          </a:xfrm>
          <a:custGeom>
            <a:rect b="b" l="l" r="r" t="t"/>
            <a:pathLst>
              <a:path extrusionOk="0" h="1704215" w="1796274">
                <a:moveTo>
                  <a:pt x="0" y="0"/>
                </a:moveTo>
                <a:lnTo>
                  <a:pt x="1796274" y="0"/>
                </a:lnTo>
                <a:lnTo>
                  <a:pt x="1796274" y="1704215"/>
                </a:lnTo>
                <a:lnTo>
                  <a:pt x="0" y="1704215"/>
                </a:lnTo>
                <a:lnTo>
                  <a:pt x="0" y="0"/>
                </a:lnTo>
                <a:close/>
              </a:path>
            </a:pathLst>
          </a:custGeom>
          <a:blipFill rotWithShape="1">
            <a:blip r:embed="rId3">
              <a:alphaModFix/>
            </a:blip>
            <a:stretch>
              <a:fillRect b="0" l="0" r="0" t="0"/>
            </a:stretch>
          </a:blipFill>
          <a:ln>
            <a:noFill/>
          </a:ln>
        </p:spPr>
      </p:sp>
      <p:sp>
        <p:nvSpPr>
          <p:cNvPr id="777" name="Google Shape;777;p47"/>
          <p:cNvSpPr txBox="1"/>
          <p:nvPr/>
        </p:nvSpPr>
        <p:spPr>
          <a:xfrm>
            <a:off x="286050" y="2292600"/>
            <a:ext cx="9181500" cy="4460700"/>
          </a:xfrm>
          <a:prstGeom prst="rect">
            <a:avLst/>
          </a:prstGeom>
          <a:noFill/>
          <a:ln>
            <a:noFill/>
          </a:ln>
        </p:spPr>
        <p:txBody>
          <a:bodyPr anchorCtr="0" anchor="t" bIns="0" lIns="0" spcFirstLastPara="1" rIns="0" wrap="square" tIns="0">
            <a:spAutoFit/>
          </a:bodyPr>
          <a:lstStyle/>
          <a:p>
            <a:pPr indent="0" lvl="0" marL="0" marR="0" rtl="0" algn="just">
              <a:lnSpc>
                <a:spcPct val="95998"/>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a:p>
            <a:pPr indent="0" lvl="0" marL="0" marR="0" rtl="0" algn="just">
              <a:lnSpc>
                <a:spcPct val="95998"/>
              </a:lnSpc>
              <a:spcBef>
                <a:spcPts val="0"/>
              </a:spcBef>
              <a:spcAft>
                <a:spcPts val="0"/>
              </a:spcAft>
              <a:buClr>
                <a:srgbClr val="000000"/>
              </a:buClr>
              <a:buSzPts val="2399"/>
              <a:buFont typeface="Arial"/>
              <a:buNone/>
            </a:pPr>
            <a:r>
              <a:t/>
            </a:r>
            <a:endParaRPr b="0" i="0" sz="2399" u="none" cap="none" strike="noStrike">
              <a:solidFill>
                <a:srgbClr val="000000"/>
              </a:solidFill>
              <a:latin typeface="Quicksand"/>
              <a:ea typeface="Quicksand"/>
              <a:cs typeface="Quicksand"/>
              <a:sym typeface="Quicksand"/>
            </a:endParaRPr>
          </a:p>
          <a:p>
            <a:pPr indent="0" lvl="0" marL="0" marR="0" rtl="0" algn="just">
              <a:lnSpc>
                <a:spcPct val="95998"/>
              </a:lnSpc>
              <a:spcBef>
                <a:spcPts val="0"/>
              </a:spcBef>
              <a:spcAft>
                <a:spcPts val="0"/>
              </a:spcAft>
              <a:buClr>
                <a:srgbClr val="000000"/>
              </a:buClr>
              <a:buSzPts val="2399"/>
              <a:buFont typeface="Arial"/>
              <a:buNone/>
            </a:pPr>
            <a:r>
              <a:rPr b="1" i="0" lang="en-US" sz="2399" u="sng" cap="none" strike="noStrike">
                <a:solidFill>
                  <a:srgbClr val="000000"/>
                </a:solidFill>
                <a:latin typeface="Quicksand"/>
                <a:ea typeface="Quicksand"/>
                <a:cs typeface="Quicksand"/>
                <a:sym typeface="Quicksand"/>
              </a:rPr>
              <a:t>SENTENCIA:</a:t>
            </a:r>
            <a:endParaRPr b="0" i="0" sz="1300" u="none" cap="none" strike="noStrike">
              <a:solidFill>
                <a:srgbClr val="000000"/>
              </a:solidFill>
              <a:latin typeface="Arial"/>
              <a:ea typeface="Arial"/>
              <a:cs typeface="Arial"/>
              <a:sym typeface="Arial"/>
            </a:endParaRPr>
          </a:p>
          <a:p>
            <a:pPr indent="0" lvl="0" marL="0" marR="0" rtl="0" algn="just">
              <a:lnSpc>
                <a:spcPct val="95998"/>
              </a:lnSpc>
              <a:spcBef>
                <a:spcPts val="0"/>
              </a:spcBef>
              <a:spcAft>
                <a:spcPts val="0"/>
              </a:spcAft>
              <a:buClr>
                <a:srgbClr val="000000"/>
              </a:buClr>
              <a:buSzPts val="2399"/>
              <a:buFont typeface="Arial"/>
              <a:buNone/>
            </a:pPr>
            <a:r>
              <a:t/>
            </a:r>
            <a:endParaRPr b="1" i="0" sz="2399" u="sng" cap="none" strike="noStrike">
              <a:solidFill>
                <a:srgbClr val="000000"/>
              </a:solidFill>
              <a:latin typeface="Quicksand"/>
              <a:ea typeface="Quicksand"/>
              <a:cs typeface="Quicksand"/>
              <a:sym typeface="Quicksand"/>
            </a:endParaRPr>
          </a:p>
          <a:p>
            <a:pPr indent="0" lvl="0" marL="0" marR="0" rtl="0" algn="just">
              <a:lnSpc>
                <a:spcPct val="95998"/>
              </a:lnSpc>
              <a:spcBef>
                <a:spcPts val="0"/>
              </a:spcBef>
              <a:spcAft>
                <a:spcPts val="0"/>
              </a:spcAft>
              <a:buClr>
                <a:srgbClr val="000000"/>
              </a:buClr>
              <a:buSzPts val="2399"/>
              <a:buFont typeface="Arial"/>
              <a:buNone/>
            </a:pPr>
            <a:r>
              <a:rPr b="0" i="0" lang="en-US" sz="2399" u="none" cap="none" strike="noStrike">
                <a:solidFill>
                  <a:srgbClr val="000000"/>
                </a:solidFill>
                <a:latin typeface="Quicksand"/>
                <a:ea typeface="Quicksand"/>
                <a:cs typeface="Quicksand"/>
                <a:sym typeface="Quicksand"/>
              </a:rPr>
              <a:t>Una vez concluido el debate, el juez comunicará de inmediato su resolución, indicando los fundamentos principales tomados en consideración para dictarla. Excepcionalmente, cuando la audiencia del juicio se hubiere prolongado por más de dos días, podrá postergar su decisión hasta el día siguiente hábil, lo que indicará a las partes al término de la audiencia, fijando de inmediato la oportunidad en que la decisión será comunicada.</a:t>
            </a:r>
            <a:endParaRPr b="0" i="0" sz="1300" u="none" cap="none" strike="noStrike">
              <a:solidFill>
                <a:srgbClr val="000000"/>
              </a:solidFill>
              <a:latin typeface="Arial"/>
              <a:ea typeface="Arial"/>
              <a:cs typeface="Arial"/>
              <a:sym typeface="Arial"/>
            </a:endParaRPr>
          </a:p>
          <a:p>
            <a:pPr indent="0" lvl="0" marL="0" marR="0" rtl="0" algn="l">
              <a:lnSpc>
                <a:spcPct val="95998"/>
              </a:lnSpc>
              <a:spcBef>
                <a:spcPts val="0"/>
              </a:spcBef>
              <a:spcAft>
                <a:spcPts val="0"/>
              </a:spcAft>
              <a:buClr>
                <a:srgbClr val="000000"/>
              </a:buClr>
              <a:buSzPts val="2399"/>
              <a:buFont typeface="Arial"/>
              <a:buNone/>
            </a:pPr>
            <a:r>
              <a:t/>
            </a:r>
            <a:endParaRPr b="0" i="0" sz="2399" u="none" cap="none" strike="noStrike">
              <a:solidFill>
                <a:srgbClr val="000000"/>
              </a:solidFill>
              <a:latin typeface="Quicksand"/>
              <a:ea typeface="Quicksand"/>
              <a:cs typeface="Quicksand"/>
              <a:sym typeface="Quicksand"/>
            </a:endParaRPr>
          </a:p>
          <a:p>
            <a:pPr indent="0" lvl="0" marL="0" marR="0" rtl="0" algn="l">
              <a:lnSpc>
                <a:spcPct val="120008"/>
              </a:lnSpc>
              <a:spcBef>
                <a:spcPts val="0"/>
              </a:spcBef>
              <a:spcAft>
                <a:spcPts val="0"/>
              </a:spcAft>
              <a:buClr>
                <a:srgbClr val="000000"/>
              </a:buClr>
              <a:buSzPts val="2399"/>
              <a:buFont typeface="Arial"/>
              <a:buNone/>
            </a:pPr>
            <a:r>
              <a:t/>
            </a:r>
            <a:endParaRPr b="0" i="0" sz="2399" u="none" cap="none" strike="noStrike">
              <a:solidFill>
                <a:srgbClr val="000000"/>
              </a:solidFill>
              <a:latin typeface="Quicksand"/>
              <a:ea typeface="Quicksand"/>
              <a:cs typeface="Quicksand"/>
              <a:sym typeface="Quicksand"/>
            </a:endParaRPr>
          </a:p>
        </p:txBody>
      </p:sp>
      <p:sp>
        <p:nvSpPr>
          <p:cNvPr id="778" name="Google Shape;778;p47"/>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779" name="Google Shape;779;p47"/>
          <p:cNvSpPr txBox="1"/>
          <p:nvPr/>
        </p:nvSpPr>
        <p:spPr>
          <a:xfrm>
            <a:off x="1574025" y="229425"/>
            <a:ext cx="7747500" cy="1840800"/>
          </a:xfrm>
          <a:prstGeom prst="rect">
            <a:avLst/>
          </a:prstGeom>
          <a:noFill/>
          <a:ln>
            <a:noFill/>
          </a:ln>
        </p:spPr>
        <p:txBody>
          <a:bodyPr anchorCtr="0" anchor="t" bIns="91425" lIns="91425" spcFirstLastPara="1" rIns="91425" wrap="square" tIns="91425">
            <a:noAutofit/>
          </a:bodyPr>
          <a:lstStyle/>
          <a:p>
            <a:pPr indent="0" lvl="0" marL="0" marR="0" rtl="0" algn="just">
              <a:lnSpc>
                <a:spcPct val="95998"/>
              </a:lnSpc>
              <a:spcBef>
                <a:spcPts val="0"/>
              </a:spcBef>
              <a:spcAft>
                <a:spcPts val="0"/>
              </a:spcAft>
              <a:buClr>
                <a:schemeClr val="dk1"/>
              </a:buClr>
              <a:buSzPts val="2299"/>
              <a:buFont typeface="Arial"/>
              <a:buNone/>
            </a:pPr>
            <a:r>
              <a:rPr b="1" i="0" lang="en-US" sz="2299" u="none" cap="none" strike="noStrike">
                <a:solidFill>
                  <a:schemeClr val="dk1"/>
                </a:solidFill>
                <a:latin typeface="Quicksand"/>
                <a:ea typeface="Quicksand"/>
                <a:cs typeface="Quicksand"/>
                <a:sym typeface="Quicksand"/>
              </a:rPr>
              <a:t>OBSERVACIÓN A LA PRUEBA RENDIDA</a:t>
            </a:r>
            <a:endParaRPr b="0" i="0" sz="1200" u="none" cap="none" strike="noStrike">
              <a:solidFill>
                <a:schemeClr val="dk1"/>
              </a:solidFill>
              <a:latin typeface="Arial"/>
              <a:ea typeface="Arial"/>
              <a:cs typeface="Arial"/>
              <a:sym typeface="Arial"/>
            </a:endParaRPr>
          </a:p>
          <a:p>
            <a:pPr indent="0" lvl="0" marL="0" marR="0" rtl="0" algn="just">
              <a:lnSpc>
                <a:spcPct val="95998"/>
              </a:lnSpc>
              <a:spcBef>
                <a:spcPts val="0"/>
              </a:spcBef>
              <a:spcAft>
                <a:spcPts val="0"/>
              </a:spcAft>
              <a:buClr>
                <a:schemeClr val="dk1"/>
              </a:buClr>
              <a:buSzPts val="2299"/>
              <a:buFont typeface="Arial"/>
              <a:buNone/>
            </a:pPr>
            <a:r>
              <a:rPr b="0" i="0" lang="en-US" sz="2299" u="none" cap="none" strike="noStrike">
                <a:solidFill>
                  <a:schemeClr val="dk1"/>
                </a:solidFill>
                <a:latin typeface="Quicksand"/>
                <a:ea typeface="Quicksand"/>
                <a:cs typeface="Quicksand"/>
                <a:sym typeface="Quicksand"/>
              </a:rPr>
              <a:t>Las partes, oralmente y en forma breve y precisa  harán las observaciones que le merezca la prueba rendida y la opinión del miembro del consejo técnico, así como sus conclusiones, con derecho a replicar respecto de las conclusiones argumentadas por los demás.</a:t>
            </a:r>
            <a:endParaRPr b="0" i="0" sz="2199" u="none" cap="none" strike="noStrike">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grpSp>
        <p:nvGrpSpPr>
          <p:cNvPr id="788" name="Google Shape;788;p48"/>
          <p:cNvGrpSpPr/>
          <p:nvPr/>
        </p:nvGrpSpPr>
        <p:grpSpPr>
          <a:xfrm rot="2576728">
            <a:off x="12023" y="-6006948"/>
            <a:ext cx="819305" cy="13995240"/>
            <a:chOff x="0" y="-47625"/>
            <a:chExt cx="303446" cy="5183422"/>
          </a:xfrm>
        </p:grpSpPr>
        <p:sp>
          <p:nvSpPr>
            <p:cNvPr id="789" name="Google Shape;789;p48"/>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790" name="Google Shape;790;p48"/>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91" name="Google Shape;791;p48"/>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792" name="Google Shape;792;p48"/>
          <p:cNvSpPr txBox="1"/>
          <p:nvPr/>
        </p:nvSpPr>
        <p:spPr>
          <a:xfrm>
            <a:off x="274350" y="2230300"/>
            <a:ext cx="8595300" cy="4815300"/>
          </a:xfrm>
          <a:prstGeom prst="rect">
            <a:avLst/>
          </a:prstGeom>
          <a:noFill/>
          <a:ln>
            <a:noFill/>
          </a:ln>
        </p:spPr>
        <p:txBody>
          <a:bodyPr anchorCtr="0" anchor="t" bIns="0" lIns="0" spcFirstLastPara="1" rIns="0" wrap="square" tIns="0">
            <a:spAutoFit/>
          </a:bodyPr>
          <a:lstStyle/>
          <a:p>
            <a:pPr indent="0" lvl="0" marL="0" marR="0" rtl="0" algn="just">
              <a:lnSpc>
                <a:spcPct val="95998"/>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a:p>
            <a:pPr indent="0" lvl="0" marL="0" marR="0" rtl="0" algn="l">
              <a:lnSpc>
                <a:spcPct val="95998"/>
              </a:lnSpc>
              <a:spcBef>
                <a:spcPts val="0"/>
              </a:spcBef>
              <a:spcAft>
                <a:spcPts val="0"/>
              </a:spcAft>
              <a:buClr>
                <a:srgbClr val="000000"/>
              </a:buClr>
              <a:buSzPts val="2399"/>
              <a:buFont typeface="Arial"/>
              <a:buNone/>
            </a:pPr>
            <a:r>
              <a:rPr b="1" i="0" lang="en-US" sz="2399" u="sng" cap="none" strike="noStrike">
                <a:solidFill>
                  <a:srgbClr val="000000"/>
                </a:solidFill>
                <a:latin typeface="Quicksand"/>
                <a:ea typeface="Quicksand"/>
                <a:cs typeface="Quicksand"/>
                <a:sym typeface="Quicksand"/>
              </a:rPr>
              <a:t>CONTENIDO DE LA SENTENCIA</a:t>
            </a:r>
            <a:r>
              <a:rPr b="0" i="0" lang="en-US" sz="2399" u="none" cap="none" strike="noStrike">
                <a:solidFill>
                  <a:srgbClr val="000000"/>
                </a:solidFill>
                <a:latin typeface="Quicksand Medium"/>
                <a:ea typeface="Quicksand Medium"/>
                <a:cs typeface="Quicksand Medium"/>
                <a:sym typeface="Quicksand Medium"/>
              </a:rPr>
              <a:t>. (art.66)</a:t>
            </a:r>
            <a:endParaRPr b="0" i="0" sz="1300" u="none" cap="none" strike="noStrike">
              <a:solidFill>
                <a:srgbClr val="000000"/>
              </a:solidFill>
              <a:latin typeface="Arial"/>
              <a:ea typeface="Arial"/>
              <a:cs typeface="Arial"/>
              <a:sym typeface="Arial"/>
            </a:endParaRPr>
          </a:p>
          <a:p>
            <a:pPr indent="0" lvl="0" marL="0" marR="0" rtl="0" algn="l">
              <a:lnSpc>
                <a:spcPct val="95998"/>
              </a:lnSpc>
              <a:spcBef>
                <a:spcPts val="0"/>
              </a:spcBef>
              <a:spcAft>
                <a:spcPts val="0"/>
              </a:spcAft>
              <a:buClr>
                <a:srgbClr val="000000"/>
              </a:buClr>
              <a:buSzPts val="2399"/>
              <a:buFont typeface="Arial"/>
              <a:buNone/>
            </a:pPr>
            <a:r>
              <a:t/>
            </a:r>
            <a:endParaRPr b="0" i="0" sz="2399" u="none" cap="none" strike="noStrike">
              <a:solidFill>
                <a:srgbClr val="000000"/>
              </a:solidFill>
              <a:latin typeface="Quicksand Medium"/>
              <a:ea typeface="Quicksand Medium"/>
              <a:cs typeface="Quicksand Medium"/>
              <a:sym typeface="Quicksand Medium"/>
            </a:endParaRPr>
          </a:p>
          <a:p>
            <a:pPr indent="0" lvl="0" marL="0" marR="0" rtl="0" algn="just">
              <a:lnSpc>
                <a:spcPct val="95998"/>
              </a:lnSpc>
              <a:spcBef>
                <a:spcPts val="0"/>
              </a:spcBef>
              <a:spcAft>
                <a:spcPts val="0"/>
              </a:spcAft>
              <a:buClr>
                <a:srgbClr val="000000"/>
              </a:buClr>
              <a:buSzPts val="2399"/>
              <a:buFont typeface="Arial"/>
              <a:buNone/>
            </a:pPr>
            <a:r>
              <a:rPr b="0" i="0" lang="en-US" sz="2399" u="none" cap="none" strike="noStrike">
                <a:solidFill>
                  <a:srgbClr val="000000"/>
                </a:solidFill>
                <a:latin typeface="Quicksand Medium"/>
                <a:ea typeface="Quicksand Medium"/>
                <a:cs typeface="Quicksand Medium"/>
                <a:sym typeface="Quicksand Medium"/>
              </a:rPr>
              <a:t>1.Lugar y fecha en que se dicta.</a:t>
            </a:r>
            <a:endParaRPr b="0" i="0" sz="1300" u="none" cap="none" strike="noStrike">
              <a:solidFill>
                <a:srgbClr val="000000"/>
              </a:solidFill>
              <a:latin typeface="Arial"/>
              <a:ea typeface="Arial"/>
              <a:cs typeface="Arial"/>
              <a:sym typeface="Arial"/>
            </a:endParaRPr>
          </a:p>
          <a:p>
            <a:pPr indent="0" lvl="0" marL="0" marR="0" rtl="0" algn="just">
              <a:lnSpc>
                <a:spcPct val="95998"/>
              </a:lnSpc>
              <a:spcBef>
                <a:spcPts val="0"/>
              </a:spcBef>
              <a:spcAft>
                <a:spcPts val="0"/>
              </a:spcAft>
              <a:buClr>
                <a:srgbClr val="000000"/>
              </a:buClr>
              <a:buSzPts val="2399"/>
              <a:buFont typeface="Arial"/>
              <a:buNone/>
            </a:pPr>
            <a:r>
              <a:t/>
            </a:r>
            <a:endParaRPr b="0" i="0" sz="2399" u="none" cap="none" strike="noStrike">
              <a:solidFill>
                <a:srgbClr val="000000"/>
              </a:solidFill>
              <a:latin typeface="Quicksand Medium"/>
              <a:ea typeface="Quicksand Medium"/>
              <a:cs typeface="Quicksand Medium"/>
              <a:sym typeface="Quicksand Medium"/>
            </a:endParaRPr>
          </a:p>
          <a:p>
            <a:pPr indent="0" lvl="0" marL="0" marR="0" rtl="0" algn="just">
              <a:lnSpc>
                <a:spcPct val="95998"/>
              </a:lnSpc>
              <a:spcBef>
                <a:spcPts val="0"/>
              </a:spcBef>
              <a:spcAft>
                <a:spcPts val="0"/>
              </a:spcAft>
              <a:buClr>
                <a:srgbClr val="000000"/>
              </a:buClr>
              <a:buSzPts val="2399"/>
              <a:buFont typeface="Arial"/>
              <a:buNone/>
            </a:pPr>
            <a:r>
              <a:rPr b="0" i="0" lang="en-US" sz="2399" u="none" cap="none" strike="noStrike">
                <a:solidFill>
                  <a:srgbClr val="000000"/>
                </a:solidFill>
                <a:latin typeface="Quicksand Medium"/>
                <a:ea typeface="Quicksand Medium"/>
                <a:cs typeface="Quicksand Medium"/>
                <a:sym typeface="Quicksand Medium"/>
              </a:rPr>
              <a:t>2. Individualización completa de las partes litigantes</a:t>
            </a:r>
            <a:endParaRPr b="0" i="0" sz="1300" u="none" cap="none" strike="noStrike">
              <a:solidFill>
                <a:srgbClr val="000000"/>
              </a:solidFill>
              <a:latin typeface="Arial"/>
              <a:ea typeface="Arial"/>
              <a:cs typeface="Arial"/>
              <a:sym typeface="Arial"/>
            </a:endParaRPr>
          </a:p>
          <a:p>
            <a:pPr indent="0" lvl="0" marL="0" marR="0" rtl="0" algn="just">
              <a:lnSpc>
                <a:spcPct val="95998"/>
              </a:lnSpc>
              <a:spcBef>
                <a:spcPts val="0"/>
              </a:spcBef>
              <a:spcAft>
                <a:spcPts val="0"/>
              </a:spcAft>
              <a:buClr>
                <a:srgbClr val="000000"/>
              </a:buClr>
              <a:buSzPts val="2399"/>
              <a:buFont typeface="Arial"/>
              <a:buNone/>
            </a:pPr>
            <a:r>
              <a:t/>
            </a:r>
            <a:endParaRPr b="0" i="0" sz="2399" u="none" cap="none" strike="noStrike">
              <a:solidFill>
                <a:srgbClr val="000000"/>
              </a:solidFill>
              <a:latin typeface="Quicksand Medium"/>
              <a:ea typeface="Quicksand Medium"/>
              <a:cs typeface="Quicksand Medium"/>
              <a:sym typeface="Quicksand Medium"/>
            </a:endParaRPr>
          </a:p>
          <a:p>
            <a:pPr indent="0" lvl="0" marL="0" marR="0" rtl="0" algn="just">
              <a:lnSpc>
                <a:spcPct val="95998"/>
              </a:lnSpc>
              <a:spcBef>
                <a:spcPts val="0"/>
              </a:spcBef>
              <a:spcAft>
                <a:spcPts val="0"/>
              </a:spcAft>
              <a:buClr>
                <a:srgbClr val="000000"/>
              </a:buClr>
              <a:buSzPts val="2399"/>
              <a:buFont typeface="Arial"/>
              <a:buNone/>
            </a:pPr>
            <a:r>
              <a:rPr b="0" i="0" lang="en-US" sz="2399" u="none" cap="none" strike="noStrike">
                <a:solidFill>
                  <a:srgbClr val="000000"/>
                </a:solidFill>
                <a:latin typeface="Quicksand Medium"/>
                <a:ea typeface="Quicksand Medium"/>
                <a:cs typeface="Quicksand Medium"/>
                <a:sym typeface="Quicksand Medium"/>
              </a:rPr>
              <a:t>3.Una síntesis de los hechos y de las alegaciones de las partes;</a:t>
            </a:r>
            <a:endParaRPr b="0" i="0" sz="1300" u="none" cap="none" strike="noStrike">
              <a:solidFill>
                <a:srgbClr val="000000"/>
              </a:solidFill>
              <a:latin typeface="Arial"/>
              <a:ea typeface="Arial"/>
              <a:cs typeface="Arial"/>
              <a:sym typeface="Arial"/>
            </a:endParaRPr>
          </a:p>
          <a:p>
            <a:pPr indent="0" lvl="0" marL="0" marR="0" rtl="0" algn="just">
              <a:lnSpc>
                <a:spcPct val="95998"/>
              </a:lnSpc>
              <a:spcBef>
                <a:spcPts val="0"/>
              </a:spcBef>
              <a:spcAft>
                <a:spcPts val="0"/>
              </a:spcAft>
              <a:buClr>
                <a:srgbClr val="000000"/>
              </a:buClr>
              <a:buSzPts val="2399"/>
              <a:buFont typeface="Arial"/>
              <a:buNone/>
            </a:pPr>
            <a:r>
              <a:t/>
            </a:r>
            <a:endParaRPr b="0" i="0" sz="2399" u="none" cap="none" strike="noStrike">
              <a:solidFill>
                <a:srgbClr val="000000"/>
              </a:solidFill>
              <a:latin typeface="Quicksand Medium"/>
              <a:ea typeface="Quicksand Medium"/>
              <a:cs typeface="Quicksand Medium"/>
              <a:sym typeface="Quicksand Medium"/>
            </a:endParaRPr>
          </a:p>
          <a:p>
            <a:pPr indent="0" lvl="0" marL="0" marR="0" rtl="0" algn="just">
              <a:lnSpc>
                <a:spcPct val="95998"/>
              </a:lnSpc>
              <a:spcBef>
                <a:spcPts val="0"/>
              </a:spcBef>
              <a:spcAft>
                <a:spcPts val="0"/>
              </a:spcAft>
              <a:buClr>
                <a:srgbClr val="000000"/>
              </a:buClr>
              <a:buSzPts val="2399"/>
              <a:buFont typeface="Arial"/>
              <a:buNone/>
            </a:pPr>
            <a:r>
              <a:rPr b="0" i="0" lang="en-US" sz="2399" u="none" cap="none" strike="noStrike">
                <a:solidFill>
                  <a:srgbClr val="000000"/>
                </a:solidFill>
                <a:latin typeface="Quicksand Medium"/>
                <a:ea typeface="Quicksand Medium"/>
                <a:cs typeface="Quicksand Medium"/>
                <a:sym typeface="Quicksand Medium"/>
              </a:rPr>
              <a:t>4. Análisis de la prueba rendida, los hechos que estime probados y el razonamiento que conduce a esa</a:t>
            </a:r>
            <a:endParaRPr b="0" i="0" sz="1300" u="none" cap="none" strike="noStrike">
              <a:solidFill>
                <a:srgbClr val="000000"/>
              </a:solidFill>
              <a:latin typeface="Arial"/>
              <a:ea typeface="Arial"/>
              <a:cs typeface="Arial"/>
              <a:sym typeface="Arial"/>
            </a:endParaRPr>
          </a:p>
          <a:p>
            <a:pPr indent="0" lvl="0" marL="0" marR="0" rtl="0" algn="just">
              <a:lnSpc>
                <a:spcPct val="95998"/>
              </a:lnSpc>
              <a:spcBef>
                <a:spcPts val="0"/>
              </a:spcBef>
              <a:spcAft>
                <a:spcPts val="0"/>
              </a:spcAft>
              <a:buClr>
                <a:srgbClr val="000000"/>
              </a:buClr>
              <a:buSzPts val="2399"/>
              <a:buFont typeface="Arial"/>
              <a:buNone/>
            </a:pPr>
            <a:r>
              <a:rPr b="0" i="0" lang="en-US" sz="2399" u="none" cap="none" strike="noStrike">
                <a:solidFill>
                  <a:srgbClr val="000000"/>
                </a:solidFill>
                <a:latin typeface="Quicksand"/>
                <a:ea typeface="Quicksand"/>
                <a:cs typeface="Quicksand"/>
                <a:sym typeface="Quicksand"/>
              </a:rPr>
              <a:t> conclusión;</a:t>
            </a:r>
            <a:endParaRPr b="0" i="0" sz="1300" u="none" cap="none" strike="noStrike">
              <a:solidFill>
                <a:srgbClr val="000000"/>
              </a:solidFill>
              <a:latin typeface="Arial"/>
              <a:ea typeface="Arial"/>
              <a:cs typeface="Arial"/>
              <a:sym typeface="Arial"/>
            </a:endParaRPr>
          </a:p>
          <a:p>
            <a:pPr indent="0" lvl="0" marL="0" marR="0" rtl="0" algn="l">
              <a:lnSpc>
                <a:spcPct val="120008"/>
              </a:lnSpc>
              <a:spcBef>
                <a:spcPts val="0"/>
              </a:spcBef>
              <a:spcAft>
                <a:spcPts val="0"/>
              </a:spcAft>
              <a:buClr>
                <a:srgbClr val="000000"/>
              </a:buClr>
              <a:buSzPts val="2399"/>
              <a:buFont typeface="Arial"/>
              <a:buNone/>
            </a:pPr>
            <a:r>
              <a:t/>
            </a:r>
            <a:endParaRPr b="0" i="0" sz="2399" u="none" cap="none" strike="noStrike">
              <a:solidFill>
                <a:srgbClr val="000000"/>
              </a:solidFill>
              <a:latin typeface="Quicksand"/>
              <a:ea typeface="Quicksand"/>
              <a:cs typeface="Quicksand"/>
              <a:sym typeface="Quicksand"/>
            </a:endParaRPr>
          </a:p>
        </p:txBody>
      </p:sp>
      <p:sp>
        <p:nvSpPr>
          <p:cNvPr id="793" name="Google Shape;793;p48"/>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794" name="Google Shape;794;p48"/>
          <p:cNvSpPr txBox="1"/>
          <p:nvPr/>
        </p:nvSpPr>
        <p:spPr>
          <a:xfrm>
            <a:off x="1445975" y="149400"/>
            <a:ext cx="7443300" cy="1856700"/>
          </a:xfrm>
          <a:prstGeom prst="rect">
            <a:avLst/>
          </a:prstGeom>
          <a:noFill/>
          <a:ln>
            <a:noFill/>
          </a:ln>
        </p:spPr>
        <p:txBody>
          <a:bodyPr anchorCtr="0" anchor="t" bIns="91425" lIns="91425" spcFirstLastPara="1" rIns="91425" wrap="square" tIns="91425">
            <a:noAutofit/>
          </a:bodyPr>
          <a:lstStyle/>
          <a:p>
            <a:pPr indent="-263525" lvl="1" marL="539748" marR="0" rtl="0" algn="just">
              <a:lnSpc>
                <a:spcPct val="95998"/>
              </a:lnSpc>
              <a:spcBef>
                <a:spcPts val="0"/>
              </a:spcBef>
              <a:spcAft>
                <a:spcPts val="0"/>
              </a:spcAft>
              <a:buClr>
                <a:schemeClr val="dk1"/>
              </a:buClr>
              <a:buSzPts val="2399"/>
              <a:buFont typeface="Arial"/>
              <a:buChar char="•"/>
            </a:pPr>
            <a:r>
              <a:rPr b="0" i="0" lang="en-US" sz="2399" u="none" cap="none" strike="noStrike">
                <a:solidFill>
                  <a:schemeClr val="dk1"/>
                </a:solidFill>
                <a:latin typeface="Quicksand Medium"/>
                <a:ea typeface="Quicksand Medium"/>
                <a:cs typeface="Quicksand Medium"/>
                <a:sym typeface="Quicksand Medium"/>
              </a:rPr>
              <a:t>Puede postergarse la redacción del fallo hasta por un plazo de 5 días, ampliables por otros 5, por razones fundadas, fijando la fecha en que tendrá lugar la lectura de la sentencia, la que podrá efectuarse de manera resumida.</a:t>
            </a:r>
            <a:endParaRPr b="0" i="0" sz="2299"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grpSp>
        <p:nvGrpSpPr>
          <p:cNvPr id="148" name="Google Shape;148;p4"/>
          <p:cNvGrpSpPr/>
          <p:nvPr/>
        </p:nvGrpSpPr>
        <p:grpSpPr>
          <a:xfrm rot="2576720">
            <a:off x="259274" y="-780648"/>
            <a:ext cx="819300" cy="3011464"/>
            <a:chOff x="0" y="-47625"/>
            <a:chExt cx="303446" cy="5183422"/>
          </a:xfrm>
        </p:grpSpPr>
        <p:sp>
          <p:nvSpPr>
            <p:cNvPr id="149" name="Google Shape;149;p4"/>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150" name="Google Shape;150;p4"/>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51" name="Google Shape;151;p4"/>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152" name="Google Shape;152;p4"/>
          <p:cNvSpPr txBox="1"/>
          <p:nvPr/>
        </p:nvSpPr>
        <p:spPr>
          <a:xfrm>
            <a:off x="752550" y="393725"/>
            <a:ext cx="8664900" cy="6335700"/>
          </a:xfrm>
          <a:prstGeom prst="rect">
            <a:avLst/>
          </a:prstGeom>
          <a:noFill/>
          <a:ln>
            <a:noFill/>
          </a:ln>
        </p:spPr>
        <p:txBody>
          <a:bodyPr anchorCtr="0" anchor="t" bIns="0" lIns="0" spcFirstLastPara="1" rIns="0" wrap="square" tIns="0">
            <a:spAutoFit/>
          </a:bodyPr>
          <a:lstStyle/>
          <a:p>
            <a:pPr indent="457200" lvl="0" marL="914400" marR="0" rtl="0" algn="l">
              <a:lnSpc>
                <a:spcPct val="108013"/>
              </a:lnSpc>
              <a:spcBef>
                <a:spcPts val="0"/>
              </a:spcBef>
              <a:spcAft>
                <a:spcPts val="0"/>
              </a:spcAft>
              <a:buClr>
                <a:srgbClr val="000000"/>
              </a:buClr>
              <a:buSzPts val="2371"/>
              <a:buFont typeface="Arial"/>
              <a:buNone/>
            </a:pPr>
            <a:r>
              <a:rPr b="1" i="0" lang="en-US" sz="2371" u="sng" cap="none" strike="noStrike">
                <a:solidFill>
                  <a:srgbClr val="000000"/>
                </a:solidFill>
                <a:latin typeface="Quicksand"/>
                <a:ea typeface="Quicksand"/>
                <a:cs typeface="Quicksand"/>
                <a:sym typeface="Quicksand"/>
              </a:rPr>
              <a:t>TIPOS DE PROCEDIMIENTO:</a:t>
            </a:r>
            <a:endParaRPr b="0" i="0" sz="1400" u="none" cap="none" strike="noStrike">
              <a:solidFill>
                <a:srgbClr val="000000"/>
              </a:solidFill>
              <a:latin typeface="Arial"/>
              <a:ea typeface="Arial"/>
              <a:cs typeface="Arial"/>
              <a:sym typeface="Arial"/>
            </a:endParaRPr>
          </a:p>
          <a:p>
            <a:pPr indent="0" lvl="0" marL="0" marR="0" rtl="0" algn="l">
              <a:lnSpc>
                <a:spcPct val="108013"/>
              </a:lnSpc>
              <a:spcBef>
                <a:spcPts val="0"/>
              </a:spcBef>
              <a:spcAft>
                <a:spcPts val="0"/>
              </a:spcAft>
              <a:buClr>
                <a:srgbClr val="000000"/>
              </a:buClr>
              <a:buSzPts val="2371"/>
              <a:buFont typeface="Arial"/>
              <a:buNone/>
            </a:pPr>
            <a:r>
              <a:t/>
            </a:r>
            <a:endParaRPr b="1" i="0" sz="2371" u="sng" cap="none" strike="noStrike">
              <a:solidFill>
                <a:srgbClr val="000000"/>
              </a:solidFill>
              <a:latin typeface="Quicksand"/>
              <a:ea typeface="Quicksand"/>
              <a:cs typeface="Quicksand"/>
              <a:sym typeface="Quicksand"/>
            </a:endParaRPr>
          </a:p>
          <a:p>
            <a:pPr indent="-256024" lvl="1" marL="512048" marR="0" rtl="0" algn="just">
              <a:lnSpc>
                <a:spcPct val="145002"/>
              </a:lnSpc>
              <a:spcBef>
                <a:spcPts val="0"/>
              </a:spcBef>
              <a:spcAft>
                <a:spcPts val="0"/>
              </a:spcAft>
              <a:buClr>
                <a:srgbClr val="000000"/>
              </a:buClr>
              <a:buSzPts val="2371"/>
              <a:buFont typeface="Quicksand"/>
              <a:buAutoNum type="arabicPeriod"/>
            </a:pPr>
            <a:r>
              <a:rPr b="1" i="0" lang="en-US" sz="2371" u="none" cap="none" strike="noStrike">
                <a:solidFill>
                  <a:srgbClr val="000000"/>
                </a:solidFill>
                <a:latin typeface="Quicksand"/>
                <a:ea typeface="Quicksand"/>
                <a:cs typeface="Quicksand"/>
                <a:sym typeface="Quicksand"/>
              </a:rPr>
              <a:t>Ordinario: </a:t>
            </a:r>
            <a:r>
              <a:rPr b="0" i="0" lang="en-US" sz="2371" u="none" cap="none" strike="noStrike">
                <a:solidFill>
                  <a:srgbClr val="000000"/>
                </a:solidFill>
                <a:latin typeface="Quicksand"/>
                <a:ea typeface="Quicksand"/>
                <a:cs typeface="Quicksand"/>
                <a:sym typeface="Quicksand"/>
              </a:rPr>
              <a:t>se aplica a todos los asuntos contenciosos, salvo que tengan señalado un procedimiento especial (art.55 y siguientes).</a:t>
            </a:r>
            <a:endParaRPr b="0" i="0" sz="1400" u="none" cap="none" strike="noStrike">
              <a:solidFill>
                <a:srgbClr val="000000"/>
              </a:solidFill>
              <a:latin typeface="Arial"/>
              <a:ea typeface="Arial"/>
              <a:cs typeface="Arial"/>
              <a:sym typeface="Arial"/>
            </a:endParaRPr>
          </a:p>
          <a:p>
            <a:pPr indent="-256024" lvl="1" marL="512048" marR="0" rtl="0" algn="just">
              <a:lnSpc>
                <a:spcPct val="145002"/>
              </a:lnSpc>
              <a:spcBef>
                <a:spcPts val="0"/>
              </a:spcBef>
              <a:spcAft>
                <a:spcPts val="0"/>
              </a:spcAft>
              <a:buClr>
                <a:srgbClr val="000000"/>
              </a:buClr>
              <a:buSzPts val="2371"/>
              <a:buFont typeface="Quicksand"/>
              <a:buAutoNum type="arabicPeriod"/>
            </a:pPr>
            <a:r>
              <a:rPr b="1" i="0" lang="en-US" sz="2371" u="none" cap="none" strike="noStrike">
                <a:solidFill>
                  <a:srgbClr val="000000"/>
                </a:solidFill>
                <a:latin typeface="Quicksand"/>
                <a:ea typeface="Quicksand"/>
                <a:cs typeface="Quicksand"/>
                <a:sym typeface="Quicksand"/>
              </a:rPr>
              <a:t>Procedimiento especial para casos de VIF.</a:t>
            </a:r>
            <a:r>
              <a:rPr b="0" i="0" lang="en-US" sz="2371" u="none" cap="none" strike="noStrike">
                <a:solidFill>
                  <a:srgbClr val="000000"/>
                </a:solidFill>
                <a:latin typeface="Quicksand"/>
                <a:ea typeface="Quicksand"/>
                <a:cs typeface="Quicksand"/>
                <a:sym typeface="Quicksand"/>
              </a:rPr>
              <a:t>(art.81 y siguientes).</a:t>
            </a:r>
            <a:endParaRPr b="0" i="0" sz="1400" u="none" cap="none" strike="noStrike">
              <a:solidFill>
                <a:srgbClr val="000000"/>
              </a:solidFill>
              <a:latin typeface="Arial"/>
              <a:ea typeface="Arial"/>
              <a:cs typeface="Arial"/>
              <a:sym typeface="Arial"/>
            </a:endParaRPr>
          </a:p>
          <a:p>
            <a:pPr indent="-256024" lvl="1" marL="512048" marR="0" rtl="0" algn="just">
              <a:lnSpc>
                <a:spcPct val="145002"/>
              </a:lnSpc>
              <a:spcBef>
                <a:spcPts val="0"/>
              </a:spcBef>
              <a:spcAft>
                <a:spcPts val="0"/>
              </a:spcAft>
              <a:buClr>
                <a:srgbClr val="000000"/>
              </a:buClr>
              <a:buSzPts val="2371"/>
              <a:buFont typeface="Quicksand"/>
              <a:buAutoNum type="arabicPeriod"/>
            </a:pPr>
            <a:r>
              <a:rPr b="1" i="0" lang="en-US" sz="2371" u="none" cap="none" strike="noStrike">
                <a:solidFill>
                  <a:srgbClr val="000000"/>
                </a:solidFill>
                <a:latin typeface="Quicksand"/>
                <a:ea typeface="Quicksand"/>
                <a:cs typeface="Quicksand"/>
                <a:sym typeface="Quicksand"/>
              </a:rPr>
              <a:t>Procedimiento especial para aplicación de medidas de protección a niños, niñas y adolescentes.</a:t>
            </a:r>
            <a:r>
              <a:rPr b="0" i="0" lang="en-US" sz="2371" u="none" cap="none" strike="noStrike">
                <a:solidFill>
                  <a:srgbClr val="000000"/>
                </a:solidFill>
                <a:latin typeface="Quicksand"/>
                <a:ea typeface="Quicksand"/>
                <a:cs typeface="Quicksand"/>
                <a:sym typeface="Quicksand"/>
              </a:rPr>
              <a:t>(arts.68 y sgtes)</a:t>
            </a:r>
            <a:endParaRPr b="0" i="0" sz="1400" u="none" cap="none" strike="noStrike">
              <a:solidFill>
                <a:srgbClr val="000000"/>
              </a:solidFill>
              <a:latin typeface="Arial"/>
              <a:ea typeface="Arial"/>
              <a:cs typeface="Arial"/>
              <a:sym typeface="Arial"/>
            </a:endParaRPr>
          </a:p>
          <a:p>
            <a:pPr indent="-256024" lvl="1" marL="512048" marR="0" rtl="0" algn="just">
              <a:lnSpc>
                <a:spcPct val="145002"/>
              </a:lnSpc>
              <a:spcBef>
                <a:spcPts val="0"/>
              </a:spcBef>
              <a:spcAft>
                <a:spcPts val="0"/>
              </a:spcAft>
              <a:buClr>
                <a:srgbClr val="000000"/>
              </a:buClr>
              <a:buSzPts val="2371"/>
              <a:buFont typeface="Quicksand"/>
              <a:buAutoNum type="arabicPeriod"/>
            </a:pPr>
            <a:r>
              <a:rPr b="1" i="0" lang="en-US" sz="2371" u="none" cap="none" strike="noStrike">
                <a:solidFill>
                  <a:srgbClr val="000000"/>
                </a:solidFill>
                <a:latin typeface="Quicksand"/>
                <a:ea typeface="Quicksand"/>
                <a:cs typeface="Quicksand"/>
                <a:sym typeface="Quicksand"/>
              </a:rPr>
              <a:t>Procedimiento contravencional.(</a:t>
            </a:r>
            <a:r>
              <a:rPr b="0" i="0" lang="en-US" sz="2371" u="none" cap="none" strike="noStrike">
                <a:solidFill>
                  <a:srgbClr val="000000"/>
                </a:solidFill>
                <a:latin typeface="Quicksand"/>
                <a:ea typeface="Quicksand"/>
                <a:cs typeface="Quicksand"/>
                <a:sym typeface="Quicksand"/>
              </a:rPr>
              <a:t>art.102-A y sgtes)</a:t>
            </a:r>
            <a:r>
              <a:rPr b="1" i="0" lang="en-US" sz="2371" u="none" cap="none" strike="noStrike">
                <a:solidFill>
                  <a:srgbClr val="000000"/>
                </a:solidFill>
                <a:latin typeface="Quicksand"/>
                <a:ea typeface="Quicksand"/>
                <a:cs typeface="Quicksand"/>
                <a:sym typeface="Quicksand"/>
              </a:rPr>
              <a:t>       </a:t>
            </a:r>
            <a:endParaRPr b="0" i="0" sz="1400" u="none" cap="none" strike="noStrike">
              <a:solidFill>
                <a:srgbClr val="000000"/>
              </a:solidFill>
              <a:latin typeface="Arial"/>
              <a:ea typeface="Arial"/>
              <a:cs typeface="Arial"/>
              <a:sym typeface="Arial"/>
            </a:endParaRPr>
          </a:p>
          <a:p>
            <a:pPr indent="-256024" lvl="1" marL="512048" marR="0" rtl="0" algn="just">
              <a:lnSpc>
                <a:spcPct val="145002"/>
              </a:lnSpc>
              <a:spcBef>
                <a:spcPts val="0"/>
              </a:spcBef>
              <a:spcAft>
                <a:spcPts val="0"/>
              </a:spcAft>
              <a:buClr>
                <a:srgbClr val="000000"/>
              </a:buClr>
              <a:buSzPts val="2371"/>
              <a:buFont typeface="Quicksand"/>
              <a:buAutoNum type="arabicPeriod"/>
            </a:pPr>
            <a:r>
              <a:rPr b="1" i="0" lang="en-US" sz="2371" u="none" cap="none" strike="noStrike">
                <a:solidFill>
                  <a:srgbClr val="000000"/>
                </a:solidFill>
                <a:latin typeface="Quicksand"/>
                <a:ea typeface="Quicksand"/>
                <a:cs typeface="Quicksand"/>
                <a:sym typeface="Quicksand"/>
              </a:rPr>
              <a:t>Procedimiento asuntos no contenciosos. </a:t>
            </a:r>
            <a:r>
              <a:rPr b="0" i="0" lang="en-US" sz="2371" u="none" cap="none" strike="noStrike">
                <a:solidFill>
                  <a:srgbClr val="000000"/>
                </a:solidFill>
                <a:latin typeface="Quicksand"/>
                <a:ea typeface="Quicksand"/>
                <a:cs typeface="Quicksand"/>
                <a:sym typeface="Quicksand"/>
              </a:rPr>
              <a:t>(art.102)</a:t>
            </a:r>
            <a:endParaRPr b="0" i="0" sz="1400" u="none" cap="none" strike="noStrike">
              <a:solidFill>
                <a:srgbClr val="000000"/>
              </a:solidFill>
              <a:latin typeface="Arial"/>
              <a:ea typeface="Arial"/>
              <a:cs typeface="Arial"/>
              <a:sym typeface="Arial"/>
            </a:endParaRPr>
          </a:p>
          <a:p>
            <a:pPr indent="-45097" lvl="1" marL="90194" marR="0" rtl="0" algn="l">
              <a:lnSpc>
                <a:spcPct val="70012"/>
              </a:lnSpc>
              <a:spcBef>
                <a:spcPts val="0"/>
              </a:spcBef>
              <a:spcAft>
                <a:spcPts val="0"/>
              </a:spcAft>
              <a:buClr>
                <a:srgbClr val="000000"/>
              </a:buClr>
              <a:buSzPts val="2371"/>
              <a:buFont typeface="Arial"/>
              <a:buNone/>
            </a:pPr>
            <a:r>
              <a:t/>
            </a:r>
            <a:endParaRPr b="1" i="0" sz="2371" u="none" cap="none" strike="noStrike">
              <a:solidFill>
                <a:srgbClr val="000000"/>
              </a:solidFill>
              <a:latin typeface="Quicksand"/>
              <a:ea typeface="Quicksand"/>
              <a:cs typeface="Quicksand"/>
              <a:sym typeface="Quicksand"/>
            </a:endParaRPr>
          </a:p>
        </p:txBody>
      </p:sp>
      <p:sp>
        <p:nvSpPr>
          <p:cNvPr id="153" name="Google Shape;153;p4"/>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grpSp>
        <p:nvGrpSpPr>
          <p:cNvPr id="803" name="Google Shape;803;p49"/>
          <p:cNvGrpSpPr/>
          <p:nvPr/>
        </p:nvGrpSpPr>
        <p:grpSpPr>
          <a:xfrm rot="2576728">
            <a:off x="12023" y="-6006948"/>
            <a:ext cx="819305" cy="13995240"/>
            <a:chOff x="0" y="-47625"/>
            <a:chExt cx="303446" cy="5183422"/>
          </a:xfrm>
        </p:grpSpPr>
        <p:sp>
          <p:nvSpPr>
            <p:cNvPr id="804" name="Google Shape;804;p49"/>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805" name="Google Shape;805;p49"/>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06" name="Google Shape;806;p49"/>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807" name="Google Shape;807;p49"/>
          <p:cNvSpPr txBox="1"/>
          <p:nvPr/>
        </p:nvSpPr>
        <p:spPr>
          <a:xfrm>
            <a:off x="421525" y="1178850"/>
            <a:ext cx="9039300" cy="4724400"/>
          </a:xfrm>
          <a:prstGeom prst="rect">
            <a:avLst/>
          </a:prstGeom>
          <a:noFill/>
          <a:ln>
            <a:noFill/>
          </a:ln>
        </p:spPr>
        <p:txBody>
          <a:bodyPr anchorCtr="0" anchor="t" bIns="0" lIns="0" spcFirstLastPara="1" rIns="0" wrap="square" tIns="0">
            <a:spAutoFit/>
          </a:bodyPr>
          <a:lstStyle/>
          <a:p>
            <a:pPr indent="0" lvl="0" marL="0" marR="0" rtl="0" algn="just">
              <a:lnSpc>
                <a:spcPct val="96014"/>
              </a:lnSpc>
              <a:spcBef>
                <a:spcPts val="0"/>
              </a:spcBef>
              <a:spcAft>
                <a:spcPts val="0"/>
              </a:spcAft>
              <a:buClr>
                <a:srgbClr val="000000"/>
              </a:buClr>
              <a:buSzPts val="2459"/>
              <a:buFont typeface="Arial"/>
              <a:buNone/>
            </a:pPr>
            <a:r>
              <a:rPr b="0" i="0" lang="en-US" sz="2459" u="none" cap="none" strike="noStrike">
                <a:solidFill>
                  <a:srgbClr val="000000"/>
                </a:solidFill>
                <a:latin typeface="Quicksand"/>
                <a:ea typeface="Quicksand"/>
                <a:cs typeface="Quicksand"/>
                <a:sym typeface="Quicksand"/>
              </a:rPr>
              <a:t>   5.Las razones legales y doctrinarias que sirvieren para   fundar el fallo;</a:t>
            </a:r>
            <a:endParaRPr b="0" i="0" sz="1300" u="none" cap="none" strike="noStrike">
              <a:solidFill>
                <a:srgbClr val="000000"/>
              </a:solidFill>
              <a:latin typeface="Arial"/>
              <a:ea typeface="Arial"/>
              <a:cs typeface="Arial"/>
              <a:sym typeface="Arial"/>
            </a:endParaRPr>
          </a:p>
          <a:p>
            <a:pPr indent="0" lvl="0" marL="0" marR="0" rtl="0" algn="just">
              <a:lnSpc>
                <a:spcPct val="96014"/>
              </a:lnSpc>
              <a:spcBef>
                <a:spcPts val="0"/>
              </a:spcBef>
              <a:spcAft>
                <a:spcPts val="0"/>
              </a:spcAft>
              <a:buClr>
                <a:srgbClr val="000000"/>
              </a:buClr>
              <a:buSzPts val="2459"/>
              <a:buFont typeface="Arial"/>
              <a:buNone/>
            </a:pPr>
            <a:r>
              <a:t/>
            </a:r>
            <a:endParaRPr b="0" i="0" sz="2459" u="none" cap="none" strike="noStrike">
              <a:solidFill>
                <a:srgbClr val="000000"/>
              </a:solidFill>
              <a:latin typeface="Quicksand"/>
              <a:ea typeface="Quicksand"/>
              <a:cs typeface="Quicksand"/>
              <a:sym typeface="Quicksand"/>
            </a:endParaRPr>
          </a:p>
          <a:p>
            <a:pPr indent="0" lvl="0" marL="0" marR="0" rtl="0" algn="just">
              <a:lnSpc>
                <a:spcPct val="96014"/>
              </a:lnSpc>
              <a:spcBef>
                <a:spcPts val="0"/>
              </a:spcBef>
              <a:spcAft>
                <a:spcPts val="0"/>
              </a:spcAft>
              <a:buClr>
                <a:srgbClr val="000000"/>
              </a:buClr>
              <a:buSzPts val="2459"/>
              <a:buFont typeface="Arial"/>
              <a:buNone/>
            </a:pPr>
            <a:r>
              <a:rPr b="0" i="0" lang="en-US" sz="2459" u="none" cap="none" strike="noStrike">
                <a:solidFill>
                  <a:srgbClr val="000000"/>
                </a:solidFill>
                <a:latin typeface="Quicksand"/>
                <a:ea typeface="Quicksand"/>
                <a:cs typeface="Quicksand"/>
                <a:sym typeface="Quicksand"/>
              </a:rPr>
              <a:t>6.La resolución de las cuestiones sometidas a la decisión del juzgado, y</a:t>
            </a:r>
            <a:endParaRPr b="0" i="0" sz="1300" u="none" cap="none" strike="noStrike">
              <a:solidFill>
                <a:srgbClr val="000000"/>
              </a:solidFill>
              <a:latin typeface="Arial"/>
              <a:ea typeface="Arial"/>
              <a:cs typeface="Arial"/>
              <a:sym typeface="Arial"/>
            </a:endParaRPr>
          </a:p>
          <a:p>
            <a:pPr indent="0" lvl="0" marL="0" marR="0" rtl="0" algn="just">
              <a:lnSpc>
                <a:spcPct val="96014"/>
              </a:lnSpc>
              <a:spcBef>
                <a:spcPts val="0"/>
              </a:spcBef>
              <a:spcAft>
                <a:spcPts val="0"/>
              </a:spcAft>
              <a:buClr>
                <a:srgbClr val="000000"/>
              </a:buClr>
              <a:buSzPts val="2459"/>
              <a:buFont typeface="Arial"/>
              <a:buNone/>
            </a:pPr>
            <a:r>
              <a:t/>
            </a:r>
            <a:endParaRPr b="0" i="0" sz="2459" u="none" cap="none" strike="noStrike">
              <a:solidFill>
                <a:srgbClr val="000000"/>
              </a:solidFill>
              <a:latin typeface="Quicksand"/>
              <a:ea typeface="Quicksand"/>
              <a:cs typeface="Quicksand"/>
              <a:sym typeface="Quicksand"/>
            </a:endParaRPr>
          </a:p>
          <a:p>
            <a:pPr indent="0" lvl="0" marL="0" marR="0" rtl="0" algn="just">
              <a:lnSpc>
                <a:spcPct val="96014"/>
              </a:lnSpc>
              <a:spcBef>
                <a:spcPts val="0"/>
              </a:spcBef>
              <a:spcAft>
                <a:spcPts val="0"/>
              </a:spcAft>
              <a:buClr>
                <a:srgbClr val="000000"/>
              </a:buClr>
              <a:buSzPts val="2459"/>
              <a:buFont typeface="Arial"/>
              <a:buNone/>
            </a:pPr>
            <a:r>
              <a:rPr b="0" i="0" lang="en-US" sz="2459" u="none" cap="none" strike="noStrike">
                <a:solidFill>
                  <a:srgbClr val="000000"/>
                </a:solidFill>
                <a:latin typeface="Quicksand"/>
                <a:ea typeface="Quicksand"/>
                <a:cs typeface="Quicksand"/>
                <a:sym typeface="Quicksand"/>
              </a:rPr>
              <a:t>7. El pronunciamiento sobre pago de costas, y en su caso, los motivos que tuviere el juzgado para absolver de su pago a la parte vencida. </a:t>
            </a:r>
            <a:endParaRPr b="0" i="0" sz="1300" u="none" cap="none" strike="noStrike">
              <a:solidFill>
                <a:srgbClr val="000000"/>
              </a:solidFill>
              <a:latin typeface="Arial"/>
              <a:ea typeface="Arial"/>
              <a:cs typeface="Arial"/>
              <a:sym typeface="Arial"/>
            </a:endParaRPr>
          </a:p>
          <a:p>
            <a:pPr indent="0" lvl="0" marL="0" marR="0" rtl="0" algn="just">
              <a:lnSpc>
                <a:spcPct val="96014"/>
              </a:lnSpc>
              <a:spcBef>
                <a:spcPts val="0"/>
              </a:spcBef>
              <a:spcAft>
                <a:spcPts val="0"/>
              </a:spcAft>
              <a:buClr>
                <a:srgbClr val="000000"/>
              </a:buClr>
              <a:buSzPts val="2459"/>
              <a:buFont typeface="Arial"/>
              <a:buNone/>
            </a:pPr>
            <a:r>
              <a:t/>
            </a:r>
            <a:endParaRPr b="0" i="0" sz="2459" u="none" cap="none" strike="noStrike">
              <a:solidFill>
                <a:srgbClr val="000000"/>
              </a:solidFill>
              <a:latin typeface="Quicksand"/>
              <a:ea typeface="Quicksand"/>
              <a:cs typeface="Quicksand"/>
              <a:sym typeface="Quicksand"/>
            </a:endParaRPr>
          </a:p>
          <a:p>
            <a:pPr indent="0" lvl="0" marL="0" marR="0" rtl="0" algn="just">
              <a:lnSpc>
                <a:spcPct val="96014"/>
              </a:lnSpc>
              <a:spcBef>
                <a:spcPts val="0"/>
              </a:spcBef>
              <a:spcAft>
                <a:spcPts val="0"/>
              </a:spcAft>
              <a:buClr>
                <a:srgbClr val="000000"/>
              </a:buClr>
              <a:buSzPts val="2459"/>
              <a:buFont typeface="Arial"/>
              <a:buNone/>
            </a:pPr>
            <a:r>
              <a:rPr b="1" i="0" lang="en-US" sz="2459" u="none" cap="none" strike="noStrike">
                <a:solidFill>
                  <a:srgbClr val="000000"/>
                </a:solidFill>
                <a:latin typeface="Quicksand"/>
                <a:ea typeface="Quicksand"/>
                <a:cs typeface="Quicksand"/>
                <a:sym typeface="Quicksand"/>
              </a:rPr>
              <a:t>Nueva audiencia de juicio:</a:t>
            </a:r>
            <a:r>
              <a:rPr b="0" i="0" lang="en-US" sz="2459" u="none" cap="none" strike="noStrike">
                <a:solidFill>
                  <a:srgbClr val="000000"/>
                </a:solidFill>
                <a:latin typeface="Quicksand"/>
                <a:ea typeface="Quicksand"/>
                <a:cs typeface="Quicksand"/>
                <a:sym typeface="Quicksand"/>
              </a:rPr>
              <a:t> Si el juez ante el cual se realizó no pudiere dictar sentencia por causal legal sobreviniente, deberá celebrarse nuevamente aquélla. </a:t>
            </a:r>
            <a:endParaRPr b="0" i="0" sz="1300" u="none" cap="none" strike="noStrike">
              <a:solidFill>
                <a:srgbClr val="000000"/>
              </a:solidFill>
              <a:latin typeface="Arial"/>
              <a:ea typeface="Arial"/>
              <a:cs typeface="Arial"/>
              <a:sym typeface="Arial"/>
            </a:endParaRPr>
          </a:p>
        </p:txBody>
      </p:sp>
      <p:sp>
        <p:nvSpPr>
          <p:cNvPr id="808" name="Google Shape;808;p49"/>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grpSp>
        <p:nvGrpSpPr>
          <p:cNvPr id="817" name="Google Shape;817;p50"/>
          <p:cNvGrpSpPr/>
          <p:nvPr/>
        </p:nvGrpSpPr>
        <p:grpSpPr>
          <a:xfrm rot="2576728">
            <a:off x="12023" y="-6006948"/>
            <a:ext cx="819305" cy="13995240"/>
            <a:chOff x="0" y="-47625"/>
            <a:chExt cx="303446" cy="5183422"/>
          </a:xfrm>
        </p:grpSpPr>
        <p:sp>
          <p:nvSpPr>
            <p:cNvPr id="818" name="Google Shape;818;p50"/>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819" name="Google Shape;819;p50"/>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20" name="Google Shape;820;p50"/>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821" name="Google Shape;821;p50"/>
          <p:cNvSpPr txBox="1"/>
          <p:nvPr/>
        </p:nvSpPr>
        <p:spPr>
          <a:xfrm>
            <a:off x="513064" y="458450"/>
            <a:ext cx="8649600" cy="6106500"/>
          </a:xfrm>
          <a:prstGeom prst="rect">
            <a:avLst/>
          </a:prstGeom>
          <a:noFill/>
          <a:ln>
            <a:noFill/>
          </a:ln>
        </p:spPr>
        <p:txBody>
          <a:bodyPr anchorCtr="0" anchor="t" bIns="0" lIns="0" spcFirstLastPara="1" rIns="0" wrap="square" tIns="0">
            <a:spAutoFit/>
          </a:bodyPr>
          <a:lstStyle/>
          <a:p>
            <a:pPr indent="457200" lvl="0" marL="457200" marR="0" rtl="0" algn="just">
              <a:lnSpc>
                <a:spcPct val="95993"/>
              </a:lnSpc>
              <a:spcBef>
                <a:spcPts val="0"/>
              </a:spcBef>
              <a:spcAft>
                <a:spcPts val="0"/>
              </a:spcAft>
              <a:buClr>
                <a:srgbClr val="000000"/>
              </a:buClr>
              <a:buSzPts val="2296"/>
              <a:buFont typeface="Arial"/>
              <a:buNone/>
            </a:pPr>
            <a:r>
              <a:rPr b="1" i="0" lang="en-US" sz="2296" u="none" cap="none" strike="noStrike">
                <a:solidFill>
                  <a:srgbClr val="000000"/>
                </a:solidFill>
                <a:latin typeface="Quicksand"/>
                <a:ea typeface="Quicksand"/>
                <a:cs typeface="Quicksand"/>
                <a:sym typeface="Quicksand"/>
              </a:rPr>
              <a:t>RECURSOS</a:t>
            </a:r>
            <a:r>
              <a:rPr b="0" i="0" lang="en-US" sz="2296" u="none" cap="none" strike="noStrike">
                <a:solidFill>
                  <a:srgbClr val="000000"/>
                </a:solidFill>
                <a:latin typeface="Quicksand Medium"/>
                <a:ea typeface="Quicksand Medium"/>
                <a:cs typeface="Quicksand Medium"/>
                <a:sym typeface="Quicksand Medium"/>
              </a:rPr>
              <a:t> (art. 67)</a:t>
            </a:r>
            <a:endParaRPr b="0" i="0" sz="1200" u="none" cap="none" strike="noStrike">
              <a:solidFill>
                <a:srgbClr val="000000"/>
              </a:solidFill>
              <a:latin typeface="Arial"/>
              <a:ea typeface="Arial"/>
              <a:cs typeface="Arial"/>
              <a:sym typeface="Arial"/>
            </a:endParaRPr>
          </a:p>
          <a:p>
            <a:pPr indent="457200" lvl="0" marL="457200" marR="0" rtl="0" algn="just">
              <a:lnSpc>
                <a:spcPct val="95993"/>
              </a:lnSpc>
              <a:spcBef>
                <a:spcPts val="0"/>
              </a:spcBef>
              <a:spcAft>
                <a:spcPts val="0"/>
              </a:spcAft>
              <a:buClr>
                <a:srgbClr val="000000"/>
              </a:buClr>
              <a:buSzPts val="2296"/>
              <a:buFont typeface="Arial"/>
              <a:buNone/>
            </a:pPr>
            <a:r>
              <a:rPr b="0" i="0" lang="en-US" sz="2296" u="none" cap="none" strike="noStrike">
                <a:solidFill>
                  <a:srgbClr val="000000"/>
                </a:solidFill>
                <a:latin typeface="Quicksand Medium"/>
                <a:ea typeface="Quicksand Medium"/>
                <a:cs typeface="Quicksand Medium"/>
                <a:sym typeface="Quicksand Medium"/>
              </a:rPr>
              <a:t>Resoluciones impugnables a través de los recursos y a las formas que establece el CPC, siempre que no resulte incompatible con los principios que establece esta ley.</a:t>
            </a:r>
            <a:endParaRPr b="0" i="0" sz="1200" u="none" cap="none" strike="noStrike">
              <a:solidFill>
                <a:srgbClr val="000000"/>
              </a:solidFill>
              <a:latin typeface="Arial"/>
              <a:ea typeface="Arial"/>
              <a:cs typeface="Arial"/>
              <a:sym typeface="Arial"/>
            </a:endParaRPr>
          </a:p>
          <a:p>
            <a:pPr indent="0" lvl="0" marL="0" marR="0" rtl="0" algn="just">
              <a:lnSpc>
                <a:spcPct val="95993"/>
              </a:lnSpc>
              <a:spcBef>
                <a:spcPts val="0"/>
              </a:spcBef>
              <a:spcAft>
                <a:spcPts val="0"/>
              </a:spcAft>
              <a:buClr>
                <a:srgbClr val="000000"/>
              </a:buClr>
              <a:buSzPts val="2296"/>
              <a:buFont typeface="Arial"/>
              <a:buNone/>
            </a:pPr>
            <a:r>
              <a:rPr b="0" i="0" lang="en-US" sz="2296" u="none" cap="none" strike="noStrike">
                <a:solidFill>
                  <a:srgbClr val="000000"/>
                </a:solidFill>
                <a:latin typeface="Quicksand Medium"/>
                <a:ea typeface="Quicksand Medium"/>
                <a:cs typeface="Quicksand Medium"/>
                <a:sym typeface="Quicksand Medium"/>
              </a:rPr>
              <a:t>        </a:t>
            </a:r>
            <a:endParaRPr b="0" i="0" sz="1200" u="none" cap="none" strike="noStrike">
              <a:solidFill>
                <a:srgbClr val="000000"/>
              </a:solidFill>
              <a:latin typeface="Arial"/>
              <a:ea typeface="Arial"/>
              <a:cs typeface="Arial"/>
              <a:sym typeface="Arial"/>
            </a:endParaRPr>
          </a:p>
          <a:p>
            <a:pPr indent="-374396" lvl="0" marL="457200" marR="0" rtl="0" algn="just">
              <a:lnSpc>
                <a:spcPct val="95993"/>
              </a:lnSpc>
              <a:spcBef>
                <a:spcPts val="0"/>
              </a:spcBef>
              <a:spcAft>
                <a:spcPts val="0"/>
              </a:spcAft>
              <a:buClr>
                <a:srgbClr val="000000"/>
              </a:buClr>
              <a:buSzPts val="2296"/>
              <a:buFont typeface="Quicksand Medium"/>
              <a:buAutoNum type="arabicPeriod"/>
            </a:pPr>
            <a:r>
              <a:rPr b="1" i="0" lang="en-US" sz="2296" u="none" cap="none" strike="noStrike">
                <a:solidFill>
                  <a:srgbClr val="000000"/>
                </a:solidFill>
                <a:latin typeface="Quicksand"/>
                <a:ea typeface="Quicksand"/>
                <a:cs typeface="Quicksand"/>
                <a:sym typeface="Quicksand"/>
              </a:rPr>
              <a:t>REPOSICIÓN</a:t>
            </a:r>
            <a:endParaRPr b="1" i="0" sz="1200" u="none" cap="none" strike="noStrike">
              <a:solidFill>
                <a:srgbClr val="000000"/>
              </a:solidFill>
              <a:latin typeface="Arial"/>
              <a:ea typeface="Arial"/>
              <a:cs typeface="Arial"/>
              <a:sym typeface="Arial"/>
            </a:endParaRPr>
          </a:p>
          <a:p>
            <a:pPr indent="0" lvl="0" marL="0" marR="0" rtl="0" algn="just">
              <a:lnSpc>
                <a:spcPct val="95993"/>
              </a:lnSpc>
              <a:spcBef>
                <a:spcPts val="0"/>
              </a:spcBef>
              <a:spcAft>
                <a:spcPts val="0"/>
              </a:spcAft>
              <a:buClr>
                <a:srgbClr val="000000"/>
              </a:buClr>
              <a:buSzPts val="2296"/>
              <a:buFont typeface="Arial"/>
              <a:buNone/>
            </a:pPr>
            <a:r>
              <a:rPr b="0" i="0" lang="en-US" sz="2296" u="none" cap="none" strike="noStrike">
                <a:solidFill>
                  <a:srgbClr val="000000"/>
                </a:solidFill>
                <a:latin typeface="Quicksand Medium"/>
                <a:ea typeface="Quicksand Medium"/>
                <a:cs typeface="Quicksand Medium"/>
                <a:sym typeface="Quicksand Medium"/>
              </a:rPr>
              <a:t>Debe presentarse dentro de 3º día de notificada la resolución, a menos que dentro de dicho término tenga lugar una audiencia, en cuyo caso deberá interponerse y resolverse durante la misma. Si se trata de una resolución dictada en audiencia, se interpone y resuelve en el acto.</a:t>
            </a:r>
            <a:endParaRPr b="0" i="0" sz="1200" u="none" cap="none" strike="noStrike">
              <a:solidFill>
                <a:srgbClr val="000000"/>
              </a:solidFill>
              <a:latin typeface="Arial"/>
              <a:ea typeface="Arial"/>
              <a:cs typeface="Arial"/>
              <a:sym typeface="Arial"/>
            </a:endParaRPr>
          </a:p>
          <a:p>
            <a:pPr indent="0" lvl="0" marL="0" marR="0" rtl="0" algn="just">
              <a:lnSpc>
                <a:spcPct val="95993"/>
              </a:lnSpc>
              <a:spcBef>
                <a:spcPts val="0"/>
              </a:spcBef>
              <a:spcAft>
                <a:spcPts val="0"/>
              </a:spcAft>
              <a:buClr>
                <a:srgbClr val="000000"/>
              </a:buClr>
              <a:buSzPts val="2296"/>
              <a:buFont typeface="Arial"/>
              <a:buNone/>
            </a:pPr>
            <a:r>
              <a:t/>
            </a:r>
            <a:endParaRPr b="0" i="0" sz="2296" u="none" cap="none" strike="noStrike">
              <a:solidFill>
                <a:srgbClr val="000000"/>
              </a:solidFill>
              <a:latin typeface="Quicksand Medium"/>
              <a:ea typeface="Quicksand Medium"/>
              <a:cs typeface="Quicksand Medium"/>
              <a:sym typeface="Quicksand Medium"/>
            </a:endParaRPr>
          </a:p>
          <a:p>
            <a:pPr indent="-374396" lvl="0" marL="457200" marR="0" rtl="0" algn="just">
              <a:lnSpc>
                <a:spcPct val="95993"/>
              </a:lnSpc>
              <a:spcBef>
                <a:spcPts val="0"/>
              </a:spcBef>
              <a:spcAft>
                <a:spcPts val="0"/>
              </a:spcAft>
              <a:buClr>
                <a:srgbClr val="000000"/>
              </a:buClr>
              <a:buSzPts val="2296"/>
              <a:buFont typeface="Quicksand"/>
              <a:buAutoNum type="arabicPeriod"/>
            </a:pPr>
            <a:r>
              <a:rPr b="1" i="0" lang="en-US" sz="2296" u="none" cap="none" strike="noStrike">
                <a:solidFill>
                  <a:srgbClr val="000000"/>
                </a:solidFill>
                <a:latin typeface="Quicksand"/>
                <a:ea typeface="Quicksand"/>
                <a:cs typeface="Quicksand"/>
                <a:sym typeface="Quicksand"/>
              </a:rPr>
              <a:t>APELACIÓN</a:t>
            </a:r>
            <a:endParaRPr b="1" i="0" sz="1200" u="none" cap="none" strike="noStrike">
              <a:solidFill>
                <a:srgbClr val="000000"/>
              </a:solidFill>
              <a:latin typeface="Arial"/>
              <a:ea typeface="Arial"/>
              <a:cs typeface="Arial"/>
              <a:sym typeface="Arial"/>
            </a:endParaRPr>
          </a:p>
          <a:p>
            <a:pPr indent="0" lvl="0" marL="0" marR="0" rtl="0" algn="just">
              <a:lnSpc>
                <a:spcPct val="95993"/>
              </a:lnSpc>
              <a:spcBef>
                <a:spcPts val="0"/>
              </a:spcBef>
              <a:spcAft>
                <a:spcPts val="0"/>
              </a:spcAft>
              <a:buClr>
                <a:srgbClr val="000000"/>
              </a:buClr>
              <a:buSzPts val="2296"/>
              <a:buFont typeface="Arial"/>
              <a:buNone/>
            </a:pPr>
            <a:r>
              <a:rPr b="0" i="0" lang="en-US" sz="2296" u="none" cap="none" strike="noStrike">
                <a:solidFill>
                  <a:srgbClr val="000000"/>
                </a:solidFill>
                <a:latin typeface="Quicksand Medium"/>
                <a:ea typeface="Quicksand Medium"/>
                <a:cs typeface="Quicksand Medium"/>
                <a:sym typeface="Quicksand Medium"/>
              </a:rPr>
              <a:t>Sólo serán apelables la sentencia definitiva de primera instancia, las resoluciones que ponen término al procedimiento o hacen imposible su continuación, y las que se pronuncien sobre medidas cautelares.</a:t>
            </a:r>
            <a:endParaRPr b="0" i="0" sz="1200" u="none" cap="none" strike="noStrike">
              <a:solidFill>
                <a:srgbClr val="000000"/>
              </a:solidFill>
              <a:latin typeface="Arial"/>
              <a:ea typeface="Arial"/>
              <a:cs typeface="Arial"/>
              <a:sym typeface="Arial"/>
            </a:endParaRPr>
          </a:p>
          <a:p>
            <a:pPr indent="0" lvl="0" marL="0" marR="0" rtl="0" algn="l">
              <a:lnSpc>
                <a:spcPct val="95993"/>
              </a:lnSpc>
              <a:spcBef>
                <a:spcPts val="0"/>
              </a:spcBef>
              <a:spcAft>
                <a:spcPts val="0"/>
              </a:spcAft>
              <a:buClr>
                <a:srgbClr val="000000"/>
              </a:buClr>
              <a:buSzPts val="2296"/>
              <a:buFont typeface="Arial"/>
              <a:buNone/>
            </a:pPr>
            <a:r>
              <a:rPr b="0" i="0" lang="en-US" sz="2296" u="none" cap="none" strike="noStrike">
                <a:solidFill>
                  <a:srgbClr val="000000"/>
                </a:solidFill>
                <a:latin typeface="Quicksand Medium"/>
                <a:ea typeface="Quicksand Medium"/>
                <a:cs typeface="Quicksand Medium"/>
                <a:sym typeface="Quicksand Medium"/>
              </a:rPr>
              <a:t>        </a:t>
            </a:r>
            <a:endParaRPr b="0" i="0" sz="1200" u="none" cap="none" strike="noStrike">
              <a:solidFill>
                <a:srgbClr val="000000"/>
              </a:solidFill>
              <a:latin typeface="Arial"/>
              <a:ea typeface="Arial"/>
              <a:cs typeface="Arial"/>
              <a:sym typeface="Arial"/>
            </a:endParaRPr>
          </a:p>
        </p:txBody>
      </p:sp>
      <p:sp>
        <p:nvSpPr>
          <p:cNvPr id="822" name="Google Shape;822;p50"/>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grpSp>
        <p:nvGrpSpPr>
          <p:cNvPr id="831" name="Google Shape;831;p51"/>
          <p:cNvGrpSpPr/>
          <p:nvPr/>
        </p:nvGrpSpPr>
        <p:grpSpPr>
          <a:xfrm rot="2576720">
            <a:off x="-541883" y="-6541038"/>
            <a:ext cx="819300" cy="13995160"/>
            <a:chOff x="0" y="-47625"/>
            <a:chExt cx="303446" cy="5183422"/>
          </a:xfrm>
        </p:grpSpPr>
        <p:sp>
          <p:nvSpPr>
            <p:cNvPr id="832" name="Google Shape;832;p51"/>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833" name="Google Shape;833;p51"/>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34" name="Google Shape;834;p51"/>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835" name="Google Shape;835;p51"/>
          <p:cNvSpPr txBox="1"/>
          <p:nvPr/>
        </p:nvSpPr>
        <p:spPr>
          <a:xfrm>
            <a:off x="579150" y="401550"/>
            <a:ext cx="8595300" cy="3574200"/>
          </a:xfrm>
          <a:prstGeom prst="rect">
            <a:avLst/>
          </a:prstGeom>
          <a:noFill/>
          <a:ln>
            <a:noFill/>
          </a:ln>
        </p:spPr>
        <p:txBody>
          <a:bodyPr anchorCtr="0" anchor="t" bIns="0" lIns="0" spcFirstLastPara="1" rIns="0" wrap="square" tIns="0">
            <a:spAutoFit/>
          </a:bodyPr>
          <a:lstStyle/>
          <a:p>
            <a:pPr indent="0" lvl="0" marL="0" marR="0" rtl="0" algn="just">
              <a:lnSpc>
                <a:spcPct val="95998"/>
              </a:lnSpc>
              <a:spcBef>
                <a:spcPts val="0"/>
              </a:spcBef>
              <a:spcAft>
                <a:spcPts val="0"/>
              </a:spcAft>
              <a:buClr>
                <a:srgbClr val="000000"/>
              </a:buClr>
              <a:buSzPts val="2199"/>
              <a:buFont typeface="Arial"/>
              <a:buNone/>
            </a:pPr>
            <a:r>
              <a:rPr b="0" i="0" lang="en-US" sz="2199" u="none" cap="none" strike="noStrike">
                <a:solidFill>
                  <a:srgbClr val="000000"/>
                </a:solidFill>
                <a:latin typeface="Quicksand Medium"/>
                <a:ea typeface="Quicksand Medium"/>
                <a:cs typeface="Quicksand Medium"/>
                <a:sym typeface="Quicksand Medium"/>
              </a:rPr>
              <a:t>La apelación se entablará por escrito (debe contener los fundamentos de hecho, de derecho y peticiones concretas), </a:t>
            </a:r>
            <a:r>
              <a:rPr b="0" i="0" lang="en-US" sz="2199" u="sng" cap="none" strike="noStrike">
                <a:solidFill>
                  <a:srgbClr val="000000"/>
                </a:solidFill>
                <a:latin typeface="Quicksand Medium"/>
                <a:ea typeface="Quicksand Medium"/>
                <a:cs typeface="Quicksand Medium"/>
                <a:sym typeface="Quicksand Medium"/>
              </a:rPr>
              <a:t>se concede en el sólo efecto devolutivo</a:t>
            </a:r>
            <a:r>
              <a:rPr b="0" i="0" lang="en-US" sz="2199" u="none" cap="none" strike="noStrike">
                <a:solidFill>
                  <a:srgbClr val="000000"/>
                </a:solidFill>
                <a:latin typeface="Quicksand Medium"/>
                <a:ea typeface="Quicksand Medium"/>
                <a:cs typeface="Quicksand Medium"/>
                <a:sym typeface="Quicksand Medium"/>
              </a:rPr>
              <a:t>, </a:t>
            </a:r>
            <a:endParaRPr b="0" i="0" sz="1100" u="none" cap="none" strike="noStrike">
              <a:solidFill>
                <a:srgbClr val="000000"/>
              </a:solidFill>
              <a:latin typeface="Arial"/>
              <a:ea typeface="Arial"/>
              <a:cs typeface="Arial"/>
              <a:sym typeface="Arial"/>
            </a:endParaRPr>
          </a:p>
          <a:p>
            <a:pPr indent="0" lvl="0" marL="0" marR="0" rtl="0" algn="just">
              <a:lnSpc>
                <a:spcPct val="95998"/>
              </a:lnSpc>
              <a:spcBef>
                <a:spcPts val="0"/>
              </a:spcBef>
              <a:spcAft>
                <a:spcPts val="0"/>
              </a:spcAft>
              <a:buClr>
                <a:srgbClr val="000000"/>
              </a:buClr>
              <a:buSzPts val="2199"/>
              <a:buFont typeface="Arial"/>
              <a:buNone/>
            </a:pPr>
            <a:r>
              <a:rPr b="0" i="0" lang="en-US" sz="2199" u="none" cap="none" strike="noStrike">
                <a:solidFill>
                  <a:srgbClr val="000000"/>
                </a:solidFill>
                <a:latin typeface="Quicksand Medium"/>
                <a:ea typeface="Quicksand Medium"/>
                <a:cs typeface="Quicksand Medium"/>
                <a:sym typeface="Quicksand Medium"/>
              </a:rPr>
              <a:t> </a:t>
            </a:r>
            <a:endParaRPr b="0" i="0" sz="1100" u="none" cap="none" strike="noStrike">
              <a:solidFill>
                <a:srgbClr val="000000"/>
              </a:solidFill>
              <a:latin typeface="Arial"/>
              <a:ea typeface="Arial"/>
              <a:cs typeface="Arial"/>
              <a:sym typeface="Arial"/>
            </a:endParaRPr>
          </a:p>
          <a:p>
            <a:pPr indent="0" lvl="0" marL="0" marR="0" rtl="0" algn="just">
              <a:lnSpc>
                <a:spcPct val="95998"/>
              </a:lnSpc>
              <a:spcBef>
                <a:spcPts val="0"/>
              </a:spcBef>
              <a:spcAft>
                <a:spcPts val="0"/>
              </a:spcAft>
              <a:buClr>
                <a:srgbClr val="000000"/>
              </a:buClr>
              <a:buSzPts val="2199"/>
              <a:buFont typeface="Arial"/>
              <a:buNone/>
            </a:pPr>
            <a:r>
              <a:rPr b="1" i="0" lang="en-US" sz="2199" u="none" cap="none" strike="noStrike">
                <a:solidFill>
                  <a:srgbClr val="000000"/>
                </a:solidFill>
                <a:latin typeface="Quicksand"/>
                <a:ea typeface="Quicksand"/>
                <a:cs typeface="Quicksand"/>
                <a:sym typeface="Quicksand"/>
              </a:rPr>
              <a:t>EXCEPCIÓN</a:t>
            </a:r>
            <a:r>
              <a:rPr b="0" i="0" lang="en-US" sz="2199" u="none" cap="none" strike="noStrike">
                <a:solidFill>
                  <a:srgbClr val="000000"/>
                </a:solidFill>
                <a:latin typeface="Quicksand Medium"/>
                <a:ea typeface="Quicksand Medium"/>
                <a:cs typeface="Quicksand Medium"/>
                <a:sym typeface="Quicksand Medium"/>
              </a:rPr>
              <a:t>: sentencias definitivas referidas  a acciones de filiación,  relativas a la constitución o modificación  del  estado civil de las personas; autorización para salir del país; adopción; separación, nulidad y divorcio.  EN ESTOS CASOS SE CONCEDE EN AMBOS   EFECTOS. </a:t>
            </a:r>
            <a:endParaRPr b="0" i="0" sz="1100" u="none" cap="none" strike="noStrike">
              <a:solidFill>
                <a:srgbClr val="000000"/>
              </a:solidFill>
              <a:latin typeface="Arial"/>
              <a:ea typeface="Arial"/>
              <a:cs typeface="Arial"/>
              <a:sym typeface="Arial"/>
            </a:endParaRPr>
          </a:p>
          <a:p>
            <a:pPr indent="0" lvl="0" marL="0" marR="0" rtl="0" algn="just">
              <a:lnSpc>
                <a:spcPct val="95998"/>
              </a:lnSpc>
              <a:spcBef>
                <a:spcPts val="0"/>
              </a:spcBef>
              <a:spcAft>
                <a:spcPts val="0"/>
              </a:spcAft>
              <a:buClr>
                <a:srgbClr val="000000"/>
              </a:buClr>
              <a:buSzPts val="2199"/>
              <a:buFont typeface="Arial"/>
              <a:buNone/>
            </a:pPr>
            <a:r>
              <a:t/>
            </a:r>
            <a:endParaRPr b="0" i="0" sz="2199" u="none" cap="none" strike="noStrike">
              <a:solidFill>
                <a:srgbClr val="000000"/>
              </a:solidFill>
              <a:latin typeface="Quicksand Medium"/>
              <a:ea typeface="Quicksand Medium"/>
              <a:cs typeface="Quicksand Medium"/>
              <a:sym typeface="Quicksand Medium"/>
            </a:endParaRPr>
          </a:p>
          <a:p>
            <a:pPr indent="0" lvl="0" marL="0" marR="0" rtl="0" algn="just">
              <a:lnSpc>
                <a:spcPct val="95998"/>
              </a:lnSpc>
              <a:spcBef>
                <a:spcPts val="0"/>
              </a:spcBef>
              <a:spcAft>
                <a:spcPts val="0"/>
              </a:spcAft>
              <a:buClr>
                <a:srgbClr val="000000"/>
              </a:buClr>
              <a:buSzPts val="2199"/>
              <a:buFont typeface="Arial"/>
              <a:buNone/>
            </a:pPr>
            <a:r>
              <a:rPr b="0" i="0" lang="en-US" sz="2199" u="none" cap="none" strike="noStrike">
                <a:solidFill>
                  <a:srgbClr val="000000"/>
                </a:solidFill>
                <a:latin typeface="Quicksand Medium"/>
                <a:ea typeface="Quicksand Medium"/>
                <a:cs typeface="Quicksand Medium"/>
                <a:sym typeface="Quicksand Medium"/>
              </a:rPr>
              <a:t>Plazo para apelar: </a:t>
            </a:r>
            <a:endParaRPr b="0" i="0" sz="2199" u="none" cap="none" strike="noStrike">
              <a:solidFill>
                <a:srgbClr val="000000"/>
              </a:solidFill>
              <a:latin typeface="Quicksand"/>
              <a:ea typeface="Quicksand"/>
              <a:cs typeface="Quicksand"/>
              <a:sym typeface="Quicksand"/>
            </a:endParaRPr>
          </a:p>
        </p:txBody>
      </p:sp>
      <p:sp>
        <p:nvSpPr>
          <p:cNvPr id="836" name="Google Shape;836;p51"/>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837" name="Google Shape;837;p51"/>
          <p:cNvSpPr txBox="1"/>
          <p:nvPr/>
        </p:nvSpPr>
        <p:spPr>
          <a:xfrm>
            <a:off x="3238725" y="3509050"/>
            <a:ext cx="5807700" cy="967500"/>
          </a:xfrm>
          <a:prstGeom prst="rect">
            <a:avLst/>
          </a:prstGeom>
          <a:noFill/>
          <a:ln>
            <a:noFill/>
          </a:ln>
        </p:spPr>
        <p:txBody>
          <a:bodyPr anchorCtr="0" anchor="t" bIns="91425" lIns="91425" spcFirstLastPara="1" rIns="91425" wrap="square" tIns="91425">
            <a:noAutofit/>
          </a:bodyPr>
          <a:lstStyle/>
          <a:p>
            <a:pPr indent="-368236" lvl="0" marL="457200" marR="0" rtl="0" algn="l">
              <a:lnSpc>
                <a:spcPct val="95998"/>
              </a:lnSpc>
              <a:spcBef>
                <a:spcPts val="0"/>
              </a:spcBef>
              <a:spcAft>
                <a:spcPts val="0"/>
              </a:spcAft>
              <a:buClr>
                <a:schemeClr val="dk1"/>
              </a:buClr>
              <a:buSzPts val="2199"/>
              <a:buFont typeface="Quicksand Medium"/>
              <a:buChar char="●"/>
            </a:pPr>
            <a:r>
              <a:rPr b="0" i="0" lang="en-US" sz="2199" u="none" cap="none" strike="noStrike">
                <a:solidFill>
                  <a:schemeClr val="dk1"/>
                </a:solidFill>
                <a:latin typeface="Quicksand Medium"/>
                <a:ea typeface="Quicksand Medium"/>
                <a:cs typeface="Quicksand Medium"/>
                <a:sym typeface="Quicksand Medium"/>
              </a:rPr>
              <a:t>Sentencia definitiva   			: 10 días</a:t>
            </a:r>
            <a:endParaRPr b="0" i="0" sz="2199" u="none" cap="none" strike="noStrike">
              <a:solidFill>
                <a:schemeClr val="dk1"/>
              </a:solidFill>
              <a:latin typeface="Quicksand Medium"/>
              <a:ea typeface="Quicksand Medium"/>
              <a:cs typeface="Quicksand Medium"/>
              <a:sym typeface="Quicksand Medium"/>
            </a:endParaRPr>
          </a:p>
          <a:p>
            <a:pPr indent="-368236" lvl="0" marL="457200" marR="0" rtl="0" algn="l">
              <a:lnSpc>
                <a:spcPct val="95998"/>
              </a:lnSpc>
              <a:spcBef>
                <a:spcPts val="0"/>
              </a:spcBef>
              <a:spcAft>
                <a:spcPts val="0"/>
              </a:spcAft>
              <a:buClr>
                <a:schemeClr val="dk1"/>
              </a:buClr>
              <a:buSzPts val="2199"/>
              <a:buFont typeface="Quicksand Medium"/>
              <a:buChar char="●"/>
            </a:pPr>
            <a:r>
              <a:rPr b="0" i="0" lang="en-US" sz="2199" u="none" cap="none" strike="noStrike">
                <a:solidFill>
                  <a:schemeClr val="dk1"/>
                </a:solidFill>
                <a:latin typeface="Quicksand Medium"/>
                <a:ea typeface="Quicksand Medium"/>
                <a:cs typeface="Quicksand Medium"/>
                <a:sym typeface="Quicksand Medium"/>
              </a:rPr>
              <a:t>Sentencia interlocutoria			: 5 días</a:t>
            </a:r>
            <a:endParaRPr b="0" i="0" sz="3200" u="none" cap="none" strike="noStrike">
              <a:solidFill>
                <a:schemeClr val="dk1"/>
              </a:solidFill>
              <a:latin typeface="Calibri"/>
              <a:ea typeface="Calibri"/>
              <a:cs typeface="Calibri"/>
              <a:sym typeface="Calibri"/>
            </a:endParaRPr>
          </a:p>
        </p:txBody>
      </p:sp>
      <p:sp>
        <p:nvSpPr>
          <p:cNvPr id="838" name="Google Shape;838;p51"/>
          <p:cNvSpPr txBox="1"/>
          <p:nvPr/>
        </p:nvSpPr>
        <p:spPr>
          <a:xfrm>
            <a:off x="261550" y="4526025"/>
            <a:ext cx="8035500" cy="2225100"/>
          </a:xfrm>
          <a:prstGeom prst="rect">
            <a:avLst/>
          </a:prstGeom>
          <a:noFill/>
          <a:ln>
            <a:noFill/>
          </a:ln>
        </p:spPr>
        <p:txBody>
          <a:bodyPr anchorCtr="0" anchor="t" bIns="91425" lIns="91425" spcFirstLastPara="1" rIns="91425" wrap="square" tIns="91425">
            <a:noAutofit/>
          </a:bodyPr>
          <a:lstStyle/>
          <a:p>
            <a:pPr indent="0" lvl="0" marL="0" marR="0" rtl="0" algn="just">
              <a:lnSpc>
                <a:spcPct val="95998"/>
              </a:lnSpc>
              <a:spcBef>
                <a:spcPts val="0"/>
              </a:spcBef>
              <a:spcAft>
                <a:spcPts val="0"/>
              </a:spcAft>
              <a:buClr>
                <a:schemeClr val="dk1"/>
              </a:buClr>
              <a:buSzPts val="2199"/>
              <a:buFont typeface="Arial"/>
              <a:buNone/>
            </a:pPr>
            <a:r>
              <a:rPr b="0" i="0" lang="en-US" sz="2199" u="none" cap="none" strike="noStrike">
                <a:solidFill>
                  <a:schemeClr val="dk1"/>
                </a:solidFill>
                <a:latin typeface="Quicksand Medium"/>
                <a:ea typeface="Quicksand Medium"/>
                <a:cs typeface="Quicksand Medium"/>
                <a:sym typeface="Quicksand Medium"/>
              </a:rPr>
              <a:t>El tribunal de alzada conocerá y fallará sin esperar la comparecencia de las partes, las que se entenderán citadas por el ministerio de la ley a la audiencia en que se conozca y falle el recurso.</a:t>
            </a:r>
            <a:endParaRPr b="0" i="0" sz="1100" u="none" cap="none" strike="noStrike">
              <a:solidFill>
                <a:schemeClr val="dk1"/>
              </a:solidFill>
              <a:latin typeface="Arial"/>
              <a:ea typeface="Arial"/>
              <a:cs typeface="Arial"/>
              <a:sym typeface="Arial"/>
            </a:endParaRPr>
          </a:p>
          <a:p>
            <a:pPr indent="0" lvl="0" marL="0" marR="0" rtl="0" algn="just">
              <a:lnSpc>
                <a:spcPct val="95998"/>
              </a:lnSpc>
              <a:spcBef>
                <a:spcPts val="0"/>
              </a:spcBef>
              <a:spcAft>
                <a:spcPts val="0"/>
              </a:spcAft>
              <a:buClr>
                <a:schemeClr val="dk1"/>
              </a:buClr>
              <a:buSzPts val="2199"/>
              <a:buFont typeface="Arial"/>
              <a:buNone/>
            </a:pPr>
            <a:r>
              <a:t/>
            </a:r>
            <a:endParaRPr b="0" i="0" sz="2199" u="none" cap="none" strike="noStrike">
              <a:solidFill>
                <a:schemeClr val="dk1"/>
              </a:solidFill>
              <a:latin typeface="Quicksand Medium"/>
              <a:ea typeface="Quicksand Medium"/>
              <a:cs typeface="Quicksand Medium"/>
              <a:sym typeface="Quicksand Medium"/>
            </a:endParaRPr>
          </a:p>
          <a:p>
            <a:pPr indent="0" lvl="0" marL="0" marR="0" rtl="0" algn="just">
              <a:lnSpc>
                <a:spcPct val="95998"/>
              </a:lnSpc>
              <a:spcBef>
                <a:spcPts val="0"/>
              </a:spcBef>
              <a:spcAft>
                <a:spcPts val="0"/>
              </a:spcAft>
              <a:buClr>
                <a:schemeClr val="dk1"/>
              </a:buClr>
              <a:buSzPts val="2199"/>
              <a:buFont typeface="Arial"/>
              <a:buNone/>
            </a:pPr>
            <a:r>
              <a:rPr b="0" i="0" lang="en-US" sz="2199" u="none" cap="none" strike="noStrike">
                <a:solidFill>
                  <a:schemeClr val="dk1"/>
                </a:solidFill>
                <a:latin typeface="Quicksand"/>
                <a:ea typeface="Quicksand"/>
                <a:cs typeface="Quicksand"/>
                <a:sym typeface="Quicksand"/>
              </a:rPr>
              <a:t>Efectuada la relación, los abogados pueden dividir el tiempo de sus alegatos para replicar al de la otra parte.</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grpSp>
        <p:nvGrpSpPr>
          <p:cNvPr id="847" name="Google Shape;847;p52"/>
          <p:cNvGrpSpPr/>
          <p:nvPr/>
        </p:nvGrpSpPr>
        <p:grpSpPr>
          <a:xfrm rot="2576728">
            <a:off x="49927" y="-6103310"/>
            <a:ext cx="536430" cy="13995240"/>
            <a:chOff x="0" y="-47625"/>
            <a:chExt cx="198678" cy="5183422"/>
          </a:xfrm>
        </p:grpSpPr>
        <p:sp>
          <p:nvSpPr>
            <p:cNvPr id="848" name="Google Shape;848;p52"/>
            <p:cNvSpPr/>
            <p:nvPr/>
          </p:nvSpPr>
          <p:spPr>
            <a:xfrm>
              <a:off x="0" y="0"/>
              <a:ext cx="198678" cy="5135797"/>
            </a:xfrm>
            <a:custGeom>
              <a:rect b="b" l="l" r="r" t="t"/>
              <a:pathLst>
                <a:path extrusionOk="0" h="5135797" w="198678">
                  <a:moveTo>
                    <a:pt x="0" y="0"/>
                  </a:moveTo>
                  <a:lnTo>
                    <a:pt x="198678" y="0"/>
                  </a:lnTo>
                  <a:lnTo>
                    <a:pt x="198678" y="5135797"/>
                  </a:lnTo>
                  <a:lnTo>
                    <a:pt x="0" y="5135797"/>
                  </a:lnTo>
                  <a:close/>
                </a:path>
              </a:pathLst>
            </a:custGeom>
            <a:solidFill>
              <a:srgbClr val="0C839B"/>
            </a:solidFill>
            <a:ln>
              <a:noFill/>
            </a:ln>
          </p:spPr>
        </p:sp>
        <p:sp>
          <p:nvSpPr>
            <p:cNvPr id="849" name="Google Shape;849;p52"/>
            <p:cNvSpPr txBox="1"/>
            <p:nvPr/>
          </p:nvSpPr>
          <p:spPr>
            <a:xfrm>
              <a:off x="0" y="-47625"/>
              <a:ext cx="198678"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50" name="Google Shape;850;p52"/>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851" name="Google Shape;851;p52"/>
          <p:cNvSpPr txBox="1"/>
          <p:nvPr/>
        </p:nvSpPr>
        <p:spPr>
          <a:xfrm>
            <a:off x="360626" y="2199625"/>
            <a:ext cx="8894700" cy="4156500"/>
          </a:xfrm>
          <a:prstGeom prst="rect">
            <a:avLst/>
          </a:prstGeom>
          <a:noFill/>
          <a:ln>
            <a:noFill/>
          </a:ln>
        </p:spPr>
        <p:txBody>
          <a:bodyPr anchorCtr="0" anchor="t" bIns="0" lIns="0" spcFirstLastPara="1" rIns="0" wrap="square" tIns="0">
            <a:spAutoFit/>
          </a:bodyPr>
          <a:lstStyle/>
          <a:p>
            <a:pPr indent="0" lvl="0" marL="0" marR="0" rtl="0" algn="just">
              <a:lnSpc>
                <a:spcPct val="108031"/>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just">
              <a:lnSpc>
                <a:spcPct val="108031"/>
              </a:lnSpc>
              <a:spcBef>
                <a:spcPts val="0"/>
              </a:spcBef>
              <a:spcAft>
                <a:spcPts val="0"/>
              </a:spcAft>
              <a:buClr>
                <a:srgbClr val="000000"/>
              </a:buClr>
              <a:buSzPts val="2178"/>
              <a:buFont typeface="Arial"/>
              <a:buNone/>
            </a:pPr>
            <a:r>
              <a:rPr b="0" i="0" lang="en-US" sz="2178" u="none" cap="none" strike="noStrike">
                <a:solidFill>
                  <a:srgbClr val="000000"/>
                </a:solidFill>
                <a:latin typeface="Quicksand"/>
                <a:ea typeface="Quicksand"/>
                <a:cs typeface="Quicksand"/>
                <a:sym typeface="Quicksand"/>
              </a:rPr>
              <a:t>Plazo para casar: 10 o 5 días, según naturaleza de la resolución recurrida.</a:t>
            </a:r>
            <a:endParaRPr b="0" i="0" sz="1200" u="none" cap="none" strike="noStrike">
              <a:solidFill>
                <a:srgbClr val="000000"/>
              </a:solidFill>
              <a:latin typeface="Arial"/>
              <a:ea typeface="Arial"/>
              <a:cs typeface="Arial"/>
              <a:sym typeface="Arial"/>
            </a:endParaRPr>
          </a:p>
          <a:p>
            <a:pPr indent="0" lvl="0" marL="0" marR="0" rtl="0" algn="just">
              <a:lnSpc>
                <a:spcPct val="108031"/>
              </a:lnSpc>
              <a:spcBef>
                <a:spcPts val="0"/>
              </a:spcBef>
              <a:spcAft>
                <a:spcPts val="0"/>
              </a:spcAft>
              <a:buClr>
                <a:srgbClr val="000000"/>
              </a:buClr>
              <a:buSzPts val="2178"/>
              <a:buFont typeface="Arial"/>
              <a:buNone/>
            </a:pPr>
            <a:r>
              <a:t/>
            </a:r>
            <a:endParaRPr b="0" i="0" sz="2178" u="none" cap="none" strike="noStrike">
              <a:solidFill>
                <a:srgbClr val="000000"/>
              </a:solidFill>
              <a:latin typeface="Quicksand"/>
              <a:ea typeface="Quicksand"/>
              <a:cs typeface="Quicksand"/>
              <a:sym typeface="Quicksand"/>
            </a:endParaRPr>
          </a:p>
          <a:p>
            <a:pPr indent="0" lvl="0" marL="0" marR="0" rtl="0" algn="just">
              <a:lnSpc>
                <a:spcPct val="108031"/>
              </a:lnSpc>
              <a:spcBef>
                <a:spcPts val="0"/>
              </a:spcBef>
              <a:spcAft>
                <a:spcPts val="0"/>
              </a:spcAft>
              <a:buClr>
                <a:srgbClr val="000000"/>
              </a:buClr>
              <a:buSzPts val="2178"/>
              <a:buFont typeface="Arial"/>
              <a:buNone/>
            </a:pPr>
            <a:r>
              <a:rPr b="0" i="0" lang="en-US" sz="2178" u="none" cap="none" strike="noStrike">
                <a:solidFill>
                  <a:srgbClr val="000000"/>
                </a:solidFill>
                <a:latin typeface="Quicksand"/>
                <a:ea typeface="Quicksand"/>
                <a:cs typeface="Quicksand"/>
                <a:sym typeface="Quicksand"/>
              </a:rPr>
              <a:t>Causales: números 1,2,4,6,7 y 9 del art. 768 del CPC, o en haber sido pronunciada la sentencia definitiva con omisión de cualquiera de los requisitos enumerados en el art. 66 de la ley 19.968.</a:t>
            </a:r>
            <a:endParaRPr b="0" i="0" sz="1200" u="none" cap="none" strike="noStrike">
              <a:solidFill>
                <a:srgbClr val="000000"/>
              </a:solidFill>
              <a:latin typeface="Arial"/>
              <a:ea typeface="Arial"/>
              <a:cs typeface="Arial"/>
              <a:sym typeface="Arial"/>
            </a:endParaRPr>
          </a:p>
          <a:p>
            <a:pPr indent="0" lvl="0" marL="0" marR="0" rtl="0" algn="just">
              <a:lnSpc>
                <a:spcPct val="108032"/>
              </a:lnSpc>
              <a:spcBef>
                <a:spcPts val="0"/>
              </a:spcBef>
              <a:spcAft>
                <a:spcPts val="0"/>
              </a:spcAft>
              <a:buClr>
                <a:srgbClr val="000000"/>
              </a:buClr>
              <a:buSzPts val="2178"/>
              <a:buFont typeface="Arial"/>
              <a:buNone/>
            </a:pPr>
            <a:r>
              <a:rPr b="0" i="0" lang="en-US" sz="2178" u="none" cap="none" strike="noStrike">
                <a:solidFill>
                  <a:srgbClr val="000000"/>
                </a:solidFill>
                <a:latin typeface="Quicksand"/>
                <a:ea typeface="Quicksand"/>
                <a:cs typeface="Quicksand"/>
                <a:sym typeface="Quicksand"/>
              </a:rPr>
              <a:t>Se entiende cumplida la exigencia de patrocinio de los recursos de casación, prevista en el art.772 del CPC, por la sola circunstancia de interponerlos el abogado que patrocina la causa. </a:t>
            </a:r>
            <a:endParaRPr b="0" i="0" sz="2178" u="none" cap="none" strike="noStrike">
              <a:solidFill>
                <a:srgbClr val="000000"/>
              </a:solidFill>
              <a:latin typeface="Quicksand"/>
              <a:ea typeface="Quicksand"/>
              <a:cs typeface="Quicksand"/>
              <a:sym typeface="Quicksand"/>
            </a:endParaRPr>
          </a:p>
          <a:p>
            <a:pPr indent="0" lvl="0" marL="0" marR="0" rtl="0" algn="just">
              <a:lnSpc>
                <a:spcPct val="108031"/>
              </a:lnSpc>
              <a:spcBef>
                <a:spcPts val="0"/>
              </a:spcBef>
              <a:spcAft>
                <a:spcPts val="0"/>
              </a:spcAft>
              <a:buClr>
                <a:srgbClr val="000000"/>
              </a:buClr>
              <a:buSzPts val="2178"/>
              <a:buFont typeface="Arial"/>
              <a:buNone/>
            </a:pPr>
            <a:r>
              <a:t/>
            </a:r>
            <a:endParaRPr b="0" i="0" sz="2178" u="none" cap="none" strike="noStrike">
              <a:solidFill>
                <a:srgbClr val="000000"/>
              </a:solidFill>
              <a:latin typeface="Quicksand"/>
              <a:ea typeface="Quicksand"/>
              <a:cs typeface="Quicksand"/>
              <a:sym typeface="Quicksand"/>
            </a:endParaRPr>
          </a:p>
          <a:p>
            <a:pPr indent="0" lvl="0" marL="0" marR="0" rtl="0" algn="just">
              <a:lnSpc>
                <a:spcPct val="108031"/>
              </a:lnSpc>
              <a:spcBef>
                <a:spcPts val="0"/>
              </a:spcBef>
              <a:spcAft>
                <a:spcPts val="0"/>
              </a:spcAft>
              <a:buClr>
                <a:srgbClr val="000000"/>
              </a:buClr>
              <a:buSzPts val="2178"/>
              <a:buFont typeface="Arial"/>
              <a:buNone/>
            </a:pPr>
            <a:r>
              <a:rPr b="0" i="0" lang="en-US" sz="2178" u="none" cap="none" strike="noStrike">
                <a:solidFill>
                  <a:srgbClr val="000000"/>
                </a:solidFill>
                <a:latin typeface="Quicksand"/>
                <a:ea typeface="Quicksand"/>
                <a:cs typeface="Quicksand"/>
                <a:sym typeface="Quicksand"/>
              </a:rPr>
              <a:t>4. </a:t>
            </a:r>
            <a:r>
              <a:rPr b="1" i="0" lang="en-US" sz="2178" u="none" cap="none" strike="noStrike">
                <a:solidFill>
                  <a:srgbClr val="000000"/>
                </a:solidFill>
                <a:latin typeface="Quicksand"/>
                <a:ea typeface="Quicksand"/>
                <a:cs typeface="Quicksand"/>
                <a:sym typeface="Quicksand"/>
              </a:rPr>
              <a:t>Casación Fondo</a:t>
            </a:r>
            <a:r>
              <a:rPr b="0" i="0" lang="en-US" sz="2178" u="none" cap="none" strike="noStrike">
                <a:solidFill>
                  <a:srgbClr val="000000"/>
                </a:solidFill>
                <a:latin typeface="Quicksand"/>
                <a:ea typeface="Quicksand"/>
                <a:cs typeface="Quicksand"/>
                <a:sym typeface="Quicksand"/>
              </a:rPr>
              <a:t>: normas del CPC.</a:t>
            </a:r>
            <a:endParaRPr b="0" i="0" sz="1200" u="none" cap="none" strike="noStrike">
              <a:solidFill>
                <a:srgbClr val="000000"/>
              </a:solidFill>
              <a:latin typeface="Arial"/>
              <a:ea typeface="Arial"/>
              <a:cs typeface="Arial"/>
              <a:sym typeface="Arial"/>
            </a:endParaRPr>
          </a:p>
        </p:txBody>
      </p:sp>
      <p:sp>
        <p:nvSpPr>
          <p:cNvPr id="852" name="Google Shape;852;p52"/>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853" name="Google Shape;853;p52"/>
          <p:cNvSpPr txBox="1"/>
          <p:nvPr/>
        </p:nvSpPr>
        <p:spPr>
          <a:xfrm>
            <a:off x="979825" y="502950"/>
            <a:ext cx="8275500" cy="1536600"/>
          </a:xfrm>
          <a:prstGeom prst="rect">
            <a:avLst/>
          </a:prstGeom>
          <a:noFill/>
          <a:ln>
            <a:noFill/>
          </a:ln>
        </p:spPr>
        <p:txBody>
          <a:bodyPr anchorCtr="0" anchor="t" bIns="91425" lIns="91425" spcFirstLastPara="1" rIns="91425" wrap="square" tIns="91425">
            <a:noAutofit/>
          </a:bodyPr>
          <a:lstStyle/>
          <a:p>
            <a:pPr indent="0" lvl="0" marL="0" marR="0" rtl="0" algn="just">
              <a:lnSpc>
                <a:spcPct val="108032"/>
              </a:lnSpc>
              <a:spcBef>
                <a:spcPts val="0"/>
              </a:spcBef>
              <a:spcAft>
                <a:spcPts val="0"/>
              </a:spcAft>
              <a:buClr>
                <a:schemeClr val="dk1"/>
              </a:buClr>
              <a:buSzPts val="2178"/>
              <a:buFont typeface="Arial"/>
              <a:buNone/>
            </a:pPr>
            <a:r>
              <a:rPr b="0" i="0" lang="en-US" sz="2178" u="none" cap="none" strike="noStrike">
                <a:solidFill>
                  <a:schemeClr val="dk1"/>
                </a:solidFill>
                <a:latin typeface="Quicksand"/>
                <a:ea typeface="Quicksand"/>
                <a:cs typeface="Quicksand"/>
                <a:sym typeface="Quicksand"/>
              </a:rPr>
              <a:t>3. </a:t>
            </a:r>
            <a:r>
              <a:rPr b="1" i="0" lang="en-US" sz="2178" u="none" cap="none" strike="noStrike">
                <a:solidFill>
                  <a:schemeClr val="dk1"/>
                </a:solidFill>
                <a:latin typeface="Quicksand"/>
                <a:ea typeface="Quicksand"/>
                <a:cs typeface="Quicksand"/>
                <a:sym typeface="Quicksand"/>
              </a:rPr>
              <a:t>CASACIÓN FORMA</a:t>
            </a:r>
            <a:r>
              <a:rPr b="0" i="0" lang="en-US" sz="2178" u="none" cap="none" strike="noStrike">
                <a:solidFill>
                  <a:schemeClr val="dk1"/>
                </a:solidFill>
                <a:latin typeface="Quicksand"/>
                <a:ea typeface="Quicksand"/>
                <a:cs typeface="Quicksand"/>
                <a:sym typeface="Quicksand"/>
              </a:rPr>
              <a:t>. art. 766 del CPC </a:t>
            </a:r>
            <a:endParaRPr b="0" i="0" sz="1200" u="none" cap="none" strike="noStrike">
              <a:solidFill>
                <a:schemeClr val="dk1"/>
              </a:solidFill>
              <a:latin typeface="Arial"/>
              <a:ea typeface="Arial"/>
              <a:cs typeface="Arial"/>
              <a:sym typeface="Arial"/>
            </a:endParaRPr>
          </a:p>
          <a:p>
            <a:pPr indent="0" lvl="0" marL="0" marR="0" rtl="0" algn="just">
              <a:lnSpc>
                <a:spcPct val="108032"/>
              </a:lnSpc>
              <a:spcBef>
                <a:spcPts val="0"/>
              </a:spcBef>
              <a:spcAft>
                <a:spcPts val="0"/>
              </a:spcAft>
              <a:buClr>
                <a:schemeClr val="dk1"/>
              </a:buClr>
              <a:buSzPts val="2178"/>
              <a:buFont typeface="Arial"/>
              <a:buNone/>
            </a:pPr>
            <a:r>
              <a:rPr b="0" i="0" lang="en-US" sz="2178" u="none" cap="none" strike="noStrike">
                <a:solidFill>
                  <a:schemeClr val="dk1"/>
                </a:solidFill>
                <a:latin typeface="Quicksand"/>
                <a:ea typeface="Quicksand"/>
                <a:cs typeface="Quicksand"/>
                <a:sym typeface="Quicksand"/>
              </a:rPr>
              <a:t>Procede: en contra de sentencias definitivas de primera instancia y de las interlocutorias de primera instancia que pongan término al juicio o hagan imposible su continuación.</a:t>
            </a:r>
            <a:endParaRPr b="0" i="0" sz="3300" u="none" cap="none" strike="noStrike">
              <a:solidFill>
                <a:schemeClr val="dk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grpSp>
        <p:nvGrpSpPr>
          <p:cNvPr id="862" name="Google Shape;862;p53"/>
          <p:cNvGrpSpPr/>
          <p:nvPr/>
        </p:nvGrpSpPr>
        <p:grpSpPr>
          <a:xfrm rot="2576728">
            <a:off x="12023" y="-6006948"/>
            <a:ext cx="819305" cy="13995240"/>
            <a:chOff x="0" y="-47625"/>
            <a:chExt cx="303446" cy="5183422"/>
          </a:xfrm>
        </p:grpSpPr>
        <p:sp>
          <p:nvSpPr>
            <p:cNvPr id="863" name="Google Shape;863;p53"/>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864" name="Google Shape;864;p53"/>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65" name="Google Shape;865;p53"/>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866" name="Google Shape;866;p53"/>
          <p:cNvSpPr txBox="1"/>
          <p:nvPr/>
        </p:nvSpPr>
        <p:spPr>
          <a:xfrm>
            <a:off x="579105" y="1085360"/>
            <a:ext cx="8595300" cy="5489700"/>
          </a:xfrm>
          <a:prstGeom prst="rect">
            <a:avLst/>
          </a:prstGeom>
          <a:noFill/>
          <a:ln>
            <a:noFill/>
          </a:ln>
        </p:spPr>
        <p:txBody>
          <a:bodyPr anchorCtr="0" anchor="t" bIns="0" lIns="0" spcFirstLastPara="1" rIns="0" wrap="square" tIns="0">
            <a:spAutoFit/>
          </a:bodyPr>
          <a:lstStyle/>
          <a:p>
            <a:pPr indent="0" lvl="0" marL="0" marR="0" rtl="0" algn="just">
              <a:lnSpc>
                <a:spcPct val="96013"/>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96013"/>
              </a:lnSpc>
              <a:spcBef>
                <a:spcPts val="0"/>
              </a:spcBef>
              <a:spcAft>
                <a:spcPts val="0"/>
              </a:spcAft>
              <a:buClr>
                <a:srgbClr val="000000"/>
              </a:buClr>
              <a:buSzPts val="2383"/>
              <a:buFont typeface="Arial"/>
              <a:buNone/>
            </a:pPr>
            <a:r>
              <a:t/>
            </a:r>
            <a:endParaRPr b="0" i="0" sz="2383" u="none" cap="none" strike="noStrike">
              <a:solidFill>
                <a:srgbClr val="000000"/>
              </a:solidFill>
              <a:latin typeface="Quicksand Medium"/>
              <a:ea typeface="Quicksand Medium"/>
              <a:cs typeface="Quicksand Medium"/>
              <a:sym typeface="Quicksand Medium"/>
            </a:endParaRPr>
          </a:p>
          <a:p>
            <a:pPr indent="0" lvl="0" marL="0" marR="0" rtl="0" algn="just">
              <a:lnSpc>
                <a:spcPct val="96013"/>
              </a:lnSpc>
              <a:spcBef>
                <a:spcPts val="0"/>
              </a:spcBef>
              <a:spcAft>
                <a:spcPts val="0"/>
              </a:spcAft>
              <a:buClr>
                <a:srgbClr val="000000"/>
              </a:buClr>
              <a:buSzPts val="2383"/>
              <a:buFont typeface="Arial"/>
              <a:buNone/>
            </a:pPr>
            <a:r>
              <a:rPr b="1" i="0" lang="en-US" sz="2383" u="sng" cap="none" strike="noStrike">
                <a:solidFill>
                  <a:srgbClr val="000000"/>
                </a:solidFill>
                <a:latin typeface="Quicksand"/>
                <a:ea typeface="Quicksand"/>
                <a:cs typeface="Quicksand"/>
                <a:sym typeface="Quicksand"/>
              </a:rPr>
              <a:t>Procedencia</a:t>
            </a:r>
            <a:r>
              <a:rPr b="1" i="0" lang="en-US" sz="2383" u="none" cap="none" strike="noStrike">
                <a:solidFill>
                  <a:srgbClr val="000000"/>
                </a:solidFill>
                <a:latin typeface="Quicksand"/>
                <a:ea typeface="Quicksand"/>
                <a:cs typeface="Quicksand"/>
                <a:sym typeface="Quicksand"/>
              </a:rPr>
              <a:t>: </a:t>
            </a:r>
            <a:r>
              <a:rPr b="0" i="0" lang="en-US" sz="2383" u="none" cap="none" strike="noStrike">
                <a:solidFill>
                  <a:srgbClr val="000000"/>
                </a:solidFill>
                <a:latin typeface="Quicksand"/>
                <a:ea typeface="Quicksand"/>
                <a:cs typeface="Quicksand"/>
                <a:sym typeface="Quicksand"/>
              </a:rPr>
              <a:t>Cuando se ha vulnerado o amenazado los derechos de los niños, niñas o adolescentes.</a:t>
            </a:r>
            <a:endParaRPr b="0" i="0" sz="1400" u="none" cap="none" strike="noStrike">
              <a:solidFill>
                <a:srgbClr val="000000"/>
              </a:solidFill>
              <a:latin typeface="Arial"/>
              <a:ea typeface="Arial"/>
              <a:cs typeface="Arial"/>
              <a:sym typeface="Arial"/>
            </a:endParaRPr>
          </a:p>
          <a:p>
            <a:pPr indent="0" lvl="0" marL="0" marR="0" rtl="0" algn="just">
              <a:lnSpc>
                <a:spcPct val="96013"/>
              </a:lnSpc>
              <a:spcBef>
                <a:spcPts val="0"/>
              </a:spcBef>
              <a:spcAft>
                <a:spcPts val="0"/>
              </a:spcAft>
              <a:buClr>
                <a:srgbClr val="000000"/>
              </a:buClr>
              <a:buSzPts val="2383"/>
              <a:buFont typeface="Arial"/>
              <a:buNone/>
            </a:pPr>
            <a:r>
              <a:t/>
            </a:r>
            <a:endParaRPr b="1" i="0" sz="2383" u="none" cap="none" strike="noStrike">
              <a:solidFill>
                <a:srgbClr val="000000"/>
              </a:solidFill>
              <a:latin typeface="Quicksand"/>
              <a:ea typeface="Quicksand"/>
              <a:cs typeface="Quicksand"/>
              <a:sym typeface="Quicksand"/>
            </a:endParaRPr>
          </a:p>
          <a:p>
            <a:pPr indent="0" lvl="0" marL="0" marR="0" rtl="0" algn="just">
              <a:lnSpc>
                <a:spcPct val="96013"/>
              </a:lnSpc>
              <a:spcBef>
                <a:spcPts val="0"/>
              </a:spcBef>
              <a:spcAft>
                <a:spcPts val="0"/>
              </a:spcAft>
              <a:buClr>
                <a:srgbClr val="000000"/>
              </a:buClr>
              <a:buSzPts val="2383"/>
              <a:buFont typeface="Arial"/>
              <a:buNone/>
            </a:pPr>
            <a:r>
              <a:rPr b="1" i="0" lang="en-US" sz="2383" u="sng" cap="none" strike="noStrike">
                <a:solidFill>
                  <a:srgbClr val="000000"/>
                </a:solidFill>
                <a:latin typeface="Quicksand"/>
                <a:ea typeface="Quicksand"/>
                <a:cs typeface="Quicksand"/>
                <a:sym typeface="Quicksand"/>
              </a:rPr>
              <a:t>INICIO</a:t>
            </a:r>
            <a:endParaRPr b="0" i="0" sz="1400" u="none" cap="none" strike="noStrike">
              <a:solidFill>
                <a:srgbClr val="000000"/>
              </a:solidFill>
              <a:latin typeface="Arial"/>
              <a:ea typeface="Arial"/>
              <a:cs typeface="Arial"/>
              <a:sym typeface="Arial"/>
            </a:endParaRPr>
          </a:p>
          <a:p>
            <a:pPr indent="0" lvl="0" marL="0" marR="0" rtl="0" algn="just">
              <a:lnSpc>
                <a:spcPct val="96013"/>
              </a:lnSpc>
              <a:spcBef>
                <a:spcPts val="0"/>
              </a:spcBef>
              <a:spcAft>
                <a:spcPts val="0"/>
              </a:spcAft>
              <a:buClr>
                <a:srgbClr val="000000"/>
              </a:buClr>
              <a:buSzPts val="2383"/>
              <a:buFont typeface="Arial"/>
              <a:buNone/>
            </a:pPr>
            <a:r>
              <a:rPr b="0" i="0" lang="en-US" sz="2383" u="none" cap="none" strike="noStrike">
                <a:solidFill>
                  <a:srgbClr val="000000"/>
                </a:solidFill>
                <a:latin typeface="Quicksand Medium"/>
                <a:ea typeface="Quicksand Medium"/>
                <a:cs typeface="Quicksand Medium"/>
                <a:sym typeface="Quicksand Medium"/>
              </a:rPr>
              <a:t>De oficio o  a requerimiento del niño, niña o adolescente, de sus padres, de las personas que los tengan a su cuidado, de los profesores o del director establecimiento educacional al que asista, de los profesionales de la salud que trabajen en los servicios en que se atienda, del SENAME o de cualquier persona que tenga interés en ello. (ver art.66 ley 16.618)</a:t>
            </a:r>
            <a:endParaRPr b="0" i="0" sz="1400" u="none" cap="none" strike="noStrike">
              <a:solidFill>
                <a:srgbClr val="000000"/>
              </a:solidFill>
              <a:latin typeface="Arial"/>
              <a:ea typeface="Arial"/>
              <a:cs typeface="Arial"/>
              <a:sym typeface="Arial"/>
            </a:endParaRPr>
          </a:p>
          <a:p>
            <a:pPr indent="0" lvl="0" marL="0" marR="0" rtl="0" algn="just">
              <a:lnSpc>
                <a:spcPct val="96013"/>
              </a:lnSpc>
              <a:spcBef>
                <a:spcPts val="0"/>
              </a:spcBef>
              <a:spcAft>
                <a:spcPts val="0"/>
              </a:spcAft>
              <a:buClr>
                <a:srgbClr val="000000"/>
              </a:buClr>
              <a:buSzPts val="2383"/>
              <a:buFont typeface="Arial"/>
              <a:buNone/>
            </a:pPr>
            <a:r>
              <a:t/>
            </a:r>
            <a:endParaRPr b="0" i="0" sz="2383" u="none" cap="none" strike="noStrike">
              <a:solidFill>
                <a:srgbClr val="000000"/>
              </a:solidFill>
              <a:latin typeface="Quicksand Medium"/>
              <a:ea typeface="Quicksand Medium"/>
              <a:cs typeface="Quicksand Medium"/>
              <a:sym typeface="Quicksand Medium"/>
            </a:endParaRPr>
          </a:p>
          <a:p>
            <a:pPr indent="0" lvl="0" marL="0" marR="0" rtl="0" algn="just">
              <a:lnSpc>
                <a:spcPct val="96013"/>
              </a:lnSpc>
              <a:spcBef>
                <a:spcPts val="0"/>
              </a:spcBef>
              <a:spcAft>
                <a:spcPts val="0"/>
              </a:spcAft>
              <a:buClr>
                <a:srgbClr val="000000"/>
              </a:buClr>
              <a:buSzPts val="2383"/>
              <a:buFont typeface="Arial"/>
              <a:buNone/>
            </a:pPr>
            <a:r>
              <a:rPr b="0" i="0" lang="en-US" sz="2383" u="none" cap="none" strike="noStrike">
                <a:solidFill>
                  <a:srgbClr val="000000"/>
                </a:solidFill>
                <a:latin typeface="Quicksand Medium"/>
                <a:ea typeface="Quicksand Medium"/>
                <a:cs typeface="Quicksand Medium"/>
                <a:sym typeface="Quicksand Medium"/>
              </a:rPr>
              <a:t>No se necesita tratándose de estas personas cumplir con formalidad alguna, bastando la sola petición para iniciar el procedimiento.</a:t>
            </a:r>
            <a:endParaRPr b="0" i="0" sz="1400" u="none" cap="none" strike="noStrike">
              <a:solidFill>
                <a:srgbClr val="000000"/>
              </a:solidFill>
              <a:latin typeface="Arial"/>
              <a:ea typeface="Arial"/>
              <a:cs typeface="Arial"/>
              <a:sym typeface="Arial"/>
            </a:endParaRPr>
          </a:p>
        </p:txBody>
      </p:sp>
      <p:sp>
        <p:nvSpPr>
          <p:cNvPr id="867" name="Google Shape;867;p53"/>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868" name="Google Shape;868;p53"/>
          <p:cNvSpPr txBox="1"/>
          <p:nvPr/>
        </p:nvSpPr>
        <p:spPr>
          <a:xfrm>
            <a:off x="1558000" y="221050"/>
            <a:ext cx="7891500" cy="864300"/>
          </a:xfrm>
          <a:prstGeom prst="rect">
            <a:avLst/>
          </a:prstGeom>
          <a:noFill/>
          <a:ln>
            <a:noFill/>
          </a:ln>
        </p:spPr>
        <p:txBody>
          <a:bodyPr anchorCtr="0" anchor="t" bIns="91425" lIns="91425" spcFirstLastPara="1" rIns="91425" wrap="square" tIns="91425">
            <a:noAutofit/>
          </a:bodyPr>
          <a:lstStyle/>
          <a:p>
            <a:pPr indent="0" lvl="0" marL="0" marR="0" rtl="0" algn="just">
              <a:lnSpc>
                <a:spcPct val="96013"/>
              </a:lnSpc>
              <a:spcBef>
                <a:spcPts val="0"/>
              </a:spcBef>
              <a:spcAft>
                <a:spcPts val="0"/>
              </a:spcAft>
              <a:buClr>
                <a:schemeClr val="dk1"/>
              </a:buClr>
              <a:buSzPts val="2283"/>
              <a:buFont typeface="Arial"/>
              <a:buNone/>
            </a:pPr>
            <a:r>
              <a:rPr b="1" i="0" lang="en-US" sz="2283" u="sng" cap="none" strike="noStrike">
                <a:solidFill>
                  <a:schemeClr val="dk1"/>
                </a:solidFill>
                <a:latin typeface="Quicksand"/>
                <a:ea typeface="Quicksand"/>
                <a:cs typeface="Quicksand"/>
                <a:sym typeface="Quicksand"/>
              </a:rPr>
              <a:t>PROCEDIMIENTO ESPECIAL DE APLICACIÓN DE MEDIDAS PROTECCIÓN</a:t>
            </a:r>
            <a:r>
              <a:rPr b="0" i="0" lang="en-US" sz="2283" u="sng" cap="none" strike="noStrike">
                <a:solidFill>
                  <a:schemeClr val="dk1"/>
                </a:solidFill>
                <a:latin typeface="Quicksand Medium"/>
                <a:ea typeface="Quicksand Medium"/>
                <a:cs typeface="Quicksand Medium"/>
                <a:sym typeface="Quicksand Medium"/>
              </a:rPr>
              <a:t>.</a:t>
            </a:r>
            <a:r>
              <a:rPr b="0" i="0" lang="en-US" sz="2283" u="none" cap="none" strike="noStrike">
                <a:solidFill>
                  <a:schemeClr val="dk1"/>
                </a:solidFill>
                <a:latin typeface="Quicksand Medium"/>
                <a:ea typeface="Quicksand Medium"/>
                <a:cs typeface="Quicksand Medium"/>
                <a:sym typeface="Quicksand Medium"/>
              </a:rPr>
              <a:t> art.68 y sgtes.(rige supletoriamente el procedimiento ordinario). </a:t>
            </a:r>
            <a:endParaRPr b="0" i="0" sz="3100" u="none" cap="none" strike="noStrike">
              <a:solidFill>
                <a:schemeClr val="dk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grpSp>
        <p:nvGrpSpPr>
          <p:cNvPr id="877" name="Google Shape;877;p54"/>
          <p:cNvGrpSpPr/>
          <p:nvPr/>
        </p:nvGrpSpPr>
        <p:grpSpPr>
          <a:xfrm rot="2576728">
            <a:off x="12023" y="-6006948"/>
            <a:ext cx="819305" cy="13995240"/>
            <a:chOff x="0" y="-47625"/>
            <a:chExt cx="303446" cy="5183422"/>
          </a:xfrm>
        </p:grpSpPr>
        <p:sp>
          <p:nvSpPr>
            <p:cNvPr id="878" name="Google Shape;878;p54"/>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879" name="Google Shape;879;p54"/>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80" name="Google Shape;880;p54"/>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881" name="Google Shape;881;p54"/>
          <p:cNvSpPr txBox="1"/>
          <p:nvPr/>
        </p:nvSpPr>
        <p:spPr>
          <a:xfrm>
            <a:off x="579155" y="538312"/>
            <a:ext cx="8595300" cy="5284200"/>
          </a:xfrm>
          <a:prstGeom prst="rect">
            <a:avLst/>
          </a:prstGeom>
          <a:noFill/>
          <a:ln>
            <a:noFill/>
          </a:ln>
        </p:spPr>
        <p:txBody>
          <a:bodyPr anchorCtr="0" anchor="t" bIns="0" lIns="0" spcFirstLastPara="1" rIns="0" wrap="square" tIns="0">
            <a:spAutoFit/>
          </a:bodyPr>
          <a:lstStyle/>
          <a:p>
            <a:pPr indent="457200" lvl="0" marL="1828800" marR="0" rtl="0" algn="just">
              <a:lnSpc>
                <a:spcPct val="108010"/>
              </a:lnSpc>
              <a:spcBef>
                <a:spcPts val="0"/>
              </a:spcBef>
              <a:spcAft>
                <a:spcPts val="0"/>
              </a:spcAft>
              <a:buClr>
                <a:srgbClr val="000000"/>
              </a:buClr>
              <a:buSzPts val="2459"/>
              <a:buFont typeface="Arial"/>
              <a:buNone/>
            </a:pPr>
            <a:r>
              <a:rPr b="1" i="0" lang="en-US" sz="2459" u="sng" cap="none" strike="noStrike">
                <a:solidFill>
                  <a:srgbClr val="000000"/>
                </a:solidFill>
                <a:latin typeface="Quicksand"/>
                <a:ea typeface="Quicksand"/>
                <a:cs typeface="Quicksand"/>
                <a:sym typeface="Quicksand"/>
              </a:rPr>
              <a:t>AUDIENCIA PREPARATORIA</a:t>
            </a:r>
            <a:endParaRPr b="1" i="0" sz="2459" u="sng" cap="none" strike="noStrike">
              <a:solidFill>
                <a:srgbClr val="000000"/>
              </a:solidFill>
              <a:latin typeface="Quicksand"/>
              <a:ea typeface="Quicksand"/>
              <a:cs typeface="Quicksand"/>
              <a:sym typeface="Quicksand"/>
            </a:endParaRPr>
          </a:p>
          <a:p>
            <a:pPr indent="457200" lvl="0" marL="457200" marR="0" rtl="0" algn="just">
              <a:lnSpc>
                <a:spcPct val="108010"/>
              </a:lnSpc>
              <a:spcBef>
                <a:spcPts val="0"/>
              </a:spcBef>
              <a:spcAft>
                <a:spcPts val="0"/>
              </a:spcAft>
              <a:buClr>
                <a:srgbClr val="000000"/>
              </a:buClr>
              <a:buSzPts val="2459"/>
              <a:buFont typeface="Arial"/>
              <a:buNone/>
            </a:pPr>
            <a:r>
              <a:t/>
            </a:r>
            <a:endParaRPr b="0" i="0" sz="2459" u="none" cap="none" strike="noStrike">
              <a:solidFill>
                <a:srgbClr val="000000"/>
              </a:solidFill>
              <a:latin typeface="Quicksand Medium"/>
              <a:ea typeface="Quicksand Medium"/>
              <a:cs typeface="Quicksand Medium"/>
              <a:sym typeface="Quicksand Medium"/>
            </a:endParaRPr>
          </a:p>
          <a:p>
            <a:pPr indent="0" lvl="0" marL="0" marR="0" rtl="0" algn="just">
              <a:lnSpc>
                <a:spcPct val="108010"/>
              </a:lnSpc>
              <a:spcBef>
                <a:spcPts val="0"/>
              </a:spcBef>
              <a:spcAft>
                <a:spcPts val="0"/>
              </a:spcAft>
              <a:buClr>
                <a:srgbClr val="000000"/>
              </a:buClr>
              <a:buSzPts val="2459"/>
              <a:buFont typeface="Arial"/>
              <a:buNone/>
            </a:pPr>
            <a:r>
              <a:rPr b="0" i="0" lang="en-US" sz="2459" u="none" cap="none" strike="noStrike">
                <a:solidFill>
                  <a:srgbClr val="000000"/>
                </a:solidFill>
                <a:latin typeface="Quicksand Medium"/>
                <a:ea typeface="Quicksand Medium"/>
                <a:cs typeface="Quicksand Medium"/>
                <a:sym typeface="Quicksand Medium"/>
              </a:rPr>
              <a:t>a) Se fija dentro de los cinco días siguientes</a:t>
            </a:r>
            <a:endParaRPr b="0" i="0" sz="1300" u="none" cap="none" strike="noStrike">
              <a:solidFill>
                <a:srgbClr val="000000"/>
              </a:solidFill>
              <a:latin typeface="Arial"/>
              <a:ea typeface="Arial"/>
              <a:cs typeface="Arial"/>
              <a:sym typeface="Arial"/>
            </a:endParaRPr>
          </a:p>
          <a:p>
            <a:pPr indent="0" lvl="0" marL="0" marR="0" rtl="0" algn="just">
              <a:lnSpc>
                <a:spcPct val="108010"/>
              </a:lnSpc>
              <a:spcBef>
                <a:spcPts val="0"/>
              </a:spcBef>
              <a:spcAft>
                <a:spcPts val="0"/>
              </a:spcAft>
              <a:buClr>
                <a:srgbClr val="000000"/>
              </a:buClr>
              <a:buSzPts val="2459"/>
              <a:buFont typeface="Arial"/>
              <a:buNone/>
            </a:pPr>
            <a:r>
              <a:t/>
            </a:r>
            <a:endParaRPr b="0" i="0" sz="2459" u="none" cap="none" strike="noStrike">
              <a:solidFill>
                <a:srgbClr val="000000"/>
              </a:solidFill>
              <a:latin typeface="Quicksand Medium"/>
              <a:ea typeface="Quicksand Medium"/>
              <a:cs typeface="Quicksand Medium"/>
              <a:sym typeface="Quicksand Medium"/>
            </a:endParaRPr>
          </a:p>
          <a:p>
            <a:pPr indent="0" lvl="0" marL="0" marR="0" rtl="0" algn="just">
              <a:lnSpc>
                <a:spcPct val="108010"/>
              </a:lnSpc>
              <a:spcBef>
                <a:spcPts val="0"/>
              </a:spcBef>
              <a:spcAft>
                <a:spcPts val="0"/>
              </a:spcAft>
              <a:buClr>
                <a:srgbClr val="000000"/>
              </a:buClr>
              <a:buSzPts val="2459"/>
              <a:buFont typeface="Arial"/>
              <a:buNone/>
            </a:pPr>
            <a:r>
              <a:rPr b="0" i="0" lang="en-US" sz="2459" u="none" cap="none" strike="noStrike">
                <a:solidFill>
                  <a:srgbClr val="000000"/>
                </a:solidFill>
                <a:latin typeface="Quicksand Medium"/>
                <a:ea typeface="Quicksand Medium"/>
                <a:cs typeface="Quicksand Medium"/>
                <a:sym typeface="Quicksand Medium"/>
              </a:rPr>
              <a:t>b) Se cita a la audiencia, al niño, niña o adolescente, a sus padres, a las personas a cuyo cargo se encuentren, y a todos los que puedan aportar       antecedentes.  </a:t>
            </a:r>
            <a:endParaRPr b="0" i="0" sz="1300" u="none" cap="none" strike="noStrike">
              <a:solidFill>
                <a:srgbClr val="000000"/>
              </a:solidFill>
              <a:latin typeface="Arial"/>
              <a:ea typeface="Arial"/>
              <a:cs typeface="Arial"/>
              <a:sym typeface="Arial"/>
            </a:endParaRPr>
          </a:p>
          <a:p>
            <a:pPr indent="0" lvl="0" marL="0" marR="0" rtl="0" algn="just">
              <a:lnSpc>
                <a:spcPct val="108010"/>
              </a:lnSpc>
              <a:spcBef>
                <a:spcPts val="0"/>
              </a:spcBef>
              <a:spcAft>
                <a:spcPts val="0"/>
              </a:spcAft>
              <a:buClr>
                <a:srgbClr val="000000"/>
              </a:buClr>
              <a:buSzPts val="2459"/>
              <a:buFont typeface="Arial"/>
              <a:buNone/>
            </a:pPr>
            <a:r>
              <a:rPr b="0" i="0" lang="en-US" sz="2459" u="none" cap="none" strike="noStrike">
                <a:solidFill>
                  <a:srgbClr val="000000"/>
                </a:solidFill>
                <a:latin typeface="Quicksand Medium"/>
                <a:ea typeface="Quicksand Medium"/>
                <a:cs typeface="Quicksand Medium"/>
                <a:sym typeface="Quicksand Medium"/>
              </a:rPr>
              <a:t> </a:t>
            </a:r>
            <a:endParaRPr b="0" i="0" sz="1300" u="none" cap="none" strike="noStrike">
              <a:solidFill>
                <a:srgbClr val="000000"/>
              </a:solidFill>
              <a:latin typeface="Arial"/>
              <a:ea typeface="Arial"/>
              <a:cs typeface="Arial"/>
              <a:sym typeface="Arial"/>
            </a:endParaRPr>
          </a:p>
          <a:p>
            <a:pPr indent="0" lvl="0" marL="0" marR="0" rtl="0" algn="just">
              <a:lnSpc>
                <a:spcPct val="108010"/>
              </a:lnSpc>
              <a:spcBef>
                <a:spcPts val="0"/>
              </a:spcBef>
              <a:spcAft>
                <a:spcPts val="0"/>
              </a:spcAft>
              <a:buClr>
                <a:srgbClr val="000000"/>
              </a:buClr>
              <a:buSzPts val="2459"/>
              <a:buFont typeface="Arial"/>
              <a:buNone/>
            </a:pPr>
            <a:r>
              <a:rPr b="0" i="0" lang="en-US" sz="2459" u="none" cap="none" strike="noStrike">
                <a:solidFill>
                  <a:srgbClr val="000000"/>
                </a:solidFill>
                <a:latin typeface="Quicksand Medium"/>
                <a:ea typeface="Quicksand Medium"/>
                <a:cs typeface="Quicksand Medium"/>
                <a:sym typeface="Quicksand Medium"/>
              </a:rPr>
              <a:t>c) El juez informará a las partes acerca del motivo de su comparecencia, sus derechos y deberes y responderá a las dudas e inquietudes que les surjan.  A los niños, niñas o adolescentes se le informará en un lenguaje comprensible.</a:t>
            </a:r>
            <a:endParaRPr b="0" i="0" sz="1300" u="none" cap="none" strike="noStrike">
              <a:solidFill>
                <a:srgbClr val="000000"/>
              </a:solidFill>
              <a:latin typeface="Arial"/>
              <a:ea typeface="Arial"/>
              <a:cs typeface="Arial"/>
              <a:sym typeface="Arial"/>
            </a:endParaRPr>
          </a:p>
        </p:txBody>
      </p:sp>
      <p:sp>
        <p:nvSpPr>
          <p:cNvPr id="882" name="Google Shape;882;p54"/>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 name="Shape 890"/>
        <p:cNvGrpSpPr/>
        <p:nvPr/>
      </p:nvGrpSpPr>
      <p:grpSpPr>
        <a:xfrm>
          <a:off x="0" y="0"/>
          <a:ext cx="0" cy="0"/>
          <a:chOff x="0" y="0"/>
          <a:chExt cx="0" cy="0"/>
        </a:xfrm>
      </p:grpSpPr>
      <p:grpSp>
        <p:nvGrpSpPr>
          <p:cNvPr id="891" name="Google Shape;891;p55"/>
          <p:cNvGrpSpPr/>
          <p:nvPr/>
        </p:nvGrpSpPr>
        <p:grpSpPr>
          <a:xfrm rot="2576728">
            <a:off x="12023" y="-6006948"/>
            <a:ext cx="819305" cy="13995240"/>
            <a:chOff x="0" y="-47625"/>
            <a:chExt cx="303446" cy="5183422"/>
          </a:xfrm>
        </p:grpSpPr>
        <p:sp>
          <p:nvSpPr>
            <p:cNvPr id="892" name="Google Shape;892;p55"/>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893" name="Google Shape;893;p55"/>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94" name="Google Shape;894;p55"/>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895" name="Google Shape;895;p55"/>
          <p:cNvSpPr txBox="1"/>
          <p:nvPr/>
        </p:nvSpPr>
        <p:spPr>
          <a:xfrm>
            <a:off x="320871" y="930388"/>
            <a:ext cx="9111900" cy="5902200"/>
          </a:xfrm>
          <a:prstGeom prst="rect">
            <a:avLst/>
          </a:prstGeom>
          <a:noFill/>
          <a:ln>
            <a:noFill/>
          </a:ln>
        </p:spPr>
        <p:txBody>
          <a:bodyPr anchorCtr="0" anchor="t" bIns="0" lIns="0" spcFirstLastPara="1" rIns="0" wrap="square" tIns="0">
            <a:spAutoFit/>
          </a:bodyPr>
          <a:lstStyle/>
          <a:p>
            <a:pPr indent="457200" lvl="0" marL="457200" marR="0" rtl="0" algn="just">
              <a:lnSpc>
                <a:spcPct val="108010"/>
              </a:lnSpc>
              <a:spcBef>
                <a:spcPts val="0"/>
              </a:spcBef>
              <a:spcAft>
                <a:spcPts val="0"/>
              </a:spcAft>
              <a:buClr>
                <a:srgbClr val="000000"/>
              </a:buClr>
              <a:buSzPts val="2559"/>
              <a:buFont typeface="Arial"/>
              <a:buNone/>
            </a:pPr>
            <a:r>
              <a:rPr b="0" i="0" lang="en-US" sz="2559" u="none" cap="none" strike="noStrike">
                <a:solidFill>
                  <a:srgbClr val="000000"/>
                </a:solidFill>
                <a:latin typeface="Quicksand Medium"/>
                <a:ea typeface="Quicksand Medium"/>
                <a:cs typeface="Quicksand Medium"/>
                <a:sym typeface="Quicksand Medium"/>
              </a:rPr>
              <a:t>d) El juez indagará sobre la situación que ha motivado el inicio del proceso, la forma en que afecta al niño, niña o adolescente y sobre la identidad de las personas que se encuentren involucradas en la afectación de sus derechos.   </a:t>
            </a:r>
            <a:endParaRPr b="0" i="0" sz="1400" u="none" cap="none" strike="noStrike">
              <a:solidFill>
                <a:srgbClr val="000000"/>
              </a:solidFill>
              <a:latin typeface="Arial"/>
              <a:ea typeface="Arial"/>
              <a:cs typeface="Arial"/>
              <a:sym typeface="Arial"/>
            </a:endParaRPr>
          </a:p>
          <a:p>
            <a:pPr indent="0" lvl="0" marL="0" marR="0" rtl="0" algn="just">
              <a:lnSpc>
                <a:spcPct val="108010"/>
              </a:lnSpc>
              <a:spcBef>
                <a:spcPts val="0"/>
              </a:spcBef>
              <a:spcAft>
                <a:spcPts val="0"/>
              </a:spcAft>
              <a:buClr>
                <a:srgbClr val="000000"/>
              </a:buClr>
              <a:buSzPts val="2559"/>
              <a:buFont typeface="Arial"/>
              <a:buNone/>
            </a:pPr>
            <a:r>
              <a:t/>
            </a:r>
            <a:endParaRPr b="0" i="0" sz="2559" u="none" cap="none" strike="noStrike">
              <a:solidFill>
                <a:srgbClr val="000000"/>
              </a:solidFill>
              <a:latin typeface="Quicksand Medium"/>
              <a:ea typeface="Quicksand Medium"/>
              <a:cs typeface="Quicksand Medium"/>
              <a:sym typeface="Quicksand Medium"/>
            </a:endParaRPr>
          </a:p>
          <a:p>
            <a:pPr indent="0" lvl="0" marL="0" marR="0" rtl="0" algn="just">
              <a:lnSpc>
                <a:spcPct val="108010"/>
              </a:lnSpc>
              <a:spcBef>
                <a:spcPts val="0"/>
              </a:spcBef>
              <a:spcAft>
                <a:spcPts val="0"/>
              </a:spcAft>
              <a:buClr>
                <a:srgbClr val="000000"/>
              </a:buClr>
              <a:buSzPts val="2559"/>
              <a:buFont typeface="Arial"/>
              <a:buNone/>
            </a:pPr>
            <a:r>
              <a:rPr b="0" i="0" lang="en-US" sz="2559" u="none" cap="none" strike="noStrike">
                <a:solidFill>
                  <a:srgbClr val="000000"/>
                </a:solidFill>
                <a:latin typeface="Quicksand Medium"/>
                <a:ea typeface="Quicksand Medium"/>
                <a:cs typeface="Quicksand Medium"/>
                <a:sym typeface="Quicksand Medium"/>
              </a:rPr>
              <a:t>e) Los citados expondrán lo que estimen conveniente, y una vez oídos, el juez si contare con todos los medios probatorios dictará sentencia, salvo que estime procedente la medida del Nº2 del art.30 de la ley 16.618, caso en el cual citará a una audiencia de juicio. </a:t>
            </a:r>
            <a:endParaRPr b="0" i="0" sz="1400" u="none" cap="none" strike="noStrike">
              <a:solidFill>
                <a:srgbClr val="000000"/>
              </a:solidFill>
              <a:latin typeface="Arial"/>
              <a:ea typeface="Arial"/>
              <a:cs typeface="Arial"/>
              <a:sym typeface="Arial"/>
            </a:endParaRPr>
          </a:p>
          <a:p>
            <a:pPr indent="0" lvl="0" marL="0" marR="0" rtl="0" algn="just">
              <a:lnSpc>
                <a:spcPct val="107970"/>
              </a:lnSpc>
              <a:spcBef>
                <a:spcPts val="0"/>
              </a:spcBef>
              <a:spcAft>
                <a:spcPts val="0"/>
              </a:spcAft>
              <a:buClr>
                <a:srgbClr val="000000"/>
              </a:buClr>
              <a:buSzPts val="1493"/>
              <a:buFont typeface="Arial"/>
              <a:buNone/>
            </a:pPr>
            <a:r>
              <a:rPr b="0" i="0" lang="en-US" sz="1493" u="none" cap="none" strike="noStrike">
                <a:solidFill>
                  <a:srgbClr val="000000"/>
                </a:solidFill>
                <a:latin typeface="Quicksand Medium"/>
                <a:ea typeface="Quicksand Medium"/>
                <a:cs typeface="Quicksand Medium"/>
                <a:sym typeface="Quicksand Medium"/>
              </a:rPr>
              <a:t>(Nº2: disponer el ingreso del menor de edad en un Centro de Tránsito o Distribución, hogar substituto o en un establecimiento residencial).</a:t>
            </a:r>
            <a:endParaRPr b="0" i="0" sz="1400" u="none" cap="none" strike="noStrike">
              <a:solidFill>
                <a:srgbClr val="000000"/>
              </a:solidFill>
              <a:latin typeface="Arial"/>
              <a:ea typeface="Arial"/>
              <a:cs typeface="Arial"/>
              <a:sym typeface="Arial"/>
            </a:endParaRPr>
          </a:p>
          <a:p>
            <a:pPr indent="0" lvl="0" marL="0" marR="0" rtl="0" algn="l">
              <a:lnSpc>
                <a:spcPct val="107970"/>
              </a:lnSpc>
              <a:spcBef>
                <a:spcPts val="0"/>
              </a:spcBef>
              <a:spcAft>
                <a:spcPts val="0"/>
              </a:spcAft>
              <a:buClr>
                <a:srgbClr val="000000"/>
              </a:buClr>
              <a:buSzPts val="1493"/>
              <a:buFont typeface="Arial"/>
              <a:buNone/>
            </a:pPr>
            <a:r>
              <a:t/>
            </a:r>
            <a:endParaRPr b="0" i="0" sz="1493" u="none" cap="none" strike="noStrike">
              <a:solidFill>
                <a:srgbClr val="000000"/>
              </a:solidFill>
              <a:latin typeface="Quicksand Medium"/>
              <a:ea typeface="Quicksand Medium"/>
              <a:cs typeface="Quicksand Medium"/>
              <a:sym typeface="Quicksand Medium"/>
            </a:endParaRPr>
          </a:p>
          <a:p>
            <a:pPr indent="0" lvl="0" marL="0" marR="0" rtl="0" algn="l">
              <a:lnSpc>
                <a:spcPct val="107970"/>
              </a:lnSpc>
              <a:spcBef>
                <a:spcPts val="0"/>
              </a:spcBef>
              <a:spcAft>
                <a:spcPts val="0"/>
              </a:spcAft>
              <a:buClr>
                <a:srgbClr val="000000"/>
              </a:buClr>
              <a:buSzPts val="1493"/>
              <a:buFont typeface="Arial"/>
              <a:buNone/>
            </a:pPr>
            <a:r>
              <a:t/>
            </a:r>
            <a:endParaRPr b="0" i="0" sz="1493" u="none" cap="none" strike="noStrike">
              <a:solidFill>
                <a:srgbClr val="000000"/>
              </a:solidFill>
              <a:latin typeface="Quicksand Medium"/>
              <a:ea typeface="Quicksand Medium"/>
              <a:cs typeface="Quicksand Medium"/>
              <a:sym typeface="Quicksand Medium"/>
            </a:endParaRPr>
          </a:p>
          <a:p>
            <a:pPr indent="0" lvl="0" marL="0" marR="0" rtl="0" algn="l">
              <a:lnSpc>
                <a:spcPct val="119959"/>
              </a:lnSpc>
              <a:spcBef>
                <a:spcPts val="0"/>
              </a:spcBef>
              <a:spcAft>
                <a:spcPts val="0"/>
              </a:spcAft>
              <a:buClr>
                <a:srgbClr val="000000"/>
              </a:buClr>
              <a:buSzPts val="1493"/>
              <a:buFont typeface="Arial"/>
              <a:buNone/>
            </a:pPr>
            <a:r>
              <a:t/>
            </a:r>
            <a:endParaRPr b="0" i="0" sz="1493" u="none" cap="none" strike="noStrike">
              <a:solidFill>
                <a:srgbClr val="000000"/>
              </a:solidFill>
              <a:latin typeface="Quicksand Medium"/>
              <a:ea typeface="Quicksand Medium"/>
              <a:cs typeface="Quicksand Medium"/>
              <a:sym typeface="Quicksand Medium"/>
            </a:endParaRPr>
          </a:p>
        </p:txBody>
      </p:sp>
      <p:sp>
        <p:nvSpPr>
          <p:cNvPr id="896" name="Google Shape;896;p55"/>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grpSp>
        <p:nvGrpSpPr>
          <p:cNvPr id="905" name="Google Shape;905;p56"/>
          <p:cNvGrpSpPr/>
          <p:nvPr/>
        </p:nvGrpSpPr>
        <p:grpSpPr>
          <a:xfrm rot="2576728">
            <a:off x="12023" y="-6006948"/>
            <a:ext cx="819305" cy="13995240"/>
            <a:chOff x="0" y="-47625"/>
            <a:chExt cx="303446" cy="5183422"/>
          </a:xfrm>
        </p:grpSpPr>
        <p:sp>
          <p:nvSpPr>
            <p:cNvPr id="906" name="Google Shape;906;p56"/>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907" name="Google Shape;907;p56"/>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08" name="Google Shape;908;p56"/>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909" name="Google Shape;909;p56"/>
          <p:cNvSpPr txBox="1"/>
          <p:nvPr/>
        </p:nvSpPr>
        <p:spPr>
          <a:xfrm>
            <a:off x="213295" y="1780132"/>
            <a:ext cx="9327000" cy="3480000"/>
          </a:xfrm>
          <a:prstGeom prst="rect">
            <a:avLst/>
          </a:prstGeom>
          <a:noFill/>
          <a:ln>
            <a:noFill/>
          </a:ln>
        </p:spPr>
        <p:txBody>
          <a:bodyPr anchorCtr="0" anchor="t" bIns="0" lIns="0" spcFirstLastPara="1" rIns="0" wrap="square" tIns="0">
            <a:spAutoFit/>
          </a:bodyPr>
          <a:lstStyle/>
          <a:p>
            <a:pPr indent="0" lvl="0" marL="0" marR="0" rtl="0" algn="just">
              <a:lnSpc>
                <a:spcPct val="107975"/>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07975"/>
              </a:lnSpc>
              <a:spcBef>
                <a:spcPts val="0"/>
              </a:spcBef>
              <a:spcAft>
                <a:spcPts val="0"/>
              </a:spcAft>
              <a:buClr>
                <a:srgbClr val="000000"/>
              </a:buClr>
              <a:buSzPts val="2821"/>
              <a:buFont typeface="Arial"/>
              <a:buNone/>
            </a:pPr>
            <a:r>
              <a:rPr b="1" i="0" lang="en-US" sz="2821" u="none" cap="none" strike="noStrike">
                <a:solidFill>
                  <a:srgbClr val="000000"/>
                </a:solidFill>
                <a:latin typeface="Quicksand"/>
                <a:ea typeface="Quicksand"/>
                <a:cs typeface="Quicksand"/>
                <a:sym typeface="Quicksand"/>
              </a:rPr>
              <a:t>OBJETO: </a:t>
            </a:r>
            <a:r>
              <a:rPr b="0" i="0" lang="en-US" sz="2821" u="none" cap="none" strike="noStrike">
                <a:solidFill>
                  <a:srgbClr val="000000"/>
                </a:solidFill>
                <a:latin typeface="Quicksand"/>
                <a:ea typeface="Quicksand"/>
                <a:cs typeface="Quicksand"/>
                <a:sym typeface="Quicksand"/>
              </a:rPr>
              <a:t>Se recibe la prueba</a:t>
            </a:r>
            <a:endParaRPr b="0" i="0" sz="1400" u="none" cap="none" strike="noStrike">
              <a:solidFill>
                <a:srgbClr val="000000"/>
              </a:solidFill>
              <a:latin typeface="Arial"/>
              <a:ea typeface="Arial"/>
              <a:cs typeface="Arial"/>
              <a:sym typeface="Arial"/>
            </a:endParaRPr>
          </a:p>
          <a:p>
            <a:pPr indent="0" lvl="0" marL="0" marR="0" rtl="0" algn="just">
              <a:lnSpc>
                <a:spcPct val="107975"/>
              </a:lnSpc>
              <a:spcBef>
                <a:spcPts val="0"/>
              </a:spcBef>
              <a:spcAft>
                <a:spcPts val="0"/>
              </a:spcAft>
              <a:buClr>
                <a:srgbClr val="000000"/>
              </a:buClr>
              <a:buSzPts val="2821"/>
              <a:buFont typeface="Arial"/>
              <a:buNone/>
            </a:pPr>
            <a:r>
              <a:t/>
            </a:r>
            <a:endParaRPr b="0" i="0" sz="2821" u="none" cap="none" strike="noStrike">
              <a:solidFill>
                <a:srgbClr val="000000"/>
              </a:solidFill>
              <a:latin typeface="Quicksand"/>
              <a:ea typeface="Quicksand"/>
              <a:cs typeface="Quicksand"/>
              <a:sym typeface="Quicksand"/>
            </a:endParaRPr>
          </a:p>
          <a:p>
            <a:pPr indent="0" lvl="0" marL="0" marR="0" rtl="0" algn="just">
              <a:lnSpc>
                <a:spcPct val="107975"/>
              </a:lnSpc>
              <a:spcBef>
                <a:spcPts val="0"/>
              </a:spcBef>
              <a:spcAft>
                <a:spcPts val="0"/>
              </a:spcAft>
              <a:buClr>
                <a:srgbClr val="000000"/>
              </a:buClr>
              <a:buSzPts val="2821"/>
              <a:buFont typeface="Arial"/>
              <a:buNone/>
            </a:pPr>
            <a:r>
              <a:rPr b="0" i="0" lang="en-US" sz="2821" u="none" cap="none" strike="noStrike">
                <a:solidFill>
                  <a:srgbClr val="000000"/>
                </a:solidFill>
                <a:latin typeface="Quicksand"/>
                <a:ea typeface="Quicksand"/>
                <a:cs typeface="Quicksand"/>
                <a:sym typeface="Quicksand"/>
              </a:rPr>
              <a:t>Se pueden objetar los informes periciales evacuados</a:t>
            </a:r>
            <a:endParaRPr b="0" i="0" sz="1400" u="none" cap="none" strike="noStrike">
              <a:solidFill>
                <a:srgbClr val="000000"/>
              </a:solidFill>
              <a:latin typeface="Arial"/>
              <a:ea typeface="Arial"/>
              <a:cs typeface="Arial"/>
              <a:sym typeface="Arial"/>
            </a:endParaRPr>
          </a:p>
          <a:p>
            <a:pPr indent="0" lvl="0" marL="0" marR="0" rtl="0" algn="just">
              <a:lnSpc>
                <a:spcPct val="107975"/>
              </a:lnSpc>
              <a:spcBef>
                <a:spcPts val="0"/>
              </a:spcBef>
              <a:spcAft>
                <a:spcPts val="0"/>
              </a:spcAft>
              <a:buClr>
                <a:srgbClr val="000000"/>
              </a:buClr>
              <a:buSzPts val="2821"/>
              <a:buFont typeface="Arial"/>
              <a:buNone/>
            </a:pPr>
            <a:r>
              <a:rPr b="0" i="0" lang="en-US" sz="2821" u="none" cap="none" strike="noStrike">
                <a:solidFill>
                  <a:srgbClr val="000000"/>
                </a:solidFill>
                <a:latin typeface="Quicksand"/>
                <a:ea typeface="Quicksand"/>
                <a:cs typeface="Quicksand"/>
                <a:sym typeface="Quicksand"/>
              </a:rPr>
              <a:t>El juez se puede hacer asesorar por el Consejo Técnico</a:t>
            </a:r>
            <a:endParaRPr b="0" i="0" sz="1400" u="none" cap="none" strike="noStrike">
              <a:solidFill>
                <a:srgbClr val="000000"/>
              </a:solidFill>
              <a:latin typeface="Arial"/>
              <a:ea typeface="Arial"/>
              <a:cs typeface="Arial"/>
              <a:sym typeface="Arial"/>
            </a:endParaRPr>
          </a:p>
          <a:p>
            <a:pPr indent="0" lvl="0" marL="0" marR="0" rtl="0" algn="just">
              <a:lnSpc>
                <a:spcPct val="107975"/>
              </a:lnSpc>
              <a:spcBef>
                <a:spcPts val="0"/>
              </a:spcBef>
              <a:spcAft>
                <a:spcPts val="0"/>
              </a:spcAft>
              <a:buClr>
                <a:srgbClr val="000000"/>
              </a:buClr>
              <a:buSzPts val="2821"/>
              <a:buFont typeface="Arial"/>
              <a:buNone/>
            </a:pPr>
            <a:r>
              <a:rPr b="0" i="0" lang="en-US" sz="2821" u="none" cap="none" strike="noStrike">
                <a:solidFill>
                  <a:srgbClr val="000000"/>
                </a:solidFill>
                <a:latin typeface="Quicksand"/>
                <a:ea typeface="Quicksand"/>
                <a:cs typeface="Quicksand"/>
                <a:sym typeface="Quicksand"/>
              </a:rPr>
              <a:t>Se decide el asunto sometido a conocimiento del tribunal</a:t>
            </a:r>
            <a:endParaRPr b="0" i="0" sz="1400" u="none" cap="none" strike="noStrike">
              <a:solidFill>
                <a:srgbClr val="000000"/>
              </a:solidFill>
              <a:latin typeface="Arial"/>
              <a:ea typeface="Arial"/>
              <a:cs typeface="Arial"/>
              <a:sym typeface="Arial"/>
            </a:endParaRPr>
          </a:p>
          <a:p>
            <a:pPr indent="0" lvl="0" marL="0" marR="0" rtl="0" algn="l">
              <a:lnSpc>
                <a:spcPct val="119992"/>
              </a:lnSpc>
              <a:spcBef>
                <a:spcPts val="0"/>
              </a:spcBef>
              <a:spcAft>
                <a:spcPts val="0"/>
              </a:spcAft>
              <a:buClr>
                <a:srgbClr val="000000"/>
              </a:buClr>
              <a:buSzPts val="2821"/>
              <a:buFont typeface="Arial"/>
              <a:buNone/>
            </a:pPr>
            <a:r>
              <a:t/>
            </a:r>
            <a:endParaRPr b="0" i="0" sz="2821" u="none" cap="none" strike="noStrike">
              <a:solidFill>
                <a:srgbClr val="000000"/>
              </a:solidFill>
              <a:latin typeface="Quicksand"/>
              <a:ea typeface="Quicksand"/>
              <a:cs typeface="Quicksand"/>
              <a:sym typeface="Quicksand"/>
            </a:endParaRPr>
          </a:p>
        </p:txBody>
      </p:sp>
      <p:sp>
        <p:nvSpPr>
          <p:cNvPr id="910" name="Google Shape;910;p56"/>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911" name="Google Shape;911;p56"/>
          <p:cNvSpPr txBox="1"/>
          <p:nvPr/>
        </p:nvSpPr>
        <p:spPr>
          <a:xfrm>
            <a:off x="2166275" y="517550"/>
            <a:ext cx="6162600" cy="976500"/>
          </a:xfrm>
          <a:prstGeom prst="rect">
            <a:avLst/>
          </a:prstGeom>
          <a:noFill/>
          <a:ln>
            <a:noFill/>
          </a:ln>
        </p:spPr>
        <p:txBody>
          <a:bodyPr anchorCtr="0" anchor="t" bIns="91425" lIns="91425" spcFirstLastPara="1" rIns="91425" wrap="square" tIns="91425">
            <a:noAutofit/>
          </a:bodyPr>
          <a:lstStyle/>
          <a:p>
            <a:pPr indent="0" lvl="0" marL="0" marR="0" rtl="0" algn="just">
              <a:lnSpc>
                <a:spcPct val="107975"/>
              </a:lnSpc>
              <a:spcBef>
                <a:spcPts val="0"/>
              </a:spcBef>
              <a:spcAft>
                <a:spcPts val="0"/>
              </a:spcAft>
              <a:buClr>
                <a:schemeClr val="dk1"/>
              </a:buClr>
              <a:buSzPts val="3021"/>
              <a:buFont typeface="Arial"/>
              <a:buNone/>
            </a:pPr>
            <a:r>
              <a:rPr b="1" i="0" lang="en-US" sz="3021" u="sng" cap="none" strike="noStrike">
                <a:solidFill>
                  <a:schemeClr val="dk1"/>
                </a:solidFill>
                <a:latin typeface="Quicksand"/>
                <a:ea typeface="Quicksand"/>
                <a:cs typeface="Quicksand"/>
                <a:sym typeface="Quicksand"/>
              </a:rPr>
              <a:t>AUDIENCIA DE JUICIO</a:t>
            </a:r>
            <a:r>
              <a:rPr b="0" i="0" lang="en-US" sz="2821" u="none" cap="none" strike="noStrike">
                <a:solidFill>
                  <a:schemeClr val="dk1"/>
                </a:solidFill>
                <a:latin typeface="Quicksand"/>
                <a:ea typeface="Quicksand"/>
                <a:cs typeface="Quicksand"/>
                <a:sym typeface="Quicksand"/>
              </a:rPr>
              <a:t>  (art.73)</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grpSp>
        <p:nvGrpSpPr>
          <p:cNvPr id="920" name="Google Shape;920;p57"/>
          <p:cNvGrpSpPr/>
          <p:nvPr/>
        </p:nvGrpSpPr>
        <p:grpSpPr>
          <a:xfrm rot="2576728">
            <a:off x="12023" y="-6006948"/>
            <a:ext cx="819305" cy="13995240"/>
            <a:chOff x="0" y="-47625"/>
            <a:chExt cx="303446" cy="5183422"/>
          </a:xfrm>
        </p:grpSpPr>
        <p:sp>
          <p:nvSpPr>
            <p:cNvPr id="921" name="Google Shape;921;p57"/>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922" name="Google Shape;922;p57"/>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23" name="Google Shape;923;p57"/>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924" name="Google Shape;924;p57"/>
          <p:cNvSpPr txBox="1"/>
          <p:nvPr/>
        </p:nvSpPr>
        <p:spPr>
          <a:xfrm>
            <a:off x="454205" y="388492"/>
            <a:ext cx="8845200" cy="6081000"/>
          </a:xfrm>
          <a:prstGeom prst="rect">
            <a:avLst/>
          </a:prstGeom>
          <a:noFill/>
          <a:ln>
            <a:noFill/>
          </a:ln>
        </p:spPr>
        <p:txBody>
          <a:bodyPr anchorCtr="0" anchor="t" bIns="0" lIns="0" spcFirstLastPara="1" rIns="0" wrap="square" tIns="0">
            <a:spAutoFit/>
          </a:bodyPr>
          <a:lstStyle/>
          <a:p>
            <a:pPr indent="0" lvl="0" marL="0" marR="0" rtl="0" algn="just">
              <a:lnSpc>
                <a:spcPct val="107967"/>
              </a:lnSpc>
              <a:spcBef>
                <a:spcPts val="0"/>
              </a:spcBef>
              <a:spcAft>
                <a:spcPts val="0"/>
              </a:spcAft>
              <a:buClr>
                <a:srgbClr val="000000"/>
              </a:buClr>
              <a:buSzPts val="2285"/>
              <a:buFont typeface="Arial"/>
              <a:buNone/>
            </a:pPr>
            <a:r>
              <a:rPr b="0" i="0" lang="en-US" sz="2285" u="none" cap="none" strike="noStrike">
                <a:solidFill>
                  <a:srgbClr val="000000"/>
                </a:solidFill>
                <a:latin typeface="Quicksand Medium"/>
                <a:ea typeface="Quicksand Medium"/>
                <a:cs typeface="Quicksand Medium"/>
                <a:sym typeface="Quicksand Medium"/>
              </a:rPr>
              <a:t>       						</a:t>
            </a:r>
            <a:r>
              <a:rPr b="1" i="0" lang="en-US" sz="2485" u="sng" cap="none" strike="noStrike">
                <a:solidFill>
                  <a:srgbClr val="000000"/>
                </a:solidFill>
                <a:latin typeface="Quicksand"/>
                <a:ea typeface="Quicksand"/>
                <a:cs typeface="Quicksand"/>
                <a:sym typeface="Quicksand"/>
              </a:rPr>
              <a:t>SENTENCIA</a:t>
            </a:r>
            <a:r>
              <a:rPr b="0" i="0" lang="en-US" sz="2285" u="none" cap="none" strike="noStrike">
                <a:solidFill>
                  <a:srgbClr val="000000"/>
                </a:solidFill>
                <a:latin typeface="Quicksand Medium"/>
                <a:ea typeface="Quicksand Medium"/>
                <a:cs typeface="Quicksand Medium"/>
                <a:sym typeface="Quicksand Medium"/>
              </a:rPr>
              <a:t>. Art.75</a:t>
            </a:r>
            <a:endParaRPr b="0" i="0" sz="2285" u="none" cap="none" strike="noStrike">
              <a:solidFill>
                <a:srgbClr val="000000"/>
              </a:solidFill>
              <a:latin typeface="Quicksand Medium"/>
              <a:ea typeface="Quicksand Medium"/>
              <a:cs typeface="Quicksand Medium"/>
              <a:sym typeface="Quicksand Medium"/>
            </a:endParaRPr>
          </a:p>
          <a:p>
            <a:pPr indent="0" lvl="0" marL="0" marR="0" rtl="0" algn="just">
              <a:lnSpc>
                <a:spcPct val="107967"/>
              </a:lnSpc>
              <a:spcBef>
                <a:spcPts val="0"/>
              </a:spcBef>
              <a:spcAft>
                <a:spcPts val="0"/>
              </a:spcAft>
              <a:buClr>
                <a:srgbClr val="000000"/>
              </a:buClr>
              <a:buSzPts val="2285"/>
              <a:buFont typeface="Arial"/>
              <a:buNone/>
            </a:pPr>
            <a:r>
              <a:t/>
            </a:r>
            <a:endParaRPr b="0" i="0" sz="2285" u="none" cap="none" strike="noStrike">
              <a:solidFill>
                <a:srgbClr val="000000"/>
              </a:solidFill>
              <a:latin typeface="Quicksand Medium"/>
              <a:ea typeface="Quicksand Medium"/>
              <a:cs typeface="Quicksand Medium"/>
              <a:sym typeface="Quicksand Medium"/>
            </a:endParaRPr>
          </a:p>
          <a:p>
            <a:pPr indent="457200" lvl="0" marL="0" marR="0" rtl="0" algn="just">
              <a:lnSpc>
                <a:spcPct val="107967"/>
              </a:lnSpc>
              <a:spcBef>
                <a:spcPts val="0"/>
              </a:spcBef>
              <a:spcAft>
                <a:spcPts val="0"/>
              </a:spcAft>
              <a:buClr>
                <a:srgbClr val="000000"/>
              </a:buClr>
              <a:buSzPts val="2285"/>
              <a:buFont typeface="Arial"/>
              <a:buNone/>
            </a:pPr>
            <a:r>
              <a:rPr b="0" i="0" lang="en-US" sz="2285" u="none" cap="none" strike="noStrike">
                <a:solidFill>
                  <a:srgbClr val="000000"/>
                </a:solidFill>
                <a:latin typeface="Quicksand Medium"/>
                <a:ea typeface="Quicksand Medium"/>
                <a:cs typeface="Quicksand Medium"/>
                <a:sym typeface="Quicksand Medium"/>
              </a:rPr>
              <a:t>Antes de pronunciarla, el juez procurará que las partes acuerden la forma más conducente a la resolución de la situación que afecta al niño, niña o adolescente.</a:t>
            </a:r>
            <a:endParaRPr b="0" i="0" sz="1200" u="none" cap="none" strike="noStrike">
              <a:solidFill>
                <a:srgbClr val="000000"/>
              </a:solidFill>
              <a:latin typeface="Arial"/>
              <a:ea typeface="Arial"/>
              <a:cs typeface="Arial"/>
              <a:sym typeface="Arial"/>
            </a:endParaRPr>
          </a:p>
          <a:p>
            <a:pPr indent="0" lvl="0" marL="0" marR="0" rtl="0" algn="just">
              <a:lnSpc>
                <a:spcPct val="107967"/>
              </a:lnSpc>
              <a:spcBef>
                <a:spcPts val="0"/>
              </a:spcBef>
              <a:spcAft>
                <a:spcPts val="0"/>
              </a:spcAft>
              <a:buClr>
                <a:srgbClr val="000000"/>
              </a:buClr>
              <a:buSzPts val="2285"/>
              <a:buFont typeface="Arial"/>
              <a:buNone/>
            </a:pPr>
            <a:r>
              <a:t/>
            </a:r>
            <a:endParaRPr b="0" i="0" sz="2285" u="none" cap="none" strike="noStrike">
              <a:solidFill>
                <a:srgbClr val="000000"/>
              </a:solidFill>
              <a:latin typeface="Quicksand Medium"/>
              <a:ea typeface="Quicksand Medium"/>
              <a:cs typeface="Quicksand Medium"/>
              <a:sym typeface="Quicksand Medium"/>
            </a:endParaRPr>
          </a:p>
          <a:p>
            <a:pPr indent="0" lvl="0" marL="0" marR="0" rtl="0" algn="just">
              <a:lnSpc>
                <a:spcPct val="107967"/>
              </a:lnSpc>
              <a:spcBef>
                <a:spcPts val="0"/>
              </a:spcBef>
              <a:spcAft>
                <a:spcPts val="0"/>
              </a:spcAft>
              <a:buClr>
                <a:srgbClr val="000000"/>
              </a:buClr>
              <a:buSzPts val="2285"/>
              <a:buFont typeface="Arial"/>
              <a:buNone/>
            </a:pPr>
            <a:r>
              <a:rPr b="0" i="0" lang="en-US" sz="2285" u="none" cap="none" strike="noStrike">
                <a:solidFill>
                  <a:srgbClr val="000000"/>
                </a:solidFill>
                <a:latin typeface="Quicksand Medium"/>
                <a:ea typeface="Quicksand Medium"/>
                <a:cs typeface="Quicksand Medium"/>
                <a:sym typeface="Quicksand Medium"/>
              </a:rPr>
              <a:t>Si lo anterior no es posible, en la sentencia fundamentará la necesidad y conveniencia de la medida adoptada, indicará los objetivos que se pretenden cumplir con ella y determinará el tiempo de su duración. (ver art.30 ley 16.618).</a:t>
            </a:r>
            <a:endParaRPr b="0" i="0" sz="1200" u="none" cap="none" strike="noStrike">
              <a:solidFill>
                <a:srgbClr val="000000"/>
              </a:solidFill>
              <a:latin typeface="Arial"/>
              <a:ea typeface="Arial"/>
              <a:cs typeface="Arial"/>
              <a:sym typeface="Arial"/>
            </a:endParaRPr>
          </a:p>
          <a:p>
            <a:pPr indent="0" lvl="0" marL="0" marR="0" rtl="0" algn="just">
              <a:lnSpc>
                <a:spcPct val="107967"/>
              </a:lnSpc>
              <a:spcBef>
                <a:spcPts val="0"/>
              </a:spcBef>
              <a:spcAft>
                <a:spcPts val="0"/>
              </a:spcAft>
              <a:buClr>
                <a:srgbClr val="000000"/>
              </a:buClr>
              <a:buSzPts val="2285"/>
              <a:buFont typeface="Arial"/>
              <a:buNone/>
            </a:pPr>
            <a:r>
              <a:t/>
            </a:r>
            <a:endParaRPr b="0" i="0" sz="2285" u="none" cap="none" strike="noStrike">
              <a:solidFill>
                <a:srgbClr val="000000"/>
              </a:solidFill>
              <a:latin typeface="Quicksand Medium"/>
              <a:ea typeface="Quicksand Medium"/>
              <a:cs typeface="Quicksand Medium"/>
              <a:sym typeface="Quicksand Medium"/>
            </a:endParaRPr>
          </a:p>
          <a:p>
            <a:pPr indent="0" lvl="0" marL="0" marR="0" rtl="0" algn="just">
              <a:lnSpc>
                <a:spcPct val="107967"/>
              </a:lnSpc>
              <a:spcBef>
                <a:spcPts val="0"/>
              </a:spcBef>
              <a:spcAft>
                <a:spcPts val="0"/>
              </a:spcAft>
              <a:buClr>
                <a:srgbClr val="000000"/>
              </a:buClr>
              <a:buSzPts val="2285"/>
              <a:buFont typeface="Arial"/>
              <a:buNone/>
            </a:pPr>
            <a:r>
              <a:rPr b="0" i="0" lang="en-US" sz="2285" u="none" cap="none" strike="noStrike">
                <a:solidFill>
                  <a:srgbClr val="000000"/>
                </a:solidFill>
                <a:latin typeface="Quicksand Medium"/>
                <a:ea typeface="Quicksand Medium"/>
                <a:cs typeface="Quicksand Medium"/>
                <a:sym typeface="Quicksand Medium"/>
              </a:rPr>
              <a:t>La sentencia es pronunciada oralmente una vez terminada la audiencia (debe informarse al juez el estado del cumplimiento de la medida y éste debe visitar los establecimientos).</a:t>
            </a:r>
            <a:endParaRPr b="0" i="0" sz="1200" u="none" cap="none" strike="noStrike">
              <a:solidFill>
                <a:srgbClr val="000000"/>
              </a:solidFill>
              <a:latin typeface="Arial"/>
              <a:ea typeface="Arial"/>
              <a:cs typeface="Arial"/>
              <a:sym typeface="Arial"/>
            </a:endParaRPr>
          </a:p>
          <a:p>
            <a:pPr indent="0" lvl="0" marL="0" marR="0" rtl="0" algn="just">
              <a:lnSpc>
                <a:spcPct val="107967"/>
              </a:lnSpc>
              <a:spcBef>
                <a:spcPts val="0"/>
              </a:spcBef>
              <a:spcAft>
                <a:spcPts val="0"/>
              </a:spcAft>
              <a:buClr>
                <a:srgbClr val="000000"/>
              </a:buClr>
              <a:buSzPts val="2285"/>
              <a:buFont typeface="Arial"/>
              <a:buNone/>
            </a:pPr>
            <a:r>
              <a:t/>
            </a:r>
            <a:endParaRPr b="0" i="0" sz="2285" u="none" cap="none" strike="noStrike">
              <a:solidFill>
                <a:srgbClr val="000000"/>
              </a:solidFill>
              <a:latin typeface="Quicksand Medium"/>
              <a:ea typeface="Quicksand Medium"/>
              <a:cs typeface="Quicksand Medium"/>
              <a:sym typeface="Quicksand Medium"/>
            </a:endParaRPr>
          </a:p>
          <a:p>
            <a:pPr indent="0" lvl="0" marL="0" marR="0" rtl="0" algn="just">
              <a:lnSpc>
                <a:spcPct val="107967"/>
              </a:lnSpc>
              <a:spcBef>
                <a:spcPts val="0"/>
              </a:spcBef>
              <a:spcAft>
                <a:spcPts val="0"/>
              </a:spcAft>
              <a:buClr>
                <a:srgbClr val="000000"/>
              </a:buClr>
              <a:buSzPts val="2285"/>
              <a:buFont typeface="Arial"/>
              <a:buNone/>
            </a:pPr>
            <a:r>
              <a:rPr b="0" i="0" lang="en-US" sz="2285" u="none" cap="none" strike="noStrike">
                <a:solidFill>
                  <a:srgbClr val="000000"/>
                </a:solidFill>
                <a:latin typeface="Quicksand Medium"/>
                <a:ea typeface="Quicksand Medium"/>
                <a:cs typeface="Quicksand Medium"/>
                <a:sym typeface="Quicksand Medium"/>
              </a:rPr>
              <a:t>MEDIDAS ART. 30 Ley 16.618 (entre otras). </a:t>
            </a:r>
            <a:endParaRPr b="0" i="0" sz="1200" u="none" cap="none" strike="noStrike">
              <a:solidFill>
                <a:srgbClr val="000000"/>
              </a:solidFill>
              <a:latin typeface="Arial"/>
              <a:ea typeface="Arial"/>
              <a:cs typeface="Arial"/>
              <a:sym typeface="Arial"/>
            </a:endParaRPr>
          </a:p>
        </p:txBody>
      </p:sp>
      <p:sp>
        <p:nvSpPr>
          <p:cNvPr id="925" name="Google Shape;925;p57"/>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3" name="Shape 933"/>
        <p:cNvGrpSpPr/>
        <p:nvPr/>
      </p:nvGrpSpPr>
      <p:grpSpPr>
        <a:xfrm>
          <a:off x="0" y="0"/>
          <a:ext cx="0" cy="0"/>
          <a:chOff x="0" y="0"/>
          <a:chExt cx="0" cy="0"/>
        </a:xfrm>
      </p:grpSpPr>
      <p:grpSp>
        <p:nvGrpSpPr>
          <p:cNvPr id="934" name="Google Shape;934;p58"/>
          <p:cNvGrpSpPr/>
          <p:nvPr/>
        </p:nvGrpSpPr>
        <p:grpSpPr>
          <a:xfrm rot="2576728">
            <a:off x="12023" y="-6006948"/>
            <a:ext cx="819305" cy="13995240"/>
            <a:chOff x="0" y="-47625"/>
            <a:chExt cx="303446" cy="5183422"/>
          </a:xfrm>
        </p:grpSpPr>
        <p:sp>
          <p:nvSpPr>
            <p:cNvPr id="935" name="Google Shape;935;p58"/>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936" name="Google Shape;936;p58"/>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37" name="Google Shape;937;p58"/>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938" name="Google Shape;938;p58"/>
          <p:cNvSpPr txBox="1"/>
          <p:nvPr/>
        </p:nvSpPr>
        <p:spPr>
          <a:xfrm>
            <a:off x="1071599" y="904797"/>
            <a:ext cx="8094600" cy="5505600"/>
          </a:xfrm>
          <a:prstGeom prst="rect">
            <a:avLst/>
          </a:prstGeom>
          <a:noFill/>
          <a:ln>
            <a:noFill/>
          </a:ln>
        </p:spPr>
        <p:txBody>
          <a:bodyPr anchorCtr="0" anchor="t" bIns="0" lIns="0" spcFirstLastPara="1" rIns="0" wrap="square" tIns="0">
            <a:spAutoFit/>
          </a:bodyPr>
          <a:lstStyle/>
          <a:p>
            <a:pPr indent="0" lvl="0" marL="0" marR="0" rtl="0" algn="just">
              <a:lnSpc>
                <a:spcPct val="119971"/>
              </a:lnSpc>
              <a:spcBef>
                <a:spcPts val="0"/>
              </a:spcBef>
              <a:spcAft>
                <a:spcPts val="0"/>
              </a:spcAft>
              <a:buClr>
                <a:srgbClr val="000000"/>
              </a:buClr>
              <a:buSzPts val="1883"/>
              <a:buFont typeface="Arial"/>
              <a:buNone/>
            </a:pPr>
            <a:r>
              <a:rPr b="0" i="0" lang="en-US" sz="1883" u="none" cap="none" strike="noStrike">
                <a:solidFill>
                  <a:srgbClr val="000000"/>
                </a:solidFill>
                <a:latin typeface="Quicksand Medium"/>
                <a:ea typeface="Quicksand Medium"/>
                <a:cs typeface="Quicksand Medium"/>
                <a:sym typeface="Quicksand Medium"/>
              </a:rPr>
              <a:t>SUSPENSIÓN, MODIFICACIÓN Y CESACIÓN DE LA MEDIDA (art.80).</a:t>
            </a:r>
            <a:endParaRPr b="0" i="0" sz="1200" u="none" cap="none" strike="noStrike">
              <a:solidFill>
                <a:srgbClr val="000000"/>
              </a:solidFill>
              <a:latin typeface="Arial"/>
              <a:ea typeface="Arial"/>
              <a:cs typeface="Arial"/>
              <a:sym typeface="Arial"/>
            </a:endParaRPr>
          </a:p>
          <a:p>
            <a:pPr indent="0" lvl="0" marL="0" marR="0" rtl="0" algn="just">
              <a:lnSpc>
                <a:spcPct val="119971"/>
              </a:lnSpc>
              <a:spcBef>
                <a:spcPts val="0"/>
              </a:spcBef>
              <a:spcAft>
                <a:spcPts val="0"/>
              </a:spcAft>
              <a:buClr>
                <a:srgbClr val="000000"/>
              </a:buClr>
              <a:buSzPts val="1883"/>
              <a:buFont typeface="Arial"/>
              <a:buNone/>
            </a:pPr>
            <a:r>
              <a:rPr b="0" i="0" lang="en-US" sz="1883" u="none" cap="none" strike="noStrike">
                <a:solidFill>
                  <a:srgbClr val="000000"/>
                </a:solidFill>
                <a:latin typeface="Quicksand Medium"/>
                <a:ea typeface="Quicksand Medium"/>
                <a:cs typeface="Quicksand Medium"/>
                <a:sym typeface="Quicksand Medium"/>
              </a:rPr>
              <a:t>En cualquier momento en que las circunstancias lo justifiquen, el juez podrá suspender, modificar o dejar sin efecto la medida adoptada, de oficio, a solicitud del niño, niña o adolescente, de uno o de ambos padres, de las personas que lo tengan bajo su cuidado o del director del establecimiento o responsable del programa en que se cumple la medida. </a:t>
            </a:r>
            <a:endParaRPr b="0" i="0" sz="1200" u="none" cap="none" strike="noStrike">
              <a:solidFill>
                <a:srgbClr val="000000"/>
              </a:solidFill>
              <a:latin typeface="Arial"/>
              <a:ea typeface="Arial"/>
              <a:cs typeface="Arial"/>
              <a:sym typeface="Arial"/>
            </a:endParaRPr>
          </a:p>
          <a:p>
            <a:pPr indent="0" lvl="0" marL="0" marR="0" rtl="0" algn="just">
              <a:lnSpc>
                <a:spcPct val="119971"/>
              </a:lnSpc>
              <a:spcBef>
                <a:spcPts val="0"/>
              </a:spcBef>
              <a:spcAft>
                <a:spcPts val="0"/>
              </a:spcAft>
              <a:buClr>
                <a:srgbClr val="000000"/>
              </a:buClr>
              <a:buSzPts val="1883"/>
              <a:buFont typeface="Arial"/>
              <a:buNone/>
            </a:pPr>
            <a:r>
              <a:rPr b="0" i="0" lang="en-US" sz="1883" u="none" cap="none" strike="noStrike">
                <a:solidFill>
                  <a:srgbClr val="000000"/>
                </a:solidFill>
                <a:latin typeface="Quicksand Medium"/>
                <a:ea typeface="Quicksand Medium"/>
                <a:cs typeface="Quicksand Medium"/>
                <a:sym typeface="Quicksand Medium"/>
              </a:rPr>
              <a:t>El juez si lo considera necesario para resolver, podrá  solicitar un informe psicosocial actualizado del niño, niña o adolescente. Asimismo, podrá citar a una audiencia única destinada a escuchar a las partes, recibir los antecedentes, y si corresponde, la declaración  del perito que haya elaborado el informe respectivo, el que deberá ser entregado con cinco días de anticipación.</a:t>
            </a:r>
            <a:endParaRPr b="0" i="0" sz="1200" u="none" cap="none" strike="noStrike">
              <a:solidFill>
                <a:srgbClr val="000000"/>
              </a:solidFill>
              <a:latin typeface="Arial"/>
              <a:ea typeface="Arial"/>
              <a:cs typeface="Arial"/>
              <a:sym typeface="Arial"/>
            </a:endParaRPr>
          </a:p>
          <a:p>
            <a:pPr indent="0" lvl="0" marL="0" marR="0" rtl="0" algn="just">
              <a:lnSpc>
                <a:spcPct val="119971"/>
              </a:lnSpc>
              <a:spcBef>
                <a:spcPts val="0"/>
              </a:spcBef>
              <a:spcAft>
                <a:spcPts val="0"/>
              </a:spcAft>
              <a:buClr>
                <a:srgbClr val="000000"/>
              </a:buClr>
              <a:buSzPts val="1883"/>
              <a:buFont typeface="Arial"/>
              <a:buNone/>
            </a:pPr>
            <a:r>
              <a:rPr b="0" i="0" lang="en-US" sz="1883" u="none" cap="none" strike="noStrike">
                <a:solidFill>
                  <a:srgbClr val="000000"/>
                </a:solidFill>
                <a:latin typeface="Quicksand Medium"/>
                <a:ea typeface="Quicksand Medium"/>
                <a:cs typeface="Quicksand Medium"/>
                <a:sym typeface="Quicksand Medium"/>
              </a:rPr>
              <a:t>La medida cesará una vez que el niño, niña o adolescente alcance la mayoría de edad, sea adoptado o transcurra el plazo por el que se decretó sin que haya sido modificada o renovada.     </a:t>
            </a:r>
            <a:endParaRPr b="0" i="0" sz="1200" u="none" cap="none" strike="noStrike">
              <a:solidFill>
                <a:srgbClr val="000000"/>
              </a:solidFill>
              <a:latin typeface="Arial"/>
              <a:ea typeface="Arial"/>
              <a:cs typeface="Arial"/>
              <a:sym typeface="Arial"/>
            </a:endParaRPr>
          </a:p>
        </p:txBody>
      </p:sp>
      <p:sp>
        <p:nvSpPr>
          <p:cNvPr id="939" name="Google Shape;939;p58"/>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grpSp>
        <p:nvGrpSpPr>
          <p:cNvPr id="162" name="Google Shape;162;p5"/>
          <p:cNvGrpSpPr/>
          <p:nvPr/>
        </p:nvGrpSpPr>
        <p:grpSpPr>
          <a:xfrm rot="2576720">
            <a:off x="272939" y="-803346"/>
            <a:ext cx="819300" cy="3027228"/>
            <a:chOff x="0" y="-47625"/>
            <a:chExt cx="303446" cy="5183422"/>
          </a:xfrm>
        </p:grpSpPr>
        <p:sp>
          <p:nvSpPr>
            <p:cNvPr id="163" name="Google Shape;163;p5"/>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164" name="Google Shape;164;p5"/>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65" name="Google Shape;165;p5"/>
          <p:cNvSpPr/>
          <p:nvPr/>
        </p:nvSpPr>
        <p:spPr>
          <a:xfrm rot="-3679258">
            <a:off x="8619801" y="6353946"/>
            <a:ext cx="1796639" cy="1704561"/>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166" name="Google Shape;166;p5"/>
          <p:cNvSpPr txBox="1"/>
          <p:nvPr/>
        </p:nvSpPr>
        <p:spPr>
          <a:xfrm>
            <a:off x="894789" y="361410"/>
            <a:ext cx="8095200" cy="6173100"/>
          </a:xfrm>
          <a:prstGeom prst="rect">
            <a:avLst/>
          </a:prstGeom>
          <a:noFill/>
          <a:ln>
            <a:noFill/>
          </a:ln>
        </p:spPr>
        <p:txBody>
          <a:bodyPr anchorCtr="0" anchor="t" bIns="0" lIns="0" spcFirstLastPara="1" rIns="0" wrap="square" tIns="0">
            <a:spAutoFit/>
          </a:bodyPr>
          <a:lstStyle/>
          <a:p>
            <a:pPr indent="0" lvl="0" marL="0" marR="0" rtl="0" algn="ctr">
              <a:lnSpc>
                <a:spcPct val="95976"/>
              </a:lnSpc>
              <a:spcBef>
                <a:spcPts val="0"/>
              </a:spcBef>
              <a:spcAft>
                <a:spcPts val="0"/>
              </a:spcAft>
              <a:buClr>
                <a:srgbClr val="000000"/>
              </a:buClr>
              <a:buSzPts val="2311"/>
              <a:buFont typeface="Arial"/>
              <a:buNone/>
            </a:pPr>
            <a:r>
              <a:rPr b="1" i="0" lang="en-US" sz="2311" u="sng" cap="none" strike="noStrike">
                <a:solidFill>
                  <a:srgbClr val="000000"/>
                </a:solidFill>
                <a:latin typeface="Quicksand"/>
                <a:ea typeface="Quicksand"/>
                <a:cs typeface="Quicksand"/>
                <a:sym typeface="Quicksand"/>
              </a:rPr>
              <a:t>PRINCIPIOS RECTORES DEL PROCEDIMIENTO</a:t>
            </a:r>
            <a:r>
              <a:rPr b="1" i="0" lang="en-US" sz="2311" u="none" cap="none" strike="noStrike">
                <a:solidFill>
                  <a:srgbClr val="000000"/>
                </a:solidFill>
                <a:latin typeface="Quicksand"/>
                <a:ea typeface="Quicksand"/>
                <a:cs typeface="Quicksand"/>
                <a:sym typeface="Quicksand"/>
              </a:rPr>
              <a:t> </a:t>
            </a:r>
            <a:endParaRPr b="1" i="0" sz="2311" u="none" cap="none" strike="noStrike">
              <a:solidFill>
                <a:srgbClr val="000000"/>
              </a:solidFill>
              <a:latin typeface="Quicksand"/>
              <a:ea typeface="Quicksand"/>
              <a:cs typeface="Quicksand"/>
              <a:sym typeface="Quicksand"/>
            </a:endParaRPr>
          </a:p>
          <a:p>
            <a:pPr indent="0" lvl="0" marL="0" marR="0" rtl="0" algn="ctr">
              <a:lnSpc>
                <a:spcPct val="95976"/>
              </a:lnSpc>
              <a:spcBef>
                <a:spcPts val="0"/>
              </a:spcBef>
              <a:spcAft>
                <a:spcPts val="0"/>
              </a:spcAft>
              <a:buClr>
                <a:srgbClr val="000000"/>
              </a:buClr>
              <a:buSzPts val="2311"/>
              <a:buFont typeface="Arial"/>
              <a:buNone/>
            </a:pPr>
            <a:r>
              <a:t/>
            </a:r>
            <a:endParaRPr b="1" i="0" sz="2311" u="none" cap="none" strike="noStrike">
              <a:solidFill>
                <a:srgbClr val="000000"/>
              </a:solidFill>
              <a:latin typeface="Quicksand"/>
              <a:ea typeface="Quicksand"/>
              <a:cs typeface="Quicksand"/>
              <a:sym typeface="Quicksand"/>
            </a:endParaRPr>
          </a:p>
          <a:p>
            <a:pPr indent="0" lvl="0" marL="0" marR="0" rtl="0" algn="l">
              <a:lnSpc>
                <a:spcPct val="95976"/>
              </a:lnSpc>
              <a:spcBef>
                <a:spcPts val="0"/>
              </a:spcBef>
              <a:spcAft>
                <a:spcPts val="0"/>
              </a:spcAft>
              <a:buClr>
                <a:srgbClr val="000000"/>
              </a:buClr>
              <a:buSzPts val="2311"/>
              <a:buFont typeface="Arial"/>
              <a:buNone/>
            </a:pPr>
            <a:r>
              <a:rPr b="0" i="0" lang="en-US" sz="2311" u="none" cap="none" strike="noStrike">
                <a:solidFill>
                  <a:srgbClr val="000000"/>
                </a:solidFill>
                <a:latin typeface="Quicksand Medium"/>
                <a:ea typeface="Quicksand Medium"/>
                <a:cs typeface="Quicksand Medium"/>
                <a:sym typeface="Quicksand Medium"/>
              </a:rPr>
              <a:t>(ARTS. 9 a 16)</a:t>
            </a:r>
            <a:endParaRPr b="0" i="0" sz="1300" u="none" cap="none" strike="noStrike">
              <a:solidFill>
                <a:srgbClr val="000000"/>
              </a:solidFill>
              <a:latin typeface="Arial"/>
              <a:ea typeface="Arial"/>
              <a:cs typeface="Arial"/>
              <a:sym typeface="Arial"/>
            </a:endParaRPr>
          </a:p>
          <a:p>
            <a:pPr indent="-158686" lvl="1" marL="169464" marR="0" rtl="0" algn="l">
              <a:lnSpc>
                <a:spcPct val="95998"/>
              </a:lnSpc>
              <a:spcBef>
                <a:spcPts val="0"/>
              </a:spcBef>
              <a:spcAft>
                <a:spcPts val="0"/>
              </a:spcAft>
              <a:buClr>
                <a:srgbClr val="000000"/>
              </a:buClr>
              <a:buSzPts val="2499"/>
              <a:buFont typeface="Quicksand"/>
              <a:buAutoNum type="arabicPeriod"/>
            </a:pPr>
            <a:r>
              <a:rPr b="1" i="0" lang="en-US" sz="2499" u="none" cap="none" strike="noStrike">
                <a:solidFill>
                  <a:srgbClr val="000000"/>
                </a:solidFill>
                <a:latin typeface="Quicksand"/>
                <a:ea typeface="Quicksand"/>
                <a:cs typeface="Quicksand"/>
                <a:sym typeface="Quicksand"/>
              </a:rPr>
              <a:t>ORALIDAD: </a:t>
            </a:r>
            <a:endParaRPr b="0" i="0" sz="1300" u="none" cap="none" strike="noStrike">
              <a:solidFill>
                <a:srgbClr val="000000"/>
              </a:solidFill>
              <a:latin typeface="Arial"/>
              <a:ea typeface="Arial"/>
              <a:cs typeface="Arial"/>
              <a:sym typeface="Arial"/>
            </a:endParaRPr>
          </a:p>
          <a:p>
            <a:pPr indent="-78592" lvl="1" marL="157184" marR="0" rtl="0" algn="just">
              <a:lnSpc>
                <a:spcPct val="95976"/>
              </a:lnSpc>
              <a:spcBef>
                <a:spcPts val="0"/>
              </a:spcBef>
              <a:spcAft>
                <a:spcPts val="0"/>
              </a:spcAft>
              <a:buClr>
                <a:srgbClr val="000000"/>
              </a:buClr>
              <a:buSzPts val="2311"/>
              <a:buFont typeface="Arial"/>
              <a:buNone/>
            </a:pPr>
            <a:r>
              <a:rPr b="0" i="0" lang="en-US" sz="2311" u="none" cap="none" strike="noStrike">
                <a:solidFill>
                  <a:srgbClr val="000000"/>
                </a:solidFill>
                <a:latin typeface="Quicksand Medium"/>
                <a:ea typeface="Quicksand Medium"/>
                <a:cs typeface="Quicksand Medium"/>
                <a:sym typeface="Quicksand Medium"/>
              </a:rPr>
              <a:t>Todas las actuaciones serán orales, salvo las excepciones expresamente contenidas en esta ley. (ejemplo: demanda, contestación, demanda reconvencional, incidentes promovidos fuera de audiencia, recurso de apelación y casación en la forma.</a:t>
            </a:r>
            <a:endParaRPr b="0" i="0" sz="1300" u="none" cap="none" strike="noStrike">
              <a:solidFill>
                <a:srgbClr val="000000"/>
              </a:solidFill>
              <a:latin typeface="Arial"/>
              <a:ea typeface="Arial"/>
              <a:cs typeface="Arial"/>
              <a:sym typeface="Arial"/>
            </a:endParaRPr>
          </a:p>
          <a:p>
            <a:pPr indent="-78592" lvl="1" marL="157184" marR="0" rtl="0" algn="just">
              <a:lnSpc>
                <a:spcPct val="95976"/>
              </a:lnSpc>
              <a:spcBef>
                <a:spcPts val="0"/>
              </a:spcBef>
              <a:spcAft>
                <a:spcPts val="0"/>
              </a:spcAft>
              <a:buClr>
                <a:srgbClr val="000000"/>
              </a:buClr>
              <a:buSzPts val="2311"/>
              <a:buFont typeface="Arial"/>
              <a:buNone/>
            </a:pPr>
            <a:r>
              <a:rPr b="0" i="0" lang="en-US" sz="2311" u="none" cap="none" strike="noStrike">
                <a:solidFill>
                  <a:srgbClr val="000000"/>
                </a:solidFill>
                <a:latin typeface="Quicksand Medium"/>
                <a:ea typeface="Quicksand Medium"/>
                <a:cs typeface="Quicksand Medium"/>
                <a:sym typeface="Quicksand Medium"/>
              </a:rPr>
              <a:t>  </a:t>
            </a:r>
            <a:endParaRPr b="0" i="0" sz="1300" u="none" cap="none" strike="noStrike">
              <a:solidFill>
                <a:srgbClr val="000000"/>
              </a:solidFill>
              <a:latin typeface="Arial"/>
              <a:ea typeface="Arial"/>
              <a:cs typeface="Arial"/>
              <a:sym typeface="Arial"/>
            </a:endParaRPr>
          </a:p>
          <a:p>
            <a:pPr indent="-78592" lvl="1" marL="157184" marR="0" rtl="0" algn="just">
              <a:lnSpc>
                <a:spcPct val="95976"/>
              </a:lnSpc>
              <a:spcBef>
                <a:spcPts val="0"/>
              </a:spcBef>
              <a:spcAft>
                <a:spcPts val="0"/>
              </a:spcAft>
              <a:buClr>
                <a:srgbClr val="000000"/>
              </a:buClr>
              <a:buSzPts val="2311"/>
              <a:buFont typeface="Arial"/>
              <a:buNone/>
            </a:pPr>
            <a:r>
              <a:rPr b="0" i="0" lang="en-US" sz="2311" u="none" cap="none" strike="noStrike">
                <a:solidFill>
                  <a:srgbClr val="000000"/>
                </a:solidFill>
                <a:latin typeface="Quicksand Medium"/>
                <a:ea typeface="Quicksand Medium"/>
                <a:cs typeface="Quicksand Medium"/>
                <a:sym typeface="Quicksand Medium"/>
              </a:rPr>
              <a:t>Sin perjuicio de lo dispuesto precedentemente, el juzgado deberá llevar un sistema de registro de las actuaciones orales.</a:t>
            </a:r>
            <a:endParaRPr b="0" i="0" sz="1300" u="none" cap="none" strike="noStrike">
              <a:solidFill>
                <a:srgbClr val="000000"/>
              </a:solidFill>
              <a:latin typeface="Arial"/>
              <a:ea typeface="Arial"/>
              <a:cs typeface="Arial"/>
              <a:sym typeface="Arial"/>
            </a:endParaRPr>
          </a:p>
          <a:p>
            <a:pPr indent="-78592" lvl="1" marL="157184" marR="0" rtl="0" algn="l">
              <a:lnSpc>
                <a:spcPct val="95976"/>
              </a:lnSpc>
              <a:spcBef>
                <a:spcPts val="0"/>
              </a:spcBef>
              <a:spcAft>
                <a:spcPts val="0"/>
              </a:spcAft>
              <a:buClr>
                <a:srgbClr val="000000"/>
              </a:buClr>
              <a:buSzPts val="2311"/>
              <a:buFont typeface="Arial"/>
              <a:buNone/>
            </a:pPr>
            <a:r>
              <a:rPr b="0" i="0" lang="en-US" sz="2311" u="none" cap="none" strike="noStrike">
                <a:solidFill>
                  <a:srgbClr val="000000"/>
                </a:solidFill>
                <a:latin typeface="Quicksand Medium"/>
                <a:ea typeface="Quicksand Medium"/>
                <a:cs typeface="Quicksand Medium"/>
                <a:sym typeface="Quicksand Medium"/>
              </a:rPr>
              <a:t>  </a:t>
            </a:r>
            <a:endParaRPr b="0" i="0" sz="1300" u="none" cap="none" strike="noStrike">
              <a:solidFill>
                <a:srgbClr val="000000"/>
              </a:solidFill>
              <a:latin typeface="Arial"/>
              <a:ea typeface="Arial"/>
              <a:cs typeface="Arial"/>
              <a:sym typeface="Arial"/>
            </a:endParaRPr>
          </a:p>
          <a:p>
            <a:pPr indent="-78592" lvl="1" marL="157184" marR="0" rtl="0" algn="just">
              <a:lnSpc>
                <a:spcPct val="95976"/>
              </a:lnSpc>
              <a:spcBef>
                <a:spcPts val="0"/>
              </a:spcBef>
              <a:spcAft>
                <a:spcPts val="0"/>
              </a:spcAft>
              <a:buClr>
                <a:srgbClr val="000000"/>
              </a:buClr>
              <a:buSzPts val="2311"/>
              <a:buFont typeface="Arial"/>
              <a:buNone/>
            </a:pPr>
            <a:r>
              <a:rPr b="0" i="0" lang="en-US" sz="2311" u="none" cap="none" strike="noStrike">
                <a:solidFill>
                  <a:srgbClr val="000000"/>
                </a:solidFill>
                <a:latin typeface="Quicksand Medium"/>
                <a:ea typeface="Quicksand Medium"/>
                <a:cs typeface="Quicksand Medium"/>
                <a:sym typeface="Quicksand Medium"/>
              </a:rPr>
              <a:t>Asimismo, la conciliación que pudiere  producirse en las audiencias orales deberá consignarse en extracto, manteniendo fielmente los términos del acuerdo que contengan.</a:t>
            </a:r>
            <a:endParaRPr b="0" i="0" sz="1300" u="none" cap="none" strike="noStrike">
              <a:solidFill>
                <a:srgbClr val="000000"/>
              </a:solidFill>
              <a:latin typeface="Arial"/>
              <a:ea typeface="Arial"/>
              <a:cs typeface="Arial"/>
              <a:sym typeface="Arial"/>
            </a:endParaRPr>
          </a:p>
        </p:txBody>
      </p:sp>
      <p:sp>
        <p:nvSpPr>
          <p:cNvPr id="167" name="Google Shape;167;p5"/>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grpSp>
        <p:nvGrpSpPr>
          <p:cNvPr id="948" name="Google Shape;948;p59"/>
          <p:cNvGrpSpPr/>
          <p:nvPr/>
        </p:nvGrpSpPr>
        <p:grpSpPr>
          <a:xfrm rot="2576720">
            <a:off x="-35961" y="-6134978"/>
            <a:ext cx="819300" cy="13995160"/>
            <a:chOff x="0" y="-47625"/>
            <a:chExt cx="303446" cy="5183422"/>
          </a:xfrm>
        </p:grpSpPr>
        <p:sp>
          <p:nvSpPr>
            <p:cNvPr id="949" name="Google Shape;949;p59"/>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950" name="Google Shape;950;p59"/>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51" name="Google Shape;951;p59"/>
          <p:cNvSpPr/>
          <p:nvPr/>
        </p:nvSpPr>
        <p:spPr>
          <a:xfrm rot="-3679258">
            <a:off x="8379701" y="5937771"/>
            <a:ext cx="1796639" cy="1704561"/>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952" name="Google Shape;952;p59"/>
          <p:cNvSpPr txBox="1"/>
          <p:nvPr/>
        </p:nvSpPr>
        <p:spPr>
          <a:xfrm>
            <a:off x="552012" y="1310225"/>
            <a:ext cx="8649600" cy="5758800"/>
          </a:xfrm>
          <a:prstGeom prst="rect">
            <a:avLst/>
          </a:prstGeom>
          <a:noFill/>
          <a:ln>
            <a:noFill/>
          </a:ln>
        </p:spPr>
        <p:txBody>
          <a:bodyPr anchorCtr="0" anchor="t" bIns="0" lIns="0" spcFirstLastPara="1" rIns="0" wrap="square" tIns="0">
            <a:spAutoFit/>
          </a:bodyPr>
          <a:lstStyle/>
          <a:p>
            <a:pPr indent="0" lvl="0" marL="0" marR="0" rtl="0" algn="just">
              <a:lnSpc>
                <a:spcPct val="120007"/>
              </a:lnSpc>
              <a:spcBef>
                <a:spcPts val="0"/>
              </a:spcBef>
              <a:spcAft>
                <a:spcPts val="0"/>
              </a:spcAft>
              <a:buClr>
                <a:srgbClr val="000000"/>
              </a:buClr>
              <a:buSzPts val="2359"/>
              <a:buFont typeface="Arial"/>
              <a:buNone/>
            </a:pPr>
            <a:r>
              <a:rPr b="1" i="0" lang="en-US" sz="2359" u="none" cap="none" strike="noStrike">
                <a:solidFill>
                  <a:srgbClr val="000000"/>
                </a:solidFill>
                <a:latin typeface="Quicksand"/>
                <a:ea typeface="Quicksand"/>
                <a:cs typeface="Quicksand"/>
                <a:sym typeface="Quicksand"/>
              </a:rPr>
              <a:t>MEDIDAS CAUTELARES ESPECIALES</a:t>
            </a:r>
            <a:endParaRPr b="0" i="0" sz="1200" u="none" cap="none" strike="noStrike">
              <a:solidFill>
                <a:srgbClr val="000000"/>
              </a:solidFill>
              <a:latin typeface="Arial"/>
              <a:ea typeface="Arial"/>
              <a:cs typeface="Arial"/>
              <a:sym typeface="Arial"/>
            </a:endParaRPr>
          </a:p>
          <a:p>
            <a:pPr indent="0" lvl="0" marL="0" marR="0" rtl="0" algn="just">
              <a:lnSpc>
                <a:spcPct val="120007"/>
              </a:lnSpc>
              <a:spcBef>
                <a:spcPts val="0"/>
              </a:spcBef>
              <a:spcAft>
                <a:spcPts val="0"/>
              </a:spcAft>
              <a:buClr>
                <a:srgbClr val="000000"/>
              </a:buClr>
              <a:buSzPts val="2359"/>
              <a:buFont typeface="Arial"/>
              <a:buNone/>
            </a:pPr>
            <a:r>
              <a:rPr b="0" i="0" lang="en-US" sz="2359" u="none" cap="none" strike="noStrike">
                <a:solidFill>
                  <a:srgbClr val="000000"/>
                </a:solidFill>
                <a:latin typeface="Quicksand"/>
                <a:ea typeface="Quicksand"/>
                <a:cs typeface="Quicksand"/>
                <a:sym typeface="Quicksand"/>
              </a:rPr>
              <a:t>En cualquier momento del procedimiento se pueden adoptar, y aún antes de su inicio, de oficio, a solicitud de la autoridad pública o de cualquier persona. Art.71.</a:t>
            </a:r>
            <a:endParaRPr b="0" i="0" sz="1200" u="none" cap="none" strike="noStrike">
              <a:solidFill>
                <a:srgbClr val="000000"/>
              </a:solidFill>
              <a:latin typeface="Arial"/>
              <a:ea typeface="Arial"/>
              <a:cs typeface="Arial"/>
              <a:sym typeface="Arial"/>
            </a:endParaRPr>
          </a:p>
          <a:p>
            <a:pPr indent="0" lvl="0" marL="0" marR="0" rtl="0" algn="just">
              <a:lnSpc>
                <a:spcPct val="120007"/>
              </a:lnSpc>
              <a:spcBef>
                <a:spcPts val="0"/>
              </a:spcBef>
              <a:spcAft>
                <a:spcPts val="0"/>
              </a:spcAft>
              <a:buClr>
                <a:srgbClr val="000000"/>
              </a:buClr>
              <a:buSzPts val="2359"/>
              <a:buFont typeface="Arial"/>
              <a:buNone/>
            </a:pPr>
            <a:r>
              <a:rPr b="0" i="0" lang="en-US" sz="2359" u="none" cap="none" strike="noStrike">
                <a:solidFill>
                  <a:srgbClr val="000000"/>
                </a:solidFill>
                <a:latin typeface="Quicksand"/>
                <a:ea typeface="Quicksand"/>
                <a:cs typeface="Quicksand"/>
                <a:sym typeface="Quicksand"/>
              </a:rPr>
              <a:t>    Duración: No más de 90 días</a:t>
            </a:r>
            <a:endParaRPr b="0" i="0" sz="1200" u="none" cap="none" strike="noStrike">
              <a:solidFill>
                <a:srgbClr val="000000"/>
              </a:solidFill>
              <a:latin typeface="Arial"/>
              <a:ea typeface="Arial"/>
              <a:cs typeface="Arial"/>
              <a:sym typeface="Arial"/>
            </a:endParaRPr>
          </a:p>
          <a:p>
            <a:pPr indent="0" lvl="0" marL="0" marR="0" rtl="0" algn="just">
              <a:lnSpc>
                <a:spcPct val="120007"/>
              </a:lnSpc>
              <a:spcBef>
                <a:spcPts val="0"/>
              </a:spcBef>
              <a:spcAft>
                <a:spcPts val="0"/>
              </a:spcAft>
              <a:buClr>
                <a:srgbClr val="000000"/>
              </a:buClr>
              <a:buSzPts val="2559"/>
              <a:buFont typeface="Arial"/>
              <a:buNone/>
            </a:pPr>
            <a:r>
              <a:t/>
            </a:r>
            <a:endParaRPr b="1" i="0" sz="2559" u="none" cap="none" strike="noStrike">
              <a:solidFill>
                <a:srgbClr val="000000"/>
              </a:solidFill>
              <a:latin typeface="Quicksand"/>
              <a:ea typeface="Quicksand"/>
              <a:cs typeface="Quicksand"/>
              <a:sym typeface="Quicksand"/>
            </a:endParaRPr>
          </a:p>
          <a:p>
            <a:pPr indent="0" lvl="0" marL="0" marR="0" rtl="0" algn="just">
              <a:lnSpc>
                <a:spcPct val="120007"/>
              </a:lnSpc>
              <a:spcBef>
                <a:spcPts val="0"/>
              </a:spcBef>
              <a:spcAft>
                <a:spcPts val="0"/>
              </a:spcAft>
              <a:buClr>
                <a:srgbClr val="000000"/>
              </a:buClr>
              <a:buSzPts val="2559"/>
              <a:buFont typeface="Arial"/>
              <a:buNone/>
            </a:pPr>
            <a:r>
              <a:rPr b="1" i="0" lang="en-US" sz="2559" u="none" cap="none" strike="noStrike">
                <a:solidFill>
                  <a:srgbClr val="000000"/>
                </a:solidFill>
                <a:latin typeface="Quicksand"/>
                <a:ea typeface="Quicksand"/>
                <a:cs typeface="Quicksand"/>
                <a:sym typeface="Quicksand"/>
              </a:rPr>
              <a:t>Enumeración:</a:t>
            </a:r>
            <a:endParaRPr b="0" i="0" sz="1400" u="none" cap="none" strike="noStrike">
              <a:solidFill>
                <a:srgbClr val="000000"/>
              </a:solidFill>
              <a:latin typeface="Arial"/>
              <a:ea typeface="Arial"/>
              <a:cs typeface="Arial"/>
              <a:sym typeface="Arial"/>
            </a:endParaRPr>
          </a:p>
          <a:p>
            <a:pPr indent="0" lvl="0" marL="0" marR="0" rtl="0" algn="just">
              <a:lnSpc>
                <a:spcPct val="96014"/>
              </a:lnSpc>
              <a:spcBef>
                <a:spcPts val="0"/>
              </a:spcBef>
              <a:spcAft>
                <a:spcPts val="0"/>
              </a:spcAft>
              <a:buClr>
                <a:srgbClr val="000000"/>
              </a:buClr>
              <a:buSzPts val="1900"/>
              <a:buFont typeface="Arial"/>
              <a:buNone/>
            </a:pPr>
            <a:r>
              <a:rPr b="0" i="0" lang="en-US" sz="1900" u="none" cap="none" strike="noStrike">
                <a:solidFill>
                  <a:srgbClr val="000000"/>
                </a:solidFill>
                <a:latin typeface="Quicksand"/>
                <a:ea typeface="Quicksand"/>
                <a:cs typeface="Quicksand"/>
                <a:sym typeface="Quicksand"/>
              </a:rPr>
              <a:t>a) Su entrega inmediata a los padres o a quienes tengan legalmente su cuidado. </a:t>
            </a:r>
            <a:endParaRPr b="0" i="0" sz="1900" u="none" cap="none" strike="noStrike">
              <a:solidFill>
                <a:srgbClr val="000000"/>
              </a:solidFill>
              <a:latin typeface="Quicksand"/>
              <a:ea typeface="Quicksand"/>
              <a:cs typeface="Quicksand"/>
              <a:sym typeface="Quicksand"/>
            </a:endParaRPr>
          </a:p>
          <a:p>
            <a:pPr indent="0" lvl="0" marL="0" marR="0" rtl="0" algn="just">
              <a:lnSpc>
                <a:spcPct val="96014"/>
              </a:lnSpc>
              <a:spcBef>
                <a:spcPts val="0"/>
              </a:spcBef>
              <a:spcAft>
                <a:spcPts val="0"/>
              </a:spcAft>
              <a:buClr>
                <a:srgbClr val="000000"/>
              </a:buClr>
              <a:buSzPts val="1900"/>
              <a:buFont typeface="Arial"/>
              <a:buNone/>
            </a:pPr>
            <a:r>
              <a:t/>
            </a:r>
            <a:endParaRPr b="0" i="0" sz="1900" u="none" cap="none" strike="noStrike">
              <a:solidFill>
                <a:srgbClr val="000000"/>
              </a:solidFill>
              <a:latin typeface="Quicksand"/>
              <a:ea typeface="Quicksand"/>
              <a:cs typeface="Quicksand"/>
              <a:sym typeface="Quicksand"/>
            </a:endParaRPr>
          </a:p>
          <a:p>
            <a:pPr indent="0" lvl="0" marL="0" marR="0" rtl="0" algn="just">
              <a:lnSpc>
                <a:spcPct val="96014"/>
              </a:lnSpc>
              <a:spcBef>
                <a:spcPts val="0"/>
              </a:spcBef>
              <a:spcAft>
                <a:spcPts val="0"/>
              </a:spcAft>
              <a:buClr>
                <a:srgbClr val="000000"/>
              </a:buClr>
              <a:buSzPts val="1900"/>
              <a:buFont typeface="Arial"/>
              <a:buNone/>
            </a:pPr>
            <a:r>
              <a:rPr b="0" i="0" lang="en-US" sz="1900" u="none" cap="none" strike="noStrike">
                <a:solidFill>
                  <a:srgbClr val="000000"/>
                </a:solidFill>
                <a:latin typeface="Quicksand"/>
                <a:ea typeface="Quicksand"/>
                <a:cs typeface="Quicksand"/>
                <a:sym typeface="Quicksand"/>
              </a:rPr>
              <a:t>b) Confiarlo a cuidado de una persona o familia en casos de urgencia. El juez preferirá, para que asuman provisoriamente el cuidado, a sus parientes u otras personas con las que tenga relación de confianza.</a:t>
            </a:r>
            <a:endParaRPr b="0" i="0" sz="1900" u="none" cap="none" strike="noStrike">
              <a:solidFill>
                <a:srgbClr val="000000"/>
              </a:solidFill>
              <a:latin typeface="Quicksand"/>
              <a:ea typeface="Quicksand"/>
              <a:cs typeface="Quicksand"/>
              <a:sym typeface="Quicksand"/>
            </a:endParaRPr>
          </a:p>
          <a:p>
            <a:pPr indent="0" lvl="0" marL="0" marR="0" rtl="0" algn="just">
              <a:lnSpc>
                <a:spcPct val="55998"/>
              </a:lnSpc>
              <a:spcBef>
                <a:spcPts val="0"/>
              </a:spcBef>
              <a:spcAft>
                <a:spcPts val="0"/>
              </a:spcAft>
              <a:buClr>
                <a:srgbClr val="000000"/>
              </a:buClr>
              <a:buSzPts val="1900"/>
              <a:buFont typeface="Arial"/>
              <a:buNone/>
            </a:pPr>
            <a:r>
              <a:t/>
            </a:r>
            <a:endParaRPr b="1" i="0" sz="1900" u="none" cap="none" strike="noStrike">
              <a:solidFill>
                <a:srgbClr val="000000"/>
              </a:solidFill>
              <a:latin typeface="Quicksand"/>
              <a:ea typeface="Quicksand"/>
              <a:cs typeface="Quicksand"/>
              <a:sym typeface="Quicksand"/>
            </a:endParaRPr>
          </a:p>
          <a:p>
            <a:pPr indent="0" lvl="0" marL="0" marR="0" rtl="0" algn="just">
              <a:lnSpc>
                <a:spcPct val="95981"/>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a:p>
            <a:pPr indent="0" lvl="0" marL="0" marR="0" rtl="0" algn="l">
              <a:lnSpc>
                <a:spcPct val="119959"/>
              </a:lnSpc>
              <a:spcBef>
                <a:spcPts val="0"/>
              </a:spcBef>
              <a:spcAft>
                <a:spcPts val="0"/>
              </a:spcAft>
              <a:buClr>
                <a:srgbClr val="000000"/>
              </a:buClr>
              <a:buSzPts val="1493"/>
              <a:buFont typeface="Arial"/>
              <a:buNone/>
            </a:pPr>
            <a:r>
              <a:t/>
            </a:r>
            <a:endParaRPr b="0" i="0" sz="1493" u="none" cap="none" strike="noStrike">
              <a:solidFill>
                <a:srgbClr val="000000"/>
              </a:solidFill>
              <a:latin typeface="Quicksand Medium"/>
              <a:ea typeface="Quicksand Medium"/>
              <a:cs typeface="Quicksand Medium"/>
              <a:sym typeface="Quicksand Medium"/>
            </a:endParaRPr>
          </a:p>
          <a:p>
            <a:pPr indent="0" lvl="0" marL="0" marR="0" rtl="0" algn="l">
              <a:lnSpc>
                <a:spcPct val="119959"/>
              </a:lnSpc>
              <a:spcBef>
                <a:spcPts val="0"/>
              </a:spcBef>
              <a:spcAft>
                <a:spcPts val="0"/>
              </a:spcAft>
              <a:buClr>
                <a:srgbClr val="000000"/>
              </a:buClr>
              <a:buSzPts val="1493"/>
              <a:buFont typeface="Arial"/>
              <a:buNone/>
            </a:pPr>
            <a:r>
              <a:t/>
            </a:r>
            <a:endParaRPr b="0" i="0" sz="1493" u="none" cap="none" strike="noStrike">
              <a:solidFill>
                <a:srgbClr val="000000"/>
              </a:solidFill>
              <a:latin typeface="Quicksand Medium"/>
              <a:ea typeface="Quicksand Medium"/>
              <a:cs typeface="Quicksand Medium"/>
              <a:sym typeface="Quicksand Medium"/>
            </a:endParaRPr>
          </a:p>
        </p:txBody>
      </p:sp>
      <p:sp>
        <p:nvSpPr>
          <p:cNvPr id="953" name="Google Shape;953;p59"/>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 name="Shape 961"/>
        <p:cNvGrpSpPr/>
        <p:nvPr/>
      </p:nvGrpSpPr>
      <p:grpSpPr>
        <a:xfrm>
          <a:off x="0" y="0"/>
          <a:ext cx="0" cy="0"/>
          <a:chOff x="0" y="0"/>
          <a:chExt cx="0" cy="0"/>
        </a:xfrm>
      </p:grpSpPr>
      <p:grpSp>
        <p:nvGrpSpPr>
          <p:cNvPr id="962" name="Google Shape;962;p60"/>
          <p:cNvGrpSpPr/>
          <p:nvPr/>
        </p:nvGrpSpPr>
        <p:grpSpPr>
          <a:xfrm rot="2576720">
            <a:off x="-35961" y="-6109203"/>
            <a:ext cx="819300" cy="13995160"/>
            <a:chOff x="0" y="-47625"/>
            <a:chExt cx="303446" cy="5183422"/>
          </a:xfrm>
        </p:grpSpPr>
        <p:sp>
          <p:nvSpPr>
            <p:cNvPr id="963" name="Google Shape;963;p60"/>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964" name="Google Shape;964;p60"/>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65" name="Google Shape;965;p60"/>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966" name="Google Shape;966;p60"/>
          <p:cNvSpPr txBox="1"/>
          <p:nvPr/>
        </p:nvSpPr>
        <p:spPr>
          <a:xfrm>
            <a:off x="897500" y="872925"/>
            <a:ext cx="8504100" cy="5416800"/>
          </a:xfrm>
          <a:prstGeom prst="rect">
            <a:avLst/>
          </a:prstGeom>
          <a:noFill/>
          <a:ln>
            <a:noFill/>
          </a:ln>
        </p:spPr>
        <p:txBody>
          <a:bodyPr anchorCtr="0" anchor="t" bIns="0" lIns="0" spcFirstLastPara="1" rIns="0" wrap="square" tIns="0">
            <a:spAutoFit/>
          </a:bodyPr>
          <a:lstStyle/>
          <a:p>
            <a:pPr indent="0" lvl="0" marL="0" marR="0" rtl="0" algn="just">
              <a:lnSpc>
                <a:spcPct val="95975"/>
              </a:lnSpc>
              <a:spcBef>
                <a:spcPts val="0"/>
              </a:spcBef>
              <a:spcAft>
                <a:spcPts val="0"/>
              </a:spcAft>
              <a:buClr>
                <a:srgbClr val="000000"/>
              </a:buClr>
              <a:buSzPts val="2037"/>
              <a:buFont typeface="Arial"/>
              <a:buNone/>
            </a:pPr>
            <a:r>
              <a:rPr b="0" i="0" lang="en-US" sz="2037" u="none" cap="none" strike="noStrike">
                <a:solidFill>
                  <a:srgbClr val="000000"/>
                </a:solidFill>
                <a:latin typeface="Quicksand Medium"/>
                <a:ea typeface="Quicksand Medium"/>
                <a:cs typeface="Quicksand Medium"/>
                <a:sym typeface="Quicksand Medium"/>
              </a:rPr>
              <a:t>c) El ingreso a un programa de familias de acogida o centro de diagnóstico o residencia, por el tiempo que sea estrictamente indispensable. (de adoptarse la medida sin la comparecencia del niño, niña o adolescente ante el juez, deberá asegurarse que ésta se verifique a primera hora de la audiencia más próxima).</a:t>
            </a:r>
            <a:endParaRPr b="0" i="0" sz="1300" u="none" cap="none" strike="noStrike">
              <a:solidFill>
                <a:srgbClr val="000000"/>
              </a:solidFill>
              <a:latin typeface="Arial"/>
              <a:ea typeface="Arial"/>
              <a:cs typeface="Arial"/>
              <a:sym typeface="Arial"/>
            </a:endParaRPr>
          </a:p>
          <a:p>
            <a:pPr indent="0" lvl="0" marL="0" marR="0" rtl="0" algn="just">
              <a:lnSpc>
                <a:spcPct val="95975"/>
              </a:lnSpc>
              <a:spcBef>
                <a:spcPts val="0"/>
              </a:spcBef>
              <a:spcAft>
                <a:spcPts val="0"/>
              </a:spcAft>
              <a:buClr>
                <a:srgbClr val="000000"/>
              </a:buClr>
              <a:buSzPts val="2037"/>
              <a:buFont typeface="Arial"/>
              <a:buNone/>
            </a:pPr>
            <a:r>
              <a:t/>
            </a:r>
            <a:endParaRPr b="0" i="0" sz="2037" u="none" cap="none" strike="noStrike">
              <a:solidFill>
                <a:srgbClr val="000000"/>
              </a:solidFill>
              <a:latin typeface="Quicksand Medium"/>
              <a:ea typeface="Quicksand Medium"/>
              <a:cs typeface="Quicksand Medium"/>
              <a:sym typeface="Quicksand Medium"/>
            </a:endParaRPr>
          </a:p>
          <a:p>
            <a:pPr indent="0" lvl="0" marL="0" marR="0" rtl="0" algn="just">
              <a:lnSpc>
                <a:spcPct val="95975"/>
              </a:lnSpc>
              <a:spcBef>
                <a:spcPts val="0"/>
              </a:spcBef>
              <a:spcAft>
                <a:spcPts val="0"/>
              </a:spcAft>
              <a:buClr>
                <a:srgbClr val="000000"/>
              </a:buClr>
              <a:buSzPts val="2037"/>
              <a:buFont typeface="Arial"/>
              <a:buNone/>
            </a:pPr>
            <a:r>
              <a:rPr b="0" i="0" lang="en-US" sz="2037" u="none" cap="none" strike="noStrike">
                <a:solidFill>
                  <a:srgbClr val="000000"/>
                </a:solidFill>
                <a:latin typeface="Quicksand Medium"/>
                <a:ea typeface="Quicksand Medium"/>
                <a:cs typeface="Quicksand Medium"/>
                <a:sym typeface="Quicksand Medium"/>
              </a:rPr>
              <a:t>d) Disponer la concurrencia de niños, niñas o adolescentes, sus padres, o a las personas que los tengan bajo su cuidado, a programas o acciones de apoyo, reparación u orientación, para enfrentar y superar las situaciones de crisis en que pudieren encontrarse, e impartir las instrucciones pertinentes;</a:t>
            </a:r>
            <a:endParaRPr b="0" i="0" sz="1300" u="none" cap="none" strike="noStrike">
              <a:solidFill>
                <a:srgbClr val="000000"/>
              </a:solidFill>
              <a:latin typeface="Arial"/>
              <a:ea typeface="Arial"/>
              <a:cs typeface="Arial"/>
              <a:sym typeface="Arial"/>
            </a:endParaRPr>
          </a:p>
          <a:p>
            <a:pPr indent="0" lvl="0" marL="0" marR="0" rtl="0" algn="just">
              <a:lnSpc>
                <a:spcPct val="95975"/>
              </a:lnSpc>
              <a:spcBef>
                <a:spcPts val="0"/>
              </a:spcBef>
              <a:spcAft>
                <a:spcPts val="0"/>
              </a:spcAft>
              <a:buClr>
                <a:srgbClr val="000000"/>
              </a:buClr>
              <a:buSzPts val="2037"/>
              <a:buFont typeface="Arial"/>
              <a:buNone/>
            </a:pPr>
            <a:r>
              <a:t/>
            </a:r>
            <a:endParaRPr b="0" i="0" sz="2037" u="none" cap="none" strike="noStrike">
              <a:solidFill>
                <a:srgbClr val="000000"/>
              </a:solidFill>
              <a:latin typeface="Quicksand Medium"/>
              <a:ea typeface="Quicksand Medium"/>
              <a:cs typeface="Quicksand Medium"/>
              <a:sym typeface="Quicksand Medium"/>
            </a:endParaRPr>
          </a:p>
          <a:p>
            <a:pPr indent="0" lvl="0" marL="0" marR="0" rtl="0" algn="just">
              <a:lnSpc>
                <a:spcPct val="95975"/>
              </a:lnSpc>
              <a:spcBef>
                <a:spcPts val="0"/>
              </a:spcBef>
              <a:spcAft>
                <a:spcPts val="0"/>
              </a:spcAft>
              <a:buClr>
                <a:srgbClr val="000000"/>
              </a:buClr>
              <a:buSzPts val="2037"/>
              <a:buFont typeface="Arial"/>
              <a:buNone/>
            </a:pPr>
            <a:r>
              <a:rPr b="0" i="0" lang="en-US" sz="2037" u="none" cap="none" strike="noStrike">
                <a:solidFill>
                  <a:srgbClr val="000000"/>
                </a:solidFill>
                <a:latin typeface="Quicksand Medium"/>
                <a:ea typeface="Quicksand Medium"/>
                <a:cs typeface="Quicksand Medium"/>
                <a:sym typeface="Quicksand Medium"/>
              </a:rPr>
              <a:t>e) Suspender el derecho de una o más personas determinadas a mantener relaciones directas o regulares con el niño, niña o adolescente, ya sea que éstas hayan sido establecidas por resolución judicial o no lo hayan sido;</a:t>
            </a:r>
            <a:endParaRPr b="0" i="0" sz="1300" u="none" cap="none" strike="noStrike">
              <a:solidFill>
                <a:srgbClr val="000000"/>
              </a:solidFill>
              <a:latin typeface="Arial"/>
              <a:ea typeface="Arial"/>
              <a:cs typeface="Arial"/>
              <a:sym typeface="Arial"/>
            </a:endParaRPr>
          </a:p>
          <a:p>
            <a:pPr indent="0" lvl="0" marL="0" marR="0" rtl="0" algn="just">
              <a:lnSpc>
                <a:spcPct val="95975"/>
              </a:lnSpc>
              <a:spcBef>
                <a:spcPts val="0"/>
              </a:spcBef>
              <a:spcAft>
                <a:spcPts val="0"/>
              </a:spcAft>
              <a:buClr>
                <a:srgbClr val="000000"/>
              </a:buClr>
              <a:buSzPts val="2037"/>
              <a:buFont typeface="Arial"/>
              <a:buNone/>
            </a:pPr>
            <a:r>
              <a:t/>
            </a:r>
            <a:endParaRPr b="0" i="0" sz="2037" u="none" cap="none" strike="noStrike">
              <a:solidFill>
                <a:srgbClr val="000000"/>
              </a:solidFill>
              <a:latin typeface="Quicksand Medium"/>
              <a:ea typeface="Quicksand Medium"/>
              <a:cs typeface="Quicksand Medium"/>
              <a:sym typeface="Quicksand Medium"/>
            </a:endParaRPr>
          </a:p>
          <a:p>
            <a:pPr indent="0" lvl="0" marL="0" marR="0" rtl="0" algn="just">
              <a:lnSpc>
                <a:spcPct val="95975"/>
              </a:lnSpc>
              <a:spcBef>
                <a:spcPts val="0"/>
              </a:spcBef>
              <a:spcAft>
                <a:spcPts val="0"/>
              </a:spcAft>
              <a:buClr>
                <a:srgbClr val="000000"/>
              </a:buClr>
              <a:buSzPts val="2037"/>
              <a:buFont typeface="Arial"/>
              <a:buNone/>
            </a:pPr>
            <a:r>
              <a:rPr b="0" i="0" lang="en-US" sz="2037" u="none" cap="none" strike="noStrike">
                <a:solidFill>
                  <a:srgbClr val="000000"/>
                </a:solidFill>
                <a:latin typeface="Quicksand Medium"/>
                <a:ea typeface="Quicksand Medium"/>
                <a:cs typeface="Quicksand Medium"/>
                <a:sym typeface="Quicksand Medium"/>
              </a:rPr>
              <a:t>f) Prohibir o limitar la presencia del ofensor en el hogar común;</a:t>
            </a:r>
            <a:endParaRPr b="0" i="0" sz="1300" u="none" cap="none" strike="noStrike">
              <a:solidFill>
                <a:srgbClr val="000000"/>
              </a:solidFill>
              <a:latin typeface="Arial"/>
              <a:ea typeface="Arial"/>
              <a:cs typeface="Arial"/>
              <a:sym typeface="Arial"/>
            </a:endParaRPr>
          </a:p>
        </p:txBody>
      </p:sp>
      <p:sp>
        <p:nvSpPr>
          <p:cNvPr id="967" name="Google Shape;967;p60"/>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grpSp>
        <p:nvGrpSpPr>
          <p:cNvPr id="976" name="Google Shape;976;p61"/>
          <p:cNvGrpSpPr/>
          <p:nvPr/>
        </p:nvGrpSpPr>
        <p:grpSpPr>
          <a:xfrm rot="2576720">
            <a:off x="-67961" y="-6126528"/>
            <a:ext cx="819300" cy="13995160"/>
            <a:chOff x="0" y="-47625"/>
            <a:chExt cx="303446" cy="5183422"/>
          </a:xfrm>
        </p:grpSpPr>
        <p:sp>
          <p:nvSpPr>
            <p:cNvPr id="977" name="Google Shape;977;p61"/>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978" name="Google Shape;978;p61"/>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79" name="Google Shape;979;p61"/>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980" name="Google Shape;980;p61"/>
          <p:cNvSpPr txBox="1"/>
          <p:nvPr/>
        </p:nvSpPr>
        <p:spPr>
          <a:xfrm>
            <a:off x="731525" y="1042800"/>
            <a:ext cx="8781900" cy="5229600"/>
          </a:xfrm>
          <a:prstGeom prst="rect">
            <a:avLst/>
          </a:prstGeom>
          <a:noFill/>
          <a:ln>
            <a:noFill/>
          </a:ln>
        </p:spPr>
        <p:txBody>
          <a:bodyPr anchorCtr="0" anchor="t" bIns="0" lIns="0" spcFirstLastPara="1" rIns="0" wrap="square" tIns="0">
            <a:spAutoFit/>
          </a:bodyPr>
          <a:lstStyle/>
          <a:p>
            <a:pPr indent="0" lvl="0" marL="0" marR="0" rtl="0" algn="just">
              <a:lnSpc>
                <a:spcPct val="96014"/>
              </a:lnSpc>
              <a:spcBef>
                <a:spcPts val="0"/>
              </a:spcBef>
              <a:spcAft>
                <a:spcPts val="0"/>
              </a:spcAft>
              <a:buClr>
                <a:srgbClr val="000000"/>
              </a:buClr>
              <a:buSzPts val="2359"/>
              <a:buFont typeface="Arial"/>
              <a:buNone/>
            </a:pPr>
            <a:r>
              <a:rPr b="0" i="0" lang="en-US" sz="2359" u="none" cap="none" strike="noStrike">
                <a:solidFill>
                  <a:srgbClr val="000000"/>
                </a:solidFill>
                <a:latin typeface="Quicksand Medium"/>
                <a:ea typeface="Quicksand Medium"/>
                <a:cs typeface="Quicksand Medium"/>
                <a:sym typeface="Quicksand Medium"/>
              </a:rPr>
              <a:t>g) Prohibir o limitar la concurrencia del ofensor al lugar de estudio del niño, niña o adolescente, así como a cualquier otro lugar donde éste o ésta permanezca, visite o concurra habitualmente. En caso de que concurran al mismo establecimiento, el juez adoptará medidas específicas tendientes a resguardar los derechos de aquéllos;</a:t>
            </a:r>
            <a:endParaRPr b="0" i="0" sz="1200" u="none" cap="none" strike="noStrike">
              <a:solidFill>
                <a:srgbClr val="000000"/>
              </a:solidFill>
              <a:latin typeface="Arial"/>
              <a:ea typeface="Arial"/>
              <a:cs typeface="Arial"/>
              <a:sym typeface="Arial"/>
            </a:endParaRPr>
          </a:p>
          <a:p>
            <a:pPr indent="0" lvl="0" marL="0" marR="0" rtl="0" algn="just">
              <a:lnSpc>
                <a:spcPct val="96014"/>
              </a:lnSpc>
              <a:spcBef>
                <a:spcPts val="0"/>
              </a:spcBef>
              <a:spcAft>
                <a:spcPts val="0"/>
              </a:spcAft>
              <a:buClr>
                <a:srgbClr val="000000"/>
              </a:buClr>
              <a:buSzPts val="2359"/>
              <a:buFont typeface="Arial"/>
              <a:buNone/>
            </a:pPr>
            <a:r>
              <a:t/>
            </a:r>
            <a:endParaRPr b="0" i="0" sz="2359" u="none" cap="none" strike="noStrike">
              <a:solidFill>
                <a:srgbClr val="000000"/>
              </a:solidFill>
              <a:latin typeface="Quicksand Medium"/>
              <a:ea typeface="Quicksand Medium"/>
              <a:cs typeface="Quicksand Medium"/>
              <a:sym typeface="Quicksand Medium"/>
            </a:endParaRPr>
          </a:p>
          <a:p>
            <a:pPr indent="0" lvl="0" marL="0" marR="0" rtl="0" algn="just">
              <a:lnSpc>
                <a:spcPct val="96014"/>
              </a:lnSpc>
              <a:spcBef>
                <a:spcPts val="0"/>
              </a:spcBef>
              <a:spcAft>
                <a:spcPts val="0"/>
              </a:spcAft>
              <a:buClr>
                <a:srgbClr val="000000"/>
              </a:buClr>
              <a:buSzPts val="2359"/>
              <a:buFont typeface="Arial"/>
              <a:buNone/>
            </a:pPr>
            <a:r>
              <a:rPr b="0" i="0" lang="en-US" sz="2359" u="none" cap="none" strike="noStrike">
                <a:solidFill>
                  <a:srgbClr val="000000"/>
                </a:solidFill>
                <a:latin typeface="Quicksand Medium"/>
                <a:ea typeface="Quicksand Medium"/>
                <a:cs typeface="Quicksand Medium"/>
                <a:sym typeface="Quicksand Medium"/>
              </a:rPr>
              <a:t>h) La internación en un establecimiento hospitalario, psiquiátrico o de tratamiento especializado, según corresponda, en la medida que se requiera de los servicios que éstos ofrecen y ello sea indispensable frente a una amenaza a su vida o salud,</a:t>
            </a:r>
            <a:endParaRPr b="0" i="0" sz="1200" u="none" cap="none" strike="noStrike">
              <a:solidFill>
                <a:srgbClr val="000000"/>
              </a:solidFill>
              <a:latin typeface="Arial"/>
              <a:ea typeface="Arial"/>
              <a:cs typeface="Arial"/>
              <a:sym typeface="Arial"/>
            </a:endParaRPr>
          </a:p>
          <a:p>
            <a:pPr indent="0" lvl="0" marL="0" marR="0" rtl="0" algn="just">
              <a:lnSpc>
                <a:spcPct val="96014"/>
              </a:lnSpc>
              <a:spcBef>
                <a:spcPts val="0"/>
              </a:spcBef>
              <a:spcAft>
                <a:spcPts val="0"/>
              </a:spcAft>
              <a:buClr>
                <a:srgbClr val="000000"/>
              </a:buClr>
              <a:buSzPts val="2359"/>
              <a:buFont typeface="Arial"/>
              <a:buNone/>
            </a:pPr>
            <a:r>
              <a:t/>
            </a:r>
            <a:endParaRPr b="0" i="0" sz="2359" u="none" cap="none" strike="noStrike">
              <a:solidFill>
                <a:srgbClr val="000000"/>
              </a:solidFill>
              <a:latin typeface="Quicksand Medium"/>
              <a:ea typeface="Quicksand Medium"/>
              <a:cs typeface="Quicksand Medium"/>
              <a:sym typeface="Quicksand Medium"/>
            </a:endParaRPr>
          </a:p>
          <a:p>
            <a:pPr indent="0" lvl="0" marL="0" marR="0" rtl="0" algn="just">
              <a:lnSpc>
                <a:spcPct val="96014"/>
              </a:lnSpc>
              <a:spcBef>
                <a:spcPts val="0"/>
              </a:spcBef>
              <a:spcAft>
                <a:spcPts val="0"/>
              </a:spcAft>
              <a:buClr>
                <a:srgbClr val="000000"/>
              </a:buClr>
              <a:buSzPts val="2359"/>
              <a:buFont typeface="Arial"/>
              <a:buNone/>
            </a:pPr>
            <a:r>
              <a:rPr b="0" i="0" lang="en-US" sz="2359" u="none" cap="none" strike="noStrike">
                <a:solidFill>
                  <a:srgbClr val="000000"/>
                </a:solidFill>
                <a:latin typeface="Quicksand Medium"/>
                <a:ea typeface="Quicksand Medium"/>
                <a:cs typeface="Quicksand Medium"/>
                <a:sym typeface="Quicksand Medium"/>
              </a:rPr>
              <a:t>i) La prohibición de salir del país para el niño, niña o adolescente sujeto de la petición de la protección.</a:t>
            </a:r>
            <a:endParaRPr b="0" i="0" sz="1200" u="none" cap="none" strike="noStrike">
              <a:solidFill>
                <a:srgbClr val="000000"/>
              </a:solidFill>
              <a:latin typeface="Arial"/>
              <a:ea typeface="Arial"/>
              <a:cs typeface="Arial"/>
              <a:sym typeface="Arial"/>
            </a:endParaRPr>
          </a:p>
        </p:txBody>
      </p:sp>
      <p:sp>
        <p:nvSpPr>
          <p:cNvPr id="981" name="Google Shape;981;p61"/>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9" name="Shape 989"/>
        <p:cNvGrpSpPr/>
        <p:nvPr/>
      </p:nvGrpSpPr>
      <p:grpSpPr>
        <a:xfrm>
          <a:off x="0" y="0"/>
          <a:ext cx="0" cy="0"/>
          <a:chOff x="0" y="0"/>
          <a:chExt cx="0" cy="0"/>
        </a:xfrm>
      </p:grpSpPr>
      <p:grpSp>
        <p:nvGrpSpPr>
          <p:cNvPr id="990" name="Google Shape;990;p62"/>
          <p:cNvGrpSpPr/>
          <p:nvPr/>
        </p:nvGrpSpPr>
        <p:grpSpPr>
          <a:xfrm rot="2576728">
            <a:off x="12023" y="-6006948"/>
            <a:ext cx="819305" cy="13995240"/>
            <a:chOff x="0" y="-47625"/>
            <a:chExt cx="303446" cy="5183422"/>
          </a:xfrm>
        </p:grpSpPr>
        <p:sp>
          <p:nvSpPr>
            <p:cNvPr id="991" name="Google Shape;991;p62"/>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992" name="Google Shape;992;p62"/>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93" name="Google Shape;993;p62"/>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994" name="Google Shape;994;p62"/>
          <p:cNvSpPr txBox="1"/>
          <p:nvPr/>
        </p:nvSpPr>
        <p:spPr>
          <a:xfrm>
            <a:off x="436019" y="1813793"/>
            <a:ext cx="8881563" cy="2764079"/>
          </a:xfrm>
          <a:prstGeom prst="rect">
            <a:avLst/>
          </a:prstGeom>
          <a:noFill/>
          <a:ln>
            <a:noFill/>
          </a:ln>
        </p:spPr>
        <p:txBody>
          <a:bodyPr anchorCtr="0" anchor="t" bIns="0" lIns="0" spcFirstLastPara="1" rIns="0" wrap="square" tIns="0">
            <a:spAutoFit/>
          </a:bodyPr>
          <a:lstStyle/>
          <a:p>
            <a:pPr indent="0" lvl="0" marL="0" marR="0" rtl="0" algn="just">
              <a:lnSpc>
                <a:spcPct val="96014"/>
              </a:lnSpc>
              <a:spcBef>
                <a:spcPts val="0"/>
              </a:spcBef>
              <a:spcAft>
                <a:spcPts val="0"/>
              </a:spcAft>
              <a:buClr>
                <a:srgbClr val="000000"/>
              </a:buClr>
              <a:buSzPts val="2559"/>
              <a:buFont typeface="Arial"/>
              <a:buNone/>
            </a:pPr>
            <a:r>
              <a:rPr b="0" i="0" lang="en-US" sz="2559" u="none" cap="none" strike="noStrike">
                <a:solidFill>
                  <a:srgbClr val="000000"/>
                </a:solidFill>
                <a:latin typeface="Quicksand Medium"/>
                <a:ea typeface="Quicksand Medium"/>
                <a:cs typeface="Quicksand Medium"/>
                <a:sym typeface="Quicksand Medium"/>
              </a:rPr>
              <a:t>EN EL CASO DE LAS LETRAS C Y H, el juez debe fijar la audiencia preparatoria al día siguiente hábil desde que adopta la medida. (Auto Acordado Excma. Corte Suprema de 30-9-2005).</a:t>
            </a:r>
            <a:endParaRPr b="0" i="0" sz="1400" u="none" cap="none" strike="noStrike">
              <a:solidFill>
                <a:srgbClr val="000000"/>
              </a:solidFill>
              <a:latin typeface="Arial"/>
              <a:ea typeface="Arial"/>
              <a:cs typeface="Arial"/>
              <a:sym typeface="Arial"/>
            </a:endParaRPr>
          </a:p>
          <a:p>
            <a:pPr indent="0" lvl="0" marL="0" marR="0" rtl="0" algn="just">
              <a:lnSpc>
                <a:spcPct val="96014"/>
              </a:lnSpc>
              <a:spcBef>
                <a:spcPts val="0"/>
              </a:spcBef>
              <a:spcAft>
                <a:spcPts val="0"/>
              </a:spcAft>
              <a:buClr>
                <a:srgbClr val="000000"/>
              </a:buClr>
              <a:buSzPts val="2559"/>
              <a:buFont typeface="Arial"/>
              <a:buNone/>
            </a:pPr>
            <a:r>
              <a:t/>
            </a:r>
            <a:endParaRPr b="0" i="0" sz="2559" u="none" cap="none" strike="noStrike">
              <a:solidFill>
                <a:srgbClr val="000000"/>
              </a:solidFill>
              <a:latin typeface="Quicksand Medium"/>
              <a:ea typeface="Quicksand Medium"/>
              <a:cs typeface="Quicksand Medium"/>
              <a:sym typeface="Quicksand Medium"/>
            </a:endParaRPr>
          </a:p>
          <a:p>
            <a:pPr indent="0" lvl="0" marL="0" marR="0" rtl="0" algn="just">
              <a:lnSpc>
                <a:spcPct val="96014"/>
              </a:lnSpc>
              <a:spcBef>
                <a:spcPts val="0"/>
              </a:spcBef>
              <a:spcAft>
                <a:spcPts val="0"/>
              </a:spcAft>
              <a:buClr>
                <a:srgbClr val="000000"/>
              </a:buClr>
              <a:buSzPts val="2559"/>
              <a:buFont typeface="Arial"/>
              <a:buNone/>
            </a:pPr>
            <a:r>
              <a:rPr b="0" i="0" lang="en-US" sz="2559" u="none" cap="none" strike="noStrike">
                <a:solidFill>
                  <a:srgbClr val="000000"/>
                </a:solidFill>
                <a:latin typeface="Quicksand Medium"/>
                <a:ea typeface="Quicksand Medium"/>
                <a:cs typeface="Quicksand Medium"/>
                <a:sym typeface="Quicksand Medium"/>
              </a:rPr>
              <a:t>La resolución que determina la imposición de una medida cautelar deberá fundarse en antecedentes que sean calificados como suficientes para ameritar su adopción, de los que se dejará expresa constancia en la misma.  </a:t>
            </a:r>
            <a:endParaRPr b="0" i="0" sz="1400" u="none" cap="none" strike="noStrike">
              <a:solidFill>
                <a:srgbClr val="000000"/>
              </a:solidFill>
              <a:latin typeface="Arial"/>
              <a:ea typeface="Arial"/>
              <a:cs typeface="Arial"/>
              <a:sym typeface="Arial"/>
            </a:endParaRPr>
          </a:p>
        </p:txBody>
      </p:sp>
      <p:sp>
        <p:nvSpPr>
          <p:cNvPr id="995" name="Google Shape;995;p62"/>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3" name="Shape 1003"/>
        <p:cNvGrpSpPr/>
        <p:nvPr/>
      </p:nvGrpSpPr>
      <p:grpSpPr>
        <a:xfrm>
          <a:off x="0" y="0"/>
          <a:ext cx="0" cy="0"/>
          <a:chOff x="0" y="0"/>
          <a:chExt cx="0" cy="0"/>
        </a:xfrm>
      </p:grpSpPr>
      <p:grpSp>
        <p:nvGrpSpPr>
          <p:cNvPr id="1004" name="Google Shape;1004;g2fc2c1a367b_0_0"/>
          <p:cNvGrpSpPr/>
          <p:nvPr/>
        </p:nvGrpSpPr>
        <p:grpSpPr>
          <a:xfrm rot="2576720">
            <a:off x="-713036" y="-5883528"/>
            <a:ext cx="819300" cy="13995160"/>
            <a:chOff x="0" y="-47625"/>
            <a:chExt cx="303446" cy="5183422"/>
          </a:xfrm>
        </p:grpSpPr>
        <p:sp>
          <p:nvSpPr>
            <p:cNvPr id="1005" name="Google Shape;1005;g2fc2c1a367b_0_0"/>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1006" name="Google Shape;1006;g2fc2c1a367b_0_0"/>
            <p:cNvSpPr txBox="1"/>
            <p:nvPr/>
          </p:nvSpPr>
          <p:spPr>
            <a:xfrm>
              <a:off x="0" y="-47625"/>
              <a:ext cx="303300" cy="5183400"/>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07" name="Google Shape;1007;g2fc2c1a367b_0_0"/>
          <p:cNvSpPr/>
          <p:nvPr/>
        </p:nvSpPr>
        <p:spPr>
          <a:xfrm rot="-3679258">
            <a:off x="8267651" y="5889746"/>
            <a:ext cx="1796639" cy="1704561"/>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1008" name="Google Shape;1008;g2fc2c1a367b_0_0"/>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1009" name="Google Shape;1009;g2fc2c1a367b_0_0"/>
          <p:cNvSpPr/>
          <p:nvPr/>
        </p:nvSpPr>
        <p:spPr>
          <a:xfrm>
            <a:off x="3564950" y="703200"/>
            <a:ext cx="2046300" cy="821700"/>
          </a:xfrm>
          <a:prstGeom prst="roundRect">
            <a:avLst>
              <a:gd fmla="val 16667" name="adj"/>
            </a:avLst>
          </a:prstGeom>
          <a:solidFill>
            <a:srgbClr val="8BDAD0">
              <a:alpha val="534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Demanda</a:t>
            </a:r>
            <a:endParaRPr>
              <a:latin typeface="Calibri"/>
              <a:ea typeface="Calibri"/>
              <a:cs typeface="Calibri"/>
              <a:sym typeface="Calibri"/>
            </a:endParaRPr>
          </a:p>
        </p:txBody>
      </p:sp>
      <p:sp>
        <p:nvSpPr>
          <p:cNvPr id="1010" name="Google Shape;1010;g2fc2c1a367b_0_0"/>
          <p:cNvSpPr/>
          <p:nvPr/>
        </p:nvSpPr>
        <p:spPr>
          <a:xfrm>
            <a:off x="3564950" y="2157525"/>
            <a:ext cx="2046300" cy="821700"/>
          </a:xfrm>
          <a:prstGeom prst="roundRect">
            <a:avLst>
              <a:gd fmla="val 16667" name="adj"/>
            </a:avLst>
          </a:prstGeom>
          <a:solidFill>
            <a:srgbClr val="8BDAD0">
              <a:alpha val="534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Contestación</a:t>
            </a:r>
            <a:endParaRPr>
              <a:latin typeface="Calibri"/>
              <a:ea typeface="Calibri"/>
              <a:cs typeface="Calibri"/>
              <a:sym typeface="Calibri"/>
            </a:endParaRPr>
          </a:p>
        </p:txBody>
      </p:sp>
      <p:sp>
        <p:nvSpPr>
          <p:cNvPr id="1011" name="Google Shape;1011;g2fc2c1a367b_0_0"/>
          <p:cNvSpPr/>
          <p:nvPr/>
        </p:nvSpPr>
        <p:spPr>
          <a:xfrm>
            <a:off x="3564950" y="3611850"/>
            <a:ext cx="2046300" cy="821700"/>
          </a:xfrm>
          <a:prstGeom prst="roundRect">
            <a:avLst>
              <a:gd fmla="val 16667" name="adj"/>
            </a:avLst>
          </a:prstGeom>
          <a:solidFill>
            <a:srgbClr val="8BDAD0">
              <a:alpha val="534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Audiencia Preparatoria</a:t>
            </a:r>
            <a:endParaRPr>
              <a:latin typeface="Calibri"/>
              <a:ea typeface="Calibri"/>
              <a:cs typeface="Calibri"/>
              <a:sym typeface="Calibri"/>
            </a:endParaRPr>
          </a:p>
        </p:txBody>
      </p:sp>
      <p:sp>
        <p:nvSpPr>
          <p:cNvPr id="1012" name="Google Shape;1012;g2fc2c1a367b_0_0"/>
          <p:cNvSpPr/>
          <p:nvPr/>
        </p:nvSpPr>
        <p:spPr>
          <a:xfrm>
            <a:off x="6751225" y="3013575"/>
            <a:ext cx="1143900" cy="564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Conciliación</a:t>
            </a:r>
            <a:endParaRPr>
              <a:latin typeface="Calibri"/>
              <a:ea typeface="Calibri"/>
              <a:cs typeface="Calibri"/>
              <a:sym typeface="Calibri"/>
            </a:endParaRPr>
          </a:p>
        </p:txBody>
      </p:sp>
      <p:sp>
        <p:nvSpPr>
          <p:cNvPr id="1013" name="Google Shape;1013;g2fc2c1a367b_0_0"/>
          <p:cNvSpPr/>
          <p:nvPr/>
        </p:nvSpPr>
        <p:spPr>
          <a:xfrm>
            <a:off x="3564950" y="4962650"/>
            <a:ext cx="2046300" cy="821700"/>
          </a:xfrm>
          <a:prstGeom prst="roundRect">
            <a:avLst>
              <a:gd fmla="val 16667" name="adj"/>
            </a:avLst>
          </a:prstGeom>
          <a:solidFill>
            <a:srgbClr val="8BDAD0">
              <a:alpha val="534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Audiencia de Juicio</a:t>
            </a:r>
            <a:endParaRPr>
              <a:latin typeface="Calibri"/>
              <a:ea typeface="Calibri"/>
              <a:cs typeface="Calibri"/>
              <a:sym typeface="Calibri"/>
            </a:endParaRPr>
          </a:p>
        </p:txBody>
      </p:sp>
      <p:sp>
        <p:nvSpPr>
          <p:cNvPr id="1014" name="Google Shape;1014;g2fc2c1a367b_0_0"/>
          <p:cNvSpPr/>
          <p:nvPr/>
        </p:nvSpPr>
        <p:spPr>
          <a:xfrm>
            <a:off x="3564950" y="6344000"/>
            <a:ext cx="2046300" cy="821700"/>
          </a:xfrm>
          <a:prstGeom prst="roundRect">
            <a:avLst>
              <a:gd fmla="val 16667" name="adj"/>
            </a:avLst>
          </a:prstGeom>
          <a:solidFill>
            <a:srgbClr val="0C839B">
              <a:alpha val="568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Sentencia</a:t>
            </a:r>
            <a:endParaRPr>
              <a:latin typeface="Calibri"/>
              <a:ea typeface="Calibri"/>
              <a:cs typeface="Calibri"/>
              <a:sym typeface="Calibri"/>
            </a:endParaRPr>
          </a:p>
        </p:txBody>
      </p:sp>
      <p:cxnSp>
        <p:nvCxnSpPr>
          <p:cNvPr id="1015" name="Google Shape;1015;g2fc2c1a367b_0_0"/>
          <p:cNvCxnSpPr>
            <a:stCxn id="1009" idx="2"/>
            <a:endCxn id="1010" idx="0"/>
          </p:cNvCxnSpPr>
          <p:nvPr/>
        </p:nvCxnSpPr>
        <p:spPr>
          <a:xfrm>
            <a:off x="4588100" y="1524900"/>
            <a:ext cx="0" cy="632700"/>
          </a:xfrm>
          <a:prstGeom prst="straightConnector1">
            <a:avLst/>
          </a:prstGeom>
          <a:noFill/>
          <a:ln cap="flat" cmpd="sng" w="38100">
            <a:solidFill>
              <a:schemeClr val="dk2"/>
            </a:solidFill>
            <a:prstDash val="solid"/>
            <a:round/>
            <a:headEnd len="med" w="med" type="none"/>
            <a:tailEnd len="med" w="med" type="triangle"/>
          </a:ln>
        </p:spPr>
      </p:cxnSp>
      <p:cxnSp>
        <p:nvCxnSpPr>
          <p:cNvPr id="1016" name="Google Shape;1016;g2fc2c1a367b_0_0"/>
          <p:cNvCxnSpPr>
            <a:stCxn id="1010" idx="2"/>
            <a:endCxn id="1011" idx="0"/>
          </p:cNvCxnSpPr>
          <p:nvPr/>
        </p:nvCxnSpPr>
        <p:spPr>
          <a:xfrm>
            <a:off x="4588100" y="2979225"/>
            <a:ext cx="0" cy="632700"/>
          </a:xfrm>
          <a:prstGeom prst="straightConnector1">
            <a:avLst/>
          </a:prstGeom>
          <a:noFill/>
          <a:ln cap="flat" cmpd="sng" w="38100">
            <a:solidFill>
              <a:schemeClr val="dk2"/>
            </a:solidFill>
            <a:prstDash val="solid"/>
            <a:round/>
            <a:headEnd len="med" w="med" type="none"/>
            <a:tailEnd len="med" w="med" type="triangle"/>
          </a:ln>
        </p:spPr>
      </p:cxnSp>
      <p:cxnSp>
        <p:nvCxnSpPr>
          <p:cNvPr id="1017" name="Google Shape;1017;g2fc2c1a367b_0_0"/>
          <p:cNvCxnSpPr>
            <a:stCxn id="1011" idx="2"/>
            <a:endCxn id="1013" idx="0"/>
          </p:cNvCxnSpPr>
          <p:nvPr/>
        </p:nvCxnSpPr>
        <p:spPr>
          <a:xfrm>
            <a:off x="4588100" y="4433550"/>
            <a:ext cx="0" cy="529200"/>
          </a:xfrm>
          <a:prstGeom prst="straightConnector1">
            <a:avLst/>
          </a:prstGeom>
          <a:noFill/>
          <a:ln cap="flat" cmpd="sng" w="38100">
            <a:solidFill>
              <a:schemeClr val="dk2"/>
            </a:solidFill>
            <a:prstDash val="solid"/>
            <a:round/>
            <a:headEnd len="med" w="med" type="none"/>
            <a:tailEnd len="med" w="med" type="triangle"/>
          </a:ln>
        </p:spPr>
      </p:cxnSp>
      <p:cxnSp>
        <p:nvCxnSpPr>
          <p:cNvPr id="1018" name="Google Shape;1018;g2fc2c1a367b_0_0"/>
          <p:cNvCxnSpPr>
            <a:stCxn id="1013" idx="2"/>
            <a:endCxn id="1014" idx="0"/>
          </p:cNvCxnSpPr>
          <p:nvPr/>
        </p:nvCxnSpPr>
        <p:spPr>
          <a:xfrm>
            <a:off x="4588100" y="5784350"/>
            <a:ext cx="0" cy="559800"/>
          </a:xfrm>
          <a:prstGeom prst="straightConnector1">
            <a:avLst/>
          </a:prstGeom>
          <a:noFill/>
          <a:ln cap="flat" cmpd="sng" w="38100">
            <a:solidFill>
              <a:schemeClr val="dk2"/>
            </a:solidFill>
            <a:prstDash val="solid"/>
            <a:round/>
            <a:headEnd len="med" w="med" type="none"/>
            <a:tailEnd len="med" w="med" type="triangle"/>
          </a:ln>
        </p:spPr>
      </p:cxnSp>
      <p:sp>
        <p:nvSpPr>
          <p:cNvPr id="1019" name="Google Shape;1019;g2fc2c1a367b_0_0"/>
          <p:cNvSpPr/>
          <p:nvPr/>
        </p:nvSpPr>
        <p:spPr>
          <a:xfrm>
            <a:off x="6751225" y="3740700"/>
            <a:ext cx="1143900" cy="564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Aporte de prueba</a:t>
            </a:r>
            <a:endParaRPr>
              <a:latin typeface="Calibri"/>
              <a:ea typeface="Calibri"/>
              <a:cs typeface="Calibri"/>
              <a:sym typeface="Calibri"/>
            </a:endParaRPr>
          </a:p>
        </p:txBody>
      </p:sp>
      <p:sp>
        <p:nvSpPr>
          <p:cNvPr id="1020" name="Google Shape;1020;g2fc2c1a367b_0_0"/>
          <p:cNvSpPr/>
          <p:nvPr/>
        </p:nvSpPr>
        <p:spPr>
          <a:xfrm>
            <a:off x="6751225" y="4467825"/>
            <a:ext cx="1579200" cy="821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Determinación</a:t>
            </a:r>
            <a:r>
              <a:rPr lang="en-US">
                <a:latin typeface="Calibri"/>
                <a:ea typeface="Calibri"/>
                <a:cs typeface="Calibri"/>
                <a:sym typeface="Calibri"/>
              </a:rPr>
              <a:t> de hechos a probar</a:t>
            </a:r>
            <a:endParaRPr>
              <a:latin typeface="Calibri"/>
              <a:ea typeface="Calibri"/>
              <a:cs typeface="Calibri"/>
              <a:sym typeface="Calibri"/>
            </a:endParaRPr>
          </a:p>
        </p:txBody>
      </p:sp>
      <p:cxnSp>
        <p:nvCxnSpPr>
          <p:cNvPr id="1021" name="Google Shape;1021;g2fc2c1a367b_0_0"/>
          <p:cNvCxnSpPr>
            <a:endCxn id="1012" idx="1"/>
          </p:cNvCxnSpPr>
          <p:nvPr/>
        </p:nvCxnSpPr>
        <p:spPr>
          <a:xfrm flipH="1" rot="10800000">
            <a:off x="5611225" y="3295575"/>
            <a:ext cx="1140000" cy="727200"/>
          </a:xfrm>
          <a:prstGeom prst="straightConnector1">
            <a:avLst/>
          </a:prstGeom>
          <a:noFill/>
          <a:ln cap="flat" cmpd="sng" w="9525">
            <a:solidFill>
              <a:schemeClr val="dk2"/>
            </a:solidFill>
            <a:prstDash val="solid"/>
            <a:round/>
            <a:headEnd len="med" w="med" type="none"/>
            <a:tailEnd len="med" w="med" type="triangle"/>
          </a:ln>
        </p:spPr>
      </p:cxnSp>
      <p:cxnSp>
        <p:nvCxnSpPr>
          <p:cNvPr id="1022" name="Google Shape;1022;g2fc2c1a367b_0_0"/>
          <p:cNvCxnSpPr>
            <a:stCxn id="1011" idx="3"/>
            <a:endCxn id="1020" idx="1"/>
          </p:cNvCxnSpPr>
          <p:nvPr/>
        </p:nvCxnSpPr>
        <p:spPr>
          <a:xfrm>
            <a:off x="5611250" y="4022700"/>
            <a:ext cx="1140000" cy="855900"/>
          </a:xfrm>
          <a:prstGeom prst="straightConnector1">
            <a:avLst/>
          </a:prstGeom>
          <a:noFill/>
          <a:ln cap="flat" cmpd="sng" w="9525">
            <a:solidFill>
              <a:schemeClr val="dk2"/>
            </a:solidFill>
            <a:prstDash val="solid"/>
            <a:round/>
            <a:headEnd len="med" w="med" type="none"/>
            <a:tailEnd len="med" w="med" type="triangle"/>
          </a:ln>
        </p:spPr>
      </p:cxnSp>
      <p:cxnSp>
        <p:nvCxnSpPr>
          <p:cNvPr id="1023" name="Google Shape;1023;g2fc2c1a367b_0_0"/>
          <p:cNvCxnSpPr>
            <a:endCxn id="1019" idx="1"/>
          </p:cNvCxnSpPr>
          <p:nvPr/>
        </p:nvCxnSpPr>
        <p:spPr>
          <a:xfrm>
            <a:off x="5611225" y="4022700"/>
            <a:ext cx="1140000" cy="0"/>
          </a:xfrm>
          <a:prstGeom prst="straightConnector1">
            <a:avLst/>
          </a:prstGeom>
          <a:noFill/>
          <a:ln cap="flat" cmpd="sng" w="9525">
            <a:solidFill>
              <a:schemeClr val="dk2"/>
            </a:solidFill>
            <a:prstDash val="solid"/>
            <a:round/>
            <a:headEnd len="med" w="med" type="none"/>
            <a:tailEnd len="med" w="med" type="triangle"/>
          </a:ln>
        </p:spPr>
      </p:cxnSp>
      <p:sp>
        <p:nvSpPr>
          <p:cNvPr id="1024" name="Google Shape;1024;g2fc2c1a367b_0_0"/>
          <p:cNvSpPr/>
          <p:nvPr/>
        </p:nvSpPr>
        <p:spPr>
          <a:xfrm>
            <a:off x="1504525" y="832050"/>
            <a:ext cx="1143900" cy="564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Mediación</a:t>
            </a:r>
            <a:endParaRPr>
              <a:latin typeface="Calibri"/>
              <a:ea typeface="Calibri"/>
              <a:cs typeface="Calibri"/>
              <a:sym typeface="Calibri"/>
            </a:endParaRPr>
          </a:p>
        </p:txBody>
      </p:sp>
      <p:cxnSp>
        <p:nvCxnSpPr>
          <p:cNvPr id="1025" name="Google Shape;1025;g2fc2c1a367b_0_0"/>
          <p:cNvCxnSpPr>
            <a:endCxn id="1009" idx="1"/>
          </p:cNvCxnSpPr>
          <p:nvPr/>
        </p:nvCxnSpPr>
        <p:spPr>
          <a:xfrm>
            <a:off x="2648450" y="1114050"/>
            <a:ext cx="916500" cy="0"/>
          </a:xfrm>
          <a:prstGeom prst="straightConnector1">
            <a:avLst/>
          </a:prstGeom>
          <a:noFill/>
          <a:ln cap="flat" cmpd="sng" w="9525">
            <a:solidFill>
              <a:schemeClr val="dk2"/>
            </a:solidFill>
            <a:prstDash val="solid"/>
            <a:round/>
            <a:headEnd len="med" w="med" type="none"/>
            <a:tailEnd len="med" w="med" type="triangle"/>
          </a:ln>
        </p:spPr>
      </p:cxnSp>
      <p:sp>
        <p:nvSpPr>
          <p:cNvPr id="1026" name="Google Shape;1026;g2fc2c1a367b_0_0"/>
          <p:cNvSpPr/>
          <p:nvPr/>
        </p:nvSpPr>
        <p:spPr>
          <a:xfrm>
            <a:off x="6361825" y="832050"/>
            <a:ext cx="1758900" cy="5640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*Puede iniciarse por medidas prejudiciales</a:t>
            </a:r>
            <a:endParaRPr>
              <a:latin typeface="Calibri"/>
              <a:ea typeface="Calibri"/>
              <a:cs typeface="Calibri"/>
              <a:sym typeface="Calibri"/>
            </a:endParaRPr>
          </a:p>
        </p:txBody>
      </p:sp>
      <p:sp>
        <p:nvSpPr>
          <p:cNvPr id="1027" name="Google Shape;1027;g2fc2c1a367b_0_0"/>
          <p:cNvSpPr/>
          <p:nvPr/>
        </p:nvSpPr>
        <p:spPr>
          <a:xfrm>
            <a:off x="1504525" y="5091500"/>
            <a:ext cx="1143900" cy="564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Rendición de la prueba</a:t>
            </a:r>
            <a:endParaRPr>
              <a:latin typeface="Calibri"/>
              <a:ea typeface="Calibri"/>
              <a:cs typeface="Calibri"/>
              <a:sym typeface="Calibri"/>
            </a:endParaRPr>
          </a:p>
        </p:txBody>
      </p:sp>
      <p:sp>
        <p:nvSpPr>
          <p:cNvPr id="1028" name="Google Shape;1028;g2fc2c1a367b_0_0"/>
          <p:cNvSpPr txBox="1"/>
          <p:nvPr/>
        </p:nvSpPr>
        <p:spPr>
          <a:xfrm>
            <a:off x="2648425" y="0"/>
            <a:ext cx="58488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chemeClr val="dk1"/>
                </a:solidFill>
                <a:latin typeface="Calibri"/>
                <a:ea typeface="Calibri"/>
                <a:cs typeface="Calibri"/>
                <a:sym typeface="Calibri"/>
              </a:rPr>
              <a:t>Esquema Juicio Ordinario</a:t>
            </a:r>
            <a:endParaRPr sz="3200">
              <a:solidFill>
                <a:schemeClr val="dk1"/>
              </a:solidFill>
              <a:latin typeface="Calibri"/>
              <a:ea typeface="Calibri"/>
              <a:cs typeface="Calibri"/>
              <a:sym typeface="Calibri"/>
            </a:endParaRPr>
          </a:p>
        </p:txBody>
      </p:sp>
      <p:cxnSp>
        <p:nvCxnSpPr>
          <p:cNvPr id="1029" name="Google Shape;1029;g2fc2c1a367b_0_0"/>
          <p:cNvCxnSpPr>
            <a:endCxn id="1027" idx="3"/>
          </p:cNvCxnSpPr>
          <p:nvPr/>
        </p:nvCxnSpPr>
        <p:spPr>
          <a:xfrm rot="10800000">
            <a:off x="2648425" y="5373500"/>
            <a:ext cx="9165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8FA6"/>
        </a:solidFill>
      </p:bgPr>
    </p:bg>
    <p:spTree>
      <p:nvGrpSpPr>
        <p:cNvPr id="1033" name="Shape 1033"/>
        <p:cNvGrpSpPr/>
        <p:nvPr/>
      </p:nvGrpSpPr>
      <p:grpSpPr>
        <a:xfrm>
          <a:off x="0" y="0"/>
          <a:ext cx="0" cy="0"/>
          <a:chOff x="0" y="0"/>
          <a:chExt cx="0" cy="0"/>
        </a:xfrm>
      </p:grpSpPr>
      <p:grpSp>
        <p:nvGrpSpPr>
          <p:cNvPr id="1034" name="Google Shape;1034;p63"/>
          <p:cNvGrpSpPr/>
          <p:nvPr/>
        </p:nvGrpSpPr>
        <p:grpSpPr>
          <a:xfrm rot="2576728">
            <a:off x="6026553" y="-5446329"/>
            <a:ext cx="5722294" cy="7199141"/>
            <a:chOff x="0" y="-47625"/>
            <a:chExt cx="2119368" cy="2666348"/>
          </a:xfrm>
        </p:grpSpPr>
        <p:sp>
          <p:nvSpPr>
            <p:cNvPr id="1035" name="Google Shape;1035;p63"/>
            <p:cNvSpPr/>
            <p:nvPr/>
          </p:nvSpPr>
          <p:spPr>
            <a:xfrm>
              <a:off x="0" y="0"/>
              <a:ext cx="2119368" cy="2618723"/>
            </a:xfrm>
            <a:custGeom>
              <a:rect b="b" l="l" r="r" t="t"/>
              <a:pathLst>
                <a:path extrusionOk="0" h="2618723" w="2119368">
                  <a:moveTo>
                    <a:pt x="0" y="0"/>
                  </a:moveTo>
                  <a:lnTo>
                    <a:pt x="2119368" y="0"/>
                  </a:lnTo>
                  <a:lnTo>
                    <a:pt x="2119368" y="2618723"/>
                  </a:lnTo>
                  <a:lnTo>
                    <a:pt x="0" y="2618723"/>
                  </a:lnTo>
                  <a:close/>
                </a:path>
              </a:pathLst>
            </a:custGeom>
            <a:solidFill>
              <a:srgbClr val="FFFFFF"/>
            </a:solidFill>
            <a:ln>
              <a:noFill/>
            </a:ln>
          </p:spPr>
        </p:sp>
        <p:sp>
          <p:nvSpPr>
            <p:cNvPr id="1036" name="Google Shape;1036;p63"/>
            <p:cNvSpPr txBox="1"/>
            <p:nvPr/>
          </p:nvSpPr>
          <p:spPr>
            <a:xfrm>
              <a:off x="0" y="-47625"/>
              <a:ext cx="2119368" cy="2666348"/>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37" name="Google Shape;1037;p63"/>
          <p:cNvSpPr/>
          <p:nvPr/>
        </p:nvSpPr>
        <p:spPr>
          <a:xfrm rot="-1340101">
            <a:off x="7332526" y="0"/>
            <a:ext cx="2129508" cy="2020371"/>
          </a:xfrm>
          <a:custGeom>
            <a:rect b="b" l="l" r="r" t="t"/>
            <a:pathLst>
              <a:path extrusionOk="0" h="2020371" w="2129508">
                <a:moveTo>
                  <a:pt x="0" y="0"/>
                </a:moveTo>
                <a:lnTo>
                  <a:pt x="2129508" y="0"/>
                </a:lnTo>
                <a:lnTo>
                  <a:pt x="2129508" y="2020371"/>
                </a:lnTo>
                <a:lnTo>
                  <a:pt x="0" y="2020371"/>
                </a:lnTo>
                <a:lnTo>
                  <a:pt x="0" y="0"/>
                </a:lnTo>
                <a:close/>
              </a:path>
            </a:pathLst>
          </a:custGeom>
          <a:blipFill rotWithShape="1">
            <a:blip r:embed="rId3">
              <a:alphaModFix/>
            </a:blip>
            <a:stretch>
              <a:fillRect b="0" l="0" r="0" t="0"/>
            </a:stretch>
          </a:blipFill>
          <a:ln>
            <a:noFill/>
          </a:ln>
        </p:spPr>
      </p:sp>
      <p:sp>
        <p:nvSpPr>
          <p:cNvPr id="1038" name="Google Shape;1038;p63"/>
          <p:cNvSpPr txBox="1"/>
          <p:nvPr/>
        </p:nvSpPr>
        <p:spPr>
          <a:xfrm>
            <a:off x="-88204" y="2899410"/>
            <a:ext cx="9930000" cy="1495800"/>
          </a:xfrm>
          <a:prstGeom prst="rect">
            <a:avLst/>
          </a:prstGeom>
          <a:noFill/>
          <a:ln>
            <a:noFill/>
          </a:ln>
          <a:effectLst>
            <a:outerShdw blurRad="57150" rotWithShape="0" algn="bl" dir="5400000" dist="19050">
              <a:srgbClr val="000000">
                <a:alpha val="50000"/>
              </a:srgbClr>
            </a:outerShdw>
          </a:effectLst>
        </p:spPr>
        <p:txBody>
          <a:bodyPr anchorCtr="0" anchor="t" bIns="0" lIns="0" spcFirstLastPara="1" rIns="0" wrap="square" tIns="0">
            <a:spAutoFit/>
          </a:bodyPr>
          <a:lstStyle/>
          <a:p>
            <a:pPr indent="0" lvl="0" marL="0" marR="0" rtl="0" algn="ctr">
              <a:lnSpc>
                <a:spcPct val="140009"/>
              </a:lnSpc>
              <a:spcBef>
                <a:spcPts val="0"/>
              </a:spcBef>
              <a:spcAft>
                <a:spcPts val="0"/>
              </a:spcAft>
              <a:buClr>
                <a:srgbClr val="000000"/>
              </a:buClr>
              <a:buSzPts val="4049"/>
              <a:buFont typeface="Arial"/>
              <a:buNone/>
            </a:pPr>
            <a:r>
              <a:rPr b="1" i="0" lang="en-US" sz="4049" u="none" cap="none" strike="noStrike">
                <a:solidFill>
                  <a:srgbClr val="434343"/>
                </a:solidFill>
                <a:latin typeface="Arimo"/>
                <a:ea typeface="Arimo"/>
                <a:cs typeface="Arimo"/>
                <a:sym typeface="Arimo"/>
              </a:rPr>
              <a:t>LEY de VIOLENCIA </a:t>
            </a:r>
            <a:endParaRPr b="0" i="0" sz="1400" u="none" cap="none" strike="noStrike">
              <a:solidFill>
                <a:srgbClr val="434343"/>
              </a:solidFill>
              <a:latin typeface="Arial"/>
              <a:ea typeface="Arial"/>
              <a:cs typeface="Arial"/>
              <a:sym typeface="Arial"/>
            </a:endParaRPr>
          </a:p>
          <a:p>
            <a:pPr indent="0" lvl="0" marL="0" marR="0" rtl="0" algn="ctr">
              <a:lnSpc>
                <a:spcPct val="140009"/>
              </a:lnSpc>
              <a:spcBef>
                <a:spcPts val="0"/>
              </a:spcBef>
              <a:spcAft>
                <a:spcPts val="0"/>
              </a:spcAft>
              <a:buClr>
                <a:srgbClr val="000000"/>
              </a:buClr>
              <a:buSzPts val="4049"/>
              <a:buFont typeface="Arial"/>
              <a:buNone/>
            </a:pPr>
            <a:r>
              <a:rPr b="1" i="0" lang="en-US" sz="4049" u="none" cap="none" strike="noStrike">
                <a:solidFill>
                  <a:srgbClr val="434343"/>
                </a:solidFill>
                <a:latin typeface="Arimo"/>
                <a:ea typeface="Arimo"/>
                <a:cs typeface="Arimo"/>
                <a:sym typeface="Arimo"/>
              </a:rPr>
              <a:t>INTRAFAMILIAR </a:t>
            </a:r>
            <a:endParaRPr b="0" i="0" sz="1400" u="none" cap="none" strike="noStrike">
              <a:solidFill>
                <a:srgbClr val="434343"/>
              </a:solidFill>
              <a:latin typeface="Arial"/>
              <a:ea typeface="Arial"/>
              <a:cs typeface="Arial"/>
              <a:sym typeface="Arial"/>
            </a:endParaRPr>
          </a:p>
        </p:txBody>
      </p:sp>
      <p:grpSp>
        <p:nvGrpSpPr>
          <p:cNvPr id="1039" name="Google Shape;1039;p63"/>
          <p:cNvGrpSpPr/>
          <p:nvPr/>
        </p:nvGrpSpPr>
        <p:grpSpPr>
          <a:xfrm rot="-2428200">
            <a:off x="280138" y="-1264781"/>
            <a:ext cx="819305" cy="13995240"/>
            <a:chOff x="0" y="-47625"/>
            <a:chExt cx="303446" cy="5183422"/>
          </a:xfrm>
        </p:grpSpPr>
        <p:sp>
          <p:nvSpPr>
            <p:cNvPr id="1040" name="Google Shape;1040;p63"/>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FFFFFF"/>
            </a:solidFill>
            <a:ln>
              <a:noFill/>
            </a:ln>
          </p:spPr>
        </p:sp>
        <p:sp>
          <p:nvSpPr>
            <p:cNvPr id="1041" name="Google Shape;1041;p63"/>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42" name="Google Shape;1042;p63"/>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0" name="Shape 1050"/>
        <p:cNvGrpSpPr/>
        <p:nvPr/>
      </p:nvGrpSpPr>
      <p:grpSpPr>
        <a:xfrm>
          <a:off x="0" y="0"/>
          <a:ext cx="0" cy="0"/>
          <a:chOff x="0" y="0"/>
          <a:chExt cx="0" cy="0"/>
        </a:xfrm>
      </p:grpSpPr>
      <p:grpSp>
        <p:nvGrpSpPr>
          <p:cNvPr id="1051" name="Google Shape;1051;p64"/>
          <p:cNvGrpSpPr/>
          <p:nvPr/>
        </p:nvGrpSpPr>
        <p:grpSpPr>
          <a:xfrm rot="2576728">
            <a:off x="12023" y="-6006948"/>
            <a:ext cx="819305" cy="13995240"/>
            <a:chOff x="0" y="-47625"/>
            <a:chExt cx="303446" cy="5183422"/>
          </a:xfrm>
        </p:grpSpPr>
        <p:sp>
          <p:nvSpPr>
            <p:cNvPr id="1052" name="Google Shape;1052;p64"/>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1053" name="Google Shape;1053;p64"/>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54" name="Google Shape;1054;p64"/>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grpSp>
        <p:nvGrpSpPr>
          <p:cNvPr id="1055" name="Google Shape;1055;p64"/>
          <p:cNvGrpSpPr/>
          <p:nvPr/>
        </p:nvGrpSpPr>
        <p:grpSpPr>
          <a:xfrm>
            <a:off x="726450" y="2346953"/>
            <a:ext cx="8463280" cy="2300419"/>
            <a:chOff x="0" y="0"/>
            <a:chExt cx="11284373" cy="4890347"/>
          </a:xfrm>
        </p:grpSpPr>
        <p:sp>
          <p:nvSpPr>
            <p:cNvPr id="1056" name="Google Shape;1056;p64"/>
            <p:cNvSpPr/>
            <p:nvPr/>
          </p:nvSpPr>
          <p:spPr>
            <a:xfrm>
              <a:off x="0" y="0"/>
              <a:ext cx="11284331" cy="4890262"/>
            </a:xfrm>
            <a:custGeom>
              <a:rect b="b" l="l" r="r" t="t"/>
              <a:pathLst>
                <a:path extrusionOk="0" h="4890262" w="11284331">
                  <a:moveTo>
                    <a:pt x="6731" y="0"/>
                  </a:moveTo>
                  <a:lnTo>
                    <a:pt x="11277600" y="0"/>
                  </a:lnTo>
                  <a:cubicBezTo>
                    <a:pt x="11281283" y="0"/>
                    <a:pt x="11284331" y="3048"/>
                    <a:pt x="11284331" y="6731"/>
                  </a:cubicBezTo>
                  <a:lnTo>
                    <a:pt x="11284331" y="4883531"/>
                  </a:lnTo>
                  <a:cubicBezTo>
                    <a:pt x="11284331" y="4887214"/>
                    <a:pt x="11281283" y="4890262"/>
                    <a:pt x="11277600" y="4890262"/>
                  </a:cubicBezTo>
                  <a:lnTo>
                    <a:pt x="6731" y="4890262"/>
                  </a:lnTo>
                  <a:cubicBezTo>
                    <a:pt x="3048" y="4890262"/>
                    <a:pt x="0" y="4887214"/>
                    <a:pt x="0" y="4883531"/>
                  </a:cubicBezTo>
                  <a:lnTo>
                    <a:pt x="0" y="6731"/>
                  </a:lnTo>
                  <a:cubicBezTo>
                    <a:pt x="0" y="3048"/>
                    <a:pt x="3048" y="0"/>
                    <a:pt x="6731" y="0"/>
                  </a:cubicBezTo>
                  <a:moveTo>
                    <a:pt x="6731" y="13589"/>
                  </a:moveTo>
                  <a:lnTo>
                    <a:pt x="6731" y="6731"/>
                  </a:lnTo>
                  <a:lnTo>
                    <a:pt x="13462" y="6731"/>
                  </a:lnTo>
                  <a:lnTo>
                    <a:pt x="13462" y="4883531"/>
                  </a:lnTo>
                  <a:lnTo>
                    <a:pt x="6731" y="4883531"/>
                  </a:lnTo>
                  <a:lnTo>
                    <a:pt x="6731" y="4876800"/>
                  </a:lnTo>
                  <a:lnTo>
                    <a:pt x="11277600" y="4876800"/>
                  </a:lnTo>
                  <a:lnTo>
                    <a:pt x="11277600" y="4883531"/>
                  </a:lnTo>
                  <a:lnTo>
                    <a:pt x="11270869" y="4883531"/>
                  </a:lnTo>
                  <a:lnTo>
                    <a:pt x="11270869" y="6731"/>
                  </a:lnTo>
                  <a:lnTo>
                    <a:pt x="11277600" y="6731"/>
                  </a:lnTo>
                  <a:lnTo>
                    <a:pt x="11277600" y="13462"/>
                  </a:lnTo>
                  <a:lnTo>
                    <a:pt x="6731" y="13462"/>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64"/>
            <p:cNvSpPr txBox="1"/>
            <p:nvPr/>
          </p:nvSpPr>
          <p:spPr>
            <a:xfrm>
              <a:off x="0" y="0"/>
              <a:ext cx="11284373" cy="4890347"/>
            </a:xfrm>
            <a:prstGeom prst="rect">
              <a:avLst/>
            </a:prstGeom>
            <a:noFill/>
            <a:ln>
              <a:noFill/>
            </a:ln>
          </p:spPr>
          <p:txBody>
            <a:bodyPr anchorCtr="0" anchor="t" bIns="50800" lIns="50800" spcFirstLastPara="1" rIns="50800" wrap="square" tIns="50800">
              <a:noAutofit/>
            </a:bodyPr>
            <a:lstStyle/>
            <a:p>
              <a:pPr indent="-290682" lvl="2" marL="872045" marR="0" rtl="0" algn="l">
                <a:lnSpc>
                  <a:spcPct val="119993"/>
                </a:lnSpc>
                <a:spcBef>
                  <a:spcPts val="0"/>
                </a:spcBef>
                <a:spcAft>
                  <a:spcPts val="0"/>
                </a:spcAft>
                <a:buClr>
                  <a:srgbClr val="000000"/>
                </a:buClr>
                <a:buSzPts val="2986"/>
                <a:buFont typeface="Arial"/>
                <a:buChar char="⚬"/>
              </a:pPr>
              <a:r>
                <a:rPr b="1" i="0" lang="en-US" sz="2986" u="none" cap="none" strike="noStrike">
                  <a:solidFill>
                    <a:srgbClr val="000000"/>
                  </a:solidFill>
                  <a:latin typeface="Quicksand"/>
                  <a:ea typeface="Quicksand"/>
                  <a:cs typeface="Quicksand"/>
                  <a:sym typeface="Quicksand"/>
                </a:rPr>
                <a:t>Fecha de Publicación : 07.10.2005</a:t>
              </a:r>
              <a:endParaRPr b="0" i="0" sz="1400" u="none" cap="none" strike="noStrike">
                <a:solidFill>
                  <a:srgbClr val="000000"/>
                </a:solidFill>
                <a:latin typeface="Arial"/>
                <a:ea typeface="Arial"/>
                <a:cs typeface="Arial"/>
                <a:sym typeface="Arial"/>
              </a:endParaRPr>
            </a:p>
            <a:p>
              <a:pPr indent="-290682" lvl="2" marL="872045" marR="0" rtl="0" algn="l">
                <a:lnSpc>
                  <a:spcPct val="119993"/>
                </a:lnSpc>
                <a:spcBef>
                  <a:spcPts val="0"/>
                </a:spcBef>
                <a:spcAft>
                  <a:spcPts val="0"/>
                </a:spcAft>
                <a:buClr>
                  <a:srgbClr val="000000"/>
                </a:buClr>
                <a:buSzPts val="2986"/>
                <a:buFont typeface="Arial"/>
                <a:buChar char="⚬"/>
              </a:pPr>
              <a:r>
                <a:rPr b="1" i="0" lang="en-US" sz="2986" u="none" cap="none" strike="noStrike">
                  <a:solidFill>
                    <a:srgbClr val="000000"/>
                  </a:solidFill>
                  <a:latin typeface="Quicksand"/>
                  <a:ea typeface="Quicksand"/>
                  <a:cs typeface="Quicksand"/>
                  <a:sym typeface="Quicksand"/>
                </a:rPr>
                <a:t>Fecha de Promulgación 22.09.2005 .</a:t>
              </a:r>
              <a:endParaRPr b="0" i="0" sz="1400" u="none" cap="none" strike="noStrike">
                <a:solidFill>
                  <a:srgbClr val="000000"/>
                </a:solidFill>
                <a:latin typeface="Arial"/>
                <a:ea typeface="Arial"/>
                <a:cs typeface="Arial"/>
                <a:sym typeface="Arial"/>
              </a:endParaRPr>
            </a:p>
            <a:p>
              <a:pPr indent="-290682" lvl="2" marL="872045" marR="0" rtl="0" algn="l">
                <a:lnSpc>
                  <a:spcPct val="119993"/>
                </a:lnSpc>
                <a:spcBef>
                  <a:spcPts val="0"/>
                </a:spcBef>
                <a:spcAft>
                  <a:spcPts val="0"/>
                </a:spcAft>
                <a:buClr>
                  <a:srgbClr val="000000"/>
                </a:buClr>
                <a:buSzPts val="2986"/>
                <a:buFont typeface="Arial"/>
                <a:buChar char="⚬"/>
              </a:pPr>
              <a:r>
                <a:rPr b="1" i="0" lang="en-US" sz="2986" u="none" cap="none" strike="noStrike">
                  <a:solidFill>
                    <a:srgbClr val="000000"/>
                  </a:solidFill>
                  <a:latin typeface="Quicksand"/>
                  <a:ea typeface="Quicksand"/>
                  <a:cs typeface="Quicksand"/>
                  <a:sym typeface="Quicksand"/>
                </a:rPr>
                <a:t>Vigencia: 1-10-2005</a:t>
              </a:r>
              <a:endParaRPr b="0" i="0" sz="1400" u="none" cap="none" strike="noStrike">
                <a:solidFill>
                  <a:srgbClr val="000000"/>
                </a:solidFill>
                <a:latin typeface="Arial"/>
                <a:ea typeface="Arial"/>
                <a:cs typeface="Arial"/>
                <a:sym typeface="Arial"/>
              </a:endParaRPr>
            </a:p>
            <a:p>
              <a:pPr indent="-290682" lvl="2" marL="872045" marR="0" rtl="0" algn="l">
                <a:lnSpc>
                  <a:spcPct val="119993"/>
                </a:lnSpc>
                <a:spcBef>
                  <a:spcPts val="0"/>
                </a:spcBef>
                <a:spcAft>
                  <a:spcPts val="0"/>
                </a:spcAft>
                <a:buClr>
                  <a:srgbClr val="000000"/>
                </a:buClr>
                <a:buSzPts val="2986"/>
                <a:buFont typeface="Arial"/>
                <a:buChar char="⚬"/>
              </a:pPr>
              <a:r>
                <a:rPr b="1" i="0" lang="en-US" sz="2986" u="none" cap="none" strike="noStrike">
                  <a:solidFill>
                    <a:srgbClr val="000000"/>
                  </a:solidFill>
                  <a:latin typeface="Quicksand"/>
                  <a:ea typeface="Quicksand"/>
                  <a:cs typeface="Quicksand"/>
                  <a:sym typeface="Quicksand"/>
                </a:rPr>
                <a:t>-Modificada por ley 21.013 (DO 6-6-2017)</a:t>
              </a:r>
              <a:endParaRPr b="0" i="0" sz="1400" u="none" cap="none" strike="noStrike">
                <a:solidFill>
                  <a:srgbClr val="000000"/>
                </a:solidFill>
                <a:latin typeface="Arial"/>
                <a:ea typeface="Arial"/>
                <a:cs typeface="Arial"/>
                <a:sym typeface="Arial"/>
              </a:endParaRPr>
            </a:p>
          </p:txBody>
        </p:sp>
      </p:grpSp>
      <p:sp>
        <p:nvSpPr>
          <p:cNvPr id="1058" name="Google Shape;1058;p64"/>
          <p:cNvSpPr txBox="1"/>
          <p:nvPr/>
        </p:nvSpPr>
        <p:spPr>
          <a:xfrm>
            <a:off x="823595" y="1063836"/>
            <a:ext cx="8106410" cy="8763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Clr>
                <a:srgbClr val="000000"/>
              </a:buClr>
              <a:buSzPts val="5759"/>
              <a:buFont typeface="Arial"/>
              <a:buNone/>
            </a:pPr>
            <a:r>
              <a:rPr b="0" i="0" lang="en-US" sz="5759" u="none" cap="none" strike="noStrike">
                <a:solidFill>
                  <a:srgbClr val="000000"/>
                </a:solidFill>
                <a:latin typeface="Quicksand"/>
                <a:ea typeface="Quicksand"/>
                <a:cs typeface="Quicksand"/>
                <a:sym typeface="Quicksand"/>
              </a:rPr>
              <a:t>Ley  20.066</a:t>
            </a:r>
            <a:endParaRPr b="0" i="0" sz="1400" u="none" cap="none" strike="noStrike">
              <a:solidFill>
                <a:srgbClr val="000000"/>
              </a:solidFill>
              <a:latin typeface="Arial"/>
              <a:ea typeface="Arial"/>
              <a:cs typeface="Arial"/>
              <a:sym typeface="Arial"/>
            </a:endParaRPr>
          </a:p>
        </p:txBody>
      </p:sp>
      <p:sp>
        <p:nvSpPr>
          <p:cNvPr id="1059" name="Google Shape;1059;p64"/>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7" name="Shape 1067"/>
        <p:cNvGrpSpPr/>
        <p:nvPr/>
      </p:nvGrpSpPr>
      <p:grpSpPr>
        <a:xfrm>
          <a:off x="0" y="0"/>
          <a:ext cx="0" cy="0"/>
          <a:chOff x="0" y="0"/>
          <a:chExt cx="0" cy="0"/>
        </a:xfrm>
      </p:grpSpPr>
      <p:grpSp>
        <p:nvGrpSpPr>
          <p:cNvPr id="1068" name="Google Shape;1068;g26ff9d7795a_0_134"/>
          <p:cNvGrpSpPr/>
          <p:nvPr/>
        </p:nvGrpSpPr>
        <p:grpSpPr>
          <a:xfrm rot="2576720">
            <a:off x="12064" y="-6006928"/>
            <a:ext cx="819300" cy="13995160"/>
            <a:chOff x="0" y="-47625"/>
            <a:chExt cx="303446" cy="5183422"/>
          </a:xfrm>
        </p:grpSpPr>
        <p:sp>
          <p:nvSpPr>
            <p:cNvPr id="1069" name="Google Shape;1069;g26ff9d7795a_0_134"/>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1070" name="Google Shape;1070;g26ff9d7795a_0_134"/>
            <p:cNvSpPr txBox="1"/>
            <p:nvPr/>
          </p:nvSpPr>
          <p:spPr>
            <a:xfrm>
              <a:off x="0" y="-47625"/>
              <a:ext cx="303300" cy="5183400"/>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71" name="Google Shape;1071;g26ff9d7795a_0_134"/>
          <p:cNvSpPr/>
          <p:nvPr/>
        </p:nvSpPr>
        <p:spPr>
          <a:xfrm rot="-3679258">
            <a:off x="8267651" y="5889746"/>
            <a:ext cx="1796639" cy="1704561"/>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grpSp>
        <p:nvGrpSpPr>
          <p:cNvPr id="1072" name="Google Shape;1072;g26ff9d7795a_0_134"/>
          <p:cNvGrpSpPr/>
          <p:nvPr/>
        </p:nvGrpSpPr>
        <p:grpSpPr>
          <a:xfrm>
            <a:off x="726450" y="2346949"/>
            <a:ext cx="8530875" cy="3020674"/>
            <a:chOff x="0" y="-9"/>
            <a:chExt cx="11374500" cy="6421500"/>
          </a:xfrm>
        </p:grpSpPr>
        <p:sp>
          <p:nvSpPr>
            <p:cNvPr id="1073" name="Google Shape;1073;g26ff9d7795a_0_134"/>
            <p:cNvSpPr/>
            <p:nvPr/>
          </p:nvSpPr>
          <p:spPr>
            <a:xfrm>
              <a:off x="0" y="0"/>
              <a:ext cx="11284331" cy="4890262"/>
            </a:xfrm>
            <a:custGeom>
              <a:rect b="b" l="l" r="r" t="t"/>
              <a:pathLst>
                <a:path extrusionOk="0" h="4890262" w="11284331">
                  <a:moveTo>
                    <a:pt x="6731" y="0"/>
                  </a:moveTo>
                  <a:lnTo>
                    <a:pt x="11277600" y="0"/>
                  </a:lnTo>
                  <a:cubicBezTo>
                    <a:pt x="11281283" y="0"/>
                    <a:pt x="11284331" y="3048"/>
                    <a:pt x="11284331" y="6731"/>
                  </a:cubicBezTo>
                  <a:lnTo>
                    <a:pt x="11284331" y="4883531"/>
                  </a:lnTo>
                  <a:cubicBezTo>
                    <a:pt x="11284331" y="4887214"/>
                    <a:pt x="11281283" y="4890262"/>
                    <a:pt x="11277600" y="4890262"/>
                  </a:cubicBezTo>
                  <a:lnTo>
                    <a:pt x="6731" y="4890262"/>
                  </a:lnTo>
                  <a:cubicBezTo>
                    <a:pt x="3048" y="4890262"/>
                    <a:pt x="0" y="4887214"/>
                    <a:pt x="0" y="4883531"/>
                  </a:cubicBezTo>
                  <a:lnTo>
                    <a:pt x="0" y="6731"/>
                  </a:lnTo>
                  <a:cubicBezTo>
                    <a:pt x="0" y="3048"/>
                    <a:pt x="3048" y="0"/>
                    <a:pt x="6731" y="0"/>
                  </a:cubicBezTo>
                  <a:moveTo>
                    <a:pt x="6731" y="13589"/>
                  </a:moveTo>
                  <a:lnTo>
                    <a:pt x="6731" y="6731"/>
                  </a:lnTo>
                  <a:lnTo>
                    <a:pt x="13462" y="6731"/>
                  </a:lnTo>
                  <a:lnTo>
                    <a:pt x="13462" y="4883531"/>
                  </a:lnTo>
                  <a:lnTo>
                    <a:pt x="6731" y="4883531"/>
                  </a:lnTo>
                  <a:lnTo>
                    <a:pt x="6731" y="4876800"/>
                  </a:lnTo>
                  <a:lnTo>
                    <a:pt x="11277600" y="4876800"/>
                  </a:lnTo>
                  <a:lnTo>
                    <a:pt x="11277600" y="4883531"/>
                  </a:lnTo>
                  <a:lnTo>
                    <a:pt x="11270869" y="4883531"/>
                  </a:lnTo>
                  <a:lnTo>
                    <a:pt x="11270869" y="6731"/>
                  </a:lnTo>
                  <a:lnTo>
                    <a:pt x="11277600" y="6731"/>
                  </a:lnTo>
                  <a:lnTo>
                    <a:pt x="11277600" y="13462"/>
                  </a:lnTo>
                  <a:lnTo>
                    <a:pt x="6731" y="13462"/>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g26ff9d7795a_0_134"/>
            <p:cNvSpPr txBox="1"/>
            <p:nvPr/>
          </p:nvSpPr>
          <p:spPr>
            <a:xfrm>
              <a:off x="0" y="-9"/>
              <a:ext cx="11374500" cy="6421500"/>
            </a:xfrm>
            <a:prstGeom prst="rect">
              <a:avLst/>
            </a:prstGeom>
            <a:noFill/>
            <a:ln>
              <a:noFill/>
            </a:ln>
          </p:spPr>
          <p:txBody>
            <a:bodyPr anchorCtr="0" anchor="t" bIns="50800" lIns="50800" spcFirstLastPara="1" rIns="50800" wrap="square" tIns="50800">
              <a:noAutofit/>
            </a:bodyPr>
            <a:lstStyle/>
            <a:p>
              <a:pPr indent="0" lvl="0" marL="0" marR="0" rtl="0" algn="just">
                <a:lnSpc>
                  <a:spcPct val="119993"/>
                </a:lnSpc>
                <a:spcBef>
                  <a:spcPts val="0"/>
                </a:spcBef>
                <a:spcAft>
                  <a:spcPts val="0"/>
                </a:spcAft>
                <a:buClr>
                  <a:srgbClr val="000000"/>
                </a:buClr>
                <a:buSzPts val="2400"/>
                <a:buFont typeface="Arial"/>
                <a:buNone/>
              </a:pPr>
              <a:r>
                <a:rPr b="0" i="0" lang="en-US" sz="2400" u="none" cap="none" strike="noStrike">
                  <a:solidFill>
                    <a:srgbClr val="000000"/>
                  </a:solidFill>
                  <a:latin typeface="Quicksand Medium"/>
                  <a:ea typeface="Quicksand Medium"/>
                  <a:cs typeface="Quicksand Medium"/>
                  <a:sym typeface="Quicksand Medium"/>
                </a:rPr>
                <a:t>Ya sea a través del Acuerdo de Unión Civil, como por Matrimonio igualitario en función de las modificaciones que nacen a partir de la Ley 21.400, nuevas formas de familia son protegidas por el derecho de familia, y sus relaciones y dinámicas se vuelven un aspecto de protección de la normativa referida a los procedimientos de familia,</a:t>
              </a:r>
              <a:endParaRPr b="0" i="0" sz="2400" u="none" cap="none" strike="noStrike">
                <a:solidFill>
                  <a:srgbClr val="000000"/>
                </a:solidFill>
                <a:latin typeface="Quicksand Medium"/>
                <a:ea typeface="Quicksand Medium"/>
                <a:cs typeface="Quicksand Medium"/>
                <a:sym typeface="Quicksand Medium"/>
              </a:endParaRPr>
            </a:p>
          </p:txBody>
        </p:sp>
      </p:grpSp>
      <p:sp>
        <p:nvSpPr>
          <p:cNvPr id="1075" name="Google Shape;1075;g26ff9d7795a_0_134"/>
          <p:cNvSpPr txBox="1"/>
          <p:nvPr/>
        </p:nvSpPr>
        <p:spPr>
          <a:xfrm>
            <a:off x="823595" y="1063836"/>
            <a:ext cx="8106300" cy="7632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Clr>
                <a:srgbClr val="000000"/>
              </a:buClr>
              <a:buSzPts val="4959"/>
              <a:buFont typeface="Arial"/>
              <a:buNone/>
            </a:pPr>
            <a:r>
              <a:rPr b="0" i="0" lang="en-US" sz="4959" u="none" cap="none" strike="noStrike">
                <a:solidFill>
                  <a:srgbClr val="000000"/>
                </a:solidFill>
                <a:latin typeface="Quicksand"/>
                <a:ea typeface="Quicksand"/>
                <a:cs typeface="Quicksand"/>
                <a:sym typeface="Quicksand"/>
              </a:rPr>
              <a:t>Nuevas Formas de Familia</a:t>
            </a:r>
            <a:endParaRPr b="0" i="0" sz="600" u="none" cap="none" strike="noStrike">
              <a:solidFill>
                <a:srgbClr val="000000"/>
              </a:solidFill>
              <a:latin typeface="Arial"/>
              <a:ea typeface="Arial"/>
              <a:cs typeface="Arial"/>
              <a:sym typeface="Arial"/>
            </a:endParaRPr>
          </a:p>
        </p:txBody>
      </p:sp>
      <p:sp>
        <p:nvSpPr>
          <p:cNvPr id="1076" name="Google Shape;1076;g26ff9d7795a_0_134"/>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en-US"/>
              <a:t>‹#›</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4" name="Shape 1084"/>
        <p:cNvGrpSpPr/>
        <p:nvPr/>
      </p:nvGrpSpPr>
      <p:grpSpPr>
        <a:xfrm>
          <a:off x="0" y="0"/>
          <a:ext cx="0" cy="0"/>
          <a:chOff x="0" y="0"/>
          <a:chExt cx="0" cy="0"/>
        </a:xfrm>
      </p:grpSpPr>
      <p:grpSp>
        <p:nvGrpSpPr>
          <p:cNvPr id="1085" name="Google Shape;1085;p65"/>
          <p:cNvGrpSpPr/>
          <p:nvPr/>
        </p:nvGrpSpPr>
        <p:grpSpPr>
          <a:xfrm rot="2576720">
            <a:off x="256504" y="-718646"/>
            <a:ext cx="819300" cy="2893362"/>
            <a:chOff x="0" y="-47625"/>
            <a:chExt cx="303446" cy="5183422"/>
          </a:xfrm>
        </p:grpSpPr>
        <p:sp>
          <p:nvSpPr>
            <p:cNvPr id="1086" name="Google Shape;1086;p65"/>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1087" name="Google Shape;1087;p65"/>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88" name="Google Shape;1088;p65"/>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1089" name="Google Shape;1089;p65"/>
          <p:cNvSpPr txBox="1"/>
          <p:nvPr/>
        </p:nvSpPr>
        <p:spPr>
          <a:xfrm>
            <a:off x="783448" y="129299"/>
            <a:ext cx="8186700" cy="7076400"/>
          </a:xfrm>
          <a:prstGeom prst="rect">
            <a:avLst/>
          </a:prstGeom>
          <a:noFill/>
          <a:ln>
            <a:noFill/>
          </a:ln>
        </p:spPr>
        <p:txBody>
          <a:bodyPr anchorCtr="0" anchor="t" bIns="0" lIns="0" spcFirstLastPara="1" rIns="0" wrap="square" tIns="0">
            <a:spAutoFit/>
          </a:bodyPr>
          <a:lstStyle/>
          <a:p>
            <a:pPr indent="0" lvl="0" marL="0" marR="0" rtl="0" algn="l">
              <a:lnSpc>
                <a:spcPct val="152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20017"/>
              </a:lnSpc>
              <a:spcBef>
                <a:spcPts val="0"/>
              </a:spcBef>
              <a:spcAft>
                <a:spcPts val="0"/>
              </a:spcAft>
              <a:buClr>
                <a:srgbClr val="000000"/>
              </a:buClr>
              <a:buSzPts val="2293"/>
              <a:buFont typeface="Arial"/>
              <a:buNone/>
            </a:pPr>
            <a:r>
              <a:rPr b="0" i="0" lang="en-US" sz="2293" u="none" cap="none" strike="noStrike">
                <a:solidFill>
                  <a:srgbClr val="000000"/>
                </a:solidFill>
                <a:latin typeface="Quicksand"/>
                <a:ea typeface="Quicksand"/>
                <a:cs typeface="Quicksand"/>
                <a:sym typeface="Quicksand"/>
              </a:rPr>
              <a:t>     					</a:t>
            </a:r>
            <a:r>
              <a:rPr b="1" i="0" lang="en-US" sz="2593" u="sng" cap="none" strike="noStrike">
                <a:solidFill>
                  <a:srgbClr val="000000"/>
                </a:solidFill>
                <a:latin typeface="Quicksand"/>
                <a:ea typeface="Quicksand"/>
                <a:cs typeface="Quicksand"/>
                <a:sym typeface="Quicksand"/>
              </a:rPr>
              <a:t>CONCEPTO DE VIF</a:t>
            </a:r>
            <a:endParaRPr b="1" i="0" sz="1700" u="sng" cap="none" strike="noStrike">
              <a:solidFill>
                <a:srgbClr val="000000"/>
              </a:solidFill>
              <a:latin typeface="Arial"/>
              <a:ea typeface="Arial"/>
              <a:cs typeface="Arial"/>
              <a:sym typeface="Arial"/>
            </a:endParaRPr>
          </a:p>
          <a:p>
            <a:pPr indent="0" lvl="0" marL="0" marR="0" rtl="0" algn="l">
              <a:lnSpc>
                <a:spcPct val="120017"/>
              </a:lnSpc>
              <a:spcBef>
                <a:spcPts val="0"/>
              </a:spcBef>
              <a:spcAft>
                <a:spcPts val="0"/>
              </a:spcAft>
              <a:buClr>
                <a:srgbClr val="000000"/>
              </a:buClr>
              <a:buSzPts val="2293"/>
              <a:buFont typeface="Arial"/>
              <a:buNone/>
            </a:pPr>
            <a:r>
              <a:rPr b="0" i="0" lang="en-US" sz="2293" u="none" cap="none" strike="noStrike">
                <a:solidFill>
                  <a:srgbClr val="000000"/>
                </a:solidFill>
                <a:latin typeface="Quicksand"/>
                <a:ea typeface="Quicksand"/>
                <a:cs typeface="Quicksand"/>
                <a:sym typeface="Quicksand"/>
              </a:rPr>
              <a:t>      Todo maltrato que afecte la vida o la integridad física o         </a:t>
            </a:r>
            <a:endParaRPr b="0" i="0" sz="1400" u="none" cap="none" strike="noStrike">
              <a:solidFill>
                <a:srgbClr val="000000"/>
              </a:solidFill>
              <a:latin typeface="Arial"/>
              <a:ea typeface="Arial"/>
              <a:cs typeface="Arial"/>
              <a:sym typeface="Arial"/>
            </a:endParaRPr>
          </a:p>
          <a:p>
            <a:pPr indent="0" lvl="0" marL="0" marR="0" rtl="0" algn="l">
              <a:lnSpc>
                <a:spcPct val="120017"/>
              </a:lnSpc>
              <a:spcBef>
                <a:spcPts val="0"/>
              </a:spcBef>
              <a:spcAft>
                <a:spcPts val="0"/>
              </a:spcAft>
              <a:buClr>
                <a:srgbClr val="000000"/>
              </a:buClr>
              <a:buSzPts val="2293"/>
              <a:buFont typeface="Arial"/>
              <a:buNone/>
            </a:pPr>
            <a:r>
              <a:rPr b="0" i="0" lang="en-US" sz="2293" u="none" cap="none" strike="noStrike">
                <a:solidFill>
                  <a:srgbClr val="000000"/>
                </a:solidFill>
                <a:latin typeface="Quicksand"/>
                <a:ea typeface="Quicksand"/>
                <a:cs typeface="Quicksand"/>
                <a:sym typeface="Quicksand"/>
              </a:rPr>
              <a:t>      psíquica de quien tenga o haya tenido la calidad de:</a:t>
            </a:r>
            <a:endParaRPr b="0" i="0" sz="1400" u="none" cap="none" strike="noStrike">
              <a:solidFill>
                <a:srgbClr val="000000"/>
              </a:solidFill>
              <a:latin typeface="Arial"/>
              <a:ea typeface="Arial"/>
              <a:cs typeface="Arial"/>
              <a:sym typeface="Arial"/>
            </a:endParaRPr>
          </a:p>
          <a:p>
            <a:pPr indent="0" lvl="0" marL="0" marR="0" rtl="0" algn="l">
              <a:lnSpc>
                <a:spcPct val="120017"/>
              </a:lnSpc>
              <a:spcBef>
                <a:spcPts val="0"/>
              </a:spcBef>
              <a:spcAft>
                <a:spcPts val="0"/>
              </a:spcAft>
              <a:buClr>
                <a:srgbClr val="000000"/>
              </a:buClr>
              <a:buSzPts val="2293"/>
              <a:buFont typeface="Arial"/>
              <a:buNone/>
            </a:pPr>
            <a:r>
              <a:t/>
            </a:r>
            <a:endParaRPr b="0" i="0" sz="2293" u="none" cap="none" strike="noStrike">
              <a:solidFill>
                <a:srgbClr val="000000"/>
              </a:solidFill>
              <a:latin typeface="Quicksand"/>
              <a:ea typeface="Quicksand"/>
              <a:cs typeface="Quicksand"/>
              <a:sym typeface="Quicksand"/>
            </a:endParaRPr>
          </a:p>
          <a:p>
            <a:pPr indent="0" lvl="0" marL="0" marR="0" rtl="0" algn="l">
              <a:lnSpc>
                <a:spcPct val="120017"/>
              </a:lnSpc>
              <a:spcBef>
                <a:spcPts val="0"/>
              </a:spcBef>
              <a:spcAft>
                <a:spcPts val="0"/>
              </a:spcAft>
              <a:buClr>
                <a:srgbClr val="000000"/>
              </a:buClr>
              <a:buSzPts val="2193"/>
              <a:buFont typeface="Arial"/>
              <a:buNone/>
            </a:pPr>
            <a:r>
              <a:rPr b="0" i="0" lang="en-US" sz="2193" u="none" cap="none" strike="noStrike">
                <a:solidFill>
                  <a:srgbClr val="000000"/>
                </a:solidFill>
                <a:latin typeface="Quicksand"/>
                <a:ea typeface="Quicksand"/>
                <a:cs typeface="Quicksand"/>
                <a:sym typeface="Quicksand"/>
              </a:rPr>
              <a:t>A) Cónyuge del ofensor o una relación de convivencia con él.</a:t>
            </a:r>
            <a:br>
              <a:rPr b="0" i="0" lang="en-US" sz="2193" u="none" cap="none" strike="noStrike">
                <a:solidFill>
                  <a:srgbClr val="000000"/>
                </a:solidFill>
                <a:latin typeface="Quicksand"/>
                <a:ea typeface="Quicksand"/>
                <a:cs typeface="Quicksand"/>
                <a:sym typeface="Quicksand"/>
              </a:rPr>
            </a:br>
            <a:endParaRPr b="0" i="0" sz="1300" u="none" cap="none" strike="noStrike">
              <a:solidFill>
                <a:srgbClr val="000000"/>
              </a:solidFill>
              <a:latin typeface="Arial"/>
              <a:ea typeface="Arial"/>
              <a:cs typeface="Arial"/>
              <a:sym typeface="Arial"/>
            </a:endParaRPr>
          </a:p>
          <a:p>
            <a:pPr indent="0" lvl="0" marL="0" marR="0" rtl="0" algn="l">
              <a:lnSpc>
                <a:spcPct val="120017"/>
              </a:lnSpc>
              <a:spcBef>
                <a:spcPts val="0"/>
              </a:spcBef>
              <a:spcAft>
                <a:spcPts val="0"/>
              </a:spcAft>
              <a:buClr>
                <a:srgbClr val="000000"/>
              </a:buClr>
              <a:buSzPts val="2193"/>
              <a:buFont typeface="Arial"/>
              <a:buNone/>
            </a:pPr>
            <a:r>
              <a:rPr b="0" i="0" lang="en-US" sz="2193" u="none" cap="none" strike="noStrike">
                <a:solidFill>
                  <a:srgbClr val="000000"/>
                </a:solidFill>
                <a:latin typeface="Quicksand"/>
                <a:ea typeface="Quicksand"/>
                <a:cs typeface="Quicksand"/>
                <a:sym typeface="Quicksand"/>
              </a:rPr>
              <a:t>B) Ser pariente por consanguinidad o por afinidad en toda la línea recta o en la colateral hasta el tercer grado, del ofensor o de su cónyuge o de su actual conviviente.</a:t>
            </a:r>
            <a:br>
              <a:rPr b="0" i="0" lang="en-US" sz="2193" u="none" cap="none" strike="noStrike">
                <a:solidFill>
                  <a:srgbClr val="000000"/>
                </a:solidFill>
                <a:latin typeface="Quicksand"/>
                <a:ea typeface="Quicksand"/>
                <a:cs typeface="Quicksand"/>
                <a:sym typeface="Quicksand"/>
              </a:rPr>
            </a:br>
            <a:endParaRPr b="0" i="0" sz="1300" u="none" cap="none" strike="noStrike">
              <a:solidFill>
                <a:srgbClr val="000000"/>
              </a:solidFill>
              <a:latin typeface="Arial"/>
              <a:ea typeface="Arial"/>
              <a:cs typeface="Arial"/>
              <a:sym typeface="Arial"/>
            </a:endParaRPr>
          </a:p>
          <a:p>
            <a:pPr indent="0" lvl="0" marL="0" marR="0" rtl="0" algn="l">
              <a:lnSpc>
                <a:spcPct val="120017"/>
              </a:lnSpc>
              <a:spcBef>
                <a:spcPts val="0"/>
              </a:spcBef>
              <a:spcAft>
                <a:spcPts val="0"/>
              </a:spcAft>
              <a:buClr>
                <a:srgbClr val="000000"/>
              </a:buClr>
              <a:buSzPts val="2193"/>
              <a:buFont typeface="Arial"/>
              <a:buNone/>
            </a:pPr>
            <a:r>
              <a:rPr b="0" i="0" lang="en-US" sz="2193" u="none" cap="none" strike="noStrike">
                <a:solidFill>
                  <a:srgbClr val="000000"/>
                </a:solidFill>
                <a:latin typeface="Quicksand"/>
                <a:ea typeface="Quicksand"/>
                <a:cs typeface="Quicksand"/>
                <a:sym typeface="Quicksand"/>
              </a:rPr>
              <a:t>C) Cuando  la conducta descrita precedentemente ocurra entre  los padres de un hijo común, o recaiga sobre persona menor de edad, adulto mayor  o discapacitada que se encuentre bajo el cuidado o dependencia de cualquiera de los integrantes del grupo familiar.</a:t>
            </a:r>
            <a:endParaRPr b="0" i="0" sz="1300" u="none" cap="none" strike="noStrike">
              <a:solidFill>
                <a:srgbClr val="000000"/>
              </a:solidFill>
              <a:latin typeface="Arial"/>
              <a:ea typeface="Arial"/>
              <a:cs typeface="Arial"/>
              <a:sym typeface="Arial"/>
            </a:endParaRPr>
          </a:p>
          <a:p>
            <a:pPr indent="0" lvl="0" marL="0" marR="0" rtl="0" algn="l">
              <a:lnSpc>
                <a:spcPct val="120017"/>
              </a:lnSpc>
              <a:spcBef>
                <a:spcPts val="0"/>
              </a:spcBef>
              <a:spcAft>
                <a:spcPts val="0"/>
              </a:spcAft>
              <a:buClr>
                <a:srgbClr val="000000"/>
              </a:buClr>
              <a:buSzPts val="2293"/>
              <a:buFont typeface="Arial"/>
              <a:buNone/>
            </a:pPr>
            <a:r>
              <a:t/>
            </a:r>
            <a:endParaRPr b="0" i="0" sz="2293" u="none" cap="none" strike="noStrike">
              <a:solidFill>
                <a:srgbClr val="000000"/>
              </a:solidFill>
              <a:latin typeface="Quicksand"/>
              <a:ea typeface="Quicksand"/>
              <a:cs typeface="Quicksand"/>
              <a:sym typeface="Quicksand"/>
            </a:endParaRPr>
          </a:p>
          <a:p>
            <a:pPr indent="0" lvl="0" marL="0" marR="0" rtl="0" algn="l">
              <a:lnSpc>
                <a:spcPct val="120017"/>
              </a:lnSpc>
              <a:spcBef>
                <a:spcPts val="0"/>
              </a:spcBef>
              <a:spcAft>
                <a:spcPts val="0"/>
              </a:spcAft>
              <a:buClr>
                <a:srgbClr val="000000"/>
              </a:buClr>
              <a:buSzPts val="2293"/>
              <a:buFont typeface="Arial"/>
              <a:buNone/>
            </a:pPr>
            <a:r>
              <a:t/>
            </a:r>
            <a:endParaRPr b="0" i="0" sz="2293" u="none" cap="none" strike="noStrike">
              <a:solidFill>
                <a:srgbClr val="000000"/>
              </a:solidFill>
              <a:latin typeface="Quicksand"/>
              <a:ea typeface="Quicksand"/>
              <a:cs typeface="Quicksand"/>
              <a:sym typeface="Quicksand"/>
            </a:endParaRPr>
          </a:p>
        </p:txBody>
      </p:sp>
      <p:sp>
        <p:nvSpPr>
          <p:cNvPr id="1090" name="Google Shape;1090;p65"/>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8" name="Shape 1098"/>
        <p:cNvGrpSpPr/>
        <p:nvPr/>
      </p:nvGrpSpPr>
      <p:grpSpPr>
        <a:xfrm>
          <a:off x="0" y="0"/>
          <a:ext cx="0" cy="0"/>
          <a:chOff x="0" y="0"/>
          <a:chExt cx="0" cy="0"/>
        </a:xfrm>
      </p:grpSpPr>
      <p:grpSp>
        <p:nvGrpSpPr>
          <p:cNvPr id="1099" name="Google Shape;1099;g26ff9d7795a_0_106"/>
          <p:cNvGrpSpPr/>
          <p:nvPr/>
        </p:nvGrpSpPr>
        <p:grpSpPr>
          <a:xfrm rot="2576720">
            <a:off x="12064" y="-6006928"/>
            <a:ext cx="819300" cy="13995160"/>
            <a:chOff x="0" y="-47625"/>
            <a:chExt cx="303446" cy="5183422"/>
          </a:xfrm>
        </p:grpSpPr>
        <p:sp>
          <p:nvSpPr>
            <p:cNvPr id="1100" name="Google Shape;1100;g26ff9d7795a_0_106"/>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1101" name="Google Shape;1101;g26ff9d7795a_0_106"/>
            <p:cNvSpPr txBox="1"/>
            <p:nvPr/>
          </p:nvSpPr>
          <p:spPr>
            <a:xfrm>
              <a:off x="0" y="-47625"/>
              <a:ext cx="303300" cy="5183400"/>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02" name="Google Shape;1102;g26ff9d7795a_0_106"/>
          <p:cNvSpPr/>
          <p:nvPr/>
        </p:nvSpPr>
        <p:spPr>
          <a:xfrm rot="-3679258">
            <a:off x="8267651" y="5889746"/>
            <a:ext cx="1796639" cy="1704561"/>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1103" name="Google Shape;1103;g26ff9d7795a_0_106"/>
          <p:cNvSpPr txBox="1"/>
          <p:nvPr/>
        </p:nvSpPr>
        <p:spPr>
          <a:xfrm>
            <a:off x="225848" y="2639193"/>
            <a:ext cx="9415500" cy="5192400"/>
          </a:xfrm>
          <a:prstGeom prst="rect">
            <a:avLst/>
          </a:prstGeom>
          <a:noFill/>
          <a:ln>
            <a:noFill/>
          </a:ln>
        </p:spPr>
        <p:txBody>
          <a:bodyPr anchorCtr="0" anchor="t" bIns="0" lIns="0" spcFirstLastPara="1" rIns="0" wrap="square" tIns="0">
            <a:spAutoFit/>
          </a:bodyPr>
          <a:lstStyle/>
          <a:p>
            <a:pPr indent="-192182" lvl="1" marL="384364" marR="0" rtl="0" algn="just">
              <a:lnSpc>
                <a:spcPct val="119993"/>
              </a:lnSpc>
              <a:spcBef>
                <a:spcPts val="0"/>
              </a:spcBef>
              <a:spcAft>
                <a:spcPts val="0"/>
              </a:spcAft>
              <a:buClr>
                <a:srgbClr val="000000"/>
              </a:buClr>
              <a:buSzPts val="2986"/>
              <a:buFont typeface="Arial"/>
              <a:buChar char="•"/>
            </a:pPr>
            <a:r>
              <a:rPr b="1" i="0" lang="en-US" sz="2986" u="none" cap="none" strike="noStrike">
                <a:solidFill>
                  <a:srgbClr val="000000"/>
                </a:solidFill>
                <a:latin typeface="Quicksand"/>
                <a:ea typeface="Quicksand"/>
                <a:cs typeface="Quicksand"/>
                <a:sym typeface="Quicksand"/>
              </a:rPr>
              <a:t>Ejercicio habitual de violencia física o psíquica respecto de alguna de las personas referidas en el art.5 de la ley.</a:t>
            </a:r>
            <a:endParaRPr b="0" i="0" sz="1400" u="none" cap="none" strike="noStrike">
              <a:solidFill>
                <a:srgbClr val="000000"/>
              </a:solidFill>
              <a:latin typeface="Arial"/>
              <a:ea typeface="Arial"/>
              <a:cs typeface="Arial"/>
              <a:sym typeface="Arial"/>
            </a:endParaRPr>
          </a:p>
          <a:p>
            <a:pPr indent="0" lvl="0" marL="0" marR="0" rtl="0" algn="just">
              <a:lnSpc>
                <a:spcPct val="59979"/>
              </a:lnSpc>
              <a:spcBef>
                <a:spcPts val="0"/>
              </a:spcBef>
              <a:spcAft>
                <a:spcPts val="0"/>
              </a:spcAft>
              <a:buClr>
                <a:srgbClr val="000000"/>
              </a:buClr>
              <a:buSzPts val="2986"/>
              <a:buFont typeface="Arial"/>
              <a:buNone/>
            </a:pPr>
            <a:r>
              <a:t/>
            </a:r>
            <a:endParaRPr b="1" i="0" sz="2986" u="none" cap="none" strike="noStrike">
              <a:solidFill>
                <a:srgbClr val="000000"/>
              </a:solidFill>
              <a:latin typeface="Quicksand"/>
              <a:ea typeface="Quicksand"/>
              <a:cs typeface="Quicksand"/>
              <a:sym typeface="Quicksand"/>
            </a:endParaRPr>
          </a:p>
          <a:p>
            <a:pPr indent="0" lvl="0" marL="0" marR="0" rtl="0" algn="just">
              <a:lnSpc>
                <a:spcPct val="59979"/>
              </a:lnSpc>
              <a:spcBef>
                <a:spcPts val="0"/>
              </a:spcBef>
              <a:spcAft>
                <a:spcPts val="0"/>
              </a:spcAft>
              <a:buClr>
                <a:srgbClr val="000000"/>
              </a:buClr>
              <a:buSzPts val="2986"/>
              <a:buFont typeface="Arial"/>
              <a:buNone/>
            </a:pPr>
            <a:r>
              <a:t/>
            </a:r>
            <a:endParaRPr b="1" i="0" sz="2986" u="none" cap="none" strike="noStrike">
              <a:solidFill>
                <a:srgbClr val="000000"/>
              </a:solidFill>
              <a:latin typeface="Quicksand"/>
              <a:ea typeface="Quicksand"/>
              <a:cs typeface="Quicksand"/>
              <a:sym typeface="Quicksand"/>
            </a:endParaRPr>
          </a:p>
          <a:p>
            <a:pPr indent="0" lvl="0" marL="0" marR="0" rtl="0" algn="just">
              <a:lnSpc>
                <a:spcPct val="119959"/>
              </a:lnSpc>
              <a:spcBef>
                <a:spcPts val="0"/>
              </a:spcBef>
              <a:spcAft>
                <a:spcPts val="0"/>
              </a:spcAft>
              <a:buClr>
                <a:srgbClr val="000000"/>
              </a:buClr>
              <a:buSzPts val="1493"/>
              <a:buFont typeface="Arial"/>
              <a:buNone/>
            </a:pPr>
            <a:r>
              <a:rPr b="0" i="0" lang="en-US" sz="1493" u="none" cap="none" strike="noStrike">
                <a:solidFill>
                  <a:srgbClr val="000000"/>
                </a:solidFill>
                <a:latin typeface="Quicksand Medium"/>
                <a:ea typeface="Quicksand Medium"/>
                <a:cs typeface="Quicksand Medium"/>
                <a:sym typeface="Quicksand Medium"/>
              </a:rPr>
              <a:t>Para apreciar la habitualidad, se atenderá el número de actos ejecutados, así como la proximidad temporal de los mismos, con independencia de que dicha violencia se haya ejercido sobre la misma o diferente víctima.(no se consideran los hechos anteriores respecto de los cuales haya recaído sentencia penal absolutoria o condenatoria).</a:t>
            </a:r>
            <a:endParaRPr b="0" i="0" sz="1400" u="none" cap="none" strike="noStrike">
              <a:solidFill>
                <a:srgbClr val="000000"/>
              </a:solidFill>
              <a:latin typeface="Arial"/>
              <a:ea typeface="Arial"/>
              <a:cs typeface="Arial"/>
              <a:sym typeface="Arial"/>
            </a:endParaRPr>
          </a:p>
          <a:p>
            <a:pPr indent="-96090" lvl="1" marL="192181" marR="0" rtl="0" algn="just">
              <a:lnSpc>
                <a:spcPct val="119959"/>
              </a:lnSpc>
              <a:spcBef>
                <a:spcPts val="0"/>
              </a:spcBef>
              <a:spcAft>
                <a:spcPts val="0"/>
              </a:spcAft>
              <a:buClr>
                <a:srgbClr val="000000"/>
              </a:buClr>
              <a:buSzPts val="1493"/>
              <a:buFont typeface="Arial"/>
              <a:buNone/>
            </a:pPr>
            <a:r>
              <a:t/>
            </a:r>
            <a:endParaRPr b="0" i="0" sz="1493" u="none" cap="none" strike="noStrike">
              <a:solidFill>
                <a:srgbClr val="000000"/>
              </a:solidFill>
              <a:latin typeface="Quicksand Medium"/>
              <a:ea typeface="Quicksand Medium"/>
              <a:cs typeface="Quicksand Medium"/>
              <a:sym typeface="Quicksand Medium"/>
            </a:endParaRPr>
          </a:p>
          <a:p>
            <a:pPr indent="-96090" lvl="1" marL="192181" marR="0" rtl="0" algn="just">
              <a:lnSpc>
                <a:spcPct val="119959"/>
              </a:lnSpc>
              <a:spcBef>
                <a:spcPts val="0"/>
              </a:spcBef>
              <a:spcAft>
                <a:spcPts val="0"/>
              </a:spcAft>
              <a:buClr>
                <a:srgbClr val="000000"/>
              </a:buClr>
              <a:buSzPts val="1493"/>
              <a:buFont typeface="Arial"/>
              <a:buNone/>
            </a:pPr>
            <a:r>
              <a:t/>
            </a:r>
            <a:endParaRPr b="0" i="0" sz="1493" u="none" cap="none" strike="noStrike">
              <a:solidFill>
                <a:srgbClr val="000000"/>
              </a:solidFill>
              <a:latin typeface="Quicksand Medium"/>
              <a:ea typeface="Quicksand Medium"/>
              <a:cs typeface="Quicksand Medium"/>
              <a:sym typeface="Quicksand Medium"/>
            </a:endParaRPr>
          </a:p>
          <a:p>
            <a:pPr indent="-96090" lvl="1" marL="192181" marR="0" rtl="0" algn="just">
              <a:lnSpc>
                <a:spcPct val="119959"/>
              </a:lnSpc>
              <a:spcBef>
                <a:spcPts val="0"/>
              </a:spcBef>
              <a:spcAft>
                <a:spcPts val="0"/>
              </a:spcAft>
              <a:buClr>
                <a:srgbClr val="000000"/>
              </a:buClr>
              <a:buSzPts val="1493"/>
              <a:buFont typeface="Arial"/>
              <a:buNone/>
            </a:pPr>
            <a:r>
              <a:t/>
            </a:r>
            <a:endParaRPr b="0" i="0" sz="1493" u="none" cap="none" strike="noStrike">
              <a:solidFill>
                <a:srgbClr val="000000"/>
              </a:solidFill>
              <a:latin typeface="Quicksand Medium"/>
              <a:ea typeface="Quicksand Medium"/>
              <a:cs typeface="Quicksand Medium"/>
              <a:sym typeface="Quicksand Medium"/>
            </a:endParaRPr>
          </a:p>
          <a:p>
            <a:pPr indent="-96090" lvl="1" marL="192181" marR="0" rtl="0" algn="just">
              <a:lnSpc>
                <a:spcPct val="119959"/>
              </a:lnSpc>
              <a:spcBef>
                <a:spcPts val="0"/>
              </a:spcBef>
              <a:spcAft>
                <a:spcPts val="0"/>
              </a:spcAft>
              <a:buClr>
                <a:srgbClr val="000000"/>
              </a:buClr>
              <a:buSzPts val="1493"/>
              <a:buFont typeface="Arial"/>
              <a:buNone/>
            </a:pPr>
            <a:r>
              <a:t/>
            </a:r>
            <a:endParaRPr b="0" i="0" sz="1493" u="none" cap="none" strike="noStrike">
              <a:solidFill>
                <a:srgbClr val="000000"/>
              </a:solidFill>
              <a:latin typeface="Quicksand Medium"/>
              <a:ea typeface="Quicksand Medium"/>
              <a:cs typeface="Quicksand Medium"/>
              <a:sym typeface="Quicksand Medium"/>
            </a:endParaRPr>
          </a:p>
          <a:p>
            <a:pPr indent="-96090" lvl="1" marL="192181" marR="0" rtl="0" algn="l">
              <a:lnSpc>
                <a:spcPct val="119959"/>
              </a:lnSpc>
              <a:spcBef>
                <a:spcPts val="0"/>
              </a:spcBef>
              <a:spcAft>
                <a:spcPts val="0"/>
              </a:spcAft>
              <a:buClr>
                <a:srgbClr val="000000"/>
              </a:buClr>
              <a:buSzPts val="1493"/>
              <a:buFont typeface="Arial"/>
              <a:buNone/>
            </a:pPr>
            <a:r>
              <a:t/>
            </a:r>
            <a:endParaRPr b="0" i="0" sz="1493" u="none" cap="none" strike="noStrike">
              <a:solidFill>
                <a:srgbClr val="000000"/>
              </a:solidFill>
              <a:latin typeface="Quicksand Medium"/>
              <a:ea typeface="Quicksand Medium"/>
              <a:cs typeface="Quicksand Medium"/>
              <a:sym typeface="Quicksand Medium"/>
            </a:endParaRPr>
          </a:p>
          <a:p>
            <a:pPr indent="-96090" lvl="1" marL="192181" marR="0" rtl="0" algn="l">
              <a:lnSpc>
                <a:spcPct val="119959"/>
              </a:lnSpc>
              <a:spcBef>
                <a:spcPts val="0"/>
              </a:spcBef>
              <a:spcAft>
                <a:spcPts val="0"/>
              </a:spcAft>
              <a:buClr>
                <a:srgbClr val="000000"/>
              </a:buClr>
              <a:buSzPts val="1493"/>
              <a:buFont typeface="Arial"/>
              <a:buNone/>
            </a:pPr>
            <a:r>
              <a:t/>
            </a:r>
            <a:endParaRPr b="0" i="0" sz="1493" u="none" cap="none" strike="noStrike">
              <a:solidFill>
                <a:srgbClr val="000000"/>
              </a:solidFill>
              <a:latin typeface="Quicksand Medium"/>
              <a:ea typeface="Quicksand Medium"/>
              <a:cs typeface="Quicksand Medium"/>
              <a:sym typeface="Quicksand Medium"/>
            </a:endParaRPr>
          </a:p>
          <a:p>
            <a:pPr indent="-96090" lvl="1" marL="192181" marR="0" rtl="0" algn="l">
              <a:lnSpc>
                <a:spcPct val="119959"/>
              </a:lnSpc>
              <a:spcBef>
                <a:spcPts val="0"/>
              </a:spcBef>
              <a:spcAft>
                <a:spcPts val="0"/>
              </a:spcAft>
              <a:buClr>
                <a:srgbClr val="000000"/>
              </a:buClr>
              <a:buSzPts val="1493"/>
              <a:buFont typeface="Arial"/>
              <a:buNone/>
            </a:pPr>
            <a:r>
              <a:t/>
            </a:r>
            <a:endParaRPr b="0" i="0" sz="1493" u="none" cap="none" strike="noStrike">
              <a:solidFill>
                <a:srgbClr val="000000"/>
              </a:solidFill>
              <a:latin typeface="Quicksand Medium"/>
              <a:ea typeface="Quicksand Medium"/>
              <a:cs typeface="Quicksand Medium"/>
              <a:sym typeface="Quicksand Medium"/>
            </a:endParaRPr>
          </a:p>
        </p:txBody>
      </p:sp>
      <p:sp>
        <p:nvSpPr>
          <p:cNvPr id="1104" name="Google Shape;1104;g26ff9d7795a_0_106"/>
          <p:cNvSpPr txBox="1"/>
          <p:nvPr/>
        </p:nvSpPr>
        <p:spPr>
          <a:xfrm>
            <a:off x="493395" y="1028210"/>
            <a:ext cx="9147900" cy="1444800"/>
          </a:xfrm>
          <a:prstGeom prst="rect">
            <a:avLst/>
          </a:prstGeom>
          <a:noFill/>
          <a:ln>
            <a:noFill/>
          </a:ln>
        </p:spPr>
        <p:txBody>
          <a:bodyPr anchorCtr="0" anchor="t" bIns="0" lIns="0" spcFirstLastPara="1" rIns="0" wrap="square" tIns="0">
            <a:spAutoFit/>
          </a:bodyPr>
          <a:lstStyle/>
          <a:p>
            <a:pPr indent="0" lvl="0" marL="0" marR="0" rtl="0" algn="ctr">
              <a:lnSpc>
                <a:spcPct val="120018"/>
              </a:lnSpc>
              <a:spcBef>
                <a:spcPts val="0"/>
              </a:spcBef>
              <a:spcAft>
                <a:spcPts val="0"/>
              </a:spcAft>
              <a:buClr>
                <a:srgbClr val="000000"/>
              </a:buClr>
              <a:buSzPts val="4266"/>
              <a:buFont typeface="Arial"/>
              <a:buNone/>
            </a:pPr>
            <a:r>
              <a:rPr b="0" i="0" lang="en-US" sz="4266" u="none" cap="none" strike="noStrike">
                <a:solidFill>
                  <a:srgbClr val="000000"/>
                </a:solidFill>
                <a:latin typeface="Quicksand"/>
                <a:ea typeface="Quicksand"/>
                <a:cs typeface="Quicksand"/>
                <a:sym typeface="Quicksand"/>
              </a:rPr>
              <a:t> ACTOS CONSTITUTIVOS DE DELITO. art 14.</a:t>
            </a:r>
            <a:endParaRPr b="0" i="0" sz="1400" u="none" cap="none" strike="noStrike">
              <a:solidFill>
                <a:srgbClr val="000000"/>
              </a:solidFill>
              <a:latin typeface="Arial"/>
              <a:ea typeface="Arial"/>
              <a:cs typeface="Arial"/>
              <a:sym typeface="Arial"/>
            </a:endParaRPr>
          </a:p>
        </p:txBody>
      </p:sp>
      <p:sp>
        <p:nvSpPr>
          <p:cNvPr id="1105" name="Google Shape;1105;g26ff9d7795a_0_106"/>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grpSp>
        <p:nvGrpSpPr>
          <p:cNvPr id="176" name="Google Shape;176;p6"/>
          <p:cNvGrpSpPr/>
          <p:nvPr/>
        </p:nvGrpSpPr>
        <p:grpSpPr>
          <a:xfrm rot="2576720">
            <a:off x="240124" y="-818533"/>
            <a:ext cx="819300" cy="3128075"/>
            <a:chOff x="0" y="-47625"/>
            <a:chExt cx="303446" cy="5183422"/>
          </a:xfrm>
        </p:grpSpPr>
        <p:sp>
          <p:nvSpPr>
            <p:cNvPr id="177" name="Google Shape;177;p6"/>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178" name="Google Shape;178;p6"/>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79" name="Google Shape;179;p6"/>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180" name="Google Shape;180;p6"/>
          <p:cNvSpPr txBox="1"/>
          <p:nvPr/>
        </p:nvSpPr>
        <p:spPr>
          <a:xfrm>
            <a:off x="579155" y="976099"/>
            <a:ext cx="8595300" cy="5824500"/>
          </a:xfrm>
          <a:prstGeom prst="rect">
            <a:avLst/>
          </a:prstGeom>
          <a:noFill/>
          <a:ln>
            <a:noFill/>
          </a:ln>
        </p:spPr>
        <p:txBody>
          <a:bodyPr anchorCtr="0" anchor="t" bIns="0" lIns="0" spcFirstLastPara="1" rIns="0" wrap="square" tIns="0">
            <a:spAutoFit/>
          </a:bodyPr>
          <a:lstStyle/>
          <a:p>
            <a:pPr indent="0" lvl="0" marL="914400" marR="0" rtl="0" algn="just">
              <a:lnSpc>
                <a:spcPct val="96021"/>
              </a:lnSpc>
              <a:spcBef>
                <a:spcPts val="0"/>
              </a:spcBef>
              <a:spcAft>
                <a:spcPts val="0"/>
              </a:spcAft>
              <a:buClr>
                <a:srgbClr val="000000"/>
              </a:buClr>
              <a:buSzPts val="2463"/>
              <a:buFont typeface="Arial"/>
              <a:buNone/>
            </a:pPr>
            <a:r>
              <a:rPr b="1" i="0" lang="en-US" sz="2463" u="none" cap="none" strike="noStrike">
                <a:solidFill>
                  <a:srgbClr val="000000"/>
                </a:solidFill>
                <a:latin typeface="Quicksand"/>
                <a:ea typeface="Quicksand"/>
                <a:cs typeface="Quicksand"/>
                <a:sym typeface="Quicksand"/>
              </a:rPr>
              <a:t>2. CONCENTRACION: </a:t>
            </a:r>
            <a:endParaRPr b="0" i="0" sz="1400" u="none" cap="none" strike="noStrike">
              <a:solidFill>
                <a:srgbClr val="000000"/>
              </a:solidFill>
              <a:latin typeface="Arial"/>
              <a:ea typeface="Arial"/>
              <a:cs typeface="Arial"/>
              <a:sym typeface="Arial"/>
            </a:endParaRPr>
          </a:p>
          <a:p>
            <a:pPr indent="0" lvl="0" marL="0" marR="0" rtl="0" algn="just">
              <a:lnSpc>
                <a:spcPct val="96021"/>
              </a:lnSpc>
              <a:spcBef>
                <a:spcPts val="0"/>
              </a:spcBef>
              <a:spcAft>
                <a:spcPts val="0"/>
              </a:spcAft>
              <a:buClr>
                <a:srgbClr val="000000"/>
              </a:buClr>
              <a:buSzPts val="2463"/>
              <a:buFont typeface="Arial"/>
              <a:buNone/>
            </a:pPr>
            <a:r>
              <a:rPr b="0" i="0" lang="en-US" sz="2463" u="none" cap="none" strike="noStrike">
                <a:solidFill>
                  <a:srgbClr val="000000"/>
                </a:solidFill>
                <a:latin typeface="Quicksand Medium"/>
                <a:ea typeface="Quicksand Medium"/>
                <a:cs typeface="Quicksand Medium"/>
                <a:sym typeface="Quicksand Medium"/>
              </a:rPr>
              <a:t>Implica que el procedimiento se desarrollará en audiencias continuas y podrá prolongarse en sesiones sucesivas, hasta su conclusión. No obstante, el tribunal podrá reprogramar una audiencia, en casos excepcionales y hasta por dos veces durante todo el juicio, si no está disponible prueba relevante decretada por el juez.</a:t>
            </a:r>
            <a:endParaRPr b="0" i="0" sz="1400" u="none" cap="none" strike="noStrike">
              <a:solidFill>
                <a:srgbClr val="000000"/>
              </a:solidFill>
              <a:latin typeface="Arial"/>
              <a:ea typeface="Arial"/>
              <a:cs typeface="Arial"/>
              <a:sym typeface="Arial"/>
            </a:endParaRPr>
          </a:p>
          <a:p>
            <a:pPr indent="0" lvl="0" marL="0" marR="0" rtl="0" algn="just">
              <a:lnSpc>
                <a:spcPct val="96021"/>
              </a:lnSpc>
              <a:spcBef>
                <a:spcPts val="0"/>
              </a:spcBef>
              <a:spcAft>
                <a:spcPts val="0"/>
              </a:spcAft>
              <a:buClr>
                <a:srgbClr val="000000"/>
              </a:buClr>
              <a:buSzPts val="2463"/>
              <a:buFont typeface="Arial"/>
              <a:buNone/>
            </a:pPr>
            <a:r>
              <a:rPr b="0" i="0" lang="en-US" sz="2463" u="none" cap="none" strike="noStrike">
                <a:solidFill>
                  <a:srgbClr val="000000"/>
                </a:solidFill>
                <a:latin typeface="Quicksand Medium"/>
                <a:ea typeface="Quicksand Medium"/>
                <a:cs typeface="Quicksand Medium"/>
                <a:sym typeface="Quicksand Medium"/>
              </a:rPr>
              <a:t> Asimismo, por otros motivos fundados podrá suspender hasta por dos veces una audiencia durante su desarrollo.</a:t>
            </a:r>
            <a:endParaRPr b="0" i="0" sz="1400" u="none" cap="none" strike="noStrike">
              <a:solidFill>
                <a:srgbClr val="000000"/>
              </a:solidFill>
              <a:latin typeface="Arial"/>
              <a:ea typeface="Arial"/>
              <a:cs typeface="Arial"/>
              <a:sym typeface="Arial"/>
            </a:endParaRPr>
          </a:p>
          <a:p>
            <a:pPr indent="0" lvl="0" marL="0" marR="0" rtl="0" algn="just">
              <a:lnSpc>
                <a:spcPct val="96021"/>
              </a:lnSpc>
              <a:spcBef>
                <a:spcPts val="0"/>
              </a:spcBef>
              <a:spcAft>
                <a:spcPts val="0"/>
              </a:spcAft>
              <a:buClr>
                <a:srgbClr val="000000"/>
              </a:buClr>
              <a:buSzPts val="2463"/>
              <a:buFont typeface="Arial"/>
              <a:buNone/>
            </a:pPr>
            <a:r>
              <a:rPr b="0" i="0" lang="en-US" sz="2463" u="none" cap="none" strike="noStrike">
                <a:solidFill>
                  <a:srgbClr val="000000"/>
                </a:solidFill>
                <a:latin typeface="Quicksand Medium"/>
                <a:ea typeface="Quicksand Medium"/>
                <a:cs typeface="Quicksand Medium"/>
                <a:sym typeface="Quicksand Medium"/>
              </a:rPr>
              <a:t>La reprogramación cuando corresponda se notifica de acuerdo al inciso final del artículo 23 de la ley 19.968, con tres días hábiles de antelación (correo electrónico u otra forma señalada por el abogado patrocinante en su primera presentación.     </a:t>
            </a:r>
            <a:endParaRPr b="0" i="0" sz="1400" u="none" cap="none" strike="noStrike">
              <a:solidFill>
                <a:srgbClr val="000000"/>
              </a:solidFill>
              <a:latin typeface="Arial"/>
              <a:ea typeface="Arial"/>
              <a:cs typeface="Arial"/>
              <a:sym typeface="Arial"/>
            </a:endParaRPr>
          </a:p>
          <a:p>
            <a:pPr indent="0" lvl="0" marL="0" marR="0" rtl="0" algn="l">
              <a:lnSpc>
                <a:spcPct val="96021"/>
              </a:lnSpc>
              <a:spcBef>
                <a:spcPts val="0"/>
              </a:spcBef>
              <a:spcAft>
                <a:spcPts val="0"/>
              </a:spcAft>
              <a:buClr>
                <a:srgbClr val="000000"/>
              </a:buClr>
              <a:buSzPts val="2463"/>
              <a:buFont typeface="Arial"/>
              <a:buNone/>
            </a:pPr>
            <a:r>
              <a:rPr b="0" i="0" lang="en-US" sz="2463" u="none" cap="none" strike="noStrike">
                <a:solidFill>
                  <a:srgbClr val="000000"/>
                </a:solidFill>
                <a:latin typeface="Quicksand Medium"/>
                <a:ea typeface="Quicksand Medium"/>
                <a:cs typeface="Quicksand Medium"/>
                <a:sym typeface="Quicksand Medium"/>
              </a:rPr>
              <a:t>   </a:t>
            </a:r>
            <a:endParaRPr b="0" i="0" sz="1400" u="none" cap="none" strike="noStrike">
              <a:solidFill>
                <a:srgbClr val="000000"/>
              </a:solidFill>
              <a:latin typeface="Arial"/>
              <a:ea typeface="Arial"/>
              <a:cs typeface="Arial"/>
              <a:sym typeface="Arial"/>
            </a:endParaRPr>
          </a:p>
        </p:txBody>
      </p:sp>
      <p:sp>
        <p:nvSpPr>
          <p:cNvPr id="181" name="Google Shape;181;p6"/>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3" name="Shape 1113"/>
        <p:cNvGrpSpPr/>
        <p:nvPr/>
      </p:nvGrpSpPr>
      <p:grpSpPr>
        <a:xfrm>
          <a:off x="0" y="0"/>
          <a:ext cx="0" cy="0"/>
          <a:chOff x="0" y="0"/>
          <a:chExt cx="0" cy="0"/>
        </a:xfrm>
      </p:grpSpPr>
      <p:grpSp>
        <p:nvGrpSpPr>
          <p:cNvPr id="1114" name="Google Shape;1114;p66"/>
          <p:cNvGrpSpPr/>
          <p:nvPr/>
        </p:nvGrpSpPr>
        <p:grpSpPr>
          <a:xfrm rot="2576728">
            <a:off x="12023" y="-6006948"/>
            <a:ext cx="819305" cy="13995240"/>
            <a:chOff x="0" y="-47625"/>
            <a:chExt cx="303446" cy="5183422"/>
          </a:xfrm>
        </p:grpSpPr>
        <p:sp>
          <p:nvSpPr>
            <p:cNvPr id="1115" name="Google Shape;1115;p66"/>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1116" name="Google Shape;1116;p66"/>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17" name="Google Shape;1117;p66"/>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1118" name="Google Shape;1118;p66"/>
          <p:cNvSpPr txBox="1"/>
          <p:nvPr/>
        </p:nvSpPr>
        <p:spPr>
          <a:xfrm>
            <a:off x="823595" y="2149780"/>
            <a:ext cx="8106300" cy="4800900"/>
          </a:xfrm>
          <a:prstGeom prst="rect">
            <a:avLst/>
          </a:prstGeom>
          <a:noFill/>
          <a:ln>
            <a:noFill/>
          </a:ln>
        </p:spPr>
        <p:txBody>
          <a:bodyPr anchorCtr="0" anchor="t" bIns="0" lIns="0" spcFirstLastPara="1" rIns="0" wrap="square" tIns="0">
            <a:spAutoFit/>
          </a:bodyPr>
          <a:lstStyle/>
          <a:p>
            <a:pPr indent="-345591" lvl="2" marL="1036772" marR="0" rtl="0" algn="l">
              <a:lnSpc>
                <a:spcPct val="120018"/>
              </a:lnSpc>
              <a:spcBef>
                <a:spcPts val="0"/>
              </a:spcBef>
              <a:spcAft>
                <a:spcPts val="0"/>
              </a:spcAft>
              <a:buClr>
                <a:srgbClr val="000000"/>
              </a:buClr>
              <a:buSzPts val="4266"/>
              <a:buFont typeface="Arial"/>
              <a:buChar char="⚬"/>
            </a:pPr>
            <a:r>
              <a:rPr b="0" i="0" lang="en-US" sz="4266" u="none" cap="none" strike="noStrike">
                <a:solidFill>
                  <a:srgbClr val="000000"/>
                </a:solidFill>
                <a:latin typeface="Quicksand"/>
                <a:ea typeface="Quicksand"/>
                <a:cs typeface="Quicksand"/>
                <a:sym typeface="Quicksand"/>
              </a:rPr>
              <a:t>Abuso físico</a:t>
            </a:r>
            <a:endParaRPr b="0" i="0" sz="1400" u="none" cap="none" strike="noStrike">
              <a:solidFill>
                <a:srgbClr val="000000"/>
              </a:solidFill>
              <a:latin typeface="Arial"/>
              <a:ea typeface="Arial"/>
              <a:cs typeface="Arial"/>
              <a:sym typeface="Arial"/>
            </a:endParaRPr>
          </a:p>
          <a:p>
            <a:pPr indent="-345591" lvl="2" marL="1036772" marR="0" rtl="0" algn="l">
              <a:lnSpc>
                <a:spcPct val="120018"/>
              </a:lnSpc>
              <a:spcBef>
                <a:spcPts val="0"/>
              </a:spcBef>
              <a:spcAft>
                <a:spcPts val="0"/>
              </a:spcAft>
              <a:buClr>
                <a:srgbClr val="000000"/>
              </a:buClr>
              <a:buSzPts val="4266"/>
              <a:buFont typeface="Arial"/>
              <a:buChar char="⚬"/>
            </a:pPr>
            <a:r>
              <a:rPr b="0" i="0" lang="en-US" sz="4266" u="none" cap="none" strike="noStrike">
                <a:solidFill>
                  <a:srgbClr val="000000"/>
                </a:solidFill>
                <a:latin typeface="Quicksand"/>
                <a:ea typeface="Quicksand"/>
                <a:cs typeface="Quicksand"/>
                <a:sym typeface="Quicksand"/>
              </a:rPr>
              <a:t>Abuso  sexual</a:t>
            </a:r>
            <a:endParaRPr b="0" i="0" sz="1400" u="none" cap="none" strike="noStrike">
              <a:solidFill>
                <a:srgbClr val="000000"/>
              </a:solidFill>
              <a:latin typeface="Arial"/>
              <a:ea typeface="Arial"/>
              <a:cs typeface="Arial"/>
              <a:sym typeface="Arial"/>
            </a:endParaRPr>
          </a:p>
          <a:p>
            <a:pPr indent="-345591" lvl="2" marL="1036772" marR="0" rtl="0" algn="l">
              <a:lnSpc>
                <a:spcPct val="120018"/>
              </a:lnSpc>
              <a:spcBef>
                <a:spcPts val="0"/>
              </a:spcBef>
              <a:spcAft>
                <a:spcPts val="0"/>
              </a:spcAft>
              <a:buClr>
                <a:srgbClr val="000000"/>
              </a:buClr>
              <a:buSzPts val="4266"/>
              <a:buFont typeface="Arial"/>
              <a:buChar char="⚬"/>
            </a:pPr>
            <a:r>
              <a:rPr b="0" i="0" lang="en-US" sz="4266" u="none" cap="none" strike="noStrike">
                <a:solidFill>
                  <a:srgbClr val="000000"/>
                </a:solidFill>
                <a:latin typeface="Quicksand"/>
                <a:ea typeface="Quicksand"/>
                <a:cs typeface="Quicksand"/>
                <a:sym typeface="Quicksand"/>
              </a:rPr>
              <a:t>Abuso psicológico</a:t>
            </a:r>
            <a:endParaRPr b="0" i="0" sz="1400" u="none" cap="none" strike="noStrike">
              <a:solidFill>
                <a:srgbClr val="000000"/>
              </a:solidFill>
              <a:latin typeface="Arial"/>
              <a:ea typeface="Arial"/>
              <a:cs typeface="Arial"/>
              <a:sym typeface="Arial"/>
            </a:endParaRPr>
          </a:p>
          <a:p>
            <a:pPr indent="-120956" lvl="2" marL="362869" marR="0" rtl="0" algn="l">
              <a:lnSpc>
                <a:spcPct val="119959"/>
              </a:lnSpc>
              <a:spcBef>
                <a:spcPts val="0"/>
              </a:spcBef>
              <a:spcAft>
                <a:spcPts val="0"/>
              </a:spcAft>
              <a:buClr>
                <a:srgbClr val="000000"/>
              </a:buClr>
              <a:buSzPts val="1493"/>
              <a:buFont typeface="Arial"/>
              <a:buNone/>
            </a:pPr>
            <a:r>
              <a:t/>
            </a:r>
            <a:endParaRPr b="0" i="0" sz="1493" u="none" cap="none" strike="noStrike">
              <a:solidFill>
                <a:srgbClr val="000000"/>
              </a:solidFill>
              <a:latin typeface="Quicksand Medium"/>
              <a:ea typeface="Quicksand Medium"/>
              <a:cs typeface="Quicksand Medium"/>
              <a:sym typeface="Quicksand Medium"/>
            </a:endParaRPr>
          </a:p>
          <a:p>
            <a:pPr indent="-120956" lvl="2" marL="362869" marR="0" rtl="0" algn="l">
              <a:lnSpc>
                <a:spcPct val="119959"/>
              </a:lnSpc>
              <a:spcBef>
                <a:spcPts val="0"/>
              </a:spcBef>
              <a:spcAft>
                <a:spcPts val="0"/>
              </a:spcAft>
              <a:buClr>
                <a:srgbClr val="000000"/>
              </a:buClr>
              <a:buSzPts val="1493"/>
              <a:buFont typeface="Arial"/>
              <a:buNone/>
            </a:pPr>
            <a:r>
              <a:t/>
            </a:r>
            <a:endParaRPr b="0" i="0" sz="1493" u="none" cap="none" strike="noStrike">
              <a:solidFill>
                <a:srgbClr val="000000"/>
              </a:solidFill>
              <a:latin typeface="Quicksand Medium"/>
              <a:ea typeface="Quicksand Medium"/>
              <a:cs typeface="Quicksand Medium"/>
              <a:sym typeface="Quicksand Medium"/>
            </a:endParaRPr>
          </a:p>
          <a:p>
            <a:pPr indent="-120957" lvl="2" marL="362870" marR="0" rtl="0" algn="just">
              <a:lnSpc>
                <a:spcPct val="119959"/>
              </a:lnSpc>
              <a:spcBef>
                <a:spcPts val="0"/>
              </a:spcBef>
              <a:spcAft>
                <a:spcPts val="0"/>
              </a:spcAft>
              <a:buClr>
                <a:srgbClr val="000000"/>
              </a:buClr>
              <a:buSzPts val="1793"/>
              <a:buFont typeface="Arial"/>
              <a:buNone/>
            </a:pPr>
            <a:r>
              <a:rPr b="1" i="0" lang="en-US" sz="1793" u="none" cap="none" strike="noStrike">
                <a:solidFill>
                  <a:srgbClr val="000000"/>
                </a:solidFill>
                <a:latin typeface="Quicksand"/>
                <a:ea typeface="Quicksand"/>
                <a:cs typeface="Quicksand"/>
                <a:sym typeface="Quicksand"/>
              </a:rPr>
              <a:t>- Abuso del poder económico</a:t>
            </a:r>
            <a:r>
              <a:rPr b="0" i="0" lang="en-US" sz="1793" u="none" cap="none" strike="noStrike">
                <a:solidFill>
                  <a:srgbClr val="000000"/>
                </a:solidFill>
                <a:latin typeface="Quicksand Medium"/>
                <a:ea typeface="Quicksand Medium"/>
                <a:cs typeface="Quicksand Medium"/>
                <a:sym typeface="Quicksand Medium"/>
              </a:rPr>
              <a:t>: Nueva acepción, con acaba vez mayor cabida y aceptación, referida a las relaciones de poder económico y el desbalance producido por la necesidad, condiciones socioeconómicas desbalanceadas, y también la desproporción producida cuando una de las partes se dedica al cuidado de los hijos, entre otras.</a:t>
            </a:r>
            <a:endParaRPr b="0" i="0" sz="1700" u="none" cap="none" strike="noStrike">
              <a:solidFill>
                <a:srgbClr val="000000"/>
              </a:solidFill>
              <a:latin typeface="Quicksand Medium"/>
              <a:ea typeface="Quicksand Medium"/>
              <a:cs typeface="Quicksand Medium"/>
              <a:sym typeface="Quicksand Medium"/>
            </a:endParaRPr>
          </a:p>
          <a:p>
            <a:pPr indent="-120957" lvl="2" marL="362870" marR="0" rtl="0" algn="l">
              <a:lnSpc>
                <a:spcPct val="119959"/>
              </a:lnSpc>
              <a:spcBef>
                <a:spcPts val="0"/>
              </a:spcBef>
              <a:spcAft>
                <a:spcPts val="0"/>
              </a:spcAft>
              <a:buClr>
                <a:srgbClr val="000000"/>
              </a:buClr>
              <a:buSzPts val="1493"/>
              <a:buFont typeface="Arial"/>
              <a:buNone/>
            </a:pPr>
            <a:r>
              <a:t/>
            </a:r>
            <a:endParaRPr b="0" i="0" sz="1493" u="none" cap="none" strike="noStrike">
              <a:solidFill>
                <a:srgbClr val="000000"/>
              </a:solidFill>
              <a:latin typeface="Quicksand Medium"/>
              <a:ea typeface="Quicksand Medium"/>
              <a:cs typeface="Quicksand Medium"/>
              <a:sym typeface="Quicksand Medium"/>
            </a:endParaRPr>
          </a:p>
        </p:txBody>
      </p:sp>
      <p:sp>
        <p:nvSpPr>
          <p:cNvPr id="1119" name="Google Shape;1119;p66"/>
          <p:cNvSpPr txBox="1"/>
          <p:nvPr/>
        </p:nvSpPr>
        <p:spPr>
          <a:xfrm>
            <a:off x="1143745" y="874077"/>
            <a:ext cx="8106300" cy="788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5120"/>
              <a:buFont typeface="Arial"/>
              <a:buNone/>
            </a:pPr>
            <a:r>
              <a:rPr b="1" i="0" lang="en-US" sz="5120" u="sng" cap="none" strike="noStrike">
                <a:solidFill>
                  <a:srgbClr val="000000"/>
                </a:solidFill>
                <a:latin typeface="Quicksand"/>
                <a:ea typeface="Quicksand"/>
                <a:cs typeface="Quicksand"/>
                <a:sym typeface="Quicksand"/>
              </a:rPr>
              <a:t>Formas de violencia</a:t>
            </a:r>
            <a:endParaRPr b="0" i="0" sz="1400" u="sng" cap="none" strike="noStrike">
              <a:solidFill>
                <a:srgbClr val="000000"/>
              </a:solidFill>
              <a:latin typeface="Arial"/>
              <a:ea typeface="Arial"/>
              <a:cs typeface="Arial"/>
              <a:sym typeface="Arial"/>
            </a:endParaRPr>
          </a:p>
        </p:txBody>
      </p:sp>
      <p:sp>
        <p:nvSpPr>
          <p:cNvPr id="1120" name="Google Shape;1120;p66"/>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8" name="Shape 1128"/>
        <p:cNvGrpSpPr/>
        <p:nvPr/>
      </p:nvGrpSpPr>
      <p:grpSpPr>
        <a:xfrm>
          <a:off x="0" y="0"/>
          <a:ext cx="0" cy="0"/>
          <a:chOff x="0" y="0"/>
          <a:chExt cx="0" cy="0"/>
        </a:xfrm>
      </p:grpSpPr>
      <p:grpSp>
        <p:nvGrpSpPr>
          <p:cNvPr id="1129" name="Google Shape;1129;p67"/>
          <p:cNvGrpSpPr/>
          <p:nvPr/>
        </p:nvGrpSpPr>
        <p:grpSpPr>
          <a:xfrm rot="2576728">
            <a:off x="12023" y="-6006948"/>
            <a:ext cx="819305" cy="13995240"/>
            <a:chOff x="0" y="-47625"/>
            <a:chExt cx="303446" cy="5183422"/>
          </a:xfrm>
        </p:grpSpPr>
        <p:sp>
          <p:nvSpPr>
            <p:cNvPr id="1130" name="Google Shape;1130;p67"/>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1131" name="Google Shape;1131;p67"/>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32" name="Google Shape;1132;p67"/>
          <p:cNvSpPr/>
          <p:nvPr/>
        </p:nvSpPr>
        <p:spPr>
          <a:xfrm rot="-3675329">
            <a:off x="8430988" y="6144840"/>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1133" name="Google Shape;1133;p67"/>
          <p:cNvSpPr txBox="1"/>
          <p:nvPr/>
        </p:nvSpPr>
        <p:spPr>
          <a:xfrm>
            <a:off x="585538" y="1905150"/>
            <a:ext cx="8436600" cy="4814700"/>
          </a:xfrm>
          <a:prstGeom prst="rect">
            <a:avLst/>
          </a:prstGeom>
          <a:noFill/>
          <a:ln>
            <a:noFill/>
          </a:ln>
        </p:spPr>
        <p:txBody>
          <a:bodyPr anchorCtr="0" anchor="t" bIns="0" lIns="0" spcFirstLastPara="1" rIns="0" wrap="square" tIns="0">
            <a:spAutoFit/>
          </a:bodyPr>
          <a:lstStyle/>
          <a:p>
            <a:pPr indent="-121920" lvl="1" marL="247091" marR="0" rtl="0" algn="just">
              <a:lnSpc>
                <a:spcPct val="95989"/>
              </a:lnSpc>
              <a:spcBef>
                <a:spcPts val="0"/>
              </a:spcBef>
              <a:spcAft>
                <a:spcPts val="0"/>
              </a:spcAft>
              <a:buClr>
                <a:srgbClr val="000000"/>
              </a:buClr>
              <a:buSzPts val="1920"/>
              <a:buFont typeface="Arial"/>
              <a:buChar char="•"/>
            </a:pPr>
            <a:r>
              <a:rPr b="0" i="0" lang="en-US" sz="1920" u="none" cap="none" strike="noStrike">
                <a:solidFill>
                  <a:srgbClr val="000000"/>
                </a:solidFill>
                <a:latin typeface="Quicksand Medium"/>
                <a:ea typeface="Quicksand Medium"/>
                <a:cs typeface="Quicksand Medium"/>
                <a:sym typeface="Quicksand Medium"/>
              </a:rPr>
              <a:t>Cuando exista una situación de riesgo inminente para una o más personas de sufrir un maltrato constitutivo de violencia intrafamiliar, aun cuando éste no se haya llevado a cabo, el tribunal, con el solo mérito de la denuncia, deberá adoptar las medidas de protección o cautelares que correspondan.</a:t>
            </a:r>
            <a:endParaRPr b="0" i="0" sz="1920" u="none" cap="none" strike="noStrike">
              <a:solidFill>
                <a:srgbClr val="000000"/>
              </a:solidFill>
              <a:latin typeface="Quicksand Medium"/>
              <a:ea typeface="Quicksand Medium"/>
              <a:cs typeface="Quicksand Medium"/>
              <a:sym typeface="Quicksand Medium"/>
            </a:endParaRPr>
          </a:p>
          <a:p>
            <a:pPr indent="0" lvl="0" marL="914400" marR="0" rtl="0" algn="just">
              <a:lnSpc>
                <a:spcPct val="95989"/>
              </a:lnSpc>
              <a:spcBef>
                <a:spcPts val="0"/>
              </a:spcBef>
              <a:spcAft>
                <a:spcPts val="0"/>
              </a:spcAft>
              <a:buClr>
                <a:srgbClr val="000000"/>
              </a:buClr>
              <a:buSzPts val="1920"/>
              <a:buFont typeface="Arial"/>
              <a:buNone/>
            </a:pPr>
            <a:r>
              <a:t/>
            </a:r>
            <a:endParaRPr b="0" i="0" sz="1920" u="none" cap="none" strike="noStrike">
              <a:solidFill>
                <a:srgbClr val="000000"/>
              </a:solidFill>
              <a:latin typeface="Quicksand Medium"/>
              <a:ea typeface="Quicksand Medium"/>
              <a:cs typeface="Quicksand Medium"/>
              <a:sym typeface="Quicksand Medium"/>
            </a:endParaRPr>
          </a:p>
          <a:p>
            <a:pPr indent="-121920" lvl="1" marL="247091" marR="0" rtl="0" algn="just">
              <a:lnSpc>
                <a:spcPct val="95989"/>
              </a:lnSpc>
              <a:spcBef>
                <a:spcPts val="0"/>
              </a:spcBef>
              <a:spcAft>
                <a:spcPts val="0"/>
              </a:spcAft>
              <a:buClr>
                <a:srgbClr val="000000"/>
              </a:buClr>
              <a:buSzPts val="1920"/>
              <a:buFont typeface="Arial"/>
              <a:buChar char="•"/>
            </a:pPr>
            <a:r>
              <a:rPr b="0" i="0" lang="en-US" sz="1920" u="none" cap="none" strike="noStrike">
                <a:solidFill>
                  <a:srgbClr val="000000"/>
                </a:solidFill>
                <a:latin typeface="Quicksand Medium"/>
                <a:ea typeface="Quicksand Medium"/>
                <a:cs typeface="Quicksand Medium"/>
                <a:sym typeface="Quicksand Medium"/>
              </a:rPr>
              <a:t>Se presumirá que existe cuando haya precedido intimidación de causar daño o cuando concurran, además, respecto de éste, circunstancias tales como: </a:t>
            </a:r>
            <a:r>
              <a:rPr b="1" i="0" lang="en-US" sz="1920" u="none" cap="none" strike="noStrike">
                <a:solidFill>
                  <a:srgbClr val="000000"/>
                </a:solidFill>
                <a:latin typeface="Quicksand"/>
                <a:ea typeface="Quicksand"/>
                <a:cs typeface="Quicksand"/>
                <a:sym typeface="Quicksand"/>
              </a:rPr>
              <a:t>drogadicción, alcoholismo, una o más denuncias por violencia intrafamiliar, condena previa por violencia intrafamiliar, procesos pendientes o condenas previas por crimen o simple delito contra las personas o por alguno de los delitos establecidos en los párrafos 5 y 6 del Título VII, del Libro Segundo del Código Penal o por infracción a la ley N°17.798</a:t>
            </a:r>
            <a:r>
              <a:rPr b="0" i="0" lang="en-US" sz="1920" u="none" cap="none" strike="noStrike">
                <a:solidFill>
                  <a:srgbClr val="000000"/>
                </a:solidFill>
                <a:latin typeface="Quicksand Medium"/>
                <a:ea typeface="Quicksand Medium"/>
                <a:cs typeface="Quicksand Medium"/>
                <a:sym typeface="Quicksand Medium"/>
              </a:rPr>
              <a:t>, o antecedentes psiquiátricos o psicológicos que denoten características de personalidad violenta. </a:t>
            </a:r>
            <a:endParaRPr b="0" i="0" sz="1400" u="none" cap="none" strike="noStrike">
              <a:solidFill>
                <a:srgbClr val="000000"/>
              </a:solidFill>
              <a:latin typeface="Arial"/>
              <a:ea typeface="Arial"/>
              <a:cs typeface="Arial"/>
              <a:sym typeface="Arial"/>
            </a:endParaRPr>
          </a:p>
          <a:p>
            <a:pPr indent="0" lvl="0" marL="0" marR="0" rtl="0" algn="just">
              <a:lnSpc>
                <a:spcPct val="95989"/>
              </a:lnSpc>
              <a:spcBef>
                <a:spcPts val="0"/>
              </a:spcBef>
              <a:spcAft>
                <a:spcPts val="0"/>
              </a:spcAft>
              <a:buClr>
                <a:srgbClr val="000000"/>
              </a:buClr>
              <a:buSzPts val="1920"/>
              <a:buFont typeface="Arial"/>
              <a:buNone/>
            </a:pPr>
            <a:r>
              <a:t/>
            </a:r>
            <a:endParaRPr b="0" i="0" sz="1920" u="none" cap="none" strike="noStrike">
              <a:solidFill>
                <a:srgbClr val="000000"/>
              </a:solidFill>
              <a:latin typeface="Quicksand Medium"/>
              <a:ea typeface="Quicksand Medium"/>
              <a:cs typeface="Quicksand Medium"/>
              <a:sym typeface="Quicksand Medium"/>
            </a:endParaRPr>
          </a:p>
          <a:p>
            <a:pPr indent="-96091" lvl="1" marL="192182" marR="0" rtl="0" algn="l">
              <a:lnSpc>
                <a:spcPct val="93281"/>
              </a:lnSpc>
              <a:spcBef>
                <a:spcPts val="0"/>
              </a:spcBef>
              <a:spcAft>
                <a:spcPts val="0"/>
              </a:spcAft>
              <a:buClr>
                <a:srgbClr val="000000"/>
              </a:buClr>
              <a:buSzPts val="1920"/>
              <a:buFont typeface="Arial"/>
              <a:buNone/>
            </a:pPr>
            <a:r>
              <a:t/>
            </a:r>
            <a:endParaRPr b="0" i="0" sz="1920" u="none" cap="none" strike="noStrike">
              <a:solidFill>
                <a:srgbClr val="000000"/>
              </a:solidFill>
              <a:latin typeface="Quicksand Medium"/>
              <a:ea typeface="Quicksand Medium"/>
              <a:cs typeface="Quicksand Medium"/>
              <a:sym typeface="Quicksand Medium"/>
            </a:endParaRPr>
          </a:p>
        </p:txBody>
      </p:sp>
      <p:sp>
        <p:nvSpPr>
          <p:cNvPr id="1134" name="Google Shape;1134;p67"/>
          <p:cNvSpPr txBox="1"/>
          <p:nvPr/>
        </p:nvSpPr>
        <p:spPr>
          <a:xfrm>
            <a:off x="296200" y="797475"/>
            <a:ext cx="8838000" cy="722400"/>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Clr>
                <a:srgbClr val="000000"/>
              </a:buClr>
              <a:buSzPts val="4693"/>
              <a:buFont typeface="Arial"/>
              <a:buNone/>
            </a:pPr>
            <a:r>
              <a:rPr b="1" i="0" lang="en-US" sz="4693" u="none" cap="none" strike="noStrike">
                <a:solidFill>
                  <a:srgbClr val="000000"/>
                </a:solidFill>
                <a:latin typeface="Quicksand"/>
                <a:ea typeface="Quicksand"/>
                <a:cs typeface="Quicksand"/>
                <a:sym typeface="Quicksand"/>
              </a:rPr>
              <a:t>Situación de riesgo. Art.7 </a:t>
            </a:r>
            <a:endParaRPr b="0" i="0" sz="1400" u="none" cap="none" strike="noStrike">
              <a:solidFill>
                <a:srgbClr val="000000"/>
              </a:solidFill>
              <a:latin typeface="Arial"/>
              <a:ea typeface="Arial"/>
              <a:cs typeface="Arial"/>
              <a:sym typeface="Arial"/>
            </a:endParaRPr>
          </a:p>
        </p:txBody>
      </p:sp>
      <p:sp>
        <p:nvSpPr>
          <p:cNvPr id="1135" name="Google Shape;1135;p67"/>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3" name="Shape 1143"/>
        <p:cNvGrpSpPr/>
        <p:nvPr/>
      </p:nvGrpSpPr>
      <p:grpSpPr>
        <a:xfrm>
          <a:off x="0" y="0"/>
          <a:ext cx="0" cy="0"/>
          <a:chOff x="0" y="0"/>
          <a:chExt cx="0" cy="0"/>
        </a:xfrm>
      </p:grpSpPr>
      <p:grpSp>
        <p:nvGrpSpPr>
          <p:cNvPr id="1144" name="Google Shape;1144;p68"/>
          <p:cNvGrpSpPr/>
          <p:nvPr/>
        </p:nvGrpSpPr>
        <p:grpSpPr>
          <a:xfrm rot="2576728">
            <a:off x="12023" y="-6006948"/>
            <a:ext cx="819305" cy="13995240"/>
            <a:chOff x="0" y="-47625"/>
            <a:chExt cx="303446" cy="5183422"/>
          </a:xfrm>
        </p:grpSpPr>
        <p:sp>
          <p:nvSpPr>
            <p:cNvPr id="1145" name="Google Shape;1145;p68"/>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1146" name="Google Shape;1146;p68"/>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47" name="Google Shape;1147;p68"/>
          <p:cNvSpPr/>
          <p:nvPr/>
        </p:nvSpPr>
        <p:spPr>
          <a:xfrm rot="-3675329">
            <a:off x="8430988" y="6144840"/>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1148" name="Google Shape;1148;p68"/>
          <p:cNvSpPr txBox="1"/>
          <p:nvPr/>
        </p:nvSpPr>
        <p:spPr>
          <a:xfrm>
            <a:off x="585538" y="2738069"/>
            <a:ext cx="8436600" cy="4170000"/>
          </a:xfrm>
          <a:prstGeom prst="rect">
            <a:avLst/>
          </a:prstGeom>
          <a:noFill/>
          <a:ln>
            <a:noFill/>
          </a:ln>
        </p:spPr>
        <p:txBody>
          <a:bodyPr anchorCtr="0" anchor="t" bIns="0" lIns="0" spcFirstLastPara="1" rIns="0" wrap="square" tIns="0">
            <a:spAutoFit/>
          </a:bodyPr>
          <a:lstStyle/>
          <a:p>
            <a:pPr indent="-128270" lvl="1" marL="247009" marR="0" rtl="0" algn="just">
              <a:lnSpc>
                <a:spcPct val="95989"/>
              </a:lnSpc>
              <a:spcBef>
                <a:spcPts val="0"/>
              </a:spcBef>
              <a:spcAft>
                <a:spcPts val="0"/>
              </a:spcAft>
              <a:buClr>
                <a:srgbClr val="000000"/>
              </a:buClr>
              <a:buSzPts val="2020"/>
              <a:buFont typeface="Arial"/>
              <a:buChar char="•"/>
            </a:pPr>
            <a:r>
              <a:rPr b="0" i="0" lang="en-US" sz="2020" u="none" cap="none" strike="noStrike">
                <a:solidFill>
                  <a:srgbClr val="000000"/>
                </a:solidFill>
                <a:latin typeface="Quicksand Medium"/>
                <a:ea typeface="Quicksand Medium"/>
                <a:cs typeface="Quicksand Medium"/>
                <a:sym typeface="Quicksand Medium"/>
              </a:rPr>
              <a:t>Cuando el denunciado oponga, de manera violenta, su negativa a aceptar el término de una relación afectiva mantenida recientemente con la víctima.</a:t>
            </a:r>
            <a:endParaRPr b="0" i="0" sz="2020" u="none" cap="none" strike="noStrike">
              <a:solidFill>
                <a:srgbClr val="000000"/>
              </a:solidFill>
              <a:latin typeface="Quicksand Medium"/>
              <a:ea typeface="Quicksand Medium"/>
              <a:cs typeface="Quicksand Medium"/>
              <a:sym typeface="Quicksand Medium"/>
            </a:endParaRPr>
          </a:p>
          <a:p>
            <a:pPr indent="0" lvl="0" marL="914400" marR="0" rtl="0" algn="just">
              <a:lnSpc>
                <a:spcPct val="95989"/>
              </a:lnSpc>
              <a:spcBef>
                <a:spcPts val="0"/>
              </a:spcBef>
              <a:spcAft>
                <a:spcPts val="0"/>
              </a:spcAft>
              <a:buClr>
                <a:srgbClr val="000000"/>
              </a:buClr>
              <a:buSzPts val="2020"/>
              <a:buFont typeface="Arial"/>
              <a:buNone/>
            </a:pPr>
            <a:r>
              <a:t/>
            </a:r>
            <a:endParaRPr b="0" i="0" sz="2020" u="none" cap="none" strike="noStrike">
              <a:solidFill>
                <a:srgbClr val="000000"/>
              </a:solidFill>
              <a:latin typeface="Quicksand Medium"/>
              <a:ea typeface="Quicksand Medium"/>
              <a:cs typeface="Quicksand Medium"/>
              <a:sym typeface="Quicksand Medium"/>
            </a:endParaRPr>
          </a:p>
          <a:p>
            <a:pPr indent="-128270" lvl="1" marL="247010" marR="0" rtl="0" algn="just">
              <a:lnSpc>
                <a:spcPct val="95989"/>
              </a:lnSpc>
              <a:spcBef>
                <a:spcPts val="0"/>
              </a:spcBef>
              <a:spcAft>
                <a:spcPts val="0"/>
              </a:spcAft>
              <a:buClr>
                <a:srgbClr val="000000"/>
              </a:buClr>
              <a:buSzPts val="2020"/>
              <a:buFont typeface="Arial"/>
              <a:buChar char="•"/>
            </a:pPr>
            <a:r>
              <a:rPr b="0" i="0" lang="en-US" sz="2020" u="none" cap="none" strike="noStrike">
                <a:solidFill>
                  <a:srgbClr val="000000"/>
                </a:solidFill>
                <a:latin typeface="Quicksand Medium"/>
                <a:ea typeface="Quicksand Medium"/>
                <a:cs typeface="Quicksand Medium"/>
                <a:sym typeface="Quicksand Medium"/>
              </a:rPr>
              <a:t>Además, el tribunal cautelará especialmente los casos en que la víctima esté embarazada, se trate de una persona con discapacidad o tenga una condición que la haga vulnerable.</a:t>
            </a:r>
            <a:r>
              <a:rPr b="0" i="0" lang="en-US" sz="2020" u="none" cap="none" strike="noStrike">
                <a:solidFill>
                  <a:srgbClr val="000000"/>
                </a:solidFill>
                <a:latin typeface="Quicksand"/>
                <a:ea typeface="Quicksand"/>
                <a:cs typeface="Quicksand"/>
                <a:sym typeface="Quicksand"/>
              </a:rPr>
              <a:t>(adulto mayor, dueño o poseedor, a cualquier título, de un inmueble que ocupa para residir, sea expulsado de él, relegado a sectores, se restrinja o limite su desplazamiento, por algunos de los parientes indicados en el art.5 )</a:t>
            </a:r>
            <a:r>
              <a:rPr b="0" i="0" lang="en-US" sz="2020" u="none" cap="none" strike="noStrike">
                <a:solidFill>
                  <a:srgbClr val="000000"/>
                </a:solidFill>
                <a:latin typeface="Quicksand Medium"/>
                <a:ea typeface="Quicksand Medium"/>
                <a:cs typeface="Quicksand Medium"/>
                <a:sym typeface="Quicksand Medium"/>
              </a:rPr>
              <a:t>.</a:t>
            </a:r>
            <a:endParaRPr b="0" i="0" sz="1500" u="none" cap="none" strike="noStrike">
              <a:solidFill>
                <a:srgbClr val="000000"/>
              </a:solidFill>
              <a:latin typeface="Arial"/>
              <a:ea typeface="Arial"/>
              <a:cs typeface="Arial"/>
              <a:sym typeface="Arial"/>
            </a:endParaRPr>
          </a:p>
          <a:p>
            <a:pPr indent="0" lvl="0" marL="0" marR="0" rtl="0" algn="just">
              <a:lnSpc>
                <a:spcPct val="95989"/>
              </a:lnSpc>
              <a:spcBef>
                <a:spcPts val="0"/>
              </a:spcBef>
              <a:spcAft>
                <a:spcPts val="0"/>
              </a:spcAft>
              <a:buClr>
                <a:srgbClr val="000000"/>
              </a:buClr>
              <a:buSzPts val="2020"/>
              <a:buFont typeface="Arial"/>
              <a:buNone/>
            </a:pPr>
            <a:r>
              <a:t/>
            </a:r>
            <a:endParaRPr b="0" i="0" sz="2020" u="none" cap="none" strike="noStrike">
              <a:solidFill>
                <a:srgbClr val="000000"/>
              </a:solidFill>
              <a:latin typeface="Quicksand Medium"/>
              <a:ea typeface="Quicksand Medium"/>
              <a:cs typeface="Quicksand Medium"/>
              <a:sym typeface="Quicksand Medium"/>
            </a:endParaRPr>
          </a:p>
          <a:p>
            <a:pPr indent="0" lvl="0" marL="0" marR="0" rtl="0" algn="just">
              <a:lnSpc>
                <a:spcPct val="95989"/>
              </a:lnSpc>
              <a:spcBef>
                <a:spcPts val="0"/>
              </a:spcBef>
              <a:spcAft>
                <a:spcPts val="0"/>
              </a:spcAft>
              <a:buClr>
                <a:srgbClr val="000000"/>
              </a:buClr>
              <a:buSzPts val="2020"/>
              <a:buFont typeface="Arial"/>
              <a:buNone/>
            </a:pPr>
            <a:r>
              <a:t/>
            </a:r>
            <a:endParaRPr b="0" i="0" sz="2020" u="none" cap="none" strike="noStrike">
              <a:solidFill>
                <a:srgbClr val="000000"/>
              </a:solidFill>
              <a:latin typeface="Quicksand Medium"/>
              <a:ea typeface="Quicksand Medium"/>
              <a:cs typeface="Quicksand Medium"/>
              <a:sym typeface="Quicksand Medium"/>
            </a:endParaRPr>
          </a:p>
          <a:p>
            <a:pPr indent="-96091" lvl="1" marL="192182" marR="0" rtl="0" algn="l">
              <a:lnSpc>
                <a:spcPct val="93281"/>
              </a:lnSpc>
              <a:spcBef>
                <a:spcPts val="0"/>
              </a:spcBef>
              <a:spcAft>
                <a:spcPts val="0"/>
              </a:spcAft>
              <a:buClr>
                <a:srgbClr val="000000"/>
              </a:buClr>
              <a:buSzPts val="2020"/>
              <a:buFont typeface="Arial"/>
              <a:buNone/>
            </a:pPr>
            <a:r>
              <a:t/>
            </a:r>
            <a:endParaRPr b="0" i="0" sz="2020" u="none" cap="none" strike="noStrike">
              <a:solidFill>
                <a:srgbClr val="000000"/>
              </a:solidFill>
              <a:latin typeface="Quicksand Medium"/>
              <a:ea typeface="Quicksand Medium"/>
              <a:cs typeface="Quicksand Medium"/>
              <a:sym typeface="Quicksand Medium"/>
            </a:endParaRPr>
          </a:p>
        </p:txBody>
      </p:sp>
      <p:sp>
        <p:nvSpPr>
          <p:cNvPr id="1149" name="Google Shape;1149;p68"/>
          <p:cNvSpPr txBox="1"/>
          <p:nvPr/>
        </p:nvSpPr>
        <p:spPr>
          <a:xfrm>
            <a:off x="153038" y="1259331"/>
            <a:ext cx="8838000" cy="722400"/>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Clr>
                <a:srgbClr val="000000"/>
              </a:buClr>
              <a:buSzPts val="4693"/>
              <a:buFont typeface="Arial"/>
              <a:buNone/>
            </a:pPr>
            <a:r>
              <a:rPr b="1" i="0" lang="en-US" sz="4693" u="none" cap="none" strike="noStrike">
                <a:solidFill>
                  <a:srgbClr val="000000"/>
                </a:solidFill>
                <a:latin typeface="Quicksand"/>
                <a:ea typeface="Quicksand"/>
                <a:cs typeface="Quicksand"/>
                <a:sym typeface="Quicksand"/>
              </a:rPr>
              <a:t>Situación de riesgo</a:t>
            </a:r>
            <a:r>
              <a:rPr b="0" i="0" lang="en-US" sz="4693" u="none" cap="none" strike="noStrike">
                <a:solidFill>
                  <a:srgbClr val="000000"/>
                </a:solidFill>
                <a:latin typeface="Quicksand"/>
                <a:ea typeface="Quicksand"/>
                <a:cs typeface="Quicksand"/>
                <a:sym typeface="Quicksand"/>
              </a:rPr>
              <a:t>. Art.7 </a:t>
            </a:r>
            <a:endParaRPr b="0" i="0" sz="1400" u="none" cap="none" strike="noStrike">
              <a:solidFill>
                <a:srgbClr val="000000"/>
              </a:solidFill>
              <a:latin typeface="Arial"/>
              <a:ea typeface="Arial"/>
              <a:cs typeface="Arial"/>
              <a:sym typeface="Arial"/>
            </a:endParaRPr>
          </a:p>
        </p:txBody>
      </p:sp>
      <p:sp>
        <p:nvSpPr>
          <p:cNvPr id="1150" name="Google Shape;1150;p68"/>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8" name="Shape 1158"/>
        <p:cNvGrpSpPr/>
        <p:nvPr/>
      </p:nvGrpSpPr>
      <p:grpSpPr>
        <a:xfrm>
          <a:off x="0" y="0"/>
          <a:ext cx="0" cy="0"/>
          <a:chOff x="0" y="0"/>
          <a:chExt cx="0" cy="0"/>
        </a:xfrm>
      </p:grpSpPr>
      <p:grpSp>
        <p:nvGrpSpPr>
          <p:cNvPr id="1159" name="Google Shape;1159;p69"/>
          <p:cNvGrpSpPr/>
          <p:nvPr/>
        </p:nvGrpSpPr>
        <p:grpSpPr>
          <a:xfrm rot="2576728">
            <a:off x="12023" y="-6006948"/>
            <a:ext cx="819305" cy="13995240"/>
            <a:chOff x="0" y="-47625"/>
            <a:chExt cx="303446" cy="5183422"/>
          </a:xfrm>
        </p:grpSpPr>
        <p:sp>
          <p:nvSpPr>
            <p:cNvPr id="1160" name="Google Shape;1160;p69"/>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1161" name="Google Shape;1161;p69"/>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62" name="Google Shape;1162;p69"/>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1163" name="Google Shape;1163;p69"/>
          <p:cNvSpPr txBox="1"/>
          <p:nvPr/>
        </p:nvSpPr>
        <p:spPr>
          <a:xfrm>
            <a:off x="360444" y="2206895"/>
            <a:ext cx="9032700" cy="4139400"/>
          </a:xfrm>
          <a:prstGeom prst="rect">
            <a:avLst/>
          </a:prstGeom>
          <a:noFill/>
          <a:ln>
            <a:noFill/>
          </a:ln>
        </p:spPr>
        <p:txBody>
          <a:bodyPr anchorCtr="0" anchor="t" bIns="0" lIns="0" spcFirstLastPara="1" rIns="0" wrap="square" tIns="0">
            <a:spAutoFit/>
          </a:bodyPr>
          <a:lstStyle/>
          <a:p>
            <a:pPr indent="-378396" lvl="0" marL="457200" marR="0" rtl="0" algn="just">
              <a:lnSpc>
                <a:spcPct val="130000"/>
              </a:lnSpc>
              <a:spcBef>
                <a:spcPts val="0"/>
              </a:spcBef>
              <a:spcAft>
                <a:spcPts val="0"/>
              </a:spcAft>
              <a:buClr>
                <a:srgbClr val="000000"/>
              </a:buClr>
              <a:buSzPts val="2359"/>
              <a:buFont typeface="Quicksand Medium"/>
              <a:buChar char="●"/>
            </a:pPr>
            <a:r>
              <a:rPr b="0" i="0" lang="en-US" sz="2359" u="none" cap="none" strike="noStrike">
                <a:solidFill>
                  <a:srgbClr val="000000"/>
                </a:solidFill>
                <a:latin typeface="Quicksand Medium"/>
                <a:ea typeface="Quicksand Medium"/>
                <a:cs typeface="Quicksand Medium"/>
                <a:sym typeface="Quicksand Medium"/>
              </a:rPr>
              <a:t>Competencia: Tribunal de Familia del domicilio o residencia del afectado.</a:t>
            </a:r>
            <a:endParaRPr b="0" i="0" sz="1200" u="none" cap="none" strike="noStrike">
              <a:solidFill>
                <a:srgbClr val="000000"/>
              </a:solidFill>
              <a:latin typeface="Arial"/>
              <a:ea typeface="Arial"/>
              <a:cs typeface="Arial"/>
              <a:sym typeface="Arial"/>
            </a:endParaRPr>
          </a:p>
          <a:p>
            <a:pPr indent="-378396" lvl="0" marL="457200" marR="0" rtl="0" algn="l">
              <a:lnSpc>
                <a:spcPct val="130000"/>
              </a:lnSpc>
              <a:spcBef>
                <a:spcPts val="0"/>
              </a:spcBef>
              <a:spcAft>
                <a:spcPts val="0"/>
              </a:spcAft>
              <a:buClr>
                <a:srgbClr val="000000"/>
              </a:buClr>
              <a:buSzPts val="2359"/>
              <a:buFont typeface="Quicksand Medium"/>
              <a:buChar char="●"/>
            </a:pPr>
            <a:r>
              <a:rPr b="0" i="0" lang="en-US" sz="2359" u="none" cap="none" strike="noStrike">
                <a:solidFill>
                  <a:srgbClr val="000000"/>
                </a:solidFill>
                <a:latin typeface="Quicksand Medium"/>
                <a:ea typeface="Quicksand Medium"/>
                <a:cs typeface="Quicksand Medium"/>
                <a:sym typeface="Quicksand Medium"/>
              </a:rPr>
              <a:t>FORMA DE INTERPOSICIÓN: </a:t>
            </a:r>
            <a:r>
              <a:rPr b="1" i="0" lang="en-US" sz="2359" u="none" cap="none" strike="noStrike">
                <a:solidFill>
                  <a:srgbClr val="000000"/>
                </a:solidFill>
                <a:latin typeface="Quicksand"/>
                <a:ea typeface="Quicksand"/>
                <a:cs typeface="Quicksand"/>
                <a:sym typeface="Quicksand"/>
              </a:rPr>
              <a:t>Demanda o denuncia</a:t>
            </a:r>
            <a:r>
              <a:rPr b="0" i="0" lang="en-US" sz="2359" u="none" cap="none" strike="noStrike">
                <a:solidFill>
                  <a:srgbClr val="000000"/>
                </a:solidFill>
                <a:latin typeface="Quicksand Medium"/>
                <a:ea typeface="Quicksand Medium"/>
                <a:cs typeface="Quicksand Medium"/>
                <a:sym typeface="Quicksand Medium"/>
              </a:rPr>
              <a:t>.</a:t>
            </a:r>
            <a:endParaRPr b="0" i="0" sz="1200" u="none" cap="none" strike="noStrike">
              <a:solidFill>
                <a:srgbClr val="000000"/>
              </a:solidFill>
              <a:latin typeface="Arial"/>
              <a:ea typeface="Arial"/>
              <a:cs typeface="Arial"/>
              <a:sym typeface="Arial"/>
            </a:endParaRPr>
          </a:p>
          <a:p>
            <a:pPr indent="-378396" lvl="0" marL="457200" marR="0" rtl="0" algn="just">
              <a:lnSpc>
                <a:spcPct val="130000"/>
              </a:lnSpc>
              <a:spcBef>
                <a:spcPts val="0"/>
              </a:spcBef>
              <a:spcAft>
                <a:spcPts val="0"/>
              </a:spcAft>
              <a:buClr>
                <a:srgbClr val="000000"/>
              </a:buClr>
              <a:buSzPts val="2359"/>
              <a:buFont typeface="Quicksand Medium"/>
              <a:buChar char="●"/>
            </a:pPr>
            <a:r>
              <a:rPr b="0" i="0" lang="en-US" sz="2359" u="none" cap="none" strike="noStrike">
                <a:solidFill>
                  <a:srgbClr val="000000"/>
                </a:solidFill>
                <a:latin typeface="Quicksand Medium"/>
                <a:ea typeface="Quicksand Medium"/>
                <a:cs typeface="Quicksand Medium"/>
                <a:sym typeface="Quicksand Medium"/>
              </a:rPr>
              <a:t>Decretar medidas cautelares o de protección en situación de riesgo inminente. Art.7 ley 20.066.</a:t>
            </a:r>
            <a:endParaRPr b="0" i="0" sz="1200" u="none" cap="none" strike="noStrike">
              <a:solidFill>
                <a:srgbClr val="000000"/>
              </a:solidFill>
              <a:latin typeface="Arial"/>
              <a:ea typeface="Arial"/>
              <a:cs typeface="Arial"/>
              <a:sym typeface="Arial"/>
            </a:endParaRPr>
          </a:p>
          <a:p>
            <a:pPr indent="-378396" lvl="0" marL="457200" marR="0" rtl="0" algn="just">
              <a:lnSpc>
                <a:spcPct val="130000"/>
              </a:lnSpc>
              <a:spcBef>
                <a:spcPts val="0"/>
              </a:spcBef>
              <a:spcAft>
                <a:spcPts val="0"/>
              </a:spcAft>
              <a:buClr>
                <a:srgbClr val="000000"/>
              </a:buClr>
              <a:buSzPts val="2359"/>
              <a:buFont typeface="Quicksand Medium"/>
              <a:buChar char="●"/>
            </a:pPr>
            <a:r>
              <a:rPr b="0" i="0" lang="en-US" sz="2359" u="none" cap="none" strike="noStrike">
                <a:solidFill>
                  <a:srgbClr val="000000"/>
                </a:solidFill>
                <a:latin typeface="Quicksand Medium"/>
                <a:ea typeface="Quicksand Medium"/>
                <a:cs typeface="Quicksand Medium"/>
                <a:sym typeface="Quicksand Medium"/>
              </a:rPr>
              <a:t>Requerir extracto de filiación del denunciado o demandado.</a:t>
            </a:r>
            <a:endParaRPr b="0" i="0" sz="1200" u="none" cap="none" strike="noStrike">
              <a:solidFill>
                <a:srgbClr val="000000"/>
              </a:solidFill>
              <a:latin typeface="Arial"/>
              <a:ea typeface="Arial"/>
              <a:cs typeface="Arial"/>
              <a:sym typeface="Arial"/>
            </a:endParaRPr>
          </a:p>
          <a:p>
            <a:pPr indent="-378396" lvl="0" marL="457200" marR="0" rtl="0" algn="l">
              <a:lnSpc>
                <a:spcPct val="130000"/>
              </a:lnSpc>
              <a:spcBef>
                <a:spcPts val="0"/>
              </a:spcBef>
              <a:spcAft>
                <a:spcPts val="0"/>
              </a:spcAft>
              <a:buClr>
                <a:srgbClr val="000000"/>
              </a:buClr>
              <a:buSzPts val="2359"/>
              <a:buFont typeface="Quicksand Medium"/>
              <a:buChar char="●"/>
            </a:pPr>
            <a:r>
              <a:rPr b="0" i="0" lang="en-US" sz="2359" u="none" cap="none" strike="noStrike">
                <a:solidFill>
                  <a:srgbClr val="000000"/>
                </a:solidFill>
                <a:latin typeface="Quicksand Medium"/>
                <a:ea typeface="Quicksand Medium"/>
                <a:cs typeface="Quicksand Medium"/>
                <a:sym typeface="Quicksand Medium"/>
              </a:rPr>
              <a:t>Audiencia preparatoria</a:t>
            </a:r>
            <a:endParaRPr b="0" i="0" sz="1200" u="none" cap="none" strike="noStrike">
              <a:solidFill>
                <a:srgbClr val="000000"/>
              </a:solidFill>
              <a:latin typeface="Arial"/>
              <a:ea typeface="Arial"/>
              <a:cs typeface="Arial"/>
              <a:sym typeface="Arial"/>
            </a:endParaRPr>
          </a:p>
          <a:p>
            <a:pPr indent="-378396" lvl="0" marL="457200" marR="0" rtl="0" algn="l">
              <a:lnSpc>
                <a:spcPct val="130000"/>
              </a:lnSpc>
              <a:spcBef>
                <a:spcPts val="0"/>
              </a:spcBef>
              <a:spcAft>
                <a:spcPts val="0"/>
              </a:spcAft>
              <a:buClr>
                <a:srgbClr val="000000"/>
              </a:buClr>
              <a:buSzPts val="2359"/>
              <a:buFont typeface="Quicksand Medium"/>
              <a:buChar char="●"/>
            </a:pPr>
            <a:r>
              <a:rPr b="0" i="0" lang="en-US" sz="2359" u="none" cap="none" strike="noStrike">
                <a:solidFill>
                  <a:srgbClr val="000000"/>
                </a:solidFill>
                <a:latin typeface="Quicksand Medium"/>
                <a:ea typeface="Quicksand Medium"/>
                <a:cs typeface="Quicksand Medium"/>
                <a:sym typeface="Quicksand Medium"/>
              </a:rPr>
              <a:t>Audiencia de juicio</a:t>
            </a:r>
            <a:endParaRPr b="0" i="0" sz="1200" u="none" cap="none" strike="noStrike">
              <a:solidFill>
                <a:srgbClr val="000000"/>
              </a:solidFill>
              <a:latin typeface="Arial"/>
              <a:ea typeface="Arial"/>
              <a:cs typeface="Arial"/>
              <a:sym typeface="Arial"/>
            </a:endParaRPr>
          </a:p>
          <a:p>
            <a:pPr indent="-378396" lvl="0" marL="457200" marR="0" rtl="0" algn="l">
              <a:lnSpc>
                <a:spcPct val="130000"/>
              </a:lnSpc>
              <a:spcBef>
                <a:spcPts val="0"/>
              </a:spcBef>
              <a:spcAft>
                <a:spcPts val="0"/>
              </a:spcAft>
              <a:buClr>
                <a:srgbClr val="000000"/>
              </a:buClr>
              <a:buSzPts val="2359"/>
              <a:buFont typeface="Quicksand Medium"/>
              <a:buChar char="●"/>
            </a:pPr>
            <a:r>
              <a:rPr b="0" i="0" lang="en-US" sz="2359" u="none" cap="none" strike="noStrike">
                <a:solidFill>
                  <a:srgbClr val="000000"/>
                </a:solidFill>
                <a:latin typeface="Quicksand Medium"/>
                <a:ea typeface="Quicksand Medium"/>
                <a:cs typeface="Quicksand Medium"/>
                <a:sym typeface="Quicksand Medium"/>
              </a:rPr>
              <a:t>Sentencia  </a:t>
            </a:r>
            <a:endParaRPr b="0" i="0" sz="1200" u="none" cap="none" strike="noStrike">
              <a:solidFill>
                <a:srgbClr val="000000"/>
              </a:solidFill>
              <a:latin typeface="Arial"/>
              <a:ea typeface="Arial"/>
              <a:cs typeface="Arial"/>
              <a:sym typeface="Arial"/>
            </a:endParaRPr>
          </a:p>
        </p:txBody>
      </p:sp>
      <p:sp>
        <p:nvSpPr>
          <p:cNvPr id="1164" name="Google Shape;1164;p69"/>
          <p:cNvSpPr txBox="1"/>
          <p:nvPr/>
        </p:nvSpPr>
        <p:spPr>
          <a:xfrm>
            <a:off x="1411903" y="596995"/>
            <a:ext cx="8106300" cy="11556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Clr>
                <a:srgbClr val="000000"/>
              </a:buClr>
              <a:buSzPts val="3413"/>
              <a:buFont typeface="Arial"/>
              <a:buNone/>
            </a:pPr>
            <a:r>
              <a:rPr b="1" i="0" lang="en-US" sz="3413" u="none" cap="none" strike="noStrike">
                <a:solidFill>
                  <a:srgbClr val="000000"/>
                </a:solidFill>
                <a:latin typeface="Quicksand"/>
                <a:ea typeface="Quicksand"/>
                <a:cs typeface="Quicksand"/>
                <a:sym typeface="Quicksand"/>
              </a:rPr>
              <a:t>PROCEDIMIENTO arts.81 a 103 Ley</a:t>
            </a:r>
            <a:endParaRPr b="0" i="0" sz="1400" u="none" cap="none" strike="noStrike">
              <a:solidFill>
                <a:srgbClr val="000000"/>
              </a:solidFill>
              <a:latin typeface="Arial"/>
              <a:ea typeface="Arial"/>
              <a:cs typeface="Arial"/>
              <a:sym typeface="Arial"/>
            </a:endParaRPr>
          </a:p>
          <a:p>
            <a:pPr indent="0" lvl="0" marL="0" marR="0" rtl="0" algn="l">
              <a:lnSpc>
                <a:spcPct val="119982"/>
              </a:lnSpc>
              <a:spcBef>
                <a:spcPts val="0"/>
              </a:spcBef>
              <a:spcAft>
                <a:spcPts val="0"/>
              </a:spcAft>
              <a:buClr>
                <a:srgbClr val="000000"/>
              </a:buClr>
              <a:buSzPts val="3413"/>
              <a:buFont typeface="Arial"/>
              <a:buNone/>
            </a:pPr>
            <a:r>
              <a:rPr b="1" i="0" lang="en-US" sz="3413" u="none" cap="none" strike="noStrike">
                <a:solidFill>
                  <a:srgbClr val="000000"/>
                </a:solidFill>
                <a:latin typeface="Quicksand"/>
                <a:ea typeface="Quicksand"/>
                <a:cs typeface="Quicksand"/>
                <a:sym typeface="Quicksand"/>
              </a:rPr>
              <a:t>19.968. (VIOLENCIA INTRAFAMILIAR)</a:t>
            </a:r>
            <a:endParaRPr b="0" i="0" sz="1400" u="none" cap="none" strike="noStrike">
              <a:solidFill>
                <a:srgbClr val="000000"/>
              </a:solidFill>
              <a:latin typeface="Arial"/>
              <a:ea typeface="Arial"/>
              <a:cs typeface="Arial"/>
              <a:sym typeface="Arial"/>
            </a:endParaRPr>
          </a:p>
        </p:txBody>
      </p:sp>
      <p:sp>
        <p:nvSpPr>
          <p:cNvPr id="1165" name="Google Shape;1165;p69"/>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3" name="Shape 1173"/>
        <p:cNvGrpSpPr/>
        <p:nvPr/>
      </p:nvGrpSpPr>
      <p:grpSpPr>
        <a:xfrm>
          <a:off x="0" y="0"/>
          <a:ext cx="0" cy="0"/>
          <a:chOff x="0" y="0"/>
          <a:chExt cx="0" cy="0"/>
        </a:xfrm>
      </p:grpSpPr>
      <p:grpSp>
        <p:nvGrpSpPr>
          <p:cNvPr id="1174" name="Google Shape;1174;p71"/>
          <p:cNvGrpSpPr/>
          <p:nvPr/>
        </p:nvGrpSpPr>
        <p:grpSpPr>
          <a:xfrm rot="2576728">
            <a:off x="12023" y="-6006948"/>
            <a:ext cx="819305" cy="13995240"/>
            <a:chOff x="0" y="-47625"/>
            <a:chExt cx="303446" cy="5183422"/>
          </a:xfrm>
        </p:grpSpPr>
        <p:sp>
          <p:nvSpPr>
            <p:cNvPr id="1175" name="Google Shape;1175;p71"/>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1176" name="Google Shape;1176;p71"/>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77" name="Google Shape;1177;p71"/>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1178" name="Google Shape;1178;p71"/>
          <p:cNvSpPr txBox="1"/>
          <p:nvPr/>
        </p:nvSpPr>
        <p:spPr>
          <a:xfrm>
            <a:off x="417145" y="1563220"/>
            <a:ext cx="8919300" cy="4703700"/>
          </a:xfrm>
          <a:prstGeom prst="rect">
            <a:avLst/>
          </a:prstGeom>
          <a:noFill/>
          <a:ln>
            <a:noFill/>
          </a:ln>
        </p:spPr>
        <p:txBody>
          <a:bodyPr anchorCtr="0" anchor="t" bIns="0" lIns="0" spcFirstLastPara="1" rIns="0" wrap="square" tIns="0">
            <a:spAutoFit/>
          </a:bodyPr>
          <a:lstStyle/>
          <a:p>
            <a:pPr indent="0" lvl="0" marL="0" marR="0" rtl="0" algn="l">
              <a:lnSpc>
                <a:spcPct val="179166"/>
              </a:lnSpc>
              <a:spcBef>
                <a:spcPts val="0"/>
              </a:spcBef>
              <a:spcAft>
                <a:spcPts val="0"/>
              </a:spcAft>
              <a:buClr>
                <a:srgbClr val="000000"/>
              </a:buClr>
              <a:buSzPts val="1700"/>
              <a:buFont typeface="Arial"/>
              <a:buNone/>
            </a:pPr>
            <a:r>
              <a:t/>
            </a:r>
            <a:endParaRPr b="0" i="0" sz="1700" u="none" cap="none" strike="noStrike">
              <a:solidFill>
                <a:schemeClr val="dk1"/>
              </a:solidFill>
              <a:latin typeface="Calibri"/>
              <a:ea typeface="Calibri"/>
              <a:cs typeface="Calibri"/>
              <a:sym typeface="Calibri"/>
            </a:endParaRPr>
          </a:p>
          <a:p>
            <a:pPr indent="0" lvl="0" marL="0" marR="0" rtl="0" algn="just">
              <a:lnSpc>
                <a:spcPct val="108004"/>
              </a:lnSpc>
              <a:spcBef>
                <a:spcPts val="0"/>
              </a:spcBef>
              <a:spcAft>
                <a:spcPts val="0"/>
              </a:spcAft>
              <a:buClr>
                <a:srgbClr val="000000"/>
              </a:buClr>
              <a:buSzPts val="2886"/>
              <a:buFont typeface="Arial"/>
              <a:buNone/>
            </a:pPr>
            <a:r>
              <a:rPr b="0" i="0" lang="en-US" sz="2886" u="none" cap="none" strike="noStrike">
                <a:solidFill>
                  <a:srgbClr val="000000"/>
                </a:solidFill>
                <a:latin typeface="Quicksand"/>
                <a:ea typeface="Quicksand"/>
                <a:cs typeface="Quicksand"/>
                <a:sym typeface="Quicksand"/>
              </a:rPr>
              <a:t>Víctima, ascendientes, descendientes, guardadores o personas que la tengan a su cuidado. </a:t>
            </a:r>
            <a:br>
              <a:rPr b="0" i="0" lang="en-US" sz="2886" u="none" cap="none" strike="noStrike">
                <a:solidFill>
                  <a:srgbClr val="000000"/>
                </a:solidFill>
                <a:latin typeface="Quicksand"/>
                <a:ea typeface="Quicksand"/>
                <a:cs typeface="Quicksand"/>
                <a:sym typeface="Quicksand"/>
              </a:rPr>
            </a:br>
            <a:endParaRPr b="0" i="0" sz="1300" u="none" cap="none" strike="noStrike">
              <a:solidFill>
                <a:srgbClr val="000000"/>
              </a:solidFill>
              <a:latin typeface="Arial"/>
              <a:ea typeface="Arial"/>
              <a:cs typeface="Arial"/>
              <a:sym typeface="Arial"/>
            </a:endParaRPr>
          </a:p>
          <a:p>
            <a:pPr indent="0" lvl="0" marL="0" marR="0" rtl="0" algn="just">
              <a:lnSpc>
                <a:spcPct val="108004"/>
              </a:lnSpc>
              <a:spcBef>
                <a:spcPts val="0"/>
              </a:spcBef>
              <a:spcAft>
                <a:spcPts val="0"/>
              </a:spcAft>
              <a:buClr>
                <a:srgbClr val="000000"/>
              </a:buClr>
              <a:buSzPts val="2886"/>
              <a:buFont typeface="Arial"/>
              <a:buNone/>
            </a:pPr>
            <a:r>
              <a:rPr b="0" i="0" lang="en-US" sz="2886" u="none" cap="none" strike="noStrike">
                <a:solidFill>
                  <a:srgbClr val="000000"/>
                </a:solidFill>
                <a:latin typeface="Quicksand"/>
                <a:ea typeface="Quicksand"/>
                <a:cs typeface="Quicksand"/>
                <a:sym typeface="Quicksand"/>
              </a:rPr>
              <a:t>Por cualquier persona que tenga conocimiento directo de los hechos , a quien le será aplicable lo dispuesto en el art.178 del CPP.</a:t>
            </a:r>
            <a:br>
              <a:rPr b="0" i="0" lang="en-US" sz="2886" u="none" cap="none" strike="noStrike">
                <a:solidFill>
                  <a:srgbClr val="000000"/>
                </a:solidFill>
                <a:latin typeface="Quicksand"/>
                <a:ea typeface="Quicksand"/>
                <a:cs typeface="Quicksand"/>
                <a:sym typeface="Quicksand"/>
              </a:rPr>
            </a:br>
            <a:endParaRPr b="0" i="0" sz="1300" u="none" cap="none" strike="noStrike">
              <a:solidFill>
                <a:srgbClr val="000000"/>
              </a:solidFill>
              <a:latin typeface="Arial"/>
              <a:ea typeface="Arial"/>
              <a:cs typeface="Arial"/>
              <a:sym typeface="Arial"/>
            </a:endParaRPr>
          </a:p>
          <a:p>
            <a:pPr indent="0" lvl="0" marL="0" marR="0" rtl="0" algn="just">
              <a:lnSpc>
                <a:spcPct val="108004"/>
              </a:lnSpc>
              <a:spcBef>
                <a:spcPts val="0"/>
              </a:spcBef>
              <a:spcAft>
                <a:spcPts val="0"/>
              </a:spcAft>
              <a:buClr>
                <a:srgbClr val="000000"/>
              </a:buClr>
              <a:buSzPts val="2886"/>
              <a:buFont typeface="Arial"/>
              <a:buNone/>
            </a:pPr>
            <a:r>
              <a:rPr b="0" i="0" lang="en-US" sz="2886" u="none" cap="none" strike="noStrike">
                <a:solidFill>
                  <a:srgbClr val="000000"/>
                </a:solidFill>
                <a:latin typeface="Quicksand"/>
                <a:ea typeface="Quicksand"/>
                <a:cs typeface="Quicksand"/>
                <a:sym typeface="Quicksand"/>
              </a:rPr>
              <a:t>Actuación de la Policía : Están facultados para ingresar al lugar donde estén ocurriendo los hechos.(art.83) </a:t>
            </a:r>
            <a:endParaRPr b="0" i="0" sz="1300" u="none" cap="none" strike="noStrike">
              <a:solidFill>
                <a:srgbClr val="000000"/>
              </a:solidFill>
              <a:latin typeface="Arial"/>
              <a:ea typeface="Arial"/>
              <a:cs typeface="Arial"/>
              <a:sym typeface="Arial"/>
            </a:endParaRPr>
          </a:p>
        </p:txBody>
      </p:sp>
      <p:sp>
        <p:nvSpPr>
          <p:cNvPr id="1179" name="Google Shape;1179;p71"/>
          <p:cNvSpPr txBox="1"/>
          <p:nvPr/>
        </p:nvSpPr>
        <p:spPr>
          <a:xfrm>
            <a:off x="1061955" y="478398"/>
            <a:ext cx="8756700" cy="1024500"/>
          </a:xfrm>
          <a:prstGeom prst="rect">
            <a:avLst/>
          </a:prstGeom>
          <a:noFill/>
          <a:ln>
            <a:noFill/>
          </a:ln>
        </p:spPr>
        <p:txBody>
          <a:bodyPr anchorCtr="0" anchor="t" bIns="0" lIns="0" spcFirstLastPara="1" rIns="0" wrap="square" tIns="0">
            <a:spAutoFit/>
          </a:bodyPr>
          <a:lstStyle/>
          <a:p>
            <a:pPr indent="0" lvl="0" marL="0" marR="0" rtl="0" algn="ctr">
              <a:lnSpc>
                <a:spcPct val="78012"/>
              </a:lnSpc>
              <a:spcBef>
                <a:spcPts val="0"/>
              </a:spcBef>
              <a:spcAft>
                <a:spcPts val="0"/>
              </a:spcAft>
              <a:buClr>
                <a:srgbClr val="000000"/>
              </a:buClr>
              <a:buSzPts val="4266"/>
              <a:buFont typeface="Arial"/>
              <a:buNone/>
            </a:pPr>
            <a:r>
              <a:rPr b="1" i="0" lang="en-US" sz="4266" u="none" cap="none" strike="noStrike">
                <a:solidFill>
                  <a:srgbClr val="000000"/>
                </a:solidFill>
                <a:latin typeface="Quicksand"/>
                <a:ea typeface="Quicksand"/>
                <a:cs typeface="Quicksand"/>
                <a:sym typeface="Quicksand"/>
              </a:rPr>
              <a:t>LEGITIMACIÓN ACTIVA PARA DENUNCIAR O DEMANDAR </a:t>
            </a:r>
            <a:endParaRPr b="1" i="0" sz="1400" u="none" cap="none" strike="noStrike">
              <a:solidFill>
                <a:srgbClr val="000000"/>
              </a:solidFill>
              <a:latin typeface="Arial"/>
              <a:ea typeface="Arial"/>
              <a:cs typeface="Arial"/>
              <a:sym typeface="Arial"/>
            </a:endParaRPr>
          </a:p>
        </p:txBody>
      </p:sp>
      <p:sp>
        <p:nvSpPr>
          <p:cNvPr id="1180" name="Google Shape;1180;p71"/>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8" name="Shape 1188"/>
        <p:cNvGrpSpPr/>
        <p:nvPr/>
      </p:nvGrpSpPr>
      <p:grpSpPr>
        <a:xfrm>
          <a:off x="0" y="0"/>
          <a:ext cx="0" cy="0"/>
          <a:chOff x="0" y="0"/>
          <a:chExt cx="0" cy="0"/>
        </a:xfrm>
      </p:grpSpPr>
      <p:grpSp>
        <p:nvGrpSpPr>
          <p:cNvPr id="1189" name="Google Shape;1189;p72"/>
          <p:cNvGrpSpPr/>
          <p:nvPr/>
        </p:nvGrpSpPr>
        <p:grpSpPr>
          <a:xfrm rot="2576728">
            <a:off x="12023" y="-6006948"/>
            <a:ext cx="819305" cy="13995240"/>
            <a:chOff x="0" y="-47625"/>
            <a:chExt cx="303446" cy="5183422"/>
          </a:xfrm>
        </p:grpSpPr>
        <p:sp>
          <p:nvSpPr>
            <p:cNvPr id="1190" name="Google Shape;1190;p72"/>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1191" name="Google Shape;1191;p72"/>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92" name="Google Shape;1192;p72"/>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1193" name="Google Shape;1193;p72"/>
          <p:cNvSpPr txBox="1"/>
          <p:nvPr/>
        </p:nvSpPr>
        <p:spPr>
          <a:xfrm>
            <a:off x="1059847" y="891256"/>
            <a:ext cx="9378000" cy="406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640"/>
              <a:buFont typeface="Arial"/>
              <a:buNone/>
            </a:pPr>
            <a:r>
              <a:rPr b="1" i="0" lang="en-US" sz="2640" u="none" cap="none" strike="noStrike">
                <a:solidFill>
                  <a:srgbClr val="000000"/>
                </a:solidFill>
                <a:latin typeface="Quicksand"/>
                <a:ea typeface="Quicksand"/>
                <a:cs typeface="Quicksand"/>
                <a:sym typeface="Quicksand"/>
              </a:rPr>
              <a:t>DENUNCIA  O DEMANDA HECHA  POR  UN  TERCERO </a:t>
            </a:r>
            <a:endParaRPr b="1" i="0" sz="200" u="none" cap="none" strike="noStrike">
              <a:solidFill>
                <a:srgbClr val="000000"/>
              </a:solidFill>
              <a:latin typeface="Arial"/>
              <a:ea typeface="Arial"/>
              <a:cs typeface="Arial"/>
              <a:sym typeface="Arial"/>
            </a:endParaRPr>
          </a:p>
        </p:txBody>
      </p:sp>
      <p:sp>
        <p:nvSpPr>
          <p:cNvPr id="1194" name="Google Shape;1194;p72"/>
          <p:cNvSpPr txBox="1"/>
          <p:nvPr/>
        </p:nvSpPr>
        <p:spPr>
          <a:xfrm>
            <a:off x="471549" y="1376356"/>
            <a:ext cx="9378000" cy="1615800"/>
          </a:xfrm>
          <a:prstGeom prst="rect">
            <a:avLst/>
          </a:prstGeom>
          <a:noFill/>
          <a:ln>
            <a:noFill/>
          </a:ln>
        </p:spPr>
        <p:txBody>
          <a:bodyPr anchorCtr="0" anchor="t" bIns="0" lIns="0" spcFirstLastPara="1" rIns="0" wrap="square" tIns="0">
            <a:spAutoFit/>
          </a:bodyPr>
          <a:lstStyle/>
          <a:p>
            <a:pPr indent="0" lvl="0" marL="0" marR="0" rtl="0" algn="just">
              <a:lnSpc>
                <a:spcPct val="79611"/>
              </a:lnSpc>
              <a:spcBef>
                <a:spcPts val="0"/>
              </a:spcBef>
              <a:spcAft>
                <a:spcPts val="0"/>
              </a:spcAft>
              <a:buClr>
                <a:srgbClr val="000000"/>
              </a:buClr>
              <a:buSzPts val="2500"/>
              <a:buFont typeface="Arial"/>
              <a:buNone/>
            </a:pPr>
            <a:r>
              <a:t/>
            </a:r>
            <a:endParaRPr b="0" i="0" sz="2500" u="none" cap="none" strike="noStrike">
              <a:solidFill>
                <a:schemeClr val="dk1"/>
              </a:solidFill>
              <a:latin typeface="Calibri"/>
              <a:ea typeface="Calibri"/>
              <a:cs typeface="Calibri"/>
              <a:sym typeface="Calibri"/>
            </a:endParaRPr>
          </a:p>
          <a:p>
            <a:pPr indent="0" lvl="0" marL="0" marR="0" rtl="0" algn="just">
              <a:lnSpc>
                <a:spcPct val="95981"/>
              </a:lnSpc>
              <a:spcBef>
                <a:spcPts val="0"/>
              </a:spcBef>
              <a:spcAft>
                <a:spcPts val="0"/>
              </a:spcAft>
              <a:buClr>
                <a:srgbClr val="000000"/>
              </a:buClr>
              <a:buSzPts val="2193"/>
              <a:buFont typeface="Arial"/>
              <a:buNone/>
            </a:pPr>
            <a:r>
              <a:rPr b="0" i="0" lang="en-US" sz="2193" u="none" cap="none" strike="noStrike">
                <a:solidFill>
                  <a:srgbClr val="000000"/>
                </a:solidFill>
                <a:latin typeface="Quicksand Medium"/>
                <a:ea typeface="Quicksand Medium"/>
                <a:cs typeface="Quicksand Medium"/>
                <a:sym typeface="Quicksand Medium"/>
              </a:rPr>
              <a:t>Juez debe ponerla en conocimiento de la víctima antes de la audiencia preparatoria. (art.91 ley 19.968) (se puede decretar reserva de la identificación del denunciante).</a:t>
            </a:r>
            <a:endParaRPr b="0" i="0" sz="2100" u="none" cap="none" strike="noStrike">
              <a:solidFill>
                <a:srgbClr val="000000"/>
              </a:solidFill>
              <a:latin typeface="Arial"/>
              <a:ea typeface="Arial"/>
              <a:cs typeface="Arial"/>
              <a:sym typeface="Arial"/>
            </a:endParaRPr>
          </a:p>
          <a:p>
            <a:pPr indent="0" lvl="0" marL="0" marR="0" rtl="0" algn="l">
              <a:lnSpc>
                <a:spcPct val="119959"/>
              </a:lnSpc>
              <a:spcBef>
                <a:spcPts val="0"/>
              </a:spcBef>
              <a:spcAft>
                <a:spcPts val="0"/>
              </a:spcAft>
              <a:buClr>
                <a:srgbClr val="000000"/>
              </a:buClr>
              <a:buSzPts val="2193"/>
              <a:buFont typeface="Arial"/>
              <a:buNone/>
            </a:pPr>
            <a:r>
              <a:t/>
            </a:r>
            <a:endParaRPr b="0" i="0" sz="2193" u="none" cap="none" strike="noStrike">
              <a:solidFill>
                <a:srgbClr val="000000"/>
              </a:solidFill>
              <a:latin typeface="Quicksand Medium"/>
              <a:ea typeface="Quicksand Medium"/>
              <a:cs typeface="Quicksand Medium"/>
              <a:sym typeface="Quicksand Medium"/>
            </a:endParaRPr>
          </a:p>
        </p:txBody>
      </p:sp>
      <p:sp>
        <p:nvSpPr>
          <p:cNvPr id="1195" name="Google Shape;1195;p72"/>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1196" name="Google Shape;1196;p72"/>
          <p:cNvSpPr txBox="1"/>
          <p:nvPr/>
        </p:nvSpPr>
        <p:spPr>
          <a:xfrm>
            <a:off x="375501" y="3182400"/>
            <a:ext cx="9153900" cy="2758200"/>
          </a:xfrm>
          <a:prstGeom prst="rect">
            <a:avLst/>
          </a:prstGeom>
          <a:noFill/>
          <a:ln>
            <a:noFill/>
          </a:ln>
        </p:spPr>
        <p:txBody>
          <a:bodyPr anchorCtr="0" anchor="t" bIns="0" lIns="0" spcFirstLastPara="1" rIns="0" wrap="square" tIns="0">
            <a:spAutoFit/>
          </a:bodyPr>
          <a:lstStyle/>
          <a:p>
            <a:pPr indent="0" lvl="0" marL="0" marR="0" rtl="0" algn="just">
              <a:lnSpc>
                <a:spcPct val="119993"/>
              </a:lnSpc>
              <a:spcBef>
                <a:spcPts val="0"/>
              </a:spcBef>
              <a:spcAft>
                <a:spcPts val="0"/>
              </a:spcAft>
              <a:buClr>
                <a:srgbClr val="000000"/>
              </a:buClr>
              <a:buSzPts val="2586"/>
              <a:buFont typeface="Arial"/>
              <a:buNone/>
            </a:pPr>
            <a:r>
              <a:rPr b="1" i="0" lang="en-US" sz="2586" u="none" cap="none" strike="noStrike">
                <a:solidFill>
                  <a:srgbClr val="000000"/>
                </a:solidFill>
                <a:latin typeface="Quicksand"/>
                <a:ea typeface="Quicksand"/>
                <a:cs typeface="Quicksand"/>
                <a:sym typeface="Quicksand"/>
              </a:rPr>
              <a:t>PERSONAS OBLIGADAS A DENUNCIAR</a:t>
            </a:r>
            <a:r>
              <a:rPr b="0" i="0" lang="en-US" sz="2586" u="none" cap="none" strike="noStrike">
                <a:solidFill>
                  <a:srgbClr val="000000"/>
                </a:solidFill>
                <a:latin typeface="Quicksand"/>
                <a:ea typeface="Quicksand"/>
                <a:cs typeface="Quicksand"/>
                <a:sym typeface="Quicksand"/>
              </a:rPr>
              <a:t> </a:t>
            </a:r>
            <a:endParaRPr b="0" i="0" sz="1000" u="none" cap="none" strike="noStrike">
              <a:solidFill>
                <a:srgbClr val="000000"/>
              </a:solidFill>
              <a:latin typeface="Arial"/>
              <a:ea typeface="Arial"/>
              <a:cs typeface="Arial"/>
              <a:sym typeface="Arial"/>
            </a:endParaRPr>
          </a:p>
          <a:p>
            <a:pPr indent="0" lvl="0" marL="0" marR="0" rtl="0" algn="just">
              <a:lnSpc>
                <a:spcPct val="119993"/>
              </a:lnSpc>
              <a:spcBef>
                <a:spcPts val="0"/>
              </a:spcBef>
              <a:spcAft>
                <a:spcPts val="0"/>
              </a:spcAft>
              <a:buClr>
                <a:srgbClr val="000000"/>
              </a:buClr>
              <a:buSzPts val="2586"/>
              <a:buFont typeface="Arial"/>
              <a:buNone/>
            </a:pPr>
            <a:r>
              <a:rPr b="0" i="0" lang="en-US" sz="2586" u="none" cap="none" strike="noStrike">
                <a:solidFill>
                  <a:srgbClr val="000000"/>
                </a:solidFill>
                <a:latin typeface="Quicksand"/>
                <a:ea typeface="Quicksand"/>
                <a:cs typeface="Quicksand"/>
                <a:sym typeface="Quicksand"/>
              </a:rPr>
              <a:t>Las indicadas en el artículo 175 del Código Procesal Penal</a:t>
            </a:r>
            <a:endParaRPr b="0" i="0" sz="1000" u="none" cap="none" strike="noStrike">
              <a:solidFill>
                <a:srgbClr val="000000"/>
              </a:solidFill>
              <a:latin typeface="Arial"/>
              <a:ea typeface="Arial"/>
              <a:cs typeface="Arial"/>
              <a:sym typeface="Arial"/>
            </a:endParaRPr>
          </a:p>
          <a:p>
            <a:pPr indent="-265280" lvl="2" marL="872043" marR="0" rtl="0" algn="just">
              <a:lnSpc>
                <a:spcPct val="119993"/>
              </a:lnSpc>
              <a:spcBef>
                <a:spcPts val="0"/>
              </a:spcBef>
              <a:spcAft>
                <a:spcPts val="0"/>
              </a:spcAft>
              <a:buClr>
                <a:srgbClr val="000000"/>
              </a:buClr>
              <a:buSzPts val="2586"/>
              <a:buFont typeface="Arial"/>
              <a:buChar char="⚬"/>
            </a:pPr>
            <a:r>
              <a:rPr b="0" i="0" lang="en-US" sz="2586" u="none" cap="none" strike="noStrike">
                <a:solidFill>
                  <a:srgbClr val="000000"/>
                </a:solidFill>
                <a:latin typeface="Quicksand"/>
                <a:ea typeface="Quicksand"/>
                <a:cs typeface="Quicksand"/>
                <a:sym typeface="Quicksand"/>
              </a:rPr>
              <a:t>Los que están cargo de personas que por su edad, incapacidad u otra condición similar, no pudieren formular por sí mismos la respectiva denuncia.</a:t>
            </a:r>
            <a:endParaRPr b="0" i="0" sz="1000" u="none" cap="none" strike="noStrike">
              <a:solidFill>
                <a:srgbClr val="000000"/>
              </a:solidFill>
              <a:latin typeface="Arial"/>
              <a:ea typeface="Arial"/>
              <a:cs typeface="Arial"/>
              <a:sym typeface="Arial"/>
            </a:endParaRPr>
          </a:p>
          <a:p>
            <a:pPr indent="-119940" lvl="2" marL="436021" marR="0" rtl="0" algn="just">
              <a:lnSpc>
                <a:spcPct val="119959"/>
              </a:lnSpc>
              <a:spcBef>
                <a:spcPts val="0"/>
              </a:spcBef>
              <a:spcAft>
                <a:spcPts val="0"/>
              </a:spcAft>
              <a:buClr>
                <a:srgbClr val="000000"/>
              </a:buClr>
              <a:buSzPts val="1093"/>
              <a:buFont typeface="Arial"/>
              <a:buChar char="⚬"/>
            </a:pPr>
            <a:r>
              <a:rPr b="0" i="0" lang="en-US" sz="1093" u="none" cap="none" strike="noStrike">
                <a:solidFill>
                  <a:srgbClr val="000000"/>
                </a:solidFill>
                <a:latin typeface="Quicksand Medium"/>
                <a:ea typeface="Quicksand Medium"/>
                <a:cs typeface="Quicksand Medium"/>
                <a:sym typeface="Quicksand Medium"/>
              </a:rPr>
              <a:t>(sanción pena del artículo 494 del Código Penal.) </a:t>
            </a:r>
            <a:endParaRPr b="0" i="0" sz="1000" u="none" cap="none" strike="noStrike">
              <a:solidFill>
                <a:srgbClr val="000000"/>
              </a:solidFill>
              <a:latin typeface="Arial"/>
              <a:ea typeface="Arial"/>
              <a:cs typeface="Arial"/>
              <a:sym typeface="Arial"/>
            </a:endParaRPr>
          </a:p>
          <a:p>
            <a:pPr indent="-145340" lvl="2" marL="436021" marR="0" rtl="0" algn="l">
              <a:lnSpc>
                <a:spcPct val="119959"/>
              </a:lnSpc>
              <a:spcBef>
                <a:spcPts val="0"/>
              </a:spcBef>
              <a:spcAft>
                <a:spcPts val="0"/>
              </a:spcAft>
              <a:buClr>
                <a:srgbClr val="000000"/>
              </a:buClr>
              <a:buSzPts val="1093"/>
              <a:buFont typeface="Arial"/>
              <a:buNone/>
            </a:pPr>
            <a:r>
              <a:t/>
            </a:r>
            <a:endParaRPr b="0" i="0" sz="1093" u="none" cap="none" strike="noStrike">
              <a:solidFill>
                <a:srgbClr val="000000"/>
              </a:solidFill>
              <a:latin typeface="Quicksand Medium"/>
              <a:ea typeface="Quicksand Medium"/>
              <a:cs typeface="Quicksand Medium"/>
              <a:sym typeface="Quicksand Medium"/>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4" name="Shape 1204"/>
        <p:cNvGrpSpPr/>
        <p:nvPr/>
      </p:nvGrpSpPr>
      <p:grpSpPr>
        <a:xfrm>
          <a:off x="0" y="0"/>
          <a:ext cx="0" cy="0"/>
          <a:chOff x="0" y="0"/>
          <a:chExt cx="0" cy="0"/>
        </a:xfrm>
      </p:grpSpPr>
      <p:grpSp>
        <p:nvGrpSpPr>
          <p:cNvPr id="1205" name="Google Shape;1205;p74"/>
          <p:cNvGrpSpPr/>
          <p:nvPr/>
        </p:nvGrpSpPr>
        <p:grpSpPr>
          <a:xfrm rot="2576728">
            <a:off x="12023" y="-6006948"/>
            <a:ext cx="819305" cy="13995240"/>
            <a:chOff x="0" y="-47625"/>
            <a:chExt cx="303446" cy="5183422"/>
          </a:xfrm>
        </p:grpSpPr>
        <p:sp>
          <p:nvSpPr>
            <p:cNvPr id="1206" name="Google Shape;1206;p74"/>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1207" name="Google Shape;1207;p74"/>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08" name="Google Shape;1208;p74"/>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1209" name="Google Shape;1209;p74"/>
          <p:cNvSpPr txBox="1"/>
          <p:nvPr/>
        </p:nvSpPr>
        <p:spPr>
          <a:xfrm>
            <a:off x="579755" y="1183945"/>
            <a:ext cx="8675400" cy="5669400"/>
          </a:xfrm>
          <a:prstGeom prst="rect">
            <a:avLst/>
          </a:prstGeom>
          <a:noFill/>
          <a:ln>
            <a:noFill/>
          </a:ln>
        </p:spPr>
        <p:txBody>
          <a:bodyPr anchorCtr="0" anchor="t" bIns="0" lIns="0" spcFirstLastPara="1" rIns="0" wrap="square" tIns="0">
            <a:spAutoFit/>
          </a:bodyPr>
          <a:lstStyle/>
          <a:p>
            <a:pPr indent="-231140" lvl="1" marL="494182" marR="0" rtl="0" algn="l">
              <a:lnSpc>
                <a:spcPct val="120000"/>
              </a:lnSpc>
              <a:spcBef>
                <a:spcPts val="0"/>
              </a:spcBef>
              <a:spcAft>
                <a:spcPts val="0"/>
              </a:spcAft>
              <a:buClr>
                <a:srgbClr val="000000"/>
              </a:buClr>
              <a:buSzPts val="3640"/>
              <a:buFont typeface="Arial"/>
              <a:buChar char="•"/>
            </a:pPr>
            <a:r>
              <a:rPr b="0" i="0" lang="en-US" sz="3640" u="none" cap="none" strike="noStrike">
                <a:solidFill>
                  <a:srgbClr val="000000"/>
                </a:solidFill>
                <a:latin typeface="Quicksand"/>
                <a:ea typeface="Quicksand"/>
                <a:cs typeface="Quicksand"/>
                <a:sym typeface="Quicksand"/>
              </a:rPr>
              <a:t>Designación del tribunal</a:t>
            </a:r>
            <a:br>
              <a:rPr b="0" i="0" lang="en-US" sz="3640" u="none" cap="none" strike="noStrike">
                <a:solidFill>
                  <a:srgbClr val="000000"/>
                </a:solidFill>
                <a:latin typeface="Quicksand"/>
                <a:ea typeface="Quicksand"/>
                <a:cs typeface="Quicksand"/>
                <a:sym typeface="Quicksand"/>
              </a:rPr>
            </a:br>
            <a:endParaRPr b="0" i="0" sz="1440" u="none" cap="none" strike="noStrike">
              <a:solidFill>
                <a:srgbClr val="000000"/>
              </a:solidFill>
              <a:latin typeface="Arial"/>
              <a:ea typeface="Arial"/>
              <a:cs typeface="Arial"/>
              <a:sym typeface="Arial"/>
            </a:endParaRPr>
          </a:p>
          <a:p>
            <a:pPr indent="-231140" lvl="1" marL="494182" marR="0" rtl="0" algn="l">
              <a:lnSpc>
                <a:spcPct val="120000"/>
              </a:lnSpc>
              <a:spcBef>
                <a:spcPts val="0"/>
              </a:spcBef>
              <a:spcAft>
                <a:spcPts val="0"/>
              </a:spcAft>
              <a:buClr>
                <a:srgbClr val="000000"/>
              </a:buClr>
              <a:buSzPts val="3640"/>
              <a:buFont typeface="Arial"/>
              <a:buChar char="•"/>
            </a:pPr>
            <a:r>
              <a:rPr b="0" i="0" lang="en-US" sz="3640" u="none" cap="none" strike="noStrike">
                <a:solidFill>
                  <a:srgbClr val="000000"/>
                </a:solidFill>
                <a:latin typeface="Quicksand"/>
                <a:ea typeface="Quicksand"/>
                <a:cs typeface="Quicksand"/>
                <a:sym typeface="Quicksand"/>
              </a:rPr>
              <a:t>Identificación del demandante, de la víctima y de las personas que componen el grupo familiar</a:t>
            </a:r>
            <a:br>
              <a:rPr b="0" i="0" lang="en-US" sz="3640" u="none" cap="none" strike="noStrike">
                <a:solidFill>
                  <a:srgbClr val="000000"/>
                </a:solidFill>
                <a:latin typeface="Quicksand"/>
                <a:ea typeface="Quicksand"/>
                <a:cs typeface="Quicksand"/>
                <a:sym typeface="Quicksand"/>
              </a:rPr>
            </a:br>
            <a:endParaRPr b="0" i="0" sz="740" u="none" cap="none" strike="noStrike">
              <a:solidFill>
                <a:srgbClr val="000000"/>
              </a:solidFill>
              <a:latin typeface="Arial"/>
              <a:ea typeface="Arial"/>
              <a:cs typeface="Arial"/>
              <a:sym typeface="Arial"/>
            </a:endParaRPr>
          </a:p>
          <a:p>
            <a:pPr indent="-231140" lvl="1" marL="494182" marR="0" rtl="0" algn="l">
              <a:lnSpc>
                <a:spcPct val="120000"/>
              </a:lnSpc>
              <a:spcBef>
                <a:spcPts val="0"/>
              </a:spcBef>
              <a:spcAft>
                <a:spcPts val="0"/>
              </a:spcAft>
              <a:buClr>
                <a:srgbClr val="000000"/>
              </a:buClr>
              <a:buSzPts val="3640"/>
              <a:buFont typeface="Arial"/>
              <a:buChar char="•"/>
            </a:pPr>
            <a:r>
              <a:rPr b="0" i="0" lang="en-US" sz="3640" u="none" cap="none" strike="noStrike">
                <a:solidFill>
                  <a:srgbClr val="000000"/>
                </a:solidFill>
                <a:latin typeface="Quicksand"/>
                <a:ea typeface="Quicksand"/>
                <a:cs typeface="Quicksand"/>
                <a:sym typeface="Quicksand"/>
              </a:rPr>
              <a:t>Narración detallada de los hechos y de las personas que pudieron haberlos cometido, si fuere conocido (art.86 ley 19.968)</a:t>
            </a:r>
            <a:endParaRPr b="0" i="0" sz="1200" u="none" cap="none" strike="noStrike">
              <a:solidFill>
                <a:srgbClr val="000000"/>
              </a:solidFill>
              <a:latin typeface="Arial"/>
              <a:ea typeface="Arial"/>
              <a:cs typeface="Arial"/>
              <a:sym typeface="Arial"/>
            </a:endParaRPr>
          </a:p>
        </p:txBody>
      </p:sp>
      <p:sp>
        <p:nvSpPr>
          <p:cNvPr id="1210" name="Google Shape;1210;p74"/>
          <p:cNvSpPr txBox="1"/>
          <p:nvPr/>
        </p:nvSpPr>
        <p:spPr>
          <a:xfrm>
            <a:off x="885135" y="170247"/>
            <a:ext cx="8268900" cy="722400"/>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Clr>
                <a:srgbClr val="000000"/>
              </a:buClr>
              <a:buSzPts val="4693"/>
              <a:buFont typeface="Arial"/>
              <a:buNone/>
            </a:pPr>
            <a:r>
              <a:rPr b="1" i="0" lang="en-US" sz="4693" u="sng" cap="none" strike="noStrike">
                <a:solidFill>
                  <a:srgbClr val="000000"/>
                </a:solidFill>
                <a:latin typeface="Quicksand"/>
                <a:ea typeface="Quicksand"/>
                <a:cs typeface="Quicksand"/>
                <a:sym typeface="Quicksand"/>
              </a:rPr>
              <a:t>REQUISITOS DEMANDA </a:t>
            </a:r>
            <a:endParaRPr b="1" i="0" sz="1400" u="sng" cap="none" strike="noStrike">
              <a:solidFill>
                <a:srgbClr val="000000"/>
              </a:solidFill>
              <a:latin typeface="Arial"/>
              <a:ea typeface="Arial"/>
              <a:cs typeface="Arial"/>
              <a:sym typeface="Arial"/>
            </a:endParaRPr>
          </a:p>
        </p:txBody>
      </p:sp>
      <p:sp>
        <p:nvSpPr>
          <p:cNvPr id="1211" name="Google Shape;1211;p74"/>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9" name="Shape 1219"/>
        <p:cNvGrpSpPr/>
        <p:nvPr/>
      </p:nvGrpSpPr>
      <p:grpSpPr>
        <a:xfrm>
          <a:off x="0" y="0"/>
          <a:ext cx="0" cy="0"/>
          <a:chOff x="0" y="0"/>
          <a:chExt cx="0" cy="0"/>
        </a:xfrm>
      </p:grpSpPr>
      <p:grpSp>
        <p:nvGrpSpPr>
          <p:cNvPr id="1220" name="Google Shape;1220;p75"/>
          <p:cNvGrpSpPr/>
          <p:nvPr/>
        </p:nvGrpSpPr>
        <p:grpSpPr>
          <a:xfrm rot="2576728">
            <a:off x="12023" y="-6006948"/>
            <a:ext cx="819305" cy="13995240"/>
            <a:chOff x="0" y="-47625"/>
            <a:chExt cx="303446" cy="5183422"/>
          </a:xfrm>
        </p:grpSpPr>
        <p:sp>
          <p:nvSpPr>
            <p:cNvPr id="1221" name="Google Shape;1221;p75"/>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1222" name="Google Shape;1222;p75"/>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23" name="Google Shape;1223;p75"/>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1224" name="Google Shape;1224;p75"/>
          <p:cNvSpPr txBox="1"/>
          <p:nvPr/>
        </p:nvSpPr>
        <p:spPr>
          <a:xfrm>
            <a:off x="335915" y="1237073"/>
            <a:ext cx="9134400" cy="5149200"/>
          </a:xfrm>
          <a:prstGeom prst="rect">
            <a:avLst/>
          </a:prstGeom>
          <a:noFill/>
          <a:ln>
            <a:noFill/>
          </a:ln>
        </p:spPr>
        <p:txBody>
          <a:bodyPr anchorCtr="0" anchor="t" bIns="0" lIns="0" spcFirstLastPara="1" rIns="0" wrap="square" tIns="0">
            <a:spAutoFit/>
          </a:bodyPr>
          <a:lstStyle/>
          <a:p>
            <a:pPr indent="-165755" lvl="1" marL="356910" marR="0" rtl="0" algn="just">
              <a:lnSpc>
                <a:spcPct val="120014"/>
              </a:lnSpc>
              <a:spcBef>
                <a:spcPts val="0"/>
              </a:spcBef>
              <a:spcAft>
                <a:spcPts val="0"/>
              </a:spcAft>
              <a:buClr>
                <a:srgbClr val="000000"/>
              </a:buClr>
              <a:buSzPts val="2573"/>
              <a:buFont typeface="Arial"/>
              <a:buChar char="•"/>
            </a:pPr>
            <a:r>
              <a:rPr b="0" i="0" lang="en-US" sz="2573" u="none" cap="none" strike="noStrike">
                <a:solidFill>
                  <a:srgbClr val="000000"/>
                </a:solidFill>
                <a:latin typeface="Quicksand Medium"/>
                <a:ea typeface="Quicksand Medium"/>
                <a:cs typeface="Quicksand Medium"/>
                <a:sym typeface="Quicksand Medium"/>
              </a:rPr>
              <a:t>Narración de los hechos, y los demás puntos indicados precedentemente, si los conociere.</a:t>
            </a:r>
            <a:endParaRPr b="0" i="0" sz="1200" u="none" cap="none" strike="noStrike">
              <a:solidFill>
                <a:srgbClr val="000000"/>
              </a:solidFill>
              <a:latin typeface="Arial"/>
              <a:ea typeface="Arial"/>
              <a:cs typeface="Arial"/>
              <a:sym typeface="Arial"/>
            </a:endParaRPr>
          </a:p>
          <a:p>
            <a:pPr indent="-165755" lvl="1" marL="356910" marR="0" rtl="0" algn="just">
              <a:lnSpc>
                <a:spcPct val="120014"/>
              </a:lnSpc>
              <a:spcBef>
                <a:spcPts val="0"/>
              </a:spcBef>
              <a:spcAft>
                <a:spcPts val="0"/>
              </a:spcAft>
              <a:buClr>
                <a:srgbClr val="000000"/>
              </a:buClr>
              <a:buSzPts val="2573"/>
              <a:buFont typeface="Arial"/>
              <a:buChar char="•"/>
            </a:pPr>
            <a:r>
              <a:rPr b="0" i="0" lang="en-US" sz="2573" u="none" cap="none" strike="noStrike">
                <a:solidFill>
                  <a:srgbClr val="000000"/>
                </a:solidFill>
                <a:latin typeface="Quicksand Medium"/>
                <a:ea typeface="Quicksand Medium"/>
                <a:cs typeface="Quicksand Medium"/>
                <a:sym typeface="Quicksand Medium"/>
              </a:rPr>
              <a:t>Si se hace en una institución policial y se ignoran los datos del autor ésta debe recabar las declaraciones  de las personas que conozcan su identidad, y hacer uso de las facultades que le otorga el art.85 del Código de Procesal Penal.</a:t>
            </a:r>
            <a:endParaRPr b="0" i="0" sz="1200" u="none" cap="none" strike="noStrike">
              <a:solidFill>
                <a:srgbClr val="000000"/>
              </a:solidFill>
              <a:latin typeface="Arial"/>
              <a:ea typeface="Arial"/>
              <a:cs typeface="Arial"/>
              <a:sym typeface="Arial"/>
            </a:endParaRPr>
          </a:p>
          <a:p>
            <a:pPr indent="-165755" lvl="1" marL="356910" marR="0" rtl="0" algn="just">
              <a:lnSpc>
                <a:spcPct val="120014"/>
              </a:lnSpc>
              <a:spcBef>
                <a:spcPts val="0"/>
              </a:spcBef>
              <a:spcAft>
                <a:spcPts val="0"/>
              </a:spcAft>
              <a:buClr>
                <a:srgbClr val="000000"/>
              </a:buClr>
              <a:buSzPts val="2573"/>
              <a:buFont typeface="Arial"/>
              <a:buChar char="•"/>
            </a:pPr>
            <a:r>
              <a:rPr b="0" i="0" lang="en-US" sz="2573" u="none" cap="none" strike="noStrike">
                <a:solidFill>
                  <a:srgbClr val="000000"/>
                </a:solidFill>
                <a:latin typeface="Quicksand Medium"/>
                <a:ea typeface="Quicksand Medium"/>
                <a:cs typeface="Quicksand Medium"/>
                <a:sym typeface="Quicksand Medium"/>
              </a:rPr>
              <a:t>Si se hace ante el tribunal, éste debe decretar las diligencias necesarias para la identificación del ofensor, y si son constitutivos de delito, debe remitir antecedentes al Ministerio Público.</a:t>
            </a:r>
            <a:endParaRPr b="0" i="0" sz="1200" u="none" cap="none" strike="noStrike">
              <a:solidFill>
                <a:srgbClr val="000000"/>
              </a:solidFill>
              <a:latin typeface="Arial"/>
              <a:ea typeface="Arial"/>
              <a:cs typeface="Arial"/>
              <a:sym typeface="Arial"/>
            </a:endParaRPr>
          </a:p>
        </p:txBody>
      </p:sp>
      <p:sp>
        <p:nvSpPr>
          <p:cNvPr id="1225" name="Google Shape;1225;p75"/>
          <p:cNvSpPr txBox="1"/>
          <p:nvPr/>
        </p:nvSpPr>
        <p:spPr>
          <a:xfrm>
            <a:off x="1601640" y="357210"/>
            <a:ext cx="9032700" cy="565200"/>
          </a:xfrm>
          <a:prstGeom prst="rect">
            <a:avLst/>
          </a:prstGeom>
          <a:noFill/>
          <a:ln>
            <a:noFill/>
          </a:ln>
        </p:spPr>
        <p:txBody>
          <a:bodyPr anchorCtr="0" anchor="t" bIns="0" lIns="0" spcFirstLastPara="1" rIns="0" wrap="square" tIns="0">
            <a:spAutoFit/>
          </a:bodyPr>
          <a:lstStyle/>
          <a:p>
            <a:pPr indent="0" lvl="0" marL="0" marR="0" rtl="0" algn="l">
              <a:lnSpc>
                <a:spcPct val="119989"/>
              </a:lnSpc>
              <a:spcBef>
                <a:spcPts val="0"/>
              </a:spcBef>
              <a:spcAft>
                <a:spcPts val="0"/>
              </a:spcAft>
              <a:buClr>
                <a:srgbClr val="000000"/>
              </a:buClr>
              <a:buSzPts val="3672"/>
              <a:buFont typeface="Arial"/>
              <a:buNone/>
            </a:pPr>
            <a:r>
              <a:rPr b="0" i="0" lang="en-US" sz="3672" u="none" cap="none" strike="noStrike">
                <a:solidFill>
                  <a:srgbClr val="000000"/>
                </a:solidFill>
                <a:latin typeface="Quicksand"/>
                <a:ea typeface="Quicksand"/>
                <a:cs typeface="Quicksand"/>
                <a:sym typeface="Quicksand"/>
              </a:rPr>
              <a:t>CONTENIDO DE LA DENUNCIA: </a:t>
            </a:r>
            <a:endParaRPr b="0" i="0" sz="1400" u="none" cap="none" strike="noStrike">
              <a:solidFill>
                <a:srgbClr val="000000"/>
              </a:solidFill>
              <a:latin typeface="Arial"/>
              <a:ea typeface="Arial"/>
              <a:cs typeface="Arial"/>
              <a:sym typeface="Arial"/>
            </a:endParaRPr>
          </a:p>
        </p:txBody>
      </p:sp>
      <p:sp>
        <p:nvSpPr>
          <p:cNvPr id="1226" name="Google Shape;1226;p75"/>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4" name="Shape 1234"/>
        <p:cNvGrpSpPr/>
        <p:nvPr/>
      </p:nvGrpSpPr>
      <p:grpSpPr>
        <a:xfrm>
          <a:off x="0" y="0"/>
          <a:ext cx="0" cy="0"/>
          <a:chOff x="0" y="0"/>
          <a:chExt cx="0" cy="0"/>
        </a:xfrm>
      </p:grpSpPr>
      <p:grpSp>
        <p:nvGrpSpPr>
          <p:cNvPr id="1235" name="Google Shape;1235;p76"/>
          <p:cNvGrpSpPr/>
          <p:nvPr/>
        </p:nvGrpSpPr>
        <p:grpSpPr>
          <a:xfrm rot="2576728">
            <a:off x="12023" y="-6006948"/>
            <a:ext cx="819305" cy="13995240"/>
            <a:chOff x="0" y="-47625"/>
            <a:chExt cx="303446" cy="5183422"/>
          </a:xfrm>
        </p:grpSpPr>
        <p:sp>
          <p:nvSpPr>
            <p:cNvPr id="1236" name="Google Shape;1236;p76"/>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1237" name="Google Shape;1237;p76"/>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38" name="Google Shape;1238;p76"/>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1239" name="Google Shape;1239;p76"/>
          <p:cNvSpPr txBox="1"/>
          <p:nvPr/>
        </p:nvSpPr>
        <p:spPr>
          <a:xfrm>
            <a:off x="302523" y="1333341"/>
            <a:ext cx="8756700" cy="4648500"/>
          </a:xfrm>
          <a:prstGeom prst="rect">
            <a:avLst/>
          </a:prstGeom>
          <a:noFill/>
          <a:ln>
            <a:noFill/>
          </a:ln>
        </p:spPr>
        <p:txBody>
          <a:bodyPr anchorCtr="0" anchor="t" bIns="0" lIns="0" spcFirstLastPara="1" rIns="0" wrap="square" tIns="0">
            <a:spAutoFit/>
          </a:bodyPr>
          <a:lstStyle/>
          <a:p>
            <a:pPr indent="-272378" lvl="2" marL="817134" marR="0" rtl="0" algn="just">
              <a:lnSpc>
                <a:spcPct val="108010"/>
              </a:lnSpc>
              <a:spcBef>
                <a:spcPts val="0"/>
              </a:spcBef>
              <a:spcAft>
                <a:spcPts val="0"/>
              </a:spcAft>
              <a:buClr>
                <a:srgbClr val="000000"/>
              </a:buClr>
              <a:buSzPts val="2559"/>
              <a:buFont typeface="Arial"/>
              <a:buChar char="⚬"/>
            </a:pPr>
            <a:r>
              <a:rPr b="0" i="0" lang="en-US" sz="2559" u="none" cap="none" strike="noStrike">
                <a:solidFill>
                  <a:srgbClr val="000000"/>
                </a:solidFill>
                <a:latin typeface="Quicksand Medium"/>
                <a:ea typeface="Quicksand Medium"/>
                <a:cs typeface="Quicksand Medium"/>
                <a:sym typeface="Quicksand Medium"/>
              </a:rPr>
              <a:t>Plazo hasta 180 días hábiles, renovables por una sola vez hasta por igual plazo. Pueden ampliarse, limitarse, modificarse, sustituirse o dejarse sin efecto, de oficio o a petición de parte, en cualquier momento del juicio.</a:t>
            </a:r>
            <a:endParaRPr b="0" i="0" sz="1400" u="none" cap="none" strike="noStrike">
              <a:solidFill>
                <a:srgbClr val="000000"/>
              </a:solidFill>
              <a:latin typeface="Arial"/>
              <a:ea typeface="Arial"/>
              <a:cs typeface="Arial"/>
              <a:sym typeface="Arial"/>
            </a:endParaRPr>
          </a:p>
          <a:p>
            <a:pPr indent="-272378" lvl="2" marL="817134" marR="0" rtl="0" algn="just">
              <a:lnSpc>
                <a:spcPct val="108010"/>
              </a:lnSpc>
              <a:spcBef>
                <a:spcPts val="0"/>
              </a:spcBef>
              <a:spcAft>
                <a:spcPts val="0"/>
              </a:spcAft>
              <a:buClr>
                <a:srgbClr val="000000"/>
              </a:buClr>
              <a:buSzPts val="2559"/>
              <a:buFont typeface="Arial"/>
              <a:buChar char="⚬"/>
            </a:pPr>
            <a:r>
              <a:rPr b="0" i="0" lang="en-US" sz="2559" u="none" cap="none" strike="noStrike">
                <a:solidFill>
                  <a:srgbClr val="000000"/>
                </a:solidFill>
                <a:latin typeface="Quicksand Medium"/>
                <a:ea typeface="Quicksand Medium"/>
                <a:cs typeface="Quicksand Medium"/>
                <a:sym typeface="Quicksand Medium"/>
              </a:rPr>
              <a:t>Para los niños, niñas y adolescentes se pueden adoptar además de estas, las señaladas en el art.71 de la ley 19.968.</a:t>
            </a:r>
            <a:endParaRPr b="0" i="0" sz="1400" u="none" cap="none" strike="noStrike">
              <a:solidFill>
                <a:srgbClr val="000000"/>
              </a:solidFill>
              <a:latin typeface="Arial"/>
              <a:ea typeface="Arial"/>
              <a:cs typeface="Arial"/>
              <a:sym typeface="Arial"/>
            </a:endParaRPr>
          </a:p>
          <a:p>
            <a:pPr indent="-272378" lvl="2" marL="817134" marR="0" rtl="0" algn="just">
              <a:lnSpc>
                <a:spcPct val="108010"/>
              </a:lnSpc>
              <a:spcBef>
                <a:spcPts val="0"/>
              </a:spcBef>
              <a:spcAft>
                <a:spcPts val="0"/>
              </a:spcAft>
              <a:buClr>
                <a:srgbClr val="000000"/>
              </a:buClr>
              <a:buSzPts val="2559"/>
              <a:buFont typeface="Arial"/>
              <a:buChar char="⚬"/>
            </a:pPr>
            <a:r>
              <a:rPr b="0" i="0" lang="en-US" sz="2559" u="none" cap="none" strike="noStrike">
                <a:solidFill>
                  <a:srgbClr val="000000"/>
                </a:solidFill>
                <a:latin typeface="Quicksand Medium"/>
                <a:ea typeface="Quicksand Medium"/>
                <a:cs typeface="Quicksand Medium"/>
                <a:sym typeface="Quicksand Medium"/>
              </a:rPr>
              <a:t>En caso de adultos mayores en situación de abandono, se puede decretar la internación del afectado en algún hogar o institución reconocida.</a:t>
            </a:r>
            <a:endParaRPr b="0" i="0" sz="1400" u="none" cap="none" strike="noStrike">
              <a:solidFill>
                <a:srgbClr val="000000"/>
              </a:solidFill>
              <a:latin typeface="Arial"/>
              <a:ea typeface="Arial"/>
              <a:cs typeface="Arial"/>
              <a:sym typeface="Arial"/>
            </a:endParaRPr>
          </a:p>
        </p:txBody>
      </p:sp>
      <p:sp>
        <p:nvSpPr>
          <p:cNvPr id="1240" name="Google Shape;1240;p76"/>
          <p:cNvSpPr txBox="1"/>
          <p:nvPr/>
        </p:nvSpPr>
        <p:spPr>
          <a:xfrm>
            <a:off x="709035" y="240979"/>
            <a:ext cx="7943700" cy="12645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Clr>
                <a:srgbClr val="000000"/>
              </a:buClr>
              <a:buSzPts val="3734"/>
              <a:buFont typeface="Arial"/>
              <a:buNone/>
            </a:pPr>
            <a:r>
              <a:rPr b="1" i="0" lang="en-US" sz="3734" u="sng" cap="none" strike="noStrike">
                <a:solidFill>
                  <a:srgbClr val="000000"/>
                </a:solidFill>
                <a:latin typeface="Quicksand"/>
                <a:ea typeface="Quicksand"/>
                <a:cs typeface="Quicksand"/>
                <a:sym typeface="Quicksand"/>
              </a:rPr>
              <a:t>MEDIDAS CAUTELARES</a:t>
            </a:r>
            <a:r>
              <a:rPr b="0" i="0" lang="en-US" sz="3734" u="none" cap="none" strike="noStrike">
                <a:solidFill>
                  <a:srgbClr val="000000"/>
                </a:solidFill>
                <a:latin typeface="Quicksand"/>
                <a:ea typeface="Quicksand"/>
                <a:cs typeface="Quicksand"/>
                <a:sym typeface="Quicksand"/>
              </a:rPr>
              <a:t> </a:t>
            </a:r>
            <a:endParaRPr b="0" i="0" sz="1400" u="none" cap="none" strike="noStrike">
              <a:solidFill>
                <a:srgbClr val="000000"/>
              </a:solidFill>
              <a:latin typeface="Arial"/>
              <a:ea typeface="Arial"/>
              <a:cs typeface="Arial"/>
              <a:sym typeface="Arial"/>
            </a:endParaRPr>
          </a:p>
          <a:p>
            <a:pPr indent="0" lvl="0" marL="0" marR="0" rtl="0" algn="ctr">
              <a:lnSpc>
                <a:spcPct val="120005"/>
              </a:lnSpc>
              <a:spcBef>
                <a:spcPts val="0"/>
              </a:spcBef>
              <a:spcAft>
                <a:spcPts val="0"/>
              </a:spcAft>
              <a:buClr>
                <a:srgbClr val="000000"/>
              </a:buClr>
              <a:buSzPts val="3734"/>
              <a:buFont typeface="Arial"/>
              <a:buNone/>
            </a:pPr>
            <a:r>
              <a:t/>
            </a:r>
            <a:endParaRPr b="0" i="0" sz="3734" u="none" cap="none" strike="noStrike">
              <a:solidFill>
                <a:srgbClr val="000000"/>
              </a:solidFill>
              <a:latin typeface="Quicksand"/>
              <a:ea typeface="Quicksand"/>
              <a:cs typeface="Quicksand"/>
              <a:sym typeface="Quicksand"/>
            </a:endParaRPr>
          </a:p>
        </p:txBody>
      </p:sp>
      <p:sp>
        <p:nvSpPr>
          <p:cNvPr id="1241" name="Google Shape;1241;p76"/>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9" name="Shape 1249"/>
        <p:cNvGrpSpPr/>
        <p:nvPr/>
      </p:nvGrpSpPr>
      <p:grpSpPr>
        <a:xfrm>
          <a:off x="0" y="0"/>
          <a:ext cx="0" cy="0"/>
          <a:chOff x="0" y="0"/>
          <a:chExt cx="0" cy="0"/>
        </a:xfrm>
      </p:grpSpPr>
      <p:grpSp>
        <p:nvGrpSpPr>
          <p:cNvPr id="1250" name="Google Shape;1250;p77"/>
          <p:cNvGrpSpPr/>
          <p:nvPr/>
        </p:nvGrpSpPr>
        <p:grpSpPr>
          <a:xfrm rot="2576720">
            <a:off x="-308061" y="-6086978"/>
            <a:ext cx="819300" cy="13995160"/>
            <a:chOff x="0" y="-47625"/>
            <a:chExt cx="303446" cy="5183422"/>
          </a:xfrm>
        </p:grpSpPr>
        <p:sp>
          <p:nvSpPr>
            <p:cNvPr id="1251" name="Google Shape;1251;p77"/>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1252" name="Google Shape;1252;p77"/>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53" name="Google Shape;1253;p77"/>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1254" name="Google Shape;1254;p77"/>
          <p:cNvSpPr txBox="1"/>
          <p:nvPr/>
        </p:nvSpPr>
        <p:spPr>
          <a:xfrm>
            <a:off x="699495" y="917448"/>
            <a:ext cx="8556000" cy="5184600"/>
          </a:xfrm>
          <a:prstGeom prst="rect">
            <a:avLst/>
          </a:prstGeom>
          <a:noFill/>
          <a:ln>
            <a:noFill/>
          </a:ln>
        </p:spPr>
        <p:txBody>
          <a:bodyPr anchorCtr="0" anchor="t" bIns="0" lIns="0" spcFirstLastPara="1" rIns="0" wrap="square" tIns="0">
            <a:spAutoFit/>
          </a:bodyPr>
          <a:lstStyle/>
          <a:p>
            <a:pPr indent="0" lvl="0" marL="0" marR="0" rtl="0" algn="just">
              <a:lnSpc>
                <a:spcPct val="95964"/>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95964"/>
              </a:lnSpc>
              <a:spcBef>
                <a:spcPts val="0"/>
              </a:spcBef>
              <a:spcAft>
                <a:spcPts val="0"/>
              </a:spcAft>
              <a:buClr>
                <a:srgbClr val="000000"/>
              </a:buClr>
              <a:buSzPts val="1685"/>
              <a:buFont typeface="Arial"/>
              <a:buNone/>
            </a:pPr>
            <a:r>
              <a:rPr b="1" i="0" lang="en-US" sz="1685" u="none" cap="none" strike="noStrike">
                <a:solidFill>
                  <a:srgbClr val="000000"/>
                </a:solidFill>
                <a:latin typeface="Quicksand"/>
                <a:ea typeface="Quicksand"/>
                <a:cs typeface="Quicksand"/>
                <a:sym typeface="Quicksand"/>
              </a:rPr>
              <a:t>1. Prohibir al ofensor acercarse a la víctima y prohibir o restringir la presencia de éste en el hogar común y en el domicilio</a:t>
            </a:r>
            <a:r>
              <a:rPr b="0" i="0" lang="en-US" sz="1685" u="none" cap="none" strike="noStrike">
                <a:solidFill>
                  <a:srgbClr val="000000"/>
                </a:solidFill>
                <a:latin typeface="Quicksand Medium"/>
                <a:ea typeface="Quicksand Medium"/>
                <a:cs typeface="Quicksand Medium"/>
                <a:sym typeface="Quicksand Medium"/>
              </a:rPr>
              <a:t>, lugar de estudios o de trabajo de la víctima. Si ambos trabajan o estudian en el mismo lugar, se oficiará al empleador o director del establecimiento para que adopte las medidas de resguardo necesarias.</a:t>
            </a:r>
            <a:endParaRPr b="0" i="0" sz="1400" u="none" cap="none" strike="noStrike">
              <a:solidFill>
                <a:srgbClr val="000000"/>
              </a:solidFill>
              <a:latin typeface="Arial"/>
              <a:ea typeface="Arial"/>
              <a:cs typeface="Arial"/>
              <a:sym typeface="Arial"/>
            </a:endParaRPr>
          </a:p>
          <a:p>
            <a:pPr indent="0" lvl="0" marL="0" marR="0" rtl="0" algn="just">
              <a:lnSpc>
                <a:spcPct val="95964"/>
              </a:lnSpc>
              <a:spcBef>
                <a:spcPts val="0"/>
              </a:spcBef>
              <a:spcAft>
                <a:spcPts val="0"/>
              </a:spcAft>
              <a:buClr>
                <a:srgbClr val="000000"/>
              </a:buClr>
              <a:buSzPts val="1685"/>
              <a:buFont typeface="Arial"/>
              <a:buNone/>
            </a:pPr>
            <a:r>
              <a:rPr b="1" i="0" lang="en-US" sz="1685" u="none" cap="none" strike="noStrike">
                <a:solidFill>
                  <a:srgbClr val="000000"/>
                </a:solidFill>
                <a:latin typeface="Quicksand"/>
                <a:ea typeface="Quicksand"/>
                <a:cs typeface="Quicksand"/>
                <a:sym typeface="Quicksand"/>
              </a:rPr>
              <a:t>2. Prohibir o restringir la presencia en cualquier lugar en que la víctima permanezca, concurra o visite habitualmente</a:t>
            </a:r>
            <a:r>
              <a:rPr b="0" i="0" lang="en-US" sz="1685" u="none" cap="none" strike="noStrike">
                <a:solidFill>
                  <a:srgbClr val="000000"/>
                </a:solidFill>
                <a:latin typeface="Quicksand Medium"/>
                <a:ea typeface="Quicksand Medium"/>
                <a:cs typeface="Quicksand Medium"/>
                <a:sym typeface="Quicksand Medium"/>
              </a:rPr>
              <a:t>,</a:t>
            </a:r>
            <a:endParaRPr b="0" i="0" sz="1400" u="none" cap="none" strike="noStrike">
              <a:solidFill>
                <a:srgbClr val="000000"/>
              </a:solidFill>
              <a:latin typeface="Arial"/>
              <a:ea typeface="Arial"/>
              <a:cs typeface="Arial"/>
              <a:sym typeface="Arial"/>
            </a:endParaRPr>
          </a:p>
          <a:p>
            <a:pPr indent="0" lvl="0" marL="0" marR="0" rtl="0" algn="just">
              <a:lnSpc>
                <a:spcPct val="95964"/>
              </a:lnSpc>
              <a:spcBef>
                <a:spcPts val="0"/>
              </a:spcBef>
              <a:spcAft>
                <a:spcPts val="0"/>
              </a:spcAft>
              <a:buClr>
                <a:srgbClr val="000000"/>
              </a:buClr>
              <a:buSzPts val="1685"/>
              <a:buFont typeface="Arial"/>
              <a:buNone/>
            </a:pPr>
            <a:r>
              <a:rPr b="1" i="0" lang="en-US" sz="1685" u="none" cap="none" strike="noStrike">
                <a:solidFill>
                  <a:srgbClr val="000000"/>
                </a:solidFill>
                <a:latin typeface="Quicksand"/>
                <a:ea typeface="Quicksand"/>
                <a:cs typeface="Quicksand"/>
                <a:sym typeface="Quicksand"/>
              </a:rPr>
              <a:t>3. Asegurar la entrega material de los efectos personales de la víctima que optare por no regresar al hogar común.</a:t>
            </a:r>
            <a:endParaRPr b="1" i="0" sz="1400" u="none" cap="none" strike="noStrike">
              <a:solidFill>
                <a:srgbClr val="000000"/>
              </a:solidFill>
              <a:latin typeface="Arial"/>
              <a:ea typeface="Arial"/>
              <a:cs typeface="Arial"/>
              <a:sym typeface="Arial"/>
            </a:endParaRPr>
          </a:p>
          <a:p>
            <a:pPr indent="0" lvl="0" marL="0" marR="0" rtl="0" algn="just">
              <a:lnSpc>
                <a:spcPct val="95964"/>
              </a:lnSpc>
              <a:spcBef>
                <a:spcPts val="0"/>
              </a:spcBef>
              <a:spcAft>
                <a:spcPts val="0"/>
              </a:spcAft>
              <a:buClr>
                <a:srgbClr val="000000"/>
              </a:buClr>
              <a:buSzPts val="1685"/>
              <a:buFont typeface="Arial"/>
              <a:buNone/>
            </a:pPr>
            <a:r>
              <a:rPr b="1" i="0" lang="en-US" sz="1685" u="none" cap="none" strike="noStrike">
                <a:solidFill>
                  <a:srgbClr val="000000"/>
                </a:solidFill>
                <a:latin typeface="Quicksand"/>
                <a:ea typeface="Quicksand"/>
                <a:cs typeface="Quicksand"/>
                <a:sym typeface="Quicksand"/>
              </a:rPr>
              <a:t>4. Fijar alimentos provisorios</a:t>
            </a:r>
            <a:endParaRPr b="1" i="0" sz="1400" u="none" cap="none" strike="noStrike">
              <a:solidFill>
                <a:srgbClr val="000000"/>
              </a:solidFill>
              <a:latin typeface="Arial"/>
              <a:ea typeface="Arial"/>
              <a:cs typeface="Arial"/>
              <a:sym typeface="Arial"/>
            </a:endParaRPr>
          </a:p>
          <a:p>
            <a:pPr indent="0" lvl="0" marL="0" marR="0" rtl="0" algn="just">
              <a:lnSpc>
                <a:spcPct val="95964"/>
              </a:lnSpc>
              <a:spcBef>
                <a:spcPts val="0"/>
              </a:spcBef>
              <a:spcAft>
                <a:spcPts val="0"/>
              </a:spcAft>
              <a:buClr>
                <a:srgbClr val="000000"/>
              </a:buClr>
              <a:buSzPts val="1685"/>
              <a:buFont typeface="Arial"/>
              <a:buNone/>
            </a:pPr>
            <a:r>
              <a:rPr b="1" i="0" lang="en-US" sz="1685" u="none" cap="none" strike="noStrike">
                <a:solidFill>
                  <a:srgbClr val="000000"/>
                </a:solidFill>
                <a:latin typeface="Quicksand"/>
                <a:ea typeface="Quicksand"/>
                <a:cs typeface="Quicksand"/>
                <a:sym typeface="Quicksand"/>
              </a:rPr>
              <a:t>5. Determinar un régimen provisorio de cuidado personal y de relación directa y regular</a:t>
            </a:r>
            <a:r>
              <a:rPr b="0" i="0" lang="en-US" sz="1685" u="none" cap="none" strike="noStrike">
                <a:solidFill>
                  <a:srgbClr val="000000"/>
                </a:solidFill>
                <a:latin typeface="Quicksand Medium"/>
                <a:ea typeface="Quicksand Medium"/>
                <a:cs typeface="Quicksand Medium"/>
                <a:sym typeface="Quicksand Medium"/>
              </a:rPr>
              <a:t> entre los progenitores y sus hijos.</a:t>
            </a:r>
            <a:endParaRPr b="0" i="0" sz="1400" u="none" cap="none" strike="noStrike">
              <a:solidFill>
                <a:srgbClr val="000000"/>
              </a:solidFill>
              <a:latin typeface="Arial"/>
              <a:ea typeface="Arial"/>
              <a:cs typeface="Arial"/>
              <a:sym typeface="Arial"/>
            </a:endParaRPr>
          </a:p>
          <a:p>
            <a:pPr indent="0" lvl="0" marL="0" marR="0" rtl="0" algn="just">
              <a:lnSpc>
                <a:spcPct val="95964"/>
              </a:lnSpc>
              <a:spcBef>
                <a:spcPts val="0"/>
              </a:spcBef>
              <a:spcAft>
                <a:spcPts val="0"/>
              </a:spcAft>
              <a:buClr>
                <a:srgbClr val="000000"/>
              </a:buClr>
              <a:buSzPts val="1685"/>
              <a:buFont typeface="Arial"/>
              <a:buNone/>
            </a:pPr>
            <a:r>
              <a:rPr b="0" i="0" lang="en-US" sz="1685" u="none" cap="none" strike="noStrike">
                <a:solidFill>
                  <a:srgbClr val="000000"/>
                </a:solidFill>
                <a:latin typeface="Quicksand Medium"/>
                <a:ea typeface="Quicksand Medium"/>
                <a:cs typeface="Quicksand Medium"/>
                <a:sym typeface="Quicksand Medium"/>
              </a:rPr>
              <a:t>6. Decretar prohibición de celebrar actos y contratos</a:t>
            </a:r>
            <a:endParaRPr b="0" i="0" sz="1400" u="none" cap="none" strike="noStrike">
              <a:solidFill>
                <a:srgbClr val="000000"/>
              </a:solidFill>
              <a:latin typeface="Arial"/>
              <a:ea typeface="Arial"/>
              <a:cs typeface="Arial"/>
              <a:sym typeface="Arial"/>
            </a:endParaRPr>
          </a:p>
          <a:p>
            <a:pPr indent="0" lvl="0" marL="0" marR="0" rtl="0" algn="just">
              <a:lnSpc>
                <a:spcPct val="95964"/>
              </a:lnSpc>
              <a:spcBef>
                <a:spcPts val="0"/>
              </a:spcBef>
              <a:spcAft>
                <a:spcPts val="0"/>
              </a:spcAft>
              <a:buClr>
                <a:srgbClr val="000000"/>
              </a:buClr>
              <a:buSzPts val="1685"/>
              <a:buFont typeface="Arial"/>
              <a:buNone/>
            </a:pPr>
            <a:r>
              <a:rPr b="0" i="0" lang="en-US" sz="1685" u="none" cap="none" strike="noStrike">
                <a:solidFill>
                  <a:srgbClr val="000000"/>
                </a:solidFill>
                <a:latin typeface="Quicksand Medium"/>
                <a:ea typeface="Quicksand Medium"/>
                <a:cs typeface="Quicksand Medium"/>
                <a:sym typeface="Quicksand Medium"/>
              </a:rPr>
              <a:t>7. Prohibir el porte y tenencia de cualquier arma de fuego, municiones y cartuchos; disponer la retención de los mismos, y prohibir la adquisición o almacenaje de los objetos singularizados en el art.2 de ley 17.798 (el imputado puede solicitar se le excluya de estas medidas en caso de demostrar que sus actividades industriales, comerciales o mineras requieren de alguno de esos elementos).</a:t>
            </a:r>
            <a:endParaRPr b="0" i="0" sz="1400" u="none" cap="none" strike="noStrike">
              <a:solidFill>
                <a:srgbClr val="000000"/>
              </a:solidFill>
              <a:latin typeface="Arial"/>
              <a:ea typeface="Arial"/>
              <a:cs typeface="Arial"/>
              <a:sym typeface="Arial"/>
            </a:endParaRPr>
          </a:p>
          <a:p>
            <a:pPr indent="0" lvl="0" marL="0" marR="0" rtl="0" algn="just">
              <a:lnSpc>
                <a:spcPct val="95964"/>
              </a:lnSpc>
              <a:spcBef>
                <a:spcPts val="0"/>
              </a:spcBef>
              <a:spcAft>
                <a:spcPts val="0"/>
              </a:spcAft>
              <a:buClr>
                <a:srgbClr val="000000"/>
              </a:buClr>
              <a:buSzPts val="1685"/>
              <a:buFont typeface="Arial"/>
              <a:buNone/>
            </a:pPr>
            <a:r>
              <a:rPr b="0" i="0" lang="en-US" sz="1685" u="none" cap="none" strike="noStrike">
                <a:solidFill>
                  <a:srgbClr val="000000"/>
                </a:solidFill>
                <a:latin typeface="Quicksand Medium"/>
                <a:ea typeface="Quicksand Medium"/>
                <a:cs typeface="Quicksand Medium"/>
                <a:sym typeface="Quicksand Medium"/>
              </a:rPr>
              <a:t>8. Decretar la reserva de la identidad del tercero denunciante</a:t>
            </a:r>
            <a:endParaRPr b="0" i="0" sz="1400" u="none" cap="none" strike="noStrike">
              <a:solidFill>
                <a:srgbClr val="000000"/>
              </a:solidFill>
              <a:latin typeface="Arial"/>
              <a:ea typeface="Arial"/>
              <a:cs typeface="Arial"/>
              <a:sym typeface="Arial"/>
            </a:endParaRPr>
          </a:p>
          <a:p>
            <a:pPr indent="0" lvl="0" marL="0" marR="0" rtl="0" algn="just">
              <a:lnSpc>
                <a:spcPct val="95964"/>
              </a:lnSpc>
              <a:spcBef>
                <a:spcPts val="0"/>
              </a:spcBef>
              <a:spcAft>
                <a:spcPts val="0"/>
              </a:spcAft>
              <a:buClr>
                <a:srgbClr val="000000"/>
              </a:buClr>
              <a:buSzPts val="1685"/>
              <a:buFont typeface="Arial"/>
              <a:buNone/>
            </a:pPr>
            <a:r>
              <a:rPr b="0" i="0" lang="en-US" sz="1685" u="none" cap="none" strike="noStrike">
                <a:solidFill>
                  <a:srgbClr val="000000"/>
                </a:solidFill>
                <a:latin typeface="Quicksand Medium"/>
                <a:ea typeface="Quicksand Medium"/>
                <a:cs typeface="Quicksand Medium"/>
                <a:sym typeface="Quicksand Medium"/>
              </a:rPr>
              <a:t>9. Decretar medidas de protección para adultos mayores o personas afectadas por alguna incapacidad o discapacidad </a:t>
            </a:r>
            <a:endParaRPr b="0" i="0" sz="1400" u="none" cap="none" strike="noStrike">
              <a:solidFill>
                <a:srgbClr val="000000"/>
              </a:solidFill>
              <a:latin typeface="Arial"/>
              <a:ea typeface="Arial"/>
              <a:cs typeface="Arial"/>
              <a:sym typeface="Arial"/>
            </a:endParaRPr>
          </a:p>
        </p:txBody>
      </p:sp>
      <p:sp>
        <p:nvSpPr>
          <p:cNvPr id="1255" name="Google Shape;1255;p77"/>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1256" name="Google Shape;1256;p77"/>
          <p:cNvSpPr txBox="1"/>
          <p:nvPr/>
        </p:nvSpPr>
        <p:spPr>
          <a:xfrm>
            <a:off x="2550450" y="250775"/>
            <a:ext cx="5436600" cy="666600"/>
          </a:xfrm>
          <a:prstGeom prst="rect">
            <a:avLst/>
          </a:prstGeom>
          <a:noFill/>
          <a:ln>
            <a:noFill/>
          </a:ln>
        </p:spPr>
        <p:txBody>
          <a:bodyPr anchorCtr="0" anchor="t" bIns="91425" lIns="91425" spcFirstLastPara="1" rIns="91425" wrap="square" tIns="91425">
            <a:noAutofit/>
          </a:bodyPr>
          <a:lstStyle/>
          <a:p>
            <a:pPr indent="0" lvl="0" marL="0" marR="0" rtl="0" algn="just">
              <a:lnSpc>
                <a:spcPct val="95964"/>
              </a:lnSpc>
              <a:spcBef>
                <a:spcPts val="0"/>
              </a:spcBef>
              <a:spcAft>
                <a:spcPts val="0"/>
              </a:spcAft>
              <a:buClr>
                <a:schemeClr val="dk1"/>
              </a:buClr>
              <a:buSzPts val="2985"/>
              <a:buFont typeface="Arial"/>
              <a:buNone/>
            </a:pPr>
            <a:r>
              <a:rPr b="0" i="0" lang="en-US" sz="2985" u="none" cap="none" strike="noStrike">
                <a:solidFill>
                  <a:schemeClr val="dk1"/>
                </a:solidFill>
                <a:latin typeface="Quicksand Medium"/>
                <a:ea typeface="Quicksand Medium"/>
                <a:cs typeface="Quicksand Medium"/>
                <a:sym typeface="Quicksand Medium"/>
              </a:rPr>
              <a:t>Algunas cautelares:</a:t>
            </a:r>
            <a:endParaRPr b="0" i="0" sz="45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grpSp>
        <p:nvGrpSpPr>
          <p:cNvPr id="190" name="Google Shape;190;p7"/>
          <p:cNvGrpSpPr/>
          <p:nvPr/>
        </p:nvGrpSpPr>
        <p:grpSpPr>
          <a:xfrm rot="2576720">
            <a:off x="264040" y="-841646"/>
            <a:ext cx="819300" cy="3123327"/>
            <a:chOff x="0" y="-47625"/>
            <a:chExt cx="303446" cy="5183422"/>
          </a:xfrm>
        </p:grpSpPr>
        <p:sp>
          <p:nvSpPr>
            <p:cNvPr id="191" name="Google Shape;191;p7"/>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192" name="Google Shape;192;p7"/>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93" name="Google Shape;193;p7"/>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194" name="Google Shape;194;p7"/>
          <p:cNvSpPr txBox="1"/>
          <p:nvPr/>
        </p:nvSpPr>
        <p:spPr>
          <a:xfrm>
            <a:off x="413125" y="940675"/>
            <a:ext cx="8684100" cy="5732100"/>
          </a:xfrm>
          <a:prstGeom prst="rect">
            <a:avLst/>
          </a:prstGeom>
          <a:noFill/>
          <a:ln>
            <a:noFill/>
          </a:ln>
        </p:spPr>
        <p:txBody>
          <a:bodyPr anchorCtr="0" anchor="t" bIns="0" lIns="0" spcFirstLastPara="1" rIns="0" wrap="square" tIns="0">
            <a:spAutoFit/>
          </a:bodyPr>
          <a:lstStyle/>
          <a:p>
            <a:pPr indent="457200" lvl="0" marL="457200" marR="0" rtl="0" algn="l">
              <a:lnSpc>
                <a:spcPct val="95955"/>
              </a:lnSpc>
              <a:spcBef>
                <a:spcPts val="0"/>
              </a:spcBef>
              <a:spcAft>
                <a:spcPts val="0"/>
              </a:spcAft>
              <a:buClr>
                <a:srgbClr val="000000"/>
              </a:buClr>
              <a:buSzPts val="2151"/>
              <a:buFont typeface="Arial"/>
              <a:buNone/>
            </a:pPr>
            <a:r>
              <a:rPr b="1" i="0" lang="en-US" sz="2151" u="none" cap="none" strike="noStrike">
                <a:solidFill>
                  <a:srgbClr val="000000"/>
                </a:solidFill>
                <a:latin typeface="Quicksand"/>
                <a:ea typeface="Quicksand"/>
                <a:cs typeface="Quicksand"/>
                <a:sym typeface="Quicksand"/>
              </a:rPr>
              <a:t>3. INMEDIACION:</a:t>
            </a:r>
            <a:endParaRPr b="0" i="0" sz="1400" u="none" cap="none" strike="noStrike">
              <a:solidFill>
                <a:srgbClr val="000000"/>
              </a:solidFill>
              <a:latin typeface="Arial"/>
              <a:ea typeface="Arial"/>
              <a:cs typeface="Arial"/>
              <a:sym typeface="Arial"/>
            </a:endParaRPr>
          </a:p>
          <a:p>
            <a:pPr indent="0" lvl="0" marL="457200" marR="0" rtl="0" algn="just">
              <a:lnSpc>
                <a:spcPct val="95955"/>
              </a:lnSpc>
              <a:spcBef>
                <a:spcPts val="0"/>
              </a:spcBef>
              <a:spcAft>
                <a:spcPts val="0"/>
              </a:spcAft>
              <a:buClr>
                <a:srgbClr val="000000"/>
              </a:buClr>
              <a:buSzPts val="2151"/>
              <a:buFont typeface="Arial"/>
              <a:buNone/>
            </a:pPr>
            <a:r>
              <a:rPr b="0" i="0" lang="en-US" sz="2151" u="none" cap="none" strike="noStrike">
                <a:solidFill>
                  <a:srgbClr val="000000"/>
                </a:solidFill>
                <a:latin typeface="Quicksand Medium"/>
                <a:ea typeface="Quicksand Medium"/>
                <a:cs typeface="Quicksand Medium"/>
                <a:sym typeface="Quicksand Medium"/>
              </a:rPr>
              <a:t>Las audiencias y las diligencias de prueba se realizarán siempre con la presencia del juez, quedando prohibida, bajo sanción de nulidad, la delegación de funciones. El juez formará su convicción sobre la base de las alegaciones y pruebas que personalmente haya recibido y con las  recibidas durante la audiencia preparatoria.(art.61 Nº9).</a:t>
            </a:r>
            <a:endParaRPr b="0" i="0" sz="1400" u="none" cap="none" strike="noStrike">
              <a:solidFill>
                <a:srgbClr val="000000"/>
              </a:solidFill>
              <a:latin typeface="Arial"/>
              <a:ea typeface="Arial"/>
              <a:cs typeface="Arial"/>
              <a:sym typeface="Arial"/>
            </a:endParaRPr>
          </a:p>
          <a:p>
            <a:pPr indent="0" lvl="0" marL="0" marR="0" rtl="0" algn="just">
              <a:lnSpc>
                <a:spcPct val="95955"/>
              </a:lnSpc>
              <a:spcBef>
                <a:spcPts val="0"/>
              </a:spcBef>
              <a:spcAft>
                <a:spcPts val="0"/>
              </a:spcAft>
              <a:buClr>
                <a:srgbClr val="000000"/>
              </a:buClr>
              <a:buSzPts val="2151"/>
              <a:buFont typeface="Arial"/>
              <a:buNone/>
            </a:pPr>
            <a:r>
              <a:t/>
            </a:r>
            <a:endParaRPr b="0" i="0" sz="2151" u="none" cap="none" strike="noStrike">
              <a:solidFill>
                <a:srgbClr val="000000"/>
              </a:solidFill>
              <a:latin typeface="Quicksand Medium"/>
              <a:ea typeface="Quicksand Medium"/>
              <a:cs typeface="Quicksand Medium"/>
              <a:sym typeface="Quicksand Medium"/>
            </a:endParaRPr>
          </a:p>
          <a:p>
            <a:pPr indent="0" lvl="0" marL="0" marR="0" rtl="0" algn="l">
              <a:lnSpc>
                <a:spcPct val="95955"/>
              </a:lnSpc>
              <a:spcBef>
                <a:spcPts val="0"/>
              </a:spcBef>
              <a:spcAft>
                <a:spcPts val="0"/>
              </a:spcAft>
              <a:buClr>
                <a:srgbClr val="000000"/>
              </a:buClr>
              <a:buSzPts val="2151"/>
              <a:buFont typeface="Arial"/>
              <a:buNone/>
            </a:pPr>
            <a:r>
              <a:rPr b="1" i="0" lang="en-US" sz="2151" u="none" cap="none" strike="noStrike">
                <a:solidFill>
                  <a:srgbClr val="000000"/>
                </a:solidFill>
                <a:latin typeface="Quicksand"/>
                <a:ea typeface="Quicksand"/>
                <a:cs typeface="Quicksand"/>
                <a:sym typeface="Quicksand"/>
              </a:rPr>
              <a:t>4. ACTUACIÓN DE OFICIO: </a:t>
            </a:r>
            <a:endParaRPr b="0" i="0" sz="1400" u="none" cap="none" strike="noStrike">
              <a:solidFill>
                <a:srgbClr val="000000"/>
              </a:solidFill>
              <a:latin typeface="Arial"/>
              <a:ea typeface="Arial"/>
              <a:cs typeface="Arial"/>
              <a:sym typeface="Arial"/>
            </a:endParaRPr>
          </a:p>
          <a:p>
            <a:pPr indent="0" lvl="0" marL="0" marR="0" rtl="0" algn="just">
              <a:lnSpc>
                <a:spcPct val="95955"/>
              </a:lnSpc>
              <a:spcBef>
                <a:spcPts val="0"/>
              </a:spcBef>
              <a:spcAft>
                <a:spcPts val="0"/>
              </a:spcAft>
              <a:buClr>
                <a:srgbClr val="000000"/>
              </a:buClr>
              <a:buSzPts val="2151"/>
              <a:buFont typeface="Arial"/>
              <a:buNone/>
            </a:pPr>
            <a:r>
              <a:rPr b="0" i="0" lang="en-US" sz="2151" u="none" cap="none" strike="noStrike">
                <a:solidFill>
                  <a:srgbClr val="000000"/>
                </a:solidFill>
                <a:latin typeface="Quicksand Medium"/>
                <a:ea typeface="Quicksand Medium"/>
                <a:cs typeface="Quicksand Medium"/>
                <a:sym typeface="Quicksand Medium"/>
              </a:rPr>
              <a:t>Promovido el proceso y en cualquier estado del mismo, el juez deberá adoptar, de oficio, todas las medidas necesarias para llevarlo a término con la mayor celeridad. </a:t>
            </a:r>
            <a:endParaRPr b="0" i="0" sz="1400" u="none" cap="none" strike="noStrike">
              <a:solidFill>
                <a:srgbClr val="000000"/>
              </a:solidFill>
              <a:latin typeface="Arial"/>
              <a:ea typeface="Arial"/>
              <a:cs typeface="Arial"/>
              <a:sym typeface="Arial"/>
            </a:endParaRPr>
          </a:p>
          <a:p>
            <a:pPr indent="0" lvl="0" marL="0" marR="0" rtl="0" algn="just">
              <a:lnSpc>
                <a:spcPct val="95955"/>
              </a:lnSpc>
              <a:spcBef>
                <a:spcPts val="0"/>
              </a:spcBef>
              <a:spcAft>
                <a:spcPts val="0"/>
              </a:spcAft>
              <a:buClr>
                <a:srgbClr val="000000"/>
              </a:buClr>
              <a:buSzPts val="2151"/>
              <a:buFont typeface="Arial"/>
              <a:buNone/>
            </a:pPr>
            <a:r>
              <a:t/>
            </a:r>
            <a:endParaRPr b="0" i="0" sz="2151" u="none" cap="none" strike="noStrike">
              <a:solidFill>
                <a:srgbClr val="000000"/>
              </a:solidFill>
              <a:latin typeface="Quicksand Medium"/>
              <a:ea typeface="Quicksand Medium"/>
              <a:cs typeface="Quicksand Medium"/>
              <a:sym typeface="Quicksand Medium"/>
            </a:endParaRPr>
          </a:p>
          <a:p>
            <a:pPr indent="0" lvl="0" marL="0" marR="0" rtl="0" algn="l">
              <a:lnSpc>
                <a:spcPct val="95955"/>
              </a:lnSpc>
              <a:spcBef>
                <a:spcPts val="0"/>
              </a:spcBef>
              <a:spcAft>
                <a:spcPts val="0"/>
              </a:spcAft>
              <a:buClr>
                <a:srgbClr val="000000"/>
              </a:buClr>
              <a:buSzPts val="2151"/>
              <a:buFont typeface="Arial"/>
              <a:buNone/>
            </a:pPr>
            <a:r>
              <a:rPr b="1" i="0" lang="en-US" sz="2151" u="none" cap="none" strike="noStrike">
                <a:solidFill>
                  <a:srgbClr val="000000"/>
                </a:solidFill>
                <a:latin typeface="Quicksand"/>
                <a:ea typeface="Quicksand"/>
                <a:cs typeface="Quicksand"/>
                <a:sym typeface="Quicksand"/>
              </a:rPr>
              <a:t>5. COLABORACIÓN: </a:t>
            </a:r>
            <a:endParaRPr b="0" i="0" sz="1400" u="none" cap="none" strike="noStrike">
              <a:solidFill>
                <a:srgbClr val="000000"/>
              </a:solidFill>
              <a:latin typeface="Arial"/>
              <a:ea typeface="Arial"/>
              <a:cs typeface="Arial"/>
              <a:sym typeface="Arial"/>
            </a:endParaRPr>
          </a:p>
          <a:p>
            <a:pPr indent="0" lvl="0" marL="0" marR="0" rtl="0" algn="just">
              <a:lnSpc>
                <a:spcPct val="95955"/>
              </a:lnSpc>
              <a:spcBef>
                <a:spcPts val="0"/>
              </a:spcBef>
              <a:spcAft>
                <a:spcPts val="0"/>
              </a:spcAft>
              <a:buClr>
                <a:srgbClr val="000000"/>
              </a:buClr>
              <a:buSzPts val="2151"/>
              <a:buFont typeface="Arial"/>
              <a:buNone/>
            </a:pPr>
            <a:r>
              <a:rPr b="0" i="0" lang="en-US" sz="2151" u="none" cap="none" strike="noStrike">
                <a:solidFill>
                  <a:srgbClr val="000000"/>
                </a:solidFill>
                <a:latin typeface="Quicksand Medium"/>
                <a:ea typeface="Quicksand Medium"/>
                <a:cs typeface="Quicksand Medium"/>
                <a:sym typeface="Quicksand Medium"/>
              </a:rPr>
              <a:t>Durante el procedimiento y en la resolución del conflicto, se buscarán alternativas orientadas a mitigar la confrontación entre las partes, privilegiando las soluciones acordadas por ellas.</a:t>
            </a:r>
            <a:endParaRPr b="0" i="0" sz="1400" u="none" cap="none" strike="noStrike">
              <a:solidFill>
                <a:srgbClr val="000000"/>
              </a:solidFill>
              <a:latin typeface="Arial"/>
              <a:ea typeface="Arial"/>
              <a:cs typeface="Arial"/>
              <a:sym typeface="Arial"/>
            </a:endParaRPr>
          </a:p>
          <a:p>
            <a:pPr indent="0" lvl="0" marL="0" marR="0" rtl="0" algn="l">
              <a:lnSpc>
                <a:spcPct val="119990"/>
              </a:lnSpc>
              <a:spcBef>
                <a:spcPts val="0"/>
              </a:spcBef>
              <a:spcAft>
                <a:spcPts val="0"/>
              </a:spcAft>
              <a:buClr>
                <a:srgbClr val="000000"/>
              </a:buClr>
              <a:buSzPts val="2151"/>
              <a:buFont typeface="Arial"/>
              <a:buNone/>
            </a:pPr>
            <a:r>
              <a:t/>
            </a:r>
            <a:endParaRPr b="0" i="0" sz="2151" u="none" cap="none" strike="noStrike">
              <a:solidFill>
                <a:srgbClr val="000000"/>
              </a:solidFill>
              <a:latin typeface="Quicksand Medium"/>
              <a:ea typeface="Quicksand Medium"/>
              <a:cs typeface="Quicksand Medium"/>
              <a:sym typeface="Quicksand Medium"/>
            </a:endParaRPr>
          </a:p>
        </p:txBody>
      </p:sp>
      <p:sp>
        <p:nvSpPr>
          <p:cNvPr id="195" name="Google Shape;195;p7"/>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4" name="Shape 1264"/>
        <p:cNvGrpSpPr/>
        <p:nvPr/>
      </p:nvGrpSpPr>
      <p:grpSpPr>
        <a:xfrm>
          <a:off x="0" y="0"/>
          <a:ext cx="0" cy="0"/>
          <a:chOff x="0" y="0"/>
          <a:chExt cx="0" cy="0"/>
        </a:xfrm>
      </p:grpSpPr>
      <p:grpSp>
        <p:nvGrpSpPr>
          <p:cNvPr id="1265" name="Google Shape;1265;p78"/>
          <p:cNvGrpSpPr/>
          <p:nvPr/>
        </p:nvGrpSpPr>
        <p:grpSpPr>
          <a:xfrm rot="2576728">
            <a:off x="12023" y="-6006948"/>
            <a:ext cx="819305" cy="13995240"/>
            <a:chOff x="0" y="-47625"/>
            <a:chExt cx="303446" cy="5183422"/>
          </a:xfrm>
        </p:grpSpPr>
        <p:sp>
          <p:nvSpPr>
            <p:cNvPr id="1266" name="Google Shape;1266;p78"/>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1267" name="Google Shape;1267;p78"/>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68" name="Google Shape;1268;p78"/>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1269" name="Google Shape;1269;p78"/>
          <p:cNvSpPr txBox="1"/>
          <p:nvPr/>
        </p:nvSpPr>
        <p:spPr>
          <a:xfrm>
            <a:off x="453525" y="1430050"/>
            <a:ext cx="8611800" cy="6423000"/>
          </a:xfrm>
          <a:prstGeom prst="rect">
            <a:avLst/>
          </a:prstGeom>
          <a:noFill/>
          <a:ln>
            <a:noFill/>
          </a:ln>
        </p:spPr>
        <p:txBody>
          <a:bodyPr anchorCtr="0" anchor="t" bIns="0" lIns="0" spcFirstLastPara="1" rIns="0" wrap="square" tIns="0">
            <a:spAutoFit/>
          </a:bodyPr>
          <a:lstStyle/>
          <a:p>
            <a:pPr indent="0" lvl="0" marL="0" marR="0" rtl="0" algn="just">
              <a:lnSpc>
                <a:spcPct val="108000"/>
              </a:lnSpc>
              <a:spcBef>
                <a:spcPts val="0"/>
              </a:spcBef>
              <a:spcAft>
                <a:spcPts val="0"/>
              </a:spcAft>
              <a:buClr>
                <a:srgbClr val="000000"/>
              </a:buClr>
              <a:buSzPts val="2200"/>
              <a:buFont typeface="Arial"/>
              <a:buNone/>
            </a:pPr>
            <a:r>
              <a:rPr b="0" i="0" lang="en-US" sz="2200" u="none" cap="none" strike="noStrike">
                <a:solidFill>
                  <a:srgbClr val="000000"/>
                </a:solidFill>
                <a:latin typeface="Quicksand Medium"/>
                <a:ea typeface="Quicksand Medium"/>
                <a:cs typeface="Quicksand Medium"/>
                <a:sym typeface="Quicksand Medium"/>
              </a:rPr>
              <a:t>- Entrega inmediata a los padres o a quienes tengan legalmente su cuidado.</a:t>
            </a:r>
            <a:br>
              <a:rPr b="0" i="0" lang="en-US" sz="2200" u="none" cap="none" strike="noStrike">
                <a:solidFill>
                  <a:srgbClr val="000000"/>
                </a:solidFill>
                <a:latin typeface="Quicksand Medium"/>
                <a:ea typeface="Quicksand Medium"/>
                <a:cs typeface="Quicksand Medium"/>
                <a:sym typeface="Quicksand Medium"/>
              </a:rPr>
            </a:br>
            <a:endParaRPr b="0" i="0" sz="1200" u="none" cap="none" strike="noStrike">
              <a:solidFill>
                <a:srgbClr val="000000"/>
              </a:solidFill>
              <a:latin typeface="Arial"/>
              <a:ea typeface="Arial"/>
              <a:cs typeface="Arial"/>
              <a:sym typeface="Arial"/>
            </a:endParaRPr>
          </a:p>
          <a:p>
            <a:pPr indent="0" lvl="0" marL="0" marR="0" rtl="0" algn="just">
              <a:lnSpc>
                <a:spcPct val="108000"/>
              </a:lnSpc>
              <a:spcBef>
                <a:spcPts val="0"/>
              </a:spcBef>
              <a:spcAft>
                <a:spcPts val="0"/>
              </a:spcAft>
              <a:buClr>
                <a:srgbClr val="000000"/>
              </a:buClr>
              <a:buSzPts val="2200"/>
              <a:buFont typeface="Arial"/>
              <a:buNone/>
            </a:pPr>
            <a:r>
              <a:rPr b="0" i="0" lang="en-US" sz="2200" u="none" cap="none" strike="noStrike">
                <a:solidFill>
                  <a:srgbClr val="000000"/>
                </a:solidFill>
                <a:latin typeface="Quicksand Medium"/>
                <a:ea typeface="Quicksand Medium"/>
                <a:cs typeface="Quicksand Medium"/>
                <a:sym typeface="Quicksand Medium"/>
              </a:rPr>
              <a:t>- Confiarlo al cuidado de una persona o familia en casos de urgencia. El juez preferirá, para que asuman provisoriamente el cuidado, a sus parientes consanguíneos o a otras personas con las que tenga relación de confianza; </a:t>
            </a:r>
            <a:br>
              <a:rPr b="0" i="0" lang="en-US" sz="2200" u="none" cap="none" strike="noStrike">
                <a:solidFill>
                  <a:srgbClr val="000000"/>
                </a:solidFill>
                <a:latin typeface="Quicksand Medium"/>
                <a:ea typeface="Quicksand Medium"/>
                <a:cs typeface="Quicksand Medium"/>
                <a:sym typeface="Quicksand Medium"/>
              </a:rPr>
            </a:br>
            <a:endParaRPr b="0" i="0" sz="1200" u="none" cap="none" strike="noStrike">
              <a:solidFill>
                <a:srgbClr val="000000"/>
              </a:solidFill>
              <a:latin typeface="Arial"/>
              <a:ea typeface="Arial"/>
              <a:cs typeface="Arial"/>
              <a:sym typeface="Arial"/>
            </a:endParaRPr>
          </a:p>
          <a:p>
            <a:pPr indent="0" lvl="0" marL="0" marR="0" rtl="0" algn="just">
              <a:lnSpc>
                <a:spcPct val="108000"/>
              </a:lnSpc>
              <a:spcBef>
                <a:spcPts val="0"/>
              </a:spcBef>
              <a:spcAft>
                <a:spcPts val="0"/>
              </a:spcAft>
              <a:buClr>
                <a:srgbClr val="000000"/>
              </a:buClr>
              <a:buSzPts val="2200"/>
              <a:buFont typeface="Arial"/>
              <a:buNone/>
            </a:pPr>
            <a:r>
              <a:rPr b="0" i="0" lang="en-US" sz="2200" u="none" cap="none" strike="noStrike">
                <a:solidFill>
                  <a:srgbClr val="000000"/>
                </a:solidFill>
                <a:latin typeface="Quicksand Medium"/>
                <a:ea typeface="Quicksand Medium"/>
                <a:cs typeface="Quicksand Medium"/>
                <a:sym typeface="Quicksand Medium"/>
              </a:rPr>
              <a:t>- Ingreso a un programa de familias de acogida o centro residencial, por el tiempo que sea estrictamente indispensable;</a:t>
            </a:r>
            <a:br>
              <a:rPr b="0" i="0" lang="en-US" sz="2200" u="none" cap="none" strike="noStrike">
                <a:solidFill>
                  <a:srgbClr val="000000"/>
                </a:solidFill>
                <a:latin typeface="Quicksand Medium"/>
                <a:ea typeface="Quicksand Medium"/>
                <a:cs typeface="Quicksand Medium"/>
                <a:sym typeface="Quicksand Medium"/>
              </a:rPr>
            </a:br>
            <a:endParaRPr b="0" i="0" sz="1200" u="none" cap="none" strike="noStrike">
              <a:solidFill>
                <a:srgbClr val="000000"/>
              </a:solidFill>
              <a:latin typeface="Arial"/>
              <a:ea typeface="Arial"/>
              <a:cs typeface="Arial"/>
              <a:sym typeface="Arial"/>
            </a:endParaRPr>
          </a:p>
          <a:p>
            <a:pPr indent="0" lvl="0" marL="0" marR="0" rtl="0" algn="just">
              <a:lnSpc>
                <a:spcPct val="108000"/>
              </a:lnSpc>
              <a:spcBef>
                <a:spcPts val="0"/>
              </a:spcBef>
              <a:spcAft>
                <a:spcPts val="0"/>
              </a:spcAft>
              <a:buClr>
                <a:srgbClr val="000000"/>
              </a:buClr>
              <a:buSzPts val="2200"/>
              <a:buFont typeface="Arial"/>
              <a:buNone/>
            </a:pPr>
            <a:r>
              <a:rPr b="0" i="0" lang="en-US" sz="2200" u="none" cap="none" strike="noStrike">
                <a:solidFill>
                  <a:srgbClr val="000000"/>
                </a:solidFill>
                <a:latin typeface="Quicksand Medium"/>
                <a:ea typeface="Quicksand Medium"/>
                <a:cs typeface="Quicksand Medium"/>
                <a:sym typeface="Quicksand Medium"/>
              </a:rPr>
              <a:t>- Disponer la concurrencia de niños, niñas o adolescentes, sus padres, o a las personas que los tengan bajo su cuidado, a programas o acciones de apoyo, reparación u orientación, para enfrentar y superar las situaciones de crisis en que pudieren encontrarse, e impartir las instrucciones pertinentes;</a:t>
            </a:r>
            <a:endParaRPr b="0" i="0" sz="1200" u="none" cap="none" strike="noStrike">
              <a:solidFill>
                <a:srgbClr val="000000"/>
              </a:solidFill>
              <a:latin typeface="Arial"/>
              <a:ea typeface="Arial"/>
              <a:cs typeface="Arial"/>
              <a:sym typeface="Arial"/>
            </a:endParaRPr>
          </a:p>
          <a:p>
            <a:pPr indent="0" lvl="0" marL="0" marR="0" rtl="0" algn="just">
              <a:lnSpc>
                <a:spcPct val="108000"/>
              </a:lnSpc>
              <a:spcBef>
                <a:spcPts val="0"/>
              </a:spcBef>
              <a:spcAft>
                <a:spcPts val="0"/>
              </a:spcAft>
              <a:buClr>
                <a:srgbClr val="000000"/>
              </a:buClr>
              <a:buSzPts val="2200"/>
              <a:buFont typeface="Arial"/>
              <a:buNone/>
            </a:pPr>
            <a:r>
              <a:t/>
            </a:r>
            <a:endParaRPr b="0" i="0" sz="2200" u="none" cap="none" strike="noStrike">
              <a:solidFill>
                <a:srgbClr val="000000"/>
              </a:solidFill>
              <a:latin typeface="Quicksand Medium"/>
              <a:ea typeface="Quicksand Medium"/>
              <a:cs typeface="Quicksand Medium"/>
              <a:sym typeface="Quicksand Medium"/>
            </a:endParaRPr>
          </a:p>
          <a:p>
            <a:pPr indent="0" lvl="0" marL="0" marR="0" rtl="0" algn="just">
              <a:lnSpc>
                <a:spcPct val="108000"/>
              </a:lnSpc>
              <a:spcBef>
                <a:spcPts val="0"/>
              </a:spcBef>
              <a:spcAft>
                <a:spcPts val="0"/>
              </a:spcAft>
              <a:buClr>
                <a:srgbClr val="000000"/>
              </a:buClr>
              <a:buSzPts val="2200"/>
              <a:buFont typeface="Arial"/>
              <a:buNone/>
            </a:pPr>
            <a:r>
              <a:t/>
            </a:r>
            <a:endParaRPr b="0" i="0" sz="2200" u="none" cap="none" strike="noStrike">
              <a:solidFill>
                <a:srgbClr val="000000"/>
              </a:solidFill>
              <a:latin typeface="Quicksand Medium"/>
              <a:ea typeface="Quicksand Medium"/>
              <a:cs typeface="Quicksand Medium"/>
              <a:sym typeface="Quicksand Medium"/>
            </a:endParaRPr>
          </a:p>
          <a:p>
            <a:pPr indent="0" lvl="0" marL="0" marR="0" rtl="0" algn="l">
              <a:lnSpc>
                <a:spcPct val="119958"/>
              </a:lnSpc>
              <a:spcBef>
                <a:spcPts val="0"/>
              </a:spcBef>
              <a:spcAft>
                <a:spcPts val="0"/>
              </a:spcAft>
              <a:buClr>
                <a:srgbClr val="000000"/>
              </a:buClr>
              <a:buSzPts val="2200"/>
              <a:buFont typeface="Arial"/>
              <a:buNone/>
            </a:pPr>
            <a:r>
              <a:t/>
            </a:r>
            <a:endParaRPr b="0" i="0" sz="2200" u="none" cap="none" strike="noStrike">
              <a:solidFill>
                <a:srgbClr val="000000"/>
              </a:solidFill>
              <a:latin typeface="Quicksand Medium"/>
              <a:ea typeface="Quicksand Medium"/>
              <a:cs typeface="Quicksand Medium"/>
              <a:sym typeface="Quicksand Medium"/>
            </a:endParaRPr>
          </a:p>
        </p:txBody>
      </p:sp>
      <p:sp>
        <p:nvSpPr>
          <p:cNvPr id="1270" name="Google Shape;1270;p78"/>
          <p:cNvSpPr txBox="1"/>
          <p:nvPr/>
        </p:nvSpPr>
        <p:spPr>
          <a:xfrm>
            <a:off x="1348224" y="507420"/>
            <a:ext cx="8106300" cy="620100"/>
          </a:xfrm>
          <a:prstGeom prst="rect">
            <a:avLst/>
          </a:prstGeom>
          <a:noFill/>
          <a:ln>
            <a:noFill/>
          </a:ln>
        </p:spPr>
        <p:txBody>
          <a:bodyPr anchorCtr="0" anchor="t" bIns="0" lIns="0" spcFirstLastPara="1" rIns="0" wrap="square" tIns="0">
            <a:spAutoFit/>
          </a:bodyPr>
          <a:lstStyle/>
          <a:p>
            <a:pPr indent="0" lvl="0" marL="0" marR="0" rtl="0" algn="l">
              <a:lnSpc>
                <a:spcPct val="119985"/>
              </a:lnSpc>
              <a:spcBef>
                <a:spcPts val="0"/>
              </a:spcBef>
              <a:spcAft>
                <a:spcPts val="0"/>
              </a:spcAft>
              <a:buClr>
                <a:srgbClr val="000000"/>
              </a:buClr>
              <a:buSzPts val="4028"/>
              <a:buFont typeface="Arial"/>
              <a:buNone/>
            </a:pPr>
            <a:r>
              <a:rPr b="0" i="0" lang="en-US" sz="4028" u="none" cap="none" strike="noStrike">
                <a:solidFill>
                  <a:srgbClr val="000000"/>
                </a:solidFill>
                <a:latin typeface="Quicksand"/>
                <a:ea typeface="Quicksand"/>
                <a:cs typeface="Quicksand"/>
                <a:sym typeface="Quicksand"/>
              </a:rPr>
              <a:t> Cautelares del Art.71 ley 19.968</a:t>
            </a:r>
            <a:endParaRPr b="0" i="0" sz="1400" u="none" cap="none" strike="noStrike">
              <a:solidFill>
                <a:srgbClr val="000000"/>
              </a:solidFill>
              <a:latin typeface="Arial"/>
              <a:ea typeface="Arial"/>
              <a:cs typeface="Arial"/>
              <a:sym typeface="Arial"/>
            </a:endParaRPr>
          </a:p>
        </p:txBody>
      </p:sp>
      <p:sp>
        <p:nvSpPr>
          <p:cNvPr id="1271" name="Google Shape;1271;p78"/>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9" name="Shape 1279"/>
        <p:cNvGrpSpPr/>
        <p:nvPr/>
      </p:nvGrpSpPr>
      <p:grpSpPr>
        <a:xfrm>
          <a:off x="0" y="0"/>
          <a:ext cx="0" cy="0"/>
          <a:chOff x="0" y="0"/>
          <a:chExt cx="0" cy="0"/>
        </a:xfrm>
      </p:grpSpPr>
      <p:grpSp>
        <p:nvGrpSpPr>
          <p:cNvPr id="1280" name="Google Shape;1280;p79"/>
          <p:cNvGrpSpPr/>
          <p:nvPr/>
        </p:nvGrpSpPr>
        <p:grpSpPr>
          <a:xfrm rot="2576728">
            <a:off x="-183995" y="-6313163"/>
            <a:ext cx="819305" cy="13995240"/>
            <a:chOff x="0" y="-47625"/>
            <a:chExt cx="303446" cy="5183422"/>
          </a:xfrm>
        </p:grpSpPr>
        <p:sp>
          <p:nvSpPr>
            <p:cNvPr id="1281" name="Google Shape;1281;p79"/>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1282" name="Google Shape;1282;p79"/>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83" name="Google Shape;1283;p79"/>
          <p:cNvSpPr/>
          <p:nvPr/>
        </p:nvSpPr>
        <p:spPr>
          <a:xfrm rot="-3675329">
            <a:off x="8123943" y="6088950"/>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1284" name="Google Shape;1284;p79"/>
          <p:cNvSpPr txBox="1"/>
          <p:nvPr/>
        </p:nvSpPr>
        <p:spPr>
          <a:xfrm>
            <a:off x="734395" y="562495"/>
            <a:ext cx="8284800" cy="6190200"/>
          </a:xfrm>
          <a:prstGeom prst="rect">
            <a:avLst/>
          </a:prstGeom>
          <a:noFill/>
          <a:ln>
            <a:noFill/>
          </a:ln>
        </p:spPr>
        <p:txBody>
          <a:bodyPr anchorCtr="0" anchor="t" bIns="0" lIns="0" spcFirstLastPara="1" rIns="0" wrap="square" tIns="0">
            <a:spAutoFit/>
          </a:bodyPr>
          <a:lstStyle/>
          <a:p>
            <a:pPr indent="0" lvl="0" marL="0" marR="0" rtl="0" algn="just">
              <a:lnSpc>
                <a:spcPct val="108000"/>
              </a:lnSpc>
              <a:spcBef>
                <a:spcPts val="0"/>
              </a:spcBef>
              <a:spcAft>
                <a:spcPts val="0"/>
              </a:spcAft>
              <a:buClr>
                <a:srgbClr val="000000"/>
              </a:buClr>
              <a:buSzPts val="2200"/>
              <a:buFont typeface="Arial"/>
              <a:buNone/>
            </a:pPr>
            <a:r>
              <a:rPr b="0" i="0" lang="en-US" sz="2200" u="none" cap="none" strike="noStrike">
                <a:solidFill>
                  <a:srgbClr val="000000"/>
                </a:solidFill>
                <a:latin typeface="Quicksand Medium"/>
                <a:ea typeface="Quicksand Medium"/>
                <a:cs typeface="Quicksand Medium"/>
                <a:sym typeface="Quicksand Medium"/>
              </a:rPr>
              <a:t>- Suspender el derecho de una o más personas determinadas a mantener relaciones directas o regulares con el niño, niña o adolescente, ya sea que éstas hayan sido establecidas por resolución judicial o no lo hayan sido.</a:t>
            </a:r>
            <a:endParaRPr b="0" i="0" sz="1200" u="none" cap="none" strike="noStrike">
              <a:solidFill>
                <a:srgbClr val="000000"/>
              </a:solidFill>
              <a:latin typeface="Arial"/>
              <a:ea typeface="Arial"/>
              <a:cs typeface="Arial"/>
              <a:sym typeface="Arial"/>
            </a:endParaRPr>
          </a:p>
          <a:p>
            <a:pPr indent="0" lvl="0" marL="0" marR="0" rtl="0" algn="just">
              <a:lnSpc>
                <a:spcPct val="108000"/>
              </a:lnSpc>
              <a:spcBef>
                <a:spcPts val="0"/>
              </a:spcBef>
              <a:spcAft>
                <a:spcPts val="0"/>
              </a:spcAft>
              <a:buClr>
                <a:srgbClr val="000000"/>
              </a:buClr>
              <a:buSzPts val="2200"/>
              <a:buFont typeface="Arial"/>
              <a:buNone/>
            </a:pPr>
            <a:r>
              <a:rPr b="0" i="0" lang="en-US" sz="2200" u="none" cap="none" strike="noStrike">
                <a:solidFill>
                  <a:srgbClr val="000000"/>
                </a:solidFill>
                <a:latin typeface="Quicksand Medium"/>
                <a:ea typeface="Quicksand Medium"/>
                <a:cs typeface="Quicksand Medium"/>
                <a:sym typeface="Quicksand Medium"/>
              </a:rPr>
              <a:t>- Prohibir o limitar la presencia del ofensor en el hogar común.</a:t>
            </a:r>
            <a:endParaRPr b="0" i="0" sz="1200" u="none" cap="none" strike="noStrike">
              <a:solidFill>
                <a:srgbClr val="000000"/>
              </a:solidFill>
              <a:latin typeface="Arial"/>
              <a:ea typeface="Arial"/>
              <a:cs typeface="Arial"/>
              <a:sym typeface="Arial"/>
            </a:endParaRPr>
          </a:p>
          <a:p>
            <a:pPr indent="0" lvl="0" marL="0" marR="0" rtl="0" algn="just">
              <a:lnSpc>
                <a:spcPct val="108000"/>
              </a:lnSpc>
              <a:spcBef>
                <a:spcPts val="0"/>
              </a:spcBef>
              <a:spcAft>
                <a:spcPts val="0"/>
              </a:spcAft>
              <a:buClr>
                <a:srgbClr val="000000"/>
              </a:buClr>
              <a:buSzPts val="2200"/>
              <a:buFont typeface="Arial"/>
              <a:buNone/>
            </a:pPr>
            <a:r>
              <a:rPr b="0" i="0" lang="en-US" sz="2200" u="none" cap="none" strike="noStrike">
                <a:solidFill>
                  <a:srgbClr val="000000"/>
                </a:solidFill>
                <a:latin typeface="Quicksand Medium"/>
                <a:ea typeface="Quicksand Medium"/>
                <a:cs typeface="Quicksand Medium"/>
                <a:sym typeface="Quicksand Medium"/>
              </a:rPr>
              <a:t>- Prohibir o limitar la concurrencia del ofensor al lugar de estudio o de trabajo del niño, niña o establecimiento, el juez adoptará medidas específicas tendientes a resguardar los derechos de aquéllos.</a:t>
            </a:r>
            <a:endParaRPr b="0" i="0" sz="1200" u="none" cap="none" strike="noStrike">
              <a:solidFill>
                <a:srgbClr val="000000"/>
              </a:solidFill>
              <a:latin typeface="Arial"/>
              <a:ea typeface="Arial"/>
              <a:cs typeface="Arial"/>
              <a:sym typeface="Arial"/>
            </a:endParaRPr>
          </a:p>
          <a:p>
            <a:pPr indent="0" lvl="0" marL="0" marR="0" rtl="0" algn="just">
              <a:lnSpc>
                <a:spcPct val="108000"/>
              </a:lnSpc>
              <a:spcBef>
                <a:spcPts val="0"/>
              </a:spcBef>
              <a:spcAft>
                <a:spcPts val="0"/>
              </a:spcAft>
              <a:buClr>
                <a:srgbClr val="000000"/>
              </a:buClr>
              <a:buSzPts val="2200"/>
              <a:buFont typeface="Arial"/>
              <a:buNone/>
            </a:pPr>
            <a:r>
              <a:rPr b="0" i="0" lang="en-US" sz="2200" u="none" cap="none" strike="noStrike">
                <a:solidFill>
                  <a:srgbClr val="000000"/>
                </a:solidFill>
                <a:latin typeface="Quicksand Medium"/>
                <a:ea typeface="Quicksand Medium"/>
                <a:cs typeface="Quicksand Medium"/>
                <a:sym typeface="Quicksand Medium"/>
              </a:rPr>
              <a:t>- La internación en un establecimiento hospitalario, psiquiátrico o de tratamiento especializado, según corresponda, en la medida que se requiera de los servicios que éstos ofrecen y ello sea indispensable frente a una amenaza a su vida o salud.</a:t>
            </a:r>
            <a:endParaRPr b="0" i="0" sz="1200" u="none" cap="none" strike="noStrike">
              <a:solidFill>
                <a:srgbClr val="000000"/>
              </a:solidFill>
              <a:latin typeface="Arial"/>
              <a:ea typeface="Arial"/>
              <a:cs typeface="Arial"/>
              <a:sym typeface="Arial"/>
            </a:endParaRPr>
          </a:p>
          <a:p>
            <a:pPr indent="0" lvl="0" marL="0" marR="0" rtl="0" algn="just">
              <a:lnSpc>
                <a:spcPct val="108000"/>
              </a:lnSpc>
              <a:spcBef>
                <a:spcPts val="0"/>
              </a:spcBef>
              <a:spcAft>
                <a:spcPts val="0"/>
              </a:spcAft>
              <a:buClr>
                <a:srgbClr val="000000"/>
              </a:buClr>
              <a:buSzPts val="2200"/>
              <a:buFont typeface="Arial"/>
              <a:buNone/>
            </a:pPr>
            <a:r>
              <a:rPr b="0" i="0" lang="en-US" sz="2200" u="none" cap="none" strike="noStrike">
                <a:solidFill>
                  <a:srgbClr val="000000"/>
                </a:solidFill>
                <a:latin typeface="Quicksand Medium"/>
                <a:ea typeface="Quicksand Medium"/>
                <a:cs typeface="Quicksand Medium"/>
                <a:sym typeface="Quicksand Medium"/>
              </a:rPr>
              <a:t>- La prohibición de salir del país para el niño, niña o adolescente sujeto de la petición de la protección.</a:t>
            </a:r>
            <a:endParaRPr b="0" i="0" sz="1200" u="none" cap="none" strike="noStrike">
              <a:solidFill>
                <a:srgbClr val="000000"/>
              </a:solidFill>
              <a:latin typeface="Arial"/>
              <a:ea typeface="Arial"/>
              <a:cs typeface="Arial"/>
              <a:sym typeface="Arial"/>
            </a:endParaRPr>
          </a:p>
          <a:p>
            <a:pPr indent="0" lvl="0" marL="0" marR="0" rtl="0" algn="l">
              <a:lnSpc>
                <a:spcPct val="119958"/>
              </a:lnSpc>
              <a:spcBef>
                <a:spcPts val="0"/>
              </a:spcBef>
              <a:spcAft>
                <a:spcPts val="0"/>
              </a:spcAft>
              <a:buClr>
                <a:srgbClr val="000000"/>
              </a:buClr>
              <a:buSzPts val="2200"/>
              <a:buFont typeface="Arial"/>
              <a:buNone/>
            </a:pPr>
            <a:r>
              <a:t/>
            </a:r>
            <a:endParaRPr b="0" i="0" sz="2200" u="none" cap="none" strike="noStrike">
              <a:solidFill>
                <a:srgbClr val="000000"/>
              </a:solidFill>
              <a:latin typeface="Quicksand Medium"/>
              <a:ea typeface="Quicksand Medium"/>
              <a:cs typeface="Quicksand Medium"/>
              <a:sym typeface="Quicksand Medium"/>
            </a:endParaRPr>
          </a:p>
        </p:txBody>
      </p:sp>
      <p:sp>
        <p:nvSpPr>
          <p:cNvPr id="1285" name="Google Shape;1285;p79"/>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3" name="Shape 1293"/>
        <p:cNvGrpSpPr/>
        <p:nvPr/>
      </p:nvGrpSpPr>
      <p:grpSpPr>
        <a:xfrm>
          <a:off x="0" y="0"/>
          <a:ext cx="0" cy="0"/>
          <a:chOff x="0" y="0"/>
          <a:chExt cx="0" cy="0"/>
        </a:xfrm>
      </p:grpSpPr>
      <p:grpSp>
        <p:nvGrpSpPr>
          <p:cNvPr id="1294" name="Google Shape;1294;p80"/>
          <p:cNvGrpSpPr/>
          <p:nvPr/>
        </p:nvGrpSpPr>
        <p:grpSpPr>
          <a:xfrm rot="2576728">
            <a:off x="12023" y="-6006948"/>
            <a:ext cx="819305" cy="13995240"/>
            <a:chOff x="0" y="-47625"/>
            <a:chExt cx="303446" cy="5183422"/>
          </a:xfrm>
        </p:grpSpPr>
        <p:sp>
          <p:nvSpPr>
            <p:cNvPr id="1295" name="Google Shape;1295;p80"/>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1296" name="Google Shape;1296;p80"/>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97" name="Google Shape;1297;p80"/>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1298" name="Google Shape;1298;p80"/>
          <p:cNvSpPr txBox="1"/>
          <p:nvPr/>
        </p:nvSpPr>
        <p:spPr>
          <a:xfrm>
            <a:off x="448200" y="716875"/>
            <a:ext cx="9065400" cy="5822400"/>
          </a:xfrm>
          <a:prstGeom prst="rect">
            <a:avLst/>
          </a:prstGeom>
          <a:noFill/>
          <a:ln>
            <a:noFill/>
          </a:ln>
        </p:spPr>
        <p:txBody>
          <a:bodyPr anchorCtr="0" anchor="t" bIns="0" lIns="0" spcFirstLastPara="1" rIns="0" wrap="square" tIns="0">
            <a:spAutoFit/>
          </a:bodyPr>
          <a:lstStyle/>
          <a:p>
            <a:pPr indent="-417068" lvl="1" marL="914400" marR="0" rtl="0" algn="just">
              <a:lnSpc>
                <a:spcPct val="107985"/>
              </a:lnSpc>
              <a:spcBef>
                <a:spcPts val="0"/>
              </a:spcBef>
              <a:spcAft>
                <a:spcPts val="0"/>
              </a:spcAft>
              <a:buClr>
                <a:srgbClr val="000000"/>
              </a:buClr>
              <a:buSzPts val="2968"/>
              <a:buFont typeface="Quicksand"/>
              <a:buChar char="•"/>
            </a:pPr>
            <a:r>
              <a:rPr b="0" i="0" lang="en-US" sz="2968" u="none" cap="none" strike="noStrike">
                <a:solidFill>
                  <a:srgbClr val="000000"/>
                </a:solidFill>
                <a:latin typeface="Quicksand"/>
                <a:ea typeface="Quicksand"/>
                <a:cs typeface="Quicksand"/>
                <a:sym typeface="Quicksand"/>
              </a:rPr>
              <a:t>NOTIFICACIÓN MEDIDAS: Por el medio más expedito y podrá decretar el auxilio de la fuerza pública si fuere preciso</a:t>
            </a:r>
            <a:br>
              <a:rPr b="0" i="0" lang="en-US" sz="2968" u="none" cap="none" strike="noStrike">
                <a:solidFill>
                  <a:srgbClr val="000000"/>
                </a:solidFill>
                <a:latin typeface="Quicksand"/>
                <a:ea typeface="Quicksand"/>
                <a:cs typeface="Quicksand"/>
                <a:sym typeface="Quicksand"/>
              </a:rPr>
            </a:br>
            <a:endParaRPr b="0" i="0" sz="1300" u="none" cap="none" strike="noStrike">
              <a:solidFill>
                <a:srgbClr val="000000"/>
              </a:solidFill>
              <a:latin typeface="Arial"/>
              <a:ea typeface="Arial"/>
              <a:cs typeface="Arial"/>
              <a:sym typeface="Arial"/>
            </a:endParaRPr>
          </a:p>
          <a:p>
            <a:pPr indent="-188468" lvl="1" marL="394846" marR="0" rtl="0" algn="just">
              <a:lnSpc>
                <a:spcPct val="107985"/>
              </a:lnSpc>
              <a:spcBef>
                <a:spcPts val="0"/>
              </a:spcBef>
              <a:spcAft>
                <a:spcPts val="0"/>
              </a:spcAft>
              <a:buClr>
                <a:srgbClr val="000000"/>
              </a:buClr>
              <a:buSzPts val="2968"/>
              <a:buFont typeface="Arial"/>
              <a:buChar char="•"/>
            </a:pPr>
            <a:r>
              <a:rPr b="0" i="0" lang="en-US" sz="2968" u="none" cap="none" strike="noStrike">
                <a:solidFill>
                  <a:srgbClr val="000000"/>
                </a:solidFill>
                <a:latin typeface="Quicksand"/>
                <a:ea typeface="Quicksand"/>
                <a:cs typeface="Quicksand"/>
                <a:sym typeface="Quicksand"/>
              </a:rPr>
              <a:t>INCUMPLIMIENTO MEDIDA: Se pone en conocimiento del Ministerio Público, para los efectos del art.240 del CPC y se decreta arresto nocturno hasta por 15 días</a:t>
            </a:r>
            <a:br>
              <a:rPr b="0" i="0" lang="en-US" sz="2968" u="none" cap="none" strike="noStrike">
                <a:solidFill>
                  <a:srgbClr val="000000"/>
                </a:solidFill>
                <a:latin typeface="Quicksand"/>
                <a:ea typeface="Quicksand"/>
                <a:cs typeface="Quicksand"/>
                <a:sym typeface="Quicksand"/>
              </a:rPr>
            </a:br>
            <a:endParaRPr b="0" i="0" sz="1300" u="none" cap="none" strike="noStrike">
              <a:solidFill>
                <a:srgbClr val="000000"/>
              </a:solidFill>
              <a:latin typeface="Arial"/>
              <a:ea typeface="Arial"/>
              <a:cs typeface="Arial"/>
              <a:sym typeface="Arial"/>
            </a:endParaRPr>
          </a:p>
          <a:p>
            <a:pPr indent="-188468" lvl="1" marL="394846" marR="0" rtl="0" algn="just">
              <a:lnSpc>
                <a:spcPct val="107985"/>
              </a:lnSpc>
              <a:spcBef>
                <a:spcPts val="0"/>
              </a:spcBef>
              <a:spcAft>
                <a:spcPts val="0"/>
              </a:spcAft>
              <a:buClr>
                <a:srgbClr val="000000"/>
              </a:buClr>
              <a:buSzPts val="2968"/>
              <a:buFont typeface="Quicksand"/>
              <a:buChar char="•"/>
            </a:pPr>
            <a:r>
              <a:rPr b="0" i="0" lang="en-US" sz="2968" u="none" cap="none" strike="noStrike">
                <a:solidFill>
                  <a:srgbClr val="000000"/>
                </a:solidFill>
                <a:latin typeface="Quicksand"/>
                <a:ea typeface="Quicksand"/>
                <a:cs typeface="Quicksand"/>
                <a:sym typeface="Quicksand"/>
              </a:rPr>
              <a:t>AUDIENCIA PREPARATORIA: Décimo día después de recibida la demanda o denuncia. </a:t>
            </a:r>
            <a:endParaRPr b="0" i="0" sz="1300" u="none" cap="none" strike="noStrike">
              <a:solidFill>
                <a:srgbClr val="000000"/>
              </a:solidFill>
              <a:latin typeface="Quicksand"/>
              <a:ea typeface="Quicksand"/>
              <a:cs typeface="Quicksand"/>
              <a:sym typeface="Quicksand"/>
            </a:endParaRPr>
          </a:p>
          <a:p>
            <a:pPr indent="-197423" lvl="1" marL="394846" marR="0" rtl="0" algn="just">
              <a:lnSpc>
                <a:spcPct val="107985"/>
              </a:lnSpc>
              <a:spcBef>
                <a:spcPts val="0"/>
              </a:spcBef>
              <a:spcAft>
                <a:spcPts val="0"/>
              </a:spcAft>
              <a:buClr>
                <a:srgbClr val="000000"/>
              </a:buClr>
              <a:buSzPts val="2968"/>
              <a:buFont typeface="Arial"/>
              <a:buNone/>
            </a:pPr>
            <a:r>
              <a:t/>
            </a:r>
            <a:endParaRPr b="0" i="0" sz="2968" u="none" cap="none" strike="noStrike">
              <a:solidFill>
                <a:srgbClr val="000000"/>
              </a:solidFill>
              <a:latin typeface="Quicksand Medium"/>
              <a:ea typeface="Quicksand Medium"/>
              <a:cs typeface="Quicksand Medium"/>
              <a:sym typeface="Quicksand Medium"/>
            </a:endParaRPr>
          </a:p>
          <a:p>
            <a:pPr indent="-197423" lvl="1" marL="394846" marR="0" rtl="0" algn="l">
              <a:lnSpc>
                <a:spcPct val="119980"/>
              </a:lnSpc>
              <a:spcBef>
                <a:spcPts val="0"/>
              </a:spcBef>
              <a:spcAft>
                <a:spcPts val="0"/>
              </a:spcAft>
              <a:buClr>
                <a:srgbClr val="000000"/>
              </a:buClr>
              <a:buSzPts val="2968"/>
              <a:buFont typeface="Arial"/>
              <a:buNone/>
            </a:pPr>
            <a:r>
              <a:t/>
            </a:r>
            <a:endParaRPr b="0" i="0" sz="2968" u="none" cap="none" strike="noStrike">
              <a:solidFill>
                <a:srgbClr val="000000"/>
              </a:solidFill>
              <a:latin typeface="Quicksand Medium"/>
              <a:ea typeface="Quicksand Medium"/>
              <a:cs typeface="Quicksand Medium"/>
              <a:sym typeface="Quicksand Medium"/>
            </a:endParaRPr>
          </a:p>
        </p:txBody>
      </p:sp>
      <p:sp>
        <p:nvSpPr>
          <p:cNvPr id="1299" name="Google Shape;1299;p80"/>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7" name="Shape 1307"/>
        <p:cNvGrpSpPr/>
        <p:nvPr/>
      </p:nvGrpSpPr>
      <p:grpSpPr>
        <a:xfrm>
          <a:off x="0" y="0"/>
          <a:ext cx="0" cy="0"/>
          <a:chOff x="0" y="0"/>
          <a:chExt cx="0" cy="0"/>
        </a:xfrm>
      </p:grpSpPr>
      <p:grpSp>
        <p:nvGrpSpPr>
          <p:cNvPr id="1308" name="Google Shape;1308;p81"/>
          <p:cNvGrpSpPr/>
          <p:nvPr/>
        </p:nvGrpSpPr>
        <p:grpSpPr>
          <a:xfrm rot="2576728">
            <a:off x="12023" y="-6006948"/>
            <a:ext cx="819305" cy="13995240"/>
            <a:chOff x="0" y="-47625"/>
            <a:chExt cx="303446" cy="5183422"/>
          </a:xfrm>
        </p:grpSpPr>
        <p:sp>
          <p:nvSpPr>
            <p:cNvPr id="1309" name="Google Shape;1309;p81"/>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1310" name="Google Shape;1310;p81"/>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311" name="Google Shape;1311;p81"/>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1312" name="Google Shape;1312;p81"/>
          <p:cNvSpPr txBox="1"/>
          <p:nvPr/>
        </p:nvSpPr>
        <p:spPr>
          <a:xfrm>
            <a:off x="427475" y="1610872"/>
            <a:ext cx="8898600" cy="5326200"/>
          </a:xfrm>
          <a:prstGeom prst="rect">
            <a:avLst/>
          </a:prstGeom>
          <a:noFill/>
          <a:ln>
            <a:noFill/>
          </a:ln>
        </p:spPr>
        <p:txBody>
          <a:bodyPr anchorCtr="0" anchor="t" bIns="0" lIns="0" spcFirstLastPara="1" rIns="0" wrap="square" tIns="0">
            <a:spAutoFit/>
          </a:bodyPr>
          <a:lstStyle/>
          <a:p>
            <a:pPr indent="-135191" lvl="1" marL="312611" marR="0" rtl="0" algn="just">
              <a:lnSpc>
                <a:spcPct val="107986"/>
              </a:lnSpc>
              <a:spcBef>
                <a:spcPts val="0"/>
              </a:spcBef>
              <a:spcAft>
                <a:spcPts val="0"/>
              </a:spcAft>
              <a:buClr>
                <a:srgbClr val="000000"/>
              </a:buClr>
              <a:buSzPts val="2129"/>
              <a:buFont typeface="Arial"/>
              <a:buChar char="•"/>
            </a:pPr>
            <a:r>
              <a:rPr b="0" i="0" lang="en-US" sz="2129" u="none" cap="none" strike="noStrike">
                <a:solidFill>
                  <a:srgbClr val="000000"/>
                </a:solidFill>
                <a:latin typeface="Quicksand Medium"/>
                <a:ea typeface="Quicksand Medium"/>
                <a:cs typeface="Quicksand Medium"/>
                <a:sym typeface="Quicksand Medium"/>
              </a:rPr>
              <a:t> Si el denunciado o demandado reconoce ante el tribunal los hechos y hay antecedentes que permiten presumir que no ejecutará actos similares en el futuro.</a:t>
            </a:r>
            <a:br>
              <a:rPr b="0" i="0" lang="en-US" sz="2129" u="none" cap="none" strike="noStrike">
                <a:solidFill>
                  <a:srgbClr val="000000"/>
                </a:solidFill>
                <a:latin typeface="Quicksand Medium"/>
                <a:ea typeface="Quicksand Medium"/>
                <a:cs typeface="Quicksand Medium"/>
                <a:sym typeface="Quicksand Medium"/>
              </a:rPr>
            </a:br>
            <a:endParaRPr b="0" i="0" sz="1100" u="none" cap="none" strike="noStrike">
              <a:solidFill>
                <a:srgbClr val="000000"/>
              </a:solidFill>
              <a:latin typeface="Arial"/>
              <a:ea typeface="Arial"/>
              <a:cs typeface="Arial"/>
              <a:sym typeface="Arial"/>
            </a:endParaRPr>
          </a:p>
          <a:p>
            <a:pPr indent="0" lvl="0" marL="0" marR="0" rtl="0" algn="just">
              <a:lnSpc>
                <a:spcPct val="107986"/>
              </a:lnSpc>
              <a:spcBef>
                <a:spcPts val="0"/>
              </a:spcBef>
              <a:spcAft>
                <a:spcPts val="0"/>
              </a:spcAft>
              <a:buClr>
                <a:srgbClr val="000000"/>
              </a:buClr>
              <a:buSzPts val="2129"/>
              <a:buFont typeface="Arial"/>
              <a:buNone/>
            </a:pPr>
            <a:r>
              <a:rPr b="0" i="0" lang="en-US" sz="2129" u="sng" cap="none" strike="noStrike">
                <a:solidFill>
                  <a:srgbClr val="000000"/>
                </a:solidFill>
                <a:latin typeface="Quicksand Medium"/>
                <a:ea typeface="Quicksand Medium"/>
                <a:cs typeface="Quicksand Medium"/>
                <a:sym typeface="Quicksand Medium"/>
              </a:rPr>
              <a:t>REQUISITOS</a:t>
            </a:r>
            <a:endParaRPr b="0" i="0" sz="1100" u="sng" cap="none" strike="noStrike">
              <a:solidFill>
                <a:srgbClr val="000000"/>
              </a:solidFill>
              <a:latin typeface="Arial"/>
              <a:ea typeface="Arial"/>
              <a:cs typeface="Arial"/>
              <a:sym typeface="Arial"/>
            </a:endParaRPr>
          </a:p>
          <a:p>
            <a:pPr indent="-156306" lvl="1" marL="312611" marR="0" rtl="0" algn="just">
              <a:lnSpc>
                <a:spcPct val="107986"/>
              </a:lnSpc>
              <a:spcBef>
                <a:spcPts val="0"/>
              </a:spcBef>
              <a:spcAft>
                <a:spcPts val="0"/>
              </a:spcAft>
              <a:buClr>
                <a:srgbClr val="000000"/>
              </a:buClr>
              <a:buSzPts val="2129"/>
              <a:buFont typeface="Arial"/>
              <a:buNone/>
            </a:pPr>
            <a:r>
              <a:rPr b="0" i="0" lang="en-US" sz="2129" u="none" cap="none" strike="noStrike">
                <a:solidFill>
                  <a:srgbClr val="000000"/>
                </a:solidFill>
                <a:latin typeface="Quicksand Medium"/>
                <a:ea typeface="Quicksand Medium"/>
                <a:cs typeface="Quicksand Medium"/>
                <a:sym typeface="Quicksand Medium"/>
              </a:rPr>
              <a:t>- Que se haya establecido y aceptado por las partes obligaciones específicas y determinadas respecto de sus relaciones de familia y aquellas de carácter reparatorio a satisfacción de la víctima. (se puede mediar sobre estos puntos)</a:t>
            </a:r>
            <a:endParaRPr b="0" i="0" sz="1100" u="none" cap="none" strike="noStrike">
              <a:solidFill>
                <a:srgbClr val="000000"/>
              </a:solidFill>
              <a:latin typeface="Arial"/>
              <a:ea typeface="Arial"/>
              <a:cs typeface="Arial"/>
              <a:sym typeface="Arial"/>
            </a:endParaRPr>
          </a:p>
          <a:p>
            <a:pPr indent="-156306" lvl="1" marL="312611" marR="0" rtl="0" algn="just">
              <a:lnSpc>
                <a:spcPct val="107986"/>
              </a:lnSpc>
              <a:spcBef>
                <a:spcPts val="0"/>
              </a:spcBef>
              <a:spcAft>
                <a:spcPts val="0"/>
              </a:spcAft>
              <a:buClr>
                <a:srgbClr val="000000"/>
              </a:buClr>
              <a:buSzPts val="2129"/>
              <a:buFont typeface="Arial"/>
              <a:buNone/>
            </a:pPr>
            <a:r>
              <a:t/>
            </a:r>
            <a:endParaRPr b="0" i="0" sz="2129" u="none" cap="none" strike="noStrike">
              <a:solidFill>
                <a:srgbClr val="000000"/>
              </a:solidFill>
              <a:latin typeface="Quicksand Medium"/>
              <a:ea typeface="Quicksand Medium"/>
              <a:cs typeface="Quicksand Medium"/>
              <a:sym typeface="Quicksand Medium"/>
            </a:endParaRPr>
          </a:p>
          <a:p>
            <a:pPr indent="-156306" lvl="1" marL="312611" marR="0" rtl="0" algn="just">
              <a:lnSpc>
                <a:spcPct val="107986"/>
              </a:lnSpc>
              <a:spcBef>
                <a:spcPts val="0"/>
              </a:spcBef>
              <a:spcAft>
                <a:spcPts val="0"/>
              </a:spcAft>
              <a:buClr>
                <a:srgbClr val="000000"/>
              </a:buClr>
              <a:buSzPts val="2129"/>
              <a:buFont typeface="Arial"/>
              <a:buNone/>
            </a:pPr>
            <a:r>
              <a:rPr b="0" i="0" lang="en-US" sz="2129" u="none" cap="none" strike="noStrike">
                <a:solidFill>
                  <a:srgbClr val="000000"/>
                </a:solidFill>
                <a:latin typeface="Quicksand Medium"/>
                <a:ea typeface="Quicksand Medium"/>
                <a:cs typeface="Quicksand Medium"/>
                <a:sym typeface="Quicksand Medium"/>
              </a:rPr>
              <a:t>- Que se haya adquirido por el demandado o denunciado, con el acuerdo de la víctima, el compromiso de observancia de una o más medidas cautelares por un lapso no inferior a 6 meses ni superior a un año.</a:t>
            </a:r>
            <a:endParaRPr b="0" i="0" sz="1100" u="none" cap="none" strike="noStrike">
              <a:solidFill>
                <a:srgbClr val="000000"/>
              </a:solidFill>
              <a:latin typeface="Arial"/>
              <a:ea typeface="Arial"/>
              <a:cs typeface="Arial"/>
              <a:sym typeface="Arial"/>
            </a:endParaRPr>
          </a:p>
          <a:p>
            <a:pPr indent="-91178" lvl="1" marL="182357" marR="0" rtl="0" algn="l">
              <a:lnSpc>
                <a:spcPct val="108050"/>
              </a:lnSpc>
              <a:spcBef>
                <a:spcPts val="0"/>
              </a:spcBef>
              <a:spcAft>
                <a:spcPts val="0"/>
              </a:spcAft>
              <a:buClr>
                <a:srgbClr val="000000"/>
              </a:buClr>
              <a:buSzPts val="1116"/>
              <a:buFont typeface="Arial"/>
              <a:buNone/>
            </a:pPr>
            <a:r>
              <a:rPr b="0" i="0" lang="en-US" sz="1116" u="none" cap="none" strike="noStrike">
                <a:solidFill>
                  <a:srgbClr val="000000"/>
                </a:solidFill>
                <a:latin typeface="Quicksand Medium"/>
                <a:ea typeface="Quicksand Medium"/>
                <a:cs typeface="Quicksand Medium"/>
                <a:sym typeface="Quicksand Medium"/>
              </a:rPr>
              <a:t>    (si no cumple, el juez establecerá tal hecho, y dicta sentencia). </a:t>
            </a:r>
            <a:endParaRPr b="0" i="0" sz="1100" u="none" cap="none" strike="noStrike">
              <a:solidFill>
                <a:srgbClr val="000000"/>
              </a:solidFill>
              <a:latin typeface="Arial"/>
              <a:ea typeface="Arial"/>
              <a:cs typeface="Arial"/>
              <a:sym typeface="Arial"/>
            </a:endParaRPr>
          </a:p>
          <a:p>
            <a:pPr indent="-91178" lvl="1" marL="182357" marR="0" rtl="0" algn="l">
              <a:lnSpc>
                <a:spcPct val="108050"/>
              </a:lnSpc>
              <a:spcBef>
                <a:spcPts val="0"/>
              </a:spcBef>
              <a:spcAft>
                <a:spcPts val="0"/>
              </a:spcAft>
              <a:buClr>
                <a:srgbClr val="000000"/>
              </a:buClr>
              <a:buSzPts val="1116"/>
              <a:buFont typeface="Arial"/>
              <a:buNone/>
            </a:pPr>
            <a:r>
              <a:t/>
            </a:r>
            <a:endParaRPr b="0" i="0" sz="1116" u="none" cap="none" strike="noStrike">
              <a:solidFill>
                <a:srgbClr val="000000"/>
              </a:solidFill>
              <a:latin typeface="Quicksand Medium"/>
              <a:ea typeface="Quicksand Medium"/>
              <a:cs typeface="Quicksand Medium"/>
              <a:sym typeface="Quicksand Medium"/>
            </a:endParaRPr>
          </a:p>
          <a:p>
            <a:pPr indent="-91178" lvl="1" marL="182357" marR="0" rtl="0" algn="l">
              <a:lnSpc>
                <a:spcPct val="120056"/>
              </a:lnSpc>
              <a:spcBef>
                <a:spcPts val="0"/>
              </a:spcBef>
              <a:spcAft>
                <a:spcPts val="0"/>
              </a:spcAft>
              <a:buClr>
                <a:srgbClr val="000000"/>
              </a:buClr>
              <a:buSzPts val="1116"/>
              <a:buFont typeface="Arial"/>
              <a:buNone/>
            </a:pPr>
            <a:r>
              <a:t/>
            </a:r>
            <a:endParaRPr b="0" i="0" sz="1116" u="none" cap="none" strike="noStrike">
              <a:solidFill>
                <a:srgbClr val="000000"/>
              </a:solidFill>
              <a:latin typeface="Quicksand Medium"/>
              <a:ea typeface="Quicksand Medium"/>
              <a:cs typeface="Quicksand Medium"/>
              <a:sym typeface="Quicksand Medium"/>
            </a:endParaRPr>
          </a:p>
        </p:txBody>
      </p:sp>
      <p:sp>
        <p:nvSpPr>
          <p:cNvPr id="1313" name="Google Shape;1313;p81"/>
          <p:cNvSpPr txBox="1"/>
          <p:nvPr/>
        </p:nvSpPr>
        <p:spPr>
          <a:xfrm>
            <a:off x="781725" y="415725"/>
            <a:ext cx="9372000" cy="945300"/>
          </a:xfrm>
          <a:prstGeom prst="rect">
            <a:avLst/>
          </a:prstGeom>
          <a:noFill/>
          <a:ln>
            <a:noFill/>
          </a:ln>
        </p:spPr>
        <p:txBody>
          <a:bodyPr anchorCtr="0" anchor="t" bIns="0" lIns="0" spcFirstLastPara="1" rIns="0" wrap="square" tIns="0">
            <a:spAutoFit/>
          </a:bodyPr>
          <a:lstStyle/>
          <a:p>
            <a:pPr indent="0" lvl="0" marL="0" marR="0" rtl="0" algn="ctr">
              <a:lnSpc>
                <a:spcPct val="59976"/>
              </a:lnSpc>
              <a:spcBef>
                <a:spcPts val="0"/>
              </a:spcBef>
              <a:spcAft>
                <a:spcPts val="0"/>
              </a:spcAft>
              <a:buClr>
                <a:srgbClr val="000000"/>
              </a:buClr>
              <a:buSzPts val="3413"/>
              <a:buFont typeface="Arial"/>
              <a:buNone/>
            </a:pPr>
            <a:r>
              <a:rPr b="1" i="0" lang="en-US" sz="3413" u="sng" cap="none" strike="noStrike">
                <a:solidFill>
                  <a:srgbClr val="000000"/>
                </a:solidFill>
                <a:latin typeface="Quicksand"/>
                <a:ea typeface="Quicksand"/>
                <a:cs typeface="Quicksand"/>
                <a:sym typeface="Quicksand"/>
              </a:rPr>
              <a:t>SUSPENSIÓN CONDICIONAL DE LA</a:t>
            </a:r>
            <a:endParaRPr b="1" i="0" sz="1400" u="sng" cap="none" strike="noStrike">
              <a:solidFill>
                <a:srgbClr val="000000"/>
              </a:solidFill>
              <a:latin typeface="Arial"/>
              <a:ea typeface="Arial"/>
              <a:cs typeface="Arial"/>
              <a:sym typeface="Arial"/>
            </a:endParaRPr>
          </a:p>
          <a:p>
            <a:pPr indent="0" lvl="0" marL="0" marR="0" rtl="0" algn="ctr">
              <a:lnSpc>
                <a:spcPct val="59976"/>
              </a:lnSpc>
              <a:spcBef>
                <a:spcPts val="0"/>
              </a:spcBef>
              <a:spcAft>
                <a:spcPts val="0"/>
              </a:spcAft>
              <a:buClr>
                <a:srgbClr val="000000"/>
              </a:buClr>
              <a:buSzPts val="3413"/>
              <a:buFont typeface="Arial"/>
              <a:buNone/>
            </a:pPr>
            <a:r>
              <a:t/>
            </a:r>
            <a:endParaRPr b="1" i="0" sz="3413" u="sng" cap="none" strike="noStrike">
              <a:solidFill>
                <a:srgbClr val="000000"/>
              </a:solidFill>
              <a:latin typeface="Quicksand"/>
              <a:ea typeface="Quicksand"/>
              <a:cs typeface="Quicksand"/>
              <a:sym typeface="Quicksand"/>
            </a:endParaRPr>
          </a:p>
          <a:p>
            <a:pPr indent="0" lvl="0" marL="0" marR="0" rtl="0" algn="ctr">
              <a:lnSpc>
                <a:spcPct val="59976"/>
              </a:lnSpc>
              <a:spcBef>
                <a:spcPts val="0"/>
              </a:spcBef>
              <a:spcAft>
                <a:spcPts val="0"/>
              </a:spcAft>
              <a:buClr>
                <a:srgbClr val="000000"/>
              </a:buClr>
              <a:buSzPts val="3413"/>
              <a:buFont typeface="Arial"/>
              <a:buNone/>
            </a:pPr>
            <a:r>
              <a:rPr b="1" i="0" lang="en-US" sz="3413" u="sng" cap="none" strike="noStrike">
                <a:solidFill>
                  <a:srgbClr val="000000"/>
                </a:solidFill>
                <a:latin typeface="Quicksand"/>
                <a:ea typeface="Quicksand"/>
                <a:cs typeface="Quicksand"/>
                <a:sym typeface="Quicksand"/>
              </a:rPr>
              <a:t> DICTACIÓN DE LA SENTENCIA.  </a:t>
            </a:r>
            <a:endParaRPr b="1" i="0" sz="1400" u="sng" cap="none" strike="noStrike">
              <a:solidFill>
                <a:srgbClr val="000000"/>
              </a:solidFill>
              <a:latin typeface="Arial"/>
              <a:ea typeface="Arial"/>
              <a:cs typeface="Arial"/>
              <a:sym typeface="Arial"/>
            </a:endParaRPr>
          </a:p>
        </p:txBody>
      </p:sp>
      <p:sp>
        <p:nvSpPr>
          <p:cNvPr id="1314" name="Google Shape;1314;p81"/>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2" name="Shape 1322"/>
        <p:cNvGrpSpPr/>
        <p:nvPr/>
      </p:nvGrpSpPr>
      <p:grpSpPr>
        <a:xfrm>
          <a:off x="0" y="0"/>
          <a:ext cx="0" cy="0"/>
          <a:chOff x="0" y="0"/>
          <a:chExt cx="0" cy="0"/>
        </a:xfrm>
      </p:grpSpPr>
      <p:grpSp>
        <p:nvGrpSpPr>
          <p:cNvPr id="1323" name="Google Shape;1323;p82"/>
          <p:cNvGrpSpPr/>
          <p:nvPr/>
        </p:nvGrpSpPr>
        <p:grpSpPr>
          <a:xfrm rot="2576728">
            <a:off x="12023" y="-6006948"/>
            <a:ext cx="819305" cy="13995240"/>
            <a:chOff x="0" y="-47625"/>
            <a:chExt cx="303446" cy="5183422"/>
          </a:xfrm>
        </p:grpSpPr>
        <p:sp>
          <p:nvSpPr>
            <p:cNvPr id="1324" name="Google Shape;1324;p82"/>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1325" name="Google Shape;1325;p82"/>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326" name="Google Shape;1326;p82"/>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1327" name="Google Shape;1327;p82"/>
          <p:cNvSpPr txBox="1"/>
          <p:nvPr/>
        </p:nvSpPr>
        <p:spPr>
          <a:xfrm>
            <a:off x="206100" y="1489525"/>
            <a:ext cx="9341400" cy="4797900"/>
          </a:xfrm>
          <a:prstGeom prst="rect">
            <a:avLst/>
          </a:prstGeom>
          <a:noFill/>
          <a:ln>
            <a:noFill/>
          </a:ln>
        </p:spPr>
        <p:txBody>
          <a:bodyPr anchorCtr="0" anchor="t" bIns="0" lIns="0" spcFirstLastPara="1" rIns="0" wrap="square" tIns="0">
            <a:spAutoFit/>
          </a:bodyPr>
          <a:lstStyle/>
          <a:p>
            <a:pPr indent="-170561" lvl="1" marL="384364" marR="0" rtl="0" algn="just">
              <a:lnSpc>
                <a:spcPct val="108004"/>
              </a:lnSpc>
              <a:spcBef>
                <a:spcPts val="0"/>
              </a:spcBef>
              <a:spcAft>
                <a:spcPts val="0"/>
              </a:spcAft>
              <a:buClr>
                <a:srgbClr val="000000"/>
              </a:buClr>
              <a:buSzPts val="2686"/>
              <a:buFont typeface="Arial"/>
              <a:buChar char="•"/>
            </a:pPr>
            <a:r>
              <a:rPr b="0" i="0" lang="en-US" sz="2686" u="none" cap="none" strike="noStrike">
                <a:solidFill>
                  <a:srgbClr val="000000"/>
                </a:solidFill>
                <a:latin typeface="Quicksand Medium"/>
                <a:ea typeface="Quicksand Medium"/>
                <a:cs typeface="Quicksand Medium"/>
                <a:sym typeface="Quicksand Medium"/>
              </a:rPr>
              <a:t>Si el juez estimare conveniente la continuación del proceso</a:t>
            </a:r>
            <a:br>
              <a:rPr b="0" i="0" lang="en-US" sz="2686" u="none" cap="none" strike="noStrike">
                <a:solidFill>
                  <a:srgbClr val="000000"/>
                </a:solidFill>
                <a:latin typeface="Quicksand Medium"/>
                <a:ea typeface="Quicksand Medium"/>
                <a:cs typeface="Quicksand Medium"/>
                <a:sym typeface="Quicksand Medium"/>
              </a:rPr>
            </a:br>
            <a:endParaRPr b="0" i="0" sz="1100" u="none" cap="none" strike="noStrike">
              <a:solidFill>
                <a:srgbClr val="000000"/>
              </a:solidFill>
              <a:latin typeface="Arial"/>
              <a:ea typeface="Arial"/>
              <a:cs typeface="Arial"/>
              <a:sym typeface="Arial"/>
            </a:endParaRPr>
          </a:p>
          <a:p>
            <a:pPr indent="-170561" lvl="1" marL="384364" marR="0" rtl="0" algn="just">
              <a:lnSpc>
                <a:spcPct val="108004"/>
              </a:lnSpc>
              <a:spcBef>
                <a:spcPts val="0"/>
              </a:spcBef>
              <a:spcAft>
                <a:spcPts val="0"/>
              </a:spcAft>
              <a:buClr>
                <a:srgbClr val="000000"/>
              </a:buClr>
              <a:buSzPts val="2686"/>
              <a:buFont typeface="Arial"/>
              <a:buChar char="•"/>
            </a:pPr>
            <a:r>
              <a:rPr b="0" i="0" lang="en-US" sz="2686" u="none" cap="none" strike="noStrike">
                <a:solidFill>
                  <a:srgbClr val="000000"/>
                </a:solidFill>
                <a:latin typeface="Quicksand Medium"/>
                <a:ea typeface="Quicksand Medium"/>
                <a:cs typeface="Quicksand Medium"/>
                <a:sym typeface="Quicksand Medium"/>
              </a:rPr>
              <a:t>Si ha habido denuncia o demanda previa sobre la comisión de los actos de violencia intrafamiliar en contra del denunciado o demandado, cualquiera que haya sido la víctima de éstos, y</a:t>
            </a:r>
            <a:br>
              <a:rPr b="0" i="0" lang="en-US" sz="2686" u="none" cap="none" strike="noStrike">
                <a:solidFill>
                  <a:srgbClr val="000000"/>
                </a:solidFill>
                <a:latin typeface="Quicksand Medium"/>
                <a:ea typeface="Quicksand Medium"/>
                <a:cs typeface="Quicksand Medium"/>
                <a:sym typeface="Quicksand Medium"/>
              </a:rPr>
            </a:br>
            <a:endParaRPr b="0" i="0" sz="1100" u="none" cap="none" strike="noStrike">
              <a:solidFill>
                <a:srgbClr val="000000"/>
              </a:solidFill>
              <a:latin typeface="Arial"/>
              <a:ea typeface="Arial"/>
              <a:cs typeface="Arial"/>
              <a:sym typeface="Arial"/>
            </a:endParaRPr>
          </a:p>
          <a:p>
            <a:pPr indent="-170561" lvl="1" marL="384364" marR="0" rtl="0" algn="just">
              <a:lnSpc>
                <a:spcPct val="108004"/>
              </a:lnSpc>
              <a:spcBef>
                <a:spcPts val="0"/>
              </a:spcBef>
              <a:spcAft>
                <a:spcPts val="0"/>
              </a:spcAft>
              <a:buClr>
                <a:srgbClr val="000000"/>
              </a:buClr>
              <a:buSzPts val="2686"/>
              <a:buFont typeface="Arial"/>
              <a:buChar char="•"/>
            </a:pPr>
            <a:r>
              <a:rPr b="0" i="0" lang="en-US" sz="2686" u="none" cap="none" strike="noStrike">
                <a:solidFill>
                  <a:srgbClr val="000000"/>
                </a:solidFill>
                <a:latin typeface="Quicksand Medium"/>
                <a:ea typeface="Quicksand Medium"/>
                <a:cs typeface="Quicksand Medium"/>
                <a:sym typeface="Quicksand Medium"/>
              </a:rPr>
              <a:t>Si el demandado o denunciado hubiere sido condenado previamente por la comisión de algún crimen o simple delito contra las personas, o por alguno de los delitos previstos en los arts.361 a 375 del Código Penal </a:t>
            </a:r>
            <a:endParaRPr b="0" i="0" sz="1100" u="none" cap="none" strike="noStrike">
              <a:solidFill>
                <a:srgbClr val="000000"/>
              </a:solidFill>
              <a:latin typeface="Arial"/>
              <a:ea typeface="Arial"/>
              <a:cs typeface="Arial"/>
              <a:sym typeface="Arial"/>
            </a:endParaRPr>
          </a:p>
        </p:txBody>
      </p:sp>
      <p:sp>
        <p:nvSpPr>
          <p:cNvPr id="1328" name="Google Shape;1328;p82"/>
          <p:cNvSpPr txBox="1"/>
          <p:nvPr/>
        </p:nvSpPr>
        <p:spPr>
          <a:xfrm>
            <a:off x="1189850" y="0"/>
            <a:ext cx="7331400" cy="1362900"/>
          </a:xfrm>
          <a:prstGeom prst="rect">
            <a:avLst/>
          </a:prstGeom>
          <a:noFill/>
          <a:ln>
            <a:noFill/>
          </a:ln>
        </p:spPr>
        <p:txBody>
          <a:bodyPr anchorCtr="0" anchor="t" bIns="0" lIns="0" spcFirstLastPara="1" rIns="0" wrap="square" tIns="0">
            <a:spAutoFit/>
          </a:bodyPr>
          <a:lstStyle/>
          <a:p>
            <a:pPr indent="0" lvl="0" marL="0" marR="0" rtl="0" algn="ctr">
              <a:lnSpc>
                <a:spcPct val="59982"/>
              </a:lnSpc>
              <a:spcBef>
                <a:spcPts val="0"/>
              </a:spcBef>
              <a:spcAft>
                <a:spcPts val="0"/>
              </a:spcAft>
              <a:buClr>
                <a:srgbClr val="000000"/>
              </a:buClr>
              <a:buSzPts val="3406"/>
              <a:buFont typeface="Arial"/>
              <a:buNone/>
            </a:pPr>
            <a:r>
              <a:rPr b="0" i="0" lang="en-US" sz="3406" u="none" cap="none" strike="noStrike">
                <a:solidFill>
                  <a:srgbClr val="000000"/>
                </a:solidFill>
                <a:latin typeface="Quicksand"/>
                <a:ea typeface="Quicksand"/>
                <a:cs typeface="Quicksand"/>
                <a:sym typeface="Quicksand"/>
              </a:rPr>
              <a:t> </a:t>
            </a:r>
            <a:endParaRPr b="0" i="0" sz="13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406"/>
              <a:buFont typeface="Arial"/>
              <a:buNone/>
            </a:pPr>
            <a:r>
              <a:rPr b="1" i="0" lang="en-US" sz="3406" u="none" cap="none" strike="noStrike">
                <a:solidFill>
                  <a:srgbClr val="000000"/>
                </a:solidFill>
                <a:latin typeface="Quicksand"/>
                <a:ea typeface="Quicksand"/>
                <a:cs typeface="Quicksand"/>
                <a:sym typeface="Quicksand"/>
              </a:rPr>
              <a:t>IMPROCEDENCIA DE LA SUSPENSIÓN</a:t>
            </a:r>
            <a:endParaRPr b="1" i="0" sz="1300" u="none" cap="none" strike="noStrike">
              <a:solidFill>
                <a:srgbClr val="000000"/>
              </a:solidFill>
              <a:latin typeface="Arial"/>
              <a:ea typeface="Arial"/>
              <a:cs typeface="Arial"/>
              <a:sym typeface="Arial"/>
            </a:endParaRPr>
          </a:p>
        </p:txBody>
      </p:sp>
      <p:sp>
        <p:nvSpPr>
          <p:cNvPr id="1329" name="Google Shape;1329;p82"/>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7" name="Shape 1337"/>
        <p:cNvGrpSpPr/>
        <p:nvPr/>
      </p:nvGrpSpPr>
      <p:grpSpPr>
        <a:xfrm>
          <a:off x="0" y="0"/>
          <a:ext cx="0" cy="0"/>
          <a:chOff x="0" y="0"/>
          <a:chExt cx="0" cy="0"/>
        </a:xfrm>
      </p:grpSpPr>
      <p:grpSp>
        <p:nvGrpSpPr>
          <p:cNvPr id="1338" name="Google Shape;1338;p83"/>
          <p:cNvGrpSpPr/>
          <p:nvPr/>
        </p:nvGrpSpPr>
        <p:grpSpPr>
          <a:xfrm rot="2576728">
            <a:off x="12023" y="-6006948"/>
            <a:ext cx="819305" cy="13995240"/>
            <a:chOff x="0" y="-47625"/>
            <a:chExt cx="303446" cy="5183422"/>
          </a:xfrm>
        </p:grpSpPr>
        <p:sp>
          <p:nvSpPr>
            <p:cNvPr id="1339" name="Google Shape;1339;p83"/>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1340" name="Google Shape;1340;p83"/>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341" name="Google Shape;1341;p83"/>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1342" name="Google Shape;1342;p83"/>
          <p:cNvSpPr txBox="1"/>
          <p:nvPr/>
        </p:nvSpPr>
        <p:spPr>
          <a:xfrm>
            <a:off x="377872" y="2251984"/>
            <a:ext cx="9110700" cy="4164000"/>
          </a:xfrm>
          <a:prstGeom prst="rect">
            <a:avLst/>
          </a:prstGeom>
          <a:noFill/>
          <a:ln>
            <a:noFill/>
          </a:ln>
        </p:spPr>
        <p:txBody>
          <a:bodyPr anchorCtr="0" anchor="t" bIns="0" lIns="0" spcFirstLastPara="1" rIns="0" wrap="square" tIns="0">
            <a:spAutoFit/>
          </a:bodyPr>
          <a:lstStyle/>
          <a:p>
            <a:pPr indent="0" lvl="0" marL="0" marR="0" rtl="0" algn="just">
              <a:lnSpc>
                <a:spcPct val="119973"/>
              </a:lnSpc>
              <a:spcBef>
                <a:spcPts val="0"/>
              </a:spcBef>
              <a:spcAft>
                <a:spcPts val="0"/>
              </a:spcAft>
              <a:buClr>
                <a:srgbClr val="000000"/>
              </a:buClr>
              <a:buSzPts val="2293"/>
              <a:buFont typeface="Arial"/>
              <a:buNone/>
            </a:pPr>
            <a:r>
              <a:rPr b="0" i="0" lang="en-US" sz="2293" u="none" cap="none" strike="noStrike">
                <a:solidFill>
                  <a:srgbClr val="000000"/>
                </a:solidFill>
                <a:latin typeface="Quicksand Medium"/>
                <a:ea typeface="Quicksand Medium"/>
                <a:cs typeface="Quicksand Medium"/>
                <a:sym typeface="Quicksand Medium"/>
              </a:rPr>
              <a:t> </a:t>
            </a:r>
            <a:endParaRPr b="0" i="0" sz="1400" u="none" cap="none" strike="noStrike">
              <a:solidFill>
                <a:srgbClr val="000000"/>
              </a:solidFill>
              <a:latin typeface="Arial"/>
              <a:ea typeface="Arial"/>
              <a:cs typeface="Arial"/>
              <a:sym typeface="Arial"/>
            </a:endParaRPr>
          </a:p>
          <a:p>
            <a:pPr indent="0" lvl="0" marL="0" marR="0" rtl="0" algn="just">
              <a:lnSpc>
                <a:spcPct val="119973"/>
              </a:lnSpc>
              <a:spcBef>
                <a:spcPts val="0"/>
              </a:spcBef>
              <a:spcAft>
                <a:spcPts val="0"/>
              </a:spcAft>
              <a:buClr>
                <a:srgbClr val="000000"/>
              </a:buClr>
              <a:buSzPts val="2293"/>
              <a:buFont typeface="Arial"/>
              <a:buNone/>
            </a:pPr>
            <a:r>
              <a:rPr b="0" i="0" lang="en-US" sz="2293" u="none" cap="none" strike="noStrike">
                <a:solidFill>
                  <a:srgbClr val="000000"/>
                </a:solidFill>
                <a:latin typeface="Quicksand Medium"/>
                <a:ea typeface="Quicksand Medium"/>
                <a:cs typeface="Quicksand Medium"/>
                <a:sym typeface="Quicksand Medium"/>
              </a:rPr>
              <a:t>Transcurrido un año, si se cumple satisfactoriamente, se dicta una resolución declarando tal circunstancia y se archiva la causa, y se omite en el certificado la inscripción practicada.</a:t>
            </a:r>
            <a:endParaRPr b="0" i="0" sz="2293" u="none" cap="none" strike="noStrike">
              <a:solidFill>
                <a:srgbClr val="000000"/>
              </a:solidFill>
              <a:latin typeface="Quicksand Medium"/>
              <a:ea typeface="Quicksand Medium"/>
              <a:cs typeface="Quicksand Medium"/>
              <a:sym typeface="Quicksand Medium"/>
            </a:endParaRPr>
          </a:p>
          <a:p>
            <a:pPr indent="0" lvl="0" marL="0" marR="0" rtl="0" algn="just">
              <a:lnSpc>
                <a:spcPct val="119973"/>
              </a:lnSpc>
              <a:spcBef>
                <a:spcPts val="0"/>
              </a:spcBef>
              <a:spcAft>
                <a:spcPts val="0"/>
              </a:spcAft>
              <a:buClr>
                <a:srgbClr val="000000"/>
              </a:buClr>
              <a:buSzPts val="2293"/>
              <a:buFont typeface="Arial"/>
              <a:buNone/>
            </a:pPr>
            <a:r>
              <a:t/>
            </a:r>
            <a:endParaRPr b="0" i="0" sz="2293" u="none" cap="none" strike="noStrike">
              <a:solidFill>
                <a:srgbClr val="000000"/>
              </a:solidFill>
              <a:latin typeface="Quicksand Medium"/>
              <a:ea typeface="Quicksand Medium"/>
              <a:cs typeface="Quicksand Medium"/>
              <a:sym typeface="Quicksand Medium"/>
            </a:endParaRPr>
          </a:p>
          <a:p>
            <a:pPr indent="0" lvl="0" marL="0" marR="0" rtl="0" algn="just">
              <a:lnSpc>
                <a:spcPct val="119973"/>
              </a:lnSpc>
              <a:spcBef>
                <a:spcPts val="0"/>
              </a:spcBef>
              <a:spcAft>
                <a:spcPts val="0"/>
              </a:spcAft>
              <a:buClr>
                <a:srgbClr val="000000"/>
              </a:buClr>
              <a:buSzPts val="2293"/>
              <a:buFont typeface="Arial"/>
              <a:buNone/>
            </a:pPr>
            <a:r>
              <a:rPr b="0" i="0" lang="en-US" sz="2293" u="none" cap="none" strike="noStrike">
                <a:solidFill>
                  <a:srgbClr val="000000"/>
                </a:solidFill>
                <a:latin typeface="Quicksand Medium"/>
                <a:ea typeface="Quicksand Medium"/>
                <a:cs typeface="Quicksand Medium"/>
                <a:sym typeface="Quicksand Medium"/>
              </a:rPr>
              <a:t>Esto no significa que por la suspensión no se produzcan efectos, se siguen observando medidas cautelares y la denuncia o demanda será antecedente para posibles procedimientos futuros sobre esta misma materia. </a:t>
            </a:r>
            <a:endParaRPr b="0" i="0" sz="2293" u="none" cap="none" strike="noStrike">
              <a:solidFill>
                <a:srgbClr val="000000"/>
              </a:solidFill>
              <a:latin typeface="Quicksand Medium"/>
              <a:ea typeface="Quicksand Medium"/>
              <a:cs typeface="Quicksand Medium"/>
              <a:sym typeface="Quicksand Medium"/>
            </a:endParaRPr>
          </a:p>
          <a:p>
            <a:pPr indent="0" lvl="0" marL="0" marR="0" rtl="0" algn="l">
              <a:lnSpc>
                <a:spcPct val="119973"/>
              </a:lnSpc>
              <a:spcBef>
                <a:spcPts val="0"/>
              </a:spcBef>
              <a:spcAft>
                <a:spcPts val="0"/>
              </a:spcAft>
              <a:buClr>
                <a:srgbClr val="000000"/>
              </a:buClr>
              <a:buSzPts val="2293"/>
              <a:buFont typeface="Arial"/>
              <a:buNone/>
            </a:pPr>
            <a:r>
              <a:t/>
            </a:r>
            <a:endParaRPr b="0" i="0" sz="2293" u="none" cap="none" strike="noStrike">
              <a:solidFill>
                <a:srgbClr val="000000"/>
              </a:solidFill>
              <a:latin typeface="Quicksand Medium"/>
              <a:ea typeface="Quicksand Medium"/>
              <a:cs typeface="Quicksand Medium"/>
              <a:sym typeface="Quicksand Medium"/>
            </a:endParaRPr>
          </a:p>
        </p:txBody>
      </p:sp>
      <p:sp>
        <p:nvSpPr>
          <p:cNvPr id="1343" name="Google Shape;1343;p83"/>
          <p:cNvSpPr txBox="1"/>
          <p:nvPr/>
        </p:nvSpPr>
        <p:spPr>
          <a:xfrm>
            <a:off x="879995" y="459395"/>
            <a:ext cx="8106300" cy="1666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4920"/>
              <a:buFont typeface="Arial"/>
              <a:buNone/>
            </a:pPr>
            <a:r>
              <a:rPr b="1" i="0" lang="en-US" sz="4920" u="sng" cap="none" strike="noStrike">
                <a:solidFill>
                  <a:srgbClr val="000000"/>
                </a:solidFill>
                <a:latin typeface="Quicksand"/>
                <a:ea typeface="Quicksand"/>
                <a:cs typeface="Quicksand"/>
                <a:sym typeface="Quicksand"/>
              </a:rPr>
              <a:t>EFECTOS DE LA SUSPENSIÓN:</a:t>
            </a:r>
            <a:r>
              <a:rPr b="1" i="0" lang="en-US" sz="4920" u="none" cap="none" strike="noStrike">
                <a:solidFill>
                  <a:srgbClr val="000000"/>
                </a:solidFill>
                <a:latin typeface="Quicksand"/>
                <a:ea typeface="Quicksand"/>
                <a:cs typeface="Quicksand"/>
                <a:sym typeface="Quicksand"/>
              </a:rPr>
              <a:t> </a:t>
            </a:r>
            <a:endParaRPr b="1" i="0" sz="1200" u="none" cap="none" strike="noStrike">
              <a:solidFill>
                <a:srgbClr val="000000"/>
              </a:solidFill>
              <a:latin typeface="Arial"/>
              <a:ea typeface="Arial"/>
              <a:cs typeface="Arial"/>
              <a:sym typeface="Arial"/>
            </a:endParaRPr>
          </a:p>
        </p:txBody>
      </p:sp>
      <p:sp>
        <p:nvSpPr>
          <p:cNvPr id="1344" name="Google Shape;1344;p83"/>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2" name="Shape 1352"/>
        <p:cNvGrpSpPr/>
        <p:nvPr/>
      </p:nvGrpSpPr>
      <p:grpSpPr>
        <a:xfrm>
          <a:off x="0" y="0"/>
          <a:ext cx="0" cy="0"/>
          <a:chOff x="0" y="0"/>
          <a:chExt cx="0" cy="0"/>
        </a:xfrm>
      </p:grpSpPr>
      <p:grpSp>
        <p:nvGrpSpPr>
          <p:cNvPr id="1353" name="Google Shape;1353;p84"/>
          <p:cNvGrpSpPr/>
          <p:nvPr/>
        </p:nvGrpSpPr>
        <p:grpSpPr>
          <a:xfrm rot="2576728">
            <a:off x="12023" y="-6006948"/>
            <a:ext cx="819305" cy="13995240"/>
            <a:chOff x="0" y="-47625"/>
            <a:chExt cx="303446" cy="5183422"/>
          </a:xfrm>
        </p:grpSpPr>
        <p:sp>
          <p:nvSpPr>
            <p:cNvPr id="1354" name="Google Shape;1354;p84"/>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1355" name="Google Shape;1355;p84"/>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356" name="Google Shape;1356;p84"/>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1357" name="Google Shape;1357;p84"/>
          <p:cNvSpPr txBox="1"/>
          <p:nvPr/>
        </p:nvSpPr>
        <p:spPr>
          <a:xfrm>
            <a:off x="611654" y="1757362"/>
            <a:ext cx="8554508" cy="3800475"/>
          </a:xfrm>
          <a:prstGeom prst="rect">
            <a:avLst/>
          </a:prstGeom>
          <a:noFill/>
          <a:ln>
            <a:noFill/>
          </a:ln>
        </p:spPr>
        <p:txBody>
          <a:bodyPr anchorCtr="0" anchor="t" bIns="0" lIns="0" spcFirstLastPara="1" rIns="0" wrap="square" tIns="0">
            <a:spAutoFit/>
          </a:bodyPr>
          <a:lstStyle/>
          <a:p>
            <a:pPr indent="0" lvl="0" marL="0" marR="0" rtl="0" algn="just">
              <a:lnSpc>
                <a:spcPct val="120022"/>
              </a:lnSpc>
              <a:spcBef>
                <a:spcPts val="0"/>
              </a:spcBef>
              <a:spcAft>
                <a:spcPts val="0"/>
              </a:spcAft>
              <a:buClr>
                <a:srgbClr val="000000"/>
              </a:buClr>
              <a:buSzPts val="3566"/>
              <a:buFont typeface="Arial"/>
              <a:buNone/>
            </a:pPr>
            <a:r>
              <a:rPr b="0" i="0" lang="en-US" sz="3566" u="none" cap="none" strike="noStrike">
                <a:solidFill>
                  <a:srgbClr val="000000"/>
                </a:solidFill>
                <a:latin typeface="Quicksand Medium"/>
                <a:ea typeface="Quicksand Medium"/>
                <a:cs typeface="Quicksand Medium"/>
                <a:sym typeface="Quicksand Medium"/>
              </a:rPr>
              <a:t>  Cuando el ofensor  incurre en nuevos actos de violencia intrafamiliar en el período de condicionalidad, se acumulan los antecedentes al nuevo proceso, debiéndose dictar sentencia conjuntamente respecto de ambos. </a:t>
            </a:r>
            <a:endParaRPr b="0" i="0" sz="1400" u="none" cap="none" strike="noStrike">
              <a:solidFill>
                <a:srgbClr val="000000"/>
              </a:solidFill>
              <a:latin typeface="Arial"/>
              <a:ea typeface="Arial"/>
              <a:cs typeface="Arial"/>
              <a:sym typeface="Arial"/>
            </a:endParaRPr>
          </a:p>
          <a:p>
            <a:pPr indent="0" lvl="0" marL="0" marR="0" rtl="0" algn="l">
              <a:lnSpc>
                <a:spcPct val="120022"/>
              </a:lnSpc>
              <a:spcBef>
                <a:spcPts val="0"/>
              </a:spcBef>
              <a:spcAft>
                <a:spcPts val="0"/>
              </a:spcAft>
              <a:buClr>
                <a:srgbClr val="000000"/>
              </a:buClr>
              <a:buSzPts val="3566"/>
              <a:buFont typeface="Arial"/>
              <a:buNone/>
            </a:pPr>
            <a:r>
              <a:rPr b="0" i="0" lang="en-US" sz="3566" u="none" cap="none" strike="noStrike">
                <a:solidFill>
                  <a:srgbClr val="000000"/>
                </a:solidFill>
                <a:latin typeface="Quicksand Medium"/>
                <a:ea typeface="Quicksand Medium"/>
                <a:cs typeface="Quicksand Medium"/>
                <a:sym typeface="Quicksand Medium"/>
              </a:rPr>
              <a:t> </a:t>
            </a:r>
            <a:endParaRPr b="0" i="0" sz="1400" u="none" cap="none" strike="noStrike">
              <a:solidFill>
                <a:srgbClr val="000000"/>
              </a:solidFill>
              <a:latin typeface="Arial"/>
              <a:ea typeface="Arial"/>
              <a:cs typeface="Arial"/>
              <a:sym typeface="Arial"/>
            </a:endParaRPr>
          </a:p>
        </p:txBody>
      </p:sp>
      <p:sp>
        <p:nvSpPr>
          <p:cNvPr id="1358" name="Google Shape;1358;p84"/>
          <p:cNvSpPr txBox="1"/>
          <p:nvPr/>
        </p:nvSpPr>
        <p:spPr>
          <a:xfrm>
            <a:off x="731520" y="721995"/>
            <a:ext cx="8106300" cy="722400"/>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Clr>
                <a:srgbClr val="000000"/>
              </a:buClr>
              <a:buSzPts val="4693"/>
              <a:buFont typeface="Arial"/>
              <a:buNone/>
            </a:pPr>
            <a:r>
              <a:rPr b="1" i="0" lang="en-US" sz="4693" u="none" cap="none" strike="noStrike">
                <a:solidFill>
                  <a:srgbClr val="000000"/>
                </a:solidFill>
                <a:latin typeface="Quicksand"/>
                <a:ea typeface="Quicksand"/>
                <a:cs typeface="Quicksand"/>
                <a:sym typeface="Quicksand"/>
              </a:rPr>
              <a:t>REVOCACIÓN </a:t>
            </a:r>
            <a:endParaRPr b="1" i="0" sz="1400" u="none" cap="none" strike="noStrike">
              <a:solidFill>
                <a:srgbClr val="000000"/>
              </a:solidFill>
              <a:latin typeface="Arial"/>
              <a:ea typeface="Arial"/>
              <a:cs typeface="Arial"/>
              <a:sym typeface="Arial"/>
            </a:endParaRPr>
          </a:p>
        </p:txBody>
      </p:sp>
      <p:sp>
        <p:nvSpPr>
          <p:cNvPr id="1359" name="Google Shape;1359;p84"/>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7" name="Shape 1367"/>
        <p:cNvGrpSpPr/>
        <p:nvPr/>
      </p:nvGrpSpPr>
      <p:grpSpPr>
        <a:xfrm>
          <a:off x="0" y="0"/>
          <a:ext cx="0" cy="0"/>
          <a:chOff x="0" y="0"/>
          <a:chExt cx="0" cy="0"/>
        </a:xfrm>
      </p:grpSpPr>
      <p:grpSp>
        <p:nvGrpSpPr>
          <p:cNvPr id="1368" name="Google Shape;1368;p85"/>
          <p:cNvGrpSpPr/>
          <p:nvPr/>
        </p:nvGrpSpPr>
        <p:grpSpPr>
          <a:xfrm rot="2576720">
            <a:off x="-308086" y="-6295053"/>
            <a:ext cx="819300" cy="13995160"/>
            <a:chOff x="0" y="-47625"/>
            <a:chExt cx="303446" cy="5183422"/>
          </a:xfrm>
        </p:grpSpPr>
        <p:sp>
          <p:nvSpPr>
            <p:cNvPr id="1369" name="Google Shape;1369;p85"/>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1370" name="Google Shape;1370;p85"/>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371" name="Google Shape;1371;p85"/>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1372" name="Google Shape;1372;p85"/>
          <p:cNvSpPr txBox="1"/>
          <p:nvPr/>
        </p:nvSpPr>
        <p:spPr>
          <a:xfrm>
            <a:off x="256646" y="1133287"/>
            <a:ext cx="8630700" cy="5468700"/>
          </a:xfrm>
          <a:prstGeom prst="rect">
            <a:avLst/>
          </a:prstGeom>
          <a:noFill/>
          <a:ln>
            <a:noFill/>
          </a:ln>
        </p:spPr>
        <p:txBody>
          <a:bodyPr anchorCtr="0" anchor="t" bIns="0" lIns="0" spcFirstLastPara="1" rIns="0" wrap="square" tIns="0">
            <a:spAutoFit/>
          </a:bodyPr>
          <a:lstStyle/>
          <a:p>
            <a:pPr indent="-123570" lvl="1" marL="250629" marR="0" rtl="0" algn="just">
              <a:lnSpc>
                <a:spcPct val="96043"/>
              </a:lnSpc>
              <a:spcBef>
                <a:spcPts val="0"/>
              </a:spcBef>
              <a:spcAft>
                <a:spcPts val="0"/>
              </a:spcAft>
              <a:buClr>
                <a:srgbClr val="000000"/>
              </a:buClr>
              <a:buSzPts val="1946"/>
              <a:buFont typeface="Arial"/>
              <a:buChar char="•"/>
            </a:pPr>
            <a:r>
              <a:rPr b="0" i="0" lang="en-US" sz="1945" u="none" cap="none" strike="noStrike">
                <a:solidFill>
                  <a:srgbClr val="000000"/>
                </a:solidFill>
                <a:latin typeface="Quicksand Medium"/>
                <a:ea typeface="Quicksand Medium"/>
                <a:cs typeface="Quicksand Medium"/>
                <a:sym typeface="Quicksand Medium"/>
              </a:rPr>
              <a:t>Contendrá un pronunciamiento sobre la existencia de los hechos constitutivos de VIF</a:t>
            </a:r>
            <a:endParaRPr b="0" i="0" sz="1400" u="none" cap="none" strike="noStrike">
              <a:solidFill>
                <a:srgbClr val="000000"/>
              </a:solidFill>
              <a:latin typeface="Arial"/>
              <a:ea typeface="Arial"/>
              <a:cs typeface="Arial"/>
              <a:sym typeface="Arial"/>
            </a:endParaRPr>
          </a:p>
          <a:p>
            <a:pPr indent="-123570" lvl="1" marL="250629" marR="0" rtl="0" algn="just">
              <a:lnSpc>
                <a:spcPct val="96043"/>
              </a:lnSpc>
              <a:spcBef>
                <a:spcPts val="0"/>
              </a:spcBef>
              <a:spcAft>
                <a:spcPts val="0"/>
              </a:spcAft>
              <a:buClr>
                <a:srgbClr val="000000"/>
              </a:buClr>
              <a:buSzPts val="1946"/>
              <a:buFont typeface="Arial"/>
              <a:buChar char="•"/>
            </a:pPr>
            <a:r>
              <a:rPr b="0" i="0" lang="en-US" sz="1945" u="none" cap="none" strike="noStrike">
                <a:solidFill>
                  <a:srgbClr val="000000"/>
                </a:solidFill>
                <a:latin typeface="Quicksand Medium"/>
                <a:ea typeface="Quicksand Medium"/>
                <a:cs typeface="Quicksand Medium"/>
                <a:sym typeface="Quicksand Medium"/>
              </a:rPr>
              <a:t>Establecerá la responsabilidad del denunciado o demandado</a:t>
            </a:r>
            <a:endParaRPr b="0" i="0" sz="1400" u="none" cap="none" strike="noStrike">
              <a:solidFill>
                <a:srgbClr val="000000"/>
              </a:solidFill>
              <a:latin typeface="Arial"/>
              <a:ea typeface="Arial"/>
              <a:cs typeface="Arial"/>
              <a:sym typeface="Arial"/>
            </a:endParaRPr>
          </a:p>
          <a:p>
            <a:pPr indent="-123570" lvl="1" marL="250629" marR="0" rtl="0" algn="just">
              <a:lnSpc>
                <a:spcPct val="96043"/>
              </a:lnSpc>
              <a:spcBef>
                <a:spcPts val="0"/>
              </a:spcBef>
              <a:spcAft>
                <a:spcPts val="0"/>
              </a:spcAft>
              <a:buClr>
                <a:srgbClr val="000000"/>
              </a:buClr>
              <a:buSzPts val="1946"/>
              <a:buFont typeface="Arial"/>
              <a:buChar char="•"/>
            </a:pPr>
            <a:r>
              <a:rPr b="0" i="0" lang="en-US" sz="1945" u="none" cap="none" strike="noStrike">
                <a:solidFill>
                  <a:srgbClr val="000000"/>
                </a:solidFill>
                <a:latin typeface="Quicksand Medium"/>
                <a:ea typeface="Quicksand Medium"/>
                <a:cs typeface="Quicksand Medium"/>
                <a:sym typeface="Quicksand Medium"/>
              </a:rPr>
              <a:t>Sanción aplicable (multa de media a quince UTM)</a:t>
            </a:r>
            <a:endParaRPr b="0" i="0" sz="1400" u="none" cap="none" strike="noStrike">
              <a:solidFill>
                <a:srgbClr val="000000"/>
              </a:solidFill>
              <a:latin typeface="Arial"/>
              <a:ea typeface="Arial"/>
              <a:cs typeface="Arial"/>
              <a:sym typeface="Arial"/>
            </a:endParaRPr>
          </a:p>
          <a:p>
            <a:pPr indent="-123570" lvl="1" marL="250629" marR="0" rtl="0" algn="just">
              <a:lnSpc>
                <a:spcPct val="96043"/>
              </a:lnSpc>
              <a:spcBef>
                <a:spcPts val="0"/>
              </a:spcBef>
              <a:spcAft>
                <a:spcPts val="0"/>
              </a:spcAft>
              <a:buClr>
                <a:srgbClr val="000000"/>
              </a:buClr>
              <a:buSzPts val="1946"/>
              <a:buFont typeface="Arial"/>
              <a:buChar char="•"/>
            </a:pPr>
            <a:r>
              <a:rPr b="0" i="0" lang="en-US" sz="1945" u="none" cap="none" strike="noStrike">
                <a:solidFill>
                  <a:srgbClr val="000000"/>
                </a:solidFill>
                <a:latin typeface="Quicksand Medium"/>
                <a:ea typeface="Quicksand Medium"/>
                <a:cs typeface="Quicksand Medium"/>
                <a:sym typeface="Quicksand Medium"/>
              </a:rPr>
              <a:t>Medidas accesorias. No inferior a 6 meses ni superior a dos años su duración .(pueden ser prorrogadas a petición de la víctima si se mantienen los hechos que las justifican).En caso de terapias, la prórroga puede decretarse en consideración a los antecedentes que proporciones la institución respectiva).</a:t>
            </a:r>
            <a:endParaRPr b="0" i="0" sz="1400" u="none" cap="none" strike="noStrike">
              <a:solidFill>
                <a:srgbClr val="000000"/>
              </a:solidFill>
              <a:latin typeface="Arial"/>
              <a:ea typeface="Arial"/>
              <a:cs typeface="Arial"/>
              <a:sym typeface="Arial"/>
            </a:endParaRPr>
          </a:p>
          <a:p>
            <a:pPr indent="-123570" lvl="1" marL="250629" marR="0" rtl="0" algn="just">
              <a:lnSpc>
                <a:spcPct val="96043"/>
              </a:lnSpc>
              <a:spcBef>
                <a:spcPts val="0"/>
              </a:spcBef>
              <a:spcAft>
                <a:spcPts val="0"/>
              </a:spcAft>
              <a:buClr>
                <a:srgbClr val="000000"/>
              </a:buClr>
              <a:buSzPts val="1946"/>
              <a:buFont typeface="Arial"/>
              <a:buChar char="•"/>
            </a:pPr>
            <a:r>
              <a:rPr b="0" i="0" lang="en-US" sz="1945" u="none" cap="none" strike="noStrike">
                <a:solidFill>
                  <a:srgbClr val="000000"/>
                </a:solidFill>
                <a:latin typeface="Quicksand Medium"/>
                <a:ea typeface="Quicksand Medium"/>
                <a:cs typeface="Quicksand Medium"/>
                <a:sym typeface="Quicksand Medium"/>
              </a:rPr>
              <a:t>Incumplimiento: Se pondrán antecedentes en conocimiento del Ministerio Público para los efectos del art.240 del CPC, sin perjuicio de imponer arresto hasta por 15 días (excepción  medida de terapia)</a:t>
            </a:r>
            <a:endParaRPr b="0" i="0" sz="1400" u="none" cap="none" strike="noStrike">
              <a:solidFill>
                <a:srgbClr val="000000"/>
              </a:solidFill>
              <a:latin typeface="Arial"/>
              <a:ea typeface="Arial"/>
              <a:cs typeface="Arial"/>
              <a:sym typeface="Arial"/>
            </a:endParaRPr>
          </a:p>
          <a:p>
            <a:pPr indent="-123570" lvl="1" marL="250629" marR="0" rtl="0" algn="just">
              <a:lnSpc>
                <a:spcPct val="96043"/>
              </a:lnSpc>
              <a:spcBef>
                <a:spcPts val="0"/>
              </a:spcBef>
              <a:spcAft>
                <a:spcPts val="0"/>
              </a:spcAft>
              <a:buClr>
                <a:srgbClr val="000000"/>
              </a:buClr>
              <a:buSzPts val="1946"/>
              <a:buFont typeface="Arial"/>
              <a:buChar char="•"/>
            </a:pPr>
            <a:r>
              <a:rPr b="0" i="0" lang="en-US" sz="1945" u="none" cap="none" strike="noStrike">
                <a:solidFill>
                  <a:srgbClr val="000000"/>
                </a:solidFill>
                <a:latin typeface="Quicksand Medium"/>
                <a:ea typeface="Quicksand Medium"/>
                <a:cs typeface="Quicksand Medium"/>
                <a:sym typeface="Quicksand Medium"/>
              </a:rPr>
              <a:t>El juez fijará en las sentencia definitiva alimentos definitivos, régimen de cuidado personal, régimen de relación directa y regular de los hijos si los hubiere y cualquier otra cuestión de familia sometida a su conocimiento por las partes. (inciso final art.9 de la ley de VIF.  </a:t>
            </a:r>
            <a:endParaRPr b="0" i="0" sz="1400" u="none" cap="none" strike="noStrike">
              <a:solidFill>
                <a:srgbClr val="000000"/>
              </a:solidFill>
              <a:latin typeface="Arial"/>
              <a:ea typeface="Arial"/>
              <a:cs typeface="Arial"/>
              <a:sym typeface="Arial"/>
            </a:endParaRPr>
          </a:p>
          <a:p>
            <a:pPr indent="-123570" lvl="1" marL="250629" marR="0" rtl="0" algn="just">
              <a:lnSpc>
                <a:spcPct val="96043"/>
              </a:lnSpc>
              <a:spcBef>
                <a:spcPts val="0"/>
              </a:spcBef>
              <a:spcAft>
                <a:spcPts val="0"/>
              </a:spcAft>
              <a:buClr>
                <a:srgbClr val="000000"/>
              </a:buClr>
              <a:buSzPts val="1946"/>
              <a:buFont typeface="Arial"/>
              <a:buChar char="•"/>
            </a:pPr>
            <a:r>
              <a:rPr b="0" i="0" lang="en-US" sz="1945" u="none" cap="none" strike="noStrike">
                <a:solidFill>
                  <a:srgbClr val="000000"/>
                </a:solidFill>
                <a:latin typeface="Quicksand Medium"/>
                <a:ea typeface="Quicksand Medium"/>
                <a:cs typeface="Quicksand Medium"/>
                <a:sym typeface="Quicksand Medium"/>
              </a:rPr>
              <a:t>Pago  desembolsos y perjuicios patrimoniales.</a:t>
            </a:r>
            <a:endParaRPr b="0" i="0" sz="1400" u="none" cap="none" strike="noStrike">
              <a:solidFill>
                <a:srgbClr val="000000"/>
              </a:solidFill>
              <a:latin typeface="Arial"/>
              <a:ea typeface="Arial"/>
              <a:cs typeface="Arial"/>
              <a:sym typeface="Arial"/>
            </a:endParaRPr>
          </a:p>
          <a:p>
            <a:pPr indent="-123570" lvl="1" marL="250629" marR="0" rtl="0" algn="just">
              <a:lnSpc>
                <a:spcPct val="96043"/>
              </a:lnSpc>
              <a:spcBef>
                <a:spcPts val="0"/>
              </a:spcBef>
              <a:spcAft>
                <a:spcPts val="0"/>
              </a:spcAft>
              <a:buClr>
                <a:srgbClr val="000000"/>
              </a:buClr>
              <a:buSzPts val="1946"/>
              <a:buFont typeface="Arial"/>
              <a:buChar char="•"/>
            </a:pPr>
            <a:r>
              <a:rPr b="0" i="0" lang="en-US" sz="1945" u="none" cap="none" strike="noStrike">
                <a:solidFill>
                  <a:srgbClr val="000000"/>
                </a:solidFill>
                <a:latin typeface="Quicksand Medium"/>
                <a:ea typeface="Quicksand Medium"/>
                <a:cs typeface="Quicksand Medium"/>
                <a:sym typeface="Quicksand Medium"/>
              </a:rPr>
              <a:t>Registro de  sanción y medidas accesorias en el Registro Especial del</a:t>
            </a:r>
            <a:endParaRPr b="0" i="0" sz="1400" u="none" cap="none" strike="noStrike">
              <a:solidFill>
                <a:srgbClr val="000000"/>
              </a:solidFill>
              <a:latin typeface="Arial"/>
              <a:ea typeface="Arial"/>
              <a:cs typeface="Arial"/>
              <a:sym typeface="Arial"/>
            </a:endParaRPr>
          </a:p>
          <a:p>
            <a:pPr indent="-123570" lvl="1" marL="250629" marR="0" rtl="0" algn="just">
              <a:lnSpc>
                <a:spcPct val="96043"/>
              </a:lnSpc>
              <a:spcBef>
                <a:spcPts val="0"/>
              </a:spcBef>
              <a:spcAft>
                <a:spcPts val="0"/>
              </a:spcAft>
              <a:buClr>
                <a:srgbClr val="000000"/>
              </a:buClr>
              <a:buSzPts val="1946"/>
              <a:buFont typeface="Arial"/>
              <a:buChar char="•"/>
            </a:pPr>
            <a:r>
              <a:rPr b="0" i="0" lang="en-US" sz="1945" u="none" cap="none" strike="noStrike">
                <a:solidFill>
                  <a:srgbClr val="000000"/>
                </a:solidFill>
                <a:latin typeface="Quicksand Medium"/>
                <a:ea typeface="Quicksand Medium"/>
                <a:cs typeface="Quicksand Medium"/>
                <a:sym typeface="Quicksand Medium"/>
              </a:rPr>
              <a:t>Servicio de Registro Civil e Identificación. </a:t>
            </a:r>
            <a:endParaRPr b="0" i="0" sz="1400" u="none" cap="none" strike="noStrike">
              <a:solidFill>
                <a:srgbClr val="000000"/>
              </a:solidFill>
              <a:latin typeface="Arial"/>
              <a:ea typeface="Arial"/>
              <a:cs typeface="Arial"/>
              <a:sym typeface="Arial"/>
            </a:endParaRPr>
          </a:p>
        </p:txBody>
      </p:sp>
      <p:sp>
        <p:nvSpPr>
          <p:cNvPr id="1373" name="Google Shape;1373;p85"/>
          <p:cNvSpPr txBox="1"/>
          <p:nvPr/>
        </p:nvSpPr>
        <p:spPr>
          <a:xfrm>
            <a:off x="915670" y="273795"/>
            <a:ext cx="8106300" cy="722400"/>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Clr>
                <a:srgbClr val="000000"/>
              </a:buClr>
              <a:buSzPts val="4693"/>
              <a:buFont typeface="Arial"/>
              <a:buNone/>
            </a:pPr>
            <a:r>
              <a:rPr b="1" i="0" lang="en-US" sz="4693" u="sng" cap="none" strike="noStrike">
                <a:solidFill>
                  <a:srgbClr val="000000"/>
                </a:solidFill>
                <a:latin typeface="Quicksand"/>
                <a:ea typeface="Quicksand"/>
                <a:cs typeface="Quicksand"/>
                <a:sym typeface="Quicksand"/>
              </a:rPr>
              <a:t>SENTENCIA </a:t>
            </a:r>
            <a:endParaRPr b="1" i="0" sz="1400" u="sng" cap="none" strike="noStrike">
              <a:solidFill>
                <a:srgbClr val="000000"/>
              </a:solidFill>
              <a:latin typeface="Arial"/>
              <a:ea typeface="Arial"/>
              <a:cs typeface="Arial"/>
              <a:sym typeface="Arial"/>
            </a:endParaRPr>
          </a:p>
        </p:txBody>
      </p:sp>
      <p:sp>
        <p:nvSpPr>
          <p:cNvPr id="1374" name="Google Shape;1374;p85"/>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2" name="Shape 1382"/>
        <p:cNvGrpSpPr/>
        <p:nvPr/>
      </p:nvGrpSpPr>
      <p:grpSpPr>
        <a:xfrm>
          <a:off x="0" y="0"/>
          <a:ext cx="0" cy="0"/>
          <a:chOff x="0" y="0"/>
          <a:chExt cx="0" cy="0"/>
        </a:xfrm>
      </p:grpSpPr>
      <p:grpSp>
        <p:nvGrpSpPr>
          <p:cNvPr id="1383" name="Google Shape;1383;p86"/>
          <p:cNvGrpSpPr/>
          <p:nvPr/>
        </p:nvGrpSpPr>
        <p:grpSpPr>
          <a:xfrm rot="2576728">
            <a:off x="12023" y="-6006948"/>
            <a:ext cx="819305" cy="13995240"/>
            <a:chOff x="0" y="-47625"/>
            <a:chExt cx="303446" cy="5183422"/>
          </a:xfrm>
        </p:grpSpPr>
        <p:sp>
          <p:nvSpPr>
            <p:cNvPr id="1384" name="Google Shape;1384;p86"/>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1385" name="Google Shape;1385;p86"/>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386" name="Google Shape;1386;p86"/>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1387" name="Google Shape;1387;p86"/>
          <p:cNvSpPr txBox="1"/>
          <p:nvPr/>
        </p:nvSpPr>
        <p:spPr>
          <a:xfrm>
            <a:off x="384985" y="828969"/>
            <a:ext cx="8983500" cy="5291100"/>
          </a:xfrm>
          <a:prstGeom prst="rect">
            <a:avLst/>
          </a:prstGeom>
          <a:noFill/>
          <a:ln>
            <a:noFill/>
          </a:ln>
        </p:spPr>
        <p:txBody>
          <a:bodyPr anchorCtr="0" anchor="t" bIns="0" lIns="0" spcFirstLastPara="1" rIns="0" wrap="square" tIns="0">
            <a:spAutoFit/>
          </a:bodyPr>
          <a:lstStyle/>
          <a:p>
            <a:pPr indent="0" lvl="0" marL="0" marR="0" rtl="0" algn="just">
              <a:lnSpc>
                <a:spcPct val="127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279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135445" lvl="1" marL="274545" marR="0" rtl="0" algn="just">
              <a:lnSpc>
                <a:spcPct val="107970"/>
              </a:lnSpc>
              <a:spcBef>
                <a:spcPts val="0"/>
              </a:spcBef>
              <a:spcAft>
                <a:spcPts val="0"/>
              </a:spcAft>
              <a:buClr>
                <a:srgbClr val="000000"/>
              </a:buClr>
              <a:buSzPts val="2133"/>
              <a:buFont typeface="Arial"/>
              <a:buChar char="•"/>
            </a:pPr>
            <a:r>
              <a:rPr b="0" i="0" lang="en-US" sz="2133" u="none" cap="none" strike="noStrike">
                <a:solidFill>
                  <a:srgbClr val="000000"/>
                </a:solidFill>
                <a:latin typeface="Quicksand Medium"/>
                <a:ea typeface="Quicksand Medium"/>
                <a:cs typeface="Quicksand Medium"/>
                <a:sym typeface="Quicksand Medium"/>
              </a:rPr>
              <a:t>Obligación de abandonar el ofensor el hogar que comparte con la víctima</a:t>
            </a:r>
            <a:endParaRPr b="0" i="0" sz="1400" u="none" cap="none" strike="noStrike">
              <a:solidFill>
                <a:srgbClr val="000000"/>
              </a:solidFill>
              <a:latin typeface="Arial"/>
              <a:ea typeface="Arial"/>
              <a:cs typeface="Arial"/>
              <a:sym typeface="Arial"/>
            </a:endParaRPr>
          </a:p>
          <a:p>
            <a:pPr indent="-135445" lvl="1" marL="274545" marR="0" rtl="0" algn="just">
              <a:lnSpc>
                <a:spcPct val="107970"/>
              </a:lnSpc>
              <a:spcBef>
                <a:spcPts val="0"/>
              </a:spcBef>
              <a:spcAft>
                <a:spcPts val="0"/>
              </a:spcAft>
              <a:buClr>
                <a:srgbClr val="000000"/>
              </a:buClr>
              <a:buSzPts val="2133"/>
              <a:buFont typeface="Arial"/>
              <a:buChar char="•"/>
            </a:pPr>
            <a:r>
              <a:rPr b="0" i="0" lang="en-US" sz="2133" u="none" cap="none" strike="noStrike">
                <a:solidFill>
                  <a:srgbClr val="000000"/>
                </a:solidFill>
                <a:latin typeface="Quicksand Medium"/>
                <a:ea typeface="Quicksand Medium"/>
                <a:cs typeface="Quicksand Medium"/>
                <a:sym typeface="Quicksand Medium"/>
              </a:rPr>
              <a:t>Prohibición de acercarse a la víctima o a su domicilio, lugar de trabajo o de estudio. Si ambos  trabajan o estudian en el mismo lugar se oficiará al empleador o director del establecimiento para que adopte las medidas de resguardo necesarias.</a:t>
            </a:r>
            <a:endParaRPr b="0" i="0" sz="1400" u="none" cap="none" strike="noStrike">
              <a:solidFill>
                <a:srgbClr val="000000"/>
              </a:solidFill>
              <a:latin typeface="Arial"/>
              <a:ea typeface="Arial"/>
              <a:cs typeface="Arial"/>
              <a:sym typeface="Arial"/>
            </a:endParaRPr>
          </a:p>
          <a:p>
            <a:pPr indent="-135445" lvl="1" marL="274545" marR="0" rtl="0" algn="just">
              <a:lnSpc>
                <a:spcPct val="107970"/>
              </a:lnSpc>
              <a:spcBef>
                <a:spcPts val="0"/>
              </a:spcBef>
              <a:spcAft>
                <a:spcPts val="0"/>
              </a:spcAft>
              <a:buClr>
                <a:srgbClr val="000000"/>
              </a:buClr>
              <a:buSzPts val="2133"/>
              <a:buFont typeface="Arial"/>
              <a:buChar char="•"/>
            </a:pPr>
            <a:r>
              <a:rPr b="0" i="0" lang="en-US" sz="2133" u="none" cap="none" strike="noStrike">
                <a:solidFill>
                  <a:srgbClr val="000000"/>
                </a:solidFill>
                <a:latin typeface="Quicksand Medium"/>
                <a:ea typeface="Quicksand Medium"/>
                <a:cs typeface="Quicksand Medium"/>
                <a:sym typeface="Quicksand Medium"/>
              </a:rPr>
              <a:t>Así como a cualquier otro lugar al que la víctima concurra o visite habitualmente.</a:t>
            </a:r>
            <a:endParaRPr b="0" i="0" sz="1400" u="none" cap="none" strike="noStrike">
              <a:solidFill>
                <a:srgbClr val="000000"/>
              </a:solidFill>
              <a:latin typeface="Arial"/>
              <a:ea typeface="Arial"/>
              <a:cs typeface="Arial"/>
              <a:sym typeface="Arial"/>
            </a:endParaRPr>
          </a:p>
          <a:p>
            <a:pPr indent="-135445" lvl="1" marL="274545" marR="0" rtl="0" algn="just">
              <a:lnSpc>
                <a:spcPct val="107970"/>
              </a:lnSpc>
              <a:spcBef>
                <a:spcPts val="0"/>
              </a:spcBef>
              <a:spcAft>
                <a:spcPts val="0"/>
              </a:spcAft>
              <a:buClr>
                <a:srgbClr val="000000"/>
              </a:buClr>
              <a:buSzPts val="2133"/>
              <a:buFont typeface="Arial"/>
              <a:buChar char="•"/>
            </a:pPr>
            <a:r>
              <a:rPr b="0" i="0" lang="en-US" sz="2133" u="none" cap="none" strike="noStrike">
                <a:solidFill>
                  <a:srgbClr val="000000"/>
                </a:solidFill>
                <a:latin typeface="Quicksand Medium"/>
                <a:ea typeface="Quicksand Medium"/>
                <a:cs typeface="Quicksand Medium"/>
                <a:sym typeface="Quicksand Medium"/>
              </a:rPr>
              <a:t>Prohibición de tenencia o porte de armas de fuego, o su comiso</a:t>
            </a:r>
            <a:endParaRPr b="0" i="0" sz="1400" u="none" cap="none" strike="noStrike">
              <a:solidFill>
                <a:srgbClr val="000000"/>
              </a:solidFill>
              <a:latin typeface="Arial"/>
              <a:ea typeface="Arial"/>
              <a:cs typeface="Arial"/>
              <a:sym typeface="Arial"/>
            </a:endParaRPr>
          </a:p>
          <a:p>
            <a:pPr indent="-135445" lvl="1" marL="274545" marR="0" rtl="0" algn="l">
              <a:lnSpc>
                <a:spcPct val="107970"/>
              </a:lnSpc>
              <a:spcBef>
                <a:spcPts val="0"/>
              </a:spcBef>
              <a:spcAft>
                <a:spcPts val="0"/>
              </a:spcAft>
              <a:buClr>
                <a:srgbClr val="000000"/>
              </a:buClr>
              <a:buSzPts val="2133"/>
              <a:buFont typeface="Arial"/>
              <a:buChar char="•"/>
            </a:pPr>
            <a:r>
              <a:rPr b="0" i="0" lang="en-US" sz="2133" u="none" cap="none" strike="noStrike">
                <a:solidFill>
                  <a:srgbClr val="000000"/>
                </a:solidFill>
                <a:latin typeface="Quicksand Medium"/>
                <a:ea typeface="Quicksand Medium"/>
                <a:cs typeface="Quicksand Medium"/>
                <a:sym typeface="Quicksand Medium"/>
              </a:rPr>
              <a:t>La asistencia obligatoria a programas terapéuticos o de orientación familiar. (se debe informar inicio y término) </a:t>
            </a:r>
            <a:endParaRPr b="0" i="0" sz="1400" u="none" cap="none" strike="noStrike">
              <a:solidFill>
                <a:srgbClr val="000000"/>
              </a:solidFill>
              <a:latin typeface="Arial"/>
              <a:ea typeface="Arial"/>
              <a:cs typeface="Arial"/>
              <a:sym typeface="Arial"/>
            </a:endParaRPr>
          </a:p>
          <a:p>
            <a:pPr indent="-135445" lvl="1" marL="274545" marR="0" rtl="0" algn="l">
              <a:lnSpc>
                <a:spcPct val="107970"/>
              </a:lnSpc>
              <a:spcBef>
                <a:spcPts val="0"/>
              </a:spcBef>
              <a:spcAft>
                <a:spcPts val="0"/>
              </a:spcAft>
              <a:buClr>
                <a:srgbClr val="000000"/>
              </a:buClr>
              <a:buSzPts val="2133"/>
              <a:buFont typeface="Arial"/>
              <a:buChar char="•"/>
            </a:pPr>
            <a:r>
              <a:rPr b="0" i="0" lang="en-US" sz="2133" u="none" cap="none" strike="noStrike">
                <a:solidFill>
                  <a:srgbClr val="000000"/>
                </a:solidFill>
                <a:latin typeface="Quicksand Medium"/>
                <a:ea typeface="Quicksand Medium"/>
                <a:cs typeface="Quicksand Medium"/>
                <a:sym typeface="Quicksand Medium"/>
              </a:rPr>
              <a:t>Obligación de presentarse regularmente ante la unidad policial que determine el juez.</a:t>
            </a:r>
            <a:endParaRPr b="0" i="0" sz="1400" u="none" cap="none" strike="noStrike">
              <a:solidFill>
                <a:srgbClr val="000000"/>
              </a:solidFill>
              <a:latin typeface="Arial"/>
              <a:ea typeface="Arial"/>
              <a:cs typeface="Arial"/>
              <a:sym typeface="Arial"/>
            </a:endParaRPr>
          </a:p>
        </p:txBody>
      </p:sp>
      <p:sp>
        <p:nvSpPr>
          <p:cNvPr id="1388" name="Google Shape;1388;p86"/>
          <p:cNvSpPr txBox="1"/>
          <p:nvPr/>
        </p:nvSpPr>
        <p:spPr>
          <a:xfrm>
            <a:off x="823590" y="369845"/>
            <a:ext cx="8106300" cy="722400"/>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Clr>
                <a:srgbClr val="000000"/>
              </a:buClr>
              <a:buSzPts val="4693"/>
              <a:buFont typeface="Arial"/>
              <a:buNone/>
            </a:pPr>
            <a:r>
              <a:rPr b="1" i="0" lang="en-US" sz="4693" u="sng" cap="none" strike="noStrike">
                <a:solidFill>
                  <a:srgbClr val="000000"/>
                </a:solidFill>
                <a:latin typeface="Quicksand"/>
                <a:ea typeface="Quicksand"/>
                <a:cs typeface="Quicksand"/>
                <a:sym typeface="Quicksand"/>
              </a:rPr>
              <a:t>SENTENCIA </a:t>
            </a:r>
            <a:endParaRPr b="1" i="0" sz="1400" u="sng" cap="none" strike="noStrike">
              <a:solidFill>
                <a:srgbClr val="000000"/>
              </a:solidFill>
              <a:latin typeface="Arial"/>
              <a:ea typeface="Arial"/>
              <a:cs typeface="Arial"/>
              <a:sym typeface="Arial"/>
            </a:endParaRPr>
          </a:p>
        </p:txBody>
      </p:sp>
      <p:sp>
        <p:nvSpPr>
          <p:cNvPr id="1389" name="Google Shape;1389;p86"/>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7" name="Shape 1397"/>
        <p:cNvGrpSpPr/>
        <p:nvPr/>
      </p:nvGrpSpPr>
      <p:grpSpPr>
        <a:xfrm>
          <a:off x="0" y="0"/>
          <a:ext cx="0" cy="0"/>
          <a:chOff x="0" y="0"/>
          <a:chExt cx="0" cy="0"/>
        </a:xfrm>
      </p:grpSpPr>
      <p:grpSp>
        <p:nvGrpSpPr>
          <p:cNvPr id="1398" name="Google Shape;1398;p87"/>
          <p:cNvGrpSpPr/>
          <p:nvPr/>
        </p:nvGrpSpPr>
        <p:grpSpPr>
          <a:xfrm rot="2576728">
            <a:off x="12023" y="-6006948"/>
            <a:ext cx="819305" cy="13995240"/>
            <a:chOff x="0" y="-47625"/>
            <a:chExt cx="303446" cy="5183422"/>
          </a:xfrm>
        </p:grpSpPr>
        <p:sp>
          <p:nvSpPr>
            <p:cNvPr id="1399" name="Google Shape;1399;p87"/>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1400" name="Google Shape;1400;p87"/>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401" name="Google Shape;1401;p87"/>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1402" name="Google Shape;1402;p87"/>
          <p:cNvSpPr txBox="1"/>
          <p:nvPr/>
        </p:nvSpPr>
        <p:spPr>
          <a:xfrm>
            <a:off x="351600" y="1581988"/>
            <a:ext cx="8738700" cy="5033700"/>
          </a:xfrm>
          <a:prstGeom prst="rect">
            <a:avLst/>
          </a:prstGeom>
          <a:noFill/>
          <a:ln>
            <a:noFill/>
          </a:ln>
        </p:spPr>
        <p:txBody>
          <a:bodyPr anchorCtr="0" anchor="t" bIns="0" lIns="0" spcFirstLastPara="1" rIns="0" wrap="square" tIns="0">
            <a:spAutoFit/>
          </a:bodyPr>
          <a:lstStyle/>
          <a:p>
            <a:pPr indent="-192182" lvl="1" marL="384364" marR="0" rtl="0" algn="just">
              <a:lnSpc>
                <a:spcPct val="96014"/>
              </a:lnSpc>
              <a:spcBef>
                <a:spcPts val="0"/>
              </a:spcBef>
              <a:spcAft>
                <a:spcPts val="0"/>
              </a:spcAft>
              <a:buClr>
                <a:srgbClr val="000000"/>
              </a:buClr>
              <a:buSzPts val="2986"/>
              <a:buFont typeface="Arial"/>
              <a:buChar char="•"/>
            </a:pPr>
            <a:r>
              <a:rPr b="0" i="0" lang="en-US" sz="2986" u="none" cap="none" strike="noStrike">
                <a:solidFill>
                  <a:srgbClr val="000000"/>
                </a:solidFill>
                <a:latin typeface="Quicksand"/>
                <a:ea typeface="Quicksand"/>
                <a:cs typeface="Quicksand"/>
                <a:sym typeface="Quicksand"/>
              </a:rPr>
              <a:t>Por sentencia ejecutoriada</a:t>
            </a:r>
            <a:br>
              <a:rPr b="0" i="0" lang="en-US" sz="2986" u="none" cap="none" strike="noStrike">
                <a:solidFill>
                  <a:srgbClr val="000000"/>
                </a:solidFill>
                <a:latin typeface="Quicksand"/>
                <a:ea typeface="Quicksand"/>
                <a:cs typeface="Quicksand"/>
                <a:sym typeface="Quicksand"/>
              </a:rPr>
            </a:br>
            <a:endParaRPr b="0" i="0" sz="1400" u="none" cap="none" strike="noStrike">
              <a:solidFill>
                <a:srgbClr val="000000"/>
              </a:solidFill>
              <a:latin typeface="Arial"/>
              <a:ea typeface="Arial"/>
              <a:cs typeface="Arial"/>
              <a:sym typeface="Arial"/>
            </a:endParaRPr>
          </a:p>
          <a:p>
            <a:pPr indent="-192182" lvl="1" marL="384364" marR="0" rtl="0" algn="just">
              <a:lnSpc>
                <a:spcPct val="96014"/>
              </a:lnSpc>
              <a:spcBef>
                <a:spcPts val="0"/>
              </a:spcBef>
              <a:spcAft>
                <a:spcPts val="0"/>
              </a:spcAft>
              <a:buClr>
                <a:srgbClr val="000000"/>
              </a:buClr>
              <a:buSzPts val="2986"/>
              <a:buFont typeface="Arial"/>
              <a:buChar char="•"/>
            </a:pPr>
            <a:r>
              <a:rPr b="0" i="0" lang="en-US" sz="2986" u="none" cap="none" strike="noStrike">
                <a:solidFill>
                  <a:srgbClr val="000000"/>
                </a:solidFill>
                <a:latin typeface="Quicksand"/>
                <a:ea typeface="Quicksand"/>
                <a:cs typeface="Quicksand"/>
                <a:sym typeface="Quicksand"/>
              </a:rPr>
              <a:t>Por suspensión condicional de la dictación de sentencia</a:t>
            </a:r>
            <a:br>
              <a:rPr b="0" i="0" lang="en-US" sz="2986" u="none" cap="none" strike="noStrike">
                <a:solidFill>
                  <a:srgbClr val="000000"/>
                </a:solidFill>
                <a:latin typeface="Quicksand"/>
                <a:ea typeface="Quicksand"/>
                <a:cs typeface="Quicksand"/>
                <a:sym typeface="Quicksand"/>
              </a:rPr>
            </a:br>
            <a:endParaRPr b="0" i="0" sz="1400" u="none" cap="none" strike="noStrike">
              <a:solidFill>
                <a:srgbClr val="000000"/>
              </a:solidFill>
              <a:latin typeface="Arial"/>
              <a:ea typeface="Arial"/>
              <a:cs typeface="Arial"/>
              <a:sym typeface="Arial"/>
            </a:endParaRPr>
          </a:p>
          <a:p>
            <a:pPr indent="-192182" lvl="1" marL="384364" marR="0" rtl="0" algn="just">
              <a:lnSpc>
                <a:spcPct val="96014"/>
              </a:lnSpc>
              <a:spcBef>
                <a:spcPts val="0"/>
              </a:spcBef>
              <a:spcAft>
                <a:spcPts val="0"/>
              </a:spcAft>
              <a:buClr>
                <a:srgbClr val="000000"/>
              </a:buClr>
              <a:buSzPts val="2986"/>
              <a:buFont typeface="Arial"/>
              <a:buChar char="•"/>
            </a:pPr>
            <a:r>
              <a:rPr b="0" i="0" lang="en-US" sz="2986" u="none" cap="none" strike="noStrike">
                <a:solidFill>
                  <a:srgbClr val="000000"/>
                </a:solidFill>
                <a:latin typeface="Quicksand"/>
                <a:ea typeface="Quicksand"/>
                <a:cs typeface="Quicksand"/>
                <a:sym typeface="Quicksand"/>
              </a:rPr>
              <a:t>Por requerimiento de la víctima si su voluntad fuere manifestada en forma libre y espontánea, previo informe del Consejo Técnico (cuando la denuncia o demanda fue hecha por un tercero)</a:t>
            </a:r>
            <a:br>
              <a:rPr b="0" i="0" lang="en-US" sz="2986" u="none" cap="none" strike="noStrike">
                <a:solidFill>
                  <a:srgbClr val="000000"/>
                </a:solidFill>
                <a:latin typeface="Quicksand"/>
                <a:ea typeface="Quicksand"/>
                <a:cs typeface="Quicksand"/>
                <a:sym typeface="Quicksand"/>
              </a:rPr>
            </a:br>
            <a:endParaRPr b="0" i="0" sz="1400" u="none" cap="none" strike="noStrike">
              <a:solidFill>
                <a:srgbClr val="000000"/>
              </a:solidFill>
              <a:latin typeface="Arial"/>
              <a:ea typeface="Arial"/>
              <a:cs typeface="Arial"/>
              <a:sym typeface="Arial"/>
            </a:endParaRPr>
          </a:p>
          <a:p>
            <a:pPr indent="-192182" lvl="1" marL="384364" marR="0" rtl="0" algn="just">
              <a:lnSpc>
                <a:spcPct val="96014"/>
              </a:lnSpc>
              <a:spcBef>
                <a:spcPts val="0"/>
              </a:spcBef>
              <a:spcAft>
                <a:spcPts val="0"/>
              </a:spcAft>
              <a:buClr>
                <a:srgbClr val="000000"/>
              </a:buClr>
              <a:buSzPts val="2986"/>
              <a:buFont typeface="Arial"/>
              <a:buChar char="•"/>
            </a:pPr>
            <a:r>
              <a:rPr b="0" i="0" lang="en-US" sz="2986" u="none" cap="none" strike="noStrike">
                <a:solidFill>
                  <a:srgbClr val="000000"/>
                </a:solidFill>
                <a:latin typeface="Quicksand"/>
                <a:ea typeface="Quicksand"/>
                <a:cs typeface="Quicksand"/>
                <a:sym typeface="Quicksand"/>
              </a:rPr>
              <a:t>Archivo provisional por un año, se declara abandonado el procedimiento.  </a:t>
            </a:r>
            <a:endParaRPr b="0" i="0" sz="1400" u="none" cap="none" strike="noStrike">
              <a:solidFill>
                <a:srgbClr val="000000"/>
              </a:solidFill>
              <a:latin typeface="Arial"/>
              <a:ea typeface="Arial"/>
              <a:cs typeface="Arial"/>
              <a:sym typeface="Arial"/>
            </a:endParaRPr>
          </a:p>
        </p:txBody>
      </p:sp>
      <p:sp>
        <p:nvSpPr>
          <p:cNvPr id="1403" name="Google Shape;1403;p87"/>
          <p:cNvSpPr txBox="1"/>
          <p:nvPr/>
        </p:nvSpPr>
        <p:spPr>
          <a:xfrm>
            <a:off x="667808" y="674687"/>
            <a:ext cx="8106300" cy="722400"/>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Clr>
                <a:srgbClr val="000000"/>
              </a:buClr>
              <a:buSzPts val="4693"/>
              <a:buFont typeface="Arial"/>
              <a:buNone/>
            </a:pPr>
            <a:r>
              <a:rPr b="1" i="0" lang="en-US" sz="4693" u="sng" cap="none" strike="noStrike">
                <a:solidFill>
                  <a:srgbClr val="000000"/>
                </a:solidFill>
                <a:latin typeface="Quicksand"/>
                <a:ea typeface="Quicksand"/>
                <a:cs typeface="Quicksand"/>
                <a:sym typeface="Quicksand"/>
              </a:rPr>
              <a:t>TÉRMINO DEL PROCESO </a:t>
            </a:r>
            <a:endParaRPr b="1" i="0" sz="1400" u="sng" cap="none" strike="noStrike">
              <a:solidFill>
                <a:srgbClr val="000000"/>
              </a:solidFill>
              <a:latin typeface="Arial"/>
              <a:ea typeface="Arial"/>
              <a:cs typeface="Arial"/>
              <a:sym typeface="Arial"/>
            </a:endParaRPr>
          </a:p>
        </p:txBody>
      </p:sp>
      <p:sp>
        <p:nvSpPr>
          <p:cNvPr id="1404" name="Google Shape;1404;p87"/>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grpSp>
        <p:nvGrpSpPr>
          <p:cNvPr id="204" name="Google Shape;204;p8"/>
          <p:cNvGrpSpPr/>
          <p:nvPr/>
        </p:nvGrpSpPr>
        <p:grpSpPr>
          <a:xfrm rot="2574250">
            <a:off x="281005" y="-832138"/>
            <a:ext cx="817882" cy="3093104"/>
            <a:chOff x="0" y="-47625"/>
            <a:chExt cx="303446" cy="5183422"/>
          </a:xfrm>
        </p:grpSpPr>
        <p:sp>
          <p:nvSpPr>
            <p:cNvPr id="205" name="Google Shape;205;p8"/>
            <p:cNvSpPr/>
            <p:nvPr/>
          </p:nvSpPr>
          <p:spPr>
            <a:xfrm>
              <a:off x="0" y="0"/>
              <a:ext cx="303446" cy="5135797"/>
            </a:xfrm>
            <a:custGeom>
              <a:rect b="b" l="l" r="r" t="t"/>
              <a:pathLst>
                <a:path extrusionOk="0" h="5135797" w="303446">
                  <a:moveTo>
                    <a:pt x="0" y="0"/>
                  </a:moveTo>
                  <a:lnTo>
                    <a:pt x="303446" y="0"/>
                  </a:lnTo>
                  <a:lnTo>
                    <a:pt x="303446" y="5135797"/>
                  </a:lnTo>
                  <a:lnTo>
                    <a:pt x="0" y="5135797"/>
                  </a:lnTo>
                  <a:close/>
                </a:path>
              </a:pathLst>
            </a:custGeom>
            <a:solidFill>
              <a:srgbClr val="0C839B"/>
            </a:solidFill>
            <a:ln>
              <a:noFill/>
            </a:ln>
          </p:spPr>
        </p:sp>
        <p:sp>
          <p:nvSpPr>
            <p:cNvPr id="206" name="Google Shape;206;p8"/>
            <p:cNvSpPr txBox="1"/>
            <p:nvPr/>
          </p:nvSpPr>
          <p:spPr>
            <a:xfrm>
              <a:off x="0" y="-47625"/>
              <a:ext cx="303446" cy="518342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07" name="Google Shape;207;p8"/>
          <p:cNvSpPr/>
          <p:nvPr/>
        </p:nvSpPr>
        <p:spPr>
          <a:xfrm rot="-3675329">
            <a:off x="8268026" y="5891343"/>
            <a:ext cx="1796274" cy="1704215"/>
          </a:xfrm>
          <a:custGeom>
            <a:rect b="b" l="l" r="r" t="t"/>
            <a:pathLst>
              <a:path extrusionOk="0" h="1704215" w="1796274">
                <a:moveTo>
                  <a:pt x="0" y="0"/>
                </a:moveTo>
                <a:lnTo>
                  <a:pt x="1796274" y="0"/>
                </a:lnTo>
                <a:lnTo>
                  <a:pt x="1796274" y="1704216"/>
                </a:lnTo>
                <a:lnTo>
                  <a:pt x="0" y="1704216"/>
                </a:lnTo>
                <a:lnTo>
                  <a:pt x="0" y="0"/>
                </a:lnTo>
                <a:close/>
              </a:path>
            </a:pathLst>
          </a:custGeom>
          <a:blipFill rotWithShape="1">
            <a:blip r:embed="rId3">
              <a:alphaModFix/>
            </a:blip>
            <a:stretch>
              <a:fillRect b="0" l="0" r="0" t="0"/>
            </a:stretch>
          </a:blipFill>
          <a:ln>
            <a:noFill/>
          </a:ln>
        </p:spPr>
      </p:sp>
      <p:sp>
        <p:nvSpPr>
          <p:cNvPr id="208" name="Google Shape;208;p8"/>
          <p:cNvSpPr txBox="1"/>
          <p:nvPr/>
        </p:nvSpPr>
        <p:spPr>
          <a:xfrm>
            <a:off x="731520" y="1513637"/>
            <a:ext cx="7270046" cy="2816352"/>
          </a:xfrm>
          <a:prstGeom prst="rect">
            <a:avLst/>
          </a:prstGeom>
          <a:noFill/>
          <a:ln>
            <a:noFill/>
          </a:ln>
        </p:spPr>
        <p:txBody>
          <a:bodyPr anchorCtr="0" anchor="t" bIns="0" lIns="0" spcFirstLastPara="1" rIns="0" wrap="square" tIns="0">
            <a:spAutoFit/>
          </a:bodyPr>
          <a:lstStyle/>
          <a:p>
            <a:pPr indent="0" lvl="0" marL="0" marR="0" rtl="0" algn="l">
              <a:lnSpc>
                <a:spcPct val="122666"/>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96000"/>
              </a:lnSpc>
              <a:spcBef>
                <a:spcPts val="0"/>
              </a:spcBef>
              <a:spcAft>
                <a:spcPts val="0"/>
              </a:spcAft>
              <a:buClr>
                <a:srgbClr val="000000"/>
              </a:buClr>
              <a:buSzPts val="2300"/>
              <a:buFont typeface="Arial"/>
              <a:buNone/>
            </a:pPr>
            <a:r>
              <a:rPr b="1" i="0" lang="en-US" sz="2300" u="none" cap="none" strike="noStrike">
                <a:solidFill>
                  <a:srgbClr val="000000"/>
                </a:solidFill>
                <a:latin typeface="Quicksand"/>
                <a:ea typeface="Quicksand"/>
                <a:cs typeface="Quicksand"/>
                <a:sym typeface="Quicksand"/>
              </a:rPr>
              <a:t>6. PUBLICIDAD: </a:t>
            </a:r>
            <a:endParaRPr b="0" i="0" sz="1400" u="none" cap="none" strike="noStrike">
              <a:solidFill>
                <a:srgbClr val="000000"/>
              </a:solidFill>
              <a:latin typeface="Arial"/>
              <a:ea typeface="Arial"/>
              <a:cs typeface="Arial"/>
              <a:sym typeface="Arial"/>
            </a:endParaRPr>
          </a:p>
          <a:p>
            <a:pPr indent="0" lvl="0" marL="0" marR="0" rtl="0" algn="just">
              <a:lnSpc>
                <a:spcPct val="96000"/>
              </a:lnSpc>
              <a:spcBef>
                <a:spcPts val="0"/>
              </a:spcBef>
              <a:spcAft>
                <a:spcPts val="0"/>
              </a:spcAft>
              <a:buClr>
                <a:srgbClr val="000000"/>
              </a:buClr>
              <a:buSzPts val="2300"/>
              <a:buFont typeface="Arial"/>
              <a:buNone/>
            </a:pPr>
            <a:r>
              <a:rPr b="0" i="0" lang="en-US" sz="2300" u="none" cap="none" strike="noStrike">
                <a:solidFill>
                  <a:srgbClr val="000000"/>
                </a:solidFill>
                <a:latin typeface="Quicksand Medium"/>
                <a:ea typeface="Quicksand Medium"/>
                <a:cs typeface="Quicksand Medium"/>
                <a:sym typeface="Quicksand Medium"/>
              </a:rPr>
              <a:t>Las actuaciones jurisdiccionales y procedimientos administrativos del tribunal son públicos. Excepcionalmente y a petición de parte, cuando exista un peligro grave de afectación del derecho a la privacidad de las partes, el juez puede impedir el acceso a determinadas personas a la sala u ordenar su salida, e impedir el acceso del público en general.</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2300"/>
              <a:buFont typeface="Arial"/>
              <a:buNone/>
            </a:pPr>
            <a:r>
              <a:t/>
            </a:r>
            <a:endParaRPr b="0" i="0" sz="2300" u="none" cap="none" strike="noStrike">
              <a:solidFill>
                <a:srgbClr val="000000"/>
              </a:solidFill>
              <a:latin typeface="Quicksand Medium"/>
              <a:ea typeface="Quicksand Medium"/>
              <a:cs typeface="Quicksand Medium"/>
              <a:sym typeface="Quicksand Medium"/>
            </a:endParaRPr>
          </a:p>
        </p:txBody>
      </p:sp>
      <p:sp>
        <p:nvSpPr>
          <p:cNvPr id="209" name="Google Shape;209;p8"/>
          <p:cNvSpPr txBox="1"/>
          <p:nvPr>
            <p:ph idx="12" type="sldNum"/>
          </p:nvPr>
        </p:nvSpPr>
        <p:spPr>
          <a:xfrm>
            <a:off x="131425" y="6800600"/>
            <a:ext cx="848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600"/>
              <a:buFont typeface="Arial"/>
              <a:buNone/>
            </a:pPr>
            <a:r>
              <a:rPr lang="en-US"/>
              <a:t>8</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