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8" r:id="rId3"/>
    <p:sldId id="259" r:id="rId4"/>
    <p:sldId id="261" r:id="rId5"/>
    <p:sldId id="260" r:id="rId6"/>
    <p:sldId id="262" r:id="rId7"/>
    <p:sldId id="263" r:id="rId8"/>
    <p:sldId id="264" r:id="rId9"/>
    <p:sldId id="265" r:id="rId10"/>
    <p:sldId id="266" r:id="rId11"/>
    <p:sldId id="267" r:id="rId12"/>
    <p:sldId id="268" r:id="rId13"/>
    <p:sldId id="25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p:restoredTop sz="94648"/>
  </p:normalViewPr>
  <p:slideViewPr>
    <p:cSldViewPr snapToGrid="0">
      <p:cViewPr varScale="1">
        <p:scale>
          <a:sx n="117" d="100"/>
          <a:sy n="117" d="100"/>
        </p:scale>
        <p:origin x="7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74E1A8-348F-4737-B496-6E32C71CEAC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2C4BBE6-1072-4394-9F7F-91E0D6829F82}">
      <dgm:prSet/>
      <dgm:spPr/>
      <dgm:t>
        <a:bodyPr/>
        <a:lstStyle/>
        <a:p>
          <a:r>
            <a:rPr lang="es-CL" dirty="0">
              <a:solidFill>
                <a:srgbClr val="FFC000"/>
              </a:solidFill>
            </a:rPr>
            <a:t>James Lovelock</a:t>
          </a:r>
          <a:r>
            <a:rPr lang="es-CL" dirty="0"/>
            <a:t>: La Tierra tiene el aspecto organizado y </a:t>
          </a:r>
          <a:r>
            <a:rPr lang="es-CL" dirty="0" err="1"/>
            <a:t>autoestructurado</a:t>
          </a:r>
          <a:r>
            <a:rPr lang="es-CL" dirty="0"/>
            <a:t> de una criatura viva, llena de </a:t>
          </a:r>
          <a:r>
            <a:rPr lang="es-CL" dirty="0" err="1"/>
            <a:t>información</a:t>
          </a:r>
          <a:r>
            <a:rPr lang="es-CL" dirty="0"/>
            <a:t>, maravillosamente diestra en manejar la luz solar </a:t>
          </a:r>
          <a:endParaRPr lang="en-US" dirty="0"/>
        </a:p>
      </dgm:t>
    </dgm:pt>
    <dgm:pt modelId="{215E1FE7-E35E-40F9-89DE-5BB0E32D85A8}" type="parTrans" cxnId="{4BF687A8-C9FF-43EF-80BE-C77CA837BF70}">
      <dgm:prSet/>
      <dgm:spPr/>
      <dgm:t>
        <a:bodyPr/>
        <a:lstStyle/>
        <a:p>
          <a:endParaRPr lang="en-US"/>
        </a:p>
      </dgm:t>
    </dgm:pt>
    <dgm:pt modelId="{F8DE5C4C-723D-43F7-82CF-ABEC03ACE320}" type="sibTrans" cxnId="{4BF687A8-C9FF-43EF-80BE-C77CA837BF70}">
      <dgm:prSet/>
      <dgm:spPr/>
      <dgm:t>
        <a:bodyPr/>
        <a:lstStyle/>
        <a:p>
          <a:endParaRPr lang="en-US"/>
        </a:p>
      </dgm:t>
    </dgm:pt>
    <dgm:pt modelId="{ADC832EB-341C-49E0-9E1B-E558C412D920}">
      <dgm:prSet/>
      <dgm:spPr/>
      <dgm:t>
        <a:bodyPr/>
        <a:lstStyle/>
        <a:p>
          <a:r>
            <a:rPr lang="es-CL"/>
            <a:t>la temperatura, el estado de oxidación, de acidez y algunos aspectos de las rocas y las aguas se mantienen constantes en cualquier época, y que esta homeostasis se obtiene por procesos cibernéticos llevados a cabo de manera automática e inconsciente por el biota </a:t>
          </a:r>
          <a:endParaRPr lang="en-US"/>
        </a:p>
      </dgm:t>
    </dgm:pt>
    <dgm:pt modelId="{BAE53EF9-8411-4780-9BDA-A245D0122F35}" type="parTrans" cxnId="{F55567D8-1F08-456F-A2F1-F684C3B32D6B}">
      <dgm:prSet/>
      <dgm:spPr/>
      <dgm:t>
        <a:bodyPr/>
        <a:lstStyle/>
        <a:p>
          <a:endParaRPr lang="en-US"/>
        </a:p>
      </dgm:t>
    </dgm:pt>
    <dgm:pt modelId="{9F4EBEE5-655E-41BD-AF5A-8271E229FD9E}" type="sibTrans" cxnId="{F55567D8-1F08-456F-A2F1-F684C3B32D6B}">
      <dgm:prSet/>
      <dgm:spPr/>
      <dgm:t>
        <a:bodyPr/>
        <a:lstStyle/>
        <a:p>
          <a:endParaRPr lang="en-US"/>
        </a:p>
      </dgm:t>
    </dgm:pt>
    <dgm:pt modelId="{C1FA0F30-C930-429B-91C3-C2A556877F4F}">
      <dgm:prSet/>
      <dgm:spPr/>
      <dgm:t>
        <a:bodyPr/>
        <a:lstStyle/>
        <a:p>
          <a:r>
            <a:rPr lang="es-CL"/>
            <a:t>Lovelock trató de demostrar que los seres vivos no son independientes, sino que son miembros de una entidad integrada que modifica su entorno para crear equilibrios óptimos con el fin de poder desarrollarse mejor. </a:t>
          </a:r>
          <a:endParaRPr lang="en-US"/>
        </a:p>
      </dgm:t>
    </dgm:pt>
    <dgm:pt modelId="{B97A58FC-75C7-4935-8185-9ED7EC50F755}" type="parTrans" cxnId="{DA43D83C-7A52-46F3-A386-D32DB38C833C}">
      <dgm:prSet/>
      <dgm:spPr/>
      <dgm:t>
        <a:bodyPr/>
        <a:lstStyle/>
        <a:p>
          <a:endParaRPr lang="en-US"/>
        </a:p>
      </dgm:t>
    </dgm:pt>
    <dgm:pt modelId="{3BB22B39-7662-48D8-A39A-EBDBB7850D73}" type="sibTrans" cxnId="{DA43D83C-7A52-46F3-A386-D32DB38C833C}">
      <dgm:prSet/>
      <dgm:spPr/>
      <dgm:t>
        <a:bodyPr/>
        <a:lstStyle/>
        <a:p>
          <a:endParaRPr lang="en-US"/>
        </a:p>
      </dgm:t>
    </dgm:pt>
    <dgm:pt modelId="{42857927-F430-4CC1-986D-2A1CEBA59F67}">
      <dgm:prSet/>
      <dgm:spPr/>
      <dgm:t>
        <a:bodyPr/>
        <a:lstStyle/>
        <a:p>
          <a:r>
            <a:rPr lang="es-CL"/>
            <a:t>La hipótesis de Gaia propone que dadas unas condiciones iniciales que hicieron posible el inicio de la vida en el planeta, ha sido la propia vida la que las ha ido modificando, y que, por lo tanto, las condiciones resultantes son consecuencia y responsabilidad de la vida que lo habita.</a:t>
          </a:r>
          <a:endParaRPr lang="en-US"/>
        </a:p>
      </dgm:t>
    </dgm:pt>
    <dgm:pt modelId="{A21C35AA-93ED-4537-B74A-FC2166EFACF3}" type="parTrans" cxnId="{51FD1874-3BEB-490B-8E67-BDC09E66DDF7}">
      <dgm:prSet/>
      <dgm:spPr/>
      <dgm:t>
        <a:bodyPr/>
        <a:lstStyle/>
        <a:p>
          <a:endParaRPr lang="en-US"/>
        </a:p>
      </dgm:t>
    </dgm:pt>
    <dgm:pt modelId="{705B6A3C-6A8C-4924-949C-4ABA934EAD7E}" type="sibTrans" cxnId="{51FD1874-3BEB-490B-8E67-BDC09E66DDF7}">
      <dgm:prSet/>
      <dgm:spPr/>
      <dgm:t>
        <a:bodyPr/>
        <a:lstStyle/>
        <a:p>
          <a:endParaRPr lang="en-US"/>
        </a:p>
      </dgm:t>
    </dgm:pt>
    <dgm:pt modelId="{AF78B35F-F6B8-489A-8E46-65D87C8EEA7D}">
      <dgm:prSet/>
      <dgm:spPr/>
      <dgm:t>
        <a:bodyPr/>
        <a:lstStyle/>
        <a:p>
          <a:r>
            <a:rPr lang="es-CL"/>
            <a:t>Gaia incluye la biosfera, y es un sistema fisiológico dinámico que ha mantenido nuestro planeta apto para la vida durante más de tres mil millones de años. Es un sistema integral formado por partes animadas e inanimadas, y se destaca la importancia de preservar el ambiente por razones diferentes a que los humanos dependamos de ella para nuestro bienestar. </a:t>
          </a:r>
          <a:endParaRPr lang="en-US"/>
        </a:p>
      </dgm:t>
    </dgm:pt>
    <dgm:pt modelId="{DBFC22FD-D08C-402B-9667-78C1893BC1DD}" type="parTrans" cxnId="{E6F19752-8689-41CC-ACB5-5A59398EE38D}">
      <dgm:prSet/>
      <dgm:spPr/>
      <dgm:t>
        <a:bodyPr/>
        <a:lstStyle/>
        <a:p>
          <a:endParaRPr lang="en-US"/>
        </a:p>
      </dgm:t>
    </dgm:pt>
    <dgm:pt modelId="{04D9E9C9-5C85-4AF4-9BB6-B6419FA0D5B6}" type="sibTrans" cxnId="{E6F19752-8689-41CC-ACB5-5A59398EE38D}">
      <dgm:prSet/>
      <dgm:spPr/>
      <dgm:t>
        <a:bodyPr/>
        <a:lstStyle/>
        <a:p>
          <a:endParaRPr lang="en-US"/>
        </a:p>
      </dgm:t>
    </dgm:pt>
    <dgm:pt modelId="{3C98F148-0ED5-4968-B961-55414B3A0B6B}">
      <dgm:prSet/>
      <dgm:spPr/>
      <dgm:t>
        <a:bodyPr/>
        <a:lstStyle/>
        <a:p>
          <a:r>
            <a:rPr lang="es-CL"/>
            <a:t>El planeta tierra es un ente viviente, no en el sentido de un organismo o un animal, sino en el de un sistema que se autorregula por sí mismo. </a:t>
          </a:r>
          <a:endParaRPr lang="en-US"/>
        </a:p>
      </dgm:t>
    </dgm:pt>
    <dgm:pt modelId="{3EADDAB3-9D16-4811-9039-B3B6DC10380D}" type="parTrans" cxnId="{1D1FAB5C-E86F-4022-A0DF-8D8D35147B2A}">
      <dgm:prSet/>
      <dgm:spPr/>
      <dgm:t>
        <a:bodyPr/>
        <a:lstStyle/>
        <a:p>
          <a:endParaRPr lang="en-US"/>
        </a:p>
      </dgm:t>
    </dgm:pt>
    <dgm:pt modelId="{671A380C-7B0A-4CFF-85FF-F53605BF0DA8}" type="sibTrans" cxnId="{1D1FAB5C-E86F-4022-A0DF-8D8D35147B2A}">
      <dgm:prSet/>
      <dgm:spPr/>
      <dgm:t>
        <a:bodyPr/>
        <a:lstStyle/>
        <a:p>
          <a:endParaRPr lang="en-US"/>
        </a:p>
      </dgm:t>
    </dgm:pt>
    <dgm:pt modelId="{A4130115-EBD2-4A10-BFD6-74C24B4E58D3}">
      <dgm:prSet/>
      <dgm:spPr/>
      <dgm:t>
        <a:bodyPr/>
        <a:lstStyle/>
        <a:p>
          <a:r>
            <a:rPr lang="es-CL"/>
            <a:t>La Tierra forma un todo orgánico, autorreproducible, autorregulatorio y teleológico, compuesto de una serie de sub- sistemas jerárquicamente organizados. </a:t>
          </a:r>
          <a:endParaRPr lang="en-US"/>
        </a:p>
      </dgm:t>
    </dgm:pt>
    <dgm:pt modelId="{C8A8BEA4-0B8A-42EE-90AD-A608EDAF18C1}" type="parTrans" cxnId="{15B748A8-DC10-45CA-9B2D-BDD5CF8434D7}">
      <dgm:prSet/>
      <dgm:spPr/>
      <dgm:t>
        <a:bodyPr/>
        <a:lstStyle/>
        <a:p>
          <a:endParaRPr lang="en-US"/>
        </a:p>
      </dgm:t>
    </dgm:pt>
    <dgm:pt modelId="{AB1ECB83-AEB1-4D2A-AF37-E81111B4A26F}" type="sibTrans" cxnId="{15B748A8-DC10-45CA-9B2D-BDD5CF8434D7}">
      <dgm:prSet/>
      <dgm:spPr/>
      <dgm:t>
        <a:bodyPr/>
        <a:lstStyle/>
        <a:p>
          <a:endParaRPr lang="en-US"/>
        </a:p>
      </dgm:t>
    </dgm:pt>
    <dgm:pt modelId="{01D608C5-8482-4565-843E-AC96F2329764}">
      <dgm:prSet/>
      <dgm:spPr/>
      <dgm:t>
        <a:bodyPr/>
        <a:lstStyle/>
        <a:p>
          <a:r>
            <a:rPr lang="es-CL"/>
            <a:t>Gaia regula, mantiene y recrea las condiciones de la vida valiéndose también de los entes vivientes, no podríamos sobrevivir sin entes vivientes que producen oxígeno</a:t>
          </a:r>
          <a:endParaRPr lang="en-US"/>
        </a:p>
      </dgm:t>
    </dgm:pt>
    <dgm:pt modelId="{95CF2D66-7C79-4E01-A263-D53D32865163}" type="parTrans" cxnId="{41B62C35-4D95-4FC6-8716-A2F5F8358FE3}">
      <dgm:prSet/>
      <dgm:spPr/>
      <dgm:t>
        <a:bodyPr/>
        <a:lstStyle/>
        <a:p>
          <a:endParaRPr lang="en-US"/>
        </a:p>
      </dgm:t>
    </dgm:pt>
    <dgm:pt modelId="{31D3B15C-0F36-40F8-AF98-88D603EDBA06}" type="sibTrans" cxnId="{41B62C35-4D95-4FC6-8716-A2F5F8358FE3}">
      <dgm:prSet/>
      <dgm:spPr/>
      <dgm:t>
        <a:bodyPr/>
        <a:lstStyle/>
        <a:p>
          <a:endParaRPr lang="en-US"/>
        </a:p>
      </dgm:t>
    </dgm:pt>
    <dgm:pt modelId="{FA32AC87-0FF4-4485-A1CD-5E75AC665C47}">
      <dgm:prSet/>
      <dgm:spPr/>
      <dgm:t>
        <a:bodyPr/>
        <a:lstStyle/>
        <a:p>
          <a:r>
            <a:rPr lang="es-CL"/>
            <a:t>Gaia cuenta con los mecanismos de autodefensa, de tal forma que si una parte suya, por ejemplo, nuestra forma de vida contaminante amenaza la integridad del conjunto, el ofensor puede ser convenientemente castigado y prescindir de nosotros rápidamente, para permitir a la vida recomponerse en otros seres complejos menos incómodos o más cooperadores. </a:t>
          </a:r>
          <a:endParaRPr lang="en-US"/>
        </a:p>
      </dgm:t>
    </dgm:pt>
    <dgm:pt modelId="{43FBE014-CAB2-4AE4-933B-CFA46B0D1309}" type="parTrans" cxnId="{BC139602-00EF-485E-B8F6-0F97F7719F6F}">
      <dgm:prSet/>
      <dgm:spPr/>
      <dgm:t>
        <a:bodyPr/>
        <a:lstStyle/>
        <a:p>
          <a:endParaRPr lang="en-US"/>
        </a:p>
      </dgm:t>
    </dgm:pt>
    <dgm:pt modelId="{DD6D2A38-BFC7-4B20-B4C3-22AA5C07D491}" type="sibTrans" cxnId="{BC139602-00EF-485E-B8F6-0F97F7719F6F}">
      <dgm:prSet/>
      <dgm:spPr/>
      <dgm:t>
        <a:bodyPr/>
        <a:lstStyle/>
        <a:p>
          <a:endParaRPr lang="en-US"/>
        </a:p>
      </dgm:t>
    </dgm:pt>
    <dgm:pt modelId="{15C0E4A5-D952-40E4-86C5-BF6CB4E996B7}">
      <dgm:prSet/>
      <dgm:spPr/>
      <dgm:t>
        <a:bodyPr/>
        <a:lstStyle/>
        <a:p>
          <a:r>
            <a:rPr lang="es-CL"/>
            <a:t>¿Gaia = Pachamama?</a:t>
          </a:r>
          <a:endParaRPr lang="en-US"/>
        </a:p>
      </dgm:t>
    </dgm:pt>
    <dgm:pt modelId="{42D4762D-2F7B-48A1-BA88-13AA82ADEED3}" type="parTrans" cxnId="{E0D8B10E-3BB3-440D-84D3-A3C440B40983}">
      <dgm:prSet/>
      <dgm:spPr/>
      <dgm:t>
        <a:bodyPr/>
        <a:lstStyle/>
        <a:p>
          <a:endParaRPr lang="en-US"/>
        </a:p>
      </dgm:t>
    </dgm:pt>
    <dgm:pt modelId="{B6808EF5-B5D8-44CF-B639-2FA02EAA4EAD}" type="sibTrans" cxnId="{E0D8B10E-3BB3-440D-84D3-A3C440B40983}">
      <dgm:prSet/>
      <dgm:spPr/>
      <dgm:t>
        <a:bodyPr/>
        <a:lstStyle/>
        <a:p>
          <a:endParaRPr lang="en-US"/>
        </a:p>
      </dgm:t>
    </dgm:pt>
    <dgm:pt modelId="{F87B198F-3EC0-F34E-9C8F-2CFA28AB109F}" type="pres">
      <dgm:prSet presAssocID="{3474E1A8-348F-4737-B496-6E32C71CEACA}" presName="vert0" presStyleCnt="0">
        <dgm:presLayoutVars>
          <dgm:dir/>
          <dgm:animOne val="branch"/>
          <dgm:animLvl val="lvl"/>
        </dgm:presLayoutVars>
      </dgm:prSet>
      <dgm:spPr/>
    </dgm:pt>
    <dgm:pt modelId="{4E60AE1A-9C68-124F-BF69-06A2329757F6}" type="pres">
      <dgm:prSet presAssocID="{02C4BBE6-1072-4394-9F7F-91E0D6829F82}" presName="thickLine" presStyleLbl="alignNode1" presStyleIdx="0" presStyleCnt="10"/>
      <dgm:spPr/>
    </dgm:pt>
    <dgm:pt modelId="{FFD49BD8-462E-994E-A915-24B1B40F76DE}" type="pres">
      <dgm:prSet presAssocID="{02C4BBE6-1072-4394-9F7F-91E0D6829F82}" presName="horz1" presStyleCnt="0"/>
      <dgm:spPr/>
    </dgm:pt>
    <dgm:pt modelId="{4596485E-694F-D648-A4EA-BE8D0169FEA7}" type="pres">
      <dgm:prSet presAssocID="{02C4BBE6-1072-4394-9F7F-91E0D6829F82}" presName="tx1" presStyleLbl="revTx" presStyleIdx="0" presStyleCnt="10"/>
      <dgm:spPr/>
    </dgm:pt>
    <dgm:pt modelId="{A1005B3D-12A6-944B-BA0C-F2F8AE16BE04}" type="pres">
      <dgm:prSet presAssocID="{02C4BBE6-1072-4394-9F7F-91E0D6829F82}" presName="vert1" presStyleCnt="0"/>
      <dgm:spPr/>
    </dgm:pt>
    <dgm:pt modelId="{3062257B-6F29-814D-8D5A-CDA4CF72D8E3}" type="pres">
      <dgm:prSet presAssocID="{ADC832EB-341C-49E0-9E1B-E558C412D920}" presName="thickLine" presStyleLbl="alignNode1" presStyleIdx="1" presStyleCnt="10"/>
      <dgm:spPr/>
    </dgm:pt>
    <dgm:pt modelId="{5F28D1E7-958B-BE4B-81E5-E6F4DAAE48E3}" type="pres">
      <dgm:prSet presAssocID="{ADC832EB-341C-49E0-9E1B-E558C412D920}" presName="horz1" presStyleCnt="0"/>
      <dgm:spPr/>
    </dgm:pt>
    <dgm:pt modelId="{465DCB62-B7A4-2346-9F9E-38BD253DF59B}" type="pres">
      <dgm:prSet presAssocID="{ADC832EB-341C-49E0-9E1B-E558C412D920}" presName="tx1" presStyleLbl="revTx" presStyleIdx="1" presStyleCnt="10"/>
      <dgm:spPr/>
    </dgm:pt>
    <dgm:pt modelId="{87CC9281-8771-1941-8C54-2A7E6D7F5E98}" type="pres">
      <dgm:prSet presAssocID="{ADC832EB-341C-49E0-9E1B-E558C412D920}" presName="vert1" presStyleCnt="0"/>
      <dgm:spPr/>
    </dgm:pt>
    <dgm:pt modelId="{D1D42207-C5AD-7543-B891-EB707885B47B}" type="pres">
      <dgm:prSet presAssocID="{C1FA0F30-C930-429B-91C3-C2A556877F4F}" presName="thickLine" presStyleLbl="alignNode1" presStyleIdx="2" presStyleCnt="10"/>
      <dgm:spPr/>
    </dgm:pt>
    <dgm:pt modelId="{2A538A28-423B-1D49-A2F0-85AE14D89E5E}" type="pres">
      <dgm:prSet presAssocID="{C1FA0F30-C930-429B-91C3-C2A556877F4F}" presName="horz1" presStyleCnt="0"/>
      <dgm:spPr/>
    </dgm:pt>
    <dgm:pt modelId="{79EB62C2-4093-C541-8A60-1062808C22BF}" type="pres">
      <dgm:prSet presAssocID="{C1FA0F30-C930-429B-91C3-C2A556877F4F}" presName="tx1" presStyleLbl="revTx" presStyleIdx="2" presStyleCnt="10"/>
      <dgm:spPr/>
    </dgm:pt>
    <dgm:pt modelId="{2FDFE7BD-08A6-994E-AD77-E22B977E5CD8}" type="pres">
      <dgm:prSet presAssocID="{C1FA0F30-C930-429B-91C3-C2A556877F4F}" presName="vert1" presStyleCnt="0"/>
      <dgm:spPr/>
    </dgm:pt>
    <dgm:pt modelId="{6F14AF83-19B2-6B45-9D76-0B8DC2E42E93}" type="pres">
      <dgm:prSet presAssocID="{42857927-F430-4CC1-986D-2A1CEBA59F67}" presName="thickLine" presStyleLbl="alignNode1" presStyleIdx="3" presStyleCnt="10"/>
      <dgm:spPr/>
    </dgm:pt>
    <dgm:pt modelId="{D734CBDA-D2F0-8E4D-8AD4-5509E50B742C}" type="pres">
      <dgm:prSet presAssocID="{42857927-F430-4CC1-986D-2A1CEBA59F67}" presName="horz1" presStyleCnt="0"/>
      <dgm:spPr/>
    </dgm:pt>
    <dgm:pt modelId="{B0F7640D-9C89-4046-9C7D-A4002519F89E}" type="pres">
      <dgm:prSet presAssocID="{42857927-F430-4CC1-986D-2A1CEBA59F67}" presName="tx1" presStyleLbl="revTx" presStyleIdx="3" presStyleCnt="10"/>
      <dgm:spPr/>
    </dgm:pt>
    <dgm:pt modelId="{3B2DEF41-D181-DA4F-858D-1BC2797CF51A}" type="pres">
      <dgm:prSet presAssocID="{42857927-F430-4CC1-986D-2A1CEBA59F67}" presName="vert1" presStyleCnt="0"/>
      <dgm:spPr/>
    </dgm:pt>
    <dgm:pt modelId="{A9A211A2-4D14-E34C-8D7F-A2E847DB6807}" type="pres">
      <dgm:prSet presAssocID="{AF78B35F-F6B8-489A-8E46-65D87C8EEA7D}" presName="thickLine" presStyleLbl="alignNode1" presStyleIdx="4" presStyleCnt="10"/>
      <dgm:spPr/>
    </dgm:pt>
    <dgm:pt modelId="{B654D3FF-42F0-EB46-B3E7-B2E4C4EAF96F}" type="pres">
      <dgm:prSet presAssocID="{AF78B35F-F6B8-489A-8E46-65D87C8EEA7D}" presName="horz1" presStyleCnt="0"/>
      <dgm:spPr/>
    </dgm:pt>
    <dgm:pt modelId="{FCC34949-E512-5B48-87F8-E934175B6DDE}" type="pres">
      <dgm:prSet presAssocID="{AF78B35F-F6B8-489A-8E46-65D87C8EEA7D}" presName="tx1" presStyleLbl="revTx" presStyleIdx="4" presStyleCnt="10"/>
      <dgm:spPr/>
    </dgm:pt>
    <dgm:pt modelId="{01C6260E-C54D-8A47-84F2-CBA0EF18DAE8}" type="pres">
      <dgm:prSet presAssocID="{AF78B35F-F6B8-489A-8E46-65D87C8EEA7D}" presName="vert1" presStyleCnt="0"/>
      <dgm:spPr/>
    </dgm:pt>
    <dgm:pt modelId="{3543727C-C6A8-964A-AF47-44CCA7CEA3B7}" type="pres">
      <dgm:prSet presAssocID="{3C98F148-0ED5-4968-B961-55414B3A0B6B}" presName="thickLine" presStyleLbl="alignNode1" presStyleIdx="5" presStyleCnt="10"/>
      <dgm:spPr/>
    </dgm:pt>
    <dgm:pt modelId="{BA3C17E6-05AF-0949-B73E-C1C361D69BEF}" type="pres">
      <dgm:prSet presAssocID="{3C98F148-0ED5-4968-B961-55414B3A0B6B}" presName="horz1" presStyleCnt="0"/>
      <dgm:spPr/>
    </dgm:pt>
    <dgm:pt modelId="{37037204-D643-184E-9B68-9C08CD5F6D0E}" type="pres">
      <dgm:prSet presAssocID="{3C98F148-0ED5-4968-B961-55414B3A0B6B}" presName="tx1" presStyleLbl="revTx" presStyleIdx="5" presStyleCnt="10"/>
      <dgm:spPr/>
    </dgm:pt>
    <dgm:pt modelId="{A6D3E402-63D0-B746-84E6-A68406FDA8A4}" type="pres">
      <dgm:prSet presAssocID="{3C98F148-0ED5-4968-B961-55414B3A0B6B}" presName="vert1" presStyleCnt="0"/>
      <dgm:spPr/>
    </dgm:pt>
    <dgm:pt modelId="{474D2BF5-7D20-354C-8EFD-34B6A39D8046}" type="pres">
      <dgm:prSet presAssocID="{A4130115-EBD2-4A10-BFD6-74C24B4E58D3}" presName="thickLine" presStyleLbl="alignNode1" presStyleIdx="6" presStyleCnt="10"/>
      <dgm:spPr/>
    </dgm:pt>
    <dgm:pt modelId="{4A7557AD-0289-394F-A290-31D3E92A08F4}" type="pres">
      <dgm:prSet presAssocID="{A4130115-EBD2-4A10-BFD6-74C24B4E58D3}" presName="horz1" presStyleCnt="0"/>
      <dgm:spPr/>
    </dgm:pt>
    <dgm:pt modelId="{8BB2FC05-0FFA-604F-98B5-99EB86F8D6A6}" type="pres">
      <dgm:prSet presAssocID="{A4130115-EBD2-4A10-BFD6-74C24B4E58D3}" presName="tx1" presStyleLbl="revTx" presStyleIdx="6" presStyleCnt="10"/>
      <dgm:spPr/>
    </dgm:pt>
    <dgm:pt modelId="{4B84E3A5-AF2B-7947-AAF5-F5DB4C89B443}" type="pres">
      <dgm:prSet presAssocID="{A4130115-EBD2-4A10-BFD6-74C24B4E58D3}" presName="vert1" presStyleCnt="0"/>
      <dgm:spPr/>
    </dgm:pt>
    <dgm:pt modelId="{F0EE83E6-41BA-BA40-BA84-7C05454177CD}" type="pres">
      <dgm:prSet presAssocID="{01D608C5-8482-4565-843E-AC96F2329764}" presName="thickLine" presStyleLbl="alignNode1" presStyleIdx="7" presStyleCnt="10"/>
      <dgm:spPr/>
    </dgm:pt>
    <dgm:pt modelId="{00838B8B-A3C4-7143-9E7F-1B5EB9857E23}" type="pres">
      <dgm:prSet presAssocID="{01D608C5-8482-4565-843E-AC96F2329764}" presName="horz1" presStyleCnt="0"/>
      <dgm:spPr/>
    </dgm:pt>
    <dgm:pt modelId="{90D1ADD5-0B6C-1F43-A0DB-21263236F2A4}" type="pres">
      <dgm:prSet presAssocID="{01D608C5-8482-4565-843E-AC96F2329764}" presName="tx1" presStyleLbl="revTx" presStyleIdx="7" presStyleCnt="10"/>
      <dgm:spPr/>
    </dgm:pt>
    <dgm:pt modelId="{73A46FC1-EA29-7840-9FD4-02DB54DCC3A4}" type="pres">
      <dgm:prSet presAssocID="{01D608C5-8482-4565-843E-AC96F2329764}" presName="vert1" presStyleCnt="0"/>
      <dgm:spPr/>
    </dgm:pt>
    <dgm:pt modelId="{DCC43086-AA75-9443-AA94-993C6CC0E456}" type="pres">
      <dgm:prSet presAssocID="{FA32AC87-0FF4-4485-A1CD-5E75AC665C47}" presName="thickLine" presStyleLbl="alignNode1" presStyleIdx="8" presStyleCnt="10"/>
      <dgm:spPr/>
    </dgm:pt>
    <dgm:pt modelId="{03B3C169-3926-D14F-A128-24CF488C16CB}" type="pres">
      <dgm:prSet presAssocID="{FA32AC87-0FF4-4485-A1CD-5E75AC665C47}" presName="horz1" presStyleCnt="0"/>
      <dgm:spPr/>
    </dgm:pt>
    <dgm:pt modelId="{2A936B51-862D-0A4B-9638-62410A5857B0}" type="pres">
      <dgm:prSet presAssocID="{FA32AC87-0FF4-4485-A1CD-5E75AC665C47}" presName="tx1" presStyleLbl="revTx" presStyleIdx="8" presStyleCnt="10"/>
      <dgm:spPr/>
    </dgm:pt>
    <dgm:pt modelId="{40B1926D-4BFC-B54B-AD60-5CA49DCE59AF}" type="pres">
      <dgm:prSet presAssocID="{FA32AC87-0FF4-4485-A1CD-5E75AC665C47}" presName="vert1" presStyleCnt="0"/>
      <dgm:spPr/>
    </dgm:pt>
    <dgm:pt modelId="{5F622920-C419-0248-B229-C632EEA51D56}" type="pres">
      <dgm:prSet presAssocID="{15C0E4A5-D952-40E4-86C5-BF6CB4E996B7}" presName="thickLine" presStyleLbl="alignNode1" presStyleIdx="9" presStyleCnt="10"/>
      <dgm:spPr/>
    </dgm:pt>
    <dgm:pt modelId="{2A16A0F7-A58D-E24C-BBE0-1F9CF5A70C09}" type="pres">
      <dgm:prSet presAssocID="{15C0E4A5-D952-40E4-86C5-BF6CB4E996B7}" presName="horz1" presStyleCnt="0"/>
      <dgm:spPr/>
    </dgm:pt>
    <dgm:pt modelId="{E9EFEBE2-9722-5548-AE61-CAC89726F934}" type="pres">
      <dgm:prSet presAssocID="{15C0E4A5-D952-40E4-86C5-BF6CB4E996B7}" presName="tx1" presStyleLbl="revTx" presStyleIdx="9" presStyleCnt="10"/>
      <dgm:spPr/>
    </dgm:pt>
    <dgm:pt modelId="{ED9F84E0-5B40-C641-A066-FBA62773FE34}" type="pres">
      <dgm:prSet presAssocID="{15C0E4A5-D952-40E4-86C5-BF6CB4E996B7}" presName="vert1" presStyleCnt="0"/>
      <dgm:spPr/>
    </dgm:pt>
  </dgm:ptLst>
  <dgm:cxnLst>
    <dgm:cxn modelId="{2CA36902-6221-4B42-B3EA-4CACB6424454}" type="presOf" srcId="{3474E1A8-348F-4737-B496-6E32C71CEACA}" destId="{F87B198F-3EC0-F34E-9C8F-2CFA28AB109F}" srcOrd="0" destOrd="0" presId="urn:microsoft.com/office/officeart/2008/layout/LinedList"/>
    <dgm:cxn modelId="{BC139602-00EF-485E-B8F6-0F97F7719F6F}" srcId="{3474E1A8-348F-4737-B496-6E32C71CEACA}" destId="{FA32AC87-0FF4-4485-A1CD-5E75AC665C47}" srcOrd="8" destOrd="0" parTransId="{43FBE014-CAB2-4AE4-933B-CFA46B0D1309}" sibTransId="{DD6D2A38-BFC7-4B20-B4C3-22AA5C07D491}"/>
    <dgm:cxn modelId="{E0D8B10E-3BB3-440D-84D3-A3C440B40983}" srcId="{3474E1A8-348F-4737-B496-6E32C71CEACA}" destId="{15C0E4A5-D952-40E4-86C5-BF6CB4E996B7}" srcOrd="9" destOrd="0" parTransId="{42D4762D-2F7B-48A1-BA88-13AA82ADEED3}" sibTransId="{B6808EF5-B5D8-44CF-B639-2FA02EAA4EAD}"/>
    <dgm:cxn modelId="{EE8C3F33-FEFB-A84F-A181-1A0B2E9E85D5}" type="presOf" srcId="{FA32AC87-0FF4-4485-A1CD-5E75AC665C47}" destId="{2A936B51-862D-0A4B-9638-62410A5857B0}" srcOrd="0" destOrd="0" presId="urn:microsoft.com/office/officeart/2008/layout/LinedList"/>
    <dgm:cxn modelId="{41B62C35-4D95-4FC6-8716-A2F5F8358FE3}" srcId="{3474E1A8-348F-4737-B496-6E32C71CEACA}" destId="{01D608C5-8482-4565-843E-AC96F2329764}" srcOrd="7" destOrd="0" parTransId="{95CF2D66-7C79-4E01-A263-D53D32865163}" sibTransId="{31D3B15C-0F36-40F8-AF98-88D603EDBA06}"/>
    <dgm:cxn modelId="{7E96E936-92CD-AD4A-BFE2-901E2B4EC824}" type="presOf" srcId="{02C4BBE6-1072-4394-9F7F-91E0D6829F82}" destId="{4596485E-694F-D648-A4EA-BE8D0169FEA7}" srcOrd="0" destOrd="0" presId="urn:microsoft.com/office/officeart/2008/layout/LinedList"/>
    <dgm:cxn modelId="{DA43D83C-7A52-46F3-A386-D32DB38C833C}" srcId="{3474E1A8-348F-4737-B496-6E32C71CEACA}" destId="{C1FA0F30-C930-429B-91C3-C2A556877F4F}" srcOrd="2" destOrd="0" parTransId="{B97A58FC-75C7-4935-8185-9ED7EC50F755}" sibTransId="{3BB22B39-7662-48D8-A39A-EBDBB7850D73}"/>
    <dgm:cxn modelId="{C7A90746-9C9C-E94E-A29D-CD2DF1F4BD66}" type="presOf" srcId="{15C0E4A5-D952-40E4-86C5-BF6CB4E996B7}" destId="{E9EFEBE2-9722-5548-AE61-CAC89726F934}" srcOrd="0" destOrd="0" presId="urn:microsoft.com/office/officeart/2008/layout/LinedList"/>
    <dgm:cxn modelId="{3E437449-CF6A-0145-B1ED-52BDCA62A069}" type="presOf" srcId="{AF78B35F-F6B8-489A-8E46-65D87C8EEA7D}" destId="{FCC34949-E512-5B48-87F8-E934175B6DDE}" srcOrd="0" destOrd="0" presId="urn:microsoft.com/office/officeart/2008/layout/LinedList"/>
    <dgm:cxn modelId="{E6F19752-8689-41CC-ACB5-5A59398EE38D}" srcId="{3474E1A8-348F-4737-B496-6E32C71CEACA}" destId="{AF78B35F-F6B8-489A-8E46-65D87C8EEA7D}" srcOrd="4" destOrd="0" parTransId="{DBFC22FD-D08C-402B-9667-78C1893BC1DD}" sibTransId="{04D9E9C9-5C85-4AF4-9BB6-B6419FA0D5B6}"/>
    <dgm:cxn modelId="{1D1FAB5C-E86F-4022-A0DF-8D8D35147B2A}" srcId="{3474E1A8-348F-4737-B496-6E32C71CEACA}" destId="{3C98F148-0ED5-4968-B961-55414B3A0B6B}" srcOrd="5" destOrd="0" parTransId="{3EADDAB3-9D16-4811-9039-B3B6DC10380D}" sibTransId="{671A380C-7B0A-4CFF-85FF-F53605BF0DA8}"/>
    <dgm:cxn modelId="{1CB8F963-3D79-5F4C-9127-15CD16F4B7AF}" type="presOf" srcId="{ADC832EB-341C-49E0-9E1B-E558C412D920}" destId="{465DCB62-B7A4-2346-9F9E-38BD253DF59B}" srcOrd="0" destOrd="0" presId="urn:microsoft.com/office/officeart/2008/layout/LinedList"/>
    <dgm:cxn modelId="{51FD1874-3BEB-490B-8E67-BDC09E66DDF7}" srcId="{3474E1A8-348F-4737-B496-6E32C71CEACA}" destId="{42857927-F430-4CC1-986D-2A1CEBA59F67}" srcOrd="3" destOrd="0" parTransId="{A21C35AA-93ED-4537-B74A-FC2166EFACF3}" sibTransId="{705B6A3C-6A8C-4924-949C-4ABA934EAD7E}"/>
    <dgm:cxn modelId="{FD814D87-CD88-464B-B391-7CE7F2E48BF5}" type="presOf" srcId="{01D608C5-8482-4565-843E-AC96F2329764}" destId="{90D1ADD5-0B6C-1F43-A0DB-21263236F2A4}" srcOrd="0" destOrd="0" presId="urn:microsoft.com/office/officeart/2008/layout/LinedList"/>
    <dgm:cxn modelId="{A28DBB89-FD5B-D146-B310-167F0442BB7D}" type="presOf" srcId="{3C98F148-0ED5-4968-B961-55414B3A0B6B}" destId="{37037204-D643-184E-9B68-9C08CD5F6D0E}" srcOrd="0" destOrd="0" presId="urn:microsoft.com/office/officeart/2008/layout/LinedList"/>
    <dgm:cxn modelId="{AA9DD099-EF0E-D640-B69C-680D063263BC}" type="presOf" srcId="{A4130115-EBD2-4A10-BFD6-74C24B4E58D3}" destId="{8BB2FC05-0FFA-604F-98B5-99EB86F8D6A6}" srcOrd="0" destOrd="0" presId="urn:microsoft.com/office/officeart/2008/layout/LinedList"/>
    <dgm:cxn modelId="{15B748A8-DC10-45CA-9B2D-BDD5CF8434D7}" srcId="{3474E1A8-348F-4737-B496-6E32C71CEACA}" destId="{A4130115-EBD2-4A10-BFD6-74C24B4E58D3}" srcOrd="6" destOrd="0" parTransId="{C8A8BEA4-0B8A-42EE-90AD-A608EDAF18C1}" sibTransId="{AB1ECB83-AEB1-4D2A-AF37-E81111B4A26F}"/>
    <dgm:cxn modelId="{4BF687A8-C9FF-43EF-80BE-C77CA837BF70}" srcId="{3474E1A8-348F-4737-B496-6E32C71CEACA}" destId="{02C4BBE6-1072-4394-9F7F-91E0D6829F82}" srcOrd="0" destOrd="0" parTransId="{215E1FE7-E35E-40F9-89DE-5BB0E32D85A8}" sibTransId="{F8DE5C4C-723D-43F7-82CF-ABEC03ACE320}"/>
    <dgm:cxn modelId="{08541EB3-7DCD-DB47-A34B-4C5D2301035C}" type="presOf" srcId="{C1FA0F30-C930-429B-91C3-C2A556877F4F}" destId="{79EB62C2-4093-C541-8A60-1062808C22BF}" srcOrd="0" destOrd="0" presId="urn:microsoft.com/office/officeart/2008/layout/LinedList"/>
    <dgm:cxn modelId="{F55567D8-1F08-456F-A2F1-F684C3B32D6B}" srcId="{3474E1A8-348F-4737-B496-6E32C71CEACA}" destId="{ADC832EB-341C-49E0-9E1B-E558C412D920}" srcOrd="1" destOrd="0" parTransId="{BAE53EF9-8411-4780-9BDA-A245D0122F35}" sibTransId="{9F4EBEE5-655E-41BD-AF5A-8271E229FD9E}"/>
    <dgm:cxn modelId="{00967DF6-418F-664C-B36A-576193A73B1B}" type="presOf" srcId="{42857927-F430-4CC1-986D-2A1CEBA59F67}" destId="{B0F7640D-9C89-4046-9C7D-A4002519F89E}" srcOrd="0" destOrd="0" presId="urn:microsoft.com/office/officeart/2008/layout/LinedList"/>
    <dgm:cxn modelId="{9C0F6105-1D18-D349-BC94-B36CC9CA62B8}" type="presParOf" srcId="{F87B198F-3EC0-F34E-9C8F-2CFA28AB109F}" destId="{4E60AE1A-9C68-124F-BF69-06A2329757F6}" srcOrd="0" destOrd="0" presId="urn:microsoft.com/office/officeart/2008/layout/LinedList"/>
    <dgm:cxn modelId="{9E155F64-C67D-2441-88B2-913964E6F2EA}" type="presParOf" srcId="{F87B198F-3EC0-F34E-9C8F-2CFA28AB109F}" destId="{FFD49BD8-462E-994E-A915-24B1B40F76DE}" srcOrd="1" destOrd="0" presId="urn:microsoft.com/office/officeart/2008/layout/LinedList"/>
    <dgm:cxn modelId="{31CB44AB-52E7-EC4A-9891-7030F7F767AA}" type="presParOf" srcId="{FFD49BD8-462E-994E-A915-24B1B40F76DE}" destId="{4596485E-694F-D648-A4EA-BE8D0169FEA7}" srcOrd="0" destOrd="0" presId="urn:microsoft.com/office/officeart/2008/layout/LinedList"/>
    <dgm:cxn modelId="{C166E957-9A36-4443-B195-D278FB14438B}" type="presParOf" srcId="{FFD49BD8-462E-994E-A915-24B1B40F76DE}" destId="{A1005B3D-12A6-944B-BA0C-F2F8AE16BE04}" srcOrd="1" destOrd="0" presId="urn:microsoft.com/office/officeart/2008/layout/LinedList"/>
    <dgm:cxn modelId="{03124EAC-95EF-F449-9E27-964F440A39D5}" type="presParOf" srcId="{F87B198F-3EC0-F34E-9C8F-2CFA28AB109F}" destId="{3062257B-6F29-814D-8D5A-CDA4CF72D8E3}" srcOrd="2" destOrd="0" presId="urn:microsoft.com/office/officeart/2008/layout/LinedList"/>
    <dgm:cxn modelId="{7B8BA761-3906-9949-9D57-E756CACF3133}" type="presParOf" srcId="{F87B198F-3EC0-F34E-9C8F-2CFA28AB109F}" destId="{5F28D1E7-958B-BE4B-81E5-E6F4DAAE48E3}" srcOrd="3" destOrd="0" presId="urn:microsoft.com/office/officeart/2008/layout/LinedList"/>
    <dgm:cxn modelId="{A61592E9-6B66-6949-BEC9-DBE2EDE85D72}" type="presParOf" srcId="{5F28D1E7-958B-BE4B-81E5-E6F4DAAE48E3}" destId="{465DCB62-B7A4-2346-9F9E-38BD253DF59B}" srcOrd="0" destOrd="0" presId="urn:microsoft.com/office/officeart/2008/layout/LinedList"/>
    <dgm:cxn modelId="{BF8C5065-C618-424A-AED4-2B206819C4D5}" type="presParOf" srcId="{5F28D1E7-958B-BE4B-81E5-E6F4DAAE48E3}" destId="{87CC9281-8771-1941-8C54-2A7E6D7F5E98}" srcOrd="1" destOrd="0" presId="urn:microsoft.com/office/officeart/2008/layout/LinedList"/>
    <dgm:cxn modelId="{1339A677-B3FA-8743-BE06-A4950175AE84}" type="presParOf" srcId="{F87B198F-3EC0-F34E-9C8F-2CFA28AB109F}" destId="{D1D42207-C5AD-7543-B891-EB707885B47B}" srcOrd="4" destOrd="0" presId="urn:microsoft.com/office/officeart/2008/layout/LinedList"/>
    <dgm:cxn modelId="{948082ED-B940-4B45-A1B2-C95630D13278}" type="presParOf" srcId="{F87B198F-3EC0-F34E-9C8F-2CFA28AB109F}" destId="{2A538A28-423B-1D49-A2F0-85AE14D89E5E}" srcOrd="5" destOrd="0" presId="urn:microsoft.com/office/officeart/2008/layout/LinedList"/>
    <dgm:cxn modelId="{C7635FBF-18FC-474C-BD73-D35A9EB7FCB6}" type="presParOf" srcId="{2A538A28-423B-1D49-A2F0-85AE14D89E5E}" destId="{79EB62C2-4093-C541-8A60-1062808C22BF}" srcOrd="0" destOrd="0" presId="urn:microsoft.com/office/officeart/2008/layout/LinedList"/>
    <dgm:cxn modelId="{D7702F3D-D247-A546-BC15-5A83F4B2B232}" type="presParOf" srcId="{2A538A28-423B-1D49-A2F0-85AE14D89E5E}" destId="{2FDFE7BD-08A6-994E-AD77-E22B977E5CD8}" srcOrd="1" destOrd="0" presId="urn:microsoft.com/office/officeart/2008/layout/LinedList"/>
    <dgm:cxn modelId="{513E6BCD-942B-B843-B190-CF507F962CA3}" type="presParOf" srcId="{F87B198F-3EC0-F34E-9C8F-2CFA28AB109F}" destId="{6F14AF83-19B2-6B45-9D76-0B8DC2E42E93}" srcOrd="6" destOrd="0" presId="urn:microsoft.com/office/officeart/2008/layout/LinedList"/>
    <dgm:cxn modelId="{7786B8F6-330B-3149-8454-CDD4BD1F9288}" type="presParOf" srcId="{F87B198F-3EC0-F34E-9C8F-2CFA28AB109F}" destId="{D734CBDA-D2F0-8E4D-8AD4-5509E50B742C}" srcOrd="7" destOrd="0" presId="urn:microsoft.com/office/officeart/2008/layout/LinedList"/>
    <dgm:cxn modelId="{5B385055-C1DA-8946-93EA-2AE26C8CC6C7}" type="presParOf" srcId="{D734CBDA-D2F0-8E4D-8AD4-5509E50B742C}" destId="{B0F7640D-9C89-4046-9C7D-A4002519F89E}" srcOrd="0" destOrd="0" presId="urn:microsoft.com/office/officeart/2008/layout/LinedList"/>
    <dgm:cxn modelId="{B3A93CAD-961D-494F-AB13-9AEF81A44343}" type="presParOf" srcId="{D734CBDA-D2F0-8E4D-8AD4-5509E50B742C}" destId="{3B2DEF41-D181-DA4F-858D-1BC2797CF51A}" srcOrd="1" destOrd="0" presId="urn:microsoft.com/office/officeart/2008/layout/LinedList"/>
    <dgm:cxn modelId="{EE43F6A7-9A1B-5C43-9B1C-5BDBD850F9A0}" type="presParOf" srcId="{F87B198F-3EC0-F34E-9C8F-2CFA28AB109F}" destId="{A9A211A2-4D14-E34C-8D7F-A2E847DB6807}" srcOrd="8" destOrd="0" presId="urn:microsoft.com/office/officeart/2008/layout/LinedList"/>
    <dgm:cxn modelId="{D57FB62D-5140-1942-AE9E-713055B79DEA}" type="presParOf" srcId="{F87B198F-3EC0-F34E-9C8F-2CFA28AB109F}" destId="{B654D3FF-42F0-EB46-B3E7-B2E4C4EAF96F}" srcOrd="9" destOrd="0" presId="urn:microsoft.com/office/officeart/2008/layout/LinedList"/>
    <dgm:cxn modelId="{50BFDC20-4625-2241-9D3D-034B0DCD9B7F}" type="presParOf" srcId="{B654D3FF-42F0-EB46-B3E7-B2E4C4EAF96F}" destId="{FCC34949-E512-5B48-87F8-E934175B6DDE}" srcOrd="0" destOrd="0" presId="urn:microsoft.com/office/officeart/2008/layout/LinedList"/>
    <dgm:cxn modelId="{70E4746C-AB89-6D41-80D2-F4555DEE2CC0}" type="presParOf" srcId="{B654D3FF-42F0-EB46-B3E7-B2E4C4EAF96F}" destId="{01C6260E-C54D-8A47-84F2-CBA0EF18DAE8}" srcOrd="1" destOrd="0" presId="urn:microsoft.com/office/officeart/2008/layout/LinedList"/>
    <dgm:cxn modelId="{E06D949A-8447-014D-926E-50FB1917439D}" type="presParOf" srcId="{F87B198F-3EC0-F34E-9C8F-2CFA28AB109F}" destId="{3543727C-C6A8-964A-AF47-44CCA7CEA3B7}" srcOrd="10" destOrd="0" presId="urn:microsoft.com/office/officeart/2008/layout/LinedList"/>
    <dgm:cxn modelId="{11867032-BC7A-9C41-8296-761A9D9487EA}" type="presParOf" srcId="{F87B198F-3EC0-F34E-9C8F-2CFA28AB109F}" destId="{BA3C17E6-05AF-0949-B73E-C1C361D69BEF}" srcOrd="11" destOrd="0" presId="urn:microsoft.com/office/officeart/2008/layout/LinedList"/>
    <dgm:cxn modelId="{08C61F5E-CE5C-0F44-AEB2-2779171C8149}" type="presParOf" srcId="{BA3C17E6-05AF-0949-B73E-C1C361D69BEF}" destId="{37037204-D643-184E-9B68-9C08CD5F6D0E}" srcOrd="0" destOrd="0" presId="urn:microsoft.com/office/officeart/2008/layout/LinedList"/>
    <dgm:cxn modelId="{CB4417E3-AA48-AD43-8C14-AEFBBF9CC944}" type="presParOf" srcId="{BA3C17E6-05AF-0949-B73E-C1C361D69BEF}" destId="{A6D3E402-63D0-B746-84E6-A68406FDA8A4}" srcOrd="1" destOrd="0" presId="urn:microsoft.com/office/officeart/2008/layout/LinedList"/>
    <dgm:cxn modelId="{660A0C73-5DEE-D14F-B457-8AA78E69D01F}" type="presParOf" srcId="{F87B198F-3EC0-F34E-9C8F-2CFA28AB109F}" destId="{474D2BF5-7D20-354C-8EFD-34B6A39D8046}" srcOrd="12" destOrd="0" presId="urn:microsoft.com/office/officeart/2008/layout/LinedList"/>
    <dgm:cxn modelId="{7271863A-ADD4-0147-9422-E0A6A9E7BEFB}" type="presParOf" srcId="{F87B198F-3EC0-F34E-9C8F-2CFA28AB109F}" destId="{4A7557AD-0289-394F-A290-31D3E92A08F4}" srcOrd="13" destOrd="0" presId="urn:microsoft.com/office/officeart/2008/layout/LinedList"/>
    <dgm:cxn modelId="{3E21450B-41E1-DB4C-95FC-B889FB9F79E5}" type="presParOf" srcId="{4A7557AD-0289-394F-A290-31D3E92A08F4}" destId="{8BB2FC05-0FFA-604F-98B5-99EB86F8D6A6}" srcOrd="0" destOrd="0" presId="urn:microsoft.com/office/officeart/2008/layout/LinedList"/>
    <dgm:cxn modelId="{B929EF5C-E319-0341-BA02-5F7E78A437A7}" type="presParOf" srcId="{4A7557AD-0289-394F-A290-31D3E92A08F4}" destId="{4B84E3A5-AF2B-7947-AAF5-F5DB4C89B443}" srcOrd="1" destOrd="0" presId="urn:microsoft.com/office/officeart/2008/layout/LinedList"/>
    <dgm:cxn modelId="{79145104-B76A-C34A-8BF9-7361D5086E57}" type="presParOf" srcId="{F87B198F-3EC0-F34E-9C8F-2CFA28AB109F}" destId="{F0EE83E6-41BA-BA40-BA84-7C05454177CD}" srcOrd="14" destOrd="0" presId="urn:microsoft.com/office/officeart/2008/layout/LinedList"/>
    <dgm:cxn modelId="{68A50E49-A62D-9A43-9B71-B3B33BE4C690}" type="presParOf" srcId="{F87B198F-3EC0-F34E-9C8F-2CFA28AB109F}" destId="{00838B8B-A3C4-7143-9E7F-1B5EB9857E23}" srcOrd="15" destOrd="0" presId="urn:microsoft.com/office/officeart/2008/layout/LinedList"/>
    <dgm:cxn modelId="{FE69D0C5-4F01-0348-9411-47E550C31930}" type="presParOf" srcId="{00838B8B-A3C4-7143-9E7F-1B5EB9857E23}" destId="{90D1ADD5-0B6C-1F43-A0DB-21263236F2A4}" srcOrd="0" destOrd="0" presId="urn:microsoft.com/office/officeart/2008/layout/LinedList"/>
    <dgm:cxn modelId="{45243FC0-6E91-AD4C-8F3E-380E9B96CCCE}" type="presParOf" srcId="{00838B8B-A3C4-7143-9E7F-1B5EB9857E23}" destId="{73A46FC1-EA29-7840-9FD4-02DB54DCC3A4}" srcOrd="1" destOrd="0" presId="urn:microsoft.com/office/officeart/2008/layout/LinedList"/>
    <dgm:cxn modelId="{D52B6CF6-E0C3-F849-BFC8-88D912F38DEB}" type="presParOf" srcId="{F87B198F-3EC0-F34E-9C8F-2CFA28AB109F}" destId="{DCC43086-AA75-9443-AA94-993C6CC0E456}" srcOrd="16" destOrd="0" presId="urn:microsoft.com/office/officeart/2008/layout/LinedList"/>
    <dgm:cxn modelId="{FB1916F4-A072-7343-9296-21038EA088B5}" type="presParOf" srcId="{F87B198F-3EC0-F34E-9C8F-2CFA28AB109F}" destId="{03B3C169-3926-D14F-A128-24CF488C16CB}" srcOrd="17" destOrd="0" presId="urn:microsoft.com/office/officeart/2008/layout/LinedList"/>
    <dgm:cxn modelId="{D2B8A2AC-C767-8447-80CA-E54F52E33ED1}" type="presParOf" srcId="{03B3C169-3926-D14F-A128-24CF488C16CB}" destId="{2A936B51-862D-0A4B-9638-62410A5857B0}" srcOrd="0" destOrd="0" presId="urn:microsoft.com/office/officeart/2008/layout/LinedList"/>
    <dgm:cxn modelId="{77F46B78-F269-994B-9A39-700271637B77}" type="presParOf" srcId="{03B3C169-3926-D14F-A128-24CF488C16CB}" destId="{40B1926D-4BFC-B54B-AD60-5CA49DCE59AF}" srcOrd="1" destOrd="0" presId="urn:microsoft.com/office/officeart/2008/layout/LinedList"/>
    <dgm:cxn modelId="{A241D763-FB7C-4848-8054-A9513866FE44}" type="presParOf" srcId="{F87B198F-3EC0-F34E-9C8F-2CFA28AB109F}" destId="{5F622920-C419-0248-B229-C632EEA51D56}" srcOrd="18" destOrd="0" presId="urn:microsoft.com/office/officeart/2008/layout/LinedList"/>
    <dgm:cxn modelId="{F6F06B0E-9F7A-2340-B61E-E8B3AC33ACE8}" type="presParOf" srcId="{F87B198F-3EC0-F34E-9C8F-2CFA28AB109F}" destId="{2A16A0F7-A58D-E24C-BBE0-1F9CF5A70C09}" srcOrd="19" destOrd="0" presId="urn:microsoft.com/office/officeart/2008/layout/LinedList"/>
    <dgm:cxn modelId="{A601FA37-13DA-4D40-A1B9-4706F78F7C2D}" type="presParOf" srcId="{2A16A0F7-A58D-E24C-BBE0-1F9CF5A70C09}" destId="{E9EFEBE2-9722-5548-AE61-CAC89726F934}" srcOrd="0" destOrd="0" presId="urn:microsoft.com/office/officeart/2008/layout/LinedList"/>
    <dgm:cxn modelId="{C310090D-2B16-F94F-8B2F-DD1839C1D7B9}" type="presParOf" srcId="{2A16A0F7-A58D-E24C-BBE0-1F9CF5A70C09}" destId="{ED9F84E0-5B40-C641-A066-FBA62773FE3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C1695A-0931-4BF7-84C1-A6687B7084B9}"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64266946-1753-4EAF-A5C6-1FCF282928E1}">
      <dgm:prSet/>
      <dgm:spPr/>
      <dgm:t>
        <a:bodyPr/>
        <a:lstStyle/>
        <a:p>
          <a:r>
            <a:rPr lang="es-CL"/>
            <a:t>Los Límites del Crecimiento”,1972 (Instituto Tecnológico de Massachusetts – MIT)</a:t>
          </a:r>
          <a:endParaRPr lang="en-US"/>
        </a:p>
      </dgm:t>
    </dgm:pt>
    <dgm:pt modelId="{45C3CAAD-A8F8-40BA-BCA2-2DC58BF677B0}" type="parTrans" cxnId="{ADF34A62-64C4-4825-A9AA-50424FC71662}">
      <dgm:prSet/>
      <dgm:spPr/>
      <dgm:t>
        <a:bodyPr/>
        <a:lstStyle/>
        <a:p>
          <a:endParaRPr lang="en-US"/>
        </a:p>
      </dgm:t>
    </dgm:pt>
    <dgm:pt modelId="{6989E899-669C-4F0B-BA6A-32D8DED138E7}" type="sibTrans" cxnId="{ADF34A62-64C4-4825-A9AA-50424FC71662}">
      <dgm:prSet/>
      <dgm:spPr/>
      <dgm:t>
        <a:bodyPr/>
        <a:lstStyle/>
        <a:p>
          <a:endParaRPr lang="en-US"/>
        </a:p>
      </dgm:t>
    </dgm:pt>
    <dgm:pt modelId="{5546E2E0-AD32-417A-B2C0-4BA92C82D9D1}">
      <dgm:prSet/>
      <dgm:spPr/>
      <dgm:t>
        <a:bodyPr/>
        <a:lstStyle/>
        <a:p>
          <a:r>
            <a:rPr lang="es-CL"/>
            <a:t>Conferencia de Naciones Unidas sobre Medio Humano, Estocolmo 1972 </a:t>
          </a:r>
          <a:endParaRPr lang="en-US"/>
        </a:p>
      </dgm:t>
    </dgm:pt>
    <dgm:pt modelId="{A30BDA12-F11E-4471-9FC2-24C0CFB156AF}" type="parTrans" cxnId="{652FBB83-2FEE-45B7-93D0-67BED29C170C}">
      <dgm:prSet/>
      <dgm:spPr/>
      <dgm:t>
        <a:bodyPr/>
        <a:lstStyle/>
        <a:p>
          <a:endParaRPr lang="en-US"/>
        </a:p>
      </dgm:t>
    </dgm:pt>
    <dgm:pt modelId="{15EECE78-BDDC-42E6-AC2D-BE08E050A4AC}" type="sibTrans" cxnId="{652FBB83-2FEE-45B7-93D0-67BED29C170C}">
      <dgm:prSet/>
      <dgm:spPr/>
      <dgm:t>
        <a:bodyPr/>
        <a:lstStyle/>
        <a:p>
          <a:endParaRPr lang="en-US"/>
        </a:p>
      </dgm:t>
    </dgm:pt>
    <dgm:pt modelId="{FE41DEE0-85BE-4A38-8898-5C674DC0C8FE}">
      <dgm:prSet/>
      <dgm:spPr/>
      <dgm:t>
        <a:bodyPr/>
        <a:lstStyle/>
        <a:p>
          <a:r>
            <a:rPr lang="es-CL"/>
            <a:t>Carta Mundial de la Naturaleza de las Naciones Unidas de 1982,</a:t>
          </a:r>
          <a:endParaRPr lang="en-US"/>
        </a:p>
      </dgm:t>
    </dgm:pt>
    <dgm:pt modelId="{C4E8C21F-033A-413C-BEAC-72B012C892B7}" type="parTrans" cxnId="{C2EDE065-439A-4AB9-988B-9157486D2826}">
      <dgm:prSet/>
      <dgm:spPr/>
      <dgm:t>
        <a:bodyPr/>
        <a:lstStyle/>
        <a:p>
          <a:endParaRPr lang="en-US"/>
        </a:p>
      </dgm:t>
    </dgm:pt>
    <dgm:pt modelId="{6FCD1847-D98E-42AE-9488-E9CB182D2115}" type="sibTrans" cxnId="{C2EDE065-439A-4AB9-988B-9157486D2826}">
      <dgm:prSet/>
      <dgm:spPr/>
      <dgm:t>
        <a:bodyPr/>
        <a:lstStyle/>
        <a:p>
          <a:endParaRPr lang="en-US"/>
        </a:p>
      </dgm:t>
    </dgm:pt>
    <dgm:pt modelId="{E5D80099-EC44-4438-A80D-E98160E41306}">
      <dgm:prSet/>
      <dgm:spPr/>
      <dgm:t>
        <a:bodyPr/>
        <a:lstStyle/>
        <a:p>
          <a:r>
            <a:rPr lang="es-CL"/>
            <a:t>Carta de la Tierra del 2000,</a:t>
          </a:r>
          <a:endParaRPr lang="en-US"/>
        </a:p>
      </dgm:t>
    </dgm:pt>
    <dgm:pt modelId="{177EB3B2-63F1-45E2-A049-D43567D3A723}" type="parTrans" cxnId="{BD8C6269-BC01-42B3-96F5-18AF5D9F7FBB}">
      <dgm:prSet/>
      <dgm:spPr/>
      <dgm:t>
        <a:bodyPr/>
        <a:lstStyle/>
        <a:p>
          <a:endParaRPr lang="en-US"/>
        </a:p>
      </dgm:t>
    </dgm:pt>
    <dgm:pt modelId="{45C72942-6B08-4EFA-B79A-82CF425AF159}" type="sibTrans" cxnId="{BD8C6269-BC01-42B3-96F5-18AF5D9F7FBB}">
      <dgm:prSet/>
      <dgm:spPr/>
      <dgm:t>
        <a:bodyPr/>
        <a:lstStyle/>
        <a:p>
          <a:endParaRPr lang="en-US"/>
        </a:p>
      </dgm:t>
    </dgm:pt>
    <dgm:pt modelId="{632BC5CC-1FCB-492F-AAA5-4A65DD00A886}">
      <dgm:prSet/>
      <dgm:spPr/>
      <dgm:t>
        <a:bodyPr/>
        <a:lstStyle/>
        <a:p>
          <a:r>
            <a:rPr lang="es-CL"/>
            <a:t>Declaración Universal de los Derechos de los Animales,</a:t>
          </a:r>
          <a:endParaRPr lang="en-US"/>
        </a:p>
      </dgm:t>
    </dgm:pt>
    <dgm:pt modelId="{210C4049-F0D6-466B-ABAD-0FBDC881DFDF}" type="parTrans" cxnId="{7D1C748C-979D-4FCD-B857-F3C9F8D025C0}">
      <dgm:prSet/>
      <dgm:spPr/>
      <dgm:t>
        <a:bodyPr/>
        <a:lstStyle/>
        <a:p>
          <a:endParaRPr lang="en-US"/>
        </a:p>
      </dgm:t>
    </dgm:pt>
    <dgm:pt modelId="{2741E8E6-8D48-4423-8132-4132FC3ABA9C}" type="sibTrans" cxnId="{7D1C748C-979D-4FCD-B857-F3C9F8D025C0}">
      <dgm:prSet/>
      <dgm:spPr/>
      <dgm:t>
        <a:bodyPr/>
        <a:lstStyle/>
        <a:p>
          <a:endParaRPr lang="en-US"/>
        </a:p>
      </dgm:t>
    </dgm:pt>
    <dgm:pt modelId="{AF253E08-E1F6-42F7-BA34-5ED92DEC32B5}">
      <dgm:prSet/>
      <dgm:spPr/>
      <dgm:t>
        <a:bodyPr/>
        <a:lstStyle/>
        <a:p>
          <a:r>
            <a:rPr lang="es-CL"/>
            <a:t>Declaración Universal de los Derechos de la Madre Tierra del 2010</a:t>
          </a:r>
          <a:endParaRPr lang="en-US"/>
        </a:p>
      </dgm:t>
    </dgm:pt>
    <dgm:pt modelId="{312AFD67-552E-408B-BE4F-4A2E4FE1EB5D}" type="parTrans" cxnId="{DD7EB7E5-74C3-4C6F-84D7-EE01FFED0540}">
      <dgm:prSet/>
      <dgm:spPr/>
      <dgm:t>
        <a:bodyPr/>
        <a:lstStyle/>
        <a:p>
          <a:endParaRPr lang="en-US"/>
        </a:p>
      </dgm:t>
    </dgm:pt>
    <dgm:pt modelId="{F07A18D8-FA91-4171-8829-C32AA4CE350D}" type="sibTrans" cxnId="{DD7EB7E5-74C3-4C6F-84D7-EE01FFED0540}">
      <dgm:prSet/>
      <dgm:spPr/>
      <dgm:t>
        <a:bodyPr/>
        <a:lstStyle/>
        <a:p>
          <a:endParaRPr lang="en-US"/>
        </a:p>
      </dgm:t>
    </dgm:pt>
    <dgm:pt modelId="{E9B5A679-A320-4DDA-B8A5-00C4F847B51D}">
      <dgm:prSet/>
      <dgm:spPr/>
      <dgm:t>
        <a:bodyPr/>
        <a:lstStyle/>
        <a:p>
          <a:r>
            <a:rPr lang="es-CL"/>
            <a:t>Tribunal Ético Permanente de los Derechos de la Naturaleza en el 2014 </a:t>
          </a:r>
          <a:endParaRPr lang="en-US"/>
        </a:p>
      </dgm:t>
    </dgm:pt>
    <dgm:pt modelId="{6D7B8CF6-5E87-41D4-889C-26D6F510CD36}" type="parTrans" cxnId="{E4E1877C-C42A-4C37-BDBC-1DA07DFDA185}">
      <dgm:prSet/>
      <dgm:spPr/>
      <dgm:t>
        <a:bodyPr/>
        <a:lstStyle/>
        <a:p>
          <a:endParaRPr lang="en-US"/>
        </a:p>
      </dgm:t>
    </dgm:pt>
    <dgm:pt modelId="{E0C39416-345A-4402-B4D4-26DF713D7ED1}" type="sibTrans" cxnId="{E4E1877C-C42A-4C37-BDBC-1DA07DFDA185}">
      <dgm:prSet/>
      <dgm:spPr/>
      <dgm:t>
        <a:bodyPr/>
        <a:lstStyle/>
        <a:p>
          <a:endParaRPr lang="en-US"/>
        </a:p>
      </dgm:t>
    </dgm:pt>
    <dgm:pt modelId="{EF45681E-8723-0647-AF07-1546EA53C816}" type="pres">
      <dgm:prSet presAssocID="{C7C1695A-0931-4BF7-84C1-A6687B7084B9}" presName="diagram" presStyleCnt="0">
        <dgm:presLayoutVars>
          <dgm:dir/>
          <dgm:resizeHandles val="exact"/>
        </dgm:presLayoutVars>
      </dgm:prSet>
      <dgm:spPr/>
    </dgm:pt>
    <dgm:pt modelId="{5A2B0272-7F67-D643-94D2-91CE5730C28F}" type="pres">
      <dgm:prSet presAssocID="{64266946-1753-4EAF-A5C6-1FCF282928E1}" presName="node" presStyleLbl="node1" presStyleIdx="0" presStyleCnt="7">
        <dgm:presLayoutVars>
          <dgm:bulletEnabled val="1"/>
        </dgm:presLayoutVars>
      </dgm:prSet>
      <dgm:spPr/>
    </dgm:pt>
    <dgm:pt modelId="{D1A102E0-1FA0-5347-84FF-0DD9463A894E}" type="pres">
      <dgm:prSet presAssocID="{6989E899-669C-4F0B-BA6A-32D8DED138E7}" presName="sibTrans" presStyleCnt="0"/>
      <dgm:spPr/>
    </dgm:pt>
    <dgm:pt modelId="{FF7C1126-BBC5-6447-8CA8-679899B2C821}" type="pres">
      <dgm:prSet presAssocID="{5546E2E0-AD32-417A-B2C0-4BA92C82D9D1}" presName="node" presStyleLbl="node1" presStyleIdx="1" presStyleCnt="7">
        <dgm:presLayoutVars>
          <dgm:bulletEnabled val="1"/>
        </dgm:presLayoutVars>
      </dgm:prSet>
      <dgm:spPr/>
    </dgm:pt>
    <dgm:pt modelId="{F923113D-5111-144D-93B9-08C83919E64B}" type="pres">
      <dgm:prSet presAssocID="{15EECE78-BDDC-42E6-AC2D-BE08E050A4AC}" presName="sibTrans" presStyleCnt="0"/>
      <dgm:spPr/>
    </dgm:pt>
    <dgm:pt modelId="{D124304B-4B55-B349-9329-3D60533A5F50}" type="pres">
      <dgm:prSet presAssocID="{FE41DEE0-85BE-4A38-8898-5C674DC0C8FE}" presName="node" presStyleLbl="node1" presStyleIdx="2" presStyleCnt="7">
        <dgm:presLayoutVars>
          <dgm:bulletEnabled val="1"/>
        </dgm:presLayoutVars>
      </dgm:prSet>
      <dgm:spPr/>
    </dgm:pt>
    <dgm:pt modelId="{DC64AEB1-0899-DC4E-B676-D3C90825B059}" type="pres">
      <dgm:prSet presAssocID="{6FCD1847-D98E-42AE-9488-E9CB182D2115}" presName="sibTrans" presStyleCnt="0"/>
      <dgm:spPr/>
    </dgm:pt>
    <dgm:pt modelId="{E0A3B2A2-7D84-BF42-843E-9D938BFAB944}" type="pres">
      <dgm:prSet presAssocID="{E5D80099-EC44-4438-A80D-E98160E41306}" presName="node" presStyleLbl="node1" presStyleIdx="3" presStyleCnt="7">
        <dgm:presLayoutVars>
          <dgm:bulletEnabled val="1"/>
        </dgm:presLayoutVars>
      </dgm:prSet>
      <dgm:spPr/>
    </dgm:pt>
    <dgm:pt modelId="{9EBFB76F-E55D-2349-B1B7-AE27CFF418BB}" type="pres">
      <dgm:prSet presAssocID="{45C72942-6B08-4EFA-B79A-82CF425AF159}" presName="sibTrans" presStyleCnt="0"/>
      <dgm:spPr/>
    </dgm:pt>
    <dgm:pt modelId="{A7267A30-E7C9-4442-8E49-DAB7653DD3FE}" type="pres">
      <dgm:prSet presAssocID="{632BC5CC-1FCB-492F-AAA5-4A65DD00A886}" presName="node" presStyleLbl="node1" presStyleIdx="4" presStyleCnt="7">
        <dgm:presLayoutVars>
          <dgm:bulletEnabled val="1"/>
        </dgm:presLayoutVars>
      </dgm:prSet>
      <dgm:spPr/>
    </dgm:pt>
    <dgm:pt modelId="{A8819C0C-1553-F643-8FDF-4F28D773FDF1}" type="pres">
      <dgm:prSet presAssocID="{2741E8E6-8D48-4423-8132-4132FC3ABA9C}" presName="sibTrans" presStyleCnt="0"/>
      <dgm:spPr/>
    </dgm:pt>
    <dgm:pt modelId="{5FE60C71-EA49-DD4E-9171-DC5954120927}" type="pres">
      <dgm:prSet presAssocID="{AF253E08-E1F6-42F7-BA34-5ED92DEC32B5}" presName="node" presStyleLbl="node1" presStyleIdx="5" presStyleCnt="7">
        <dgm:presLayoutVars>
          <dgm:bulletEnabled val="1"/>
        </dgm:presLayoutVars>
      </dgm:prSet>
      <dgm:spPr/>
    </dgm:pt>
    <dgm:pt modelId="{9A01A87D-2509-FF45-931C-DE4ED3FBCD20}" type="pres">
      <dgm:prSet presAssocID="{F07A18D8-FA91-4171-8829-C32AA4CE350D}" presName="sibTrans" presStyleCnt="0"/>
      <dgm:spPr/>
    </dgm:pt>
    <dgm:pt modelId="{12B4DDFC-632D-F54D-8B4F-CCE2DD94F13C}" type="pres">
      <dgm:prSet presAssocID="{E9B5A679-A320-4DDA-B8A5-00C4F847B51D}" presName="node" presStyleLbl="node1" presStyleIdx="6" presStyleCnt="7">
        <dgm:presLayoutVars>
          <dgm:bulletEnabled val="1"/>
        </dgm:presLayoutVars>
      </dgm:prSet>
      <dgm:spPr/>
    </dgm:pt>
  </dgm:ptLst>
  <dgm:cxnLst>
    <dgm:cxn modelId="{A0845400-3EFA-4945-B9C1-4E11A6B7DA96}" type="presOf" srcId="{E5D80099-EC44-4438-A80D-E98160E41306}" destId="{E0A3B2A2-7D84-BF42-843E-9D938BFAB944}" srcOrd="0" destOrd="0" presId="urn:microsoft.com/office/officeart/2005/8/layout/default"/>
    <dgm:cxn modelId="{9B5A2707-8F95-A04B-9B63-399C6D5DBD06}" type="presOf" srcId="{632BC5CC-1FCB-492F-AAA5-4A65DD00A886}" destId="{A7267A30-E7C9-4442-8E49-DAB7653DD3FE}" srcOrd="0" destOrd="0" presId="urn:microsoft.com/office/officeart/2005/8/layout/default"/>
    <dgm:cxn modelId="{584C781C-E7A0-EF4F-A6C0-B96B5F0280F5}" type="presOf" srcId="{C7C1695A-0931-4BF7-84C1-A6687B7084B9}" destId="{EF45681E-8723-0647-AF07-1546EA53C816}" srcOrd="0" destOrd="0" presId="urn:microsoft.com/office/officeart/2005/8/layout/default"/>
    <dgm:cxn modelId="{DD9F924F-CAB2-F948-A0F9-12C0537A1618}" type="presOf" srcId="{5546E2E0-AD32-417A-B2C0-4BA92C82D9D1}" destId="{FF7C1126-BBC5-6447-8CA8-679899B2C821}" srcOrd="0" destOrd="0" presId="urn:microsoft.com/office/officeart/2005/8/layout/default"/>
    <dgm:cxn modelId="{ADF34A62-64C4-4825-A9AA-50424FC71662}" srcId="{C7C1695A-0931-4BF7-84C1-A6687B7084B9}" destId="{64266946-1753-4EAF-A5C6-1FCF282928E1}" srcOrd="0" destOrd="0" parTransId="{45C3CAAD-A8F8-40BA-BCA2-2DC58BF677B0}" sibTransId="{6989E899-669C-4F0B-BA6A-32D8DED138E7}"/>
    <dgm:cxn modelId="{C2EDE065-439A-4AB9-988B-9157486D2826}" srcId="{C7C1695A-0931-4BF7-84C1-A6687B7084B9}" destId="{FE41DEE0-85BE-4A38-8898-5C674DC0C8FE}" srcOrd="2" destOrd="0" parTransId="{C4E8C21F-033A-413C-BEAC-72B012C892B7}" sibTransId="{6FCD1847-D98E-42AE-9488-E9CB182D2115}"/>
    <dgm:cxn modelId="{BD8C6269-BC01-42B3-96F5-18AF5D9F7FBB}" srcId="{C7C1695A-0931-4BF7-84C1-A6687B7084B9}" destId="{E5D80099-EC44-4438-A80D-E98160E41306}" srcOrd="3" destOrd="0" parTransId="{177EB3B2-63F1-45E2-A049-D43567D3A723}" sibTransId="{45C72942-6B08-4EFA-B79A-82CF425AF159}"/>
    <dgm:cxn modelId="{E4E1877C-C42A-4C37-BDBC-1DA07DFDA185}" srcId="{C7C1695A-0931-4BF7-84C1-A6687B7084B9}" destId="{E9B5A679-A320-4DDA-B8A5-00C4F847B51D}" srcOrd="6" destOrd="0" parTransId="{6D7B8CF6-5E87-41D4-889C-26D6F510CD36}" sibTransId="{E0C39416-345A-4402-B4D4-26DF713D7ED1}"/>
    <dgm:cxn modelId="{BB1B967C-0ABB-8540-ACA7-4C2B0B3E6C29}" type="presOf" srcId="{FE41DEE0-85BE-4A38-8898-5C674DC0C8FE}" destId="{D124304B-4B55-B349-9329-3D60533A5F50}" srcOrd="0" destOrd="0" presId="urn:microsoft.com/office/officeart/2005/8/layout/default"/>
    <dgm:cxn modelId="{4706F182-4543-FC41-9AB2-DD5792B02C94}" type="presOf" srcId="{64266946-1753-4EAF-A5C6-1FCF282928E1}" destId="{5A2B0272-7F67-D643-94D2-91CE5730C28F}" srcOrd="0" destOrd="0" presId="urn:microsoft.com/office/officeart/2005/8/layout/default"/>
    <dgm:cxn modelId="{652FBB83-2FEE-45B7-93D0-67BED29C170C}" srcId="{C7C1695A-0931-4BF7-84C1-A6687B7084B9}" destId="{5546E2E0-AD32-417A-B2C0-4BA92C82D9D1}" srcOrd="1" destOrd="0" parTransId="{A30BDA12-F11E-4471-9FC2-24C0CFB156AF}" sibTransId="{15EECE78-BDDC-42E6-AC2D-BE08E050A4AC}"/>
    <dgm:cxn modelId="{7D1C748C-979D-4FCD-B857-F3C9F8D025C0}" srcId="{C7C1695A-0931-4BF7-84C1-A6687B7084B9}" destId="{632BC5CC-1FCB-492F-AAA5-4A65DD00A886}" srcOrd="4" destOrd="0" parTransId="{210C4049-F0D6-466B-ABAD-0FBDC881DFDF}" sibTransId="{2741E8E6-8D48-4423-8132-4132FC3ABA9C}"/>
    <dgm:cxn modelId="{A9584BBD-50EF-BB47-AEBD-77C8E65C7C8B}" type="presOf" srcId="{AF253E08-E1F6-42F7-BA34-5ED92DEC32B5}" destId="{5FE60C71-EA49-DD4E-9171-DC5954120927}" srcOrd="0" destOrd="0" presId="urn:microsoft.com/office/officeart/2005/8/layout/default"/>
    <dgm:cxn modelId="{DD7EB7E5-74C3-4C6F-84D7-EE01FFED0540}" srcId="{C7C1695A-0931-4BF7-84C1-A6687B7084B9}" destId="{AF253E08-E1F6-42F7-BA34-5ED92DEC32B5}" srcOrd="5" destOrd="0" parTransId="{312AFD67-552E-408B-BE4F-4A2E4FE1EB5D}" sibTransId="{F07A18D8-FA91-4171-8829-C32AA4CE350D}"/>
    <dgm:cxn modelId="{1EC180FE-3A58-AE47-9905-C74849DE0226}" type="presOf" srcId="{E9B5A679-A320-4DDA-B8A5-00C4F847B51D}" destId="{12B4DDFC-632D-F54D-8B4F-CCE2DD94F13C}" srcOrd="0" destOrd="0" presId="urn:microsoft.com/office/officeart/2005/8/layout/default"/>
    <dgm:cxn modelId="{EC2B389A-A519-614D-B410-7F973EF5F3A7}" type="presParOf" srcId="{EF45681E-8723-0647-AF07-1546EA53C816}" destId="{5A2B0272-7F67-D643-94D2-91CE5730C28F}" srcOrd="0" destOrd="0" presId="urn:microsoft.com/office/officeart/2005/8/layout/default"/>
    <dgm:cxn modelId="{A9CC63C4-C544-B044-80F6-565B0138965C}" type="presParOf" srcId="{EF45681E-8723-0647-AF07-1546EA53C816}" destId="{D1A102E0-1FA0-5347-84FF-0DD9463A894E}" srcOrd="1" destOrd="0" presId="urn:microsoft.com/office/officeart/2005/8/layout/default"/>
    <dgm:cxn modelId="{157C197E-BD6F-7A46-B6FB-546EF65C3974}" type="presParOf" srcId="{EF45681E-8723-0647-AF07-1546EA53C816}" destId="{FF7C1126-BBC5-6447-8CA8-679899B2C821}" srcOrd="2" destOrd="0" presId="urn:microsoft.com/office/officeart/2005/8/layout/default"/>
    <dgm:cxn modelId="{5E59A77A-9809-2445-BB0C-180E661325EA}" type="presParOf" srcId="{EF45681E-8723-0647-AF07-1546EA53C816}" destId="{F923113D-5111-144D-93B9-08C83919E64B}" srcOrd="3" destOrd="0" presId="urn:microsoft.com/office/officeart/2005/8/layout/default"/>
    <dgm:cxn modelId="{DEAD6ED9-56C6-7E4A-A2D3-329323E54EDC}" type="presParOf" srcId="{EF45681E-8723-0647-AF07-1546EA53C816}" destId="{D124304B-4B55-B349-9329-3D60533A5F50}" srcOrd="4" destOrd="0" presId="urn:microsoft.com/office/officeart/2005/8/layout/default"/>
    <dgm:cxn modelId="{701C18AA-57AE-E64C-AF90-2DF9931E5D69}" type="presParOf" srcId="{EF45681E-8723-0647-AF07-1546EA53C816}" destId="{DC64AEB1-0899-DC4E-B676-D3C90825B059}" srcOrd="5" destOrd="0" presId="urn:microsoft.com/office/officeart/2005/8/layout/default"/>
    <dgm:cxn modelId="{AE46DBE2-47AD-A941-896C-9D0C2C9F69B3}" type="presParOf" srcId="{EF45681E-8723-0647-AF07-1546EA53C816}" destId="{E0A3B2A2-7D84-BF42-843E-9D938BFAB944}" srcOrd="6" destOrd="0" presId="urn:microsoft.com/office/officeart/2005/8/layout/default"/>
    <dgm:cxn modelId="{64B8DA38-7BD5-CC41-8502-23A8F5B0128E}" type="presParOf" srcId="{EF45681E-8723-0647-AF07-1546EA53C816}" destId="{9EBFB76F-E55D-2349-B1B7-AE27CFF418BB}" srcOrd="7" destOrd="0" presId="urn:microsoft.com/office/officeart/2005/8/layout/default"/>
    <dgm:cxn modelId="{FFCAEF06-E628-304B-86CE-3E9C19CBCD59}" type="presParOf" srcId="{EF45681E-8723-0647-AF07-1546EA53C816}" destId="{A7267A30-E7C9-4442-8E49-DAB7653DD3FE}" srcOrd="8" destOrd="0" presId="urn:microsoft.com/office/officeart/2005/8/layout/default"/>
    <dgm:cxn modelId="{E04D6F1F-0C61-6C49-934B-304060DA58A7}" type="presParOf" srcId="{EF45681E-8723-0647-AF07-1546EA53C816}" destId="{A8819C0C-1553-F643-8FDF-4F28D773FDF1}" srcOrd="9" destOrd="0" presId="urn:microsoft.com/office/officeart/2005/8/layout/default"/>
    <dgm:cxn modelId="{280246AD-E9D6-0E4A-BB8A-D39AF021AC07}" type="presParOf" srcId="{EF45681E-8723-0647-AF07-1546EA53C816}" destId="{5FE60C71-EA49-DD4E-9171-DC5954120927}" srcOrd="10" destOrd="0" presId="urn:microsoft.com/office/officeart/2005/8/layout/default"/>
    <dgm:cxn modelId="{36B112A9-4AA0-CA47-9D2F-61B6B5D804F7}" type="presParOf" srcId="{EF45681E-8723-0647-AF07-1546EA53C816}" destId="{9A01A87D-2509-FF45-931C-DE4ED3FBCD20}" srcOrd="11" destOrd="0" presId="urn:microsoft.com/office/officeart/2005/8/layout/default"/>
    <dgm:cxn modelId="{CF4025FC-2C7F-DE48-8209-ACAB0ABDD310}" type="presParOf" srcId="{EF45681E-8723-0647-AF07-1546EA53C816}" destId="{12B4DDFC-632D-F54D-8B4F-CCE2DD94F13C}"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60AE1A-9C68-124F-BF69-06A2329757F6}">
      <dsp:nvSpPr>
        <dsp:cNvPr id="0" name=""/>
        <dsp:cNvSpPr/>
      </dsp:nvSpPr>
      <dsp:spPr>
        <a:xfrm>
          <a:off x="0" y="722"/>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96485E-694F-D648-A4EA-BE8D0169FEA7}">
      <dsp:nvSpPr>
        <dsp:cNvPr id="0" name=""/>
        <dsp:cNvSpPr/>
      </dsp:nvSpPr>
      <dsp:spPr>
        <a:xfrm>
          <a:off x="0" y="722"/>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dirty="0">
              <a:solidFill>
                <a:srgbClr val="FFC000"/>
              </a:solidFill>
            </a:rPr>
            <a:t>James Lovelock</a:t>
          </a:r>
          <a:r>
            <a:rPr lang="es-CL" sz="1100" kern="1200" dirty="0"/>
            <a:t>: La Tierra tiene el aspecto organizado y </a:t>
          </a:r>
          <a:r>
            <a:rPr lang="es-CL" sz="1100" kern="1200" dirty="0" err="1"/>
            <a:t>autoestructurado</a:t>
          </a:r>
          <a:r>
            <a:rPr lang="es-CL" sz="1100" kern="1200" dirty="0"/>
            <a:t> de una criatura viva, llena de </a:t>
          </a:r>
          <a:r>
            <a:rPr lang="es-CL" sz="1100" kern="1200" dirty="0" err="1"/>
            <a:t>información</a:t>
          </a:r>
          <a:r>
            <a:rPr lang="es-CL" sz="1100" kern="1200" dirty="0"/>
            <a:t>, maravillosamente diestra en manejar la luz solar </a:t>
          </a:r>
          <a:endParaRPr lang="en-US" sz="1100" kern="1200" dirty="0"/>
        </a:p>
      </dsp:txBody>
      <dsp:txXfrm>
        <a:off x="0" y="722"/>
        <a:ext cx="8784772" cy="592038"/>
      </dsp:txXfrm>
    </dsp:sp>
    <dsp:sp modelId="{3062257B-6F29-814D-8D5A-CDA4CF72D8E3}">
      <dsp:nvSpPr>
        <dsp:cNvPr id="0" name=""/>
        <dsp:cNvSpPr/>
      </dsp:nvSpPr>
      <dsp:spPr>
        <a:xfrm>
          <a:off x="0" y="592761"/>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5DCB62-B7A4-2346-9F9E-38BD253DF59B}">
      <dsp:nvSpPr>
        <dsp:cNvPr id="0" name=""/>
        <dsp:cNvSpPr/>
      </dsp:nvSpPr>
      <dsp:spPr>
        <a:xfrm>
          <a:off x="0" y="592761"/>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la temperatura, el estado de oxidación, de acidez y algunos aspectos de las rocas y las aguas se mantienen constantes en cualquier época, y que esta homeostasis se obtiene por procesos cibernéticos llevados a cabo de manera automática e inconsciente por el biota </a:t>
          </a:r>
          <a:endParaRPr lang="en-US" sz="1100" kern="1200"/>
        </a:p>
      </dsp:txBody>
      <dsp:txXfrm>
        <a:off x="0" y="592761"/>
        <a:ext cx="8784772" cy="592038"/>
      </dsp:txXfrm>
    </dsp:sp>
    <dsp:sp modelId="{D1D42207-C5AD-7543-B891-EB707885B47B}">
      <dsp:nvSpPr>
        <dsp:cNvPr id="0" name=""/>
        <dsp:cNvSpPr/>
      </dsp:nvSpPr>
      <dsp:spPr>
        <a:xfrm>
          <a:off x="0" y="1184799"/>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EB62C2-4093-C541-8A60-1062808C22BF}">
      <dsp:nvSpPr>
        <dsp:cNvPr id="0" name=""/>
        <dsp:cNvSpPr/>
      </dsp:nvSpPr>
      <dsp:spPr>
        <a:xfrm>
          <a:off x="0" y="1184799"/>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Lovelock trató de demostrar que los seres vivos no son independientes, sino que son miembros de una entidad integrada que modifica su entorno para crear equilibrios óptimos con el fin de poder desarrollarse mejor. </a:t>
          </a:r>
          <a:endParaRPr lang="en-US" sz="1100" kern="1200"/>
        </a:p>
      </dsp:txBody>
      <dsp:txXfrm>
        <a:off x="0" y="1184799"/>
        <a:ext cx="8784772" cy="592038"/>
      </dsp:txXfrm>
    </dsp:sp>
    <dsp:sp modelId="{6F14AF83-19B2-6B45-9D76-0B8DC2E42E93}">
      <dsp:nvSpPr>
        <dsp:cNvPr id="0" name=""/>
        <dsp:cNvSpPr/>
      </dsp:nvSpPr>
      <dsp:spPr>
        <a:xfrm>
          <a:off x="0" y="1776837"/>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F7640D-9C89-4046-9C7D-A4002519F89E}">
      <dsp:nvSpPr>
        <dsp:cNvPr id="0" name=""/>
        <dsp:cNvSpPr/>
      </dsp:nvSpPr>
      <dsp:spPr>
        <a:xfrm>
          <a:off x="0" y="1776837"/>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La hipótesis de Gaia propone que dadas unas condiciones iniciales que hicieron posible el inicio de la vida en el planeta, ha sido la propia vida la que las ha ido modificando, y que, por lo tanto, las condiciones resultantes son consecuencia y responsabilidad de la vida que lo habita.</a:t>
          </a:r>
          <a:endParaRPr lang="en-US" sz="1100" kern="1200"/>
        </a:p>
      </dsp:txBody>
      <dsp:txXfrm>
        <a:off x="0" y="1776837"/>
        <a:ext cx="8784772" cy="592038"/>
      </dsp:txXfrm>
    </dsp:sp>
    <dsp:sp modelId="{A9A211A2-4D14-E34C-8D7F-A2E847DB6807}">
      <dsp:nvSpPr>
        <dsp:cNvPr id="0" name=""/>
        <dsp:cNvSpPr/>
      </dsp:nvSpPr>
      <dsp:spPr>
        <a:xfrm>
          <a:off x="0" y="2368875"/>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C34949-E512-5B48-87F8-E934175B6DDE}">
      <dsp:nvSpPr>
        <dsp:cNvPr id="0" name=""/>
        <dsp:cNvSpPr/>
      </dsp:nvSpPr>
      <dsp:spPr>
        <a:xfrm>
          <a:off x="0" y="2368875"/>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Gaia incluye la biosfera, y es un sistema fisiológico dinámico que ha mantenido nuestro planeta apto para la vida durante más de tres mil millones de años. Es un sistema integral formado por partes animadas e inanimadas, y se destaca la importancia de preservar el ambiente por razones diferentes a que los humanos dependamos de ella para nuestro bienestar. </a:t>
          </a:r>
          <a:endParaRPr lang="en-US" sz="1100" kern="1200"/>
        </a:p>
      </dsp:txBody>
      <dsp:txXfrm>
        <a:off x="0" y="2368875"/>
        <a:ext cx="8784772" cy="592038"/>
      </dsp:txXfrm>
    </dsp:sp>
    <dsp:sp modelId="{3543727C-C6A8-964A-AF47-44CCA7CEA3B7}">
      <dsp:nvSpPr>
        <dsp:cNvPr id="0" name=""/>
        <dsp:cNvSpPr/>
      </dsp:nvSpPr>
      <dsp:spPr>
        <a:xfrm>
          <a:off x="0" y="2960914"/>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37204-D643-184E-9B68-9C08CD5F6D0E}">
      <dsp:nvSpPr>
        <dsp:cNvPr id="0" name=""/>
        <dsp:cNvSpPr/>
      </dsp:nvSpPr>
      <dsp:spPr>
        <a:xfrm>
          <a:off x="0" y="2960914"/>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El planeta tierra es un ente viviente, no en el sentido de un organismo o un animal, sino en el de un sistema que se autorregula por sí mismo. </a:t>
          </a:r>
          <a:endParaRPr lang="en-US" sz="1100" kern="1200"/>
        </a:p>
      </dsp:txBody>
      <dsp:txXfrm>
        <a:off x="0" y="2960914"/>
        <a:ext cx="8784772" cy="592038"/>
      </dsp:txXfrm>
    </dsp:sp>
    <dsp:sp modelId="{474D2BF5-7D20-354C-8EFD-34B6A39D8046}">
      <dsp:nvSpPr>
        <dsp:cNvPr id="0" name=""/>
        <dsp:cNvSpPr/>
      </dsp:nvSpPr>
      <dsp:spPr>
        <a:xfrm>
          <a:off x="0" y="3552952"/>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B2FC05-0FFA-604F-98B5-99EB86F8D6A6}">
      <dsp:nvSpPr>
        <dsp:cNvPr id="0" name=""/>
        <dsp:cNvSpPr/>
      </dsp:nvSpPr>
      <dsp:spPr>
        <a:xfrm>
          <a:off x="0" y="3552952"/>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La Tierra forma un todo orgánico, autorreproducible, autorregulatorio y teleológico, compuesto de una serie de sub- sistemas jerárquicamente organizados. </a:t>
          </a:r>
          <a:endParaRPr lang="en-US" sz="1100" kern="1200"/>
        </a:p>
      </dsp:txBody>
      <dsp:txXfrm>
        <a:off x="0" y="3552952"/>
        <a:ext cx="8784772" cy="592038"/>
      </dsp:txXfrm>
    </dsp:sp>
    <dsp:sp modelId="{F0EE83E6-41BA-BA40-BA84-7C05454177CD}">
      <dsp:nvSpPr>
        <dsp:cNvPr id="0" name=""/>
        <dsp:cNvSpPr/>
      </dsp:nvSpPr>
      <dsp:spPr>
        <a:xfrm>
          <a:off x="0" y="4144990"/>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D1ADD5-0B6C-1F43-A0DB-21263236F2A4}">
      <dsp:nvSpPr>
        <dsp:cNvPr id="0" name=""/>
        <dsp:cNvSpPr/>
      </dsp:nvSpPr>
      <dsp:spPr>
        <a:xfrm>
          <a:off x="0" y="4144990"/>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Gaia regula, mantiene y recrea las condiciones de la vida valiéndose también de los entes vivientes, no podríamos sobrevivir sin entes vivientes que producen oxígeno</a:t>
          </a:r>
          <a:endParaRPr lang="en-US" sz="1100" kern="1200"/>
        </a:p>
      </dsp:txBody>
      <dsp:txXfrm>
        <a:off x="0" y="4144990"/>
        <a:ext cx="8784772" cy="592038"/>
      </dsp:txXfrm>
    </dsp:sp>
    <dsp:sp modelId="{DCC43086-AA75-9443-AA94-993C6CC0E456}">
      <dsp:nvSpPr>
        <dsp:cNvPr id="0" name=""/>
        <dsp:cNvSpPr/>
      </dsp:nvSpPr>
      <dsp:spPr>
        <a:xfrm>
          <a:off x="0" y="4737028"/>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936B51-862D-0A4B-9638-62410A5857B0}">
      <dsp:nvSpPr>
        <dsp:cNvPr id="0" name=""/>
        <dsp:cNvSpPr/>
      </dsp:nvSpPr>
      <dsp:spPr>
        <a:xfrm>
          <a:off x="0" y="4737028"/>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Gaia cuenta con los mecanismos de autodefensa, de tal forma que si una parte suya, por ejemplo, nuestra forma de vida contaminante amenaza la integridad del conjunto, el ofensor puede ser convenientemente castigado y prescindir de nosotros rápidamente, para permitir a la vida recomponerse en otros seres complejos menos incómodos o más cooperadores. </a:t>
          </a:r>
          <a:endParaRPr lang="en-US" sz="1100" kern="1200"/>
        </a:p>
      </dsp:txBody>
      <dsp:txXfrm>
        <a:off x="0" y="4737028"/>
        <a:ext cx="8784772" cy="592038"/>
      </dsp:txXfrm>
    </dsp:sp>
    <dsp:sp modelId="{5F622920-C419-0248-B229-C632EEA51D56}">
      <dsp:nvSpPr>
        <dsp:cNvPr id="0" name=""/>
        <dsp:cNvSpPr/>
      </dsp:nvSpPr>
      <dsp:spPr>
        <a:xfrm>
          <a:off x="0" y="5329066"/>
          <a:ext cx="87847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EFEBE2-9722-5548-AE61-CAC89726F934}">
      <dsp:nvSpPr>
        <dsp:cNvPr id="0" name=""/>
        <dsp:cNvSpPr/>
      </dsp:nvSpPr>
      <dsp:spPr>
        <a:xfrm>
          <a:off x="0" y="5329066"/>
          <a:ext cx="8784772" cy="592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s-CL" sz="1100" kern="1200"/>
            <a:t>¿Gaia = Pachamama?</a:t>
          </a:r>
          <a:endParaRPr lang="en-US" sz="1100" kern="1200"/>
        </a:p>
      </dsp:txBody>
      <dsp:txXfrm>
        <a:off x="0" y="5329066"/>
        <a:ext cx="8784772" cy="5920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2B0272-7F67-D643-94D2-91CE5730C28F}">
      <dsp:nvSpPr>
        <dsp:cNvPr id="0" name=""/>
        <dsp:cNvSpPr/>
      </dsp:nvSpPr>
      <dsp:spPr>
        <a:xfrm>
          <a:off x="2377" y="640886"/>
          <a:ext cx="1886173" cy="11317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Los Límites del Crecimiento”,1972 (Instituto Tecnológico de Massachusetts – MIT)</a:t>
          </a:r>
          <a:endParaRPr lang="en-US" sz="1400" kern="1200"/>
        </a:p>
      </dsp:txBody>
      <dsp:txXfrm>
        <a:off x="2377" y="640886"/>
        <a:ext cx="1886173" cy="1131703"/>
      </dsp:txXfrm>
    </dsp:sp>
    <dsp:sp modelId="{FF7C1126-BBC5-6447-8CA8-679899B2C821}">
      <dsp:nvSpPr>
        <dsp:cNvPr id="0" name=""/>
        <dsp:cNvSpPr/>
      </dsp:nvSpPr>
      <dsp:spPr>
        <a:xfrm>
          <a:off x="2077168" y="640886"/>
          <a:ext cx="1886173" cy="11317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Conferencia de Naciones Unidas sobre Medio Humano, Estocolmo 1972 </a:t>
          </a:r>
          <a:endParaRPr lang="en-US" sz="1400" kern="1200"/>
        </a:p>
      </dsp:txBody>
      <dsp:txXfrm>
        <a:off x="2077168" y="640886"/>
        <a:ext cx="1886173" cy="1131703"/>
      </dsp:txXfrm>
    </dsp:sp>
    <dsp:sp modelId="{D124304B-4B55-B349-9329-3D60533A5F50}">
      <dsp:nvSpPr>
        <dsp:cNvPr id="0" name=""/>
        <dsp:cNvSpPr/>
      </dsp:nvSpPr>
      <dsp:spPr>
        <a:xfrm>
          <a:off x="4151958" y="640886"/>
          <a:ext cx="1886173" cy="11317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Carta Mundial de la Naturaleza de las Naciones Unidas de 1982,</a:t>
          </a:r>
          <a:endParaRPr lang="en-US" sz="1400" kern="1200"/>
        </a:p>
      </dsp:txBody>
      <dsp:txXfrm>
        <a:off x="4151958" y="640886"/>
        <a:ext cx="1886173" cy="1131703"/>
      </dsp:txXfrm>
    </dsp:sp>
    <dsp:sp modelId="{E0A3B2A2-7D84-BF42-843E-9D938BFAB944}">
      <dsp:nvSpPr>
        <dsp:cNvPr id="0" name=""/>
        <dsp:cNvSpPr/>
      </dsp:nvSpPr>
      <dsp:spPr>
        <a:xfrm>
          <a:off x="6226749" y="640886"/>
          <a:ext cx="1886173" cy="113170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Carta de la Tierra del 2000,</a:t>
          </a:r>
          <a:endParaRPr lang="en-US" sz="1400" kern="1200"/>
        </a:p>
      </dsp:txBody>
      <dsp:txXfrm>
        <a:off x="6226749" y="640886"/>
        <a:ext cx="1886173" cy="1131703"/>
      </dsp:txXfrm>
    </dsp:sp>
    <dsp:sp modelId="{A7267A30-E7C9-4442-8E49-DAB7653DD3FE}">
      <dsp:nvSpPr>
        <dsp:cNvPr id="0" name=""/>
        <dsp:cNvSpPr/>
      </dsp:nvSpPr>
      <dsp:spPr>
        <a:xfrm>
          <a:off x="1039772" y="1961208"/>
          <a:ext cx="1886173" cy="113170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Declaración Universal de los Derechos de los Animales,</a:t>
          </a:r>
          <a:endParaRPr lang="en-US" sz="1400" kern="1200"/>
        </a:p>
      </dsp:txBody>
      <dsp:txXfrm>
        <a:off x="1039772" y="1961208"/>
        <a:ext cx="1886173" cy="1131703"/>
      </dsp:txXfrm>
    </dsp:sp>
    <dsp:sp modelId="{5FE60C71-EA49-DD4E-9171-DC5954120927}">
      <dsp:nvSpPr>
        <dsp:cNvPr id="0" name=""/>
        <dsp:cNvSpPr/>
      </dsp:nvSpPr>
      <dsp:spPr>
        <a:xfrm>
          <a:off x="3114563" y="1961208"/>
          <a:ext cx="1886173" cy="11317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Declaración Universal de los Derechos de la Madre Tierra del 2010</a:t>
          </a:r>
          <a:endParaRPr lang="en-US" sz="1400" kern="1200"/>
        </a:p>
      </dsp:txBody>
      <dsp:txXfrm>
        <a:off x="3114563" y="1961208"/>
        <a:ext cx="1886173" cy="1131703"/>
      </dsp:txXfrm>
    </dsp:sp>
    <dsp:sp modelId="{12B4DDFC-632D-F54D-8B4F-CCE2DD94F13C}">
      <dsp:nvSpPr>
        <dsp:cNvPr id="0" name=""/>
        <dsp:cNvSpPr/>
      </dsp:nvSpPr>
      <dsp:spPr>
        <a:xfrm>
          <a:off x="5189353" y="1961208"/>
          <a:ext cx="1886173" cy="11317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CL" sz="1400" kern="1200"/>
            <a:t>Tribunal Ético Permanente de los Derechos de la Naturaleza en el 2014 </a:t>
          </a:r>
          <a:endParaRPr lang="en-US" sz="1400" kern="1200"/>
        </a:p>
      </dsp:txBody>
      <dsp:txXfrm>
        <a:off x="5189353" y="1961208"/>
        <a:ext cx="1886173" cy="113170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05B77767-ED55-D043-B76C-7FA4DF242C22}" type="datetimeFigureOut">
              <a:rPr lang="es-CL" smtClean="0"/>
              <a:t>17-04-23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286821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05B77767-ED55-D043-B76C-7FA4DF242C22}" type="datetimeFigureOut">
              <a:rPr lang="es-CL" smtClean="0"/>
              <a:t>17-04-23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211361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05B77767-ED55-D043-B76C-7FA4DF242C22}" type="datetimeFigureOut">
              <a:rPr lang="es-CL" smtClean="0"/>
              <a:t>17-04-23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49683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05B77767-ED55-D043-B76C-7FA4DF242C22}" type="datetimeFigureOut">
              <a:rPr lang="es-CL" smtClean="0"/>
              <a:t>17-04-23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102850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05B77767-ED55-D043-B76C-7FA4DF242C22}" type="datetimeFigureOut">
              <a:rPr lang="es-CL" smtClean="0"/>
              <a:t>17-04-23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17214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05B77767-ED55-D043-B76C-7FA4DF242C22}" type="datetimeFigureOut">
              <a:rPr lang="es-CL" smtClean="0"/>
              <a:t>17-04-23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92958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05B77767-ED55-D043-B76C-7FA4DF242C22}" type="datetimeFigureOut">
              <a:rPr lang="es-CL" smtClean="0"/>
              <a:t>17-04-23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312975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05B77767-ED55-D043-B76C-7FA4DF242C22}" type="datetimeFigureOut">
              <a:rPr lang="es-CL" smtClean="0"/>
              <a:t>17-04-23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79222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B77767-ED55-D043-B76C-7FA4DF242C22}" type="datetimeFigureOut">
              <a:rPr lang="es-CL" smtClean="0"/>
              <a:t>17-04-23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328589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MX"/>
              <a:t>Haz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05B77767-ED55-D043-B76C-7FA4DF242C22}" type="datetimeFigureOut">
              <a:rPr lang="es-CL" smtClean="0"/>
              <a:t>17-04-23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2194671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05B77767-ED55-D043-B76C-7FA4DF242C22}" type="datetimeFigureOut">
              <a:rPr lang="es-CL" smtClean="0"/>
              <a:t>17-04-23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B8AE441-5525-AA46-9231-E6BDDE231B52}" type="slidenum">
              <a:rPr lang="es-CL" smtClean="0"/>
              <a:t>‹Nº›</a:t>
            </a:fld>
            <a:endParaRPr lang="es-CL"/>
          </a:p>
        </p:txBody>
      </p:sp>
    </p:spTree>
    <p:extLst>
      <p:ext uri="{BB962C8B-B14F-4D97-AF65-F5344CB8AC3E}">
        <p14:creationId xmlns:p14="http://schemas.microsoft.com/office/powerpoint/2010/main" val="177334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77767-ED55-D043-B76C-7FA4DF242C22}" type="datetimeFigureOut">
              <a:rPr lang="es-CL" smtClean="0"/>
              <a:t>17-04-23</a:t>
            </a:fld>
            <a:endParaRPr lang="es-C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AE441-5525-AA46-9231-E6BDDE231B52}" type="slidenum">
              <a:rPr lang="es-CL" smtClean="0"/>
              <a:t>‹Nº›</a:t>
            </a:fld>
            <a:endParaRPr lang="es-CL"/>
          </a:p>
        </p:txBody>
      </p:sp>
    </p:spTree>
    <p:extLst>
      <p:ext uri="{BB962C8B-B14F-4D97-AF65-F5344CB8AC3E}">
        <p14:creationId xmlns:p14="http://schemas.microsoft.com/office/powerpoint/2010/main" val="263417343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Subtítulo 2">
            <a:extLst>
              <a:ext uri="{FF2B5EF4-FFF2-40B4-BE49-F238E27FC236}">
                <a16:creationId xmlns:a16="http://schemas.microsoft.com/office/drawing/2014/main" id="{D8005529-CCAA-D7F9-062A-A3A2F10BDC0E}"/>
              </a:ext>
            </a:extLst>
          </p:cNvPr>
          <p:cNvSpPr>
            <a:spLocks noGrp="1"/>
          </p:cNvSpPr>
          <p:nvPr>
            <p:ph type="subTitle" idx="1"/>
          </p:nvPr>
        </p:nvSpPr>
        <p:spPr>
          <a:xfrm>
            <a:off x="3028950" y="4782320"/>
            <a:ext cx="5733470" cy="1329443"/>
          </a:xfrm>
        </p:spPr>
        <p:txBody>
          <a:bodyPr>
            <a:normAutofit/>
          </a:bodyPr>
          <a:lstStyle/>
          <a:p>
            <a:pPr algn="r"/>
            <a:r>
              <a:rPr lang="es-ES" b="1" i="1" dirty="0">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Una nueva </a:t>
            </a:r>
            <a:r>
              <a:rPr lang="es-ES" b="1" i="1" dirty="0" err="1">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visión</a:t>
            </a:r>
            <a:r>
              <a:rPr lang="es-ES" b="1" i="1" dirty="0">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 del mundo: </a:t>
            </a:r>
          </a:p>
          <a:p>
            <a:pPr algn="r"/>
            <a:r>
              <a:rPr lang="es-ES" b="1" i="1" dirty="0">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la </a:t>
            </a:r>
            <a:r>
              <a:rPr lang="es-ES" b="1" i="1" dirty="0" err="1">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ecología</a:t>
            </a:r>
            <a:r>
              <a:rPr lang="es-ES" b="1" i="1" dirty="0">
                <a:solidFill>
                  <a:schemeClr val="accent1">
                    <a:lumMod val="40000"/>
                    <a:lumOff val="60000"/>
                  </a:schemeClr>
                </a:solidFill>
                <a:latin typeface="Book Antiqua" panose="02040602050305030304" pitchFamily="18" charset="0"/>
                <a:ea typeface="Calibri" panose="020F0502020204030204" pitchFamily="34" charset="0"/>
                <a:cs typeface="Times New Roman" panose="02020603050405020304" pitchFamily="18" charset="0"/>
              </a:rPr>
              <a:t> profunda </a:t>
            </a:r>
            <a:endParaRPr lang="es-CL" b="1" i="1" dirty="0">
              <a:solidFill>
                <a:schemeClr val="accent1">
                  <a:lumMod val="40000"/>
                  <a:lumOff val="60000"/>
                </a:schemeClr>
              </a:solidFill>
            </a:endParaRPr>
          </a:p>
        </p:txBody>
      </p:sp>
    </p:spTree>
    <p:extLst>
      <p:ext uri="{BB962C8B-B14F-4D97-AF65-F5344CB8AC3E}">
        <p14:creationId xmlns:p14="http://schemas.microsoft.com/office/powerpoint/2010/main" val="1088496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1200D-3D8B-604B-E032-9BDB55CDDACD}"/>
              </a:ext>
            </a:extLst>
          </p:cNvPr>
          <p:cNvSpPr>
            <a:spLocks noGrp="1"/>
          </p:cNvSpPr>
          <p:nvPr>
            <p:ph type="title"/>
          </p:nvPr>
        </p:nvSpPr>
        <p:spPr/>
        <p:txBody>
          <a:bodyPr/>
          <a:lstStyle/>
          <a:p>
            <a:r>
              <a:rPr lang="es-CL" sz="3200" b="1" i="1" dirty="0" err="1">
                <a:solidFill>
                  <a:schemeClr val="accent1"/>
                </a:solidFill>
                <a:effectLst/>
                <a:latin typeface="AGaramond"/>
              </a:rPr>
              <a:t>Biocentrismo</a:t>
            </a:r>
            <a:r>
              <a:rPr lang="es-CL" sz="1800" dirty="0">
                <a:effectLst/>
                <a:latin typeface="AGaramond"/>
              </a:rPr>
              <a:t> </a:t>
            </a:r>
            <a:br>
              <a:rPr lang="es-CL" dirty="0"/>
            </a:br>
            <a:endParaRPr lang="es-CL" dirty="0"/>
          </a:p>
        </p:txBody>
      </p:sp>
      <p:sp>
        <p:nvSpPr>
          <p:cNvPr id="3" name="Marcador de contenido 2">
            <a:extLst>
              <a:ext uri="{FF2B5EF4-FFF2-40B4-BE49-F238E27FC236}">
                <a16:creationId xmlns:a16="http://schemas.microsoft.com/office/drawing/2014/main" id="{0BA401F7-0618-CE93-8EAA-428CAE7782CE}"/>
              </a:ext>
            </a:extLst>
          </p:cNvPr>
          <p:cNvSpPr>
            <a:spLocks noGrp="1"/>
          </p:cNvSpPr>
          <p:nvPr>
            <p:ph idx="1"/>
          </p:nvPr>
        </p:nvSpPr>
        <p:spPr>
          <a:xfrm>
            <a:off x="628650" y="1099457"/>
            <a:ext cx="7886700" cy="5077506"/>
          </a:xfrm>
        </p:spPr>
        <p:txBody>
          <a:bodyPr/>
          <a:lstStyle/>
          <a:p>
            <a:r>
              <a:rPr lang="es-CL" sz="1800" b="1" dirty="0">
                <a:solidFill>
                  <a:srgbClr val="FFC000"/>
                </a:solidFill>
                <a:effectLst/>
                <a:latin typeface="AGaramond"/>
              </a:rPr>
              <a:t>Eduardo Gudynas</a:t>
            </a:r>
          </a:p>
          <a:p>
            <a:r>
              <a:rPr lang="es-CL" sz="1800" dirty="0">
                <a:effectLst/>
                <a:latin typeface="AGaramond"/>
              </a:rPr>
              <a:t>justicia </a:t>
            </a:r>
            <a:r>
              <a:rPr lang="es-CL" sz="1800" dirty="0" err="1">
                <a:effectLst/>
                <a:latin typeface="AGaramond"/>
              </a:rPr>
              <a:t>ecológica</a:t>
            </a:r>
            <a:r>
              <a:rPr lang="es-CL" sz="1800" dirty="0">
                <a:latin typeface="AGaramond"/>
              </a:rPr>
              <a:t>: </a:t>
            </a:r>
            <a:r>
              <a:rPr lang="es-CL" sz="1800" dirty="0">
                <a:effectLst/>
                <a:latin typeface="AGaramond"/>
              </a:rPr>
              <a:t>se enfoca en la naturaleza como sujeto. Su </a:t>
            </a:r>
            <a:r>
              <a:rPr lang="es-CL" sz="1800" dirty="0" err="1">
                <a:effectLst/>
                <a:latin typeface="AGaramond"/>
              </a:rPr>
              <a:t>énfasis</a:t>
            </a:r>
            <a:r>
              <a:rPr lang="es-CL" sz="1800" dirty="0">
                <a:effectLst/>
                <a:latin typeface="AGaramond"/>
              </a:rPr>
              <a:t> está en asegurar la sobrevida e integridad de la naturaleza y la </a:t>
            </a:r>
            <a:r>
              <a:rPr lang="es-CL" sz="1800" dirty="0" err="1">
                <a:effectLst/>
                <a:latin typeface="AGaramond"/>
              </a:rPr>
              <a:t>restauración</a:t>
            </a:r>
            <a:r>
              <a:rPr lang="es-CL" sz="1800" dirty="0">
                <a:effectLst/>
                <a:latin typeface="AGaramond"/>
              </a:rPr>
              <a:t> de los ecosistemas </a:t>
            </a:r>
            <a:r>
              <a:rPr lang="es-CL" sz="1800" dirty="0" err="1">
                <a:effectLst/>
                <a:latin typeface="AGaramond"/>
              </a:rPr>
              <a:t>dañados</a:t>
            </a:r>
            <a:r>
              <a:rPr lang="es-CL" sz="1800" dirty="0">
                <a:effectLst/>
                <a:latin typeface="AGaramond"/>
              </a:rPr>
              <a:t>, vale decir que se los regrese a su estado original. </a:t>
            </a:r>
          </a:p>
          <a:p>
            <a:r>
              <a:rPr lang="es-CL" sz="1800" dirty="0">
                <a:effectLst/>
                <a:latin typeface="AGaramond"/>
              </a:rPr>
              <a:t>se centra en asegurar que las especies vivas puedan seguir sus procesos vitales</a:t>
            </a:r>
          </a:p>
          <a:p>
            <a:r>
              <a:rPr lang="es-CL" sz="1800" dirty="0">
                <a:effectLst/>
                <a:latin typeface="AGaramond"/>
              </a:rPr>
              <a:t>si bien el </a:t>
            </a:r>
            <a:r>
              <a:rPr lang="es-CL" sz="1800" dirty="0" err="1">
                <a:effectLst/>
                <a:latin typeface="AGaramond"/>
              </a:rPr>
              <a:t>biocentrismo</a:t>
            </a:r>
            <a:r>
              <a:rPr lang="es-CL" sz="1800" dirty="0">
                <a:effectLst/>
                <a:latin typeface="AGaramond"/>
              </a:rPr>
              <a:t> reconoce los valores propios en todas las formas de vida, esto no implica olvidar que las propias </a:t>
            </a:r>
            <a:r>
              <a:rPr lang="es-CL" sz="1800" dirty="0" err="1">
                <a:effectLst/>
                <a:latin typeface="AGaramond"/>
              </a:rPr>
              <a:t>dinámicas</a:t>
            </a:r>
            <a:r>
              <a:rPr lang="es-CL" sz="1800" dirty="0">
                <a:effectLst/>
                <a:latin typeface="AGaramond"/>
              </a:rPr>
              <a:t> </a:t>
            </a:r>
            <a:r>
              <a:rPr lang="es-CL" sz="1800" dirty="0" err="1">
                <a:effectLst/>
                <a:latin typeface="AGaramond"/>
              </a:rPr>
              <a:t>ecológicas</a:t>
            </a:r>
            <a:r>
              <a:rPr lang="es-CL" sz="1800" dirty="0">
                <a:effectLst/>
                <a:latin typeface="AGaramond"/>
              </a:rPr>
              <a:t> </a:t>
            </a:r>
            <a:r>
              <a:rPr lang="es-CL" sz="1800" dirty="0" err="1">
                <a:effectLst/>
                <a:latin typeface="AGaramond"/>
              </a:rPr>
              <a:t>im</a:t>
            </a:r>
            <a:r>
              <a:rPr lang="es-CL" sz="1800" dirty="0">
                <a:effectLst/>
                <a:latin typeface="AGaramond"/>
              </a:rPr>
              <a:t>- </a:t>
            </a:r>
            <a:r>
              <a:rPr lang="es-CL" sz="1800" dirty="0" err="1">
                <a:effectLst/>
                <a:latin typeface="AGaramond"/>
              </a:rPr>
              <a:t>plican</a:t>
            </a:r>
            <a:r>
              <a:rPr lang="es-CL" sz="1800" dirty="0">
                <a:effectLst/>
                <a:latin typeface="AGaramond"/>
              </a:rPr>
              <a:t> relaciones que </a:t>
            </a:r>
            <a:r>
              <a:rPr lang="es-CL" sz="1800" dirty="0" err="1">
                <a:effectLst/>
                <a:latin typeface="AGaramond"/>
              </a:rPr>
              <a:t>también</a:t>
            </a:r>
            <a:r>
              <a:rPr lang="es-CL" sz="1800" dirty="0">
                <a:effectLst/>
                <a:latin typeface="AGaramond"/>
              </a:rPr>
              <a:t> son </a:t>
            </a:r>
            <a:r>
              <a:rPr lang="es-CL" sz="1800" dirty="0" err="1">
                <a:effectLst/>
                <a:latin typeface="AGaramond"/>
              </a:rPr>
              <a:t>tróficas</a:t>
            </a:r>
            <a:r>
              <a:rPr lang="es-CL" sz="1800" dirty="0">
                <a:effectLst/>
                <a:latin typeface="AGaramond"/>
              </a:rPr>
              <a:t>, competencia, </a:t>
            </a:r>
            <a:r>
              <a:rPr lang="es-CL" sz="1800" dirty="0" err="1">
                <a:effectLst/>
                <a:latin typeface="AGaramond"/>
              </a:rPr>
              <a:t>depredación</a:t>
            </a:r>
            <a:r>
              <a:rPr lang="es-CL" sz="1800" dirty="0">
                <a:effectLst/>
                <a:latin typeface="AGaramond"/>
              </a:rPr>
              <a:t>, etc. Afirma que las especies no son iguales entre sí, </a:t>
            </a:r>
            <a:endParaRPr lang="es-CL" sz="1200" dirty="0"/>
          </a:p>
          <a:p>
            <a:r>
              <a:rPr lang="es-CL" sz="1800" dirty="0">
                <a:effectLst/>
                <a:latin typeface="AGaramond"/>
              </a:rPr>
              <a:t>la </a:t>
            </a:r>
            <a:r>
              <a:rPr lang="es-CL" sz="1800" dirty="0" err="1">
                <a:effectLst/>
                <a:latin typeface="AGaramond"/>
              </a:rPr>
              <a:t>conservación</a:t>
            </a:r>
            <a:r>
              <a:rPr lang="es-CL" sz="1800" dirty="0">
                <a:effectLst/>
                <a:latin typeface="AGaramond"/>
              </a:rPr>
              <a:t> se vuelve una </a:t>
            </a:r>
            <a:r>
              <a:rPr lang="es-CL" sz="1800" dirty="0" err="1">
                <a:effectLst/>
                <a:latin typeface="AGaramond"/>
              </a:rPr>
              <a:t>condición</a:t>
            </a:r>
            <a:r>
              <a:rPr lang="es-CL" sz="1800" dirty="0">
                <a:effectLst/>
                <a:latin typeface="AGaramond"/>
              </a:rPr>
              <a:t> necesaria para el desarrollo, y son los humanos los que tienen la capacidad de adaptarse a los contextos </a:t>
            </a:r>
            <a:r>
              <a:rPr lang="es-CL" sz="1800" dirty="0" err="1">
                <a:effectLst/>
                <a:latin typeface="AGaramond"/>
              </a:rPr>
              <a:t>ecológicos</a:t>
            </a:r>
            <a:r>
              <a:rPr lang="es-CL" sz="1800" dirty="0">
                <a:effectLst/>
                <a:latin typeface="AGaramond"/>
              </a:rPr>
              <a:t>, y no se puede esperar que las plantas y animales se adapten a las necesidades de consumo de las personas. </a:t>
            </a:r>
            <a:endParaRPr lang="es-CL" sz="800" dirty="0"/>
          </a:p>
          <a:p>
            <a:endParaRPr lang="es-CL" sz="1000" dirty="0"/>
          </a:p>
          <a:p>
            <a:endParaRPr lang="es-CL" sz="1200" dirty="0"/>
          </a:p>
          <a:p>
            <a:endParaRPr lang="es-CL" dirty="0"/>
          </a:p>
          <a:p>
            <a:endParaRPr lang="es-CL" dirty="0"/>
          </a:p>
        </p:txBody>
      </p:sp>
    </p:spTree>
    <p:extLst>
      <p:ext uri="{BB962C8B-B14F-4D97-AF65-F5344CB8AC3E}">
        <p14:creationId xmlns:p14="http://schemas.microsoft.com/office/powerpoint/2010/main" val="410589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863009-BB31-4BC0-5FB0-E6A3AEE2E2CA}"/>
              </a:ext>
            </a:extLst>
          </p:cNvPr>
          <p:cNvSpPr>
            <a:spLocks noGrp="1"/>
          </p:cNvSpPr>
          <p:nvPr>
            <p:ph type="title"/>
          </p:nvPr>
        </p:nvSpPr>
        <p:spPr>
          <a:xfrm>
            <a:off x="195943" y="-135617"/>
            <a:ext cx="7886700" cy="1325563"/>
          </a:xfrm>
        </p:spPr>
        <p:txBody>
          <a:bodyPr>
            <a:normAutofit/>
          </a:bodyPr>
          <a:lstStyle/>
          <a:p>
            <a:r>
              <a:rPr lang="es-CL" sz="3200" b="1" i="1" dirty="0">
                <a:solidFill>
                  <a:schemeClr val="accent1"/>
                </a:solidFill>
              </a:rPr>
              <a:t>Democracia de la Tierra</a:t>
            </a:r>
          </a:p>
        </p:txBody>
      </p:sp>
      <p:sp>
        <p:nvSpPr>
          <p:cNvPr id="3" name="Marcador de contenido 2">
            <a:extLst>
              <a:ext uri="{FF2B5EF4-FFF2-40B4-BE49-F238E27FC236}">
                <a16:creationId xmlns:a16="http://schemas.microsoft.com/office/drawing/2014/main" id="{366F7564-8240-276A-04FD-0728076A8C7D}"/>
              </a:ext>
            </a:extLst>
          </p:cNvPr>
          <p:cNvSpPr>
            <a:spLocks noGrp="1"/>
          </p:cNvSpPr>
          <p:nvPr>
            <p:ph idx="1"/>
          </p:nvPr>
        </p:nvSpPr>
        <p:spPr>
          <a:xfrm>
            <a:off x="0" y="838201"/>
            <a:ext cx="9067800" cy="6019799"/>
          </a:xfrm>
        </p:spPr>
        <p:txBody>
          <a:bodyPr>
            <a:normAutofit fontScale="77500" lnSpcReduction="20000"/>
          </a:bodyPr>
          <a:lstStyle/>
          <a:p>
            <a:pPr algn="just"/>
            <a:r>
              <a:rPr lang="es-CL" sz="2300" b="1" dirty="0" err="1">
                <a:solidFill>
                  <a:srgbClr val="00B0F0"/>
                </a:solidFill>
                <a:effectLst/>
                <a:latin typeface="AGaramond"/>
              </a:rPr>
              <a:t>Ecología</a:t>
            </a:r>
            <a:r>
              <a:rPr lang="es-CL" sz="2300" b="1" dirty="0">
                <a:solidFill>
                  <a:srgbClr val="00B0F0"/>
                </a:solidFill>
                <a:effectLst/>
                <a:latin typeface="AGaramond"/>
              </a:rPr>
              <a:t> integral: </a:t>
            </a:r>
            <a:r>
              <a:rPr lang="es-CL" sz="1800" b="1" dirty="0">
                <a:solidFill>
                  <a:srgbClr val="FFC000"/>
                </a:solidFill>
                <a:effectLst/>
                <a:latin typeface="AGaramond"/>
              </a:rPr>
              <a:t>Leonardo </a:t>
            </a:r>
            <a:r>
              <a:rPr lang="es-CL" sz="1800" b="1" dirty="0" err="1">
                <a:solidFill>
                  <a:srgbClr val="FFC000"/>
                </a:solidFill>
                <a:effectLst/>
                <a:latin typeface="AGaramond"/>
              </a:rPr>
              <a:t>Boff</a:t>
            </a:r>
            <a:r>
              <a:rPr lang="es-CL" sz="1800" b="1" dirty="0">
                <a:solidFill>
                  <a:srgbClr val="FFC000"/>
                </a:solidFill>
                <a:effectLst/>
                <a:latin typeface="AGaramond"/>
              </a:rPr>
              <a:t> :</a:t>
            </a:r>
          </a:p>
          <a:p>
            <a:pPr lvl="1" algn="just"/>
            <a:r>
              <a:rPr lang="es-CL" sz="1800" dirty="0">
                <a:effectLst/>
                <a:latin typeface="AGaramond"/>
              </a:rPr>
              <a:t>El ser humano es la propia tierra que siente, piensa, ama, llora y venera</a:t>
            </a:r>
          </a:p>
          <a:p>
            <a:pPr lvl="1" algn="just"/>
            <a:r>
              <a:rPr lang="es-CL" sz="1800" dirty="0">
                <a:effectLst/>
                <a:latin typeface="AGaramond"/>
              </a:rPr>
              <a:t>la tierra es un momento de </a:t>
            </a:r>
            <a:r>
              <a:rPr lang="es-CL" sz="1800" dirty="0" err="1">
                <a:effectLst/>
                <a:latin typeface="AGaramond"/>
              </a:rPr>
              <a:t>evolución</a:t>
            </a:r>
            <a:r>
              <a:rPr lang="es-CL" sz="1800" dirty="0">
                <a:effectLst/>
                <a:latin typeface="AGaramond"/>
              </a:rPr>
              <a:t> del universo y la vida humana es un momento de la </a:t>
            </a:r>
            <a:r>
              <a:rPr lang="es-CL" sz="1800" dirty="0" err="1">
                <a:effectLst/>
                <a:latin typeface="AGaramond"/>
              </a:rPr>
              <a:t>evolución</a:t>
            </a:r>
            <a:r>
              <a:rPr lang="es-CL" sz="1800" dirty="0">
                <a:effectLst/>
                <a:latin typeface="AGaramond"/>
              </a:rPr>
              <a:t> de la tierra. </a:t>
            </a:r>
          </a:p>
          <a:p>
            <a:pPr lvl="1" algn="just"/>
            <a:r>
              <a:rPr lang="es-CL" sz="1800" dirty="0">
                <a:effectLst/>
                <a:latin typeface="AGaramond"/>
              </a:rPr>
              <a:t>La Madre Tierra es el sistema viviente </a:t>
            </a:r>
            <a:r>
              <a:rPr lang="es-CL" sz="1800" dirty="0" err="1">
                <a:effectLst/>
                <a:latin typeface="AGaramond"/>
              </a:rPr>
              <a:t>dinámico</a:t>
            </a:r>
            <a:r>
              <a:rPr lang="es-CL" sz="1800" dirty="0">
                <a:effectLst/>
                <a:latin typeface="AGaramond"/>
              </a:rPr>
              <a:t> conformado por la comunidad indivisible de todos los sistemas de vida y los seres vivos, interrelacionados, interdependientes y complementarios, que comparten un destino en </a:t>
            </a:r>
            <a:r>
              <a:rPr lang="es-CL" sz="1800" dirty="0" err="1">
                <a:effectLst/>
                <a:latin typeface="AGaramond"/>
              </a:rPr>
              <a:t>común</a:t>
            </a:r>
            <a:endParaRPr lang="es-CL" sz="1800" dirty="0">
              <a:effectLst/>
              <a:latin typeface="AGaramond"/>
            </a:endParaRPr>
          </a:p>
          <a:p>
            <a:pPr lvl="1" algn="just"/>
            <a:r>
              <a:rPr lang="es-CL" sz="1800" dirty="0">
                <a:effectLst/>
                <a:latin typeface="AGaramond"/>
              </a:rPr>
              <a:t>principio de </a:t>
            </a:r>
            <a:r>
              <a:rPr lang="es-CL" sz="1800" dirty="0" err="1">
                <a:effectLst/>
                <a:latin typeface="AGaramond"/>
              </a:rPr>
              <a:t>cooperación</a:t>
            </a:r>
            <a:r>
              <a:rPr lang="es-CL" sz="1800" dirty="0">
                <a:effectLst/>
                <a:latin typeface="AGaramond"/>
              </a:rPr>
              <a:t>, como la ley </a:t>
            </a:r>
            <a:r>
              <a:rPr lang="es-CL" sz="1800" dirty="0" err="1">
                <a:effectLst/>
                <a:latin typeface="AGaramond"/>
              </a:rPr>
              <a:t>más</a:t>
            </a:r>
            <a:r>
              <a:rPr lang="es-CL" sz="1800" dirty="0">
                <a:effectLst/>
                <a:latin typeface="AGaramond"/>
              </a:rPr>
              <a:t> fundamental del universo que relativiza el principio de la </a:t>
            </a:r>
            <a:r>
              <a:rPr lang="es-CL" sz="1800" dirty="0" err="1">
                <a:effectLst/>
                <a:latin typeface="AGaramond"/>
              </a:rPr>
              <a:t>selección</a:t>
            </a:r>
            <a:r>
              <a:rPr lang="es-CL" sz="1800" dirty="0">
                <a:effectLst/>
                <a:latin typeface="AGaramond"/>
              </a:rPr>
              <a:t> natural. </a:t>
            </a:r>
            <a:endParaRPr lang="es-CL" sz="1400" dirty="0"/>
          </a:p>
          <a:p>
            <a:pPr lvl="1" algn="just"/>
            <a:r>
              <a:rPr lang="es-CL" sz="1800" dirty="0">
                <a:effectLst/>
                <a:latin typeface="AGaramond"/>
              </a:rPr>
              <a:t>todos los seres tienen historia y cada uno posee su manera de relacionarse con los </a:t>
            </a:r>
            <a:r>
              <a:rPr lang="es-CL" sz="1800" dirty="0" err="1">
                <a:effectLst/>
                <a:latin typeface="AGaramond"/>
              </a:rPr>
              <a:t>demás</a:t>
            </a:r>
            <a:r>
              <a:rPr lang="es-CL" sz="1800" dirty="0">
                <a:latin typeface="AGaramond"/>
              </a:rPr>
              <a:t>: </a:t>
            </a:r>
            <a:r>
              <a:rPr lang="es-CL" sz="1800" dirty="0">
                <a:effectLst/>
                <a:latin typeface="AGaramond"/>
              </a:rPr>
              <a:t>tienen su singularidad </a:t>
            </a:r>
          </a:p>
          <a:p>
            <a:pPr algn="just"/>
            <a:r>
              <a:rPr lang="es-CL" sz="2300" b="1" dirty="0">
                <a:solidFill>
                  <a:srgbClr val="00B0F0"/>
                </a:solidFill>
                <a:effectLst/>
                <a:latin typeface="AGaramond"/>
              </a:rPr>
              <a:t>Eco-apartheid: </a:t>
            </a:r>
            <a:r>
              <a:rPr lang="es-CL" sz="1800" b="1" dirty="0">
                <a:solidFill>
                  <a:srgbClr val="FFC000"/>
                </a:solidFill>
                <a:effectLst/>
                <a:latin typeface="AGaramond"/>
              </a:rPr>
              <a:t>Cormac </a:t>
            </a:r>
            <a:r>
              <a:rPr lang="es-CL" sz="1800" b="1" dirty="0" err="1">
                <a:solidFill>
                  <a:srgbClr val="FFC000"/>
                </a:solidFill>
                <a:effectLst/>
                <a:latin typeface="AGaramond"/>
              </a:rPr>
              <a:t>Cullinan</a:t>
            </a:r>
            <a:r>
              <a:rPr lang="es-CL" sz="1800" b="1" dirty="0">
                <a:solidFill>
                  <a:srgbClr val="FFC000"/>
                </a:solidFill>
                <a:effectLst/>
                <a:latin typeface="AGaramond"/>
              </a:rPr>
              <a:t> :</a:t>
            </a:r>
          </a:p>
          <a:p>
            <a:pPr lvl="1" algn="just"/>
            <a:r>
              <a:rPr lang="es-CL" sz="1800" dirty="0">
                <a:effectLst/>
                <a:latin typeface="AGaramond"/>
              </a:rPr>
              <a:t>Ley Salvaje hecha por las personas debe regular el comportamiento humano, privilegiando el mantenimiento de la integridad y funcionamiento de la Comunidad de la Tierra en su conjunto y a largo plazo, sobre los intereses de cualquier especie, incluida la humana. De esta manera, se trata de equilibrar los derechos y responsabilidades de los seres humanos frente a las de otros miembros de la comunidad en el entorno natural, a fin de salvaguardar los derechos de todos los miembros de la comunidad </a:t>
            </a:r>
          </a:p>
          <a:p>
            <a:pPr algn="just"/>
            <a:r>
              <a:rPr lang="es-CL" sz="2300" b="1" dirty="0">
                <a:solidFill>
                  <a:srgbClr val="00B0F0"/>
                </a:solidFill>
                <a:effectLst/>
                <a:latin typeface="AGaramond"/>
              </a:rPr>
              <a:t>Jurisprudencia de la Tierra: </a:t>
            </a:r>
            <a:r>
              <a:rPr lang="es-CL" sz="1800" b="1" dirty="0">
                <a:solidFill>
                  <a:srgbClr val="FFC000"/>
                </a:solidFill>
                <a:effectLst/>
                <a:latin typeface="AGaramond"/>
              </a:rPr>
              <a:t>Thomas Berry :</a:t>
            </a:r>
          </a:p>
          <a:p>
            <a:pPr lvl="1" algn="just"/>
            <a:r>
              <a:rPr lang="es-CL" sz="1800" dirty="0" err="1">
                <a:effectLst/>
                <a:latin typeface="AGaramond"/>
              </a:rPr>
              <a:t>comunión</a:t>
            </a:r>
            <a:r>
              <a:rPr lang="es-CL" sz="1800" dirty="0">
                <a:effectLst/>
                <a:latin typeface="AGaramond"/>
              </a:rPr>
              <a:t> de sujetos”, vivos, no-vivos, humanos y no humanos</a:t>
            </a:r>
          </a:p>
          <a:p>
            <a:pPr lvl="1" algn="just"/>
            <a:r>
              <a:rPr lang="es-CL" sz="1800" dirty="0">
                <a:effectLst/>
                <a:latin typeface="AGaramond"/>
              </a:rPr>
              <a:t>cuestionar la legitimidad de cualquier ley que sobrepase los </a:t>
            </a:r>
            <a:r>
              <a:rPr lang="es-CL" sz="1800" dirty="0" err="1">
                <a:effectLst/>
                <a:latin typeface="AGaramond"/>
              </a:rPr>
              <a:t>límites</a:t>
            </a:r>
            <a:r>
              <a:rPr lang="es-CL" sz="1800" dirty="0">
                <a:effectLst/>
                <a:latin typeface="AGaramond"/>
              </a:rPr>
              <a:t> </a:t>
            </a:r>
            <a:r>
              <a:rPr lang="es-CL" sz="1800" dirty="0" err="1">
                <a:effectLst/>
                <a:latin typeface="AGaramond"/>
              </a:rPr>
              <a:t>ecológicos</a:t>
            </a:r>
            <a:r>
              <a:rPr lang="es-CL" sz="1800" dirty="0">
                <a:effectLst/>
                <a:latin typeface="AGaramond"/>
              </a:rPr>
              <a:t> del ambiente con la finalidad de satisfacer las necesidades de la especie humana </a:t>
            </a:r>
            <a:endParaRPr lang="es-CL" sz="1400" dirty="0"/>
          </a:p>
          <a:p>
            <a:pPr lvl="1" algn="just"/>
            <a:r>
              <a:rPr lang="es-CL" sz="1800" dirty="0">
                <a:effectLst/>
                <a:latin typeface="AGaramond"/>
              </a:rPr>
              <a:t>Diez Principios de la Jurisprudencia de la Tierra, que en </a:t>
            </a:r>
            <a:r>
              <a:rPr lang="es-CL" sz="1800" dirty="0" err="1">
                <a:effectLst/>
                <a:latin typeface="AGaramond"/>
              </a:rPr>
              <a:t>síntesis</a:t>
            </a:r>
            <a:r>
              <a:rPr lang="es-CL" sz="1800" dirty="0">
                <a:effectLst/>
                <a:latin typeface="AGaramond"/>
              </a:rPr>
              <a:t> son: </a:t>
            </a:r>
          </a:p>
          <a:p>
            <a:pPr lvl="2" algn="just"/>
            <a:r>
              <a:rPr lang="es-CL" sz="1400" dirty="0">
                <a:effectLst/>
                <a:latin typeface="AGaramond"/>
              </a:rPr>
              <a:t>los derechos nacen donde se origina la existencia;</a:t>
            </a:r>
          </a:p>
          <a:p>
            <a:pPr lvl="2" algn="just"/>
            <a:r>
              <a:rPr lang="es-CL" sz="1400" dirty="0">
                <a:effectLst/>
                <a:latin typeface="AGaramond"/>
              </a:rPr>
              <a:t>los seres tienen derechos no porque poseen una conciencia o un estatus moral sino simplemente porque existen y su existencia solo puede ser explicada como una </a:t>
            </a:r>
            <a:r>
              <a:rPr lang="es-CL" sz="1400" dirty="0" err="1">
                <a:effectLst/>
                <a:latin typeface="AGaramond"/>
              </a:rPr>
              <a:t>interacción</a:t>
            </a:r>
            <a:r>
              <a:rPr lang="es-CL" sz="1400" dirty="0">
                <a:effectLst/>
                <a:latin typeface="AGaramond"/>
              </a:rPr>
              <a:t> entre los diferentes elementos de un “todo”; </a:t>
            </a:r>
          </a:p>
          <a:p>
            <a:pPr lvl="2" algn="just"/>
            <a:r>
              <a:rPr lang="es-CL" sz="1400" dirty="0">
                <a:effectLst/>
                <a:latin typeface="AGaramond"/>
              </a:rPr>
              <a:t>todo está interrelacionado, nada existe en el aislamiento, y todos comparten la misma fuente de existencia: el universo; </a:t>
            </a:r>
          </a:p>
          <a:p>
            <a:pPr lvl="2" algn="just"/>
            <a:r>
              <a:rPr lang="es-CL" sz="1400" dirty="0">
                <a:effectLst/>
                <a:latin typeface="AGaramond"/>
              </a:rPr>
              <a:t>como sujetos, cada componente del universo tiene derechos; </a:t>
            </a:r>
          </a:p>
          <a:p>
            <a:pPr lvl="2" algn="just"/>
            <a:r>
              <a:rPr lang="es-CL" sz="1400" dirty="0">
                <a:effectLst/>
                <a:latin typeface="AGaramond"/>
              </a:rPr>
              <a:t>el mundo natural obtiene sus derechos de la misma fuente de la cual los humanos obtienen los suyos: del universo que los </a:t>
            </a:r>
            <a:r>
              <a:rPr lang="es-CL" sz="1400" dirty="0" err="1">
                <a:effectLst/>
                <a:latin typeface="AGaramond"/>
              </a:rPr>
              <a:t>convirtio</a:t>
            </a:r>
            <a:r>
              <a:rPr lang="es-CL" sz="1400" dirty="0">
                <a:effectLst/>
                <a:latin typeface="AGaramond"/>
              </a:rPr>
              <a:t>́ en seres; </a:t>
            </a:r>
          </a:p>
          <a:p>
            <a:pPr lvl="2" algn="just"/>
            <a:r>
              <a:rPr lang="es-CL" sz="1400" dirty="0">
                <a:effectLst/>
                <a:latin typeface="AGaramond"/>
              </a:rPr>
              <a:t>cada componente de la comunidad de la tierra tiene tres derechos: </a:t>
            </a:r>
          </a:p>
          <a:p>
            <a:pPr lvl="3" algn="just"/>
            <a:r>
              <a:rPr lang="es-CL" sz="1200" dirty="0">
                <a:effectLst/>
                <a:latin typeface="AGaramond"/>
              </a:rPr>
              <a:t>a ser, </a:t>
            </a:r>
          </a:p>
          <a:p>
            <a:pPr lvl="3" algn="just"/>
            <a:r>
              <a:rPr lang="es-CL" sz="1200" dirty="0">
                <a:effectLst/>
                <a:latin typeface="AGaramond"/>
              </a:rPr>
              <a:t>a existir y </a:t>
            </a:r>
          </a:p>
          <a:p>
            <a:pPr lvl="3" algn="just"/>
            <a:r>
              <a:rPr lang="es-CL" sz="1200" dirty="0">
                <a:effectLst/>
                <a:latin typeface="AGaramond"/>
              </a:rPr>
              <a:t>a cumplir su </a:t>
            </a:r>
            <a:r>
              <a:rPr lang="es-CL" sz="1200" dirty="0" err="1">
                <a:effectLst/>
                <a:latin typeface="AGaramond"/>
              </a:rPr>
              <a:t>función</a:t>
            </a:r>
            <a:r>
              <a:rPr lang="es-CL" sz="1200" dirty="0">
                <a:effectLst/>
                <a:latin typeface="AGaramond"/>
              </a:rPr>
              <a:t> en los procesos en constante </a:t>
            </a:r>
            <a:r>
              <a:rPr lang="es-CL" sz="1200" dirty="0" err="1">
                <a:effectLst/>
                <a:latin typeface="AGaramond"/>
              </a:rPr>
              <a:t>renovación</a:t>
            </a:r>
            <a:r>
              <a:rPr lang="es-CL" sz="1200" dirty="0">
                <a:effectLst/>
                <a:latin typeface="AGaramond"/>
              </a:rPr>
              <a:t> de la comunidad de la tierra </a:t>
            </a:r>
            <a:endParaRPr lang="es-CL" sz="800" dirty="0"/>
          </a:p>
          <a:p>
            <a:pPr lvl="1"/>
            <a:endParaRPr lang="es-CL" sz="1400" b="1" dirty="0">
              <a:solidFill>
                <a:srgbClr val="FFC000"/>
              </a:solidFill>
              <a:effectLst/>
              <a:latin typeface="AGaramond"/>
            </a:endParaRPr>
          </a:p>
          <a:p>
            <a:pPr lvl="1"/>
            <a:endParaRPr lang="es-CL" sz="600" b="1" dirty="0">
              <a:solidFill>
                <a:srgbClr val="FFC000"/>
              </a:solidFill>
            </a:endParaRPr>
          </a:p>
          <a:p>
            <a:endParaRPr lang="es-CL" sz="1200" dirty="0"/>
          </a:p>
          <a:p>
            <a:pPr marL="457200" lvl="1" indent="0">
              <a:buNone/>
            </a:pPr>
            <a:endParaRPr lang="es-CL" sz="800" b="1" dirty="0">
              <a:solidFill>
                <a:srgbClr val="FFC000"/>
              </a:solidFill>
            </a:endParaRPr>
          </a:p>
          <a:p>
            <a:endParaRPr lang="es-CL" sz="1800" dirty="0"/>
          </a:p>
          <a:p>
            <a:pPr marL="457200" lvl="1" indent="0">
              <a:buNone/>
            </a:pPr>
            <a:endParaRPr lang="es-CL" dirty="0"/>
          </a:p>
          <a:p>
            <a:pPr lvl="1"/>
            <a:endParaRPr lang="es-CL" dirty="0"/>
          </a:p>
          <a:p>
            <a:endParaRPr lang="es-CL" dirty="0"/>
          </a:p>
        </p:txBody>
      </p:sp>
    </p:spTree>
    <p:extLst>
      <p:ext uri="{BB962C8B-B14F-4D97-AF65-F5344CB8AC3E}">
        <p14:creationId xmlns:p14="http://schemas.microsoft.com/office/powerpoint/2010/main" val="722449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817222-8070-ED8D-EC76-7B50CA65161D}"/>
              </a:ext>
            </a:extLst>
          </p:cNvPr>
          <p:cNvSpPr>
            <a:spLocks noGrp="1"/>
          </p:cNvSpPr>
          <p:nvPr>
            <p:ph type="title"/>
          </p:nvPr>
        </p:nvSpPr>
        <p:spPr>
          <a:xfrm>
            <a:off x="552450" y="-190045"/>
            <a:ext cx="7886700" cy="1325563"/>
          </a:xfrm>
        </p:spPr>
        <p:txBody>
          <a:bodyPr>
            <a:normAutofit/>
          </a:bodyPr>
          <a:lstStyle/>
          <a:p>
            <a:r>
              <a:rPr lang="es-CL" sz="3200" b="1" i="1" dirty="0">
                <a:solidFill>
                  <a:schemeClr val="accent1"/>
                </a:solidFill>
              </a:rPr>
              <a:t>Teorías intermedias</a:t>
            </a:r>
          </a:p>
        </p:txBody>
      </p:sp>
      <p:sp>
        <p:nvSpPr>
          <p:cNvPr id="3" name="Marcador de contenido 2">
            <a:extLst>
              <a:ext uri="{FF2B5EF4-FFF2-40B4-BE49-F238E27FC236}">
                <a16:creationId xmlns:a16="http://schemas.microsoft.com/office/drawing/2014/main" id="{6B0D946A-7EBC-40BF-A072-07945363FD63}"/>
              </a:ext>
            </a:extLst>
          </p:cNvPr>
          <p:cNvSpPr>
            <a:spLocks noGrp="1"/>
          </p:cNvSpPr>
          <p:nvPr>
            <p:ph idx="1"/>
          </p:nvPr>
        </p:nvSpPr>
        <p:spPr>
          <a:xfrm>
            <a:off x="628649" y="816430"/>
            <a:ext cx="8330293" cy="5360534"/>
          </a:xfrm>
        </p:spPr>
        <p:txBody>
          <a:bodyPr>
            <a:normAutofit fontScale="92500" lnSpcReduction="10000"/>
          </a:bodyPr>
          <a:lstStyle/>
          <a:p>
            <a:r>
              <a:rPr lang="es-CL" sz="1800" b="1" dirty="0">
                <a:solidFill>
                  <a:srgbClr val="00B0F0"/>
                </a:solidFill>
                <a:effectLst/>
                <a:latin typeface="AGaramond"/>
              </a:rPr>
              <a:t>Naturaleza como deber: la </a:t>
            </a:r>
            <a:r>
              <a:rPr lang="es-CL" sz="1800" b="1" dirty="0" err="1">
                <a:solidFill>
                  <a:srgbClr val="00B0F0"/>
                </a:solidFill>
                <a:effectLst/>
                <a:latin typeface="AGaramond"/>
              </a:rPr>
              <a:t>teoría</a:t>
            </a:r>
            <a:r>
              <a:rPr lang="es-CL" sz="1800" b="1" dirty="0">
                <a:solidFill>
                  <a:srgbClr val="00B0F0"/>
                </a:solidFill>
                <a:effectLst/>
                <a:latin typeface="AGaramond"/>
              </a:rPr>
              <a:t> de la responsabilidad </a:t>
            </a:r>
            <a:endParaRPr lang="es-CL" b="1" dirty="0">
              <a:solidFill>
                <a:srgbClr val="00B0F0"/>
              </a:solidFill>
            </a:endParaRPr>
          </a:p>
          <a:p>
            <a:r>
              <a:rPr lang="es-CL" sz="1800" b="1" dirty="0">
                <a:solidFill>
                  <a:srgbClr val="FFC000"/>
                </a:solidFill>
                <a:effectLst/>
                <a:latin typeface="AGaramond"/>
              </a:rPr>
              <a:t>Hans </a:t>
            </a:r>
            <a:r>
              <a:rPr lang="es-CL" sz="1800" b="1" dirty="0" err="1">
                <a:solidFill>
                  <a:srgbClr val="FFC000"/>
                </a:solidFill>
                <a:effectLst/>
                <a:latin typeface="AGaramond"/>
              </a:rPr>
              <a:t>Jonas</a:t>
            </a:r>
            <a:r>
              <a:rPr lang="es-CL" sz="1800" b="1" dirty="0">
                <a:solidFill>
                  <a:srgbClr val="FFC000"/>
                </a:solidFill>
                <a:effectLst/>
                <a:latin typeface="AGaramond"/>
              </a:rPr>
              <a:t>: </a:t>
            </a:r>
            <a:r>
              <a:rPr lang="es-CL" sz="1800" dirty="0">
                <a:effectLst/>
                <a:latin typeface="AGaramond"/>
              </a:rPr>
              <a:t>el valor </a:t>
            </a:r>
            <a:r>
              <a:rPr lang="es-CL" sz="1800" dirty="0" err="1">
                <a:effectLst/>
                <a:latin typeface="AGaramond"/>
              </a:rPr>
              <a:t>intrínseco</a:t>
            </a:r>
            <a:r>
              <a:rPr lang="es-CL" sz="1800" dirty="0">
                <a:effectLst/>
                <a:latin typeface="AGaramond"/>
              </a:rPr>
              <a:t> de la naturaleza y de todo ser vivo =&gt; afirmar que lo que debemos respetar es la realidad que todo existe por un fin; por consiguiente, lo que debemos respetar y proteger es el fin de toda existencia, lo que incluye el deber del ser humano de conservar la naturaleza y tomar bajo su cuidado a todos los </a:t>
            </a:r>
            <a:r>
              <a:rPr lang="es-CL" sz="1800" dirty="0" err="1">
                <a:effectLst/>
                <a:latin typeface="AGaramond"/>
              </a:rPr>
              <a:t>demás</a:t>
            </a:r>
            <a:r>
              <a:rPr lang="es-CL" sz="1800" dirty="0">
                <a:effectLst/>
                <a:latin typeface="AGaramond"/>
              </a:rPr>
              <a:t> seres. </a:t>
            </a:r>
            <a:endParaRPr lang="es-CL" dirty="0"/>
          </a:p>
          <a:p>
            <a:r>
              <a:rPr lang="es-CL" sz="1800" b="1" dirty="0">
                <a:solidFill>
                  <a:srgbClr val="00B0F0"/>
                </a:solidFill>
                <a:effectLst/>
                <a:latin typeface="AGaramond"/>
              </a:rPr>
              <a:t>Naturaleza como proyecto: </a:t>
            </a:r>
            <a:r>
              <a:rPr lang="es-CL" sz="1800" b="1" dirty="0" err="1">
                <a:solidFill>
                  <a:srgbClr val="00B0F0"/>
                </a:solidFill>
                <a:effectLst/>
                <a:latin typeface="AGaramond"/>
              </a:rPr>
              <a:t>teoría</a:t>
            </a:r>
            <a:r>
              <a:rPr lang="es-CL" sz="1800" b="1" dirty="0">
                <a:solidFill>
                  <a:srgbClr val="00B0F0"/>
                </a:solidFill>
                <a:effectLst/>
                <a:latin typeface="AGaramond"/>
              </a:rPr>
              <a:t> interdisciplinaria del derecho</a:t>
            </a:r>
          </a:p>
          <a:p>
            <a:r>
              <a:rPr lang="es-CL" sz="1800" b="1" dirty="0" err="1">
                <a:solidFill>
                  <a:srgbClr val="FFC000"/>
                </a:solidFill>
                <a:latin typeface="AGaramond"/>
              </a:rPr>
              <a:t>Francois</a:t>
            </a:r>
            <a:r>
              <a:rPr lang="es-CL" sz="1800" b="1" dirty="0">
                <a:solidFill>
                  <a:srgbClr val="FFC000"/>
                </a:solidFill>
                <a:latin typeface="AGaramond"/>
              </a:rPr>
              <a:t> </a:t>
            </a:r>
            <a:r>
              <a:rPr lang="es-CL" sz="1800" b="1" dirty="0" err="1">
                <a:solidFill>
                  <a:srgbClr val="FFC000"/>
                </a:solidFill>
                <a:latin typeface="AGaramond"/>
              </a:rPr>
              <a:t>Ost</a:t>
            </a:r>
            <a:r>
              <a:rPr lang="es-CL" sz="1800" b="1" dirty="0">
                <a:solidFill>
                  <a:srgbClr val="FFC000"/>
                </a:solidFill>
                <a:latin typeface="AGaramond"/>
              </a:rPr>
              <a:t>: </a:t>
            </a:r>
            <a:r>
              <a:rPr lang="es-CL" sz="1800" b="1" dirty="0">
                <a:solidFill>
                  <a:srgbClr val="FFC000"/>
                </a:solidFill>
                <a:effectLst/>
                <a:latin typeface="AGaramond"/>
              </a:rPr>
              <a:t> </a:t>
            </a:r>
            <a:r>
              <a:rPr lang="es-CL" sz="1800" dirty="0">
                <a:effectLst/>
                <a:latin typeface="AGaramond"/>
              </a:rPr>
              <a:t>el derecho ambiental </a:t>
            </a:r>
            <a:r>
              <a:rPr lang="es-CL" sz="1800" dirty="0" err="1">
                <a:effectLst/>
                <a:latin typeface="AGaramond"/>
              </a:rPr>
              <a:t>debería</a:t>
            </a:r>
            <a:r>
              <a:rPr lang="es-CL" sz="1800" dirty="0">
                <a:effectLst/>
                <a:latin typeface="AGaramond"/>
              </a:rPr>
              <a:t> propender a este balance de poderes entre la naturaleza y la humanidad </a:t>
            </a:r>
          </a:p>
          <a:p>
            <a:r>
              <a:rPr lang="es-CL" sz="1800" dirty="0">
                <a:effectLst/>
                <a:latin typeface="AGaramond"/>
              </a:rPr>
              <a:t>naturaleza-proyecto (lo que la naturaleza hace de nosotros y lo que nosotros hacemos de la naturaleza) el balance. </a:t>
            </a:r>
          </a:p>
          <a:p>
            <a:r>
              <a:rPr lang="es-CL" sz="1800" dirty="0">
                <a:effectLst/>
                <a:latin typeface="AGaramond"/>
              </a:rPr>
              <a:t>El derecho, para regular eficazmente esta </a:t>
            </a:r>
            <a:r>
              <a:rPr lang="es-CL" sz="1800" dirty="0" err="1">
                <a:effectLst/>
                <a:latin typeface="AGaramond"/>
              </a:rPr>
              <a:t>relación</a:t>
            </a:r>
            <a:r>
              <a:rPr lang="es-CL" sz="1800" dirty="0">
                <a:effectLst/>
                <a:latin typeface="AGaramond"/>
              </a:rPr>
              <a:t> </a:t>
            </a:r>
            <a:r>
              <a:rPr lang="es-CL" sz="1800" dirty="0" err="1">
                <a:effectLst/>
                <a:latin typeface="AGaramond"/>
              </a:rPr>
              <a:t>dialéctica</a:t>
            </a:r>
            <a:r>
              <a:rPr lang="es-CL" sz="1800" dirty="0">
                <a:effectLst/>
                <a:latin typeface="AGaramond"/>
              </a:rPr>
              <a:t> entre el hombre y la naturaleza, ha optado por figuras imaginativas; por ejemplo, ha rescatado el concepto del </a:t>
            </a:r>
            <a:r>
              <a:rPr lang="es-CL" sz="1800" dirty="0">
                <a:solidFill>
                  <a:srgbClr val="00B0F0"/>
                </a:solidFill>
                <a:effectLst/>
                <a:latin typeface="AGaramond"/>
              </a:rPr>
              <a:t>dominio </a:t>
            </a:r>
            <a:r>
              <a:rPr lang="es-CL" sz="1800" dirty="0" err="1">
                <a:solidFill>
                  <a:srgbClr val="00B0F0"/>
                </a:solidFill>
                <a:effectLst/>
                <a:latin typeface="AGaramond"/>
              </a:rPr>
              <a:t>público</a:t>
            </a:r>
            <a:r>
              <a:rPr lang="es-CL" sz="1800" dirty="0">
                <a:solidFill>
                  <a:srgbClr val="00B0F0"/>
                </a:solidFill>
                <a:effectLst/>
                <a:latin typeface="AGaramond"/>
              </a:rPr>
              <a:t> </a:t>
            </a:r>
            <a:r>
              <a:rPr lang="es-CL" sz="1800" dirty="0">
                <a:effectLst/>
                <a:latin typeface="AGaramond"/>
              </a:rPr>
              <a:t>que ha sido beneficioso para establecer sitios naturales protegidos por su alta biodiversidad. </a:t>
            </a:r>
          </a:p>
          <a:p>
            <a:r>
              <a:rPr lang="es-CL" sz="1800" b="1" dirty="0" err="1">
                <a:solidFill>
                  <a:srgbClr val="00B0F0"/>
                </a:solidFill>
                <a:effectLst/>
                <a:latin typeface="AGaramond"/>
              </a:rPr>
              <a:t>Teoría</a:t>
            </a:r>
            <a:r>
              <a:rPr lang="es-CL" sz="1800" b="1" dirty="0">
                <a:solidFill>
                  <a:srgbClr val="00B0F0"/>
                </a:solidFill>
                <a:effectLst/>
                <a:latin typeface="AGaramond"/>
              </a:rPr>
              <a:t> ancestral: Madre Tierra o Pachamama </a:t>
            </a:r>
            <a:endParaRPr lang="es-CL" b="1" dirty="0">
              <a:solidFill>
                <a:srgbClr val="00B0F0"/>
              </a:solidFill>
            </a:endParaRPr>
          </a:p>
          <a:p>
            <a:r>
              <a:rPr lang="es-CL" sz="1800" dirty="0" err="1">
                <a:solidFill>
                  <a:srgbClr val="FFC000"/>
                </a:solidFill>
                <a:effectLst/>
                <a:latin typeface="AGaramond"/>
              </a:rPr>
              <a:t>Cosmovisión</a:t>
            </a:r>
            <a:r>
              <a:rPr lang="es-CL" sz="1800" dirty="0">
                <a:solidFill>
                  <a:srgbClr val="FFC000"/>
                </a:solidFill>
                <a:effectLst/>
                <a:latin typeface="AGaramond"/>
              </a:rPr>
              <a:t> de los pueblos nativos </a:t>
            </a:r>
            <a:r>
              <a:rPr lang="es-CL" sz="1800" dirty="0">
                <a:effectLst/>
                <a:latin typeface="AGaramond"/>
              </a:rPr>
              <a:t>ancestrales:</a:t>
            </a:r>
          </a:p>
          <a:p>
            <a:pPr lvl="1"/>
            <a:r>
              <a:rPr lang="es-CL" dirty="0">
                <a:latin typeface="AGaramond"/>
              </a:rPr>
              <a:t>Interdependencia</a:t>
            </a:r>
          </a:p>
          <a:p>
            <a:pPr lvl="1"/>
            <a:r>
              <a:rPr lang="es-CL" dirty="0">
                <a:latin typeface="AGaramond"/>
              </a:rPr>
              <a:t>Complementariedad</a:t>
            </a:r>
          </a:p>
          <a:p>
            <a:pPr lvl="1"/>
            <a:r>
              <a:rPr lang="es-CL" dirty="0">
                <a:latin typeface="AGaramond"/>
              </a:rPr>
              <a:t>Reciprocidad</a:t>
            </a:r>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181853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9143998"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7201"/>
            <a:ext cx="84582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ítulo 1">
            <a:extLst>
              <a:ext uri="{FF2B5EF4-FFF2-40B4-BE49-F238E27FC236}">
                <a16:creationId xmlns:a16="http://schemas.microsoft.com/office/drawing/2014/main" id="{57021E69-3125-69D1-4561-61C0AF2BC91B}"/>
              </a:ext>
            </a:extLst>
          </p:cNvPr>
          <p:cNvSpPr>
            <a:spLocks noGrp="1"/>
          </p:cNvSpPr>
          <p:nvPr>
            <p:ph type="title"/>
          </p:nvPr>
        </p:nvSpPr>
        <p:spPr>
          <a:xfrm>
            <a:off x="857250" y="990599"/>
            <a:ext cx="7429500" cy="685800"/>
          </a:xfrm>
        </p:spPr>
        <p:txBody>
          <a:bodyPr anchor="t">
            <a:normAutofit/>
          </a:bodyPr>
          <a:lstStyle/>
          <a:p>
            <a:r>
              <a:rPr lang="es-CL" sz="3500" b="1" i="1" dirty="0">
                <a:solidFill>
                  <a:schemeClr val="accent1"/>
                </a:solidFill>
              </a:rPr>
              <a:t>Antecedentes</a:t>
            </a:r>
          </a:p>
        </p:txBody>
      </p:sp>
      <p:graphicFrame>
        <p:nvGraphicFramePr>
          <p:cNvPr id="5" name="Marcador de contenido 2">
            <a:extLst>
              <a:ext uri="{FF2B5EF4-FFF2-40B4-BE49-F238E27FC236}">
                <a16:creationId xmlns:a16="http://schemas.microsoft.com/office/drawing/2014/main" id="{04C9567C-CAB6-7F49-6704-98B90B6D01C3}"/>
              </a:ext>
            </a:extLst>
          </p:cNvPr>
          <p:cNvGraphicFramePr>
            <a:graphicFrameLocks noGrp="1"/>
          </p:cNvGraphicFramePr>
          <p:nvPr>
            <p:ph idx="1"/>
            <p:extLst>
              <p:ext uri="{D42A27DB-BD31-4B8C-83A1-F6EECF244321}">
                <p14:modId xmlns:p14="http://schemas.microsoft.com/office/powerpoint/2010/main" val="3363724421"/>
              </p:ext>
            </p:extLst>
          </p:nvPr>
        </p:nvGraphicFramePr>
        <p:xfrm>
          <a:off x="514350" y="2137228"/>
          <a:ext cx="81153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73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F82DFAAC-F8E2-6E4C-1F4F-E6AA4EC7E98F}"/>
              </a:ext>
            </a:extLst>
          </p:cNvPr>
          <p:cNvSpPr>
            <a:spLocks noGrp="1"/>
          </p:cNvSpPr>
          <p:nvPr>
            <p:ph type="title"/>
          </p:nvPr>
        </p:nvSpPr>
        <p:spPr>
          <a:xfrm>
            <a:off x="630936" y="548640"/>
            <a:ext cx="2700645" cy="5431536"/>
          </a:xfrm>
        </p:spPr>
        <p:txBody>
          <a:bodyPr>
            <a:normAutofit/>
          </a:bodyPr>
          <a:lstStyle/>
          <a:p>
            <a:r>
              <a:rPr lang="es-CL" sz="4000" b="1" i="1"/>
              <a:t>Perspectivas</a:t>
            </a:r>
          </a:p>
        </p:txBody>
      </p:sp>
      <p:sp>
        <p:nvSpPr>
          <p:cNvPr id="2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25DA0BCB-9FDE-7631-D02E-0B8D4D97FE61}"/>
              </a:ext>
            </a:extLst>
          </p:cNvPr>
          <p:cNvSpPr>
            <a:spLocks noGrp="1"/>
          </p:cNvSpPr>
          <p:nvPr>
            <p:ph idx="1"/>
          </p:nvPr>
        </p:nvSpPr>
        <p:spPr>
          <a:xfrm>
            <a:off x="3844813" y="552091"/>
            <a:ext cx="4668251" cy="5431536"/>
          </a:xfrm>
        </p:spPr>
        <p:txBody>
          <a:bodyPr anchor="ctr">
            <a:normAutofit/>
          </a:bodyPr>
          <a:lstStyle/>
          <a:p>
            <a:r>
              <a:rPr lang="es-CL" sz="1600" dirty="0"/>
              <a:t>Protección ambiental</a:t>
            </a:r>
          </a:p>
          <a:p>
            <a:r>
              <a:rPr lang="es-CL" sz="1600" dirty="0">
                <a:effectLst/>
                <a:latin typeface="AGaramond"/>
              </a:rPr>
              <a:t>Naturaleza con Derechos: considerar a la naturaleza como sujeto de derechos y, con ello, revertir el proceso de </a:t>
            </a:r>
            <a:r>
              <a:rPr lang="es-CL" sz="1600" dirty="0" err="1">
                <a:effectLst/>
                <a:latin typeface="AGaramond"/>
              </a:rPr>
              <a:t>destrucción</a:t>
            </a:r>
            <a:r>
              <a:rPr lang="es-CL" sz="1600" dirty="0">
                <a:effectLst/>
                <a:latin typeface="AGaramond"/>
              </a:rPr>
              <a:t> por parte de los seres humanos. En ella convergen tanto visiones antiguas, basadas en saberes ancestrales y espiritualidad de los nativos, como modernas que van construyendo un nuevo paradigma en la </a:t>
            </a:r>
            <a:r>
              <a:rPr lang="es-CL" sz="1600" dirty="0" err="1">
                <a:effectLst/>
                <a:latin typeface="AGaramond"/>
              </a:rPr>
              <a:t>relación</a:t>
            </a:r>
            <a:r>
              <a:rPr lang="es-CL" sz="1600" dirty="0">
                <a:effectLst/>
                <a:latin typeface="AGaramond"/>
              </a:rPr>
              <a:t> hombre-naturaleza </a:t>
            </a:r>
          </a:p>
          <a:p>
            <a:r>
              <a:rPr lang="es-CL" sz="1600" dirty="0">
                <a:effectLst/>
                <a:latin typeface="AGaramond"/>
              </a:rPr>
              <a:t>Ecología: ecosistemas y de biosfera</a:t>
            </a:r>
          </a:p>
          <a:p>
            <a:r>
              <a:rPr lang="es-CL" sz="1600" dirty="0">
                <a:latin typeface="AGaramond"/>
              </a:rPr>
              <a:t>D</a:t>
            </a:r>
            <a:r>
              <a:rPr lang="es-CL" sz="1600" dirty="0">
                <a:effectLst/>
                <a:latin typeface="AGaramond"/>
              </a:rPr>
              <a:t>erecho: responde hablando de </a:t>
            </a:r>
            <a:r>
              <a:rPr lang="es-CL" sz="1600" dirty="0" err="1">
                <a:effectLst/>
                <a:latin typeface="AGaramond"/>
              </a:rPr>
              <a:t>límites</a:t>
            </a:r>
            <a:r>
              <a:rPr lang="es-CL" sz="1600" dirty="0">
                <a:effectLst/>
                <a:latin typeface="AGaramond"/>
              </a:rPr>
              <a:t> y fronteras </a:t>
            </a:r>
          </a:p>
          <a:p>
            <a:pPr marL="800100" lvl="1" indent="-342900">
              <a:buFont typeface="+mj-lt"/>
              <a:buAutoNum type="arabicPeriod"/>
            </a:pPr>
            <a:r>
              <a:rPr lang="es-CL" sz="1600" dirty="0">
                <a:effectLst/>
                <a:latin typeface="AGaramond"/>
              </a:rPr>
              <a:t>Desde el punto de vista </a:t>
            </a:r>
            <a:r>
              <a:rPr lang="es-CL" sz="1600" dirty="0" err="1">
                <a:effectLst/>
                <a:latin typeface="AGaramond"/>
              </a:rPr>
              <a:t>científico</a:t>
            </a:r>
            <a:r>
              <a:rPr lang="es-CL" sz="1600" dirty="0">
                <a:effectLst/>
                <a:latin typeface="AGaramond"/>
              </a:rPr>
              <a:t>: la </a:t>
            </a:r>
            <a:r>
              <a:rPr lang="es-CL" sz="1600" dirty="0" err="1">
                <a:effectLst/>
                <a:latin typeface="AGaramond"/>
              </a:rPr>
              <a:t>ecología</a:t>
            </a:r>
            <a:r>
              <a:rPr lang="es-CL" sz="1600" dirty="0">
                <a:effectLst/>
                <a:latin typeface="AGaramond"/>
              </a:rPr>
              <a:t>, la </a:t>
            </a:r>
            <a:r>
              <a:rPr lang="es-CL" sz="1600" dirty="0" err="1">
                <a:effectLst/>
                <a:latin typeface="AGaramond"/>
              </a:rPr>
              <a:t>revolución</a:t>
            </a:r>
            <a:r>
              <a:rPr lang="es-CL" sz="1600" dirty="0">
                <a:effectLst/>
                <a:latin typeface="AGaramond"/>
              </a:rPr>
              <a:t> de la </a:t>
            </a:r>
            <a:r>
              <a:rPr lang="es-CL" sz="1600" dirty="0" err="1">
                <a:effectLst/>
                <a:latin typeface="AGaramond"/>
              </a:rPr>
              <a:t>física</a:t>
            </a:r>
            <a:r>
              <a:rPr lang="es-CL" sz="1600" dirty="0">
                <a:effectLst/>
                <a:latin typeface="AGaramond"/>
              </a:rPr>
              <a:t>, la </a:t>
            </a:r>
            <a:r>
              <a:rPr lang="es-CL" sz="1600" dirty="0" err="1">
                <a:effectLst/>
                <a:latin typeface="AGaramond"/>
              </a:rPr>
              <a:t>biología</a:t>
            </a:r>
            <a:r>
              <a:rPr lang="es-CL" sz="1600" dirty="0">
                <a:effectLst/>
                <a:latin typeface="AGaramond"/>
              </a:rPr>
              <a:t> y sus implicancias en la </a:t>
            </a:r>
            <a:r>
              <a:rPr lang="es-CL" sz="1600" dirty="0" err="1">
                <a:effectLst/>
                <a:latin typeface="AGaramond"/>
              </a:rPr>
              <a:t>ética</a:t>
            </a:r>
            <a:r>
              <a:rPr lang="es-CL" sz="1600" dirty="0">
                <a:effectLst/>
                <a:latin typeface="AGaramond"/>
              </a:rPr>
              <a:t> y la </a:t>
            </a:r>
            <a:r>
              <a:rPr lang="es-CL" sz="1600" dirty="0" err="1">
                <a:effectLst/>
                <a:latin typeface="AGaramond"/>
              </a:rPr>
              <a:t>filosofía</a:t>
            </a:r>
            <a:r>
              <a:rPr lang="es-CL" sz="1600" dirty="0">
                <a:effectLst/>
                <a:latin typeface="AGaramond"/>
              </a:rPr>
              <a:t>. </a:t>
            </a:r>
          </a:p>
          <a:p>
            <a:pPr marL="800100" lvl="1" indent="-342900">
              <a:buFont typeface="+mj-lt"/>
              <a:buAutoNum type="arabicPeriod"/>
            </a:pPr>
            <a:r>
              <a:rPr lang="es-CL" sz="1600" dirty="0">
                <a:effectLst/>
                <a:latin typeface="AGaramond"/>
              </a:rPr>
              <a:t>Desde el punto de vista </a:t>
            </a:r>
            <a:r>
              <a:rPr lang="es-CL" sz="1600" dirty="0" err="1">
                <a:effectLst/>
                <a:latin typeface="AGaramond"/>
              </a:rPr>
              <a:t>jurídico</a:t>
            </a:r>
            <a:r>
              <a:rPr lang="es-CL" sz="1600" dirty="0">
                <a:effectLst/>
                <a:latin typeface="AGaramond"/>
              </a:rPr>
              <a:t>, </a:t>
            </a:r>
            <a:r>
              <a:rPr lang="es-CL" sz="1600" dirty="0" err="1">
                <a:effectLst/>
                <a:latin typeface="AGaramond"/>
              </a:rPr>
              <a:t>ecológico-jurídico</a:t>
            </a:r>
            <a:r>
              <a:rPr lang="es-CL" sz="1600" dirty="0">
                <a:effectLst/>
                <a:latin typeface="AGaramond"/>
              </a:rPr>
              <a:t> y desde la </a:t>
            </a:r>
            <a:r>
              <a:rPr lang="es-CL" sz="1600" dirty="0" err="1">
                <a:effectLst/>
                <a:latin typeface="AGaramond"/>
              </a:rPr>
              <a:t>filosofía</a:t>
            </a:r>
            <a:r>
              <a:rPr lang="es-CL" sz="1600" dirty="0">
                <a:effectLst/>
                <a:latin typeface="AGaramond"/>
              </a:rPr>
              <a:t> del derecho. </a:t>
            </a:r>
          </a:p>
          <a:p>
            <a:pPr marL="800100" lvl="1" indent="-342900">
              <a:buFont typeface="+mj-lt"/>
              <a:buAutoNum type="arabicPeriod"/>
            </a:pPr>
            <a:r>
              <a:rPr lang="es-CL" sz="1600" dirty="0" err="1">
                <a:effectLst/>
                <a:latin typeface="AGaramond"/>
              </a:rPr>
              <a:t>Teoría</a:t>
            </a:r>
            <a:r>
              <a:rPr lang="es-CL" sz="1600" dirty="0">
                <a:effectLst/>
                <a:latin typeface="AGaramond"/>
              </a:rPr>
              <a:t> ancestral: Madre Tierra o Pachamama. </a:t>
            </a:r>
          </a:p>
          <a:p>
            <a:pPr lvl="1"/>
            <a:endParaRPr lang="es-CL" sz="1600" dirty="0"/>
          </a:p>
          <a:p>
            <a:endParaRPr lang="es-CL" sz="1600" dirty="0"/>
          </a:p>
          <a:p>
            <a:endParaRPr lang="es-CL" sz="1600" dirty="0"/>
          </a:p>
        </p:txBody>
      </p:sp>
    </p:spTree>
    <p:extLst>
      <p:ext uri="{BB962C8B-B14F-4D97-AF65-F5344CB8AC3E}">
        <p14:creationId xmlns:p14="http://schemas.microsoft.com/office/powerpoint/2010/main" val="1579893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6096FBC-7310-46BF-5C87-3EB6EF46AD20}"/>
              </a:ext>
            </a:extLst>
          </p:cNvPr>
          <p:cNvSpPr>
            <a:spLocks noGrp="1"/>
          </p:cNvSpPr>
          <p:nvPr>
            <p:ph type="title"/>
          </p:nvPr>
        </p:nvSpPr>
        <p:spPr>
          <a:xfrm>
            <a:off x="630936" y="548640"/>
            <a:ext cx="2700645" cy="5431536"/>
          </a:xfrm>
        </p:spPr>
        <p:txBody>
          <a:bodyPr>
            <a:normAutofit/>
          </a:bodyPr>
          <a:lstStyle/>
          <a:p>
            <a:r>
              <a:rPr lang="es-CL" sz="3600" i="1" dirty="0" err="1">
                <a:solidFill>
                  <a:schemeClr val="accent1"/>
                </a:solidFill>
                <a:effectLst/>
                <a:latin typeface="AGaramond"/>
              </a:rPr>
              <a:t>Ecología</a:t>
            </a:r>
            <a:r>
              <a:rPr lang="es-CL" sz="3600" i="1" dirty="0">
                <a:solidFill>
                  <a:schemeClr val="accent1"/>
                </a:solidFill>
                <a:effectLst/>
                <a:latin typeface="AGaramond"/>
              </a:rPr>
              <a:t> profunda o Deep </a:t>
            </a:r>
            <a:r>
              <a:rPr lang="es-CL" sz="3600" i="1" dirty="0" err="1">
                <a:solidFill>
                  <a:schemeClr val="accent1"/>
                </a:solidFill>
                <a:effectLst/>
                <a:latin typeface="AGaramond"/>
              </a:rPr>
              <a:t>Ecology</a:t>
            </a:r>
            <a:r>
              <a:rPr lang="es-CL" sz="3600" i="1" dirty="0">
                <a:solidFill>
                  <a:schemeClr val="accent1"/>
                </a:solidFill>
                <a:effectLst/>
                <a:latin typeface="AGaramond"/>
              </a:rPr>
              <a:t> </a:t>
            </a:r>
            <a:endParaRPr lang="es-CL" sz="3600" dirty="0">
              <a:solidFill>
                <a:schemeClr val="accent1"/>
              </a:solidFill>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F55D482-ACFF-366E-432A-5EE6782D6A5E}"/>
              </a:ext>
            </a:extLst>
          </p:cNvPr>
          <p:cNvSpPr>
            <a:spLocks noGrp="1"/>
          </p:cNvSpPr>
          <p:nvPr>
            <p:ph idx="1"/>
          </p:nvPr>
        </p:nvSpPr>
        <p:spPr>
          <a:xfrm>
            <a:off x="3844814" y="1175657"/>
            <a:ext cx="5190329" cy="6139543"/>
          </a:xfrm>
        </p:spPr>
        <p:txBody>
          <a:bodyPr anchor="ctr">
            <a:normAutofit/>
          </a:bodyPr>
          <a:lstStyle/>
          <a:p>
            <a:r>
              <a:rPr lang="es-CL" sz="1500" b="1" dirty="0">
                <a:solidFill>
                  <a:srgbClr val="FFC000"/>
                </a:solidFill>
                <a:effectLst/>
                <a:latin typeface="AGaramond"/>
              </a:rPr>
              <a:t>Aldo Leopold </a:t>
            </a:r>
            <a:r>
              <a:rPr lang="es-CL" sz="1500" dirty="0">
                <a:effectLst/>
                <a:latin typeface="AGaramond"/>
              </a:rPr>
              <a:t>&amp; </a:t>
            </a:r>
            <a:r>
              <a:rPr lang="es-CL" sz="1500" b="1" dirty="0">
                <a:solidFill>
                  <a:srgbClr val="FFC000"/>
                </a:solidFill>
                <a:effectLst/>
                <a:latin typeface="AGaramond"/>
              </a:rPr>
              <a:t>Arne </a:t>
            </a:r>
            <a:r>
              <a:rPr lang="es-CL" sz="1500" b="1" dirty="0" err="1">
                <a:solidFill>
                  <a:srgbClr val="FFC000"/>
                </a:solidFill>
                <a:effectLst/>
                <a:latin typeface="AGaramond"/>
              </a:rPr>
              <a:t>Naess</a:t>
            </a:r>
            <a:r>
              <a:rPr lang="es-CL" sz="1500" b="1" dirty="0">
                <a:solidFill>
                  <a:srgbClr val="FFC000"/>
                </a:solidFill>
                <a:effectLst/>
                <a:latin typeface="AGaramond"/>
              </a:rPr>
              <a:t> </a:t>
            </a:r>
          </a:p>
          <a:p>
            <a:r>
              <a:rPr lang="es-CL" sz="1500" b="1" dirty="0" err="1">
                <a:solidFill>
                  <a:srgbClr val="00B0F0"/>
                </a:solidFill>
                <a:effectLst/>
                <a:latin typeface="AGaramond"/>
              </a:rPr>
              <a:t>Ecología</a:t>
            </a:r>
            <a:r>
              <a:rPr lang="es-CL" sz="1500" b="1" dirty="0">
                <a:solidFill>
                  <a:srgbClr val="00B0F0"/>
                </a:solidFill>
                <a:effectLst/>
                <a:latin typeface="AGaramond"/>
              </a:rPr>
              <a:t> superficial o de corto alcance </a:t>
            </a:r>
            <a:r>
              <a:rPr lang="es-CL" sz="1500" dirty="0">
                <a:effectLst/>
                <a:latin typeface="AGaramond"/>
              </a:rPr>
              <a:t>—</a:t>
            </a:r>
            <a:r>
              <a:rPr lang="es-CL" sz="1500" i="1" dirty="0">
                <a:effectLst/>
                <a:latin typeface="AGaramond"/>
              </a:rPr>
              <a:t>short-</a:t>
            </a:r>
            <a:r>
              <a:rPr lang="es-CL" sz="1500" i="1" dirty="0" err="1">
                <a:effectLst/>
                <a:latin typeface="AGaramond"/>
              </a:rPr>
              <a:t>range</a:t>
            </a:r>
            <a:r>
              <a:rPr lang="es-CL" sz="1500" dirty="0">
                <a:effectLst/>
                <a:latin typeface="AGaramond"/>
              </a:rPr>
              <a:t>, </a:t>
            </a:r>
            <a:r>
              <a:rPr lang="es-CL" sz="1500" i="1" dirty="0" err="1">
                <a:effectLst/>
                <a:latin typeface="AGaramond"/>
              </a:rPr>
              <a:t>shallow</a:t>
            </a:r>
            <a:r>
              <a:rPr lang="es-CL" sz="1500" i="1" dirty="0">
                <a:effectLst/>
                <a:latin typeface="AGaramond"/>
              </a:rPr>
              <a:t> </a:t>
            </a:r>
            <a:r>
              <a:rPr lang="es-CL" sz="1500" i="1" dirty="0" err="1">
                <a:effectLst/>
                <a:latin typeface="AGaramond"/>
              </a:rPr>
              <a:t>ecology</a:t>
            </a:r>
            <a:r>
              <a:rPr lang="es-CL" sz="1500" dirty="0">
                <a:effectLst/>
                <a:latin typeface="AGaramond"/>
              </a:rPr>
              <a:t>— </a:t>
            </a:r>
            <a:r>
              <a:rPr lang="es-CL" sz="1500" dirty="0" err="1">
                <a:effectLst/>
                <a:latin typeface="AGaramond"/>
              </a:rPr>
              <a:t>también</a:t>
            </a:r>
            <a:r>
              <a:rPr lang="es-CL" sz="1500" dirty="0">
                <a:effectLst/>
                <a:latin typeface="AGaramond"/>
              </a:rPr>
              <a:t> denominada ambiental en una actitud y </a:t>
            </a:r>
            <a:r>
              <a:rPr lang="es-CL" sz="1500" dirty="0" err="1">
                <a:effectLst/>
                <a:latin typeface="AGaramond"/>
              </a:rPr>
              <a:t>visión</a:t>
            </a:r>
            <a:r>
              <a:rPr lang="es-CL" sz="1500" dirty="0">
                <a:effectLst/>
                <a:latin typeface="AGaramond"/>
              </a:rPr>
              <a:t> predominante o exclusivamente </a:t>
            </a:r>
            <a:r>
              <a:rPr lang="es-CL" sz="1500" dirty="0" err="1">
                <a:effectLst/>
                <a:latin typeface="AGaramond"/>
              </a:rPr>
              <a:t>antropocéntrica</a:t>
            </a:r>
            <a:r>
              <a:rPr lang="es-CL" sz="1500" dirty="0">
                <a:effectLst/>
                <a:latin typeface="AGaramond"/>
              </a:rPr>
              <a:t> y le da a la naturaleza un significado meramente instrumental, de uso. </a:t>
            </a:r>
          </a:p>
          <a:p>
            <a:pPr lvl="1"/>
            <a:r>
              <a:rPr lang="es-CL" sz="1500" dirty="0">
                <a:latin typeface="AGaramond"/>
              </a:rPr>
              <a:t>Salud, Contaminación y agotamiento de recursos</a:t>
            </a:r>
          </a:p>
          <a:p>
            <a:r>
              <a:rPr lang="es-CL" sz="1500" b="1" dirty="0" err="1">
                <a:solidFill>
                  <a:srgbClr val="00B0F0"/>
                </a:solidFill>
                <a:latin typeface="AGaramond"/>
              </a:rPr>
              <a:t>E</a:t>
            </a:r>
            <a:r>
              <a:rPr lang="es-CL" sz="1500" b="1" dirty="0" err="1">
                <a:solidFill>
                  <a:srgbClr val="00B0F0"/>
                </a:solidFill>
                <a:effectLst/>
                <a:latin typeface="AGaramond"/>
              </a:rPr>
              <a:t>cología</a:t>
            </a:r>
            <a:r>
              <a:rPr lang="es-CL" sz="1500" b="1" dirty="0">
                <a:solidFill>
                  <a:srgbClr val="00B0F0"/>
                </a:solidFill>
                <a:effectLst/>
                <a:latin typeface="AGaramond"/>
              </a:rPr>
              <a:t> profunda o de amplio alcance </a:t>
            </a:r>
            <a:r>
              <a:rPr lang="es-CL" sz="1500" dirty="0">
                <a:effectLst/>
                <a:latin typeface="AGaramond"/>
              </a:rPr>
              <a:t>—</a:t>
            </a:r>
            <a:r>
              <a:rPr lang="es-CL" sz="1500" i="1" dirty="0" err="1">
                <a:effectLst/>
                <a:latin typeface="AGaramond"/>
              </a:rPr>
              <a:t>long-range</a:t>
            </a:r>
            <a:r>
              <a:rPr lang="es-CL" sz="1500" dirty="0">
                <a:effectLst/>
                <a:latin typeface="AGaramond"/>
              </a:rPr>
              <a:t>, </a:t>
            </a:r>
            <a:r>
              <a:rPr lang="es-CL" sz="1500" i="1" dirty="0" err="1">
                <a:effectLst/>
                <a:latin typeface="AGaramond"/>
              </a:rPr>
              <a:t>deep</a:t>
            </a:r>
            <a:r>
              <a:rPr lang="es-CL" sz="1500" i="1" dirty="0">
                <a:effectLst/>
                <a:latin typeface="AGaramond"/>
              </a:rPr>
              <a:t> </a:t>
            </a:r>
            <a:r>
              <a:rPr lang="es-CL" sz="1500" i="1" dirty="0" err="1">
                <a:effectLst/>
                <a:latin typeface="AGaramond"/>
              </a:rPr>
              <a:t>ecology</a:t>
            </a:r>
            <a:r>
              <a:rPr lang="es-CL" sz="1500" dirty="0">
                <a:effectLst/>
                <a:latin typeface="AGaramond"/>
              </a:rPr>
              <a:t>—, </a:t>
            </a:r>
            <a:r>
              <a:rPr lang="es-CL" sz="1500" dirty="0" err="1">
                <a:effectLst/>
                <a:latin typeface="AGaramond"/>
              </a:rPr>
              <a:t>también</a:t>
            </a:r>
            <a:r>
              <a:rPr lang="es-CL" sz="1500" dirty="0">
                <a:effectLst/>
                <a:latin typeface="AGaramond"/>
              </a:rPr>
              <a:t> llamada </a:t>
            </a:r>
            <a:r>
              <a:rPr lang="es-CL" sz="1500" dirty="0" err="1">
                <a:effectLst/>
                <a:latin typeface="AGaramond"/>
              </a:rPr>
              <a:t>ecología</a:t>
            </a:r>
            <a:r>
              <a:rPr lang="es-CL" sz="1500" dirty="0">
                <a:effectLst/>
                <a:latin typeface="AGaramond"/>
              </a:rPr>
              <a:t> </a:t>
            </a:r>
            <a:r>
              <a:rPr lang="es-CL" sz="1500" dirty="0" err="1">
                <a:effectLst/>
                <a:latin typeface="AGaramond"/>
              </a:rPr>
              <a:t>política</a:t>
            </a:r>
            <a:r>
              <a:rPr lang="es-CL" sz="1500" dirty="0">
                <a:effectLst/>
                <a:latin typeface="AGaramond"/>
              </a:rPr>
              <a:t>, promueve lo que se ha denominado perspectiva </a:t>
            </a:r>
            <a:r>
              <a:rPr lang="es-CL" sz="1500" dirty="0" err="1">
                <a:effectLst/>
                <a:latin typeface="AGaramond"/>
              </a:rPr>
              <a:t>ecocéntrica</a:t>
            </a:r>
            <a:r>
              <a:rPr lang="es-CL" sz="1500" dirty="0">
                <a:effectLst/>
                <a:latin typeface="AGaramond"/>
              </a:rPr>
              <a:t>, centrada en la tierra. Es una </a:t>
            </a:r>
            <a:r>
              <a:rPr lang="es-CL" sz="1500" dirty="0" err="1">
                <a:effectLst/>
                <a:latin typeface="AGaramond"/>
              </a:rPr>
              <a:t>visión</a:t>
            </a:r>
            <a:r>
              <a:rPr lang="es-CL" sz="1500" dirty="0">
                <a:effectLst/>
                <a:latin typeface="AGaramond"/>
              </a:rPr>
              <a:t> del mundo </a:t>
            </a:r>
            <a:r>
              <a:rPr lang="es-CL" sz="1500" dirty="0" err="1">
                <a:effectLst/>
                <a:latin typeface="AGaramond"/>
              </a:rPr>
              <a:t>holística</a:t>
            </a:r>
            <a:r>
              <a:rPr lang="es-CL" sz="1500" dirty="0">
                <a:effectLst/>
                <a:latin typeface="AGaramond"/>
              </a:rPr>
              <a:t>, que reconoce el valor inherente de la vida no humana. No separa a los humanos del entorno natural, partiendo del hecho que, como individuos y sociedades, estamos inmersos y finalmente dependientes de los procesos </a:t>
            </a:r>
            <a:r>
              <a:rPr lang="es-CL" sz="1500" dirty="0" err="1">
                <a:effectLst/>
                <a:latin typeface="AGaramond"/>
              </a:rPr>
              <a:t>cíclicos</a:t>
            </a:r>
            <a:r>
              <a:rPr lang="es-CL" sz="1500" dirty="0">
                <a:effectLst/>
                <a:latin typeface="AGaramond"/>
              </a:rPr>
              <a:t> de la naturaleza. </a:t>
            </a:r>
          </a:p>
          <a:p>
            <a:pPr lvl="1"/>
            <a:r>
              <a:rPr lang="es-CL" sz="1500" dirty="0">
                <a:latin typeface="AGaramond"/>
              </a:rPr>
              <a:t>D</a:t>
            </a:r>
            <a:r>
              <a:rPr lang="es-CL" sz="1500" dirty="0">
                <a:effectLst/>
                <a:latin typeface="AGaramond"/>
              </a:rPr>
              <a:t>esplaza a la persona humana como centro de la </a:t>
            </a:r>
            <a:r>
              <a:rPr lang="es-CL" sz="1500" dirty="0" err="1">
                <a:effectLst/>
                <a:latin typeface="AGaramond"/>
              </a:rPr>
              <a:t>creación</a:t>
            </a:r>
            <a:r>
              <a:rPr lang="es-CL" sz="1500" dirty="0">
                <a:effectLst/>
                <a:latin typeface="AGaramond"/>
              </a:rPr>
              <a:t> en </a:t>
            </a:r>
            <a:r>
              <a:rPr lang="es-CL" sz="1500" dirty="0" err="1">
                <a:effectLst/>
                <a:latin typeface="AGaramond"/>
              </a:rPr>
              <a:t>función</a:t>
            </a:r>
            <a:r>
              <a:rPr lang="es-CL" sz="1500" dirty="0">
                <a:effectLst/>
                <a:latin typeface="AGaramond"/>
              </a:rPr>
              <a:t> de otras especies de la naturaleza. Y por </a:t>
            </a:r>
            <a:r>
              <a:rPr lang="es-CL" sz="1500" dirty="0" err="1">
                <a:effectLst/>
                <a:latin typeface="AGaramond"/>
              </a:rPr>
              <a:t>deducción</a:t>
            </a:r>
            <a:r>
              <a:rPr lang="es-CL" sz="1500" dirty="0">
                <a:effectLst/>
                <a:latin typeface="AGaramond"/>
              </a:rPr>
              <a:t> </a:t>
            </a:r>
            <a:r>
              <a:rPr lang="es-CL" sz="1500" dirty="0" err="1">
                <a:effectLst/>
                <a:latin typeface="AGaramond"/>
              </a:rPr>
              <a:t>lógica</a:t>
            </a:r>
            <a:r>
              <a:rPr lang="es-CL" sz="1500" dirty="0">
                <a:effectLst/>
                <a:latin typeface="AGaramond"/>
              </a:rPr>
              <a:t>, sus partidarios concluyen que, dado que la naturaleza ha sido </a:t>
            </a:r>
            <a:r>
              <a:rPr lang="es-CL" sz="1500" dirty="0" err="1">
                <a:effectLst/>
                <a:latin typeface="AGaramond"/>
              </a:rPr>
              <a:t>dañada</a:t>
            </a:r>
            <a:r>
              <a:rPr lang="es-CL" sz="1500" dirty="0">
                <a:effectLst/>
                <a:latin typeface="AGaramond"/>
              </a:rPr>
              <a:t> por la </a:t>
            </a:r>
            <a:r>
              <a:rPr lang="es-CL" sz="1500" dirty="0" err="1">
                <a:effectLst/>
                <a:latin typeface="AGaramond"/>
              </a:rPr>
              <a:t>acción</a:t>
            </a:r>
            <a:r>
              <a:rPr lang="es-CL" sz="1500" dirty="0">
                <a:effectLst/>
                <a:latin typeface="AGaramond"/>
              </a:rPr>
              <a:t> del hombre, es necesario ahora compensar esta </a:t>
            </a:r>
            <a:r>
              <a:rPr lang="es-CL" sz="1500" dirty="0" err="1">
                <a:effectLst/>
                <a:latin typeface="AGaramond"/>
              </a:rPr>
              <a:t>situación</a:t>
            </a:r>
            <a:r>
              <a:rPr lang="es-CL" sz="1500" dirty="0">
                <a:effectLst/>
                <a:latin typeface="AGaramond"/>
              </a:rPr>
              <a:t> permitiendo el florecimiento de otras especies.</a:t>
            </a:r>
            <a:endParaRPr lang="es-CL" sz="1500" dirty="0"/>
          </a:p>
          <a:p>
            <a:pPr lvl="1"/>
            <a:r>
              <a:rPr lang="es-CL" sz="1500" dirty="0"/>
              <a:t>Críticas:</a:t>
            </a:r>
          </a:p>
          <a:p>
            <a:pPr lvl="2"/>
            <a:r>
              <a:rPr lang="es-CL" sz="1200" dirty="0" err="1">
                <a:effectLst/>
                <a:latin typeface="AGaramond"/>
              </a:rPr>
              <a:t>intrínsecamente</a:t>
            </a:r>
            <a:r>
              <a:rPr lang="es-CL" sz="1200" dirty="0">
                <a:effectLst/>
                <a:latin typeface="AGaramond"/>
              </a:rPr>
              <a:t> </a:t>
            </a:r>
            <a:r>
              <a:rPr lang="es-CL" sz="1200" dirty="0" err="1">
                <a:effectLst/>
                <a:latin typeface="AGaramond"/>
              </a:rPr>
              <a:t>misántropa</a:t>
            </a:r>
            <a:r>
              <a:rPr lang="es-CL" sz="1200" dirty="0">
                <a:effectLst/>
                <a:latin typeface="AGaramond"/>
              </a:rPr>
              <a:t> </a:t>
            </a:r>
          </a:p>
          <a:p>
            <a:pPr lvl="2"/>
            <a:r>
              <a:rPr lang="es-CL" sz="1200" dirty="0">
                <a:latin typeface="AGaramond"/>
              </a:rPr>
              <a:t>extremista</a:t>
            </a:r>
            <a:endParaRPr lang="es-CL" sz="1200" dirty="0"/>
          </a:p>
          <a:p>
            <a:endParaRPr lang="es-CL" sz="1900" dirty="0"/>
          </a:p>
          <a:p>
            <a:endParaRPr lang="es-CL" sz="1500" dirty="0">
              <a:effectLst/>
              <a:latin typeface="AGaramond"/>
            </a:endParaRPr>
          </a:p>
          <a:p>
            <a:endParaRPr lang="es-CL" sz="1500" dirty="0"/>
          </a:p>
          <a:p>
            <a:endParaRPr lang="es-CL" sz="1500" dirty="0"/>
          </a:p>
          <a:p>
            <a:endParaRPr lang="es-CL" sz="1500" dirty="0"/>
          </a:p>
        </p:txBody>
      </p:sp>
    </p:spTree>
    <p:extLst>
      <p:ext uri="{BB962C8B-B14F-4D97-AF65-F5344CB8AC3E}">
        <p14:creationId xmlns:p14="http://schemas.microsoft.com/office/powerpoint/2010/main" val="45972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4ED3DA-830F-F456-119D-C0551E2D1F66}"/>
              </a:ext>
            </a:extLst>
          </p:cNvPr>
          <p:cNvSpPr>
            <a:spLocks noGrp="1"/>
          </p:cNvSpPr>
          <p:nvPr>
            <p:ph type="title"/>
          </p:nvPr>
        </p:nvSpPr>
        <p:spPr>
          <a:xfrm>
            <a:off x="149679" y="0"/>
            <a:ext cx="7886700" cy="1325563"/>
          </a:xfrm>
        </p:spPr>
        <p:txBody>
          <a:bodyPr>
            <a:normAutofit/>
          </a:bodyPr>
          <a:lstStyle/>
          <a:p>
            <a:r>
              <a:rPr lang="es-CL" sz="3200" i="1" dirty="0">
                <a:solidFill>
                  <a:schemeClr val="accent1"/>
                </a:solidFill>
                <a:latin typeface="AGaramond"/>
              </a:rPr>
              <a:t>I</a:t>
            </a:r>
            <a:r>
              <a:rPr lang="es-CL" sz="3200" i="1" dirty="0">
                <a:solidFill>
                  <a:schemeClr val="accent1"/>
                </a:solidFill>
                <a:effectLst/>
                <a:latin typeface="AGaramond"/>
              </a:rPr>
              <a:t>gualitarismo </a:t>
            </a:r>
            <a:r>
              <a:rPr lang="es-CL" sz="3200" i="1" dirty="0" err="1">
                <a:solidFill>
                  <a:schemeClr val="accent1"/>
                </a:solidFill>
                <a:effectLst/>
                <a:latin typeface="AGaramond"/>
              </a:rPr>
              <a:t>biosférico</a:t>
            </a:r>
            <a:r>
              <a:rPr lang="es-CL" sz="3200" i="1" dirty="0">
                <a:solidFill>
                  <a:schemeClr val="accent1"/>
                </a:solidFill>
                <a:effectLst/>
                <a:latin typeface="AGaramond"/>
              </a:rPr>
              <a:t> </a:t>
            </a:r>
            <a:br>
              <a:rPr lang="es-CL" sz="3200" dirty="0">
                <a:solidFill>
                  <a:schemeClr val="accent1"/>
                </a:solidFill>
              </a:rPr>
            </a:br>
            <a:endParaRPr lang="es-CL" sz="3200" dirty="0">
              <a:solidFill>
                <a:schemeClr val="accent1"/>
              </a:solidFill>
            </a:endParaRPr>
          </a:p>
        </p:txBody>
      </p:sp>
      <p:sp>
        <p:nvSpPr>
          <p:cNvPr id="3" name="Marcador de contenido 2">
            <a:extLst>
              <a:ext uri="{FF2B5EF4-FFF2-40B4-BE49-F238E27FC236}">
                <a16:creationId xmlns:a16="http://schemas.microsoft.com/office/drawing/2014/main" id="{207DB41B-C8C2-FFFC-C370-719A5C8EBD03}"/>
              </a:ext>
            </a:extLst>
          </p:cNvPr>
          <p:cNvSpPr>
            <a:spLocks noGrp="1"/>
          </p:cNvSpPr>
          <p:nvPr>
            <p:ph idx="1"/>
          </p:nvPr>
        </p:nvSpPr>
        <p:spPr>
          <a:xfrm>
            <a:off x="239487" y="827315"/>
            <a:ext cx="8588828" cy="5903574"/>
          </a:xfrm>
        </p:spPr>
        <p:txBody>
          <a:bodyPr>
            <a:normAutofit fontScale="77500" lnSpcReduction="20000"/>
          </a:bodyPr>
          <a:lstStyle/>
          <a:p>
            <a:pPr algn="just"/>
            <a:r>
              <a:rPr lang="es-CL" sz="1800" dirty="0">
                <a:effectLst/>
                <a:latin typeface="AGaramond"/>
              </a:rPr>
              <a:t>Principio de </a:t>
            </a:r>
            <a:r>
              <a:rPr lang="es-CL" sz="1800" dirty="0">
                <a:solidFill>
                  <a:srgbClr val="FFC000"/>
                </a:solidFill>
                <a:effectLst/>
                <a:latin typeface="AGaramond"/>
              </a:rPr>
              <a:t>igualdad</a:t>
            </a:r>
            <a:r>
              <a:rPr lang="es-CL" sz="1800" dirty="0">
                <a:effectLst/>
                <a:latin typeface="AGaramond"/>
              </a:rPr>
              <a:t>, o </a:t>
            </a:r>
            <a:r>
              <a:rPr lang="es-CL" sz="1800" dirty="0" err="1">
                <a:effectLst/>
                <a:latin typeface="AGaramond"/>
              </a:rPr>
              <a:t>nivelación</a:t>
            </a:r>
            <a:r>
              <a:rPr lang="es-CL" sz="1800" dirty="0">
                <a:effectLst/>
                <a:latin typeface="AGaramond"/>
              </a:rPr>
              <a:t> entre todos los seres vivos y su </a:t>
            </a:r>
            <a:r>
              <a:rPr lang="es-CL" sz="1800" dirty="0">
                <a:solidFill>
                  <a:srgbClr val="FFC000"/>
                </a:solidFill>
                <a:effectLst/>
                <a:latin typeface="AGaramond"/>
              </a:rPr>
              <a:t>interdependenci</a:t>
            </a:r>
            <a:r>
              <a:rPr lang="es-CL" sz="1800" dirty="0">
                <a:solidFill>
                  <a:srgbClr val="FFC000"/>
                </a:solidFill>
                <a:latin typeface="AGaramond"/>
              </a:rPr>
              <a:t>a</a:t>
            </a:r>
          </a:p>
          <a:p>
            <a:pPr algn="just"/>
            <a:r>
              <a:rPr lang="es-CL" sz="1800" dirty="0" err="1">
                <a:latin typeface="AGaramond"/>
              </a:rPr>
              <a:t>I</a:t>
            </a:r>
            <a:r>
              <a:rPr lang="es-CL" sz="1800" dirty="0" err="1">
                <a:effectLst/>
                <a:latin typeface="AGaramond"/>
              </a:rPr>
              <a:t>déntico</a:t>
            </a:r>
            <a:r>
              <a:rPr lang="es-CL" sz="1800" dirty="0">
                <a:effectLst/>
                <a:latin typeface="AGaramond"/>
              </a:rPr>
              <a:t> derecho a vivir y a prosperar de todas las formas de vida sin </a:t>
            </a:r>
            <a:r>
              <a:rPr lang="es-CL" sz="1800" dirty="0" err="1">
                <a:effectLst/>
                <a:latin typeface="AGaramond"/>
              </a:rPr>
              <a:t>excepción</a:t>
            </a:r>
            <a:endParaRPr lang="es-CL" sz="1800" dirty="0">
              <a:effectLst/>
              <a:latin typeface="AGaramond"/>
            </a:endParaRPr>
          </a:p>
          <a:p>
            <a:pPr algn="just"/>
            <a:r>
              <a:rPr lang="es-CL" sz="1800" dirty="0">
                <a:effectLst/>
                <a:latin typeface="AGaramond"/>
              </a:rPr>
              <a:t>principios de </a:t>
            </a:r>
            <a:r>
              <a:rPr lang="es-CL" sz="1800" dirty="0">
                <a:solidFill>
                  <a:srgbClr val="FFC000"/>
                </a:solidFill>
                <a:effectLst/>
                <a:latin typeface="AGaramond"/>
              </a:rPr>
              <a:t>diversidad</a:t>
            </a:r>
            <a:r>
              <a:rPr lang="es-CL" sz="1800" dirty="0">
                <a:effectLst/>
                <a:latin typeface="AGaramond"/>
              </a:rPr>
              <a:t> y </a:t>
            </a:r>
            <a:r>
              <a:rPr lang="es-CL" sz="1800" dirty="0">
                <a:solidFill>
                  <a:srgbClr val="FFC000"/>
                </a:solidFill>
                <a:effectLst/>
                <a:latin typeface="AGaramond"/>
              </a:rPr>
              <a:t>simbiosis</a:t>
            </a:r>
            <a:r>
              <a:rPr lang="es-CL" sz="1800" dirty="0">
                <a:effectLst/>
                <a:latin typeface="AGaramond"/>
              </a:rPr>
              <a:t> ya que la diversidad incrementa las posibilidades de supervivencia y las oportunidades para nuevas formas de vida. </a:t>
            </a:r>
            <a:endParaRPr lang="es-CL" sz="1200" dirty="0"/>
          </a:p>
          <a:p>
            <a:pPr algn="just"/>
            <a:r>
              <a:rPr lang="es-CL" sz="1800" dirty="0">
                <a:effectLst/>
                <a:latin typeface="AGaramond"/>
              </a:rPr>
              <a:t> Los ecologistas profundos, representando religiones y </a:t>
            </a:r>
            <a:r>
              <a:rPr lang="es-CL" sz="1800" dirty="0" err="1">
                <a:effectLst/>
                <a:latin typeface="AGaramond"/>
              </a:rPr>
              <a:t>filosofías</a:t>
            </a:r>
            <a:r>
              <a:rPr lang="es-CL" sz="1800" dirty="0">
                <a:effectLst/>
                <a:latin typeface="AGaramond"/>
              </a:rPr>
              <a:t> muy diferentes, crean su propio camino de </a:t>
            </a:r>
            <a:r>
              <a:rPr lang="es-CL" sz="1800" dirty="0" err="1">
                <a:effectLst/>
                <a:latin typeface="AGaramond"/>
              </a:rPr>
              <a:t>acción</a:t>
            </a:r>
            <a:r>
              <a:rPr lang="es-CL" sz="1800" dirty="0">
                <a:effectLst/>
                <a:latin typeface="AGaramond"/>
              </a:rPr>
              <a:t> </a:t>
            </a:r>
            <a:r>
              <a:rPr lang="es-CL" sz="1800" dirty="0" err="1">
                <a:effectLst/>
                <a:latin typeface="AGaramond"/>
              </a:rPr>
              <a:t>ecológica</a:t>
            </a:r>
            <a:r>
              <a:rPr lang="es-CL" sz="1800" dirty="0">
                <a:effectLst/>
                <a:latin typeface="AGaramond"/>
              </a:rPr>
              <a:t>, utilizando como </a:t>
            </a:r>
            <a:r>
              <a:rPr lang="es-CL" sz="1800" dirty="0" err="1">
                <a:effectLst/>
                <a:latin typeface="AGaramond"/>
              </a:rPr>
              <a:t>guía</a:t>
            </a:r>
            <a:r>
              <a:rPr lang="es-CL" sz="1800" dirty="0">
                <a:effectLst/>
                <a:latin typeface="AGaramond"/>
              </a:rPr>
              <a:t> los principios, los textos sagrados o los cuerpos doctrinales </a:t>
            </a:r>
            <a:r>
              <a:rPr lang="es-CL" sz="1800" dirty="0" err="1">
                <a:effectLst/>
                <a:latin typeface="AGaramond"/>
              </a:rPr>
              <a:t>filosóficos</a:t>
            </a:r>
            <a:r>
              <a:rPr lang="es-CL" sz="1800" dirty="0">
                <a:effectLst/>
                <a:latin typeface="AGaramond"/>
              </a:rPr>
              <a:t> con los que cada uno de ellos se identifica </a:t>
            </a:r>
            <a:r>
              <a:rPr lang="es-CL" sz="1800" dirty="0" err="1">
                <a:effectLst/>
                <a:latin typeface="AGaramond"/>
              </a:rPr>
              <a:t>más</a:t>
            </a:r>
            <a:r>
              <a:rPr lang="es-CL" sz="1800" dirty="0">
                <a:latin typeface="AGaramond"/>
              </a:rPr>
              <a:t>: </a:t>
            </a:r>
          </a:p>
          <a:p>
            <a:pPr lvl="1" algn="just"/>
            <a:r>
              <a:rPr lang="es-CL" sz="1800" dirty="0">
                <a:effectLst/>
                <a:latin typeface="AGaramond"/>
              </a:rPr>
              <a:t>modelo cristiano de San Francisco de </a:t>
            </a:r>
            <a:r>
              <a:rPr lang="es-CL" sz="1800" dirty="0" err="1">
                <a:effectLst/>
                <a:latin typeface="AGaramond"/>
              </a:rPr>
              <a:t>Asís</a:t>
            </a:r>
            <a:r>
              <a:rPr lang="es-CL" sz="1800" dirty="0">
                <a:effectLst/>
                <a:latin typeface="AGaramond"/>
              </a:rPr>
              <a:t>, el budismo, las </a:t>
            </a:r>
            <a:r>
              <a:rPr lang="es-CL" sz="1800" dirty="0" err="1">
                <a:effectLst/>
                <a:latin typeface="AGaramond"/>
              </a:rPr>
              <a:t>sabidurías</a:t>
            </a:r>
            <a:r>
              <a:rPr lang="es-CL" sz="1800" dirty="0">
                <a:effectLst/>
                <a:latin typeface="AGaramond"/>
              </a:rPr>
              <a:t> </a:t>
            </a:r>
            <a:r>
              <a:rPr lang="es-CL" sz="1800" dirty="0" err="1">
                <a:effectLst/>
                <a:latin typeface="AGaramond"/>
              </a:rPr>
              <a:t>indígenas</a:t>
            </a:r>
            <a:r>
              <a:rPr lang="es-CL" sz="1800" dirty="0">
                <a:effectLst/>
                <a:latin typeface="AGaramond"/>
              </a:rPr>
              <a:t>, la </a:t>
            </a:r>
            <a:r>
              <a:rPr lang="es-CL" sz="1800" dirty="0" err="1">
                <a:effectLst/>
                <a:latin typeface="AGaramond"/>
              </a:rPr>
              <a:t>ecosofía</a:t>
            </a:r>
            <a:r>
              <a:rPr lang="es-CL" sz="1800" dirty="0">
                <a:effectLst/>
                <a:latin typeface="AGaramond"/>
              </a:rPr>
              <a:t> T (</a:t>
            </a:r>
            <a:r>
              <a:rPr lang="es-CL" sz="1800" dirty="0" err="1">
                <a:effectLst/>
                <a:latin typeface="AGaramond"/>
              </a:rPr>
              <a:t>Naess</a:t>
            </a:r>
            <a:r>
              <a:rPr lang="es-CL" sz="1800" dirty="0">
                <a:effectLst/>
                <a:latin typeface="AGaramond"/>
              </a:rPr>
              <a:t>) la </a:t>
            </a:r>
            <a:r>
              <a:rPr lang="es-CL" sz="1800" dirty="0" err="1">
                <a:effectLst/>
                <a:latin typeface="AGaramond"/>
              </a:rPr>
              <a:t>ecología</a:t>
            </a:r>
            <a:r>
              <a:rPr lang="es-CL" sz="1800" dirty="0">
                <a:effectLst/>
                <a:latin typeface="AGaramond"/>
              </a:rPr>
              <a:t> transpersonal (Fox)</a:t>
            </a:r>
            <a:endParaRPr lang="es-CL" sz="1400" dirty="0">
              <a:effectLst/>
              <a:latin typeface="AGaramond"/>
            </a:endParaRPr>
          </a:p>
          <a:p>
            <a:pPr algn="just"/>
            <a:r>
              <a:rPr lang="es-CL" sz="1800" b="1" dirty="0">
                <a:solidFill>
                  <a:srgbClr val="FFC000"/>
                </a:solidFill>
                <a:latin typeface="AGaramond"/>
              </a:rPr>
              <a:t>Arne </a:t>
            </a:r>
            <a:r>
              <a:rPr lang="es-CL" sz="1800" b="1" dirty="0" err="1">
                <a:solidFill>
                  <a:srgbClr val="FFC000"/>
                </a:solidFill>
                <a:latin typeface="AGaramond"/>
              </a:rPr>
              <a:t>Naess</a:t>
            </a:r>
            <a:r>
              <a:rPr lang="es-CL" sz="1800" b="1" dirty="0">
                <a:solidFill>
                  <a:srgbClr val="FFC000"/>
                </a:solidFill>
                <a:latin typeface="AGaramond"/>
              </a:rPr>
              <a:t>: </a:t>
            </a:r>
          </a:p>
          <a:p>
            <a:pPr lvl="1" algn="just"/>
            <a:r>
              <a:rPr lang="es-CL" sz="1700" dirty="0" err="1">
                <a:effectLst/>
                <a:latin typeface="AGaramond"/>
              </a:rPr>
              <a:t>autorrealización</a:t>
            </a:r>
            <a:r>
              <a:rPr lang="es-CL" sz="1700" dirty="0">
                <a:effectLst/>
                <a:latin typeface="AGaramond"/>
              </a:rPr>
              <a:t>, conforme al principio general de la interdependencia de los seres vivos =&gt; La </a:t>
            </a:r>
            <a:r>
              <a:rPr lang="es-CL" sz="1700" dirty="0" err="1">
                <a:effectLst/>
                <a:latin typeface="AGaramond"/>
              </a:rPr>
              <a:t>realización</a:t>
            </a:r>
            <a:r>
              <a:rPr lang="es-CL" sz="1700" dirty="0">
                <a:effectLst/>
                <a:latin typeface="AGaramond"/>
              </a:rPr>
              <a:t> del potencial de los humanos está </a:t>
            </a:r>
            <a:r>
              <a:rPr lang="es-CL" sz="1700" dirty="0" err="1">
                <a:effectLst/>
                <a:latin typeface="AGaramond"/>
              </a:rPr>
              <a:t>íntimamente</a:t>
            </a:r>
            <a:r>
              <a:rPr lang="es-CL" sz="1700" dirty="0">
                <a:effectLst/>
                <a:latin typeface="AGaramond"/>
              </a:rPr>
              <a:t> conectada a la de los </a:t>
            </a:r>
            <a:r>
              <a:rPr lang="es-CL" sz="1700" dirty="0" err="1">
                <a:effectLst/>
                <a:latin typeface="AGaramond"/>
              </a:rPr>
              <a:t>demás</a:t>
            </a:r>
            <a:r>
              <a:rPr lang="es-CL" sz="1700" dirty="0">
                <a:effectLst/>
                <a:latin typeface="AGaramond"/>
              </a:rPr>
              <a:t> a </a:t>
            </a:r>
            <a:r>
              <a:rPr lang="es-CL" sz="1700" dirty="0" err="1">
                <a:effectLst/>
                <a:latin typeface="AGaramond"/>
              </a:rPr>
              <a:t>través</a:t>
            </a:r>
            <a:r>
              <a:rPr lang="es-CL" sz="1700" dirty="0">
                <a:effectLst/>
                <a:latin typeface="AGaramond"/>
              </a:rPr>
              <a:t> de una </a:t>
            </a:r>
            <a:r>
              <a:rPr lang="es-CL" sz="1700" dirty="0" err="1">
                <a:effectLst/>
                <a:latin typeface="AGaramond"/>
              </a:rPr>
              <a:t>profundización</a:t>
            </a:r>
            <a:r>
              <a:rPr lang="es-CL" sz="1700" dirty="0">
                <a:effectLst/>
                <a:latin typeface="AGaramond"/>
              </a:rPr>
              <a:t> y </a:t>
            </a:r>
            <a:r>
              <a:rPr lang="es-CL" sz="1700" dirty="0" err="1">
                <a:effectLst/>
                <a:latin typeface="AGaramond"/>
              </a:rPr>
              <a:t>extensión</a:t>
            </a:r>
            <a:r>
              <a:rPr lang="es-CL" sz="1700" dirty="0">
                <a:effectLst/>
                <a:latin typeface="AGaramond"/>
              </a:rPr>
              <a:t> del “Yo” en la que participan todos los seres vivos. </a:t>
            </a:r>
          </a:p>
          <a:p>
            <a:pPr lvl="1" algn="just"/>
            <a:r>
              <a:rPr lang="es-CL" sz="1700" dirty="0">
                <a:effectLst/>
                <a:latin typeface="AGaramond"/>
              </a:rPr>
              <a:t>el hombre no tiene derecho a reducir esta riqueza y diversidad excepto para satisfacer sus necesidades vitales </a:t>
            </a:r>
            <a:r>
              <a:rPr lang="es-CL" sz="1700" dirty="0" err="1">
                <a:effectLst/>
                <a:latin typeface="AGaramond"/>
              </a:rPr>
              <a:t>básicas</a:t>
            </a:r>
            <a:r>
              <a:rPr lang="es-CL" sz="1700" dirty="0">
                <a:effectLst/>
                <a:latin typeface="AGaramond"/>
              </a:rPr>
              <a:t>.</a:t>
            </a:r>
          </a:p>
          <a:p>
            <a:pPr lvl="1" algn="just"/>
            <a:r>
              <a:rPr lang="es-CL" sz="1700" dirty="0">
                <a:effectLst/>
                <a:latin typeface="AGaramond"/>
              </a:rPr>
              <a:t>Como la interferencia del hombre en el mundo natural no-humano es excesiva y la </a:t>
            </a:r>
            <a:r>
              <a:rPr lang="es-CL" sz="1700" dirty="0" err="1">
                <a:effectLst/>
                <a:latin typeface="AGaramond"/>
              </a:rPr>
              <a:t>situación</a:t>
            </a:r>
            <a:r>
              <a:rPr lang="es-CL" sz="1700" dirty="0">
                <a:effectLst/>
                <a:latin typeface="AGaramond"/>
              </a:rPr>
              <a:t> está empeorando </a:t>
            </a:r>
            <a:r>
              <a:rPr lang="es-CL" sz="1700" dirty="0" err="1">
                <a:effectLst/>
                <a:latin typeface="AGaramond"/>
              </a:rPr>
              <a:t>rápidamente</a:t>
            </a:r>
            <a:r>
              <a:rPr lang="es-CL" sz="1700" dirty="0">
                <a:effectLst/>
                <a:latin typeface="AGaramond"/>
              </a:rPr>
              <a:t>, el desarrollo libre de la vida no-humana requiere necesariamente un decrecimiento de la </a:t>
            </a:r>
            <a:r>
              <a:rPr lang="es-CL" sz="1700" dirty="0" err="1">
                <a:effectLst/>
                <a:latin typeface="AGaramond"/>
              </a:rPr>
              <a:t>población</a:t>
            </a:r>
            <a:r>
              <a:rPr lang="es-CL" sz="1700" dirty="0">
                <a:effectLst/>
                <a:latin typeface="AGaramond"/>
              </a:rPr>
              <a:t> humana actual </a:t>
            </a:r>
          </a:p>
          <a:p>
            <a:pPr lvl="1" algn="just"/>
            <a:r>
              <a:rPr lang="es-CL" sz="1700" dirty="0">
                <a:effectLst/>
                <a:latin typeface="AGaramond"/>
              </a:rPr>
              <a:t>“derecho” de toda forma de vida sin </a:t>
            </a:r>
            <a:r>
              <a:rPr lang="es-CL" sz="1700" dirty="0" err="1">
                <a:effectLst/>
                <a:latin typeface="AGaramond"/>
              </a:rPr>
              <a:t>excepción</a:t>
            </a:r>
            <a:r>
              <a:rPr lang="es-CL" sz="1700" dirty="0">
                <a:effectLst/>
                <a:latin typeface="AGaramond"/>
              </a:rPr>
              <a:t> a prosperar y a desarrollar sus potencialidades desde la </a:t>
            </a:r>
            <a:r>
              <a:rPr lang="es-CL" sz="1700" dirty="0" err="1">
                <a:effectLst/>
                <a:latin typeface="AGaramond"/>
              </a:rPr>
              <a:t>montaña</a:t>
            </a:r>
            <a:r>
              <a:rPr lang="es-CL" sz="1700" dirty="0">
                <a:effectLst/>
                <a:latin typeface="AGaramond"/>
              </a:rPr>
              <a:t> al hombre, pasan- do por los bosques, los animales, los </a:t>
            </a:r>
            <a:r>
              <a:rPr lang="es-CL" sz="1700" dirty="0" err="1">
                <a:effectLst/>
                <a:latin typeface="AGaramond"/>
              </a:rPr>
              <a:t>ríos</a:t>
            </a:r>
            <a:r>
              <a:rPr lang="es-CL" sz="1700" dirty="0">
                <a:effectLst/>
                <a:latin typeface="AGaramond"/>
              </a:rPr>
              <a:t>, etc. </a:t>
            </a:r>
          </a:p>
          <a:p>
            <a:pPr algn="just"/>
            <a:r>
              <a:rPr lang="es-CL" sz="1800" b="1" dirty="0" err="1">
                <a:solidFill>
                  <a:srgbClr val="FFC000"/>
                </a:solidFill>
                <a:effectLst/>
                <a:latin typeface="AGaramond"/>
              </a:rPr>
              <a:t>Fritjof</a:t>
            </a:r>
            <a:r>
              <a:rPr lang="es-CL" sz="1800" b="1" dirty="0">
                <a:solidFill>
                  <a:srgbClr val="FFC000"/>
                </a:solidFill>
                <a:effectLst/>
                <a:latin typeface="AGaramond"/>
              </a:rPr>
              <a:t> Capra: </a:t>
            </a:r>
          </a:p>
          <a:p>
            <a:pPr lvl="1" algn="just"/>
            <a:r>
              <a:rPr lang="es-CL" sz="1800" dirty="0">
                <a:effectLst/>
                <a:latin typeface="AGaramond"/>
              </a:rPr>
              <a:t>todos los seres vivos son miembros de comunidades </a:t>
            </a:r>
            <a:r>
              <a:rPr lang="es-CL" sz="1800" dirty="0" err="1">
                <a:effectLst/>
                <a:latin typeface="AGaramond"/>
              </a:rPr>
              <a:t>ecológicas</a:t>
            </a:r>
            <a:r>
              <a:rPr lang="es-CL" sz="1800" dirty="0">
                <a:effectLst/>
                <a:latin typeface="AGaramond"/>
              </a:rPr>
              <a:t> vinculados por una red de interdependencias </a:t>
            </a:r>
          </a:p>
          <a:p>
            <a:pPr lvl="1" algn="just"/>
            <a:r>
              <a:rPr lang="es-CL" sz="1800" dirty="0">
                <a:effectLst/>
                <a:latin typeface="AGaramond"/>
              </a:rPr>
              <a:t>La </a:t>
            </a:r>
            <a:r>
              <a:rPr lang="es-CL" sz="1800" dirty="0" err="1">
                <a:effectLst/>
                <a:latin typeface="AGaramond"/>
              </a:rPr>
              <a:t>ecología</a:t>
            </a:r>
            <a:r>
              <a:rPr lang="es-CL" sz="1800" dirty="0">
                <a:effectLst/>
                <a:latin typeface="AGaramond"/>
              </a:rPr>
              <a:t> profunda reconoce el valor </a:t>
            </a:r>
            <a:r>
              <a:rPr lang="es-CL" sz="1800" dirty="0" err="1">
                <a:effectLst/>
                <a:latin typeface="AGaramond"/>
              </a:rPr>
              <a:t>intrínseco</a:t>
            </a:r>
            <a:r>
              <a:rPr lang="es-CL" sz="1800" dirty="0">
                <a:effectLst/>
                <a:latin typeface="AGaramond"/>
              </a:rPr>
              <a:t> de todos los seres vivos y ve a los humanos como una mera hebra de la trama de la vida, en la cual todos los miembros de una comunidad </a:t>
            </a:r>
            <a:r>
              <a:rPr lang="es-CL" sz="1800" dirty="0" err="1">
                <a:effectLst/>
                <a:latin typeface="AGaramond"/>
              </a:rPr>
              <a:t>ecológica</a:t>
            </a:r>
            <a:r>
              <a:rPr lang="es-CL" sz="1800" dirty="0">
                <a:effectLst/>
                <a:latin typeface="AGaramond"/>
              </a:rPr>
              <a:t> se hallan interconectados en una vasta e intrincada red de relaciones </a:t>
            </a:r>
          </a:p>
          <a:p>
            <a:pPr lvl="1" algn="just"/>
            <a:r>
              <a:rPr lang="es-CL" sz="1800" dirty="0">
                <a:effectLst/>
                <a:latin typeface="AGaramond"/>
              </a:rPr>
              <a:t>La naturaleza </a:t>
            </a:r>
            <a:r>
              <a:rPr lang="es-CL" sz="1800" dirty="0" err="1">
                <a:effectLst/>
                <a:latin typeface="AGaramond"/>
              </a:rPr>
              <a:t>cíclica</a:t>
            </a:r>
            <a:r>
              <a:rPr lang="es-CL" sz="1800" dirty="0">
                <a:effectLst/>
                <a:latin typeface="AGaramond"/>
              </a:rPr>
              <a:t> de los procesos </a:t>
            </a:r>
            <a:r>
              <a:rPr lang="es-CL" sz="1800" dirty="0" err="1">
                <a:effectLst/>
                <a:latin typeface="AGaramond"/>
              </a:rPr>
              <a:t>ecológicos</a:t>
            </a:r>
            <a:r>
              <a:rPr lang="es-CL" sz="1800" dirty="0">
                <a:effectLst/>
                <a:latin typeface="AGaramond"/>
              </a:rPr>
              <a:t> </a:t>
            </a:r>
            <a:r>
              <a:rPr lang="es-CL" sz="1800" dirty="0" err="1">
                <a:effectLst/>
                <a:latin typeface="AGaramond"/>
              </a:rPr>
              <a:t>cons</a:t>
            </a:r>
            <a:r>
              <a:rPr lang="es-CL" sz="1800" dirty="0">
                <a:effectLst/>
                <a:latin typeface="AGaramond"/>
              </a:rPr>
              <a:t>- </a:t>
            </a:r>
            <a:r>
              <a:rPr lang="es-CL" sz="1800" dirty="0" err="1">
                <a:effectLst/>
                <a:latin typeface="AGaramond"/>
              </a:rPr>
              <a:t>tituye</a:t>
            </a:r>
            <a:r>
              <a:rPr lang="es-CL" sz="1800" dirty="0">
                <a:effectLst/>
                <a:latin typeface="AGaramond"/>
              </a:rPr>
              <a:t> otro importante principio de </a:t>
            </a:r>
            <a:r>
              <a:rPr lang="es-CL" sz="1800" dirty="0" err="1">
                <a:effectLst/>
                <a:latin typeface="AGaramond"/>
              </a:rPr>
              <a:t>ecología</a:t>
            </a:r>
            <a:r>
              <a:rPr lang="es-CL" sz="1800" dirty="0">
                <a:effectLst/>
                <a:latin typeface="AGaramond"/>
              </a:rPr>
              <a:t>. Los circuitos de </a:t>
            </a:r>
            <a:r>
              <a:rPr lang="es-CL" sz="1800" dirty="0" err="1">
                <a:effectLst/>
                <a:latin typeface="AGaramond"/>
              </a:rPr>
              <a:t>retroalimentación</a:t>
            </a:r>
            <a:r>
              <a:rPr lang="es-CL" sz="1800" dirty="0">
                <a:effectLst/>
                <a:latin typeface="AGaramond"/>
              </a:rPr>
              <a:t> son caminos a lo largo de los cuales los nutrientes son constantemente reciclados. Como sistemas abiertos, todos los organismos de un ecosistema producen desechos, pero lo que es residuo para una especie constituye alimento para otra, de modo que el sistema como un todo no produce desperdicios. </a:t>
            </a:r>
            <a:endParaRPr lang="es-CL" sz="1200" dirty="0"/>
          </a:p>
          <a:p>
            <a:pPr lvl="1" algn="just"/>
            <a:endParaRPr lang="es-CL" sz="1600" dirty="0"/>
          </a:p>
          <a:p>
            <a:pPr algn="just"/>
            <a:endParaRPr lang="es-CL" sz="2100" dirty="0"/>
          </a:p>
          <a:p>
            <a:pPr lvl="1" algn="just"/>
            <a:endParaRPr lang="es-CL" sz="1500" dirty="0"/>
          </a:p>
          <a:p>
            <a:pPr algn="just"/>
            <a:endParaRPr lang="es-CL" dirty="0"/>
          </a:p>
          <a:p>
            <a:pPr algn="just"/>
            <a:endParaRPr lang="es-CL" dirty="0"/>
          </a:p>
          <a:p>
            <a:pPr algn="just"/>
            <a:endParaRPr lang="es-CL" dirty="0"/>
          </a:p>
          <a:p>
            <a:pPr algn="just"/>
            <a:endParaRPr lang="es-CL" dirty="0"/>
          </a:p>
          <a:p>
            <a:endParaRPr lang="es-CL" dirty="0"/>
          </a:p>
        </p:txBody>
      </p:sp>
    </p:spTree>
    <p:extLst>
      <p:ext uri="{BB962C8B-B14F-4D97-AF65-F5344CB8AC3E}">
        <p14:creationId xmlns:p14="http://schemas.microsoft.com/office/powerpoint/2010/main" val="1989563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73963D-5C0F-EC93-9F89-454568BC352F}"/>
              </a:ext>
            </a:extLst>
          </p:cNvPr>
          <p:cNvSpPr>
            <a:spLocks noGrp="1"/>
          </p:cNvSpPr>
          <p:nvPr>
            <p:ph type="title"/>
          </p:nvPr>
        </p:nvSpPr>
        <p:spPr>
          <a:xfrm>
            <a:off x="389164" y="-190045"/>
            <a:ext cx="7886700" cy="1325563"/>
          </a:xfrm>
        </p:spPr>
        <p:txBody>
          <a:bodyPr>
            <a:normAutofit/>
          </a:bodyPr>
          <a:lstStyle/>
          <a:p>
            <a:r>
              <a:rPr lang="es-CL" sz="3200" b="1" i="1" dirty="0">
                <a:solidFill>
                  <a:schemeClr val="accent1"/>
                </a:solidFill>
              </a:rPr>
              <a:t>Hipótesis Gaia </a:t>
            </a:r>
          </a:p>
        </p:txBody>
      </p:sp>
      <p:graphicFrame>
        <p:nvGraphicFramePr>
          <p:cNvPr id="7" name="Marcador de contenido 2">
            <a:extLst>
              <a:ext uri="{FF2B5EF4-FFF2-40B4-BE49-F238E27FC236}">
                <a16:creationId xmlns:a16="http://schemas.microsoft.com/office/drawing/2014/main" id="{A5A1DA21-E8C2-66B1-4405-94D275F69F28}"/>
              </a:ext>
            </a:extLst>
          </p:cNvPr>
          <p:cNvGraphicFramePr>
            <a:graphicFrameLocks noGrp="1"/>
          </p:cNvGraphicFramePr>
          <p:nvPr>
            <p:ph idx="1"/>
            <p:extLst>
              <p:ext uri="{D42A27DB-BD31-4B8C-83A1-F6EECF244321}">
                <p14:modId xmlns:p14="http://schemas.microsoft.com/office/powerpoint/2010/main" val="3074428342"/>
              </p:ext>
            </p:extLst>
          </p:nvPr>
        </p:nvGraphicFramePr>
        <p:xfrm>
          <a:off x="174171" y="936172"/>
          <a:ext cx="8784772" cy="5921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9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F7B1781-10C7-F718-520D-BAF2A2BC6DFE}"/>
              </a:ext>
            </a:extLst>
          </p:cNvPr>
          <p:cNvSpPr>
            <a:spLocks noGrp="1"/>
          </p:cNvSpPr>
          <p:nvPr>
            <p:ph type="title"/>
          </p:nvPr>
        </p:nvSpPr>
        <p:spPr>
          <a:xfrm>
            <a:off x="628650" y="365125"/>
            <a:ext cx="7886700" cy="1325563"/>
          </a:xfrm>
        </p:spPr>
        <p:txBody>
          <a:bodyPr>
            <a:normAutofit/>
          </a:bodyPr>
          <a:lstStyle/>
          <a:p>
            <a:r>
              <a:rPr lang="es-CL" sz="4700" b="1" i="1" dirty="0">
                <a:solidFill>
                  <a:schemeClr val="accent1"/>
                </a:solidFill>
              </a:rPr>
              <a:t>Perspectivas jurídicas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757A787A-F91F-C98D-5B2E-F50626D96340}"/>
              </a:ext>
            </a:extLst>
          </p:cNvPr>
          <p:cNvSpPr>
            <a:spLocks noGrp="1"/>
          </p:cNvSpPr>
          <p:nvPr>
            <p:ph idx="1"/>
          </p:nvPr>
        </p:nvSpPr>
        <p:spPr>
          <a:xfrm>
            <a:off x="374904" y="1929384"/>
            <a:ext cx="8140446" cy="4590722"/>
          </a:xfrm>
        </p:spPr>
        <p:txBody>
          <a:bodyPr>
            <a:normAutofit/>
          </a:bodyPr>
          <a:lstStyle/>
          <a:p>
            <a:r>
              <a:rPr lang="es-CL" sz="1300" b="1" dirty="0"/>
              <a:t>1. </a:t>
            </a:r>
            <a:r>
              <a:rPr lang="es-CL" sz="1300" b="1" dirty="0">
                <a:solidFill>
                  <a:srgbClr val="00B0F0"/>
                </a:solidFill>
              </a:rPr>
              <a:t>Utilitarismo</a:t>
            </a:r>
            <a:r>
              <a:rPr lang="es-CL" sz="1300" b="1" dirty="0"/>
              <a:t>: </a:t>
            </a:r>
          </a:p>
          <a:p>
            <a:pPr lvl="1"/>
            <a:r>
              <a:rPr lang="es-CL" sz="1300" dirty="0"/>
              <a:t>Peter Singer</a:t>
            </a:r>
          </a:p>
          <a:p>
            <a:pPr lvl="1"/>
            <a:r>
              <a:rPr lang="es-CL" sz="1300" dirty="0" err="1">
                <a:effectLst/>
                <a:latin typeface="AGaramond"/>
              </a:rPr>
              <a:t>consideración</a:t>
            </a:r>
            <a:r>
              <a:rPr lang="es-CL" sz="1300" dirty="0">
                <a:effectLst/>
                <a:latin typeface="AGaramond"/>
              </a:rPr>
              <a:t> desigual de intereses basada en la especie de los individuos debe ser re- chazada en tanto constituye una forma </a:t>
            </a:r>
            <a:r>
              <a:rPr lang="es-CL" sz="1300" dirty="0" err="1">
                <a:effectLst/>
                <a:latin typeface="AGaramond"/>
              </a:rPr>
              <a:t>más</a:t>
            </a:r>
            <a:r>
              <a:rPr lang="es-CL" sz="1300" dirty="0">
                <a:effectLst/>
                <a:latin typeface="AGaramond"/>
              </a:rPr>
              <a:t> de </a:t>
            </a:r>
            <a:r>
              <a:rPr lang="es-CL" sz="1300" dirty="0" err="1">
                <a:effectLst/>
                <a:latin typeface="AGaramond"/>
              </a:rPr>
              <a:t>discriminación</a:t>
            </a:r>
            <a:r>
              <a:rPr lang="es-CL" sz="1300" dirty="0">
                <a:effectLst/>
                <a:latin typeface="AGaramond"/>
              </a:rPr>
              <a:t> —especismo—, tan carente de </a:t>
            </a:r>
            <a:r>
              <a:rPr lang="es-CL" sz="1300" dirty="0" err="1">
                <a:effectLst/>
                <a:latin typeface="AGaramond"/>
              </a:rPr>
              <a:t>justificación</a:t>
            </a:r>
            <a:r>
              <a:rPr lang="es-CL" sz="1300" dirty="0">
                <a:effectLst/>
                <a:latin typeface="AGaramond"/>
              </a:rPr>
              <a:t> como el racismo o el sexismo. </a:t>
            </a:r>
          </a:p>
          <a:p>
            <a:pPr lvl="1"/>
            <a:r>
              <a:rPr lang="es-CL" sz="1300" dirty="0">
                <a:effectLst/>
                <a:latin typeface="AGaramond"/>
              </a:rPr>
              <a:t>igual </a:t>
            </a:r>
            <a:r>
              <a:rPr lang="es-CL" sz="1300" dirty="0" err="1">
                <a:effectLst/>
                <a:latin typeface="AGaramond"/>
              </a:rPr>
              <a:t>consideración</a:t>
            </a:r>
            <a:r>
              <a:rPr lang="es-CL" sz="1300" dirty="0">
                <a:effectLst/>
                <a:latin typeface="AGaramond"/>
              </a:rPr>
              <a:t> de intereses debe ser extendida </a:t>
            </a:r>
            <a:r>
              <a:rPr lang="es-CL" sz="1300" dirty="0" err="1">
                <a:effectLst/>
                <a:latin typeface="AGaramond"/>
              </a:rPr>
              <a:t>más</a:t>
            </a:r>
            <a:r>
              <a:rPr lang="es-CL" sz="1300" dirty="0">
                <a:effectLst/>
                <a:latin typeface="AGaramond"/>
              </a:rPr>
              <a:t> </a:t>
            </a:r>
            <a:r>
              <a:rPr lang="es-CL" sz="1300" dirty="0" err="1">
                <a:effectLst/>
                <a:latin typeface="AGaramond"/>
              </a:rPr>
              <a:t>alla</a:t>
            </a:r>
            <a:r>
              <a:rPr lang="es-CL" sz="1300" dirty="0">
                <a:effectLst/>
                <a:latin typeface="AGaramond"/>
              </a:rPr>
              <a:t>́ de la especie humana, incluyendo a todos los seres sintientes, humanos y no humanos. </a:t>
            </a:r>
          </a:p>
          <a:p>
            <a:pPr lvl="1"/>
            <a:r>
              <a:rPr lang="es-CL" sz="1300" dirty="0">
                <a:effectLst/>
                <a:latin typeface="AGaramond"/>
              </a:rPr>
              <a:t>siempre que esté a nuestro alcance debemos actuar con objeto de prevenir o reducir el sufrimiento, independientemente de </a:t>
            </a:r>
            <a:r>
              <a:rPr lang="es-CL" sz="1300" dirty="0" err="1">
                <a:effectLst/>
                <a:latin typeface="AGaramond"/>
              </a:rPr>
              <a:t>quién</a:t>
            </a:r>
            <a:r>
              <a:rPr lang="es-CL" sz="1300" dirty="0">
                <a:effectLst/>
                <a:latin typeface="AGaramond"/>
              </a:rPr>
              <a:t> lo sufra. </a:t>
            </a:r>
          </a:p>
          <a:p>
            <a:pPr lvl="1"/>
            <a:r>
              <a:rPr lang="es-CL" sz="1300" dirty="0">
                <a:effectLst/>
                <a:latin typeface="AGaramond"/>
              </a:rPr>
              <a:t>persona, en la medida en que pueda percibir dolor, sufrimiento o placer: aquellos seres que, no siendo humanos, presentan la posibilidad de sentir placer o dolor:</a:t>
            </a:r>
          </a:p>
          <a:p>
            <a:pPr lvl="2"/>
            <a:r>
              <a:rPr lang="es-CL" sz="1300" dirty="0">
                <a:effectLst/>
                <a:latin typeface="AGaramond"/>
              </a:rPr>
              <a:t>los llamados animales superiores: </a:t>
            </a:r>
            <a:r>
              <a:rPr lang="es-CL" sz="1300" dirty="0" err="1">
                <a:effectLst/>
                <a:latin typeface="AGaramond"/>
              </a:rPr>
              <a:t>chimpancés</a:t>
            </a:r>
            <a:r>
              <a:rPr lang="es-CL" sz="1300" dirty="0">
                <a:effectLst/>
                <a:latin typeface="AGaramond"/>
              </a:rPr>
              <a:t>, gorilas, orangutanes y los grandes </a:t>
            </a:r>
            <a:r>
              <a:rPr lang="es-CL" sz="1300" dirty="0" err="1">
                <a:effectLst/>
                <a:latin typeface="AGaramond"/>
              </a:rPr>
              <a:t>cetáceos</a:t>
            </a:r>
            <a:r>
              <a:rPr lang="es-CL" sz="1300" dirty="0">
                <a:effectLst/>
                <a:latin typeface="AGaramond"/>
              </a:rPr>
              <a:t>: delfines y ballenas </a:t>
            </a:r>
          </a:p>
          <a:p>
            <a:pPr lvl="1"/>
            <a:r>
              <a:rPr lang="es-CL" sz="1300" dirty="0" err="1">
                <a:effectLst/>
                <a:latin typeface="AGaramond"/>
              </a:rPr>
              <a:t>aceptación</a:t>
            </a:r>
            <a:r>
              <a:rPr lang="es-CL" sz="1300" dirty="0">
                <a:effectLst/>
                <a:latin typeface="AGaramond"/>
              </a:rPr>
              <a:t> del derecho a la vida, la </a:t>
            </a:r>
            <a:r>
              <a:rPr lang="es-CL" sz="1300" dirty="0" err="1">
                <a:effectLst/>
                <a:latin typeface="AGaramond"/>
              </a:rPr>
              <a:t>protección</a:t>
            </a:r>
            <a:r>
              <a:rPr lang="es-CL" sz="1300" dirty="0">
                <a:effectLst/>
                <a:latin typeface="AGaramond"/>
              </a:rPr>
              <a:t> de la libertad individual y la </a:t>
            </a:r>
            <a:r>
              <a:rPr lang="es-CL" sz="1300" dirty="0" err="1">
                <a:effectLst/>
                <a:latin typeface="AGaramond"/>
              </a:rPr>
              <a:t>prohibición</a:t>
            </a:r>
            <a:r>
              <a:rPr lang="es-CL" sz="1300" dirty="0">
                <a:effectLst/>
                <a:latin typeface="AGaramond"/>
              </a:rPr>
              <a:t> de la tortura, y cuyos intereses y derechos deben ser salvaguardados por guardianes humanos del mismo modo que se hace con ciertos grupos humanos</a:t>
            </a:r>
          </a:p>
          <a:p>
            <a:pPr lvl="1"/>
            <a:r>
              <a:rPr lang="es-CL" sz="1300" dirty="0" err="1">
                <a:effectLst/>
                <a:latin typeface="AGaramond"/>
              </a:rPr>
              <a:t>jerarquía</a:t>
            </a:r>
            <a:r>
              <a:rPr lang="es-CL" sz="1300" dirty="0">
                <a:effectLst/>
                <a:latin typeface="AGaramond"/>
              </a:rPr>
              <a:t> de seres moralmente significativos en la que los intereses de los seres humanos tienen un lugar privilegiado </a:t>
            </a:r>
            <a:endParaRPr lang="es-CL" sz="1300" dirty="0"/>
          </a:p>
          <a:p>
            <a:pPr marL="457200" lvl="1" indent="0">
              <a:buNone/>
            </a:pPr>
            <a:endParaRPr lang="es-CL" sz="1300" dirty="0"/>
          </a:p>
          <a:p>
            <a:pPr lvl="1"/>
            <a:endParaRPr lang="es-CL" sz="1300" dirty="0"/>
          </a:p>
          <a:p>
            <a:pPr lvl="1"/>
            <a:endParaRPr lang="es-CL" sz="1300" dirty="0"/>
          </a:p>
        </p:txBody>
      </p:sp>
    </p:spTree>
    <p:extLst>
      <p:ext uri="{BB962C8B-B14F-4D97-AF65-F5344CB8AC3E}">
        <p14:creationId xmlns:p14="http://schemas.microsoft.com/office/powerpoint/2010/main" val="197588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856712-10F7-1B4F-5428-5361E84B162B}"/>
              </a:ext>
            </a:extLst>
          </p:cNvPr>
          <p:cNvSpPr>
            <a:spLocks noGrp="1"/>
          </p:cNvSpPr>
          <p:nvPr>
            <p:ph idx="1"/>
          </p:nvPr>
        </p:nvSpPr>
        <p:spPr>
          <a:xfrm>
            <a:off x="628649" y="631370"/>
            <a:ext cx="8254093" cy="6063343"/>
          </a:xfrm>
        </p:spPr>
        <p:txBody>
          <a:bodyPr>
            <a:normAutofit fontScale="92500" lnSpcReduction="20000"/>
          </a:bodyPr>
          <a:lstStyle/>
          <a:p>
            <a:r>
              <a:rPr lang="es-CL" b="1" dirty="0">
                <a:solidFill>
                  <a:schemeClr val="accent1"/>
                </a:solidFill>
              </a:rPr>
              <a:t>2. Derechos de los animales</a:t>
            </a:r>
          </a:p>
          <a:p>
            <a:r>
              <a:rPr lang="es-CL" sz="1900" dirty="0">
                <a:solidFill>
                  <a:srgbClr val="FFC000"/>
                </a:solidFill>
              </a:rPr>
              <a:t>Tom Regan</a:t>
            </a:r>
          </a:p>
          <a:p>
            <a:r>
              <a:rPr lang="es-CL" sz="1800" dirty="0">
                <a:effectLst/>
                <a:latin typeface="AGaramond"/>
              </a:rPr>
              <a:t>Cada uno es un </a:t>
            </a:r>
            <a:r>
              <a:rPr lang="es-CL" sz="1800" i="1" dirty="0">
                <a:effectLst/>
                <a:latin typeface="AGaramond"/>
              </a:rPr>
              <a:t>sujeto de una vida </a:t>
            </a:r>
            <a:r>
              <a:rPr lang="es-CL" sz="1800" dirty="0">
                <a:effectLst/>
                <a:latin typeface="AGaramond"/>
              </a:rPr>
              <a:t>—</a:t>
            </a:r>
            <a:r>
              <a:rPr lang="es-CL" sz="1800" i="1" dirty="0">
                <a:effectLst/>
                <a:latin typeface="AGaramond"/>
              </a:rPr>
              <a:t>a </a:t>
            </a:r>
            <a:r>
              <a:rPr lang="es-CL" sz="1800" i="1" dirty="0" err="1">
                <a:effectLst/>
                <a:latin typeface="AGaramond"/>
              </a:rPr>
              <a:t>subject</a:t>
            </a:r>
            <a:r>
              <a:rPr lang="es-CL" sz="1800" i="1" dirty="0">
                <a:effectLst/>
                <a:latin typeface="AGaramond"/>
              </a:rPr>
              <a:t> </a:t>
            </a:r>
            <a:r>
              <a:rPr lang="es-CL" sz="1800" i="1" dirty="0" err="1">
                <a:effectLst/>
                <a:latin typeface="AGaramond"/>
              </a:rPr>
              <a:t>of</a:t>
            </a:r>
            <a:r>
              <a:rPr lang="es-CL" sz="1800" i="1" dirty="0">
                <a:effectLst/>
                <a:latin typeface="AGaramond"/>
              </a:rPr>
              <a:t> a </a:t>
            </a:r>
            <a:r>
              <a:rPr lang="es-CL" sz="1800" i="1" dirty="0" err="1">
                <a:effectLst/>
                <a:latin typeface="AGaramond"/>
              </a:rPr>
              <a:t>life</a:t>
            </a:r>
            <a:r>
              <a:rPr lang="es-CL" sz="1800" i="1" dirty="0">
                <a:effectLst/>
                <a:latin typeface="AGaramond"/>
              </a:rPr>
              <a:t>—. </a:t>
            </a:r>
            <a:r>
              <a:rPr lang="es-CL" sz="1800" dirty="0">
                <a:effectLst/>
                <a:latin typeface="AGaramond"/>
              </a:rPr>
              <a:t>Un sujeto de una vida es un alguien, no un algo, es un ser al cual su vida le importa incluso si no le importa a nadie </a:t>
            </a:r>
            <a:r>
              <a:rPr lang="es-CL" sz="1800" dirty="0" err="1">
                <a:effectLst/>
                <a:latin typeface="AGaramond"/>
              </a:rPr>
              <a:t>más</a:t>
            </a:r>
            <a:r>
              <a:rPr lang="es-CL" sz="1800" dirty="0">
                <a:effectLst/>
                <a:latin typeface="AGaramond"/>
              </a:rPr>
              <a:t> </a:t>
            </a:r>
            <a:endParaRPr lang="es-CL" dirty="0"/>
          </a:p>
          <a:p>
            <a:r>
              <a:rPr lang="es-CL" sz="1800" dirty="0">
                <a:effectLst/>
                <a:latin typeface="AGaramond"/>
              </a:rPr>
              <a:t>Todo sujeto de una vida merece respeto y posee un valor </a:t>
            </a:r>
            <a:r>
              <a:rPr lang="es-CL" sz="1800" dirty="0" err="1">
                <a:effectLst/>
                <a:latin typeface="AGaramond"/>
              </a:rPr>
              <a:t>intrínseco</a:t>
            </a:r>
            <a:r>
              <a:rPr lang="es-CL" sz="1800" dirty="0">
                <a:effectLst/>
                <a:latin typeface="AGaramond"/>
              </a:rPr>
              <a:t>, y justamente esta es la base para atribuir valor inherente a un ser individual. </a:t>
            </a:r>
          </a:p>
          <a:p>
            <a:r>
              <a:rPr lang="es-CL" sz="1800" dirty="0">
                <a:effectLst/>
                <a:latin typeface="AGaramond"/>
              </a:rPr>
              <a:t>El criterio para ser sujeto de una vida no está basado en una diferencia de especie, ya que puede incluir </a:t>
            </a:r>
            <a:r>
              <a:rPr lang="es-CL" sz="1800" dirty="0" err="1">
                <a:effectLst/>
                <a:latin typeface="AGaramond"/>
              </a:rPr>
              <a:t>también</a:t>
            </a:r>
            <a:r>
              <a:rPr lang="es-CL" sz="1800" dirty="0">
                <a:effectLst/>
                <a:latin typeface="AGaramond"/>
              </a:rPr>
              <a:t> a otros animales con las capacidades suficientes para serlo</a:t>
            </a:r>
          </a:p>
          <a:p>
            <a:r>
              <a:rPr lang="es-CL" sz="1800" dirty="0">
                <a:effectLst/>
                <a:latin typeface="AGaramond"/>
              </a:rPr>
              <a:t>reconocimiento de los derechos de los animales conlleva consecuencias de amplio alcance, ya que el ser humano tiene el deber de intervenir en su lugar, de tomar </a:t>
            </a:r>
            <a:r>
              <a:rPr lang="es-CL" sz="1800" dirty="0" err="1">
                <a:effectLst/>
                <a:latin typeface="AGaramond"/>
              </a:rPr>
              <a:t>posición</a:t>
            </a:r>
            <a:r>
              <a:rPr lang="es-CL" sz="1800" dirty="0">
                <a:effectLst/>
                <a:latin typeface="AGaramond"/>
              </a:rPr>
              <a:t> en su defensa, se les debe asistencia, “tienen el de- </a:t>
            </a:r>
            <a:r>
              <a:rPr lang="es-CL" sz="1800" dirty="0" err="1">
                <a:effectLst/>
                <a:latin typeface="AGaramond"/>
              </a:rPr>
              <a:t>recho</a:t>
            </a:r>
            <a:r>
              <a:rPr lang="es-CL" sz="1800" dirty="0">
                <a:effectLst/>
                <a:latin typeface="AGaramond"/>
              </a:rPr>
              <a:t> a nuestra ayuda. Su total incapacidad de defender sus propios derechos no disminuye, sino que acrecienta nuestro deber de proveerles asistencia </a:t>
            </a:r>
            <a:endParaRPr lang="es-CL" sz="1200" dirty="0"/>
          </a:p>
          <a:p>
            <a:r>
              <a:rPr lang="es-CL" sz="1900" b="1" dirty="0">
                <a:solidFill>
                  <a:srgbClr val="FFC000"/>
                </a:solidFill>
                <a:effectLst/>
                <a:latin typeface="AGaramond"/>
              </a:rPr>
              <a:t> Joel </a:t>
            </a:r>
            <a:r>
              <a:rPr lang="es-CL" sz="1900" b="1" dirty="0" err="1">
                <a:solidFill>
                  <a:srgbClr val="FFC000"/>
                </a:solidFill>
                <a:effectLst/>
                <a:latin typeface="AGaramond"/>
              </a:rPr>
              <a:t>Feinberg</a:t>
            </a:r>
            <a:r>
              <a:rPr lang="es-CL" sz="1900" b="1" dirty="0">
                <a:solidFill>
                  <a:srgbClr val="FFC000"/>
                </a:solidFill>
                <a:effectLst/>
                <a:latin typeface="AGaramond"/>
              </a:rPr>
              <a:t> </a:t>
            </a:r>
          </a:p>
          <a:p>
            <a:r>
              <a:rPr lang="es-CL" sz="1800" dirty="0">
                <a:effectLst/>
                <a:latin typeface="AGaramond"/>
              </a:rPr>
              <a:t>hay que reconocerles derechos a los animales solo y simplemente por el bien del animal; el bien </a:t>
            </a:r>
            <a:r>
              <a:rPr lang="es-CL" sz="1800" dirty="0" err="1">
                <a:effectLst/>
                <a:latin typeface="AGaramond"/>
              </a:rPr>
              <a:t>jurídico</a:t>
            </a:r>
            <a:r>
              <a:rPr lang="es-CL" sz="1800" dirty="0">
                <a:effectLst/>
                <a:latin typeface="AGaramond"/>
              </a:rPr>
              <a:t> protegido es el bien del animal. </a:t>
            </a:r>
          </a:p>
          <a:p>
            <a:r>
              <a:rPr lang="es-CL" sz="1800" b="1" dirty="0">
                <a:solidFill>
                  <a:srgbClr val="FFC000"/>
                </a:solidFill>
                <a:effectLst/>
                <a:latin typeface="AGaramond"/>
              </a:rPr>
              <a:t>Gary</a:t>
            </a:r>
            <a:r>
              <a:rPr lang="es-CL" sz="1800" dirty="0">
                <a:effectLst/>
                <a:latin typeface="AGaramond"/>
              </a:rPr>
              <a:t> </a:t>
            </a:r>
            <a:r>
              <a:rPr lang="es-CL" sz="1800" dirty="0" err="1">
                <a:solidFill>
                  <a:srgbClr val="FFC000"/>
                </a:solidFill>
                <a:effectLst/>
                <a:latin typeface="AGaramond"/>
              </a:rPr>
              <a:t>Francione</a:t>
            </a:r>
            <a:r>
              <a:rPr lang="es-CL" sz="1800" dirty="0">
                <a:effectLst/>
                <a:latin typeface="AGaramond"/>
              </a:rPr>
              <a:t> </a:t>
            </a:r>
          </a:p>
          <a:p>
            <a:r>
              <a:rPr lang="es-CL" sz="1800" dirty="0">
                <a:effectLst/>
                <a:latin typeface="AGaramond"/>
              </a:rPr>
              <a:t>Todo ser sintiente merece igual </a:t>
            </a:r>
            <a:r>
              <a:rPr lang="es-CL" sz="1800" dirty="0" err="1">
                <a:effectLst/>
                <a:latin typeface="AGaramond"/>
              </a:rPr>
              <a:t>conside</a:t>
            </a:r>
            <a:r>
              <a:rPr lang="es-CL" sz="1800" dirty="0">
                <a:effectLst/>
                <a:latin typeface="AGaramond"/>
              </a:rPr>
              <a:t>- </a:t>
            </a:r>
            <a:r>
              <a:rPr lang="es-CL" sz="1800" dirty="0" err="1">
                <a:effectLst/>
                <a:latin typeface="AGaramond"/>
              </a:rPr>
              <a:t>ración</a:t>
            </a:r>
            <a:r>
              <a:rPr lang="es-CL" sz="1800" dirty="0">
                <a:effectLst/>
                <a:latin typeface="AGaramond"/>
              </a:rPr>
              <a:t> respecto de sus intereses en consonancia con la </a:t>
            </a:r>
            <a:r>
              <a:rPr lang="es-CL" sz="1800" dirty="0" err="1">
                <a:effectLst/>
                <a:latin typeface="AGaramond"/>
              </a:rPr>
              <a:t>consideración</a:t>
            </a:r>
            <a:r>
              <a:rPr lang="es-CL" sz="1800" dirty="0">
                <a:effectLst/>
                <a:latin typeface="AGaramond"/>
              </a:rPr>
              <a:t> de los intereses de los otros seres sintientes. </a:t>
            </a:r>
          </a:p>
          <a:p>
            <a:r>
              <a:rPr lang="es-CL" sz="1800" dirty="0">
                <a:effectLst/>
                <a:latin typeface="AGaramond"/>
              </a:rPr>
              <a:t>la </a:t>
            </a:r>
            <a:r>
              <a:rPr lang="es-CL" sz="1800" dirty="0" err="1">
                <a:effectLst/>
                <a:latin typeface="AGaramond"/>
              </a:rPr>
              <a:t>única</a:t>
            </a:r>
            <a:r>
              <a:rPr lang="es-CL" sz="1800" dirty="0">
                <a:effectLst/>
                <a:latin typeface="AGaramond"/>
              </a:rPr>
              <a:t> manera de asegurar la igual </a:t>
            </a:r>
            <a:r>
              <a:rPr lang="es-CL" sz="1800" dirty="0" err="1">
                <a:effectLst/>
                <a:latin typeface="AGaramond"/>
              </a:rPr>
              <a:t>consideración</a:t>
            </a:r>
            <a:r>
              <a:rPr lang="es-CL" sz="1800" dirty="0">
                <a:effectLst/>
                <a:latin typeface="AGaramond"/>
              </a:rPr>
              <a:t> de los intereses animales, y evitar la tradicional </a:t>
            </a:r>
            <a:r>
              <a:rPr lang="es-CL" sz="1800" dirty="0" err="1">
                <a:effectLst/>
                <a:latin typeface="AGaramond"/>
              </a:rPr>
              <a:t>jerarquía</a:t>
            </a:r>
            <a:r>
              <a:rPr lang="es-CL" sz="1800" dirty="0">
                <a:effectLst/>
                <a:latin typeface="AGaramond"/>
              </a:rPr>
              <a:t> moral que privilegia a los humanos sobre los animales, es abolir el estatus legal de los animales como propiedad  </a:t>
            </a:r>
            <a:endParaRPr lang="es-CL" sz="1000" dirty="0"/>
          </a:p>
          <a:p>
            <a:endParaRPr lang="es-CL" sz="1200" dirty="0"/>
          </a:p>
          <a:p>
            <a:endParaRPr lang="es-CL" sz="1800" dirty="0">
              <a:solidFill>
                <a:srgbClr val="FFC000"/>
              </a:solidFill>
              <a:effectLst/>
              <a:latin typeface="AGaramond"/>
            </a:endParaRPr>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71068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9C6005-A043-C6F9-5406-6FD4E6D11653}"/>
              </a:ext>
            </a:extLst>
          </p:cNvPr>
          <p:cNvSpPr>
            <a:spLocks noGrp="1"/>
          </p:cNvSpPr>
          <p:nvPr>
            <p:ph type="title"/>
          </p:nvPr>
        </p:nvSpPr>
        <p:spPr>
          <a:xfrm>
            <a:off x="704850" y="-194696"/>
            <a:ext cx="7886700" cy="1325563"/>
          </a:xfrm>
        </p:spPr>
        <p:txBody>
          <a:bodyPr>
            <a:normAutofit/>
          </a:bodyPr>
          <a:lstStyle/>
          <a:p>
            <a:r>
              <a:rPr lang="es-CL" sz="3200" b="1" i="1" dirty="0">
                <a:solidFill>
                  <a:schemeClr val="accent1"/>
                </a:solidFill>
              </a:rPr>
              <a:t>Derechos de la Naturaleza</a:t>
            </a:r>
          </a:p>
        </p:txBody>
      </p:sp>
      <p:sp>
        <p:nvSpPr>
          <p:cNvPr id="3" name="Marcador de contenido 2">
            <a:extLst>
              <a:ext uri="{FF2B5EF4-FFF2-40B4-BE49-F238E27FC236}">
                <a16:creationId xmlns:a16="http://schemas.microsoft.com/office/drawing/2014/main" id="{10E30EFB-B386-79BA-8358-191728E31068}"/>
              </a:ext>
            </a:extLst>
          </p:cNvPr>
          <p:cNvSpPr>
            <a:spLocks noGrp="1"/>
          </p:cNvSpPr>
          <p:nvPr>
            <p:ph idx="1"/>
          </p:nvPr>
        </p:nvSpPr>
        <p:spPr>
          <a:xfrm>
            <a:off x="239487" y="772886"/>
            <a:ext cx="8632370" cy="5617028"/>
          </a:xfrm>
        </p:spPr>
        <p:txBody>
          <a:bodyPr>
            <a:normAutofit fontScale="92500" lnSpcReduction="10000"/>
          </a:bodyPr>
          <a:lstStyle/>
          <a:p>
            <a:pPr algn="just"/>
            <a:r>
              <a:rPr lang="es-CL" sz="1800" b="1" dirty="0">
                <a:solidFill>
                  <a:srgbClr val="FFC000"/>
                </a:solidFill>
                <a:effectLst/>
                <a:latin typeface="AGaramond"/>
              </a:rPr>
              <a:t>Stoyan </a:t>
            </a:r>
            <a:r>
              <a:rPr lang="es-CL" sz="1800" b="1" dirty="0" err="1">
                <a:solidFill>
                  <a:srgbClr val="FFC000"/>
                </a:solidFill>
                <a:effectLst/>
                <a:latin typeface="AGaramond"/>
              </a:rPr>
              <a:t>Stavru</a:t>
            </a:r>
            <a:r>
              <a:rPr lang="es-CL" sz="1800" b="1" dirty="0">
                <a:solidFill>
                  <a:srgbClr val="FFC000"/>
                </a:solidFill>
                <a:effectLst/>
                <a:latin typeface="AGaramond"/>
              </a:rPr>
              <a:t> </a:t>
            </a:r>
            <a:endParaRPr lang="es-CL" sz="1200" b="1" dirty="0">
              <a:solidFill>
                <a:srgbClr val="FFC000"/>
              </a:solidFill>
            </a:endParaRPr>
          </a:p>
          <a:p>
            <a:pPr algn="just"/>
            <a:r>
              <a:rPr lang="es-CL" sz="1800" dirty="0">
                <a:effectLst/>
                <a:latin typeface="AGaramond"/>
              </a:rPr>
              <a:t>personalidad </a:t>
            </a:r>
            <a:r>
              <a:rPr lang="es-CL" sz="1800" dirty="0" err="1">
                <a:effectLst/>
                <a:latin typeface="AGaramond"/>
              </a:rPr>
              <a:t>jurídica</a:t>
            </a:r>
            <a:r>
              <a:rPr lang="es-CL" sz="1800" dirty="0">
                <a:effectLst/>
                <a:latin typeface="AGaramond"/>
              </a:rPr>
              <a:t> de la naturaleza es monista, ya que se refiere a la existencia de un </a:t>
            </a:r>
            <a:r>
              <a:rPr lang="es-CL" sz="1800" dirty="0" err="1">
                <a:solidFill>
                  <a:srgbClr val="FFC000"/>
                </a:solidFill>
                <a:effectLst/>
                <a:latin typeface="AGaramond"/>
              </a:rPr>
              <a:t>único</a:t>
            </a:r>
            <a:r>
              <a:rPr lang="es-CL" sz="1800" dirty="0">
                <a:solidFill>
                  <a:srgbClr val="FFC000"/>
                </a:solidFill>
                <a:effectLst/>
                <a:latin typeface="AGaramond"/>
              </a:rPr>
              <a:t> </a:t>
            </a:r>
            <a:r>
              <a:rPr lang="es-CL" sz="1800" dirty="0" err="1">
                <a:solidFill>
                  <a:srgbClr val="FFC000"/>
                </a:solidFill>
                <a:effectLst/>
                <a:latin typeface="AGaramond"/>
              </a:rPr>
              <a:t>máximo</a:t>
            </a:r>
            <a:r>
              <a:rPr lang="es-CL" sz="1800" dirty="0">
                <a:solidFill>
                  <a:srgbClr val="FFC000"/>
                </a:solidFill>
                <a:effectLst/>
                <a:latin typeface="AGaramond"/>
              </a:rPr>
              <a:t> sujeto</a:t>
            </a:r>
            <a:r>
              <a:rPr lang="es-CL" sz="1800" dirty="0">
                <a:effectLst/>
                <a:latin typeface="AGaramond"/>
              </a:rPr>
              <a:t> cuya personalidad </a:t>
            </a:r>
            <a:r>
              <a:rPr lang="es-CL" sz="1800" dirty="0" err="1">
                <a:effectLst/>
                <a:latin typeface="AGaramond"/>
              </a:rPr>
              <a:t>jurídica</a:t>
            </a:r>
            <a:r>
              <a:rPr lang="es-CL" sz="1800" dirty="0">
                <a:effectLst/>
                <a:latin typeface="AGaramond"/>
              </a:rPr>
              <a:t> debe ser sustancialmente diferente de la de los otros sujetos </a:t>
            </a:r>
          </a:p>
          <a:p>
            <a:pPr algn="just"/>
            <a:r>
              <a:rPr lang="es-CL" sz="1800" dirty="0">
                <a:effectLst/>
                <a:latin typeface="AGaramond"/>
              </a:rPr>
              <a:t>a </a:t>
            </a:r>
            <a:r>
              <a:rPr lang="es-CL" sz="1800" dirty="0" err="1">
                <a:effectLst/>
                <a:latin typeface="AGaramond"/>
              </a:rPr>
              <a:t>través</a:t>
            </a:r>
            <a:r>
              <a:rPr lang="es-CL" sz="1800" dirty="0">
                <a:effectLst/>
                <a:latin typeface="AGaramond"/>
              </a:rPr>
              <a:t> de los derechos de la naturaleza, se reconocen como titulares de derechos a las deidades y a los </a:t>
            </a:r>
            <a:r>
              <a:rPr lang="es-CL" sz="1800" dirty="0" err="1">
                <a:effectLst/>
                <a:latin typeface="AGaramond"/>
              </a:rPr>
              <a:t>espíritus</a:t>
            </a:r>
            <a:r>
              <a:rPr lang="es-CL" sz="1800" dirty="0">
                <a:effectLst/>
                <a:latin typeface="AGaramond"/>
              </a:rPr>
              <a:t> que viven en las creencias religiosas de la </a:t>
            </a:r>
            <a:r>
              <a:rPr lang="es-CL" sz="1800" dirty="0" err="1">
                <a:effectLst/>
                <a:latin typeface="AGaramond"/>
              </a:rPr>
              <a:t>población</a:t>
            </a:r>
            <a:r>
              <a:rPr lang="es-CL" sz="1800" dirty="0">
                <a:effectLst/>
                <a:latin typeface="AGaramond"/>
              </a:rPr>
              <a:t> local, y a menudo coinciden con los componentes naturales </a:t>
            </a:r>
            <a:r>
              <a:rPr lang="es-CL" sz="1800" dirty="0" err="1">
                <a:effectLst/>
                <a:latin typeface="AGaramond"/>
              </a:rPr>
              <a:t>sistémicos</a:t>
            </a:r>
            <a:r>
              <a:rPr lang="es-CL" sz="1800" dirty="0">
                <a:effectLst/>
                <a:latin typeface="AGaramond"/>
              </a:rPr>
              <a:t> a los que la ciencia moderna denomina ecosistemas </a:t>
            </a:r>
          </a:p>
          <a:p>
            <a:pPr algn="just"/>
            <a:r>
              <a:rPr lang="es-CL" sz="1800" i="1" dirty="0">
                <a:effectLst/>
                <a:latin typeface="AGaramond"/>
              </a:rPr>
              <a:t>Caso </a:t>
            </a:r>
            <a:r>
              <a:rPr lang="es-CL" sz="1800" i="1" dirty="0">
                <a:latin typeface="AGaramond"/>
              </a:rPr>
              <a:t>S</a:t>
            </a:r>
            <a:r>
              <a:rPr lang="es-CL" sz="1800" i="1" dirty="0">
                <a:effectLst/>
                <a:latin typeface="AGaramond"/>
              </a:rPr>
              <a:t>ierra Club v. Morton</a:t>
            </a:r>
            <a:r>
              <a:rPr lang="es-CL" sz="1800" dirty="0">
                <a:effectLst/>
                <a:latin typeface="AGaramond"/>
              </a:rPr>
              <a:t>: el juez Douglas fundamentó su disidencia en que si los </a:t>
            </a:r>
            <a:r>
              <a:rPr lang="es-CL" sz="1800" dirty="0" err="1">
                <a:effectLst/>
                <a:latin typeface="AGaramond"/>
              </a:rPr>
              <a:t>árboles</a:t>
            </a:r>
            <a:r>
              <a:rPr lang="es-CL" sz="1800" dirty="0">
                <a:effectLst/>
                <a:latin typeface="AGaramond"/>
              </a:rPr>
              <a:t> eran considerados como sujetos de derecho representados por guardianes que </a:t>
            </a:r>
            <a:r>
              <a:rPr lang="es-CL" sz="1800" dirty="0" err="1">
                <a:effectLst/>
                <a:latin typeface="AGaramond"/>
              </a:rPr>
              <a:t>podrían</a:t>
            </a:r>
            <a:r>
              <a:rPr lang="es-CL" sz="1800" dirty="0">
                <a:effectLst/>
                <a:latin typeface="AGaramond"/>
              </a:rPr>
              <a:t> ser las aso- </a:t>
            </a:r>
            <a:r>
              <a:rPr lang="es-CL" sz="1800" dirty="0" err="1">
                <a:effectLst/>
                <a:latin typeface="AGaramond"/>
              </a:rPr>
              <a:t>ciaciones</a:t>
            </a:r>
            <a:r>
              <a:rPr lang="es-CL" sz="1800" dirty="0">
                <a:effectLst/>
                <a:latin typeface="AGaramond"/>
              </a:rPr>
              <a:t> de defensa de la naturaleza, esta </a:t>
            </a:r>
            <a:r>
              <a:rPr lang="es-CL" sz="1800" dirty="0" err="1">
                <a:effectLst/>
                <a:latin typeface="AGaramond"/>
              </a:rPr>
              <a:t>saldría</a:t>
            </a:r>
            <a:r>
              <a:rPr lang="es-CL" sz="1800" dirty="0">
                <a:effectLst/>
                <a:latin typeface="AGaramond"/>
              </a:rPr>
              <a:t> vencedora pues su defensa se </a:t>
            </a:r>
            <a:r>
              <a:rPr lang="es-CL" sz="1800" dirty="0" err="1">
                <a:effectLst/>
                <a:latin typeface="AGaramond"/>
              </a:rPr>
              <a:t>apartaría</a:t>
            </a:r>
            <a:r>
              <a:rPr lang="es-CL" sz="1800" dirty="0">
                <a:effectLst/>
                <a:latin typeface="AGaramond"/>
              </a:rPr>
              <a:t> de una mera </a:t>
            </a:r>
            <a:r>
              <a:rPr lang="es-CL" sz="1800" dirty="0" err="1">
                <a:effectLst/>
                <a:latin typeface="AGaramond"/>
              </a:rPr>
              <a:t>relativización</a:t>
            </a:r>
            <a:r>
              <a:rPr lang="es-CL" sz="1800" dirty="0">
                <a:effectLst/>
                <a:latin typeface="AGaramond"/>
              </a:rPr>
              <a:t> hacia los intereses humanos prevaleciendo sus intereses</a:t>
            </a:r>
          </a:p>
          <a:p>
            <a:pPr algn="just"/>
            <a:r>
              <a:rPr lang="es-CL" sz="1800" b="1" dirty="0">
                <a:solidFill>
                  <a:srgbClr val="FFC000"/>
                </a:solidFill>
                <a:effectLst/>
                <a:latin typeface="AGaramond"/>
              </a:rPr>
              <a:t>Godofredo </a:t>
            </a:r>
            <a:r>
              <a:rPr lang="es-CL" sz="1800" b="1" dirty="0" err="1">
                <a:solidFill>
                  <a:srgbClr val="FFC000"/>
                </a:solidFill>
                <a:effectLst/>
                <a:latin typeface="AGaramond"/>
              </a:rPr>
              <a:t>Stutzin</a:t>
            </a:r>
            <a:r>
              <a:rPr lang="es-CL" sz="1800" b="1" dirty="0">
                <a:solidFill>
                  <a:srgbClr val="FFC000"/>
                </a:solidFill>
                <a:effectLst/>
                <a:latin typeface="AGaramond"/>
              </a:rPr>
              <a:t> </a:t>
            </a:r>
            <a:endParaRPr lang="es-CL" sz="1200" b="1" dirty="0">
              <a:solidFill>
                <a:srgbClr val="FFC000"/>
              </a:solidFill>
            </a:endParaRPr>
          </a:p>
          <a:p>
            <a:pPr algn="just"/>
            <a:r>
              <a:rPr lang="es-CL" sz="1800" dirty="0" err="1">
                <a:effectLst/>
                <a:latin typeface="AGaramond"/>
              </a:rPr>
              <a:t>Interés</a:t>
            </a:r>
            <a:r>
              <a:rPr lang="es-CL" sz="1800" dirty="0">
                <a:effectLst/>
                <a:latin typeface="AGaramond"/>
              </a:rPr>
              <a:t> propio de la naturaleza </a:t>
            </a:r>
            <a:endParaRPr lang="es-CL" sz="1200" dirty="0"/>
          </a:p>
          <a:p>
            <a:pPr algn="just"/>
            <a:r>
              <a:rPr lang="es-CL" sz="1800" dirty="0">
                <a:effectLst/>
                <a:latin typeface="AGaramond"/>
              </a:rPr>
              <a:t>La </a:t>
            </a:r>
            <a:r>
              <a:rPr lang="es-CL" sz="1800" dirty="0" err="1">
                <a:effectLst/>
                <a:latin typeface="AGaramond"/>
              </a:rPr>
              <a:t>única</a:t>
            </a:r>
            <a:r>
              <a:rPr lang="es-CL" sz="1800" dirty="0">
                <a:effectLst/>
                <a:latin typeface="AGaramond"/>
              </a:rPr>
              <a:t> manera de equil</a:t>
            </a:r>
            <a:r>
              <a:rPr lang="es-CL" sz="1800" dirty="0">
                <a:latin typeface="AGaramond"/>
              </a:rPr>
              <a:t>i</a:t>
            </a:r>
            <a:r>
              <a:rPr lang="es-CL" sz="1800" dirty="0">
                <a:effectLst/>
                <a:latin typeface="AGaramond"/>
              </a:rPr>
              <a:t>brar la balanza y ponderar debidamente las necesidades de la biosfera frente a las pretensiones de la tecnosfera consiste en reconocer a la naturaleza como parte interesada en los conflictos ambientales y permitirle asumir en nombre propio la defensa del mundo natural. </a:t>
            </a:r>
          </a:p>
          <a:p>
            <a:pPr algn="just"/>
            <a:r>
              <a:rPr lang="es-CL" sz="1800" dirty="0">
                <a:effectLst/>
                <a:latin typeface="AGaramond"/>
              </a:rPr>
              <a:t>El </a:t>
            </a:r>
            <a:r>
              <a:rPr lang="es-CL" sz="1800" dirty="0" err="1">
                <a:effectLst/>
                <a:latin typeface="AGaramond"/>
              </a:rPr>
              <a:t>interés</a:t>
            </a:r>
            <a:r>
              <a:rPr lang="es-CL" sz="1800" dirty="0">
                <a:effectLst/>
                <a:latin typeface="AGaramond"/>
              </a:rPr>
              <a:t> </a:t>
            </a:r>
            <a:r>
              <a:rPr lang="es-CL" sz="1800" dirty="0" err="1">
                <a:effectLst/>
                <a:latin typeface="AGaramond"/>
              </a:rPr>
              <a:t>básico</a:t>
            </a:r>
            <a:r>
              <a:rPr lang="es-CL" sz="1800" dirty="0">
                <a:effectLst/>
                <a:latin typeface="AGaramond"/>
              </a:rPr>
              <a:t> de la naturaleza consiste en </a:t>
            </a:r>
            <a:r>
              <a:rPr lang="es-CL" sz="1800" dirty="0">
                <a:solidFill>
                  <a:srgbClr val="FFC000"/>
                </a:solidFill>
                <a:effectLst/>
                <a:latin typeface="AGaramond"/>
              </a:rPr>
              <a:t>poder vivir y desarrollarse libre y plenamente</a:t>
            </a:r>
            <a:r>
              <a:rPr lang="es-CL" sz="1800" dirty="0">
                <a:effectLst/>
                <a:latin typeface="AGaramond"/>
              </a:rPr>
              <a:t>, pero no de cualquiera manera, sino conforme a su propia ley caracterizada por dos principios: diversidad y equilibrio</a:t>
            </a:r>
            <a:endParaRPr lang="es-CL" dirty="0"/>
          </a:p>
          <a:p>
            <a:pPr algn="just"/>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1658890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FC9B51-62E8-AFF3-E75D-0E48A67FD7E5}"/>
              </a:ext>
            </a:extLst>
          </p:cNvPr>
          <p:cNvSpPr>
            <a:spLocks noGrp="1"/>
          </p:cNvSpPr>
          <p:nvPr>
            <p:ph type="title"/>
          </p:nvPr>
        </p:nvSpPr>
        <p:spPr>
          <a:xfrm>
            <a:off x="628650" y="365126"/>
            <a:ext cx="7886700" cy="647245"/>
          </a:xfrm>
        </p:spPr>
        <p:txBody>
          <a:bodyPr>
            <a:normAutofit fontScale="90000"/>
          </a:bodyPr>
          <a:lstStyle/>
          <a:p>
            <a:r>
              <a:rPr lang="es-CL" sz="3600" b="1" i="1" dirty="0">
                <a:solidFill>
                  <a:schemeClr val="accent1"/>
                </a:solidFill>
                <a:effectLst/>
                <a:latin typeface="AGaramond"/>
              </a:rPr>
              <a:t>Ecofeminismo</a:t>
            </a:r>
            <a:r>
              <a:rPr lang="es-CL" sz="4400" dirty="0">
                <a:effectLst/>
                <a:latin typeface="AGaramond"/>
              </a:rPr>
              <a:t> </a:t>
            </a:r>
            <a:br>
              <a:rPr lang="es-CL" sz="4400" dirty="0">
                <a:effectLst/>
                <a:latin typeface="AGaramond"/>
              </a:rPr>
            </a:br>
            <a:endParaRPr lang="es-CL" dirty="0"/>
          </a:p>
        </p:txBody>
      </p:sp>
      <p:sp>
        <p:nvSpPr>
          <p:cNvPr id="3" name="Marcador de contenido 2">
            <a:extLst>
              <a:ext uri="{FF2B5EF4-FFF2-40B4-BE49-F238E27FC236}">
                <a16:creationId xmlns:a16="http://schemas.microsoft.com/office/drawing/2014/main" id="{2F53F4D1-DCAE-6796-8548-12053EF9BA87}"/>
              </a:ext>
            </a:extLst>
          </p:cNvPr>
          <p:cNvSpPr>
            <a:spLocks noGrp="1"/>
          </p:cNvSpPr>
          <p:nvPr>
            <p:ph idx="1"/>
          </p:nvPr>
        </p:nvSpPr>
        <p:spPr>
          <a:xfrm>
            <a:off x="628650" y="1012372"/>
            <a:ext cx="7886700" cy="5480502"/>
          </a:xfrm>
        </p:spPr>
        <p:txBody>
          <a:bodyPr>
            <a:normAutofit fontScale="92500"/>
          </a:bodyPr>
          <a:lstStyle/>
          <a:p>
            <a:pPr algn="just"/>
            <a:r>
              <a:rPr lang="es-CL" sz="1800" dirty="0" err="1">
                <a:effectLst/>
                <a:latin typeface="AGaramond"/>
              </a:rPr>
              <a:t>explotación</a:t>
            </a:r>
            <a:r>
              <a:rPr lang="es-CL" sz="1800" dirty="0">
                <a:effectLst/>
                <a:latin typeface="AGaramond"/>
              </a:rPr>
              <a:t> del medio natural y la </a:t>
            </a:r>
            <a:r>
              <a:rPr lang="es-CL" sz="1800" dirty="0" err="1">
                <a:effectLst/>
                <a:latin typeface="AGaramond"/>
              </a:rPr>
              <a:t>opresión</a:t>
            </a:r>
            <a:r>
              <a:rPr lang="es-CL" sz="1800" dirty="0">
                <a:effectLst/>
                <a:latin typeface="AGaramond"/>
              </a:rPr>
              <a:t> de las mujeres tienen la misma </a:t>
            </a:r>
            <a:r>
              <a:rPr lang="es-CL" sz="1800" dirty="0" err="1">
                <a:effectLst/>
                <a:latin typeface="AGaramond"/>
              </a:rPr>
              <a:t>raíz</a:t>
            </a:r>
            <a:r>
              <a:rPr lang="es-CL" sz="1800" dirty="0">
                <a:effectLst/>
                <a:latin typeface="AGaramond"/>
              </a:rPr>
              <a:t>. Ambos </a:t>
            </a:r>
            <a:r>
              <a:rPr lang="es-CL" sz="1800" dirty="0" err="1">
                <a:effectLst/>
                <a:latin typeface="AGaramond"/>
              </a:rPr>
              <a:t>fenómenos</a:t>
            </a:r>
            <a:r>
              <a:rPr lang="es-CL" sz="1800" dirty="0">
                <a:effectLst/>
                <a:latin typeface="AGaramond"/>
              </a:rPr>
              <a:t> parten de la </a:t>
            </a:r>
            <a:r>
              <a:rPr lang="es-CL" sz="1800" dirty="0" err="1">
                <a:effectLst/>
                <a:latin typeface="AGaramond"/>
              </a:rPr>
              <a:t>interpretación</a:t>
            </a:r>
            <a:r>
              <a:rPr lang="es-CL" sz="1800" dirty="0">
                <a:effectLst/>
                <a:latin typeface="AGaramond"/>
              </a:rPr>
              <a:t> de la diferencia como </a:t>
            </a:r>
            <a:r>
              <a:rPr lang="es-CL" sz="1800" dirty="0" err="1">
                <a:effectLst/>
                <a:latin typeface="AGaramond"/>
              </a:rPr>
              <a:t>jerarquía</a:t>
            </a:r>
            <a:r>
              <a:rPr lang="es-CL" sz="1800" dirty="0">
                <a:effectLst/>
                <a:latin typeface="AGaramond"/>
              </a:rPr>
              <a:t>, </a:t>
            </a:r>
            <a:r>
              <a:rPr lang="es-CL" sz="1800" dirty="0" err="1">
                <a:effectLst/>
                <a:latin typeface="AGaramond"/>
              </a:rPr>
              <a:t>implícita</a:t>
            </a:r>
            <a:r>
              <a:rPr lang="es-CL" sz="1800" dirty="0">
                <a:effectLst/>
                <a:latin typeface="AGaramond"/>
              </a:rPr>
              <a:t> en los modelos patriarcal y capitalista.</a:t>
            </a:r>
          </a:p>
          <a:p>
            <a:pPr algn="just"/>
            <a:r>
              <a:rPr lang="es-CL" sz="1800" dirty="0">
                <a:effectLst/>
                <a:latin typeface="AGaramond"/>
              </a:rPr>
              <a:t>La cultura masculina, obsesionada por el poder, ha conducido a la humanidad a guerras suicidas y al envenenamiento de la tierra, el agua y el aire. </a:t>
            </a:r>
          </a:p>
          <a:p>
            <a:pPr algn="just"/>
            <a:r>
              <a:rPr lang="es-CL" sz="1800" dirty="0">
                <a:effectLst/>
                <a:latin typeface="AGaramond"/>
              </a:rPr>
              <a:t>La mujer, </a:t>
            </a:r>
            <a:r>
              <a:rPr lang="es-CL" sz="1800" dirty="0" err="1">
                <a:effectLst/>
                <a:latin typeface="AGaramond"/>
              </a:rPr>
              <a:t>más</a:t>
            </a:r>
            <a:r>
              <a:rPr lang="es-CL" sz="1800" dirty="0">
                <a:effectLst/>
                <a:latin typeface="AGaramond"/>
              </a:rPr>
              <a:t> </a:t>
            </a:r>
            <a:r>
              <a:rPr lang="es-CL" sz="1800" dirty="0" err="1">
                <a:effectLst/>
                <a:latin typeface="AGaramond"/>
              </a:rPr>
              <a:t>próxima</a:t>
            </a:r>
            <a:r>
              <a:rPr lang="es-CL" sz="1800" dirty="0">
                <a:effectLst/>
                <a:latin typeface="AGaramond"/>
              </a:rPr>
              <a:t> a la naturaleza, es la esperanza de </a:t>
            </a:r>
            <a:r>
              <a:rPr lang="es-CL" sz="1800" dirty="0" err="1">
                <a:effectLst/>
                <a:latin typeface="AGaramond"/>
              </a:rPr>
              <a:t>conservación</a:t>
            </a:r>
            <a:r>
              <a:rPr lang="es-CL" sz="1800" dirty="0">
                <a:effectLst/>
                <a:latin typeface="AGaramond"/>
              </a:rPr>
              <a:t> de la vida. </a:t>
            </a:r>
          </a:p>
          <a:p>
            <a:pPr algn="just"/>
            <a:r>
              <a:rPr lang="es-CL" sz="1800" dirty="0">
                <a:effectLst/>
                <a:latin typeface="AGaramond"/>
              </a:rPr>
              <a:t>La </a:t>
            </a:r>
            <a:r>
              <a:rPr lang="es-CL" sz="1800" dirty="0" err="1">
                <a:effectLst/>
                <a:latin typeface="AGaramond"/>
              </a:rPr>
              <a:t>ética</a:t>
            </a:r>
            <a:r>
              <a:rPr lang="es-CL" sz="1800" dirty="0">
                <a:effectLst/>
                <a:latin typeface="AGaramond"/>
              </a:rPr>
              <a:t> del cuidado femenina, de la </a:t>
            </a:r>
            <a:r>
              <a:rPr lang="es-CL" sz="1800" dirty="0" err="1">
                <a:effectLst/>
                <a:latin typeface="AGaramond"/>
              </a:rPr>
              <a:t>protección</a:t>
            </a:r>
            <a:r>
              <a:rPr lang="es-CL" sz="1800" dirty="0">
                <a:effectLst/>
                <a:latin typeface="AGaramond"/>
              </a:rPr>
              <a:t> de los seres vivos </a:t>
            </a:r>
          </a:p>
          <a:p>
            <a:pPr lvl="1" algn="just"/>
            <a:r>
              <a:rPr lang="es-CL" sz="1800" dirty="0">
                <a:effectLst/>
                <a:latin typeface="AGaramond"/>
              </a:rPr>
              <a:t>ecofeminismo </a:t>
            </a:r>
            <a:r>
              <a:rPr lang="es-CL" sz="1800" i="1" dirty="0">
                <a:effectLst/>
                <a:latin typeface="AGaramond"/>
              </a:rPr>
              <a:t>esencialista: </a:t>
            </a:r>
            <a:r>
              <a:rPr lang="es-CL" sz="1800" dirty="0">
                <a:effectLst/>
                <a:latin typeface="AGaramond"/>
              </a:rPr>
              <a:t>asocia el ser mujer con la naturaleza y, por tanto, concluye que la defensa de la naturaleza es inherente a su identidad de </a:t>
            </a:r>
            <a:r>
              <a:rPr lang="es-CL" sz="1800" dirty="0" err="1">
                <a:effectLst/>
                <a:latin typeface="AGaramond"/>
              </a:rPr>
              <a:t>género</a:t>
            </a:r>
            <a:endParaRPr lang="es-CL" sz="1800" dirty="0">
              <a:latin typeface="AGaramond"/>
            </a:endParaRPr>
          </a:p>
          <a:p>
            <a:pPr lvl="1" algn="just"/>
            <a:r>
              <a:rPr lang="es-CL" sz="1800" dirty="0">
                <a:effectLst/>
                <a:latin typeface="AGaramond"/>
              </a:rPr>
              <a:t>ecofeminismo </a:t>
            </a:r>
            <a:r>
              <a:rPr lang="es-CL" sz="1800" i="1" dirty="0">
                <a:effectLst/>
                <a:latin typeface="AGaramond"/>
              </a:rPr>
              <a:t>constructivista: </a:t>
            </a:r>
            <a:r>
              <a:rPr lang="es-CL" sz="1800" dirty="0">
                <a:effectLst/>
                <a:latin typeface="AGaramond"/>
              </a:rPr>
              <a:t>se sustenta en una </a:t>
            </a:r>
            <a:r>
              <a:rPr lang="es-CL" sz="1800" dirty="0" err="1">
                <a:effectLst/>
                <a:latin typeface="AGaramond"/>
              </a:rPr>
              <a:t>construcción</a:t>
            </a:r>
            <a:r>
              <a:rPr lang="es-CL" sz="1800" dirty="0">
                <a:effectLst/>
                <a:latin typeface="AGaramond"/>
              </a:rPr>
              <a:t> social que pasa por la </a:t>
            </a:r>
            <a:r>
              <a:rPr lang="es-CL" sz="1800" dirty="0" err="1">
                <a:effectLst/>
                <a:latin typeface="AGaramond"/>
              </a:rPr>
              <a:t>asignación</a:t>
            </a:r>
            <a:r>
              <a:rPr lang="es-CL" sz="1800" dirty="0">
                <a:effectLst/>
                <a:latin typeface="AGaramond"/>
              </a:rPr>
              <a:t> de roles que dan origen a la </a:t>
            </a:r>
            <a:r>
              <a:rPr lang="es-CL" sz="1800" dirty="0" err="1">
                <a:effectLst/>
                <a:latin typeface="AGaramond"/>
              </a:rPr>
              <a:t>división</a:t>
            </a:r>
            <a:r>
              <a:rPr lang="es-CL" sz="1800" dirty="0">
                <a:effectLst/>
                <a:latin typeface="AGaramond"/>
              </a:rPr>
              <a:t> sexual del trabajo, la </a:t>
            </a:r>
            <a:r>
              <a:rPr lang="es-CL" sz="1800" dirty="0" err="1">
                <a:effectLst/>
                <a:latin typeface="AGaramond"/>
              </a:rPr>
              <a:t>distribución</a:t>
            </a:r>
            <a:r>
              <a:rPr lang="es-CL" sz="1800" dirty="0">
                <a:effectLst/>
                <a:latin typeface="AGaramond"/>
              </a:rPr>
              <a:t> del poder y la propiedad en las sociedades patriarcales y que es eso lo que despierta la conciencia ecofeminista en las mujeres </a:t>
            </a:r>
          </a:p>
          <a:p>
            <a:pPr algn="just"/>
            <a:r>
              <a:rPr lang="es-CL" sz="1800" b="1" dirty="0">
                <a:solidFill>
                  <a:srgbClr val="FFC000"/>
                </a:solidFill>
                <a:effectLst/>
                <a:latin typeface="AGaramond"/>
              </a:rPr>
              <a:t>Vandana Shiva</a:t>
            </a:r>
            <a:r>
              <a:rPr lang="es-CL" sz="1800" dirty="0">
                <a:effectLst/>
                <a:latin typeface="AGaramond"/>
              </a:rPr>
              <a:t>: </a:t>
            </a:r>
          </a:p>
          <a:p>
            <a:pPr lvl="1" algn="just"/>
            <a:r>
              <a:rPr lang="es-CL" sz="1400" dirty="0">
                <a:effectLst/>
                <a:latin typeface="AGaramond"/>
              </a:rPr>
              <a:t>a) la tierra está viva, es sagrada y es la </a:t>
            </a:r>
            <a:r>
              <a:rPr lang="es-CL" sz="1400" dirty="0" err="1">
                <a:effectLst/>
                <a:latin typeface="AGaramond"/>
              </a:rPr>
              <a:t>conexión</a:t>
            </a:r>
            <a:r>
              <a:rPr lang="es-CL" sz="1400" dirty="0">
                <a:effectLst/>
                <a:latin typeface="AGaramond"/>
              </a:rPr>
              <a:t> entre todos los seres vivos. Este principio reconoce que este mundo del cual somos parte es una tierra viviente, es una tierra sagrada y es la que sostiene cualquier forma de vida. La gente que toma </a:t>
            </a:r>
            <a:r>
              <a:rPr lang="es-CL" sz="1400" dirty="0" err="1">
                <a:effectLst/>
                <a:latin typeface="AGaramond"/>
              </a:rPr>
              <a:t>más</a:t>
            </a:r>
            <a:r>
              <a:rPr lang="es-CL" sz="1400" dirty="0">
                <a:effectLst/>
                <a:latin typeface="AGaramond"/>
              </a:rPr>
              <a:t> de lo que necesita de la tierra es la que la está saqueando a una velocidad alarmante;</a:t>
            </a:r>
          </a:p>
          <a:p>
            <a:pPr lvl="1" algn="just"/>
            <a:r>
              <a:rPr lang="es-CL" sz="1400" dirty="0">
                <a:effectLst/>
                <a:latin typeface="AGaramond"/>
              </a:rPr>
              <a:t> b) la naturaleza fue reemplazada por el patriarcado, y las mujeres, parte de la naturaleza, se encuentran subordinadas frente al hombre y a la </a:t>
            </a:r>
            <a:r>
              <a:rPr lang="es-CL" sz="1400" dirty="0" err="1">
                <a:effectLst/>
                <a:latin typeface="AGaramond"/>
              </a:rPr>
              <a:t>producción</a:t>
            </a:r>
            <a:r>
              <a:rPr lang="es-CL" sz="1400" dirty="0">
                <a:effectLst/>
                <a:latin typeface="AGaramond"/>
              </a:rPr>
              <a:t>, y </a:t>
            </a:r>
          </a:p>
          <a:p>
            <a:pPr lvl="1" algn="just"/>
            <a:r>
              <a:rPr lang="es-CL" sz="1400" dirty="0">
                <a:effectLst/>
                <a:latin typeface="AGaramond"/>
              </a:rPr>
              <a:t>c) respeto a todo ser viviente, reconocimiento y el respeto a la diversidad en todas sus formas, </a:t>
            </a:r>
            <a:endParaRPr lang="es-CL" sz="800" dirty="0"/>
          </a:p>
          <a:p>
            <a:pPr marL="0" indent="0">
              <a:buNone/>
            </a:pPr>
            <a:endParaRPr lang="es-CL" dirty="0"/>
          </a:p>
          <a:p>
            <a:pPr lvl="1"/>
            <a:endParaRPr lang="es-CL" dirty="0"/>
          </a:p>
          <a:p>
            <a:pPr lvl="1"/>
            <a:endParaRPr lang="es-CL" dirty="0"/>
          </a:p>
          <a:p>
            <a:endParaRPr lang="es-CL" dirty="0"/>
          </a:p>
          <a:p>
            <a:endParaRPr lang="es-CL" dirty="0"/>
          </a:p>
        </p:txBody>
      </p:sp>
    </p:spTree>
    <p:extLst>
      <p:ext uri="{BB962C8B-B14F-4D97-AF65-F5344CB8AC3E}">
        <p14:creationId xmlns:p14="http://schemas.microsoft.com/office/powerpoint/2010/main" val="394847497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 2013 - 2022</Template>
  <TotalTime>237</TotalTime>
  <Words>2968</Words>
  <Application>Microsoft Macintosh PowerPoint</Application>
  <PresentationFormat>Presentación en pantalla (4:3)</PresentationFormat>
  <Paragraphs>165</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AGaramond</vt:lpstr>
      <vt:lpstr>Arial</vt:lpstr>
      <vt:lpstr>Book Antiqua</vt:lpstr>
      <vt:lpstr>Calibri</vt:lpstr>
      <vt:lpstr>Calibri Light</vt:lpstr>
      <vt:lpstr>Tema de Office</vt:lpstr>
      <vt:lpstr>Presentación de PowerPoint</vt:lpstr>
      <vt:lpstr>Perspectivas</vt:lpstr>
      <vt:lpstr>Ecología profunda o Deep Ecology </vt:lpstr>
      <vt:lpstr>Igualitarismo biosférico  </vt:lpstr>
      <vt:lpstr>Hipótesis Gaia </vt:lpstr>
      <vt:lpstr>Perspectivas jurídicas</vt:lpstr>
      <vt:lpstr>Presentación de PowerPoint</vt:lpstr>
      <vt:lpstr>Derechos de la Naturaleza</vt:lpstr>
      <vt:lpstr>Ecofeminismo  </vt:lpstr>
      <vt:lpstr>Biocentrismo  </vt:lpstr>
      <vt:lpstr>Democracia de la Tierra</vt:lpstr>
      <vt:lpstr>Teorías intermedias</vt:lpstr>
      <vt:lpstr>Antecedentes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Salvador Andres Millaleo Hernandez (smillaleo)</dc:creator>
  <cp:lastModifiedBy>Salvador Andres Millaleo Hernandez (smillaleo)</cp:lastModifiedBy>
  <cp:revision>11</cp:revision>
  <dcterms:created xsi:type="dcterms:W3CDTF">2023-04-17T23:06:37Z</dcterms:created>
  <dcterms:modified xsi:type="dcterms:W3CDTF">2023-04-18T03:04:31Z</dcterms:modified>
</cp:coreProperties>
</file>