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5/30/24</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5/30/24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5/30/24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5/30/24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5/30/24</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5/30/24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5/30/24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5/30/24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5/30/24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8" name="Date Placeholder 7"/>
          <p:cNvSpPr>
            <a:spLocks noGrp="1"/>
          </p:cNvSpPr>
          <p:nvPr>
            <p:ph type="dt" sz="half" idx="10"/>
          </p:nvPr>
        </p:nvSpPr>
        <p:spPr/>
        <p:txBody>
          <a:bodyPr/>
          <a:lstStyle/>
          <a:p>
            <a:fld id="{1CF131DD-A141-4471-BCF9-C6073EDD7E20}" type="datetimeFigureOut">
              <a:rPr lang="en-US" dirty="0"/>
              <a:t>5/30/24</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‹Nº›</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5/30/24</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‹Nº›</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5/30/24</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96AAAE-0363-393B-53A8-D2EDC241F357}"/>
              </a:ext>
            </a:extLst>
          </p:cNvPr>
          <p:cNvSpPr>
            <a:spLocks noGrp="1"/>
          </p:cNvSpPr>
          <p:nvPr>
            <p:ph type="ctrTitle"/>
          </p:nvPr>
        </p:nvSpPr>
        <p:spPr>
          <a:xfrm>
            <a:off x="1564362" y="1526819"/>
            <a:ext cx="9068586" cy="2590800"/>
          </a:xfrm>
          <a:solidFill>
            <a:schemeClr val="accent1">
              <a:lumMod val="20000"/>
              <a:lumOff val="80000"/>
            </a:schemeClr>
          </a:solidFill>
          <a:ln w="19050">
            <a:extLst>
              <a:ext uri="{C807C97D-BFC1-408E-A445-0C87EB9F89A2}">
                <ask:lineSketchStyleProps xmlns:ask="http://schemas.microsoft.com/office/drawing/2018/sketchyshapes" sd="1219033472">
                  <a:custGeom>
                    <a:avLst/>
                    <a:gdLst>
                      <a:gd name="connsiteX0" fmla="*/ 0 w 9068586"/>
                      <a:gd name="connsiteY0" fmla="*/ 0 h 2590800"/>
                      <a:gd name="connsiteX1" fmla="*/ 566787 w 9068586"/>
                      <a:gd name="connsiteY1" fmla="*/ 0 h 2590800"/>
                      <a:gd name="connsiteX2" fmla="*/ 1314945 w 9068586"/>
                      <a:gd name="connsiteY2" fmla="*/ 0 h 2590800"/>
                      <a:gd name="connsiteX3" fmla="*/ 1791046 w 9068586"/>
                      <a:gd name="connsiteY3" fmla="*/ 0 h 2590800"/>
                      <a:gd name="connsiteX4" fmla="*/ 2267147 w 9068586"/>
                      <a:gd name="connsiteY4" fmla="*/ 0 h 2590800"/>
                      <a:gd name="connsiteX5" fmla="*/ 2833933 w 9068586"/>
                      <a:gd name="connsiteY5" fmla="*/ 0 h 2590800"/>
                      <a:gd name="connsiteX6" fmla="*/ 3491406 w 9068586"/>
                      <a:gd name="connsiteY6" fmla="*/ 0 h 2590800"/>
                      <a:gd name="connsiteX7" fmla="*/ 4148878 w 9068586"/>
                      <a:gd name="connsiteY7" fmla="*/ 0 h 2590800"/>
                      <a:gd name="connsiteX8" fmla="*/ 4806351 w 9068586"/>
                      <a:gd name="connsiteY8" fmla="*/ 0 h 2590800"/>
                      <a:gd name="connsiteX9" fmla="*/ 5554509 w 9068586"/>
                      <a:gd name="connsiteY9" fmla="*/ 0 h 2590800"/>
                      <a:gd name="connsiteX10" fmla="*/ 6121296 w 9068586"/>
                      <a:gd name="connsiteY10" fmla="*/ 0 h 2590800"/>
                      <a:gd name="connsiteX11" fmla="*/ 6778768 w 9068586"/>
                      <a:gd name="connsiteY11" fmla="*/ 0 h 2590800"/>
                      <a:gd name="connsiteX12" fmla="*/ 7345555 w 9068586"/>
                      <a:gd name="connsiteY12" fmla="*/ 0 h 2590800"/>
                      <a:gd name="connsiteX13" fmla="*/ 7912341 w 9068586"/>
                      <a:gd name="connsiteY13" fmla="*/ 0 h 2590800"/>
                      <a:gd name="connsiteX14" fmla="*/ 8479128 w 9068586"/>
                      <a:gd name="connsiteY14" fmla="*/ 0 h 2590800"/>
                      <a:gd name="connsiteX15" fmla="*/ 9068586 w 9068586"/>
                      <a:gd name="connsiteY15" fmla="*/ 0 h 2590800"/>
                      <a:gd name="connsiteX16" fmla="*/ 9068586 w 9068586"/>
                      <a:gd name="connsiteY16" fmla="*/ 544068 h 2590800"/>
                      <a:gd name="connsiteX17" fmla="*/ 9068586 w 9068586"/>
                      <a:gd name="connsiteY17" fmla="*/ 1010412 h 2590800"/>
                      <a:gd name="connsiteX18" fmla="*/ 9068586 w 9068586"/>
                      <a:gd name="connsiteY18" fmla="*/ 1554480 h 2590800"/>
                      <a:gd name="connsiteX19" fmla="*/ 9068586 w 9068586"/>
                      <a:gd name="connsiteY19" fmla="*/ 2046732 h 2590800"/>
                      <a:gd name="connsiteX20" fmla="*/ 9068586 w 9068586"/>
                      <a:gd name="connsiteY20" fmla="*/ 2590800 h 2590800"/>
                      <a:gd name="connsiteX21" fmla="*/ 8773857 w 9068586"/>
                      <a:gd name="connsiteY21" fmla="*/ 2590800 h 2590800"/>
                      <a:gd name="connsiteX22" fmla="*/ 8297756 w 9068586"/>
                      <a:gd name="connsiteY22" fmla="*/ 2590800 h 2590800"/>
                      <a:gd name="connsiteX23" fmla="*/ 7640284 w 9068586"/>
                      <a:gd name="connsiteY23" fmla="*/ 2590800 h 2590800"/>
                      <a:gd name="connsiteX24" fmla="*/ 7254869 w 9068586"/>
                      <a:gd name="connsiteY24" fmla="*/ 2590800 h 2590800"/>
                      <a:gd name="connsiteX25" fmla="*/ 6506710 w 9068586"/>
                      <a:gd name="connsiteY25" fmla="*/ 2590800 h 2590800"/>
                      <a:gd name="connsiteX26" fmla="*/ 5758552 w 9068586"/>
                      <a:gd name="connsiteY26" fmla="*/ 2590800 h 2590800"/>
                      <a:gd name="connsiteX27" fmla="*/ 5191765 w 9068586"/>
                      <a:gd name="connsiteY27" fmla="*/ 2590800 h 2590800"/>
                      <a:gd name="connsiteX28" fmla="*/ 4443607 w 9068586"/>
                      <a:gd name="connsiteY28" fmla="*/ 2590800 h 2590800"/>
                      <a:gd name="connsiteX29" fmla="*/ 3876821 w 9068586"/>
                      <a:gd name="connsiteY29" fmla="*/ 2590800 h 2590800"/>
                      <a:gd name="connsiteX30" fmla="*/ 3219348 w 9068586"/>
                      <a:gd name="connsiteY30" fmla="*/ 2590800 h 2590800"/>
                      <a:gd name="connsiteX31" fmla="*/ 2924619 w 9068586"/>
                      <a:gd name="connsiteY31" fmla="*/ 2590800 h 2590800"/>
                      <a:gd name="connsiteX32" fmla="*/ 2176461 w 9068586"/>
                      <a:gd name="connsiteY32" fmla="*/ 2590800 h 2590800"/>
                      <a:gd name="connsiteX33" fmla="*/ 1700360 w 9068586"/>
                      <a:gd name="connsiteY33" fmla="*/ 2590800 h 2590800"/>
                      <a:gd name="connsiteX34" fmla="*/ 1042887 w 9068586"/>
                      <a:gd name="connsiteY34" fmla="*/ 2590800 h 2590800"/>
                      <a:gd name="connsiteX35" fmla="*/ 748158 w 9068586"/>
                      <a:gd name="connsiteY35" fmla="*/ 2590800 h 2590800"/>
                      <a:gd name="connsiteX36" fmla="*/ 0 w 9068586"/>
                      <a:gd name="connsiteY36" fmla="*/ 2590800 h 2590800"/>
                      <a:gd name="connsiteX37" fmla="*/ 0 w 9068586"/>
                      <a:gd name="connsiteY37" fmla="*/ 2098548 h 2590800"/>
                      <a:gd name="connsiteX38" fmla="*/ 0 w 9068586"/>
                      <a:gd name="connsiteY38" fmla="*/ 1632204 h 2590800"/>
                      <a:gd name="connsiteX39" fmla="*/ 0 w 9068586"/>
                      <a:gd name="connsiteY39" fmla="*/ 1191768 h 2590800"/>
                      <a:gd name="connsiteX40" fmla="*/ 0 w 9068586"/>
                      <a:gd name="connsiteY40" fmla="*/ 621792 h 2590800"/>
                      <a:gd name="connsiteX41" fmla="*/ 0 w 9068586"/>
                      <a:gd name="connsiteY41" fmla="*/ 0 h 259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068586" h="2590800" fill="none" extrusionOk="0">
                        <a:moveTo>
                          <a:pt x="0" y="0"/>
                        </a:moveTo>
                        <a:cubicBezTo>
                          <a:pt x="238431" y="-32319"/>
                          <a:pt x="401710" y="17110"/>
                          <a:pt x="566787" y="0"/>
                        </a:cubicBezTo>
                        <a:cubicBezTo>
                          <a:pt x="731864" y="-17110"/>
                          <a:pt x="1155678" y="66141"/>
                          <a:pt x="1314945" y="0"/>
                        </a:cubicBezTo>
                        <a:cubicBezTo>
                          <a:pt x="1474212" y="-66141"/>
                          <a:pt x="1612325" y="41890"/>
                          <a:pt x="1791046" y="0"/>
                        </a:cubicBezTo>
                        <a:cubicBezTo>
                          <a:pt x="1969767" y="-41890"/>
                          <a:pt x="2149478" y="19920"/>
                          <a:pt x="2267147" y="0"/>
                        </a:cubicBezTo>
                        <a:cubicBezTo>
                          <a:pt x="2384816" y="-19920"/>
                          <a:pt x="2683376" y="40481"/>
                          <a:pt x="2833933" y="0"/>
                        </a:cubicBezTo>
                        <a:cubicBezTo>
                          <a:pt x="2984490" y="-40481"/>
                          <a:pt x="3185195" y="47681"/>
                          <a:pt x="3491406" y="0"/>
                        </a:cubicBezTo>
                        <a:cubicBezTo>
                          <a:pt x="3797617" y="-47681"/>
                          <a:pt x="3954515" y="9677"/>
                          <a:pt x="4148878" y="0"/>
                        </a:cubicBezTo>
                        <a:cubicBezTo>
                          <a:pt x="4343241" y="-9677"/>
                          <a:pt x="4609512" y="32037"/>
                          <a:pt x="4806351" y="0"/>
                        </a:cubicBezTo>
                        <a:cubicBezTo>
                          <a:pt x="5003190" y="-32037"/>
                          <a:pt x="5371784" y="54915"/>
                          <a:pt x="5554509" y="0"/>
                        </a:cubicBezTo>
                        <a:cubicBezTo>
                          <a:pt x="5737234" y="-54915"/>
                          <a:pt x="5910145" y="44767"/>
                          <a:pt x="6121296" y="0"/>
                        </a:cubicBezTo>
                        <a:cubicBezTo>
                          <a:pt x="6332447" y="-44767"/>
                          <a:pt x="6613722" y="41928"/>
                          <a:pt x="6778768" y="0"/>
                        </a:cubicBezTo>
                        <a:cubicBezTo>
                          <a:pt x="6943814" y="-41928"/>
                          <a:pt x="7090171" y="31639"/>
                          <a:pt x="7345555" y="0"/>
                        </a:cubicBezTo>
                        <a:cubicBezTo>
                          <a:pt x="7600939" y="-31639"/>
                          <a:pt x="7658800" y="23836"/>
                          <a:pt x="7912341" y="0"/>
                        </a:cubicBezTo>
                        <a:cubicBezTo>
                          <a:pt x="8165882" y="-23836"/>
                          <a:pt x="8263959" y="53743"/>
                          <a:pt x="8479128" y="0"/>
                        </a:cubicBezTo>
                        <a:cubicBezTo>
                          <a:pt x="8694297" y="-53743"/>
                          <a:pt x="8777536" y="19000"/>
                          <a:pt x="9068586" y="0"/>
                        </a:cubicBezTo>
                        <a:cubicBezTo>
                          <a:pt x="9092201" y="248660"/>
                          <a:pt x="9026038" y="347366"/>
                          <a:pt x="9068586" y="544068"/>
                        </a:cubicBezTo>
                        <a:cubicBezTo>
                          <a:pt x="9111134" y="740770"/>
                          <a:pt x="9055558" y="836872"/>
                          <a:pt x="9068586" y="1010412"/>
                        </a:cubicBezTo>
                        <a:cubicBezTo>
                          <a:pt x="9081614" y="1183952"/>
                          <a:pt x="9040084" y="1345013"/>
                          <a:pt x="9068586" y="1554480"/>
                        </a:cubicBezTo>
                        <a:cubicBezTo>
                          <a:pt x="9097088" y="1763947"/>
                          <a:pt x="9049791" y="1916187"/>
                          <a:pt x="9068586" y="2046732"/>
                        </a:cubicBezTo>
                        <a:cubicBezTo>
                          <a:pt x="9087381" y="2177277"/>
                          <a:pt x="9056243" y="2468235"/>
                          <a:pt x="9068586" y="2590800"/>
                        </a:cubicBezTo>
                        <a:cubicBezTo>
                          <a:pt x="8968995" y="2618045"/>
                          <a:pt x="8855679" y="2566188"/>
                          <a:pt x="8773857" y="2590800"/>
                        </a:cubicBezTo>
                        <a:cubicBezTo>
                          <a:pt x="8692035" y="2615412"/>
                          <a:pt x="8525166" y="2584967"/>
                          <a:pt x="8297756" y="2590800"/>
                        </a:cubicBezTo>
                        <a:cubicBezTo>
                          <a:pt x="8070346" y="2596633"/>
                          <a:pt x="7936487" y="2519255"/>
                          <a:pt x="7640284" y="2590800"/>
                        </a:cubicBezTo>
                        <a:cubicBezTo>
                          <a:pt x="7344081" y="2662345"/>
                          <a:pt x="7396387" y="2563883"/>
                          <a:pt x="7254869" y="2590800"/>
                        </a:cubicBezTo>
                        <a:cubicBezTo>
                          <a:pt x="7113351" y="2617717"/>
                          <a:pt x="6753164" y="2526217"/>
                          <a:pt x="6506710" y="2590800"/>
                        </a:cubicBezTo>
                        <a:cubicBezTo>
                          <a:pt x="6260256" y="2655383"/>
                          <a:pt x="5961801" y="2532596"/>
                          <a:pt x="5758552" y="2590800"/>
                        </a:cubicBezTo>
                        <a:cubicBezTo>
                          <a:pt x="5555303" y="2649004"/>
                          <a:pt x="5393926" y="2555501"/>
                          <a:pt x="5191765" y="2590800"/>
                        </a:cubicBezTo>
                        <a:cubicBezTo>
                          <a:pt x="4989604" y="2626099"/>
                          <a:pt x="4680692" y="2524908"/>
                          <a:pt x="4443607" y="2590800"/>
                        </a:cubicBezTo>
                        <a:cubicBezTo>
                          <a:pt x="4206522" y="2656692"/>
                          <a:pt x="4107567" y="2522925"/>
                          <a:pt x="3876821" y="2590800"/>
                        </a:cubicBezTo>
                        <a:cubicBezTo>
                          <a:pt x="3646075" y="2658675"/>
                          <a:pt x="3484993" y="2541586"/>
                          <a:pt x="3219348" y="2590800"/>
                        </a:cubicBezTo>
                        <a:cubicBezTo>
                          <a:pt x="2953703" y="2640014"/>
                          <a:pt x="3018189" y="2577879"/>
                          <a:pt x="2924619" y="2590800"/>
                        </a:cubicBezTo>
                        <a:cubicBezTo>
                          <a:pt x="2831049" y="2603721"/>
                          <a:pt x="2340310" y="2521885"/>
                          <a:pt x="2176461" y="2590800"/>
                        </a:cubicBezTo>
                        <a:cubicBezTo>
                          <a:pt x="2012612" y="2659715"/>
                          <a:pt x="1905558" y="2581857"/>
                          <a:pt x="1700360" y="2590800"/>
                        </a:cubicBezTo>
                        <a:cubicBezTo>
                          <a:pt x="1495162" y="2599743"/>
                          <a:pt x="1305133" y="2548448"/>
                          <a:pt x="1042887" y="2590800"/>
                        </a:cubicBezTo>
                        <a:cubicBezTo>
                          <a:pt x="780641" y="2633152"/>
                          <a:pt x="877637" y="2556059"/>
                          <a:pt x="748158" y="2590800"/>
                        </a:cubicBezTo>
                        <a:cubicBezTo>
                          <a:pt x="618679" y="2625541"/>
                          <a:pt x="186418" y="2526492"/>
                          <a:pt x="0" y="2590800"/>
                        </a:cubicBezTo>
                        <a:cubicBezTo>
                          <a:pt x="-22955" y="2409350"/>
                          <a:pt x="10291" y="2283637"/>
                          <a:pt x="0" y="2098548"/>
                        </a:cubicBezTo>
                        <a:cubicBezTo>
                          <a:pt x="-10291" y="1913459"/>
                          <a:pt x="51168" y="1826742"/>
                          <a:pt x="0" y="1632204"/>
                        </a:cubicBezTo>
                        <a:cubicBezTo>
                          <a:pt x="-51168" y="1437666"/>
                          <a:pt x="33493" y="1308417"/>
                          <a:pt x="0" y="1191768"/>
                        </a:cubicBezTo>
                        <a:cubicBezTo>
                          <a:pt x="-33493" y="1075119"/>
                          <a:pt x="56119" y="777870"/>
                          <a:pt x="0" y="621792"/>
                        </a:cubicBezTo>
                        <a:cubicBezTo>
                          <a:pt x="-56119" y="465714"/>
                          <a:pt x="24675" y="204395"/>
                          <a:pt x="0" y="0"/>
                        </a:cubicBezTo>
                        <a:close/>
                      </a:path>
                      <a:path w="9068586" h="2590800" stroke="0" extrusionOk="0">
                        <a:moveTo>
                          <a:pt x="0" y="0"/>
                        </a:moveTo>
                        <a:cubicBezTo>
                          <a:pt x="212460" y="-52871"/>
                          <a:pt x="305434" y="3278"/>
                          <a:pt x="476101" y="0"/>
                        </a:cubicBezTo>
                        <a:cubicBezTo>
                          <a:pt x="646768" y="-3278"/>
                          <a:pt x="693869" y="25320"/>
                          <a:pt x="770830" y="0"/>
                        </a:cubicBezTo>
                        <a:cubicBezTo>
                          <a:pt x="847791" y="-25320"/>
                          <a:pt x="1346669" y="58828"/>
                          <a:pt x="1518988" y="0"/>
                        </a:cubicBezTo>
                        <a:cubicBezTo>
                          <a:pt x="1691307" y="-58828"/>
                          <a:pt x="1842643" y="6107"/>
                          <a:pt x="1995089" y="0"/>
                        </a:cubicBezTo>
                        <a:cubicBezTo>
                          <a:pt x="2147535" y="-6107"/>
                          <a:pt x="2366865" y="29343"/>
                          <a:pt x="2471190" y="0"/>
                        </a:cubicBezTo>
                        <a:cubicBezTo>
                          <a:pt x="2575515" y="-29343"/>
                          <a:pt x="2847009" y="42863"/>
                          <a:pt x="3219348" y="0"/>
                        </a:cubicBezTo>
                        <a:cubicBezTo>
                          <a:pt x="3591687" y="-42863"/>
                          <a:pt x="3497545" y="24221"/>
                          <a:pt x="3604763" y="0"/>
                        </a:cubicBezTo>
                        <a:cubicBezTo>
                          <a:pt x="3711982" y="-24221"/>
                          <a:pt x="4020016" y="19963"/>
                          <a:pt x="4352921" y="0"/>
                        </a:cubicBezTo>
                        <a:cubicBezTo>
                          <a:pt x="4685826" y="-19963"/>
                          <a:pt x="4778715" y="44049"/>
                          <a:pt x="5101080" y="0"/>
                        </a:cubicBezTo>
                        <a:cubicBezTo>
                          <a:pt x="5423445" y="-44049"/>
                          <a:pt x="5540304" y="62386"/>
                          <a:pt x="5667866" y="0"/>
                        </a:cubicBezTo>
                        <a:cubicBezTo>
                          <a:pt x="5795428" y="-62386"/>
                          <a:pt x="6043274" y="67875"/>
                          <a:pt x="6416025" y="0"/>
                        </a:cubicBezTo>
                        <a:cubicBezTo>
                          <a:pt x="6788776" y="-67875"/>
                          <a:pt x="6761534" y="16642"/>
                          <a:pt x="6892125" y="0"/>
                        </a:cubicBezTo>
                        <a:cubicBezTo>
                          <a:pt x="7022716" y="-16642"/>
                          <a:pt x="7142512" y="30746"/>
                          <a:pt x="7368226" y="0"/>
                        </a:cubicBezTo>
                        <a:cubicBezTo>
                          <a:pt x="7593940" y="-30746"/>
                          <a:pt x="7808510" y="53719"/>
                          <a:pt x="8025699" y="0"/>
                        </a:cubicBezTo>
                        <a:cubicBezTo>
                          <a:pt x="8242888" y="-53719"/>
                          <a:pt x="8378577" y="45003"/>
                          <a:pt x="8501799" y="0"/>
                        </a:cubicBezTo>
                        <a:cubicBezTo>
                          <a:pt x="8625021" y="-45003"/>
                          <a:pt x="8920700" y="27334"/>
                          <a:pt x="9068586" y="0"/>
                        </a:cubicBezTo>
                        <a:cubicBezTo>
                          <a:pt x="9072019" y="225901"/>
                          <a:pt x="9062763" y="443015"/>
                          <a:pt x="9068586" y="569976"/>
                        </a:cubicBezTo>
                        <a:cubicBezTo>
                          <a:pt x="9074409" y="696937"/>
                          <a:pt x="9049594" y="851912"/>
                          <a:pt x="9068586" y="1114044"/>
                        </a:cubicBezTo>
                        <a:cubicBezTo>
                          <a:pt x="9087578" y="1376176"/>
                          <a:pt x="9030414" y="1476925"/>
                          <a:pt x="9068586" y="1658112"/>
                        </a:cubicBezTo>
                        <a:cubicBezTo>
                          <a:pt x="9106758" y="1839299"/>
                          <a:pt x="9032398" y="1889431"/>
                          <a:pt x="9068586" y="2098548"/>
                        </a:cubicBezTo>
                        <a:cubicBezTo>
                          <a:pt x="9104774" y="2307665"/>
                          <a:pt x="9021159" y="2356842"/>
                          <a:pt x="9068586" y="2590800"/>
                        </a:cubicBezTo>
                        <a:cubicBezTo>
                          <a:pt x="8746651" y="2638917"/>
                          <a:pt x="8668642" y="2535480"/>
                          <a:pt x="8411114" y="2590800"/>
                        </a:cubicBezTo>
                        <a:cubicBezTo>
                          <a:pt x="8153586" y="2646120"/>
                          <a:pt x="8166437" y="2546653"/>
                          <a:pt x="8025699" y="2590800"/>
                        </a:cubicBezTo>
                        <a:cubicBezTo>
                          <a:pt x="7884961" y="2634947"/>
                          <a:pt x="7618081" y="2557633"/>
                          <a:pt x="7458912" y="2590800"/>
                        </a:cubicBezTo>
                        <a:cubicBezTo>
                          <a:pt x="7299743" y="2623967"/>
                          <a:pt x="7281913" y="2557068"/>
                          <a:pt x="7164183" y="2590800"/>
                        </a:cubicBezTo>
                        <a:cubicBezTo>
                          <a:pt x="7046453" y="2624532"/>
                          <a:pt x="6953478" y="2583016"/>
                          <a:pt x="6869454" y="2590800"/>
                        </a:cubicBezTo>
                        <a:cubicBezTo>
                          <a:pt x="6785430" y="2598584"/>
                          <a:pt x="6561895" y="2536389"/>
                          <a:pt x="6302667" y="2590800"/>
                        </a:cubicBezTo>
                        <a:cubicBezTo>
                          <a:pt x="6043439" y="2645211"/>
                          <a:pt x="6044781" y="2563394"/>
                          <a:pt x="5917252" y="2590800"/>
                        </a:cubicBezTo>
                        <a:cubicBezTo>
                          <a:pt x="5789724" y="2618206"/>
                          <a:pt x="5468562" y="2589180"/>
                          <a:pt x="5259780" y="2590800"/>
                        </a:cubicBezTo>
                        <a:cubicBezTo>
                          <a:pt x="5050998" y="2592420"/>
                          <a:pt x="4969212" y="2571965"/>
                          <a:pt x="4874365" y="2590800"/>
                        </a:cubicBezTo>
                        <a:cubicBezTo>
                          <a:pt x="4779519" y="2609635"/>
                          <a:pt x="4409632" y="2525756"/>
                          <a:pt x="4216892" y="2590800"/>
                        </a:cubicBezTo>
                        <a:cubicBezTo>
                          <a:pt x="4024152" y="2655844"/>
                          <a:pt x="3994910" y="2584211"/>
                          <a:pt x="3922163" y="2590800"/>
                        </a:cubicBezTo>
                        <a:cubicBezTo>
                          <a:pt x="3849416" y="2597389"/>
                          <a:pt x="3493071" y="2572509"/>
                          <a:pt x="3264691" y="2590800"/>
                        </a:cubicBezTo>
                        <a:cubicBezTo>
                          <a:pt x="3036311" y="2609091"/>
                          <a:pt x="3019457" y="2562273"/>
                          <a:pt x="2879276" y="2590800"/>
                        </a:cubicBezTo>
                        <a:cubicBezTo>
                          <a:pt x="2739095" y="2619327"/>
                          <a:pt x="2705575" y="2557551"/>
                          <a:pt x="2584547" y="2590800"/>
                        </a:cubicBezTo>
                        <a:cubicBezTo>
                          <a:pt x="2463519" y="2624049"/>
                          <a:pt x="2359163" y="2549293"/>
                          <a:pt x="2199132" y="2590800"/>
                        </a:cubicBezTo>
                        <a:cubicBezTo>
                          <a:pt x="2039102" y="2632307"/>
                          <a:pt x="1826947" y="2582182"/>
                          <a:pt x="1541660" y="2590800"/>
                        </a:cubicBezTo>
                        <a:cubicBezTo>
                          <a:pt x="1256373" y="2599418"/>
                          <a:pt x="1256410" y="2575823"/>
                          <a:pt x="1156245" y="2590800"/>
                        </a:cubicBezTo>
                        <a:cubicBezTo>
                          <a:pt x="1056081" y="2605777"/>
                          <a:pt x="971524" y="2589561"/>
                          <a:pt x="861516" y="2590800"/>
                        </a:cubicBezTo>
                        <a:cubicBezTo>
                          <a:pt x="751508" y="2592039"/>
                          <a:pt x="390142" y="2580853"/>
                          <a:pt x="0" y="2590800"/>
                        </a:cubicBezTo>
                        <a:cubicBezTo>
                          <a:pt x="-19954" y="2471769"/>
                          <a:pt x="8394" y="2290017"/>
                          <a:pt x="0" y="2098548"/>
                        </a:cubicBezTo>
                        <a:cubicBezTo>
                          <a:pt x="-8394" y="1907079"/>
                          <a:pt x="11209" y="1763967"/>
                          <a:pt x="0" y="1658112"/>
                        </a:cubicBezTo>
                        <a:cubicBezTo>
                          <a:pt x="-11209" y="1552257"/>
                          <a:pt x="24335" y="1292477"/>
                          <a:pt x="0" y="1139952"/>
                        </a:cubicBezTo>
                        <a:cubicBezTo>
                          <a:pt x="-24335" y="987427"/>
                          <a:pt x="8190" y="892064"/>
                          <a:pt x="0" y="673608"/>
                        </a:cubicBezTo>
                        <a:cubicBezTo>
                          <a:pt x="-8190" y="455152"/>
                          <a:pt x="28179" y="148874"/>
                          <a:pt x="0" y="0"/>
                        </a:cubicBezTo>
                        <a:close/>
                      </a:path>
                    </a:pathLst>
                  </a:custGeom>
                  <ask:type>
                    <ask:lineSketchNone/>
                  </ask:type>
                </ask:lineSketchStyleProps>
              </a:ext>
            </a:extLst>
          </a:ln>
        </p:spPr>
        <p:style>
          <a:lnRef idx="2">
            <a:schemeClr val="accent3"/>
          </a:lnRef>
          <a:fillRef idx="1">
            <a:schemeClr val="lt1"/>
          </a:fillRef>
          <a:effectRef idx="0">
            <a:schemeClr val="accent3"/>
          </a:effectRef>
          <a:fontRef idx="minor">
            <a:schemeClr val="dk1"/>
          </a:fontRef>
        </p:style>
        <p:txBody>
          <a:bodyPr/>
          <a:lstStyle/>
          <a:p>
            <a:r>
              <a:rPr lang="es-419" sz="6600" dirty="0">
                <a:latin typeface="Alasassy Caps" panose="020F0502020204030204" pitchFamily="34" charset="0"/>
              </a:rPr>
              <a:t>Revisión de casos</a:t>
            </a:r>
            <a:endParaRPr lang="es-CL" sz="6600" dirty="0">
              <a:latin typeface="Alasassy Caps" panose="020F0502020204030204" pitchFamily="34" charset="0"/>
            </a:endParaRPr>
          </a:p>
        </p:txBody>
      </p:sp>
      <p:sp>
        <p:nvSpPr>
          <p:cNvPr id="3" name="Subtítulo 2">
            <a:extLst>
              <a:ext uri="{FF2B5EF4-FFF2-40B4-BE49-F238E27FC236}">
                <a16:creationId xmlns:a16="http://schemas.microsoft.com/office/drawing/2014/main" id="{17070C07-864D-530F-975C-9790B837BE90}"/>
              </a:ext>
            </a:extLst>
          </p:cNvPr>
          <p:cNvSpPr>
            <a:spLocks noGrp="1"/>
          </p:cNvSpPr>
          <p:nvPr>
            <p:ph type="subTitle" idx="1"/>
          </p:nvPr>
        </p:nvSpPr>
        <p:spPr>
          <a:xfrm>
            <a:off x="1560576" y="4281307"/>
            <a:ext cx="9070848" cy="457201"/>
          </a:xfrm>
        </p:spPr>
        <p:txBody>
          <a:bodyPr/>
          <a:lstStyle/>
          <a:p>
            <a:r>
              <a:rPr lang="es-419" dirty="0"/>
              <a:t>Juanjosé </a:t>
            </a:r>
            <a:r>
              <a:rPr lang="es-419"/>
              <a:t>Gálvez  </a:t>
            </a:r>
            <a:endParaRPr lang="es-CL" dirty="0"/>
          </a:p>
        </p:txBody>
      </p:sp>
    </p:spTree>
    <p:extLst>
      <p:ext uri="{BB962C8B-B14F-4D97-AF65-F5344CB8AC3E}">
        <p14:creationId xmlns:p14="http://schemas.microsoft.com/office/powerpoint/2010/main" val="1885271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BE3DF-46D9-AF74-A445-2462CC15682B}"/>
              </a:ext>
            </a:extLst>
          </p:cNvPr>
          <p:cNvSpPr>
            <a:spLocks noGrp="1"/>
          </p:cNvSpPr>
          <p:nvPr>
            <p:ph type="title"/>
          </p:nvPr>
        </p:nvSpPr>
        <p:spPr/>
        <p:txBody>
          <a:bodyPr/>
          <a:lstStyle/>
          <a:p>
            <a:endParaRPr lang="es-CL"/>
          </a:p>
        </p:txBody>
      </p:sp>
      <p:pic>
        <p:nvPicPr>
          <p:cNvPr id="4" name="Marcador de contenido 3">
            <a:extLst>
              <a:ext uri="{FF2B5EF4-FFF2-40B4-BE49-F238E27FC236}">
                <a16:creationId xmlns:a16="http://schemas.microsoft.com/office/drawing/2014/main" id="{B32A9614-E228-3371-71D3-7563C27EEB64}"/>
              </a:ext>
            </a:extLst>
          </p:cNvPr>
          <p:cNvPicPr>
            <a:picLocks noGrp="1" noChangeAspect="1"/>
          </p:cNvPicPr>
          <p:nvPr>
            <p:ph idx="1"/>
          </p:nvPr>
        </p:nvPicPr>
        <p:blipFill>
          <a:blip r:embed="rId2"/>
          <a:stretch>
            <a:fillRect/>
          </a:stretch>
        </p:blipFill>
        <p:spPr>
          <a:xfrm>
            <a:off x="1245426" y="642594"/>
            <a:ext cx="9701147" cy="5444316"/>
          </a:xfrm>
        </p:spPr>
      </p:pic>
    </p:spTree>
    <p:extLst>
      <p:ext uri="{BB962C8B-B14F-4D97-AF65-F5344CB8AC3E}">
        <p14:creationId xmlns:p14="http://schemas.microsoft.com/office/powerpoint/2010/main" val="1414181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0E30A9-36BF-7D65-C7B6-D13A155993AB}"/>
              </a:ext>
            </a:extLst>
          </p:cNvPr>
          <p:cNvSpPr>
            <a:spLocks noGrp="1"/>
          </p:cNvSpPr>
          <p:nvPr>
            <p:ph type="title"/>
          </p:nvPr>
        </p:nvSpPr>
        <p:spPr>
          <a:xfrm>
            <a:off x="417688" y="388594"/>
            <a:ext cx="10058400" cy="1371600"/>
          </a:xfrm>
        </p:spPr>
        <p:txBody>
          <a:bodyPr>
            <a:normAutofit fontScale="90000"/>
          </a:bodyPr>
          <a:lstStyle/>
          <a:p>
            <a:pPr marL="685800" indent="-685800" algn="just">
              <a:buFont typeface="Arial" panose="020B0604020202020204" pitchFamily="34" charset="0"/>
              <a:buChar char="•"/>
            </a:pPr>
            <a:r>
              <a:rPr lang="es-419" dirty="0">
                <a:latin typeface="Alasassy Caps" pitchFamily="2" charset="77"/>
              </a:rPr>
              <a:t>Abel Díaz Moya con la Embajada de la República Federal de Alemania.</a:t>
            </a:r>
            <a:endParaRPr lang="es-CL" dirty="0">
              <a:latin typeface="Alasassy Caps" pitchFamily="2" charset="77"/>
            </a:endParaRPr>
          </a:p>
        </p:txBody>
      </p:sp>
      <p:sp>
        <p:nvSpPr>
          <p:cNvPr id="3" name="Marcador de contenido 2">
            <a:extLst>
              <a:ext uri="{FF2B5EF4-FFF2-40B4-BE49-F238E27FC236}">
                <a16:creationId xmlns:a16="http://schemas.microsoft.com/office/drawing/2014/main" id="{527AE8C3-5A53-F212-788B-662CDD2A4EE6}"/>
              </a:ext>
            </a:extLst>
          </p:cNvPr>
          <p:cNvSpPr>
            <a:spLocks noGrp="1"/>
          </p:cNvSpPr>
          <p:nvPr>
            <p:ph idx="1"/>
          </p:nvPr>
        </p:nvSpPr>
        <p:spPr>
          <a:xfrm>
            <a:off x="1066800" y="1760194"/>
            <a:ext cx="10058400" cy="3931920"/>
          </a:xfrm>
          <a:ln w="12700">
            <a:solidFill>
              <a:schemeClr val="bg1">
                <a:lumMod val="25000"/>
              </a:schemeClr>
            </a:solidFill>
          </a:ln>
        </p:spPr>
        <p:txBody>
          <a:bodyPr>
            <a:normAutofit lnSpcReduction="10000"/>
          </a:bodyPr>
          <a:lstStyle/>
          <a:p>
            <a:r>
              <a:rPr lang="es-419" dirty="0"/>
              <a:t>Recurso: Nulidad y Unificación de Jurisprudencia.</a:t>
            </a:r>
          </a:p>
          <a:p>
            <a:r>
              <a:rPr lang="es-419" dirty="0"/>
              <a:t>Recurrente: La Embajada de la República Federal de Alemania. </a:t>
            </a:r>
          </a:p>
          <a:p>
            <a:pPr marL="400050" indent="-400050">
              <a:buFont typeface="+mj-lt"/>
              <a:buAutoNum type="romanUcPeriod"/>
            </a:pPr>
            <a:r>
              <a:rPr lang="es-419" dirty="0"/>
              <a:t>El objeto del conflicto es determinar si es que los Tribunales Chilenos tienen jurisdicción para conocer de conflictos laborales donde un trabajador nacional reclama contra un empleador extranjero con estas cualidades. </a:t>
            </a:r>
          </a:p>
          <a:p>
            <a:pPr marL="400050" indent="-400050">
              <a:buFont typeface="+mj-lt"/>
              <a:buAutoNum type="romanUcPeriod"/>
            </a:pPr>
            <a:r>
              <a:rPr lang="es-419" dirty="0"/>
              <a:t>Fuentes: Artículo 31 de la Convención de Viena sobre relaciones diplomáticas (1961), Principio de Inmunidad de Jurisdicción y Artículo 11 de la Convención de las Naciones Unidas sobre las Inmunidades Jurisdiccionales (Rechaza su aplicación)</a:t>
            </a:r>
          </a:p>
          <a:p>
            <a:pPr marL="400050" indent="-400050">
              <a:buFont typeface="+mj-lt"/>
              <a:buAutoNum type="romanUcPeriod"/>
            </a:pPr>
            <a:r>
              <a:rPr lang="es-419" dirty="0"/>
              <a:t>Resultado: Se acoge el recurso de nulidad, pues el rechazo de la excepción de incompetencia fue un error sustancial que influyó en lo decidido. Se unifica también la Jurisprudencia, de modo que se da seguridad jurídica sobre la pregunta d si los Tribunales Nacionales tienen competencia para conocer de demandas incoadas contra empleadores que representan a sus países. </a:t>
            </a:r>
          </a:p>
        </p:txBody>
      </p:sp>
    </p:spTree>
    <p:extLst>
      <p:ext uri="{BB962C8B-B14F-4D97-AF65-F5344CB8AC3E}">
        <p14:creationId xmlns:p14="http://schemas.microsoft.com/office/powerpoint/2010/main" val="3788455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F79DFA-0D56-4973-8C51-DB81A0C0192E}"/>
              </a:ext>
            </a:extLst>
          </p:cNvPr>
          <p:cNvSpPr>
            <a:spLocks noGrp="1"/>
          </p:cNvSpPr>
          <p:nvPr>
            <p:ph type="title"/>
          </p:nvPr>
        </p:nvSpPr>
        <p:spPr/>
        <p:txBody>
          <a:bodyPr>
            <a:normAutofit/>
          </a:bodyPr>
          <a:lstStyle/>
          <a:p>
            <a:pPr marL="571500" indent="-571500">
              <a:buFont typeface="Arial" panose="020B0604020202020204" pitchFamily="34" charset="0"/>
              <a:buChar char="•"/>
            </a:pPr>
            <a:r>
              <a:rPr lang="es-419" sz="4400" dirty="0">
                <a:latin typeface="Alasassy Caps" pitchFamily="2" charset="77"/>
              </a:rPr>
              <a:t>Sonia Lahoz con Organización Internacional para las Migraciones (OIM) </a:t>
            </a:r>
            <a:endParaRPr lang="es-CL" sz="4400" dirty="0">
              <a:latin typeface="Alasassy Caps" pitchFamily="2" charset="77"/>
            </a:endParaRPr>
          </a:p>
        </p:txBody>
      </p:sp>
      <p:sp>
        <p:nvSpPr>
          <p:cNvPr id="3" name="Marcador de contenido 2">
            <a:extLst>
              <a:ext uri="{FF2B5EF4-FFF2-40B4-BE49-F238E27FC236}">
                <a16:creationId xmlns:a16="http://schemas.microsoft.com/office/drawing/2014/main" id="{40B047FB-D45E-B380-CFE7-C41AA1B47432}"/>
              </a:ext>
            </a:extLst>
          </p:cNvPr>
          <p:cNvSpPr>
            <a:spLocks noGrp="1"/>
          </p:cNvSpPr>
          <p:nvPr>
            <p:ph idx="1"/>
          </p:nvPr>
        </p:nvSpPr>
        <p:spPr>
          <a:xfrm>
            <a:off x="968023" y="2074898"/>
            <a:ext cx="10058400" cy="3931920"/>
          </a:xfrm>
          <a:ln w="12700">
            <a:solidFill>
              <a:schemeClr val="bg1">
                <a:lumMod val="25000"/>
              </a:schemeClr>
            </a:solidFill>
          </a:ln>
        </p:spPr>
        <p:txBody>
          <a:bodyPr/>
          <a:lstStyle/>
          <a:p>
            <a:r>
              <a:rPr lang="es-419" dirty="0"/>
              <a:t>Recurso: Queja contra la Corte de Apelaciones por declarar la inmunidad de jurisdicción de la OIM. </a:t>
            </a:r>
          </a:p>
          <a:p>
            <a:r>
              <a:rPr lang="es-419" dirty="0"/>
              <a:t>Hechos: Sonia que trabajó por años en la OIM es despedida, por ello acciona por tutela de derechos fundamentales y, en subsidio, por indemnización por despido injustificado. Sus pretensiones son, sin embargo, rechazadas tras que ambas instancias acogieran la excepción de incompetencia por inmunidad de la demandada.</a:t>
            </a:r>
          </a:p>
          <a:p>
            <a:r>
              <a:rPr lang="es-419" dirty="0"/>
              <a:t>¿Problemática? La inmunidad de los Estados se justifica en principio de Igualdad Soberana. Este atributo de soberanía es inherente de los Estados y los agentes que les representan, por lo que los organismos internacionales como la OIM no gozarán de una inmunidad natural, sino ficta, sujeta a otras reglas.  </a:t>
            </a:r>
          </a:p>
          <a:p>
            <a:endParaRPr lang="es-CL" dirty="0"/>
          </a:p>
        </p:txBody>
      </p:sp>
    </p:spTree>
    <p:extLst>
      <p:ext uri="{BB962C8B-B14F-4D97-AF65-F5344CB8AC3E}">
        <p14:creationId xmlns:p14="http://schemas.microsoft.com/office/powerpoint/2010/main" val="3685620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A61EB66-78AB-DE76-B4F2-C6EE1EACAD7D}"/>
              </a:ext>
            </a:extLst>
          </p:cNvPr>
          <p:cNvSpPr>
            <a:spLocks noGrp="1"/>
          </p:cNvSpPr>
          <p:nvPr>
            <p:ph idx="1"/>
          </p:nvPr>
        </p:nvSpPr>
        <p:spPr>
          <a:xfrm>
            <a:off x="671689" y="508565"/>
            <a:ext cx="11036400" cy="5974280"/>
          </a:xfrm>
        </p:spPr>
        <p:txBody>
          <a:bodyPr>
            <a:normAutofit/>
          </a:bodyPr>
          <a:lstStyle/>
          <a:p>
            <a:r>
              <a:rPr lang="es-419" sz="1500" i="1" dirty="0"/>
              <a:t>-“La confirmada expresa:… artículo 3 del acuerdo publicado en el Diario Oficial con fecha 3 e Agosto de 1993, que beneficia a la organización de la siguiente forma: la OIM, así como sus bienes y haberes, en cualquier parte y en poder de cualquier persona, gozan en Chile de la inmunidad contra procedimientos judiciales y administrativos, a excepción de los casos particulares en que esa inmunidad sea expresamente renunciada por la OIM…Sin embargo esa renuncia no se extenderá a ninguna medida de ejecución”- .</a:t>
            </a:r>
          </a:p>
          <a:p>
            <a:r>
              <a:rPr lang="es-419" sz="1500" dirty="0"/>
              <a:t>La Constitución de la OIM surge de un ente aún mayor, el Comité Intergubernamental para las Migraciones Europeas. En su propia Constitución encontramos el art. 23 que dice que ella “gozará de los privilegios e inmunidades necesarios para alcanzar </a:t>
            </a:r>
            <a:r>
              <a:rPr lang="es-419" sz="1500" b="1" dirty="0"/>
              <a:t>sus funciones y objetivos”.</a:t>
            </a:r>
          </a:p>
          <a:p>
            <a:pPr marL="400050" indent="-400050">
              <a:buFont typeface="+mj-lt"/>
              <a:buAutoNum type="romanUcPeriod"/>
            </a:pPr>
            <a:r>
              <a:rPr lang="es-419" sz="1500" b="1" dirty="0"/>
              <a:t>Art. 1 establece estas funciones y objetivos. </a:t>
            </a:r>
          </a:p>
          <a:p>
            <a:pPr>
              <a:buFont typeface="Arial" panose="020B0604020202020204" pitchFamily="34" charset="0"/>
              <a:buChar char="•"/>
            </a:pPr>
            <a:r>
              <a:rPr lang="es-419" sz="1500" dirty="0"/>
              <a:t>9°.- </a:t>
            </a:r>
            <a:r>
              <a:rPr lang="es-419" sz="1500" i="1" dirty="0"/>
              <a:t>“En cuanto a lo primero, la acción incoada por doña Sonia Lahoz…escapa a lo que sea y haya entenderse necesario para que la OIM ejerza sus funciones y alcance sus objetivos”-. -“Los derechos que la demandante trae a juicio en Chile…no reconocen como causa lo quees consubstancial a la última…sino la relación contractual…”-.</a:t>
            </a:r>
          </a:p>
          <a:p>
            <a:pPr>
              <a:buFont typeface="Arial" panose="020B0604020202020204" pitchFamily="34" charset="0"/>
              <a:buChar char="•"/>
            </a:pPr>
            <a:endParaRPr lang="es-419" sz="1500" i="1" dirty="0"/>
          </a:p>
          <a:p>
            <a:pPr>
              <a:buFont typeface="Arial" panose="020B0604020202020204" pitchFamily="34" charset="0"/>
              <a:buChar char="•"/>
            </a:pPr>
            <a:r>
              <a:rPr lang="es-419" sz="1500" dirty="0"/>
              <a:t>Art. 105 Carta de las Naciones Unidas.</a:t>
            </a:r>
          </a:p>
          <a:p>
            <a:pPr>
              <a:buFont typeface="Arial" panose="020B0604020202020204" pitchFamily="34" charset="0"/>
              <a:buChar char="•"/>
            </a:pPr>
            <a:r>
              <a:rPr lang="es-419" sz="1500" dirty="0"/>
              <a:t>Artículo 11 de la Convención de las Naciones Unidas sobre las Inmunidades de Jurisdicción sobre la exclusión de los contratos de trabajo.</a:t>
            </a:r>
          </a:p>
          <a:p>
            <a:pPr>
              <a:buFont typeface="Arial" panose="020B0604020202020204" pitchFamily="34" charset="0"/>
              <a:buChar char="•"/>
            </a:pPr>
            <a:endParaRPr lang="es-419" sz="1500" dirty="0"/>
          </a:p>
          <a:p>
            <a:pPr>
              <a:buFont typeface="Arial" panose="020B0604020202020204" pitchFamily="34" charset="0"/>
              <a:buChar char="•"/>
            </a:pPr>
            <a:r>
              <a:rPr lang="es-419" sz="1500" dirty="0"/>
              <a:t>Conclusión: La inmunidad de las organizaciones internacionales </a:t>
            </a:r>
            <a:r>
              <a:rPr lang="es-419" sz="1500" b="1" dirty="0"/>
              <a:t>opera sólo para el objeto y fin de estas. </a:t>
            </a:r>
            <a:r>
              <a:rPr lang="es-419" sz="1500" dirty="0"/>
              <a:t>Se acoge el recurso. </a:t>
            </a:r>
            <a:endParaRPr lang="es-419" sz="1500" b="1" dirty="0"/>
          </a:p>
        </p:txBody>
      </p:sp>
    </p:spTree>
    <p:extLst>
      <p:ext uri="{BB962C8B-B14F-4D97-AF65-F5344CB8AC3E}">
        <p14:creationId xmlns:p14="http://schemas.microsoft.com/office/powerpoint/2010/main" val="704345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579F5C-B78D-8D23-FB4C-DA8AB56EB99C}"/>
              </a:ext>
            </a:extLst>
          </p:cNvPr>
          <p:cNvSpPr>
            <a:spLocks noGrp="1"/>
          </p:cNvSpPr>
          <p:nvPr>
            <p:ph type="title"/>
          </p:nvPr>
        </p:nvSpPr>
        <p:spPr/>
        <p:txBody>
          <a:bodyPr>
            <a:normAutofit/>
          </a:bodyPr>
          <a:lstStyle/>
          <a:p>
            <a:pPr marL="685800" indent="-685800">
              <a:buFont typeface="Arial" panose="020B0604020202020204" pitchFamily="34" charset="0"/>
              <a:buChar char="•"/>
            </a:pPr>
            <a:r>
              <a:rPr lang="es-419" dirty="0">
                <a:latin typeface="Alasassy Caps" pitchFamily="2" charset="77"/>
              </a:rPr>
              <a:t>Molina con Embajada de México</a:t>
            </a:r>
            <a:endParaRPr lang="es-CL" dirty="0">
              <a:latin typeface="Alasassy Caps" pitchFamily="2" charset="77"/>
            </a:endParaRPr>
          </a:p>
        </p:txBody>
      </p:sp>
      <p:sp>
        <p:nvSpPr>
          <p:cNvPr id="3" name="Marcador de contenido 2">
            <a:extLst>
              <a:ext uri="{FF2B5EF4-FFF2-40B4-BE49-F238E27FC236}">
                <a16:creationId xmlns:a16="http://schemas.microsoft.com/office/drawing/2014/main" id="{57BDD3E0-1D66-4AFF-5B12-D9EF4E808219}"/>
              </a:ext>
            </a:extLst>
          </p:cNvPr>
          <p:cNvSpPr>
            <a:spLocks noGrp="1"/>
          </p:cNvSpPr>
          <p:nvPr>
            <p:ph idx="1"/>
          </p:nvPr>
        </p:nvSpPr>
        <p:spPr>
          <a:xfrm>
            <a:off x="409222" y="1778000"/>
            <a:ext cx="10715978" cy="4543778"/>
          </a:xfrm>
        </p:spPr>
        <p:txBody>
          <a:bodyPr>
            <a:normAutofit/>
          </a:bodyPr>
          <a:lstStyle/>
          <a:p>
            <a:r>
              <a:rPr lang="es-419" dirty="0"/>
              <a:t>Recurso: Queja por acoger el incidente de incompetencia opuesto por el CDE en virtud de la inmunidad de jurisdicción. </a:t>
            </a:r>
          </a:p>
          <a:p>
            <a:r>
              <a:rPr lang="es-419" dirty="0"/>
              <a:t>Hechos: El señor Molina tras ser despedido de la embajada acciona en primera instancia por la indemnización por años de servicio ante los juzgados laborales, donde su pretensión es acogida y remitida al Juzgado de Cobranza Laboral y Previsional donde el CDE adhiere al procedimiento como tercero coadyuvante oponiendo este incidente que es acogido. El demandante apela más la Corte confirma lo resuelto, por ello se da el presente recurso. </a:t>
            </a:r>
          </a:p>
          <a:p>
            <a:r>
              <a:rPr lang="es-419" dirty="0"/>
              <a:t>Fuentes: Artículo 31 de la Convención de Viena sobre relaciones diplomáticas que establece la inmunidad de jurisdicción de estos agentes. </a:t>
            </a:r>
          </a:p>
          <a:p>
            <a:r>
              <a:rPr lang="es-419" b="1" dirty="0"/>
              <a:t>Considerando noveno: </a:t>
            </a:r>
            <a:r>
              <a:rPr lang="es-419" dirty="0"/>
              <a:t>Reconoce que la inmunidad de jurisdicción hoy se entiende restringida a sólo un tipo de actos, los iure imperii. En este no entran las relaciones laborales. </a:t>
            </a:r>
          </a:p>
          <a:p>
            <a:r>
              <a:rPr lang="es-419" b="1" dirty="0"/>
              <a:t>Considerando décimo: </a:t>
            </a:r>
            <a:r>
              <a:rPr lang="es-419" dirty="0"/>
              <a:t>La Convención citada rige sólo sobre los “agentes diplomáticos” entendidos como personas naturales.</a:t>
            </a:r>
          </a:p>
          <a:p>
            <a:r>
              <a:rPr lang="es-419" b="1" dirty="0"/>
              <a:t>SE ACOGE EL RECURSO</a:t>
            </a:r>
            <a:endParaRPr lang="es-CL" b="1" dirty="0"/>
          </a:p>
        </p:txBody>
      </p:sp>
    </p:spTree>
    <p:extLst>
      <p:ext uri="{BB962C8B-B14F-4D97-AF65-F5344CB8AC3E}">
        <p14:creationId xmlns:p14="http://schemas.microsoft.com/office/powerpoint/2010/main" val="3936563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E79F7F-ED2B-0355-A772-FE1169492B66}"/>
              </a:ext>
            </a:extLst>
          </p:cNvPr>
          <p:cNvSpPr>
            <a:spLocks noGrp="1"/>
          </p:cNvSpPr>
          <p:nvPr>
            <p:ph type="title"/>
          </p:nvPr>
        </p:nvSpPr>
        <p:spPr/>
        <p:txBody>
          <a:bodyPr/>
          <a:lstStyle/>
          <a:p>
            <a:r>
              <a:rPr lang="es-419" dirty="0">
                <a:latin typeface="Alasassy Caps" pitchFamily="2" charset="77"/>
              </a:rPr>
              <a:t>MARÍA rAQUEL VICUÑA CON EL estado helénico </a:t>
            </a:r>
            <a:endParaRPr lang="es-CL" dirty="0">
              <a:latin typeface="Alasassy Caps" pitchFamily="2" charset="77"/>
            </a:endParaRPr>
          </a:p>
        </p:txBody>
      </p:sp>
      <p:sp>
        <p:nvSpPr>
          <p:cNvPr id="3" name="Marcador de contenido 2">
            <a:extLst>
              <a:ext uri="{FF2B5EF4-FFF2-40B4-BE49-F238E27FC236}">
                <a16:creationId xmlns:a16="http://schemas.microsoft.com/office/drawing/2014/main" id="{B6E814E8-33EC-5A72-44EC-DD6AAD3DD40B}"/>
              </a:ext>
            </a:extLst>
          </p:cNvPr>
          <p:cNvSpPr>
            <a:spLocks noGrp="1"/>
          </p:cNvSpPr>
          <p:nvPr>
            <p:ph idx="1"/>
          </p:nvPr>
        </p:nvSpPr>
        <p:spPr>
          <a:xfrm>
            <a:off x="297186" y="1764452"/>
            <a:ext cx="10828014" cy="4740770"/>
          </a:xfrm>
        </p:spPr>
        <p:txBody>
          <a:bodyPr>
            <a:normAutofit/>
          </a:bodyPr>
          <a:lstStyle/>
          <a:p>
            <a:r>
              <a:rPr lang="es-419" dirty="0"/>
              <a:t>La actora demanda por la indemnización por los años de servicio y las cotizaciones laborales y previsionales debidas sin embargo el Tribunal de Primera Instancia se declara incompetente. En la apelación en subsidio encuentra más suerte, se ordena proseguir la demanda:</a:t>
            </a:r>
          </a:p>
          <a:p>
            <a:r>
              <a:rPr lang="es-419" dirty="0"/>
              <a:t>Fuentes demandada: Claúsula novena del contrato de trabajo que dispone el sometimiento ante cualquier conflicto a la jurisdicción helénica, artículo 333 Código Bustamante para alegar la inmunidad de jurisdicción en materia civil y comercial, y el artículo 31 de la Convención de Viena sobre las relaciones diplomáticas.</a:t>
            </a:r>
          </a:p>
          <a:p>
            <a:r>
              <a:rPr lang="es-419" dirty="0"/>
              <a:t>Fuentes demandante: Artículo 5 del Código de Trabajo por el cual los derechos de tal texto son indisponibles, entre ellos el acudir a la jurisdicción laboral nacional. </a:t>
            </a:r>
          </a:p>
          <a:p>
            <a:r>
              <a:rPr lang="es-419" b="1" dirty="0"/>
              <a:t>2da instancia: </a:t>
            </a:r>
            <a:r>
              <a:rPr lang="es-419" dirty="0"/>
              <a:t>Acogen el argumento del art. 5 del CT y añaden el artículo 33 de la Convención de Viena sobre relaciones diplómaticas para fallar en favor de la actora, la parte demandada debe cumplir con la legislación laboral del Estado receptor, en especial porque cuestiones como el salario y otros se encuentran consagradados en el texto constitucional como también son un derecho humano. </a:t>
            </a:r>
            <a:endParaRPr lang="es-CL" b="1" dirty="0"/>
          </a:p>
        </p:txBody>
      </p:sp>
    </p:spTree>
    <p:extLst>
      <p:ext uri="{BB962C8B-B14F-4D97-AF65-F5344CB8AC3E}">
        <p14:creationId xmlns:p14="http://schemas.microsoft.com/office/powerpoint/2010/main" val="166784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099AD31-D044-6667-BC9D-B7A605B30A12}"/>
              </a:ext>
            </a:extLst>
          </p:cNvPr>
          <p:cNvSpPr>
            <a:spLocks noGrp="1"/>
          </p:cNvSpPr>
          <p:nvPr>
            <p:ph idx="1"/>
          </p:nvPr>
        </p:nvSpPr>
        <p:spPr>
          <a:xfrm>
            <a:off x="742244" y="522676"/>
            <a:ext cx="10058400" cy="3931920"/>
          </a:xfrm>
        </p:spPr>
        <p:txBody>
          <a:bodyPr/>
          <a:lstStyle/>
          <a:p>
            <a:r>
              <a:rPr lang="es-419" dirty="0"/>
              <a:t>El Estado Helénico deduce recurso de casación en la forma y el fondo, en ambos repite el argumento de la prescripción que resulta innecesario, porque en este caso el máximo Tribunal está de acuerdo en una interpreación amplia de la inmunidad de jurisdicción por lo que alcanza al contrato. </a:t>
            </a:r>
            <a:r>
              <a:rPr lang="es-419" b="1" dirty="0"/>
              <a:t>Acoge el recurso de casación en el fondo. </a:t>
            </a:r>
          </a:p>
          <a:p>
            <a:endParaRPr lang="es-419" dirty="0"/>
          </a:p>
        </p:txBody>
      </p:sp>
      <p:pic>
        <p:nvPicPr>
          <p:cNvPr id="5" name="Imagen 4">
            <a:extLst>
              <a:ext uri="{FF2B5EF4-FFF2-40B4-BE49-F238E27FC236}">
                <a16:creationId xmlns:a16="http://schemas.microsoft.com/office/drawing/2014/main" id="{32F492B0-4C06-3312-8008-82F4963F5A9C}"/>
              </a:ext>
            </a:extLst>
          </p:cNvPr>
          <p:cNvPicPr>
            <a:picLocks noChangeAspect="1"/>
          </p:cNvPicPr>
          <p:nvPr/>
        </p:nvPicPr>
        <p:blipFill>
          <a:blip r:embed="rId2"/>
          <a:stretch>
            <a:fillRect/>
          </a:stretch>
        </p:blipFill>
        <p:spPr>
          <a:xfrm>
            <a:off x="1207911" y="1972731"/>
            <a:ext cx="7569200" cy="3945647"/>
          </a:xfrm>
          <a:prstGeom prst="rect">
            <a:avLst/>
          </a:prstGeom>
        </p:spPr>
      </p:pic>
      <p:sp>
        <p:nvSpPr>
          <p:cNvPr id="6" name="CuadroTexto 5">
            <a:extLst>
              <a:ext uri="{FF2B5EF4-FFF2-40B4-BE49-F238E27FC236}">
                <a16:creationId xmlns:a16="http://schemas.microsoft.com/office/drawing/2014/main" id="{59B18A76-00EF-32E6-8AAB-2C5A4ABFFFC1}"/>
              </a:ext>
            </a:extLst>
          </p:cNvPr>
          <p:cNvSpPr txBox="1"/>
          <p:nvPr/>
        </p:nvSpPr>
        <p:spPr>
          <a:xfrm>
            <a:off x="5181600" y="2514600"/>
            <a:ext cx="1828800" cy="1828800"/>
          </a:xfrm>
          <a:prstGeom prst="rect">
            <a:avLst/>
          </a:prstGeom>
          <a:noFill/>
        </p:spPr>
        <p:txBody>
          <a:bodyPr wrap="square" rtlCol="0">
            <a:spAutoFit/>
          </a:bodyPr>
          <a:lstStyle/>
          <a:p>
            <a:pPr algn="l"/>
            <a:endParaRPr lang="es-CL" dirty="0"/>
          </a:p>
        </p:txBody>
      </p:sp>
      <p:sp>
        <p:nvSpPr>
          <p:cNvPr id="7" name="CuadroTexto 6">
            <a:extLst>
              <a:ext uri="{FF2B5EF4-FFF2-40B4-BE49-F238E27FC236}">
                <a16:creationId xmlns:a16="http://schemas.microsoft.com/office/drawing/2014/main" id="{43925C41-7A95-4535-1F31-7A89D24E42D0}"/>
              </a:ext>
            </a:extLst>
          </p:cNvPr>
          <p:cNvSpPr txBox="1"/>
          <p:nvPr/>
        </p:nvSpPr>
        <p:spPr>
          <a:xfrm>
            <a:off x="9069210" y="2218267"/>
            <a:ext cx="1828800" cy="1200329"/>
          </a:xfrm>
          <a:prstGeom prst="rect">
            <a:avLst/>
          </a:prstGeom>
          <a:noFill/>
        </p:spPr>
        <p:txBody>
          <a:bodyPr wrap="square" rtlCol="0">
            <a:spAutoFit/>
          </a:bodyPr>
          <a:lstStyle/>
          <a:p>
            <a:pPr algn="l"/>
            <a:r>
              <a:rPr lang="es-419" dirty="0"/>
              <a:t>Perdonen el PPT sin amor chiquillos, tenía sueño </a:t>
            </a:r>
            <a:r>
              <a:rPr lang="es-419" dirty="0">
                <a:sym typeface="Wingdings" pitchFamily="2" charset="2"/>
              </a:rPr>
              <a:t>:(</a:t>
            </a:r>
            <a:endParaRPr lang="es-CL" dirty="0"/>
          </a:p>
        </p:txBody>
      </p:sp>
    </p:spTree>
    <p:extLst>
      <p:ext uri="{BB962C8B-B14F-4D97-AF65-F5344CB8AC3E}">
        <p14:creationId xmlns:p14="http://schemas.microsoft.com/office/powerpoint/2010/main" val="30988887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Panorámica</PresentationFormat>
  <Slides>8</Slides>
  <Notes>0</Notes>
  <HiddenSlides>0</HiddenSlide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Savon</vt:lpstr>
      <vt:lpstr>Revisión de casos</vt:lpstr>
      <vt:lpstr>Presentación de PowerPoint</vt:lpstr>
      <vt:lpstr>Abel Díaz Moya con la Embajada de la República Federal de Alemania.</vt:lpstr>
      <vt:lpstr>Sonia Lahoz con Organización Internacional para las Migraciones (OIM) </vt:lpstr>
      <vt:lpstr>Presentación de PowerPoint</vt:lpstr>
      <vt:lpstr>Molina con Embajada de México</vt:lpstr>
      <vt:lpstr>MARÍA rAQUEL VICUÑA CON EL estado helénico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Revisión de casos</dc:title>
  <dc:creator>Juajo Jeijei</dc:creator>
  <cp:lastModifiedBy>Juajo Jeijei</cp:lastModifiedBy>
  <cp:revision>2</cp:revision>
  <dcterms:created xsi:type="dcterms:W3CDTF">2024-05-27T02:45:57Z</dcterms:created>
  <dcterms:modified xsi:type="dcterms:W3CDTF">2024-05-30T22:49:36Z</dcterms:modified>
</cp:coreProperties>
</file>