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319" r:id="rId4"/>
    <p:sldId id="320" r:id="rId5"/>
    <p:sldId id="321" r:id="rId6"/>
    <p:sldId id="323" r:id="rId7"/>
    <p:sldId id="324" r:id="rId8"/>
    <p:sldId id="352" r:id="rId9"/>
    <p:sldId id="354" r:id="rId10"/>
    <p:sldId id="353" r:id="rId11"/>
    <p:sldId id="351" r:id="rId12"/>
    <p:sldId id="325" r:id="rId13"/>
    <p:sldId id="326" r:id="rId14"/>
    <p:sldId id="327" r:id="rId15"/>
    <p:sldId id="328" r:id="rId16"/>
    <p:sldId id="331" r:id="rId17"/>
    <p:sldId id="355" r:id="rId18"/>
    <p:sldId id="329" r:id="rId1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434" autoAdjust="0"/>
  </p:normalViewPr>
  <p:slideViewPr>
    <p:cSldViewPr>
      <p:cViewPr varScale="1">
        <p:scale>
          <a:sx n="69" d="100"/>
          <a:sy n="69" d="100"/>
        </p:scale>
        <p:origin x="546" y="72"/>
      </p:cViewPr>
      <p:guideLst>
        <p:guide orient="horz" pos="2160"/>
        <p:guide pos="2880"/>
      </p:guideLst>
    </p:cSldViewPr>
  </p:slideViewPr>
  <p:outlineViewPr>
    <p:cViewPr>
      <p:scale>
        <a:sx n="33" d="100"/>
        <a:sy n="33" d="100"/>
      </p:scale>
      <p:origin x="0" y="-75690"/>
    </p:cViewPr>
  </p:outlineViewPr>
  <p:notesTextViewPr>
    <p:cViewPr>
      <p:scale>
        <a:sx n="100" d="100"/>
        <a:sy n="100" d="100"/>
      </p:scale>
      <p:origin x="0" y="0"/>
    </p:cViewPr>
  </p:notesTextViewPr>
  <p:sorterViewPr>
    <p:cViewPr>
      <p:scale>
        <a:sx n="80" d="100"/>
        <a:sy n="80" d="100"/>
      </p:scale>
      <p:origin x="0" y="-805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64BAE285-6C49-4AEB-B88C-878C33DBD1FE}" type="datetimeFigureOut">
              <a:rPr lang="es-ES" smtClean="0"/>
              <a:pPr/>
              <a:t>25/04/2023</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8C789D43-8E44-43BB-8252-AC15C3D20370}"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64BAE285-6C49-4AEB-B88C-878C33DBD1FE}" type="datetimeFigureOut">
              <a:rPr lang="es-ES" smtClean="0"/>
              <a:pPr/>
              <a:t>25/04/2023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C789D43-8E44-43BB-8252-AC15C3D20370}"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64BAE285-6C49-4AEB-B88C-878C33DBD1FE}" type="datetimeFigureOut">
              <a:rPr lang="es-ES" smtClean="0"/>
              <a:pPr/>
              <a:t>25/04/2023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C789D43-8E44-43BB-8252-AC15C3D20370}"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64BAE285-6C49-4AEB-B88C-878C33DBD1FE}" type="datetimeFigureOut">
              <a:rPr lang="es-ES" smtClean="0"/>
              <a:pPr/>
              <a:t>25/04/2023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C789D43-8E44-43BB-8252-AC15C3D20370}"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p:txBody>
          <a:bodyPr/>
          <a:lstStyle/>
          <a:p>
            <a:fld id="{64BAE285-6C49-4AEB-B88C-878C33DBD1FE}" type="datetimeFigureOut">
              <a:rPr lang="es-ES" smtClean="0"/>
              <a:pPr/>
              <a:t>25/04/2023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C789D43-8E44-43BB-8252-AC15C3D20370}"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64BAE285-6C49-4AEB-B88C-878C33DBD1FE}" type="datetimeFigureOut">
              <a:rPr lang="es-ES" smtClean="0"/>
              <a:pPr/>
              <a:t>25/04/2023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C789D43-8E44-43BB-8252-AC15C3D20370}"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64BAE285-6C49-4AEB-B88C-878C33DBD1FE}" type="datetimeFigureOut">
              <a:rPr lang="es-ES" smtClean="0"/>
              <a:pPr/>
              <a:t>25/04/2023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8C789D43-8E44-43BB-8252-AC15C3D20370}"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a:t>Haga clic para modificar el estilo de título del patrón</a:t>
            </a:r>
            <a:endParaRPr kumimoji="0" lang="en-US"/>
          </a:p>
        </p:txBody>
      </p:sp>
      <p:sp>
        <p:nvSpPr>
          <p:cNvPr id="7" name="6 Marcador de fecha"/>
          <p:cNvSpPr>
            <a:spLocks noGrp="1"/>
          </p:cNvSpPr>
          <p:nvPr>
            <p:ph type="dt" sz="half" idx="10"/>
          </p:nvPr>
        </p:nvSpPr>
        <p:spPr/>
        <p:txBody>
          <a:bodyPr/>
          <a:lstStyle/>
          <a:p>
            <a:fld id="{64BAE285-6C49-4AEB-B88C-878C33DBD1FE}" type="datetimeFigureOut">
              <a:rPr lang="es-ES" smtClean="0"/>
              <a:pPr/>
              <a:t>25/04/2023</a:t>
            </a:fld>
            <a:endParaRPr lang="es-ES"/>
          </a:p>
        </p:txBody>
      </p:sp>
      <p:sp>
        <p:nvSpPr>
          <p:cNvPr id="8" name="7 Marcador de número de diapositiva"/>
          <p:cNvSpPr>
            <a:spLocks noGrp="1"/>
          </p:cNvSpPr>
          <p:nvPr>
            <p:ph type="sldNum" sz="quarter" idx="11"/>
          </p:nvPr>
        </p:nvSpPr>
        <p:spPr/>
        <p:txBody>
          <a:bodyPr/>
          <a:lstStyle/>
          <a:p>
            <a:fld id="{8C789D43-8E44-43BB-8252-AC15C3D20370}" type="slidenum">
              <a:rPr lang="es-ES" smtClean="0"/>
              <a:pPr/>
              <a:t>‹Nº›</a:t>
            </a:fld>
            <a:endParaRPr lang="es-ES"/>
          </a:p>
        </p:txBody>
      </p:sp>
      <p:sp>
        <p:nvSpPr>
          <p:cNvPr id="9" name="8 Marcador de pie de página"/>
          <p:cNvSpPr>
            <a:spLocks noGrp="1"/>
          </p:cNvSpPr>
          <p:nvPr>
            <p:ph type="ftr" sz="quarter" idx="12"/>
          </p:nvPr>
        </p:nvSpPr>
        <p:spPr/>
        <p:txBody>
          <a:bodyPr/>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4BAE285-6C49-4AEB-B88C-878C33DBD1FE}" type="datetimeFigureOut">
              <a:rPr lang="es-ES" smtClean="0"/>
              <a:pPr/>
              <a:t>25/04/2023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8C789D43-8E44-43BB-8252-AC15C3D20370}"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64BAE285-6C49-4AEB-B88C-878C33DBD1FE}" type="datetimeFigureOut">
              <a:rPr lang="es-ES" smtClean="0"/>
              <a:pPr/>
              <a:t>25/04/2023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156448" y="6422064"/>
            <a:ext cx="762000" cy="365125"/>
          </a:xfrm>
        </p:spPr>
        <p:txBody>
          <a:bodyPr/>
          <a:lstStyle/>
          <a:p>
            <a:fld id="{8C789D43-8E44-43BB-8252-AC15C3D20370}"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64BAE285-6C49-4AEB-B88C-878C33DBD1FE}" type="datetimeFigureOut">
              <a:rPr lang="es-ES" smtClean="0"/>
              <a:pPr/>
              <a:t>25/04/2023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C789D43-8E44-43BB-8252-AC15C3D20370}"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64BAE285-6C49-4AEB-B88C-878C33DBD1FE}" type="datetimeFigureOut">
              <a:rPr lang="es-ES" smtClean="0"/>
              <a:pPr/>
              <a:t>25/04/2023</a:t>
            </a:fld>
            <a:endParaRPr lang="es-ES"/>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ES"/>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8C789D43-8E44-43BB-8252-AC15C3D20370}"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9512" y="1772816"/>
            <a:ext cx="8749738" cy="3024336"/>
          </a:xfrm>
        </p:spPr>
        <p:txBody>
          <a:bodyPr>
            <a:normAutofit fontScale="90000"/>
          </a:bodyPr>
          <a:lstStyle/>
          <a:p>
            <a:pPr algn="just"/>
            <a:r>
              <a:rPr lang="es-ES" dirty="0"/>
              <a:t>“LA </a:t>
            </a:r>
            <a:r>
              <a:rPr lang="es-ES" dirty="0" smtClean="0"/>
              <a:t>subcontratación y </a:t>
            </a:r>
            <a:r>
              <a:rPr lang="es-ES" smtClean="0"/>
              <a:t>sumInistro</a:t>
            </a:r>
            <a:r>
              <a:rPr lang="es-ES" dirty="0" smtClean="0"/>
              <a:t>”</a:t>
            </a:r>
            <a:r>
              <a:rPr lang="es-ES" dirty="0"/>
              <a:t/>
            </a:r>
            <a:br>
              <a:rPr lang="es-ES" dirty="0"/>
            </a:br>
            <a:r>
              <a:rPr lang="es-ES" dirty="0"/>
              <a:t/>
            </a:r>
            <a:br>
              <a:rPr lang="es-ES" dirty="0"/>
            </a:br>
            <a:r>
              <a:rPr lang="es-ES" dirty="0"/>
              <a:t/>
            </a:r>
            <a:br>
              <a:rPr lang="es-ES" dirty="0"/>
            </a:br>
            <a:endParaRPr lang="es-ES" dirty="0"/>
          </a:p>
        </p:txBody>
      </p:sp>
      <p:sp>
        <p:nvSpPr>
          <p:cNvPr id="3" name="2 Subtítulo"/>
          <p:cNvSpPr>
            <a:spLocks noGrp="1"/>
          </p:cNvSpPr>
          <p:nvPr>
            <p:ph type="subTitle" idx="1"/>
          </p:nvPr>
        </p:nvSpPr>
        <p:spPr>
          <a:xfrm>
            <a:off x="539552" y="3501008"/>
            <a:ext cx="6512538" cy="2326010"/>
          </a:xfrm>
        </p:spPr>
        <p:txBody>
          <a:bodyPr/>
          <a:lstStyle/>
          <a:p>
            <a:pPr algn="l"/>
            <a:r>
              <a:rPr lang="es-ES" sz="1800" b="1" dirty="0" smtClean="0">
                <a:latin typeface="+mj-lt"/>
              </a:rPr>
              <a:t>Claudio </a:t>
            </a:r>
            <a:r>
              <a:rPr lang="es-ES" sz="1800" b="1" dirty="0">
                <a:latin typeface="+mj-lt"/>
              </a:rPr>
              <a:t>Palavecino.</a:t>
            </a:r>
          </a:p>
          <a:p>
            <a:pPr algn="l"/>
            <a:r>
              <a:rPr lang="es-ES" sz="1800" b="1" dirty="0" smtClean="0">
                <a:latin typeface="+mj-lt"/>
              </a:rPr>
              <a:t>Abogado. Profesor del Departamento de Derecho del Trabajo y de la Seguridad Social de la U. de Chile. </a:t>
            </a:r>
            <a:endParaRPr lang="es-ES" sz="1800" b="1" dirty="0">
              <a:latin typeface="+mj-lt"/>
            </a:endParaRPr>
          </a:p>
          <a:p>
            <a:pPr algn="l"/>
            <a:endParaRPr lang="es-ES" sz="1800" b="1" dirty="0">
              <a:latin typeface="+mj-lt"/>
            </a:endParaRPr>
          </a:p>
          <a:p>
            <a:r>
              <a:rPr lang="es-ES" sz="1600" dirty="0"/>
              <a:t>	</a:t>
            </a:r>
          </a:p>
          <a:p>
            <a:endParaRPr lang="es-ES" dirty="0"/>
          </a:p>
          <a:p>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latin typeface="Arial Rounded MT Bold" panose="020F0704030504030204" pitchFamily="34" charset="0"/>
              </a:rPr>
              <a:t>Rol Nº31.224-14. 19 de noviembre de 2015, Corte Suprema. </a:t>
            </a:r>
            <a:endParaRPr lang="es-CL" dirty="0">
              <a:latin typeface="Arial Rounded MT Bold" panose="020F0704030504030204" pitchFamily="34" charset="0"/>
            </a:endParaRPr>
          </a:p>
        </p:txBody>
      </p:sp>
      <p:sp>
        <p:nvSpPr>
          <p:cNvPr id="3" name="2 Marcador de contenido"/>
          <p:cNvSpPr>
            <a:spLocks noGrp="1"/>
          </p:cNvSpPr>
          <p:nvPr>
            <p:ph idx="1"/>
          </p:nvPr>
        </p:nvSpPr>
        <p:spPr/>
        <p:txBody>
          <a:bodyPr>
            <a:normAutofit fontScale="70000" lnSpcReduction="20000"/>
          </a:bodyPr>
          <a:lstStyle/>
          <a:p>
            <a:pPr algn="just"/>
            <a:r>
              <a:rPr lang="es-CL" dirty="0" smtClean="0">
                <a:latin typeface="Arial Rounded MT Bold" panose="020F0704030504030204" pitchFamily="34" charset="0"/>
              </a:rPr>
              <a:t>“</a:t>
            </a:r>
            <a:r>
              <a:rPr lang="es-CL" dirty="0">
                <a:latin typeface="Arial Rounded MT Bold" panose="020F0704030504030204" pitchFamily="34" charset="0"/>
              </a:rPr>
              <a:t>la expresión “empresa” que está ligada a la noción de dueño de la obra, faena o servicio no excluye a ciertas personas naturales o jurídicas, públicas o privadas, porque la ley no establece otra limitación que la referida a la persona natural que encarga la construcción de una edificación por un precio único prefijado, conforme lo establece el inciso final del artículo 183-B del Código del Trabajo; </a:t>
            </a:r>
            <a:r>
              <a:rPr lang="es-CL" dirty="0" smtClean="0">
                <a:latin typeface="Arial Rounded MT Bold" panose="020F0704030504030204" pitchFamily="34" charset="0"/>
              </a:rPr>
              <a:t>…no </a:t>
            </a:r>
            <a:r>
              <a:rPr lang="es-CL" dirty="0">
                <a:latin typeface="Arial Rounded MT Bold" panose="020F0704030504030204" pitchFamily="34" charset="0"/>
              </a:rPr>
              <a:t>es relevante o no tiene incidencia en el análisis el hecho que la persona jurídica forme parte de la administración del Estado, </a:t>
            </a:r>
            <a:r>
              <a:rPr lang="es-CL" dirty="0" smtClean="0">
                <a:latin typeface="Arial Rounded MT Bold" panose="020F0704030504030204" pitchFamily="34" charset="0"/>
              </a:rPr>
              <a:t>pues […] no </a:t>
            </a:r>
            <a:r>
              <a:rPr lang="es-CL" dirty="0">
                <a:latin typeface="Arial Rounded MT Bold" panose="020F0704030504030204" pitchFamily="34" charset="0"/>
              </a:rPr>
              <a:t>constituye una circunstancia que libera de responsabilidad respecto de las obligaciones laborales y previsionales de trabajadores que se desempeñan bajo régimen de subcontratación</a:t>
            </a:r>
            <a:r>
              <a:rPr lang="es-CL" dirty="0" smtClean="0">
                <a:latin typeface="Arial Rounded MT Bold" panose="020F0704030504030204" pitchFamily="34" charset="0"/>
              </a:rPr>
              <a:t>.”</a:t>
            </a:r>
            <a:endParaRPr lang="es-CL" dirty="0">
              <a:latin typeface="Arial Rounded MT Bold" panose="020F0704030504030204" pitchFamily="34" charset="0"/>
            </a:endParaRPr>
          </a:p>
        </p:txBody>
      </p:sp>
    </p:spTree>
    <p:extLst>
      <p:ext uri="{BB962C8B-B14F-4D97-AF65-F5344CB8AC3E}">
        <p14:creationId xmlns:p14="http://schemas.microsoft.com/office/powerpoint/2010/main" val="1630018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1835696" y="332656"/>
            <a:ext cx="4896544" cy="1008112"/>
          </a:xfrm>
        </p:spPr>
        <p:style>
          <a:lnRef idx="1">
            <a:schemeClr val="accent4"/>
          </a:lnRef>
          <a:fillRef idx="2">
            <a:schemeClr val="accent4"/>
          </a:fillRef>
          <a:effectRef idx="1">
            <a:schemeClr val="accent4"/>
          </a:effectRef>
          <a:fontRef idx="minor">
            <a:schemeClr val="dk1"/>
          </a:fontRef>
        </p:style>
        <p:txBody>
          <a:bodyPr>
            <a:normAutofit/>
          </a:bodyPr>
          <a:lstStyle/>
          <a:p>
            <a:pPr marL="0" indent="0" algn="ctr">
              <a:buNone/>
            </a:pPr>
            <a:r>
              <a:rPr lang="es-CL" sz="2800" dirty="0" smtClean="0">
                <a:latin typeface="Arial Rounded MT Bold" panose="020F0704030504030204" pitchFamily="34" charset="0"/>
              </a:rPr>
              <a:t>Dos modos </a:t>
            </a:r>
            <a:r>
              <a:rPr lang="es-CL" sz="2800" dirty="0">
                <a:latin typeface="Arial Rounded MT Bold" panose="020F0704030504030204" pitchFamily="34" charset="0"/>
              </a:rPr>
              <a:t>de intervención </a:t>
            </a:r>
            <a:r>
              <a:rPr lang="es-CL" sz="2800" dirty="0" smtClean="0">
                <a:latin typeface="Arial Rounded MT Bold" panose="020F0704030504030204" pitchFamily="34" charset="0"/>
                <a:sym typeface="Wingdings" panose="05000000000000000000" pitchFamily="2" charset="2"/>
              </a:rPr>
              <a:t> dos principios técnicos:</a:t>
            </a:r>
          </a:p>
        </p:txBody>
      </p:sp>
      <p:pic>
        <p:nvPicPr>
          <p:cNvPr id="5" name="Picture 2" descr="Resultado de imagen para dine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7703" y="3212976"/>
            <a:ext cx="2472209" cy="218660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Resultado de imagen para seguridad en el trabaj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09157" y="3212976"/>
            <a:ext cx="2683123" cy="2113558"/>
          </a:xfrm>
          <a:prstGeom prst="rect">
            <a:avLst/>
          </a:prstGeom>
          <a:noFill/>
          <a:extLst>
            <a:ext uri="{909E8E84-426E-40DD-AFC4-6F175D3DCCD1}">
              <a14:hiddenFill xmlns:a14="http://schemas.microsoft.com/office/drawing/2010/main">
                <a:solidFill>
                  <a:srgbClr val="FFFFFF"/>
                </a:solidFill>
              </a14:hiddenFill>
            </a:ext>
          </a:extLst>
        </p:spPr>
      </p:pic>
      <p:sp>
        <p:nvSpPr>
          <p:cNvPr id="7" name="6 CuadroTexto"/>
          <p:cNvSpPr txBox="1"/>
          <p:nvPr/>
        </p:nvSpPr>
        <p:spPr>
          <a:xfrm>
            <a:off x="1115616" y="1988840"/>
            <a:ext cx="2664296"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s-CL" sz="2400" dirty="0" smtClean="0">
                <a:latin typeface="Arial Rounded MT Bold" panose="020F0704030504030204" pitchFamily="34" charset="0"/>
              </a:rPr>
              <a:t>Tutela del crédito laboral y previsional</a:t>
            </a:r>
            <a:r>
              <a:rPr lang="es-CL" dirty="0" smtClean="0">
                <a:latin typeface="Arial Rounded MT Bold" panose="020F0704030504030204" pitchFamily="34" charset="0"/>
              </a:rPr>
              <a:t> </a:t>
            </a:r>
          </a:p>
        </p:txBody>
      </p:sp>
      <p:sp>
        <p:nvSpPr>
          <p:cNvPr id="8" name="7 CuadroTexto"/>
          <p:cNvSpPr txBox="1"/>
          <p:nvPr/>
        </p:nvSpPr>
        <p:spPr>
          <a:xfrm>
            <a:off x="4427984" y="1988840"/>
            <a:ext cx="2664296"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s-CL" sz="2400" dirty="0" smtClean="0">
                <a:latin typeface="Arial Rounded MT Bold" panose="020F0704030504030204" pitchFamily="34" charset="0"/>
              </a:rPr>
              <a:t>Tutela de la vida y la salud del trabajador</a:t>
            </a:r>
            <a:r>
              <a:rPr lang="es-CL" dirty="0" smtClean="0">
                <a:latin typeface="Arial Rounded MT Bold" panose="020F0704030504030204" pitchFamily="34" charset="0"/>
              </a:rPr>
              <a:t> </a:t>
            </a:r>
          </a:p>
        </p:txBody>
      </p:sp>
      <p:cxnSp>
        <p:nvCxnSpPr>
          <p:cNvPr id="9" name="8 Conector recto de flecha"/>
          <p:cNvCxnSpPr/>
          <p:nvPr/>
        </p:nvCxnSpPr>
        <p:spPr>
          <a:xfrm flipH="1">
            <a:off x="2987824" y="1340768"/>
            <a:ext cx="759767" cy="64807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0" name="9 Conector recto de flecha"/>
          <p:cNvCxnSpPr>
            <a:stCxn id="4" idx="2"/>
          </p:cNvCxnSpPr>
          <p:nvPr/>
        </p:nvCxnSpPr>
        <p:spPr>
          <a:xfrm>
            <a:off x="4283968" y="1340768"/>
            <a:ext cx="756084" cy="64807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899592" y="5406315"/>
            <a:ext cx="3024336" cy="83099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s-CL" sz="2400" dirty="0" smtClean="0">
                <a:latin typeface="Arial Rounded MT Bold" panose="020F0704030504030204" pitchFamily="34" charset="0"/>
              </a:rPr>
              <a:t>Arts. </a:t>
            </a:r>
            <a:r>
              <a:rPr lang="es-CL" sz="2400" dirty="0">
                <a:latin typeface="Arial Rounded MT Bold" panose="020F0704030504030204" pitchFamily="34" charset="0"/>
              </a:rPr>
              <a:t>183-A; 183-B; 183-C y 183-D</a:t>
            </a:r>
          </a:p>
        </p:txBody>
      </p:sp>
      <p:sp>
        <p:nvSpPr>
          <p:cNvPr id="12" name="11 CuadroTexto"/>
          <p:cNvSpPr txBox="1"/>
          <p:nvPr/>
        </p:nvSpPr>
        <p:spPr>
          <a:xfrm>
            <a:off x="4355976" y="5631631"/>
            <a:ext cx="3024336"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s-CL" sz="2400" dirty="0" smtClean="0">
                <a:latin typeface="Arial Rounded MT Bold" panose="020F0704030504030204" pitchFamily="34" charset="0"/>
              </a:rPr>
              <a:t>Art. 183-E</a:t>
            </a:r>
            <a:endParaRPr lang="es-CL" sz="2400" dirty="0">
              <a:latin typeface="Arial Rounded MT Bold" panose="020F0704030504030204" pitchFamily="34" charset="0"/>
            </a:endParaRPr>
          </a:p>
        </p:txBody>
      </p:sp>
    </p:spTree>
    <p:extLst>
      <p:ext uri="{BB962C8B-B14F-4D97-AF65-F5344CB8AC3E}">
        <p14:creationId xmlns:p14="http://schemas.microsoft.com/office/powerpoint/2010/main" val="131805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n-US" sz="3600" dirty="0">
                <a:latin typeface="Arial Rounded MT Bold" pitchFamily="34" charset="0"/>
              </a:rPr>
              <a:t>Las </a:t>
            </a:r>
            <a:r>
              <a:rPr lang="en-US" sz="3600" dirty="0" err="1">
                <a:latin typeface="Arial Rounded MT Bold" pitchFamily="34" charset="0"/>
              </a:rPr>
              <a:t>responsabilidades</a:t>
            </a:r>
            <a:r>
              <a:rPr lang="en-US" sz="3600" dirty="0">
                <a:latin typeface="Arial Rounded MT Bold" pitchFamily="34" charset="0"/>
              </a:rPr>
              <a:t> </a:t>
            </a:r>
            <a:r>
              <a:rPr lang="en-US" sz="3600" dirty="0" err="1">
                <a:latin typeface="Arial Rounded MT Bold" pitchFamily="34" charset="0"/>
              </a:rPr>
              <a:t>empresariales</a:t>
            </a:r>
            <a:r>
              <a:rPr lang="en-US" sz="3600" dirty="0">
                <a:latin typeface="Arial Rounded MT Bold" pitchFamily="34" charset="0"/>
              </a:rPr>
              <a:t>: </a:t>
            </a:r>
            <a:r>
              <a:rPr lang="en-US" sz="3600" u="sng" dirty="0" err="1">
                <a:latin typeface="Arial Rounded MT Bold" pitchFamily="34" charset="0"/>
              </a:rPr>
              <a:t>Ámbito</a:t>
            </a:r>
            <a:r>
              <a:rPr lang="en-US" sz="3600" u="sng" dirty="0">
                <a:latin typeface="Arial Rounded MT Bold" pitchFamily="34" charset="0"/>
              </a:rPr>
              <a:t> </a:t>
            </a:r>
            <a:r>
              <a:rPr lang="en-US" sz="3600" u="sng" dirty="0" err="1">
                <a:latin typeface="Arial Rounded MT Bold" pitchFamily="34" charset="0"/>
              </a:rPr>
              <a:t>objetivo</a:t>
            </a:r>
            <a:endParaRPr lang="es-CL" sz="3600" dirty="0"/>
          </a:p>
        </p:txBody>
      </p:sp>
      <p:sp>
        <p:nvSpPr>
          <p:cNvPr id="3" name="Marcador de contenido 2"/>
          <p:cNvSpPr>
            <a:spLocks noGrp="1"/>
          </p:cNvSpPr>
          <p:nvPr>
            <p:ph idx="1"/>
          </p:nvPr>
        </p:nvSpPr>
        <p:spPr>
          <a:xfrm>
            <a:off x="457200" y="1639341"/>
            <a:ext cx="7467600" cy="4525963"/>
          </a:xfrm>
        </p:spPr>
        <p:txBody>
          <a:bodyPr>
            <a:normAutofit fontScale="62500" lnSpcReduction="20000"/>
          </a:bodyPr>
          <a:lstStyle/>
          <a:p>
            <a:pPr algn="just">
              <a:defRPr/>
            </a:pPr>
            <a:r>
              <a:rPr lang="es-CL" sz="3200" b="1" dirty="0">
                <a:latin typeface="Arial Rounded MT Bold" pitchFamily="34" charset="0"/>
              </a:rPr>
              <a:t>Art. 183-B CT, </a:t>
            </a:r>
            <a:r>
              <a:rPr lang="es-CL" sz="3200" i="1" dirty="0">
                <a:latin typeface="Arial Rounded MT Bold" pitchFamily="34" charset="0"/>
              </a:rPr>
              <a:t>“…obligaciones laborales y previsionales de dar </a:t>
            </a:r>
            <a:r>
              <a:rPr lang="es-CL" sz="3200" dirty="0">
                <a:latin typeface="Arial Rounded MT Bold" pitchFamily="34" charset="0"/>
              </a:rPr>
              <a:t>[…] </a:t>
            </a:r>
            <a:r>
              <a:rPr lang="es-CL" sz="3200" i="1" dirty="0">
                <a:latin typeface="Arial Rounded MT Bold" pitchFamily="34" charset="0"/>
              </a:rPr>
              <a:t>incluidas las eventuales indemnizaciones legales que correspondan por término de la relación laboral”. </a:t>
            </a:r>
          </a:p>
          <a:p>
            <a:pPr algn="just">
              <a:defRPr/>
            </a:pPr>
            <a:r>
              <a:rPr lang="es-CL" sz="3200" dirty="0">
                <a:latin typeface="Arial Rounded MT Bold" pitchFamily="34" charset="0"/>
              </a:rPr>
              <a:t>Interpretado por la DT (</a:t>
            </a:r>
            <a:r>
              <a:rPr lang="es-CL" sz="3200" dirty="0" err="1">
                <a:latin typeface="Arial Rounded MT Bold" pitchFamily="34" charset="0"/>
              </a:rPr>
              <a:t>ORD.N°</a:t>
            </a:r>
            <a:r>
              <a:rPr lang="es-CL" sz="3200" dirty="0">
                <a:latin typeface="Arial Rounded MT Bold" pitchFamily="34" charset="0"/>
              </a:rPr>
              <a:t> 141/05):</a:t>
            </a:r>
          </a:p>
          <a:p>
            <a:pPr algn="just">
              <a:buFontTx/>
              <a:buNone/>
              <a:defRPr/>
            </a:pPr>
            <a:r>
              <a:rPr lang="es-CL" sz="3200" b="1" u="sng" dirty="0">
                <a:latin typeface="Arial Rounded MT Bold" pitchFamily="34" charset="0"/>
              </a:rPr>
              <a:t>Laborales:</a:t>
            </a:r>
            <a:r>
              <a:rPr lang="es-CL" sz="3200" dirty="0">
                <a:latin typeface="Arial Rounded MT Bold" pitchFamily="34" charset="0"/>
              </a:rPr>
              <a:t> “todas aquellas que emanan de los contratos individuales o colectivos de trabajo de los dependientes del contratista o subcontratista, según el caso […] como asimismo las que deriven del Código del Trabajo”.</a:t>
            </a:r>
          </a:p>
          <a:p>
            <a:pPr algn="just">
              <a:buFontTx/>
              <a:buNone/>
              <a:defRPr/>
            </a:pPr>
            <a:r>
              <a:rPr lang="es-CL" sz="3200" b="1" u="sng" dirty="0">
                <a:latin typeface="Arial Rounded MT Bold" pitchFamily="34" charset="0"/>
              </a:rPr>
              <a:t>Previsionales:</a:t>
            </a:r>
            <a:r>
              <a:rPr lang="es-CL" sz="3200" dirty="0">
                <a:latin typeface="Arial Rounded MT Bold" pitchFamily="34" charset="0"/>
              </a:rPr>
              <a:t> “…las relacionadas con el integro de las cotizaciones de seguridad social y con la prevención de accidentes del trabajo y enfermedades profesionales respecto de los mismos trabajadores”. </a:t>
            </a:r>
          </a:p>
          <a:p>
            <a:pPr algn="just">
              <a:buFontTx/>
              <a:buNone/>
              <a:defRPr/>
            </a:pPr>
            <a:r>
              <a:rPr lang="es-CL" sz="3200" b="1" u="sng" dirty="0">
                <a:latin typeface="Arial Rounded MT Bold" pitchFamily="34" charset="0"/>
              </a:rPr>
              <a:t>De dar:</a:t>
            </a:r>
            <a:r>
              <a:rPr lang="es-CL" sz="3200" b="1" dirty="0">
                <a:latin typeface="Arial Rounded MT Bold" pitchFamily="34" charset="0"/>
              </a:rPr>
              <a:t> </a:t>
            </a:r>
            <a:r>
              <a:rPr lang="es-CL" sz="3200" dirty="0">
                <a:latin typeface="Arial Rounded MT Bold" pitchFamily="34" charset="0"/>
              </a:rPr>
              <a:t>“todas aquellas obligaciones que […] consistan en el pago de una suma de dinero determinada”. </a:t>
            </a:r>
          </a:p>
          <a:p>
            <a:pPr algn="just"/>
            <a:endParaRPr lang="es-CL" dirty="0"/>
          </a:p>
        </p:txBody>
      </p:sp>
    </p:spTree>
    <p:extLst>
      <p:ext uri="{BB962C8B-B14F-4D97-AF65-F5344CB8AC3E}">
        <p14:creationId xmlns:p14="http://schemas.microsoft.com/office/powerpoint/2010/main" val="1018697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n-US" sz="3600" dirty="0">
                <a:latin typeface="Arial Rounded MT Bold" pitchFamily="34" charset="0"/>
              </a:rPr>
              <a:t>Las </a:t>
            </a:r>
            <a:r>
              <a:rPr lang="en-US" sz="3600" dirty="0" err="1">
                <a:latin typeface="Arial Rounded MT Bold" pitchFamily="34" charset="0"/>
              </a:rPr>
              <a:t>responsabilidades</a:t>
            </a:r>
            <a:r>
              <a:rPr lang="en-US" sz="3600" dirty="0">
                <a:latin typeface="Arial Rounded MT Bold" pitchFamily="34" charset="0"/>
              </a:rPr>
              <a:t> </a:t>
            </a:r>
            <a:r>
              <a:rPr lang="en-US" sz="3600" dirty="0" err="1">
                <a:latin typeface="Arial Rounded MT Bold" pitchFamily="34" charset="0"/>
              </a:rPr>
              <a:t>empresariales</a:t>
            </a:r>
            <a:r>
              <a:rPr lang="en-US" sz="3600" dirty="0">
                <a:latin typeface="Arial Rounded MT Bold" pitchFamily="34" charset="0"/>
              </a:rPr>
              <a:t>: </a:t>
            </a:r>
            <a:r>
              <a:rPr lang="en-US" sz="3600" u="sng" dirty="0" err="1">
                <a:latin typeface="Arial Rounded MT Bold" pitchFamily="34" charset="0"/>
              </a:rPr>
              <a:t>Ámbito</a:t>
            </a:r>
            <a:r>
              <a:rPr lang="en-US" sz="3600" u="sng" dirty="0">
                <a:latin typeface="Arial Rounded MT Bold" pitchFamily="34" charset="0"/>
              </a:rPr>
              <a:t> </a:t>
            </a:r>
            <a:r>
              <a:rPr lang="en-US" sz="3600" u="sng" dirty="0" err="1">
                <a:latin typeface="Arial Rounded MT Bold" pitchFamily="34" charset="0"/>
              </a:rPr>
              <a:t>objetivo</a:t>
            </a:r>
            <a:endParaRPr lang="es-CL" sz="3600" dirty="0"/>
          </a:p>
        </p:txBody>
      </p:sp>
      <p:sp>
        <p:nvSpPr>
          <p:cNvPr id="3" name="Marcador de contenido 2"/>
          <p:cNvSpPr>
            <a:spLocks noGrp="1"/>
          </p:cNvSpPr>
          <p:nvPr>
            <p:ph idx="1"/>
          </p:nvPr>
        </p:nvSpPr>
        <p:spPr/>
        <p:txBody>
          <a:bodyPr>
            <a:normAutofit fontScale="77500" lnSpcReduction="20000"/>
          </a:bodyPr>
          <a:lstStyle/>
          <a:p>
            <a:pPr algn="just">
              <a:defRPr/>
            </a:pPr>
            <a:r>
              <a:rPr lang="es-CL" sz="3200" dirty="0">
                <a:latin typeface="Arial Rounded MT Bold" pitchFamily="34" charset="0"/>
              </a:rPr>
              <a:t>“…sólo procederá respecto de […] la indemnización por años de servicio establecida en el artículo 163 y la sustitutiva del aviso previo, si correspondiere, prevista […] en los incisos 2° del artículo 161 y 4° del artículo 162”.</a:t>
            </a:r>
          </a:p>
          <a:p>
            <a:pPr algn="just">
              <a:defRPr/>
            </a:pPr>
            <a:r>
              <a:rPr lang="es-CL" sz="3200" dirty="0">
                <a:latin typeface="Arial Rounded MT Bold" pitchFamily="34" charset="0"/>
              </a:rPr>
              <a:t>“…debe hacerse extensiva a las indemnizaciones que, en conformidad al artículo 168 del Código del Trabajo, debe fijar el juez que conoce del reclamo por despido…”</a:t>
            </a:r>
          </a:p>
          <a:p>
            <a:pPr algn="just">
              <a:defRPr/>
            </a:pPr>
            <a:r>
              <a:rPr lang="es-CL" sz="3200" dirty="0">
                <a:latin typeface="Arial Rounded MT Bold" pitchFamily="34" charset="0"/>
              </a:rPr>
              <a:t>No alcanza al efecto de la Ley Bustos CS Rol  Nº 8.117-10, sentencia de 1 de junio de 2011. </a:t>
            </a:r>
          </a:p>
          <a:p>
            <a:endParaRPr lang="es-CL" dirty="0"/>
          </a:p>
        </p:txBody>
      </p:sp>
    </p:spTree>
    <p:extLst>
      <p:ext uri="{BB962C8B-B14F-4D97-AF65-F5344CB8AC3E}">
        <p14:creationId xmlns:p14="http://schemas.microsoft.com/office/powerpoint/2010/main" val="1639917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n-US" sz="3600" dirty="0">
                <a:latin typeface="Arial Rounded MT Bold" pitchFamily="34" charset="0"/>
              </a:rPr>
              <a:t>Las </a:t>
            </a:r>
            <a:r>
              <a:rPr lang="en-US" sz="3600" dirty="0" err="1">
                <a:latin typeface="Arial Rounded MT Bold" pitchFamily="34" charset="0"/>
              </a:rPr>
              <a:t>responsabilidades</a:t>
            </a:r>
            <a:r>
              <a:rPr lang="en-US" sz="3600" dirty="0">
                <a:latin typeface="Arial Rounded MT Bold" pitchFamily="34" charset="0"/>
              </a:rPr>
              <a:t> </a:t>
            </a:r>
            <a:r>
              <a:rPr lang="en-US" sz="3600" dirty="0" err="1">
                <a:latin typeface="Arial Rounded MT Bold" pitchFamily="34" charset="0"/>
              </a:rPr>
              <a:t>empresariales</a:t>
            </a:r>
            <a:r>
              <a:rPr lang="en-US" sz="3600" dirty="0">
                <a:latin typeface="Arial Rounded MT Bold" pitchFamily="34" charset="0"/>
              </a:rPr>
              <a:t>: </a:t>
            </a:r>
            <a:r>
              <a:rPr lang="en-US" sz="3600" u="sng" dirty="0" err="1">
                <a:latin typeface="Arial Rounded MT Bold" pitchFamily="34" charset="0"/>
              </a:rPr>
              <a:t>Ámbito</a:t>
            </a:r>
            <a:r>
              <a:rPr lang="en-US" sz="3600" u="sng" dirty="0">
                <a:latin typeface="Arial Rounded MT Bold" pitchFamily="34" charset="0"/>
              </a:rPr>
              <a:t> </a:t>
            </a:r>
            <a:r>
              <a:rPr lang="en-US" sz="3600" u="sng" dirty="0" err="1">
                <a:latin typeface="Arial Rounded MT Bold" pitchFamily="34" charset="0"/>
              </a:rPr>
              <a:t>objetivo</a:t>
            </a:r>
            <a:endParaRPr lang="es-CL" sz="3600" dirty="0"/>
          </a:p>
        </p:txBody>
      </p:sp>
      <p:sp>
        <p:nvSpPr>
          <p:cNvPr id="3" name="Marcador de contenido 2"/>
          <p:cNvSpPr>
            <a:spLocks noGrp="1"/>
          </p:cNvSpPr>
          <p:nvPr>
            <p:ph idx="1"/>
          </p:nvPr>
        </p:nvSpPr>
        <p:spPr/>
        <p:txBody>
          <a:bodyPr>
            <a:normAutofit fontScale="77500" lnSpcReduction="20000"/>
          </a:bodyPr>
          <a:lstStyle/>
          <a:p>
            <a:pPr algn="just"/>
            <a:r>
              <a:rPr lang="es-CL" dirty="0">
                <a:latin typeface="Arial Rounded MT Bold" panose="020F0704030504030204" pitchFamily="34" charset="0"/>
              </a:rPr>
              <a:t>Materia de seguridad -&gt; Art. 183 E</a:t>
            </a:r>
          </a:p>
          <a:p>
            <a:pPr algn="just"/>
            <a:r>
              <a:rPr lang="es-CL" dirty="0">
                <a:latin typeface="Arial Rounded MT Bold" panose="020F0704030504030204" pitchFamily="34" charset="0"/>
              </a:rPr>
              <a:t>Sin perjuicio de las obligaciones de la empresa principal, contratista y subcontratista </a:t>
            </a:r>
            <a:r>
              <a:rPr lang="es-CL" dirty="0">
                <a:solidFill>
                  <a:srgbClr val="FFFF00"/>
                </a:solidFill>
                <a:latin typeface="Arial Rounded MT Bold" panose="020F0704030504030204" pitchFamily="34" charset="0"/>
              </a:rPr>
              <a:t>respecto de sus propios trabajadores</a:t>
            </a:r>
            <a:r>
              <a:rPr lang="es-CL" dirty="0">
                <a:latin typeface="Arial Rounded MT Bold" panose="020F0704030504030204" pitchFamily="34" charset="0"/>
              </a:rPr>
              <a:t> en virtud del </a:t>
            </a:r>
            <a:r>
              <a:rPr lang="es-CL" dirty="0">
                <a:solidFill>
                  <a:srgbClr val="FFFF00"/>
                </a:solidFill>
                <a:latin typeface="Arial Rounded MT Bold" panose="020F0704030504030204" pitchFamily="34" charset="0"/>
              </a:rPr>
              <a:t>artículo 184</a:t>
            </a:r>
            <a:r>
              <a:rPr lang="es-CL" dirty="0">
                <a:latin typeface="Arial Rounded MT Bold" panose="020F0704030504030204" pitchFamily="34" charset="0"/>
              </a:rPr>
              <a:t>, la empresa principal deberá adoptar las </a:t>
            </a:r>
            <a:r>
              <a:rPr lang="es-CL" dirty="0">
                <a:solidFill>
                  <a:srgbClr val="FFFF00"/>
                </a:solidFill>
                <a:latin typeface="Arial Rounded MT Bold" panose="020F0704030504030204" pitchFamily="34" charset="0"/>
              </a:rPr>
              <a:t>medidas necesarias para proteger </a:t>
            </a:r>
            <a:r>
              <a:rPr lang="es-CL" dirty="0">
                <a:latin typeface="Arial Rounded MT Bold" panose="020F0704030504030204" pitchFamily="34" charset="0"/>
              </a:rPr>
              <a:t>eficazmente la vida y la salud de </a:t>
            </a:r>
            <a:r>
              <a:rPr lang="es-CL" dirty="0">
                <a:solidFill>
                  <a:srgbClr val="FFFF00"/>
                </a:solidFill>
                <a:latin typeface="Arial Rounded MT Bold" panose="020F0704030504030204" pitchFamily="34" charset="0"/>
              </a:rPr>
              <a:t>todos los trabajadores </a:t>
            </a:r>
            <a:r>
              <a:rPr lang="es-CL" dirty="0">
                <a:latin typeface="Arial Rounded MT Bold" panose="020F0704030504030204" pitchFamily="34" charset="0"/>
              </a:rPr>
              <a:t>que laboren en su obra, empresa o faena, cualquiera sea su dependencia, </a:t>
            </a:r>
            <a:r>
              <a:rPr lang="es-CL" dirty="0">
                <a:solidFill>
                  <a:srgbClr val="FFFF00"/>
                </a:solidFill>
                <a:latin typeface="Arial Rounded MT Bold" panose="020F0704030504030204" pitchFamily="34" charset="0"/>
              </a:rPr>
              <a:t>en conformidad </a:t>
            </a:r>
            <a:r>
              <a:rPr lang="es-CL" dirty="0">
                <a:latin typeface="Arial Rounded MT Bold" panose="020F0704030504030204" pitchFamily="34" charset="0"/>
              </a:rPr>
              <a:t>a lo dispuesto en el </a:t>
            </a:r>
            <a:r>
              <a:rPr lang="es-CL" dirty="0">
                <a:solidFill>
                  <a:srgbClr val="FFFF00"/>
                </a:solidFill>
                <a:latin typeface="Arial Rounded MT Bold" panose="020F0704030504030204" pitchFamily="34" charset="0"/>
              </a:rPr>
              <a:t>artículo 66 bis de la ley N° 16.744 y el artículo 3° del decreto supremo N° 594, </a:t>
            </a:r>
            <a:r>
              <a:rPr lang="es-CL" dirty="0">
                <a:latin typeface="Arial Rounded MT Bold" panose="020F0704030504030204" pitchFamily="34" charset="0"/>
              </a:rPr>
              <a:t>de 1999, del Ministerio de Salud.</a:t>
            </a:r>
          </a:p>
        </p:txBody>
      </p:sp>
    </p:spTree>
    <p:extLst>
      <p:ext uri="{BB962C8B-B14F-4D97-AF65-F5344CB8AC3E}">
        <p14:creationId xmlns:p14="http://schemas.microsoft.com/office/powerpoint/2010/main" val="2017320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n-US" sz="3600" dirty="0">
                <a:latin typeface="Arial Rounded MT Bold" pitchFamily="34" charset="0"/>
              </a:rPr>
              <a:t>Las </a:t>
            </a:r>
            <a:r>
              <a:rPr lang="en-US" sz="3600" dirty="0" err="1">
                <a:latin typeface="Arial Rounded MT Bold" pitchFamily="34" charset="0"/>
              </a:rPr>
              <a:t>responsabilidades</a:t>
            </a:r>
            <a:r>
              <a:rPr lang="en-US" sz="3600" dirty="0">
                <a:latin typeface="Arial Rounded MT Bold" pitchFamily="34" charset="0"/>
              </a:rPr>
              <a:t> </a:t>
            </a:r>
            <a:r>
              <a:rPr lang="en-US" sz="3600" dirty="0" err="1">
                <a:latin typeface="Arial Rounded MT Bold" pitchFamily="34" charset="0"/>
              </a:rPr>
              <a:t>empresariales</a:t>
            </a:r>
            <a:r>
              <a:rPr lang="en-US" sz="3600" dirty="0">
                <a:latin typeface="Arial Rounded MT Bold" pitchFamily="34" charset="0"/>
              </a:rPr>
              <a:t>: </a:t>
            </a:r>
            <a:r>
              <a:rPr lang="en-US" sz="3600" u="sng" dirty="0" err="1">
                <a:latin typeface="Arial Rounded MT Bold" pitchFamily="34" charset="0"/>
              </a:rPr>
              <a:t>Ámbito</a:t>
            </a:r>
            <a:r>
              <a:rPr lang="en-US" sz="3600" u="sng" dirty="0">
                <a:latin typeface="Arial Rounded MT Bold" pitchFamily="34" charset="0"/>
              </a:rPr>
              <a:t> </a:t>
            </a:r>
            <a:r>
              <a:rPr lang="en-US" sz="3600" u="sng" dirty="0" err="1">
                <a:latin typeface="Arial Rounded MT Bold" pitchFamily="34" charset="0"/>
              </a:rPr>
              <a:t>objetivo</a:t>
            </a:r>
            <a:endParaRPr lang="es-CL" sz="3600" dirty="0"/>
          </a:p>
        </p:txBody>
      </p:sp>
      <p:sp>
        <p:nvSpPr>
          <p:cNvPr id="3" name="Marcador de contenido 2"/>
          <p:cNvSpPr>
            <a:spLocks noGrp="1"/>
          </p:cNvSpPr>
          <p:nvPr>
            <p:ph idx="1"/>
          </p:nvPr>
        </p:nvSpPr>
        <p:spPr>
          <a:xfrm>
            <a:off x="457200" y="1600200"/>
            <a:ext cx="7467600" cy="4997152"/>
          </a:xfrm>
        </p:spPr>
        <p:txBody>
          <a:bodyPr>
            <a:normAutofit fontScale="62500" lnSpcReduction="20000"/>
          </a:bodyPr>
          <a:lstStyle/>
          <a:p>
            <a:endParaRPr lang="es-CL" dirty="0"/>
          </a:p>
          <a:p>
            <a:pPr algn="just"/>
            <a:r>
              <a:rPr lang="es-CL" dirty="0" smtClean="0"/>
              <a:t>“</a:t>
            </a:r>
            <a:r>
              <a:rPr lang="es-CL" dirty="0" err="1" smtClean="0"/>
              <a:t>Medidasnecesarias”exigiblesa</a:t>
            </a:r>
            <a:r>
              <a:rPr lang="es-CL" dirty="0"/>
              <a:t> </a:t>
            </a:r>
            <a:r>
              <a:rPr lang="es-CL" dirty="0" smtClean="0"/>
              <a:t>EP para “proteger eficazmente la vida y la salud” de los trabajadores en régimen de subcontratación</a:t>
            </a:r>
            <a:r>
              <a:rPr lang="es-CL" dirty="0"/>
              <a:t>:</a:t>
            </a:r>
          </a:p>
          <a:p>
            <a:pPr algn="just"/>
            <a:r>
              <a:rPr lang="es-CL" dirty="0" smtClean="0"/>
              <a:t>Art. 66 bis Ley16.744 y su reglamento (DSN°76 de 2006 del Ministerio del Trabajo y Previsión Social) y las del art.3° del DS N°594 de 1999</a:t>
            </a:r>
            <a:r>
              <a:rPr lang="es-CL" dirty="0"/>
              <a:t>:</a:t>
            </a:r>
          </a:p>
          <a:p>
            <a:pPr algn="just"/>
            <a:r>
              <a:rPr lang="es-CL" dirty="0"/>
              <a:t>1</a:t>
            </a:r>
            <a:r>
              <a:rPr lang="es-CL" dirty="0" smtClean="0"/>
              <a:t>) vigilar el cumplimiento por parte de contratistas o subcontratistas de la normativa relativa a higiene y seguridad</a:t>
            </a:r>
            <a:endParaRPr lang="es-CL" dirty="0"/>
          </a:p>
          <a:p>
            <a:pPr algn="just"/>
            <a:r>
              <a:rPr lang="es-CL" dirty="0"/>
              <a:t>2</a:t>
            </a:r>
            <a:r>
              <a:rPr lang="es-CL" dirty="0" smtClean="0"/>
              <a:t>) Cuando la obra, faena o servicio involucra más de 50 trabajadores, englobando propios y ajenos: implementar un “sistema de gestión de la seguridad y salud en el trabajo</a:t>
            </a:r>
            <a:r>
              <a:rPr lang="es-CL" dirty="0"/>
              <a:t>”(</a:t>
            </a:r>
            <a:r>
              <a:rPr lang="es-CL" dirty="0" smtClean="0"/>
              <a:t>DS 76</a:t>
            </a:r>
            <a:r>
              <a:rPr lang="es-CL" dirty="0"/>
              <a:t>)</a:t>
            </a:r>
          </a:p>
          <a:p>
            <a:pPr algn="just"/>
            <a:r>
              <a:rPr lang="es-CL" dirty="0"/>
              <a:t>3</a:t>
            </a:r>
            <a:r>
              <a:rPr lang="es-CL" dirty="0" smtClean="0"/>
              <a:t>) Velar por la constitución y funcionamiento de un Comité Paritario de Higiene y Seguridad y un Departamento de Prevención de Riesgos para tales faenas</a:t>
            </a:r>
            <a:r>
              <a:rPr lang="es-CL" dirty="0"/>
              <a:t>.</a:t>
            </a:r>
          </a:p>
          <a:p>
            <a:pPr algn="just"/>
            <a:r>
              <a:rPr lang="es-CL" dirty="0" smtClean="0"/>
              <a:t>4) Mantener en los lugares de trabajo las condiciones sanitarias                                      y ambientales necesarias para proteger </a:t>
            </a:r>
            <a:r>
              <a:rPr lang="es-CL" dirty="0" err="1" smtClean="0"/>
              <a:t>lavida</a:t>
            </a:r>
            <a:r>
              <a:rPr lang="es-CL" dirty="0" smtClean="0"/>
              <a:t> y la salud de los trabajadores (DS 594</a:t>
            </a:r>
            <a:r>
              <a:rPr lang="es-CL" dirty="0"/>
              <a:t>).</a:t>
            </a:r>
          </a:p>
        </p:txBody>
      </p:sp>
    </p:spTree>
    <p:extLst>
      <p:ext uri="{BB962C8B-B14F-4D97-AF65-F5344CB8AC3E}">
        <p14:creationId xmlns:p14="http://schemas.microsoft.com/office/powerpoint/2010/main" val="2618870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L" sz="3600" dirty="0">
                <a:latin typeface="Arial Rounded MT Bold" panose="020F0704030504030204" pitchFamily="34" charset="0"/>
              </a:rPr>
              <a:t>Las responsabilidades empresariales: Ámbito temporal.</a:t>
            </a:r>
          </a:p>
        </p:txBody>
      </p:sp>
      <p:sp>
        <p:nvSpPr>
          <p:cNvPr id="3" name="Marcador de contenido 2"/>
          <p:cNvSpPr>
            <a:spLocks noGrp="1"/>
          </p:cNvSpPr>
          <p:nvPr>
            <p:ph idx="1"/>
          </p:nvPr>
        </p:nvSpPr>
        <p:spPr/>
        <p:txBody>
          <a:bodyPr/>
          <a:lstStyle/>
          <a:p>
            <a:pPr algn="just"/>
            <a:r>
              <a:rPr lang="es-CL" dirty="0">
                <a:latin typeface="Arial Rounded MT Bold" pitchFamily="34" charset="0"/>
              </a:rPr>
              <a:t>La responsabilidad </a:t>
            </a:r>
            <a:r>
              <a:rPr lang="es-CL" i="1" dirty="0">
                <a:latin typeface="Arial Rounded MT Bold" pitchFamily="34" charset="0"/>
              </a:rPr>
              <a:t>“estará limitada al tiempo o periodo durante el cual el o los trabajadores prestaron servicios en régimen de subcontratación para la empresa principal.” </a:t>
            </a:r>
            <a:r>
              <a:rPr lang="es-CL" dirty="0">
                <a:latin typeface="Arial Rounded MT Bold" pitchFamily="34" charset="0"/>
              </a:rPr>
              <a:t>(</a:t>
            </a:r>
            <a:r>
              <a:rPr lang="es-CL" b="1" dirty="0">
                <a:latin typeface="Arial Rounded MT Bold" pitchFamily="34" charset="0"/>
              </a:rPr>
              <a:t>art. 183-B </a:t>
            </a:r>
            <a:r>
              <a:rPr lang="es-CL" dirty="0">
                <a:latin typeface="Arial Rounded MT Bold" pitchFamily="34" charset="0"/>
              </a:rPr>
              <a:t>CT).</a:t>
            </a:r>
            <a:endParaRPr lang="es-CL" dirty="0"/>
          </a:p>
        </p:txBody>
      </p:sp>
    </p:spTree>
    <p:extLst>
      <p:ext uri="{BB962C8B-B14F-4D97-AF65-F5344CB8AC3E}">
        <p14:creationId xmlns:p14="http://schemas.microsoft.com/office/powerpoint/2010/main" val="3900029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sp>
        <p:nvSpPr>
          <p:cNvPr id="3" name="2 Marcador de contenido"/>
          <p:cNvSpPr>
            <a:spLocks noGrp="1"/>
          </p:cNvSpPr>
          <p:nvPr>
            <p:ph idx="1"/>
          </p:nvPr>
        </p:nvSpPr>
        <p:spPr/>
        <p:txBody>
          <a:bodyPr/>
          <a:lstStyle/>
          <a:p>
            <a:endParaRPr lang="es-CL"/>
          </a:p>
        </p:txBody>
      </p:sp>
    </p:spTree>
    <p:extLst>
      <p:ext uri="{BB962C8B-B14F-4D97-AF65-F5344CB8AC3E}">
        <p14:creationId xmlns:p14="http://schemas.microsoft.com/office/powerpoint/2010/main" val="369347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L" dirty="0">
                <a:latin typeface="Arial Rounded MT Bold" panose="020F0704030504030204" pitchFamily="34" charset="0"/>
              </a:rPr>
              <a:t>Tipo de responsabilidad</a:t>
            </a:r>
          </a:p>
        </p:txBody>
      </p:sp>
      <p:sp>
        <p:nvSpPr>
          <p:cNvPr id="3" name="Marcador de contenido 2"/>
          <p:cNvSpPr>
            <a:spLocks noGrp="1"/>
          </p:cNvSpPr>
          <p:nvPr>
            <p:ph idx="1"/>
          </p:nvPr>
        </p:nvSpPr>
        <p:spPr/>
        <p:txBody>
          <a:bodyPr/>
          <a:lstStyle/>
          <a:p>
            <a:pPr algn="just"/>
            <a:r>
              <a:rPr lang="es-CL" sz="2800" dirty="0">
                <a:latin typeface="Arial Rounded MT Bold" pitchFamily="34" charset="0"/>
              </a:rPr>
              <a:t>Obligaciones laborales y previsionales de dar =  responsabilidad solidaria/subsidiaria (Art. 183 B</a:t>
            </a:r>
            <a:r>
              <a:rPr lang="es-CL" sz="2800" dirty="0" smtClean="0">
                <a:latin typeface="Arial Rounded MT Bold" pitchFamily="34" charset="0"/>
              </a:rPr>
              <a:t>) según E.P. haya o no, ejercido derechos de información y retención (Art. </a:t>
            </a:r>
            <a:r>
              <a:rPr lang="es-CL" sz="2800" smtClean="0">
                <a:latin typeface="Arial Rounded MT Bold" pitchFamily="34" charset="0"/>
              </a:rPr>
              <a:t>183-D)</a:t>
            </a:r>
            <a:endParaRPr lang="es-CL" sz="2800" dirty="0">
              <a:latin typeface="Arial Rounded MT Bold" pitchFamily="34" charset="0"/>
            </a:endParaRPr>
          </a:p>
          <a:p>
            <a:pPr algn="just"/>
            <a:r>
              <a:rPr lang="es-CL" sz="2800" dirty="0">
                <a:latin typeface="Arial Rounded MT Bold" pitchFamily="34" charset="0"/>
              </a:rPr>
              <a:t>Medidas para proteger la vida y la salud de los trabajadores = responsabilidad directa del art. 184 x trabajadores propios; del 66  bis 16.744 x trabajadores ajenos.  </a:t>
            </a:r>
            <a:r>
              <a:rPr lang="es-CL" dirty="0"/>
              <a:t> </a:t>
            </a:r>
          </a:p>
        </p:txBody>
      </p:sp>
    </p:spTree>
    <p:extLst>
      <p:ext uri="{BB962C8B-B14F-4D97-AF65-F5344CB8AC3E}">
        <p14:creationId xmlns:p14="http://schemas.microsoft.com/office/powerpoint/2010/main" val="2218579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4829180" cy="1143000"/>
          </a:xfrm>
        </p:spPr>
        <p:txBody>
          <a:bodyPr>
            <a:noAutofit/>
          </a:bodyPr>
          <a:lstStyle/>
          <a:p>
            <a:r>
              <a:rPr lang="es-CL" sz="3600" dirty="0">
                <a:latin typeface="Arial Rounded MT Bold" pitchFamily="34" charset="0"/>
              </a:rPr>
              <a:t>Subcontratación / Suministro</a:t>
            </a:r>
            <a:endParaRPr lang="es-ES" sz="3600" dirty="0"/>
          </a:p>
        </p:txBody>
      </p:sp>
      <p:sp>
        <p:nvSpPr>
          <p:cNvPr id="3" name="2 Marcador de contenido"/>
          <p:cNvSpPr>
            <a:spLocks noGrp="1"/>
          </p:cNvSpPr>
          <p:nvPr>
            <p:ph idx="1"/>
          </p:nvPr>
        </p:nvSpPr>
        <p:spPr/>
        <p:txBody>
          <a:bodyPr>
            <a:normAutofit/>
          </a:bodyPr>
          <a:lstStyle/>
          <a:p>
            <a:r>
              <a:rPr lang="es-ES" sz="2800" dirty="0"/>
              <a:t>Objeto del contrato </a:t>
            </a:r>
          </a:p>
          <a:p>
            <a:r>
              <a:rPr lang="es-ES" sz="2800" dirty="0"/>
              <a:t>Relación de subordinación</a:t>
            </a:r>
          </a:p>
          <a:p>
            <a:pPr>
              <a:buNone/>
            </a:pPr>
            <a:r>
              <a:rPr lang="es-ES" dirty="0"/>
              <a:t>   </a:t>
            </a:r>
          </a:p>
        </p:txBody>
      </p:sp>
      <p:sp>
        <p:nvSpPr>
          <p:cNvPr id="5" name="4 Elipse"/>
          <p:cNvSpPr/>
          <p:nvPr/>
        </p:nvSpPr>
        <p:spPr>
          <a:xfrm>
            <a:off x="1071538" y="3024312"/>
            <a:ext cx="6643734" cy="3429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CuadroTexto"/>
          <p:cNvSpPr txBox="1"/>
          <p:nvPr/>
        </p:nvSpPr>
        <p:spPr>
          <a:xfrm>
            <a:off x="1928794" y="3286124"/>
            <a:ext cx="4857784" cy="2092881"/>
          </a:xfrm>
          <a:prstGeom prst="rect">
            <a:avLst/>
          </a:prstGeom>
          <a:noFill/>
        </p:spPr>
        <p:txBody>
          <a:bodyPr wrap="square" rtlCol="0">
            <a:spAutoFit/>
          </a:bodyPr>
          <a:lstStyle/>
          <a:p>
            <a:pPr algn="ctr"/>
            <a:endParaRPr lang="es-ES" dirty="0"/>
          </a:p>
          <a:p>
            <a:r>
              <a:rPr lang="es-ES" sz="2800" dirty="0"/>
              <a:t> ”</a:t>
            </a:r>
            <a:r>
              <a:rPr lang="es-CL" altLang="es-CL" sz="2800" dirty="0">
                <a:latin typeface="Arial Rounded MT Bold" panose="020F0704030504030204" pitchFamily="34" charset="0"/>
              </a:rPr>
              <a:t>¿A qué se obliga la empresa contratista? </a:t>
            </a:r>
          </a:p>
          <a:p>
            <a:r>
              <a:rPr lang="es-CL" altLang="es-CL" sz="2800" dirty="0">
                <a:latin typeface="Arial Rounded MT Bold" panose="020F0704030504030204" pitchFamily="34" charset="0"/>
              </a:rPr>
              <a:t>¿A quién queda subordinado el trabajador?</a:t>
            </a:r>
            <a:endParaRPr lang="es-ES" sz="2800" dirty="0"/>
          </a:p>
        </p:txBody>
      </p:sp>
      <p:pic>
        <p:nvPicPr>
          <p:cNvPr id="2050" name="Picture 2" descr="http://www.region.com.ar/productos/semanario/archivo/941-pdf-fotos/obra-publica.jpg"/>
          <p:cNvPicPr>
            <a:picLocks noChangeAspect="1" noChangeArrowheads="1"/>
          </p:cNvPicPr>
          <p:nvPr/>
        </p:nvPicPr>
        <p:blipFill>
          <a:blip r:embed="rId2" cstate="print"/>
          <a:srcRect/>
          <a:stretch>
            <a:fillRect/>
          </a:stretch>
        </p:blipFill>
        <p:spPr bwMode="auto">
          <a:xfrm>
            <a:off x="5286350" y="571480"/>
            <a:ext cx="3714774" cy="278608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L" dirty="0">
                <a:latin typeface="Arial Rounded MT Bold" pitchFamily="34" charset="0"/>
              </a:rPr>
              <a:t> </a:t>
            </a:r>
            <a:endParaRPr lang="es-CL" dirty="0"/>
          </a:p>
        </p:txBody>
      </p:sp>
      <p:sp>
        <p:nvSpPr>
          <p:cNvPr id="4" name="3 Marcador de número de diapositiva"/>
          <p:cNvSpPr>
            <a:spLocks noGrp="1"/>
          </p:cNvSpPr>
          <p:nvPr>
            <p:ph type="sldNum" sz="quarter" idx="10"/>
          </p:nvPr>
        </p:nvSpPr>
        <p:spPr>
          <a:xfrm>
            <a:off x="476250" y="6061075"/>
            <a:ext cx="465138" cy="457200"/>
          </a:xfrm>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E28A62C-75BD-403A-B38F-F0D92D1F8339}" type="slidenum">
              <a:rPr lang="en-US" altLang="es-CL" sz="1700">
                <a:latin typeface="Arial" panose="020B0604020202020204" pitchFamily="34" charset="0"/>
              </a:rPr>
              <a:pPr/>
              <a:t>3</a:t>
            </a:fld>
            <a:endParaRPr lang="en-US" altLang="es-CL" sz="1700">
              <a:latin typeface="Arial" panose="020B0604020202020204" pitchFamily="34" charset="0"/>
            </a:endParaRPr>
          </a:p>
        </p:txBody>
      </p:sp>
      <p:sp>
        <p:nvSpPr>
          <p:cNvPr id="5" name="Rectangle 22"/>
          <p:cNvSpPr txBox="1">
            <a:spLocks noChangeArrowheads="1"/>
          </p:cNvSpPr>
          <p:nvPr/>
        </p:nvSpPr>
        <p:spPr>
          <a:xfrm>
            <a:off x="455613" y="352425"/>
            <a:ext cx="8221662" cy="508000"/>
          </a:xfrm>
          <a:prstGeom prst="rect">
            <a:avLst/>
          </a:prstGeom>
        </p:spPr>
        <p:txBody>
          <a:bodyPr vert="horz" lIns="45720" rIns="45720" anchor="ctr">
            <a:normAutofit fontScale="70000" lnSpcReduction="20000"/>
          </a:bodyPr>
          <a:lstStyle>
            <a:lvl1pPr algn="l" rtl="0" eaLnBrk="1" latinLnBrk="0" hangingPunct="1">
              <a:spcBef>
                <a:spcPct val="0"/>
              </a:spcBef>
              <a:buNone/>
              <a:defRPr kumimoji="0" sz="4600" kern="1200">
                <a:solidFill>
                  <a:schemeClr val="tx1"/>
                </a:solidFill>
                <a:latin typeface="+mj-lt"/>
                <a:ea typeface="+mj-ea"/>
                <a:cs typeface="+mj-cs"/>
              </a:defRPr>
            </a:lvl1pPr>
          </a:lstStyle>
          <a:p>
            <a:pPr algn="ctr">
              <a:defRPr/>
            </a:pPr>
            <a:r>
              <a:rPr lang="es-CL">
                <a:latin typeface="Arial Rounded MT Bold" pitchFamily="34" charset="0"/>
              </a:rPr>
              <a:t>Trabajo en régimen de subcontratación</a:t>
            </a:r>
            <a:endParaRPr lang="en-US" dirty="0">
              <a:latin typeface="Arial Rounded MT Bold" pitchFamily="34" charset="0"/>
            </a:endParaRPr>
          </a:p>
        </p:txBody>
      </p:sp>
      <p:grpSp>
        <p:nvGrpSpPr>
          <p:cNvPr id="6" name="Group 24"/>
          <p:cNvGrpSpPr>
            <a:grpSpLocks/>
          </p:cNvGrpSpPr>
          <p:nvPr/>
        </p:nvGrpSpPr>
        <p:grpSpPr bwMode="auto">
          <a:xfrm>
            <a:off x="2987229" y="1500497"/>
            <a:ext cx="2897188" cy="762000"/>
            <a:chOff x="1993" y="864"/>
            <a:chExt cx="1825" cy="480"/>
          </a:xfrm>
        </p:grpSpPr>
        <p:sp>
          <p:nvSpPr>
            <p:cNvPr id="7" name="Text Box 25"/>
            <p:cNvSpPr txBox="1">
              <a:spLocks noChangeArrowheads="1"/>
            </p:cNvSpPr>
            <p:nvPr/>
          </p:nvSpPr>
          <p:spPr bwMode="auto">
            <a:xfrm>
              <a:off x="1993" y="1008"/>
              <a:ext cx="1825"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ts val="2800"/>
                </a:lnSpc>
                <a:spcBef>
                  <a:spcPct val="50000"/>
                </a:spcBef>
                <a:spcAft>
                  <a:spcPts val="400"/>
                </a:spcAft>
              </a:pPr>
              <a:r>
                <a:rPr lang="es-CL" altLang="es-CL" sz="3200" b="1" dirty="0">
                  <a:latin typeface="Arial Rounded MT Bold" panose="020F0704030504030204" pitchFamily="34" charset="0"/>
                </a:rPr>
                <a:t>Contratista</a:t>
              </a:r>
            </a:p>
          </p:txBody>
        </p:sp>
        <p:sp>
          <p:nvSpPr>
            <p:cNvPr id="8" name="Rectangle 26"/>
            <p:cNvSpPr>
              <a:spLocks noChangeArrowheads="1"/>
            </p:cNvSpPr>
            <p:nvPr/>
          </p:nvSpPr>
          <p:spPr bwMode="auto">
            <a:xfrm>
              <a:off x="1993" y="864"/>
              <a:ext cx="1825" cy="480"/>
            </a:xfrm>
            <a:prstGeom prst="rect">
              <a:avLst/>
            </a:prstGeom>
            <a:noFill/>
            <a:ln w="9525">
              <a:solidFill>
                <a:schemeClr val="tx2"/>
              </a:solidFill>
              <a:miter lim="800000"/>
              <a:headEnd/>
              <a:tailEnd/>
            </a:ln>
            <a:effectLst>
              <a:outerShdw dist="35921" dir="2700000" algn="ctr" rotWithShape="0">
                <a:schemeClr val="bg2"/>
              </a:outerShdw>
            </a:effectLst>
          </p:spPr>
          <p:txBody>
            <a:bodyPr wrap="square" lIns="0" tIns="0" rIns="0" bIns="0" anchor="ctr">
              <a:spAutoFit/>
            </a:bodyPr>
            <a:lstStyle/>
            <a:p>
              <a:pPr>
                <a:defRPr/>
              </a:pPr>
              <a:endParaRPr lang="es-CL"/>
            </a:p>
          </p:txBody>
        </p:sp>
      </p:grpSp>
      <p:grpSp>
        <p:nvGrpSpPr>
          <p:cNvPr id="9" name="Group 27"/>
          <p:cNvGrpSpPr>
            <a:grpSpLocks/>
          </p:cNvGrpSpPr>
          <p:nvPr/>
        </p:nvGrpSpPr>
        <p:grpSpPr bwMode="auto">
          <a:xfrm>
            <a:off x="455613" y="2133600"/>
            <a:ext cx="3179761" cy="2973388"/>
            <a:chOff x="593" y="1344"/>
            <a:chExt cx="1697" cy="1873"/>
          </a:xfrm>
        </p:grpSpPr>
        <p:sp>
          <p:nvSpPr>
            <p:cNvPr id="10" name="AutoShape 28"/>
            <p:cNvSpPr>
              <a:spLocks noChangeArrowheads="1"/>
            </p:cNvSpPr>
            <p:nvPr/>
          </p:nvSpPr>
          <p:spPr bwMode="auto">
            <a:xfrm rot="2203780">
              <a:off x="1872" y="1344"/>
              <a:ext cx="192" cy="1488"/>
            </a:xfrm>
            <a:prstGeom prst="upDownArrow">
              <a:avLst>
                <a:gd name="adj1" fmla="val 50000"/>
                <a:gd name="adj2" fmla="val 155000"/>
              </a:avLst>
            </a:prstGeom>
            <a:gradFill rotWithShape="0">
              <a:gsLst>
                <a:gs pos="0">
                  <a:schemeClr val="tx2"/>
                </a:gs>
                <a:gs pos="100000">
                  <a:schemeClr val="tx2">
                    <a:gamma/>
                    <a:shade val="46275"/>
                    <a:invGamma/>
                  </a:schemeClr>
                </a:gs>
              </a:gsLst>
              <a:lin ang="18900000" scaled="1"/>
            </a:gradFill>
            <a:ln w="9525">
              <a:noFill/>
              <a:miter lim="800000"/>
              <a:headEnd/>
              <a:tailEnd/>
            </a:ln>
            <a:effectLst>
              <a:outerShdw dist="35921" dir="2700000" algn="ctr" rotWithShape="0">
                <a:schemeClr val="bg2"/>
              </a:outerShdw>
            </a:effectLst>
          </p:spPr>
          <p:txBody>
            <a:bodyPr lIns="0" tIns="0" rIns="0" bIns="0" anchor="ctr">
              <a:spAutoFit/>
            </a:bodyPr>
            <a:lstStyle/>
            <a:p>
              <a:pPr>
                <a:defRPr/>
              </a:pPr>
              <a:endParaRPr lang="es-CL"/>
            </a:p>
          </p:txBody>
        </p:sp>
        <p:grpSp>
          <p:nvGrpSpPr>
            <p:cNvPr id="11" name="Group 29"/>
            <p:cNvGrpSpPr>
              <a:grpSpLocks/>
            </p:cNvGrpSpPr>
            <p:nvPr/>
          </p:nvGrpSpPr>
          <p:grpSpPr bwMode="auto">
            <a:xfrm>
              <a:off x="593" y="2833"/>
              <a:ext cx="1697" cy="384"/>
              <a:chOff x="737" y="2641"/>
              <a:chExt cx="1697" cy="384"/>
            </a:xfrm>
          </p:grpSpPr>
          <p:sp>
            <p:nvSpPr>
              <p:cNvPr id="12" name="Text Box 30"/>
              <p:cNvSpPr txBox="1">
                <a:spLocks noChangeArrowheads="1"/>
              </p:cNvSpPr>
              <p:nvPr/>
            </p:nvSpPr>
            <p:spPr bwMode="auto">
              <a:xfrm>
                <a:off x="828" y="2736"/>
                <a:ext cx="1441" cy="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ts val="2800"/>
                  </a:lnSpc>
                  <a:spcBef>
                    <a:spcPct val="50000"/>
                  </a:spcBef>
                  <a:spcAft>
                    <a:spcPts val="400"/>
                  </a:spcAft>
                </a:pPr>
                <a:r>
                  <a:rPr lang="es-CL" altLang="es-CL" sz="3200" b="1" dirty="0">
                    <a:latin typeface="Arial Rounded MT Bold" panose="020F0704030504030204" pitchFamily="34" charset="0"/>
                  </a:rPr>
                  <a:t>E. Principal</a:t>
                </a:r>
              </a:p>
            </p:txBody>
          </p:sp>
          <p:sp>
            <p:nvSpPr>
              <p:cNvPr id="13" name="Rectangle 31"/>
              <p:cNvSpPr>
                <a:spLocks noChangeArrowheads="1"/>
              </p:cNvSpPr>
              <p:nvPr/>
            </p:nvSpPr>
            <p:spPr bwMode="auto">
              <a:xfrm>
                <a:off x="737" y="2641"/>
                <a:ext cx="1697" cy="384"/>
              </a:xfrm>
              <a:prstGeom prst="rect">
                <a:avLst/>
              </a:prstGeom>
              <a:noFill/>
              <a:ln w="9525">
                <a:solidFill>
                  <a:schemeClr val="tx2"/>
                </a:solidFill>
                <a:miter lim="800000"/>
                <a:headEnd/>
                <a:tailEnd/>
              </a:ln>
              <a:effectLst>
                <a:outerShdw dist="35921" dir="2700000" algn="ctr" rotWithShape="0">
                  <a:schemeClr val="bg2"/>
                </a:outerShdw>
              </a:effectLst>
            </p:spPr>
            <p:txBody>
              <a:bodyPr wrap="square" lIns="0" tIns="0" rIns="0" bIns="0" anchor="ctr">
                <a:spAutoFit/>
              </a:bodyPr>
              <a:lstStyle/>
              <a:p>
                <a:pPr>
                  <a:defRPr/>
                </a:pPr>
                <a:endParaRPr lang="es-CL"/>
              </a:p>
            </p:txBody>
          </p:sp>
        </p:grpSp>
      </p:grpSp>
      <p:grpSp>
        <p:nvGrpSpPr>
          <p:cNvPr id="14" name="Group 32"/>
          <p:cNvGrpSpPr>
            <a:grpSpLocks/>
          </p:cNvGrpSpPr>
          <p:nvPr/>
        </p:nvGrpSpPr>
        <p:grpSpPr bwMode="auto">
          <a:xfrm>
            <a:off x="5562600" y="2133600"/>
            <a:ext cx="3200400" cy="3124200"/>
            <a:chOff x="3504" y="1344"/>
            <a:chExt cx="2016" cy="1968"/>
          </a:xfrm>
        </p:grpSpPr>
        <p:sp>
          <p:nvSpPr>
            <p:cNvPr id="15" name="AutoShape 33"/>
            <p:cNvSpPr>
              <a:spLocks noChangeArrowheads="1"/>
            </p:cNvSpPr>
            <p:nvPr/>
          </p:nvSpPr>
          <p:spPr bwMode="auto">
            <a:xfrm rot="-2059923">
              <a:off x="3504" y="1344"/>
              <a:ext cx="192" cy="1488"/>
            </a:xfrm>
            <a:prstGeom prst="upDownArrow">
              <a:avLst>
                <a:gd name="adj1" fmla="val 50000"/>
                <a:gd name="adj2" fmla="val 155000"/>
              </a:avLst>
            </a:prstGeom>
            <a:gradFill rotWithShape="0">
              <a:gsLst>
                <a:gs pos="0">
                  <a:schemeClr val="tx2"/>
                </a:gs>
                <a:gs pos="100000">
                  <a:schemeClr val="tx2">
                    <a:gamma/>
                    <a:shade val="46275"/>
                    <a:invGamma/>
                  </a:schemeClr>
                </a:gs>
              </a:gsLst>
              <a:lin ang="18900000" scaled="1"/>
            </a:gradFill>
            <a:ln w="9525">
              <a:noFill/>
              <a:miter lim="800000"/>
              <a:headEnd/>
              <a:tailEnd/>
            </a:ln>
            <a:effectLst>
              <a:outerShdw dist="35921" dir="2700000" algn="ctr" rotWithShape="0">
                <a:schemeClr val="bg2"/>
              </a:outerShdw>
            </a:effectLst>
          </p:spPr>
          <p:txBody>
            <a:bodyPr lIns="0" tIns="0" rIns="0" bIns="0" anchor="ctr">
              <a:spAutoFit/>
            </a:bodyPr>
            <a:lstStyle/>
            <a:p>
              <a:pPr>
                <a:defRPr/>
              </a:pPr>
              <a:endParaRPr lang="es-CL"/>
            </a:p>
          </p:txBody>
        </p:sp>
        <p:grpSp>
          <p:nvGrpSpPr>
            <p:cNvPr id="16" name="Group 34"/>
            <p:cNvGrpSpPr>
              <a:grpSpLocks/>
            </p:cNvGrpSpPr>
            <p:nvPr/>
          </p:nvGrpSpPr>
          <p:grpSpPr bwMode="auto">
            <a:xfrm>
              <a:off x="3648" y="2784"/>
              <a:ext cx="1872" cy="528"/>
              <a:chOff x="3504" y="2640"/>
              <a:chExt cx="1872" cy="528"/>
            </a:xfrm>
          </p:grpSpPr>
          <p:sp>
            <p:nvSpPr>
              <p:cNvPr id="17" name="Text Box 35"/>
              <p:cNvSpPr txBox="1">
                <a:spLocks noChangeArrowheads="1"/>
              </p:cNvSpPr>
              <p:nvPr/>
            </p:nvSpPr>
            <p:spPr bwMode="auto">
              <a:xfrm>
                <a:off x="3563" y="2832"/>
                <a:ext cx="1676" cy="224"/>
              </a:xfrm>
              <a:prstGeom prst="rect">
                <a:avLst/>
              </a:prstGeom>
              <a:noFill/>
              <a:ln w="9525">
                <a:noFill/>
                <a:miter lim="800000"/>
                <a:headEnd/>
                <a:tailEnd/>
              </a:ln>
              <a:effectLst/>
            </p:spPr>
            <p:txBody>
              <a:bodyPr wrap="none" lIns="0" tIns="0" rIns="0" bIns="0">
                <a:spAutoFit/>
              </a:bodyPr>
              <a:lstStyle/>
              <a:p>
                <a:pPr algn="ctr">
                  <a:lnSpc>
                    <a:spcPts val="2800"/>
                  </a:lnSpc>
                  <a:spcBef>
                    <a:spcPct val="50000"/>
                  </a:spcBef>
                  <a:spcAft>
                    <a:spcPts val="400"/>
                  </a:spcAft>
                  <a:defRPr/>
                </a:pPr>
                <a:r>
                  <a:rPr lang="es-CL" sz="3200" b="1" dirty="0">
                    <a:effectLst>
                      <a:outerShdw blurRad="38100" dist="38100" dir="2700000" algn="tl">
                        <a:srgbClr val="C0C0C0"/>
                      </a:outerShdw>
                    </a:effectLst>
                    <a:latin typeface="Arial Rounded MT Bold" pitchFamily="34" charset="0"/>
                  </a:rPr>
                  <a:t>Trabajadores</a:t>
                </a:r>
              </a:p>
            </p:txBody>
          </p:sp>
          <p:sp>
            <p:nvSpPr>
              <p:cNvPr id="18" name="Rectangle 36"/>
              <p:cNvSpPr>
                <a:spLocks noChangeArrowheads="1"/>
              </p:cNvSpPr>
              <p:nvPr/>
            </p:nvSpPr>
            <p:spPr bwMode="auto">
              <a:xfrm>
                <a:off x="3504" y="2640"/>
                <a:ext cx="1872" cy="528"/>
              </a:xfrm>
              <a:prstGeom prst="rect">
                <a:avLst/>
              </a:prstGeom>
              <a:noFill/>
              <a:ln w="9525">
                <a:solidFill>
                  <a:schemeClr val="tx2"/>
                </a:solidFill>
                <a:miter lim="800000"/>
                <a:headEnd/>
                <a:tailEnd/>
              </a:ln>
              <a:effectLst>
                <a:outerShdw dist="35921" dir="2700000" algn="ctr" rotWithShape="0">
                  <a:schemeClr val="bg2"/>
                </a:outerShdw>
              </a:effectLst>
            </p:spPr>
            <p:txBody>
              <a:bodyPr wrap="none" lIns="0" tIns="0" rIns="0" bIns="0" anchor="ctr">
                <a:spAutoFit/>
              </a:bodyPr>
              <a:lstStyle/>
              <a:p>
                <a:pPr>
                  <a:defRPr/>
                </a:pPr>
                <a:endParaRPr lang="es-CL"/>
              </a:p>
            </p:txBody>
          </p:sp>
        </p:grpSp>
      </p:grpSp>
      <p:sp>
        <p:nvSpPr>
          <p:cNvPr id="19" name="Text Box 37"/>
          <p:cNvSpPr txBox="1">
            <a:spLocks noChangeArrowheads="1"/>
          </p:cNvSpPr>
          <p:nvPr/>
        </p:nvSpPr>
        <p:spPr bwMode="auto">
          <a:xfrm>
            <a:off x="5715000" y="2286000"/>
            <a:ext cx="3048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ts val="2800"/>
              </a:lnSpc>
              <a:spcBef>
                <a:spcPct val="50000"/>
              </a:spcBef>
              <a:spcAft>
                <a:spcPts val="400"/>
              </a:spcAft>
            </a:pPr>
            <a:r>
              <a:rPr lang="es-CL" altLang="es-CL" b="1" dirty="0">
                <a:latin typeface="Arial Rounded MT Bold" panose="020F0704030504030204" pitchFamily="34" charset="0"/>
              </a:rPr>
              <a:t>Contrato de trabajo y relación de subordinación</a:t>
            </a:r>
          </a:p>
        </p:txBody>
      </p:sp>
      <p:sp>
        <p:nvSpPr>
          <p:cNvPr id="20" name="Text Box 38"/>
          <p:cNvSpPr txBox="1">
            <a:spLocks noChangeArrowheads="1"/>
          </p:cNvSpPr>
          <p:nvPr/>
        </p:nvSpPr>
        <p:spPr bwMode="auto">
          <a:xfrm>
            <a:off x="304800" y="2184400"/>
            <a:ext cx="3048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ts val="2800"/>
              </a:lnSpc>
              <a:spcBef>
                <a:spcPct val="50000"/>
              </a:spcBef>
              <a:spcAft>
                <a:spcPts val="400"/>
              </a:spcAft>
            </a:pPr>
            <a:r>
              <a:rPr lang="es-CL" altLang="es-CL" b="1" dirty="0">
                <a:latin typeface="Arial Rounded MT Bold" panose="020F0704030504030204" pitchFamily="34" charset="0"/>
              </a:rPr>
              <a:t>Contrato de ejecución de obra o de servicio</a:t>
            </a:r>
          </a:p>
        </p:txBody>
      </p:sp>
    </p:spTree>
    <p:extLst>
      <p:ext uri="{BB962C8B-B14F-4D97-AF65-F5344CB8AC3E}">
        <p14:creationId xmlns:p14="http://schemas.microsoft.com/office/powerpoint/2010/main" val="4154895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up)">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476250" y="6061075"/>
            <a:ext cx="465138" cy="457200"/>
          </a:xfrm>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9A52738-1D25-4040-9406-C2BBCA22BBD1}" type="slidenum">
              <a:rPr lang="en-US" altLang="es-CL" sz="1700">
                <a:latin typeface="Arial" panose="020B0604020202020204" pitchFamily="34" charset="0"/>
              </a:rPr>
              <a:pPr/>
              <a:t>4</a:t>
            </a:fld>
            <a:endParaRPr lang="en-US" altLang="es-CL" sz="1700">
              <a:latin typeface="Arial" panose="020B0604020202020204" pitchFamily="34" charset="0"/>
            </a:endParaRPr>
          </a:p>
        </p:txBody>
      </p:sp>
      <p:sp>
        <p:nvSpPr>
          <p:cNvPr id="5" name="Rectangle 2"/>
          <p:cNvSpPr>
            <a:spLocks noGrp="1" noChangeArrowheads="1"/>
          </p:cNvSpPr>
          <p:nvPr>
            <p:ph type="title"/>
          </p:nvPr>
        </p:nvSpPr>
        <p:spPr>
          <a:xfrm>
            <a:off x="455613" y="352425"/>
            <a:ext cx="8221662" cy="508000"/>
          </a:xfrm>
        </p:spPr>
        <p:txBody>
          <a:bodyPr>
            <a:normAutofit fontScale="90000"/>
          </a:bodyPr>
          <a:lstStyle/>
          <a:p>
            <a:pPr algn="ctr">
              <a:defRPr/>
            </a:pPr>
            <a:r>
              <a:rPr lang="es-CL" dirty="0">
                <a:latin typeface="Arial Rounded MT Bold" pitchFamily="34" charset="0"/>
              </a:rPr>
              <a:t>Suministro de personal</a:t>
            </a:r>
            <a:endParaRPr lang="en-US" dirty="0">
              <a:latin typeface="Arial Rounded MT Bold" pitchFamily="34" charset="0"/>
            </a:endParaRPr>
          </a:p>
        </p:txBody>
      </p:sp>
      <p:sp>
        <p:nvSpPr>
          <p:cNvPr id="6" name="AutoShape 3"/>
          <p:cNvSpPr>
            <a:spLocks noChangeArrowheads="1"/>
          </p:cNvSpPr>
          <p:nvPr/>
        </p:nvSpPr>
        <p:spPr bwMode="auto">
          <a:xfrm rot="5373965">
            <a:off x="4381500" y="3619500"/>
            <a:ext cx="304800" cy="2362200"/>
          </a:xfrm>
          <a:prstGeom prst="upDownArrow">
            <a:avLst>
              <a:gd name="adj1" fmla="val 50000"/>
              <a:gd name="adj2" fmla="val 155000"/>
            </a:avLst>
          </a:prstGeom>
          <a:gradFill rotWithShape="1">
            <a:gsLst>
              <a:gs pos="0">
                <a:srgbClr val="FFFF99"/>
              </a:gs>
              <a:gs pos="50000">
                <a:srgbClr val="FFFF99">
                  <a:gamma/>
                  <a:shade val="46275"/>
                  <a:invGamma/>
                </a:srgbClr>
              </a:gs>
              <a:gs pos="100000">
                <a:srgbClr val="FFFF99"/>
              </a:gs>
            </a:gsLst>
            <a:lin ang="5400000" scaled="1"/>
          </a:gradFill>
          <a:ln w="9525">
            <a:noFill/>
            <a:miter lim="800000"/>
            <a:headEnd/>
            <a:tailEnd/>
          </a:ln>
          <a:effectLst>
            <a:outerShdw dist="35921" dir="2700000" algn="ctr" rotWithShape="0">
              <a:schemeClr val="bg2"/>
            </a:outerShdw>
          </a:effectLst>
        </p:spPr>
        <p:txBody>
          <a:bodyPr lIns="0" tIns="0" rIns="0" bIns="0" anchor="ctr">
            <a:spAutoFit/>
          </a:bodyPr>
          <a:lstStyle/>
          <a:p>
            <a:pPr>
              <a:defRPr/>
            </a:pPr>
            <a:endParaRPr lang="es-CL"/>
          </a:p>
        </p:txBody>
      </p:sp>
      <p:grpSp>
        <p:nvGrpSpPr>
          <p:cNvPr id="7" name="Group 4"/>
          <p:cNvGrpSpPr>
            <a:grpSpLocks/>
          </p:cNvGrpSpPr>
          <p:nvPr/>
        </p:nvGrpSpPr>
        <p:grpSpPr bwMode="auto">
          <a:xfrm>
            <a:off x="3810000" y="1524000"/>
            <a:ext cx="1143000" cy="762000"/>
            <a:chOff x="2496" y="864"/>
            <a:chExt cx="720" cy="480"/>
          </a:xfrm>
        </p:grpSpPr>
        <p:sp>
          <p:nvSpPr>
            <p:cNvPr id="8" name="Text Box 5"/>
            <p:cNvSpPr txBox="1">
              <a:spLocks noChangeArrowheads="1"/>
            </p:cNvSpPr>
            <p:nvPr/>
          </p:nvSpPr>
          <p:spPr bwMode="auto">
            <a:xfrm>
              <a:off x="2590" y="1008"/>
              <a:ext cx="502"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ts val="2800"/>
                </a:lnSpc>
                <a:spcBef>
                  <a:spcPct val="50000"/>
                </a:spcBef>
                <a:spcAft>
                  <a:spcPts val="400"/>
                </a:spcAft>
              </a:pPr>
              <a:r>
                <a:rPr lang="es-CL" altLang="es-CL" sz="3200" b="1" dirty="0">
                  <a:latin typeface="Arial Rounded MT Bold" panose="020F0704030504030204" pitchFamily="34" charset="0"/>
                </a:rPr>
                <a:t>EST</a:t>
              </a:r>
            </a:p>
          </p:txBody>
        </p:sp>
        <p:sp>
          <p:nvSpPr>
            <p:cNvPr id="9" name="Rectangle 6"/>
            <p:cNvSpPr>
              <a:spLocks noChangeArrowheads="1"/>
            </p:cNvSpPr>
            <p:nvPr/>
          </p:nvSpPr>
          <p:spPr bwMode="auto">
            <a:xfrm>
              <a:off x="2496" y="864"/>
              <a:ext cx="720" cy="480"/>
            </a:xfrm>
            <a:prstGeom prst="rect">
              <a:avLst/>
            </a:prstGeom>
            <a:noFill/>
            <a:ln w="9525">
              <a:solidFill>
                <a:schemeClr val="tx2"/>
              </a:solidFill>
              <a:miter lim="800000"/>
              <a:headEnd/>
              <a:tailEnd/>
            </a:ln>
            <a:effectLst>
              <a:outerShdw dist="35921" dir="2700000" algn="ctr" rotWithShape="0">
                <a:schemeClr val="bg2"/>
              </a:outerShdw>
            </a:effectLst>
          </p:spPr>
          <p:txBody>
            <a:bodyPr wrap="none" lIns="0" tIns="0" rIns="0" bIns="0" anchor="ctr">
              <a:spAutoFit/>
            </a:bodyPr>
            <a:lstStyle/>
            <a:p>
              <a:pPr>
                <a:defRPr/>
              </a:pPr>
              <a:endParaRPr lang="es-CL"/>
            </a:p>
          </p:txBody>
        </p:sp>
      </p:grpSp>
      <p:grpSp>
        <p:nvGrpSpPr>
          <p:cNvPr id="10" name="Group 7"/>
          <p:cNvGrpSpPr>
            <a:grpSpLocks/>
          </p:cNvGrpSpPr>
          <p:nvPr/>
        </p:nvGrpSpPr>
        <p:grpSpPr bwMode="auto">
          <a:xfrm>
            <a:off x="1371600" y="2133600"/>
            <a:ext cx="1905000" cy="2971800"/>
            <a:chOff x="864" y="1344"/>
            <a:chExt cx="1200" cy="1872"/>
          </a:xfrm>
        </p:grpSpPr>
        <p:sp>
          <p:nvSpPr>
            <p:cNvPr id="11" name="AutoShape 8"/>
            <p:cNvSpPr>
              <a:spLocks noChangeArrowheads="1"/>
            </p:cNvSpPr>
            <p:nvPr/>
          </p:nvSpPr>
          <p:spPr bwMode="auto">
            <a:xfrm rot="2203780">
              <a:off x="1872" y="1344"/>
              <a:ext cx="192" cy="1488"/>
            </a:xfrm>
            <a:prstGeom prst="upDownArrow">
              <a:avLst>
                <a:gd name="adj1" fmla="val 50000"/>
                <a:gd name="adj2" fmla="val 155000"/>
              </a:avLst>
            </a:prstGeom>
            <a:gradFill rotWithShape="0">
              <a:gsLst>
                <a:gs pos="0">
                  <a:schemeClr val="tx2"/>
                </a:gs>
                <a:gs pos="100000">
                  <a:schemeClr val="tx2">
                    <a:gamma/>
                    <a:shade val="46275"/>
                    <a:invGamma/>
                  </a:schemeClr>
                </a:gs>
              </a:gsLst>
              <a:lin ang="18900000" scaled="1"/>
            </a:gradFill>
            <a:ln w="9525">
              <a:noFill/>
              <a:miter lim="800000"/>
              <a:headEnd/>
              <a:tailEnd/>
            </a:ln>
            <a:effectLst>
              <a:outerShdw dist="35921" dir="2700000" algn="ctr" rotWithShape="0">
                <a:schemeClr val="bg2"/>
              </a:outerShdw>
            </a:effectLst>
          </p:spPr>
          <p:txBody>
            <a:bodyPr lIns="0" tIns="0" rIns="0" bIns="0" anchor="ctr">
              <a:spAutoFit/>
            </a:bodyPr>
            <a:lstStyle/>
            <a:p>
              <a:pPr>
                <a:defRPr/>
              </a:pPr>
              <a:endParaRPr lang="es-CL"/>
            </a:p>
          </p:txBody>
        </p:sp>
        <p:grpSp>
          <p:nvGrpSpPr>
            <p:cNvPr id="12" name="Group 9"/>
            <p:cNvGrpSpPr>
              <a:grpSpLocks/>
            </p:cNvGrpSpPr>
            <p:nvPr/>
          </p:nvGrpSpPr>
          <p:grpSpPr bwMode="auto">
            <a:xfrm>
              <a:off x="864" y="2832"/>
              <a:ext cx="1152" cy="384"/>
              <a:chOff x="1008" y="2640"/>
              <a:chExt cx="1152" cy="384"/>
            </a:xfrm>
          </p:grpSpPr>
          <p:sp>
            <p:nvSpPr>
              <p:cNvPr id="13" name="Text Box 10"/>
              <p:cNvSpPr txBox="1">
                <a:spLocks noChangeArrowheads="1"/>
              </p:cNvSpPr>
              <p:nvPr/>
            </p:nvSpPr>
            <p:spPr bwMode="auto">
              <a:xfrm>
                <a:off x="1058" y="2736"/>
                <a:ext cx="975"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ts val="2800"/>
                  </a:lnSpc>
                  <a:spcBef>
                    <a:spcPct val="50000"/>
                  </a:spcBef>
                  <a:spcAft>
                    <a:spcPts val="400"/>
                  </a:spcAft>
                </a:pPr>
                <a:r>
                  <a:rPr lang="es-CL" altLang="es-CL" sz="3200" b="1" dirty="0">
                    <a:latin typeface="Arial Rounded MT Bold" panose="020F0704030504030204" pitchFamily="34" charset="0"/>
                  </a:rPr>
                  <a:t>Usuaria</a:t>
                </a:r>
              </a:p>
            </p:txBody>
          </p:sp>
          <p:sp>
            <p:nvSpPr>
              <p:cNvPr id="14" name="Rectangle 11"/>
              <p:cNvSpPr>
                <a:spLocks noChangeArrowheads="1"/>
              </p:cNvSpPr>
              <p:nvPr/>
            </p:nvSpPr>
            <p:spPr bwMode="auto">
              <a:xfrm>
                <a:off x="1008" y="2640"/>
                <a:ext cx="1152" cy="384"/>
              </a:xfrm>
              <a:prstGeom prst="rect">
                <a:avLst/>
              </a:prstGeom>
              <a:noFill/>
              <a:ln w="9525">
                <a:solidFill>
                  <a:schemeClr val="tx2"/>
                </a:solidFill>
                <a:miter lim="800000"/>
                <a:headEnd/>
                <a:tailEnd/>
              </a:ln>
              <a:effectLst>
                <a:outerShdw dist="35921" dir="2700000" algn="ctr" rotWithShape="0">
                  <a:schemeClr val="bg2"/>
                </a:outerShdw>
              </a:effectLst>
            </p:spPr>
            <p:txBody>
              <a:bodyPr wrap="none" lIns="0" tIns="0" rIns="0" bIns="0" anchor="ctr">
                <a:spAutoFit/>
              </a:bodyPr>
              <a:lstStyle/>
              <a:p>
                <a:pPr>
                  <a:defRPr/>
                </a:pPr>
                <a:endParaRPr lang="es-CL"/>
              </a:p>
            </p:txBody>
          </p:sp>
        </p:grpSp>
      </p:grpSp>
      <p:grpSp>
        <p:nvGrpSpPr>
          <p:cNvPr id="15" name="Group 12"/>
          <p:cNvGrpSpPr>
            <a:grpSpLocks/>
          </p:cNvGrpSpPr>
          <p:nvPr/>
        </p:nvGrpSpPr>
        <p:grpSpPr bwMode="auto">
          <a:xfrm>
            <a:off x="5562600" y="2133600"/>
            <a:ext cx="3200400" cy="3124200"/>
            <a:chOff x="3504" y="1344"/>
            <a:chExt cx="2016" cy="1968"/>
          </a:xfrm>
        </p:grpSpPr>
        <p:sp>
          <p:nvSpPr>
            <p:cNvPr id="16" name="AutoShape 13"/>
            <p:cNvSpPr>
              <a:spLocks noChangeArrowheads="1"/>
            </p:cNvSpPr>
            <p:nvPr/>
          </p:nvSpPr>
          <p:spPr bwMode="auto">
            <a:xfrm rot="-2059923">
              <a:off x="3504" y="1344"/>
              <a:ext cx="192" cy="1488"/>
            </a:xfrm>
            <a:prstGeom prst="upDownArrow">
              <a:avLst>
                <a:gd name="adj1" fmla="val 50000"/>
                <a:gd name="adj2" fmla="val 155000"/>
              </a:avLst>
            </a:prstGeom>
            <a:gradFill rotWithShape="0">
              <a:gsLst>
                <a:gs pos="0">
                  <a:schemeClr val="tx2"/>
                </a:gs>
                <a:gs pos="100000">
                  <a:schemeClr val="tx2">
                    <a:gamma/>
                    <a:shade val="46275"/>
                    <a:invGamma/>
                  </a:schemeClr>
                </a:gs>
              </a:gsLst>
              <a:lin ang="18900000" scaled="1"/>
            </a:gradFill>
            <a:ln w="9525">
              <a:noFill/>
              <a:miter lim="800000"/>
              <a:headEnd/>
              <a:tailEnd/>
            </a:ln>
            <a:effectLst>
              <a:outerShdw dist="35921" dir="2700000" algn="ctr" rotWithShape="0">
                <a:schemeClr val="bg2"/>
              </a:outerShdw>
            </a:effectLst>
          </p:spPr>
          <p:txBody>
            <a:bodyPr lIns="0" tIns="0" rIns="0" bIns="0" anchor="ctr">
              <a:spAutoFit/>
            </a:bodyPr>
            <a:lstStyle/>
            <a:p>
              <a:pPr>
                <a:defRPr/>
              </a:pPr>
              <a:endParaRPr lang="es-CL"/>
            </a:p>
          </p:txBody>
        </p:sp>
        <p:grpSp>
          <p:nvGrpSpPr>
            <p:cNvPr id="17" name="Group 14"/>
            <p:cNvGrpSpPr>
              <a:grpSpLocks/>
            </p:cNvGrpSpPr>
            <p:nvPr/>
          </p:nvGrpSpPr>
          <p:grpSpPr bwMode="auto">
            <a:xfrm>
              <a:off x="3648" y="2784"/>
              <a:ext cx="1872" cy="528"/>
              <a:chOff x="3504" y="2640"/>
              <a:chExt cx="1872" cy="528"/>
            </a:xfrm>
          </p:grpSpPr>
          <p:sp>
            <p:nvSpPr>
              <p:cNvPr id="18" name="Text Box 15"/>
              <p:cNvSpPr txBox="1">
                <a:spLocks noChangeArrowheads="1"/>
              </p:cNvSpPr>
              <p:nvPr/>
            </p:nvSpPr>
            <p:spPr bwMode="auto">
              <a:xfrm>
                <a:off x="3563" y="2832"/>
                <a:ext cx="1676"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ts val="2800"/>
                  </a:lnSpc>
                  <a:spcBef>
                    <a:spcPct val="50000"/>
                  </a:spcBef>
                  <a:spcAft>
                    <a:spcPts val="400"/>
                  </a:spcAft>
                </a:pPr>
                <a:r>
                  <a:rPr lang="es-CL" altLang="es-CL" sz="3200" b="1" dirty="0">
                    <a:latin typeface="Arial Rounded MT Bold" panose="020F0704030504030204" pitchFamily="34" charset="0"/>
                  </a:rPr>
                  <a:t>Trabajadores</a:t>
                </a:r>
              </a:p>
            </p:txBody>
          </p:sp>
          <p:sp>
            <p:nvSpPr>
              <p:cNvPr id="19" name="Rectangle 16"/>
              <p:cNvSpPr>
                <a:spLocks noChangeArrowheads="1"/>
              </p:cNvSpPr>
              <p:nvPr/>
            </p:nvSpPr>
            <p:spPr bwMode="auto">
              <a:xfrm>
                <a:off x="3504" y="2640"/>
                <a:ext cx="1872" cy="528"/>
              </a:xfrm>
              <a:prstGeom prst="rect">
                <a:avLst/>
              </a:prstGeom>
              <a:noFill/>
              <a:ln w="9525">
                <a:solidFill>
                  <a:schemeClr val="tx2"/>
                </a:solidFill>
                <a:miter lim="800000"/>
                <a:headEnd/>
                <a:tailEnd/>
              </a:ln>
              <a:effectLst>
                <a:outerShdw dist="35921" dir="2700000" algn="ctr" rotWithShape="0">
                  <a:schemeClr val="bg2"/>
                </a:outerShdw>
              </a:effectLst>
            </p:spPr>
            <p:txBody>
              <a:bodyPr wrap="none" lIns="0" tIns="0" rIns="0" bIns="0" anchor="ctr">
                <a:spAutoFit/>
              </a:bodyPr>
              <a:lstStyle/>
              <a:p>
                <a:pPr>
                  <a:defRPr/>
                </a:pPr>
                <a:endParaRPr lang="es-CL"/>
              </a:p>
            </p:txBody>
          </p:sp>
        </p:grpSp>
      </p:grpSp>
      <p:sp>
        <p:nvSpPr>
          <p:cNvPr id="20" name="Text Box 17"/>
          <p:cNvSpPr txBox="1">
            <a:spLocks noChangeArrowheads="1"/>
          </p:cNvSpPr>
          <p:nvPr/>
        </p:nvSpPr>
        <p:spPr bwMode="auto">
          <a:xfrm>
            <a:off x="5715000" y="2286000"/>
            <a:ext cx="30480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ts val="2800"/>
              </a:lnSpc>
              <a:spcBef>
                <a:spcPct val="50000"/>
              </a:spcBef>
              <a:spcAft>
                <a:spcPts val="400"/>
              </a:spcAft>
            </a:pPr>
            <a:r>
              <a:rPr lang="es-CL" altLang="es-CL" b="1" dirty="0">
                <a:latin typeface="Arial Rounded MT Bold" panose="020F0704030504030204" pitchFamily="34" charset="0"/>
              </a:rPr>
              <a:t>Contrato de trabajo</a:t>
            </a:r>
          </a:p>
        </p:txBody>
      </p:sp>
      <p:sp>
        <p:nvSpPr>
          <p:cNvPr id="21" name="Text Box 18"/>
          <p:cNvSpPr txBox="1">
            <a:spLocks noChangeArrowheads="1"/>
          </p:cNvSpPr>
          <p:nvPr/>
        </p:nvSpPr>
        <p:spPr bwMode="auto">
          <a:xfrm>
            <a:off x="304800" y="2133600"/>
            <a:ext cx="3048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ts val="2800"/>
              </a:lnSpc>
              <a:spcBef>
                <a:spcPct val="50000"/>
              </a:spcBef>
              <a:spcAft>
                <a:spcPts val="400"/>
              </a:spcAft>
            </a:pPr>
            <a:r>
              <a:rPr lang="es-CL" altLang="es-CL" b="1" dirty="0">
                <a:latin typeface="Arial Rounded MT Bold" panose="020F0704030504030204" pitchFamily="34" charset="0"/>
              </a:rPr>
              <a:t>Contrato de puesta a disposición de trabajadores</a:t>
            </a:r>
          </a:p>
        </p:txBody>
      </p:sp>
      <p:sp>
        <p:nvSpPr>
          <p:cNvPr id="22" name="Text Box 19"/>
          <p:cNvSpPr txBox="1">
            <a:spLocks noChangeArrowheads="1"/>
          </p:cNvSpPr>
          <p:nvPr/>
        </p:nvSpPr>
        <p:spPr bwMode="auto">
          <a:xfrm>
            <a:off x="2987675" y="5300663"/>
            <a:ext cx="30480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ts val="2800"/>
              </a:lnSpc>
              <a:spcBef>
                <a:spcPct val="50000"/>
              </a:spcBef>
              <a:spcAft>
                <a:spcPts val="400"/>
              </a:spcAft>
            </a:pPr>
            <a:r>
              <a:rPr lang="es-CL" altLang="es-CL" b="1" dirty="0">
                <a:solidFill>
                  <a:schemeClr val="bg2"/>
                </a:solidFill>
                <a:latin typeface="Arial Rounded MT Bold" panose="020F0704030504030204" pitchFamily="34" charset="0"/>
              </a:rPr>
              <a:t>Relación de </a:t>
            </a:r>
            <a:r>
              <a:rPr lang="es-CL" altLang="es-CL" b="1" dirty="0">
                <a:latin typeface="Arial Rounded MT Bold" panose="020F0704030504030204" pitchFamily="34" charset="0"/>
              </a:rPr>
              <a:t>subordinación</a:t>
            </a:r>
          </a:p>
        </p:txBody>
      </p:sp>
    </p:spTree>
    <p:extLst>
      <p:ext uri="{BB962C8B-B14F-4D97-AF65-F5344CB8AC3E}">
        <p14:creationId xmlns:p14="http://schemas.microsoft.com/office/powerpoint/2010/main" val="4274730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up)">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0" grpId="0"/>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p:cNvPicPr>
            <a:picLocks noChangeAspect="1"/>
          </p:cNvPicPr>
          <p:nvPr/>
        </p:nvPicPr>
        <p:blipFill>
          <a:blip r:embed="rId2"/>
          <a:stretch>
            <a:fillRect/>
          </a:stretch>
        </p:blipFill>
        <p:spPr>
          <a:xfrm>
            <a:off x="310526" y="203936"/>
            <a:ext cx="8522947" cy="6450127"/>
          </a:xfrm>
          <a:prstGeom prst="rect">
            <a:avLst/>
          </a:prstGeom>
        </p:spPr>
      </p:pic>
    </p:spTree>
    <p:extLst>
      <p:ext uri="{BB962C8B-B14F-4D97-AF65-F5344CB8AC3E}">
        <p14:creationId xmlns:p14="http://schemas.microsoft.com/office/powerpoint/2010/main" val="942924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CL" dirty="0">
                <a:latin typeface="Arial Rounded MT Bold" pitchFamily="34" charset="0"/>
              </a:rPr>
              <a:t>Supuestos excluidos/ subcontratación impropia</a:t>
            </a:r>
            <a:endParaRPr lang="es-CL" dirty="0"/>
          </a:p>
        </p:txBody>
      </p:sp>
      <p:sp>
        <p:nvSpPr>
          <p:cNvPr id="3" name="Marcador de contenido 2"/>
          <p:cNvSpPr>
            <a:spLocks noGrp="1"/>
          </p:cNvSpPr>
          <p:nvPr>
            <p:ph idx="1"/>
          </p:nvPr>
        </p:nvSpPr>
        <p:spPr/>
        <p:txBody>
          <a:bodyPr>
            <a:normAutofit/>
          </a:bodyPr>
          <a:lstStyle/>
          <a:p>
            <a:pPr algn="just"/>
            <a:r>
              <a:rPr lang="es-CL" altLang="es-CL" sz="2400" b="1" u="sng" dirty="0">
                <a:latin typeface="Arial Rounded MT Bold" panose="020F0704030504030204" pitchFamily="34" charset="0"/>
              </a:rPr>
              <a:t>Subcontratación discontinua o esporádica</a:t>
            </a:r>
            <a:r>
              <a:rPr lang="es-CL" altLang="es-CL" sz="2400" dirty="0">
                <a:latin typeface="Arial Rounded MT Bold" panose="020F0704030504030204" pitchFamily="34" charset="0"/>
              </a:rPr>
              <a:t>.</a:t>
            </a:r>
          </a:p>
          <a:p>
            <a:pPr algn="just"/>
            <a:r>
              <a:rPr lang="es-CL" altLang="es-CL" sz="2400" b="1" u="sng" dirty="0">
                <a:latin typeface="Arial Rounded MT Bold" panose="020F0704030504030204" pitchFamily="34" charset="0"/>
              </a:rPr>
              <a:t>Persona natural no empresaria que encarga obras o servicios</a:t>
            </a:r>
            <a:r>
              <a:rPr lang="es-CL" altLang="es-CL" sz="2400" dirty="0">
                <a:latin typeface="Arial Rounded MT Bold" panose="020F0704030504030204" pitchFamily="34" charset="0"/>
              </a:rPr>
              <a:t>. </a:t>
            </a:r>
            <a:r>
              <a:rPr lang="es-CL" altLang="es-CL" sz="2400" b="1" dirty="0">
                <a:latin typeface="Arial Rounded MT Bold" panose="020F0704030504030204" pitchFamily="34" charset="0"/>
              </a:rPr>
              <a:t>Art. 183-B inc. final: </a:t>
            </a:r>
            <a:r>
              <a:rPr lang="es-CL" altLang="es-CL" sz="2400" i="1" dirty="0">
                <a:latin typeface="Arial Rounded MT Bold" panose="020F0704030504030204" pitchFamily="34" charset="0"/>
              </a:rPr>
              <a:t>“en los casos de construcción de edificaciones por un precio único prefijado</a:t>
            </a:r>
            <a:r>
              <a:rPr lang="es-CL" altLang="es-CL" sz="2400" dirty="0">
                <a:latin typeface="Arial Rounded MT Bold" panose="020F0704030504030204" pitchFamily="34" charset="0"/>
              </a:rPr>
              <a:t> […] </a:t>
            </a:r>
            <a:r>
              <a:rPr lang="es-CL" altLang="es-CL" sz="2400" i="1" dirty="0">
                <a:latin typeface="Arial Rounded MT Bold" panose="020F0704030504030204" pitchFamily="34" charset="0"/>
              </a:rPr>
              <a:t>cuando quien encargue la obra sea una persona natural.</a:t>
            </a:r>
            <a:r>
              <a:rPr lang="es-CL" altLang="es-CL" sz="2400" dirty="0">
                <a:latin typeface="Arial Rounded MT Bold" panose="020F0704030504030204" pitchFamily="34" charset="0"/>
              </a:rPr>
              <a:t>  Amplitud de la excepción discutida por la doctrina (Lizama y Ugarte).</a:t>
            </a:r>
          </a:p>
          <a:p>
            <a:pPr algn="just"/>
            <a:r>
              <a:rPr lang="es-CL" altLang="es-CL" sz="2400" b="1" u="sng" dirty="0">
                <a:latin typeface="Arial Rounded MT Bold" panose="020F0704030504030204" pitchFamily="34" charset="0"/>
              </a:rPr>
              <a:t>Ausencia del elemento locativo, geográfico o espacial</a:t>
            </a:r>
            <a:r>
              <a:rPr lang="es-CL" altLang="es-CL" sz="2400" dirty="0">
                <a:latin typeface="Arial Rounded MT Bold" panose="020F0704030504030204" pitchFamily="34" charset="0"/>
              </a:rPr>
              <a:t>. Supuesto negado por parte de la doctrina (Lizama y Ugarte) y por la DT</a:t>
            </a:r>
          </a:p>
          <a:p>
            <a:endParaRPr lang="es-CL" sz="2000" dirty="0"/>
          </a:p>
        </p:txBody>
      </p:sp>
    </p:spTree>
    <p:extLst>
      <p:ext uri="{BB962C8B-B14F-4D97-AF65-F5344CB8AC3E}">
        <p14:creationId xmlns:p14="http://schemas.microsoft.com/office/powerpoint/2010/main" val="3105619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n-US" sz="3600" dirty="0">
                <a:latin typeface="Arial Rounded MT Bold" pitchFamily="34" charset="0"/>
              </a:rPr>
              <a:t>Las </a:t>
            </a:r>
            <a:r>
              <a:rPr lang="en-US" sz="3600" dirty="0" err="1">
                <a:latin typeface="Arial Rounded MT Bold" pitchFamily="34" charset="0"/>
              </a:rPr>
              <a:t>responsabilidades</a:t>
            </a:r>
            <a:r>
              <a:rPr lang="en-US" sz="3600" dirty="0">
                <a:latin typeface="Arial Rounded MT Bold" pitchFamily="34" charset="0"/>
              </a:rPr>
              <a:t> </a:t>
            </a:r>
            <a:r>
              <a:rPr lang="en-US" sz="3600" dirty="0" err="1">
                <a:latin typeface="Arial Rounded MT Bold" pitchFamily="34" charset="0"/>
              </a:rPr>
              <a:t>empresariales</a:t>
            </a:r>
            <a:r>
              <a:rPr lang="en-US" sz="3600" dirty="0">
                <a:latin typeface="Arial Rounded MT Bold" pitchFamily="34" charset="0"/>
              </a:rPr>
              <a:t>: </a:t>
            </a:r>
            <a:r>
              <a:rPr lang="en-US" sz="3600" u="sng" dirty="0" err="1">
                <a:latin typeface="Arial Rounded MT Bold" pitchFamily="34" charset="0"/>
              </a:rPr>
              <a:t>Ámbito</a:t>
            </a:r>
            <a:r>
              <a:rPr lang="en-US" sz="3600" u="sng" dirty="0">
                <a:latin typeface="Arial Rounded MT Bold" pitchFamily="34" charset="0"/>
              </a:rPr>
              <a:t> </a:t>
            </a:r>
            <a:r>
              <a:rPr lang="en-US" sz="3600" u="sng" dirty="0" err="1">
                <a:latin typeface="Arial Rounded MT Bold" pitchFamily="34" charset="0"/>
              </a:rPr>
              <a:t>subjetivo</a:t>
            </a:r>
            <a:endParaRPr lang="es-CL" sz="3600" dirty="0"/>
          </a:p>
        </p:txBody>
      </p:sp>
      <p:sp>
        <p:nvSpPr>
          <p:cNvPr id="3" name="Marcador de contenido 2"/>
          <p:cNvSpPr>
            <a:spLocks noGrp="1"/>
          </p:cNvSpPr>
          <p:nvPr>
            <p:ph idx="1"/>
          </p:nvPr>
        </p:nvSpPr>
        <p:spPr/>
        <p:txBody>
          <a:bodyPr>
            <a:normAutofit fontScale="62500" lnSpcReduction="20000"/>
          </a:bodyPr>
          <a:lstStyle/>
          <a:p>
            <a:pPr algn="just">
              <a:lnSpc>
                <a:spcPct val="120000"/>
              </a:lnSpc>
            </a:pPr>
            <a:r>
              <a:rPr lang="es-CL" altLang="es-CL" sz="3200" b="1" u="sng" dirty="0">
                <a:latin typeface="Arial Rounded MT Bold" panose="020F0704030504030204" pitchFamily="34" charset="0"/>
              </a:rPr>
              <a:t>DT (ORD. N° 141/05)</a:t>
            </a:r>
            <a:r>
              <a:rPr lang="es-CL" altLang="es-CL" sz="3200" dirty="0">
                <a:latin typeface="Arial Rounded MT Bold" panose="020F0704030504030204" pitchFamily="34" charset="0"/>
              </a:rPr>
              <a:t> “…resulta también aplicable a las empresas o instituciones del Estado o de aquellas en que éste tenga aportes, participación o representación, siempre que sus funcionarios o trabajadores no se encuentren sometidos por ley a un estatuto especial, o que estando sujetos a un estatuto de tal naturaleza, éste no contemple disposiciones que regulen el trabajo en régimen de subcontratación”.</a:t>
            </a:r>
          </a:p>
          <a:p>
            <a:pPr algn="just">
              <a:lnSpc>
                <a:spcPct val="120000"/>
              </a:lnSpc>
            </a:pPr>
            <a:r>
              <a:rPr lang="es-CL" altLang="es-CL" sz="3200" b="1" u="sng" dirty="0">
                <a:latin typeface="Arial Rounded MT Bold" panose="020F0704030504030204" pitchFamily="34" charset="0"/>
              </a:rPr>
              <a:t>CGR (ORD. N°2594 de 21.01.2008)</a:t>
            </a:r>
            <a:r>
              <a:rPr lang="es-CL" altLang="es-CL" sz="3200" dirty="0">
                <a:latin typeface="Arial Rounded MT Bold" panose="020F0704030504030204" pitchFamily="34" charset="0"/>
              </a:rPr>
              <a:t> Coincide, pero excluye aplicación del inc. 2° del art. 183 A CT al Estado. La s</a:t>
            </a:r>
            <a:r>
              <a:rPr lang="es-CL" altLang="es-CL" sz="3200" u="sng" dirty="0">
                <a:latin typeface="Arial Rounded MT Bold" panose="020F0704030504030204" pitchFamily="34" charset="0"/>
              </a:rPr>
              <a:t>ubcontratación simulada no puede dar lugar a relación laboral ni funcionarial con el Estado.</a:t>
            </a:r>
            <a:r>
              <a:rPr lang="es-ES" altLang="es-CL" sz="3200" u="sng" dirty="0">
                <a:latin typeface="Arial Rounded MT Bold" panose="020F0704030504030204" pitchFamily="34" charset="0"/>
              </a:rPr>
              <a:t> </a:t>
            </a:r>
            <a:r>
              <a:rPr lang="es-ES" altLang="es-CL" sz="3200" u="sng" dirty="0" err="1">
                <a:latin typeface="Arial Rounded MT Bold" panose="020F0704030504030204" pitchFamily="34" charset="0"/>
              </a:rPr>
              <a:t>Contraexcepción</a:t>
            </a:r>
            <a:r>
              <a:rPr lang="es-ES" altLang="es-CL" sz="3200" u="sng" dirty="0">
                <a:latin typeface="Arial Rounded MT Bold" panose="020F0704030504030204" pitchFamily="34" charset="0"/>
              </a:rPr>
              <a:t>: empresas del Estado cuyo personal se rija por CT </a:t>
            </a:r>
            <a:endParaRPr lang="es-CL" dirty="0"/>
          </a:p>
        </p:txBody>
      </p:sp>
    </p:spTree>
    <p:extLst>
      <p:ext uri="{BB962C8B-B14F-4D97-AF65-F5344CB8AC3E}">
        <p14:creationId xmlns:p14="http://schemas.microsoft.com/office/powerpoint/2010/main" val="268543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sz="3100" dirty="0">
                <a:latin typeface="Arial Rounded MT Bold" panose="020F0704030504030204" pitchFamily="34" charset="0"/>
              </a:rPr>
              <a:t>Rol 20.400, de 28 de junio de 2016, Corte Suprema de Justicia</a:t>
            </a:r>
            <a:r>
              <a:rPr lang="es-CL" dirty="0" smtClean="0"/>
              <a:t>.</a:t>
            </a:r>
            <a:endParaRPr lang="es-CL" dirty="0"/>
          </a:p>
        </p:txBody>
      </p:sp>
      <p:sp>
        <p:nvSpPr>
          <p:cNvPr id="3" name="2 Marcador de contenido"/>
          <p:cNvSpPr>
            <a:spLocks noGrp="1"/>
          </p:cNvSpPr>
          <p:nvPr>
            <p:ph idx="1"/>
          </p:nvPr>
        </p:nvSpPr>
        <p:spPr/>
        <p:txBody>
          <a:bodyPr>
            <a:normAutofit fontScale="77500" lnSpcReduction="20000"/>
          </a:bodyPr>
          <a:lstStyle/>
          <a:p>
            <a:pPr algn="just"/>
            <a:r>
              <a:rPr lang="es-CL" dirty="0" smtClean="0">
                <a:latin typeface="Arial Rounded MT Bold" panose="020F0704030504030204" pitchFamily="34" charset="0"/>
              </a:rPr>
              <a:t>El </a:t>
            </a:r>
            <a:r>
              <a:rPr lang="es-CL" dirty="0">
                <a:latin typeface="Arial Rounded MT Bold" panose="020F0704030504030204" pitchFamily="34" charset="0"/>
              </a:rPr>
              <a:t>Ministerio de Obras Públicas - Fisco de Chile puede ser considerado como empresa principal o dueño de la obra, para los efectos previstos en el artículo 183-A y siguientes del Código del Trabajo; normativa que regula el trabajo en régimen de subcontratación y que surge cuando dos empresas independientes entre sí se relacionan con el cometido que una le da a la otra y que consiste en la producción de bienes o la prestación de servicios, que la otra se compromete a realizar por sí misma y con sus recursos humanos, financieros y materiales.</a:t>
            </a:r>
          </a:p>
          <a:p>
            <a:pPr algn="just"/>
            <a:r>
              <a:rPr lang="es-CL" b="1" dirty="0">
                <a:latin typeface="Arial Rounded MT Bold" panose="020F0704030504030204" pitchFamily="34" charset="0"/>
              </a:rPr>
              <a:t>Rol 20.400, de 28 de junio de 2016, Corte Suprema de Justicia.</a:t>
            </a:r>
            <a:endParaRPr lang="es-CL" dirty="0">
              <a:latin typeface="Arial Rounded MT Bold" panose="020F0704030504030204" pitchFamily="34" charset="0"/>
            </a:endParaRPr>
          </a:p>
          <a:p>
            <a:endParaRPr lang="es-CL" dirty="0"/>
          </a:p>
        </p:txBody>
      </p:sp>
    </p:spTree>
    <p:extLst>
      <p:ext uri="{BB962C8B-B14F-4D97-AF65-F5344CB8AC3E}">
        <p14:creationId xmlns:p14="http://schemas.microsoft.com/office/powerpoint/2010/main" val="4206610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latin typeface="Arial Rounded MT Bold" panose="020F0704030504030204" pitchFamily="34" charset="0"/>
              </a:rPr>
              <a:t>Rol N°1.727-15, 19 de noviembre de 2015, Corte Suprema</a:t>
            </a:r>
            <a:endParaRPr lang="es-CL" dirty="0">
              <a:latin typeface="Arial Rounded MT Bold" panose="020F0704030504030204" pitchFamily="34" charset="0"/>
            </a:endParaRPr>
          </a:p>
        </p:txBody>
      </p:sp>
      <p:sp>
        <p:nvSpPr>
          <p:cNvPr id="3" name="2 Marcador de contenido"/>
          <p:cNvSpPr>
            <a:spLocks noGrp="1"/>
          </p:cNvSpPr>
          <p:nvPr>
            <p:ph idx="1"/>
          </p:nvPr>
        </p:nvSpPr>
        <p:spPr/>
        <p:txBody>
          <a:bodyPr>
            <a:normAutofit fontScale="92500" lnSpcReduction="10000"/>
          </a:bodyPr>
          <a:lstStyle/>
          <a:p>
            <a:pPr algn="just"/>
            <a:r>
              <a:rPr lang="es-CL" dirty="0" smtClean="0">
                <a:latin typeface="Arial Rounded MT Bold" panose="020F0704030504030204" pitchFamily="34" charset="0"/>
              </a:rPr>
              <a:t>“…el </a:t>
            </a:r>
            <a:r>
              <a:rPr lang="es-CL" dirty="0">
                <a:latin typeface="Arial Rounded MT Bold" panose="020F0704030504030204" pitchFamily="34" charset="0"/>
              </a:rPr>
              <a:t>Ministerio de Obras Públicas tiene el carácter de empresa principal respecto del demandante, pues se colige de las normas citadas en el fallo impugnado que es la parte principal en el negocio que encomendó a la Empresa Ingeniería y Construcción ESCO Limitada, en cuanto dirigía el proyecto encomendado y lo controlaba, tal como latamente razona al ponderar la prueba la juez del </a:t>
            </a:r>
            <a:r>
              <a:rPr lang="es-CL" dirty="0" smtClean="0">
                <a:latin typeface="Arial Rounded MT Bold" panose="020F0704030504030204" pitchFamily="34" charset="0"/>
              </a:rPr>
              <a:t>grado…”</a:t>
            </a:r>
            <a:endParaRPr lang="es-CL" dirty="0">
              <a:latin typeface="Arial Rounded MT Bold" panose="020F0704030504030204" pitchFamily="34" charset="0"/>
            </a:endParaRPr>
          </a:p>
        </p:txBody>
      </p:sp>
    </p:spTree>
    <p:extLst>
      <p:ext uri="{BB962C8B-B14F-4D97-AF65-F5344CB8AC3E}">
        <p14:creationId xmlns:p14="http://schemas.microsoft.com/office/powerpoint/2010/main" val="1262841410"/>
      </p:ext>
    </p:extLst>
  </p:cSld>
  <p:clrMapOvr>
    <a:masterClrMapping/>
  </p:clrMapOvr>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10060</TotalTime>
  <Words>1328</Words>
  <Application>Microsoft Office PowerPoint</Application>
  <PresentationFormat>Presentación en pantalla (4:3)</PresentationFormat>
  <Paragraphs>73</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Arial Rounded MT Bold</vt:lpstr>
      <vt:lpstr>Franklin Gothic Book</vt:lpstr>
      <vt:lpstr>Wingdings</vt:lpstr>
      <vt:lpstr>Wingdings 2</vt:lpstr>
      <vt:lpstr>Técnico</vt:lpstr>
      <vt:lpstr>“LA subcontratación y sumInistro”   </vt:lpstr>
      <vt:lpstr>Subcontratación / Suministro</vt:lpstr>
      <vt:lpstr> </vt:lpstr>
      <vt:lpstr>Suministro de personal</vt:lpstr>
      <vt:lpstr>Presentación de PowerPoint</vt:lpstr>
      <vt:lpstr>Supuestos excluidos/ subcontratación impropia</vt:lpstr>
      <vt:lpstr>Las responsabilidades empresariales: Ámbito subjetivo</vt:lpstr>
      <vt:lpstr>Rol 20.400, de 28 de junio de 2016, Corte Suprema de Justicia.</vt:lpstr>
      <vt:lpstr>Rol N°1.727-15, 19 de noviembre de 2015, Corte Suprema</vt:lpstr>
      <vt:lpstr>Rol Nº31.224-14. 19 de noviembre de 2015, Corte Suprema. </vt:lpstr>
      <vt:lpstr>Presentación de PowerPoint</vt:lpstr>
      <vt:lpstr>Las responsabilidades empresariales: Ámbito objetivo</vt:lpstr>
      <vt:lpstr>Las responsabilidades empresariales: Ámbito objetivo</vt:lpstr>
      <vt:lpstr>Las responsabilidades empresariales: Ámbito objetivo</vt:lpstr>
      <vt:lpstr>Las responsabilidades empresariales: Ámbito objetivo</vt:lpstr>
      <vt:lpstr>Las responsabilidades empresariales: Ámbito temporal.</vt:lpstr>
      <vt:lpstr>Presentación de PowerPoint</vt:lpstr>
      <vt:lpstr>Tipo de responsabilidad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Capacitación Contratos de Obra Pública</dc:title>
  <dc:creator>adriana.palavecino</dc:creator>
  <cp:lastModifiedBy>Docentes</cp:lastModifiedBy>
  <cp:revision>362</cp:revision>
  <dcterms:created xsi:type="dcterms:W3CDTF">2013-03-04T20:03:50Z</dcterms:created>
  <dcterms:modified xsi:type="dcterms:W3CDTF">2023-04-25T16:39:58Z</dcterms:modified>
</cp:coreProperties>
</file>