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1" r:id="rId3"/>
    <p:sldId id="282" r:id="rId4"/>
    <p:sldId id="320" r:id="rId5"/>
    <p:sldId id="321" r:id="rId6"/>
    <p:sldId id="322" r:id="rId7"/>
    <p:sldId id="323" r:id="rId8"/>
    <p:sldId id="324" r:id="rId9"/>
    <p:sldId id="325" r:id="rId10"/>
    <p:sldId id="283" r:id="rId11"/>
    <p:sldId id="326" r:id="rId12"/>
    <p:sldId id="328" r:id="rId13"/>
    <p:sldId id="327" r:id="rId14"/>
    <p:sldId id="329" r:id="rId15"/>
    <p:sldId id="330" r:id="rId16"/>
    <p:sldId id="331" r:id="rId17"/>
    <p:sldId id="332" r:id="rId18"/>
    <p:sldId id="333" r:id="rId19"/>
    <p:sldId id="284" r:id="rId20"/>
    <p:sldId id="334" r:id="rId21"/>
    <p:sldId id="338" r:id="rId22"/>
    <p:sldId id="285" r:id="rId23"/>
    <p:sldId id="335" r:id="rId24"/>
    <p:sldId id="339" r:id="rId25"/>
    <p:sldId id="336" r:id="rId2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FB4BD8-30D3-4B3A-AFF2-7AFD37CAC153}" type="datetimeFigureOut">
              <a:rPr lang="es-CL" smtClean="0"/>
              <a:pPr/>
              <a:t>22-03-2023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CL" sz="2200" dirty="0"/>
              <a:t>Las fuerzas del mercado </a:t>
            </a:r>
            <a:br>
              <a:rPr lang="es-CL" sz="2200" dirty="0"/>
            </a:br>
            <a:r>
              <a:rPr lang="es-CL" sz="2200" dirty="0"/>
              <a:t>de la oferta y la demanda</a:t>
            </a:r>
            <a:br>
              <a:rPr lang="es-CL" sz="2200" dirty="0"/>
            </a:br>
            <a:endParaRPr lang="es-CL" sz="2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Capítulo 4, G. </a:t>
            </a:r>
            <a:r>
              <a:rPr lang="es-CL" dirty="0" err="1"/>
              <a:t>Mankiw</a:t>
            </a:r>
            <a:endParaRPr lang="es-CL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187624" y="1124744"/>
            <a:ext cx="6858000" cy="1512168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dirty="0"/>
          </a:p>
        </p:txBody>
      </p:sp>
      <p:sp>
        <p:nvSpPr>
          <p:cNvPr id="5" name="4 Rectángulo"/>
          <p:cNvSpPr/>
          <p:nvPr/>
        </p:nvSpPr>
        <p:spPr>
          <a:xfrm>
            <a:off x="1907704" y="1280663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/>
              <a:t>Introducción a la Economía – Primer Semestre 2023</a:t>
            </a:r>
          </a:p>
          <a:p>
            <a:pPr algn="ctr"/>
            <a:endParaRPr lang="es-CL" dirty="0"/>
          </a:p>
          <a:p>
            <a:pPr algn="ctr"/>
            <a:r>
              <a:rPr lang="es-CL" dirty="0"/>
              <a:t>Profesor: Simón </a:t>
            </a:r>
            <a:r>
              <a:rPr lang="es-CL" dirty="0" err="1"/>
              <a:t>Accorsi</a:t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772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Desplazamientos de la Curva de demanda: 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056" y="2428868"/>
            <a:ext cx="817391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CL" dirty="0"/>
              <a:t>Desplazamientos de la Curva de demanda: 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Ingreso:  Bien normal, bien inferior</a:t>
            </a:r>
          </a:p>
          <a:p>
            <a:pPr algn="just"/>
            <a:r>
              <a:rPr lang="es-CL" dirty="0"/>
              <a:t>Precios de bienes relacionados: sustitutos o complementarios</a:t>
            </a:r>
          </a:p>
          <a:p>
            <a:pPr algn="just"/>
            <a:r>
              <a:rPr lang="es-CL" dirty="0"/>
              <a:t>Gustos</a:t>
            </a:r>
          </a:p>
          <a:p>
            <a:pPr algn="just"/>
            <a:r>
              <a:rPr lang="es-CL" dirty="0"/>
              <a:t>Expectativas</a:t>
            </a:r>
          </a:p>
          <a:p>
            <a:pPr algn="just"/>
            <a:r>
              <a:rPr lang="es-CL" dirty="0"/>
              <a:t>Número de compradores</a:t>
            </a:r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928802"/>
            <a:ext cx="885438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es-CL" dirty="0"/>
          </a:p>
          <a:p>
            <a:pPr algn="just"/>
            <a:r>
              <a:rPr lang="es-CL" dirty="0"/>
              <a:t>Cantidad Ofrecida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Cantidad del bien que los vendedores pueden y quieren vender.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Ley de la Oferta</a:t>
            </a:r>
          </a:p>
          <a:p>
            <a:pPr algn="just"/>
            <a:endParaRPr lang="es-CL" dirty="0"/>
          </a:p>
          <a:p>
            <a:pPr algn="just">
              <a:buNone/>
            </a:pPr>
            <a:r>
              <a:rPr lang="es-CL" dirty="0"/>
              <a:t>	Con todo lo demás constante,  la cantidad ofrecida de un bien aumenta cuando el precio del bien aumenta. </a:t>
            </a:r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CL" dirty="0"/>
          </a:p>
          <a:p>
            <a:pPr algn="just"/>
            <a:r>
              <a:rPr lang="es-CL" sz="2400" dirty="0"/>
              <a:t>Tabla de Oferta:</a:t>
            </a:r>
          </a:p>
          <a:p>
            <a:pPr algn="just">
              <a:buNone/>
            </a:pPr>
            <a:r>
              <a:rPr lang="es-CL" sz="2400" dirty="0"/>
              <a:t>	Tabla que muestra la relación entre el precio de un bien y la cantidad ofrecida.</a:t>
            </a:r>
          </a:p>
          <a:p>
            <a:pPr algn="just"/>
            <a:endParaRPr lang="es-CL" sz="2400" dirty="0"/>
          </a:p>
          <a:p>
            <a:pPr algn="just"/>
            <a:r>
              <a:rPr lang="es-CL" sz="2400" dirty="0"/>
              <a:t>Curva de la oferta</a:t>
            </a:r>
          </a:p>
          <a:p>
            <a:pPr algn="just">
              <a:buNone/>
            </a:pPr>
            <a:r>
              <a:rPr lang="es-CL" sz="2400" dirty="0"/>
              <a:t>	Una gráfica que muestra la relación entre el precio de un bien y la cantidad ofrecida.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831341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CL" dirty="0"/>
          </a:p>
          <a:p>
            <a:pPr algn="just"/>
            <a:r>
              <a:rPr lang="es-CL" sz="2400" dirty="0"/>
              <a:t>Tabla de Oferta:</a:t>
            </a:r>
          </a:p>
          <a:p>
            <a:pPr algn="just">
              <a:buNone/>
            </a:pPr>
            <a:r>
              <a:rPr lang="es-CL" sz="2400" dirty="0"/>
              <a:t>	Tabla que muestra la relación entre el precio de un bien y la cantidad ofrecida.</a:t>
            </a:r>
          </a:p>
          <a:p>
            <a:pPr algn="just"/>
            <a:endParaRPr lang="es-CL" sz="2400" dirty="0"/>
          </a:p>
          <a:p>
            <a:pPr algn="just"/>
            <a:r>
              <a:rPr lang="es-CL" sz="2400" dirty="0"/>
              <a:t>Curva de la oferta</a:t>
            </a:r>
          </a:p>
          <a:p>
            <a:pPr algn="just">
              <a:buNone/>
            </a:pPr>
            <a:r>
              <a:rPr lang="es-CL" sz="2400" dirty="0"/>
              <a:t>	Una gráfica que muestra la relación entre el precio de un bien y la cantidad ofrecida.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CL" dirty="0"/>
          </a:p>
          <a:p>
            <a:pPr algn="just"/>
            <a:r>
              <a:rPr lang="es-CL" sz="2400" dirty="0"/>
              <a:t>Desplazamientos de la Curva de Oferta:</a:t>
            </a:r>
          </a:p>
          <a:p>
            <a:pPr algn="just"/>
            <a:endParaRPr lang="es-CL" sz="2400" dirty="0"/>
          </a:p>
          <a:p>
            <a:pPr algn="just"/>
            <a:r>
              <a:rPr lang="es-CL" sz="2400" dirty="0"/>
              <a:t>Tecnología</a:t>
            </a:r>
          </a:p>
          <a:p>
            <a:pPr algn="just"/>
            <a:r>
              <a:rPr lang="es-CL" sz="2400" dirty="0"/>
              <a:t>Precio de los insumos</a:t>
            </a:r>
          </a:p>
          <a:p>
            <a:pPr algn="just"/>
            <a:r>
              <a:rPr lang="es-CL" sz="2400" dirty="0"/>
              <a:t>Expectativas</a:t>
            </a:r>
          </a:p>
          <a:p>
            <a:pPr algn="just"/>
            <a:r>
              <a:rPr lang="es-CL" sz="2400" dirty="0"/>
              <a:t>Número de vendedores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853053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9568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b="1" dirty="0"/>
              <a:t>Equilibrio de Mercado: </a:t>
            </a:r>
          </a:p>
          <a:p>
            <a:pPr algn="just"/>
            <a:r>
              <a:rPr lang="es-CL" dirty="0"/>
              <a:t>Situación en la que el precio ha llegado al nivel en el cual la cantidad ofrecida y la cantidad demandada son iguales. </a:t>
            </a:r>
          </a:p>
          <a:p>
            <a:pPr algn="just"/>
            <a:r>
              <a:rPr lang="es-CL" b="1" dirty="0"/>
              <a:t>Precio de equilibrio</a:t>
            </a:r>
          </a:p>
          <a:p>
            <a:pPr algn="just">
              <a:buNone/>
            </a:pPr>
            <a:r>
              <a:rPr lang="es-CL" dirty="0"/>
              <a:t>	Precio que balancea la cantidad ofrecida con la cantidad demandada.</a:t>
            </a:r>
          </a:p>
          <a:p>
            <a:pPr algn="just"/>
            <a:r>
              <a:rPr lang="es-CL" b="1" dirty="0"/>
              <a:t>Cantidad de equilibrio</a:t>
            </a:r>
          </a:p>
          <a:p>
            <a:pPr algn="just">
              <a:buNone/>
            </a:pPr>
            <a:r>
              <a:rPr lang="es-CL" dirty="0"/>
              <a:t>	Cantidad ofrecida y cantidad demandada al precio de equilibrio.</a:t>
            </a:r>
          </a:p>
          <a:p>
            <a:pPr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478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Las Fuerzas del Mercado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CL" dirty="0"/>
              <a:t>Oferta y demanda son las dos palabras que los economistas usan mas frecuentemente.</a:t>
            </a:r>
          </a:p>
          <a:p>
            <a:r>
              <a:rPr lang="es-CL" dirty="0"/>
              <a:t>Oferta y demanda son las fuerzas que hacen que funcionen las economías de mercado.</a:t>
            </a:r>
          </a:p>
          <a:p>
            <a:r>
              <a:rPr lang="es-CL" dirty="0"/>
              <a:t>Buena parte de la microeconomía trata sobre la oferta, la demanda y el equilibrio del mercado.</a:t>
            </a:r>
          </a:p>
        </p:txBody>
      </p:sp>
    </p:spTree>
    <p:extLst>
      <p:ext uri="{BB962C8B-B14F-4D97-AF65-F5344CB8AC3E}">
        <p14:creationId xmlns:p14="http://schemas.microsoft.com/office/powerpoint/2010/main" val="946998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159" y="1785926"/>
            <a:ext cx="860212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94780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Ejemplo con tablas</a:t>
            </a:r>
          </a:p>
          <a:p>
            <a:endParaRPr lang="es-CL" dirty="0"/>
          </a:p>
          <a:p>
            <a:pPr>
              <a:buNone/>
            </a:pPr>
            <a:endParaRPr lang="es-CL" dirty="0"/>
          </a:p>
          <a:p>
            <a:endParaRPr lang="es-CL" dirty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4507" y="2071678"/>
            <a:ext cx="7027955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94780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Mercados que no están en equilibrio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Font typeface="Wingdings" pitchFamily="2" charset="2"/>
              <a:buChar char="Ø"/>
            </a:pPr>
            <a:endParaRPr lang="es-CL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868887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34963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51401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34963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AE07697-1CB6-143E-8090-1F3454C39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84784"/>
            <a:ext cx="8229600" cy="431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009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Oferta y Demanda juntas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Tres pasos para analizar los cambios en el equilibrio (Importante!)</a:t>
            </a:r>
          </a:p>
          <a:p>
            <a:pPr algn="just"/>
            <a:endParaRPr lang="es-CL" dirty="0"/>
          </a:p>
          <a:p>
            <a:pPr algn="just">
              <a:buNone/>
            </a:pPr>
            <a:r>
              <a:rPr lang="es-CL" dirty="0"/>
              <a:t>1. Se debe decidir si el acontecimiento desplaza la curva de la oferta o la demanda (o tal vez ambas).</a:t>
            </a:r>
          </a:p>
          <a:p>
            <a:pPr algn="just">
              <a:buNone/>
            </a:pPr>
            <a:r>
              <a:rPr lang="es-CL" dirty="0"/>
              <a:t>2. Se debe decidir en qué dirección se desplaza la curva.</a:t>
            </a:r>
          </a:p>
          <a:p>
            <a:pPr algn="just">
              <a:buNone/>
            </a:pPr>
            <a:r>
              <a:rPr lang="es-CL" dirty="0"/>
              <a:t>3. Se debe usar el diagrama de la oferta y la demanda para ver cómo el desplazamiento cambia el precio y la cantidad de equilibrio.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Font typeface="Wingdings" pitchFamily="2" charset="2"/>
              <a:buChar char="Ø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496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Mercado:</a:t>
            </a:r>
          </a:p>
          <a:p>
            <a:pPr algn="just">
              <a:buNone/>
            </a:pPr>
            <a:r>
              <a:rPr lang="es-CL" dirty="0"/>
              <a:t>	“Grupo de compradores y vendedores de un bien o servicio en particular”</a:t>
            </a:r>
          </a:p>
          <a:p>
            <a:pPr algn="just">
              <a:buNone/>
            </a:pPr>
            <a:endParaRPr lang="es-CL" dirty="0"/>
          </a:p>
          <a:p>
            <a:pPr algn="just"/>
            <a:r>
              <a:rPr lang="es-CL" dirty="0"/>
              <a:t>Los compradores determinan la demanda.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Los vendedores determinan la oferta.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Mercado Competitivo:</a:t>
            </a:r>
          </a:p>
          <a:p>
            <a:pPr algn="just">
              <a:buNone/>
            </a:pPr>
            <a:r>
              <a:rPr lang="es-CL" dirty="0"/>
              <a:t>	Mercado en el que hay muchos compradores y vendedores, por lo que cada uno tiene un impacto insignificante en el precio de mercado. </a:t>
            </a:r>
            <a:r>
              <a:rPr lang="es-CL" b="1" dirty="0"/>
              <a:t>Ningún agente tiene “Poder de Mercado”</a:t>
            </a:r>
          </a:p>
          <a:p>
            <a:pPr algn="just">
              <a:buNone/>
            </a:pPr>
            <a:endParaRPr lang="es-CL" b="1" dirty="0"/>
          </a:p>
          <a:p>
            <a:pPr algn="just">
              <a:buNone/>
            </a:pPr>
            <a:r>
              <a:rPr lang="es-CL" b="1" dirty="0"/>
              <a:t>Discusión</a:t>
            </a:r>
          </a:p>
          <a:p>
            <a:pPr algn="just">
              <a:buNone/>
            </a:pPr>
            <a:r>
              <a:rPr lang="es-CL" dirty="0"/>
              <a:t>	</a:t>
            </a:r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Mercados competitivos y de los otros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Mercado Competitivo: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Los productos son iguales</a:t>
            </a:r>
          </a:p>
          <a:p>
            <a:pPr algn="just"/>
            <a:r>
              <a:rPr lang="es-CL" dirty="0"/>
              <a:t>Numerosos compradores y vendedores que no tienen individuamente influencia sobre el precio. Compradores y vendedores son precio aceptantes</a:t>
            </a:r>
          </a:p>
          <a:p>
            <a:pPr algn="just"/>
            <a:r>
              <a:rPr lang="es-CL" dirty="0"/>
              <a:t>No hay asimetrías de información o de poder negociador	</a:t>
            </a:r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Mercados competitivos y de los otros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just"/>
            <a:r>
              <a:rPr lang="es-CL" dirty="0"/>
              <a:t>Mercados NO Competitivos: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Monopolio</a:t>
            </a:r>
          </a:p>
          <a:p>
            <a:pPr algn="just"/>
            <a:r>
              <a:rPr lang="es-CL" dirty="0"/>
              <a:t>Un vendedor que controla el precio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Oligopolio</a:t>
            </a:r>
          </a:p>
          <a:p>
            <a:pPr algn="just"/>
            <a:r>
              <a:rPr lang="es-CL" dirty="0"/>
              <a:t>Pocos vendedores</a:t>
            </a:r>
          </a:p>
          <a:p>
            <a:pPr algn="just"/>
            <a:r>
              <a:rPr lang="es-CL" dirty="0"/>
              <a:t>No compiten agresivamente</a:t>
            </a:r>
          </a:p>
          <a:p>
            <a:pPr algn="just">
              <a:buNone/>
            </a:pPr>
            <a:r>
              <a:rPr lang="es-CL" dirty="0"/>
              <a:t>	</a:t>
            </a:r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s-CL" dirty="0"/>
          </a:p>
          <a:p>
            <a:pPr algn="just"/>
            <a:r>
              <a:rPr lang="es-CL" dirty="0"/>
              <a:t>Cantidad demandada</a:t>
            </a:r>
          </a:p>
          <a:p>
            <a:pPr algn="just">
              <a:buNone/>
            </a:pPr>
            <a:r>
              <a:rPr lang="es-CL" dirty="0"/>
              <a:t>	Cantidad de un bien que los compradores están dispuestos y tienen la capacidad de comprar. </a:t>
            </a:r>
          </a:p>
          <a:p>
            <a:pPr algn="just">
              <a:buNone/>
            </a:pPr>
            <a:endParaRPr lang="es-CL" dirty="0"/>
          </a:p>
          <a:p>
            <a:pPr algn="just"/>
            <a:r>
              <a:rPr lang="es-CL" dirty="0"/>
              <a:t>Ley de la demanda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Si todo lo demás permanece constante, la cantidad demandada de un bien disminuye cuando el precio de un bien aumenta.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</a:t>
            </a:r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s-CL" dirty="0"/>
          </a:p>
          <a:p>
            <a:pPr algn="just"/>
            <a:r>
              <a:rPr lang="es-CL" dirty="0"/>
              <a:t>Tabla de Demanda </a:t>
            </a:r>
          </a:p>
          <a:p>
            <a:pPr algn="just">
              <a:buNone/>
            </a:pPr>
            <a:r>
              <a:rPr lang="es-CL" dirty="0"/>
              <a:t>	Tabla que muestra la relación entre el precio de un bien y la cantidad demandada.</a:t>
            </a:r>
          </a:p>
          <a:p>
            <a:pPr algn="just">
              <a:buNone/>
            </a:pPr>
            <a:endParaRPr lang="es-CL" dirty="0"/>
          </a:p>
          <a:p>
            <a:pPr algn="just"/>
            <a:r>
              <a:rPr lang="es-CL" dirty="0"/>
              <a:t>Curva de demanda: </a:t>
            </a:r>
          </a:p>
          <a:p>
            <a:pPr algn="just">
              <a:buNone/>
            </a:pPr>
            <a:r>
              <a:rPr lang="es-CL" dirty="0"/>
              <a:t>	Gráfica de la relación entre el precio del bien y la cantidad demandada.</a:t>
            </a:r>
          </a:p>
          <a:p>
            <a:pPr algn="just">
              <a:buNone/>
            </a:pPr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	</a:t>
            </a:r>
          </a:p>
          <a:p>
            <a:pPr algn="just">
              <a:buNone/>
            </a:pPr>
            <a:endParaRPr lang="es-CL" i="1" dirty="0"/>
          </a:p>
          <a:p>
            <a:pPr algn="just">
              <a:buNone/>
            </a:pP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Demanda – Tabla de Demanda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662207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13306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3313</TotalTime>
  <Words>667</Words>
  <Application>Microsoft Office PowerPoint</Application>
  <PresentationFormat>Presentación en pantalla (4:3)</PresentationFormat>
  <Paragraphs>150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Bookman Old Style</vt:lpstr>
      <vt:lpstr>Gill Sans MT</vt:lpstr>
      <vt:lpstr>Wingdings</vt:lpstr>
      <vt:lpstr>Wingdings 3</vt:lpstr>
      <vt:lpstr>Origen</vt:lpstr>
      <vt:lpstr>Las fuerzas del mercado  de la oferta y la demanda </vt:lpstr>
      <vt:lpstr>Las Fuerzas del Mercado</vt:lpstr>
      <vt:lpstr>Mercados</vt:lpstr>
      <vt:lpstr>Mercados</vt:lpstr>
      <vt:lpstr>Mercados competitivos y de los otros</vt:lpstr>
      <vt:lpstr>Mercados competitivos y de los otros</vt:lpstr>
      <vt:lpstr>Demanda</vt:lpstr>
      <vt:lpstr>Demanda</vt:lpstr>
      <vt:lpstr>Demanda – Tabla de Demanda</vt:lpstr>
      <vt:lpstr>Demanda</vt:lpstr>
      <vt:lpstr>Demanda</vt:lpstr>
      <vt:lpstr>Demanda</vt:lpstr>
      <vt:lpstr>Oferta</vt:lpstr>
      <vt:lpstr>Oferta</vt:lpstr>
      <vt:lpstr>Oferta</vt:lpstr>
      <vt:lpstr>Oferta</vt:lpstr>
      <vt:lpstr>Oferta</vt:lpstr>
      <vt:lpstr>Oferta</vt:lpstr>
      <vt:lpstr>Oferta y Demanda juntas</vt:lpstr>
      <vt:lpstr>Oferta y Demanda juntas</vt:lpstr>
      <vt:lpstr>Oferta y Demanda juntas</vt:lpstr>
      <vt:lpstr>Oferta y Demanda juntas</vt:lpstr>
      <vt:lpstr>Oferta y Demanda juntas</vt:lpstr>
      <vt:lpstr>Oferta y Demanda juntas</vt:lpstr>
      <vt:lpstr>Oferta y Demanda juntas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COMPAQ</dc:creator>
  <cp:lastModifiedBy>SIMON ACCORSI OPAZO</cp:lastModifiedBy>
  <cp:revision>78</cp:revision>
  <dcterms:created xsi:type="dcterms:W3CDTF">2020-08-27T21:07:35Z</dcterms:created>
  <dcterms:modified xsi:type="dcterms:W3CDTF">2023-03-22T19:53:41Z</dcterms:modified>
</cp:coreProperties>
</file>