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8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 lvl="0">
      <a:defRPr lang="es-CL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47751-6E96-34A4-7F0E-9D396873F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AF653D-0065-E07B-A1E9-9ECEEB386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76DA8-D3B7-00BE-3B1D-3A3F5361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EDFD-D5BA-4080-9D46-D1CC2DA61D0A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986BC6-67ED-CB9B-4F8A-EFA53234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D7751-12DC-E434-EF45-C69075B5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D849-4D6A-4F4A-9028-91E1FC530D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37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4A47A-FB73-967C-FA91-9AE57889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4954C-C707-2695-6EBB-CF3490217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DF2AF9-7AD7-9760-04EF-FF05DCC4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EDFD-D5BA-4080-9D46-D1CC2DA61D0A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E1C10C-5010-7A0D-4D4E-68409B2A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DA55A5-806D-795E-C1CB-ED4D8542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D849-4D6A-4F4A-9028-91E1FC530D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782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2F9785-D9F5-9900-D523-BA38039FB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00D526-A050-9DDF-86B0-CCD7507CF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44A48D-CF1C-802E-183D-F4300F9B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EDFD-D5BA-4080-9D46-D1CC2DA61D0A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3B43C7-ACD3-D535-2ABD-255DDB16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ADDA2C-C039-346F-FE74-C61B5F87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D849-4D6A-4F4A-9028-91E1FC530D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1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C33CC-F253-CF56-A6BE-964D3B71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29D515-8231-CCBA-7767-A83D405D0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129AEA-EB9C-F4ED-83C1-CC3A9623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EDFD-D5BA-4080-9D46-D1CC2DA61D0A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44AF17-9AE0-E86E-842F-55645C7F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08BBBB-D8EC-2B61-4836-A4AAAA2A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D849-4D6A-4F4A-9028-91E1FC530D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988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C5EC3-6914-39BF-3899-AFAA75EA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13219B-00BD-1D08-91D7-DD666B2D0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8C6AC2-746A-D877-33CC-6D263442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EDFD-D5BA-4080-9D46-D1CC2DA61D0A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0C99E-2A6C-C453-DFBF-E47F01E1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A21D36-DC8D-EBD5-0E19-B0ED24C1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D849-4D6A-4F4A-9028-91E1FC530D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4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9B987-41B4-30EB-EA6F-7D7E6CB0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6064CE-C98A-3228-571F-07DD29EB3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7F7A6C-E808-D6D9-2AA2-D1BE7FE60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2AB039-7012-EEB5-5491-4982A07E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EDFD-D5BA-4080-9D46-D1CC2DA61D0A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83C2B1-1FC0-4A7B-9421-3136D9F6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F1B97B-4E67-2279-CA46-0F79038C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D849-4D6A-4F4A-9028-91E1FC530D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007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CF63F-B685-D6A8-FB9A-AAF787B6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F7F9B6-7518-CA59-0253-98CFA5BB3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5CF342-F4A7-06FD-4D50-756A263F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20FD471-0889-474E-9C41-4C323107B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032D1-B9AE-0873-A562-F51B6E409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1227F0-2EA3-96C2-D397-4A2E12B37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EDFD-D5BA-4080-9D46-D1CC2DA61D0A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690146-E21A-D982-8824-434A142D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B71D6E-E7C3-B1C8-5667-15A68749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D849-4D6A-4F4A-9028-91E1FC530D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621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8FAA8-E7E4-7A19-312C-B7D2AF7A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24026C-D989-9918-8BEA-290A18143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EDFD-D5BA-4080-9D46-D1CC2DA61D0A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442C60-CFC8-9263-07BA-15108293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4DA639-EB5D-6184-CB14-EF9C539E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D849-4D6A-4F4A-9028-91E1FC530D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79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EEEB9A-887C-AF7B-694C-733022CF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EDFD-D5BA-4080-9D46-D1CC2DA61D0A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9F847E1-FC5C-58BD-426B-C14FD0A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7AE3B7-6751-9B13-406A-D226CD0F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D849-4D6A-4F4A-9028-91E1FC530D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74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6EF3A-772F-296A-0CFA-65E57A6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9B584-20AB-F23D-FD15-4A8DEC077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9CB959-118E-BF20-A2D6-13EDEE947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9CDC7A-3A40-D609-800A-B966B982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EDFD-D5BA-4080-9D46-D1CC2DA61D0A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7EBC2D-F159-D06A-DC7B-953D19BA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ACF0EB-31E2-3530-C8D1-2BF7D132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D849-4D6A-4F4A-9028-91E1FC530D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453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D5D7A-6961-9D3A-6468-9D0484AB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1F15085-F224-9827-162B-6E48820C0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157D90-5703-8990-7645-94F5F4E79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0F4C22-0BBB-59FA-BFCF-A9B00466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EDFD-D5BA-4080-9D46-D1CC2DA61D0A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97DFB3-95CF-0B09-78DB-8B738B20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FEBAB2-E619-A409-5D36-FA070D0C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D849-4D6A-4F4A-9028-91E1FC530D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645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ABC32B-6FE7-7A0D-E6FF-26C1BB48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1C96BB-B4AA-F02B-E96B-8206CCAF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172199-4D1A-8CE2-0D3F-93C90EDA6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1EDFD-D5BA-4080-9D46-D1CC2DA61D0A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7C7068-66B6-D17D-E4D9-E2DCADA10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D87BC8-9CFD-DD7A-6CCA-38AA27150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ED849-4D6A-4F4A-9028-91E1FC530D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918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8200D-BF56-4495-03E0-14BE4155B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75" y="1612900"/>
            <a:ext cx="6838950" cy="2387600"/>
          </a:xfrm>
        </p:spPr>
        <p:txBody>
          <a:bodyPr/>
          <a:lstStyle/>
          <a:p>
            <a:r>
              <a:rPr lang="es-CL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Ayudantía Roger Scruton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A9234-A731-9A5D-1BE8-CC27AC497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5707063"/>
            <a:ext cx="9144000" cy="1655762"/>
          </a:xfrm>
        </p:spPr>
        <p:txBody>
          <a:bodyPr>
            <a:normAutofit/>
          </a:bodyPr>
          <a:lstStyle/>
          <a:p>
            <a:pPr algn="just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Ayudante: Noelia Moya</a:t>
            </a:r>
          </a:p>
          <a:p>
            <a:pPr algn="just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Correo: Noelia.moya@ug.uchile.cl</a:t>
            </a:r>
          </a:p>
        </p:txBody>
      </p:sp>
      <p:pic>
        <p:nvPicPr>
          <p:cNvPr id="5" name="Imagen 4" descr="Persona con libro en la mano&#10;&#10;Descripción generada automáticamente con confianza media">
            <a:extLst>
              <a:ext uri="{FF2B5EF4-FFF2-40B4-BE49-F238E27FC236}">
                <a16:creationId xmlns:a16="http://schemas.microsoft.com/office/drawing/2014/main" id="{4C1EEA59-FC1B-A780-CF2A-1CE02C51B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1311275"/>
            <a:ext cx="39338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2EDE9-EF47-F9A9-184A-D3CFD368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Finalidad</a:t>
            </a:r>
            <a:r>
              <a:rPr lang="es-C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BDF4C6-0BBB-342F-1F55-85D19DDD3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Buscamos explicaciones racionales del mundo hasta que nos preguntamos ¿hay una primera causa?</a:t>
            </a:r>
          </a:p>
          <a:p>
            <a:pPr marL="0" indent="0">
              <a:buNone/>
            </a:pP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Esta pregunta se ha situado mas allá de los métodos que usamos para contestar preguntas y puede llevar a contradicciones.</a:t>
            </a:r>
          </a:p>
          <a:p>
            <a:pPr marL="0" indent="0">
              <a:buNone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El mismo proceso que origina las preguntas también demuestra que son irreales.</a:t>
            </a:r>
          </a:p>
          <a:p>
            <a:pPr marL="514350" indent="-514350">
              <a:buAutoNum type="alphaLcPeriod"/>
            </a:pP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final donde se encuentra la causa de todo, ¿Qué causó todo?</a:t>
            </a:r>
          </a:p>
        </p:txBody>
      </p:sp>
    </p:spTree>
    <p:extLst>
      <p:ext uri="{BB962C8B-B14F-4D97-AF65-F5344CB8AC3E}">
        <p14:creationId xmlns:p14="http://schemas.microsoft.com/office/powerpoint/2010/main" val="397835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604E3-9592-9B16-5B1D-71A2F1E36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946275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interés en la verdad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991BB6-F9AB-CBCB-EC76-4D3149B10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3214688"/>
            <a:ext cx="9439275" cy="1831975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todo el pensamiento humano está dirigido a la verdad pero en la filosofía la verdad es lo más importante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281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6614-74EA-EBF4-954E-D645DF7F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¿Cuál es el tema de la filosofía?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9D8BA-A29E-CD29-9DB5-E89A35F1E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¿Existe un campo especial que constituya el dominio de la filosofía?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pregunta tiene tres tipos de respuesta:</a:t>
            </a:r>
          </a:p>
          <a:p>
            <a:pPr marL="514350" indent="-514350">
              <a:buAutoNum type="alphaLcParenR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filosofía estudia otro ambito del ser</a:t>
            </a:r>
          </a:p>
          <a:p>
            <a:pPr marL="514350" indent="-514350">
              <a:buAutoNum type="alphaLcParenR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filosofía estudia</a:t>
            </a:r>
            <a:r>
              <a:rPr lang="es-MX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cualquier cosa </a:t>
            </a:r>
          </a:p>
          <a:p>
            <a:pPr marL="514350" indent="-514350">
              <a:buAutoNum type="alphaLcParenR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filosofía estudia </a:t>
            </a:r>
            <a:r>
              <a:rPr lang="es-MX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</a:p>
          <a:p>
            <a:pPr marL="0" indent="0">
              <a:buNone/>
            </a:pPr>
            <a:endParaRPr lang="es-MX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 hay un tema especifico de la filosofía </a:t>
            </a:r>
            <a:endParaRPr lang="es-CL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94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A038D-041D-78E4-0B21-D9F73A59B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17500"/>
            <a:ext cx="11763375" cy="1325563"/>
          </a:xfrm>
        </p:spPr>
        <p:txBody>
          <a:bodyPr>
            <a:noAutofit/>
          </a:bodyPr>
          <a:lstStyle/>
          <a:p>
            <a:r>
              <a:rPr lang="es-C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¿Tiene la filosofía un método propio?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67789B-5B56-ED28-E659-2DD5E49C7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Tomismo: la luz natural de la razon (no se usa)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Análisis lingüístico: análisis del lenguaje (no se usa)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Filosofía critica: (Kant) análisis del pensamiento. Definir limites de lo pensable.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Fenomenología: estudio del mundo tal como aparece frente a la conciencia. Comprender esencia de las cosas. </a:t>
            </a:r>
          </a:p>
        </p:txBody>
      </p:sp>
    </p:spTree>
    <p:extLst>
      <p:ext uri="{BB962C8B-B14F-4D97-AF65-F5344CB8AC3E}">
        <p14:creationId xmlns:p14="http://schemas.microsoft.com/office/powerpoint/2010/main" val="265803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654FA8E1-BFE7-D04D-F8B0-A780EA837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4" y="2039034"/>
            <a:ext cx="10246451" cy="2779931"/>
          </a:xfrm>
        </p:spPr>
      </p:pic>
    </p:spTree>
    <p:extLst>
      <p:ext uri="{BB962C8B-B14F-4D97-AF65-F5344CB8AC3E}">
        <p14:creationId xmlns:p14="http://schemas.microsoft.com/office/powerpoint/2010/main" val="114555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0F8DA-7522-AECD-47F8-A3FBDBD5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Ramas de la filosofía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8E0D1B-EE1C-11E5-5890-9E2E2F4F4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útil dividir la filosofía entre pura y aplicada.</a:t>
            </a:r>
            <a:r>
              <a:rPr lang="es-MX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MX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filosofía pura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 sus propias preguntas y respuestas. </a:t>
            </a:r>
          </a:p>
          <a:p>
            <a:pPr marL="0" indent="0">
              <a:buNone/>
            </a:pPr>
            <a:r>
              <a:rPr lang="es-MX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aplicada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proyecta hacia el exterior para explorar los fundamentos de disciplinas cuyo tema no controla.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4F56D8F-FA15-6F8D-3631-4B6AC6FE6F71}"/>
              </a:ext>
            </a:extLst>
          </p:cNvPr>
          <p:cNvSpPr/>
          <p:nvPr/>
        </p:nvSpPr>
        <p:spPr>
          <a:xfrm>
            <a:off x="2095501" y="4133849"/>
            <a:ext cx="3095625" cy="24288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Ramas de la filosofía pura:</a:t>
            </a:r>
          </a:p>
          <a:p>
            <a:r>
              <a:rPr lang="es-C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Lógica </a:t>
            </a:r>
          </a:p>
          <a:p>
            <a:r>
              <a:rPr lang="es-C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Epistemología (estudia el conocimiento científico)</a:t>
            </a:r>
          </a:p>
          <a:p>
            <a:r>
              <a:rPr lang="es-C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Metafísica </a:t>
            </a:r>
          </a:p>
          <a:p>
            <a:r>
              <a:rPr lang="es-C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Ética y estética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5044964-78D3-A19B-9BB8-4324BA82D465}"/>
              </a:ext>
            </a:extLst>
          </p:cNvPr>
          <p:cNvSpPr/>
          <p:nvPr/>
        </p:nvSpPr>
        <p:spPr>
          <a:xfrm>
            <a:off x="6276974" y="3848893"/>
            <a:ext cx="3324226" cy="2713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Ramas de la filosofía aplicada</a:t>
            </a:r>
            <a:r>
              <a:rPr lang="es-C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Filosofía de la religión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Filosofía de la ciencia 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Filosofía del lenguaje 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Filosofía Política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Ética aplicada</a:t>
            </a:r>
          </a:p>
        </p:txBody>
      </p:sp>
    </p:spTree>
    <p:extLst>
      <p:ext uri="{BB962C8B-B14F-4D97-AF65-F5344CB8AC3E}">
        <p14:creationId xmlns:p14="http://schemas.microsoft.com/office/powerpoint/2010/main" val="3557283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8FF111-A0F8-C717-8F24-5F3DAFAB5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051307"/>
            <a:ext cx="67913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Ayudantía Miguel Orellana “Tradiciones y concepciones en Filosofía”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29658E-E203-ECB3-729E-AD096E1B8C3B}"/>
              </a:ext>
            </a:extLst>
          </p:cNvPr>
          <p:cNvSpPr txBox="1"/>
          <p:nvPr/>
        </p:nvSpPr>
        <p:spPr>
          <a:xfrm>
            <a:off x="533400" y="570139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Colaboradora: Noelia Moya</a:t>
            </a:r>
          </a:p>
          <a:p>
            <a:pPr algn="just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Correo: Noelia.moya@uh.uchile.cl</a:t>
            </a:r>
          </a:p>
        </p:txBody>
      </p:sp>
      <p:pic>
        <p:nvPicPr>
          <p:cNvPr id="9" name="Imagen 8" descr="La cara de un hombre&#10;&#10;Descripción generada automáticamente con confianza media">
            <a:extLst>
              <a:ext uri="{FF2B5EF4-FFF2-40B4-BE49-F238E27FC236}">
                <a16:creationId xmlns:a16="http://schemas.microsoft.com/office/drawing/2014/main" id="{33B2DAC6-760E-8652-1300-2761C6BFD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9444" y="1923514"/>
            <a:ext cx="5214938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30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F6996-0A82-7EE1-9E97-E801934E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0"/>
            <a:ext cx="10515600" cy="1325563"/>
          </a:xfrm>
        </p:spPr>
        <p:txBody>
          <a:bodyPr/>
          <a:lstStyle/>
          <a:p>
            <a:r>
              <a:rPr lang="es-MX" dirty="0"/>
              <a:t>1. LAS TRADICIONES FILOSÓFICAS ANTES, DURANTE Y DESPUÉS DEL SIGLO XX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6799FE-6695-30E9-8C79-5DE2B54F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2633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MX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Tradiciones filosóficas.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conjunto de problemas que pertenece al campo de argumentación, especulación y formulación de teorías en la literatura erudita que unos llaman 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metafilosofía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estudio de la naturaleza de la filosofía 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83128412-54E1-C7DD-E236-983A7C242EC6}"/>
              </a:ext>
            </a:extLst>
          </p:cNvPr>
          <p:cNvSpPr/>
          <p:nvPr/>
        </p:nvSpPr>
        <p:spPr>
          <a:xfrm>
            <a:off x="3390900" y="3314700"/>
            <a:ext cx="504825" cy="6286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2086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DCA51D-C9A7-27A6-248C-92F381136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35024"/>
            <a:ext cx="11210925" cy="592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Hasta avanzado el siglo XX la mayoría de los autores habló en singular de “la tradición filosófica” o “una tradicion filosófica”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La tradicion filosófica de “occidente” = Edad media (dios) + Roma y Grecia </a:t>
            </a:r>
          </a:p>
          <a:p>
            <a:pPr marL="0" indent="0">
              <a:buNone/>
            </a:pPr>
            <a:endParaRPr lang="es-C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1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“Entrelazando de manera imaginativa fibras literarias veterotestamentarias, presocráticas, platónicas, aristotélicas, evangélicas y patrísticas, los monjes que siguieron fieles al obispo de la antigua capital imperial, inventaron para sí mismos un cordón umbilical que los unía con Roma y con Atenas y, aún más atrás, con Jerusalén”.</a:t>
            </a:r>
            <a:endParaRPr lang="es-CL" sz="18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388C2C24-999A-E518-6EFA-DED0AD86294B}"/>
              </a:ext>
            </a:extLst>
          </p:cNvPr>
          <p:cNvSpPr/>
          <p:nvPr/>
        </p:nvSpPr>
        <p:spPr>
          <a:xfrm>
            <a:off x="5667375" y="2019300"/>
            <a:ext cx="685800" cy="619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6593336-D448-732A-DB66-53190BBACF5C}"/>
              </a:ext>
            </a:extLst>
          </p:cNvPr>
          <p:cNvSpPr/>
          <p:nvPr/>
        </p:nvSpPr>
        <p:spPr>
          <a:xfrm>
            <a:off x="685800" y="457200"/>
            <a:ext cx="11077575" cy="1352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03D354A-2023-3CA4-4AE5-E374E38155FA}"/>
              </a:ext>
            </a:extLst>
          </p:cNvPr>
          <p:cNvSpPr/>
          <p:nvPr/>
        </p:nvSpPr>
        <p:spPr>
          <a:xfrm>
            <a:off x="1371600" y="2943225"/>
            <a:ext cx="10125075" cy="952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0696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5C93E-01C0-D893-7412-8BA8369C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478234"/>
            <a:ext cx="5029200" cy="2377282"/>
          </a:xfrm>
        </p:spPr>
        <p:txBody>
          <a:bodyPr>
            <a:noAutofit/>
          </a:bodyPr>
          <a:lstStyle/>
          <a:p>
            <a:pPr algn="just"/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resumen, para la </a:t>
            </a:r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posición mayoritaria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metafilosofía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filosofía es solo una tradición</a:t>
            </a:r>
            <a:endParaRPr lang="es-CL" sz="2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6C639-B998-CE13-47A7-A5C72FD07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725" y="1822847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Recién a fines del siglo XX y en alguna literatura temprana del siglo XXI se encuentran excepciones que constituyen lo que pudiéramos denominar la posición de minoría sobre este asunto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echa: curvada hacia abajo 3">
            <a:extLst>
              <a:ext uri="{FF2B5EF4-FFF2-40B4-BE49-F238E27FC236}">
                <a16:creationId xmlns:a16="http://schemas.microsoft.com/office/drawing/2014/main" id="{302ADDD7-F332-7389-E141-4A0F80DCCEF9}"/>
              </a:ext>
            </a:extLst>
          </p:cNvPr>
          <p:cNvSpPr/>
          <p:nvPr/>
        </p:nvSpPr>
        <p:spPr>
          <a:xfrm rot="1470554">
            <a:off x="5819776" y="1152524"/>
            <a:ext cx="1019175" cy="400050"/>
          </a:xfrm>
          <a:prstGeom prst="curvedDown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778392-3DA8-935D-23B4-24387A2A6D63}"/>
              </a:ext>
            </a:extLst>
          </p:cNvPr>
          <p:cNvSpPr txBox="1"/>
          <p:nvPr/>
        </p:nvSpPr>
        <p:spPr>
          <a:xfrm>
            <a:off x="6181725" y="4384196"/>
            <a:ext cx="53530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Según ella, correspondería distinguir de manera tajante entre </a:t>
            </a:r>
            <a:r>
              <a:rPr lang="es-MX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tradición filosófica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por el otro lado, </a:t>
            </a:r>
            <a:r>
              <a:rPr lang="es-MX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concepción filosófica</a:t>
            </a:r>
            <a:endParaRPr lang="es-CL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8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C6201-ABA2-3874-4CA7-5BE5AE27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1319212"/>
            <a:ext cx="11182350" cy="1325563"/>
          </a:xfrm>
        </p:spPr>
        <p:txBody>
          <a:bodyPr>
            <a:noAutofit/>
          </a:bodyPr>
          <a:lstStyle/>
          <a:p>
            <a:r>
              <a:rPr lang="es-CL" sz="4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Filosofía moderna: una introducción sinóptica (clara y concisa)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E2487-5502-67A2-F44B-AA7029EC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5" y="303530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 a tratar: </a:t>
            </a:r>
            <a:r>
              <a:rPr lang="es-C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Filosofía moderna </a:t>
            </a:r>
          </a:p>
          <a:p>
            <a:pPr marL="0" indent="0">
              <a:buNone/>
            </a:pPr>
            <a:r>
              <a:rPr lang="es-C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 autor nos da un contexto sobre lo “moderno”)</a:t>
            </a:r>
            <a:endParaRPr lang="es-C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10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3566DE-D930-95BC-E555-71086331D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1253331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s-MX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Dos posturas:</a:t>
            </a: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La posición de mayoría en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metafilosofía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la cual se aludió al comienzo, no reconoce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las dimensiones institucionales y políticas sean parte de lo filosófico. Dado que ellas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apuntan a aspectos concretos, prácticos o empíricos.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El pluralismo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metafilosófico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multidimensional, por el contrario, sostiene que lo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filosófico sería conceptual, pero también institucional y político. Y reserva el término </a:t>
            </a:r>
          </a:p>
          <a:p>
            <a:pPr marL="0" indent="0"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tradición filosófica para hablar de algo más complejo que una mera concepción o sucesión de ellas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4DAA7FB-0B3D-711B-CFC6-B59FCFE54D51}"/>
              </a:ext>
            </a:extLst>
          </p:cNvPr>
          <p:cNvSpPr/>
          <p:nvPr/>
        </p:nvSpPr>
        <p:spPr>
          <a:xfrm>
            <a:off x="3619500" y="4857750"/>
            <a:ext cx="4114800" cy="179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1F81FA6-A873-76DF-F919-4BA7519F9951}"/>
              </a:ext>
            </a:extLst>
          </p:cNvPr>
          <p:cNvSpPr/>
          <p:nvPr/>
        </p:nvSpPr>
        <p:spPr>
          <a:xfrm>
            <a:off x="5838825" y="5248275"/>
            <a:ext cx="1800225" cy="1171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89F60C-1747-4A0E-271D-2D8716A4D5C9}"/>
              </a:ext>
            </a:extLst>
          </p:cNvPr>
          <p:cNvSpPr txBox="1"/>
          <p:nvPr/>
        </p:nvSpPr>
        <p:spPr>
          <a:xfrm>
            <a:off x="3981449" y="5372100"/>
            <a:ext cx="149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Tradiciones filosóficas 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8F53E2-E6C8-F521-6B47-BBD4B61924A5}"/>
              </a:ext>
            </a:extLst>
          </p:cNvPr>
          <p:cNvSpPr txBox="1"/>
          <p:nvPr/>
        </p:nvSpPr>
        <p:spPr>
          <a:xfrm>
            <a:off x="6057900" y="551089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Concepciones filosóficas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4690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356047-1613-589C-F82A-568328CC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2" y="723900"/>
            <a:ext cx="11496675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Según esta elucidación del término, </a:t>
            </a:r>
            <a:r>
              <a:rPr lang="es-MX" b="1" dirty="0"/>
              <a:t>una tradición filosófica </a:t>
            </a:r>
            <a:r>
              <a:rPr lang="es-MX" dirty="0"/>
              <a:t>estaría constituida por la conjunción de racimos </a:t>
            </a:r>
            <a:r>
              <a:rPr lang="es-MX" b="1" dirty="0"/>
              <a:t>de concepciones filosóficas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Para hablar de una tradición filosófica se requeriría asociar racimos de concepciones de la filosofía</a:t>
            </a:r>
            <a:endParaRPr lang="es-CL" dirty="0"/>
          </a:p>
        </p:txBody>
      </p:sp>
      <p:pic>
        <p:nvPicPr>
          <p:cNvPr id="5" name="Imagen 4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08E3B274-BCC2-BBDF-6683-8C71223D5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2328" y="731651"/>
            <a:ext cx="3407343" cy="5486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79DA45A-8E6A-D5D4-C41B-F9DC661BFDF3}"/>
              </a:ext>
            </a:extLst>
          </p:cNvPr>
          <p:cNvSpPr txBox="1"/>
          <p:nvPr/>
        </p:nvSpPr>
        <p:spPr>
          <a:xfrm>
            <a:off x="4629150" y="3059668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highlight>
                  <a:srgbClr val="FFFF00"/>
                </a:highlight>
              </a:rPr>
              <a:t>Concepción</a:t>
            </a:r>
            <a:r>
              <a:rPr lang="es-MX" dirty="0"/>
              <a:t> </a:t>
            </a:r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7D52D3-5111-622D-839B-3507EEC44AEB}"/>
              </a:ext>
            </a:extLst>
          </p:cNvPr>
          <p:cNvSpPr txBox="1"/>
          <p:nvPr/>
        </p:nvSpPr>
        <p:spPr>
          <a:xfrm>
            <a:off x="6267450" y="413385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highlight>
                  <a:srgbClr val="FFFF00"/>
                </a:highlight>
              </a:rPr>
              <a:t>Concepción</a:t>
            </a:r>
            <a:r>
              <a:rPr lang="es-MX" dirty="0"/>
              <a:t> </a:t>
            </a:r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1123B7-94D7-E668-8EB8-A8586C623BF9}"/>
              </a:ext>
            </a:extLst>
          </p:cNvPr>
          <p:cNvSpPr txBox="1"/>
          <p:nvPr/>
        </p:nvSpPr>
        <p:spPr>
          <a:xfrm>
            <a:off x="6419850" y="2524125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highlight>
                  <a:srgbClr val="FFFF00"/>
                </a:highlight>
              </a:rPr>
              <a:t>Concepción</a:t>
            </a:r>
            <a:r>
              <a:rPr lang="es-MX" dirty="0"/>
              <a:t> </a:t>
            </a:r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E4BD5A-BABA-DAEB-3C97-6C9DB28FECD1}"/>
              </a:ext>
            </a:extLst>
          </p:cNvPr>
          <p:cNvSpPr txBox="1"/>
          <p:nvPr/>
        </p:nvSpPr>
        <p:spPr>
          <a:xfrm>
            <a:off x="8839200" y="3949184"/>
            <a:ext cx="198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highlight>
                  <a:srgbClr val="FFCCCC"/>
                </a:highlight>
              </a:rPr>
              <a:t>Tradicion filosófica </a:t>
            </a:r>
            <a:endParaRPr lang="es-CL" dirty="0">
              <a:highlight>
                <a:srgbClr val="FFCCC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4195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8B5AA9-70F1-EA81-EFB2-7FE3FC78D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de la modernidad y durante dos períodos 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prácticas filosóficas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habrían estado agrupadas 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racimos de concepciones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filosóficas al interior de una y la misma 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tradición </a:t>
            </a:r>
            <a:r>
              <a:rPr lang="es-MX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filosófica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F7DF005-DD83-3757-C648-F74958DEF851}"/>
              </a:ext>
            </a:extLst>
          </p:cNvPr>
          <p:cNvSpPr/>
          <p:nvPr/>
        </p:nvSpPr>
        <p:spPr>
          <a:xfrm>
            <a:off x="2867025" y="4543425"/>
            <a:ext cx="1619250" cy="1276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Practica filosófica </a:t>
            </a:r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141CB70-5FDB-1ED4-31B7-0FF62415A550}"/>
              </a:ext>
            </a:extLst>
          </p:cNvPr>
          <p:cNvSpPr/>
          <p:nvPr/>
        </p:nvSpPr>
        <p:spPr>
          <a:xfrm>
            <a:off x="2867025" y="3790950"/>
            <a:ext cx="3457575" cy="3000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E3949A-F5E5-5E0D-17B9-D3021F585A6A}"/>
              </a:ext>
            </a:extLst>
          </p:cNvPr>
          <p:cNvSpPr txBox="1"/>
          <p:nvPr/>
        </p:nvSpPr>
        <p:spPr>
          <a:xfrm>
            <a:off x="4652962" y="4967971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Concepciones filosóficas </a:t>
            </a:r>
            <a:endParaRPr lang="es-CL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FDDB8A9-1355-2404-B562-4D9494BCBCF1}"/>
              </a:ext>
            </a:extLst>
          </p:cNvPr>
          <p:cNvSpPr/>
          <p:nvPr/>
        </p:nvSpPr>
        <p:spPr>
          <a:xfrm>
            <a:off x="2781300" y="3533775"/>
            <a:ext cx="5486400" cy="3638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10B25-0C8C-4EE3-F5A7-8801B411600B}"/>
              </a:ext>
            </a:extLst>
          </p:cNvPr>
          <p:cNvSpPr txBox="1"/>
          <p:nvPr/>
        </p:nvSpPr>
        <p:spPr>
          <a:xfrm>
            <a:off x="6264590" y="4967971"/>
            <a:ext cx="198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Tradicion filosófica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22070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3FF58-8F0E-0B27-4EFA-77670F4E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60650"/>
            <a:ext cx="10515600" cy="1325563"/>
          </a:xfrm>
        </p:spPr>
        <p:txBody>
          <a:bodyPr>
            <a:noAutofit/>
          </a:bodyPr>
          <a:lstStyle/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suma</a:t>
            </a:r>
            <a:r>
              <a:rPr lang="es-MX" sz="2400" dirty="0"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hasta la modernidad, habrían existido dos tradiciones filosóficas</a:t>
            </a:r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griega, helénica o clásica y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separada de la primera por varios cientos de años en los cuales no hubo prácticas filosóficas, </a:t>
            </a:r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tradición occidental, cristiana, o tomista. </a:t>
            </a:r>
            <a:b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ambos casos habría tenido sentido hablar en singular, de «la tradición filosófica», “la tradicion filosófica griega”, “la tradición filosófica tomista” </a:t>
            </a:r>
            <a:b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la modernidad y el florecimiento de sus ciencias y tecnologías, por cierto </a:t>
            </a:r>
            <a:b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siglo XVII en adelante, la situación cambia. </a:t>
            </a:r>
            <a:r>
              <a:rPr lang="es-MX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Ahora corresponde contrastar </a:t>
            </a:r>
            <a:r>
              <a:rPr lang="es-MX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estras</a:t>
            </a:r>
            <a:r>
              <a:rPr lang="es-MX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tadiciones</a:t>
            </a:r>
            <a:r>
              <a:rPr lang="es-MX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otra de corte moderno, laico o científico. </a:t>
            </a:r>
            <a:endParaRPr lang="es-CL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77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99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>
            <a:spLocks noGrp="1"/>
          </p:cNvSpPr>
          <p:nvPr>
            <p:ph type="body" idx="1"/>
          </p:nvPr>
        </p:nvSpPr>
        <p:spPr>
          <a:xfrm>
            <a:off x="981075" y="553243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A finales del siglo xx, irrumpe la diversidad</a:t>
            </a:r>
            <a:r>
              <a:rPr lang="es-MX" b="1">
                <a:latin typeface="Times New Roman"/>
                <a:ea typeface="Times New Roman"/>
                <a:cs typeface="Times New Roman"/>
                <a:sym typeface="Times New Roman"/>
              </a:rPr>
              <a:t>. Ahora las prácticas filosóficas se ubicarían al interior de múltiples tradiciones filosóficas.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Google Shape;26;p1" descr="Un dibujo de un personaje animado&#10;&#10;Descripción generada automáticamente con confianza baj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9675" y="2554487"/>
            <a:ext cx="2619375" cy="421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0849" y="2521149"/>
            <a:ext cx="2677417" cy="431421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 txBox="1"/>
          <p:nvPr/>
        </p:nvSpPr>
        <p:spPr>
          <a:xfrm>
            <a:off x="1442849" y="2151817"/>
            <a:ext cx="215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Tradición filosófica 1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4829175" y="2014537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Tradición filosófica 2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8091488" y="2014537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Tradición filosófica 3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5412" y="2461878"/>
            <a:ext cx="2676376" cy="431024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/>
          <p:nvPr/>
        </p:nvSpPr>
        <p:spPr>
          <a:xfrm>
            <a:off x="4829175" y="3852068"/>
            <a:ext cx="1895400" cy="17811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Concepción filosofía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5131724" y="4742656"/>
            <a:ext cx="1593000" cy="8865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Practicas filosóficas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AFB13F-98E1-485C-D88D-F0380034C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3493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Estas tradiciones se alejan cada vez más en términos institucionales, políticos e, incluso, conceptuales</a:t>
            </a:r>
          </a:p>
          <a:p>
            <a:pPr marL="0" indent="0">
              <a:buNone/>
            </a:pPr>
            <a:endParaRPr lang="es-MX" i="1" dirty="0"/>
          </a:p>
          <a:p>
            <a:pPr marL="0" indent="0">
              <a:buNone/>
            </a:pPr>
            <a:r>
              <a:rPr lang="es-MX" i="1" dirty="0"/>
              <a:t>“Tal sería el caso, en el siglo XX de las tradiciones que, por falta de mejores etiquetas, pueden denominarse analítica, existencial, marxista y tomista. Durante el mencionado siglo, cada una de estas tradiciones filosóficas tuvo redes institucionales propias en las cuales, desde luego, se publicaron diccionarios y toda otra clase de textos de filosofía; se redactaron y examinaron tesis doctorales; y se celebraron seminarios, conferencias y congresos”</a:t>
            </a:r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2082691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E686E5-4714-533F-4721-1D8FB8141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2542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i="1" dirty="0"/>
              <a:t>“Hablar en términos de un rango abierto pero acotado de tradiciones filosóficas, con sus respectivos racimos de concepciones, ancladas en redes institucionales diversas y disjuntas, sometidas a pugnas políticas internas en el marco de las sociedades que les dan soporte ordena el panorama de las prácticas filosóficas en el siglo XX”</a:t>
            </a:r>
          </a:p>
        </p:txBody>
      </p:sp>
    </p:spTree>
    <p:extLst>
      <p:ext uri="{BB962C8B-B14F-4D97-AF65-F5344CB8AC3E}">
        <p14:creationId xmlns:p14="http://schemas.microsoft.com/office/powerpoint/2010/main" val="1347335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 txBox="1">
            <a:spLocks noGrp="1"/>
          </p:cNvSpPr>
          <p:nvPr>
            <p:ph type="body" idx="1"/>
          </p:nvPr>
        </p:nvSpPr>
        <p:spPr>
          <a:xfrm>
            <a:off x="990600" y="14541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finales el siglo XX con el cambio de perspectiva de los nuevos autores correspondería hablar de: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 1. </a:t>
            </a:r>
            <a:r>
              <a:rPr lang="es-MX" u="sng">
                <a:latin typeface="Times New Roman"/>
                <a:ea typeface="Times New Roman"/>
                <a:cs typeface="Times New Roman"/>
                <a:sym typeface="Times New Roman"/>
              </a:rPr>
              <a:t>Una tradición analítica</a:t>
            </a: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, con racimos de concepciones cientificistas, cotidianistas e historicistas.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s-MX" u="sng">
                <a:latin typeface="Times New Roman"/>
                <a:ea typeface="Times New Roman"/>
                <a:cs typeface="Times New Roman"/>
                <a:sym typeface="Times New Roman"/>
              </a:rPr>
              <a:t>Una tradición existencial </a:t>
            </a: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con concepciones voluntaristas, fenomenológicas y hermenéuticas;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s-MX" u="sng">
                <a:latin typeface="Times New Roman"/>
                <a:ea typeface="Times New Roman"/>
                <a:cs typeface="Times New Roman"/>
                <a:sym typeface="Times New Roman"/>
              </a:rPr>
              <a:t>Una tradición marxista;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s-MX" u="sng">
                <a:latin typeface="Times New Roman"/>
                <a:ea typeface="Times New Roman"/>
                <a:cs typeface="Times New Roman"/>
                <a:sym typeface="Times New Roman"/>
              </a:rPr>
              <a:t>Tradición occidental</a:t>
            </a: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, cristiana o tomista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6B2D14-59B6-0A9B-5A58-E92353873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2256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i="1" dirty="0"/>
              <a:t>“Según el pluralismo </a:t>
            </a:r>
            <a:r>
              <a:rPr lang="es-MX" sz="2400" i="1" dirty="0" err="1"/>
              <a:t>metafilosófico</a:t>
            </a:r>
            <a:r>
              <a:rPr lang="es-MX" sz="2400" i="1" dirty="0"/>
              <a:t> multidimensional, </a:t>
            </a:r>
            <a:r>
              <a:rPr lang="es-MX" sz="2400" i="1" dirty="0">
                <a:highlight>
                  <a:srgbClr val="FFCCCC"/>
                </a:highlight>
              </a:rPr>
              <a:t>correspondería hablar de la filosofía del siglo XX en términos de una familia de tradiciones filosóficas</a:t>
            </a:r>
            <a:r>
              <a:rPr lang="es-MX" sz="2400" i="1" dirty="0"/>
              <a:t>, cada una de las cuales, mientras vive en la historia, está constituida por una dimensión conceptual, una institucional, en la cual la anterior se encarna; y aún otra, la dimensión política, que cubre las relaciones de antagonismo y alianza entre miembros de una y la misma tradición así como con las otras tradiciones filosóficas e, incluso, más allá de ellas, con quienes cultivan otros dominios de práctica(…)”</a:t>
            </a:r>
            <a:endParaRPr lang="es-CL" sz="2400" i="1" dirty="0"/>
          </a:p>
        </p:txBody>
      </p:sp>
    </p:spTree>
    <p:extLst>
      <p:ext uri="{BB962C8B-B14F-4D97-AF65-F5344CB8AC3E}">
        <p14:creationId xmlns:p14="http://schemas.microsoft.com/office/powerpoint/2010/main" val="959879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97B2C0-C53A-22BD-3866-3225CCD92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Idea principal: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Finalmente el autor plantea muchas interrogantes, 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estas muestran cuán vasto es el campo de la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metafilosofía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(filosofía de la filosofía). Cuando su pregunta inicial se formula no en términos de qué sea la filosofía sino, en cambio, de qué podemos aprender acerca de la filosofía </a:t>
            </a:r>
            <a:r>
              <a:rPr lang="es-MX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atendemos más a la continuidad y cambio de sus prácticas que al contenido de sus productos.</a:t>
            </a:r>
            <a:endParaRPr lang="es-CL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5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58B973B-407B-A633-70CC-4B7A21D8029A}"/>
              </a:ext>
            </a:extLst>
          </p:cNvPr>
          <p:cNvSpPr/>
          <p:nvPr/>
        </p:nvSpPr>
        <p:spPr>
          <a:xfrm>
            <a:off x="706482" y="823912"/>
            <a:ext cx="7067551" cy="21621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Moderno</a:t>
            </a:r>
          </a:p>
          <a:p>
            <a:pPr algn="just"/>
            <a:r>
              <a:rPr lang="es-C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que vino después de la era medieval, ideas de la ilustración, decadencia de la cristiandad.  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4AD4E1C-AC0A-00C1-E162-DCE43B1E8EC3}"/>
              </a:ext>
            </a:extLst>
          </p:cNvPr>
          <p:cNvSpPr/>
          <p:nvPr/>
        </p:nvSpPr>
        <p:spPr>
          <a:xfrm>
            <a:off x="706482" y="3988594"/>
            <a:ext cx="7067550" cy="203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Modernista</a:t>
            </a:r>
          </a:p>
          <a:p>
            <a:pPr algn="just"/>
            <a:r>
              <a:rPr lang="es-C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Deber de estar adaptado a las nuevas tendencias modernas, desprecio de lo no moderno.</a:t>
            </a:r>
          </a:p>
        </p:txBody>
      </p:sp>
      <p:pic>
        <p:nvPicPr>
          <p:cNvPr id="12" name="Imagen 11" descr="Imagen en blanco y negro de un hombre con lentes&#10;&#10;Descripción generada automáticamente con confianza media">
            <a:extLst>
              <a:ext uri="{FF2B5EF4-FFF2-40B4-BE49-F238E27FC236}">
                <a16:creationId xmlns:a16="http://schemas.microsoft.com/office/drawing/2014/main" id="{0CC1141E-6E6B-F780-A9E4-33D137A58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32" y="3988594"/>
            <a:ext cx="1743075" cy="2628900"/>
          </a:xfrm>
          <a:prstGeom prst="rect">
            <a:avLst/>
          </a:prstGeom>
        </p:spPr>
      </p:pic>
      <p:pic>
        <p:nvPicPr>
          <p:cNvPr id="14" name="Imagen 13" descr="Imagen que contiene oveja&#10;&#10;Descripción generada automáticamente">
            <a:extLst>
              <a:ext uri="{FF2B5EF4-FFF2-40B4-BE49-F238E27FC236}">
                <a16:creationId xmlns:a16="http://schemas.microsoft.com/office/drawing/2014/main" id="{50A21B07-A706-6E68-82EF-D2A99563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90" y="823912"/>
            <a:ext cx="1847850" cy="2476500"/>
          </a:xfrm>
          <a:prstGeom prst="rect">
            <a:avLst/>
          </a:prstGeom>
        </p:spPr>
      </p:pic>
      <p:pic>
        <p:nvPicPr>
          <p:cNvPr id="16" name="Imagen 15" descr="Persona con cabello largo&#10;&#10;Descripción generada automáticamente con confianza media">
            <a:extLst>
              <a:ext uri="{FF2B5EF4-FFF2-40B4-BE49-F238E27FC236}">
                <a16:creationId xmlns:a16="http://schemas.microsoft.com/office/drawing/2014/main" id="{C684F7AF-2F81-BEF7-C4F9-E23CD73D62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7"/>
          <a:stretch/>
        </p:blipFill>
        <p:spPr>
          <a:xfrm>
            <a:off x="9633040" y="823911"/>
            <a:ext cx="1958883" cy="193357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5E7D878-6F4D-420A-B46A-E20DB6AF48F0}"/>
              </a:ext>
            </a:extLst>
          </p:cNvPr>
          <p:cNvSpPr txBox="1"/>
          <p:nvPr/>
        </p:nvSpPr>
        <p:spPr>
          <a:xfrm>
            <a:off x="8143875" y="3367089"/>
            <a:ext cx="98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siglo XIII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2155A79-0E2C-9AA3-11B7-37022285C8AB}"/>
              </a:ext>
            </a:extLst>
          </p:cNvPr>
          <p:cNvSpPr txBox="1"/>
          <p:nvPr/>
        </p:nvSpPr>
        <p:spPr>
          <a:xfrm>
            <a:off x="10088940" y="2757486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Siglo XVII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2F737AF-904C-F986-44B2-3F12667086BF}"/>
              </a:ext>
            </a:extLst>
          </p:cNvPr>
          <p:cNvSpPr txBox="1"/>
          <p:nvPr/>
        </p:nvSpPr>
        <p:spPr>
          <a:xfrm>
            <a:off x="9517107" y="398859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Siglo XX</a:t>
            </a:r>
          </a:p>
        </p:txBody>
      </p:sp>
    </p:spTree>
    <p:extLst>
      <p:ext uri="{BB962C8B-B14F-4D97-AF65-F5344CB8AC3E}">
        <p14:creationId xmlns:p14="http://schemas.microsoft.com/office/powerpoint/2010/main" val="202117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DD3D6-55B6-EC63-E007-F294CE71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1B6575-996A-DC4B-BB5F-3AE0C20C37AC}"/>
              </a:ext>
            </a:extLst>
          </p:cNvPr>
          <p:cNvSpPr txBox="1"/>
          <p:nvPr/>
        </p:nvSpPr>
        <p:spPr>
          <a:xfrm>
            <a:off x="4133850" y="2598003"/>
            <a:ext cx="2848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¿DUDAS?</a:t>
            </a:r>
            <a:endParaRPr lang="es-C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5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F09F9-BEE8-3151-E518-CE7B3580C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1923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Nosotros hablaremos de la filosofía moderna, no modernista </a:t>
            </a:r>
          </a:p>
        </p:txBody>
      </p:sp>
      <p:pic>
        <p:nvPicPr>
          <p:cNvPr id="5" name="Imagen 4" descr="Un cepillo de dientes color rosa&#10;&#10;Descripción generada automáticamente con confianza baja">
            <a:extLst>
              <a:ext uri="{FF2B5EF4-FFF2-40B4-BE49-F238E27FC236}">
                <a16:creationId xmlns:a16="http://schemas.microsoft.com/office/drawing/2014/main" id="{0DA51ECE-F519-3330-D4F4-FD4261EDD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3638550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1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FB71C-4F56-3746-29B2-EEF8AF3D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2498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L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1.¿Qué es la filosofía? </a:t>
            </a:r>
            <a:b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filosofía ha buscado largamente su propia definición, lo que sabemos de ella es que</a:t>
            </a:r>
            <a:r>
              <a:rPr lang="es-C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 formular y contestar preguntas</a:t>
            </a:r>
          </a:p>
        </p:txBody>
      </p:sp>
    </p:spTree>
    <p:extLst>
      <p:ext uri="{BB962C8B-B14F-4D97-AF65-F5344CB8AC3E}">
        <p14:creationId xmlns:p14="http://schemas.microsoft.com/office/powerpoint/2010/main" val="364146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89AEF-6D42-CA51-9327-F03F839E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86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L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son estas interrogantes que formula la filosofía?</a:t>
            </a:r>
            <a:b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C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Tienen un carácter de:</a:t>
            </a:r>
            <a:b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0301FD4-5DA0-F7D0-06F4-423716B9A050}"/>
              </a:ext>
            </a:extLst>
          </p:cNvPr>
          <p:cNvSpPr/>
          <p:nvPr/>
        </p:nvSpPr>
        <p:spPr>
          <a:xfrm>
            <a:off x="723900" y="3848098"/>
            <a:ext cx="3533775" cy="2457451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Abstracción</a:t>
            </a:r>
            <a:r>
              <a:rPr lang="es-CL" dirty="0"/>
              <a:t>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BA91D23-4D21-D6BE-7B47-BCD95A498151}"/>
              </a:ext>
            </a:extLst>
          </p:cNvPr>
          <p:cNvSpPr/>
          <p:nvPr/>
        </p:nvSpPr>
        <p:spPr>
          <a:xfrm>
            <a:off x="4457700" y="3848099"/>
            <a:ext cx="3276600" cy="235267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Finalidad</a:t>
            </a:r>
            <a:r>
              <a:rPr lang="es-CL" dirty="0"/>
              <a:t> 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CDB2355-D047-1B97-D07B-B4890178157D}"/>
              </a:ext>
            </a:extLst>
          </p:cNvPr>
          <p:cNvSpPr/>
          <p:nvPr/>
        </p:nvSpPr>
        <p:spPr>
          <a:xfrm>
            <a:off x="8010525" y="3848098"/>
            <a:ext cx="3533774" cy="235267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Interés en la verdad </a:t>
            </a:r>
          </a:p>
        </p:txBody>
      </p:sp>
    </p:spTree>
    <p:extLst>
      <p:ext uri="{BB962C8B-B14F-4D97-AF65-F5344CB8AC3E}">
        <p14:creationId xmlns:p14="http://schemas.microsoft.com/office/powerpoint/2010/main" val="134737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4AC47-9842-AA40-0B40-6F28A5D9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54" y="2523709"/>
            <a:ext cx="10515600" cy="1325563"/>
          </a:xfrm>
        </p:spPr>
        <p:txBody>
          <a:bodyPr/>
          <a:lstStyle/>
          <a:p>
            <a:r>
              <a:rPr lang="es-CL" dirty="0"/>
              <a:t>	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UNA CUARTA QUE SE INVENTÓ EL PROFE, ¿CÚAL ES?</a:t>
            </a:r>
          </a:p>
        </p:txBody>
      </p:sp>
    </p:spTree>
    <p:extLst>
      <p:ext uri="{BB962C8B-B14F-4D97-AF65-F5344CB8AC3E}">
        <p14:creationId xmlns:p14="http://schemas.microsoft.com/office/powerpoint/2010/main" val="387421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661D29E1-985F-6013-7055-2B75DB6EE16C}"/>
              </a:ext>
            </a:extLst>
          </p:cNvPr>
          <p:cNvSpPr/>
          <p:nvPr/>
        </p:nvSpPr>
        <p:spPr>
          <a:xfrm>
            <a:off x="3176822" y="1785390"/>
            <a:ext cx="5352582" cy="328721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razón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31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1CABB-8401-1F4F-DDA1-570EE256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606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B8EF3E-5B23-9467-740A-CAD579C2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50" y="15862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una cuestión de grado en donde tenemos una interrogante que va tomando una forma abstracta.</a:t>
            </a:r>
          </a:p>
          <a:p>
            <a:pPr marL="0" indent="0">
              <a:buNone/>
            </a:pP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CL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pregunta completamente abstracta se formula usando concetos que no sean casos especiales y que no estén en una categoría mas amplia. 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01B95F0-5D48-E2F8-2A78-FC82A4036ECD}"/>
              </a:ext>
            </a:extLst>
          </p:cNvPr>
          <p:cNvSpPr/>
          <p:nvPr/>
        </p:nvSpPr>
        <p:spPr>
          <a:xfrm>
            <a:off x="553900" y="4557403"/>
            <a:ext cx="2348430" cy="15264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¿Por qué se cayó ella?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F99582DD-42D9-68C8-D073-3F5993CA3860}"/>
              </a:ext>
            </a:extLst>
          </p:cNvPr>
          <p:cNvSpPr/>
          <p:nvPr/>
        </p:nvSpPr>
        <p:spPr>
          <a:xfrm>
            <a:off x="3466170" y="5187051"/>
            <a:ext cx="714375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19B592E-BCED-2E62-17AC-BDE3E43F1678}"/>
              </a:ext>
            </a:extLst>
          </p:cNvPr>
          <p:cNvSpPr/>
          <p:nvPr/>
        </p:nvSpPr>
        <p:spPr>
          <a:xfrm>
            <a:off x="4509883" y="4557403"/>
            <a:ext cx="2348430" cy="16619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se caen las cosas?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8793829-55B0-D043-8B4E-ECB5F6C2EBE5}"/>
              </a:ext>
            </a:extLst>
          </p:cNvPr>
          <p:cNvSpPr/>
          <p:nvPr/>
        </p:nvSpPr>
        <p:spPr>
          <a:xfrm>
            <a:off x="7267575" y="5187051"/>
            <a:ext cx="648632" cy="54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EA6A3B6-A985-37B5-9B31-42CF4DE86958}"/>
              </a:ext>
            </a:extLst>
          </p:cNvPr>
          <p:cNvSpPr/>
          <p:nvPr/>
        </p:nvSpPr>
        <p:spPr>
          <a:xfrm>
            <a:off x="8465866" y="4575157"/>
            <a:ext cx="2348430" cy="16619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existen </a:t>
            </a:r>
            <a:r>
              <a:rPr lang="es-C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eventos</a:t>
            </a:r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4248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1520</Words>
  <Application>Microsoft Office PowerPoint</Application>
  <PresentationFormat>Panorámica</PresentationFormat>
  <Paragraphs>139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Tema de Office</vt:lpstr>
      <vt:lpstr>Ayudantía Roger Scruton </vt:lpstr>
      <vt:lpstr>Filosofía moderna: una introducción sinóptica (clara y concisa) </vt:lpstr>
      <vt:lpstr>Presentación de PowerPoint</vt:lpstr>
      <vt:lpstr>Presentación de PowerPoint</vt:lpstr>
      <vt:lpstr>1.¿Qué es la filosofía?    La filosofía ha buscado largamente su propia definición, lo que sabemos de ella es que busca formular y contestar preguntas</vt:lpstr>
      <vt:lpstr>¿Cómo son estas interrogantes que formula la filosofía?  Tienen un carácter de: </vt:lpstr>
      <vt:lpstr> HAY UNA CUARTA QUE SE INVENTÓ EL PROFE, ¿CÚAL ES?</vt:lpstr>
      <vt:lpstr>Presentación de PowerPoint</vt:lpstr>
      <vt:lpstr>Abstracción </vt:lpstr>
      <vt:lpstr>Finalidad </vt:lpstr>
      <vt:lpstr>El interés en la verdad </vt:lpstr>
      <vt:lpstr>2. ¿Cuál es el tema de la filosofía?</vt:lpstr>
      <vt:lpstr>3. ¿Tiene la filosofía un método propio?</vt:lpstr>
      <vt:lpstr>Presentación de PowerPoint</vt:lpstr>
      <vt:lpstr>5. Ramas de la filosofía </vt:lpstr>
      <vt:lpstr>Presentación de PowerPoint</vt:lpstr>
      <vt:lpstr>1. LAS TRADICIONES FILOSÓFICAS ANTES, DURANTE Y DESPUÉS DEL SIGLO XX</vt:lpstr>
      <vt:lpstr>Presentación de PowerPoint</vt:lpstr>
      <vt:lpstr>En resumen, para la posición mayoritaria en metafilosofía, la filosofía es solo una tradición</vt:lpstr>
      <vt:lpstr>Presentación de PowerPoint</vt:lpstr>
      <vt:lpstr>Presentación de PowerPoint</vt:lpstr>
      <vt:lpstr>Presentación de PowerPoint</vt:lpstr>
      <vt:lpstr>En suma, hasta la modernidad, habrían existido dos tradiciones filosóficas: la griega, helénica o clásica y, separada de la primera por varios cientos de años en los cuales no hubo prácticas filosóficas, la tradición occidental, cristiana, o tomista.   En ambos casos habría tenido sentido hablar en singular, de «la tradición filosófica», “la tradicion filosófica griega”, “la tradición filosófica tomista”    A partir de la modernidad y el florecimiento de sus ciencias y tecnologías, por cierto  del siglo XVII en adelante, la situación cambia. Ahora corresponde contrastar estras tadiciones con otra de corte moderno, laico o científico.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Ayudantía Roger Scruton </dc:title>
  <cp:lastModifiedBy>Noelia Moya Ibarra</cp:lastModifiedBy>
  <cp:revision>3</cp:revision>
  <dcterms:modified xsi:type="dcterms:W3CDTF">2024-04-15T11:50:10Z</dcterms:modified>
</cp:coreProperties>
</file>