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111.jpg" ContentType="image/jpeg"/>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12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257" r:id="rId3"/>
    <p:sldId id="258" r:id="rId4"/>
    <p:sldId id="259" r:id="rId5"/>
    <p:sldId id="260" r:id="rId6"/>
    <p:sldId id="261" r:id="rId7"/>
    <p:sldId id="629" r:id="rId8"/>
    <p:sldId id="630" r:id="rId9"/>
    <p:sldId id="633" r:id="rId10"/>
    <p:sldId id="634" r:id="rId11"/>
    <p:sldId id="262" r:id="rId12"/>
    <p:sldId id="263" r:id="rId13"/>
    <p:sldId id="264" r:id="rId14"/>
    <p:sldId id="265" r:id="rId15"/>
    <p:sldId id="267" r:id="rId16"/>
    <p:sldId id="268" r:id="rId17"/>
    <p:sldId id="269" r:id="rId18"/>
    <p:sldId id="626" r:id="rId19"/>
    <p:sldId id="270" r:id="rId20"/>
    <p:sldId id="636" r:id="rId21"/>
    <p:sldId id="465" r:id="rId22"/>
    <p:sldId id="638" r:id="rId23"/>
    <p:sldId id="639" r:id="rId24"/>
    <p:sldId id="640" r:id="rId25"/>
    <p:sldId id="641" r:id="rId26"/>
    <p:sldId id="642" r:id="rId27"/>
    <p:sldId id="643" r:id="rId28"/>
    <p:sldId id="644" r:id="rId29"/>
    <p:sldId id="645" r:id="rId30"/>
    <p:sldId id="646" r:id="rId31"/>
    <p:sldId id="647" r:id="rId32"/>
    <p:sldId id="648" r:id="rId33"/>
    <p:sldId id="650" r:id="rId34"/>
    <p:sldId id="651" r:id="rId35"/>
    <p:sldId id="652" r:id="rId36"/>
    <p:sldId id="649" r:id="rId37"/>
    <p:sldId id="274" r:id="rId38"/>
    <p:sldId id="694" r:id="rId39"/>
    <p:sldId id="695" r:id="rId40"/>
    <p:sldId id="696" r:id="rId41"/>
    <p:sldId id="275" r:id="rId42"/>
    <p:sldId id="276" r:id="rId43"/>
    <p:sldId id="277" r:id="rId44"/>
    <p:sldId id="278" r:id="rId45"/>
    <p:sldId id="279" r:id="rId46"/>
    <p:sldId id="280" r:id="rId47"/>
    <p:sldId id="281" r:id="rId48"/>
    <p:sldId id="282" r:id="rId49"/>
    <p:sldId id="712" r:id="rId50"/>
    <p:sldId id="713" r:id="rId51"/>
    <p:sldId id="710" r:id="rId52"/>
    <p:sldId id="711" r:id="rId53"/>
    <p:sldId id="714" r:id="rId54"/>
    <p:sldId id="715" r:id="rId55"/>
    <p:sldId id="692" r:id="rId56"/>
    <p:sldId id="697" r:id="rId57"/>
    <p:sldId id="698" r:id="rId58"/>
    <p:sldId id="699" r:id="rId59"/>
    <p:sldId id="716" r:id="rId60"/>
    <p:sldId id="700" r:id="rId61"/>
    <p:sldId id="701" r:id="rId62"/>
    <p:sldId id="702" r:id="rId63"/>
    <p:sldId id="703" r:id="rId64"/>
    <p:sldId id="704" r:id="rId65"/>
    <p:sldId id="705" r:id="rId66"/>
    <p:sldId id="706" r:id="rId67"/>
    <p:sldId id="709" r:id="rId68"/>
    <p:sldId id="708" r:id="rId69"/>
  </p:sldIdLst>
  <p:sldSz cx="10058400" cy="7772400"/>
  <p:notesSz cx="10058400" cy="77724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52"/>
    <p:restoredTop sz="94700"/>
  </p:normalViewPr>
  <p:slideViewPr>
    <p:cSldViewPr>
      <p:cViewPr varScale="1">
        <p:scale>
          <a:sx n="86" d="100"/>
          <a:sy n="86" d="100"/>
        </p:scale>
        <p:origin x="1194" y="90"/>
      </p:cViewPr>
      <p:guideLst>
        <p:guide orient="horz" pos="2880"/>
        <p:guide pos="2160"/>
      </p:guideLst>
    </p:cSldViewPr>
  </p:slideViewPr>
  <p:notesTextViewPr>
    <p:cViewPr>
      <p:scale>
        <a:sx n="100" d="100"/>
        <a:sy n="100" d="100"/>
      </p:scale>
      <p:origin x="0" y="0"/>
    </p:cViewPr>
  </p:notesTextViewPr>
  <p:sorterViewPr>
    <p:cViewPr>
      <p:scale>
        <a:sx n="80" d="100"/>
        <a:sy n="80" d="100"/>
      </p:scale>
      <p:origin x="0" y="-110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svg"/><Relationship Id="rId1" Type="http://schemas.openxmlformats.org/officeDocument/2006/relationships/image" Target="../media/image28.png"/><Relationship Id="rId6" Type="http://schemas.openxmlformats.org/officeDocument/2006/relationships/image" Target="../media/image18.svg"/><Relationship Id="rId5" Type="http://schemas.openxmlformats.org/officeDocument/2006/relationships/image" Target="../media/image30.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svg"/><Relationship Id="rId1" Type="http://schemas.openxmlformats.org/officeDocument/2006/relationships/image" Target="../media/image28.png"/><Relationship Id="rId6" Type="http://schemas.openxmlformats.org/officeDocument/2006/relationships/image" Target="../media/image18.svg"/><Relationship Id="rId5" Type="http://schemas.openxmlformats.org/officeDocument/2006/relationships/image" Target="../media/image30.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0B4073-9C83-445A-AB53-36A422B7333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85DBAAB4-B7F8-4419-8708-58D96A33BFC1}">
      <dgm:prSet phldrT="[Texto]"/>
      <dgm:spPr/>
      <dgm:t>
        <a:bodyPr/>
        <a:lstStyle/>
        <a:p>
          <a:r>
            <a:rPr lang="es-ES" dirty="0"/>
            <a:t>Derecho establece conductas u omisiones que se consideran prohibidas o permitidas en una sociedad en un momento determinado</a:t>
          </a:r>
        </a:p>
      </dgm:t>
    </dgm:pt>
    <dgm:pt modelId="{7E77B49B-DDD8-4003-95CE-77E80C37CFA1}" type="parTrans" cxnId="{6C07D870-74A1-4183-A854-E6F0699B0346}">
      <dgm:prSet/>
      <dgm:spPr/>
      <dgm:t>
        <a:bodyPr/>
        <a:lstStyle/>
        <a:p>
          <a:endParaRPr lang="es-ES"/>
        </a:p>
      </dgm:t>
    </dgm:pt>
    <dgm:pt modelId="{56EDCAC7-1C1E-4973-8379-711880627D5F}" type="sibTrans" cxnId="{6C07D870-74A1-4183-A854-E6F0699B0346}">
      <dgm:prSet/>
      <dgm:spPr/>
      <dgm:t>
        <a:bodyPr/>
        <a:lstStyle/>
        <a:p>
          <a:endParaRPr lang="es-ES"/>
        </a:p>
      </dgm:t>
    </dgm:pt>
    <dgm:pt modelId="{F96511CC-A4F0-4E33-A914-64D2388AE04D}">
      <dgm:prSet phldrT="[Texto]"/>
      <dgm:spPr/>
      <dgm:t>
        <a:bodyPr/>
        <a:lstStyle/>
        <a:p>
          <a:r>
            <a:rPr lang="es-ES" dirty="0"/>
            <a:t>El derecho solo se ocupa de los conflictos amparados por el derecho aquellas conductas “regladas”</a:t>
          </a:r>
        </a:p>
      </dgm:t>
    </dgm:pt>
    <dgm:pt modelId="{45DA6B26-C919-44A3-B960-C0378FC49987}" type="parTrans" cxnId="{1E2C89ED-7EDB-4E64-BEE9-C8AD6ED8D687}">
      <dgm:prSet/>
      <dgm:spPr/>
      <dgm:t>
        <a:bodyPr/>
        <a:lstStyle/>
        <a:p>
          <a:endParaRPr lang="es-ES"/>
        </a:p>
      </dgm:t>
    </dgm:pt>
    <dgm:pt modelId="{1E3A8A46-5437-4B18-B3B8-504D4FBAF998}" type="sibTrans" cxnId="{1E2C89ED-7EDB-4E64-BEE9-C8AD6ED8D687}">
      <dgm:prSet/>
      <dgm:spPr/>
      <dgm:t>
        <a:bodyPr/>
        <a:lstStyle/>
        <a:p>
          <a:endParaRPr lang="es-ES"/>
        </a:p>
      </dgm:t>
    </dgm:pt>
    <dgm:pt modelId="{C3AD1229-7ADD-432D-92AC-869B988FEB0B}">
      <dgm:prSet phldrT="[Texto]"/>
      <dgm:spPr/>
      <dgm:t>
        <a:bodyPr/>
        <a:lstStyle/>
        <a:p>
          <a:r>
            <a:rPr lang="es-ES" dirty="0"/>
            <a:t>En base a principios axiológicos de selección y a procedimientos establecidos previamente, cuáles se consideran “protegidas por el derecho” </a:t>
          </a:r>
        </a:p>
      </dgm:t>
    </dgm:pt>
    <dgm:pt modelId="{BAD1CC4C-7E53-4528-AE77-155675C3A71F}" type="parTrans" cxnId="{7F9CA20E-71DD-4288-8D46-B1452620E0AA}">
      <dgm:prSet/>
      <dgm:spPr/>
      <dgm:t>
        <a:bodyPr/>
        <a:lstStyle/>
        <a:p>
          <a:endParaRPr lang="es-ES"/>
        </a:p>
      </dgm:t>
    </dgm:pt>
    <dgm:pt modelId="{DABF1714-6998-4265-BD23-4B33A2571487}" type="sibTrans" cxnId="{7F9CA20E-71DD-4288-8D46-B1452620E0AA}">
      <dgm:prSet/>
      <dgm:spPr/>
      <dgm:t>
        <a:bodyPr/>
        <a:lstStyle/>
        <a:p>
          <a:endParaRPr lang="es-ES"/>
        </a:p>
      </dgm:t>
    </dgm:pt>
    <dgm:pt modelId="{6ECF7F46-B423-4572-B5C8-7FFDF322367F}">
      <dgm:prSet phldrT="[Texto]"/>
      <dgm:spPr/>
      <dgm:t>
        <a:bodyPr/>
        <a:lstStyle/>
        <a:p>
          <a:r>
            <a:rPr lang="es-ES" dirty="0"/>
            <a:t>Principio de la “norma de clausura” todo lo que no está prohibido por las normas del sistema normativo se considera jurídicamente permitido de </a:t>
          </a:r>
        </a:p>
      </dgm:t>
    </dgm:pt>
    <dgm:pt modelId="{2B2EE7F8-E486-4FB3-8D18-F474D3CC5AE6}" type="parTrans" cxnId="{4BC22813-D881-4483-8211-7A11C053CA2E}">
      <dgm:prSet/>
      <dgm:spPr/>
      <dgm:t>
        <a:bodyPr/>
        <a:lstStyle/>
        <a:p>
          <a:endParaRPr lang="es-ES"/>
        </a:p>
      </dgm:t>
    </dgm:pt>
    <dgm:pt modelId="{12413906-A1A7-4635-89AD-67BFA4B280D5}" type="sibTrans" cxnId="{4BC22813-D881-4483-8211-7A11C053CA2E}">
      <dgm:prSet/>
      <dgm:spPr/>
      <dgm:t>
        <a:bodyPr/>
        <a:lstStyle/>
        <a:p>
          <a:endParaRPr lang="es-ES"/>
        </a:p>
      </dgm:t>
    </dgm:pt>
    <dgm:pt modelId="{70A2936F-C836-4D36-B540-47D008AEBBB8}">
      <dgm:prSet phldrT="[Texto]"/>
      <dgm:spPr/>
      <dgm:t>
        <a:bodyPr/>
        <a:lstStyle/>
        <a:p>
          <a:r>
            <a:rPr lang="es-ES" dirty="0"/>
            <a:t>“[fu]</a:t>
          </a:r>
          <a:r>
            <a:rPr lang="es-ES" dirty="0" err="1"/>
            <a:t>nciona</a:t>
          </a:r>
          <a:r>
            <a:rPr lang="es-ES" dirty="0"/>
            <a:t> en la vida social como instrumentos de resolución de conflictos entre pretensiones incompatibles entre dos o más  sujetos”</a:t>
          </a:r>
        </a:p>
        <a:p>
          <a:r>
            <a:rPr lang="es-ES" dirty="0"/>
            <a:t>(</a:t>
          </a:r>
          <a:r>
            <a:rPr lang="es-ES" dirty="0" err="1"/>
            <a:t>Etelman</a:t>
          </a:r>
          <a:r>
            <a:rPr lang="es-ES" dirty="0"/>
            <a:t>: 55)</a:t>
          </a:r>
        </a:p>
      </dgm:t>
    </dgm:pt>
    <dgm:pt modelId="{F83AAFCE-9ADF-426D-8F5D-ABBFCFB64CED}" type="parTrans" cxnId="{514904A5-9235-4C9E-9B9F-937EA3BD5028}">
      <dgm:prSet/>
      <dgm:spPr/>
      <dgm:t>
        <a:bodyPr/>
        <a:lstStyle/>
        <a:p>
          <a:endParaRPr lang="es-ES"/>
        </a:p>
      </dgm:t>
    </dgm:pt>
    <dgm:pt modelId="{B9824E12-FE3D-4454-BAAB-217AC2754B76}" type="sibTrans" cxnId="{514904A5-9235-4C9E-9B9F-937EA3BD5028}">
      <dgm:prSet/>
      <dgm:spPr/>
      <dgm:t>
        <a:bodyPr/>
        <a:lstStyle/>
        <a:p>
          <a:endParaRPr lang="es-ES"/>
        </a:p>
      </dgm:t>
    </dgm:pt>
    <dgm:pt modelId="{A286605C-AE2D-4C52-BD28-A791B2FE3059}">
      <dgm:prSet phldrT="[Texto]"/>
      <dgm:spPr/>
      <dgm:t>
        <a:bodyPr/>
        <a:lstStyle/>
        <a:p>
          <a:r>
            <a:rPr lang="es-ES" dirty="0"/>
            <a:t>Conflicto:</a:t>
          </a:r>
        </a:p>
        <a:p>
          <a:r>
            <a:rPr lang="es-CL" b="1" dirty="0">
              <a:solidFill>
                <a:schemeClr val="tx1"/>
              </a:solidFill>
            </a:rPr>
            <a:t>Contraposición de intereses jurídicamente relevantes</a:t>
          </a:r>
        </a:p>
        <a:p>
          <a:endParaRPr lang="es-CL" b="1" dirty="0">
            <a:solidFill>
              <a:schemeClr val="tx1"/>
            </a:solidFill>
          </a:endParaRPr>
        </a:p>
        <a:p>
          <a:r>
            <a:rPr lang="es-CL" b="1" dirty="0">
              <a:solidFill>
                <a:schemeClr val="tx1"/>
              </a:solidFill>
            </a:rPr>
            <a:t>Oposición de intereses protegidos por el derecho</a:t>
          </a:r>
          <a:endParaRPr lang="es-ES" dirty="0"/>
        </a:p>
      </dgm:t>
    </dgm:pt>
    <dgm:pt modelId="{35F44927-E77A-4D1B-AEC4-96EB532B1AC1}" type="parTrans" cxnId="{06F2451D-D55C-405C-90B4-6A09D7AB6FD7}">
      <dgm:prSet/>
      <dgm:spPr/>
      <dgm:t>
        <a:bodyPr/>
        <a:lstStyle/>
        <a:p>
          <a:endParaRPr lang="es-ES"/>
        </a:p>
      </dgm:t>
    </dgm:pt>
    <dgm:pt modelId="{B37AB3F6-C586-4059-8DBF-2542B8904259}" type="sibTrans" cxnId="{06F2451D-D55C-405C-90B4-6A09D7AB6FD7}">
      <dgm:prSet/>
      <dgm:spPr/>
      <dgm:t>
        <a:bodyPr/>
        <a:lstStyle/>
        <a:p>
          <a:endParaRPr lang="es-ES"/>
        </a:p>
      </dgm:t>
    </dgm:pt>
    <dgm:pt modelId="{E7ED48BA-70E0-411E-8CE6-3A69C6E8EE33}" type="pres">
      <dgm:prSet presAssocID="{610B4073-9C83-445A-AB53-36A422B73333}" presName="diagram" presStyleCnt="0">
        <dgm:presLayoutVars>
          <dgm:dir/>
          <dgm:resizeHandles val="exact"/>
        </dgm:presLayoutVars>
      </dgm:prSet>
      <dgm:spPr/>
      <dgm:t>
        <a:bodyPr/>
        <a:lstStyle/>
        <a:p>
          <a:endParaRPr lang="es-ES"/>
        </a:p>
      </dgm:t>
    </dgm:pt>
    <dgm:pt modelId="{E5C02A02-B5CD-4BC0-A70F-BE1A192E67C8}" type="pres">
      <dgm:prSet presAssocID="{85DBAAB4-B7F8-4419-8708-58D96A33BFC1}" presName="node" presStyleLbl="node1" presStyleIdx="0" presStyleCnt="6">
        <dgm:presLayoutVars>
          <dgm:bulletEnabled val="1"/>
        </dgm:presLayoutVars>
      </dgm:prSet>
      <dgm:spPr/>
      <dgm:t>
        <a:bodyPr/>
        <a:lstStyle/>
        <a:p>
          <a:endParaRPr lang="es-ES"/>
        </a:p>
      </dgm:t>
    </dgm:pt>
    <dgm:pt modelId="{E226EFFB-22D6-4095-AC28-2ABA824E38E8}" type="pres">
      <dgm:prSet presAssocID="{56EDCAC7-1C1E-4973-8379-711880627D5F}" presName="sibTrans" presStyleCnt="0"/>
      <dgm:spPr/>
    </dgm:pt>
    <dgm:pt modelId="{C1D55691-AB06-4A32-9FA5-17B301C4CB05}" type="pres">
      <dgm:prSet presAssocID="{F96511CC-A4F0-4E33-A914-64D2388AE04D}" presName="node" presStyleLbl="node1" presStyleIdx="1" presStyleCnt="6">
        <dgm:presLayoutVars>
          <dgm:bulletEnabled val="1"/>
        </dgm:presLayoutVars>
      </dgm:prSet>
      <dgm:spPr/>
      <dgm:t>
        <a:bodyPr/>
        <a:lstStyle/>
        <a:p>
          <a:endParaRPr lang="es-ES"/>
        </a:p>
      </dgm:t>
    </dgm:pt>
    <dgm:pt modelId="{F02BAFEC-9102-4D4D-BB6F-BBDBA865E9BA}" type="pres">
      <dgm:prSet presAssocID="{1E3A8A46-5437-4B18-B3B8-504D4FBAF998}" presName="sibTrans" presStyleCnt="0"/>
      <dgm:spPr/>
    </dgm:pt>
    <dgm:pt modelId="{C9B3837C-E122-4E3D-80E6-F5578B6041EF}" type="pres">
      <dgm:prSet presAssocID="{C3AD1229-7ADD-432D-92AC-869B988FEB0B}" presName="node" presStyleLbl="node1" presStyleIdx="2" presStyleCnt="6">
        <dgm:presLayoutVars>
          <dgm:bulletEnabled val="1"/>
        </dgm:presLayoutVars>
      </dgm:prSet>
      <dgm:spPr/>
      <dgm:t>
        <a:bodyPr/>
        <a:lstStyle/>
        <a:p>
          <a:endParaRPr lang="es-ES"/>
        </a:p>
      </dgm:t>
    </dgm:pt>
    <dgm:pt modelId="{0639C4CD-DB8C-4FA5-8E13-D80E6036A08C}" type="pres">
      <dgm:prSet presAssocID="{DABF1714-6998-4265-BD23-4B33A2571487}" presName="sibTrans" presStyleCnt="0"/>
      <dgm:spPr/>
    </dgm:pt>
    <dgm:pt modelId="{1D93FFCD-DDFD-4697-A513-670DBA92A620}" type="pres">
      <dgm:prSet presAssocID="{6ECF7F46-B423-4572-B5C8-7FFDF322367F}" presName="node" presStyleLbl="node1" presStyleIdx="3" presStyleCnt="6">
        <dgm:presLayoutVars>
          <dgm:bulletEnabled val="1"/>
        </dgm:presLayoutVars>
      </dgm:prSet>
      <dgm:spPr/>
      <dgm:t>
        <a:bodyPr/>
        <a:lstStyle/>
        <a:p>
          <a:endParaRPr lang="es-ES"/>
        </a:p>
      </dgm:t>
    </dgm:pt>
    <dgm:pt modelId="{20837680-A0AE-4CEB-877F-396BD0B5013B}" type="pres">
      <dgm:prSet presAssocID="{12413906-A1A7-4635-89AD-67BFA4B280D5}" presName="sibTrans" presStyleCnt="0"/>
      <dgm:spPr/>
    </dgm:pt>
    <dgm:pt modelId="{12C15D64-6256-475A-A6D4-96B23AE45432}" type="pres">
      <dgm:prSet presAssocID="{70A2936F-C836-4D36-B540-47D008AEBBB8}" presName="node" presStyleLbl="node1" presStyleIdx="4" presStyleCnt="6">
        <dgm:presLayoutVars>
          <dgm:bulletEnabled val="1"/>
        </dgm:presLayoutVars>
      </dgm:prSet>
      <dgm:spPr/>
      <dgm:t>
        <a:bodyPr/>
        <a:lstStyle/>
        <a:p>
          <a:endParaRPr lang="es-ES"/>
        </a:p>
      </dgm:t>
    </dgm:pt>
    <dgm:pt modelId="{2E0AFE98-AA75-40CA-BF4C-4247E15CC8B7}" type="pres">
      <dgm:prSet presAssocID="{B9824E12-FE3D-4454-BAAB-217AC2754B76}" presName="sibTrans" presStyleCnt="0"/>
      <dgm:spPr/>
    </dgm:pt>
    <dgm:pt modelId="{9E79372F-B62B-46E7-942E-2D40DB947E45}" type="pres">
      <dgm:prSet presAssocID="{A286605C-AE2D-4C52-BD28-A791B2FE3059}" presName="node" presStyleLbl="node1" presStyleIdx="5" presStyleCnt="6">
        <dgm:presLayoutVars>
          <dgm:bulletEnabled val="1"/>
        </dgm:presLayoutVars>
      </dgm:prSet>
      <dgm:spPr/>
      <dgm:t>
        <a:bodyPr/>
        <a:lstStyle/>
        <a:p>
          <a:endParaRPr lang="es-ES"/>
        </a:p>
      </dgm:t>
    </dgm:pt>
  </dgm:ptLst>
  <dgm:cxnLst>
    <dgm:cxn modelId="{06F2451D-D55C-405C-90B4-6A09D7AB6FD7}" srcId="{610B4073-9C83-445A-AB53-36A422B73333}" destId="{A286605C-AE2D-4C52-BD28-A791B2FE3059}" srcOrd="5" destOrd="0" parTransId="{35F44927-E77A-4D1B-AEC4-96EB532B1AC1}" sibTransId="{B37AB3F6-C586-4059-8DBF-2542B8904259}"/>
    <dgm:cxn modelId="{690AF16F-E644-401B-BE81-ED539723B0A7}" type="presOf" srcId="{F96511CC-A4F0-4E33-A914-64D2388AE04D}" destId="{C1D55691-AB06-4A32-9FA5-17B301C4CB05}" srcOrd="0" destOrd="0" presId="urn:microsoft.com/office/officeart/2005/8/layout/default"/>
    <dgm:cxn modelId="{772C1549-A0F4-4F4C-A439-36612D92670A}" type="presOf" srcId="{85DBAAB4-B7F8-4419-8708-58D96A33BFC1}" destId="{E5C02A02-B5CD-4BC0-A70F-BE1A192E67C8}" srcOrd="0" destOrd="0" presId="urn:microsoft.com/office/officeart/2005/8/layout/default"/>
    <dgm:cxn modelId="{7F9CA20E-71DD-4288-8D46-B1452620E0AA}" srcId="{610B4073-9C83-445A-AB53-36A422B73333}" destId="{C3AD1229-7ADD-432D-92AC-869B988FEB0B}" srcOrd="2" destOrd="0" parTransId="{BAD1CC4C-7E53-4528-AE77-155675C3A71F}" sibTransId="{DABF1714-6998-4265-BD23-4B33A2571487}"/>
    <dgm:cxn modelId="{4BC22813-D881-4483-8211-7A11C053CA2E}" srcId="{610B4073-9C83-445A-AB53-36A422B73333}" destId="{6ECF7F46-B423-4572-B5C8-7FFDF322367F}" srcOrd="3" destOrd="0" parTransId="{2B2EE7F8-E486-4FB3-8D18-F474D3CC5AE6}" sibTransId="{12413906-A1A7-4635-89AD-67BFA4B280D5}"/>
    <dgm:cxn modelId="{9889EEB2-C205-45B1-841B-938BDD3F8B83}" type="presOf" srcId="{C3AD1229-7ADD-432D-92AC-869B988FEB0B}" destId="{C9B3837C-E122-4E3D-80E6-F5578B6041EF}" srcOrd="0" destOrd="0" presId="urn:microsoft.com/office/officeart/2005/8/layout/default"/>
    <dgm:cxn modelId="{28420D71-B89D-4388-BDEC-0CA7D5A4C838}" type="presOf" srcId="{A286605C-AE2D-4C52-BD28-A791B2FE3059}" destId="{9E79372F-B62B-46E7-942E-2D40DB947E45}" srcOrd="0" destOrd="0" presId="urn:microsoft.com/office/officeart/2005/8/layout/default"/>
    <dgm:cxn modelId="{6C07D870-74A1-4183-A854-E6F0699B0346}" srcId="{610B4073-9C83-445A-AB53-36A422B73333}" destId="{85DBAAB4-B7F8-4419-8708-58D96A33BFC1}" srcOrd="0" destOrd="0" parTransId="{7E77B49B-DDD8-4003-95CE-77E80C37CFA1}" sibTransId="{56EDCAC7-1C1E-4973-8379-711880627D5F}"/>
    <dgm:cxn modelId="{FEAB441F-6362-41A1-9BA4-DD8E4DCF9CAD}" type="presOf" srcId="{70A2936F-C836-4D36-B540-47D008AEBBB8}" destId="{12C15D64-6256-475A-A6D4-96B23AE45432}" srcOrd="0" destOrd="0" presId="urn:microsoft.com/office/officeart/2005/8/layout/default"/>
    <dgm:cxn modelId="{1E2C89ED-7EDB-4E64-BEE9-C8AD6ED8D687}" srcId="{610B4073-9C83-445A-AB53-36A422B73333}" destId="{F96511CC-A4F0-4E33-A914-64D2388AE04D}" srcOrd="1" destOrd="0" parTransId="{45DA6B26-C919-44A3-B960-C0378FC49987}" sibTransId="{1E3A8A46-5437-4B18-B3B8-504D4FBAF998}"/>
    <dgm:cxn modelId="{2A9016E0-9227-4C7B-AA67-61A55CC4E6FE}" type="presOf" srcId="{6ECF7F46-B423-4572-B5C8-7FFDF322367F}" destId="{1D93FFCD-DDFD-4697-A513-670DBA92A620}" srcOrd="0" destOrd="0" presId="urn:microsoft.com/office/officeart/2005/8/layout/default"/>
    <dgm:cxn modelId="{514904A5-9235-4C9E-9B9F-937EA3BD5028}" srcId="{610B4073-9C83-445A-AB53-36A422B73333}" destId="{70A2936F-C836-4D36-B540-47D008AEBBB8}" srcOrd="4" destOrd="0" parTransId="{F83AAFCE-9ADF-426D-8F5D-ABBFCFB64CED}" sibTransId="{B9824E12-FE3D-4454-BAAB-217AC2754B76}"/>
    <dgm:cxn modelId="{8BAA48E0-D330-49A1-8481-A35791F5DEBB}" type="presOf" srcId="{610B4073-9C83-445A-AB53-36A422B73333}" destId="{E7ED48BA-70E0-411E-8CE6-3A69C6E8EE33}" srcOrd="0" destOrd="0" presId="urn:microsoft.com/office/officeart/2005/8/layout/default"/>
    <dgm:cxn modelId="{52132957-3937-49A1-9E20-1DBD46B0A7E5}" type="presParOf" srcId="{E7ED48BA-70E0-411E-8CE6-3A69C6E8EE33}" destId="{E5C02A02-B5CD-4BC0-A70F-BE1A192E67C8}" srcOrd="0" destOrd="0" presId="urn:microsoft.com/office/officeart/2005/8/layout/default"/>
    <dgm:cxn modelId="{DA481F9D-02DF-4F55-BB92-94358855E95C}" type="presParOf" srcId="{E7ED48BA-70E0-411E-8CE6-3A69C6E8EE33}" destId="{E226EFFB-22D6-4095-AC28-2ABA824E38E8}" srcOrd="1" destOrd="0" presId="urn:microsoft.com/office/officeart/2005/8/layout/default"/>
    <dgm:cxn modelId="{ADE321A6-8457-4CF9-B010-D0F03A2DE55E}" type="presParOf" srcId="{E7ED48BA-70E0-411E-8CE6-3A69C6E8EE33}" destId="{C1D55691-AB06-4A32-9FA5-17B301C4CB05}" srcOrd="2" destOrd="0" presId="urn:microsoft.com/office/officeart/2005/8/layout/default"/>
    <dgm:cxn modelId="{A3635D86-44F4-44E8-80C0-DD3349387585}" type="presParOf" srcId="{E7ED48BA-70E0-411E-8CE6-3A69C6E8EE33}" destId="{F02BAFEC-9102-4D4D-BB6F-BBDBA865E9BA}" srcOrd="3" destOrd="0" presId="urn:microsoft.com/office/officeart/2005/8/layout/default"/>
    <dgm:cxn modelId="{7A5FDE43-380B-48BD-AE39-642C44489F5E}" type="presParOf" srcId="{E7ED48BA-70E0-411E-8CE6-3A69C6E8EE33}" destId="{C9B3837C-E122-4E3D-80E6-F5578B6041EF}" srcOrd="4" destOrd="0" presId="urn:microsoft.com/office/officeart/2005/8/layout/default"/>
    <dgm:cxn modelId="{FD5ED352-6EA6-41E8-8036-79FB32EB571D}" type="presParOf" srcId="{E7ED48BA-70E0-411E-8CE6-3A69C6E8EE33}" destId="{0639C4CD-DB8C-4FA5-8E13-D80E6036A08C}" srcOrd="5" destOrd="0" presId="urn:microsoft.com/office/officeart/2005/8/layout/default"/>
    <dgm:cxn modelId="{D09462C1-48C5-4862-80A6-36FAC50F7ACB}" type="presParOf" srcId="{E7ED48BA-70E0-411E-8CE6-3A69C6E8EE33}" destId="{1D93FFCD-DDFD-4697-A513-670DBA92A620}" srcOrd="6" destOrd="0" presId="urn:microsoft.com/office/officeart/2005/8/layout/default"/>
    <dgm:cxn modelId="{E288FE2D-D67C-4214-AC74-2A6378884D25}" type="presParOf" srcId="{E7ED48BA-70E0-411E-8CE6-3A69C6E8EE33}" destId="{20837680-A0AE-4CEB-877F-396BD0B5013B}" srcOrd="7" destOrd="0" presId="urn:microsoft.com/office/officeart/2005/8/layout/default"/>
    <dgm:cxn modelId="{58239754-D5DC-49F6-BE0D-BDDA80C2323D}" type="presParOf" srcId="{E7ED48BA-70E0-411E-8CE6-3A69C6E8EE33}" destId="{12C15D64-6256-475A-A6D4-96B23AE45432}" srcOrd="8" destOrd="0" presId="urn:microsoft.com/office/officeart/2005/8/layout/default"/>
    <dgm:cxn modelId="{1E25302A-3525-4B14-BDD2-327761F1426F}" type="presParOf" srcId="{E7ED48BA-70E0-411E-8CE6-3A69C6E8EE33}" destId="{2E0AFE98-AA75-40CA-BF4C-4247E15CC8B7}" srcOrd="9" destOrd="0" presId="urn:microsoft.com/office/officeart/2005/8/layout/default"/>
    <dgm:cxn modelId="{F54A6DC2-AEE0-4D2F-8CCA-ACCD8DAF223E}" type="presParOf" srcId="{E7ED48BA-70E0-411E-8CE6-3A69C6E8EE33}" destId="{9E79372F-B62B-46E7-942E-2D40DB947E4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3F3AEC-15EF-4F04-8916-634CFB3CD8C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8294CD8-21CD-411C-94B1-62198BB83839}">
      <dgm:prSet/>
      <dgm:spPr/>
      <dgm:t>
        <a:bodyPr/>
        <a:lstStyle/>
        <a:p>
          <a:pPr>
            <a:lnSpc>
              <a:spcPct val="100000"/>
            </a:lnSpc>
          </a:pPr>
          <a:r>
            <a:rPr lang="es-CL" b="0" i="0" dirty="0"/>
            <a:t>El conflicto es un proceso que se configura cuando un individuo, comunidad, nación desean algo que no puede ser conseguido a menos que sea a costa de otro individuo o grupo que también lo desea</a:t>
          </a:r>
          <a:endParaRPr lang="en-US" dirty="0"/>
        </a:p>
      </dgm:t>
    </dgm:pt>
    <dgm:pt modelId="{BCB836C9-01A3-477A-8B7C-3B8C599E17D1}" type="parTrans" cxnId="{DE18DB29-E24B-4EC3-855D-57AB7B811D5C}">
      <dgm:prSet/>
      <dgm:spPr/>
      <dgm:t>
        <a:bodyPr/>
        <a:lstStyle/>
        <a:p>
          <a:endParaRPr lang="en-US"/>
        </a:p>
      </dgm:t>
    </dgm:pt>
    <dgm:pt modelId="{1CB7D9FD-F258-4FD4-98D6-84B84418F545}" type="sibTrans" cxnId="{DE18DB29-E24B-4EC3-855D-57AB7B811D5C}">
      <dgm:prSet/>
      <dgm:spPr/>
      <dgm:t>
        <a:bodyPr/>
        <a:lstStyle/>
        <a:p>
          <a:endParaRPr lang="en-US"/>
        </a:p>
      </dgm:t>
    </dgm:pt>
    <dgm:pt modelId="{2013DF66-3941-4B06-A9AA-A467CCF2A5EF}">
      <dgm:prSet/>
      <dgm:spPr/>
      <dgm:t>
        <a:bodyPr/>
        <a:lstStyle/>
        <a:p>
          <a:pPr>
            <a:lnSpc>
              <a:spcPct val="100000"/>
            </a:lnSpc>
          </a:pPr>
          <a:r>
            <a:rPr lang="es-CL" b="0" i="0" dirty="0"/>
            <a:t>El paso de una relación no-pacifica a una relación pacifica tiene 6 acciones:</a:t>
          </a:r>
          <a:endParaRPr lang="en-US" dirty="0"/>
        </a:p>
      </dgm:t>
    </dgm:pt>
    <dgm:pt modelId="{4845AF0E-A732-4C56-8116-1C8B275718FD}" type="parTrans" cxnId="{807312C3-FB76-44AB-88F4-D46F3227F6F1}">
      <dgm:prSet/>
      <dgm:spPr/>
      <dgm:t>
        <a:bodyPr/>
        <a:lstStyle/>
        <a:p>
          <a:endParaRPr lang="en-US"/>
        </a:p>
      </dgm:t>
    </dgm:pt>
    <dgm:pt modelId="{C327A145-3868-4CED-9C75-01BAB790FB5D}" type="sibTrans" cxnId="{807312C3-FB76-44AB-88F4-D46F3227F6F1}">
      <dgm:prSet/>
      <dgm:spPr/>
      <dgm:t>
        <a:bodyPr/>
        <a:lstStyle/>
        <a:p>
          <a:endParaRPr lang="en-US"/>
        </a:p>
      </dgm:t>
    </dgm:pt>
    <dgm:pt modelId="{FD8B89D0-C08E-470C-BDB4-898A3A2C3E14}">
      <dgm:prSet/>
      <dgm:spPr/>
      <dgm:t>
        <a:bodyPr/>
        <a:lstStyle/>
        <a:p>
          <a:pPr>
            <a:lnSpc>
              <a:spcPct val="100000"/>
            </a:lnSpc>
          </a:pPr>
          <a:r>
            <a:rPr lang="en-US" dirty="0" err="1"/>
            <a:t>Investigación</a:t>
          </a:r>
          <a:endParaRPr lang="en-US" dirty="0"/>
        </a:p>
      </dgm:t>
    </dgm:pt>
    <dgm:pt modelId="{85FFC20D-A76F-495F-8081-BA5373C27EC8}" type="parTrans" cxnId="{33C9A845-9B92-482F-9A84-67F0470BC8C9}">
      <dgm:prSet/>
      <dgm:spPr/>
      <dgm:t>
        <a:bodyPr/>
        <a:lstStyle/>
        <a:p>
          <a:endParaRPr lang="en-US"/>
        </a:p>
      </dgm:t>
    </dgm:pt>
    <dgm:pt modelId="{D7E65E90-52F4-4B66-8951-D2C499582302}" type="sibTrans" cxnId="{33C9A845-9B92-482F-9A84-67F0470BC8C9}">
      <dgm:prSet/>
      <dgm:spPr/>
      <dgm:t>
        <a:bodyPr/>
        <a:lstStyle/>
        <a:p>
          <a:endParaRPr lang="en-US"/>
        </a:p>
      </dgm:t>
    </dgm:pt>
    <dgm:pt modelId="{5EC38F3A-A7B5-4AE6-AEE5-D207A76839FE}">
      <dgm:prSet/>
      <dgm:spPr/>
      <dgm:t>
        <a:bodyPr/>
        <a:lstStyle/>
        <a:p>
          <a:pPr>
            <a:lnSpc>
              <a:spcPct val="100000"/>
            </a:lnSpc>
          </a:pPr>
          <a:r>
            <a:rPr lang="en-US" dirty="0" err="1"/>
            <a:t>Conciliación</a:t>
          </a:r>
          <a:endParaRPr lang="en-US" dirty="0"/>
        </a:p>
      </dgm:t>
    </dgm:pt>
    <dgm:pt modelId="{561B6447-9144-4F6B-905D-3B047BED2A81}" type="parTrans" cxnId="{C4FCFAD8-1F5C-4EDA-ADA0-0F15AAFF2C44}">
      <dgm:prSet/>
      <dgm:spPr/>
      <dgm:t>
        <a:bodyPr/>
        <a:lstStyle/>
        <a:p>
          <a:endParaRPr lang="en-US"/>
        </a:p>
      </dgm:t>
    </dgm:pt>
    <dgm:pt modelId="{133F17BE-6B90-4B36-8FEB-BD80450AC600}" type="sibTrans" cxnId="{C4FCFAD8-1F5C-4EDA-ADA0-0F15AAFF2C44}">
      <dgm:prSet/>
      <dgm:spPr/>
      <dgm:t>
        <a:bodyPr/>
        <a:lstStyle/>
        <a:p>
          <a:endParaRPr lang="en-US"/>
        </a:p>
      </dgm:t>
    </dgm:pt>
    <dgm:pt modelId="{98CD2832-3923-4F28-A192-015BA69DDA11}">
      <dgm:prSet/>
      <dgm:spPr/>
      <dgm:t>
        <a:bodyPr/>
        <a:lstStyle/>
        <a:p>
          <a:pPr>
            <a:lnSpc>
              <a:spcPct val="100000"/>
            </a:lnSpc>
          </a:pPr>
          <a:r>
            <a:rPr lang="en-US" dirty="0" err="1"/>
            <a:t>Transacción</a:t>
          </a:r>
          <a:endParaRPr lang="en-US" dirty="0"/>
        </a:p>
        <a:p>
          <a:pPr>
            <a:lnSpc>
              <a:spcPct val="100000"/>
            </a:lnSpc>
          </a:pPr>
          <a:r>
            <a:rPr lang="en-US" dirty="0"/>
            <a:t>Desarrollo</a:t>
          </a:r>
        </a:p>
        <a:p>
          <a:pPr>
            <a:lnSpc>
              <a:spcPct val="100000"/>
            </a:lnSpc>
          </a:pPr>
          <a:r>
            <a:rPr lang="en-US" dirty="0" err="1"/>
            <a:t>Concientización</a:t>
          </a:r>
          <a:endParaRPr lang="en-US" dirty="0"/>
        </a:p>
        <a:p>
          <a:pPr>
            <a:lnSpc>
              <a:spcPct val="100000"/>
            </a:lnSpc>
          </a:pPr>
          <a:r>
            <a:rPr lang="en-US" dirty="0" err="1"/>
            <a:t>Confrontación</a:t>
          </a:r>
          <a:endParaRPr lang="en-US" dirty="0"/>
        </a:p>
      </dgm:t>
    </dgm:pt>
    <dgm:pt modelId="{2ED2C733-035E-4E73-B4D5-F97C71BD8401}" type="parTrans" cxnId="{CD6907C7-3D95-4B86-91D6-540FEBABF48A}">
      <dgm:prSet/>
      <dgm:spPr/>
      <dgm:t>
        <a:bodyPr/>
        <a:lstStyle/>
        <a:p>
          <a:endParaRPr lang="en-US"/>
        </a:p>
      </dgm:t>
    </dgm:pt>
    <dgm:pt modelId="{78F2CA42-3F3A-4443-B782-17BD35D5E5D8}" type="sibTrans" cxnId="{CD6907C7-3D95-4B86-91D6-540FEBABF48A}">
      <dgm:prSet/>
      <dgm:spPr/>
      <dgm:t>
        <a:bodyPr/>
        <a:lstStyle/>
        <a:p>
          <a:endParaRPr lang="en-US"/>
        </a:p>
      </dgm:t>
    </dgm:pt>
    <dgm:pt modelId="{E605B54D-578F-495E-9896-8424B4E9C691}">
      <dgm:prSet/>
      <dgm:spPr/>
      <dgm:t>
        <a:bodyPr/>
        <a:lstStyle/>
        <a:p>
          <a:pPr>
            <a:lnSpc>
              <a:spcPct val="100000"/>
            </a:lnSpc>
          </a:pPr>
          <a:r>
            <a:rPr lang="en-US" dirty="0"/>
            <a:t>3 </a:t>
          </a:r>
          <a:r>
            <a:rPr lang="en-US" dirty="0" err="1"/>
            <a:t>formas</a:t>
          </a:r>
          <a:r>
            <a:rPr lang="en-US" dirty="0"/>
            <a:t> de </a:t>
          </a:r>
          <a:r>
            <a:rPr lang="en-US" dirty="0" err="1"/>
            <a:t>negociación</a:t>
          </a:r>
          <a:r>
            <a:rPr lang="en-US" dirty="0"/>
            <a:t> </a:t>
          </a:r>
        </a:p>
      </dgm:t>
    </dgm:pt>
    <dgm:pt modelId="{905B1BDD-44F4-4583-83E1-3B1E0FABAAC3}" type="parTrans" cxnId="{79BC7DA6-2BF7-4A2B-B436-DE7EB3D5F88F}">
      <dgm:prSet/>
      <dgm:spPr/>
      <dgm:t>
        <a:bodyPr/>
        <a:lstStyle/>
        <a:p>
          <a:endParaRPr lang="en-US"/>
        </a:p>
      </dgm:t>
    </dgm:pt>
    <dgm:pt modelId="{B4A4690D-681C-400B-A577-C4E0F314F4FF}" type="sibTrans" cxnId="{79BC7DA6-2BF7-4A2B-B436-DE7EB3D5F88F}">
      <dgm:prSet/>
      <dgm:spPr/>
      <dgm:t>
        <a:bodyPr/>
        <a:lstStyle/>
        <a:p>
          <a:endParaRPr lang="en-US"/>
        </a:p>
      </dgm:t>
    </dgm:pt>
    <dgm:pt modelId="{81AD313D-5C4A-45F2-982D-D06502AB4A82}" type="pres">
      <dgm:prSet presAssocID="{143F3AEC-15EF-4F04-8916-634CFB3CD8CB}" presName="root" presStyleCnt="0">
        <dgm:presLayoutVars>
          <dgm:dir/>
          <dgm:resizeHandles val="exact"/>
        </dgm:presLayoutVars>
      </dgm:prSet>
      <dgm:spPr/>
      <dgm:t>
        <a:bodyPr/>
        <a:lstStyle/>
        <a:p>
          <a:endParaRPr lang="es-ES"/>
        </a:p>
      </dgm:t>
    </dgm:pt>
    <dgm:pt modelId="{23C55558-88A0-4AA2-87C6-F4F874A81081}" type="pres">
      <dgm:prSet presAssocID="{C8294CD8-21CD-411C-94B1-62198BB83839}" presName="compNode" presStyleCnt="0"/>
      <dgm:spPr/>
    </dgm:pt>
    <dgm:pt modelId="{7455C878-59CA-47FE-9D4F-7C9BFBEB4856}" type="pres">
      <dgm:prSet presAssocID="{C8294CD8-21CD-411C-94B1-62198BB83839}" presName="bgRect" presStyleLbl="bgShp" presStyleIdx="0" presStyleCnt="3"/>
      <dgm:spPr/>
    </dgm:pt>
    <dgm:pt modelId="{F8A04599-1F8A-4ADD-87EA-2742F97A9F37}" type="pres">
      <dgm:prSet presAssocID="{C8294CD8-21CD-411C-94B1-62198BB83839}"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Grupo de hombres"/>
        </a:ext>
      </dgm:extLst>
    </dgm:pt>
    <dgm:pt modelId="{C94053E4-F934-454F-8165-A4FEDE19974D}" type="pres">
      <dgm:prSet presAssocID="{C8294CD8-21CD-411C-94B1-62198BB83839}" presName="spaceRect" presStyleCnt="0"/>
      <dgm:spPr/>
    </dgm:pt>
    <dgm:pt modelId="{B86554D5-5C45-4DC0-8305-6E747357EF23}" type="pres">
      <dgm:prSet presAssocID="{C8294CD8-21CD-411C-94B1-62198BB83839}" presName="parTx" presStyleLbl="revTx" presStyleIdx="0" presStyleCnt="4">
        <dgm:presLayoutVars>
          <dgm:chMax val="0"/>
          <dgm:chPref val="0"/>
        </dgm:presLayoutVars>
      </dgm:prSet>
      <dgm:spPr/>
      <dgm:t>
        <a:bodyPr/>
        <a:lstStyle/>
        <a:p>
          <a:endParaRPr lang="es-ES"/>
        </a:p>
      </dgm:t>
    </dgm:pt>
    <dgm:pt modelId="{419752B3-4F3D-4F61-9A56-8FF581C33A19}" type="pres">
      <dgm:prSet presAssocID="{1CB7D9FD-F258-4FD4-98D6-84B84418F545}" presName="sibTrans" presStyleCnt="0"/>
      <dgm:spPr/>
    </dgm:pt>
    <dgm:pt modelId="{5131FDA1-C2DE-42E1-AFD1-A64880705179}" type="pres">
      <dgm:prSet presAssocID="{2013DF66-3941-4B06-A9AA-A467CCF2A5EF}" presName="compNode" presStyleCnt="0"/>
      <dgm:spPr/>
    </dgm:pt>
    <dgm:pt modelId="{33C447A3-B347-48AD-8898-0D082018C9AB}" type="pres">
      <dgm:prSet presAssocID="{2013DF66-3941-4B06-A9AA-A467CCF2A5EF}" presName="bgRect" presStyleLbl="bgShp" presStyleIdx="1" presStyleCnt="3"/>
      <dgm:spPr/>
    </dgm:pt>
    <dgm:pt modelId="{F16D55E1-C94E-4805-8BDD-2C63972E9F48}" type="pres">
      <dgm:prSet presAssocID="{2013DF66-3941-4B06-A9AA-A467CCF2A5EF}"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Diana"/>
        </a:ext>
      </dgm:extLst>
    </dgm:pt>
    <dgm:pt modelId="{1BEB6ED9-3457-4CCC-9E9C-6F722C0F0FE8}" type="pres">
      <dgm:prSet presAssocID="{2013DF66-3941-4B06-A9AA-A467CCF2A5EF}" presName="spaceRect" presStyleCnt="0"/>
      <dgm:spPr/>
    </dgm:pt>
    <dgm:pt modelId="{42AF7945-C564-492B-AEA7-0F0EE50C2329}" type="pres">
      <dgm:prSet presAssocID="{2013DF66-3941-4B06-A9AA-A467CCF2A5EF}" presName="parTx" presStyleLbl="revTx" presStyleIdx="1" presStyleCnt="4">
        <dgm:presLayoutVars>
          <dgm:chMax val="0"/>
          <dgm:chPref val="0"/>
        </dgm:presLayoutVars>
      </dgm:prSet>
      <dgm:spPr/>
      <dgm:t>
        <a:bodyPr/>
        <a:lstStyle/>
        <a:p>
          <a:endParaRPr lang="es-ES"/>
        </a:p>
      </dgm:t>
    </dgm:pt>
    <dgm:pt modelId="{982A5E36-BFF4-4E2B-81CE-98E1E92D7E78}" type="pres">
      <dgm:prSet presAssocID="{2013DF66-3941-4B06-A9AA-A467CCF2A5EF}" presName="desTx" presStyleLbl="revTx" presStyleIdx="2" presStyleCnt="4">
        <dgm:presLayoutVars/>
      </dgm:prSet>
      <dgm:spPr/>
      <dgm:t>
        <a:bodyPr/>
        <a:lstStyle/>
        <a:p>
          <a:endParaRPr lang="es-ES"/>
        </a:p>
      </dgm:t>
    </dgm:pt>
    <dgm:pt modelId="{655EC1D7-A87E-4549-BF55-CDCDCB08E4FE}" type="pres">
      <dgm:prSet presAssocID="{C327A145-3868-4CED-9C75-01BAB790FB5D}" presName="sibTrans" presStyleCnt="0"/>
      <dgm:spPr/>
    </dgm:pt>
    <dgm:pt modelId="{405D31B1-60FC-854F-9025-E874084CF54E}" type="pres">
      <dgm:prSet presAssocID="{E605B54D-578F-495E-9896-8424B4E9C691}" presName="compNode" presStyleCnt="0"/>
      <dgm:spPr/>
    </dgm:pt>
    <dgm:pt modelId="{98EB3190-B7CE-6F48-80F4-DF4C6DEB9A6F}" type="pres">
      <dgm:prSet presAssocID="{E605B54D-578F-495E-9896-8424B4E9C691}" presName="bgRect" presStyleLbl="bgShp" presStyleIdx="2" presStyleCnt="3"/>
      <dgm:spPr/>
    </dgm:pt>
    <dgm:pt modelId="{7FBB91C4-2233-6741-8724-D0443B42A149}" type="pres">
      <dgm:prSet presAssocID="{E605B54D-578F-495E-9896-8424B4E9C691}"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s-ES"/>
        </a:p>
      </dgm:t>
      <dgm:extLst>
        <a:ext uri="{E40237B7-FDA0-4F09-8148-C483321AD2D9}">
          <dgm14:cNvPr xmlns:dgm14="http://schemas.microsoft.com/office/drawing/2010/diagram" id="0" name="" descr="Engranajes"/>
        </a:ext>
      </dgm:extLst>
    </dgm:pt>
    <dgm:pt modelId="{2EE911EA-521F-C247-951E-CF53725DABE8}" type="pres">
      <dgm:prSet presAssocID="{E605B54D-578F-495E-9896-8424B4E9C691}" presName="spaceRect" presStyleCnt="0"/>
      <dgm:spPr/>
    </dgm:pt>
    <dgm:pt modelId="{5045825A-5CDC-0C4C-93C8-366E3954E390}" type="pres">
      <dgm:prSet presAssocID="{E605B54D-578F-495E-9896-8424B4E9C691}" presName="parTx" presStyleLbl="revTx" presStyleIdx="3" presStyleCnt="4">
        <dgm:presLayoutVars>
          <dgm:chMax val="0"/>
          <dgm:chPref val="0"/>
        </dgm:presLayoutVars>
      </dgm:prSet>
      <dgm:spPr/>
      <dgm:t>
        <a:bodyPr/>
        <a:lstStyle/>
        <a:p>
          <a:endParaRPr lang="es-ES"/>
        </a:p>
      </dgm:t>
    </dgm:pt>
  </dgm:ptLst>
  <dgm:cxnLst>
    <dgm:cxn modelId="{C483B8D4-0ACE-44DD-8148-EE9BE02DB8D6}" type="presOf" srcId="{C8294CD8-21CD-411C-94B1-62198BB83839}" destId="{B86554D5-5C45-4DC0-8305-6E747357EF23}" srcOrd="0" destOrd="0" presId="urn:microsoft.com/office/officeart/2018/2/layout/IconVerticalSolidList"/>
    <dgm:cxn modelId="{CD6907C7-3D95-4B86-91D6-540FEBABF48A}" srcId="{2013DF66-3941-4B06-A9AA-A467CCF2A5EF}" destId="{98CD2832-3923-4F28-A192-015BA69DDA11}" srcOrd="2" destOrd="0" parTransId="{2ED2C733-035E-4E73-B4D5-F97C71BD8401}" sibTransId="{78F2CA42-3F3A-4443-B782-17BD35D5E5D8}"/>
    <dgm:cxn modelId="{41E29FD8-E939-4E40-885B-72DEF7C01D1E}" type="presOf" srcId="{2013DF66-3941-4B06-A9AA-A467CCF2A5EF}" destId="{42AF7945-C564-492B-AEA7-0F0EE50C2329}" srcOrd="0" destOrd="0" presId="urn:microsoft.com/office/officeart/2018/2/layout/IconVerticalSolidList"/>
    <dgm:cxn modelId="{89EF5925-2319-824F-A87E-3BB2D7F01996}" type="presOf" srcId="{E605B54D-578F-495E-9896-8424B4E9C691}" destId="{5045825A-5CDC-0C4C-93C8-366E3954E390}" srcOrd="0" destOrd="0" presId="urn:microsoft.com/office/officeart/2018/2/layout/IconVerticalSolidList"/>
    <dgm:cxn modelId="{33C9A845-9B92-482F-9A84-67F0470BC8C9}" srcId="{2013DF66-3941-4B06-A9AA-A467CCF2A5EF}" destId="{FD8B89D0-C08E-470C-BDB4-898A3A2C3E14}" srcOrd="0" destOrd="0" parTransId="{85FFC20D-A76F-495F-8081-BA5373C27EC8}" sibTransId="{D7E65E90-52F4-4B66-8951-D2C499582302}"/>
    <dgm:cxn modelId="{C6C14BC5-D779-4935-8461-782E4991F143}" type="presOf" srcId="{143F3AEC-15EF-4F04-8916-634CFB3CD8CB}" destId="{81AD313D-5C4A-45F2-982D-D06502AB4A82}" srcOrd="0" destOrd="0" presId="urn:microsoft.com/office/officeart/2018/2/layout/IconVerticalSolidList"/>
    <dgm:cxn modelId="{EF85DDDC-E201-4CAA-A3CF-4C6BD9BB2759}" type="presOf" srcId="{FD8B89D0-C08E-470C-BDB4-898A3A2C3E14}" destId="{982A5E36-BFF4-4E2B-81CE-98E1E92D7E78}" srcOrd="0" destOrd="0" presId="urn:microsoft.com/office/officeart/2018/2/layout/IconVerticalSolidList"/>
    <dgm:cxn modelId="{2585B493-888B-43DD-8835-A87339EEAC0D}" type="presOf" srcId="{98CD2832-3923-4F28-A192-015BA69DDA11}" destId="{982A5E36-BFF4-4E2B-81CE-98E1E92D7E78}" srcOrd="0" destOrd="2" presId="urn:microsoft.com/office/officeart/2018/2/layout/IconVerticalSolidList"/>
    <dgm:cxn modelId="{DE18DB29-E24B-4EC3-855D-57AB7B811D5C}" srcId="{143F3AEC-15EF-4F04-8916-634CFB3CD8CB}" destId="{C8294CD8-21CD-411C-94B1-62198BB83839}" srcOrd="0" destOrd="0" parTransId="{BCB836C9-01A3-477A-8B7C-3B8C599E17D1}" sibTransId="{1CB7D9FD-F258-4FD4-98D6-84B84418F545}"/>
    <dgm:cxn modelId="{807312C3-FB76-44AB-88F4-D46F3227F6F1}" srcId="{143F3AEC-15EF-4F04-8916-634CFB3CD8CB}" destId="{2013DF66-3941-4B06-A9AA-A467CCF2A5EF}" srcOrd="1" destOrd="0" parTransId="{4845AF0E-A732-4C56-8116-1C8B275718FD}" sibTransId="{C327A145-3868-4CED-9C75-01BAB790FB5D}"/>
    <dgm:cxn modelId="{2F53842C-2E4C-4D4B-8F28-2518DEAD2131}" type="presOf" srcId="{5EC38F3A-A7B5-4AE6-AEE5-D207A76839FE}" destId="{982A5E36-BFF4-4E2B-81CE-98E1E92D7E78}" srcOrd="0" destOrd="1" presId="urn:microsoft.com/office/officeart/2018/2/layout/IconVerticalSolidList"/>
    <dgm:cxn modelId="{C4FCFAD8-1F5C-4EDA-ADA0-0F15AAFF2C44}" srcId="{2013DF66-3941-4B06-A9AA-A467CCF2A5EF}" destId="{5EC38F3A-A7B5-4AE6-AEE5-D207A76839FE}" srcOrd="1" destOrd="0" parTransId="{561B6447-9144-4F6B-905D-3B047BED2A81}" sibTransId="{133F17BE-6B90-4B36-8FEB-BD80450AC600}"/>
    <dgm:cxn modelId="{79BC7DA6-2BF7-4A2B-B436-DE7EB3D5F88F}" srcId="{143F3AEC-15EF-4F04-8916-634CFB3CD8CB}" destId="{E605B54D-578F-495E-9896-8424B4E9C691}" srcOrd="2" destOrd="0" parTransId="{905B1BDD-44F4-4583-83E1-3B1E0FABAAC3}" sibTransId="{B4A4690D-681C-400B-A577-C4E0F314F4FF}"/>
    <dgm:cxn modelId="{4E343292-895A-4620-A51F-FB3372E27552}" type="presParOf" srcId="{81AD313D-5C4A-45F2-982D-D06502AB4A82}" destId="{23C55558-88A0-4AA2-87C6-F4F874A81081}" srcOrd="0" destOrd="0" presId="urn:microsoft.com/office/officeart/2018/2/layout/IconVerticalSolidList"/>
    <dgm:cxn modelId="{A8EC9EF9-0D6D-43C9-9C27-56B42C28C0B3}" type="presParOf" srcId="{23C55558-88A0-4AA2-87C6-F4F874A81081}" destId="{7455C878-59CA-47FE-9D4F-7C9BFBEB4856}" srcOrd="0" destOrd="0" presId="urn:microsoft.com/office/officeart/2018/2/layout/IconVerticalSolidList"/>
    <dgm:cxn modelId="{657696E3-AFED-4CE6-A956-EDA34BA65A2E}" type="presParOf" srcId="{23C55558-88A0-4AA2-87C6-F4F874A81081}" destId="{F8A04599-1F8A-4ADD-87EA-2742F97A9F37}" srcOrd="1" destOrd="0" presId="urn:microsoft.com/office/officeart/2018/2/layout/IconVerticalSolidList"/>
    <dgm:cxn modelId="{229F72B0-4A9A-480F-AD68-6C6FB08D16A1}" type="presParOf" srcId="{23C55558-88A0-4AA2-87C6-F4F874A81081}" destId="{C94053E4-F934-454F-8165-A4FEDE19974D}" srcOrd="2" destOrd="0" presId="urn:microsoft.com/office/officeart/2018/2/layout/IconVerticalSolidList"/>
    <dgm:cxn modelId="{383CD781-15EC-4AF0-A329-50D709C1280A}" type="presParOf" srcId="{23C55558-88A0-4AA2-87C6-F4F874A81081}" destId="{B86554D5-5C45-4DC0-8305-6E747357EF23}" srcOrd="3" destOrd="0" presId="urn:microsoft.com/office/officeart/2018/2/layout/IconVerticalSolidList"/>
    <dgm:cxn modelId="{EDD9CF42-41DF-48CD-B9D0-A319060DC440}" type="presParOf" srcId="{81AD313D-5C4A-45F2-982D-D06502AB4A82}" destId="{419752B3-4F3D-4F61-9A56-8FF581C33A19}" srcOrd="1" destOrd="0" presId="urn:microsoft.com/office/officeart/2018/2/layout/IconVerticalSolidList"/>
    <dgm:cxn modelId="{7818FCCC-752A-4EF4-A175-10D68C2E3DC1}" type="presParOf" srcId="{81AD313D-5C4A-45F2-982D-D06502AB4A82}" destId="{5131FDA1-C2DE-42E1-AFD1-A64880705179}" srcOrd="2" destOrd="0" presId="urn:microsoft.com/office/officeart/2018/2/layout/IconVerticalSolidList"/>
    <dgm:cxn modelId="{E0BB642A-1E67-477B-839E-8A623D5E5EF9}" type="presParOf" srcId="{5131FDA1-C2DE-42E1-AFD1-A64880705179}" destId="{33C447A3-B347-48AD-8898-0D082018C9AB}" srcOrd="0" destOrd="0" presId="urn:microsoft.com/office/officeart/2018/2/layout/IconVerticalSolidList"/>
    <dgm:cxn modelId="{5E34ACA8-E7AD-4F29-B324-75A0EB9612B9}" type="presParOf" srcId="{5131FDA1-C2DE-42E1-AFD1-A64880705179}" destId="{F16D55E1-C94E-4805-8BDD-2C63972E9F48}" srcOrd="1" destOrd="0" presId="urn:microsoft.com/office/officeart/2018/2/layout/IconVerticalSolidList"/>
    <dgm:cxn modelId="{A76D93E0-10C0-47C5-9239-8374AF0183F8}" type="presParOf" srcId="{5131FDA1-C2DE-42E1-AFD1-A64880705179}" destId="{1BEB6ED9-3457-4CCC-9E9C-6F722C0F0FE8}" srcOrd="2" destOrd="0" presId="urn:microsoft.com/office/officeart/2018/2/layout/IconVerticalSolidList"/>
    <dgm:cxn modelId="{8EA5E0A7-493B-48E1-8FC2-2F97AB13B6FB}" type="presParOf" srcId="{5131FDA1-C2DE-42E1-AFD1-A64880705179}" destId="{42AF7945-C564-492B-AEA7-0F0EE50C2329}" srcOrd="3" destOrd="0" presId="urn:microsoft.com/office/officeart/2018/2/layout/IconVerticalSolidList"/>
    <dgm:cxn modelId="{C2A41227-8C47-4A96-B5FD-11B048276AEE}" type="presParOf" srcId="{5131FDA1-C2DE-42E1-AFD1-A64880705179}" destId="{982A5E36-BFF4-4E2B-81CE-98E1E92D7E78}" srcOrd="4" destOrd="0" presId="urn:microsoft.com/office/officeart/2018/2/layout/IconVerticalSolidList"/>
    <dgm:cxn modelId="{074F7FD0-9455-0F48-9E38-787D8FF7CED0}" type="presParOf" srcId="{81AD313D-5C4A-45F2-982D-D06502AB4A82}" destId="{655EC1D7-A87E-4549-BF55-CDCDCB08E4FE}" srcOrd="3" destOrd="0" presId="urn:microsoft.com/office/officeart/2018/2/layout/IconVerticalSolidList"/>
    <dgm:cxn modelId="{8CD04E78-A274-E34E-A8F0-CB481E9A995E}" type="presParOf" srcId="{81AD313D-5C4A-45F2-982D-D06502AB4A82}" destId="{405D31B1-60FC-854F-9025-E874084CF54E}" srcOrd="4" destOrd="0" presId="urn:microsoft.com/office/officeart/2018/2/layout/IconVerticalSolidList"/>
    <dgm:cxn modelId="{70665F1C-34E7-404E-9FE2-D77C07C20056}" type="presParOf" srcId="{405D31B1-60FC-854F-9025-E874084CF54E}" destId="{98EB3190-B7CE-6F48-80F4-DF4C6DEB9A6F}" srcOrd="0" destOrd="0" presId="urn:microsoft.com/office/officeart/2018/2/layout/IconVerticalSolidList"/>
    <dgm:cxn modelId="{1C79BF79-3497-9847-9EF1-9F6DC1B2103C}" type="presParOf" srcId="{405D31B1-60FC-854F-9025-E874084CF54E}" destId="{7FBB91C4-2233-6741-8724-D0443B42A149}" srcOrd="1" destOrd="0" presId="urn:microsoft.com/office/officeart/2018/2/layout/IconVerticalSolidList"/>
    <dgm:cxn modelId="{CF2EE425-EF54-B640-8374-67A45C6B4DFE}" type="presParOf" srcId="{405D31B1-60FC-854F-9025-E874084CF54E}" destId="{2EE911EA-521F-C247-951E-CF53725DABE8}" srcOrd="2" destOrd="0" presId="urn:microsoft.com/office/officeart/2018/2/layout/IconVerticalSolidList"/>
    <dgm:cxn modelId="{E70FA9BF-F0C0-8F4F-AF78-D2BE6A60AE10}" type="presParOf" srcId="{405D31B1-60FC-854F-9025-E874084CF54E}" destId="{5045825A-5CDC-0C4C-93C8-366E3954E3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2E838-B7C0-FF43-89FF-405C8DF02147}"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s-ES"/>
        </a:p>
      </dgm:t>
    </dgm:pt>
    <dgm:pt modelId="{15E3E49C-989A-8547-8873-6B8A9FFF226E}">
      <dgm:prSet phldrT="[Texto]" custT="1"/>
      <dgm:spPr>
        <a:solidFill>
          <a:srgbClr val="C00000"/>
        </a:solidFill>
      </dgm:spPr>
      <dgm:t>
        <a:bodyPr/>
        <a:lstStyle/>
        <a:p>
          <a:r>
            <a:rPr lang="es-ES" sz="1200" dirty="0"/>
            <a:t>Adjudicación</a:t>
          </a:r>
        </a:p>
      </dgm:t>
    </dgm:pt>
    <dgm:pt modelId="{F1415F73-84F3-CD45-A06B-CED8B3B27E4A}" type="parTrans" cxnId="{6DE7C951-D751-0946-8F32-42DD7C7315BF}">
      <dgm:prSet/>
      <dgm:spPr/>
      <dgm:t>
        <a:bodyPr/>
        <a:lstStyle/>
        <a:p>
          <a:endParaRPr lang="es-ES"/>
        </a:p>
      </dgm:t>
    </dgm:pt>
    <dgm:pt modelId="{4F997243-C808-6748-BC7E-54D7846B9FFE}" type="sibTrans" cxnId="{6DE7C951-D751-0946-8F32-42DD7C7315BF}">
      <dgm:prSet/>
      <dgm:spPr/>
      <dgm:t>
        <a:bodyPr/>
        <a:lstStyle/>
        <a:p>
          <a:endParaRPr lang="es-ES"/>
        </a:p>
      </dgm:t>
    </dgm:pt>
    <dgm:pt modelId="{A75C4E3E-F051-6A49-81D2-2DB2F59E0A65}">
      <dgm:prSet phldrT="[Texto]"/>
      <dgm:spPr/>
      <dgm:t>
        <a:bodyPr/>
        <a:lstStyle/>
        <a:p>
          <a:r>
            <a:rPr lang="es-ES" dirty="0"/>
            <a:t>Lógica binaria/ posiciones</a:t>
          </a:r>
        </a:p>
      </dgm:t>
    </dgm:pt>
    <dgm:pt modelId="{9BBCE6B4-884A-5D44-80B9-B613D88997BC}" type="parTrans" cxnId="{5E448F93-3C80-F046-9F87-96EFA10205D6}">
      <dgm:prSet/>
      <dgm:spPr/>
      <dgm:t>
        <a:bodyPr/>
        <a:lstStyle/>
        <a:p>
          <a:endParaRPr lang="es-ES"/>
        </a:p>
      </dgm:t>
    </dgm:pt>
    <dgm:pt modelId="{F2CB2D55-BCCB-2D40-A7C6-385ED7916CCF}" type="sibTrans" cxnId="{5E448F93-3C80-F046-9F87-96EFA10205D6}">
      <dgm:prSet/>
      <dgm:spPr/>
      <dgm:t>
        <a:bodyPr/>
        <a:lstStyle/>
        <a:p>
          <a:endParaRPr lang="es-ES"/>
        </a:p>
      </dgm:t>
    </dgm:pt>
    <dgm:pt modelId="{363372EA-8040-0344-B1DE-43CAF8A35F16}">
      <dgm:prSet phldrT="[Texto]"/>
      <dgm:spPr/>
      <dgm:t>
        <a:bodyPr/>
        <a:lstStyle/>
        <a:p>
          <a:r>
            <a:rPr lang="es-ES" dirty="0" err="1"/>
            <a:t>Adversarial</a:t>
          </a:r>
          <a:endParaRPr lang="es-ES" dirty="0"/>
        </a:p>
      </dgm:t>
    </dgm:pt>
    <dgm:pt modelId="{856DFD72-4397-E14D-B721-27848ADD2FF5}" type="parTrans" cxnId="{35E34CF8-8B0E-074A-8683-9FA2BEDE5DB8}">
      <dgm:prSet/>
      <dgm:spPr/>
      <dgm:t>
        <a:bodyPr/>
        <a:lstStyle/>
        <a:p>
          <a:endParaRPr lang="es-ES"/>
        </a:p>
      </dgm:t>
    </dgm:pt>
    <dgm:pt modelId="{36E1C5D1-2F02-D44D-AB66-50E5A200FF55}" type="sibTrans" cxnId="{35E34CF8-8B0E-074A-8683-9FA2BEDE5DB8}">
      <dgm:prSet/>
      <dgm:spPr/>
      <dgm:t>
        <a:bodyPr/>
        <a:lstStyle/>
        <a:p>
          <a:endParaRPr lang="es-ES"/>
        </a:p>
      </dgm:t>
    </dgm:pt>
    <dgm:pt modelId="{AE204705-4DCF-A740-B429-70B958A20FDE}">
      <dgm:prSet phldrT="[Texto]" custT="1"/>
      <dgm:spPr>
        <a:solidFill>
          <a:srgbClr val="FF7E79"/>
        </a:solidFill>
      </dgm:spPr>
      <dgm:t>
        <a:bodyPr/>
        <a:lstStyle/>
        <a:p>
          <a:r>
            <a:rPr lang="es-ES" sz="1400" dirty="0"/>
            <a:t>Satisfacción</a:t>
          </a:r>
        </a:p>
      </dgm:t>
    </dgm:pt>
    <dgm:pt modelId="{847A2224-06E3-6148-9BB3-85A4F9D70215}" type="parTrans" cxnId="{1D01FEF2-0279-384B-80E9-BAF87EB310D3}">
      <dgm:prSet/>
      <dgm:spPr/>
      <dgm:t>
        <a:bodyPr/>
        <a:lstStyle/>
        <a:p>
          <a:endParaRPr lang="es-ES"/>
        </a:p>
      </dgm:t>
    </dgm:pt>
    <dgm:pt modelId="{40B11DCB-BC27-434E-89F8-7FFDFBF6377D}" type="sibTrans" cxnId="{1D01FEF2-0279-384B-80E9-BAF87EB310D3}">
      <dgm:prSet/>
      <dgm:spPr/>
      <dgm:t>
        <a:bodyPr/>
        <a:lstStyle/>
        <a:p>
          <a:endParaRPr lang="es-ES"/>
        </a:p>
      </dgm:t>
    </dgm:pt>
    <dgm:pt modelId="{F5F71AB8-56E0-9E4E-8510-19AFEF6E0827}">
      <dgm:prSet phldrT="[Texto]"/>
      <dgm:spPr/>
      <dgm:t>
        <a:bodyPr/>
        <a:lstStyle/>
        <a:p>
          <a:r>
            <a:rPr lang="es-ES" dirty="0"/>
            <a:t>Se basa en interese en juego</a:t>
          </a:r>
        </a:p>
      </dgm:t>
    </dgm:pt>
    <dgm:pt modelId="{7CE2B9CE-C467-1543-B853-7FF4ADF83D00}" type="parTrans" cxnId="{A62160C3-1704-4F4C-8480-66064A874C61}">
      <dgm:prSet/>
      <dgm:spPr/>
      <dgm:t>
        <a:bodyPr/>
        <a:lstStyle/>
        <a:p>
          <a:endParaRPr lang="es-ES"/>
        </a:p>
      </dgm:t>
    </dgm:pt>
    <dgm:pt modelId="{52BD2449-C7A7-BC41-AFE5-4B3E3A489800}" type="sibTrans" cxnId="{A62160C3-1704-4F4C-8480-66064A874C61}">
      <dgm:prSet/>
      <dgm:spPr/>
      <dgm:t>
        <a:bodyPr/>
        <a:lstStyle/>
        <a:p>
          <a:endParaRPr lang="es-ES"/>
        </a:p>
      </dgm:t>
    </dgm:pt>
    <dgm:pt modelId="{1754349E-4F32-E544-B880-9F976C8EAE74}">
      <dgm:prSet phldrT="[Texto]"/>
      <dgm:spPr/>
      <dgm:t>
        <a:bodyPr/>
        <a:lstStyle/>
        <a:p>
          <a:r>
            <a:rPr lang="es-ES" dirty="0"/>
            <a:t>Solución de suma variable</a:t>
          </a:r>
        </a:p>
      </dgm:t>
    </dgm:pt>
    <dgm:pt modelId="{92373841-3068-EE48-B779-F3A931B74AAE}" type="parTrans" cxnId="{FC2F15FC-5F11-904C-B0C1-276DBC6D4E46}">
      <dgm:prSet/>
      <dgm:spPr/>
      <dgm:t>
        <a:bodyPr/>
        <a:lstStyle/>
        <a:p>
          <a:endParaRPr lang="es-ES"/>
        </a:p>
      </dgm:t>
    </dgm:pt>
    <dgm:pt modelId="{2739ABE8-D221-5B49-BAE5-900A5FC13BED}" type="sibTrans" cxnId="{FC2F15FC-5F11-904C-B0C1-276DBC6D4E46}">
      <dgm:prSet/>
      <dgm:spPr/>
      <dgm:t>
        <a:bodyPr/>
        <a:lstStyle/>
        <a:p>
          <a:endParaRPr lang="es-ES"/>
        </a:p>
      </dgm:t>
    </dgm:pt>
    <dgm:pt modelId="{92D0AF7C-6EC5-6F48-A325-C95C14439035}">
      <dgm:prSet phldrT="[Texto]" custT="1"/>
      <dgm:spPr>
        <a:solidFill>
          <a:srgbClr val="002060"/>
        </a:solidFill>
      </dgm:spPr>
      <dgm:t>
        <a:bodyPr/>
        <a:lstStyle/>
        <a:p>
          <a:pPr algn="l"/>
          <a:r>
            <a:rPr lang="es-ES" sz="1200" b="1" dirty="0"/>
            <a:t>Transformación</a:t>
          </a:r>
        </a:p>
      </dgm:t>
    </dgm:pt>
    <dgm:pt modelId="{71AFD610-FFB7-354F-816D-8D38FD9EC385}" type="parTrans" cxnId="{00244119-33DA-7D4C-9F2E-C194D2DC664B}">
      <dgm:prSet/>
      <dgm:spPr/>
      <dgm:t>
        <a:bodyPr/>
        <a:lstStyle/>
        <a:p>
          <a:endParaRPr lang="es-ES"/>
        </a:p>
      </dgm:t>
    </dgm:pt>
    <dgm:pt modelId="{CC6E8B4F-67B5-3643-A520-93F91F40E315}" type="sibTrans" cxnId="{00244119-33DA-7D4C-9F2E-C194D2DC664B}">
      <dgm:prSet/>
      <dgm:spPr/>
      <dgm:t>
        <a:bodyPr/>
        <a:lstStyle/>
        <a:p>
          <a:endParaRPr lang="es-ES"/>
        </a:p>
      </dgm:t>
    </dgm:pt>
    <dgm:pt modelId="{7392FAD9-2B4D-4C46-9A45-2D87A4D9ED6C}">
      <dgm:prSet phldrT="[Texto]"/>
      <dgm:spPr/>
      <dgm:t>
        <a:bodyPr/>
        <a:lstStyle/>
        <a:p>
          <a:r>
            <a:rPr lang="es-ES" dirty="0"/>
            <a:t>Se ocupa del proceso más que la solución</a:t>
          </a:r>
        </a:p>
      </dgm:t>
    </dgm:pt>
    <dgm:pt modelId="{63820EFD-DE3E-C04B-9CF0-7ABFED1FEBC0}" type="parTrans" cxnId="{DE3FD794-8591-B24B-A3E4-F3E101A12A3C}">
      <dgm:prSet/>
      <dgm:spPr/>
      <dgm:t>
        <a:bodyPr/>
        <a:lstStyle/>
        <a:p>
          <a:endParaRPr lang="es-ES"/>
        </a:p>
      </dgm:t>
    </dgm:pt>
    <dgm:pt modelId="{5FBA8FF8-5CD1-B24E-B4ED-08A1A33CAA4E}" type="sibTrans" cxnId="{DE3FD794-8591-B24B-A3E4-F3E101A12A3C}">
      <dgm:prSet/>
      <dgm:spPr/>
      <dgm:t>
        <a:bodyPr/>
        <a:lstStyle/>
        <a:p>
          <a:endParaRPr lang="es-ES"/>
        </a:p>
      </dgm:t>
    </dgm:pt>
    <dgm:pt modelId="{82BA65A8-1010-1C40-B01E-3618B023BD02}">
      <dgm:prSet phldrT="[Texto]" phldr="1"/>
      <dgm:spPr/>
      <dgm:t>
        <a:bodyPr/>
        <a:lstStyle/>
        <a:p>
          <a:endParaRPr lang="es-ES"/>
        </a:p>
      </dgm:t>
    </dgm:pt>
    <dgm:pt modelId="{7C51FADF-08EC-254B-AA2C-EC6D7127C8E9}" type="parTrans" cxnId="{DEB8E404-8F82-6245-9EBF-20CC9BD0ADB7}">
      <dgm:prSet/>
      <dgm:spPr/>
      <dgm:t>
        <a:bodyPr/>
        <a:lstStyle/>
        <a:p>
          <a:endParaRPr lang="es-ES"/>
        </a:p>
      </dgm:t>
    </dgm:pt>
    <dgm:pt modelId="{892901A3-B57F-9F48-B8BD-86BADBC3DD4F}" type="sibTrans" cxnId="{DEB8E404-8F82-6245-9EBF-20CC9BD0ADB7}">
      <dgm:prSet/>
      <dgm:spPr/>
      <dgm:t>
        <a:bodyPr/>
        <a:lstStyle/>
        <a:p>
          <a:endParaRPr lang="es-ES"/>
        </a:p>
      </dgm:t>
    </dgm:pt>
    <dgm:pt modelId="{10509E3D-D904-234B-A586-C4720A42D211}">
      <dgm:prSet phldrT="[Texto]"/>
      <dgm:spPr/>
      <dgm:t>
        <a:bodyPr/>
        <a:lstStyle/>
        <a:p>
          <a:r>
            <a:rPr lang="es-ES" dirty="0"/>
            <a:t>Competitiva</a:t>
          </a:r>
        </a:p>
      </dgm:t>
    </dgm:pt>
    <dgm:pt modelId="{649A3508-ED45-D940-9370-F4A76C3ECF4F}" type="parTrans" cxnId="{A3DE6161-04C0-7D4C-8951-536E9B22104A}">
      <dgm:prSet/>
      <dgm:spPr/>
      <dgm:t>
        <a:bodyPr/>
        <a:lstStyle/>
        <a:p>
          <a:endParaRPr lang="es-ES"/>
        </a:p>
      </dgm:t>
    </dgm:pt>
    <dgm:pt modelId="{2C37F1AB-D614-684E-8DAC-1AAAFC52D865}" type="sibTrans" cxnId="{A3DE6161-04C0-7D4C-8951-536E9B22104A}">
      <dgm:prSet/>
      <dgm:spPr/>
      <dgm:t>
        <a:bodyPr/>
        <a:lstStyle/>
        <a:p>
          <a:endParaRPr lang="es-ES"/>
        </a:p>
      </dgm:t>
    </dgm:pt>
    <dgm:pt modelId="{25CF0F1F-C9D7-B740-8F09-1A9DF0A3C63A}">
      <dgm:prSet phldrT="[Texto]"/>
      <dgm:spPr/>
      <dgm:t>
        <a:bodyPr/>
        <a:lstStyle/>
        <a:p>
          <a:r>
            <a:rPr lang="es-ES" dirty="0"/>
            <a:t>Solución suma cero</a:t>
          </a:r>
        </a:p>
      </dgm:t>
    </dgm:pt>
    <dgm:pt modelId="{BE5B1D22-28A1-6B4C-9A21-16A522C93A58}" type="parTrans" cxnId="{86F88D19-315B-8D4A-9BD6-354E589FC54D}">
      <dgm:prSet/>
      <dgm:spPr/>
      <dgm:t>
        <a:bodyPr/>
        <a:lstStyle/>
        <a:p>
          <a:endParaRPr lang="es-ES"/>
        </a:p>
      </dgm:t>
    </dgm:pt>
    <dgm:pt modelId="{B483735D-B37C-E24E-B86E-5893AFB24CA2}" type="sibTrans" cxnId="{86F88D19-315B-8D4A-9BD6-354E589FC54D}">
      <dgm:prSet/>
      <dgm:spPr/>
      <dgm:t>
        <a:bodyPr/>
        <a:lstStyle/>
        <a:p>
          <a:endParaRPr lang="es-ES"/>
        </a:p>
      </dgm:t>
    </dgm:pt>
    <dgm:pt modelId="{4515BB68-DD63-3143-878D-705329A7370A}">
      <dgm:prSet phldrT="[Texto]"/>
      <dgm:spPr/>
      <dgm:t>
        <a:bodyPr/>
        <a:lstStyle/>
        <a:p>
          <a:r>
            <a:rPr lang="es-ES" dirty="0"/>
            <a:t>Objetivo es satisfacer los intereses</a:t>
          </a:r>
        </a:p>
      </dgm:t>
    </dgm:pt>
    <dgm:pt modelId="{7C33D430-A39B-5D41-BCF2-AA21B38DCC78}" type="parTrans" cxnId="{09865C47-E8F6-0A41-8715-BFFC52B55635}">
      <dgm:prSet/>
      <dgm:spPr/>
      <dgm:t>
        <a:bodyPr/>
        <a:lstStyle/>
        <a:p>
          <a:endParaRPr lang="es-ES"/>
        </a:p>
      </dgm:t>
    </dgm:pt>
    <dgm:pt modelId="{20882547-34BD-284D-8881-518877792723}" type="sibTrans" cxnId="{09865C47-E8F6-0A41-8715-BFFC52B55635}">
      <dgm:prSet/>
      <dgm:spPr/>
      <dgm:t>
        <a:bodyPr/>
        <a:lstStyle/>
        <a:p>
          <a:endParaRPr lang="es-ES"/>
        </a:p>
      </dgm:t>
    </dgm:pt>
    <dgm:pt modelId="{17081025-BD26-4C4E-9638-86CDFDB9E791}">
      <dgm:prSet phldrT="[Texto]"/>
      <dgm:spPr/>
      <dgm:t>
        <a:bodyPr/>
        <a:lstStyle/>
        <a:p>
          <a:r>
            <a:rPr lang="es-ES" dirty="0"/>
            <a:t>Transformar las relaciones</a:t>
          </a:r>
        </a:p>
      </dgm:t>
    </dgm:pt>
    <dgm:pt modelId="{56A92D3C-0D98-A347-A907-7970C4BC1809}" type="parTrans" cxnId="{97633BAD-45EB-224B-AFC0-6EFAEDFCF0A1}">
      <dgm:prSet/>
      <dgm:spPr/>
      <dgm:t>
        <a:bodyPr/>
        <a:lstStyle/>
        <a:p>
          <a:endParaRPr lang="es-ES"/>
        </a:p>
      </dgm:t>
    </dgm:pt>
    <dgm:pt modelId="{A6FFDCF3-E443-9546-B70B-0D7881E48984}" type="sibTrans" cxnId="{97633BAD-45EB-224B-AFC0-6EFAEDFCF0A1}">
      <dgm:prSet/>
      <dgm:spPr/>
      <dgm:t>
        <a:bodyPr/>
        <a:lstStyle/>
        <a:p>
          <a:endParaRPr lang="es-ES"/>
        </a:p>
      </dgm:t>
    </dgm:pt>
    <dgm:pt modelId="{1FF217DD-BC56-FC49-A846-7F864127AA25}">
      <dgm:prSet phldrT="[Texto]"/>
      <dgm:spPr/>
      <dgm:t>
        <a:bodyPr/>
        <a:lstStyle/>
        <a:p>
          <a:r>
            <a:rPr lang="es-ES" dirty="0"/>
            <a:t>Promueve el cambio en dos niveles</a:t>
          </a:r>
        </a:p>
      </dgm:t>
    </dgm:pt>
    <dgm:pt modelId="{EDB738BE-24A3-034C-9ADD-F749EF3C67FF}" type="parTrans" cxnId="{EF8B8EDB-3789-234F-8C4A-55ADF7AA318A}">
      <dgm:prSet/>
      <dgm:spPr/>
      <dgm:t>
        <a:bodyPr/>
        <a:lstStyle/>
        <a:p>
          <a:endParaRPr lang="es-ES"/>
        </a:p>
      </dgm:t>
    </dgm:pt>
    <dgm:pt modelId="{09ADF794-F48A-AA4A-B396-8325852C124F}" type="sibTrans" cxnId="{EF8B8EDB-3789-234F-8C4A-55ADF7AA318A}">
      <dgm:prSet/>
      <dgm:spPr/>
      <dgm:t>
        <a:bodyPr/>
        <a:lstStyle/>
        <a:p>
          <a:endParaRPr lang="es-ES"/>
        </a:p>
      </dgm:t>
    </dgm:pt>
    <dgm:pt modelId="{21F65BFC-FAEF-074C-83BD-53BD6F215518}">
      <dgm:prSet phldrT="[Texto]"/>
      <dgm:spPr/>
      <dgm:t>
        <a:bodyPr/>
        <a:lstStyle/>
        <a:p>
          <a:r>
            <a:rPr lang="es-ES" dirty="0"/>
            <a:t>Revalorización y reconocimiento</a:t>
          </a:r>
        </a:p>
      </dgm:t>
    </dgm:pt>
    <dgm:pt modelId="{6A69FC5E-2BBA-C64A-9F25-8D9F36B28531}" type="parTrans" cxnId="{C48DCCA8-6F29-3D45-BF68-14147AFA35EC}">
      <dgm:prSet/>
      <dgm:spPr/>
      <dgm:t>
        <a:bodyPr/>
        <a:lstStyle/>
        <a:p>
          <a:endParaRPr lang="es-ES"/>
        </a:p>
      </dgm:t>
    </dgm:pt>
    <dgm:pt modelId="{01C4CFF9-3643-E048-A322-79340A76C848}" type="sibTrans" cxnId="{C48DCCA8-6F29-3D45-BF68-14147AFA35EC}">
      <dgm:prSet/>
      <dgm:spPr/>
      <dgm:t>
        <a:bodyPr/>
        <a:lstStyle/>
        <a:p>
          <a:endParaRPr lang="es-ES"/>
        </a:p>
      </dgm:t>
    </dgm:pt>
    <dgm:pt modelId="{3634B83C-2A58-0D44-8525-0C498DD938E7}" type="pres">
      <dgm:prSet presAssocID="{B532E838-B7C0-FF43-89FF-405C8DF02147}" presName="theList" presStyleCnt="0">
        <dgm:presLayoutVars>
          <dgm:dir/>
          <dgm:animLvl val="lvl"/>
          <dgm:resizeHandles val="exact"/>
        </dgm:presLayoutVars>
      </dgm:prSet>
      <dgm:spPr/>
      <dgm:t>
        <a:bodyPr/>
        <a:lstStyle/>
        <a:p>
          <a:endParaRPr lang="es-CL"/>
        </a:p>
      </dgm:t>
    </dgm:pt>
    <dgm:pt modelId="{28972B72-7A10-694B-B587-77416E7EC40E}" type="pres">
      <dgm:prSet presAssocID="{15E3E49C-989A-8547-8873-6B8A9FFF226E}" presName="compNode" presStyleCnt="0"/>
      <dgm:spPr/>
    </dgm:pt>
    <dgm:pt modelId="{5A1BFEFC-9DD0-1947-B094-D88A548BB69D}" type="pres">
      <dgm:prSet presAssocID="{15E3E49C-989A-8547-8873-6B8A9FFF226E}" presName="noGeometry" presStyleCnt="0"/>
      <dgm:spPr/>
    </dgm:pt>
    <dgm:pt modelId="{4BCB3DBE-FA95-0349-A6D0-7F535E443620}" type="pres">
      <dgm:prSet presAssocID="{15E3E49C-989A-8547-8873-6B8A9FFF226E}" presName="childTextVisible" presStyleLbl="bgAccFollowNode1" presStyleIdx="0" presStyleCnt="3">
        <dgm:presLayoutVars>
          <dgm:bulletEnabled val="1"/>
        </dgm:presLayoutVars>
      </dgm:prSet>
      <dgm:spPr/>
      <dgm:t>
        <a:bodyPr/>
        <a:lstStyle/>
        <a:p>
          <a:endParaRPr lang="es-CL"/>
        </a:p>
      </dgm:t>
    </dgm:pt>
    <dgm:pt modelId="{9F4039A7-8FAD-8B41-A175-90B5B9C99F9F}" type="pres">
      <dgm:prSet presAssocID="{15E3E49C-989A-8547-8873-6B8A9FFF226E}" presName="childTextHidden" presStyleLbl="bgAccFollowNode1" presStyleIdx="0" presStyleCnt="3"/>
      <dgm:spPr/>
      <dgm:t>
        <a:bodyPr/>
        <a:lstStyle/>
        <a:p>
          <a:endParaRPr lang="es-CL"/>
        </a:p>
      </dgm:t>
    </dgm:pt>
    <dgm:pt modelId="{A4909ED0-31C7-0843-97E1-A160BF8BB798}" type="pres">
      <dgm:prSet presAssocID="{15E3E49C-989A-8547-8873-6B8A9FFF226E}" presName="parentText" presStyleLbl="node1" presStyleIdx="0" presStyleCnt="3">
        <dgm:presLayoutVars>
          <dgm:chMax val="1"/>
          <dgm:bulletEnabled val="1"/>
        </dgm:presLayoutVars>
      </dgm:prSet>
      <dgm:spPr/>
      <dgm:t>
        <a:bodyPr/>
        <a:lstStyle/>
        <a:p>
          <a:endParaRPr lang="es-CL"/>
        </a:p>
      </dgm:t>
    </dgm:pt>
    <dgm:pt modelId="{A54E42D0-97DD-0844-89E7-6B738D5D3E46}" type="pres">
      <dgm:prSet presAssocID="{15E3E49C-989A-8547-8873-6B8A9FFF226E}" presName="aSpace" presStyleCnt="0"/>
      <dgm:spPr/>
    </dgm:pt>
    <dgm:pt modelId="{5F7D069E-8EAD-5243-824D-1E288D86DC6C}" type="pres">
      <dgm:prSet presAssocID="{AE204705-4DCF-A740-B429-70B958A20FDE}" presName="compNode" presStyleCnt="0"/>
      <dgm:spPr/>
    </dgm:pt>
    <dgm:pt modelId="{C3702988-69EA-9C4C-8BB2-127B1F416513}" type="pres">
      <dgm:prSet presAssocID="{AE204705-4DCF-A740-B429-70B958A20FDE}" presName="noGeometry" presStyleCnt="0"/>
      <dgm:spPr/>
    </dgm:pt>
    <dgm:pt modelId="{B1DCB14E-EC35-9E47-9ED3-EA0DBFBBDB8B}" type="pres">
      <dgm:prSet presAssocID="{AE204705-4DCF-A740-B429-70B958A20FDE}" presName="childTextVisible" presStyleLbl="bgAccFollowNode1" presStyleIdx="1" presStyleCnt="3" custScaleX="115565">
        <dgm:presLayoutVars>
          <dgm:bulletEnabled val="1"/>
        </dgm:presLayoutVars>
      </dgm:prSet>
      <dgm:spPr/>
      <dgm:t>
        <a:bodyPr/>
        <a:lstStyle/>
        <a:p>
          <a:endParaRPr lang="es-CL"/>
        </a:p>
      </dgm:t>
    </dgm:pt>
    <dgm:pt modelId="{0B166B74-E745-A44F-86D1-ACA11ACEC7C8}" type="pres">
      <dgm:prSet presAssocID="{AE204705-4DCF-A740-B429-70B958A20FDE}" presName="childTextHidden" presStyleLbl="bgAccFollowNode1" presStyleIdx="1" presStyleCnt="3"/>
      <dgm:spPr/>
      <dgm:t>
        <a:bodyPr/>
        <a:lstStyle/>
        <a:p>
          <a:endParaRPr lang="es-CL"/>
        </a:p>
      </dgm:t>
    </dgm:pt>
    <dgm:pt modelId="{8B2EDF49-A040-F24F-BEE7-13C85B419395}" type="pres">
      <dgm:prSet presAssocID="{AE204705-4DCF-A740-B429-70B958A20FDE}" presName="parentText" presStyleLbl="node1" presStyleIdx="1" presStyleCnt="3" custScaleX="126397" custLinFactNeighborX="-16331" custLinFactNeighborY="0">
        <dgm:presLayoutVars>
          <dgm:chMax val="1"/>
          <dgm:bulletEnabled val="1"/>
        </dgm:presLayoutVars>
      </dgm:prSet>
      <dgm:spPr/>
      <dgm:t>
        <a:bodyPr/>
        <a:lstStyle/>
        <a:p>
          <a:endParaRPr lang="es-CL"/>
        </a:p>
      </dgm:t>
    </dgm:pt>
    <dgm:pt modelId="{F080FC27-44A0-EE46-B73D-3539F11C2CC5}" type="pres">
      <dgm:prSet presAssocID="{AE204705-4DCF-A740-B429-70B958A20FDE}" presName="aSpace" presStyleCnt="0"/>
      <dgm:spPr/>
    </dgm:pt>
    <dgm:pt modelId="{FC01722D-A4A3-8A48-97F1-CFB433915990}" type="pres">
      <dgm:prSet presAssocID="{92D0AF7C-6EC5-6F48-A325-C95C14439035}" presName="compNode" presStyleCnt="0"/>
      <dgm:spPr/>
    </dgm:pt>
    <dgm:pt modelId="{CF6EB360-EA90-B74A-9E73-5D405C51C01C}" type="pres">
      <dgm:prSet presAssocID="{92D0AF7C-6EC5-6F48-A325-C95C14439035}" presName="noGeometry" presStyleCnt="0"/>
      <dgm:spPr/>
    </dgm:pt>
    <dgm:pt modelId="{87C50F80-EED4-4E42-9710-016EA9B760FF}" type="pres">
      <dgm:prSet presAssocID="{92D0AF7C-6EC5-6F48-A325-C95C14439035}" presName="childTextVisible" presStyleLbl="bgAccFollowNode1" presStyleIdx="2" presStyleCnt="3">
        <dgm:presLayoutVars>
          <dgm:bulletEnabled val="1"/>
        </dgm:presLayoutVars>
      </dgm:prSet>
      <dgm:spPr/>
      <dgm:t>
        <a:bodyPr/>
        <a:lstStyle/>
        <a:p>
          <a:endParaRPr lang="es-CL"/>
        </a:p>
      </dgm:t>
    </dgm:pt>
    <dgm:pt modelId="{BA84D85F-0210-0F49-8DE9-2963CBD0FEDC}" type="pres">
      <dgm:prSet presAssocID="{92D0AF7C-6EC5-6F48-A325-C95C14439035}" presName="childTextHidden" presStyleLbl="bgAccFollowNode1" presStyleIdx="2" presStyleCnt="3"/>
      <dgm:spPr/>
      <dgm:t>
        <a:bodyPr/>
        <a:lstStyle/>
        <a:p>
          <a:endParaRPr lang="es-CL"/>
        </a:p>
      </dgm:t>
    </dgm:pt>
    <dgm:pt modelId="{5945D339-F441-8A48-B027-D0096A615810}" type="pres">
      <dgm:prSet presAssocID="{92D0AF7C-6EC5-6F48-A325-C95C14439035}" presName="parentText" presStyleLbl="node1" presStyleIdx="2" presStyleCnt="3" custScaleX="117662">
        <dgm:presLayoutVars>
          <dgm:chMax val="1"/>
          <dgm:bulletEnabled val="1"/>
        </dgm:presLayoutVars>
      </dgm:prSet>
      <dgm:spPr/>
      <dgm:t>
        <a:bodyPr/>
        <a:lstStyle/>
        <a:p>
          <a:endParaRPr lang="es-CL"/>
        </a:p>
      </dgm:t>
    </dgm:pt>
  </dgm:ptLst>
  <dgm:cxnLst>
    <dgm:cxn modelId="{05AFFE32-2B6D-7248-882D-55AC156C7060}" type="presOf" srcId="{10509E3D-D904-234B-A586-C4720A42D211}" destId="{9F4039A7-8FAD-8B41-A175-90B5B9C99F9F}" srcOrd="1" destOrd="2" presId="urn:microsoft.com/office/officeart/2005/8/layout/hProcess6"/>
    <dgm:cxn modelId="{847F5635-DA5A-294C-84A0-646EBA4A68AB}" type="presOf" srcId="{4515BB68-DD63-3143-878D-705329A7370A}" destId="{0B166B74-E745-A44F-86D1-ACA11ACEC7C8}" srcOrd="1" destOrd="1" presId="urn:microsoft.com/office/officeart/2005/8/layout/hProcess6"/>
    <dgm:cxn modelId="{FC2F15FC-5F11-904C-B0C1-276DBC6D4E46}" srcId="{AE204705-4DCF-A740-B429-70B958A20FDE}" destId="{1754349E-4F32-E544-B880-9F976C8EAE74}" srcOrd="2" destOrd="0" parTransId="{92373841-3068-EE48-B779-F3A931B74AAE}" sibTransId="{2739ABE8-D221-5B49-BAE5-900A5FC13BED}"/>
    <dgm:cxn modelId="{AE909195-51D6-A640-8E9E-20D23BB507BB}" type="presOf" srcId="{82BA65A8-1010-1C40-B01E-3618B023BD02}" destId="{BA84D85F-0210-0F49-8DE9-2963CBD0FEDC}" srcOrd="1" destOrd="4" presId="urn:microsoft.com/office/officeart/2005/8/layout/hProcess6"/>
    <dgm:cxn modelId="{CFD61F14-5A71-2D44-BD2F-13E9B9641330}" type="presOf" srcId="{25CF0F1F-C9D7-B740-8F09-1A9DF0A3C63A}" destId="{9F4039A7-8FAD-8B41-A175-90B5B9C99F9F}" srcOrd="1" destOrd="3" presId="urn:microsoft.com/office/officeart/2005/8/layout/hProcess6"/>
    <dgm:cxn modelId="{EF8B8EDB-3789-234F-8C4A-55ADF7AA318A}" srcId="{92D0AF7C-6EC5-6F48-A325-C95C14439035}" destId="{1FF217DD-BC56-FC49-A846-7F864127AA25}" srcOrd="2" destOrd="0" parTransId="{EDB738BE-24A3-034C-9ADD-F749EF3C67FF}" sibTransId="{09ADF794-F48A-AA4A-B396-8325852C124F}"/>
    <dgm:cxn modelId="{00244119-33DA-7D4C-9F2E-C194D2DC664B}" srcId="{B532E838-B7C0-FF43-89FF-405C8DF02147}" destId="{92D0AF7C-6EC5-6F48-A325-C95C14439035}" srcOrd="2" destOrd="0" parTransId="{71AFD610-FFB7-354F-816D-8D38FD9EC385}" sibTransId="{CC6E8B4F-67B5-3643-A520-93F91F40E315}"/>
    <dgm:cxn modelId="{91EC5C08-A203-F44F-B5BE-4B9A21D32A07}" type="presOf" srcId="{363372EA-8040-0344-B1DE-43CAF8A35F16}" destId="{9F4039A7-8FAD-8B41-A175-90B5B9C99F9F}" srcOrd="1" destOrd="1" presId="urn:microsoft.com/office/officeart/2005/8/layout/hProcess6"/>
    <dgm:cxn modelId="{DEB8E404-8F82-6245-9EBF-20CC9BD0ADB7}" srcId="{92D0AF7C-6EC5-6F48-A325-C95C14439035}" destId="{82BA65A8-1010-1C40-B01E-3618B023BD02}" srcOrd="4" destOrd="0" parTransId="{7C51FADF-08EC-254B-AA2C-EC6D7127C8E9}" sibTransId="{892901A3-B57F-9F48-B8BD-86BADBC3DD4F}"/>
    <dgm:cxn modelId="{4F929941-E9C7-D94F-AEAA-8D46064FBF03}" type="presOf" srcId="{F5F71AB8-56E0-9E4E-8510-19AFEF6E0827}" destId="{0B166B74-E745-A44F-86D1-ACA11ACEC7C8}" srcOrd="1" destOrd="0" presId="urn:microsoft.com/office/officeart/2005/8/layout/hProcess6"/>
    <dgm:cxn modelId="{DE3FD794-8591-B24B-A3E4-F3E101A12A3C}" srcId="{92D0AF7C-6EC5-6F48-A325-C95C14439035}" destId="{7392FAD9-2B4D-4C46-9A45-2D87A4D9ED6C}" srcOrd="0" destOrd="0" parTransId="{63820EFD-DE3E-C04B-9CF0-7ABFED1FEBC0}" sibTransId="{5FBA8FF8-5CD1-B24E-B4ED-08A1A33CAA4E}"/>
    <dgm:cxn modelId="{011D45F8-6915-6B42-B65A-CD52B867CFF9}" type="presOf" srcId="{1FF217DD-BC56-FC49-A846-7F864127AA25}" destId="{BA84D85F-0210-0F49-8DE9-2963CBD0FEDC}" srcOrd="1" destOrd="2" presId="urn:microsoft.com/office/officeart/2005/8/layout/hProcess6"/>
    <dgm:cxn modelId="{F1DB7136-DF8B-2A47-9AE7-179862EB1438}" type="presOf" srcId="{7392FAD9-2B4D-4C46-9A45-2D87A4D9ED6C}" destId="{87C50F80-EED4-4E42-9710-016EA9B760FF}" srcOrd="0" destOrd="0" presId="urn:microsoft.com/office/officeart/2005/8/layout/hProcess6"/>
    <dgm:cxn modelId="{53012812-9FDF-7449-8F37-2D28B0548990}" type="presOf" srcId="{17081025-BD26-4C4E-9638-86CDFDB9E791}" destId="{87C50F80-EED4-4E42-9710-016EA9B760FF}" srcOrd="0" destOrd="1" presId="urn:microsoft.com/office/officeart/2005/8/layout/hProcess6"/>
    <dgm:cxn modelId="{5E448F93-3C80-F046-9F87-96EFA10205D6}" srcId="{15E3E49C-989A-8547-8873-6B8A9FFF226E}" destId="{A75C4E3E-F051-6A49-81D2-2DB2F59E0A65}" srcOrd="0" destOrd="0" parTransId="{9BBCE6B4-884A-5D44-80B9-B613D88997BC}" sibTransId="{F2CB2D55-BCCB-2D40-A7C6-385ED7916CCF}"/>
    <dgm:cxn modelId="{88FE9133-EF83-3241-9634-E63528BB94B5}" type="presOf" srcId="{363372EA-8040-0344-B1DE-43CAF8A35F16}" destId="{4BCB3DBE-FA95-0349-A6D0-7F535E443620}" srcOrd="0" destOrd="1" presId="urn:microsoft.com/office/officeart/2005/8/layout/hProcess6"/>
    <dgm:cxn modelId="{35E34CF8-8B0E-074A-8683-9FA2BEDE5DB8}" srcId="{15E3E49C-989A-8547-8873-6B8A9FFF226E}" destId="{363372EA-8040-0344-B1DE-43CAF8A35F16}" srcOrd="1" destOrd="0" parTransId="{856DFD72-4397-E14D-B721-27848ADD2FF5}" sibTransId="{36E1C5D1-2F02-D44D-AB66-50E5A200FF55}"/>
    <dgm:cxn modelId="{CC332C00-64EC-134E-A20B-B018A81DBABF}" type="presOf" srcId="{1754349E-4F32-E544-B880-9F976C8EAE74}" destId="{0B166B74-E745-A44F-86D1-ACA11ACEC7C8}" srcOrd="1" destOrd="2" presId="urn:microsoft.com/office/officeart/2005/8/layout/hProcess6"/>
    <dgm:cxn modelId="{8ADDFB62-1ED9-AF40-ABF8-3870D847CE53}" type="presOf" srcId="{15E3E49C-989A-8547-8873-6B8A9FFF226E}" destId="{A4909ED0-31C7-0843-97E1-A160BF8BB798}" srcOrd="0" destOrd="0" presId="urn:microsoft.com/office/officeart/2005/8/layout/hProcess6"/>
    <dgm:cxn modelId="{BAE3638D-5549-424F-8EA0-772E93262A38}" type="presOf" srcId="{10509E3D-D904-234B-A586-C4720A42D211}" destId="{4BCB3DBE-FA95-0349-A6D0-7F535E443620}" srcOrd="0" destOrd="2" presId="urn:microsoft.com/office/officeart/2005/8/layout/hProcess6"/>
    <dgm:cxn modelId="{08C3F2DF-EE18-7544-9A2E-8DA9247F67DE}" type="presOf" srcId="{17081025-BD26-4C4E-9638-86CDFDB9E791}" destId="{BA84D85F-0210-0F49-8DE9-2963CBD0FEDC}" srcOrd="1" destOrd="1" presId="urn:microsoft.com/office/officeart/2005/8/layout/hProcess6"/>
    <dgm:cxn modelId="{E835BC89-04A6-BD43-9B77-B91C258E571A}" type="presOf" srcId="{A75C4E3E-F051-6A49-81D2-2DB2F59E0A65}" destId="{4BCB3DBE-FA95-0349-A6D0-7F535E443620}" srcOrd="0" destOrd="0" presId="urn:microsoft.com/office/officeart/2005/8/layout/hProcess6"/>
    <dgm:cxn modelId="{02E03256-B3AB-BE48-BE0C-8D89B5001711}" type="presOf" srcId="{1754349E-4F32-E544-B880-9F976C8EAE74}" destId="{B1DCB14E-EC35-9E47-9ED3-EA0DBFBBDB8B}" srcOrd="0" destOrd="2" presId="urn:microsoft.com/office/officeart/2005/8/layout/hProcess6"/>
    <dgm:cxn modelId="{A3DE6161-04C0-7D4C-8951-536E9B22104A}" srcId="{15E3E49C-989A-8547-8873-6B8A9FFF226E}" destId="{10509E3D-D904-234B-A586-C4720A42D211}" srcOrd="2" destOrd="0" parTransId="{649A3508-ED45-D940-9370-F4A76C3ECF4F}" sibTransId="{2C37F1AB-D614-684E-8DAC-1AAAFC52D865}"/>
    <dgm:cxn modelId="{2D08745E-18CB-3646-B20C-8706C029859E}" type="presOf" srcId="{21F65BFC-FAEF-074C-83BD-53BD6F215518}" destId="{BA84D85F-0210-0F49-8DE9-2963CBD0FEDC}" srcOrd="1" destOrd="3" presId="urn:microsoft.com/office/officeart/2005/8/layout/hProcess6"/>
    <dgm:cxn modelId="{6DE7C951-D751-0946-8F32-42DD7C7315BF}" srcId="{B532E838-B7C0-FF43-89FF-405C8DF02147}" destId="{15E3E49C-989A-8547-8873-6B8A9FFF226E}" srcOrd="0" destOrd="0" parTransId="{F1415F73-84F3-CD45-A06B-CED8B3B27E4A}" sibTransId="{4F997243-C808-6748-BC7E-54D7846B9FFE}"/>
    <dgm:cxn modelId="{86F88D19-315B-8D4A-9BD6-354E589FC54D}" srcId="{15E3E49C-989A-8547-8873-6B8A9FFF226E}" destId="{25CF0F1F-C9D7-B740-8F09-1A9DF0A3C63A}" srcOrd="3" destOrd="0" parTransId="{BE5B1D22-28A1-6B4C-9A21-16A522C93A58}" sibTransId="{B483735D-B37C-E24E-B86E-5893AFB24CA2}"/>
    <dgm:cxn modelId="{C3B45134-220D-8743-88C7-EF1FA41D4793}" type="presOf" srcId="{21F65BFC-FAEF-074C-83BD-53BD6F215518}" destId="{87C50F80-EED4-4E42-9710-016EA9B760FF}" srcOrd="0" destOrd="3" presId="urn:microsoft.com/office/officeart/2005/8/layout/hProcess6"/>
    <dgm:cxn modelId="{97633BAD-45EB-224B-AFC0-6EFAEDFCF0A1}" srcId="{92D0AF7C-6EC5-6F48-A325-C95C14439035}" destId="{17081025-BD26-4C4E-9638-86CDFDB9E791}" srcOrd="1" destOrd="0" parTransId="{56A92D3C-0D98-A347-A907-7970C4BC1809}" sibTransId="{A6FFDCF3-E443-9546-B70B-0D7881E48984}"/>
    <dgm:cxn modelId="{D16E171C-8BF3-8846-9863-8E9FD0252BE9}" type="presOf" srcId="{25CF0F1F-C9D7-B740-8F09-1A9DF0A3C63A}" destId="{4BCB3DBE-FA95-0349-A6D0-7F535E443620}" srcOrd="0" destOrd="3" presId="urn:microsoft.com/office/officeart/2005/8/layout/hProcess6"/>
    <dgm:cxn modelId="{BC7D0EA8-10C8-D44A-BC75-9AB46C5BA1B7}" type="presOf" srcId="{92D0AF7C-6EC5-6F48-A325-C95C14439035}" destId="{5945D339-F441-8A48-B027-D0096A615810}" srcOrd="0" destOrd="0" presId="urn:microsoft.com/office/officeart/2005/8/layout/hProcess6"/>
    <dgm:cxn modelId="{81C05F31-1513-BF44-8065-5FFD22783B2E}" type="presOf" srcId="{A75C4E3E-F051-6A49-81D2-2DB2F59E0A65}" destId="{9F4039A7-8FAD-8B41-A175-90B5B9C99F9F}" srcOrd="1" destOrd="0" presId="urn:microsoft.com/office/officeart/2005/8/layout/hProcess6"/>
    <dgm:cxn modelId="{09865C47-E8F6-0A41-8715-BFFC52B55635}" srcId="{AE204705-4DCF-A740-B429-70B958A20FDE}" destId="{4515BB68-DD63-3143-878D-705329A7370A}" srcOrd="1" destOrd="0" parTransId="{7C33D430-A39B-5D41-BCF2-AA21B38DCC78}" sibTransId="{20882547-34BD-284D-8881-518877792723}"/>
    <dgm:cxn modelId="{32EA00D6-3333-1846-B16E-70696E733380}" type="presOf" srcId="{82BA65A8-1010-1C40-B01E-3618B023BD02}" destId="{87C50F80-EED4-4E42-9710-016EA9B760FF}" srcOrd="0" destOrd="4" presId="urn:microsoft.com/office/officeart/2005/8/layout/hProcess6"/>
    <dgm:cxn modelId="{482CDD58-3DFF-4641-8B37-501AE91154A4}" type="presOf" srcId="{7392FAD9-2B4D-4C46-9A45-2D87A4D9ED6C}" destId="{BA84D85F-0210-0F49-8DE9-2963CBD0FEDC}" srcOrd="1" destOrd="0" presId="urn:microsoft.com/office/officeart/2005/8/layout/hProcess6"/>
    <dgm:cxn modelId="{8F2E6E67-D089-0C45-893B-225D19DF649C}" type="presOf" srcId="{B532E838-B7C0-FF43-89FF-405C8DF02147}" destId="{3634B83C-2A58-0D44-8525-0C498DD938E7}" srcOrd="0" destOrd="0" presId="urn:microsoft.com/office/officeart/2005/8/layout/hProcess6"/>
    <dgm:cxn modelId="{BBB49559-3947-2D4D-844F-62AEE20D6C84}" type="presOf" srcId="{F5F71AB8-56E0-9E4E-8510-19AFEF6E0827}" destId="{B1DCB14E-EC35-9E47-9ED3-EA0DBFBBDB8B}" srcOrd="0" destOrd="0" presId="urn:microsoft.com/office/officeart/2005/8/layout/hProcess6"/>
    <dgm:cxn modelId="{A62160C3-1704-4F4C-8480-66064A874C61}" srcId="{AE204705-4DCF-A740-B429-70B958A20FDE}" destId="{F5F71AB8-56E0-9E4E-8510-19AFEF6E0827}" srcOrd="0" destOrd="0" parTransId="{7CE2B9CE-C467-1543-B853-7FF4ADF83D00}" sibTransId="{52BD2449-C7A7-BC41-AFE5-4B3E3A489800}"/>
    <dgm:cxn modelId="{F2E689B4-EB4E-FC4C-A3E1-36772831B5F1}" type="presOf" srcId="{1FF217DD-BC56-FC49-A846-7F864127AA25}" destId="{87C50F80-EED4-4E42-9710-016EA9B760FF}" srcOrd="0" destOrd="2" presId="urn:microsoft.com/office/officeart/2005/8/layout/hProcess6"/>
    <dgm:cxn modelId="{00F97337-DF79-E149-812D-D821B64783E0}" type="presOf" srcId="{4515BB68-DD63-3143-878D-705329A7370A}" destId="{B1DCB14E-EC35-9E47-9ED3-EA0DBFBBDB8B}" srcOrd="0" destOrd="1" presId="urn:microsoft.com/office/officeart/2005/8/layout/hProcess6"/>
    <dgm:cxn modelId="{39357AA2-4B41-3541-B797-681454628E6D}" type="presOf" srcId="{AE204705-4DCF-A740-B429-70B958A20FDE}" destId="{8B2EDF49-A040-F24F-BEE7-13C85B419395}" srcOrd="0" destOrd="0" presId="urn:microsoft.com/office/officeart/2005/8/layout/hProcess6"/>
    <dgm:cxn modelId="{1D01FEF2-0279-384B-80E9-BAF87EB310D3}" srcId="{B532E838-B7C0-FF43-89FF-405C8DF02147}" destId="{AE204705-4DCF-A740-B429-70B958A20FDE}" srcOrd="1" destOrd="0" parTransId="{847A2224-06E3-6148-9BB3-85A4F9D70215}" sibTransId="{40B11DCB-BC27-434E-89F8-7FFDFBF6377D}"/>
    <dgm:cxn modelId="{C48DCCA8-6F29-3D45-BF68-14147AFA35EC}" srcId="{92D0AF7C-6EC5-6F48-A325-C95C14439035}" destId="{21F65BFC-FAEF-074C-83BD-53BD6F215518}" srcOrd="3" destOrd="0" parTransId="{6A69FC5E-2BBA-C64A-9F25-8D9F36B28531}" sibTransId="{01C4CFF9-3643-E048-A322-79340A76C848}"/>
    <dgm:cxn modelId="{672A802C-E6B0-6B4F-AD27-DB0FF376F241}" type="presParOf" srcId="{3634B83C-2A58-0D44-8525-0C498DD938E7}" destId="{28972B72-7A10-694B-B587-77416E7EC40E}" srcOrd="0" destOrd="0" presId="urn:microsoft.com/office/officeart/2005/8/layout/hProcess6"/>
    <dgm:cxn modelId="{4056DF43-4920-114C-9720-F29B0285B267}" type="presParOf" srcId="{28972B72-7A10-694B-B587-77416E7EC40E}" destId="{5A1BFEFC-9DD0-1947-B094-D88A548BB69D}" srcOrd="0" destOrd="0" presId="urn:microsoft.com/office/officeart/2005/8/layout/hProcess6"/>
    <dgm:cxn modelId="{29A0264D-B245-2F4D-9575-DA6F94465462}" type="presParOf" srcId="{28972B72-7A10-694B-B587-77416E7EC40E}" destId="{4BCB3DBE-FA95-0349-A6D0-7F535E443620}" srcOrd="1" destOrd="0" presId="urn:microsoft.com/office/officeart/2005/8/layout/hProcess6"/>
    <dgm:cxn modelId="{5751009D-B70A-0F41-9DA0-8907E4320F4A}" type="presParOf" srcId="{28972B72-7A10-694B-B587-77416E7EC40E}" destId="{9F4039A7-8FAD-8B41-A175-90B5B9C99F9F}" srcOrd="2" destOrd="0" presId="urn:microsoft.com/office/officeart/2005/8/layout/hProcess6"/>
    <dgm:cxn modelId="{E6921C54-3CE1-4749-8FFF-F73D4E5A3126}" type="presParOf" srcId="{28972B72-7A10-694B-B587-77416E7EC40E}" destId="{A4909ED0-31C7-0843-97E1-A160BF8BB798}" srcOrd="3" destOrd="0" presId="urn:microsoft.com/office/officeart/2005/8/layout/hProcess6"/>
    <dgm:cxn modelId="{86505583-6C5C-C545-93E2-0E65C3CB63CF}" type="presParOf" srcId="{3634B83C-2A58-0D44-8525-0C498DD938E7}" destId="{A54E42D0-97DD-0844-89E7-6B738D5D3E46}" srcOrd="1" destOrd="0" presId="urn:microsoft.com/office/officeart/2005/8/layout/hProcess6"/>
    <dgm:cxn modelId="{03B5D4DC-9FBC-4245-A8E2-361BAD4108C4}" type="presParOf" srcId="{3634B83C-2A58-0D44-8525-0C498DD938E7}" destId="{5F7D069E-8EAD-5243-824D-1E288D86DC6C}" srcOrd="2" destOrd="0" presId="urn:microsoft.com/office/officeart/2005/8/layout/hProcess6"/>
    <dgm:cxn modelId="{87883BBC-47AC-0F4D-870E-A5CE4270C1D7}" type="presParOf" srcId="{5F7D069E-8EAD-5243-824D-1E288D86DC6C}" destId="{C3702988-69EA-9C4C-8BB2-127B1F416513}" srcOrd="0" destOrd="0" presId="urn:microsoft.com/office/officeart/2005/8/layout/hProcess6"/>
    <dgm:cxn modelId="{37317A11-BCC4-284A-AF37-A02B96CFEFEE}" type="presParOf" srcId="{5F7D069E-8EAD-5243-824D-1E288D86DC6C}" destId="{B1DCB14E-EC35-9E47-9ED3-EA0DBFBBDB8B}" srcOrd="1" destOrd="0" presId="urn:microsoft.com/office/officeart/2005/8/layout/hProcess6"/>
    <dgm:cxn modelId="{6483FA59-F752-E840-A50A-A4D963391A6F}" type="presParOf" srcId="{5F7D069E-8EAD-5243-824D-1E288D86DC6C}" destId="{0B166B74-E745-A44F-86D1-ACA11ACEC7C8}" srcOrd="2" destOrd="0" presId="urn:microsoft.com/office/officeart/2005/8/layout/hProcess6"/>
    <dgm:cxn modelId="{4705E3D7-4240-8D46-836A-3DF8BB3E7FD8}" type="presParOf" srcId="{5F7D069E-8EAD-5243-824D-1E288D86DC6C}" destId="{8B2EDF49-A040-F24F-BEE7-13C85B419395}" srcOrd="3" destOrd="0" presId="urn:microsoft.com/office/officeart/2005/8/layout/hProcess6"/>
    <dgm:cxn modelId="{63BC2BFB-1384-544F-BD82-5CB9AE1B50D6}" type="presParOf" srcId="{3634B83C-2A58-0D44-8525-0C498DD938E7}" destId="{F080FC27-44A0-EE46-B73D-3539F11C2CC5}" srcOrd="3" destOrd="0" presId="urn:microsoft.com/office/officeart/2005/8/layout/hProcess6"/>
    <dgm:cxn modelId="{41B3AA10-7F22-BA4B-BAE9-D6AAA72A19E0}" type="presParOf" srcId="{3634B83C-2A58-0D44-8525-0C498DD938E7}" destId="{FC01722D-A4A3-8A48-97F1-CFB433915990}" srcOrd="4" destOrd="0" presId="urn:microsoft.com/office/officeart/2005/8/layout/hProcess6"/>
    <dgm:cxn modelId="{3B52B38E-C8C7-B043-983E-05EDA5DE2F15}" type="presParOf" srcId="{FC01722D-A4A3-8A48-97F1-CFB433915990}" destId="{CF6EB360-EA90-B74A-9E73-5D405C51C01C}" srcOrd="0" destOrd="0" presId="urn:microsoft.com/office/officeart/2005/8/layout/hProcess6"/>
    <dgm:cxn modelId="{1C73D0EB-6FC2-3343-985D-D3A830586A27}" type="presParOf" srcId="{FC01722D-A4A3-8A48-97F1-CFB433915990}" destId="{87C50F80-EED4-4E42-9710-016EA9B760FF}" srcOrd="1" destOrd="0" presId="urn:microsoft.com/office/officeart/2005/8/layout/hProcess6"/>
    <dgm:cxn modelId="{F4BC6D03-76F6-E04B-8185-30E736FBA4D4}" type="presParOf" srcId="{FC01722D-A4A3-8A48-97F1-CFB433915990}" destId="{BA84D85F-0210-0F49-8DE9-2963CBD0FEDC}" srcOrd="2" destOrd="0" presId="urn:microsoft.com/office/officeart/2005/8/layout/hProcess6"/>
    <dgm:cxn modelId="{D964078C-8B5F-BA4B-9BC5-1E2E4678E967}" type="presParOf" srcId="{FC01722D-A4A3-8A48-97F1-CFB433915990}" destId="{5945D339-F441-8A48-B027-D0096A615810}"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FC0802-CE0D-4C79-9E3B-56794E274CA0}" type="doc">
      <dgm:prSet loTypeId="urn:microsoft.com/office/officeart/2005/8/layout/hProcess11" loCatId="process" qsTypeId="urn:microsoft.com/office/officeart/2005/8/quickstyle/simple1" qsCatId="simple" csTypeId="urn:microsoft.com/office/officeart/2005/8/colors/accent3_2" csCatId="accent3" phldr="1"/>
      <dgm:spPr/>
      <dgm:t>
        <a:bodyPr/>
        <a:lstStyle/>
        <a:p>
          <a:endParaRPr lang="es-CL"/>
        </a:p>
      </dgm:t>
    </dgm:pt>
    <dgm:pt modelId="{C0117CE6-FF49-47FC-8E90-9063D77A9C2A}">
      <dgm:prSet custT="1"/>
      <dgm:spPr/>
      <dgm:t>
        <a:bodyPr/>
        <a:lstStyle/>
        <a:p>
          <a:pPr rtl="0"/>
          <a:r>
            <a:rPr lang="es-CL" sz="2800" dirty="0"/>
            <a:t>Competitiva (elusiva, concesiva)</a:t>
          </a:r>
        </a:p>
      </dgm:t>
    </dgm:pt>
    <dgm:pt modelId="{ED914BF1-60EA-4637-902C-E57345126258}" type="parTrans" cxnId="{20C77C53-013C-47AF-820B-09CEC7066937}">
      <dgm:prSet/>
      <dgm:spPr/>
      <dgm:t>
        <a:bodyPr/>
        <a:lstStyle/>
        <a:p>
          <a:endParaRPr lang="es-CL"/>
        </a:p>
      </dgm:t>
    </dgm:pt>
    <dgm:pt modelId="{BC61E186-F5DA-48BC-B78C-9163DD0B7FBA}" type="sibTrans" cxnId="{20C77C53-013C-47AF-820B-09CEC7066937}">
      <dgm:prSet/>
      <dgm:spPr/>
      <dgm:t>
        <a:bodyPr/>
        <a:lstStyle/>
        <a:p>
          <a:endParaRPr lang="es-CL"/>
        </a:p>
      </dgm:t>
    </dgm:pt>
    <dgm:pt modelId="{4473FFAE-1CD7-4046-91AE-118F44930C9B}">
      <dgm:prSet custT="1"/>
      <dgm:spPr/>
      <dgm:t>
        <a:bodyPr/>
        <a:lstStyle/>
        <a:p>
          <a:pPr rtl="0"/>
          <a:r>
            <a:rPr lang="es-CL" sz="2800" dirty="0"/>
            <a:t>Colaborativa</a:t>
          </a:r>
        </a:p>
        <a:p>
          <a:pPr rtl="0"/>
          <a:r>
            <a:rPr lang="es-CL" sz="2800" dirty="0"/>
            <a:t>o Integrativa</a:t>
          </a:r>
        </a:p>
      </dgm:t>
    </dgm:pt>
    <dgm:pt modelId="{9173C728-8631-4FFC-8369-8AD7F1F50D2F}" type="parTrans" cxnId="{4D73737D-4956-4BA0-B497-A6F0036C2688}">
      <dgm:prSet/>
      <dgm:spPr/>
      <dgm:t>
        <a:bodyPr/>
        <a:lstStyle/>
        <a:p>
          <a:endParaRPr lang="es-CL"/>
        </a:p>
      </dgm:t>
    </dgm:pt>
    <dgm:pt modelId="{A103420D-E0C2-4007-8531-43E18E90DF1B}" type="sibTrans" cxnId="{4D73737D-4956-4BA0-B497-A6F0036C2688}">
      <dgm:prSet/>
      <dgm:spPr/>
      <dgm:t>
        <a:bodyPr/>
        <a:lstStyle/>
        <a:p>
          <a:endParaRPr lang="es-CL"/>
        </a:p>
      </dgm:t>
    </dgm:pt>
    <dgm:pt modelId="{542467B6-C59A-4850-BE7F-FC19DF9058EF}" type="pres">
      <dgm:prSet presAssocID="{A2FC0802-CE0D-4C79-9E3B-56794E274CA0}" presName="Name0" presStyleCnt="0">
        <dgm:presLayoutVars>
          <dgm:dir/>
          <dgm:resizeHandles val="exact"/>
        </dgm:presLayoutVars>
      </dgm:prSet>
      <dgm:spPr/>
      <dgm:t>
        <a:bodyPr/>
        <a:lstStyle/>
        <a:p>
          <a:endParaRPr lang="es-ES"/>
        </a:p>
      </dgm:t>
    </dgm:pt>
    <dgm:pt modelId="{07FDAF6C-A5EE-4095-B250-FFC22B5A8A9B}" type="pres">
      <dgm:prSet presAssocID="{A2FC0802-CE0D-4C79-9E3B-56794E274CA0}" presName="arrow" presStyleLbl="bgShp" presStyleIdx="0" presStyleCnt="1"/>
      <dgm:spPr/>
    </dgm:pt>
    <dgm:pt modelId="{AA1703F6-F595-494F-92A6-DF22C2653442}" type="pres">
      <dgm:prSet presAssocID="{A2FC0802-CE0D-4C79-9E3B-56794E274CA0}" presName="points" presStyleCnt="0"/>
      <dgm:spPr/>
    </dgm:pt>
    <dgm:pt modelId="{911CBD31-15E9-4CA3-A2A2-9C7C60AA4EFB}" type="pres">
      <dgm:prSet presAssocID="{C0117CE6-FF49-47FC-8E90-9063D77A9C2A}" presName="compositeA" presStyleCnt="0"/>
      <dgm:spPr/>
    </dgm:pt>
    <dgm:pt modelId="{09A8262D-3619-43DC-A725-DDBE4A9606E6}" type="pres">
      <dgm:prSet presAssocID="{C0117CE6-FF49-47FC-8E90-9063D77A9C2A}" presName="textA" presStyleLbl="revTx" presStyleIdx="0" presStyleCnt="2">
        <dgm:presLayoutVars>
          <dgm:bulletEnabled val="1"/>
        </dgm:presLayoutVars>
      </dgm:prSet>
      <dgm:spPr/>
      <dgm:t>
        <a:bodyPr/>
        <a:lstStyle/>
        <a:p>
          <a:endParaRPr lang="es-ES"/>
        </a:p>
      </dgm:t>
    </dgm:pt>
    <dgm:pt modelId="{4929B5A3-0D87-4513-B481-EF14A91AD6B6}" type="pres">
      <dgm:prSet presAssocID="{C0117CE6-FF49-47FC-8E90-9063D77A9C2A}" presName="circleA" presStyleLbl="node1" presStyleIdx="0" presStyleCnt="2"/>
      <dgm:spPr>
        <a:solidFill>
          <a:srgbClr val="C00000"/>
        </a:solidFill>
      </dgm:spPr>
    </dgm:pt>
    <dgm:pt modelId="{FB210818-D263-4EC7-A662-46B68B855F24}" type="pres">
      <dgm:prSet presAssocID="{C0117CE6-FF49-47FC-8E90-9063D77A9C2A}" presName="spaceA" presStyleCnt="0"/>
      <dgm:spPr/>
    </dgm:pt>
    <dgm:pt modelId="{C8847B91-6123-42BA-9DB7-379F90BD0ABA}" type="pres">
      <dgm:prSet presAssocID="{BC61E186-F5DA-48BC-B78C-9163DD0B7FBA}" presName="space" presStyleCnt="0"/>
      <dgm:spPr/>
    </dgm:pt>
    <dgm:pt modelId="{97B0112B-C19C-43EC-85F9-D0627EA23314}" type="pres">
      <dgm:prSet presAssocID="{4473FFAE-1CD7-4046-91AE-118F44930C9B}" presName="compositeB" presStyleCnt="0"/>
      <dgm:spPr/>
    </dgm:pt>
    <dgm:pt modelId="{0427F62D-F230-4990-AB62-6E7025B8ED1E}" type="pres">
      <dgm:prSet presAssocID="{4473FFAE-1CD7-4046-91AE-118F44930C9B}" presName="textB" presStyleLbl="revTx" presStyleIdx="1" presStyleCnt="2">
        <dgm:presLayoutVars>
          <dgm:bulletEnabled val="1"/>
        </dgm:presLayoutVars>
      </dgm:prSet>
      <dgm:spPr/>
      <dgm:t>
        <a:bodyPr/>
        <a:lstStyle/>
        <a:p>
          <a:endParaRPr lang="es-ES"/>
        </a:p>
      </dgm:t>
    </dgm:pt>
    <dgm:pt modelId="{869B9FEE-52A0-4C84-9847-739EB97CC38E}" type="pres">
      <dgm:prSet presAssocID="{4473FFAE-1CD7-4046-91AE-118F44930C9B}" presName="circleB" presStyleLbl="node1" presStyleIdx="1" presStyleCnt="2"/>
      <dgm:spPr>
        <a:solidFill>
          <a:schemeClr val="accent6">
            <a:lumMod val="75000"/>
          </a:schemeClr>
        </a:solidFill>
      </dgm:spPr>
    </dgm:pt>
    <dgm:pt modelId="{BC258FC4-00A2-45DC-95A3-9E1979682574}" type="pres">
      <dgm:prSet presAssocID="{4473FFAE-1CD7-4046-91AE-118F44930C9B}" presName="spaceB" presStyleCnt="0"/>
      <dgm:spPr/>
    </dgm:pt>
  </dgm:ptLst>
  <dgm:cxnLst>
    <dgm:cxn modelId="{7E2761ED-1088-44AB-AA01-8DC80EC5E8B6}" type="presOf" srcId="{4473FFAE-1CD7-4046-91AE-118F44930C9B}" destId="{0427F62D-F230-4990-AB62-6E7025B8ED1E}" srcOrd="0" destOrd="0" presId="urn:microsoft.com/office/officeart/2005/8/layout/hProcess11"/>
    <dgm:cxn modelId="{1F6A3EAC-0868-46B6-B967-58C2D1B9C361}" type="presOf" srcId="{C0117CE6-FF49-47FC-8E90-9063D77A9C2A}" destId="{09A8262D-3619-43DC-A725-DDBE4A9606E6}" srcOrd="0" destOrd="0" presId="urn:microsoft.com/office/officeart/2005/8/layout/hProcess11"/>
    <dgm:cxn modelId="{1339CCFF-E72D-4D28-8B3B-48D7DC3376A9}" type="presOf" srcId="{A2FC0802-CE0D-4C79-9E3B-56794E274CA0}" destId="{542467B6-C59A-4850-BE7F-FC19DF9058EF}" srcOrd="0" destOrd="0" presId="urn:microsoft.com/office/officeart/2005/8/layout/hProcess11"/>
    <dgm:cxn modelId="{20C77C53-013C-47AF-820B-09CEC7066937}" srcId="{A2FC0802-CE0D-4C79-9E3B-56794E274CA0}" destId="{C0117CE6-FF49-47FC-8E90-9063D77A9C2A}" srcOrd="0" destOrd="0" parTransId="{ED914BF1-60EA-4637-902C-E57345126258}" sibTransId="{BC61E186-F5DA-48BC-B78C-9163DD0B7FBA}"/>
    <dgm:cxn modelId="{4D73737D-4956-4BA0-B497-A6F0036C2688}" srcId="{A2FC0802-CE0D-4C79-9E3B-56794E274CA0}" destId="{4473FFAE-1CD7-4046-91AE-118F44930C9B}" srcOrd="1" destOrd="0" parTransId="{9173C728-8631-4FFC-8369-8AD7F1F50D2F}" sibTransId="{A103420D-E0C2-4007-8531-43E18E90DF1B}"/>
    <dgm:cxn modelId="{1BDBEDDB-4495-4C1F-9060-01412656EE05}" type="presParOf" srcId="{542467B6-C59A-4850-BE7F-FC19DF9058EF}" destId="{07FDAF6C-A5EE-4095-B250-FFC22B5A8A9B}" srcOrd="0" destOrd="0" presId="urn:microsoft.com/office/officeart/2005/8/layout/hProcess11"/>
    <dgm:cxn modelId="{EAA0A652-B2DE-4D52-8832-533E24728F13}" type="presParOf" srcId="{542467B6-C59A-4850-BE7F-FC19DF9058EF}" destId="{AA1703F6-F595-494F-92A6-DF22C2653442}" srcOrd="1" destOrd="0" presId="urn:microsoft.com/office/officeart/2005/8/layout/hProcess11"/>
    <dgm:cxn modelId="{D277BB8C-E5CD-47D3-910C-953E469893C2}" type="presParOf" srcId="{AA1703F6-F595-494F-92A6-DF22C2653442}" destId="{911CBD31-15E9-4CA3-A2A2-9C7C60AA4EFB}" srcOrd="0" destOrd="0" presId="urn:microsoft.com/office/officeart/2005/8/layout/hProcess11"/>
    <dgm:cxn modelId="{DF9666DF-F803-447E-AEDB-63818C5D0354}" type="presParOf" srcId="{911CBD31-15E9-4CA3-A2A2-9C7C60AA4EFB}" destId="{09A8262D-3619-43DC-A725-DDBE4A9606E6}" srcOrd="0" destOrd="0" presId="urn:microsoft.com/office/officeart/2005/8/layout/hProcess11"/>
    <dgm:cxn modelId="{02812F4E-07CC-4DA5-AA17-8D914B3874D9}" type="presParOf" srcId="{911CBD31-15E9-4CA3-A2A2-9C7C60AA4EFB}" destId="{4929B5A3-0D87-4513-B481-EF14A91AD6B6}" srcOrd="1" destOrd="0" presId="urn:microsoft.com/office/officeart/2005/8/layout/hProcess11"/>
    <dgm:cxn modelId="{BD30B283-EAF4-48C6-8916-8C764EF9F2D3}" type="presParOf" srcId="{911CBD31-15E9-4CA3-A2A2-9C7C60AA4EFB}" destId="{FB210818-D263-4EC7-A662-46B68B855F24}" srcOrd="2" destOrd="0" presId="urn:microsoft.com/office/officeart/2005/8/layout/hProcess11"/>
    <dgm:cxn modelId="{2B6CCF58-0BB4-4940-9A90-68904508F3D2}" type="presParOf" srcId="{AA1703F6-F595-494F-92A6-DF22C2653442}" destId="{C8847B91-6123-42BA-9DB7-379F90BD0ABA}" srcOrd="1" destOrd="0" presId="urn:microsoft.com/office/officeart/2005/8/layout/hProcess11"/>
    <dgm:cxn modelId="{C5C6BDEF-6EFF-4BAC-A180-7540AB3DE9A5}" type="presParOf" srcId="{AA1703F6-F595-494F-92A6-DF22C2653442}" destId="{97B0112B-C19C-43EC-85F9-D0627EA23314}" srcOrd="2" destOrd="0" presId="urn:microsoft.com/office/officeart/2005/8/layout/hProcess11"/>
    <dgm:cxn modelId="{8D4269EE-4371-404D-B514-726CB50A776B}" type="presParOf" srcId="{97B0112B-C19C-43EC-85F9-D0627EA23314}" destId="{0427F62D-F230-4990-AB62-6E7025B8ED1E}" srcOrd="0" destOrd="0" presId="urn:microsoft.com/office/officeart/2005/8/layout/hProcess11"/>
    <dgm:cxn modelId="{221BCE77-69E0-49CB-9498-1AE6CD70DB3E}" type="presParOf" srcId="{97B0112B-C19C-43EC-85F9-D0627EA23314}" destId="{869B9FEE-52A0-4C84-9847-739EB97CC38E}" srcOrd="1" destOrd="0" presId="urn:microsoft.com/office/officeart/2005/8/layout/hProcess11"/>
    <dgm:cxn modelId="{DB5BAC3A-5D87-443F-A22B-6945119B9700}" type="presParOf" srcId="{97B0112B-C19C-43EC-85F9-D0627EA23314}" destId="{BC258FC4-00A2-45DC-95A3-9E197968257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CABB6C-A743-4FED-907B-58DBF18AE9C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ED37DF2-3423-4ACA-9108-593141C7B552}">
      <dgm:prSet/>
      <dgm:spPr/>
      <dgm:t>
        <a:bodyPr/>
        <a:lstStyle/>
        <a:p>
          <a:r>
            <a:rPr lang="es-ES_tradnl"/>
            <a:t>Conflicto no es un problema, sino una oportunidad para evolución y cambio</a:t>
          </a:r>
          <a:endParaRPr lang="en-US"/>
        </a:p>
      </dgm:t>
    </dgm:pt>
    <dgm:pt modelId="{FDBCF141-0DE1-488D-BB9A-9B15447D843E}" type="parTrans" cxnId="{91348F03-3D72-4BF3-B30B-B4596344CB39}">
      <dgm:prSet/>
      <dgm:spPr/>
      <dgm:t>
        <a:bodyPr/>
        <a:lstStyle/>
        <a:p>
          <a:endParaRPr lang="en-US"/>
        </a:p>
      </dgm:t>
    </dgm:pt>
    <dgm:pt modelId="{907517C8-18A3-4421-87C2-5F167DF8F3EF}" type="sibTrans" cxnId="{91348F03-3D72-4BF3-B30B-B4596344CB39}">
      <dgm:prSet/>
      <dgm:spPr/>
      <dgm:t>
        <a:bodyPr/>
        <a:lstStyle/>
        <a:p>
          <a:endParaRPr lang="en-US"/>
        </a:p>
      </dgm:t>
    </dgm:pt>
    <dgm:pt modelId="{B8EB8A0E-8372-42FE-8E7A-9F7164CB76D4}">
      <dgm:prSet/>
      <dgm:spPr/>
      <dgm:t>
        <a:bodyPr/>
        <a:lstStyle/>
        <a:p>
          <a:r>
            <a:rPr lang="es-ES_tradnl"/>
            <a:t>Implica integración de dos dimensiones: </a:t>
          </a:r>
          <a:endParaRPr lang="en-US"/>
        </a:p>
      </dgm:t>
    </dgm:pt>
    <dgm:pt modelId="{2E54FBF7-77F4-43E3-A37A-75914D92CB7D}" type="parTrans" cxnId="{50141CA2-6734-4853-B52C-4443239DEA14}">
      <dgm:prSet/>
      <dgm:spPr/>
      <dgm:t>
        <a:bodyPr/>
        <a:lstStyle/>
        <a:p>
          <a:endParaRPr lang="en-US"/>
        </a:p>
      </dgm:t>
    </dgm:pt>
    <dgm:pt modelId="{4B7155A8-35D9-45D0-9CCD-57BBAD0C4B70}" type="sibTrans" cxnId="{50141CA2-6734-4853-B52C-4443239DEA14}">
      <dgm:prSet/>
      <dgm:spPr/>
      <dgm:t>
        <a:bodyPr/>
        <a:lstStyle/>
        <a:p>
          <a:endParaRPr lang="en-US"/>
        </a:p>
      </dgm:t>
    </dgm:pt>
    <dgm:pt modelId="{C96CEFE3-F63C-49B3-B3F2-1F346F4E00E0}">
      <dgm:prSet/>
      <dgm:spPr/>
      <dgm:t>
        <a:bodyPr/>
        <a:lstStyle/>
        <a:p>
          <a:r>
            <a:rPr lang="es-ES_tradnl"/>
            <a:t>a) fortalecimiento del yo -capacidad de las personas para reflexionar, tomar decisiones y actuar, conscientemente. Énfasis en la autodeterminación</a:t>
          </a:r>
          <a:endParaRPr lang="en-US"/>
        </a:p>
      </dgm:t>
    </dgm:pt>
    <dgm:pt modelId="{19281607-8E14-41C0-ADCB-47C5D7D6824D}" type="parTrans" cxnId="{4E73A608-F775-4BE8-8BDA-CDC3E6B01576}">
      <dgm:prSet/>
      <dgm:spPr/>
      <dgm:t>
        <a:bodyPr/>
        <a:lstStyle/>
        <a:p>
          <a:endParaRPr lang="en-US"/>
        </a:p>
      </dgm:t>
    </dgm:pt>
    <dgm:pt modelId="{25880598-A2AD-4040-8585-642DD24A3CC9}" type="sibTrans" cxnId="{4E73A608-F775-4BE8-8BDA-CDC3E6B01576}">
      <dgm:prSet/>
      <dgm:spPr/>
      <dgm:t>
        <a:bodyPr/>
        <a:lstStyle/>
        <a:p>
          <a:endParaRPr lang="en-US"/>
        </a:p>
      </dgm:t>
    </dgm:pt>
    <dgm:pt modelId="{734F52F4-2807-4E31-A56F-981BC16F0050}">
      <dgm:prSet/>
      <dgm:spPr/>
      <dgm:t>
        <a:bodyPr/>
        <a:lstStyle/>
        <a:p>
          <a:r>
            <a:rPr lang="es-ES_tradnl"/>
            <a:t>b) Superar límites del yo individual, para relacionarse e interesarse por otros= Énfasis en la empatía y capacidad de interrelación</a:t>
          </a:r>
          <a:endParaRPr lang="en-US"/>
        </a:p>
      </dgm:t>
    </dgm:pt>
    <dgm:pt modelId="{5905AC89-C0BC-49DB-8EF2-8C7652543E53}" type="parTrans" cxnId="{D99F1850-CA84-4DBA-8C73-898110943822}">
      <dgm:prSet/>
      <dgm:spPr/>
      <dgm:t>
        <a:bodyPr/>
        <a:lstStyle/>
        <a:p>
          <a:endParaRPr lang="en-US"/>
        </a:p>
      </dgm:t>
    </dgm:pt>
    <dgm:pt modelId="{089C66B7-A98C-485C-B930-E7AF3FFAA0A0}" type="sibTrans" cxnId="{D99F1850-CA84-4DBA-8C73-898110943822}">
      <dgm:prSet/>
      <dgm:spPr/>
      <dgm:t>
        <a:bodyPr/>
        <a:lstStyle/>
        <a:p>
          <a:endParaRPr lang="en-US"/>
        </a:p>
      </dgm:t>
    </dgm:pt>
    <dgm:pt modelId="{672FD60D-7618-448C-B652-7FAA1809F0E2}">
      <dgm:prSet/>
      <dgm:spPr/>
      <dgm:t>
        <a:bodyPr/>
        <a:lstStyle/>
        <a:p>
          <a:r>
            <a:rPr lang="es-ES_tradnl"/>
            <a:t>Enfatiza la importancia de la relación entre las partes</a:t>
          </a:r>
          <a:endParaRPr lang="en-US"/>
        </a:p>
      </dgm:t>
    </dgm:pt>
    <dgm:pt modelId="{6792D2F3-9DC5-4A0E-A8E0-86BD2D33E85A}" type="parTrans" cxnId="{1F413BAF-13C0-4794-99F8-7F041ACB1100}">
      <dgm:prSet/>
      <dgm:spPr/>
      <dgm:t>
        <a:bodyPr/>
        <a:lstStyle/>
        <a:p>
          <a:endParaRPr lang="en-US"/>
        </a:p>
      </dgm:t>
    </dgm:pt>
    <dgm:pt modelId="{B1E6A6A8-685A-4F12-B01F-2CD755D09140}" type="sibTrans" cxnId="{1F413BAF-13C0-4794-99F8-7F041ACB1100}">
      <dgm:prSet/>
      <dgm:spPr/>
      <dgm:t>
        <a:bodyPr/>
        <a:lstStyle/>
        <a:p>
          <a:endParaRPr lang="en-US"/>
        </a:p>
      </dgm:t>
    </dgm:pt>
    <dgm:pt modelId="{D9CF2D9A-E43C-48B4-A24C-4817B60E92DF}">
      <dgm:prSet/>
      <dgm:spPr/>
      <dgm:t>
        <a:bodyPr/>
        <a:lstStyle/>
        <a:p>
          <a:r>
            <a:rPr lang="es-ES_tradnl"/>
            <a:t>Concepto de “Legitimación relacional”</a:t>
          </a:r>
          <a:endParaRPr lang="en-US"/>
        </a:p>
      </dgm:t>
    </dgm:pt>
    <dgm:pt modelId="{0321ECDF-A06D-4CB6-A73D-34F17695FD42}" type="parTrans" cxnId="{4014C54F-CDE6-44D2-A062-06CE49DE1337}">
      <dgm:prSet/>
      <dgm:spPr/>
      <dgm:t>
        <a:bodyPr/>
        <a:lstStyle/>
        <a:p>
          <a:endParaRPr lang="en-US"/>
        </a:p>
      </dgm:t>
    </dgm:pt>
    <dgm:pt modelId="{AA568699-0D51-4AAA-886E-97CB5EC3EFB9}" type="sibTrans" cxnId="{4014C54F-CDE6-44D2-A062-06CE49DE1337}">
      <dgm:prSet/>
      <dgm:spPr/>
      <dgm:t>
        <a:bodyPr/>
        <a:lstStyle/>
        <a:p>
          <a:endParaRPr lang="en-US"/>
        </a:p>
      </dgm:t>
    </dgm:pt>
    <dgm:pt modelId="{8CE8B881-5DA9-4661-B82C-86BA260BCFA6}" type="pres">
      <dgm:prSet presAssocID="{EACABB6C-A743-4FED-907B-58DBF18AE9C9}" presName="linear" presStyleCnt="0">
        <dgm:presLayoutVars>
          <dgm:animLvl val="lvl"/>
          <dgm:resizeHandles val="exact"/>
        </dgm:presLayoutVars>
      </dgm:prSet>
      <dgm:spPr/>
      <dgm:t>
        <a:bodyPr/>
        <a:lstStyle/>
        <a:p>
          <a:endParaRPr lang="es-ES"/>
        </a:p>
      </dgm:t>
    </dgm:pt>
    <dgm:pt modelId="{A6586CEB-3A27-4E73-9DD3-4DA9AB0C6368}" type="pres">
      <dgm:prSet presAssocID="{7ED37DF2-3423-4ACA-9108-593141C7B552}" presName="parentText" presStyleLbl="node1" presStyleIdx="0" presStyleCnt="6">
        <dgm:presLayoutVars>
          <dgm:chMax val="0"/>
          <dgm:bulletEnabled val="1"/>
        </dgm:presLayoutVars>
      </dgm:prSet>
      <dgm:spPr/>
      <dgm:t>
        <a:bodyPr/>
        <a:lstStyle/>
        <a:p>
          <a:endParaRPr lang="es-ES"/>
        </a:p>
      </dgm:t>
    </dgm:pt>
    <dgm:pt modelId="{DE324FAF-D6C6-4AFE-AA8C-BF7D77300184}" type="pres">
      <dgm:prSet presAssocID="{907517C8-18A3-4421-87C2-5F167DF8F3EF}" presName="spacer" presStyleCnt="0"/>
      <dgm:spPr/>
    </dgm:pt>
    <dgm:pt modelId="{FD6B67AD-3146-441A-9DEB-320B756F8B79}" type="pres">
      <dgm:prSet presAssocID="{B8EB8A0E-8372-42FE-8E7A-9F7164CB76D4}" presName="parentText" presStyleLbl="node1" presStyleIdx="1" presStyleCnt="6">
        <dgm:presLayoutVars>
          <dgm:chMax val="0"/>
          <dgm:bulletEnabled val="1"/>
        </dgm:presLayoutVars>
      </dgm:prSet>
      <dgm:spPr/>
      <dgm:t>
        <a:bodyPr/>
        <a:lstStyle/>
        <a:p>
          <a:endParaRPr lang="es-ES"/>
        </a:p>
      </dgm:t>
    </dgm:pt>
    <dgm:pt modelId="{7DA60F46-ADF0-461C-846D-1FC262F09575}" type="pres">
      <dgm:prSet presAssocID="{4B7155A8-35D9-45D0-9CCD-57BBAD0C4B70}" presName="spacer" presStyleCnt="0"/>
      <dgm:spPr/>
    </dgm:pt>
    <dgm:pt modelId="{B7F988BA-0EBC-42A6-9C90-4777BD69B8C1}" type="pres">
      <dgm:prSet presAssocID="{C96CEFE3-F63C-49B3-B3F2-1F346F4E00E0}" presName="parentText" presStyleLbl="node1" presStyleIdx="2" presStyleCnt="6">
        <dgm:presLayoutVars>
          <dgm:chMax val="0"/>
          <dgm:bulletEnabled val="1"/>
        </dgm:presLayoutVars>
      </dgm:prSet>
      <dgm:spPr/>
      <dgm:t>
        <a:bodyPr/>
        <a:lstStyle/>
        <a:p>
          <a:endParaRPr lang="es-ES"/>
        </a:p>
      </dgm:t>
    </dgm:pt>
    <dgm:pt modelId="{12521FEF-6CDA-4BA2-B252-1F0DE4FFC243}" type="pres">
      <dgm:prSet presAssocID="{25880598-A2AD-4040-8585-642DD24A3CC9}" presName="spacer" presStyleCnt="0"/>
      <dgm:spPr/>
    </dgm:pt>
    <dgm:pt modelId="{3F472974-DDA3-49FA-A596-2545B364FB3C}" type="pres">
      <dgm:prSet presAssocID="{734F52F4-2807-4E31-A56F-981BC16F0050}" presName="parentText" presStyleLbl="node1" presStyleIdx="3" presStyleCnt="6">
        <dgm:presLayoutVars>
          <dgm:chMax val="0"/>
          <dgm:bulletEnabled val="1"/>
        </dgm:presLayoutVars>
      </dgm:prSet>
      <dgm:spPr/>
      <dgm:t>
        <a:bodyPr/>
        <a:lstStyle/>
        <a:p>
          <a:endParaRPr lang="es-ES"/>
        </a:p>
      </dgm:t>
    </dgm:pt>
    <dgm:pt modelId="{5FF9CECA-9022-4502-AF76-26BCA883FC2F}" type="pres">
      <dgm:prSet presAssocID="{089C66B7-A98C-485C-B930-E7AF3FFAA0A0}" presName="spacer" presStyleCnt="0"/>
      <dgm:spPr/>
    </dgm:pt>
    <dgm:pt modelId="{5E0A9927-C305-4EE1-8294-4BAE672879E8}" type="pres">
      <dgm:prSet presAssocID="{672FD60D-7618-448C-B652-7FAA1809F0E2}" presName="parentText" presStyleLbl="node1" presStyleIdx="4" presStyleCnt="6">
        <dgm:presLayoutVars>
          <dgm:chMax val="0"/>
          <dgm:bulletEnabled val="1"/>
        </dgm:presLayoutVars>
      </dgm:prSet>
      <dgm:spPr/>
      <dgm:t>
        <a:bodyPr/>
        <a:lstStyle/>
        <a:p>
          <a:endParaRPr lang="es-ES"/>
        </a:p>
      </dgm:t>
    </dgm:pt>
    <dgm:pt modelId="{F6A5357D-F044-4AF2-A0A0-1E55DABEEBD2}" type="pres">
      <dgm:prSet presAssocID="{B1E6A6A8-685A-4F12-B01F-2CD755D09140}" presName="spacer" presStyleCnt="0"/>
      <dgm:spPr/>
    </dgm:pt>
    <dgm:pt modelId="{3D554254-B563-4837-8976-F2B729A0B4D4}" type="pres">
      <dgm:prSet presAssocID="{D9CF2D9A-E43C-48B4-A24C-4817B60E92DF}" presName="parentText" presStyleLbl="node1" presStyleIdx="5" presStyleCnt="6">
        <dgm:presLayoutVars>
          <dgm:chMax val="0"/>
          <dgm:bulletEnabled val="1"/>
        </dgm:presLayoutVars>
      </dgm:prSet>
      <dgm:spPr/>
      <dgm:t>
        <a:bodyPr/>
        <a:lstStyle/>
        <a:p>
          <a:endParaRPr lang="es-ES"/>
        </a:p>
      </dgm:t>
    </dgm:pt>
  </dgm:ptLst>
  <dgm:cxnLst>
    <dgm:cxn modelId="{C033FD4E-77B8-4EF4-8F82-5487303522FE}" type="presOf" srcId="{734F52F4-2807-4E31-A56F-981BC16F0050}" destId="{3F472974-DDA3-49FA-A596-2545B364FB3C}" srcOrd="0" destOrd="0" presId="urn:microsoft.com/office/officeart/2005/8/layout/vList2"/>
    <dgm:cxn modelId="{D99F1850-CA84-4DBA-8C73-898110943822}" srcId="{EACABB6C-A743-4FED-907B-58DBF18AE9C9}" destId="{734F52F4-2807-4E31-A56F-981BC16F0050}" srcOrd="3" destOrd="0" parTransId="{5905AC89-C0BC-49DB-8EF2-8C7652543E53}" sibTransId="{089C66B7-A98C-485C-B930-E7AF3FFAA0A0}"/>
    <dgm:cxn modelId="{E1F33930-A1BA-4CFA-A977-E7EAD0E366BF}" type="presOf" srcId="{C96CEFE3-F63C-49B3-B3F2-1F346F4E00E0}" destId="{B7F988BA-0EBC-42A6-9C90-4777BD69B8C1}" srcOrd="0" destOrd="0" presId="urn:microsoft.com/office/officeart/2005/8/layout/vList2"/>
    <dgm:cxn modelId="{91348F03-3D72-4BF3-B30B-B4596344CB39}" srcId="{EACABB6C-A743-4FED-907B-58DBF18AE9C9}" destId="{7ED37DF2-3423-4ACA-9108-593141C7B552}" srcOrd="0" destOrd="0" parTransId="{FDBCF141-0DE1-488D-BB9A-9B15447D843E}" sibTransId="{907517C8-18A3-4421-87C2-5F167DF8F3EF}"/>
    <dgm:cxn modelId="{B0D55C9B-DB71-4612-BB34-5F1FA13D2523}" type="presOf" srcId="{7ED37DF2-3423-4ACA-9108-593141C7B552}" destId="{A6586CEB-3A27-4E73-9DD3-4DA9AB0C6368}" srcOrd="0" destOrd="0" presId="urn:microsoft.com/office/officeart/2005/8/layout/vList2"/>
    <dgm:cxn modelId="{704A4570-70F1-4FB0-9292-F3A86A0FBA2B}" type="presOf" srcId="{B8EB8A0E-8372-42FE-8E7A-9F7164CB76D4}" destId="{FD6B67AD-3146-441A-9DEB-320B756F8B79}" srcOrd="0" destOrd="0" presId="urn:microsoft.com/office/officeart/2005/8/layout/vList2"/>
    <dgm:cxn modelId="{D001914D-5E06-455F-AE7E-F6694FD65C24}" type="presOf" srcId="{EACABB6C-A743-4FED-907B-58DBF18AE9C9}" destId="{8CE8B881-5DA9-4661-B82C-86BA260BCFA6}" srcOrd="0" destOrd="0" presId="urn:microsoft.com/office/officeart/2005/8/layout/vList2"/>
    <dgm:cxn modelId="{50141CA2-6734-4853-B52C-4443239DEA14}" srcId="{EACABB6C-A743-4FED-907B-58DBF18AE9C9}" destId="{B8EB8A0E-8372-42FE-8E7A-9F7164CB76D4}" srcOrd="1" destOrd="0" parTransId="{2E54FBF7-77F4-43E3-A37A-75914D92CB7D}" sibTransId="{4B7155A8-35D9-45D0-9CCD-57BBAD0C4B70}"/>
    <dgm:cxn modelId="{42DD3473-E590-47B9-971E-1BC16A8ABF7F}" type="presOf" srcId="{672FD60D-7618-448C-B652-7FAA1809F0E2}" destId="{5E0A9927-C305-4EE1-8294-4BAE672879E8}" srcOrd="0" destOrd="0" presId="urn:microsoft.com/office/officeart/2005/8/layout/vList2"/>
    <dgm:cxn modelId="{1F413BAF-13C0-4794-99F8-7F041ACB1100}" srcId="{EACABB6C-A743-4FED-907B-58DBF18AE9C9}" destId="{672FD60D-7618-448C-B652-7FAA1809F0E2}" srcOrd="4" destOrd="0" parTransId="{6792D2F3-9DC5-4A0E-A8E0-86BD2D33E85A}" sibTransId="{B1E6A6A8-685A-4F12-B01F-2CD755D09140}"/>
    <dgm:cxn modelId="{92E231D8-ED3A-47CD-8F41-C6486DADCF22}" type="presOf" srcId="{D9CF2D9A-E43C-48B4-A24C-4817B60E92DF}" destId="{3D554254-B563-4837-8976-F2B729A0B4D4}" srcOrd="0" destOrd="0" presId="urn:microsoft.com/office/officeart/2005/8/layout/vList2"/>
    <dgm:cxn modelId="{4014C54F-CDE6-44D2-A062-06CE49DE1337}" srcId="{EACABB6C-A743-4FED-907B-58DBF18AE9C9}" destId="{D9CF2D9A-E43C-48B4-A24C-4817B60E92DF}" srcOrd="5" destOrd="0" parTransId="{0321ECDF-A06D-4CB6-A73D-34F17695FD42}" sibTransId="{AA568699-0D51-4AAA-886E-97CB5EC3EFB9}"/>
    <dgm:cxn modelId="{4E73A608-F775-4BE8-8BDA-CDC3E6B01576}" srcId="{EACABB6C-A743-4FED-907B-58DBF18AE9C9}" destId="{C96CEFE3-F63C-49B3-B3F2-1F346F4E00E0}" srcOrd="2" destOrd="0" parTransId="{19281607-8E14-41C0-ADCB-47C5D7D6824D}" sibTransId="{25880598-A2AD-4040-8585-642DD24A3CC9}"/>
    <dgm:cxn modelId="{049F4ABF-CBB1-4EF1-B44E-4380E4ED9549}" type="presParOf" srcId="{8CE8B881-5DA9-4661-B82C-86BA260BCFA6}" destId="{A6586CEB-3A27-4E73-9DD3-4DA9AB0C6368}" srcOrd="0" destOrd="0" presId="urn:microsoft.com/office/officeart/2005/8/layout/vList2"/>
    <dgm:cxn modelId="{D96B0190-66FC-4F78-9262-16A67CBB1F0A}" type="presParOf" srcId="{8CE8B881-5DA9-4661-B82C-86BA260BCFA6}" destId="{DE324FAF-D6C6-4AFE-AA8C-BF7D77300184}" srcOrd="1" destOrd="0" presId="urn:microsoft.com/office/officeart/2005/8/layout/vList2"/>
    <dgm:cxn modelId="{1B16323E-ECC8-411E-A9B6-7C29ADA1C9AD}" type="presParOf" srcId="{8CE8B881-5DA9-4661-B82C-86BA260BCFA6}" destId="{FD6B67AD-3146-441A-9DEB-320B756F8B79}" srcOrd="2" destOrd="0" presId="urn:microsoft.com/office/officeart/2005/8/layout/vList2"/>
    <dgm:cxn modelId="{7A55631E-6AFC-49FB-9349-73AC407A2A79}" type="presParOf" srcId="{8CE8B881-5DA9-4661-B82C-86BA260BCFA6}" destId="{7DA60F46-ADF0-461C-846D-1FC262F09575}" srcOrd="3" destOrd="0" presId="urn:microsoft.com/office/officeart/2005/8/layout/vList2"/>
    <dgm:cxn modelId="{17E694DE-5749-4D9D-8555-45FF7577E3AC}" type="presParOf" srcId="{8CE8B881-5DA9-4661-B82C-86BA260BCFA6}" destId="{B7F988BA-0EBC-42A6-9C90-4777BD69B8C1}" srcOrd="4" destOrd="0" presId="urn:microsoft.com/office/officeart/2005/8/layout/vList2"/>
    <dgm:cxn modelId="{89A4B768-E671-4C66-829A-B51753E44E6F}" type="presParOf" srcId="{8CE8B881-5DA9-4661-B82C-86BA260BCFA6}" destId="{12521FEF-6CDA-4BA2-B252-1F0DE4FFC243}" srcOrd="5" destOrd="0" presId="urn:microsoft.com/office/officeart/2005/8/layout/vList2"/>
    <dgm:cxn modelId="{1B36CBC6-CB70-4040-953E-7496F2E48B58}" type="presParOf" srcId="{8CE8B881-5DA9-4661-B82C-86BA260BCFA6}" destId="{3F472974-DDA3-49FA-A596-2545B364FB3C}" srcOrd="6" destOrd="0" presId="urn:microsoft.com/office/officeart/2005/8/layout/vList2"/>
    <dgm:cxn modelId="{9364E687-480A-47A9-B985-AD19CBF1C210}" type="presParOf" srcId="{8CE8B881-5DA9-4661-B82C-86BA260BCFA6}" destId="{5FF9CECA-9022-4502-AF76-26BCA883FC2F}" srcOrd="7" destOrd="0" presId="urn:microsoft.com/office/officeart/2005/8/layout/vList2"/>
    <dgm:cxn modelId="{01572520-21C8-4AE7-B8A4-6C0B9E61ACD7}" type="presParOf" srcId="{8CE8B881-5DA9-4661-B82C-86BA260BCFA6}" destId="{5E0A9927-C305-4EE1-8294-4BAE672879E8}" srcOrd="8" destOrd="0" presId="urn:microsoft.com/office/officeart/2005/8/layout/vList2"/>
    <dgm:cxn modelId="{5D89E7C9-C6D7-4D4F-842A-921469650587}" type="presParOf" srcId="{8CE8B881-5DA9-4661-B82C-86BA260BCFA6}" destId="{F6A5357D-F044-4AF2-A0A0-1E55DABEEBD2}" srcOrd="9" destOrd="0" presId="urn:microsoft.com/office/officeart/2005/8/layout/vList2"/>
    <dgm:cxn modelId="{3AE2054D-6B0B-4426-8314-3971CFB40964}" type="presParOf" srcId="{8CE8B881-5DA9-4661-B82C-86BA260BCFA6}" destId="{3D554254-B563-4837-8976-F2B729A0B4D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8376D5-15FA-4839-922A-D3D5BE84EEC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L"/>
        </a:p>
      </dgm:t>
    </dgm:pt>
    <dgm:pt modelId="{48008EF4-DEE7-439F-B15D-8F12104A6995}">
      <dgm:prSet phldrT="[Texto]"/>
      <dgm:spPr/>
      <dgm:t>
        <a:bodyPr/>
        <a:lstStyle/>
        <a:p>
          <a:r>
            <a:rPr lang="es-ES" dirty="0"/>
            <a:t>Etapa 1</a:t>
          </a:r>
        </a:p>
        <a:p>
          <a:r>
            <a:rPr lang="es-ES" dirty="0"/>
            <a:t>Identificar a todas las partes</a:t>
          </a:r>
          <a:endParaRPr lang="es-CL" dirty="0"/>
        </a:p>
      </dgm:t>
    </dgm:pt>
    <dgm:pt modelId="{6F08691A-B941-4569-BB13-DACDE0AB6DCB}" type="parTrans" cxnId="{BB865641-4F65-4C9A-BA6B-C144EB5DFC70}">
      <dgm:prSet/>
      <dgm:spPr/>
      <dgm:t>
        <a:bodyPr/>
        <a:lstStyle/>
        <a:p>
          <a:endParaRPr lang="es-CL"/>
        </a:p>
      </dgm:t>
    </dgm:pt>
    <dgm:pt modelId="{585845BE-DA44-4969-9670-56CB83D963B3}" type="sibTrans" cxnId="{BB865641-4F65-4C9A-BA6B-C144EB5DFC70}">
      <dgm:prSet/>
      <dgm:spPr/>
      <dgm:t>
        <a:bodyPr/>
        <a:lstStyle/>
        <a:p>
          <a:endParaRPr lang="es-CL"/>
        </a:p>
      </dgm:t>
    </dgm:pt>
    <dgm:pt modelId="{0B2F31DA-920B-4E93-A785-7A8310092323}">
      <dgm:prSet phldrT="[Texto]"/>
      <dgm:spPr/>
      <dgm:t>
        <a:bodyPr/>
        <a:lstStyle/>
        <a:p>
          <a:r>
            <a:rPr lang="es-ES" dirty="0"/>
            <a:t>Etapa 2</a:t>
          </a:r>
        </a:p>
        <a:p>
          <a:r>
            <a:rPr lang="es-ES" dirty="0"/>
            <a:t>Elegir representante de todos los grupos participantes de la mesa</a:t>
          </a:r>
          <a:endParaRPr lang="es-CL" dirty="0"/>
        </a:p>
      </dgm:t>
    </dgm:pt>
    <dgm:pt modelId="{389541C6-30A3-4E4D-A612-59A02D11A5C3}" type="parTrans" cxnId="{CD8EF258-0A26-42CC-843D-190B10172C5A}">
      <dgm:prSet/>
      <dgm:spPr/>
      <dgm:t>
        <a:bodyPr/>
        <a:lstStyle/>
        <a:p>
          <a:endParaRPr lang="es-CL"/>
        </a:p>
      </dgm:t>
    </dgm:pt>
    <dgm:pt modelId="{24085E43-F1E1-44EB-B50B-75BEC555D938}" type="sibTrans" cxnId="{CD8EF258-0A26-42CC-843D-190B10172C5A}">
      <dgm:prSet/>
      <dgm:spPr/>
      <dgm:t>
        <a:bodyPr/>
        <a:lstStyle/>
        <a:p>
          <a:endParaRPr lang="es-CL"/>
        </a:p>
      </dgm:t>
    </dgm:pt>
    <dgm:pt modelId="{C5AD7490-8682-4B36-970E-F6FD4B44621C}">
      <dgm:prSet phldrT="[Texto]"/>
      <dgm:spPr/>
      <dgm:t>
        <a:bodyPr/>
        <a:lstStyle/>
        <a:p>
          <a:r>
            <a:rPr lang="es-ES" dirty="0"/>
            <a:t>Etapa 3</a:t>
          </a:r>
        </a:p>
        <a:p>
          <a:r>
            <a:rPr lang="es-ES" dirty="0"/>
            <a:t>Diseñar agenda de los temas clave de la mediación</a:t>
          </a:r>
        </a:p>
        <a:p>
          <a:r>
            <a:rPr lang="es-ES" dirty="0"/>
            <a:t>Los que se van a discutir en la mesa</a:t>
          </a:r>
          <a:endParaRPr lang="es-CL" dirty="0"/>
        </a:p>
      </dgm:t>
    </dgm:pt>
    <dgm:pt modelId="{E8C4D26D-A1C8-4DDF-94B8-CFF361D98488}" type="parTrans" cxnId="{40EEF4B4-DA6C-4D62-88F8-8C601BD786B3}">
      <dgm:prSet/>
      <dgm:spPr/>
      <dgm:t>
        <a:bodyPr/>
        <a:lstStyle/>
        <a:p>
          <a:endParaRPr lang="es-CL"/>
        </a:p>
      </dgm:t>
    </dgm:pt>
    <dgm:pt modelId="{3F8FBF1A-1213-4E77-A14A-93ABCDB71316}" type="sibTrans" cxnId="{40EEF4B4-DA6C-4D62-88F8-8C601BD786B3}">
      <dgm:prSet/>
      <dgm:spPr/>
      <dgm:t>
        <a:bodyPr/>
        <a:lstStyle/>
        <a:p>
          <a:endParaRPr lang="es-CL"/>
        </a:p>
      </dgm:t>
    </dgm:pt>
    <dgm:pt modelId="{E89E59A8-E1A0-4C86-B87B-E085EABB840D}">
      <dgm:prSet phldrT="[Texto]"/>
      <dgm:spPr/>
      <dgm:t>
        <a:bodyPr/>
        <a:lstStyle/>
        <a:p>
          <a:r>
            <a:rPr lang="es-ES" dirty="0"/>
            <a:t>Etapa 4</a:t>
          </a:r>
        </a:p>
        <a:p>
          <a:r>
            <a:rPr lang="es-ES" dirty="0"/>
            <a:t>Identificar opciones de acuerdos o soluciones</a:t>
          </a:r>
          <a:endParaRPr lang="es-CL" dirty="0"/>
        </a:p>
      </dgm:t>
    </dgm:pt>
    <dgm:pt modelId="{CA5CE9F6-E575-45AF-9233-5E93FCDD543F}" type="parTrans" cxnId="{C2C9F682-129A-46AC-8168-AB79F6FD8157}">
      <dgm:prSet/>
      <dgm:spPr/>
      <dgm:t>
        <a:bodyPr/>
        <a:lstStyle/>
        <a:p>
          <a:endParaRPr lang="es-CL"/>
        </a:p>
      </dgm:t>
    </dgm:pt>
    <dgm:pt modelId="{CF9F426A-6D5C-482A-83EB-710BBE516393}" type="sibTrans" cxnId="{C2C9F682-129A-46AC-8168-AB79F6FD8157}">
      <dgm:prSet/>
      <dgm:spPr/>
      <dgm:t>
        <a:bodyPr/>
        <a:lstStyle/>
        <a:p>
          <a:endParaRPr lang="es-CL"/>
        </a:p>
      </dgm:t>
    </dgm:pt>
    <dgm:pt modelId="{DFDB36D9-CCA2-4630-9ED4-096779BEEAE4}" type="pres">
      <dgm:prSet presAssocID="{C58376D5-15FA-4839-922A-D3D5BE84EECA}" presName="Name0" presStyleCnt="0">
        <dgm:presLayoutVars>
          <dgm:dir/>
          <dgm:resizeHandles val="exact"/>
        </dgm:presLayoutVars>
      </dgm:prSet>
      <dgm:spPr/>
      <dgm:t>
        <a:bodyPr/>
        <a:lstStyle/>
        <a:p>
          <a:endParaRPr lang="es-ES"/>
        </a:p>
      </dgm:t>
    </dgm:pt>
    <dgm:pt modelId="{06B57713-00FF-42F3-A6BF-E626B419E8BF}" type="pres">
      <dgm:prSet presAssocID="{48008EF4-DEE7-439F-B15D-8F12104A6995}" presName="Name5" presStyleLbl="vennNode1" presStyleIdx="0" presStyleCnt="4" custScaleX="97900" custLinFactX="-4227" custLinFactNeighborX="-100000" custLinFactNeighborY="-38">
        <dgm:presLayoutVars>
          <dgm:bulletEnabled val="1"/>
        </dgm:presLayoutVars>
      </dgm:prSet>
      <dgm:spPr/>
      <dgm:t>
        <a:bodyPr/>
        <a:lstStyle/>
        <a:p>
          <a:endParaRPr lang="es-ES"/>
        </a:p>
      </dgm:t>
    </dgm:pt>
    <dgm:pt modelId="{382567BD-1B1A-450C-9C9E-F83C1472E5F3}" type="pres">
      <dgm:prSet presAssocID="{585845BE-DA44-4969-9670-56CB83D963B3}" presName="space" presStyleCnt="0"/>
      <dgm:spPr/>
    </dgm:pt>
    <dgm:pt modelId="{032CD939-E624-428B-8C2C-222686AF6B66}" type="pres">
      <dgm:prSet presAssocID="{0B2F31DA-920B-4E93-A785-7A8310092323}" presName="Name5" presStyleLbl="vennNode1" presStyleIdx="1" presStyleCnt="4" custScaleX="100075" custLinFactNeighborX="-57388" custLinFactNeighborY="-38">
        <dgm:presLayoutVars>
          <dgm:bulletEnabled val="1"/>
        </dgm:presLayoutVars>
      </dgm:prSet>
      <dgm:spPr/>
      <dgm:t>
        <a:bodyPr/>
        <a:lstStyle/>
        <a:p>
          <a:endParaRPr lang="es-ES"/>
        </a:p>
      </dgm:t>
    </dgm:pt>
    <dgm:pt modelId="{315659B6-80EC-49E9-8A4C-95B1CC17DBF2}" type="pres">
      <dgm:prSet presAssocID="{24085E43-F1E1-44EB-B50B-75BEC555D938}" presName="space" presStyleCnt="0"/>
      <dgm:spPr/>
    </dgm:pt>
    <dgm:pt modelId="{9F2D8B3E-94B3-4DAE-BF3F-941018BF24AB}" type="pres">
      <dgm:prSet presAssocID="{C5AD7490-8682-4B36-970E-F6FD4B44621C}" presName="Name5" presStyleLbl="vennNode1" presStyleIdx="2" presStyleCnt="4" custLinFactNeighborX="18859">
        <dgm:presLayoutVars>
          <dgm:bulletEnabled val="1"/>
        </dgm:presLayoutVars>
      </dgm:prSet>
      <dgm:spPr/>
      <dgm:t>
        <a:bodyPr/>
        <a:lstStyle/>
        <a:p>
          <a:endParaRPr lang="es-ES"/>
        </a:p>
      </dgm:t>
    </dgm:pt>
    <dgm:pt modelId="{E3F7E60A-8499-4C1E-9360-E4B02E862AFE}" type="pres">
      <dgm:prSet presAssocID="{3F8FBF1A-1213-4E77-A14A-93ABCDB71316}" presName="space" presStyleCnt="0"/>
      <dgm:spPr/>
    </dgm:pt>
    <dgm:pt modelId="{7050A890-E42E-4499-A25F-F4B48AE61FE9}" type="pres">
      <dgm:prSet presAssocID="{E89E59A8-E1A0-4C86-B87B-E085EABB840D}" presName="Name5" presStyleLbl="vennNode1" presStyleIdx="3" presStyleCnt="4" custScaleX="98947" custLinFactX="1119" custLinFactNeighborX="100000" custLinFactNeighborY="104">
        <dgm:presLayoutVars>
          <dgm:bulletEnabled val="1"/>
        </dgm:presLayoutVars>
      </dgm:prSet>
      <dgm:spPr/>
      <dgm:t>
        <a:bodyPr/>
        <a:lstStyle/>
        <a:p>
          <a:endParaRPr lang="es-ES"/>
        </a:p>
      </dgm:t>
    </dgm:pt>
  </dgm:ptLst>
  <dgm:cxnLst>
    <dgm:cxn modelId="{44C8A1F5-E4CE-4221-9B28-3AA151A7603E}" type="presOf" srcId="{48008EF4-DEE7-439F-B15D-8F12104A6995}" destId="{06B57713-00FF-42F3-A6BF-E626B419E8BF}" srcOrd="0" destOrd="0" presId="urn:microsoft.com/office/officeart/2005/8/layout/venn3"/>
    <dgm:cxn modelId="{CD8EF258-0A26-42CC-843D-190B10172C5A}" srcId="{C58376D5-15FA-4839-922A-D3D5BE84EECA}" destId="{0B2F31DA-920B-4E93-A785-7A8310092323}" srcOrd="1" destOrd="0" parTransId="{389541C6-30A3-4E4D-A612-59A02D11A5C3}" sibTransId="{24085E43-F1E1-44EB-B50B-75BEC555D938}"/>
    <dgm:cxn modelId="{C2C9F682-129A-46AC-8168-AB79F6FD8157}" srcId="{C58376D5-15FA-4839-922A-D3D5BE84EECA}" destId="{E89E59A8-E1A0-4C86-B87B-E085EABB840D}" srcOrd="3" destOrd="0" parTransId="{CA5CE9F6-E575-45AF-9233-5E93FCDD543F}" sibTransId="{CF9F426A-6D5C-482A-83EB-710BBE516393}"/>
    <dgm:cxn modelId="{12B4715C-225D-4E85-AD7D-79FDF07F9A22}" type="presOf" srcId="{E89E59A8-E1A0-4C86-B87B-E085EABB840D}" destId="{7050A890-E42E-4499-A25F-F4B48AE61FE9}" srcOrd="0" destOrd="0" presId="urn:microsoft.com/office/officeart/2005/8/layout/venn3"/>
    <dgm:cxn modelId="{40EEF4B4-DA6C-4D62-88F8-8C601BD786B3}" srcId="{C58376D5-15FA-4839-922A-D3D5BE84EECA}" destId="{C5AD7490-8682-4B36-970E-F6FD4B44621C}" srcOrd="2" destOrd="0" parTransId="{E8C4D26D-A1C8-4DDF-94B8-CFF361D98488}" sibTransId="{3F8FBF1A-1213-4E77-A14A-93ABCDB71316}"/>
    <dgm:cxn modelId="{1655C5B0-B0E2-4EB8-A95C-C7E6BA53AAFE}" type="presOf" srcId="{C58376D5-15FA-4839-922A-D3D5BE84EECA}" destId="{DFDB36D9-CCA2-4630-9ED4-096779BEEAE4}" srcOrd="0" destOrd="0" presId="urn:microsoft.com/office/officeart/2005/8/layout/venn3"/>
    <dgm:cxn modelId="{2BAFFE73-F9CF-4D5F-AD4E-58EBDBE8ABCA}" type="presOf" srcId="{C5AD7490-8682-4B36-970E-F6FD4B44621C}" destId="{9F2D8B3E-94B3-4DAE-BF3F-941018BF24AB}" srcOrd="0" destOrd="0" presId="urn:microsoft.com/office/officeart/2005/8/layout/venn3"/>
    <dgm:cxn modelId="{931D0B45-BF4E-41A7-B3DE-D425C075CE9F}" type="presOf" srcId="{0B2F31DA-920B-4E93-A785-7A8310092323}" destId="{032CD939-E624-428B-8C2C-222686AF6B66}" srcOrd="0" destOrd="0" presId="urn:microsoft.com/office/officeart/2005/8/layout/venn3"/>
    <dgm:cxn modelId="{BB865641-4F65-4C9A-BA6B-C144EB5DFC70}" srcId="{C58376D5-15FA-4839-922A-D3D5BE84EECA}" destId="{48008EF4-DEE7-439F-B15D-8F12104A6995}" srcOrd="0" destOrd="0" parTransId="{6F08691A-B941-4569-BB13-DACDE0AB6DCB}" sibTransId="{585845BE-DA44-4969-9670-56CB83D963B3}"/>
    <dgm:cxn modelId="{B88564BC-606A-419D-8DCC-EB4F398A6284}" type="presParOf" srcId="{DFDB36D9-CCA2-4630-9ED4-096779BEEAE4}" destId="{06B57713-00FF-42F3-A6BF-E626B419E8BF}" srcOrd="0" destOrd="0" presId="urn:microsoft.com/office/officeart/2005/8/layout/venn3"/>
    <dgm:cxn modelId="{816C50DC-C5DF-42AD-8782-9E0C61D39E32}" type="presParOf" srcId="{DFDB36D9-CCA2-4630-9ED4-096779BEEAE4}" destId="{382567BD-1B1A-450C-9C9E-F83C1472E5F3}" srcOrd="1" destOrd="0" presId="urn:microsoft.com/office/officeart/2005/8/layout/venn3"/>
    <dgm:cxn modelId="{82F59A01-0106-4DAC-94E5-4695519749D9}" type="presParOf" srcId="{DFDB36D9-CCA2-4630-9ED4-096779BEEAE4}" destId="{032CD939-E624-428B-8C2C-222686AF6B66}" srcOrd="2" destOrd="0" presId="urn:microsoft.com/office/officeart/2005/8/layout/venn3"/>
    <dgm:cxn modelId="{B3075D68-1ED0-4A41-80F1-312CFBE858DD}" type="presParOf" srcId="{DFDB36D9-CCA2-4630-9ED4-096779BEEAE4}" destId="{315659B6-80EC-49E9-8A4C-95B1CC17DBF2}" srcOrd="3" destOrd="0" presId="urn:microsoft.com/office/officeart/2005/8/layout/venn3"/>
    <dgm:cxn modelId="{2B9A2FDC-DB50-4233-A909-CAA91BC80D93}" type="presParOf" srcId="{DFDB36D9-CCA2-4630-9ED4-096779BEEAE4}" destId="{9F2D8B3E-94B3-4DAE-BF3F-941018BF24AB}" srcOrd="4" destOrd="0" presId="urn:microsoft.com/office/officeart/2005/8/layout/venn3"/>
    <dgm:cxn modelId="{B6A8BDDE-F6B7-4290-8890-02B7F8C089F8}" type="presParOf" srcId="{DFDB36D9-CCA2-4630-9ED4-096779BEEAE4}" destId="{E3F7E60A-8499-4C1E-9360-E4B02E862AFE}" srcOrd="5" destOrd="0" presId="urn:microsoft.com/office/officeart/2005/8/layout/venn3"/>
    <dgm:cxn modelId="{BABC8092-3396-4FF3-B453-7F73F1B8102E}" type="presParOf" srcId="{DFDB36D9-CCA2-4630-9ED4-096779BEEAE4}" destId="{7050A890-E42E-4499-A25F-F4B48AE61FE9}"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8376D5-15FA-4839-922A-D3D5BE84EEC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L"/>
        </a:p>
      </dgm:t>
    </dgm:pt>
    <dgm:pt modelId="{48008EF4-DEE7-439F-B15D-8F12104A6995}">
      <dgm:prSet phldrT="[Texto]"/>
      <dgm:spPr/>
      <dgm:t>
        <a:bodyPr/>
        <a:lstStyle/>
        <a:p>
          <a:r>
            <a:rPr lang="es-ES" dirty="0"/>
            <a:t>Etapa 5</a:t>
          </a:r>
        </a:p>
        <a:p>
          <a:r>
            <a:rPr lang="es-ES" dirty="0"/>
            <a:t>Reflexionar sobre los límites de cada opción o acuerdo</a:t>
          </a:r>
          <a:endParaRPr lang="es-CL" dirty="0"/>
        </a:p>
      </dgm:t>
    </dgm:pt>
    <dgm:pt modelId="{6F08691A-B941-4569-BB13-DACDE0AB6DCB}" type="parTrans" cxnId="{BB865641-4F65-4C9A-BA6B-C144EB5DFC70}">
      <dgm:prSet/>
      <dgm:spPr/>
      <dgm:t>
        <a:bodyPr/>
        <a:lstStyle/>
        <a:p>
          <a:endParaRPr lang="es-CL"/>
        </a:p>
      </dgm:t>
    </dgm:pt>
    <dgm:pt modelId="{585845BE-DA44-4969-9670-56CB83D963B3}" type="sibTrans" cxnId="{BB865641-4F65-4C9A-BA6B-C144EB5DFC70}">
      <dgm:prSet/>
      <dgm:spPr/>
      <dgm:t>
        <a:bodyPr/>
        <a:lstStyle/>
        <a:p>
          <a:endParaRPr lang="es-CL"/>
        </a:p>
      </dgm:t>
    </dgm:pt>
    <dgm:pt modelId="{0B2F31DA-920B-4E93-A785-7A8310092323}">
      <dgm:prSet phldrT="[Texto]"/>
      <dgm:spPr/>
      <dgm:t>
        <a:bodyPr/>
        <a:lstStyle/>
        <a:p>
          <a:r>
            <a:rPr lang="es-ES" dirty="0"/>
            <a:t>Etapa 6</a:t>
          </a:r>
        </a:p>
        <a:p>
          <a:r>
            <a:rPr lang="es-ES" dirty="0"/>
            <a:t>Identificar ventajas e inconvenientes de las distintas soluciones propuestas</a:t>
          </a:r>
          <a:endParaRPr lang="es-CL" dirty="0"/>
        </a:p>
      </dgm:t>
    </dgm:pt>
    <dgm:pt modelId="{389541C6-30A3-4E4D-A612-59A02D11A5C3}" type="parTrans" cxnId="{CD8EF258-0A26-42CC-843D-190B10172C5A}">
      <dgm:prSet/>
      <dgm:spPr/>
      <dgm:t>
        <a:bodyPr/>
        <a:lstStyle/>
        <a:p>
          <a:endParaRPr lang="es-CL"/>
        </a:p>
      </dgm:t>
    </dgm:pt>
    <dgm:pt modelId="{24085E43-F1E1-44EB-B50B-75BEC555D938}" type="sibTrans" cxnId="{CD8EF258-0A26-42CC-843D-190B10172C5A}">
      <dgm:prSet/>
      <dgm:spPr/>
      <dgm:t>
        <a:bodyPr/>
        <a:lstStyle/>
        <a:p>
          <a:endParaRPr lang="es-CL"/>
        </a:p>
      </dgm:t>
    </dgm:pt>
    <dgm:pt modelId="{C5AD7490-8682-4B36-970E-F6FD4B44621C}">
      <dgm:prSet phldrT="[Texto]"/>
      <dgm:spPr/>
      <dgm:t>
        <a:bodyPr/>
        <a:lstStyle/>
        <a:p>
          <a:r>
            <a:rPr lang="es-ES" dirty="0"/>
            <a:t>Etapa 7 </a:t>
          </a:r>
        </a:p>
        <a:p>
          <a:r>
            <a:rPr lang="es-ES" dirty="0"/>
            <a:t>Cuantificar las prestaciones compensatorias en dinero</a:t>
          </a:r>
          <a:endParaRPr lang="es-CL" dirty="0"/>
        </a:p>
      </dgm:t>
    </dgm:pt>
    <dgm:pt modelId="{E8C4D26D-A1C8-4DDF-94B8-CFF361D98488}" type="parTrans" cxnId="{40EEF4B4-DA6C-4D62-88F8-8C601BD786B3}">
      <dgm:prSet/>
      <dgm:spPr/>
      <dgm:t>
        <a:bodyPr/>
        <a:lstStyle/>
        <a:p>
          <a:endParaRPr lang="es-CL"/>
        </a:p>
      </dgm:t>
    </dgm:pt>
    <dgm:pt modelId="{3F8FBF1A-1213-4E77-A14A-93ABCDB71316}" type="sibTrans" cxnId="{40EEF4B4-DA6C-4D62-88F8-8C601BD786B3}">
      <dgm:prSet/>
      <dgm:spPr/>
      <dgm:t>
        <a:bodyPr/>
        <a:lstStyle/>
        <a:p>
          <a:endParaRPr lang="es-CL"/>
        </a:p>
      </dgm:t>
    </dgm:pt>
    <dgm:pt modelId="{E89E59A8-E1A0-4C86-B87B-E085EABB840D}">
      <dgm:prSet phldrT="[Texto]"/>
      <dgm:spPr/>
      <dgm:t>
        <a:bodyPr/>
        <a:lstStyle/>
        <a:p>
          <a:r>
            <a:rPr lang="es-ES" dirty="0"/>
            <a:t>Etapa 8</a:t>
          </a:r>
        </a:p>
        <a:p>
          <a:r>
            <a:rPr lang="es-ES" dirty="0"/>
            <a:t>Evaluar los resultados para adaptar la solución a la realidad</a:t>
          </a:r>
          <a:endParaRPr lang="es-CL" dirty="0"/>
        </a:p>
      </dgm:t>
    </dgm:pt>
    <dgm:pt modelId="{CA5CE9F6-E575-45AF-9233-5E93FCDD543F}" type="parTrans" cxnId="{C2C9F682-129A-46AC-8168-AB79F6FD8157}">
      <dgm:prSet/>
      <dgm:spPr/>
      <dgm:t>
        <a:bodyPr/>
        <a:lstStyle/>
        <a:p>
          <a:endParaRPr lang="es-CL"/>
        </a:p>
      </dgm:t>
    </dgm:pt>
    <dgm:pt modelId="{CF9F426A-6D5C-482A-83EB-710BBE516393}" type="sibTrans" cxnId="{C2C9F682-129A-46AC-8168-AB79F6FD8157}">
      <dgm:prSet/>
      <dgm:spPr/>
      <dgm:t>
        <a:bodyPr/>
        <a:lstStyle/>
        <a:p>
          <a:endParaRPr lang="es-CL"/>
        </a:p>
      </dgm:t>
    </dgm:pt>
    <dgm:pt modelId="{DFDB36D9-CCA2-4630-9ED4-096779BEEAE4}" type="pres">
      <dgm:prSet presAssocID="{C58376D5-15FA-4839-922A-D3D5BE84EECA}" presName="Name0" presStyleCnt="0">
        <dgm:presLayoutVars>
          <dgm:dir/>
          <dgm:resizeHandles val="exact"/>
        </dgm:presLayoutVars>
      </dgm:prSet>
      <dgm:spPr/>
      <dgm:t>
        <a:bodyPr/>
        <a:lstStyle/>
        <a:p>
          <a:endParaRPr lang="es-ES"/>
        </a:p>
      </dgm:t>
    </dgm:pt>
    <dgm:pt modelId="{06B57713-00FF-42F3-A6BF-E626B419E8BF}" type="pres">
      <dgm:prSet presAssocID="{48008EF4-DEE7-439F-B15D-8F12104A6995}" presName="Name5" presStyleLbl="vennNode1" presStyleIdx="0" presStyleCnt="4" custScaleX="102986" custLinFactX="-5364" custLinFactNeighborX="-100000" custLinFactNeighborY="-1123">
        <dgm:presLayoutVars>
          <dgm:bulletEnabled val="1"/>
        </dgm:presLayoutVars>
      </dgm:prSet>
      <dgm:spPr/>
      <dgm:t>
        <a:bodyPr/>
        <a:lstStyle/>
        <a:p>
          <a:endParaRPr lang="es-ES"/>
        </a:p>
      </dgm:t>
    </dgm:pt>
    <dgm:pt modelId="{382567BD-1B1A-450C-9C9E-F83C1472E5F3}" type="pres">
      <dgm:prSet presAssocID="{585845BE-DA44-4969-9670-56CB83D963B3}" presName="space" presStyleCnt="0"/>
      <dgm:spPr/>
    </dgm:pt>
    <dgm:pt modelId="{032CD939-E624-428B-8C2C-222686AF6B66}" type="pres">
      <dgm:prSet presAssocID="{0B2F31DA-920B-4E93-A785-7A8310092323}" presName="Name5" presStyleLbl="vennNode1" presStyleIdx="1" presStyleCnt="4" custScaleX="112145" custScaleY="102206" custLinFactNeighborX="-23763" custLinFactNeighborY="833">
        <dgm:presLayoutVars>
          <dgm:bulletEnabled val="1"/>
        </dgm:presLayoutVars>
      </dgm:prSet>
      <dgm:spPr/>
      <dgm:t>
        <a:bodyPr/>
        <a:lstStyle/>
        <a:p>
          <a:endParaRPr lang="es-ES"/>
        </a:p>
      </dgm:t>
    </dgm:pt>
    <dgm:pt modelId="{315659B6-80EC-49E9-8A4C-95B1CC17DBF2}" type="pres">
      <dgm:prSet presAssocID="{24085E43-F1E1-44EB-B50B-75BEC555D938}" presName="space" presStyleCnt="0"/>
      <dgm:spPr/>
    </dgm:pt>
    <dgm:pt modelId="{9F2D8B3E-94B3-4DAE-BF3F-941018BF24AB}" type="pres">
      <dgm:prSet presAssocID="{C5AD7490-8682-4B36-970E-F6FD4B44621C}" presName="Name5" presStyleLbl="vennNode1" presStyleIdx="2" presStyleCnt="4" custLinFactNeighborX="74490" custLinFactNeighborY="1123">
        <dgm:presLayoutVars>
          <dgm:bulletEnabled val="1"/>
        </dgm:presLayoutVars>
      </dgm:prSet>
      <dgm:spPr/>
      <dgm:t>
        <a:bodyPr/>
        <a:lstStyle/>
        <a:p>
          <a:endParaRPr lang="es-ES"/>
        </a:p>
      </dgm:t>
    </dgm:pt>
    <dgm:pt modelId="{E3F7E60A-8499-4C1E-9360-E4B02E862AFE}" type="pres">
      <dgm:prSet presAssocID="{3F8FBF1A-1213-4E77-A14A-93ABCDB71316}" presName="space" presStyleCnt="0"/>
      <dgm:spPr/>
    </dgm:pt>
    <dgm:pt modelId="{7050A890-E42E-4499-A25F-F4B48AE61FE9}" type="pres">
      <dgm:prSet presAssocID="{E89E59A8-E1A0-4C86-B87B-E085EABB840D}" presName="Name5" presStyleLbl="vennNode1" presStyleIdx="3" presStyleCnt="4" custScaleX="90898" custLinFactX="11610" custLinFactNeighborX="100000" custLinFactNeighborY="2935">
        <dgm:presLayoutVars>
          <dgm:bulletEnabled val="1"/>
        </dgm:presLayoutVars>
      </dgm:prSet>
      <dgm:spPr/>
      <dgm:t>
        <a:bodyPr/>
        <a:lstStyle/>
        <a:p>
          <a:endParaRPr lang="es-ES"/>
        </a:p>
      </dgm:t>
    </dgm:pt>
  </dgm:ptLst>
  <dgm:cxnLst>
    <dgm:cxn modelId="{44C8A1F5-E4CE-4221-9B28-3AA151A7603E}" type="presOf" srcId="{48008EF4-DEE7-439F-B15D-8F12104A6995}" destId="{06B57713-00FF-42F3-A6BF-E626B419E8BF}" srcOrd="0" destOrd="0" presId="urn:microsoft.com/office/officeart/2005/8/layout/venn3"/>
    <dgm:cxn modelId="{CD8EF258-0A26-42CC-843D-190B10172C5A}" srcId="{C58376D5-15FA-4839-922A-D3D5BE84EECA}" destId="{0B2F31DA-920B-4E93-A785-7A8310092323}" srcOrd="1" destOrd="0" parTransId="{389541C6-30A3-4E4D-A612-59A02D11A5C3}" sibTransId="{24085E43-F1E1-44EB-B50B-75BEC555D938}"/>
    <dgm:cxn modelId="{C2C9F682-129A-46AC-8168-AB79F6FD8157}" srcId="{C58376D5-15FA-4839-922A-D3D5BE84EECA}" destId="{E89E59A8-E1A0-4C86-B87B-E085EABB840D}" srcOrd="3" destOrd="0" parTransId="{CA5CE9F6-E575-45AF-9233-5E93FCDD543F}" sibTransId="{CF9F426A-6D5C-482A-83EB-710BBE516393}"/>
    <dgm:cxn modelId="{12B4715C-225D-4E85-AD7D-79FDF07F9A22}" type="presOf" srcId="{E89E59A8-E1A0-4C86-B87B-E085EABB840D}" destId="{7050A890-E42E-4499-A25F-F4B48AE61FE9}" srcOrd="0" destOrd="0" presId="urn:microsoft.com/office/officeart/2005/8/layout/venn3"/>
    <dgm:cxn modelId="{40EEF4B4-DA6C-4D62-88F8-8C601BD786B3}" srcId="{C58376D5-15FA-4839-922A-D3D5BE84EECA}" destId="{C5AD7490-8682-4B36-970E-F6FD4B44621C}" srcOrd="2" destOrd="0" parTransId="{E8C4D26D-A1C8-4DDF-94B8-CFF361D98488}" sibTransId="{3F8FBF1A-1213-4E77-A14A-93ABCDB71316}"/>
    <dgm:cxn modelId="{1655C5B0-B0E2-4EB8-A95C-C7E6BA53AAFE}" type="presOf" srcId="{C58376D5-15FA-4839-922A-D3D5BE84EECA}" destId="{DFDB36D9-CCA2-4630-9ED4-096779BEEAE4}" srcOrd="0" destOrd="0" presId="urn:microsoft.com/office/officeart/2005/8/layout/venn3"/>
    <dgm:cxn modelId="{2BAFFE73-F9CF-4D5F-AD4E-58EBDBE8ABCA}" type="presOf" srcId="{C5AD7490-8682-4B36-970E-F6FD4B44621C}" destId="{9F2D8B3E-94B3-4DAE-BF3F-941018BF24AB}" srcOrd="0" destOrd="0" presId="urn:microsoft.com/office/officeart/2005/8/layout/venn3"/>
    <dgm:cxn modelId="{931D0B45-BF4E-41A7-B3DE-D425C075CE9F}" type="presOf" srcId="{0B2F31DA-920B-4E93-A785-7A8310092323}" destId="{032CD939-E624-428B-8C2C-222686AF6B66}" srcOrd="0" destOrd="0" presId="urn:microsoft.com/office/officeart/2005/8/layout/venn3"/>
    <dgm:cxn modelId="{BB865641-4F65-4C9A-BA6B-C144EB5DFC70}" srcId="{C58376D5-15FA-4839-922A-D3D5BE84EECA}" destId="{48008EF4-DEE7-439F-B15D-8F12104A6995}" srcOrd="0" destOrd="0" parTransId="{6F08691A-B941-4569-BB13-DACDE0AB6DCB}" sibTransId="{585845BE-DA44-4969-9670-56CB83D963B3}"/>
    <dgm:cxn modelId="{B88564BC-606A-419D-8DCC-EB4F398A6284}" type="presParOf" srcId="{DFDB36D9-CCA2-4630-9ED4-096779BEEAE4}" destId="{06B57713-00FF-42F3-A6BF-E626B419E8BF}" srcOrd="0" destOrd="0" presId="urn:microsoft.com/office/officeart/2005/8/layout/venn3"/>
    <dgm:cxn modelId="{816C50DC-C5DF-42AD-8782-9E0C61D39E32}" type="presParOf" srcId="{DFDB36D9-CCA2-4630-9ED4-096779BEEAE4}" destId="{382567BD-1B1A-450C-9C9E-F83C1472E5F3}" srcOrd="1" destOrd="0" presId="urn:microsoft.com/office/officeart/2005/8/layout/venn3"/>
    <dgm:cxn modelId="{82F59A01-0106-4DAC-94E5-4695519749D9}" type="presParOf" srcId="{DFDB36D9-CCA2-4630-9ED4-096779BEEAE4}" destId="{032CD939-E624-428B-8C2C-222686AF6B66}" srcOrd="2" destOrd="0" presId="urn:microsoft.com/office/officeart/2005/8/layout/venn3"/>
    <dgm:cxn modelId="{B3075D68-1ED0-4A41-80F1-312CFBE858DD}" type="presParOf" srcId="{DFDB36D9-CCA2-4630-9ED4-096779BEEAE4}" destId="{315659B6-80EC-49E9-8A4C-95B1CC17DBF2}" srcOrd="3" destOrd="0" presId="urn:microsoft.com/office/officeart/2005/8/layout/venn3"/>
    <dgm:cxn modelId="{2B9A2FDC-DB50-4233-A909-CAA91BC80D93}" type="presParOf" srcId="{DFDB36D9-CCA2-4630-9ED4-096779BEEAE4}" destId="{9F2D8B3E-94B3-4DAE-BF3F-941018BF24AB}" srcOrd="4" destOrd="0" presId="urn:microsoft.com/office/officeart/2005/8/layout/venn3"/>
    <dgm:cxn modelId="{B6A8BDDE-F6B7-4290-8890-02B7F8C089F8}" type="presParOf" srcId="{DFDB36D9-CCA2-4630-9ED4-096779BEEAE4}" destId="{E3F7E60A-8499-4C1E-9360-E4B02E862AFE}" srcOrd="5" destOrd="0" presId="urn:microsoft.com/office/officeart/2005/8/layout/venn3"/>
    <dgm:cxn modelId="{BABC8092-3396-4FF3-B453-7F73F1B8102E}" type="presParOf" srcId="{DFDB36D9-CCA2-4630-9ED4-096779BEEAE4}" destId="{7050A890-E42E-4499-A25F-F4B48AE61FE9}" srcOrd="6"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02A02-B5CD-4BC0-A70F-BE1A192E67C8}">
      <dsp:nvSpPr>
        <dsp:cNvPr id="0" name=""/>
        <dsp:cNvSpPr/>
      </dsp:nvSpPr>
      <dsp:spPr>
        <a:xfrm>
          <a:off x="796484" y="1601"/>
          <a:ext cx="2162700" cy="12976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Derecho establece conductas u omisiones que se consideran prohibidas o permitidas en una sociedad en un momento determinado</a:t>
          </a:r>
        </a:p>
      </dsp:txBody>
      <dsp:txXfrm>
        <a:off x="796484" y="1601"/>
        <a:ext cx="2162700" cy="1297620"/>
      </dsp:txXfrm>
    </dsp:sp>
    <dsp:sp modelId="{C1D55691-AB06-4A32-9FA5-17B301C4CB05}">
      <dsp:nvSpPr>
        <dsp:cNvPr id="0" name=""/>
        <dsp:cNvSpPr/>
      </dsp:nvSpPr>
      <dsp:spPr>
        <a:xfrm>
          <a:off x="3175455" y="1601"/>
          <a:ext cx="2162700" cy="12976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El derecho solo se ocupa de los conflictos amparados por el derecho aquellas conductas “regladas”</a:t>
          </a:r>
        </a:p>
      </dsp:txBody>
      <dsp:txXfrm>
        <a:off x="3175455" y="1601"/>
        <a:ext cx="2162700" cy="1297620"/>
      </dsp:txXfrm>
    </dsp:sp>
    <dsp:sp modelId="{C9B3837C-E122-4E3D-80E6-F5578B6041EF}">
      <dsp:nvSpPr>
        <dsp:cNvPr id="0" name=""/>
        <dsp:cNvSpPr/>
      </dsp:nvSpPr>
      <dsp:spPr>
        <a:xfrm>
          <a:off x="796484" y="1515491"/>
          <a:ext cx="2162700" cy="12976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En base a principios axiológicos de selección y a procedimientos establecidos previamente, cuáles se consideran “protegidas por el derecho” </a:t>
          </a:r>
        </a:p>
      </dsp:txBody>
      <dsp:txXfrm>
        <a:off x="796484" y="1515491"/>
        <a:ext cx="2162700" cy="1297620"/>
      </dsp:txXfrm>
    </dsp:sp>
    <dsp:sp modelId="{1D93FFCD-DDFD-4697-A513-670DBA92A620}">
      <dsp:nvSpPr>
        <dsp:cNvPr id="0" name=""/>
        <dsp:cNvSpPr/>
      </dsp:nvSpPr>
      <dsp:spPr>
        <a:xfrm>
          <a:off x="3175455" y="1515491"/>
          <a:ext cx="2162700" cy="12976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Principio de la “norma de clausura” todo lo que no está prohibido por las normas del sistema normativo se considera jurídicamente permitido de </a:t>
          </a:r>
        </a:p>
      </dsp:txBody>
      <dsp:txXfrm>
        <a:off x="3175455" y="1515491"/>
        <a:ext cx="2162700" cy="1297620"/>
      </dsp:txXfrm>
    </dsp:sp>
    <dsp:sp modelId="{12C15D64-6256-475A-A6D4-96B23AE45432}">
      <dsp:nvSpPr>
        <dsp:cNvPr id="0" name=""/>
        <dsp:cNvSpPr/>
      </dsp:nvSpPr>
      <dsp:spPr>
        <a:xfrm>
          <a:off x="796484" y="3029382"/>
          <a:ext cx="2162700" cy="12976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“[fu]</a:t>
          </a:r>
          <a:r>
            <a:rPr lang="es-ES" sz="1200" kern="1200" dirty="0" err="1"/>
            <a:t>nciona</a:t>
          </a:r>
          <a:r>
            <a:rPr lang="es-ES" sz="1200" kern="1200" dirty="0"/>
            <a:t> en la vida social como instrumentos de resolución de conflictos entre pretensiones incompatibles entre dos o más  sujetos”</a:t>
          </a:r>
        </a:p>
        <a:p>
          <a:pPr lvl="0" algn="ctr" defTabSz="533400">
            <a:lnSpc>
              <a:spcPct val="90000"/>
            </a:lnSpc>
            <a:spcBef>
              <a:spcPct val="0"/>
            </a:spcBef>
            <a:spcAft>
              <a:spcPct val="35000"/>
            </a:spcAft>
          </a:pPr>
          <a:r>
            <a:rPr lang="es-ES" sz="1200" kern="1200" dirty="0"/>
            <a:t>(</a:t>
          </a:r>
          <a:r>
            <a:rPr lang="es-ES" sz="1200" kern="1200" dirty="0" err="1"/>
            <a:t>Etelman</a:t>
          </a:r>
          <a:r>
            <a:rPr lang="es-ES" sz="1200" kern="1200" dirty="0"/>
            <a:t>: 55)</a:t>
          </a:r>
        </a:p>
      </dsp:txBody>
      <dsp:txXfrm>
        <a:off x="796484" y="3029382"/>
        <a:ext cx="2162700" cy="1297620"/>
      </dsp:txXfrm>
    </dsp:sp>
    <dsp:sp modelId="{9E79372F-B62B-46E7-942E-2D40DB947E45}">
      <dsp:nvSpPr>
        <dsp:cNvPr id="0" name=""/>
        <dsp:cNvSpPr/>
      </dsp:nvSpPr>
      <dsp:spPr>
        <a:xfrm>
          <a:off x="3175455" y="3029382"/>
          <a:ext cx="2162700" cy="12976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Conflicto:</a:t>
          </a:r>
        </a:p>
        <a:p>
          <a:pPr lvl="0" algn="ctr" defTabSz="533400">
            <a:lnSpc>
              <a:spcPct val="90000"/>
            </a:lnSpc>
            <a:spcBef>
              <a:spcPct val="0"/>
            </a:spcBef>
            <a:spcAft>
              <a:spcPct val="35000"/>
            </a:spcAft>
          </a:pPr>
          <a:r>
            <a:rPr lang="es-CL" sz="1200" b="1" kern="1200" dirty="0">
              <a:solidFill>
                <a:schemeClr val="tx1"/>
              </a:solidFill>
            </a:rPr>
            <a:t>Contraposición de intereses jurídicamente relevantes</a:t>
          </a:r>
        </a:p>
        <a:p>
          <a:pPr lvl="0" algn="ctr" defTabSz="533400">
            <a:lnSpc>
              <a:spcPct val="90000"/>
            </a:lnSpc>
            <a:spcBef>
              <a:spcPct val="0"/>
            </a:spcBef>
            <a:spcAft>
              <a:spcPct val="35000"/>
            </a:spcAft>
          </a:pPr>
          <a:endParaRPr lang="es-CL" sz="1200" b="1" kern="1200" dirty="0">
            <a:solidFill>
              <a:schemeClr val="tx1"/>
            </a:solidFill>
          </a:endParaRPr>
        </a:p>
        <a:p>
          <a:pPr lvl="0" algn="ctr" defTabSz="533400">
            <a:lnSpc>
              <a:spcPct val="90000"/>
            </a:lnSpc>
            <a:spcBef>
              <a:spcPct val="0"/>
            </a:spcBef>
            <a:spcAft>
              <a:spcPct val="35000"/>
            </a:spcAft>
          </a:pPr>
          <a:r>
            <a:rPr lang="es-CL" sz="1200" b="1" kern="1200" dirty="0">
              <a:solidFill>
                <a:schemeClr val="tx1"/>
              </a:solidFill>
            </a:rPr>
            <a:t>Oposición de intereses protegidos por el derecho</a:t>
          </a:r>
          <a:endParaRPr lang="es-ES" sz="1200" kern="1200" dirty="0"/>
        </a:p>
      </dsp:txBody>
      <dsp:txXfrm>
        <a:off x="3175455" y="3029382"/>
        <a:ext cx="2162700" cy="1297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5C878-59CA-47FE-9D4F-7C9BFBEB4856}">
      <dsp:nvSpPr>
        <dsp:cNvPr id="0" name=""/>
        <dsp:cNvSpPr/>
      </dsp:nvSpPr>
      <dsp:spPr>
        <a:xfrm>
          <a:off x="0" y="3631"/>
          <a:ext cx="5272802" cy="12438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A04599-1F8A-4ADD-87EA-2742F97A9F37}">
      <dsp:nvSpPr>
        <dsp:cNvPr id="0" name=""/>
        <dsp:cNvSpPr/>
      </dsp:nvSpPr>
      <dsp:spPr>
        <a:xfrm>
          <a:off x="376277" y="283506"/>
          <a:ext cx="684809" cy="68414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6554D5-5C45-4DC0-8305-6E747357EF23}">
      <dsp:nvSpPr>
        <dsp:cNvPr id="0" name=""/>
        <dsp:cNvSpPr/>
      </dsp:nvSpPr>
      <dsp:spPr>
        <a:xfrm>
          <a:off x="1437363" y="3631"/>
          <a:ext cx="3759932" cy="124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74" tIns="131774" rIns="131774" bIns="131774" numCol="1" spcCol="1270" anchor="ctr" anchorCtr="0">
          <a:noAutofit/>
        </a:bodyPr>
        <a:lstStyle/>
        <a:p>
          <a:pPr lvl="0" algn="l" defTabSz="622300">
            <a:lnSpc>
              <a:spcPct val="100000"/>
            </a:lnSpc>
            <a:spcBef>
              <a:spcPct val="0"/>
            </a:spcBef>
            <a:spcAft>
              <a:spcPct val="35000"/>
            </a:spcAft>
          </a:pPr>
          <a:r>
            <a:rPr lang="es-CL" sz="1400" b="0" i="0" kern="1200" dirty="0"/>
            <a:t>El conflicto es un proceso que se configura cuando un individuo, comunidad, nación desean algo que no puede ser conseguido a menos que sea a costa de otro individuo o grupo que también lo desea</a:t>
          </a:r>
          <a:endParaRPr lang="en-US" sz="1400" kern="1200" dirty="0"/>
        </a:p>
      </dsp:txBody>
      <dsp:txXfrm>
        <a:off x="1437363" y="3631"/>
        <a:ext cx="3759932" cy="1245107"/>
      </dsp:txXfrm>
    </dsp:sp>
    <dsp:sp modelId="{33C447A3-B347-48AD-8898-0D082018C9AB}">
      <dsp:nvSpPr>
        <dsp:cNvPr id="0" name=""/>
        <dsp:cNvSpPr/>
      </dsp:nvSpPr>
      <dsp:spPr>
        <a:xfrm>
          <a:off x="0" y="1541704"/>
          <a:ext cx="5272802" cy="12438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D55E1-C94E-4805-8BDD-2C63972E9F48}">
      <dsp:nvSpPr>
        <dsp:cNvPr id="0" name=""/>
        <dsp:cNvSpPr/>
      </dsp:nvSpPr>
      <dsp:spPr>
        <a:xfrm>
          <a:off x="376277" y="1821580"/>
          <a:ext cx="684809" cy="68414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AF7945-C564-492B-AEA7-0F0EE50C2329}">
      <dsp:nvSpPr>
        <dsp:cNvPr id="0" name=""/>
        <dsp:cNvSpPr/>
      </dsp:nvSpPr>
      <dsp:spPr>
        <a:xfrm>
          <a:off x="1437363" y="1541704"/>
          <a:ext cx="2372760" cy="124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74" tIns="131774" rIns="131774" bIns="131774" numCol="1" spcCol="1270" anchor="ctr" anchorCtr="0">
          <a:noAutofit/>
        </a:bodyPr>
        <a:lstStyle/>
        <a:p>
          <a:pPr lvl="0" algn="l" defTabSz="622300">
            <a:lnSpc>
              <a:spcPct val="100000"/>
            </a:lnSpc>
            <a:spcBef>
              <a:spcPct val="0"/>
            </a:spcBef>
            <a:spcAft>
              <a:spcPct val="35000"/>
            </a:spcAft>
          </a:pPr>
          <a:r>
            <a:rPr lang="es-CL" sz="1400" b="0" i="0" kern="1200" dirty="0"/>
            <a:t>El paso de una relación no-pacifica a una relación pacifica tiene 6 acciones:</a:t>
          </a:r>
          <a:endParaRPr lang="en-US" sz="1400" kern="1200" dirty="0"/>
        </a:p>
      </dsp:txBody>
      <dsp:txXfrm>
        <a:off x="1437363" y="1541704"/>
        <a:ext cx="2372760" cy="1245107"/>
      </dsp:txXfrm>
    </dsp:sp>
    <dsp:sp modelId="{982A5E36-BFF4-4E2B-81CE-98E1E92D7E78}">
      <dsp:nvSpPr>
        <dsp:cNvPr id="0" name=""/>
        <dsp:cNvSpPr/>
      </dsp:nvSpPr>
      <dsp:spPr>
        <a:xfrm>
          <a:off x="3810124" y="1541704"/>
          <a:ext cx="1387171" cy="124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74" tIns="131774" rIns="131774" bIns="131774" numCol="1" spcCol="1270" anchor="ctr" anchorCtr="0">
          <a:noAutofit/>
        </a:bodyPr>
        <a:lstStyle/>
        <a:p>
          <a:pPr lvl="0" algn="l" defTabSz="488950">
            <a:lnSpc>
              <a:spcPct val="100000"/>
            </a:lnSpc>
            <a:spcBef>
              <a:spcPct val="0"/>
            </a:spcBef>
            <a:spcAft>
              <a:spcPct val="35000"/>
            </a:spcAft>
          </a:pPr>
          <a:r>
            <a:rPr lang="en-US" sz="1100" kern="1200" dirty="0" err="1"/>
            <a:t>Investigación</a:t>
          </a:r>
          <a:endParaRPr lang="en-US" sz="1100" kern="1200" dirty="0"/>
        </a:p>
        <a:p>
          <a:pPr lvl="0" algn="l" defTabSz="488950">
            <a:lnSpc>
              <a:spcPct val="100000"/>
            </a:lnSpc>
            <a:spcBef>
              <a:spcPct val="0"/>
            </a:spcBef>
            <a:spcAft>
              <a:spcPct val="35000"/>
            </a:spcAft>
          </a:pPr>
          <a:r>
            <a:rPr lang="en-US" sz="1100" kern="1200" dirty="0" err="1"/>
            <a:t>Conciliación</a:t>
          </a:r>
          <a:endParaRPr lang="en-US" sz="1100" kern="1200" dirty="0"/>
        </a:p>
        <a:p>
          <a:pPr lvl="0" algn="l" defTabSz="488950">
            <a:lnSpc>
              <a:spcPct val="100000"/>
            </a:lnSpc>
            <a:spcBef>
              <a:spcPct val="0"/>
            </a:spcBef>
            <a:spcAft>
              <a:spcPct val="35000"/>
            </a:spcAft>
          </a:pPr>
          <a:r>
            <a:rPr lang="en-US" sz="1100" kern="1200" dirty="0" err="1"/>
            <a:t>Transacción</a:t>
          </a:r>
          <a:endParaRPr lang="en-US" sz="1100" kern="1200" dirty="0"/>
        </a:p>
        <a:p>
          <a:pPr lvl="0" algn="l" defTabSz="488950">
            <a:lnSpc>
              <a:spcPct val="100000"/>
            </a:lnSpc>
            <a:spcBef>
              <a:spcPct val="0"/>
            </a:spcBef>
            <a:spcAft>
              <a:spcPct val="35000"/>
            </a:spcAft>
          </a:pPr>
          <a:r>
            <a:rPr lang="en-US" sz="1100" kern="1200" dirty="0"/>
            <a:t>Desarrollo</a:t>
          </a:r>
        </a:p>
        <a:p>
          <a:pPr lvl="0" algn="l" defTabSz="488950">
            <a:lnSpc>
              <a:spcPct val="100000"/>
            </a:lnSpc>
            <a:spcBef>
              <a:spcPct val="0"/>
            </a:spcBef>
            <a:spcAft>
              <a:spcPct val="35000"/>
            </a:spcAft>
          </a:pPr>
          <a:r>
            <a:rPr lang="en-US" sz="1100" kern="1200" dirty="0" err="1"/>
            <a:t>Concientización</a:t>
          </a:r>
          <a:endParaRPr lang="en-US" sz="1100" kern="1200" dirty="0"/>
        </a:p>
        <a:p>
          <a:pPr lvl="0" algn="l" defTabSz="488950">
            <a:lnSpc>
              <a:spcPct val="100000"/>
            </a:lnSpc>
            <a:spcBef>
              <a:spcPct val="0"/>
            </a:spcBef>
            <a:spcAft>
              <a:spcPct val="35000"/>
            </a:spcAft>
          </a:pPr>
          <a:r>
            <a:rPr lang="en-US" sz="1100" kern="1200" dirty="0" err="1"/>
            <a:t>Confrontación</a:t>
          </a:r>
          <a:endParaRPr lang="en-US" sz="1100" kern="1200" dirty="0"/>
        </a:p>
      </dsp:txBody>
      <dsp:txXfrm>
        <a:off x="3810124" y="1541704"/>
        <a:ext cx="1387171" cy="1245107"/>
      </dsp:txXfrm>
    </dsp:sp>
    <dsp:sp modelId="{98EB3190-B7CE-6F48-80F4-DF4C6DEB9A6F}">
      <dsp:nvSpPr>
        <dsp:cNvPr id="0" name=""/>
        <dsp:cNvSpPr/>
      </dsp:nvSpPr>
      <dsp:spPr>
        <a:xfrm>
          <a:off x="0" y="3079778"/>
          <a:ext cx="5272802" cy="12438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B91C4-2233-6741-8724-D0443B42A149}">
      <dsp:nvSpPr>
        <dsp:cNvPr id="0" name=""/>
        <dsp:cNvSpPr/>
      </dsp:nvSpPr>
      <dsp:spPr>
        <a:xfrm>
          <a:off x="376277" y="3359654"/>
          <a:ext cx="684809" cy="68414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5825A-5CDC-0C4C-93C8-366E3954E390}">
      <dsp:nvSpPr>
        <dsp:cNvPr id="0" name=""/>
        <dsp:cNvSpPr/>
      </dsp:nvSpPr>
      <dsp:spPr>
        <a:xfrm>
          <a:off x="1437363" y="3079778"/>
          <a:ext cx="3759932" cy="124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74" tIns="131774" rIns="131774" bIns="131774" numCol="1" spcCol="1270" anchor="ctr" anchorCtr="0">
          <a:noAutofit/>
        </a:bodyPr>
        <a:lstStyle/>
        <a:p>
          <a:pPr lvl="0" algn="l" defTabSz="622300">
            <a:lnSpc>
              <a:spcPct val="100000"/>
            </a:lnSpc>
            <a:spcBef>
              <a:spcPct val="0"/>
            </a:spcBef>
            <a:spcAft>
              <a:spcPct val="35000"/>
            </a:spcAft>
          </a:pPr>
          <a:r>
            <a:rPr lang="en-US" sz="1400" kern="1200" dirty="0"/>
            <a:t>3 </a:t>
          </a:r>
          <a:r>
            <a:rPr lang="en-US" sz="1400" kern="1200" dirty="0" err="1"/>
            <a:t>formas</a:t>
          </a:r>
          <a:r>
            <a:rPr lang="en-US" sz="1400" kern="1200" dirty="0"/>
            <a:t> de </a:t>
          </a:r>
          <a:r>
            <a:rPr lang="en-US" sz="1400" kern="1200" dirty="0" err="1"/>
            <a:t>negociación</a:t>
          </a:r>
          <a:r>
            <a:rPr lang="en-US" sz="1400" kern="1200" dirty="0"/>
            <a:t> </a:t>
          </a:r>
        </a:p>
      </dsp:txBody>
      <dsp:txXfrm>
        <a:off x="1437363" y="3079778"/>
        <a:ext cx="3759932" cy="1245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B3DBE-FA95-0349-A6D0-7F535E443620}">
      <dsp:nvSpPr>
        <dsp:cNvPr id="0" name=""/>
        <dsp:cNvSpPr/>
      </dsp:nvSpPr>
      <dsp:spPr>
        <a:xfrm>
          <a:off x="613990" y="1162904"/>
          <a:ext cx="2453412" cy="214459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Lógica binaria/ posiciones</a:t>
          </a:r>
        </a:p>
        <a:p>
          <a:pPr marL="57150" lvl="1" indent="-57150" algn="l" defTabSz="444500">
            <a:lnSpc>
              <a:spcPct val="90000"/>
            </a:lnSpc>
            <a:spcBef>
              <a:spcPct val="0"/>
            </a:spcBef>
            <a:spcAft>
              <a:spcPct val="15000"/>
            </a:spcAft>
            <a:buChar char="••"/>
          </a:pPr>
          <a:r>
            <a:rPr lang="es-ES" sz="1000" kern="1200" dirty="0" err="1"/>
            <a:t>Adversarial</a:t>
          </a:r>
          <a:endParaRPr lang="es-ES" sz="1000" kern="1200" dirty="0"/>
        </a:p>
        <a:p>
          <a:pPr marL="57150" lvl="1" indent="-57150" algn="l" defTabSz="444500">
            <a:lnSpc>
              <a:spcPct val="90000"/>
            </a:lnSpc>
            <a:spcBef>
              <a:spcPct val="0"/>
            </a:spcBef>
            <a:spcAft>
              <a:spcPct val="15000"/>
            </a:spcAft>
            <a:buChar char="••"/>
          </a:pPr>
          <a:r>
            <a:rPr lang="es-ES" sz="1000" kern="1200" dirty="0"/>
            <a:t>Competitiva</a:t>
          </a:r>
        </a:p>
        <a:p>
          <a:pPr marL="57150" lvl="1" indent="-57150" algn="l" defTabSz="444500">
            <a:lnSpc>
              <a:spcPct val="90000"/>
            </a:lnSpc>
            <a:spcBef>
              <a:spcPct val="0"/>
            </a:spcBef>
            <a:spcAft>
              <a:spcPct val="15000"/>
            </a:spcAft>
            <a:buChar char="••"/>
          </a:pPr>
          <a:r>
            <a:rPr lang="es-ES" sz="1000" kern="1200" dirty="0"/>
            <a:t>Solución suma cero</a:t>
          </a:r>
        </a:p>
      </dsp:txBody>
      <dsp:txXfrm>
        <a:off x="1227343" y="1484593"/>
        <a:ext cx="1196038" cy="1501213"/>
      </dsp:txXfrm>
    </dsp:sp>
    <dsp:sp modelId="{A4909ED0-31C7-0843-97E1-A160BF8BB798}">
      <dsp:nvSpPr>
        <dsp:cNvPr id="0" name=""/>
        <dsp:cNvSpPr/>
      </dsp:nvSpPr>
      <dsp:spPr>
        <a:xfrm>
          <a:off x="637" y="1621846"/>
          <a:ext cx="1226706" cy="1226706"/>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t>Adjudicación</a:t>
          </a:r>
        </a:p>
      </dsp:txBody>
      <dsp:txXfrm>
        <a:off x="180284" y="1801493"/>
        <a:ext cx="867412" cy="867412"/>
      </dsp:txXfrm>
    </dsp:sp>
    <dsp:sp modelId="{B1DCB14E-EC35-9E47-9ED3-EA0DBFBBDB8B}">
      <dsp:nvSpPr>
        <dsp:cNvPr id="0" name=""/>
        <dsp:cNvSpPr/>
      </dsp:nvSpPr>
      <dsp:spPr>
        <a:xfrm>
          <a:off x="3805063" y="1162904"/>
          <a:ext cx="2835285" cy="214459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Se basa en interese en juego</a:t>
          </a:r>
        </a:p>
        <a:p>
          <a:pPr marL="57150" lvl="1" indent="-57150" algn="l" defTabSz="444500">
            <a:lnSpc>
              <a:spcPct val="90000"/>
            </a:lnSpc>
            <a:spcBef>
              <a:spcPct val="0"/>
            </a:spcBef>
            <a:spcAft>
              <a:spcPct val="15000"/>
            </a:spcAft>
            <a:buChar char="••"/>
          </a:pPr>
          <a:r>
            <a:rPr lang="es-ES" sz="1000" kern="1200" dirty="0"/>
            <a:t>Objetivo es satisfacer los intereses</a:t>
          </a:r>
        </a:p>
        <a:p>
          <a:pPr marL="57150" lvl="1" indent="-57150" algn="l" defTabSz="444500">
            <a:lnSpc>
              <a:spcPct val="90000"/>
            </a:lnSpc>
            <a:spcBef>
              <a:spcPct val="0"/>
            </a:spcBef>
            <a:spcAft>
              <a:spcPct val="15000"/>
            </a:spcAft>
            <a:buChar char="••"/>
          </a:pPr>
          <a:r>
            <a:rPr lang="es-ES" sz="1000" kern="1200" dirty="0"/>
            <a:t>Solución de suma variable</a:t>
          </a:r>
        </a:p>
      </dsp:txBody>
      <dsp:txXfrm>
        <a:off x="4513885" y="1484593"/>
        <a:ext cx="1382202" cy="1501213"/>
      </dsp:txXfrm>
    </dsp:sp>
    <dsp:sp modelId="{8B2EDF49-A040-F24F-BEE7-13C85B419395}">
      <dsp:nvSpPr>
        <dsp:cNvPr id="0" name=""/>
        <dsp:cNvSpPr/>
      </dsp:nvSpPr>
      <dsp:spPr>
        <a:xfrm>
          <a:off x="3020407" y="1621846"/>
          <a:ext cx="1550519" cy="1226706"/>
        </a:xfrm>
        <a:prstGeom prst="ellipse">
          <a:avLst/>
        </a:prstGeom>
        <a:solidFill>
          <a:srgbClr val="FF7E7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t>Satisfacción</a:t>
          </a:r>
        </a:p>
      </dsp:txBody>
      <dsp:txXfrm>
        <a:off x="3247475" y="1801493"/>
        <a:ext cx="1096383" cy="867412"/>
      </dsp:txXfrm>
    </dsp:sp>
    <dsp:sp modelId="{87C50F80-EED4-4E42-9710-016EA9B760FF}">
      <dsp:nvSpPr>
        <dsp:cNvPr id="0" name=""/>
        <dsp:cNvSpPr/>
      </dsp:nvSpPr>
      <dsp:spPr>
        <a:xfrm>
          <a:off x="7515371" y="1162904"/>
          <a:ext cx="2453412" cy="2144591"/>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Se ocupa del proceso más que la solución</a:t>
          </a:r>
        </a:p>
        <a:p>
          <a:pPr marL="57150" lvl="1" indent="-57150" algn="l" defTabSz="444500">
            <a:lnSpc>
              <a:spcPct val="90000"/>
            </a:lnSpc>
            <a:spcBef>
              <a:spcPct val="0"/>
            </a:spcBef>
            <a:spcAft>
              <a:spcPct val="15000"/>
            </a:spcAft>
            <a:buChar char="••"/>
          </a:pPr>
          <a:r>
            <a:rPr lang="es-ES" sz="1000" kern="1200" dirty="0"/>
            <a:t>Transformar las relaciones</a:t>
          </a:r>
        </a:p>
        <a:p>
          <a:pPr marL="57150" lvl="1" indent="-57150" algn="l" defTabSz="444500">
            <a:lnSpc>
              <a:spcPct val="90000"/>
            </a:lnSpc>
            <a:spcBef>
              <a:spcPct val="0"/>
            </a:spcBef>
            <a:spcAft>
              <a:spcPct val="15000"/>
            </a:spcAft>
            <a:buChar char="••"/>
          </a:pPr>
          <a:r>
            <a:rPr lang="es-ES" sz="1000" kern="1200" dirty="0"/>
            <a:t>Promueve el cambio en dos niveles</a:t>
          </a:r>
        </a:p>
        <a:p>
          <a:pPr marL="57150" lvl="1" indent="-57150" algn="l" defTabSz="444500">
            <a:lnSpc>
              <a:spcPct val="90000"/>
            </a:lnSpc>
            <a:spcBef>
              <a:spcPct val="0"/>
            </a:spcBef>
            <a:spcAft>
              <a:spcPct val="15000"/>
            </a:spcAft>
            <a:buChar char="••"/>
          </a:pPr>
          <a:r>
            <a:rPr lang="es-ES" sz="1000" kern="1200" dirty="0"/>
            <a:t>Revalorización y reconocimiento</a:t>
          </a:r>
        </a:p>
        <a:p>
          <a:pPr marL="57150" lvl="1" indent="-57150" algn="l" defTabSz="444500">
            <a:lnSpc>
              <a:spcPct val="90000"/>
            </a:lnSpc>
            <a:spcBef>
              <a:spcPct val="0"/>
            </a:spcBef>
            <a:spcAft>
              <a:spcPct val="15000"/>
            </a:spcAft>
            <a:buChar char="••"/>
          </a:pPr>
          <a:endParaRPr lang="es-ES" sz="1000" kern="1200"/>
        </a:p>
      </dsp:txBody>
      <dsp:txXfrm>
        <a:off x="8128724" y="1484593"/>
        <a:ext cx="1196038" cy="1501213"/>
      </dsp:txXfrm>
    </dsp:sp>
    <dsp:sp modelId="{5945D339-F441-8A48-B027-D0096A615810}">
      <dsp:nvSpPr>
        <dsp:cNvPr id="0" name=""/>
        <dsp:cNvSpPr/>
      </dsp:nvSpPr>
      <dsp:spPr>
        <a:xfrm>
          <a:off x="6793687" y="1621846"/>
          <a:ext cx="1443366" cy="1226706"/>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es-ES" sz="1200" b="1" kern="1200" dirty="0"/>
            <a:t>Transformación</a:t>
          </a:r>
        </a:p>
      </dsp:txBody>
      <dsp:txXfrm>
        <a:off x="7005063" y="1801493"/>
        <a:ext cx="1020614" cy="867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DAF6C-A5EE-4095-B250-FFC22B5A8A9B}">
      <dsp:nvSpPr>
        <dsp:cNvPr id="0" name=""/>
        <dsp:cNvSpPr/>
      </dsp:nvSpPr>
      <dsp:spPr>
        <a:xfrm>
          <a:off x="0" y="1183254"/>
          <a:ext cx="6780886" cy="1577672"/>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A8262D-3619-43DC-A725-DDBE4A9606E6}">
      <dsp:nvSpPr>
        <dsp:cNvPr id="0" name=""/>
        <dsp:cNvSpPr/>
      </dsp:nvSpPr>
      <dsp:spPr>
        <a:xfrm>
          <a:off x="74" y="0"/>
          <a:ext cx="2976901" cy="157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rtl="0">
            <a:lnSpc>
              <a:spcPct val="90000"/>
            </a:lnSpc>
            <a:spcBef>
              <a:spcPct val="0"/>
            </a:spcBef>
            <a:spcAft>
              <a:spcPct val="35000"/>
            </a:spcAft>
          </a:pPr>
          <a:r>
            <a:rPr lang="es-CL" sz="2800" kern="1200" dirty="0"/>
            <a:t>Competitiva (elusiva, concesiva)</a:t>
          </a:r>
        </a:p>
      </dsp:txBody>
      <dsp:txXfrm>
        <a:off x="74" y="0"/>
        <a:ext cx="2976901" cy="1577672"/>
      </dsp:txXfrm>
    </dsp:sp>
    <dsp:sp modelId="{4929B5A3-0D87-4513-B481-EF14A91AD6B6}">
      <dsp:nvSpPr>
        <dsp:cNvPr id="0" name=""/>
        <dsp:cNvSpPr/>
      </dsp:nvSpPr>
      <dsp:spPr>
        <a:xfrm>
          <a:off x="1291316" y="1774880"/>
          <a:ext cx="394418" cy="394418"/>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7F62D-F230-4990-AB62-6E7025B8ED1E}">
      <dsp:nvSpPr>
        <dsp:cNvPr id="0" name=""/>
        <dsp:cNvSpPr/>
      </dsp:nvSpPr>
      <dsp:spPr>
        <a:xfrm>
          <a:off x="3125821" y="2366508"/>
          <a:ext cx="2976901" cy="157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rtl="0">
            <a:lnSpc>
              <a:spcPct val="90000"/>
            </a:lnSpc>
            <a:spcBef>
              <a:spcPct val="0"/>
            </a:spcBef>
            <a:spcAft>
              <a:spcPct val="35000"/>
            </a:spcAft>
          </a:pPr>
          <a:r>
            <a:rPr lang="es-CL" sz="2800" kern="1200" dirty="0"/>
            <a:t>Colaborativa</a:t>
          </a:r>
        </a:p>
        <a:p>
          <a:pPr lvl="0" algn="ctr" defTabSz="1244600" rtl="0">
            <a:lnSpc>
              <a:spcPct val="90000"/>
            </a:lnSpc>
            <a:spcBef>
              <a:spcPct val="0"/>
            </a:spcBef>
            <a:spcAft>
              <a:spcPct val="35000"/>
            </a:spcAft>
          </a:pPr>
          <a:r>
            <a:rPr lang="es-CL" sz="2800" kern="1200" dirty="0"/>
            <a:t>o Integrativa</a:t>
          </a:r>
        </a:p>
      </dsp:txBody>
      <dsp:txXfrm>
        <a:off x="3125821" y="2366508"/>
        <a:ext cx="2976901" cy="1577672"/>
      </dsp:txXfrm>
    </dsp:sp>
    <dsp:sp modelId="{869B9FEE-52A0-4C84-9847-739EB97CC38E}">
      <dsp:nvSpPr>
        <dsp:cNvPr id="0" name=""/>
        <dsp:cNvSpPr/>
      </dsp:nvSpPr>
      <dsp:spPr>
        <a:xfrm>
          <a:off x="4417063" y="1774880"/>
          <a:ext cx="394418" cy="39441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86CEB-3A27-4E73-9DD3-4DA9AB0C6368}">
      <dsp:nvSpPr>
        <dsp:cNvPr id="0" name=""/>
        <dsp:cNvSpPr/>
      </dsp:nvSpPr>
      <dsp:spPr>
        <a:xfrm>
          <a:off x="0" y="87658"/>
          <a:ext cx="7217531" cy="4369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s-ES_tradnl" sz="1100" kern="1200"/>
            <a:t>Conflicto no es un problema, sino una oportunidad para evolución y cambio</a:t>
          </a:r>
          <a:endParaRPr lang="en-US" sz="1100" kern="1200"/>
        </a:p>
      </dsp:txBody>
      <dsp:txXfrm>
        <a:off x="21331" y="108989"/>
        <a:ext cx="7174869" cy="394314"/>
      </dsp:txXfrm>
    </dsp:sp>
    <dsp:sp modelId="{FD6B67AD-3146-441A-9DEB-320B756F8B79}">
      <dsp:nvSpPr>
        <dsp:cNvPr id="0" name=""/>
        <dsp:cNvSpPr/>
      </dsp:nvSpPr>
      <dsp:spPr>
        <a:xfrm>
          <a:off x="0" y="556315"/>
          <a:ext cx="7217531" cy="4369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s-ES_tradnl" sz="1100" kern="1200"/>
            <a:t>Implica integración de dos dimensiones: </a:t>
          </a:r>
          <a:endParaRPr lang="en-US" sz="1100" kern="1200"/>
        </a:p>
      </dsp:txBody>
      <dsp:txXfrm>
        <a:off x="21331" y="577646"/>
        <a:ext cx="7174869" cy="394314"/>
      </dsp:txXfrm>
    </dsp:sp>
    <dsp:sp modelId="{B7F988BA-0EBC-42A6-9C90-4777BD69B8C1}">
      <dsp:nvSpPr>
        <dsp:cNvPr id="0" name=""/>
        <dsp:cNvSpPr/>
      </dsp:nvSpPr>
      <dsp:spPr>
        <a:xfrm>
          <a:off x="0" y="1024972"/>
          <a:ext cx="7217531" cy="4369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s-ES_tradnl" sz="1100" kern="1200"/>
            <a:t>a) fortalecimiento del yo -capacidad de las personas para reflexionar, tomar decisiones y actuar, conscientemente. Énfasis en la autodeterminación</a:t>
          </a:r>
          <a:endParaRPr lang="en-US" sz="1100" kern="1200"/>
        </a:p>
      </dsp:txBody>
      <dsp:txXfrm>
        <a:off x="21331" y="1046303"/>
        <a:ext cx="7174869" cy="394314"/>
      </dsp:txXfrm>
    </dsp:sp>
    <dsp:sp modelId="{3F472974-DDA3-49FA-A596-2545B364FB3C}">
      <dsp:nvSpPr>
        <dsp:cNvPr id="0" name=""/>
        <dsp:cNvSpPr/>
      </dsp:nvSpPr>
      <dsp:spPr>
        <a:xfrm>
          <a:off x="0" y="1493629"/>
          <a:ext cx="7217531" cy="4369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s-ES_tradnl" sz="1100" kern="1200"/>
            <a:t>b) Superar límites del yo individual, para relacionarse e interesarse por otros= Énfasis en la empatía y capacidad de interrelación</a:t>
          </a:r>
          <a:endParaRPr lang="en-US" sz="1100" kern="1200"/>
        </a:p>
      </dsp:txBody>
      <dsp:txXfrm>
        <a:off x="21331" y="1514960"/>
        <a:ext cx="7174869" cy="394314"/>
      </dsp:txXfrm>
    </dsp:sp>
    <dsp:sp modelId="{5E0A9927-C305-4EE1-8294-4BAE672879E8}">
      <dsp:nvSpPr>
        <dsp:cNvPr id="0" name=""/>
        <dsp:cNvSpPr/>
      </dsp:nvSpPr>
      <dsp:spPr>
        <a:xfrm>
          <a:off x="0" y="1962285"/>
          <a:ext cx="7217531" cy="4369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s-ES_tradnl" sz="1100" kern="1200"/>
            <a:t>Enfatiza la importancia de la relación entre las partes</a:t>
          </a:r>
          <a:endParaRPr lang="en-US" sz="1100" kern="1200"/>
        </a:p>
      </dsp:txBody>
      <dsp:txXfrm>
        <a:off x="21331" y="1983616"/>
        <a:ext cx="7174869" cy="394314"/>
      </dsp:txXfrm>
    </dsp:sp>
    <dsp:sp modelId="{3D554254-B563-4837-8976-F2B729A0B4D4}">
      <dsp:nvSpPr>
        <dsp:cNvPr id="0" name=""/>
        <dsp:cNvSpPr/>
      </dsp:nvSpPr>
      <dsp:spPr>
        <a:xfrm>
          <a:off x="0" y="2430942"/>
          <a:ext cx="7217531" cy="4369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s-ES_tradnl" sz="1100" kern="1200"/>
            <a:t>Concepto de “Legitimación relacional”</a:t>
          </a:r>
          <a:endParaRPr lang="en-US" sz="1100" kern="1200"/>
        </a:p>
      </dsp:txBody>
      <dsp:txXfrm>
        <a:off x="21331" y="2452273"/>
        <a:ext cx="7174869" cy="3943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57713-00FF-42F3-A6BF-E626B419E8BF}">
      <dsp:nvSpPr>
        <dsp:cNvPr id="0" name=""/>
        <dsp:cNvSpPr/>
      </dsp:nvSpPr>
      <dsp:spPr>
        <a:xfrm>
          <a:off x="76987" y="0"/>
          <a:ext cx="1153546" cy="11782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845" tIns="8890" rIns="64845" bIns="8890" numCol="1" spcCol="1270" anchor="ctr" anchorCtr="0">
          <a:noAutofit/>
        </a:bodyPr>
        <a:lstStyle/>
        <a:p>
          <a:pPr lvl="0" algn="ctr" defTabSz="311150">
            <a:lnSpc>
              <a:spcPct val="90000"/>
            </a:lnSpc>
            <a:spcBef>
              <a:spcPct val="0"/>
            </a:spcBef>
            <a:spcAft>
              <a:spcPct val="35000"/>
            </a:spcAft>
          </a:pPr>
          <a:r>
            <a:rPr lang="es-ES" sz="700" kern="1200" dirty="0"/>
            <a:t>Etapa 1</a:t>
          </a:r>
        </a:p>
        <a:p>
          <a:pPr lvl="0" algn="ctr" defTabSz="311150">
            <a:lnSpc>
              <a:spcPct val="90000"/>
            </a:lnSpc>
            <a:spcBef>
              <a:spcPct val="0"/>
            </a:spcBef>
            <a:spcAft>
              <a:spcPct val="35000"/>
            </a:spcAft>
          </a:pPr>
          <a:r>
            <a:rPr lang="es-ES" sz="700" kern="1200" dirty="0"/>
            <a:t>Identificar a todas las partes</a:t>
          </a:r>
          <a:endParaRPr lang="es-CL" sz="700" kern="1200" dirty="0"/>
        </a:p>
      </dsp:txBody>
      <dsp:txXfrm>
        <a:off x="245920" y="172557"/>
        <a:ext cx="815680" cy="833176"/>
      </dsp:txXfrm>
    </dsp:sp>
    <dsp:sp modelId="{032CD939-E624-428B-8C2C-222686AF6B66}">
      <dsp:nvSpPr>
        <dsp:cNvPr id="0" name=""/>
        <dsp:cNvSpPr/>
      </dsp:nvSpPr>
      <dsp:spPr>
        <a:xfrm>
          <a:off x="1145100" y="0"/>
          <a:ext cx="1179174" cy="11782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845" tIns="8890" rIns="64845" bIns="8890" numCol="1" spcCol="1270" anchor="ctr" anchorCtr="0">
          <a:noAutofit/>
        </a:bodyPr>
        <a:lstStyle/>
        <a:p>
          <a:pPr lvl="0" algn="ctr" defTabSz="311150">
            <a:lnSpc>
              <a:spcPct val="90000"/>
            </a:lnSpc>
            <a:spcBef>
              <a:spcPct val="0"/>
            </a:spcBef>
            <a:spcAft>
              <a:spcPct val="35000"/>
            </a:spcAft>
          </a:pPr>
          <a:r>
            <a:rPr lang="es-ES" sz="700" kern="1200" dirty="0"/>
            <a:t>Etapa 2</a:t>
          </a:r>
        </a:p>
        <a:p>
          <a:pPr lvl="0" algn="ctr" defTabSz="311150">
            <a:lnSpc>
              <a:spcPct val="90000"/>
            </a:lnSpc>
            <a:spcBef>
              <a:spcPct val="0"/>
            </a:spcBef>
            <a:spcAft>
              <a:spcPct val="35000"/>
            </a:spcAft>
          </a:pPr>
          <a:r>
            <a:rPr lang="es-ES" sz="700" kern="1200" dirty="0"/>
            <a:t>Elegir representante de todos los grupos participantes de la mesa</a:t>
          </a:r>
          <a:endParaRPr lang="es-CL" sz="700" kern="1200" dirty="0"/>
        </a:p>
      </dsp:txBody>
      <dsp:txXfrm>
        <a:off x="1317786" y="172557"/>
        <a:ext cx="833802" cy="833176"/>
      </dsp:txXfrm>
    </dsp:sp>
    <dsp:sp modelId="{9F2D8B3E-94B3-4DAE-BF3F-941018BF24AB}">
      <dsp:nvSpPr>
        <dsp:cNvPr id="0" name=""/>
        <dsp:cNvSpPr/>
      </dsp:nvSpPr>
      <dsp:spPr>
        <a:xfrm>
          <a:off x="2268298" y="443"/>
          <a:ext cx="1178290" cy="11782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845" tIns="8890" rIns="64845" bIns="8890" numCol="1" spcCol="1270" anchor="ctr" anchorCtr="0">
          <a:noAutofit/>
        </a:bodyPr>
        <a:lstStyle/>
        <a:p>
          <a:pPr lvl="0" algn="ctr" defTabSz="311150">
            <a:lnSpc>
              <a:spcPct val="90000"/>
            </a:lnSpc>
            <a:spcBef>
              <a:spcPct val="0"/>
            </a:spcBef>
            <a:spcAft>
              <a:spcPct val="35000"/>
            </a:spcAft>
          </a:pPr>
          <a:r>
            <a:rPr lang="es-ES" sz="700" kern="1200" dirty="0"/>
            <a:t>Etapa 3</a:t>
          </a:r>
        </a:p>
        <a:p>
          <a:pPr lvl="0" algn="ctr" defTabSz="311150">
            <a:lnSpc>
              <a:spcPct val="90000"/>
            </a:lnSpc>
            <a:spcBef>
              <a:spcPct val="0"/>
            </a:spcBef>
            <a:spcAft>
              <a:spcPct val="35000"/>
            </a:spcAft>
          </a:pPr>
          <a:r>
            <a:rPr lang="es-ES" sz="700" kern="1200" dirty="0"/>
            <a:t>Diseñar agenda de los temas clave de la mediación</a:t>
          </a:r>
        </a:p>
        <a:p>
          <a:pPr lvl="0" algn="ctr" defTabSz="311150">
            <a:lnSpc>
              <a:spcPct val="90000"/>
            </a:lnSpc>
            <a:spcBef>
              <a:spcPct val="0"/>
            </a:spcBef>
            <a:spcAft>
              <a:spcPct val="35000"/>
            </a:spcAft>
          </a:pPr>
          <a:r>
            <a:rPr lang="es-ES" sz="700" kern="1200" dirty="0"/>
            <a:t>Los que se van a discutir en la mesa</a:t>
          </a:r>
          <a:endParaRPr lang="es-CL" sz="700" kern="1200" dirty="0"/>
        </a:p>
      </dsp:txBody>
      <dsp:txXfrm>
        <a:off x="2440855" y="173000"/>
        <a:ext cx="833176" cy="833176"/>
      </dsp:txXfrm>
    </dsp:sp>
    <dsp:sp modelId="{7050A890-E42E-4499-A25F-F4B48AE61FE9}">
      <dsp:nvSpPr>
        <dsp:cNvPr id="0" name=""/>
        <dsp:cNvSpPr/>
      </dsp:nvSpPr>
      <dsp:spPr>
        <a:xfrm>
          <a:off x="3415331" y="886"/>
          <a:ext cx="1165883" cy="11782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4845" tIns="8890" rIns="64845" bIns="8890" numCol="1" spcCol="1270" anchor="ctr" anchorCtr="0">
          <a:noAutofit/>
        </a:bodyPr>
        <a:lstStyle/>
        <a:p>
          <a:pPr lvl="0" algn="ctr" defTabSz="311150">
            <a:lnSpc>
              <a:spcPct val="90000"/>
            </a:lnSpc>
            <a:spcBef>
              <a:spcPct val="0"/>
            </a:spcBef>
            <a:spcAft>
              <a:spcPct val="35000"/>
            </a:spcAft>
          </a:pPr>
          <a:r>
            <a:rPr lang="es-ES" sz="700" kern="1200" dirty="0"/>
            <a:t>Etapa 4</a:t>
          </a:r>
        </a:p>
        <a:p>
          <a:pPr lvl="0" algn="ctr" defTabSz="311150">
            <a:lnSpc>
              <a:spcPct val="90000"/>
            </a:lnSpc>
            <a:spcBef>
              <a:spcPct val="0"/>
            </a:spcBef>
            <a:spcAft>
              <a:spcPct val="35000"/>
            </a:spcAft>
          </a:pPr>
          <a:r>
            <a:rPr lang="es-ES" sz="700" kern="1200" dirty="0"/>
            <a:t>Identificar opciones de acuerdos o soluciones</a:t>
          </a:r>
          <a:endParaRPr lang="es-CL" sz="700" kern="1200" dirty="0"/>
        </a:p>
      </dsp:txBody>
      <dsp:txXfrm>
        <a:off x="3586071" y="173443"/>
        <a:ext cx="824403" cy="8331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57713-00FF-42F3-A6BF-E626B419E8BF}">
      <dsp:nvSpPr>
        <dsp:cNvPr id="0" name=""/>
        <dsp:cNvSpPr/>
      </dsp:nvSpPr>
      <dsp:spPr>
        <a:xfrm>
          <a:off x="701904" y="0"/>
          <a:ext cx="1187709" cy="115327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3468" tIns="8890" rIns="63468" bIns="8890" numCol="1" spcCol="1270" anchor="ctr" anchorCtr="0">
          <a:noAutofit/>
        </a:bodyPr>
        <a:lstStyle/>
        <a:p>
          <a:pPr lvl="0" algn="ctr" defTabSz="311150">
            <a:lnSpc>
              <a:spcPct val="90000"/>
            </a:lnSpc>
            <a:spcBef>
              <a:spcPct val="0"/>
            </a:spcBef>
            <a:spcAft>
              <a:spcPct val="35000"/>
            </a:spcAft>
          </a:pPr>
          <a:r>
            <a:rPr lang="es-ES" sz="700" kern="1200" dirty="0"/>
            <a:t>Etapa 5</a:t>
          </a:r>
        </a:p>
        <a:p>
          <a:pPr lvl="0" algn="ctr" defTabSz="311150">
            <a:lnSpc>
              <a:spcPct val="90000"/>
            </a:lnSpc>
            <a:spcBef>
              <a:spcPct val="0"/>
            </a:spcBef>
            <a:spcAft>
              <a:spcPct val="35000"/>
            </a:spcAft>
          </a:pPr>
          <a:r>
            <a:rPr lang="es-ES" sz="700" kern="1200" dirty="0"/>
            <a:t>Reflexionar sobre los límites de cada opción o acuerdo</a:t>
          </a:r>
          <a:endParaRPr lang="es-CL" sz="700" kern="1200" dirty="0"/>
        </a:p>
      </dsp:txBody>
      <dsp:txXfrm>
        <a:off x="875840" y="168893"/>
        <a:ext cx="839837" cy="815486"/>
      </dsp:txXfrm>
    </dsp:sp>
    <dsp:sp modelId="{032CD939-E624-428B-8C2C-222686AF6B66}">
      <dsp:nvSpPr>
        <dsp:cNvPr id="0" name=""/>
        <dsp:cNvSpPr/>
      </dsp:nvSpPr>
      <dsp:spPr>
        <a:xfrm>
          <a:off x="1896665" y="463"/>
          <a:ext cx="1293337" cy="117871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3468" tIns="8890" rIns="63468" bIns="8890" numCol="1" spcCol="1270" anchor="ctr" anchorCtr="0">
          <a:noAutofit/>
        </a:bodyPr>
        <a:lstStyle/>
        <a:p>
          <a:pPr lvl="0" algn="ctr" defTabSz="311150">
            <a:lnSpc>
              <a:spcPct val="90000"/>
            </a:lnSpc>
            <a:spcBef>
              <a:spcPct val="0"/>
            </a:spcBef>
            <a:spcAft>
              <a:spcPct val="35000"/>
            </a:spcAft>
          </a:pPr>
          <a:r>
            <a:rPr lang="es-ES" sz="700" kern="1200" dirty="0"/>
            <a:t>Etapa 6</a:t>
          </a:r>
        </a:p>
        <a:p>
          <a:pPr lvl="0" algn="ctr" defTabSz="311150">
            <a:lnSpc>
              <a:spcPct val="90000"/>
            </a:lnSpc>
            <a:spcBef>
              <a:spcPct val="0"/>
            </a:spcBef>
            <a:spcAft>
              <a:spcPct val="35000"/>
            </a:spcAft>
          </a:pPr>
          <a:r>
            <a:rPr lang="es-ES" sz="700" kern="1200" dirty="0"/>
            <a:t>Identificar ventajas e inconvenientes de las distintas soluciones propuestas</a:t>
          </a:r>
          <a:endParaRPr lang="es-CL" sz="700" kern="1200" dirty="0"/>
        </a:p>
      </dsp:txBody>
      <dsp:txXfrm>
        <a:off x="2086070" y="173082"/>
        <a:ext cx="914527" cy="833475"/>
      </dsp:txXfrm>
    </dsp:sp>
    <dsp:sp modelId="{9F2D8B3E-94B3-4DAE-BF3F-941018BF24AB}">
      <dsp:nvSpPr>
        <dsp:cNvPr id="0" name=""/>
        <dsp:cNvSpPr/>
      </dsp:nvSpPr>
      <dsp:spPr>
        <a:xfrm>
          <a:off x="3185973" y="25903"/>
          <a:ext cx="1153272" cy="115327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3468" tIns="8890" rIns="63468" bIns="8890" numCol="1" spcCol="1270" anchor="ctr" anchorCtr="0">
          <a:noAutofit/>
        </a:bodyPr>
        <a:lstStyle/>
        <a:p>
          <a:pPr lvl="0" algn="ctr" defTabSz="311150">
            <a:lnSpc>
              <a:spcPct val="90000"/>
            </a:lnSpc>
            <a:spcBef>
              <a:spcPct val="0"/>
            </a:spcBef>
            <a:spcAft>
              <a:spcPct val="35000"/>
            </a:spcAft>
          </a:pPr>
          <a:r>
            <a:rPr lang="es-ES" sz="700" kern="1200" dirty="0"/>
            <a:t>Etapa 7 </a:t>
          </a:r>
        </a:p>
        <a:p>
          <a:pPr lvl="0" algn="ctr" defTabSz="311150">
            <a:lnSpc>
              <a:spcPct val="90000"/>
            </a:lnSpc>
            <a:spcBef>
              <a:spcPct val="0"/>
            </a:spcBef>
            <a:spcAft>
              <a:spcPct val="35000"/>
            </a:spcAft>
          </a:pPr>
          <a:r>
            <a:rPr lang="es-ES" sz="700" kern="1200" dirty="0"/>
            <a:t>Cuantificar las prestaciones compensatorias en dinero</a:t>
          </a:r>
          <a:endParaRPr lang="es-CL" sz="700" kern="1200" dirty="0"/>
        </a:p>
      </dsp:txBody>
      <dsp:txXfrm>
        <a:off x="3354866" y="194796"/>
        <a:ext cx="815486" cy="815486"/>
      </dsp:txXfrm>
    </dsp:sp>
    <dsp:sp modelId="{7050A890-E42E-4499-A25F-F4B48AE61FE9}">
      <dsp:nvSpPr>
        <dsp:cNvPr id="0" name=""/>
        <dsp:cNvSpPr/>
      </dsp:nvSpPr>
      <dsp:spPr>
        <a:xfrm>
          <a:off x="4301325" y="25904"/>
          <a:ext cx="1048301" cy="115327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3468" tIns="8890" rIns="63468" bIns="8890" numCol="1" spcCol="1270" anchor="ctr" anchorCtr="0">
          <a:noAutofit/>
        </a:bodyPr>
        <a:lstStyle/>
        <a:p>
          <a:pPr lvl="0" algn="ctr" defTabSz="311150">
            <a:lnSpc>
              <a:spcPct val="90000"/>
            </a:lnSpc>
            <a:spcBef>
              <a:spcPct val="0"/>
            </a:spcBef>
            <a:spcAft>
              <a:spcPct val="35000"/>
            </a:spcAft>
          </a:pPr>
          <a:r>
            <a:rPr lang="es-ES" sz="700" kern="1200" dirty="0"/>
            <a:t>Etapa 8</a:t>
          </a:r>
        </a:p>
        <a:p>
          <a:pPr lvl="0" algn="ctr" defTabSz="311150">
            <a:lnSpc>
              <a:spcPct val="90000"/>
            </a:lnSpc>
            <a:spcBef>
              <a:spcPct val="0"/>
            </a:spcBef>
            <a:spcAft>
              <a:spcPct val="35000"/>
            </a:spcAft>
          </a:pPr>
          <a:r>
            <a:rPr lang="es-ES" sz="700" kern="1200" dirty="0"/>
            <a:t>Evaluar los resultados para adaptar la solución a la realidad</a:t>
          </a:r>
          <a:endParaRPr lang="es-CL" sz="700" kern="1200" dirty="0"/>
        </a:p>
      </dsp:txBody>
      <dsp:txXfrm>
        <a:off x="4454845" y="194797"/>
        <a:ext cx="741261" cy="8154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F25CC435-1888-0F4F-9D29-9123E04FCA4B}" type="datetimeFigureOut">
              <a:rPr lang="es-CL" smtClean="0"/>
              <a:t>19-10-2023</a:t>
            </a:fld>
            <a:endParaRPr lang="es-CL"/>
          </a:p>
        </p:txBody>
      </p:sp>
      <p:sp>
        <p:nvSpPr>
          <p:cNvPr id="4" name="Marcador de imagen de diapositiva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51BDD776-B146-894A-B841-E1D080258579}" type="slidenum">
              <a:rPr lang="es-CL" smtClean="0"/>
              <a:t>‹Nº›</a:t>
            </a:fld>
            <a:endParaRPr lang="es-CL"/>
          </a:p>
        </p:txBody>
      </p:sp>
    </p:spTree>
    <p:extLst>
      <p:ext uri="{BB962C8B-B14F-4D97-AF65-F5344CB8AC3E}">
        <p14:creationId xmlns:p14="http://schemas.microsoft.com/office/powerpoint/2010/main" val="2825938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c3fb360a66_0_14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c3fb360a6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28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057273"/>
            <a:ext cx="10058400" cy="5657850"/>
          </a:xfrm>
          <a:custGeom>
            <a:avLst/>
            <a:gdLst/>
            <a:ahLst/>
            <a:cxnLst/>
            <a:rect l="l" t="t" r="r" b="b"/>
            <a:pathLst>
              <a:path w="10058400" h="5657850">
                <a:moveTo>
                  <a:pt x="0" y="0"/>
                </a:moveTo>
                <a:lnTo>
                  <a:pt x="0" y="5657850"/>
                </a:lnTo>
                <a:lnTo>
                  <a:pt x="10058400" y="5657850"/>
                </a:lnTo>
                <a:lnTo>
                  <a:pt x="10058400" y="0"/>
                </a:lnTo>
                <a:lnTo>
                  <a:pt x="0" y="0"/>
                </a:lnTo>
                <a:close/>
              </a:path>
            </a:pathLst>
          </a:custGeom>
          <a:solidFill>
            <a:srgbClr val="3E3E3E"/>
          </a:solidFill>
        </p:spPr>
        <p:txBody>
          <a:bodyPr wrap="square" lIns="0" tIns="0" rIns="0" bIns="0" rtlCol="0"/>
          <a:lstStyle/>
          <a:p>
            <a:endParaRPr/>
          </a:p>
        </p:txBody>
      </p:sp>
      <p:sp>
        <p:nvSpPr>
          <p:cNvPr id="2" name="Holder 2"/>
          <p:cNvSpPr>
            <a:spLocks noGrp="1"/>
          </p:cNvSpPr>
          <p:nvPr>
            <p:ph type="ctrTitle"/>
          </p:nvPr>
        </p:nvSpPr>
        <p:spPr>
          <a:xfrm>
            <a:off x="1477410" y="1788687"/>
            <a:ext cx="7103579" cy="42862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0" i="0">
                <a:solidFill>
                  <a:srgbClr val="00905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65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0" i="0">
                <a:solidFill>
                  <a:srgbClr val="009051"/>
                </a:solidFill>
                <a:latin typeface="Calibri"/>
                <a:cs typeface="Calibri"/>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06072" y="2151271"/>
            <a:ext cx="2951479" cy="4451984"/>
          </a:xfrm>
          <a:prstGeom prst="rect">
            <a:avLst/>
          </a:prstGeom>
        </p:spPr>
        <p:txBody>
          <a:bodyPr wrap="square" lIns="0" tIns="0" rIns="0" bIns="0">
            <a:spAutoFit/>
          </a:bodyPr>
          <a:lstStyle>
            <a:lvl1pPr>
              <a:defRPr sz="1300" b="1" i="0">
                <a:solidFill>
                  <a:srgbClr val="00905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325558" y="1057273"/>
            <a:ext cx="6732841" cy="5657851"/>
          </a:xfrm>
          <a:prstGeom prst="rect">
            <a:avLst/>
          </a:prstGeom>
        </p:spPr>
      </p:pic>
      <p:pic>
        <p:nvPicPr>
          <p:cNvPr id="17" name="bg object 17"/>
          <p:cNvPicPr/>
          <p:nvPr/>
        </p:nvPicPr>
        <p:blipFill>
          <a:blip r:embed="rId3" cstate="print"/>
          <a:stretch>
            <a:fillRect/>
          </a:stretch>
        </p:blipFill>
        <p:spPr>
          <a:xfrm>
            <a:off x="1835657" y="1560195"/>
            <a:ext cx="3859910" cy="1683524"/>
          </a:xfrm>
          <a:prstGeom prst="rect">
            <a:avLst/>
          </a:prstGeom>
        </p:spPr>
      </p:pic>
      <p:pic>
        <p:nvPicPr>
          <p:cNvPr id="18" name="bg object 18"/>
          <p:cNvPicPr/>
          <p:nvPr/>
        </p:nvPicPr>
        <p:blipFill>
          <a:blip r:embed="rId4" cstate="print"/>
          <a:stretch>
            <a:fillRect/>
          </a:stretch>
        </p:blipFill>
        <p:spPr>
          <a:xfrm>
            <a:off x="5755919" y="1434465"/>
            <a:ext cx="2466822" cy="1809254"/>
          </a:xfrm>
          <a:prstGeom prst="rect">
            <a:avLst/>
          </a:prstGeom>
        </p:spPr>
      </p:pic>
      <p:pic>
        <p:nvPicPr>
          <p:cNvPr id="19" name="bg object 19"/>
          <p:cNvPicPr/>
          <p:nvPr/>
        </p:nvPicPr>
        <p:blipFill>
          <a:blip r:embed="rId5" cstate="print"/>
          <a:stretch>
            <a:fillRect/>
          </a:stretch>
        </p:blipFill>
        <p:spPr>
          <a:xfrm>
            <a:off x="1835657" y="3301555"/>
            <a:ext cx="1903552" cy="1293761"/>
          </a:xfrm>
          <a:prstGeom prst="rect">
            <a:avLst/>
          </a:prstGeom>
        </p:spPr>
      </p:pic>
      <p:pic>
        <p:nvPicPr>
          <p:cNvPr id="20" name="bg object 20"/>
          <p:cNvPicPr/>
          <p:nvPr/>
        </p:nvPicPr>
        <p:blipFill>
          <a:blip r:embed="rId6" cstate="print"/>
          <a:stretch>
            <a:fillRect/>
          </a:stretch>
        </p:blipFill>
        <p:spPr>
          <a:xfrm>
            <a:off x="3798303" y="3301555"/>
            <a:ext cx="1919897" cy="1293761"/>
          </a:xfrm>
          <a:prstGeom prst="rect">
            <a:avLst/>
          </a:prstGeom>
        </p:spPr>
      </p:pic>
      <p:pic>
        <p:nvPicPr>
          <p:cNvPr id="21" name="bg object 21"/>
          <p:cNvPicPr/>
          <p:nvPr/>
        </p:nvPicPr>
        <p:blipFill>
          <a:blip r:embed="rId7" cstate="print"/>
          <a:stretch>
            <a:fillRect/>
          </a:stretch>
        </p:blipFill>
        <p:spPr>
          <a:xfrm>
            <a:off x="5777293" y="3301555"/>
            <a:ext cx="2445448" cy="1293761"/>
          </a:xfrm>
          <a:prstGeom prst="rect">
            <a:avLst/>
          </a:prstGeom>
        </p:spPr>
      </p:pic>
      <p:pic>
        <p:nvPicPr>
          <p:cNvPr id="22" name="bg object 22"/>
          <p:cNvPicPr/>
          <p:nvPr/>
        </p:nvPicPr>
        <p:blipFill>
          <a:blip r:embed="rId8" cstate="print"/>
          <a:stretch>
            <a:fillRect/>
          </a:stretch>
        </p:blipFill>
        <p:spPr>
          <a:xfrm>
            <a:off x="1835657" y="4654410"/>
            <a:ext cx="3159594" cy="1683524"/>
          </a:xfrm>
          <a:prstGeom prst="rect">
            <a:avLst/>
          </a:prstGeom>
        </p:spPr>
      </p:pic>
      <p:pic>
        <p:nvPicPr>
          <p:cNvPr id="23" name="bg object 23"/>
          <p:cNvPicPr/>
          <p:nvPr/>
        </p:nvPicPr>
        <p:blipFill>
          <a:blip r:embed="rId9" cstate="print"/>
          <a:stretch>
            <a:fillRect/>
          </a:stretch>
        </p:blipFill>
        <p:spPr>
          <a:xfrm>
            <a:off x="5055603" y="4654410"/>
            <a:ext cx="3168395" cy="1683524"/>
          </a:xfrm>
          <a:prstGeom prst="rect">
            <a:avLst/>
          </a:prstGeom>
        </p:spPr>
      </p:pic>
      <p:sp>
        <p:nvSpPr>
          <p:cNvPr id="2" name="Holder 2"/>
          <p:cNvSpPr>
            <a:spLocks noGrp="1"/>
          </p:cNvSpPr>
          <p:nvPr>
            <p:ph type="title"/>
          </p:nvPr>
        </p:nvSpPr>
        <p:spPr/>
        <p:txBody>
          <a:bodyPr lIns="0" tIns="0" rIns="0" bIns="0"/>
          <a:lstStyle>
            <a:lvl1pPr>
              <a:defRPr sz="2950" b="0" i="0">
                <a:solidFill>
                  <a:srgbClr val="00905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502920" y="7228332"/>
            <a:ext cx="2313432" cy="276999"/>
          </a:xfrm>
        </p:spPr>
        <p:txBody>
          <a:bodyPr rtlCol="0"/>
          <a:lstStyle/>
          <a:p>
            <a:pPr rtl="0"/>
            <a:fld id="{FC3F4D9D-19A1-4E97-820A-EE0B59F518F1}" type="datetime1">
              <a:rPr lang="es-ES" noProof="0" smtClean="0"/>
              <a:t>19/10/2023</a:t>
            </a:fld>
            <a:endParaRPr lang="es-ES" noProof="0"/>
          </a:p>
        </p:txBody>
      </p:sp>
      <p:sp>
        <p:nvSpPr>
          <p:cNvPr id="3" name="Marcador de pie de página 2"/>
          <p:cNvSpPr>
            <a:spLocks noGrp="1"/>
          </p:cNvSpPr>
          <p:nvPr>
            <p:ph type="ftr" sz="quarter" idx="11"/>
          </p:nvPr>
        </p:nvSpPr>
        <p:spPr>
          <a:xfrm>
            <a:off x="3419856" y="7228332"/>
            <a:ext cx="3218688" cy="276999"/>
          </a:xfrm>
        </p:spPr>
        <p:txBody>
          <a:bodyPr rtlCol="0"/>
          <a:lstStyle/>
          <a:p>
            <a:pPr rtl="0"/>
            <a:endParaRPr lang="es-ES" noProof="0"/>
          </a:p>
        </p:txBody>
      </p:sp>
      <p:sp>
        <p:nvSpPr>
          <p:cNvPr id="4" name="Marcador de número de diapositiva 3"/>
          <p:cNvSpPr>
            <a:spLocks noGrp="1"/>
          </p:cNvSpPr>
          <p:nvPr>
            <p:ph type="sldNum" sz="quarter" idx="12"/>
          </p:nvPr>
        </p:nvSpPr>
        <p:spPr>
          <a:xfrm>
            <a:off x="7242048" y="7228332"/>
            <a:ext cx="2313432" cy="276999"/>
          </a:xfrm>
        </p:spPr>
        <p:txBody>
          <a:bodyPr rtlCol="0"/>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490652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green gradient">
  <p:cSld name="Blank green gradient">
    <p:bg>
      <p:bgPr>
        <a:gradFill>
          <a:gsLst>
            <a:gs pos="0">
              <a:srgbClr val="33CCCC"/>
            </a:gs>
            <a:gs pos="100000">
              <a:srgbClr val="66FF33"/>
            </a:gs>
          </a:gsLst>
          <a:lin ang="5400700" scaled="0"/>
        </a:gradFill>
        <a:effectLst/>
      </p:bgPr>
    </p:bg>
    <p:spTree>
      <p:nvGrpSpPr>
        <p:cNvPr id="1" name="Shape 143"/>
        <p:cNvGrpSpPr/>
        <p:nvPr/>
      </p:nvGrpSpPr>
      <p:grpSpPr>
        <a:xfrm>
          <a:off x="0" y="0"/>
          <a:ext cx="0" cy="0"/>
          <a:chOff x="0" y="0"/>
          <a:chExt cx="0" cy="0"/>
        </a:xfrm>
      </p:grpSpPr>
      <p:sp>
        <p:nvSpPr>
          <p:cNvPr id="154" name="Google Shape;154;p11"/>
          <p:cNvSpPr txBox="1">
            <a:spLocks noGrp="1"/>
          </p:cNvSpPr>
          <p:nvPr>
            <p:ph type="sldNum" idx="12"/>
          </p:nvPr>
        </p:nvSpPr>
        <p:spPr>
          <a:xfrm>
            <a:off x="9412452" y="7272411"/>
            <a:ext cx="645810" cy="500027"/>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CL" smtClean="0"/>
              <a:pPr algn="r"/>
              <a:t>‹Nº›</a:t>
            </a:fld>
            <a:endParaRPr lang="es-CL"/>
          </a:p>
        </p:txBody>
      </p:sp>
    </p:spTree>
    <p:extLst>
      <p:ext uri="{BB962C8B-B14F-4D97-AF65-F5344CB8AC3E}">
        <p14:creationId xmlns:p14="http://schemas.microsoft.com/office/powerpoint/2010/main" val="3856268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a:xfrm>
            <a:off x="502920" y="7228332"/>
            <a:ext cx="2313432" cy="276999"/>
          </a:xfrm>
        </p:spPr>
        <p:txBody>
          <a:bodyPr/>
          <a:lstStyle/>
          <a:p>
            <a:fld id="{F2DE9173-2B69-4DD5-8CDD-67C2EA6B4203}" type="datetimeFigureOut">
              <a:rPr lang="es-CL" smtClean="0"/>
              <a:t>19-10-2023</a:t>
            </a:fld>
            <a:endParaRPr lang="es-CL"/>
          </a:p>
        </p:txBody>
      </p:sp>
      <p:sp>
        <p:nvSpPr>
          <p:cNvPr id="4" name="Marcador de pie de página 3"/>
          <p:cNvSpPr>
            <a:spLocks noGrp="1"/>
          </p:cNvSpPr>
          <p:nvPr>
            <p:ph type="ftr" sz="quarter" idx="11"/>
          </p:nvPr>
        </p:nvSpPr>
        <p:spPr>
          <a:xfrm>
            <a:off x="3419856" y="7228332"/>
            <a:ext cx="3218688" cy="276999"/>
          </a:xfrm>
        </p:spPr>
        <p:txBody>
          <a:bodyPr/>
          <a:lstStyle/>
          <a:p>
            <a:endParaRPr lang="es-CL"/>
          </a:p>
        </p:txBody>
      </p:sp>
      <p:sp>
        <p:nvSpPr>
          <p:cNvPr id="5" name="Marcador de número de diapositiva 4"/>
          <p:cNvSpPr>
            <a:spLocks noGrp="1"/>
          </p:cNvSpPr>
          <p:nvPr>
            <p:ph type="sldNum" sz="quarter" idx="12"/>
          </p:nvPr>
        </p:nvSpPr>
        <p:spPr>
          <a:xfrm>
            <a:off x="7242048" y="7228332"/>
            <a:ext cx="2313432" cy="276999"/>
          </a:xfrm>
        </p:spPr>
        <p:txBody>
          <a:bodyPr/>
          <a:lstStyle/>
          <a:p>
            <a:fld id="{57D0A406-962A-490E-9380-90BCD6284E09}" type="slidenum">
              <a:rPr lang="es-CL" smtClean="0"/>
              <a:t>‹Nº›</a:t>
            </a:fld>
            <a:endParaRPr lang="es-CL"/>
          </a:p>
        </p:txBody>
      </p:sp>
    </p:spTree>
    <p:extLst>
      <p:ext uri="{BB962C8B-B14F-4D97-AF65-F5344CB8AC3E}">
        <p14:creationId xmlns:p14="http://schemas.microsoft.com/office/powerpoint/2010/main" val="374577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92825" y="518160"/>
            <a:ext cx="3244096" cy="1813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26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4276130" y="1119082"/>
            <a:ext cx="5092065" cy="5523442"/>
          </a:xfrm>
          <a:prstGeom prst="rect">
            <a:avLst/>
          </a:prstGeom>
          <a:noFill/>
          <a:ln>
            <a:noFill/>
          </a:ln>
        </p:spPr>
        <p:txBody>
          <a:bodyPr spcFirstLastPara="1" wrap="square" lIns="91425" tIns="45700" rIns="91425" bIns="45700" anchor="t" anchorCtr="0">
            <a:normAutofit/>
          </a:bodyPr>
          <a:lstStyle>
            <a:lvl1pPr marL="377190" lvl="0" indent="-356235" algn="l">
              <a:lnSpc>
                <a:spcPct val="90000"/>
              </a:lnSpc>
              <a:spcBef>
                <a:spcPts val="825"/>
              </a:spcBef>
              <a:spcAft>
                <a:spcPts val="0"/>
              </a:spcAft>
              <a:buClr>
                <a:schemeClr val="dk1"/>
              </a:buClr>
              <a:buSzPts val="3200"/>
              <a:buChar char="•"/>
              <a:defRPr sz="2640"/>
            </a:lvl1pPr>
            <a:lvl2pPr marL="754380" lvl="1" indent="-335280" algn="l">
              <a:lnSpc>
                <a:spcPct val="90000"/>
              </a:lnSpc>
              <a:spcBef>
                <a:spcPts val="413"/>
              </a:spcBef>
              <a:spcAft>
                <a:spcPts val="0"/>
              </a:spcAft>
              <a:buClr>
                <a:schemeClr val="dk1"/>
              </a:buClr>
              <a:buSzPts val="2800"/>
              <a:buChar char="•"/>
              <a:defRPr sz="2310"/>
            </a:lvl2pPr>
            <a:lvl3pPr marL="1131570" lvl="2" indent="-314325" algn="l">
              <a:lnSpc>
                <a:spcPct val="90000"/>
              </a:lnSpc>
              <a:spcBef>
                <a:spcPts val="413"/>
              </a:spcBef>
              <a:spcAft>
                <a:spcPts val="0"/>
              </a:spcAft>
              <a:buClr>
                <a:schemeClr val="dk1"/>
              </a:buClr>
              <a:buSzPts val="2400"/>
              <a:buChar char="•"/>
              <a:defRPr sz="1980"/>
            </a:lvl3pPr>
            <a:lvl4pPr marL="1508760" lvl="3" indent="-293370" algn="l">
              <a:lnSpc>
                <a:spcPct val="90000"/>
              </a:lnSpc>
              <a:spcBef>
                <a:spcPts val="413"/>
              </a:spcBef>
              <a:spcAft>
                <a:spcPts val="0"/>
              </a:spcAft>
              <a:buClr>
                <a:schemeClr val="dk1"/>
              </a:buClr>
              <a:buSzPts val="2000"/>
              <a:buChar char="•"/>
              <a:defRPr sz="1650"/>
            </a:lvl4pPr>
            <a:lvl5pPr marL="1885950" lvl="4" indent="-293370" algn="l">
              <a:lnSpc>
                <a:spcPct val="90000"/>
              </a:lnSpc>
              <a:spcBef>
                <a:spcPts val="413"/>
              </a:spcBef>
              <a:spcAft>
                <a:spcPts val="0"/>
              </a:spcAft>
              <a:buClr>
                <a:schemeClr val="dk1"/>
              </a:buClr>
              <a:buSzPts val="2000"/>
              <a:buChar char="•"/>
              <a:defRPr sz="1650"/>
            </a:lvl5pPr>
            <a:lvl6pPr marL="2263140" lvl="5" indent="-293370" algn="l">
              <a:lnSpc>
                <a:spcPct val="90000"/>
              </a:lnSpc>
              <a:spcBef>
                <a:spcPts val="413"/>
              </a:spcBef>
              <a:spcAft>
                <a:spcPts val="0"/>
              </a:spcAft>
              <a:buClr>
                <a:schemeClr val="dk1"/>
              </a:buClr>
              <a:buSzPts val="2000"/>
              <a:buChar char="•"/>
              <a:defRPr sz="1650"/>
            </a:lvl6pPr>
            <a:lvl7pPr marL="2640330" lvl="6" indent="-293370" algn="l">
              <a:lnSpc>
                <a:spcPct val="90000"/>
              </a:lnSpc>
              <a:spcBef>
                <a:spcPts val="413"/>
              </a:spcBef>
              <a:spcAft>
                <a:spcPts val="0"/>
              </a:spcAft>
              <a:buClr>
                <a:schemeClr val="dk1"/>
              </a:buClr>
              <a:buSzPts val="2000"/>
              <a:buChar char="•"/>
              <a:defRPr sz="1650"/>
            </a:lvl7pPr>
            <a:lvl8pPr marL="3017520" lvl="7" indent="-293370" algn="l">
              <a:lnSpc>
                <a:spcPct val="90000"/>
              </a:lnSpc>
              <a:spcBef>
                <a:spcPts val="413"/>
              </a:spcBef>
              <a:spcAft>
                <a:spcPts val="0"/>
              </a:spcAft>
              <a:buClr>
                <a:schemeClr val="dk1"/>
              </a:buClr>
              <a:buSzPts val="2000"/>
              <a:buChar char="•"/>
              <a:defRPr sz="1650"/>
            </a:lvl8pPr>
            <a:lvl9pPr marL="3394710" lvl="8" indent="-293370" algn="l">
              <a:lnSpc>
                <a:spcPct val="90000"/>
              </a:lnSpc>
              <a:spcBef>
                <a:spcPts val="413"/>
              </a:spcBef>
              <a:spcAft>
                <a:spcPts val="0"/>
              </a:spcAft>
              <a:buClr>
                <a:schemeClr val="dk1"/>
              </a:buClr>
              <a:buSzPts val="2000"/>
              <a:buChar char="•"/>
              <a:defRPr sz="1650"/>
            </a:lvl9pPr>
          </a:lstStyle>
          <a:p>
            <a:endParaRPr/>
          </a:p>
        </p:txBody>
      </p:sp>
      <p:sp>
        <p:nvSpPr>
          <p:cNvPr id="75" name="Google Shape;75;p11"/>
          <p:cNvSpPr txBox="1">
            <a:spLocks noGrp="1"/>
          </p:cNvSpPr>
          <p:nvPr>
            <p:ph type="body" idx="2"/>
          </p:nvPr>
        </p:nvSpPr>
        <p:spPr>
          <a:xfrm>
            <a:off x="692825" y="2331720"/>
            <a:ext cx="3244096" cy="4319800"/>
          </a:xfrm>
          <a:prstGeom prst="rect">
            <a:avLst/>
          </a:prstGeom>
          <a:noFill/>
          <a:ln>
            <a:noFill/>
          </a:ln>
        </p:spPr>
        <p:txBody>
          <a:bodyPr spcFirstLastPara="1" wrap="square" lIns="91425" tIns="45700" rIns="91425" bIns="45700" anchor="t" anchorCtr="0">
            <a:normAutofit/>
          </a:bodyPr>
          <a:lstStyle>
            <a:lvl1pPr marL="377190" lvl="0" indent="-188595" algn="l">
              <a:lnSpc>
                <a:spcPct val="90000"/>
              </a:lnSpc>
              <a:spcBef>
                <a:spcPts val="825"/>
              </a:spcBef>
              <a:spcAft>
                <a:spcPts val="0"/>
              </a:spcAft>
              <a:buClr>
                <a:schemeClr val="dk1"/>
              </a:buClr>
              <a:buSzPts val="1600"/>
              <a:buNone/>
              <a:defRPr sz="1320"/>
            </a:lvl1pPr>
            <a:lvl2pPr marL="754380" lvl="1" indent="-188595" algn="l">
              <a:lnSpc>
                <a:spcPct val="90000"/>
              </a:lnSpc>
              <a:spcBef>
                <a:spcPts val="413"/>
              </a:spcBef>
              <a:spcAft>
                <a:spcPts val="0"/>
              </a:spcAft>
              <a:buClr>
                <a:schemeClr val="dk1"/>
              </a:buClr>
              <a:buSzPts val="1400"/>
              <a:buNone/>
              <a:defRPr sz="1155"/>
            </a:lvl2pPr>
            <a:lvl3pPr marL="1131570" lvl="2" indent="-188595" algn="l">
              <a:lnSpc>
                <a:spcPct val="90000"/>
              </a:lnSpc>
              <a:spcBef>
                <a:spcPts val="413"/>
              </a:spcBef>
              <a:spcAft>
                <a:spcPts val="0"/>
              </a:spcAft>
              <a:buClr>
                <a:schemeClr val="dk1"/>
              </a:buClr>
              <a:buSzPts val="1200"/>
              <a:buNone/>
              <a:defRPr sz="990"/>
            </a:lvl3pPr>
            <a:lvl4pPr marL="1508760" lvl="3" indent="-188595" algn="l">
              <a:lnSpc>
                <a:spcPct val="90000"/>
              </a:lnSpc>
              <a:spcBef>
                <a:spcPts val="413"/>
              </a:spcBef>
              <a:spcAft>
                <a:spcPts val="0"/>
              </a:spcAft>
              <a:buClr>
                <a:schemeClr val="dk1"/>
              </a:buClr>
              <a:buSzPts val="1000"/>
              <a:buNone/>
              <a:defRPr sz="825"/>
            </a:lvl4pPr>
            <a:lvl5pPr marL="1885950" lvl="4" indent="-188595" algn="l">
              <a:lnSpc>
                <a:spcPct val="90000"/>
              </a:lnSpc>
              <a:spcBef>
                <a:spcPts val="413"/>
              </a:spcBef>
              <a:spcAft>
                <a:spcPts val="0"/>
              </a:spcAft>
              <a:buClr>
                <a:schemeClr val="dk1"/>
              </a:buClr>
              <a:buSzPts val="1000"/>
              <a:buNone/>
              <a:defRPr sz="825"/>
            </a:lvl5pPr>
            <a:lvl6pPr marL="2263140" lvl="5" indent="-188595" algn="l">
              <a:lnSpc>
                <a:spcPct val="90000"/>
              </a:lnSpc>
              <a:spcBef>
                <a:spcPts val="413"/>
              </a:spcBef>
              <a:spcAft>
                <a:spcPts val="0"/>
              </a:spcAft>
              <a:buClr>
                <a:schemeClr val="dk1"/>
              </a:buClr>
              <a:buSzPts val="1000"/>
              <a:buNone/>
              <a:defRPr sz="825"/>
            </a:lvl6pPr>
            <a:lvl7pPr marL="2640330" lvl="6" indent="-188595" algn="l">
              <a:lnSpc>
                <a:spcPct val="90000"/>
              </a:lnSpc>
              <a:spcBef>
                <a:spcPts val="413"/>
              </a:spcBef>
              <a:spcAft>
                <a:spcPts val="0"/>
              </a:spcAft>
              <a:buClr>
                <a:schemeClr val="dk1"/>
              </a:buClr>
              <a:buSzPts val="1000"/>
              <a:buNone/>
              <a:defRPr sz="825"/>
            </a:lvl7pPr>
            <a:lvl8pPr marL="3017520" lvl="7" indent="-188595" algn="l">
              <a:lnSpc>
                <a:spcPct val="90000"/>
              </a:lnSpc>
              <a:spcBef>
                <a:spcPts val="413"/>
              </a:spcBef>
              <a:spcAft>
                <a:spcPts val="0"/>
              </a:spcAft>
              <a:buClr>
                <a:schemeClr val="dk1"/>
              </a:buClr>
              <a:buSzPts val="1000"/>
              <a:buNone/>
              <a:defRPr sz="825"/>
            </a:lvl8pPr>
            <a:lvl9pPr marL="3394710" lvl="8" indent="-188595" algn="l">
              <a:lnSpc>
                <a:spcPct val="90000"/>
              </a:lnSpc>
              <a:spcBef>
                <a:spcPts val="413"/>
              </a:spcBef>
              <a:spcAft>
                <a:spcPts val="0"/>
              </a:spcAft>
              <a:buClr>
                <a:schemeClr val="dk1"/>
              </a:buClr>
              <a:buSzPts val="1000"/>
              <a:buNone/>
              <a:defRPr sz="825"/>
            </a:lvl9pPr>
          </a:lstStyle>
          <a:p>
            <a:endParaRPr/>
          </a:p>
        </p:txBody>
      </p:sp>
      <p:sp>
        <p:nvSpPr>
          <p:cNvPr id="76" name="Google Shape;76;p11"/>
          <p:cNvSpPr txBox="1">
            <a:spLocks noGrp="1"/>
          </p:cNvSpPr>
          <p:nvPr>
            <p:ph type="dt" idx="10"/>
          </p:nvPr>
        </p:nvSpPr>
        <p:spPr>
          <a:xfrm>
            <a:off x="691515" y="7203864"/>
            <a:ext cx="226314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331845" y="7203864"/>
            <a:ext cx="339471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7103745" y="7203864"/>
            <a:ext cx="226314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
        <p:nvSpPr>
          <p:cNvPr id="79" name="Google Shape;79;p11"/>
          <p:cNvSpPr/>
          <p:nvPr/>
        </p:nvSpPr>
        <p:spPr>
          <a:xfrm rot="-5400000">
            <a:off x="-588718" y="5634615"/>
            <a:ext cx="1969054" cy="791617"/>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75426" tIns="37703" rIns="75426" bIns="37703"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485" b="0" i="0" u="none" strike="noStrike" cap="none">
              <a:solidFill>
                <a:srgbClr val="000000"/>
              </a:solidFill>
              <a:latin typeface="Calibri"/>
              <a:ea typeface="Calibri"/>
              <a:cs typeface="Calibri"/>
              <a:sym typeface="Calibri"/>
            </a:endParaRPr>
          </a:p>
        </p:txBody>
      </p:sp>
      <p:sp>
        <p:nvSpPr>
          <p:cNvPr id="80" name="Google Shape;80;p11"/>
          <p:cNvSpPr/>
          <p:nvPr/>
        </p:nvSpPr>
        <p:spPr>
          <a:xfrm>
            <a:off x="8657907" y="2"/>
            <a:ext cx="700696" cy="40535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75426" tIns="37703" rIns="75426" bIns="37703"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485"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92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3605" y="1058153"/>
            <a:ext cx="7731188" cy="931544"/>
          </a:xfrm>
          <a:prstGeom prst="rect">
            <a:avLst/>
          </a:prstGeom>
        </p:spPr>
        <p:txBody>
          <a:bodyPr wrap="square" lIns="0" tIns="0" rIns="0" bIns="0">
            <a:spAutoFit/>
          </a:bodyPr>
          <a:lstStyle>
            <a:lvl1pPr>
              <a:defRPr sz="2950" b="0" i="0">
                <a:solidFill>
                  <a:srgbClr val="009051"/>
                </a:solidFill>
                <a:latin typeface="Calibri"/>
                <a:cs typeface="Calibri"/>
              </a:defRPr>
            </a:lvl1pPr>
          </a:lstStyle>
          <a:p>
            <a:endParaRPr/>
          </a:p>
        </p:txBody>
      </p:sp>
      <p:sp>
        <p:nvSpPr>
          <p:cNvPr id="3" name="Holder 3"/>
          <p:cNvSpPr>
            <a:spLocks noGrp="1"/>
          </p:cNvSpPr>
          <p:nvPr>
            <p:ph type="body" idx="1"/>
          </p:nvPr>
        </p:nvSpPr>
        <p:spPr>
          <a:xfrm>
            <a:off x="1050474" y="3039385"/>
            <a:ext cx="7957451" cy="2315210"/>
          </a:xfrm>
          <a:prstGeom prst="rect">
            <a:avLst/>
          </a:prstGeom>
        </p:spPr>
        <p:txBody>
          <a:bodyPr wrap="square" lIns="0" tIns="0" rIns="0" bIns="0">
            <a:spAutoFit/>
          </a:bodyPr>
          <a:lstStyle>
            <a:lvl1pPr>
              <a:defRPr sz="165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10/19/2023</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70" r:id="rId7"/>
    <p:sldLayoutId id="2147483671" r:id="rId8"/>
    <p:sldLayoutId id="2147483672"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Layout" Target="../diagrams/layout4.xml"/><Relationship Id="rId7" Type="http://schemas.openxmlformats.org/officeDocument/2006/relationships/image" Target="../media/image61.jpe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63.jpe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6.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emol.com/noticias/Nacional/2023/10/19/1110445/vecinos-delegada-delegada-socavones.html#comentarios" TargetMode="External"/><Relationship Id="rId2" Type="http://schemas.openxmlformats.org/officeDocument/2006/relationships/hyperlink" Target="https://www.emol.com/noticias/Nacional/2023/10/19/1110445/vecinos-delegada-delegada-socavones.html" TargetMode="Externa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pxfuel.com/es/free-photo-oziry" TargetMode="External"/><Relationship Id="rId2" Type="http://schemas.openxmlformats.org/officeDocument/2006/relationships/image" Target="../media/image111.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scc.cl/pagina/participacion_temprana"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120.jp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jpg"/><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275"/>
            <a:ext cx="10058400" cy="5657850"/>
            <a:chOff x="0" y="1057275"/>
            <a:chExt cx="10058400" cy="5657850"/>
          </a:xfrm>
        </p:grpSpPr>
        <p:pic>
          <p:nvPicPr>
            <p:cNvPr id="3" name="object 3"/>
            <p:cNvPicPr/>
            <p:nvPr/>
          </p:nvPicPr>
          <p:blipFill>
            <a:blip r:embed="rId2" cstate="print"/>
            <a:stretch>
              <a:fillRect/>
            </a:stretch>
          </p:blipFill>
          <p:spPr>
            <a:xfrm>
              <a:off x="0" y="1057275"/>
              <a:ext cx="10055885" cy="1882178"/>
            </a:xfrm>
            <a:prstGeom prst="rect">
              <a:avLst/>
            </a:prstGeom>
          </p:spPr>
        </p:pic>
        <p:pic>
          <p:nvPicPr>
            <p:cNvPr id="4" name="object 4"/>
            <p:cNvPicPr/>
            <p:nvPr/>
          </p:nvPicPr>
          <p:blipFill>
            <a:blip r:embed="rId3" cstate="print"/>
            <a:stretch>
              <a:fillRect/>
            </a:stretch>
          </p:blipFill>
          <p:spPr>
            <a:xfrm>
              <a:off x="0" y="2949511"/>
              <a:ext cx="3353218" cy="3765611"/>
            </a:xfrm>
            <a:prstGeom prst="rect">
              <a:avLst/>
            </a:prstGeom>
          </p:spPr>
        </p:pic>
        <p:sp>
          <p:nvSpPr>
            <p:cNvPr id="5" name="object 5"/>
            <p:cNvSpPr/>
            <p:nvPr/>
          </p:nvSpPr>
          <p:spPr>
            <a:xfrm>
              <a:off x="3395757" y="2985763"/>
              <a:ext cx="6663055" cy="3729354"/>
            </a:xfrm>
            <a:custGeom>
              <a:avLst/>
              <a:gdLst/>
              <a:ahLst/>
              <a:cxnLst/>
              <a:rect l="l" t="t" r="r" b="b"/>
              <a:pathLst>
                <a:path w="6663055" h="3729354">
                  <a:moveTo>
                    <a:pt x="0" y="3729360"/>
                  </a:moveTo>
                  <a:lnTo>
                    <a:pt x="6662642" y="3729360"/>
                  </a:lnTo>
                  <a:lnTo>
                    <a:pt x="6662642" y="0"/>
                  </a:lnTo>
                  <a:lnTo>
                    <a:pt x="0" y="0"/>
                  </a:lnTo>
                  <a:lnTo>
                    <a:pt x="0" y="3729360"/>
                  </a:lnTo>
                  <a:close/>
                </a:path>
              </a:pathLst>
            </a:custGeom>
            <a:solidFill>
              <a:srgbClr val="404040"/>
            </a:solidFill>
          </p:spPr>
          <p:txBody>
            <a:bodyPr wrap="square" lIns="0" tIns="0" rIns="0" bIns="0" rtlCol="0"/>
            <a:lstStyle/>
            <a:p>
              <a:endParaRPr/>
            </a:p>
          </p:txBody>
        </p:sp>
      </p:grpSp>
      <p:sp>
        <p:nvSpPr>
          <p:cNvPr id="6" name="object 6"/>
          <p:cNvSpPr txBox="1"/>
          <p:nvPr/>
        </p:nvSpPr>
        <p:spPr>
          <a:xfrm>
            <a:off x="4216333" y="4524006"/>
            <a:ext cx="4588510" cy="479425"/>
          </a:xfrm>
          <a:prstGeom prst="rect">
            <a:avLst/>
          </a:prstGeom>
        </p:spPr>
        <p:txBody>
          <a:bodyPr vert="horz" wrap="square" lIns="0" tIns="14604" rIns="0" bIns="0" rtlCol="0">
            <a:spAutoFit/>
          </a:bodyPr>
          <a:lstStyle/>
          <a:p>
            <a:pPr algn="ctr">
              <a:lnSpc>
                <a:spcPts val="1780"/>
              </a:lnSpc>
              <a:spcBef>
                <a:spcPts val="114"/>
              </a:spcBef>
            </a:pPr>
            <a:r>
              <a:rPr sz="1550" dirty="0">
                <a:solidFill>
                  <a:srgbClr val="FFFFFF"/>
                </a:solidFill>
                <a:latin typeface="Calibri Light"/>
                <a:cs typeface="Calibri Light"/>
              </a:rPr>
              <a:t>Vías</a:t>
            </a:r>
            <a:r>
              <a:rPr sz="1550" spc="-30" dirty="0">
                <a:solidFill>
                  <a:srgbClr val="FFFFFF"/>
                </a:solidFill>
                <a:latin typeface="Calibri Light"/>
                <a:cs typeface="Calibri Light"/>
              </a:rPr>
              <a:t> </a:t>
            </a:r>
            <a:r>
              <a:rPr sz="1550" spc="-15" dirty="0">
                <a:solidFill>
                  <a:srgbClr val="FFFFFF"/>
                </a:solidFill>
                <a:latin typeface="Calibri Light"/>
                <a:cs typeface="Calibri Light"/>
              </a:rPr>
              <a:t>colaborativas</a:t>
            </a:r>
            <a:r>
              <a:rPr sz="1550" spc="-20" dirty="0">
                <a:solidFill>
                  <a:srgbClr val="FFFFFF"/>
                </a:solidFill>
                <a:latin typeface="Calibri Light"/>
                <a:cs typeface="Calibri Light"/>
              </a:rPr>
              <a:t> </a:t>
            </a:r>
            <a:r>
              <a:rPr sz="1550" spc="-10" dirty="0">
                <a:solidFill>
                  <a:srgbClr val="FFFFFF"/>
                </a:solidFill>
                <a:latin typeface="Calibri Light"/>
                <a:cs typeface="Calibri Light"/>
              </a:rPr>
              <a:t>Resolución</a:t>
            </a:r>
            <a:r>
              <a:rPr sz="1550" spc="-35" dirty="0">
                <a:solidFill>
                  <a:srgbClr val="FFFFFF"/>
                </a:solidFill>
                <a:latin typeface="Calibri Light"/>
                <a:cs typeface="Calibri Light"/>
              </a:rPr>
              <a:t> </a:t>
            </a:r>
            <a:r>
              <a:rPr sz="1550" spc="5" dirty="0">
                <a:solidFill>
                  <a:srgbClr val="FFFFFF"/>
                </a:solidFill>
                <a:latin typeface="Calibri Light"/>
                <a:cs typeface="Calibri Light"/>
              </a:rPr>
              <a:t>de</a:t>
            </a:r>
            <a:r>
              <a:rPr sz="1550" spc="-25" dirty="0">
                <a:solidFill>
                  <a:srgbClr val="FFFFFF"/>
                </a:solidFill>
                <a:latin typeface="Calibri Light"/>
                <a:cs typeface="Calibri Light"/>
              </a:rPr>
              <a:t> </a:t>
            </a:r>
            <a:r>
              <a:rPr sz="1550" spc="-5" dirty="0">
                <a:solidFill>
                  <a:srgbClr val="FFFFFF"/>
                </a:solidFill>
                <a:latin typeface="Calibri Light"/>
                <a:cs typeface="Calibri Light"/>
              </a:rPr>
              <a:t>Conflicto</a:t>
            </a:r>
            <a:r>
              <a:rPr sz="1550" spc="-40" dirty="0">
                <a:solidFill>
                  <a:srgbClr val="FFFFFF"/>
                </a:solidFill>
                <a:latin typeface="Calibri Light"/>
                <a:cs typeface="Calibri Light"/>
              </a:rPr>
              <a:t> </a:t>
            </a:r>
            <a:r>
              <a:rPr sz="1550" spc="-10" dirty="0">
                <a:solidFill>
                  <a:srgbClr val="FFFFFF"/>
                </a:solidFill>
                <a:latin typeface="Calibri Light"/>
                <a:cs typeface="Calibri Light"/>
              </a:rPr>
              <a:t>socioambiental:</a:t>
            </a:r>
            <a:endParaRPr sz="1550">
              <a:latin typeface="Calibri Light"/>
              <a:cs typeface="Calibri Light"/>
            </a:endParaRPr>
          </a:p>
          <a:p>
            <a:pPr algn="ctr">
              <a:lnSpc>
                <a:spcPts val="1780"/>
              </a:lnSpc>
            </a:pPr>
            <a:r>
              <a:rPr sz="1550" spc="-5" dirty="0">
                <a:solidFill>
                  <a:srgbClr val="FFFFFF"/>
                </a:solidFill>
                <a:latin typeface="Calibri Light"/>
                <a:cs typeface="Calibri Light"/>
              </a:rPr>
              <a:t>algunas</a:t>
            </a:r>
            <a:r>
              <a:rPr sz="1550" spc="-45" dirty="0">
                <a:solidFill>
                  <a:srgbClr val="FFFFFF"/>
                </a:solidFill>
                <a:latin typeface="Calibri Light"/>
                <a:cs typeface="Calibri Light"/>
              </a:rPr>
              <a:t> </a:t>
            </a:r>
            <a:r>
              <a:rPr sz="1550" spc="-15" dirty="0">
                <a:solidFill>
                  <a:srgbClr val="FFFFFF"/>
                </a:solidFill>
                <a:latin typeface="Calibri Light"/>
                <a:cs typeface="Calibri Light"/>
              </a:rPr>
              <a:t>propuestas</a:t>
            </a:r>
            <a:r>
              <a:rPr sz="1550" spc="-45" dirty="0">
                <a:solidFill>
                  <a:srgbClr val="FFFFFF"/>
                </a:solidFill>
                <a:latin typeface="Calibri Light"/>
                <a:cs typeface="Calibri Light"/>
              </a:rPr>
              <a:t> </a:t>
            </a:r>
            <a:r>
              <a:rPr sz="1550" spc="-10" dirty="0">
                <a:solidFill>
                  <a:srgbClr val="FFFFFF"/>
                </a:solidFill>
                <a:latin typeface="Calibri Light"/>
                <a:cs typeface="Calibri Light"/>
              </a:rPr>
              <a:t>para</a:t>
            </a:r>
            <a:r>
              <a:rPr sz="1550" spc="-40" dirty="0">
                <a:solidFill>
                  <a:srgbClr val="FFFFFF"/>
                </a:solidFill>
                <a:latin typeface="Calibri Light"/>
                <a:cs typeface="Calibri Light"/>
              </a:rPr>
              <a:t> </a:t>
            </a:r>
            <a:r>
              <a:rPr sz="1550" dirty="0">
                <a:solidFill>
                  <a:srgbClr val="FFFFFF"/>
                </a:solidFill>
                <a:latin typeface="Calibri Light"/>
                <a:cs typeface="Calibri Light"/>
              </a:rPr>
              <a:t>su</a:t>
            </a:r>
            <a:r>
              <a:rPr sz="1550" spc="330" dirty="0">
                <a:solidFill>
                  <a:srgbClr val="FFFFFF"/>
                </a:solidFill>
                <a:latin typeface="Calibri Light"/>
                <a:cs typeface="Calibri Light"/>
              </a:rPr>
              <a:t> </a:t>
            </a:r>
            <a:r>
              <a:rPr sz="1550" spc="-10" dirty="0">
                <a:solidFill>
                  <a:srgbClr val="FFFFFF"/>
                </a:solidFill>
                <a:latin typeface="Calibri Light"/>
                <a:cs typeface="Calibri Light"/>
              </a:rPr>
              <a:t>gestión</a:t>
            </a:r>
            <a:endParaRPr sz="1550">
              <a:latin typeface="Calibri Light"/>
              <a:cs typeface="Calibri Light"/>
            </a:endParaRPr>
          </a:p>
        </p:txBody>
      </p:sp>
      <p:grpSp>
        <p:nvGrpSpPr>
          <p:cNvPr id="8" name="object 8"/>
          <p:cNvGrpSpPr/>
          <p:nvPr/>
        </p:nvGrpSpPr>
        <p:grpSpPr>
          <a:xfrm>
            <a:off x="627" y="1057903"/>
            <a:ext cx="10056495" cy="5657850"/>
            <a:chOff x="627" y="1057903"/>
            <a:chExt cx="10056495" cy="5657850"/>
          </a:xfrm>
        </p:grpSpPr>
        <p:sp>
          <p:nvSpPr>
            <p:cNvPr id="9" name="object 9"/>
            <p:cNvSpPr/>
            <p:nvPr/>
          </p:nvSpPr>
          <p:spPr>
            <a:xfrm>
              <a:off x="627" y="1057903"/>
              <a:ext cx="10056495" cy="5657850"/>
            </a:xfrm>
            <a:custGeom>
              <a:avLst/>
              <a:gdLst/>
              <a:ahLst/>
              <a:cxnLst/>
              <a:rect l="l" t="t" r="r" b="b"/>
              <a:pathLst>
                <a:path w="10056495" h="5657850">
                  <a:moveTo>
                    <a:pt x="10055885" y="1885949"/>
                  </a:moveTo>
                  <a:lnTo>
                    <a:pt x="0" y="1885949"/>
                  </a:lnTo>
                </a:path>
                <a:path w="10056495" h="5657850">
                  <a:moveTo>
                    <a:pt x="3353114" y="3771899"/>
                  </a:moveTo>
                  <a:lnTo>
                    <a:pt x="0" y="3771899"/>
                  </a:lnTo>
                </a:path>
                <a:path w="10056495" h="5657850">
                  <a:moveTo>
                    <a:pt x="3353219" y="0"/>
                  </a:moveTo>
                  <a:lnTo>
                    <a:pt x="3353219" y="5657851"/>
                  </a:lnTo>
                </a:path>
              </a:pathLst>
            </a:custGeom>
            <a:ln w="83819">
              <a:solidFill>
                <a:srgbClr val="FFFFFF"/>
              </a:solidFill>
            </a:ln>
          </p:spPr>
          <p:txBody>
            <a:bodyPr wrap="square" lIns="0" tIns="0" rIns="0" bIns="0" rtlCol="0"/>
            <a:lstStyle/>
            <a:p>
              <a:endParaRPr/>
            </a:p>
          </p:txBody>
        </p:sp>
        <p:sp>
          <p:nvSpPr>
            <p:cNvPr id="10" name="object 10"/>
            <p:cNvSpPr/>
            <p:nvPr/>
          </p:nvSpPr>
          <p:spPr>
            <a:xfrm>
              <a:off x="6617798" y="1057903"/>
              <a:ext cx="0" cy="1848485"/>
            </a:xfrm>
            <a:custGeom>
              <a:avLst/>
              <a:gdLst/>
              <a:ahLst/>
              <a:cxnLst/>
              <a:rect l="l" t="t" r="r" b="b"/>
              <a:pathLst>
                <a:path h="1848485">
                  <a:moveTo>
                    <a:pt x="0" y="0"/>
                  </a:moveTo>
                  <a:lnTo>
                    <a:pt x="0" y="1848230"/>
                  </a:lnTo>
                </a:path>
              </a:pathLst>
            </a:custGeom>
            <a:ln w="83819">
              <a:solidFill>
                <a:srgbClr val="FFFFFF"/>
              </a:solidFill>
            </a:ln>
          </p:spPr>
          <p:txBody>
            <a:bodyPr wrap="square" lIns="0" tIns="0" rIns="0" bIns="0" rtlCol="0"/>
            <a:lstStyle/>
            <a:p>
              <a:endParaRPr/>
            </a:p>
          </p:txBody>
        </p:sp>
        <p:sp>
          <p:nvSpPr>
            <p:cNvPr id="11" name="object 11"/>
            <p:cNvSpPr/>
            <p:nvPr/>
          </p:nvSpPr>
          <p:spPr>
            <a:xfrm>
              <a:off x="3916489" y="5459082"/>
              <a:ext cx="4526280" cy="0"/>
            </a:xfrm>
            <a:custGeom>
              <a:avLst/>
              <a:gdLst/>
              <a:ahLst/>
              <a:cxnLst/>
              <a:rect l="l" t="t" r="r" b="b"/>
              <a:pathLst>
                <a:path w="4526280">
                  <a:moveTo>
                    <a:pt x="0" y="0"/>
                  </a:moveTo>
                  <a:lnTo>
                    <a:pt x="4526279" y="0"/>
                  </a:lnTo>
                </a:path>
              </a:pathLst>
            </a:custGeom>
            <a:ln w="13096">
              <a:solidFill>
                <a:srgbClr val="FFFFFF"/>
              </a:solidFill>
            </a:ln>
          </p:spPr>
          <p:txBody>
            <a:bodyPr wrap="square" lIns="0" tIns="0" rIns="0" bIns="0" rtlCol="0"/>
            <a:lstStyle/>
            <a:p>
              <a:endParaRPr/>
            </a:p>
          </p:txBody>
        </p:sp>
      </p:grpSp>
      <p:sp>
        <p:nvSpPr>
          <p:cNvPr id="12" name="object 12"/>
          <p:cNvSpPr txBox="1"/>
          <p:nvPr/>
        </p:nvSpPr>
        <p:spPr>
          <a:xfrm>
            <a:off x="4839954" y="5537410"/>
            <a:ext cx="3340100" cy="993140"/>
          </a:xfrm>
          <a:prstGeom prst="rect">
            <a:avLst/>
          </a:prstGeom>
        </p:spPr>
        <p:txBody>
          <a:bodyPr vert="horz" wrap="square" lIns="0" tIns="13335" rIns="0" bIns="0" rtlCol="0">
            <a:spAutoFit/>
          </a:bodyPr>
          <a:lstStyle/>
          <a:p>
            <a:pPr marL="12700">
              <a:lnSpc>
                <a:spcPct val="100000"/>
              </a:lnSpc>
              <a:spcBef>
                <a:spcPts val="105"/>
              </a:spcBef>
            </a:pPr>
            <a:r>
              <a:rPr sz="1650" spc="-30" dirty="0">
                <a:solidFill>
                  <a:srgbClr val="FFFFFF"/>
                </a:solidFill>
                <a:latin typeface="Calibri"/>
                <a:cs typeface="Calibri"/>
              </a:rPr>
              <a:t>Teoría</a:t>
            </a:r>
            <a:r>
              <a:rPr sz="1650" spc="-5" dirty="0">
                <a:solidFill>
                  <a:srgbClr val="FFFFFF"/>
                </a:solidFill>
                <a:latin typeface="Calibri"/>
                <a:cs typeface="Calibri"/>
              </a:rPr>
              <a:t> </a:t>
            </a:r>
            <a:r>
              <a:rPr sz="1650" dirty="0">
                <a:solidFill>
                  <a:srgbClr val="FFFFFF"/>
                </a:solidFill>
                <a:latin typeface="Calibri"/>
                <a:cs typeface="Calibri"/>
              </a:rPr>
              <a:t>de</a:t>
            </a:r>
            <a:r>
              <a:rPr sz="1650" spc="-10" dirty="0">
                <a:solidFill>
                  <a:srgbClr val="FFFFFF"/>
                </a:solidFill>
                <a:latin typeface="Calibri"/>
                <a:cs typeface="Calibri"/>
              </a:rPr>
              <a:t> </a:t>
            </a:r>
            <a:r>
              <a:rPr sz="1650" spc="-5" dirty="0">
                <a:solidFill>
                  <a:srgbClr val="FFFFFF"/>
                </a:solidFill>
                <a:latin typeface="Calibri"/>
                <a:cs typeface="Calibri"/>
              </a:rPr>
              <a:t>Conflictos</a:t>
            </a:r>
            <a:r>
              <a:rPr sz="1650" spc="-20" dirty="0">
                <a:solidFill>
                  <a:srgbClr val="FFFFFF"/>
                </a:solidFill>
                <a:latin typeface="Calibri"/>
                <a:cs typeface="Calibri"/>
              </a:rPr>
              <a:t> </a:t>
            </a:r>
            <a:r>
              <a:rPr sz="1650" dirty="0">
                <a:solidFill>
                  <a:srgbClr val="FFFFFF"/>
                </a:solidFill>
                <a:latin typeface="Calibri"/>
                <a:cs typeface="Calibri"/>
              </a:rPr>
              <a:t>y</a:t>
            </a:r>
            <a:r>
              <a:rPr sz="1650" spc="-10" dirty="0">
                <a:solidFill>
                  <a:srgbClr val="FFFFFF"/>
                </a:solidFill>
                <a:latin typeface="Calibri"/>
                <a:cs typeface="Calibri"/>
              </a:rPr>
              <a:t> </a:t>
            </a:r>
            <a:r>
              <a:rPr sz="1650" dirty="0">
                <a:solidFill>
                  <a:srgbClr val="FFFFFF"/>
                </a:solidFill>
                <a:latin typeface="Calibri"/>
                <a:cs typeface="Calibri"/>
              </a:rPr>
              <a:t>RAD</a:t>
            </a:r>
            <a:r>
              <a:rPr sz="1650" spc="-20" dirty="0">
                <a:solidFill>
                  <a:srgbClr val="FFFFFF"/>
                </a:solidFill>
                <a:latin typeface="Calibri"/>
                <a:cs typeface="Calibri"/>
              </a:rPr>
              <a:t> </a:t>
            </a:r>
            <a:r>
              <a:rPr sz="1650" spc="-5" dirty="0">
                <a:solidFill>
                  <a:srgbClr val="FFFFFF"/>
                </a:solidFill>
                <a:latin typeface="Calibri"/>
                <a:cs typeface="Calibri"/>
              </a:rPr>
              <a:t>ambientales</a:t>
            </a:r>
            <a:endParaRPr sz="1650" dirty="0">
              <a:latin typeface="Calibri"/>
              <a:cs typeface="Calibri"/>
            </a:endParaRPr>
          </a:p>
          <a:p>
            <a:pPr>
              <a:lnSpc>
                <a:spcPct val="100000"/>
              </a:lnSpc>
            </a:pPr>
            <a:endParaRPr sz="1600" dirty="0">
              <a:latin typeface="Calibri"/>
              <a:cs typeface="Calibri"/>
            </a:endParaRPr>
          </a:p>
          <a:p>
            <a:pPr>
              <a:lnSpc>
                <a:spcPct val="100000"/>
              </a:lnSpc>
              <a:spcBef>
                <a:spcPts val="35"/>
              </a:spcBef>
            </a:pPr>
            <a:endParaRPr sz="1550" dirty="0">
              <a:latin typeface="Calibri"/>
              <a:cs typeface="Calibri"/>
            </a:endParaRPr>
          </a:p>
          <a:p>
            <a:pPr marL="926465">
              <a:lnSpc>
                <a:spcPct val="100000"/>
              </a:lnSpc>
            </a:pPr>
            <a:r>
              <a:rPr sz="1450" dirty="0">
                <a:solidFill>
                  <a:srgbClr val="FFFFFF"/>
                </a:solidFill>
                <a:latin typeface="Calibri"/>
                <a:cs typeface="Calibri"/>
              </a:rPr>
              <a:t>Profesora</a:t>
            </a:r>
            <a:r>
              <a:rPr sz="1450" spc="-10" dirty="0">
                <a:solidFill>
                  <a:srgbClr val="FFFFFF"/>
                </a:solidFill>
                <a:latin typeface="Calibri"/>
                <a:cs typeface="Calibri"/>
              </a:rPr>
              <a:t> </a:t>
            </a:r>
            <a:r>
              <a:rPr sz="1450" spc="15" dirty="0">
                <a:solidFill>
                  <a:srgbClr val="FFFFFF"/>
                </a:solidFill>
                <a:latin typeface="Calibri"/>
                <a:cs typeface="Calibri"/>
              </a:rPr>
              <a:t>Ma.</a:t>
            </a:r>
            <a:r>
              <a:rPr sz="1450" spc="-5" dirty="0">
                <a:solidFill>
                  <a:srgbClr val="FFFFFF"/>
                </a:solidFill>
                <a:latin typeface="Calibri"/>
                <a:cs typeface="Calibri"/>
              </a:rPr>
              <a:t> </a:t>
            </a:r>
            <a:r>
              <a:rPr sz="1450" spc="5" dirty="0">
                <a:solidFill>
                  <a:srgbClr val="FFFFFF"/>
                </a:solidFill>
                <a:latin typeface="Calibri"/>
                <a:cs typeface="Calibri"/>
              </a:rPr>
              <a:t>Nora</a:t>
            </a:r>
            <a:r>
              <a:rPr sz="1450" spc="-5" dirty="0">
                <a:solidFill>
                  <a:srgbClr val="FFFFFF"/>
                </a:solidFill>
                <a:latin typeface="Calibri"/>
                <a:cs typeface="Calibri"/>
              </a:rPr>
              <a:t> </a:t>
            </a:r>
            <a:r>
              <a:rPr sz="1450" spc="10" dirty="0">
                <a:solidFill>
                  <a:srgbClr val="FFFFFF"/>
                </a:solidFill>
                <a:latin typeface="Calibri"/>
                <a:cs typeface="Calibri"/>
              </a:rPr>
              <a:t>González</a:t>
            </a:r>
            <a:endParaRPr sz="145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79874-6667-C94D-A0E4-3CEA177E52B8}"/>
              </a:ext>
            </a:extLst>
          </p:cNvPr>
          <p:cNvSpPr>
            <a:spLocks noGrp="1"/>
          </p:cNvSpPr>
          <p:nvPr>
            <p:ph type="title"/>
          </p:nvPr>
        </p:nvSpPr>
        <p:spPr>
          <a:xfrm>
            <a:off x="500300" y="1860551"/>
            <a:ext cx="2879861" cy="3987840"/>
          </a:xfrm>
        </p:spPr>
        <p:txBody>
          <a:bodyPr>
            <a:normAutofit/>
          </a:bodyPr>
          <a:lstStyle/>
          <a:p>
            <a:r>
              <a:rPr lang="es-CL" sz="2640" dirty="0">
                <a:solidFill>
                  <a:schemeClr val="bg1"/>
                </a:solidFill>
              </a:rPr>
              <a:t>Teoría Resolutiva</a:t>
            </a:r>
          </a:p>
        </p:txBody>
      </p:sp>
      <p:graphicFrame>
        <p:nvGraphicFramePr>
          <p:cNvPr id="5" name="Marcador de contenido 2">
            <a:extLst>
              <a:ext uri="{FF2B5EF4-FFF2-40B4-BE49-F238E27FC236}">
                <a16:creationId xmlns:a16="http://schemas.microsoft.com/office/drawing/2014/main" id="{EF9F3413-9E28-4D3D-8A47-02F80E0742AB}"/>
              </a:ext>
            </a:extLst>
          </p:cNvPr>
          <p:cNvGraphicFramePr>
            <a:graphicFrameLocks noGrp="1"/>
          </p:cNvGraphicFramePr>
          <p:nvPr>
            <p:ph idx="4294967295"/>
          </p:nvPr>
        </p:nvGraphicFramePr>
        <p:xfrm>
          <a:off x="4285298" y="1723907"/>
          <a:ext cx="5272802" cy="4328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63432A6B-9876-4D4E-A633-51DB6A5063B2}"/>
              </a:ext>
            </a:extLst>
          </p:cNvPr>
          <p:cNvSpPr txBox="1"/>
          <p:nvPr/>
        </p:nvSpPr>
        <p:spPr>
          <a:xfrm>
            <a:off x="8042458" y="4986338"/>
            <a:ext cx="1227466" cy="879215"/>
          </a:xfrm>
          <a:prstGeom prst="rect">
            <a:avLst/>
          </a:prstGeom>
          <a:noFill/>
          <a:ln>
            <a:noFill/>
          </a:ln>
        </p:spPr>
        <p:txBody>
          <a:bodyPr wrap="square" rtlCol="0">
            <a:spAutoFit/>
          </a:bodyPr>
          <a:lstStyle/>
          <a:p>
            <a:r>
              <a:rPr lang="es-ES_tradnl" sz="907" dirty="0">
                <a:solidFill>
                  <a:schemeClr val="bg1"/>
                </a:solidFill>
              </a:rPr>
              <a:t>Negociador suave</a:t>
            </a:r>
          </a:p>
          <a:p>
            <a:r>
              <a:rPr lang="es-ES_tradnl" sz="907" dirty="0">
                <a:solidFill>
                  <a:schemeClr val="bg1"/>
                </a:solidFill>
              </a:rPr>
              <a:t>Negociador duro</a:t>
            </a:r>
          </a:p>
          <a:p>
            <a:r>
              <a:rPr lang="es-ES_tradnl" sz="907" dirty="0">
                <a:solidFill>
                  <a:schemeClr val="bg1"/>
                </a:solidFill>
              </a:rPr>
              <a:t>Negociador de Fisher, </a:t>
            </a:r>
            <a:r>
              <a:rPr lang="es-ES_tradnl" sz="907" dirty="0" err="1">
                <a:solidFill>
                  <a:schemeClr val="bg1"/>
                </a:solidFill>
              </a:rPr>
              <a:t>Ury</a:t>
            </a:r>
            <a:r>
              <a:rPr lang="es-ES_tradnl" sz="907" dirty="0">
                <a:solidFill>
                  <a:schemeClr val="bg1"/>
                </a:solidFill>
              </a:rPr>
              <a:t> y </a:t>
            </a:r>
            <a:r>
              <a:rPr lang="es-ES_tradnl" sz="907" dirty="0" err="1">
                <a:solidFill>
                  <a:schemeClr val="bg1"/>
                </a:solidFill>
              </a:rPr>
              <a:t>Patton</a:t>
            </a:r>
            <a:endParaRPr lang="es-ES_tradnl" sz="907" dirty="0">
              <a:solidFill>
                <a:schemeClr val="bg1"/>
              </a:solidFill>
            </a:endParaRPr>
          </a:p>
          <a:p>
            <a:endParaRPr lang="es-ES_tradnl" sz="1485" dirty="0"/>
          </a:p>
        </p:txBody>
      </p:sp>
    </p:spTree>
    <p:extLst>
      <p:ext uri="{BB962C8B-B14F-4D97-AF65-F5344CB8AC3E}">
        <p14:creationId xmlns:p14="http://schemas.microsoft.com/office/powerpoint/2010/main" val="23456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5788" y="1126425"/>
            <a:ext cx="9786823" cy="5519545"/>
          </a:xfrm>
          <a:prstGeom prst="rect">
            <a:avLst/>
          </a:prstGeom>
        </p:spPr>
      </p:pic>
      <p:sp>
        <p:nvSpPr>
          <p:cNvPr id="3" name="object 3"/>
          <p:cNvSpPr txBox="1"/>
          <p:nvPr/>
        </p:nvSpPr>
        <p:spPr>
          <a:xfrm>
            <a:off x="7352772" y="1273927"/>
            <a:ext cx="2339340" cy="478155"/>
          </a:xfrm>
          <a:prstGeom prst="rect">
            <a:avLst/>
          </a:prstGeom>
        </p:spPr>
        <p:txBody>
          <a:bodyPr vert="horz" wrap="square" lIns="0" tIns="11430" rIns="0" bIns="0" rtlCol="0">
            <a:spAutoFit/>
          </a:bodyPr>
          <a:lstStyle/>
          <a:p>
            <a:pPr marL="12700">
              <a:lnSpc>
                <a:spcPts val="894"/>
              </a:lnSpc>
              <a:spcBef>
                <a:spcPts val="90"/>
              </a:spcBef>
            </a:pPr>
            <a:r>
              <a:rPr sz="750" b="1" spc="-35" dirty="0">
                <a:solidFill>
                  <a:srgbClr val="FFFFFF"/>
                </a:solidFill>
                <a:latin typeface="Roboto"/>
                <a:cs typeface="Roboto"/>
              </a:rPr>
              <a:t>U</a:t>
            </a:r>
            <a:r>
              <a:rPr sz="750" b="1" spc="-10" dirty="0">
                <a:solidFill>
                  <a:srgbClr val="FFFFFF"/>
                </a:solidFill>
                <a:latin typeface="Roboto"/>
                <a:cs typeface="Roboto"/>
              </a:rPr>
              <a:t>ns</a:t>
            </a:r>
            <a:r>
              <a:rPr sz="750" b="1" spc="-15" dirty="0">
                <a:solidFill>
                  <a:srgbClr val="FFFFFF"/>
                </a:solidFill>
                <a:latin typeface="Roboto"/>
                <a:cs typeface="Roboto"/>
              </a:rPr>
              <a:t>p</a:t>
            </a:r>
            <a:r>
              <a:rPr sz="750" b="1" spc="-5" dirty="0">
                <a:solidFill>
                  <a:srgbClr val="FFFFFF"/>
                </a:solidFill>
                <a:latin typeface="Roboto"/>
                <a:cs typeface="Roboto"/>
              </a:rPr>
              <a:t>las</a:t>
            </a:r>
            <a:r>
              <a:rPr sz="750" b="1" spc="-10" dirty="0">
                <a:solidFill>
                  <a:srgbClr val="FFFFFF"/>
                </a:solidFill>
                <a:latin typeface="Roboto"/>
                <a:cs typeface="Roboto"/>
              </a:rPr>
              <a:t>h</a:t>
            </a:r>
            <a:r>
              <a:rPr sz="750" b="1" spc="-30" dirty="0">
                <a:solidFill>
                  <a:srgbClr val="FFFFFF"/>
                </a:solidFill>
                <a:latin typeface="Roboto"/>
                <a:cs typeface="Roboto"/>
              </a:rPr>
              <a:t>/</a:t>
            </a:r>
            <a:r>
              <a:rPr sz="750" b="1" spc="-5" dirty="0">
                <a:solidFill>
                  <a:srgbClr val="FFFFFF"/>
                </a:solidFill>
                <a:latin typeface="Roboto"/>
                <a:cs typeface="Roboto"/>
              </a:rPr>
              <a:t>Mikhail</a:t>
            </a:r>
            <a:r>
              <a:rPr sz="750" b="1" spc="-20" dirty="0">
                <a:solidFill>
                  <a:srgbClr val="FFFFFF"/>
                </a:solidFill>
                <a:latin typeface="Roboto"/>
                <a:cs typeface="Roboto"/>
              </a:rPr>
              <a:t> </a:t>
            </a:r>
            <a:r>
              <a:rPr sz="750" b="1" dirty="0">
                <a:solidFill>
                  <a:srgbClr val="FFFFFF"/>
                </a:solidFill>
                <a:latin typeface="Roboto"/>
                <a:cs typeface="Roboto"/>
              </a:rPr>
              <a:t>Se</a:t>
            </a:r>
            <a:r>
              <a:rPr sz="750" b="1" spc="60" dirty="0">
                <a:solidFill>
                  <a:srgbClr val="FFFFFF"/>
                </a:solidFill>
                <a:latin typeface="Roboto"/>
                <a:cs typeface="Roboto"/>
              </a:rPr>
              <a:t>í</a:t>
            </a:r>
            <a:r>
              <a:rPr sz="750" b="1" spc="-15" dirty="0">
                <a:solidFill>
                  <a:srgbClr val="FFFFFF"/>
                </a:solidFill>
                <a:latin typeface="Roboto"/>
                <a:cs typeface="Roboto"/>
              </a:rPr>
              <a:t>d</a:t>
            </a:r>
            <a:r>
              <a:rPr sz="750" b="1" spc="-10" dirty="0">
                <a:solidFill>
                  <a:srgbClr val="FFFFFF"/>
                </a:solidFill>
                <a:latin typeface="Roboto"/>
                <a:cs typeface="Roboto"/>
              </a:rPr>
              <a:t>yuk</a:t>
            </a:r>
            <a:r>
              <a:rPr sz="750" b="1" spc="-15" dirty="0">
                <a:solidFill>
                  <a:srgbClr val="FFFFFF"/>
                </a:solidFill>
                <a:latin typeface="Roboto"/>
                <a:cs typeface="Roboto"/>
              </a:rPr>
              <a:t>o</a:t>
            </a:r>
            <a:r>
              <a:rPr sz="750" b="1" spc="-10" dirty="0">
                <a:solidFill>
                  <a:srgbClr val="FFFFFF"/>
                </a:solidFill>
                <a:latin typeface="Roboto"/>
                <a:cs typeface="Roboto"/>
              </a:rPr>
              <a:t>v</a:t>
            </a:r>
            <a:endParaRPr sz="750">
              <a:latin typeface="Roboto"/>
              <a:cs typeface="Roboto"/>
            </a:endParaRPr>
          </a:p>
          <a:p>
            <a:pPr marL="12700" marR="5080">
              <a:lnSpc>
                <a:spcPts val="890"/>
              </a:lnSpc>
              <a:spcBef>
                <a:spcPts val="35"/>
              </a:spcBef>
            </a:pPr>
            <a:r>
              <a:rPr sz="750" spc="-5" dirty="0">
                <a:solidFill>
                  <a:srgbClr val="FFFFFF"/>
                </a:solidFill>
                <a:latin typeface="Roboto"/>
                <a:cs typeface="Roboto"/>
              </a:rPr>
              <a:t>El </a:t>
            </a:r>
            <a:r>
              <a:rPr sz="750" spc="-10" dirty="0">
                <a:solidFill>
                  <a:srgbClr val="FFFFFF"/>
                </a:solidFill>
                <a:latin typeface="Roboto"/>
                <a:cs typeface="Roboto"/>
              </a:rPr>
              <a:t>cambio</a:t>
            </a:r>
            <a:r>
              <a:rPr sz="750" dirty="0">
                <a:solidFill>
                  <a:srgbClr val="FFFFFF"/>
                </a:solidFill>
                <a:latin typeface="Roboto"/>
                <a:cs typeface="Roboto"/>
              </a:rPr>
              <a:t> </a:t>
            </a:r>
            <a:r>
              <a:rPr sz="750" spc="-10" dirty="0">
                <a:solidFill>
                  <a:srgbClr val="FFFFFF"/>
                </a:solidFill>
                <a:latin typeface="Roboto"/>
                <a:cs typeface="Roboto"/>
              </a:rPr>
              <a:t>climático</a:t>
            </a:r>
            <a:r>
              <a:rPr sz="750" spc="20" dirty="0">
                <a:solidFill>
                  <a:srgbClr val="FFFFFF"/>
                </a:solidFill>
                <a:latin typeface="Roboto"/>
                <a:cs typeface="Roboto"/>
              </a:rPr>
              <a:t> </a:t>
            </a:r>
            <a:r>
              <a:rPr sz="750" spc="-10" dirty="0">
                <a:solidFill>
                  <a:srgbClr val="FFFFFF"/>
                </a:solidFill>
                <a:latin typeface="Roboto"/>
                <a:cs typeface="Roboto"/>
              </a:rPr>
              <a:t>aumenta</a:t>
            </a:r>
            <a:r>
              <a:rPr sz="750" dirty="0">
                <a:solidFill>
                  <a:srgbClr val="FFFFFF"/>
                </a:solidFill>
                <a:latin typeface="Roboto"/>
                <a:cs typeface="Roboto"/>
              </a:rPr>
              <a:t> </a:t>
            </a:r>
            <a:r>
              <a:rPr sz="750" spc="-5" dirty="0">
                <a:solidFill>
                  <a:srgbClr val="FFFFFF"/>
                </a:solidFill>
                <a:latin typeface="Roboto"/>
                <a:cs typeface="Roboto"/>
              </a:rPr>
              <a:t>el </a:t>
            </a:r>
            <a:r>
              <a:rPr sz="750" dirty="0">
                <a:solidFill>
                  <a:srgbClr val="FFFFFF"/>
                </a:solidFill>
                <a:latin typeface="Roboto"/>
                <a:cs typeface="Roboto"/>
              </a:rPr>
              <a:t>íiesgo</a:t>
            </a:r>
            <a:r>
              <a:rPr sz="750" spc="-10" dirty="0">
                <a:solidFill>
                  <a:srgbClr val="FFFFFF"/>
                </a:solidFill>
                <a:latin typeface="Roboto"/>
                <a:cs typeface="Roboto"/>
              </a:rPr>
              <a:t> de</a:t>
            </a:r>
            <a:r>
              <a:rPr sz="750" dirty="0">
                <a:solidFill>
                  <a:srgbClr val="FFFFFF"/>
                </a:solidFill>
                <a:latin typeface="Roboto"/>
                <a:cs typeface="Roboto"/>
              </a:rPr>
              <a:t> tempeíatuías </a:t>
            </a:r>
            <a:r>
              <a:rPr sz="750" spc="-170" dirty="0">
                <a:solidFill>
                  <a:srgbClr val="FFFFFF"/>
                </a:solidFill>
                <a:latin typeface="Roboto"/>
                <a:cs typeface="Roboto"/>
              </a:rPr>
              <a:t> </a:t>
            </a:r>
            <a:r>
              <a:rPr sz="750" spc="-10" dirty="0">
                <a:solidFill>
                  <a:srgbClr val="FFFFFF"/>
                </a:solidFill>
                <a:latin typeface="Roboto"/>
                <a:cs typeface="Roboto"/>
              </a:rPr>
              <a:t>cálidas</a:t>
            </a:r>
            <a:r>
              <a:rPr sz="750" spc="10" dirty="0">
                <a:solidFill>
                  <a:srgbClr val="FFFFFF"/>
                </a:solidFill>
                <a:latin typeface="Roboto"/>
                <a:cs typeface="Roboto"/>
              </a:rPr>
              <a:t> </a:t>
            </a:r>
            <a:r>
              <a:rPr sz="750" spc="-30" dirty="0">
                <a:solidFill>
                  <a:srgbClr val="FFFFFF"/>
                </a:solidFill>
                <a:latin typeface="Roboto"/>
                <a:cs typeface="Roboto"/>
              </a:rPr>
              <a:t>y</a:t>
            </a:r>
            <a:r>
              <a:rPr sz="750" spc="-5" dirty="0">
                <a:solidFill>
                  <a:srgbClr val="FFFFFF"/>
                </a:solidFill>
                <a:latin typeface="Roboto"/>
                <a:cs typeface="Roboto"/>
              </a:rPr>
              <a:t> </a:t>
            </a:r>
            <a:r>
              <a:rPr sz="750" spc="-10" dirty="0">
                <a:solidFill>
                  <a:srgbClr val="FFFFFF"/>
                </a:solidFill>
                <a:latin typeface="Roboto"/>
                <a:cs typeface="Roboto"/>
              </a:rPr>
              <a:t>secas</a:t>
            </a:r>
            <a:r>
              <a:rPr sz="750" spc="-5" dirty="0">
                <a:solidFill>
                  <a:srgbClr val="FFFFFF"/>
                </a:solidFill>
                <a:latin typeface="Roboto"/>
                <a:cs typeface="Roboto"/>
              </a:rPr>
              <a:t> </a:t>
            </a:r>
            <a:r>
              <a:rPr sz="750" spc="-10" dirty="0">
                <a:solidFill>
                  <a:srgbClr val="FFFFFF"/>
                </a:solidFill>
                <a:latin typeface="Roboto"/>
                <a:cs typeface="Roboto"/>
              </a:rPr>
              <a:t>que</a:t>
            </a:r>
            <a:r>
              <a:rPr sz="750" dirty="0">
                <a:solidFill>
                  <a:srgbClr val="FFFFFF"/>
                </a:solidFill>
                <a:latin typeface="Roboto"/>
                <a:cs typeface="Roboto"/>
              </a:rPr>
              <a:t> </a:t>
            </a:r>
            <a:r>
              <a:rPr sz="750" spc="-10" dirty="0">
                <a:solidFill>
                  <a:srgbClr val="FFFFFF"/>
                </a:solidFill>
                <a:latin typeface="Roboto"/>
                <a:cs typeface="Roboto"/>
              </a:rPr>
              <a:t>puede</a:t>
            </a:r>
            <a:r>
              <a:rPr sz="750" spc="-5" dirty="0">
                <a:solidFill>
                  <a:srgbClr val="FFFFFF"/>
                </a:solidFill>
                <a:latin typeface="Roboto"/>
                <a:cs typeface="Roboto"/>
              </a:rPr>
              <a:t> </a:t>
            </a:r>
            <a:r>
              <a:rPr sz="750" spc="10" dirty="0">
                <a:solidFill>
                  <a:srgbClr val="FFFFFF"/>
                </a:solidFill>
                <a:latin typeface="Roboto"/>
                <a:cs typeface="Roboto"/>
              </a:rPr>
              <a:t>favoíeceí</a:t>
            </a:r>
            <a:r>
              <a:rPr sz="750" spc="-15" dirty="0">
                <a:solidFill>
                  <a:srgbClr val="FFFFFF"/>
                </a:solidFill>
                <a:latin typeface="Roboto"/>
                <a:cs typeface="Roboto"/>
              </a:rPr>
              <a:t> </a:t>
            </a:r>
            <a:r>
              <a:rPr sz="750" spc="-10" dirty="0">
                <a:solidFill>
                  <a:srgbClr val="FFFFFF"/>
                </a:solidFill>
                <a:latin typeface="Roboto"/>
                <a:cs typeface="Roboto"/>
              </a:rPr>
              <a:t>los</a:t>
            </a:r>
            <a:r>
              <a:rPr sz="750" dirty="0">
                <a:solidFill>
                  <a:srgbClr val="FFFFFF"/>
                </a:solidFill>
                <a:latin typeface="Roboto"/>
                <a:cs typeface="Roboto"/>
              </a:rPr>
              <a:t> </a:t>
            </a:r>
            <a:r>
              <a:rPr sz="750" spc="-15" dirty="0">
                <a:solidFill>
                  <a:srgbClr val="FFFFFF"/>
                </a:solidFill>
                <a:latin typeface="Roboto"/>
                <a:cs typeface="Roboto"/>
              </a:rPr>
              <a:t>incendios </a:t>
            </a:r>
            <a:r>
              <a:rPr sz="750" spc="-10" dirty="0">
                <a:solidFill>
                  <a:srgbClr val="FFFFFF"/>
                </a:solidFill>
                <a:latin typeface="Roboto"/>
                <a:cs typeface="Roboto"/>
              </a:rPr>
              <a:t> </a:t>
            </a:r>
            <a:r>
              <a:rPr sz="750" dirty="0">
                <a:solidFill>
                  <a:srgbClr val="FFFFFF"/>
                </a:solidFill>
                <a:latin typeface="Roboto"/>
                <a:cs typeface="Roboto"/>
              </a:rPr>
              <a:t>foíestales.</a:t>
            </a:r>
            <a:endParaRPr sz="750">
              <a:latin typeface="Roboto"/>
              <a:cs typeface="Roboto"/>
            </a:endParaRPr>
          </a:p>
        </p:txBody>
      </p:sp>
      <p:sp>
        <p:nvSpPr>
          <p:cNvPr id="4" name="object 4"/>
          <p:cNvSpPr txBox="1"/>
          <p:nvPr/>
        </p:nvSpPr>
        <p:spPr>
          <a:xfrm>
            <a:off x="2710611" y="2565174"/>
            <a:ext cx="5068570" cy="1031240"/>
          </a:xfrm>
          <a:prstGeom prst="rect">
            <a:avLst/>
          </a:prstGeom>
        </p:spPr>
        <p:txBody>
          <a:bodyPr vert="horz" wrap="square" lIns="0" tIns="12065" rIns="0" bIns="0" rtlCol="0">
            <a:spAutoFit/>
          </a:bodyPr>
          <a:lstStyle/>
          <a:p>
            <a:pPr marL="1184275" marR="5080" indent="-1172210">
              <a:lnSpc>
                <a:spcPct val="100000"/>
              </a:lnSpc>
              <a:spcBef>
                <a:spcPts val="95"/>
              </a:spcBef>
            </a:pPr>
            <a:r>
              <a:rPr sz="3300" spc="-20" dirty="0">
                <a:solidFill>
                  <a:srgbClr val="FFFFFF"/>
                </a:solidFill>
                <a:latin typeface="Calibri Light"/>
                <a:cs typeface="Calibri Light"/>
              </a:rPr>
              <a:t>Qué</a:t>
            </a:r>
            <a:r>
              <a:rPr sz="3300" spc="-90" dirty="0">
                <a:solidFill>
                  <a:srgbClr val="FFFFFF"/>
                </a:solidFill>
                <a:latin typeface="Calibri Light"/>
                <a:cs typeface="Calibri Light"/>
              </a:rPr>
              <a:t> </a:t>
            </a:r>
            <a:r>
              <a:rPr sz="3300" spc="-40" dirty="0">
                <a:solidFill>
                  <a:srgbClr val="FFFFFF"/>
                </a:solidFill>
                <a:latin typeface="Calibri Light"/>
                <a:cs typeface="Calibri Light"/>
              </a:rPr>
              <a:t>entendemos</a:t>
            </a:r>
            <a:r>
              <a:rPr sz="3300" spc="-75" dirty="0">
                <a:solidFill>
                  <a:srgbClr val="FFFFFF"/>
                </a:solidFill>
                <a:latin typeface="Calibri Light"/>
                <a:cs typeface="Calibri Light"/>
              </a:rPr>
              <a:t> </a:t>
            </a:r>
            <a:r>
              <a:rPr sz="3300" spc="-15" dirty="0">
                <a:solidFill>
                  <a:srgbClr val="FFFFFF"/>
                </a:solidFill>
                <a:latin typeface="Calibri Light"/>
                <a:cs typeface="Calibri Light"/>
              </a:rPr>
              <a:t>por</a:t>
            </a:r>
            <a:r>
              <a:rPr sz="3300" spc="-80" dirty="0">
                <a:solidFill>
                  <a:srgbClr val="FFFFFF"/>
                </a:solidFill>
                <a:latin typeface="Calibri Light"/>
                <a:cs typeface="Calibri Light"/>
              </a:rPr>
              <a:t> </a:t>
            </a:r>
            <a:r>
              <a:rPr sz="3300" spc="-30" dirty="0">
                <a:solidFill>
                  <a:srgbClr val="FFFFFF"/>
                </a:solidFill>
                <a:latin typeface="Calibri Light"/>
                <a:cs typeface="Calibri Light"/>
              </a:rPr>
              <a:t>conflicto </a:t>
            </a:r>
            <a:r>
              <a:rPr sz="3300" spc="-730" dirty="0">
                <a:solidFill>
                  <a:srgbClr val="FFFFFF"/>
                </a:solidFill>
                <a:latin typeface="Calibri Light"/>
                <a:cs typeface="Calibri Light"/>
              </a:rPr>
              <a:t> </a:t>
            </a:r>
            <a:r>
              <a:rPr sz="3300" spc="-35" dirty="0">
                <a:solidFill>
                  <a:srgbClr val="FFFFFF"/>
                </a:solidFill>
                <a:latin typeface="Calibri Light"/>
                <a:cs typeface="Calibri Light"/>
              </a:rPr>
              <a:t>socioambiental?</a:t>
            </a:r>
            <a:endParaRPr sz="3300">
              <a:latin typeface="Calibri Light"/>
              <a:cs typeface="Calibri Light"/>
            </a:endParaRPr>
          </a:p>
        </p:txBody>
      </p:sp>
      <p:pic>
        <p:nvPicPr>
          <p:cNvPr id="5" name="object 5"/>
          <p:cNvPicPr/>
          <p:nvPr/>
        </p:nvPicPr>
        <p:blipFill>
          <a:blip r:embed="rId3" cstate="print"/>
          <a:stretch>
            <a:fillRect/>
          </a:stretch>
        </p:blipFill>
        <p:spPr>
          <a:xfrm>
            <a:off x="719175" y="1057275"/>
            <a:ext cx="2295201" cy="2205932"/>
          </a:xfrm>
          <a:prstGeom prst="rect">
            <a:avLst/>
          </a:prstGeom>
        </p:spPr>
      </p:pic>
      <p:sp>
        <p:nvSpPr>
          <p:cNvPr id="6" name="object 6"/>
          <p:cNvSpPr txBox="1"/>
          <p:nvPr/>
        </p:nvSpPr>
        <p:spPr>
          <a:xfrm>
            <a:off x="458787" y="4055284"/>
            <a:ext cx="2442210" cy="1610360"/>
          </a:xfrm>
          <a:prstGeom prst="rect">
            <a:avLst/>
          </a:prstGeom>
        </p:spPr>
        <p:txBody>
          <a:bodyPr vert="horz" wrap="square" lIns="0" tIns="11430" rIns="0" bIns="0" rtlCol="0">
            <a:spAutoFit/>
          </a:bodyPr>
          <a:lstStyle/>
          <a:p>
            <a:pPr marL="12700" marR="5080">
              <a:lnSpc>
                <a:spcPct val="102400"/>
              </a:lnSpc>
              <a:spcBef>
                <a:spcPts val="90"/>
              </a:spcBef>
            </a:pPr>
            <a:r>
              <a:rPr sz="1450" spc="10" dirty="0">
                <a:solidFill>
                  <a:srgbClr val="FFFFFF"/>
                </a:solidFill>
                <a:latin typeface="Calibri"/>
                <a:cs typeface="Calibri"/>
              </a:rPr>
              <a:t>Los </a:t>
            </a:r>
            <a:r>
              <a:rPr sz="1450" spc="15" dirty="0">
                <a:solidFill>
                  <a:srgbClr val="FFFFFF"/>
                </a:solidFill>
                <a:latin typeface="Calibri"/>
                <a:cs typeface="Calibri"/>
              </a:rPr>
              <a:t>CA </a:t>
            </a:r>
            <a:r>
              <a:rPr sz="1450" spc="5" dirty="0">
                <a:solidFill>
                  <a:srgbClr val="FFFFFF"/>
                </a:solidFill>
                <a:latin typeface="Calibri"/>
                <a:cs typeface="Calibri"/>
              </a:rPr>
              <a:t>surgen </a:t>
            </a:r>
            <a:r>
              <a:rPr sz="1450" spc="15" dirty="0">
                <a:solidFill>
                  <a:srgbClr val="FFFFFF"/>
                </a:solidFill>
                <a:latin typeface="Calibri"/>
                <a:cs typeface="Calibri"/>
              </a:rPr>
              <a:t>a </a:t>
            </a:r>
            <a:r>
              <a:rPr sz="1450" spc="5" dirty="0">
                <a:solidFill>
                  <a:srgbClr val="FFFFFF"/>
                </a:solidFill>
                <a:latin typeface="Calibri"/>
                <a:cs typeface="Calibri"/>
              </a:rPr>
              <a:t>raíz </a:t>
            </a:r>
            <a:r>
              <a:rPr sz="1450" spc="15" dirty="0">
                <a:solidFill>
                  <a:srgbClr val="FFFFFF"/>
                </a:solidFill>
                <a:latin typeface="Calibri"/>
                <a:cs typeface="Calibri"/>
              </a:rPr>
              <a:t>de una </a:t>
            </a:r>
            <a:r>
              <a:rPr sz="1450" spc="20" dirty="0">
                <a:solidFill>
                  <a:srgbClr val="FFFFFF"/>
                </a:solidFill>
                <a:latin typeface="Calibri"/>
                <a:cs typeface="Calibri"/>
              </a:rPr>
              <a:t> </a:t>
            </a:r>
            <a:r>
              <a:rPr sz="1450" spc="5" dirty="0">
                <a:solidFill>
                  <a:srgbClr val="FFFFFF"/>
                </a:solidFill>
                <a:latin typeface="Calibri"/>
                <a:cs typeface="Calibri"/>
              </a:rPr>
              <a:t>alteración,</a:t>
            </a:r>
            <a:r>
              <a:rPr sz="1450" spc="25" dirty="0">
                <a:solidFill>
                  <a:srgbClr val="FFFFFF"/>
                </a:solidFill>
                <a:latin typeface="Calibri"/>
                <a:cs typeface="Calibri"/>
              </a:rPr>
              <a:t> </a:t>
            </a:r>
            <a:r>
              <a:rPr sz="1450" spc="5" dirty="0">
                <a:solidFill>
                  <a:srgbClr val="FFFFFF"/>
                </a:solidFill>
                <a:latin typeface="Calibri"/>
                <a:cs typeface="Calibri"/>
              </a:rPr>
              <a:t>afectación</a:t>
            </a:r>
            <a:r>
              <a:rPr sz="1450" spc="20" dirty="0">
                <a:solidFill>
                  <a:srgbClr val="FFFFFF"/>
                </a:solidFill>
                <a:latin typeface="Calibri"/>
                <a:cs typeface="Calibri"/>
              </a:rPr>
              <a:t> </a:t>
            </a:r>
            <a:r>
              <a:rPr sz="1450" spc="15" dirty="0">
                <a:solidFill>
                  <a:srgbClr val="FFFFFF"/>
                </a:solidFill>
                <a:latin typeface="Calibri"/>
                <a:cs typeface="Calibri"/>
              </a:rPr>
              <a:t>o </a:t>
            </a:r>
            <a:r>
              <a:rPr sz="1450" spc="20" dirty="0">
                <a:solidFill>
                  <a:srgbClr val="FFFFFF"/>
                </a:solidFill>
                <a:latin typeface="Calibri"/>
                <a:cs typeface="Calibri"/>
              </a:rPr>
              <a:t> </a:t>
            </a:r>
            <a:r>
              <a:rPr sz="1450" spc="10" dirty="0">
                <a:solidFill>
                  <a:srgbClr val="FFFFFF"/>
                </a:solidFill>
                <a:latin typeface="Calibri"/>
                <a:cs typeface="Calibri"/>
              </a:rPr>
              <a:t>degradación </a:t>
            </a:r>
            <a:r>
              <a:rPr sz="1450" spc="15" dirty="0">
                <a:solidFill>
                  <a:srgbClr val="FFFFFF"/>
                </a:solidFill>
                <a:latin typeface="Calibri"/>
                <a:cs typeface="Calibri"/>
              </a:rPr>
              <a:t>de un </a:t>
            </a:r>
            <a:r>
              <a:rPr sz="1450" spc="5" dirty="0">
                <a:solidFill>
                  <a:srgbClr val="FFFFFF"/>
                </a:solidFill>
                <a:latin typeface="Calibri"/>
                <a:cs typeface="Calibri"/>
              </a:rPr>
              <a:t>ecosistema </a:t>
            </a:r>
            <a:r>
              <a:rPr sz="1450" spc="10" dirty="0">
                <a:solidFill>
                  <a:srgbClr val="FFFFFF"/>
                </a:solidFill>
                <a:latin typeface="Calibri"/>
                <a:cs typeface="Calibri"/>
              </a:rPr>
              <a:t> por causas </a:t>
            </a:r>
            <a:r>
              <a:rPr sz="1450" spc="5" dirty="0">
                <a:solidFill>
                  <a:srgbClr val="FFFFFF"/>
                </a:solidFill>
                <a:latin typeface="Calibri"/>
                <a:cs typeface="Calibri"/>
              </a:rPr>
              <a:t>antrópicas </a:t>
            </a:r>
            <a:r>
              <a:rPr sz="1450" spc="15" dirty="0">
                <a:solidFill>
                  <a:srgbClr val="FFFFFF"/>
                </a:solidFill>
                <a:latin typeface="Calibri"/>
                <a:cs typeface="Calibri"/>
              </a:rPr>
              <a:t>y </a:t>
            </a:r>
            <a:r>
              <a:rPr sz="1450" spc="10" dirty="0">
                <a:solidFill>
                  <a:srgbClr val="FFFFFF"/>
                </a:solidFill>
                <a:latin typeface="Calibri"/>
                <a:cs typeface="Calibri"/>
              </a:rPr>
              <a:t>la </a:t>
            </a:r>
            <a:r>
              <a:rPr sz="1450" spc="15" dirty="0">
                <a:solidFill>
                  <a:srgbClr val="FFFFFF"/>
                </a:solidFill>
                <a:latin typeface="Calibri"/>
                <a:cs typeface="Calibri"/>
              </a:rPr>
              <a:t> </a:t>
            </a:r>
            <a:r>
              <a:rPr sz="1450" spc="5" dirty="0">
                <a:solidFill>
                  <a:srgbClr val="FFFFFF"/>
                </a:solidFill>
                <a:latin typeface="Calibri"/>
                <a:cs typeface="Calibri"/>
              </a:rPr>
              <a:t>creciente </a:t>
            </a:r>
            <a:r>
              <a:rPr sz="1450" spc="15" dirty="0">
                <a:solidFill>
                  <a:srgbClr val="FFFFFF"/>
                </a:solidFill>
                <a:latin typeface="Calibri"/>
                <a:cs typeface="Calibri"/>
              </a:rPr>
              <a:t>demanda humana de </a:t>
            </a:r>
            <a:r>
              <a:rPr sz="1450" spc="-315" dirty="0">
                <a:solidFill>
                  <a:srgbClr val="FFFFFF"/>
                </a:solidFill>
                <a:latin typeface="Calibri"/>
                <a:cs typeface="Calibri"/>
              </a:rPr>
              <a:t> </a:t>
            </a:r>
            <a:r>
              <a:rPr sz="1450" spc="5" dirty="0">
                <a:solidFill>
                  <a:srgbClr val="FFFFFF"/>
                </a:solidFill>
                <a:latin typeface="Calibri"/>
                <a:cs typeface="Calibri"/>
              </a:rPr>
              <a:t>r4cursos naturales </a:t>
            </a:r>
            <a:r>
              <a:rPr sz="1450" spc="10" dirty="0">
                <a:solidFill>
                  <a:srgbClr val="FFFFFF"/>
                </a:solidFill>
                <a:latin typeface="Calibri"/>
                <a:cs typeface="Calibri"/>
              </a:rPr>
              <a:t>renovables </a:t>
            </a:r>
            <a:r>
              <a:rPr sz="1450" spc="15" dirty="0">
                <a:solidFill>
                  <a:srgbClr val="FFFFFF"/>
                </a:solidFill>
                <a:latin typeface="Calibri"/>
                <a:cs typeface="Calibri"/>
              </a:rPr>
              <a:t>y </a:t>
            </a:r>
            <a:r>
              <a:rPr sz="1450" spc="-315" dirty="0">
                <a:solidFill>
                  <a:srgbClr val="FFFFFF"/>
                </a:solidFill>
                <a:latin typeface="Calibri"/>
                <a:cs typeface="Calibri"/>
              </a:rPr>
              <a:t> </a:t>
            </a:r>
            <a:r>
              <a:rPr sz="1450" spc="15" dirty="0">
                <a:solidFill>
                  <a:srgbClr val="FFFFFF"/>
                </a:solidFill>
                <a:latin typeface="Calibri"/>
                <a:cs typeface="Calibri"/>
              </a:rPr>
              <a:t>no</a:t>
            </a:r>
            <a:r>
              <a:rPr sz="1450" dirty="0">
                <a:solidFill>
                  <a:srgbClr val="FFFFFF"/>
                </a:solidFill>
                <a:latin typeface="Calibri"/>
                <a:cs typeface="Calibri"/>
              </a:rPr>
              <a:t> </a:t>
            </a:r>
            <a:r>
              <a:rPr sz="1450" spc="10" dirty="0">
                <a:solidFill>
                  <a:srgbClr val="FFFFFF"/>
                </a:solidFill>
                <a:latin typeface="Calibri"/>
                <a:cs typeface="Calibri"/>
              </a:rPr>
              <a:t>renovables</a:t>
            </a:r>
            <a:r>
              <a:rPr sz="1450" dirty="0">
                <a:solidFill>
                  <a:srgbClr val="FFFFFF"/>
                </a:solidFill>
                <a:latin typeface="Calibri"/>
                <a:cs typeface="Calibri"/>
              </a:rPr>
              <a:t> </a:t>
            </a:r>
            <a:r>
              <a:rPr sz="1450" spc="15" dirty="0">
                <a:solidFill>
                  <a:srgbClr val="FFFFFF"/>
                </a:solidFill>
                <a:latin typeface="Calibri"/>
                <a:cs typeface="Calibri"/>
              </a:rPr>
              <a:t>(Bögue,</a:t>
            </a:r>
            <a:r>
              <a:rPr sz="1450" dirty="0">
                <a:solidFill>
                  <a:srgbClr val="FFFFFF"/>
                </a:solidFill>
                <a:latin typeface="Calibri"/>
                <a:cs typeface="Calibri"/>
              </a:rPr>
              <a:t> </a:t>
            </a:r>
            <a:r>
              <a:rPr sz="1450" spc="15" dirty="0">
                <a:solidFill>
                  <a:srgbClr val="FFFFFF"/>
                </a:solidFill>
                <a:latin typeface="Calibri"/>
                <a:cs typeface="Calibri"/>
              </a:rPr>
              <a:t>1992)</a:t>
            </a:r>
            <a:endParaRPr sz="1450">
              <a:latin typeface="Calibri"/>
              <a:cs typeface="Calibri"/>
            </a:endParaRPr>
          </a:p>
        </p:txBody>
      </p:sp>
      <p:sp>
        <p:nvSpPr>
          <p:cNvPr id="7" name="object 7"/>
          <p:cNvSpPr txBox="1"/>
          <p:nvPr/>
        </p:nvSpPr>
        <p:spPr>
          <a:xfrm>
            <a:off x="3481860" y="4147067"/>
            <a:ext cx="2720340" cy="1383665"/>
          </a:xfrm>
          <a:prstGeom prst="rect">
            <a:avLst/>
          </a:prstGeom>
        </p:spPr>
        <p:txBody>
          <a:bodyPr vert="horz" wrap="square" lIns="0" tIns="11430" rIns="0" bIns="0" rtlCol="0">
            <a:spAutoFit/>
          </a:bodyPr>
          <a:lstStyle/>
          <a:p>
            <a:pPr marL="12700" marR="5080">
              <a:lnSpc>
                <a:spcPct val="102400"/>
              </a:lnSpc>
              <a:spcBef>
                <a:spcPts val="90"/>
              </a:spcBef>
            </a:pPr>
            <a:r>
              <a:rPr sz="1450" spc="-5" dirty="0">
                <a:solidFill>
                  <a:srgbClr val="FFFFFF"/>
                </a:solidFill>
                <a:latin typeface="Calibri"/>
                <a:cs typeface="Calibri"/>
              </a:rPr>
              <a:t>Para</a:t>
            </a:r>
            <a:r>
              <a:rPr sz="1450" spc="5" dirty="0">
                <a:solidFill>
                  <a:srgbClr val="FFFFFF"/>
                </a:solidFill>
                <a:latin typeface="Calibri"/>
                <a:cs typeface="Calibri"/>
              </a:rPr>
              <a:t> la</a:t>
            </a:r>
            <a:r>
              <a:rPr sz="1450" spc="20" dirty="0">
                <a:solidFill>
                  <a:srgbClr val="FFFFFF"/>
                </a:solidFill>
                <a:latin typeface="Calibri"/>
                <a:cs typeface="Calibri"/>
              </a:rPr>
              <a:t> </a:t>
            </a:r>
            <a:r>
              <a:rPr sz="1450" spc="10" dirty="0">
                <a:solidFill>
                  <a:srgbClr val="FFFFFF"/>
                </a:solidFill>
                <a:latin typeface="Calibri"/>
                <a:cs typeface="Calibri"/>
              </a:rPr>
              <a:t>consolidación</a:t>
            </a:r>
            <a:r>
              <a:rPr sz="1450" spc="20" dirty="0">
                <a:solidFill>
                  <a:srgbClr val="FFFFFF"/>
                </a:solidFill>
                <a:latin typeface="Calibri"/>
                <a:cs typeface="Calibri"/>
              </a:rPr>
              <a:t> </a:t>
            </a:r>
            <a:r>
              <a:rPr sz="1450" spc="15" dirty="0">
                <a:solidFill>
                  <a:srgbClr val="FFFFFF"/>
                </a:solidFill>
                <a:latin typeface="Calibri"/>
                <a:cs typeface="Calibri"/>
              </a:rPr>
              <a:t>de</a:t>
            </a:r>
            <a:r>
              <a:rPr sz="1450" spc="20" dirty="0">
                <a:solidFill>
                  <a:srgbClr val="FFFFFF"/>
                </a:solidFill>
                <a:latin typeface="Calibri"/>
                <a:cs typeface="Calibri"/>
              </a:rPr>
              <a:t> </a:t>
            </a:r>
            <a:r>
              <a:rPr sz="1450" spc="15" dirty="0">
                <a:solidFill>
                  <a:srgbClr val="FFFFFF"/>
                </a:solidFill>
                <a:latin typeface="Calibri"/>
                <a:cs typeface="Calibri"/>
              </a:rPr>
              <a:t>un</a:t>
            </a:r>
            <a:r>
              <a:rPr sz="1450" spc="5" dirty="0">
                <a:solidFill>
                  <a:srgbClr val="FFFFFF"/>
                </a:solidFill>
                <a:latin typeface="Calibri"/>
                <a:cs typeface="Calibri"/>
              </a:rPr>
              <a:t> </a:t>
            </a:r>
            <a:r>
              <a:rPr sz="1450" spc="15" dirty="0">
                <a:solidFill>
                  <a:srgbClr val="FFFFFF"/>
                </a:solidFill>
                <a:latin typeface="Calibri"/>
                <a:cs typeface="Calibri"/>
              </a:rPr>
              <a:t>CA, </a:t>
            </a:r>
            <a:r>
              <a:rPr sz="1450" spc="20" dirty="0">
                <a:solidFill>
                  <a:srgbClr val="FFFFFF"/>
                </a:solidFill>
                <a:latin typeface="Calibri"/>
                <a:cs typeface="Calibri"/>
              </a:rPr>
              <a:t> además </a:t>
            </a:r>
            <a:r>
              <a:rPr sz="1450" spc="15" dirty="0">
                <a:solidFill>
                  <a:srgbClr val="FFFFFF"/>
                </a:solidFill>
                <a:latin typeface="Calibri"/>
                <a:cs typeface="Calibri"/>
              </a:rPr>
              <a:t>de </a:t>
            </a:r>
            <a:r>
              <a:rPr sz="1450" spc="5" dirty="0">
                <a:solidFill>
                  <a:srgbClr val="FFFFFF"/>
                </a:solidFill>
                <a:latin typeface="Calibri"/>
                <a:cs typeface="Calibri"/>
              </a:rPr>
              <a:t>la </a:t>
            </a:r>
            <a:r>
              <a:rPr sz="1450" spc="10" dirty="0">
                <a:solidFill>
                  <a:srgbClr val="FFFFFF"/>
                </a:solidFill>
                <a:latin typeface="Calibri"/>
                <a:cs typeface="Calibri"/>
              </a:rPr>
              <a:t>generación</a:t>
            </a:r>
            <a:r>
              <a:rPr sz="1450" spc="15" dirty="0">
                <a:solidFill>
                  <a:srgbClr val="FFFFFF"/>
                </a:solidFill>
                <a:latin typeface="Calibri"/>
                <a:cs typeface="Calibri"/>
              </a:rPr>
              <a:t> de una </a:t>
            </a:r>
            <a:r>
              <a:rPr sz="1450" spc="20" dirty="0">
                <a:solidFill>
                  <a:srgbClr val="FFFFFF"/>
                </a:solidFill>
                <a:latin typeface="Calibri"/>
                <a:cs typeface="Calibri"/>
              </a:rPr>
              <a:t> </a:t>
            </a:r>
            <a:r>
              <a:rPr sz="1450" spc="5" dirty="0">
                <a:solidFill>
                  <a:srgbClr val="FFFFFF"/>
                </a:solidFill>
                <a:latin typeface="Calibri"/>
                <a:cs typeface="Calibri"/>
              </a:rPr>
              <a:t>afectación</a:t>
            </a:r>
            <a:r>
              <a:rPr sz="1450" spc="15" dirty="0">
                <a:solidFill>
                  <a:srgbClr val="FFFFFF"/>
                </a:solidFill>
                <a:latin typeface="Calibri"/>
                <a:cs typeface="Calibri"/>
              </a:rPr>
              <a:t> o</a:t>
            </a:r>
            <a:r>
              <a:rPr sz="1450" spc="10" dirty="0">
                <a:solidFill>
                  <a:srgbClr val="FFFFFF"/>
                </a:solidFill>
                <a:latin typeface="Calibri"/>
                <a:cs typeface="Calibri"/>
              </a:rPr>
              <a:t> </a:t>
            </a:r>
            <a:r>
              <a:rPr sz="1450" spc="5" dirty="0">
                <a:solidFill>
                  <a:srgbClr val="FFFFFF"/>
                </a:solidFill>
                <a:latin typeface="Calibri"/>
                <a:cs typeface="Calibri"/>
              </a:rPr>
              <a:t>alteración</a:t>
            </a:r>
            <a:r>
              <a:rPr sz="1450" spc="20" dirty="0">
                <a:solidFill>
                  <a:srgbClr val="FFFFFF"/>
                </a:solidFill>
                <a:latin typeface="Calibri"/>
                <a:cs typeface="Calibri"/>
              </a:rPr>
              <a:t> </a:t>
            </a:r>
            <a:r>
              <a:rPr sz="1450" spc="10" dirty="0">
                <a:solidFill>
                  <a:srgbClr val="FFFFFF"/>
                </a:solidFill>
                <a:latin typeface="Calibri"/>
                <a:cs typeface="Calibri"/>
              </a:rPr>
              <a:t>ambiental, </a:t>
            </a:r>
            <a:r>
              <a:rPr sz="1450" spc="15" dirty="0">
                <a:solidFill>
                  <a:srgbClr val="FFFFFF"/>
                </a:solidFill>
                <a:latin typeface="Calibri"/>
                <a:cs typeface="Calibri"/>
              </a:rPr>
              <a:t> debe haber un </a:t>
            </a:r>
            <a:r>
              <a:rPr sz="1450" spc="10" dirty="0">
                <a:solidFill>
                  <a:srgbClr val="FFFFFF"/>
                </a:solidFill>
                <a:latin typeface="Calibri"/>
                <a:cs typeface="Calibri"/>
              </a:rPr>
              <a:t>actor </a:t>
            </a:r>
            <a:r>
              <a:rPr sz="1450" spc="15" dirty="0">
                <a:solidFill>
                  <a:srgbClr val="FFFFFF"/>
                </a:solidFill>
                <a:latin typeface="Calibri"/>
                <a:cs typeface="Calibri"/>
              </a:rPr>
              <a:t>que </a:t>
            </a:r>
            <a:r>
              <a:rPr sz="1450" spc="10" dirty="0">
                <a:solidFill>
                  <a:srgbClr val="FFFFFF"/>
                </a:solidFill>
                <a:latin typeface="Calibri"/>
                <a:cs typeface="Calibri"/>
              </a:rPr>
              <a:t>perciba el </a:t>
            </a:r>
            <a:r>
              <a:rPr sz="1450" spc="-315" dirty="0">
                <a:solidFill>
                  <a:srgbClr val="FFFFFF"/>
                </a:solidFill>
                <a:latin typeface="Calibri"/>
                <a:cs typeface="Calibri"/>
              </a:rPr>
              <a:t> </a:t>
            </a:r>
            <a:r>
              <a:rPr sz="1450" spc="15" dirty="0">
                <a:solidFill>
                  <a:srgbClr val="FFFFFF"/>
                </a:solidFill>
                <a:latin typeface="Calibri"/>
                <a:cs typeface="Calibri"/>
              </a:rPr>
              <a:t>daño </a:t>
            </a:r>
            <a:r>
              <a:rPr sz="1450" spc="10" dirty="0">
                <a:solidFill>
                  <a:srgbClr val="FFFFFF"/>
                </a:solidFill>
                <a:latin typeface="Calibri"/>
                <a:cs typeface="Calibri"/>
              </a:rPr>
              <a:t>ambiental </a:t>
            </a:r>
            <a:r>
              <a:rPr sz="1450" spc="15" dirty="0">
                <a:solidFill>
                  <a:srgbClr val="FFFFFF"/>
                </a:solidFill>
                <a:latin typeface="Calibri"/>
                <a:cs typeface="Calibri"/>
              </a:rPr>
              <a:t>y </a:t>
            </a:r>
            <a:r>
              <a:rPr sz="1450" spc="10" dirty="0">
                <a:solidFill>
                  <a:srgbClr val="FFFFFF"/>
                </a:solidFill>
                <a:latin typeface="Calibri"/>
                <a:cs typeface="Calibri"/>
              </a:rPr>
              <a:t>genere oposición </a:t>
            </a:r>
            <a:r>
              <a:rPr sz="1450" spc="-315" dirty="0">
                <a:solidFill>
                  <a:srgbClr val="FFFFFF"/>
                </a:solidFill>
                <a:latin typeface="Calibri"/>
                <a:cs typeface="Calibri"/>
              </a:rPr>
              <a:t> </a:t>
            </a:r>
            <a:r>
              <a:rPr sz="1450" spc="15" dirty="0">
                <a:solidFill>
                  <a:srgbClr val="FFFFFF"/>
                </a:solidFill>
                <a:latin typeface="Calibri"/>
                <a:cs typeface="Calibri"/>
              </a:rPr>
              <a:t>a</a:t>
            </a:r>
            <a:r>
              <a:rPr sz="1450" spc="5" dirty="0">
                <a:solidFill>
                  <a:srgbClr val="FFFFFF"/>
                </a:solidFill>
                <a:latin typeface="Calibri"/>
                <a:cs typeface="Calibri"/>
              </a:rPr>
              <a:t> éste</a:t>
            </a:r>
            <a:r>
              <a:rPr sz="1450" spc="15" dirty="0">
                <a:solidFill>
                  <a:srgbClr val="FFFFFF"/>
                </a:solidFill>
                <a:latin typeface="Calibri"/>
                <a:cs typeface="Calibri"/>
              </a:rPr>
              <a:t> </a:t>
            </a:r>
            <a:r>
              <a:rPr sz="1450" spc="5" dirty="0">
                <a:solidFill>
                  <a:srgbClr val="FFFFFF"/>
                </a:solidFill>
                <a:latin typeface="Calibri"/>
                <a:cs typeface="Calibri"/>
              </a:rPr>
              <a:t>(Folchi,</a:t>
            </a:r>
            <a:r>
              <a:rPr sz="1450" spc="30" dirty="0">
                <a:solidFill>
                  <a:srgbClr val="FFFFFF"/>
                </a:solidFill>
                <a:latin typeface="Calibri"/>
                <a:cs typeface="Calibri"/>
              </a:rPr>
              <a:t> </a:t>
            </a:r>
            <a:r>
              <a:rPr sz="1450" spc="15" dirty="0">
                <a:solidFill>
                  <a:srgbClr val="FFFFFF"/>
                </a:solidFill>
                <a:latin typeface="Calibri"/>
                <a:cs typeface="Calibri"/>
              </a:rPr>
              <a:t>2001)</a:t>
            </a:r>
            <a:endParaRPr sz="1450">
              <a:latin typeface="Calibri"/>
              <a:cs typeface="Calibri"/>
            </a:endParaRPr>
          </a:p>
        </p:txBody>
      </p:sp>
      <p:sp>
        <p:nvSpPr>
          <p:cNvPr id="8" name="object 8"/>
          <p:cNvSpPr txBox="1"/>
          <p:nvPr/>
        </p:nvSpPr>
        <p:spPr>
          <a:xfrm>
            <a:off x="6900144" y="4147067"/>
            <a:ext cx="2472055" cy="1610360"/>
          </a:xfrm>
          <a:prstGeom prst="rect">
            <a:avLst/>
          </a:prstGeom>
        </p:spPr>
        <p:txBody>
          <a:bodyPr vert="horz" wrap="square" lIns="0" tIns="11430" rIns="0" bIns="0" rtlCol="0">
            <a:spAutoFit/>
          </a:bodyPr>
          <a:lstStyle/>
          <a:p>
            <a:pPr marL="12700" marR="5080">
              <a:lnSpc>
                <a:spcPct val="102400"/>
              </a:lnSpc>
              <a:spcBef>
                <a:spcPts val="90"/>
              </a:spcBef>
            </a:pPr>
            <a:r>
              <a:rPr sz="1450" spc="-10" dirty="0">
                <a:solidFill>
                  <a:srgbClr val="FFFFFF"/>
                </a:solidFill>
                <a:latin typeface="Calibri"/>
                <a:cs typeface="Calibri"/>
              </a:rPr>
              <a:t>”Aquellas </a:t>
            </a:r>
            <a:r>
              <a:rPr sz="1450" spc="5" dirty="0">
                <a:solidFill>
                  <a:srgbClr val="FFFFFF"/>
                </a:solidFill>
                <a:latin typeface="Calibri"/>
                <a:cs typeface="Calibri"/>
              </a:rPr>
              <a:t>confrontaciones</a:t>
            </a:r>
            <a:r>
              <a:rPr sz="1450" spc="20" dirty="0">
                <a:solidFill>
                  <a:srgbClr val="FFFFFF"/>
                </a:solidFill>
                <a:latin typeface="Calibri"/>
                <a:cs typeface="Calibri"/>
              </a:rPr>
              <a:t> </a:t>
            </a:r>
            <a:r>
              <a:rPr sz="1450" spc="15" dirty="0">
                <a:solidFill>
                  <a:srgbClr val="FFFFFF"/>
                </a:solidFill>
                <a:latin typeface="Calibri"/>
                <a:cs typeface="Calibri"/>
              </a:rPr>
              <a:t>que </a:t>
            </a:r>
            <a:r>
              <a:rPr sz="1450" spc="20" dirty="0">
                <a:solidFill>
                  <a:srgbClr val="FFFFFF"/>
                </a:solidFill>
                <a:latin typeface="Calibri"/>
                <a:cs typeface="Calibri"/>
              </a:rPr>
              <a:t> </a:t>
            </a:r>
            <a:r>
              <a:rPr sz="1450" spc="5" dirty="0">
                <a:solidFill>
                  <a:srgbClr val="FFFFFF"/>
                </a:solidFill>
                <a:latin typeface="Calibri"/>
                <a:cs typeface="Calibri"/>
              </a:rPr>
              <a:t>ocurren</a:t>
            </a:r>
            <a:r>
              <a:rPr sz="1450" spc="25" dirty="0">
                <a:solidFill>
                  <a:srgbClr val="FFFFFF"/>
                </a:solidFill>
                <a:latin typeface="Calibri"/>
                <a:cs typeface="Calibri"/>
              </a:rPr>
              <a:t> </a:t>
            </a:r>
            <a:r>
              <a:rPr sz="1450" spc="15" dirty="0">
                <a:solidFill>
                  <a:srgbClr val="FFFFFF"/>
                </a:solidFill>
                <a:latin typeface="Calibri"/>
                <a:cs typeface="Calibri"/>
              </a:rPr>
              <a:t>en</a:t>
            </a:r>
            <a:r>
              <a:rPr sz="1450" spc="5" dirty="0">
                <a:solidFill>
                  <a:srgbClr val="FFFFFF"/>
                </a:solidFill>
                <a:latin typeface="Calibri"/>
                <a:cs typeface="Calibri"/>
              </a:rPr>
              <a:t> </a:t>
            </a:r>
            <a:r>
              <a:rPr sz="1450" spc="10" dirty="0">
                <a:solidFill>
                  <a:srgbClr val="FFFFFF"/>
                </a:solidFill>
                <a:latin typeface="Calibri"/>
                <a:cs typeface="Calibri"/>
              </a:rPr>
              <a:t>el espacio </a:t>
            </a:r>
            <a:r>
              <a:rPr sz="1450" spc="5" dirty="0">
                <a:solidFill>
                  <a:srgbClr val="FFFFFF"/>
                </a:solidFill>
                <a:latin typeface="Calibri"/>
                <a:cs typeface="Calibri"/>
              </a:rPr>
              <a:t>público, </a:t>
            </a:r>
            <a:r>
              <a:rPr sz="1450" spc="10" dirty="0">
                <a:solidFill>
                  <a:srgbClr val="FFFFFF"/>
                </a:solidFill>
                <a:latin typeface="Calibri"/>
                <a:cs typeface="Calibri"/>
              </a:rPr>
              <a:t> </a:t>
            </a:r>
            <a:r>
              <a:rPr sz="1450" spc="5" dirty="0">
                <a:solidFill>
                  <a:srgbClr val="FFFFFF"/>
                </a:solidFill>
                <a:latin typeface="Calibri"/>
                <a:cs typeface="Calibri"/>
              </a:rPr>
              <a:t>entre</a:t>
            </a:r>
            <a:r>
              <a:rPr sz="1450" dirty="0">
                <a:solidFill>
                  <a:srgbClr val="FFFFFF"/>
                </a:solidFill>
                <a:latin typeface="Calibri"/>
                <a:cs typeface="Calibri"/>
              </a:rPr>
              <a:t> </a:t>
            </a:r>
            <a:r>
              <a:rPr sz="1450" spc="5" dirty="0">
                <a:solidFill>
                  <a:srgbClr val="FFFFFF"/>
                </a:solidFill>
                <a:latin typeface="Calibri"/>
                <a:cs typeface="Calibri"/>
              </a:rPr>
              <a:t>sectores</a:t>
            </a:r>
            <a:r>
              <a:rPr sz="1450" spc="10" dirty="0">
                <a:solidFill>
                  <a:srgbClr val="FFFFFF"/>
                </a:solidFill>
                <a:latin typeface="Calibri"/>
                <a:cs typeface="Calibri"/>
              </a:rPr>
              <a:t> </a:t>
            </a:r>
            <a:r>
              <a:rPr sz="1450" spc="5" dirty="0">
                <a:solidFill>
                  <a:srgbClr val="FFFFFF"/>
                </a:solidFill>
                <a:latin typeface="Calibri"/>
                <a:cs typeface="Calibri"/>
              </a:rPr>
              <a:t>colectivos </a:t>
            </a:r>
            <a:r>
              <a:rPr sz="1450" spc="10" dirty="0">
                <a:solidFill>
                  <a:srgbClr val="FFFFFF"/>
                </a:solidFill>
                <a:latin typeface="Calibri"/>
                <a:cs typeface="Calibri"/>
              </a:rPr>
              <a:t> </a:t>
            </a:r>
            <a:r>
              <a:rPr sz="1450" spc="5" dirty="0">
                <a:solidFill>
                  <a:srgbClr val="FFFFFF"/>
                </a:solidFill>
                <a:latin typeface="Calibri"/>
                <a:cs typeface="Calibri"/>
              </a:rPr>
              <a:t>organizados, </a:t>
            </a:r>
            <a:r>
              <a:rPr sz="1450" spc="15" dirty="0">
                <a:solidFill>
                  <a:srgbClr val="FFFFFF"/>
                </a:solidFill>
                <a:latin typeface="Calibri"/>
                <a:cs typeface="Calibri"/>
              </a:rPr>
              <a:t>que mantienen </a:t>
            </a:r>
            <a:r>
              <a:rPr sz="1450" spc="20" dirty="0">
                <a:solidFill>
                  <a:srgbClr val="FFFFFF"/>
                </a:solidFill>
                <a:latin typeface="Calibri"/>
                <a:cs typeface="Calibri"/>
              </a:rPr>
              <a:t> </a:t>
            </a:r>
            <a:r>
              <a:rPr sz="1450" spc="5" dirty="0">
                <a:solidFill>
                  <a:srgbClr val="FFFFFF"/>
                </a:solidFill>
                <a:latin typeface="Calibri"/>
                <a:cs typeface="Calibri"/>
              </a:rPr>
              <a:t>diferntres </a:t>
            </a:r>
            <a:r>
              <a:rPr sz="1450" spc="10" dirty="0">
                <a:solidFill>
                  <a:srgbClr val="FFFFFF"/>
                </a:solidFill>
                <a:latin typeface="Calibri"/>
                <a:cs typeface="Calibri"/>
              </a:rPr>
              <a:t>percepciones, </a:t>
            </a:r>
            <a:r>
              <a:rPr sz="1450" spc="5" dirty="0">
                <a:solidFill>
                  <a:srgbClr val="FFFFFF"/>
                </a:solidFill>
                <a:latin typeface="Calibri"/>
                <a:cs typeface="Calibri"/>
              </a:rPr>
              <a:t>valores </a:t>
            </a:r>
            <a:r>
              <a:rPr sz="1450" spc="-315" dirty="0">
                <a:solidFill>
                  <a:srgbClr val="FFFFFF"/>
                </a:solidFill>
                <a:latin typeface="Calibri"/>
                <a:cs typeface="Calibri"/>
              </a:rPr>
              <a:t> </a:t>
            </a:r>
            <a:r>
              <a:rPr sz="1450" spc="15" dirty="0">
                <a:solidFill>
                  <a:srgbClr val="FFFFFF"/>
                </a:solidFill>
                <a:latin typeface="Calibri"/>
                <a:cs typeface="Calibri"/>
              </a:rPr>
              <a:t>o</a:t>
            </a:r>
            <a:r>
              <a:rPr sz="1450" spc="10" dirty="0">
                <a:solidFill>
                  <a:srgbClr val="FFFFFF"/>
                </a:solidFill>
                <a:latin typeface="Calibri"/>
                <a:cs typeface="Calibri"/>
              </a:rPr>
              <a:t> </a:t>
            </a:r>
            <a:r>
              <a:rPr sz="1450" spc="5" dirty="0">
                <a:solidFill>
                  <a:srgbClr val="FFFFFF"/>
                </a:solidFill>
                <a:latin typeface="Calibri"/>
                <a:cs typeface="Calibri"/>
              </a:rPr>
              <a:t>perspctivas</a:t>
            </a:r>
            <a:r>
              <a:rPr sz="1450" spc="15" dirty="0">
                <a:solidFill>
                  <a:srgbClr val="FFFFFF"/>
                </a:solidFill>
                <a:latin typeface="Calibri"/>
                <a:cs typeface="Calibri"/>
              </a:rPr>
              <a:t> </a:t>
            </a:r>
            <a:r>
              <a:rPr sz="1450" spc="5" dirty="0">
                <a:solidFill>
                  <a:srgbClr val="FFFFFF"/>
                </a:solidFill>
                <a:latin typeface="Calibri"/>
                <a:cs typeface="Calibri"/>
              </a:rPr>
              <a:t>sobre</a:t>
            </a:r>
            <a:r>
              <a:rPr sz="1450" dirty="0">
                <a:solidFill>
                  <a:srgbClr val="FFFFFF"/>
                </a:solidFill>
                <a:latin typeface="Calibri"/>
                <a:cs typeface="Calibri"/>
              </a:rPr>
              <a:t> </a:t>
            </a:r>
            <a:r>
              <a:rPr sz="1450" spc="15" dirty="0">
                <a:solidFill>
                  <a:srgbClr val="FFFFFF"/>
                </a:solidFill>
                <a:latin typeface="Calibri"/>
                <a:cs typeface="Calibri"/>
              </a:rPr>
              <a:t>el</a:t>
            </a:r>
            <a:endParaRPr sz="1450">
              <a:latin typeface="Calibri"/>
              <a:cs typeface="Calibri"/>
            </a:endParaRPr>
          </a:p>
          <a:p>
            <a:pPr marL="12700">
              <a:lnSpc>
                <a:spcPct val="100000"/>
              </a:lnSpc>
              <a:spcBef>
                <a:spcPts val="45"/>
              </a:spcBef>
            </a:pPr>
            <a:r>
              <a:rPr sz="1450" dirty="0">
                <a:solidFill>
                  <a:srgbClr val="FFFFFF"/>
                </a:solidFill>
                <a:latin typeface="Calibri"/>
                <a:cs typeface="Calibri"/>
              </a:rPr>
              <a:t>ambiente.” </a:t>
            </a:r>
            <a:r>
              <a:rPr sz="1450" spc="10" dirty="0">
                <a:solidFill>
                  <a:srgbClr val="FFFFFF"/>
                </a:solidFill>
                <a:latin typeface="Calibri"/>
                <a:cs typeface="Calibri"/>
              </a:rPr>
              <a:t>(Gudynas, 2007,3)</a:t>
            </a:r>
            <a:endParaRPr sz="145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804" y="1383270"/>
            <a:ext cx="3459479" cy="1504950"/>
          </a:xfrm>
          <a:prstGeom prst="rect">
            <a:avLst/>
          </a:prstGeom>
        </p:spPr>
        <p:txBody>
          <a:bodyPr vert="horz" wrap="square" lIns="0" tIns="65404" rIns="0" bIns="0" rtlCol="0">
            <a:spAutoFit/>
          </a:bodyPr>
          <a:lstStyle/>
          <a:p>
            <a:pPr marL="12700" marR="5080">
              <a:lnSpc>
                <a:spcPct val="90400"/>
              </a:lnSpc>
              <a:spcBef>
                <a:spcPts val="515"/>
              </a:spcBef>
            </a:pPr>
            <a:r>
              <a:rPr sz="3450" spc="-15" dirty="0">
                <a:solidFill>
                  <a:srgbClr val="000000"/>
                </a:solidFill>
                <a:latin typeface="Calibri Light"/>
                <a:cs typeface="Calibri Light"/>
              </a:rPr>
              <a:t>Otros </a:t>
            </a:r>
            <a:r>
              <a:rPr sz="3450" spc="-5" dirty="0">
                <a:solidFill>
                  <a:srgbClr val="000000"/>
                </a:solidFill>
                <a:latin typeface="Calibri Light"/>
                <a:cs typeface="Calibri Light"/>
              </a:rPr>
              <a:t>conceptos </a:t>
            </a:r>
            <a:r>
              <a:rPr sz="3450" spc="5" dirty="0">
                <a:solidFill>
                  <a:srgbClr val="000000"/>
                </a:solidFill>
                <a:latin typeface="Calibri Light"/>
                <a:cs typeface="Calibri Light"/>
              </a:rPr>
              <a:t>de </a:t>
            </a:r>
            <a:r>
              <a:rPr sz="3450" spc="-765" dirty="0">
                <a:solidFill>
                  <a:srgbClr val="000000"/>
                </a:solidFill>
                <a:latin typeface="Calibri Light"/>
                <a:cs typeface="Calibri Light"/>
              </a:rPr>
              <a:t> </a:t>
            </a:r>
            <a:r>
              <a:rPr sz="3450" spc="-5" dirty="0">
                <a:solidFill>
                  <a:srgbClr val="000000"/>
                </a:solidFill>
                <a:latin typeface="Calibri Light"/>
                <a:cs typeface="Calibri Light"/>
              </a:rPr>
              <a:t>Conflicto </a:t>
            </a:r>
            <a:r>
              <a:rPr sz="3450" dirty="0">
                <a:solidFill>
                  <a:srgbClr val="000000"/>
                </a:solidFill>
                <a:latin typeface="Calibri Light"/>
                <a:cs typeface="Calibri Light"/>
              </a:rPr>
              <a:t> Socioambiental</a:t>
            </a:r>
            <a:endParaRPr sz="3450">
              <a:latin typeface="Calibri Light"/>
              <a:cs typeface="Calibri Light"/>
            </a:endParaRPr>
          </a:p>
        </p:txBody>
      </p:sp>
      <p:grpSp>
        <p:nvGrpSpPr>
          <p:cNvPr id="3" name="object 3"/>
          <p:cNvGrpSpPr/>
          <p:nvPr/>
        </p:nvGrpSpPr>
        <p:grpSpPr>
          <a:xfrm>
            <a:off x="510359" y="3164707"/>
            <a:ext cx="2903855" cy="74930"/>
            <a:chOff x="510359" y="3164707"/>
            <a:chExt cx="2903855" cy="74930"/>
          </a:xfrm>
        </p:grpSpPr>
        <p:sp>
          <p:nvSpPr>
            <p:cNvPr id="4" name="object 4"/>
            <p:cNvSpPr/>
            <p:nvPr/>
          </p:nvSpPr>
          <p:spPr>
            <a:xfrm>
              <a:off x="528118" y="3184666"/>
              <a:ext cx="2867660" cy="34925"/>
            </a:xfrm>
            <a:custGeom>
              <a:avLst/>
              <a:gdLst/>
              <a:ahLst/>
              <a:cxnLst/>
              <a:rect l="l" t="t" r="r" b="b"/>
              <a:pathLst>
                <a:path w="2867660" h="34925">
                  <a:moveTo>
                    <a:pt x="0" y="11276"/>
                  </a:moveTo>
                  <a:lnTo>
                    <a:pt x="734" y="19973"/>
                  </a:lnTo>
                  <a:lnTo>
                    <a:pt x="576" y="23220"/>
                  </a:lnTo>
                  <a:lnTo>
                    <a:pt x="54733" y="24331"/>
                  </a:lnTo>
                  <a:lnTo>
                    <a:pt x="161156" y="25740"/>
                  </a:lnTo>
                  <a:lnTo>
                    <a:pt x="264847" y="26219"/>
                  </a:lnTo>
                  <a:lnTo>
                    <a:pt x="365555" y="25952"/>
                  </a:lnTo>
                  <a:lnTo>
                    <a:pt x="510469" y="24552"/>
                  </a:lnTo>
                  <a:lnTo>
                    <a:pt x="647783" y="22380"/>
                  </a:lnTo>
                  <a:lnTo>
                    <a:pt x="786486" y="19099"/>
                  </a:lnTo>
                  <a:lnTo>
                    <a:pt x="884654" y="17327"/>
                  </a:lnTo>
                  <a:lnTo>
                    <a:pt x="936360" y="16879"/>
                  </a:lnTo>
                  <a:lnTo>
                    <a:pt x="990218" y="16864"/>
                  </a:lnTo>
                  <a:lnTo>
                    <a:pt x="1046533" y="17386"/>
                  </a:lnTo>
                  <a:lnTo>
                    <a:pt x="1105608" y="18549"/>
                  </a:lnTo>
                  <a:lnTo>
                    <a:pt x="1167747" y="20459"/>
                  </a:lnTo>
                  <a:lnTo>
                    <a:pt x="1233253" y="23220"/>
                  </a:lnTo>
                  <a:lnTo>
                    <a:pt x="1303978" y="25589"/>
                  </a:lnTo>
                  <a:lnTo>
                    <a:pt x="1369586" y="25996"/>
                  </a:lnTo>
                  <a:lnTo>
                    <a:pt x="1430369" y="24938"/>
                  </a:lnTo>
                  <a:lnTo>
                    <a:pt x="1486617" y="22910"/>
                  </a:lnTo>
                  <a:lnTo>
                    <a:pt x="1586676" y="17928"/>
                  </a:lnTo>
                  <a:lnTo>
                    <a:pt x="1631070" y="15967"/>
                  </a:lnTo>
                  <a:lnTo>
                    <a:pt x="1672096" y="15019"/>
                  </a:lnTo>
                  <a:lnTo>
                    <a:pt x="1710044" y="15582"/>
                  </a:lnTo>
                  <a:lnTo>
                    <a:pt x="1745207" y="18150"/>
                  </a:lnTo>
                  <a:lnTo>
                    <a:pt x="1777875" y="23220"/>
                  </a:lnTo>
                  <a:lnTo>
                    <a:pt x="1810616" y="28687"/>
                  </a:lnTo>
                  <a:lnTo>
                    <a:pt x="1845970" y="32287"/>
                  </a:lnTo>
                  <a:lnTo>
                    <a:pt x="1884183" y="34278"/>
                  </a:lnTo>
                  <a:lnTo>
                    <a:pt x="1925504" y="34918"/>
                  </a:lnTo>
                  <a:lnTo>
                    <a:pt x="1970181" y="34464"/>
                  </a:lnTo>
                  <a:lnTo>
                    <a:pt x="2018461" y="33175"/>
                  </a:lnTo>
                  <a:lnTo>
                    <a:pt x="2187405" y="26872"/>
                  </a:lnTo>
                  <a:lnTo>
                    <a:pt x="2252581" y="24819"/>
                  </a:lnTo>
                  <a:lnTo>
                    <a:pt x="2322600" y="23220"/>
                  </a:lnTo>
                  <a:lnTo>
                    <a:pt x="2392411" y="22224"/>
                  </a:lnTo>
                  <a:lnTo>
                    <a:pt x="2457092" y="21737"/>
                  </a:lnTo>
                  <a:lnTo>
                    <a:pt x="2517000" y="21656"/>
                  </a:lnTo>
                  <a:lnTo>
                    <a:pt x="2572492" y="21878"/>
                  </a:lnTo>
                  <a:lnTo>
                    <a:pt x="2796180" y="23909"/>
                  </a:lnTo>
                  <a:lnTo>
                    <a:pt x="2832660" y="23775"/>
                  </a:lnTo>
                  <a:lnTo>
                    <a:pt x="2867220" y="23220"/>
                  </a:lnTo>
                  <a:lnTo>
                    <a:pt x="2867220" y="8132"/>
                  </a:lnTo>
                  <a:lnTo>
                    <a:pt x="2797276" y="6473"/>
                  </a:lnTo>
                  <a:lnTo>
                    <a:pt x="2730340" y="5418"/>
                  </a:lnTo>
                  <a:lnTo>
                    <a:pt x="2666386" y="4884"/>
                  </a:lnTo>
                  <a:lnTo>
                    <a:pt x="2605386" y="4785"/>
                  </a:lnTo>
                  <a:lnTo>
                    <a:pt x="2547315" y="5036"/>
                  </a:lnTo>
                  <a:lnTo>
                    <a:pt x="2492146" y="5553"/>
                  </a:lnTo>
                  <a:lnTo>
                    <a:pt x="2299960" y="8575"/>
                  </a:lnTo>
                  <a:lnTo>
                    <a:pt x="2220592" y="9470"/>
                  </a:lnTo>
                  <a:lnTo>
                    <a:pt x="2184997" y="9467"/>
                  </a:lnTo>
                  <a:lnTo>
                    <a:pt x="2152092" y="9049"/>
                  </a:lnTo>
                  <a:lnTo>
                    <a:pt x="2076318" y="6995"/>
                  </a:lnTo>
                  <a:lnTo>
                    <a:pt x="2027145" y="6956"/>
                  </a:lnTo>
                  <a:lnTo>
                    <a:pt x="1975429" y="7697"/>
                  </a:lnTo>
                  <a:lnTo>
                    <a:pt x="1816017" y="11437"/>
                  </a:lnTo>
                  <a:lnTo>
                    <a:pt x="1765121" y="12133"/>
                  </a:lnTo>
                  <a:lnTo>
                    <a:pt x="1717177" y="12025"/>
                  </a:lnTo>
                  <a:lnTo>
                    <a:pt x="1673285" y="10797"/>
                  </a:lnTo>
                  <a:lnTo>
                    <a:pt x="1634542" y="8132"/>
                  </a:lnTo>
                  <a:lnTo>
                    <a:pt x="1598455" y="5193"/>
                  </a:lnTo>
                  <a:lnTo>
                    <a:pt x="1561300" y="3264"/>
                  </a:lnTo>
                  <a:lnTo>
                    <a:pt x="1522425" y="2212"/>
                  </a:lnTo>
                  <a:lnTo>
                    <a:pt x="1481174" y="1902"/>
                  </a:lnTo>
                  <a:lnTo>
                    <a:pt x="1436897" y="2200"/>
                  </a:lnTo>
                  <a:lnTo>
                    <a:pt x="1388938" y="2973"/>
                  </a:lnTo>
                  <a:lnTo>
                    <a:pt x="1216447" y="6800"/>
                  </a:lnTo>
                  <a:lnTo>
                    <a:pt x="929879" y="12114"/>
                  </a:lnTo>
                  <a:lnTo>
                    <a:pt x="831753" y="13280"/>
                  </a:lnTo>
                  <a:lnTo>
                    <a:pt x="783031" y="13461"/>
                  </a:lnTo>
                  <a:lnTo>
                    <a:pt x="733661" y="13302"/>
                  </a:lnTo>
                  <a:lnTo>
                    <a:pt x="682986" y="12744"/>
                  </a:lnTo>
                  <a:lnTo>
                    <a:pt x="630351" y="11734"/>
                  </a:lnTo>
                  <a:lnTo>
                    <a:pt x="575098" y="10216"/>
                  </a:lnTo>
                  <a:lnTo>
                    <a:pt x="386198" y="3305"/>
                  </a:lnTo>
                  <a:lnTo>
                    <a:pt x="330165" y="1631"/>
                  </a:lnTo>
                  <a:lnTo>
                    <a:pt x="278688" y="513"/>
                  </a:lnTo>
                  <a:lnTo>
                    <a:pt x="230607" y="0"/>
                  </a:lnTo>
                  <a:lnTo>
                    <a:pt x="184764" y="136"/>
                  </a:lnTo>
                  <a:lnTo>
                    <a:pt x="139999" y="971"/>
                  </a:lnTo>
                  <a:lnTo>
                    <a:pt x="95152" y="2550"/>
                  </a:lnTo>
                  <a:lnTo>
                    <a:pt x="49065" y="4922"/>
                  </a:lnTo>
                  <a:lnTo>
                    <a:pt x="576" y="8132"/>
                  </a:lnTo>
                  <a:lnTo>
                    <a:pt x="0" y="11276"/>
                  </a:lnTo>
                  <a:close/>
                </a:path>
              </a:pathLst>
            </a:custGeom>
            <a:solidFill>
              <a:srgbClr val="ED7D31"/>
            </a:solidFill>
          </p:spPr>
          <p:txBody>
            <a:bodyPr wrap="square" lIns="0" tIns="0" rIns="0" bIns="0" rtlCol="0"/>
            <a:lstStyle/>
            <a:p>
              <a:endParaRPr/>
            </a:p>
          </p:txBody>
        </p:sp>
        <p:sp>
          <p:nvSpPr>
            <p:cNvPr id="5" name="object 5"/>
            <p:cNvSpPr/>
            <p:nvPr/>
          </p:nvSpPr>
          <p:spPr>
            <a:xfrm>
              <a:off x="528694" y="3183043"/>
              <a:ext cx="2867025" cy="38100"/>
            </a:xfrm>
            <a:custGeom>
              <a:avLst/>
              <a:gdLst/>
              <a:ahLst/>
              <a:cxnLst/>
              <a:rect l="l" t="t" r="r" b="b"/>
              <a:pathLst>
                <a:path w="2867025" h="38100">
                  <a:moveTo>
                    <a:pt x="0" y="9755"/>
                  </a:moveTo>
                  <a:lnTo>
                    <a:pt x="51381" y="7533"/>
                  </a:lnTo>
                  <a:lnTo>
                    <a:pt x="104225" y="7132"/>
                  </a:lnTo>
                  <a:lnTo>
                    <a:pt x="158094" y="8095"/>
                  </a:lnTo>
                  <a:lnTo>
                    <a:pt x="212549" y="9960"/>
                  </a:lnTo>
                  <a:lnTo>
                    <a:pt x="267153" y="12270"/>
                  </a:lnTo>
                  <a:lnTo>
                    <a:pt x="321465" y="14566"/>
                  </a:lnTo>
                  <a:lnTo>
                    <a:pt x="375049" y="16387"/>
                  </a:lnTo>
                  <a:lnTo>
                    <a:pt x="427466" y="17276"/>
                  </a:lnTo>
                  <a:lnTo>
                    <a:pt x="478277" y="16773"/>
                  </a:lnTo>
                  <a:lnTo>
                    <a:pt x="527044" y="14419"/>
                  </a:lnTo>
                  <a:lnTo>
                    <a:pt x="573328" y="9755"/>
                  </a:lnTo>
                  <a:lnTo>
                    <a:pt x="618928" y="5280"/>
                  </a:lnTo>
                  <a:lnTo>
                    <a:pt x="665831" y="3417"/>
                  </a:lnTo>
                  <a:lnTo>
                    <a:pt x="713862" y="3594"/>
                  </a:lnTo>
                  <a:lnTo>
                    <a:pt x="762849" y="5239"/>
                  </a:lnTo>
                  <a:lnTo>
                    <a:pt x="812618" y="7779"/>
                  </a:lnTo>
                  <a:lnTo>
                    <a:pt x="862995" y="10641"/>
                  </a:lnTo>
                  <a:lnTo>
                    <a:pt x="913808" y="13253"/>
                  </a:lnTo>
                  <a:lnTo>
                    <a:pt x="964884" y="15043"/>
                  </a:lnTo>
                  <a:lnTo>
                    <a:pt x="1016048" y="15439"/>
                  </a:lnTo>
                  <a:lnTo>
                    <a:pt x="1067127" y="13867"/>
                  </a:lnTo>
                  <a:lnTo>
                    <a:pt x="1117949" y="9755"/>
                  </a:lnTo>
                  <a:lnTo>
                    <a:pt x="1168874" y="5646"/>
                  </a:lnTo>
                  <a:lnTo>
                    <a:pt x="1220178" y="4080"/>
                  </a:lnTo>
                  <a:lnTo>
                    <a:pt x="1271639" y="4484"/>
                  </a:lnTo>
                  <a:lnTo>
                    <a:pt x="1323040" y="6284"/>
                  </a:lnTo>
                  <a:lnTo>
                    <a:pt x="1374159" y="8905"/>
                  </a:lnTo>
                  <a:lnTo>
                    <a:pt x="1424778" y="11774"/>
                  </a:lnTo>
                  <a:lnTo>
                    <a:pt x="1474676" y="14318"/>
                  </a:lnTo>
                  <a:lnTo>
                    <a:pt x="1523634" y="15961"/>
                  </a:lnTo>
                  <a:lnTo>
                    <a:pt x="1571433" y="16131"/>
                  </a:lnTo>
                  <a:lnTo>
                    <a:pt x="1617853" y="14254"/>
                  </a:lnTo>
                  <a:lnTo>
                    <a:pt x="1662674" y="9755"/>
                  </a:lnTo>
                  <a:lnTo>
                    <a:pt x="1702961" y="5135"/>
                  </a:lnTo>
                  <a:lnTo>
                    <a:pt x="1743666" y="2123"/>
                  </a:lnTo>
                  <a:lnTo>
                    <a:pt x="1785331" y="488"/>
                  </a:lnTo>
                  <a:lnTo>
                    <a:pt x="1828502" y="0"/>
                  </a:lnTo>
                  <a:lnTo>
                    <a:pt x="1873721" y="428"/>
                  </a:lnTo>
                  <a:lnTo>
                    <a:pt x="1921534" y="1543"/>
                  </a:lnTo>
                  <a:lnTo>
                    <a:pt x="1972483" y="3115"/>
                  </a:lnTo>
                  <a:lnTo>
                    <a:pt x="2027112" y="4912"/>
                  </a:lnTo>
                  <a:lnTo>
                    <a:pt x="2085967" y="6705"/>
                  </a:lnTo>
                  <a:lnTo>
                    <a:pt x="2149589" y="8264"/>
                  </a:lnTo>
                  <a:lnTo>
                    <a:pt x="2218524" y="9357"/>
                  </a:lnTo>
                  <a:lnTo>
                    <a:pt x="2293315" y="9755"/>
                  </a:lnTo>
                  <a:lnTo>
                    <a:pt x="2373408" y="9441"/>
                  </a:lnTo>
                  <a:lnTo>
                    <a:pt x="2444485" y="8671"/>
                  </a:lnTo>
                  <a:lnTo>
                    <a:pt x="2507687" y="7618"/>
                  </a:lnTo>
                  <a:lnTo>
                    <a:pt x="2564153" y="6456"/>
                  </a:lnTo>
                  <a:lnTo>
                    <a:pt x="2615024" y="5356"/>
                  </a:lnTo>
                  <a:lnTo>
                    <a:pt x="2661442" y="4491"/>
                  </a:lnTo>
                  <a:lnTo>
                    <a:pt x="2704546" y="4035"/>
                  </a:lnTo>
                  <a:lnTo>
                    <a:pt x="2745478" y="4161"/>
                  </a:lnTo>
                  <a:lnTo>
                    <a:pt x="2785378" y="5041"/>
                  </a:lnTo>
                  <a:lnTo>
                    <a:pt x="2825386" y="6848"/>
                  </a:lnTo>
                  <a:lnTo>
                    <a:pt x="2866643" y="9755"/>
                  </a:lnTo>
                  <a:lnTo>
                    <a:pt x="2866329" y="15937"/>
                  </a:lnTo>
                  <a:lnTo>
                    <a:pt x="2866224" y="17823"/>
                  </a:lnTo>
                  <a:lnTo>
                    <a:pt x="2866643" y="24843"/>
                  </a:lnTo>
                  <a:lnTo>
                    <a:pt x="2811590" y="26555"/>
                  </a:lnTo>
                  <a:lnTo>
                    <a:pt x="2755209" y="26751"/>
                  </a:lnTo>
                  <a:lnTo>
                    <a:pt x="2698141" y="25823"/>
                  </a:lnTo>
                  <a:lnTo>
                    <a:pt x="2641021" y="24162"/>
                  </a:lnTo>
                  <a:lnTo>
                    <a:pt x="2584488" y="22158"/>
                  </a:lnTo>
                  <a:lnTo>
                    <a:pt x="2529179" y="20202"/>
                  </a:lnTo>
                  <a:lnTo>
                    <a:pt x="2475732" y="18687"/>
                  </a:lnTo>
                  <a:lnTo>
                    <a:pt x="2424784" y="18002"/>
                  </a:lnTo>
                  <a:lnTo>
                    <a:pt x="2376974" y="18539"/>
                  </a:lnTo>
                  <a:lnTo>
                    <a:pt x="2332938" y="20689"/>
                  </a:lnTo>
                  <a:lnTo>
                    <a:pt x="2293315" y="24843"/>
                  </a:lnTo>
                  <a:lnTo>
                    <a:pt x="2249876" y="29652"/>
                  </a:lnTo>
                  <a:lnTo>
                    <a:pt x="2202180" y="32638"/>
                  </a:lnTo>
                  <a:lnTo>
                    <a:pt x="2151382" y="34084"/>
                  </a:lnTo>
                  <a:lnTo>
                    <a:pt x="2098638" y="34273"/>
                  </a:lnTo>
                  <a:lnTo>
                    <a:pt x="2045103" y="33487"/>
                  </a:lnTo>
                  <a:lnTo>
                    <a:pt x="1991932" y="32009"/>
                  </a:lnTo>
                  <a:lnTo>
                    <a:pt x="1940282" y="30123"/>
                  </a:lnTo>
                  <a:lnTo>
                    <a:pt x="1891307" y="28112"/>
                  </a:lnTo>
                  <a:lnTo>
                    <a:pt x="1846163" y="26257"/>
                  </a:lnTo>
                  <a:lnTo>
                    <a:pt x="1806006" y="24843"/>
                  </a:lnTo>
                  <a:lnTo>
                    <a:pt x="1770655" y="23584"/>
                  </a:lnTo>
                  <a:lnTo>
                    <a:pt x="1732445" y="21948"/>
                  </a:lnTo>
                  <a:lnTo>
                    <a:pt x="1691383" y="20144"/>
                  </a:lnTo>
                  <a:lnTo>
                    <a:pt x="1647480" y="18383"/>
                  </a:lnTo>
                  <a:lnTo>
                    <a:pt x="1600742" y="16873"/>
                  </a:lnTo>
                  <a:lnTo>
                    <a:pt x="1551179" y="15824"/>
                  </a:lnTo>
                  <a:lnTo>
                    <a:pt x="1498799" y="15447"/>
                  </a:lnTo>
                  <a:lnTo>
                    <a:pt x="1443611" y="15950"/>
                  </a:lnTo>
                  <a:lnTo>
                    <a:pt x="1385623" y="17544"/>
                  </a:lnTo>
                  <a:lnTo>
                    <a:pt x="1324843" y="20438"/>
                  </a:lnTo>
                  <a:lnTo>
                    <a:pt x="1261281" y="24843"/>
                  </a:lnTo>
                  <a:lnTo>
                    <a:pt x="1198172" y="29516"/>
                  </a:lnTo>
                  <a:lnTo>
                    <a:pt x="1138525" y="33111"/>
                  </a:lnTo>
                  <a:lnTo>
                    <a:pt x="1082093" y="35674"/>
                  </a:lnTo>
                  <a:lnTo>
                    <a:pt x="1028628" y="37254"/>
                  </a:lnTo>
                  <a:lnTo>
                    <a:pt x="977882" y="37900"/>
                  </a:lnTo>
                  <a:lnTo>
                    <a:pt x="929609" y="37659"/>
                  </a:lnTo>
                  <a:lnTo>
                    <a:pt x="883560" y="36580"/>
                  </a:lnTo>
                  <a:lnTo>
                    <a:pt x="839488" y="34710"/>
                  </a:lnTo>
                  <a:lnTo>
                    <a:pt x="797146" y="32099"/>
                  </a:lnTo>
                  <a:lnTo>
                    <a:pt x="756286" y="28794"/>
                  </a:lnTo>
                  <a:lnTo>
                    <a:pt x="716660" y="24843"/>
                  </a:lnTo>
                  <a:lnTo>
                    <a:pt x="682465" y="22271"/>
                  </a:lnTo>
                  <a:lnTo>
                    <a:pt x="641929" y="21082"/>
                  </a:lnTo>
                  <a:lnTo>
                    <a:pt x="595983" y="21029"/>
                  </a:lnTo>
                  <a:lnTo>
                    <a:pt x="545560" y="21865"/>
                  </a:lnTo>
                  <a:lnTo>
                    <a:pt x="491590" y="23343"/>
                  </a:lnTo>
                  <a:lnTo>
                    <a:pt x="435005" y="25217"/>
                  </a:lnTo>
                  <a:lnTo>
                    <a:pt x="376738" y="27240"/>
                  </a:lnTo>
                  <a:lnTo>
                    <a:pt x="317719" y="29165"/>
                  </a:lnTo>
                  <a:lnTo>
                    <a:pt x="258880" y="30745"/>
                  </a:lnTo>
                  <a:lnTo>
                    <a:pt x="201154" y="31734"/>
                  </a:lnTo>
                  <a:lnTo>
                    <a:pt x="145471" y="31885"/>
                  </a:lnTo>
                  <a:lnTo>
                    <a:pt x="92763" y="30952"/>
                  </a:lnTo>
                  <a:lnTo>
                    <a:pt x="43962" y="28686"/>
                  </a:lnTo>
                  <a:lnTo>
                    <a:pt x="0" y="24843"/>
                  </a:lnTo>
                  <a:lnTo>
                    <a:pt x="52" y="19395"/>
                  </a:lnTo>
                  <a:lnTo>
                    <a:pt x="52" y="12898"/>
                  </a:lnTo>
                  <a:lnTo>
                    <a:pt x="0" y="9755"/>
                  </a:lnTo>
                  <a:close/>
                </a:path>
              </a:pathLst>
            </a:custGeom>
            <a:ln w="36671">
              <a:solidFill>
                <a:srgbClr val="ED7D31"/>
              </a:solidFill>
            </a:ln>
          </p:spPr>
          <p:txBody>
            <a:bodyPr wrap="square" lIns="0" tIns="0" rIns="0" bIns="0" rtlCol="0"/>
            <a:lstStyle/>
            <a:p>
              <a:endParaRPr/>
            </a:p>
          </p:txBody>
        </p:sp>
      </p:grpSp>
      <p:sp>
        <p:nvSpPr>
          <p:cNvPr id="6" name="object 6"/>
          <p:cNvSpPr txBox="1"/>
          <p:nvPr/>
        </p:nvSpPr>
        <p:spPr>
          <a:xfrm>
            <a:off x="590804" y="3424120"/>
            <a:ext cx="3313429" cy="2122170"/>
          </a:xfrm>
          <a:prstGeom prst="rect">
            <a:avLst/>
          </a:prstGeom>
        </p:spPr>
        <p:txBody>
          <a:bodyPr vert="horz" wrap="square" lIns="0" tIns="33655" rIns="0" bIns="0" rtlCol="0">
            <a:spAutoFit/>
          </a:bodyPr>
          <a:lstStyle/>
          <a:p>
            <a:pPr marL="12700" marR="5080">
              <a:lnSpc>
                <a:spcPts val="1340"/>
              </a:lnSpc>
              <a:spcBef>
                <a:spcPts val="265"/>
              </a:spcBef>
              <a:buFont typeface="Arial MT"/>
              <a:buChar char="•"/>
              <a:tabLst>
                <a:tab pos="200660" algn="l"/>
                <a:tab pos="201295" algn="l"/>
              </a:tabLst>
            </a:pPr>
            <a:r>
              <a:rPr sz="1200" spc="10" dirty="0">
                <a:latin typeface="Calibri"/>
                <a:cs typeface="Calibri"/>
              </a:rPr>
              <a:t>Contraposición entre </a:t>
            </a:r>
            <a:r>
              <a:rPr sz="1200" spc="15" dirty="0">
                <a:latin typeface="Calibri"/>
                <a:cs typeface="Calibri"/>
              </a:rPr>
              <a:t>posiciones </a:t>
            </a:r>
            <a:r>
              <a:rPr sz="1200" spc="10" dirty="0">
                <a:latin typeface="Calibri"/>
                <a:cs typeface="Calibri"/>
              </a:rPr>
              <a:t>claramente </a:t>
            </a:r>
            <a:r>
              <a:rPr sz="1200" spc="15" dirty="0">
                <a:latin typeface="Calibri"/>
                <a:cs typeface="Calibri"/>
              </a:rPr>
              <a:t> </a:t>
            </a:r>
            <a:r>
              <a:rPr sz="1200" spc="10" dirty="0">
                <a:latin typeface="Calibri"/>
                <a:cs typeface="Calibri"/>
              </a:rPr>
              <a:t>diferenciadas</a:t>
            </a:r>
            <a:r>
              <a:rPr sz="1200" dirty="0">
                <a:latin typeface="Calibri"/>
                <a:cs typeface="Calibri"/>
              </a:rPr>
              <a:t> </a:t>
            </a:r>
            <a:r>
              <a:rPr sz="1200" spc="15" dirty="0">
                <a:latin typeface="Calibri"/>
                <a:cs typeface="Calibri"/>
              </a:rPr>
              <a:t>y</a:t>
            </a:r>
            <a:r>
              <a:rPr sz="1200" dirty="0">
                <a:latin typeface="Calibri"/>
                <a:cs typeface="Calibri"/>
              </a:rPr>
              <a:t> </a:t>
            </a:r>
            <a:r>
              <a:rPr sz="1200" spc="10" dirty="0">
                <a:latin typeface="Calibri"/>
                <a:cs typeface="Calibri"/>
              </a:rPr>
              <a:t>la tension,</a:t>
            </a:r>
            <a:r>
              <a:rPr sz="1200" spc="-10" dirty="0">
                <a:latin typeface="Calibri"/>
                <a:cs typeface="Calibri"/>
              </a:rPr>
              <a:t> </a:t>
            </a:r>
            <a:r>
              <a:rPr sz="1200" spc="15" dirty="0">
                <a:latin typeface="Calibri"/>
                <a:cs typeface="Calibri"/>
              </a:rPr>
              <a:t>amenaza</a:t>
            </a:r>
            <a:r>
              <a:rPr sz="1200" spc="-15" dirty="0">
                <a:latin typeface="Calibri"/>
                <a:cs typeface="Calibri"/>
              </a:rPr>
              <a:t> </a:t>
            </a:r>
            <a:r>
              <a:rPr sz="1200" spc="10" dirty="0">
                <a:latin typeface="Calibri"/>
                <a:cs typeface="Calibri"/>
              </a:rPr>
              <a:t>y/o</a:t>
            </a:r>
            <a:r>
              <a:rPr sz="1200" spc="-5" dirty="0">
                <a:latin typeface="Calibri"/>
                <a:cs typeface="Calibri"/>
              </a:rPr>
              <a:t> </a:t>
            </a:r>
            <a:r>
              <a:rPr sz="1200" spc="10" dirty="0">
                <a:latin typeface="Calibri"/>
                <a:cs typeface="Calibri"/>
              </a:rPr>
              <a:t>vulneración </a:t>
            </a:r>
            <a:r>
              <a:rPr sz="1200" spc="-254" dirty="0">
                <a:latin typeface="Calibri"/>
                <a:cs typeface="Calibri"/>
              </a:rPr>
              <a:t> </a:t>
            </a:r>
            <a:r>
              <a:rPr sz="1200" spc="15" dirty="0">
                <a:latin typeface="Calibri"/>
                <a:cs typeface="Calibri"/>
              </a:rPr>
              <a:t>de DDHH en </a:t>
            </a:r>
            <a:r>
              <a:rPr sz="1200" spc="5" dirty="0">
                <a:latin typeface="Calibri"/>
                <a:cs typeface="Calibri"/>
              </a:rPr>
              <a:t>cabeza </a:t>
            </a:r>
            <a:r>
              <a:rPr sz="1200" spc="15" dirty="0">
                <a:latin typeface="Calibri"/>
                <a:cs typeface="Calibri"/>
              </a:rPr>
              <a:t>de </a:t>
            </a:r>
            <a:r>
              <a:rPr sz="1200" spc="10" dirty="0">
                <a:latin typeface="Calibri"/>
                <a:cs typeface="Calibri"/>
              </a:rPr>
              <a:t>los </a:t>
            </a:r>
            <a:r>
              <a:rPr sz="1200" spc="5" dirty="0">
                <a:latin typeface="Calibri"/>
                <a:cs typeface="Calibri"/>
              </a:rPr>
              <a:t>actors </a:t>
            </a:r>
            <a:r>
              <a:rPr sz="1200" spc="10" dirty="0">
                <a:latin typeface="Calibri"/>
                <a:cs typeface="Calibri"/>
              </a:rPr>
              <a:t>involucrados </a:t>
            </a:r>
            <a:r>
              <a:rPr sz="1200" spc="15" dirty="0">
                <a:latin typeface="Calibri"/>
                <a:cs typeface="Calibri"/>
              </a:rPr>
              <a:t> </a:t>
            </a:r>
            <a:r>
              <a:rPr sz="1200" spc="10" dirty="0">
                <a:latin typeface="Calibri"/>
                <a:cs typeface="Calibri"/>
              </a:rPr>
              <a:t>(Guiza</a:t>
            </a:r>
            <a:r>
              <a:rPr sz="1200" spc="-10" dirty="0">
                <a:latin typeface="Calibri"/>
                <a:cs typeface="Calibri"/>
              </a:rPr>
              <a:t> </a:t>
            </a:r>
            <a:r>
              <a:rPr sz="1200" spc="15" dirty="0">
                <a:latin typeface="Calibri"/>
                <a:cs typeface="Calibri"/>
              </a:rPr>
              <a:t>y</a:t>
            </a:r>
            <a:r>
              <a:rPr sz="1200" dirty="0">
                <a:latin typeface="Calibri"/>
                <a:cs typeface="Calibri"/>
              </a:rPr>
              <a:t> </a:t>
            </a:r>
            <a:r>
              <a:rPr sz="1200" spc="10" dirty="0">
                <a:latin typeface="Calibri"/>
                <a:cs typeface="Calibri"/>
              </a:rPr>
              <a:t>Palacios,</a:t>
            </a:r>
            <a:r>
              <a:rPr sz="1200" spc="-5" dirty="0">
                <a:latin typeface="Calibri"/>
                <a:cs typeface="Calibri"/>
              </a:rPr>
              <a:t> </a:t>
            </a:r>
            <a:r>
              <a:rPr sz="1200" spc="10" dirty="0">
                <a:latin typeface="Calibri"/>
                <a:cs typeface="Calibri"/>
              </a:rPr>
              <a:t>2014)</a:t>
            </a:r>
            <a:endParaRPr sz="1200">
              <a:latin typeface="Calibri"/>
              <a:cs typeface="Calibri"/>
            </a:endParaRPr>
          </a:p>
          <a:p>
            <a:pPr marL="201295" indent="-188595">
              <a:lnSpc>
                <a:spcPts val="1390"/>
              </a:lnSpc>
              <a:spcBef>
                <a:spcPts val="680"/>
              </a:spcBef>
              <a:buFont typeface="Arial MT"/>
              <a:buChar char="•"/>
              <a:tabLst>
                <a:tab pos="200660" algn="l"/>
                <a:tab pos="201295" algn="l"/>
              </a:tabLst>
            </a:pPr>
            <a:r>
              <a:rPr sz="1200" spc="15" dirty="0">
                <a:latin typeface="Calibri"/>
                <a:cs typeface="Calibri"/>
              </a:rPr>
              <a:t>La</a:t>
            </a:r>
            <a:r>
              <a:rPr sz="1200" spc="-10" dirty="0">
                <a:latin typeface="Calibri"/>
                <a:cs typeface="Calibri"/>
              </a:rPr>
              <a:t> </a:t>
            </a:r>
            <a:r>
              <a:rPr sz="1200" spc="10" dirty="0">
                <a:latin typeface="Calibri"/>
                <a:cs typeface="Calibri"/>
              </a:rPr>
              <a:t>precepción </a:t>
            </a:r>
            <a:r>
              <a:rPr sz="1200" spc="15" dirty="0">
                <a:latin typeface="Calibri"/>
                <a:cs typeface="Calibri"/>
              </a:rPr>
              <a:t>de</a:t>
            </a:r>
            <a:r>
              <a:rPr sz="1200" dirty="0">
                <a:latin typeface="Calibri"/>
                <a:cs typeface="Calibri"/>
              </a:rPr>
              <a:t> </a:t>
            </a:r>
            <a:r>
              <a:rPr sz="1200" spc="15" dirty="0">
                <a:latin typeface="Calibri"/>
                <a:cs typeface="Calibri"/>
              </a:rPr>
              <a:t>amenaza</a:t>
            </a:r>
            <a:r>
              <a:rPr sz="1200" spc="-15" dirty="0">
                <a:latin typeface="Calibri"/>
                <a:cs typeface="Calibri"/>
              </a:rPr>
              <a:t> </a:t>
            </a:r>
            <a:r>
              <a:rPr sz="1200" spc="10" dirty="0">
                <a:latin typeface="Calibri"/>
                <a:cs typeface="Calibri"/>
              </a:rPr>
              <a:t>entre</a:t>
            </a:r>
            <a:r>
              <a:rPr sz="1200" spc="5" dirty="0">
                <a:latin typeface="Calibri"/>
                <a:cs typeface="Calibri"/>
              </a:rPr>
              <a:t> </a:t>
            </a:r>
            <a:r>
              <a:rPr sz="1200" spc="10" dirty="0">
                <a:latin typeface="Calibri"/>
                <a:cs typeface="Calibri"/>
              </a:rPr>
              <a:t>agentes</a:t>
            </a:r>
            <a:r>
              <a:rPr sz="1200" spc="-15" dirty="0">
                <a:latin typeface="Calibri"/>
                <a:cs typeface="Calibri"/>
              </a:rPr>
              <a:t> </a:t>
            </a:r>
            <a:r>
              <a:rPr sz="1200" spc="15" dirty="0">
                <a:latin typeface="Calibri"/>
                <a:cs typeface="Calibri"/>
              </a:rPr>
              <a:t>o</a:t>
            </a:r>
            <a:endParaRPr sz="1200">
              <a:latin typeface="Calibri"/>
              <a:cs typeface="Calibri"/>
            </a:endParaRPr>
          </a:p>
          <a:p>
            <a:pPr marL="12700">
              <a:lnSpc>
                <a:spcPts val="1390"/>
              </a:lnSpc>
            </a:pPr>
            <a:r>
              <a:rPr sz="1200" spc="15" dirty="0">
                <a:latin typeface="Calibri"/>
                <a:cs typeface="Calibri"/>
              </a:rPr>
              <a:t>grupos</a:t>
            </a:r>
            <a:r>
              <a:rPr sz="1200" spc="-20" dirty="0">
                <a:latin typeface="Calibri"/>
                <a:cs typeface="Calibri"/>
              </a:rPr>
              <a:t> </a:t>
            </a:r>
            <a:r>
              <a:rPr sz="1200" spc="10" dirty="0">
                <a:latin typeface="Calibri"/>
                <a:cs typeface="Calibri"/>
              </a:rPr>
              <a:t>constituye</a:t>
            </a:r>
            <a:r>
              <a:rPr sz="1200" spc="-25" dirty="0">
                <a:latin typeface="Calibri"/>
                <a:cs typeface="Calibri"/>
              </a:rPr>
              <a:t> </a:t>
            </a:r>
            <a:r>
              <a:rPr sz="1200" spc="15" dirty="0">
                <a:latin typeface="Calibri"/>
                <a:cs typeface="Calibri"/>
              </a:rPr>
              <a:t>un</a:t>
            </a:r>
            <a:r>
              <a:rPr sz="1200" spc="5" dirty="0">
                <a:latin typeface="Calibri"/>
                <a:cs typeface="Calibri"/>
              </a:rPr>
              <a:t> </a:t>
            </a:r>
            <a:r>
              <a:rPr sz="1200" spc="15" dirty="0">
                <a:latin typeface="Calibri"/>
                <a:cs typeface="Calibri"/>
              </a:rPr>
              <a:t>element</a:t>
            </a:r>
            <a:r>
              <a:rPr sz="1200" spc="10" dirty="0">
                <a:latin typeface="Calibri"/>
                <a:cs typeface="Calibri"/>
              </a:rPr>
              <a:t> central</a:t>
            </a:r>
            <a:r>
              <a:rPr sz="1200" spc="-5" dirty="0">
                <a:latin typeface="Calibri"/>
                <a:cs typeface="Calibri"/>
              </a:rPr>
              <a:t> </a:t>
            </a:r>
            <a:r>
              <a:rPr sz="1200" spc="10" dirty="0">
                <a:latin typeface="Calibri"/>
                <a:cs typeface="Calibri"/>
              </a:rPr>
              <a:t>del </a:t>
            </a:r>
            <a:r>
              <a:rPr sz="1200" spc="15" dirty="0">
                <a:latin typeface="Calibri"/>
                <a:cs typeface="Calibri"/>
              </a:rPr>
              <a:t>CA</a:t>
            </a:r>
            <a:endParaRPr sz="1200">
              <a:latin typeface="Calibri"/>
              <a:cs typeface="Calibri"/>
            </a:endParaRPr>
          </a:p>
          <a:p>
            <a:pPr marL="12700" marR="69215">
              <a:lnSpc>
                <a:spcPts val="1340"/>
              </a:lnSpc>
              <a:spcBef>
                <a:spcPts val="855"/>
              </a:spcBef>
              <a:buFont typeface="Arial MT"/>
              <a:buChar char="•"/>
              <a:tabLst>
                <a:tab pos="200660" algn="l"/>
                <a:tab pos="201295" algn="l"/>
              </a:tabLst>
            </a:pPr>
            <a:r>
              <a:rPr sz="1200" spc="15" dirty="0">
                <a:latin typeface="Calibri"/>
                <a:cs typeface="Calibri"/>
              </a:rPr>
              <a:t>En </a:t>
            </a:r>
            <a:r>
              <a:rPr sz="1200" spc="10" dirty="0">
                <a:latin typeface="Calibri"/>
                <a:cs typeface="Calibri"/>
              </a:rPr>
              <a:t>los </a:t>
            </a:r>
            <a:r>
              <a:rPr sz="1200" spc="20" dirty="0">
                <a:latin typeface="Calibri"/>
                <a:cs typeface="Calibri"/>
              </a:rPr>
              <a:t>CA </a:t>
            </a:r>
            <a:r>
              <a:rPr sz="1200" spc="10" dirty="0">
                <a:latin typeface="Calibri"/>
                <a:cs typeface="Calibri"/>
              </a:rPr>
              <a:t>sobresale el </a:t>
            </a:r>
            <a:r>
              <a:rPr sz="1200" spc="5" dirty="0">
                <a:latin typeface="Calibri"/>
                <a:cs typeface="Calibri"/>
              </a:rPr>
              <a:t>factor </a:t>
            </a:r>
            <a:r>
              <a:rPr sz="1200" spc="10" dirty="0">
                <a:latin typeface="Calibri"/>
                <a:cs typeface="Calibri"/>
              </a:rPr>
              <a:t>social. Ser inicia no </a:t>
            </a:r>
            <a:r>
              <a:rPr sz="1200" spc="-260" dirty="0">
                <a:latin typeface="Calibri"/>
                <a:cs typeface="Calibri"/>
              </a:rPr>
              <a:t> </a:t>
            </a:r>
            <a:r>
              <a:rPr sz="1200" spc="15" dirty="0">
                <a:latin typeface="Calibri"/>
                <a:cs typeface="Calibri"/>
              </a:rPr>
              <a:t>necesariamente por un</a:t>
            </a:r>
            <a:r>
              <a:rPr sz="1200" spc="20" dirty="0">
                <a:latin typeface="Calibri"/>
                <a:cs typeface="Calibri"/>
              </a:rPr>
              <a:t> </a:t>
            </a:r>
            <a:r>
              <a:rPr sz="1200" spc="15" dirty="0">
                <a:latin typeface="Calibri"/>
                <a:cs typeface="Calibri"/>
              </a:rPr>
              <a:t>impacto o un daño </a:t>
            </a:r>
            <a:r>
              <a:rPr sz="1200" spc="20" dirty="0">
                <a:latin typeface="Calibri"/>
                <a:cs typeface="Calibri"/>
              </a:rPr>
              <a:t> </a:t>
            </a:r>
            <a:r>
              <a:rPr sz="1200" spc="10" dirty="0">
                <a:latin typeface="Calibri"/>
                <a:cs typeface="Calibri"/>
              </a:rPr>
              <a:t>ambiental, sino con </a:t>
            </a:r>
            <a:r>
              <a:rPr sz="1200" spc="15" dirty="0">
                <a:latin typeface="Calibri"/>
                <a:cs typeface="Calibri"/>
              </a:rPr>
              <a:t>una acción </a:t>
            </a:r>
            <a:r>
              <a:rPr sz="1200" spc="10" dirty="0">
                <a:latin typeface="Calibri"/>
                <a:cs typeface="Calibri"/>
              </a:rPr>
              <a:t>social de </a:t>
            </a:r>
            <a:r>
              <a:rPr sz="1200" spc="15" dirty="0">
                <a:latin typeface="Calibri"/>
                <a:cs typeface="Calibri"/>
              </a:rPr>
              <a:t> </a:t>
            </a:r>
            <a:r>
              <a:rPr sz="1200" spc="10" dirty="0">
                <a:latin typeface="Calibri"/>
                <a:cs typeface="Calibri"/>
              </a:rPr>
              <a:t>contraposición </a:t>
            </a:r>
            <a:r>
              <a:rPr sz="1200" spc="15" dirty="0">
                <a:latin typeface="Calibri"/>
                <a:cs typeface="Calibri"/>
              </a:rPr>
              <a:t>o </a:t>
            </a:r>
            <a:r>
              <a:rPr sz="1200" spc="5" dirty="0">
                <a:latin typeface="Calibri"/>
                <a:cs typeface="Calibri"/>
              </a:rPr>
              <a:t>confrontación </a:t>
            </a:r>
            <a:r>
              <a:rPr sz="1200" spc="10" dirty="0">
                <a:latin typeface="Calibri"/>
                <a:cs typeface="Calibri"/>
              </a:rPr>
              <a:t>entre distintos </a:t>
            </a:r>
            <a:r>
              <a:rPr sz="1200" spc="15" dirty="0">
                <a:latin typeface="Calibri"/>
                <a:cs typeface="Calibri"/>
              </a:rPr>
              <a:t> </a:t>
            </a:r>
            <a:r>
              <a:rPr sz="1200" spc="10" dirty="0">
                <a:latin typeface="Calibri"/>
                <a:cs typeface="Calibri"/>
              </a:rPr>
              <a:t>actores</a:t>
            </a:r>
            <a:r>
              <a:rPr sz="1200" spc="-10" dirty="0">
                <a:latin typeface="Calibri"/>
                <a:cs typeface="Calibri"/>
              </a:rPr>
              <a:t> </a:t>
            </a:r>
            <a:r>
              <a:rPr sz="1200" spc="10" dirty="0">
                <a:latin typeface="Calibri"/>
                <a:cs typeface="Calibri"/>
              </a:rPr>
              <a:t>con distintos</a:t>
            </a:r>
            <a:r>
              <a:rPr sz="1200" spc="-20" dirty="0">
                <a:latin typeface="Calibri"/>
                <a:cs typeface="Calibri"/>
              </a:rPr>
              <a:t> </a:t>
            </a:r>
            <a:r>
              <a:rPr sz="1200" spc="10" dirty="0">
                <a:latin typeface="Calibri"/>
                <a:cs typeface="Calibri"/>
              </a:rPr>
              <a:t>intereses</a:t>
            </a:r>
            <a:r>
              <a:rPr sz="1200" dirty="0">
                <a:latin typeface="Calibri"/>
                <a:cs typeface="Calibri"/>
              </a:rPr>
              <a:t> </a:t>
            </a:r>
            <a:r>
              <a:rPr sz="1200" spc="10" dirty="0">
                <a:latin typeface="Calibri"/>
                <a:cs typeface="Calibri"/>
              </a:rPr>
              <a:t>(Ib.</a:t>
            </a:r>
            <a:r>
              <a:rPr sz="1200" spc="-15" dirty="0">
                <a:latin typeface="Calibri"/>
                <a:cs typeface="Calibri"/>
              </a:rPr>
              <a:t> </a:t>
            </a:r>
            <a:r>
              <a:rPr sz="1200" spc="10" dirty="0">
                <a:latin typeface="Calibri"/>
                <a:cs typeface="Calibri"/>
              </a:rPr>
              <a:t>Id.)</a:t>
            </a:r>
            <a:endParaRPr sz="1200">
              <a:latin typeface="Calibri"/>
              <a:cs typeface="Calibri"/>
            </a:endParaRPr>
          </a:p>
        </p:txBody>
      </p:sp>
      <p:pic>
        <p:nvPicPr>
          <p:cNvPr id="7" name="object 7"/>
          <p:cNvPicPr/>
          <p:nvPr/>
        </p:nvPicPr>
        <p:blipFill>
          <a:blip r:embed="rId2" cstate="print"/>
          <a:stretch>
            <a:fillRect/>
          </a:stretch>
        </p:blipFill>
        <p:spPr>
          <a:xfrm>
            <a:off x="4381758" y="1057275"/>
            <a:ext cx="5675384" cy="5657848"/>
          </a:xfrm>
          <a:prstGeom prst="rect">
            <a:avLst/>
          </a:prstGeom>
        </p:spPr>
      </p:pic>
      <p:sp>
        <p:nvSpPr>
          <p:cNvPr id="8" name="object 8"/>
          <p:cNvSpPr txBox="1"/>
          <p:nvPr/>
        </p:nvSpPr>
        <p:spPr>
          <a:xfrm>
            <a:off x="6337922" y="5546211"/>
            <a:ext cx="2916555" cy="730250"/>
          </a:xfrm>
          <a:prstGeom prst="rect">
            <a:avLst/>
          </a:prstGeom>
        </p:spPr>
        <p:txBody>
          <a:bodyPr vert="horz" wrap="square" lIns="0" tIns="13335" rIns="0" bIns="0" rtlCol="0">
            <a:spAutoFit/>
          </a:bodyPr>
          <a:lstStyle/>
          <a:p>
            <a:pPr marL="12700" marR="5080">
              <a:lnSpc>
                <a:spcPct val="100000"/>
              </a:lnSpc>
              <a:spcBef>
                <a:spcPts val="105"/>
              </a:spcBef>
            </a:pPr>
            <a:r>
              <a:rPr sz="1150" u="sng" spc="-25" dirty="0">
                <a:solidFill>
                  <a:srgbClr val="FFFFFF"/>
                </a:solidFill>
                <a:uFill>
                  <a:solidFill>
                    <a:srgbClr val="FFFFFF"/>
                  </a:solidFill>
                </a:uFill>
                <a:latin typeface="Microsoft Sans Serif"/>
                <a:cs typeface="Microsoft Sans Serif"/>
              </a:rPr>
              <a:t>ONDS-PCM </a:t>
            </a:r>
            <a:r>
              <a:rPr sz="1150" u="sng" spc="30" dirty="0">
                <a:solidFill>
                  <a:srgbClr val="FFFFFF"/>
                </a:solidFill>
                <a:uFill>
                  <a:solidFill>
                    <a:srgbClr val="FFFFFF"/>
                  </a:solidFill>
                </a:uFill>
                <a:latin typeface="Microsoft Sans Serif"/>
                <a:cs typeface="Microsoft Sans Serif"/>
              </a:rPr>
              <a:t>logra </a:t>
            </a:r>
            <a:r>
              <a:rPr sz="1150" u="sng" spc="35" dirty="0">
                <a:solidFill>
                  <a:srgbClr val="FFFFFF"/>
                </a:solidFill>
                <a:uFill>
                  <a:solidFill>
                    <a:srgbClr val="FFFFFF"/>
                  </a:solidFill>
                </a:uFill>
                <a:latin typeface="Microsoft Sans Serif"/>
                <a:cs typeface="Microsoft Sans Serif"/>
              </a:rPr>
              <a:t>diálogo </a:t>
            </a:r>
            <a:r>
              <a:rPr sz="1150" u="sng" spc="50" dirty="0">
                <a:solidFill>
                  <a:srgbClr val="FFFFFF"/>
                </a:solidFill>
                <a:uFill>
                  <a:solidFill>
                    <a:srgbClr val="FFFFFF"/>
                  </a:solidFill>
                </a:uFill>
                <a:latin typeface="Microsoft Sans Serif"/>
                <a:cs typeface="Microsoft Sans Serif"/>
              </a:rPr>
              <a:t>entre </a:t>
            </a:r>
            <a:r>
              <a:rPr sz="1150" spc="55" dirty="0">
                <a:solidFill>
                  <a:srgbClr val="FFFFFF"/>
                </a:solidFill>
                <a:latin typeface="Microsoft Sans Serif"/>
                <a:cs typeface="Microsoft Sans Serif"/>
              </a:rPr>
              <a:t> </a:t>
            </a:r>
            <a:r>
              <a:rPr sz="1150" u="sng" spc="40" dirty="0">
                <a:solidFill>
                  <a:srgbClr val="FFFFFF"/>
                </a:solidFill>
                <a:uFill>
                  <a:solidFill>
                    <a:srgbClr val="FFFFFF"/>
                  </a:solidFill>
                </a:uFill>
                <a:latin typeface="Microsoft Sans Serif"/>
                <a:cs typeface="Microsoft Sans Serif"/>
              </a:rPr>
              <a:t>comunidades </a:t>
            </a:r>
            <a:r>
              <a:rPr sz="1150" u="sng" spc="25" dirty="0">
                <a:solidFill>
                  <a:srgbClr val="FFFFFF"/>
                </a:solidFill>
                <a:uFill>
                  <a:solidFill>
                    <a:srgbClr val="FFFFFF"/>
                  </a:solidFill>
                </a:uFill>
                <a:latin typeface="Microsoft Sans Serif"/>
                <a:cs typeface="Microsoft Sans Serif"/>
              </a:rPr>
              <a:t>nativas </a:t>
            </a:r>
            <a:r>
              <a:rPr sz="1150" u="sng" spc="40" dirty="0">
                <a:solidFill>
                  <a:srgbClr val="FFFFFF"/>
                </a:solidFill>
                <a:uFill>
                  <a:solidFill>
                    <a:srgbClr val="FFFFFF"/>
                  </a:solidFill>
                </a:uFill>
                <a:latin typeface="Microsoft Sans Serif"/>
                <a:cs typeface="Microsoft Sans Serif"/>
              </a:rPr>
              <a:t>de </a:t>
            </a:r>
            <a:r>
              <a:rPr sz="1150" u="sng" spc="15" dirty="0">
                <a:solidFill>
                  <a:srgbClr val="FFFFFF"/>
                </a:solidFill>
                <a:uFill>
                  <a:solidFill>
                    <a:srgbClr val="FFFFFF"/>
                  </a:solidFill>
                </a:uFill>
                <a:latin typeface="Microsoft Sans Serif"/>
                <a:cs typeface="Microsoft Sans Serif"/>
              </a:rPr>
              <a:t>la cuenca </a:t>
            </a:r>
            <a:r>
              <a:rPr sz="1150" u="sng" spc="35" dirty="0">
                <a:solidFill>
                  <a:srgbClr val="FFFFFF"/>
                </a:solidFill>
                <a:uFill>
                  <a:solidFill>
                    <a:srgbClr val="FFFFFF"/>
                  </a:solidFill>
                </a:uFill>
                <a:latin typeface="Microsoft Sans Serif"/>
                <a:cs typeface="Microsoft Sans Serif"/>
              </a:rPr>
              <a:t>del </a:t>
            </a:r>
            <a:r>
              <a:rPr sz="1150" u="sng" spc="55" dirty="0">
                <a:solidFill>
                  <a:srgbClr val="FFFFFF"/>
                </a:solidFill>
                <a:uFill>
                  <a:solidFill>
                    <a:srgbClr val="FFFFFF"/>
                  </a:solidFill>
                </a:uFill>
                <a:latin typeface="Microsoft Sans Serif"/>
                <a:cs typeface="Microsoft Sans Serif"/>
              </a:rPr>
              <a:t>río </a:t>
            </a:r>
            <a:r>
              <a:rPr sz="1150" spc="60" dirty="0">
                <a:solidFill>
                  <a:srgbClr val="FFFFFF"/>
                </a:solidFill>
                <a:latin typeface="Microsoft Sans Serif"/>
                <a:cs typeface="Microsoft Sans Serif"/>
              </a:rPr>
              <a:t> </a:t>
            </a:r>
            <a:r>
              <a:rPr sz="1150" u="sng" spc="30" dirty="0">
                <a:solidFill>
                  <a:srgbClr val="FFFFFF"/>
                </a:solidFill>
                <a:uFill>
                  <a:solidFill>
                    <a:srgbClr val="FFFFFF"/>
                  </a:solidFill>
                </a:uFill>
                <a:latin typeface="Microsoft Sans Serif"/>
                <a:cs typeface="Microsoft Sans Serif"/>
              </a:rPr>
              <a:t>Corrientes</a:t>
            </a:r>
            <a:r>
              <a:rPr sz="1150" u="sng" spc="-30" dirty="0">
                <a:solidFill>
                  <a:srgbClr val="FFFFFF"/>
                </a:solidFill>
                <a:uFill>
                  <a:solidFill>
                    <a:srgbClr val="FFFFFF"/>
                  </a:solidFill>
                </a:uFill>
                <a:latin typeface="Microsoft Sans Serif"/>
                <a:cs typeface="Microsoft Sans Serif"/>
              </a:rPr>
              <a:t> </a:t>
            </a:r>
            <a:r>
              <a:rPr sz="1150" u="sng" spc="40" dirty="0">
                <a:solidFill>
                  <a:srgbClr val="FFFFFF"/>
                </a:solidFill>
                <a:uFill>
                  <a:solidFill>
                    <a:srgbClr val="FFFFFF"/>
                  </a:solidFill>
                </a:uFill>
                <a:latin typeface="Microsoft Sans Serif"/>
                <a:cs typeface="Microsoft Sans Serif"/>
              </a:rPr>
              <a:t>de</a:t>
            </a:r>
            <a:r>
              <a:rPr sz="1150" u="sng" spc="-10" dirty="0">
                <a:solidFill>
                  <a:srgbClr val="FFFFFF"/>
                </a:solidFill>
                <a:uFill>
                  <a:solidFill>
                    <a:srgbClr val="FFFFFF"/>
                  </a:solidFill>
                </a:uFill>
                <a:latin typeface="Microsoft Sans Serif"/>
                <a:cs typeface="Microsoft Sans Serif"/>
              </a:rPr>
              <a:t> </a:t>
            </a:r>
            <a:r>
              <a:rPr sz="1150" u="sng" spc="40" dirty="0">
                <a:solidFill>
                  <a:srgbClr val="FFFFFF"/>
                </a:solidFill>
                <a:uFill>
                  <a:solidFill>
                    <a:srgbClr val="FFFFFF"/>
                  </a:solidFill>
                </a:uFill>
                <a:latin typeface="Microsoft Sans Serif"/>
                <a:cs typeface="Microsoft Sans Serif"/>
              </a:rPr>
              <a:t>Loreto</a:t>
            </a:r>
            <a:r>
              <a:rPr sz="1150" u="sng" spc="-25" dirty="0">
                <a:solidFill>
                  <a:srgbClr val="FFFFFF"/>
                </a:solidFill>
                <a:uFill>
                  <a:solidFill>
                    <a:srgbClr val="FFFFFF"/>
                  </a:solidFill>
                </a:uFill>
                <a:latin typeface="Microsoft Sans Serif"/>
                <a:cs typeface="Microsoft Sans Serif"/>
              </a:rPr>
              <a:t> </a:t>
            </a:r>
            <a:r>
              <a:rPr sz="1150" u="sng" spc="5" dirty="0">
                <a:solidFill>
                  <a:srgbClr val="FFFFFF"/>
                </a:solidFill>
                <a:uFill>
                  <a:solidFill>
                    <a:srgbClr val="FFFFFF"/>
                  </a:solidFill>
                </a:uFill>
                <a:latin typeface="Microsoft Sans Serif"/>
                <a:cs typeface="Microsoft Sans Serif"/>
              </a:rPr>
              <a:t>y</a:t>
            </a:r>
            <a:r>
              <a:rPr sz="1150" u="sng" spc="-25" dirty="0">
                <a:solidFill>
                  <a:srgbClr val="FFFFFF"/>
                </a:solidFill>
                <a:uFill>
                  <a:solidFill>
                    <a:srgbClr val="FFFFFF"/>
                  </a:solidFill>
                </a:uFill>
                <a:latin typeface="Microsoft Sans Serif"/>
                <a:cs typeface="Microsoft Sans Serif"/>
              </a:rPr>
              <a:t> </a:t>
            </a:r>
            <a:r>
              <a:rPr sz="1150" u="sng" spc="35" dirty="0">
                <a:solidFill>
                  <a:srgbClr val="FFFFFF"/>
                </a:solidFill>
                <a:uFill>
                  <a:solidFill>
                    <a:srgbClr val="FFFFFF"/>
                  </a:solidFill>
                </a:uFill>
                <a:latin typeface="Microsoft Sans Serif"/>
                <a:cs typeface="Microsoft Sans Serif"/>
              </a:rPr>
              <a:t>empresa</a:t>
            </a:r>
            <a:r>
              <a:rPr sz="1150" u="sng" spc="-45" dirty="0">
                <a:solidFill>
                  <a:srgbClr val="FFFFFF"/>
                </a:solidFill>
                <a:uFill>
                  <a:solidFill>
                    <a:srgbClr val="FFFFFF"/>
                  </a:solidFill>
                </a:uFill>
                <a:latin typeface="Microsoft Sans Serif"/>
                <a:cs typeface="Microsoft Sans Serif"/>
              </a:rPr>
              <a:t> </a:t>
            </a:r>
            <a:r>
              <a:rPr sz="1150" u="sng" spc="30" dirty="0">
                <a:solidFill>
                  <a:srgbClr val="FFFFFF"/>
                </a:solidFill>
                <a:uFill>
                  <a:solidFill>
                    <a:srgbClr val="FFFFFF"/>
                  </a:solidFill>
                </a:uFill>
                <a:latin typeface="Microsoft Sans Serif"/>
                <a:cs typeface="Microsoft Sans Serif"/>
              </a:rPr>
              <a:t>Pluspetrol </a:t>
            </a:r>
            <a:r>
              <a:rPr sz="1150" spc="-290" dirty="0">
                <a:solidFill>
                  <a:srgbClr val="FFFFFF"/>
                </a:solidFill>
                <a:latin typeface="Microsoft Sans Serif"/>
                <a:cs typeface="Microsoft Sans Serif"/>
              </a:rPr>
              <a:t> </a:t>
            </a:r>
            <a:r>
              <a:rPr sz="1150" dirty="0">
                <a:solidFill>
                  <a:srgbClr val="FFFFFF"/>
                </a:solidFill>
                <a:latin typeface="Microsoft Sans Serif"/>
                <a:cs typeface="Microsoft Sans Serif"/>
              </a:rPr>
              <a:t>(Perú,</a:t>
            </a:r>
            <a:r>
              <a:rPr sz="1150" spc="-35" dirty="0">
                <a:solidFill>
                  <a:srgbClr val="FFFFFF"/>
                </a:solidFill>
                <a:latin typeface="Microsoft Sans Serif"/>
                <a:cs typeface="Microsoft Sans Serif"/>
              </a:rPr>
              <a:t> </a:t>
            </a:r>
            <a:r>
              <a:rPr sz="1150" spc="10" dirty="0">
                <a:solidFill>
                  <a:srgbClr val="FFFFFF"/>
                </a:solidFill>
                <a:latin typeface="Microsoft Sans Serif"/>
                <a:cs typeface="Microsoft Sans Serif"/>
              </a:rPr>
              <a:t>2015)</a:t>
            </a:r>
            <a:endParaRPr sz="1150">
              <a:latin typeface="Microsoft Sans Serif"/>
              <a:cs typeface="Microsoft Sans Serif"/>
            </a:endParaRPr>
          </a:p>
        </p:txBody>
      </p:sp>
      <p:sp>
        <p:nvSpPr>
          <p:cNvPr id="9" name="object 9"/>
          <p:cNvSpPr/>
          <p:nvPr/>
        </p:nvSpPr>
        <p:spPr>
          <a:xfrm>
            <a:off x="0" y="1169174"/>
            <a:ext cx="1270" cy="153670"/>
          </a:xfrm>
          <a:custGeom>
            <a:avLst/>
            <a:gdLst/>
            <a:ahLst/>
            <a:cxnLst/>
            <a:rect l="l" t="t" r="r" b="b"/>
            <a:pathLst>
              <a:path w="1270" h="153669">
                <a:moveTo>
                  <a:pt x="0" y="0"/>
                </a:moveTo>
                <a:lnTo>
                  <a:pt x="0" y="153390"/>
                </a:lnTo>
                <a:lnTo>
                  <a:pt x="1257" y="153390"/>
                </a:lnTo>
                <a:lnTo>
                  <a:pt x="1257" y="0"/>
                </a:lnTo>
                <a:lnTo>
                  <a:pt x="0" y="0"/>
                </a:lnTo>
                <a:close/>
              </a:path>
            </a:pathLst>
          </a:custGeom>
          <a:solidFill>
            <a:srgbClr val="F8F8F8"/>
          </a:solid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82404" y="1983905"/>
            <a:ext cx="3587076" cy="3799560"/>
          </a:xfrm>
          <a:prstGeom prst="rect">
            <a:avLst/>
          </a:prstGeom>
        </p:spPr>
      </p:pic>
      <p:sp>
        <p:nvSpPr>
          <p:cNvPr id="3" name="object 3"/>
          <p:cNvSpPr/>
          <p:nvPr/>
        </p:nvSpPr>
        <p:spPr>
          <a:xfrm>
            <a:off x="6974871" y="2354179"/>
            <a:ext cx="0" cy="3061335"/>
          </a:xfrm>
          <a:custGeom>
            <a:avLst/>
            <a:gdLst/>
            <a:ahLst/>
            <a:cxnLst/>
            <a:rect l="l" t="t" r="r" b="b"/>
            <a:pathLst>
              <a:path h="3061335">
                <a:moveTo>
                  <a:pt x="0" y="0"/>
                </a:moveTo>
                <a:lnTo>
                  <a:pt x="0" y="3060896"/>
                </a:lnTo>
              </a:path>
            </a:pathLst>
          </a:custGeom>
          <a:ln w="15716">
            <a:solidFill>
              <a:srgbClr val="2B88F2"/>
            </a:solidFill>
          </a:ln>
        </p:spPr>
        <p:txBody>
          <a:bodyPr wrap="square" lIns="0" tIns="0" rIns="0" bIns="0" rtlCol="0"/>
          <a:lstStyle/>
          <a:p>
            <a:endParaRPr/>
          </a:p>
        </p:txBody>
      </p:sp>
      <p:sp>
        <p:nvSpPr>
          <p:cNvPr id="4" name="object 4"/>
          <p:cNvSpPr txBox="1"/>
          <p:nvPr/>
        </p:nvSpPr>
        <p:spPr>
          <a:xfrm>
            <a:off x="260888" y="2456313"/>
            <a:ext cx="158750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385723"/>
                </a:solidFill>
                <a:latin typeface="Calibri"/>
                <a:cs typeface="Calibri"/>
              </a:rPr>
              <a:t>Doctrina</a:t>
            </a:r>
            <a:r>
              <a:rPr sz="1450" spc="-20" dirty="0">
                <a:solidFill>
                  <a:srgbClr val="385723"/>
                </a:solidFill>
                <a:latin typeface="Calibri"/>
                <a:cs typeface="Calibri"/>
              </a:rPr>
              <a:t> </a:t>
            </a:r>
            <a:r>
              <a:rPr sz="1450" spc="5" dirty="0">
                <a:solidFill>
                  <a:srgbClr val="385723"/>
                </a:solidFill>
                <a:latin typeface="Calibri"/>
                <a:cs typeface="Calibri"/>
              </a:rPr>
              <a:t>tradicional:</a:t>
            </a:r>
            <a:endParaRPr sz="1450">
              <a:latin typeface="Calibri"/>
              <a:cs typeface="Calibri"/>
            </a:endParaRPr>
          </a:p>
        </p:txBody>
      </p:sp>
      <p:sp>
        <p:nvSpPr>
          <p:cNvPr id="5" name="object 5"/>
          <p:cNvSpPr txBox="1"/>
          <p:nvPr/>
        </p:nvSpPr>
        <p:spPr>
          <a:xfrm>
            <a:off x="260888" y="2908941"/>
            <a:ext cx="2381885" cy="252095"/>
          </a:xfrm>
          <a:prstGeom prst="rect">
            <a:avLst/>
          </a:prstGeom>
        </p:spPr>
        <p:txBody>
          <a:bodyPr vert="horz" wrap="square" lIns="0" tIns="17145" rIns="0" bIns="0" rtlCol="0">
            <a:spAutoFit/>
          </a:bodyPr>
          <a:lstStyle/>
          <a:p>
            <a:pPr marL="12700">
              <a:lnSpc>
                <a:spcPct val="100000"/>
              </a:lnSpc>
              <a:spcBef>
                <a:spcPts val="135"/>
              </a:spcBef>
            </a:pPr>
            <a:r>
              <a:rPr sz="1450" spc="10" dirty="0">
                <a:latin typeface="Calibri"/>
                <a:cs typeface="Calibri"/>
              </a:rPr>
              <a:t>Los</a:t>
            </a:r>
            <a:r>
              <a:rPr sz="1450" spc="229" dirty="0">
                <a:latin typeface="Calibri"/>
                <a:cs typeface="Calibri"/>
              </a:rPr>
              <a:t> </a:t>
            </a:r>
            <a:r>
              <a:rPr sz="1450" spc="15" dirty="0">
                <a:latin typeface="Calibri"/>
                <a:cs typeface="Calibri"/>
              </a:rPr>
              <a:t>CA</a:t>
            </a:r>
            <a:r>
              <a:rPr sz="1450" spc="229" dirty="0">
                <a:latin typeface="Calibri"/>
                <a:cs typeface="Calibri"/>
              </a:rPr>
              <a:t> </a:t>
            </a:r>
            <a:r>
              <a:rPr sz="1450" spc="15" dirty="0">
                <a:latin typeface="Calibri"/>
                <a:cs typeface="Calibri"/>
              </a:rPr>
              <a:t>se</a:t>
            </a:r>
            <a:r>
              <a:rPr sz="1450" spc="229" dirty="0">
                <a:latin typeface="Calibri"/>
                <a:cs typeface="Calibri"/>
              </a:rPr>
              <a:t> </a:t>
            </a:r>
            <a:r>
              <a:rPr sz="1450" spc="10" dirty="0">
                <a:latin typeface="Calibri"/>
                <a:cs typeface="Calibri"/>
              </a:rPr>
              <a:t>definen</a:t>
            </a:r>
            <a:r>
              <a:rPr sz="1450" spc="229" dirty="0">
                <a:latin typeface="Calibri"/>
                <a:cs typeface="Calibri"/>
              </a:rPr>
              <a:t> </a:t>
            </a:r>
            <a:r>
              <a:rPr sz="1450" spc="15" dirty="0">
                <a:latin typeface="Calibri"/>
                <a:cs typeface="Calibri"/>
              </a:rPr>
              <a:t>a</a:t>
            </a:r>
            <a:r>
              <a:rPr sz="1450" spc="229" dirty="0">
                <a:latin typeface="Calibri"/>
                <a:cs typeface="Calibri"/>
              </a:rPr>
              <a:t> </a:t>
            </a:r>
            <a:r>
              <a:rPr sz="1450" spc="5" dirty="0">
                <a:latin typeface="Calibri"/>
                <a:cs typeface="Calibri"/>
              </a:rPr>
              <a:t>partir</a:t>
            </a:r>
            <a:r>
              <a:rPr sz="1450" spc="229" dirty="0">
                <a:latin typeface="Calibri"/>
                <a:cs typeface="Calibri"/>
              </a:rPr>
              <a:t> </a:t>
            </a:r>
            <a:r>
              <a:rPr sz="1450" spc="15" dirty="0">
                <a:latin typeface="Calibri"/>
                <a:cs typeface="Calibri"/>
              </a:rPr>
              <a:t>de</a:t>
            </a:r>
            <a:endParaRPr sz="1450">
              <a:latin typeface="Calibri"/>
              <a:cs typeface="Calibri"/>
            </a:endParaRPr>
          </a:p>
        </p:txBody>
      </p:sp>
      <p:sp>
        <p:nvSpPr>
          <p:cNvPr id="6" name="object 6"/>
          <p:cNvSpPr txBox="1"/>
          <p:nvPr/>
        </p:nvSpPr>
        <p:spPr>
          <a:xfrm>
            <a:off x="1588576" y="3135003"/>
            <a:ext cx="1055370" cy="252095"/>
          </a:xfrm>
          <a:prstGeom prst="rect">
            <a:avLst/>
          </a:prstGeom>
        </p:spPr>
        <p:txBody>
          <a:bodyPr vert="horz" wrap="square" lIns="0" tIns="17145" rIns="0" bIns="0" rtlCol="0">
            <a:spAutoFit/>
          </a:bodyPr>
          <a:lstStyle/>
          <a:p>
            <a:pPr marL="12700">
              <a:lnSpc>
                <a:spcPct val="100000"/>
              </a:lnSpc>
              <a:spcBef>
                <a:spcPts val="135"/>
              </a:spcBef>
            </a:pPr>
            <a:r>
              <a:rPr sz="1450" spc="5" dirty="0">
                <a:latin typeface="Calibri"/>
                <a:cs typeface="Calibri"/>
              </a:rPr>
              <a:t>los </a:t>
            </a:r>
            <a:r>
              <a:rPr sz="1450" spc="225" dirty="0">
                <a:latin typeface="Calibri"/>
                <a:cs typeface="Calibri"/>
              </a:rPr>
              <a:t> </a:t>
            </a:r>
            <a:r>
              <a:rPr sz="1450" spc="5" dirty="0">
                <a:latin typeface="Calibri"/>
                <a:cs typeface="Calibri"/>
              </a:rPr>
              <a:t>recursos,</a:t>
            </a:r>
            <a:endParaRPr sz="1450">
              <a:latin typeface="Calibri"/>
              <a:cs typeface="Calibri"/>
            </a:endParaRPr>
          </a:p>
        </p:txBody>
      </p:sp>
      <p:sp>
        <p:nvSpPr>
          <p:cNvPr id="7" name="object 7"/>
          <p:cNvSpPr txBox="1"/>
          <p:nvPr/>
        </p:nvSpPr>
        <p:spPr>
          <a:xfrm>
            <a:off x="260888" y="3135003"/>
            <a:ext cx="1279525" cy="704850"/>
          </a:xfrm>
          <a:prstGeom prst="rect">
            <a:avLst/>
          </a:prstGeom>
        </p:spPr>
        <p:txBody>
          <a:bodyPr vert="horz" wrap="square" lIns="0" tIns="11430" rIns="0" bIns="0" rtlCol="0">
            <a:spAutoFit/>
          </a:bodyPr>
          <a:lstStyle/>
          <a:p>
            <a:pPr marL="12700" marR="5080" algn="just">
              <a:lnSpc>
                <a:spcPct val="102499"/>
              </a:lnSpc>
              <a:spcBef>
                <a:spcPts val="90"/>
              </a:spcBef>
            </a:pPr>
            <a:r>
              <a:rPr sz="1450" spc="10" dirty="0">
                <a:latin typeface="Calibri"/>
                <a:cs typeface="Calibri"/>
              </a:rPr>
              <a:t>la</a:t>
            </a:r>
            <a:r>
              <a:rPr sz="1450" spc="15" dirty="0">
                <a:latin typeface="Calibri"/>
                <a:cs typeface="Calibri"/>
              </a:rPr>
              <a:t> </a:t>
            </a:r>
            <a:r>
              <a:rPr sz="1450" spc="5" dirty="0">
                <a:latin typeface="Calibri"/>
                <a:cs typeface="Calibri"/>
              </a:rPr>
              <a:t>disputa</a:t>
            </a:r>
            <a:r>
              <a:rPr sz="1450" spc="10" dirty="0">
                <a:latin typeface="Calibri"/>
                <a:cs typeface="Calibri"/>
              </a:rPr>
              <a:t> </a:t>
            </a:r>
            <a:r>
              <a:rPr sz="1450" spc="15" dirty="0">
                <a:latin typeface="Calibri"/>
                <a:cs typeface="Calibri"/>
              </a:rPr>
              <a:t>por </a:t>
            </a:r>
            <a:r>
              <a:rPr sz="1450" spc="20" dirty="0">
                <a:latin typeface="Calibri"/>
                <a:cs typeface="Calibri"/>
              </a:rPr>
              <a:t> </a:t>
            </a:r>
            <a:r>
              <a:rPr sz="1450" spc="15" dirty="0">
                <a:latin typeface="Calibri"/>
                <a:cs typeface="Calibri"/>
              </a:rPr>
              <a:t>que</a:t>
            </a:r>
            <a:r>
              <a:rPr sz="1450" spc="20" dirty="0">
                <a:latin typeface="Calibri"/>
                <a:cs typeface="Calibri"/>
              </a:rPr>
              <a:t> </a:t>
            </a:r>
            <a:r>
              <a:rPr sz="1450" spc="15" dirty="0">
                <a:latin typeface="Calibri"/>
                <a:cs typeface="Calibri"/>
              </a:rPr>
              <a:t>se</a:t>
            </a:r>
            <a:r>
              <a:rPr sz="1450" spc="20" dirty="0">
                <a:latin typeface="Calibri"/>
                <a:cs typeface="Calibri"/>
              </a:rPr>
              <a:t> </a:t>
            </a:r>
            <a:r>
              <a:rPr sz="1450" spc="10" dirty="0">
                <a:latin typeface="Calibri"/>
                <a:cs typeface="Calibri"/>
              </a:rPr>
              <a:t>genera </a:t>
            </a:r>
            <a:r>
              <a:rPr sz="1450" spc="15" dirty="0">
                <a:latin typeface="Calibri"/>
                <a:cs typeface="Calibri"/>
              </a:rPr>
              <a:t> </a:t>
            </a:r>
            <a:r>
              <a:rPr sz="1450" spc="5" dirty="0">
                <a:latin typeface="Calibri"/>
                <a:cs typeface="Calibri"/>
              </a:rPr>
              <a:t>manifestación</a:t>
            </a:r>
            <a:endParaRPr sz="1450">
              <a:latin typeface="Calibri"/>
              <a:cs typeface="Calibri"/>
            </a:endParaRPr>
          </a:p>
        </p:txBody>
      </p:sp>
      <p:sp>
        <p:nvSpPr>
          <p:cNvPr id="8" name="object 8"/>
          <p:cNvSpPr txBox="1"/>
          <p:nvPr/>
        </p:nvSpPr>
        <p:spPr>
          <a:xfrm>
            <a:off x="1646412" y="3361778"/>
            <a:ext cx="984885" cy="478155"/>
          </a:xfrm>
          <a:prstGeom prst="rect">
            <a:avLst/>
          </a:prstGeom>
        </p:spPr>
        <p:txBody>
          <a:bodyPr vert="horz" wrap="square" lIns="0" tIns="11430" rIns="0" bIns="0" rtlCol="0">
            <a:spAutoFit/>
          </a:bodyPr>
          <a:lstStyle/>
          <a:p>
            <a:pPr marL="142875" indent="-130810">
              <a:lnSpc>
                <a:spcPct val="102400"/>
              </a:lnSpc>
              <a:spcBef>
                <a:spcPts val="90"/>
              </a:spcBef>
              <a:tabLst>
                <a:tab pos="713105" algn="l"/>
                <a:tab pos="850265" algn="l"/>
              </a:tabLst>
            </a:pPr>
            <a:r>
              <a:rPr sz="1450" spc="10" dirty="0">
                <a:latin typeface="Calibri"/>
                <a:cs typeface="Calibri"/>
              </a:rPr>
              <a:t>cua</a:t>
            </a:r>
            <a:r>
              <a:rPr sz="1450" spc="15" dirty="0">
                <a:latin typeface="Calibri"/>
                <a:cs typeface="Calibri"/>
              </a:rPr>
              <a:t>n</a:t>
            </a:r>
            <a:r>
              <a:rPr sz="1450" spc="10" dirty="0">
                <a:latin typeface="Calibri"/>
                <a:cs typeface="Calibri"/>
              </a:rPr>
              <a:t>d</a:t>
            </a:r>
            <a:r>
              <a:rPr sz="1450" spc="15" dirty="0">
                <a:latin typeface="Calibri"/>
                <a:cs typeface="Calibri"/>
              </a:rPr>
              <a:t>o</a:t>
            </a:r>
            <a:r>
              <a:rPr sz="1450" dirty="0">
                <a:latin typeface="Calibri"/>
                <a:cs typeface="Calibri"/>
              </a:rPr>
              <a:t>	</a:t>
            </a:r>
            <a:r>
              <a:rPr sz="1450" spc="10" dirty="0">
                <a:latin typeface="Calibri"/>
                <a:cs typeface="Calibri"/>
              </a:rPr>
              <a:t>h</a:t>
            </a:r>
            <a:r>
              <a:rPr sz="1450" spc="-15" dirty="0">
                <a:latin typeface="Calibri"/>
                <a:cs typeface="Calibri"/>
              </a:rPr>
              <a:t>a</a:t>
            </a:r>
            <a:r>
              <a:rPr sz="1450" spc="10" dirty="0">
                <a:latin typeface="Calibri"/>
                <a:cs typeface="Calibri"/>
              </a:rPr>
              <a:t>y  por</a:t>
            </a:r>
            <a:r>
              <a:rPr sz="1450" dirty="0">
                <a:latin typeface="Calibri"/>
                <a:cs typeface="Calibri"/>
              </a:rPr>
              <a:t>		</a:t>
            </a:r>
            <a:r>
              <a:rPr sz="1450" spc="5" dirty="0">
                <a:latin typeface="Calibri"/>
                <a:cs typeface="Calibri"/>
              </a:rPr>
              <a:t>la</a:t>
            </a:r>
            <a:endParaRPr sz="1450">
              <a:latin typeface="Calibri"/>
              <a:cs typeface="Calibri"/>
            </a:endParaRPr>
          </a:p>
        </p:txBody>
      </p:sp>
      <p:sp>
        <p:nvSpPr>
          <p:cNvPr id="9" name="object 9"/>
          <p:cNvSpPr txBox="1"/>
          <p:nvPr/>
        </p:nvSpPr>
        <p:spPr>
          <a:xfrm>
            <a:off x="1376092" y="3814406"/>
            <a:ext cx="809625" cy="252095"/>
          </a:xfrm>
          <a:prstGeom prst="rect">
            <a:avLst/>
          </a:prstGeom>
        </p:spPr>
        <p:txBody>
          <a:bodyPr vert="horz" wrap="square" lIns="0" tIns="17145" rIns="0" bIns="0" rtlCol="0">
            <a:spAutoFit/>
          </a:bodyPr>
          <a:lstStyle/>
          <a:p>
            <a:pPr marL="12700">
              <a:lnSpc>
                <a:spcPct val="100000"/>
              </a:lnSpc>
              <a:spcBef>
                <a:spcPts val="135"/>
              </a:spcBef>
            </a:pPr>
            <a:r>
              <a:rPr sz="1450" spc="10" dirty="0">
                <a:latin typeface="Calibri"/>
                <a:cs typeface="Calibri"/>
              </a:rPr>
              <a:t>cua</a:t>
            </a:r>
            <a:r>
              <a:rPr sz="1450" spc="5" dirty="0">
                <a:latin typeface="Calibri"/>
                <a:cs typeface="Calibri"/>
              </a:rPr>
              <a:t>l</a:t>
            </a:r>
            <a:r>
              <a:rPr sz="1450" spc="-5" dirty="0">
                <a:latin typeface="Calibri"/>
                <a:cs typeface="Calibri"/>
              </a:rPr>
              <a:t>i</a:t>
            </a:r>
            <a:r>
              <a:rPr sz="1450" spc="-15" dirty="0">
                <a:latin typeface="Calibri"/>
                <a:cs typeface="Calibri"/>
              </a:rPr>
              <a:t>t</a:t>
            </a:r>
            <a:r>
              <a:rPr sz="1450" spc="5" dirty="0">
                <a:latin typeface="Calibri"/>
                <a:cs typeface="Calibri"/>
              </a:rPr>
              <a:t>a</a:t>
            </a:r>
            <a:r>
              <a:rPr sz="1450" spc="10" dirty="0">
                <a:latin typeface="Calibri"/>
                <a:cs typeface="Calibri"/>
              </a:rPr>
              <a:t>t</a:t>
            </a:r>
            <a:r>
              <a:rPr sz="1450" spc="-5" dirty="0">
                <a:latin typeface="Calibri"/>
                <a:cs typeface="Calibri"/>
              </a:rPr>
              <a:t>iv</a:t>
            </a:r>
            <a:r>
              <a:rPr sz="1450" spc="15" dirty="0">
                <a:latin typeface="Calibri"/>
                <a:cs typeface="Calibri"/>
              </a:rPr>
              <a:t>a</a:t>
            </a:r>
            <a:endParaRPr sz="1450">
              <a:latin typeface="Calibri"/>
              <a:cs typeface="Calibri"/>
            </a:endParaRPr>
          </a:p>
        </p:txBody>
      </p:sp>
      <p:sp>
        <p:nvSpPr>
          <p:cNvPr id="10" name="object 10"/>
          <p:cNvSpPr txBox="1"/>
          <p:nvPr/>
        </p:nvSpPr>
        <p:spPr>
          <a:xfrm>
            <a:off x="2530735" y="3814406"/>
            <a:ext cx="99695" cy="252095"/>
          </a:xfrm>
          <a:prstGeom prst="rect">
            <a:avLst/>
          </a:prstGeom>
        </p:spPr>
        <p:txBody>
          <a:bodyPr vert="horz" wrap="square" lIns="0" tIns="17145" rIns="0" bIns="0" rtlCol="0">
            <a:spAutoFit/>
          </a:bodyPr>
          <a:lstStyle/>
          <a:p>
            <a:pPr>
              <a:lnSpc>
                <a:spcPct val="100000"/>
              </a:lnSpc>
              <a:spcBef>
                <a:spcPts val="135"/>
              </a:spcBef>
            </a:pPr>
            <a:r>
              <a:rPr sz="1450" spc="15" dirty="0">
                <a:latin typeface="Calibri"/>
                <a:cs typeface="Calibri"/>
              </a:rPr>
              <a:t>o</a:t>
            </a:r>
            <a:endParaRPr sz="1450">
              <a:latin typeface="Calibri"/>
              <a:cs typeface="Calibri"/>
            </a:endParaRPr>
          </a:p>
        </p:txBody>
      </p:sp>
      <p:sp>
        <p:nvSpPr>
          <p:cNvPr id="11" name="object 11"/>
          <p:cNvSpPr txBox="1"/>
          <p:nvPr/>
        </p:nvSpPr>
        <p:spPr>
          <a:xfrm>
            <a:off x="1445244" y="4040720"/>
            <a:ext cx="1198880" cy="478155"/>
          </a:xfrm>
          <a:prstGeom prst="rect">
            <a:avLst/>
          </a:prstGeom>
        </p:spPr>
        <p:txBody>
          <a:bodyPr vert="horz" wrap="square" lIns="0" tIns="17145" rIns="0" bIns="0" rtlCol="0">
            <a:spAutoFit/>
          </a:bodyPr>
          <a:lstStyle/>
          <a:p>
            <a:pPr marL="37465">
              <a:lnSpc>
                <a:spcPct val="100000"/>
              </a:lnSpc>
              <a:spcBef>
                <a:spcPts val="135"/>
              </a:spcBef>
              <a:tabLst>
                <a:tab pos="539115" algn="l"/>
              </a:tabLst>
            </a:pPr>
            <a:r>
              <a:rPr sz="1450" spc="15" dirty="0">
                <a:latin typeface="Calibri"/>
                <a:cs typeface="Calibri"/>
              </a:rPr>
              <a:t>de	</a:t>
            </a:r>
            <a:r>
              <a:rPr sz="1450" spc="5" dirty="0">
                <a:latin typeface="Calibri"/>
                <a:cs typeface="Calibri"/>
              </a:rPr>
              <a:t>recursos</a:t>
            </a:r>
            <a:endParaRPr sz="1450">
              <a:latin typeface="Calibri"/>
              <a:cs typeface="Calibri"/>
            </a:endParaRPr>
          </a:p>
          <a:p>
            <a:pPr marL="12700">
              <a:lnSpc>
                <a:spcPct val="100000"/>
              </a:lnSpc>
              <a:spcBef>
                <a:spcPts val="40"/>
              </a:spcBef>
              <a:tabLst>
                <a:tab pos="1127760" algn="l"/>
              </a:tabLst>
            </a:pPr>
            <a:r>
              <a:rPr sz="1450" spc="10" dirty="0">
                <a:latin typeface="Calibri"/>
                <a:cs typeface="Calibri"/>
              </a:rPr>
              <a:t>d</a:t>
            </a:r>
            <a:r>
              <a:rPr sz="1450" spc="5" dirty="0">
                <a:latin typeface="Calibri"/>
                <a:cs typeface="Calibri"/>
              </a:rPr>
              <a:t>i</a:t>
            </a:r>
            <a:r>
              <a:rPr sz="1450" spc="10" dirty="0">
                <a:latin typeface="Calibri"/>
                <a:cs typeface="Calibri"/>
              </a:rPr>
              <a:t>sponibles</a:t>
            </a:r>
            <a:r>
              <a:rPr sz="1450" dirty="0">
                <a:latin typeface="Calibri"/>
                <a:cs typeface="Calibri"/>
              </a:rPr>
              <a:t>	</a:t>
            </a:r>
            <a:r>
              <a:rPr sz="1450" spc="10" dirty="0">
                <a:latin typeface="Calibri"/>
                <a:cs typeface="Calibri"/>
              </a:rPr>
              <a:t>(</a:t>
            </a:r>
            <a:endParaRPr sz="1450">
              <a:latin typeface="Calibri"/>
              <a:cs typeface="Calibri"/>
            </a:endParaRPr>
          </a:p>
        </p:txBody>
      </p:sp>
      <p:sp>
        <p:nvSpPr>
          <p:cNvPr id="12" name="object 12"/>
          <p:cNvSpPr txBox="1"/>
          <p:nvPr/>
        </p:nvSpPr>
        <p:spPr>
          <a:xfrm>
            <a:off x="260888" y="3814406"/>
            <a:ext cx="984250" cy="930910"/>
          </a:xfrm>
          <a:prstGeom prst="rect">
            <a:avLst/>
          </a:prstGeom>
        </p:spPr>
        <p:txBody>
          <a:bodyPr vert="horz" wrap="square" lIns="0" tIns="11430" rIns="0" bIns="0" rtlCol="0">
            <a:spAutoFit/>
          </a:bodyPr>
          <a:lstStyle/>
          <a:p>
            <a:pPr marL="12700" marR="5080">
              <a:lnSpc>
                <a:spcPct val="102400"/>
              </a:lnSpc>
              <a:spcBef>
                <a:spcPts val="90"/>
              </a:spcBef>
            </a:pPr>
            <a:r>
              <a:rPr sz="1450" spc="10" dirty="0">
                <a:latin typeface="Calibri"/>
                <a:cs typeface="Calibri"/>
              </a:rPr>
              <a:t>reducción </a:t>
            </a:r>
            <a:r>
              <a:rPr sz="1450" spc="15" dirty="0">
                <a:latin typeface="Calibri"/>
                <a:cs typeface="Calibri"/>
              </a:rPr>
              <a:t> </a:t>
            </a:r>
            <a:r>
              <a:rPr sz="1450" spc="5" dirty="0">
                <a:latin typeface="Calibri"/>
                <a:cs typeface="Calibri"/>
              </a:rPr>
              <a:t>cuantitativa </a:t>
            </a:r>
            <a:r>
              <a:rPr sz="1450" spc="10" dirty="0">
                <a:latin typeface="Calibri"/>
                <a:cs typeface="Calibri"/>
              </a:rPr>
              <a:t> ambientales </a:t>
            </a:r>
            <a:r>
              <a:rPr sz="1450" spc="-315" dirty="0">
                <a:latin typeface="Calibri"/>
                <a:cs typeface="Calibri"/>
              </a:rPr>
              <a:t> </a:t>
            </a:r>
            <a:r>
              <a:rPr sz="1450" spc="15" dirty="0">
                <a:latin typeface="Calibri"/>
                <a:cs typeface="Calibri"/>
              </a:rPr>
              <a:t>CDCA,</a:t>
            </a:r>
            <a:r>
              <a:rPr sz="1450" spc="-55" dirty="0">
                <a:latin typeface="Calibri"/>
                <a:cs typeface="Calibri"/>
              </a:rPr>
              <a:t> </a:t>
            </a:r>
            <a:r>
              <a:rPr sz="1450" spc="10" dirty="0">
                <a:latin typeface="Calibri"/>
                <a:cs typeface="Calibri"/>
              </a:rPr>
              <a:t>2010)</a:t>
            </a:r>
            <a:endParaRPr sz="1450">
              <a:latin typeface="Calibri"/>
              <a:cs typeface="Calibri"/>
            </a:endParaRPr>
          </a:p>
        </p:txBody>
      </p:sp>
      <p:sp>
        <p:nvSpPr>
          <p:cNvPr id="13" name="object 13"/>
          <p:cNvSpPr txBox="1"/>
          <p:nvPr/>
        </p:nvSpPr>
        <p:spPr>
          <a:xfrm>
            <a:off x="260888" y="4946186"/>
            <a:ext cx="2381250" cy="478155"/>
          </a:xfrm>
          <a:prstGeom prst="rect">
            <a:avLst/>
          </a:prstGeom>
        </p:spPr>
        <p:txBody>
          <a:bodyPr vert="horz" wrap="square" lIns="0" tIns="11430" rIns="0" bIns="0" rtlCol="0">
            <a:spAutoFit/>
          </a:bodyPr>
          <a:lstStyle/>
          <a:p>
            <a:pPr marL="12700" marR="5080">
              <a:lnSpc>
                <a:spcPct val="102400"/>
              </a:lnSpc>
              <a:spcBef>
                <a:spcPts val="90"/>
              </a:spcBef>
            </a:pPr>
            <a:r>
              <a:rPr sz="1450" spc="10" dirty="0">
                <a:latin typeface="Calibri"/>
                <a:cs typeface="Calibri"/>
              </a:rPr>
              <a:t>Bajo</a:t>
            </a:r>
            <a:r>
              <a:rPr sz="1450" spc="15" dirty="0">
                <a:latin typeface="Calibri"/>
                <a:cs typeface="Calibri"/>
              </a:rPr>
              <a:t> </a:t>
            </a:r>
            <a:r>
              <a:rPr sz="1450" dirty="0">
                <a:latin typeface="Calibri"/>
                <a:cs typeface="Calibri"/>
              </a:rPr>
              <a:t>esta</a:t>
            </a:r>
            <a:r>
              <a:rPr sz="1450" spc="5" dirty="0">
                <a:latin typeface="Calibri"/>
                <a:cs typeface="Calibri"/>
              </a:rPr>
              <a:t> </a:t>
            </a:r>
            <a:r>
              <a:rPr sz="1450" spc="10" dirty="0">
                <a:latin typeface="Calibri"/>
                <a:cs typeface="Calibri"/>
              </a:rPr>
              <a:t>concepción,</a:t>
            </a:r>
            <a:r>
              <a:rPr sz="1450" spc="15" dirty="0">
                <a:latin typeface="Calibri"/>
                <a:cs typeface="Calibri"/>
              </a:rPr>
              <a:t> </a:t>
            </a:r>
            <a:r>
              <a:rPr sz="1450" spc="10" dirty="0">
                <a:latin typeface="Calibri"/>
                <a:cs typeface="Calibri"/>
              </a:rPr>
              <a:t>los</a:t>
            </a:r>
            <a:r>
              <a:rPr sz="1450" spc="15" dirty="0">
                <a:latin typeface="Calibri"/>
                <a:cs typeface="Calibri"/>
              </a:rPr>
              <a:t> RN </a:t>
            </a:r>
            <a:r>
              <a:rPr sz="1450" spc="-315" dirty="0">
                <a:latin typeface="Calibri"/>
                <a:cs typeface="Calibri"/>
              </a:rPr>
              <a:t> </a:t>
            </a:r>
            <a:r>
              <a:rPr sz="1450" spc="10" dirty="0">
                <a:latin typeface="Calibri"/>
                <a:cs typeface="Calibri"/>
              </a:rPr>
              <a:t>serían</a:t>
            </a:r>
            <a:r>
              <a:rPr sz="1450" spc="5" dirty="0">
                <a:latin typeface="Calibri"/>
                <a:cs typeface="Calibri"/>
              </a:rPr>
              <a:t> inherentes</a:t>
            </a:r>
            <a:r>
              <a:rPr sz="1450" spc="20" dirty="0">
                <a:latin typeface="Calibri"/>
                <a:cs typeface="Calibri"/>
              </a:rPr>
              <a:t> </a:t>
            </a:r>
            <a:r>
              <a:rPr sz="1450" spc="15" dirty="0">
                <a:latin typeface="Calibri"/>
                <a:cs typeface="Calibri"/>
              </a:rPr>
              <a:t>a</a:t>
            </a:r>
            <a:r>
              <a:rPr sz="1450" spc="10" dirty="0">
                <a:latin typeface="Calibri"/>
                <a:cs typeface="Calibri"/>
              </a:rPr>
              <a:t> los</a:t>
            </a:r>
            <a:r>
              <a:rPr sz="1450" spc="5" dirty="0">
                <a:latin typeface="Calibri"/>
                <a:cs typeface="Calibri"/>
              </a:rPr>
              <a:t> </a:t>
            </a:r>
            <a:r>
              <a:rPr sz="1450" spc="15" dirty="0">
                <a:latin typeface="Calibri"/>
                <a:cs typeface="Calibri"/>
              </a:rPr>
              <a:t>CA</a:t>
            </a:r>
            <a:endParaRPr sz="1450">
              <a:latin typeface="Calibri"/>
              <a:cs typeface="Calibri"/>
            </a:endParaRPr>
          </a:p>
        </p:txBody>
      </p:sp>
      <p:sp>
        <p:nvSpPr>
          <p:cNvPr id="14" name="object 14"/>
          <p:cNvSpPr txBox="1"/>
          <p:nvPr/>
        </p:nvSpPr>
        <p:spPr>
          <a:xfrm>
            <a:off x="7037505" y="2456313"/>
            <a:ext cx="1475105"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385723"/>
                </a:solidFill>
                <a:latin typeface="Calibri"/>
                <a:cs typeface="Calibri"/>
              </a:rPr>
              <a:t>Doctrina</a:t>
            </a:r>
            <a:r>
              <a:rPr sz="1450" spc="-30" dirty="0">
                <a:solidFill>
                  <a:srgbClr val="385723"/>
                </a:solidFill>
                <a:latin typeface="Calibri"/>
                <a:cs typeface="Calibri"/>
              </a:rPr>
              <a:t> </a:t>
            </a:r>
            <a:r>
              <a:rPr sz="1450" spc="15" dirty="0">
                <a:solidFill>
                  <a:srgbClr val="385723"/>
                </a:solidFill>
                <a:latin typeface="Calibri"/>
                <a:cs typeface="Calibri"/>
              </a:rPr>
              <a:t>moderna:</a:t>
            </a:r>
            <a:endParaRPr sz="1450">
              <a:latin typeface="Calibri"/>
              <a:cs typeface="Calibri"/>
            </a:endParaRPr>
          </a:p>
        </p:txBody>
      </p:sp>
      <p:sp>
        <p:nvSpPr>
          <p:cNvPr id="15" name="object 15"/>
          <p:cNvSpPr txBox="1"/>
          <p:nvPr/>
        </p:nvSpPr>
        <p:spPr>
          <a:xfrm>
            <a:off x="7037505" y="2908941"/>
            <a:ext cx="2761615" cy="930910"/>
          </a:xfrm>
          <a:prstGeom prst="rect">
            <a:avLst/>
          </a:prstGeom>
        </p:spPr>
        <p:txBody>
          <a:bodyPr vert="horz" wrap="square" lIns="0" tIns="11430" rIns="0" bIns="0" rtlCol="0">
            <a:spAutoFit/>
          </a:bodyPr>
          <a:lstStyle/>
          <a:p>
            <a:pPr marL="12700" marR="5080" algn="just">
              <a:lnSpc>
                <a:spcPct val="102400"/>
              </a:lnSpc>
              <a:spcBef>
                <a:spcPts val="90"/>
              </a:spcBef>
            </a:pPr>
            <a:r>
              <a:rPr sz="1450" spc="10" dirty="0">
                <a:latin typeface="Calibri"/>
                <a:cs typeface="Calibri"/>
              </a:rPr>
              <a:t>La </a:t>
            </a:r>
            <a:r>
              <a:rPr sz="1450" spc="15" dirty="0">
                <a:latin typeface="Calibri"/>
                <a:cs typeface="Calibri"/>
              </a:rPr>
              <a:t>esencia  de  </a:t>
            </a:r>
            <a:r>
              <a:rPr sz="1450" spc="20" dirty="0">
                <a:latin typeface="Calibri"/>
                <a:cs typeface="Calibri"/>
              </a:rPr>
              <a:t>un </a:t>
            </a:r>
            <a:r>
              <a:rPr sz="1450" spc="25" dirty="0">
                <a:latin typeface="Calibri"/>
                <a:cs typeface="Calibri"/>
              </a:rPr>
              <a:t> </a:t>
            </a:r>
            <a:r>
              <a:rPr sz="1450" spc="15" dirty="0">
                <a:latin typeface="Calibri"/>
                <a:cs typeface="Calibri"/>
              </a:rPr>
              <a:t>CA no </a:t>
            </a:r>
            <a:r>
              <a:rPr sz="1450" spc="10" dirty="0">
                <a:latin typeface="Calibri"/>
                <a:cs typeface="Calibri"/>
              </a:rPr>
              <a:t>son solo </a:t>
            </a:r>
            <a:r>
              <a:rPr sz="1450" spc="15" dirty="0">
                <a:latin typeface="Calibri"/>
                <a:cs typeface="Calibri"/>
              </a:rPr>
              <a:t> </a:t>
            </a:r>
            <a:r>
              <a:rPr sz="1450" spc="5" dirty="0">
                <a:latin typeface="Calibri"/>
                <a:cs typeface="Calibri"/>
              </a:rPr>
              <a:t>los</a:t>
            </a:r>
            <a:r>
              <a:rPr sz="1450" spc="10" dirty="0">
                <a:latin typeface="Calibri"/>
                <a:cs typeface="Calibri"/>
              </a:rPr>
              <a:t> </a:t>
            </a:r>
            <a:r>
              <a:rPr sz="1450" spc="5" dirty="0">
                <a:latin typeface="Calibri"/>
                <a:cs typeface="Calibri"/>
              </a:rPr>
              <a:t>recursos,</a:t>
            </a:r>
            <a:r>
              <a:rPr sz="1450" spc="10" dirty="0">
                <a:latin typeface="Calibri"/>
                <a:cs typeface="Calibri"/>
              </a:rPr>
              <a:t> sino el</a:t>
            </a:r>
            <a:r>
              <a:rPr sz="1450" spc="15" dirty="0">
                <a:latin typeface="Calibri"/>
                <a:cs typeface="Calibri"/>
              </a:rPr>
              <a:t> </a:t>
            </a:r>
            <a:r>
              <a:rPr sz="1450" spc="5" dirty="0">
                <a:latin typeface="Calibri"/>
                <a:cs typeface="Calibri"/>
              </a:rPr>
              <a:t>control  </a:t>
            </a:r>
            <a:r>
              <a:rPr sz="1450" spc="15" dirty="0">
                <a:latin typeface="Calibri"/>
                <a:cs typeface="Calibri"/>
              </a:rPr>
              <a:t>y uso </a:t>
            </a:r>
            <a:r>
              <a:rPr sz="1450" spc="20" dirty="0">
                <a:latin typeface="Calibri"/>
                <a:cs typeface="Calibri"/>
              </a:rPr>
              <a:t> </a:t>
            </a:r>
            <a:r>
              <a:rPr sz="1450" spc="15" dirty="0">
                <a:latin typeface="Calibri"/>
                <a:cs typeface="Calibri"/>
              </a:rPr>
              <a:t>de </a:t>
            </a:r>
            <a:r>
              <a:rPr sz="1450" spc="10" dirty="0">
                <a:latin typeface="Calibri"/>
                <a:cs typeface="Calibri"/>
              </a:rPr>
              <a:t>los </a:t>
            </a:r>
            <a:r>
              <a:rPr sz="1450" spc="15" dirty="0">
                <a:latin typeface="Calibri"/>
                <a:cs typeface="Calibri"/>
              </a:rPr>
              <a:t>mismos </a:t>
            </a:r>
            <a:r>
              <a:rPr sz="1450" spc="10" dirty="0">
                <a:latin typeface="Calibri"/>
                <a:cs typeface="Calibri"/>
              </a:rPr>
              <a:t>(Carpio </a:t>
            </a:r>
            <a:r>
              <a:rPr sz="1450" spc="15" dirty="0">
                <a:latin typeface="Calibri"/>
                <a:cs typeface="Calibri"/>
              </a:rPr>
              <a:t>y</a:t>
            </a:r>
            <a:r>
              <a:rPr sz="1450" spc="20" dirty="0">
                <a:latin typeface="Calibri"/>
                <a:cs typeface="Calibri"/>
              </a:rPr>
              <a:t> </a:t>
            </a:r>
            <a:r>
              <a:rPr sz="1450" spc="15" dirty="0">
                <a:latin typeface="Calibri"/>
                <a:cs typeface="Calibri"/>
              </a:rPr>
              <a:t>Meneses </a:t>
            </a:r>
            <a:r>
              <a:rPr sz="1450" spc="20" dirty="0">
                <a:latin typeface="Calibri"/>
                <a:cs typeface="Calibri"/>
              </a:rPr>
              <a:t> </a:t>
            </a:r>
            <a:r>
              <a:rPr sz="1450" spc="10" dirty="0">
                <a:latin typeface="Calibri"/>
                <a:cs typeface="Calibri"/>
              </a:rPr>
              <a:t>2006)</a:t>
            </a:r>
            <a:endParaRPr sz="1450">
              <a:latin typeface="Calibri"/>
              <a:cs typeface="Calibri"/>
            </a:endParaRPr>
          </a:p>
        </p:txBody>
      </p:sp>
      <p:sp>
        <p:nvSpPr>
          <p:cNvPr id="16" name="object 16"/>
          <p:cNvSpPr txBox="1"/>
          <p:nvPr/>
        </p:nvSpPr>
        <p:spPr>
          <a:xfrm>
            <a:off x="7037505" y="4040720"/>
            <a:ext cx="2632710" cy="1610360"/>
          </a:xfrm>
          <a:prstGeom prst="rect">
            <a:avLst/>
          </a:prstGeom>
        </p:spPr>
        <p:txBody>
          <a:bodyPr vert="horz" wrap="square" lIns="0" tIns="11430" rIns="0" bIns="0" rtlCol="0">
            <a:spAutoFit/>
          </a:bodyPr>
          <a:lstStyle/>
          <a:p>
            <a:pPr marL="12700" marR="5080">
              <a:lnSpc>
                <a:spcPct val="102400"/>
              </a:lnSpc>
              <a:spcBef>
                <a:spcPts val="90"/>
              </a:spcBef>
            </a:pPr>
            <a:r>
              <a:rPr sz="1450" spc="10" dirty="0">
                <a:latin typeface="Calibri"/>
                <a:cs typeface="Calibri"/>
              </a:rPr>
              <a:t>“Los </a:t>
            </a:r>
            <a:r>
              <a:rPr sz="1450" spc="15" dirty="0">
                <a:latin typeface="Calibri"/>
                <a:cs typeface="Calibri"/>
              </a:rPr>
              <a:t>CA </a:t>
            </a:r>
            <a:r>
              <a:rPr sz="1450" spc="10" dirty="0">
                <a:latin typeface="Calibri"/>
                <a:cs typeface="Calibri"/>
              </a:rPr>
              <a:t>actuales son </a:t>
            </a:r>
            <a:r>
              <a:rPr sz="1450" spc="15" dirty="0">
                <a:latin typeface="Calibri"/>
                <a:cs typeface="Calibri"/>
              </a:rPr>
              <a:t>mucho más </a:t>
            </a:r>
            <a:r>
              <a:rPr sz="1450" spc="20" dirty="0">
                <a:latin typeface="Calibri"/>
                <a:cs typeface="Calibri"/>
              </a:rPr>
              <a:t> </a:t>
            </a:r>
            <a:r>
              <a:rPr sz="1450" spc="15" dirty="0">
                <a:latin typeface="Calibri"/>
                <a:cs typeface="Calibri"/>
              </a:rPr>
              <a:t>que</a:t>
            </a:r>
            <a:r>
              <a:rPr sz="1450" spc="20" dirty="0">
                <a:latin typeface="Calibri"/>
                <a:cs typeface="Calibri"/>
              </a:rPr>
              <a:t> </a:t>
            </a:r>
            <a:r>
              <a:rPr sz="1450" spc="10" dirty="0">
                <a:latin typeface="Calibri"/>
                <a:cs typeface="Calibri"/>
              </a:rPr>
              <a:t>meras disputas </a:t>
            </a:r>
            <a:r>
              <a:rPr sz="1450" spc="15" dirty="0">
                <a:latin typeface="Calibri"/>
                <a:cs typeface="Calibri"/>
              </a:rPr>
              <a:t>por </a:t>
            </a:r>
            <a:r>
              <a:rPr sz="1450" spc="5" dirty="0">
                <a:latin typeface="Calibri"/>
                <a:cs typeface="Calibri"/>
              </a:rPr>
              <a:t>la </a:t>
            </a:r>
            <a:r>
              <a:rPr sz="1450" spc="10" dirty="0">
                <a:latin typeface="Calibri"/>
                <a:cs typeface="Calibri"/>
              </a:rPr>
              <a:t> propiedad </a:t>
            </a:r>
            <a:r>
              <a:rPr sz="1450" spc="15" dirty="0">
                <a:latin typeface="Calibri"/>
                <a:cs typeface="Calibri"/>
              </a:rPr>
              <a:t>de un </a:t>
            </a:r>
            <a:r>
              <a:rPr sz="1450" spc="5" dirty="0">
                <a:latin typeface="Calibri"/>
                <a:cs typeface="Calibri"/>
              </a:rPr>
              <a:t>recurso. </a:t>
            </a:r>
            <a:r>
              <a:rPr sz="1450" spc="15" dirty="0">
                <a:latin typeface="Calibri"/>
                <a:cs typeface="Calibri"/>
              </a:rPr>
              <a:t>En </a:t>
            </a:r>
            <a:r>
              <a:rPr sz="1450" spc="5" dirty="0">
                <a:latin typeface="Calibri"/>
                <a:cs typeface="Calibri"/>
              </a:rPr>
              <a:t>ellos. </a:t>
            </a:r>
            <a:r>
              <a:rPr sz="1450" spc="-315" dirty="0">
                <a:latin typeface="Calibri"/>
                <a:cs typeface="Calibri"/>
              </a:rPr>
              <a:t> </a:t>
            </a:r>
            <a:r>
              <a:rPr sz="1450" spc="10" dirty="0">
                <a:latin typeface="Calibri"/>
                <a:cs typeface="Calibri"/>
              </a:rPr>
              <a:t>Se</a:t>
            </a:r>
            <a:r>
              <a:rPr sz="1450" spc="5" dirty="0">
                <a:latin typeface="Calibri"/>
                <a:cs typeface="Calibri"/>
              </a:rPr>
              <a:t> </a:t>
            </a:r>
            <a:r>
              <a:rPr sz="1450" spc="10" dirty="0">
                <a:latin typeface="Calibri"/>
                <a:cs typeface="Calibri"/>
              </a:rPr>
              <a:t>encuentran</a:t>
            </a:r>
            <a:r>
              <a:rPr sz="1450" spc="20" dirty="0">
                <a:latin typeface="Calibri"/>
                <a:cs typeface="Calibri"/>
              </a:rPr>
              <a:t> </a:t>
            </a:r>
            <a:r>
              <a:rPr sz="1450" spc="5" dirty="0">
                <a:latin typeface="Calibri"/>
                <a:cs typeface="Calibri"/>
              </a:rPr>
              <a:t>enfrentados </a:t>
            </a:r>
            <a:r>
              <a:rPr sz="1450" spc="10" dirty="0">
                <a:latin typeface="Calibri"/>
                <a:cs typeface="Calibri"/>
              </a:rPr>
              <a:t> cosmovisiones</a:t>
            </a:r>
            <a:r>
              <a:rPr sz="1450" dirty="0">
                <a:latin typeface="Calibri"/>
                <a:cs typeface="Calibri"/>
              </a:rPr>
              <a:t> </a:t>
            </a:r>
            <a:r>
              <a:rPr sz="1450" spc="10" dirty="0">
                <a:latin typeface="Calibri"/>
                <a:cs typeface="Calibri"/>
              </a:rPr>
              <a:t>ambientales</a:t>
            </a:r>
            <a:r>
              <a:rPr sz="1450" dirty="0">
                <a:latin typeface="Calibri"/>
                <a:cs typeface="Calibri"/>
              </a:rPr>
              <a:t> </a:t>
            </a:r>
            <a:r>
              <a:rPr sz="1450" spc="15" dirty="0">
                <a:latin typeface="Calibri"/>
                <a:cs typeface="Calibri"/>
              </a:rPr>
              <a:t>y</a:t>
            </a:r>
            <a:r>
              <a:rPr sz="1450" dirty="0">
                <a:latin typeface="Calibri"/>
                <a:cs typeface="Calibri"/>
              </a:rPr>
              <a:t> </a:t>
            </a:r>
            <a:r>
              <a:rPr sz="1450" spc="10" dirty="0">
                <a:latin typeface="Calibri"/>
                <a:cs typeface="Calibri"/>
              </a:rPr>
              <a:t>de</a:t>
            </a:r>
            <a:endParaRPr sz="1450">
              <a:latin typeface="Calibri"/>
              <a:cs typeface="Calibri"/>
            </a:endParaRPr>
          </a:p>
          <a:p>
            <a:pPr marL="12700">
              <a:lnSpc>
                <a:spcPct val="100000"/>
              </a:lnSpc>
              <a:spcBef>
                <a:spcPts val="45"/>
              </a:spcBef>
            </a:pPr>
            <a:r>
              <a:rPr sz="1450" spc="10" dirty="0">
                <a:latin typeface="Calibri"/>
                <a:cs typeface="Calibri"/>
              </a:rPr>
              <a:t>vida”( </a:t>
            </a:r>
            <a:r>
              <a:rPr sz="1450" spc="5" dirty="0">
                <a:latin typeface="Calibri"/>
                <a:cs typeface="Calibri"/>
              </a:rPr>
              <a:t>Sabatini,</a:t>
            </a:r>
            <a:r>
              <a:rPr sz="1450" spc="10" dirty="0">
                <a:latin typeface="Calibri"/>
                <a:cs typeface="Calibri"/>
              </a:rPr>
              <a:t> </a:t>
            </a:r>
            <a:r>
              <a:rPr sz="1450" spc="5" dirty="0">
                <a:latin typeface="Calibri"/>
                <a:cs typeface="Calibri"/>
              </a:rPr>
              <a:t>citado</a:t>
            </a:r>
            <a:r>
              <a:rPr sz="1450" spc="30" dirty="0">
                <a:latin typeface="Calibri"/>
                <a:cs typeface="Calibri"/>
              </a:rPr>
              <a:t> </a:t>
            </a:r>
            <a:r>
              <a:rPr sz="1450" spc="10" dirty="0">
                <a:latin typeface="Calibri"/>
                <a:cs typeface="Calibri"/>
              </a:rPr>
              <a:t>por</a:t>
            </a:r>
            <a:r>
              <a:rPr sz="1450" spc="5" dirty="0">
                <a:latin typeface="Calibri"/>
                <a:cs typeface="Calibri"/>
              </a:rPr>
              <a:t> </a:t>
            </a:r>
            <a:r>
              <a:rPr sz="1450" dirty="0">
                <a:latin typeface="Calibri"/>
                <a:cs typeface="Calibri"/>
              </a:rPr>
              <a:t>Walter</a:t>
            </a:r>
            <a:endParaRPr sz="1450">
              <a:latin typeface="Calibri"/>
              <a:cs typeface="Calibri"/>
            </a:endParaRPr>
          </a:p>
          <a:p>
            <a:pPr marL="12700">
              <a:lnSpc>
                <a:spcPct val="100000"/>
              </a:lnSpc>
              <a:spcBef>
                <a:spcPts val="40"/>
              </a:spcBef>
            </a:pPr>
            <a:r>
              <a:rPr sz="1450" spc="15" dirty="0">
                <a:latin typeface="Calibri"/>
                <a:cs typeface="Calibri"/>
              </a:rPr>
              <a:t>2009,</a:t>
            </a:r>
            <a:r>
              <a:rPr sz="1450" spc="-30" dirty="0">
                <a:latin typeface="Calibri"/>
                <a:cs typeface="Calibri"/>
              </a:rPr>
              <a:t> </a:t>
            </a:r>
            <a:r>
              <a:rPr sz="1450" spc="15" dirty="0">
                <a:latin typeface="Calibri"/>
                <a:cs typeface="Calibri"/>
              </a:rPr>
              <a:t>4)</a:t>
            </a:r>
            <a:endParaRPr sz="145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057273"/>
            <a:ext cx="10058400" cy="5657850"/>
          </a:xfrm>
          <a:custGeom>
            <a:avLst/>
            <a:gdLst/>
            <a:ahLst/>
            <a:cxnLst/>
            <a:rect l="l" t="t" r="r" b="b"/>
            <a:pathLst>
              <a:path w="10058400" h="5657850">
                <a:moveTo>
                  <a:pt x="0" y="0"/>
                </a:moveTo>
                <a:lnTo>
                  <a:pt x="0" y="5657850"/>
                </a:lnTo>
                <a:lnTo>
                  <a:pt x="10058400" y="5657850"/>
                </a:lnTo>
                <a:lnTo>
                  <a:pt x="10058400" y="0"/>
                </a:lnTo>
                <a:lnTo>
                  <a:pt x="0" y="0"/>
                </a:lnTo>
                <a:close/>
              </a:path>
            </a:pathLst>
          </a:custGeom>
          <a:solidFill>
            <a:srgbClr val="0D0D0D"/>
          </a:solidFill>
        </p:spPr>
        <p:txBody>
          <a:bodyPr wrap="square" lIns="0" tIns="0" rIns="0" bIns="0" rtlCol="0"/>
          <a:lstStyle/>
          <a:p>
            <a:endParaRPr/>
          </a:p>
        </p:txBody>
      </p:sp>
      <p:sp>
        <p:nvSpPr>
          <p:cNvPr id="3" name="object 3"/>
          <p:cNvSpPr txBox="1">
            <a:spLocks noGrp="1"/>
          </p:cNvSpPr>
          <p:nvPr>
            <p:ph type="title"/>
          </p:nvPr>
        </p:nvSpPr>
        <p:spPr>
          <a:xfrm>
            <a:off x="5660447" y="1741643"/>
            <a:ext cx="3745865" cy="790575"/>
          </a:xfrm>
          <a:prstGeom prst="rect">
            <a:avLst/>
          </a:prstGeom>
        </p:spPr>
        <p:txBody>
          <a:bodyPr vert="horz" wrap="square" lIns="0" tIns="58419" rIns="0" bIns="0" rtlCol="0">
            <a:spAutoFit/>
          </a:bodyPr>
          <a:lstStyle/>
          <a:p>
            <a:pPr marL="12700" marR="5080" indent="641985">
              <a:lnSpc>
                <a:spcPts val="2850"/>
              </a:lnSpc>
              <a:spcBef>
                <a:spcPts val="459"/>
              </a:spcBef>
            </a:pPr>
            <a:r>
              <a:rPr sz="2650" spc="-35" dirty="0">
                <a:solidFill>
                  <a:srgbClr val="FFFFFF"/>
                </a:solidFill>
                <a:latin typeface="Calibri Light"/>
                <a:cs typeface="Calibri Light"/>
              </a:rPr>
              <a:t>Caracterización </a:t>
            </a:r>
            <a:r>
              <a:rPr sz="2650" spc="-25" dirty="0">
                <a:solidFill>
                  <a:srgbClr val="FFFFFF"/>
                </a:solidFill>
                <a:latin typeface="Calibri Light"/>
                <a:cs typeface="Calibri Light"/>
              </a:rPr>
              <a:t>de </a:t>
            </a:r>
            <a:r>
              <a:rPr sz="2650" spc="-20" dirty="0">
                <a:solidFill>
                  <a:srgbClr val="FFFFFF"/>
                </a:solidFill>
                <a:latin typeface="Calibri Light"/>
                <a:cs typeface="Calibri Light"/>
              </a:rPr>
              <a:t> </a:t>
            </a:r>
            <a:r>
              <a:rPr sz="2650" spc="-25" dirty="0">
                <a:solidFill>
                  <a:srgbClr val="FFFFFF"/>
                </a:solidFill>
                <a:latin typeface="Calibri Light"/>
                <a:cs typeface="Calibri Light"/>
              </a:rPr>
              <a:t>conflictos</a:t>
            </a:r>
            <a:r>
              <a:rPr sz="2650" spc="-95" dirty="0">
                <a:solidFill>
                  <a:srgbClr val="FFFFFF"/>
                </a:solidFill>
                <a:latin typeface="Calibri Light"/>
                <a:cs typeface="Calibri Light"/>
              </a:rPr>
              <a:t> </a:t>
            </a:r>
            <a:r>
              <a:rPr sz="2650" spc="-15" dirty="0">
                <a:solidFill>
                  <a:srgbClr val="FFFFFF"/>
                </a:solidFill>
                <a:latin typeface="Calibri Light"/>
                <a:cs typeface="Calibri Light"/>
              </a:rPr>
              <a:t>socio</a:t>
            </a:r>
            <a:r>
              <a:rPr sz="2650" spc="-85" dirty="0">
                <a:solidFill>
                  <a:srgbClr val="FFFFFF"/>
                </a:solidFill>
                <a:latin typeface="Calibri Light"/>
                <a:cs typeface="Calibri Light"/>
              </a:rPr>
              <a:t> </a:t>
            </a:r>
            <a:r>
              <a:rPr sz="2650" spc="-30" dirty="0">
                <a:solidFill>
                  <a:srgbClr val="FFFFFF"/>
                </a:solidFill>
                <a:latin typeface="Calibri Light"/>
                <a:cs typeface="Calibri Light"/>
              </a:rPr>
              <a:t>ambientales</a:t>
            </a:r>
            <a:endParaRPr sz="2650">
              <a:latin typeface="Calibri Light"/>
              <a:cs typeface="Calibri Light"/>
            </a:endParaRPr>
          </a:p>
        </p:txBody>
      </p:sp>
      <p:grpSp>
        <p:nvGrpSpPr>
          <p:cNvPr id="4" name="object 4"/>
          <p:cNvGrpSpPr/>
          <p:nvPr/>
        </p:nvGrpSpPr>
        <p:grpSpPr>
          <a:xfrm>
            <a:off x="-5398" y="1147431"/>
            <a:ext cx="9965055" cy="5568315"/>
            <a:chOff x="-5398" y="1147431"/>
            <a:chExt cx="9965055" cy="5568315"/>
          </a:xfrm>
        </p:grpSpPr>
        <p:pic>
          <p:nvPicPr>
            <p:cNvPr id="5" name="object 5"/>
            <p:cNvPicPr/>
            <p:nvPr/>
          </p:nvPicPr>
          <p:blipFill>
            <a:blip r:embed="rId2" cstate="print"/>
            <a:stretch>
              <a:fillRect/>
            </a:stretch>
          </p:blipFill>
          <p:spPr>
            <a:xfrm>
              <a:off x="0" y="1274787"/>
              <a:ext cx="5298262" cy="5440334"/>
            </a:xfrm>
            <a:prstGeom prst="rect">
              <a:avLst/>
            </a:prstGeom>
          </p:spPr>
        </p:pic>
        <p:sp>
          <p:nvSpPr>
            <p:cNvPr id="6" name="object 6"/>
            <p:cNvSpPr/>
            <p:nvPr/>
          </p:nvSpPr>
          <p:spPr>
            <a:xfrm>
              <a:off x="0" y="3705148"/>
              <a:ext cx="8054975" cy="0"/>
            </a:xfrm>
            <a:custGeom>
              <a:avLst/>
              <a:gdLst/>
              <a:ahLst/>
              <a:cxnLst/>
              <a:rect l="l" t="t" r="r" b="b"/>
              <a:pathLst>
                <a:path w="8054975">
                  <a:moveTo>
                    <a:pt x="8054578" y="0"/>
                  </a:moveTo>
                  <a:lnTo>
                    <a:pt x="0" y="0"/>
                  </a:lnTo>
                </a:path>
              </a:pathLst>
            </a:custGeom>
            <a:ln w="10477">
              <a:solidFill>
                <a:srgbClr val="ED7D31"/>
              </a:solidFill>
            </a:ln>
          </p:spPr>
          <p:txBody>
            <a:bodyPr wrap="square" lIns="0" tIns="0" rIns="0" bIns="0" rtlCol="0"/>
            <a:lstStyle/>
            <a:p>
              <a:endParaRPr/>
            </a:p>
          </p:txBody>
        </p:sp>
        <p:sp>
          <p:nvSpPr>
            <p:cNvPr id="7" name="object 7"/>
            <p:cNvSpPr/>
            <p:nvPr/>
          </p:nvSpPr>
          <p:spPr>
            <a:xfrm>
              <a:off x="104355" y="1152828"/>
              <a:ext cx="9850120" cy="5467350"/>
            </a:xfrm>
            <a:custGeom>
              <a:avLst/>
              <a:gdLst/>
              <a:ahLst/>
              <a:cxnLst/>
              <a:rect l="l" t="t" r="r" b="b"/>
              <a:pathLst>
                <a:path w="9850120" h="5467350">
                  <a:moveTo>
                    <a:pt x="0" y="5466740"/>
                  </a:moveTo>
                  <a:lnTo>
                    <a:pt x="9849688" y="5466740"/>
                  </a:lnTo>
                  <a:lnTo>
                    <a:pt x="9849688" y="0"/>
                  </a:lnTo>
                  <a:lnTo>
                    <a:pt x="0" y="0"/>
                  </a:lnTo>
                  <a:lnTo>
                    <a:pt x="0" y="5466740"/>
                  </a:lnTo>
                  <a:close/>
                </a:path>
              </a:pathLst>
            </a:custGeom>
            <a:ln w="10477">
              <a:solidFill>
                <a:srgbClr val="ED7D31"/>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684782" y="1801596"/>
              <a:ext cx="3007146" cy="2273407"/>
            </a:xfrm>
            <a:prstGeom prst="rect">
              <a:avLst/>
            </a:prstGeom>
          </p:spPr>
        </p:pic>
      </p:grpSp>
      <p:sp>
        <p:nvSpPr>
          <p:cNvPr id="9" name="object 9"/>
          <p:cNvSpPr txBox="1"/>
          <p:nvPr/>
        </p:nvSpPr>
        <p:spPr>
          <a:xfrm>
            <a:off x="2243629" y="2132621"/>
            <a:ext cx="539115" cy="509270"/>
          </a:xfrm>
          <a:prstGeom prst="rect">
            <a:avLst/>
          </a:prstGeom>
        </p:spPr>
        <p:txBody>
          <a:bodyPr vert="horz" wrap="square" lIns="0" tIns="13335" rIns="0" bIns="0" rtlCol="0">
            <a:spAutoFit/>
          </a:bodyPr>
          <a:lstStyle/>
          <a:p>
            <a:pPr algn="ctr">
              <a:lnSpc>
                <a:spcPts val="1900"/>
              </a:lnSpc>
              <a:spcBef>
                <a:spcPts val="105"/>
              </a:spcBef>
            </a:pPr>
            <a:r>
              <a:rPr sz="1650" spc="-5" dirty="0">
                <a:latin typeface="Calibri"/>
                <a:cs typeface="Calibri"/>
              </a:rPr>
              <a:t>Justici</a:t>
            </a:r>
            <a:endParaRPr sz="1650">
              <a:latin typeface="Calibri"/>
              <a:cs typeface="Calibri"/>
            </a:endParaRPr>
          </a:p>
          <a:p>
            <a:pPr algn="ctr">
              <a:lnSpc>
                <a:spcPts val="1900"/>
              </a:lnSpc>
            </a:pPr>
            <a:r>
              <a:rPr sz="1650" dirty="0">
                <a:latin typeface="Calibri"/>
                <a:cs typeface="Calibri"/>
              </a:rPr>
              <a:t>a</a:t>
            </a:r>
            <a:endParaRPr sz="1650">
              <a:latin typeface="Calibri"/>
              <a:cs typeface="Calibri"/>
            </a:endParaRPr>
          </a:p>
        </p:txBody>
      </p:sp>
      <p:grpSp>
        <p:nvGrpSpPr>
          <p:cNvPr id="10" name="object 10"/>
          <p:cNvGrpSpPr/>
          <p:nvPr/>
        </p:nvGrpSpPr>
        <p:grpSpPr>
          <a:xfrm>
            <a:off x="5058" y="3012166"/>
            <a:ext cx="4686935" cy="3395345"/>
            <a:chOff x="5058" y="3012166"/>
            <a:chExt cx="4686935" cy="3395345"/>
          </a:xfrm>
        </p:grpSpPr>
        <p:pic>
          <p:nvPicPr>
            <p:cNvPr id="11" name="object 11"/>
            <p:cNvPicPr/>
            <p:nvPr/>
          </p:nvPicPr>
          <p:blipFill>
            <a:blip r:embed="rId4" cstate="print"/>
            <a:stretch>
              <a:fillRect/>
            </a:stretch>
          </p:blipFill>
          <p:spPr>
            <a:xfrm>
              <a:off x="3558997" y="3012166"/>
              <a:ext cx="822168" cy="517588"/>
            </a:xfrm>
            <a:prstGeom prst="rect">
              <a:avLst/>
            </a:prstGeom>
          </p:spPr>
        </p:pic>
        <p:pic>
          <p:nvPicPr>
            <p:cNvPr id="12" name="object 12"/>
            <p:cNvPicPr/>
            <p:nvPr/>
          </p:nvPicPr>
          <p:blipFill>
            <a:blip r:embed="rId5" cstate="print"/>
            <a:stretch>
              <a:fillRect/>
            </a:stretch>
          </p:blipFill>
          <p:spPr>
            <a:xfrm>
              <a:off x="3224764" y="4133259"/>
              <a:ext cx="1467163" cy="1442751"/>
            </a:xfrm>
            <a:prstGeom prst="rect">
              <a:avLst/>
            </a:prstGeom>
          </p:spPr>
        </p:pic>
        <p:pic>
          <p:nvPicPr>
            <p:cNvPr id="13" name="object 13"/>
            <p:cNvPicPr/>
            <p:nvPr/>
          </p:nvPicPr>
          <p:blipFill>
            <a:blip r:embed="rId6" cstate="print"/>
            <a:stretch>
              <a:fillRect/>
            </a:stretch>
          </p:blipFill>
          <p:spPr>
            <a:xfrm>
              <a:off x="3586543" y="4675365"/>
              <a:ext cx="765810" cy="537286"/>
            </a:xfrm>
            <a:prstGeom prst="rect">
              <a:avLst/>
            </a:prstGeom>
          </p:spPr>
        </p:pic>
        <p:pic>
          <p:nvPicPr>
            <p:cNvPr id="14" name="object 14"/>
            <p:cNvPicPr/>
            <p:nvPr/>
          </p:nvPicPr>
          <p:blipFill>
            <a:blip r:embed="rId7" cstate="print"/>
            <a:stretch>
              <a:fillRect/>
            </a:stretch>
          </p:blipFill>
          <p:spPr>
            <a:xfrm>
              <a:off x="5058" y="4381366"/>
              <a:ext cx="3633567" cy="2025719"/>
            </a:xfrm>
            <a:prstGeom prst="rect">
              <a:avLst/>
            </a:prstGeom>
          </p:spPr>
        </p:pic>
      </p:grpSp>
      <p:sp>
        <p:nvSpPr>
          <p:cNvPr id="15" name="object 15"/>
          <p:cNvSpPr txBox="1"/>
          <p:nvPr/>
        </p:nvSpPr>
        <p:spPr>
          <a:xfrm>
            <a:off x="2110879" y="5649562"/>
            <a:ext cx="802005" cy="252095"/>
          </a:xfrm>
          <a:prstGeom prst="rect">
            <a:avLst/>
          </a:prstGeom>
        </p:spPr>
        <p:txBody>
          <a:bodyPr vert="horz" wrap="square" lIns="0" tIns="17145" rIns="0" bIns="0" rtlCol="0">
            <a:spAutoFit/>
          </a:bodyPr>
          <a:lstStyle/>
          <a:p>
            <a:pPr marL="12700">
              <a:lnSpc>
                <a:spcPct val="100000"/>
              </a:lnSpc>
              <a:spcBef>
                <a:spcPts val="135"/>
              </a:spcBef>
            </a:pPr>
            <a:r>
              <a:rPr sz="1450" spc="5" dirty="0">
                <a:latin typeface="Calibri"/>
                <a:cs typeface="Calibri"/>
              </a:rPr>
              <a:t>Educación</a:t>
            </a:r>
            <a:endParaRPr sz="1450">
              <a:latin typeface="Calibri"/>
              <a:cs typeface="Calibri"/>
            </a:endParaRPr>
          </a:p>
        </p:txBody>
      </p:sp>
      <p:grpSp>
        <p:nvGrpSpPr>
          <p:cNvPr id="16" name="object 16"/>
          <p:cNvGrpSpPr/>
          <p:nvPr/>
        </p:nvGrpSpPr>
        <p:grpSpPr>
          <a:xfrm>
            <a:off x="333372" y="2535965"/>
            <a:ext cx="3104515" cy="2868930"/>
            <a:chOff x="333372" y="2535965"/>
            <a:chExt cx="3104515" cy="2868930"/>
          </a:xfrm>
        </p:grpSpPr>
        <p:pic>
          <p:nvPicPr>
            <p:cNvPr id="17" name="object 17"/>
            <p:cNvPicPr/>
            <p:nvPr/>
          </p:nvPicPr>
          <p:blipFill>
            <a:blip r:embed="rId8" cstate="print"/>
            <a:stretch>
              <a:fillRect/>
            </a:stretch>
          </p:blipFill>
          <p:spPr>
            <a:xfrm>
              <a:off x="412418" y="4967268"/>
              <a:ext cx="606916" cy="437226"/>
            </a:xfrm>
            <a:prstGeom prst="rect">
              <a:avLst/>
            </a:prstGeom>
          </p:spPr>
        </p:pic>
        <p:pic>
          <p:nvPicPr>
            <p:cNvPr id="18" name="object 18"/>
            <p:cNvPicPr/>
            <p:nvPr/>
          </p:nvPicPr>
          <p:blipFill>
            <a:blip r:embed="rId9" cstate="print"/>
            <a:stretch>
              <a:fillRect/>
            </a:stretch>
          </p:blipFill>
          <p:spPr>
            <a:xfrm>
              <a:off x="333372" y="2535965"/>
              <a:ext cx="1467185" cy="1442751"/>
            </a:xfrm>
            <a:prstGeom prst="rect">
              <a:avLst/>
            </a:prstGeom>
          </p:spPr>
        </p:pic>
        <p:pic>
          <p:nvPicPr>
            <p:cNvPr id="19" name="object 19"/>
            <p:cNvPicPr/>
            <p:nvPr/>
          </p:nvPicPr>
          <p:blipFill>
            <a:blip r:embed="rId10" cstate="print"/>
            <a:stretch>
              <a:fillRect/>
            </a:stretch>
          </p:blipFill>
          <p:spPr>
            <a:xfrm>
              <a:off x="604615" y="2856680"/>
              <a:ext cx="751173" cy="663331"/>
            </a:xfrm>
            <a:prstGeom prst="rect">
              <a:avLst/>
            </a:prstGeom>
          </p:spPr>
        </p:pic>
        <p:sp>
          <p:nvSpPr>
            <p:cNvPr id="20" name="object 20"/>
            <p:cNvSpPr/>
            <p:nvPr/>
          </p:nvSpPr>
          <p:spPr>
            <a:xfrm>
              <a:off x="2537231" y="3705148"/>
              <a:ext cx="895350" cy="398780"/>
            </a:xfrm>
            <a:custGeom>
              <a:avLst/>
              <a:gdLst/>
              <a:ahLst/>
              <a:cxnLst/>
              <a:rect l="l" t="t" r="r" b="b"/>
              <a:pathLst>
                <a:path w="895350" h="398779">
                  <a:moveTo>
                    <a:pt x="0" y="199282"/>
                  </a:moveTo>
                  <a:lnTo>
                    <a:pt x="18954" y="256820"/>
                  </a:lnTo>
                  <a:lnTo>
                    <a:pt x="72120" y="307772"/>
                  </a:lnTo>
                  <a:lnTo>
                    <a:pt x="109801" y="330006"/>
                  </a:lnTo>
                  <a:lnTo>
                    <a:pt x="153956" y="349667"/>
                  </a:lnTo>
                  <a:lnTo>
                    <a:pt x="203893" y="366446"/>
                  </a:lnTo>
                  <a:lnTo>
                    <a:pt x="258919" y="380034"/>
                  </a:lnTo>
                  <a:lnTo>
                    <a:pt x="318340" y="390122"/>
                  </a:lnTo>
                  <a:lnTo>
                    <a:pt x="381464" y="396402"/>
                  </a:lnTo>
                  <a:lnTo>
                    <a:pt x="447598" y="398564"/>
                  </a:lnTo>
                  <a:lnTo>
                    <a:pt x="513733" y="396402"/>
                  </a:lnTo>
                  <a:lnTo>
                    <a:pt x="576857" y="390122"/>
                  </a:lnTo>
                  <a:lnTo>
                    <a:pt x="636279" y="380034"/>
                  </a:lnTo>
                  <a:lnTo>
                    <a:pt x="691304" y="366446"/>
                  </a:lnTo>
                  <a:lnTo>
                    <a:pt x="741241" y="349667"/>
                  </a:lnTo>
                  <a:lnTo>
                    <a:pt x="785396" y="330006"/>
                  </a:lnTo>
                  <a:lnTo>
                    <a:pt x="823077" y="307772"/>
                  </a:lnTo>
                  <a:lnTo>
                    <a:pt x="853590" y="283274"/>
                  </a:lnTo>
                  <a:lnTo>
                    <a:pt x="890343" y="228719"/>
                  </a:lnTo>
                  <a:lnTo>
                    <a:pt x="895197" y="199282"/>
                  </a:lnTo>
                  <a:lnTo>
                    <a:pt x="890343" y="169844"/>
                  </a:lnTo>
                  <a:lnTo>
                    <a:pt x="853590" y="115289"/>
                  </a:lnTo>
                  <a:lnTo>
                    <a:pt x="823077" y="90791"/>
                  </a:lnTo>
                  <a:lnTo>
                    <a:pt x="785396" y="68557"/>
                  </a:lnTo>
                  <a:lnTo>
                    <a:pt x="741241" y="48896"/>
                  </a:lnTo>
                  <a:lnTo>
                    <a:pt x="691304" y="32117"/>
                  </a:lnTo>
                  <a:lnTo>
                    <a:pt x="636279" y="18529"/>
                  </a:lnTo>
                  <a:lnTo>
                    <a:pt x="576857" y="8441"/>
                  </a:lnTo>
                  <a:lnTo>
                    <a:pt x="513733" y="2161"/>
                  </a:lnTo>
                  <a:lnTo>
                    <a:pt x="447598" y="0"/>
                  </a:lnTo>
                  <a:lnTo>
                    <a:pt x="381464" y="2161"/>
                  </a:lnTo>
                  <a:lnTo>
                    <a:pt x="318340" y="8441"/>
                  </a:lnTo>
                  <a:lnTo>
                    <a:pt x="258919" y="18529"/>
                  </a:lnTo>
                  <a:lnTo>
                    <a:pt x="203893" y="32117"/>
                  </a:lnTo>
                  <a:lnTo>
                    <a:pt x="153956" y="48896"/>
                  </a:lnTo>
                  <a:lnTo>
                    <a:pt x="109801" y="68557"/>
                  </a:lnTo>
                  <a:lnTo>
                    <a:pt x="72120" y="90791"/>
                  </a:lnTo>
                  <a:lnTo>
                    <a:pt x="41607" y="115289"/>
                  </a:lnTo>
                  <a:lnTo>
                    <a:pt x="4853" y="169844"/>
                  </a:lnTo>
                  <a:lnTo>
                    <a:pt x="0" y="199282"/>
                  </a:lnTo>
                  <a:close/>
                </a:path>
              </a:pathLst>
            </a:custGeom>
            <a:solidFill>
              <a:srgbClr val="4472C4"/>
            </a:solidFill>
          </p:spPr>
          <p:txBody>
            <a:bodyPr wrap="square" lIns="0" tIns="0" rIns="0" bIns="0" rtlCol="0"/>
            <a:lstStyle/>
            <a:p>
              <a:endParaRPr/>
            </a:p>
          </p:txBody>
        </p:sp>
        <p:sp>
          <p:nvSpPr>
            <p:cNvPr id="21" name="object 21"/>
            <p:cNvSpPr/>
            <p:nvPr/>
          </p:nvSpPr>
          <p:spPr>
            <a:xfrm>
              <a:off x="2537231" y="3705148"/>
              <a:ext cx="895350" cy="398780"/>
            </a:xfrm>
            <a:custGeom>
              <a:avLst/>
              <a:gdLst/>
              <a:ahLst/>
              <a:cxnLst/>
              <a:rect l="l" t="t" r="r" b="b"/>
              <a:pathLst>
                <a:path w="895350" h="398779">
                  <a:moveTo>
                    <a:pt x="0" y="199282"/>
                  </a:moveTo>
                  <a:lnTo>
                    <a:pt x="18953" y="141743"/>
                  </a:lnTo>
                  <a:lnTo>
                    <a:pt x="72120" y="90791"/>
                  </a:lnTo>
                  <a:lnTo>
                    <a:pt x="109801" y="68557"/>
                  </a:lnTo>
                  <a:lnTo>
                    <a:pt x="153956" y="48896"/>
                  </a:lnTo>
                  <a:lnTo>
                    <a:pt x="203893" y="32117"/>
                  </a:lnTo>
                  <a:lnTo>
                    <a:pt x="258918" y="18529"/>
                  </a:lnTo>
                  <a:lnTo>
                    <a:pt x="318340" y="8441"/>
                  </a:lnTo>
                  <a:lnTo>
                    <a:pt x="381464" y="2161"/>
                  </a:lnTo>
                  <a:lnTo>
                    <a:pt x="447598" y="0"/>
                  </a:lnTo>
                  <a:lnTo>
                    <a:pt x="513733" y="2161"/>
                  </a:lnTo>
                  <a:lnTo>
                    <a:pt x="576857" y="8441"/>
                  </a:lnTo>
                  <a:lnTo>
                    <a:pt x="636278" y="18529"/>
                  </a:lnTo>
                  <a:lnTo>
                    <a:pt x="691304" y="32117"/>
                  </a:lnTo>
                  <a:lnTo>
                    <a:pt x="741241" y="48896"/>
                  </a:lnTo>
                  <a:lnTo>
                    <a:pt x="785396" y="68557"/>
                  </a:lnTo>
                  <a:lnTo>
                    <a:pt x="823077" y="90791"/>
                  </a:lnTo>
                  <a:lnTo>
                    <a:pt x="853590" y="115289"/>
                  </a:lnTo>
                  <a:lnTo>
                    <a:pt x="890343" y="169844"/>
                  </a:lnTo>
                  <a:lnTo>
                    <a:pt x="895197" y="199282"/>
                  </a:lnTo>
                  <a:lnTo>
                    <a:pt x="890343" y="228719"/>
                  </a:lnTo>
                  <a:lnTo>
                    <a:pt x="853590" y="283274"/>
                  </a:lnTo>
                  <a:lnTo>
                    <a:pt x="823077" y="307772"/>
                  </a:lnTo>
                  <a:lnTo>
                    <a:pt x="785396" y="330006"/>
                  </a:lnTo>
                  <a:lnTo>
                    <a:pt x="741241" y="349667"/>
                  </a:lnTo>
                  <a:lnTo>
                    <a:pt x="691304" y="366446"/>
                  </a:lnTo>
                  <a:lnTo>
                    <a:pt x="636278" y="380034"/>
                  </a:lnTo>
                  <a:lnTo>
                    <a:pt x="576857" y="390122"/>
                  </a:lnTo>
                  <a:lnTo>
                    <a:pt x="513733" y="396402"/>
                  </a:lnTo>
                  <a:lnTo>
                    <a:pt x="447598" y="398564"/>
                  </a:lnTo>
                  <a:lnTo>
                    <a:pt x="381464" y="396402"/>
                  </a:lnTo>
                  <a:lnTo>
                    <a:pt x="318340" y="390122"/>
                  </a:lnTo>
                  <a:lnTo>
                    <a:pt x="258918" y="380034"/>
                  </a:lnTo>
                  <a:lnTo>
                    <a:pt x="203893" y="366446"/>
                  </a:lnTo>
                  <a:lnTo>
                    <a:pt x="153956" y="349667"/>
                  </a:lnTo>
                  <a:lnTo>
                    <a:pt x="109801" y="330006"/>
                  </a:lnTo>
                  <a:lnTo>
                    <a:pt x="72120" y="307772"/>
                  </a:lnTo>
                  <a:lnTo>
                    <a:pt x="41607" y="283274"/>
                  </a:lnTo>
                  <a:lnTo>
                    <a:pt x="4853" y="228719"/>
                  </a:lnTo>
                  <a:lnTo>
                    <a:pt x="0" y="199282"/>
                  </a:lnTo>
                  <a:close/>
                </a:path>
              </a:pathLst>
            </a:custGeom>
            <a:ln w="10477">
              <a:solidFill>
                <a:srgbClr val="2F528F"/>
              </a:solidFill>
            </a:ln>
          </p:spPr>
          <p:txBody>
            <a:bodyPr wrap="square" lIns="0" tIns="0" rIns="0" bIns="0" rtlCol="0"/>
            <a:lstStyle/>
            <a:p>
              <a:endParaRPr/>
            </a:p>
          </p:txBody>
        </p:sp>
      </p:grpSp>
      <p:sp>
        <p:nvSpPr>
          <p:cNvPr id="22" name="object 22"/>
          <p:cNvSpPr txBox="1"/>
          <p:nvPr/>
        </p:nvSpPr>
        <p:spPr>
          <a:xfrm>
            <a:off x="1449016" y="1164751"/>
            <a:ext cx="2392680" cy="478155"/>
          </a:xfrm>
          <a:prstGeom prst="rect">
            <a:avLst/>
          </a:prstGeom>
        </p:spPr>
        <p:txBody>
          <a:bodyPr vert="horz" wrap="square" lIns="0" tIns="17145" rIns="0" bIns="0" rtlCol="0">
            <a:spAutoFit/>
          </a:bodyPr>
          <a:lstStyle/>
          <a:p>
            <a:pPr marL="55244">
              <a:lnSpc>
                <a:spcPct val="100000"/>
              </a:lnSpc>
              <a:spcBef>
                <a:spcPts val="135"/>
              </a:spcBef>
            </a:pPr>
            <a:r>
              <a:rPr sz="1450" spc="5" dirty="0">
                <a:solidFill>
                  <a:srgbClr val="FFFFFF"/>
                </a:solidFill>
                <a:latin typeface="Calibri"/>
                <a:cs typeface="Calibri"/>
              </a:rPr>
              <a:t>Sarc-</a:t>
            </a:r>
            <a:r>
              <a:rPr sz="1450" spc="-10" dirty="0">
                <a:solidFill>
                  <a:srgbClr val="FFFFFF"/>
                </a:solidFill>
                <a:latin typeface="Calibri"/>
                <a:cs typeface="Calibri"/>
              </a:rPr>
              <a:t> </a:t>
            </a:r>
            <a:r>
              <a:rPr sz="1450" spc="15" dirty="0">
                <a:solidFill>
                  <a:srgbClr val="FFFFFF"/>
                </a:solidFill>
                <a:latin typeface="Calibri"/>
                <a:cs typeface="Calibri"/>
              </a:rPr>
              <a:t>12</a:t>
            </a:r>
            <a:r>
              <a:rPr sz="1450" spc="-10" dirty="0">
                <a:solidFill>
                  <a:srgbClr val="FFFFFF"/>
                </a:solidFill>
                <a:latin typeface="Calibri"/>
                <a:cs typeface="Calibri"/>
              </a:rPr>
              <a:t> </a:t>
            </a:r>
            <a:r>
              <a:rPr sz="1450" spc="10" dirty="0">
                <a:solidFill>
                  <a:srgbClr val="FFFFFF"/>
                </a:solidFill>
                <a:latin typeface="Calibri"/>
                <a:cs typeface="Calibri"/>
              </a:rPr>
              <a:t>Covid/</a:t>
            </a:r>
            <a:r>
              <a:rPr sz="1450" spc="5" dirty="0">
                <a:solidFill>
                  <a:srgbClr val="FFFFFF"/>
                </a:solidFill>
                <a:latin typeface="Calibri"/>
                <a:cs typeface="Calibri"/>
              </a:rPr>
              <a:t> </a:t>
            </a:r>
            <a:r>
              <a:rPr sz="1450" spc="10" dirty="0">
                <a:solidFill>
                  <a:srgbClr val="FFFFFF"/>
                </a:solidFill>
                <a:latin typeface="Calibri"/>
                <a:cs typeface="Calibri"/>
              </a:rPr>
              <a:t>Calentamiento</a:t>
            </a:r>
            <a:endParaRPr sz="1450">
              <a:latin typeface="Calibri"/>
              <a:cs typeface="Calibri"/>
            </a:endParaRPr>
          </a:p>
          <a:p>
            <a:pPr marL="12700">
              <a:lnSpc>
                <a:spcPct val="100000"/>
              </a:lnSpc>
              <a:spcBef>
                <a:spcPts val="40"/>
              </a:spcBef>
            </a:pPr>
            <a:r>
              <a:rPr sz="1450" spc="10" dirty="0">
                <a:solidFill>
                  <a:srgbClr val="FFFFFF"/>
                </a:solidFill>
                <a:latin typeface="Calibri"/>
                <a:cs typeface="Calibri"/>
              </a:rPr>
              <a:t>global/</a:t>
            </a:r>
            <a:r>
              <a:rPr sz="1450" spc="5" dirty="0">
                <a:solidFill>
                  <a:srgbClr val="FFFFFF"/>
                </a:solidFill>
                <a:latin typeface="Calibri"/>
                <a:cs typeface="Calibri"/>
              </a:rPr>
              <a:t> </a:t>
            </a:r>
            <a:r>
              <a:rPr sz="1450" spc="15" dirty="0">
                <a:solidFill>
                  <a:srgbClr val="FFFFFF"/>
                </a:solidFill>
                <a:latin typeface="Calibri"/>
                <a:cs typeface="Calibri"/>
              </a:rPr>
              <a:t>Cambio</a:t>
            </a:r>
            <a:r>
              <a:rPr sz="1450" dirty="0">
                <a:solidFill>
                  <a:srgbClr val="FFFFFF"/>
                </a:solidFill>
                <a:latin typeface="Calibri"/>
                <a:cs typeface="Calibri"/>
              </a:rPr>
              <a:t> </a:t>
            </a:r>
            <a:r>
              <a:rPr sz="1450" spc="5" dirty="0">
                <a:solidFill>
                  <a:srgbClr val="FFFFFF"/>
                </a:solidFill>
                <a:latin typeface="Calibri"/>
                <a:cs typeface="Calibri"/>
              </a:rPr>
              <a:t>Climático</a:t>
            </a:r>
            <a:r>
              <a:rPr sz="1450" spc="15" dirty="0">
                <a:solidFill>
                  <a:srgbClr val="FFFFFF"/>
                </a:solidFill>
                <a:latin typeface="Calibri"/>
                <a:cs typeface="Calibri"/>
              </a:rPr>
              <a:t> </a:t>
            </a:r>
            <a:r>
              <a:rPr sz="1450" spc="10" dirty="0">
                <a:solidFill>
                  <a:srgbClr val="FFFFFF"/>
                </a:solidFill>
                <a:latin typeface="Calibri"/>
                <a:cs typeface="Calibri"/>
              </a:rPr>
              <a:t>….</a:t>
            </a:r>
            <a:endParaRPr sz="1450">
              <a:latin typeface="Calibri"/>
              <a:cs typeface="Calibri"/>
            </a:endParaRPr>
          </a:p>
        </p:txBody>
      </p:sp>
      <p:sp>
        <p:nvSpPr>
          <p:cNvPr id="23" name="object 23"/>
          <p:cNvSpPr txBox="1"/>
          <p:nvPr/>
        </p:nvSpPr>
        <p:spPr>
          <a:xfrm>
            <a:off x="2654242" y="3717385"/>
            <a:ext cx="505459" cy="277495"/>
          </a:xfrm>
          <a:prstGeom prst="rect">
            <a:avLst/>
          </a:prstGeom>
        </p:spPr>
        <p:txBody>
          <a:bodyPr vert="horz" wrap="square" lIns="0" tIns="12700" rIns="0" bIns="0" rtlCol="0">
            <a:spAutoFit/>
          </a:bodyPr>
          <a:lstStyle/>
          <a:p>
            <a:pPr marL="12700">
              <a:lnSpc>
                <a:spcPct val="100000"/>
              </a:lnSpc>
              <a:spcBef>
                <a:spcPts val="100"/>
              </a:spcBef>
            </a:pPr>
            <a:r>
              <a:rPr sz="1650" b="1" dirty="0">
                <a:solidFill>
                  <a:srgbClr val="FFFFFF"/>
                </a:solidFill>
                <a:latin typeface="Calibri"/>
                <a:cs typeface="Calibri"/>
              </a:rPr>
              <a:t>Sa</a:t>
            </a:r>
            <a:r>
              <a:rPr sz="1650" b="1" spc="-5" dirty="0">
                <a:solidFill>
                  <a:srgbClr val="FFFFFF"/>
                </a:solidFill>
                <a:latin typeface="Calibri"/>
                <a:cs typeface="Calibri"/>
              </a:rPr>
              <a:t>l</a:t>
            </a:r>
            <a:r>
              <a:rPr sz="1650" b="1" dirty="0">
                <a:solidFill>
                  <a:srgbClr val="FFFFFF"/>
                </a:solidFill>
                <a:latin typeface="Calibri"/>
                <a:cs typeface="Calibri"/>
              </a:rPr>
              <a:t>ud</a:t>
            </a:r>
            <a:endParaRPr sz="1650">
              <a:latin typeface="Calibri"/>
              <a:cs typeface="Calibri"/>
            </a:endParaRPr>
          </a:p>
        </p:txBody>
      </p:sp>
      <p:sp>
        <p:nvSpPr>
          <p:cNvPr id="24" name="object 24"/>
          <p:cNvSpPr txBox="1"/>
          <p:nvPr/>
        </p:nvSpPr>
        <p:spPr>
          <a:xfrm>
            <a:off x="5821695" y="2778601"/>
            <a:ext cx="3742054" cy="629285"/>
          </a:xfrm>
          <a:prstGeom prst="rect">
            <a:avLst/>
          </a:prstGeom>
        </p:spPr>
        <p:txBody>
          <a:bodyPr vert="horz" wrap="square" lIns="0" tIns="14604" rIns="0" bIns="0" rtlCol="0">
            <a:spAutoFit/>
          </a:bodyPr>
          <a:lstStyle/>
          <a:p>
            <a:pPr marL="201295" indent="-188595">
              <a:lnSpc>
                <a:spcPct val="100000"/>
              </a:lnSpc>
              <a:spcBef>
                <a:spcPts val="114"/>
              </a:spcBef>
              <a:buFont typeface="Arial MT"/>
              <a:buChar char="•"/>
              <a:tabLst>
                <a:tab pos="200660" algn="l"/>
                <a:tab pos="201295" algn="l"/>
              </a:tabLst>
            </a:pPr>
            <a:r>
              <a:rPr sz="1300" spc="5" dirty="0">
                <a:solidFill>
                  <a:srgbClr val="FFFFFF"/>
                </a:solidFill>
                <a:latin typeface="Calibri"/>
                <a:cs typeface="Calibri"/>
              </a:rPr>
              <a:t>Globales</a:t>
            </a:r>
            <a:r>
              <a:rPr sz="1300" spc="-15" dirty="0">
                <a:solidFill>
                  <a:srgbClr val="FFFFFF"/>
                </a:solidFill>
                <a:latin typeface="Calibri"/>
                <a:cs typeface="Calibri"/>
              </a:rPr>
              <a:t> </a:t>
            </a:r>
            <a:r>
              <a:rPr sz="1300" spc="5" dirty="0">
                <a:solidFill>
                  <a:srgbClr val="FFFFFF"/>
                </a:solidFill>
                <a:latin typeface="Calibri"/>
                <a:cs typeface="Calibri"/>
              </a:rPr>
              <a:t>/</a:t>
            </a:r>
            <a:r>
              <a:rPr sz="1300" spc="-15" dirty="0">
                <a:solidFill>
                  <a:srgbClr val="FFFFFF"/>
                </a:solidFill>
                <a:latin typeface="Calibri"/>
                <a:cs typeface="Calibri"/>
              </a:rPr>
              <a:t> </a:t>
            </a:r>
            <a:r>
              <a:rPr sz="1300" spc="-5" dirty="0">
                <a:solidFill>
                  <a:srgbClr val="FFFFFF"/>
                </a:solidFill>
                <a:latin typeface="Calibri"/>
                <a:cs typeface="Calibri"/>
              </a:rPr>
              <a:t>transfronterizos</a:t>
            </a:r>
            <a:endParaRPr sz="1300">
              <a:latin typeface="Calibri"/>
              <a:cs typeface="Calibri"/>
            </a:endParaRPr>
          </a:p>
          <a:p>
            <a:pPr marL="201295" indent="-188595">
              <a:lnSpc>
                <a:spcPct val="100000"/>
              </a:lnSpc>
              <a:spcBef>
                <a:spcPts val="25"/>
              </a:spcBef>
              <a:buFont typeface="Arial MT"/>
              <a:buChar char="•"/>
              <a:tabLst>
                <a:tab pos="200660" algn="l"/>
                <a:tab pos="201295" algn="l"/>
              </a:tabLst>
            </a:pPr>
            <a:r>
              <a:rPr sz="1300" spc="5" dirty="0">
                <a:solidFill>
                  <a:srgbClr val="FFFFFF"/>
                </a:solidFill>
                <a:latin typeface="Calibri"/>
                <a:cs typeface="Calibri"/>
              </a:rPr>
              <a:t>Suponen una </a:t>
            </a:r>
            <a:r>
              <a:rPr sz="1300" dirty="0">
                <a:solidFill>
                  <a:srgbClr val="FFFFFF"/>
                </a:solidFill>
                <a:latin typeface="Calibri"/>
                <a:cs typeface="Calibri"/>
              </a:rPr>
              <a:t>afectación, amenaza</a:t>
            </a:r>
            <a:r>
              <a:rPr sz="1300" spc="-5" dirty="0">
                <a:solidFill>
                  <a:srgbClr val="FFFFFF"/>
                </a:solidFill>
                <a:latin typeface="Calibri"/>
                <a:cs typeface="Calibri"/>
              </a:rPr>
              <a:t> </a:t>
            </a:r>
            <a:r>
              <a:rPr sz="1300" spc="5" dirty="0">
                <a:solidFill>
                  <a:srgbClr val="FFFFFF"/>
                </a:solidFill>
                <a:latin typeface="Calibri"/>
                <a:cs typeface="Calibri"/>
              </a:rPr>
              <a:t>o</a:t>
            </a:r>
            <a:r>
              <a:rPr sz="1300" spc="10" dirty="0">
                <a:solidFill>
                  <a:srgbClr val="FFFFFF"/>
                </a:solidFill>
                <a:latin typeface="Calibri"/>
                <a:cs typeface="Calibri"/>
              </a:rPr>
              <a:t> </a:t>
            </a:r>
            <a:r>
              <a:rPr sz="1300" dirty="0">
                <a:solidFill>
                  <a:srgbClr val="FFFFFF"/>
                </a:solidFill>
                <a:latin typeface="Calibri"/>
                <a:cs typeface="Calibri"/>
              </a:rPr>
              <a:t>vulneración</a:t>
            </a:r>
            <a:r>
              <a:rPr sz="1300" spc="10" dirty="0">
                <a:solidFill>
                  <a:srgbClr val="FFFFFF"/>
                </a:solidFill>
                <a:latin typeface="Calibri"/>
                <a:cs typeface="Calibri"/>
              </a:rPr>
              <a:t> </a:t>
            </a:r>
            <a:r>
              <a:rPr sz="1300" dirty="0">
                <a:solidFill>
                  <a:srgbClr val="FFFFFF"/>
                </a:solidFill>
                <a:latin typeface="Calibri"/>
                <a:cs typeface="Calibri"/>
              </a:rPr>
              <a:t>del</a:t>
            </a:r>
            <a:endParaRPr sz="1300">
              <a:latin typeface="Calibri"/>
              <a:cs typeface="Calibri"/>
            </a:endParaRPr>
          </a:p>
          <a:p>
            <a:pPr marL="12700">
              <a:lnSpc>
                <a:spcPct val="100000"/>
              </a:lnSpc>
              <a:spcBef>
                <a:spcPts val="25"/>
              </a:spcBef>
            </a:pPr>
            <a:r>
              <a:rPr sz="1300" spc="5" dirty="0">
                <a:solidFill>
                  <a:srgbClr val="FFFFFF"/>
                </a:solidFill>
                <a:latin typeface="Calibri"/>
                <a:cs typeface="Calibri"/>
              </a:rPr>
              <a:t>medio</a:t>
            </a:r>
            <a:r>
              <a:rPr sz="1300" spc="10" dirty="0">
                <a:solidFill>
                  <a:srgbClr val="FFFFFF"/>
                </a:solidFill>
                <a:latin typeface="Calibri"/>
                <a:cs typeface="Calibri"/>
              </a:rPr>
              <a:t> </a:t>
            </a:r>
            <a:r>
              <a:rPr sz="1300" spc="5" dirty="0">
                <a:solidFill>
                  <a:srgbClr val="FFFFFF"/>
                </a:solidFill>
                <a:latin typeface="Calibri"/>
                <a:cs typeface="Calibri"/>
              </a:rPr>
              <a:t>ambiente</a:t>
            </a:r>
            <a:r>
              <a:rPr sz="1300" spc="-10" dirty="0">
                <a:solidFill>
                  <a:srgbClr val="FFFFFF"/>
                </a:solidFill>
                <a:latin typeface="Calibri"/>
                <a:cs typeface="Calibri"/>
              </a:rPr>
              <a:t> </a:t>
            </a:r>
            <a:r>
              <a:rPr sz="1300" spc="5" dirty="0">
                <a:solidFill>
                  <a:srgbClr val="FFFFFF"/>
                </a:solidFill>
                <a:latin typeface="Calibri"/>
                <a:cs typeface="Calibri"/>
              </a:rPr>
              <a:t>o de</a:t>
            </a:r>
            <a:r>
              <a:rPr sz="1300" spc="15" dirty="0">
                <a:solidFill>
                  <a:srgbClr val="FFFFFF"/>
                </a:solidFill>
                <a:latin typeface="Calibri"/>
                <a:cs typeface="Calibri"/>
              </a:rPr>
              <a:t> </a:t>
            </a:r>
            <a:r>
              <a:rPr sz="1300" spc="5" dirty="0">
                <a:solidFill>
                  <a:srgbClr val="FFFFFF"/>
                </a:solidFill>
                <a:latin typeface="Calibri"/>
                <a:cs typeface="Calibri"/>
              </a:rPr>
              <a:t>la</a:t>
            </a:r>
            <a:r>
              <a:rPr sz="1300" dirty="0">
                <a:solidFill>
                  <a:srgbClr val="FFFFFF"/>
                </a:solidFill>
                <a:latin typeface="Calibri"/>
                <a:cs typeface="Calibri"/>
              </a:rPr>
              <a:t> </a:t>
            </a:r>
            <a:r>
              <a:rPr sz="1300" spc="-5" dirty="0">
                <a:solidFill>
                  <a:srgbClr val="FFFFFF"/>
                </a:solidFill>
                <a:latin typeface="Calibri"/>
                <a:cs typeface="Calibri"/>
              </a:rPr>
              <a:t>naturaleza</a:t>
            </a:r>
            <a:r>
              <a:rPr sz="1300" spc="-10" dirty="0">
                <a:solidFill>
                  <a:srgbClr val="FFFFFF"/>
                </a:solidFill>
                <a:latin typeface="Calibri"/>
                <a:cs typeface="Calibri"/>
              </a:rPr>
              <a:t> </a:t>
            </a:r>
            <a:r>
              <a:rPr sz="1300" spc="5" dirty="0">
                <a:solidFill>
                  <a:srgbClr val="FFFFFF"/>
                </a:solidFill>
                <a:latin typeface="Calibri"/>
                <a:cs typeface="Calibri"/>
              </a:rPr>
              <a:t>y</a:t>
            </a:r>
            <a:r>
              <a:rPr sz="1300" spc="10" dirty="0">
                <a:solidFill>
                  <a:srgbClr val="FFFFFF"/>
                </a:solidFill>
                <a:latin typeface="Calibri"/>
                <a:cs typeface="Calibri"/>
              </a:rPr>
              <a:t> </a:t>
            </a:r>
            <a:r>
              <a:rPr sz="1300" dirty="0">
                <a:solidFill>
                  <a:srgbClr val="FFFFFF"/>
                </a:solidFill>
                <a:latin typeface="Calibri"/>
                <a:cs typeface="Calibri"/>
              </a:rPr>
              <a:t>sus</a:t>
            </a:r>
            <a:r>
              <a:rPr sz="1300" spc="5" dirty="0">
                <a:solidFill>
                  <a:srgbClr val="FFFFFF"/>
                </a:solidFill>
                <a:latin typeface="Calibri"/>
                <a:cs typeface="Calibri"/>
              </a:rPr>
              <a:t> </a:t>
            </a:r>
            <a:r>
              <a:rPr sz="1300" dirty="0">
                <a:solidFill>
                  <a:srgbClr val="FFFFFF"/>
                </a:solidFill>
                <a:latin typeface="Calibri"/>
                <a:cs typeface="Calibri"/>
              </a:rPr>
              <a:t>elementos</a:t>
            </a:r>
            <a:endParaRPr sz="1300">
              <a:latin typeface="Calibri"/>
              <a:cs typeface="Calibri"/>
            </a:endParaRPr>
          </a:p>
        </p:txBody>
      </p:sp>
      <p:sp>
        <p:nvSpPr>
          <p:cNvPr id="25" name="object 25"/>
          <p:cNvSpPr txBox="1"/>
          <p:nvPr/>
        </p:nvSpPr>
        <p:spPr>
          <a:xfrm>
            <a:off x="5821695" y="3382419"/>
            <a:ext cx="3267710" cy="427355"/>
          </a:xfrm>
          <a:prstGeom prst="rect">
            <a:avLst/>
          </a:prstGeom>
        </p:spPr>
        <p:txBody>
          <a:bodyPr vert="horz" wrap="square" lIns="0" tIns="14604" rIns="0" bIns="0" rtlCol="0">
            <a:spAutoFit/>
          </a:bodyPr>
          <a:lstStyle/>
          <a:p>
            <a:pPr marL="201295" indent="-188595">
              <a:lnSpc>
                <a:spcPct val="100000"/>
              </a:lnSpc>
              <a:spcBef>
                <a:spcPts val="114"/>
              </a:spcBef>
              <a:buFont typeface="Arial MT"/>
              <a:buChar char="•"/>
              <a:tabLst>
                <a:tab pos="200660" algn="l"/>
                <a:tab pos="201295" algn="l"/>
              </a:tabLst>
            </a:pPr>
            <a:r>
              <a:rPr sz="1300" dirty="0">
                <a:solidFill>
                  <a:srgbClr val="FFFFFF"/>
                </a:solidFill>
                <a:latin typeface="Calibri"/>
                <a:cs typeface="Calibri"/>
              </a:rPr>
              <a:t>Alta</a:t>
            </a:r>
            <a:r>
              <a:rPr sz="1300" spc="-5" dirty="0">
                <a:solidFill>
                  <a:srgbClr val="FFFFFF"/>
                </a:solidFill>
                <a:latin typeface="Calibri"/>
                <a:cs typeface="Calibri"/>
              </a:rPr>
              <a:t> </a:t>
            </a:r>
            <a:r>
              <a:rPr sz="1300" dirty="0">
                <a:solidFill>
                  <a:srgbClr val="FFFFFF"/>
                </a:solidFill>
                <a:latin typeface="Calibri"/>
                <a:cs typeface="Calibri"/>
              </a:rPr>
              <a:t>complejidad</a:t>
            </a:r>
            <a:r>
              <a:rPr sz="1300" spc="5" dirty="0">
                <a:solidFill>
                  <a:srgbClr val="FFFFFF"/>
                </a:solidFill>
                <a:latin typeface="Calibri"/>
                <a:cs typeface="Calibri"/>
              </a:rPr>
              <a:t> </a:t>
            </a:r>
            <a:r>
              <a:rPr sz="1300" dirty="0">
                <a:solidFill>
                  <a:srgbClr val="FFFFFF"/>
                </a:solidFill>
                <a:latin typeface="Calibri"/>
                <a:cs typeface="Calibri"/>
              </a:rPr>
              <a:t>temática</a:t>
            </a:r>
            <a:r>
              <a:rPr sz="1300" spc="-15" dirty="0">
                <a:solidFill>
                  <a:srgbClr val="FFFFFF"/>
                </a:solidFill>
                <a:latin typeface="Calibri"/>
                <a:cs typeface="Calibri"/>
              </a:rPr>
              <a:t> </a:t>
            </a:r>
            <a:r>
              <a:rPr sz="1300" spc="5" dirty="0">
                <a:solidFill>
                  <a:srgbClr val="FFFFFF"/>
                </a:solidFill>
                <a:latin typeface="Calibri"/>
                <a:cs typeface="Calibri"/>
              </a:rPr>
              <a:t>y</a:t>
            </a:r>
            <a:r>
              <a:rPr sz="1300" spc="15" dirty="0">
                <a:solidFill>
                  <a:srgbClr val="FFFFFF"/>
                </a:solidFill>
                <a:latin typeface="Calibri"/>
                <a:cs typeface="Calibri"/>
              </a:rPr>
              <a:t> </a:t>
            </a:r>
            <a:r>
              <a:rPr sz="1300" dirty="0">
                <a:solidFill>
                  <a:srgbClr val="FFFFFF"/>
                </a:solidFill>
                <a:latin typeface="Calibri"/>
                <a:cs typeface="Calibri"/>
              </a:rPr>
              <a:t>cientítifo</a:t>
            </a:r>
            <a:r>
              <a:rPr sz="1300" spc="-5" dirty="0">
                <a:solidFill>
                  <a:srgbClr val="FFFFFF"/>
                </a:solidFill>
                <a:latin typeface="Calibri"/>
                <a:cs typeface="Calibri"/>
              </a:rPr>
              <a:t> </a:t>
            </a:r>
            <a:r>
              <a:rPr sz="1300" dirty="0">
                <a:solidFill>
                  <a:srgbClr val="FFFFFF"/>
                </a:solidFill>
                <a:latin typeface="Calibri"/>
                <a:cs typeface="Calibri"/>
              </a:rPr>
              <a:t>técnica</a:t>
            </a:r>
            <a:endParaRPr sz="1300">
              <a:latin typeface="Calibri"/>
              <a:cs typeface="Calibri"/>
            </a:endParaRPr>
          </a:p>
          <a:p>
            <a:pPr marL="201295" indent="-188595">
              <a:lnSpc>
                <a:spcPct val="100000"/>
              </a:lnSpc>
              <a:spcBef>
                <a:spcPts val="25"/>
              </a:spcBef>
              <a:buFont typeface="Arial MT"/>
              <a:buChar char="•"/>
              <a:tabLst>
                <a:tab pos="200660" algn="l"/>
                <a:tab pos="201295" algn="l"/>
              </a:tabLst>
            </a:pPr>
            <a:r>
              <a:rPr sz="1300" spc="5" dirty="0">
                <a:solidFill>
                  <a:srgbClr val="FFFFFF"/>
                </a:solidFill>
                <a:latin typeface="Calibri"/>
                <a:cs typeface="Calibri"/>
              </a:rPr>
              <a:t>Dimensión</a:t>
            </a:r>
            <a:r>
              <a:rPr sz="1300" dirty="0">
                <a:solidFill>
                  <a:srgbClr val="FFFFFF"/>
                </a:solidFill>
                <a:latin typeface="Calibri"/>
                <a:cs typeface="Calibri"/>
              </a:rPr>
              <a:t> inter</a:t>
            </a:r>
            <a:r>
              <a:rPr sz="1300" spc="-10" dirty="0">
                <a:solidFill>
                  <a:srgbClr val="FFFFFF"/>
                </a:solidFill>
                <a:latin typeface="Calibri"/>
                <a:cs typeface="Calibri"/>
              </a:rPr>
              <a:t> </a:t>
            </a:r>
            <a:r>
              <a:rPr sz="1300" spc="5" dirty="0">
                <a:solidFill>
                  <a:srgbClr val="FFFFFF"/>
                </a:solidFill>
                <a:latin typeface="Calibri"/>
                <a:cs typeface="Calibri"/>
              </a:rPr>
              <a:t>ó </a:t>
            </a:r>
            <a:r>
              <a:rPr sz="1300" dirty="0">
                <a:solidFill>
                  <a:srgbClr val="FFFFFF"/>
                </a:solidFill>
                <a:latin typeface="Calibri"/>
                <a:cs typeface="Calibri"/>
              </a:rPr>
              <a:t>transdisciplinario</a:t>
            </a:r>
            <a:endParaRPr sz="1300">
              <a:latin typeface="Calibri"/>
              <a:cs typeface="Calibri"/>
            </a:endParaRPr>
          </a:p>
        </p:txBody>
      </p:sp>
      <p:sp>
        <p:nvSpPr>
          <p:cNvPr id="26" name="object 26"/>
          <p:cNvSpPr txBox="1"/>
          <p:nvPr/>
        </p:nvSpPr>
        <p:spPr>
          <a:xfrm>
            <a:off x="5821695" y="3784755"/>
            <a:ext cx="3622040" cy="427355"/>
          </a:xfrm>
          <a:prstGeom prst="rect">
            <a:avLst/>
          </a:prstGeom>
        </p:spPr>
        <p:txBody>
          <a:bodyPr vert="horz" wrap="square" lIns="0" tIns="14604" rIns="0" bIns="0" rtlCol="0">
            <a:spAutoFit/>
          </a:bodyPr>
          <a:lstStyle/>
          <a:p>
            <a:pPr marL="201295" indent="-188595">
              <a:lnSpc>
                <a:spcPct val="100000"/>
              </a:lnSpc>
              <a:spcBef>
                <a:spcPts val="114"/>
              </a:spcBef>
              <a:buFont typeface="Arial MT"/>
              <a:buChar char="•"/>
              <a:tabLst>
                <a:tab pos="200660" algn="l"/>
                <a:tab pos="201295" algn="l"/>
              </a:tabLst>
            </a:pPr>
            <a:r>
              <a:rPr sz="1300" dirty="0">
                <a:solidFill>
                  <a:srgbClr val="FFFFFF"/>
                </a:solidFill>
                <a:latin typeface="Calibri"/>
                <a:cs typeface="Calibri"/>
              </a:rPr>
              <a:t>Alta</a:t>
            </a:r>
            <a:r>
              <a:rPr sz="1300" spc="-5" dirty="0">
                <a:solidFill>
                  <a:srgbClr val="FFFFFF"/>
                </a:solidFill>
                <a:latin typeface="Calibri"/>
                <a:cs typeface="Calibri"/>
              </a:rPr>
              <a:t> </a:t>
            </a:r>
            <a:r>
              <a:rPr sz="1300" dirty="0">
                <a:solidFill>
                  <a:srgbClr val="FFFFFF"/>
                </a:solidFill>
                <a:latin typeface="Calibri"/>
                <a:cs typeface="Calibri"/>
              </a:rPr>
              <a:t>densidad</a:t>
            </a:r>
            <a:r>
              <a:rPr sz="1300" spc="-5" dirty="0">
                <a:solidFill>
                  <a:srgbClr val="FFFFFF"/>
                </a:solidFill>
                <a:latin typeface="Calibri"/>
                <a:cs typeface="Calibri"/>
              </a:rPr>
              <a:t> </a:t>
            </a:r>
            <a:r>
              <a:rPr sz="1300" dirty="0">
                <a:solidFill>
                  <a:srgbClr val="FFFFFF"/>
                </a:solidFill>
                <a:latin typeface="Calibri"/>
                <a:cs typeface="Calibri"/>
              </a:rPr>
              <a:t>normativa</a:t>
            </a:r>
            <a:r>
              <a:rPr sz="1300" spc="15" dirty="0">
                <a:solidFill>
                  <a:srgbClr val="FFFFFF"/>
                </a:solidFill>
                <a:latin typeface="Calibri"/>
                <a:cs typeface="Calibri"/>
              </a:rPr>
              <a:t> </a:t>
            </a:r>
            <a:r>
              <a:rPr sz="1300" spc="5" dirty="0">
                <a:solidFill>
                  <a:srgbClr val="FFFFFF"/>
                </a:solidFill>
                <a:latin typeface="Calibri"/>
                <a:cs typeface="Calibri"/>
              </a:rPr>
              <a:t>y</a:t>
            </a:r>
            <a:r>
              <a:rPr sz="1300" spc="10" dirty="0">
                <a:solidFill>
                  <a:srgbClr val="FFFFFF"/>
                </a:solidFill>
                <a:latin typeface="Calibri"/>
                <a:cs typeface="Calibri"/>
              </a:rPr>
              <a:t> </a:t>
            </a:r>
            <a:r>
              <a:rPr sz="1300" dirty="0">
                <a:solidFill>
                  <a:srgbClr val="FFFFFF"/>
                </a:solidFill>
                <a:latin typeface="Calibri"/>
                <a:cs typeface="Calibri"/>
              </a:rPr>
              <a:t>regulación</a:t>
            </a:r>
            <a:r>
              <a:rPr sz="1300" spc="5" dirty="0">
                <a:solidFill>
                  <a:srgbClr val="FFFFFF"/>
                </a:solidFill>
                <a:latin typeface="Calibri"/>
                <a:cs typeface="Calibri"/>
              </a:rPr>
              <a:t> </a:t>
            </a:r>
            <a:r>
              <a:rPr sz="1300" dirty="0">
                <a:solidFill>
                  <a:srgbClr val="FFFFFF"/>
                </a:solidFill>
                <a:latin typeface="Calibri"/>
                <a:cs typeface="Calibri"/>
              </a:rPr>
              <a:t>sectorial</a:t>
            </a:r>
            <a:endParaRPr sz="1300">
              <a:latin typeface="Calibri"/>
              <a:cs typeface="Calibri"/>
            </a:endParaRPr>
          </a:p>
          <a:p>
            <a:pPr marL="201295" indent="-188595">
              <a:lnSpc>
                <a:spcPct val="100000"/>
              </a:lnSpc>
              <a:spcBef>
                <a:spcPts val="25"/>
              </a:spcBef>
              <a:buFont typeface="Arial MT"/>
              <a:buChar char="•"/>
              <a:tabLst>
                <a:tab pos="200660" algn="l"/>
                <a:tab pos="201295" algn="l"/>
              </a:tabLst>
            </a:pPr>
            <a:r>
              <a:rPr sz="1300" spc="5" dirty="0">
                <a:solidFill>
                  <a:srgbClr val="FFFFFF"/>
                </a:solidFill>
                <a:latin typeface="Calibri"/>
                <a:cs typeface="Calibri"/>
              </a:rPr>
              <a:t>Multi/</a:t>
            </a:r>
            <a:r>
              <a:rPr sz="1300" spc="-5" dirty="0">
                <a:solidFill>
                  <a:srgbClr val="FFFFFF"/>
                </a:solidFill>
                <a:latin typeface="Calibri"/>
                <a:cs typeface="Calibri"/>
              </a:rPr>
              <a:t> Poli</a:t>
            </a:r>
            <a:r>
              <a:rPr sz="1300" spc="325" dirty="0">
                <a:solidFill>
                  <a:srgbClr val="FFFFFF"/>
                </a:solidFill>
                <a:latin typeface="Calibri"/>
                <a:cs typeface="Calibri"/>
              </a:rPr>
              <a:t> </a:t>
            </a:r>
            <a:r>
              <a:rPr sz="1300" dirty="0">
                <a:solidFill>
                  <a:srgbClr val="FFFFFF"/>
                </a:solidFill>
                <a:latin typeface="Calibri"/>
                <a:cs typeface="Calibri"/>
              </a:rPr>
              <a:t>causales (bienes,</a:t>
            </a:r>
            <a:r>
              <a:rPr sz="1300" spc="25" dirty="0">
                <a:solidFill>
                  <a:srgbClr val="FFFFFF"/>
                </a:solidFill>
                <a:latin typeface="Calibri"/>
                <a:cs typeface="Calibri"/>
              </a:rPr>
              <a:t> </a:t>
            </a:r>
            <a:r>
              <a:rPr sz="1300" dirty="0">
                <a:solidFill>
                  <a:srgbClr val="FFFFFF"/>
                </a:solidFill>
                <a:latin typeface="Calibri"/>
                <a:cs typeface="Calibri"/>
              </a:rPr>
              <a:t>relaciones,</a:t>
            </a:r>
            <a:r>
              <a:rPr sz="1300" spc="30" dirty="0">
                <a:solidFill>
                  <a:srgbClr val="FFFFFF"/>
                </a:solidFill>
                <a:latin typeface="Calibri"/>
                <a:cs typeface="Calibri"/>
              </a:rPr>
              <a:t> </a:t>
            </a:r>
            <a:r>
              <a:rPr sz="1300" spc="-5" dirty="0">
                <a:solidFill>
                  <a:srgbClr val="FFFFFF"/>
                </a:solidFill>
                <a:latin typeface="Calibri"/>
                <a:cs typeface="Calibri"/>
              </a:rPr>
              <a:t>territorio,</a:t>
            </a:r>
            <a:endParaRPr sz="1300">
              <a:latin typeface="Calibri"/>
              <a:cs typeface="Calibri"/>
            </a:endParaRPr>
          </a:p>
        </p:txBody>
      </p:sp>
      <p:sp>
        <p:nvSpPr>
          <p:cNvPr id="27" name="object 27"/>
          <p:cNvSpPr txBox="1"/>
          <p:nvPr/>
        </p:nvSpPr>
        <p:spPr>
          <a:xfrm>
            <a:off x="5821695" y="4186840"/>
            <a:ext cx="3579495" cy="1433830"/>
          </a:xfrm>
          <a:prstGeom prst="rect">
            <a:avLst/>
          </a:prstGeom>
        </p:spPr>
        <p:txBody>
          <a:bodyPr vert="horz" wrap="square" lIns="0" tIns="14604" rIns="0" bIns="0" rtlCol="0">
            <a:spAutoFit/>
          </a:bodyPr>
          <a:lstStyle/>
          <a:p>
            <a:pPr marL="12700">
              <a:lnSpc>
                <a:spcPct val="100000"/>
              </a:lnSpc>
              <a:spcBef>
                <a:spcPts val="114"/>
              </a:spcBef>
            </a:pPr>
            <a:r>
              <a:rPr sz="1300" spc="-5" dirty="0">
                <a:solidFill>
                  <a:srgbClr val="FFFFFF"/>
                </a:solidFill>
                <a:latin typeface="Calibri"/>
                <a:cs typeface="Calibri"/>
              </a:rPr>
              <a:t>valores</a:t>
            </a:r>
            <a:r>
              <a:rPr sz="1300" spc="5" dirty="0">
                <a:solidFill>
                  <a:srgbClr val="FFFFFF"/>
                </a:solidFill>
                <a:latin typeface="Calibri"/>
                <a:cs typeface="Calibri"/>
              </a:rPr>
              <a:t> e</a:t>
            </a:r>
            <a:r>
              <a:rPr sz="1300" spc="-5" dirty="0">
                <a:solidFill>
                  <a:srgbClr val="FFFFFF"/>
                </a:solidFill>
                <a:latin typeface="Calibri"/>
                <a:cs typeface="Calibri"/>
              </a:rPr>
              <a:t> </a:t>
            </a:r>
            <a:r>
              <a:rPr sz="1300" spc="5" dirty="0">
                <a:solidFill>
                  <a:srgbClr val="FFFFFF"/>
                </a:solidFill>
                <a:latin typeface="Calibri"/>
                <a:cs typeface="Calibri"/>
              </a:rPr>
              <a:t>ideologías)</a:t>
            </a:r>
            <a:endParaRPr sz="1300">
              <a:latin typeface="Calibri"/>
              <a:cs typeface="Calibri"/>
            </a:endParaRPr>
          </a:p>
          <a:p>
            <a:pPr marL="201295" indent="-188595">
              <a:lnSpc>
                <a:spcPct val="100000"/>
              </a:lnSpc>
              <a:spcBef>
                <a:spcPts val="30"/>
              </a:spcBef>
              <a:buFont typeface="Arial MT"/>
              <a:buChar char="•"/>
              <a:tabLst>
                <a:tab pos="200660" algn="l"/>
                <a:tab pos="201295" algn="l"/>
              </a:tabLst>
            </a:pPr>
            <a:r>
              <a:rPr sz="1300" dirty="0">
                <a:solidFill>
                  <a:srgbClr val="FFFFFF"/>
                </a:solidFill>
                <a:latin typeface="Calibri"/>
                <a:cs typeface="Calibri"/>
              </a:rPr>
              <a:t>Multiplicidad</a:t>
            </a:r>
            <a:r>
              <a:rPr sz="1300" spc="5" dirty="0">
                <a:solidFill>
                  <a:srgbClr val="FFFFFF"/>
                </a:solidFill>
                <a:latin typeface="Calibri"/>
                <a:cs typeface="Calibri"/>
              </a:rPr>
              <a:t> de</a:t>
            </a:r>
            <a:r>
              <a:rPr sz="1300" spc="-15" dirty="0">
                <a:solidFill>
                  <a:srgbClr val="FFFFFF"/>
                </a:solidFill>
                <a:latin typeface="Calibri"/>
                <a:cs typeface="Calibri"/>
              </a:rPr>
              <a:t> </a:t>
            </a:r>
            <a:r>
              <a:rPr sz="1300" dirty="0">
                <a:solidFill>
                  <a:srgbClr val="FFFFFF"/>
                </a:solidFill>
                <a:latin typeface="Calibri"/>
                <a:cs typeface="Calibri"/>
              </a:rPr>
              <a:t>actores</a:t>
            </a:r>
            <a:r>
              <a:rPr sz="1300" spc="20" dirty="0">
                <a:solidFill>
                  <a:srgbClr val="FFFFFF"/>
                </a:solidFill>
                <a:latin typeface="Calibri"/>
                <a:cs typeface="Calibri"/>
              </a:rPr>
              <a:t> </a:t>
            </a:r>
            <a:r>
              <a:rPr sz="1300" spc="-5" dirty="0">
                <a:solidFill>
                  <a:srgbClr val="FFFFFF"/>
                </a:solidFill>
                <a:latin typeface="Calibri"/>
                <a:cs typeface="Calibri"/>
              </a:rPr>
              <a:t>relevantes</a:t>
            </a:r>
            <a:r>
              <a:rPr sz="1300" spc="20" dirty="0">
                <a:solidFill>
                  <a:srgbClr val="FFFFFF"/>
                </a:solidFill>
                <a:latin typeface="Calibri"/>
                <a:cs typeface="Calibri"/>
              </a:rPr>
              <a:t> </a:t>
            </a:r>
            <a:r>
              <a:rPr sz="1300" spc="5" dirty="0">
                <a:solidFill>
                  <a:srgbClr val="FFFFFF"/>
                </a:solidFill>
                <a:latin typeface="Calibri"/>
                <a:cs typeface="Calibri"/>
              </a:rPr>
              <a:t>y</a:t>
            </a:r>
            <a:r>
              <a:rPr sz="1300" spc="10" dirty="0">
                <a:solidFill>
                  <a:srgbClr val="FFFFFF"/>
                </a:solidFill>
                <a:latin typeface="Calibri"/>
                <a:cs typeface="Calibri"/>
              </a:rPr>
              <a:t> </a:t>
            </a:r>
            <a:r>
              <a:rPr sz="1300" spc="5" dirty="0">
                <a:solidFill>
                  <a:srgbClr val="FFFFFF"/>
                </a:solidFill>
                <a:latin typeface="Calibri"/>
                <a:cs typeface="Calibri"/>
              </a:rPr>
              <a:t>o/</a:t>
            </a:r>
            <a:r>
              <a:rPr sz="1300" spc="15" dirty="0">
                <a:solidFill>
                  <a:srgbClr val="FFFFFF"/>
                </a:solidFill>
                <a:latin typeface="Calibri"/>
                <a:cs typeface="Calibri"/>
              </a:rPr>
              <a:t> </a:t>
            </a:r>
            <a:r>
              <a:rPr sz="1300" spc="5" dirty="0">
                <a:solidFill>
                  <a:srgbClr val="FFFFFF"/>
                </a:solidFill>
                <a:latin typeface="Calibri"/>
                <a:cs typeface="Calibri"/>
              </a:rPr>
              <a:t>de</a:t>
            </a:r>
            <a:r>
              <a:rPr sz="1300" spc="20" dirty="0">
                <a:solidFill>
                  <a:srgbClr val="FFFFFF"/>
                </a:solidFill>
                <a:latin typeface="Calibri"/>
                <a:cs typeface="Calibri"/>
              </a:rPr>
              <a:t> </a:t>
            </a:r>
            <a:r>
              <a:rPr sz="1300" dirty="0">
                <a:solidFill>
                  <a:srgbClr val="FFFFFF"/>
                </a:solidFill>
                <a:latin typeface="Calibri"/>
                <a:cs typeface="Calibri"/>
              </a:rPr>
              <a:t>partes</a:t>
            </a:r>
            <a:endParaRPr sz="1300">
              <a:latin typeface="Calibri"/>
              <a:cs typeface="Calibri"/>
            </a:endParaRPr>
          </a:p>
          <a:p>
            <a:pPr marL="201295" indent="-188595">
              <a:lnSpc>
                <a:spcPct val="100000"/>
              </a:lnSpc>
              <a:spcBef>
                <a:spcPts val="20"/>
              </a:spcBef>
              <a:buFont typeface="Arial MT"/>
              <a:buChar char="•"/>
              <a:tabLst>
                <a:tab pos="200660" algn="l"/>
                <a:tab pos="201295" algn="l"/>
              </a:tabLst>
            </a:pPr>
            <a:r>
              <a:rPr sz="1300" dirty="0">
                <a:solidFill>
                  <a:srgbClr val="FFFFFF"/>
                </a:solidFill>
                <a:latin typeface="Calibri"/>
                <a:cs typeface="Calibri"/>
              </a:rPr>
              <a:t>Mutiplicidad</a:t>
            </a:r>
            <a:r>
              <a:rPr sz="1300" spc="-30" dirty="0">
                <a:solidFill>
                  <a:srgbClr val="FFFFFF"/>
                </a:solidFill>
                <a:latin typeface="Calibri"/>
                <a:cs typeface="Calibri"/>
              </a:rPr>
              <a:t> </a:t>
            </a:r>
            <a:r>
              <a:rPr sz="1300" spc="5" dirty="0">
                <a:solidFill>
                  <a:srgbClr val="FFFFFF"/>
                </a:solidFill>
                <a:latin typeface="Calibri"/>
                <a:cs typeface="Calibri"/>
              </a:rPr>
              <a:t>de</a:t>
            </a:r>
            <a:r>
              <a:rPr sz="1300" spc="-5" dirty="0">
                <a:solidFill>
                  <a:srgbClr val="FFFFFF"/>
                </a:solidFill>
                <a:latin typeface="Calibri"/>
                <a:cs typeface="Calibri"/>
              </a:rPr>
              <a:t> </a:t>
            </a:r>
            <a:r>
              <a:rPr sz="1300" dirty="0">
                <a:solidFill>
                  <a:srgbClr val="FFFFFF"/>
                </a:solidFill>
                <a:latin typeface="Calibri"/>
                <a:cs typeface="Calibri"/>
              </a:rPr>
              <a:t>intereses</a:t>
            </a:r>
            <a:endParaRPr sz="1300">
              <a:latin typeface="Calibri"/>
              <a:cs typeface="Calibri"/>
            </a:endParaRPr>
          </a:p>
          <a:p>
            <a:pPr marL="201295" indent="-188595">
              <a:lnSpc>
                <a:spcPct val="100000"/>
              </a:lnSpc>
              <a:spcBef>
                <a:spcPts val="25"/>
              </a:spcBef>
              <a:buFont typeface="Arial MT"/>
              <a:buChar char="•"/>
              <a:tabLst>
                <a:tab pos="200660" algn="l"/>
                <a:tab pos="201295" algn="l"/>
              </a:tabLst>
            </a:pPr>
            <a:r>
              <a:rPr sz="1300" spc="5" dirty="0">
                <a:solidFill>
                  <a:srgbClr val="FFFFFF"/>
                </a:solidFill>
                <a:latin typeface="Calibri"/>
                <a:cs typeface="Calibri"/>
              </a:rPr>
              <a:t>Asimetría</a:t>
            </a:r>
            <a:r>
              <a:rPr sz="1300" spc="-20" dirty="0">
                <a:solidFill>
                  <a:srgbClr val="FFFFFF"/>
                </a:solidFill>
                <a:latin typeface="Calibri"/>
                <a:cs typeface="Calibri"/>
              </a:rPr>
              <a:t> </a:t>
            </a:r>
            <a:r>
              <a:rPr sz="1300" spc="5" dirty="0">
                <a:solidFill>
                  <a:srgbClr val="FFFFFF"/>
                </a:solidFill>
                <a:latin typeface="Calibri"/>
                <a:cs typeface="Calibri"/>
              </a:rPr>
              <a:t>de</a:t>
            </a:r>
            <a:r>
              <a:rPr sz="1300" spc="-15" dirty="0">
                <a:solidFill>
                  <a:srgbClr val="FFFFFF"/>
                </a:solidFill>
                <a:latin typeface="Calibri"/>
                <a:cs typeface="Calibri"/>
              </a:rPr>
              <a:t> </a:t>
            </a:r>
            <a:r>
              <a:rPr sz="1300" dirty="0">
                <a:solidFill>
                  <a:srgbClr val="FFFFFF"/>
                </a:solidFill>
                <a:latin typeface="Calibri"/>
                <a:cs typeface="Calibri"/>
              </a:rPr>
              <a:t>poder</a:t>
            </a:r>
            <a:endParaRPr sz="1300">
              <a:latin typeface="Calibri"/>
              <a:cs typeface="Calibri"/>
            </a:endParaRPr>
          </a:p>
          <a:p>
            <a:pPr marL="201295" indent="-188595">
              <a:lnSpc>
                <a:spcPct val="100000"/>
              </a:lnSpc>
              <a:spcBef>
                <a:spcPts val="25"/>
              </a:spcBef>
              <a:buFont typeface="Arial MT"/>
              <a:buChar char="•"/>
              <a:tabLst>
                <a:tab pos="200660" algn="l"/>
                <a:tab pos="201295" algn="l"/>
              </a:tabLst>
            </a:pPr>
            <a:r>
              <a:rPr sz="1300" spc="5" dirty="0">
                <a:solidFill>
                  <a:srgbClr val="FFFFFF"/>
                </a:solidFill>
                <a:latin typeface="Calibri"/>
                <a:cs typeface="Calibri"/>
              </a:rPr>
              <a:t>Son</a:t>
            </a:r>
            <a:r>
              <a:rPr sz="1300" dirty="0">
                <a:solidFill>
                  <a:srgbClr val="FFFFFF"/>
                </a:solidFill>
                <a:latin typeface="Calibri"/>
                <a:cs typeface="Calibri"/>
              </a:rPr>
              <a:t> expression</a:t>
            </a:r>
            <a:r>
              <a:rPr sz="1300" spc="15" dirty="0">
                <a:solidFill>
                  <a:srgbClr val="FFFFFF"/>
                </a:solidFill>
                <a:latin typeface="Calibri"/>
                <a:cs typeface="Calibri"/>
              </a:rPr>
              <a:t> </a:t>
            </a:r>
            <a:r>
              <a:rPr sz="1300" spc="5" dirty="0">
                <a:solidFill>
                  <a:srgbClr val="FFFFFF"/>
                </a:solidFill>
                <a:latin typeface="Calibri"/>
                <a:cs typeface="Calibri"/>
              </a:rPr>
              <a:t>de un</a:t>
            </a:r>
            <a:r>
              <a:rPr sz="1300" spc="-5" dirty="0">
                <a:solidFill>
                  <a:srgbClr val="FFFFFF"/>
                </a:solidFill>
                <a:latin typeface="Calibri"/>
                <a:cs typeface="Calibri"/>
              </a:rPr>
              <a:t> </a:t>
            </a:r>
            <a:r>
              <a:rPr sz="1300" dirty="0">
                <a:solidFill>
                  <a:srgbClr val="FFFFFF"/>
                </a:solidFill>
                <a:latin typeface="Calibri"/>
                <a:cs typeface="Calibri"/>
              </a:rPr>
              <a:t>conflict</a:t>
            </a:r>
            <a:r>
              <a:rPr sz="1300" spc="-15" dirty="0">
                <a:solidFill>
                  <a:srgbClr val="FFFFFF"/>
                </a:solidFill>
                <a:latin typeface="Calibri"/>
                <a:cs typeface="Calibri"/>
              </a:rPr>
              <a:t> </a:t>
            </a:r>
            <a:r>
              <a:rPr sz="1300" dirty="0">
                <a:solidFill>
                  <a:srgbClr val="FFFFFF"/>
                </a:solidFill>
                <a:latin typeface="Calibri"/>
                <a:cs typeface="Calibri"/>
              </a:rPr>
              <a:t>social</a:t>
            </a:r>
            <a:endParaRPr sz="1300">
              <a:latin typeface="Calibri"/>
              <a:cs typeface="Calibri"/>
            </a:endParaRPr>
          </a:p>
          <a:p>
            <a:pPr marL="201295" indent="-188595">
              <a:lnSpc>
                <a:spcPct val="100000"/>
              </a:lnSpc>
              <a:spcBef>
                <a:spcPts val="25"/>
              </a:spcBef>
              <a:buFont typeface="Arial MT"/>
              <a:buChar char="•"/>
              <a:tabLst>
                <a:tab pos="200660" algn="l"/>
                <a:tab pos="201295" algn="l"/>
              </a:tabLst>
            </a:pPr>
            <a:r>
              <a:rPr sz="1300" dirty="0">
                <a:solidFill>
                  <a:srgbClr val="FFFFFF"/>
                </a:solidFill>
                <a:latin typeface="Calibri"/>
                <a:cs typeface="Calibri"/>
              </a:rPr>
              <a:t>Requieren</a:t>
            </a:r>
            <a:r>
              <a:rPr sz="1300" spc="20" dirty="0">
                <a:solidFill>
                  <a:srgbClr val="FFFFFF"/>
                </a:solidFill>
                <a:latin typeface="Calibri"/>
                <a:cs typeface="Calibri"/>
              </a:rPr>
              <a:t> </a:t>
            </a:r>
            <a:r>
              <a:rPr sz="1300" spc="5" dirty="0">
                <a:solidFill>
                  <a:srgbClr val="FFFFFF"/>
                </a:solidFill>
                <a:latin typeface="Calibri"/>
                <a:cs typeface="Calibri"/>
              </a:rPr>
              <a:t>la</a:t>
            </a:r>
            <a:r>
              <a:rPr sz="1300" spc="-5" dirty="0">
                <a:solidFill>
                  <a:srgbClr val="FFFFFF"/>
                </a:solidFill>
                <a:latin typeface="Calibri"/>
                <a:cs typeface="Calibri"/>
              </a:rPr>
              <a:t> </a:t>
            </a:r>
            <a:r>
              <a:rPr sz="1300" dirty="0">
                <a:solidFill>
                  <a:srgbClr val="FFFFFF"/>
                </a:solidFill>
                <a:latin typeface="Calibri"/>
                <a:cs typeface="Calibri"/>
              </a:rPr>
              <a:t>intervención</a:t>
            </a:r>
            <a:r>
              <a:rPr sz="1300" spc="15" dirty="0">
                <a:solidFill>
                  <a:srgbClr val="FFFFFF"/>
                </a:solidFill>
                <a:latin typeface="Calibri"/>
                <a:cs typeface="Calibri"/>
              </a:rPr>
              <a:t> </a:t>
            </a:r>
            <a:r>
              <a:rPr sz="1300" spc="5" dirty="0">
                <a:solidFill>
                  <a:srgbClr val="FFFFFF"/>
                </a:solidFill>
                <a:latin typeface="Calibri"/>
                <a:cs typeface="Calibri"/>
              </a:rPr>
              <a:t>y</a:t>
            </a:r>
            <a:r>
              <a:rPr sz="1300" spc="10" dirty="0">
                <a:solidFill>
                  <a:srgbClr val="FFFFFF"/>
                </a:solidFill>
                <a:latin typeface="Calibri"/>
                <a:cs typeface="Calibri"/>
              </a:rPr>
              <a:t> </a:t>
            </a:r>
            <a:r>
              <a:rPr sz="1300" dirty="0">
                <a:solidFill>
                  <a:srgbClr val="FFFFFF"/>
                </a:solidFill>
                <a:latin typeface="Calibri"/>
                <a:cs typeface="Calibri"/>
              </a:rPr>
              <a:t>gestión</a:t>
            </a:r>
            <a:r>
              <a:rPr sz="1300" spc="-5" dirty="0">
                <a:solidFill>
                  <a:srgbClr val="FFFFFF"/>
                </a:solidFill>
                <a:latin typeface="Calibri"/>
                <a:cs typeface="Calibri"/>
              </a:rPr>
              <a:t> </a:t>
            </a:r>
            <a:r>
              <a:rPr sz="1300" dirty="0">
                <a:solidFill>
                  <a:srgbClr val="FFFFFF"/>
                </a:solidFill>
                <a:latin typeface="Calibri"/>
                <a:cs typeface="Calibri"/>
              </a:rPr>
              <a:t>del</a:t>
            </a:r>
            <a:r>
              <a:rPr sz="1300" spc="5" dirty="0">
                <a:solidFill>
                  <a:srgbClr val="FFFFFF"/>
                </a:solidFill>
                <a:latin typeface="Calibri"/>
                <a:cs typeface="Calibri"/>
              </a:rPr>
              <a:t> </a:t>
            </a:r>
            <a:r>
              <a:rPr sz="1300" dirty="0">
                <a:solidFill>
                  <a:srgbClr val="FFFFFF"/>
                </a:solidFill>
                <a:latin typeface="Calibri"/>
                <a:cs typeface="Calibri"/>
              </a:rPr>
              <a:t>Estado/</a:t>
            </a:r>
            <a:endParaRPr sz="1300">
              <a:latin typeface="Calibri"/>
              <a:cs typeface="Calibri"/>
            </a:endParaRPr>
          </a:p>
          <a:p>
            <a:pPr marL="12700">
              <a:lnSpc>
                <a:spcPct val="100000"/>
              </a:lnSpc>
              <a:spcBef>
                <a:spcPts val="25"/>
              </a:spcBef>
            </a:pPr>
            <a:r>
              <a:rPr sz="1300" dirty="0">
                <a:solidFill>
                  <a:srgbClr val="FFFFFF"/>
                </a:solidFill>
                <a:latin typeface="Calibri"/>
                <a:cs typeface="Calibri"/>
              </a:rPr>
              <a:t>Componente</a:t>
            </a:r>
            <a:r>
              <a:rPr sz="1300" spc="15" dirty="0">
                <a:solidFill>
                  <a:srgbClr val="FFFFFF"/>
                </a:solidFill>
                <a:latin typeface="Calibri"/>
                <a:cs typeface="Calibri"/>
              </a:rPr>
              <a:t> </a:t>
            </a:r>
            <a:r>
              <a:rPr sz="1300" dirty="0">
                <a:solidFill>
                  <a:srgbClr val="FFFFFF"/>
                </a:solidFill>
                <a:latin typeface="Calibri"/>
                <a:cs typeface="Calibri"/>
              </a:rPr>
              <a:t>público,</a:t>
            </a:r>
            <a:r>
              <a:rPr sz="1300" spc="-15" dirty="0">
                <a:solidFill>
                  <a:srgbClr val="FFFFFF"/>
                </a:solidFill>
                <a:latin typeface="Calibri"/>
                <a:cs typeface="Calibri"/>
              </a:rPr>
              <a:t> </a:t>
            </a:r>
            <a:r>
              <a:rPr sz="1300" spc="5" dirty="0">
                <a:solidFill>
                  <a:srgbClr val="FFFFFF"/>
                </a:solidFill>
                <a:latin typeface="Calibri"/>
                <a:cs typeface="Calibri"/>
              </a:rPr>
              <a:t>de</a:t>
            </a:r>
            <a:r>
              <a:rPr sz="1300" dirty="0">
                <a:solidFill>
                  <a:srgbClr val="FFFFFF"/>
                </a:solidFill>
                <a:latin typeface="Calibri"/>
                <a:cs typeface="Calibri"/>
              </a:rPr>
              <a:t> interés colectivo</a:t>
            </a:r>
            <a:endParaRPr sz="13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6017"/>
            <a:ext cx="10058400" cy="5659120"/>
            <a:chOff x="0" y="1056017"/>
            <a:chExt cx="10058400" cy="5659120"/>
          </a:xfrm>
        </p:grpSpPr>
        <p:sp>
          <p:nvSpPr>
            <p:cNvPr id="3" name="object 3"/>
            <p:cNvSpPr/>
            <p:nvPr/>
          </p:nvSpPr>
          <p:spPr>
            <a:xfrm>
              <a:off x="0" y="1057273"/>
              <a:ext cx="10058400" cy="5657850"/>
            </a:xfrm>
            <a:custGeom>
              <a:avLst/>
              <a:gdLst/>
              <a:ahLst/>
              <a:cxnLst/>
              <a:rect l="l" t="t" r="r" b="b"/>
              <a:pathLst>
                <a:path w="10058400" h="5657850">
                  <a:moveTo>
                    <a:pt x="0" y="0"/>
                  </a:moveTo>
                  <a:lnTo>
                    <a:pt x="0" y="5657850"/>
                  </a:lnTo>
                  <a:lnTo>
                    <a:pt x="10058400" y="5657850"/>
                  </a:lnTo>
                  <a:lnTo>
                    <a:pt x="10058400" y="0"/>
                  </a:lnTo>
                  <a:lnTo>
                    <a:pt x="0" y="0"/>
                  </a:lnTo>
                  <a:close/>
                </a:path>
              </a:pathLst>
            </a:custGeom>
            <a:solidFill>
              <a:srgbClr val="3E3E3E"/>
            </a:solidFill>
          </p:spPr>
          <p:txBody>
            <a:bodyPr wrap="square" lIns="0" tIns="0" rIns="0" bIns="0" rtlCol="0"/>
            <a:lstStyle/>
            <a:p>
              <a:endParaRPr/>
            </a:p>
          </p:txBody>
        </p:sp>
        <p:sp>
          <p:nvSpPr>
            <p:cNvPr id="4" name="object 4"/>
            <p:cNvSpPr/>
            <p:nvPr/>
          </p:nvSpPr>
          <p:spPr>
            <a:xfrm>
              <a:off x="5430278" y="1056017"/>
              <a:ext cx="4628515" cy="4818380"/>
            </a:xfrm>
            <a:custGeom>
              <a:avLst/>
              <a:gdLst/>
              <a:ahLst/>
              <a:cxnLst/>
              <a:rect l="l" t="t" r="r" b="b"/>
              <a:pathLst>
                <a:path w="4628515" h="4818380">
                  <a:moveTo>
                    <a:pt x="0" y="1976056"/>
                  </a:moveTo>
                  <a:lnTo>
                    <a:pt x="404" y="2024502"/>
                  </a:lnTo>
                  <a:lnTo>
                    <a:pt x="1614" y="2072753"/>
                  </a:lnTo>
                  <a:lnTo>
                    <a:pt x="3622" y="2120801"/>
                  </a:lnTo>
                  <a:lnTo>
                    <a:pt x="6423" y="2168640"/>
                  </a:lnTo>
                  <a:lnTo>
                    <a:pt x="10010" y="2216265"/>
                  </a:lnTo>
                  <a:lnTo>
                    <a:pt x="14376" y="2263667"/>
                  </a:lnTo>
                  <a:lnTo>
                    <a:pt x="19515" y="2310842"/>
                  </a:lnTo>
                  <a:lnTo>
                    <a:pt x="25421" y="2357783"/>
                  </a:lnTo>
                  <a:lnTo>
                    <a:pt x="32087" y="2404482"/>
                  </a:lnTo>
                  <a:lnTo>
                    <a:pt x="39507" y="2450935"/>
                  </a:lnTo>
                  <a:lnTo>
                    <a:pt x="47674" y="2497134"/>
                  </a:lnTo>
                  <a:lnTo>
                    <a:pt x="56582" y="2543073"/>
                  </a:lnTo>
                  <a:lnTo>
                    <a:pt x="66225" y="2588745"/>
                  </a:lnTo>
                  <a:lnTo>
                    <a:pt x="76596" y="2634145"/>
                  </a:lnTo>
                  <a:lnTo>
                    <a:pt x="87688" y="2679265"/>
                  </a:lnTo>
                  <a:lnTo>
                    <a:pt x="99496" y="2724100"/>
                  </a:lnTo>
                  <a:lnTo>
                    <a:pt x="112013" y="2768642"/>
                  </a:lnTo>
                  <a:lnTo>
                    <a:pt x="125232" y="2812887"/>
                  </a:lnTo>
                  <a:lnTo>
                    <a:pt x="139148" y="2856826"/>
                  </a:lnTo>
                  <a:lnTo>
                    <a:pt x="153753" y="2900454"/>
                  </a:lnTo>
                  <a:lnTo>
                    <a:pt x="169041" y="2943764"/>
                  </a:lnTo>
                  <a:lnTo>
                    <a:pt x="185007" y="2986750"/>
                  </a:lnTo>
                  <a:lnTo>
                    <a:pt x="201642" y="3029406"/>
                  </a:lnTo>
                  <a:lnTo>
                    <a:pt x="218942" y="3071725"/>
                  </a:lnTo>
                  <a:lnTo>
                    <a:pt x="236899" y="3113700"/>
                  </a:lnTo>
                  <a:lnTo>
                    <a:pt x="255508" y="3155325"/>
                  </a:lnTo>
                  <a:lnTo>
                    <a:pt x="274761" y="3196595"/>
                  </a:lnTo>
                  <a:lnTo>
                    <a:pt x="294653" y="3237502"/>
                  </a:lnTo>
                  <a:lnTo>
                    <a:pt x="315177" y="3278039"/>
                  </a:lnTo>
                  <a:lnTo>
                    <a:pt x="336326" y="3318202"/>
                  </a:lnTo>
                  <a:lnTo>
                    <a:pt x="358094" y="3357982"/>
                  </a:lnTo>
                  <a:lnTo>
                    <a:pt x="380475" y="3397375"/>
                  </a:lnTo>
                  <a:lnTo>
                    <a:pt x="403463" y="3436372"/>
                  </a:lnTo>
                  <a:lnTo>
                    <a:pt x="427050" y="3474969"/>
                  </a:lnTo>
                  <a:lnTo>
                    <a:pt x="451231" y="3513158"/>
                  </a:lnTo>
                  <a:lnTo>
                    <a:pt x="475998" y="3550933"/>
                  </a:lnTo>
                  <a:lnTo>
                    <a:pt x="501347" y="3588288"/>
                  </a:lnTo>
                  <a:lnTo>
                    <a:pt x="527270" y="3625216"/>
                  </a:lnTo>
                  <a:lnTo>
                    <a:pt x="553760" y="3661712"/>
                  </a:lnTo>
                  <a:lnTo>
                    <a:pt x="580812" y="3697767"/>
                  </a:lnTo>
                  <a:lnTo>
                    <a:pt x="608419" y="3733377"/>
                  </a:lnTo>
                  <a:lnTo>
                    <a:pt x="636575" y="3768534"/>
                  </a:lnTo>
                  <a:lnTo>
                    <a:pt x="665273" y="3803233"/>
                  </a:lnTo>
                  <a:lnTo>
                    <a:pt x="694506" y="3837466"/>
                  </a:lnTo>
                  <a:lnTo>
                    <a:pt x="724269" y="3871228"/>
                  </a:lnTo>
                  <a:lnTo>
                    <a:pt x="754555" y="3904512"/>
                  </a:lnTo>
                  <a:lnTo>
                    <a:pt x="785357" y="3937311"/>
                  </a:lnTo>
                  <a:lnTo>
                    <a:pt x="816670" y="3969620"/>
                  </a:lnTo>
                  <a:lnTo>
                    <a:pt x="848486" y="4001431"/>
                  </a:lnTo>
                  <a:lnTo>
                    <a:pt x="880800" y="4032739"/>
                  </a:lnTo>
                  <a:lnTo>
                    <a:pt x="913604" y="4063537"/>
                  </a:lnTo>
                  <a:lnTo>
                    <a:pt x="946893" y="4093818"/>
                  </a:lnTo>
                  <a:lnTo>
                    <a:pt x="980660" y="4123576"/>
                  </a:lnTo>
                  <a:lnTo>
                    <a:pt x="1014898" y="4152805"/>
                  </a:lnTo>
                  <a:lnTo>
                    <a:pt x="1049602" y="4181499"/>
                  </a:lnTo>
                  <a:lnTo>
                    <a:pt x="1084765" y="4209650"/>
                  </a:lnTo>
                  <a:lnTo>
                    <a:pt x="1120380" y="4237253"/>
                  </a:lnTo>
                  <a:lnTo>
                    <a:pt x="1156441" y="4264300"/>
                  </a:lnTo>
                  <a:lnTo>
                    <a:pt x="1192942" y="4290787"/>
                  </a:lnTo>
                  <a:lnTo>
                    <a:pt x="1229875" y="4316706"/>
                  </a:lnTo>
                  <a:lnTo>
                    <a:pt x="1267236" y="4342050"/>
                  </a:lnTo>
                  <a:lnTo>
                    <a:pt x="1305017" y="4366814"/>
                  </a:lnTo>
                  <a:lnTo>
                    <a:pt x="1343211" y="4390991"/>
                  </a:lnTo>
                  <a:lnTo>
                    <a:pt x="1381814" y="4414575"/>
                  </a:lnTo>
                  <a:lnTo>
                    <a:pt x="1420817" y="4437558"/>
                  </a:lnTo>
                  <a:lnTo>
                    <a:pt x="1460215" y="4459936"/>
                  </a:lnTo>
                  <a:lnTo>
                    <a:pt x="1500002" y="4481701"/>
                  </a:lnTo>
                  <a:lnTo>
                    <a:pt x="1540170" y="4502847"/>
                  </a:lnTo>
                  <a:lnTo>
                    <a:pt x="1580714" y="4523367"/>
                  </a:lnTo>
                  <a:lnTo>
                    <a:pt x="1621626" y="4543256"/>
                  </a:lnTo>
                  <a:lnTo>
                    <a:pt x="1662902" y="4562506"/>
                  </a:lnTo>
                  <a:lnTo>
                    <a:pt x="1704533" y="4581111"/>
                  </a:lnTo>
                  <a:lnTo>
                    <a:pt x="1746515" y="4599066"/>
                  </a:lnTo>
                  <a:lnTo>
                    <a:pt x="1788840" y="4616363"/>
                  </a:lnTo>
                  <a:lnTo>
                    <a:pt x="1831501" y="4632996"/>
                  </a:lnTo>
                  <a:lnTo>
                    <a:pt x="1874494" y="4648959"/>
                  </a:lnTo>
                  <a:lnTo>
                    <a:pt x="1917810" y="4664244"/>
                  </a:lnTo>
                  <a:lnTo>
                    <a:pt x="1961444" y="4678847"/>
                  </a:lnTo>
                  <a:lnTo>
                    <a:pt x="2005390" y="4692760"/>
                  </a:lnTo>
                  <a:lnTo>
                    <a:pt x="2049640" y="4705978"/>
                  </a:lnTo>
                  <a:lnTo>
                    <a:pt x="2094189" y="4718493"/>
                  </a:lnTo>
                  <a:lnTo>
                    <a:pt x="2139030" y="4730299"/>
                  </a:lnTo>
                  <a:lnTo>
                    <a:pt x="2184157" y="4741389"/>
                  </a:lnTo>
                  <a:lnTo>
                    <a:pt x="2229563" y="4751759"/>
                  </a:lnTo>
                  <a:lnTo>
                    <a:pt x="2275242" y="4761400"/>
                  </a:lnTo>
                  <a:lnTo>
                    <a:pt x="2321187" y="4770307"/>
                  </a:lnTo>
                  <a:lnTo>
                    <a:pt x="2367392" y="4778472"/>
                  </a:lnTo>
                  <a:lnTo>
                    <a:pt x="2413851" y="4785891"/>
                  </a:lnTo>
                  <a:lnTo>
                    <a:pt x="2460557" y="4792556"/>
                  </a:lnTo>
                  <a:lnTo>
                    <a:pt x="2507504" y="4798461"/>
                  </a:lnTo>
                  <a:lnTo>
                    <a:pt x="2554685" y="4803599"/>
                  </a:lnTo>
                  <a:lnTo>
                    <a:pt x="2602095" y="4807964"/>
                  </a:lnTo>
                  <a:lnTo>
                    <a:pt x="2649725" y="4811550"/>
                  </a:lnTo>
                  <a:lnTo>
                    <a:pt x="2697571" y="4814351"/>
                  </a:lnTo>
                  <a:lnTo>
                    <a:pt x="2745626" y="4816359"/>
                  </a:lnTo>
                  <a:lnTo>
                    <a:pt x="2793883" y="4817568"/>
                  </a:lnTo>
                  <a:lnTo>
                    <a:pt x="2842336" y="4817973"/>
                  </a:lnTo>
                  <a:lnTo>
                    <a:pt x="2894172" y="4817510"/>
                  </a:lnTo>
                  <a:lnTo>
                    <a:pt x="2945784" y="4816126"/>
                  </a:lnTo>
                  <a:lnTo>
                    <a:pt x="2997162" y="4813829"/>
                  </a:lnTo>
                  <a:lnTo>
                    <a:pt x="3048299" y="4810628"/>
                  </a:lnTo>
                  <a:lnTo>
                    <a:pt x="3099188" y="4806528"/>
                  </a:lnTo>
                  <a:lnTo>
                    <a:pt x="3149820" y="4801540"/>
                  </a:lnTo>
                  <a:lnTo>
                    <a:pt x="3200187" y="4795670"/>
                  </a:lnTo>
                  <a:lnTo>
                    <a:pt x="3250282" y="4788926"/>
                  </a:lnTo>
                  <a:lnTo>
                    <a:pt x="3300097" y="4781316"/>
                  </a:lnTo>
                  <a:lnTo>
                    <a:pt x="3349624" y="4772849"/>
                  </a:lnTo>
                  <a:lnTo>
                    <a:pt x="3398855" y="4763531"/>
                  </a:lnTo>
                  <a:lnTo>
                    <a:pt x="3447783" y="4753371"/>
                  </a:lnTo>
                  <a:lnTo>
                    <a:pt x="3496400" y="4742377"/>
                  </a:lnTo>
                  <a:lnTo>
                    <a:pt x="3544697" y="4730556"/>
                  </a:lnTo>
                  <a:lnTo>
                    <a:pt x="3592667" y="4717916"/>
                  </a:lnTo>
                  <a:lnTo>
                    <a:pt x="3640302" y="4704465"/>
                  </a:lnTo>
                  <a:lnTo>
                    <a:pt x="3687595" y="4690212"/>
                  </a:lnTo>
                  <a:lnTo>
                    <a:pt x="3734537" y="4675163"/>
                  </a:lnTo>
                  <a:lnTo>
                    <a:pt x="3781121" y="4659327"/>
                  </a:lnTo>
                  <a:lnTo>
                    <a:pt x="3827339" y="4642712"/>
                  </a:lnTo>
                  <a:lnTo>
                    <a:pt x="3873182" y="4625325"/>
                  </a:lnTo>
                  <a:lnTo>
                    <a:pt x="3918644" y="4607174"/>
                  </a:lnTo>
                  <a:lnTo>
                    <a:pt x="3963717" y="4588268"/>
                  </a:lnTo>
                  <a:lnTo>
                    <a:pt x="4008392" y="4568613"/>
                  </a:lnTo>
                  <a:lnTo>
                    <a:pt x="4052661" y="4548219"/>
                  </a:lnTo>
                  <a:lnTo>
                    <a:pt x="4096518" y="4527092"/>
                  </a:lnTo>
                  <a:lnTo>
                    <a:pt x="4139954" y="4505240"/>
                  </a:lnTo>
                  <a:lnTo>
                    <a:pt x="4182961" y="4482672"/>
                  </a:lnTo>
                  <a:lnTo>
                    <a:pt x="4225532" y="4459395"/>
                  </a:lnTo>
                  <a:lnTo>
                    <a:pt x="4267658" y="4435418"/>
                  </a:lnTo>
                  <a:lnTo>
                    <a:pt x="4309332" y="4410747"/>
                  </a:lnTo>
                  <a:lnTo>
                    <a:pt x="4350546" y="4385391"/>
                  </a:lnTo>
                  <a:lnTo>
                    <a:pt x="4391292" y="4359358"/>
                  </a:lnTo>
                  <a:lnTo>
                    <a:pt x="4431563" y="4332655"/>
                  </a:lnTo>
                  <a:lnTo>
                    <a:pt x="4628121" y="4185657"/>
                  </a:lnTo>
                  <a:lnTo>
                    <a:pt x="4628121" y="0"/>
                  </a:lnTo>
                  <a:lnTo>
                    <a:pt x="802053" y="0"/>
                  </a:lnTo>
                  <a:lnTo>
                    <a:pt x="649081" y="168374"/>
                  </a:lnTo>
                  <a:lnTo>
                    <a:pt x="618211" y="206429"/>
                  </a:lnTo>
                  <a:lnTo>
                    <a:pt x="587988" y="245023"/>
                  </a:lnTo>
                  <a:lnTo>
                    <a:pt x="558420" y="284147"/>
                  </a:lnTo>
                  <a:lnTo>
                    <a:pt x="529515" y="323794"/>
                  </a:lnTo>
                  <a:lnTo>
                    <a:pt x="501282" y="363954"/>
                  </a:lnTo>
                  <a:lnTo>
                    <a:pt x="473728" y="404619"/>
                  </a:lnTo>
                  <a:lnTo>
                    <a:pt x="446863" y="445782"/>
                  </a:lnTo>
                  <a:lnTo>
                    <a:pt x="420695" y="487434"/>
                  </a:lnTo>
                  <a:lnTo>
                    <a:pt x="395231" y="529566"/>
                  </a:lnTo>
                  <a:lnTo>
                    <a:pt x="370480" y="572171"/>
                  </a:lnTo>
                  <a:lnTo>
                    <a:pt x="346450" y="615240"/>
                  </a:lnTo>
                  <a:lnTo>
                    <a:pt x="323150" y="658765"/>
                  </a:lnTo>
                  <a:lnTo>
                    <a:pt x="300587" y="702738"/>
                  </a:lnTo>
                  <a:lnTo>
                    <a:pt x="278771" y="747149"/>
                  </a:lnTo>
                  <a:lnTo>
                    <a:pt x="257709" y="791992"/>
                  </a:lnTo>
                  <a:lnTo>
                    <a:pt x="237409" y="837258"/>
                  </a:lnTo>
                  <a:lnTo>
                    <a:pt x="217880" y="882938"/>
                  </a:lnTo>
                  <a:lnTo>
                    <a:pt x="199131" y="929025"/>
                  </a:lnTo>
                  <a:lnTo>
                    <a:pt x="181168" y="975509"/>
                  </a:lnTo>
                  <a:lnTo>
                    <a:pt x="164002" y="1022384"/>
                  </a:lnTo>
                  <a:lnTo>
                    <a:pt x="147639" y="1069640"/>
                  </a:lnTo>
                  <a:lnTo>
                    <a:pt x="132089" y="1117269"/>
                  </a:lnTo>
                  <a:lnTo>
                    <a:pt x="117358" y="1165263"/>
                  </a:lnTo>
                  <a:lnTo>
                    <a:pt x="103457" y="1213613"/>
                  </a:lnTo>
                  <a:lnTo>
                    <a:pt x="90392" y="1262313"/>
                  </a:lnTo>
                  <a:lnTo>
                    <a:pt x="78173" y="1311352"/>
                  </a:lnTo>
                  <a:lnTo>
                    <a:pt x="66807" y="1360723"/>
                  </a:lnTo>
                  <a:lnTo>
                    <a:pt x="56303" y="1410418"/>
                  </a:lnTo>
                  <a:lnTo>
                    <a:pt x="46669" y="1460428"/>
                  </a:lnTo>
                  <a:lnTo>
                    <a:pt x="37914" y="1510745"/>
                  </a:lnTo>
                  <a:lnTo>
                    <a:pt x="30045" y="1561361"/>
                  </a:lnTo>
                  <a:lnTo>
                    <a:pt x="23070" y="1612268"/>
                  </a:lnTo>
                  <a:lnTo>
                    <a:pt x="16999" y="1663457"/>
                  </a:lnTo>
                  <a:lnTo>
                    <a:pt x="11839" y="1714920"/>
                  </a:lnTo>
                  <a:lnTo>
                    <a:pt x="7599" y="1766649"/>
                  </a:lnTo>
                  <a:lnTo>
                    <a:pt x="4287" y="1818635"/>
                  </a:lnTo>
                  <a:lnTo>
                    <a:pt x="1910" y="1870870"/>
                  </a:lnTo>
                  <a:lnTo>
                    <a:pt x="479" y="1923347"/>
                  </a:lnTo>
                  <a:lnTo>
                    <a:pt x="0" y="1976056"/>
                  </a:lnTo>
                  <a:close/>
                </a:path>
              </a:pathLst>
            </a:custGeom>
            <a:solidFill>
              <a:srgbClr val="FFFFFF">
                <a:alpha val="79998"/>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5567324" y="1057275"/>
              <a:ext cx="4489189" cy="4665211"/>
            </a:xfrm>
            <a:prstGeom prst="rect">
              <a:avLst/>
            </a:prstGeom>
          </p:spPr>
        </p:pic>
      </p:grpSp>
      <p:sp>
        <p:nvSpPr>
          <p:cNvPr id="6" name="object 6"/>
          <p:cNvSpPr txBox="1">
            <a:spLocks noGrp="1"/>
          </p:cNvSpPr>
          <p:nvPr>
            <p:ph type="title"/>
          </p:nvPr>
        </p:nvSpPr>
        <p:spPr>
          <a:xfrm>
            <a:off x="1642640" y="1410721"/>
            <a:ext cx="3089910" cy="478790"/>
          </a:xfrm>
          <a:prstGeom prst="rect">
            <a:avLst/>
          </a:prstGeom>
        </p:spPr>
        <p:txBody>
          <a:bodyPr vert="horz" wrap="square" lIns="0" tIns="15240" rIns="0" bIns="0" rtlCol="0">
            <a:spAutoFit/>
          </a:bodyPr>
          <a:lstStyle/>
          <a:p>
            <a:pPr marL="12700">
              <a:lnSpc>
                <a:spcPct val="100000"/>
              </a:lnSpc>
              <a:spcBef>
                <a:spcPts val="120"/>
              </a:spcBef>
            </a:pPr>
            <a:r>
              <a:rPr spc="5" dirty="0">
                <a:solidFill>
                  <a:srgbClr val="92D050"/>
                </a:solidFill>
              </a:rPr>
              <a:t>Causas</a:t>
            </a:r>
            <a:r>
              <a:rPr spc="-40" dirty="0">
                <a:solidFill>
                  <a:srgbClr val="92D050"/>
                </a:solidFill>
              </a:rPr>
              <a:t> </a:t>
            </a:r>
            <a:r>
              <a:rPr spc="5" dirty="0">
                <a:solidFill>
                  <a:srgbClr val="92D050"/>
                </a:solidFill>
              </a:rPr>
              <a:t>del</a:t>
            </a:r>
            <a:r>
              <a:rPr spc="-35" dirty="0">
                <a:solidFill>
                  <a:srgbClr val="92D050"/>
                </a:solidFill>
              </a:rPr>
              <a:t> </a:t>
            </a:r>
            <a:r>
              <a:rPr dirty="0">
                <a:solidFill>
                  <a:srgbClr val="92D050"/>
                </a:solidFill>
              </a:rPr>
              <a:t>Conflicto</a:t>
            </a:r>
          </a:p>
        </p:txBody>
      </p:sp>
      <p:grpSp>
        <p:nvGrpSpPr>
          <p:cNvPr id="7" name="object 7"/>
          <p:cNvGrpSpPr/>
          <p:nvPr/>
        </p:nvGrpSpPr>
        <p:grpSpPr>
          <a:xfrm>
            <a:off x="3658374" y="4920589"/>
            <a:ext cx="1855470" cy="1206500"/>
            <a:chOff x="3658374" y="4920589"/>
            <a:chExt cx="1855470" cy="1206500"/>
          </a:xfrm>
        </p:grpSpPr>
        <p:sp>
          <p:nvSpPr>
            <p:cNvPr id="8" name="object 8"/>
            <p:cNvSpPr/>
            <p:nvPr/>
          </p:nvSpPr>
          <p:spPr>
            <a:xfrm>
              <a:off x="3663772" y="4925987"/>
              <a:ext cx="1844675" cy="1195705"/>
            </a:xfrm>
            <a:custGeom>
              <a:avLst/>
              <a:gdLst/>
              <a:ahLst/>
              <a:cxnLst/>
              <a:rect l="l" t="t" r="r" b="b"/>
              <a:pathLst>
                <a:path w="1844675" h="1195704">
                  <a:moveTo>
                    <a:pt x="0" y="119548"/>
                  </a:moveTo>
                  <a:lnTo>
                    <a:pt x="0" y="1076123"/>
                  </a:lnTo>
                  <a:lnTo>
                    <a:pt x="9397" y="1122666"/>
                  </a:lnTo>
                  <a:lnTo>
                    <a:pt x="35021" y="1160672"/>
                  </a:lnTo>
                  <a:lnTo>
                    <a:pt x="73021" y="1186296"/>
                  </a:lnTo>
                  <a:lnTo>
                    <a:pt x="119547" y="1195692"/>
                  </a:lnTo>
                  <a:lnTo>
                    <a:pt x="1724911" y="1195692"/>
                  </a:lnTo>
                  <a:lnTo>
                    <a:pt x="1771437" y="1186296"/>
                  </a:lnTo>
                  <a:lnTo>
                    <a:pt x="1809437" y="1160672"/>
                  </a:lnTo>
                  <a:lnTo>
                    <a:pt x="1835062" y="1122666"/>
                  </a:lnTo>
                  <a:lnTo>
                    <a:pt x="1844459" y="1076123"/>
                  </a:lnTo>
                  <a:lnTo>
                    <a:pt x="1844459" y="119548"/>
                  </a:lnTo>
                  <a:lnTo>
                    <a:pt x="1835062" y="73022"/>
                  </a:lnTo>
                  <a:lnTo>
                    <a:pt x="1809437" y="35021"/>
                  </a:lnTo>
                  <a:lnTo>
                    <a:pt x="1771437" y="9397"/>
                  </a:lnTo>
                  <a:lnTo>
                    <a:pt x="1724911" y="0"/>
                  </a:lnTo>
                  <a:lnTo>
                    <a:pt x="119547" y="0"/>
                  </a:lnTo>
                  <a:lnTo>
                    <a:pt x="73021" y="9397"/>
                  </a:lnTo>
                  <a:lnTo>
                    <a:pt x="35021" y="35021"/>
                  </a:lnTo>
                  <a:lnTo>
                    <a:pt x="9397" y="73022"/>
                  </a:lnTo>
                  <a:lnTo>
                    <a:pt x="0" y="119548"/>
                  </a:lnTo>
                  <a:close/>
                </a:path>
              </a:pathLst>
            </a:custGeom>
            <a:solidFill>
              <a:srgbClr val="FFFFFF">
                <a:alpha val="90199"/>
              </a:srgbClr>
            </a:solidFill>
          </p:spPr>
          <p:txBody>
            <a:bodyPr wrap="square" lIns="0" tIns="0" rIns="0" bIns="0" rtlCol="0"/>
            <a:lstStyle/>
            <a:p>
              <a:endParaRPr/>
            </a:p>
          </p:txBody>
        </p:sp>
        <p:sp>
          <p:nvSpPr>
            <p:cNvPr id="9" name="object 9"/>
            <p:cNvSpPr/>
            <p:nvPr/>
          </p:nvSpPr>
          <p:spPr>
            <a:xfrm>
              <a:off x="3663772" y="4925987"/>
              <a:ext cx="1844675" cy="1195705"/>
            </a:xfrm>
            <a:custGeom>
              <a:avLst/>
              <a:gdLst/>
              <a:ahLst/>
              <a:cxnLst/>
              <a:rect l="l" t="t" r="r" b="b"/>
              <a:pathLst>
                <a:path w="1844675" h="1195704">
                  <a:moveTo>
                    <a:pt x="0" y="119548"/>
                  </a:moveTo>
                  <a:lnTo>
                    <a:pt x="9397" y="73021"/>
                  </a:lnTo>
                  <a:lnTo>
                    <a:pt x="35021" y="35021"/>
                  </a:lnTo>
                  <a:lnTo>
                    <a:pt x="73021" y="9397"/>
                  </a:lnTo>
                  <a:lnTo>
                    <a:pt x="119548" y="0"/>
                  </a:lnTo>
                  <a:lnTo>
                    <a:pt x="1724910" y="0"/>
                  </a:lnTo>
                  <a:lnTo>
                    <a:pt x="1771437" y="9397"/>
                  </a:lnTo>
                  <a:lnTo>
                    <a:pt x="1809438" y="35021"/>
                  </a:lnTo>
                  <a:lnTo>
                    <a:pt x="1835062" y="73021"/>
                  </a:lnTo>
                  <a:lnTo>
                    <a:pt x="1844459" y="119548"/>
                  </a:lnTo>
                  <a:lnTo>
                    <a:pt x="1844459" y="1076123"/>
                  </a:lnTo>
                  <a:lnTo>
                    <a:pt x="1835062" y="1122666"/>
                  </a:lnTo>
                  <a:lnTo>
                    <a:pt x="1809438" y="1160672"/>
                  </a:lnTo>
                  <a:lnTo>
                    <a:pt x="1771437" y="1186296"/>
                  </a:lnTo>
                  <a:lnTo>
                    <a:pt x="1724910" y="1195692"/>
                  </a:lnTo>
                  <a:lnTo>
                    <a:pt x="119548" y="1195692"/>
                  </a:lnTo>
                  <a:lnTo>
                    <a:pt x="73021" y="1186296"/>
                  </a:lnTo>
                  <a:lnTo>
                    <a:pt x="35021" y="1160672"/>
                  </a:lnTo>
                  <a:lnTo>
                    <a:pt x="9397" y="1122666"/>
                  </a:lnTo>
                  <a:lnTo>
                    <a:pt x="0" y="1076123"/>
                  </a:lnTo>
                  <a:lnTo>
                    <a:pt x="0" y="119548"/>
                  </a:lnTo>
                  <a:close/>
                </a:path>
              </a:pathLst>
            </a:custGeom>
            <a:ln w="10477">
              <a:solidFill>
                <a:srgbClr val="4472C4"/>
              </a:solidFill>
            </a:ln>
          </p:spPr>
          <p:txBody>
            <a:bodyPr wrap="square" lIns="0" tIns="0" rIns="0" bIns="0" rtlCol="0"/>
            <a:lstStyle/>
            <a:p>
              <a:endParaRPr/>
            </a:p>
          </p:txBody>
        </p:sp>
      </p:grpSp>
      <p:sp>
        <p:nvSpPr>
          <p:cNvPr id="10" name="object 10"/>
          <p:cNvSpPr txBox="1"/>
          <p:nvPr/>
        </p:nvSpPr>
        <p:spPr>
          <a:xfrm>
            <a:off x="4306858" y="5281152"/>
            <a:ext cx="981710" cy="482600"/>
          </a:xfrm>
          <a:prstGeom prst="rect">
            <a:avLst/>
          </a:prstGeom>
        </p:spPr>
        <p:txBody>
          <a:bodyPr vert="horz" wrap="square" lIns="0" tIns="36195" rIns="0" bIns="0" rtlCol="0">
            <a:spAutoFit/>
          </a:bodyPr>
          <a:lstStyle/>
          <a:p>
            <a:pPr marL="154305" marR="5080" indent="-142240">
              <a:lnSpc>
                <a:spcPts val="1720"/>
              </a:lnSpc>
              <a:spcBef>
                <a:spcPts val="285"/>
              </a:spcBef>
              <a:buChar char="•"/>
              <a:tabLst>
                <a:tab pos="154940" algn="l"/>
              </a:tabLst>
            </a:pPr>
            <a:r>
              <a:rPr sz="1550" spc="-15" dirty="0">
                <a:latin typeface="Calibri"/>
                <a:cs typeface="Calibri"/>
              </a:rPr>
              <a:t>Valores </a:t>
            </a:r>
            <a:r>
              <a:rPr sz="1550" spc="5" dirty="0">
                <a:latin typeface="Calibri"/>
                <a:cs typeface="Calibri"/>
              </a:rPr>
              <a:t>e </a:t>
            </a:r>
            <a:r>
              <a:rPr sz="1550" spc="10" dirty="0">
                <a:latin typeface="Calibri"/>
                <a:cs typeface="Calibri"/>
              </a:rPr>
              <a:t> </a:t>
            </a:r>
            <a:r>
              <a:rPr sz="1550" dirty="0">
                <a:latin typeface="Calibri"/>
                <a:cs typeface="Calibri"/>
              </a:rPr>
              <a:t>ideo</a:t>
            </a:r>
            <a:r>
              <a:rPr sz="1550" spc="-10" dirty="0">
                <a:latin typeface="Calibri"/>
                <a:cs typeface="Calibri"/>
              </a:rPr>
              <a:t>l</a:t>
            </a:r>
            <a:r>
              <a:rPr sz="1550" dirty="0">
                <a:latin typeface="Calibri"/>
                <a:cs typeface="Calibri"/>
              </a:rPr>
              <a:t>o</a:t>
            </a:r>
            <a:r>
              <a:rPr sz="1550" spc="-5" dirty="0">
                <a:latin typeface="Calibri"/>
                <a:cs typeface="Calibri"/>
              </a:rPr>
              <a:t>g</a:t>
            </a:r>
            <a:r>
              <a:rPr sz="1550" spc="5" dirty="0">
                <a:latin typeface="Calibri"/>
                <a:cs typeface="Calibri"/>
              </a:rPr>
              <a:t>ías</a:t>
            </a:r>
            <a:endParaRPr sz="1550">
              <a:latin typeface="Calibri"/>
              <a:cs typeface="Calibri"/>
            </a:endParaRPr>
          </a:p>
        </p:txBody>
      </p:sp>
      <p:grpSp>
        <p:nvGrpSpPr>
          <p:cNvPr id="11" name="object 11"/>
          <p:cNvGrpSpPr/>
          <p:nvPr/>
        </p:nvGrpSpPr>
        <p:grpSpPr>
          <a:xfrm>
            <a:off x="648398" y="4920589"/>
            <a:ext cx="1856739" cy="1206500"/>
            <a:chOff x="648398" y="4920589"/>
            <a:chExt cx="1856739" cy="1206500"/>
          </a:xfrm>
        </p:grpSpPr>
        <p:sp>
          <p:nvSpPr>
            <p:cNvPr id="12" name="object 12"/>
            <p:cNvSpPr/>
            <p:nvPr/>
          </p:nvSpPr>
          <p:spPr>
            <a:xfrm>
              <a:off x="653796" y="4925987"/>
              <a:ext cx="1845945" cy="1195705"/>
            </a:xfrm>
            <a:custGeom>
              <a:avLst/>
              <a:gdLst/>
              <a:ahLst/>
              <a:cxnLst/>
              <a:rect l="l" t="t" r="r" b="b"/>
              <a:pathLst>
                <a:path w="1845945" h="1195704">
                  <a:moveTo>
                    <a:pt x="0" y="119548"/>
                  </a:moveTo>
                  <a:lnTo>
                    <a:pt x="0" y="1076123"/>
                  </a:lnTo>
                  <a:lnTo>
                    <a:pt x="9395" y="1122666"/>
                  </a:lnTo>
                  <a:lnTo>
                    <a:pt x="35019" y="1160672"/>
                  </a:lnTo>
                  <a:lnTo>
                    <a:pt x="73025" y="1186296"/>
                  </a:lnTo>
                  <a:lnTo>
                    <a:pt x="119569" y="1195692"/>
                  </a:lnTo>
                  <a:lnTo>
                    <a:pt x="1726168" y="1195692"/>
                  </a:lnTo>
                  <a:lnTo>
                    <a:pt x="1772695" y="1186296"/>
                  </a:lnTo>
                  <a:lnTo>
                    <a:pt x="1810695" y="1160672"/>
                  </a:lnTo>
                  <a:lnTo>
                    <a:pt x="1836319" y="1122666"/>
                  </a:lnTo>
                  <a:lnTo>
                    <a:pt x="1845716" y="1076123"/>
                  </a:lnTo>
                  <a:lnTo>
                    <a:pt x="1845716" y="119548"/>
                  </a:lnTo>
                  <a:lnTo>
                    <a:pt x="1836319" y="73022"/>
                  </a:lnTo>
                  <a:lnTo>
                    <a:pt x="1810695" y="35021"/>
                  </a:lnTo>
                  <a:lnTo>
                    <a:pt x="1772695" y="9397"/>
                  </a:lnTo>
                  <a:lnTo>
                    <a:pt x="1726168" y="0"/>
                  </a:lnTo>
                  <a:lnTo>
                    <a:pt x="119569" y="0"/>
                  </a:lnTo>
                  <a:lnTo>
                    <a:pt x="73025" y="9397"/>
                  </a:lnTo>
                  <a:lnTo>
                    <a:pt x="35019" y="35021"/>
                  </a:lnTo>
                  <a:lnTo>
                    <a:pt x="9395" y="73022"/>
                  </a:lnTo>
                  <a:lnTo>
                    <a:pt x="0" y="119548"/>
                  </a:lnTo>
                  <a:close/>
                </a:path>
              </a:pathLst>
            </a:custGeom>
            <a:solidFill>
              <a:srgbClr val="FFFFFF">
                <a:alpha val="90199"/>
              </a:srgbClr>
            </a:solidFill>
          </p:spPr>
          <p:txBody>
            <a:bodyPr wrap="square" lIns="0" tIns="0" rIns="0" bIns="0" rtlCol="0"/>
            <a:lstStyle/>
            <a:p>
              <a:endParaRPr/>
            </a:p>
          </p:txBody>
        </p:sp>
        <p:sp>
          <p:nvSpPr>
            <p:cNvPr id="13" name="object 13"/>
            <p:cNvSpPr/>
            <p:nvPr/>
          </p:nvSpPr>
          <p:spPr>
            <a:xfrm>
              <a:off x="653796" y="4925987"/>
              <a:ext cx="1845945" cy="1195705"/>
            </a:xfrm>
            <a:custGeom>
              <a:avLst/>
              <a:gdLst/>
              <a:ahLst/>
              <a:cxnLst/>
              <a:rect l="l" t="t" r="r" b="b"/>
              <a:pathLst>
                <a:path w="1845945" h="1195704">
                  <a:moveTo>
                    <a:pt x="0" y="119548"/>
                  </a:moveTo>
                  <a:lnTo>
                    <a:pt x="9395" y="73021"/>
                  </a:lnTo>
                  <a:lnTo>
                    <a:pt x="35019" y="35021"/>
                  </a:lnTo>
                  <a:lnTo>
                    <a:pt x="73026" y="9397"/>
                  </a:lnTo>
                  <a:lnTo>
                    <a:pt x="119569" y="0"/>
                  </a:lnTo>
                  <a:lnTo>
                    <a:pt x="1726168" y="0"/>
                  </a:lnTo>
                  <a:lnTo>
                    <a:pt x="1772694" y="9397"/>
                  </a:lnTo>
                  <a:lnTo>
                    <a:pt x="1810695" y="35021"/>
                  </a:lnTo>
                  <a:lnTo>
                    <a:pt x="1836319" y="73021"/>
                  </a:lnTo>
                  <a:lnTo>
                    <a:pt x="1845716" y="119548"/>
                  </a:lnTo>
                  <a:lnTo>
                    <a:pt x="1845716" y="1076123"/>
                  </a:lnTo>
                  <a:lnTo>
                    <a:pt x="1836319" y="1122666"/>
                  </a:lnTo>
                  <a:lnTo>
                    <a:pt x="1810695" y="1160672"/>
                  </a:lnTo>
                  <a:lnTo>
                    <a:pt x="1772694" y="1186296"/>
                  </a:lnTo>
                  <a:lnTo>
                    <a:pt x="1726168" y="1195692"/>
                  </a:lnTo>
                  <a:lnTo>
                    <a:pt x="119569" y="1195692"/>
                  </a:lnTo>
                  <a:lnTo>
                    <a:pt x="73026" y="1186296"/>
                  </a:lnTo>
                  <a:lnTo>
                    <a:pt x="35019" y="1160672"/>
                  </a:lnTo>
                  <a:lnTo>
                    <a:pt x="9395" y="1122666"/>
                  </a:lnTo>
                  <a:lnTo>
                    <a:pt x="0" y="1076123"/>
                  </a:lnTo>
                  <a:lnTo>
                    <a:pt x="0" y="119548"/>
                  </a:lnTo>
                  <a:close/>
                </a:path>
              </a:pathLst>
            </a:custGeom>
            <a:ln w="10477">
              <a:solidFill>
                <a:srgbClr val="4472C4"/>
              </a:solidFill>
            </a:ln>
          </p:spPr>
          <p:txBody>
            <a:bodyPr wrap="square" lIns="0" tIns="0" rIns="0" bIns="0" rtlCol="0"/>
            <a:lstStyle/>
            <a:p>
              <a:endParaRPr/>
            </a:p>
          </p:txBody>
        </p:sp>
      </p:grpSp>
      <p:sp>
        <p:nvSpPr>
          <p:cNvPr id="14" name="object 14"/>
          <p:cNvSpPr txBox="1"/>
          <p:nvPr/>
        </p:nvSpPr>
        <p:spPr>
          <a:xfrm>
            <a:off x="743188" y="5281152"/>
            <a:ext cx="917575" cy="264160"/>
          </a:xfrm>
          <a:prstGeom prst="rect">
            <a:avLst/>
          </a:prstGeom>
        </p:spPr>
        <p:txBody>
          <a:bodyPr vert="horz" wrap="square" lIns="0" tIns="14605" rIns="0" bIns="0" rtlCol="0">
            <a:spAutoFit/>
          </a:bodyPr>
          <a:lstStyle/>
          <a:p>
            <a:pPr marL="154305" indent="-142240">
              <a:lnSpc>
                <a:spcPct val="100000"/>
              </a:lnSpc>
              <a:spcBef>
                <a:spcPts val="115"/>
              </a:spcBef>
              <a:buChar char="•"/>
              <a:tabLst>
                <a:tab pos="154940" algn="l"/>
              </a:tabLst>
            </a:pPr>
            <a:r>
              <a:rPr sz="1550" spc="-15" dirty="0">
                <a:latin typeface="Calibri"/>
                <a:cs typeface="Calibri"/>
              </a:rPr>
              <a:t>Territorio</a:t>
            </a:r>
            <a:endParaRPr sz="1550">
              <a:latin typeface="Calibri"/>
              <a:cs typeface="Calibri"/>
            </a:endParaRPr>
          </a:p>
        </p:txBody>
      </p:sp>
      <p:grpSp>
        <p:nvGrpSpPr>
          <p:cNvPr id="15" name="object 15"/>
          <p:cNvGrpSpPr/>
          <p:nvPr/>
        </p:nvGrpSpPr>
        <p:grpSpPr>
          <a:xfrm>
            <a:off x="3658374" y="2382100"/>
            <a:ext cx="1855470" cy="1205230"/>
            <a:chOff x="3658374" y="2382100"/>
            <a:chExt cx="1855470" cy="1205230"/>
          </a:xfrm>
        </p:grpSpPr>
        <p:sp>
          <p:nvSpPr>
            <p:cNvPr id="16" name="object 16"/>
            <p:cNvSpPr/>
            <p:nvPr/>
          </p:nvSpPr>
          <p:spPr>
            <a:xfrm>
              <a:off x="3663772" y="2387498"/>
              <a:ext cx="1844675" cy="1194435"/>
            </a:xfrm>
            <a:custGeom>
              <a:avLst/>
              <a:gdLst/>
              <a:ahLst/>
              <a:cxnLst/>
              <a:rect l="l" t="t" r="r" b="b"/>
              <a:pathLst>
                <a:path w="1844675" h="1194435">
                  <a:moveTo>
                    <a:pt x="0" y="119443"/>
                  </a:moveTo>
                  <a:lnTo>
                    <a:pt x="0" y="1074991"/>
                  </a:lnTo>
                  <a:lnTo>
                    <a:pt x="9380" y="1121501"/>
                  </a:lnTo>
                  <a:lnTo>
                    <a:pt x="34968" y="1159466"/>
                  </a:lnTo>
                  <a:lnTo>
                    <a:pt x="72933" y="1185054"/>
                  </a:lnTo>
                  <a:lnTo>
                    <a:pt x="119443" y="1194435"/>
                  </a:lnTo>
                  <a:lnTo>
                    <a:pt x="1725015" y="1194434"/>
                  </a:lnTo>
                  <a:lnTo>
                    <a:pt x="1771525" y="1185054"/>
                  </a:lnTo>
                  <a:lnTo>
                    <a:pt x="1809490" y="1159466"/>
                  </a:lnTo>
                  <a:lnTo>
                    <a:pt x="1835078" y="1121501"/>
                  </a:lnTo>
                  <a:lnTo>
                    <a:pt x="1844459" y="1074991"/>
                  </a:lnTo>
                  <a:lnTo>
                    <a:pt x="1844459" y="119443"/>
                  </a:lnTo>
                  <a:lnTo>
                    <a:pt x="1835078" y="72933"/>
                  </a:lnTo>
                  <a:lnTo>
                    <a:pt x="1809490" y="34968"/>
                  </a:lnTo>
                  <a:lnTo>
                    <a:pt x="1771525" y="9380"/>
                  </a:lnTo>
                  <a:lnTo>
                    <a:pt x="1725015" y="0"/>
                  </a:lnTo>
                  <a:lnTo>
                    <a:pt x="119443" y="0"/>
                  </a:lnTo>
                  <a:lnTo>
                    <a:pt x="72933" y="9380"/>
                  </a:lnTo>
                  <a:lnTo>
                    <a:pt x="34968" y="34968"/>
                  </a:lnTo>
                  <a:lnTo>
                    <a:pt x="9380" y="72933"/>
                  </a:lnTo>
                  <a:lnTo>
                    <a:pt x="0" y="119443"/>
                  </a:lnTo>
                  <a:close/>
                </a:path>
              </a:pathLst>
            </a:custGeom>
            <a:solidFill>
              <a:srgbClr val="FFFFFF">
                <a:alpha val="90199"/>
              </a:srgbClr>
            </a:solidFill>
          </p:spPr>
          <p:txBody>
            <a:bodyPr wrap="square" lIns="0" tIns="0" rIns="0" bIns="0" rtlCol="0"/>
            <a:lstStyle/>
            <a:p>
              <a:endParaRPr/>
            </a:p>
          </p:txBody>
        </p:sp>
        <p:sp>
          <p:nvSpPr>
            <p:cNvPr id="17" name="object 17"/>
            <p:cNvSpPr/>
            <p:nvPr/>
          </p:nvSpPr>
          <p:spPr>
            <a:xfrm>
              <a:off x="3663772" y="2387498"/>
              <a:ext cx="1844675" cy="1194435"/>
            </a:xfrm>
            <a:custGeom>
              <a:avLst/>
              <a:gdLst/>
              <a:ahLst/>
              <a:cxnLst/>
              <a:rect l="l" t="t" r="r" b="b"/>
              <a:pathLst>
                <a:path w="1844675" h="1194435">
                  <a:moveTo>
                    <a:pt x="0" y="119443"/>
                  </a:moveTo>
                  <a:lnTo>
                    <a:pt x="9380" y="72933"/>
                  </a:lnTo>
                  <a:lnTo>
                    <a:pt x="34968" y="34968"/>
                  </a:lnTo>
                  <a:lnTo>
                    <a:pt x="72933" y="9380"/>
                  </a:lnTo>
                  <a:lnTo>
                    <a:pt x="119443" y="0"/>
                  </a:lnTo>
                  <a:lnTo>
                    <a:pt x="1725015" y="0"/>
                  </a:lnTo>
                  <a:lnTo>
                    <a:pt x="1771525" y="9380"/>
                  </a:lnTo>
                  <a:lnTo>
                    <a:pt x="1809490" y="34968"/>
                  </a:lnTo>
                  <a:lnTo>
                    <a:pt x="1835078" y="72933"/>
                  </a:lnTo>
                  <a:lnTo>
                    <a:pt x="1844459" y="119443"/>
                  </a:lnTo>
                  <a:lnTo>
                    <a:pt x="1844459" y="1074991"/>
                  </a:lnTo>
                  <a:lnTo>
                    <a:pt x="1835078" y="1121501"/>
                  </a:lnTo>
                  <a:lnTo>
                    <a:pt x="1809490" y="1159466"/>
                  </a:lnTo>
                  <a:lnTo>
                    <a:pt x="1771525" y="1185054"/>
                  </a:lnTo>
                  <a:lnTo>
                    <a:pt x="1725015" y="1194434"/>
                  </a:lnTo>
                  <a:lnTo>
                    <a:pt x="119443" y="1194434"/>
                  </a:lnTo>
                  <a:lnTo>
                    <a:pt x="72933" y="1185054"/>
                  </a:lnTo>
                  <a:lnTo>
                    <a:pt x="34968" y="1159466"/>
                  </a:lnTo>
                  <a:lnTo>
                    <a:pt x="9380" y="1121501"/>
                  </a:lnTo>
                  <a:lnTo>
                    <a:pt x="0" y="1074991"/>
                  </a:lnTo>
                  <a:lnTo>
                    <a:pt x="0" y="119443"/>
                  </a:lnTo>
                  <a:close/>
                </a:path>
              </a:pathLst>
            </a:custGeom>
            <a:ln w="10477">
              <a:solidFill>
                <a:srgbClr val="4472C4"/>
              </a:solidFill>
            </a:ln>
          </p:spPr>
          <p:txBody>
            <a:bodyPr wrap="square" lIns="0" tIns="0" rIns="0" bIns="0" rtlCol="0"/>
            <a:lstStyle/>
            <a:p>
              <a:endParaRPr/>
            </a:p>
          </p:txBody>
        </p:sp>
      </p:grpSp>
      <p:sp>
        <p:nvSpPr>
          <p:cNvPr id="18" name="object 18"/>
          <p:cNvSpPr txBox="1"/>
          <p:nvPr/>
        </p:nvSpPr>
        <p:spPr>
          <a:xfrm>
            <a:off x="4306858" y="2442483"/>
            <a:ext cx="1027430" cy="264160"/>
          </a:xfrm>
          <a:prstGeom prst="rect">
            <a:avLst/>
          </a:prstGeom>
        </p:spPr>
        <p:txBody>
          <a:bodyPr vert="horz" wrap="square" lIns="0" tIns="14605" rIns="0" bIns="0" rtlCol="0">
            <a:spAutoFit/>
          </a:bodyPr>
          <a:lstStyle/>
          <a:p>
            <a:pPr marL="154305" indent="-142240">
              <a:lnSpc>
                <a:spcPct val="100000"/>
              </a:lnSpc>
              <a:spcBef>
                <a:spcPts val="115"/>
              </a:spcBef>
              <a:buChar char="•"/>
              <a:tabLst>
                <a:tab pos="154940" algn="l"/>
              </a:tabLst>
            </a:pPr>
            <a:r>
              <a:rPr sz="1550" spc="-25" dirty="0">
                <a:latin typeface="Calibri"/>
                <a:cs typeface="Calibri"/>
              </a:rPr>
              <a:t>R</a:t>
            </a:r>
            <a:r>
              <a:rPr sz="1550" spc="5" dirty="0">
                <a:latin typeface="Calibri"/>
                <a:cs typeface="Calibri"/>
              </a:rPr>
              <a:t>elaci</a:t>
            </a:r>
            <a:r>
              <a:rPr sz="1550" dirty="0">
                <a:latin typeface="Calibri"/>
                <a:cs typeface="Calibri"/>
              </a:rPr>
              <a:t>ones</a:t>
            </a:r>
            <a:endParaRPr sz="1550">
              <a:latin typeface="Calibri"/>
              <a:cs typeface="Calibri"/>
            </a:endParaRPr>
          </a:p>
        </p:txBody>
      </p:sp>
      <p:grpSp>
        <p:nvGrpSpPr>
          <p:cNvPr id="19" name="object 19"/>
          <p:cNvGrpSpPr/>
          <p:nvPr/>
        </p:nvGrpSpPr>
        <p:grpSpPr>
          <a:xfrm>
            <a:off x="648398" y="2382100"/>
            <a:ext cx="1856739" cy="1205230"/>
            <a:chOff x="648398" y="2382100"/>
            <a:chExt cx="1856739" cy="1205230"/>
          </a:xfrm>
        </p:grpSpPr>
        <p:sp>
          <p:nvSpPr>
            <p:cNvPr id="20" name="object 20"/>
            <p:cNvSpPr/>
            <p:nvPr/>
          </p:nvSpPr>
          <p:spPr>
            <a:xfrm>
              <a:off x="653796" y="2387498"/>
              <a:ext cx="1845945" cy="1194435"/>
            </a:xfrm>
            <a:custGeom>
              <a:avLst/>
              <a:gdLst/>
              <a:ahLst/>
              <a:cxnLst/>
              <a:rect l="l" t="t" r="r" b="b"/>
              <a:pathLst>
                <a:path w="1845945" h="1194435">
                  <a:moveTo>
                    <a:pt x="0" y="119443"/>
                  </a:moveTo>
                  <a:lnTo>
                    <a:pt x="0" y="1074991"/>
                  </a:lnTo>
                  <a:lnTo>
                    <a:pt x="9386" y="1121501"/>
                  </a:lnTo>
                  <a:lnTo>
                    <a:pt x="34984" y="1159466"/>
                  </a:lnTo>
                  <a:lnTo>
                    <a:pt x="72950" y="1185054"/>
                  </a:lnTo>
                  <a:lnTo>
                    <a:pt x="119443" y="1194434"/>
                  </a:lnTo>
                  <a:lnTo>
                    <a:pt x="1726272" y="1194434"/>
                  </a:lnTo>
                  <a:lnTo>
                    <a:pt x="1772783" y="1185054"/>
                  </a:lnTo>
                  <a:lnTo>
                    <a:pt x="1810747" y="1159466"/>
                  </a:lnTo>
                  <a:lnTo>
                    <a:pt x="1836335" y="1121501"/>
                  </a:lnTo>
                  <a:lnTo>
                    <a:pt x="1845716" y="1074991"/>
                  </a:lnTo>
                  <a:lnTo>
                    <a:pt x="1845716" y="119443"/>
                  </a:lnTo>
                  <a:lnTo>
                    <a:pt x="1836335" y="72933"/>
                  </a:lnTo>
                  <a:lnTo>
                    <a:pt x="1810747" y="34968"/>
                  </a:lnTo>
                  <a:lnTo>
                    <a:pt x="1772783" y="9380"/>
                  </a:lnTo>
                  <a:lnTo>
                    <a:pt x="1726272" y="0"/>
                  </a:lnTo>
                  <a:lnTo>
                    <a:pt x="119443" y="0"/>
                  </a:lnTo>
                  <a:lnTo>
                    <a:pt x="72950" y="9380"/>
                  </a:lnTo>
                  <a:lnTo>
                    <a:pt x="34984" y="34968"/>
                  </a:lnTo>
                  <a:lnTo>
                    <a:pt x="9386" y="72933"/>
                  </a:lnTo>
                  <a:lnTo>
                    <a:pt x="0" y="119443"/>
                  </a:lnTo>
                  <a:close/>
                </a:path>
              </a:pathLst>
            </a:custGeom>
            <a:solidFill>
              <a:srgbClr val="FFFFFF">
                <a:alpha val="90199"/>
              </a:srgbClr>
            </a:solidFill>
          </p:spPr>
          <p:txBody>
            <a:bodyPr wrap="square" lIns="0" tIns="0" rIns="0" bIns="0" rtlCol="0"/>
            <a:lstStyle/>
            <a:p>
              <a:endParaRPr/>
            </a:p>
          </p:txBody>
        </p:sp>
        <p:sp>
          <p:nvSpPr>
            <p:cNvPr id="21" name="object 21"/>
            <p:cNvSpPr/>
            <p:nvPr/>
          </p:nvSpPr>
          <p:spPr>
            <a:xfrm>
              <a:off x="653796" y="2387498"/>
              <a:ext cx="1845945" cy="1194435"/>
            </a:xfrm>
            <a:custGeom>
              <a:avLst/>
              <a:gdLst/>
              <a:ahLst/>
              <a:cxnLst/>
              <a:rect l="l" t="t" r="r" b="b"/>
              <a:pathLst>
                <a:path w="1845945" h="1194435">
                  <a:moveTo>
                    <a:pt x="0" y="119443"/>
                  </a:moveTo>
                  <a:lnTo>
                    <a:pt x="9386" y="72933"/>
                  </a:lnTo>
                  <a:lnTo>
                    <a:pt x="34984" y="34968"/>
                  </a:lnTo>
                  <a:lnTo>
                    <a:pt x="72950" y="9380"/>
                  </a:lnTo>
                  <a:lnTo>
                    <a:pt x="119443" y="0"/>
                  </a:lnTo>
                  <a:lnTo>
                    <a:pt x="1726272" y="0"/>
                  </a:lnTo>
                  <a:lnTo>
                    <a:pt x="1772783" y="9380"/>
                  </a:lnTo>
                  <a:lnTo>
                    <a:pt x="1810747" y="34968"/>
                  </a:lnTo>
                  <a:lnTo>
                    <a:pt x="1836335" y="72933"/>
                  </a:lnTo>
                  <a:lnTo>
                    <a:pt x="1845716" y="119443"/>
                  </a:lnTo>
                  <a:lnTo>
                    <a:pt x="1845716" y="1074991"/>
                  </a:lnTo>
                  <a:lnTo>
                    <a:pt x="1836335" y="1121501"/>
                  </a:lnTo>
                  <a:lnTo>
                    <a:pt x="1810747" y="1159466"/>
                  </a:lnTo>
                  <a:lnTo>
                    <a:pt x="1772783" y="1185054"/>
                  </a:lnTo>
                  <a:lnTo>
                    <a:pt x="1726272" y="1194434"/>
                  </a:lnTo>
                  <a:lnTo>
                    <a:pt x="119443" y="1194434"/>
                  </a:lnTo>
                  <a:lnTo>
                    <a:pt x="72950" y="1185054"/>
                  </a:lnTo>
                  <a:lnTo>
                    <a:pt x="34984" y="1159466"/>
                  </a:lnTo>
                  <a:lnTo>
                    <a:pt x="9386" y="1121501"/>
                  </a:lnTo>
                  <a:lnTo>
                    <a:pt x="0" y="1074991"/>
                  </a:lnTo>
                  <a:lnTo>
                    <a:pt x="0" y="119443"/>
                  </a:lnTo>
                  <a:close/>
                </a:path>
              </a:pathLst>
            </a:custGeom>
            <a:ln w="10477">
              <a:solidFill>
                <a:srgbClr val="4472C4"/>
              </a:solidFill>
            </a:ln>
          </p:spPr>
          <p:txBody>
            <a:bodyPr wrap="square" lIns="0" tIns="0" rIns="0" bIns="0" rtlCol="0"/>
            <a:lstStyle/>
            <a:p>
              <a:endParaRPr/>
            </a:p>
          </p:txBody>
        </p:sp>
      </p:grpSp>
      <p:sp>
        <p:nvSpPr>
          <p:cNvPr id="22" name="object 22"/>
          <p:cNvSpPr txBox="1"/>
          <p:nvPr/>
        </p:nvSpPr>
        <p:spPr>
          <a:xfrm>
            <a:off x="743188" y="2442483"/>
            <a:ext cx="701675" cy="264160"/>
          </a:xfrm>
          <a:prstGeom prst="rect">
            <a:avLst/>
          </a:prstGeom>
        </p:spPr>
        <p:txBody>
          <a:bodyPr vert="horz" wrap="square" lIns="0" tIns="14605" rIns="0" bIns="0" rtlCol="0">
            <a:spAutoFit/>
          </a:bodyPr>
          <a:lstStyle/>
          <a:p>
            <a:pPr marL="154305" indent="-142240">
              <a:lnSpc>
                <a:spcPct val="100000"/>
              </a:lnSpc>
              <a:spcBef>
                <a:spcPts val="115"/>
              </a:spcBef>
              <a:buChar char="•"/>
              <a:tabLst>
                <a:tab pos="154940" algn="l"/>
              </a:tabLst>
            </a:pPr>
            <a:r>
              <a:rPr sz="1550" spc="5" dirty="0">
                <a:latin typeface="Calibri"/>
                <a:cs typeface="Calibri"/>
              </a:rPr>
              <a:t>Bienes</a:t>
            </a:r>
            <a:endParaRPr sz="1550">
              <a:latin typeface="Calibri"/>
              <a:cs typeface="Calibri"/>
            </a:endParaRPr>
          </a:p>
        </p:txBody>
      </p:sp>
      <p:grpSp>
        <p:nvGrpSpPr>
          <p:cNvPr id="23" name="object 23"/>
          <p:cNvGrpSpPr/>
          <p:nvPr/>
        </p:nvGrpSpPr>
        <p:grpSpPr>
          <a:xfrm>
            <a:off x="1427035" y="2599982"/>
            <a:ext cx="3309620" cy="1638300"/>
            <a:chOff x="1427035" y="2599982"/>
            <a:chExt cx="3309620" cy="1638300"/>
          </a:xfrm>
        </p:grpSpPr>
        <p:pic>
          <p:nvPicPr>
            <p:cNvPr id="24" name="object 24"/>
            <p:cNvPicPr/>
            <p:nvPr/>
          </p:nvPicPr>
          <p:blipFill>
            <a:blip r:embed="rId3" cstate="print"/>
            <a:stretch>
              <a:fillRect/>
            </a:stretch>
          </p:blipFill>
          <p:spPr>
            <a:xfrm>
              <a:off x="1427035" y="2621356"/>
              <a:ext cx="1616887" cy="1616887"/>
            </a:xfrm>
            <a:prstGeom prst="rect">
              <a:avLst/>
            </a:prstGeom>
          </p:spPr>
        </p:pic>
        <p:pic>
          <p:nvPicPr>
            <p:cNvPr id="25" name="object 25"/>
            <p:cNvPicPr/>
            <p:nvPr/>
          </p:nvPicPr>
          <p:blipFill>
            <a:blip r:embed="rId4" cstate="print"/>
            <a:stretch>
              <a:fillRect/>
            </a:stretch>
          </p:blipFill>
          <p:spPr>
            <a:xfrm>
              <a:off x="3119361" y="2599982"/>
              <a:ext cx="1616887" cy="1616887"/>
            </a:xfrm>
            <a:prstGeom prst="rect">
              <a:avLst/>
            </a:prstGeom>
          </p:spPr>
        </p:pic>
        <p:sp>
          <p:nvSpPr>
            <p:cNvPr id="26" name="object 26"/>
            <p:cNvSpPr/>
            <p:nvPr/>
          </p:nvSpPr>
          <p:spPr>
            <a:xfrm>
              <a:off x="2832906" y="3948017"/>
              <a:ext cx="511809" cy="213360"/>
            </a:xfrm>
            <a:custGeom>
              <a:avLst/>
              <a:gdLst/>
              <a:ahLst/>
              <a:cxnLst/>
              <a:rect l="l" t="t" r="r" b="b"/>
              <a:pathLst>
                <a:path w="511810" h="213360">
                  <a:moveTo>
                    <a:pt x="0" y="212902"/>
                  </a:moveTo>
                  <a:lnTo>
                    <a:pt x="60873" y="212902"/>
                  </a:lnTo>
                  <a:lnTo>
                    <a:pt x="67990" y="171451"/>
                  </a:lnTo>
                  <a:lnTo>
                    <a:pt x="88338" y="133771"/>
                  </a:lnTo>
                  <a:lnTo>
                    <a:pt x="120414" y="101867"/>
                  </a:lnTo>
                  <a:lnTo>
                    <a:pt x="162716" y="77743"/>
                  </a:lnTo>
                  <a:lnTo>
                    <a:pt x="210177" y="64061"/>
                  </a:lnTo>
                  <a:lnTo>
                    <a:pt x="258747" y="61053"/>
                  </a:lnTo>
                  <a:lnTo>
                    <a:pt x="306008" y="68091"/>
                  </a:lnTo>
                  <a:lnTo>
                    <a:pt x="349540" y="84550"/>
                  </a:lnTo>
                  <a:lnTo>
                    <a:pt x="386926" y="109804"/>
                  </a:lnTo>
                  <a:lnTo>
                    <a:pt x="415747" y="143228"/>
                  </a:lnTo>
                  <a:lnTo>
                    <a:pt x="389657" y="143228"/>
                  </a:lnTo>
                  <a:lnTo>
                    <a:pt x="466982" y="212902"/>
                  </a:lnTo>
                  <a:lnTo>
                    <a:pt x="511301" y="143228"/>
                  </a:lnTo>
                  <a:lnTo>
                    <a:pt x="483745" y="143228"/>
                  </a:lnTo>
                  <a:lnTo>
                    <a:pt x="461659" y="102859"/>
                  </a:lnTo>
                  <a:lnTo>
                    <a:pt x="430966" y="68002"/>
                  </a:lnTo>
                  <a:lnTo>
                    <a:pt x="392997" y="39473"/>
                  </a:lnTo>
                  <a:lnTo>
                    <a:pt x="349083" y="18087"/>
                  </a:lnTo>
                  <a:lnTo>
                    <a:pt x="300552" y="4657"/>
                  </a:lnTo>
                  <a:lnTo>
                    <a:pt x="248735" y="0"/>
                  </a:lnTo>
                  <a:lnTo>
                    <a:pt x="198610" y="4326"/>
                  </a:lnTo>
                  <a:lnTo>
                    <a:pt x="151922" y="16734"/>
                  </a:lnTo>
                  <a:lnTo>
                    <a:pt x="109671" y="36367"/>
                  </a:lnTo>
                  <a:lnTo>
                    <a:pt x="72858" y="62367"/>
                  </a:lnTo>
                  <a:lnTo>
                    <a:pt x="42483" y="93877"/>
                  </a:lnTo>
                  <a:lnTo>
                    <a:pt x="19548" y="130042"/>
                  </a:lnTo>
                  <a:lnTo>
                    <a:pt x="5053" y="170002"/>
                  </a:lnTo>
                  <a:lnTo>
                    <a:pt x="0" y="212902"/>
                  </a:lnTo>
                  <a:close/>
                </a:path>
              </a:pathLst>
            </a:custGeom>
            <a:solidFill>
              <a:srgbClr val="B0BCDE"/>
            </a:solidFill>
          </p:spPr>
          <p:txBody>
            <a:bodyPr wrap="square" lIns="0" tIns="0" rIns="0" bIns="0" rtlCol="0"/>
            <a:lstStyle/>
            <a:p>
              <a:endParaRPr/>
            </a:p>
          </p:txBody>
        </p:sp>
      </p:grpSp>
      <p:grpSp>
        <p:nvGrpSpPr>
          <p:cNvPr id="27" name="object 27"/>
          <p:cNvGrpSpPr/>
          <p:nvPr/>
        </p:nvGrpSpPr>
        <p:grpSpPr>
          <a:xfrm>
            <a:off x="1427035" y="4291050"/>
            <a:ext cx="3309620" cy="1617345"/>
            <a:chOff x="1427035" y="4291050"/>
            <a:chExt cx="3309620" cy="1617345"/>
          </a:xfrm>
        </p:grpSpPr>
        <p:pic>
          <p:nvPicPr>
            <p:cNvPr id="28" name="object 28"/>
            <p:cNvPicPr/>
            <p:nvPr/>
          </p:nvPicPr>
          <p:blipFill>
            <a:blip r:embed="rId5" cstate="print"/>
            <a:stretch>
              <a:fillRect/>
            </a:stretch>
          </p:blipFill>
          <p:spPr>
            <a:xfrm>
              <a:off x="3119361" y="4291050"/>
              <a:ext cx="1616887" cy="1616887"/>
            </a:xfrm>
            <a:prstGeom prst="rect">
              <a:avLst/>
            </a:prstGeom>
          </p:spPr>
        </p:pic>
        <p:pic>
          <p:nvPicPr>
            <p:cNvPr id="29" name="object 29"/>
            <p:cNvPicPr/>
            <p:nvPr/>
          </p:nvPicPr>
          <p:blipFill>
            <a:blip r:embed="rId6" cstate="print"/>
            <a:stretch>
              <a:fillRect/>
            </a:stretch>
          </p:blipFill>
          <p:spPr>
            <a:xfrm>
              <a:off x="1427035" y="4291050"/>
              <a:ext cx="1616887" cy="1616887"/>
            </a:xfrm>
            <a:prstGeom prst="rect">
              <a:avLst/>
            </a:prstGeom>
          </p:spPr>
        </p:pic>
        <p:sp>
          <p:nvSpPr>
            <p:cNvPr id="30" name="object 30"/>
            <p:cNvSpPr/>
            <p:nvPr/>
          </p:nvSpPr>
          <p:spPr>
            <a:xfrm>
              <a:off x="2819181" y="4347628"/>
              <a:ext cx="511809" cy="212725"/>
            </a:xfrm>
            <a:custGeom>
              <a:avLst/>
              <a:gdLst/>
              <a:ahLst/>
              <a:cxnLst/>
              <a:rect l="l" t="t" r="r" b="b"/>
              <a:pathLst>
                <a:path w="511810" h="212725">
                  <a:moveTo>
                    <a:pt x="0" y="69676"/>
                  </a:moveTo>
                  <a:lnTo>
                    <a:pt x="27451" y="69676"/>
                  </a:lnTo>
                  <a:lnTo>
                    <a:pt x="49580" y="109888"/>
                  </a:lnTo>
                  <a:lnTo>
                    <a:pt x="80299" y="144597"/>
                  </a:lnTo>
                  <a:lnTo>
                    <a:pt x="118277" y="172996"/>
                  </a:lnTo>
                  <a:lnTo>
                    <a:pt x="162183" y="194280"/>
                  </a:lnTo>
                  <a:lnTo>
                    <a:pt x="210688" y="207641"/>
                  </a:lnTo>
                  <a:lnTo>
                    <a:pt x="262460" y="212274"/>
                  </a:lnTo>
                  <a:lnTo>
                    <a:pt x="312590" y="207961"/>
                  </a:lnTo>
                  <a:lnTo>
                    <a:pt x="359290" y="195593"/>
                  </a:lnTo>
                  <a:lnTo>
                    <a:pt x="401558" y="176023"/>
                  </a:lnTo>
                  <a:lnTo>
                    <a:pt x="438391" y="150103"/>
                  </a:lnTo>
                  <a:lnTo>
                    <a:pt x="468784" y="118688"/>
                  </a:lnTo>
                  <a:lnTo>
                    <a:pt x="491736" y="82630"/>
                  </a:lnTo>
                  <a:lnTo>
                    <a:pt x="506243" y="42782"/>
                  </a:lnTo>
                  <a:lnTo>
                    <a:pt x="511301" y="0"/>
                  </a:lnTo>
                  <a:lnTo>
                    <a:pt x="450636" y="0"/>
                  </a:lnTo>
                  <a:lnTo>
                    <a:pt x="443521" y="41297"/>
                  </a:lnTo>
                  <a:lnTo>
                    <a:pt x="423185" y="78843"/>
                  </a:lnTo>
                  <a:lnTo>
                    <a:pt x="391140" y="110652"/>
                  </a:lnTo>
                  <a:lnTo>
                    <a:pt x="348899" y="134740"/>
                  </a:lnTo>
                  <a:lnTo>
                    <a:pt x="301377" y="148438"/>
                  </a:lnTo>
                  <a:lnTo>
                    <a:pt x="252732" y="151493"/>
                  </a:lnTo>
                  <a:lnTo>
                    <a:pt x="205384" y="144524"/>
                  </a:lnTo>
                  <a:lnTo>
                    <a:pt x="161756" y="128152"/>
                  </a:lnTo>
                  <a:lnTo>
                    <a:pt x="124269" y="102995"/>
                  </a:lnTo>
                  <a:lnTo>
                    <a:pt x="95345" y="69676"/>
                  </a:lnTo>
                  <a:lnTo>
                    <a:pt x="121328" y="69676"/>
                  </a:lnTo>
                  <a:lnTo>
                    <a:pt x="44005" y="0"/>
                  </a:lnTo>
                  <a:lnTo>
                    <a:pt x="0" y="69676"/>
                  </a:lnTo>
                  <a:close/>
                </a:path>
              </a:pathLst>
            </a:custGeom>
            <a:solidFill>
              <a:srgbClr val="B0BCDE"/>
            </a:solidFill>
          </p:spPr>
          <p:txBody>
            <a:bodyPr wrap="square" lIns="0" tIns="0" rIns="0" bIns="0" rtlCol="0"/>
            <a:lstStyle/>
            <a:p>
              <a:endParaRPr/>
            </a:p>
          </p:txBody>
        </p:sp>
      </p:grpSp>
      <p:grpSp>
        <p:nvGrpSpPr>
          <p:cNvPr id="31" name="object 31"/>
          <p:cNvGrpSpPr/>
          <p:nvPr/>
        </p:nvGrpSpPr>
        <p:grpSpPr>
          <a:xfrm>
            <a:off x="1421796" y="2594743"/>
            <a:ext cx="3319779" cy="3318510"/>
            <a:chOff x="1421796" y="2594743"/>
            <a:chExt cx="3319779" cy="3318510"/>
          </a:xfrm>
        </p:grpSpPr>
        <p:sp>
          <p:nvSpPr>
            <p:cNvPr id="32" name="object 32"/>
            <p:cNvSpPr/>
            <p:nvPr/>
          </p:nvSpPr>
          <p:spPr>
            <a:xfrm>
              <a:off x="1427035" y="2621356"/>
              <a:ext cx="1617345" cy="1617345"/>
            </a:xfrm>
            <a:custGeom>
              <a:avLst/>
              <a:gdLst/>
              <a:ahLst/>
              <a:cxnLst/>
              <a:rect l="l" t="t" r="r" b="b"/>
              <a:pathLst>
                <a:path w="1617345" h="1617345">
                  <a:moveTo>
                    <a:pt x="0" y="1616887"/>
                  </a:moveTo>
                  <a:lnTo>
                    <a:pt x="714" y="1568349"/>
                  </a:lnTo>
                  <a:lnTo>
                    <a:pt x="2844" y="1520167"/>
                  </a:lnTo>
                  <a:lnTo>
                    <a:pt x="6371" y="1472360"/>
                  </a:lnTo>
                  <a:lnTo>
                    <a:pt x="11273" y="1424948"/>
                  </a:lnTo>
                  <a:lnTo>
                    <a:pt x="17530" y="1377952"/>
                  </a:lnTo>
                  <a:lnTo>
                    <a:pt x="25124" y="1331391"/>
                  </a:lnTo>
                  <a:lnTo>
                    <a:pt x="34033" y="1285286"/>
                  </a:lnTo>
                  <a:lnTo>
                    <a:pt x="44238" y="1239656"/>
                  </a:lnTo>
                  <a:lnTo>
                    <a:pt x="55719" y="1194522"/>
                  </a:lnTo>
                  <a:lnTo>
                    <a:pt x="68456" y="1149903"/>
                  </a:lnTo>
                  <a:lnTo>
                    <a:pt x="82428" y="1105820"/>
                  </a:lnTo>
                  <a:lnTo>
                    <a:pt x="97616" y="1062292"/>
                  </a:lnTo>
                  <a:lnTo>
                    <a:pt x="114000" y="1019340"/>
                  </a:lnTo>
                  <a:lnTo>
                    <a:pt x="131559" y="976983"/>
                  </a:lnTo>
                  <a:lnTo>
                    <a:pt x="150275" y="935242"/>
                  </a:lnTo>
                  <a:lnTo>
                    <a:pt x="170126" y="894136"/>
                  </a:lnTo>
                  <a:lnTo>
                    <a:pt x="191092" y="853686"/>
                  </a:lnTo>
                  <a:lnTo>
                    <a:pt x="213155" y="813911"/>
                  </a:lnTo>
                  <a:lnTo>
                    <a:pt x="236293" y="774832"/>
                  </a:lnTo>
                  <a:lnTo>
                    <a:pt x="260486" y="736468"/>
                  </a:lnTo>
                  <a:lnTo>
                    <a:pt x="285716" y="698840"/>
                  </a:lnTo>
                  <a:lnTo>
                    <a:pt x="311961" y="661968"/>
                  </a:lnTo>
                  <a:lnTo>
                    <a:pt x="339201" y="625871"/>
                  </a:lnTo>
                  <a:lnTo>
                    <a:pt x="367418" y="590570"/>
                  </a:lnTo>
                  <a:lnTo>
                    <a:pt x="396590" y="556084"/>
                  </a:lnTo>
                  <a:lnTo>
                    <a:pt x="426697" y="522434"/>
                  </a:lnTo>
                  <a:lnTo>
                    <a:pt x="457721" y="489640"/>
                  </a:lnTo>
                  <a:lnTo>
                    <a:pt x="489640" y="457721"/>
                  </a:lnTo>
                  <a:lnTo>
                    <a:pt x="522434" y="426697"/>
                  </a:lnTo>
                  <a:lnTo>
                    <a:pt x="556084" y="396590"/>
                  </a:lnTo>
                  <a:lnTo>
                    <a:pt x="590570" y="367418"/>
                  </a:lnTo>
                  <a:lnTo>
                    <a:pt x="625871" y="339201"/>
                  </a:lnTo>
                  <a:lnTo>
                    <a:pt x="661968" y="311961"/>
                  </a:lnTo>
                  <a:lnTo>
                    <a:pt x="698840" y="285716"/>
                  </a:lnTo>
                  <a:lnTo>
                    <a:pt x="736468" y="260486"/>
                  </a:lnTo>
                  <a:lnTo>
                    <a:pt x="774832" y="236293"/>
                  </a:lnTo>
                  <a:lnTo>
                    <a:pt x="813911" y="213155"/>
                  </a:lnTo>
                  <a:lnTo>
                    <a:pt x="853686" y="191092"/>
                  </a:lnTo>
                  <a:lnTo>
                    <a:pt x="894136" y="170126"/>
                  </a:lnTo>
                  <a:lnTo>
                    <a:pt x="935242" y="150275"/>
                  </a:lnTo>
                  <a:lnTo>
                    <a:pt x="976983" y="131559"/>
                  </a:lnTo>
                  <a:lnTo>
                    <a:pt x="1019340" y="114000"/>
                  </a:lnTo>
                  <a:lnTo>
                    <a:pt x="1062292" y="97616"/>
                  </a:lnTo>
                  <a:lnTo>
                    <a:pt x="1105820" y="82428"/>
                  </a:lnTo>
                  <a:lnTo>
                    <a:pt x="1149903" y="68456"/>
                  </a:lnTo>
                  <a:lnTo>
                    <a:pt x="1194522" y="55719"/>
                  </a:lnTo>
                  <a:lnTo>
                    <a:pt x="1239656" y="44238"/>
                  </a:lnTo>
                  <a:lnTo>
                    <a:pt x="1285286" y="34033"/>
                  </a:lnTo>
                  <a:lnTo>
                    <a:pt x="1331391" y="25124"/>
                  </a:lnTo>
                  <a:lnTo>
                    <a:pt x="1377952" y="17530"/>
                  </a:lnTo>
                  <a:lnTo>
                    <a:pt x="1424948" y="11273"/>
                  </a:lnTo>
                  <a:lnTo>
                    <a:pt x="1472360" y="6371"/>
                  </a:lnTo>
                  <a:lnTo>
                    <a:pt x="1520167" y="2844"/>
                  </a:lnTo>
                  <a:lnTo>
                    <a:pt x="1568349" y="714"/>
                  </a:lnTo>
                  <a:lnTo>
                    <a:pt x="1616887" y="0"/>
                  </a:lnTo>
                  <a:lnTo>
                    <a:pt x="1616887" y="1616887"/>
                  </a:lnTo>
                  <a:lnTo>
                    <a:pt x="0" y="1616887"/>
                  </a:lnTo>
                  <a:close/>
                </a:path>
              </a:pathLst>
            </a:custGeom>
            <a:ln w="10477">
              <a:solidFill>
                <a:srgbClr val="FFFFFF"/>
              </a:solidFill>
            </a:ln>
          </p:spPr>
          <p:txBody>
            <a:bodyPr wrap="square" lIns="0" tIns="0" rIns="0" bIns="0" rtlCol="0"/>
            <a:lstStyle/>
            <a:p>
              <a:endParaRPr/>
            </a:p>
          </p:txBody>
        </p:sp>
        <p:sp>
          <p:nvSpPr>
            <p:cNvPr id="33" name="object 33"/>
            <p:cNvSpPr/>
            <p:nvPr/>
          </p:nvSpPr>
          <p:spPr>
            <a:xfrm>
              <a:off x="3119361" y="2599982"/>
              <a:ext cx="1617345" cy="1617345"/>
            </a:xfrm>
            <a:custGeom>
              <a:avLst/>
              <a:gdLst/>
              <a:ahLst/>
              <a:cxnLst/>
              <a:rect l="l" t="t" r="r" b="b"/>
              <a:pathLst>
                <a:path w="1617345" h="1617345">
                  <a:moveTo>
                    <a:pt x="0" y="0"/>
                  </a:moveTo>
                  <a:lnTo>
                    <a:pt x="48537" y="714"/>
                  </a:lnTo>
                  <a:lnTo>
                    <a:pt x="96720" y="2844"/>
                  </a:lnTo>
                  <a:lnTo>
                    <a:pt x="144527" y="6371"/>
                  </a:lnTo>
                  <a:lnTo>
                    <a:pt x="191939" y="11273"/>
                  </a:lnTo>
                  <a:lnTo>
                    <a:pt x="238935" y="17530"/>
                  </a:lnTo>
                  <a:lnTo>
                    <a:pt x="285495" y="25124"/>
                  </a:lnTo>
                  <a:lnTo>
                    <a:pt x="331601" y="34033"/>
                  </a:lnTo>
                  <a:lnTo>
                    <a:pt x="377230" y="44238"/>
                  </a:lnTo>
                  <a:lnTo>
                    <a:pt x="422365" y="55719"/>
                  </a:lnTo>
                  <a:lnTo>
                    <a:pt x="466983" y="68456"/>
                  </a:lnTo>
                  <a:lnTo>
                    <a:pt x="511067" y="82428"/>
                  </a:lnTo>
                  <a:lnTo>
                    <a:pt x="554595" y="97616"/>
                  </a:lnTo>
                  <a:lnTo>
                    <a:pt x="597547" y="114000"/>
                  </a:lnTo>
                  <a:lnTo>
                    <a:pt x="639904" y="131559"/>
                  </a:lnTo>
                  <a:lnTo>
                    <a:pt x="681645" y="150275"/>
                  </a:lnTo>
                  <a:lnTo>
                    <a:pt x="722751" y="170126"/>
                  </a:lnTo>
                  <a:lnTo>
                    <a:pt x="763201" y="191092"/>
                  </a:lnTo>
                  <a:lnTo>
                    <a:pt x="802976" y="213155"/>
                  </a:lnTo>
                  <a:lnTo>
                    <a:pt x="842055" y="236293"/>
                  </a:lnTo>
                  <a:lnTo>
                    <a:pt x="880418" y="260486"/>
                  </a:lnTo>
                  <a:lnTo>
                    <a:pt x="918046" y="285716"/>
                  </a:lnTo>
                  <a:lnTo>
                    <a:pt x="954919" y="311961"/>
                  </a:lnTo>
                  <a:lnTo>
                    <a:pt x="991016" y="339201"/>
                  </a:lnTo>
                  <a:lnTo>
                    <a:pt x="1026317" y="367418"/>
                  </a:lnTo>
                  <a:lnTo>
                    <a:pt x="1060803" y="396590"/>
                  </a:lnTo>
                  <a:lnTo>
                    <a:pt x="1094453" y="426697"/>
                  </a:lnTo>
                  <a:lnTo>
                    <a:pt x="1127247" y="457721"/>
                  </a:lnTo>
                  <a:lnTo>
                    <a:pt x="1159166" y="489640"/>
                  </a:lnTo>
                  <a:lnTo>
                    <a:pt x="1190189" y="522434"/>
                  </a:lnTo>
                  <a:lnTo>
                    <a:pt x="1220297" y="556084"/>
                  </a:lnTo>
                  <a:lnTo>
                    <a:pt x="1249469" y="590570"/>
                  </a:lnTo>
                  <a:lnTo>
                    <a:pt x="1277685" y="625871"/>
                  </a:lnTo>
                  <a:lnTo>
                    <a:pt x="1304926" y="661968"/>
                  </a:lnTo>
                  <a:lnTo>
                    <a:pt x="1331171" y="698840"/>
                  </a:lnTo>
                  <a:lnTo>
                    <a:pt x="1356400" y="736468"/>
                  </a:lnTo>
                  <a:lnTo>
                    <a:pt x="1380594" y="774832"/>
                  </a:lnTo>
                  <a:lnTo>
                    <a:pt x="1403732" y="813911"/>
                  </a:lnTo>
                  <a:lnTo>
                    <a:pt x="1425794" y="853686"/>
                  </a:lnTo>
                  <a:lnTo>
                    <a:pt x="1446761" y="894136"/>
                  </a:lnTo>
                  <a:lnTo>
                    <a:pt x="1466612" y="935242"/>
                  </a:lnTo>
                  <a:lnTo>
                    <a:pt x="1485327" y="976983"/>
                  </a:lnTo>
                  <a:lnTo>
                    <a:pt x="1502887" y="1019340"/>
                  </a:lnTo>
                  <a:lnTo>
                    <a:pt x="1519271" y="1062292"/>
                  </a:lnTo>
                  <a:lnTo>
                    <a:pt x="1534459" y="1105820"/>
                  </a:lnTo>
                  <a:lnTo>
                    <a:pt x="1548431" y="1149903"/>
                  </a:lnTo>
                  <a:lnTo>
                    <a:pt x="1561168" y="1194522"/>
                  </a:lnTo>
                  <a:lnTo>
                    <a:pt x="1572648" y="1239656"/>
                  </a:lnTo>
                  <a:lnTo>
                    <a:pt x="1582854" y="1285286"/>
                  </a:lnTo>
                  <a:lnTo>
                    <a:pt x="1591763" y="1331391"/>
                  </a:lnTo>
                  <a:lnTo>
                    <a:pt x="1599356" y="1377952"/>
                  </a:lnTo>
                  <a:lnTo>
                    <a:pt x="1605614" y="1424948"/>
                  </a:lnTo>
                  <a:lnTo>
                    <a:pt x="1610516" y="1472360"/>
                  </a:lnTo>
                  <a:lnTo>
                    <a:pt x="1614042" y="1520167"/>
                  </a:lnTo>
                  <a:lnTo>
                    <a:pt x="1616173" y="1568349"/>
                  </a:lnTo>
                  <a:lnTo>
                    <a:pt x="1616887" y="1616887"/>
                  </a:lnTo>
                  <a:lnTo>
                    <a:pt x="0" y="1616887"/>
                  </a:lnTo>
                  <a:lnTo>
                    <a:pt x="0" y="0"/>
                  </a:lnTo>
                  <a:close/>
                </a:path>
              </a:pathLst>
            </a:custGeom>
            <a:ln w="10477">
              <a:solidFill>
                <a:srgbClr val="FFFFFF"/>
              </a:solidFill>
            </a:ln>
          </p:spPr>
          <p:txBody>
            <a:bodyPr wrap="square" lIns="0" tIns="0" rIns="0" bIns="0" rtlCol="0"/>
            <a:lstStyle/>
            <a:p>
              <a:endParaRPr/>
            </a:p>
          </p:txBody>
        </p:sp>
        <p:sp>
          <p:nvSpPr>
            <p:cNvPr id="34" name="object 34"/>
            <p:cNvSpPr/>
            <p:nvPr/>
          </p:nvSpPr>
          <p:spPr>
            <a:xfrm>
              <a:off x="3119361" y="4291050"/>
              <a:ext cx="1617345" cy="1617345"/>
            </a:xfrm>
            <a:custGeom>
              <a:avLst/>
              <a:gdLst/>
              <a:ahLst/>
              <a:cxnLst/>
              <a:rect l="l" t="t" r="r" b="b"/>
              <a:pathLst>
                <a:path w="1617345" h="1617345">
                  <a:moveTo>
                    <a:pt x="1616887" y="0"/>
                  </a:moveTo>
                  <a:lnTo>
                    <a:pt x="1616173" y="48537"/>
                  </a:lnTo>
                  <a:lnTo>
                    <a:pt x="1614042" y="96720"/>
                  </a:lnTo>
                  <a:lnTo>
                    <a:pt x="1610516" y="144527"/>
                  </a:lnTo>
                  <a:lnTo>
                    <a:pt x="1605614" y="191939"/>
                  </a:lnTo>
                  <a:lnTo>
                    <a:pt x="1599356" y="238935"/>
                  </a:lnTo>
                  <a:lnTo>
                    <a:pt x="1591763" y="285495"/>
                  </a:lnTo>
                  <a:lnTo>
                    <a:pt x="1582854" y="331601"/>
                  </a:lnTo>
                  <a:lnTo>
                    <a:pt x="1572648" y="377230"/>
                  </a:lnTo>
                  <a:lnTo>
                    <a:pt x="1561168" y="422365"/>
                  </a:lnTo>
                  <a:lnTo>
                    <a:pt x="1548431" y="466983"/>
                  </a:lnTo>
                  <a:lnTo>
                    <a:pt x="1534459" y="511067"/>
                  </a:lnTo>
                  <a:lnTo>
                    <a:pt x="1519271" y="554595"/>
                  </a:lnTo>
                  <a:lnTo>
                    <a:pt x="1502887" y="597547"/>
                  </a:lnTo>
                  <a:lnTo>
                    <a:pt x="1485327" y="639904"/>
                  </a:lnTo>
                  <a:lnTo>
                    <a:pt x="1466612" y="681645"/>
                  </a:lnTo>
                  <a:lnTo>
                    <a:pt x="1446761" y="722751"/>
                  </a:lnTo>
                  <a:lnTo>
                    <a:pt x="1425794" y="763201"/>
                  </a:lnTo>
                  <a:lnTo>
                    <a:pt x="1403732" y="802976"/>
                  </a:lnTo>
                  <a:lnTo>
                    <a:pt x="1380594" y="842055"/>
                  </a:lnTo>
                  <a:lnTo>
                    <a:pt x="1356400" y="880418"/>
                  </a:lnTo>
                  <a:lnTo>
                    <a:pt x="1331171" y="918046"/>
                  </a:lnTo>
                  <a:lnTo>
                    <a:pt x="1304926" y="954919"/>
                  </a:lnTo>
                  <a:lnTo>
                    <a:pt x="1277685" y="991016"/>
                  </a:lnTo>
                  <a:lnTo>
                    <a:pt x="1249469" y="1026317"/>
                  </a:lnTo>
                  <a:lnTo>
                    <a:pt x="1220297" y="1060803"/>
                  </a:lnTo>
                  <a:lnTo>
                    <a:pt x="1190189" y="1094453"/>
                  </a:lnTo>
                  <a:lnTo>
                    <a:pt x="1159166" y="1127247"/>
                  </a:lnTo>
                  <a:lnTo>
                    <a:pt x="1127247" y="1159166"/>
                  </a:lnTo>
                  <a:lnTo>
                    <a:pt x="1094453" y="1190189"/>
                  </a:lnTo>
                  <a:lnTo>
                    <a:pt x="1060803" y="1220297"/>
                  </a:lnTo>
                  <a:lnTo>
                    <a:pt x="1026317" y="1249469"/>
                  </a:lnTo>
                  <a:lnTo>
                    <a:pt x="991016" y="1277685"/>
                  </a:lnTo>
                  <a:lnTo>
                    <a:pt x="954919" y="1304926"/>
                  </a:lnTo>
                  <a:lnTo>
                    <a:pt x="918046" y="1331171"/>
                  </a:lnTo>
                  <a:lnTo>
                    <a:pt x="880418" y="1356400"/>
                  </a:lnTo>
                  <a:lnTo>
                    <a:pt x="842055" y="1380594"/>
                  </a:lnTo>
                  <a:lnTo>
                    <a:pt x="802976" y="1403732"/>
                  </a:lnTo>
                  <a:lnTo>
                    <a:pt x="763201" y="1425794"/>
                  </a:lnTo>
                  <a:lnTo>
                    <a:pt x="722751" y="1446761"/>
                  </a:lnTo>
                  <a:lnTo>
                    <a:pt x="681645" y="1466612"/>
                  </a:lnTo>
                  <a:lnTo>
                    <a:pt x="639904" y="1485327"/>
                  </a:lnTo>
                  <a:lnTo>
                    <a:pt x="597547" y="1502887"/>
                  </a:lnTo>
                  <a:lnTo>
                    <a:pt x="554595" y="1519271"/>
                  </a:lnTo>
                  <a:lnTo>
                    <a:pt x="511067" y="1534459"/>
                  </a:lnTo>
                  <a:lnTo>
                    <a:pt x="466983" y="1548431"/>
                  </a:lnTo>
                  <a:lnTo>
                    <a:pt x="422365" y="1561168"/>
                  </a:lnTo>
                  <a:lnTo>
                    <a:pt x="377230" y="1572648"/>
                  </a:lnTo>
                  <a:lnTo>
                    <a:pt x="331601" y="1582854"/>
                  </a:lnTo>
                  <a:lnTo>
                    <a:pt x="285495" y="1591763"/>
                  </a:lnTo>
                  <a:lnTo>
                    <a:pt x="238935" y="1599356"/>
                  </a:lnTo>
                  <a:lnTo>
                    <a:pt x="191939" y="1605614"/>
                  </a:lnTo>
                  <a:lnTo>
                    <a:pt x="144527" y="1610516"/>
                  </a:lnTo>
                  <a:lnTo>
                    <a:pt x="96720" y="1614042"/>
                  </a:lnTo>
                  <a:lnTo>
                    <a:pt x="48537" y="1616173"/>
                  </a:lnTo>
                  <a:lnTo>
                    <a:pt x="0" y="1616887"/>
                  </a:lnTo>
                  <a:lnTo>
                    <a:pt x="0" y="0"/>
                  </a:lnTo>
                  <a:lnTo>
                    <a:pt x="1616887" y="0"/>
                  </a:lnTo>
                  <a:close/>
                </a:path>
              </a:pathLst>
            </a:custGeom>
            <a:ln w="10477">
              <a:solidFill>
                <a:srgbClr val="FFFFFF"/>
              </a:solidFill>
            </a:ln>
          </p:spPr>
          <p:txBody>
            <a:bodyPr wrap="square" lIns="0" tIns="0" rIns="0" bIns="0" rtlCol="0"/>
            <a:lstStyle/>
            <a:p>
              <a:endParaRPr/>
            </a:p>
          </p:txBody>
        </p:sp>
        <p:sp>
          <p:nvSpPr>
            <p:cNvPr id="35" name="object 35"/>
            <p:cNvSpPr/>
            <p:nvPr/>
          </p:nvSpPr>
          <p:spPr>
            <a:xfrm>
              <a:off x="1427035" y="4291050"/>
              <a:ext cx="1617345" cy="1617345"/>
            </a:xfrm>
            <a:custGeom>
              <a:avLst/>
              <a:gdLst/>
              <a:ahLst/>
              <a:cxnLst/>
              <a:rect l="l" t="t" r="r" b="b"/>
              <a:pathLst>
                <a:path w="1617345" h="1617345">
                  <a:moveTo>
                    <a:pt x="1616887" y="1616887"/>
                  </a:moveTo>
                  <a:lnTo>
                    <a:pt x="1568349" y="1616173"/>
                  </a:lnTo>
                  <a:lnTo>
                    <a:pt x="1520167" y="1614042"/>
                  </a:lnTo>
                  <a:lnTo>
                    <a:pt x="1472360" y="1610516"/>
                  </a:lnTo>
                  <a:lnTo>
                    <a:pt x="1424948" y="1605614"/>
                  </a:lnTo>
                  <a:lnTo>
                    <a:pt x="1377952" y="1599356"/>
                  </a:lnTo>
                  <a:lnTo>
                    <a:pt x="1331391" y="1591763"/>
                  </a:lnTo>
                  <a:lnTo>
                    <a:pt x="1285286" y="1582854"/>
                  </a:lnTo>
                  <a:lnTo>
                    <a:pt x="1239656" y="1572648"/>
                  </a:lnTo>
                  <a:lnTo>
                    <a:pt x="1194522" y="1561168"/>
                  </a:lnTo>
                  <a:lnTo>
                    <a:pt x="1149903" y="1548431"/>
                  </a:lnTo>
                  <a:lnTo>
                    <a:pt x="1105820" y="1534459"/>
                  </a:lnTo>
                  <a:lnTo>
                    <a:pt x="1062292" y="1519271"/>
                  </a:lnTo>
                  <a:lnTo>
                    <a:pt x="1019340" y="1502887"/>
                  </a:lnTo>
                  <a:lnTo>
                    <a:pt x="976983" y="1485327"/>
                  </a:lnTo>
                  <a:lnTo>
                    <a:pt x="935242" y="1466612"/>
                  </a:lnTo>
                  <a:lnTo>
                    <a:pt x="894136" y="1446761"/>
                  </a:lnTo>
                  <a:lnTo>
                    <a:pt x="853686" y="1425794"/>
                  </a:lnTo>
                  <a:lnTo>
                    <a:pt x="813911" y="1403732"/>
                  </a:lnTo>
                  <a:lnTo>
                    <a:pt x="774832" y="1380594"/>
                  </a:lnTo>
                  <a:lnTo>
                    <a:pt x="736468" y="1356400"/>
                  </a:lnTo>
                  <a:lnTo>
                    <a:pt x="698840" y="1331171"/>
                  </a:lnTo>
                  <a:lnTo>
                    <a:pt x="661968" y="1304926"/>
                  </a:lnTo>
                  <a:lnTo>
                    <a:pt x="625871" y="1277685"/>
                  </a:lnTo>
                  <a:lnTo>
                    <a:pt x="590570" y="1249469"/>
                  </a:lnTo>
                  <a:lnTo>
                    <a:pt x="556084" y="1220297"/>
                  </a:lnTo>
                  <a:lnTo>
                    <a:pt x="522434" y="1190189"/>
                  </a:lnTo>
                  <a:lnTo>
                    <a:pt x="489640" y="1159166"/>
                  </a:lnTo>
                  <a:lnTo>
                    <a:pt x="457721" y="1127247"/>
                  </a:lnTo>
                  <a:lnTo>
                    <a:pt x="426697" y="1094453"/>
                  </a:lnTo>
                  <a:lnTo>
                    <a:pt x="396590" y="1060803"/>
                  </a:lnTo>
                  <a:lnTo>
                    <a:pt x="367418" y="1026317"/>
                  </a:lnTo>
                  <a:lnTo>
                    <a:pt x="339201" y="991016"/>
                  </a:lnTo>
                  <a:lnTo>
                    <a:pt x="311961" y="954919"/>
                  </a:lnTo>
                  <a:lnTo>
                    <a:pt x="285716" y="918046"/>
                  </a:lnTo>
                  <a:lnTo>
                    <a:pt x="260486" y="880418"/>
                  </a:lnTo>
                  <a:lnTo>
                    <a:pt x="236293" y="842055"/>
                  </a:lnTo>
                  <a:lnTo>
                    <a:pt x="213155" y="802976"/>
                  </a:lnTo>
                  <a:lnTo>
                    <a:pt x="191092" y="763201"/>
                  </a:lnTo>
                  <a:lnTo>
                    <a:pt x="170126" y="722751"/>
                  </a:lnTo>
                  <a:lnTo>
                    <a:pt x="150275" y="681645"/>
                  </a:lnTo>
                  <a:lnTo>
                    <a:pt x="131559" y="639904"/>
                  </a:lnTo>
                  <a:lnTo>
                    <a:pt x="114000" y="597547"/>
                  </a:lnTo>
                  <a:lnTo>
                    <a:pt x="97616" y="554595"/>
                  </a:lnTo>
                  <a:lnTo>
                    <a:pt x="82428" y="511067"/>
                  </a:lnTo>
                  <a:lnTo>
                    <a:pt x="68456" y="466983"/>
                  </a:lnTo>
                  <a:lnTo>
                    <a:pt x="55719" y="422365"/>
                  </a:lnTo>
                  <a:lnTo>
                    <a:pt x="44238" y="377230"/>
                  </a:lnTo>
                  <a:lnTo>
                    <a:pt x="34033" y="331601"/>
                  </a:lnTo>
                  <a:lnTo>
                    <a:pt x="25124" y="285495"/>
                  </a:lnTo>
                  <a:lnTo>
                    <a:pt x="17530" y="238935"/>
                  </a:lnTo>
                  <a:lnTo>
                    <a:pt x="11273" y="191939"/>
                  </a:lnTo>
                  <a:lnTo>
                    <a:pt x="6371" y="144527"/>
                  </a:lnTo>
                  <a:lnTo>
                    <a:pt x="2844" y="96720"/>
                  </a:lnTo>
                  <a:lnTo>
                    <a:pt x="714" y="48537"/>
                  </a:lnTo>
                  <a:lnTo>
                    <a:pt x="0" y="0"/>
                  </a:lnTo>
                  <a:lnTo>
                    <a:pt x="1616887" y="0"/>
                  </a:lnTo>
                  <a:lnTo>
                    <a:pt x="1616887" y="1616887"/>
                  </a:lnTo>
                  <a:close/>
                </a:path>
              </a:pathLst>
            </a:custGeom>
            <a:ln w="10477">
              <a:solidFill>
                <a:srgbClr val="FFFFFF"/>
              </a:solidFill>
            </a:ln>
          </p:spPr>
          <p:txBody>
            <a:bodyPr wrap="square" lIns="0" tIns="0" rIns="0" bIns="0" rtlCol="0"/>
            <a:lstStyle/>
            <a:p>
              <a:endParaRPr/>
            </a:p>
          </p:txBody>
        </p:sp>
        <p:sp>
          <p:nvSpPr>
            <p:cNvPr id="36" name="object 36"/>
            <p:cNvSpPr/>
            <p:nvPr/>
          </p:nvSpPr>
          <p:spPr>
            <a:xfrm>
              <a:off x="2819180" y="3948017"/>
              <a:ext cx="525145" cy="612140"/>
            </a:xfrm>
            <a:custGeom>
              <a:avLst/>
              <a:gdLst/>
              <a:ahLst/>
              <a:cxnLst/>
              <a:rect l="l" t="t" r="r" b="b"/>
              <a:pathLst>
                <a:path w="525145" h="612139">
                  <a:moveTo>
                    <a:pt x="13725" y="212902"/>
                  </a:moveTo>
                  <a:lnTo>
                    <a:pt x="18779" y="170002"/>
                  </a:lnTo>
                  <a:lnTo>
                    <a:pt x="33274" y="130042"/>
                  </a:lnTo>
                  <a:lnTo>
                    <a:pt x="56209" y="93877"/>
                  </a:lnTo>
                  <a:lnTo>
                    <a:pt x="86583" y="62367"/>
                  </a:lnTo>
                  <a:lnTo>
                    <a:pt x="123396" y="36367"/>
                  </a:lnTo>
                  <a:lnTo>
                    <a:pt x="165647" y="16734"/>
                  </a:lnTo>
                  <a:lnTo>
                    <a:pt x="212336" y="4326"/>
                  </a:lnTo>
                  <a:lnTo>
                    <a:pt x="262461" y="0"/>
                  </a:lnTo>
                  <a:lnTo>
                    <a:pt x="314277" y="4657"/>
                  </a:lnTo>
                  <a:lnTo>
                    <a:pt x="362808" y="18087"/>
                  </a:lnTo>
                  <a:lnTo>
                    <a:pt x="406723" y="39473"/>
                  </a:lnTo>
                  <a:lnTo>
                    <a:pt x="444692" y="68002"/>
                  </a:lnTo>
                  <a:lnTo>
                    <a:pt x="475385" y="102858"/>
                  </a:lnTo>
                  <a:lnTo>
                    <a:pt x="497471" y="143227"/>
                  </a:lnTo>
                  <a:lnTo>
                    <a:pt x="525027" y="143227"/>
                  </a:lnTo>
                  <a:lnTo>
                    <a:pt x="480707" y="212902"/>
                  </a:lnTo>
                  <a:lnTo>
                    <a:pt x="403383" y="143227"/>
                  </a:lnTo>
                  <a:lnTo>
                    <a:pt x="429472" y="143227"/>
                  </a:lnTo>
                  <a:lnTo>
                    <a:pt x="400652" y="109803"/>
                  </a:lnTo>
                  <a:lnTo>
                    <a:pt x="363266" y="84549"/>
                  </a:lnTo>
                  <a:lnTo>
                    <a:pt x="319734" y="68090"/>
                  </a:lnTo>
                  <a:lnTo>
                    <a:pt x="272473" y="61052"/>
                  </a:lnTo>
                  <a:lnTo>
                    <a:pt x="223902" y="64061"/>
                  </a:lnTo>
                  <a:lnTo>
                    <a:pt x="176441" y="77743"/>
                  </a:lnTo>
                  <a:lnTo>
                    <a:pt x="134139" y="101867"/>
                  </a:lnTo>
                  <a:lnTo>
                    <a:pt x="102063" y="133771"/>
                  </a:lnTo>
                  <a:lnTo>
                    <a:pt x="81716" y="171451"/>
                  </a:lnTo>
                  <a:lnTo>
                    <a:pt x="74599" y="212902"/>
                  </a:lnTo>
                  <a:lnTo>
                    <a:pt x="13725" y="212902"/>
                  </a:lnTo>
                  <a:close/>
                </a:path>
                <a:path w="525145" h="612139">
                  <a:moveTo>
                    <a:pt x="511301" y="399611"/>
                  </a:moveTo>
                  <a:lnTo>
                    <a:pt x="506243" y="442394"/>
                  </a:lnTo>
                  <a:lnTo>
                    <a:pt x="491736" y="482241"/>
                  </a:lnTo>
                  <a:lnTo>
                    <a:pt x="468785" y="518299"/>
                  </a:lnTo>
                  <a:lnTo>
                    <a:pt x="438391" y="549715"/>
                  </a:lnTo>
                  <a:lnTo>
                    <a:pt x="401559" y="575634"/>
                  </a:lnTo>
                  <a:lnTo>
                    <a:pt x="359291" y="595205"/>
                  </a:lnTo>
                  <a:lnTo>
                    <a:pt x="312591" y="607573"/>
                  </a:lnTo>
                  <a:lnTo>
                    <a:pt x="262461" y="611885"/>
                  </a:lnTo>
                  <a:lnTo>
                    <a:pt x="210688" y="607253"/>
                  </a:lnTo>
                  <a:lnTo>
                    <a:pt x="162183" y="593891"/>
                  </a:lnTo>
                  <a:lnTo>
                    <a:pt x="118277" y="572608"/>
                  </a:lnTo>
                  <a:lnTo>
                    <a:pt x="80300" y="544209"/>
                  </a:lnTo>
                  <a:lnTo>
                    <a:pt x="49581" y="509499"/>
                  </a:lnTo>
                  <a:lnTo>
                    <a:pt x="27451" y="469287"/>
                  </a:lnTo>
                  <a:lnTo>
                    <a:pt x="0" y="469287"/>
                  </a:lnTo>
                  <a:lnTo>
                    <a:pt x="44005" y="399611"/>
                  </a:lnTo>
                  <a:lnTo>
                    <a:pt x="121329" y="469287"/>
                  </a:lnTo>
                  <a:lnTo>
                    <a:pt x="95345" y="469287"/>
                  </a:lnTo>
                  <a:lnTo>
                    <a:pt x="124269" y="502607"/>
                  </a:lnTo>
                  <a:lnTo>
                    <a:pt x="161757" y="527763"/>
                  </a:lnTo>
                  <a:lnTo>
                    <a:pt x="205385" y="544135"/>
                  </a:lnTo>
                  <a:lnTo>
                    <a:pt x="252732" y="551104"/>
                  </a:lnTo>
                  <a:lnTo>
                    <a:pt x="301378" y="548050"/>
                  </a:lnTo>
                  <a:lnTo>
                    <a:pt x="348900" y="534352"/>
                  </a:lnTo>
                  <a:lnTo>
                    <a:pt x="391141" y="510264"/>
                  </a:lnTo>
                  <a:lnTo>
                    <a:pt x="423186" y="478455"/>
                  </a:lnTo>
                  <a:lnTo>
                    <a:pt x="443522" y="440909"/>
                  </a:lnTo>
                  <a:lnTo>
                    <a:pt x="450637" y="399611"/>
                  </a:lnTo>
                  <a:lnTo>
                    <a:pt x="511301" y="399611"/>
                  </a:lnTo>
                  <a:close/>
                </a:path>
              </a:pathLst>
            </a:custGeom>
            <a:ln w="10477">
              <a:solidFill>
                <a:srgbClr val="FFFFFF"/>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273"/>
            <a:ext cx="10058400" cy="5657850"/>
            <a:chOff x="0" y="1057273"/>
            <a:chExt cx="10058400" cy="5657850"/>
          </a:xfrm>
        </p:grpSpPr>
        <p:sp>
          <p:nvSpPr>
            <p:cNvPr id="3" name="object 3"/>
            <p:cNvSpPr/>
            <p:nvPr/>
          </p:nvSpPr>
          <p:spPr>
            <a:xfrm>
              <a:off x="0" y="1057273"/>
              <a:ext cx="10058400" cy="5657850"/>
            </a:xfrm>
            <a:custGeom>
              <a:avLst/>
              <a:gdLst/>
              <a:ahLst/>
              <a:cxnLst/>
              <a:rect l="l" t="t" r="r" b="b"/>
              <a:pathLst>
                <a:path w="10058400" h="5657850">
                  <a:moveTo>
                    <a:pt x="0" y="0"/>
                  </a:moveTo>
                  <a:lnTo>
                    <a:pt x="0" y="5657850"/>
                  </a:lnTo>
                  <a:lnTo>
                    <a:pt x="10058400" y="5657850"/>
                  </a:lnTo>
                  <a:lnTo>
                    <a:pt x="10058400" y="0"/>
                  </a:lnTo>
                  <a:lnTo>
                    <a:pt x="0" y="0"/>
                  </a:lnTo>
                  <a:close/>
                </a:path>
              </a:pathLst>
            </a:custGeom>
            <a:solidFill>
              <a:srgbClr val="E9E7E7"/>
            </a:solidFill>
          </p:spPr>
          <p:txBody>
            <a:bodyPr wrap="square" lIns="0" tIns="0" rIns="0" bIns="0" rtlCol="0"/>
            <a:lstStyle/>
            <a:p>
              <a:endParaRPr/>
            </a:p>
          </p:txBody>
        </p:sp>
        <p:sp>
          <p:nvSpPr>
            <p:cNvPr id="4" name="object 4"/>
            <p:cNvSpPr/>
            <p:nvPr/>
          </p:nvSpPr>
          <p:spPr>
            <a:xfrm>
              <a:off x="2181415" y="1057275"/>
              <a:ext cx="7877175" cy="5657850"/>
            </a:xfrm>
            <a:custGeom>
              <a:avLst/>
              <a:gdLst/>
              <a:ahLst/>
              <a:cxnLst/>
              <a:rect l="l" t="t" r="r" b="b"/>
              <a:pathLst>
                <a:path w="7877175" h="5657850">
                  <a:moveTo>
                    <a:pt x="0" y="2987869"/>
                  </a:moveTo>
                  <a:lnTo>
                    <a:pt x="635" y="3042964"/>
                  </a:lnTo>
                  <a:lnTo>
                    <a:pt x="2526" y="3097098"/>
                  </a:lnTo>
                  <a:lnTo>
                    <a:pt x="5652" y="3150290"/>
                  </a:lnTo>
                  <a:lnTo>
                    <a:pt x="9993" y="3202558"/>
                  </a:lnTo>
                  <a:lnTo>
                    <a:pt x="15527" y="3253923"/>
                  </a:lnTo>
                  <a:lnTo>
                    <a:pt x="22234" y="3304405"/>
                  </a:lnTo>
                  <a:lnTo>
                    <a:pt x="30092" y="3354022"/>
                  </a:lnTo>
                  <a:lnTo>
                    <a:pt x="39082" y="3402794"/>
                  </a:lnTo>
                  <a:lnTo>
                    <a:pt x="49181" y="3450742"/>
                  </a:lnTo>
                  <a:lnTo>
                    <a:pt x="60369" y="3497883"/>
                  </a:lnTo>
                  <a:lnTo>
                    <a:pt x="72625" y="3544238"/>
                  </a:lnTo>
                  <a:lnTo>
                    <a:pt x="85928" y="3589827"/>
                  </a:lnTo>
                  <a:lnTo>
                    <a:pt x="100258" y="3634669"/>
                  </a:lnTo>
                  <a:lnTo>
                    <a:pt x="115593" y="3678783"/>
                  </a:lnTo>
                  <a:lnTo>
                    <a:pt x="131913" y="3722189"/>
                  </a:lnTo>
                  <a:lnTo>
                    <a:pt x="149196" y="3764906"/>
                  </a:lnTo>
                  <a:lnTo>
                    <a:pt x="167422" y="3806954"/>
                  </a:lnTo>
                  <a:lnTo>
                    <a:pt x="186570" y="3848353"/>
                  </a:lnTo>
                  <a:lnTo>
                    <a:pt x="206619" y="3889122"/>
                  </a:lnTo>
                  <a:lnTo>
                    <a:pt x="227548" y="3929281"/>
                  </a:lnTo>
                  <a:lnTo>
                    <a:pt x="249336" y="3968848"/>
                  </a:lnTo>
                  <a:lnTo>
                    <a:pt x="271962" y="4007844"/>
                  </a:lnTo>
                  <a:lnTo>
                    <a:pt x="295405" y="4046289"/>
                  </a:lnTo>
                  <a:lnTo>
                    <a:pt x="319646" y="4084201"/>
                  </a:lnTo>
                  <a:lnTo>
                    <a:pt x="344661" y="4121600"/>
                  </a:lnTo>
                  <a:lnTo>
                    <a:pt x="370432" y="4158506"/>
                  </a:lnTo>
                  <a:lnTo>
                    <a:pt x="396936" y="4194938"/>
                  </a:lnTo>
                  <a:lnTo>
                    <a:pt x="424153" y="4230916"/>
                  </a:lnTo>
                  <a:lnTo>
                    <a:pt x="452062" y="4266459"/>
                  </a:lnTo>
                  <a:lnTo>
                    <a:pt x="480642" y="4301587"/>
                  </a:lnTo>
                  <a:lnTo>
                    <a:pt x="509872" y="4336320"/>
                  </a:lnTo>
                  <a:lnTo>
                    <a:pt x="539732" y="4370676"/>
                  </a:lnTo>
                  <a:lnTo>
                    <a:pt x="570200" y="4404676"/>
                  </a:lnTo>
                  <a:lnTo>
                    <a:pt x="601256" y="4438338"/>
                  </a:lnTo>
                  <a:lnTo>
                    <a:pt x="632878" y="4471683"/>
                  </a:lnTo>
                  <a:lnTo>
                    <a:pt x="665046" y="4504731"/>
                  </a:lnTo>
                  <a:lnTo>
                    <a:pt x="697739" y="4537499"/>
                  </a:lnTo>
                  <a:lnTo>
                    <a:pt x="730936" y="4570009"/>
                  </a:lnTo>
                  <a:lnTo>
                    <a:pt x="764616" y="4602279"/>
                  </a:lnTo>
                  <a:lnTo>
                    <a:pt x="798758" y="4634329"/>
                  </a:lnTo>
                  <a:lnTo>
                    <a:pt x="833341" y="4666179"/>
                  </a:lnTo>
                  <a:lnTo>
                    <a:pt x="868345" y="4697848"/>
                  </a:lnTo>
                  <a:lnTo>
                    <a:pt x="903748" y="4729356"/>
                  </a:lnTo>
                  <a:lnTo>
                    <a:pt x="939530" y="4760722"/>
                  </a:lnTo>
                  <a:lnTo>
                    <a:pt x="975669" y="4791965"/>
                  </a:lnTo>
                  <a:lnTo>
                    <a:pt x="1012146" y="4823106"/>
                  </a:lnTo>
                  <a:lnTo>
                    <a:pt x="1086025" y="4885158"/>
                  </a:lnTo>
                  <a:lnTo>
                    <a:pt x="1161001" y="4947033"/>
                  </a:lnTo>
                  <a:lnTo>
                    <a:pt x="1236907" y="5008887"/>
                  </a:lnTo>
                  <a:lnTo>
                    <a:pt x="1429639" y="5164458"/>
                  </a:lnTo>
                  <a:lnTo>
                    <a:pt x="1662501" y="5353462"/>
                  </a:lnTo>
                  <a:lnTo>
                    <a:pt x="1739757" y="5415339"/>
                  </a:lnTo>
                  <a:lnTo>
                    <a:pt x="1817111" y="5476199"/>
                  </a:lnTo>
                  <a:lnTo>
                    <a:pt x="1855871" y="5506179"/>
                  </a:lnTo>
                  <a:lnTo>
                    <a:pt x="1894711" y="5535823"/>
                  </a:lnTo>
                  <a:lnTo>
                    <a:pt x="1933649" y="5565104"/>
                  </a:lnTo>
                  <a:lnTo>
                    <a:pt x="1972703" y="5593993"/>
                  </a:lnTo>
                  <a:lnTo>
                    <a:pt x="2064905" y="5657849"/>
                  </a:lnTo>
                  <a:lnTo>
                    <a:pt x="7876984" y="5657849"/>
                  </a:lnTo>
                  <a:lnTo>
                    <a:pt x="7876984" y="0"/>
                  </a:lnTo>
                  <a:lnTo>
                    <a:pt x="1339128" y="0"/>
                  </a:lnTo>
                  <a:lnTo>
                    <a:pt x="1284185" y="39204"/>
                  </a:lnTo>
                  <a:lnTo>
                    <a:pt x="1248050" y="66662"/>
                  </a:lnTo>
                  <a:lnTo>
                    <a:pt x="1212389" y="94730"/>
                  </a:lnTo>
                  <a:lnTo>
                    <a:pt x="1177206" y="123402"/>
                  </a:lnTo>
                  <a:lnTo>
                    <a:pt x="1142502" y="152673"/>
                  </a:lnTo>
                  <a:lnTo>
                    <a:pt x="1108277" y="182535"/>
                  </a:lnTo>
                  <a:lnTo>
                    <a:pt x="1074535" y="212983"/>
                  </a:lnTo>
                  <a:lnTo>
                    <a:pt x="1041278" y="244010"/>
                  </a:lnTo>
                  <a:lnTo>
                    <a:pt x="1008506" y="275611"/>
                  </a:lnTo>
                  <a:lnTo>
                    <a:pt x="976221" y="307780"/>
                  </a:lnTo>
                  <a:lnTo>
                    <a:pt x="944427" y="340509"/>
                  </a:lnTo>
                  <a:lnTo>
                    <a:pt x="913123" y="373793"/>
                  </a:lnTo>
                  <a:lnTo>
                    <a:pt x="882313" y="407626"/>
                  </a:lnTo>
                  <a:lnTo>
                    <a:pt x="851998" y="442001"/>
                  </a:lnTo>
                  <a:lnTo>
                    <a:pt x="822179" y="476913"/>
                  </a:lnTo>
                  <a:lnTo>
                    <a:pt x="792860" y="512355"/>
                  </a:lnTo>
                  <a:lnTo>
                    <a:pt x="764040" y="548322"/>
                  </a:lnTo>
                  <a:lnTo>
                    <a:pt x="735723" y="584806"/>
                  </a:lnTo>
                  <a:lnTo>
                    <a:pt x="707910" y="621802"/>
                  </a:lnTo>
                  <a:lnTo>
                    <a:pt x="680603" y="659303"/>
                  </a:lnTo>
                  <a:lnTo>
                    <a:pt x="653803" y="697304"/>
                  </a:lnTo>
                  <a:lnTo>
                    <a:pt x="627513" y="735798"/>
                  </a:lnTo>
                  <a:lnTo>
                    <a:pt x="601734" y="774780"/>
                  </a:lnTo>
                  <a:lnTo>
                    <a:pt x="576468" y="814242"/>
                  </a:lnTo>
                  <a:lnTo>
                    <a:pt x="551717" y="854179"/>
                  </a:lnTo>
                  <a:lnTo>
                    <a:pt x="527483" y="894585"/>
                  </a:lnTo>
                  <a:lnTo>
                    <a:pt x="503768" y="935453"/>
                  </a:lnTo>
                  <a:lnTo>
                    <a:pt x="480573" y="976777"/>
                  </a:lnTo>
                  <a:lnTo>
                    <a:pt x="457900" y="1018551"/>
                  </a:lnTo>
                  <a:lnTo>
                    <a:pt x="435751" y="1060770"/>
                  </a:lnTo>
                  <a:lnTo>
                    <a:pt x="414128" y="1103426"/>
                  </a:lnTo>
                  <a:lnTo>
                    <a:pt x="393032" y="1146514"/>
                  </a:lnTo>
                  <a:lnTo>
                    <a:pt x="372466" y="1190027"/>
                  </a:lnTo>
                  <a:lnTo>
                    <a:pt x="352431" y="1233960"/>
                  </a:lnTo>
                  <a:lnTo>
                    <a:pt x="332930" y="1278306"/>
                  </a:lnTo>
                  <a:lnTo>
                    <a:pt x="313963" y="1323058"/>
                  </a:lnTo>
                  <a:lnTo>
                    <a:pt x="295533" y="1368212"/>
                  </a:lnTo>
                  <a:lnTo>
                    <a:pt x="277641" y="1413760"/>
                  </a:lnTo>
                  <a:lnTo>
                    <a:pt x="260290" y="1459697"/>
                  </a:lnTo>
                  <a:lnTo>
                    <a:pt x="243480" y="1506016"/>
                  </a:lnTo>
                  <a:lnTo>
                    <a:pt x="227215" y="1552711"/>
                  </a:lnTo>
                  <a:lnTo>
                    <a:pt x="211496" y="1599776"/>
                  </a:lnTo>
                  <a:lnTo>
                    <a:pt x="196324" y="1647205"/>
                  </a:lnTo>
                  <a:lnTo>
                    <a:pt x="181701" y="1694992"/>
                  </a:lnTo>
                  <a:lnTo>
                    <a:pt x="167630" y="1743130"/>
                  </a:lnTo>
                  <a:lnTo>
                    <a:pt x="154112" y="1791613"/>
                  </a:lnTo>
                  <a:lnTo>
                    <a:pt x="141148" y="1840436"/>
                  </a:lnTo>
                  <a:lnTo>
                    <a:pt x="128742" y="1889592"/>
                  </a:lnTo>
                  <a:lnTo>
                    <a:pt x="116893" y="1939074"/>
                  </a:lnTo>
                  <a:lnTo>
                    <a:pt x="105605" y="1988877"/>
                  </a:lnTo>
                  <a:lnTo>
                    <a:pt x="94880" y="2038995"/>
                  </a:lnTo>
                  <a:lnTo>
                    <a:pt x="84718" y="2089421"/>
                  </a:lnTo>
                  <a:lnTo>
                    <a:pt x="75121" y="2140149"/>
                  </a:lnTo>
                  <a:lnTo>
                    <a:pt x="66092" y="2191174"/>
                  </a:lnTo>
                  <a:lnTo>
                    <a:pt x="57633" y="2242488"/>
                  </a:lnTo>
                  <a:lnTo>
                    <a:pt x="49745" y="2294085"/>
                  </a:lnTo>
                  <a:lnTo>
                    <a:pt x="42430" y="2345961"/>
                  </a:lnTo>
                  <a:lnTo>
                    <a:pt x="35689" y="2398107"/>
                  </a:lnTo>
                  <a:lnTo>
                    <a:pt x="29525" y="2450519"/>
                  </a:lnTo>
                  <a:lnTo>
                    <a:pt x="23940" y="2503190"/>
                  </a:lnTo>
                  <a:lnTo>
                    <a:pt x="18935" y="2556114"/>
                  </a:lnTo>
                  <a:lnTo>
                    <a:pt x="14512" y="2609285"/>
                  </a:lnTo>
                  <a:lnTo>
                    <a:pt x="10672" y="2662696"/>
                  </a:lnTo>
                  <a:lnTo>
                    <a:pt x="7419" y="2716341"/>
                  </a:lnTo>
                  <a:lnTo>
                    <a:pt x="4753" y="2770215"/>
                  </a:lnTo>
                  <a:lnTo>
                    <a:pt x="2676" y="2824311"/>
                  </a:lnTo>
                  <a:lnTo>
                    <a:pt x="1190" y="2878622"/>
                  </a:lnTo>
                  <a:lnTo>
                    <a:pt x="297" y="2933144"/>
                  </a:lnTo>
                  <a:lnTo>
                    <a:pt x="0" y="2987869"/>
                  </a:lnTo>
                  <a:close/>
                </a:path>
              </a:pathLst>
            </a:custGeom>
            <a:solidFill>
              <a:srgbClr val="FFFFFF">
                <a:alpha val="30198"/>
              </a:srgbClr>
            </a:solidFill>
          </p:spPr>
          <p:txBody>
            <a:bodyPr wrap="square" lIns="0" tIns="0" rIns="0" bIns="0" rtlCol="0"/>
            <a:lstStyle/>
            <a:p>
              <a:endParaRPr/>
            </a:p>
          </p:txBody>
        </p:sp>
        <p:sp>
          <p:nvSpPr>
            <p:cNvPr id="5" name="object 5"/>
            <p:cNvSpPr/>
            <p:nvPr/>
          </p:nvSpPr>
          <p:spPr>
            <a:xfrm>
              <a:off x="1825625" y="1057274"/>
              <a:ext cx="2261870" cy="5657850"/>
            </a:xfrm>
            <a:custGeom>
              <a:avLst/>
              <a:gdLst/>
              <a:ahLst/>
              <a:cxnLst/>
              <a:rect l="l" t="t" r="r" b="b"/>
              <a:pathLst>
                <a:path w="2261870" h="5657850">
                  <a:moveTo>
                    <a:pt x="2087092" y="5657850"/>
                  </a:moveTo>
                  <a:lnTo>
                    <a:pt x="2035771" y="5621820"/>
                  </a:lnTo>
                  <a:lnTo>
                    <a:pt x="1996274" y="5593169"/>
                  </a:lnTo>
                  <a:lnTo>
                    <a:pt x="1956854" y="5564149"/>
                  </a:lnTo>
                  <a:lnTo>
                    <a:pt x="1917484" y="5534774"/>
                  </a:lnTo>
                  <a:lnTo>
                    <a:pt x="1838858" y="5475084"/>
                  </a:lnTo>
                  <a:lnTo>
                    <a:pt x="1760283" y="5414327"/>
                  </a:lnTo>
                  <a:lnTo>
                    <a:pt x="1525282" y="5230139"/>
                  </a:lnTo>
                  <a:lnTo>
                    <a:pt x="1332395" y="5079797"/>
                  </a:lnTo>
                  <a:lnTo>
                    <a:pt x="1256360" y="5020005"/>
                  </a:lnTo>
                  <a:lnTo>
                    <a:pt x="1181201" y="4960163"/>
                  </a:lnTo>
                  <a:lnTo>
                    <a:pt x="1107046" y="4900117"/>
                  </a:lnTo>
                  <a:lnTo>
                    <a:pt x="1070406" y="4869967"/>
                  </a:lnTo>
                  <a:lnTo>
                    <a:pt x="1034059" y="4839703"/>
                  </a:lnTo>
                  <a:lnTo>
                    <a:pt x="998054" y="4809299"/>
                  </a:lnTo>
                  <a:lnTo>
                    <a:pt x="962393" y="4778743"/>
                  </a:lnTo>
                  <a:lnTo>
                    <a:pt x="927087" y="4748022"/>
                  </a:lnTo>
                  <a:lnTo>
                    <a:pt x="892175" y="4717110"/>
                  </a:lnTo>
                  <a:lnTo>
                    <a:pt x="857669" y="4685970"/>
                  </a:lnTo>
                  <a:lnTo>
                    <a:pt x="823582" y="4654613"/>
                  </a:lnTo>
                  <a:lnTo>
                    <a:pt x="789927" y="4622990"/>
                  </a:lnTo>
                  <a:lnTo>
                    <a:pt x="756729" y="4591101"/>
                  </a:lnTo>
                  <a:lnTo>
                    <a:pt x="724014" y="4558906"/>
                  </a:lnTo>
                  <a:lnTo>
                    <a:pt x="691794" y="4526407"/>
                  </a:lnTo>
                  <a:lnTo>
                    <a:pt x="660095" y="4493565"/>
                  </a:lnTo>
                  <a:lnTo>
                    <a:pt x="628916" y="4460379"/>
                  </a:lnTo>
                  <a:lnTo>
                    <a:pt x="598297" y="4426813"/>
                  </a:lnTo>
                  <a:lnTo>
                    <a:pt x="568248" y="4392854"/>
                  </a:lnTo>
                  <a:lnTo>
                    <a:pt x="538784" y="4358475"/>
                  </a:lnTo>
                  <a:lnTo>
                    <a:pt x="509930" y="4323664"/>
                  </a:lnTo>
                  <a:lnTo>
                    <a:pt x="481698" y="4288396"/>
                  </a:lnTo>
                  <a:lnTo>
                    <a:pt x="454113" y="4252658"/>
                  </a:lnTo>
                  <a:lnTo>
                    <a:pt x="427189" y="4216412"/>
                  </a:lnTo>
                  <a:lnTo>
                    <a:pt x="400951" y="4179659"/>
                  </a:lnTo>
                  <a:lnTo>
                    <a:pt x="375399" y="4142371"/>
                  </a:lnTo>
                  <a:lnTo>
                    <a:pt x="350583" y="4104525"/>
                  </a:lnTo>
                  <a:lnTo>
                    <a:pt x="326491" y="4066095"/>
                  </a:lnTo>
                  <a:lnTo>
                    <a:pt x="303161" y="4027081"/>
                  </a:lnTo>
                  <a:lnTo>
                    <a:pt x="280606" y="3987444"/>
                  </a:lnTo>
                  <a:lnTo>
                    <a:pt x="258838" y="3947172"/>
                  </a:lnTo>
                  <a:lnTo>
                    <a:pt x="237896" y="3906240"/>
                  </a:lnTo>
                  <a:lnTo>
                    <a:pt x="217766" y="3864622"/>
                  </a:lnTo>
                  <a:lnTo>
                    <a:pt x="198501" y="3822319"/>
                  </a:lnTo>
                  <a:lnTo>
                    <a:pt x="180086" y="3779291"/>
                  </a:lnTo>
                  <a:lnTo>
                    <a:pt x="162572" y="3735527"/>
                  </a:lnTo>
                  <a:lnTo>
                    <a:pt x="145948" y="3691013"/>
                  </a:lnTo>
                  <a:lnTo>
                    <a:pt x="130263" y="3645712"/>
                  </a:lnTo>
                  <a:lnTo>
                    <a:pt x="115506" y="3599611"/>
                  </a:lnTo>
                  <a:lnTo>
                    <a:pt x="101714" y="3552698"/>
                  </a:lnTo>
                  <a:lnTo>
                    <a:pt x="88912" y="3504946"/>
                  </a:lnTo>
                  <a:lnTo>
                    <a:pt x="77089" y="3456330"/>
                  </a:lnTo>
                  <a:lnTo>
                    <a:pt x="66294" y="3406838"/>
                  </a:lnTo>
                  <a:lnTo>
                    <a:pt x="56527" y="3356445"/>
                  </a:lnTo>
                  <a:lnTo>
                    <a:pt x="47815" y="3305137"/>
                  </a:lnTo>
                  <a:lnTo>
                    <a:pt x="40182" y="3252889"/>
                  </a:lnTo>
                  <a:lnTo>
                    <a:pt x="33629" y="3199676"/>
                  </a:lnTo>
                  <a:lnTo>
                    <a:pt x="28194" y="3145485"/>
                  </a:lnTo>
                  <a:lnTo>
                    <a:pt x="23876" y="3090291"/>
                  </a:lnTo>
                  <a:lnTo>
                    <a:pt x="20713" y="3034080"/>
                  </a:lnTo>
                  <a:lnTo>
                    <a:pt x="18453" y="2978416"/>
                  </a:lnTo>
                  <a:lnTo>
                    <a:pt x="16764" y="2922917"/>
                  </a:lnTo>
                  <a:lnTo>
                    <a:pt x="15646" y="2867609"/>
                  </a:lnTo>
                  <a:lnTo>
                    <a:pt x="15087" y="2812504"/>
                  </a:lnTo>
                  <a:lnTo>
                    <a:pt x="15100" y="2757576"/>
                  </a:lnTo>
                  <a:lnTo>
                    <a:pt x="15659" y="2702852"/>
                  </a:lnTo>
                  <a:lnTo>
                    <a:pt x="16802" y="2648343"/>
                  </a:lnTo>
                  <a:lnTo>
                    <a:pt x="18491" y="2594051"/>
                  </a:lnTo>
                  <a:lnTo>
                    <a:pt x="20739" y="2539962"/>
                  </a:lnTo>
                  <a:lnTo>
                    <a:pt x="23545" y="2486114"/>
                  </a:lnTo>
                  <a:lnTo>
                    <a:pt x="26911" y="2432494"/>
                  </a:lnTo>
                  <a:lnTo>
                    <a:pt x="30835" y="2379116"/>
                  </a:lnTo>
                  <a:lnTo>
                    <a:pt x="35306" y="2325979"/>
                  </a:lnTo>
                  <a:lnTo>
                    <a:pt x="40335" y="2273096"/>
                  </a:lnTo>
                  <a:lnTo>
                    <a:pt x="45910" y="2220468"/>
                  </a:lnTo>
                  <a:lnTo>
                    <a:pt x="52031" y="2168093"/>
                  </a:lnTo>
                  <a:lnTo>
                    <a:pt x="58712" y="2115997"/>
                  </a:lnTo>
                  <a:lnTo>
                    <a:pt x="65925" y="2064169"/>
                  </a:lnTo>
                  <a:lnTo>
                    <a:pt x="73685" y="2012632"/>
                  </a:lnTo>
                  <a:lnTo>
                    <a:pt x="82003" y="1961375"/>
                  </a:lnTo>
                  <a:lnTo>
                    <a:pt x="90843" y="1910410"/>
                  </a:lnTo>
                  <a:lnTo>
                    <a:pt x="100241" y="1859749"/>
                  </a:lnTo>
                  <a:lnTo>
                    <a:pt x="110172" y="1809394"/>
                  </a:lnTo>
                  <a:lnTo>
                    <a:pt x="120637" y="1759343"/>
                  </a:lnTo>
                  <a:lnTo>
                    <a:pt x="131635" y="1709623"/>
                  </a:lnTo>
                  <a:lnTo>
                    <a:pt x="143179" y="1660220"/>
                  </a:lnTo>
                  <a:lnTo>
                    <a:pt x="155244" y="1611134"/>
                  </a:lnTo>
                  <a:lnTo>
                    <a:pt x="167855" y="1562404"/>
                  </a:lnTo>
                  <a:lnTo>
                    <a:pt x="180987" y="1514005"/>
                  </a:lnTo>
                  <a:lnTo>
                    <a:pt x="194652" y="1465961"/>
                  </a:lnTo>
                  <a:lnTo>
                    <a:pt x="208851" y="1418259"/>
                  </a:lnTo>
                  <a:lnTo>
                    <a:pt x="223570" y="1370926"/>
                  </a:lnTo>
                  <a:lnTo>
                    <a:pt x="238810" y="1323962"/>
                  </a:lnTo>
                  <a:lnTo>
                    <a:pt x="254584" y="1277366"/>
                  </a:lnTo>
                  <a:lnTo>
                    <a:pt x="270878" y="1231138"/>
                  </a:lnTo>
                  <a:lnTo>
                    <a:pt x="287693" y="1185316"/>
                  </a:lnTo>
                  <a:lnTo>
                    <a:pt x="305028" y="1139863"/>
                  </a:lnTo>
                  <a:lnTo>
                    <a:pt x="322872" y="1094828"/>
                  </a:lnTo>
                  <a:lnTo>
                    <a:pt x="341249" y="1050175"/>
                  </a:lnTo>
                  <a:lnTo>
                    <a:pt x="360133" y="1005941"/>
                  </a:lnTo>
                  <a:lnTo>
                    <a:pt x="379526" y="962126"/>
                  </a:lnTo>
                  <a:lnTo>
                    <a:pt x="399440" y="918730"/>
                  </a:lnTo>
                  <a:lnTo>
                    <a:pt x="419862" y="875766"/>
                  </a:lnTo>
                  <a:lnTo>
                    <a:pt x="440791" y="833221"/>
                  </a:lnTo>
                  <a:lnTo>
                    <a:pt x="462229" y="791121"/>
                  </a:lnTo>
                  <a:lnTo>
                    <a:pt x="484174" y="749477"/>
                  </a:lnTo>
                  <a:lnTo>
                    <a:pt x="506628" y="708279"/>
                  </a:lnTo>
                  <a:lnTo>
                    <a:pt x="529590" y="667537"/>
                  </a:lnTo>
                  <a:lnTo>
                    <a:pt x="553059" y="627253"/>
                  </a:lnTo>
                  <a:lnTo>
                    <a:pt x="577011" y="587451"/>
                  </a:lnTo>
                  <a:lnTo>
                    <a:pt x="601484" y="548119"/>
                  </a:lnTo>
                  <a:lnTo>
                    <a:pt x="626440" y="509257"/>
                  </a:lnTo>
                  <a:lnTo>
                    <a:pt x="651903" y="470903"/>
                  </a:lnTo>
                  <a:lnTo>
                    <a:pt x="677849" y="433031"/>
                  </a:lnTo>
                  <a:lnTo>
                    <a:pt x="704303" y="395668"/>
                  </a:lnTo>
                  <a:lnTo>
                    <a:pt x="731253" y="358800"/>
                  </a:lnTo>
                  <a:lnTo>
                    <a:pt x="758685" y="322453"/>
                  </a:lnTo>
                  <a:lnTo>
                    <a:pt x="786612" y="286626"/>
                  </a:lnTo>
                  <a:lnTo>
                    <a:pt x="815022" y="251320"/>
                  </a:lnTo>
                  <a:lnTo>
                    <a:pt x="843927" y="216547"/>
                  </a:lnTo>
                  <a:lnTo>
                    <a:pt x="873315" y="182308"/>
                  </a:lnTo>
                  <a:lnTo>
                    <a:pt x="903185" y="148615"/>
                  </a:lnTo>
                  <a:lnTo>
                    <a:pt x="933538" y="115468"/>
                  </a:lnTo>
                  <a:lnTo>
                    <a:pt x="964374" y="82880"/>
                  </a:lnTo>
                  <a:lnTo>
                    <a:pt x="995692" y="50850"/>
                  </a:lnTo>
                  <a:lnTo>
                    <a:pt x="1027493" y="19392"/>
                  </a:lnTo>
                  <a:lnTo>
                    <a:pt x="1048981" y="0"/>
                  </a:lnTo>
                  <a:lnTo>
                    <a:pt x="1034618" y="0"/>
                  </a:lnTo>
                  <a:lnTo>
                    <a:pt x="980617" y="51587"/>
                  </a:lnTo>
                  <a:lnTo>
                    <a:pt x="949286" y="83616"/>
                  </a:lnTo>
                  <a:lnTo>
                    <a:pt x="918451" y="116205"/>
                  </a:lnTo>
                  <a:lnTo>
                    <a:pt x="888098" y="149352"/>
                  </a:lnTo>
                  <a:lnTo>
                    <a:pt x="858227" y="183045"/>
                  </a:lnTo>
                  <a:lnTo>
                    <a:pt x="828840" y="217284"/>
                  </a:lnTo>
                  <a:lnTo>
                    <a:pt x="799934" y="252056"/>
                  </a:lnTo>
                  <a:lnTo>
                    <a:pt x="771525" y="287362"/>
                  </a:lnTo>
                  <a:lnTo>
                    <a:pt x="743597" y="323189"/>
                  </a:lnTo>
                  <a:lnTo>
                    <a:pt x="716165" y="359537"/>
                  </a:lnTo>
                  <a:lnTo>
                    <a:pt x="689216" y="396392"/>
                  </a:lnTo>
                  <a:lnTo>
                    <a:pt x="662762" y="433768"/>
                  </a:lnTo>
                  <a:lnTo>
                    <a:pt x="636816" y="471627"/>
                  </a:lnTo>
                  <a:lnTo>
                    <a:pt x="611352" y="509993"/>
                  </a:lnTo>
                  <a:lnTo>
                    <a:pt x="586397" y="548843"/>
                  </a:lnTo>
                  <a:lnTo>
                    <a:pt x="561924" y="588175"/>
                  </a:lnTo>
                  <a:lnTo>
                    <a:pt x="537972" y="627989"/>
                  </a:lnTo>
                  <a:lnTo>
                    <a:pt x="514502" y="668261"/>
                  </a:lnTo>
                  <a:lnTo>
                    <a:pt x="491540" y="709002"/>
                  </a:lnTo>
                  <a:lnTo>
                    <a:pt x="469087" y="750214"/>
                  </a:lnTo>
                  <a:lnTo>
                    <a:pt x="447141" y="791857"/>
                  </a:lnTo>
                  <a:lnTo>
                    <a:pt x="425704" y="833958"/>
                  </a:lnTo>
                  <a:lnTo>
                    <a:pt x="404774" y="876490"/>
                  </a:lnTo>
                  <a:lnTo>
                    <a:pt x="384352" y="919467"/>
                  </a:lnTo>
                  <a:lnTo>
                    <a:pt x="364439" y="962863"/>
                  </a:lnTo>
                  <a:lnTo>
                    <a:pt x="345046" y="1006678"/>
                  </a:lnTo>
                  <a:lnTo>
                    <a:pt x="326161" y="1050912"/>
                  </a:lnTo>
                  <a:lnTo>
                    <a:pt x="307784" y="1095552"/>
                  </a:lnTo>
                  <a:lnTo>
                    <a:pt x="289941" y="1140599"/>
                  </a:lnTo>
                  <a:lnTo>
                    <a:pt x="272605" y="1186040"/>
                  </a:lnTo>
                  <a:lnTo>
                    <a:pt x="255790" y="1231874"/>
                  </a:lnTo>
                  <a:lnTo>
                    <a:pt x="239496" y="1278089"/>
                  </a:lnTo>
                  <a:lnTo>
                    <a:pt x="223723" y="1324686"/>
                  </a:lnTo>
                  <a:lnTo>
                    <a:pt x="208483" y="1371663"/>
                  </a:lnTo>
                  <a:lnTo>
                    <a:pt x="193763" y="1418996"/>
                  </a:lnTo>
                  <a:lnTo>
                    <a:pt x="179565" y="1466684"/>
                  </a:lnTo>
                  <a:lnTo>
                    <a:pt x="165900" y="1514741"/>
                  </a:lnTo>
                  <a:lnTo>
                    <a:pt x="152768" y="1563128"/>
                  </a:lnTo>
                  <a:lnTo>
                    <a:pt x="140157" y="1611871"/>
                  </a:lnTo>
                  <a:lnTo>
                    <a:pt x="128092" y="1660944"/>
                  </a:lnTo>
                  <a:lnTo>
                    <a:pt x="116547" y="1710347"/>
                  </a:lnTo>
                  <a:lnTo>
                    <a:pt x="105549" y="1760080"/>
                  </a:lnTo>
                  <a:lnTo>
                    <a:pt x="95084" y="1810131"/>
                  </a:lnTo>
                  <a:lnTo>
                    <a:pt x="85153" y="1860486"/>
                  </a:lnTo>
                  <a:lnTo>
                    <a:pt x="75755" y="1911146"/>
                  </a:lnTo>
                  <a:lnTo>
                    <a:pt x="66916" y="1962111"/>
                  </a:lnTo>
                  <a:lnTo>
                    <a:pt x="58597" y="2013369"/>
                  </a:lnTo>
                  <a:lnTo>
                    <a:pt x="50838" y="2064905"/>
                  </a:lnTo>
                  <a:lnTo>
                    <a:pt x="43624" y="2116734"/>
                  </a:lnTo>
                  <a:lnTo>
                    <a:pt x="36944" y="2168829"/>
                  </a:lnTo>
                  <a:lnTo>
                    <a:pt x="30822" y="2221192"/>
                  </a:lnTo>
                  <a:lnTo>
                    <a:pt x="25247" y="2273820"/>
                  </a:lnTo>
                  <a:lnTo>
                    <a:pt x="20218" y="2326716"/>
                  </a:lnTo>
                  <a:lnTo>
                    <a:pt x="15748" y="2379853"/>
                  </a:lnTo>
                  <a:lnTo>
                    <a:pt x="11823" y="2433231"/>
                  </a:lnTo>
                  <a:lnTo>
                    <a:pt x="8458" y="2486850"/>
                  </a:lnTo>
                  <a:lnTo>
                    <a:pt x="5651" y="2540698"/>
                  </a:lnTo>
                  <a:lnTo>
                    <a:pt x="3403" y="2594775"/>
                  </a:lnTo>
                  <a:lnTo>
                    <a:pt x="1714" y="2649080"/>
                  </a:lnTo>
                  <a:lnTo>
                    <a:pt x="571" y="2703588"/>
                  </a:lnTo>
                  <a:lnTo>
                    <a:pt x="12" y="2758313"/>
                  </a:lnTo>
                  <a:lnTo>
                    <a:pt x="0" y="2813227"/>
                  </a:lnTo>
                  <a:lnTo>
                    <a:pt x="558" y="2868345"/>
                  </a:lnTo>
                  <a:lnTo>
                    <a:pt x="1676" y="2923654"/>
                  </a:lnTo>
                  <a:lnTo>
                    <a:pt x="3365" y="2979140"/>
                  </a:lnTo>
                  <a:lnTo>
                    <a:pt x="5626" y="3034817"/>
                  </a:lnTo>
                  <a:lnTo>
                    <a:pt x="8788" y="3091015"/>
                  </a:lnTo>
                  <a:lnTo>
                    <a:pt x="13106" y="3146209"/>
                  </a:lnTo>
                  <a:lnTo>
                    <a:pt x="18542" y="3200387"/>
                  </a:lnTo>
                  <a:lnTo>
                    <a:pt x="25095" y="3253600"/>
                  </a:lnTo>
                  <a:lnTo>
                    <a:pt x="32727" y="3305848"/>
                  </a:lnTo>
                  <a:lnTo>
                    <a:pt x="41440" y="3357156"/>
                  </a:lnTo>
                  <a:lnTo>
                    <a:pt x="51206" y="3407537"/>
                  </a:lnTo>
                  <a:lnTo>
                    <a:pt x="62001" y="3457029"/>
                  </a:lnTo>
                  <a:lnTo>
                    <a:pt x="73825" y="3505644"/>
                  </a:lnTo>
                  <a:lnTo>
                    <a:pt x="86626" y="3553396"/>
                  </a:lnTo>
                  <a:lnTo>
                    <a:pt x="100418" y="3600310"/>
                  </a:lnTo>
                  <a:lnTo>
                    <a:pt x="115176" y="3646398"/>
                  </a:lnTo>
                  <a:lnTo>
                    <a:pt x="130860" y="3691699"/>
                  </a:lnTo>
                  <a:lnTo>
                    <a:pt x="147485" y="3736213"/>
                  </a:lnTo>
                  <a:lnTo>
                    <a:pt x="164998" y="3779977"/>
                  </a:lnTo>
                  <a:lnTo>
                    <a:pt x="183413" y="3823004"/>
                  </a:lnTo>
                  <a:lnTo>
                    <a:pt x="202679" y="3865308"/>
                  </a:lnTo>
                  <a:lnTo>
                    <a:pt x="222808" y="3906913"/>
                  </a:lnTo>
                  <a:lnTo>
                    <a:pt x="243751" y="3947845"/>
                  </a:lnTo>
                  <a:lnTo>
                    <a:pt x="265518" y="3988117"/>
                  </a:lnTo>
                  <a:lnTo>
                    <a:pt x="288074" y="4027754"/>
                  </a:lnTo>
                  <a:lnTo>
                    <a:pt x="311404" y="4066768"/>
                  </a:lnTo>
                  <a:lnTo>
                    <a:pt x="335495" y="4105198"/>
                  </a:lnTo>
                  <a:lnTo>
                    <a:pt x="360311" y="4143044"/>
                  </a:lnTo>
                  <a:lnTo>
                    <a:pt x="385864" y="4180332"/>
                  </a:lnTo>
                  <a:lnTo>
                    <a:pt x="412102" y="4217086"/>
                  </a:lnTo>
                  <a:lnTo>
                    <a:pt x="439026" y="4253331"/>
                  </a:lnTo>
                  <a:lnTo>
                    <a:pt x="466610" y="4289069"/>
                  </a:lnTo>
                  <a:lnTo>
                    <a:pt x="494842" y="4324337"/>
                  </a:lnTo>
                  <a:lnTo>
                    <a:pt x="523697" y="4359148"/>
                  </a:lnTo>
                  <a:lnTo>
                    <a:pt x="553161" y="4393527"/>
                  </a:lnTo>
                  <a:lnTo>
                    <a:pt x="583209" y="4427486"/>
                  </a:lnTo>
                  <a:lnTo>
                    <a:pt x="613829" y="4461053"/>
                  </a:lnTo>
                  <a:lnTo>
                    <a:pt x="645007" y="4494238"/>
                  </a:lnTo>
                  <a:lnTo>
                    <a:pt x="676706" y="4527080"/>
                  </a:lnTo>
                  <a:lnTo>
                    <a:pt x="708926" y="4559579"/>
                  </a:lnTo>
                  <a:lnTo>
                    <a:pt x="741641" y="4591774"/>
                  </a:lnTo>
                  <a:lnTo>
                    <a:pt x="774839" y="4623663"/>
                  </a:lnTo>
                  <a:lnTo>
                    <a:pt x="808494" y="4655286"/>
                  </a:lnTo>
                  <a:lnTo>
                    <a:pt x="842581" y="4686655"/>
                  </a:lnTo>
                  <a:lnTo>
                    <a:pt x="877087" y="4717783"/>
                  </a:lnTo>
                  <a:lnTo>
                    <a:pt x="911999" y="4748708"/>
                  </a:lnTo>
                  <a:lnTo>
                    <a:pt x="947305" y="4779429"/>
                  </a:lnTo>
                  <a:lnTo>
                    <a:pt x="982967" y="4809985"/>
                  </a:lnTo>
                  <a:lnTo>
                    <a:pt x="1018971" y="4840376"/>
                  </a:lnTo>
                  <a:lnTo>
                    <a:pt x="1055319" y="4870653"/>
                  </a:lnTo>
                  <a:lnTo>
                    <a:pt x="1091958" y="4900803"/>
                  </a:lnTo>
                  <a:lnTo>
                    <a:pt x="1166114" y="4960848"/>
                  </a:lnTo>
                  <a:lnTo>
                    <a:pt x="1241272" y="5020691"/>
                  </a:lnTo>
                  <a:lnTo>
                    <a:pt x="1588096" y="5291721"/>
                  </a:lnTo>
                  <a:lnTo>
                    <a:pt x="1745195" y="5415026"/>
                  </a:lnTo>
                  <a:lnTo>
                    <a:pt x="1823770" y="5475770"/>
                  </a:lnTo>
                  <a:lnTo>
                    <a:pt x="1902396" y="5535460"/>
                  </a:lnTo>
                  <a:lnTo>
                    <a:pt x="1941766" y="5564835"/>
                  </a:lnTo>
                  <a:lnTo>
                    <a:pt x="1981187" y="5593867"/>
                  </a:lnTo>
                  <a:lnTo>
                    <a:pt x="2020684" y="5622506"/>
                  </a:lnTo>
                  <a:lnTo>
                    <a:pt x="2060270" y="5650738"/>
                  </a:lnTo>
                  <a:lnTo>
                    <a:pt x="2070950" y="5657850"/>
                  </a:lnTo>
                  <a:lnTo>
                    <a:pt x="2087092" y="5657850"/>
                  </a:lnTo>
                  <a:close/>
                </a:path>
                <a:path w="2261870" h="5657850">
                  <a:moveTo>
                    <a:pt x="2261857" y="5657850"/>
                  </a:moveTo>
                  <a:lnTo>
                    <a:pt x="2169655" y="5593994"/>
                  </a:lnTo>
                  <a:lnTo>
                    <a:pt x="2130564" y="5565114"/>
                  </a:lnTo>
                  <a:lnTo>
                    <a:pt x="2091601" y="5535828"/>
                  </a:lnTo>
                  <a:lnTo>
                    <a:pt x="2052739" y="5506186"/>
                  </a:lnTo>
                  <a:lnTo>
                    <a:pt x="2013953" y="5476202"/>
                  </a:lnTo>
                  <a:lnTo>
                    <a:pt x="1936546" y="5415343"/>
                  </a:lnTo>
                  <a:lnTo>
                    <a:pt x="1859254" y="5353469"/>
                  </a:lnTo>
                  <a:lnTo>
                    <a:pt x="1626336" y="5164467"/>
                  </a:lnTo>
                  <a:lnTo>
                    <a:pt x="1433550" y="5008892"/>
                  </a:lnTo>
                  <a:lnTo>
                    <a:pt x="1357630" y="4947043"/>
                  </a:lnTo>
                  <a:lnTo>
                    <a:pt x="1282623" y="4885169"/>
                  </a:lnTo>
                  <a:lnTo>
                    <a:pt x="1208722" y="4823117"/>
                  </a:lnTo>
                  <a:lnTo>
                    <a:pt x="1172235" y="4791976"/>
                  </a:lnTo>
                  <a:lnTo>
                    <a:pt x="1136078" y="4760734"/>
                  </a:lnTo>
                  <a:lnTo>
                    <a:pt x="1100289" y="4729365"/>
                  </a:lnTo>
                  <a:lnTo>
                    <a:pt x="1064869" y="4697857"/>
                  </a:lnTo>
                  <a:lnTo>
                    <a:pt x="1029855" y="4666183"/>
                  </a:lnTo>
                  <a:lnTo>
                    <a:pt x="995260" y="4634331"/>
                  </a:lnTo>
                  <a:lnTo>
                    <a:pt x="961110" y="4602289"/>
                  </a:lnTo>
                  <a:lnTo>
                    <a:pt x="927417" y="4570019"/>
                  </a:lnTo>
                  <a:lnTo>
                    <a:pt x="894207" y="4537507"/>
                  </a:lnTo>
                  <a:lnTo>
                    <a:pt x="861504" y="4504741"/>
                  </a:lnTo>
                  <a:lnTo>
                    <a:pt x="829322" y="4471695"/>
                  </a:lnTo>
                  <a:lnTo>
                    <a:pt x="797699" y="4438345"/>
                  </a:lnTo>
                  <a:lnTo>
                    <a:pt x="766622" y="4404677"/>
                  </a:lnTo>
                  <a:lnTo>
                    <a:pt x="736142" y="4370679"/>
                  </a:lnTo>
                  <a:lnTo>
                    <a:pt x="706272" y="4336326"/>
                  </a:lnTo>
                  <a:lnTo>
                    <a:pt x="677037" y="4301591"/>
                  </a:lnTo>
                  <a:lnTo>
                    <a:pt x="648449" y="4266463"/>
                  </a:lnTo>
                  <a:lnTo>
                    <a:pt x="620522" y="4230929"/>
                  </a:lnTo>
                  <a:lnTo>
                    <a:pt x="593305" y="4194949"/>
                  </a:lnTo>
                  <a:lnTo>
                    <a:pt x="566788" y="4158513"/>
                  </a:lnTo>
                  <a:lnTo>
                    <a:pt x="541007" y="4121607"/>
                  </a:lnTo>
                  <a:lnTo>
                    <a:pt x="515975" y="4084205"/>
                  </a:lnTo>
                  <a:lnTo>
                    <a:pt x="491731" y="4046296"/>
                  </a:lnTo>
                  <a:lnTo>
                    <a:pt x="468274" y="4007853"/>
                  </a:lnTo>
                  <a:lnTo>
                    <a:pt x="445643" y="3968851"/>
                  </a:lnTo>
                  <a:lnTo>
                    <a:pt x="423849" y="3929291"/>
                  </a:lnTo>
                  <a:lnTo>
                    <a:pt x="402907" y="3889133"/>
                  </a:lnTo>
                  <a:lnTo>
                    <a:pt x="382854" y="3848354"/>
                  </a:lnTo>
                  <a:lnTo>
                    <a:pt x="363702" y="3806964"/>
                  </a:lnTo>
                  <a:lnTo>
                    <a:pt x="345465" y="3764915"/>
                  </a:lnTo>
                  <a:lnTo>
                    <a:pt x="328180" y="3722192"/>
                  </a:lnTo>
                  <a:lnTo>
                    <a:pt x="311848" y="3678783"/>
                  </a:lnTo>
                  <a:lnTo>
                    <a:pt x="296506" y="3634676"/>
                  </a:lnTo>
                  <a:lnTo>
                    <a:pt x="282168" y="3589832"/>
                  </a:lnTo>
                  <a:lnTo>
                    <a:pt x="268871" y="3544239"/>
                  </a:lnTo>
                  <a:lnTo>
                    <a:pt x="256603" y="3497884"/>
                  </a:lnTo>
                  <a:lnTo>
                    <a:pt x="245414" y="3450742"/>
                  </a:lnTo>
                  <a:lnTo>
                    <a:pt x="235305" y="3402800"/>
                  </a:lnTo>
                  <a:lnTo>
                    <a:pt x="226314" y="3354032"/>
                  </a:lnTo>
                  <a:lnTo>
                    <a:pt x="218452" y="3304413"/>
                  </a:lnTo>
                  <a:lnTo>
                    <a:pt x="211747" y="3253930"/>
                  </a:lnTo>
                  <a:lnTo>
                    <a:pt x="206209" y="3202559"/>
                  </a:lnTo>
                  <a:lnTo>
                    <a:pt x="201866" y="3150298"/>
                  </a:lnTo>
                  <a:lnTo>
                    <a:pt x="198742" y="3097111"/>
                  </a:lnTo>
                  <a:lnTo>
                    <a:pt x="196850" y="3042970"/>
                  </a:lnTo>
                  <a:lnTo>
                    <a:pt x="196215" y="2987878"/>
                  </a:lnTo>
                  <a:lnTo>
                    <a:pt x="196507" y="2933154"/>
                  </a:lnTo>
                  <a:lnTo>
                    <a:pt x="197396" y="2878632"/>
                  </a:lnTo>
                  <a:lnTo>
                    <a:pt x="198894" y="2824315"/>
                  </a:lnTo>
                  <a:lnTo>
                    <a:pt x="200964" y="2770225"/>
                  </a:lnTo>
                  <a:lnTo>
                    <a:pt x="203631" y="2716352"/>
                  </a:lnTo>
                  <a:lnTo>
                    <a:pt x="206883" y="2662707"/>
                  </a:lnTo>
                  <a:lnTo>
                    <a:pt x="210731" y="2609291"/>
                  </a:lnTo>
                  <a:lnTo>
                    <a:pt x="215150" y="2556116"/>
                  </a:lnTo>
                  <a:lnTo>
                    <a:pt x="220167" y="2503195"/>
                  </a:lnTo>
                  <a:lnTo>
                    <a:pt x="225755" y="2450528"/>
                  </a:lnTo>
                  <a:lnTo>
                    <a:pt x="231914" y="2398115"/>
                  </a:lnTo>
                  <a:lnTo>
                    <a:pt x="238658" y="2345969"/>
                  </a:lnTo>
                  <a:lnTo>
                    <a:pt x="245973" y="2294090"/>
                  </a:lnTo>
                  <a:lnTo>
                    <a:pt x="253873" y="2242489"/>
                  </a:lnTo>
                  <a:lnTo>
                    <a:pt x="262331" y="2191181"/>
                  </a:lnTo>
                  <a:lnTo>
                    <a:pt x="271360" y="2140153"/>
                  </a:lnTo>
                  <a:lnTo>
                    <a:pt x="280962" y="2089429"/>
                  </a:lnTo>
                  <a:lnTo>
                    <a:pt x="291134" y="2038997"/>
                  </a:lnTo>
                  <a:lnTo>
                    <a:pt x="301866" y="1988883"/>
                  </a:lnTo>
                  <a:lnTo>
                    <a:pt x="313156" y="1939086"/>
                  </a:lnTo>
                  <a:lnTo>
                    <a:pt x="325005" y="1889594"/>
                  </a:lnTo>
                  <a:lnTo>
                    <a:pt x="337426" y="1840445"/>
                  </a:lnTo>
                  <a:lnTo>
                    <a:pt x="350393" y="1791614"/>
                  </a:lnTo>
                  <a:lnTo>
                    <a:pt x="363918" y="1743138"/>
                  </a:lnTo>
                  <a:lnTo>
                    <a:pt x="377990" y="1694992"/>
                  </a:lnTo>
                  <a:lnTo>
                    <a:pt x="392620" y="1647215"/>
                  </a:lnTo>
                  <a:lnTo>
                    <a:pt x="407797" y="1599780"/>
                  </a:lnTo>
                  <a:lnTo>
                    <a:pt x="423519" y="1552714"/>
                  </a:lnTo>
                  <a:lnTo>
                    <a:pt x="439801" y="1506016"/>
                  </a:lnTo>
                  <a:lnTo>
                    <a:pt x="456615" y="1459699"/>
                  </a:lnTo>
                  <a:lnTo>
                    <a:pt x="473964" y="1413764"/>
                  </a:lnTo>
                  <a:lnTo>
                    <a:pt x="491871" y="1368221"/>
                  </a:lnTo>
                  <a:lnTo>
                    <a:pt x="510311" y="1323060"/>
                  </a:lnTo>
                  <a:lnTo>
                    <a:pt x="529285" y="1278318"/>
                  </a:lnTo>
                  <a:lnTo>
                    <a:pt x="548792" y="1233970"/>
                  </a:lnTo>
                  <a:lnTo>
                    <a:pt x="568833" y="1190028"/>
                  </a:lnTo>
                  <a:lnTo>
                    <a:pt x="589407" y="1146517"/>
                  </a:lnTo>
                  <a:lnTo>
                    <a:pt x="610514" y="1103426"/>
                  </a:lnTo>
                  <a:lnTo>
                    <a:pt x="632142" y="1060780"/>
                  </a:lnTo>
                  <a:lnTo>
                    <a:pt x="654304" y="1018552"/>
                  </a:lnTo>
                  <a:lnTo>
                    <a:pt x="676986" y="976782"/>
                  </a:lnTo>
                  <a:lnTo>
                    <a:pt x="700189" y="935456"/>
                  </a:lnTo>
                  <a:lnTo>
                    <a:pt x="723912" y="894588"/>
                  </a:lnTo>
                  <a:lnTo>
                    <a:pt x="748157" y="854189"/>
                  </a:lnTo>
                  <a:lnTo>
                    <a:pt x="772922" y="814247"/>
                  </a:lnTo>
                  <a:lnTo>
                    <a:pt x="798195" y="774788"/>
                  </a:lnTo>
                  <a:lnTo>
                    <a:pt x="823988" y="735799"/>
                  </a:lnTo>
                  <a:lnTo>
                    <a:pt x="850277" y="697306"/>
                  </a:lnTo>
                  <a:lnTo>
                    <a:pt x="877100" y="659307"/>
                  </a:lnTo>
                  <a:lnTo>
                    <a:pt x="904417" y="621804"/>
                  </a:lnTo>
                  <a:lnTo>
                    <a:pt x="932230" y="584809"/>
                  </a:lnTo>
                  <a:lnTo>
                    <a:pt x="960564" y="548322"/>
                  </a:lnTo>
                  <a:lnTo>
                    <a:pt x="989393" y="512356"/>
                  </a:lnTo>
                  <a:lnTo>
                    <a:pt x="1018730" y="476923"/>
                  </a:lnTo>
                  <a:lnTo>
                    <a:pt x="1048550" y="442010"/>
                  </a:lnTo>
                  <a:lnTo>
                    <a:pt x="1078877" y="407631"/>
                  </a:lnTo>
                  <a:lnTo>
                    <a:pt x="1109700" y="373799"/>
                  </a:lnTo>
                  <a:lnTo>
                    <a:pt x="1141018" y="340512"/>
                  </a:lnTo>
                  <a:lnTo>
                    <a:pt x="1172832" y="307784"/>
                  </a:lnTo>
                  <a:lnTo>
                    <a:pt x="1205128" y="275615"/>
                  </a:lnTo>
                  <a:lnTo>
                    <a:pt x="1237907" y="244017"/>
                  </a:lnTo>
                  <a:lnTo>
                    <a:pt x="1271181" y="212991"/>
                  </a:lnTo>
                  <a:lnTo>
                    <a:pt x="1304937" y="182537"/>
                  </a:lnTo>
                  <a:lnTo>
                    <a:pt x="1339176" y="152679"/>
                  </a:lnTo>
                  <a:lnTo>
                    <a:pt x="1373886" y="123405"/>
                  </a:lnTo>
                  <a:lnTo>
                    <a:pt x="1409090" y="94742"/>
                  </a:lnTo>
                  <a:lnTo>
                    <a:pt x="1444764" y="66675"/>
                  </a:lnTo>
                  <a:lnTo>
                    <a:pt x="1480908" y="39204"/>
                  </a:lnTo>
                  <a:lnTo>
                    <a:pt x="1517535" y="12369"/>
                  </a:lnTo>
                  <a:lnTo>
                    <a:pt x="1535760" y="0"/>
                  </a:lnTo>
                  <a:lnTo>
                    <a:pt x="1507998" y="0"/>
                  </a:lnTo>
                  <a:lnTo>
                    <a:pt x="1453134" y="39204"/>
                  </a:lnTo>
                  <a:lnTo>
                    <a:pt x="1416989" y="66675"/>
                  </a:lnTo>
                  <a:lnTo>
                    <a:pt x="1381302" y="94742"/>
                  </a:lnTo>
                  <a:lnTo>
                    <a:pt x="1346111" y="123405"/>
                  </a:lnTo>
                  <a:lnTo>
                    <a:pt x="1311389" y="152679"/>
                  </a:lnTo>
                  <a:lnTo>
                    <a:pt x="1277150" y="182537"/>
                  </a:lnTo>
                  <a:lnTo>
                    <a:pt x="1243393" y="212991"/>
                  </a:lnTo>
                  <a:lnTo>
                    <a:pt x="1210119" y="244017"/>
                  </a:lnTo>
                  <a:lnTo>
                    <a:pt x="1177328" y="275615"/>
                  </a:lnTo>
                  <a:lnTo>
                    <a:pt x="1145032" y="307784"/>
                  </a:lnTo>
                  <a:lnTo>
                    <a:pt x="1113218" y="340512"/>
                  </a:lnTo>
                  <a:lnTo>
                    <a:pt x="1081900" y="373799"/>
                  </a:lnTo>
                  <a:lnTo>
                    <a:pt x="1051077" y="407631"/>
                  </a:lnTo>
                  <a:lnTo>
                    <a:pt x="1020749" y="442010"/>
                  </a:lnTo>
                  <a:lnTo>
                    <a:pt x="990917" y="476923"/>
                  </a:lnTo>
                  <a:lnTo>
                    <a:pt x="961593" y="512356"/>
                  </a:lnTo>
                  <a:lnTo>
                    <a:pt x="932751" y="548322"/>
                  </a:lnTo>
                  <a:lnTo>
                    <a:pt x="904430" y="584809"/>
                  </a:lnTo>
                  <a:lnTo>
                    <a:pt x="876604" y="621804"/>
                  </a:lnTo>
                  <a:lnTo>
                    <a:pt x="849287" y="659307"/>
                  </a:lnTo>
                  <a:lnTo>
                    <a:pt x="822477" y="697306"/>
                  </a:lnTo>
                  <a:lnTo>
                    <a:pt x="796175" y="735799"/>
                  </a:lnTo>
                  <a:lnTo>
                    <a:pt x="770382" y="774788"/>
                  </a:lnTo>
                  <a:lnTo>
                    <a:pt x="745109" y="814247"/>
                  </a:lnTo>
                  <a:lnTo>
                    <a:pt x="720344" y="854189"/>
                  </a:lnTo>
                  <a:lnTo>
                    <a:pt x="696099" y="894588"/>
                  </a:lnTo>
                  <a:lnTo>
                    <a:pt x="672376" y="935456"/>
                  </a:lnTo>
                  <a:lnTo>
                    <a:pt x="649173" y="976782"/>
                  </a:lnTo>
                  <a:lnTo>
                    <a:pt x="626491" y="1018552"/>
                  </a:lnTo>
                  <a:lnTo>
                    <a:pt x="604342" y="1060780"/>
                  </a:lnTo>
                  <a:lnTo>
                    <a:pt x="582701" y="1103426"/>
                  </a:lnTo>
                  <a:lnTo>
                    <a:pt x="561606" y="1146517"/>
                  </a:lnTo>
                  <a:lnTo>
                    <a:pt x="541032" y="1190028"/>
                  </a:lnTo>
                  <a:lnTo>
                    <a:pt x="520992" y="1233970"/>
                  </a:lnTo>
                  <a:lnTo>
                    <a:pt x="501472" y="1278318"/>
                  </a:lnTo>
                  <a:lnTo>
                    <a:pt x="482498" y="1323060"/>
                  </a:lnTo>
                  <a:lnTo>
                    <a:pt x="464070" y="1368221"/>
                  </a:lnTo>
                  <a:lnTo>
                    <a:pt x="446176" y="1413764"/>
                  </a:lnTo>
                  <a:lnTo>
                    <a:pt x="428815" y="1459699"/>
                  </a:lnTo>
                  <a:lnTo>
                    <a:pt x="412000" y="1506016"/>
                  </a:lnTo>
                  <a:lnTo>
                    <a:pt x="395732" y="1552714"/>
                  </a:lnTo>
                  <a:lnTo>
                    <a:pt x="380009" y="1599780"/>
                  </a:lnTo>
                  <a:lnTo>
                    <a:pt x="364820" y="1647215"/>
                  </a:lnTo>
                  <a:lnTo>
                    <a:pt x="350202" y="1694992"/>
                  </a:lnTo>
                  <a:lnTo>
                    <a:pt x="336118" y="1743138"/>
                  </a:lnTo>
                  <a:lnTo>
                    <a:pt x="322605" y="1791614"/>
                  </a:lnTo>
                  <a:lnTo>
                    <a:pt x="309638" y="1840445"/>
                  </a:lnTo>
                  <a:lnTo>
                    <a:pt x="297218" y="1889594"/>
                  </a:lnTo>
                  <a:lnTo>
                    <a:pt x="285369" y="1939086"/>
                  </a:lnTo>
                  <a:lnTo>
                    <a:pt x="274078" y="1988883"/>
                  </a:lnTo>
                  <a:lnTo>
                    <a:pt x="263347" y="2038997"/>
                  </a:lnTo>
                  <a:lnTo>
                    <a:pt x="253187" y="2089429"/>
                  </a:lnTo>
                  <a:lnTo>
                    <a:pt x="243586" y="2140153"/>
                  </a:lnTo>
                  <a:lnTo>
                    <a:pt x="234556" y="2191181"/>
                  </a:lnTo>
                  <a:lnTo>
                    <a:pt x="226098" y="2242489"/>
                  </a:lnTo>
                  <a:lnTo>
                    <a:pt x="218198" y="2294090"/>
                  </a:lnTo>
                  <a:lnTo>
                    <a:pt x="210883" y="2345969"/>
                  </a:lnTo>
                  <a:lnTo>
                    <a:pt x="204139" y="2398115"/>
                  </a:lnTo>
                  <a:lnTo>
                    <a:pt x="197980" y="2450528"/>
                  </a:lnTo>
                  <a:lnTo>
                    <a:pt x="192392" y="2503195"/>
                  </a:lnTo>
                  <a:lnTo>
                    <a:pt x="187388" y="2556116"/>
                  </a:lnTo>
                  <a:lnTo>
                    <a:pt x="182956" y="2609291"/>
                  </a:lnTo>
                  <a:lnTo>
                    <a:pt x="179120" y="2662707"/>
                  </a:lnTo>
                  <a:lnTo>
                    <a:pt x="175869" y="2716352"/>
                  </a:lnTo>
                  <a:lnTo>
                    <a:pt x="173202" y="2770225"/>
                  </a:lnTo>
                  <a:lnTo>
                    <a:pt x="171119" y="2824315"/>
                  </a:lnTo>
                  <a:lnTo>
                    <a:pt x="169633" y="2878632"/>
                  </a:lnTo>
                  <a:lnTo>
                    <a:pt x="168744" y="2933154"/>
                  </a:lnTo>
                  <a:lnTo>
                    <a:pt x="168452" y="2987878"/>
                  </a:lnTo>
                  <a:lnTo>
                    <a:pt x="169087" y="3042970"/>
                  </a:lnTo>
                  <a:lnTo>
                    <a:pt x="170967" y="3097111"/>
                  </a:lnTo>
                  <a:lnTo>
                    <a:pt x="174104" y="3150298"/>
                  </a:lnTo>
                  <a:lnTo>
                    <a:pt x="178447" y="3202559"/>
                  </a:lnTo>
                  <a:lnTo>
                    <a:pt x="183984" y="3253930"/>
                  </a:lnTo>
                  <a:lnTo>
                    <a:pt x="190690" y="3304413"/>
                  </a:lnTo>
                  <a:lnTo>
                    <a:pt x="198551" y="3354032"/>
                  </a:lnTo>
                  <a:lnTo>
                    <a:pt x="207543" y="3402800"/>
                  </a:lnTo>
                  <a:lnTo>
                    <a:pt x="217652" y="3450742"/>
                  </a:lnTo>
                  <a:lnTo>
                    <a:pt x="228841" y="3497884"/>
                  </a:lnTo>
                  <a:lnTo>
                    <a:pt x="241096" y="3544239"/>
                  </a:lnTo>
                  <a:lnTo>
                    <a:pt x="254406" y="3589832"/>
                  </a:lnTo>
                  <a:lnTo>
                    <a:pt x="268744" y="3634676"/>
                  </a:lnTo>
                  <a:lnTo>
                    <a:pt x="284086" y="3678783"/>
                  </a:lnTo>
                  <a:lnTo>
                    <a:pt x="300418" y="3722192"/>
                  </a:lnTo>
                  <a:lnTo>
                    <a:pt x="317703" y="3764915"/>
                  </a:lnTo>
                  <a:lnTo>
                    <a:pt x="335940" y="3806964"/>
                  </a:lnTo>
                  <a:lnTo>
                    <a:pt x="355092" y="3848354"/>
                  </a:lnTo>
                  <a:lnTo>
                    <a:pt x="375145" y="3889133"/>
                  </a:lnTo>
                  <a:lnTo>
                    <a:pt x="396087" y="3929291"/>
                  </a:lnTo>
                  <a:lnTo>
                    <a:pt x="417880" y="3968851"/>
                  </a:lnTo>
                  <a:lnTo>
                    <a:pt x="440512" y="4007853"/>
                  </a:lnTo>
                  <a:lnTo>
                    <a:pt x="463969" y="4046296"/>
                  </a:lnTo>
                  <a:lnTo>
                    <a:pt x="488213" y="4084205"/>
                  </a:lnTo>
                  <a:lnTo>
                    <a:pt x="513245" y="4121607"/>
                  </a:lnTo>
                  <a:lnTo>
                    <a:pt x="539026" y="4158513"/>
                  </a:lnTo>
                  <a:lnTo>
                    <a:pt x="565531" y="4194949"/>
                  </a:lnTo>
                  <a:lnTo>
                    <a:pt x="592759" y="4230929"/>
                  </a:lnTo>
                  <a:lnTo>
                    <a:pt x="620687" y="4266463"/>
                  </a:lnTo>
                  <a:lnTo>
                    <a:pt x="649274" y="4301591"/>
                  </a:lnTo>
                  <a:lnTo>
                    <a:pt x="678510" y="4336326"/>
                  </a:lnTo>
                  <a:lnTo>
                    <a:pt x="708380" y="4370679"/>
                  </a:lnTo>
                  <a:lnTo>
                    <a:pt x="738860" y="4404677"/>
                  </a:lnTo>
                  <a:lnTo>
                    <a:pt x="769924" y="4438345"/>
                  </a:lnTo>
                  <a:lnTo>
                    <a:pt x="801560" y="4471695"/>
                  </a:lnTo>
                  <a:lnTo>
                    <a:pt x="833742" y="4504741"/>
                  </a:lnTo>
                  <a:lnTo>
                    <a:pt x="866444" y="4537507"/>
                  </a:lnTo>
                  <a:lnTo>
                    <a:pt x="899655" y="4570019"/>
                  </a:lnTo>
                  <a:lnTo>
                    <a:pt x="933348" y="4602289"/>
                  </a:lnTo>
                  <a:lnTo>
                    <a:pt x="967498" y="4634331"/>
                  </a:lnTo>
                  <a:lnTo>
                    <a:pt x="1002093" y="4666183"/>
                  </a:lnTo>
                  <a:lnTo>
                    <a:pt x="1037107" y="4697857"/>
                  </a:lnTo>
                  <a:lnTo>
                    <a:pt x="1072527" y="4729365"/>
                  </a:lnTo>
                  <a:lnTo>
                    <a:pt x="1108316" y="4760734"/>
                  </a:lnTo>
                  <a:lnTo>
                    <a:pt x="1144473" y="4791976"/>
                  </a:lnTo>
                  <a:lnTo>
                    <a:pt x="1180960" y="4823117"/>
                  </a:lnTo>
                  <a:lnTo>
                    <a:pt x="1254861" y="4885169"/>
                  </a:lnTo>
                  <a:lnTo>
                    <a:pt x="1329855" y="4947043"/>
                  </a:lnTo>
                  <a:lnTo>
                    <a:pt x="1482483" y="5070881"/>
                  </a:lnTo>
                  <a:lnTo>
                    <a:pt x="1676438" y="5227472"/>
                  </a:lnTo>
                  <a:lnTo>
                    <a:pt x="1831492" y="5353469"/>
                  </a:lnTo>
                  <a:lnTo>
                    <a:pt x="1908771" y="5415343"/>
                  </a:lnTo>
                  <a:lnTo>
                    <a:pt x="1986153" y="5476202"/>
                  </a:lnTo>
                  <a:lnTo>
                    <a:pt x="2024926" y="5506186"/>
                  </a:lnTo>
                  <a:lnTo>
                    <a:pt x="2063775" y="5535828"/>
                  </a:lnTo>
                  <a:lnTo>
                    <a:pt x="2102726" y="5565114"/>
                  </a:lnTo>
                  <a:lnTo>
                    <a:pt x="2141778" y="5593994"/>
                  </a:lnTo>
                  <a:lnTo>
                    <a:pt x="2234082" y="5657850"/>
                  </a:lnTo>
                  <a:lnTo>
                    <a:pt x="2261857" y="5657850"/>
                  </a:lnTo>
                  <a:close/>
                </a:path>
              </a:pathLst>
            </a:custGeom>
            <a:solidFill>
              <a:srgbClr val="FFFFFF">
                <a:alpha val="50199"/>
              </a:srgbClr>
            </a:solidFill>
          </p:spPr>
          <p:txBody>
            <a:bodyPr wrap="square" lIns="0" tIns="0" rIns="0" bIns="0" rtlCol="0"/>
            <a:lstStyle/>
            <a:p>
              <a:endParaRPr/>
            </a:p>
          </p:txBody>
        </p:sp>
        <p:pic>
          <p:nvPicPr>
            <p:cNvPr id="6" name="object 6"/>
            <p:cNvPicPr/>
            <p:nvPr/>
          </p:nvPicPr>
          <p:blipFill>
            <a:blip r:embed="rId2" cstate="print"/>
            <a:stretch>
              <a:fillRect/>
            </a:stretch>
          </p:blipFill>
          <p:spPr>
            <a:xfrm>
              <a:off x="5778550" y="2098319"/>
              <a:ext cx="3903287" cy="3851738"/>
            </a:xfrm>
            <a:prstGeom prst="rect">
              <a:avLst/>
            </a:prstGeom>
          </p:spPr>
        </p:pic>
        <p:sp>
          <p:nvSpPr>
            <p:cNvPr id="7" name="object 7"/>
            <p:cNvSpPr/>
            <p:nvPr/>
          </p:nvSpPr>
          <p:spPr>
            <a:xfrm>
              <a:off x="2500769" y="2567292"/>
              <a:ext cx="1092835" cy="1092835"/>
            </a:xfrm>
            <a:custGeom>
              <a:avLst/>
              <a:gdLst/>
              <a:ahLst/>
              <a:cxnLst/>
              <a:rect l="l" t="t" r="r" b="b"/>
              <a:pathLst>
                <a:path w="1092835" h="1092835">
                  <a:moveTo>
                    <a:pt x="0" y="546296"/>
                  </a:moveTo>
                  <a:lnTo>
                    <a:pt x="2004" y="593439"/>
                  </a:lnTo>
                  <a:lnTo>
                    <a:pt x="7910" y="639466"/>
                  </a:lnTo>
                  <a:lnTo>
                    <a:pt x="17552" y="684215"/>
                  </a:lnTo>
                  <a:lnTo>
                    <a:pt x="30767" y="727522"/>
                  </a:lnTo>
                  <a:lnTo>
                    <a:pt x="47391" y="769222"/>
                  </a:lnTo>
                  <a:lnTo>
                    <a:pt x="67260" y="809153"/>
                  </a:lnTo>
                  <a:lnTo>
                    <a:pt x="90210" y="847149"/>
                  </a:lnTo>
                  <a:lnTo>
                    <a:pt x="116078" y="883047"/>
                  </a:lnTo>
                  <a:lnTo>
                    <a:pt x="144699" y="916683"/>
                  </a:lnTo>
                  <a:lnTo>
                    <a:pt x="175910" y="947894"/>
                  </a:lnTo>
                  <a:lnTo>
                    <a:pt x="209546" y="976515"/>
                  </a:lnTo>
                  <a:lnTo>
                    <a:pt x="245444" y="1002382"/>
                  </a:lnTo>
                  <a:lnTo>
                    <a:pt x="283440" y="1025333"/>
                  </a:lnTo>
                  <a:lnTo>
                    <a:pt x="323370" y="1045202"/>
                  </a:lnTo>
                  <a:lnTo>
                    <a:pt x="365071" y="1061826"/>
                  </a:lnTo>
                  <a:lnTo>
                    <a:pt x="408377" y="1075041"/>
                  </a:lnTo>
                  <a:lnTo>
                    <a:pt x="453126" y="1084683"/>
                  </a:lnTo>
                  <a:lnTo>
                    <a:pt x="499154" y="1090588"/>
                  </a:lnTo>
                  <a:lnTo>
                    <a:pt x="546296" y="1092593"/>
                  </a:lnTo>
                  <a:lnTo>
                    <a:pt x="593439" y="1090588"/>
                  </a:lnTo>
                  <a:lnTo>
                    <a:pt x="639466" y="1084683"/>
                  </a:lnTo>
                  <a:lnTo>
                    <a:pt x="684215" y="1075041"/>
                  </a:lnTo>
                  <a:lnTo>
                    <a:pt x="727522" y="1061826"/>
                  </a:lnTo>
                  <a:lnTo>
                    <a:pt x="769222" y="1045202"/>
                  </a:lnTo>
                  <a:lnTo>
                    <a:pt x="809153" y="1025333"/>
                  </a:lnTo>
                  <a:lnTo>
                    <a:pt x="847149" y="1002382"/>
                  </a:lnTo>
                  <a:lnTo>
                    <a:pt x="883047" y="976515"/>
                  </a:lnTo>
                  <a:lnTo>
                    <a:pt x="916683" y="947894"/>
                  </a:lnTo>
                  <a:lnTo>
                    <a:pt x="947894" y="916683"/>
                  </a:lnTo>
                  <a:lnTo>
                    <a:pt x="976515" y="883047"/>
                  </a:lnTo>
                  <a:lnTo>
                    <a:pt x="1002382" y="847149"/>
                  </a:lnTo>
                  <a:lnTo>
                    <a:pt x="1025333" y="809153"/>
                  </a:lnTo>
                  <a:lnTo>
                    <a:pt x="1045202" y="769222"/>
                  </a:lnTo>
                  <a:lnTo>
                    <a:pt x="1061826" y="727522"/>
                  </a:lnTo>
                  <a:lnTo>
                    <a:pt x="1075041" y="684215"/>
                  </a:lnTo>
                  <a:lnTo>
                    <a:pt x="1084683" y="639466"/>
                  </a:lnTo>
                  <a:lnTo>
                    <a:pt x="1090588" y="593439"/>
                  </a:lnTo>
                  <a:lnTo>
                    <a:pt x="1092593" y="546296"/>
                  </a:lnTo>
                  <a:lnTo>
                    <a:pt x="1090588" y="499154"/>
                  </a:lnTo>
                  <a:lnTo>
                    <a:pt x="1084683" y="453126"/>
                  </a:lnTo>
                  <a:lnTo>
                    <a:pt x="1075041" y="408377"/>
                  </a:lnTo>
                  <a:lnTo>
                    <a:pt x="1061826" y="365071"/>
                  </a:lnTo>
                  <a:lnTo>
                    <a:pt x="1045202" y="323370"/>
                  </a:lnTo>
                  <a:lnTo>
                    <a:pt x="1025333" y="283440"/>
                  </a:lnTo>
                  <a:lnTo>
                    <a:pt x="1002382" y="245444"/>
                  </a:lnTo>
                  <a:lnTo>
                    <a:pt x="976515" y="209546"/>
                  </a:lnTo>
                  <a:lnTo>
                    <a:pt x="947894" y="175910"/>
                  </a:lnTo>
                  <a:lnTo>
                    <a:pt x="916683" y="144699"/>
                  </a:lnTo>
                  <a:lnTo>
                    <a:pt x="883047" y="116078"/>
                  </a:lnTo>
                  <a:lnTo>
                    <a:pt x="847149" y="90210"/>
                  </a:lnTo>
                  <a:lnTo>
                    <a:pt x="809153" y="67260"/>
                  </a:lnTo>
                  <a:lnTo>
                    <a:pt x="769222" y="47391"/>
                  </a:lnTo>
                  <a:lnTo>
                    <a:pt x="727522" y="30767"/>
                  </a:lnTo>
                  <a:lnTo>
                    <a:pt x="684215" y="17552"/>
                  </a:lnTo>
                  <a:lnTo>
                    <a:pt x="639466" y="7910"/>
                  </a:lnTo>
                  <a:lnTo>
                    <a:pt x="593439" y="2004"/>
                  </a:lnTo>
                  <a:lnTo>
                    <a:pt x="546296" y="0"/>
                  </a:lnTo>
                  <a:lnTo>
                    <a:pt x="499154" y="2004"/>
                  </a:lnTo>
                  <a:lnTo>
                    <a:pt x="453126" y="7910"/>
                  </a:lnTo>
                  <a:lnTo>
                    <a:pt x="408377" y="17552"/>
                  </a:lnTo>
                  <a:lnTo>
                    <a:pt x="365071" y="30767"/>
                  </a:lnTo>
                  <a:lnTo>
                    <a:pt x="323370" y="47391"/>
                  </a:lnTo>
                  <a:lnTo>
                    <a:pt x="283440" y="67260"/>
                  </a:lnTo>
                  <a:lnTo>
                    <a:pt x="245444" y="90210"/>
                  </a:lnTo>
                  <a:lnTo>
                    <a:pt x="209546" y="116078"/>
                  </a:lnTo>
                  <a:lnTo>
                    <a:pt x="175910" y="144699"/>
                  </a:lnTo>
                  <a:lnTo>
                    <a:pt x="144699" y="175910"/>
                  </a:lnTo>
                  <a:lnTo>
                    <a:pt x="116078" y="209546"/>
                  </a:lnTo>
                  <a:lnTo>
                    <a:pt x="90210" y="245444"/>
                  </a:lnTo>
                  <a:lnTo>
                    <a:pt x="67260" y="283440"/>
                  </a:lnTo>
                  <a:lnTo>
                    <a:pt x="47391" y="323370"/>
                  </a:lnTo>
                  <a:lnTo>
                    <a:pt x="30767" y="365071"/>
                  </a:lnTo>
                  <a:lnTo>
                    <a:pt x="17552" y="408377"/>
                  </a:lnTo>
                  <a:lnTo>
                    <a:pt x="7910" y="453126"/>
                  </a:lnTo>
                  <a:lnTo>
                    <a:pt x="2004" y="499154"/>
                  </a:lnTo>
                  <a:lnTo>
                    <a:pt x="0" y="546296"/>
                  </a:lnTo>
                  <a:close/>
                </a:path>
              </a:pathLst>
            </a:custGeom>
            <a:solidFill>
              <a:srgbClr val="D0CECE"/>
            </a:solidFill>
          </p:spPr>
          <p:txBody>
            <a:bodyPr wrap="square" lIns="0" tIns="0" rIns="0" bIns="0" rtlCol="0"/>
            <a:lstStyle/>
            <a:p>
              <a:endParaRPr/>
            </a:p>
          </p:txBody>
        </p:sp>
        <p:sp>
          <p:nvSpPr>
            <p:cNvPr id="8" name="object 8"/>
            <p:cNvSpPr/>
            <p:nvPr/>
          </p:nvSpPr>
          <p:spPr>
            <a:xfrm>
              <a:off x="2500769" y="2567292"/>
              <a:ext cx="1092835" cy="1092835"/>
            </a:xfrm>
            <a:custGeom>
              <a:avLst/>
              <a:gdLst/>
              <a:ahLst/>
              <a:cxnLst/>
              <a:rect l="l" t="t" r="r" b="b"/>
              <a:pathLst>
                <a:path w="1092835" h="1092835">
                  <a:moveTo>
                    <a:pt x="0" y="546296"/>
                  </a:moveTo>
                  <a:lnTo>
                    <a:pt x="2004" y="499154"/>
                  </a:lnTo>
                  <a:lnTo>
                    <a:pt x="7910" y="453126"/>
                  </a:lnTo>
                  <a:lnTo>
                    <a:pt x="17552" y="408377"/>
                  </a:lnTo>
                  <a:lnTo>
                    <a:pt x="30767" y="365071"/>
                  </a:lnTo>
                  <a:lnTo>
                    <a:pt x="47391" y="323370"/>
                  </a:lnTo>
                  <a:lnTo>
                    <a:pt x="67260" y="283440"/>
                  </a:lnTo>
                  <a:lnTo>
                    <a:pt x="90210" y="245444"/>
                  </a:lnTo>
                  <a:lnTo>
                    <a:pt x="116078" y="209546"/>
                  </a:lnTo>
                  <a:lnTo>
                    <a:pt x="144699" y="175910"/>
                  </a:lnTo>
                  <a:lnTo>
                    <a:pt x="175910" y="144699"/>
                  </a:lnTo>
                  <a:lnTo>
                    <a:pt x="209546" y="116078"/>
                  </a:lnTo>
                  <a:lnTo>
                    <a:pt x="245444" y="90210"/>
                  </a:lnTo>
                  <a:lnTo>
                    <a:pt x="283440" y="67260"/>
                  </a:lnTo>
                  <a:lnTo>
                    <a:pt x="323370" y="47391"/>
                  </a:lnTo>
                  <a:lnTo>
                    <a:pt x="365071" y="30767"/>
                  </a:lnTo>
                  <a:lnTo>
                    <a:pt x="408377" y="17552"/>
                  </a:lnTo>
                  <a:lnTo>
                    <a:pt x="453126" y="7910"/>
                  </a:lnTo>
                  <a:lnTo>
                    <a:pt x="499154" y="2004"/>
                  </a:lnTo>
                  <a:lnTo>
                    <a:pt x="546296" y="0"/>
                  </a:lnTo>
                  <a:lnTo>
                    <a:pt x="593439" y="2004"/>
                  </a:lnTo>
                  <a:lnTo>
                    <a:pt x="639466" y="7910"/>
                  </a:lnTo>
                  <a:lnTo>
                    <a:pt x="684215" y="17552"/>
                  </a:lnTo>
                  <a:lnTo>
                    <a:pt x="727522" y="30767"/>
                  </a:lnTo>
                  <a:lnTo>
                    <a:pt x="769222" y="47391"/>
                  </a:lnTo>
                  <a:lnTo>
                    <a:pt x="809153" y="67260"/>
                  </a:lnTo>
                  <a:lnTo>
                    <a:pt x="847149" y="90210"/>
                  </a:lnTo>
                  <a:lnTo>
                    <a:pt x="883047" y="116078"/>
                  </a:lnTo>
                  <a:lnTo>
                    <a:pt x="916683" y="144699"/>
                  </a:lnTo>
                  <a:lnTo>
                    <a:pt x="947894" y="175910"/>
                  </a:lnTo>
                  <a:lnTo>
                    <a:pt x="976515" y="209546"/>
                  </a:lnTo>
                  <a:lnTo>
                    <a:pt x="1002382" y="245444"/>
                  </a:lnTo>
                  <a:lnTo>
                    <a:pt x="1025332" y="283440"/>
                  </a:lnTo>
                  <a:lnTo>
                    <a:pt x="1045202" y="323370"/>
                  </a:lnTo>
                  <a:lnTo>
                    <a:pt x="1061826" y="365071"/>
                  </a:lnTo>
                  <a:lnTo>
                    <a:pt x="1075041" y="408377"/>
                  </a:lnTo>
                  <a:lnTo>
                    <a:pt x="1084683" y="453126"/>
                  </a:lnTo>
                  <a:lnTo>
                    <a:pt x="1090588" y="499154"/>
                  </a:lnTo>
                  <a:lnTo>
                    <a:pt x="1092593" y="546296"/>
                  </a:lnTo>
                  <a:lnTo>
                    <a:pt x="1090588" y="593439"/>
                  </a:lnTo>
                  <a:lnTo>
                    <a:pt x="1084683" y="639466"/>
                  </a:lnTo>
                  <a:lnTo>
                    <a:pt x="1075041" y="684215"/>
                  </a:lnTo>
                  <a:lnTo>
                    <a:pt x="1061826" y="727522"/>
                  </a:lnTo>
                  <a:lnTo>
                    <a:pt x="1045202" y="769222"/>
                  </a:lnTo>
                  <a:lnTo>
                    <a:pt x="1025332" y="809153"/>
                  </a:lnTo>
                  <a:lnTo>
                    <a:pt x="1002382" y="847149"/>
                  </a:lnTo>
                  <a:lnTo>
                    <a:pt x="976515" y="883047"/>
                  </a:lnTo>
                  <a:lnTo>
                    <a:pt x="947894" y="916683"/>
                  </a:lnTo>
                  <a:lnTo>
                    <a:pt x="916683" y="947894"/>
                  </a:lnTo>
                  <a:lnTo>
                    <a:pt x="883047" y="976515"/>
                  </a:lnTo>
                  <a:lnTo>
                    <a:pt x="847149" y="1002382"/>
                  </a:lnTo>
                  <a:lnTo>
                    <a:pt x="809153" y="1025332"/>
                  </a:lnTo>
                  <a:lnTo>
                    <a:pt x="769222" y="1045202"/>
                  </a:lnTo>
                  <a:lnTo>
                    <a:pt x="727522" y="1061826"/>
                  </a:lnTo>
                  <a:lnTo>
                    <a:pt x="684215" y="1075041"/>
                  </a:lnTo>
                  <a:lnTo>
                    <a:pt x="639466" y="1084683"/>
                  </a:lnTo>
                  <a:lnTo>
                    <a:pt x="593439" y="1090588"/>
                  </a:lnTo>
                  <a:lnTo>
                    <a:pt x="546296" y="1092593"/>
                  </a:lnTo>
                  <a:lnTo>
                    <a:pt x="499154" y="1090588"/>
                  </a:lnTo>
                  <a:lnTo>
                    <a:pt x="453126" y="1084683"/>
                  </a:lnTo>
                  <a:lnTo>
                    <a:pt x="408377" y="1075041"/>
                  </a:lnTo>
                  <a:lnTo>
                    <a:pt x="365071" y="1061826"/>
                  </a:lnTo>
                  <a:lnTo>
                    <a:pt x="323370" y="1045202"/>
                  </a:lnTo>
                  <a:lnTo>
                    <a:pt x="283440" y="1025332"/>
                  </a:lnTo>
                  <a:lnTo>
                    <a:pt x="245444" y="1002382"/>
                  </a:lnTo>
                  <a:lnTo>
                    <a:pt x="209546" y="976515"/>
                  </a:lnTo>
                  <a:lnTo>
                    <a:pt x="175910" y="947894"/>
                  </a:lnTo>
                  <a:lnTo>
                    <a:pt x="144699" y="916683"/>
                  </a:lnTo>
                  <a:lnTo>
                    <a:pt x="116078" y="883047"/>
                  </a:lnTo>
                  <a:lnTo>
                    <a:pt x="90210" y="847149"/>
                  </a:lnTo>
                  <a:lnTo>
                    <a:pt x="67260" y="809153"/>
                  </a:lnTo>
                  <a:lnTo>
                    <a:pt x="47391" y="769222"/>
                  </a:lnTo>
                  <a:lnTo>
                    <a:pt x="30767" y="727522"/>
                  </a:lnTo>
                  <a:lnTo>
                    <a:pt x="17552" y="684215"/>
                  </a:lnTo>
                  <a:lnTo>
                    <a:pt x="7910" y="639466"/>
                  </a:lnTo>
                  <a:lnTo>
                    <a:pt x="2004" y="593439"/>
                  </a:lnTo>
                  <a:lnTo>
                    <a:pt x="0" y="546296"/>
                  </a:lnTo>
                  <a:close/>
                </a:path>
              </a:pathLst>
            </a:custGeom>
            <a:ln w="10477">
              <a:solidFill>
                <a:srgbClr val="FFFFFF"/>
              </a:solidFill>
            </a:ln>
          </p:spPr>
          <p:txBody>
            <a:bodyPr wrap="square" lIns="0" tIns="0" rIns="0" bIns="0" rtlCol="0"/>
            <a:lstStyle/>
            <a:p>
              <a:endParaRPr/>
            </a:p>
          </p:txBody>
        </p:sp>
      </p:grpSp>
      <p:sp>
        <p:nvSpPr>
          <p:cNvPr id="9" name="object 9"/>
          <p:cNvSpPr txBox="1"/>
          <p:nvPr/>
        </p:nvSpPr>
        <p:spPr>
          <a:xfrm>
            <a:off x="2764675" y="2988360"/>
            <a:ext cx="565785" cy="213995"/>
          </a:xfrm>
          <a:prstGeom prst="rect">
            <a:avLst/>
          </a:prstGeom>
        </p:spPr>
        <p:txBody>
          <a:bodyPr vert="horz" wrap="square" lIns="0" tIns="17145" rIns="0" bIns="0" rtlCol="0">
            <a:spAutoFit/>
          </a:bodyPr>
          <a:lstStyle/>
          <a:p>
            <a:pPr marL="12700">
              <a:lnSpc>
                <a:spcPct val="100000"/>
              </a:lnSpc>
              <a:spcBef>
                <a:spcPts val="135"/>
              </a:spcBef>
            </a:pPr>
            <a:r>
              <a:rPr sz="1200" b="1" spc="5" dirty="0">
                <a:latin typeface="Calibri"/>
                <a:cs typeface="Calibri"/>
              </a:rPr>
              <a:t>Latencia</a:t>
            </a:r>
            <a:endParaRPr sz="1200">
              <a:latin typeface="Calibri"/>
              <a:cs typeface="Calibri"/>
            </a:endParaRPr>
          </a:p>
        </p:txBody>
      </p:sp>
      <p:grpSp>
        <p:nvGrpSpPr>
          <p:cNvPr id="10" name="object 10"/>
          <p:cNvGrpSpPr/>
          <p:nvPr/>
        </p:nvGrpSpPr>
        <p:grpSpPr>
          <a:xfrm>
            <a:off x="3522116" y="3416075"/>
            <a:ext cx="1405890" cy="1215390"/>
            <a:chOff x="3522116" y="3416075"/>
            <a:chExt cx="1405890" cy="1215390"/>
          </a:xfrm>
        </p:grpSpPr>
        <p:sp>
          <p:nvSpPr>
            <p:cNvPr id="11" name="object 11"/>
            <p:cNvSpPr/>
            <p:nvPr/>
          </p:nvSpPr>
          <p:spPr>
            <a:xfrm>
              <a:off x="3522116" y="3416075"/>
              <a:ext cx="300355" cy="324485"/>
            </a:xfrm>
            <a:custGeom>
              <a:avLst/>
              <a:gdLst/>
              <a:ahLst/>
              <a:cxnLst/>
              <a:rect l="l" t="t" r="r" b="b"/>
              <a:pathLst>
                <a:path w="300354" h="324485">
                  <a:moveTo>
                    <a:pt x="0" y="179059"/>
                  </a:moveTo>
                  <a:lnTo>
                    <a:pt x="117557" y="264452"/>
                  </a:lnTo>
                  <a:lnTo>
                    <a:pt x="74180" y="324173"/>
                  </a:lnTo>
                  <a:lnTo>
                    <a:pt x="300181" y="260365"/>
                  </a:lnTo>
                  <a:lnTo>
                    <a:pt x="291064" y="25669"/>
                  </a:lnTo>
                  <a:lnTo>
                    <a:pt x="247688" y="85390"/>
                  </a:lnTo>
                  <a:lnTo>
                    <a:pt x="130130" y="0"/>
                  </a:lnTo>
                  <a:lnTo>
                    <a:pt x="0" y="179059"/>
                  </a:lnTo>
                  <a:close/>
                </a:path>
              </a:pathLst>
            </a:custGeom>
            <a:solidFill>
              <a:srgbClr val="B0BCDE"/>
            </a:solidFill>
          </p:spPr>
          <p:txBody>
            <a:bodyPr wrap="square" lIns="0" tIns="0" rIns="0" bIns="0" rtlCol="0"/>
            <a:lstStyle/>
            <a:p>
              <a:endParaRPr/>
            </a:p>
          </p:txBody>
        </p:sp>
        <p:sp>
          <p:nvSpPr>
            <p:cNvPr id="12" name="object 12"/>
            <p:cNvSpPr/>
            <p:nvPr/>
          </p:nvSpPr>
          <p:spPr>
            <a:xfrm>
              <a:off x="3828478" y="3531641"/>
              <a:ext cx="1094105" cy="1094105"/>
            </a:xfrm>
            <a:custGeom>
              <a:avLst/>
              <a:gdLst/>
              <a:ahLst/>
              <a:cxnLst/>
              <a:rect l="l" t="t" r="r" b="b"/>
              <a:pathLst>
                <a:path w="1094104" h="1094104">
                  <a:moveTo>
                    <a:pt x="0" y="546925"/>
                  </a:moveTo>
                  <a:lnTo>
                    <a:pt x="2007" y="594117"/>
                  </a:lnTo>
                  <a:lnTo>
                    <a:pt x="7920" y="640194"/>
                  </a:lnTo>
                  <a:lnTo>
                    <a:pt x="17574" y="684992"/>
                  </a:lnTo>
                  <a:lnTo>
                    <a:pt x="30806" y="728347"/>
                  </a:lnTo>
                  <a:lnTo>
                    <a:pt x="47451" y="770094"/>
                  </a:lnTo>
                  <a:lnTo>
                    <a:pt x="67344" y="810069"/>
                  </a:lnTo>
                  <a:lnTo>
                    <a:pt x="90323" y="848109"/>
                  </a:lnTo>
                  <a:lnTo>
                    <a:pt x="116222" y="884049"/>
                  </a:lnTo>
                  <a:lnTo>
                    <a:pt x="144877" y="917725"/>
                  </a:lnTo>
                  <a:lnTo>
                    <a:pt x="176125" y="948973"/>
                  </a:lnTo>
                  <a:lnTo>
                    <a:pt x="209801" y="977628"/>
                  </a:lnTo>
                  <a:lnTo>
                    <a:pt x="245741" y="1003527"/>
                  </a:lnTo>
                  <a:lnTo>
                    <a:pt x="283781" y="1026506"/>
                  </a:lnTo>
                  <a:lnTo>
                    <a:pt x="323756" y="1046399"/>
                  </a:lnTo>
                  <a:lnTo>
                    <a:pt x="365503" y="1063044"/>
                  </a:lnTo>
                  <a:lnTo>
                    <a:pt x="408858" y="1076276"/>
                  </a:lnTo>
                  <a:lnTo>
                    <a:pt x="453656" y="1085930"/>
                  </a:lnTo>
                  <a:lnTo>
                    <a:pt x="499733" y="1091843"/>
                  </a:lnTo>
                  <a:lnTo>
                    <a:pt x="546925" y="1093851"/>
                  </a:lnTo>
                  <a:lnTo>
                    <a:pt x="594117" y="1091843"/>
                  </a:lnTo>
                  <a:lnTo>
                    <a:pt x="640194" y="1085930"/>
                  </a:lnTo>
                  <a:lnTo>
                    <a:pt x="684992" y="1076276"/>
                  </a:lnTo>
                  <a:lnTo>
                    <a:pt x="728347" y="1063044"/>
                  </a:lnTo>
                  <a:lnTo>
                    <a:pt x="770094" y="1046399"/>
                  </a:lnTo>
                  <a:lnTo>
                    <a:pt x="810069" y="1026506"/>
                  </a:lnTo>
                  <a:lnTo>
                    <a:pt x="848109" y="1003527"/>
                  </a:lnTo>
                  <a:lnTo>
                    <a:pt x="884049" y="977628"/>
                  </a:lnTo>
                  <a:lnTo>
                    <a:pt x="917725" y="948973"/>
                  </a:lnTo>
                  <a:lnTo>
                    <a:pt x="948973" y="917725"/>
                  </a:lnTo>
                  <a:lnTo>
                    <a:pt x="977628" y="884049"/>
                  </a:lnTo>
                  <a:lnTo>
                    <a:pt x="1003527" y="848109"/>
                  </a:lnTo>
                  <a:lnTo>
                    <a:pt x="1026506" y="810069"/>
                  </a:lnTo>
                  <a:lnTo>
                    <a:pt x="1046399" y="770094"/>
                  </a:lnTo>
                  <a:lnTo>
                    <a:pt x="1063044" y="728347"/>
                  </a:lnTo>
                  <a:lnTo>
                    <a:pt x="1076276" y="684992"/>
                  </a:lnTo>
                  <a:lnTo>
                    <a:pt x="1085930" y="640194"/>
                  </a:lnTo>
                  <a:lnTo>
                    <a:pt x="1091843" y="594117"/>
                  </a:lnTo>
                  <a:lnTo>
                    <a:pt x="1093851" y="546925"/>
                  </a:lnTo>
                  <a:lnTo>
                    <a:pt x="1091843" y="499733"/>
                  </a:lnTo>
                  <a:lnTo>
                    <a:pt x="1085930" y="453656"/>
                  </a:lnTo>
                  <a:lnTo>
                    <a:pt x="1076276" y="408858"/>
                  </a:lnTo>
                  <a:lnTo>
                    <a:pt x="1063044" y="365504"/>
                  </a:lnTo>
                  <a:lnTo>
                    <a:pt x="1046399" y="323757"/>
                  </a:lnTo>
                  <a:lnTo>
                    <a:pt x="1026506" y="283781"/>
                  </a:lnTo>
                  <a:lnTo>
                    <a:pt x="1003527" y="245741"/>
                  </a:lnTo>
                  <a:lnTo>
                    <a:pt x="977628" y="209801"/>
                  </a:lnTo>
                  <a:lnTo>
                    <a:pt x="948973" y="176125"/>
                  </a:lnTo>
                  <a:lnTo>
                    <a:pt x="917725" y="144877"/>
                  </a:lnTo>
                  <a:lnTo>
                    <a:pt x="884049" y="116222"/>
                  </a:lnTo>
                  <a:lnTo>
                    <a:pt x="848109" y="90323"/>
                  </a:lnTo>
                  <a:lnTo>
                    <a:pt x="810069" y="67344"/>
                  </a:lnTo>
                  <a:lnTo>
                    <a:pt x="770094" y="47451"/>
                  </a:lnTo>
                  <a:lnTo>
                    <a:pt x="728347" y="30806"/>
                  </a:lnTo>
                  <a:lnTo>
                    <a:pt x="684992" y="17574"/>
                  </a:lnTo>
                  <a:lnTo>
                    <a:pt x="640194" y="7920"/>
                  </a:lnTo>
                  <a:lnTo>
                    <a:pt x="594117" y="2007"/>
                  </a:lnTo>
                  <a:lnTo>
                    <a:pt x="546925" y="0"/>
                  </a:lnTo>
                  <a:lnTo>
                    <a:pt x="499733" y="2007"/>
                  </a:lnTo>
                  <a:lnTo>
                    <a:pt x="453656" y="7920"/>
                  </a:lnTo>
                  <a:lnTo>
                    <a:pt x="408858" y="17574"/>
                  </a:lnTo>
                  <a:lnTo>
                    <a:pt x="365503" y="30806"/>
                  </a:lnTo>
                  <a:lnTo>
                    <a:pt x="323756" y="47451"/>
                  </a:lnTo>
                  <a:lnTo>
                    <a:pt x="283781" y="67344"/>
                  </a:lnTo>
                  <a:lnTo>
                    <a:pt x="245741" y="90323"/>
                  </a:lnTo>
                  <a:lnTo>
                    <a:pt x="209801" y="116222"/>
                  </a:lnTo>
                  <a:lnTo>
                    <a:pt x="176125" y="144877"/>
                  </a:lnTo>
                  <a:lnTo>
                    <a:pt x="144877" y="176125"/>
                  </a:lnTo>
                  <a:lnTo>
                    <a:pt x="116222" y="209801"/>
                  </a:lnTo>
                  <a:lnTo>
                    <a:pt x="90323" y="245741"/>
                  </a:lnTo>
                  <a:lnTo>
                    <a:pt x="67344" y="283781"/>
                  </a:lnTo>
                  <a:lnTo>
                    <a:pt x="47451" y="323757"/>
                  </a:lnTo>
                  <a:lnTo>
                    <a:pt x="30806" y="365504"/>
                  </a:lnTo>
                  <a:lnTo>
                    <a:pt x="17574" y="408858"/>
                  </a:lnTo>
                  <a:lnTo>
                    <a:pt x="7920" y="453656"/>
                  </a:lnTo>
                  <a:lnTo>
                    <a:pt x="2007" y="499733"/>
                  </a:lnTo>
                  <a:lnTo>
                    <a:pt x="0" y="546925"/>
                  </a:lnTo>
                  <a:close/>
                </a:path>
              </a:pathLst>
            </a:custGeom>
            <a:solidFill>
              <a:srgbClr val="548235"/>
            </a:solidFill>
          </p:spPr>
          <p:txBody>
            <a:bodyPr wrap="square" lIns="0" tIns="0" rIns="0" bIns="0" rtlCol="0"/>
            <a:lstStyle/>
            <a:p>
              <a:endParaRPr/>
            </a:p>
          </p:txBody>
        </p:sp>
        <p:sp>
          <p:nvSpPr>
            <p:cNvPr id="13" name="object 13"/>
            <p:cNvSpPr/>
            <p:nvPr/>
          </p:nvSpPr>
          <p:spPr>
            <a:xfrm>
              <a:off x="3828478" y="3531641"/>
              <a:ext cx="1094105" cy="1094105"/>
            </a:xfrm>
            <a:custGeom>
              <a:avLst/>
              <a:gdLst/>
              <a:ahLst/>
              <a:cxnLst/>
              <a:rect l="l" t="t" r="r" b="b"/>
              <a:pathLst>
                <a:path w="1094104" h="1094104">
                  <a:moveTo>
                    <a:pt x="0" y="546925"/>
                  </a:moveTo>
                  <a:lnTo>
                    <a:pt x="2007" y="499733"/>
                  </a:lnTo>
                  <a:lnTo>
                    <a:pt x="7920" y="453656"/>
                  </a:lnTo>
                  <a:lnTo>
                    <a:pt x="17574" y="408858"/>
                  </a:lnTo>
                  <a:lnTo>
                    <a:pt x="30806" y="365504"/>
                  </a:lnTo>
                  <a:lnTo>
                    <a:pt x="47451" y="323757"/>
                  </a:lnTo>
                  <a:lnTo>
                    <a:pt x="67344" y="283781"/>
                  </a:lnTo>
                  <a:lnTo>
                    <a:pt x="90323" y="245741"/>
                  </a:lnTo>
                  <a:lnTo>
                    <a:pt x="116222" y="209801"/>
                  </a:lnTo>
                  <a:lnTo>
                    <a:pt x="144877" y="176125"/>
                  </a:lnTo>
                  <a:lnTo>
                    <a:pt x="176125" y="144877"/>
                  </a:lnTo>
                  <a:lnTo>
                    <a:pt x="209801" y="116222"/>
                  </a:lnTo>
                  <a:lnTo>
                    <a:pt x="245741" y="90323"/>
                  </a:lnTo>
                  <a:lnTo>
                    <a:pt x="283781" y="67344"/>
                  </a:lnTo>
                  <a:lnTo>
                    <a:pt x="323757" y="47451"/>
                  </a:lnTo>
                  <a:lnTo>
                    <a:pt x="365504" y="30806"/>
                  </a:lnTo>
                  <a:lnTo>
                    <a:pt x="408858" y="17574"/>
                  </a:lnTo>
                  <a:lnTo>
                    <a:pt x="453656" y="7920"/>
                  </a:lnTo>
                  <a:lnTo>
                    <a:pt x="499733" y="2007"/>
                  </a:lnTo>
                  <a:lnTo>
                    <a:pt x="546925" y="0"/>
                  </a:lnTo>
                  <a:lnTo>
                    <a:pt x="594117" y="2007"/>
                  </a:lnTo>
                  <a:lnTo>
                    <a:pt x="640194" y="7920"/>
                  </a:lnTo>
                  <a:lnTo>
                    <a:pt x="684992" y="17574"/>
                  </a:lnTo>
                  <a:lnTo>
                    <a:pt x="728346" y="30806"/>
                  </a:lnTo>
                  <a:lnTo>
                    <a:pt x="770093" y="47451"/>
                  </a:lnTo>
                  <a:lnTo>
                    <a:pt x="810069" y="67344"/>
                  </a:lnTo>
                  <a:lnTo>
                    <a:pt x="848109" y="90323"/>
                  </a:lnTo>
                  <a:lnTo>
                    <a:pt x="884049" y="116222"/>
                  </a:lnTo>
                  <a:lnTo>
                    <a:pt x="917725" y="144877"/>
                  </a:lnTo>
                  <a:lnTo>
                    <a:pt x="948973" y="176125"/>
                  </a:lnTo>
                  <a:lnTo>
                    <a:pt x="977628" y="209801"/>
                  </a:lnTo>
                  <a:lnTo>
                    <a:pt x="1003527" y="245741"/>
                  </a:lnTo>
                  <a:lnTo>
                    <a:pt x="1026506" y="283781"/>
                  </a:lnTo>
                  <a:lnTo>
                    <a:pt x="1046399" y="323757"/>
                  </a:lnTo>
                  <a:lnTo>
                    <a:pt x="1063044" y="365504"/>
                  </a:lnTo>
                  <a:lnTo>
                    <a:pt x="1076276" y="408858"/>
                  </a:lnTo>
                  <a:lnTo>
                    <a:pt x="1085930" y="453656"/>
                  </a:lnTo>
                  <a:lnTo>
                    <a:pt x="1091843" y="499733"/>
                  </a:lnTo>
                  <a:lnTo>
                    <a:pt x="1093850" y="546925"/>
                  </a:lnTo>
                  <a:lnTo>
                    <a:pt x="1091843" y="594117"/>
                  </a:lnTo>
                  <a:lnTo>
                    <a:pt x="1085930" y="640194"/>
                  </a:lnTo>
                  <a:lnTo>
                    <a:pt x="1076276" y="684992"/>
                  </a:lnTo>
                  <a:lnTo>
                    <a:pt x="1063044" y="728346"/>
                  </a:lnTo>
                  <a:lnTo>
                    <a:pt x="1046399" y="770093"/>
                  </a:lnTo>
                  <a:lnTo>
                    <a:pt x="1026506" y="810069"/>
                  </a:lnTo>
                  <a:lnTo>
                    <a:pt x="1003527" y="848109"/>
                  </a:lnTo>
                  <a:lnTo>
                    <a:pt x="977628" y="884049"/>
                  </a:lnTo>
                  <a:lnTo>
                    <a:pt x="948973" y="917725"/>
                  </a:lnTo>
                  <a:lnTo>
                    <a:pt x="917725" y="948973"/>
                  </a:lnTo>
                  <a:lnTo>
                    <a:pt x="884049" y="977628"/>
                  </a:lnTo>
                  <a:lnTo>
                    <a:pt x="848109" y="1003527"/>
                  </a:lnTo>
                  <a:lnTo>
                    <a:pt x="810069" y="1026506"/>
                  </a:lnTo>
                  <a:lnTo>
                    <a:pt x="770093" y="1046399"/>
                  </a:lnTo>
                  <a:lnTo>
                    <a:pt x="728346" y="1063044"/>
                  </a:lnTo>
                  <a:lnTo>
                    <a:pt x="684992" y="1076276"/>
                  </a:lnTo>
                  <a:lnTo>
                    <a:pt x="640194" y="1085930"/>
                  </a:lnTo>
                  <a:lnTo>
                    <a:pt x="594117" y="1091843"/>
                  </a:lnTo>
                  <a:lnTo>
                    <a:pt x="546925" y="1093850"/>
                  </a:lnTo>
                  <a:lnTo>
                    <a:pt x="499733" y="1091843"/>
                  </a:lnTo>
                  <a:lnTo>
                    <a:pt x="453656" y="1085930"/>
                  </a:lnTo>
                  <a:lnTo>
                    <a:pt x="408858" y="1076276"/>
                  </a:lnTo>
                  <a:lnTo>
                    <a:pt x="365504" y="1063044"/>
                  </a:lnTo>
                  <a:lnTo>
                    <a:pt x="323757" y="1046399"/>
                  </a:lnTo>
                  <a:lnTo>
                    <a:pt x="283781" y="1026506"/>
                  </a:lnTo>
                  <a:lnTo>
                    <a:pt x="245741" y="1003527"/>
                  </a:lnTo>
                  <a:lnTo>
                    <a:pt x="209801" y="977628"/>
                  </a:lnTo>
                  <a:lnTo>
                    <a:pt x="176125" y="948973"/>
                  </a:lnTo>
                  <a:lnTo>
                    <a:pt x="144877" y="917725"/>
                  </a:lnTo>
                  <a:lnTo>
                    <a:pt x="116222" y="884049"/>
                  </a:lnTo>
                  <a:lnTo>
                    <a:pt x="90323" y="848109"/>
                  </a:lnTo>
                  <a:lnTo>
                    <a:pt x="67344" y="810069"/>
                  </a:lnTo>
                  <a:lnTo>
                    <a:pt x="47451" y="770093"/>
                  </a:lnTo>
                  <a:lnTo>
                    <a:pt x="30806" y="728346"/>
                  </a:lnTo>
                  <a:lnTo>
                    <a:pt x="17574" y="684992"/>
                  </a:lnTo>
                  <a:lnTo>
                    <a:pt x="7920" y="640194"/>
                  </a:lnTo>
                  <a:lnTo>
                    <a:pt x="2007" y="594117"/>
                  </a:lnTo>
                  <a:lnTo>
                    <a:pt x="0" y="546925"/>
                  </a:lnTo>
                  <a:close/>
                </a:path>
              </a:pathLst>
            </a:custGeom>
            <a:ln w="10477">
              <a:solidFill>
                <a:srgbClr val="FFFFFF"/>
              </a:solidFill>
            </a:ln>
          </p:spPr>
          <p:txBody>
            <a:bodyPr wrap="square" lIns="0" tIns="0" rIns="0" bIns="0" rtlCol="0"/>
            <a:lstStyle/>
            <a:p>
              <a:endParaRPr/>
            </a:p>
          </p:txBody>
        </p:sp>
      </p:grpSp>
      <p:sp>
        <p:nvSpPr>
          <p:cNvPr id="14" name="object 14"/>
          <p:cNvSpPr txBox="1"/>
          <p:nvPr/>
        </p:nvSpPr>
        <p:spPr>
          <a:xfrm>
            <a:off x="4010136" y="3953191"/>
            <a:ext cx="731520" cy="214629"/>
          </a:xfrm>
          <a:prstGeom prst="rect">
            <a:avLst/>
          </a:prstGeom>
        </p:spPr>
        <p:txBody>
          <a:bodyPr vert="horz" wrap="square" lIns="0" tIns="17780" rIns="0" bIns="0" rtlCol="0">
            <a:spAutoFit/>
          </a:bodyPr>
          <a:lstStyle/>
          <a:p>
            <a:pPr marL="12700">
              <a:lnSpc>
                <a:spcPct val="100000"/>
              </a:lnSpc>
              <a:spcBef>
                <a:spcPts val="140"/>
              </a:spcBef>
            </a:pPr>
            <a:r>
              <a:rPr sz="1200" b="1" spc="10" dirty="0">
                <a:latin typeface="Calibri"/>
                <a:cs typeface="Calibri"/>
              </a:rPr>
              <a:t>Manifiesto</a:t>
            </a:r>
            <a:endParaRPr sz="1200">
              <a:latin typeface="Calibri"/>
              <a:cs typeface="Calibri"/>
            </a:endParaRPr>
          </a:p>
        </p:txBody>
      </p:sp>
      <p:grpSp>
        <p:nvGrpSpPr>
          <p:cNvPr id="15" name="object 15"/>
          <p:cNvGrpSpPr/>
          <p:nvPr/>
        </p:nvGrpSpPr>
        <p:grpSpPr>
          <a:xfrm>
            <a:off x="3316389" y="4678823"/>
            <a:ext cx="1103630" cy="1512570"/>
            <a:chOff x="3316389" y="4678823"/>
            <a:chExt cx="1103630" cy="1512570"/>
          </a:xfrm>
        </p:grpSpPr>
        <p:sp>
          <p:nvSpPr>
            <p:cNvPr id="16" name="object 16"/>
            <p:cNvSpPr/>
            <p:nvPr/>
          </p:nvSpPr>
          <p:spPr>
            <a:xfrm>
              <a:off x="3948864" y="4678823"/>
              <a:ext cx="351155" cy="311150"/>
            </a:xfrm>
            <a:custGeom>
              <a:avLst/>
              <a:gdLst/>
              <a:ahLst/>
              <a:cxnLst/>
              <a:rect l="l" t="t" r="r" b="b"/>
              <a:pathLst>
                <a:path w="351154" h="311150">
                  <a:moveTo>
                    <a:pt x="0" y="115356"/>
                  </a:moveTo>
                  <a:lnTo>
                    <a:pt x="130550" y="310657"/>
                  </a:lnTo>
                  <a:lnTo>
                    <a:pt x="350996" y="229351"/>
                  </a:lnTo>
                  <a:lnTo>
                    <a:pt x="280797" y="206616"/>
                  </a:lnTo>
                  <a:lnTo>
                    <a:pt x="325640" y="68417"/>
                  </a:lnTo>
                  <a:lnTo>
                    <a:pt x="115148" y="0"/>
                  </a:lnTo>
                  <a:lnTo>
                    <a:pt x="70199" y="138197"/>
                  </a:lnTo>
                  <a:lnTo>
                    <a:pt x="0" y="115356"/>
                  </a:lnTo>
                  <a:close/>
                </a:path>
              </a:pathLst>
            </a:custGeom>
            <a:solidFill>
              <a:srgbClr val="B0BCDE"/>
            </a:solidFill>
          </p:spPr>
          <p:txBody>
            <a:bodyPr wrap="square" lIns="0" tIns="0" rIns="0" bIns="0" rtlCol="0"/>
            <a:lstStyle/>
            <a:p>
              <a:endParaRPr/>
            </a:p>
          </p:txBody>
        </p:sp>
        <p:sp>
          <p:nvSpPr>
            <p:cNvPr id="17" name="object 17"/>
            <p:cNvSpPr/>
            <p:nvPr/>
          </p:nvSpPr>
          <p:spPr>
            <a:xfrm>
              <a:off x="3321786" y="5093207"/>
              <a:ext cx="1092835" cy="1092835"/>
            </a:xfrm>
            <a:custGeom>
              <a:avLst/>
              <a:gdLst/>
              <a:ahLst/>
              <a:cxnLst/>
              <a:rect l="l" t="t" r="r" b="b"/>
              <a:pathLst>
                <a:path w="1092835" h="1092835">
                  <a:moveTo>
                    <a:pt x="0" y="546296"/>
                  </a:moveTo>
                  <a:lnTo>
                    <a:pt x="2004" y="593433"/>
                  </a:lnTo>
                  <a:lnTo>
                    <a:pt x="7910" y="639456"/>
                  </a:lnTo>
                  <a:lnTo>
                    <a:pt x="17552" y="684201"/>
                  </a:lnTo>
                  <a:lnTo>
                    <a:pt x="30767" y="727506"/>
                  </a:lnTo>
                  <a:lnTo>
                    <a:pt x="47391" y="769204"/>
                  </a:lnTo>
                  <a:lnTo>
                    <a:pt x="67260" y="809134"/>
                  </a:lnTo>
                  <a:lnTo>
                    <a:pt x="90210" y="847130"/>
                  </a:lnTo>
                  <a:lnTo>
                    <a:pt x="116078" y="883029"/>
                  </a:lnTo>
                  <a:lnTo>
                    <a:pt x="144699" y="916667"/>
                  </a:lnTo>
                  <a:lnTo>
                    <a:pt x="175910" y="947879"/>
                  </a:lnTo>
                  <a:lnTo>
                    <a:pt x="209546" y="976502"/>
                  </a:lnTo>
                  <a:lnTo>
                    <a:pt x="245444" y="1002371"/>
                  </a:lnTo>
                  <a:lnTo>
                    <a:pt x="283440" y="1025324"/>
                  </a:lnTo>
                  <a:lnTo>
                    <a:pt x="323370" y="1045195"/>
                  </a:lnTo>
                  <a:lnTo>
                    <a:pt x="365071" y="1061821"/>
                  </a:lnTo>
                  <a:lnTo>
                    <a:pt x="408377" y="1075038"/>
                  </a:lnTo>
                  <a:lnTo>
                    <a:pt x="453126" y="1084682"/>
                  </a:lnTo>
                  <a:lnTo>
                    <a:pt x="499154" y="1090588"/>
                  </a:lnTo>
                  <a:lnTo>
                    <a:pt x="546296" y="1092593"/>
                  </a:lnTo>
                  <a:lnTo>
                    <a:pt x="593439" y="1090588"/>
                  </a:lnTo>
                  <a:lnTo>
                    <a:pt x="639466" y="1084682"/>
                  </a:lnTo>
                  <a:lnTo>
                    <a:pt x="684215" y="1075038"/>
                  </a:lnTo>
                  <a:lnTo>
                    <a:pt x="727522" y="1061821"/>
                  </a:lnTo>
                  <a:lnTo>
                    <a:pt x="769222" y="1045195"/>
                  </a:lnTo>
                  <a:lnTo>
                    <a:pt x="809153" y="1025324"/>
                  </a:lnTo>
                  <a:lnTo>
                    <a:pt x="847149" y="1002371"/>
                  </a:lnTo>
                  <a:lnTo>
                    <a:pt x="883047" y="976502"/>
                  </a:lnTo>
                  <a:lnTo>
                    <a:pt x="916683" y="947879"/>
                  </a:lnTo>
                  <a:lnTo>
                    <a:pt x="947894" y="916667"/>
                  </a:lnTo>
                  <a:lnTo>
                    <a:pt x="976515" y="883029"/>
                  </a:lnTo>
                  <a:lnTo>
                    <a:pt x="1002382" y="847130"/>
                  </a:lnTo>
                  <a:lnTo>
                    <a:pt x="1025333" y="809134"/>
                  </a:lnTo>
                  <a:lnTo>
                    <a:pt x="1045202" y="769204"/>
                  </a:lnTo>
                  <a:lnTo>
                    <a:pt x="1061826" y="727506"/>
                  </a:lnTo>
                  <a:lnTo>
                    <a:pt x="1075041" y="684201"/>
                  </a:lnTo>
                  <a:lnTo>
                    <a:pt x="1084683" y="639456"/>
                  </a:lnTo>
                  <a:lnTo>
                    <a:pt x="1090588" y="593433"/>
                  </a:lnTo>
                  <a:lnTo>
                    <a:pt x="1092593" y="546296"/>
                  </a:lnTo>
                  <a:lnTo>
                    <a:pt x="1090588" y="499154"/>
                  </a:lnTo>
                  <a:lnTo>
                    <a:pt x="1084683" y="453126"/>
                  </a:lnTo>
                  <a:lnTo>
                    <a:pt x="1075041" y="408377"/>
                  </a:lnTo>
                  <a:lnTo>
                    <a:pt x="1061826" y="365071"/>
                  </a:lnTo>
                  <a:lnTo>
                    <a:pt x="1045202" y="323370"/>
                  </a:lnTo>
                  <a:lnTo>
                    <a:pt x="1025333" y="283440"/>
                  </a:lnTo>
                  <a:lnTo>
                    <a:pt x="1002382" y="245444"/>
                  </a:lnTo>
                  <a:lnTo>
                    <a:pt x="976515" y="209546"/>
                  </a:lnTo>
                  <a:lnTo>
                    <a:pt x="947894" y="175910"/>
                  </a:lnTo>
                  <a:lnTo>
                    <a:pt x="916683" y="144699"/>
                  </a:lnTo>
                  <a:lnTo>
                    <a:pt x="883047" y="116078"/>
                  </a:lnTo>
                  <a:lnTo>
                    <a:pt x="847149" y="90210"/>
                  </a:lnTo>
                  <a:lnTo>
                    <a:pt x="809153" y="67260"/>
                  </a:lnTo>
                  <a:lnTo>
                    <a:pt x="769222" y="47391"/>
                  </a:lnTo>
                  <a:lnTo>
                    <a:pt x="727522" y="30767"/>
                  </a:lnTo>
                  <a:lnTo>
                    <a:pt x="684215" y="17552"/>
                  </a:lnTo>
                  <a:lnTo>
                    <a:pt x="639466" y="7910"/>
                  </a:lnTo>
                  <a:lnTo>
                    <a:pt x="593439" y="2004"/>
                  </a:lnTo>
                  <a:lnTo>
                    <a:pt x="546296" y="0"/>
                  </a:lnTo>
                  <a:lnTo>
                    <a:pt x="499154" y="2004"/>
                  </a:lnTo>
                  <a:lnTo>
                    <a:pt x="453126" y="7910"/>
                  </a:lnTo>
                  <a:lnTo>
                    <a:pt x="408377" y="17552"/>
                  </a:lnTo>
                  <a:lnTo>
                    <a:pt x="365071" y="30767"/>
                  </a:lnTo>
                  <a:lnTo>
                    <a:pt x="323370" y="47391"/>
                  </a:lnTo>
                  <a:lnTo>
                    <a:pt x="283440" y="67260"/>
                  </a:lnTo>
                  <a:lnTo>
                    <a:pt x="245444" y="90210"/>
                  </a:lnTo>
                  <a:lnTo>
                    <a:pt x="209546" y="116078"/>
                  </a:lnTo>
                  <a:lnTo>
                    <a:pt x="175910" y="144699"/>
                  </a:lnTo>
                  <a:lnTo>
                    <a:pt x="144699" y="175910"/>
                  </a:lnTo>
                  <a:lnTo>
                    <a:pt x="116078" y="209546"/>
                  </a:lnTo>
                  <a:lnTo>
                    <a:pt x="90210" y="245444"/>
                  </a:lnTo>
                  <a:lnTo>
                    <a:pt x="67260" y="283440"/>
                  </a:lnTo>
                  <a:lnTo>
                    <a:pt x="47391" y="323370"/>
                  </a:lnTo>
                  <a:lnTo>
                    <a:pt x="30767" y="365071"/>
                  </a:lnTo>
                  <a:lnTo>
                    <a:pt x="17552" y="408377"/>
                  </a:lnTo>
                  <a:lnTo>
                    <a:pt x="7910" y="453126"/>
                  </a:lnTo>
                  <a:lnTo>
                    <a:pt x="2004" y="499154"/>
                  </a:lnTo>
                  <a:lnTo>
                    <a:pt x="0" y="546296"/>
                  </a:lnTo>
                  <a:close/>
                </a:path>
              </a:pathLst>
            </a:custGeom>
            <a:solidFill>
              <a:srgbClr val="BEBEBE"/>
            </a:solidFill>
          </p:spPr>
          <p:txBody>
            <a:bodyPr wrap="square" lIns="0" tIns="0" rIns="0" bIns="0" rtlCol="0"/>
            <a:lstStyle/>
            <a:p>
              <a:endParaRPr/>
            </a:p>
          </p:txBody>
        </p:sp>
        <p:sp>
          <p:nvSpPr>
            <p:cNvPr id="18" name="object 18"/>
            <p:cNvSpPr/>
            <p:nvPr/>
          </p:nvSpPr>
          <p:spPr>
            <a:xfrm>
              <a:off x="3321786" y="5093207"/>
              <a:ext cx="1092835" cy="1092835"/>
            </a:xfrm>
            <a:custGeom>
              <a:avLst/>
              <a:gdLst/>
              <a:ahLst/>
              <a:cxnLst/>
              <a:rect l="l" t="t" r="r" b="b"/>
              <a:pathLst>
                <a:path w="1092835" h="1092835">
                  <a:moveTo>
                    <a:pt x="0" y="546296"/>
                  </a:moveTo>
                  <a:lnTo>
                    <a:pt x="2004" y="499154"/>
                  </a:lnTo>
                  <a:lnTo>
                    <a:pt x="7910" y="453126"/>
                  </a:lnTo>
                  <a:lnTo>
                    <a:pt x="17552" y="408377"/>
                  </a:lnTo>
                  <a:lnTo>
                    <a:pt x="30767" y="365071"/>
                  </a:lnTo>
                  <a:lnTo>
                    <a:pt x="47391" y="323370"/>
                  </a:lnTo>
                  <a:lnTo>
                    <a:pt x="67260" y="283440"/>
                  </a:lnTo>
                  <a:lnTo>
                    <a:pt x="90210" y="245444"/>
                  </a:lnTo>
                  <a:lnTo>
                    <a:pt x="116078" y="209546"/>
                  </a:lnTo>
                  <a:lnTo>
                    <a:pt x="144699" y="175910"/>
                  </a:lnTo>
                  <a:lnTo>
                    <a:pt x="175910" y="144699"/>
                  </a:lnTo>
                  <a:lnTo>
                    <a:pt x="209546" y="116078"/>
                  </a:lnTo>
                  <a:lnTo>
                    <a:pt x="245444" y="90210"/>
                  </a:lnTo>
                  <a:lnTo>
                    <a:pt x="283440" y="67260"/>
                  </a:lnTo>
                  <a:lnTo>
                    <a:pt x="323370" y="47391"/>
                  </a:lnTo>
                  <a:lnTo>
                    <a:pt x="365071" y="30767"/>
                  </a:lnTo>
                  <a:lnTo>
                    <a:pt x="408377" y="17552"/>
                  </a:lnTo>
                  <a:lnTo>
                    <a:pt x="453126" y="7910"/>
                  </a:lnTo>
                  <a:lnTo>
                    <a:pt x="499154" y="2004"/>
                  </a:lnTo>
                  <a:lnTo>
                    <a:pt x="546296" y="0"/>
                  </a:lnTo>
                  <a:lnTo>
                    <a:pt x="593439" y="2004"/>
                  </a:lnTo>
                  <a:lnTo>
                    <a:pt x="639466" y="7910"/>
                  </a:lnTo>
                  <a:lnTo>
                    <a:pt x="684215" y="17552"/>
                  </a:lnTo>
                  <a:lnTo>
                    <a:pt x="727522" y="30767"/>
                  </a:lnTo>
                  <a:lnTo>
                    <a:pt x="769222" y="47391"/>
                  </a:lnTo>
                  <a:lnTo>
                    <a:pt x="809153" y="67260"/>
                  </a:lnTo>
                  <a:lnTo>
                    <a:pt x="847149" y="90210"/>
                  </a:lnTo>
                  <a:lnTo>
                    <a:pt x="883047" y="116078"/>
                  </a:lnTo>
                  <a:lnTo>
                    <a:pt x="916683" y="144699"/>
                  </a:lnTo>
                  <a:lnTo>
                    <a:pt x="947894" y="175910"/>
                  </a:lnTo>
                  <a:lnTo>
                    <a:pt x="976515" y="209546"/>
                  </a:lnTo>
                  <a:lnTo>
                    <a:pt x="1002382" y="245444"/>
                  </a:lnTo>
                  <a:lnTo>
                    <a:pt x="1025332" y="283440"/>
                  </a:lnTo>
                  <a:lnTo>
                    <a:pt x="1045202" y="323370"/>
                  </a:lnTo>
                  <a:lnTo>
                    <a:pt x="1061826" y="365071"/>
                  </a:lnTo>
                  <a:lnTo>
                    <a:pt x="1075041" y="408377"/>
                  </a:lnTo>
                  <a:lnTo>
                    <a:pt x="1084683" y="453126"/>
                  </a:lnTo>
                  <a:lnTo>
                    <a:pt x="1090588" y="499154"/>
                  </a:lnTo>
                  <a:lnTo>
                    <a:pt x="1092593" y="546296"/>
                  </a:lnTo>
                  <a:lnTo>
                    <a:pt x="1090588" y="593433"/>
                  </a:lnTo>
                  <a:lnTo>
                    <a:pt x="1084683" y="639456"/>
                  </a:lnTo>
                  <a:lnTo>
                    <a:pt x="1075041" y="684201"/>
                  </a:lnTo>
                  <a:lnTo>
                    <a:pt x="1061826" y="727506"/>
                  </a:lnTo>
                  <a:lnTo>
                    <a:pt x="1045202" y="769204"/>
                  </a:lnTo>
                  <a:lnTo>
                    <a:pt x="1025332" y="809134"/>
                  </a:lnTo>
                  <a:lnTo>
                    <a:pt x="1002382" y="847130"/>
                  </a:lnTo>
                  <a:lnTo>
                    <a:pt x="976515" y="883029"/>
                  </a:lnTo>
                  <a:lnTo>
                    <a:pt x="947894" y="916667"/>
                  </a:lnTo>
                  <a:lnTo>
                    <a:pt x="916683" y="947879"/>
                  </a:lnTo>
                  <a:lnTo>
                    <a:pt x="883047" y="976502"/>
                  </a:lnTo>
                  <a:lnTo>
                    <a:pt x="847149" y="1002371"/>
                  </a:lnTo>
                  <a:lnTo>
                    <a:pt x="809153" y="1025324"/>
                  </a:lnTo>
                  <a:lnTo>
                    <a:pt x="769222" y="1045195"/>
                  </a:lnTo>
                  <a:lnTo>
                    <a:pt x="727522" y="1061821"/>
                  </a:lnTo>
                  <a:lnTo>
                    <a:pt x="684215" y="1075038"/>
                  </a:lnTo>
                  <a:lnTo>
                    <a:pt x="639466" y="1084682"/>
                  </a:lnTo>
                  <a:lnTo>
                    <a:pt x="593439" y="1090588"/>
                  </a:lnTo>
                  <a:lnTo>
                    <a:pt x="546296" y="1092593"/>
                  </a:lnTo>
                  <a:lnTo>
                    <a:pt x="499154" y="1090588"/>
                  </a:lnTo>
                  <a:lnTo>
                    <a:pt x="453126" y="1084682"/>
                  </a:lnTo>
                  <a:lnTo>
                    <a:pt x="408377" y="1075038"/>
                  </a:lnTo>
                  <a:lnTo>
                    <a:pt x="365071" y="1061821"/>
                  </a:lnTo>
                  <a:lnTo>
                    <a:pt x="323370" y="1045195"/>
                  </a:lnTo>
                  <a:lnTo>
                    <a:pt x="283440" y="1025324"/>
                  </a:lnTo>
                  <a:lnTo>
                    <a:pt x="245444" y="1002371"/>
                  </a:lnTo>
                  <a:lnTo>
                    <a:pt x="209546" y="976502"/>
                  </a:lnTo>
                  <a:lnTo>
                    <a:pt x="175910" y="947879"/>
                  </a:lnTo>
                  <a:lnTo>
                    <a:pt x="144699" y="916667"/>
                  </a:lnTo>
                  <a:lnTo>
                    <a:pt x="116078" y="883029"/>
                  </a:lnTo>
                  <a:lnTo>
                    <a:pt x="90210" y="847130"/>
                  </a:lnTo>
                  <a:lnTo>
                    <a:pt x="67260" y="809134"/>
                  </a:lnTo>
                  <a:lnTo>
                    <a:pt x="47391" y="769204"/>
                  </a:lnTo>
                  <a:lnTo>
                    <a:pt x="30767" y="727506"/>
                  </a:lnTo>
                  <a:lnTo>
                    <a:pt x="17552" y="684201"/>
                  </a:lnTo>
                  <a:lnTo>
                    <a:pt x="7910" y="639456"/>
                  </a:lnTo>
                  <a:lnTo>
                    <a:pt x="2004" y="593433"/>
                  </a:lnTo>
                  <a:lnTo>
                    <a:pt x="0" y="546296"/>
                  </a:lnTo>
                  <a:close/>
                </a:path>
              </a:pathLst>
            </a:custGeom>
            <a:ln w="10477">
              <a:solidFill>
                <a:srgbClr val="FFFFFF"/>
              </a:solidFill>
            </a:ln>
          </p:spPr>
          <p:txBody>
            <a:bodyPr wrap="square" lIns="0" tIns="0" rIns="0" bIns="0" rtlCol="0"/>
            <a:lstStyle/>
            <a:p>
              <a:endParaRPr/>
            </a:p>
          </p:txBody>
        </p:sp>
      </p:grpSp>
      <p:sp>
        <p:nvSpPr>
          <p:cNvPr id="19" name="object 19"/>
          <p:cNvSpPr txBox="1"/>
          <p:nvPr/>
        </p:nvSpPr>
        <p:spPr>
          <a:xfrm>
            <a:off x="3506482" y="5342550"/>
            <a:ext cx="723900" cy="558800"/>
          </a:xfrm>
          <a:prstGeom prst="rect">
            <a:avLst/>
          </a:prstGeom>
        </p:spPr>
        <p:txBody>
          <a:bodyPr vert="horz" wrap="square" lIns="0" tIns="31750" rIns="0" bIns="0" rtlCol="0">
            <a:spAutoFit/>
          </a:bodyPr>
          <a:lstStyle/>
          <a:p>
            <a:pPr marL="47625" marR="5080" indent="-35560" algn="just">
              <a:lnSpc>
                <a:spcPts val="1360"/>
              </a:lnSpc>
              <a:spcBef>
                <a:spcPts val="250"/>
              </a:spcBef>
            </a:pPr>
            <a:r>
              <a:rPr sz="1200" b="1" dirty="0">
                <a:latin typeface="Calibri"/>
                <a:cs typeface="Calibri"/>
              </a:rPr>
              <a:t>P</a:t>
            </a:r>
            <a:r>
              <a:rPr sz="1200" b="1" spc="10" dirty="0">
                <a:latin typeface="Calibri"/>
                <a:cs typeface="Calibri"/>
              </a:rPr>
              <a:t>é</a:t>
            </a:r>
            <a:r>
              <a:rPr sz="1200" b="1" spc="-15" dirty="0">
                <a:latin typeface="Calibri"/>
                <a:cs typeface="Calibri"/>
              </a:rPr>
              <a:t>r</a:t>
            </a:r>
            <a:r>
              <a:rPr sz="1200" b="1" spc="15" dirty="0">
                <a:latin typeface="Calibri"/>
                <a:cs typeface="Calibri"/>
              </a:rPr>
              <a:t>dida</a:t>
            </a:r>
            <a:r>
              <a:rPr sz="1200" b="1" spc="5" dirty="0">
                <a:latin typeface="Calibri"/>
                <a:cs typeface="Calibri"/>
              </a:rPr>
              <a:t> </a:t>
            </a:r>
            <a:r>
              <a:rPr sz="1200" b="1" spc="10" dirty="0">
                <a:latin typeface="Calibri"/>
                <a:cs typeface="Calibri"/>
              </a:rPr>
              <a:t>de  equilibrio </a:t>
            </a:r>
            <a:r>
              <a:rPr sz="1200" b="1" spc="-260" dirty="0">
                <a:latin typeface="Calibri"/>
                <a:cs typeface="Calibri"/>
              </a:rPr>
              <a:t> </a:t>
            </a:r>
            <a:r>
              <a:rPr sz="1200" b="1" spc="20" dirty="0">
                <a:latin typeface="Calibri"/>
                <a:cs typeface="Calibri"/>
              </a:rPr>
              <a:t>de</a:t>
            </a:r>
            <a:r>
              <a:rPr sz="1200" b="1" spc="-30" dirty="0">
                <a:latin typeface="Calibri"/>
                <a:cs typeface="Calibri"/>
              </a:rPr>
              <a:t> </a:t>
            </a:r>
            <a:r>
              <a:rPr sz="1200" b="1" spc="15" dirty="0">
                <a:latin typeface="Calibri"/>
                <a:cs typeface="Calibri"/>
              </a:rPr>
              <a:t>poder</a:t>
            </a:r>
            <a:endParaRPr sz="1200">
              <a:latin typeface="Calibri"/>
              <a:cs typeface="Calibri"/>
            </a:endParaRPr>
          </a:p>
        </p:txBody>
      </p:sp>
      <p:grpSp>
        <p:nvGrpSpPr>
          <p:cNvPr id="20" name="object 20"/>
          <p:cNvGrpSpPr/>
          <p:nvPr/>
        </p:nvGrpSpPr>
        <p:grpSpPr>
          <a:xfrm>
            <a:off x="1674355" y="5087810"/>
            <a:ext cx="1527175" cy="1103630"/>
            <a:chOff x="1674355" y="5087810"/>
            <a:chExt cx="1527175" cy="1103630"/>
          </a:xfrm>
        </p:grpSpPr>
        <p:sp>
          <p:nvSpPr>
            <p:cNvPr id="21" name="object 21"/>
            <p:cNvSpPr/>
            <p:nvPr/>
          </p:nvSpPr>
          <p:spPr>
            <a:xfrm>
              <a:off x="2910649" y="5455310"/>
              <a:ext cx="290830" cy="368935"/>
            </a:xfrm>
            <a:custGeom>
              <a:avLst/>
              <a:gdLst/>
              <a:ahLst/>
              <a:cxnLst/>
              <a:rect l="l" t="t" r="r" b="b"/>
              <a:pathLst>
                <a:path w="290830" h="368935">
                  <a:moveTo>
                    <a:pt x="0" y="184194"/>
                  </a:moveTo>
                  <a:lnTo>
                    <a:pt x="145218" y="368388"/>
                  </a:lnTo>
                  <a:lnTo>
                    <a:pt x="145218" y="294711"/>
                  </a:lnTo>
                  <a:lnTo>
                    <a:pt x="290436" y="294711"/>
                  </a:lnTo>
                  <a:lnTo>
                    <a:pt x="290436" y="73657"/>
                  </a:lnTo>
                  <a:lnTo>
                    <a:pt x="145218" y="73657"/>
                  </a:lnTo>
                  <a:lnTo>
                    <a:pt x="145218" y="0"/>
                  </a:lnTo>
                  <a:lnTo>
                    <a:pt x="0" y="184194"/>
                  </a:lnTo>
                  <a:close/>
                </a:path>
              </a:pathLst>
            </a:custGeom>
            <a:solidFill>
              <a:srgbClr val="B0BCDE"/>
            </a:solidFill>
          </p:spPr>
          <p:txBody>
            <a:bodyPr wrap="square" lIns="0" tIns="0" rIns="0" bIns="0" rtlCol="0"/>
            <a:lstStyle/>
            <a:p>
              <a:endParaRPr/>
            </a:p>
          </p:txBody>
        </p:sp>
        <p:sp>
          <p:nvSpPr>
            <p:cNvPr id="22" name="object 22"/>
            <p:cNvSpPr/>
            <p:nvPr/>
          </p:nvSpPr>
          <p:spPr>
            <a:xfrm>
              <a:off x="1679752" y="5093207"/>
              <a:ext cx="1094105" cy="1092835"/>
            </a:xfrm>
            <a:custGeom>
              <a:avLst/>
              <a:gdLst/>
              <a:ahLst/>
              <a:cxnLst/>
              <a:rect l="l" t="t" r="r" b="b"/>
              <a:pathLst>
                <a:path w="1094105" h="1092835">
                  <a:moveTo>
                    <a:pt x="0" y="546296"/>
                  </a:moveTo>
                  <a:lnTo>
                    <a:pt x="2007" y="593433"/>
                  </a:lnTo>
                  <a:lnTo>
                    <a:pt x="7920" y="639456"/>
                  </a:lnTo>
                  <a:lnTo>
                    <a:pt x="17574" y="684201"/>
                  </a:lnTo>
                  <a:lnTo>
                    <a:pt x="30806" y="727506"/>
                  </a:lnTo>
                  <a:lnTo>
                    <a:pt x="47451" y="769204"/>
                  </a:lnTo>
                  <a:lnTo>
                    <a:pt x="67344" y="809134"/>
                  </a:lnTo>
                  <a:lnTo>
                    <a:pt x="90323" y="847130"/>
                  </a:lnTo>
                  <a:lnTo>
                    <a:pt x="116222" y="883029"/>
                  </a:lnTo>
                  <a:lnTo>
                    <a:pt x="144877" y="916667"/>
                  </a:lnTo>
                  <a:lnTo>
                    <a:pt x="176125" y="947879"/>
                  </a:lnTo>
                  <a:lnTo>
                    <a:pt x="209801" y="976502"/>
                  </a:lnTo>
                  <a:lnTo>
                    <a:pt x="245741" y="1002371"/>
                  </a:lnTo>
                  <a:lnTo>
                    <a:pt x="283781" y="1025324"/>
                  </a:lnTo>
                  <a:lnTo>
                    <a:pt x="323756" y="1045195"/>
                  </a:lnTo>
                  <a:lnTo>
                    <a:pt x="365503" y="1061821"/>
                  </a:lnTo>
                  <a:lnTo>
                    <a:pt x="408858" y="1075038"/>
                  </a:lnTo>
                  <a:lnTo>
                    <a:pt x="453656" y="1084682"/>
                  </a:lnTo>
                  <a:lnTo>
                    <a:pt x="499733" y="1090588"/>
                  </a:lnTo>
                  <a:lnTo>
                    <a:pt x="546925" y="1092593"/>
                  </a:lnTo>
                  <a:lnTo>
                    <a:pt x="594117" y="1090588"/>
                  </a:lnTo>
                  <a:lnTo>
                    <a:pt x="640194" y="1084682"/>
                  </a:lnTo>
                  <a:lnTo>
                    <a:pt x="684992" y="1075038"/>
                  </a:lnTo>
                  <a:lnTo>
                    <a:pt x="728346" y="1061821"/>
                  </a:lnTo>
                  <a:lnTo>
                    <a:pt x="770093" y="1045195"/>
                  </a:lnTo>
                  <a:lnTo>
                    <a:pt x="810069" y="1025324"/>
                  </a:lnTo>
                  <a:lnTo>
                    <a:pt x="848109" y="1002371"/>
                  </a:lnTo>
                  <a:lnTo>
                    <a:pt x="884049" y="976502"/>
                  </a:lnTo>
                  <a:lnTo>
                    <a:pt x="917725" y="947879"/>
                  </a:lnTo>
                  <a:lnTo>
                    <a:pt x="948973" y="916667"/>
                  </a:lnTo>
                  <a:lnTo>
                    <a:pt x="977628" y="883029"/>
                  </a:lnTo>
                  <a:lnTo>
                    <a:pt x="1003527" y="847130"/>
                  </a:lnTo>
                  <a:lnTo>
                    <a:pt x="1026506" y="809134"/>
                  </a:lnTo>
                  <a:lnTo>
                    <a:pt x="1046399" y="769204"/>
                  </a:lnTo>
                  <a:lnTo>
                    <a:pt x="1063044" y="727506"/>
                  </a:lnTo>
                  <a:lnTo>
                    <a:pt x="1076276" y="684201"/>
                  </a:lnTo>
                  <a:lnTo>
                    <a:pt x="1085930" y="639456"/>
                  </a:lnTo>
                  <a:lnTo>
                    <a:pt x="1091843" y="593433"/>
                  </a:lnTo>
                  <a:lnTo>
                    <a:pt x="1093851" y="546296"/>
                  </a:lnTo>
                  <a:lnTo>
                    <a:pt x="1091843" y="499154"/>
                  </a:lnTo>
                  <a:lnTo>
                    <a:pt x="1085930" y="453126"/>
                  </a:lnTo>
                  <a:lnTo>
                    <a:pt x="1076276" y="408377"/>
                  </a:lnTo>
                  <a:lnTo>
                    <a:pt x="1063044" y="365071"/>
                  </a:lnTo>
                  <a:lnTo>
                    <a:pt x="1046399" y="323370"/>
                  </a:lnTo>
                  <a:lnTo>
                    <a:pt x="1026506" y="283440"/>
                  </a:lnTo>
                  <a:lnTo>
                    <a:pt x="1003527" y="245444"/>
                  </a:lnTo>
                  <a:lnTo>
                    <a:pt x="977628" y="209546"/>
                  </a:lnTo>
                  <a:lnTo>
                    <a:pt x="948973" y="175910"/>
                  </a:lnTo>
                  <a:lnTo>
                    <a:pt x="917725" y="144699"/>
                  </a:lnTo>
                  <a:lnTo>
                    <a:pt x="884049" y="116078"/>
                  </a:lnTo>
                  <a:lnTo>
                    <a:pt x="848109" y="90210"/>
                  </a:lnTo>
                  <a:lnTo>
                    <a:pt x="810069" y="67260"/>
                  </a:lnTo>
                  <a:lnTo>
                    <a:pt x="770093" y="47391"/>
                  </a:lnTo>
                  <a:lnTo>
                    <a:pt x="728346" y="30767"/>
                  </a:lnTo>
                  <a:lnTo>
                    <a:pt x="684992" y="17552"/>
                  </a:lnTo>
                  <a:lnTo>
                    <a:pt x="640194" y="7910"/>
                  </a:lnTo>
                  <a:lnTo>
                    <a:pt x="594117" y="2004"/>
                  </a:lnTo>
                  <a:lnTo>
                    <a:pt x="546925" y="0"/>
                  </a:lnTo>
                  <a:lnTo>
                    <a:pt x="499733" y="2004"/>
                  </a:lnTo>
                  <a:lnTo>
                    <a:pt x="453656" y="7910"/>
                  </a:lnTo>
                  <a:lnTo>
                    <a:pt x="408858" y="17552"/>
                  </a:lnTo>
                  <a:lnTo>
                    <a:pt x="365503" y="30767"/>
                  </a:lnTo>
                  <a:lnTo>
                    <a:pt x="323756" y="47391"/>
                  </a:lnTo>
                  <a:lnTo>
                    <a:pt x="283781" y="67260"/>
                  </a:lnTo>
                  <a:lnTo>
                    <a:pt x="245741" y="90210"/>
                  </a:lnTo>
                  <a:lnTo>
                    <a:pt x="209801" y="116078"/>
                  </a:lnTo>
                  <a:lnTo>
                    <a:pt x="176125" y="144699"/>
                  </a:lnTo>
                  <a:lnTo>
                    <a:pt x="144877" y="175910"/>
                  </a:lnTo>
                  <a:lnTo>
                    <a:pt x="116222" y="209546"/>
                  </a:lnTo>
                  <a:lnTo>
                    <a:pt x="90323" y="245444"/>
                  </a:lnTo>
                  <a:lnTo>
                    <a:pt x="67344" y="283440"/>
                  </a:lnTo>
                  <a:lnTo>
                    <a:pt x="47451" y="323370"/>
                  </a:lnTo>
                  <a:lnTo>
                    <a:pt x="30806" y="365071"/>
                  </a:lnTo>
                  <a:lnTo>
                    <a:pt x="17574" y="408377"/>
                  </a:lnTo>
                  <a:lnTo>
                    <a:pt x="7920" y="453126"/>
                  </a:lnTo>
                  <a:lnTo>
                    <a:pt x="2007" y="499154"/>
                  </a:lnTo>
                  <a:lnTo>
                    <a:pt x="0" y="546296"/>
                  </a:lnTo>
                  <a:close/>
                </a:path>
              </a:pathLst>
            </a:custGeom>
            <a:solidFill>
              <a:srgbClr val="FFFF00"/>
            </a:solidFill>
          </p:spPr>
          <p:txBody>
            <a:bodyPr wrap="square" lIns="0" tIns="0" rIns="0" bIns="0" rtlCol="0"/>
            <a:lstStyle/>
            <a:p>
              <a:endParaRPr/>
            </a:p>
          </p:txBody>
        </p:sp>
        <p:sp>
          <p:nvSpPr>
            <p:cNvPr id="23" name="object 23"/>
            <p:cNvSpPr/>
            <p:nvPr/>
          </p:nvSpPr>
          <p:spPr>
            <a:xfrm>
              <a:off x="1679752" y="5093207"/>
              <a:ext cx="1094105" cy="1092835"/>
            </a:xfrm>
            <a:custGeom>
              <a:avLst/>
              <a:gdLst/>
              <a:ahLst/>
              <a:cxnLst/>
              <a:rect l="l" t="t" r="r" b="b"/>
              <a:pathLst>
                <a:path w="1094105" h="1092835">
                  <a:moveTo>
                    <a:pt x="0" y="546296"/>
                  </a:moveTo>
                  <a:lnTo>
                    <a:pt x="2007" y="499154"/>
                  </a:lnTo>
                  <a:lnTo>
                    <a:pt x="7920" y="453126"/>
                  </a:lnTo>
                  <a:lnTo>
                    <a:pt x="17574" y="408377"/>
                  </a:lnTo>
                  <a:lnTo>
                    <a:pt x="30806" y="365071"/>
                  </a:lnTo>
                  <a:lnTo>
                    <a:pt x="47451" y="323370"/>
                  </a:lnTo>
                  <a:lnTo>
                    <a:pt x="67344" y="283440"/>
                  </a:lnTo>
                  <a:lnTo>
                    <a:pt x="90323" y="245444"/>
                  </a:lnTo>
                  <a:lnTo>
                    <a:pt x="116222" y="209546"/>
                  </a:lnTo>
                  <a:lnTo>
                    <a:pt x="144877" y="175910"/>
                  </a:lnTo>
                  <a:lnTo>
                    <a:pt x="176125" y="144699"/>
                  </a:lnTo>
                  <a:lnTo>
                    <a:pt x="209801" y="116078"/>
                  </a:lnTo>
                  <a:lnTo>
                    <a:pt x="245741" y="90210"/>
                  </a:lnTo>
                  <a:lnTo>
                    <a:pt x="283781" y="67260"/>
                  </a:lnTo>
                  <a:lnTo>
                    <a:pt x="323757" y="47391"/>
                  </a:lnTo>
                  <a:lnTo>
                    <a:pt x="365504" y="30767"/>
                  </a:lnTo>
                  <a:lnTo>
                    <a:pt x="408858" y="17552"/>
                  </a:lnTo>
                  <a:lnTo>
                    <a:pt x="453656" y="7910"/>
                  </a:lnTo>
                  <a:lnTo>
                    <a:pt x="499733" y="2004"/>
                  </a:lnTo>
                  <a:lnTo>
                    <a:pt x="546925" y="0"/>
                  </a:lnTo>
                  <a:lnTo>
                    <a:pt x="594117" y="2004"/>
                  </a:lnTo>
                  <a:lnTo>
                    <a:pt x="640194" y="7910"/>
                  </a:lnTo>
                  <a:lnTo>
                    <a:pt x="684992" y="17552"/>
                  </a:lnTo>
                  <a:lnTo>
                    <a:pt x="728346" y="30767"/>
                  </a:lnTo>
                  <a:lnTo>
                    <a:pt x="770093" y="47391"/>
                  </a:lnTo>
                  <a:lnTo>
                    <a:pt x="810069" y="67260"/>
                  </a:lnTo>
                  <a:lnTo>
                    <a:pt x="848109" y="90210"/>
                  </a:lnTo>
                  <a:lnTo>
                    <a:pt x="884049" y="116078"/>
                  </a:lnTo>
                  <a:lnTo>
                    <a:pt x="917725" y="144699"/>
                  </a:lnTo>
                  <a:lnTo>
                    <a:pt x="948973" y="175910"/>
                  </a:lnTo>
                  <a:lnTo>
                    <a:pt x="977628" y="209546"/>
                  </a:lnTo>
                  <a:lnTo>
                    <a:pt x="1003527" y="245444"/>
                  </a:lnTo>
                  <a:lnTo>
                    <a:pt x="1026506" y="283440"/>
                  </a:lnTo>
                  <a:lnTo>
                    <a:pt x="1046399" y="323370"/>
                  </a:lnTo>
                  <a:lnTo>
                    <a:pt x="1063044" y="365071"/>
                  </a:lnTo>
                  <a:lnTo>
                    <a:pt x="1076276" y="408377"/>
                  </a:lnTo>
                  <a:lnTo>
                    <a:pt x="1085930" y="453126"/>
                  </a:lnTo>
                  <a:lnTo>
                    <a:pt x="1091843" y="499154"/>
                  </a:lnTo>
                  <a:lnTo>
                    <a:pt x="1093850" y="546296"/>
                  </a:lnTo>
                  <a:lnTo>
                    <a:pt x="1091843" y="593433"/>
                  </a:lnTo>
                  <a:lnTo>
                    <a:pt x="1085930" y="639456"/>
                  </a:lnTo>
                  <a:lnTo>
                    <a:pt x="1076276" y="684201"/>
                  </a:lnTo>
                  <a:lnTo>
                    <a:pt x="1063044" y="727506"/>
                  </a:lnTo>
                  <a:lnTo>
                    <a:pt x="1046399" y="769204"/>
                  </a:lnTo>
                  <a:lnTo>
                    <a:pt x="1026506" y="809134"/>
                  </a:lnTo>
                  <a:lnTo>
                    <a:pt x="1003527" y="847130"/>
                  </a:lnTo>
                  <a:lnTo>
                    <a:pt x="977628" y="883029"/>
                  </a:lnTo>
                  <a:lnTo>
                    <a:pt x="948973" y="916667"/>
                  </a:lnTo>
                  <a:lnTo>
                    <a:pt x="917725" y="947879"/>
                  </a:lnTo>
                  <a:lnTo>
                    <a:pt x="884049" y="976502"/>
                  </a:lnTo>
                  <a:lnTo>
                    <a:pt x="848109" y="1002371"/>
                  </a:lnTo>
                  <a:lnTo>
                    <a:pt x="810069" y="1025324"/>
                  </a:lnTo>
                  <a:lnTo>
                    <a:pt x="770093" y="1045195"/>
                  </a:lnTo>
                  <a:lnTo>
                    <a:pt x="728346" y="1061821"/>
                  </a:lnTo>
                  <a:lnTo>
                    <a:pt x="684992" y="1075038"/>
                  </a:lnTo>
                  <a:lnTo>
                    <a:pt x="640194" y="1084682"/>
                  </a:lnTo>
                  <a:lnTo>
                    <a:pt x="594117" y="1090588"/>
                  </a:lnTo>
                  <a:lnTo>
                    <a:pt x="546925" y="1092593"/>
                  </a:lnTo>
                  <a:lnTo>
                    <a:pt x="499733" y="1090588"/>
                  </a:lnTo>
                  <a:lnTo>
                    <a:pt x="453656" y="1084682"/>
                  </a:lnTo>
                  <a:lnTo>
                    <a:pt x="408858" y="1075038"/>
                  </a:lnTo>
                  <a:lnTo>
                    <a:pt x="365504" y="1061821"/>
                  </a:lnTo>
                  <a:lnTo>
                    <a:pt x="323757" y="1045195"/>
                  </a:lnTo>
                  <a:lnTo>
                    <a:pt x="283781" y="1025324"/>
                  </a:lnTo>
                  <a:lnTo>
                    <a:pt x="245741" y="1002371"/>
                  </a:lnTo>
                  <a:lnTo>
                    <a:pt x="209801" y="976502"/>
                  </a:lnTo>
                  <a:lnTo>
                    <a:pt x="176125" y="947879"/>
                  </a:lnTo>
                  <a:lnTo>
                    <a:pt x="144877" y="916667"/>
                  </a:lnTo>
                  <a:lnTo>
                    <a:pt x="116222" y="883029"/>
                  </a:lnTo>
                  <a:lnTo>
                    <a:pt x="90323" y="847130"/>
                  </a:lnTo>
                  <a:lnTo>
                    <a:pt x="67344" y="809134"/>
                  </a:lnTo>
                  <a:lnTo>
                    <a:pt x="47451" y="769204"/>
                  </a:lnTo>
                  <a:lnTo>
                    <a:pt x="30806" y="727506"/>
                  </a:lnTo>
                  <a:lnTo>
                    <a:pt x="17574" y="684201"/>
                  </a:lnTo>
                  <a:lnTo>
                    <a:pt x="7920" y="639456"/>
                  </a:lnTo>
                  <a:lnTo>
                    <a:pt x="2007" y="593433"/>
                  </a:lnTo>
                  <a:lnTo>
                    <a:pt x="0" y="546296"/>
                  </a:lnTo>
                  <a:close/>
                </a:path>
              </a:pathLst>
            </a:custGeom>
            <a:ln w="10477">
              <a:solidFill>
                <a:srgbClr val="FFFFFF"/>
              </a:solidFill>
            </a:ln>
          </p:spPr>
          <p:txBody>
            <a:bodyPr wrap="square" lIns="0" tIns="0" rIns="0" bIns="0" rtlCol="0"/>
            <a:lstStyle/>
            <a:p>
              <a:endParaRPr/>
            </a:p>
          </p:txBody>
        </p:sp>
      </p:grpSp>
      <p:sp>
        <p:nvSpPr>
          <p:cNvPr id="24" name="object 24"/>
          <p:cNvSpPr txBox="1"/>
          <p:nvPr/>
        </p:nvSpPr>
        <p:spPr>
          <a:xfrm>
            <a:off x="1890852" y="5256320"/>
            <a:ext cx="671830" cy="732155"/>
          </a:xfrm>
          <a:prstGeom prst="rect">
            <a:avLst/>
          </a:prstGeom>
        </p:spPr>
        <p:txBody>
          <a:bodyPr vert="horz" wrap="square" lIns="0" tIns="27305" rIns="0" bIns="0" rtlCol="0">
            <a:spAutoFit/>
          </a:bodyPr>
          <a:lstStyle/>
          <a:p>
            <a:pPr marL="12700" marR="5080" algn="ctr">
              <a:lnSpc>
                <a:spcPct val="94400"/>
              </a:lnSpc>
              <a:spcBef>
                <a:spcPts val="215"/>
              </a:spcBef>
            </a:pPr>
            <a:r>
              <a:rPr sz="1200" b="1" spc="15" dirty="0">
                <a:latin typeface="Calibri"/>
                <a:cs typeface="Calibri"/>
              </a:rPr>
              <a:t>Búsqueda  de </a:t>
            </a:r>
            <a:r>
              <a:rPr sz="1200" b="1" spc="20" dirty="0">
                <a:latin typeface="Calibri"/>
                <a:cs typeface="Calibri"/>
              </a:rPr>
              <a:t> </a:t>
            </a:r>
            <a:r>
              <a:rPr sz="1200" b="1" spc="10" dirty="0">
                <a:latin typeface="Calibri"/>
                <a:cs typeface="Calibri"/>
              </a:rPr>
              <a:t>equilibrio </a:t>
            </a:r>
            <a:r>
              <a:rPr sz="1200" b="1" spc="-260" dirty="0">
                <a:latin typeface="Calibri"/>
                <a:cs typeface="Calibri"/>
              </a:rPr>
              <a:t> </a:t>
            </a:r>
            <a:r>
              <a:rPr sz="1200" b="1" spc="15" dirty="0">
                <a:latin typeface="Calibri"/>
                <a:cs typeface="Calibri"/>
              </a:rPr>
              <a:t>de</a:t>
            </a:r>
            <a:r>
              <a:rPr sz="1200" b="1" spc="-20" dirty="0">
                <a:latin typeface="Calibri"/>
                <a:cs typeface="Calibri"/>
              </a:rPr>
              <a:t> </a:t>
            </a:r>
            <a:r>
              <a:rPr sz="1200" b="1" spc="10" dirty="0">
                <a:latin typeface="Calibri"/>
                <a:cs typeface="Calibri"/>
              </a:rPr>
              <a:t>poder</a:t>
            </a:r>
            <a:endParaRPr sz="1200">
              <a:latin typeface="Calibri"/>
              <a:cs typeface="Calibri"/>
            </a:endParaRPr>
          </a:p>
        </p:txBody>
      </p:sp>
      <p:grpSp>
        <p:nvGrpSpPr>
          <p:cNvPr id="25" name="object 25"/>
          <p:cNvGrpSpPr/>
          <p:nvPr/>
        </p:nvGrpSpPr>
        <p:grpSpPr>
          <a:xfrm>
            <a:off x="1167663" y="3526244"/>
            <a:ext cx="1103630" cy="1513205"/>
            <a:chOff x="1167663" y="3526244"/>
            <a:chExt cx="1103630" cy="1513205"/>
          </a:xfrm>
        </p:grpSpPr>
        <p:sp>
          <p:nvSpPr>
            <p:cNvPr id="26" name="object 26"/>
            <p:cNvSpPr/>
            <p:nvPr/>
          </p:nvSpPr>
          <p:spPr>
            <a:xfrm>
              <a:off x="1799824" y="4728591"/>
              <a:ext cx="351155" cy="311150"/>
            </a:xfrm>
            <a:custGeom>
              <a:avLst/>
              <a:gdLst/>
              <a:ahLst/>
              <a:cxnLst/>
              <a:rect l="l" t="t" r="r" b="b"/>
              <a:pathLst>
                <a:path w="351155" h="311150">
                  <a:moveTo>
                    <a:pt x="0" y="195300"/>
                  </a:moveTo>
                  <a:lnTo>
                    <a:pt x="70199" y="172459"/>
                  </a:lnTo>
                  <a:lnTo>
                    <a:pt x="115148" y="310762"/>
                  </a:lnTo>
                  <a:lnTo>
                    <a:pt x="325640" y="242345"/>
                  </a:lnTo>
                  <a:lnTo>
                    <a:pt x="280691" y="104042"/>
                  </a:lnTo>
                  <a:lnTo>
                    <a:pt x="350892" y="81305"/>
                  </a:lnTo>
                  <a:lnTo>
                    <a:pt x="130549" y="0"/>
                  </a:lnTo>
                  <a:lnTo>
                    <a:pt x="0" y="195300"/>
                  </a:lnTo>
                  <a:close/>
                </a:path>
              </a:pathLst>
            </a:custGeom>
            <a:solidFill>
              <a:srgbClr val="B0BCDE"/>
            </a:solidFill>
          </p:spPr>
          <p:txBody>
            <a:bodyPr wrap="square" lIns="0" tIns="0" rIns="0" bIns="0" rtlCol="0"/>
            <a:lstStyle/>
            <a:p>
              <a:endParaRPr/>
            </a:p>
          </p:txBody>
        </p:sp>
        <p:sp>
          <p:nvSpPr>
            <p:cNvPr id="27" name="object 27"/>
            <p:cNvSpPr/>
            <p:nvPr/>
          </p:nvSpPr>
          <p:spPr>
            <a:xfrm>
              <a:off x="1173060" y="3531641"/>
              <a:ext cx="1092835" cy="1094105"/>
            </a:xfrm>
            <a:custGeom>
              <a:avLst/>
              <a:gdLst/>
              <a:ahLst/>
              <a:cxnLst/>
              <a:rect l="l" t="t" r="r" b="b"/>
              <a:pathLst>
                <a:path w="1092835" h="1094104">
                  <a:moveTo>
                    <a:pt x="0" y="546925"/>
                  </a:moveTo>
                  <a:lnTo>
                    <a:pt x="2004" y="594117"/>
                  </a:lnTo>
                  <a:lnTo>
                    <a:pt x="7910" y="640194"/>
                  </a:lnTo>
                  <a:lnTo>
                    <a:pt x="17552" y="684992"/>
                  </a:lnTo>
                  <a:lnTo>
                    <a:pt x="30767" y="728347"/>
                  </a:lnTo>
                  <a:lnTo>
                    <a:pt x="47391" y="770094"/>
                  </a:lnTo>
                  <a:lnTo>
                    <a:pt x="67260" y="810069"/>
                  </a:lnTo>
                  <a:lnTo>
                    <a:pt x="90210" y="848109"/>
                  </a:lnTo>
                  <a:lnTo>
                    <a:pt x="116078" y="884049"/>
                  </a:lnTo>
                  <a:lnTo>
                    <a:pt x="144699" y="917725"/>
                  </a:lnTo>
                  <a:lnTo>
                    <a:pt x="175910" y="948973"/>
                  </a:lnTo>
                  <a:lnTo>
                    <a:pt x="209546" y="977628"/>
                  </a:lnTo>
                  <a:lnTo>
                    <a:pt x="245444" y="1003527"/>
                  </a:lnTo>
                  <a:lnTo>
                    <a:pt x="283440" y="1026506"/>
                  </a:lnTo>
                  <a:lnTo>
                    <a:pt x="323370" y="1046399"/>
                  </a:lnTo>
                  <a:lnTo>
                    <a:pt x="365071" y="1063044"/>
                  </a:lnTo>
                  <a:lnTo>
                    <a:pt x="408377" y="1076276"/>
                  </a:lnTo>
                  <a:lnTo>
                    <a:pt x="453126" y="1085930"/>
                  </a:lnTo>
                  <a:lnTo>
                    <a:pt x="499154" y="1091843"/>
                  </a:lnTo>
                  <a:lnTo>
                    <a:pt x="546296" y="1093851"/>
                  </a:lnTo>
                  <a:lnTo>
                    <a:pt x="593439" y="1091843"/>
                  </a:lnTo>
                  <a:lnTo>
                    <a:pt x="639466" y="1085930"/>
                  </a:lnTo>
                  <a:lnTo>
                    <a:pt x="684215" y="1076276"/>
                  </a:lnTo>
                  <a:lnTo>
                    <a:pt x="727522" y="1063044"/>
                  </a:lnTo>
                  <a:lnTo>
                    <a:pt x="769222" y="1046399"/>
                  </a:lnTo>
                  <a:lnTo>
                    <a:pt x="809153" y="1026506"/>
                  </a:lnTo>
                  <a:lnTo>
                    <a:pt x="847149" y="1003527"/>
                  </a:lnTo>
                  <a:lnTo>
                    <a:pt x="883047" y="977628"/>
                  </a:lnTo>
                  <a:lnTo>
                    <a:pt x="916683" y="948973"/>
                  </a:lnTo>
                  <a:lnTo>
                    <a:pt x="947894" y="917725"/>
                  </a:lnTo>
                  <a:lnTo>
                    <a:pt x="976515" y="884049"/>
                  </a:lnTo>
                  <a:lnTo>
                    <a:pt x="1002382" y="848109"/>
                  </a:lnTo>
                  <a:lnTo>
                    <a:pt x="1025333" y="810069"/>
                  </a:lnTo>
                  <a:lnTo>
                    <a:pt x="1045202" y="770094"/>
                  </a:lnTo>
                  <a:lnTo>
                    <a:pt x="1061826" y="728347"/>
                  </a:lnTo>
                  <a:lnTo>
                    <a:pt x="1075041" y="684992"/>
                  </a:lnTo>
                  <a:lnTo>
                    <a:pt x="1084683" y="640194"/>
                  </a:lnTo>
                  <a:lnTo>
                    <a:pt x="1090588" y="594117"/>
                  </a:lnTo>
                  <a:lnTo>
                    <a:pt x="1092593" y="546925"/>
                  </a:lnTo>
                  <a:lnTo>
                    <a:pt x="1090588" y="499733"/>
                  </a:lnTo>
                  <a:lnTo>
                    <a:pt x="1084683" y="453656"/>
                  </a:lnTo>
                  <a:lnTo>
                    <a:pt x="1075041" y="408858"/>
                  </a:lnTo>
                  <a:lnTo>
                    <a:pt x="1061826" y="365504"/>
                  </a:lnTo>
                  <a:lnTo>
                    <a:pt x="1045202" y="323757"/>
                  </a:lnTo>
                  <a:lnTo>
                    <a:pt x="1025333" y="283781"/>
                  </a:lnTo>
                  <a:lnTo>
                    <a:pt x="1002382" y="245741"/>
                  </a:lnTo>
                  <a:lnTo>
                    <a:pt x="976515" y="209801"/>
                  </a:lnTo>
                  <a:lnTo>
                    <a:pt x="947894" y="176125"/>
                  </a:lnTo>
                  <a:lnTo>
                    <a:pt x="916683" y="144877"/>
                  </a:lnTo>
                  <a:lnTo>
                    <a:pt x="883047" y="116222"/>
                  </a:lnTo>
                  <a:lnTo>
                    <a:pt x="847149" y="90323"/>
                  </a:lnTo>
                  <a:lnTo>
                    <a:pt x="809153" y="67344"/>
                  </a:lnTo>
                  <a:lnTo>
                    <a:pt x="769222" y="47451"/>
                  </a:lnTo>
                  <a:lnTo>
                    <a:pt x="727522" y="30806"/>
                  </a:lnTo>
                  <a:lnTo>
                    <a:pt x="684215" y="17574"/>
                  </a:lnTo>
                  <a:lnTo>
                    <a:pt x="639466" y="7920"/>
                  </a:lnTo>
                  <a:lnTo>
                    <a:pt x="593439" y="2007"/>
                  </a:lnTo>
                  <a:lnTo>
                    <a:pt x="546296" y="0"/>
                  </a:lnTo>
                  <a:lnTo>
                    <a:pt x="499154" y="2007"/>
                  </a:lnTo>
                  <a:lnTo>
                    <a:pt x="453126" y="7920"/>
                  </a:lnTo>
                  <a:lnTo>
                    <a:pt x="408377" y="17574"/>
                  </a:lnTo>
                  <a:lnTo>
                    <a:pt x="365071" y="30806"/>
                  </a:lnTo>
                  <a:lnTo>
                    <a:pt x="323370" y="47451"/>
                  </a:lnTo>
                  <a:lnTo>
                    <a:pt x="283440" y="67344"/>
                  </a:lnTo>
                  <a:lnTo>
                    <a:pt x="245444" y="90323"/>
                  </a:lnTo>
                  <a:lnTo>
                    <a:pt x="209546" y="116222"/>
                  </a:lnTo>
                  <a:lnTo>
                    <a:pt x="175910" y="144877"/>
                  </a:lnTo>
                  <a:lnTo>
                    <a:pt x="144699" y="176125"/>
                  </a:lnTo>
                  <a:lnTo>
                    <a:pt x="116078" y="209801"/>
                  </a:lnTo>
                  <a:lnTo>
                    <a:pt x="90210" y="245741"/>
                  </a:lnTo>
                  <a:lnTo>
                    <a:pt x="67260" y="283781"/>
                  </a:lnTo>
                  <a:lnTo>
                    <a:pt x="47391" y="323757"/>
                  </a:lnTo>
                  <a:lnTo>
                    <a:pt x="30767" y="365504"/>
                  </a:lnTo>
                  <a:lnTo>
                    <a:pt x="17552" y="408858"/>
                  </a:lnTo>
                  <a:lnTo>
                    <a:pt x="7910" y="453656"/>
                  </a:lnTo>
                  <a:lnTo>
                    <a:pt x="2004" y="499733"/>
                  </a:lnTo>
                  <a:lnTo>
                    <a:pt x="0" y="546925"/>
                  </a:lnTo>
                  <a:close/>
                </a:path>
              </a:pathLst>
            </a:custGeom>
            <a:solidFill>
              <a:srgbClr val="4472C4"/>
            </a:solidFill>
          </p:spPr>
          <p:txBody>
            <a:bodyPr wrap="square" lIns="0" tIns="0" rIns="0" bIns="0" rtlCol="0"/>
            <a:lstStyle/>
            <a:p>
              <a:endParaRPr/>
            </a:p>
          </p:txBody>
        </p:sp>
        <p:sp>
          <p:nvSpPr>
            <p:cNvPr id="28" name="object 28"/>
            <p:cNvSpPr/>
            <p:nvPr/>
          </p:nvSpPr>
          <p:spPr>
            <a:xfrm>
              <a:off x="1173060" y="3531641"/>
              <a:ext cx="1092835" cy="1094105"/>
            </a:xfrm>
            <a:custGeom>
              <a:avLst/>
              <a:gdLst/>
              <a:ahLst/>
              <a:cxnLst/>
              <a:rect l="l" t="t" r="r" b="b"/>
              <a:pathLst>
                <a:path w="1092835" h="1094104">
                  <a:moveTo>
                    <a:pt x="0" y="546925"/>
                  </a:moveTo>
                  <a:lnTo>
                    <a:pt x="2004" y="499733"/>
                  </a:lnTo>
                  <a:lnTo>
                    <a:pt x="7910" y="453656"/>
                  </a:lnTo>
                  <a:lnTo>
                    <a:pt x="17552" y="408858"/>
                  </a:lnTo>
                  <a:lnTo>
                    <a:pt x="30767" y="365504"/>
                  </a:lnTo>
                  <a:lnTo>
                    <a:pt x="47391" y="323757"/>
                  </a:lnTo>
                  <a:lnTo>
                    <a:pt x="67260" y="283781"/>
                  </a:lnTo>
                  <a:lnTo>
                    <a:pt x="90210" y="245741"/>
                  </a:lnTo>
                  <a:lnTo>
                    <a:pt x="116078" y="209801"/>
                  </a:lnTo>
                  <a:lnTo>
                    <a:pt x="144699" y="176125"/>
                  </a:lnTo>
                  <a:lnTo>
                    <a:pt x="175910" y="144877"/>
                  </a:lnTo>
                  <a:lnTo>
                    <a:pt x="209546" y="116222"/>
                  </a:lnTo>
                  <a:lnTo>
                    <a:pt x="245444" y="90323"/>
                  </a:lnTo>
                  <a:lnTo>
                    <a:pt x="283440" y="67344"/>
                  </a:lnTo>
                  <a:lnTo>
                    <a:pt x="323370" y="47451"/>
                  </a:lnTo>
                  <a:lnTo>
                    <a:pt x="365071" y="30806"/>
                  </a:lnTo>
                  <a:lnTo>
                    <a:pt x="408377" y="17574"/>
                  </a:lnTo>
                  <a:lnTo>
                    <a:pt x="453126" y="7920"/>
                  </a:lnTo>
                  <a:lnTo>
                    <a:pt x="499154" y="2007"/>
                  </a:lnTo>
                  <a:lnTo>
                    <a:pt x="546296" y="0"/>
                  </a:lnTo>
                  <a:lnTo>
                    <a:pt x="593439" y="2007"/>
                  </a:lnTo>
                  <a:lnTo>
                    <a:pt x="639466" y="7920"/>
                  </a:lnTo>
                  <a:lnTo>
                    <a:pt x="684215" y="17574"/>
                  </a:lnTo>
                  <a:lnTo>
                    <a:pt x="727522" y="30806"/>
                  </a:lnTo>
                  <a:lnTo>
                    <a:pt x="769222" y="47451"/>
                  </a:lnTo>
                  <a:lnTo>
                    <a:pt x="809153" y="67344"/>
                  </a:lnTo>
                  <a:lnTo>
                    <a:pt x="847149" y="90323"/>
                  </a:lnTo>
                  <a:lnTo>
                    <a:pt x="883047" y="116222"/>
                  </a:lnTo>
                  <a:lnTo>
                    <a:pt x="916683" y="144877"/>
                  </a:lnTo>
                  <a:lnTo>
                    <a:pt x="947894" y="176125"/>
                  </a:lnTo>
                  <a:lnTo>
                    <a:pt x="976515" y="209801"/>
                  </a:lnTo>
                  <a:lnTo>
                    <a:pt x="1002382" y="245741"/>
                  </a:lnTo>
                  <a:lnTo>
                    <a:pt x="1025332" y="283781"/>
                  </a:lnTo>
                  <a:lnTo>
                    <a:pt x="1045202" y="323757"/>
                  </a:lnTo>
                  <a:lnTo>
                    <a:pt x="1061826" y="365504"/>
                  </a:lnTo>
                  <a:lnTo>
                    <a:pt x="1075041" y="408858"/>
                  </a:lnTo>
                  <a:lnTo>
                    <a:pt x="1084683" y="453656"/>
                  </a:lnTo>
                  <a:lnTo>
                    <a:pt x="1090588" y="499733"/>
                  </a:lnTo>
                  <a:lnTo>
                    <a:pt x="1092593" y="546925"/>
                  </a:lnTo>
                  <a:lnTo>
                    <a:pt x="1090588" y="594117"/>
                  </a:lnTo>
                  <a:lnTo>
                    <a:pt x="1084683" y="640194"/>
                  </a:lnTo>
                  <a:lnTo>
                    <a:pt x="1075041" y="684992"/>
                  </a:lnTo>
                  <a:lnTo>
                    <a:pt x="1061826" y="728346"/>
                  </a:lnTo>
                  <a:lnTo>
                    <a:pt x="1045202" y="770093"/>
                  </a:lnTo>
                  <a:lnTo>
                    <a:pt x="1025332" y="810069"/>
                  </a:lnTo>
                  <a:lnTo>
                    <a:pt x="1002382" y="848109"/>
                  </a:lnTo>
                  <a:lnTo>
                    <a:pt x="976515" y="884049"/>
                  </a:lnTo>
                  <a:lnTo>
                    <a:pt x="947894" y="917725"/>
                  </a:lnTo>
                  <a:lnTo>
                    <a:pt x="916683" y="948973"/>
                  </a:lnTo>
                  <a:lnTo>
                    <a:pt x="883047" y="977628"/>
                  </a:lnTo>
                  <a:lnTo>
                    <a:pt x="847149" y="1003527"/>
                  </a:lnTo>
                  <a:lnTo>
                    <a:pt x="809153" y="1026506"/>
                  </a:lnTo>
                  <a:lnTo>
                    <a:pt x="769222" y="1046399"/>
                  </a:lnTo>
                  <a:lnTo>
                    <a:pt x="727522" y="1063044"/>
                  </a:lnTo>
                  <a:lnTo>
                    <a:pt x="684215" y="1076276"/>
                  </a:lnTo>
                  <a:lnTo>
                    <a:pt x="639466" y="1085930"/>
                  </a:lnTo>
                  <a:lnTo>
                    <a:pt x="593439" y="1091843"/>
                  </a:lnTo>
                  <a:lnTo>
                    <a:pt x="546296" y="1093850"/>
                  </a:lnTo>
                  <a:lnTo>
                    <a:pt x="499154" y="1091843"/>
                  </a:lnTo>
                  <a:lnTo>
                    <a:pt x="453126" y="1085930"/>
                  </a:lnTo>
                  <a:lnTo>
                    <a:pt x="408377" y="1076276"/>
                  </a:lnTo>
                  <a:lnTo>
                    <a:pt x="365071" y="1063044"/>
                  </a:lnTo>
                  <a:lnTo>
                    <a:pt x="323370" y="1046399"/>
                  </a:lnTo>
                  <a:lnTo>
                    <a:pt x="283440" y="1026506"/>
                  </a:lnTo>
                  <a:lnTo>
                    <a:pt x="245444" y="1003527"/>
                  </a:lnTo>
                  <a:lnTo>
                    <a:pt x="209546" y="977628"/>
                  </a:lnTo>
                  <a:lnTo>
                    <a:pt x="175910" y="948973"/>
                  </a:lnTo>
                  <a:lnTo>
                    <a:pt x="144699" y="917725"/>
                  </a:lnTo>
                  <a:lnTo>
                    <a:pt x="116078" y="884049"/>
                  </a:lnTo>
                  <a:lnTo>
                    <a:pt x="90210" y="848109"/>
                  </a:lnTo>
                  <a:lnTo>
                    <a:pt x="67260" y="810069"/>
                  </a:lnTo>
                  <a:lnTo>
                    <a:pt x="47391" y="770093"/>
                  </a:lnTo>
                  <a:lnTo>
                    <a:pt x="30767" y="728346"/>
                  </a:lnTo>
                  <a:lnTo>
                    <a:pt x="17552" y="684992"/>
                  </a:lnTo>
                  <a:lnTo>
                    <a:pt x="7910" y="640194"/>
                  </a:lnTo>
                  <a:lnTo>
                    <a:pt x="2004" y="594117"/>
                  </a:lnTo>
                  <a:lnTo>
                    <a:pt x="0" y="546925"/>
                  </a:lnTo>
                  <a:close/>
                </a:path>
              </a:pathLst>
            </a:custGeom>
            <a:ln w="10477">
              <a:solidFill>
                <a:srgbClr val="FFFFFF"/>
              </a:solidFill>
            </a:ln>
          </p:spPr>
          <p:txBody>
            <a:bodyPr wrap="square" lIns="0" tIns="0" rIns="0" bIns="0" rtlCol="0"/>
            <a:lstStyle/>
            <a:p>
              <a:endParaRPr/>
            </a:p>
          </p:txBody>
        </p:sp>
      </p:grpSp>
      <p:sp>
        <p:nvSpPr>
          <p:cNvPr id="29" name="object 29"/>
          <p:cNvSpPr txBox="1"/>
          <p:nvPr/>
        </p:nvSpPr>
        <p:spPr>
          <a:xfrm>
            <a:off x="1394952" y="3747246"/>
            <a:ext cx="648335" cy="626745"/>
          </a:xfrm>
          <a:prstGeom prst="rect">
            <a:avLst/>
          </a:prstGeom>
        </p:spPr>
        <p:txBody>
          <a:bodyPr vert="horz" wrap="square" lIns="0" tIns="31750" rIns="0" bIns="0" rtlCol="0">
            <a:spAutoFit/>
          </a:bodyPr>
          <a:lstStyle/>
          <a:p>
            <a:pPr marL="31115" marR="5080" indent="-19050">
              <a:lnSpc>
                <a:spcPts val="1360"/>
              </a:lnSpc>
              <a:spcBef>
                <a:spcPts val="250"/>
              </a:spcBef>
            </a:pPr>
            <a:r>
              <a:rPr sz="1200" b="1" spc="-5" dirty="0">
                <a:latin typeface="Calibri"/>
                <a:cs typeface="Calibri"/>
              </a:rPr>
              <a:t>E</a:t>
            </a:r>
            <a:r>
              <a:rPr sz="1200" b="1" spc="10" dirty="0">
                <a:latin typeface="Calibri"/>
                <a:cs typeface="Calibri"/>
              </a:rPr>
              <a:t>quilib</a:t>
            </a:r>
            <a:r>
              <a:rPr sz="1200" b="1" spc="5" dirty="0">
                <a:latin typeface="Calibri"/>
                <a:cs typeface="Calibri"/>
              </a:rPr>
              <a:t>r</a:t>
            </a:r>
            <a:r>
              <a:rPr sz="1200" b="1" spc="10" dirty="0">
                <a:latin typeface="Calibri"/>
                <a:cs typeface="Calibri"/>
              </a:rPr>
              <a:t>io  </a:t>
            </a:r>
            <a:r>
              <a:rPr sz="1200" b="1" spc="15" dirty="0">
                <a:latin typeface="Calibri"/>
                <a:cs typeface="Calibri"/>
              </a:rPr>
              <a:t>de</a:t>
            </a:r>
            <a:r>
              <a:rPr sz="1200" b="1" spc="-65" dirty="0">
                <a:latin typeface="Calibri"/>
                <a:cs typeface="Calibri"/>
              </a:rPr>
              <a:t> </a:t>
            </a:r>
            <a:r>
              <a:rPr sz="1200" b="1" spc="10" dirty="0">
                <a:latin typeface="Calibri"/>
                <a:cs typeface="Calibri"/>
              </a:rPr>
              <a:t>poder</a:t>
            </a:r>
            <a:endParaRPr sz="1200">
              <a:latin typeface="Calibri"/>
              <a:cs typeface="Calibri"/>
            </a:endParaRPr>
          </a:p>
          <a:p>
            <a:pPr marL="46355">
              <a:lnSpc>
                <a:spcPct val="100000"/>
              </a:lnSpc>
              <a:spcBef>
                <a:spcPts val="414"/>
              </a:spcBef>
            </a:pPr>
            <a:r>
              <a:rPr sz="1200" b="1" spc="15" dirty="0">
                <a:latin typeface="Calibri"/>
                <a:cs typeface="Calibri"/>
              </a:rPr>
              <a:t>Solución</a:t>
            </a:r>
            <a:endParaRPr sz="1200">
              <a:latin typeface="Calibri"/>
              <a:cs typeface="Calibri"/>
            </a:endParaRPr>
          </a:p>
        </p:txBody>
      </p:sp>
      <p:sp>
        <p:nvSpPr>
          <p:cNvPr id="30" name="object 30"/>
          <p:cNvSpPr/>
          <p:nvPr/>
        </p:nvSpPr>
        <p:spPr>
          <a:xfrm>
            <a:off x="2193884" y="3451383"/>
            <a:ext cx="300355" cy="324485"/>
          </a:xfrm>
          <a:custGeom>
            <a:avLst/>
            <a:gdLst/>
            <a:ahLst/>
            <a:cxnLst/>
            <a:rect l="l" t="t" r="r" b="b"/>
            <a:pathLst>
              <a:path w="300355" h="324485">
                <a:moveTo>
                  <a:pt x="0" y="145218"/>
                </a:moveTo>
                <a:lnTo>
                  <a:pt x="130129" y="324279"/>
                </a:lnTo>
                <a:lnTo>
                  <a:pt x="247686" y="238887"/>
                </a:lnTo>
                <a:lnTo>
                  <a:pt x="291064" y="298608"/>
                </a:lnTo>
                <a:lnTo>
                  <a:pt x="300283" y="63912"/>
                </a:lnTo>
                <a:lnTo>
                  <a:pt x="74179" y="0"/>
                </a:lnTo>
                <a:lnTo>
                  <a:pt x="117556" y="59721"/>
                </a:lnTo>
                <a:lnTo>
                  <a:pt x="0" y="145218"/>
                </a:lnTo>
                <a:close/>
              </a:path>
            </a:pathLst>
          </a:custGeom>
          <a:solidFill>
            <a:srgbClr val="B0BCDE"/>
          </a:solidFill>
        </p:spPr>
        <p:txBody>
          <a:bodyPr wrap="square" lIns="0" tIns="0" rIns="0" bIns="0" rtlCol="0"/>
          <a:lstStyle/>
          <a:p>
            <a:endParaRPr/>
          </a:p>
        </p:txBody>
      </p:sp>
      <p:sp>
        <p:nvSpPr>
          <p:cNvPr id="31" name="object 31"/>
          <p:cNvSpPr txBox="1">
            <a:spLocks noGrp="1"/>
          </p:cNvSpPr>
          <p:nvPr>
            <p:ph type="title"/>
          </p:nvPr>
        </p:nvSpPr>
        <p:spPr>
          <a:xfrm>
            <a:off x="2586872" y="1237214"/>
            <a:ext cx="2859405" cy="478790"/>
          </a:xfrm>
          <a:prstGeom prst="rect">
            <a:avLst/>
          </a:prstGeom>
        </p:spPr>
        <p:txBody>
          <a:bodyPr vert="horz" wrap="square" lIns="0" tIns="15240" rIns="0" bIns="0" rtlCol="0">
            <a:spAutoFit/>
          </a:bodyPr>
          <a:lstStyle/>
          <a:p>
            <a:pPr marL="12700">
              <a:lnSpc>
                <a:spcPct val="100000"/>
              </a:lnSpc>
              <a:spcBef>
                <a:spcPts val="120"/>
              </a:spcBef>
            </a:pPr>
            <a:r>
              <a:rPr spc="-10" dirty="0">
                <a:solidFill>
                  <a:srgbClr val="385723"/>
                </a:solidFill>
              </a:rPr>
              <a:t>Fases</a:t>
            </a:r>
            <a:r>
              <a:rPr spc="-50" dirty="0">
                <a:solidFill>
                  <a:srgbClr val="385723"/>
                </a:solidFill>
              </a:rPr>
              <a:t> </a:t>
            </a:r>
            <a:r>
              <a:rPr spc="5" dirty="0">
                <a:solidFill>
                  <a:srgbClr val="385723"/>
                </a:solidFill>
              </a:rPr>
              <a:t>del</a:t>
            </a:r>
            <a:r>
              <a:rPr spc="-30" dirty="0">
                <a:solidFill>
                  <a:srgbClr val="385723"/>
                </a:solidFill>
              </a:rPr>
              <a:t> </a:t>
            </a:r>
            <a:r>
              <a:rPr dirty="0">
                <a:solidFill>
                  <a:srgbClr val="385723"/>
                </a:solidFill>
              </a:rPr>
              <a:t>Conflicto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273"/>
            <a:ext cx="10058400" cy="5657850"/>
            <a:chOff x="0" y="1057273"/>
            <a:chExt cx="10058400" cy="5657850"/>
          </a:xfrm>
        </p:grpSpPr>
        <p:sp>
          <p:nvSpPr>
            <p:cNvPr id="3" name="object 3"/>
            <p:cNvSpPr/>
            <p:nvPr/>
          </p:nvSpPr>
          <p:spPr>
            <a:xfrm>
              <a:off x="0" y="1057273"/>
              <a:ext cx="10058400" cy="5657850"/>
            </a:xfrm>
            <a:custGeom>
              <a:avLst/>
              <a:gdLst/>
              <a:ahLst/>
              <a:cxnLst/>
              <a:rect l="l" t="t" r="r" b="b"/>
              <a:pathLst>
                <a:path w="10058400" h="5657850">
                  <a:moveTo>
                    <a:pt x="0" y="0"/>
                  </a:moveTo>
                  <a:lnTo>
                    <a:pt x="0" y="5657850"/>
                  </a:lnTo>
                  <a:lnTo>
                    <a:pt x="10058400" y="5657850"/>
                  </a:lnTo>
                  <a:lnTo>
                    <a:pt x="10058400" y="0"/>
                  </a:lnTo>
                  <a:lnTo>
                    <a:pt x="0" y="0"/>
                  </a:lnTo>
                  <a:close/>
                </a:path>
              </a:pathLst>
            </a:custGeom>
            <a:solidFill>
              <a:srgbClr val="E9E7E7"/>
            </a:solidFill>
          </p:spPr>
          <p:txBody>
            <a:bodyPr wrap="square" lIns="0" tIns="0" rIns="0" bIns="0" rtlCol="0"/>
            <a:lstStyle/>
            <a:p>
              <a:endParaRPr/>
            </a:p>
          </p:txBody>
        </p:sp>
        <p:pic>
          <p:nvPicPr>
            <p:cNvPr id="4" name="object 4"/>
            <p:cNvPicPr/>
            <p:nvPr/>
          </p:nvPicPr>
          <p:blipFill>
            <a:blip r:embed="rId2" cstate="print"/>
            <a:stretch>
              <a:fillRect/>
            </a:stretch>
          </p:blipFill>
          <p:spPr>
            <a:xfrm>
              <a:off x="451405" y="1057275"/>
              <a:ext cx="9155603" cy="5657849"/>
            </a:xfrm>
            <a:prstGeom prst="rect">
              <a:avLst/>
            </a:prstGeom>
          </p:spPr>
        </p:pic>
        <p:pic>
          <p:nvPicPr>
            <p:cNvPr id="5" name="object 5"/>
            <p:cNvPicPr/>
            <p:nvPr/>
          </p:nvPicPr>
          <p:blipFill>
            <a:blip r:embed="rId3" cstate="print"/>
            <a:stretch>
              <a:fillRect/>
            </a:stretch>
          </p:blipFill>
          <p:spPr>
            <a:xfrm>
              <a:off x="1973960" y="1806625"/>
              <a:ext cx="5728887" cy="3219316"/>
            </a:xfrm>
            <a:prstGeom prst="rect">
              <a:avLst/>
            </a:prstGeom>
          </p:spPr>
        </p:pic>
        <p:sp>
          <p:nvSpPr>
            <p:cNvPr id="6" name="object 6"/>
            <p:cNvSpPr/>
            <p:nvPr/>
          </p:nvSpPr>
          <p:spPr>
            <a:xfrm>
              <a:off x="1157973" y="4957419"/>
              <a:ext cx="1140460" cy="997585"/>
            </a:xfrm>
            <a:custGeom>
              <a:avLst/>
              <a:gdLst/>
              <a:ahLst/>
              <a:cxnLst/>
              <a:rect l="l" t="t" r="r" b="b"/>
              <a:pathLst>
                <a:path w="1140460" h="997585">
                  <a:moveTo>
                    <a:pt x="0" y="149514"/>
                  </a:moveTo>
                  <a:lnTo>
                    <a:pt x="0" y="847483"/>
                  </a:lnTo>
                  <a:lnTo>
                    <a:pt x="641851" y="847483"/>
                  </a:lnTo>
                  <a:lnTo>
                    <a:pt x="641851" y="997038"/>
                  </a:lnTo>
                  <a:lnTo>
                    <a:pt x="1140371" y="498519"/>
                  </a:lnTo>
                  <a:lnTo>
                    <a:pt x="641851" y="0"/>
                  </a:lnTo>
                  <a:lnTo>
                    <a:pt x="641851" y="149514"/>
                  </a:lnTo>
                  <a:lnTo>
                    <a:pt x="0" y="149514"/>
                  </a:lnTo>
                  <a:close/>
                </a:path>
              </a:pathLst>
            </a:custGeom>
            <a:solidFill>
              <a:srgbClr val="CFD5EA">
                <a:alpha val="90199"/>
              </a:srgbClr>
            </a:solidFill>
          </p:spPr>
          <p:txBody>
            <a:bodyPr wrap="square" lIns="0" tIns="0" rIns="0" bIns="0" rtlCol="0"/>
            <a:lstStyle/>
            <a:p>
              <a:endParaRPr/>
            </a:p>
          </p:txBody>
        </p:sp>
        <p:sp>
          <p:nvSpPr>
            <p:cNvPr id="7" name="object 7"/>
            <p:cNvSpPr/>
            <p:nvPr/>
          </p:nvSpPr>
          <p:spPr>
            <a:xfrm>
              <a:off x="1157973" y="4957419"/>
              <a:ext cx="1140460" cy="997585"/>
            </a:xfrm>
            <a:custGeom>
              <a:avLst/>
              <a:gdLst/>
              <a:ahLst/>
              <a:cxnLst/>
              <a:rect l="l" t="t" r="r" b="b"/>
              <a:pathLst>
                <a:path w="1140460" h="997585">
                  <a:moveTo>
                    <a:pt x="0" y="149513"/>
                  </a:moveTo>
                  <a:lnTo>
                    <a:pt x="641851" y="149513"/>
                  </a:lnTo>
                  <a:lnTo>
                    <a:pt x="641851" y="0"/>
                  </a:lnTo>
                  <a:lnTo>
                    <a:pt x="1140371" y="498519"/>
                  </a:lnTo>
                  <a:lnTo>
                    <a:pt x="641851" y="997038"/>
                  </a:lnTo>
                  <a:lnTo>
                    <a:pt x="641851" y="847483"/>
                  </a:lnTo>
                  <a:lnTo>
                    <a:pt x="0" y="847483"/>
                  </a:lnTo>
                  <a:lnTo>
                    <a:pt x="0" y="149513"/>
                  </a:lnTo>
                  <a:close/>
                </a:path>
              </a:pathLst>
            </a:custGeom>
            <a:ln w="10477">
              <a:solidFill>
                <a:srgbClr val="CFD5EA"/>
              </a:solidFill>
            </a:ln>
          </p:spPr>
          <p:txBody>
            <a:bodyPr wrap="square" lIns="0" tIns="0" rIns="0" bIns="0" rtlCol="0"/>
            <a:lstStyle/>
            <a:p>
              <a:endParaRPr/>
            </a:p>
          </p:txBody>
        </p:sp>
        <p:sp>
          <p:nvSpPr>
            <p:cNvPr id="8" name="object 8"/>
            <p:cNvSpPr/>
            <p:nvPr/>
          </p:nvSpPr>
          <p:spPr>
            <a:xfrm>
              <a:off x="997038" y="5169903"/>
              <a:ext cx="569595" cy="570865"/>
            </a:xfrm>
            <a:custGeom>
              <a:avLst/>
              <a:gdLst/>
              <a:ahLst/>
              <a:cxnLst/>
              <a:rect l="l" t="t" r="r" b="b"/>
              <a:pathLst>
                <a:path w="569594" h="570864">
                  <a:moveTo>
                    <a:pt x="0" y="285407"/>
                  </a:moveTo>
                  <a:lnTo>
                    <a:pt x="3727" y="331690"/>
                  </a:lnTo>
                  <a:lnTo>
                    <a:pt x="14519" y="375600"/>
                  </a:lnTo>
                  <a:lnTo>
                    <a:pt x="31788" y="416548"/>
                  </a:lnTo>
                  <a:lnTo>
                    <a:pt x="54948" y="453945"/>
                  </a:lnTo>
                  <a:lnTo>
                    <a:pt x="83413" y="487203"/>
                  </a:lnTo>
                  <a:lnTo>
                    <a:pt x="116596" y="515734"/>
                  </a:lnTo>
                  <a:lnTo>
                    <a:pt x="153911" y="538949"/>
                  </a:lnTo>
                  <a:lnTo>
                    <a:pt x="194770" y="556259"/>
                  </a:lnTo>
                  <a:lnTo>
                    <a:pt x="238588" y="567077"/>
                  </a:lnTo>
                  <a:lnTo>
                    <a:pt x="284778" y="570814"/>
                  </a:lnTo>
                  <a:lnTo>
                    <a:pt x="330968" y="567077"/>
                  </a:lnTo>
                  <a:lnTo>
                    <a:pt x="374786" y="556259"/>
                  </a:lnTo>
                  <a:lnTo>
                    <a:pt x="415645" y="538949"/>
                  </a:lnTo>
                  <a:lnTo>
                    <a:pt x="452960" y="515734"/>
                  </a:lnTo>
                  <a:lnTo>
                    <a:pt x="486143" y="487203"/>
                  </a:lnTo>
                  <a:lnTo>
                    <a:pt x="514608" y="453945"/>
                  </a:lnTo>
                  <a:lnTo>
                    <a:pt x="537768" y="416548"/>
                  </a:lnTo>
                  <a:lnTo>
                    <a:pt x="555037" y="375600"/>
                  </a:lnTo>
                  <a:lnTo>
                    <a:pt x="565829" y="331690"/>
                  </a:lnTo>
                  <a:lnTo>
                    <a:pt x="569556" y="285407"/>
                  </a:lnTo>
                  <a:lnTo>
                    <a:pt x="565829" y="239123"/>
                  </a:lnTo>
                  <a:lnTo>
                    <a:pt x="555037" y="195213"/>
                  </a:lnTo>
                  <a:lnTo>
                    <a:pt x="537768" y="154265"/>
                  </a:lnTo>
                  <a:lnTo>
                    <a:pt x="514608" y="116868"/>
                  </a:lnTo>
                  <a:lnTo>
                    <a:pt x="486143" y="83610"/>
                  </a:lnTo>
                  <a:lnTo>
                    <a:pt x="452960" y="55079"/>
                  </a:lnTo>
                  <a:lnTo>
                    <a:pt x="415645" y="31865"/>
                  </a:lnTo>
                  <a:lnTo>
                    <a:pt x="374786" y="14554"/>
                  </a:lnTo>
                  <a:lnTo>
                    <a:pt x="330968" y="3736"/>
                  </a:lnTo>
                  <a:lnTo>
                    <a:pt x="284778" y="0"/>
                  </a:lnTo>
                  <a:lnTo>
                    <a:pt x="238588" y="3736"/>
                  </a:lnTo>
                  <a:lnTo>
                    <a:pt x="194770" y="14554"/>
                  </a:lnTo>
                  <a:lnTo>
                    <a:pt x="153911" y="31865"/>
                  </a:lnTo>
                  <a:lnTo>
                    <a:pt x="116596" y="55079"/>
                  </a:lnTo>
                  <a:lnTo>
                    <a:pt x="83413" y="83610"/>
                  </a:lnTo>
                  <a:lnTo>
                    <a:pt x="54948" y="116868"/>
                  </a:lnTo>
                  <a:lnTo>
                    <a:pt x="31788" y="154265"/>
                  </a:lnTo>
                  <a:lnTo>
                    <a:pt x="14519" y="195213"/>
                  </a:lnTo>
                  <a:lnTo>
                    <a:pt x="3727" y="239123"/>
                  </a:lnTo>
                  <a:lnTo>
                    <a:pt x="0" y="285407"/>
                  </a:lnTo>
                  <a:close/>
                </a:path>
              </a:pathLst>
            </a:custGeom>
            <a:solidFill>
              <a:srgbClr val="4472C4"/>
            </a:solidFill>
          </p:spPr>
          <p:txBody>
            <a:bodyPr wrap="square" lIns="0" tIns="0" rIns="0" bIns="0" rtlCol="0"/>
            <a:lstStyle/>
            <a:p>
              <a:endParaRPr/>
            </a:p>
          </p:txBody>
        </p:sp>
        <p:sp>
          <p:nvSpPr>
            <p:cNvPr id="9" name="object 9"/>
            <p:cNvSpPr/>
            <p:nvPr/>
          </p:nvSpPr>
          <p:spPr>
            <a:xfrm>
              <a:off x="997038" y="5169903"/>
              <a:ext cx="569595" cy="570865"/>
            </a:xfrm>
            <a:custGeom>
              <a:avLst/>
              <a:gdLst/>
              <a:ahLst/>
              <a:cxnLst/>
              <a:rect l="l" t="t" r="r" b="b"/>
              <a:pathLst>
                <a:path w="569594" h="570864">
                  <a:moveTo>
                    <a:pt x="0" y="285407"/>
                  </a:moveTo>
                  <a:lnTo>
                    <a:pt x="3727" y="239123"/>
                  </a:lnTo>
                  <a:lnTo>
                    <a:pt x="14519" y="195213"/>
                  </a:lnTo>
                  <a:lnTo>
                    <a:pt x="31788" y="154265"/>
                  </a:lnTo>
                  <a:lnTo>
                    <a:pt x="54949" y="116868"/>
                  </a:lnTo>
                  <a:lnTo>
                    <a:pt x="83413" y="83610"/>
                  </a:lnTo>
                  <a:lnTo>
                    <a:pt x="116596" y="55079"/>
                  </a:lnTo>
                  <a:lnTo>
                    <a:pt x="153911" y="31865"/>
                  </a:lnTo>
                  <a:lnTo>
                    <a:pt x="194770" y="14554"/>
                  </a:lnTo>
                  <a:lnTo>
                    <a:pt x="238588" y="3736"/>
                  </a:lnTo>
                  <a:lnTo>
                    <a:pt x="284778" y="0"/>
                  </a:lnTo>
                  <a:lnTo>
                    <a:pt x="330968" y="3736"/>
                  </a:lnTo>
                  <a:lnTo>
                    <a:pt x="374786" y="14554"/>
                  </a:lnTo>
                  <a:lnTo>
                    <a:pt x="415645" y="31865"/>
                  </a:lnTo>
                  <a:lnTo>
                    <a:pt x="452959" y="55079"/>
                  </a:lnTo>
                  <a:lnTo>
                    <a:pt x="486142" y="83610"/>
                  </a:lnTo>
                  <a:lnTo>
                    <a:pt x="514607" y="116868"/>
                  </a:lnTo>
                  <a:lnTo>
                    <a:pt x="537768" y="154265"/>
                  </a:lnTo>
                  <a:lnTo>
                    <a:pt x="555037" y="195213"/>
                  </a:lnTo>
                  <a:lnTo>
                    <a:pt x="565829" y="239123"/>
                  </a:lnTo>
                  <a:lnTo>
                    <a:pt x="569556" y="285407"/>
                  </a:lnTo>
                  <a:lnTo>
                    <a:pt x="565829" y="331690"/>
                  </a:lnTo>
                  <a:lnTo>
                    <a:pt x="555037" y="375600"/>
                  </a:lnTo>
                  <a:lnTo>
                    <a:pt x="537768" y="416548"/>
                  </a:lnTo>
                  <a:lnTo>
                    <a:pt x="514607" y="453945"/>
                  </a:lnTo>
                  <a:lnTo>
                    <a:pt x="486142" y="487203"/>
                  </a:lnTo>
                  <a:lnTo>
                    <a:pt x="452959" y="515734"/>
                  </a:lnTo>
                  <a:lnTo>
                    <a:pt x="415645" y="538949"/>
                  </a:lnTo>
                  <a:lnTo>
                    <a:pt x="374786" y="556259"/>
                  </a:lnTo>
                  <a:lnTo>
                    <a:pt x="330968" y="567077"/>
                  </a:lnTo>
                  <a:lnTo>
                    <a:pt x="284778" y="570814"/>
                  </a:lnTo>
                  <a:lnTo>
                    <a:pt x="238588" y="567077"/>
                  </a:lnTo>
                  <a:lnTo>
                    <a:pt x="194770" y="556259"/>
                  </a:lnTo>
                  <a:lnTo>
                    <a:pt x="153911" y="538949"/>
                  </a:lnTo>
                  <a:lnTo>
                    <a:pt x="116596" y="515734"/>
                  </a:lnTo>
                  <a:lnTo>
                    <a:pt x="83413" y="487203"/>
                  </a:lnTo>
                  <a:lnTo>
                    <a:pt x="54949" y="453945"/>
                  </a:lnTo>
                  <a:lnTo>
                    <a:pt x="31788" y="416548"/>
                  </a:lnTo>
                  <a:lnTo>
                    <a:pt x="14519" y="375600"/>
                  </a:lnTo>
                  <a:lnTo>
                    <a:pt x="3727" y="331690"/>
                  </a:lnTo>
                  <a:lnTo>
                    <a:pt x="0" y="285407"/>
                  </a:lnTo>
                  <a:close/>
                </a:path>
              </a:pathLst>
            </a:custGeom>
            <a:ln w="10477">
              <a:solidFill>
                <a:srgbClr val="FFFFFF"/>
              </a:solidFill>
            </a:ln>
          </p:spPr>
          <p:txBody>
            <a:bodyPr wrap="square" lIns="0" tIns="0" rIns="0" bIns="0" rtlCol="0"/>
            <a:lstStyle/>
            <a:p>
              <a:endParaRPr/>
            </a:p>
          </p:txBody>
        </p:sp>
      </p:grpSp>
      <p:sp>
        <p:nvSpPr>
          <p:cNvPr id="10" name="object 10"/>
          <p:cNvSpPr txBox="1"/>
          <p:nvPr/>
        </p:nvSpPr>
        <p:spPr>
          <a:xfrm>
            <a:off x="1159103" y="5375764"/>
            <a:ext cx="245745" cy="139065"/>
          </a:xfrm>
          <a:prstGeom prst="rect">
            <a:avLst/>
          </a:prstGeom>
        </p:spPr>
        <p:txBody>
          <a:bodyPr vert="horz" wrap="square" lIns="0" tIns="11430" rIns="0" bIns="0" rtlCol="0">
            <a:spAutoFit/>
          </a:bodyPr>
          <a:lstStyle/>
          <a:p>
            <a:pPr marL="12700">
              <a:lnSpc>
                <a:spcPct val="100000"/>
              </a:lnSpc>
              <a:spcBef>
                <a:spcPts val="90"/>
              </a:spcBef>
            </a:pPr>
            <a:r>
              <a:rPr sz="750" spc="-5" dirty="0">
                <a:solidFill>
                  <a:srgbClr val="FFFFFF"/>
                </a:solidFill>
                <a:latin typeface="Calibri"/>
                <a:cs typeface="Calibri"/>
              </a:rPr>
              <a:t>Evi</a:t>
            </a:r>
            <a:r>
              <a:rPr sz="750" spc="-10" dirty="0">
                <a:solidFill>
                  <a:srgbClr val="FFFFFF"/>
                </a:solidFill>
                <a:latin typeface="Calibri"/>
                <a:cs typeface="Calibri"/>
              </a:rPr>
              <a:t>t</a:t>
            </a:r>
            <a:r>
              <a:rPr sz="750" spc="-5" dirty="0">
                <a:solidFill>
                  <a:srgbClr val="FFFFFF"/>
                </a:solidFill>
                <a:latin typeface="Calibri"/>
                <a:cs typeface="Calibri"/>
              </a:rPr>
              <a:t>ar</a:t>
            </a:r>
            <a:endParaRPr sz="750">
              <a:latin typeface="Calibri"/>
              <a:cs typeface="Calibri"/>
            </a:endParaRPr>
          </a:p>
        </p:txBody>
      </p:sp>
      <p:grpSp>
        <p:nvGrpSpPr>
          <p:cNvPr id="11" name="object 11"/>
          <p:cNvGrpSpPr/>
          <p:nvPr/>
        </p:nvGrpSpPr>
        <p:grpSpPr>
          <a:xfrm>
            <a:off x="2511717" y="4952022"/>
            <a:ext cx="1437005" cy="1008380"/>
            <a:chOff x="2511717" y="4952022"/>
            <a:chExt cx="1437005" cy="1008380"/>
          </a:xfrm>
        </p:grpSpPr>
        <p:sp>
          <p:nvSpPr>
            <p:cNvPr id="12" name="object 12"/>
            <p:cNvSpPr/>
            <p:nvPr/>
          </p:nvSpPr>
          <p:spPr>
            <a:xfrm>
              <a:off x="2802521" y="4957419"/>
              <a:ext cx="1140460" cy="997585"/>
            </a:xfrm>
            <a:custGeom>
              <a:avLst/>
              <a:gdLst/>
              <a:ahLst/>
              <a:cxnLst/>
              <a:rect l="l" t="t" r="r" b="b"/>
              <a:pathLst>
                <a:path w="1140460" h="997585">
                  <a:moveTo>
                    <a:pt x="0" y="149514"/>
                  </a:moveTo>
                  <a:lnTo>
                    <a:pt x="0" y="847483"/>
                  </a:lnTo>
                  <a:lnTo>
                    <a:pt x="641851" y="847483"/>
                  </a:lnTo>
                  <a:lnTo>
                    <a:pt x="641851" y="997038"/>
                  </a:lnTo>
                  <a:lnTo>
                    <a:pt x="1140371" y="498519"/>
                  </a:lnTo>
                  <a:lnTo>
                    <a:pt x="641851" y="0"/>
                  </a:lnTo>
                  <a:lnTo>
                    <a:pt x="641851" y="149514"/>
                  </a:lnTo>
                  <a:lnTo>
                    <a:pt x="0" y="149514"/>
                  </a:lnTo>
                  <a:close/>
                </a:path>
              </a:pathLst>
            </a:custGeom>
            <a:solidFill>
              <a:srgbClr val="CFD5EA">
                <a:alpha val="90199"/>
              </a:srgbClr>
            </a:solidFill>
          </p:spPr>
          <p:txBody>
            <a:bodyPr wrap="square" lIns="0" tIns="0" rIns="0" bIns="0" rtlCol="0"/>
            <a:lstStyle/>
            <a:p>
              <a:endParaRPr/>
            </a:p>
          </p:txBody>
        </p:sp>
        <p:sp>
          <p:nvSpPr>
            <p:cNvPr id="13" name="object 13"/>
            <p:cNvSpPr/>
            <p:nvPr/>
          </p:nvSpPr>
          <p:spPr>
            <a:xfrm>
              <a:off x="2802521" y="4957419"/>
              <a:ext cx="1140460" cy="997585"/>
            </a:xfrm>
            <a:custGeom>
              <a:avLst/>
              <a:gdLst/>
              <a:ahLst/>
              <a:cxnLst/>
              <a:rect l="l" t="t" r="r" b="b"/>
              <a:pathLst>
                <a:path w="1140460" h="997585">
                  <a:moveTo>
                    <a:pt x="0" y="149513"/>
                  </a:moveTo>
                  <a:lnTo>
                    <a:pt x="641851" y="149513"/>
                  </a:lnTo>
                  <a:lnTo>
                    <a:pt x="641851" y="0"/>
                  </a:lnTo>
                  <a:lnTo>
                    <a:pt x="1140371" y="498519"/>
                  </a:lnTo>
                  <a:lnTo>
                    <a:pt x="641851" y="997038"/>
                  </a:lnTo>
                  <a:lnTo>
                    <a:pt x="641851" y="847483"/>
                  </a:lnTo>
                  <a:lnTo>
                    <a:pt x="0" y="847483"/>
                  </a:lnTo>
                  <a:lnTo>
                    <a:pt x="0" y="149513"/>
                  </a:lnTo>
                  <a:close/>
                </a:path>
              </a:pathLst>
            </a:custGeom>
            <a:ln w="10477">
              <a:solidFill>
                <a:srgbClr val="CFD5EA"/>
              </a:solidFill>
            </a:ln>
          </p:spPr>
          <p:txBody>
            <a:bodyPr wrap="square" lIns="0" tIns="0" rIns="0" bIns="0" rtlCol="0"/>
            <a:lstStyle/>
            <a:p>
              <a:endParaRPr/>
            </a:p>
          </p:txBody>
        </p:sp>
        <p:sp>
          <p:nvSpPr>
            <p:cNvPr id="14" name="object 14"/>
            <p:cNvSpPr/>
            <p:nvPr/>
          </p:nvSpPr>
          <p:spPr>
            <a:xfrm>
              <a:off x="2517114" y="5169903"/>
              <a:ext cx="570865" cy="570865"/>
            </a:xfrm>
            <a:custGeom>
              <a:avLst/>
              <a:gdLst/>
              <a:ahLst/>
              <a:cxnLst/>
              <a:rect l="l" t="t" r="r" b="b"/>
              <a:pathLst>
                <a:path w="570864" h="570864">
                  <a:moveTo>
                    <a:pt x="0" y="285407"/>
                  </a:moveTo>
                  <a:lnTo>
                    <a:pt x="3736" y="331690"/>
                  </a:lnTo>
                  <a:lnTo>
                    <a:pt x="14554" y="375600"/>
                  </a:lnTo>
                  <a:lnTo>
                    <a:pt x="31865" y="416548"/>
                  </a:lnTo>
                  <a:lnTo>
                    <a:pt x="55079" y="453945"/>
                  </a:lnTo>
                  <a:lnTo>
                    <a:pt x="83610" y="487203"/>
                  </a:lnTo>
                  <a:lnTo>
                    <a:pt x="116868" y="515734"/>
                  </a:lnTo>
                  <a:lnTo>
                    <a:pt x="154265" y="538949"/>
                  </a:lnTo>
                  <a:lnTo>
                    <a:pt x="195213" y="556259"/>
                  </a:lnTo>
                  <a:lnTo>
                    <a:pt x="239123" y="567077"/>
                  </a:lnTo>
                  <a:lnTo>
                    <a:pt x="285407" y="570814"/>
                  </a:lnTo>
                  <a:lnTo>
                    <a:pt x="331690" y="567077"/>
                  </a:lnTo>
                  <a:lnTo>
                    <a:pt x="375600" y="556259"/>
                  </a:lnTo>
                  <a:lnTo>
                    <a:pt x="416548" y="538949"/>
                  </a:lnTo>
                  <a:lnTo>
                    <a:pt x="453945" y="515734"/>
                  </a:lnTo>
                  <a:lnTo>
                    <a:pt x="487203" y="487203"/>
                  </a:lnTo>
                  <a:lnTo>
                    <a:pt x="515734" y="453945"/>
                  </a:lnTo>
                  <a:lnTo>
                    <a:pt x="538949" y="416548"/>
                  </a:lnTo>
                  <a:lnTo>
                    <a:pt x="556259" y="375600"/>
                  </a:lnTo>
                  <a:lnTo>
                    <a:pt x="567077" y="331690"/>
                  </a:lnTo>
                  <a:lnTo>
                    <a:pt x="570814" y="285407"/>
                  </a:lnTo>
                  <a:lnTo>
                    <a:pt x="567077" y="239123"/>
                  </a:lnTo>
                  <a:lnTo>
                    <a:pt x="556259" y="195213"/>
                  </a:lnTo>
                  <a:lnTo>
                    <a:pt x="538949" y="154265"/>
                  </a:lnTo>
                  <a:lnTo>
                    <a:pt x="515734" y="116868"/>
                  </a:lnTo>
                  <a:lnTo>
                    <a:pt x="487203" y="83610"/>
                  </a:lnTo>
                  <a:lnTo>
                    <a:pt x="453945" y="55079"/>
                  </a:lnTo>
                  <a:lnTo>
                    <a:pt x="416548" y="31865"/>
                  </a:lnTo>
                  <a:lnTo>
                    <a:pt x="375600" y="14554"/>
                  </a:lnTo>
                  <a:lnTo>
                    <a:pt x="331690" y="3736"/>
                  </a:lnTo>
                  <a:lnTo>
                    <a:pt x="285407" y="0"/>
                  </a:lnTo>
                  <a:lnTo>
                    <a:pt x="239123" y="3736"/>
                  </a:lnTo>
                  <a:lnTo>
                    <a:pt x="195213" y="14554"/>
                  </a:lnTo>
                  <a:lnTo>
                    <a:pt x="154265" y="31865"/>
                  </a:lnTo>
                  <a:lnTo>
                    <a:pt x="116868" y="55079"/>
                  </a:lnTo>
                  <a:lnTo>
                    <a:pt x="83610" y="83610"/>
                  </a:lnTo>
                  <a:lnTo>
                    <a:pt x="55079" y="116868"/>
                  </a:lnTo>
                  <a:lnTo>
                    <a:pt x="31865" y="154265"/>
                  </a:lnTo>
                  <a:lnTo>
                    <a:pt x="14554" y="195213"/>
                  </a:lnTo>
                  <a:lnTo>
                    <a:pt x="3736" y="239123"/>
                  </a:lnTo>
                  <a:lnTo>
                    <a:pt x="0" y="285407"/>
                  </a:lnTo>
                  <a:close/>
                </a:path>
              </a:pathLst>
            </a:custGeom>
            <a:solidFill>
              <a:srgbClr val="4472C4"/>
            </a:solidFill>
          </p:spPr>
          <p:txBody>
            <a:bodyPr wrap="square" lIns="0" tIns="0" rIns="0" bIns="0" rtlCol="0"/>
            <a:lstStyle/>
            <a:p>
              <a:endParaRPr/>
            </a:p>
          </p:txBody>
        </p:sp>
        <p:sp>
          <p:nvSpPr>
            <p:cNvPr id="15" name="object 15"/>
            <p:cNvSpPr/>
            <p:nvPr/>
          </p:nvSpPr>
          <p:spPr>
            <a:xfrm>
              <a:off x="2517114" y="5169903"/>
              <a:ext cx="570865" cy="570865"/>
            </a:xfrm>
            <a:custGeom>
              <a:avLst/>
              <a:gdLst/>
              <a:ahLst/>
              <a:cxnLst/>
              <a:rect l="l" t="t" r="r" b="b"/>
              <a:pathLst>
                <a:path w="570864" h="570864">
                  <a:moveTo>
                    <a:pt x="0" y="285407"/>
                  </a:moveTo>
                  <a:lnTo>
                    <a:pt x="3736" y="239123"/>
                  </a:lnTo>
                  <a:lnTo>
                    <a:pt x="14554" y="195213"/>
                  </a:lnTo>
                  <a:lnTo>
                    <a:pt x="31865" y="154265"/>
                  </a:lnTo>
                  <a:lnTo>
                    <a:pt x="55079" y="116868"/>
                  </a:lnTo>
                  <a:lnTo>
                    <a:pt x="83610" y="83610"/>
                  </a:lnTo>
                  <a:lnTo>
                    <a:pt x="116868" y="55079"/>
                  </a:lnTo>
                  <a:lnTo>
                    <a:pt x="154265" y="31865"/>
                  </a:lnTo>
                  <a:lnTo>
                    <a:pt x="195213" y="14554"/>
                  </a:lnTo>
                  <a:lnTo>
                    <a:pt x="239123" y="3736"/>
                  </a:lnTo>
                  <a:lnTo>
                    <a:pt x="285407" y="0"/>
                  </a:lnTo>
                  <a:lnTo>
                    <a:pt x="331690" y="3736"/>
                  </a:lnTo>
                  <a:lnTo>
                    <a:pt x="375600" y="14554"/>
                  </a:lnTo>
                  <a:lnTo>
                    <a:pt x="416548" y="31865"/>
                  </a:lnTo>
                  <a:lnTo>
                    <a:pt x="453945" y="55079"/>
                  </a:lnTo>
                  <a:lnTo>
                    <a:pt x="487203" y="83610"/>
                  </a:lnTo>
                  <a:lnTo>
                    <a:pt x="515734" y="116868"/>
                  </a:lnTo>
                  <a:lnTo>
                    <a:pt x="538949" y="154265"/>
                  </a:lnTo>
                  <a:lnTo>
                    <a:pt x="556259" y="195213"/>
                  </a:lnTo>
                  <a:lnTo>
                    <a:pt x="567077" y="239123"/>
                  </a:lnTo>
                  <a:lnTo>
                    <a:pt x="570814" y="285407"/>
                  </a:lnTo>
                  <a:lnTo>
                    <a:pt x="567077" y="331690"/>
                  </a:lnTo>
                  <a:lnTo>
                    <a:pt x="556259" y="375600"/>
                  </a:lnTo>
                  <a:lnTo>
                    <a:pt x="538949" y="416548"/>
                  </a:lnTo>
                  <a:lnTo>
                    <a:pt x="515734" y="453945"/>
                  </a:lnTo>
                  <a:lnTo>
                    <a:pt x="487203" y="487203"/>
                  </a:lnTo>
                  <a:lnTo>
                    <a:pt x="453945" y="515734"/>
                  </a:lnTo>
                  <a:lnTo>
                    <a:pt x="416548" y="538949"/>
                  </a:lnTo>
                  <a:lnTo>
                    <a:pt x="375600" y="556259"/>
                  </a:lnTo>
                  <a:lnTo>
                    <a:pt x="331690" y="567077"/>
                  </a:lnTo>
                  <a:lnTo>
                    <a:pt x="285407" y="570814"/>
                  </a:lnTo>
                  <a:lnTo>
                    <a:pt x="239123" y="567077"/>
                  </a:lnTo>
                  <a:lnTo>
                    <a:pt x="195213" y="556259"/>
                  </a:lnTo>
                  <a:lnTo>
                    <a:pt x="154265" y="538949"/>
                  </a:lnTo>
                  <a:lnTo>
                    <a:pt x="116868" y="515734"/>
                  </a:lnTo>
                  <a:lnTo>
                    <a:pt x="83610" y="487203"/>
                  </a:lnTo>
                  <a:lnTo>
                    <a:pt x="55079" y="453945"/>
                  </a:lnTo>
                  <a:lnTo>
                    <a:pt x="31865" y="416548"/>
                  </a:lnTo>
                  <a:lnTo>
                    <a:pt x="14554" y="375600"/>
                  </a:lnTo>
                  <a:lnTo>
                    <a:pt x="3736" y="331690"/>
                  </a:lnTo>
                  <a:lnTo>
                    <a:pt x="0" y="285407"/>
                  </a:lnTo>
                  <a:close/>
                </a:path>
              </a:pathLst>
            </a:custGeom>
            <a:ln w="10477">
              <a:solidFill>
                <a:srgbClr val="FFFFFF"/>
              </a:solidFill>
            </a:ln>
          </p:spPr>
          <p:txBody>
            <a:bodyPr wrap="square" lIns="0" tIns="0" rIns="0" bIns="0" rtlCol="0"/>
            <a:lstStyle/>
            <a:p>
              <a:endParaRPr/>
            </a:p>
          </p:txBody>
        </p:sp>
      </p:grpSp>
      <p:sp>
        <p:nvSpPr>
          <p:cNvPr id="16" name="object 16"/>
          <p:cNvSpPr txBox="1"/>
          <p:nvPr/>
        </p:nvSpPr>
        <p:spPr>
          <a:xfrm>
            <a:off x="2610761" y="5375764"/>
            <a:ext cx="382905" cy="139065"/>
          </a:xfrm>
          <a:prstGeom prst="rect">
            <a:avLst/>
          </a:prstGeom>
        </p:spPr>
        <p:txBody>
          <a:bodyPr vert="horz" wrap="square" lIns="0" tIns="11430" rIns="0" bIns="0" rtlCol="0">
            <a:spAutoFit/>
          </a:bodyPr>
          <a:lstStyle/>
          <a:p>
            <a:pPr marL="12700">
              <a:lnSpc>
                <a:spcPct val="100000"/>
              </a:lnSpc>
              <a:spcBef>
                <a:spcPts val="90"/>
              </a:spcBef>
            </a:pPr>
            <a:r>
              <a:rPr sz="750" spc="-10" dirty="0">
                <a:solidFill>
                  <a:srgbClr val="FFFFFF"/>
                </a:solidFill>
                <a:latin typeface="Calibri"/>
                <a:cs typeface="Calibri"/>
              </a:rPr>
              <a:t>Competir</a:t>
            </a:r>
            <a:endParaRPr sz="750">
              <a:latin typeface="Calibri"/>
              <a:cs typeface="Calibri"/>
            </a:endParaRPr>
          </a:p>
        </p:txBody>
      </p:sp>
      <p:grpSp>
        <p:nvGrpSpPr>
          <p:cNvPr id="17" name="object 17"/>
          <p:cNvGrpSpPr/>
          <p:nvPr/>
        </p:nvGrpSpPr>
        <p:grpSpPr>
          <a:xfrm>
            <a:off x="4033049" y="4952022"/>
            <a:ext cx="1437005" cy="1008380"/>
            <a:chOff x="4033049" y="4952022"/>
            <a:chExt cx="1437005" cy="1008380"/>
          </a:xfrm>
        </p:grpSpPr>
        <p:sp>
          <p:nvSpPr>
            <p:cNvPr id="18" name="object 18"/>
            <p:cNvSpPr/>
            <p:nvPr/>
          </p:nvSpPr>
          <p:spPr>
            <a:xfrm>
              <a:off x="4322597" y="4957419"/>
              <a:ext cx="1141730" cy="997585"/>
            </a:xfrm>
            <a:custGeom>
              <a:avLst/>
              <a:gdLst/>
              <a:ahLst/>
              <a:cxnLst/>
              <a:rect l="l" t="t" r="r" b="b"/>
              <a:pathLst>
                <a:path w="1141729" h="997585">
                  <a:moveTo>
                    <a:pt x="0" y="149514"/>
                  </a:moveTo>
                  <a:lnTo>
                    <a:pt x="0" y="847483"/>
                  </a:lnTo>
                  <a:lnTo>
                    <a:pt x="643108" y="847483"/>
                  </a:lnTo>
                  <a:lnTo>
                    <a:pt x="643108" y="997038"/>
                  </a:lnTo>
                  <a:lnTo>
                    <a:pt x="1141628" y="498519"/>
                  </a:lnTo>
                  <a:lnTo>
                    <a:pt x="643108" y="0"/>
                  </a:lnTo>
                  <a:lnTo>
                    <a:pt x="643108" y="149514"/>
                  </a:lnTo>
                  <a:lnTo>
                    <a:pt x="0" y="149514"/>
                  </a:lnTo>
                  <a:close/>
                </a:path>
              </a:pathLst>
            </a:custGeom>
            <a:solidFill>
              <a:srgbClr val="CFD5EA">
                <a:alpha val="90199"/>
              </a:srgbClr>
            </a:solidFill>
          </p:spPr>
          <p:txBody>
            <a:bodyPr wrap="square" lIns="0" tIns="0" rIns="0" bIns="0" rtlCol="0"/>
            <a:lstStyle/>
            <a:p>
              <a:endParaRPr/>
            </a:p>
          </p:txBody>
        </p:sp>
        <p:sp>
          <p:nvSpPr>
            <p:cNvPr id="19" name="object 19"/>
            <p:cNvSpPr/>
            <p:nvPr/>
          </p:nvSpPr>
          <p:spPr>
            <a:xfrm>
              <a:off x="4322597" y="4957419"/>
              <a:ext cx="1141730" cy="997585"/>
            </a:xfrm>
            <a:custGeom>
              <a:avLst/>
              <a:gdLst/>
              <a:ahLst/>
              <a:cxnLst/>
              <a:rect l="l" t="t" r="r" b="b"/>
              <a:pathLst>
                <a:path w="1141729" h="997585">
                  <a:moveTo>
                    <a:pt x="0" y="149513"/>
                  </a:moveTo>
                  <a:lnTo>
                    <a:pt x="643108" y="149513"/>
                  </a:lnTo>
                  <a:lnTo>
                    <a:pt x="643108" y="0"/>
                  </a:lnTo>
                  <a:lnTo>
                    <a:pt x="1141628" y="498519"/>
                  </a:lnTo>
                  <a:lnTo>
                    <a:pt x="643108" y="997038"/>
                  </a:lnTo>
                  <a:lnTo>
                    <a:pt x="643108" y="847483"/>
                  </a:lnTo>
                  <a:lnTo>
                    <a:pt x="0" y="847483"/>
                  </a:lnTo>
                  <a:lnTo>
                    <a:pt x="0" y="149513"/>
                  </a:lnTo>
                  <a:close/>
                </a:path>
              </a:pathLst>
            </a:custGeom>
            <a:ln w="10477">
              <a:solidFill>
                <a:srgbClr val="CFD5EA"/>
              </a:solidFill>
            </a:ln>
          </p:spPr>
          <p:txBody>
            <a:bodyPr wrap="square" lIns="0" tIns="0" rIns="0" bIns="0" rtlCol="0"/>
            <a:lstStyle/>
            <a:p>
              <a:endParaRPr/>
            </a:p>
          </p:txBody>
        </p:sp>
        <p:sp>
          <p:nvSpPr>
            <p:cNvPr id="20" name="object 20"/>
            <p:cNvSpPr/>
            <p:nvPr/>
          </p:nvSpPr>
          <p:spPr>
            <a:xfrm>
              <a:off x="4038447" y="5169903"/>
              <a:ext cx="569595" cy="570865"/>
            </a:xfrm>
            <a:custGeom>
              <a:avLst/>
              <a:gdLst/>
              <a:ahLst/>
              <a:cxnLst/>
              <a:rect l="l" t="t" r="r" b="b"/>
              <a:pathLst>
                <a:path w="569595" h="570864">
                  <a:moveTo>
                    <a:pt x="0" y="285407"/>
                  </a:moveTo>
                  <a:lnTo>
                    <a:pt x="3727" y="331690"/>
                  </a:lnTo>
                  <a:lnTo>
                    <a:pt x="14519" y="375600"/>
                  </a:lnTo>
                  <a:lnTo>
                    <a:pt x="31788" y="416548"/>
                  </a:lnTo>
                  <a:lnTo>
                    <a:pt x="54949" y="453945"/>
                  </a:lnTo>
                  <a:lnTo>
                    <a:pt x="83414" y="487203"/>
                  </a:lnTo>
                  <a:lnTo>
                    <a:pt x="116597" y="515734"/>
                  </a:lnTo>
                  <a:lnTo>
                    <a:pt x="153911" y="538949"/>
                  </a:lnTo>
                  <a:lnTo>
                    <a:pt x="194771" y="556259"/>
                  </a:lnTo>
                  <a:lnTo>
                    <a:pt x="238588" y="567077"/>
                  </a:lnTo>
                  <a:lnTo>
                    <a:pt x="284778" y="570814"/>
                  </a:lnTo>
                  <a:lnTo>
                    <a:pt x="330968" y="567077"/>
                  </a:lnTo>
                  <a:lnTo>
                    <a:pt x="374785" y="556259"/>
                  </a:lnTo>
                  <a:lnTo>
                    <a:pt x="415645" y="538949"/>
                  </a:lnTo>
                  <a:lnTo>
                    <a:pt x="452959" y="515734"/>
                  </a:lnTo>
                  <a:lnTo>
                    <a:pt x="486142" y="487203"/>
                  </a:lnTo>
                  <a:lnTo>
                    <a:pt x="514607" y="453945"/>
                  </a:lnTo>
                  <a:lnTo>
                    <a:pt x="537768" y="416548"/>
                  </a:lnTo>
                  <a:lnTo>
                    <a:pt x="555037" y="375600"/>
                  </a:lnTo>
                  <a:lnTo>
                    <a:pt x="565829" y="331690"/>
                  </a:lnTo>
                  <a:lnTo>
                    <a:pt x="569556" y="285407"/>
                  </a:lnTo>
                  <a:lnTo>
                    <a:pt x="565829" y="239123"/>
                  </a:lnTo>
                  <a:lnTo>
                    <a:pt x="555037" y="195213"/>
                  </a:lnTo>
                  <a:lnTo>
                    <a:pt x="537768" y="154265"/>
                  </a:lnTo>
                  <a:lnTo>
                    <a:pt x="514607" y="116868"/>
                  </a:lnTo>
                  <a:lnTo>
                    <a:pt x="486142" y="83610"/>
                  </a:lnTo>
                  <a:lnTo>
                    <a:pt x="452959" y="55079"/>
                  </a:lnTo>
                  <a:lnTo>
                    <a:pt x="415645" y="31865"/>
                  </a:lnTo>
                  <a:lnTo>
                    <a:pt x="374785" y="14554"/>
                  </a:lnTo>
                  <a:lnTo>
                    <a:pt x="330968" y="3736"/>
                  </a:lnTo>
                  <a:lnTo>
                    <a:pt x="284778" y="0"/>
                  </a:lnTo>
                  <a:lnTo>
                    <a:pt x="238588" y="3736"/>
                  </a:lnTo>
                  <a:lnTo>
                    <a:pt x="194771" y="14554"/>
                  </a:lnTo>
                  <a:lnTo>
                    <a:pt x="153911" y="31865"/>
                  </a:lnTo>
                  <a:lnTo>
                    <a:pt x="116597" y="55079"/>
                  </a:lnTo>
                  <a:lnTo>
                    <a:pt x="83414" y="83610"/>
                  </a:lnTo>
                  <a:lnTo>
                    <a:pt x="54949" y="116868"/>
                  </a:lnTo>
                  <a:lnTo>
                    <a:pt x="31788" y="154265"/>
                  </a:lnTo>
                  <a:lnTo>
                    <a:pt x="14519" y="195213"/>
                  </a:lnTo>
                  <a:lnTo>
                    <a:pt x="3727" y="239123"/>
                  </a:lnTo>
                  <a:lnTo>
                    <a:pt x="0" y="285407"/>
                  </a:lnTo>
                  <a:close/>
                </a:path>
              </a:pathLst>
            </a:custGeom>
            <a:solidFill>
              <a:srgbClr val="4472C4"/>
            </a:solidFill>
          </p:spPr>
          <p:txBody>
            <a:bodyPr wrap="square" lIns="0" tIns="0" rIns="0" bIns="0" rtlCol="0"/>
            <a:lstStyle/>
            <a:p>
              <a:endParaRPr/>
            </a:p>
          </p:txBody>
        </p:sp>
        <p:sp>
          <p:nvSpPr>
            <p:cNvPr id="21" name="object 21"/>
            <p:cNvSpPr/>
            <p:nvPr/>
          </p:nvSpPr>
          <p:spPr>
            <a:xfrm>
              <a:off x="4038447" y="5169903"/>
              <a:ext cx="569595" cy="570865"/>
            </a:xfrm>
            <a:custGeom>
              <a:avLst/>
              <a:gdLst/>
              <a:ahLst/>
              <a:cxnLst/>
              <a:rect l="l" t="t" r="r" b="b"/>
              <a:pathLst>
                <a:path w="569595" h="570864">
                  <a:moveTo>
                    <a:pt x="0" y="285407"/>
                  </a:moveTo>
                  <a:lnTo>
                    <a:pt x="3727" y="239123"/>
                  </a:lnTo>
                  <a:lnTo>
                    <a:pt x="14519" y="195213"/>
                  </a:lnTo>
                  <a:lnTo>
                    <a:pt x="31788" y="154265"/>
                  </a:lnTo>
                  <a:lnTo>
                    <a:pt x="54949" y="116868"/>
                  </a:lnTo>
                  <a:lnTo>
                    <a:pt x="83413" y="83610"/>
                  </a:lnTo>
                  <a:lnTo>
                    <a:pt x="116596" y="55079"/>
                  </a:lnTo>
                  <a:lnTo>
                    <a:pt x="153911" y="31865"/>
                  </a:lnTo>
                  <a:lnTo>
                    <a:pt x="194770" y="14554"/>
                  </a:lnTo>
                  <a:lnTo>
                    <a:pt x="238588" y="3736"/>
                  </a:lnTo>
                  <a:lnTo>
                    <a:pt x="284778" y="0"/>
                  </a:lnTo>
                  <a:lnTo>
                    <a:pt x="330968" y="3736"/>
                  </a:lnTo>
                  <a:lnTo>
                    <a:pt x="374786" y="14554"/>
                  </a:lnTo>
                  <a:lnTo>
                    <a:pt x="415645" y="31865"/>
                  </a:lnTo>
                  <a:lnTo>
                    <a:pt x="452959" y="55079"/>
                  </a:lnTo>
                  <a:lnTo>
                    <a:pt x="486142" y="83610"/>
                  </a:lnTo>
                  <a:lnTo>
                    <a:pt x="514607" y="116868"/>
                  </a:lnTo>
                  <a:lnTo>
                    <a:pt x="537768" y="154265"/>
                  </a:lnTo>
                  <a:lnTo>
                    <a:pt x="555037" y="195213"/>
                  </a:lnTo>
                  <a:lnTo>
                    <a:pt x="565829" y="239123"/>
                  </a:lnTo>
                  <a:lnTo>
                    <a:pt x="569556" y="285407"/>
                  </a:lnTo>
                  <a:lnTo>
                    <a:pt x="565829" y="331690"/>
                  </a:lnTo>
                  <a:lnTo>
                    <a:pt x="555037" y="375600"/>
                  </a:lnTo>
                  <a:lnTo>
                    <a:pt x="537768" y="416548"/>
                  </a:lnTo>
                  <a:lnTo>
                    <a:pt x="514607" y="453945"/>
                  </a:lnTo>
                  <a:lnTo>
                    <a:pt x="486142" y="487203"/>
                  </a:lnTo>
                  <a:lnTo>
                    <a:pt x="452959" y="515734"/>
                  </a:lnTo>
                  <a:lnTo>
                    <a:pt x="415645" y="538949"/>
                  </a:lnTo>
                  <a:lnTo>
                    <a:pt x="374786" y="556259"/>
                  </a:lnTo>
                  <a:lnTo>
                    <a:pt x="330968" y="567077"/>
                  </a:lnTo>
                  <a:lnTo>
                    <a:pt x="284778" y="570814"/>
                  </a:lnTo>
                  <a:lnTo>
                    <a:pt x="238588" y="567077"/>
                  </a:lnTo>
                  <a:lnTo>
                    <a:pt x="194770" y="556259"/>
                  </a:lnTo>
                  <a:lnTo>
                    <a:pt x="153911" y="538949"/>
                  </a:lnTo>
                  <a:lnTo>
                    <a:pt x="116596" y="515734"/>
                  </a:lnTo>
                  <a:lnTo>
                    <a:pt x="83413" y="487203"/>
                  </a:lnTo>
                  <a:lnTo>
                    <a:pt x="54949" y="453945"/>
                  </a:lnTo>
                  <a:lnTo>
                    <a:pt x="31788" y="416548"/>
                  </a:lnTo>
                  <a:lnTo>
                    <a:pt x="14519" y="375600"/>
                  </a:lnTo>
                  <a:lnTo>
                    <a:pt x="3727" y="331690"/>
                  </a:lnTo>
                  <a:lnTo>
                    <a:pt x="0" y="285407"/>
                  </a:lnTo>
                  <a:close/>
                </a:path>
              </a:pathLst>
            </a:custGeom>
            <a:ln w="10477">
              <a:solidFill>
                <a:srgbClr val="FFFFFF"/>
              </a:solidFill>
            </a:ln>
          </p:spPr>
          <p:txBody>
            <a:bodyPr wrap="square" lIns="0" tIns="0" rIns="0" bIns="0" rtlCol="0"/>
            <a:lstStyle/>
            <a:p>
              <a:endParaRPr/>
            </a:p>
          </p:txBody>
        </p:sp>
      </p:grpSp>
      <p:sp>
        <p:nvSpPr>
          <p:cNvPr id="22" name="object 22"/>
          <p:cNvSpPr txBox="1"/>
          <p:nvPr/>
        </p:nvSpPr>
        <p:spPr>
          <a:xfrm>
            <a:off x="4198207" y="5375764"/>
            <a:ext cx="250825" cy="139065"/>
          </a:xfrm>
          <a:prstGeom prst="rect">
            <a:avLst/>
          </a:prstGeom>
        </p:spPr>
        <p:txBody>
          <a:bodyPr vert="horz" wrap="square" lIns="0" tIns="11430" rIns="0" bIns="0" rtlCol="0">
            <a:spAutoFit/>
          </a:bodyPr>
          <a:lstStyle/>
          <a:p>
            <a:pPr marL="12700">
              <a:lnSpc>
                <a:spcPct val="100000"/>
              </a:lnSpc>
              <a:spcBef>
                <a:spcPts val="90"/>
              </a:spcBef>
            </a:pPr>
            <a:r>
              <a:rPr sz="750" spc="-10" dirty="0">
                <a:solidFill>
                  <a:srgbClr val="FFFFFF"/>
                </a:solidFill>
                <a:latin typeface="Calibri"/>
                <a:cs typeface="Calibri"/>
              </a:rPr>
              <a:t>Cede</a:t>
            </a:r>
            <a:r>
              <a:rPr sz="750" spc="-5" dirty="0">
                <a:solidFill>
                  <a:srgbClr val="FFFFFF"/>
                </a:solidFill>
                <a:latin typeface="Calibri"/>
                <a:cs typeface="Calibri"/>
              </a:rPr>
              <a:t>r</a:t>
            </a:r>
            <a:endParaRPr sz="750">
              <a:latin typeface="Calibri"/>
              <a:cs typeface="Calibri"/>
            </a:endParaRPr>
          </a:p>
        </p:txBody>
      </p:sp>
      <p:grpSp>
        <p:nvGrpSpPr>
          <p:cNvPr id="23" name="object 23"/>
          <p:cNvGrpSpPr/>
          <p:nvPr/>
        </p:nvGrpSpPr>
        <p:grpSpPr>
          <a:xfrm>
            <a:off x="5495289" y="4930647"/>
            <a:ext cx="1424305" cy="999490"/>
            <a:chOff x="5495289" y="4930647"/>
            <a:chExt cx="1424305" cy="999490"/>
          </a:xfrm>
        </p:grpSpPr>
        <p:sp>
          <p:nvSpPr>
            <p:cNvPr id="24" name="object 24"/>
            <p:cNvSpPr/>
            <p:nvPr/>
          </p:nvSpPr>
          <p:spPr>
            <a:xfrm>
              <a:off x="5782322" y="4936045"/>
              <a:ext cx="1131570" cy="988694"/>
            </a:xfrm>
            <a:custGeom>
              <a:avLst/>
              <a:gdLst/>
              <a:ahLst/>
              <a:cxnLst/>
              <a:rect l="l" t="t" r="r" b="b"/>
              <a:pathLst>
                <a:path w="1131570" h="988695">
                  <a:moveTo>
                    <a:pt x="0" y="148257"/>
                  </a:moveTo>
                  <a:lnTo>
                    <a:pt x="0" y="840012"/>
                  </a:lnTo>
                  <a:lnTo>
                    <a:pt x="637451" y="840012"/>
                  </a:lnTo>
                  <a:lnTo>
                    <a:pt x="637451" y="988259"/>
                  </a:lnTo>
                  <a:lnTo>
                    <a:pt x="1131570" y="494118"/>
                  </a:lnTo>
                  <a:lnTo>
                    <a:pt x="637451" y="0"/>
                  </a:lnTo>
                  <a:lnTo>
                    <a:pt x="637451" y="148257"/>
                  </a:lnTo>
                  <a:lnTo>
                    <a:pt x="0" y="148257"/>
                  </a:lnTo>
                  <a:close/>
                </a:path>
              </a:pathLst>
            </a:custGeom>
            <a:solidFill>
              <a:srgbClr val="CFD5EA">
                <a:alpha val="90199"/>
              </a:srgbClr>
            </a:solidFill>
          </p:spPr>
          <p:txBody>
            <a:bodyPr wrap="square" lIns="0" tIns="0" rIns="0" bIns="0" rtlCol="0"/>
            <a:lstStyle/>
            <a:p>
              <a:endParaRPr/>
            </a:p>
          </p:txBody>
        </p:sp>
        <p:sp>
          <p:nvSpPr>
            <p:cNvPr id="25" name="object 25"/>
            <p:cNvSpPr/>
            <p:nvPr/>
          </p:nvSpPr>
          <p:spPr>
            <a:xfrm>
              <a:off x="5782322" y="4936045"/>
              <a:ext cx="1131570" cy="988694"/>
            </a:xfrm>
            <a:custGeom>
              <a:avLst/>
              <a:gdLst/>
              <a:ahLst/>
              <a:cxnLst/>
              <a:rect l="l" t="t" r="r" b="b"/>
              <a:pathLst>
                <a:path w="1131570" h="988695">
                  <a:moveTo>
                    <a:pt x="0" y="148256"/>
                  </a:moveTo>
                  <a:lnTo>
                    <a:pt x="637451" y="148256"/>
                  </a:lnTo>
                  <a:lnTo>
                    <a:pt x="637451" y="0"/>
                  </a:lnTo>
                  <a:lnTo>
                    <a:pt x="1131569" y="494118"/>
                  </a:lnTo>
                  <a:lnTo>
                    <a:pt x="637451" y="988258"/>
                  </a:lnTo>
                  <a:lnTo>
                    <a:pt x="637451" y="840012"/>
                  </a:lnTo>
                  <a:lnTo>
                    <a:pt x="0" y="840012"/>
                  </a:lnTo>
                  <a:lnTo>
                    <a:pt x="0" y="148256"/>
                  </a:lnTo>
                  <a:close/>
                </a:path>
              </a:pathLst>
            </a:custGeom>
            <a:ln w="10477">
              <a:solidFill>
                <a:srgbClr val="CFD5EA"/>
              </a:solidFill>
            </a:ln>
          </p:spPr>
          <p:txBody>
            <a:bodyPr wrap="square" lIns="0" tIns="0" rIns="0" bIns="0" rtlCol="0"/>
            <a:lstStyle/>
            <a:p>
              <a:endParaRPr/>
            </a:p>
          </p:txBody>
        </p:sp>
        <p:sp>
          <p:nvSpPr>
            <p:cNvPr id="26" name="object 26"/>
            <p:cNvSpPr/>
            <p:nvPr/>
          </p:nvSpPr>
          <p:spPr>
            <a:xfrm>
              <a:off x="5500687" y="5147271"/>
              <a:ext cx="565150" cy="565785"/>
            </a:xfrm>
            <a:custGeom>
              <a:avLst/>
              <a:gdLst/>
              <a:ahLst/>
              <a:cxnLst/>
              <a:rect l="l" t="t" r="r" b="b"/>
              <a:pathLst>
                <a:path w="565150" h="565785">
                  <a:moveTo>
                    <a:pt x="0" y="282892"/>
                  </a:moveTo>
                  <a:lnTo>
                    <a:pt x="3693" y="328774"/>
                  </a:lnTo>
                  <a:lnTo>
                    <a:pt x="14388" y="372301"/>
                  </a:lnTo>
                  <a:lnTo>
                    <a:pt x="31502" y="412889"/>
                  </a:lnTo>
                  <a:lnTo>
                    <a:pt x="54456" y="449957"/>
                  </a:lnTo>
                  <a:lnTo>
                    <a:pt x="82667" y="482920"/>
                  </a:lnTo>
                  <a:lnTo>
                    <a:pt x="115555" y="511197"/>
                  </a:lnTo>
                  <a:lnTo>
                    <a:pt x="152540" y="534205"/>
                  </a:lnTo>
                  <a:lnTo>
                    <a:pt x="193040" y="551361"/>
                  </a:lnTo>
                  <a:lnTo>
                    <a:pt x="236475" y="562081"/>
                  </a:lnTo>
                  <a:lnTo>
                    <a:pt x="282263" y="565785"/>
                  </a:lnTo>
                  <a:lnTo>
                    <a:pt x="328052" y="562081"/>
                  </a:lnTo>
                  <a:lnTo>
                    <a:pt x="371486" y="551361"/>
                  </a:lnTo>
                  <a:lnTo>
                    <a:pt x="411987" y="534205"/>
                  </a:lnTo>
                  <a:lnTo>
                    <a:pt x="448971" y="511197"/>
                  </a:lnTo>
                  <a:lnTo>
                    <a:pt x="481860" y="482920"/>
                  </a:lnTo>
                  <a:lnTo>
                    <a:pt x="510071" y="449957"/>
                  </a:lnTo>
                  <a:lnTo>
                    <a:pt x="533024" y="412889"/>
                  </a:lnTo>
                  <a:lnTo>
                    <a:pt x="550139" y="372301"/>
                  </a:lnTo>
                  <a:lnTo>
                    <a:pt x="560833" y="328774"/>
                  </a:lnTo>
                  <a:lnTo>
                    <a:pt x="564527" y="282892"/>
                  </a:lnTo>
                  <a:lnTo>
                    <a:pt x="560833" y="237010"/>
                  </a:lnTo>
                  <a:lnTo>
                    <a:pt x="550139" y="193483"/>
                  </a:lnTo>
                  <a:lnTo>
                    <a:pt x="533024" y="152895"/>
                  </a:lnTo>
                  <a:lnTo>
                    <a:pt x="510071" y="115827"/>
                  </a:lnTo>
                  <a:lnTo>
                    <a:pt x="481860" y="82864"/>
                  </a:lnTo>
                  <a:lnTo>
                    <a:pt x="448971" y="54587"/>
                  </a:lnTo>
                  <a:lnTo>
                    <a:pt x="411987" y="31579"/>
                  </a:lnTo>
                  <a:lnTo>
                    <a:pt x="371486" y="14423"/>
                  </a:lnTo>
                  <a:lnTo>
                    <a:pt x="328052" y="3703"/>
                  </a:lnTo>
                  <a:lnTo>
                    <a:pt x="282263" y="0"/>
                  </a:lnTo>
                  <a:lnTo>
                    <a:pt x="236475" y="3703"/>
                  </a:lnTo>
                  <a:lnTo>
                    <a:pt x="193040" y="14423"/>
                  </a:lnTo>
                  <a:lnTo>
                    <a:pt x="152540" y="31579"/>
                  </a:lnTo>
                  <a:lnTo>
                    <a:pt x="115555" y="54587"/>
                  </a:lnTo>
                  <a:lnTo>
                    <a:pt x="82667" y="82864"/>
                  </a:lnTo>
                  <a:lnTo>
                    <a:pt x="54456" y="115827"/>
                  </a:lnTo>
                  <a:lnTo>
                    <a:pt x="31502" y="152895"/>
                  </a:lnTo>
                  <a:lnTo>
                    <a:pt x="14388" y="193483"/>
                  </a:lnTo>
                  <a:lnTo>
                    <a:pt x="3693" y="237010"/>
                  </a:lnTo>
                  <a:lnTo>
                    <a:pt x="0" y="282892"/>
                  </a:lnTo>
                  <a:close/>
                </a:path>
              </a:pathLst>
            </a:custGeom>
            <a:solidFill>
              <a:srgbClr val="4472C4"/>
            </a:solidFill>
          </p:spPr>
          <p:txBody>
            <a:bodyPr wrap="square" lIns="0" tIns="0" rIns="0" bIns="0" rtlCol="0"/>
            <a:lstStyle/>
            <a:p>
              <a:endParaRPr/>
            </a:p>
          </p:txBody>
        </p:sp>
        <p:sp>
          <p:nvSpPr>
            <p:cNvPr id="27" name="object 27"/>
            <p:cNvSpPr/>
            <p:nvPr/>
          </p:nvSpPr>
          <p:spPr>
            <a:xfrm>
              <a:off x="5500687" y="5147271"/>
              <a:ext cx="565150" cy="565785"/>
            </a:xfrm>
            <a:custGeom>
              <a:avLst/>
              <a:gdLst/>
              <a:ahLst/>
              <a:cxnLst/>
              <a:rect l="l" t="t" r="r" b="b"/>
              <a:pathLst>
                <a:path w="565150" h="565785">
                  <a:moveTo>
                    <a:pt x="0" y="282892"/>
                  </a:moveTo>
                  <a:lnTo>
                    <a:pt x="3693" y="237010"/>
                  </a:lnTo>
                  <a:lnTo>
                    <a:pt x="14388" y="193483"/>
                  </a:lnTo>
                  <a:lnTo>
                    <a:pt x="31502" y="152894"/>
                  </a:lnTo>
                  <a:lnTo>
                    <a:pt x="54456" y="115827"/>
                  </a:lnTo>
                  <a:lnTo>
                    <a:pt x="82667" y="82863"/>
                  </a:lnTo>
                  <a:lnTo>
                    <a:pt x="115555" y="54586"/>
                  </a:lnTo>
                  <a:lnTo>
                    <a:pt x="152540" y="31579"/>
                  </a:lnTo>
                  <a:lnTo>
                    <a:pt x="193040" y="14423"/>
                  </a:lnTo>
                  <a:lnTo>
                    <a:pt x="236475" y="3703"/>
                  </a:lnTo>
                  <a:lnTo>
                    <a:pt x="282263" y="0"/>
                  </a:lnTo>
                  <a:lnTo>
                    <a:pt x="328052" y="3703"/>
                  </a:lnTo>
                  <a:lnTo>
                    <a:pt x="371486" y="14423"/>
                  </a:lnTo>
                  <a:lnTo>
                    <a:pt x="411987" y="31579"/>
                  </a:lnTo>
                  <a:lnTo>
                    <a:pt x="448971" y="54586"/>
                  </a:lnTo>
                  <a:lnTo>
                    <a:pt x="481860" y="82863"/>
                  </a:lnTo>
                  <a:lnTo>
                    <a:pt x="510071" y="115827"/>
                  </a:lnTo>
                  <a:lnTo>
                    <a:pt x="533024" y="152894"/>
                  </a:lnTo>
                  <a:lnTo>
                    <a:pt x="550139" y="193483"/>
                  </a:lnTo>
                  <a:lnTo>
                    <a:pt x="560833" y="237010"/>
                  </a:lnTo>
                  <a:lnTo>
                    <a:pt x="564527" y="282892"/>
                  </a:lnTo>
                  <a:lnTo>
                    <a:pt x="560833" y="328774"/>
                  </a:lnTo>
                  <a:lnTo>
                    <a:pt x="550139" y="372301"/>
                  </a:lnTo>
                  <a:lnTo>
                    <a:pt x="533024" y="412890"/>
                  </a:lnTo>
                  <a:lnTo>
                    <a:pt x="510071" y="449957"/>
                  </a:lnTo>
                  <a:lnTo>
                    <a:pt x="481860" y="482921"/>
                  </a:lnTo>
                  <a:lnTo>
                    <a:pt x="448971" y="511198"/>
                  </a:lnTo>
                  <a:lnTo>
                    <a:pt x="411987" y="534205"/>
                  </a:lnTo>
                  <a:lnTo>
                    <a:pt x="371486" y="551361"/>
                  </a:lnTo>
                  <a:lnTo>
                    <a:pt x="328052" y="562081"/>
                  </a:lnTo>
                  <a:lnTo>
                    <a:pt x="282263" y="565784"/>
                  </a:lnTo>
                  <a:lnTo>
                    <a:pt x="236475" y="562081"/>
                  </a:lnTo>
                  <a:lnTo>
                    <a:pt x="193040" y="551361"/>
                  </a:lnTo>
                  <a:lnTo>
                    <a:pt x="152540" y="534205"/>
                  </a:lnTo>
                  <a:lnTo>
                    <a:pt x="115555" y="511198"/>
                  </a:lnTo>
                  <a:lnTo>
                    <a:pt x="82667" y="482921"/>
                  </a:lnTo>
                  <a:lnTo>
                    <a:pt x="54456" y="449957"/>
                  </a:lnTo>
                  <a:lnTo>
                    <a:pt x="31502" y="412890"/>
                  </a:lnTo>
                  <a:lnTo>
                    <a:pt x="14388" y="372301"/>
                  </a:lnTo>
                  <a:lnTo>
                    <a:pt x="3693" y="328774"/>
                  </a:lnTo>
                  <a:lnTo>
                    <a:pt x="0" y="282892"/>
                  </a:lnTo>
                  <a:close/>
                </a:path>
              </a:pathLst>
            </a:custGeom>
            <a:ln w="10477">
              <a:solidFill>
                <a:srgbClr val="FFFFFF"/>
              </a:solidFill>
            </a:ln>
          </p:spPr>
          <p:txBody>
            <a:bodyPr wrap="square" lIns="0" tIns="0" rIns="0" bIns="0" rtlCol="0"/>
            <a:lstStyle/>
            <a:p>
              <a:endParaRPr/>
            </a:p>
          </p:txBody>
        </p:sp>
      </p:grpSp>
      <p:sp>
        <p:nvSpPr>
          <p:cNvPr id="28" name="object 28"/>
          <p:cNvSpPr txBox="1"/>
          <p:nvPr/>
        </p:nvSpPr>
        <p:spPr>
          <a:xfrm>
            <a:off x="5628595" y="5365391"/>
            <a:ext cx="308610" cy="113030"/>
          </a:xfrm>
          <a:prstGeom prst="rect">
            <a:avLst/>
          </a:prstGeom>
        </p:spPr>
        <p:txBody>
          <a:bodyPr vert="horz" wrap="square" lIns="0" tIns="15875" rIns="0" bIns="0" rtlCol="0">
            <a:spAutoFit/>
          </a:bodyPr>
          <a:lstStyle/>
          <a:p>
            <a:pPr marL="12700">
              <a:lnSpc>
                <a:spcPct val="100000"/>
              </a:lnSpc>
              <a:spcBef>
                <a:spcPts val="125"/>
              </a:spcBef>
            </a:pPr>
            <a:r>
              <a:rPr sz="550" spc="5" dirty="0">
                <a:solidFill>
                  <a:srgbClr val="FFFFFF"/>
                </a:solidFill>
                <a:latin typeface="Calibri"/>
                <a:cs typeface="Calibri"/>
              </a:rPr>
              <a:t>Conceder</a:t>
            </a:r>
            <a:endParaRPr sz="550">
              <a:latin typeface="Calibri"/>
              <a:cs typeface="Calibri"/>
            </a:endParaRPr>
          </a:p>
        </p:txBody>
      </p:sp>
      <p:grpSp>
        <p:nvGrpSpPr>
          <p:cNvPr id="29" name="object 29"/>
          <p:cNvGrpSpPr/>
          <p:nvPr/>
        </p:nvGrpSpPr>
        <p:grpSpPr>
          <a:xfrm>
            <a:off x="7024166" y="4930647"/>
            <a:ext cx="1379220" cy="999490"/>
            <a:chOff x="7024166" y="4930647"/>
            <a:chExt cx="1379220" cy="999490"/>
          </a:xfrm>
        </p:grpSpPr>
        <p:sp>
          <p:nvSpPr>
            <p:cNvPr id="30" name="object 30"/>
            <p:cNvSpPr/>
            <p:nvPr/>
          </p:nvSpPr>
          <p:spPr>
            <a:xfrm>
              <a:off x="7267193" y="4936045"/>
              <a:ext cx="1130935" cy="988694"/>
            </a:xfrm>
            <a:custGeom>
              <a:avLst/>
              <a:gdLst/>
              <a:ahLst/>
              <a:cxnLst/>
              <a:rect l="l" t="t" r="r" b="b"/>
              <a:pathLst>
                <a:path w="1130934" h="988695">
                  <a:moveTo>
                    <a:pt x="0" y="148257"/>
                  </a:moveTo>
                  <a:lnTo>
                    <a:pt x="0" y="840012"/>
                  </a:lnTo>
                  <a:lnTo>
                    <a:pt x="636193" y="840012"/>
                  </a:lnTo>
                  <a:lnTo>
                    <a:pt x="636193" y="988247"/>
                  </a:lnTo>
                  <a:lnTo>
                    <a:pt x="1130312" y="494118"/>
                  </a:lnTo>
                  <a:lnTo>
                    <a:pt x="636193" y="0"/>
                  </a:lnTo>
                  <a:lnTo>
                    <a:pt x="636193" y="148257"/>
                  </a:lnTo>
                  <a:lnTo>
                    <a:pt x="0" y="148257"/>
                  </a:lnTo>
                  <a:close/>
                </a:path>
              </a:pathLst>
            </a:custGeom>
            <a:solidFill>
              <a:srgbClr val="CFD5EA">
                <a:alpha val="90199"/>
              </a:srgbClr>
            </a:solidFill>
          </p:spPr>
          <p:txBody>
            <a:bodyPr wrap="square" lIns="0" tIns="0" rIns="0" bIns="0" rtlCol="0"/>
            <a:lstStyle/>
            <a:p>
              <a:endParaRPr/>
            </a:p>
          </p:txBody>
        </p:sp>
        <p:sp>
          <p:nvSpPr>
            <p:cNvPr id="31" name="object 31"/>
            <p:cNvSpPr/>
            <p:nvPr/>
          </p:nvSpPr>
          <p:spPr>
            <a:xfrm>
              <a:off x="7267193" y="4936045"/>
              <a:ext cx="1130935" cy="988694"/>
            </a:xfrm>
            <a:custGeom>
              <a:avLst/>
              <a:gdLst/>
              <a:ahLst/>
              <a:cxnLst/>
              <a:rect l="l" t="t" r="r" b="b"/>
              <a:pathLst>
                <a:path w="1130934" h="988695">
                  <a:moveTo>
                    <a:pt x="0" y="148256"/>
                  </a:moveTo>
                  <a:lnTo>
                    <a:pt x="636193" y="148256"/>
                  </a:lnTo>
                  <a:lnTo>
                    <a:pt x="636193" y="0"/>
                  </a:lnTo>
                  <a:lnTo>
                    <a:pt x="1130312" y="494118"/>
                  </a:lnTo>
                  <a:lnTo>
                    <a:pt x="636193" y="988248"/>
                  </a:lnTo>
                  <a:lnTo>
                    <a:pt x="636193" y="840012"/>
                  </a:lnTo>
                  <a:lnTo>
                    <a:pt x="0" y="840012"/>
                  </a:lnTo>
                  <a:lnTo>
                    <a:pt x="0" y="148256"/>
                  </a:lnTo>
                  <a:close/>
                </a:path>
              </a:pathLst>
            </a:custGeom>
            <a:ln w="10477">
              <a:solidFill>
                <a:srgbClr val="CFD5EA"/>
              </a:solidFill>
            </a:ln>
          </p:spPr>
          <p:txBody>
            <a:bodyPr wrap="square" lIns="0" tIns="0" rIns="0" bIns="0" rtlCol="0"/>
            <a:lstStyle/>
            <a:p>
              <a:endParaRPr/>
            </a:p>
          </p:txBody>
        </p:sp>
        <p:sp>
          <p:nvSpPr>
            <p:cNvPr id="32" name="object 32"/>
            <p:cNvSpPr/>
            <p:nvPr/>
          </p:nvSpPr>
          <p:spPr>
            <a:xfrm>
              <a:off x="7029564" y="5172417"/>
              <a:ext cx="565785" cy="565785"/>
            </a:xfrm>
            <a:custGeom>
              <a:avLst/>
              <a:gdLst/>
              <a:ahLst/>
              <a:cxnLst/>
              <a:rect l="l" t="t" r="r" b="b"/>
              <a:pathLst>
                <a:path w="565784" h="565785">
                  <a:moveTo>
                    <a:pt x="0" y="282892"/>
                  </a:moveTo>
                  <a:lnTo>
                    <a:pt x="3703" y="328774"/>
                  </a:lnTo>
                  <a:lnTo>
                    <a:pt x="14423" y="372301"/>
                  </a:lnTo>
                  <a:lnTo>
                    <a:pt x="31579" y="412890"/>
                  </a:lnTo>
                  <a:lnTo>
                    <a:pt x="54586" y="449957"/>
                  </a:lnTo>
                  <a:lnTo>
                    <a:pt x="82863" y="482921"/>
                  </a:lnTo>
                  <a:lnTo>
                    <a:pt x="115827" y="511198"/>
                  </a:lnTo>
                  <a:lnTo>
                    <a:pt x="152894" y="534205"/>
                  </a:lnTo>
                  <a:lnTo>
                    <a:pt x="193483" y="551361"/>
                  </a:lnTo>
                  <a:lnTo>
                    <a:pt x="237010" y="562081"/>
                  </a:lnTo>
                  <a:lnTo>
                    <a:pt x="282892" y="565785"/>
                  </a:lnTo>
                  <a:lnTo>
                    <a:pt x="328774" y="562081"/>
                  </a:lnTo>
                  <a:lnTo>
                    <a:pt x="372301" y="551361"/>
                  </a:lnTo>
                  <a:lnTo>
                    <a:pt x="412889" y="534205"/>
                  </a:lnTo>
                  <a:lnTo>
                    <a:pt x="449957" y="511198"/>
                  </a:lnTo>
                  <a:lnTo>
                    <a:pt x="482920" y="482921"/>
                  </a:lnTo>
                  <a:lnTo>
                    <a:pt x="511197" y="449957"/>
                  </a:lnTo>
                  <a:lnTo>
                    <a:pt x="534205" y="412890"/>
                  </a:lnTo>
                  <a:lnTo>
                    <a:pt x="551361" y="372301"/>
                  </a:lnTo>
                  <a:lnTo>
                    <a:pt x="562081" y="328774"/>
                  </a:lnTo>
                  <a:lnTo>
                    <a:pt x="565785" y="282892"/>
                  </a:lnTo>
                  <a:lnTo>
                    <a:pt x="562081" y="237010"/>
                  </a:lnTo>
                  <a:lnTo>
                    <a:pt x="551361" y="193483"/>
                  </a:lnTo>
                  <a:lnTo>
                    <a:pt x="534205" y="152894"/>
                  </a:lnTo>
                  <a:lnTo>
                    <a:pt x="511197" y="115827"/>
                  </a:lnTo>
                  <a:lnTo>
                    <a:pt x="482920" y="82863"/>
                  </a:lnTo>
                  <a:lnTo>
                    <a:pt x="449957" y="54586"/>
                  </a:lnTo>
                  <a:lnTo>
                    <a:pt x="412889" y="31579"/>
                  </a:lnTo>
                  <a:lnTo>
                    <a:pt x="372301" y="14423"/>
                  </a:lnTo>
                  <a:lnTo>
                    <a:pt x="328774" y="3703"/>
                  </a:lnTo>
                  <a:lnTo>
                    <a:pt x="282892" y="0"/>
                  </a:lnTo>
                  <a:lnTo>
                    <a:pt x="237010" y="3703"/>
                  </a:lnTo>
                  <a:lnTo>
                    <a:pt x="193483" y="14423"/>
                  </a:lnTo>
                  <a:lnTo>
                    <a:pt x="152894" y="31579"/>
                  </a:lnTo>
                  <a:lnTo>
                    <a:pt x="115827" y="54587"/>
                  </a:lnTo>
                  <a:lnTo>
                    <a:pt x="82863" y="82864"/>
                  </a:lnTo>
                  <a:lnTo>
                    <a:pt x="54586" y="115827"/>
                  </a:lnTo>
                  <a:lnTo>
                    <a:pt x="31579" y="152895"/>
                  </a:lnTo>
                  <a:lnTo>
                    <a:pt x="14423" y="193483"/>
                  </a:lnTo>
                  <a:lnTo>
                    <a:pt x="3703" y="237010"/>
                  </a:lnTo>
                  <a:lnTo>
                    <a:pt x="0" y="282892"/>
                  </a:lnTo>
                  <a:close/>
                </a:path>
              </a:pathLst>
            </a:custGeom>
            <a:solidFill>
              <a:srgbClr val="4472C4"/>
            </a:solidFill>
          </p:spPr>
          <p:txBody>
            <a:bodyPr wrap="square" lIns="0" tIns="0" rIns="0" bIns="0" rtlCol="0"/>
            <a:lstStyle/>
            <a:p>
              <a:endParaRPr/>
            </a:p>
          </p:txBody>
        </p:sp>
        <p:sp>
          <p:nvSpPr>
            <p:cNvPr id="33" name="object 33"/>
            <p:cNvSpPr/>
            <p:nvPr/>
          </p:nvSpPr>
          <p:spPr>
            <a:xfrm>
              <a:off x="7029564" y="5172417"/>
              <a:ext cx="565785" cy="565785"/>
            </a:xfrm>
            <a:custGeom>
              <a:avLst/>
              <a:gdLst/>
              <a:ahLst/>
              <a:cxnLst/>
              <a:rect l="l" t="t" r="r" b="b"/>
              <a:pathLst>
                <a:path w="565784" h="565785">
                  <a:moveTo>
                    <a:pt x="0" y="282892"/>
                  </a:moveTo>
                  <a:lnTo>
                    <a:pt x="3703" y="237010"/>
                  </a:lnTo>
                  <a:lnTo>
                    <a:pt x="14423" y="193483"/>
                  </a:lnTo>
                  <a:lnTo>
                    <a:pt x="31579" y="152894"/>
                  </a:lnTo>
                  <a:lnTo>
                    <a:pt x="54586" y="115827"/>
                  </a:lnTo>
                  <a:lnTo>
                    <a:pt x="82863" y="82863"/>
                  </a:lnTo>
                  <a:lnTo>
                    <a:pt x="115827" y="54586"/>
                  </a:lnTo>
                  <a:lnTo>
                    <a:pt x="152894" y="31579"/>
                  </a:lnTo>
                  <a:lnTo>
                    <a:pt x="193483" y="14423"/>
                  </a:lnTo>
                  <a:lnTo>
                    <a:pt x="237010" y="3703"/>
                  </a:lnTo>
                  <a:lnTo>
                    <a:pt x="282892" y="0"/>
                  </a:lnTo>
                  <a:lnTo>
                    <a:pt x="328774" y="3703"/>
                  </a:lnTo>
                  <a:lnTo>
                    <a:pt x="372301" y="14423"/>
                  </a:lnTo>
                  <a:lnTo>
                    <a:pt x="412890" y="31579"/>
                  </a:lnTo>
                  <a:lnTo>
                    <a:pt x="449957" y="54586"/>
                  </a:lnTo>
                  <a:lnTo>
                    <a:pt x="482921" y="82863"/>
                  </a:lnTo>
                  <a:lnTo>
                    <a:pt x="511198" y="115827"/>
                  </a:lnTo>
                  <a:lnTo>
                    <a:pt x="534205" y="152894"/>
                  </a:lnTo>
                  <a:lnTo>
                    <a:pt x="551361" y="193483"/>
                  </a:lnTo>
                  <a:lnTo>
                    <a:pt x="562081" y="237010"/>
                  </a:lnTo>
                  <a:lnTo>
                    <a:pt x="565784" y="282892"/>
                  </a:lnTo>
                  <a:lnTo>
                    <a:pt x="562081" y="328774"/>
                  </a:lnTo>
                  <a:lnTo>
                    <a:pt x="551361" y="372301"/>
                  </a:lnTo>
                  <a:lnTo>
                    <a:pt x="534205" y="412890"/>
                  </a:lnTo>
                  <a:lnTo>
                    <a:pt x="511198" y="449957"/>
                  </a:lnTo>
                  <a:lnTo>
                    <a:pt x="482921" y="482921"/>
                  </a:lnTo>
                  <a:lnTo>
                    <a:pt x="449957" y="511198"/>
                  </a:lnTo>
                  <a:lnTo>
                    <a:pt x="412890" y="534205"/>
                  </a:lnTo>
                  <a:lnTo>
                    <a:pt x="372301" y="551361"/>
                  </a:lnTo>
                  <a:lnTo>
                    <a:pt x="328774" y="562081"/>
                  </a:lnTo>
                  <a:lnTo>
                    <a:pt x="282892" y="565784"/>
                  </a:lnTo>
                  <a:lnTo>
                    <a:pt x="237010" y="562081"/>
                  </a:lnTo>
                  <a:lnTo>
                    <a:pt x="193483" y="551361"/>
                  </a:lnTo>
                  <a:lnTo>
                    <a:pt x="152894" y="534205"/>
                  </a:lnTo>
                  <a:lnTo>
                    <a:pt x="115827" y="511198"/>
                  </a:lnTo>
                  <a:lnTo>
                    <a:pt x="82863" y="482921"/>
                  </a:lnTo>
                  <a:lnTo>
                    <a:pt x="54586" y="449957"/>
                  </a:lnTo>
                  <a:lnTo>
                    <a:pt x="31579" y="412890"/>
                  </a:lnTo>
                  <a:lnTo>
                    <a:pt x="14423" y="372301"/>
                  </a:lnTo>
                  <a:lnTo>
                    <a:pt x="3703" y="328774"/>
                  </a:lnTo>
                  <a:lnTo>
                    <a:pt x="0" y="282892"/>
                  </a:lnTo>
                  <a:close/>
                </a:path>
              </a:pathLst>
            </a:custGeom>
            <a:ln w="10477">
              <a:solidFill>
                <a:srgbClr val="FFFFFF"/>
              </a:solidFill>
            </a:ln>
          </p:spPr>
          <p:txBody>
            <a:bodyPr wrap="square" lIns="0" tIns="0" rIns="0" bIns="0" rtlCol="0"/>
            <a:lstStyle/>
            <a:p>
              <a:endParaRPr/>
            </a:p>
          </p:txBody>
        </p:sp>
      </p:grpSp>
      <p:sp>
        <p:nvSpPr>
          <p:cNvPr id="34" name="object 34"/>
          <p:cNvSpPr txBox="1"/>
          <p:nvPr/>
        </p:nvSpPr>
        <p:spPr>
          <a:xfrm>
            <a:off x="7154433" y="5391061"/>
            <a:ext cx="317500" cy="113030"/>
          </a:xfrm>
          <a:prstGeom prst="rect">
            <a:avLst/>
          </a:prstGeom>
        </p:spPr>
        <p:txBody>
          <a:bodyPr vert="horz" wrap="square" lIns="0" tIns="15875" rIns="0" bIns="0" rtlCol="0">
            <a:spAutoFit/>
          </a:bodyPr>
          <a:lstStyle/>
          <a:p>
            <a:pPr marL="12700">
              <a:lnSpc>
                <a:spcPct val="100000"/>
              </a:lnSpc>
              <a:spcBef>
                <a:spcPts val="125"/>
              </a:spcBef>
            </a:pPr>
            <a:r>
              <a:rPr sz="550" spc="5" dirty="0">
                <a:solidFill>
                  <a:srgbClr val="FFFFFF"/>
                </a:solidFill>
                <a:latin typeface="Calibri"/>
                <a:cs typeface="Calibri"/>
              </a:rPr>
              <a:t>Colaborar</a:t>
            </a:r>
            <a:endParaRPr sz="550">
              <a:latin typeface="Calibri"/>
              <a:cs typeface="Calibri"/>
            </a:endParaRPr>
          </a:p>
        </p:txBody>
      </p:sp>
      <p:grpSp>
        <p:nvGrpSpPr>
          <p:cNvPr id="35" name="object 35"/>
          <p:cNvGrpSpPr/>
          <p:nvPr/>
        </p:nvGrpSpPr>
        <p:grpSpPr>
          <a:xfrm>
            <a:off x="8462676" y="4930806"/>
            <a:ext cx="1424305" cy="998855"/>
            <a:chOff x="8462676" y="4930806"/>
            <a:chExt cx="1424305" cy="998855"/>
          </a:xfrm>
        </p:grpSpPr>
        <p:sp>
          <p:nvSpPr>
            <p:cNvPr id="36" name="object 36"/>
            <p:cNvSpPr/>
            <p:nvPr/>
          </p:nvSpPr>
          <p:spPr>
            <a:xfrm>
              <a:off x="8750807" y="4936045"/>
              <a:ext cx="1130935" cy="988694"/>
            </a:xfrm>
            <a:custGeom>
              <a:avLst/>
              <a:gdLst/>
              <a:ahLst/>
              <a:cxnLst/>
              <a:rect l="l" t="t" r="r" b="b"/>
              <a:pathLst>
                <a:path w="1130934" h="988695">
                  <a:moveTo>
                    <a:pt x="0" y="148257"/>
                  </a:moveTo>
                  <a:lnTo>
                    <a:pt x="0" y="840012"/>
                  </a:lnTo>
                  <a:lnTo>
                    <a:pt x="636193" y="840012"/>
                  </a:lnTo>
                  <a:lnTo>
                    <a:pt x="636193" y="988247"/>
                  </a:lnTo>
                  <a:lnTo>
                    <a:pt x="1130312" y="494118"/>
                  </a:lnTo>
                  <a:lnTo>
                    <a:pt x="636193" y="0"/>
                  </a:lnTo>
                  <a:lnTo>
                    <a:pt x="636193" y="148257"/>
                  </a:lnTo>
                  <a:lnTo>
                    <a:pt x="0" y="148257"/>
                  </a:lnTo>
                  <a:close/>
                </a:path>
              </a:pathLst>
            </a:custGeom>
            <a:solidFill>
              <a:srgbClr val="CFD5EA">
                <a:alpha val="90199"/>
              </a:srgbClr>
            </a:solidFill>
          </p:spPr>
          <p:txBody>
            <a:bodyPr wrap="square" lIns="0" tIns="0" rIns="0" bIns="0" rtlCol="0"/>
            <a:lstStyle/>
            <a:p>
              <a:endParaRPr/>
            </a:p>
          </p:txBody>
        </p:sp>
        <p:sp>
          <p:nvSpPr>
            <p:cNvPr id="37" name="object 37"/>
            <p:cNvSpPr/>
            <p:nvPr/>
          </p:nvSpPr>
          <p:spPr>
            <a:xfrm>
              <a:off x="8750807" y="4936045"/>
              <a:ext cx="1130935" cy="988694"/>
            </a:xfrm>
            <a:custGeom>
              <a:avLst/>
              <a:gdLst/>
              <a:ahLst/>
              <a:cxnLst/>
              <a:rect l="l" t="t" r="r" b="b"/>
              <a:pathLst>
                <a:path w="1130934" h="988695">
                  <a:moveTo>
                    <a:pt x="0" y="148256"/>
                  </a:moveTo>
                  <a:lnTo>
                    <a:pt x="636193" y="148256"/>
                  </a:lnTo>
                  <a:lnTo>
                    <a:pt x="636193" y="0"/>
                  </a:lnTo>
                  <a:lnTo>
                    <a:pt x="1130312" y="494118"/>
                  </a:lnTo>
                  <a:lnTo>
                    <a:pt x="636193" y="988248"/>
                  </a:lnTo>
                  <a:lnTo>
                    <a:pt x="636193" y="840012"/>
                  </a:lnTo>
                  <a:lnTo>
                    <a:pt x="0" y="840012"/>
                  </a:lnTo>
                  <a:lnTo>
                    <a:pt x="0" y="148256"/>
                  </a:lnTo>
                  <a:close/>
                </a:path>
              </a:pathLst>
            </a:custGeom>
            <a:ln w="10477">
              <a:solidFill>
                <a:srgbClr val="CFD5EA"/>
              </a:solidFill>
            </a:ln>
          </p:spPr>
          <p:txBody>
            <a:bodyPr wrap="square" lIns="0" tIns="0" rIns="0" bIns="0" rtlCol="0"/>
            <a:lstStyle/>
            <a:p>
              <a:endParaRPr/>
            </a:p>
          </p:txBody>
        </p:sp>
        <p:sp>
          <p:nvSpPr>
            <p:cNvPr id="38" name="object 38"/>
            <p:cNvSpPr/>
            <p:nvPr/>
          </p:nvSpPr>
          <p:spPr>
            <a:xfrm>
              <a:off x="8467915" y="5147271"/>
              <a:ext cx="565785" cy="565785"/>
            </a:xfrm>
            <a:custGeom>
              <a:avLst/>
              <a:gdLst/>
              <a:ahLst/>
              <a:cxnLst/>
              <a:rect l="l" t="t" r="r" b="b"/>
              <a:pathLst>
                <a:path w="565784" h="565785">
                  <a:moveTo>
                    <a:pt x="0" y="282892"/>
                  </a:moveTo>
                  <a:lnTo>
                    <a:pt x="3703" y="328774"/>
                  </a:lnTo>
                  <a:lnTo>
                    <a:pt x="14423" y="372301"/>
                  </a:lnTo>
                  <a:lnTo>
                    <a:pt x="31579" y="412889"/>
                  </a:lnTo>
                  <a:lnTo>
                    <a:pt x="54586" y="449957"/>
                  </a:lnTo>
                  <a:lnTo>
                    <a:pt x="82863" y="482920"/>
                  </a:lnTo>
                  <a:lnTo>
                    <a:pt x="115827" y="511197"/>
                  </a:lnTo>
                  <a:lnTo>
                    <a:pt x="152894" y="534205"/>
                  </a:lnTo>
                  <a:lnTo>
                    <a:pt x="193483" y="551361"/>
                  </a:lnTo>
                  <a:lnTo>
                    <a:pt x="237010" y="562081"/>
                  </a:lnTo>
                  <a:lnTo>
                    <a:pt x="282892" y="565784"/>
                  </a:lnTo>
                  <a:lnTo>
                    <a:pt x="328774" y="562081"/>
                  </a:lnTo>
                  <a:lnTo>
                    <a:pt x="372301" y="551361"/>
                  </a:lnTo>
                  <a:lnTo>
                    <a:pt x="412890" y="534205"/>
                  </a:lnTo>
                  <a:lnTo>
                    <a:pt x="449957" y="511197"/>
                  </a:lnTo>
                  <a:lnTo>
                    <a:pt x="482921" y="482920"/>
                  </a:lnTo>
                  <a:lnTo>
                    <a:pt x="511198" y="449957"/>
                  </a:lnTo>
                  <a:lnTo>
                    <a:pt x="534205" y="412889"/>
                  </a:lnTo>
                  <a:lnTo>
                    <a:pt x="551361" y="372301"/>
                  </a:lnTo>
                  <a:lnTo>
                    <a:pt x="562081" y="328774"/>
                  </a:lnTo>
                  <a:lnTo>
                    <a:pt x="565784" y="282892"/>
                  </a:lnTo>
                  <a:lnTo>
                    <a:pt x="562081" y="237010"/>
                  </a:lnTo>
                  <a:lnTo>
                    <a:pt x="551361" y="193483"/>
                  </a:lnTo>
                  <a:lnTo>
                    <a:pt x="534205" y="152895"/>
                  </a:lnTo>
                  <a:lnTo>
                    <a:pt x="511198" y="115827"/>
                  </a:lnTo>
                  <a:lnTo>
                    <a:pt x="482921" y="82864"/>
                  </a:lnTo>
                  <a:lnTo>
                    <a:pt x="449957" y="54587"/>
                  </a:lnTo>
                  <a:lnTo>
                    <a:pt x="412890" y="31579"/>
                  </a:lnTo>
                  <a:lnTo>
                    <a:pt x="372301" y="14423"/>
                  </a:lnTo>
                  <a:lnTo>
                    <a:pt x="328774" y="3703"/>
                  </a:lnTo>
                  <a:lnTo>
                    <a:pt x="282892" y="0"/>
                  </a:lnTo>
                  <a:lnTo>
                    <a:pt x="237010" y="3703"/>
                  </a:lnTo>
                  <a:lnTo>
                    <a:pt x="193483" y="14423"/>
                  </a:lnTo>
                  <a:lnTo>
                    <a:pt x="152894" y="31579"/>
                  </a:lnTo>
                  <a:lnTo>
                    <a:pt x="115827" y="54587"/>
                  </a:lnTo>
                  <a:lnTo>
                    <a:pt x="82863" y="82864"/>
                  </a:lnTo>
                  <a:lnTo>
                    <a:pt x="54586" y="115827"/>
                  </a:lnTo>
                  <a:lnTo>
                    <a:pt x="31579" y="152895"/>
                  </a:lnTo>
                  <a:lnTo>
                    <a:pt x="14423" y="193483"/>
                  </a:lnTo>
                  <a:lnTo>
                    <a:pt x="3703" y="237010"/>
                  </a:lnTo>
                  <a:lnTo>
                    <a:pt x="0" y="282892"/>
                  </a:lnTo>
                  <a:close/>
                </a:path>
              </a:pathLst>
            </a:custGeom>
            <a:solidFill>
              <a:srgbClr val="C00000"/>
            </a:solidFill>
          </p:spPr>
          <p:txBody>
            <a:bodyPr wrap="square" lIns="0" tIns="0" rIns="0" bIns="0" rtlCol="0"/>
            <a:lstStyle/>
            <a:p>
              <a:endParaRPr/>
            </a:p>
          </p:txBody>
        </p:sp>
        <p:sp>
          <p:nvSpPr>
            <p:cNvPr id="39" name="object 39"/>
            <p:cNvSpPr/>
            <p:nvPr/>
          </p:nvSpPr>
          <p:spPr>
            <a:xfrm>
              <a:off x="8467915" y="5147271"/>
              <a:ext cx="565785" cy="565785"/>
            </a:xfrm>
            <a:custGeom>
              <a:avLst/>
              <a:gdLst/>
              <a:ahLst/>
              <a:cxnLst/>
              <a:rect l="l" t="t" r="r" b="b"/>
              <a:pathLst>
                <a:path w="565784" h="565785">
                  <a:moveTo>
                    <a:pt x="0" y="282892"/>
                  </a:moveTo>
                  <a:lnTo>
                    <a:pt x="3703" y="237010"/>
                  </a:lnTo>
                  <a:lnTo>
                    <a:pt x="14423" y="193483"/>
                  </a:lnTo>
                  <a:lnTo>
                    <a:pt x="31579" y="152894"/>
                  </a:lnTo>
                  <a:lnTo>
                    <a:pt x="54586" y="115827"/>
                  </a:lnTo>
                  <a:lnTo>
                    <a:pt x="82863" y="82863"/>
                  </a:lnTo>
                  <a:lnTo>
                    <a:pt x="115827" y="54586"/>
                  </a:lnTo>
                  <a:lnTo>
                    <a:pt x="152894" y="31579"/>
                  </a:lnTo>
                  <a:lnTo>
                    <a:pt x="193483" y="14423"/>
                  </a:lnTo>
                  <a:lnTo>
                    <a:pt x="237010" y="3703"/>
                  </a:lnTo>
                  <a:lnTo>
                    <a:pt x="282892" y="0"/>
                  </a:lnTo>
                  <a:lnTo>
                    <a:pt x="328774" y="3703"/>
                  </a:lnTo>
                  <a:lnTo>
                    <a:pt x="372301" y="14423"/>
                  </a:lnTo>
                  <a:lnTo>
                    <a:pt x="412890" y="31579"/>
                  </a:lnTo>
                  <a:lnTo>
                    <a:pt x="449957" y="54586"/>
                  </a:lnTo>
                  <a:lnTo>
                    <a:pt x="482921" y="82863"/>
                  </a:lnTo>
                  <a:lnTo>
                    <a:pt x="511198" y="115827"/>
                  </a:lnTo>
                  <a:lnTo>
                    <a:pt x="534205" y="152894"/>
                  </a:lnTo>
                  <a:lnTo>
                    <a:pt x="551361" y="193483"/>
                  </a:lnTo>
                  <a:lnTo>
                    <a:pt x="562081" y="237010"/>
                  </a:lnTo>
                  <a:lnTo>
                    <a:pt x="565784" y="282892"/>
                  </a:lnTo>
                  <a:lnTo>
                    <a:pt x="562081" y="328774"/>
                  </a:lnTo>
                  <a:lnTo>
                    <a:pt x="551361" y="372301"/>
                  </a:lnTo>
                  <a:lnTo>
                    <a:pt x="534205" y="412890"/>
                  </a:lnTo>
                  <a:lnTo>
                    <a:pt x="511198" y="449957"/>
                  </a:lnTo>
                  <a:lnTo>
                    <a:pt x="482921" y="482921"/>
                  </a:lnTo>
                  <a:lnTo>
                    <a:pt x="449957" y="511198"/>
                  </a:lnTo>
                  <a:lnTo>
                    <a:pt x="412890" y="534205"/>
                  </a:lnTo>
                  <a:lnTo>
                    <a:pt x="372301" y="551361"/>
                  </a:lnTo>
                  <a:lnTo>
                    <a:pt x="328774" y="562081"/>
                  </a:lnTo>
                  <a:lnTo>
                    <a:pt x="282892" y="565784"/>
                  </a:lnTo>
                  <a:lnTo>
                    <a:pt x="237010" y="562081"/>
                  </a:lnTo>
                  <a:lnTo>
                    <a:pt x="193483" y="551361"/>
                  </a:lnTo>
                  <a:lnTo>
                    <a:pt x="152894" y="534205"/>
                  </a:lnTo>
                  <a:lnTo>
                    <a:pt x="115827" y="511198"/>
                  </a:lnTo>
                  <a:lnTo>
                    <a:pt x="82863" y="482921"/>
                  </a:lnTo>
                  <a:lnTo>
                    <a:pt x="54586" y="449957"/>
                  </a:lnTo>
                  <a:lnTo>
                    <a:pt x="31579" y="412890"/>
                  </a:lnTo>
                  <a:lnTo>
                    <a:pt x="14423" y="372301"/>
                  </a:lnTo>
                  <a:lnTo>
                    <a:pt x="3703" y="328774"/>
                  </a:lnTo>
                  <a:lnTo>
                    <a:pt x="0" y="282892"/>
                  </a:lnTo>
                  <a:close/>
                </a:path>
              </a:pathLst>
            </a:custGeom>
            <a:ln w="10477">
              <a:solidFill>
                <a:srgbClr val="FFFFFF"/>
              </a:solidFill>
            </a:ln>
          </p:spPr>
          <p:txBody>
            <a:bodyPr wrap="square" lIns="0" tIns="0" rIns="0" bIns="0" rtlCol="0"/>
            <a:lstStyle/>
            <a:p>
              <a:endParaRPr/>
            </a:p>
          </p:txBody>
        </p:sp>
      </p:grpSp>
      <p:sp>
        <p:nvSpPr>
          <p:cNvPr id="40" name="object 40"/>
          <p:cNvSpPr txBox="1"/>
          <p:nvPr/>
        </p:nvSpPr>
        <p:spPr>
          <a:xfrm>
            <a:off x="8555590" y="5365391"/>
            <a:ext cx="392430" cy="113030"/>
          </a:xfrm>
          <a:prstGeom prst="rect">
            <a:avLst/>
          </a:prstGeom>
        </p:spPr>
        <p:txBody>
          <a:bodyPr vert="horz" wrap="square" lIns="0" tIns="15875" rIns="0" bIns="0" rtlCol="0">
            <a:spAutoFit/>
          </a:bodyPr>
          <a:lstStyle/>
          <a:p>
            <a:pPr marL="12700">
              <a:lnSpc>
                <a:spcPct val="100000"/>
              </a:lnSpc>
              <a:spcBef>
                <a:spcPts val="125"/>
              </a:spcBef>
            </a:pPr>
            <a:r>
              <a:rPr sz="550" spc="5" dirty="0">
                <a:solidFill>
                  <a:srgbClr val="FFFFFF"/>
                </a:solidFill>
                <a:latin typeface="Calibri"/>
                <a:cs typeface="Calibri"/>
              </a:rPr>
              <a:t>Transformar</a:t>
            </a:r>
            <a:endParaRPr sz="550" dirty="0">
              <a:latin typeface="Calibri"/>
              <a:cs typeface="Calibri"/>
            </a:endParaRPr>
          </a:p>
        </p:txBody>
      </p:sp>
      <p:sp>
        <p:nvSpPr>
          <p:cNvPr id="41" name="object 41"/>
          <p:cNvSpPr txBox="1">
            <a:spLocks noGrp="1"/>
          </p:cNvSpPr>
          <p:nvPr>
            <p:ph type="title"/>
          </p:nvPr>
        </p:nvSpPr>
        <p:spPr>
          <a:xfrm>
            <a:off x="2789297" y="1058153"/>
            <a:ext cx="4249420" cy="478790"/>
          </a:xfrm>
          <a:prstGeom prst="rect">
            <a:avLst/>
          </a:prstGeom>
        </p:spPr>
        <p:txBody>
          <a:bodyPr vert="horz" wrap="square" lIns="0" tIns="15240" rIns="0" bIns="0" rtlCol="0">
            <a:spAutoFit/>
          </a:bodyPr>
          <a:lstStyle/>
          <a:p>
            <a:pPr marL="12700">
              <a:lnSpc>
                <a:spcPct val="100000"/>
              </a:lnSpc>
              <a:spcBef>
                <a:spcPts val="120"/>
              </a:spcBef>
            </a:pPr>
            <a:r>
              <a:rPr spc="5" dirty="0">
                <a:solidFill>
                  <a:srgbClr val="385723"/>
                </a:solidFill>
              </a:rPr>
              <a:t>Actitudes</a:t>
            </a:r>
            <a:r>
              <a:rPr spc="-25" dirty="0">
                <a:solidFill>
                  <a:srgbClr val="385723"/>
                </a:solidFill>
              </a:rPr>
              <a:t> </a:t>
            </a:r>
            <a:r>
              <a:rPr spc="-10" dirty="0">
                <a:solidFill>
                  <a:srgbClr val="385723"/>
                </a:solidFill>
              </a:rPr>
              <a:t>frente</a:t>
            </a:r>
            <a:r>
              <a:rPr spc="-35" dirty="0">
                <a:solidFill>
                  <a:srgbClr val="385723"/>
                </a:solidFill>
              </a:rPr>
              <a:t> </a:t>
            </a:r>
            <a:r>
              <a:rPr spc="5" dirty="0">
                <a:solidFill>
                  <a:srgbClr val="385723"/>
                </a:solidFill>
              </a:rPr>
              <a:t>al</a:t>
            </a:r>
            <a:r>
              <a:rPr spc="-10" dirty="0">
                <a:solidFill>
                  <a:srgbClr val="385723"/>
                </a:solidFill>
              </a:rPr>
              <a:t> </a:t>
            </a:r>
            <a:r>
              <a:rPr spc="-5" dirty="0">
                <a:solidFill>
                  <a:srgbClr val="385723"/>
                </a:solidFill>
              </a:rPr>
              <a:t>conflicto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34FC372-4DE0-4B53-91EC-68BE48C5054B}"/>
              </a:ext>
            </a:extLst>
          </p:cNvPr>
          <p:cNvSpPr txBox="1"/>
          <p:nvPr/>
        </p:nvSpPr>
        <p:spPr>
          <a:xfrm>
            <a:off x="761705" y="4056485"/>
            <a:ext cx="3654715" cy="1539652"/>
          </a:xfrm>
          <a:prstGeom prst="rect">
            <a:avLst/>
          </a:prstGeom>
          <a:noFill/>
        </p:spPr>
        <p:txBody>
          <a:bodyPr wrap="square" rtlCol="0">
            <a:spAutoFit/>
          </a:bodyPr>
          <a:lstStyle/>
          <a:p>
            <a:pPr algn="ctr"/>
            <a:r>
              <a:rPr lang="es-ES" sz="1980" b="1" dirty="0">
                <a:solidFill>
                  <a:srgbClr val="FF0000"/>
                </a:solidFill>
                <a:latin typeface="Calibri Light" panose="020F0302020204030204" pitchFamily="34" charset="0"/>
                <a:cs typeface="Calibri Light" panose="020F0302020204030204" pitchFamily="34" charset="0"/>
              </a:rPr>
              <a:t>Como modalidad de resolución de conflictos  frente a “crisis de la Justicia”</a:t>
            </a:r>
          </a:p>
          <a:p>
            <a:pPr algn="ctr"/>
            <a:endParaRPr lang="es-ES" sz="1980" b="1" dirty="0">
              <a:latin typeface="Calibri Light" panose="020F0302020204030204" pitchFamily="34" charset="0"/>
              <a:cs typeface="Calibri Light" panose="020F0302020204030204" pitchFamily="34" charset="0"/>
            </a:endParaRPr>
          </a:p>
          <a:p>
            <a:endParaRPr lang="es-CL" sz="1485" dirty="0"/>
          </a:p>
        </p:txBody>
      </p:sp>
      <p:sp>
        <p:nvSpPr>
          <p:cNvPr id="6" name="CuadroTexto 5">
            <a:extLst>
              <a:ext uri="{FF2B5EF4-FFF2-40B4-BE49-F238E27FC236}">
                <a16:creationId xmlns:a16="http://schemas.microsoft.com/office/drawing/2014/main" id="{170338E5-0775-4175-A8C6-F22311274C93}"/>
              </a:ext>
            </a:extLst>
          </p:cNvPr>
          <p:cNvSpPr txBox="1"/>
          <p:nvPr/>
        </p:nvSpPr>
        <p:spPr>
          <a:xfrm>
            <a:off x="5590715" y="4005701"/>
            <a:ext cx="4211343" cy="777905"/>
          </a:xfrm>
          <a:prstGeom prst="rect">
            <a:avLst/>
          </a:prstGeom>
          <a:noFill/>
        </p:spPr>
        <p:txBody>
          <a:bodyPr wrap="square" rtlCol="0">
            <a:spAutoFit/>
          </a:bodyPr>
          <a:lstStyle/>
          <a:p>
            <a:pPr algn="just"/>
            <a:r>
              <a:rPr lang="es-ES" sz="1485" b="1" dirty="0">
                <a:latin typeface="Calibri Light" panose="020F0302020204030204" pitchFamily="34" charset="0"/>
                <a:cs typeface="Calibri Light" panose="020F0302020204030204" pitchFamily="34" charset="0"/>
              </a:rPr>
              <a:t>Como práctica de intervención en la reconstrucción de vínculos sociales y resocialización de los individuos para las transformaciones sociales</a:t>
            </a:r>
            <a:endParaRPr lang="es-CL" sz="1485" b="1" dirty="0">
              <a:latin typeface="Calibri Light" panose="020F0302020204030204" pitchFamily="34" charset="0"/>
              <a:cs typeface="Calibri Light" panose="020F0302020204030204" pitchFamily="34" charset="0"/>
            </a:endParaRPr>
          </a:p>
        </p:txBody>
      </p:sp>
      <p:sp>
        <p:nvSpPr>
          <p:cNvPr id="7" name="CuadroTexto 6">
            <a:extLst>
              <a:ext uri="{FF2B5EF4-FFF2-40B4-BE49-F238E27FC236}">
                <a16:creationId xmlns:a16="http://schemas.microsoft.com/office/drawing/2014/main" id="{9FE6206E-5201-40DC-9957-78A49C9E0EA1}"/>
              </a:ext>
            </a:extLst>
          </p:cNvPr>
          <p:cNvSpPr txBox="1"/>
          <p:nvPr/>
        </p:nvSpPr>
        <p:spPr>
          <a:xfrm>
            <a:off x="761705" y="4984503"/>
            <a:ext cx="4680086" cy="549381"/>
          </a:xfrm>
          <a:prstGeom prst="rect">
            <a:avLst/>
          </a:prstGeom>
          <a:noFill/>
        </p:spPr>
        <p:txBody>
          <a:bodyPr wrap="square" rtlCol="0">
            <a:spAutoFit/>
          </a:bodyPr>
          <a:lstStyle/>
          <a:p>
            <a:pPr marL="235744" indent="-235744">
              <a:buFont typeface="Wingdings" panose="05000000000000000000" pitchFamily="2" charset="2"/>
              <a:buChar char="ü"/>
            </a:pPr>
            <a:r>
              <a:rPr lang="es-ES" sz="1485" dirty="0"/>
              <a:t>Se intervienen conflictos manifiestos</a:t>
            </a:r>
          </a:p>
          <a:p>
            <a:pPr marL="235744" indent="-235744">
              <a:buFont typeface="Wingdings" panose="05000000000000000000" pitchFamily="2" charset="2"/>
              <a:buChar char="ü"/>
            </a:pPr>
            <a:r>
              <a:rPr lang="es-ES" sz="1485" dirty="0"/>
              <a:t>El objetico es la resolución/ solución de problemas</a:t>
            </a:r>
            <a:endParaRPr lang="es-CL" sz="1485" dirty="0"/>
          </a:p>
        </p:txBody>
      </p:sp>
      <p:sp>
        <p:nvSpPr>
          <p:cNvPr id="8" name="CuadroTexto 7">
            <a:extLst>
              <a:ext uri="{FF2B5EF4-FFF2-40B4-BE49-F238E27FC236}">
                <a16:creationId xmlns:a16="http://schemas.microsoft.com/office/drawing/2014/main" id="{BCC0DF4E-0A36-474A-990B-2AB6F22952D8}"/>
              </a:ext>
            </a:extLst>
          </p:cNvPr>
          <p:cNvSpPr txBox="1"/>
          <p:nvPr/>
        </p:nvSpPr>
        <p:spPr>
          <a:xfrm>
            <a:off x="5826135" y="4836500"/>
            <a:ext cx="3975923" cy="1692002"/>
          </a:xfrm>
          <a:prstGeom prst="rect">
            <a:avLst/>
          </a:prstGeom>
          <a:noFill/>
        </p:spPr>
        <p:txBody>
          <a:bodyPr wrap="square" rtlCol="0">
            <a:spAutoFit/>
          </a:bodyPr>
          <a:lstStyle/>
          <a:p>
            <a:pPr marL="235744" indent="-235744">
              <a:buFont typeface="Wingdings" panose="05000000000000000000" pitchFamily="2" charset="2"/>
              <a:buChar char="ü"/>
            </a:pPr>
            <a:r>
              <a:rPr lang="es-ES" sz="1485" dirty="0"/>
              <a:t>Se interviene en estados tempranos del conflicto</a:t>
            </a:r>
          </a:p>
          <a:p>
            <a:pPr marL="235744" indent="-235744">
              <a:buFont typeface="Wingdings" panose="05000000000000000000" pitchFamily="2" charset="2"/>
              <a:buChar char="ü"/>
            </a:pPr>
            <a:r>
              <a:rPr lang="es-ES" sz="1485" dirty="0"/>
              <a:t>Reduce su intensidad </a:t>
            </a:r>
          </a:p>
          <a:p>
            <a:pPr marL="235744" indent="-235744">
              <a:buFont typeface="Wingdings" panose="05000000000000000000" pitchFamily="2" charset="2"/>
              <a:buChar char="ü"/>
            </a:pPr>
            <a:r>
              <a:rPr lang="es-ES" sz="1485" dirty="0"/>
              <a:t>Se trabaja en la gestión, participación y  transformación del conflicto</a:t>
            </a:r>
          </a:p>
          <a:p>
            <a:pPr marL="235744" indent="-235744">
              <a:buFont typeface="Wingdings" panose="05000000000000000000" pitchFamily="2" charset="2"/>
              <a:buChar char="ü"/>
            </a:pPr>
            <a:r>
              <a:rPr lang="es-ES" sz="1485" dirty="0"/>
              <a:t>Escenario para la formación de ciudadanía y democracia</a:t>
            </a:r>
            <a:endParaRPr lang="es-CL" sz="1485" dirty="0"/>
          </a:p>
        </p:txBody>
      </p:sp>
      <p:sp>
        <p:nvSpPr>
          <p:cNvPr id="9" name="Flecha: a la izquierda y derecha 8">
            <a:extLst>
              <a:ext uri="{FF2B5EF4-FFF2-40B4-BE49-F238E27FC236}">
                <a16:creationId xmlns:a16="http://schemas.microsoft.com/office/drawing/2014/main" id="{5AB72E49-A543-477B-B828-A672C8FF0775}"/>
              </a:ext>
            </a:extLst>
          </p:cNvPr>
          <p:cNvSpPr/>
          <p:nvPr/>
        </p:nvSpPr>
        <p:spPr>
          <a:xfrm>
            <a:off x="2901461" y="1153285"/>
            <a:ext cx="4456646" cy="2027860"/>
          </a:xfrm>
          <a:prstGeom prst="lef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11" name="CuadroTexto 10">
            <a:extLst>
              <a:ext uri="{FF2B5EF4-FFF2-40B4-BE49-F238E27FC236}">
                <a16:creationId xmlns:a16="http://schemas.microsoft.com/office/drawing/2014/main" id="{4D59C170-6CBD-493F-9F99-D3A9CF71E5E2}"/>
              </a:ext>
            </a:extLst>
          </p:cNvPr>
          <p:cNvSpPr txBox="1"/>
          <p:nvPr/>
        </p:nvSpPr>
        <p:spPr>
          <a:xfrm>
            <a:off x="3110367" y="1797626"/>
            <a:ext cx="3654715" cy="1234953"/>
          </a:xfrm>
          <a:prstGeom prst="rect">
            <a:avLst/>
          </a:prstGeom>
          <a:noFill/>
        </p:spPr>
        <p:txBody>
          <a:bodyPr wrap="square" rtlCol="0">
            <a:spAutoFit/>
          </a:bodyPr>
          <a:lstStyle/>
          <a:p>
            <a:pPr algn="ctr"/>
            <a:r>
              <a:rPr lang="es-ES" sz="1980" b="1" dirty="0">
                <a:latin typeface="Calibri Light" panose="020F0302020204030204" pitchFamily="34" charset="0"/>
                <a:cs typeface="Calibri Light" panose="020F0302020204030204" pitchFamily="34" charset="0"/>
              </a:rPr>
              <a:t>Enfoques para intervenir en los conflictos</a:t>
            </a:r>
          </a:p>
          <a:p>
            <a:pPr algn="ctr"/>
            <a:endParaRPr lang="es-ES" sz="1980" b="1" dirty="0">
              <a:latin typeface="Calibri Light" panose="020F0302020204030204" pitchFamily="34" charset="0"/>
              <a:cs typeface="Calibri Light" panose="020F0302020204030204" pitchFamily="34" charset="0"/>
            </a:endParaRPr>
          </a:p>
          <a:p>
            <a:endParaRPr lang="es-CL" sz="1485" dirty="0"/>
          </a:p>
        </p:txBody>
      </p:sp>
      <p:pic>
        <p:nvPicPr>
          <p:cNvPr id="3" name="Imagen 2"/>
          <p:cNvPicPr>
            <a:picLocks noChangeAspect="1"/>
          </p:cNvPicPr>
          <p:nvPr/>
        </p:nvPicPr>
        <p:blipFill>
          <a:blip r:embed="rId2"/>
          <a:stretch>
            <a:fillRect/>
          </a:stretch>
        </p:blipFill>
        <p:spPr>
          <a:xfrm>
            <a:off x="660275" y="391248"/>
            <a:ext cx="2136733" cy="32012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p:cNvPicPr>
            <a:picLocks noChangeAspect="1"/>
          </p:cNvPicPr>
          <p:nvPr/>
        </p:nvPicPr>
        <p:blipFill>
          <a:blip r:embed="rId3"/>
          <a:stretch>
            <a:fillRect/>
          </a:stretch>
        </p:blipFill>
        <p:spPr>
          <a:xfrm>
            <a:off x="7358106" y="391248"/>
            <a:ext cx="2592947" cy="3037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0748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057273"/>
            <a:ext cx="10058400" cy="5657850"/>
          </a:xfrm>
          <a:prstGeom prst="rect">
            <a:avLst/>
          </a:prstGeom>
        </p:spPr>
      </p:pic>
      <p:sp>
        <p:nvSpPr>
          <p:cNvPr id="3" name="object 3"/>
          <p:cNvSpPr txBox="1">
            <a:spLocks noGrp="1"/>
          </p:cNvSpPr>
          <p:nvPr>
            <p:ph type="title"/>
          </p:nvPr>
        </p:nvSpPr>
        <p:spPr>
          <a:xfrm>
            <a:off x="1842865" y="1262087"/>
            <a:ext cx="6990715" cy="428625"/>
          </a:xfrm>
          <a:prstGeom prst="rect">
            <a:avLst/>
          </a:prstGeom>
        </p:spPr>
        <p:txBody>
          <a:bodyPr vert="horz" wrap="square" lIns="0" tIns="11430" rIns="0" bIns="0" rtlCol="0">
            <a:spAutoFit/>
          </a:bodyPr>
          <a:lstStyle/>
          <a:p>
            <a:pPr marL="12700">
              <a:lnSpc>
                <a:spcPct val="100000"/>
              </a:lnSpc>
              <a:spcBef>
                <a:spcPts val="90"/>
              </a:spcBef>
            </a:pPr>
            <a:r>
              <a:rPr sz="2650" spc="-15" dirty="0">
                <a:solidFill>
                  <a:srgbClr val="385723"/>
                </a:solidFill>
              </a:rPr>
              <a:t>Relación</a:t>
            </a:r>
            <a:r>
              <a:rPr sz="2650" spc="-10" dirty="0">
                <a:solidFill>
                  <a:srgbClr val="385723"/>
                </a:solidFill>
              </a:rPr>
              <a:t> </a:t>
            </a:r>
            <a:r>
              <a:rPr sz="2650" spc="-15" dirty="0">
                <a:solidFill>
                  <a:srgbClr val="385723"/>
                </a:solidFill>
              </a:rPr>
              <a:t>entre </a:t>
            </a:r>
            <a:r>
              <a:rPr sz="2650" spc="-5" dirty="0">
                <a:solidFill>
                  <a:srgbClr val="385723"/>
                </a:solidFill>
              </a:rPr>
              <a:t>los</a:t>
            </a:r>
            <a:r>
              <a:rPr sz="2650" spc="-20" dirty="0">
                <a:solidFill>
                  <a:srgbClr val="385723"/>
                </a:solidFill>
              </a:rPr>
              <a:t> </a:t>
            </a:r>
            <a:r>
              <a:rPr sz="2650" spc="-15" dirty="0">
                <a:solidFill>
                  <a:srgbClr val="385723"/>
                </a:solidFill>
              </a:rPr>
              <a:t>intereses</a:t>
            </a:r>
            <a:r>
              <a:rPr sz="2650" spc="-25" dirty="0">
                <a:solidFill>
                  <a:srgbClr val="385723"/>
                </a:solidFill>
              </a:rPr>
              <a:t> </a:t>
            </a:r>
            <a:r>
              <a:rPr sz="2650" spc="-5" dirty="0">
                <a:solidFill>
                  <a:srgbClr val="385723"/>
                </a:solidFill>
              </a:rPr>
              <a:t>/</a:t>
            </a:r>
            <a:r>
              <a:rPr sz="2650" spc="-10" dirty="0">
                <a:solidFill>
                  <a:srgbClr val="385723"/>
                </a:solidFill>
              </a:rPr>
              <a:t> objetivos</a:t>
            </a:r>
            <a:r>
              <a:rPr sz="2650" spc="-20" dirty="0">
                <a:solidFill>
                  <a:srgbClr val="385723"/>
                </a:solidFill>
              </a:rPr>
              <a:t> </a:t>
            </a:r>
            <a:r>
              <a:rPr sz="2650" spc="-5" dirty="0">
                <a:solidFill>
                  <a:srgbClr val="385723"/>
                </a:solidFill>
              </a:rPr>
              <a:t>y</a:t>
            </a:r>
            <a:r>
              <a:rPr sz="2650" dirty="0">
                <a:solidFill>
                  <a:srgbClr val="385723"/>
                </a:solidFill>
              </a:rPr>
              <a:t> </a:t>
            </a:r>
            <a:r>
              <a:rPr sz="2650" spc="-5" dirty="0">
                <a:solidFill>
                  <a:srgbClr val="385723"/>
                </a:solidFill>
              </a:rPr>
              <a:t>la</a:t>
            </a:r>
            <a:r>
              <a:rPr sz="2650" spc="-10" dirty="0">
                <a:solidFill>
                  <a:srgbClr val="385723"/>
                </a:solidFill>
              </a:rPr>
              <a:t> relación</a:t>
            </a:r>
            <a:endParaRPr sz="2650"/>
          </a:p>
        </p:txBody>
      </p:sp>
      <p:grpSp>
        <p:nvGrpSpPr>
          <p:cNvPr id="4" name="object 4"/>
          <p:cNvGrpSpPr/>
          <p:nvPr/>
        </p:nvGrpSpPr>
        <p:grpSpPr>
          <a:xfrm>
            <a:off x="2885135" y="2354440"/>
            <a:ext cx="4763770" cy="3676015"/>
            <a:chOff x="2885135" y="2354440"/>
            <a:chExt cx="4763770" cy="3676015"/>
          </a:xfrm>
        </p:grpSpPr>
        <p:sp>
          <p:nvSpPr>
            <p:cNvPr id="5" name="object 5"/>
            <p:cNvSpPr/>
            <p:nvPr/>
          </p:nvSpPr>
          <p:spPr>
            <a:xfrm>
              <a:off x="2890532" y="2638958"/>
              <a:ext cx="357505" cy="3386454"/>
            </a:xfrm>
            <a:custGeom>
              <a:avLst/>
              <a:gdLst/>
              <a:ahLst/>
              <a:cxnLst/>
              <a:rect l="l" t="t" r="r" b="b"/>
              <a:pathLst>
                <a:path w="357505" h="3386454">
                  <a:moveTo>
                    <a:pt x="0" y="3207372"/>
                  </a:moveTo>
                  <a:lnTo>
                    <a:pt x="178536" y="3385908"/>
                  </a:lnTo>
                  <a:lnTo>
                    <a:pt x="357073" y="3207372"/>
                  </a:lnTo>
                  <a:lnTo>
                    <a:pt x="267804" y="3207372"/>
                  </a:lnTo>
                  <a:lnTo>
                    <a:pt x="267804" y="0"/>
                  </a:lnTo>
                  <a:lnTo>
                    <a:pt x="89268" y="0"/>
                  </a:lnTo>
                  <a:lnTo>
                    <a:pt x="89268" y="3207372"/>
                  </a:lnTo>
                  <a:lnTo>
                    <a:pt x="0" y="3207372"/>
                  </a:lnTo>
                  <a:close/>
                </a:path>
              </a:pathLst>
            </a:custGeom>
            <a:solidFill>
              <a:srgbClr val="4472C4"/>
            </a:solidFill>
          </p:spPr>
          <p:txBody>
            <a:bodyPr wrap="square" lIns="0" tIns="0" rIns="0" bIns="0" rtlCol="0"/>
            <a:lstStyle/>
            <a:p>
              <a:endParaRPr/>
            </a:p>
          </p:txBody>
        </p:sp>
        <p:sp>
          <p:nvSpPr>
            <p:cNvPr id="6" name="object 6"/>
            <p:cNvSpPr/>
            <p:nvPr/>
          </p:nvSpPr>
          <p:spPr>
            <a:xfrm>
              <a:off x="2890532" y="2638958"/>
              <a:ext cx="357505" cy="3386454"/>
            </a:xfrm>
            <a:custGeom>
              <a:avLst/>
              <a:gdLst/>
              <a:ahLst/>
              <a:cxnLst/>
              <a:rect l="l" t="t" r="r" b="b"/>
              <a:pathLst>
                <a:path w="357505" h="3386454">
                  <a:moveTo>
                    <a:pt x="0" y="3207372"/>
                  </a:moveTo>
                  <a:lnTo>
                    <a:pt x="89268" y="3207372"/>
                  </a:lnTo>
                  <a:lnTo>
                    <a:pt x="89268" y="0"/>
                  </a:lnTo>
                  <a:lnTo>
                    <a:pt x="267804" y="0"/>
                  </a:lnTo>
                  <a:lnTo>
                    <a:pt x="267804" y="3207372"/>
                  </a:lnTo>
                  <a:lnTo>
                    <a:pt x="357073" y="3207372"/>
                  </a:lnTo>
                  <a:lnTo>
                    <a:pt x="178536" y="3385908"/>
                  </a:lnTo>
                  <a:lnTo>
                    <a:pt x="0" y="3207372"/>
                  </a:lnTo>
                  <a:close/>
                </a:path>
              </a:pathLst>
            </a:custGeom>
            <a:ln w="10477">
              <a:solidFill>
                <a:srgbClr val="2F528F"/>
              </a:solidFill>
            </a:ln>
          </p:spPr>
          <p:txBody>
            <a:bodyPr wrap="square" lIns="0" tIns="0" rIns="0" bIns="0" rtlCol="0"/>
            <a:lstStyle/>
            <a:p>
              <a:endParaRPr/>
            </a:p>
          </p:txBody>
        </p:sp>
        <p:sp>
          <p:nvSpPr>
            <p:cNvPr id="7" name="object 7"/>
            <p:cNvSpPr/>
            <p:nvPr/>
          </p:nvSpPr>
          <p:spPr>
            <a:xfrm>
              <a:off x="3306698" y="2359837"/>
              <a:ext cx="4337050" cy="457834"/>
            </a:xfrm>
            <a:custGeom>
              <a:avLst/>
              <a:gdLst/>
              <a:ahLst/>
              <a:cxnLst/>
              <a:rect l="l" t="t" r="r" b="b"/>
              <a:pathLst>
                <a:path w="4337050" h="457835">
                  <a:moveTo>
                    <a:pt x="0" y="114414"/>
                  </a:moveTo>
                  <a:lnTo>
                    <a:pt x="0" y="343242"/>
                  </a:lnTo>
                  <a:lnTo>
                    <a:pt x="4107599" y="343242"/>
                  </a:lnTo>
                  <a:lnTo>
                    <a:pt x="4107599" y="457657"/>
                  </a:lnTo>
                  <a:lnTo>
                    <a:pt x="4336427" y="228828"/>
                  </a:lnTo>
                  <a:lnTo>
                    <a:pt x="4107599" y="0"/>
                  </a:lnTo>
                  <a:lnTo>
                    <a:pt x="4107599" y="114414"/>
                  </a:lnTo>
                  <a:lnTo>
                    <a:pt x="0" y="114414"/>
                  </a:lnTo>
                  <a:close/>
                </a:path>
              </a:pathLst>
            </a:custGeom>
            <a:solidFill>
              <a:srgbClr val="4472C4"/>
            </a:solidFill>
          </p:spPr>
          <p:txBody>
            <a:bodyPr wrap="square" lIns="0" tIns="0" rIns="0" bIns="0" rtlCol="0"/>
            <a:lstStyle/>
            <a:p>
              <a:endParaRPr/>
            </a:p>
          </p:txBody>
        </p:sp>
        <p:sp>
          <p:nvSpPr>
            <p:cNvPr id="8" name="object 8"/>
            <p:cNvSpPr/>
            <p:nvPr/>
          </p:nvSpPr>
          <p:spPr>
            <a:xfrm>
              <a:off x="3306698" y="2359837"/>
              <a:ext cx="4337050" cy="457834"/>
            </a:xfrm>
            <a:custGeom>
              <a:avLst/>
              <a:gdLst/>
              <a:ahLst/>
              <a:cxnLst/>
              <a:rect l="l" t="t" r="r" b="b"/>
              <a:pathLst>
                <a:path w="4337050" h="457835">
                  <a:moveTo>
                    <a:pt x="0" y="114414"/>
                  </a:moveTo>
                  <a:lnTo>
                    <a:pt x="4107599" y="114414"/>
                  </a:lnTo>
                  <a:lnTo>
                    <a:pt x="4107599" y="0"/>
                  </a:lnTo>
                  <a:lnTo>
                    <a:pt x="4336427" y="228828"/>
                  </a:lnTo>
                  <a:lnTo>
                    <a:pt x="4107599" y="457657"/>
                  </a:lnTo>
                  <a:lnTo>
                    <a:pt x="4107599" y="343242"/>
                  </a:lnTo>
                  <a:lnTo>
                    <a:pt x="0" y="343242"/>
                  </a:lnTo>
                  <a:lnTo>
                    <a:pt x="0" y="114414"/>
                  </a:lnTo>
                  <a:close/>
                </a:path>
              </a:pathLst>
            </a:custGeom>
            <a:ln w="10477">
              <a:solidFill>
                <a:srgbClr val="2F528F"/>
              </a:solidFill>
            </a:ln>
          </p:spPr>
          <p:txBody>
            <a:bodyPr wrap="square" lIns="0" tIns="0" rIns="0" bIns="0" rtlCol="0"/>
            <a:lstStyle/>
            <a:p>
              <a:endParaRPr/>
            </a:p>
          </p:txBody>
        </p:sp>
      </p:grpSp>
      <p:sp>
        <p:nvSpPr>
          <p:cNvPr id="9" name="object 9"/>
          <p:cNvSpPr txBox="1"/>
          <p:nvPr/>
        </p:nvSpPr>
        <p:spPr>
          <a:xfrm>
            <a:off x="3900144" y="2055571"/>
            <a:ext cx="3327400" cy="304800"/>
          </a:xfrm>
          <a:prstGeom prst="rect">
            <a:avLst/>
          </a:prstGeom>
          <a:solidFill>
            <a:srgbClr val="A9D18E"/>
          </a:solidFill>
        </p:spPr>
        <p:txBody>
          <a:bodyPr vert="horz" wrap="square" lIns="0" tIns="29209" rIns="0" bIns="0" rtlCol="0">
            <a:spAutoFit/>
          </a:bodyPr>
          <a:lstStyle/>
          <a:p>
            <a:pPr marL="1270" algn="ctr">
              <a:lnSpc>
                <a:spcPct val="100000"/>
              </a:lnSpc>
              <a:spcBef>
                <a:spcPts val="229"/>
              </a:spcBef>
            </a:pPr>
            <a:r>
              <a:rPr sz="1450" spc="10" dirty="0">
                <a:latin typeface="Calibri"/>
                <a:cs typeface="Calibri"/>
              </a:rPr>
              <a:t>RELACION</a:t>
            </a:r>
            <a:endParaRPr sz="1450">
              <a:latin typeface="Calibri"/>
              <a:cs typeface="Calibri"/>
            </a:endParaRPr>
          </a:p>
        </p:txBody>
      </p:sp>
      <p:grpSp>
        <p:nvGrpSpPr>
          <p:cNvPr id="10" name="object 10"/>
          <p:cNvGrpSpPr/>
          <p:nvPr/>
        </p:nvGrpSpPr>
        <p:grpSpPr>
          <a:xfrm>
            <a:off x="2278856" y="1905742"/>
            <a:ext cx="5728970" cy="3883025"/>
            <a:chOff x="2278856" y="1905742"/>
            <a:chExt cx="5728970" cy="3883025"/>
          </a:xfrm>
        </p:grpSpPr>
        <p:sp>
          <p:nvSpPr>
            <p:cNvPr id="11" name="object 11"/>
            <p:cNvSpPr/>
            <p:nvPr/>
          </p:nvSpPr>
          <p:spPr>
            <a:xfrm>
              <a:off x="7687310" y="1910981"/>
              <a:ext cx="314960" cy="320675"/>
            </a:xfrm>
            <a:custGeom>
              <a:avLst/>
              <a:gdLst/>
              <a:ahLst/>
              <a:cxnLst/>
              <a:rect l="l" t="t" r="r" b="b"/>
              <a:pathLst>
                <a:path w="314959" h="320675">
                  <a:moveTo>
                    <a:pt x="314960" y="109918"/>
                  </a:moveTo>
                  <a:lnTo>
                    <a:pt x="208280" y="109918"/>
                  </a:lnTo>
                  <a:lnTo>
                    <a:pt x="208280" y="0"/>
                  </a:lnTo>
                  <a:lnTo>
                    <a:pt x="106680" y="0"/>
                  </a:lnTo>
                  <a:lnTo>
                    <a:pt x="106680" y="109918"/>
                  </a:lnTo>
                  <a:lnTo>
                    <a:pt x="0" y="109918"/>
                  </a:lnTo>
                  <a:lnTo>
                    <a:pt x="0" y="210705"/>
                  </a:lnTo>
                  <a:lnTo>
                    <a:pt x="106680" y="210705"/>
                  </a:lnTo>
                  <a:lnTo>
                    <a:pt x="106680" y="320611"/>
                  </a:lnTo>
                  <a:lnTo>
                    <a:pt x="208280" y="320611"/>
                  </a:lnTo>
                  <a:lnTo>
                    <a:pt x="208280" y="210705"/>
                  </a:lnTo>
                  <a:lnTo>
                    <a:pt x="314960" y="210705"/>
                  </a:lnTo>
                  <a:lnTo>
                    <a:pt x="314960" y="109918"/>
                  </a:lnTo>
                  <a:close/>
                </a:path>
              </a:pathLst>
            </a:custGeom>
            <a:solidFill>
              <a:srgbClr val="4472C4"/>
            </a:solidFill>
          </p:spPr>
          <p:txBody>
            <a:bodyPr wrap="square" lIns="0" tIns="0" rIns="0" bIns="0" rtlCol="0"/>
            <a:lstStyle/>
            <a:p>
              <a:endParaRPr/>
            </a:p>
          </p:txBody>
        </p:sp>
        <p:sp>
          <p:nvSpPr>
            <p:cNvPr id="12" name="object 12"/>
            <p:cNvSpPr/>
            <p:nvPr/>
          </p:nvSpPr>
          <p:spPr>
            <a:xfrm>
              <a:off x="7687341" y="1910981"/>
              <a:ext cx="315595" cy="320675"/>
            </a:xfrm>
            <a:custGeom>
              <a:avLst/>
              <a:gdLst/>
              <a:ahLst/>
              <a:cxnLst/>
              <a:rect l="l" t="t" r="r" b="b"/>
              <a:pathLst>
                <a:path w="315595" h="320675">
                  <a:moveTo>
                    <a:pt x="0" y="109908"/>
                  </a:moveTo>
                  <a:lnTo>
                    <a:pt x="107184" y="109908"/>
                  </a:lnTo>
                  <a:lnTo>
                    <a:pt x="107184" y="0"/>
                  </a:lnTo>
                  <a:lnTo>
                    <a:pt x="207978" y="0"/>
                  </a:lnTo>
                  <a:lnTo>
                    <a:pt x="207978" y="109908"/>
                  </a:lnTo>
                  <a:lnTo>
                    <a:pt x="315163" y="109908"/>
                  </a:lnTo>
                  <a:lnTo>
                    <a:pt x="315163" y="210702"/>
                  </a:lnTo>
                  <a:lnTo>
                    <a:pt x="207978" y="210702"/>
                  </a:lnTo>
                  <a:lnTo>
                    <a:pt x="207978" y="320611"/>
                  </a:lnTo>
                  <a:lnTo>
                    <a:pt x="107184" y="320611"/>
                  </a:lnTo>
                  <a:lnTo>
                    <a:pt x="107184" y="210702"/>
                  </a:lnTo>
                  <a:lnTo>
                    <a:pt x="0" y="210702"/>
                  </a:lnTo>
                  <a:lnTo>
                    <a:pt x="0" y="109908"/>
                  </a:lnTo>
                  <a:close/>
                </a:path>
              </a:pathLst>
            </a:custGeom>
            <a:ln w="10477">
              <a:solidFill>
                <a:srgbClr val="2F528F"/>
              </a:solidFill>
            </a:ln>
          </p:spPr>
          <p:txBody>
            <a:bodyPr wrap="square" lIns="0" tIns="0" rIns="0" bIns="0" rtlCol="0"/>
            <a:lstStyle/>
            <a:p>
              <a:endParaRPr/>
            </a:p>
          </p:txBody>
        </p:sp>
        <p:sp>
          <p:nvSpPr>
            <p:cNvPr id="13" name="object 13"/>
            <p:cNvSpPr/>
            <p:nvPr/>
          </p:nvSpPr>
          <p:spPr>
            <a:xfrm>
              <a:off x="2581865" y="2195497"/>
              <a:ext cx="261620" cy="36195"/>
            </a:xfrm>
            <a:custGeom>
              <a:avLst/>
              <a:gdLst/>
              <a:ahLst/>
              <a:cxnLst/>
              <a:rect l="l" t="t" r="r" b="b"/>
              <a:pathLst>
                <a:path w="261619" h="36194">
                  <a:moveTo>
                    <a:pt x="0" y="0"/>
                  </a:moveTo>
                  <a:lnTo>
                    <a:pt x="0" y="35782"/>
                  </a:lnTo>
                  <a:lnTo>
                    <a:pt x="261486" y="35782"/>
                  </a:lnTo>
                  <a:lnTo>
                    <a:pt x="261486" y="0"/>
                  </a:lnTo>
                  <a:lnTo>
                    <a:pt x="0" y="0"/>
                  </a:lnTo>
                  <a:close/>
                </a:path>
              </a:pathLst>
            </a:custGeom>
            <a:solidFill>
              <a:srgbClr val="4472C4"/>
            </a:solidFill>
          </p:spPr>
          <p:txBody>
            <a:bodyPr wrap="square" lIns="0" tIns="0" rIns="0" bIns="0" rtlCol="0"/>
            <a:lstStyle/>
            <a:p>
              <a:endParaRPr/>
            </a:p>
          </p:txBody>
        </p:sp>
        <p:sp>
          <p:nvSpPr>
            <p:cNvPr id="14" name="object 14"/>
            <p:cNvSpPr/>
            <p:nvPr/>
          </p:nvSpPr>
          <p:spPr>
            <a:xfrm>
              <a:off x="2581865" y="2195497"/>
              <a:ext cx="261620" cy="36195"/>
            </a:xfrm>
            <a:custGeom>
              <a:avLst/>
              <a:gdLst/>
              <a:ahLst/>
              <a:cxnLst/>
              <a:rect l="l" t="t" r="r" b="b"/>
              <a:pathLst>
                <a:path w="261619" h="36194">
                  <a:moveTo>
                    <a:pt x="0" y="35781"/>
                  </a:moveTo>
                  <a:lnTo>
                    <a:pt x="261486" y="35781"/>
                  </a:lnTo>
                  <a:lnTo>
                    <a:pt x="261486" y="0"/>
                  </a:lnTo>
                  <a:lnTo>
                    <a:pt x="0" y="0"/>
                  </a:lnTo>
                  <a:lnTo>
                    <a:pt x="0" y="35781"/>
                  </a:lnTo>
                  <a:close/>
                </a:path>
              </a:pathLst>
            </a:custGeom>
            <a:ln w="10477">
              <a:solidFill>
                <a:srgbClr val="2F528F"/>
              </a:solidFill>
            </a:ln>
          </p:spPr>
          <p:txBody>
            <a:bodyPr wrap="square" lIns="0" tIns="0" rIns="0" bIns="0" rtlCol="0"/>
            <a:lstStyle/>
            <a:p>
              <a:endParaRPr/>
            </a:p>
          </p:txBody>
        </p:sp>
        <p:sp>
          <p:nvSpPr>
            <p:cNvPr id="15" name="object 15"/>
            <p:cNvSpPr/>
            <p:nvPr/>
          </p:nvSpPr>
          <p:spPr>
            <a:xfrm>
              <a:off x="2284730" y="5434050"/>
              <a:ext cx="261620" cy="349885"/>
            </a:xfrm>
            <a:custGeom>
              <a:avLst/>
              <a:gdLst/>
              <a:ahLst/>
              <a:cxnLst/>
              <a:rect l="l" t="t" r="r" b="b"/>
              <a:pathLst>
                <a:path w="261619" h="349885">
                  <a:moveTo>
                    <a:pt x="261620" y="132638"/>
                  </a:moveTo>
                  <a:lnTo>
                    <a:pt x="172720" y="132638"/>
                  </a:lnTo>
                  <a:lnTo>
                    <a:pt x="172720" y="0"/>
                  </a:lnTo>
                  <a:lnTo>
                    <a:pt x="88900" y="0"/>
                  </a:lnTo>
                  <a:lnTo>
                    <a:pt x="88900" y="132638"/>
                  </a:lnTo>
                  <a:lnTo>
                    <a:pt x="0" y="132638"/>
                  </a:lnTo>
                  <a:lnTo>
                    <a:pt x="0" y="216674"/>
                  </a:lnTo>
                  <a:lnTo>
                    <a:pt x="88900" y="216674"/>
                  </a:lnTo>
                  <a:lnTo>
                    <a:pt x="88900" y="349288"/>
                  </a:lnTo>
                  <a:lnTo>
                    <a:pt x="172720" y="349288"/>
                  </a:lnTo>
                  <a:lnTo>
                    <a:pt x="172720" y="216674"/>
                  </a:lnTo>
                  <a:lnTo>
                    <a:pt x="261620" y="216674"/>
                  </a:lnTo>
                  <a:lnTo>
                    <a:pt x="261620" y="132638"/>
                  </a:lnTo>
                  <a:close/>
                </a:path>
              </a:pathLst>
            </a:custGeom>
            <a:solidFill>
              <a:srgbClr val="4472C4"/>
            </a:solidFill>
          </p:spPr>
          <p:txBody>
            <a:bodyPr wrap="square" lIns="0" tIns="0" rIns="0" bIns="0" rtlCol="0"/>
            <a:lstStyle/>
            <a:p>
              <a:endParaRPr/>
            </a:p>
          </p:txBody>
        </p:sp>
        <p:sp>
          <p:nvSpPr>
            <p:cNvPr id="16" name="object 16"/>
            <p:cNvSpPr/>
            <p:nvPr/>
          </p:nvSpPr>
          <p:spPr>
            <a:xfrm>
              <a:off x="2284094" y="5434041"/>
              <a:ext cx="262890" cy="349885"/>
            </a:xfrm>
            <a:custGeom>
              <a:avLst/>
              <a:gdLst/>
              <a:ahLst/>
              <a:cxnLst/>
              <a:rect l="l" t="t" r="r" b="b"/>
              <a:pathLst>
                <a:path w="262889" h="349885">
                  <a:moveTo>
                    <a:pt x="0" y="132645"/>
                  </a:moveTo>
                  <a:lnTo>
                    <a:pt x="89163" y="132645"/>
                  </a:lnTo>
                  <a:lnTo>
                    <a:pt x="89163" y="0"/>
                  </a:lnTo>
                  <a:lnTo>
                    <a:pt x="173193" y="0"/>
                  </a:lnTo>
                  <a:lnTo>
                    <a:pt x="173193" y="132645"/>
                  </a:lnTo>
                  <a:lnTo>
                    <a:pt x="262356" y="132645"/>
                  </a:lnTo>
                  <a:lnTo>
                    <a:pt x="262356" y="216674"/>
                  </a:lnTo>
                  <a:lnTo>
                    <a:pt x="173193" y="216674"/>
                  </a:lnTo>
                  <a:lnTo>
                    <a:pt x="173193" y="349288"/>
                  </a:lnTo>
                  <a:lnTo>
                    <a:pt x="89163" y="349288"/>
                  </a:lnTo>
                  <a:lnTo>
                    <a:pt x="89163" y="216674"/>
                  </a:lnTo>
                  <a:lnTo>
                    <a:pt x="0" y="216674"/>
                  </a:lnTo>
                  <a:lnTo>
                    <a:pt x="0" y="132645"/>
                  </a:lnTo>
                  <a:close/>
                </a:path>
              </a:pathLst>
            </a:custGeom>
            <a:ln w="10477">
              <a:solidFill>
                <a:srgbClr val="2F528F"/>
              </a:solidFill>
            </a:ln>
          </p:spPr>
          <p:txBody>
            <a:bodyPr wrap="square" lIns="0" tIns="0" rIns="0" bIns="0" rtlCol="0"/>
            <a:lstStyle/>
            <a:p>
              <a:endParaRPr/>
            </a:p>
          </p:txBody>
        </p:sp>
      </p:grpSp>
      <p:sp>
        <p:nvSpPr>
          <p:cNvPr id="17" name="object 17"/>
          <p:cNvSpPr txBox="1"/>
          <p:nvPr/>
        </p:nvSpPr>
        <p:spPr>
          <a:xfrm>
            <a:off x="2236736" y="2757144"/>
            <a:ext cx="298450" cy="2134235"/>
          </a:xfrm>
          <a:prstGeom prst="rect">
            <a:avLst/>
          </a:prstGeom>
          <a:solidFill>
            <a:srgbClr val="A9D18E"/>
          </a:solidFill>
        </p:spPr>
        <p:txBody>
          <a:bodyPr vert="horz" wrap="square" lIns="0" tIns="24765" rIns="0" bIns="0" rtlCol="0">
            <a:spAutoFit/>
          </a:bodyPr>
          <a:lstStyle/>
          <a:p>
            <a:pPr marL="75565" marR="92075">
              <a:lnSpc>
                <a:spcPct val="102400"/>
              </a:lnSpc>
              <a:spcBef>
                <a:spcPts val="195"/>
              </a:spcBef>
            </a:pPr>
            <a:r>
              <a:rPr sz="1450" spc="5" dirty="0">
                <a:latin typeface="Calibri"/>
                <a:cs typeface="Calibri"/>
              </a:rPr>
              <a:t>I </a:t>
            </a:r>
            <a:r>
              <a:rPr sz="1450" spc="10" dirty="0">
                <a:latin typeface="Calibri"/>
                <a:cs typeface="Calibri"/>
              </a:rPr>
              <a:t> N  </a:t>
            </a:r>
            <a:r>
              <a:rPr sz="1450" spc="15" dirty="0">
                <a:latin typeface="Calibri"/>
                <a:cs typeface="Calibri"/>
              </a:rPr>
              <a:t>T </a:t>
            </a:r>
            <a:r>
              <a:rPr sz="1450" spc="-315" dirty="0">
                <a:latin typeface="Calibri"/>
                <a:cs typeface="Calibri"/>
              </a:rPr>
              <a:t> </a:t>
            </a:r>
            <a:r>
              <a:rPr sz="1450" spc="15" dirty="0">
                <a:latin typeface="Calibri"/>
                <a:cs typeface="Calibri"/>
              </a:rPr>
              <a:t>E </a:t>
            </a:r>
            <a:r>
              <a:rPr sz="1450" spc="-315" dirty="0">
                <a:latin typeface="Calibri"/>
                <a:cs typeface="Calibri"/>
              </a:rPr>
              <a:t> </a:t>
            </a:r>
            <a:r>
              <a:rPr sz="1450" spc="15" dirty="0">
                <a:latin typeface="Calibri"/>
                <a:cs typeface="Calibri"/>
              </a:rPr>
              <a:t>R </a:t>
            </a:r>
            <a:r>
              <a:rPr sz="1450" spc="-315" dirty="0">
                <a:latin typeface="Calibri"/>
                <a:cs typeface="Calibri"/>
              </a:rPr>
              <a:t> </a:t>
            </a:r>
            <a:r>
              <a:rPr sz="1450" spc="15" dirty="0">
                <a:latin typeface="Calibri"/>
                <a:cs typeface="Calibri"/>
              </a:rPr>
              <a:t>E </a:t>
            </a:r>
            <a:r>
              <a:rPr sz="1450" spc="-315" dirty="0">
                <a:latin typeface="Calibri"/>
                <a:cs typeface="Calibri"/>
              </a:rPr>
              <a:t> </a:t>
            </a:r>
            <a:r>
              <a:rPr sz="1450" spc="15" dirty="0">
                <a:latin typeface="Calibri"/>
                <a:cs typeface="Calibri"/>
              </a:rPr>
              <a:t>S </a:t>
            </a:r>
            <a:r>
              <a:rPr sz="1450" spc="-315" dirty="0">
                <a:latin typeface="Calibri"/>
                <a:cs typeface="Calibri"/>
              </a:rPr>
              <a:t> </a:t>
            </a:r>
            <a:r>
              <a:rPr sz="1450" spc="15" dirty="0">
                <a:latin typeface="Calibri"/>
                <a:cs typeface="Calibri"/>
              </a:rPr>
              <a:t>E </a:t>
            </a:r>
            <a:r>
              <a:rPr sz="1450" spc="-315" dirty="0">
                <a:latin typeface="Calibri"/>
                <a:cs typeface="Calibri"/>
              </a:rPr>
              <a:t> </a:t>
            </a:r>
            <a:r>
              <a:rPr sz="1450" spc="15" dirty="0">
                <a:latin typeface="Calibri"/>
                <a:cs typeface="Calibri"/>
              </a:rPr>
              <a:t>S</a:t>
            </a:r>
            <a:endParaRPr sz="1450">
              <a:latin typeface="Calibri"/>
              <a:cs typeface="Calibri"/>
            </a:endParaRPr>
          </a:p>
        </p:txBody>
      </p:sp>
      <p:sp>
        <p:nvSpPr>
          <p:cNvPr id="18" name="object 18"/>
          <p:cNvSpPr txBox="1"/>
          <p:nvPr/>
        </p:nvSpPr>
        <p:spPr>
          <a:xfrm>
            <a:off x="5920625" y="5371071"/>
            <a:ext cx="2138680" cy="533400"/>
          </a:xfrm>
          <a:prstGeom prst="rect">
            <a:avLst/>
          </a:prstGeom>
          <a:solidFill>
            <a:srgbClr val="F8CBAD"/>
          </a:solidFill>
        </p:spPr>
        <p:txBody>
          <a:bodyPr vert="horz" wrap="square" lIns="0" tIns="25400" rIns="0" bIns="0" rtlCol="0">
            <a:spAutoFit/>
          </a:bodyPr>
          <a:lstStyle/>
          <a:p>
            <a:pPr marL="75565" marR="733425">
              <a:lnSpc>
                <a:spcPct val="102400"/>
              </a:lnSpc>
              <a:spcBef>
                <a:spcPts val="200"/>
              </a:spcBef>
            </a:pPr>
            <a:r>
              <a:rPr sz="1450" b="1" dirty="0">
                <a:latin typeface="Calibri"/>
                <a:cs typeface="Calibri"/>
              </a:rPr>
              <a:t>C</a:t>
            </a:r>
            <a:r>
              <a:rPr sz="1450" b="1" spc="15" dirty="0">
                <a:latin typeface="Calibri"/>
                <a:cs typeface="Calibri"/>
              </a:rPr>
              <a:t>O</a:t>
            </a:r>
            <a:r>
              <a:rPr sz="1450" b="1" dirty="0">
                <a:latin typeface="Calibri"/>
                <a:cs typeface="Calibri"/>
              </a:rPr>
              <a:t>L</a:t>
            </a:r>
            <a:r>
              <a:rPr sz="1450" b="1" spc="20" dirty="0">
                <a:latin typeface="Calibri"/>
                <a:cs typeface="Calibri"/>
              </a:rPr>
              <a:t>ABO</a:t>
            </a:r>
            <a:r>
              <a:rPr sz="1450" b="1" spc="5" dirty="0">
                <a:latin typeface="Calibri"/>
                <a:cs typeface="Calibri"/>
              </a:rPr>
              <a:t>R</a:t>
            </a:r>
            <a:r>
              <a:rPr sz="1450" b="1" dirty="0">
                <a:latin typeface="Calibri"/>
                <a:cs typeface="Calibri"/>
              </a:rPr>
              <a:t>A</a:t>
            </a:r>
            <a:r>
              <a:rPr sz="1450" b="1" spc="5" dirty="0">
                <a:latin typeface="Calibri"/>
                <a:cs typeface="Calibri"/>
              </a:rPr>
              <a:t>CI</a:t>
            </a:r>
            <a:r>
              <a:rPr sz="1450" b="1" spc="10" dirty="0">
                <a:latin typeface="Calibri"/>
                <a:cs typeface="Calibri"/>
              </a:rPr>
              <a:t>ON:  </a:t>
            </a:r>
            <a:r>
              <a:rPr sz="1450" b="1" spc="15" dirty="0">
                <a:latin typeface="Calibri"/>
                <a:cs typeface="Calibri"/>
              </a:rPr>
              <a:t>GANAR/</a:t>
            </a:r>
            <a:r>
              <a:rPr sz="1450" b="1" spc="-35" dirty="0">
                <a:latin typeface="Calibri"/>
                <a:cs typeface="Calibri"/>
              </a:rPr>
              <a:t> </a:t>
            </a:r>
            <a:r>
              <a:rPr sz="1450" b="1" spc="20" dirty="0">
                <a:latin typeface="Calibri"/>
                <a:cs typeface="Calibri"/>
              </a:rPr>
              <a:t>GANAR</a:t>
            </a:r>
            <a:endParaRPr sz="1450">
              <a:latin typeface="Calibri"/>
              <a:cs typeface="Calibri"/>
            </a:endParaRPr>
          </a:p>
        </p:txBody>
      </p:sp>
      <p:sp>
        <p:nvSpPr>
          <p:cNvPr id="19" name="object 19"/>
          <p:cNvSpPr txBox="1"/>
          <p:nvPr/>
        </p:nvSpPr>
        <p:spPr>
          <a:xfrm>
            <a:off x="3485235" y="2994774"/>
            <a:ext cx="1662430" cy="762000"/>
          </a:xfrm>
          <a:prstGeom prst="rect">
            <a:avLst/>
          </a:prstGeom>
          <a:solidFill>
            <a:srgbClr val="D9D9D9"/>
          </a:solidFill>
        </p:spPr>
        <p:txBody>
          <a:bodyPr vert="horz" wrap="square" lIns="0" tIns="29845" rIns="0" bIns="0" rtlCol="0">
            <a:spAutoFit/>
          </a:bodyPr>
          <a:lstStyle/>
          <a:p>
            <a:pPr marL="74930">
              <a:lnSpc>
                <a:spcPct val="100000"/>
              </a:lnSpc>
              <a:spcBef>
                <a:spcPts val="235"/>
              </a:spcBef>
            </a:pPr>
            <a:r>
              <a:rPr sz="1450" spc="5" dirty="0">
                <a:latin typeface="Calibri"/>
                <a:cs typeface="Calibri"/>
              </a:rPr>
              <a:t>EVASION:</a:t>
            </a:r>
            <a:r>
              <a:rPr sz="1450" spc="-20" dirty="0">
                <a:latin typeface="Calibri"/>
                <a:cs typeface="Calibri"/>
              </a:rPr>
              <a:t> </a:t>
            </a:r>
            <a:r>
              <a:rPr sz="1450" spc="10" dirty="0">
                <a:latin typeface="Calibri"/>
                <a:cs typeface="Calibri"/>
              </a:rPr>
              <a:t>PERDER</a:t>
            </a:r>
            <a:r>
              <a:rPr sz="1450" spc="-10" dirty="0">
                <a:latin typeface="Calibri"/>
                <a:cs typeface="Calibri"/>
              </a:rPr>
              <a:t> </a:t>
            </a:r>
            <a:r>
              <a:rPr sz="1450" spc="10" dirty="0">
                <a:latin typeface="Calibri"/>
                <a:cs typeface="Calibri"/>
              </a:rPr>
              <a:t>/</a:t>
            </a:r>
            <a:endParaRPr sz="1450">
              <a:latin typeface="Calibri"/>
              <a:cs typeface="Calibri"/>
            </a:endParaRPr>
          </a:p>
          <a:p>
            <a:pPr marL="74930">
              <a:lnSpc>
                <a:spcPct val="100000"/>
              </a:lnSpc>
              <a:spcBef>
                <a:spcPts val="45"/>
              </a:spcBef>
            </a:pPr>
            <a:r>
              <a:rPr sz="1450" spc="10" dirty="0">
                <a:latin typeface="Calibri"/>
                <a:cs typeface="Calibri"/>
              </a:rPr>
              <a:t>PERDER</a:t>
            </a:r>
            <a:endParaRPr sz="1450">
              <a:latin typeface="Calibri"/>
              <a:cs typeface="Calibri"/>
            </a:endParaRPr>
          </a:p>
        </p:txBody>
      </p:sp>
      <p:sp>
        <p:nvSpPr>
          <p:cNvPr id="20" name="object 20"/>
          <p:cNvSpPr txBox="1"/>
          <p:nvPr/>
        </p:nvSpPr>
        <p:spPr>
          <a:xfrm>
            <a:off x="3544328" y="5371071"/>
            <a:ext cx="1485265" cy="762000"/>
          </a:xfrm>
          <a:prstGeom prst="rect">
            <a:avLst/>
          </a:prstGeom>
          <a:solidFill>
            <a:srgbClr val="DBDBDB"/>
          </a:solidFill>
        </p:spPr>
        <p:txBody>
          <a:bodyPr vert="horz" wrap="square" lIns="0" tIns="25400" rIns="0" bIns="0" rtlCol="0">
            <a:spAutoFit/>
          </a:bodyPr>
          <a:lstStyle/>
          <a:p>
            <a:pPr marL="75565" marR="123189">
              <a:lnSpc>
                <a:spcPct val="102400"/>
              </a:lnSpc>
              <a:spcBef>
                <a:spcPts val="200"/>
              </a:spcBef>
            </a:pPr>
            <a:r>
              <a:rPr sz="1450" spc="10" dirty="0">
                <a:latin typeface="Calibri"/>
                <a:cs typeface="Calibri"/>
              </a:rPr>
              <a:t>COMPETENCIA: </a:t>
            </a:r>
            <a:r>
              <a:rPr sz="1450" spc="15" dirty="0">
                <a:latin typeface="Calibri"/>
                <a:cs typeface="Calibri"/>
              </a:rPr>
              <a:t> GANAR/</a:t>
            </a:r>
            <a:r>
              <a:rPr sz="1450" spc="-45" dirty="0">
                <a:latin typeface="Calibri"/>
                <a:cs typeface="Calibri"/>
              </a:rPr>
              <a:t> </a:t>
            </a:r>
            <a:r>
              <a:rPr sz="1450" spc="10" dirty="0">
                <a:latin typeface="Calibri"/>
                <a:cs typeface="Calibri"/>
              </a:rPr>
              <a:t>PERDER</a:t>
            </a:r>
            <a:endParaRPr sz="1450">
              <a:latin typeface="Calibri"/>
              <a:cs typeface="Calibri"/>
            </a:endParaRPr>
          </a:p>
        </p:txBody>
      </p:sp>
      <p:sp>
        <p:nvSpPr>
          <p:cNvPr id="21" name="object 21"/>
          <p:cNvSpPr txBox="1"/>
          <p:nvPr/>
        </p:nvSpPr>
        <p:spPr>
          <a:xfrm>
            <a:off x="5801182" y="2994774"/>
            <a:ext cx="1663700" cy="762000"/>
          </a:xfrm>
          <a:prstGeom prst="rect">
            <a:avLst/>
          </a:prstGeom>
          <a:solidFill>
            <a:srgbClr val="BDD7EE"/>
          </a:solidFill>
        </p:spPr>
        <p:txBody>
          <a:bodyPr vert="horz" wrap="square" lIns="0" tIns="29845" rIns="0" bIns="0" rtlCol="0">
            <a:spAutoFit/>
          </a:bodyPr>
          <a:lstStyle/>
          <a:p>
            <a:pPr marL="76200">
              <a:lnSpc>
                <a:spcPct val="100000"/>
              </a:lnSpc>
              <a:spcBef>
                <a:spcPts val="235"/>
              </a:spcBef>
            </a:pPr>
            <a:r>
              <a:rPr sz="1450" spc="10" dirty="0">
                <a:latin typeface="Calibri"/>
                <a:cs typeface="Calibri"/>
              </a:rPr>
              <a:t>CONCEDER:</a:t>
            </a:r>
            <a:endParaRPr sz="1450">
              <a:latin typeface="Calibri"/>
              <a:cs typeface="Calibri"/>
            </a:endParaRPr>
          </a:p>
          <a:p>
            <a:pPr marL="76200">
              <a:lnSpc>
                <a:spcPct val="100000"/>
              </a:lnSpc>
              <a:spcBef>
                <a:spcPts val="45"/>
              </a:spcBef>
            </a:pPr>
            <a:r>
              <a:rPr sz="1450" spc="10" dirty="0">
                <a:latin typeface="Calibri"/>
                <a:cs typeface="Calibri"/>
              </a:rPr>
              <a:t>PERDER/</a:t>
            </a:r>
            <a:r>
              <a:rPr sz="1450" spc="-10" dirty="0">
                <a:latin typeface="Calibri"/>
                <a:cs typeface="Calibri"/>
              </a:rPr>
              <a:t> </a:t>
            </a:r>
            <a:r>
              <a:rPr sz="1450" spc="20" dirty="0">
                <a:latin typeface="Calibri"/>
                <a:cs typeface="Calibri"/>
              </a:rPr>
              <a:t>GANAR</a:t>
            </a:r>
            <a:endParaRPr sz="145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6218" y="1558035"/>
            <a:ext cx="3929379" cy="579755"/>
          </a:xfrm>
          <a:prstGeom prst="rect">
            <a:avLst/>
          </a:prstGeom>
        </p:spPr>
        <p:txBody>
          <a:bodyPr vert="horz" wrap="square" lIns="0" tIns="17145" rIns="0" bIns="0" rtlCol="0">
            <a:spAutoFit/>
          </a:bodyPr>
          <a:lstStyle/>
          <a:p>
            <a:pPr marL="12700">
              <a:lnSpc>
                <a:spcPct val="100000"/>
              </a:lnSpc>
              <a:spcBef>
                <a:spcPts val="135"/>
              </a:spcBef>
            </a:pPr>
            <a:r>
              <a:rPr sz="3600" spc="-20" dirty="0">
                <a:solidFill>
                  <a:srgbClr val="385723"/>
                </a:solidFill>
                <a:latin typeface="Calibri Light"/>
                <a:cs typeface="Calibri Light"/>
              </a:rPr>
              <a:t>Objetivos</a:t>
            </a:r>
            <a:r>
              <a:rPr sz="3600" spc="-90" dirty="0">
                <a:solidFill>
                  <a:srgbClr val="385723"/>
                </a:solidFill>
                <a:latin typeface="Calibri Light"/>
                <a:cs typeface="Calibri Light"/>
              </a:rPr>
              <a:t> </a:t>
            </a:r>
            <a:r>
              <a:rPr sz="3600" spc="-10" dirty="0">
                <a:solidFill>
                  <a:srgbClr val="385723"/>
                </a:solidFill>
                <a:latin typeface="Calibri Light"/>
                <a:cs typeface="Calibri Light"/>
              </a:rPr>
              <a:t>del</a:t>
            </a:r>
            <a:r>
              <a:rPr sz="3600" spc="-80" dirty="0">
                <a:solidFill>
                  <a:srgbClr val="385723"/>
                </a:solidFill>
                <a:latin typeface="Calibri Light"/>
                <a:cs typeface="Calibri Light"/>
              </a:rPr>
              <a:t> </a:t>
            </a:r>
            <a:r>
              <a:rPr sz="3600" spc="-15" dirty="0">
                <a:solidFill>
                  <a:srgbClr val="385723"/>
                </a:solidFill>
                <a:latin typeface="Calibri Light"/>
                <a:cs typeface="Calibri Light"/>
              </a:rPr>
              <a:t>Módulo</a:t>
            </a:r>
            <a:endParaRPr sz="3600">
              <a:latin typeface="Calibri Light"/>
              <a:cs typeface="Calibri Light"/>
            </a:endParaRPr>
          </a:p>
        </p:txBody>
      </p:sp>
      <p:sp>
        <p:nvSpPr>
          <p:cNvPr id="3" name="object 3"/>
          <p:cNvSpPr txBox="1"/>
          <p:nvPr/>
        </p:nvSpPr>
        <p:spPr>
          <a:xfrm>
            <a:off x="993139" y="3168112"/>
            <a:ext cx="7694295" cy="2437765"/>
          </a:xfrm>
          <a:prstGeom prst="rect">
            <a:avLst/>
          </a:prstGeom>
        </p:spPr>
        <p:txBody>
          <a:bodyPr vert="horz" wrap="square" lIns="0" tIns="16510" rIns="0" bIns="0" rtlCol="0">
            <a:spAutoFit/>
          </a:bodyPr>
          <a:lstStyle/>
          <a:p>
            <a:pPr marL="201295" indent="-188595" algn="just">
              <a:lnSpc>
                <a:spcPts val="2240"/>
              </a:lnSpc>
              <a:spcBef>
                <a:spcPts val="130"/>
              </a:spcBef>
              <a:buFont typeface="Arial MT"/>
              <a:buChar char="•"/>
              <a:tabLst>
                <a:tab pos="201295" algn="l"/>
              </a:tabLst>
            </a:pPr>
            <a:r>
              <a:rPr sz="1950" spc="10" dirty="0">
                <a:latin typeface="Calibri"/>
                <a:cs typeface="Calibri"/>
              </a:rPr>
              <a:t>Comprender</a:t>
            </a:r>
            <a:r>
              <a:rPr sz="1950" spc="85" dirty="0">
                <a:latin typeface="Calibri"/>
                <a:cs typeface="Calibri"/>
              </a:rPr>
              <a:t> </a:t>
            </a:r>
            <a:r>
              <a:rPr sz="1950" spc="15" dirty="0">
                <a:latin typeface="Calibri"/>
                <a:cs typeface="Calibri"/>
              </a:rPr>
              <a:t>e</a:t>
            </a:r>
            <a:r>
              <a:rPr sz="1950" spc="100" dirty="0">
                <a:latin typeface="Calibri"/>
                <a:cs typeface="Calibri"/>
              </a:rPr>
              <a:t> </a:t>
            </a:r>
            <a:r>
              <a:rPr sz="1950" spc="5" dirty="0">
                <a:latin typeface="Calibri"/>
                <a:cs typeface="Calibri"/>
              </a:rPr>
              <a:t>internalizar</a:t>
            </a:r>
            <a:r>
              <a:rPr sz="1950" spc="90" dirty="0">
                <a:latin typeface="Calibri"/>
                <a:cs typeface="Calibri"/>
              </a:rPr>
              <a:t> </a:t>
            </a:r>
            <a:r>
              <a:rPr sz="1950" dirty="0">
                <a:latin typeface="Calibri"/>
                <a:cs typeface="Calibri"/>
              </a:rPr>
              <a:t>conceptos</a:t>
            </a:r>
            <a:r>
              <a:rPr sz="1950" spc="100" dirty="0">
                <a:latin typeface="Calibri"/>
                <a:cs typeface="Calibri"/>
              </a:rPr>
              <a:t> </a:t>
            </a:r>
            <a:r>
              <a:rPr sz="1950" spc="5" dirty="0">
                <a:latin typeface="Calibri"/>
                <a:cs typeface="Calibri"/>
              </a:rPr>
              <a:t>elementales</a:t>
            </a:r>
            <a:r>
              <a:rPr sz="1950" spc="95" dirty="0">
                <a:latin typeface="Calibri"/>
                <a:cs typeface="Calibri"/>
              </a:rPr>
              <a:t> </a:t>
            </a:r>
            <a:r>
              <a:rPr sz="1950" spc="10" dirty="0">
                <a:latin typeface="Calibri"/>
                <a:cs typeface="Calibri"/>
              </a:rPr>
              <a:t>de</a:t>
            </a:r>
            <a:r>
              <a:rPr sz="1950" spc="95" dirty="0">
                <a:latin typeface="Calibri"/>
                <a:cs typeface="Calibri"/>
              </a:rPr>
              <a:t> </a:t>
            </a:r>
            <a:r>
              <a:rPr sz="1950" spc="10" dirty="0">
                <a:latin typeface="Calibri"/>
                <a:cs typeface="Calibri"/>
              </a:rPr>
              <a:t>la</a:t>
            </a:r>
            <a:r>
              <a:rPr sz="1950" spc="100" dirty="0">
                <a:latin typeface="Calibri"/>
                <a:cs typeface="Calibri"/>
              </a:rPr>
              <a:t> </a:t>
            </a:r>
            <a:r>
              <a:rPr sz="1950" spc="-45" dirty="0">
                <a:latin typeface="Calibri"/>
                <a:cs typeface="Calibri"/>
              </a:rPr>
              <a:t>Ta.</a:t>
            </a:r>
            <a:r>
              <a:rPr sz="1950" spc="85" dirty="0">
                <a:latin typeface="Calibri"/>
                <a:cs typeface="Calibri"/>
              </a:rPr>
              <a:t> </a:t>
            </a:r>
            <a:r>
              <a:rPr sz="1950" spc="15" dirty="0">
                <a:latin typeface="Calibri"/>
                <a:cs typeface="Calibri"/>
              </a:rPr>
              <a:t>De</a:t>
            </a:r>
            <a:r>
              <a:rPr sz="1950" spc="100" dirty="0">
                <a:latin typeface="Calibri"/>
                <a:cs typeface="Calibri"/>
              </a:rPr>
              <a:t> </a:t>
            </a:r>
            <a:r>
              <a:rPr sz="1950" spc="5" dirty="0">
                <a:latin typeface="Calibri"/>
                <a:cs typeface="Calibri"/>
              </a:rPr>
              <a:t>Conflictos</a:t>
            </a:r>
            <a:endParaRPr sz="1950">
              <a:latin typeface="Calibri"/>
              <a:cs typeface="Calibri"/>
            </a:endParaRPr>
          </a:p>
          <a:p>
            <a:pPr marL="201295" algn="just">
              <a:lnSpc>
                <a:spcPts val="2240"/>
              </a:lnSpc>
            </a:pPr>
            <a:r>
              <a:rPr sz="1950" spc="10" dirty="0">
                <a:latin typeface="Calibri"/>
                <a:cs typeface="Calibri"/>
              </a:rPr>
              <a:t>y</a:t>
            </a:r>
            <a:r>
              <a:rPr sz="1950" spc="-5" dirty="0">
                <a:latin typeface="Calibri"/>
                <a:cs typeface="Calibri"/>
              </a:rPr>
              <a:t> </a:t>
            </a:r>
            <a:r>
              <a:rPr sz="1950" spc="10" dirty="0">
                <a:latin typeface="Calibri"/>
                <a:cs typeface="Calibri"/>
              </a:rPr>
              <a:t>su</a:t>
            </a:r>
            <a:r>
              <a:rPr sz="1950" spc="15" dirty="0">
                <a:latin typeface="Calibri"/>
                <a:cs typeface="Calibri"/>
              </a:rPr>
              <a:t> </a:t>
            </a:r>
            <a:r>
              <a:rPr sz="1950" spc="10" dirty="0">
                <a:latin typeface="Calibri"/>
                <a:cs typeface="Calibri"/>
              </a:rPr>
              <a:t>aplicación</a:t>
            </a:r>
            <a:r>
              <a:rPr sz="1950" spc="-20" dirty="0">
                <a:latin typeface="Calibri"/>
                <a:cs typeface="Calibri"/>
              </a:rPr>
              <a:t> </a:t>
            </a:r>
            <a:r>
              <a:rPr sz="1950" spc="10" dirty="0">
                <a:latin typeface="Calibri"/>
                <a:cs typeface="Calibri"/>
              </a:rPr>
              <a:t>a</a:t>
            </a:r>
            <a:r>
              <a:rPr sz="1950" spc="5" dirty="0">
                <a:latin typeface="Calibri"/>
                <a:cs typeface="Calibri"/>
              </a:rPr>
              <a:t> </a:t>
            </a:r>
            <a:r>
              <a:rPr sz="1950" spc="10" dirty="0">
                <a:latin typeface="Calibri"/>
                <a:cs typeface="Calibri"/>
              </a:rPr>
              <a:t>la</a:t>
            </a:r>
            <a:r>
              <a:rPr sz="1950" dirty="0">
                <a:latin typeface="Calibri"/>
                <a:cs typeface="Calibri"/>
              </a:rPr>
              <a:t> </a:t>
            </a:r>
            <a:r>
              <a:rPr sz="1950" spc="5" dirty="0">
                <a:latin typeface="Calibri"/>
                <a:cs typeface="Calibri"/>
              </a:rPr>
              <a:t>solución</a:t>
            </a:r>
            <a:r>
              <a:rPr sz="1950" dirty="0">
                <a:latin typeface="Calibri"/>
                <a:cs typeface="Calibri"/>
              </a:rPr>
              <a:t> </a:t>
            </a:r>
            <a:r>
              <a:rPr sz="1950" spc="10" dirty="0">
                <a:latin typeface="Calibri"/>
                <a:cs typeface="Calibri"/>
              </a:rPr>
              <a:t>de </a:t>
            </a:r>
            <a:r>
              <a:rPr sz="1950" dirty="0">
                <a:latin typeface="Calibri"/>
                <a:cs typeface="Calibri"/>
              </a:rPr>
              <a:t>conflictos</a:t>
            </a:r>
            <a:r>
              <a:rPr sz="1950" spc="-10" dirty="0">
                <a:latin typeface="Calibri"/>
                <a:cs typeface="Calibri"/>
              </a:rPr>
              <a:t> </a:t>
            </a:r>
            <a:r>
              <a:rPr sz="1950" spc="5" dirty="0">
                <a:latin typeface="Calibri"/>
                <a:cs typeface="Calibri"/>
              </a:rPr>
              <a:t>socio </a:t>
            </a:r>
            <a:r>
              <a:rPr sz="1950" spc="10" dirty="0">
                <a:latin typeface="Calibri"/>
                <a:cs typeface="Calibri"/>
              </a:rPr>
              <a:t>ambientales</a:t>
            </a:r>
            <a:endParaRPr sz="1950">
              <a:latin typeface="Calibri"/>
              <a:cs typeface="Calibri"/>
            </a:endParaRPr>
          </a:p>
          <a:p>
            <a:pPr marL="201295" marR="8255" indent="-188595" algn="just">
              <a:lnSpc>
                <a:spcPts val="2140"/>
              </a:lnSpc>
              <a:spcBef>
                <a:spcPts val="860"/>
              </a:spcBef>
              <a:buFont typeface="Arial MT"/>
              <a:buChar char="•"/>
              <a:tabLst>
                <a:tab pos="201295" algn="l"/>
              </a:tabLst>
            </a:pPr>
            <a:r>
              <a:rPr sz="1950" spc="10" dirty="0">
                <a:latin typeface="Calibri"/>
                <a:cs typeface="Calibri"/>
              </a:rPr>
              <a:t>Comprender e </a:t>
            </a:r>
            <a:r>
              <a:rPr sz="1950" dirty="0">
                <a:latin typeface="Calibri"/>
                <a:cs typeface="Calibri"/>
              </a:rPr>
              <a:t>internalizar conceptos </a:t>
            </a:r>
            <a:r>
              <a:rPr sz="1950" spc="5" dirty="0">
                <a:latin typeface="Calibri"/>
                <a:cs typeface="Calibri"/>
              </a:rPr>
              <a:t>básicos </a:t>
            </a:r>
            <a:r>
              <a:rPr sz="1950" spc="10" dirty="0">
                <a:latin typeface="Calibri"/>
                <a:cs typeface="Calibri"/>
              </a:rPr>
              <a:t>asociados a </a:t>
            </a:r>
            <a:r>
              <a:rPr sz="1950" spc="5" dirty="0">
                <a:latin typeface="Calibri"/>
                <a:cs typeface="Calibri"/>
              </a:rPr>
              <a:t>los procesos </a:t>
            </a:r>
            <a:r>
              <a:rPr sz="1950" spc="10" dirty="0">
                <a:latin typeface="Calibri"/>
                <a:cs typeface="Calibri"/>
              </a:rPr>
              <a:t>de </a:t>
            </a:r>
            <a:r>
              <a:rPr sz="1950" spc="15" dirty="0">
                <a:latin typeface="Calibri"/>
                <a:cs typeface="Calibri"/>
              </a:rPr>
              <a:t> </a:t>
            </a:r>
            <a:r>
              <a:rPr sz="1950" spc="5" dirty="0">
                <a:latin typeface="Calibri"/>
                <a:cs typeface="Calibri"/>
              </a:rPr>
              <a:t>resolución </a:t>
            </a:r>
            <a:r>
              <a:rPr sz="1950" spc="10" dirty="0">
                <a:latin typeface="Calibri"/>
                <a:cs typeface="Calibri"/>
              </a:rPr>
              <a:t>de </a:t>
            </a:r>
            <a:r>
              <a:rPr sz="1950" dirty="0">
                <a:latin typeface="Calibri"/>
                <a:cs typeface="Calibri"/>
              </a:rPr>
              <a:t>conflictos </a:t>
            </a:r>
            <a:r>
              <a:rPr sz="1950" spc="10" dirty="0">
                <a:latin typeface="Calibri"/>
                <a:cs typeface="Calibri"/>
              </a:rPr>
              <a:t>ADR, y </a:t>
            </a:r>
            <a:r>
              <a:rPr sz="1950" spc="5" dirty="0">
                <a:latin typeface="Calibri"/>
                <a:cs typeface="Calibri"/>
              </a:rPr>
              <a:t>particularmente </a:t>
            </a:r>
            <a:r>
              <a:rPr sz="1950" spc="10" dirty="0">
                <a:latin typeface="Calibri"/>
                <a:cs typeface="Calibri"/>
              </a:rPr>
              <a:t>de </a:t>
            </a:r>
            <a:r>
              <a:rPr sz="1950" spc="5" dirty="0">
                <a:latin typeface="Calibri"/>
                <a:cs typeface="Calibri"/>
              </a:rPr>
              <a:t>Negociación, </a:t>
            </a:r>
            <a:r>
              <a:rPr sz="1950" spc="15" dirty="0">
                <a:latin typeface="Calibri"/>
                <a:cs typeface="Calibri"/>
              </a:rPr>
              <a:t>además </a:t>
            </a:r>
            <a:r>
              <a:rPr sz="1950" spc="20" dirty="0">
                <a:latin typeface="Calibri"/>
                <a:cs typeface="Calibri"/>
              </a:rPr>
              <a:t> </a:t>
            </a:r>
            <a:r>
              <a:rPr sz="1950" spc="10" dirty="0">
                <a:latin typeface="Calibri"/>
                <a:cs typeface="Calibri"/>
              </a:rPr>
              <a:t>de</a:t>
            </a:r>
            <a:r>
              <a:rPr sz="1950" dirty="0">
                <a:latin typeface="Calibri"/>
                <a:cs typeface="Calibri"/>
              </a:rPr>
              <a:t> </a:t>
            </a:r>
            <a:r>
              <a:rPr sz="1950" spc="10" dirty="0">
                <a:latin typeface="Calibri"/>
                <a:cs typeface="Calibri"/>
              </a:rPr>
              <a:t>la</a:t>
            </a:r>
            <a:r>
              <a:rPr sz="1950" spc="-5" dirty="0">
                <a:latin typeface="Calibri"/>
                <a:cs typeface="Calibri"/>
              </a:rPr>
              <a:t> </a:t>
            </a:r>
            <a:r>
              <a:rPr sz="1950" spc="10" dirty="0">
                <a:latin typeface="Calibri"/>
                <a:cs typeface="Calibri"/>
              </a:rPr>
              <a:t>mediación</a:t>
            </a:r>
            <a:r>
              <a:rPr sz="1950" spc="430" dirty="0">
                <a:latin typeface="Calibri"/>
                <a:cs typeface="Calibri"/>
              </a:rPr>
              <a:t> </a:t>
            </a:r>
            <a:r>
              <a:rPr sz="1950" spc="10" dirty="0">
                <a:latin typeface="Calibri"/>
                <a:cs typeface="Calibri"/>
              </a:rPr>
              <a:t>y</a:t>
            </a:r>
            <a:r>
              <a:rPr sz="1950" spc="-5" dirty="0">
                <a:latin typeface="Calibri"/>
                <a:cs typeface="Calibri"/>
              </a:rPr>
              <a:t> </a:t>
            </a:r>
            <a:r>
              <a:rPr sz="1950" spc="10" dirty="0">
                <a:latin typeface="Calibri"/>
                <a:cs typeface="Calibri"/>
              </a:rPr>
              <a:t>la</a:t>
            </a:r>
            <a:r>
              <a:rPr sz="1950" spc="455" dirty="0">
                <a:latin typeface="Calibri"/>
                <a:cs typeface="Calibri"/>
              </a:rPr>
              <a:t> </a:t>
            </a:r>
            <a:r>
              <a:rPr sz="1950" spc="5" dirty="0">
                <a:latin typeface="Calibri"/>
                <a:cs typeface="Calibri"/>
              </a:rPr>
              <a:t>facilitación</a:t>
            </a:r>
            <a:r>
              <a:rPr sz="1950" spc="-35" dirty="0">
                <a:latin typeface="Calibri"/>
                <a:cs typeface="Calibri"/>
              </a:rPr>
              <a:t> </a:t>
            </a:r>
            <a:r>
              <a:rPr sz="1950" spc="10" dirty="0">
                <a:latin typeface="Calibri"/>
                <a:cs typeface="Calibri"/>
              </a:rPr>
              <a:t>ambiental,</a:t>
            </a:r>
            <a:r>
              <a:rPr sz="1950" spc="-20" dirty="0">
                <a:latin typeface="Calibri"/>
                <a:cs typeface="Calibri"/>
              </a:rPr>
              <a:t> </a:t>
            </a:r>
            <a:r>
              <a:rPr sz="1950" spc="10" dirty="0">
                <a:latin typeface="Calibri"/>
                <a:cs typeface="Calibri"/>
              </a:rPr>
              <a:t>y</a:t>
            </a:r>
            <a:r>
              <a:rPr sz="1950" spc="-5" dirty="0">
                <a:latin typeface="Calibri"/>
                <a:cs typeface="Calibri"/>
              </a:rPr>
              <a:t> </a:t>
            </a:r>
            <a:r>
              <a:rPr sz="1950" spc="10" dirty="0">
                <a:latin typeface="Calibri"/>
                <a:cs typeface="Calibri"/>
              </a:rPr>
              <a:t>las</a:t>
            </a:r>
            <a:r>
              <a:rPr sz="1950" dirty="0">
                <a:latin typeface="Calibri"/>
                <a:cs typeface="Calibri"/>
              </a:rPr>
              <a:t> </a:t>
            </a:r>
            <a:r>
              <a:rPr sz="1950" spc="15" dirty="0">
                <a:latin typeface="Calibri"/>
                <a:cs typeface="Calibri"/>
              </a:rPr>
              <a:t>AIA</a:t>
            </a:r>
            <a:endParaRPr sz="1950">
              <a:latin typeface="Calibri"/>
              <a:cs typeface="Calibri"/>
            </a:endParaRPr>
          </a:p>
          <a:p>
            <a:pPr marL="201295" marR="5080" indent="-188595" algn="just">
              <a:lnSpc>
                <a:spcPts val="2140"/>
              </a:lnSpc>
              <a:spcBef>
                <a:spcPts val="815"/>
              </a:spcBef>
              <a:buFont typeface="Arial MT"/>
              <a:buChar char="•"/>
              <a:tabLst>
                <a:tab pos="201295" algn="l"/>
              </a:tabLst>
            </a:pPr>
            <a:r>
              <a:rPr sz="1950" spc="5" dirty="0">
                <a:latin typeface="Calibri"/>
                <a:cs typeface="Calibri"/>
              </a:rPr>
              <a:t>Proporcionar</a:t>
            </a:r>
            <a:r>
              <a:rPr sz="1950" spc="10" dirty="0">
                <a:latin typeface="Calibri"/>
                <a:cs typeface="Calibri"/>
              </a:rPr>
              <a:t> las</a:t>
            </a:r>
            <a:r>
              <a:rPr sz="1950" spc="15" dirty="0">
                <a:latin typeface="Calibri"/>
                <a:cs typeface="Calibri"/>
              </a:rPr>
              <a:t> </a:t>
            </a:r>
            <a:r>
              <a:rPr sz="1950" spc="5" dirty="0">
                <a:latin typeface="Calibri"/>
                <a:cs typeface="Calibri"/>
              </a:rPr>
              <a:t>herramientas</a:t>
            </a:r>
            <a:r>
              <a:rPr sz="1950" spc="10" dirty="0">
                <a:latin typeface="Calibri"/>
                <a:cs typeface="Calibri"/>
              </a:rPr>
              <a:t> </a:t>
            </a:r>
            <a:r>
              <a:rPr sz="1950" dirty="0">
                <a:latin typeface="Calibri"/>
                <a:cs typeface="Calibri"/>
              </a:rPr>
              <a:t>para</a:t>
            </a:r>
            <a:r>
              <a:rPr sz="1950" spc="5" dirty="0">
                <a:latin typeface="Calibri"/>
                <a:cs typeface="Calibri"/>
              </a:rPr>
              <a:t> </a:t>
            </a:r>
            <a:r>
              <a:rPr sz="1950" spc="10" dirty="0">
                <a:latin typeface="Calibri"/>
                <a:cs typeface="Calibri"/>
              </a:rPr>
              <a:t>una</a:t>
            </a:r>
            <a:r>
              <a:rPr sz="1950" spc="15" dirty="0">
                <a:latin typeface="Calibri"/>
                <a:cs typeface="Calibri"/>
              </a:rPr>
              <a:t> </a:t>
            </a:r>
            <a:r>
              <a:rPr sz="1950" dirty="0">
                <a:latin typeface="Calibri"/>
                <a:cs typeface="Calibri"/>
              </a:rPr>
              <a:t>interacción</a:t>
            </a:r>
            <a:r>
              <a:rPr sz="1950" spc="5" dirty="0">
                <a:latin typeface="Calibri"/>
                <a:cs typeface="Calibri"/>
              </a:rPr>
              <a:t> </a:t>
            </a:r>
            <a:r>
              <a:rPr sz="1950" dirty="0">
                <a:latin typeface="Calibri"/>
                <a:cs typeface="Calibri"/>
              </a:rPr>
              <a:t>colaborativa</a:t>
            </a:r>
            <a:r>
              <a:rPr sz="1950" spc="5" dirty="0">
                <a:latin typeface="Calibri"/>
                <a:cs typeface="Calibri"/>
              </a:rPr>
              <a:t> </a:t>
            </a:r>
            <a:r>
              <a:rPr sz="1950" spc="10" dirty="0">
                <a:latin typeface="Calibri"/>
                <a:cs typeface="Calibri"/>
              </a:rPr>
              <a:t>y </a:t>
            </a:r>
            <a:r>
              <a:rPr sz="1950" spc="15" dirty="0">
                <a:latin typeface="Calibri"/>
                <a:cs typeface="Calibri"/>
              </a:rPr>
              <a:t> </a:t>
            </a:r>
            <a:r>
              <a:rPr sz="1950" dirty="0">
                <a:latin typeface="Calibri"/>
                <a:cs typeface="Calibri"/>
              </a:rPr>
              <a:t>constructiva </a:t>
            </a:r>
            <a:r>
              <a:rPr sz="1950" spc="15" dirty="0">
                <a:latin typeface="Calibri"/>
                <a:cs typeface="Calibri"/>
              </a:rPr>
              <a:t>en </a:t>
            </a:r>
            <a:r>
              <a:rPr sz="1950" spc="5" dirty="0">
                <a:latin typeface="Calibri"/>
                <a:cs typeface="Calibri"/>
              </a:rPr>
              <a:t>procesos participativos </a:t>
            </a:r>
            <a:r>
              <a:rPr sz="1950" spc="10" dirty="0">
                <a:latin typeface="Calibri"/>
                <a:cs typeface="Calibri"/>
              </a:rPr>
              <a:t>ambientales </a:t>
            </a:r>
            <a:r>
              <a:rPr sz="1950" spc="15" dirty="0">
                <a:latin typeface="Calibri"/>
                <a:cs typeface="Calibri"/>
              </a:rPr>
              <a:t>de </a:t>
            </a:r>
            <a:r>
              <a:rPr sz="1950" spc="5" dirty="0">
                <a:latin typeface="Calibri"/>
                <a:cs typeface="Calibri"/>
              </a:rPr>
              <a:t>manera </a:t>
            </a:r>
            <a:r>
              <a:rPr sz="1950" spc="10" dirty="0">
                <a:latin typeface="Calibri"/>
                <a:cs typeface="Calibri"/>
              </a:rPr>
              <a:t>de </a:t>
            </a:r>
            <a:r>
              <a:rPr sz="1950" spc="15" dirty="0">
                <a:latin typeface="Calibri"/>
                <a:cs typeface="Calibri"/>
              </a:rPr>
              <a:t>que </a:t>
            </a:r>
            <a:r>
              <a:rPr sz="1950" spc="20" dirty="0">
                <a:latin typeface="Calibri"/>
                <a:cs typeface="Calibri"/>
              </a:rPr>
              <a:t> </a:t>
            </a:r>
            <a:r>
              <a:rPr sz="1950" spc="10" dirty="0">
                <a:latin typeface="Calibri"/>
                <a:cs typeface="Calibri"/>
              </a:rPr>
              <a:t>puedan</a:t>
            </a:r>
            <a:r>
              <a:rPr sz="1950" spc="65" dirty="0">
                <a:latin typeface="Calibri"/>
                <a:cs typeface="Calibri"/>
              </a:rPr>
              <a:t> </a:t>
            </a:r>
            <a:r>
              <a:rPr sz="1950" spc="5" dirty="0">
                <a:latin typeface="Calibri"/>
                <a:cs typeface="Calibri"/>
              </a:rPr>
              <a:t>abordar</a:t>
            </a:r>
            <a:r>
              <a:rPr sz="1950" spc="65" dirty="0">
                <a:latin typeface="Calibri"/>
                <a:cs typeface="Calibri"/>
              </a:rPr>
              <a:t> </a:t>
            </a:r>
            <a:r>
              <a:rPr sz="1950" dirty="0">
                <a:latin typeface="Calibri"/>
                <a:cs typeface="Calibri"/>
              </a:rPr>
              <a:t>conflictos</a:t>
            </a:r>
            <a:r>
              <a:rPr sz="1950" spc="55" dirty="0">
                <a:latin typeface="Calibri"/>
                <a:cs typeface="Calibri"/>
              </a:rPr>
              <a:t> </a:t>
            </a:r>
            <a:r>
              <a:rPr sz="1950" spc="10" dirty="0">
                <a:latin typeface="Calibri"/>
                <a:cs typeface="Calibri"/>
              </a:rPr>
              <a:t>y</a:t>
            </a:r>
            <a:r>
              <a:rPr sz="1950" spc="60" dirty="0">
                <a:latin typeface="Calibri"/>
                <a:cs typeface="Calibri"/>
              </a:rPr>
              <a:t> </a:t>
            </a:r>
            <a:r>
              <a:rPr sz="1950" spc="5" dirty="0">
                <a:latin typeface="Calibri"/>
                <a:cs typeface="Calibri"/>
              </a:rPr>
              <a:t>negociar</a:t>
            </a:r>
            <a:r>
              <a:rPr sz="1950" spc="60" dirty="0">
                <a:latin typeface="Calibri"/>
                <a:cs typeface="Calibri"/>
              </a:rPr>
              <a:t> </a:t>
            </a:r>
            <a:r>
              <a:rPr sz="1950" spc="15" dirty="0">
                <a:latin typeface="Calibri"/>
                <a:cs typeface="Calibri"/>
              </a:rPr>
              <a:t>en</a:t>
            </a:r>
            <a:r>
              <a:rPr sz="1950" spc="60" dirty="0">
                <a:latin typeface="Calibri"/>
                <a:cs typeface="Calibri"/>
              </a:rPr>
              <a:t> </a:t>
            </a:r>
            <a:r>
              <a:rPr sz="1950" spc="5" dirty="0">
                <a:latin typeface="Calibri"/>
                <a:cs typeface="Calibri"/>
              </a:rPr>
              <a:t>los</a:t>
            </a:r>
            <a:r>
              <a:rPr sz="1950" spc="40" dirty="0">
                <a:latin typeface="Calibri"/>
                <a:cs typeface="Calibri"/>
              </a:rPr>
              <a:t> </a:t>
            </a:r>
            <a:r>
              <a:rPr sz="1950" spc="5" dirty="0">
                <a:latin typeface="Calibri"/>
                <a:cs typeface="Calibri"/>
              </a:rPr>
              <a:t>casos</a:t>
            </a:r>
            <a:r>
              <a:rPr sz="1950" spc="50" dirty="0">
                <a:latin typeface="Calibri"/>
                <a:cs typeface="Calibri"/>
              </a:rPr>
              <a:t> </a:t>
            </a:r>
            <a:r>
              <a:rPr sz="1950" spc="15" dirty="0">
                <a:latin typeface="Calibri"/>
                <a:cs typeface="Calibri"/>
              </a:rPr>
              <a:t>en</a:t>
            </a:r>
            <a:r>
              <a:rPr sz="1950" spc="60" dirty="0">
                <a:latin typeface="Calibri"/>
                <a:cs typeface="Calibri"/>
              </a:rPr>
              <a:t> </a:t>
            </a:r>
            <a:r>
              <a:rPr sz="1950" spc="10" dirty="0">
                <a:latin typeface="Calibri"/>
                <a:cs typeface="Calibri"/>
              </a:rPr>
              <a:t>que</a:t>
            </a:r>
            <a:r>
              <a:rPr sz="1950" spc="65" dirty="0">
                <a:latin typeface="Calibri"/>
                <a:cs typeface="Calibri"/>
              </a:rPr>
              <a:t> </a:t>
            </a:r>
            <a:r>
              <a:rPr sz="1950" spc="10" dirty="0">
                <a:latin typeface="Calibri"/>
                <a:cs typeface="Calibri"/>
              </a:rPr>
              <a:t>sea</a:t>
            </a:r>
            <a:r>
              <a:rPr sz="1950" spc="50" dirty="0">
                <a:latin typeface="Calibri"/>
                <a:cs typeface="Calibri"/>
              </a:rPr>
              <a:t> </a:t>
            </a:r>
            <a:r>
              <a:rPr sz="1950" spc="5" dirty="0">
                <a:latin typeface="Calibri"/>
                <a:cs typeface="Calibri"/>
              </a:rPr>
              <a:t>pertinente.</a:t>
            </a:r>
            <a:endParaRPr sz="1950">
              <a:latin typeface="Calibri"/>
              <a:cs typeface="Calibri"/>
            </a:endParaRPr>
          </a:p>
        </p:txBody>
      </p:sp>
      <p:pic>
        <p:nvPicPr>
          <p:cNvPr id="4" name="object 4"/>
          <p:cNvPicPr/>
          <p:nvPr/>
        </p:nvPicPr>
        <p:blipFill>
          <a:blip r:embed="rId2" cstate="print"/>
          <a:stretch>
            <a:fillRect/>
          </a:stretch>
        </p:blipFill>
        <p:spPr>
          <a:xfrm>
            <a:off x="798385" y="1057275"/>
            <a:ext cx="2731484" cy="25403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intura de figuras de colores&#10;&#10;Descripción generada automáticamente con confianza baja"/>
          <p:cNvPicPr>
            <a:picLocks noChangeAspect="1"/>
          </p:cNvPicPr>
          <p:nvPr/>
        </p:nvPicPr>
        <p:blipFill>
          <a:blip r:embed="rId2"/>
          <a:stretch>
            <a:fillRect/>
          </a:stretch>
        </p:blipFill>
        <p:spPr>
          <a:xfrm>
            <a:off x="3512477" y="1588135"/>
            <a:ext cx="3033446" cy="4596130"/>
          </a:xfrm>
          <a:prstGeom prst="rect">
            <a:avLst/>
          </a:prstGeom>
        </p:spPr>
      </p:pic>
      <p:sp>
        <p:nvSpPr>
          <p:cNvPr id="4" name="CuadroTexto 3">
            <a:extLst>
              <a:ext uri="{FF2B5EF4-FFF2-40B4-BE49-F238E27FC236}">
                <a16:creationId xmlns:a16="http://schemas.microsoft.com/office/drawing/2014/main" id="{6D005B7E-AA7B-5D9D-0D50-229C46839556}"/>
              </a:ext>
            </a:extLst>
          </p:cNvPr>
          <p:cNvSpPr txBox="1"/>
          <p:nvPr/>
        </p:nvSpPr>
        <p:spPr>
          <a:xfrm>
            <a:off x="6668719" y="2928137"/>
            <a:ext cx="2866645" cy="3291670"/>
          </a:xfrm>
          <a:prstGeom prst="rect">
            <a:avLst/>
          </a:prstGeom>
          <a:noFill/>
        </p:spPr>
        <p:txBody>
          <a:bodyPr wrap="square">
            <a:spAutoFit/>
          </a:bodyPr>
          <a:lstStyle/>
          <a:p>
            <a:pPr>
              <a:defRPr/>
            </a:pPr>
            <a:r>
              <a:rPr lang="es-CL" sz="1485" b="1" dirty="0"/>
              <a:t>II. Visiones frente al conflicto</a:t>
            </a:r>
          </a:p>
          <a:p>
            <a:pPr>
              <a:defRPr/>
            </a:pPr>
            <a:r>
              <a:rPr lang="es-CL" sz="1485" b="1" dirty="0"/>
              <a:t>Visión distributiva</a:t>
            </a:r>
          </a:p>
          <a:p>
            <a:pPr>
              <a:defRPr/>
            </a:pPr>
            <a:r>
              <a:rPr lang="es-CL" sz="1485" b="1" dirty="0"/>
              <a:t>Visión basada en Ta. De la Colaboración</a:t>
            </a:r>
          </a:p>
          <a:p>
            <a:pPr>
              <a:defRPr/>
            </a:pPr>
            <a:r>
              <a:rPr lang="es-CL" sz="1485" b="1" dirty="0"/>
              <a:t>Visión transformativa</a:t>
            </a:r>
          </a:p>
          <a:p>
            <a:pPr>
              <a:defRPr/>
            </a:pPr>
            <a:endParaRPr lang="es-CL" sz="1485" b="1" dirty="0"/>
          </a:p>
          <a:p>
            <a:pPr>
              <a:defRPr/>
            </a:pPr>
            <a:endParaRPr lang="es-CL" sz="1485" b="1" dirty="0"/>
          </a:p>
          <a:p>
            <a:pPr>
              <a:defRPr/>
            </a:pPr>
            <a:r>
              <a:rPr lang="es-CL" sz="1485" b="1" dirty="0"/>
              <a:t>II. Relación entre las actitudes y las  formas y estrategias de solución</a:t>
            </a:r>
          </a:p>
          <a:p>
            <a:pPr>
              <a:defRPr/>
            </a:pPr>
            <a:endParaRPr lang="es-CL" sz="1485" b="1" dirty="0"/>
          </a:p>
          <a:p>
            <a:pPr>
              <a:defRPr/>
            </a:pPr>
            <a:r>
              <a:rPr lang="es-CL" sz="1485" b="1" dirty="0"/>
              <a:t>III. Taller de aplicación</a:t>
            </a:r>
          </a:p>
          <a:p>
            <a:pPr>
              <a:defRPr/>
            </a:pPr>
            <a:endParaRPr lang="es-CL" sz="1485" b="1" dirty="0"/>
          </a:p>
          <a:p>
            <a:pPr>
              <a:defRPr/>
            </a:pPr>
            <a:r>
              <a:rPr lang="es-CL" sz="1485" b="1" dirty="0"/>
              <a:t>IV. Conclusiones</a:t>
            </a:r>
          </a:p>
        </p:txBody>
      </p:sp>
      <p:sp>
        <p:nvSpPr>
          <p:cNvPr id="5" name="CuadroTexto 4">
            <a:extLst>
              <a:ext uri="{FF2B5EF4-FFF2-40B4-BE49-F238E27FC236}">
                <a16:creationId xmlns:a16="http://schemas.microsoft.com/office/drawing/2014/main" id="{30EBD44B-98E6-98C6-88BC-7C7B8F3F5A19}"/>
              </a:ext>
            </a:extLst>
          </p:cNvPr>
          <p:cNvSpPr txBox="1"/>
          <p:nvPr/>
        </p:nvSpPr>
        <p:spPr>
          <a:xfrm>
            <a:off x="203683" y="1389203"/>
            <a:ext cx="2738399" cy="1006429"/>
          </a:xfrm>
          <a:prstGeom prst="rect">
            <a:avLst/>
          </a:prstGeom>
          <a:noFill/>
        </p:spPr>
        <p:txBody>
          <a:bodyPr wrap="square" rtlCol="0">
            <a:spAutoFit/>
          </a:bodyPr>
          <a:lstStyle/>
          <a:p>
            <a:pPr algn="ctr"/>
            <a:r>
              <a:rPr lang="es-ES" sz="2970" dirty="0"/>
              <a:t>Temario Clase Dos</a:t>
            </a:r>
            <a:endParaRPr lang="es-CL" sz="2970" dirty="0"/>
          </a:p>
        </p:txBody>
      </p:sp>
    </p:spTree>
    <p:extLst>
      <p:ext uri="{BB962C8B-B14F-4D97-AF65-F5344CB8AC3E}">
        <p14:creationId xmlns:p14="http://schemas.microsoft.com/office/powerpoint/2010/main" val="41653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calcmode="lin" valueType="num">
                                      <p:cBhvr additive="base">
                                        <p:cTn id="3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 calcmode="lin" valueType="num">
                                      <p:cBhvr additive="base">
                                        <p:cTn id="3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 calcmode="lin" valueType="num">
                                      <p:cBhvr additive="base">
                                        <p:cTn id="44"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118277" y="2401036"/>
            <a:ext cx="6059473" cy="549381"/>
          </a:xfrm>
          <a:prstGeom prst="rect">
            <a:avLst/>
          </a:prstGeom>
          <a:noFill/>
        </p:spPr>
        <p:txBody>
          <a:bodyPr wrap="square" rtlCol="0">
            <a:spAutoFit/>
          </a:bodyPr>
          <a:lstStyle/>
          <a:p>
            <a:pPr>
              <a:defRPr/>
            </a:pPr>
            <a:endParaRPr lang="en-US" sz="1485" b="1" dirty="0"/>
          </a:p>
          <a:p>
            <a:endParaRPr lang="es-CL" sz="1485" dirty="0"/>
          </a:p>
        </p:txBody>
      </p:sp>
      <p:sp>
        <p:nvSpPr>
          <p:cNvPr id="5" name="4 CuadroTexto"/>
          <p:cNvSpPr txBox="1"/>
          <p:nvPr/>
        </p:nvSpPr>
        <p:spPr>
          <a:xfrm>
            <a:off x="2581518" y="2367738"/>
            <a:ext cx="5881253" cy="503728"/>
          </a:xfrm>
          <a:prstGeom prst="rect">
            <a:avLst/>
          </a:prstGeom>
          <a:solidFill>
            <a:srgbClr val="941651"/>
          </a:solidFill>
        </p:spPr>
        <p:txBody>
          <a:bodyPr wrap="square" rtlCol="0">
            <a:spAutoFit/>
          </a:bodyPr>
          <a:lstStyle/>
          <a:p>
            <a:pPr algn="ctr">
              <a:lnSpc>
                <a:spcPct val="90000"/>
              </a:lnSpc>
              <a:defRPr/>
            </a:pPr>
            <a:r>
              <a:rPr lang="es-ES_tradnl" sz="1485" b="1" dirty="0"/>
              <a:t>Distintas orientaciones teóricas con relación al concepto del conflicto y a  las formas de solución</a:t>
            </a:r>
          </a:p>
        </p:txBody>
      </p:sp>
      <p:sp>
        <p:nvSpPr>
          <p:cNvPr id="6" name="5 CuadroTexto"/>
          <p:cNvSpPr txBox="1"/>
          <p:nvPr/>
        </p:nvSpPr>
        <p:spPr>
          <a:xfrm>
            <a:off x="4938359" y="5549586"/>
            <a:ext cx="3358205" cy="270074"/>
          </a:xfrm>
          <a:prstGeom prst="rect">
            <a:avLst/>
          </a:prstGeom>
          <a:noFill/>
        </p:spPr>
        <p:txBody>
          <a:bodyPr wrap="square" rtlCol="0">
            <a:spAutoFit/>
          </a:bodyPr>
          <a:lstStyle/>
          <a:p>
            <a:r>
              <a:rPr lang="es-CL" sz="1155" b="1" dirty="0"/>
              <a:t>.</a:t>
            </a:r>
          </a:p>
        </p:txBody>
      </p:sp>
      <p:sp>
        <p:nvSpPr>
          <p:cNvPr id="9" name="CuadroTexto 8"/>
          <p:cNvSpPr txBox="1"/>
          <p:nvPr/>
        </p:nvSpPr>
        <p:spPr>
          <a:xfrm>
            <a:off x="6510879" y="4063189"/>
            <a:ext cx="1951893" cy="937949"/>
          </a:xfrm>
          <a:prstGeom prst="rect">
            <a:avLst/>
          </a:prstGeom>
          <a:noFill/>
        </p:spPr>
        <p:txBody>
          <a:bodyPr wrap="square" rtlCol="0">
            <a:spAutoFit/>
          </a:bodyPr>
          <a:lstStyle/>
          <a:p>
            <a:pPr>
              <a:lnSpc>
                <a:spcPct val="90000"/>
              </a:lnSpc>
              <a:defRPr/>
            </a:pPr>
            <a:endParaRPr lang="es-ES_tradnl" sz="1485" b="1" dirty="0"/>
          </a:p>
          <a:p>
            <a:pPr>
              <a:lnSpc>
                <a:spcPct val="90000"/>
              </a:lnSpc>
              <a:defRPr/>
            </a:pPr>
            <a:endParaRPr lang="es-ES_tradnl" sz="1485" b="1" dirty="0"/>
          </a:p>
          <a:p>
            <a:pPr marL="235744" indent="-235744">
              <a:lnSpc>
                <a:spcPct val="90000"/>
              </a:lnSpc>
              <a:buFont typeface="Wingdings" panose="05000000000000000000" pitchFamily="2" charset="2"/>
              <a:buChar char="q"/>
              <a:defRPr/>
            </a:pPr>
            <a:endParaRPr lang="es-ES_tradnl" sz="1485" b="1" dirty="0"/>
          </a:p>
          <a:p>
            <a:endParaRPr lang="es-CL" sz="1485" dirty="0"/>
          </a:p>
        </p:txBody>
      </p:sp>
      <p:sp>
        <p:nvSpPr>
          <p:cNvPr id="10" name="CuadroTexto 9"/>
          <p:cNvSpPr txBox="1"/>
          <p:nvPr/>
        </p:nvSpPr>
        <p:spPr>
          <a:xfrm>
            <a:off x="439175" y="826278"/>
            <a:ext cx="6178286" cy="1260345"/>
          </a:xfrm>
          <a:prstGeom prst="rect">
            <a:avLst/>
          </a:prstGeom>
          <a:noFill/>
        </p:spPr>
        <p:txBody>
          <a:bodyPr wrap="square" rtlCol="0">
            <a:spAutoFit/>
          </a:bodyPr>
          <a:lstStyle/>
          <a:p>
            <a:endParaRPr lang="es-CL" sz="2310" b="1" dirty="0">
              <a:solidFill>
                <a:schemeClr val="bg1"/>
              </a:solidFill>
            </a:endParaRPr>
          </a:p>
          <a:p>
            <a:endParaRPr lang="es-CL" sz="2310" b="1" dirty="0">
              <a:solidFill>
                <a:schemeClr val="bg1"/>
              </a:solidFill>
            </a:endParaRPr>
          </a:p>
          <a:p>
            <a:r>
              <a:rPr lang="es-CL" sz="2970" dirty="0"/>
              <a:t>Visiones frente al Conflicto</a:t>
            </a:r>
          </a:p>
        </p:txBody>
      </p:sp>
      <p:graphicFrame>
        <p:nvGraphicFramePr>
          <p:cNvPr id="8" name="Diagrama 7">
            <a:extLst>
              <a:ext uri="{FF2B5EF4-FFF2-40B4-BE49-F238E27FC236}">
                <a16:creationId xmlns:a16="http://schemas.microsoft.com/office/drawing/2014/main" id="{5350DA31-6CDE-184B-84F8-B33EF8A1F10E}"/>
              </a:ext>
            </a:extLst>
          </p:cNvPr>
          <p:cNvGraphicFramePr/>
          <p:nvPr>
            <p:extLst>
              <p:ext uri="{D42A27DB-BD31-4B8C-83A1-F6EECF244321}">
                <p14:modId xmlns:p14="http://schemas.microsoft.com/office/powerpoint/2010/main" val="4029417213"/>
              </p:ext>
            </p:extLst>
          </p:nvPr>
        </p:nvGraphicFramePr>
        <p:xfrm>
          <a:off x="1" y="1651000"/>
          <a:ext cx="9969421"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345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99959" y="-1142330"/>
            <a:ext cx="5657850" cy="10057767"/>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5"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7" y="1057275"/>
            <a:ext cx="7483448" cy="5657497"/>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10830" y="-333543"/>
            <a:ext cx="4038015" cy="1005967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3" name="Imagen 2"/>
          <p:cNvPicPr>
            <a:picLocks noChangeAspect="1"/>
          </p:cNvPicPr>
          <p:nvPr/>
        </p:nvPicPr>
        <p:blipFill>
          <a:blip r:embed="rId2"/>
          <a:stretch>
            <a:fillRect/>
          </a:stretch>
        </p:blipFill>
        <p:spPr>
          <a:xfrm>
            <a:off x="3404926" y="1434465"/>
            <a:ext cx="3248549" cy="4903470"/>
          </a:xfrm>
          <a:prstGeom prst="rect">
            <a:avLst/>
          </a:prstGeom>
        </p:spPr>
      </p:pic>
      <p:sp>
        <p:nvSpPr>
          <p:cNvPr id="4" name="Rectangle 3">
            <a:extLst>
              <a:ext uri="{FF2B5EF4-FFF2-40B4-BE49-F238E27FC236}">
                <a16:creationId xmlns:a16="http://schemas.microsoft.com/office/drawing/2014/main" id="{42FCC63B-4F0F-5EB1-E728-F6E091D7A6FA}"/>
              </a:ext>
            </a:extLst>
          </p:cNvPr>
          <p:cNvSpPr txBox="1">
            <a:spLocks noChangeArrowheads="1"/>
          </p:cNvSpPr>
          <p:nvPr/>
        </p:nvSpPr>
        <p:spPr>
          <a:xfrm>
            <a:off x="52807" y="1947444"/>
            <a:ext cx="5062776" cy="47462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s-ES_tradnl" sz="2145" dirty="0">
                <a:solidFill>
                  <a:srgbClr val="FFFF00"/>
                </a:solidFill>
              </a:rPr>
              <a:t>Enfoques Distributivos </a:t>
            </a:r>
          </a:p>
          <a:p>
            <a:pPr marL="0" indent="0">
              <a:buNone/>
              <a:defRPr/>
            </a:pPr>
            <a:r>
              <a:rPr lang="es-ES_tradnl" sz="2145" dirty="0">
                <a:solidFill>
                  <a:srgbClr val="FFFF00"/>
                </a:solidFill>
              </a:rPr>
              <a:t>Adversariales/ jurisdicción</a:t>
            </a:r>
          </a:p>
          <a:p>
            <a:pPr>
              <a:defRPr/>
            </a:pPr>
            <a:endParaRPr lang="es-ES_tradnl" sz="2310" dirty="0">
              <a:solidFill>
                <a:srgbClr val="FFFF00"/>
              </a:solidFill>
            </a:endParaRPr>
          </a:p>
          <a:p>
            <a:pPr>
              <a:defRPr/>
            </a:pPr>
            <a:r>
              <a:rPr lang="es-ES_tradnl" sz="1650" dirty="0">
                <a:solidFill>
                  <a:schemeClr val="bg1"/>
                </a:solidFill>
              </a:rPr>
              <a:t>Conflicto:  Negativo. Pretensión resistida, divergencia de intereses jurídicamente protegidos</a:t>
            </a:r>
          </a:p>
          <a:p>
            <a:pPr>
              <a:defRPr/>
            </a:pPr>
            <a:r>
              <a:rPr lang="es-ES_tradnl" sz="1650" dirty="0">
                <a:solidFill>
                  <a:schemeClr val="bg1"/>
                </a:solidFill>
              </a:rPr>
              <a:t>Representación / </a:t>
            </a:r>
            <a:r>
              <a:rPr lang="es-ES_tradnl" sz="1650" u="sng" dirty="0">
                <a:solidFill>
                  <a:schemeClr val="bg1"/>
                </a:solidFill>
              </a:rPr>
              <a:t>Jurisdicción</a:t>
            </a:r>
          </a:p>
          <a:p>
            <a:pPr>
              <a:defRPr/>
            </a:pPr>
            <a:r>
              <a:rPr lang="es-ES_tradnl" sz="1650" dirty="0">
                <a:solidFill>
                  <a:schemeClr val="bg1"/>
                </a:solidFill>
              </a:rPr>
              <a:t>Legitimación </a:t>
            </a:r>
          </a:p>
          <a:p>
            <a:pPr>
              <a:defRPr/>
            </a:pPr>
            <a:r>
              <a:rPr lang="es-ES_tradnl" sz="1650" dirty="0">
                <a:solidFill>
                  <a:schemeClr val="bg1"/>
                </a:solidFill>
              </a:rPr>
              <a:t>Heteronomía</a:t>
            </a:r>
          </a:p>
          <a:p>
            <a:pPr>
              <a:defRPr/>
            </a:pPr>
            <a:r>
              <a:rPr lang="es-ES_tradnl" sz="1650" dirty="0">
                <a:solidFill>
                  <a:schemeClr val="bg1"/>
                </a:solidFill>
              </a:rPr>
              <a:t>Objetivo: búsqueda de la “ verdad”</a:t>
            </a:r>
          </a:p>
          <a:p>
            <a:pPr>
              <a:defRPr/>
            </a:pPr>
            <a:r>
              <a:rPr lang="es-ES_tradnl" sz="1650" dirty="0">
                <a:solidFill>
                  <a:schemeClr val="bg1"/>
                </a:solidFill>
              </a:rPr>
              <a:t>Confrontación- </a:t>
            </a:r>
            <a:r>
              <a:rPr lang="es-ES_tradnl" sz="1650" dirty="0" err="1">
                <a:solidFill>
                  <a:schemeClr val="bg1"/>
                </a:solidFill>
              </a:rPr>
              <a:t>adversariedad</a:t>
            </a:r>
            <a:endParaRPr lang="es-ES_tradnl" sz="1650" dirty="0">
              <a:solidFill>
                <a:schemeClr val="bg1"/>
              </a:solidFill>
            </a:endParaRPr>
          </a:p>
          <a:p>
            <a:pPr>
              <a:defRPr/>
            </a:pPr>
            <a:r>
              <a:rPr lang="es-ES_tradnl" sz="1650" dirty="0">
                <a:solidFill>
                  <a:schemeClr val="bg1"/>
                </a:solidFill>
              </a:rPr>
              <a:t>Adjudicación sobre base de razones de derecho</a:t>
            </a:r>
          </a:p>
          <a:p>
            <a:pPr>
              <a:defRPr/>
            </a:pPr>
            <a:r>
              <a:rPr lang="es-ES_tradnl" sz="1650" dirty="0">
                <a:solidFill>
                  <a:schemeClr val="bg1"/>
                </a:solidFill>
              </a:rPr>
              <a:t>Resultado del tipo “Suma Cero”</a:t>
            </a:r>
          </a:p>
          <a:p>
            <a:pPr>
              <a:defRPr/>
            </a:pPr>
            <a:endParaRPr lang="es-ES_tradnl" sz="2310" b="1" dirty="0">
              <a:latin typeface="Arial" charset="0"/>
            </a:endParaRPr>
          </a:p>
        </p:txBody>
      </p:sp>
      <p:sp>
        <p:nvSpPr>
          <p:cNvPr id="5" name="Rectangle 4">
            <a:extLst>
              <a:ext uri="{FF2B5EF4-FFF2-40B4-BE49-F238E27FC236}">
                <a16:creationId xmlns:a16="http://schemas.microsoft.com/office/drawing/2014/main" id="{8CA76AF0-EEC2-9682-8A36-7442BD26B0B5}"/>
              </a:ext>
            </a:extLst>
          </p:cNvPr>
          <p:cNvSpPr txBox="1">
            <a:spLocks noChangeArrowheads="1"/>
          </p:cNvSpPr>
          <p:nvPr/>
        </p:nvSpPr>
        <p:spPr>
          <a:xfrm>
            <a:off x="6879946" y="1540079"/>
            <a:ext cx="2908760" cy="520247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s-ES_tradnl" sz="2145" dirty="0">
                <a:solidFill>
                  <a:srgbClr val="FFFF00"/>
                </a:solidFill>
                <a:latin typeface="Calibri" panose="020F0502020204030204" pitchFamily="34" charset="0"/>
              </a:rPr>
              <a:t>Enfoques No Adversariales</a:t>
            </a:r>
          </a:p>
          <a:p>
            <a:pPr>
              <a:defRPr/>
            </a:pPr>
            <a:endParaRPr lang="es-ES_tradnl" sz="2145" dirty="0">
              <a:solidFill>
                <a:schemeClr val="bg1"/>
              </a:solidFill>
              <a:latin typeface="Calibri" panose="020F0502020204030204" pitchFamily="34" charset="0"/>
            </a:endParaRPr>
          </a:p>
          <a:p>
            <a:pPr>
              <a:defRPr/>
            </a:pPr>
            <a:r>
              <a:rPr lang="es-ES_tradnl" sz="1815" dirty="0">
                <a:solidFill>
                  <a:schemeClr val="bg1"/>
                </a:solidFill>
                <a:latin typeface="Calibri" panose="020F0502020204030204" pitchFamily="34" charset="0"/>
              </a:rPr>
              <a:t>Conflicto: Problema Percibida divergencia de intereses</a:t>
            </a:r>
          </a:p>
          <a:p>
            <a:pPr>
              <a:defRPr/>
            </a:pPr>
            <a:r>
              <a:rPr lang="es-ES_tradnl" sz="1815" dirty="0">
                <a:solidFill>
                  <a:schemeClr val="bg1"/>
                </a:solidFill>
                <a:latin typeface="Calibri" panose="020F0502020204030204" pitchFamily="34" charset="0"/>
              </a:rPr>
              <a:t>Autonomía</a:t>
            </a:r>
          </a:p>
          <a:p>
            <a:pPr>
              <a:defRPr/>
            </a:pPr>
            <a:r>
              <a:rPr lang="es-ES_tradnl" sz="1815" dirty="0">
                <a:solidFill>
                  <a:schemeClr val="bg1"/>
                </a:solidFill>
                <a:latin typeface="Calibri" panose="020F0502020204030204" pitchFamily="34" charset="0"/>
              </a:rPr>
              <a:t>Cooperación</a:t>
            </a:r>
          </a:p>
          <a:p>
            <a:pPr>
              <a:defRPr/>
            </a:pPr>
            <a:r>
              <a:rPr lang="es-ES_tradnl" sz="1815" dirty="0">
                <a:solidFill>
                  <a:schemeClr val="bg1"/>
                </a:solidFill>
                <a:latin typeface="Calibri" panose="020F0502020204030204" pitchFamily="34" charset="0"/>
              </a:rPr>
              <a:t>Partes mantienen control del proceso</a:t>
            </a:r>
          </a:p>
          <a:p>
            <a:pPr>
              <a:defRPr/>
            </a:pPr>
            <a:r>
              <a:rPr lang="es-ES_tradnl" sz="1815" dirty="0">
                <a:solidFill>
                  <a:schemeClr val="bg1"/>
                </a:solidFill>
                <a:latin typeface="Calibri" panose="020F0502020204030204" pitchFamily="34" charset="0"/>
              </a:rPr>
              <a:t>Objetivo: satisfacción de intereses de los involucrados</a:t>
            </a:r>
          </a:p>
          <a:p>
            <a:pPr>
              <a:defRPr/>
            </a:pPr>
            <a:r>
              <a:rPr lang="es-ES_tradnl" sz="1815" dirty="0">
                <a:solidFill>
                  <a:schemeClr val="bg1"/>
                </a:solidFill>
                <a:latin typeface="Calibri" panose="020F0502020204030204" pitchFamily="34" charset="0"/>
              </a:rPr>
              <a:t>Solución- Co- Construcción </a:t>
            </a:r>
          </a:p>
          <a:p>
            <a:pPr>
              <a:defRPr/>
            </a:pPr>
            <a:r>
              <a:rPr lang="es-ES_tradnl" sz="1815" dirty="0">
                <a:solidFill>
                  <a:schemeClr val="bg1"/>
                </a:solidFill>
                <a:latin typeface="Calibri" panose="020F0502020204030204" pitchFamily="34" charset="0"/>
              </a:rPr>
              <a:t>Resultado del tipo “ Suma Variable”</a:t>
            </a:r>
          </a:p>
          <a:p>
            <a:pPr>
              <a:defRPr/>
            </a:pPr>
            <a:endParaRPr lang="es-ES_tradnl" sz="2310" b="1" dirty="0">
              <a:latin typeface="Arial" charset="0"/>
            </a:endParaRPr>
          </a:p>
        </p:txBody>
      </p:sp>
    </p:spTree>
    <p:extLst>
      <p:ext uri="{BB962C8B-B14F-4D97-AF65-F5344CB8AC3E}">
        <p14:creationId xmlns:p14="http://schemas.microsoft.com/office/powerpoint/2010/main" val="3638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fade">
                                      <p:cBhvr>
                                        <p:cTn id="56" dur="1000"/>
                                        <p:tgtEl>
                                          <p:spTgt spid="4">
                                            <p:txEl>
                                              <p:pRg st="8" end="8"/>
                                            </p:txEl>
                                          </p:spTgt>
                                        </p:tgtEl>
                                      </p:cBhvr>
                                    </p:animEffect>
                                    <p:anim calcmode="lin" valueType="num">
                                      <p:cBhvr>
                                        <p:cTn id="5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1000"/>
                                        <p:tgtEl>
                                          <p:spTgt spid="4">
                                            <p:txEl>
                                              <p:pRg st="9" end="9"/>
                                            </p:txEl>
                                          </p:spTgt>
                                        </p:tgtEl>
                                      </p:cBhvr>
                                    </p:animEffect>
                                    <p:anim calcmode="lin" valueType="num">
                                      <p:cBhvr>
                                        <p:cTn id="64"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10" end="10"/>
                                            </p:txEl>
                                          </p:spTgt>
                                        </p:tgtEl>
                                        <p:attrNameLst>
                                          <p:attrName>style.visibility</p:attrName>
                                        </p:attrNameLst>
                                      </p:cBhvr>
                                      <p:to>
                                        <p:strVal val="visible"/>
                                      </p:to>
                                    </p:set>
                                    <p:animEffect transition="in" filter="fade">
                                      <p:cBhvr>
                                        <p:cTn id="70" dur="1000"/>
                                        <p:tgtEl>
                                          <p:spTgt spid="4">
                                            <p:txEl>
                                              <p:pRg st="10" end="10"/>
                                            </p:txEl>
                                          </p:spTgt>
                                        </p:tgtEl>
                                      </p:cBhvr>
                                    </p:animEffect>
                                    <p:anim calcmode="lin" valueType="num">
                                      <p:cBhvr>
                                        <p:cTn id="71"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txEl>
                                              <p:pRg st="0" end="0"/>
                                            </p:txEl>
                                          </p:spTgt>
                                        </p:tgtEl>
                                        <p:attrNameLst>
                                          <p:attrName>style.visibility</p:attrName>
                                        </p:attrNameLst>
                                      </p:cBhvr>
                                      <p:to>
                                        <p:strVal val="visible"/>
                                      </p:to>
                                    </p:set>
                                    <p:animEffect transition="in" filter="fade">
                                      <p:cBhvr>
                                        <p:cTn id="77" dur="1000"/>
                                        <p:tgtEl>
                                          <p:spTgt spid="5">
                                            <p:txEl>
                                              <p:pRg st="0" end="0"/>
                                            </p:txEl>
                                          </p:spTgt>
                                        </p:tgtEl>
                                      </p:cBhvr>
                                    </p:animEffect>
                                    <p:anim calcmode="lin" valueType="num">
                                      <p:cBhvr>
                                        <p:cTn id="7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xEl>
                                              <p:pRg st="2" end="2"/>
                                            </p:txEl>
                                          </p:spTgt>
                                        </p:tgtEl>
                                        <p:attrNameLst>
                                          <p:attrName>style.visibility</p:attrName>
                                        </p:attrNameLst>
                                      </p:cBhvr>
                                      <p:to>
                                        <p:strVal val="visible"/>
                                      </p:to>
                                    </p:set>
                                    <p:animEffect transition="in" filter="fade">
                                      <p:cBhvr>
                                        <p:cTn id="84" dur="1000"/>
                                        <p:tgtEl>
                                          <p:spTgt spid="5">
                                            <p:txEl>
                                              <p:pRg st="2" end="2"/>
                                            </p:txEl>
                                          </p:spTgt>
                                        </p:tgtEl>
                                      </p:cBhvr>
                                    </p:animEffect>
                                    <p:anim calcmode="lin" valueType="num">
                                      <p:cBhvr>
                                        <p:cTn id="8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txEl>
                                              <p:pRg st="3" end="3"/>
                                            </p:txEl>
                                          </p:spTgt>
                                        </p:tgtEl>
                                        <p:attrNameLst>
                                          <p:attrName>style.visibility</p:attrName>
                                        </p:attrNameLst>
                                      </p:cBhvr>
                                      <p:to>
                                        <p:strVal val="visible"/>
                                      </p:to>
                                    </p:set>
                                    <p:animEffect transition="in" filter="fade">
                                      <p:cBhvr>
                                        <p:cTn id="91" dur="1000"/>
                                        <p:tgtEl>
                                          <p:spTgt spid="5">
                                            <p:txEl>
                                              <p:pRg st="3" end="3"/>
                                            </p:txEl>
                                          </p:spTgt>
                                        </p:tgtEl>
                                      </p:cBhvr>
                                    </p:animEffect>
                                    <p:anim calcmode="lin" valueType="num">
                                      <p:cBhvr>
                                        <p:cTn id="9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
                                            <p:txEl>
                                              <p:pRg st="4" end="4"/>
                                            </p:txEl>
                                          </p:spTgt>
                                        </p:tgtEl>
                                        <p:attrNameLst>
                                          <p:attrName>style.visibility</p:attrName>
                                        </p:attrNameLst>
                                      </p:cBhvr>
                                      <p:to>
                                        <p:strVal val="visible"/>
                                      </p:to>
                                    </p:set>
                                    <p:animEffect transition="in" filter="fade">
                                      <p:cBhvr>
                                        <p:cTn id="98" dur="1000"/>
                                        <p:tgtEl>
                                          <p:spTgt spid="5">
                                            <p:txEl>
                                              <p:pRg st="4" end="4"/>
                                            </p:txEl>
                                          </p:spTgt>
                                        </p:tgtEl>
                                      </p:cBhvr>
                                    </p:animEffect>
                                    <p:anim calcmode="lin" valueType="num">
                                      <p:cBhvr>
                                        <p:cTn id="9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5">
                                            <p:txEl>
                                              <p:pRg st="5" end="5"/>
                                            </p:txEl>
                                          </p:spTgt>
                                        </p:tgtEl>
                                        <p:attrNameLst>
                                          <p:attrName>style.visibility</p:attrName>
                                        </p:attrNameLst>
                                      </p:cBhvr>
                                      <p:to>
                                        <p:strVal val="visible"/>
                                      </p:to>
                                    </p:set>
                                    <p:animEffect transition="in" filter="fade">
                                      <p:cBhvr>
                                        <p:cTn id="105" dur="1000"/>
                                        <p:tgtEl>
                                          <p:spTgt spid="5">
                                            <p:txEl>
                                              <p:pRg st="5" end="5"/>
                                            </p:txEl>
                                          </p:spTgt>
                                        </p:tgtEl>
                                      </p:cBhvr>
                                    </p:animEffect>
                                    <p:anim calcmode="lin" valueType="num">
                                      <p:cBhvr>
                                        <p:cTn id="10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0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5">
                                            <p:txEl>
                                              <p:pRg st="6" end="6"/>
                                            </p:txEl>
                                          </p:spTgt>
                                        </p:tgtEl>
                                        <p:attrNameLst>
                                          <p:attrName>style.visibility</p:attrName>
                                        </p:attrNameLst>
                                      </p:cBhvr>
                                      <p:to>
                                        <p:strVal val="visible"/>
                                      </p:to>
                                    </p:set>
                                    <p:animEffect transition="in" filter="fade">
                                      <p:cBhvr>
                                        <p:cTn id="112" dur="1000"/>
                                        <p:tgtEl>
                                          <p:spTgt spid="5">
                                            <p:txEl>
                                              <p:pRg st="6" end="6"/>
                                            </p:txEl>
                                          </p:spTgt>
                                        </p:tgtEl>
                                      </p:cBhvr>
                                    </p:animEffect>
                                    <p:anim calcmode="lin" valueType="num">
                                      <p:cBhvr>
                                        <p:cTn id="11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1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
                                            <p:txEl>
                                              <p:pRg st="7" end="7"/>
                                            </p:txEl>
                                          </p:spTgt>
                                        </p:tgtEl>
                                        <p:attrNameLst>
                                          <p:attrName>style.visibility</p:attrName>
                                        </p:attrNameLst>
                                      </p:cBhvr>
                                      <p:to>
                                        <p:strVal val="visible"/>
                                      </p:to>
                                    </p:set>
                                    <p:animEffect transition="in" filter="fade">
                                      <p:cBhvr>
                                        <p:cTn id="119" dur="1000"/>
                                        <p:tgtEl>
                                          <p:spTgt spid="5">
                                            <p:txEl>
                                              <p:pRg st="7" end="7"/>
                                            </p:txEl>
                                          </p:spTgt>
                                        </p:tgtEl>
                                      </p:cBhvr>
                                    </p:animEffect>
                                    <p:anim calcmode="lin" valueType="num">
                                      <p:cBhvr>
                                        <p:cTn id="12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2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5">
                                            <p:txEl>
                                              <p:pRg st="8" end="8"/>
                                            </p:txEl>
                                          </p:spTgt>
                                        </p:tgtEl>
                                        <p:attrNameLst>
                                          <p:attrName>style.visibility</p:attrName>
                                        </p:attrNameLst>
                                      </p:cBhvr>
                                      <p:to>
                                        <p:strVal val="visible"/>
                                      </p:to>
                                    </p:set>
                                    <p:animEffect transition="in" filter="fade">
                                      <p:cBhvr>
                                        <p:cTn id="126" dur="1000"/>
                                        <p:tgtEl>
                                          <p:spTgt spid="5">
                                            <p:txEl>
                                              <p:pRg st="8" end="8"/>
                                            </p:txEl>
                                          </p:spTgt>
                                        </p:tgtEl>
                                      </p:cBhvr>
                                    </p:animEffect>
                                    <p:anim calcmode="lin" valueType="num">
                                      <p:cBhvr>
                                        <p:cTn id="12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2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AB13476-CE21-4746-B044-FD491AC841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5885"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ítulo 7">
            <a:extLst>
              <a:ext uri="{FF2B5EF4-FFF2-40B4-BE49-F238E27FC236}">
                <a16:creationId xmlns:a16="http://schemas.microsoft.com/office/drawing/2014/main" id="{06553C63-1A30-CF36-0621-30D1EB43F04F}"/>
              </a:ext>
            </a:extLst>
          </p:cNvPr>
          <p:cNvSpPr txBox="1">
            <a:spLocks noGrp="1"/>
          </p:cNvSpPr>
          <p:nvPr>
            <p:ph type="title"/>
          </p:nvPr>
        </p:nvSpPr>
        <p:spPr>
          <a:xfrm>
            <a:off x="519196" y="1411834"/>
            <a:ext cx="3378434" cy="1355090"/>
          </a:xfrm>
          <a:prstGeom prst="rect">
            <a:avLst/>
          </a:prstGeom>
        </p:spPr>
        <p:txBody>
          <a:bodyPr rtlCol="0" anchor="b">
            <a:normAutofit fontScale="90000"/>
          </a:bodyPr>
          <a:lstStyle/>
          <a:p>
            <a:r>
              <a:rPr lang="es-ES" sz="4455"/>
              <a:t>Visión distributiva</a:t>
            </a:r>
            <a:endParaRPr lang="es-CL" sz="4455"/>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196" y="3056382"/>
            <a:ext cx="3198571" cy="150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0" name="6 CuadroTexto">
            <a:extLst>
              <a:ext uri="{FF2B5EF4-FFF2-40B4-BE49-F238E27FC236}">
                <a16:creationId xmlns:a16="http://schemas.microsoft.com/office/drawing/2014/main" id="{EF3D2BA8-8CAC-301B-5174-0E4BFDE2380A}"/>
              </a:ext>
            </a:extLst>
          </p:cNvPr>
          <p:cNvSpPr txBox="1">
            <a:spLocks noGrp="1"/>
          </p:cNvSpPr>
          <p:nvPr>
            <p:ph idx="4294967295"/>
          </p:nvPr>
        </p:nvSpPr>
        <p:spPr>
          <a:xfrm>
            <a:off x="332815" y="3290240"/>
            <a:ext cx="5916705" cy="3217505"/>
          </a:xfrm>
          <a:prstGeom prst="rect">
            <a:avLst/>
          </a:prstGeom>
        </p:spPr>
        <p:txBody>
          <a:bodyPr rtlCol="0">
            <a:noAutofit/>
          </a:bodyPr>
          <a:lstStyle/>
          <a:p>
            <a:pPr marL="282893" indent="-282893">
              <a:buFont typeface="Courier New" panose="02070309020205020404" pitchFamily="49" charset="0"/>
              <a:buChar char="o"/>
            </a:pPr>
            <a:endParaRPr lang="es-CL" sz="1155" dirty="0"/>
          </a:p>
          <a:p>
            <a:pPr marL="282893" indent="-282893">
              <a:buFont typeface="Courier New" panose="02070309020205020404" pitchFamily="49" charset="0"/>
              <a:buChar char="o"/>
            </a:pPr>
            <a:endParaRPr lang="es-CL" sz="1155" dirty="0"/>
          </a:p>
          <a:p>
            <a:pPr marL="282893" indent="-282893">
              <a:buFont typeface="Courier New" panose="02070309020205020404" pitchFamily="49" charset="0"/>
              <a:buChar char="o"/>
            </a:pPr>
            <a:endParaRPr lang="es-CL" sz="1155" dirty="0"/>
          </a:p>
          <a:p>
            <a:pPr marL="282893" indent="-282893">
              <a:buFont typeface="Courier New" panose="02070309020205020404" pitchFamily="49" charset="0"/>
              <a:buChar char="o"/>
            </a:pPr>
            <a:r>
              <a:rPr lang="es-CL" sz="1155" dirty="0"/>
              <a:t>La distribución solo permite una solución de suma cero</a:t>
            </a:r>
          </a:p>
          <a:p>
            <a:pPr marL="282893" indent="-282893">
              <a:buFont typeface="Courier New" panose="02070309020205020404" pitchFamily="49" charset="0"/>
              <a:buChar char="o"/>
            </a:pPr>
            <a:r>
              <a:rPr lang="es-CL" sz="1155" dirty="0"/>
              <a:t>El máximo de ganancia posible para ambas partes es la mitad de lo disputado</a:t>
            </a:r>
          </a:p>
          <a:p>
            <a:pPr marL="282893" indent="-282893">
              <a:buFont typeface="Courier New" panose="02070309020205020404" pitchFamily="49" charset="0"/>
              <a:buChar char="o"/>
            </a:pPr>
            <a:r>
              <a:rPr lang="es-CL" sz="1155" dirty="0"/>
              <a:t>Para crear soluciones más integradoras debemos considerar todos los intereses en juego, de todas las partes intervinientes en la divergencia, de acuerdo a la jerarquía que las partes les atribuyen</a:t>
            </a:r>
          </a:p>
          <a:p>
            <a:pPr marL="282893" indent="-282893">
              <a:buFont typeface="Courier New" panose="02070309020205020404" pitchFamily="49" charset="0"/>
              <a:buChar char="o"/>
            </a:pPr>
            <a:r>
              <a:rPr lang="es-CL" sz="1155" dirty="0"/>
              <a:t>Debemos crear soluciones que permitan un adecuado nivel de satisfacción de los intereses relevantes de las partes</a:t>
            </a:r>
          </a:p>
          <a:p>
            <a:pPr marL="282893" indent="-282893">
              <a:buFont typeface="Courier New" panose="02070309020205020404" pitchFamily="49" charset="0"/>
              <a:buChar char="o"/>
            </a:pPr>
            <a:r>
              <a:rPr lang="es-CL" sz="1155" dirty="0"/>
              <a:t>Para intervenir en el conflicto colaborativamente, necesitamos legitimar la relación entre las partes, y luego legitimar el problema ( intereses, opciones, propuestas)</a:t>
            </a:r>
          </a:p>
        </p:txBody>
      </p:sp>
      <p:pic>
        <p:nvPicPr>
          <p:cNvPr id="4" name="Imagen 3">
            <a:extLst>
              <a:ext uri="{FF2B5EF4-FFF2-40B4-BE49-F238E27FC236}">
                <a16:creationId xmlns:a16="http://schemas.microsoft.com/office/drawing/2014/main" id="{73FD6332-B34B-A372-F8C1-E5A7B90C0ED1}"/>
              </a:ext>
            </a:extLst>
          </p:cNvPr>
          <p:cNvPicPr>
            <a:picLocks noChangeAspect="1"/>
          </p:cNvPicPr>
          <p:nvPr/>
        </p:nvPicPr>
        <p:blipFill rotWithShape="1">
          <a:blip r:embed="rId2"/>
          <a:srcRect t="16125" r="-3" b="-3"/>
          <a:stretch/>
        </p:blipFill>
        <p:spPr>
          <a:xfrm>
            <a:off x="4147771" y="1057284"/>
            <a:ext cx="2512014" cy="2967549"/>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pic>
      <p:pic>
        <p:nvPicPr>
          <p:cNvPr id="7" name="Imagen 6">
            <a:extLst>
              <a:ext uri="{FF2B5EF4-FFF2-40B4-BE49-F238E27FC236}">
                <a16:creationId xmlns:a16="http://schemas.microsoft.com/office/drawing/2014/main" id="{1C1B8CDC-05EA-CDAB-0115-4B1816DC5FFA}"/>
              </a:ext>
            </a:extLst>
          </p:cNvPr>
          <p:cNvPicPr>
            <a:picLocks noChangeAspect="1"/>
          </p:cNvPicPr>
          <p:nvPr/>
        </p:nvPicPr>
        <p:blipFill rotWithShape="1">
          <a:blip r:embed="rId2"/>
          <a:srcRect t="25107" r="-2" b="-2"/>
          <a:stretch/>
        </p:blipFill>
        <p:spPr>
          <a:xfrm>
            <a:off x="6817719" y="1057283"/>
            <a:ext cx="3240676" cy="3418384"/>
          </a:xfrm>
          <a:custGeom>
            <a:avLst/>
            <a:gdLst/>
            <a:ahLst/>
            <a:cxnLst/>
            <a:rect l="l" t="t" r="r" b="b"/>
            <a:pathLst>
              <a:path w="3928092" h="4143506">
                <a:moveTo>
                  <a:pt x="23605" y="0"/>
                </a:moveTo>
                <a:lnTo>
                  <a:pt x="3928092" y="0"/>
                </a:lnTo>
                <a:lnTo>
                  <a:pt x="3928092"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pic>
      <p:pic>
        <p:nvPicPr>
          <p:cNvPr id="5" name="Imagen 4">
            <a:extLst>
              <a:ext uri="{FF2B5EF4-FFF2-40B4-BE49-F238E27FC236}">
                <a16:creationId xmlns:a16="http://schemas.microsoft.com/office/drawing/2014/main" id="{D0802B7D-164A-4775-F62D-481736A10023}"/>
              </a:ext>
            </a:extLst>
          </p:cNvPr>
          <p:cNvPicPr>
            <a:picLocks noChangeAspect="1"/>
          </p:cNvPicPr>
          <p:nvPr/>
        </p:nvPicPr>
        <p:blipFill rotWithShape="1">
          <a:blip r:embed="rId2"/>
          <a:srcRect t="39985" b="14092"/>
          <a:stretch/>
        </p:blipFill>
        <p:spPr>
          <a:xfrm>
            <a:off x="6831851" y="4628155"/>
            <a:ext cx="3226551" cy="2086970"/>
          </a:xfrm>
          <a:custGeom>
            <a:avLst/>
            <a:gdLst/>
            <a:ahLst/>
            <a:cxnLst/>
            <a:rect l="l" t="t" r="r" b="b"/>
            <a:pathLst>
              <a:path w="3910971"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71" y="11103"/>
                </a:lnTo>
                <a:lnTo>
                  <a:pt x="3910971"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Tree>
    <p:extLst>
      <p:ext uri="{BB962C8B-B14F-4D97-AF65-F5344CB8AC3E}">
        <p14:creationId xmlns:p14="http://schemas.microsoft.com/office/powerpoint/2010/main" val="387939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5885"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6" name="Imagen 5">
            <a:extLst>
              <a:ext uri="{FF2B5EF4-FFF2-40B4-BE49-F238E27FC236}">
                <a16:creationId xmlns:a16="http://schemas.microsoft.com/office/drawing/2014/main" id="{18812DD5-AC3E-7CDD-756E-64E44E28B549}"/>
              </a:ext>
            </a:extLst>
          </p:cNvPr>
          <p:cNvPicPr>
            <a:picLocks noChangeAspect="1"/>
          </p:cNvPicPr>
          <p:nvPr/>
        </p:nvPicPr>
        <p:blipFill rotWithShape="1">
          <a:blip r:embed="rId2"/>
          <a:srcRect t="12567" r="1" b="31092"/>
          <a:stretch/>
        </p:blipFill>
        <p:spPr>
          <a:xfrm>
            <a:off x="17" y="1057283"/>
            <a:ext cx="5046153" cy="565784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CuadroTexto 1">
            <a:extLst>
              <a:ext uri="{FF2B5EF4-FFF2-40B4-BE49-F238E27FC236}">
                <a16:creationId xmlns:a16="http://schemas.microsoft.com/office/drawing/2014/main" id="{58BFFA4B-2EB4-1171-66D0-B4EA0E89C572}"/>
              </a:ext>
            </a:extLst>
          </p:cNvPr>
          <p:cNvSpPr txBox="1"/>
          <p:nvPr/>
        </p:nvSpPr>
        <p:spPr>
          <a:xfrm>
            <a:off x="5373875" y="2982245"/>
            <a:ext cx="3993008" cy="3171024"/>
          </a:xfrm>
          <a:prstGeom prst="rect">
            <a:avLst/>
          </a:prstGeom>
        </p:spPr>
        <p:txBody>
          <a:bodyPr vert="horz" lIns="75438" tIns="37719" rIns="75438" bIns="37719" rtlCol="0">
            <a:normAutofit/>
          </a:bodyPr>
          <a:lstStyle/>
          <a:p>
            <a:pPr marL="282893" indent="-188595">
              <a:lnSpc>
                <a:spcPct val="90000"/>
              </a:lnSpc>
              <a:spcAft>
                <a:spcPts val="495"/>
              </a:spcAft>
              <a:buFont typeface="Arial" panose="020B0604020202020204" pitchFamily="34" charset="0"/>
              <a:buChar char="•"/>
              <a:defRPr/>
            </a:pPr>
            <a:r>
              <a:rPr lang="en-US" sz="1073" b="1"/>
              <a:t>Se compite o disputa la distribución de los mismos recursos</a:t>
            </a:r>
          </a:p>
          <a:p>
            <a:pPr marL="282893" indent="-188595">
              <a:lnSpc>
                <a:spcPct val="90000"/>
              </a:lnSpc>
              <a:spcAft>
                <a:spcPts val="495"/>
              </a:spcAft>
              <a:buFont typeface="Arial" panose="020B0604020202020204" pitchFamily="34" charset="0"/>
              <a:buChar char="•"/>
              <a:defRPr/>
            </a:pPr>
            <a:endParaRPr lang="en-US" sz="1073" b="1"/>
          </a:p>
          <a:p>
            <a:pPr marL="282893" indent="-188595">
              <a:lnSpc>
                <a:spcPct val="90000"/>
              </a:lnSpc>
              <a:spcAft>
                <a:spcPts val="495"/>
              </a:spcAft>
              <a:buFont typeface="Arial" panose="020B0604020202020204" pitchFamily="34" charset="0"/>
              <a:buChar char="•"/>
              <a:defRPr/>
            </a:pPr>
            <a:r>
              <a:rPr lang="en-US" sz="1073" b="1"/>
              <a:t>El ganador, obtiene los recursos en disputa</a:t>
            </a:r>
          </a:p>
          <a:p>
            <a:pPr marL="282893" indent="-188595">
              <a:lnSpc>
                <a:spcPct val="90000"/>
              </a:lnSpc>
              <a:spcAft>
                <a:spcPts val="495"/>
              </a:spcAft>
              <a:buFont typeface="Arial" panose="020B0604020202020204" pitchFamily="34" charset="0"/>
              <a:buChar char="•"/>
              <a:defRPr/>
            </a:pPr>
            <a:endParaRPr lang="en-US" sz="1073" b="1"/>
          </a:p>
          <a:p>
            <a:pPr marL="282893" indent="-188595">
              <a:lnSpc>
                <a:spcPct val="90000"/>
              </a:lnSpc>
              <a:spcAft>
                <a:spcPts val="495"/>
              </a:spcAft>
              <a:buFont typeface="Arial" panose="020B0604020202020204" pitchFamily="34" charset="0"/>
              <a:buChar char="•"/>
              <a:defRPr/>
            </a:pPr>
            <a:r>
              <a:rPr lang="en-US" sz="1073" b="1"/>
              <a:t>Solución de suma cero</a:t>
            </a:r>
          </a:p>
          <a:p>
            <a:pPr marL="282893" indent="-188595">
              <a:lnSpc>
                <a:spcPct val="90000"/>
              </a:lnSpc>
              <a:spcAft>
                <a:spcPts val="495"/>
              </a:spcAft>
              <a:buFont typeface="Arial" panose="020B0604020202020204" pitchFamily="34" charset="0"/>
              <a:buChar char="•"/>
              <a:defRPr/>
            </a:pPr>
            <a:endParaRPr lang="en-US" sz="1073" b="1"/>
          </a:p>
          <a:p>
            <a:pPr marL="282893" indent="-188595">
              <a:lnSpc>
                <a:spcPct val="90000"/>
              </a:lnSpc>
              <a:spcAft>
                <a:spcPts val="495"/>
              </a:spcAft>
              <a:buFont typeface="Arial" panose="020B0604020202020204" pitchFamily="34" charset="0"/>
              <a:buChar char="•"/>
              <a:defRPr/>
            </a:pPr>
            <a:r>
              <a:rPr lang="en-US" sz="1073" b="1"/>
              <a:t>Respuesta ideal al conflicto: La asignación de recursos disputados a quién presente una motivación más elevada en la escala del Derecho y de la Equidad</a:t>
            </a:r>
          </a:p>
          <a:p>
            <a:pPr marL="282893" indent="-188595">
              <a:lnSpc>
                <a:spcPct val="90000"/>
              </a:lnSpc>
              <a:spcAft>
                <a:spcPts val="495"/>
              </a:spcAft>
              <a:buFont typeface="Arial" panose="020B0604020202020204" pitchFamily="34" charset="0"/>
              <a:buChar char="•"/>
              <a:defRPr/>
            </a:pPr>
            <a:endParaRPr lang="en-US" sz="1073" b="1"/>
          </a:p>
          <a:p>
            <a:pPr marL="282893" indent="-188595">
              <a:lnSpc>
                <a:spcPct val="90000"/>
              </a:lnSpc>
              <a:spcAft>
                <a:spcPts val="495"/>
              </a:spcAft>
              <a:buFont typeface="Arial" panose="020B0604020202020204" pitchFamily="34" charset="0"/>
              <a:buChar char="•"/>
              <a:defRPr/>
            </a:pPr>
            <a:r>
              <a:rPr lang="en-US" sz="1073" b="1"/>
              <a:t>Es la base del sistema legal y formal de resolución de controversias-  orientado a la búsqueda de la verdad por sobre  la satisfacción de los intereses de las partes involucradas</a:t>
            </a:r>
          </a:p>
          <a:p>
            <a:pPr marL="282893" indent="-188595">
              <a:lnSpc>
                <a:spcPct val="90000"/>
              </a:lnSpc>
              <a:spcAft>
                <a:spcPts val="495"/>
              </a:spcAft>
              <a:buFont typeface="Arial" panose="020B0604020202020204" pitchFamily="34" charset="0"/>
              <a:buChar char="•"/>
              <a:defRPr/>
            </a:pPr>
            <a:endParaRPr lang="en-US" sz="1073" b="1"/>
          </a:p>
          <a:p>
            <a:pPr marL="282893" indent="-188595">
              <a:lnSpc>
                <a:spcPct val="90000"/>
              </a:lnSpc>
              <a:spcAft>
                <a:spcPts val="495"/>
              </a:spcAft>
              <a:buFont typeface="Arial" panose="020B0604020202020204" pitchFamily="34" charset="0"/>
              <a:buChar char="•"/>
              <a:defRPr/>
            </a:pPr>
            <a:r>
              <a:rPr lang="en-US" sz="1073" b="1"/>
              <a:t>Ejemplos: proceso, arbitraje, conciliación y sistemas antagónicos de negociación</a:t>
            </a:r>
          </a:p>
          <a:p>
            <a:pPr indent="-188595">
              <a:lnSpc>
                <a:spcPct val="90000"/>
              </a:lnSpc>
              <a:spcAft>
                <a:spcPts val="495"/>
              </a:spcAft>
              <a:buFont typeface="Arial" panose="020B0604020202020204" pitchFamily="34" charset="0"/>
              <a:buChar char="•"/>
            </a:pPr>
            <a:endParaRPr lang="en-US" sz="1073"/>
          </a:p>
        </p:txBody>
      </p:sp>
    </p:spTree>
    <p:extLst>
      <p:ext uri="{BB962C8B-B14F-4D97-AF65-F5344CB8AC3E}">
        <p14:creationId xmlns:p14="http://schemas.microsoft.com/office/powerpoint/2010/main" val="36197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7" name="Imagen 6"/>
          <p:cNvPicPr>
            <a:picLocks noChangeAspect="1"/>
          </p:cNvPicPr>
          <p:nvPr/>
        </p:nvPicPr>
        <p:blipFill rotWithShape="1">
          <a:blip r:embed="rId2"/>
          <a:srcRect t="14967" r="-2" b="23646"/>
          <a:stretch/>
        </p:blipFill>
        <p:spPr>
          <a:xfrm>
            <a:off x="4028496" y="1057283"/>
            <a:ext cx="6029904" cy="277611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Imagen 7" descr="Un dibujo de una persona&#10;&#10;Descripción generada automáticamente con confianza baja">
            <a:extLst>
              <a:ext uri="{FF2B5EF4-FFF2-40B4-BE49-F238E27FC236}">
                <a16:creationId xmlns:a16="http://schemas.microsoft.com/office/drawing/2014/main" id="{2B34685D-5E97-0351-E011-7C994E150553}"/>
              </a:ext>
            </a:extLst>
          </p:cNvPr>
          <p:cNvPicPr>
            <a:picLocks noChangeAspect="1"/>
          </p:cNvPicPr>
          <p:nvPr/>
        </p:nvPicPr>
        <p:blipFill rotWithShape="1">
          <a:blip r:embed="rId3"/>
          <a:srcRect t="17513" r="-2" b="16242"/>
          <a:stretch/>
        </p:blipFill>
        <p:spPr>
          <a:xfrm>
            <a:off x="4028496" y="3939007"/>
            <a:ext cx="6029904" cy="277611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7">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5029201" cy="565785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defRPr/>
            </a:pPr>
            <a:endParaRPr lang="en-US" sz="1485">
              <a:solidFill>
                <a:prstClr val="white"/>
              </a:solidFill>
              <a:latin typeface="Calibri" panose="020F0502020204030204"/>
            </a:endParaRPr>
          </a:p>
        </p:txBody>
      </p:sp>
      <p:sp useBgFill="1">
        <p:nvSpPr>
          <p:cNvPr id="20" name="Freeform: Shape 19">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57275"/>
            <a:ext cx="5022049" cy="565785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prstClr val="white"/>
              </a:solidFill>
              <a:latin typeface="Calibri" panose="020F0502020204030204"/>
            </a:endParaRPr>
          </a:p>
        </p:txBody>
      </p:sp>
      <p:sp>
        <p:nvSpPr>
          <p:cNvPr id="5" name="CuadroTexto 4">
            <a:extLst>
              <a:ext uri="{FF2B5EF4-FFF2-40B4-BE49-F238E27FC236}">
                <a16:creationId xmlns:a16="http://schemas.microsoft.com/office/drawing/2014/main" id="{3B49B189-F398-2E59-9CC6-6519FF9F0C0D}"/>
              </a:ext>
            </a:extLst>
          </p:cNvPr>
          <p:cNvSpPr txBox="1"/>
          <p:nvPr/>
        </p:nvSpPr>
        <p:spPr>
          <a:xfrm>
            <a:off x="369646" y="1766392"/>
            <a:ext cx="3987062" cy="1025957"/>
          </a:xfrm>
          <a:prstGeom prst="rect">
            <a:avLst/>
          </a:prstGeom>
        </p:spPr>
        <p:txBody>
          <a:bodyPr vert="horz" lIns="75438" tIns="37719" rIns="75438" bIns="37719" rtlCol="0" anchor="ctr">
            <a:normAutofit/>
          </a:bodyPr>
          <a:lstStyle/>
          <a:p>
            <a:pPr>
              <a:lnSpc>
                <a:spcPct val="90000"/>
              </a:lnSpc>
              <a:spcBef>
                <a:spcPct val="0"/>
              </a:spcBef>
              <a:spcAft>
                <a:spcPts val="495"/>
              </a:spcAft>
            </a:pPr>
            <a:r>
              <a:rPr lang="en-US" sz="2805" dirty="0" err="1">
                <a:latin typeface="+mj-lt"/>
                <a:ea typeface="+mj-ea"/>
                <a:cs typeface="+mj-cs"/>
              </a:rPr>
              <a:t>Visión</a:t>
            </a:r>
            <a:r>
              <a:rPr lang="en-US" sz="2805" dirty="0">
                <a:latin typeface="+mj-lt"/>
                <a:ea typeface="+mj-ea"/>
                <a:cs typeface="+mj-cs"/>
              </a:rPr>
              <a:t> </a:t>
            </a:r>
            <a:r>
              <a:rPr lang="en-US" sz="2805" dirty="0" err="1">
                <a:latin typeface="+mj-lt"/>
                <a:ea typeface="+mj-ea"/>
                <a:cs typeface="+mj-cs"/>
              </a:rPr>
              <a:t>colaborativa</a:t>
            </a:r>
            <a:r>
              <a:rPr lang="en-US" sz="2805" dirty="0">
                <a:latin typeface="+mj-lt"/>
                <a:ea typeface="+mj-ea"/>
                <a:cs typeface="+mj-cs"/>
              </a:rPr>
              <a:t> (</a:t>
            </a:r>
            <a:r>
              <a:rPr lang="en-US" sz="2805" dirty="0" err="1">
                <a:latin typeface="+mj-lt"/>
                <a:ea typeface="+mj-ea"/>
                <a:cs typeface="+mj-cs"/>
              </a:rPr>
              <a:t>Teoría</a:t>
            </a:r>
            <a:r>
              <a:rPr lang="en-US" sz="2805" dirty="0">
                <a:latin typeface="+mj-lt"/>
                <a:ea typeface="+mj-ea"/>
                <a:cs typeface="+mj-cs"/>
              </a:rPr>
              <a:t> de la </a:t>
            </a:r>
            <a:r>
              <a:rPr lang="en-US" sz="2805" dirty="0" err="1">
                <a:latin typeface="+mj-lt"/>
                <a:ea typeface="+mj-ea"/>
                <a:cs typeface="+mj-cs"/>
              </a:rPr>
              <a:t>Satisfacción</a:t>
            </a:r>
            <a:r>
              <a:rPr lang="en-US" sz="2805" dirty="0">
                <a:latin typeface="+mj-lt"/>
                <a:ea typeface="+mj-ea"/>
                <a:cs typeface="+mj-cs"/>
              </a:rPr>
              <a:t>)</a:t>
            </a:r>
          </a:p>
        </p:txBody>
      </p:sp>
      <p:sp>
        <p:nvSpPr>
          <p:cNvPr id="22" name="Rectangle 21">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7794"/>
            <a:ext cx="105613" cy="539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874" y="2867787"/>
            <a:ext cx="4035933" cy="150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Calibri" panose="020F0502020204030204"/>
            </a:endParaRPr>
          </a:p>
        </p:txBody>
      </p:sp>
      <p:sp>
        <p:nvSpPr>
          <p:cNvPr id="26" name="Rectangle 25">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874" y="2867787"/>
            <a:ext cx="4035933" cy="150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prstClr val="white"/>
              </a:solidFill>
              <a:latin typeface="Calibri" panose="020F0502020204030204"/>
            </a:endParaRPr>
          </a:p>
        </p:txBody>
      </p:sp>
      <p:sp>
        <p:nvSpPr>
          <p:cNvPr id="4" name="CuadroTexto 3">
            <a:extLst>
              <a:ext uri="{FF2B5EF4-FFF2-40B4-BE49-F238E27FC236}">
                <a16:creationId xmlns:a16="http://schemas.microsoft.com/office/drawing/2014/main" id="{CC23111B-93EB-17E7-26B9-98BDCBA430AB}"/>
              </a:ext>
            </a:extLst>
          </p:cNvPr>
          <p:cNvSpPr txBox="1"/>
          <p:nvPr/>
        </p:nvSpPr>
        <p:spPr>
          <a:xfrm>
            <a:off x="369647" y="3130179"/>
            <a:ext cx="3987062" cy="3023090"/>
          </a:xfrm>
          <a:prstGeom prst="rect">
            <a:avLst/>
          </a:prstGeom>
        </p:spPr>
        <p:txBody>
          <a:bodyPr vert="horz" lIns="75438" tIns="37719" rIns="75438" bIns="37719" rtlCol="0">
            <a:normAutofit/>
          </a:bodyPr>
          <a:lstStyle/>
          <a:p>
            <a:pPr marL="377190" indent="-188595">
              <a:lnSpc>
                <a:spcPct val="90000"/>
              </a:lnSpc>
              <a:spcAft>
                <a:spcPts val="495"/>
              </a:spcAft>
              <a:buFont typeface="Arial" panose="020B0604020202020204" pitchFamily="34" charset="0"/>
              <a:buChar char="•"/>
              <a:defRPr/>
            </a:pPr>
            <a:r>
              <a:rPr lang="en-US" sz="1403" dirty="0"/>
              <a:t>Se </a:t>
            </a:r>
            <a:r>
              <a:rPr lang="en-US" sz="1403" dirty="0" err="1"/>
              <a:t>integran</a:t>
            </a:r>
            <a:r>
              <a:rPr lang="en-US" sz="1403" dirty="0"/>
              <a:t> </a:t>
            </a:r>
            <a:r>
              <a:rPr lang="en-US" sz="1403" dirty="0" err="1"/>
              <a:t>intereses</a:t>
            </a:r>
            <a:r>
              <a:rPr lang="en-US" sz="1403" dirty="0"/>
              <a:t> de </a:t>
            </a:r>
            <a:r>
              <a:rPr lang="en-US" sz="1403" dirty="0" err="1"/>
              <a:t>los</a:t>
            </a:r>
            <a:r>
              <a:rPr lang="en-US" sz="1403" dirty="0"/>
              <a:t> </a:t>
            </a:r>
            <a:r>
              <a:rPr lang="en-US" sz="1403" dirty="0" err="1"/>
              <a:t>involucrados</a:t>
            </a:r>
            <a:endParaRPr lang="en-US" sz="1403" dirty="0"/>
          </a:p>
          <a:p>
            <a:pPr marL="377190" indent="-188595">
              <a:lnSpc>
                <a:spcPct val="90000"/>
              </a:lnSpc>
              <a:spcAft>
                <a:spcPts val="495"/>
              </a:spcAft>
              <a:buFont typeface="Arial" panose="020B0604020202020204" pitchFamily="34" charset="0"/>
              <a:buChar char="•"/>
              <a:defRPr/>
            </a:pPr>
            <a:r>
              <a:rPr lang="en-US" sz="1403" dirty="0" err="1"/>
              <a:t>Ganar</a:t>
            </a:r>
            <a:r>
              <a:rPr lang="en-US" sz="1403" dirty="0"/>
              <a:t>- </a:t>
            </a:r>
            <a:r>
              <a:rPr lang="en-US" sz="1403" dirty="0" err="1"/>
              <a:t>Ganar</a:t>
            </a:r>
            <a:r>
              <a:rPr lang="en-US" sz="1403" dirty="0"/>
              <a:t> se </a:t>
            </a:r>
            <a:r>
              <a:rPr lang="en-US" sz="1403" dirty="0" err="1"/>
              <a:t>basa</a:t>
            </a:r>
            <a:r>
              <a:rPr lang="en-US" sz="1403" dirty="0"/>
              <a:t> </a:t>
            </a:r>
            <a:r>
              <a:rPr lang="en-US" sz="1403" dirty="0" err="1"/>
              <a:t>en</a:t>
            </a:r>
            <a:r>
              <a:rPr lang="en-US" sz="1403" dirty="0"/>
              <a:t> la </a:t>
            </a:r>
            <a:r>
              <a:rPr lang="en-US" sz="1403" dirty="0" err="1"/>
              <a:t>complemntariedad</a:t>
            </a:r>
            <a:r>
              <a:rPr lang="en-US" sz="1403" dirty="0"/>
              <a:t> de </a:t>
            </a:r>
            <a:r>
              <a:rPr lang="en-US" sz="1403" dirty="0" err="1"/>
              <a:t>los</a:t>
            </a:r>
            <a:r>
              <a:rPr lang="en-US" sz="1403" dirty="0"/>
              <a:t> </a:t>
            </a:r>
            <a:r>
              <a:rPr lang="en-US" sz="1403" dirty="0" err="1"/>
              <a:t>intereses</a:t>
            </a:r>
            <a:r>
              <a:rPr lang="en-US" sz="1403" dirty="0"/>
              <a:t>, </a:t>
            </a:r>
            <a:r>
              <a:rPr lang="en-US" sz="1403" dirty="0" err="1"/>
              <a:t>más</a:t>
            </a:r>
            <a:r>
              <a:rPr lang="en-US" sz="1403" dirty="0"/>
              <a:t> que </a:t>
            </a:r>
            <a:r>
              <a:rPr lang="en-US" sz="1403" dirty="0" err="1"/>
              <a:t>en</a:t>
            </a:r>
            <a:r>
              <a:rPr lang="en-US" sz="1403" dirty="0"/>
              <a:t> </a:t>
            </a:r>
            <a:r>
              <a:rPr lang="en-US" sz="1403" dirty="0" err="1"/>
              <a:t>los</a:t>
            </a:r>
            <a:r>
              <a:rPr lang="en-US" sz="1403" dirty="0"/>
              <a:t> </a:t>
            </a:r>
            <a:r>
              <a:rPr lang="en-US" sz="1403" dirty="0" err="1"/>
              <a:t>intereses</a:t>
            </a:r>
            <a:r>
              <a:rPr lang="en-US" sz="1403" dirty="0"/>
              <a:t> communes y compatibles</a:t>
            </a:r>
          </a:p>
          <a:p>
            <a:pPr marL="377190" indent="-188595">
              <a:lnSpc>
                <a:spcPct val="90000"/>
              </a:lnSpc>
              <a:spcAft>
                <a:spcPts val="495"/>
              </a:spcAft>
              <a:buFont typeface="Arial" panose="020B0604020202020204" pitchFamily="34" charset="0"/>
              <a:buChar char="•"/>
              <a:defRPr/>
            </a:pPr>
            <a:r>
              <a:rPr lang="en-US" sz="1403" dirty="0"/>
              <a:t>La  </a:t>
            </a:r>
            <a:r>
              <a:rPr lang="en-US" sz="1403" dirty="0" err="1"/>
              <a:t>solución</a:t>
            </a:r>
            <a:r>
              <a:rPr lang="en-US" sz="1403" dirty="0"/>
              <a:t> </a:t>
            </a:r>
            <a:r>
              <a:rPr lang="en-US" sz="1403" dirty="0" err="1"/>
              <a:t>óptima</a:t>
            </a:r>
            <a:r>
              <a:rPr lang="en-US" sz="1403" dirty="0"/>
              <a:t> es la que </a:t>
            </a:r>
            <a:r>
              <a:rPr lang="en-US" sz="1403" dirty="0" err="1"/>
              <a:t>satisface</a:t>
            </a:r>
            <a:r>
              <a:rPr lang="en-US" sz="1403" dirty="0"/>
              <a:t> las </a:t>
            </a:r>
            <a:r>
              <a:rPr lang="en-US" sz="1403" dirty="0" err="1"/>
              <a:t>necesidades</a:t>
            </a:r>
            <a:r>
              <a:rPr lang="en-US" sz="1403" dirty="0"/>
              <a:t> de </a:t>
            </a:r>
            <a:r>
              <a:rPr lang="en-US" sz="1403" dirty="0" err="1"/>
              <a:t>todas</a:t>
            </a:r>
            <a:r>
              <a:rPr lang="en-US" sz="1403" dirty="0"/>
              <a:t> las </a:t>
            </a:r>
            <a:r>
              <a:rPr lang="en-US" sz="1403" dirty="0" err="1"/>
              <a:t>partes</a:t>
            </a:r>
            <a:r>
              <a:rPr lang="en-US" sz="1403" dirty="0"/>
              <a:t> </a:t>
            </a:r>
            <a:r>
              <a:rPr lang="en-US" sz="1403" dirty="0" err="1"/>
              <a:t>comprometidas</a:t>
            </a:r>
            <a:r>
              <a:rPr lang="en-US" sz="1403" dirty="0"/>
              <a:t> al </a:t>
            </a:r>
            <a:r>
              <a:rPr lang="en-US" sz="1403" dirty="0" err="1"/>
              <a:t>más</a:t>
            </a:r>
            <a:r>
              <a:rPr lang="en-US" sz="1403" dirty="0"/>
              <a:t> alto </a:t>
            </a:r>
            <a:r>
              <a:rPr lang="en-US" sz="1403" dirty="0" err="1"/>
              <a:t>nivel</a:t>
            </a:r>
            <a:r>
              <a:rPr lang="en-US" sz="1403" dirty="0"/>
              <a:t> </a:t>
            </a:r>
            <a:r>
              <a:rPr lang="en-US" sz="1403" dirty="0" err="1"/>
              <a:t>posible</a:t>
            </a:r>
            <a:r>
              <a:rPr lang="en-US" sz="1403" dirty="0"/>
              <a:t> </a:t>
            </a:r>
          </a:p>
          <a:p>
            <a:pPr marL="377190" indent="-188595">
              <a:lnSpc>
                <a:spcPct val="90000"/>
              </a:lnSpc>
              <a:spcAft>
                <a:spcPts val="495"/>
              </a:spcAft>
              <a:buFont typeface="Arial" panose="020B0604020202020204" pitchFamily="34" charset="0"/>
              <a:buChar char="•"/>
              <a:defRPr/>
            </a:pPr>
            <a:r>
              <a:rPr lang="en-US" sz="1403" dirty="0"/>
              <a:t>Se </a:t>
            </a:r>
            <a:r>
              <a:rPr lang="en-US" sz="1403" dirty="0" err="1"/>
              <a:t>maximizan</a:t>
            </a:r>
            <a:r>
              <a:rPr lang="en-US" sz="1403" dirty="0"/>
              <a:t> las </a:t>
            </a:r>
            <a:r>
              <a:rPr lang="en-US" sz="1403" dirty="0" err="1"/>
              <a:t>posibilidades</a:t>
            </a:r>
            <a:r>
              <a:rPr lang="en-US" sz="1403" dirty="0"/>
              <a:t> de </a:t>
            </a:r>
            <a:r>
              <a:rPr lang="en-US" sz="1403" dirty="0" err="1"/>
              <a:t>solución</a:t>
            </a:r>
            <a:r>
              <a:rPr lang="en-US" sz="1403" dirty="0"/>
              <a:t> = “</a:t>
            </a:r>
            <a:r>
              <a:rPr lang="en-US" sz="1403" dirty="0" err="1"/>
              <a:t>agrandar</a:t>
            </a:r>
            <a:r>
              <a:rPr lang="en-US" sz="1403" dirty="0"/>
              <a:t> la torta”</a:t>
            </a:r>
          </a:p>
          <a:p>
            <a:pPr marL="188595" indent="-188595">
              <a:lnSpc>
                <a:spcPct val="90000"/>
              </a:lnSpc>
              <a:spcAft>
                <a:spcPts val="495"/>
              </a:spcAft>
              <a:buFont typeface="Arial" panose="020B0604020202020204" pitchFamily="34" charset="0"/>
              <a:buChar char="•"/>
              <a:defRPr/>
            </a:pPr>
            <a:endParaRPr lang="en-US" sz="1403" dirty="0"/>
          </a:p>
          <a:p>
            <a:pPr marL="377190" indent="-188595">
              <a:lnSpc>
                <a:spcPct val="90000"/>
              </a:lnSpc>
              <a:spcAft>
                <a:spcPts val="495"/>
              </a:spcAft>
              <a:buFont typeface="Arial" panose="020B0604020202020204" pitchFamily="34" charset="0"/>
              <a:buChar char="•"/>
              <a:defRPr/>
            </a:pPr>
            <a:r>
              <a:rPr lang="en-US" sz="1403" dirty="0"/>
              <a:t>Se </a:t>
            </a:r>
            <a:r>
              <a:rPr lang="en-US" sz="1403" dirty="0" err="1"/>
              <a:t>alcanza</a:t>
            </a:r>
            <a:r>
              <a:rPr lang="en-US" sz="1403" dirty="0"/>
              <a:t> </a:t>
            </a:r>
            <a:r>
              <a:rPr lang="en-US" sz="1403" dirty="0" err="1"/>
              <a:t>óptimo</a:t>
            </a:r>
            <a:r>
              <a:rPr lang="en-US" sz="1403" dirty="0"/>
              <a:t> de </a:t>
            </a:r>
            <a:r>
              <a:rPr lang="en-US" sz="1403" dirty="0" err="1"/>
              <a:t>equilibrio</a:t>
            </a:r>
            <a:r>
              <a:rPr lang="en-US" sz="1403" dirty="0"/>
              <a:t> = Frontera de Pareto</a:t>
            </a:r>
          </a:p>
        </p:txBody>
      </p:sp>
    </p:spTree>
    <p:extLst>
      <p:ext uri="{BB962C8B-B14F-4D97-AF65-F5344CB8AC3E}">
        <p14:creationId xmlns:p14="http://schemas.microsoft.com/office/powerpoint/2010/main" val="35495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dissolv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checkerboard(across)">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dissolv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dissolv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46"/>
          <p:cNvSpPr txBox="1">
            <a:spLocks noGrp="1"/>
          </p:cNvSpPr>
          <p:nvPr>
            <p:ph type="sldNum" idx="12"/>
          </p:nvPr>
        </p:nvSpPr>
        <p:spPr>
          <a:prstGeom prst="rect">
            <a:avLst/>
          </a:prstGeom>
        </p:spPr>
        <p:txBody>
          <a:bodyPr spcFirstLastPara="1" vert="horz" wrap="square" lIns="100568" tIns="100568" rIns="100568" bIns="100568" rtlCol="0" anchor="t" anchorCtr="0">
            <a:noAutofit/>
          </a:bodyPr>
          <a:lstStyle/>
          <a:p>
            <a:pPr algn="r"/>
            <a:fld id="{00000000-1234-1234-1234-123412341234}" type="slidenum">
              <a:rPr lang="en"/>
              <a:pPr algn="r"/>
              <a:t>26</a:t>
            </a:fld>
            <a:endParaRPr/>
          </a:p>
        </p:txBody>
      </p:sp>
      <p:sp>
        <p:nvSpPr>
          <p:cNvPr id="593" name="Google Shape;593;p46"/>
          <p:cNvSpPr txBox="1">
            <a:spLocks noGrp="1"/>
          </p:cNvSpPr>
          <p:nvPr>
            <p:ph type="title" idx="4294967295"/>
          </p:nvPr>
        </p:nvSpPr>
        <p:spPr>
          <a:xfrm>
            <a:off x="752179" y="1752685"/>
            <a:ext cx="6563321" cy="680128"/>
          </a:xfrm>
          <a:prstGeom prst="rect">
            <a:avLst/>
          </a:prstGeom>
        </p:spPr>
        <p:txBody>
          <a:bodyPr spcFirstLastPara="1" vert="horz" wrap="square" lIns="100568" tIns="100568" rIns="100568" bIns="100568" rtlCol="0" anchor="b" anchorCtr="0">
            <a:noAutofit/>
          </a:bodyPr>
          <a:lstStyle/>
          <a:p>
            <a:r>
              <a:rPr lang="es-ES" dirty="0"/>
              <a:t>Manejo de posiciones e intereses</a:t>
            </a:r>
            <a:endParaRPr dirty="0"/>
          </a:p>
        </p:txBody>
      </p:sp>
      <p:grpSp>
        <p:nvGrpSpPr>
          <p:cNvPr id="595" name="Google Shape;595;p46"/>
          <p:cNvGrpSpPr/>
          <p:nvPr/>
        </p:nvGrpSpPr>
        <p:grpSpPr>
          <a:xfrm>
            <a:off x="1282793" y="2912262"/>
            <a:ext cx="3634109" cy="3267133"/>
            <a:chOff x="3778727" y="4460423"/>
            <a:chExt cx="720160" cy="647438"/>
          </a:xfrm>
        </p:grpSpPr>
        <p:sp>
          <p:nvSpPr>
            <p:cNvPr id="596" name="Google Shape;596;p46"/>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75432" tIns="37703" rIns="75432" bIns="37703" anchor="ctr" anchorCtr="0">
              <a:noAutofit/>
            </a:bodyPr>
            <a:lstStyle/>
            <a:p>
              <a:pPr algn="ctr">
                <a:buClr>
                  <a:schemeClr val="dk1"/>
                </a:buClr>
                <a:buSzPts val="1400"/>
              </a:pPr>
              <a:r>
                <a:rPr lang="es-ES" sz="1320" b="1" dirty="0">
                  <a:solidFill>
                    <a:schemeClr val="lt1"/>
                  </a:solidFill>
                  <a:latin typeface="Hind"/>
                  <a:ea typeface="Hind"/>
                  <a:cs typeface="Hind"/>
                  <a:sym typeface="Hind"/>
                </a:rPr>
                <a:t>INTERESES</a:t>
              </a:r>
              <a:endParaRPr sz="1320" b="1" dirty="0">
                <a:solidFill>
                  <a:schemeClr val="lt1"/>
                </a:solidFill>
                <a:latin typeface="Hind"/>
                <a:ea typeface="Hind"/>
                <a:cs typeface="Hind"/>
                <a:sym typeface="Hind"/>
              </a:endParaRPr>
            </a:p>
          </p:txBody>
        </p:sp>
        <p:sp>
          <p:nvSpPr>
            <p:cNvPr id="597" name="Google Shape;597;p46"/>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75432" tIns="37703" rIns="75432" bIns="37703" anchor="ctr" anchorCtr="0">
              <a:noAutofit/>
            </a:bodyPr>
            <a:lstStyle/>
            <a:p>
              <a:pPr algn="ctr">
                <a:buClr>
                  <a:schemeClr val="dk1"/>
                </a:buClr>
                <a:buSzPts val="1400"/>
              </a:pPr>
              <a:r>
                <a:rPr lang="en" sz="1320" b="1" dirty="0">
                  <a:solidFill>
                    <a:schemeClr val="lt1"/>
                  </a:solidFill>
                  <a:latin typeface="Hind"/>
                  <a:ea typeface="Hind"/>
                  <a:cs typeface="Hind"/>
                  <a:sym typeface="Hind"/>
                </a:rPr>
                <a:t>CONFLICTO/ POSICIONES</a:t>
              </a:r>
            </a:p>
          </p:txBody>
        </p:sp>
        <p:sp>
          <p:nvSpPr>
            <p:cNvPr id="598" name="Google Shape;598;p46"/>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75432" tIns="37703" rIns="75432" bIns="37703" anchor="ctr" anchorCtr="0">
              <a:noAutofit/>
            </a:bodyPr>
            <a:lstStyle/>
            <a:p>
              <a:pPr algn="ctr">
                <a:buClr>
                  <a:schemeClr val="dk1"/>
                </a:buClr>
                <a:buSzPts val="1400"/>
              </a:pPr>
              <a:r>
                <a:rPr lang="en" sz="1320" b="1" dirty="0">
                  <a:solidFill>
                    <a:schemeClr val="lt1"/>
                  </a:solidFill>
                  <a:latin typeface="Hind"/>
                  <a:ea typeface="Hind"/>
                  <a:cs typeface="Hind"/>
                  <a:sym typeface="Hind"/>
                </a:rPr>
                <a:t>INTERESES COMPLEMENTARIOS</a:t>
              </a:r>
            </a:p>
          </p:txBody>
        </p:sp>
        <p:sp>
          <p:nvSpPr>
            <p:cNvPr id="599" name="Google Shape;599;p46"/>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75432" tIns="37703" rIns="75432" bIns="37703" anchor="ctr" anchorCtr="0">
              <a:noAutofit/>
            </a:bodyPr>
            <a:lstStyle/>
            <a:p>
              <a:pPr algn="ctr">
                <a:buClr>
                  <a:schemeClr val="dk1"/>
                </a:buClr>
                <a:buSzPts val="1400"/>
              </a:pPr>
              <a:r>
                <a:rPr lang="es-ES" sz="1320" b="1" dirty="0">
                  <a:solidFill>
                    <a:schemeClr val="lt1"/>
                  </a:solidFill>
                  <a:latin typeface="Hind"/>
                  <a:ea typeface="Hind"/>
                  <a:cs typeface="Hind"/>
                  <a:sym typeface="Hind"/>
                </a:rPr>
                <a:t>INTERESES COMUNES</a:t>
              </a:r>
              <a:endParaRPr sz="1320" b="1" dirty="0">
                <a:solidFill>
                  <a:schemeClr val="lt1"/>
                </a:solidFill>
                <a:latin typeface="Hind"/>
                <a:ea typeface="Hind"/>
                <a:cs typeface="Hind"/>
                <a:sym typeface="Hind"/>
              </a:endParaRPr>
            </a:p>
          </p:txBody>
        </p:sp>
        <p:sp>
          <p:nvSpPr>
            <p:cNvPr id="600" name="Google Shape;600;p46"/>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75432" tIns="37703" rIns="75432" bIns="37703" anchor="ctr" anchorCtr="0">
              <a:noAutofit/>
            </a:bodyPr>
            <a:lstStyle/>
            <a:p>
              <a:pPr algn="ctr">
                <a:buClr>
                  <a:schemeClr val="dk1"/>
                </a:buClr>
                <a:buSzPts val="1400"/>
              </a:pPr>
              <a:r>
                <a:rPr lang="es-ES" sz="1320" b="1" dirty="0">
                  <a:solidFill>
                    <a:schemeClr val="lt1"/>
                  </a:solidFill>
                  <a:latin typeface="Hind"/>
                  <a:ea typeface="Hind"/>
                  <a:cs typeface="Hind"/>
                  <a:sym typeface="Hind"/>
                </a:rPr>
                <a:t>INTERESES COMPATIBLES</a:t>
              </a:r>
              <a:endParaRPr sz="1320" b="1" dirty="0">
                <a:solidFill>
                  <a:schemeClr val="lt1"/>
                </a:solidFill>
                <a:latin typeface="Hind"/>
                <a:ea typeface="Hind"/>
                <a:cs typeface="Hind"/>
                <a:sym typeface="Hind"/>
              </a:endParaRPr>
            </a:p>
          </p:txBody>
        </p:sp>
        <p:sp>
          <p:nvSpPr>
            <p:cNvPr id="601" name="Google Shape;601;p46"/>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75432" tIns="37703" rIns="75432" bIns="37703" anchor="ctr" anchorCtr="0">
              <a:noAutofit/>
            </a:bodyPr>
            <a:lstStyle/>
            <a:p>
              <a:pPr algn="ctr">
                <a:buClr>
                  <a:schemeClr val="dk1"/>
                </a:buClr>
                <a:buSzPts val="1400"/>
              </a:pPr>
              <a:r>
                <a:rPr lang="es-ES" sz="1320" b="1" dirty="0">
                  <a:solidFill>
                    <a:schemeClr val="lt1"/>
                  </a:solidFill>
                  <a:latin typeface="Hind"/>
                  <a:ea typeface="Hind"/>
                  <a:cs typeface="Hind"/>
                  <a:sym typeface="Hind"/>
                </a:rPr>
                <a:t>INTERESES OPUESTOS</a:t>
              </a:r>
              <a:endParaRPr sz="1320" b="1" dirty="0">
                <a:solidFill>
                  <a:schemeClr val="lt1"/>
                </a:solidFill>
                <a:latin typeface="Hind"/>
                <a:ea typeface="Hind"/>
                <a:cs typeface="Hind"/>
                <a:sym typeface="Hind"/>
              </a:endParaRPr>
            </a:p>
          </p:txBody>
        </p:sp>
        <p:sp>
          <p:nvSpPr>
            <p:cNvPr id="602" name="Google Shape;602;p46"/>
            <p:cNvSpPr/>
            <p:nvPr/>
          </p:nvSpPr>
          <p:spPr>
            <a:xfrm>
              <a:off x="3778727" y="4460423"/>
              <a:ext cx="719100" cy="79200"/>
            </a:xfrm>
            <a:prstGeom prst="ellipse">
              <a:avLst/>
            </a:prstGeom>
            <a:solidFill>
              <a:schemeClr val="lt2"/>
            </a:solidFill>
            <a:ln>
              <a:noFill/>
            </a:ln>
          </p:spPr>
          <p:txBody>
            <a:bodyPr spcFirstLastPara="1" wrap="square" lIns="75432" tIns="37703" rIns="75432" bIns="37703" anchor="ctr" anchorCtr="0">
              <a:noAutofit/>
            </a:bodyPr>
            <a:lstStyle/>
            <a:p>
              <a:pPr algn="ctr">
                <a:buClr>
                  <a:schemeClr val="dk1"/>
                </a:buClr>
                <a:buSzPts val="1400"/>
              </a:pPr>
              <a:endParaRPr sz="1320" b="1">
                <a:solidFill>
                  <a:schemeClr val="lt1"/>
                </a:solidFill>
                <a:latin typeface="Hind"/>
                <a:ea typeface="Hind"/>
                <a:cs typeface="Hind"/>
                <a:sym typeface="Hind"/>
              </a:endParaRPr>
            </a:p>
          </p:txBody>
        </p:sp>
      </p:grpSp>
      <p:cxnSp>
        <p:nvCxnSpPr>
          <p:cNvPr id="603" name="Google Shape;603;p46"/>
          <p:cNvCxnSpPr/>
          <p:nvPr/>
        </p:nvCxnSpPr>
        <p:spPr>
          <a:xfrm>
            <a:off x="4836770" y="3453554"/>
            <a:ext cx="1064580" cy="0"/>
          </a:xfrm>
          <a:prstGeom prst="straightConnector1">
            <a:avLst/>
          </a:prstGeom>
          <a:noFill/>
          <a:ln w="9525" cap="flat" cmpd="sng">
            <a:solidFill>
              <a:schemeClr val="accent1"/>
            </a:solidFill>
            <a:prstDash val="solid"/>
            <a:round/>
            <a:headEnd type="oval" w="med" len="med"/>
            <a:tailEnd type="oval" w="med" len="med"/>
          </a:ln>
        </p:spPr>
      </p:cxnSp>
      <p:sp>
        <p:nvSpPr>
          <p:cNvPr id="604" name="Google Shape;604;p46"/>
          <p:cNvSpPr txBox="1"/>
          <p:nvPr/>
        </p:nvSpPr>
        <p:spPr>
          <a:xfrm>
            <a:off x="5963317" y="3280267"/>
            <a:ext cx="3449134" cy="346500"/>
          </a:xfrm>
          <a:prstGeom prst="rect">
            <a:avLst/>
          </a:prstGeom>
          <a:noFill/>
          <a:ln>
            <a:noFill/>
          </a:ln>
        </p:spPr>
        <p:txBody>
          <a:bodyPr spcFirstLastPara="1" wrap="square" lIns="0" tIns="0" rIns="0" bIns="0" anchor="ctr" anchorCtr="0">
            <a:noAutofit/>
          </a:bodyPr>
          <a:lstStyle/>
          <a:p>
            <a:r>
              <a:rPr lang="en" sz="1100" dirty="0">
                <a:solidFill>
                  <a:schemeClr val="dk2"/>
                </a:solidFill>
                <a:latin typeface="Hind"/>
                <a:ea typeface="Hind"/>
                <a:cs typeface="Hind"/>
                <a:sym typeface="Hind"/>
              </a:rPr>
              <a:t>La satisfacción de un interés de A necesita de la satisfacción de otro interés de B que es distinto al primero</a:t>
            </a:r>
            <a:endParaRPr sz="1100" dirty="0">
              <a:solidFill>
                <a:schemeClr val="dk2"/>
              </a:solidFill>
              <a:latin typeface="Hind"/>
              <a:ea typeface="Hind"/>
              <a:cs typeface="Hind"/>
              <a:sym typeface="Hind"/>
            </a:endParaRPr>
          </a:p>
        </p:txBody>
      </p:sp>
      <p:cxnSp>
        <p:nvCxnSpPr>
          <p:cNvPr id="605" name="Google Shape;605;p46"/>
          <p:cNvCxnSpPr/>
          <p:nvPr/>
        </p:nvCxnSpPr>
        <p:spPr>
          <a:xfrm>
            <a:off x="4679977" y="3938644"/>
            <a:ext cx="1221330" cy="0"/>
          </a:xfrm>
          <a:prstGeom prst="straightConnector1">
            <a:avLst/>
          </a:prstGeom>
          <a:noFill/>
          <a:ln w="9525" cap="flat" cmpd="sng">
            <a:solidFill>
              <a:schemeClr val="accent2"/>
            </a:solidFill>
            <a:prstDash val="solid"/>
            <a:round/>
            <a:headEnd type="oval" w="med" len="med"/>
            <a:tailEnd type="oval" w="med" len="med"/>
          </a:ln>
        </p:spPr>
      </p:cxnSp>
      <p:sp>
        <p:nvSpPr>
          <p:cNvPr id="606" name="Google Shape;606;p46"/>
          <p:cNvSpPr txBox="1"/>
          <p:nvPr/>
        </p:nvSpPr>
        <p:spPr>
          <a:xfrm>
            <a:off x="5963317" y="3765347"/>
            <a:ext cx="3449135" cy="346500"/>
          </a:xfrm>
          <a:prstGeom prst="rect">
            <a:avLst/>
          </a:prstGeom>
          <a:noFill/>
          <a:ln>
            <a:noFill/>
          </a:ln>
        </p:spPr>
        <p:txBody>
          <a:bodyPr spcFirstLastPara="1" wrap="square" lIns="0" tIns="0" rIns="0" bIns="0" anchor="ctr" anchorCtr="0">
            <a:noAutofit/>
          </a:bodyPr>
          <a:lstStyle/>
          <a:p>
            <a:r>
              <a:rPr lang="es-ES" sz="1100" dirty="0">
                <a:solidFill>
                  <a:schemeClr val="dk2"/>
                </a:solidFill>
                <a:latin typeface="Hind"/>
                <a:ea typeface="Hind"/>
                <a:cs typeface="Hind"/>
                <a:sym typeface="Hind"/>
              </a:rPr>
              <a:t> La satisfacción de un interés de A, no se opone a la satisfacción de otro interés de B, que es distinto.</a:t>
            </a:r>
            <a:endParaRPr sz="1100" dirty="0">
              <a:solidFill>
                <a:schemeClr val="dk2"/>
              </a:solidFill>
              <a:latin typeface="Hind"/>
              <a:ea typeface="Hind"/>
              <a:cs typeface="Hind"/>
              <a:sym typeface="Hind"/>
            </a:endParaRPr>
          </a:p>
        </p:txBody>
      </p:sp>
      <p:cxnSp>
        <p:nvCxnSpPr>
          <p:cNvPr id="607" name="Google Shape;607;p46"/>
          <p:cNvCxnSpPr/>
          <p:nvPr/>
        </p:nvCxnSpPr>
        <p:spPr>
          <a:xfrm>
            <a:off x="4457159" y="4423733"/>
            <a:ext cx="1444080" cy="0"/>
          </a:xfrm>
          <a:prstGeom prst="straightConnector1">
            <a:avLst/>
          </a:prstGeom>
          <a:noFill/>
          <a:ln w="9525" cap="flat" cmpd="sng">
            <a:solidFill>
              <a:schemeClr val="accent3"/>
            </a:solidFill>
            <a:prstDash val="solid"/>
            <a:round/>
            <a:headEnd type="oval" w="med" len="med"/>
            <a:tailEnd type="oval" w="med" len="med"/>
          </a:ln>
        </p:spPr>
      </p:cxnSp>
      <p:sp>
        <p:nvSpPr>
          <p:cNvPr id="608" name="Google Shape;608;p46"/>
          <p:cNvSpPr txBox="1"/>
          <p:nvPr/>
        </p:nvSpPr>
        <p:spPr>
          <a:xfrm>
            <a:off x="5963317" y="4250425"/>
            <a:ext cx="3449135" cy="346500"/>
          </a:xfrm>
          <a:prstGeom prst="rect">
            <a:avLst/>
          </a:prstGeom>
          <a:noFill/>
          <a:ln>
            <a:noFill/>
          </a:ln>
        </p:spPr>
        <p:txBody>
          <a:bodyPr spcFirstLastPara="1" wrap="square" lIns="0" tIns="0" rIns="0" bIns="0" anchor="ctr" anchorCtr="0">
            <a:noAutofit/>
          </a:bodyPr>
          <a:lstStyle/>
          <a:p>
            <a:r>
              <a:rPr lang="es-ES" sz="1100" dirty="0">
                <a:solidFill>
                  <a:schemeClr val="dk2"/>
                </a:solidFill>
                <a:latin typeface="Hind"/>
                <a:ea typeface="Hind"/>
                <a:cs typeface="Hind"/>
                <a:sym typeface="Hind"/>
              </a:rPr>
              <a:t>Los intereses de A son semejantes a los intereses de B</a:t>
            </a:r>
            <a:endParaRPr sz="1100" dirty="0">
              <a:solidFill>
                <a:schemeClr val="dk2"/>
              </a:solidFill>
              <a:latin typeface="Hind"/>
              <a:ea typeface="Hind"/>
              <a:cs typeface="Hind"/>
              <a:sym typeface="Hind"/>
            </a:endParaRPr>
          </a:p>
        </p:txBody>
      </p:sp>
      <p:cxnSp>
        <p:nvCxnSpPr>
          <p:cNvPr id="609" name="Google Shape;609;p46"/>
          <p:cNvCxnSpPr/>
          <p:nvPr/>
        </p:nvCxnSpPr>
        <p:spPr>
          <a:xfrm>
            <a:off x="4267355" y="4908797"/>
            <a:ext cx="1633830" cy="0"/>
          </a:xfrm>
          <a:prstGeom prst="straightConnector1">
            <a:avLst/>
          </a:prstGeom>
          <a:noFill/>
          <a:ln w="9525" cap="flat" cmpd="sng">
            <a:solidFill>
              <a:schemeClr val="accent4"/>
            </a:solidFill>
            <a:prstDash val="solid"/>
            <a:round/>
            <a:headEnd type="oval" w="med" len="med"/>
            <a:tailEnd type="oval" w="med" len="med"/>
          </a:ln>
        </p:spPr>
      </p:cxnSp>
      <p:sp>
        <p:nvSpPr>
          <p:cNvPr id="610" name="Google Shape;610;p46"/>
          <p:cNvSpPr txBox="1"/>
          <p:nvPr/>
        </p:nvSpPr>
        <p:spPr>
          <a:xfrm>
            <a:off x="5963317" y="4735505"/>
            <a:ext cx="2806650" cy="346500"/>
          </a:xfrm>
          <a:prstGeom prst="rect">
            <a:avLst/>
          </a:prstGeom>
          <a:noFill/>
          <a:ln>
            <a:noFill/>
          </a:ln>
        </p:spPr>
        <p:txBody>
          <a:bodyPr spcFirstLastPara="1" wrap="square" lIns="0" tIns="0" rIns="0" bIns="0" anchor="ctr" anchorCtr="0">
            <a:noAutofit/>
          </a:bodyPr>
          <a:lstStyle/>
          <a:p>
            <a:r>
              <a:rPr lang="es-ES" sz="1100" dirty="0">
                <a:solidFill>
                  <a:schemeClr val="dk2"/>
                </a:solidFill>
                <a:latin typeface="Hind"/>
                <a:ea typeface="Hind"/>
                <a:cs typeface="Hind"/>
                <a:sym typeface="Hind"/>
              </a:rPr>
              <a:t>La satisfacción del interés de impide la satisfacción del interés de B</a:t>
            </a:r>
            <a:endParaRPr sz="1100" dirty="0">
              <a:solidFill>
                <a:schemeClr val="dk2"/>
              </a:solidFill>
              <a:latin typeface="Hind"/>
              <a:ea typeface="Hind"/>
              <a:cs typeface="Hind"/>
              <a:sym typeface="Hind"/>
            </a:endParaRPr>
          </a:p>
        </p:txBody>
      </p:sp>
      <p:cxnSp>
        <p:nvCxnSpPr>
          <p:cNvPr id="611" name="Google Shape;611;p46"/>
          <p:cNvCxnSpPr/>
          <p:nvPr/>
        </p:nvCxnSpPr>
        <p:spPr>
          <a:xfrm>
            <a:off x="4061030" y="5393887"/>
            <a:ext cx="1840080" cy="0"/>
          </a:xfrm>
          <a:prstGeom prst="straightConnector1">
            <a:avLst/>
          </a:prstGeom>
          <a:noFill/>
          <a:ln w="9525" cap="flat" cmpd="sng">
            <a:solidFill>
              <a:schemeClr val="accent5"/>
            </a:solidFill>
            <a:prstDash val="solid"/>
            <a:round/>
            <a:headEnd type="oval" w="med" len="med"/>
            <a:tailEnd type="oval" w="med" len="med"/>
          </a:ln>
        </p:spPr>
      </p:cxnSp>
      <p:sp>
        <p:nvSpPr>
          <p:cNvPr id="612" name="Google Shape;612;p46"/>
          <p:cNvSpPr txBox="1"/>
          <p:nvPr/>
        </p:nvSpPr>
        <p:spPr>
          <a:xfrm>
            <a:off x="5963317" y="5220584"/>
            <a:ext cx="3734292" cy="346500"/>
          </a:xfrm>
          <a:prstGeom prst="rect">
            <a:avLst/>
          </a:prstGeom>
          <a:noFill/>
          <a:ln>
            <a:noFill/>
          </a:ln>
        </p:spPr>
        <p:txBody>
          <a:bodyPr spcFirstLastPara="1" wrap="square" lIns="0" tIns="0" rIns="0" bIns="0" anchor="ctr" anchorCtr="0">
            <a:noAutofit/>
          </a:bodyPr>
          <a:lstStyle/>
          <a:p>
            <a:r>
              <a:rPr lang="es-ES" sz="1100" dirty="0">
                <a:solidFill>
                  <a:schemeClr val="dk2"/>
                </a:solidFill>
                <a:latin typeface="Hind"/>
                <a:ea typeface="Hind"/>
                <a:cs typeface="Hind"/>
                <a:sym typeface="Hind"/>
              </a:rPr>
              <a:t>Necesidades, bienes, cosas materiales e inmateriales,  metas, emociones, temores, valores, sentimientos, etc. Que mueven a las personas</a:t>
            </a:r>
          </a:p>
        </p:txBody>
      </p:sp>
      <p:cxnSp>
        <p:nvCxnSpPr>
          <p:cNvPr id="613" name="Google Shape;613;p46"/>
          <p:cNvCxnSpPr/>
          <p:nvPr/>
        </p:nvCxnSpPr>
        <p:spPr>
          <a:xfrm>
            <a:off x="3846473" y="5878951"/>
            <a:ext cx="2046000" cy="0"/>
          </a:xfrm>
          <a:prstGeom prst="straightConnector1">
            <a:avLst/>
          </a:prstGeom>
          <a:noFill/>
          <a:ln w="9525" cap="flat" cmpd="sng">
            <a:solidFill>
              <a:schemeClr val="accent6"/>
            </a:solidFill>
            <a:prstDash val="solid"/>
            <a:round/>
            <a:headEnd type="oval" w="med" len="med"/>
            <a:tailEnd type="oval" w="med" len="med"/>
          </a:ln>
        </p:spPr>
      </p:cxnSp>
      <p:sp>
        <p:nvSpPr>
          <p:cNvPr id="614" name="Google Shape;614;p46"/>
          <p:cNvSpPr txBox="1"/>
          <p:nvPr/>
        </p:nvSpPr>
        <p:spPr>
          <a:xfrm>
            <a:off x="5963316" y="5705662"/>
            <a:ext cx="3843624" cy="699598"/>
          </a:xfrm>
          <a:prstGeom prst="rect">
            <a:avLst/>
          </a:prstGeom>
          <a:noFill/>
          <a:ln>
            <a:noFill/>
          </a:ln>
        </p:spPr>
        <p:txBody>
          <a:bodyPr spcFirstLastPara="1" wrap="square" lIns="0" tIns="0" rIns="0" bIns="0" anchor="ctr" anchorCtr="0">
            <a:noAutofit/>
          </a:bodyPr>
          <a:lstStyle/>
          <a:p>
            <a:r>
              <a:rPr lang="en" sz="1100" dirty="0">
                <a:solidFill>
                  <a:schemeClr val="dk2"/>
                </a:solidFill>
                <a:latin typeface="Hind"/>
                <a:ea typeface="Hind"/>
                <a:cs typeface="Hind"/>
                <a:sym typeface="Hind"/>
              </a:rPr>
              <a:t>se expresa inicialmente en posiciones irreconciliables = pretensiones y contrapretensiones procesales. Las posiciones son </a:t>
            </a:r>
            <a:r>
              <a:rPr lang="es-ES" sz="1100" dirty="0">
                <a:solidFill>
                  <a:schemeClr val="dk2"/>
                </a:solidFill>
                <a:latin typeface="Hind"/>
                <a:ea typeface="Hind"/>
                <a:cs typeface="Hind"/>
                <a:sym typeface="Hind"/>
              </a:rPr>
              <a:t>lo que las partes declaran inicialmente que quieren</a:t>
            </a:r>
          </a:p>
          <a:p>
            <a:endParaRPr sz="1100" dirty="0">
              <a:solidFill>
                <a:schemeClr val="dk2"/>
              </a:solidFill>
              <a:latin typeface="Hind"/>
              <a:ea typeface="Hind"/>
              <a:cs typeface="Hind"/>
              <a:sym typeface="Hind"/>
            </a:endParaRPr>
          </a:p>
        </p:txBody>
      </p:sp>
      <p:sp>
        <p:nvSpPr>
          <p:cNvPr id="2" name="Globo: flecha derecha 1">
            <a:extLst>
              <a:ext uri="{FF2B5EF4-FFF2-40B4-BE49-F238E27FC236}">
                <a16:creationId xmlns:a16="http://schemas.microsoft.com/office/drawing/2014/main" id="{2ED2A9E3-755F-4564-86D7-3F14DB316F23}"/>
              </a:ext>
            </a:extLst>
          </p:cNvPr>
          <p:cNvSpPr/>
          <p:nvPr/>
        </p:nvSpPr>
        <p:spPr>
          <a:xfrm>
            <a:off x="752180" y="2887480"/>
            <a:ext cx="673321" cy="3209928"/>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3" name="CuadroTexto 2">
            <a:extLst>
              <a:ext uri="{FF2B5EF4-FFF2-40B4-BE49-F238E27FC236}">
                <a16:creationId xmlns:a16="http://schemas.microsoft.com/office/drawing/2014/main" id="{F9209E8F-6292-4448-B84E-2E6249F232E8}"/>
              </a:ext>
            </a:extLst>
          </p:cNvPr>
          <p:cNvSpPr txBox="1"/>
          <p:nvPr/>
        </p:nvSpPr>
        <p:spPr>
          <a:xfrm>
            <a:off x="896510" y="3050420"/>
            <a:ext cx="277287" cy="3063146"/>
          </a:xfrm>
          <a:prstGeom prst="rect">
            <a:avLst/>
          </a:prstGeom>
          <a:noFill/>
        </p:spPr>
        <p:txBody>
          <a:bodyPr wrap="square" rtlCol="0">
            <a:spAutoFit/>
          </a:bodyPr>
          <a:lstStyle/>
          <a:p>
            <a:r>
              <a:rPr lang="es-ES" sz="1485" dirty="0"/>
              <a:t>J</a:t>
            </a:r>
          </a:p>
          <a:p>
            <a:r>
              <a:rPr lang="es-ES" sz="1485" dirty="0"/>
              <a:t>E</a:t>
            </a:r>
          </a:p>
          <a:p>
            <a:r>
              <a:rPr lang="es-ES" sz="1485" dirty="0"/>
              <a:t>R</a:t>
            </a:r>
          </a:p>
          <a:p>
            <a:r>
              <a:rPr lang="es-ES" sz="1485" dirty="0"/>
              <a:t>A</a:t>
            </a:r>
          </a:p>
          <a:p>
            <a:r>
              <a:rPr lang="es-ES" sz="1485" dirty="0"/>
              <a:t>R</a:t>
            </a:r>
          </a:p>
          <a:p>
            <a:r>
              <a:rPr lang="es-ES" sz="1485" dirty="0"/>
              <a:t>Q</a:t>
            </a:r>
          </a:p>
          <a:p>
            <a:r>
              <a:rPr lang="es-ES" sz="1485" dirty="0"/>
              <a:t>U</a:t>
            </a:r>
          </a:p>
          <a:p>
            <a:r>
              <a:rPr lang="es-ES" sz="1485" dirty="0"/>
              <a:t>I</a:t>
            </a:r>
          </a:p>
          <a:p>
            <a:r>
              <a:rPr lang="es-ES" sz="1485" dirty="0"/>
              <a:t>Z</a:t>
            </a:r>
          </a:p>
          <a:p>
            <a:r>
              <a:rPr lang="es-ES" sz="1485" dirty="0"/>
              <a:t>A</a:t>
            </a:r>
          </a:p>
          <a:p>
            <a:r>
              <a:rPr lang="es-ES" sz="1485" dirty="0"/>
              <a:t>D</a:t>
            </a:r>
          </a:p>
          <a:p>
            <a:r>
              <a:rPr lang="es-ES" sz="1485" dirty="0"/>
              <a:t>O</a:t>
            </a:r>
          </a:p>
          <a:p>
            <a:r>
              <a:rPr lang="es-ES" sz="1485" dirty="0"/>
              <a:t>S</a:t>
            </a:r>
            <a:endParaRPr lang="es-CL" sz="1485" dirty="0"/>
          </a:p>
        </p:txBody>
      </p:sp>
    </p:spTree>
    <p:extLst>
      <p:ext uri="{BB962C8B-B14F-4D97-AF65-F5344CB8AC3E}">
        <p14:creationId xmlns:p14="http://schemas.microsoft.com/office/powerpoint/2010/main" val="998327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a:extLst>
              <a:ext uri="{FF2B5EF4-FFF2-40B4-BE49-F238E27FC236}">
                <a16:creationId xmlns:a16="http://schemas.microsoft.com/office/drawing/2014/main" id="{E533655D-0A4B-C64E-AC14-3E1B523B894F}"/>
              </a:ext>
            </a:extLst>
          </p:cNvPr>
          <p:cNvGraphicFramePr>
            <a:graphicFrameLocks noGrp="1"/>
          </p:cNvGraphicFramePr>
          <p:nvPr>
            <p:ph idx="4294967295"/>
            <p:extLst>
              <p:ext uri="{D42A27DB-BD31-4B8C-83A1-F6EECF244321}">
                <p14:modId xmlns:p14="http://schemas.microsoft.com/office/powerpoint/2010/main" val="3371018105"/>
              </p:ext>
            </p:extLst>
          </p:nvPr>
        </p:nvGraphicFramePr>
        <p:xfrm>
          <a:off x="1643024" y="2167180"/>
          <a:ext cx="6780886" cy="3944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a:extLst>
              <a:ext uri="{FF2B5EF4-FFF2-40B4-BE49-F238E27FC236}">
                <a16:creationId xmlns:a16="http://schemas.microsoft.com/office/drawing/2014/main" id="{E721F378-639F-FE4F-A0CB-DE80C3128212}"/>
              </a:ext>
            </a:extLst>
          </p:cNvPr>
          <p:cNvSpPr txBox="1"/>
          <p:nvPr/>
        </p:nvSpPr>
        <p:spPr>
          <a:xfrm>
            <a:off x="1436444" y="6168326"/>
            <a:ext cx="7581267" cy="549381"/>
          </a:xfrm>
          <a:prstGeom prst="rect">
            <a:avLst/>
          </a:prstGeom>
          <a:solidFill>
            <a:srgbClr val="C00000"/>
          </a:solidFill>
        </p:spPr>
        <p:txBody>
          <a:bodyPr wrap="square">
            <a:spAutoFit/>
          </a:bodyPr>
          <a:lstStyle/>
          <a:p>
            <a:pPr algn="ctr" eaLnBrk="1" hangingPunct="1">
              <a:defRPr/>
            </a:pPr>
            <a:r>
              <a:rPr lang="es-CL" sz="2970" b="1" dirty="0"/>
              <a:t>Estrategias de negociación</a:t>
            </a:r>
          </a:p>
        </p:txBody>
      </p:sp>
      <p:pic>
        <p:nvPicPr>
          <p:cNvPr id="9" name="Picture 5" descr="D:\Mis Documentos\Mis imágenes\7667216-concepto-de-competencia-perfecta.jpg">
            <a:extLst>
              <a:ext uri="{FF2B5EF4-FFF2-40B4-BE49-F238E27FC236}">
                <a16:creationId xmlns:a16="http://schemas.microsoft.com/office/drawing/2014/main" id="{CE4297EC-7985-8947-878C-79D2BD8DF5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5882" y="4658915"/>
            <a:ext cx="2015609" cy="124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D:\Mis Documentos\Mis imágenes\imagesCABKK55B.jpg">
            <a:extLst>
              <a:ext uri="{FF2B5EF4-FFF2-40B4-BE49-F238E27FC236}">
                <a16:creationId xmlns:a16="http://schemas.microsoft.com/office/drawing/2014/main" id="{D1629824-31F5-F342-9DEA-5554409A25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5682" y="2342080"/>
            <a:ext cx="2019538" cy="144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2 Conector recto">
            <a:extLst>
              <a:ext uri="{FF2B5EF4-FFF2-40B4-BE49-F238E27FC236}">
                <a16:creationId xmlns:a16="http://schemas.microsoft.com/office/drawing/2014/main" id="{6AC75531-2F6C-914A-AB0A-996CB587B7DD}"/>
              </a:ext>
            </a:extLst>
          </p:cNvPr>
          <p:cNvCxnSpPr/>
          <p:nvPr/>
        </p:nvCxnSpPr>
        <p:spPr>
          <a:xfrm>
            <a:off x="4672965" y="2579132"/>
            <a:ext cx="0" cy="3148489"/>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descr="Pareja joven lucha y ama el hombre y la mujer se abrazan y abrazan o pelean e ignoran la relación de amante Vector Premium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6305" y="1078474"/>
            <a:ext cx="5613321" cy="161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33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4" name="Imagen 3">
            <a:extLst>
              <a:ext uri="{FF2B5EF4-FFF2-40B4-BE49-F238E27FC236}">
                <a16:creationId xmlns:a16="http://schemas.microsoft.com/office/drawing/2014/main" id="{0A1F6180-1800-6F27-B867-960E5E165292}"/>
              </a:ext>
            </a:extLst>
          </p:cNvPr>
          <p:cNvPicPr>
            <a:picLocks noChangeAspect="1"/>
          </p:cNvPicPr>
          <p:nvPr/>
        </p:nvPicPr>
        <p:blipFill rotWithShape="1">
          <a:blip r:embed="rId2"/>
          <a:srcRect t="31659" r="1" b="4912"/>
          <a:stretch/>
        </p:blipFill>
        <p:spPr>
          <a:xfrm>
            <a:off x="4196409" y="1057283"/>
            <a:ext cx="5861991" cy="5657842"/>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5"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4091214" cy="565785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defRPr/>
            </a:pPr>
            <a:endParaRPr lang="en-US" sz="1485">
              <a:solidFill>
                <a:prstClr val="white"/>
              </a:solidFill>
              <a:latin typeface="Calibri" panose="020F0502020204030204"/>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4082832" cy="565785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54380">
              <a:defRPr/>
            </a:pPr>
            <a:endParaRPr lang="en-US" sz="1485">
              <a:solidFill>
                <a:prstClr val="white"/>
              </a:solidFill>
              <a:latin typeface="Calibri" panose="020F0502020204030204"/>
            </a:endParaRPr>
          </a:p>
        </p:txBody>
      </p:sp>
      <p:sp>
        <p:nvSpPr>
          <p:cNvPr id="8" name="CuadroTexto 7"/>
          <p:cNvSpPr txBox="1"/>
          <p:nvPr/>
        </p:nvSpPr>
        <p:spPr>
          <a:xfrm>
            <a:off x="394334" y="1983224"/>
            <a:ext cx="4028403" cy="2643411"/>
          </a:xfrm>
          <a:prstGeom prst="rect">
            <a:avLst/>
          </a:prstGeom>
        </p:spPr>
        <p:txBody>
          <a:bodyPr vert="horz" lIns="75438" tIns="37719" rIns="75438" bIns="37719" rtlCol="0" anchor="b">
            <a:normAutofit/>
          </a:bodyPr>
          <a:lstStyle/>
          <a:p>
            <a:pPr>
              <a:lnSpc>
                <a:spcPct val="90000"/>
              </a:lnSpc>
              <a:spcBef>
                <a:spcPct val="0"/>
              </a:spcBef>
              <a:spcAft>
                <a:spcPts val="495"/>
              </a:spcAft>
            </a:pPr>
            <a:endParaRPr lang="en-US" sz="2805" b="1" dirty="0">
              <a:latin typeface="+mj-lt"/>
              <a:ea typeface="+mj-ea"/>
              <a:cs typeface="+mj-cs"/>
            </a:endParaRPr>
          </a:p>
          <a:p>
            <a:pPr>
              <a:lnSpc>
                <a:spcPct val="90000"/>
              </a:lnSpc>
              <a:spcBef>
                <a:spcPct val="0"/>
              </a:spcBef>
              <a:spcAft>
                <a:spcPts val="495"/>
              </a:spcAft>
            </a:pPr>
            <a:r>
              <a:rPr lang="en-US" sz="2805" dirty="0" err="1">
                <a:latin typeface="+mj-lt"/>
                <a:ea typeface="+mj-ea"/>
                <a:cs typeface="+mj-cs"/>
              </a:rPr>
              <a:t>Visión</a:t>
            </a:r>
            <a:r>
              <a:rPr lang="en-US" sz="2805" dirty="0">
                <a:latin typeface="+mj-lt"/>
                <a:ea typeface="+mj-ea"/>
                <a:cs typeface="+mj-cs"/>
              </a:rPr>
              <a:t> </a:t>
            </a:r>
            <a:r>
              <a:rPr lang="en-US" sz="2805" dirty="0" err="1">
                <a:latin typeface="+mj-lt"/>
                <a:ea typeface="+mj-ea"/>
                <a:cs typeface="+mj-cs"/>
              </a:rPr>
              <a:t>Transformativa</a:t>
            </a:r>
            <a:r>
              <a:rPr lang="en-US" sz="2805" dirty="0">
                <a:latin typeface="+mj-lt"/>
                <a:ea typeface="+mj-ea"/>
                <a:cs typeface="+mj-cs"/>
              </a:rPr>
              <a:t> del </a:t>
            </a:r>
            <a:r>
              <a:rPr lang="en-US" sz="2805" dirty="0" err="1">
                <a:latin typeface="+mj-lt"/>
                <a:ea typeface="+mj-ea"/>
                <a:cs typeface="+mj-cs"/>
              </a:rPr>
              <a:t>Conflicto</a:t>
            </a:r>
            <a:r>
              <a:rPr lang="en-US" sz="2805" dirty="0">
                <a:latin typeface="+mj-lt"/>
                <a:ea typeface="+mj-ea"/>
                <a:cs typeface="+mj-cs"/>
              </a:rPr>
              <a:t> (Folger y Baruch)</a:t>
            </a:r>
          </a:p>
          <a:p>
            <a:pPr>
              <a:lnSpc>
                <a:spcPct val="90000"/>
              </a:lnSpc>
              <a:spcBef>
                <a:spcPct val="0"/>
              </a:spcBef>
              <a:spcAft>
                <a:spcPts val="495"/>
              </a:spcAft>
            </a:pPr>
            <a:endParaRPr lang="en-US" sz="2805" dirty="0">
              <a:latin typeface="+mj-lt"/>
              <a:ea typeface="+mj-ea"/>
              <a:cs typeface="+mj-cs"/>
            </a:endParaRPr>
          </a:p>
          <a:p>
            <a:pPr>
              <a:lnSpc>
                <a:spcPct val="90000"/>
              </a:lnSpc>
              <a:spcBef>
                <a:spcPct val="0"/>
              </a:spcBef>
              <a:spcAft>
                <a:spcPts val="495"/>
              </a:spcAft>
            </a:pPr>
            <a:endParaRPr lang="en-US" sz="2805" dirty="0">
              <a:latin typeface="+mj-lt"/>
              <a:ea typeface="+mj-ea"/>
              <a:cs typeface="+mj-cs"/>
            </a:endParaRPr>
          </a:p>
          <a:p>
            <a:pPr>
              <a:lnSpc>
                <a:spcPct val="90000"/>
              </a:lnSpc>
              <a:spcBef>
                <a:spcPct val="0"/>
              </a:spcBef>
              <a:spcAft>
                <a:spcPts val="495"/>
              </a:spcAft>
            </a:pPr>
            <a:endParaRPr lang="en-US" sz="2805" dirty="0">
              <a:latin typeface="+mj-lt"/>
              <a:ea typeface="+mj-ea"/>
              <a:cs typeface="+mj-cs"/>
            </a:endParaRPr>
          </a:p>
        </p:txBody>
      </p:sp>
      <p:sp>
        <p:nvSpPr>
          <p:cNvPr id="6" name="5 CuadroTexto"/>
          <p:cNvSpPr txBox="1"/>
          <p:nvPr/>
        </p:nvSpPr>
        <p:spPr>
          <a:xfrm>
            <a:off x="248946" y="3913294"/>
            <a:ext cx="3553129" cy="2643411"/>
          </a:xfrm>
          <a:prstGeom prst="rect">
            <a:avLst/>
          </a:prstGeom>
        </p:spPr>
        <p:txBody>
          <a:bodyPr vert="horz" lIns="75438" tIns="37719" rIns="75438" bIns="37719" rtlCol="0">
            <a:normAutofit fontScale="92500" lnSpcReduction="10000"/>
          </a:bodyPr>
          <a:lstStyle/>
          <a:p>
            <a:pPr marL="282893" indent="-282893">
              <a:lnSpc>
                <a:spcPct val="90000"/>
              </a:lnSpc>
              <a:buFont typeface="Arial" panose="020B0604020202020204" pitchFamily="34" charset="0"/>
              <a:buChar char="•"/>
              <a:defRPr/>
            </a:pPr>
            <a:r>
              <a:rPr lang="es-ES_tradnl" sz="1650" dirty="0"/>
              <a:t>El conflicto es algo positivo / Oportunidad de cambio</a:t>
            </a:r>
          </a:p>
          <a:p>
            <a:pPr marL="282893" indent="-282893">
              <a:lnSpc>
                <a:spcPct val="90000"/>
              </a:lnSpc>
              <a:buFont typeface="Arial" panose="020B0604020202020204" pitchFamily="34" charset="0"/>
              <a:buChar char="•"/>
              <a:defRPr/>
            </a:pPr>
            <a:endParaRPr lang="es-ES_tradnl" sz="1650" dirty="0"/>
          </a:p>
          <a:p>
            <a:pPr marL="282893" indent="-282893">
              <a:lnSpc>
                <a:spcPct val="90000"/>
              </a:lnSpc>
              <a:buFont typeface="Arial" panose="020B0604020202020204" pitchFamily="34" charset="0"/>
              <a:buChar char="•"/>
              <a:defRPr/>
            </a:pPr>
            <a:r>
              <a:rPr lang="es-ES_tradnl" sz="1650" dirty="0"/>
              <a:t>Se orienta a alcanzar tres grandes objetivos:</a:t>
            </a:r>
          </a:p>
          <a:p>
            <a:pPr marL="282893" indent="-282893">
              <a:lnSpc>
                <a:spcPct val="90000"/>
              </a:lnSpc>
              <a:buFont typeface="Arial" panose="020B0604020202020204" pitchFamily="34" charset="0"/>
              <a:buChar char="•"/>
              <a:defRPr/>
            </a:pPr>
            <a:r>
              <a:rPr lang="es-ES_tradnl" sz="1650" dirty="0"/>
              <a:t>	Revalorización</a:t>
            </a:r>
          </a:p>
          <a:p>
            <a:pPr marL="282893" indent="-282893">
              <a:lnSpc>
                <a:spcPct val="90000"/>
              </a:lnSpc>
              <a:buFont typeface="Arial" panose="020B0604020202020204" pitchFamily="34" charset="0"/>
              <a:buChar char="•"/>
              <a:defRPr/>
            </a:pPr>
            <a:r>
              <a:rPr lang="es-ES_tradnl" sz="1650" dirty="0"/>
              <a:t>	Reconocimiento</a:t>
            </a:r>
          </a:p>
          <a:p>
            <a:pPr marL="282893" indent="-282893">
              <a:lnSpc>
                <a:spcPct val="90000"/>
              </a:lnSpc>
              <a:buFont typeface="Arial" panose="020B0604020202020204" pitchFamily="34" charset="0"/>
              <a:buChar char="•"/>
              <a:defRPr/>
            </a:pPr>
            <a:r>
              <a:rPr lang="es-ES_tradnl" sz="1650" dirty="0"/>
              <a:t>	Redefinición de las relaciones 	entre las 	partes ....</a:t>
            </a:r>
          </a:p>
          <a:p>
            <a:pPr marL="282893" indent="-282893">
              <a:lnSpc>
                <a:spcPct val="90000"/>
              </a:lnSpc>
              <a:buFont typeface="Arial" panose="020B0604020202020204" pitchFamily="34" charset="0"/>
              <a:buChar char="•"/>
              <a:defRPr/>
            </a:pPr>
            <a:endParaRPr lang="es-ES_tradnl" sz="1650" dirty="0"/>
          </a:p>
          <a:p>
            <a:pPr marL="282893" indent="-282893">
              <a:lnSpc>
                <a:spcPct val="90000"/>
              </a:lnSpc>
              <a:buFont typeface="Arial" panose="020B0604020202020204" pitchFamily="34" charset="0"/>
              <a:buChar char="•"/>
              <a:defRPr/>
            </a:pPr>
            <a:r>
              <a:rPr lang="es-ES_tradnl" sz="1650" dirty="0"/>
              <a:t>Pone énfasis en el proceso de transformación de las relaciones más que en la solución</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6935" y="1343377"/>
            <a:ext cx="120701" cy="580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849" y="4808484"/>
            <a:ext cx="3319272" cy="150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Calibri" panose="020F0502020204030204"/>
            </a:endParaRPr>
          </a:p>
        </p:txBody>
      </p:sp>
      <p:sp>
        <p:nvSpPr>
          <p:cNvPr id="3" name="2 CuadroTexto"/>
          <p:cNvSpPr txBox="1"/>
          <p:nvPr/>
        </p:nvSpPr>
        <p:spPr>
          <a:xfrm>
            <a:off x="2118277" y="2401036"/>
            <a:ext cx="6059473" cy="613501"/>
          </a:xfrm>
          <a:prstGeom prst="rect">
            <a:avLst/>
          </a:prstGeom>
          <a:noFill/>
        </p:spPr>
        <p:txBody>
          <a:bodyPr wrap="square" rtlCol="0">
            <a:spAutoFit/>
          </a:bodyPr>
          <a:lstStyle/>
          <a:p>
            <a:pPr>
              <a:spcAft>
                <a:spcPts val="495"/>
              </a:spcAft>
              <a:defRPr/>
            </a:pPr>
            <a:endParaRPr lang="en-US" sz="1485" b="1"/>
          </a:p>
          <a:p>
            <a:pPr>
              <a:spcAft>
                <a:spcPts val="495"/>
              </a:spcAft>
            </a:pPr>
            <a:endParaRPr lang="es-CL" sz="1485"/>
          </a:p>
        </p:txBody>
      </p:sp>
      <p:sp>
        <p:nvSpPr>
          <p:cNvPr id="5" name="4 CuadroTexto"/>
          <p:cNvSpPr txBox="1"/>
          <p:nvPr/>
        </p:nvSpPr>
        <p:spPr>
          <a:xfrm>
            <a:off x="2296496" y="2341629"/>
            <a:ext cx="6504604" cy="906145"/>
          </a:xfrm>
          <a:prstGeom prst="rect">
            <a:avLst/>
          </a:prstGeom>
          <a:noFill/>
        </p:spPr>
        <p:txBody>
          <a:bodyPr wrap="square" rtlCol="0">
            <a:spAutoFit/>
          </a:bodyPr>
          <a:lstStyle/>
          <a:p>
            <a:pPr>
              <a:spcAft>
                <a:spcPts val="495"/>
              </a:spcAft>
            </a:pPr>
            <a:endParaRPr lang="es-CL" sz="1485"/>
          </a:p>
          <a:p>
            <a:pPr>
              <a:spcAft>
                <a:spcPts val="495"/>
              </a:spcAft>
            </a:pPr>
            <a:endParaRPr lang="es-CL" sz="1485" b="1"/>
          </a:p>
          <a:p>
            <a:pPr>
              <a:spcAft>
                <a:spcPts val="495"/>
              </a:spcAft>
            </a:pPr>
            <a:endParaRPr lang="es-CL" sz="1485"/>
          </a:p>
        </p:txBody>
      </p:sp>
    </p:spTree>
    <p:extLst>
      <p:ext uri="{BB962C8B-B14F-4D97-AF65-F5344CB8AC3E}">
        <p14:creationId xmlns:p14="http://schemas.microsoft.com/office/powerpoint/2010/main" val="239478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5885"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91515" y="1652061"/>
            <a:ext cx="8675370" cy="4468278"/>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3" name="Imagen 2"/>
          <p:cNvPicPr>
            <a:picLocks noChangeAspect="1"/>
          </p:cNvPicPr>
          <p:nvPr/>
        </p:nvPicPr>
        <p:blipFill>
          <a:blip r:embed="rId3"/>
          <a:stretch>
            <a:fillRect/>
          </a:stretch>
        </p:blipFill>
        <p:spPr>
          <a:xfrm>
            <a:off x="3808879" y="1811655"/>
            <a:ext cx="2724052" cy="4099276"/>
          </a:xfrm>
          <a:prstGeom prst="rect">
            <a:avLst/>
          </a:prstGeom>
        </p:spPr>
      </p:pic>
      <p:sp>
        <p:nvSpPr>
          <p:cNvPr id="2" name="Rectangle 3">
            <a:extLst>
              <a:ext uri="{FF2B5EF4-FFF2-40B4-BE49-F238E27FC236}">
                <a16:creationId xmlns:a16="http://schemas.microsoft.com/office/drawing/2014/main" id="{32AE1E1E-27A0-9707-02C8-98F6C1A9C6C4}"/>
              </a:ext>
            </a:extLst>
          </p:cNvPr>
          <p:cNvSpPr txBox="1">
            <a:spLocks noChangeArrowheads="1"/>
          </p:cNvSpPr>
          <p:nvPr/>
        </p:nvSpPr>
        <p:spPr>
          <a:xfrm>
            <a:off x="691515" y="2799348"/>
            <a:ext cx="4777740" cy="36643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s-ES_tradnl" sz="2145" b="1" dirty="0">
                <a:solidFill>
                  <a:schemeClr val="tx2">
                    <a:lumMod val="75000"/>
                  </a:schemeClr>
                </a:solidFill>
              </a:rPr>
              <a:t>Revalorización:</a:t>
            </a:r>
          </a:p>
          <a:p>
            <a:pPr marL="0" indent="0">
              <a:buNone/>
              <a:defRPr/>
            </a:pPr>
            <a:r>
              <a:rPr lang="es-ES_tradnl" sz="1485" dirty="0">
                <a:solidFill>
                  <a:schemeClr val="tx2">
                    <a:lumMod val="75000"/>
                  </a:schemeClr>
                </a:solidFill>
              </a:rPr>
              <a:t>(En el plano interno)</a:t>
            </a:r>
          </a:p>
          <a:p>
            <a:pPr marL="0" indent="0">
              <a:buNone/>
              <a:defRPr/>
            </a:pPr>
            <a:endParaRPr lang="es-ES_tradnl" sz="1485" dirty="0">
              <a:solidFill>
                <a:schemeClr val="tx2">
                  <a:lumMod val="75000"/>
                </a:schemeClr>
              </a:solidFill>
            </a:endParaRPr>
          </a:p>
          <a:p>
            <a:pPr lvl="1">
              <a:defRPr/>
            </a:pPr>
            <a:r>
              <a:rPr lang="es-ES_tradnl" sz="1568" dirty="0"/>
              <a:t>De la persona</a:t>
            </a:r>
          </a:p>
          <a:p>
            <a:pPr lvl="1">
              <a:defRPr/>
            </a:pPr>
            <a:r>
              <a:rPr lang="es-ES_tradnl" sz="1568" dirty="0"/>
              <a:t>De las metas</a:t>
            </a:r>
          </a:p>
          <a:p>
            <a:pPr lvl="1">
              <a:defRPr/>
            </a:pPr>
            <a:r>
              <a:rPr lang="es-ES_tradnl" sz="1568" dirty="0"/>
              <a:t>De los recursos disponibles</a:t>
            </a:r>
          </a:p>
          <a:p>
            <a:pPr lvl="1">
              <a:defRPr/>
            </a:pPr>
            <a:r>
              <a:rPr lang="es-ES_tradnl" sz="1568" dirty="0"/>
              <a:t>De las alternativas de solución</a:t>
            </a:r>
          </a:p>
          <a:p>
            <a:pPr lvl="1">
              <a:defRPr/>
            </a:pPr>
            <a:r>
              <a:rPr lang="es-ES_tradnl" sz="1568" dirty="0"/>
              <a:t>De las habilidades</a:t>
            </a:r>
          </a:p>
        </p:txBody>
      </p:sp>
      <p:sp>
        <p:nvSpPr>
          <p:cNvPr id="5" name="CuadroTexto 4">
            <a:extLst>
              <a:ext uri="{FF2B5EF4-FFF2-40B4-BE49-F238E27FC236}">
                <a16:creationId xmlns:a16="http://schemas.microsoft.com/office/drawing/2014/main" id="{621EFCA5-4430-5211-1D10-1D1A03444710}"/>
              </a:ext>
            </a:extLst>
          </p:cNvPr>
          <p:cNvSpPr txBox="1"/>
          <p:nvPr/>
        </p:nvSpPr>
        <p:spPr>
          <a:xfrm>
            <a:off x="6532931" y="2799348"/>
            <a:ext cx="2833954" cy="1831976"/>
          </a:xfrm>
          <a:prstGeom prst="rect">
            <a:avLst/>
          </a:prstGeom>
          <a:noFill/>
        </p:spPr>
        <p:txBody>
          <a:bodyPr wrap="square">
            <a:spAutoFit/>
          </a:bodyPr>
          <a:lstStyle/>
          <a:p>
            <a:pPr eaLnBrk="1" hangingPunct="1">
              <a:defRPr/>
            </a:pPr>
            <a:r>
              <a:rPr lang="es-ES_tradnl" sz="1980" b="1" dirty="0">
                <a:solidFill>
                  <a:srgbClr val="FF0000"/>
                </a:solidFill>
              </a:rPr>
              <a:t>Reconocimiento:</a:t>
            </a:r>
          </a:p>
          <a:p>
            <a:pPr eaLnBrk="1" hangingPunct="1">
              <a:defRPr/>
            </a:pPr>
            <a:r>
              <a:rPr lang="es-ES_tradnl" sz="1485" dirty="0"/>
              <a:t>(con relación a las otras partes)</a:t>
            </a:r>
          </a:p>
          <a:p>
            <a:pPr lvl="1" eaLnBrk="1" hangingPunct="1">
              <a:defRPr/>
            </a:pPr>
            <a:r>
              <a:rPr lang="es-ES_tradnl" sz="1568" dirty="0"/>
              <a:t>Reconocimiento del otro como otro cuyos intereses son tan legítimos como los propios</a:t>
            </a:r>
          </a:p>
          <a:p>
            <a:pPr lvl="1" eaLnBrk="1" hangingPunct="1">
              <a:defRPr/>
            </a:pPr>
            <a:r>
              <a:rPr lang="es-ES_tradnl" sz="1568" dirty="0"/>
              <a:t>explícito y analógico</a:t>
            </a:r>
          </a:p>
        </p:txBody>
      </p:sp>
      <p:sp>
        <p:nvSpPr>
          <p:cNvPr id="6" name="Rectangle 2">
            <a:extLst>
              <a:ext uri="{FF2B5EF4-FFF2-40B4-BE49-F238E27FC236}">
                <a16:creationId xmlns:a16="http://schemas.microsoft.com/office/drawing/2014/main" id="{F8A61E75-3671-3EB1-92BD-D17850D08B3D}"/>
              </a:ext>
            </a:extLst>
          </p:cNvPr>
          <p:cNvSpPr txBox="1">
            <a:spLocks noChangeArrowheads="1"/>
          </p:cNvSpPr>
          <p:nvPr/>
        </p:nvSpPr>
        <p:spPr>
          <a:xfrm>
            <a:off x="1787881" y="1132713"/>
            <a:ext cx="6824624" cy="1370457"/>
          </a:xfrm>
          <a:prstGeom prst="rect">
            <a:avLst/>
          </a:prstGeom>
          <a:extLst>
            <a:ext uri="{909E8E84-426E-40DD-AFC4-6F175D3DCCD1}">
              <a14:hiddenFill xmlns:a14="http://schemas.microsoft.com/office/drawing/2010/main">
                <a:solidFill>
                  <a:srgbClr val="FF0000"/>
                </a:solidFill>
              </a14:hiddenFill>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CL" sz="2310">
                <a:latin typeface="Century Gothic" panose="020B0502020202020204" pitchFamily="34" charset="0"/>
                <a:cs typeface="Times New Roman" panose="02020603050405020304" pitchFamily="18" charset="0"/>
              </a:rPr>
              <a:t>Metas propuestas por el modelo....</a:t>
            </a:r>
            <a:endParaRPr lang="es-ES_tradnl" altLang="es-CL" sz="2310"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08115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TIG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TIGO.WAV"/>
                                        </p:tgtEl>
                                      </p:cMediaNode>
                                    </p:audio>
                                  </p:subTnLst>
                                </p:cTn>
                              </p:par>
                              <p:par>
                                <p:cTn id="15" presetID="2" presetClass="entr" presetSubtype="8"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LATIGO.WAV"/>
                                        </p:tgtEl>
                                      </p:cMediaNode>
                                    </p:audio>
                                  </p:subTnLst>
                                </p:cTn>
                              </p:par>
                              <p:par>
                                <p:cTn id="19" presetID="2" presetClass="entr" presetSubtype="8"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LATIGO.WAV"/>
                                        </p:tgtEl>
                                      </p:cMediaNode>
                                    </p:audio>
                                  </p:subTnLst>
                                </p:cTn>
                              </p:par>
                              <p:par>
                                <p:cTn id="23" presetID="2" presetClass="entr" presetSubtype="8"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LATIGO.WAV"/>
                                        </p:tgtEl>
                                      </p:cMediaNode>
                                    </p:audio>
                                  </p:subTnLst>
                                </p:cTn>
                              </p:par>
                              <p:par>
                                <p:cTn id="27" presetID="2" presetClass="entr" presetSubtype="8"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LATIGO.WAV"/>
                                        </p:tgtEl>
                                      </p:cMediaNode>
                                    </p:audio>
                                  </p:subTnLst>
                                </p:cTn>
                              </p:par>
                              <p:par>
                                <p:cTn id="31" presetID="2" presetClass="entr" presetSubtype="8"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LATIGO.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951215"/>
            <a:ext cx="71755" cy="556260"/>
          </a:xfrm>
          <a:custGeom>
            <a:avLst/>
            <a:gdLst/>
            <a:ahLst/>
            <a:cxnLst/>
            <a:rect l="l" t="t" r="r" b="b"/>
            <a:pathLst>
              <a:path w="71755" h="556260">
                <a:moveTo>
                  <a:pt x="0" y="0"/>
                </a:moveTo>
                <a:lnTo>
                  <a:pt x="0" y="555726"/>
                </a:lnTo>
                <a:lnTo>
                  <a:pt x="71666" y="555726"/>
                </a:lnTo>
                <a:lnTo>
                  <a:pt x="71666" y="0"/>
                </a:lnTo>
                <a:lnTo>
                  <a:pt x="0" y="0"/>
                </a:lnTo>
                <a:close/>
              </a:path>
            </a:pathLst>
          </a:custGeom>
          <a:solidFill>
            <a:srgbClr val="FFC000"/>
          </a:solidFill>
        </p:spPr>
        <p:txBody>
          <a:bodyPr wrap="square" lIns="0" tIns="0" rIns="0" bIns="0" rtlCol="0"/>
          <a:lstStyle/>
          <a:p>
            <a:endParaRPr/>
          </a:p>
        </p:txBody>
      </p:sp>
      <p:sp>
        <p:nvSpPr>
          <p:cNvPr id="3" name="object 3"/>
          <p:cNvSpPr/>
          <p:nvPr/>
        </p:nvSpPr>
        <p:spPr>
          <a:xfrm>
            <a:off x="132016" y="1951215"/>
            <a:ext cx="161290" cy="556260"/>
          </a:xfrm>
          <a:custGeom>
            <a:avLst/>
            <a:gdLst/>
            <a:ahLst/>
            <a:cxnLst/>
            <a:rect l="l" t="t" r="r" b="b"/>
            <a:pathLst>
              <a:path w="161290" h="556260">
                <a:moveTo>
                  <a:pt x="0" y="0"/>
                </a:moveTo>
                <a:lnTo>
                  <a:pt x="0" y="555726"/>
                </a:lnTo>
                <a:lnTo>
                  <a:pt x="160934" y="555726"/>
                </a:lnTo>
                <a:lnTo>
                  <a:pt x="160934" y="0"/>
                </a:lnTo>
                <a:lnTo>
                  <a:pt x="0" y="0"/>
                </a:lnTo>
                <a:close/>
              </a:path>
            </a:pathLst>
          </a:custGeom>
          <a:solidFill>
            <a:srgbClr val="FFC000"/>
          </a:solidFill>
        </p:spPr>
        <p:txBody>
          <a:bodyPr wrap="square" lIns="0" tIns="0" rIns="0" bIns="0" rtlCol="0"/>
          <a:lstStyle/>
          <a:p>
            <a:endParaRPr/>
          </a:p>
        </p:txBody>
      </p:sp>
      <p:sp>
        <p:nvSpPr>
          <p:cNvPr id="4" name="object 4"/>
          <p:cNvSpPr/>
          <p:nvPr/>
        </p:nvSpPr>
        <p:spPr>
          <a:xfrm>
            <a:off x="548182" y="2782290"/>
            <a:ext cx="3545840" cy="22860"/>
          </a:xfrm>
          <a:custGeom>
            <a:avLst/>
            <a:gdLst/>
            <a:ahLst/>
            <a:cxnLst/>
            <a:rect l="l" t="t" r="r" b="b"/>
            <a:pathLst>
              <a:path w="3545840" h="22860">
                <a:moveTo>
                  <a:pt x="0" y="0"/>
                </a:moveTo>
                <a:lnTo>
                  <a:pt x="0" y="22631"/>
                </a:lnTo>
                <a:lnTo>
                  <a:pt x="3545586" y="22631"/>
                </a:lnTo>
                <a:lnTo>
                  <a:pt x="3545586" y="0"/>
                </a:lnTo>
                <a:lnTo>
                  <a:pt x="0" y="0"/>
                </a:lnTo>
                <a:close/>
              </a:path>
            </a:pathLst>
          </a:custGeom>
          <a:solidFill>
            <a:srgbClr val="FFC000"/>
          </a:solidFill>
        </p:spPr>
        <p:txBody>
          <a:bodyPr wrap="square" lIns="0" tIns="0" rIns="0" bIns="0" rtlCol="0"/>
          <a:lstStyle/>
          <a:p>
            <a:endParaRPr/>
          </a:p>
        </p:txBody>
      </p:sp>
      <p:sp>
        <p:nvSpPr>
          <p:cNvPr id="5" name="object 5"/>
          <p:cNvSpPr txBox="1"/>
          <p:nvPr/>
        </p:nvSpPr>
        <p:spPr>
          <a:xfrm>
            <a:off x="659201" y="2777846"/>
            <a:ext cx="3508375" cy="3061335"/>
          </a:xfrm>
          <a:prstGeom prst="rect">
            <a:avLst/>
          </a:prstGeom>
        </p:spPr>
        <p:txBody>
          <a:bodyPr vert="horz" wrap="square" lIns="0" tIns="22860" rIns="0" bIns="0" rtlCol="0">
            <a:spAutoFit/>
          </a:bodyPr>
          <a:lstStyle/>
          <a:p>
            <a:pPr marL="201295" indent="-188595">
              <a:lnSpc>
                <a:spcPct val="100000"/>
              </a:lnSpc>
              <a:spcBef>
                <a:spcPts val="180"/>
              </a:spcBef>
              <a:buFont typeface="Arial MT"/>
              <a:buChar char="•"/>
              <a:tabLst>
                <a:tab pos="200660" algn="l"/>
                <a:tab pos="201295" algn="l"/>
              </a:tabLst>
            </a:pPr>
            <a:r>
              <a:rPr sz="1150" b="1" spc="-5" dirty="0">
                <a:latin typeface="Calibri"/>
                <a:cs typeface="Calibri"/>
              </a:rPr>
              <a:t>Primera</a:t>
            </a:r>
            <a:r>
              <a:rPr sz="1150" b="1" spc="-35" dirty="0">
                <a:latin typeface="Calibri"/>
                <a:cs typeface="Calibri"/>
              </a:rPr>
              <a:t> </a:t>
            </a:r>
            <a:r>
              <a:rPr sz="1150" b="1" spc="-5" dirty="0">
                <a:latin typeface="Calibri"/>
                <a:cs typeface="Calibri"/>
              </a:rPr>
              <a:t>Parte:</a:t>
            </a:r>
            <a:endParaRPr sz="1150">
              <a:latin typeface="Calibri"/>
              <a:cs typeface="Calibri"/>
            </a:endParaRPr>
          </a:p>
          <a:p>
            <a:pPr marL="578485" lvl="1" indent="-189230">
              <a:lnSpc>
                <a:spcPct val="100000"/>
              </a:lnSpc>
              <a:spcBef>
                <a:spcPts val="85"/>
              </a:spcBef>
              <a:buFont typeface="Arial MT"/>
              <a:buChar char="•"/>
              <a:tabLst>
                <a:tab pos="578485" algn="l"/>
                <a:tab pos="579120" algn="l"/>
              </a:tabLst>
            </a:pPr>
            <a:r>
              <a:rPr sz="1150" spc="-5" dirty="0">
                <a:latin typeface="Calibri"/>
                <a:cs typeface="Calibri"/>
              </a:rPr>
              <a:t>Apuntes</a:t>
            </a:r>
            <a:r>
              <a:rPr sz="1150" spc="5" dirty="0">
                <a:latin typeface="Calibri"/>
                <a:cs typeface="Calibri"/>
              </a:rPr>
              <a:t> </a:t>
            </a:r>
            <a:r>
              <a:rPr sz="1150" spc="-5" dirty="0">
                <a:latin typeface="Calibri"/>
                <a:cs typeface="Calibri"/>
              </a:rPr>
              <a:t>de</a:t>
            </a:r>
            <a:r>
              <a:rPr sz="1150" spc="-10" dirty="0">
                <a:latin typeface="Calibri"/>
                <a:cs typeface="Calibri"/>
              </a:rPr>
              <a:t> </a:t>
            </a:r>
            <a:r>
              <a:rPr sz="1150" spc="-15" dirty="0">
                <a:latin typeface="Calibri"/>
                <a:cs typeface="Calibri"/>
              </a:rPr>
              <a:t>Teoría</a:t>
            </a:r>
            <a:r>
              <a:rPr sz="1150" spc="-10" dirty="0">
                <a:latin typeface="Calibri"/>
                <a:cs typeface="Calibri"/>
              </a:rPr>
              <a:t> </a:t>
            </a:r>
            <a:r>
              <a:rPr sz="1150" spc="-5" dirty="0">
                <a:latin typeface="Calibri"/>
                <a:cs typeface="Calibri"/>
              </a:rPr>
              <a:t>de</a:t>
            </a:r>
            <a:r>
              <a:rPr sz="1150" dirty="0">
                <a:latin typeface="Calibri"/>
                <a:cs typeface="Calibri"/>
              </a:rPr>
              <a:t> </a:t>
            </a:r>
            <a:r>
              <a:rPr sz="1150" spc="-5" dirty="0">
                <a:latin typeface="Calibri"/>
                <a:cs typeface="Calibri"/>
              </a:rPr>
              <a:t>Conflictos</a:t>
            </a:r>
            <a:endParaRPr sz="1150">
              <a:latin typeface="Calibri"/>
              <a:cs typeface="Calibri"/>
            </a:endParaRPr>
          </a:p>
          <a:p>
            <a:pPr marL="578485" marR="26034" lvl="1" indent="-188595">
              <a:lnSpc>
                <a:spcPct val="70300"/>
              </a:lnSpc>
              <a:spcBef>
                <a:spcPts val="500"/>
              </a:spcBef>
              <a:buFont typeface="Arial MT"/>
              <a:buChar char="•"/>
              <a:tabLst>
                <a:tab pos="578485" algn="l"/>
                <a:tab pos="579120" algn="l"/>
              </a:tabLst>
            </a:pPr>
            <a:r>
              <a:rPr sz="1150" spc="-5" dirty="0">
                <a:latin typeface="Calibri"/>
                <a:cs typeface="Calibri"/>
              </a:rPr>
              <a:t>Conceptualización</a:t>
            </a:r>
            <a:r>
              <a:rPr sz="1150" spc="15" dirty="0">
                <a:latin typeface="Calibri"/>
                <a:cs typeface="Calibri"/>
              </a:rPr>
              <a:t> </a:t>
            </a:r>
            <a:r>
              <a:rPr sz="1150" dirty="0">
                <a:latin typeface="Calibri"/>
                <a:cs typeface="Calibri"/>
              </a:rPr>
              <a:t>y </a:t>
            </a:r>
            <a:r>
              <a:rPr sz="1150" spc="-5" dirty="0">
                <a:latin typeface="Calibri"/>
                <a:cs typeface="Calibri"/>
              </a:rPr>
              <a:t>Caracterización</a:t>
            </a:r>
            <a:r>
              <a:rPr sz="1150" spc="10" dirty="0">
                <a:latin typeface="Calibri"/>
                <a:cs typeface="Calibri"/>
              </a:rPr>
              <a:t> </a:t>
            </a:r>
            <a:r>
              <a:rPr sz="1150" dirty="0">
                <a:latin typeface="Calibri"/>
                <a:cs typeface="Calibri"/>
              </a:rPr>
              <a:t>del</a:t>
            </a:r>
            <a:r>
              <a:rPr sz="1150" spc="10" dirty="0">
                <a:latin typeface="Calibri"/>
                <a:cs typeface="Calibri"/>
              </a:rPr>
              <a:t> </a:t>
            </a:r>
            <a:r>
              <a:rPr sz="1150" spc="-5" dirty="0">
                <a:latin typeface="Calibri"/>
                <a:cs typeface="Calibri"/>
              </a:rPr>
              <a:t>conflicto </a:t>
            </a:r>
            <a:r>
              <a:rPr sz="1150" spc="-245" dirty="0">
                <a:latin typeface="Calibri"/>
                <a:cs typeface="Calibri"/>
              </a:rPr>
              <a:t> </a:t>
            </a:r>
            <a:r>
              <a:rPr sz="1150" spc="-5" dirty="0">
                <a:latin typeface="Calibri"/>
                <a:cs typeface="Calibri"/>
              </a:rPr>
              <a:t>socioambiental</a:t>
            </a:r>
            <a:endParaRPr sz="1150">
              <a:latin typeface="Calibri"/>
              <a:cs typeface="Calibri"/>
            </a:endParaRPr>
          </a:p>
          <a:p>
            <a:pPr marL="201295" indent="-188595">
              <a:lnSpc>
                <a:spcPct val="100000"/>
              </a:lnSpc>
              <a:spcBef>
                <a:spcPts val="85"/>
              </a:spcBef>
              <a:buFont typeface="Arial MT"/>
              <a:buChar char="•"/>
              <a:tabLst>
                <a:tab pos="200660" algn="l"/>
                <a:tab pos="201295" algn="l"/>
              </a:tabLst>
            </a:pPr>
            <a:r>
              <a:rPr sz="1150" b="1" dirty="0">
                <a:latin typeface="Calibri"/>
                <a:cs typeface="Calibri"/>
              </a:rPr>
              <a:t>Segunda</a:t>
            </a:r>
            <a:r>
              <a:rPr sz="1150" b="1" spc="-50" dirty="0">
                <a:latin typeface="Calibri"/>
                <a:cs typeface="Calibri"/>
              </a:rPr>
              <a:t> </a:t>
            </a:r>
            <a:r>
              <a:rPr sz="1150" b="1" spc="-5" dirty="0">
                <a:latin typeface="Calibri"/>
                <a:cs typeface="Calibri"/>
              </a:rPr>
              <a:t>Parte:</a:t>
            </a:r>
            <a:endParaRPr sz="1150">
              <a:latin typeface="Calibri"/>
              <a:cs typeface="Calibri"/>
            </a:endParaRPr>
          </a:p>
          <a:p>
            <a:pPr marL="578485" marR="5080" lvl="1" indent="-188595">
              <a:lnSpc>
                <a:spcPct val="70300"/>
              </a:lnSpc>
              <a:spcBef>
                <a:spcPts val="495"/>
              </a:spcBef>
              <a:buFont typeface="Arial MT"/>
              <a:buChar char="•"/>
              <a:tabLst>
                <a:tab pos="578485" algn="l"/>
                <a:tab pos="579120" algn="l"/>
              </a:tabLst>
            </a:pPr>
            <a:r>
              <a:rPr sz="1150" dirty="0">
                <a:latin typeface="Calibri"/>
                <a:cs typeface="Calibri"/>
              </a:rPr>
              <a:t>Gestión </a:t>
            </a:r>
            <a:r>
              <a:rPr sz="1150" spc="-5" dirty="0">
                <a:latin typeface="Calibri"/>
                <a:cs typeface="Calibri"/>
              </a:rPr>
              <a:t>prevención </a:t>
            </a:r>
            <a:r>
              <a:rPr sz="1150" dirty="0">
                <a:latin typeface="Calibri"/>
                <a:cs typeface="Calibri"/>
              </a:rPr>
              <a:t>y solución de </a:t>
            </a:r>
            <a:r>
              <a:rPr sz="1150" spc="-5" dirty="0">
                <a:latin typeface="Calibri"/>
                <a:cs typeface="Calibri"/>
              </a:rPr>
              <a:t>conflictos </a:t>
            </a:r>
            <a:r>
              <a:rPr sz="1150" dirty="0">
                <a:latin typeface="Calibri"/>
                <a:cs typeface="Calibri"/>
              </a:rPr>
              <a:t>socio </a:t>
            </a:r>
            <a:r>
              <a:rPr sz="1150" spc="-245" dirty="0">
                <a:latin typeface="Calibri"/>
                <a:cs typeface="Calibri"/>
              </a:rPr>
              <a:t> </a:t>
            </a:r>
            <a:r>
              <a:rPr sz="1150" spc="-5" dirty="0">
                <a:latin typeface="Calibri"/>
                <a:cs typeface="Calibri"/>
              </a:rPr>
              <a:t>ambientales</a:t>
            </a:r>
            <a:endParaRPr sz="1150">
              <a:latin typeface="Calibri"/>
              <a:cs typeface="Calibri"/>
            </a:endParaRPr>
          </a:p>
          <a:p>
            <a:pPr marL="578485" marR="182245" lvl="1" indent="-188595">
              <a:lnSpc>
                <a:spcPct val="70300"/>
              </a:lnSpc>
              <a:spcBef>
                <a:spcPts val="495"/>
              </a:spcBef>
              <a:buFont typeface="Arial MT"/>
              <a:buChar char="•"/>
              <a:tabLst>
                <a:tab pos="578485" algn="l"/>
                <a:tab pos="579120" algn="l"/>
              </a:tabLst>
            </a:pPr>
            <a:r>
              <a:rPr sz="1150" dirty="0">
                <a:latin typeface="Calibri"/>
                <a:cs typeface="Calibri"/>
              </a:rPr>
              <a:t>La Negociación, </a:t>
            </a:r>
            <a:r>
              <a:rPr sz="1150" spc="-5" dirty="0">
                <a:latin typeface="Calibri"/>
                <a:cs typeface="Calibri"/>
              </a:rPr>
              <a:t>faciliitación </a:t>
            </a:r>
            <a:r>
              <a:rPr sz="1150" dirty="0">
                <a:latin typeface="Calibri"/>
                <a:cs typeface="Calibri"/>
              </a:rPr>
              <a:t>y mediación socio </a:t>
            </a:r>
            <a:r>
              <a:rPr sz="1150" spc="-245" dirty="0">
                <a:latin typeface="Calibri"/>
                <a:cs typeface="Calibri"/>
              </a:rPr>
              <a:t> </a:t>
            </a:r>
            <a:r>
              <a:rPr sz="1150" spc="-5" dirty="0">
                <a:latin typeface="Calibri"/>
                <a:cs typeface="Calibri"/>
              </a:rPr>
              <a:t>ambiental</a:t>
            </a:r>
            <a:endParaRPr sz="1150">
              <a:latin typeface="Calibri"/>
              <a:cs typeface="Calibri"/>
            </a:endParaRPr>
          </a:p>
          <a:p>
            <a:pPr marL="578485" lvl="1" indent="-189230">
              <a:lnSpc>
                <a:spcPct val="100000"/>
              </a:lnSpc>
              <a:spcBef>
                <a:spcPts val="85"/>
              </a:spcBef>
              <a:buFont typeface="Arial MT"/>
              <a:buChar char="•"/>
              <a:tabLst>
                <a:tab pos="578485" algn="l"/>
                <a:tab pos="579120" algn="l"/>
              </a:tabLst>
            </a:pPr>
            <a:r>
              <a:rPr sz="1150" spc="-5" dirty="0">
                <a:latin typeface="Calibri"/>
                <a:cs typeface="Calibri"/>
              </a:rPr>
              <a:t>Formas</a:t>
            </a:r>
            <a:r>
              <a:rPr sz="1150" spc="-35" dirty="0">
                <a:latin typeface="Calibri"/>
                <a:cs typeface="Calibri"/>
              </a:rPr>
              <a:t> </a:t>
            </a:r>
            <a:r>
              <a:rPr sz="1150" dirty="0">
                <a:latin typeface="Calibri"/>
                <a:cs typeface="Calibri"/>
              </a:rPr>
              <a:t>de</a:t>
            </a:r>
            <a:r>
              <a:rPr sz="1150" spc="-15" dirty="0">
                <a:latin typeface="Calibri"/>
                <a:cs typeface="Calibri"/>
              </a:rPr>
              <a:t> </a:t>
            </a:r>
            <a:r>
              <a:rPr sz="1150" spc="-5" dirty="0">
                <a:latin typeface="Calibri"/>
                <a:cs typeface="Calibri"/>
              </a:rPr>
              <a:t>colaborativas:</a:t>
            </a:r>
            <a:endParaRPr sz="1150">
              <a:latin typeface="Calibri"/>
              <a:cs typeface="Calibri"/>
            </a:endParaRPr>
          </a:p>
          <a:p>
            <a:pPr marL="955675" lvl="2" indent="-189230">
              <a:lnSpc>
                <a:spcPct val="100000"/>
              </a:lnSpc>
              <a:spcBef>
                <a:spcPts val="85"/>
              </a:spcBef>
              <a:buFont typeface="Arial MT"/>
              <a:buChar char="•"/>
              <a:tabLst>
                <a:tab pos="955675" algn="l"/>
                <a:tab pos="956310" algn="l"/>
              </a:tabLst>
            </a:pPr>
            <a:r>
              <a:rPr sz="1150" spc="-5" dirty="0">
                <a:solidFill>
                  <a:srgbClr val="385723"/>
                </a:solidFill>
                <a:latin typeface="Calibri"/>
                <a:cs typeface="Calibri"/>
              </a:rPr>
              <a:t>Preventivas</a:t>
            </a:r>
            <a:endParaRPr sz="1150">
              <a:latin typeface="Calibri"/>
              <a:cs typeface="Calibri"/>
            </a:endParaRPr>
          </a:p>
          <a:p>
            <a:pPr marL="955675" lvl="2" indent="-189230">
              <a:lnSpc>
                <a:spcPct val="100000"/>
              </a:lnSpc>
              <a:spcBef>
                <a:spcPts val="85"/>
              </a:spcBef>
              <a:buFont typeface="Arial MT"/>
              <a:buChar char="•"/>
              <a:tabLst>
                <a:tab pos="955675" algn="l"/>
                <a:tab pos="956310" algn="l"/>
              </a:tabLst>
            </a:pPr>
            <a:r>
              <a:rPr sz="1150" spc="-5" dirty="0">
                <a:solidFill>
                  <a:srgbClr val="385723"/>
                </a:solidFill>
                <a:latin typeface="Calibri"/>
                <a:cs typeface="Calibri"/>
              </a:rPr>
              <a:t>Correctivas:</a:t>
            </a:r>
            <a:r>
              <a:rPr sz="1150" spc="-15" dirty="0">
                <a:solidFill>
                  <a:srgbClr val="385723"/>
                </a:solidFill>
                <a:latin typeface="Calibri"/>
                <a:cs typeface="Calibri"/>
              </a:rPr>
              <a:t> </a:t>
            </a:r>
            <a:r>
              <a:rPr sz="1150" dirty="0">
                <a:solidFill>
                  <a:srgbClr val="385723"/>
                </a:solidFill>
                <a:latin typeface="Calibri"/>
                <a:cs typeface="Calibri"/>
              </a:rPr>
              <a:t>Las</a:t>
            </a:r>
            <a:r>
              <a:rPr sz="1150" spc="-20" dirty="0">
                <a:solidFill>
                  <a:srgbClr val="385723"/>
                </a:solidFill>
                <a:latin typeface="Calibri"/>
                <a:cs typeface="Calibri"/>
              </a:rPr>
              <a:t> </a:t>
            </a:r>
            <a:r>
              <a:rPr sz="1150" dirty="0">
                <a:solidFill>
                  <a:srgbClr val="385723"/>
                </a:solidFill>
                <a:latin typeface="Calibri"/>
                <a:cs typeface="Calibri"/>
              </a:rPr>
              <a:t>AIA</a:t>
            </a:r>
            <a:endParaRPr sz="1150">
              <a:latin typeface="Calibri"/>
              <a:cs typeface="Calibri"/>
            </a:endParaRPr>
          </a:p>
          <a:p>
            <a:pPr marL="201295" indent="-188595">
              <a:lnSpc>
                <a:spcPct val="100000"/>
              </a:lnSpc>
              <a:spcBef>
                <a:spcPts val="90"/>
              </a:spcBef>
              <a:buFont typeface="Arial MT"/>
              <a:buChar char="•"/>
              <a:tabLst>
                <a:tab pos="200660" algn="l"/>
                <a:tab pos="201295" algn="l"/>
              </a:tabLst>
            </a:pPr>
            <a:r>
              <a:rPr sz="1150" b="1" spc="-20" dirty="0">
                <a:latin typeface="Calibri"/>
                <a:cs typeface="Calibri"/>
              </a:rPr>
              <a:t>Tercera</a:t>
            </a:r>
            <a:r>
              <a:rPr sz="1150" b="1" spc="-40" dirty="0">
                <a:latin typeface="Calibri"/>
                <a:cs typeface="Calibri"/>
              </a:rPr>
              <a:t> </a:t>
            </a:r>
            <a:r>
              <a:rPr sz="1150" b="1" spc="-5" dirty="0">
                <a:latin typeface="Calibri"/>
                <a:cs typeface="Calibri"/>
              </a:rPr>
              <a:t>Parte:</a:t>
            </a:r>
            <a:r>
              <a:rPr sz="1150" b="1" spc="-30" dirty="0">
                <a:latin typeface="Calibri"/>
                <a:cs typeface="Calibri"/>
              </a:rPr>
              <a:t> Ta.</a:t>
            </a:r>
            <a:r>
              <a:rPr sz="1150" b="1" spc="-20" dirty="0">
                <a:latin typeface="Calibri"/>
                <a:cs typeface="Calibri"/>
              </a:rPr>
              <a:t> </a:t>
            </a:r>
            <a:r>
              <a:rPr sz="1150" b="1" dirty="0">
                <a:latin typeface="Calibri"/>
                <a:cs typeface="Calibri"/>
              </a:rPr>
              <a:t>de</a:t>
            </a:r>
            <a:r>
              <a:rPr sz="1150" b="1" spc="-20" dirty="0">
                <a:latin typeface="Calibri"/>
                <a:cs typeface="Calibri"/>
              </a:rPr>
              <a:t> </a:t>
            </a:r>
            <a:r>
              <a:rPr sz="1150" b="1" dirty="0">
                <a:latin typeface="Calibri"/>
                <a:cs typeface="Calibri"/>
              </a:rPr>
              <a:t>Negociación</a:t>
            </a:r>
            <a:endParaRPr sz="1150">
              <a:latin typeface="Calibri"/>
              <a:cs typeface="Calibri"/>
            </a:endParaRPr>
          </a:p>
          <a:p>
            <a:pPr marL="578485" marR="27940" lvl="1" indent="-188595">
              <a:lnSpc>
                <a:spcPct val="70300"/>
              </a:lnSpc>
              <a:spcBef>
                <a:spcPts val="495"/>
              </a:spcBef>
              <a:buFont typeface="Arial MT"/>
              <a:buChar char="•"/>
              <a:tabLst>
                <a:tab pos="578485" algn="l"/>
                <a:tab pos="579120" algn="l"/>
              </a:tabLst>
            </a:pPr>
            <a:r>
              <a:rPr sz="1150" spc="-5" dirty="0">
                <a:latin typeface="Calibri"/>
                <a:cs typeface="Calibri"/>
              </a:rPr>
              <a:t>Conceptos,</a:t>
            </a:r>
            <a:r>
              <a:rPr sz="1150" spc="10" dirty="0">
                <a:latin typeface="Calibri"/>
                <a:cs typeface="Calibri"/>
              </a:rPr>
              <a:t> </a:t>
            </a:r>
            <a:r>
              <a:rPr sz="1150" spc="-5" dirty="0">
                <a:latin typeface="Calibri"/>
                <a:cs typeface="Calibri"/>
              </a:rPr>
              <a:t>Características</a:t>
            </a:r>
            <a:r>
              <a:rPr sz="1150" spc="10" dirty="0">
                <a:latin typeface="Calibri"/>
                <a:cs typeface="Calibri"/>
              </a:rPr>
              <a:t> </a:t>
            </a:r>
            <a:r>
              <a:rPr sz="1150" dirty="0">
                <a:latin typeface="Calibri"/>
                <a:cs typeface="Calibri"/>
              </a:rPr>
              <a:t>y </a:t>
            </a:r>
            <a:r>
              <a:rPr sz="1150" spc="-5" dirty="0">
                <a:latin typeface="Calibri"/>
                <a:cs typeface="Calibri"/>
              </a:rPr>
              <a:t>fases </a:t>
            </a:r>
            <a:r>
              <a:rPr sz="1150" dirty="0">
                <a:latin typeface="Calibri"/>
                <a:cs typeface="Calibri"/>
              </a:rPr>
              <a:t>del</a:t>
            </a:r>
            <a:r>
              <a:rPr sz="1150" spc="10" dirty="0">
                <a:latin typeface="Calibri"/>
                <a:cs typeface="Calibri"/>
              </a:rPr>
              <a:t> </a:t>
            </a:r>
            <a:r>
              <a:rPr sz="1150" dirty="0">
                <a:latin typeface="Calibri"/>
                <a:cs typeface="Calibri"/>
              </a:rPr>
              <a:t>Modelo</a:t>
            </a:r>
            <a:r>
              <a:rPr sz="1150" spc="10" dirty="0">
                <a:latin typeface="Calibri"/>
                <a:cs typeface="Calibri"/>
              </a:rPr>
              <a:t> </a:t>
            </a:r>
            <a:r>
              <a:rPr sz="1150" spc="-5" dirty="0">
                <a:latin typeface="Calibri"/>
                <a:cs typeface="Calibri"/>
              </a:rPr>
              <a:t>de </a:t>
            </a:r>
            <a:r>
              <a:rPr sz="1150" spc="-245" dirty="0">
                <a:latin typeface="Calibri"/>
                <a:cs typeface="Calibri"/>
              </a:rPr>
              <a:t> </a:t>
            </a:r>
            <a:r>
              <a:rPr sz="1150" spc="-5" dirty="0">
                <a:latin typeface="Calibri"/>
                <a:cs typeface="Calibri"/>
              </a:rPr>
              <a:t>Harvard.</a:t>
            </a:r>
            <a:r>
              <a:rPr sz="1150" dirty="0">
                <a:latin typeface="Calibri"/>
                <a:cs typeface="Calibri"/>
              </a:rPr>
              <a:t> Aportes</a:t>
            </a:r>
            <a:r>
              <a:rPr sz="1150" spc="-10" dirty="0">
                <a:latin typeface="Calibri"/>
                <a:cs typeface="Calibri"/>
              </a:rPr>
              <a:t> </a:t>
            </a:r>
            <a:r>
              <a:rPr sz="1150" spc="-5" dirty="0">
                <a:latin typeface="Calibri"/>
                <a:cs typeface="Calibri"/>
              </a:rPr>
              <a:t>de</a:t>
            </a:r>
            <a:r>
              <a:rPr sz="1150" dirty="0">
                <a:latin typeface="Calibri"/>
                <a:cs typeface="Calibri"/>
              </a:rPr>
              <a:t> las visions </a:t>
            </a:r>
            <a:r>
              <a:rPr sz="1150" spc="-5" dirty="0">
                <a:latin typeface="Calibri"/>
                <a:cs typeface="Calibri"/>
              </a:rPr>
              <a:t>transformativas;</a:t>
            </a:r>
            <a:endParaRPr sz="1150">
              <a:latin typeface="Calibri"/>
              <a:cs typeface="Calibri"/>
            </a:endParaRPr>
          </a:p>
          <a:p>
            <a:pPr marL="578485" lvl="1" indent="-189230">
              <a:lnSpc>
                <a:spcPct val="100000"/>
              </a:lnSpc>
              <a:spcBef>
                <a:spcPts val="85"/>
              </a:spcBef>
              <a:buFont typeface="Arial MT"/>
              <a:buChar char="•"/>
              <a:tabLst>
                <a:tab pos="578485" algn="l"/>
                <a:tab pos="579120" algn="l"/>
              </a:tabLst>
            </a:pPr>
            <a:r>
              <a:rPr sz="1150" dirty="0">
                <a:latin typeface="Calibri"/>
                <a:cs typeface="Calibri"/>
              </a:rPr>
              <a:t>Los</a:t>
            </a:r>
            <a:r>
              <a:rPr sz="1150" spc="-20" dirty="0">
                <a:latin typeface="Calibri"/>
                <a:cs typeface="Calibri"/>
              </a:rPr>
              <a:t> </a:t>
            </a:r>
            <a:r>
              <a:rPr sz="1150" spc="-5" dirty="0">
                <a:latin typeface="Calibri"/>
                <a:cs typeface="Calibri"/>
              </a:rPr>
              <a:t>acuerdos</a:t>
            </a:r>
            <a:r>
              <a:rPr sz="1150" dirty="0">
                <a:latin typeface="Calibri"/>
                <a:cs typeface="Calibri"/>
              </a:rPr>
              <a:t> en</a:t>
            </a:r>
            <a:r>
              <a:rPr sz="1150" spc="-5" dirty="0">
                <a:latin typeface="Calibri"/>
                <a:cs typeface="Calibri"/>
              </a:rPr>
              <a:t> negociación</a:t>
            </a:r>
            <a:endParaRPr sz="1150">
              <a:latin typeface="Calibri"/>
              <a:cs typeface="Calibri"/>
            </a:endParaRPr>
          </a:p>
          <a:p>
            <a:pPr marL="578485" lvl="1" indent="-189230">
              <a:lnSpc>
                <a:spcPts val="1175"/>
              </a:lnSpc>
              <a:spcBef>
                <a:spcPts val="85"/>
              </a:spcBef>
              <a:buFont typeface="Arial MT"/>
              <a:buChar char="•"/>
              <a:tabLst>
                <a:tab pos="578485" algn="l"/>
                <a:tab pos="579120" algn="l"/>
              </a:tabLst>
            </a:pPr>
            <a:r>
              <a:rPr sz="1150" dirty="0">
                <a:latin typeface="Calibri"/>
                <a:cs typeface="Calibri"/>
              </a:rPr>
              <a:t>Lla</a:t>
            </a:r>
            <a:r>
              <a:rPr sz="1150" spc="-10" dirty="0">
                <a:latin typeface="Calibri"/>
                <a:cs typeface="Calibri"/>
              </a:rPr>
              <a:t> </a:t>
            </a:r>
            <a:r>
              <a:rPr sz="1150" spc="-5" dirty="0">
                <a:latin typeface="Calibri"/>
                <a:cs typeface="Calibri"/>
              </a:rPr>
              <a:t>preparación.</a:t>
            </a:r>
            <a:r>
              <a:rPr sz="1150" spc="10" dirty="0">
                <a:latin typeface="Calibri"/>
                <a:cs typeface="Calibri"/>
              </a:rPr>
              <a:t> </a:t>
            </a:r>
            <a:r>
              <a:rPr sz="1150" spc="-5" dirty="0">
                <a:latin typeface="Calibri"/>
                <a:cs typeface="Calibri"/>
              </a:rPr>
              <a:t>Construcción </a:t>
            </a:r>
            <a:r>
              <a:rPr sz="1150" dirty="0">
                <a:latin typeface="Calibri"/>
                <a:cs typeface="Calibri"/>
              </a:rPr>
              <a:t>de agenda</a:t>
            </a:r>
            <a:r>
              <a:rPr sz="1150" spc="10" dirty="0">
                <a:latin typeface="Calibri"/>
                <a:cs typeface="Calibri"/>
              </a:rPr>
              <a:t> </a:t>
            </a:r>
            <a:r>
              <a:rPr sz="1150" dirty="0">
                <a:latin typeface="Calibri"/>
                <a:cs typeface="Calibri"/>
              </a:rPr>
              <a:t>de</a:t>
            </a:r>
            <a:endParaRPr sz="1150">
              <a:latin typeface="Calibri"/>
              <a:cs typeface="Calibri"/>
            </a:endParaRPr>
          </a:p>
          <a:p>
            <a:pPr marL="578485">
              <a:lnSpc>
                <a:spcPts val="1175"/>
              </a:lnSpc>
            </a:pPr>
            <a:r>
              <a:rPr sz="1150" spc="-5" dirty="0">
                <a:latin typeface="Calibri"/>
                <a:cs typeface="Calibri"/>
              </a:rPr>
              <a:t>negociación</a:t>
            </a:r>
            <a:endParaRPr sz="1150">
              <a:latin typeface="Calibri"/>
              <a:cs typeface="Calibri"/>
            </a:endParaRPr>
          </a:p>
        </p:txBody>
      </p:sp>
      <p:grpSp>
        <p:nvGrpSpPr>
          <p:cNvPr id="6" name="object 6"/>
          <p:cNvGrpSpPr/>
          <p:nvPr/>
        </p:nvGrpSpPr>
        <p:grpSpPr>
          <a:xfrm>
            <a:off x="4574057" y="1057273"/>
            <a:ext cx="5484495" cy="5657850"/>
            <a:chOff x="4574057" y="1057273"/>
            <a:chExt cx="5484495" cy="5657850"/>
          </a:xfrm>
        </p:grpSpPr>
        <p:sp>
          <p:nvSpPr>
            <p:cNvPr id="7" name="object 7"/>
            <p:cNvSpPr/>
            <p:nvPr/>
          </p:nvSpPr>
          <p:spPr>
            <a:xfrm>
              <a:off x="8824988" y="1057273"/>
              <a:ext cx="1233805" cy="5657850"/>
            </a:xfrm>
            <a:custGeom>
              <a:avLst/>
              <a:gdLst/>
              <a:ahLst/>
              <a:cxnLst/>
              <a:rect l="l" t="t" r="r" b="b"/>
              <a:pathLst>
                <a:path w="1233804" h="5657850">
                  <a:moveTo>
                    <a:pt x="0" y="0"/>
                  </a:moveTo>
                  <a:lnTo>
                    <a:pt x="0" y="5657850"/>
                  </a:lnTo>
                  <a:lnTo>
                    <a:pt x="1233411" y="5657850"/>
                  </a:lnTo>
                  <a:lnTo>
                    <a:pt x="1233411" y="0"/>
                  </a:lnTo>
                  <a:lnTo>
                    <a:pt x="0" y="0"/>
                  </a:lnTo>
                  <a:close/>
                </a:path>
              </a:pathLst>
            </a:custGeom>
            <a:solidFill>
              <a:srgbClr val="FFC000"/>
            </a:solidFill>
          </p:spPr>
          <p:txBody>
            <a:bodyPr wrap="square" lIns="0" tIns="0" rIns="0" bIns="0" rtlCol="0"/>
            <a:lstStyle/>
            <a:p>
              <a:endParaRPr/>
            </a:p>
          </p:txBody>
        </p:sp>
        <p:pic>
          <p:nvPicPr>
            <p:cNvPr id="8" name="object 8"/>
            <p:cNvPicPr/>
            <p:nvPr/>
          </p:nvPicPr>
          <p:blipFill>
            <a:blip r:embed="rId2" cstate="print"/>
            <a:stretch>
              <a:fillRect/>
            </a:stretch>
          </p:blipFill>
          <p:spPr>
            <a:xfrm>
              <a:off x="4574057" y="1468422"/>
              <a:ext cx="5183847" cy="5040515"/>
            </a:xfrm>
            <a:prstGeom prst="rect">
              <a:avLst/>
            </a:prstGeom>
          </p:spPr>
        </p:pic>
        <p:sp>
          <p:nvSpPr>
            <p:cNvPr id="9" name="object 9"/>
            <p:cNvSpPr/>
            <p:nvPr/>
          </p:nvSpPr>
          <p:spPr>
            <a:xfrm>
              <a:off x="4690986" y="1480985"/>
              <a:ext cx="4958080" cy="4814570"/>
            </a:xfrm>
            <a:custGeom>
              <a:avLst/>
              <a:gdLst/>
              <a:ahLst/>
              <a:cxnLst/>
              <a:rect l="l" t="t" r="r" b="b"/>
              <a:pathLst>
                <a:path w="4958080" h="4814570">
                  <a:moveTo>
                    <a:pt x="0" y="0"/>
                  </a:moveTo>
                  <a:lnTo>
                    <a:pt x="0" y="4814201"/>
                  </a:lnTo>
                  <a:lnTo>
                    <a:pt x="4957533" y="4814201"/>
                  </a:lnTo>
                  <a:lnTo>
                    <a:pt x="4957533" y="0"/>
                  </a:lnTo>
                  <a:lnTo>
                    <a:pt x="0" y="0"/>
                  </a:lnTo>
                  <a:close/>
                </a:path>
              </a:pathLst>
            </a:custGeom>
            <a:solidFill>
              <a:srgbClr val="FFFFFF"/>
            </a:solidFill>
          </p:spPr>
          <p:txBody>
            <a:bodyPr wrap="square" lIns="0" tIns="0" rIns="0" bIns="0" rtlCol="0"/>
            <a:lstStyle/>
            <a:p>
              <a:endParaRPr/>
            </a:p>
          </p:txBody>
        </p:sp>
        <p:pic>
          <p:nvPicPr>
            <p:cNvPr id="10" name="object 10"/>
            <p:cNvPicPr/>
            <p:nvPr/>
          </p:nvPicPr>
          <p:blipFill>
            <a:blip r:embed="rId3" cstate="print"/>
            <a:stretch>
              <a:fillRect/>
            </a:stretch>
          </p:blipFill>
          <p:spPr>
            <a:xfrm>
              <a:off x="4931130" y="1717357"/>
              <a:ext cx="4475988" cy="4337643"/>
            </a:xfrm>
            <a:prstGeom prst="rect">
              <a:avLst/>
            </a:prstGeom>
          </p:spPr>
        </p:pic>
      </p:grpSp>
      <p:sp>
        <p:nvSpPr>
          <p:cNvPr id="11" name="object 11"/>
          <p:cNvSpPr txBox="1">
            <a:spLocks noGrp="1"/>
          </p:cNvSpPr>
          <p:nvPr>
            <p:ph type="title"/>
          </p:nvPr>
        </p:nvSpPr>
        <p:spPr>
          <a:xfrm>
            <a:off x="938573" y="1264078"/>
            <a:ext cx="2479675" cy="377190"/>
          </a:xfrm>
          <a:prstGeom prst="rect">
            <a:avLst/>
          </a:prstGeom>
        </p:spPr>
        <p:txBody>
          <a:bodyPr vert="horz" wrap="square" lIns="0" tIns="13335" rIns="0" bIns="0" rtlCol="0">
            <a:spAutoFit/>
          </a:bodyPr>
          <a:lstStyle/>
          <a:p>
            <a:pPr marL="12700">
              <a:lnSpc>
                <a:spcPct val="100000"/>
              </a:lnSpc>
              <a:spcBef>
                <a:spcPts val="105"/>
              </a:spcBef>
            </a:pPr>
            <a:r>
              <a:rPr sz="2300" b="1" spc="-30" dirty="0">
                <a:solidFill>
                  <a:srgbClr val="385723"/>
                </a:solidFill>
                <a:latin typeface="Calibri"/>
                <a:cs typeface="Calibri"/>
              </a:rPr>
              <a:t>Temario</a:t>
            </a:r>
            <a:r>
              <a:rPr sz="2300" b="1" spc="-5" dirty="0">
                <a:solidFill>
                  <a:srgbClr val="385723"/>
                </a:solidFill>
                <a:latin typeface="Calibri"/>
                <a:cs typeface="Calibri"/>
              </a:rPr>
              <a:t> </a:t>
            </a:r>
            <a:r>
              <a:rPr sz="2300" b="1" dirty="0">
                <a:solidFill>
                  <a:srgbClr val="385723"/>
                </a:solidFill>
                <a:latin typeface="Calibri"/>
                <a:cs typeface="Calibri"/>
              </a:rPr>
              <a:t>del</a:t>
            </a:r>
            <a:r>
              <a:rPr sz="2300" b="1" spc="-25" dirty="0">
                <a:solidFill>
                  <a:srgbClr val="385723"/>
                </a:solidFill>
                <a:latin typeface="Calibri"/>
                <a:cs typeface="Calibri"/>
              </a:rPr>
              <a:t> </a:t>
            </a:r>
            <a:r>
              <a:rPr sz="2300" b="1" spc="-5" dirty="0">
                <a:solidFill>
                  <a:srgbClr val="385723"/>
                </a:solidFill>
                <a:latin typeface="Calibri"/>
                <a:cs typeface="Calibri"/>
              </a:rPr>
              <a:t>Módulo</a:t>
            </a:r>
            <a:endParaRPr sz="230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5885"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4" name="3 CuadroTexto"/>
          <p:cNvSpPr txBox="1"/>
          <p:nvPr/>
        </p:nvSpPr>
        <p:spPr>
          <a:xfrm>
            <a:off x="528066" y="1328852"/>
            <a:ext cx="5688025" cy="1471041"/>
          </a:xfrm>
          <a:prstGeom prst="rect">
            <a:avLst/>
          </a:prstGeom>
        </p:spPr>
        <p:txBody>
          <a:bodyPr vert="horz" lIns="75438" tIns="37719" rIns="75438" bIns="37719" rtlCol="0" anchor="b">
            <a:normAutofit/>
          </a:bodyPr>
          <a:lstStyle/>
          <a:p>
            <a:pPr>
              <a:lnSpc>
                <a:spcPct val="90000"/>
              </a:lnSpc>
              <a:spcBef>
                <a:spcPct val="0"/>
              </a:spcBef>
              <a:spcAft>
                <a:spcPts val="495"/>
              </a:spcAft>
            </a:pPr>
            <a:endParaRPr lang="en-US" sz="2805" b="1">
              <a:latin typeface="+mj-lt"/>
              <a:ea typeface="+mj-ea"/>
              <a:cs typeface="+mj-cs"/>
            </a:endParaRPr>
          </a:p>
          <a:p>
            <a:pPr>
              <a:lnSpc>
                <a:spcPct val="90000"/>
              </a:lnSpc>
              <a:spcBef>
                <a:spcPct val="0"/>
              </a:spcBef>
              <a:spcAft>
                <a:spcPts val="495"/>
              </a:spcAft>
            </a:pPr>
            <a:endParaRPr lang="en-US" sz="2805" b="1">
              <a:latin typeface="+mj-lt"/>
              <a:ea typeface="+mj-ea"/>
              <a:cs typeface="+mj-cs"/>
            </a:endParaRPr>
          </a:p>
          <a:p>
            <a:pPr>
              <a:lnSpc>
                <a:spcPct val="90000"/>
              </a:lnSpc>
              <a:spcBef>
                <a:spcPct val="0"/>
              </a:spcBef>
              <a:spcAft>
                <a:spcPts val="495"/>
              </a:spcAft>
            </a:pPr>
            <a:r>
              <a:rPr lang="en-US" sz="2805">
                <a:latin typeface="+mj-lt"/>
                <a:ea typeface="+mj-ea"/>
                <a:cs typeface="+mj-cs"/>
              </a:rPr>
              <a:t>Aportes de la Transformación</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136" y="3033750"/>
            <a:ext cx="3500961" cy="150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6" name="5 CuadroTexto"/>
          <p:cNvSpPr txBox="1"/>
          <p:nvPr/>
        </p:nvSpPr>
        <p:spPr>
          <a:xfrm>
            <a:off x="528066" y="3290240"/>
            <a:ext cx="5688025" cy="2874188"/>
          </a:xfrm>
          <a:prstGeom prst="rect">
            <a:avLst/>
          </a:prstGeom>
        </p:spPr>
        <p:txBody>
          <a:bodyPr vert="horz" lIns="75438" tIns="37719" rIns="75438" bIns="37719" rtlCol="0">
            <a:normAutofit/>
          </a:bodyPr>
          <a:lstStyle/>
          <a:p>
            <a:pPr indent="-188595">
              <a:lnSpc>
                <a:spcPct val="90000"/>
              </a:lnSpc>
              <a:spcAft>
                <a:spcPts val="495"/>
              </a:spcAft>
              <a:buFont typeface="Arial" panose="020B0604020202020204" pitchFamily="34" charset="0"/>
              <a:buChar char="•"/>
            </a:pPr>
            <a:r>
              <a:rPr lang="en-US" sz="1815" b="1"/>
              <a:t>.</a:t>
            </a:r>
          </a:p>
        </p:txBody>
      </p:sp>
      <p:sp>
        <p:nvSpPr>
          <p:cNvPr id="3" name="2 CuadroTexto"/>
          <p:cNvSpPr txBox="1"/>
          <p:nvPr/>
        </p:nvSpPr>
        <p:spPr>
          <a:xfrm>
            <a:off x="2118277" y="2401036"/>
            <a:ext cx="6059473" cy="613501"/>
          </a:xfrm>
          <a:prstGeom prst="rect">
            <a:avLst/>
          </a:prstGeom>
          <a:noFill/>
        </p:spPr>
        <p:txBody>
          <a:bodyPr wrap="square" rtlCol="0">
            <a:spAutoFit/>
          </a:bodyPr>
          <a:lstStyle/>
          <a:p>
            <a:pPr>
              <a:spcAft>
                <a:spcPts val="495"/>
              </a:spcAft>
              <a:defRPr/>
            </a:pPr>
            <a:endParaRPr lang="en-US" sz="1485" b="1"/>
          </a:p>
          <a:p>
            <a:pPr>
              <a:spcAft>
                <a:spcPts val="495"/>
              </a:spcAft>
            </a:pPr>
            <a:endParaRPr lang="es-CL" sz="1485"/>
          </a:p>
        </p:txBody>
      </p:sp>
      <p:graphicFrame>
        <p:nvGraphicFramePr>
          <p:cNvPr id="17" name="CuadroTexto 10">
            <a:extLst>
              <a:ext uri="{FF2B5EF4-FFF2-40B4-BE49-F238E27FC236}">
                <a16:creationId xmlns:a16="http://schemas.microsoft.com/office/drawing/2014/main" id="{8A69D1D6-ED06-0457-D736-8D5CEF11701B}"/>
              </a:ext>
            </a:extLst>
          </p:cNvPr>
          <p:cNvGraphicFramePr/>
          <p:nvPr/>
        </p:nvGraphicFramePr>
        <p:xfrm>
          <a:off x="324383" y="3539186"/>
          <a:ext cx="7217531" cy="2955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6FFB4D54-B0FF-8B94-AFDB-E759CCB24FFE}"/>
              </a:ext>
            </a:extLst>
          </p:cNvPr>
          <p:cNvPicPr>
            <a:picLocks noChangeAspect="1"/>
          </p:cNvPicPr>
          <p:nvPr/>
        </p:nvPicPr>
        <p:blipFill>
          <a:blip r:embed="rId7"/>
          <a:stretch>
            <a:fillRect/>
          </a:stretch>
        </p:blipFill>
        <p:spPr>
          <a:xfrm>
            <a:off x="7541914" y="1062059"/>
            <a:ext cx="2717654" cy="3036485"/>
          </a:xfrm>
          <a:prstGeom prst="rect">
            <a:avLst/>
          </a:prstGeom>
        </p:spPr>
      </p:pic>
    </p:spTree>
    <p:extLst>
      <p:ext uri="{BB962C8B-B14F-4D97-AF65-F5344CB8AC3E}">
        <p14:creationId xmlns:p14="http://schemas.microsoft.com/office/powerpoint/2010/main" val="402088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63D1BD-367D-4CDD-81B0-DB2BCC262A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2" name="Imagen 1">
            <a:extLst>
              <a:ext uri="{FF2B5EF4-FFF2-40B4-BE49-F238E27FC236}">
                <a16:creationId xmlns:a16="http://schemas.microsoft.com/office/drawing/2014/main" id="{EDA10518-EB3C-C364-6228-2B5848976D8D}"/>
              </a:ext>
            </a:extLst>
          </p:cNvPr>
          <p:cNvPicPr>
            <a:picLocks noChangeAspect="1"/>
          </p:cNvPicPr>
          <p:nvPr/>
        </p:nvPicPr>
        <p:blipFill rotWithShape="1">
          <a:blip r:embed="rId2"/>
          <a:srcRect t="28214" r="-2" b="910"/>
          <a:stretch/>
        </p:blipFill>
        <p:spPr>
          <a:xfrm>
            <a:off x="-1" y="1057274"/>
            <a:ext cx="5029201" cy="5657850"/>
          </a:xfrm>
          <a:prstGeom prst="rect">
            <a:avLst/>
          </a:prstGeom>
        </p:spPr>
      </p:pic>
      <p:sp>
        <p:nvSpPr>
          <p:cNvPr id="14" name="Rectangle 13">
            <a:extLst>
              <a:ext uri="{FF2B5EF4-FFF2-40B4-BE49-F238E27FC236}">
                <a16:creationId xmlns:a16="http://schemas.microsoft.com/office/drawing/2014/main"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32" y="4948049"/>
            <a:ext cx="9144880" cy="1297848"/>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Calibri" panose="020F0502020204030204"/>
            </a:endParaRPr>
          </a:p>
        </p:txBody>
      </p:sp>
      <p:sp>
        <p:nvSpPr>
          <p:cNvPr id="4" name="3 CuadroTexto"/>
          <p:cNvSpPr txBox="1"/>
          <p:nvPr/>
        </p:nvSpPr>
        <p:spPr>
          <a:xfrm>
            <a:off x="718946" y="5031186"/>
            <a:ext cx="4125745" cy="1131570"/>
          </a:xfrm>
          <a:prstGeom prst="rect">
            <a:avLst/>
          </a:prstGeom>
        </p:spPr>
        <p:txBody>
          <a:bodyPr vert="horz" lIns="75438" tIns="37719" rIns="75438" bIns="37719" rtlCol="0" anchor="ctr">
            <a:normAutofit/>
          </a:bodyPr>
          <a:lstStyle/>
          <a:p>
            <a:pPr>
              <a:lnSpc>
                <a:spcPct val="90000"/>
              </a:lnSpc>
              <a:spcBef>
                <a:spcPct val="0"/>
              </a:spcBef>
              <a:spcAft>
                <a:spcPts val="495"/>
              </a:spcAft>
            </a:pPr>
            <a:endParaRPr lang="en-US" sz="2063" b="1" dirty="0">
              <a:latin typeface="+mj-lt"/>
              <a:ea typeface="+mj-ea"/>
              <a:cs typeface="+mj-cs"/>
            </a:endParaRPr>
          </a:p>
          <a:p>
            <a:pPr>
              <a:lnSpc>
                <a:spcPct val="90000"/>
              </a:lnSpc>
              <a:spcBef>
                <a:spcPct val="0"/>
              </a:spcBef>
              <a:spcAft>
                <a:spcPts val="495"/>
              </a:spcAft>
            </a:pPr>
            <a:endParaRPr lang="en-US" sz="2063" b="1" dirty="0">
              <a:latin typeface="+mj-lt"/>
              <a:ea typeface="+mj-ea"/>
              <a:cs typeface="+mj-cs"/>
            </a:endParaRPr>
          </a:p>
          <a:p>
            <a:pPr>
              <a:lnSpc>
                <a:spcPct val="90000"/>
              </a:lnSpc>
              <a:spcBef>
                <a:spcPct val="0"/>
              </a:spcBef>
              <a:spcAft>
                <a:spcPts val="495"/>
              </a:spcAft>
            </a:pPr>
            <a:r>
              <a:rPr lang="en-US" sz="2640" dirty="0">
                <a:latin typeface="+mj-lt"/>
                <a:ea typeface="+mj-ea"/>
                <a:cs typeface="+mj-cs"/>
              </a:rPr>
              <a:t>A modo de </a:t>
            </a:r>
            <a:r>
              <a:rPr lang="en-US" sz="2640" dirty="0" err="1">
                <a:latin typeface="+mj-lt"/>
                <a:ea typeface="+mj-ea"/>
                <a:cs typeface="+mj-cs"/>
              </a:rPr>
              <a:t>Conclusión</a:t>
            </a:r>
            <a:r>
              <a:rPr lang="en-US" sz="2640" dirty="0">
                <a:latin typeface="+mj-lt"/>
                <a:ea typeface="+mj-ea"/>
                <a:cs typeface="+mj-cs"/>
              </a:rPr>
              <a:t>….</a:t>
            </a:r>
          </a:p>
        </p:txBody>
      </p:sp>
      <p:sp>
        <p:nvSpPr>
          <p:cNvPr id="7" name="6 CuadroTexto"/>
          <p:cNvSpPr txBox="1"/>
          <p:nvPr/>
        </p:nvSpPr>
        <p:spPr>
          <a:xfrm>
            <a:off x="5830501" y="1733885"/>
            <a:ext cx="3536384" cy="4352045"/>
          </a:xfrm>
          <a:prstGeom prst="rect">
            <a:avLst/>
          </a:prstGeom>
        </p:spPr>
        <p:txBody>
          <a:bodyPr vert="horz" lIns="75438" tIns="37719" rIns="75438" bIns="37719" rtlCol="0" anchor="ctr">
            <a:normAutofit/>
          </a:bodyPr>
          <a:lstStyle/>
          <a:p>
            <a:pPr>
              <a:lnSpc>
                <a:spcPct val="90000"/>
              </a:lnSpc>
              <a:spcBef>
                <a:spcPts val="825"/>
              </a:spcBef>
            </a:pPr>
            <a:r>
              <a:rPr lang="en-US" sz="1155" dirty="0"/>
              <a:t>La </a:t>
            </a:r>
            <a:r>
              <a:rPr lang="en-US" sz="1155" dirty="0" err="1"/>
              <a:t>distribución</a:t>
            </a:r>
            <a:r>
              <a:rPr lang="en-US" sz="1155" dirty="0"/>
              <a:t> solo </a:t>
            </a:r>
            <a:r>
              <a:rPr lang="en-US" sz="1155" dirty="0" err="1"/>
              <a:t>permite</a:t>
            </a:r>
            <a:r>
              <a:rPr lang="en-US" sz="1155" dirty="0"/>
              <a:t> </a:t>
            </a:r>
            <a:r>
              <a:rPr lang="en-US" sz="1155" dirty="0" err="1"/>
              <a:t>una</a:t>
            </a:r>
            <a:r>
              <a:rPr lang="en-US" sz="1155" dirty="0"/>
              <a:t> </a:t>
            </a:r>
            <a:r>
              <a:rPr lang="en-US" sz="1155" dirty="0" err="1"/>
              <a:t>solución</a:t>
            </a:r>
            <a:r>
              <a:rPr lang="en-US" sz="1155" dirty="0"/>
              <a:t> de </a:t>
            </a:r>
            <a:r>
              <a:rPr lang="en-US" sz="1155" dirty="0" err="1"/>
              <a:t>suma</a:t>
            </a:r>
            <a:r>
              <a:rPr lang="en-US" sz="1155" dirty="0"/>
              <a:t> cero</a:t>
            </a:r>
          </a:p>
          <a:p>
            <a:pPr>
              <a:lnSpc>
                <a:spcPct val="90000"/>
              </a:lnSpc>
              <a:spcBef>
                <a:spcPts val="825"/>
              </a:spcBef>
            </a:pPr>
            <a:endParaRPr lang="en-US" sz="1155" dirty="0"/>
          </a:p>
          <a:p>
            <a:pPr>
              <a:lnSpc>
                <a:spcPct val="90000"/>
              </a:lnSpc>
              <a:spcBef>
                <a:spcPts val="825"/>
              </a:spcBef>
            </a:pPr>
            <a:r>
              <a:rPr lang="en-US" sz="1155" dirty="0"/>
              <a:t>El </a:t>
            </a:r>
            <a:r>
              <a:rPr lang="en-US" sz="1155" dirty="0" err="1"/>
              <a:t>máximo</a:t>
            </a:r>
            <a:r>
              <a:rPr lang="en-US" sz="1155" dirty="0"/>
              <a:t> de </a:t>
            </a:r>
            <a:r>
              <a:rPr lang="en-US" sz="1155" dirty="0" err="1"/>
              <a:t>ganancia</a:t>
            </a:r>
            <a:r>
              <a:rPr lang="en-US" sz="1155" dirty="0"/>
              <a:t> </a:t>
            </a:r>
            <a:r>
              <a:rPr lang="en-US" sz="1155" dirty="0" err="1"/>
              <a:t>posible</a:t>
            </a:r>
            <a:r>
              <a:rPr lang="en-US" sz="1155" dirty="0"/>
              <a:t> para ambas </a:t>
            </a:r>
            <a:r>
              <a:rPr lang="en-US" sz="1155" dirty="0" err="1"/>
              <a:t>partes</a:t>
            </a:r>
            <a:r>
              <a:rPr lang="en-US" sz="1155" dirty="0"/>
              <a:t> es la </a:t>
            </a:r>
            <a:r>
              <a:rPr lang="en-US" sz="1155" dirty="0" err="1"/>
              <a:t>mitad</a:t>
            </a:r>
            <a:r>
              <a:rPr lang="en-US" sz="1155" dirty="0"/>
              <a:t> de lo </a:t>
            </a:r>
            <a:r>
              <a:rPr lang="en-US" sz="1155" dirty="0" err="1"/>
              <a:t>disputado</a:t>
            </a:r>
            <a:endParaRPr lang="en-US" sz="1155" dirty="0"/>
          </a:p>
          <a:p>
            <a:pPr>
              <a:lnSpc>
                <a:spcPct val="90000"/>
              </a:lnSpc>
              <a:spcBef>
                <a:spcPts val="825"/>
              </a:spcBef>
            </a:pPr>
            <a:endParaRPr lang="en-US" sz="1155" dirty="0"/>
          </a:p>
          <a:p>
            <a:pPr>
              <a:lnSpc>
                <a:spcPct val="90000"/>
              </a:lnSpc>
              <a:spcBef>
                <a:spcPts val="825"/>
              </a:spcBef>
            </a:pPr>
            <a:r>
              <a:rPr lang="en-US" sz="1155" dirty="0"/>
              <a:t>Para </a:t>
            </a:r>
            <a:r>
              <a:rPr lang="en-US" sz="1155" dirty="0" err="1"/>
              <a:t>crear</a:t>
            </a:r>
            <a:r>
              <a:rPr lang="en-US" sz="1155" dirty="0"/>
              <a:t> </a:t>
            </a:r>
            <a:r>
              <a:rPr lang="en-US" sz="1155" dirty="0" err="1"/>
              <a:t>soluciones</a:t>
            </a:r>
            <a:r>
              <a:rPr lang="en-US" sz="1155" dirty="0"/>
              <a:t> </a:t>
            </a:r>
            <a:r>
              <a:rPr lang="en-US" sz="1155" dirty="0" err="1"/>
              <a:t>más</a:t>
            </a:r>
            <a:r>
              <a:rPr lang="en-US" sz="1155" dirty="0"/>
              <a:t> </a:t>
            </a:r>
            <a:r>
              <a:rPr lang="en-US" sz="1155" dirty="0" err="1"/>
              <a:t>integradoras</a:t>
            </a:r>
            <a:r>
              <a:rPr lang="en-US" sz="1155" dirty="0"/>
              <a:t> </a:t>
            </a:r>
            <a:r>
              <a:rPr lang="en-US" sz="1155" dirty="0" err="1"/>
              <a:t>debemos</a:t>
            </a:r>
            <a:r>
              <a:rPr lang="en-US" sz="1155" dirty="0"/>
              <a:t> </a:t>
            </a:r>
            <a:r>
              <a:rPr lang="en-US" sz="1155" dirty="0" err="1"/>
              <a:t>considerar</a:t>
            </a:r>
            <a:r>
              <a:rPr lang="en-US" sz="1155" dirty="0"/>
              <a:t> </a:t>
            </a:r>
            <a:r>
              <a:rPr lang="en-US" sz="1155" dirty="0" err="1"/>
              <a:t>todos</a:t>
            </a:r>
            <a:r>
              <a:rPr lang="en-US" sz="1155" dirty="0"/>
              <a:t> </a:t>
            </a:r>
            <a:r>
              <a:rPr lang="en-US" sz="1155" dirty="0" err="1"/>
              <a:t>los</a:t>
            </a:r>
            <a:r>
              <a:rPr lang="en-US" sz="1155" dirty="0"/>
              <a:t> </a:t>
            </a:r>
            <a:r>
              <a:rPr lang="en-US" sz="1155" dirty="0" err="1"/>
              <a:t>intereses</a:t>
            </a:r>
            <a:r>
              <a:rPr lang="en-US" sz="1155" dirty="0"/>
              <a:t> </a:t>
            </a:r>
            <a:r>
              <a:rPr lang="en-US" sz="1155" dirty="0" err="1"/>
              <a:t>en</a:t>
            </a:r>
            <a:r>
              <a:rPr lang="en-US" sz="1155" dirty="0"/>
              <a:t> </a:t>
            </a:r>
            <a:r>
              <a:rPr lang="en-US" sz="1155" dirty="0" err="1"/>
              <a:t>juego</a:t>
            </a:r>
            <a:r>
              <a:rPr lang="en-US" sz="1155" dirty="0"/>
              <a:t>, de </a:t>
            </a:r>
            <a:r>
              <a:rPr lang="en-US" sz="1155" dirty="0" err="1"/>
              <a:t>todas</a:t>
            </a:r>
            <a:r>
              <a:rPr lang="en-US" sz="1155" dirty="0"/>
              <a:t> las </a:t>
            </a:r>
            <a:r>
              <a:rPr lang="en-US" sz="1155" dirty="0" err="1"/>
              <a:t>partes</a:t>
            </a:r>
            <a:r>
              <a:rPr lang="en-US" sz="1155" dirty="0"/>
              <a:t> </a:t>
            </a:r>
            <a:r>
              <a:rPr lang="en-US" sz="1155" dirty="0" err="1"/>
              <a:t>intervinientes</a:t>
            </a:r>
            <a:r>
              <a:rPr lang="en-US" sz="1155" dirty="0"/>
              <a:t> </a:t>
            </a:r>
            <a:r>
              <a:rPr lang="en-US" sz="1155" dirty="0" err="1"/>
              <a:t>en</a:t>
            </a:r>
            <a:r>
              <a:rPr lang="en-US" sz="1155" dirty="0"/>
              <a:t> la </a:t>
            </a:r>
            <a:r>
              <a:rPr lang="en-US" sz="1155" dirty="0" err="1"/>
              <a:t>divergencia</a:t>
            </a:r>
            <a:r>
              <a:rPr lang="en-US" sz="1155" dirty="0"/>
              <a:t>, de </a:t>
            </a:r>
            <a:r>
              <a:rPr lang="en-US" sz="1155" dirty="0" err="1"/>
              <a:t>acuerdo</a:t>
            </a:r>
            <a:r>
              <a:rPr lang="en-US" sz="1155" dirty="0"/>
              <a:t> a la </a:t>
            </a:r>
            <a:r>
              <a:rPr lang="en-US" sz="1155" dirty="0" err="1"/>
              <a:t>jerarquía</a:t>
            </a:r>
            <a:r>
              <a:rPr lang="en-US" sz="1155" dirty="0"/>
              <a:t> que las </a:t>
            </a:r>
            <a:r>
              <a:rPr lang="en-US" sz="1155" dirty="0" err="1"/>
              <a:t>partes</a:t>
            </a:r>
            <a:r>
              <a:rPr lang="en-US" sz="1155" dirty="0"/>
              <a:t> les </a:t>
            </a:r>
            <a:r>
              <a:rPr lang="en-US" sz="1155" dirty="0" err="1"/>
              <a:t>atribuyen</a:t>
            </a:r>
            <a:endParaRPr lang="en-US" sz="1155" dirty="0"/>
          </a:p>
          <a:p>
            <a:pPr>
              <a:lnSpc>
                <a:spcPct val="90000"/>
              </a:lnSpc>
              <a:spcBef>
                <a:spcPts val="825"/>
              </a:spcBef>
            </a:pPr>
            <a:endParaRPr lang="en-US" sz="1155" dirty="0"/>
          </a:p>
          <a:p>
            <a:pPr>
              <a:lnSpc>
                <a:spcPct val="90000"/>
              </a:lnSpc>
              <a:spcBef>
                <a:spcPts val="825"/>
              </a:spcBef>
            </a:pPr>
            <a:r>
              <a:rPr lang="en-US" sz="1155" dirty="0" err="1"/>
              <a:t>Debemos</a:t>
            </a:r>
            <a:r>
              <a:rPr lang="en-US" sz="1155" dirty="0"/>
              <a:t> </a:t>
            </a:r>
            <a:r>
              <a:rPr lang="en-US" sz="1155" dirty="0" err="1"/>
              <a:t>crear</a:t>
            </a:r>
            <a:r>
              <a:rPr lang="en-US" sz="1155" dirty="0"/>
              <a:t> </a:t>
            </a:r>
            <a:r>
              <a:rPr lang="en-US" sz="1155" dirty="0" err="1"/>
              <a:t>soluciones</a:t>
            </a:r>
            <a:r>
              <a:rPr lang="en-US" sz="1155" dirty="0"/>
              <a:t> que </a:t>
            </a:r>
            <a:r>
              <a:rPr lang="en-US" sz="1155" dirty="0" err="1"/>
              <a:t>permitan</a:t>
            </a:r>
            <a:r>
              <a:rPr lang="en-US" sz="1155" dirty="0"/>
              <a:t> un </a:t>
            </a:r>
            <a:r>
              <a:rPr lang="en-US" sz="1155" dirty="0" err="1"/>
              <a:t>adecuado</a:t>
            </a:r>
            <a:r>
              <a:rPr lang="en-US" sz="1155" dirty="0"/>
              <a:t> </a:t>
            </a:r>
            <a:r>
              <a:rPr lang="en-US" sz="1155" dirty="0" err="1"/>
              <a:t>nivel</a:t>
            </a:r>
            <a:r>
              <a:rPr lang="en-US" sz="1155" dirty="0"/>
              <a:t> de </a:t>
            </a:r>
            <a:r>
              <a:rPr lang="en-US" sz="1155" dirty="0" err="1"/>
              <a:t>satisfacción</a:t>
            </a:r>
            <a:r>
              <a:rPr lang="en-US" sz="1155" dirty="0"/>
              <a:t> de </a:t>
            </a:r>
            <a:r>
              <a:rPr lang="en-US" sz="1155" dirty="0" err="1"/>
              <a:t>los</a:t>
            </a:r>
            <a:r>
              <a:rPr lang="en-US" sz="1155" dirty="0"/>
              <a:t> </a:t>
            </a:r>
            <a:r>
              <a:rPr lang="en-US" sz="1155" dirty="0" err="1"/>
              <a:t>intereses</a:t>
            </a:r>
            <a:r>
              <a:rPr lang="en-US" sz="1155" dirty="0"/>
              <a:t> </a:t>
            </a:r>
            <a:r>
              <a:rPr lang="en-US" sz="1155" dirty="0" err="1"/>
              <a:t>relevantes</a:t>
            </a:r>
            <a:r>
              <a:rPr lang="en-US" sz="1155" dirty="0"/>
              <a:t> de las </a:t>
            </a:r>
            <a:r>
              <a:rPr lang="en-US" sz="1155" dirty="0" err="1"/>
              <a:t>partes</a:t>
            </a:r>
            <a:endParaRPr lang="en-US" sz="1155" dirty="0"/>
          </a:p>
          <a:p>
            <a:pPr>
              <a:lnSpc>
                <a:spcPct val="90000"/>
              </a:lnSpc>
              <a:spcBef>
                <a:spcPts val="825"/>
              </a:spcBef>
            </a:pPr>
            <a:endParaRPr lang="en-US" sz="1155" dirty="0"/>
          </a:p>
          <a:p>
            <a:pPr>
              <a:lnSpc>
                <a:spcPct val="90000"/>
              </a:lnSpc>
              <a:spcBef>
                <a:spcPts val="825"/>
              </a:spcBef>
            </a:pPr>
            <a:r>
              <a:rPr lang="en-US" sz="1155" dirty="0"/>
              <a:t>Para </a:t>
            </a:r>
            <a:r>
              <a:rPr lang="en-US" sz="1155" dirty="0" err="1"/>
              <a:t>intervenir</a:t>
            </a:r>
            <a:r>
              <a:rPr lang="en-US" sz="1155" dirty="0"/>
              <a:t> </a:t>
            </a:r>
            <a:r>
              <a:rPr lang="en-US" sz="1155" dirty="0" err="1"/>
              <a:t>en</a:t>
            </a:r>
            <a:r>
              <a:rPr lang="en-US" sz="1155" dirty="0"/>
              <a:t> </a:t>
            </a:r>
            <a:r>
              <a:rPr lang="en-US" sz="1155" dirty="0" err="1"/>
              <a:t>el</a:t>
            </a:r>
            <a:r>
              <a:rPr lang="en-US" sz="1155" dirty="0"/>
              <a:t> </a:t>
            </a:r>
            <a:r>
              <a:rPr lang="en-US" sz="1155" dirty="0" err="1"/>
              <a:t>conflicto</a:t>
            </a:r>
            <a:r>
              <a:rPr lang="en-US" sz="1155" dirty="0"/>
              <a:t> </a:t>
            </a:r>
            <a:r>
              <a:rPr lang="en-US" sz="1155" dirty="0" err="1"/>
              <a:t>colaborativamente</a:t>
            </a:r>
            <a:r>
              <a:rPr lang="en-US" sz="1155" dirty="0"/>
              <a:t>, </a:t>
            </a:r>
            <a:r>
              <a:rPr lang="en-US" sz="1155" dirty="0" err="1"/>
              <a:t>necesitamos</a:t>
            </a:r>
            <a:r>
              <a:rPr lang="en-US" sz="1155" dirty="0"/>
              <a:t> </a:t>
            </a:r>
            <a:r>
              <a:rPr lang="en-US" sz="1155" dirty="0" err="1"/>
              <a:t>legitimar</a:t>
            </a:r>
            <a:r>
              <a:rPr lang="en-US" sz="1155" dirty="0"/>
              <a:t> la </a:t>
            </a:r>
            <a:r>
              <a:rPr lang="en-US" sz="1155" dirty="0" err="1"/>
              <a:t>relación</a:t>
            </a:r>
            <a:r>
              <a:rPr lang="en-US" sz="1155" dirty="0"/>
              <a:t> entre las </a:t>
            </a:r>
            <a:r>
              <a:rPr lang="en-US" sz="1155" dirty="0" err="1"/>
              <a:t>partes</a:t>
            </a:r>
            <a:r>
              <a:rPr lang="en-US" sz="1155" dirty="0"/>
              <a:t>, y luego </a:t>
            </a:r>
            <a:r>
              <a:rPr lang="en-US" sz="1155" dirty="0" err="1"/>
              <a:t>legitimar</a:t>
            </a:r>
            <a:r>
              <a:rPr lang="en-US" sz="1155" dirty="0"/>
              <a:t> </a:t>
            </a:r>
            <a:r>
              <a:rPr lang="en-US" sz="1155" dirty="0" err="1"/>
              <a:t>el</a:t>
            </a:r>
            <a:r>
              <a:rPr lang="en-US" sz="1155" dirty="0"/>
              <a:t> </a:t>
            </a:r>
            <a:r>
              <a:rPr lang="en-US" sz="1155" dirty="0" err="1"/>
              <a:t>problema</a:t>
            </a:r>
            <a:r>
              <a:rPr lang="en-US" sz="1155" dirty="0"/>
              <a:t> ( </a:t>
            </a:r>
            <a:r>
              <a:rPr lang="en-US" sz="1155" dirty="0" err="1"/>
              <a:t>intereses</a:t>
            </a:r>
            <a:r>
              <a:rPr lang="en-US" sz="1155" dirty="0"/>
              <a:t>, </a:t>
            </a:r>
            <a:r>
              <a:rPr lang="en-US" sz="1155" dirty="0" err="1"/>
              <a:t>opciones</a:t>
            </a:r>
            <a:r>
              <a:rPr lang="en-US" sz="1155" dirty="0"/>
              <a:t>, </a:t>
            </a:r>
            <a:r>
              <a:rPr lang="en-US" sz="1155" dirty="0" err="1"/>
              <a:t>propuestas</a:t>
            </a:r>
            <a:r>
              <a:rPr lang="en-US" sz="1155" dirty="0"/>
              <a:t>)</a:t>
            </a:r>
          </a:p>
        </p:txBody>
      </p:sp>
      <p:sp>
        <p:nvSpPr>
          <p:cNvPr id="16" name="Rectangle 15">
            <a:extLst>
              <a:ext uri="{FF2B5EF4-FFF2-40B4-BE49-F238E27FC236}">
                <a16:creationId xmlns:a16="http://schemas.microsoft.com/office/drawing/2014/main"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197" y="5327237"/>
            <a:ext cx="105613" cy="539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prstClr val="white"/>
              </a:solidFill>
              <a:latin typeface="Avenir Next LT Pro"/>
            </a:endParaRPr>
          </a:p>
        </p:txBody>
      </p:sp>
      <p:sp>
        <p:nvSpPr>
          <p:cNvPr id="18" name="Rectangle 17">
            <a:extLst>
              <a:ext uri="{FF2B5EF4-FFF2-40B4-BE49-F238E27FC236}">
                <a16:creationId xmlns:a16="http://schemas.microsoft.com/office/drawing/2014/main"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25353" y="5587557"/>
            <a:ext cx="842703" cy="150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485">
              <a:solidFill>
                <a:prstClr val="white"/>
              </a:solidFill>
              <a:latin typeface="Calibri" panose="020F0502020204030204"/>
            </a:endParaRPr>
          </a:p>
        </p:txBody>
      </p:sp>
      <p:sp>
        <p:nvSpPr>
          <p:cNvPr id="3" name="2 CuadroTexto"/>
          <p:cNvSpPr txBox="1"/>
          <p:nvPr/>
        </p:nvSpPr>
        <p:spPr>
          <a:xfrm>
            <a:off x="2118277" y="2401036"/>
            <a:ext cx="6059473" cy="613501"/>
          </a:xfrm>
          <a:prstGeom prst="rect">
            <a:avLst/>
          </a:prstGeom>
          <a:noFill/>
        </p:spPr>
        <p:txBody>
          <a:bodyPr wrap="square" rtlCol="0">
            <a:spAutoFit/>
          </a:bodyPr>
          <a:lstStyle/>
          <a:p>
            <a:pPr>
              <a:spcAft>
                <a:spcPts val="495"/>
              </a:spcAft>
              <a:defRPr/>
            </a:pPr>
            <a:endParaRPr lang="en-US" sz="1485" b="1"/>
          </a:p>
          <a:p>
            <a:pPr>
              <a:spcAft>
                <a:spcPts val="495"/>
              </a:spcAft>
            </a:pPr>
            <a:endParaRPr lang="es-CL" sz="1485"/>
          </a:p>
        </p:txBody>
      </p:sp>
      <p:sp>
        <p:nvSpPr>
          <p:cNvPr id="5" name="4 CuadroTexto"/>
          <p:cNvSpPr txBox="1"/>
          <p:nvPr/>
        </p:nvSpPr>
        <p:spPr>
          <a:xfrm>
            <a:off x="2345173" y="2294967"/>
            <a:ext cx="6504604" cy="906145"/>
          </a:xfrm>
          <a:prstGeom prst="rect">
            <a:avLst/>
          </a:prstGeom>
          <a:noFill/>
        </p:spPr>
        <p:txBody>
          <a:bodyPr wrap="square" rtlCol="0">
            <a:spAutoFit/>
          </a:bodyPr>
          <a:lstStyle/>
          <a:p>
            <a:pPr>
              <a:spcAft>
                <a:spcPts val="495"/>
              </a:spcAft>
            </a:pPr>
            <a:endParaRPr lang="es-CL" sz="1485"/>
          </a:p>
          <a:p>
            <a:pPr>
              <a:spcAft>
                <a:spcPts val="495"/>
              </a:spcAft>
            </a:pPr>
            <a:endParaRPr lang="es-CL" sz="1485" b="1"/>
          </a:p>
          <a:p>
            <a:pPr>
              <a:spcAft>
                <a:spcPts val="495"/>
              </a:spcAft>
            </a:pPr>
            <a:endParaRPr lang="es-CL" sz="1485"/>
          </a:p>
        </p:txBody>
      </p:sp>
      <p:sp>
        <p:nvSpPr>
          <p:cNvPr id="6" name="5 CuadroTexto"/>
          <p:cNvSpPr txBox="1"/>
          <p:nvPr/>
        </p:nvSpPr>
        <p:spPr>
          <a:xfrm>
            <a:off x="4938359" y="5549586"/>
            <a:ext cx="3358205" cy="270074"/>
          </a:xfrm>
          <a:prstGeom prst="rect">
            <a:avLst/>
          </a:prstGeom>
          <a:noFill/>
        </p:spPr>
        <p:txBody>
          <a:bodyPr wrap="square" rtlCol="0">
            <a:spAutoFit/>
          </a:bodyPr>
          <a:lstStyle/>
          <a:p>
            <a:pPr>
              <a:spcAft>
                <a:spcPts val="495"/>
              </a:spcAft>
            </a:pPr>
            <a:r>
              <a:rPr lang="es-CL" sz="1155" b="1"/>
              <a:t>.</a:t>
            </a:r>
          </a:p>
        </p:txBody>
      </p:sp>
    </p:spTree>
    <p:extLst>
      <p:ext uri="{BB962C8B-B14F-4D97-AF65-F5344CB8AC3E}">
        <p14:creationId xmlns:p14="http://schemas.microsoft.com/office/powerpoint/2010/main" val="421785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5885"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 name="Título 1">
            <a:extLst>
              <a:ext uri="{FF2B5EF4-FFF2-40B4-BE49-F238E27FC236}">
                <a16:creationId xmlns:a16="http://schemas.microsoft.com/office/drawing/2014/main" id="{E7D5BE38-8F91-1A8D-96CA-7E5EB7AD8F73}"/>
              </a:ext>
            </a:extLst>
          </p:cNvPr>
          <p:cNvSpPr>
            <a:spLocks noGrp="1"/>
          </p:cNvSpPr>
          <p:nvPr>
            <p:ph type="title"/>
          </p:nvPr>
        </p:nvSpPr>
        <p:spPr>
          <a:xfrm>
            <a:off x="528066" y="1325705"/>
            <a:ext cx="3604097" cy="1614394"/>
          </a:xfrm>
        </p:spPr>
        <p:txBody>
          <a:bodyPr anchor="b">
            <a:normAutofit/>
          </a:bodyPr>
          <a:lstStyle/>
          <a:p>
            <a:r>
              <a:rPr lang="es-CL" sz="4455" dirty="0"/>
              <a:t>Taller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066" y="3191545"/>
            <a:ext cx="2866644" cy="150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3" name="Marcador de contenido 2">
            <a:extLst>
              <a:ext uri="{FF2B5EF4-FFF2-40B4-BE49-F238E27FC236}">
                <a16:creationId xmlns:a16="http://schemas.microsoft.com/office/drawing/2014/main" id="{57063201-2703-D8E8-2DCE-E82217AE5329}"/>
              </a:ext>
            </a:extLst>
          </p:cNvPr>
          <p:cNvSpPr>
            <a:spLocks noGrp="1"/>
          </p:cNvSpPr>
          <p:nvPr>
            <p:ph idx="4294967295"/>
          </p:nvPr>
        </p:nvSpPr>
        <p:spPr>
          <a:xfrm>
            <a:off x="528066" y="3427417"/>
            <a:ext cx="3500961" cy="2739551"/>
          </a:xfrm>
        </p:spPr>
        <p:txBody>
          <a:bodyPr>
            <a:normAutofit/>
          </a:bodyPr>
          <a:lstStyle/>
          <a:p>
            <a:endParaRPr lang="es-CL" sz="1815" dirty="0"/>
          </a:p>
          <a:p>
            <a:endParaRPr lang="es-CL" sz="1815" dirty="0"/>
          </a:p>
          <a:p>
            <a:endParaRPr lang="es-CL" sz="1815" dirty="0"/>
          </a:p>
        </p:txBody>
      </p:sp>
      <p:pic>
        <p:nvPicPr>
          <p:cNvPr id="4" name="Imagen 3">
            <a:extLst>
              <a:ext uri="{FF2B5EF4-FFF2-40B4-BE49-F238E27FC236}">
                <a16:creationId xmlns:a16="http://schemas.microsoft.com/office/drawing/2014/main" id="{8F856985-64E9-9638-0F7A-89418489EBE5}"/>
              </a:ext>
            </a:extLst>
          </p:cNvPr>
          <p:cNvPicPr>
            <a:picLocks noChangeAspect="1"/>
          </p:cNvPicPr>
          <p:nvPr/>
        </p:nvPicPr>
        <p:blipFill rotWithShape="1">
          <a:blip r:embed="rId2"/>
          <a:srcRect t="10565" r="2" b="13167"/>
          <a:stretch/>
        </p:blipFill>
        <p:spPr>
          <a:xfrm>
            <a:off x="4382155" y="1057283"/>
            <a:ext cx="5674989" cy="565784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CuadroTexto 5">
            <a:extLst>
              <a:ext uri="{FF2B5EF4-FFF2-40B4-BE49-F238E27FC236}">
                <a16:creationId xmlns:a16="http://schemas.microsoft.com/office/drawing/2014/main" id="{C91C0E5A-DAFE-8F1E-CC20-EEC92E27D7E9}"/>
              </a:ext>
            </a:extLst>
          </p:cNvPr>
          <p:cNvSpPr txBox="1"/>
          <p:nvPr/>
        </p:nvSpPr>
        <p:spPr>
          <a:xfrm>
            <a:off x="526808" y="3693952"/>
            <a:ext cx="3281891" cy="1692002"/>
          </a:xfrm>
          <a:prstGeom prst="rect">
            <a:avLst/>
          </a:prstGeom>
          <a:noFill/>
        </p:spPr>
        <p:txBody>
          <a:bodyPr wrap="square">
            <a:spAutoFit/>
          </a:bodyPr>
          <a:lstStyle/>
          <a:p>
            <a:pPr algn="just"/>
            <a:r>
              <a:rPr lang="es-ES" sz="1485" dirty="0"/>
              <a:t>Analice de acuerdo a las tres visiones frente a los conflictos el problema que se le plantea a continuación, señalando, frente a cada visión:</a:t>
            </a:r>
          </a:p>
          <a:p>
            <a:pPr marL="282893" indent="-282893" algn="just">
              <a:buAutoNum type="alphaLcParenR"/>
            </a:pPr>
            <a:r>
              <a:rPr lang="es-ES" sz="1485" dirty="0"/>
              <a:t>Cuál es el conflicto o controversia que afecta a las partes</a:t>
            </a:r>
          </a:p>
          <a:p>
            <a:pPr marL="282893" indent="-282893" algn="just">
              <a:buAutoNum type="alphaLcParenR"/>
            </a:pPr>
            <a:r>
              <a:rPr lang="es-ES" sz="1485" dirty="0"/>
              <a:t>Cuál es la solución ideal</a:t>
            </a:r>
            <a:endParaRPr lang="es-CL" sz="1485" dirty="0"/>
          </a:p>
        </p:txBody>
      </p:sp>
    </p:spTree>
    <p:extLst>
      <p:ext uri="{BB962C8B-B14F-4D97-AF65-F5344CB8AC3E}">
        <p14:creationId xmlns:p14="http://schemas.microsoft.com/office/powerpoint/2010/main" val="2649693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33400" y="304800"/>
            <a:ext cx="8515349" cy="46474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9044"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900" b="0" i="0" u="none" strike="noStrike" cap="none" normalizeH="0" baseline="0" dirty="0" smtClean="0">
                <a:ln>
                  <a:noFill/>
                </a:ln>
                <a:solidFill>
                  <a:srgbClr val="22529B"/>
                </a:solidFill>
                <a:effectLst/>
                <a:latin typeface="Arial" panose="020B0604020202020204" pitchFamily="34" charset="0"/>
                <a:cs typeface="Arial" panose="020B0604020202020204" pitchFamily="34" charset="0"/>
                <a:hlinkClick r:id="rId2"/>
              </a:rPr>
              <a:t>  </a:t>
            </a:r>
            <a:r>
              <a:rPr kumimoji="0" lang="es-CL" altLang="es-CL" sz="23900" b="0" i="0" u="none" strike="noStrike" cap="none" normalizeH="0" baseline="0" dirty="0" smtClean="0">
                <a:ln>
                  <a:noFill/>
                </a:ln>
                <a:solidFill>
                  <a:srgbClr val="22529B"/>
                </a:solidFill>
                <a:effectLst/>
                <a:latin typeface="Arial" panose="020B0604020202020204" pitchFamily="34" charset="0"/>
                <a:cs typeface="Arial" panose="020B0604020202020204" pitchFamily="34" charset="0"/>
              </a:rPr>
              <a:t> </a:t>
            </a:r>
            <a:r>
              <a:rPr kumimoji="0" lang="es-CL" altLang="es-CL" sz="900" b="0" i="0" u="none" strike="noStrike" cap="none" normalizeH="0" baseline="0" dirty="0" smtClean="0">
                <a:ln>
                  <a:noFill/>
                </a:ln>
                <a:solidFill>
                  <a:srgbClr val="22529B"/>
                </a:solidFill>
                <a:effectLst/>
                <a:latin typeface="Arial" panose="020B0604020202020204" pitchFamily="34" charset="0"/>
                <a:cs typeface="Arial" panose="020B0604020202020204" pitchFamily="34" charset="0"/>
              </a:rPr>
              <a:t>                                                                                                                                                                                                                </a:t>
            </a:r>
            <a:endParaRPr kumimoji="0" lang="es-CL" altLang="es-CL" sz="7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600" b="1" i="0" u="none" strike="noStrike" cap="none" normalizeH="0" baseline="0" dirty="0" smtClean="0">
                <a:ln>
                  <a:noFill/>
                </a:ln>
                <a:solidFill>
                  <a:srgbClr val="22529B"/>
                </a:solidFill>
                <a:effectLst/>
                <a:latin typeface="Arial" panose="020B0604020202020204" pitchFamily="34" charset="0"/>
                <a:cs typeface="Arial" panose="020B0604020202020204" pitchFamily="34" charset="0"/>
                <a:hlinkClick r:id="rId2"/>
              </a:rPr>
              <a:t>Aumentan críticas a delegada de Valparaíso por robos a edificios con socavones: La Moneda la blinda</a:t>
            </a:r>
            <a:endParaRPr kumimoji="0" lang="es-CL" altLang="es-CL" sz="1600" b="1"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1" i="0" u="none" strike="noStrike" cap="none" normalizeH="0" baseline="0" dirty="0" smtClean="0">
                <a:ln>
                  <a:noFill/>
                </a:ln>
                <a:solidFill>
                  <a:srgbClr val="519AD7"/>
                </a:solidFill>
                <a:effectLst/>
                <a:latin typeface="Arial" panose="020B0604020202020204" pitchFamily="34" charset="0"/>
                <a:cs typeface="Arial" panose="020B0604020202020204" pitchFamily="34" charset="0"/>
              </a:rPr>
              <a:t>11:53</a:t>
            </a:r>
            <a:endParaRPr kumimoji="0" lang="es-CL" altLang="es-CL" sz="9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1" i="0" u="none" strike="noStrike" cap="none" normalizeH="0" baseline="0" dirty="0" smtClean="0">
                <a:ln>
                  <a:noFill/>
                </a:ln>
                <a:solidFill>
                  <a:srgbClr val="519AD7"/>
                </a:solidFill>
                <a:effectLst/>
                <a:latin typeface="Arial" panose="020B0604020202020204" pitchFamily="34" charset="0"/>
                <a:cs typeface="Arial" panose="020B0604020202020204" pitchFamily="34" charset="0"/>
                <a:hlinkClick r:id="rId3"/>
              </a:rPr>
              <a:t>5</a:t>
            </a:r>
            <a:endParaRPr kumimoji="0" lang="es-CL" altLang="es-CL" sz="9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100" b="0" i="0" u="none" strike="noStrike" cap="none" normalizeH="0" baseline="0" dirty="0" smtClean="0">
                <a:ln>
                  <a:noFill/>
                </a:ln>
                <a:solidFill>
                  <a:srgbClr val="666666"/>
                </a:solidFill>
                <a:effectLst/>
                <a:latin typeface="Arial" panose="020B0604020202020204" pitchFamily="34" charset="0"/>
                <a:cs typeface="Arial" panose="020B0604020202020204" pitchFamily="34" charset="0"/>
              </a:rPr>
              <a:t>El ministro (s) del Interior, Manuel Monsalve, descartó que el Gobierno esté evaluando la gestión de Sofía González.</a:t>
            </a:r>
            <a:endParaRPr kumimoji="0" lang="es-CL" altLang="es-CL" sz="900" b="0" i="0" u="none" strike="noStrike" cap="none" normalizeH="0" baseline="0" dirty="0" smtClean="0">
              <a:ln>
                <a:noFill/>
              </a:ln>
              <a:solidFill>
                <a:srgbClr val="22529B"/>
              </a:solidFill>
              <a:effectLst/>
              <a:latin typeface="Arial" panose="020B0604020202020204" pitchFamily="34" charset="0"/>
              <a:cs typeface="Arial" panose="020B0604020202020204" pitchFamily="34" charset="0"/>
            </a:endParaRPr>
          </a:p>
        </p:txBody>
      </p:sp>
      <p:pic>
        <p:nvPicPr>
          <p:cNvPr id="1028" name="Picture 4" descr="Aumentan críticas a delegada de Valparaíso por robos a edificios con socavones: La Moneda la blinda">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987"/>
            <a:ext cx="6762750" cy="380047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33400" y="5105400"/>
            <a:ext cx="9144000" cy="2462213"/>
          </a:xfrm>
          <a:prstGeom prst="rect">
            <a:avLst/>
          </a:prstGeom>
        </p:spPr>
        <p:txBody>
          <a:bodyPr wrap="square">
            <a:spAutoFit/>
          </a:bodyPr>
          <a:lstStyle/>
          <a:p>
            <a:pPr algn="just"/>
            <a:r>
              <a:rPr lang="es-ES" sz="1400" dirty="0">
                <a:solidFill>
                  <a:srgbClr val="000000"/>
                </a:solidFill>
                <a:latin typeface="Arial" panose="020B0604020202020204" pitchFamily="34" charset="0"/>
              </a:rPr>
              <a:t>A pesar de la iniciativa, la figura de González no ha estado exenta de críticas. De hecho, según consignó Cooperativa, Rodrigo Fernández, vocero de la comunidad de Miramar </a:t>
            </a:r>
            <a:r>
              <a:rPr lang="es-ES" sz="1400" dirty="0" err="1">
                <a:solidFill>
                  <a:srgbClr val="000000"/>
                </a:solidFill>
                <a:latin typeface="Arial" panose="020B0604020202020204" pitchFamily="34" charset="0"/>
              </a:rPr>
              <a:t>Reñaca</a:t>
            </a:r>
            <a:r>
              <a:rPr lang="es-ES" sz="1400" dirty="0">
                <a:solidFill>
                  <a:srgbClr val="000000"/>
                </a:solidFill>
                <a:latin typeface="Arial" panose="020B0604020202020204" pitchFamily="34" charset="0"/>
              </a:rPr>
              <a:t>, apuntó directamente a la gestión de la representante del Ejecutivo en la zona, señalando que "el plan de seguridad de la delegada presidencial fue un fracaso total". En tanto, Constanza </a:t>
            </a:r>
            <a:r>
              <a:rPr lang="es-ES" sz="1400" dirty="0" err="1">
                <a:solidFill>
                  <a:srgbClr val="000000"/>
                </a:solidFill>
                <a:latin typeface="Arial" panose="020B0604020202020204" pitchFamily="34" charset="0"/>
              </a:rPr>
              <a:t>Perucca</a:t>
            </a:r>
            <a:r>
              <a:rPr lang="es-ES" sz="1400" dirty="0">
                <a:solidFill>
                  <a:srgbClr val="000000"/>
                </a:solidFill>
                <a:latin typeface="Arial" panose="020B0604020202020204" pitchFamily="34" charset="0"/>
              </a:rPr>
              <a:t>, residente del edificio </a:t>
            </a:r>
            <a:r>
              <a:rPr lang="es-ES" sz="1400" dirty="0" err="1">
                <a:solidFill>
                  <a:srgbClr val="000000"/>
                </a:solidFill>
                <a:latin typeface="Arial" panose="020B0604020202020204" pitchFamily="34" charset="0"/>
              </a:rPr>
              <a:t>MIramar</a:t>
            </a:r>
            <a:r>
              <a:rPr lang="es-ES" sz="1400" dirty="0">
                <a:solidFill>
                  <a:srgbClr val="000000"/>
                </a:solidFill>
                <a:latin typeface="Arial" panose="020B0604020202020204" pitchFamily="34" charset="0"/>
              </a:rPr>
              <a:t> </a:t>
            </a:r>
            <a:r>
              <a:rPr lang="es-ES" sz="1400" dirty="0" err="1">
                <a:solidFill>
                  <a:srgbClr val="000000"/>
                </a:solidFill>
                <a:latin typeface="Arial" panose="020B0604020202020204" pitchFamily="34" charset="0"/>
              </a:rPr>
              <a:t>Reñaca</a:t>
            </a:r>
            <a:r>
              <a:rPr lang="es-ES" sz="1400" dirty="0">
                <a:solidFill>
                  <a:srgbClr val="000000"/>
                </a:solidFill>
                <a:latin typeface="Arial" panose="020B0604020202020204" pitchFamily="34" charset="0"/>
              </a:rPr>
              <a:t>, dijo al matinal de Mega que este "ha sido un proceso realmente indignante, donde ha habido una demora por parte de las autoridades en poner más seguridad y en prever todo lo que les dijimos dentro de una reunión que tuvimos con la delegada y con la alcaldesa (</a:t>
            </a:r>
            <a:r>
              <a:rPr lang="es-ES" sz="1400" dirty="0" err="1">
                <a:solidFill>
                  <a:srgbClr val="000000"/>
                </a:solidFill>
                <a:latin typeface="Arial" panose="020B0604020202020204" pitchFamily="34" charset="0"/>
              </a:rPr>
              <a:t>Ripamonti</a:t>
            </a:r>
            <a:r>
              <a:rPr lang="es-ES" sz="1400" dirty="0">
                <a:solidFill>
                  <a:srgbClr val="000000"/>
                </a:solidFill>
                <a:latin typeface="Arial" panose="020B0604020202020204" pitchFamily="34" charset="0"/>
              </a:rPr>
              <a:t>)" "La gestión de la delegada presidencial no se ha visto. Sinceramente, no ha cumplido con nada de lo que nos han prometido en seguridad", añadió la propietaria.</a:t>
            </a:r>
            <a:r>
              <a:rPr lang="es-ES" sz="1400" dirty="0"/>
              <a:t/>
            </a:r>
            <a:br>
              <a:rPr lang="es-ES" sz="1400" dirty="0"/>
            </a:br>
            <a:r>
              <a:rPr lang="es-ES" sz="1400" dirty="0"/>
              <a:t/>
            </a:r>
            <a:br>
              <a:rPr lang="es-ES" sz="1400" dirty="0"/>
            </a:br>
            <a:r>
              <a:rPr lang="es-ES" sz="1400" dirty="0">
                <a:solidFill>
                  <a:srgbClr val="000000"/>
                </a:solidFill>
                <a:latin typeface="Arial" panose="020B0604020202020204" pitchFamily="34" charset="0"/>
              </a:rPr>
              <a:t>Fuente: Emol.com - </a:t>
            </a:r>
            <a:r>
              <a:rPr lang="es-ES" sz="1400" dirty="0">
                <a:latin typeface="Arial" panose="020B0604020202020204" pitchFamily="34" charset="0"/>
                <a:hlinkClick r:id="rId2"/>
              </a:rPr>
              <a:t>https://www.emol.com/noticias/Nacional/2023/10/19/1110445/vecinos-delegada-delegada-socavones.html</a:t>
            </a:r>
            <a:endParaRPr lang="es-CL" sz="1400" dirty="0"/>
          </a:p>
        </p:txBody>
      </p:sp>
    </p:spTree>
    <p:extLst>
      <p:ext uri="{BB962C8B-B14F-4D97-AF65-F5344CB8AC3E}">
        <p14:creationId xmlns:p14="http://schemas.microsoft.com/office/powerpoint/2010/main" val="441613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terram.cl/wp-content/uploads/2023/06/Jaula-3-5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3771"/>
            <a:ext cx="52387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09600" y="2594951"/>
            <a:ext cx="8839200" cy="1323439"/>
          </a:xfrm>
          <a:prstGeom prst="rect">
            <a:avLst/>
          </a:prstGeom>
        </p:spPr>
        <p:txBody>
          <a:bodyPr wrap="square">
            <a:spAutoFit/>
          </a:bodyPr>
          <a:lstStyle/>
          <a:p>
            <a:pPr algn="just"/>
            <a:r>
              <a:rPr lang="es-ES" sz="1600" dirty="0">
                <a:solidFill>
                  <a:srgbClr val="000000"/>
                </a:solidFill>
                <a:latin typeface="Open Sans"/>
              </a:rPr>
              <a:t>El oficio N°234053 emitido por el Ministerio del Medio Ambiente donde informa a otros organismos la suspensión del otorgamiento de nuevas concesiones de acuicultura en trámite al interior de áreas protegidas, no hizo más que comunicar a las demás reparticiones un aspecto específico de la ley recién publicada que entró en vigencia. 29 de septiembre de 2023.</a:t>
            </a:r>
            <a:r>
              <a:rPr lang="es-ES" sz="1600" dirty="0"/>
              <a:t/>
            </a:r>
            <a:br>
              <a:rPr lang="es-ES" sz="1600" dirty="0"/>
            </a:br>
            <a:endParaRPr lang="es-CL" sz="1600" dirty="0"/>
          </a:p>
        </p:txBody>
      </p:sp>
      <p:sp>
        <p:nvSpPr>
          <p:cNvPr id="3" name="Rectángulo 2"/>
          <p:cNvSpPr/>
          <p:nvPr/>
        </p:nvSpPr>
        <p:spPr>
          <a:xfrm>
            <a:off x="609600" y="5410200"/>
            <a:ext cx="8763000" cy="1815882"/>
          </a:xfrm>
          <a:prstGeom prst="rect">
            <a:avLst/>
          </a:prstGeom>
        </p:spPr>
        <p:txBody>
          <a:bodyPr wrap="square">
            <a:spAutoFit/>
          </a:bodyPr>
          <a:lstStyle/>
          <a:p>
            <a:pPr algn="just"/>
            <a:r>
              <a:rPr lang="es-ES" sz="1600" dirty="0">
                <a:solidFill>
                  <a:srgbClr val="000000"/>
                </a:solidFill>
                <a:latin typeface="Open Sans"/>
              </a:rPr>
              <a:t>Tal como lo ha entendido el Tribunal Constitucional, en línea con los criterios de la Corte Suprema para identificar un derecho adquirido,</a:t>
            </a:r>
            <a:r>
              <a:rPr lang="es-ES" sz="1600" b="1" dirty="0">
                <a:solidFill>
                  <a:srgbClr val="000000"/>
                </a:solidFill>
                <a:latin typeface="Open Sans"/>
              </a:rPr>
              <a:t> es importante tener presente que mientras no se constituya una concesión no es posible hablar de derecho adquirido, teniendo los solicitantes sólo una expectativa de obtener este derecho.</a:t>
            </a:r>
            <a:r>
              <a:rPr lang="es-ES" sz="1600" dirty="0">
                <a:solidFill>
                  <a:srgbClr val="000000"/>
                </a:solidFill>
                <a:latin typeface="Open Sans"/>
              </a:rPr>
              <a:t> Por otra parte, al no disponer la ley de un artículo transitorio que defina un plazo para la entrada en vigencia de los nuevos requisitos para otorgar una concesión en áreas protegidas, estos requisitos comienzan a regir desde la publicación de la ley en el Diario Oficial, esto es, el 6 de septiembre de 2023.</a:t>
            </a:r>
            <a:endParaRPr lang="es-CL" sz="1600" dirty="0"/>
          </a:p>
        </p:txBody>
      </p:sp>
      <p:sp>
        <p:nvSpPr>
          <p:cNvPr id="4" name="Rectángulo 3"/>
          <p:cNvSpPr/>
          <p:nvPr/>
        </p:nvSpPr>
        <p:spPr>
          <a:xfrm>
            <a:off x="609600" y="3708308"/>
            <a:ext cx="8991600" cy="1569660"/>
          </a:xfrm>
          <a:prstGeom prst="rect">
            <a:avLst/>
          </a:prstGeom>
        </p:spPr>
        <p:txBody>
          <a:bodyPr wrap="square">
            <a:spAutoFit/>
          </a:bodyPr>
          <a:lstStyle/>
          <a:p>
            <a:r>
              <a:rPr lang="es-ES" sz="1600" dirty="0">
                <a:solidFill>
                  <a:srgbClr val="000000"/>
                </a:solidFill>
                <a:latin typeface="Open Sans"/>
              </a:rPr>
              <a:t>Actualmente, las solicitudes de concesiones salmoneras en trámite se concentran en la Reserva Forestal Las </a:t>
            </a:r>
            <a:r>
              <a:rPr lang="es-ES" sz="1600" dirty="0" err="1">
                <a:solidFill>
                  <a:srgbClr val="000000"/>
                </a:solidFill>
                <a:latin typeface="Open Sans"/>
              </a:rPr>
              <a:t>Guaitecas</a:t>
            </a:r>
            <a:r>
              <a:rPr lang="es-ES" sz="1600" dirty="0">
                <a:solidFill>
                  <a:srgbClr val="000000"/>
                </a:solidFill>
                <a:latin typeface="Open Sans"/>
              </a:rPr>
              <a:t> y Reserva Nacional </a:t>
            </a:r>
            <a:r>
              <a:rPr lang="es-ES" sz="1600" dirty="0" err="1">
                <a:solidFill>
                  <a:srgbClr val="000000"/>
                </a:solidFill>
                <a:latin typeface="Open Sans"/>
              </a:rPr>
              <a:t>Kawésqar</a:t>
            </a:r>
            <a:r>
              <a:rPr lang="es-ES" sz="1600" dirty="0">
                <a:solidFill>
                  <a:srgbClr val="000000"/>
                </a:solidFill>
                <a:latin typeface="Open Sans"/>
              </a:rPr>
              <a:t>, en las regiones de Aysén y Magallanes, respectivamente.</a:t>
            </a:r>
            <a:r>
              <a:rPr lang="es-ES" sz="1600" b="1" dirty="0">
                <a:solidFill>
                  <a:srgbClr val="000000"/>
                </a:solidFill>
                <a:latin typeface="Open Sans"/>
              </a:rPr>
              <a:t> Ambas áreas protegidas no cuentan con un plan de manejo, por lo que tampoco es posible definir la compatibilidad de la actividad con el área protegida</a:t>
            </a:r>
            <a:r>
              <a:rPr lang="es-ES" sz="1600" dirty="0">
                <a:solidFill>
                  <a:srgbClr val="000000"/>
                </a:solidFill>
                <a:latin typeface="Open Sans"/>
              </a:rPr>
              <a:t>, pese a que resulta evidente que la </a:t>
            </a:r>
            <a:r>
              <a:rPr lang="es-ES" sz="1600" dirty="0" err="1">
                <a:solidFill>
                  <a:srgbClr val="000000"/>
                </a:solidFill>
                <a:latin typeface="Open Sans"/>
              </a:rPr>
              <a:t>salmonicultura</a:t>
            </a:r>
            <a:r>
              <a:rPr lang="es-ES" sz="1600" dirty="0">
                <a:solidFill>
                  <a:srgbClr val="000000"/>
                </a:solidFill>
                <a:latin typeface="Open Sans"/>
              </a:rPr>
              <a:t>, con sus altos niveles de impacto ambiental ampliamente demostrados, no es compatible con la protección de la naturaleza.</a:t>
            </a:r>
            <a:endParaRPr lang="es-CL" sz="1600" dirty="0"/>
          </a:p>
        </p:txBody>
      </p:sp>
    </p:spTree>
    <p:extLst>
      <p:ext uri="{BB962C8B-B14F-4D97-AF65-F5344CB8AC3E}">
        <p14:creationId xmlns:p14="http://schemas.microsoft.com/office/powerpoint/2010/main" val="1053253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terram.cl/carbon/wp-content/uploads/sites/2/2019/10/SAM_0704-1024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4803775" cy="36028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1712912" y="4210725"/>
            <a:ext cx="6556375" cy="43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13013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1" i="0" u="none" strike="noStrike" cap="none" normalizeH="0" baseline="0" dirty="0" smtClean="0">
                <a:ln>
                  <a:noFill/>
                </a:ln>
                <a:solidFill>
                  <a:srgbClr val="626262"/>
                </a:solidFill>
                <a:effectLst/>
                <a:latin typeface="Open Sans"/>
              </a:rPr>
              <a:t>Se identificaron cuatro observaciones entre los años 2016 y 2018, dos de ellas graves. Privado afirma que ha subsanado gran parte de las medidas. Fuente: El Mercurio de Valparaíso, 3 de octubre de 2019.</a:t>
            </a:r>
            <a:endParaRPr kumimoji="0" lang="es-CL" altLang="es-CL"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9372600" y="427356"/>
            <a:ext cx="68580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L"/>
          </a:p>
        </p:txBody>
      </p:sp>
      <p:sp>
        <p:nvSpPr>
          <p:cNvPr id="8" name="Rectangle 8"/>
          <p:cNvSpPr>
            <a:spLocks noChangeArrowheads="1"/>
          </p:cNvSpPr>
          <p:nvPr/>
        </p:nvSpPr>
        <p:spPr bwMode="auto">
          <a:xfrm>
            <a:off x="914400" y="5105400"/>
            <a:ext cx="8153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000" b="0" i="0" u="none" strike="noStrike" cap="none" normalizeH="0" baseline="0" dirty="0" smtClean="0">
              <a:ln>
                <a:noFill/>
              </a:ln>
              <a:solidFill>
                <a:srgbClr val="626262"/>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smtClean="0">
                <a:ln>
                  <a:noFill/>
                </a:ln>
                <a:solidFill>
                  <a:srgbClr val="626262"/>
                </a:solidFill>
                <a:effectLst/>
                <a:latin typeface="Open Sans"/>
              </a:rPr>
              <a:t>Después de diversas fiscalizaciones realizadas entre los años 2016 y 2018, la Superintendencia del Medio Ambiente (SMA) formuló cargos a la empresa aes </a:t>
            </a:r>
            <a:r>
              <a:rPr kumimoji="0" lang="es-CL" altLang="es-CL" sz="1000" b="0" i="0" u="none" strike="noStrike" cap="none" normalizeH="0" baseline="0" dirty="0" err="1" smtClean="0">
                <a:ln>
                  <a:noFill/>
                </a:ln>
                <a:solidFill>
                  <a:srgbClr val="626262"/>
                </a:solidFill>
                <a:effectLst/>
                <a:latin typeface="Open Sans"/>
              </a:rPr>
              <a:t>gener</a:t>
            </a:r>
            <a:r>
              <a:rPr kumimoji="0" lang="es-CL" altLang="es-CL" sz="1000" b="0" i="0" u="none" strike="noStrike" cap="none" normalizeH="0" baseline="0" dirty="0" smtClean="0">
                <a:ln>
                  <a:noFill/>
                </a:ln>
                <a:solidFill>
                  <a:srgbClr val="626262"/>
                </a:solidFill>
                <a:effectLst/>
                <a:latin typeface="Open Sans"/>
              </a:rPr>
              <a:t> S.A. por incumplimientos en las faenas de la termoeléctrica ubicada en la localidad de Ventanas, comuna de </a:t>
            </a:r>
            <a:r>
              <a:rPr kumimoji="0" lang="es-CL" altLang="es-CL" sz="1000" b="0" i="0" u="none" strike="noStrike" cap="none" normalizeH="0" baseline="0" dirty="0" err="1" smtClean="0">
                <a:ln>
                  <a:noFill/>
                </a:ln>
                <a:solidFill>
                  <a:srgbClr val="626262"/>
                </a:solidFill>
                <a:effectLst/>
                <a:latin typeface="Open Sans"/>
              </a:rPr>
              <a:t>Puchuncaví</a:t>
            </a:r>
            <a:r>
              <a:rPr kumimoji="0" lang="es-CL" altLang="es-CL" sz="1000" b="0" i="0" u="none" strike="noStrike" cap="none" normalizeH="0" baseline="0" dirty="0" smtClean="0">
                <a:ln>
                  <a:noFill/>
                </a:ln>
                <a:solidFill>
                  <a:srgbClr val="626262"/>
                </a:solidFill>
                <a:effectLst/>
                <a:latin typeface="Open Sans"/>
              </a:rPr>
              <a:t>.</a:t>
            </a:r>
            <a:endParaRPr kumimoji="0" lang="es-CL" altLang="es-CL" sz="7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smtClean="0">
                <a:ln>
                  <a:noFill/>
                </a:ln>
                <a:solidFill>
                  <a:srgbClr val="626262"/>
                </a:solidFill>
                <a:effectLst/>
                <a:latin typeface="Open Sans"/>
              </a:rPr>
              <a:t>Según estipula el documento de 20 páginas, el ente fiscalizador fijó cuatro observaciones a la firma, dos de ellas de carácter grave y dos de carácter leve, por lo que la empresa tendría que pagar -de no subsanar las observaciones- una multa total de 12.000 UTA (Unidad Tributaria Anual), equivalente a $7.088.976.000.</a:t>
            </a:r>
            <a:endParaRPr kumimoji="0" lang="es-CL" altLang="es-CL" sz="7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000" b="0" i="0" u="none" strike="noStrike" cap="none" normalizeH="0" baseline="0" dirty="0" smtClean="0">
                <a:ln>
                  <a:noFill/>
                </a:ln>
                <a:solidFill>
                  <a:srgbClr val="626262"/>
                </a:solidFill>
                <a:effectLst/>
                <a:latin typeface="Open Sans"/>
              </a:rPr>
              <a:t>Además, la empresa arriesgaría la no renovación de la Resolución de Calificación Ambiental (RCA), incluso la clausura, debido a que las observaciones de la SMA dan a conocer una situación que podría conllevar riesgos para la salud de la población.</a:t>
            </a:r>
            <a:endParaRPr kumimoji="0" lang="es-CL" altLang="es-CL"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8220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9F40031A-7C86-8041-C642-504225865369}"/>
              </a:ext>
            </a:extLst>
          </p:cNvPr>
          <p:cNvGraphicFramePr>
            <a:graphicFrameLocks noGrp="1"/>
          </p:cNvGraphicFramePr>
          <p:nvPr>
            <p:extLst>
              <p:ext uri="{D42A27DB-BD31-4B8C-83A1-F6EECF244321}">
                <p14:modId xmlns:p14="http://schemas.microsoft.com/office/powerpoint/2010/main" val="168134719"/>
              </p:ext>
            </p:extLst>
          </p:nvPr>
        </p:nvGraphicFramePr>
        <p:xfrm>
          <a:off x="1486572" y="1358504"/>
          <a:ext cx="7972761" cy="5055395"/>
        </p:xfrm>
        <a:graphic>
          <a:graphicData uri="http://schemas.openxmlformats.org/drawingml/2006/table">
            <a:tbl>
              <a:tblPr firstRow="1" bandRow="1">
                <a:tableStyleId>{5C22544A-7EE6-4342-B048-85BDC9FD1C3A}</a:tableStyleId>
              </a:tblPr>
              <a:tblGrid>
                <a:gridCol w="2657587">
                  <a:extLst>
                    <a:ext uri="{9D8B030D-6E8A-4147-A177-3AD203B41FA5}">
                      <a16:colId xmlns:a16="http://schemas.microsoft.com/office/drawing/2014/main" val="3614929857"/>
                    </a:ext>
                  </a:extLst>
                </a:gridCol>
                <a:gridCol w="2657587">
                  <a:extLst>
                    <a:ext uri="{9D8B030D-6E8A-4147-A177-3AD203B41FA5}">
                      <a16:colId xmlns:a16="http://schemas.microsoft.com/office/drawing/2014/main" val="2098002642"/>
                    </a:ext>
                  </a:extLst>
                </a:gridCol>
                <a:gridCol w="2657587">
                  <a:extLst>
                    <a:ext uri="{9D8B030D-6E8A-4147-A177-3AD203B41FA5}">
                      <a16:colId xmlns:a16="http://schemas.microsoft.com/office/drawing/2014/main" val="460575719"/>
                    </a:ext>
                  </a:extLst>
                </a:gridCol>
              </a:tblGrid>
              <a:tr h="1523875">
                <a:tc>
                  <a:txBody>
                    <a:bodyPr/>
                    <a:lstStyle/>
                    <a:p>
                      <a:r>
                        <a:rPr lang="es-ES" sz="1500" dirty="0"/>
                        <a:t>Visión distributiva/ adjudicativa</a:t>
                      </a:r>
                      <a:endParaRPr lang="es-CL" sz="1500" dirty="0"/>
                    </a:p>
                  </a:txBody>
                  <a:tcPr marL="75438" marR="75438" marT="37719" marB="37719"/>
                </a:tc>
                <a:tc>
                  <a:txBody>
                    <a:bodyPr/>
                    <a:lstStyle/>
                    <a:p>
                      <a:r>
                        <a:rPr lang="es-ES" sz="1500" dirty="0"/>
                        <a:t>Visión colaborativa</a:t>
                      </a:r>
                      <a:endParaRPr lang="es-CL" sz="1500" dirty="0"/>
                    </a:p>
                  </a:txBody>
                  <a:tcPr marL="75438" marR="75438" marT="37719" marB="37719"/>
                </a:tc>
                <a:tc>
                  <a:txBody>
                    <a:bodyPr/>
                    <a:lstStyle/>
                    <a:p>
                      <a:r>
                        <a:rPr lang="es-ES" sz="1500" dirty="0"/>
                        <a:t>Visión Transformativa</a:t>
                      </a:r>
                      <a:endParaRPr lang="es-CL" sz="1500" dirty="0"/>
                    </a:p>
                  </a:txBody>
                  <a:tcPr marL="75438" marR="75438" marT="37719" marB="37719"/>
                </a:tc>
                <a:extLst>
                  <a:ext uri="{0D108BD9-81ED-4DB2-BD59-A6C34878D82A}">
                    <a16:rowId xmlns:a16="http://schemas.microsoft.com/office/drawing/2014/main" val="563092688"/>
                  </a:ext>
                </a:extLst>
              </a:tr>
              <a:tr h="882880">
                <a:tc>
                  <a:txBody>
                    <a:bodyPr/>
                    <a:lstStyle/>
                    <a:p>
                      <a:endParaRPr lang="es-CL" sz="1500" dirty="0"/>
                    </a:p>
                  </a:txBody>
                  <a:tcPr marL="75438" marR="75438" marT="37719" marB="37719"/>
                </a:tc>
                <a:tc>
                  <a:txBody>
                    <a:bodyPr/>
                    <a:lstStyle/>
                    <a:p>
                      <a:endParaRPr lang="es-CL" sz="1500"/>
                    </a:p>
                  </a:txBody>
                  <a:tcPr marL="75438" marR="75438" marT="37719" marB="37719"/>
                </a:tc>
                <a:tc>
                  <a:txBody>
                    <a:bodyPr/>
                    <a:lstStyle/>
                    <a:p>
                      <a:endParaRPr lang="es-CL" sz="1500"/>
                    </a:p>
                  </a:txBody>
                  <a:tcPr marL="75438" marR="75438" marT="37719" marB="37719"/>
                </a:tc>
                <a:extLst>
                  <a:ext uri="{0D108BD9-81ED-4DB2-BD59-A6C34878D82A}">
                    <a16:rowId xmlns:a16="http://schemas.microsoft.com/office/drawing/2014/main" val="730733587"/>
                  </a:ext>
                </a:extLst>
              </a:tr>
              <a:tr h="882880">
                <a:tc>
                  <a:txBody>
                    <a:bodyPr/>
                    <a:lstStyle/>
                    <a:p>
                      <a:endParaRPr lang="es-CL" sz="1500" dirty="0"/>
                    </a:p>
                  </a:txBody>
                  <a:tcPr marL="75438" marR="75438" marT="37719" marB="37719"/>
                </a:tc>
                <a:tc>
                  <a:txBody>
                    <a:bodyPr/>
                    <a:lstStyle/>
                    <a:p>
                      <a:endParaRPr lang="es-CL" sz="1500"/>
                    </a:p>
                  </a:txBody>
                  <a:tcPr marL="75438" marR="75438" marT="37719" marB="37719"/>
                </a:tc>
                <a:tc>
                  <a:txBody>
                    <a:bodyPr/>
                    <a:lstStyle/>
                    <a:p>
                      <a:endParaRPr lang="es-CL" sz="1500"/>
                    </a:p>
                  </a:txBody>
                  <a:tcPr marL="75438" marR="75438" marT="37719" marB="37719"/>
                </a:tc>
                <a:extLst>
                  <a:ext uri="{0D108BD9-81ED-4DB2-BD59-A6C34878D82A}">
                    <a16:rowId xmlns:a16="http://schemas.microsoft.com/office/drawing/2014/main" val="3465946679"/>
                  </a:ext>
                </a:extLst>
              </a:tr>
              <a:tr h="882880">
                <a:tc>
                  <a:txBody>
                    <a:bodyPr/>
                    <a:lstStyle/>
                    <a:p>
                      <a:endParaRPr lang="es-CL" sz="1500" dirty="0"/>
                    </a:p>
                  </a:txBody>
                  <a:tcPr marL="75438" marR="75438" marT="37719" marB="37719"/>
                </a:tc>
                <a:tc>
                  <a:txBody>
                    <a:bodyPr/>
                    <a:lstStyle/>
                    <a:p>
                      <a:endParaRPr lang="es-CL" sz="1500"/>
                    </a:p>
                  </a:txBody>
                  <a:tcPr marL="75438" marR="75438" marT="37719" marB="37719"/>
                </a:tc>
                <a:tc>
                  <a:txBody>
                    <a:bodyPr/>
                    <a:lstStyle/>
                    <a:p>
                      <a:endParaRPr lang="es-CL" sz="1500"/>
                    </a:p>
                  </a:txBody>
                  <a:tcPr marL="75438" marR="75438" marT="37719" marB="37719"/>
                </a:tc>
                <a:extLst>
                  <a:ext uri="{0D108BD9-81ED-4DB2-BD59-A6C34878D82A}">
                    <a16:rowId xmlns:a16="http://schemas.microsoft.com/office/drawing/2014/main" val="2112664094"/>
                  </a:ext>
                </a:extLst>
              </a:tr>
              <a:tr h="882880">
                <a:tc>
                  <a:txBody>
                    <a:bodyPr/>
                    <a:lstStyle/>
                    <a:p>
                      <a:endParaRPr lang="es-CL" sz="1500" dirty="0"/>
                    </a:p>
                  </a:txBody>
                  <a:tcPr marL="75438" marR="75438" marT="37719" marB="37719"/>
                </a:tc>
                <a:tc>
                  <a:txBody>
                    <a:bodyPr/>
                    <a:lstStyle/>
                    <a:p>
                      <a:endParaRPr lang="es-CL" sz="1500"/>
                    </a:p>
                  </a:txBody>
                  <a:tcPr marL="75438" marR="75438" marT="37719" marB="37719"/>
                </a:tc>
                <a:tc>
                  <a:txBody>
                    <a:bodyPr/>
                    <a:lstStyle/>
                    <a:p>
                      <a:endParaRPr lang="es-CL" sz="1500" dirty="0"/>
                    </a:p>
                  </a:txBody>
                  <a:tcPr marL="75438" marR="75438" marT="37719" marB="37719"/>
                </a:tc>
                <a:extLst>
                  <a:ext uri="{0D108BD9-81ED-4DB2-BD59-A6C34878D82A}">
                    <a16:rowId xmlns:a16="http://schemas.microsoft.com/office/drawing/2014/main" val="2834954113"/>
                  </a:ext>
                </a:extLst>
              </a:tr>
            </a:tbl>
          </a:graphicData>
        </a:graphic>
      </p:graphicFrame>
      <p:sp>
        <p:nvSpPr>
          <p:cNvPr id="4" name="CuadroTexto 3">
            <a:extLst>
              <a:ext uri="{FF2B5EF4-FFF2-40B4-BE49-F238E27FC236}">
                <a16:creationId xmlns:a16="http://schemas.microsoft.com/office/drawing/2014/main" id="{3581D623-6491-4AE3-AE2A-87A2A7D32A45}"/>
              </a:ext>
            </a:extLst>
          </p:cNvPr>
          <p:cNvSpPr txBox="1"/>
          <p:nvPr/>
        </p:nvSpPr>
        <p:spPr>
          <a:xfrm>
            <a:off x="125730" y="3098539"/>
            <a:ext cx="998445" cy="549381"/>
          </a:xfrm>
          <a:prstGeom prst="rect">
            <a:avLst/>
          </a:prstGeom>
          <a:noFill/>
        </p:spPr>
        <p:txBody>
          <a:bodyPr wrap="square" rtlCol="0">
            <a:spAutoFit/>
          </a:bodyPr>
          <a:lstStyle/>
          <a:p>
            <a:r>
              <a:rPr lang="es-ES" sz="1485" dirty="0"/>
              <a:t>Cuál es el conflicto?</a:t>
            </a:r>
            <a:endParaRPr lang="es-CL" sz="1485" dirty="0"/>
          </a:p>
        </p:txBody>
      </p:sp>
      <p:sp>
        <p:nvSpPr>
          <p:cNvPr id="5" name="CuadroTexto 4">
            <a:extLst>
              <a:ext uri="{FF2B5EF4-FFF2-40B4-BE49-F238E27FC236}">
                <a16:creationId xmlns:a16="http://schemas.microsoft.com/office/drawing/2014/main" id="{458F597C-378F-9E3D-34D7-2CCC681D76B0}"/>
              </a:ext>
            </a:extLst>
          </p:cNvPr>
          <p:cNvSpPr txBox="1"/>
          <p:nvPr/>
        </p:nvSpPr>
        <p:spPr>
          <a:xfrm>
            <a:off x="133126" y="3759766"/>
            <a:ext cx="1172248" cy="777905"/>
          </a:xfrm>
          <a:prstGeom prst="rect">
            <a:avLst/>
          </a:prstGeom>
          <a:noFill/>
        </p:spPr>
        <p:txBody>
          <a:bodyPr wrap="square" rtlCol="0">
            <a:spAutoFit/>
          </a:bodyPr>
          <a:lstStyle/>
          <a:p>
            <a:r>
              <a:rPr lang="es-ES" sz="1485" dirty="0"/>
              <a:t>Cuál sería la solución ideal?</a:t>
            </a:r>
            <a:endParaRPr lang="es-CL" sz="1485" dirty="0"/>
          </a:p>
        </p:txBody>
      </p:sp>
      <p:sp>
        <p:nvSpPr>
          <p:cNvPr id="6" name="CuadroTexto 5">
            <a:extLst>
              <a:ext uri="{FF2B5EF4-FFF2-40B4-BE49-F238E27FC236}">
                <a16:creationId xmlns:a16="http://schemas.microsoft.com/office/drawing/2014/main" id="{C646F5B2-F7B1-4924-ED16-8752EAD78228}"/>
              </a:ext>
            </a:extLst>
          </p:cNvPr>
          <p:cNvSpPr txBox="1"/>
          <p:nvPr/>
        </p:nvSpPr>
        <p:spPr>
          <a:xfrm>
            <a:off x="125730" y="4679013"/>
            <a:ext cx="1360842" cy="777905"/>
          </a:xfrm>
          <a:prstGeom prst="rect">
            <a:avLst/>
          </a:prstGeom>
          <a:noFill/>
        </p:spPr>
        <p:txBody>
          <a:bodyPr wrap="square" rtlCol="0">
            <a:spAutoFit/>
          </a:bodyPr>
          <a:lstStyle/>
          <a:p>
            <a:r>
              <a:rPr lang="es-ES" sz="1485" dirty="0"/>
              <a:t>En base a qué se resuelve el conflicto?</a:t>
            </a:r>
            <a:endParaRPr lang="es-CL" sz="1485" dirty="0"/>
          </a:p>
        </p:txBody>
      </p:sp>
      <p:sp>
        <p:nvSpPr>
          <p:cNvPr id="8" name="CuadroTexto 7">
            <a:extLst>
              <a:ext uri="{FF2B5EF4-FFF2-40B4-BE49-F238E27FC236}">
                <a16:creationId xmlns:a16="http://schemas.microsoft.com/office/drawing/2014/main" id="{942754DC-F3D4-9078-B82C-77103AE824DA}"/>
              </a:ext>
            </a:extLst>
          </p:cNvPr>
          <p:cNvSpPr txBox="1"/>
          <p:nvPr/>
        </p:nvSpPr>
        <p:spPr>
          <a:xfrm>
            <a:off x="133126" y="5568764"/>
            <a:ext cx="1309071" cy="1006429"/>
          </a:xfrm>
          <a:prstGeom prst="rect">
            <a:avLst/>
          </a:prstGeom>
          <a:noFill/>
        </p:spPr>
        <p:txBody>
          <a:bodyPr wrap="square" rtlCol="0">
            <a:spAutoFit/>
          </a:bodyPr>
          <a:lstStyle/>
          <a:p>
            <a:r>
              <a:rPr lang="es-ES" sz="1485" dirty="0"/>
              <a:t>Cuál es el máximo que obtienen las partes?</a:t>
            </a:r>
            <a:endParaRPr lang="es-CL" sz="1485" dirty="0"/>
          </a:p>
        </p:txBody>
      </p:sp>
    </p:spTree>
    <p:extLst>
      <p:ext uri="{BB962C8B-B14F-4D97-AF65-F5344CB8AC3E}">
        <p14:creationId xmlns:p14="http://schemas.microsoft.com/office/powerpoint/2010/main" val="95981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6592" y="3729643"/>
            <a:ext cx="3145790" cy="1715770"/>
          </a:xfrm>
          <a:prstGeom prst="rect">
            <a:avLst/>
          </a:prstGeom>
        </p:spPr>
        <p:txBody>
          <a:bodyPr vert="horz" wrap="square" lIns="0" tIns="72390" rIns="0" bIns="0" rtlCol="0">
            <a:spAutoFit/>
          </a:bodyPr>
          <a:lstStyle/>
          <a:p>
            <a:pPr marL="12700" marR="5080">
              <a:lnSpc>
                <a:spcPct val="90300"/>
              </a:lnSpc>
              <a:spcBef>
                <a:spcPts val="570"/>
              </a:spcBef>
            </a:pPr>
            <a:r>
              <a:rPr sz="3950" spc="-5" dirty="0">
                <a:solidFill>
                  <a:srgbClr val="FFFFFF"/>
                </a:solidFill>
                <a:latin typeface="Calibri Light"/>
                <a:cs typeface="Calibri Light"/>
              </a:rPr>
              <a:t>Métodos</a:t>
            </a:r>
            <a:r>
              <a:rPr sz="3950" spc="-30" dirty="0">
                <a:solidFill>
                  <a:srgbClr val="FFFFFF"/>
                </a:solidFill>
                <a:latin typeface="Calibri Light"/>
                <a:cs typeface="Calibri Light"/>
              </a:rPr>
              <a:t> </a:t>
            </a:r>
            <a:r>
              <a:rPr sz="3950" dirty="0">
                <a:solidFill>
                  <a:srgbClr val="FFFFFF"/>
                </a:solidFill>
                <a:latin typeface="Calibri Light"/>
                <a:cs typeface="Calibri Light"/>
              </a:rPr>
              <a:t>RAD</a:t>
            </a:r>
            <a:r>
              <a:rPr sz="3950" spc="-30" dirty="0">
                <a:solidFill>
                  <a:srgbClr val="FFFFFF"/>
                </a:solidFill>
                <a:latin typeface="Calibri Light"/>
                <a:cs typeface="Calibri Light"/>
              </a:rPr>
              <a:t> </a:t>
            </a:r>
            <a:r>
              <a:rPr sz="3950" dirty="0">
                <a:solidFill>
                  <a:srgbClr val="FFFFFF"/>
                </a:solidFill>
                <a:latin typeface="Calibri Light"/>
                <a:cs typeface="Calibri Light"/>
              </a:rPr>
              <a:t>y </a:t>
            </a:r>
            <a:r>
              <a:rPr sz="3950" spc="-875" dirty="0">
                <a:solidFill>
                  <a:srgbClr val="FFFFFF"/>
                </a:solidFill>
                <a:latin typeface="Calibri Light"/>
                <a:cs typeface="Calibri Light"/>
              </a:rPr>
              <a:t> </a:t>
            </a:r>
            <a:r>
              <a:rPr sz="3950" spc="-10" dirty="0">
                <a:solidFill>
                  <a:srgbClr val="FFFFFF"/>
                </a:solidFill>
                <a:latin typeface="Calibri Light"/>
                <a:cs typeface="Calibri Light"/>
              </a:rPr>
              <a:t>conflicto </a:t>
            </a:r>
            <a:r>
              <a:rPr sz="3950" spc="-5" dirty="0">
                <a:solidFill>
                  <a:srgbClr val="FFFFFF"/>
                </a:solidFill>
                <a:latin typeface="Calibri Light"/>
                <a:cs typeface="Calibri Light"/>
              </a:rPr>
              <a:t> socioambiental</a:t>
            </a:r>
            <a:endParaRPr sz="3950">
              <a:latin typeface="Calibri Light"/>
              <a:cs typeface="Calibri Light"/>
            </a:endParaRPr>
          </a:p>
        </p:txBody>
      </p:sp>
      <p:sp>
        <p:nvSpPr>
          <p:cNvPr id="3" name="object 3"/>
          <p:cNvSpPr txBox="1"/>
          <p:nvPr/>
        </p:nvSpPr>
        <p:spPr>
          <a:xfrm>
            <a:off x="1477410" y="1788687"/>
            <a:ext cx="2107565" cy="428625"/>
          </a:xfrm>
          <a:prstGeom prst="rect">
            <a:avLst/>
          </a:prstGeom>
        </p:spPr>
        <p:txBody>
          <a:bodyPr vert="horz" wrap="square" lIns="0" tIns="11430" rIns="0" bIns="0" rtlCol="0">
            <a:spAutoFit/>
          </a:bodyPr>
          <a:lstStyle/>
          <a:p>
            <a:pPr marL="12700">
              <a:lnSpc>
                <a:spcPct val="100000"/>
              </a:lnSpc>
              <a:spcBef>
                <a:spcPts val="90"/>
              </a:spcBef>
              <a:tabLst>
                <a:tab pos="1354455" algn="l"/>
              </a:tabLst>
            </a:pPr>
            <a:r>
              <a:rPr sz="2650" b="1" spc="-5" dirty="0">
                <a:solidFill>
                  <a:srgbClr val="92D050"/>
                </a:solidFill>
                <a:latin typeface="Calibri"/>
                <a:cs typeface="Calibri"/>
              </a:rPr>
              <a:t>Segu</a:t>
            </a:r>
            <a:r>
              <a:rPr sz="2650" b="1" spc="-15" dirty="0">
                <a:solidFill>
                  <a:srgbClr val="92D050"/>
                </a:solidFill>
                <a:latin typeface="Calibri"/>
                <a:cs typeface="Calibri"/>
              </a:rPr>
              <a:t>n</a:t>
            </a:r>
            <a:r>
              <a:rPr sz="2650" b="1" spc="-5" dirty="0">
                <a:solidFill>
                  <a:srgbClr val="92D050"/>
                </a:solidFill>
                <a:latin typeface="Calibri"/>
                <a:cs typeface="Calibri"/>
              </a:rPr>
              <a:t>da</a:t>
            </a:r>
            <a:r>
              <a:rPr sz="2650" b="1" dirty="0">
                <a:solidFill>
                  <a:srgbClr val="92D050"/>
                </a:solidFill>
                <a:latin typeface="Calibri"/>
                <a:cs typeface="Calibri"/>
              </a:rPr>
              <a:t>	</a:t>
            </a:r>
            <a:r>
              <a:rPr sz="2650" b="1" spc="-60" dirty="0">
                <a:solidFill>
                  <a:srgbClr val="92D050"/>
                </a:solidFill>
                <a:latin typeface="Calibri"/>
                <a:cs typeface="Calibri"/>
              </a:rPr>
              <a:t>P</a:t>
            </a:r>
            <a:r>
              <a:rPr sz="2650" b="1" spc="-5" dirty="0">
                <a:solidFill>
                  <a:srgbClr val="92D050"/>
                </a:solidFill>
                <a:latin typeface="Calibri"/>
                <a:cs typeface="Calibri"/>
              </a:rPr>
              <a:t>ar</a:t>
            </a:r>
            <a:r>
              <a:rPr sz="2650" b="1" spc="-30" dirty="0">
                <a:solidFill>
                  <a:srgbClr val="92D050"/>
                </a:solidFill>
                <a:latin typeface="Calibri"/>
                <a:cs typeface="Calibri"/>
              </a:rPr>
              <a:t>t</a:t>
            </a:r>
            <a:r>
              <a:rPr sz="2650" b="1" spc="-5" dirty="0">
                <a:solidFill>
                  <a:srgbClr val="92D050"/>
                </a:solidFill>
                <a:latin typeface="Calibri"/>
                <a:cs typeface="Calibri"/>
              </a:rPr>
              <a:t>e</a:t>
            </a:r>
            <a:endParaRPr sz="2650">
              <a:latin typeface="Calibri"/>
              <a:cs typeface="Calibri"/>
            </a:endParaRPr>
          </a:p>
        </p:txBody>
      </p:sp>
      <p:grpSp>
        <p:nvGrpSpPr>
          <p:cNvPr id="4" name="object 4"/>
          <p:cNvGrpSpPr/>
          <p:nvPr/>
        </p:nvGrpSpPr>
        <p:grpSpPr>
          <a:xfrm>
            <a:off x="4831803" y="1371600"/>
            <a:ext cx="5226685" cy="5343525"/>
            <a:chOff x="4831803" y="1371600"/>
            <a:chExt cx="5226685" cy="5343525"/>
          </a:xfrm>
        </p:grpSpPr>
        <p:sp>
          <p:nvSpPr>
            <p:cNvPr id="5" name="object 5"/>
            <p:cNvSpPr/>
            <p:nvPr/>
          </p:nvSpPr>
          <p:spPr>
            <a:xfrm>
              <a:off x="4831803" y="1371600"/>
              <a:ext cx="5226685" cy="5343525"/>
            </a:xfrm>
            <a:custGeom>
              <a:avLst/>
              <a:gdLst/>
              <a:ahLst/>
              <a:cxnLst/>
              <a:rect l="l" t="t" r="r" b="b"/>
              <a:pathLst>
                <a:path w="5226684" h="5343525">
                  <a:moveTo>
                    <a:pt x="0" y="2938310"/>
                  </a:moveTo>
                  <a:lnTo>
                    <a:pt x="443" y="2989873"/>
                  </a:lnTo>
                  <a:lnTo>
                    <a:pt x="1768" y="3041221"/>
                  </a:lnTo>
                  <a:lnTo>
                    <a:pt x="3968" y="3092347"/>
                  </a:lnTo>
                  <a:lnTo>
                    <a:pt x="7036" y="3143243"/>
                  </a:lnTo>
                  <a:lnTo>
                    <a:pt x="10963" y="3193904"/>
                  </a:lnTo>
                  <a:lnTo>
                    <a:pt x="15744" y="3244320"/>
                  </a:lnTo>
                  <a:lnTo>
                    <a:pt x="21370" y="3294485"/>
                  </a:lnTo>
                  <a:lnTo>
                    <a:pt x="27835" y="3344393"/>
                  </a:lnTo>
                  <a:lnTo>
                    <a:pt x="35131" y="3394034"/>
                  </a:lnTo>
                  <a:lnTo>
                    <a:pt x="43251" y="3443403"/>
                  </a:lnTo>
                  <a:lnTo>
                    <a:pt x="52189" y="3492492"/>
                  </a:lnTo>
                  <a:lnTo>
                    <a:pt x="61935" y="3541294"/>
                  </a:lnTo>
                  <a:lnTo>
                    <a:pt x="72484" y="3589802"/>
                  </a:lnTo>
                  <a:lnTo>
                    <a:pt x="83828" y="3638008"/>
                  </a:lnTo>
                  <a:lnTo>
                    <a:pt x="95960" y="3685905"/>
                  </a:lnTo>
                  <a:lnTo>
                    <a:pt x="108873" y="3733486"/>
                  </a:lnTo>
                  <a:lnTo>
                    <a:pt x="122559" y="3780743"/>
                  </a:lnTo>
                  <a:lnTo>
                    <a:pt x="137011" y="3827670"/>
                  </a:lnTo>
                  <a:lnTo>
                    <a:pt x="152222" y="3874260"/>
                  </a:lnTo>
                  <a:lnTo>
                    <a:pt x="168185" y="3920504"/>
                  </a:lnTo>
                  <a:lnTo>
                    <a:pt x="184893" y="3966396"/>
                  </a:lnTo>
                  <a:lnTo>
                    <a:pt x="202337" y="4011928"/>
                  </a:lnTo>
                  <a:lnTo>
                    <a:pt x="220512" y="4057094"/>
                  </a:lnTo>
                  <a:lnTo>
                    <a:pt x="239409" y="4101885"/>
                  </a:lnTo>
                  <a:lnTo>
                    <a:pt x="259022" y="4146296"/>
                  </a:lnTo>
                  <a:lnTo>
                    <a:pt x="279344" y="4190318"/>
                  </a:lnTo>
                  <a:lnTo>
                    <a:pt x="300366" y="4233944"/>
                  </a:lnTo>
                  <a:lnTo>
                    <a:pt x="322082" y="4277168"/>
                  </a:lnTo>
                  <a:lnTo>
                    <a:pt x="344485" y="4319981"/>
                  </a:lnTo>
                  <a:lnTo>
                    <a:pt x="367567" y="4362377"/>
                  </a:lnTo>
                  <a:lnTo>
                    <a:pt x="391322" y="4404348"/>
                  </a:lnTo>
                  <a:lnTo>
                    <a:pt x="415741" y="4445888"/>
                  </a:lnTo>
                  <a:lnTo>
                    <a:pt x="440818" y="4486988"/>
                  </a:lnTo>
                  <a:lnTo>
                    <a:pt x="466546" y="4527643"/>
                  </a:lnTo>
                  <a:lnTo>
                    <a:pt x="492916" y="4567843"/>
                  </a:lnTo>
                  <a:lnTo>
                    <a:pt x="519923" y="4607583"/>
                  </a:lnTo>
                  <a:lnTo>
                    <a:pt x="547558" y="4646855"/>
                  </a:lnTo>
                  <a:lnTo>
                    <a:pt x="575815" y="4685651"/>
                  </a:lnTo>
                  <a:lnTo>
                    <a:pt x="604687" y="4723965"/>
                  </a:lnTo>
                  <a:lnTo>
                    <a:pt x="634165" y="4761790"/>
                  </a:lnTo>
                  <a:lnTo>
                    <a:pt x="664243" y="4799117"/>
                  </a:lnTo>
                  <a:lnTo>
                    <a:pt x="694914" y="4835940"/>
                  </a:lnTo>
                  <a:lnTo>
                    <a:pt x="726170" y="4872252"/>
                  </a:lnTo>
                  <a:lnTo>
                    <a:pt x="758004" y="4908045"/>
                  </a:lnTo>
                  <a:lnTo>
                    <a:pt x="790409" y="4943313"/>
                  </a:lnTo>
                  <a:lnTo>
                    <a:pt x="823378" y="4978047"/>
                  </a:lnTo>
                  <a:lnTo>
                    <a:pt x="856903" y="5012241"/>
                  </a:lnTo>
                  <a:lnTo>
                    <a:pt x="890977" y="5045887"/>
                  </a:lnTo>
                  <a:lnTo>
                    <a:pt x="925593" y="5078978"/>
                  </a:lnTo>
                  <a:lnTo>
                    <a:pt x="960744" y="5111508"/>
                  </a:lnTo>
                  <a:lnTo>
                    <a:pt x="996423" y="5143468"/>
                  </a:lnTo>
                  <a:lnTo>
                    <a:pt x="1032621" y="5174851"/>
                  </a:lnTo>
                  <a:lnTo>
                    <a:pt x="1069333" y="5205651"/>
                  </a:lnTo>
                  <a:lnTo>
                    <a:pt x="1253737" y="5343524"/>
                  </a:lnTo>
                  <a:lnTo>
                    <a:pt x="4626864" y="5343524"/>
                  </a:lnTo>
                  <a:lnTo>
                    <a:pt x="4752803" y="5249919"/>
                  </a:lnTo>
                  <a:lnTo>
                    <a:pt x="4790988" y="5219410"/>
                  </a:lnTo>
                  <a:lnTo>
                    <a:pt x="4828648" y="5188285"/>
                  </a:lnTo>
                  <a:lnTo>
                    <a:pt x="4865776" y="5156550"/>
                  </a:lnTo>
                  <a:lnTo>
                    <a:pt x="4902365" y="5124213"/>
                  </a:lnTo>
                  <a:lnTo>
                    <a:pt x="4938407" y="5091281"/>
                  </a:lnTo>
                  <a:lnTo>
                    <a:pt x="4973894" y="5057763"/>
                  </a:lnTo>
                  <a:lnTo>
                    <a:pt x="5008820" y="5023666"/>
                  </a:lnTo>
                  <a:lnTo>
                    <a:pt x="5043177" y="4988997"/>
                  </a:lnTo>
                  <a:lnTo>
                    <a:pt x="5076958" y="4953764"/>
                  </a:lnTo>
                  <a:lnTo>
                    <a:pt x="5110154" y="4917975"/>
                  </a:lnTo>
                  <a:lnTo>
                    <a:pt x="5142759" y="4881638"/>
                  </a:lnTo>
                  <a:lnTo>
                    <a:pt x="5174765" y="4844760"/>
                  </a:lnTo>
                  <a:lnTo>
                    <a:pt x="5206164" y="4807348"/>
                  </a:lnTo>
                  <a:lnTo>
                    <a:pt x="5226596" y="4779981"/>
                  </a:lnTo>
                  <a:lnTo>
                    <a:pt x="5226596" y="1096680"/>
                  </a:lnTo>
                  <a:lnTo>
                    <a:pt x="5175357" y="1032523"/>
                  </a:lnTo>
                  <a:lnTo>
                    <a:pt x="5143966" y="996330"/>
                  </a:lnTo>
                  <a:lnTo>
                    <a:pt x="5112000" y="960657"/>
                  </a:lnTo>
                  <a:lnTo>
                    <a:pt x="5079464" y="925511"/>
                  </a:lnTo>
                  <a:lnTo>
                    <a:pt x="5046366" y="890900"/>
                  </a:lnTo>
                  <a:lnTo>
                    <a:pt x="5012714" y="856830"/>
                  </a:lnTo>
                  <a:lnTo>
                    <a:pt x="4978515" y="823310"/>
                  </a:lnTo>
                  <a:lnTo>
                    <a:pt x="4943775" y="790346"/>
                  </a:lnTo>
                  <a:lnTo>
                    <a:pt x="4908503" y="757945"/>
                  </a:lnTo>
                  <a:lnTo>
                    <a:pt x="4872705" y="726114"/>
                  </a:lnTo>
                  <a:lnTo>
                    <a:pt x="4836389" y="694862"/>
                  </a:lnTo>
                  <a:lnTo>
                    <a:pt x="4799562" y="664195"/>
                  </a:lnTo>
                  <a:lnTo>
                    <a:pt x="4762230" y="634121"/>
                  </a:lnTo>
                  <a:lnTo>
                    <a:pt x="4724402" y="604646"/>
                  </a:lnTo>
                  <a:lnTo>
                    <a:pt x="4686084" y="575777"/>
                  </a:lnTo>
                  <a:lnTo>
                    <a:pt x="4647284" y="547523"/>
                  </a:lnTo>
                  <a:lnTo>
                    <a:pt x="4608009" y="519891"/>
                  </a:lnTo>
                  <a:lnTo>
                    <a:pt x="4568267" y="492887"/>
                  </a:lnTo>
                  <a:lnTo>
                    <a:pt x="4528063" y="466519"/>
                  </a:lnTo>
                  <a:lnTo>
                    <a:pt x="4487406" y="440794"/>
                  </a:lnTo>
                  <a:lnTo>
                    <a:pt x="4446303" y="415719"/>
                  </a:lnTo>
                  <a:lnTo>
                    <a:pt x="4404761" y="391301"/>
                  </a:lnTo>
                  <a:lnTo>
                    <a:pt x="4362787" y="367549"/>
                  </a:lnTo>
                  <a:lnTo>
                    <a:pt x="4320389" y="344469"/>
                  </a:lnTo>
                  <a:lnTo>
                    <a:pt x="4277573" y="322067"/>
                  </a:lnTo>
                  <a:lnTo>
                    <a:pt x="4234347" y="300353"/>
                  </a:lnTo>
                  <a:lnTo>
                    <a:pt x="4190719" y="279332"/>
                  </a:lnTo>
                  <a:lnTo>
                    <a:pt x="4146695" y="259012"/>
                  </a:lnTo>
                  <a:lnTo>
                    <a:pt x="4102282" y="239400"/>
                  </a:lnTo>
                  <a:lnTo>
                    <a:pt x="4057488" y="220504"/>
                  </a:lnTo>
                  <a:lnTo>
                    <a:pt x="4012320" y="202330"/>
                  </a:lnTo>
                  <a:lnTo>
                    <a:pt x="3966786" y="184886"/>
                  </a:lnTo>
                  <a:lnTo>
                    <a:pt x="3920891" y="168180"/>
                  </a:lnTo>
                  <a:lnTo>
                    <a:pt x="3874645" y="152218"/>
                  </a:lnTo>
                  <a:lnTo>
                    <a:pt x="3828053" y="137007"/>
                  </a:lnTo>
                  <a:lnTo>
                    <a:pt x="3781124" y="122556"/>
                  </a:lnTo>
                  <a:lnTo>
                    <a:pt x="3733864" y="108870"/>
                  </a:lnTo>
                  <a:lnTo>
                    <a:pt x="3686280" y="95958"/>
                  </a:lnTo>
                  <a:lnTo>
                    <a:pt x="3638380" y="83826"/>
                  </a:lnTo>
                  <a:lnTo>
                    <a:pt x="3590171" y="72483"/>
                  </a:lnTo>
                  <a:lnTo>
                    <a:pt x="3541661" y="61934"/>
                  </a:lnTo>
                  <a:lnTo>
                    <a:pt x="3492856" y="52188"/>
                  </a:lnTo>
                  <a:lnTo>
                    <a:pt x="3443763" y="43251"/>
                  </a:lnTo>
                  <a:lnTo>
                    <a:pt x="3394391" y="35131"/>
                  </a:lnTo>
                  <a:lnTo>
                    <a:pt x="3344745" y="27835"/>
                  </a:lnTo>
                  <a:lnTo>
                    <a:pt x="3294834" y="21370"/>
                  </a:lnTo>
                  <a:lnTo>
                    <a:pt x="3244664" y="15744"/>
                  </a:lnTo>
                  <a:lnTo>
                    <a:pt x="3194243" y="10963"/>
                  </a:lnTo>
                  <a:lnTo>
                    <a:pt x="3143579" y="7036"/>
                  </a:lnTo>
                  <a:lnTo>
                    <a:pt x="3092677" y="3968"/>
                  </a:lnTo>
                  <a:lnTo>
                    <a:pt x="3041546" y="1768"/>
                  </a:lnTo>
                  <a:lnTo>
                    <a:pt x="2990192" y="443"/>
                  </a:lnTo>
                  <a:lnTo>
                    <a:pt x="2938623" y="0"/>
                  </a:lnTo>
                  <a:lnTo>
                    <a:pt x="2890508" y="385"/>
                  </a:lnTo>
                  <a:lnTo>
                    <a:pt x="2842579" y="1539"/>
                  </a:lnTo>
                  <a:lnTo>
                    <a:pt x="2794843" y="3455"/>
                  </a:lnTo>
                  <a:lnTo>
                    <a:pt x="2747305" y="6127"/>
                  </a:lnTo>
                  <a:lnTo>
                    <a:pt x="2699971" y="9549"/>
                  </a:lnTo>
                  <a:lnTo>
                    <a:pt x="2652847" y="13716"/>
                  </a:lnTo>
                  <a:lnTo>
                    <a:pt x="2605939" y="18621"/>
                  </a:lnTo>
                  <a:lnTo>
                    <a:pt x="2559254" y="24259"/>
                  </a:lnTo>
                  <a:lnTo>
                    <a:pt x="2512796" y="30624"/>
                  </a:lnTo>
                  <a:lnTo>
                    <a:pt x="2466571" y="37710"/>
                  </a:lnTo>
                  <a:lnTo>
                    <a:pt x="2420586" y="45511"/>
                  </a:lnTo>
                  <a:lnTo>
                    <a:pt x="2374846" y="54020"/>
                  </a:lnTo>
                  <a:lnTo>
                    <a:pt x="2329358" y="63234"/>
                  </a:lnTo>
                  <a:lnTo>
                    <a:pt x="2284127" y="73144"/>
                  </a:lnTo>
                  <a:lnTo>
                    <a:pt x="2239158" y="83747"/>
                  </a:lnTo>
                  <a:lnTo>
                    <a:pt x="2194459" y="95035"/>
                  </a:lnTo>
                  <a:lnTo>
                    <a:pt x="2150034" y="107002"/>
                  </a:lnTo>
                  <a:lnTo>
                    <a:pt x="2105889" y="119644"/>
                  </a:lnTo>
                  <a:lnTo>
                    <a:pt x="2062031" y="132954"/>
                  </a:lnTo>
                  <a:lnTo>
                    <a:pt x="2018466" y="146926"/>
                  </a:lnTo>
                  <a:lnTo>
                    <a:pt x="1975199" y="161554"/>
                  </a:lnTo>
                  <a:lnTo>
                    <a:pt x="1932235" y="176833"/>
                  </a:lnTo>
                  <a:lnTo>
                    <a:pt x="1889582" y="192756"/>
                  </a:lnTo>
                  <a:lnTo>
                    <a:pt x="1847244" y="209319"/>
                  </a:lnTo>
                  <a:lnTo>
                    <a:pt x="1805229" y="226514"/>
                  </a:lnTo>
                  <a:lnTo>
                    <a:pt x="1763540" y="244336"/>
                  </a:lnTo>
                  <a:lnTo>
                    <a:pt x="1722185" y="262779"/>
                  </a:lnTo>
                  <a:lnTo>
                    <a:pt x="1681170" y="281837"/>
                  </a:lnTo>
                  <a:lnTo>
                    <a:pt x="1640499" y="301504"/>
                  </a:lnTo>
                  <a:lnTo>
                    <a:pt x="1600180" y="321776"/>
                  </a:lnTo>
                  <a:lnTo>
                    <a:pt x="1560218" y="342644"/>
                  </a:lnTo>
                  <a:lnTo>
                    <a:pt x="1520618" y="364105"/>
                  </a:lnTo>
                  <a:lnTo>
                    <a:pt x="1481387" y="386151"/>
                  </a:lnTo>
                  <a:lnTo>
                    <a:pt x="1442531" y="408778"/>
                  </a:lnTo>
                  <a:lnTo>
                    <a:pt x="1404055" y="431978"/>
                  </a:lnTo>
                  <a:lnTo>
                    <a:pt x="1365965" y="455747"/>
                  </a:lnTo>
                  <a:lnTo>
                    <a:pt x="1328267" y="480078"/>
                  </a:lnTo>
                  <a:lnTo>
                    <a:pt x="1290967" y="504965"/>
                  </a:lnTo>
                  <a:lnTo>
                    <a:pt x="1254072" y="530404"/>
                  </a:lnTo>
                  <a:lnTo>
                    <a:pt x="1217586" y="556387"/>
                  </a:lnTo>
                  <a:lnTo>
                    <a:pt x="1181516" y="582909"/>
                  </a:lnTo>
                  <a:lnTo>
                    <a:pt x="1145867" y="609964"/>
                  </a:lnTo>
                  <a:lnTo>
                    <a:pt x="1110645" y="637546"/>
                  </a:lnTo>
                  <a:lnTo>
                    <a:pt x="1075857" y="665649"/>
                  </a:lnTo>
                  <a:lnTo>
                    <a:pt x="1041508" y="694268"/>
                  </a:lnTo>
                  <a:lnTo>
                    <a:pt x="1007604" y="723396"/>
                  </a:lnTo>
                  <a:lnTo>
                    <a:pt x="974151" y="753028"/>
                  </a:lnTo>
                  <a:lnTo>
                    <a:pt x="941154" y="783158"/>
                  </a:lnTo>
                  <a:lnTo>
                    <a:pt x="908621" y="813779"/>
                  </a:lnTo>
                  <a:lnTo>
                    <a:pt x="876555" y="844887"/>
                  </a:lnTo>
                  <a:lnTo>
                    <a:pt x="844964" y="876475"/>
                  </a:lnTo>
                  <a:lnTo>
                    <a:pt x="813854" y="908537"/>
                  </a:lnTo>
                  <a:lnTo>
                    <a:pt x="783229" y="941068"/>
                  </a:lnTo>
                  <a:lnTo>
                    <a:pt x="753096" y="974061"/>
                  </a:lnTo>
                  <a:lnTo>
                    <a:pt x="723461" y="1007511"/>
                  </a:lnTo>
                  <a:lnTo>
                    <a:pt x="694330" y="1041411"/>
                  </a:lnTo>
                  <a:lnTo>
                    <a:pt x="665709" y="1075757"/>
                  </a:lnTo>
                  <a:lnTo>
                    <a:pt x="637603" y="1110541"/>
                  </a:lnTo>
                  <a:lnTo>
                    <a:pt x="610018" y="1145759"/>
                  </a:lnTo>
                  <a:lnTo>
                    <a:pt x="582961" y="1181404"/>
                  </a:lnTo>
                  <a:lnTo>
                    <a:pt x="556436" y="1217471"/>
                  </a:lnTo>
                  <a:lnTo>
                    <a:pt x="530451" y="1253953"/>
                  </a:lnTo>
                  <a:lnTo>
                    <a:pt x="505010" y="1290845"/>
                  </a:lnTo>
                  <a:lnTo>
                    <a:pt x="480120" y="1328141"/>
                  </a:lnTo>
                  <a:lnTo>
                    <a:pt x="455787" y="1365834"/>
                  </a:lnTo>
                  <a:lnTo>
                    <a:pt x="432016" y="1403920"/>
                  </a:lnTo>
                  <a:lnTo>
                    <a:pt x="408813" y="1442392"/>
                  </a:lnTo>
                  <a:lnTo>
                    <a:pt x="386185" y="1481244"/>
                  </a:lnTo>
                  <a:lnTo>
                    <a:pt x="364136" y="1520471"/>
                  </a:lnTo>
                  <a:lnTo>
                    <a:pt x="342674" y="1560067"/>
                  </a:lnTo>
                  <a:lnTo>
                    <a:pt x="321803" y="1600025"/>
                  </a:lnTo>
                  <a:lnTo>
                    <a:pt x="301530" y="1640340"/>
                  </a:lnTo>
                  <a:lnTo>
                    <a:pt x="281861" y="1681006"/>
                  </a:lnTo>
                  <a:lnTo>
                    <a:pt x="262801" y="1722017"/>
                  </a:lnTo>
                  <a:lnTo>
                    <a:pt x="244356" y="1763367"/>
                  </a:lnTo>
                  <a:lnTo>
                    <a:pt x="226533" y="1805051"/>
                  </a:lnTo>
                  <a:lnTo>
                    <a:pt x="209336" y="1847062"/>
                  </a:lnTo>
                  <a:lnTo>
                    <a:pt x="192773" y="1889395"/>
                  </a:lnTo>
                  <a:lnTo>
                    <a:pt x="176848" y="1932043"/>
                  </a:lnTo>
                  <a:lnTo>
                    <a:pt x="161568" y="1975001"/>
                  </a:lnTo>
                  <a:lnTo>
                    <a:pt x="146938" y="2018264"/>
                  </a:lnTo>
                  <a:lnTo>
                    <a:pt x="132965" y="2061824"/>
                  </a:lnTo>
                  <a:lnTo>
                    <a:pt x="119654" y="2105677"/>
                  </a:lnTo>
                  <a:lnTo>
                    <a:pt x="107011" y="2149816"/>
                  </a:lnTo>
                  <a:lnTo>
                    <a:pt x="95043" y="2194236"/>
                  </a:lnTo>
                  <a:lnTo>
                    <a:pt x="83754" y="2238930"/>
                  </a:lnTo>
                  <a:lnTo>
                    <a:pt x="73150" y="2283894"/>
                  </a:lnTo>
                  <a:lnTo>
                    <a:pt x="63239" y="2329120"/>
                  </a:lnTo>
                  <a:lnTo>
                    <a:pt x="54025" y="2374603"/>
                  </a:lnTo>
                  <a:lnTo>
                    <a:pt x="45514" y="2420337"/>
                  </a:lnTo>
                  <a:lnTo>
                    <a:pt x="37713" y="2466316"/>
                  </a:lnTo>
                  <a:lnTo>
                    <a:pt x="30627" y="2512535"/>
                  </a:lnTo>
                  <a:lnTo>
                    <a:pt x="24261" y="2558988"/>
                  </a:lnTo>
                  <a:lnTo>
                    <a:pt x="18623" y="2605668"/>
                  </a:lnTo>
                  <a:lnTo>
                    <a:pt x="13717" y="2652569"/>
                  </a:lnTo>
                  <a:lnTo>
                    <a:pt x="9550" y="2699687"/>
                  </a:lnTo>
                  <a:lnTo>
                    <a:pt x="6128" y="2747015"/>
                  </a:lnTo>
                  <a:lnTo>
                    <a:pt x="3455" y="2794547"/>
                  </a:lnTo>
                  <a:lnTo>
                    <a:pt x="1539" y="2842278"/>
                  </a:lnTo>
                  <a:lnTo>
                    <a:pt x="385" y="2890200"/>
                  </a:lnTo>
                  <a:lnTo>
                    <a:pt x="0" y="2938310"/>
                  </a:lnTo>
                  <a:close/>
                </a:path>
              </a:pathLst>
            </a:custGeom>
            <a:solidFill>
              <a:srgbClr val="FFFFFF">
                <a:alpha val="79998"/>
              </a:srgbClr>
            </a:solidFill>
          </p:spPr>
          <p:txBody>
            <a:bodyPr wrap="square" lIns="0" tIns="0" rIns="0" bIns="0" rtlCol="0"/>
            <a:lstStyle/>
            <a:p>
              <a:endParaRPr/>
            </a:p>
          </p:txBody>
        </p:sp>
        <p:pic>
          <p:nvPicPr>
            <p:cNvPr id="6" name="object 6"/>
            <p:cNvPicPr/>
            <p:nvPr/>
          </p:nvPicPr>
          <p:blipFill>
            <a:blip r:embed="rId2" cstate="print"/>
            <a:stretch>
              <a:fillRect/>
            </a:stretch>
          </p:blipFill>
          <p:spPr>
            <a:xfrm>
              <a:off x="4966335" y="1504871"/>
              <a:ext cx="5090179" cy="5208365"/>
            </a:xfrm>
            <a:prstGeom prst="rect">
              <a:avLst/>
            </a:prstGeom>
          </p:spPr>
        </p:pic>
      </p:grpSp>
    </p:spTree>
    <p:extLst>
      <p:ext uri="{BB962C8B-B14F-4D97-AF65-F5344CB8AC3E}">
        <p14:creationId xmlns:p14="http://schemas.microsoft.com/office/powerpoint/2010/main" val="1275130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57275"/>
            <a:ext cx="10058400" cy="5657850"/>
            <a:chOff x="0" y="0"/>
            <a:chExt cx="12192000" cy="6858000"/>
          </a:xfrm>
        </p:grpSpPr>
        <p:pic>
          <p:nvPicPr>
            <p:cNvPr id="3" name="object 3"/>
            <p:cNvPicPr/>
            <p:nvPr/>
          </p:nvPicPr>
          <p:blipFill>
            <a:blip r:embed="rId2" cstate="print"/>
            <a:stretch>
              <a:fillRect/>
            </a:stretch>
          </p:blipFill>
          <p:spPr>
            <a:xfrm>
              <a:off x="2522220" y="0"/>
              <a:ext cx="9669780" cy="6857996"/>
            </a:xfrm>
            <a:prstGeom prst="rect">
              <a:avLst/>
            </a:prstGeom>
          </p:spPr>
        </p:pic>
        <p:pic>
          <p:nvPicPr>
            <p:cNvPr id="4" name="object 4"/>
            <p:cNvPicPr/>
            <p:nvPr/>
          </p:nvPicPr>
          <p:blipFill>
            <a:blip r:embed="rId3" cstate="print"/>
            <a:stretch>
              <a:fillRect/>
            </a:stretch>
          </p:blipFill>
          <p:spPr>
            <a:xfrm>
              <a:off x="0" y="0"/>
              <a:ext cx="7389876" cy="6858000"/>
            </a:xfrm>
            <a:prstGeom prst="rect">
              <a:avLst/>
            </a:prstGeom>
          </p:spPr>
        </p:pic>
        <p:sp>
          <p:nvSpPr>
            <p:cNvPr id="5" name="object 5"/>
            <p:cNvSpPr/>
            <p:nvPr/>
          </p:nvSpPr>
          <p:spPr>
            <a:xfrm>
              <a:off x="838200" y="365759"/>
              <a:ext cx="3822700" cy="1899285"/>
            </a:xfrm>
            <a:custGeom>
              <a:avLst/>
              <a:gdLst/>
              <a:ahLst/>
              <a:cxnLst/>
              <a:rect l="l" t="t" r="r" b="b"/>
              <a:pathLst>
                <a:path w="3822700" h="1899285">
                  <a:moveTo>
                    <a:pt x="3505708" y="0"/>
                  </a:moveTo>
                  <a:lnTo>
                    <a:pt x="316484" y="0"/>
                  </a:lnTo>
                  <a:lnTo>
                    <a:pt x="269716" y="3432"/>
                  </a:lnTo>
                  <a:lnTo>
                    <a:pt x="225078" y="13402"/>
                  </a:lnTo>
                  <a:lnTo>
                    <a:pt x="183061" y="29420"/>
                  </a:lnTo>
                  <a:lnTo>
                    <a:pt x="144154" y="50996"/>
                  </a:lnTo>
                  <a:lnTo>
                    <a:pt x="108846" y="77640"/>
                  </a:lnTo>
                  <a:lnTo>
                    <a:pt x="77627" y="108862"/>
                  </a:lnTo>
                  <a:lnTo>
                    <a:pt x="50987" y="144171"/>
                  </a:lnTo>
                  <a:lnTo>
                    <a:pt x="29414" y="183078"/>
                  </a:lnTo>
                  <a:lnTo>
                    <a:pt x="13399" y="225092"/>
                  </a:lnTo>
                  <a:lnTo>
                    <a:pt x="3431" y="269724"/>
                  </a:lnTo>
                  <a:lnTo>
                    <a:pt x="0" y="316484"/>
                  </a:lnTo>
                  <a:lnTo>
                    <a:pt x="0" y="1582419"/>
                  </a:lnTo>
                  <a:lnTo>
                    <a:pt x="3431" y="1629179"/>
                  </a:lnTo>
                  <a:lnTo>
                    <a:pt x="13399" y="1673811"/>
                  </a:lnTo>
                  <a:lnTo>
                    <a:pt x="29414" y="1715825"/>
                  </a:lnTo>
                  <a:lnTo>
                    <a:pt x="50987" y="1754732"/>
                  </a:lnTo>
                  <a:lnTo>
                    <a:pt x="77627" y="1790041"/>
                  </a:lnTo>
                  <a:lnTo>
                    <a:pt x="108846" y="1821263"/>
                  </a:lnTo>
                  <a:lnTo>
                    <a:pt x="144154" y="1847907"/>
                  </a:lnTo>
                  <a:lnTo>
                    <a:pt x="183061" y="1869483"/>
                  </a:lnTo>
                  <a:lnTo>
                    <a:pt x="225078" y="1885501"/>
                  </a:lnTo>
                  <a:lnTo>
                    <a:pt x="269716" y="1895471"/>
                  </a:lnTo>
                  <a:lnTo>
                    <a:pt x="316484" y="1898903"/>
                  </a:lnTo>
                  <a:lnTo>
                    <a:pt x="3505708" y="1898903"/>
                  </a:lnTo>
                  <a:lnTo>
                    <a:pt x="3552467" y="1895471"/>
                  </a:lnTo>
                  <a:lnTo>
                    <a:pt x="3597099" y="1885501"/>
                  </a:lnTo>
                  <a:lnTo>
                    <a:pt x="3639113" y="1869483"/>
                  </a:lnTo>
                  <a:lnTo>
                    <a:pt x="3678020" y="1847907"/>
                  </a:lnTo>
                  <a:lnTo>
                    <a:pt x="3713329" y="1821263"/>
                  </a:lnTo>
                  <a:lnTo>
                    <a:pt x="3744551" y="1790041"/>
                  </a:lnTo>
                  <a:lnTo>
                    <a:pt x="3771195" y="1754732"/>
                  </a:lnTo>
                  <a:lnTo>
                    <a:pt x="3792771" y="1715825"/>
                  </a:lnTo>
                  <a:lnTo>
                    <a:pt x="3808789" y="1673811"/>
                  </a:lnTo>
                  <a:lnTo>
                    <a:pt x="3818759" y="1629179"/>
                  </a:lnTo>
                  <a:lnTo>
                    <a:pt x="3822191" y="1582419"/>
                  </a:lnTo>
                  <a:lnTo>
                    <a:pt x="3822191" y="316484"/>
                  </a:lnTo>
                  <a:lnTo>
                    <a:pt x="3818759" y="269724"/>
                  </a:lnTo>
                  <a:lnTo>
                    <a:pt x="3808789" y="225092"/>
                  </a:lnTo>
                  <a:lnTo>
                    <a:pt x="3792771" y="183078"/>
                  </a:lnTo>
                  <a:lnTo>
                    <a:pt x="3771195" y="144171"/>
                  </a:lnTo>
                  <a:lnTo>
                    <a:pt x="3744551" y="108862"/>
                  </a:lnTo>
                  <a:lnTo>
                    <a:pt x="3713329" y="77640"/>
                  </a:lnTo>
                  <a:lnTo>
                    <a:pt x="3678020" y="50996"/>
                  </a:lnTo>
                  <a:lnTo>
                    <a:pt x="3639113" y="29420"/>
                  </a:lnTo>
                  <a:lnTo>
                    <a:pt x="3597099" y="13402"/>
                  </a:lnTo>
                  <a:lnTo>
                    <a:pt x="3552467" y="3432"/>
                  </a:lnTo>
                  <a:lnTo>
                    <a:pt x="3505708" y="0"/>
                  </a:lnTo>
                  <a:close/>
                </a:path>
              </a:pathLst>
            </a:custGeom>
            <a:solidFill>
              <a:srgbClr val="4471C4"/>
            </a:solidFill>
          </p:spPr>
          <p:txBody>
            <a:bodyPr wrap="square" lIns="0" tIns="0" rIns="0" bIns="0" rtlCol="0"/>
            <a:lstStyle/>
            <a:p>
              <a:endParaRPr sz="1485"/>
            </a:p>
          </p:txBody>
        </p:sp>
        <p:sp>
          <p:nvSpPr>
            <p:cNvPr id="6" name="object 6"/>
            <p:cNvSpPr/>
            <p:nvPr/>
          </p:nvSpPr>
          <p:spPr>
            <a:xfrm>
              <a:off x="838200" y="365759"/>
              <a:ext cx="3822700" cy="1899285"/>
            </a:xfrm>
            <a:custGeom>
              <a:avLst/>
              <a:gdLst/>
              <a:ahLst/>
              <a:cxnLst/>
              <a:rect l="l" t="t" r="r" b="b"/>
              <a:pathLst>
                <a:path w="3822700" h="1899285">
                  <a:moveTo>
                    <a:pt x="0" y="316484"/>
                  </a:moveTo>
                  <a:lnTo>
                    <a:pt x="3431" y="269724"/>
                  </a:lnTo>
                  <a:lnTo>
                    <a:pt x="13399" y="225092"/>
                  </a:lnTo>
                  <a:lnTo>
                    <a:pt x="29414" y="183078"/>
                  </a:lnTo>
                  <a:lnTo>
                    <a:pt x="50987" y="144171"/>
                  </a:lnTo>
                  <a:lnTo>
                    <a:pt x="77627" y="108862"/>
                  </a:lnTo>
                  <a:lnTo>
                    <a:pt x="108846" y="77640"/>
                  </a:lnTo>
                  <a:lnTo>
                    <a:pt x="144154" y="50996"/>
                  </a:lnTo>
                  <a:lnTo>
                    <a:pt x="183061" y="29420"/>
                  </a:lnTo>
                  <a:lnTo>
                    <a:pt x="225078" y="13402"/>
                  </a:lnTo>
                  <a:lnTo>
                    <a:pt x="269716" y="3432"/>
                  </a:lnTo>
                  <a:lnTo>
                    <a:pt x="316484" y="0"/>
                  </a:lnTo>
                  <a:lnTo>
                    <a:pt x="3505708" y="0"/>
                  </a:lnTo>
                  <a:lnTo>
                    <a:pt x="3552467" y="3432"/>
                  </a:lnTo>
                  <a:lnTo>
                    <a:pt x="3597099" y="13402"/>
                  </a:lnTo>
                  <a:lnTo>
                    <a:pt x="3639113" y="29420"/>
                  </a:lnTo>
                  <a:lnTo>
                    <a:pt x="3678020" y="50996"/>
                  </a:lnTo>
                  <a:lnTo>
                    <a:pt x="3713329" y="77640"/>
                  </a:lnTo>
                  <a:lnTo>
                    <a:pt x="3744551" y="108862"/>
                  </a:lnTo>
                  <a:lnTo>
                    <a:pt x="3771195" y="144171"/>
                  </a:lnTo>
                  <a:lnTo>
                    <a:pt x="3792771" y="183078"/>
                  </a:lnTo>
                  <a:lnTo>
                    <a:pt x="3808789" y="225092"/>
                  </a:lnTo>
                  <a:lnTo>
                    <a:pt x="3818759" y="269724"/>
                  </a:lnTo>
                  <a:lnTo>
                    <a:pt x="3822191" y="316484"/>
                  </a:lnTo>
                  <a:lnTo>
                    <a:pt x="3822191" y="1582419"/>
                  </a:lnTo>
                  <a:lnTo>
                    <a:pt x="3818759" y="1629179"/>
                  </a:lnTo>
                  <a:lnTo>
                    <a:pt x="3808789" y="1673811"/>
                  </a:lnTo>
                  <a:lnTo>
                    <a:pt x="3792771" y="1715825"/>
                  </a:lnTo>
                  <a:lnTo>
                    <a:pt x="3771195" y="1754732"/>
                  </a:lnTo>
                  <a:lnTo>
                    <a:pt x="3744551" y="1790041"/>
                  </a:lnTo>
                  <a:lnTo>
                    <a:pt x="3713329" y="1821263"/>
                  </a:lnTo>
                  <a:lnTo>
                    <a:pt x="3678020" y="1847907"/>
                  </a:lnTo>
                  <a:lnTo>
                    <a:pt x="3639113" y="1869483"/>
                  </a:lnTo>
                  <a:lnTo>
                    <a:pt x="3597099" y="1885501"/>
                  </a:lnTo>
                  <a:lnTo>
                    <a:pt x="3552467" y="1895471"/>
                  </a:lnTo>
                  <a:lnTo>
                    <a:pt x="3505708" y="1898903"/>
                  </a:lnTo>
                  <a:lnTo>
                    <a:pt x="316484" y="1898903"/>
                  </a:lnTo>
                  <a:lnTo>
                    <a:pt x="269716" y="1895471"/>
                  </a:lnTo>
                  <a:lnTo>
                    <a:pt x="225078" y="1885501"/>
                  </a:lnTo>
                  <a:lnTo>
                    <a:pt x="183061" y="1869483"/>
                  </a:lnTo>
                  <a:lnTo>
                    <a:pt x="144154" y="1847907"/>
                  </a:lnTo>
                  <a:lnTo>
                    <a:pt x="108846" y="1821263"/>
                  </a:lnTo>
                  <a:lnTo>
                    <a:pt x="77627" y="1790041"/>
                  </a:lnTo>
                  <a:lnTo>
                    <a:pt x="50987" y="1754732"/>
                  </a:lnTo>
                  <a:lnTo>
                    <a:pt x="29414" y="1715825"/>
                  </a:lnTo>
                  <a:lnTo>
                    <a:pt x="13399" y="1673811"/>
                  </a:lnTo>
                  <a:lnTo>
                    <a:pt x="3431" y="1629179"/>
                  </a:lnTo>
                  <a:lnTo>
                    <a:pt x="0" y="1582419"/>
                  </a:lnTo>
                  <a:lnTo>
                    <a:pt x="0" y="316484"/>
                  </a:lnTo>
                  <a:close/>
                </a:path>
              </a:pathLst>
            </a:custGeom>
            <a:ln w="12700">
              <a:solidFill>
                <a:srgbClr val="2E528F"/>
              </a:solidFill>
            </a:ln>
          </p:spPr>
          <p:txBody>
            <a:bodyPr wrap="square" lIns="0" tIns="0" rIns="0" bIns="0" rtlCol="0"/>
            <a:lstStyle/>
            <a:p>
              <a:endParaRPr sz="1485"/>
            </a:p>
          </p:txBody>
        </p:sp>
      </p:grpSp>
      <p:sp>
        <p:nvSpPr>
          <p:cNvPr id="7" name="object 7"/>
          <p:cNvSpPr txBox="1">
            <a:spLocks noGrp="1"/>
          </p:cNvSpPr>
          <p:nvPr>
            <p:ph type="title"/>
          </p:nvPr>
        </p:nvSpPr>
        <p:spPr>
          <a:xfrm>
            <a:off x="833170" y="1602273"/>
            <a:ext cx="1878616" cy="991041"/>
          </a:xfrm>
          <a:prstGeom prst="rect">
            <a:avLst/>
          </a:prstGeom>
        </p:spPr>
        <p:txBody>
          <a:bodyPr vert="horz" wrap="square" lIns="0" tIns="67056" rIns="0" bIns="0" rtlCol="0">
            <a:spAutoFit/>
          </a:bodyPr>
          <a:lstStyle/>
          <a:p>
            <a:pPr marL="10478" marR="4191">
              <a:lnSpc>
                <a:spcPts val="3564"/>
              </a:lnSpc>
              <a:spcBef>
                <a:spcPts val="528"/>
              </a:spcBef>
            </a:pPr>
            <a:r>
              <a:rPr sz="3300" spc="-4" dirty="0">
                <a:solidFill>
                  <a:srgbClr val="FFFFFF"/>
                </a:solidFill>
              </a:rPr>
              <a:t>Acceso</a:t>
            </a:r>
            <a:r>
              <a:rPr sz="3300" spc="-33" dirty="0">
                <a:solidFill>
                  <a:srgbClr val="FFFFFF"/>
                </a:solidFill>
              </a:rPr>
              <a:t> </a:t>
            </a:r>
            <a:r>
              <a:rPr sz="3300" spc="-4" dirty="0">
                <a:solidFill>
                  <a:srgbClr val="FFFFFF"/>
                </a:solidFill>
              </a:rPr>
              <a:t>a</a:t>
            </a:r>
            <a:r>
              <a:rPr sz="3300" spc="-29" dirty="0">
                <a:solidFill>
                  <a:srgbClr val="FFFFFF"/>
                </a:solidFill>
              </a:rPr>
              <a:t> </a:t>
            </a:r>
            <a:r>
              <a:rPr sz="3300" spc="-4" dirty="0">
                <a:solidFill>
                  <a:srgbClr val="FFFFFF"/>
                </a:solidFill>
              </a:rPr>
              <a:t>la </a:t>
            </a:r>
            <a:r>
              <a:rPr sz="3300" spc="-734" dirty="0">
                <a:solidFill>
                  <a:srgbClr val="FFFFFF"/>
                </a:solidFill>
              </a:rPr>
              <a:t> </a:t>
            </a:r>
            <a:r>
              <a:rPr sz="3300" spc="-8" dirty="0">
                <a:solidFill>
                  <a:srgbClr val="FFFFFF"/>
                </a:solidFill>
              </a:rPr>
              <a:t>Justicia</a:t>
            </a:r>
            <a:endParaRPr sz="3300"/>
          </a:p>
        </p:txBody>
      </p:sp>
      <p:grpSp>
        <p:nvGrpSpPr>
          <p:cNvPr id="8" name="object 8"/>
          <p:cNvGrpSpPr/>
          <p:nvPr/>
        </p:nvGrpSpPr>
        <p:grpSpPr>
          <a:xfrm>
            <a:off x="686276" y="3059944"/>
            <a:ext cx="3164205" cy="3098721"/>
            <a:chOff x="831850" y="2427477"/>
            <a:chExt cx="3835400" cy="3756025"/>
          </a:xfrm>
        </p:grpSpPr>
        <p:sp>
          <p:nvSpPr>
            <p:cNvPr id="9" name="object 9"/>
            <p:cNvSpPr/>
            <p:nvPr/>
          </p:nvSpPr>
          <p:spPr>
            <a:xfrm>
              <a:off x="838200" y="2433827"/>
              <a:ext cx="3822700" cy="3743325"/>
            </a:xfrm>
            <a:custGeom>
              <a:avLst/>
              <a:gdLst/>
              <a:ahLst/>
              <a:cxnLst/>
              <a:rect l="l" t="t" r="r" b="b"/>
              <a:pathLst>
                <a:path w="3822700" h="3743325">
                  <a:moveTo>
                    <a:pt x="3198367" y="0"/>
                  </a:moveTo>
                  <a:lnTo>
                    <a:pt x="623824" y="0"/>
                  </a:lnTo>
                  <a:lnTo>
                    <a:pt x="575072" y="1876"/>
                  </a:lnTo>
                  <a:lnTo>
                    <a:pt x="527347" y="7414"/>
                  </a:lnTo>
                  <a:lnTo>
                    <a:pt x="480787" y="16474"/>
                  </a:lnTo>
                  <a:lnTo>
                    <a:pt x="435531" y="28918"/>
                  </a:lnTo>
                  <a:lnTo>
                    <a:pt x="391716" y="44607"/>
                  </a:lnTo>
                  <a:lnTo>
                    <a:pt x="349483" y="63402"/>
                  </a:lnTo>
                  <a:lnTo>
                    <a:pt x="308969" y="85165"/>
                  </a:lnTo>
                  <a:lnTo>
                    <a:pt x="270313" y="109757"/>
                  </a:lnTo>
                  <a:lnTo>
                    <a:pt x="233655" y="137040"/>
                  </a:lnTo>
                  <a:lnTo>
                    <a:pt x="199132" y="166874"/>
                  </a:lnTo>
                  <a:lnTo>
                    <a:pt x="166883" y="199122"/>
                  </a:lnTo>
                  <a:lnTo>
                    <a:pt x="137048" y="233644"/>
                  </a:lnTo>
                  <a:lnTo>
                    <a:pt x="109764" y="270302"/>
                  </a:lnTo>
                  <a:lnTo>
                    <a:pt x="85170" y="308958"/>
                  </a:lnTo>
                  <a:lnTo>
                    <a:pt x="63406" y="349472"/>
                  </a:lnTo>
                  <a:lnTo>
                    <a:pt x="44610" y="391706"/>
                  </a:lnTo>
                  <a:lnTo>
                    <a:pt x="28920" y="435521"/>
                  </a:lnTo>
                  <a:lnTo>
                    <a:pt x="16475" y="480779"/>
                  </a:lnTo>
                  <a:lnTo>
                    <a:pt x="7415" y="527341"/>
                  </a:lnTo>
                  <a:lnTo>
                    <a:pt x="1876" y="575069"/>
                  </a:lnTo>
                  <a:lnTo>
                    <a:pt x="0" y="623824"/>
                  </a:lnTo>
                  <a:lnTo>
                    <a:pt x="0" y="3119120"/>
                  </a:lnTo>
                  <a:lnTo>
                    <a:pt x="1876" y="3167871"/>
                  </a:lnTo>
                  <a:lnTo>
                    <a:pt x="7415" y="3215596"/>
                  </a:lnTo>
                  <a:lnTo>
                    <a:pt x="16475" y="3262156"/>
                  </a:lnTo>
                  <a:lnTo>
                    <a:pt x="28920" y="3307412"/>
                  </a:lnTo>
                  <a:lnTo>
                    <a:pt x="44610" y="3351227"/>
                  </a:lnTo>
                  <a:lnTo>
                    <a:pt x="63406" y="3393460"/>
                  </a:lnTo>
                  <a:lnTo>
                    <a:pt x="85170" y="3433974"/>
                  </a:lnTo>
                  <a:lnTo>
                    <a:pt x="109764" y="3472630"/>
                  </a:lnTo>
                  <a:lnTo>
                    <a:pt x="137048" y="3509288"/>
                  </a:lnTo>
                  <a:lnTo>
                    <a:pt x="166883" y="3543811"/>
                  </a:lnTo>
                  <a:lnTo>
                    <a:pt x="199132" y="3576060"/>
                  </a:lnTo>
                  <a:lnTo>
                    <a:pt x="233655" y="3605895"/>
                  </a:lnTo>
                  <a:lnTo>
                    <a:pt x="270313" y="3633179"/>
                  </a:lnTo>
                  <a:lnTo>
                    <a:pt x="308969" y="3657773"/>
                  </a:lnTo>
                  <a:lnTo>
                    <a:pt x="349483" y="3679537"/>
                  </a:lnTo>
                  <a:lnTo>
                    <a:pt x="391716" y="3698333"/>
                  </a:lnTo>
                  <a:lnTo>
                    <a:pt x="435531" y="3714023"/>
                  </a:lnTo>
                  <a:lnTo>
                    <a:pt x="480787" y="3726468"/>
                  </a:lnTo>
                  <a:lnTo>
                    <a:pt x="527347" y="3735528"/>
                  </a:lnTo>
                  <a:lnTo>
                    <a:pt x="575072" y="3741067"/>
                  </a:lnTo>
                  <a:lnTo>
                    <a:pt x="623824" y="3742944"/>
                  </a:lnTo>
                  <a:lnTo>
                    <a:pt x="3198367" y="3742944"/>
                  </a:lnTo>
                  <a:lnTo>
                    <a:pt x="3247122" y="3741067"/>
                  </a:lnTo>
                  <a:lnTo>
                    <a:pt x="3294850" y="3735528"/>
                  </a:lnTo>
                  <a:lnTo>
                    <a:pt x="3341412" y="3726468"/>
                  </a:lnTo>
                  <a:lnTo>
                    <a:pt x="3386670" y="3714023"/>
                  </a:lnTo>
                  <a:lnTo>
                    <a:pt x="3430485" y="3698333"/>
                  </a:lnTo>
                  <a:lnTo>
                    <a:pt x="3472719" y="3679537"/>
                  </a:lnTo>
                  <a:lnTo>
                    <a:pt x="3513233" y="3657773"/>
                  </a:lnTo>
                  <a:lnTo>
                    <a:pt x="3551889" y="3633179"/>
                  </a:lnTo>
                  <a:lnTo>
                    <a:pt x="3588547" y="3605895"/>
                  </a:lnTo>
                  <a:lnTo>
                    <a:pt x="3623069" y="3576060"/>
                  </a:lnTo>
                  <a:lnTo>
                    <a:pt x="3655317" y="3543811"/>
                  </a:lnTo>
                  <a:lnTo>
                    <a:pt x="3685151" y="3509288"/>
                  </a:lnTo>
                  <a:lnTo>
                    <a:pt x="3712434" y="3472630"/>
                  </a:lnTo>
                  <a:lnTo>
                    <a:pt x="3737026" y="3433974"/>
                  </a:lnTo>
                  <a:lnTo>
                    <a:pt x="3758789" y="3393460"/>
                  </a:lnTo>
                  <a:lnTo>
                    <a:pt x="3777584" y="3351227"/>
                  </a:lnTo>
                  <a:lnTo>
                    <a:pt x="3793273" y="3307412"/>
                  </a:lnTo>
                  <a:lnTo>
                    <a:pt x="3805717" y="3262156"/>
                  </a:lnTo>
                  <a:lnTo>
                    <a:pt x="3814777" y="3215596"/>
                  </a:lnTo>
                  <a:lnTo>
                    <a:pt x="3820315" y="3167871"/>
                  </a:lnTo>
                  <a:lnTo>
                    <a:pt x="3822191" y="3119120"/>
                  </a:lnTo>
                  <a:lnTo>
                    <a:pt x="3822191" y="623824"/>
                  </a:lnTo>
                  <a:lnTo>
                    <a:pt x="3820315" y="575069"/>
                  </a:lnTo>
                  <a:lnTo>
                    <a:pt x="3814777" y="527341"/>
                  </a:lnTo>
                  <a:lnTo>
                    <a:pt x="3805717" y="480779"/>
                  </a:lnTo>
                  <a:lnTo>
                    <a:pt x="3793273" y="435521"/>
                  </a:lnTo>
                  <a:lnTo>
                    <a:pt x="3777584" y="391706"/>
                  </a:lnTo>
                  <a:lnTo>
                    <a:pt x="3758789" y="349472"/>
                  </a:lnTo>
                  <a:lnTo>
                    <a:pt x="3737026" y="308958"/>
                  </a:lnTo>
                  <a:lnTo>
                    <a:pt x="3712434" y="270302"/>
                  </a:lnTo>
                  <a:lnTo>
                    <a:pt x="3685151" y="233644"/>
                  </a:lnTo>
                  <a:lnTo>
                    <a:pt x="3655317" y="199122"/>
                  </a:lnTo>
                  <a:lnTo>
                    <a:pt x="3623069" y="166874"/>
                  </a:lnTo>
                  <a:lnTo>
                    <a:pt x="3588547" y="137040"/>
                  </a:lnTo>
                  <a:lnTo>
                    <a:pt x="3551889" y="109757"/>
                  </a:lnTo>
                  <a:lnTo>
                    <a:pt x="3513233" y="85165"/>
                  </a:lnTo>
                  <a:lnTo>
                    <a:pt x="3472719" y="63402"/>
                  </a:lnTo>
                  <a:lnTo>
                    <a:pt x="3430485" y="44607"/>
                  </a:lnTo>
                  <a:lnTo>
                    <a:pt x="3386670" y="28918"/>
                  </a:lnTo>
                  <a:lnTo>
                    <a:pt x="3341412" y="16474"/>
                  </a:lnTo>
                  <a:lnTo>
                    <a:pt x="3294850" y="7414"/>
                  </a:lnTo>
                  <a:lnTo>
                    <a:pt x="3247122" y="1876"/>
                  </a:lnTo>
                  <a:lnTo>
                    <a:pt x="3198367" y="0"/>
                  </a:lnTo>
                  <a:close/>
                </a:path>
              </a:pathLst>
            </a:custGeom>
            <a:solidFill>
              <a:srgbClr val="4471C4"/>
            </a:solidFill>
          </p:spPr>
          <p:txBody>
            <a:bodyPr wrap="square" lIns="0" tIns="0" rIns="0" bIns="0" rtlCol="0"/>
            <a:lstStyle/>
            <a:p>
              <a:endParaRPr sz="1485"/>
            </a:p>
          </p:txBody>
        </p:sp>
        <p:sp>
          <p:nvSpPr>
            <p:cNvPr id="10" name="object 10"/>
            <p:cNvSpPr/>
            <p:nvPr/>
          </p:nvSpPr>
          <p:spPr>
            <a:xfrm>
              <a:off x="838200" y="2433827"/>
              <a:ext cx="3822700" cy="3743325"/>
            </a:xfrm>
            <a:custGeom>
              <a:avLst/>
              <a:gdLst/>
              <a:ahLst/>
              <a:cxnLst/>
              <a:rect l="l" t="t" r="r" b="b"/>
              <a:pathLst>
                <a:path w="3822700" h="3743325">
                  <a:moveTo>
                    <a:pt x="0" y="623824"/>
                  </a:moveTo>
                  <a:lnTo>
                    <a:pt x="1876" y="575069"/>
                  </a:lnTo>
                  <a:lnTo>
                    <a:pt x="7415" y="527341"/>
                  </a:lnTo>
                  <a:lnTo>
                    <a:pt x="16475" y="480779"/>
                  </a:lnTo>
                  <a:lnTo>
                    <a:pt x="28920" y="435521"/>
                  </a:lnTo>
                  <a:lnTo>
                    <a:pt x="44610" y="391706"/>
                  </a:lnTo>
                  <a:lnTo>
                    <a:pt x="63406" y="349472"/>
                  </a:lnTo>
                  <a:lnTo>
                    <a:pt x="85170" y="308958"/>
                  </a:lnTo>
                  <a:lnTo>
                    <a:pt x="109764" y="270302"/>
                  </a:lnTo>
                  <a:lnTo>
                    <a:pt x="137048" y="233644"/>
                  </a:lnTo>
                  <a:lnTo>
                    <a:pt x="166883" y="199122"/>
                  </a:lnTo>
                  <a:lnTo>
                    <a:pt x="199132" y="166874"/>
                  </a:lnTo>
                  <a:lnTo>
                    <a:pt x="233655" y="137040"/>
                  </a:lnTo>
                  <a:lnTo>
                    <a:pt x="270313" y="109757"/>
                  </a:lnTo>
                  <a:lnTo>
                    <a:pt x="308969" y="85165"/>
                  </a:lnTo>
                  <a:lnTo>
                    <a:pt x="349483" y="63402"/>
                  </a:lnTo>
                  <a:lnTo>
                    <a:pt x="391716" y="44607"/>
                  </a:lnTo>
                  <a:lnTo>
                    <a:pt x="435531" y="28918"/>
                  </a:lnTo>
                  <a:lnTo>
                    <a:pt x="480787" y="16474"/>
                  </a:lnTo>
                  <a:lnTo>
                    <a:pt x="527347" y="7414"/>
                  </a:lnTo>
                  <a:lnTo>
                    <a:pt x="575072" y="1876"/>
                  </a:lnTo>
                  <a:lnTo>
                    <a:pt x="623824" y="0"/>
                  </a:lnTo>
                  <a:lnTo>
                    <a:pt x="3198367" y="0"/>
                  </a:lnTo>
                  <a:lnTo>
                    <a:pt x="3247122" y="1876"/>
                  </a:lnTo>
                  <a:lnTo>
                    <a:pt x="3294850" y="7414"/>
                  </a:lnTo>
                  <a:lnTo>
                    <a:pt x="3341412" y="16474"/>
                  </a:lnTo>
                  <a:lnTo>
                    <a:pt x="3386670" y="28918"/>
                  </a:lnTo>
                  <a:lnTo>
                    <a:pt x="3430485" y="44607"/>
                  </a:lnTo>
                  <a:lnTo>
                    <a:pt x="3472719" y="63402"/>
                  </a:lnTo>
                  <a:lnTo>
                    <a:pt x="3513233" y="85165"/>
                  </a:lnTo>
                  <a:lnTo>
                    <a:pt x="3551889" y="109757"/>
                  </a:lnTo>
                  <a:lnTo>
                    <a:pt x="3588547" y="137040"/>
                  </a:lnTo>
                  <a:lnTo>
                    <a:pt x="3623069" y="166874"/>
                  </a:lnTo>
                  <a:lnTo>
                    <a:pt x="3655317" y="199122"/>
                  </a:lnTo>
                  <a:lnTo>
                    <a:pt x="3685151" y="233644"/>
                  </a:lnTo>
                  <a:lnTo>
                    <a:pt x="3712434" y="270302"/>
                  </a:lnTo>
                  <a:lnTo>
                    <a:pt x="3737026" y="308958"/>
                  </a:lnTo>
                  <a:lnTo>
                    <a:pt x="3758789" y="349472"/>
                  </a:lnTo>
                  <a:lnTo>
                    <a:pt x="3777584" y="391706"/>
                  </a:lnTo>
                  <a:lnTo>
                    <a:pt x="3793273" y="435521"/>
                  </a:lnTo>
                  <a:lnTo>
                    <a:pt x="3805717" y="480779"/>
                  </a:lnTo>
                  <a:lnTo>
                    <a:pt x="3814777" y="527341"/>
                  </a:lnTo>
                  <a:lnTo>
                    <a:pt x="3820315" y="575069"/>
                  </a:lnTo>
                  <a:lnTo>
                    <a:pt x="3822191" y="623824"/>
                  </a:lnTo>
                  <a:lnTo>
                    <a:pt x="3822191" y="3119120"/>
                  </a:lnTo>
                  <a:lnTo>
                    <a:pt x="3820315" y="3167871"/>
                  </a:lnTo>
                  <a:lnTo>
                    <a:pt x="3814777" y="3215596"/>
                  </a:lnTo>
                  <a:lnTo>
                    <a:pt x="3805717" y="3262156"/>
                  </a:lnTo>
                  <a:lnTo>
                    <a:pt x="3793273" y="3307412"/>
                  </a:lnTo>
                  <a:lnTo>
                    <a:pt x="3777584" y="3351227"/>
                  </a:lnTo>
                  <a:lnTo>
                    <a:pt x="3758789" y="3393460"/>
                  </a:lnTo>
                  <a:lnTo>
                    <a:pt x="3737026" y="3433974"/>
                  </a:lnTo>
                  <a:lnTo>
                    <a:pt x="3712434" y="3472630"/>
                  </a:lnTo>
                  <a:lnTo>
                    <a:pt x="3685151" y="3509288"/>
                  </a:lnTo>
                  <a:lnTo>
                    <a:pt x="3655317" y="3543811"/>
                  </a:lnTo>
                  <a:lnTo>
                    <a:pt x="3623069" y="3576060"/>
                  </a:lnTo>
                  <a:lnTo>
                    <a:pt x="3588547" y="3605895"/>
                  </a:lnTo>
                  <a:lnTo>
                    <a:pt x="3551889" y="3633179"/>
                  </a:lnTo>
                  <a:lnTo>
                    <a:pt x="3513233" y="3657773"/>
                  </a:lnTo>
                  <a:lnTo>
                    <a:pt x="3472719" y="3679537"/>
                  </a:lnTo>
                  <a:lnTo>
                    <a:pt x="3430485" y="3698333"/>
                  </a:lnTo>
                  <a:lnTo>
                    <a:pt x="3386670" y="3714023"/>
                  </a:lnTo>
                  <a:lnTo>
                    <a:pt x="3341412" y="3726468"/>
                  </a:lnTo>
                  <a:lnTo>
                    <a:pt x="3294850" y="3735528"/>
                  </a:lnTo>
                  <a:lnTo>
                    <a:pt x="3247122" y="3741067"/>
                  </a:lnTo>
                  <a:lnTo>
                    <a:pt x="3198367" y="3742944"/>
                  </a:lnTo>
                  <a:lnTo>
                    <a:pt x="623824" y="3742944"/>
                  </a:lnTo>
                  <a:lnTo>
                    <a:pt x="575072" y="3741067"/>
                  </a:lnTo>
                  <a:lnTo>
                    <a:pt x="527347" y="3735528"/>
                  </a:lnTo>
                  <a:lnTo>
                    <a:pt x="480787" y="3726468"/>
                  </a:lnTo>
                  <a:lnTo>
                    <a:pt x="435531" y="3714023"/>
                  </a:lnTo>
                  <a:lnTo>
                    <a:pt x="391716" y="3698333"/>
                  </a:lnTo>
                  <a:lnTo>
                    <a:pt x="349483" y="3679537"/>
                  </a:lnTo>
                  <a:lnTo>
                    <a:pt x="308969" y="3657773"/>
                  </a:lnTo>
                  <a:lnTo>
                    <a:pt x="270313" y="3633179"/>
                  </a:lnTo>
                  <a:lnTo>
                    <a:pt x="233655" y="3605895"/>
                  </a:lnTo>
                  <a:lnTo>
                    <a:pt x="199132" y="3576060"/>
                  </a:lnTo>
                  <a:lnTo>
                    <a:pt x="166883" y="3543811"/>
                  </a:lnTo>
                  <a:lnTo>
                    <a:pt x="137048" y="3509288"/>
                  </a:lnTo>
                  <a:lnTo>
                    <a:pt x="109764" y="3472630"/>
                  </a:lnTo>
                  <a:lnTo>
                    <a:pt x="85170" y="3433974"/>
                  </a:lnTo>
                  <a:lnTo>
                    <a:pt x="63406" y="3393460"/>
                  </a:lnTo>
                  <a:lnTo>
                    <a:pt x="44610" y="3351227"/>
                  </a:lnTo>
                  <a:lnTo>
                    <a:pt x="28920" y="3307412"/>
                  </a:lnTo>
                  <a:lnTo>
                    <a:pt x="16475" y="3262156"/>
                  </a:lnTo>
                  <a:lnTo>
                    <a:pt x="7415" y="3215596"/>
                  </a:lnTo>
                  <a:lnTo>
                    <a:pt x="1876" y="3167871"/>
                  </a:lnTo>
                  <a:lnTo>
                    <a:pt x="0" y="3119120"/>
                  </a:lnTo>
                  <a:lnTo>
                    <a:pt x="0" y="623824"/>
                  </a:lnTo>
                  <a:close/>
                </a:path>
              </a:pathLst>
            </a:custGeom>
            <a:ln w="12700">
              <a:solidFill>
                <a:srgbClr val="2E528F"/>
              </a:solidFill>
            </a:ln>
          </p:spPr>
          <p:txBody>
            <a:bodyPr wrap="square" lIns="0" tIns="0" rIns="0" bIns="0" rtlCol="0"/>
            <a:lstStyle/>
            <a:p>
              <a:endParaRPr sz="1485"/>
            </a:p>
          </p:txBody>
        </p:sp>
      </p:grpSp>
      <p:sp>
        <p:nvSpPr>
          <p:cNvPr id="11" name="object 11"/>
          <p:cNvSpPr txBox="1"/>
          <p:nvPr/>
        </p:nvSpPr>
        <p:spPr>
          <a:xfrm>
            <a:off x="1089661" y="3701691"/>
            <a:ext cx="2378916" cy="988443"/>
          </a:xfrm>
          <a:prstGeom prst="rect">
            <a:avLst/>
          </a:prstGeom>
        </p:spPr>
        <p:txBody>
          <a:bodyPr vert="horz" wrap="square" lIns="0" tIns="28289" rIns="0" bIns="0" rtlCol="0">
            <a:spAutoFit/>
          </a:bodyPr>
          <a:lstStyle/>
          <a:p>
            <a:pPr marL="199073" marR="4191" indent="-188595">
              <a:lnSpc>
                <a:spcPct val="90000"/>
              </a:lnSpc>
              <a:spcBef>
                <a:spcPts val="223"/>
              </a:spcBef>
              <a:buFont typeface="Arial MT"/>
              <a:buChar char="•"/>
              <a:tabLst>
                <a:tab pos="198549" algn="l"/>
                <a:tab pos="199073" algn="l"/>
              </a:tabLst>
            </a:pPr>
            <a:r>
              <a:rPr sz="1155" i="1" spc="-4" dirty="0">
                <a:solidFill>
                  <a:srgbClr val="FFFFFF"/>
                </a:solidFill>
                <a:latin typeface="Calibri"/>
                <a:cs typeface="Calibri"/>
              </a:rPr>
              <a:t>“[e]l derecho de </a:t>
            </a:r>
            <a:r>
              <a:rPr sz="1155" i="1" dirty="0">
                <a:solidFill>
                  <a:srgbClr val="FFFFFF"/>
                </a:solidFill>
                <a:latin typeface="Calibri"/>
                <a:cs typeface="Calibri"/>
              </a:rPr>
              <a:t>las </a:t>
            </a:r>
            <a:r>
              <a:rPr sz="1155" i="1" spc="-4" dirty="0">
                <a:solidFill>
                  <a:srgbClr val="FFFFFF"/>
                </a:solidFill>
                <a:latin typeface="Calibri"/>
                <a:cs typeface="Calibri"/>
              </a:rPr>
              <a:t>personas, </a:t>
            </a:r>
            <a:r>
              <a:rPr sz="1155" i="1" dirty="0">
                <a:solidFill>
                  <a:srgbClr val="FFFFFF"/>
                </a:solidFill>
                <a:latin typeface="Calibri"/>
                <a:cs typeface="Calibri"/>
              </a:rPr>
              <a:t>sin </a:t>
            </a:r>
            <a:r>
              <a:rPr sz="1155" i="1" spc="4" dirty="0">
                <a:solidFill>
                  <a:srgbClr val="FFFFFF"/>
                </a:solidFill>
                <a:latin typeface="Calibri"/>
                <a:cs typeface="Calibri"/>
              </a:rPr>
              <a:t> </a:t>
            </a:r>
            <a:r>
              <a:rPr sz="1155" i="1" spc="-4" dirty="0">
                <a:solidFill>
                  <a:srgbClr val="FFFFFF"/>
                </a:solidFill>
                <a:latin typeface="Calibri"/>
                <a:cs typeface="Calibri"/>
              </a:rPr>
              <a:t>distinción de </a:t>
            </a:r>
            <a:r>
              <a:rPr sz="1155" i="1" spc="-12" dirty="0">
                <a:solidFill>
                  <a:srgbClr val="FFFFFF"/>
                </a:solidFill>
                <a:latin typeface="Calibri"/>
                <a:cs typeface="Calibri"/>
              </a:rPr>
              <a:t>sexo, </a:t>
            </a:r>
            <a:r>
              <a:rPr sz="1155" i="1" spc="-8" dirty="0">
                <a:solidFill>
                  <a:srgbClr val="FFFFFF"/>
                </a:solidFill>
                <a:latin typeface="Calibri"/>
                <a:cs typeface="Calibri"/>
              </a:rPr>
              <a:t>raza, </a:t>
            </a:r>
            <a:r>
              <a:rPr sz="1155" i="1" spc="-4" dirty="0">
                <a:solidFill>
                  <a:srgbClr val="FFFFFF"/>
                </a:solidFill>
                <a:latin typeface="Calibri"/>
                <a:cs typeface="Calibri"/>
              </a:rPr>
              <a:t>edad, </a:t>
            </a:r>
            <a:r>
              <a:rPr sz="1155" i="1" dirty="0">
                <a:solidFill>
                  <a:srgbClr val="FFFFFF"/>
                </a:solidFill>
                <a:latin typeface="Calibri"/>
                <a:cs typeface="Calibri"/>
              </a:rPr>
              <a:t> </a:t>
            </a:r>
            <a:r>
              <a:rPr sz="1155" i="1" spc="-4" dirty="0">
                <a:solidFill>
                  <a:srgbClr val="FFFFFF"/>
                </a:solidFill>
                <a:latin typeface="Calibri"/>
                <a:cs typeface="Calibri"/>
              </a:rPr>
              <a:t>identidad</a:t>
            </a:r>
            <a:r>
              <a:rPr sz="1155" i="1" spc="12" dirty="0">
                <a:solidFill>
                  <a:srgbClr val="FFFFFF"/>
                </a:solidFill>
                <a:latin typeface="Calibri"/>
                <a:cs typeface="Calibri"/>
              </a:rPr>
              <a:t> </a:t>
            </a:r>
            <a:r>
              <a:rPr sz="1155" i="1" spc="-8" dirty="0">
                <a:solidFill>
                  <a:srgbClr val="FFFFFF"/>
                </a:solidFill>
                <a:latin typeface="Calibri"/>
                <a:cs typeface="Calibri"/>
              </a:rPr>
              <a:t>sexual,</a:t>
            </a:r>
            <a:r>
              <a:rPr sz="1155" i="1" spc="-4" dirty="0">
                <a:solidFill>
                  <a:srgbClr val="FFFFFF"/>
                </a:solidFill>
                <a:latin typeface="Calibri"/>
                <a:cs typeface="Calibri"/>
              </a:rPr>
              <a:t> </a:t>
            </a:r>
            <a:r>
              <a:rPr sz="1155" i="1" dirty="0">
                <a:solidFill>
                  <a:srgbClr val="FFFFFF"/>
                </a:solidFill>
                <a:latin typeface="Calibri"/>
                <a:cs typeface="Calibri"/>
              </a:rPr>
              <a:t>ideología</a:t>
            </a:r>
            <a:r>
              <a:rPr sz="1155" i="1" spc="-21" dirty="0">
                <a:solidFill>
                  <a:srgbClr val="FFFFFF"/>
                </a:solidFill>
                <a:latin typeface="Calibri"/>
                <a:cs typeface="Calibri"/>
              </a:rPr>
              <a:t> </a:t>
            </a:r>
            <a:r>
              <a:rPr sz="1155" i="1" spc="-4" dirty="0">
                <a:solidFill>
                  <a:srgbClr val="FFFFFF"/>
                </a:solidFill>
                <a:latin typeface="Calibri"/>
                <a:cs typeface="Calibri"/>
              </a:rPr>
              <a:t>política</a:t>
            </a:r>
            <a:r>
              <a:rPr sz="1155" i="1" spc="4" dirty="0">
                <a:solidFill>
                  <a:srgbClr val="FFFFFF"/>
                </a:solidFill>
                <a:latin typeface="Calibri"/>
                <a:cs typeface="Calibri"/>
              </a:rPr>
              <a:t> </a:t>
            </a:r>
            <a:r>
              <a:rPr sz="1155" i="1" dirty="0">
                <a:solidFill>
                  <a:srgbClr val="FFFFFF"/>
                </a:solidFill>
                <a:latin typeface="Calibri"/>
                <a:cs typeface="Calibri"/>
              </a:rPr>
              <a:t>o </a:t>
            </a:r>
            <a:r>
              <a:rPr sz="1155" i="1" spc="-252" dirty="0">
                <a:solidFill>
                  <a:srgbClr val="FFFFFF"/>
                </a:solidFill>
                <a:latin typeface="Calibri"/>
                <a:cs typeface="Calibri"/>
              </a:rPr>
              <a:t> </a:t>
            </a:r>
            <a:r>
              <a:rPr sz="1155" i="1" dirty="0">
                <a:solidFill>
                  <a:srgbClr val="FFFFFF"/>
                </a:solidFill>
                <a:latin typeface="Calibri"/>
                <a:cs typeface="Calibri"/>
              </a:rPr>
              <a:t>creencias religiosas, a </a:t>
            </a:r>
            <a:r>
              <a:rPr sz="1155" i="1" spc="-4" dirty="0">
                <a:solidFill>
                  <a:srgbClr val="FFFFFF"/>
                </a:solidFill>
                <a:latin typeface="Calibri"/>
                <a:cs typeface="Calibri"/>
              </a:rPr>
              <a:t>obtener una </a:t>
            </a:r>
            <a:r>
              <a:rPr sz="1155" i="1" dirty="0">
                <a:solidFill>
                  <a:srgbClr val="FFFFFF"/>
                </a:solidFill>
                <a:latin typeface="Calibri"/>
                <a:cs typeface="Calibri"/>
              </a:rPr>
              <a:t> </a:t>
            </a:r>
            <a:r>
              <a:rPr sz="1155" i="1" spc="-4" dirty="0">
                <a:solidFill>
                  <a:srgbClr val="FFFFFF"/>
                </a:solidFill>
                <a:latin typeface="Calibri"/>
                <a:cs typeface="Calibri"/>
              </a:rPr>
              <a:t>respuesta satisfactoria </a:t>
            </a:r>
            <a:r>
              <a:rPr sz="1155" i="1" dirty="0">
                <a:solidFill>
                  <a:srgbClr val="FFFFFF"/>
                </a:solidFill>
                <a:latin typeface="Calibri"/>
                <a:cs typeface="Calibri"/>
              </a:rPr>
              <a:t>a </a:t>
            </a:r>
            <a:r>
              <a:rPr sz="1155" i="1" spc="-4" dirty="0">
                <a:solidFill>
                  <a:srgbClr val="FFFFFF"/>
                </a:solidFill>
                <a:latin typeface="Calibri"/>
                <a:cs typeface="Calibri"/>
              </a:rPr>
              <a:t>sus </a:t>
            </a:r>
            <a:r>
              <a:rPr sz="1155" i="1" dirty="0">
                <a:solidFill>
                  <a:srgbClr val="FFFFFF"/>
                </a:solidFill>
                <a:latin typeface="Calibri"/>
                <a:cs typeface="Calibri"/>
              </a:rPr>
              <a:t> necesidades</a:t>
            </a:r>
            <a:r>
              <a:rPr sz="1155" i="1" spc="-21" dirty="0">
                <a:solidFill>
                  <a:srgbClr val="FFFFFF"/>
                </a:solidFill>
                <a:latin typeface="Calibri"/>
                <a:cs typeface="Calibri"/>
              </a:rPr>
              <a:t> </a:t>
            </a:r>
            <a:r>
              <a:rPr sz="1155" i="1" spc="-4" dirty="0">
                <a:solidFill>
                  <a:srgbClr val="FFFFFF"/>
                </a:solidFill>
                <a:latin typeface="Calibri"/>
                <a:cs typeface="Calibri"/>
              </a:rPr>
              <a:t>jurídicas”</a:t>
            </a:r>
            <a:endParaRPr sz="1155">
              <a:latin typeface="Calibri"/>
              <a:cs typeface="Calibri"/>
            </a:endParaRPr>
          </a:p>
        </p:txBody>
      </p:sp>
      <p:sp>
        <p:nvSpPr>
          <p:cNvPr id="12" name="object 12"/>
          <p:cNvSpPr txBox="1"/>
          <p:nvPr/>
        </p:nvSpPr>
        <p:spPr>
          <a:xfrm>
            <a:off x="907351" y="5224595"/>
            <a:ext cx="2714196" cy="710836"/>
          </a:xfrm>
          <a:prstGeom prst="rect">
            <a:avLst/>
          </a:prstGeom>
        </p:spPr>
        <p:txBody>
          <a:bodyPr vert="horz" wrap="square" lIns="0" tIns="25146" rIns="0" bIns="0" rtlCol="0">
            <a:spAutoFit/>
          </a:bodyPr>
          <a:lstStyle/>
          <a:p>
            <a:pPr marL="10478" marR="4191">
              <a:lnSpc>
                <a:spcPct val="90000"/>
              </a:lnSpc>
              <a:spcBef>
                <a:spcPts val="198"/>
              </a:spcBef>
            </a:pPr>
            <a:r>
              <a:rPr sz="990" spc="-4" dirty="0">
                <a:solidFill>
                  <a:srgbClr val="FFFFFF"/>
                </a:solidFill>
                <a:latin typeface="Calibri"/>
                <a:cs typeface="Calibri"/>
              </a:rPr>
              <a:t>Fuente: </a:t>
            </a:r>
            <a:r>
              <a:rPr sz="990" spc="-8" dirty="0">
                <a:solidFill>
                  <a:srgbClr val="FFFFFF"/>
                </a:solidFill>
                <a:latin typeface="Calibri"/>
                <a:cs typeface="Calibri"/>
              </a:rPr>
              <a:t>Programa </a:t>
            </a:r>
            <a:r>
              <a:rPr sz="990" dirty="0">
                <a:solidFill>
                  <a:srgbClr val="FFFFFF"/>
                </a:solidFill>
                <a:latin typeface="Calibri"/>
                <a:cs typeface="Calibri"/>
              </a:rPr>
              <a:t>de las Naciones Unidas </a:t>
            </a:r>
            <a:r>
              <a:rPr sz="990" spc="-8" dirty="0">
                <a:solidFill>
                  <a:srgbClr val="FFFFFF"/>
                </a:solidFill>
                <a:latin typeface="Calibri"/>
                <a:cs typeface="Calibri"/>
              </a:rPr>
              <a:t>para </a:t>
            </a:r>
            <a:r>
              <a:rPr sz="990" dirty="0">
                <a:solidFill>
                  <a:srgbClr val="FFFFFF"/>
                </a:solidFill>
                <a:latin typeface="Calibri"/>
                <a:cs typeface="Calibri"/>
              </a:rPr>
              <a:t>el </a:t>
            </a:r>
            <a:r>
              <a:rPr sz="990" spc="4" dirty="0">
                <a:solidFill>
                  <a:srgbClr val="FFFFFF"/>
                </a:solidFill>
                <a:latin typeface="Calibri"/>
                <a:cs typeface="Calibri"/>
              </a:rPr>
              <a:t> </a:t>
            </a:r>
            <a:r>
              <a:rPr sz="990" spc="-4" dirty="0">
                <a:solidFill>
                  <a:srgbClr val="FFFFFF"/>
                </a:solidFill>
                <a:latin typeface="Calibri"/>
                <a:cs typeface="Calibri"/>
              </a:rPr>
              <a:t>Desarrollo</a:t>
            </a:r>
            <a:r>
              <a:rPr sz="990" dirty="0">
                <a:solidFill>
                  <a:srgbClr val="FFFFFF"/>
                </a:solidFill>
                <a:latin typeface="Calibri"/>
                <a:cs typeface="Calibri"/>
              </a:rPr>
              <a:t> </a:t>
            </a:r>
            <a:r>
              <a:rPr sz="990" spc="-4" dirty="0">
                <a:solidFill>
                  <a:srgbClr val="FFFFFF"/>
                </a:solidFill>
                <a:latin typeface="Calibri"/>
                <a:cs typeface="Calibri"/>
              </a:rPr>
              <a:t>(PNUD),</a:t>
            </a:r>
            <a:r>
              <a:rPr sz="990" spc="4" dirty="0">
                <a:solidFill>
                  <a:srgbClr val="FFFFFF"/>
                </a:solidFill>
                <a:latin typeface="Calibri"/>
                <a:cs typeface="Calibri"/>
              </a:rPr>
              <a:t> </a:t>
            </a:r>
            <a:r>
              <a:rPr sz="990" dirty="0">
                <a:solidFill>
                  <a:srgbClr val="FFFFFF"/>
                </a:solidFill>
                <a:latin typeface="Calibri"/>
                <a:cs typeface="Calibri"/>
              </a:rPr>
              <a:t>Manual</a:t>
            </a:r>
            <a:r>
              <a:rPr sz="990" spc="-25" dirty="0">
                <a:solidFill>
                  <a:srgbClr val="FFFFFF"/>
                </a:solidFill>
                <a:latin typeface="Calibri"/>
                <a:cs typeface="Calibri"/>
              </a:rPr>
              <a:t> </a:t>
            </a:r>
            <a:r>
              <a:rPr sz="990" dirty="0">
                <a:solidFill>
                  <a:srgbClr val="FFFFFF"/>
                </a:solidFill>
                <a:latin typeface="Calibri"/>
                <a:cs typeface="Calibri"/>
              </a:rPr>
              <a:t>de</a:t>
            </a:r>
            <a:r>
              <a:rPr sz="990" spc="12" dirty="0">
                <a:solidFill>
                  <a:srgbClr val="FFFFFF"/>
                </a:solidFill>
                <a:latin typeface="Calibri"/>
                <a:cs typeface="Calibri"/>
              </a:rPr>
              <a:t> </a:t>
            </a:r>
            <a:r>
              <a:rPr sz="990" spc="-8" dirty="0">
                <a:solidFill>
                  <a:srgbClr val="FFFFFF"/>
                </a:solidFill>
                <a:latin typeface="Calibri"/>
                <a:cs typeface="Calibri"/>
              </a:rPr>
              <a:t>Políticas</a:t>
            </a:r>
            <a:r>
              <a:rPr sz="990" spc="17" dirty="0">
                <a:solidFill>
                  <a:srgbClr val="FFFFFF"/>
                </a:solidFill>
                <a:latin typeface="Calibri"/>
                <a:cs typeface="Calibri"/>
              </a:rPr>
              <a:t> </a:t>
            </a:r>
            <a:r>
              <a:rPr sz="990" spc="-4" dirty="0">
                <a:solidFill>
                  <a:srgbClr val="FFFFFF"/>
                </a:solidFill>
                <a:latin typeface="Calibri"/>
                <a:cs typeface="Calibri"/>
              </a:rPr>
              <a:t>Públicas</a:t>
            </a:r>
            <a:r>
              <a:rPr sz="990" dirty="0">
                <a:solidFill>
                  <a:srgbClr val="FFFFFF"/>
                </a:solidFill>
                <a:latin typeface="Calibri"/>
                <a:cs typeface="Calibri"/>
              </a:rPr>
              <a:t> </a:t>
            </a:r>
            <a:r>
              <a:rPr sz="990" spc="-8" dirty="0">
                <a:solidFill>
                  <a:srgbClr val="FFFFFF"/>
                </a:solidFill>
                <a:latin typeface="Calibri"/>
                <a:cs typeface="Calibri"/>
              </a:rPr>
              <a:t>para </a:t>
            </a:r>
            <a:r>
              <a:rPr sz="990" spc="-215" dirty="0">
                <a:solidFill>
                  <a:srgbClr val="FFFFFF"/>
                </a:solidFill>
                <a:latin typeface="Calibri"/>
                <a:cs typeface="Calibri"/>
              </a:rPr>
              <a:t> </a:t>
            </a:r>
            <a:r>
              <a:rPr sz="990" dirty="0">
                <a:solidFill>
                  <a:srgbClr val="FFFFFF"/>
                </a:solidFill>
                <a:latin typeface="Calibri"/>
                <a:cs typeface="Calibri"/>
              </a:rPr>
              <a:t>el</a:t>
            </a:r>
            <a:r>
              <a:rPr sz="990" spc="4" dirty="0">
                <a:solidFill>
                  <a:srgbClr val="FFFFFF"/>
                </a:solidFill>
                <a:latin typeface="Calibri"/>
                <a:cs typeface="Calibri"/>
              </a:rPr>
              <a:t> </a:t>
            </a:r>
            <a:r>
              <a:rPr sz="990" spc="-4" dirty="0">
                <a:solidFill>
                  <a:srgbClr val="FFFFFF"/>
                </a:solidFill>
                <a:latin typeface="Calibri"/>
                <a:cs typeface="Calibri"/>
              </a:rPr>
              <a:t>acceso</a:t>
            </a:r>
            <a:r>
              <a:rPr sz="990" spc="25" dirty="0">
                <a:solidFill>
                  <a:srgbClr val="FFFFFF"/>
                </a:solidFill>
                <a:latin typeface="Calibri"/>
                <a:cs typeface="Calibri"/>
              </a:rPr>
              <a:t> </a:t>
            </a:r>
            <a:r>
              <a:rPr sz="990" dirty="0">
                <a:solidFill>
                  <a:srgbClr val="FFFFFF"/>
                </a:solidFill>
                <a:latin typeface="Calibri"/>
                <a:cs typeface="Calibri"/>
              </a:rPr>
              <a:t>a</a:t>
            </a:r>
            <a:r>
              <a:rPr sz="990" spc="4" dirty="0">
                <a:solidFill>
                  <a:srgbClr val="FFFFFF"/>
                </a:solidFill>
                <a:latin typeface="Calibri"/>
                <a:cs typeface="Calibri"/>
              </a:rPr>
              <a:t> </a:t>
            </a:r>
            <a:r>
              <a:rPr sz="990" dirty="0">
                <a:solidFill>
                  <a:srgbClr val="FFFFFF"/>
                </a:solidFill>
                <a:latin typeface="Calibri"/>
                <a:cs typeface="Calibri"/>
              </a:rPr>
              <a:t>la</a:t>
            </a:r>
            <a:r>
              <a:rPr sz="990" spc="-8" dirty="0">
                <a:solidFill>
                  <a:srgbClr val="FFFFFF"/>
                </a:solidFill>
                <a:latin typeface="Calibri"/>
                <a:cs typeface="Calibri"/>
              </a:rPr>
              <a:t> </a:t>
            </a:r>
            <a:r>
              <a:rPr sz="990" spc="-4" dirty="0">
                <a:solidFill>
                  <a:srgbClr val="FFFFFF"/>
                </a:solidFill>
                <a:latin typeface="Calibri"/>
                <a:cs typeface="Calibri"/>
              </a:rPr>
              <a:t>justicia. Instituto</a:t>
            </a:r>
            <a:r>
              <a:rPr sz="990" spc="-21" dirty="0">
                <a:solidFill>
                  <a:srgbClr val="FFFFFF"/>
                </a:solidFill>
                <a:latin typeface="Calibri"/>
                <a:cs typeface="Calibri"/>
              </a:rPr>
              <a:t> </a:t>
            </a:r>
            <a:r>
              <a:rPr sz="990" spc="-12" dirty="0">
                <a:solidFill>
                  <a:srgbClr val="FFFFFF"/>
                </a:solidFill>
                <a:latin typeface="Calibri"/>
                <a:cs typeface="Calibri"/>
              </a:rPr>
              <a:t>Talcahuano,</a:t>
            </a:r>
            <a:r>
              <a:rPr sz="990" spc="-17" dirty="0">
                <a:solidFill>
                  <a:srgbClr val="FFFFFF"/>
                </a:solidFill>
                <a:latin typeface="Calibri"/>
                <a:cs typeface="Calibri"/>
              </a:rPr>
              <a:t> </a:t>
            </a:r>
            <a:r>
              <a:rPr sz="990" spc="-4" dirty="0">
                <a:solidFill>
                  <a:srgbClr val="FFFFFF"/>
                </a:solidFill>
                <a:latin typeface="Calibri"/>
                <a:cs typeface="Calibri"/>
              </a:rPr>
              <a:t>Buenos </a:t>
            </a:r>
            <a:r>
              <a:rPr sz="990" dirty="0">
                <a:solidFill>
                  <a:srgbClr val="FFFFFF"/>
                </a:solidFill>
                <a:latin typeface="Calibri"/>
                <a:cs typeface="Calibri"/>
              </a:rPr>
              <a:t> </a:t>
            </a:r>
            <a:r>
              <a:rPr sz="990" spc="-4" dirty="0">
                <a:solidFill>
                  <a:srgbClr val="FFFFFF"/>
                </a:solidFill>
                <a:latin typeface="Calibri"/>
                <a:cs typeface="Calibri"/>
              </a:rPr>
              <a:t>Aires,</a:t>
            </a:r>
            <a:r>
              <a:rPr sz="990" spc="33" dirty="0">
                <a:solidFill>
                  <a:srgbClr val="FFFFFF"/>
                </a:solidFill>
                <a:latin typeface="Calibri"/>
                <a:cs typeface="Calibri"/>
              </a:rPr>
              <a:t> </a:t>
            </a:r>
            <a:r>
              <a:rPr sz="990" dirty="0">
                <a:solidFill>
                  <a:srgbClr val="FFFFFF"/>
                </a:solidFill>
                <a:latin typeface="Calibri"/>
                <a:cs typeface="Calibri"/>
              </a:rPr>
              <a:t>2005,</a:t>
            </a:r>
            <a:r>
              <a:rPr sz="990" spc="37" dirty="0">
                <a:solidFill>
                  <a:srgbClr val="FFFFFF"/>
                </a:solidFill>
                <a:latin typeface="Calibri"/>
                <a:cs typeface="Calibri"/>
              </a:rPr>
              <a:t> </a:t>
            </a:r>
            <a:r>
              <a:rPr sz="990" dirty="0">
                <a:solidFill>
                  <a:srgbClr val="FFFFFF"/>
                </a:solidFill>
                <a:latin typeface="Calibri"/>
                <a:cs typeface="Calibri"/>
              </a:rPr>
              <a:t>pág.</a:t>
            </a:r>
            <a:r>
              <a:rPr sz="990" spc="21" dirty="0">
                <a:solidFill>
                  <a:srgbClr val="FFFFFF"/>
                </a:solidFill>
                <a:latin typeface="Calibri"/>
                <a:cs typeface="Calibri"/>
              </a:rPr>
              <a:t> </a:t>
            </a:r>
            <a:r>
              <a:rPr sz="990" dirty="0">
                <a:solidFill>
                  <a:srgbClr val="FFFFFF"/>
                </a:solidFill>
                <a:latin typeface="Calibri"/>
                <a:cs typeface="Calibri"/>
              </a:rPr>
              <a:t>7,</a:t>
            </a:r>
            <a:r>
              <a:rPr sz="990" spc="33" dirty="0">
                <a:solidFill>
                  <a:srgbClr val="FFFFFF"/>
                </a:solidFill>
                <a:latin typeface="Calibri"/>
                <a:cs typeface="Calibri"/>
              </a:rPr>
              <a:t> </a:t>
            </a:r>
            <a:r>
              <a:rPr sz="990" spc="-4" dirty="0">
                <a:solidFill>
                  <a:srgbClr val="FFFFFF"/>
                </a:solidFill>
                <a:latin typeface="Calibri"/>
                <a:cs typeface="Calibri"/>
              </a:rPr>
              <a:t>citado</a:t>
            </a:r>
            <a:r>
              <a:rPr sz="990" spc="21" dirty="0">
                <a:solidFill>
                  <a:srgbClr val="FFFFFF"/>
                </a:solidFill>
                <a:latin typeface="Calibri"/>
                <a:cs typeface="Calibri"/>
              </a:rPr>
              <a:t> </a:t>
            </a:r>
            <a:r>
              <a:rPr sz="990" dirty="0">
                <a:solidFill>
                  <a:srgbClr val="FFFFFF"/>
                </a:solidFill>
                <a:latin typeface="Calibri"/>
                <a:cs typeface="Calibri"/>
              </a:rPr>
              <a:t>en:</a:t>
            </a:r>
            <a:r>
              <a:rPr sz="990" spc="37" dirty="0">
                <a:solidFill>
                  <a:srgbClr val="FFFFFF"/>
                </a:solidFill>
                <a:latin typeface="Calibri"/>
                <a:cs typeface="Calibri"/>
              </a:rPr>
              <a:t> </a:t>
            </a:r>
            <a:r>
              <a:rPr sz="990" spc="-4" dirty="0">
                <a:solidFill>
                  <a:srgbClr val="FFFFFF"/>
                </a:solidFill>
                <a:latin typeface="Calibri"/>
                <a:cs typeface="Calibri"/>
              </a:rPr>
              <a:t>La</a:t>
            </a:r>
            <a:r>
              <a:rPr sz="990" spc="21" dirty="0">
                <a:solidFill>
                  <a:srgbClr val="FFFFFF"/>
                </a:solidFill>
                <a:latin typeface="Calibri"/>
                <a:cs typeface="Calibri"/>
              </a:rPr>
              <a:t> </a:t>
            </a:r>
            <a:r>
              <a:rPr sz="990" spc="-8" dirty="0">
                <a:solidFill>
                  <a:srgbClr val="FFFFFF"/>
                </a:solidFill>
                <a:latin typeface="Calibri"/>
                <a:cs typeface="Calibri"/>
              </a:rPr>
              <a:t>Rosa,</a:t>
            </a:r>
            <a:r>
              <a:rPr sz="990" spc="45" dirty="0">
                <a:solidFill>
                  <a:srgbClr val="FFFFFF"/>
                </a:solidFill>
                <a:latin typeface="Calibri"/>
                <a:cs typeface="Calibri"/>
              </a:rPr>
              <a:t> </a:t>
            </a:r>
            <a:r>
              <a:rPr sz="990" spc="-17" dirty="0">
                <a:solidFill>
                  <a:srgbClr val="FFFFFF"/>
                </a:solidFill>
                <a:latin typeface="Calibri"/>
                <a:cs typeface="Calibri"/>
              </a:rPr>
              <a:t>Javier, </a:t>
            </a:r>
            <a:r>
              <a:rPr sz="990" spc="-12" dirty="0">
                <a:solidFill>
                  <a:srgbClr val="FFFFFF"/>
                </a:solidFill>
                <a:latin typeface="Calibri"/>
                <a:cs typeface="Calibri"/>
              </a:rPr>
              <a:t> </a:t>
            </a:r>
            <a:r>
              <a:rPr sz="990" dirty="0">
                <a:solidFill>
                  <a:srgbClr val="FFFFFF"/>
                </a:solidFill>
                <a:latin typeface="Calibri"/>
                <a:cs typeface="Calibri"/>
              </a:rPr>
              <a:t>ibídem,</a:t>
            </a:r>
            <a:r>
              <a:rPr sz="990" spc="-21" dirty="0">
                <a:solidFill>
                  <a:srgbClr val="FFFFFF"/>
                </a:solidFill>
                <a:latin typeface="Calibri"/>
                <a:cs typeface="Calibri"/>
              </a:rPr>
              <a:t> </a:t>
            </a:r>
            <a:r>
              <a:rPr sz="990" dirty="0">
                <a:solidFill>
                  <a:srgbClr val="FFFFFF"/>
                </a:solidFill>
                <a:latin typeface="Calibri"/>
                <a:cs typeface="Calibri"/>
              </a:rPr>
              <a:t>pág.</a:t>
            </a:r>
            <a:r>
              <a:rPr sz="990" spc="-12" dirty="0">
                <a:solidFill>
                  <a:srgbClr val="FFFFFF"/>
                </a:solidFill>
                <a:latin typeface="Calibri"/>
                <a:cs typeface="Calibri"/>
              </a:rPr>
              <a:t> </a:t>
            </a:r>
            <a:r>
              <a:rPr sz="990" dirty="0">
                <a:solidFill>
                  <a:srgbClr val="FFFFFF"/>
                </a:solidFill>
                <a:latin typeface="Calibri"/>
                <a:cs typeface="Calibri"/>
              </a:rPr>
              <a:t>3.</a:t>
            </a:r>
            <a:endParaRPr sz="990">
              <a:latin typeface="Calibri"/>
              <a:cs typeface="Calibri"/>
            </a:endParaRPr>
          </a:p>
        </p:txBody>
      </p:sp>
    </p:spTree>
    <p:extLst>
      <p:ext uri="{BB962C8B-B14F-4D97-AF65-F5344CB8AC3E}">
        <p14:creationId xmlns:p14="http://schemas.microsoft.com/office/powerpoint/2010/main" val="3305382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69516" y="3193427"/>
            <a:ext cx="685229" cy="167640"/>
          </a:xfrm>
          <a:custGeom>
            <a:avLst/>
            <a:gdLst/>
            <a:ahLst/>
            <a:cxnLst/>
            <a:rect l="l" t="t" r="r" b="b"/>
            <a:pathLst>
              <a:path w="830579" h="203200">
                <a:moveTo>
                  <a:pt x="830580" y="0"/>
                </a:moveTo>
                <a:lnTo>
                  <a:pt x="371856" y="0"/>
                </a:lnTo>
                <a:lnTo>
                  <a:pt x="320040" y="0"/>
                </a:lnTo>
                <a:lnTo>
                  <a:pt x="0" y="0"/>
                </a:lnTo>
                <a:lnTo>
                  <a:pt x="0" y="202692"/>
                </a:lnTo>
                <a:lnTo>
                  <a:pt x="320040" y="202692"/>
                </a:lnTo>
                <a:lnTo>
                  <a:pt x="371856" y="202692"/>
                </a:lnTo>
                <a:lnTo>
                  <a:pt x="830580" y="202692"/>
                </a:lnTo>
                <a:lnTo>
                  <a:pt x="830580" y="0"/>
                </a:lnTo>
                <a:close/>
              </a:path>
            </a:pathLst>
          </a:custGeom>
          <a:solidFill>
            <a:srgbClr val="FFFF00"/>
          </a:solidFill>
        </p:spPr>
        <p:txBody>
          <a:bodyPr wrap="square" lIns="0" tIns="0" rIns="0" bIns="0" rtlCol="0"/>
          <a:lstStyle/>
          <a:p>
            <a:endParaRPr sz="1485"/>
          </a:p>
        </p:txBody>
      </p:sp>
      <p:sp>
        <p:nvSpPr>
          <p:cNvPr id="3" name="object 3"/>
          <p:cNvSpPr/>
          <p:nvPr/>
        </p:nvSpPr>
        <p:spPr>
          <a:xfrm>
            <a:off x="1313879" y="3799446"/>
            <a:ext cx="1180814" cy="167640"/>
          </a:xfrm>
          <a:custGeom>
            <a:avLst/>
            <a:gdLst/>
            <a:ahLst/>
            <a:cxnLst/>
            <a:rect l="l" t="t" r="r" b="b"/>
            <a:pathLst>
              <a:path w="1431289" h="203200">
                <a:moveTo>
                  <a:pt x="393179" y="0"/>
                </a:moveTo>
                <a:lnTo>
                  <a:pt x="320040" y="0"/>
                </a:lnTo>
                <a:lnTo>
                  <a:pt x="0" y="0"/>
                </a:lnTo>
                <a:lnTo>
                  <a:pt x="0" y="202692"/>
                </a:lnTo>
                <a:lnTo>
                  <a:pt x="320040" y="202692"/>
                </a:lnTo>
                <a:lnTo>
                  <a:pt x="393179" y="202692"/>
                </a:lnTo>
                <a:lnTo>
                  <a:pt x="393179" y="0"/>
                </a:lnTo>
                <a:close/>
              </a:path>
              <a:path w="1431289" h="203200">
                <a:moveTo>
                  <a:pt x="1039355" y="0"/>
                </a:moveTo>
                <a:lnTo>
                  <a:pt x="966216" y="0"/>
                </a:lnTo>
                <a:lnTo>
                  <a:pt x="393192" y="0"/>
                </a:lnTo>
                <a:lnTo>
                  <a:pt x="393192" y="202692"/>
                </a:lnTo>
                <a:lnTo>
                  <a:pt x="966216" y="202692"/>
                </a:lnTo>
                <a:lnTo>
                  <a:pt x="1039355" y="202692"/>
                </a:lnTo>
                <a:lnTo>
                  <a:pt x="1039355" y="0"/>
                </a:lnTo>
                <a:close/>
              </a:path>
              <a:path w="1431289" h="203200">
                <a:moveTo>
                  <a:pt x="1431036" y="0"/>
                </a:moveTo>
                <a:lnTo>
                  <a:pt x="1039368" y="0"/>
                </a:lnTo>
                <a:lnTo>
                  <a:pt x="1039368" y="202692"/>
                </a:lnTo>
                <a:lnTo>
                  <a:pt x="1431036" y="202692"/>
                </a:lnTo>
                <a:lnTo>
                  <a:pt x="1431036" y="0"/>
                </a:lnTo>
                <a:close/>
              </a:path>
            </a:pathLst>
          </a:custGeom>
          <a:solidFill>
            <a:srgbClr val="FFFF00"/>
          </a:solidFill>
        </p:spPr>
        <p:txBody>
          <a:bodyPr wrap="square" lIns="0" tIns="0" rIns="0" bIns="0" rtlCol="0"/>
          <a:lstStyle/>
          <a:p>
            <a:endParaRPr sz="1485"/>
          </a:p>
        </p:txBody>
      </p:sp>
      <p:sp>
        <p:nvSpPr>
          <p:cNvPr id="4" name="object 4"/>
          <p:cNvSpPr txBox="1"/>
          <p:nvPr/>
        </p:nvSpPr>
        <p:spPr>
          <a:xfrm>
            <a:off x="756475" y="2571169"/>
            <a:ext cx="3162633" cy="3162516"/>
          </a:xfrm>
          <a:prstGeom prst="rect">
            <a:avLst/>
          </a:prstGeom>
        </p:spPr>
        <p:txBody>
          <a:bodyPr vert="horz" wrap="square" lIns="0" tIns="41386" rIns="0" bIns="0" rtlCol="0">
            <a:spAutoFit/>
          </a:bodyPr>
          <a:lstStyle/>
          <a:p>
            <a:pPr marL="10478" marR="5239" algn="just">
              <a:lnSpc>
                <a:spcPts val="1031"/>
              </a:lnSpc>
              <a:spcBef>
                <a:spcPts val="326"/>
              </a:spcBef>
              <a:buFont typeface="Arial MT"/>
              <a:buChar char="•"/>
              <a:tabLst>
                <a:tab pos="199073" algn="l"/>
              </a:tabLst>
            </a:pPr>
            <a:r>
              <a:rPr sz="1073" spc="-4" dirty="0">
                <a:latin typeface="Calibri"/>
                <a:cs typeface="Calibri"/>
              </a:rPr>
              <a:t>L</a:t>
            </a:r>
            <a:r>
              <a:rPr sz="1073" b="1" spc="-4" dirty="0">
                <a:latin typeface="Calibri"/>
                <a:cs typeface="Calibri"/>
              </a:rPr>
              <a:t>a</a:t>
            </a:r>
            <a:r>
              <a:rPr sz="1073" b="1" dirty="0">
                <a:latin typeface="Calibri"/>
                <a:cs typeface="Calibri"/>
              </a:rPr>
              <a:t> CIDH</a:t>
            </a:r>
            <a:r>
              <a:rPr sz="1073" b="1" spc="4" dirty="0">
                <a:latin typeface="Calibri"/>
                <a:cs typeface="Calibri"/>
              </a:rPr>
              <a:t> </a:t>
            </a:r>
            <a:r>
              <a:rPr sz="1073" dirty="0">
                <a:latin typeface="Calibri"/>
                <a:cs typeface="Calibri"/>
              </a:rPr>
              <a:t>se</a:t>
            </a:r>
            <a:r>
              <a:rPr sz="1073" spc="4" dirty="0">
                <a:latin typeface="Calibri"/>
                <a:cs typeface="Calibri"/>
              </a:rPr>
              <a:t> </a:t>
            </a:r>
            <a:r>
              <a:rPr sz="1073" spc="-4" dirty="0">
                <a:latin typeface="Calibri"/>
                <a:cs typeface="Calibri"/>
              </a:rPr>
              <a:t>ha</a:t>
            </a:r>
            <a:r>
              <a:rPr sz="1073" dirty="0">
                <a:latin typeface="Calibri"/>
                <a:cs typeface="Calibri"/>
              </a:rPr>
              <a:t> </a:t>
            </a:r>
            <a:r>
              <a:rPr sz="1073" spc="-4" dirty="0">
                <a:latin typeface="Calibri"/>
                <a:cs typeface="Calibri"/>
              </a:rPr>
              <a:t>pronunciado</a:t>
            </a:r>
            <a:r>
              <a:rPr sz="1073" dirty="0">
                <a:latin typeface="Calibri"/>
                <a:cs typeface="Calibri"/>
              </a:rPr>
              <a:t> </a:t>
            </a:r>
            <a:r>
              <a:rPr sz="1073" spc="4" dirty="0">
                <a:latin typeface="Calibri"/>
                <a:cs typeface="Calibri"/>
              </a:rPr>
              <a:t>en</a:t>
            </a:r>
            <a:r>
              <a:rPr sz="1073" spc="252" dirty="0">
                <a:latin typeface="Calibri"/>
                <a:cs typeface="Calibri"/>
              </a:rPr>
              <a:t> </a:t>
            </a:r>
            <a:r>
              <a:rPr sz="1073" spc="-4" dirty="0">
                <a:latin typeface="Calibri"/>
                <a:cs typeface="Calibri"/>
              </a:rPr>
              <a:t>distintos</a:t>
            </a:r>
            <a:r>
              <a:rPr sz="1073" dirty="0">
                <a:latin typeface="Calibri"/>
                <a:cs typeface="Calibri"/>
              </a:rPr>
              <a:t> </a:t>
            </a:r>
            <a:r>
              <a:rPr sz="1073" spc="-4" dirty="0">
                <a:latin typeface="Calibri"/>
                <a:cs typeface="Calibri"/>
              </a:rPr>
              <a:t>casos </a:t>
            </a:r>
            <a:r>
              <a:rPr sz="1073" dirty="0">
                <a:latin typeface="Calibri"/>
                <a:cs typeface="Calibri"/>
              </a:rPr>
              <a:t> </a:t>
            </a:r>
            <a:r>
              <a:rPr sz="1073" spc="-8" dirty="0">
                <a:latin typeface="Calibri"/>
                <a:cs typeface="Calibri"/>
              </a:rPr>
              <a:t>enfatizando </a:t>
            </a:r>
            <a:r>
              <a:rPr sz="1073" dirty="0">
                <a:latin typeface="Calibri"/>
                <a:cs typeface="Calibri"/>
              </a:rPr>
              <a:t>la </a:t>
            </a:r>
            <a:r>
              <a:rPr sz="1073" spc="-4" dirty="0">
                <a:latin typeface="Calibri"/>
                <a:cs typeface="Calibri"/>
              </a:rPr>
              <a:t>obligación de </a:t>
            </a:r>
            <a:r>
              <a:rPr sz="1073" dirty="0">
                <a:latin typeface="Calibri"/>
                <a:cs typeface="Calibri"/>
              </a:rPr>
              <a:t>los </a:t>
            </a:r>
            <a:r>
              <a:rPr sz="1073" spc="-4" dirty="0">
                <a:latin typeface="Calibri"/>
                <a:cs typeface="Calibri"/>
              </a:rPr>
              <a:t>estados </a:t>
            </a:r>
            <a:r>
              <a:rPr sz="1073" dirty="0">
                <a:latin typeface="Calibri"/>
                <a:cs typeface="Calibri"/>
              </a:rPr>
              <a:t>de </a:t>
            </a:r>
            <a:r>
              <a:rPr sz="1073" spc="-4" dirty="0">
                <a:latin typeface="Calibri"/>
                <a:cs typeface="Calibri"/>
              </a:rPr>
              <a:t>dar </a:t>
            </a:r>
            <a:r>
              <a:rPr sz="1073" spc="-12" dirty="0">
                <a:latin typeface="Calibri"/>
                <a:cs typeface="Calibri"/>
              </a:rPr>
              <a:t>mayor </a:t>
            </a:r>
            <a:r>
              <a:rPr sz="1073" spc="-8" dirty="0">
                <a:latin typeface="Calibri"/>
                <a:cs typeface="Calibri"/>
              </a:rPr>
              <a:t> protección</a:t>
            </a:r>
            <a:r>
              <a:rPr sz="1073" spc="-4" dirty="0">
                <a:latin typeface="Calibri"/>
                <a:cs typeface="Calibri"/>
              </a:rPr>
              <a:t> </a:t>
            </a:r>
            <a:r>
              <a:rPr sz="1073" dirty="0">
                <a:latin typeface="Calibri"/>
                <a:cs typeface="Calibri"/>
              </a:rPr>
              <a:t>cuando</a:t>
            </a:r>
            <a:r>
              <a:rPr sz="1073" spc="4" dirty="0">
                <a:latin typeface="Calibri"/>
                <a:cs typeface="Calibri"/>
              </a:rPr>
              <a:t> </a:t>
            </a:r>
            <a:r>
              <a:rPr sz="1073" spc="-4" dirty="0">
                <a:latin typeface="Calibri"/>
                <a:cs typeface="Calibri"/>
              </a:rPr>
              <a:t>quien</a:t>
            </a:r>
            <a:r>
              <a:rPr sz="1073" dirty="0">
                <a:latin typeface="Calibri"/>
                <a:cs typeface="Calibri"/>
              </a:rPr>
              <a:t> </a:t>
            </a:r>
            <a:r>
              <a:rPr sz="1073" spc="-4" dirty="0">
                <a:latin typeface="Calibri"/>
                <a:cs typeface="Calibri"/>
              </a:rPr>
              <a:t>demanda</a:t>
            </a:r>
            <a:r>
              <a:rPr sz="1073" dirty="0">
                <a:latin typeface="Calibri"/>
                <a:cs typeface="Calibri"/>
              </a:rPr>
              <a:t> </a:t>
            </a:r>
            <a:r>
              <a:rPr sz="1073" spc="-4" dirty="0">
                <a:latin typeface="Calibri"/>
                <a:cs typeface="Calibri"/>
              </a:rPr>
              <a:t>justicia</a:t>
            </a:r>
            <a:r>
              <a:rPr sz="1073" dirty="0">
                <a:latin typeface="Calibri"/>
                <a:cs typeface="Calibri"/>
              </a:rPr>
              <a:t> </a:t>
            </a:r>
            <a:r>
              <a:rPr sz="1073" spc="-4" dirty="0">
                <a:latin typeface="Calibri"/>
                <a:cs typeface="Calibri"/>
              </a:rPr>
              <a:t>es</a:t>
            </a:r>
            <a:r>
              <a:rPr sz="1073" dirty="0">
                <a:latin typeface="Calibri"/>
                <a:cs typeface="Calibri"/>
              </a:rPr>
              <a:t> </a:t>
            </a:r>
            <a:r>
              <a:rPr sz="1073" spc="-4" dirty="0">
                <a:latin typeface="Calibri"/>
                <a:cs typeface="Calibri"/>
              </a:rPr>
              <a:t>una </a:t>
            </a:r>
            <a:r>
              <a:rPr sz="1073" dirty="0">
                <a:latin typeface="Calibri"/>
                <a:cs typeface="Calibri"/>
              </a:rPr>
              <a:t> </a:t>
            </a:r>
            <a:r>
              <a:rPr sz="1073" spc="-8" dirty="0">
                <a:latin typeface="Calibri"/>
                <a:cs typeface="Calibri"/>
              </a:rPr>
              <a:t>persona</a:t>
            </a:r>
            <a:r>
              <a:rPr sz="1073" spc="17" dirty="0">
                <a:latin typeface="Calibri"/>
                <a:cs typeface="Calibri"/>
              </a:rPr>
              <a:t> </a:t>
            </a:r>
            <a:r>
              <a:rPr sz="1073" spc="-4" dirty="0">
                <a:latin typeface="Calibri"/>
                <a:cs typeface="Calibri"/>
              </a:rPr>
              <a:t>en</a:t>
            </a:r>
            <a:r>
              <a:rPr sz="1073" spc="17" dirty="0">
                <a:latin typeface="Calibri"/>
                <a:cs typeface="Calibri"/>
              </a:rPr>
              <a:t> </a:t>
            </a:r>
            <a:r>
              <a:rPr sz="1073" spc="-4" dirty="0">
                <a:latin typeface="Calibri"/>
                <a:cs typeface="Calibri"/>
              </a:rPr>
              <a:t>condiciones</a:t>
            </a:r>
            <a:r>
              <a:rPr sz="1073" spc="29" dirty="0">
                <a:latin typeface="Calibri"/>
                <a:cs typeface="Calibri"/>
              </a:rPr>
              <a:t> </a:t>
            </a:r>
            <a:r>
              <a:rPr sz="1073" spc="-4" dirty="0">
                <a:latin typeface="Calibri"/>
                <a:cs typeface="Calibri"/>
              </a:rPr>
              <a:t>de</a:t>
            </a:r>
            <a:r>
              <a:rPr sz="1073" spc="17" dirty="0">
                <a:latin typeface="Calibri"/>
                <a:cs typeface="Calibri"/>
              </a:rPr>
              <a:t> </a:t>
            </a:r>
            <a:r>
              <a:rPr sz="1073" spc="-4" dirty="0">
                <a:latin typeface="Calibri"/>
                <a:cs typeface="Calibri"/>
              </a:rPr>
              <a:t>vulnerabilidad.</a:t>
            </a:r>
            <a:endParaRPr sz="1073">
              <a:latin typeface="Calibri"/>
              <a:cs typeface="Calibri"/>
            </a:endParaRPr>
          </a:p>
          <a:p>
            <a:pPr marL="10478" marR="5239" algn="just">
              <a:lnSpc>
                <a:spcPts val="1031"/>
              </a:lnSpc>
              <a:spcBef>
                <a:spcPts val="656"/>
              </a:spcBef>
              <a:buFont typeface="Arial MT"/>
              <a:buChar char="•"/>
              <a:tabLst>
                <a:tab pos="199073" algn="l"/>
              </a:tabLst>
            </a:pPr>
            <a:r>
              <a:rPr sz="1073" spc="-4" dirty="0">
                <a:latin typeface="Calibri"/>
                <a:cs typeface="Calibri"/>
              </a:rPr>
              <a:t>En </a:t>
            </a:r>
            <a:r>
              <a:rPr sz="1073" dirty="0">
                <a:latin typeface="Calibri"/>
                <a:cs typeface="Calibri"/>
              </a:rPr>
              <a:t>la </a:t>
            </a:r>
            <a:r>
              <a:rPr sz="1073" spc="-4" dirty="0">
                <a:latin typeface="Calibri"/>
                <a:cs typeface="Calibri"/>
              </a:rPr>
              <a:t>sentencia del Caso Cantos, ha establecido que </a:t>
            </a:r>
            <a:r>
              <a:rPr sz="1073" dirty="0">
                <a:latin typeface="Calibri"/>
                <a:cs typeface="Calibri"/>
              </a:rPr>
              <a:t> </a:t>
            </a:r>
            <a:r>
              <a:rPr sz="1073" spc="-4" dirty="0">
                <a:latin typeface="Calibri"/>
                <a:cs typeface="Calibri"/>
              </a:rPr>
              <a:t>“[l]os Estados no </a:t>
            </a:r>
            <a:r>
              <a:rPr sz="1073" dirty="0">
                <a:latin typeface="Calibri"/>
                <a:cs typeface="Calibri"/>
              </a:rPr>
              <a:t>deben </a:t>
            </a:r>
            <a:r>
              <a:rPr sz="1073" spc="-4" dirty="0">
                <a:latin typeface="Calibri"/>
                <a:cs typeface="Calibri"/>
              </a:rPr>
              <a:t>interponer trabas a </a:t>
            </a:r>
            <a:r>
              <a:rPr sz="1073" dirty="0">
                <a:latin typeface="Calibri"/>
                <a:cs typeface="Calibri"/>
              </a:rPr>
              <a:t>las </a:t>
            </a:r>
            <a:r>
              <a:rPr sz="1073" spc="-4" dirty="0">
                <a:latin typeface="Calibri"/>
                <a:cs typeface="Calibri"/>
              </a:rPr>
              <a:t>personas </a:t>
            </a:r>
            <a:r>
              <a:rPr sz="1073" dirty="0">
                <a:latin typeface="Calibri"/>
                <a:cs typeface="Calibri"/>
              </a:rPr>
              <a:t> </a:t>
            </a:r>
            <a:r>
              <a:rPr sz="1073" spc="-4" dirty="0">
                <a:latin typeface="Calibri"/>
                <a:cs typeface="Calibri"/>
              </a:rPr>
              <a:t>que</a:t>
            </a:r>
            <a:r>
              <a:rPr sz="1073" dirty="0">
                <a:latin typeface="Calibri"/>
                <a:cs typeface="Calibri"/>
              </a:rPr>
              <a:t> acudan</a:t>
            </a:r>
            <a:r>
              <a:rPr sz="1073" spc="4" dirty="0">
                <a:latin typeface="Calibri"/>
                <a:cs typeface="Calibri"/>
              </a:rPr>
              <a:t> </a:t>
            </a:r>
            <a:r>
              <a:rPr sz="1073" spc="-4" dirty="0">
                <a:latin typeface="Calibri"/>
                <a:cs typeface="Calibri"/>
              </a:rPr>
              <a:t>a</a:t>
            </a:r>
            <a:r>
              <a:rPr sz="1073" dirty="0">
                <a:latin typeface="Calibri"/>
                <a:cs typeface="Calibri"/>
              </a:rPr>
              <a:t> los</a:t>
            </a:r>
            <a:r>
              <a:rPr sz="1073" spc="4" dirty="0">
                <a:latin typeface="Calibri"/>
                <a:cs typeface="Calibri"/>
              </a:rPr>
              <a:t> </a:t>
            </a:r>
            <a:r>
              <a:rPr sz="1073" dirty="0">
                <a:latin typeface="Calibri"/>
                <a:cs typeface="Calibri"/>
              </a:rPr>
              <a:t>tribunales</a:t>
            </a:r>
            <a:r>
              <a:rPr sz="1073" spc="243" dirty="0">
                <a:latin typeface="Calibri"/>
                <a:cs typeface="Calibri"/>
              </a:rPr>
              <a:t> </a:t>
            </a:r>
            <a:r>
              <a:rPr sz="1073" spc="-8" dirty="0">
                <a:latin typeface="Calibri"/>
                <a:cs typeface="Calibri"/>
              </a:rPr>
              <a:t>para</a:t>
            </a:r>
            <a:r>
              <a:rPr sz="1073" spc="227" dirty="0">
                <a:latin typeface="Calibri"/>
                <a:cs typeface="Calibri"/>
              </a:rPr>
              <a:t> </a:t>
            </a:r>
            <a:r>
              <a:rPr sz="1073" spc="-8" dirty="0">
                <a:latin typeface="Calibri"/>
                <a:cs typeface="Calibri"/>
              </a:rPr>
              <a:t>proteger</a:t>
            </a:r>
            <a:r>
              <a:rPr sz="1073" spc="227" dirty="0">
                <a:latin typeface="Calibri"/>
                <a:cs typeface="Calibri"/>
              </a:rPr>
              <a:t> </a:t>
            </a:r>
            <a:r>
              <a:rPr sz="1073" spc="-4" dirty="0">
                <a:latin typeface="Calibri"/>
                <a:cs typeface="Calibri"/>
              </a:rPr>
              <a:t>sus </a:t>
            </a:r>
            <a:r>
              <a:rPr sz="1073" dirty="0">
                <a:latin typeface="Calibri"/>
                <a:cs typeface="Calibri"/>
              </a:rPr>
              <a:t> </a:t>
            </a:r>
            <a:r>
              <a:rPr sz="1073" spc="-17" dirty="0">
                <a:latin typeface="Calibri"/>
                <a:cs typeface="Calibri"/>
              </a:rPr>
              <a:t>derechos”.</a:t>
            </a:r>
            <a:endParaRPr sz="1073">
              <a:latin typeface="Calibri"/>
              <a:cs typeface="Calibri"/>
            </a:endParaRPr>
          </a:p>
          <a:p>
            <a:pPr marL="10478" marR="4191" algn="just">
              <a:lnSpc>
                <a:spcPts val="1031"/>
              </a:lnSpc>
              <a:spcBef>
                <a:spcPts val="648"/>
              </a:spcBef>
              <a:buFont typeface="Arial MT"/>
              <a:buChar char="•"/>
              <a:tabLst>
                <a:tab pos="199073" algn="l"/>
              </a:tabLst>
            </a:pPr>
            <a:r>
              <a:rPr sz="1073" spc="-4" dirty="0">
                <a:latin typeface="Calibri"/>
                <a:cs typeface="Calibri"/>
              </a:rPr>
              <a:t>En</a:t>
            </a:r>
            <a:r>
              <a:rPr sz="1073" dirty="0">
                <a:latin typeface="Calibri"/>
                <a:cs typeface="Calibri"/>
              </a:rPr>
              <a:t> </a:t>
            </a:r>
            <a:r>
              <a:rPr sz="1073" spc="-4" dirty="0">
                <a:latin typeface="Calibri"/>
                <a:cs typeface="Calibri"/>
              </a:rPr>
              <a:t>el</a:t>
            </a:r>
            <a:r>
              <a:rPr sz="1073" dirty="0">
                <a:latin typeface="Calibri"/>
                <a:cs typeface="Calibri"/>
              </a:rPr>
              <a:t> </a:t>
            </a:r>
            <a:r>
              <a:rPr sz="1073" spc="-4" dirty="0">
                <a:latin typeface="Calibri"/>
                <a:cs typeface="Calibri"/>
              </a:rPr>
              <a:t>Caso</a:t>
            </a:r>
            <a:r>
              <a:rPr sz="1073" dirty="0">
                <a:latin typeface="Calibri"/>
                <a:cs typeface="Calibri"/>
              </a:rPr>
              <a:t> </a:t>
            </a:r>
            <a:r>
              <a:rPr sz="1073" spc="-4" dirty="0">
                <a:latin typeface="Calibri"/>
                <a:cs typeface="Calibri"/>
              </a:rPr>
              <a:t>Ximenes</a:t>
            </a:r>
            <a:r>
              <a:rPr sz="1073" dirty="0">
                <a:latin typeface="Calibri"/>
                <a:cs typeface="Calibri"/>
              </a:rPr>
              <a:t> </a:t>
            </a:r>
            <a:r>
              <a:rPr sz="1073" spc="-4" dirty="0">
                <a:latin typeface="Calibri"/>
                <a:cs typeface="Calibri"/>
              </a:rPr>
              <a:t>Lopes,</a:t>
            </a:r>
            <a:r>
              <a:rPr sz="1073" dirty="0">
                <a:latin typeface="Calibri"/>
                <a:cs typeface="Calibri"/>
              </a:rPr>
              <a:t> </a:t>
            </a:r>
            <a:r>
              <a:rPr sz="1073" spc="-8" dirty="0">
                <a:latin typeface="Calibri"/>
                <a:cs typeface="Calibri"/>
              </a:rPr>
              <a:t>considera</a:t>
            </a:r>
            <a:r>
              <a:rPr sz="1073" spc="-4" dirty="0">
                <a:latin typeface="Calibri"/>
                <a:cs typeface="Calibri"/>
              </a:rPr>
              <a:t> </a:t>
            </a:r>
            <a:r>
              <a:rPr sz="1073" dirty="0">
                <a:latin typeface="Calibri"/>
                <a:cs typeface="Calibri"/>
              </a:rPr>
              <a:t>que</a:t>
            </a:r>
            <a:r>
              <a:rPr sz="1073" spc="4" dirty="0">
                <a:latin typeface="Calibri"/>
                <a:cs typeface="Calibri"/>
              </a:rPr>
              <a:t> </a:t>
            </a:r>
            <a:r>
              <a:rPr sz="1073" spc="-4" dirty="0">
                <a:latin typeface="Calibri"/>
                <a:cs typeface="Calibri"/>
              </a:rPr>
              <a:t>“[...]</a:t>
            </a:r>
            <a:r>
              <a:rPr sz="1073" dirty="0">
                <a:latin typeface="Calibri"/>
                <a:cs typeface="Calibri"/>
              </a:rPr>
              <a:t> </a:t>
            </a:r>
            <a:r>
              <a:rPr sz="1073" spc="8" dirty="0">
                <a:latin typeface="Calibri"/>
                <a:cs typeface="Calibri"/>
              </a:rPr>
              <a:t>no </a:t>
            </a:r>
            <a:r>
              <a:rPr sz="1073" spc="-231" dirty="0">
                <a:latin typeface="Calibri"/>
                <a:cs typeface="Calibri"/>
              </a:rPr>
              <a:t> </a:t>
            </a:r>
            <a:r>
              <a:rPr sz="1073" spc="-8" dirty="0">
                <a:latin typeface="Calibri"/>
                <a:cs typeface="Calibri"/>
              </a:rPr>
              <a:t>basta</a:t>
            </a:r>
            <a:r>
              <a:rPr sz="1073" spc="-4" dirty="0">
                <a:latin typeface="Calibri"/>
                <a:cs typeface="Calibri"/>
              </a:rPr>
              <a:t> que</a:t>
            </a:r>
            <a:r>
              <a:rPr sz="1073" dirty="0">
                <a:latin typeface="Calibri"/>
                <a:cs typeface="Calibri"/>
              </a:rPr>
              <a:t> los</a:t>
            </a:r>
            <a:r>
              <a:rPr sz="1073" spc="4" dirty="0">
                <a:latin typeface="Calibri"/>
                <a:cs typeface="Calibri"/>
              </a:rPr>
              <a:t> </a:t>
            </a:r>
            <a:r>
              <a:rPr sz="1073" spc="-4" dirty="0">
                <a:latin typeface="Calibri"/>
                <a:cs typeface="Calibri"/>
              </a:rPr>
              <a:t>Estados</a:t>
            </a:r>
            <a:r>
              <a:rPr sz="1073" dirty="0">
                <a:latin typeface="Calibri"/>
                <a:cs typeface="Calibri"/>
              </a:rPr>
              <a:t> </a:t>
            </a:r>
            <a:r>
              <a:rPr sz="1073" spc="-4" dirty="0">
                <a:latin typeface="Calibri"/>
                <a:cs typeface="Calibri"/>
              </a:rPr>
              <a:t>se</a:t>
            </a:r>
            <a:r>
              <a:rPr sz="1073" dirty="0">
                <a:latin typeface="Calibri"/>
                <a:cs typeface="Calibri"/>
              </a:rPr>
              <a:t> </a:t>
            </a:r>
            <a:r>
              <a:rPr sz="1073" spc="-8" dirty="0">
                <a:latin typeface="Calibri"/>
                <a:cs typeface="Calibri"/>
              </a:rPr>
              <a:t>abstengan</a:t>
            </a:r>
            <a:r>
              <a:rPr sz="1073" spc="-4" dirty="0">
                <a:latin typeface="Calibri"/>
                <a:cs typeface="Calibri"/>
              </a:rPr>
              <a:t> </a:t>
            </a:r>
            <a:r>
              <a:rPr sz="1073" dirty="0">
                <a:latin typeface="Calibri"/>
                <a:cs typeface="Calibri"/>
              </a:rPr>
              <a:t>de</a:t>
            </a:r>
            <a:r>
              <a:rPr sz="1073" spc="4" dirty="0">
                <a:latin typeface="Calibri"/>
                <a:cs typeface="Calibri"/>
              </a:rPr>
              <a:t> </a:t>
            </a:r>
            <a:r>
              <a:rPr sz="1073" spc="-4" dirty="0">
                <a:latin typeface="Calibri"/>
                <a:cs typeface="Calibri"/>
              </a:rPr>
              <a:t>violar</a:t>
            </a:r>
            <a:r>
              <a:rPr sz="1073" dirty="0">
                <a:latin typeface="Calibri"/>
                <a:cs typeface="Calibri"/>
              </a:rPr>
              <a:t> los </a:t>
            </a:r>
            <a:r>
              <a:rPr sz="1073" spc="4" dirty="0">
                <a:latin typeface="Calibri"/>
                <a:cs typeface="Calibri"/>
              </a:rPr>
              <a:t> </a:t>
            </a:r>
            <a:r>
              <a:rPr sz="1073" spc="-4" dirty="0">
                <a:latin typeface="Calibri"/>
                <a:cs typeface="Calibri"/>
              </a:rPr>
              <a:t>derechos,</a:t>
            </a:r>
            <a:r>
              <a:rPr sz="1073" dirty="0">
                <a:latin typeface="Calibri"/>
                <a:cs typeface="Calibri"/>
              </a:rPr>
              <a:t> </a:t>
            </a:r>
            <a:r>
              <a:rPr sz="1073" spc="-8" dirty="0">
                <a:latin typeface="Calibri"/>
                <a:cs typeface="Calibri"/>
              </a:rPr>
              <a:t>sino</a:t>
            </a:r>
            <a:r>
              <a:rPr sz="1073" spc="-4" dirty="0">
                <a:latin typeface="Calibri"/>
                <a:cs typeface="Calibri"/>
              </a:rPr>
              <a:t> que</a:t>
            </a:r>
            <a:r>
              <a:rPr sz="1073" dirty="0">
                <a:latin typeface="Calibri"/>
                <a:cs typeface="Calibri"/>
              </a:rPr>
              <a:t> </a:t>
            </a:r>
            <a:r>
              <a:rPr sz="1073" spc="-4" dirty="0">
                <a:latin typeface="Calibri"/>
                <a:cs typeface="Calibri"/>
              </a:rPr>
              <a:t>es</a:t>
            </a:r>
            <a:r>
              <a:rPr sz="1073" dirty="0">
                <a:latin typeface="Calibri"/>
                <a:cs typeface="Calibri"/>
              </a:rPr>
              <a:t> </a:t>
            </a:r>
            <a:r>
              <a:rPr sz="1073" spc="-8" dirty="0">
                <a:latin typeface="Calibri"/>
                <a:cs typeface="Calibri"/>
              </a:rPr>
              <a:t>imperativa</a:t>
            </a:r>
            <a:r>
              <a:rPr sz="1073" spc="-4" dirty="0">
                <a:latin typeface="Calibri"/>
                <a:cs typeface="Calibri"/>
              </a:rPr>
              <a:t> </a:t>
            </a:r>
            <a:r>
              <a:rPr sz="1073" dirty="0">
                <a:latin typeface="Calibri"/>
                <a:cs typeface="Calibri"/>
              </a:rPr>
              <a:t>la</a:t>
            </a:r>
            <a:r>
              <a:rPr sz="1073" spc="4" dirty="0">
                <a:latin typeface="Calibri"/>
                <a:cs typeface="Calibri"/>
              </a:rPr>
              <a:t> </a:t>
            </a:r>
            <a:r>
              <a:rPr sz="1073" b="1" dirty="0">
                <a:latin typeface="Calibri"/>
                <a:cs typeface="Calibri"/>
              </a:rPr>
              <a:t>adopción</a:t>
            </a:r>
            <a:r>
              <a:rPr sz="1073" b="1" spc="243" dirty="0">
                <a:latin typeface="Calibri"/>
                <a:cs typeface="Calibri"/>
              </a:rPr>
              <a:t> </a:t>
            </a:r>
            <a:r>
              <a:rPr sz="1073" b="1" spc="-4" dirty="0">
                <a:latin typeface="Calibri"/>
                <a:cs typeface="Calibri"/>
              </a:rPr>
              <a:t>de </a:t>
            </a:r>
            <a:r>
              <a:rPr sz="1073" b="1" dirty="0">
                <a:latin typeface="Calibri"/>
                <a:cs typeface="Calibri"/>
              </a:rPr>
              <a:t> </a:t>
            </a:r>
            <a:r>
              <a:rPr sz="1073" b="1" spc="-4" dirty="0">
                <a:latin typeface="Calibri"/>
                <a:cs typeface="Calibri"/>
              </a:rPr>
              <a:t>medidas</a:t>
            </a:r>
            <a:r>
              <a:rPr sz="1073" b="1" dirty="0">
                <a:latin typeface="Calibri"/>
                <a:cs typeface="Calibri"/>
              </a:rPr>
              <a:t> </a:t>
            </a:r>
            <a:r>
              <a:rPr sz="1073" b="1" spc="-4" dirty="0">
                <a:latin typeface="Calibri"/>
                <a:cs typeface="Calibri"/>
              </a:rPr>
              <a:t>positivas</a:t>
            </a:r>
            <a:r>
              <a:rPr sz="1073" b="1" dirty="0">
                <a:latin typeface="Calibri"/>
                <a:cs typeface="Calibri"/>
              </a:rPr>
              <a:t> </a:t>
            </a:r>
            <a:r>
              <a:rPr sz="1073" spc="-4" dirty="0">
                <a:latin typeface="Calibri"/>
                <a:cs typeface="Calibri"/>
              </a:rPr>
              <a:t>determinables</a:t>
            </a:r>
            <a:r>
              <a:rPr sz="1073" dirty="0">
                <a:latin typeface="Calibri"/>
                <a:cs typeface="Calibri"/>
              </a:rPr>
              <a:t> </a:t>
            </a:r>
            <a:r>
              <a:rPr sz="1073" spc="4" dirty="0">
                <a:latin typeface="Calibri"/>
                <a:cs typeface="Calibri"/>
              </a:rPr>
              <a:t>en</a:t>
            </a:r>
            <a:r>
              <a:rPr sz="1073" spc="8" dirty="0">
                <a:latin typeface="Calibri"/>
                <a:cs typeface="Calibri"/>
              </a:rPr>
              <a:t> </a:t>
            </a:r>
            <a:r>
              <a:rPr sz="1073" dirty="0">
                <a:latin typeface="Calibri"/>
                <a:cs typeface="Calibri"/>
              </a:rPr>
              <a:t>función</a:t>
            </a:r>
            <a:r>
              <a:rPr sz="1073" spc="4" dirty="0">
                <a:latin typeface="Calibri"/>
                <a:cs typeface="Calibri"/>
              </a:rPr>
              <a:t> de</a:t>
            </a:r>
            <a:r>
              <a:rPr sz="1073" spc="8" dirty="0">
                <a:latin typeface="Calibri"/>
                <a:cs typeface="Calibri"/>
              </a:rPr>
              <a:t> </a:t>
            </a:r>
            <a:r>
              <a:rPr sz="1073" dirty="0">
                <a:latin typeface="Calibri"/>
                <a:cs typeface="Calibri"/>
              </a:rPr>
              <a:t>las </a:t>
            </a:r>
            <a:r>
              <a:rPr sz="1073" spc="4" dirty="0">
                <a:latin typeface="Calibri"/>
                <a:cs typeface="Calibri"/>
              </a:rPr>
              <a:t> </a:t>
            </a:r>
            <a:r>
              <a:rPr sz="1073" spc="-4" dirty="0">
                <a:latin typeface="Calibri"/>
                <a:cs typeface="Calibri"/>
              </a:rPr>
              <a:t>particulares</a:t>
            </a:r>
            <a:r>
              <a:rPr sz="1073" dirty="0">
                <a:latin typeface="Calibri"/>
                <a:cs typeface="Calibri"/>
              </a:rPr>
              <a:t> </a:t>
            </a:r>
            <a:r>
              <a:rPr sz="1073" spc="-4" dirty="0">
                <a:latin typeface="Calibri"/>
                <a:cs typeface="Calibri"/>
              </a:rPr>
              <a:t>necesidades</a:t>
            </a:r>
            <a:r>
              <a:rPr sz="1073" dirty="0">
                <a:latin typeface="Calibri"/>
                <a:cs typeface="Calibri"/>
              </a:rPr>
              <a:t> </a:t>
            </a:r>
            <a:r>
              <a:rPr sz="1073" spc="-4" dirty="0">
                <a:latin typeface="Calibri"/>
                <a:cs typeface="Calibri"/>
              </a:rPr>
              <a:t>de</a:t>
            </a:r>
            <a:r>
              <a:rPr sz="1073" dirty="0">
                <a:latin typeface="Calibri"/>
                <a:cs typeface="Calibri"/>
              </a:rPr>
              <a:t> </a:t>
            </a:r>
            <a:r>
              <a:rPr sz="1073" spc="-4" dirty="0">
                <a:latin typeface="Calibri"/>
                <a:cs typeface="Calibri"/>
              </a:rPr>
              <a:t>protección</a:t>
            </a:r>
            <a:r>
              <a:rPr sz="1073" dirty="0">
                <a:latin typeface="Calibri"/>
                <a:cs typeface="Calibri"/>
              </a:rPr>
              <a:t> </a:t>
            </a:r>
            <a:r>
              <a:rPr sz="1073" spc="-4" dirty="0">
                <a:latin typeface="Calibri"/>
                <a:cs typeface="Calibri"/>
              </a:rPr>
              <a:t>del</a:t>
            </a:r>
            <a:r>
              <a:rPr sz="1073" dirty="0">
                <a:latin typeface="Calibri"/>
                <a:cs typeface="Calibri"/>
              </a:rPr>
              <a:t> </a:t>
            </a:r>
            <a:r>
              <a:rPr sz="1073" spc="-8" dirty="0">
                <a:latin typeface="Calibri"/>
                <a:cs typeface="Calibri"/>
              </a:rPr>
              <a:t>sujeto</a:t>
            </a:r>
            <a:r>
              <a:rPr sz="1073" spc="-4" dirty="0">
                <a:latin typeface="Calibri"/>
                <a:cs typeface="Calibri"/>
              </a:rPr>
              <a:t> de </a:t>
            </a:r>
            <a:r>
              <a:rPr sz="1073" dirty="0">
                <a:latin typeface="Calibri"/>
                <a:cs typeface="Calibri"/>
              </a:rPr>
              <a:t> </a:t>
            </a:r>
            <a:r>
              <a:rPr sz="1073" spc="-8" dirty="0">
                <a:latin typeface="Calibri"/>
                <a:cs typeface="Calibri"/>
              </a:rPr>
              <a:t>derecho,</a:t>
            </a:r>
            <a:r>
              <a:rPr sz="1073" spc="-4" dirty="0">
                <a:latin typeface="Calibri"/>
                <a:cs typeface="Calibri"/>
              </a:rPr>
              <a:t> </a:t>
            </a:r>
            <a:r>
              <a:rPr sz="1073" spc="-12" dirty="0">
                <a:latin typeface="Calibri"/>
                <a:cs typeface="Calibri"/>
              </a:rPr>
              <a:t>ya</a:t>
            </a:r>
            <a:r>
              <a:rPr sz="1073" spc="-8" dirty="0">
                <a:latin typeface="Calibri"/>
                <a:cs typeface="Calibri"/>
              </a:rPr>
              <a:t> sea</a:t>
            </a:r>
            <a:r>
              <a:rPr sz="1073" spc="-4" dirty="0">
                <a:latin typeface="Calibri"/>
                <a:cs typeface="Calibri"/>
              </a:rPr>
              <a:t> por</a:t>
            </a:r>
            <a:r>
              <a:rPr sz="1073" dirty="0">
                <a:latin typeface="Calibri"/>
                <a:cs typeface="Calibri"/>
              </a:rPr>
              <a:t> </a:t>
            </a:r>
            <a:r>
              <a:rPr sz="1073" spc="-4" dirty="0">
                <a:latin typeface="Calibri"/>
                <a:cs typeface="Calibri"/>
              </a:rPr>
              <a:t>su</a:t>
            </a:r>
            <a:r>
              <a:rPr sz="1073" dirty="0">
                <a:latin typeface="Calibri"/>
                <a:cs typeface="Calibri"/>
              </a:rPr>
              <a:t> </a:t>
            </a:r>
            <a:r>
              <a:rPr sz="1073" spc="-4" dirty="0">
                <a:latin typeface="Calibri"/>
                <a:cs typeface="Calibri"/>
              </a:rPr>
              <a:t>condición</a:t>
            </a:r>
            <a:r>
              <a:rPr sz="1073" dirty="0">
                <a:latin typeface="Calibri"/>
                <a:cs typeface="Calibri"/>
              </a:rPr>
              <a:t> </a:t>
            </a:r>
            <a:r>
              <a:rPr sz="1073" spc="-8" dirty="0">
                <a:latin typeface="Calibri"/>
                <a:cs typeface="Calibri"/>
              </a:rPr>
              <a:t>personal</a:t>
            </a:r>
            <a:r>
              <a:rPr sz="1073" spc="-4" dirty="0">
                <a:latin typeface="Calibri"/>
                <a:cs typeface="Calibri"/>
              </a:rPr>
              <a:t> o</a:t>
            </a:r>
            <a:r>
              <a:rPr sz="1073" dirty="0">
                <a:latin typeface="Calibri"/>
                <a:cs typeface="Calibri"/>
              </a:rPr>
              <a:t> </a:t>
            </a:r>
            <a:r>
              <a:rPr sz="1073" spc="-4" dirty="0">
                <a:latin typeface="Calibri"/>
                <a:cs typeface="Calibri"/>
              </a:rPr>
              <a:t>por</a:t>
            </a:r>
            <a:r>
              <a:rPr sz="1073" dirty="0">
                <a:latin typeface="Calibri"/>
                <a:cs typeface="Calibri"/>
              </a:rPr>
              <a:t> </a:t>
            </a:r>
            <a:r>
              <a:rPr sz="1073" spc="-4" dirty="0">
                <a:latin typeface="Calibri"/>
                <a:cs typeface="Calibri"/>
              </a:rPr>
              <a:t>la </a:t>
            </a:r>
            <a:r>
              <a:rPr sz="1073" dirty="0">
                <a:latin typeface="Calibri"/>
                <a:cs typeface="Calibri"/>
              </a:rPr>
              <a:t> </a:t>
            </a:r>
            <a:r>
              <a:rPr sz="1073" spc="-4" dirty="0">
                <a:latin typeface="Calibri"/>
                <a:cs typeface="Calibri"/>
              </a:rPr>
              <a:t>situación</a:t>
            </a:r>
            <a:r>
              <a:rPr sz="1073" spc="25" dirty="0">
                <a:latin typeface="Calibri"/>
                <a:cs typeface="Calibri"/>
              </a:rPr>
              <a:t> </a:t>
            </a:r>
            <a:r>
              <a:rPr sz="1073" spc="-4" dirty="0">
                <a:latin typeface="Calibri"/>
                <a:cs typeface="Calibri"/>
              </a:rPr>
              <a:t>específica</a:t>
            </a:r>
            <a:r>
              <a:rPr sz="1073" spc="17" dirty="0">
                <a:latin typeface="Calibri"/>
                <a:cs typeface="Calibri"/>
              </a:rPr>
              <a:t> </a:t>
            </a:r>
            <a:r>
              <a:rPr sz="1073" spc="-4" dirty="0">
                <a:latin typeface="Calibri"/>
                <a:cs typeface="Calibri"/>
              </a:rPr>
              <a:t>en</a:t>
            </a:r>
            <a:r>
              <a:rPr sz="1073" spc="17" dirty="0">
                <a:latin typeface="Calibri"/>
                <a:cs typeface="Calibri"/>
              </a:rPr>
              <a:t> </a:t>
            </a:r>
            <a:r>
              <a:rPr sz="1073" spc="-4" dirty="0">
                <a:latin typeface="Calibri"/>
                <a:cs typeface="Calibri"/>
              </a:rPr>
              <a:t>que</a:t>
            </a:r>
            <a:r>
              <a:rPr sz="1073" spc="12" dirty="0">
                <a:latin typeface="Calibri"/>
                <a:cs typeface="Calibri"/>
              </a:rPr>
              <a:t> </a:t>
            </a:r>
            <a:r>
              <a:rPr sz="1073" spc="-4" dirty="0">
                <a:latin typeface="Calibri"/>
                <a:cs typeface="Calibri"/>
              </a:rPr>
              <a:t>se</a:t>
            </a:r>
            <a:r>
              <a:rPr sz="1073" spc="17" dirty="0">
                <a:latin typeface="Calibri"/>
                <a:cs typeface="Calibri"/>
              </a:rPr>
              <a:t> </a:t>
            </a:r>
            <a:r>
              <a:rPr sz="1073" spc="-12" dirty="0">
                <a:latin typeface="Calibri"/>
                <a:cs typeface="Calibri"/>
              </a:rPr>
              <a:t>encuentre”.</a:t>
            </a:r>
            <a:endParaRPr sz="1073">
              <a:latin typeface="Calibri"/>
              <a:cs typeface="Calibri"/>
            </a:endParaRPr>
          </a:p>
          <a:p>
            <a:pPr>
              <a:lnSpc>
                <a:spcPct val="100000"/>
              </a:lnSpc>
              <a:buFont typeface="Arial MT"/>
              <a:buChar char="•"/>
            </a:pPr>
            <a:endParaRPr sz="1073">
              <a:latin typeface="Calibri"/>
              <a:cs typeface="Calibri"/>
            </a:endParaRPr>
          </a:p>
          <a:p>
            <a:pPr marL="10478">
              <a:spcBef>
                <a:spcPts val="792"/>
              </a:spcBef>
            </a:pPr>
            <a:r>
              <a:rPr sz="1073" spc="-8" dirty="0">
                <a:latin typeface="Calibri"/>
                <a:cs typeface="Calibri"/>
              </a:rPr>
              <a:t>Fuentes:</a:t>
            </a:r>
            <a:endParaRPr sz="1073">
              <a:latin typeface="Calibri"/>
              <a:cs typeface="Calibri"/>
            </a:endParaRPr>
          </a:p>
          <a:p>
            <a:pPr marL="10478" marR="146685">
              <a:lnSpc>
                <a:spcPts val="1031"/>
              </a:lnSpc>
              <a:spcBef>
                <a:spcPts val="644"/>
              </a:spcBef>
              <a:buFont typeface="Arial MT"/>
              <a:buChar char="•"/>
              <a:tabLst>
                <a:tab pos="198549" algn="l"/>
                <a:tab pos="199073" algn="l"/>
              </a:tabLst>
            </a:pPr>
            <a:r>
              <a:rPr sz="1073" spc="-4" dirty="0">
                <a:latin typeface="Calibri"/>
                <a:cs typeface="Calibri"/>
              </a:rPr>
              <a:t>CrIDH. Caso</a:t>
            </a:r>
            <a:r>
              <a:rPr sz="1073" spc="12" dirty="0">
                <a:latin typeface="Calibri"/>
                <a:cs typeface="Calibri"/>
              </a:rPr>
              <a:t> </a:t>
            </a:r>
            <a:r>
              <a:rPr sz="1073" spc="-8" dirty="0">
                <a:latin typeface="Calibri"/>
                <a:cs typeface="Calibri"/>
              </a:rPr>
              <a:t>Cantos.</a:t>
            </a:r>
            <a:r>
              <a:rPr sz="1073" spc="12" dirty="0">
                <a:latin typeface="Calibri"/>
                <a:cs typeface="Calibri"/>
              </a:rPr>
              <a:t> </a:t>
            </a:r>
            <a:r>
              <a:rPr sz="1073" spc="-4" dirty="0">
                <a:latin typeface="Calibri"/>
                <a:cs typeface="Calibri"/>
              </a:rPr>
              <a:t>Sentencia</a:t>
            </a:r>
            <a:r>
              <a:rPr sz="1073" spc="12" dirty="0">
                <a:latin typeface="Calibri"/>
                <a:cs typeface="Calibri"/>
              </a:rPr>
              <a:t> </a:t>
            </a:r>
            <a:r>
              <a:rPr sz="1073" spc="-4" dirty="0">
                <a:latin typeface="Calibri"/>
                <a:cs typeface="Calibri"/>
              </a:rPr>
              <a:t>de</a:t>
            </a:r>
            <a:r>
              <a:rPr sz="1073" spc="4" dirty="0">
                <a:latin typeface="Calibri"/>
                <a:cs typeface="Calibri"/>
              </a:rPr>
              <a:t> </a:t>
            </a:r>
            <a:r>
              <a:rPr sz="1073" spc="-4" dirty="0">
                <a:latin typeface="Calibri"/>
                <a:cs typeface="Calibri"/>
              </a:rPr>
              <a:t>28</a:t>
            </a:r>
            <a:r>
              <a:rPr sz="1073" spc="17" dirty="0">
                <a:latin typeface="Calibri"/>
                <a:cs typeface="Calibri"/>
              </a:rPr>
              <a:t> </a:t>
            </a:r>
            <a:r>
              <a:rPr sz="1073" spc="-4" dirty="0">
                <a:latin typeface="Calibri"/>
                <a:cs typeface="Calibri"/>
              </a:rPr>
              <a:t>de</a:t>
            </a:r>
            <a:r>
              <a:rPr sz="1073" spc="12" dirty="0">
                <a:latin typeface="Calibri"/>
                <a:cs typeface="Calibri"/>
              </a:rPr>
              <a:t> </a:t>
            </a:r>
            <a:r>
              <a:rPr sz="1073" spc="-4" dirty="0">
                <a:latin typeface="Calibri"/>
                <a:cs typeface="Calibri"/>
              </a:rPr>
              <a:t>noviembre </a:t>
            </a:r>
            <a:r>
              <a:rPr sz="1073" spc="-227" dirty="0">
                <a:latin typeface="Calibri"/>
                <a:cs typeface="Calibri"/>
              </a:rPr>
              <a:t> </a:t>
            </a:r>
            <a:r>
              <a:rPr sz="1073" spc="-4" dirty="0">
                <a:latin typeface="Calibri"/>
                <a:cs typeface="Calibri"/>
              </a:rPr>
              <a:t>de</a:t>
            </a:r>
            <a:r>
              <a:rPr sz="1073" dirty="0">
                <a:latin typeface="Calibri"/>
                <a:cs typeface="Calibri"/>
              </a:rPr>
              <a:t> 2002.</a:t>
            </a:r>
            <a:endParaRPr sz="1073">
              <a:latin typeface="Calibri"/>
              <a:cs typeface="Calibri"/>
            </a:endParaRPr>
          </a:p>
          <a:p>
            <a:pPr marL="10478" marR="126778">
              <a:lnSpc>
                <a:spcPct val="80000"/>
              </a:lnSpc>
              <a:spcBef>
                <a:spcPts val="8"/>
              </a:spcBef>
              <a:buFont typeface="Arial MT"/>
              <a:buChar char="•"/>
              <a:tabLst>
                <a:tab pos="198549" algn="l"/>
                <a:tab pos="199073" algn="l"/>
              </a:tabLst>
            </a:pPr>
            <a:r>
              <a:rPr sz="1073" spc="-4" dirty="0">
                <a:latin typeface="Calibri"/>
                <a:cs typeface="Calibri"/>
              </a:rPr>
              <a:t>CrIDH. Caso</a:t>
            </a:r>
            <a:r>
              <a:rPr sz="1073" spc="12" dirty="0">
                <a:latin typeface="Calibri"/>
                <a:cs typeface="Calibri"/>
              </a:rPr>
              <a:t> </a:t>
            </a:r>
            <a:r>
              <a:rPr sz="1073" spc="-4" dirty="0">
                <a:latin typeface="Calibri"/>
                <a:cs typeface="Calibri"/>
              </a:rPr>
              <a:t>Ximenes</a:t>
            </a:r>
            <a:r>
              <a:rPr sz="1073" spc="21" dirty="0">
                <a:latin typeface="Calibri"/>
                <a:cs typeface="Calibri"/>
              </a:rPr>
              <a:t> </a:t>
            </a:r>
            <a:r>
              <a:rPr sz="1073" spc="-4" dirty="0">
                <a:latin typeface="Calibri"/>
                <a:cs typeface="Calibri"/>
              </a:rPr>
              <a:t>Lopes.</a:t>
            </a:r>
            <a:r>
              <a:rPr sz="1073" spc="25" dirty="0">
                <a:latin typeface="Calibri"/>
                <a:cs typeface="Calibri"/>
              </a:rPr>
              <a:t> </a:t>
            </a:r>
            <a:r>
              <a:rPr sz="1073" spc="-4" dirty="0">
                <a:latin typeface="Calibri"/>
                <a:cs typeface="Calibri"/>
              </a:rPr>
              <a:t>Sentencia</a:t>
            </a:r>
            <a:r>
              <a:rPr sz="1073" spc="12" dirty="0">
                <a:latin typeface="Calibri"/>
                <a:cs typeface="Calibri"/>
              </a:rPr>
              <a:t> </a:t>
            </a:r>
            <a:r>
              <a:rPr sz="1073" spc="-4" dirty="0">
                <a:latin typeface="Calibri"/>
                <a:cs typeface="Calibri"/>
              </a:rPr>
              <a:t>de</a:t>
            </a:r>
            <a:r>
              <a:rPr sz="1073" spc="12" dirty="0">
                <a:latin typeface="Calibri"/>
                <a:cs typeface="Calibri"/>
              </a:rPr>
              <a:t> </a:t>
            </a:r>
            <a:r>
              <a:rPr sz="1073" spc="-4" dirty="0">
                <a:latin typeface="Calibri"/>
                <a:cs typeface="Calibri"/>
              </a:rPr>
              <a:t>4</a:t>
            </a:r>
            <a:r>
              <a:rPr sz="1073" spc="4" dirty="0">
                <a:latin typeface="Calibri"/>
                <a:cs typeface="Calibri"/>
              </a:rPr>
              <a:t> </a:t>
            </a:r>
            <a:r>
              <a:rPr sz="1073" spc="-4" dirty="0">
                <a:latin typeface="Calibri"/>
                <a:cs typeface="Calibri"/>
              </a:rPr>
              <a:t>de</a:t>
            </a:r>
            <a:r>
              <a:rPr sz="1073" spc="4" dirty="0">
                <a:latin typeface="Calibri"/>
                <a:cs typeface="Calibri"/>
              </a:rPr>
              <a:t> </a:t>
            </a:r>
            <a:r>
              <a:rPr sz="1073" spc="-4" dirty="0">
                <a:latin typeface="Calibri"/>
                <a:cs typeface="Calibri"/>
              </a:rPr>
              <a:t>julio </a:t>
            </a:r>
            <a:r>
              <a:rPr sz="1073" spc="-231" dirty="0">
                <a:latin typeface="Calibri"/>
                <a:cs typeface="Calibri"/>
              </a:rPr>
              <a:t> </a:t>
            </a:r>
            <a:r>
              <a:rPr sz="1073" spc="-4" dirty="0">
                <a:latin typeface="Calibri"/>
                <a:cs typeface="Calibri"/>
              </a:rPr>
              <a:t>de</a:t>
            </a:r>
            <a:r>
              <a:rPr sz="1073" dirty="0">
                <a:latin typeface="Calibri"/>
                <a:cs typeface="Calibri"/>
              </a:rPr>
              <a:t> 2006.</a:t>
            </a:r>
            <a:endParaRPr sz="1073">
              <a:latin typeface="Calibri"/>
              <a:cs typeface="Calibri"/>
            </a:endParaRPr>
          </a:p>
        </p:txBody>
      </p:sp>
      <p:pic>
        <p:nvPicPr>
          <p:cNvPr id="5" name="object 5"/>
          <p:cNvPicPr/>
          <p:nvPr/>
        </p:nvPicPr>
        <p:blipFill>
          <a:blip r:embed="rId2" cstate="print"/>
          <a:stretch>
            <a:fillRect/>
          </a:stretch>
        </p:blipFill>
        <p:spPr>
          <a:xfrm>
            <a:off x="4282364" y="2581123"/>
            <a:ext cx="5084521" cy="3525469"/>
          </a:xfrm>
          <a:prstGeom prst="rect">
            <a:avLst/>
          </a:prstGeom>
        </p:spPr>
      </p:pic>
    </p:spTree>
    <p:extLst>
      <p:ext uri="{BB962C8B-B14F-4D97-AF65-F5344CB8AC3E}">
        <p14:creationId xmlns:p14="http://schemas.microsoft.com/office/powerpoint/2010/main" val="2724646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6592" y="3729643"/>
            <a:ext cx="2941320" cy="1715770"/>
          </a:xfrm>
          <a:prstGeom prst="rect">
            <a:avLst/>
          </a:prstGeom>
        </p:spPr>
        <p:txBody>
          <a:bodyPr vert="horz" wrap="square" lIns="0" tIns="72390" rIns="0" bIns="0" rtlCol="0">
            <a:spAutoFit/>
          </a:bodyPr>
          <a:lstStyle/>
          <a:p>
            <a:pPr marL="12700" marR="5080">
              <a:lnSpc>
                <a:spcPct val="90300"/>
              </a:lnSpc>
              <a:spcBef>
                <a:spcPts val="570"/>
              </a:spcBef>
            </a:pPr>
            <a:r>
              <a:rPr sz="3950" spc="-10" dirty="0">
                <a:solidFill>
                  <a:srgbClr val="FFFFFF"/>
                </a:solidFill>
                <a:latin typeface="Calibri Light"/>
                <a:cs typeface="Calibri Light"/>
              </a:rPr>
              <a:t>Apuntes</a:t>
            </a:r>
            <a:r>
              <a:rPr sz="3950" spc="-55" dirty="0">
                <a:solidFill>
                  <a:srgbClr val="FFFFFF"/>
                </a:solidFill>
                <a:latin typeface="Calibri Light"/>
                <a:cs typeface="Calibri Light"/>
              </a:rPr>
              <a:t> </a:t>
            </a:r>
            <a:r>
              <a:rPr sz="3950" spc="-10" dirty="0">
                <a:solidFill>
                  <a:srgbClr val="FFFFFF"/>
                </a:solidFill>
                <a:latin typeface="Calibri Light"/>
                <a:cs typeface="Calibri Light"/>
              </a:rPr>
              <a:t>sobre </a:t>
            </a:r>
            <a:r>
              <a:rPr sz="3950" spc="-875" dirty="0">
                <a:solidFill>
                  <a:srgbClr val="FFFFFF"/>
                </a:solidFill>
                <a:latin typeface="Calibri Light"/>
                <a:cs typeface="Calibri Light"/>
              </a:rPr>
              <a:t> </a:t>
            </a:r>
            <a:r>
              <a:rPr sz="3950" spc="-60" dirty="0">
                <a:solidFill>
                  <a:srgbClr val="FFFFFF"/>
                </a:solidFill>
                <a:latin typeface="Calibri Light"/>
                <a:cs typeface="Calibri Light"/>
              </a:rPr>
              <a:t>Teoría</a:t>
            </a:r>
            <a:r>
              <a:rPr sz="3950" dirty="0">
                <a:solidFill>
                  <a:srgbClr val="FFFFFF"/>
                </a:solidFill>
                <a:latin typeface="Calibri Light"/>
                <a:cs typeface="Calibri Light"/>
              </a:rPr>
              <a:t> </a:t>
            </a:r>
            <a:r>
              <a:rPr sz="3950" spc="5" dirty="0">
                <a:solidFill>
                  <a:srgbClr val="FFFFFF"/>
                </a:solidFill>
                <a:latin typeface="Calibri Light"/>
                <a:cs typeface="Calibri Light"/>
              </a:rPr>
              <a:t>de </a:t>
            </a:r>
            <a:r>
              <a:rPr sz="3950" spc="10" dirty="0">
                <a:solidFill>
                  <a:srgbClr val="FFFFFF"/>
                </a:solidFill>
                <a:latin typeface="Calibri Light"/>
                <a:cs typeface="Calibri Light"/>
              </a:rPr>
              <a:t> </a:t>
            </a:r>
            <a:r>
              <a:rPr sz="3950" spc="-10" dirty="0">
                <a:solidFill>
                  <a:srgbClr val="FFFFFF"/>
                </a:solidFill>
                <a:latin typeface="Calibri Light"/>
                <a:cs typeface="Calibri Light"/>
              </a:rPr>
              <a:t>Conflictos</a:t>
            </a:r>
            <a:endParaRPr sz="3950">
              <a:latin typeface="Calibri Light"/>
              <a:cs typeface="Calibri Light"/>
            </a:endParaRPr>
          </a:p>
        </p:txBody>
      </p:sp>
      <p:sp>
        <p:nvSpPr>
          <p:cNvPr id="3" name="object 3"/>
          <p:cNvSpPr txBox="1"/>
          <p:nvPr/>
        </p:nvSpPr>
        <p:spPr>
          <a:xfrm>
            <a:off x="1522672" y="1788687"/>
            <a:ext cx="2015489" cy="428625"/>
          </a:xfrm>
          <a:prstGeom prst="rect">
            <a:avLst/>
          </a:prstGeom>
        </p:spPr>
        <p:txBody>
          <a:bodyPr vert="horz" wrap="square" lIns="0" tIns="11430" rIns="0" bIns="0" rtlCol="0">
            <a:spAutoFit/>
          </a:bodyPr>
          <a:lstStyle/>
          <a:p>
            <a:pPr marL="12700">
              <a:lnSpc>
                <a:spcPct val="100000"/>
              </a:lnSpc>
              <a:spcBef>
                <a:spcPts val="90"/>
              </a:spcBef>
              <a:tabLst>
                <a:tab pos="1262380" algn="l"/>
              </a:tabLst>
            </a:pPr>
            <a:r>
              <a:rPr sz="2650" b="1" spc="-10" dirty="0">
                <a:solidFill>
                  <a:srgbClr val="92D050"/>
                </a:solidFill>
                <a:latin typeface="Calibri"/>
                <a:cs typeface="Calibri"/>
              </a:rPr>
              <a:t>Prime</a:t>
            </a:r>
            <a:r>
              <a:rPr sz="2650" b="1" spc="-65" dirty="0">
                <a:solidFill>
                  <a:srgbClr val="92D050"/>
                </a:solidFill>
                <a:latin typeface="Calibri"/>
                <a:cs typeface="Calibri"/>
              </a:rPr>
              <a:t>r</a:t>
            </a:r>
            <a:r>
              <a:rPr sz="2650" b="1" spc="-5" dirty="0">
                <a:solidFill>
                  <a:srgbClr val="92D050"/>
                </a:solidFill>
                <a:latin typeface="Calibri"/>
                <a:cs typeface="Calibri"/>
              </a:rPr>
              <a:t>a</a:t>
            </a:r>
            <a:r>
              <a:rPr sz="2650" b="1" dirty="0">
                <a:solidFill>
                  <a:srgbClr val="92D050"/>
                </a:solidFill>
                <a:latin typeface="Calibri"/>
                <a:cs typeface="Calibri"/>
              </a:rPr>
              <a:t>	</a:t>
            </a:r>
            <a:r>
              <a:rPr sz="2650" b="1" spc="-60" dirty="0">
                <a:solidFill>
                  <a:srgbClr val="92D050"/>
                </a:solidFill>
                <a:latin typeface="Calibri"/>
                <a:cs typeface="Calibri"/>
              </a:rPr>
              <a:t>P</a:t>
            </a:r>
            <a:r>
              <a:rPr sz="2650" b="1" spc="-5" dirty="0">
                <a:solidFill>
                  <a:srgbClr val="92D050"/>
                </a:solidFill>
                <a:latin typeface="Calibri"/>
                <a:cs typeface="Calibri"/>
              </a:rPr>
              <a:t>ar</a:t>
            </a:r>
            <a:r>
              <a:rPr sz="2650" b="1" spc="-30" dirty="0">
                <a:solidFill>
                  <a:srgbClr val="92D050"/>
                </a:solidFill>
                <a:latin typeface="Calibri"/>
                <a:cs typeface="Calibri"/>
              </a:rPr>
              <a:t>t</a:t>
            </a:r>
            <a:r>
              <a:rPr sz="2650" b="1" spc="-5" dirty="0">
                <a:solidFill>
                  <a:srgbClr val="92D050"/>
                </a:solidFill>
                <a:latin typeface="Calibri"/>
                <a:cs typeface="Calibri"/>
              </a:rPr>
              <a:t>e</a:t>
            </a:r>
            <a:endParaRPr sz="2650">
              <a:latin typeface="Calibri"/>
              <a:cs typeface="Calibri"/>
            </a:endParaRPr>
          </a:p>
        </p:txBody>
      </p:sp>
      <p:grpSp>
        <p:nvGrpSpPr>
          <p:cNvPr id="4" name="object 4"/>
          <p:cNvGrpSpPr/>
          <p:nvPr/>
        </p:nvGrpSpPr>
        <p:grpSpPr>
          <a:xfrm>
            <a:off x="4831803" y="1371600"/>
            <a:ext cx="5226685" cy="5343525"/>
            <a:chOff x="4831803" y="1371600"/>
            <a:chExt cx="5226685" cy="5343525"/>
          </a:xfrm>
        </p:grpSpPr>
        <p:sp>
          <p:nvSpPr>
            <p:cNvPr id="5" name="object 5"/>
            <p:cNvSpPr/>
            <p:nvPr/>
          </p:nvSpPr>
          <p:spPr>
            <a:xfrm>
              <a:off x="4831803" y="1371600"/>
              <a:ext cx="5226685" cy="5343525"/>
            </a:xfrm>
            <a:custGeom>
              <a:avLst/>
              <a:gdLst/>
              <a:ahLst/>
              <a:cxnLst/>
              <a:rect l="l" t="t" r="r" b="b"/>
              <a:pathLst>
                <a:path w="5226684" h="5343525">
                  <a:moveTo>
                    <a:pt x="0" y="2938310"/>
                  </a:moveTo>
                  <a:lnTo>
                    <a:pt x="443" y="2989873"/>
                  </a:lnTo>
                  <a:lnTo>
                    <a:pt x="1768" y="3041221"/>
                  </a:lnTo>
                  <a:lnTo>
                    <a:pt x="3968" y="3092347"/>
                  </a:lnTo>
                  <a:lnTo>
                    <a:pt x="7036" y="3143243"/>
                  </a:lnTo>
                  <a:lnTo>
                    <a:pt x="10963" y="3193904"/>
                  </a:lnTo>
                  <a:lnTo>
                    <a:pt x="15744" y="3244320"/>
                  </a:lnTo>
                  <a:lnTo>
                    <a:pt x="21370" y="3294485"/>
                  </a:lnTo>
                  <a:lnTo>
                    <a:pt x="27835" y="3344393"/>
                  </a:lnTo>
                  <a:lnTo>
                    <a:pt x="35131" y="3394034"/>
                  </a:lnTo>
                  <a:lnTo>
                    <a:pt x="43251" y="3443403"/>
                  </a:lnTo>
                  <a:lnTo>
                    <a:pt x="52189" y="3492492"/>
                  </a:lnTo>
                  <a:lnTo>
                    <a:pt x="61935" y="3541294"/>
                  </a:lnTo>
                  <a:lnTo>
                    <a:pt x="72484" y="3589802"/>
                  </a:lnTo>
                  <a:lnTo>
                    <a:pt x="83828" y="3638008"/>
                  </a:lnTo>
                  <a:lnTo>
                    <a:pt x="95960" y="3685905"/>
                  </a:lnTo>
                  <a:lnTo>
                    <a:pt x="108873" y="3733486"/>
                  </a:lnTo>
                  <a:lnTo>
                    <a:pt x="122559" y="3780743"/>
                  </a:lnTo>
                  <a:lnTo>
                    <a:pt x="137011" y="3827670"/>
                  </a:lnTo>
                  <a:lnTo>
                    <a:pt x="152222" y="3874260"/>
                  </a:lnTo>
                  <a:lnTo>
                    <a:pt x="168185" y="3920504"/>
                  </a:lnTo>
                  <a:lnTo>
                    <a:pt x="184893" y="3966396"/>
                  </a:lnTo>
                  <a:lnTo>
                    <a:pt x="202337" y="4011928"/>
                  </a:lnTo>
                  <a:lnTo>
                    <a:pt x="220512" y="4057094"/>
                  </a:lnTo>
                  <a:lnTo>
                    <a:pt x="239409" y="4101885"/>
                  </a:lnTo>
                  <a:lnTo>
                    <a:pt x="259022" y="4146296"/>
                  </a:lnTo>
                  <a:lnTo>
                    <a:pt x="279344" y="4190318"/>
                  </a:lnTo>
                  <a:lnTo>
                    <a:pt x="300366" y="4233944"/>
                  </a:lnTo>
                  <a:lnTo>
                    <a:pt x="322082" y="4277168"/>
                  </a:lnTo>
                  <a:lnTo>
                    <a:pt x="344485" y="4319981"/>
                  </a:lnTo>
                  <a:lnTo>
                    <a:pt x="367567" y="4362377"/>
                  </a:lnTo>
                  <a:lnTo>
                    <a:pt x="391322" y="4404348"/>
                  </a:lnTo>
                  <a:lnTo>
                    <a:pt x="415741" y="4445888"/>
                  </a:lnTo>
                  <a:lnTo>
                    <a:pt x="440818" y="4486988"/>
                  </a:lnTo>
                  <a:lnTo>
                    <a:pt x="466546" y="4527643"/>
                  </a:lnTo>
                  <a:lnTo>
                    <a:pt x="492916" y="4567843"/>
                  </a:lnTo>
                  <a:lnTo>
                    <a:pt x="519923" y="4607583"/>
                  </a:lnTo>
                  <a:lnTo>
                    <a:pt x="547558" y="4646855"/>
                  </a:lnTo>
                  <a:lnTo>
                    <a:pt x="575815" y="4685651"/>
                  </a:lnTo>
                  <a:lnTo>
                    <a:pt x="604687" y="4723965"/>
                  </a:lnTo>
                  <a:lnTo>
                    <a:pt x="634165" y="4761790"/>
                  </a:lnTo>
                  <a:lnTo>
                    <a:pt x="664243" y="4799117"/>
                  </a:lnTo>
                  <a:lnTo>
                    <a:pt x="694914" y="4835940"/>
                  </a:lnTo>
                  <a:lnTo>
                    <a:pt x="726170" y="4872252"/>
                  </a:lnTo>
                  <a:lnTo>
                    <a:pt x="758004" y="4908045"/>
                  </a:lnTo>
                  <a:lnTo>
                    <a:pt x="790409" y="4943313"/>
                  </a:lnTo>
                  <a:lnTo>
                    <a:pt x="823378" y="4978047"/>
                  </a:lnTo>
                  <a:lnTo>
                    <a:pt x="856903" y="5012241"/>
                  </a:lnTo>
                  <a:lnTo>
                    <a:pt x="890977" y="5045887"/>
                  </a:lnTo>
                  <a:lnTo>
                    <a:pt x="925593" y="5078978"/>
                  </a:lnTo>
                  <a:lnTo>
                    <a:pt x="960744" y="5111508"/>
                  </a:lnTo>
                  <a:lnTo>
                    <a:pt x="996423" y="5143468"/>
                  </a:lnTo>
                  <a:lnTo>
                    <a:pt x="1032621" y="5174851"/>
                  </a:lnTo>
                  <a:lnTo>
                    <a:pt x="1069333" y="5205651"/>
                  </a:lnTo>
                  <a:lnTo>
                    <a:pt x="1253737" y="5343524"/>
                  </a:lnTo>
                  <a:lnTo>
                    <a:pt x="4626864" y="5343524"/>
                  </a:lnTo>
                  <a:lnTo>
                    <a:pt x="4752803" y="5249919"/>
                  </a:lnTo>
                  <a:lnTo>
                    <a:pt x="4790988" y="5219410"/>
                  </a:lnTo>
                  <a:lnTo>
                    <a:pt x="4828648" y="5188285"/>
                  </a:lnTo>
                  <a:lnTo>
                    <a:pt x="4865776" y="5156550"/>
                  </a:lnTo>
                  <a:lnTo>
                    <a:pt x="4902365" y="5124213"/>
                  </a:lnTo>
                  <a:lnTo>
                    <a:pt x="4938407" y="5091281"/>
                  </a:lnTo>
                  <a:lnTo>
                    <a:pt x="4973894" y="5057763"/>
                  </a:lnTo>
                  <a:lnTo>
                    <a:pt x="5008820" y="5023666"/>
                  </a:lnTo>
                  <a:lnTo>
                    <a:pt x="5043177" y="4988997"/>
                  </a:lnTo>
                  <a:lnTo>
                    <a:pt x="5076958" y="4953764"/>
                  </a:lnTo>
                  <a:lnTo>
                    <a:pt x="5110154" y="4917975"/>
                  </a:lnTo>
                  <a:lnTo>
                    <a:pt x="5142759" y="4881638"/>
                  </a:lnTo>
                  <a:lnTo>
                    <a:pt x="5174765" y="4844760"/>
                  </a:lnTo>
                  <a:lnTo>
                    <a:pt x="5206164" y="4807348"/>
                  </a:lnTo>
                  <a:lnTo>
                    <a:pt x="5226596" y="4779981"/>
                  </a:lnTo>
                  <a:lnTo>
                    <a:pt x="5226596" y="1096680"/>
                  </a:lnTo>
                  <a:lnTo>
                    <a:pt x="5175357" y="1032523"/>
                  </a:lnTo>
                  <a:lnTo>
                    <a:pt x="5143966" y="996330"/>
                  </a:lnTo>
                  <a:lnTo>
                    <a:pt x="5112000" y="960657"/>
                  </a:lnTo>
                  <a:lnTo>
                    <a:pt x="5079464" y="925511"/>
                  </a:lnTo>
                  <a:lnTo>
                    <a:pt x="5046366" y="890900"/>
                  </a:lnTo>
                  <a:lnTo>
                    <a:pt x="5012714" y="856830"/>
                  </a:lnTo>
                  <a:lnTo>
                    <a:pt x="4978515" y="823310"/>
                  </a:lnTo>
                  <a:lnTo>
                    <a:pt x="4943775" y="790346"/>
                  </a:lnTo>
                  <a:lnTo>
                    <a:pt x="4908503" y="757945"/>
                  </a:lnTo>
                  <a:lnTo>
                    <a:pt x="4872705" y="726114"/>
                  </a:lnTo>
                  <a:lnTo>
                    <a:pt x="4836389" y="694862"/>
                  </a:lnTo>
                  <a:lnTo>
                    <a:pt x="4799562" y="664195"/>
                  </a:lnTo>
                  <a:lnTo>
                    <a:pt x="4762230" y="634121"/>
                  </a:lnTo>
                  <a:lnTo>
                    <a:pt x="4724402" y="604646"/>
                  </a:lnTo>
                  <a:lnTo>
                    <a:pt x="4686084" y="575777"/>
                  </a:lnTo>
                  <a:lnTo>
                    <a:pt x="4647284" y="547523"/>
                  </a:lnTo>
                  <a:lnTo>
                    <a:pt x="4608009" y="519891"/>
                  </a:lnTo>
                  <a:lnTo>
                    <a:pt x="4568267" y="492887"/>
                  </a:lnTo>
                  <a:lnTo>
                    <a:pt x="4528063" y="466519"/>
                  </a:lnTo>
                  <a:lnTo>
                    <a:pt x="4487406" y="440794"/>
                  </a:lnTo>
                  <a:lnTo>
                    <a:pt x="4446303" y="415719"/>
                  </a:lnTo>
                  <a:lnTo>
                    <a:pt x="4404761" y="391301"/>
                  </a:lnTo>
                  <a:lnTo>
                    <a:pt x="4362787" y="367549"/>
                  </a:lnTo>
                  <a:lnTo>
                    <a:pt x="4320389" y="344469"/>
                  </a:lnTo>
                  <a:lnTo>
                    <a:pt x="4277573" y="322067"/>
                  </a:lnTo>
                  <a:lnTo>
                    <a:pt x="4234347" y="300353"/>
                  </a:lnTo>
                  <a:lnTo>
                    <a:pt x="4190719" y="279332"/>
                  </a:lnTo>
                  <a:lnTo>
                    <a:pt x="4146695" y="259012"/>
                  </a:lnTo>
                  <a:lnTo>
                    <a:pt x="4102282" y="239400"/>
                  </a:lnTo>
                  <a:lnTo>
                    <a:pt x="4057488" y="220504"/>
                  </a:lnTo>
                  <a:lnTo>
                    <a:pt x="4012320" y="202330"/>
                  </a:lnTo>
                  <a:lnTo>
                    <a:pt x="3966786" y="184886"/>
                  </a:lnTo>
                  <a:lnTo>
                    <a:pt x="3920891" y="168180"/>
                  </a:lnTo>
                  <a:lnTo>
                    <a:pt x="3874645" y="152218"/>
                  </a:lnTo>
                  <a:lnTo>
                    <a:pt x="3828053" y="137007"/>
                  </a:lnTo>
                  <a:lnTo>
                    <a:pt x="3781124" y="122556"/>
                  </a:lnTo>
                  <a:lnTo>
                    <a:pt x="3733864" y="108870"/>
                  </a:lnTo>
                  <a:lnTo>
                    <a:pt x="3686280" y="95958"/>
                  </a:lnTo>
                  <a:lnTo>
                    <a:pt x="3638380" y="83826"/>
                  </a:lnTo>
                  <a:lnTo>
                    <a:pt x="3590171" y="72483"/>
                  </a:lnTo>
                  <a:lnTo>
                    <a:pt x="3541661" y="61934"/>
                  </a:lnTo>
                  <a:lnTo>
                    <a:pt x="3492856" y="52188"/>
                  </a:lnTo>
                  <a:lnTo>
                    <a:pt x="3443763" y="43251"/>
                  </a:lnTo>
                  <a:lnTo>
                    <a:pt x="3394391" y="35131"/>
                  </a:lnTo>
                  <a:lnTo>
                    <a:pt x="3344745" y="27835"/>
                  </a:lnTo>
                  <a:lnTo>
                    <a:pt x="3294834" y="21370"/>
                  </a:lnTo>
                  <a:lnTo>
                    <a:pt x="3244664" y="15744"/>
                  </a:lnTo>
                  <a:lnTo>
                    <a:pt x="3194243" y="10963"/>
                  </a:lnTo>
                  <a:lnTo>
                    <a:pt x="3143579" y="7036"/>
                  </a:lnTo>
                  <a:lnTo>
                    <a:pt x="3092677" y="3968"/>
                  </a:lnTo>
                  <a:lnTo>
                    <a:pt x="3041546" y="1768"/>
                  </a:lnTo>
                  <a:lnTo>
                    <a:pt x="2990192" y="443"/>
                  </a:lnTo>
                  <a:lnTo>
                    <a:pt x="2938623" y="0"/>
                  </a:lnTo>
                  <a:lnTo>
                    <a:pt x="2890508" y="385"/>
                  </a:lnTo>
                  <a:lnTo>
                    <a:pt x="2842579" y="1539"/>
                  </a:lnTo>
                  <a:lnTo>
                    <a:pt x="2794843" y="3455"/>
                  </a:lnTo>
                  <a:lnTo>
                    <a:pt x="2747305" y="6127"/>
                  </a:lnTo>
                  <a:lnTo>
                    <a:pt x="2699971" y="9549"/>
                  </a:lnTo>
                  <a:lnTo>
                    <a:pt x="2652847" y="13716"/>
                  </a:lnTo>
                  <a:lnTo>
                    <a:pt x="2605939" y="18621"/>
                  </a:lnTo>
                  <a:lnTo>
                    <a:pt x="2559254" y="24259"/>
                  </a:lnTo>
                  <a:lnTo>
                    <a:pt x="2512796" y="30624"/>
                  </a:lnTo>
                  <a:lnTo>
                    <a:pt x="2466571" y="37710"/>
                  </a:lnTo>
                  <a:lnTo>
                    <a:pt x="2420586" y="45511"/>
                  </a:lnTo>
                  <a:lnTo>
                    <a:pt x="2374846" y="54020"/>
                  </a:lnTo>
                  <a:lnTo>
                    <a:pt x="2329358" y="63234"/>
                  </a:lnTo>
                  <a:lnTo>
                    <a:pt x="2284127" y="73144"/>
                  </a:lnTo>
                  <a:lnTo>
                    <a:pt x="2239158" y="83747"/>
                  </a:lnTo>
                  <a:lnTo>
                    <a:pt x="2194459" y="95035"/>
                  </a:lnTo>
                  <a:lnTo>
                    <a:pt x="2150034" y="107002"/>
                  </a:lnTo>
                  <a:lnTo>
                    <a:pt x="2105889" y="119644"/>
                  </a:lnTo>
                  <a:lnTo>
                    <a:pt x="2062031" y="132954"/>
                  </a:lnTo>
                  <a:lnTo>
                    <a:pt x="2018466" y="146926"/>
                  </a:lnTo>
                  <a:lnTo>
                    <a:pt x="1975199" y="161554"/>
                  </a:lnTo>
                  <a:lnTo>
                    <a:pt x="1932235" y="176833"/>
                  </a:lnTo>
                  <a:lnTo>
                    <a:pt x="1889582" y="192756"/>
                  </a:lnTo>
                  <a:lnTo>
                    <a:pt x="1847244" y="209319"/>
                  </a:lnTo>
                  <a:lnTo>
                    <a:pt x="1805229" y="226514"/>
                  </a:lnTo>
                  <a:lnTo>
                    <a:pt x="1763540" y="244336"/>
                  </a:lnTo>
                  <a:lnTo>
                    <a:pt x="1722185" y="262779"/>
                  </a:lnTo>
                  <a:lnTo>
                    <a:pt x="1681170" y="281837"/>
                  </a:lnTo>
                  <a:lnTo>
                    <a:pt x="1640499" y="301504"/>
                  </a:lnTo>
                  <a:lnTo>
                    <a:pt x="1600180" y="321776"/>
                  </a:lnTo>
                  <a:lnTo>
                    <a:pt x="1560218" y="342644"/>
                  </a:lnTo>
                  <a:lnTo>
                    <a:pt x="1520618" y="364105"/>
                  </a:lnTo>
                  <a:lnTo>
                    <a:pt x="1481387" y="386151"/>
                  </a:lnTo>
                  <a:lnTo>
                    <a:pt x="1442531" y="408778"/>
                  </a:lnTo>
                  <a:lnTo>
                    <a:pt x="1404055" y="431978"/>
                  </a:lnTo>
                  <a:lnTo>
                    <a:pt x="1365965" y="455747"/>
                  </a:lnTo>
                  <a:lnTo>
                    <a:pt x="1328267" y="480078"/>
                  </a:lnTo>
                  <a:lnTo>
                    <a:pt x="1290967" y="504965"/>
                  </a:lnTo>
                  <a:lnTo>
                    <a:pt x="1254072" y="530404"/>
                  </a:lnTo>
                  <a:lnTo>
                    <a:pt x="1217586" y="556387"/>
                  </a:lnTo>
                  <a:lnTo>
                    <a:pt x="1181516" y="582909"/>
                  </a:lnTo>
                  <a:lnTo>
                    <a:pt x="1145867" y="609964"/>
                  </a:lnTo>
                  <a:lnTo>
                    <a:pt x="1110645" y="637546"/>
                  </a:lnTo>
                  <a:lnTo>
                    <a:pt x="1075857" y="665649"/>
                  </a:lnTo>
                  <a:lnTo>
                    <a:pt x="1041508" y="694268"/>
                  </a:lnTo>
                  <a:lnTo>
                    <a:pt x="1007604" y="723396"/>
                  </a:lnTo>
                  <a:lnTo>
                    <a:pt x="974151" y="753028"/>
                  </a:lnTo>
                  <a:lnTo>
                    <a:pt x="941154" y="783158"/>
                  </a:lnTo>
                  <a:lnTo>
                    <a:pt x="908621" y="813779"/>
                  </a:lnTo>
                  <a:lnTo>
                    <a:pt x="876555" y="844887"/>
                  </a:lnTo>
                  <a:lnTo>
                    <a:pt x="844964" y="876475"/>
                  </a:lnTo>
                  <a:lnTo>
                    <a:pt x="813854" y="908537"/>
                  </a:lnTo>
                  <a:lnTo>
                    <a:pt x="783229" y="941068"/>
                  </a:lnTo>
                  <a:lnTo>
                    <a:pt x="753096" y="974061"/>
                  </a:lnTo>
                  <a:lnTo>
                    <a:pt x="723461" y="1007511"/>
                  </a:lnTo>
                  <a:lnTo>
                    <a:pt x="694330" y="1041411"/>
                  </a:lnTo>
                  <a:lnTo>
                    <a:pt x="665709" y="1075757"/>
                  </a:lnTo>
                  <a:lnTo>
                    <a:pt x="637603" y="1110541"/>
                  </a:lnTo>
                  <a:lnTo>
                    <a:pt x="610018" y="1145759"/>
                  </a:lnTo>
                  <a:lnTo>
                    <a:pt x="582961" y="1181404"/>
                  </a:lnTo>
                  <a:lnTo>
                    <a:pt x="556436" y="1217471"/>
                  </a:lnTo>
                  <a:lnTo>
                    <a:pt x="530451" y="1253953"/>
                  </a:lnTo>
                  <a:lnTo>
                    <a:pt x="505010" y="1290845"/>
                  </a:lnTo>
                  <a:lnTo>
                    <a:pt x="480120" y="1328141"/>
                  </a:lnTo>
                  <a:lnTo>
                    <a:pt x="455787" y="1365834"/>
                  </a:lnTo>
                  <a:lnTo>
                    <a:pt x="432016" y="1403920"/>
                  </a:lnTo>
                  <a:lnTo>
                    <a:pt x="408813" y="1442392"/>
                  </a:lnTo>
                  <a:lnTo>
                    <a:pt x="386185" y="1481244"/>
                  </a:lnTo>
                  <a:lnTo>
                    <a:pt x="364136" y="1520471"/>
                  </a:lnTo>
                  <a:lnTo>
                    <a:pt x="342674" y="1560067"/>
                  </a:lnTo>
                  <a:lnTo>
                    <a:pt x="321803" y="1600025"/>
                  </a:lnTo>
                  <a:lnTo>
                    <a:pt x="301530" y="1640340"/>
                  </a:lnTo>
                  <a:lnTo>
                    <a:pt x="281861" y="1681006"/>
                  </a:lnTo>
                  <a:lnTo>
                    <a:pt x="262801" y="1722017"/>
                  </a:lnTo>
                  <a:lnTo>
                    <a:pt x="244356" y="1763367"/>
                  </a:lnTo>
                  <a:lnTo>
                    <a:pt x="226533" y="1805051"/>
                  </a:lnTo>
                  <a:lnTo>
                    <a:pt x="209336" y="1847062"/>
                  </a:lnTo>
                  <a:lnTo>
                    <a:pt x="192773" y="1889395"/>
                  </a:lnTo>
                  <a:lnTo>
                    <a:pt x="176848" y="1932043"/>
                  </a:lnTo>
                  <a:lnTo>
                    <a:pt x="161568" y="1975001"/>
                  </a:lnTo>
                  <a:lnTo>
                    <a:pt x="146938" y="2018264"/>
                  </a:lnTo>
                  <a:lnTo>
                    <a:pt x="132965" y="2061824"/>
                  </a:lnTo>
                  <a:lnTo>
                    <a:pt x="119654" y="2105677"/>
                  </a:lnTo>
                  <a:lnTo>
                    <a:pt x="107011" y="2149816"/>
                  </a:lnTo>
                  <a:lnTo>
                    <a:pt x="95043" y="2194236"/>
                  </a:lnTo>
                  <a:lnTo>
                    <a:pt x="83754" y="2238930"/>
                  </a:lnTo>
                  <a:lnTo>
                    <a:pt x="73150" y="2283894"/>
                  </a:lnTo>
                  <a:lnTo>
                    <a:pt x="63239" y="2329120"/>
                  </a:lnTo>
                  <a:lnTo>
                    <a:pt x="54025" y="2374603"/>
                  </a:lnTo>
                  <a:lnTo>
                    <a:pt x="45514" y="2420337"/>
                  </a:lnTo>
                  <a:lnTo>
                    <a:pt x="37713" y="2466316"/>
                  </a:lnTo>
                  <a:lnTo>
                    <a:pt x="30627" y="2512535"/>
                  </a:lnTo>
                  <a:lnTo>
                    <a:pt x="24261" y="2558988"/>
                  </a:lnTo>
                  <a:lnTo>
                    <a:pt x="18623" y="2605668"/>
                  </a:lnTo>
                  <a:lnTo>
                    <a:pt x="13717" y="2652569"/>
                  </a:lnTo>
                  <a:lnTo>
                    <a:pt x="9550" y="2699687"/>
                  </a:lnTo>
                  <a:lnTo>
                    <a:pt x="6128" y="2747015"/>
                  </a:lnTo>
                  <a:lnTo>
                    <a:pt x="3455" y="2794547"/>
                  </a:lnTo>
                  <a:lnTo>
                    <a:pt x="1539" y="2842278"/>
                  </a:lnTo>
                  <a:lnTo>
                    <a:pt x="385" y="2890200"/>
                  </a:lnTo>
                  <a:lnTo>
                    <a:pt x="0" y="2938310"/>
                  </a:lnTo>
                  <a:close/>
                </a:path>
              </a:pathLst>
            </a:custGeom>
            <a:solidFill>
              <a:srgbClr val="FFFFFF">
                <a:alpha val="79998"/>
              </a:srgbClr>
            </a:solidFill>
          </p:spPr>
          <p:txBody>
            <a:bodyPr wrap="square" lIns="0" tIns="0" rIns="0" bIns="0" rtlCol="0"/>
            <a:lstStyle/>
            <a:p>
              <a:endParaRPr/>
            </a:p>
          </p:txBody>
        </p:sp>
        <p:pic>
          <p:nvPicPr>
            <p:cNvPr id="6" name="object 6"/>
            <p:cNvPicPr/>
            <p:nvPr/>
          </p:nvPicPr>
          <p:blipFill>
            <a:blip r:embed="rId2" cstate="print"/>
            <a:stretch>
              <a:fillRect/>
            </a:stretch>
          </p:blipFill>
          <p:spPr>
            <a:xfrm>
              <a:off x="4966335" y="1504871"/>
              <a:ext cx="5090179" cy="5208365"/>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548" y="1514933"/>
            <a:ext cx="4887230" cy="4736354"/>
            <a:chOff x="323088" y="554736"/>
            <a:chExt cx="5923915" cy="5741035"/>
          </a:xfrm>
        </p:grpSpPr>
        <p:pic>
          <p:nvPicPr>
            <p:cNvPr id="3" name="object 3"/>
            <p:cNvPicPr/>
            <p:nvPr/>
          </p:nvPicPr>
          <p:blipFill>
            <a:blip r:embed="rId2" cstate="print"/>
            <a:stretch>
              <a:fillRect/>
            </a:stretch>
          </p:blipFill>
          <p:spPr>
            <a:xfrm>
              <a:off x="323088" y="554736"/>
              <a:ext cx="5742432" cy="5740908"/>
            </a:xfrm>
            <a:prstGeom prst="rect">
              <a:avLst/>
            </a:prstGeom>
          </p:spPr>
        </p:pic>
        <p:pic>
          <p:nvPicPr>
            <p:cNvPr id="4" name="object 4"/>
            <p:cNvPicPr/>
            <p:nvPr/>
          </p:nvPicPr>
          <p:blipFill>
            <a:blip r:embed="rId3" cstate="print"/>
            <a:stretch>
              <a:fillRect/>
            </a:stretch>
          </p:blipFill>
          <p:spPr>
            <a:xfrm>
              <a:off x="505968" y="555244"/>
              <a:ext cx="5740908" cy="5740400"/>
            </a:xfrm>
            <a:prstGeom prst="rect">
              <a:avLst/>
            </a:prstGeom>
          </p:spPr>
        </p:pic>
        <p:pic>
          <p:nvPicPr>
            <p:cNvPr id="5" name="object 5"/>
            <p:cNvPicPr/>
            <p:nvPr/>
          </p:nvPicPr>
          <p:blipFill>
            <a:blip r:embed="rId4" cstate="print"/>
            <a:stretch>
              <a:fillRect/>
            </a:stretch>
          </p:blipFill>
          <p:spPr>
            <a:xfrm>
              <a:off x="1004315" y="704088"/>
              <a:ext cx="172212" cy="170687"/>
            </a:xfrm>
            <a:prstGeom prst="rect">
              <a:avLst/>
            </a:prstGeom>
          </p:spPr>
        </p:pic>
        <p:pic>
          <p:nvPicPr>
            <p:cNvPr id="6" name="object 6"/>
            <p:cNvPicPr/>
            <p:nvPr/>
          </p:nvPicPr>
          <p:blipFill>
            <a:blip r:embed="rId5" cstate="print"/>
            <a:stretch>
              <a:fillRect/>
            </a:stretch>
          </p:blipFill>
          <p:spPr>
            <a:xfrm>
              <a:off x="422148" y="1562100"/>
              <a:ext cx="158495" cy="158496"/>
            </a:xfrm>
            <a:prstGeom prst="rect">
              <a:avLst/>
            </a:prstGeom>
          </p:spPr>
        </p:pic>
      </p:grpSp>
      <p:sp>
        <p:nvSpPr>
          <p:cNvPr id="7" name="object 7"/>
          <p:cNvSpPr/>
          <p:nvPr/>
        </p:nvSpPr>
        <p:spPr>
          <a:xfrm>
            <a:off x="6005703" y="2423646"/>
            <a:ext cx="28813" cy="28813"/>
          </a:xfrm>
          <a:custGeom>
            <a:avLst/>
            <a:gdLst/>
            <a:ahLst/>
            <a:cxnLst/>
            <a:rect l="l" t="t" r="r" b="b"/>
            <a:pathLst>
              <a:path w="34925" h="34925">
                <a:moveTo>
                  <a:pt x="22098" y="0"/>
                </a:moveTo>
                <a:lnTo>
                  <a:pt x="12573" y="0"/>
                </a:lnTo>
                <a:lnTo>
                  <a:pt x="8508" y="1777"/>
                </a:lnTo>
                <a:lnTo>
                  <a:pt x="5079" y="5079"/>
                </a:lnTo>
                <a:lnTo>
                  <a:pt x="1650" y="8508"/>
                </a:lnTo>
                <a:lnTo>
                  <a:pt x="0" y="12572"/>
                </a:lnTo>
                <a:lnTo>
                  <a:pt x="0" y="17398"/>
                </a:lnTo>
                <a:lnTo>
                  <a:pt x="0" y="22097"/>
                </a:lnTo>
                <a:lnTo>
                  <a:pt x="1650" y="26288"/>
                </a:lnTo>
                <a:lnTo>
                  <a:pt x="5079" y="29590"/>
                </a:lnTo>
                <a:lnTo>
                  <a:pt x="8508" y="33019"/>
                </a:lnTo>
                <a:lnTo>
                  <a:pt x="12573" y="34797"/>
                </a:lnTo>
                <a:lnTo>
                  <a:pt x="22098" y="34797"/>
                </a:lnTo>
                <a:lnTo>
                  <a:pt x="26161" y="33019"/>
                </a:lnTo>
                <a:lnTo>
                  <a:pt x="29590" y="29590"/>
                </a:lnTo>
                <a:lnTo>
                  <a:pt x="33019" y="26288"/>
                </a:lnTo>
                <a:lnTo>
                  <a:pt x="34670" y="22097"/>
                </a:lnTo>
                <a:lnTo>
                  <a:pt x="34670" y="12572"/>
                </a:lnTo>
                <a:lnTo>
                  <a:pt x="33019" y="8508"/>
                </a:lnTo>
                <a:lnTo>
                  <a:pt x="29590" y="5079"/>
                </a:lnTo>
                <a:lnTo>
                  <a:pt x="26161" y="1777"/>
                </a:lnTo>
                <a:lnTo>
                  <a:pt x="22098" y="0"/>
                </a:lnTo>
                <a:close/>
              </a:path>
            </a:pathLst>
          </a:custGeom>
          <a:solidFill>
            <a:srgbClr val="000000">
              <a:alpha val="79998"/>
            </a:srgbClr>
          </a:solidFill>
        </p:spPr>
        <p:txBody>
          <a:bodyPr wrap="square" lIns="0" tIns="0" rIns="0" bIns="0" rtlCol="0"/>
          <a:lstStyle/>
          <a:p>
            <a:endParaRPr sz="1485"/>
          </a:p>
        </p:txBody>
      </p:sp>
      <p:pic>
        <p:nvPicPr>
          <p:cNvPr id="8" name="object 8"/>
          <p:cNvPicPr/>
          <p:nvPr/>
        </p:nvPicPr>
        <p:blipFill>
          <a:blip r:embed="rId6" cstate="print"/>
          <a:stretch>
            <a:fillRect/>
          </a:stretch>
        </p:blipFill>
        <p:spPr>
          <a:xfrm>
            <a:off x="6909562" y="2399443"/>
            <a:ext cx="279574" cy="80362"/>
          </a:xfrm>
          <a:prstGeom prst="rect">
            <a:avLst/>
          </a:prstGeom>
        </p:spPr>
      </p:pic>
      <p:grpSp>
        <p:nvGrpSpPr>
          <p:cNvPr id="9" name="object 9"/>
          <p:cNvGrpSpPr/>
          <p:nvPr/>
        </p:nvGrpSpPr>
        <p:grpSpPr>
          <a:xfrm>
            <a:off x="6004970" y="2399443"/>
            <a:ext cx="3628358" cy="453676"/>
            <a:chOff x="7278751" y="1626870"/>
            <a:chExt cx="4398010" cy="549910"/>
          </a:xfrm>
        </p:grpSpPr>
        <p:pic>
          <p:nvPicPr>
            <p:cNvPr id="10" name="object 10"/>
            <p:cNvPicPr/>
            <p:nvPr/>
          </p:nvPicPr>
          <p:blipFill>
            <a:blip r:embed="rId7" cstate="print"/>
            <a:stretch>
              <a:fillRect/>
            </a:stretch>
          </p:blipFill>
          <p:spPr>
            <a:xfrm>
              <a:off x="10312780" y="1627632"/>
              <a:ext cx="369316" cy="96392"/>
            </a:xfrm>
            <a:prstGeom prst="rect">
              <a:avLst/>
            </a:prstGeom>
          </p:spPr>
        </p:pic>
        <p:pic>
          <p:nvPicPr>
            <p:cNvPr id="11" name="object 11"/>
            <p:cNvPicPr/>
            <p:nvPr/>
          </p:nvPicPr>
          <p:blipFill>
            <a:blip r:embed="rId8" cstate="print"/>
            <a:stretch>
              <a:fillRect/>
            </a:stretch>
          </p:blipFill>
          <p:spPr>
            <a:xfrm>
              <a:off x="9335516" y="1627378"/>
              <a:ext cx="2341117" cy="422021"/>
            </a:xfrm>
            <a:prstGeom prst="rect">
              <a:avLst/>
            </a:prstGeom>
          </p:spPr>
        </p:pic>
        <p:pic>
          <p:nvPicPr>
            <p:cNvPr id="12" name="object 12"/>
            <p:cNvPicPr/>
            <p:nvPr/>
          </p:nvPicPr>
          <p:blipFill>
            <a:blip r:embed="rId9" cstate="print"/>
            <a:stretch>
              <a:fillRect/>
            </a:stretch>
          </p:blipFill>
          <p:spPr>
            <a:xfrm>
              <a:off x="7278751" y="1626870"/>
              <a:ext cx="2493137" cy="549782"/>
            </a:xfrm>
            <a:prstGeom prst="rect">
              <a:avLst/>
            </a:prstGeom>
          </p:spPr>
        </p:pic>
      </p:grpSp>
      <p:sp>
        <p:nvSpPr>
          <p:cNvPr id="13" name="object 13"/>
          <p:cNvSpPr/>
          <p:nvPr/>
        </p:nvSpPr>
        <p:spPr>
          <a:xfrm>
            <a:off x="6005703" y="3004519"/>
            <a:ext cx="28813" cy="28813"/>
          </a:xfrm>
          <a:custGeom>
            <a:avLst/>
            <a:gdLst/>
            <a:ahLst/>
            <a:cxnLst/>
            <a:rect l="l" t="t" r="r" b="b"/>
            <a:pathLst>
              <a:path w="34925" h="34925">
                <a:moveTo>
                  <a:pt x="22098" y="0"/>
                </a:moveTo>
                <a:lnTo>
                  <a:pt x="12573" y="0"/>
                </a:lnTo>
                <a:lnTo>
                  <a:pt x="8508" y="1777"/>
                </a:lnTo>
                <a:lnTo>
                  <a:pt x="5079" y="5079"/>
                </a:lnTo>
                <a:lnTo>
                  <a:pt x="1650" y="8508"/>
                </a:lnTo>
                <a:lnTo>
                  <a:pt x="0" y="12572"/>
                </a:lnTo>
                <a:lnTo>
                  <a:pt x="0" y="17399"/>
                </a:lnTo>
                <a:lnTo>
                  <a:pt x="0" y="22097"/>
                </a:lnTo>
                <a:lnTo>
                  <a:pt x="1650" y="26288"/>
                </a:lnTo>
                <a:lnTo>
                  <a:pt x="5079" y="29590"/>
                </a:lnTo>
                <a:lnTo>
                  <a:pt x="8508" y="33019"/>
                </a:lnTo>
                <a:lnTo>
                  <a:pt x="12573" y="34797"/>
                </a:lnTo>
                <a:lnTo>
                  <a:pt x="22098" y="34797"/>
                </a:lnTo>
                <a:lnTo>
                  <a:pt x="26161" y="33019"/>
                </a:lnTo>
                <a:lnTo>
                  <a:pt x="29590" y="29590"/>
                </a:lnTo>
                <a:lnTo>
                  <a:pt x="33019" y="26288"/>
                </a:lnTo>
                <a:lnTo>
                  <a:pt x="34670" y="22097"/>
                </a:lnTo>
                <a:lnTo>
                  <a:pt x="34670" y="12572"/>
                </a:lnTo>
                <a:lnTo>
                  <a:pt x="33019" y="8508"/>
                </a:lnTo>
                <a:lnTo>
                  <a:pt x="29590" y="5079"/>
                </a:lnTo>
                <a:lnTo>
                  <a:pt x="26161" y="1777"/>
                </a:lnTo>
                <a:lnTo>
                  <a:pt x="22098" y="0"/>
                </a:lnTo>
                <a:close/>
              </a:path>
            </a:pathLst>
          </a:custGeom>
          <a:solidFill>
            <a:srgbClr val="000000">
              <a:alpha val="79998"/>
            </a:srgbClr>
          </a:solidFill>
        </p:spPr>
        <p:txBody>
          <a:bodyPr wrap="square" lIns="0" tIns="0" rIns="0" bIns="0" rtlCol="0"/>
          <a:lstStyle/>
          <a:p>
            <a:endParaRPr sz="1485"/>
          </a:p>
        </p:txBody>
      </p:sp>
      <p:pic>
        <p:nvPicPr>
          <p:cNvPr id="14" name="object 14"/>
          <p:cNvPicPr/>
          <p:nvPr/>
        </p:nvPicPr>
        <p:blipFill>
          <a:blip r:embed="rId10" cstate="print"/>
          <a:stretch>
            <a:fillRect/>
          </a:stretch>
        </p:blipFill>
        <p:spPr>
          <a:xfrm>
            <a:off x="7455893" y="2980944"/>
            <a:ext cx="476412" cy="79523"/>
          </a:xfrm>
          <a:prstGeom prst="rect">
            <a:avLst/>
          </a:prstGeom>
        </p:spPr>
      </p:pic>
      <p:sp>
        <p:nvSpPr>
          <p:cNvPr id="15" name="object 15"/>
          <p:cNvSpPr/>
          <p:nvPr/>
        </p:nvSpPr>
        <p:spPr>
          <a:xfrm>
            <a:off x="8044520" y="3005356"/>
            <a:ext cx="48720" cy="74914"/>
          </a:xfrm>
          <a:custGeom>
            <a:avLst/>
            <a:gdLst/>
            <a:ahLst/>
            <a:cxnLst/>
            <a:rect l="l" t="t" r="r" b="b"/>
            <a:pathLst>
              <a:path w="59054" h="90805">
                <a:moveTo>
                  <a:pt x="51816" y="0"/>
                </a:moveTo>
                <a:lnTo>
                  <a:pt x="48514" y="508"/>
                </a:lnTo>
                <a:lnTo>
                  <a:pt x="47751" y="1015"/>
                </a:lnTo>
                <a:lnTo>
                  <a:pt x="30225" y="52197"/>
                </a:lnTo>
                <a:lnTo>
                  <a:pt x="29972" y="52197"/>
                </a:lnTo>
                <a:lnTo>
                  <a:pt x="12446" y="2666"/>
                </a:lnTo>
                <a:lnTo>
                  <a:pt x="4318" y="0"/>
                </a:lnTo>
                <a:lnTo>
                  <a:pt x="1016" y="508"/>
                </a:lnTo>
                <a:lnTo>
                  <a:pt x="253" y="1142"/>
                </a:lnTo>
                <a:lnTo>
                  <a:pt x="0" y="1650"/>
                </a:lnTo>
                <a:lnTo>
                  <a:pt x="0" y="2666"/>
                </a:lnTo>
                <a:lnTo>
                  <a:pt x="22733" y="63753"/>
                </a:lnTo>
                <a:lnTo>
                  <a:pt x="23368" y="64642"/>
                </a:lnTo>
                <a:lnTo>
                  <a:pt x="24511" y="65531"/>
                </a:lnTo>
                <a:lnTo>
                  <a:pt x="16001" y="86867"/>
                </a:lnTo>
                <a:lnTo>
                  <a:pt x="15621" y="88137"/>
                </a:lnTo>
                <a:lnTo>
                  <a:pt x="15875" y="89408"/>
                </a:lnTo>
                <a:lnTo>
                  <a:pt x="17272" y="90169"/>
                </a:lnTo>
                <a:lnTo>
                  <a:pt x="19685" y="90424"/>
                </a:lnTo>
                <a:lnTo>
                  <a:pt x="23114" y="90424"/>
                </a:lnTo>
                <a:lnTo>
                  <a:pt x="58674" y="3428"/>
                </a:lnTo>
                <a:lnTo>
                  <a:pt x="58800" y="1650"/>
                </a:lnTo>
                <a:lnTo>
                  <a:pt x="58547" y="1142"/>
                </a:lnTo>
                <a:lnTo>
                  <a:pt x="57785" y="508"/>
                </a:lnTo>
                <a:lnTo>
                  <a:pt x="51816" y="0"/>
                </a:lnTo>
                <a:close/>
              </a:path>
            </a:pathLst>
          </a:custGeom>
          <a:solidFill>
            <a:srgbClr val="000000">
              <a:alpha val="79998"/>
            </a:srgbClr>
          </a:solidFill>
        </p:spPr>
        <p:txBody>
          <a:bodyPr wrap="square" lIns="0" tIns="0" rIns="0" bIns="0" rtlCol="0"/>
          <a:lstStyle/>
          <a:p>
            <a:endParaRPr sz="1485"/>
          </a:p>
        </p:txBody>
      </p:sp>
      <p:pic>
        <p:nvPicPr>
          <p:cNvPr id="16" name="object 16"/>
          <p:cNvPicPr/>
          <p:nvPr/>
        </p:nvPicPr>
        <p:blipFill>
          <a:blip r:embed="rId11" cstate="print"/>
          <a:stretch>
            <a:fillRect/>
          </a:stretch>
        </p:blipFill>
        <p:spPr>
          <a:xfrm>
            <a:off x="9528658" y="2980735"/>
            <a:ext cx="98592" cy="79734"/>
          </a:xfrm>
          <a:prstGeom prst="rect">
            <a:avLst/>
          </a:prstGeom>
        </p:spPr>
      </p:pic>
      <p:grpSp>
        <p:nvGrpSpPr>
          <p:cNvPr id="17" name="object 17"/>
          <p:cNvGrpSpPr/>
          <p:nvPr/>
        </p:nvGrpSpPr>
        <p:grpSpPr>
          <a:xfrm>
            <a:off x="6004654" y="2979268"/>
            <a:ext cx="3625215" cy="474107"/>
            <a:chOff x="7278369" y="2329688"/>
            <a:chExt cx="4394200" cy="574675"/>
          </a:xfrm>
        </p:grpSpPr>
        <p:pic>
          <p:nvPicPr>
            <p:cNvPr id="18" name="object 18"/>
            <p:cNvPicPr/>
            <p:nvPr/>
          </p:nvPicPr>
          <p:blipFill>
            <a:blip r:embed="rId12" cstate="print"/>
            <a:stretch>
              <a:fillRect/>
            </a:stretch>
          </p:blipFill>
          <p:spPr>
            <a:xfrm>
              <a:off x="11541124" y="2511298"/>
              <a:ext cx="127253" cy="67690"/>
            </a:xfrm>
            <a:prstGeom prst="rect">
              <a:avLst/>
            </a:prstGeom>
          </p:spPr>
        </p:pic>
        <p:pic>
          <p:nvPicPr>
            <p:cNvPr id="19" name="object 19"/>
            <p:cNvPicPr/>
            <p:nvPr/>
          </p:nvPicPr>
          <p:blipFill>
            <a:blip r:embed="rId13" cstate="print"/>
            <a:stretch>
              <a:fillRect/>
            </a:stretch>
          </p:blipFill>
          <p:spPr>
            <a:xfrm>
              <a:off x="7278369" y="2329688"/>
              <a:ext cx="4394200" cy="574675"/>
            </a:xfrm>
            <a:prstGeom prst="rect">
              <a:avLst/>
            </a:prstGeom>
          </p:spPr>
        </p:pic>
      </p:grpSp>
      <p:pic>
        <p:nvPicPr>
          <p:cNvPr id="20" name="object 20"/>
          <p:cNvPicPr/>
          <p:nvPr/>
        </p:nvPicPr>
        <p:blipFill>
          <a:blip r:embed="rId14" cstate="print"/>
          <a:stretch>
            <a:fillRect/>
          </a:stretch>
        </p:blipFill>
        <p:spPr>
          <a:xfrm>
            <a:off x="8258890" y="3977564"/>
            <a:ext cx="255860" cy="100688"/>
          </a:xfrm>
          <a:prstGeom prst="rect">
            <a:avLst/>
          </a:prstGeom>
        </p:spPr>
      </p:pic>
      <p:pic>
        <p:nvPicPr>
          <p:cNvPr id="21" name="object 21"/>
          <p:cNvPicPr/>
          <p:nvPr/>
        </p:nvPicPr>
        <p:blipFill>
          <a:blip r:embed="rId15" cstate="print"/>
          <a:stretch>
            <a:fillRect/>
          </a:stretch>
        </p:blipFill>
        <p:spPr>
          <a:xfrm>
            <a:off x="8577196" y="3977564"/>
            <a:ext cx="285930" cy="99640"/>
          </a:xfrm>
          <a:prstGeom prst="rect">
            <a:avLst/>
          </a:prstGeom>
        </p:spPr>
      </p:pic>
      <p:grpSp>
        <p:nvGrpSpPr>
          <p:cNvPr id="22" name="object 22"/>
          <p:cNvGrpSpPr/>
          <p:nvPr/>
        </p:nvGrpSpPr>
        <p:grpSpPr>
          <a:xfrm>
            <a:off x="5997112" y="3974631"/>
            <a:ext cx="3630978" cy="601932"/>
            <a:chOff x="7269226" y="3536188"/>
            <a:chExt cx="4401185" cy="729615"/>
          </a:xfrm>
        </p:grpSpPr>
        <p:pic>
          <p:nvPicPr>
            <p:cNvPr id="23" name="object 23"/>
            <p:cNvPicPr/>
            <p:nvPr/>
          </p:nvPicPr>
          <p:blipFill>
            <a:blip r:embed="rId16" cstate="print"/>
            <a:stretch>
              <a:fillRect/>
            </a:stretch>
          </p:blipFill>
          <p:spPr>
            <a:xfrm>
              <a:off x="10822304" y="3536188"/>
              <a:ext cx="810641" cy="119887"/>
            </a:xfrm>
            <a:prstGeom prst="rect">
              <a:avLst/>
            </a:prstGeom>
          </p:spPr>
        </p:pic>
        <p:sp>
          <p:nvSpPr>
            <p:cNvPr id="24" name="object 24"/>
            <p:cNvSpPr/>
            <p:nvPr/>
          </p:nvSpPr>
          <p:spPr>
            <a:xfrm>
              <a:off x="11654916" y="3621532"/>
              <a:ext cx="14604" cy="16510"/>
            </a:xfrm>
            <a:custGeom>
              <a:avLst/>
              <a:gdLst/>
              <a:ahLst/>
              <a:cxnLst/>
              <a:rect l="l" t="t" r="r" b="b"/>
              <a:pathLst>
                <a:path w="14604" h="16510">
                  <a:moveTo>
                    <a:pt x="10159" y="0"/>
                  </a:moveTo>
                  <a:lnTo>
                    <a:pt x="4572" y="0"/>
                  </a:lnTo>
                  <a:lnTo>
                    <a:pt x="2666" y="508"/>
                  </a:lnTo>
                  <a:lnTo>
                    <a:pt x="507" y="2667"/>
                  </a:lnTo>
                  <a:lnTo>
                    <a:pt x="0" y="4826"/>
                  </a:lnTo>
                  <a:lnTo>
                    <a:pt x="0" y="11176"/>
                  </a:lnTo>
                  <a:lnTo>
                    <a:pt x="507" y="13335"/>
                  </a:lnTo>
                  <a:lnTo>
                    <a:pt x="2539" y="15367"/>
                  </a:lnTo>
                  <a:lnTo>
                    <a:pt x="4444" y="16002"/>
                  </a:lnTo>
                  <a:lnTo>
                    <a:pt x="10032" y="16002"/>
                  </a:lnTo>
                  <a:lnTo>
                    <a:pt x="11937" y="15367"/>
                  </a:lnTo>
                  <a:lnTo>
                    <a:pt x="13080" y="14351"/>
                  </a:lnTo>
                  <a:lnTo>
                    <a:pt x="14097" y="13208"/>
                  </a:lnTo>
                  <a:lnTo>
                    <a:pt x="14604" y="11049"/>
                  </a:lnTo>
                  <a:lnTo>
                    <a:pt x="14604" y="7874"/>
                  </a:lnTo>
                  <a:lnTo>
                    <a:pt x="14604" y="4699"/>
                  </a:lnTo>
                  <a:lnTo>
                    <a:pt x="14097" y="2667"/>
                  </a:lnTo>
                  <a:lnTo>
                    <a:pt x="13080" y="1524"/>
                  </a:lnTo>
                  <a:lnTo>
                    <a:pt x="12064" y="508"/>
                  </a:lnTo>
                  <a:lnTo>
                    <a:pt x="10159" y="0"/>
                  </a:lnTo>
                  <a:close/>
                </a:path>
              </a:pathLst>
            </a:custGeom>
            <a:solidFill>
              <a:srgbClr val="000000">
                <a:alpha val="79998"/>
              </a:srgbClr>
            </a:solidFill>
          </p:spPr>
          <p:txBody>
            <a:bodyPr wrap="square" lIns="0" tIns="0" rIns="0" bIns="0" rtlCol="0"/>
            <a:lstStyle/>
            <a:p>
              <a:endParaRPr sz="1485"/>
            </a:p>
          </p:txBody>
        </p:sp>
        <p:pic>
          <p:nvPicPr>
            <p:cNvPr id="25" name="object 25"/>
            <p:cNvPicPr/>
            <p:nvPr/>
          </p:nvPicPr>
          <p:blipFill>
            <a:blip r:embed="rId17" cstate="print"/>
            <a:stretch>
              <a:fillRect/>
            </a:stretch>
          </p:blipFill>
          <p:spPr>
            <a:xfrm>
              <a:off x="7269226" y="3540887"/>
              <a:ext cx="4400677" cy="724407"/>
            </a:xfrm>
            <a:prstGeom prst="rect">
              <a:avLst/>
            </a:prstGeom>
          </p:spPr>
        </p:pic>
      </p:grpSp>
      <p:pic>
        <p:nvPicPr>
          <p:cNvPr id="26" name="object 26"/>
          <p:cNvPicPr/>
          <p:nvPr/>
        </p:nvPicPr>
        <p:blipFill>
          <a:blip r:embed="rId18" cstate="print"/>
          <a:stretch>
            <a:fillRect/>
          </a:stretch>
        </p:blipFill>
        <p:spPr>
          <a:xfrm>
            <a:off x="4499877" y="5821184"/>
            <a:ext cx="93039" cy="93039"/>
          </a:xfrm>
          <a:prstGeom prst="rect">
            <a:avLst/>
          </a:prstGeom>
        </p:spPr>
      </p:pic>
      <p:pic>
        <p:nvPicPr>
          <p:cNvPr id="27" name="object 27"/>
          <p:cNvPicPr/>
          <p:nvPr/>
        </p:nvPicPr>
        <p:blipFill>
          <a:blip r:embed="rId19" cstate="print"/>
          <a:stretch>
            <a:fillRect/>
          </a:stretch>
        </p:blipFill>
        <p:spPr>
          <a:xfrm>
            <a:off x="9548145" y="4033513"/>
            <a:ext cx="20955" cy="2681608"/>
          </a:xfrm>
          <a:prstGeom prst="rect">
            <a:avLst/>
          </a:prstGeom>
        </p:spPr>
      </p:pic>
    </p:spTree>
    <p:extLst>
      <p:ext uri="{BB962C8B-B14F-4D97-AF65-F5344CB8AC3E}">
        <p14:creationId xmlns:p14="http://schemas.microsoft.com/office/powerpoint/2010/main" val="3218045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6901" y="1623415"/>
            <a:ext cx="2927985" cy="478790"/>
          </a:xfrm>
          <a:prstGeom prst="rect">
            <a:avLst/>
          </a:prstGeom>
        </p:spPr>
        <p:txBody>
          <a:bodyPr vert="horz" wrap="square" lIns="0" tIns="15240" rIns="0" bIns="0" rtlCol="0">
            <a:spAutoFit/>
          </a:bodyPr>
          <a:lstStyle/>
          <a:p>
            <a:pPr marL="12700">
              <a:lnSpc>
                <a:spcPct val="100000"/>
              </a:lnSpc>
              <a:spcBef>
                <a:spcPts val="120"/>
              </a:spcBef>
            </a:pPr>
            <a:r>
              <a:rPr b="1" spc="10" dirty="0">
                <a:solidFill>
                  <a:srgbClr val="006600"/>
                </a:solidFill>
                <a:latin typeface="Calibri"/>
                <a:cs typeface="Calibri"/>
              </a:rPr>
              <a:t>Los</a:t>
            </a:r>
            <a:r>
              <a:rPr b="1" spc="-25" dirty="0">
                <a:solidFill>
                  <a:srgbClr val="006600"/>
                </a:solidFill>
                <a:latin typeface="Calibri"/>
                <a:cs typeface="Calibri"/>
              </a:rPr>
              <a:t> </a:t>
            </a:r>
            <a:r>
              <a:rPr b="1" dirty="0">
                <a:solidFill>
                  <a:srgbClr val="006600"/>
                </a:solidFill>
                <a:latin typeface="Calibri"/>
                <a:cs typeface="Calibri"/>
              </a:rPr>
              <a:t>conflictos</a:t>
            </a:r>
            <a:r>
              <a:rPr b="1" spc="-15" dirty="0">
                <a:solidFill>
                  <a:srgbClr val="006600"/>
                </a:solidFill>
                <a:latin typeface="Calibri"/>
                <a:cs typeface="Calibri"/>
              </a:rPr>
              <a:t> </a:t>
            </a:r>
            <a:r>
              <a:rPr b="1" spc="10" dirty="0">
                <a:solidFill>
                  <a:srgbClr val="006600"/>
                </a:solidFill>
                <a:latin typeface="Calibri"/>
                <a:cs typeface="Calibri"/>
              </a:rPr>
              <a:t>se….</a:t>
            </a:r>
          </a:p>
        </p:txBody>
      </p:sp>
      <p:grpSp>
        <p:nvGrpSpPr>
          <p:cNvPr id="3" name="object 3"/>
          <p:cNvGrpSpPr/>
          <p:nvPr/>
        </p:nvGrpSpPr>
        <p:grpSpPr>
          <a:xfrm>
            <a:off x="4700676" y="3171685"/>
            <a:ext cx="1866900" cy="1959610"/>
            <a:chOff x="4700676" y="3171685"/>
            <a:chExt cx="1866900" cy="1959610"/>
          </a:xfrm>
        </p:grpSpPr>
        <p:sp>
          <p:nvSpPr>
            <p:cNvPr id="4" name="object 4"/>
            <p:cNvSpPr/>
            <p:nvPr/>
          </p:nvSpPr>
          <p:spPr>
            <a:xfrm>
              <a:off x="4921072" y="4233214"/>
              <a:ext cx="1255395" cy="897890"/>
            </a:xfrm>
            <a:custGeom>
              <a:avLst/>
              <a:gdLst/>
              <a:ahLst/>
              <a:cxnLst/>
              <a:rect l="l" t="t" r="r" b="b"/>
              <a:pathLst>
                <a:path w="1255395" h="897889">
                  <a:moveTo>
                    <a:pt x="0" y="0"/>
                  </a:moveTo>
                  <a:lnTo>
                    <a:pt x="0" y="820703"/>
                  </a:lnTo>
                  <a:lnTo>
                    <a:pt x="933545" y="820703"/>
                  </a:lnTo>
                  <a:lnTo>
                    <a:pt x="933545" y="897712"/>
                  </a:lnTo>
                  <a:lnTo>
                    <a:pt x="1254785" y="673284"/>
                  </a:lnTo>
                  <a:lnTo>
                    <a:pt x="933545" y="448856"/>
                  </a:lnTo>
                  <a:lnTo>
                    <a:pt x="933545" y="525866"/>
                  </a:lnTo>
                  <a:lnTo>
                    <a:pt x="294836" y="525866"/>
                  </a:lnTo>
                  <a:lnTo>
                    <a:pt x="294836" y="0"/>
                  </a:lnTo>
                  <a:lnTo>
                    <a:pt x="0" y="0"/>
                  </a:lnTo>
                  <a:close/>
                </a:path>
              </a:pathLst>
            </a:custGeom>
            <a:solidFill>
              <a:srgbClr val="E3CFBF"/>
            </a:solidFill>
          </p:spPr>
          <p:txBody>
            <a:bodyPr wrap="square" lIns="0" tIns="0" rIns="0" bIns="0" rtlCol="0"/>
            <a:lstStyle/>
            <a:p>
              <a:endParaRPr/>
            </a:p>
          </p:txBody>
        </p:sp>
        <p:sp>
          <p:nvSpPr>
            <p:cNvPr id="5" name="object 5"/>
            <p:cNvSpPr/>
            <p:nvPr/>
          </p:nvSpPr>
          <p:spPr>
            <a:xfrm>
              <a:off x="4706073" y="3177082"/>
              <a:ext cx="1856105" cy="1057910"/>
            </a:xfrm>
            <a:custGeom>
              <a:avLst/>
              <a:gdLst/>
              <a:ahLst/>
              <a:cxnLst/>
              <a:rect l="l" t="t" r="r" b="b"/>
              <a:pathLst>
                <a:path w="1856104" h="1057910">
                  <a:moveTo>
                    <a:pt x="0" y="176231"/>
                  </a:moveTo>
                  <a:lnTo>
                    <a:pt x="0" y="881157"/>
                  </a:lnTo>
                  <a:lnTo>
                    <a:pt x="6294" y="928009"/>
                  </a:lnTo>
                  <a:lnTo>
                    <a:pt x="24059" y="970108"/>
                  </a:lnTo>
                  <a:lnTo>
                    <a:pt x="51614" y="1005774"/>
                  </a:lnTo>
                  <a:lnTo>
                    <a:pt x="87281" y="1033329"/>
                  </a:lnTo>
                  <a:lnTo>
                    <a:pt x="129379" y="1051094"/>
                  </a:lnTo>
                  <a:lnTo>
                    <a:pt x="176231" y="1057389"/>
                  </a:lnTo>
                  <a:lnTo>
                    <a:pt x="1679543" y="1057389"/>
                  </a:lnTo>
                  <a:lnTo>
                    <a:pt x="1726394" y="1051094"/>
                  </a:lnTo>
                  <a:lnTo>
                    <a:pt x="1768493" y="1033329"/>
                  </a:lnTo>
                  <a:lnTo>
                    <a:pt x="1804160" y="1005774"/>
                  </a:lnTo>
                  <a:lnTo>
                    <a:pt x="1831715" y="970108"/>
                  </a:lnTo>
                  <a:lnTo>
                    <a:pt x="1849480" y="928009"/>
                  </a:lnTo>
                  <a:lnTo>
                    <a:pt x="1855774" y="881157"/>
                  </a:lnTo>
                  <a:lnTo>
                    <a:pt x="1855774" y="176231"/>
                  </a:lnTo>
                  <a:lnTo>
                    <a:pt x="1849480" y="129379"/>
                  </a:lnTo>
                  <a:lnTo>
                    <a:pt x="1831715" y="87281"/>
                  </a:lnTo>
                  <a:lnTo>
                    <a:pt x="1804160" y="51614"/>
                  </a:lnTo>
                  <a:lnTo>
                    <a:pt x="1768493" y="24059"/>
                  </a:lnTo>
                  <a:lnTo>
                    <a:pt x="1726394" y="6294"/>
                  </a:lnTo>
                  <a:lnTo>
                    <a:pt x="1679543" y="0"/>
                  </a:lnTo>
                  <a:lnTo>
                    <a:pt x="176231" y="0"/>
                  </a:lnTo>
                  <a:lnTo>
                    <a:pt x="129379" y="6294"/>
                  </a:lnTo>
                  <a:lnTo>
                    <a:pt x="87281" y="24059"/>
                  </a:lnTo>
                  <a:lnTo>
                    <a:pt x="51614" y="51615"/>
                  </a:lnTo>
                  <a:lnTo>
                    <a:pt x="24059" y="87281"/>
                  </a:lnTo>
                  <a:lnTo>
                    <a:pt x="6294" y="129380"/>
                  </a:lnTo>
                  <a:lnTo>
                    <a:pt x="0" y="176231"/>
                  </a:lnTo>
                  <a:close/>
                </a:path>
              </a:pathLst>
            </a:custGeom>
            <a:solidFill>
              <a:srgbClr val="B2816E"/>
            </a:solidFill>
          </p:spPr>
          <p:txBody>
            <a:bodyPr wrap="square" lIns="0" tIns="0" rIns="0" bIns="0" rtlCol="0"/>
            <a:lstStyle/>
            <a:p>
              <a:endParaRPr/>
            </a:p>
          </p:txBody>
        </p:sp>
        <p:sp>
          <p:nvSpPr>
            <p:cNvPr id="6" name="object 6"/>
            <p:cNvSpPr/>
            <p:nvPr/>
          </p:nvSpPr>
          <p:spPr>
            <a:xfrm>
              <a:off x="4706073" y="3177082"/>
              <a:ext cx="1856105" cy="1057910"/>
            </a:xfrm>
            <a:custGeom>
              <a:avLst/>
              <a:gdLst/>
              <a:ahLst/>
              <a:cxnLst/>
              <a:rect l="l" t="t" r="r" b="b"/>
              <a:pathLst>
                <a:path w="1856104" h="1057910">
                  <a:moveTo>
                    <a:pt x="0" y="176231"/>
                  </a:moveTo>
                  <a:lnTo>
                    <a:pt x="6294" y="129380"/>
                  </a:lnTo>
                  <a:lnTo>
                    <a:pt x="24059" y="87281"/>
                  </a:lnTo>
                  <a:lnTo>
                    <a:pt x="51614" y="51614"/>
                  </a:lnTo>
                  <a:lnTo>
                    <a:pt x="87281" y="24059"/>
                  </a:lnTo>
                  <a:lnTo>
                    <a:pt x="129380" y="6294"/>
                  </a:lnTo>
                  <a:lnTo>
                    <a:pt x="176231" y="0"/>
                  </a:lnTo>
                  <a:lnTo>
                    <a:pt x="1679543" y="0"/>
                  </a:lnTo>
                  <a:lnTo>
                    <a:pt x="1726394" y="6294"/>
                  </a:lnTo>
                  <a:lnTo>
                    <a:pt x="1768493" y="24059"/>
                  </a:lnTo>
                  <a:lnTo>
                    <a:pt x="1804159" y="51614"/>
                  </a:lnTo>
                  <a:lnTo>
                    <a:pt x="1831715" y="87281"/>
                  </a:lnTo>
                  <a:lnTo>
                    <a:pt x="1849480" y="129380"/>
                  </a:lnTo>
                  <a:lnTo>
                    <a:pt x="1855774" y="176231"/>
                  </a:lnTo>
                  <a:lnTo>
                    <a:pt x="1855774" y="881157"/>
                  </a:lnTo>
                  <a:lnTo>
                    <a:pt x="1849480" y="928009"/>
                  </a:lnTo>
                  <a:lnTo>
                    <a:pt x="1831715" y="970107"/>
                  </a:lnTo>
                  <a:lnTo>
                    <a:pt x="1804159" y="1005774"/>
                  </a:lnTo>
                  <a:lnTo>
                    <a:pt x="1768493" y="1033329"/>
                  </a:lnTo>
                  <a:lnTo>
                    <a:pt x="1726394" y="1051094"/>
                  </a:lnTo>
                  <a:lnTo>
                    <a:pt x="1679543" y="1057389"/>
                  </a:lnTo>
                  <a:lnTo>
                    <a:pt x="176231" y="1057389"/>
                  </a:lnTo>
                  <a:lnTo>
                    <a:pt x="129380" y="1051094"/>
                  </a:lnTo>
                  <a:lnTo>
                    <a:pt x="87281" y="1033329"/>
                  </a:lnTo>
                  <a:lnTo>
                    <a:pt x="51614" y="1005774"/>
                  </a:lnTo>
                  <a:lnTo>
                    <a:pt x="24059" y="970107"/>
                  </a:lnTo>
                  <a:lnTo>
                    <a:pt x="6294" y="928009"/>
                  </a:lnTo>
                  <a:lnTo>
                    <a:pt x="0" y="881157"/>
                  </a:lnTo>
                  <a:lnTo>
                    <a:pt x="0" y="176231"/>
                  </a:lnTo>
                  <a:close/>
                </a:path>
              </a:pathLst>
            </a:custGeom>
            <a:ln w="10477">
              <a:solidFill>
                <a:srgbClr val="FFFFFF"/>
              </a:solidFill>
            </a:ln>
          </p:spPr>
          <p:txBody>
            <a:bodyPr wrap="square" lIns="0" tIns="0" rIns="0" bIns="0" rtlCol="0"/>
            <a:lstStyle/>
            <a:p>
              <a:endParaRPr/>
            </a:p>
          </p:txBody>
        </p:sp>
      </p:grpSp>
      <p:sp>
        <p:nvSpPr>
          <p:cNvPr id="7" name="object 7"/>
          <p:cNvSpPr txBox="1"/>
          <p:nvPr/>
        </p:nvSpPr>
        <p:spPr>
          <a:xfrm>
            <a:off x="4929746" y="3250361"/>
            <a:ext cx="1408430" cy="871219"/>
          </a:xfrm>
          <a:prstGeom prst="rect">
            <a:avLst/>
          </a:prstGeom>
        </p:spPr>
        <p:txBody>
          <a:bodyPr vert="horz" wrap="square" lIns="0" tIns="16510" rIns="0" bIns="0" rtlCol="0">
            <a:spAutoFit/>
          </a:bodyPr>
          <a:lstStyle/>
          <a:p>
            <a:pPr algn="ctr">
              <a:lnSpc>
                <a:spcPts val="2240"/>
              </a:lnSpc>
              <a:spcBef>
                <a:spcPts val="130"/>
              </a:spcBef>
            </a:pPr>
            <a:r>
              <a:rPr sz="1950" b="1" spc="-200" dirty="0">
                <a:solidFill>
                  <a:srgbClr val="FFFFFF"/>
                </a:solidFill>
                <a:latin typeface="Verdana"/>
                <a:cs typeface="Verdana"/>
              </a:rPr>
              <a:t>Se</a:t>
            </a:r>
            <a:endParaRPr sz="1950">
              <a:latin typeface="Verdana"/>
              <a:cs typeface="Verdana"/>
            </a:endParaRPr>
          </a:p>
          <a:p>
            <a:pPr algn="ctr">
              <a:lnSpc>
                <a:spcPts val="2140"/>
              </a:lnSpc>
            </a:pPr>
            <a:r>
              <a:rPr sz="1950" b="1" spc="-165" dirty="0">
                <a:solidFill>
                  <a:srgbClr val="FFFFFF"/>
                </a:solidFill>
                <a:latin typeface="Verdana"/>
                <a:cs typeface="Verdana"/>
              </a:rPr>
              <a:t>Resuelven?</a:t>
            </a:r>
            <a:endParaRPr sz="1950">
              <a:latin typeface="Verdana"/>
              <a:cs typeface="Verdana"/>
            </a:endParaRPr>
          </a:p>
          <a:p>
            <a:pPr algn="ctr">
              <a:lnSpc>
                <a:spcPts val="2240"/>
              </a:lnSpc>
            </a:pPr>
            <a:r>
              <a:rPr sz="1950" b="1" spc="-120" dirty="0">
                <a:solidFill>
                  <a:srgbClr val="FFFFFF"/>
                </a:solidFill>
                <a:latin typeface="Verdana"/>
                <a:cs typeface="Verdana"/>
              </a:rPr>
              <a:t>Quién?</a:t>
            </a:r>
            <a:endParaRPr sz="1950">
              <a:latin typeface="Verdana"/>
              <a:cs typeface="Verdana"/>
            </a:endParaRPr>
          </a:p>
        </p:txBody>
      </p:sp>
      <p:grpSp>
        <p:nvGrpSpPr>
          <p:cNvPr id="8" name="object 8"/>
          <p:cNvGrpSpPr/>
          <p:nvPr/>
        </p:nvGrpSpPr>
        <p:grpSpPr>
          <a:xfrm>
            <a:off x="6238354" y="4358576"/>
            <a:ext cx="1868170" cy="1959610"/>
            <a:chOff x="6238354" y="4358576"/>
            <a:chExt cx="1868170" cy="1959610"/>
          </a:xfrm>
        </p:grpSpPr>
        <p:sp>
          <p:nvSpPr>
            <p:cNvPr id="9" name="object 9"/>
            <p:cNvSpPr/>
            <p:nvPr/>
          </p:nvSpPr>
          <p:spPr>
            <a:xfrm>
              <a:off x="6460007" y="5420106"/>
              <a:ext cx="1255395" cy="897890"/>
            </a:xfrm>
            <a:custGeom>
              <a:avLst/>
              <a:gdLst/>
              <a:ahLst/>
              <a:cxnLst/>
              <a:rect l="l" t="t" r="r" b="b"/>
              <a:pathLst>
                <a:path w="1255395" h="897889">
                  <a:moveTo>
                    <a:pt x="0" y="0"/>
                  </a:moveTo>
                  <a:lnTo>
                    <a:pt x="0" y="820691"/>
                  </a:lnTo>
                  <a:lnTo>
                    <a:pt x="933545" y="820691"/>
                  </a:lnTo>
                  <a:lnTo>
                    <a:pt x="933545" y="897712"/>
                  </a:lnTo>
                  <a:lnTo>
                    <a:pt x="1254785" y="673284"/>
                  </a:lnTo>
                  <a:lnTo>
                    <a:pt x="933545" y="448856"/>
                  </a:lnTo>
                  <a:lnTo>
                    <a:pt x="933545" y="525876"/>
                  </a:lnTo>
                  <a:lnTo>
                    <a:pt x="294836" y="525876"/>
                  </a:lnTo>
                  <a:lnTo>
                    <a:pt x="294836" y="0"/>
                  </a:lnTo>
                  <a:lnTo>
                    <a:pt x="0" y="0"/>
                  </a:lnTo>
                  <a:close/>
                </a:path>
              </a:pathLst>
            </a:custGeom>
            <a:solidFill>
              <a:srgbClr val="E3CFBF"/>
            </a:solidFill>
          </p:spPr>
          <p:txBody>
            <a:bodyPr wrap="square" lIns="0" tIns="0" rIns="0" bIns="0" rtlCol="0"/>
            <a:lstStyle/>
            <a:p>
              <a:endParaRPr/>
            </a:p>
          </p:txBody>
        </p:sp>
        <p:sp>
          <p:nvSpPr>
            <p:cNvPr id="10" name="object 10"/>
            <p:cNvSpPr/>
            <p:nvPr/>
          </p:nvSpPr>
          <p:spPr>
            <a:xfrm>
              <a:off x="6243751" y="4363974"/>
              <a:ext cx="1857375" cy="1057910"/>
            </a:xfrm>
            <a:custGeom>
              <a:avLst/>
              <a:gdLst/>
              <a:ahLst/>
              <a:cxnLst/>
              <a:rect l="l" t="t" r="r" b="b"/>
              <a:pathLst>
                <a:path w="1857375" h="1057910">
                  <a:moveTo>
                    <a:pt x="0" y="176231"/>
                  </a:moveTo>
                  <a:lnTo>
                    <a:pt x="0" y="881157"/>
                  </a:lnTo>
                  <a:lnTo>
                    <a:pt x="6294" y="928009"/>
                  </a:lnTo>
                  <a:lnTo>
                    <a:pt x="24059" y="970108"/>
                  </a:lnTo>
                  <a:lnTo>
                    <a:pt x="51614" y="1005774"/>
                  </a:lnTo>
                  <a:lnTo>
                    <a:pt x="87281" y="1033329"/>
                  </a:lnTo>
                  <a:lnTo>
                    <a:pt x="129379" y="1051094"/>
                  </a:lnTo>
                  <a:lnTo>
                    <a:pt x="176231" y="1057389"/>
                  </a:lnTo>
                  <a:lnTo>
                    <a:pt x="1680800" y="1057389"/>
                  </a:lnTo>
                  <a:lnTo>
                    <a:pt x="1727651" y="1051094"/>
                  </a:lnTo>
                  <a:lnTo>
                    <a:pt x="1769750" y="1033329"/>
                  </a:lnTo>
                  <a:lnTo>
                    <a:pt x="1805417" y="1005774"/>
                  </a:lnTo>
                  <a:lnTo>
                    <a:pt x="1832972" y="970108"/>
                  </a:lnTo>
                  <a:lnTo>
                    <a:pt x="1850737" y="928009"/>
                  </a:lnTo>
                  <a:lnTo>
                    <a:pt x="1857032" y="881157"/>
                  </a:lnTo>
                  <a:lnTo>
                    <a:pt x="1857032" y="176231"/>
                  </a:lnTo>
                  <a:lnTo>
                    <a:pt x="1850737" y="129380"/>
                  </a:lnTo>
                  <a:lnTo>
                    <a:pt x="1832972" y="87281"/>
                  </a:lnTo>
                  <a:lnTo>
                    <a:pt x="1805417" y="51615"/>
                  </a:lnTo>
                  <a:lnTo>
                    <a:pt x="1769750" y="24059"/>
                  </a:lnTo>
                  <a:lnTo>
                    <a:pt x="1727651" y="6294"/>
                  </a:lnTo>
                  <a:lnTo>
                    <a:pt x="1680800" y="0"/>
                  </a:lnTo>
                  <a:lnTo>
                    <a:pt x="176231" y="0"/>
                  </a:lnTo>
                  <a:lnTo>
                    <a:pt x="129379" y="6294"/>
                  </a:lnTo>
                  <a:lnTo>
                    <a:pt x="87281" y="24059"/>
                  </a:lnTo>
                  <a:lnTo>
                    <a:pt x="51614" y="51615"/>
                  </a:lnTo>
                  <a:lnTo>
                    <a:pt x="24059" y="87281"/>
                  </a:lnTo>
                  <a:lnTo>
                    <a:pt x="6294" y="129380"/>
                  </a:lnTo>
                  <a:lnTo>
                    <a:pt x="0" y="176231"/>
                  </a:lnTo>
                  <a:close/>
                </a:path>
              </a:pathLst>
            </a:custGeom>
            <a:solidFill>
              <a:srgbClr val="EFD221"/>
            </a:solidFill>
          </p:spPr>
          <p:txBody>
            <a:bodyPr wrap="square" lIns="0" tIns="0" rIns="0" bIns="0" rtlCol="0"/>
            <a:lstStyle/>
            <a:p>
              <a:endParaRPr/>
            </a:p>
          </p:txBody>
        </p:sp>
        <p:sp>
          <p:nvSpPr>
            <p:cNvPr id="11" name="object 11"/>
            <p:cNvSpPr/>
            <p:nvPr/>
          </p:nvSpPr>
          <p:spPr>
            <a:xfrm>
              <a:off x="6243751" y="4363974"/>
              <a:ext cx="1857375" cy="1057910"/>
            </a:xfrm>
            <a:custGeom>
              <a:avLst/>
              <a:gdLst/>
              <a:ahLst/>
              <a:cxnLst/>
              <a:rect l="l" t="t" r="r" b="b"/>
              <a:pathLst>
                <a:path w="1857375" h="1057910">
                  <a:moveTo>
                    <a:pt x="0" y="176231"/>
                  </a:moveTo>
                  <a:lnTo>
                    <a:pt x="6294" y="129380"/>
                  </a:lnTo>
                  <a:lnTo>
                    <a:pt x="24059" y="87281"/>
                  </a:lnTo>
                  <a:lnTo>
                    <a:pt x="51614" y="51614"/>
                  </a:lnTo>
                  <a:lnTo>
                    <a:pt x="87281" y="24059"/>
                  </a:lnTo>
                  <a:lnTo>
                    <a:pt x="129380" y="6294"/>
                  </a:lnTo>
                  <a:lnTo>
                    <a:pt x="176231" y="0"/>
                  </a:lnTo>
                  <a:lnTo>
                    <a:pt x="1680800" y="0"/>
                  </a:lnTo>
                  <a:lnTo>
                    <a:pt x="1727651" y="6294"/>
                  </a:lnTo>
                  <a:lnTo>
                    <a:pt x="1769750" y="24059"/>
                  </a:lnTo>
                  <a:lnTo>
                    <a:pt x="1805417" y="51614"/>
                  </a:lnTo>
                  <a:lnTo>
                    <a:pt x="1832972" y="87281"/>
                  </a:lnTo>
                  <a:lnTo>
                    <a:pt x="1850737" y="129380"/>
                  </a:lnTo>
                  <a:lnTo>
                    <a:pt x="1857032" y="176231"/>
                  </a:lnTo>
                  <a:lnTo>
                    <a:pt x="1857032" y="881157"/>
                  </a:lnTo>
                  <a:lnTo>
                    <a:pt x="1850737" y="928009"/>
                  </a:lnTo>
                  <a:lnTo>
                    <a:pt x="1832972" y="970107"/>
                  </a:lnTo>
                  <a:lnTo>
                    <a:pt x="1805417" y="1005774"/>
                  </a:lnTo>
                  <a:lnTo>
                    <a:pt x="1769750" y="1033329"/>
                  </a:lnTo>
                  <a:lnTo>
                    <a:pt x="1727651" y="1051094"/>
                  </a:lnTo>
                  <a:lnTo>
                    <a:pt x="1680800" y="1057389"/>
                  </a:lnTo>
                  <a:lnTo>
                    <a:pt x="176231" y="1057389"/>
                  </a:lnTo>
                  <a:lnTo>
                    <a:pt x="129380" y="1051094"/>
                  </a:lnTo>
                  <a:lnTo>
                    <a:pt x="87281" y="1033329"/>
                  </a:lnTo>
                  <a:lnTo>
                    <a:pt x="51614" y="1005774"/>
                  </a:lnTo>
                  <a:lnTo>
                    <a:pt x="24059" y="970107"/>
                  </a:lnTo>
                  <a:lnTo>
                    <a:pt x="6294" y="928009"/>
                  </a:lnTo>
                  <a:lnTo>
                    <a:pt x="0" y="881157"/>
                  </a:lnTo>
                  <a:lnTo>
                    <a:pt x="0" y="176231"/>
                  </a:lnTo>
                  <a:close/>
                </a:path>
              </a:pathLst>
            </a:custGeom>
            <a:ln w="10477">
              <a:solidFill>
                <a:srgbClr val="FFFFFF"/>
              </a:solidFill>
            </a:ln>
          </p:spPr>
          <p:txBody>
            <a:bodyPr wrap="square" lIns="0" tIns="0" rIns="0" bIns="0" rtlCol="0"/>
            <a:lstStyle/>
            <a:p>
              <a:endParaRPr/>
            </a:p>
          </p:txBody>
        </p:sp>
      </p:grpSp>
      <p:sp>
        <p:nvSpPr>
          <p:cNvPr id="12" name="object 12"/>
          <p:cNvSpPr txBox="1"/>
          <p:nvPr/>
        </p:nvSpPr>
        <p:spPr>
          <a:xfrm>
            <a:off x="6466166" y="4438237"/>
            <a:ext cx="1414145" cy="870585"/>
          </a:xfrm>
          <a:prstGeom prst="rect">
            <a:avLst/>
          </a:prstGeom>
        </p:spPr>
        <p:txBody>
          <a:bodyPr vert="horz" wrap="square" lIns="0" tIns="46355" rIns="0" bIns="0" rtlCol="0">
            <a:spAutoFit/>
          </a:bodyPr>
          <a:lstStyle/>
          <a:p>
            <a:pPr marL="12700" marR="5080" indent="-635" algn="ctr">
              <a:lnSpc>
                <a:spcPts val="2140"/>
              </a:lnSpc>
              <a:spcBef>
                <a:spcPts val="365"/>
              </a:spcBef>
            </a:pPr>
            <a:r>
              <a:rPr sz="1950" b="1" spc="-200" dirty="0">
                <a:solidFill>
                  <a:srgbClr val="FFFFFF"/>
                </a:solidFill>
                <a:latin typeface="Verdana"/>
                <a:cs typeface="Verdana"/>
              </a:rPr>
              <a:t>Se </a:t>
            </a:r>
            <a:r>
              <a:rPr sz="1950" b="1" spc="-195" dirty="0">
                <a:solidFill>
                  <a:srgbClr val="FFFFFF"/>
                </a:solidFill>
                <a:latin typeface="Verdana"/>
                <a:cs typeface="Verdana"/>
              </a:rPr>
              <a:t> </a:t>
            </a:r>
            <a:r>
              <a:rPr sz="1950" b="1" spc="-130" dirty="0">
                <a:solidFill>
                  <a:srgbClr val="FFFFFF"/>
                </a:solidFill>
                <a:latin typeface="Verdana"/>
                <a:cs typeface="Verdana"/>
              </a:rPr>
              <a:t>Gestionan?</a:t>
            </a:r>
            <a:endParaRPr sz="1950">
              <a:latin typeface="Verdana"/>
              <a:cs typeface="Verdana"/>
            </a:endParaRPr>
          </a:p>
          <a:p>
            <a:pPr algn="ctr">
              <a:lnSpc>
                <a:spcPts val="2100"/>
              </a:lnSpc>
            </a:pPr>
            <a:r>
              <a:rPr sz="1950" b="1" spc="-120" dirty="0">
                <a:solidFill>
                  <a:srgbClr val="FFFFFF"/>
                </a:solidFill>
                <a:latin typeface="Verdana"/>
                <a:cs typeface="Verdana"/>
              </a:rPr>
              <a:t>Quién?</a:t>
            </a:r>
            <a:endParaRPr sz="1950">
              <a:latin typeface="Verdana"/>
              <a:cs typeface="Verdana"/>
            </a:endParaRPr>
          </a:p>
        </p:txBody>
      </p:sp>
      <p:grpSp>
        <p:nvGrpSpPr>
          <p:cNvPr id="13" name="object 13"/>
          <p:cNvGrpSpPr/>
          <p:nvPr/>
        </p:nvGrpSpPr>
        <p:grpSpPr>
          <a:xfrm>
            <a:off x="6602082" y="1057275"/>
            <a:ext cx="3456304" cy="5551170"/>
            <a:chOff x="6602082" y="1057275"/>
            <a:chExt cx="3456304" cy="5551170"/>
          </a:xfrm>
        </p:grpSpPr>
        <p:sp>
          <p:nvSpPr>
            <p:cNvPr id="14" name="object 14"/>
            <p:cNvSpPr/>
            <p:nvPr/>
          </p:nvSpPr>
          <p:spPr>
            <a:xfrm>
              <a:off x="7782686" y="5552122"/>
              <a:ext cx="1856105" cy="1056640"/>
            </a:xfrm>
            <a:custGeom>
              <a:avLst/>
              <a:gdLst/>
              <a:ahLst/>
              <a:cxnLst/>
              <a:rect l="l" t="t" r="r" b="b"/>
              <a:pathLst>
                <a:path w="1856104" h="1056640">
                  <a:moveTo>
                    <a:pt x="0" y="176053"/>
                  </a:moveTo>
                  <a:lnTo>
                    <a:pt x="0" y="880078"/>
                  </a:lnTo>
                  <a:lnTo>
                    <a:pt x="6286" y="926880"/>
                  </a:lnTo>
                  <a:lnTo>
                    <a:pt x="24028" y="968935"/>
                  </a:lnTo>
                  <a:lnTo>
                    <a:pt x="51549" y="1004566"/>
                  </a:lnTo>
                  <a:lnTo>
                    <a:pt x="87172" y="1032095"/>
                  </a:lnTo>
                  <a:lnTo>
                    <a:pt x="129222" y="1049843"/>
                  </a:lnTo>
                  <a:lnTo>
                    <a:pt x="176022" y="1056132"/>
                  </a:lnTo>
                  <a:lnTo>
                    <a:pt x="1679752" y="1056132"/>
                  </a:lnTo>
                  <a:lnTo>
                    <a:pt x="1726552" y="1049843"/>
                  </a:lnTo>
                  <a:lnTo>
                    <a:pt x="1768602" y="1032095"/>
                  </a:lnTo>
                  <a:lnTo>
                    <a:pt x="1804225" y="1004566"/>
                  </a:lnTo>
                  <a:lnTo>
                    <a:pt x="1831746" y="968935"/>
                  </a:lnTo>
                  <a:lnTo>
                    <a:pt x="1849488" y="926880"/>
                  </a:lnTo>
                  <a:lnTo>
                    <a:pt x="1855774" y="880078"/>
                  </a:lnTo>
                  <a:lnTo>
                    <a:pt x="1855774" y="176053"/>
                  </a:lnTo>
                  <a:lnTo>
                    <a:pt x="1849488" y="129240"/>
                  </a:lnTo>
                  <a:lnTo>
                    <a:pt x="1831746" y="87182"/>
                  </a:lnTo>
                  <a:lnTo>
                    <a:pt x="1804225" y="51553"/>
                  </a:lnTo>
                  <a:lnTo>
                    <a:pt x="1768602" y="24029"/>
                  </a:lnTo>
                  <a:lnTo>
                    <a:pt x="1726552" y="6286"/>
                  </a:lnTo>
                  <a:lnTo>
                    <a:pt x="1679752" y="0"/>
                  </a:lnTo>
                  <a:lnTo>
                    <a:pt x="176022" y="0"/>
                  </a:lnTo>
                  <a:lnTo>
                    <a:pt x="129222" y="6286"/>
                  </a:lnTo>
                  <a:lnTo>
                    <a:pt x="87172" y="24029"/>
                  </a:lnTo>
                  <a:lnTo>
                    <a:pt x="51549" y="51553"/>
                  </a:lnTo>
                  <a:lnTo>
                    <a:pt x="24028" y="87182"/>
                  </a:lnTo>
                  <a:lnTo>
                    <a:pt x="6286" y="129240"/>
                  </a:lnTo>
                  <a:lnTo>
                    <a:pt x="0" y="176053"/>
                  </a:lnTo>
                  <a:close/>
                </a:path>
              </a:pathLst>
            </a:custGeom>
            <a:solidFill>
              <a:srgbClr val="FB7815"/>
            </a:solidFill>
          </p:spPr>
          <p:txBody>
            <a:bodyPr wrap="square" lIns="0" tIns="0" rIns="0" bIns="0" rtlCol="0"/>
            <a:lstStyle/>
            <a:p>
              <a:endParaRPr/>
            </a:p>
          </p:txBody>
        </p:sp>
        <p:pic>
          <p:nvPicPr>
            <p:cNvPr id="15" name="object 15"/>
            <p:cNvPicPr/>
            <p:nvPr/>
          </p:nvPicPr>
          <p:blipFill>
            <a:blip r:embed="rId2" cstate="print"/>
            <a:stretch>
              <a:fillRect/>
            </a:stretch>
          </p:blipFill>
          <p:spPr>
            <a:xfrm>
              <a:off x="6602082" y="1057275"/>
              <a:ext cx="3455689" cy="2619584"/>
            </a:xfrm>
            <a:prstGeom prst="rect">
              <a:avLst/>
            </a:prstGeom>
          </p:spPr>
        </p:pic>
      </p:grpSp>
      <p:sp>
        <p:nvSpPr>
          <p:cNvPr id="16" name="object 16"/>
          <p:cNvSpPr txBox="1"/>
          <p:nvPr/>
        </p:nvSpPr>
        <p:spPr>
          <a:xfrm>
            <a:off x="7952295" y="5005070"/>
            <a:ext cx="1519555" cy="1491615"/>
          </a:xfrm>
          <a:prstGeom prst="rect">
            <a:avLst/>
          </a:prstGeom>
        </p:spPr>
        <p:txBody>
          <a:bodyPr vert="horz" wrap="square" lIns="0" tIns="11430" rIns="0" bIns="0" rtlCol="0">
            <a:spAutoFit/>
          </a:bodyPr>
          <a:lstStyle/>
          <a:p>
            <a:pPr marL="440055">
              <a:lnSpc>
                <a:spcPct val="100000"/>
              </a:lnSpc>
              <a:spcBef>
                <a:spcPts val="90"/>
              </a:spcBef>
            </a:pPr>
            <a:r>
              <a:rPr sz="2650" b="1" spc="-5" dirty="0">
                <a:latin typeface="Arial"/>
                <a:cs typeface="Arial"/>
              </a:rPr>
              <a:t>ó</a:t>
            </a:r>
            <a:endParaRPr sz="2650">
              <a:latin typeface="Arial"/>
              <a:cs typeface="Arial"/>
            </a:endParaRPr>
          </a:p>
          <a:p>
            <a:pPr marL="12700" marR="5080" indent="-635" algn="ctr">
              <a:lnSpc>
                <a:spcPts val="2140"/>
              </a:lnSpc>
              <a:spcBef>
                <a:spcPts val="1985"/>
              </a:spcBef>
            </a:pPr>
            <a:r>
              <a:rPr sz="1950" b="1" spc="-200" dirty="0">
                <a:solidFill>
                  <a:srgbClr val="FFFFFF"/>
                </a:solidFill>
                <a:latin typeface="Verdana"/>
                <a:cs typeface="Verdana"/>
              </a:rPr>
              <a:t>Se </a:t>
            </a:r>
            <a:r>
              <a:rPr sz="1950" b="1" spc="-195" dirty="0">
                <a:solidFill>
                  <a:srgbClr val="FFFFFF"/>
                </a:solidFill>
                <a:latin typeface="Verdana"/>
                <a:cs typeface="Verdana"/>
              </a:rPr>
              <a:t> </a:t>
            </a:r>
            <a:r>
              <a:rPr sz="1950" b="1" spc="-140" dirty="0">
                <a:solidFill>
                  <a:srgbClr val="FFFFFF"/>
                </a:solidFill>
                <a:latin typeface="Verdana"/>
                <a:cs typeface="Verdana"/>
              </a:rPr>
              <a:t>Solucionan?</a:t>
            </a:r>
            <a:endParaRPr sz="1950">
              <a:latin typeface="Verdana"/>
              <a:cs typeface="Verdana"/>
            </a:endParaRPr>
          </a:p>
          <a:p>
            <a:pPr algn="ctr">
              <a:lnSpc>
                <a:spcPts val="2100"/>
              </a:lnSpc>
            </a:pPr>
            <a:r>
              <a:rPr sz="1950" b="1" spc="-130" dirty="0">
                <a:solidFill>
                  <a:srgbClr val="FFFFFF"/>
                </a:solidFill>
                <a:latin typeface="Verdana"/>
                <a:cs typeface="Verdana"/>
              </a:rPr>
              <a:t>Quiénes?</a:t>
            </a:r>
            <a:endParaRPr sz="1950">
              <a:latin typeface="Verdana"/>
              <a:cs typeface="Verdana"/>
            </a:endParaRPr>
          </a:p>
        </p:txBody>
      </p:sp>
      <p:grpSp>
        <p:nvGrpSpPr>
          <p:cNvPr id="17" name="object 17"/>
          <p:cNvGrpSpPr/>
          <p:nvPr/>
        </p:nvGrpSpPr>
        <p:grpSpPr>
          <a:xfrm>
            <a:off x="22631" y="1057275"/>
            <a:ext cx="4088765" cy="5260975"/>
            <a:chOff x="22631" y="1057275"/>
            <a:chExt cx="4088765" cy="5260975"/>
          </a:xfrm>
        </p:grpSpPr>
        <p:pic>
          <p:nvPicPr>
            <p:cNvPr id="18" name="object 18"/>
            <p:cNvPicPr/>
            <p:nvPr/>
          </p:nvPicPr>
          <p:blipFill>
            <a:blip r:embed="rId3" cstate="print"/>
            <a:stretch>
              <a:fillRect/>
            </a:stretch>
          </p:blipFill>
          <p:spPr>
            <a:xfrm>
              <a:off x="46520" y="2979686"/>
              <a:ext cx="1855774" cy="1083792"/>
            </a:xfrm>
            <a:prstGeom prst="rect">
              <a:avLst/>
            </a:prstGeom>
          </p:spPr>
        </p:pic>
        <p:pic>
          <p:nvPicPr>
            <p:cNvPr id="19" name="object 19"/>
            <p:cNvPicPr/>
            <p:nvPr/>
          </p:nvPicPr>
          <p:blipFill>
            <a:blip r:embed="rId4" cstate="print"/>
            <a:stretch>
              <a:fillRect/>
            </a:stretch>
          </p:blipFill>
          <p:spPr>
            <a:xfrm>
              <a:off x="26403" y="4013187"/>
              <a:ext cx="3433686" cy="2304630"/>
            </a:xfrm>
            <a:prstGeom prst="rect">
              <a:avLst/>
            </a:prstGeom>
          </p:spPr>
        </p:pic>
        <p:pic>
          <p:nvPicPr>
            <p:cNvPr id="20" name="object 20"/>
            <p:cNvPicPr/>
            <p:nvPr/>
          </p:nvPicPr>
          <p:blipFill>
            <a:blip r:embed="rId5" cstate="print"/>
            <a:stretch>
              <a:fillRect/>
            </a:stretch>
          </p:blipFill>
          <p:spPr>
            <a:xfrm>
              <a:off x="22631" y="1057275"/>
              <a:ext cx="1815541" cy="936688"/>
            </a:xfrm>
            <a:prstGeom prst="rect">
              <a:avLst/>
            </a:prstGeom>
          </p:spPr>
        </p:pic>
        <p:pic>
          <p:nvPicPr>
            <p:cNvPr id="21" name="object 21"/>
            <p:cNvPicPr/>
            <p:nvPr/>
          </p:nvPicPr>
          <p:blipFill>
            <a:blip r:embed="rId6" cstate="print"/>
            <a:stretch>
              <a:fillRect/>
            </a:stretch>
          </p:blipFill>
          <p:spPr>
            <a:xfrm>
              <a:off x="1752676" y="1058532"/>
              <a:ext cx="2294572" cy="1540192"/>
            </a:xfrm>
            <a:prstGeom prst="rect">
              <a:avLst/>
            </a:prstGeom>
          </p:spPr>
        </p:pic>
        <p:pic>
          <p:nvPicPr>
            <p:cNvPr id="22" name="object 22"/>
            <p:cNvPicPr/>
            <p:nvPr/>
          </p:nvPicPr>
          <p:blipFill>
            <a:blip r:embed="rId7" cstate="print"/>
            <a:stretch>
              <a:fillRect/>
            </a:stretch>
          </p:blipFill>
          <p:spPr>
            <a:xfrm>
              <a:off x="46520" y="1968817"/>
              <a:ext cx="1682267" cy="934173"/>
            </a:xfrm>
            <a:prstGeom prst="rect">
              <a:avLst/>
            </a:prstGeom>
          </p:spPr>
        </p:pic>
        <p:pic>
          <p:nvPicPr>
            <p:cNvPr id="23" name="object 23"/>
            <p:cNvPicPr/>
            <p:nvPr/>
          </p:nvPicPr>
          <p:blipFill>
            <a:blip r:embed="rId8" cstate="print"/>
            <a:stretch>
              <a:fillRect/>
            </a:stretch>
          </p:blipFill>
          <p:spPr>
            <a:xfrm>
              <a:off x="1753933" y="2529573"/>
              <a:ext cx="2357437" cy="1533905"/>
            </a:xfrm>
            <a:prstGeom prst="rect">
              <a:avLst/>
            </a:prstGeom>
          </p:spPr>
        </p:pic>
      </p:grpSp>
    </p:spTree>
    <p:extLst>
      <p:ext uri="{BB962C8B-B14F-4D97-AF65-F5344CB8AC3E}">
        <p14:creationId xmlns:p14="http://schemas.microsoft.com/office/powerpoint/2010/main" val="3872936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57273"/>
            <a:ext cx="10058400" cy="5657850"/>
            <a:chOff x="0" y="1057273"/>
            <a:chExt cx="10058400" cy="5657850"/>
          </a:xfrm>
        </p:grpSpPr>
        <p:sp>
          <p:nvSpPr>
            <p:cNvPr id="3" name="object 3"/>
            <p:cNvSpPr/>
            <p:nvPr/>
          </p:nvSpPr>
          <p:spPr>
            <a:xfrm>
              <a:off x="0" y="1057273"/>
              <a:ext cx="10058400" cy="5657850"/>
            </a:xfrm>
            <a:custGeom>
              <a:avLst/>
              <a:gdLst/>
              <a:ahLst/>
              <a:cxnLst/>
              <a:rect l="l" t="t" r="r" b="b"/>
              <a:pathLst>
                <a:path w="10058400" h="5657850">
                  <a:moveTo>
                    <a:pt x="0" y="0"/>
                  </a:moveTo>
                  <a:lnTo>
                    <a:pt x="0" y="5657850"/>
                  </a:lnTo>
                  <a:lnTo>
                    <a:pt x="10058400" y="5657850"/>
                  </a:lnTo>
                  <a:lnTo>
                    <a:pt x="10058400" y="0"/>
                  </a:lnTo>
                  <a:lnTo>
                    <a:pt x="0" y="0"/>
                  </a:lnTo>
                  <a:close/>
                </a:path>
              </a:pathLst>
            </a:custGeom>
            <a:solidFill>
              <a:srgbClr val="0D0D0D"/>
            </a:solidFill>
          </p:spPr>
          <p:txBody>
            <a:bodyPr wrap="square" lIns="0" tIns="0" rIns="0" bIns="0" rtlCol="0"/>
            <a:lstStyle/>
            <a:p>
              <a:endParaRPr/>
            </a:p>
          </p:txBody>
        </p:sp>
        <p:pic>
          <p:nvPicPr>
            <p:cNvPr id="4" name="object 4"/>
            <p:cNvPicPr/>
            <p:nvPr/>
          </p:nvPicPr>
          <p:blipFill>
            <a:blip r:embed="rId2" cstate="print"/>
            <a:stretch>
              <a:fillRect/>
            </a:stretch>
          </p:blipFill>
          <p:spPr>
            <a:xfrm>
              <a:off x="3751783" y="1057275"/>
              <a:ext cx="6306616" cy="5657847"/>
            </a:xfrm>
            <a:prstGeom prst="rect">
              <a:avLst/>
            </a:prstGeom>
          </p:spPr>
        </p:pic>
        <p:pic>
          <p:nvPicPr>
            <p:cNvPr id="5" name="object 5"/>
            <p:cNvPicPr/>
            <p:nvPr/>
          </p:nvPicPr>
          <p:blipFill>
            <a:blip r:embed="rId3" cstate="print"/>
            <a:stretch>
              <a:fillRect/>
            </a:stretch>
          </p:blipFill>
          <p:spPr>
            <a:xfrm>
              <a:off x="0" y="1057273"/>
              <a:ext cx="10058400" cy="5657850"/>
            </a:xfrm>
            <a:prstGeom prst="rect">
              <a:avLst/>
            </a:prstGeom>
          </p:spPr>
        </p:pic>
      </p:grpSp>
      <p:sp>
        <p:nvSpPr>
          <p:cNvPr id="6" name="object 6"/>
          <p:cNvSpPr txBox="1">
            <a:spLocks noGrp="1"/>
          </p:cNvSpPr>
          <p:nvPr>
            <p:ph type="title"/>
          </p:nvPr>
        </p:nvSpPr>
        <p:spPr>
          <a:xfrm>
            <a:off x="763054" y="2333265"/>
            <a:ext cx="4569460" cy="791210"/>
          </a:xfrm>
          <a:prstGeom prst="rect">
            <a:avLst/>
          </a:prstGeom>
        </p:spPr>
        <p:txBody>
          <a:bodyPr vert="horz" wrap="square" lIns="0" tIns="59055" rIns="0" bIns="0" rtlCol="0">
            <a:spAutoFit/>
          </a:bodyPr>
          <a:lstStyle/>
          <a:p>
            <a:pPr marL="1132840" marR="5080" indent="-1120775">
              <a:lnSpc>
                <a:spcPts val="2850"/>
              </a:lnSpc>
              <a:spcBef>
                <a:spcPts val="465"/>
              </a:spcBef>
            </a:pPr>
            <a:r>
              <a:rPr sz="2650" spc="-30" dirty="0">
                <a:solidFill>
                  <a:srgbClr val="FFFFFF"/>
                </a:solidFill>
                <a:latin typeface="Calibri Light"/>
                <a:cs typeface="Calibri Light"/>
              </a:rPr>
              <a:t>Formas</a:t>
            </a:r>
            <a:r>
              <a:rPr sz="2650" spc="-70" dirty="0">
                <a:solidFill>
                  <a:srgbClr val="FFFFFF"/>
                </a:solidFill>
                <a:latin typeface="Calibri Light"/>
                <a:cs typeface="Calibri Light"/>
              </a:rPr>
              <a:t> </a:t>
            </a:r>
            <a:r>
              <a:rPr sz="2650" spc="-15" dirty="0">
                <a:solidFill>
                  <a:srgbClr val="FFFFFF"/>
                </a:solidFill>
                <a:latin typeface="Calibri Light"/>
                <a:cs typeface="Calibri Light"/>
              </a:rPr>
              <a:t>de</a:t>
            </a:r>
            <a:r>
              <a:rPr sz="2650" spc="-50" dirty="0">
                <a:solidFill>
                  <a:srgbClr val="FFFFFF"/>
                </a:solidFill>
                <a:latin typeface="Calibri Light"/>
                <a:cs typeface="Calibri Light"/>
              </a:rPr>
              <a:t> </a:t>
            </a:r>
            <a:r>
              <a:rPr sz="2650" spc="-25" dirty="0">
                <a:solidFill>
                  <a:srgbClr val="FFFFFF"/>
                </a:solidFill>
                <a:latin typeface="Calibri Light"/>
                <a:cs typeface="Calibri Light"/>
              </a:rPr>
              <a:t>intervenir</a:t>
            </a:r>
            <a:r>
              <a:rPr sz="2650" spc="-60" dirty="0">
                <a:solidFill>
                  <a:srgbClr val="FFFFFF"/>
                </a:solidFill>
                <a:latin typeface="Calibri Light"/>
                <a:cs typeface="Calibri Light"/>
              </a:rPr>
              <a:t> </a:t>
            </a:r>
            <a:r>
              <a:rPr sz="2650" spc="-10" dirty="0">
                <a:solidFill>
                  <a:srgbClr val="FFFFFF"/>
                </a:solidFill>
                <a:latin typeface="Calibri Light"/>
                <a:cs typeface="Calibri Light"/>
              </a:rPr>
              <a:t>los</a:t>
            </a:r>
            <a:r>
              <a:rPr sz="2650" spc="-70" dirty="0">
                <a:solidFill>
                  <a:srgbClr val="FFFFFF"/>
                </a:solidFill>
                <a:latin typeface="Calibri Light"/>
                <a:cs typeface="Calibri Light"/>
              </a:rPr>
              <a:t> </a:t>
            </a:r>
            <a:r>
              <a:rPr sz="2650" spc="-25" dirty="0">
                <a:solidFill>
                  <a:srgbClr val="FFFFFF"/>
                </a:solidFill>
                <a:latin typeface="Calibri Light"/>
                <a:cs typeface="Calibri Light"/>
              </a:rPr>
              <a:t>conflictos </a:t>
            </a:r>
            <a:r>
              <a:rPr sz="2650" spc="-580" dirty="0">
                <a:solidFill>
                  <a:srgbClr val="FFFFFF"/>
                </a:solidFill>
                <a:latin typeface="Calibri Light"/>
                <a:cs typeface="Calibri Light"/>
              </a:rPr>
              <a:t> </a:t>
            </a:r>
            <a:r>
              <a:rPr sz="2650" spc="-25" dirty="0">
                <a:solidFill>
                  <a:srgbClr val="FFFFFF"/>
                </a:solidFill>
                <a:latin typeface="Calibri Light"/>
                <a:cs typeface="Calibri Light"/>
              </a:rPr>
              <a:t>socioambientales</a:t>
            </a:r>
            <a:endParaRPr sz="2650">
              <a:latin typeface="Calibri Light"/>
              <a:cs typeface="Calibri Light"/>
            </a:endParaRPr>
          </a:p>
        </p:txBody>
      </p:sp>
      <p:sp>
        <p:nvSpPr>
          <p:cNvPr id="7" name="object 7"/>
          <p:cNvSpPr/>
          <p:nvPr/>
        </p:nvSpPr>
        <p:spPr>
          <a:xfrm>
            <a:off x="691515" y="4094911"/>
            <a:ext cx="9366885" cy="0"/>
          </a:xfrm>
          <a:custGeom>
            <a:avLst/>
            <a:gdLst/>
            <a:ahLst/>
            <a:cxnLst/>
            <a:rect l="l" t="t" r="r" b="b"/>
            <a:pathLst>
              <a:path w="9366885">
                <a:moveTo>
                  <a:pt x="9366884" y="0"/>
                </a:moveTo>
                <a:lnTo>
                  <a:pt x="0" y="0"/>
                </a:lnTo>
              </a:path>
            </a:pathLst>
          </a:custGeom>
          <a:ln w="10477">
            <a:solidFill>
              <a:srgbClr val="ED7D31"/>
            </a:solidFill>
          </a:ln>
        </p:spPr>
        <p:txBody>
          <a:bodyPr wrap="square" lIns="0" tIns="0" rIns="0" bIns="0" rtlCol="0"/>
          <a:lstStyle/>
          <a:p>
            <a:endParaRPr/>
          </a:p>
        </p:txBody>
      </p:sp>
      <p:sp>
        <p:nvSpPr>
          <p:cNvPr id="8" name="object 8"/>
          <p:cNvSpPr txBox="1"/>
          <p:nvPr/>
        </p:nvSpPr>
        <p:spPr>
          <a:xfrm>
            <a:off x="1411296" y="4323362"/>
            <a:ext cx="5675304" cy="1835374"/>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FFFFFF"/>
                </a:solidFill>
                <a:latin typeface="Calibri"/>
                <a:cs typeface="Calibri"/>
              </a:rPr>
              <a:t>Vías</a:t>
            </a:r>
            <a:r>
              <a:rPr sz="1450" spc="-5" dirty="0">
                <a:solidFill>
                  <a:srgbClr val="FFFFFF"/>
                </a:solidFill>
                <a:latin typeface="Calibri"/>
                <a:cs typeface="Calibri"/>
              </a:rPr>
              <a:t> </a:t>
            </a:r>
            <a:r>
              <a:rPr sz="1450" spc="5" dirty="0">
                <a:solidFill>
                  <a:srgbClr val="FFFFFF"/>
                </a:solidFill>
                <a:latin typeface="Calibri"/>
                <a:cs typeface="Calibri"/>
              </a:rPr>
              <a:t>jurisdiccionales</a:t>
            </a:r>
            <a:endParaRPr sz="1450" dirty="0">
              <a:latin typeface="Calibri"/>
              <a:cs typeface="Calibri"/>
            </a:endParaRPr>
          </a:p>
          <a:p>
            <a:pPr marL="12700" marR="2150110">
              <a:lnSpc>
                <a:spcPct val="204800"/>
              </a:lnSpc>
              <a:spcBef>
                <a:spcPts val="5"/>
              </a:spcBef>
            </a:pPr>
            <a:r>
              <a:rPr sz="1450" spc="10" dirty="0">
                <a:solidFill>
                  <a:srgbClr val="FFFFFF"/>
                </a:solidFill>
                <a:latin typeface="Calibri"/>
                <a:cs typeface="Calibri"/>
              </a:rPr>
              <a:t>Vías</a:t>
            </a:r>
            <a:r>
              <a:rPr sz="1450" spc="-45" dirty="0">
                <a:solidFill>
                  <a:srgbClr val="FFFFFF"/>
                </a:solidFill>
                <a:latin typeface="Calibri"/>
                <a:cs typeface="Calibri"/>
              </a:rPr>
              <a:t> </a:t>
            </a:r>
            <a:r>
              <a:rPr sz="1450" spc="5" dirty="0">
                <a:solidFill>
                  <a:srgbClr val="FFFFFF"/>
                </a:solidFill>
                <a:latin typeface="Calibri"/>
                <a:cs typeface="Calibri"/>
              </a:rPr>
              <a:t>administrativas </a:t>
            </a:r>
            <a:r>
              <a:rPr sz="1450" spc="-310" dirty="0">
                <a:solidFill>
                  <a:srgbClr val="FFFFFF"/>
                </a:solidFill>
                <a:latin typeface="Calibri"/>
                <a:cs typeface="Calibri"/>
              </a:rPr>
              <a:t> </a:t>
            </a:r>
            <a:r>
              <a:rPr sz="1450" spc="10" dirty="0">
                <a:solidFill>
                  <a:srgbClr val="FFFFFF"/>
                </a:solidFill>
                <a:latin typeface="Calibri"/>
                <a:cs typeface="Calibri"/>
              </a:rPr>
              <a:t>Vías</a:t>
            </a:r>
            <a:r>
              <a:rPr sz="1450" spc="5" dirty="0">
                <a:solidFill>
                  <a:srgbClr val="FFFFFF"/>
                </a:solidFill>
                <a:latin typeface="Calibri"/>
                <a:cs typeface="Calibri"/>
              </a:rPr>
              <a:t> políticas</a:t>
            </a:r>
            <a:endParaRPr sz="1450" dirty="0">
              <a:latin typeface="Calibri"/>
              <a:cs typeface="Calibri"/>
            </a:endParaRPr>
          </a:p>
          <a:p>
            <a:pPr>
              <a:lnSpc>
                <a:spcPct val="100000"/>
              </a:lnSpc>
              <a:spcBef>
                <a:spcPts val="55"/>
              </a:spcBef>
            </a:pPr>
            <a:endParaRPr sz="1450" dirty="0">
              <a:latin typeface="Calibri"/>
              <a:cs typeface="Calibri"/>
            </a:endParaRPr>
          </a:p>
          <a:p>
            <a:pPr marL="12700">
              <a:lnSpc>
                <a:spcPct val="100000"/>
              </a:lnSpc>
            </a:pPr>
            <a:r>
              <a:rPr sz="1450" spc="10" dirty="0">
                <a:solidFill>
                  <a:srgbClr val="FFFFFF"/>
                </a:solidFill>
                <a:latin typeface="Calibri"/>
                <a:cs typeface="Calibri"/>
              </a:rPr>
              <a:t>Vías</a:t>
            </a:r>
            <a:r>
              <a:rPr sz="1450" spc="-15" dirty="0">
                <a:solidFill>
                  <a:srgbClr val="FFFFFF"/>
                </a:solidFill>
                <a:latin typeface="Calibri"/>
                <a:cs typeface="Calibri"/>
              </a:rPr>
              <a:t> </a:t>
            </a:r>
            <a:r>
              <a:rPr sz="1450" spc="15" dirty="0">
                <a:solidFill>
                  <a:srgbClr val="FFFFFF"/>
                </a:solidFill>
                <a:latin typeface="Calibri"/>
                <a:cs typeface="Calibri"/>
              </a:rPr>
              <a:t>de</a:t>
            </a:r>
            <a:r>
              <a:rPr sz="1450" dirty="0">
                <a:solidFill>
                  <a:srgbClr val="FFFFFF"/>
                </a:solidFill>
                <a:latin typeface="Calibri"/>
                <a:cs typeface="Calibri"/>
              </a:rPr>
              <a:t> </a:t>
            </a:r>
            <a:r>
              <a:rPr sz="1450" spc="10" dirty="0">
                <a:solidFill>
                  <a:srgbClr val="FFFFFF"/>
                </a:solidFill>
                <a:latin typeface="Calibri"/>
                <a:cs typeface="Calibri"/>
              </a:rPr>
              <a:t>hecho</a:t>
            </a:r>
            <a:endParaRPr sz="1450" dirty="0">
              <a:latin typeface="Calibri"/>
              <a:cs typeface="Calibri"/>
            </a:endParaRPr>
          </a:p>
          <a:p>
            <a:pPr>
              <a:lnSpc>
                <a:spcPct val="100000"/>
              </a:lnSpc>
              <a:spcBef>
                <a:spcPts val="10"/>
              </a:spcBef>
            </a:pPr>
            <a:endParaRPr sz="1450" dirty="0">
              <a:latin typeface="Calibri"/>
              <a:cs typeface="Calibri"/>
            </a:endParaRPr>
          </a:p>
          <a:p>
            <a:pPr marL="12700" marR="5080">
              <a:lnSpc>
                <a:spcPct val="102400"/>
              </a:lnSpc>
            </a:pPr>
            <a:r>
              <a:rPr sz="1450" b="1" spc="10" dirty="0">
                <a:solidFill>
                  <a:srgbClr val="92D050"/>
                </a:solidFill>
                <a:latin typeface="Calibri"/>
                <a:cs typeface="Calibri"/>
              </a:rPr>
              <a:t>Vías </a:t>
            </a:r>
            <a:r>
              <a:rPr sz="1450" b="1" spc="5" dirty="0">
                <a:solidFill>
                  <a:srgbClr val="92D050"/>
                </a:solidFill>
                <a:latin typeface="Calibri"/>
                <a:cs typeface="Calibri"/>
              </a:rPr>
              <a:t>colaborativas </a:t>
            </a:r>
            <a:r>
              <a:rPr sz="1450" b="1" spc="15" dirty="0">
                <a:solidFill>
                  <a:srgbClr val="92D050"/>
                </a:solidFill>
                <a:latin typeface="Calibri"/>
                <a:cs typeface="Calibri"/>
              </a:rPr>
              <a:t>/ </a:t>
            </a:r>
            <a:r>
              <a:rPr sz="1450" b="1" spc="10" dirty="0">
                <a:solidFill>
                  <a:srgbClr val="92D050"/>
                </a:solidFill>
                <a:latin typeface="Calibri"/>
                <a:cs typeface="Calibri"/>
              </a:rPr>
              <a:t>acuerdos </a:t>
            </a:r>
            <a:r>
              <a:rPr sz="1450" b="1" spc="15" dirty="0">
                <a:solidFill>
                  <a:srgbClr val="92D050"/>
                </a:solidFill>
                <a:latin typeface="Calibri"/>
                <a:cs typeface="Calibri"/>
              </a:rPr>
              <a:t>/Rad </a:t>
            </a:r>
            <a:r>
              <a:rPr sz="1450" b="1" spc="5" dirty="0">
                <a:solidFill>
                  <a:srgbClr val="92D050"/>
                </a:solidFill>
                <a:latin typeface="Calibri"/>
                <a:cs typeface="Calibri"/>
              </a:rPr>
              <a:t>preventivos </a:t>
            </a:r>
            <a:r>
              <a:rPr sz="1450" b="1" spc="-315" dirty="0">
                <a:solidFill>
                  <a:srgbClr val="92D050"/>
                </a:solidFill>
                <a:latin typeface="Calibri"/>
                <a:cs typeface="Calibri"/>
              </a:rPr>
              <a:t> </a:t>
            </a:r>
            <a:r>
              <a:rPr sz="1450" b="1" spc="15" dirty="0">
                <a:solidFill>
                  <a:srgbClr val="92D050"/>
                </a:solidFill>
                <a:latin typeface="Calibri"/>
                <a:cs typeface="Calibri"/>
              </a:rPr>
              <a:t>o</a:t>
            </a:r>
            <a:r>
              <a:rPr sz="1450" b="1" dirty="0">
                <a:solidFill>
                  <a:srgbClr val="92D050"/>
                </a:solidFill>
                <a:latin typeface="Calibri"/>
                <a:cs typeface="Calibri"/>
              </a:rPr>
              <a:t> </a:t>
            </a:r>
            <a:r>
              <a:rPr sz="1450" b="1" spc="5" dirty="0" err="1" smtClean="0">
                <a:solidFill>
                  <a:srgbClr val="92D050"/>
                </a:solidFill>
                <a:latin typeface="Calibri"/>
                <a:cs typeface="Calibri"/>
              </a:rPr>
              <a:t>correctivos</a:t>
            </a:r>
            <a:r>
              <a:rPr lang="es-CL" sz="1450" b="1" spc="5" dirty="0" smtClean="0">
                <a:solidFill>
                  <a:srgbClr val="92D050"/>
                </a:solidFill>
                <a:latin typeface="Calibri"/>
                <a:cs typeface="Calibri"/>
              </a:rPr>
              <a:t> / negociación, mediación y facilitación ambiental</a:t>
            </a:r>
            <a:endParaRPr sz="1450" dirty="0">
              <a:latin typeface="Calibri"/>
              <a:cs typeface="Calibri"/>
            </a:endParaRPr>
          </a:p>
        </p:txBody>
      </p:sp>
    </p:spTree>
    <p:extLst>
      <p:ext uri="{BB962C8B-B14F-4D97-AF65-F5344CB8AC3E}">
        <p14:creationId xmlns:p14="http://schemas.microsoft.com/office/powerpoint/2010/main" val="412757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08136" y="1645691"/>
            <a:ext cx="1050290" cy="2089785"/>
          </a:xfrm>
          <a:custGeom>
            <a:avLst/>
            <a:gdLst/>
            <a:ahLst/>
            <a:cxnLst/>
            <a:rect l="l" t="t" r="r" b="b"/>
            <a:pathLst>
              <a:path w="1050290" h="2089785">
                <a:moveTo>
                  <a:pt x="1050264" y="0"/>
                </a:moveTo>
                <a:lnTo>
                  <a:pt x="419" y="1044816"/>
                </a:lnTo>
                <a:lnTo>
                  <a:pt x="191668" y="1235163"/>
                </a:lnTo>
                <a:lnTo>
                  <a:pt x="0" y="1426832"/>
                </a:lnTo>
                <a:lnTo>
                  <a:pt x="376453" y="1803285"/>
                </a:lnTo>
                <a:lnTo>
                  <a:pt x="569048" y="1610741"/>
                </a:lnTo>
                <a:lnTo>
                  <a:pt x="1050264" y="2089632"/>
                </a:lnTo>
                <a:lnTo>
                  <a:pt x="1050264" y="0"/>
                </a:lnTo>
                <a:close/>
              </a:path>
            </a:pathLst>
          </a:custGeom>
          <a:solidFill>
            <a:srgbClr val="FFC000">
              <a:alpha val="30198"/>
            </a:srgbClr>
          </a:solidFill>
        </p:spPr>
        <p:txBody>
          <a:bodyPr wrap="square" lIns="0" tIns="0" rIns="0" bIns="0" rtlCol="0"/>
          <a:lstStyle/>
          <a:p>
            <a:endParaRPr/>
          </a:p>
        </p:txBody>
      </p:sp>
      <p:sp>
        <p:nvSpPr>
          <p:cNvPr id="3" name="object 3"/>
          <p:cNvSpPr/>
          <p:nvPr/>
        </p:nvSpPr>
        <p:spPr>
          <a:xfrm>
            <a:off x="0" y="4853063"/>
            <a:ext cx="836930" cy="1664970"/>
          </a:xfrm>
          <a:custGeom>
            <a:avLst/>
            <a:gdLst/>
            <a:ahLst/>
            <a:cxnLst/>
            <a:rect l="l" t="t" r="r" b="b"/>
            <a:pathLst>
              <a:path w="836930" h="1664970">
                <a:moveTo>
                  <a:pt x="836587" y="1130706"/>
                </a:moveTo>
                <a:lnTo>
                  <a:pt x="686816" y="980948"/>
                </a:lnTo>
                <a:lnTo>
                  <a:pt x="836104" y="832332"/>
                </a:lnTo>
                <a:lnTo>
                  <a:pt x="0" y="0"/>
                </a:lnTo>
                <a:lnTo>
                  <a:pt x="0" y="1664665"/>
                </a:lnTo>
                <a:lnTo>
                  <a:pt x="402920" y="1263573"/>
                </a:lnTo>
                <a:lnTo>
                  <a:pt x="553326" y="1413967"/>
                </a:lnTo>
                <a:lnTo>
                  <a:pt x="836587" y="1130706"/>
                </a:lnTo>
                <a:close/>
              </a:path>
            </a:pathLst>
          </a:custGeom>
          <a:solidFill>
            <a:srgbClr val="4472C4">
              <a:alpha val="30198"/>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2655417" y="1512417"/>
            <a:ext cx="4745678" cy="4745678"/>
          </a:xfrm>
          <a:prstGeom prst="rect">
            <a:avLst/>
          </a:prstGeom>
        </p:spPr>
      </p:pic>
      <p:sp>
        <p:nvSpPr>
          <p:cNvPr id="5" name="object 5"/>
          <p:cNvSpPr txBox="1"/>
          <p:nvPr/>
        </p:nvSpPr>
        <p:spPr>
          <a:xfrm>
            <a:off x="546044" y="2369517"/>
            <a:ext cx="2209165" cy="1031240"/>
          </a:xfrm>
          <a:prstGeom prst="rect">
            <a:avLst/>
          </a:prstGeom>
        </p:spPr>
        <p:txBody>
          <a:bodyPr vert="horz" wrap="square" lIns="0" tIns="14604" rIns="0" bIns="0" rtlCol="0">
            <a:spAutoFit/>
          </a:bodyPr>
          <a:lstStyle/>
          <a:p>
            <a:pPr marL="12700">
              <a:lnSpc>
                <a:spcPct val="100000"/>
              </a:lnSpc>
              <a:spcBef>
                <a:spcPts val="114"/>
              </a:spcBef>
            </a:pPr>
            <a:r>
              <a:rPr sz="1300" spc="5" dirty="0">
                <a:solidFill>
                  <a:srgbClr val="CC0000"/>
                </a:solidFill>
                <a:latin typeface="Arial MT"/>
                <a:cs typeface="Arial MT"/>
              </a:rPr>
              <a:t>Movimiento</a:t>
            </a:r>
            <a:endParaRPr sz="1300">
              <a:latin typeface="Arial MT"/>
              <a:cs typeface="Arial MT"/>
            </a:endParaRPr>
          </a:p>
          <a:p>
            <a:pPr marL="248920" marR="5080" indent="-236854" algn="just">
              <a:lnSpc>
                <a:spcPct val="101499"/>
              </a:lnSpc>
              <a:spcBef>
                <a:spcPts val="5"/>
              </a:spcBef>
              <a:buFont typeface="Wingdings"/>
              <a:buChar char=""/>
              <a:tabLst>
                <a:tab pos="249554" algn="l"/>
              </a:tabLst>
            </a:pPr>
            <a:r>
              <a:rPr sz="1300" spc="5" dirty="0">
                <a:latin typeface="Arial MT"/>
                <a:cs typeface="Arial MT"/>
              </a:rPr>
              <a:t>Mayor democratización y </a:t>
            </a:r>
            <a:r>
              <a:rPr sz="1300" spc="10" dirty="0">
                <a:latin typeface="Arial MT"/>
                <a:cs typeface="Arial MT"/>
              </a:rPr>
              <a:t> </a:t>
            </a:r>
            <a:r>
              <a:rPr sz="1300" dirty="0">
                <a:latin typeface="Arial MT"/>
                <a:cs typeface="Arial MT"/>
              </a:rPr>
              <a:t>flexibilización </a:t>
            </a:r>
            <a:r>
              <a:rPr sz="1300" spc="5" dirty="0">
                <a:latin typeface="Arial MT"/>
                <a:cs typeface="Arial MT"/>
              </a:rPr>
              <a:t>de acceso a </a:t>
            </a:r>
            <a:r>
              <a:rPr sz="1300" spc="-350" dirty="0">
                <a:latin typeface="Arial MT"/>
                <a:cs typeface="Arial MT"/>
              </a:rPr>
              <a:t> </a:t>
            </a:r>
            <a:r>
              <a:rPr sz="1300" spc="5" dirty="0">
                <a:latin typeface="Arial MT"/>
                <a:cs typeface="Arial MT"/>
              </a:rPr>
              <a:t>la</a:t>
            </a:r>
            <a:r>
              <a:rPr sz="1300" dirty="0">
                <a:latin typeface="Arial MT"/>
                <a:cs typeface="Arial MT"/>
              </a:rPr>
              <a:t> </a:t>
            </a:r>
            <a:r>
              <a:rPr sz="1300" spc="5" dirty="0">
                <a:latin typeface="Arial MT"/>
                <a:cs typeface="Arial MT"/>
              </a:rPr>
              <a:t>Justicia</a:t>
            </a:r>
            <a:endParaRPr sz="1300">
              <a:latin typeface="Arial MT"/>
              <a:cs typeface="Arial MT"/>
            </a:endParaRPr>
          </a:p>
          <a:p>
            <a:pPr marL="248920" indent="-236854" algn="just">
              <a:lnSpc>
                <a:spcPct val="100000"/>
              </a:lnSpc>
              <a:spcBef>
                <a:spcPts val="25"/>
              </a:spcBef>
              <a:buFont typeface="Wingdings"/>
              <a:buChar char=""/>
              <a:tabLst>
                <a:tab pos="249554" algn="l"/>
              </a:tabLst>
            </a:pPr>
            <a:r>
              <a:rPr sz="1300" dirty="0">
                <a:latin typeface="Arial MT"/>
                <a:cs typeface="Arial MT"/>
              </a:rPr>
              <a:t>Diversificación    </a:t>
            </a:r>
            <a:r>
              <a:rPr sz="1300" spc="345" dirty="0">
                <a:latin typeface="Arial MT"/>
                <a:cs typeface="Arial MT"/>
              </a:rPr>
              <a:t> </a:t>
            </a:r>
            <a:r>
              <a:rPr sz="1300" spc="5" dirty="0">
                <a:latin typeface="Arial MT"/>
                <a:cs typeface="Arial MT"/>
              </a:rPr>
              <a:t>de    </a:t>
            </a:r>
            <a:r>
              <a:rPr sz="1300" spc="325" dirty="0">
                <a:latin typeface="Arial MT"/>
                <a:cs typeface="Arial MT"/>
              </a:rPr>
              <a:t> </a:t>
            </a:r>
            <a:r>
              <a:rPr sz="1300" spc="5" dirty="0">
                <a:latin typeface="Arial MT"/>
                <a:cs typeface="Arial MT"/>
              </a:rPr>
              <a:t>la</a:t>
            </a:r>
            <a:endParaRPr sz="1300">
              <a:latin typeface="Arial MT"/>
              <a:cs typeface="Arial MT"/>
            </a:endParaRPr>
          </a:p>
        </p:txBody>
      </p:sp>
      <p:sp>
        <p:nvSpPr>
          <p:cNvPr id="6" name="object 6"/>
          <p:cNvSpPr txBox="1"/>
          <p:nvPr/>
        </p:nvSpPr>
        <p:spPr>
          <a:xfrm>
            <a:off x="1965766" y="3375818"/>
            <a:ext cx="788670" cy="427355"/>
          </a:xfrm>
          <a:prstGeom prst="rect">
            <a:avLst/>
          </a:prstGeom>
        </p:spPr>
        <p:txBody>
          <a:bodyPr vert="horz" wrap="square" lIns="0" tIns="14604" rIns="0" bIns="0" rtlCol="0">
            <a:spAutoFit/>
          </a:bodyPr>
          <a:lstStyle/>
          <a:p>
            <a:pPr marR="5715" algn="r">
              <a:lnSpc>
                <a:spcPct val="100000"/>
              </a:lnSpc>
              <a:spcBef>
                <a:spcPts val="114"/>
              </a:spcBef>
            </a:pPr>
            <a:r>
              <a:rPr sz="1300" spc="10" dirty="0">
                <a:latin typeface="Arial MT"/>
                <a:cs typeface="Arial MT"/>
              </a:rPr>
              <a:t>formas</a:t>
            </a:r>
            <a:endParaRPr sz="1300">
              <a:latin typeface="Arial MT"/>
              <a:cs typeface="Arial MT"/>
            </a:endParaRPr>
          </a:p>
          <a:p>
            <a:pPr marR="5080" algn="r">
              <a:lnSpc>
                <a:spcPct val="100000"/>
              </a:lnSpc>
              <a:spcBef>
                <a:spcPts val="25"/>
              </a:spcBef>
            </a:pPr>
            <a:r>
              <a:rPr sz="1300" dirty="0">
                <a:latin typeface="Arial MT"/>
                <a:cs typeface="Arial MT"/>
              </a:rPr>
              <a:t>resolución</a:t>
            </a:r>
            <a:endParaRPr sz="1300">
              <a:latin typeface="Arial MT"/>
              <a:cs typeface="Arial MT"/>
            </a:endParaRPr>
          </a:p>
        </p:txBody>
      </p:sp>
      <p:sp>
        <p:nvSpPr>
          <p:cNvPr id="7" name="object 7"/>
          <p:cNvSpPr txBox="1"/>
          <p:nvPr/>
        </p:nvSpPr>
        <p:spPr>
          <a:xfrm>
            <a:off x="782416" y="3375818"/>
            <a:ext cx="1087120" cy="629285"/>
          </a:xfrm>
          <a:prstGeom prst="rect">
            <a:avLst/>
          </a:prstGeom>
        </p:spPr>
        <p:txBody>
          <a:bodyPr vert="horz" wrap="square" lIns="0" tIns="11430" rIns="0" bIns="0" rtlCol="0">
            <a:spAutoFit/>
          </a:bodyPr>
          <a:lstStyle/>
          <a:p>
            <a:pPr marL="12700" marR="5080" algn="just">
              <a:lnSpc>
                <a:spcPct val="101600"/>
              </a:lnSpc>
              <a:spcBef>
                <a:spcPts val="90"/>
              </a:spcBef>
            </a:pPr>
            <a:r>
              <a:rPr sz="1300" spc="5" dirty="0">
                <a:latin typeface="Arial MT"/>
                <a:cs typeface="Arial MT"/>
              </a:rPr>
              <a:t>oferta</a:t>
            </a:r>
            <a:r>
              <a:rPr sz="1300" spc="10" dirty="0">
                <a:latin typeface="Arial MT"/>
                <a:cs typeface="Arial MT"/>
              </a:rPr>
              <a:t> </a:t>
            </a:r>
            <a:r>
              <a:rPr sz="1300" spc="5" dirty="0">
                <a:latin typeface="Arial MT"/>
                <a:cs typeface="Arial MT"/>
              </a:rPr>
              <a:t>de </a:t>
            </a:r>
            <a:r>
              <a:rPr sz="1300" spc="10" dirty="0">
                <a:latin typeface="Arial MT"/>
                <a:cs typeface="Arial MT"/>
              </a:rPr>
              <a:t> </a:t>
            </a:r>
            <a:r>
              <a:rPr sz="1300" spc="5" dirty="0">
                <a:latin typeface="Arial MT"/>
                <a:cs typeface="Arial MT"/>
              </a:rPr>
              <a:t>(métodos)</a:t>
            </a:r>
            <a:r>
              <a:rPr sz="1300" spc="10" dirty="0">
                <a:latin typeface="Arial MT"/>
                <a:cs typeface="Arial MT"/>
              </a:rPr>
              <a:t> </a:t>
            </a:r>
            <a:r>
              <a:rPr sz="1300" spc="5" dirty="0">
                <a:latin typeface="Arial MT"/>
                <a:cs typeface="Arial MT"/>
              </a:rPr>
              <a:t>de </a:t>
            </a:r>
            <a:r>
              <a:rPr sz="1300" spc="-350" dirty="0">
                <a:latin typeface="Arial MT"/>
                <a:cs typeface="Arial MT"/>
              </a:rPr>
              <a:t> </a:t>
            </a:r>
            <a:r>
              <a:rPr sz="1300" spc="5" dirty="0">
                <a:latin typeface="Arial MT"/>
                <a:cs typeface="Arial MT"/>
              </a:rPr>
              <a:t>de</a:t>
            </a:r>
            <a:r>
              <a:rPr sz="1300" spc="-20" dirty="0">
                <a:latin typeface="Arial MT"/>
                <a:cs typeface="Arial MT"/>
              </a:rPr>
              <a:t> </a:t>
            </a:r>
            <a:r>
              <a:rPr sz="1300" spc="5" dirty="0">
                <a:latin typeface="Arial MT"/>
                <a:cs typeface="Arial MT"/>
              </a:rPr>
              <a:t>conflictos</a:t>
            </a:r>
            <a:endParaRPr sz="1300">
              <a:latin typeface="Arial MT"/>
              <a:cs typeface="Arial MT"/>
            </a:endParaRPr>
          </a:p>
        </p:txBody>
      </p:sp>
      <p:sp>
        <p:nvSpPr>
          <p:cNvPr id="8" name="object 8"/>
          <p:cNvSpPr txBox="1"/>
          <p:nvPr/>
        </p:nvSpPr>
        <p:spPr>
          <a:xfrm>
            <a:off x="546044" y="3979637"/>
            <a:ext cx="2208530" cy="1630045"/>
          </a:xfrm>
          <a:prstGeom prst="rect">
            <a:avLst/>
          </a:prstGeom>
        </p:spPr>
        <p:txBody>
          <a:bodyPr vert="horz" wrap="square" lIns="0" tIns="11430" rIns="0" bIns="0" rtlCol="0">
            <a:spAutoFit/>
          </a:bodyPr>
          <a:lstStyle/>
          <a:p>
            <a:pPr marL="248920" marR="5080" indent="-236854" algn="just">
              <a:lnSpc>
                <a:spcPct val="101499"/>
              </a:lnSpc>
              <a:spcBef>
                <a:spcPts val="90"/>
              </a:spcBef>
              <a:buFont typeface="Wingdings"/>
              <a:buChar char=""/>
              <a:tabLst>
                <a:tab pos="249554" algn="l"/>
              </a:tabLst>
            </a:pPr>
            <a:r>
              <a:rPr sz="1300" spc="5" dirty="0">
                <a:latin typeface="Arial MT"/>
                <a:cs typeface="Arial MT"/>
              </a:rPr>
              <a:t>Fortalecimiento de </a:t>
            </a:r>
            <a:r>
              <a:rPr sz="1300" spc="10" dirty="0">
                <a:latin typeface="Arial MT"/>
                <a:cs typeface="Arial MT"/>
              </a:rPr>
              <a:t>modos </a:t>
            </a:r>
            <a:r>
              <a:rPr sz="1300" spc="-350" dirty="0">
                <a:latin typeface="Arial MT"/>
                <a:cs typeface="Arial MT"/>
              </a:rPr>
              <a:t> </a:t>
            </a:r>
            <a:r>
              <a:rPr sz="1300" dirty="0">
                <a:latin typeface="Arial MT"/>
                <a:cs typeface="Arial MT"/>
              </a:rPr>
              <a:t>colaborativas </a:t>
            </a:r>
            <a:r>
              <a:rPr sz="1300" spc="5" dirty="0">
                <a:latin typeface="Arial MT"/>
                <a:cs typeface="Arial MT"/>
              </a:rPr>
              <a:t>de resolver </a:t>
            </a:r>
            <a:r>
              <a:rPr sz="1300" spc="10" dirty="0">
                <a:latin typeface="Arial MT"/>
                <a:cs typeface="Arial MT"/>
              </a:rPr>
              <a:t> </a:t>
            </a:r>
            <a:r>
              <a:rPr sz="1300" spc="5" dirty="0">
                <a:latin typeface="Arial MT"/>
                <a:cs typeface="Arial MT"/>
              </a:rPr>
              <a:t>conflictos</a:t>
            </a:r>
            <a:endParaRPr sz="1300">
              <a:latin typeface="Arial MT"/>
              <a:cs typeface="Arial MT"/>
            </a:endParaRPr>
          </a:p>
          <a:p>
            <a:pPr marL="248920" marR="5080" indent="-236854" algn="just">
              <a:lnSpc>
                <a:spcPct val="101600"/>
              </a:lnSpc>
              <a:buFont typeface="Wingdings"/>
              <a:buChar char=""/>
              <a:tabLst>
                <a:tab pos="249554" algn="l"/>
              </a:tabLst>
            </a:pPr>
            <a:r>
              <a:rPr sz="1300" dirty="0">
                <a:latin typeface="Arial MT"/>
                <a:cs typeface="Arial MT"/>
              </a:rPr>
              <a:t>Desarrollo</a:t>
            </a:r>
            <a:r>
              <a:rPr sz="1300" spc="5" dirty="0">
                <a:latin typeface="Arial MT"/>
                <a:cs typeface="Arial MT"/>
              </a:rPr>
              <a:t> de</a:t>
            </a:r>
            <a:r>
              <a:rPr sz="1300" spc="10" dirty="0">
                <a:latin typeface="Arial MT"/>
                <a:cs typeface="Arial MT"/>
              </a:rPr>
              <a:t> </a:t>
            </a:r>
            <a:r>
              <a:rPr sz="1300" spc="-5" dirty="0">
                <a:latin typeface="Arial MT"/>
                <a:cs typeface="Arial MT"/>
              </a:rPr>
              <a:t>la </a:t>
            </a:r>
            <a:r>
              <a:rPr sz="1300" spc="-350" dirty="0">
                <a:latin typeface="Arial MT"/>
                <a:cs typeface="Arial MT"/>
              </a:rPr>
              <a:t> </a:t>
            </a:r>
            <a:r>
              <a:rPr sz="1300" spc="5" dirty="0">
                <a:latin typeface="Arial MT"/>
                <a:cs typeface="Arial MT"/>
              </a:rPr>
              <a:t>responsabilidad</a:t>
            </a:r>
            <a:r>
              <a:rPr sz="1300" spc="10" dirty="0">
                <a:latin typeface="Arial MT"/>
                <a:cs typeface="Arial MT"/>
              </a:rPr>
              <a:t> </a:t>
            </a:r>
            <a:r>
              <a:rPr sz="1300" dirty="0">
                <a:latin typeface="Arial MT"/>
                <a:cs typeface="Arial MT"/>
              </a:rPr>
              <a:t>social</a:t>
            </a:r>
            <a:r>
              <a:rPr sz="1300" spc="5" dirty="0">
                <a:latin typeface="Arial MT"/>
                <a:cs typeface="Arial MT"/>
              </a:rPr>
              <a:t> e </a:t>
            </a:r>
            <a:r>
              <a:rPr sz="1300" spc="10" dirty="0">
                <a:latin typeface="Arial MT"/>
                <a:cs typeface="Arial MT"/>
              </a:rPr>
              <a:t> </a:t>
            </a:r>
            <a:r>
              <a:rPr sz="1300" dirty="0">
                <a:latin typeface="Arial MT"/>
                <a:cs typeface="Arial MT"/>
              </a:rPr>
              <a:t>individual</a:t>
            </a:r>
            <a:endParaRPr sz="1300">
              <a:latin typeface="Arial MT"/>
              <a:cs typeface="Arial MT"/>
            </a:endParaRPr>
          </a:p>
          <a:p>
            <a:pPr marL="248920" marR="6350" indent="-236854" algn="just">
              <a:lnSpc>
                <a:spcPts val="1540"/>
              </a:lnSpc>
              <a:spcBef>
                <a:spcPts val="95"/>
              </a:spcBef>
              <a:buFont typeface="Wingdings"/>
              <a:buChar char=""/>
              <a:tabLst>
                <a:tab pos="249554" algn="l"/>
              </a:tabLst>
            </a:pPr>
            <a:r>
              <a:rPr sz="1300" spc="5" dirty="0">
                <a:latin typeface="Arial MT"/>
                <a:cs typeface="Arial MT"/>
              </a:rPr>
              <a:t>Búsqueda de procesos </a:t>
            </a:r>
            <a:r>
              <a:rPr sz="1300" spc="-5" dirty="0">
                <a:latin typeface="Arial MT"/>
                <a:cs typeface="Arial MT"/>
              </a:rPr>
              <a:t>de </a:t>
            </a:r>
            <a:r>
              <a:rPr sz="1300" spc="-350" dirty="0">
                <a:latin typeface="Arial MT"/>
                <a:cs typeface="Arial MT"/>
              </a:rPr>
              <a:t> </a:t>
            </a:r>
            <a:r>
              <a:rPr sz="1300" spc="5" dirty="0">
                <a:latin typeface="Arial MT"/>
                <a:cs typeface="Arial MT"/>
              </a:rPr>
              <a:t>pacificación</a:t>
            </a:r>
            <a:r>
              <a:rPr sz="1300" spc="-25" dirty="0">
                <a:latin typeface="Arial MT"/>
                <a:cs typeface="Arial MT"/>
              </a:rPr>
              <a:t> </a:t>
            </a:r>
            <a:r>
              <a:rPr sz="1300" dirty="0">
                <a:latin typeface="Arial MT"/>
                <a:cs typeface="Arial MT"/>
              </a:rPr>
              <a:t>social</a:t>
            </a:r>
            <a:endParaRPr sz="1300">
              <a:latin typeface="Arial MT"/>
              <a:cs typeface="Arial MT"/>
            </a:endParaRPr>
          </a:p>
        </p:txBody>
      </p:sp>
      <p:sp>
        <p:nvSpPr>
          <p:cNvPr id="9" name="object 9"/>
          <p:cNvSpPr txBox="1"/>
          <p:nvPr/>
        </p:nvSpPr>
        <p:spPr>
          <a:xfrm>
            <a:off x="7607586" y="2268137"/>
            <a:ext cx="1280160" cy="252095"/>
          </a:xfrm>
          <a:prstGeom prst="rect">
            <a:avLst/>
          </a:prstGeom>
        </p:spPr>
        <p:txBody>
          <a:bodyPr vert="horz" wrap="square" lIns="0" tIns="17145" rIns="0" bIns="0" rtlCol="0">
            <a:spAutoFit/>
          </a:bodyPr>
          <a:lstStyle/>
          <a:p>
            <a:pPr marL="12700">
              <a:lnSpc>
                <a:spcPct val="100000"/>
              </a:lnSpc>
              <a:spcBef>
                <a:spcPts val="135"/>
              </a:spcBef>
            </a:pPr>
            <a:r>
              <a:rPr sz="1450" spc="10" dirty="0">
                <a:solidFill>
                  <a:srgbClr val="CC0000"/>
                </a:solidFill>
                <a:latin typeface="Arial MT"/>
                <a:cs typeface="Arial MT"/>
              </a:rPr>
              <a:t>Procedimiento:</a:t>
            </a:r>
            <a:endParaRPr sz="1450">
              <a:latin typeface="Arial MT"/>
              <a:cs typeface="Arial MT"/>
            </a:endParaRPr>
          </a:p>
        </p:txBody>
      </p:sp>
      <p:sp>
        <p:nvSpPr>
          <p:cNvPr id="10" name="object 10"/>
          <p:cNvSpPr txBox="1"/>
          <p:nvPr/>
        </p:nvSpPr>
        <p:spPr>
          <a:xfrm>
            <a:off x="7607586" y="2720765"/>
            <a:ext cx="1303655" cy="478155"/>
          </a:xfrm>
          <a:prstGeom prst="rect">
            <a:avLst/>
          </a:prstGeom>
        </p:spPr>
        <p:txBody>
          <a:bodyPr vert="horz" wrap="square" lIns="0" tIns="11430" rIns="0" bIns="0" rtlCol="0">
            <a:spAutoFit/>
          </a:bodyPr>
          <a:lstStyle/>
          <a:p>
            <a:pPr marL="12700" marR="5080">
              <a:lnSpc>
                <a:spcPct val="102400"/>
              </a:lnSpc>
              <a:spcBef>
                <a:spcPts val="90"/>
              </a:spcBef>
            </a:pPr>
            <a:r>
              <a:rPr sz="1450" spc="10" dirty="0">
                <a:solidFill>
                  <a:srgbClr val="CC0000"/>
                </a:solidFill>
                <a:latin typeface="Arial MT"/>
                <a:cs typeface="Arial MT"/>
              </a:rPr>
              <a:t>Conjunto </a:t>
            </a:r>
            <a:r>
              <a:rPr sz="1450" spc="15" dirty="0">
                <a:solidFill>
                  <a:srgbClr val="CC0000"/>
                </a:solidFill>
                <a:latin typeface="Arial MT"/>
                <a:cs typeface="Arial MT"/>
              </a:rPr>
              <a:t> </a:t>
            </a:r>
            <a:r>
              <a:rPr sz="1450" spc="10" dirty="0">
                <a:solidFill>
                  <a:srgbClr val="CC0000"/>
                </a:solidFill>
                <a:latin typeface="Arial MT"/>
                <a:cs typeface="Arial MT"/>
              </a:rPr>
              <a:t>pr</a:t>
            </a:r>
            <a:r>
              <a:rPr sz="1450" spc="5" dirty="0">
                <a:solidFill>
                  <a:srgbClr val="CC0000"/>
                </a:solidFill>
                <a:latin typeface="Arial MT"/>
                <a:cs typeface="Arial MT"/>
              </a:rPr>
              <a:t>o</a:t>
            </a:r>
            <a:r>
              <a:rPr sz="1450" spc="15" dirty="0">
                <a:solidFill>
                  <a:srgbClr val="CC0000"/>
                </a:solidFill>
                <a:latin typeface="Arial MT"/>
                <a:cs typeface="Arial MT"/>
              </a:rPr>
              <a:t>cedimientos</a:t>
            </a:r>
            <a:endParaRPr sz="1450">
              <a:latin typeface="Arial MT"/>
              <a:cs typeface="Arial MT"/>
            </a:endParaRPr>
          </a:p>
        </p:txBody>
      </p:sp>
      <p:sp>
        <p:nvSpPr>
          <p:cNvPr id="11" name="object 11"/>
          <p:cNvSpPr txBox="1"/>
          <p:nvPr/>
        </p:nvSpPr>
        <p:spPr>
          <a:xfrm>
            <a:off x="9359004" y="2720765"/>
            <a:ext cx="339090" cy="478155"/>
          </a:xfrm>
          <a:prstGeom prst="rect">
            <a:avLst/>
          </a:prstGeom>
        </p:spPr>
        <p:txBody>
          <a:bodyPr vert="horz" wrap="square" lIns="0" tIns="11430" rIns="0" bIns="0" rtlCol="0">
            <a:spAutoFit/>
          </a:bodyPr>
          <a:lstStyle/>
          <a:p>
            <a:pPr marL="12700" marR="5080" indent="104139">
              <a:lnSpc>
                <a:spcPct val="102400"/>
              </a:lnSpc>
              <a:spcBef>
                <a:spcPts val="90"/>
              </a:spcBef>
            </a:pPr>
            <a:r>
              <a:rPr sz="1450" spc="5" dirty="0">
                <a:solidFill>
                  <a:srgbClr val="CC0000"/>
                </a:solidFill>
                <a:latin typeface="Arial MT"/>
                <a:cs typeface="Arial MT"/>
              </a:rPr>
              <a:t>de  </a:t>
            </a:r>
            <a:r>
              <a:rPr sz="1450" spc="10" dirty="0">
                <a:latin typeface="Arial MT"/>
                <a:cs typeface="Arial MT"/>
              </a:rPr>
              <a:t>que</a:t>
            </a:r>
            <a:endParaRPr sz="1450">
              <a:latin typeface="Arial MT"/>
              <a:cs typeface="Arial MT"/>
            </a:endParaRPr>
          </a:p>
        </p:txBody>
      </p:sp>
      <p:sp>
        <p:nvSpPr>
          <p:cNvPr id="12" name="object 12"/>
          <p:cNvSpPr txBox="1"/>
          <p:nvPr/>
        </p:nvSpPr>
        <p:spPr>
          <a:xfrm>
            <a:off x="7607586" y="3173142"/>
            <a:ext cx="2089785" cy="252095"/>
          </a:xfrm>
          <a:prstGeom prst="rect">
            <a:avLst/>
          </a:prstGeom>
        </p:spPr>
        <p:txBody>
          <a:bodyPr vert="horz" wrap="square" lIns="0" tIns="17145" rIns="0" bIns="0" rtlCol="0">
            <a:spAutoFit/>
          </a:bodyPr>
          <a:lstStyle/>
          <a:p>
            <a:pPr marL="12700">
              <a:lnSpc>
                <a:spcPct val="100000"/>
              </a:lnSpc>
              <a:spcBef>
                <a:spcPts val="135"/>
              </a:spcBef>
              <a:tabLst>
                <a:tab pos="1217930" algn="l"/>
              </a:tabLst>
            </a:pPr>
            <a:r>
              <a:rPr sz="1450" spc="15" dirty="0">
                <a:latin typeface="Arial MT"/>
                <a:cs typeface="Arial MT"/>
              </a:rPr>
              <a:t>permiten	</a:t>
            </a:r>
            <a:r>
              <a:rPr sz="1450" spc="10" dirty="0">
                <a:latin typeface="Arial MT"/>
                <a:cs typeface="Arial MT"/>
              </a:rPr>
              <a:t>solucionar</a:t>
            </a:r>
            <a:endParaRPr sz="1450">
              <a:latin typeface="Arial MT"/>
              <a:cs typeface="Arial MT"/>
            </a:endParaRPr>
          </a:p>
        </p:txBody>
      </p:sp>
      <p:sp>
        <p:nvSpPr>
          <p:cNvPr id="13" name="object 13"/>
          <p:cNvSpPr txBox="1"/>
          <p:nvPr/>
        </p:nvSpPr>
        <p:spPr>
          <a:xfrm>
            <a:off x="7607586" y="3400021"/>
            <a:ext cx="2090420" cy="478155"/>
          </a:xfrm>
          <a:prstGeom prst="rect">
            <a:avLst/>
          </a:prstGeom>
        </p:spPr>
        <p:txBody>
          <a:bodyPr vert="horz" wrap="square" lIns="0" tIns="11430" rIns="0" bIns="0" rtlCol="0">
            <a:spAutoFit/>
          </a:bodyPr>
          <a:lstStyle/>
          <a:p>
            <a:pPr marL="12700" marR="5080">
              <a:lnSpc>
                <a:spcPct val="102400"/>
              </a:lnSpc>
              <a:spcBef>
                <a:spcPts val="90"/>
              </a:spcBef>
              <a:tabLst>
                <a:tab pos="457200" algn="l"/>
                <a:tab pos="1804035" algn="l"/>
              </a:tabLst>
            </a:pPr>
            <a:r>
              <a:rPr sz="1450" spc="10" dirty="0">
                <a:latin typeface="Arial MT"/>
                <a:cs typeface="Arial MT"/>
              </a:rPr>
              <a:t>conflictos,</a:t>
            </a:r>
            <a:r>
              <a:rPr sz="1450" spc="335" dirty="0">
                <a:latin typeface="Arial MT"/>
                <a:cs typeface="Arial MT"/>
              </a:rPr>
              <a:t> </a:t>
            </a:r>
            <a:r>
              <a:rPr sz="1450" spc="10" dirty="0">
                <a:latin typeface="Arial MT"/>
                <a:cs typeface="Arial MT"/>
              </a:rPr>
              <a:t>sin</a:t>
            </a:r>
            <a:r>
              <a:rPr sz="1450" spc="325" dirty="0">
                <a:latin typeface="Arial MT"/>
                <a:cs typeface="Arial MT"/>
              </a:rPr>
              <a:t> </a:t>
            </a:r>
            <a:r>
              <a:rPr sz="1450" spc="10" dirty="0">
                <a:latin typeface="Arial MT"/>
                <a:cs typeface="Arial MT"/>
              </a:rPr>
              <a:t>recurrir</a:t>
            </a:r>
            <a:r>
              <a:rPr sz="1450" spc="330" dirty="0">
                <a:latin typeface="Arial MT"/>
                <a:cs typeface="Arial MT"/>
              </a:rPr>
              <a:t> </a:t>
            </a:r>
            <a:r>
              <a:rPr sz="1450" spc="15" dirty="0">
                <a:latin typeface="Arial MT"/>
                <a:cs typeface="Arial MT"/>
              </a:rPr>
              <a:t>a </a:t>
            </a:r>
            <a:r>
              <a:rPr sz="1450" spc="-385" dirty="0">
                <a:latin typeface="Arial MT"/>
                <a:cs typeface="Arial MT"/>
              </a:rPr>
              <a:t> </a:t>
            </a:r>
            <a:r>
              <a:rPr sz="1450" dirty="0">
                <a:latin typeface="Arial MT"/>
                <a:cs typeface="Arial MT"/>
              </a:rPr>
              <a:t>l</a:t>
            </a:r>
            <a:r>
              <a:rPr sz="1450" spc="15" dirty="0">
                <a:latin typeface="Arial MT"/>
                <a:cs typeface="Arial MT"/>
              </a:rPr>
              <a:t>a</a:t>
            </a:r>
            <a:r>
              <a:rPr sz="1450" dirty="0">
                <a:latin typeface="Arial MT"/>
                <a:cs typeface="Arial MT"/>
              </a:rPr>
              <a:t>	</a:t>
            </a:r>
            <a:r>
              <a:rPr sz="1450" spc="10" dirty="0">
                <a:latin typeface="Arial MT"/>
                <a:cs typeface="Arial MT"/>
              </a:rPr>
              <a:t>adju</a:t>
            </a:r>
            <a:r>
              <a:rPr sz="1450" spc="15" dirty="0">
                <a:latin typeface="Arial MT"/>
                <a:cs typeface="Arial MT"/>
              </a:rPr>
              <a:t>d</a:t>
            </a:r>
            <a:r>
              <a:rPr sz="1450" spc="5" dirty="0">
                <a:latin typeface="Arial MT"/>
                <a:cs typeface="Arial MT"/>
              </a:rPr>
              <a:t>ica</a:t>
            </a:r>
            <a:r>
              <a:rPr sz="1450" spc="15" dirty="0">
                <a:latin typeface="Arial MT"/>
                <a:cs typeface="Arial MT"/>
              </a:rPr>
              <a:t>c</a:t>
            </a:r>
            <a:r>
              <a:rPr sz="1450" spc="10" dirty="0">
                <a:latin typeface="Arial MT"/>
                <a:cs typeface="Arial MT"/>
              </a:rPr>
              <a:t>ió</a:t>
            </a:r>
            <a:r>
              <a:rPr sz="1450" spc="15" dirty="0">
                <a:latin typeface="Arial MT"/>
                <a:cs typeface="Arial MT"/>
              </a:rPr>
              <a:t>n</a:t>
            </a:r>
            <a:r>
              <a:rPr sz="1450" dirty="0">
                <a:latin typeface="Arial MT"/>
                <a:cs typeface="Arial MT"/>
              </a:rPr>
              <a:t>	</a:t>
            </a:r>
            <a:r>
              <a:rPr sz="1450" spc="10" dirty="0">
                <a:latin typeface="Arial MT"/>
                <a:cs typeface="Arial MT"/>
              </a:rPr>
              <a:t>por</a:t>
            </a:r>
            <a:endParaRPr sz="1450">
              <a:latin typeface="Arial MT"/>
              <a:cs typeface="Arial MT"/>
            </a:endParaRPr>
          </a:p>
        </p:txBody>
      </p:sp>
      <p:sp>
        <p:nvSpPr>
          <p:cNvPr id="14" name="object 14"/>
          <p:cNvSpPr txBox="1"/>
          <p:nvPr/>
        </p:nvSpPr>
        <p:spPr>
          <a:xfrm>
            <a:off x="7607586" y="3852649"/>
            <a:ext cx="2090420" cy="252095"/>
          </a:xfrm>
          <a:prstGeom prst="rect">
            <a:avLst/>
          </a:prstGeom>
        </p:spPr>
        <p:txBody>
          <a:bodyPr vert="horz" wrap="square" lIns="0" tIns="17145" rIns="0" bIns="0" rtlCol="0">
            <a:spAutoFit/>
          </a:bodyPr>
          <a:lstStyle/>
          <a:p>
            <a:pPr marL="12700">
              <a:lnSpc>
                <a:spcPct val="100000"/>
              </a:lnSpc>
              <a:spcBef>
                <a:spcPts val="135"/>
              </a:spcBef>
            </a:pPr>
            <a:r>
              <a:rPr sz="1450" spc="15" dirty="0">
                <a:latin typeface="Arial MT"/>
                <a:cs typeface="Arial MT"/>
              </a:rPr>
              <a:t>medio</a:t>
            </a:r>
            <a:r>
              <a:rPr sz="1450" spc="155" dirty="0">
                <a:latin typeface="Arial MT"/>
                <a:cs typeface="Arial MT"/>
              </a:rPr>
              <a:t> </a:t>
            </a:r>
            <a:r>
              <a:rPr sz="1450" spc="20" dirty="0">
                <a:latin typeface="Arial MT"/>
                <a:cs typeface="Arial MT"/>
              </a:rPr>
              <a:t>de</a:t>
            </a:r>
            <a:r>
              <a:rPr sz="1450" spc="165" dirty="0">
                <a:latin typeface="Arial MT"/>
                <a:cs typeface="Arial MT"/>
              </a:rPr>
              <a:t> </a:t>
            </a:r>
            <a:r>
              <a:rPr sz="1450" spc="10" dirty="0">
                <a:latin typeface="Arial MT"/>
                <a:cs typeface="Arial MT"/>
              </a:rPr>
              <a:t>la</a:t>
            </a:r>
            <a:r>
              <a:rPr sz="1450" spc="160" dirty="0">
                <a:latin typeface="Arial MT"/>
                <a:cs typeface="Arial MT"/>
              </a:rPr>
              <a:t> </a:t>
            </a:r>
            <a:r>
              <a:rPr sz="1450" spc="10" dirty="0">
                <a:latin typeface="Arial MT"/>
                <a:cs typeface="Arial MT"/>
              </a:rPr>
              <a:t>decisión</a:t>
            </a:r>
            <a:r>
              <a:rPr sz="1450" spc="170" dirty="0">
                <a:latin typeface="Arial MT"/>
                <a:cs typeface="Arial MT"/>
              </a:rPr>
              <a:t> </a:t>
            </a:r>
            <a:r>
              <a:rPr sz="1450" spc="10" dirty="0">
                <a:latin typeface="Arial MT"/>
                <a:cs typeface="Arial MT"/>
              </a:rPr>
              <a:t>de</a:t>
            </a:r>
            <a:endParaRPr sz="1450">
              <a:latin typeface="Arial MT"/>
              <a:cs typeface="Arial MT"/>
            </a:endParaRPr>
          </a:p>
        </p:txBody>
      </p:sp>
      <p:sp>
        <p:nvSpPr>
          <p:cNvPr id="15" name="object 15"/>
          <p:cNvSpPr txBox="1"/>
          <p:nvPr/>
        </p:nvSpPr>
        <p:spPr>
          <a:xfrm>
            <a:off x="7607586" y="4078963"/>
            <a:ext cx="2090420" cy="478155"/>
          </a:xfrm>
          <a:prstGeom prst="rect">
            <a:avLst/>
          </a:prstGeom>
        </p:spPr>
        <p:txBody>
          <a:bodyPr vert="horz" wrap="square" lIns="0" tIns="17145" rIns="0" bIns="0" rtlCol="0">
            <a:spAutoFit/>
          </a:bodyPr>
          <a:lstStyle/>
          <a:p>
            <a:pPr marL="12700">
              <a:lnSpc>
                <a:spcPct val="100000"/>
              </a:lnSpc>
              <a:spcBef>
                <a:spcPts val="135"/>
              </a:spcBef>
              <a:tabLst>
                <a:tab pos="462280" algn="l"/>
                <a:tab pos="1584960" algn="l"/>
                <a:tab pos="1931035" algn="l"/>
              </a:tabLst>
            </a:pPr>
            <a:r>
              <a:rPr sz="1450" spc="10" dirty="0">
                <a:latin typeface="Arial MT"/>
                <a:cs typeface="Arial MT"/>
              </a:rPr>
              <a:t>u</a:t>
            </a:r>
            <a:r>
              <a:rPr sz="1450" spc="15" dirty="0">
                <a:latin typeface="Arial MT"/>
                <a:cs typeface="Arial MT"/>
              </a:rPr>
              <a:t>n</a:t>
            </a:r>
            <a:r>
              <a:rPr sz="1450" dirty="0">
                <a:latin typeface="Arial MT"/>
                <a:cs typeface="Arial MT"/>
              </a:rPr>
              <a:t>	</a:t>
            </a:r>
            <a:r>
              <a:rPr sz="1450" spc="10" dirty="0">
                <a:latin typeface="Arial MT"/>
                <a:cs typeface="Arial MT"/>
              </a:rPr>
              <a:t>tercer</a:t>
            </a:r>
            <a:r>
              <a:rPr sz="1450" spc="5" dirty="0">
                <a:latin typeface="Arial MT"/>
                <a:cs typeface="Arial MT"/>
              </a:rPr>
              <a:t>o,</a:t>
            </a:r>
            <a:r>
              <a:rPr sz="1450" dirty="0">
                <a:latin typeface="Arial MT"/>
                <a:cs typeface="Arial MT"/>
              </a:rPr>
              <a:t>	</a:t>
            </a:r>
            <a:r>
              <a:rPr sz="1450" spc="15" dirty="0">
                <a:latin typeface="Arial MT"/>
                <a:cs typeface="Arial MT"/>
              </a:rPr>
              <a:t>o</a:t>
            </a:r>
            <a:r>
              <a:rPr sz="1450" dirty="0">
                <a:latin typeface="Arial MT"/>
                <a:cs typeface="Arial MT"/>
              </a:rPr>
              <a:t>	</a:t>
            </a:r>
            <a:r>
              <a:rPr sz="1450" spc="5" dirty="0">
                <a:latin typeface="Arial MT"/>
                <a:cs typeface="Arial MT"/>
              </a:rPr>
              <a:t>la</a:t>
            </a:r>
            <a:endParaRPr sz="1450">
              <a:latin typeface="Arial MT"/>
              <a:cs typeface="Arial MT"/>
            </a:endParaRPr>
          </a:p>
          <a:p>
            <a:pPr marL="12700">
              <a:lnSpc>
                <a:spcPct val="100000"/>
              </a:lnSpc>
              <a:spcBef>
                <a:spcPts val="40"/>
              </a:spcBef>
            </a:pPr>
            <a:r>
              <a:rPr sz="1450" spc="10" dirty="0">
                <a:latin typeface="Arial MT"/>
                <a:cs typeface="Arial MT"/>
              </a:rPr>
              <a:t>resolución</a:t>
            </a:r>
            <a:r>
              <a:rPr sz="1450" spc="5" dirty="0">
                <a:latin typeface="Arial MT"/>
                <a:cs typeface="Arial MT"/>
              </a:rPr>
              <a:t> </a:t>
            </a:r>
            <a:r>
              <a:rPr sz="1450" spc="15" dirty="0">
                <a:latin typeface="Arial MT"/>
                <a:cs typeface="Arial MT"/>
              </a:rPr>
              <a:t>de</a:t>
            </a:r>
            <a:r>
              <a:rPr sz="1450" spc="-15" dirty="0">
                <a:latin typeface="Arial MT"/>
                <a:cs typeface="Arial MT"/>
              </a:rPr>
              <a:t> </a:t>
            </a:r>
            <a:r>
              <a:rPr sz="1450" spc="15" dirty="0">
                <a:latin typeface="Arial MT"/>
                <a:cs typeface="Arial MT"/>
              </a:rPr>
              <a:t>un</a:t>
            </a:r>
            <a:r>
              <a:rPr sz="1450" spc="-5" dirty="0">
                <a:latin typeface="Arial MT"/>
                <a:cs typeface="Arial MT"/>
              </a:rPr>
              <a:t> </a:t>
            </a:r>
            <a:r>
              <a:rPr sz="1450" spc="10" dirty="0">
                <a:latin typeface="Arial MT"/>
                <a:cs typeface="Arial MT"/>
              </a:rPr>
              <a:t>tribunal</a:t>
            </a:r>
            <a:endParaRPr sz="1450">
              <a:latin typeface="Arial MT"/>
              <a:cs typeface="Arial MT"/>
            </a:endParaRPr>
          </a:p>
        </p:txBody>
      </p:sp>
      <p:sp>
        <p:nvSpPr>
          <p:cNvPr id="16" name="object 16"/>
          <p:cNvSpPr txBox="1">
            <a:spLocks noGrp="1"/>
          </p:cNvSpPr>
          <p:nvPr>
            <p:ph type="title"/>
          </p:nvPr>
        </p:nvSpPr>
        <p:spPr>
          <a:prstGeom prst="rect">
            <a:avLst/>
          </a:prstGeom>
        </p:spPr>
        <p:txBody>
          <a:bodyPr vert="horz" wrap="square" lIns="0" tIns="25400" rIns="0" bIns="0" rtlCol="0">
            <a:spAutoFit/>
          </a:bodyPr>
          <a:lstStyle/>
          <a:p>
            <a:pPr marL="3107055" marR="5080" indent="-1535430">
              <a:lnSpc>
                <a:spcPts val="3170"/>
              </a:lnSpc>
              <a:spcBef>
                <a:spcPts val="200"/>
              </a:spcBef>
            </a:pPr>
            <a:r>
              <a:rPr sz="2650" spc="-10" dirty="0">
                <a:solidFill>
                  <a:srgbClr val="385723"/>
                </a:solidFill>
              </a:rPr>
              <a:t>Resolución </a:t>
            </a:r>
            <a:r>
              <a:rPr sz="2650" spc="-15" dirty="0">
                <a:solidFill>
                  <a:srgbClr val="385723"/>
                </a:solidFill>
              </a:rPr>
              <a:t>Alternativa </a:t>
            </a:r>
            <a:r>
              <a:rPr sz="2650" spc="-5" dirty="0">
                <a:solidFill>
                  <a:srgbClr val="385723"/>
                </a:solidFill>
              </a:rPr>
              <a:t>(Adecuada) </a:t>
            </a:r>
            <a:r>
              <a:rPr sz="2650" spc="-10" dirty="0">
                <a:solidFill>
                  <a:srgbClr val="385723"/>
                </a:solidFill>
              </a:rPr>
              <a:t>de </a:t>
            </a:r>
            <a:r>
              <a:rPr sz="2650" spc="-585" dirty="0">
                <a:solidFill>
                  <a:srgbClr val="385723"/>
                </a:solidFill>
              </a:rPr>
              <a:t> </a:t>
            </a:r>
            <a:r>
              <a:rPr sz="2650" spc="-15" dirty="0">
                <a:solidFill>
                  <a:srgbClr val="385723"/>
                </a:solidFill>
              </a:rPr>
              <a:t>Disputas</a:t>
            </a:r>
            <a:r>
              <a:rPr sz="2650" spc="10" dirty="0">
                <a:solidFill>
                  <a:srgbClr val="385723"/>
                </a:solidFill>
              </a:rPr>
              <a:t> </a:t>
            </a:r>
            <a:r>
              <a:rPr sz="2650" spc="-10" dirty="0">
                <a:solidFill>
                  <a:srgbClr val="385723"/>
                </a:solidFill>
              </a:rPr>
              <a:t>(RAD)</a:t>
            </a:r>
            <a:endParaRPr sz="2650"/>
          </a:p>
        </p:txBody>
      </p:sp>
    </p:spTree>
    <p:extLst>
      <p:ext uri="{BB962C8B-B14F-4D97-AF65-F5344CB8AC3E}">
        <p14:creationId xmlns:p14="http://schemas.microsoft.com/office/powerpoint/2010/main" val="1656201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98296" y="1057275"/>
            <a:ext cx="8933815" cy="5657850"/>
            <a:chOff x="998296" y="1057275"/>
            <a:chExt cx="8933815" cy="5657850"/>
          </a:xfrm>
        </p:grpSpPr>
        <p:sp>
          <p:nvSpPr>
            <p:cNvPr id="3" name="object 3"/>
            <p:cNvSpPr/>
            <p:nvPr/>
          </p:nvSpPr>
          <p:spPr>
            <a:xfrm>
              <a:off x="998296" y="1057275"/>
              <a:ext cx="8061959" cy="5657850"/>
            </a:xfrm>
            <a:custGeom>
              <a:avLst/>
              <a:gdLst/>
              <a:ahLst/>
              <a:cxnLst/>
              <a:rect l="l" t="t" r="r" b="b"/>
              <a:pathLst>
                <a:path w="8061959" h="5657850">
                  <a:moveTo>
                    <a:pt x="0" y="2828925"/>
                  </a:moveTo>
                  <a:lnTo>
                    <a:pt x="329" y="2880773"/>
                  </a:lnTo>
                  <a:lnTo>
                    <a:pt x="1316" y="2932465"/>
                  </a:lnTo>
                  <a:lnTo>
                    <a:pt x="2956" y="2983994"/>
                  </a:lnTo>
                  <a:lnTo>
                    <a:pt x="5245" y="3035359"/>
                  </a:lnTo>
                  <a:lnTo>
                    <a:pt x="8179" y="3086553"/>
                  </a:lnTo>
                  <a:lnTo>
                    <a:pt x="11754" y="3137574"/>
                  </a:lnTo>
                  <a:lnTo>
                    <a:pt x="15966" y="3188418"/>
                  </a:lnTo>
                  <a:lnTo>
                    <a:pt x="20812" y="3239081"/>
                  </a:lnTo>
                  <a:lnTo>
                    <a:pt x="26287" y="3289558"/>
                  </a:lnTo>
                  <a:lnTo>
                    <a:pt x="32387" y="3339847"/>
                  </a:lnTo>
                  <a:lnTo>
                    <a:pt x="39109" y="3389942"/>
                  </a:lnTo>
                  <a:lnTo>
                    <a:pt x="46447" y="3439840"/>
                  </a:lnTo>
                  <a:lnTo>
                    <a:pt x="54400" y="3489537"/>
                  </a:lnTo>
                  <a:lnTo>
                    <a:pt x="62962" y="3539029"/>
                  </a:lnTo>
                  <a:lnTo>
                    <a:pt x="72129" y="3588313"/>
                  </a:lnTo>
                  <a:lnTo>
                    <a:pt x="81898" y="3637383"/>
                  </a:lnTo>
                  <a:lnTo>
                    <a:pt x="92264" y="3686237"/>
                  </a:lnTo>
                  <a:lnTo>
                    <a:pt x="103224" y="3734870"/>
                  </a:lnTo>
                  <a:lnTo>
                    <a:pt x="114774" y="3783279"/>
                  </a:lnTo>
                  <a:lnTo>
                    <a:pt x="126909" y="3831459"/>
                  </a:lnTo>
                  <a:lnTo>
                    <a:pt x="139626" y="3879407"/>
                  </a:lnTo>
                  <a:lnTo>
                    <a:pt x="152921" y="3927119"/>
                  </a:lnTo>
                  <a:lnTo>
                    <a:pt x="166790" y="3974590"/>
                  </a:lnTo>
                  <a:lnTo>
                    <a:pt x="181228" y="4021817"/>
                  </a:lnTo>
                  <a:lnTo>
                    <a:pt x="196233" y="4068795"/>
                  </a:lnTo>
                  <a:lnTo>
                    <a:pt x="211799" y="4115522"/>
                  </a:lnTo>
                  <a:lnTo>
                    <a:pt x="227923" y="4161992"/>
                  </a:lnTo>
                  <a:lnTo>
                    <a:pt x="244602" y="4208203"/>
                  </a:lnTo>
                  <a:lnTo>
                    <a:pt x="261830" y="4254149"/>
                  </a:lnTo>
                  <a:lnTo>
                    <a:pt x="279604" y="4299828"/>
                  </a:lnTo>
                  <a:lnTo>
                    <a:pt x="297921" y="4345235"/>
                  </a:lnTo>
                  <a:lnTo>
                    <a:pt x="316776" y="4390366"/>
                  </a:lnTo>
                  <a:lnTo>
                    <a:pt x="336165" y="4435218"/>
                  </a:lnTo>
                  <a:lnTo>
                    <a:pt x="356084" y="4479786"/>
                  </a:lnTo>
                  <a:lnTo>
                    <a:pt x="376529" y="4524066"/>
                  </a:lnTo>
                  <a:lnTo>
                    <a:pt x="397497" y="4568055"/>
                  </a:lnTo>
                  <a:lnTo>
                    <a:pt x="418983" y="4611748"/>
                  </a:lnTo>
                  <a:lnTo>
                    <a:pt x="440984" y="4655142"/>
                  </a:lnTo>
                  <a:lnTo>
                    <a:pt x="463495" y="4698233"/>
                  </a:lnTo>
                  <a:lnTo>
                    <a:pt x="486512" y="4741017"/>
                  </a:lnTo>
                  <a:lnTo>
                    <a:pt x="510032" y="4783490"/>
                  </a:lnTo>
                  <a:lnTo>
                    <a:pt x="534051" y="4825647"/>
                  </a:lnTo>
                  <a:lnTo>
                    <a:pt x="558564" y="4867485"/>
                  </a:lnTo>
                  <a:lnTo>
                    <a:pt x="583568" y="4909001"/>
                  </a:lnTo>
                  <a:lnTo>
                    <a:pt x="609058" y="4950190"/>
                  </a:lnTo>
                  <a:lnTo>
                    <a:pt x="635031" y="4991047"/>
                  </a:lnTo>
                  <a:lnTo>
                    <a:pt x="661483" y="5031570"/>
                  </a:lnTo>
                  <a:lnTo>
                    <a:pt x="688410" y="5071755"/>
                  </a:lnTo>
                  <a:lnTo>
                    <a:pt x="715807" y="5111596"/>
                  </a:lnTo>
                  <a:lnTo>
                    <a:pt x="743671" y="5151091"/>
                  </a:lnTo>
                  <a:lnTo>
                    <a:pt x="771999" y="5190236"/>
                  </a:lnTo>
                  <a:lnTo>
                    <a:pt x="800785" y="5229026"/>
                  </a:lnTo>
                  <a:lnTo>
                    <a:pt x="830026" y="5267458"/>
                  </a:lnTo>
                  <a:lnTo>
                    <a:pt x="859718" y="5305528"/>
                  </a:lnTo>
                  <a:lnTo>
                    <a:pt x="889857" y="5343231"/>
                  </a:lnTo>
                  <a:lnTo>
                    <a:pt x="920440" y="5380564"/>
                  </a:lnTo>
                  <a:lnTo>
                    <a:pt x="951461" y="5417523"/>
                  </a:lnTo>
                  <a:lnTo>
                    <a:pt x="982918" y="5454104"/>
                  </a:lnTo>
                  <a:lnTo>
                    <a:pt x="1014806" y="5490303"/>
                  </a:lnTo>
                  <a:lnTo>
                    <a:pt x="1047121" y="5526116"/>
                  </a:lnTo>
                  <a:lnTo>
                    <a:pt x="1173374" y="5657849"/>
                  </a:lnTo>
                  <a:lnTo>
                    <a:pt x="6888433" y="5657849"/>
                  </a:lnTo>
                  <a:lnTo>
                    <a:pt x="7014686" y="5526116"/>
                  </a:lnTo>
                  <a:lnTo>
                    <a:pt x="7047001" y="5490303"/>
                  </a:lnTo>
                  <a:lnTo>
                    <a:pt x="7078889" y="5454104"/>
                  </a:lnTo>
                  <a:lnTo>
                    <a:pt x="7110345" y="5417523"/>
                  </a:lnTo>
                  <a:lnTo>
                    <a:pt x="7141367" y="5380564"/>
                  </a:lnTo>
                  <a:lnTo>
                    <a:pt x="7171949" y="5343231"/>
                  </a:lnTo>
                  <a:lnTo>
                    <a:pt x="7202088" y="5305527"/>
                  </a:lnTo>
                  <a:lnTo>
                    <a:pt x="7231780" y="5267458"/>
                  </a:lnTo>
                  <a:lnTo>
                    <a:pt x="7261021" y="5229026"/>
                  </a:lnTo>
                  <a:lnTo>
                    <a:pt x="7289808" y="5190236"/>
                  </a:lnTo>
                  <a:lnTo>
                    <a:pt x="7318135" y="5151091"/>
                  </a:lnTo>
                  <a:lnTo>
                    <a:pt x="7345999" y="5111596"/>
                  </a:lnTo>
                  <a:lnTo>
                    <a:pt x="7373397" y="5071755"/>
                  </a:lnTo>
                  <a:lnTo>
                    <a:pt x="7400323" y="5031570"/>
                  </a:lnTo>
                  <a:lnTo>
                    <a:pt x="7426775" y="4991047"/>
                  </a:lnTo>
                  <a:lnTo>
                    <a:pt x="7452748" y="4950189"/>
                  </a:lnTo>
                  <a:lnTo>
                    <a:pt x="7478239" y="4909001"/>
                  </a:lnTo>
                  <a:lnTo>
                    <a:pt x="7503242" y="4867485"/>
                  </a:lnTo>
                  <a:lnTo>
                    <a:pt x="7527755" y="4825647"/>
                  </a:lnTo>
                  <a:lnTo>
                    <a:pt x="7551774" y="4783490"/>
                  </a:lnTo>
                  <a:lnTo>
                    <a:pt x="7575294" y="4741017"/>
                  </a:lnTo>
                  <a:lnTo>
                    <a:pt x="7598311" y="4698233"/>
                  </a:lnTo>
                  <a:lnTo>
                    <a:pt x="7620822" y="4655142"/>
                  </a:lnTo>
                  <a:lnTo>
                    <a:pt x="7642823" y="4611748"/>
                  </a:lnTo>
                  <a:lnTo>
                    <a:pt x="7664309" y="4568055"/>
                  </a:lnTo>
                  <a:lnTo>
                    <a:pt x="7685277" y="4524066"/>
                  </a:lnTo>
                  <a:lnTo>
                    <a:pt x="7705722" y="4479785"/>
                  </a:lnTo>
                  <a:lnTo>
                    <a:pt x="7725641" y="4435218"/>
                  </a:lnTo>
                  <a:lnTo>
                    <a:pt x="7745030" y="4390366"/>
                  </a:lnTo>
                  <a:lnTo>
                    <a:pt x="7763885" y="4345235"/>
                  </a:lnTo>
                  <a:lnTo>
                    <a:pt x="7782202" y="4299828"/>
                  </a:lnTo>
                  <a:lnTo>
                    <a:pt x="7799976" y="4254149"/>
                  </a:lnTo>
                  <a:lnTo>
                    <a:pt x="7817205" y="4208203"/>
                  </a:lnTo>
                  <a:lnTo>
                    <a:pt x="7833883" y="4161992"/>
                  </a:lnTo>
                  <a:lnTo>
                    <a:pt x="7850007" y="4115522"/>
                  </a:lnTo>
                  <a:lnTo>
                    <a:pt x="7865574" y="4068795"/>
                  </a:lnTo>
                  <a:lnTo>
                    <a:pt x="7880578" y="4021817"/>
                  </a:lnTo>
                  <a:lnTo>
                    <a:pt x="7895017" y="3974590"/>
                  </a:lnTo>
                  <a:lnTo>
                    <a:pt x="7908885" y="3927119"/>
                  </a:lnTo>
                  <a:lnTo>
                    <a:pt x="7922180" y="3879407"/>
                  </a:lnTo>
                  <a:lnTo>
                    <a:pt x="7934897" y="3831459"/>
                  </a:lnTo>
                  <a:lnTo>
                    <a:pt x="7947033" y="3783279"/>
                  </a:lnTo>
                  <a:lnTo>
                    <a:pt x="7958582" y="3734870"/>
                  </a:lnTo>
                  <a:lnTo>
                    <a:pt x="7969542" y="3686237"/>
                  </a:lnTo>
                  <a:lnTo>
                    <a:pt x="7979909" y="3637383"/>
                  </a:lnTo>
                  <a:lnTo>
                    <a:pt x="7989678" y="3588313"/>
                  </a:lnTo>
                  <a:lnTo>
                    <a:pt x="7998845" y="3539029"/>
                  </a:lnTo>
                  <a:lnTo>
                    <a:pt x="8007407" y="3489537"/>
                  </a:lnTo>
                  <a:lnTo>
                    <a:pt x="8015359" y="3439840"/>
                  </a:lnTo>
                  <a:lnTo>
                    <a:pt x="8022698" y="3389942"/>
                  </a:lnTo>
                  <a:lnTo>
                    <a:pt x="8029419" y="3339847"/>
                  </a:lnTo>
                  <a:lnTo>
                    <a:pt x="8035520" y="3289558"/>
                  </a:lnTo>
                  <a:lnTo>
                    <a:pt x="8040995" y="3239081"/>
                  </a:lnTo>
                  <a:lnTo>
                    <a:pt x="8045840" y="3188418"/>
                  </a:lnTo>
                  <a:lnTo>
                    <a:pt x="8050052" y="3137574"/>
                  </a:lnTo>
                  <a:lnTo>
                    <a:pt x="8053628" y="3086553"/>
                  </a:lnTo>
                  <a:lnTo>
                    <a:pt x="8056562" y="3035359"/>
                  </a:lnTo>
                  <a:lnTo>
                    <a:pt x="8058851" y="2983994"/>
                  </a:lnTo>
                  <a:lnTo>
                    <a:pt x="8060490" y="2932465"/>
                  </a:lnTo>
                  <a:lnTo>
                    <a:pt x="8061477" y="2880773"/>
                  </a:lnTo>
                  <a:lnTo>
                    <a:pt x="8061807" y="2828925"/>
                  </a:lnTo>
                  <a:lnTo>
                    <a:pt x="8061477" y="2777076"/>
                  </a:lnTo>
                  <a:lnTo>
                    <a:pt x="8060490" y="2725384"/>
                  </a:lnTo>
                  <a:lnTo>
                    <a:pt x="8058851" y="2673854"/>
                  </a:lnTo>
                  <a:lnTo>
                    <a:pt x="8056562" y="2622490"/>
                  </a:lnTo>
                  <a:lnTo>
                    <a:pt x="8053628" y="2571295"/>
                  </a:lnTo>
                  <a:lnTo>
                    <a:pt x="8050052" y="2520273"/>
                  </a:lnTo>
                  <a:lnTo>
                    <a:pt x="8045840" y="2469429"/>
                  </a:lnTo>
                  <a:lnTo>
                    <a:pt x="8040995" y="2418766"/>
                  </a:lnTo>
                  <a:lnTo>
                    <a:pt x="8035520" y="2368288"/>
                  </a:lnTo>
                  <a:lnTo>
                    <a:pt x="8029419" y="2317999"/>
                  </a:lnTo>
                  <a:lnTo>
                    <a:pt x="8022698" y="2267904"/>
                  </a:lnTo>
                  <a:lnTo>
                    <a:pt x="8015359" y="2218005"/>
                  </a:lnTo>
                  <a:lnTo>
                    <a:pt x="8007407" y="2168307"/>
                  </a:lnTo>
                  <a:lnTo>
                    <a:pt x="7998845" y="2118814"/>
                  </a:lnTo>
                  <a:lnTo>
                    <a:pt x="7989678" y="2069530"/>
                  </a:lnTo>
                  <a:lnTo>
                    <a:pt x="7979909" y="2020459"/>
                  </a:lnTo>
                  <a:lnTo>
                    <a:pt x="7969542" y="1971604"/>
                  </a:lnTo>
                  <a:lnTo>
                    <a:pt x="7958582" y="1922970"/>
                  </a:lnTo>
                  <a:lnTo>
                    <a:pt x="7947033" y="1874560"/>
                  </a:lnTo>
                  <a:lnTo>
                    <a:pt x="7934897" y="1826379"/>
                  </a:lnTo>
                  <a:lnTo>
                    <a:pt x="7922180" y="1778430"/>
                  </a:lnTo>
                  <a:lnTo>
                    <a:pt x="7908885" y="1730718"/>
                  </a:lnTo>
                  <a:lnTo>
                    <a:pt x="7895017" y="1683246"/>
                  </a:lnTo>
                  <a:lnTo>
                    <a:pt x="7880578" y="1636018"/>
                  </a:lnTo>
                  <a:lnTo>
                    <a:pt x="7865574" y="1589039"/>
                  </a:lnTo>
                  <a:lnTo>
                    <a:pt x="7850007" y="1542311"/>
                  </a:lnTo>
                  <a:lnTo>
                    <a:pt x="7833883" y="1495840"/>
                  </a:lnTo>
                  <a:lnTo>
                    <a:pt x="7817205" y="1449628"/>
                  </a:lnTo>
                  <a:lnTo>
                    <a:pt x="7799976" y="1403681"/>
                  </a:lnTo>
                  <a:lnTo>
                    <a:pt x="7782202" y="1358001"/>
                  </a:lnTo>
                  <a:lnTo>
                    <a:pt x="7763885" y="1312593"/>
                  </a:lnTo>
                  <a:lnTo>
                    <a:pt x="7745030" y="1267461"/>
                  </a:lnTo>
                  <a:lnTo>
                    <a:pt x="7725641" y="1222609"/>
                  </a:lnTo>
                  <a:lnTo>
                    <a:pt x="7705722" y="1178040"/>
                  </a:lnTo>
                  <a:lnTo>
                    <a:pt x="7685277" y="1133759"/>
                  </a:lnTo>
                  <a:lnTo>
                    <a:pt x="7664309" y="1089769"/>
                  </a:lnTo>
                  <a:lnTo>
                    <a:pt x="7642823" y="1046075"/>
                  </a:lnTo>
                  <a:lnTo>
                    <a:pt x="7620822" y="1002680"/>
                  </a:lnTo>
                  <a:lnTo>
                    <a:pt x="7598311" y="959588"/>
                  </a:lnTo>
                  <a:lnTo>
                    <a:pt x="7575294" y="916804"/>
                  </a:lnTo>
                  <a:lnTo>
                    <a:pt x="7551774" y="874331"/>
                  </a:lnTo>
                  <a:lnTo>
                    <a:pt x="7527755" y="832173"/>
                  </a:lnTo>
                  <a:lnTo>
                    <a:pt x="7503242" y="790333"/>
                  </a:lnTo>
                  <a:lnTo>
                    <a:pt x="7478239" y="748817"/>
                  </a:lnTo>
                  <a:lnTo>
                    <a:pt x="7452748" y="707628"/>
                  </a:lnTo>
                  <a:lnTo>
                    <a:pt x="7426775" y="666770"/>
                  </a:lnTo>
                  <a:lnTo>
                    <a:pt x="7400323" y="626247"/>
                  </a:lnTo>
                  <a:lnTo>
                    <a:pt x="7373397" y="586062"/>
                  </a:lnTo>
                  <a:lnTo>
                    <a:pt x="7345999" y="546220"/>
                  </a:lnTo>
                  <a:lnTo>
                    <a:pt x="7318135" y="506725"/>
                  </a:lnTo>
                  <a:lnTo>
                    <a:pt x="7289808" y="467580"/>
                  </a:lnTo>
                  <a:lnTo>
                    <a:pt x="7261021" y="428789"/>
                  </a:lnTo>
                  <a:lnTo>
                    <a:pt x="7231780" y="390357"/>
                  </a:lnTo>
                  <a:lnTo>
                    <a:pt x="7202088" y="352288"/>
                  </a:lnTo>
                  <a:lnTo>
                    <a:pt x="7171949" y="314585"/>
                  </a:lnTo>
                  <a:lnTo>
                    <a:pt x="7141367" y="277252"/>
                  </a:lnTo>
                  <a:lnTo>
                    <a:pt x="7110345" y="240293"/>
                  </a:lnTo>
                  <a:lnTo>
                    <a:pt x="7078889" y="203712"/>
                  </a:lnTo>
                  <a:lnTo>
                    <a:pt x="7047001" y="167514"/>
                  </a:lnTo>
                  <a:lnTo>
                    <a:pt x="7014686" y="131701"/>
                  </a:lnTo>
                  <a:lnTo>
                    <a:pt x="6888433" y="0"/>
                  </a:lnTo>
                  <a:lnTo>
                    <a:pt x="1173374" y="0"/>
                  </a:lnTo>
                  <a:lnTo>
                    <a:pt x="1047121" y="131702"/>
                  </a:lnTo>
                  <a:lnTo>
                    <a:pt x="1014806" y="167515"/>
                  </a:lnTo>
                  <a:lnTo>
                    <a:pt x="982918" y="203713"/>
                  </a:lnTo>
                  <a:lnTo>
                    <a:pt x="951461" y="240294"/>
                  </a:lnTo>
                  <a:lnTo>
                    <a:pt x="920440" y="277253"/>
                  </a:lnTo>
                  <a:lnTo>
                    <a:pt x="889857" y="314586"/>
                  </a:lnTo>
                  <a:lnTo>
                    <a:pt x="859718" y="352289"/>
                  </a:lnTo>
                  <a:lnTo>
                    <a:pt x="830026" y="390358"/>
                  </a:lnTo>
                  <a:lnTo>
                    <a:pt x="800785" y="428790"/>
                  </a:lnTo>
                  <a:lnTo>
                    <a:pt x="771999" y="467580"/>
                  </a:lnTo>
                  <a:lnTo>
                    <a:pt x="743671" y="506725"/>
                  </a:lnTo>
                  <a:lnTo>
                    <a:pt x="715807" y="546221"/>
                  </a:lnTo>
                  <a:lnTo>
                    <a:pt x="688410" y="586063"/>
                  </a:lnTo>
                  <a:lnTo>
                    <a:pt x="661483" y="626247"/>
                  </a:lnTo>
                  <a:lnTo>
                    <a:pt x="635031" y="666771"/>
                  </a:lnTo>
                  <a:lnTo>
                    <a:pt x="609058" y="707629"/>
                  </a:lnTo>
                  <a:lnTo>
                    <a:pt x="583568" y="748818"/>
                  </a:lnTo>
                  <a:lnTo>
                    <a:pt x="558564" y="790334"/>
                  </a:lnTo>
                  <a:lnTo>
                    <a:pt x="534051" y="832173"/>
                  </a:lnTo>
                  <a:lnTo>
                    <a:pt x="510032" y="874331"/>
                  </a:lnTo>
                  <a:lnTo>
                    <a:pt x="486512" y="916804"/>
                  </a:lnTo>
                  <a:lnTo>
                    <a:pt x="463495" y="959589"/>
                  </a:lnTo>
                  <a:lnTo>
                    <a:pt x="440984" y="1002680"/>
                  </a:lnTo>
                  <a:lnTo>
                    <a:pt x="418983" y="1046075"/>
                  </a:lnTo>
                  <a:lnTo>
                    <a:pt x="397497" y="1089769"/>
                  </a:lnTo>
                  <a:lnTo>
                    <a:pt x="376529" y="1133759"/>
                  </a:lnTo>
                  <a:lnTo>
                    <a:pt x="356084" y="1178040"/>
                  </a:lnTo>
                  <a:lnTo>
                    <a:pt x="336165" y="1222609"/>
                  </a:lnTo>
                  <a:lnTo>
                    <a:pt x="316776" y="1267462"/>
                  </a:lnTo>
                  <a:lnTo>
                    <a:pt x="297921" y="1312594"/>
                  </a:lnTo>
                  <a:lnTo>
                    <a:pt x="279604" y="1358001"/>
                  </a:lnTo>
                  <a:lnTo>
                    <a:pt x="261830" y="1403681"/>
                  </a:lnTo>
                  <a:lnTo>
                    <a:pt x="244602" y="1449629"/>
                  </a:lnTo>
                  <a:lnTo>
                    <a:pt x="227923" y="1495840"/>
                  </a:lnTo>
                  <a:lnTo>
                    <a:pt x="211799" y="1542311"/>
                  </a:lnTo>
                  <a:lnTo>
                    <a:pt x="196233" y="1589039"/>
                  </a:lnTo>
                  <a:lnTo>
                    <a:pt x="181228" y="1636018"/>
                  </a:lnTo>
                  <a:lnTo>
                    <a:pt x="166790" y="1683246"/>
                  </a:lnTo>
                  <a:lnTo>
                    <a:pt x="152921" y="1730718"/>
                  </a:lnTo>
                  <a:lnTo>
                    <a:pt x="139626" y="1778430"/>
                  </a:lnTo>
                  <a:lnTo>
                    <a:pt x="126909" y="1826379"/>
                  </a:lnTo>
                  <a:lnTo>
                    <a:pt x="114774" y="1874560"/>
                  </a:lnTo>
                  <a:lnTo>
                    <a:pt x="103224" y="1922970"/>
                  </a:lnTo>
                  <a:lnTo>
                    <a:pt x="92264" y="1971604"/>
                  </a:lnTo>
                  <a:lnTo>
                    <a:pt x="81898" y="2020459"/>
                  </a:lnTo>
                  <a:lnTo>
                    <a:pt x="72129" y="2069530"/>
                  </a:lnTo>
                  <a:lnTo>
                    <a:pt x="62962" y="2118814"/>
                  </a:lnTo>
                  <a:lnTo>
                    <a:pt x="54400" y="2168307"/>
                  </a:lnTo>
                  <a:lnTo>
                    <a:pt x="46447" y="2218005"/>
                  </a:lnTo>
                  <a:lnTo>
                    <a:pt x="39109" y="2267904"/>
                  </a:lnTo>
                  <a:lnTo>
                    <a:pt x="32387" y="2317999"/>
                  </a:lnTo>
                  <a:lnTo>
                    <a:pt x="26287" y="2368288"/>
                  </a:lnTo>
                  <a:lnTo>
                    <a:pt x="20812" y="2418766"/>
                  </a:lnTo>
                  <a:lnTo>
                    <a:pt x="15966" y="2469429"/>
                  </a:lnTo>
                  <a:lnTo>
                    <a:pt x="11754" y="2520273"/>
                  </a:lnTo>
                  <a:lnTo>
                    <a:pt x="8179" y="2571295"/>
                  </a:lnTo>
                  <a:lnTo>
                    <a:pt x="5245" y="2622490"/>
                  </a:lnTo>
                  <a:lnTo>
                    <a:pt x="2956" y="2673854"/>
                  </a:lnTo>
                  <a:lnTo>
                    <a:pt x="1316" y="2725384"/>
                  </a:lnTo>
                  <a:lnTo>
                    <a:pt x="329" y="2777076"/>
                  </a:lnTo>
                  <a:lnTo>
                    <a:pt x="0" y="2828925"/>
                  </a:lnTo>
                  <a:close/>
                </a:path>
              </a:pathLst>
            </a:custGeom>
            <a:solidFill>
              <a:srgbClr val="D9D9D9">
                <a:alpha val="61959"/>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4301223" y="1057275"/>
              <a:ext cx="5630817" cy="5503830"/>
            </a:xfrm>
            <a:prstGeom prst="rect">
              <a:avLst/>
            </a:prstGeom>
          </p:spPr>
        </p:pic>
      </p:grpSp>
      <p:sp>
        <p:nvSpPr>
          <p:cNvPr id="5" name="object 5"/>
          <p:cNvSpPr txBox="1"/>
          <p:nvPr/>
        </p:nvSpPr>
        <p:spPr>
          <a:xfrm>
            <a:off x="675797" y="2905127"/>
            <a:ext cx="3807460" cy="3149600"/>
          </a:xfrm>
          <a:prstGeom prst="rect">
            <a:avLst/>
          </a:prstGeom>
        </p:spPr>
        <p:txBody>
          <a:bodyPr vert="horz" wrap="square" lIns="0" tIns="17145" rIns="0" bIns="0" rtlCol="0">
            <a:spAutoFit/>
          </a:bodyPr>
          <a:lstStyle/>
          <a:p>
            <a:pPr marL="295275" indent="-283210">
              <a:lnSpc>
                <a:spcPts val="1585"/>
              </a:lnSpc>
              <a:spcBef>
                <a:spcPts val="135"/>
              </a:spcBef>
              <a:buFont typeface="Arial MT"/>
              <a:buChar char="•"/>
              <a:tabLst>
                <a:tab pos="295275" algn="l"/>
                <a:tab pos="295910" algn="l"/>
              </a:tabLst>
            </a:pPr>
            <a:r>
              <a:rPr sz="1450" spc="10" dirty="0">
                <a:latin typeface="Calibri"/>
                <a:cs typeface="Calibri"/>
              </a:rPr>
              <a:t>Rapidéz:</a:t>
            </a:r>
            <a:endParaRPr sz="1450">
              <a:latin typeface="Calibri"/>
              <a:cs typeface="Calibri"/>
            </a:endParaRPr>
          </a:p>
          <a:p>
            <a:pPr marL="672465" lvl="1" indent="-283845">
              <a:lnSpc>
                <a:spcPts val="1425"/>
              </a:lnSpc>
              <a:buFont typeface="Arial MT"/>
              <a:buChar char="•"/>
              <a:tabLst>
                <a:tab pos="672465" algn="l"/>
                <a:tab pos="673100" algn="l"/>
              </a:tabLst>
            </a:pPr>
            <a:r>
              <a:rPr sz="1450" spc="10" dirty="0">
                <a:latin typeface="Calibri"/>
                <a:cs typeface="Calibri"/>
              </a:rPr>
              <a:t>descongestión</a:t>
            </a:r>
            <a:r>
              <a:rPr sz="1450" dirty="0">
                <a:latin typeface="Calibri"/>
                <a:cs typeface="Calibri"/>
              </a:rPr>
              <a:t> </a:t>
            </a:r>
            <a:r>
              <a:rPr sz="1450" spc="10" dirty="0">
                <a:latin typeface="Calibri"/>
                <a:cs typeface="Calibri"/>
              </a:rPr>
              <a:t>del</a:t>
            </a:r>
            <a:r>
              <a:rPr sz="1450" spc="5" dirty="0">
                <a:latin typeface="Calibri"/>
                <a:cs typeface="Calibri"/>
              </a:rPr>
              <a:t> sistema</a:t>
            </a:r>
            <a:r>
              <a:rPr sz="1450" dirty="0">
                <a:latin typeface="Calibri"/>
                <a:cs typeface="Calibri"/>
              </a:rPr>
              <a:t> </a:t>
            </a:r>
            <a:r>
              <a:rPr sz="1450" spc="5" dirty="0">
                <a:latin typeface="Calibri"/>
                <a:cs typeface="Calibri"/>
              </a:rPr>
              <a:t>judicial</a:t>
            </a:r>
            <a:endParaRPr sz="1450">
              <a:latin typeface="Calibri"/>
              <a:cs typeface="Calibri"/>
            </a:endParaRPr>
          </a:p>
          <a:p>
            <a:pPr marL="672465" lvl="1" indent="-283845">
              <a:lnSpc>
                <a:spcPts val="1425"/>
              </a:lnSpc>
              <a:buFont typeface="Arial MT"/>
              <a:buChar char="•"/>
              <a:tabLst>
                <a:tab pos="672465" algn="l"/>
                <a:tab pos="673100" algn="l"/>
              </a:tabLst>
            </a:pPr>
            <a:r>
              <a:rPr sz="1450" spc="5" dirty="0">
                <a:latin typeface="Calibri"/>
                <a:cs typeface="Calibri"/>
              </a:rPr>
              <a:t>mayor</a:t>
            </a:r>
            <a:r>
              <a:rPr sz="1450" spc="-5" dirty="0">
                <a:latin typeface="Calibri"/>
                <a:cs typeface="Calibri"/>
              </a:rPr>
              <a:t> </a:t>
            </a:r>
            <a:r>
              <a:rPr sz="1450" spc="15" dirty="0">
                <a:latin typeface="Calibri"/>
                <a:cs typeface="Calibri"/>
              </a:rPr>
              <a:t>y</a:t>
            </a:r>
            <a:r>
              <a:rPr sz="1450" spc="5" dirty="0">
                <a:latin typeface="Calibri"/>
                <a:cs typeface="Calibri"/>
              </a:rPr>
              <a:t> </a:t>
            </a:r>
            <a:r>
              <a:rPr sz="1450" spc="15" dirty="0">
                <a:latin typeface="Calibri"/>
                <a:cs typeface="Calibri"/>
              </a:rPr>
              <a:t>mejor</a:t>
            </a:r>
            <a:r>
              <a:rPr sz="1450" spc="-15" dirty="0">
                <a:latin typeface="Calibri"/>
                <a:cs typeface="Calibri"/>
              </a:rPr>
              <a:t> </a:t>
            </a:r>
            <a:r>
              <a:rPr sz="1450" spc="15" dirty="0">
                <a:latin typeface="Calibri"/>
                <a:cs typeface="Calibri"/>
              </a:rPr>
              <a:t>acceso</a:t>
            </a:r>
            <a:r>
              <a:rPr sz="1450" spc="10" dirty="0">
                <a:latin typeface="Calibri"/>
                <a:cs typeface="Calibri"/>
              </a:rPr>
              <a:t> </a:t>
            </a:r>
            <a:r>
              <a:rPr sz="1450" spc="15" dirty="0">
                <a:latin typeface="Calibri"/>
                <a:cs typeface="Calibri"/>
              </a:rPr>
              <a:t>a</a:t>
            </a:r>
            <a:r>
              <a:rPr sz="1450" spc="-5" dirty="0">
                <a:latin typeface="Calibri"/>
                <a:cs typeface="Calibri"/>
              </a:rPr>
              <a:t> </a:t>
            </a:r>
            <a:r>
              <a:rPr sz="1450" spc="10" dirty="0">
                <a:latin typeface="Calibri"/>
                <a:cs typeface="Calibri"/>
              </a:rPr>
              <a:t>la</a:t>
            </a:r>
            <a:r>
              <a:rPr sz="1450" spc="335" dirty="0">
                <a:latin typeface="Calibri"/>
                <a:cs typeface="Calibri"/>
              </a:rPr>
              <a:t> </a:t>
            </a:r>
            <a:r>
              <a:rPr sz="1450" spc="5" dirty="0">
                <a:latin typeface="Calibri"/>
                <a:cs typeface="Calibri"/>
              </a:rPr>
              <a:t>justicia</a:t>
            </a:r>
            <a:endParaRPr sz="1450">
              <a:latin typeface="Calibri"/>
              <a:cs typeface="Calibri"/>
            </a:endParaRPr>
          </a:p>
          <a:p>
            <a:pPr marL="295275" indent="-283210">
              <a:lnSpc>
                <a:spcPts val="1425"/>
              </a:lnSpc>
              <a:buFont typeface="Arial MT"/>
              <a:buChar char="•"/>
              <a:tabLst>
                <a:tab pos="295275" algn="l"/>
                <a:tab pos="295910" algn="l"/>
              </a:tabLst>
            </a:pPr>
            <a:r>
              <a:rPr sz="1450" spc="5" dirty="0">
                <a:latin typeface="Calibri"/>
                <a:cs typeface="Calibri"/>
              </a:rPr>
              <a:t>Flexibilidad</a:t>
            </a:r>
            <a:endParaRPr sz="1450">
              <a:latin typeface="Calibri"/>
              <a:cs typeface="Calibri"/>
            </a:endParaRPr>
          </a:p>
          <a:p>
            <a:pPr marL="295275" marR="113030" indent="-283210">
              <a:lnSpc>
                <a:spcPts val="1430"/>
              </a:lnSpc>
              <a:spcBef>
                <a:spcPts val="150"/>
              </a:spcBef>
              <a:buFont typeface="Arial MT"/>
              <a:buChar char="•"/>
              <a:tabLst>
                <a:tab pos="295275" algn="l"/>
                <a:tab pos="295910" algn="l"/>
              </a:tabLst>
            </a:pPr>
            <a:r>
              <a:rPr sz="1450" spc="10" dirty="0">
                <a:latin typeface="Calibri"/>
                <a:cs typeface="Calibri"/>
              </a:rPr>
              <a:t>Soluciones </a:t>
            </a:r>
            <a:r>
              <a:rPr sz="1450" spc="15" dirty="0">
                <a:latin typeface="Calibri"/>
                <a:cs typeface="Calibri"/>
              </a:rPr>
              <a:t>más </a:t>
            </a:r>
            <a:r>
              <a:rPr sz="1450" spc="10" dirty="0">
                <a:latin typeface="Calibri"/>
                <a:cs typeface="Calibri"/>
              </a:rPr>
              <a:t>oportunas </a:t>
            </a:r>
            <a:r>
              <a:rPr sz="1450" spc="15" dirty="0">
                <a:latin typeface="Calibri"/>
                <a:cs typeface="Calibri"/>
              </a:rPr>
              <a:t>y adecuadas a </a:t>
            </a:r>
            <a:r>
              <a:rPr sz="1450" spc="10" dirty="0">
                <a:latin typeface="Calibri"/>
                <a:cs typeface="Calibri"/>
              </a:rPr>
              <a:t>los </a:t>
            </a:r>
            <a:r>
              <a:rPr sz="1450" spc="-315" dirty="0">
                <a:latin typeface="Calibri"/>
                <a:cs typeface="Calibri"/>
              </a:rPr>
              <a:t> </a:t>
            </a:r>
            <a:r>
              <a:rPr sz="1450" spc="5" dirty="0">
                <a:latin typeface="Calibri"/>
                <a:cs typeface="Calibri"/>
              </a:rPr>
              <a:t>intereses</a:t>
            </a:r>
            <a:r>
              <a:rPr sz="1450" spc="10" dirty="0">
                <a:latin typeface="Calibri"/>
                <a:cs typeface="Calibri"/>
              </a:rPr>
              <a:t> </a:t>
            </a:r>
            <a:r>
              <a:rPr sz="1450" spc="15" dirty="0">
                <a:latin typeface="Calibri"/>
                <a:cs typeface="Calibri"/>
              </a:rPr>
              <a:t>de</a:t>
            </a:r>
            <a:r>
              <a:rPr sz="1450" spc="10" dirty="0">
                <a:latin typeface="Calibri"/>
                <a:cs typeface="Calibri"/>
              </a:rPr>
              <a:t> los</a:t>
            </a:r>
            <a:r>
              <a:rPr sz="1450" spc="15" dirty="0">
                <a:latin typeface="Calibri"/>
                <a:cs typeface="Calibri"/>
              </a:rPr>
              <a:t> </a:t>
            </a:r>
            <a:r>
              <a:rPr sz="1450" spc="5" dirty="0">
                <a:latin typeface="Calibri"/>
                <a:cs typeface="Calibri"/>
              </a:rPr>
              <a:t>afectados</a:t>
            </a:r>
            <a:endParaRPr sz="1450">
              <a:latin typeface="Calibri"/>
              <a:cs typeface="Calibri"/>
            </a:endParaRPr>
          </a:p>
          <a:p>
            <a:pPr marL="295275" indent="-283210">
              <a:lnSpc>
                <a:spcPts val="1270"/>
              </a:lnSpc>
              <a:buFont typeface="Arial MT"/>
              <a:buChar char="•"/>
              <a:tabLst>
                <a:tab pos="295275" algn="l"/>
                <a:tab pos="295910" algn="l"/>
              </a:tabLst>
            </a:pPr>
            <a:r>
              <a:rPr sz="1450" spc="10" dirty="0">
                <a:latin typeface="Calibri"/>
                <a:cs typeface="Calibri"/>
              </a:rPr>
              <a:t>Confidencialidad</a:t>
            </a:r>
            <a:endParaRPr sz="1450">
              <a:latin typeface="Calibri"/>
              <a:cs typeface="Calibri"/>
            </a:endParaRPr>
          </a:p>
          <a:p>
            <a:pPr marL="295275" indent="-283210">
              <a:lnSpc>
                <a:spcPts val="1425"/>
              </a:lnSpc>
              <a:buFont typeface="Arial MT"/>
              <a:buChar char="•"/>
              <a:tabLst>
                <a:tab pos="295275" algn="l"/>
                <a:tab pos="295910" algn="l"/>
              </a:tabLst>
            </a:pPr>
            <a:r>
              <a:rPr sz="1450" spc="5" dirty="0">
                <a:latin typeface="Calibri"/>
                <a:cs typeface="Calibri"/>
              </a:rPr>
              <a:t>Informalidad</a:t>
            </a:r>
            <a:endParaRPr sz="1450">
              <a:latin typeface="Calibri"/>
              <a:cs typeface="Calibri"/>
            </a:endParaRPr>
          </a:p>
          <a:p>
            <a:pPr marL="295275" marR="36195" indent="-283210">
              <a:lnSpc>
                <a:spcPts val="1430"/>
              </a:lnSpc>
              <a:spcBef>
                <a:spcPts val="150"/>
              </a:spcBef>
              <a:buFont typeface="Arial MT"/>
              <a:buChar char="•"/>
              <a:tabLst>
                <a:tab pos="295275" algn="l"/>
                <a:tab pos="295910" algn="l"/>
              </a:tabLst>
            </a:pPr>
            <a:r>
              <a:rPr sz="1450" spc="5" dirty="0">
                <a:latin typeface="Calibri"/>
                <a:cs typeface="Calibri"/>
              </a:rPr>
              <a:t>Economía:</a:t>
            </a:r>
            <a:r>
              <a:rPr sz="1450" spc="25" dirty="0">
                <a:latin typeface="Calibri"/>
                <a:cs typeface="Calibri"/>
              </a:rPr>
              <a:t> </a:t>
            </a:r>
            <a:r>
              <a:rPr sz="1450" spc="10" dirty="0">
                <a:latin typeface="Calibri"/>
                <a:cs typeface="Calibri"/>
              </a:rPr>
              <a:t>dismunición</a:t>
            </a:r>
            <a:r>
              <a:rPr sz="1450" spc="30" dirty="0">
                <a:latin typeface="Calibri"/>
                <a:cs typeface="Calibri"/>
              </a:rPr>
              <a:t> </a:t>
            </a:r>
            <a:r>
              <a:rPr sz="1450" spc="10" dirty="0">
                <a:latin typeface="Calibri"/>
                <a:cs typeface="Calibri"/>
              </a:rPr>
              <a:t>del</a:t>
            </a:r>
            <a:r>
              <a:rPr sz="1450" spc="20" dirty="0">
                <a:latin typeface="Calibri"/>
                <a:cs typeface="Calibri"/>
              </a:rPr>
              <a:t> </a:t>
            </a:r>
            <a:r>
              <a:rPr sz="1450" dirty="0">
                <a:latin typeface="Calibri"/>
                <a:cs typeface="Calibri"/>
              </a:rPr>
              <a:t>costo</a:t>
            </a:r>
            <a:r>
              <a:rPr sz="1450" spc="5" dirty="0">
                <a:latin typeface="Calibri"/>
                <a:cs typeface="Calibri"/>
              </a:rPr>
              <a:t> </a:t>
            </a:r>
            <a:r>
              <a:rPr sz="1450" spc="15" dirty="0">
                <a:latin typeface="Calibri"/>
                <a:cs typeface="Calibri"/>
              </a:rPr>
              <a:t>y</a:t>
            </a:r>
            <a:r>
              <a:rPr sz="1450" spc="5" dirty="0">
                <a:latin typeface="Calibri"/>
                <a:cs typeface="Calibri"/>
              </a:rPr>
              <a:t> </a:t>
            </a:r>
            <a:r>
              <a:rPr sz="1450" spc="15" dirty="0">
                <a:latin typeface="Calibri"/>
                <a:cs typeface="Calibri"/>
              </a:rPr>
              <a:t>tiempo</a:t>
            </a:r>
            <a:r>
              <a:rPr sz="1450" spc="20" dirty="0">
                <a:latin typeface="Calibri"/>
                <a:cs typeface="Calibri"/>
              </a:rPr>
              <a:t> </a:t>
            </a:r>
            <a:r>
              <a:rPr sz="1450" spc="15" dirty="0">
                <a:latin typeface="Calibri"/>
                <a:cs typeface="Calibri"/>
              </a:rPr>
              <a:t>de </a:t>
            </a:r>
            <a:r>
              <a:rPr sz="1450" spc="-315" dirty="0">
                <a:latin typeface="Calibri"/>
                <a:cs typeface="Calibri"/>
              </a:rPr>
              <a:t> </a:t>
            </a:r>
            <a:r>
              <a:rPr sz="1450" spc="10" dirty="0">
                <a:latin typeface="Calibri"/>
                <a:cs typeface="Calibri"/>
              </a:rPr>
              <a:t>solución</a:t>
            </a:r>
            <a:r>
              <a:rPr sz="1450" spc="20" dirty="0">
                <a:latin typeface="Calibri"/>
                <a:cs typeface="Calibri"/>
              </a:rPr>
              <a:t> </a:t>
            </a:r>
            <a:r>
              <a:rPr sz="1450" spc="10" dirty="0">
                <a:latin typeface="Calibri"/>
                <a:cs typeface="Calibri"/>
              </a:rPr>
              <a:t>del</a:t>
            </a:r>
            <a:r>
              <a:rPr sz="1450" spc="15" dirty="0">
                <a:latin typeface="Calibri"/>
                <a:cs typeface="Calibri"/>
              </a:rPr>
              <a:t> </a:t>
            </a:r>
            <a:r>
              <a:rPr sz="1450" spc="5" dirty="0">
                <a:latin typeface="Calibri"/>
                <a:cs typeface="Calibri"/>
              </a:rPr>
              <a:t>conflicto-</a:t>
            </a:r>
            <a:r>
              <a:rPr sz="1450" spc="10" dirty="0">
                <a:latin typeface="Calibri"/>
                <a:cs typeface="Calibri"/>
              </a:rPr>
              <a:t> </a:t>
            </a:r>
            <a:r>
              <a:rPr sz="1450" spc="5" dirty="0">
                <a:latin typeface="Calibri"/>
                <a:cs typeface="Calibri"/>
              </a:rPr>
              <a:t>externalización</a:t>
            </a:r>
            <a:r>
              <a:rPr sz="1450" spc="35" dirty="0">
                <a:latin typeface="Calibri"/>
                <a:cs typeface="Calibri"/>
              </a:rPr>
              <a:t> </a:t>
            </a:r>
            <a:r>
              <a:rPr sz="1450" spc="10" dirty="0">
                <a:latin typeface="Calibri"/>
                <a:cs typeface="Calibri"/>
              </a:rPr>
              <a:t>del </a:t>
            </a:r>
            <a:r>
              <a:rPr sz="1450" spc="15" dirty="0">
                <a:latin typeface="Calibri"/>
                <a:cs typeface="Calibri"/>
              </a:rPr>
              <a:t> </a:t>
            </a:r>
            <a:r>
              <a:rPr sz="1450" dirty="0">
                <a:latin typeface="Calibri"/>
                <a:cs typeface="Calibri"/>
              </a:rPr>
              <a:t>costo </a:t>
            </a:r>
            <a:r>
              <a:rPr sz="1450" spc="15" dirty="0">
                <a:latin typeface="Calibri"/>
                <a:cs typeface="Calibri"/>
              </a:rPr>
              <a:t>de</a:t>
            </a:r>
            <a:r>
              <a:rPr sz="1450" spc="20" dirty="0">
                <a:latin typeface="Calibri"/>
                <a:cs typeface="Calibri"/>
              </a:rPr>
              <a:t> </a:t>
            </a:r>
            <a:r>
              <a:rPr sz="1450" spc="5" dirty="0">
                <a:latin typeface="Calibri"/>
                <a:cs typeface="Calibri"/>
              </a:rPr>
              <a:t>la</a:t>
            </a:r>
            <a:r>
              <a:rPr sz="1450" spc="10" dirty="0">
                <a:latin typeface="Calibri"/>
                <a:cs typeface="Calibri"/>
              </a:rPr>
              <a:t> </a:t>
            </a:r>
            <a:r>
              <a:rPr sz="1450" spc="5" dirty="0">
                <a:latin typeface="Calibri"/>
                <a:cs typeface="Calibri"/>
              </a:rPr>
              <a:t>justicia</a:t>
            </a:r>
            <a:endParaRPr sz="1450">
              <a:latin typeface="Calibri"/>
              <a:cs typeface="Calibri"/>
            </a:endParaRPr>
          </a:p>
          <a:p>
            <a:pPr marL="295275" indent="-283210">
              <a:lnSpc>
                <a:spcPts val="1265"/>
              </a:lnSpc>
              <a:buFont typeface="Arial MT"/>
              <a:buChar char="•"/>
              <a:tabLst>
                <a:tab pos="295275" algn="l"/>
                <a:tab pos="295910" algn="l"/>
              </a:tabLst>
            </a:pPr>
            <a:r>
              <a:rPr sz="1450" spc="5" dirty="0">
                <a:latin typeface="Calibri"/>
                <a:cs typeface="Calibri"/>
              </a:rPr>
              <a:t>Percepción</a:t>
            </a:r>
            <a:r>
              <a:rPr sz="1450" spc="15" dirty="0">
                <a:latin typeface="Calibri"/>
                <a:cs typeface="Calibri"/>
              </a:rPr>
              <a:t> de</a:t>
            </a:r>
            <a:r>
              <a:rPr sz="1450" spc="10" dirty="0">
                <a:latin typeface="Calibri"/>
                <a:cs typeface="Calibri"/>
              </a:rPr>
              <a:t> </a:t>
            </a:r>
            <a:r>
              <a:rPr sz="1450" spc="5" dirty="0">
                <a:latin typeface="Calibri"/>
                <a:cs typeface="Calibri"/>
              </a:rPr>
              <a:t>justicia</a:t>
            </a:r>
            <a:endParaRPr sz="1450">
              <a:latin typeface="Calibri"/>
              <a:cs typeface="Calibri"/>
            </a:endParaRPr>
          </a:p>
          <a:p>
            <a:pPr marL="295275" indent="-283210">
              <a:lnSpc>
                <a:spcPts val="1425"/>
              </a:lnSpc>
              <a:buFont typeface="Arial MT"/>
              <a:buChar char="•"/>
              <a:tabLst>
                <a:tab pos="295275" algn="l"/>
                <a:tab pos="295910" algn="l"/>
              </a:tabLst>
            </a:pPr>
            <a:r>
              <a:rPr sz="1450" spc="20" dirty="0">
                <a:latin typeface="Calibri"/>
                <a:cs typeface="Calibri"/>
              </a:rPr>
              <a:t>No</a:t>
            </a:r>
            <a:r>
              <a:rPr sz="1450" spc="5" dirty="0">
                <a:latin typeface="Calibri"/>
                <a:cs typeface="Calibri"/>
              </a:rPr>
              <a:t> adversarial:</a:t>
            </a:r>
            <a:r>
              <a:rPr sz="1450" spc="10" dirty="0">
                <a:latin typeface="Calibri"/>
                <a:cs typeface="Calibri"/>
              </a:rPr>
              <a:t> </a:t>
            </a:r>
            <a:r>
              <a:rPr sz="1450" spc="5" dirty="0">
                <a:latin typeface="Calibri"/>
                <a:cs typeface="Calibri"/>
              </a:rPr>
              <a:t>mayor</a:t>
            </a:r>
            <a:r>
              <a:rPr sz="1450" spc="20" dirty="0">
                <a:latin typeface="Calibri"/>
                <a:cs typeface="Calibri"/>
              </a:rPr>
              <a:t> </a:t>
            </a:r>
            <a:r>
              <a:rPr sz="1450" spc="10" dirty="0">
                <a:latin typeface="Calibri"/>
                <a:cs typeface="Calibri"/>
              </a:rPr>
              <a:t>grado </a:t>
            </a:r>
            <a:r>
              <a:rPr sz="1450" spc="15" dirty="0">
                <a:latin typeface="Calibri"/>
                <a:cs typeface="Calibri"/>
              </a:rPr>
              <a:t>de</a:t>
            </a:r>
            <a:r>
              <a:rPr sz="1450" spc="25" dirty="0">
                <a:latin typeface="Calibri"/>
                <a:cs typeface="Calibri"/>
              </a:rPr>
              <a:t> </a:t>
            </a:r>
            <a:r>
              <a:rPr sz="1450" spc="5" dirty="0">
                <a:latin typeface="Calibri"/>
                <a:cs typeface="Calibri"/>
              </a:rPr>
              <a:t>pacificación</a:t>
            </a:r>
            <a:endParaRPr sz="1450">
              <a:latin typeface="Calibri"/>
              <a:cs typeface="Calibri"/>
            </a:endParaRPr>
          </a:p>
          <a:p>
            <a:pPr marL="295275">
              <a:lnSpc>
                <a:spcPts val="1425"/>
              </a:lnSpc>
            </a:pPr>
            <a:r>
              <a:rPr sz="1450" spc="5" dirty="0">
                <a:latin typeface="Calibri"/>
                <a:cs typeface="Calibri"/>
              </a:rPr>
              <a:t>social</a:t>
            </a:r>
            <a:endParaRPr sz="1450">
              <a:latin typeface="Calibri"/>
              <a:cs typeface="Calibri"/>
            </a:endParaRPr>
          </a:p>
          <a:p>
            <a:pPr marL="295275" marR="5080" indent="-283210">
              <a:lnSpc>
                <a:spcPts val="1430"/>
              </a:lnSpc>
              <a:spcBef>
                <a:spcPts val="150"/>
              </a:spcBef>
              <a:buFont typeface="Arial MT"/>
              <a:buChar char="•"/>
              <a:tabLst>
                <a:tab pos="295275" algn="l"/>
                <a:tab pos="295910" algn="l"/>
              </a:tabLst>
            </a:pPr>
            <a:r>
              <a:rPr sz="1450" spc="5" dirty="0">
                <a:latin typeface="Calibri"/>
                <a:cs typeface="Calibri"/>
              </a:rPr>
              <a:t>Cooperacción:</a:t>
            </a:r>
            <a:r>
              <a:rPr sz="1450" spc="50" dirty="0">
                <a:latin typeface="Calibri"/>
                <a:cs typeface="Calibri"/>
              </a:rPr>
              <a:t> </a:t>
            </a:r>
            <a:r>
              <a:rPr sz="1450" spc="5" dirty="0">
                <a:latin typeface="Calibri"/>
                <a:cs typeface="Calibri"/>
              </a:rPr>
              <a:t>democratización</a:t>
            </a:r>
            <a:r>
              <a:rPr sz="1450" spc="45" dirty="0">
                <a:latin typeface="Calibri"/>
                <a:cs typeface="Calibri"/>
              </a:rPr>
              <a:t> </a:t>
            </a:r>
            <a:r>
              <a:rPr sz="1450" spc="15" dirty="0">
                <a:latin typeface="Calibri"/>
                <a:cs typeface="Calibri"/>
              </a:rPr>
              <a:t>de</a:t>
            </a:r>
            <a:r>
              <a:rPr sz="1450" spc="35" dirty="0">
                <a:latin typeface="Calibri"/>
                <a:cs typeface="Calibri"/>
              </a:rPr>
              <a:t> </a:t>
            </a:r>
            <a:r>
              <a:rPr sz="1450" spc="5" dirty="0">
                <a:latin typeface="Calibri"/>
                <a:cs typeface="Calibri"/>
              </a:rPr>
              <a:t>la</a:t>
            </a:r>
            <a:r>
              <a:rPr sz="1450" spc="25" dirty="0">
                <a:latin typeface="Calibri"/>
                <a:cs typeface="Calibri"/>
              </a:rPr>
              <a:t> </a:t>
            </a:r>
            <a:r>
              <a:rPr sz="1450" spc="5" dirty="0">
                <a:latin typeface="Calibri"/>
                <a:cs typeface="Calibri"/>
              </a:rPr>
              <a:t>solución </a:t>
            </a:r>
            <a:r>
              <a:rPr sz="1450" spc="-310" dirty="0">
                <a:latin typeface="Calibri"/>
                <a:cs typeface="Calibri"/>
              </a:rPr>
              <a:t> </a:t>
            </a:r>
            <a:r>
              <a:rPr sz="1450" spc="10" dirty="0">
                <a:latin typeface="Calibri"/>
                <a:cs typeface="Calibri"/>
              </a:rPr>
              <a:t>del </a:t>
            </a:r>
            <a:r>
              <a:rPr sz="1450" spc="5" dirty="0">
                <a:latin typeface="Calibri"/>
                <a:cs typeface="Calibri"/>
              </a:rPr>
              <a:t>conflicto</a:t>
            </a:r>
            <a:r>
              <a:rPr sz="1450" spc="25" dirty="0">
                <a:latin typeface="Calibri"/>
                <a:cs typeface="Calibri"/>
              </a:rPr>
              <a:t> </a:t>
            </a:r>
            <a:r>
              <a:rPr sz="1450" spc="15" dirty="0">
                <a:latin typeface="Calibri"/>
                <a:cs typeface="Calibri"/>
              </a:rPr>
              <a:t>y</a:t>
            </a:r>
            <a:r>
              <a:rPr sz="1450" spc="5" dirty="0">
                <a:latin typeface="Calibri"/>
                <a:cs typeface="Calibri"/>
              </a:rPr>
              <a:t> mayor</a:t>
            </a:r>
            <a:r>
              <a:rPr sz="1450" dirty="0">
                <a:latin typeface="Calibri"/>
                <a:cs typeface="Calibri"/>
              </a:rPr>
              <a:t> </a:t>
            </a:r>
            <a:r>
              <a:rPr sz="1450" spc="5" dirty="0">
                <a:latin typeface="Calibri"/>
                <a:cs typeface="Calibri"/>
              </a:rPr>
              <a:t>participación</a:t>
            </a:r>
            <a:r>
              <a:rPr sz="1450" spc="50" dirty="0">
                <a:latin typeface="Calibri"/>
                <a:cs typeface="Calibri"/>
              </a:rPr>
              <a:t> </a:t>
            </a:r>
            <a:r>
              <a:rPr sz="1450" spc="10" dirty="0">
                <a:latin typeface="Calibri"/>
                <a:cs typeface="Calibri"/>
              </a:rPr>
              <a:t>social</a:t>
            </a:r>
            <a:r>
              <a:rPr sz="1450" spc="15" dirty="0">
                <a:latin typeface="Calibri"/>
                <a:cs typeface="Calibri"/>
              </a:rPr>
              <a:t> </a:t>
            </a:r>
            <a:r>
              <a:rPr sz="1450" spc="10" dirty="0">
                <a:latin typeface="Calibri"/>
                <a:cs typeface="Calibri"/>
              </a:rPr>
              <a:t>- </a:t>
            </a:r>
            <a:r>
              <a:rPr sz="1450" spc="15" dirty="0">
                <a:latin typeface="Calibri"/>
                <a:cs typeface="Calibri"/>
              </a:rPr>
              <a:t> </a:t>
            </a:r>
            <a:r>
              <a:rPr sz="1450" spc="10" dirty="0">
                <a:latin typeface="Calibri"/>
                <a:cs typeface="Calibri"/>
              </a:rPr>
              <a:t>autonomía</a:t>
            </a:r>
            <a:endParaRPr sz="1450">
              <a:latin typeface="Calibri"/>
              <a:cs typeface="Calibri"/>
            </a:endParaRPr>
          </a:p>
        </p:txBody>
      </p:sp>
      <p:sp>
        <p:nvSpPr>
          <p:cNvPr id="6" name="object 6"/>
          <p:cNvSpPr txBox="1">
            <a:spLocks noGrp="1"/>
          </p:cNvSpPr>
          <p:nvPr>
            <p:ph type="title"/>
          </p:nvPr>
        </p:nvSpPr>
        <p:spPr>
          <a:xfrm>
            <a:off x="675797" y="1306093"/>
            <a:ext cx="3335654" cy="478155"/>
          </a:xfrm>
          <a:prstGeom prst="rect">
            <a:avLst/>
          </a:prstGeom>
        </p:spPr>
        <p:txBody>
          <a:bodyPr vert="horz" wrap="square" lIns="0" tIns="15240" rIns="0" bIns="0" rtlCol="0">
            <a:spAutoFit/>
          </a:bodyPr>
          <a:lstStyle/>
          <a:p>
            <a:pPr marL="12700">
              <a:lnSpc>
                <a:spcPct val="100000"/>
              </a:lnSpc>
              <a:spcBef>
                <a:spcPts val="120"/>
              </a:spcBef>
              <a:tabLst>
                <a:tab pos="2469515" algn="l"/>
              </a:tabLst>
            </a:pPr>
            <a:r>
              <a:rPr spc="-140" dirty="0">
                <a:solidFill>
                  <a:srgbClr val="385723"/>
                </a:solidFill>
              </a:rPr>
              <a:t>V</a:t>
            </a:r>
            <a:r>
              <a:rPr spc="10" dirty="0">
                <a:solidFill>
                  <a:srgbClr val="385723"/>
                </a:solidFill>
              </a:rPr>
              <a:t>e</a:t>
            </a:r>
            <a:r>
              <a:rPr spc="-20" dirty="0">
                <a:solidFill>
                  <a:srgbClr val="385723"/>
                </a:solidFill>
              </a:rPr>
              <a:t>n</a:t>
            </a:r>
            <a:r>
              <a:rPr spc="-40" dirty="0">
                <a:solidFill>
                  <a:srgbClr val="385723"/>
                </a:solidFill>
              </a:rPr>
              <a:t>t</a:t>
            </a:r>
            <a:r>
              <a:rPr spc="5" dirty="0">
                <a:solidFill>
                  <a:srgbClr val="385723"/>
                </a:solidFill>
              </a:rPr>
              <a:t>ajas</a:t>
            </a:r>
            <a:r>
              <a:rPr spc="-5" dirty="0">
                <a:solidFill>
                  <a:srgbClr val="385723"/>
                </a:solidFill>
              </a:rPr>
              <a:t> </a:t>
            </a:r>
            <a:r>
              <a:rPr spc="5" dirty="0">
                <a:solidFill>
                  <a:srgbClr val="385723"/>
                </a:solidFill>
              </a:rPr>
              <a:t>d</a:t>
            </a:r>
            <a:r>
              <a:rPr spc="10" dirty="0">
                <a:solidFill>
                  <a:srgbClr val="385723"/>
                </a:solidFill>
              </a:rPr>
              <a:t>e</a:t>
            </a:r>
            <a:r>
              <a:rPr dirty="0">
                <a:solidFill>
                  <a:srgbClr val="385723"/>
                </a:solidFill>
              </a:rPr>
              <a:t> l</a:t>
            </a:r>
            <a:r>
              <a:rPr spc="5" dirty="0">
                <a:solidFill>
                  <a:srgbClr val="385723"/>
                </a:solidFill>
              </a:rPr>
              <a:t>os</a:t>
            </a:r>
            <a:r>
              <a:rPr dirty="0">
                <a:solidFill>
                  <a:srgbClr val="385723"/>
                </a:solidFill>
              </a:rPr>
              <a:t>	</a:t>
            </a:r>
            <a:r>
              <a:rPr spc="20" dirty="0">
                <a:solidFill>
                  <a:srgbClr val="385723"/>
                </a:solidFill>
              </a:rPr>
              <a:t>R</a:t>
            </a:r>
            <a:r>
              <a:rPr spc="25" dirty="0">
                <a:solidFill>
                  <a:srgbClr val="385723"/>
                </a:solidFill>
              </a:rPr>
              <a:t>.A</a:t>
            </a:r>
            <a:r>
              <a:rPr dirty="0">
                <a:solidFill>
                  <a:srgbClr val="385723"/>
                </a:solidFill>
              </a:rPr>
              <a:t>.D</a:t>
            </a:r>
          </a:p>
        </p:txBody>
      </p:sp>
    </p:spTree>
    <p:extLst>
      <p:ext uri="{BB962C8B-B14F-4D97-AF65-F5344CB8AC3E}">
        <p14:creationId xmlns:p14="http://schemas.microsoft.com/office/powerpoint/2010/main" val="3281419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93570" y="2776086"/>
            <a:ext cx="3028950" cy="2860040"/>
          </a:xfrm>
          <a:prstGeom prst="rect">
            <a:avLst/>
          </a:prstGeom>
        </p:spPr>
        <p:txBody>
          <a:bodyPr vert="horz" wrap="square" lIns="0" tIns="13335" rIns="0" bIns="0" rtlCol="0">
            <a:spAutoFit/>
          </a:bodyPr>
          <a:lstStyle/>
          <a:p>
            <a:pPr marL="201295" indent="-189230">
              <a:lnSpc>
                <a:spcPct val="100000"/>
              </a:lnSpc>
              <a:spcBef>
                <a:spcPts val="105"/>
              </a:spcBef>
              <a:buFont typeface="Arial MT"/>
              <a:buChar char="•"/>
              <a:tabLst>
                <a:tab pos="201930" algn="l"/>
              </a:tabLst>
            </a:pPr>
            <a:r>
              <a:rPr sz="1400" spc="-5" dirty="0">
                <a:latin typeface="Calibri"/>
                <a:cs typeface="Calibri"/>
              </a:rPr>
              <a:t>Contra</a:t>
            </a:r>
            <a:r>
              <a:rPr sz="1400" spc="-20" dirty="0">
                <a:latin typeface="Calibri"/>
                <a:cs typeface="Calibri"/>
              </a:rPr>
              <a:t> </a:t>
            </a:r>
            <a:r>
              <a:rPr sz="1400" spc="-5" dirty="0">
                <a:latin typeface="Calibri"/>
                <a:cs typeface="Calibri"/>
              </a:rPr>
              <a:t>culturales:</a:t>
            </a:r>
            <a:r>
              <a:rPr sz="1400" spc="-30" dirty="0">
                <a:latin typeface="Calibri"/>
                <a:cs typeface="Calibri"/>
              </a:rPr>
              <a:t> </a:t>
            </a:r>
            <a:r>
              <a:rPr sz="1400" dirty="0">
                <a:latin typeface="Calibri"/>
                <a:cs typeface="Calibri"/>
              </a:rPr>
              <a:t>la</a:t>
            </a:r>
            <a:r>
              <a:rPr sz="1400" spc="-10" dirty="0">
                <a:latin typeface="Calibri"/>
                <a:cs typeface="Calibri"/>
              </a:rPr>
              <a:t> </a:t>
            </a:r>
            <a:r>
              <a:rPr sz="1400" spc="-5" dirty="0">
                <a:latin typeface="Calibri"/>
                <a:cs typeface="Calibri"/>
              </a:rPr>
              <a:t>cultura</a:t>
            </a:r>
            <a:r>
              <a:rPr sz="1400" spc="-30" dirty="0">
                <a:latin typeface="Calibri"/>
                <a:cs typeface="Calibri"/>
              </a:rPr>
              <a:t> </a:t>
            </a:r>
            <a:r>
              <a:rPr sz="1400" dirty="0">
                <a:latin typeface="Calibri"/>
                <a:cs typeface="Calibri"/>
              </a:rPr>
              <a:t>litigiosa</a:t>
            </a:r>
            <a:endParaRPr sz="1400">
              <a:latin typeface="Calibri"/>
              <a:cs typeface="Calibri"/>
            </a:endParaRPr>
          </a:p>
          <a:p>
            <a:pPr>
              <a:lnSpc>
                <a:spcPct val="100000"/>
              </a:lnSpc>
              <a:spcBef>
                <a:spcPts val="20"/>
              </a:spcBef>
              <a:buFont typeface="Arial MT"/>
              <a:buChar char="•"/>
            </a:pPr>
            <a:endParaRPr sz="1900">
              <a:latin typeface="Calibri"/>
              <a:cs typeface="Calibri"/>
            </a:endParaRPr>
          </a:p>
          <a:p>
            <a:pPr marL="201295" indent="-189230">
              <a:lnSpc>
                <a:spcPct val="100000"/>
              </a:lnSpc>
              <a:buFont typeface="Arial MT"/>
              <a:buChar char="•"/>
              <a:tabLst>
                <a:tab pos="201930" algn="l"/>
              </a:tabLst>
            </a:pPr>
            <a:r>
              <a:rPr sz="1400" spc="-5" dirty="0">
                <a:latin typeface="Calibri"/>
                <a:cs typeface="Calibri"/>
              </a:rPr>
              <a:t>Desequilibrio</a:t>
            </a:r>
            <a:r>
              <a:rPr sz="1400" spc="-20" dirty="0">
                <a:latin typeface="Calibri"/>
                <a:cs typeface="Calibri"/>
              </a:rPr>
              <a:t> </a:t>
            </a:r>
            <a:r>
              <a:rPr sz="1400" dirty="0">
                <a:latin typeface="Calibri"/>
                <a:cs typeface="Calibri"/>
              </a:rPr>
              <a:t>de</a:t>
            </a:r>
            <a:r>
              <a:rPr sz="1400" spc="-5" dirty="0">
                <a:latin typeface="Calibri"/>
                <a:cs typeface="Calibri"/>
              </a:rPr>
              <a:t> </a:t>
            </a:r>
            <a:r>
              <a:rPr sz="1400" dirty="0">
                <a:latin typeface="Calibri"/>
                <a:cs typeface="Calibri"/>
              </a:rPr>
              <a:t>poder </a:t>
            </a:r>
            <a:r>
              <a:rPr sz="1400" spc="-10" dirty="0">
                <a:latin typeface="Calibri"/>
                <a:cs typeface="Calibri"/>
              </a:rPr>
              <a:t>entre</a:t>
            </a:r>
            <a:r>
              <a:rPr sz="1400" spc="-30" dirty="0">
                <a:latin typeface="Calibri"/>
                <a:cs typeface="Calibri"/>
              </a:rPr>
              <a:t> </a:t>
            </a:r>
            <a:r>
              <a:rPr sz="1400" dirty="0">
                <a:latin typeface="Calibri"/>
                <a:cs typeface="Calibri"/>
              </a:rPr>
              <a:t>las</a:t>
            </a:r>
            <a:r>
              <a:rPr sz="1400" spc="-5" dirty="0">
                <a:latin typeface="Calibri"/>
                <a:cs typeface="Calibri"/>
              </a:rPr>
              <a:t> </a:t>
            </a:r>
            <a:r>
              <a:rPr sz="1400" dirty="0">
                <a:latin typeface="Calibri"/>
                <a:cs typeface="Calibri"/>
              </a:rPr>
              <a:t>partes</a:t>
            </a:r>
            <a:endParaRPr sz="1400">
              <a:latin typeface="Calibri"/>
              <a:cs typeface="Calibri"/>
            </a:endParaRPr>
          </a:p>
          <a:p>
            <a:pPr>
              <a:lnSpc>
                <a:spcPct val="100000"/>
              </a:lnSpc>
              <a:spcBef>
                <a:spcPts val="30"/>
              </a:spcBef>
              <a:buFont typeface="Arial MT"/>
              <a:buChar char="•"/>
            </a:pPr>
            <a:endParaRPr sz="2050">
              <a:latin typeface="Calibri"/>
              <a:cs typeface="Calibri"/>
            </a:endParaRPr>
          </a:p>
          <a:p>
            <a:pPr marL="12700" marR="16510">
              <a:lnSpc>
                <a:spcPts val="1510"/>
              </a:lnSpc>
              <a:buFont typeface="Arial MT"/>
              <a:buChar char="•"/>
              <a:tabLst>
                <a:tab pos="201930" algn="l"/>
              </a:tabLst>
            </a:pPr>
            <a:r>
              <a:rPr sz="1400" spc="-10" dirty="0">
                <a:latin typeface="Calibri"/>
                <a:cs typeface="Calibri"/>
              </a:rPr>
              <a:t>Falta</a:t>
            </a:r>
            <a:r>
              <a:rPr sz="1400" spc="-25" dirty="0">
                <a:latin typeface="Calibri"/>
                <a:cs typeface="Calibri"/>
              </a:rPr>
              <a:t> </a:t>
            </a:r>
            <a:r>
              <a:rPr sz="1400" dirty="0">
                <a:latin typeface="Calibri"/>
                <a:cs typeface="Calibri"/>
              </a:rPr>
              <a:t>de</a:t>
            </a:r>
            <a:r>
              <a:rPr sz="1400" spc="-15" dirty="0">
                <a:latin typeface="Calibri"/>
                <a:cs typeface="Calibri"/>
              </a:rPr>
              <a:t> </a:t>
            </a:r>
            <a:r>
              <a:rPr sz="1400" spc="-5" dirty="0">
                <a:latin typeface="Calibri"/>
                <a:cs typeface="Calibri"/>
              </a:rPr>
              <a:t>representación</a:t>
            </a:r>
            <a:r>
              <a:rPr sz="1400" spc="-40" dirty="0">
                <a:latin typeface="Calibri"/>
                <a:cs typeface="Calibri"/>
              </a:rPr>
              <a:t> </a:t>
            </a:r>
            <a:r>
              <a:rPr sz="1400" spc="-5" dirty="0">
                <a:latin typeface="Calibri"/>
                <a:cs typeface="Calibri"/>
              </a:rPr>
              <a:t>suficiente</a:t>
            </a:r>
            <a:r>
              <a:rPr sz="1400" spc="-35" dirty="0">
                <a:latin typeface="Calibri"/>
                <a:cs typeface="Calibri"/>
              </a:rPr>
              <a:t> </a:t>
            </a:r>
            <a:r>
              <a:rPr sz="1400" spc="-5" dirty="0">
                <a:latin typeface="Calibri"/>
                <a:cs typeface="Calibri"/>
              </a:rPr>
              <a:t>para </a:t>
            </a:r>
            <a:r>
              <a:rPr sz="1400" spc="-300" dirty="0">
                <a:latin typeface="Calibri"/>
                <a:cs typeface="Calibri"/>
              </a:rPr>
              <a:t> </a:t>
            </a:r>
            <a:r>
              <a:rPr sz="1400" dirty="0">
                <a:latin typeface="Calibri"/>
                <a:cs typeface="Calibri"/>
              </a:rPr>
              <a:t>dar</a:t>
            </a:r>
            <a:r>
              <a:rPr sz="1400" spc="-15" dirty="0">
                <a:latin typeface="Calibri"/>
                <a:cs typeface="Calibri"/>
              </a:rPr>
              <a:t> </a:t>
            </a:r>
            <a:r>
              <a:rPr sz="1400" spc="-10" dirty="0">
                <a:latin typeface="Calibri"/>
                <a:cs typeface="Calibri"/>
              </a:rPr>
              <a:t>“consentimiento</a:t>
            </a:r>
            <a:r>
              <a:rPr sz="1400" spc="-35" dirty="0">
                <a:latin typeface="Calibri"/>
                <a:cs typeface="Calibri"/>
              </a:rPr>
              <a:t> </a:t>
            </a:r>
            <a:r>
              <a:rPr sz="1400" spc="-5" dirty="0">
                <a:latin typeface="Calibri"/>
                <a:cs typeface="Calibri"/>
              </a:rPr>
              <a:t>informado”</a:t>
            </a:r>
            <a:endParaRPr sz="1400">
              <a:latin typeface="Calibri"/>
              <a:cs typeface="Calibri"/>
            </a:endParaRPr>
          </a:p>
          <a:p>
            <a:pPr>
              <a:lnSpc>
                <a:spcPct val="100000"/>
              </a:lnSpc>
              <a:spcBef>
                <a:spcPts val="15"/>
              </a:spcBef>
              <a:buFont typeface="Arial MT"/>
              <a:buChar char="•"/>
            </a:pPr>
            <a:endParaRPr sz="2050">
              <a:latin typeface="Calibri"/>
              <a:cs typeface="Calibri"/>
            </a:endParaRPr>
          </a:p>
          <a:p>
            <a:pPr marL="12700" marR="286385">
              <a:lnSpc>
                <a:spcPts val="1510"/>
              </a:lnSpc>
              <a:buFont typeface="Arial MT"/>
              <a:buChar char="•"/>
              <a:tabLst>
                <a:tab pos="201930" algn="l"/>
              </a:tabLst>
            </a:pPr>
            <a:r>
              <a:rPr sz="1400" dirty="0">
                <a:latin typeface="Calibri"/>
                <a:cs typeface="Calibri"/>
              </a:rPr>
              <a:t>Es</a:t>
            </a:r>
            <a:r>
              <a:rPr sz="1400" spc="-20" dirty="0">
                <a:latin typeface="Calibri"/>
                <a:cs typeface="Calibri"/>
              </a:rPr>
              <a:t> </a:t>
            </a:r>
            <a:r>
              <a:rPr sz="1400" spc="-5" dirty="0">
                <a:latin typeface="Calibri"/>
                <a:cs typeface="Calibri"/>
              </a:rPr>
              <a:t>visto</a:t>
            </a:r>
            <a:r>
              <a:rPr sz="1400" spc="-15" dirty="0">
                <a:latin typeface="Calibri"/>
                <a:cs typeface="Calibri"/>
              </a:rPr>
              <a:t> </a:t>
            </a:r>
            <a:r>
              <a:rPr sz="1400" spc="-5" dirty="0">
                <a:latin typeface="Calibri"/>
                <a:cs typeface="Calibri"/>
              </a:rPr>
              <a:t>como </a:t>
            </a:r>
            <a:r>
              <a:rPr sz="1400" dirty="0">
                <a:latin typeface="Calibri"/>
                <a:cs typeface="Calibri"/>
              </a:rPr>
              <a:t>una</a:t>
            </a:r>
            <a:r>
              <a:rPr sz="1400" spc="-25" dirty="0">
                <a:latin typeface="Calibri"/>
                <a:cs typeface="Calibri"/>
              </a:rPr>
              <a:t> </a:t>
            </a:r>
            <a:r>
              <a:rPr sz="1400" spc="-5" dirty="0">
                <a:latin typeface="Calibri"/>
                <a:cs typeface="Calibri"/>
              </a:rPr>
              <a:t>expropiación</a:t>
            </a:r>
            <a:r>
              <a:rPr sz="1400" spc="-45" dirty="0">
                <a:latin typeface="Calibri"/>
                <a:cs typeface="Calibri"/>
              </a:rPr>
              <a:t> </a:t>
            </a:r>
            <a:r>
              <a:rPr sz="1400" dirty="0">
                <a:latin typeface="Calibri"/>
                <a:cs typeface="Calibri"/>
              </a:rPr>
              <a:t>del </a:t>
            </a:r>
            <a:r>
              <a:rPr sz="1400" spc="-300" dirty="0">
                <a:latin typeface="Calibri"/>
                <a:cs typeface="Calibri"/>
              </a:rPr>
              <a:t> </a:t>
            </a:r>
            <a:r>
              <a:rPr sz="1400" dirty="0">
                <a:latin typeface="Calibri"/>
                <a:cs typeface="Calibri"/>
              </a:rPr>
              <a:t>poder</a:t>
            </a:r>
            <a:r>
              <a:rPr sz="1400" spc="-25" dirty="0">
                <a:latin typeface="Calibri"/>
                <a:cs typeface="Calibri"/>
              </a:rPr>
              <a:t> </a:t>
            </a:r>
            <a:r>
              <a:rPr sz="1400" dirty="0">
                <a:latin typeface="Calibri"/>
                <a:cs typeface="Calibri"/>
              </a:rPr>
              <a:t>del</a:t>
            </a:r>
            <a:r>
              <a:rPr sz="1400" spc="-15" dirty="0">
                <a:latin typeface="Calibri"/>
                <a:cs typeface="Calibri"/>
              </a:rPr>
              <a:t> </a:t>
            </a:r>
            <a:r>
              <a:rPr sz="1400" spc="-5" dirty="0">
                <a:latin typeface="Calibri"/>
                <a:cs typeface="Calibri"/>
              </a:rPr>
              <a:t>juez</a:t>
            </a:r>
            <a:endParaRPr sz="1400">
              <a:latin typeface="Calibri"/>
              <a:cs typeface="Calibri"/>
            </a:endParaRPr>
          </a:p>
          <a:p>
            <a:pPr>
              <a:lnSpc>
                <a:spcPct val="100000"/>
              </a:lnSpc>
              <a:buFont typeface="Arial MT"/>
              <a:buChar char="•"/>
            </a:pPr>
            <a:endParaRPr sz="2050">
              <a:latin typeface="Calibri"/>
              <a:cs typeface="Calibri"/>
            </a:endParaRPr>
          </a:p>
          <a:p>
            <a:pPr marL="12700" marR="513715">
              <a:lnSpc>
                <a:spcPts val="1520"/>
              </a:lnSpc>
              <a:spcBef>
                <a:spcPts val="5"/>
              </a:spcBef>
              <a:buFont typeface="Arial MT"/>
              <a:buChar char="•"/>
              <a:tabLst>
                <a:tab pos="201930" algn="l"/>
              </a:tabLst>
            </a:pPr>
            <a:r>
              <a:rPr sz="1400" spc="-5" dirty="0">
                <a:latin typeface="Calibri"/>
                <a:cs typeface="Calibri"/>
              </a:rPr>
              <a:t>Otro paradigma: </a:t>
            </a:r>
            <a:r>
              <a:rPr sz="1400" dirty="0">
                <a:latin typeface="Calibri"/>
                <a:cs typeface="Calibri"/>
              </a:rPr>
              <a:t>la </a:t>
            </a:r>
            <a:r>
              <a:rPr sz="1400" spc="-5" dirty="0">
                <a:latin typeface="Calibri"/>
                <a:cs typeface="Calibri"/>
              </a:rPr>
              <a:t>justicia </a:t>
            </a:r>
            <a:r>
              <a:rPr sz="1400" dirty="0">
                <a:latin typeface="Calibri"/>
                <a:cs typeface="Calibri"/>
              </a:rPr>
              <a:t>debe </a:t>
            </a:r>
            <a:r>
              <a:rPr sz="1400" spc="-310" dirty="0">
                <a:latin typeface="Calibri"/>
                <a:cs typeface="Calibri"/>
              </a:rPr>
              <a:t> </a:t>
            </a:r>
            <a:r>
              <a:rPr sz="1400" spc="-5" dirty="0">
                <a:latin typeface="Calibri"/>
                <a:cs typeface="Calibri"/>
              </a:rPr>
              <a:t>prevalecer</a:t>
            </a:r>
            <a:r>
              <a:rPr sz="1400" spc="-25" dirty="0">
                <a:latin typeface="Calibri"/>
                <a:cs typeface="Calibri"/>
              </a:rPr>
              <a:t> </a:t>
            </a:r>
            <a:r>
              <a:rPr sz="1400" spc="-5" dirty="0">
                <a:latin typeface="Calibri"/>
                <a:cs typeface="Calibri"/>
              </a:rPr>
              <a:t>sobre</a:t>
            </a:r>
            <a:r>
              <a:rPr sz="1400" spc="-30" dirty="0">
                <a:latin typeface="Calibri"/>
                <a:cs typeface="Calibri"/>
              </a:rPr>
              <a:t> </a:t>
            </a:r>
            <a:r>
              <a:rPr sz="1400" dirty="0">
                <a:latin typeface="Calibri"/>
                <a:cs typeface="Calibri"/>
              </a:rPr>
              <a:t>la paz</a:t>
            </a:r>
            <a:r>
              <a:rPr sz="1400" spc="-15" dirty="0">
                <a:latin typeface="Calibri"/>
                <a:cs typeface="Calibri"/>
              </a:rPr>
              <a:t> </a:t>
            </a:r>
            <a:r>
              <a:rPr sz="1400" dirty="0">
                <a:latin typeface="Calibri"/>
                <a:cs typeface="Calibri"/>
              </a:rPr>
              <a:t>social</a:t>
            </a:r>
            <a:endParaRPr sz="1400">
              <a:latin typeface="Calibri"/>
              <a:cs typeface="Calibri"/>
            </a:endParaRPr>
          </a:p>
        </p:txBody>
      </p:sp>
      <p:sp>
        <p:nvSpPr>
          <p:cNvPr id="3" name="object 3"/>
          <p:cNvSpPr/>
          <p:nvPr/>
        </p:nvSpPr>
        <p:spPr>
          <a:xfrm>
            <a:off x="0" y="4853063"/>
            <a:ext cx="836930" cy="1664970"/>
          </a:xfrm>
          <a:custGeom>
            <a:avLst/>
            <a:gdLst/>
            <a:ahLst/>
            <a:cxnLst/>
            <a:rect l="l" t="t" r="r" b="b"/>
            <a:pathLst>
              <a:path w="836930" h="1664970">
                <a:moveTo>
                  <a:pt x="836587" y="1130706"/>
                </a:moveTo>
                <a:lnTo>
                  <a:pt x="686816" y="980948"/>
                </a:lnTo>
                <a:lnTo>
                  <a:pt x="836104" y="832332"/>
                </a:lnTo>
                <a:lnTo>
                  <a:pt x="0" y="0"/>
                </a:lnTo>
                <a:lnTo>
                  <a:pt x="0" y="1664665"/>
                </a:lnTo>
                <a:lnTo>
                  <a:pt x="402920" y="1263573"/>
                </a:lnTo>
                <a:lnTo>
                  <a:pt x="553326" y="1413967"/>
                </a:lnTo>
                <a:lnTo>
                  <a:pt x="836587" y="1130706"/>
                </a:lnTo>
                <a:close/>
              </a:path>
            </a:pathLst>
          </a:custGeom>
          <a:solidFill>
            <a:srgbClr val="4472C4">
              <a:alpha val="30198"/>
            </a:srgbClr>
          </a:solidFill>
        </p:spPr>
        <p:txBody>
          <a:bodyPr wrap="square" lIns="0" tIns="0" rIns="0" bIns="0" rtlCol="0"/>
          <a:lstStyle/>
          <a:p>
            <a:endParaRPr/>
          </a:p>
        </p:txBody>
      </p:sp>
      <p:grpSp>
        <p:nvGrpSpPr>
          <p:cNvPr id="4" name="object 4"/>
          <p:cNvGrpSpPr/>
          <p:nvPr/>
        </p:nvGrpSpPr>
        <p:grpSpPr>
          <a:xfrm>
            <a:off x="4546396" y="1057275"/>
            <a:ext cx="5512435" cy="4855845"/>
            <a:chOff x="4546396" y="1057275"/>
            <a:chExt cx="5512435" cy="4855845"/>
          </a:xfrm>
        </p:grpSpPr>
        <p:pic>
          <p:nvPicPr>
            <p:cNvPr id="5" name="object 5"/>
            <p:cNvPicPr/>
            <p:nvPr/>
          </p:nvPicPr>
          <p:blipFill>
            <a:blip r:embed="rId2" cstate="print"/>
            <a:stretch>
              <a:fillRect/>
            </a:stretch>
          </p:blipFill>
          <p:spPr>
            <a:xfrm>
              <a:off x="4546396" y="2314575"/>
              <a:ext cx="4804143" cy="3598392"/>
            </a:xfrm>
            <a:prstGeom prst="rect">
              <a:avLst/>
            </a:prstGeom>
          </p:spPr>
        </p:pic>
        <p:sp>
          <p:nvSpPr>
            <p:cNvPr id="6" name="object 6"/>
            <p:cNvSpPr/>
            <p:nvPr/>
          </p:nvSpPr>
          <p:spPr>
            <a:xfrm>
              <a:off x="9255925" y="1057274"/>
              <a:ext cx="802640" cy="1597025"/>
            </a:xfrm>
            <a:custGeom>
              <a:avLst/>
              <a:gdLst/>
              <a:ahLst/>
              <a:cxnLst/>
              <a:rect l="l" t="t" r="r" b="b"/>
              <a:pathLst>
                <a:path w="802640" h="1597025">
                  <a:moveTo>
                    <a:pt x="802474" y="0"/>
                  </a:moveTo>
                  <a:lnTo>
                    <a:pt x="317" y="798385"/>
                  </a:lnTo>
                  <a:lnTo>
                    <a:pt x="146418" y="943813"/>
                  </a:lnTo>
                  <a:lnTo>
                    <a:pt x="0" y="1090295"/>
                  </a:lnTo>
                  <a:lnTo>
                    <a:pt x="287604" y="1377899"/>
                  </a:lnTo>
                  <a:lnTo>
                    <a:pt x="434759" y="1230795"/>
                  </a:lnTo>
                  <a:lnTo>
                    <a:pt x="802474" y="1596771"/>
                  </a:lnTo>
                  <a:lnTo>
                    <a:pt x="802474" y="0"/>
                  </a:lnTo>
                  <a:close/>
                </a:path>
              </a:pathLst>
            </a:custGeom>
            <a:solidFill>
              <a:srgbClr val="FFC000">
                <a:alpha val="30198"/>
              </a:srgbClr>
            </a:solidFill>
          </p:spPr>
          <p:txBody>
            <a:bodyPr wrap="square" lIns="0" tIns="0" rIns="0" bIns="0" rtlCol="0"/>
            <a:lstStyle/>
            <a:p>
              <a:endParaRPr/>
            </a:p>
          </p:txBody>
        </p:sp>
      </p:grpSp>
      <p:sp>
        <p:nvSpPr>
          <p:cNvPr id="7" name="object 7"/>
          <p:cNvSpPr txBox="1">
            <a:spLocks noGrp="1"/>
          </p:cNvSpPr>
          <p:nvPr>
            <p:ph type="title"/>
          </p:nvPr>
        </p:nvSpPr>
        <p:spPr>
          <a:xfrm>
            <a:off x="1379864" y="1255340"/>
            <a:ext cx="1732280" cy="478790"/>
          </a:xfrm>
          <a:prstGeom prst="rect">
            <a:avLst/>
          </a:prstGeom>
        </p:spPr>
        <p:txBody>
          <a:bodyPr vert="horz" wrap="square" lIns="0" tIns="15240" rIns="0" bIns="0" rtlCol="0">
            <a:spAutoFit/>
          </a:bodyPr>
          <a:lstStyle/>
          <a:p>
            <a:pPr marL="12700">
              <a:lnSpc>
                <a:spcPct val="100000"/>
              </a:lnSpc>
              <a:spcBef>
                <a:spcPts val="120"/>
              </a:spcBef>
            </a:pPr>
            <a:r>
              <a:rPr spc="5" dirty="0">
                <a:solidFill>
                  <a:srgbClr val="385723"/>
                </a:solidFill>
              </a:rPr>
              <a:t>Objeciones</a:t>
            </a:r>
          </a:p>
        </p:txBody>
      </p:sp>
    </p:spTree>
    <p:extLst>
      <p:ext uri="{BB962C8B-B14F-4D97-AF65-F5344CB8AC3E}">
        <p14:creationId xmlns:p14="http://schemas.microsoft.com/office/powerpoint/2010/main" val="646374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9424" y="1649818"/>
            <a:ext cx="7019290" cy="428625"/>
          </a:xfrm>
          <a:prstGeom prst="rect">
            <a:avLst/>
          </a:prstGeom>
        </p:spPr>
        <p:txBody>
          <a:bodyPr vert="horz" wrap="square" lIns="0" tIns="12065" rIns="0" bIns="0" rtlCol="0">
            <a:spAutoFit/>
          </a:bodyPr>
          <a:lstStyle/>
          <a:p>
            <a:pPr marL="12700">
              <a:lnSpc>
                <a:spcPct val="100000"/>
              </a:lnSpc>
              <a:spcBef>
                <a:spcPts val="95"/>
              </a:spcBef>
            </a:pPr>
            <a:r>
              <a:rPr sz="2650" spc="-10" dirty="0">
                <a:solidFill>
                  <a:srgbClr val="385723"/>
                </a:solidFill>
                <a:latin typeface="Calibri Light"/>
                <a:cs typeface="Calibri Light"/>
              </a:rPr>
              <a:t>RAD</a:t>
            </a:r>
            <a:r>
              <a:rPr sz="2650" spc="-15" dirty="0">
                <a:solidFill>
                  <a:srgbClr val="385723"/>
                </a:solidFill>
                <a:latin typeface="Calibri Light"/>
                <a:cs typeface="Calibri Light"/>
              </a:rPr>
              <a:t> </a:t>
            </a:r>
            <a:r>
              <a:rPr sz="2650" spc="-5" dirty="0">
                <a:solidFill>
                  <a:srgbClr val="385723"/>
                </a:solidFill>
                <a:latin typeface="Calibri Light"/>
                <a:cs typeface="Calibri Light"/>
              </a:rPr>
              <a:t>por</a:t>
            </a:r>
            <a:r>
              <a:rPr sz="2650" spc="5" dirty="0">
                <a:solidFill>
                  <a:srgbClr val="385723"/>
                </a:solidFill>
                <a:latin typeface="Calibri Light"/>
                <a:cs typeface="Calibri Light"/>
              </a:rPr>
              <a:t> </a:t>
            </a:r>
            <a:r>
              <a:rPr sz="2650" spc="-5" dirty="0">
                <a:solidFill>
                  <a:srgbClr val="385723"/>
                </a:solidFill>
                <a:latin typeface="Calibri Light"/>
                <a:cs typeface="Calibri Light"/>
              </a:rPr>
              <a:t>Tipos</a:t>
            </a:r>
            <a:r>
              <a:rPr sz="2650" spc="5" dirty="0">
                <a:solidFill>
                  <a:srgbClr val="385723"/>
                </a:solidFill>
                <a:latin typeface="Calibri Light"/>
                <a:cs typeface="Calibri Light"/>
              </a:rPr>
              <a:t> </a:t>
            </a:r>
            <a:r>
              <a:rPr sz="2650" spc="-5" dirty="0">
                <a:solidFill>
                  <a:srgbClr val="385723"/>
                </a:solidFill>
                <a:latin typeface="Calibri Light"/>
                <a:cs typeface="Calibri Light"/>
              </a:rPr>
              <a:t>de</a:t>
            </a:r>
            <a:r>
              <a:rPr sz="2650" spc="5" dirty="0">
                <a:solidFill>
                  <a:srgbClr val="385723"/>
                </a:solidFill>
                <a:latin typeface="Calibri Light"/>
                <a:cs typeface="Calibri Light"/>
              </a:rPr>
              <a:t> </a:t>
            </a:r>
            <a:r>
              <a:rPr sz="2650" spc="-5" dirty="0">
                <a:solidFill>
                  <a:srgbClr val="385723"/>
                </a:solidFill>
                <a:latin typeface="Calibri Light"/>
                <a:cs typeface="Calibri Light"/>
              </a:rPr>
              <a:t>Solución</a:t>
            </a:r>
            <a:r>
              <a:rPr sz="2650" dirty="0">
                <a:solidFill>
                  <a:srgbClr val="385723"/>
                </a:solidFill>
                <a:latin typeface="Calibri Light"/>
                <a:cs typeface="Calibri Light"/>
              </a:rPr>
              <a:t> </a:t>
            </a:r>
            <a:r>
              <a:rPr sz="2650" spc="-5" dirty="0">
                <a:solidFill>
                  <a:srgbClr val="385723"/>
                </a:solidFill>
                <a:latin typeface="Calibri Light"/>
                <a:cs typeface="Calibri Light"/>
              </a:rPr>
              <a:t>y</a:t>
            </a:r>
            <a:r>
              <a:rPr sz="2650" dirty="0">
                <a:solidFill>
                  <a:srgbClr val="385723"/>
                </a:solidFill>
                <a:latin typeface="Calibri Light"/>
                <a:cs typeface="Calibri Light"/>
              </a:rPr>
              <a:t> </a:t>
            </a:r>
            <a:r>
              <a:rPr sz="2650" spc="-20" dirty="0">
                <a:solidFill>
                  <a:srgbClr val="385723"/>
                </a:solidFill>
                <a:latin typeface="Calibri Light"/>
                <a:cs typeface="Calibri Light"/>
              </a:rPr>
              <a:t>rol</a:t>
            </a:r>
            <a:r>
              <a:rPr sz="2650" dirty="0">
                <a:solidFill>
                  <a:srgbClr val="385723"/>
                </a:solidFill>
                <a:latin typeface="Calibri Light"/>
                <a:cs typeface="Calibri Light"/>
              </a:rPr>
              <a:t> </a:t>
            </a:r>
            <a:r>
              <a:rPr sz="2650" spc="-5" dirty="0">
                <a:solidFill>
                  <a:srgbClr val="385723"/>
                </a:solidFill>
                <a:latin typeface="Calibri Light"/>
                <a:cs typeface="Calibri Light"/>
              </a:rPr>
              <a:t>de</a:t>
            </a:r>
            <a:r>
              <a:rPr sz="2650" spc="5" dirty="0">
                <a:solidFill>
                  <a:srgbClr val="385723"/>
                </a:solidFill>
                <a:latin typeface="Calibri Light"/>
                <a:cs typeface="Calibri Light"/>
              </a:rPr>
              <a:t> </a:t>
            </a:r>
            <a:r>
              <a:rPr sz="2650" spc="-5" dirty="0">
                <a:solidFill>
                  <a:srgbClr val="385723"/>
                </a:solidFill>
                <a:latin typeface="Calibri Light"/>
                <a:cs typeface="Calibri Light"/>
              </a:rPr>
              <a:t>los</a:t>
            </a:r>
            <a:r>
              <a:rPr sz="2650" spc="-20" dirty="0">
                <a:solidFill>
                  <a:srgbClr val="385723"/>
                </a:solidFill>
                <a:latin typeface="Calibri Light"/>
                <a:cs typeface="Calibri Light"/>
              </a:rPr>
              <a:t> </a:t>
            </a:r>
            <a:r>
              <a:rPr sz="2650" spc="-15" dirty="0">
                <a:solidFill>
                  <a:srgbClr val="385723"/>
                </a:solidFill>
                <a:latin typeface="Calibri Light"/>
                <a:cs typeface="Calibri Light"/>
              </a:rPr>
              <a:t>intervinientes</a:t>
            </a:r>
            <a:endParaRPr sz="2650">
              <a:latin typeface="Calibri Light"/>
              <a:cs typeface="Calibri Light"/>
            </a:endParaRPr>
          </a:p>
        </p:txBody>
      </p:sp>
      <p:grpSp>
        <p:nvGrpSpPr>
          <p:cNvPr id="3" name="object 3"/>
          <p:cNvGrpSpPr/>
          <p:nvPr/>
        </p:nvGrpSpPr>
        <p:grpSpPr>
          <a:xfrm>
            <a:off x="1253172" y="3127692"/>
            <a:ext cx="6480175" cy="669290"/>
            <a:chOff x="1253172" y="3127692"/>
            <a:chExt cx="6480175" cy="669290"/>
          </a:xfrm>
        </p:grpSpPr>
        <p:sp>
          <p:nvSpPr>
            <p:cNvPr id="4" name="object 4"/>
            <p:cNvSpPr/>
            <p:nvPr/>
          </p:nvSpPr>
          <p:spPr>
            <a:xfrm>
              <a:off x="2326633" y="3725684"/>
              <a:ext cx="5406390" cy="71120"/>
            </a:xfrm>
            <a:custGeom>
              <a:avLst/>
              <a:gdLst/>
              <a:ahLst/>
              <a:cxnLst/>
              <a:rect l="l" t="t" r="r" b="b"/>
              <a:pathLst>
                <a:path w="5406390" h="71120">
                  <a:moveTo>
                    <a:pt x="5335666" y="47148"/>
                  </a:moveTo>
                  <a:lnTo>
                    <a:pt x="5335666" y="70723"/>
                  </a:lnTo>
                  <a:lnTo>
                    <a:pt x="5406390" y="35413"/>
                  </a:lnTo>
                  <a:lnTo>
                    <a:pt x="5347402" y="5876"/>
                  </a:lnTo>
                  <a:lnTo>
                    <a:pt x="5347402" y="47148"/>
                  </a:lnTo>
                  <a:lnTo>
                    <a:pt x="5335666" y="47148"/>
                  </a:lnTo>
                  <a:close/>
                </a:path>
                <a:path w="5406390" h="71120">
                  <a:moveTo>
                    <a:pt x="0" y="23575"/>
                  </a:moveTo>
                  <a:lnTo>
                    <a:pt x="0" y="47148"/>
                  </a:lnTo>
                  <a:lnTo>
                    <a:pt x="5347402" y="47148"/>
                  </a:lnTo>
                  <a:lnTo>
                    <a:pt x="5347402" y="23575"/>
                  </a:lnTo>
                  <a:lnTo>
                    <a:pt x="0" y="23575"/>
                  </a:lnTo>
                  <a:close/>
                </a:path>
                <a:path w="5406390" h="71120">
                  <a:moveTo>
                    <a:pt x="5335666" y="0"/>
                  </a:moveTo>
                  <a:lnTo>
                    <a:pt x="5335666" y="23575"/>
                  </a:lnTo>
                  <a:lnTo>
                    <a:pt x="5347402" y="23575"/>
                  </a:lnTo>
                  <a:lnTo>
                    <a:pt x="5347402" y="5876"/>
                  </a:lnTo>
                  <a:lnTo>
                    <a:pt x="5335666" y="0"/>
                  </a:lnTo>
                  <a:close/>
                </a:path>
              </a:pathLst>
            </a:custGeom>
            <a:solidFill>
              <a:srgbClr val="CC0000"/>
            </a:solidFill>
          </p:spPr>
          <p:txBody>
            <a:bodyPr wrap="square" lIns="0" tIns="0" rIns="0" bIns="0" rtlCol="0"/>
            <a:lstStyle/>
            <a:p>
              <a:endParaRPr/>
            </a:p>
          </p:txBody>
        </p:sp>
        <p:sp>
          <p:nvSpPr>
            <p:cNvPr id="5" name="object 5"/>
            <p:cNvSpPr/>
            <p:nvPr/>
          </p:nvSpPr>
          <p:spPr>
            <a:xfrm>
              <a:off x="1257299" y="3131820"/>
              <a:ext cx="1445895" cy="628650"/>
            </a:xfrm>
            <a:custGeom>
              <a:avLst/>
              <a:gdLst/>
              <a:ahLst/>
              <a:cxnLst/>
              <a:rect l="l" t="t" r="r" b="b"/>
              <a:pathLst>
                <a:path w="1445895" h="628650">
                  <a:moveTo>
                    <a:pt x="0" y="104775"/>
                  </a:moveTo>
                  <a:lnTo>
                    <a:pt x="0" y="523875"/>
                  </a:lnTo>
                  <a:lnTo>
                    <a:pt x="8237" y="564645"/>
                  </a:lnTo>
                  <a:lnTo>
                    <a:pt x="30699" y="597950"/>
                  </a:lnTo>
                  <a:lnTo>
                    <a:pt x="64004" y="620412"/>
                  </a:lnTo>
                  <a:lnTo>
                    <a:pt x="104775" y="628650"/>
                  </a:lnTo>
                  <a:lnTo>
                    <a:pt x="1341120" y="628650"/>
                  </a:lnTo>
                  <a:lnTo>
                    <a:pt x="1381890" y="620412"/>
                  </a:lnTo>
                  <a:lnTo>
                    <a:pt x="1415195" y="597950"/>
                  </a:lnTo>
                  <a:lnTo>
                    <a:pt x="1437657" y="564645"/>
                  </a:lnTo>
                  <a:lnTo>
                    <a:pt x="1445895" y="523875"/>
                  </a:lnTo>
                  <a:lnTo>
                    <a:pt x="1445895" y="104775"/>
                  </a:lnTo>
                  <a:lnTo>
                    <a:pt x="1437657" y="64004"/>
                  </a:lnTo>
                  <a:lnTo>
                    <a:pt x="1415195" y="30699"/>
                  </a:lnTo>
                  <a:lnTo>
                    <a:pt x="1381890" y="8237"/>
                  </a:lnTo>
                  <a:lnTo>
                    <a:pt x="1341120" y="0"/>
                  </a:lnTo>
                  <a:lnTo>
                    <a:pt x="104775" y="0"/>
                  </a:lnTo>
                  <a:lnTo>
                    <a:pt x="64004" y="8237"/>
                  </a:lnTo>
                  <a:lnTo>
                    <a:pt x="30699" y="30699"/>
                  </a:lnTo>
                  <a:lnTo>
                    <a:pt x="8237" y="64004"/>
                  </a:lnTo>
                  <a:lnTo>
                    <a:pt x="0" y="104775"/>
                  </a:lnTo>
                  <a:close/>
                </a:path>
              </a:pathLst>
            </a:custGeom>
            <a:solidFill>
              <a:srgbClr val="4472C4"/>
            </a:solidFill>
          </p:spPr>
          <p:txBody>
            <a:bodyPr wrap="square" lIns="0" tIns="0" rIns="0" bIns="0" rtlCol="0"/>
            <a:lstStyle/>
            <a:p>
              <a:endParaRPr/>
            </a:p>
          </p:txBody>
        </p:sp>
        <p:sp>
          <p:nvSpPr>
            <p:cNvPr id="6" name="object 6"/>
            <p:cNvSpPr/>
            <p:nvPr/>
          </p:nvSpPr>
          <p:spPr>
            <a:xfrm>
              <a:off x="1257299" y="3131820"/>
              <a:ext cx="1445895" cy="628650"/>
            </a:xfrm>
            <a:custGeom>
              <a:avLst/>
              <a:gdLst/>
              <a:ahLst/>
              <a:cxnLst/>
              <a:rect l="l" t="t" r="r" b="b"/>
              <a:pathLst>
                <a:path w="1445895" h="628650">
                  <a:moveTo>
                    <a:pt x="0" y="104774"/>
                  </a:moveTo>
                  <a:lnTo>
                    <a:pt x="8237" y="64004"/>
                  </a:lnTo>
                  <a:lnTo>
                    <a:pt x="30699" y="30699"/>
                  </a:lnTo>
                  <a:lnTo>
                    <a:pt x="64004" y="8237"/>
                  </a:lnTo>
                  <a:lnTo>
                    <a:pt x="104774" y="0"/>
                  </a:lnTo>
                  <a:lnTo>
                    <a:pt x="843438" y="0"/>
                  </a:lnTo>
                  <a:lnTo>
                    <a:pt x="1204912" y="0"/>
                  </a:lnTo>
                  <a:lnTo>
                    <a:pt x="1341119" y="0"/>
                  </a:lnTo>
                  <a:lnTo>
                    <a:pt x="1381890" y="8237"/>
                  </a:lnTo>
                  <a:lnTo>
                    <a:pt x="1415195" y="30699"/>
                  </a:lnTo>
                  <a:lnTo>
                    <a:pt x="1437657" y="64004"/>
                  </a:lnTo>
                  <a:lnTo>
                    <a:pt x="1445894" y="104774"/>
                  </a:lnTo>
                  <a:lnTo>
                    <a:pt x="1445894" y="226628"/>
                  </a:lnTo>
                  <a:lnTo>
                    <a:pt x="1445894" y="261937"/>
                  </a:lnTo>
                  <a:lnTo>
                    <a:pt x="1445894" y="523874"/>
                  </a:lnTo>
                  <a:lnTo>
                    <a:pt x="1437657" y="564645"/>
                  </a:lnTo>
                  <a:lnTo>
                    <a:pt x="1415195" y="597950"/>
                  </a:lnTo>
                  <a:lnTo>
                    <a:pt x="1381890" y="620412"/>
                  </a:lnTo>
                  <a:lnTo>
                    <a:pt x="1341119" y="628649"/>
                  </a:lnTo>
                  <a:lnTo>
                    <a:pt x="1204912" y="628649"/>
                  </a:lnTo>
                  <a:lnTo>
                    <a:pt x="843438" y="628649"/>
                  </a:lnTo>
                  <a:lnTo>
                    <a:pt x="104774" y="628649"/>
                  </a:lnTo>
                  <a:lnTo>
                    <a:pt x="64004" y="620412"/>
                  </a:lnTo>
                  <a:lnTo>
                    <a:pt x="30699" y="597950"/>
                  </a:lnTo>
                  <a:lnTo>
                    <a:pt x="8237" y="564645"/>
                  </a:lnTo>
                  <a:lnTo>
                    <a:pt x="0" y="523874"/>
                  </a:lnTo>
                  <a:lnTo>
                    <a:pt x="0" y="261937"/>
                  </a:lnTo>
                  <a:lnTo>
                    <a:pt x="0" y="104774"/>
                  </a:lnTo>
                  <a:close/>
                </a:path>
              </a:pathLst>
            </a:custGeom>
            <a:ln w="7858">
              <a:solidFill>
                <a:srgbClr val="000000"/>
              </a:solidFill>
            </a:ln>
          </p:spPr>
          <p:txBody>
            <a:bodyPr wrap="square" lIns="0" tIns="0" rIns="0" bIns="0" rtlCol="0"/>
            <a:lstStyle/>
            <a:p>
              <a:endParaRPr/>
            </a:p>
          </p:txBody>
        </p:sp>
      </p:grpSp>
      <p:grpSp>
        <p:nvGrpSpPr>
          <p:cNvPr id="7" name="object 7"/>
          <p:cNvGrpSpPr/>
          <p:nvPr/>
        </p:nvGrpSpPr>
        <p:grpSpPr>
          <a:xfrm>
            <a:off x="7288410" y="3065025"/>
            <a:ext cx="1328420" cy="574040"/>
            <a:chOff x="7288410" y="3065025"/>
            <a:chExt cx="1328420" cy="574040"/>
          </a:xfrm>
        </p:grpSpPr>
        <p:sp>
          <p:nvSpPr>
            <p:cNvPr id="8" name="object 8"/>
            <p:cNvSpPr/>
            <p:nvPr/>
          </p:nvSpPr>
          <p:spPr>
            <a:xfrm>
              <a:off x="7292340" y="3068954"/>
              <a:ext cx="1320165" cy="565785"/>
            </a:xfrm>
            <a:custGeom>
              <a:avLst/>
              <a:gdLst/>
              <a:ahLst/>
              <a:cxnLst/>
              <a:rect l="l" t="t" r="r" b="b"/>
              <a:pathLst>
                <a:path w="1320165" h="565785">
                  <a:moveTo>
                    <a:pt x="0" y="94297"/>
                  </a:moveTo>
                  <a:lnTo>
                    <a:pt x="0" y="471487"/>
                  </a:lnTo>
                  <a:lnTo>
                    <a:pt x="7411" y="508189"/>
                  </a:lnTo>
                  <a:lnTo>
                    <a:pt x="27621" y="538163"/>
                  </a:lnTo>
                  <a:lnTo>
                    <a:pt x="57594" y="558373"/>
                  </a:lnTo>
                  <a:lnTo>
                    <a:pt x="94297" y="565785"/>
                  </a:lnTo>
                  <a:lnTo>
                    <a:pt x="1225867" y="565785"/>
                  </a:lnTo>
                  <a:lnTo>
                    <a:pt x="1262569" y="558373"/>
                  </a:lnTo>
                  <a:lnTo>
                    <a:pt x="1292543" y="538163"/>
                  </a:lnTo>
                  <a:lnTo>
                    <a:pt x="1312753" y="508189"/>
                  </a:lnTo>
                  <a:lnTo>
                    <a:pt x="1320165" y="471487"/>
                  </a:lnTo>
                  <a:lnTo>
                    <a:pt x="1320165" y="94297"/>
                  </a:lnTo>
                  <a:lnTo>
                    <a:pt x="1312753" y="57594"/>
                  </a:lnTo>
                  <a:lnTo>
                    <a:pt x="1292543" y="27621"/>
                  </a:lnTo>
                  <a:lnTo>
                    <a:pt x="1262569" y="7411"/>
                  </a:lnTo>
                  <a:lnTo>
                    <a:pt x="1225867" y="0"/>
                  </a:lnTo>
                  <a:lnTo>
                    <a:pt x="94297" y="0"/>
                  </a:lnTo>
                  <a:lnTo>
                    <a:pt x="57594" y="7411"/>
                  </a:lnTo>
                  <a:lnTo>
                    <a:pt x="27621" y="27621"/>
                  </a:lnTo>
                  <a:lnTo>
                    <a:pt x="7411" y="57594"/>
                  </a:lnTo>
                  <a:lnTo>
                    <a:pt x="0" y="94297"/>
                  </a:lnTo>
                  <a:close/>
                </a:path>
              </a:pathLst>
            </a:custGeom>
            <a:solidFill>
              <a:srgbClr val="4472C4"/>
            </a:solidFill>
          </p:spPr>
          <p:txBody>
            <a:bodyPr wrap="square" lIns="0" tIns="0" rIns="0" bIns="0" rtlCol="0"/>
            <a:lstStyle/>
            <a:p>
              <a:endParaRPr/>
            </a:p>
          </p:txBody>
        </p:sp>
        <p:sp>
          <p:nvSpPr>
            <p:cNvPr id="9" name="object 9"/>
            <p:cNvSpPr/>
            <p:nvPr/>
          </p:nvSpPr>
          <p:spPr>
            <a:xfrm>
              <a:off x="7292339" y="3068954"/>
              <a:ext cx="1320165" cy="565785"/>
            </a:xfrm>
            <a:custGeom>
              <a:avLst/>
              <a:gdLst/>
              <a:ahLst/>
              <a:cxnLst/>
              <a:rect l="l" t="t" r="r" b="b"/>
              <a:pathLst>
                <a:path w="1320165" h="565785">
                  <a:moveTo>
                    <a:pt x="0" y="94297"/>
                  </a:moveTo>
                  <a:lnTo>
                    <a:pt x="7411" y="57595"/>
                  </a:lnTo>
                  <a:lnTo>
                    <a:pt x="27621" y="27621"/>
                  </a:lnTo>
                  <a:lnTo>
                    <a:pt x="57595" y="7411"/>
                  </a:lnTo>
                  <a:lnTo>
                    <a:pt x="94297" y="0"/>
                  </a:lnTo>
                  <a:lnTo>
                    <a:pt x="220027" y="0"/>
                  </a:lnTo>
                  <a:lnTo>
                    <a:pt x="550068" y="0"/>
                  </a:lnTo>
                  <a:lnTo>
                    <a:pt x="1225867" y="0"/>
                  </a:lnTo>
                  <a:lnTo>
                    <a:pt x="1262569" y="7411"/>
                  </a:lnTo>
                  <a:lnTo>
                    <a:pt x="1292543" y="27621"/>
                  </a:lnTo>
                  <a:lnTo>
                    <a:pt x="1312753" y="57595"/>
                  </a:lnTo>
                  <a:lnTo>
                    <a:pt x="1320164" y="94297"/>
                  </a:lnTo>
                  <a:lnTo>
                    <a:pt x="1320164" y="330041"/>
                  </a:lnTo>
                  <a:lnTo>
                    <a:pt x="1320164" y="471487"/>
                  </a:lnTo>
                  <a:lnTo>
                    <a:pt x="1312753" y="508189"/>
                  </a:lnTo>
                  <a:lnTo>
                    <a:pt x="1292543" y="538163"/>
                  </a:lnTo>
                  <a:lnTo>
                    <a:pt x="1262569" y="558373"/>
                  </a:lnTo>
                  <a:lnTo>
                    <a:pt x="1225867" y="565784"/>
                  </a:lnTo>
                  <a:lnTo>
                    <a:pt x="550068" y="565784"/>
                  </a:lnTo>
                  <a:lnTo>
                    <a:pt x="220027" y="565784"/>
                  </a:lnTo>
                  <a:lnTo>
                    <a:pt x="94297" y="565784"/>
                  </a:lnTo>
                  <a:lnTo>
                    <a:pt x="57595" y="558373"/>
                  </a:lnTo>
                  <a:lnTo>
                    <a:pt x="27621" y="538163"/>
                  </a:lnTo>
                  <a:lnTo>
                    <a:pt x="7411" y="508189"/>
                  </a:lnTo>
                  <a:lnTo>
                    <a:pt x="0" y="471487"/>
                  </a:lnTo>
                  <a:lnTo>
                    <a:pt x="0" y="426958"/>
                  </a:lnTo>
                  <a:lnTo>
                    <a:pt x="0" y="330041"/>
                  </a:lnTo>
                  <a:lnTo>
                    <a:pt x="0" y="94297"/>
                  </a:lnTo>
                  <a:close/>
                </a:path>
              </a:pathLst>
            </a:custGeom>
            <a:ln w="7858">
              <a:solidFill>
                <a:srgbClr val="000000"/>
              </a:solidFill>
            </a:ln>
          </p:spPr>
          <p:txBody>
            <a:bodyPr wrap="square" lIns="0" tIns="0" rIns="0" bIns="0" rtlCol="0"/>
            <a:lstStyle/>
            <a:p>
              <a:endParaRPr/>
            </a:p>
          </p:txBody>
        </p:sp>
      </p:grpSp>
      <p:sp>
        <p:nvSpPr>
          <p:cNvPr id="10" name="object 10"/>
          <p:cNvSpPr txBox="1"/>
          <p:nvPr/>
        </p:nvSpPr>
        <p:spPr>
          <a:xfrm>
            <a:off x="7405369" y="3239087"/>
            <a:ext cx="1096010" cy="226060"/>
          </a:xfrm>
          <a:prstGeom prst="rect">
            <a:avLst/>
          </a:prstGeom>
        </p:spPr>
        <p:txBody>
          <a:bodyPr vert="horz" wrap="square" lIns="0" tIns="14604" rIns="0" bIns="0" rtlCol="0">
            <a:spAutoFit/>
          </a:bodyPr>
          <a:lstStyle/>
          <a:p>
            <a:pPr marL="12700">
              <a:lnSpc>
                <a:spcPct val="100000"/>
              </a:lnSpc>
              <a:spcBef>
                <a:spcPts val="114"/>
              </a:spcBef>
            </a:pPr>
            <a:r>
              <a:rPr sz="1300" b="1" spc="5" dirty="0">
                <a:solidFill>
                  <a:srgbClr val="FF6600"/>
                </a:solidFill>
                <a:latin typeface="Tahoma"/>
                <a:cs typeface="Tahoma"/>
              </a:rPr>
              <a:t>AUTONOMIA</a:t>
            </a:r>
            <a:endParaRPr sz="1300">
              <a:latin typeface="Tahoma"/>
              <a:cs typeface="Tahoma"/>
            </a:endParaRPr>
          </a:p>
        </p:txBody>
      </p:sp>
      <p:sp>
        <p:nvSpPr>
          <p:cNvPr id="11" name="object 11"/>
          <p:cNvSpPr txBox="1"/>
          <p:nvPr/>
        </p:nvSpPr>
        <p:spPr>
          <a:xfrm>
            <a:off x="1323809" y="3333384"/>
            <a:ext cx="1313180" cy="226060"/>
          </a:xfrm>
          <a:prstGeom prst="rect">
            <a:avLst/>
          </a:prstGeom>
        </p:spPr>
        <p:txBody>
          <a:bodyPr vert="horz" wrap="square" lIns="0" tIns="14604" rIns="0" bIns="0" rtlCol="0">
            <a:spAutoFit/>
          </a:bodyPr>
          <a:lstStyle/>
          <a:p>
            <a:pPr marL="12700">
              <a:lnSpc>
                <a:spcPct val="100000"/>
              </a:lnSpc>
              <a:spcBef>
                <a:spcPts val="114"/>
              </a:spcBef>
            </a:pPr>
            <a:r>
              <a:rPr sz="1300" b="1" spc="5" dirty="0">
                <a:solidFill>
                  <a:srgbClr val="FF6600"/>
                </a:solidFill>
                <a:latin typeface="Tahoma"/>
                <a:cs typeface="Tahoma"/>
              </a:rPr>
              <a:t>HETERONOMIA</a:t>
            </a:r>
            <a:endParaRPr sz="1300">
              <a:latin typeface="Tahoma"/>
              <a:cs typeface="Tahoma"/>
            </a:endParaRPr>
          </a:p>
        </p:txBody>
      </p:sp>
      <p:sp>
        <p:nvSpPr>
          <p:cNvPr id="12" name="object 12"/>
          <p:cNvSpPr txBox="1"/>
          <p:nvPr/>
        </p:nvSpPr>
        <p:spPr>
          <a:xfrm>
            <a:off x="2137492" y="4099290"/>
            <a:ext cx="635000" cy="176530"/>
          </a:xfrm>
          <a:prstGeom prst="rect">
            <a:avLst/>
          </a:prstGeom>
        </p:spPr>
        <p:txBody>
          <a:bodyPr vert="horz" wrap="square" lIns="0" tIns="17780" rIns="0" bIns="0" rtlCol="0">
            <a:spAutoFit/>
          </a:bodyPr>
          <a:lstStyle/>
          <a:p>
            <a:pPr marL="12700">
              <a:lnSpc>
                <a:spcPct val="100000"/>
              </a:lnSpc>
              <a:spcBef>
                <a:spcPts val="140"/>
              </a:spcBef>
            </a:pPr>
            <a:r>
              <a:rPr sz="950" b="1" spc="25" dirty="0">
                <a:latin typeface="Tahoma"/>
                <a:cs typeface="Tahoma"/>
              </a:rPr>
              <a:t>PROCE</a:t>
            </a:r>
            <a:r>
              <a:rPr sz="950" b="1" spc="20" dirty="0">
                <a:latin typeface="Tahoma"/>
                <a:cs typeface="Tahoma"/>
              </a:rPr>
              <a:t>S</a:t>
            </a:r>
            <a:r>
              <a:rPr sz="950" b="1" spc="30" dirty="0">
                <a:latin typeface="Tahoma"/>
                <a:cs typeface="Tahoma"/>
              </a:rPr>
              <a:t>O</a:t>
            </a:r>
            <a:endParaRPr sz="950">
              <a:latin typeface="Tahoma"/>
              <a:cs typeface="Tahoma"/>
            </a:endParaRPr>
          </a:p>
        </p:txBody>
      </p:sp>
      <p:sp>
        <p:nvSpPr>
          <p:cNvPr id="13" name="object 13"/>
          <p:cNvSpPr txBox="1"/>
          <p:nvPr/>
        </p:nvSpPr>
        <p:spPr>
          <a:xfrm>
            <a:off x="3269376" y="4099290"/>
            <a:ext cx="743585" cy="176530"/>
          </a:xfrm>
          <a:prstGeom prst="rect">
            <a:avLst/>
          </a:prstGeom>
        </p:spPr>
        <p:txBody>
          <a:bodyPr vert="horz" wrap="square" lIns="0" tIns="17780" rIns="0" bIns="0" rtlCol="0">
            <a:spAutoFit/>
          </a:bodyPr>
          <a:lstStyle/>
          <a:p>
            <a:pPr marL="12700">
              <a:lnSpc>
                <a:spcPct val="100000"/>
              </a:lnSpc>
              <a:spcBef>
                <a:spcPts val="140"/>
              </a:spcBef>
            </a:pPr>
            <a:r>
              <a:rPr sz="950" b="1" spc="20" dirty="0">
                <a:latin typeface="Tahoma"/>
                <a:cs typeface="Tahoma"/>
              </a:rPr>
              <a:t>A</a:t>
            </a:r>
            <a:r>
              <a:rPr sz="950" b="1" spc="25" dirty="0">
                <a:latin typeface="Tahoma"/>
                <a:cs typeface="Tahoma"/>
              </a:rPr>
              <a:t>RB</a:t>
            </a:r>
            <a:r>
              <a:rPr sz="950" b="1" spc="15" dirty="0">
                <a:latin typeface="Tahoma"/>
                <a:cs typeface="Tahoma"/>
              </a:rPr>
              <a:t>ITRAJE</a:t>
            </a:r>
            <a:endParaRPr sz="950">
              <a:latin typeface="Tahoma"/>
              <a:cs typeface="Tahoma"/>
            </a:endParaRPr>
          </a:p>
        </p:txBody>
      </p:sp>
      <p:sp>
        <p:nvSpPr>
          <p:cNvPr id="14" name="object 14"/>
          <p:cNvSpPr txBox="1"/>
          <p:nvPr/>
        </p:nvSpPr>
        <p:spPr>
          <a:xfrm>
            <a:off x="4400946" y="4099290"/>
            <a:ext cx="1003935" cy="176530"/>
          </a:xfrm>
          <a:prstGeom prst="rect">
            <a:avLst/>
          </a:prstGeom>
        </p:spPr>
        <p:txBody>
          <a:bodyPr vert="horz" wrap="square" lIns="0" tIns="17780" rIns="0" bIns="0" rtlCol="0">
            <a:spAutoFit/>
          </a:bodyPr>
          <a:lstStyle/>
          <a:p>
            <a:pPr marL="12700">
              <a:lnSpc>
                <a:spcPct val="100000"/>
              </a:lnSpc>
              <a:spcBef>
                <a:spcPts val="140"/>
              </a:spcBef>
            </a:pPr>
            <a:r>
              <a:rPr sz="950" b="1" spc="20" dirty="0">
                <a:latin typeface="Tahoma"/>
                <a:cs typeface="Tahoma"/>
              </a:rPr>
              <a:t>CONCILIACIÓN</a:t>
            </a:r>
            <a:endParaRPr sz="950">
              <a:latin typeface="Tahoma"/>
              <a:cs typeface="Tahoma"/>
            </a:endParaRPr>
          </a:p>
        </p:txBody>
      </p:sp>
      <p:sp>
        <p:nvSpPr>
          <p:cNvPr id="15" name="object 15"/>
          <p:cNvSpPr txBox="1"/>
          <p:nvPr/>
        </p:nvSpPr>
        <p:spPr>
          <a:xfrm>
            <a:off x="5658456" y="4099290"/>
            <a:ext cx="795020" cy="176530"/>
          </a:xfrm>
          <a:prstGeom prst="rect">
            <a:avLst/>
          </a:prstGeom>
        </p:spPr>
        <p:txBody>
          <a:bodyPr vert="horz" wrap="square" lIns="0" tIns="17780" rIns="0" bIns="0" rtlCol="0">
            <a:spAutoFit/>
          </a:bodyPr>
          <a:lstStyle/>
          <a:p>
            <a:pPr marL="12700">
              <a:lnSpc>
                <a:spcPct val="100000"/>
              </a:lnSpc>
              <a:spcBef>
                <a:spcPts val="140"/>
              </a:spcBef>
            </a:pPr>
            <a:r>
              <a:rPr sz="950" b="1" spc="20" dirty="0">
                <a:latin typeface="Tahoma"/>
                <a:cs typeface="Tahoma"/>
              </a:rPr>
              <a:t>MEDIACION</a:t>
            </a:r>
            <a:endParaRPr sz="950">
              <a:latin typeface="Tahoma"/>
              <a:cs typeface="Tahoma"/>
            </a:endParaRPr>
          </a:p>
        </p:txBody>
      </p:sp>
      <p:sp>
        <p:nvSpPr>
          <p:cNvPr id="16" name="object 16"/>
          <p:cNvSpPr txBox="1"/>
          <p:nvPr/>
        </p:nvSpPr>
        <p:spPr>
          <a:xfrm>
            <a:off x="6852891" y="4099290"/>
            <a:ext cx="959485" cy="176530"/>
          </a:xfrm>
          <a:prstGeom prst="rect">
            <a:avLst/>
          </a:prstGeom>
        </p:spPr>
        <p:txBody>
          <a:bodyPr vert="horz" wrap="square" lIns="0" tIns="17780" rIns="0" bIns="0" rtlCol="0">
            <a:spAutoFit/>
          </a:bodyPr>
          <a:lstStyle/>
          <a:p>
            <a:pPr marL="12700">
              <a:lnSpc>
                <a:spcPct val="100000"/>
              </a:lnSpc>
              <a:spcBef>
                <a:spcPts val="140"/>
              </a:spcBef>
            </a:pPr>
            <a:r>
              <a:rPr sz="950" b="1" spc="25" dirty="0">
                <a:latin typeface="Tahoma"/>
                <a:cs typeface="Tahoma"/>
              </a:rPr>
              <a:t>NEGOC</a:t>
            </a:r>
            <a:r>
              <a:rPr sz="950" b="1" spc="15" dirty="0">
                <a:latin typeface="Tahoma"/>
                <a:cs typeface="Tahoma"/>
              </a:rPr>
              <a:t>IA</a:t>
            </a:r>
            <a:r>
              <a:rPr sz="950" b="1" spc="25" dirty="0">
                <a:latin typeface="Tahoma"/>
                <a:cs typeface="Tahoma"/>
              </a:rPr>
              <a:t>C</a:t>
            </a:r>
            <a:r>
              <a:rPr sz="950" b="1" spc="10" dirty="0">
                <a:latin typeface="Tahoma"/>
                <a:cs typeface="Tahoma"/>
              </a:rPr>
              <a:t>I</a:t>
            </a:r>
            <a:r>
              <a:rPr sz="950" b="1" spc="30" dirty="0">
                <a:latin typeface="Tahoma"/>
                <a:cs typeface="Tahoma"/>
              </a:rPr>
              <a:t>ON</a:t>
            </a:r>
            <a:endParaRPr sz="950">
              <a:latin typeface="Tahoma"/>
              <a:cs typeface="Tahoma"/>
            </a:endParaRPr>
          </a:p>
        </p:txBody>
      </p:sp>
      <p:sp>
        <p:nvSpPr>
          <p:cNvPr id="17" name="object 17"/>
          <p:cNvSpPr/>
          <p:nvPr/>
        </p:nvSpPr>
        <p:spPr>
          <a:xfrm>
            <a:off x="2514600" y="3823335"/>
            <a:ext cx="5029200" cy="251460"/>
          </a:xfrm>
          <a:custGeom>
            <a:avLst/>
            <a:gdLst/>
            <a:ahLst/>
            <a:cxnLst/>
            <a:rect l="l" t="t" r="r" b="b"/>
            <a:pathLst>
              <a:path w="5029200" h="251460">
                <a:moveTo>
                  <a:pt x="0" y="188594"/>
                </a:moveTo>
                <a:lnTo>
                  <a:pt x="314324" y="0"/>
                </a:lnTo>
              </a:path>
              <a:path w="5029200" h="251460">
                <a:moveTo>
                  <a:pt x="1068704" y="188594"/>
                </a:moveTo>
                <a:lnTo>
                  <a:pt x="1320164" y="0"/>
                </a:lnTo>
              </a:path>
              <a:path w="5029200" h="251460">
                <a:moveTo>
                  <a:pt x="2388869" y="251459"/>
                </a:moveTo>
                <a:lnTo>
                  <a:pt x="2326004" y="0"/>
                </a:lnTo>
              </a:path>
              <a:path w="5029200" h="251460">
                <a:moveTo>
                  <a:pt x="3268979" y="0"/>
                </a:moveTo>
                <a:lnTo>
                  <a:pt x="3551872" y="251459"/>
                </a:lnTo>
              </a:path>
              <a:path w="5029200" h="251460">
                <a:moveTo>
                  <a:pt x="4463414" y="0"/>
                </a:moveTo>
                <a:lnTo>
                  <a:pt x="5029199" y="251459"/>
                </a:lnTo>
              </a:path>
            </a:pathLst>
          </a:custGeom>
          <a:ln w="7858">
            <a:solidFill>
              <a:srgbClr val="000000"/>
            </a:solidFill>
          </a:ln>
        </p:spPr>
        <p:txBody>
          <a:bodyPr wrap="square" lIns="0" tIns="0" rIns="0" bIns="0" rtlCol="0"/>
          <a:lstStyle/>
          <a:p>
            <a:endParaRPr/>
          </a:p>
        </p:txBody>
      </p:sp>
      <p:sp>
        <p:nvSpPr>
          <p:cNvPr id="18" name="Bisel 17"/>
          <p:cNvSpPr/>
          <p:nvPr/>
        </p:nvSpPr>
        <p:spPr>
          <a:xfrm>
            <a:off x="6019800" y="4343400"/>
            <a:ext cx="1385569" cy="685800"/>
          </a:xfrm>
          <a:prstGeom prst="beve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L"/>
          </a:p>
        </p:txBody>
      </p:sp>
      <p:sp>
        <p:nvSpPr>
          <p:cNvPr id="19" name="CuadroTexto 18"/>
          <p:cNvSpPr txBox="1"/>
          <p:nvPr/>
        </p:nvSpPr>
        <p:spPr>
          <a:xfrm>
            <a:off x="6096000" y="4572000"/>
            <a:ext cx="1447800" cy="369332"/>
          </a:xfrm>
          <a:prstGeom prst="rect">
            <a:avLst/>
          </a:prstGeom>
          <a:noFill/>
        </p:spPr>
        <p:txBody>
          <a:bodyPr wrap="square" rtlCol="0">
            <a:spAutoFit/>
          </a:bodyPr>
          <a:lstStyle/>
          <a:p>
            <a:r>
              <a:rPr lang="es-CL" dirty="0" smtClean="0"/>
              <a:t>Facilitación</a:t>
            </a:r>
            <a:endParaRPr lang="es-CL" dirty="0"/>
          </a:p>
        </p:txBody>
      </p:sp>
    </p:spTree>
    <p:extLst>
      <p:ext uri="{BB962C8B-B14F-4D97-AF65-F5344CB8AC3E}">
        <p14:creationId xmlns:p14="http://schemas.microsoft.com/office/powerpoint/2010/main" val="232108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98296" y="1057275"/>
            <a:ext cx="8933815" cy="5657850"/>
            <a:chOff x="998296" y="1057275"/>
            <a:chExt cx="8933815" cy="5657850"/>
          </a:xfrm>
        </p:grpSpPr>
        <p:sp>
          <p:nvSpPr>
            <p:cNvPr id="3" name="object 3"/>
            <p:cNvSpPr/>
            <p:nvPr/>
          </p:nvSpPr>
          <p:spPr>
            <a:xfrm>
              <a:off x="998296" y="1057275"/>
              <a:ext cx="8061959" cy="5657850"/>
            </a:xfrm>
            <a:custGeom>
              <a:avLst/>
              <a:gdLst/>
              <a:ahLst/>
              <a:cxnLst/>
              <a:rect l="l" t="t" r="r" b="b"/>
              <a:pathLst>
                <a:path w="8061959" h="5657850">
                  <a:moveTo>
                    <a:pt x="0" y="2828925"/>
                  </a:moveTo>
                  <a:lnTo>
                    <a:pt x="329" y="2880773"/>
                  </a:lnTo>
                  <a:lnTo>
                    <a:pt x="1316" y="2932465"/>
                  </a:lnTo>
                  <a:lnTo>
                    <a:pt x="2956" y="2983994"/>
                  </a:lnTo>
                  <a:lnTo>
                    <a:pt x="5245" y="3035359"/>
                  </a:lnTo>
                  <a:lnTo>
                    <a:pt x="8179" y="3086553"/>
                  </a:lnTo>
                  <a:lnTo>
                    <a:pt x="11754" y="3137574"/>
                  </a:lnTo>
                  <a:lnTo>
                    <a:pt x="15966" y="3188418"/>
                  </a:lnTo>
                  <a:lnTo>
                    <a:pt x="20812" y="3239081"/>
                  </a:lnTo>
                  <a:lnTo>
                    <a:pt x="26287" y="3289558"/>
                  </a:lnTo>
                  <a:lnTo>
                    <a:pt x="32387" y="3339847"/>
                  </a:lnTo>
                  <a:lnTo>
                    <a:pt x="39109" y="3389942"/>
                  </a:lnTo>
                  <a:lnTo>
                    <a:pt x="46447" y="3439840"/>
                  </a:lnTo>
                  <a:lnTo>
                    <a:pt x="54400" y="3489537"/>
                  </a:lnTo>
                  <a:lnTo>
                    <a:pt x="62962" y="3539029"/>
                  </a:lnTo>
                  <a:lnTo>
                    <a:pt x="72129" y="3588313"/>
                  </a:lnTo>
                  <a:lnTo>
                    <a:pt x="81898" y="3637383"/>
                  </a:lnTo>
                  <a:lnTo>
                    <a:pt x="92264" y="3686237"/>
                  </a:lnTo>
                  <a:lnTo>
                    <a:pt x="103224" y="3734870"/>
                  </a:lnTo>
                  <a:lnTo>
                    <a:pt x="114774" y="3783279"/>
                  </a:lnTo>
                  <a:lnTo>
                    <a:pt x="126909" y="3831459"/>
                  </a:lnTo>
                  <a:lnTo>
                    <a:pt x="139626" y="3879407"/>
                  </a:lnTo>
                  <a:lnTo>
                    <a:pt x="152921" y="3927119"/>
                  </a:lnTo>
                  <a:lnTo>
                    <a:pt x="166790" y="3974590"/>
                  </a:lnTo>
                  <a:lnTo>
                    <a:pt x="181228" y="4021817"/>
                  </a:lnTo>
                  <a:lnTo>
                    <a:pt x="196233" y="4068795"/>
                  </a:lnTo>
                  <a:lnTo>
                    <a:pt x="211799" y="4115522"/>
                  </a:lnTo>
                  <a:lnTo>
                    <a:pt x="227923" y="4161992"/>
                  </a:lnTo>
                  <a:lnTo>
                    <a:pt x="244602" y="4208203"/>
                  </a:lnTo>
                  <a:lnTo>
                    <a:pt x="261830" y="4254149"/>
                  </a:lnTo>
                  <a:lnTo>
                    <a:pt x="279604" y="4299828"/>
                  </a:lnTo>
                  <a:lnTo>
                    <a:pt x="297921" y="4345235"/>
                  </a:lnTo>
                  <a:lnTo>
                    <a:pt x="316776" y="4390366"/>
                  </a:lnTo>
                  <a:lnTo>
                    <a:pt x="336165" y="4435218"/>
                  </a:lnTo>
                  <a:lnTo>
                    <a:pt x="356084" y="4479786"/>
                  </a:lnTo>
                  <a:lnTo>
                    <a:pt x="376529" y="4524066"/>
                  </a:lnTo>
                  <a:lnTo>
                    <a:pt x="397497" y="4568055"/>
                  </a:lnTo>
                  <a:lnTo>
                    <a:pt x="418983" y="4611748"/>
                  </a:lnTo>
                  <a:lnTo>
                    <a:pt x="440984" y="4655142"/>
                  </a:lnTo>
                  <a:lnTo>
                    <a:pt x="463495" y="4698233"/>
                  </a:lnTo>
                  <a:lnTo>
                    <a:pt x="486512" y="4741017"/>
                  </a:lnTo>
                  <a:lnTo>
                    <a:pt x="510032" y="4783490"/>
                  </a:lnTo>
                  <a:lnTo>
                    <a:pt x="534051" y="4825647"/>
                  </a:lnTo>
                  <a:lnTo>
                    <a:pt x="558564" y="4867485"/>
                  </a:lnTo>
                  <a:lnTo>
                    <a:pt x="583568" y="4909001"/>
                  </a:lnTo>
                  <a:lnTo>
                    <a:pt x="609058" y="4950190"/>
                  </a:lnTo>
                  <a:lnTo>
                    <a:pt x="635031" y="4991047"/>
                  </a:lnTo>
                  <a:lnTo>
                    <a:pt x="661483" y="5031570"/>
                  </a:lnTo>
                  <a:lnTo>
                    <a:pt x="688410" y="5071755"/>
                  </a:lnTo>
                  <a:lnTo>
                    <a:pt x="715807" y="5111596"/>
                  </a:lnTo>
                  <a:lnTo>
                    <a:pt x="743671" y="5151091"/>
                  </a:lnTo>
                  <a:lnTo>
                    <a:pt x="771999" y="5190236"/>
                  </a:lnTo>
                  <a:lnTo>
                    <a:pt x="800785" y="5229026"/>
                  </a:lnTo>
                  <a:lnTo>
                    <a:pt x="830026" y="5267458"/>
                  </a:lnTo>
                  <a:lnTo>
                    <a:pt x="859718" y="5305528"/>
                  </a:lnTo>
                  <a:lnTo>
                    <a:pt x="889857" y="5343231"/>
                  </a:lnTo>
                  <a:lnTo>
                    <a:pt x="920440" y="5380564"/>
                  </a:lnTo>
                  <a:lnTo>
                    <a:pt x="951461" y="5417523"/>
                  </a:lnTo>
                  <a:lnTo>
                    <a:pt x="982918" y="5454104"/>
                  </a:lnTo>
                  <a:lnTo>
                    <a:pt x="1014806" y="5490303"/>
                  </a:lnTo>
                  <a:lnTo>
                    <a:pt x="1047121" y="5526116"/>
                  </a:lnTo>
                  <a:lnTo>
                    <a:pt x="1173374" y="5657849"/>
                  </a:lnTo>
                  <a:lnTo>
                    <a:pt x="6888433" y="5657849"/>
                  </a:lnTo>
                  <a:lnTo>
                    <a:pt x="7014686" y="5526116"/>
                  </a:lnTo>
                  <a:lnTo>
                    <a:pt x="7047001" y="5490303"/>
                  </a:lnTo>
                  <a:lnTo>
                    <a:pt x="7078889" y="5454104"/>
                  </a:lnTo>
                  <a:lnTo>
                    <a:pt x="7110345" y="5417523"/>
                  </a:lnTo>
                  <a:lnTo>
                    <a:pt x="7141367" y="5380564"/>
                  </a:lnTo>
                  <a:lnTo>
                    <a:pt x="7171949" y="5343231"/>
                  </a:lnTo>
                  <a:lnTo>
                    <a:pt x="7202088" y="5305527"/>
                  </a:lnTo>
                  <a:lnTo>
                    <a:pt x="7231780" y="5267458"/>
                  </a:lnTo>
                  <a:lnTo>
                    <a:pt x="7261021" y="5229026"/>
                  </a:lnTo>
                  <a:lnTo>
                    <a:pt x="7289808" y="5190236"/>
                  </a:lnTo>
                  <a:lnTo>
                    <a:pt x="7318135" y="5151091"/>
                  </a:lnTo>
                  <a:lnTo>
                    <a:pt x="7345999" y="5111596"/>
                  </a:lnTo>
                  <a:lnTo>
                    <a:pt x="7373397" y="5071755"/>
                  </a:lnTo>
                  <a:lnTo>
                    <a:pt x="7400323" y="5031570"/>
                  </a:lnTo>
                  <a:lnTo>
                    <a:pt x="7426775" y="4991047"/>
                  </a:lnTo>
                  <a:lnTo>
                    <a:pt x="7452748" y="4950189"/>
                  </a:lnTo>
                  <a:lnTo>
                    <a:pt x="7478239" y="4909001"/>
                  </a:lnTo>
                  <a:lnTo>
                    <a:pt x="7503242" y="4867485"/>
                  </a:lnTo>
                  <a:lnTo>
                    <a:pt x="7527755" y="4825647"/>
                  </a:lnTo>
                  <a:lnTo>
                    <a:pt x="7551774" y="4783490"/>
                  </a:lnTo>
                  <a:lnTo>
                    <a:pt x="7575294" y="4741017"/>
                  </a:lnTo>
                  <a:lnTo>
                    <a:pt x="7598311" y="4698233"/>
                  </a:lnTo>
                  <a:lnTo>
                    <a:pt x="7620822" y="4655142"/>
                  </a:lnTo>
                  <a:lnTo>
                    <a:pt x="7642823" y="4611748"/>
                  </a:lnTo>
                  <a:lnTo>
                    <a:pt x="7664309" y="4568055"/>
                  </a:lnTo>
                  <a:lnTo>
                    <a:pt x="7685277" y="4524066"/>
                  </a:lnTo>
                  <a:lnTo>
                    <a:pt x="7705722" y="4479785"/>
                  </a:lnTo>
                  <a:lnTo>
                    <a:pt x="7725641" y="4435218"/>
                  </a:lnTo>
                  <a:lnTo>
                    <a:pt x="7745030" y="4390366"/>
                  </a:lnTo>
                  <a:lnTo>
                    <a:pt x="7763885" y="4345235"/>
                  </a:lnTo>
                  <a:lnTo>
                    <a:pt x="7782202" y="4299828"/>
                  </a:lnTo>
                  <a:lnTo>
                    <a:pt x="7799976" y="4254149"/>
                  </a:lnTo>
                  <a:lnTo>
                    <a:pt x="7817205" y="4208203"/>
                  </a:lnTo>
                  <a:lnTo>
                    <a:pt x="7833883" y="4161992"/>
                  </a:lnTo>
                  <a:lnTo>
                    <a:pt x="7850007" y="4115522"/>
                  </a:lnTo>
                  <a:lnTo>
                    <a:pt x="7865574" y="4068795"/>
                  </a:lnTo>
                  <a:lnTo>
                    <a:pt x="7880578" y="4021817"/>
                  </a:lnTo>
                  <a:lnTo>
                    <a:pt x="7895017" y="3974590"/>
                  </a:lnTo>
                  <a:lnTo>
                    <a:pt x="7908885" y="3927119"/>
                  </a:lnTo>
                  <a:lnTo>
                    <a:pt x="7922180" y="3879407"/>
                  </a:lnTo>
                  <a:lnTo>
                    <a:pt x="7934897" y="3831459"/>
                  </a:lnTo>
                  <a:lnTo>
                    <a:pt x="7947033" y="3783279"/>
                  </a:lnTo>
                  <a:lnTo>
                    <a:pt x="7958582" y="3734870"/>
                  </a:lnTo>
                  <a:lnTo>
                    <a:pt x="7969542" y="3686237"/>
                  </a:lnTo>
                  <a:lnTo>
                    <a:pt x="7979909" y="3637383"/>
                  </a:lnTo>
                  <a:lnTo>
                    <a:pt x="7989678" y="3588313"/>
                  </a:lnTo>
                  <a:lnTo>
                    <a:pt x="7998845" y="3539029"/>
                  </a:lnTo>
                  <a:lnTo>
                    <a:pt x="8007407" y="3489537"/>
                  </a:lnTo>
                  <a:lnTo>
                    <a:pt x="8015359" y="3439840"/>
                  </a:lnTo>
                  <a:lnTo>
                    <a:pt x="8022698" y="3389942"/>
                  </a:lnTo>
                  <a:lnTo>
                    <a:pt x="8029419" y="3339847"/>
                  </a:lnTo>
                  <a:lnTo>
                    <a:pt x="8035520" y="3289558"/>
                  </a:lnTo>
                  <a:lnTo>
                    <a:pt x="8040995" y="3239081"/>
                  </a:lnTo>
                  <a:lnTo>
                    <a:pt x="8045840" y="3188418"/>
                  </a:lnTo>
                  <a:lnTo>
                    <a:pt x="8050052" y="3137574"/>
                  </a:lnTo>
                  <a:lnTo>
                    <a:pt x="8053628" y="3086553"/>
                  </a:lnTo>
                  <a:lnTo>
                    <a:pt x="8056562" y="3035359"/>
                  </a:lnTo>
                  <a:lnTo>
                    <a:pt x="8058851" y="2983994"/>
                  </a:lnTo>
                  <a:lnTo>
                    <a:pt x="8060490" y="2932465"/>
                  </a:lnTo>
                  <a:lnTo>
                    <a:pt x="8061477" y="2880773"/>
                  </a:lnTo>
                  <a:lnTo>
                    <a:pt x="8061807" y="2828925"/>
                  </a:lnTo>
                  <a:lnTo>
                    <a:pt x="8061477" y="2777076"/>
                  </a:lnTo>
                  <a:lnTo>
                    <a:pt x="8060490" y="2725384"/>
                  </a:lnTo>
                  <a:lnTo>
                    <a:pt x="8058851" y="2673854"/>
                  </a:lnTo>
                  <a:lnTo>
                    <a:pt x="8056562" y="2622490"/>
                  </a:lnTo>
                  <a:lnTo>
                    <a:pt x="8053628" y="2571295"/>
                  </a:lnTo>
                  <a:lnTo>
                    <a:pt x="8050052" y="2520273"/>
                  </a:lnTo>
                  <a:lnTo>
                    <a:pt x="8045840" y="2469429"/>
                  </a:lnTo>
                  <a:lnTo>
                    <a:pt x="8040995" y="2418766"/>
                  </a:lnTo>
                  <a:lnTo>
                    <a:pt x="8035520" y="2368288"/>
                  </a:lnTo>
                  <a:lnTo>
                    <a:pt x="8029419" y="2317999"/>
                  </a:lnTo>
                  <a:lnTo>
                    <a:pt x="8022698" y="2267904"/>
                  </a:lnTo>
                  <a:lnTo>
                    <a:pt x="8015359" y="2218005"/>
                  </a:lnTo>
                  <a:lnTo>
                    <a:pt x="8007407" y="2168307"/>
                  </a:lnTo>
                  <a:lnTo>
                    <a:pt x="7998845" y="2118814"/>
                  </a:lnTo>
                  <a:lnTo>
                    <a:pt x="7989678" y="2069530"/>
                  </a:lnTo>
                  <a:lnTo>
                    <a:pt x="7979909" y="2020459"/>
                  </a:lnTo>
                  <a:lnTo>
                    <a:pt x="7969542" y="1971604"/>
                  </a:lnTo>
                  <a:lnTo>
                    <a:pt x="7958582" y="1922970"/>
                  </a:lnTo>
                  <a:lnTo>
                    <a:pt x="7947033" y="1874560"/>
                  </a:lnTo>
                  <a:lnTo>
                    <a:pt x="7934897" y="1826379"/>
                  </a:lnTo>
                  <a:lnTo>
                    <a:pt x="7922180" y="1778430"/>
                  </a:lnTo>
                  <a:lnTo>
                    <a:pt x="7908885" y="1730718"/>
                  </a:lnTo>
                  <a:lnTo>
                    <a:pt x="7895017" y="1683246"/>
                  </a:lnTo>
                  <a:lnTo>
                    <a:pt x="7880578" y="1636018"/>
                  </a:lnTo>
                  <a:lnTo>
                    <a:pt x="7865574" y="1589039"/>
                  </a:lnTo>
                  <a:lnTo>
                    <a:pt x="7850007" y="1542311"/>
                  </a:lnTo>
                  <a:lnTo>
                    <a:pt x="7833883" y="1495840"/>
                  </a:lnTo>
                  <a:lnTo>
                    <a:pt x="7817205" y="1449628"/>
                  </a:lnTo>
                  <a:lnTo>
                    <a:pt x="7799976" y="1403681"/>
                  </a:lnTo>
                  <a:lnTo>
                    <a:pt x="7782202" y="1358001"/>
                  </a:lnTo>
                  <a:lnTo>
                    <a:pt x="7763885" y="1312593"/>
                  </a:lnTo>
                  <a:lnTo>
                    <a:pt x="7745030" y="1267461"/>
                  </a:lnTo>
                  <a:lnTo>
                    <a:pt x="7725641" y="1222609"/>
                  </a:lnTo>
                  <a:lnTo>
                    <a:pt x="7705722" y="1178040"/>
                  </a:lnTo>
                  <a:lnTo>
                    <a:pt x="7685277" y="1133759"/>
                  </a:lnTo>
                  <a:lnTo>
                    <a:pt x="7664309" y="1089769"/>
                  </a:lnTo>
                  <a:lnTo>
                    <a:pt x="7642823" y="1046075"/>
                  </a:lnTo>
                  <a:lnTo>
                    <a:pt x="7620822" y="1002680"/>
                  </a:lnTo>
                  <a:lnTo>
                    <a:pt x="7598311" y="959588"/>
                  </a:lnTo>
                  <a:lnTo>
                    <a:pt x="7575294" y="916804"/>
                  </a:lnTo>
                  <a:lnTo>
                    <a:pt x="7551774" y="874331"/>
                  </a:lnTo>
                  <a:lnTo>
                    <a:pt x="7527755" y="832173"/>
                  </a:lnTo>
                  <a:lnTo>
                    <a:pt x="7503242" y="790333"/>
                  </a:lnTo>
                  <a:lnTo>
                    <a:pt x="7478239" y="748817"/>
                  </a:lnTo>
                  <a:lnTo>
                    <a:pt x="7452748" y="707628"/>
                  </a:lnTo>
                  <a:lnTo>
                    <a:pt x="7426775" y="666770"/>
                  </a:lnTo>
                  <a:lnTo>
                    <a:pt x="7400323" y="626247"/>
                  </a:lnTo>
                  <a:lnTo>
                    <a:pt x="7373397" y="586062"/>
                  </a:lnTo>
                  <a:lnTo>
                    <a:pt x="7345999" y="546220"/>
                  </a:lnTo>
                  <a:lnTo>
                    <a:pt x="7318135" y="506725"/>
                  </a:lnTo>
                  <a:lnTo>
                    <a:pt x="7289808" y="467580"/>
                  </a:lnTo>
                  <a:lnTo>
                    <a:pt x="7261021" y="428789"/>
                  </a:lnTo>
                  <a:lnTo>
                    <a:pt x="7231780" y="390357"/>
                  </a:lnTo>
                  <a:lnTo>
                    <a:pt x="7202088" y="352288"/>
                  </a:lnTo>
                  <a:lnTo>
                    <a:pt x="7171949" y="314585"/>
                  </a:lnTo>
                  <a:lnTo>
                    <a:pt x="7141367" y="277252"/>
                  </a:lnTo>
                  <a:lnTo>
                    <a:pt x="7110345" y="240293"/>
                  </a:lnTo>
                  <a:lnTo>
                    <a:pt x="7078889" y="203712"/>
                  </a:lnTo>
                  <a:lnTo>
                    <a:pt x="7047001" y="167514"/>
                  </a:lnTo>
                  <a:lnTo>
                    <a:pt x="7014686" y="131701"/>
                  </a:lnTo>
                  <a:lnTo>
                    <a:pt x="6888433" y="0"/>
                  </a:lnTo>
                  <a:lnTo>
                    <a:pt x="1173374" y="0"/>
                  </a:lnTo>
                  <a:lnTo>
                    <a:pt x="1047121" y="131702"/>
                  </a:lnTo>
                  <a:lnTo>
                    <a:pt x="1014806" y="167515"/>
                  </a:lnTo>
                  <a:lnTo>
                    <a:pt x="982918" y="203713"/>
                  </a:lnTo>
                  <a:lnTo>
                    <a:pt x="951461" y="240294"/>
                  </a:lnTo>
                  <a:lnTo>
                    <a:pt x="920440" y="277253"/>
                  </a:lnTo>
                  <a:lnTo>
                    <a:pt x="889857" y="314586"/>
                  </a:lnTo>
                  <a:lnTo>
                    <a:pt x="859718" y="352289"/>
                  </a:lnTo>
                  <a:lnTo>
                    <a:pt x="830026" y="390358"/>
                  </a:lnTo>
                  <a:lnTo>
                    <a:pt x="800785" y="428790"/>
                  </a:lnTo>
                  <a:lnTo>
                    <a:pt x="771999" y="467580"/>
                  </a:lnTo>
                  <a:lnTo>
                    <a:pt x="743671" y="506725"/>
                  </a:lnTo>
                  <a:lnTo>
                    <a:pt x="715807" y="546221"/>
                  </a:lnTo>
                  <a:lnTo>
                    <a:pt x="688410" y="586063"/>
                  </a:lnTo>
                  <a:lnTo>
                    <a:pt x="661483" y="626247"/>
                  </a:lnTo>
                  <a:lnTo>
                    <a:pt x="635031" y="666771"/>
                  </a:lnTo>
                  <a:lnTo>
                    <a:pt x="609058" y="707629"/>
                  </a:lnTo>
                  <a:lnTo>
                    <a:pt x="583568" y="748818"/>
                  </a:lnTo>
                  <a:lnTo>
                    <a:pt x="558564" y="790334"/>
                  </a:lnTo>
                  <a:lnTo>
                    <a:pt x="534051" y="832173"/>
                  </a:lnTo>
                  <a:lnTo>
                    <a:pt x="510032" y="874331"/>
                  </a:lnTo>
                  <a:lnTo>
                    <a:pt x="486512" y="916804"/>
                  </a:lnTo>
                  <a:lnTo>
                    <a:pt x="463495" y="959589"/>
                  </a:lnTo>
                  <a:lnTo>
                    <a:pt x="440984" y="1002680"/>
                  </a:lnTo>
                  <a:lnTo>
                    <a:pt x="418983" y="1046075"/>
                  </a:lnTo>
                  <a:lnTo>
                    <a:pt x="397497" y="1089769"/>
                  </a:lnTo>
                  <a:lnTo>
                    <a:pt x="376529" y="1133759"/>
                  </a:lnTo>
                  <a:lnTo>
                    <a:pt x="356084" y="1178040"/>
                  </a:lnTo>
                  <a:lnTo>
                    <a:pt x="336165" y="1222609"/>
                  </a:lnTo>
                  <a:lnTo>
                    <a:pt x="316776" y="1267462"/>
                  </a:lnTo>
                  <a:lnTo>
                    <a:pt x="297921" y="1312594"/>
                  </a:lnTo>
                  <a:lnTo>
                    <a:pt x="279604" y="1358001"/>
                  </a:lnTo>
                  <a:lnTo>
                    <a:pt x="261830" y="1403681"/>
                  </a:lnTo>
                  <a:lnTo>
                    <a:pt x="244602" y="1449629"/>
                  </a:lnTo>
                  <a:lnTo>
                    <a:pt x="227923" y="1495840"/>
                  </a:lnTo>
                  <a:lnTo>
                    <a:pt x="211799" y="1542311"/>
                  </a:lnTo>
                  <a:lnTo>
                    <a:pt x="196233" y="1589039"/>
                  </a:lnTo>
                  <a:lnTo>
                    <a:pt x="181228" y="1636018"/>
                  </a:lnTo>
                  <a:lnTo>
                    <a:pt x="166790" y="1683246"/>
                  </a:lnTo>
                  <a:lnTo>
                    <a:pt x="152921" y="1730718"/>
                  </a:lnTo>
                  <a:lnTo>
                    <a:pt x="139626" y="1778430"/>
                  </a:lnTo>
                  <a:lnTo>
                    <a:pt x="126909" y="1826379"/>
                  </a:lnTo>
                  <a:lnTo>
                    <a:pt x="114774" y="1874560"/>
                  </a:lnTo>
                  <a:lnTo>
                    <a:pt x="103224" y="1922970"/>
                  </a:lnTo>
                  <a:lnTo>
                    <a:pt x="92264" y="1971604"/>
                  </a:lnTo>
                  <a:lnTo>
                    <a:pt x="81898" y="2020459"/>
                  </a:lnTo>
                  <a:lnTo>
                    <a:pt x="72129" y="2069530"/>
                  </a:lnTo>
                  <a:lnTo>
                    <a:pt x="62962" y="2118814"/>
                  </a:lnTo>
                  <a:lnTo>
                    <a:pt x="54400" y="2168307"/>
                  </a:lnTo>
                  <a:lnTo>
                    <a:pt x="46447" y="2218005"/>
                  </a:lnTo>
                  <a:lnTo>
                    <a:pt x="39109" y="2267904"/>
                  </a:lnTo>
                  <a:lnTo>
                    <a:pt x="32387" y="2317999"/>
                  </a:lnTo>
                  <a:lnTo>
                    <a:pt x="26287" y="2368288"/>
                  </a:lnTo>
                  <a:lnTo>
                    <a:pt x="20812" y="2418766"/>
                  </a:lnTo>
                  <a:lnTo>
                    <a:pt x="15966" y="2469429"/>
                  </a:lnTo>
                  <a:lnTo>
                    <a:pt x="11754" y="2520273"/>
                  </a:lnTo>
                  <a:lnTo>
                    <a:pt x="8179" y="2571295"/>
                  </a:lnTo>
                  <a:lnTo>
                    <a:pt x="5245" y="2622490"/>
                  </a:lnTo>
                  <a:lnTo>
                    <a:pt x="2956" y="2673854"/>
                  </a:lnTo>
                  <a:lnTo>
                    <a:pt x="1316" y="2725384"/>
                  </a:lnTo>
                  <a:lnTo>
                    <a:pt x="329" y="2777076"/>
                  </a:lnTo>
                  <a:lnTo>
                    <a:pt x="0" y="2828925"/>
                  </a:lnTo>
                  <a:close/>
                </a:path>
              </a:pathLst>
            </a:custGeom>
            <a:solidFill>
              <a:srgbClr val="D9D9D9">
                <a:alpha val="61959"/>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3575761" y="1254670"/>
              <a:ext cx="6356280" cy="5458567"/>
            </a:xfrm>
            <a:prstGeom prst="rect">
              <a:avLst/>
            </a:prstGeom>
          </p:spPr>
        </p:pic>
      </p:grpSp>
      <p:sp>
        <p:nvSpPr>
          <p:cNvPr id="5" name="object 5"/>
          <p:cNvSpPr txBox="1"/>
          <p:nvPr/>
        </p:nvSpPr>
        <p:spPr>
          <a:xfrm>
            <a:off x="609663" y="2761313"/>
            <a:ext cx="2924810" cy="3043555"/>
          </a:xfrm>
          <a:prstGeom prst="rect">
            <a:avLst/>
          </a:prstGeom>
        </p:spPr>
        <p:txBody>
          <a:bodyPr vert="horz" wrap="square" lIns="0" tIns="11430" rIns="0" bIns="0" rtlCol="0">
            <a:spAutoFit/>
          </a:bodyPr>
          <a:lstStyle/>
          <a:p>
            <a:pPr marL="12700" marR="5080">
              <a:lnSpc>
                <a:spcPct val="101600"/>
              </a:lnSpc>
              <a:spcBef>
                <a:spcPts val="90"/>
              </a:spcBef>
            </a:pPr>
            <a:r>
              <a:rPr sz="1300" spc="5" dirty="0">
                <a:latin typeface="Calibri"/>
                <a:cs typeface="Calibri"/>
              </a:rPr>
              <a:t>“ Aquellos que </a:t>
            </a:r>
            <a:r>
              <a:rPr sz="1300" spc="-5" dirty="0">
                <a:latin typeface="Calibri"/>
                <a:cs typeface="Calibri"/>
              </a:rPr>
              <a:t>convocan </a:t>
            </a:r>
            <a:r>
              <a:rPr sz="1300" spc="5" dirty="0">
                <a:latin typeface="Calibri"/>
                <a:cs typeface="Calibri"/>
              </a:rPr>
              <a:t>a individuos y </a:t>
            </a:r>
            <a:r>
              <a:rPr sz="1300" spc="10" dirty="0">
                <a:latin typeface="Calibri"/>
                <a:cs typeface="Calibri"/>
              </a:rPr>
              <a:t> </a:t>
            </a:r>
            <a:r>
              <a:rPr sz="1300" spc="5" dirty="0">
                <a:latin typeface="Calibri"/>
                <a:cs typeface="Calibri"/>
              </a:rPr>
              <a:t>grupos</a:t>
            </a:r>
            <a:r>
              <a:rPr sz="1300" dirty="0">
                <a:latin typeface="Calibri"/>
                <a:cs typeface="Calibri"/>
              </a:rPr>
              <a:t> con</a:t>
            </a:r>
            <a:r>
              <a:rPr sz="1300" spc="5" dirty="0">
                <a:latin typeface="Calibri"/>
                <a:cs typeface="Calibri"/>
              </a:rPr>
              <a:t> </a:t>
            </a:r>
            <a:r>
              <a:rPr sz="1300" spc="-5" dirty="0">
                <a:latin typeface="Calibri"/>
                <a:cs typeface="Calibri"/>
              </a:rPr>
              <a:t>diferentes</a:t>
            </a:r>
            <a:r>
              <a:rPr sz="1300" spc="5" dirty="0">
                <a:latin typeface="Calibri"/>
                <a:cs typeface="Calibri"/>
              </a:rPr>
              <a:t> </a:t>
            </a:r>
            <a:r>
              <a:rPr sz="1300" dirty="0">
                <a:latin typeface="Calibri"/>
                <a:cs typeface="Calibri"/>
              </a:rPr>
              <a:t>perspectivas</a:t>
            </a:r>
            <a:r>
              <a:rPr sz="1300" spc="10" dirty="0">
                <a:latin typeface="Calibri"/>
                <a:cs typeface="Calibri"/>
              </a:rPr>
              <a:t> </a:t>
            </a:r>
            <a:r>
              <a:rPr sz="1300" spc="5" dirty="0">
                <a:latin typeface="Calibri"/>
                <a:cs typeface="Calibri"/>
              </a:rPr>
              <a:t>e </a:t>
            </a:r>
            <a:r>
              <a:rPr sz="1300" spc="10" dirty="0">
                <a:latin typeface="Calibri"/>
                <a:cs typeface="Calibri"/>
              </a:rPr>
              <a:t> </a:t>
            </a:r>
            <a:r>
              <a:rPr sz="1300" dirty="0">
                <a:latin typeface="Calibri"/>
                <a:cs typeface="Calibri"/>
              </a:rPr>
              <a:t>intereses</a:t>
            </a:r>
            <a:r>
              <a:rPr sz="1300" spc="15" dirty="0">
                <a:latin typeface="Calibri"/>
                <a:cs typeface="Calibri"/>
              </a:rPr>
              <a:t> </a:t>
            </a:r>
            <a:r>
              <a:rPr sz="1300" spc="-5" dirty="0">
                <a:latin typeface="Calibri"/>
                <a:cs typeface="Calibri"/>
              </a:rPr>
              <a:t>sobre</a:t>
            </a:r>
            <a:r>
              <a:rPr sz="1300" spc="20" dirty="0">
                <a:latin typeface="Calibri"/>
                <a:cs typeface="Calibri"/>
              </a:rPr>
              <a:t> </a:t>
            </a:r>
            <a:r>
              <a:rPr sz="1300" spc="5" dirty="0">
                <a:latin typeface="Calibri"/>
                <a:cs typeface="Calibri"/>
              </a:rPr>
              <a:t>un</a:t>
            </a:r>
            <a:r>
              <a:rPr sz="1300" dirty="0">
                <a:latin typeface="Calibri"/>
                <a:cs typeface="Calibri"/>
              </a:rPr>
              <a:t> problema</a:t>
            </a:r>
            <a:r>
              <a:rPr sz="1300" spc="10" dirty="0">
                <a:latin typeface="Calibri"/>
                <a:cs typeface="Calibri"/>
              </a:rPr>
              <a:t> </a:t>
            </a:r>
            <a:r>
              <a:rPr sz="1300" spc="-5" dirty="0">
                <a:latin typeface="Calibri"/>
                <a:cs typeface="Calibri"/>
              </a:rPr>
              <a:t>para </a:t>
            </a:r>
            <a:r>
              <a:rPr sz="1300" dirty="0">
                <a:latin typeface="Calibri"/>
                <a:cs typeface="Calibri"/>
              </a:rPr>
              <a:t>trabajar </a:t>
            </a:r>
            <a:r>
              <a:rPr sz="1300" spc="5" dirty="0">
                <a:latin typeface="Calibri"/>
                <a:cs typeface="Calibri"/>
              </a:rPr>
              <a:t> </a:t>
            </a:r>
            <a:r>
              <a:rPr sz="1300" dirty="0">
                <a:latin typeface="Calibri"/>
                <a:cs typeface="Calibri"/>
              </a:rPr>
              <a:t>juntos, con</a:t>
            </a:r>
            <a:r>
              <a:rPr sz="1300" spc="10" dirty="0">
                <a:latin typeface="Calibri"/>
                <a:cs typeface="Calibri"/>
              </a:rPr>
              <a:t> </a:t>
            </a:r>
            <a:r>
              <a:rPr sz="1300" spc="5" dirty="0">
                <a:latin typeface="Calibri"/>
                <a:cs typeface="Calibri"/>
              </a:rPr>
              <a:t>la</a:t>
            </a:r>
            <a:r>
              <a:rPr sz="1300" spc="-20" dirty="0">
                <a:latin typeface="Calibri"/>
                <a:cs typeface="Calibri"/>
              </a:rPr>
              <a:t> </a:t>
            </a:r>
            <a:r>
              <a:rPr sz="1300" dirty="0">
                <a:latin typeface="Calibri"/>
                <a:cs typeface="Calibri"/>
              </a:rPr>
              <a:t>ayuda</a:t>
            </a:r>
            <a:r>
              <a:rPr sz="1300" spc="-5" dirty="0">
                <a:latin typeface="Calibri"/>
                <a:cs typeface="Calibri"/>
              </a:rPr>
              <a:t> </a:t>
            </a:r>
            <a:r>
              <a:rPr sz="1300" spc="5" dirty="0">
                <a:latin typeface="Calibri"/>
                <a:cs typeface="Calibri"/>
              </a:rPr>
              <a:t>de</a:t>
            </a:r>
            <a:r>
              <a:rPr sz="1300" spc="10" dirty="0">
                <a:latin typeface="Calibri"/>
                <a:cs typeface="Calibri"/>
              </a:rPr>
              <a:t> </a:t>
            </a:r>
            <a:r>
              <a:rPr sz="1300" spc="5" dirty="0">
                <a:latin typeface="Calibri"/>
                <a:cs typeface="Calibri"/>
              </a:rPr>
              <a:t>un</a:t>
            </a:r>
            <a:r>
              <a:rPr sz="1300" spc="-5" dirty="0">
                <a:latin typeface="Calibri"/>
                <a:cs typeface="Calibri"/>
              </a:rPr>
              <a:t> tercero</a:t>
            </a:r>
            <a:r>
              <a:rPr sz="1300" spc="25" dirty="0">
                <a:latin typeface="Calibri"/>
                <a:cs typeface="Calibri"/>
              </a:rPr>
              <a:t> </a:t>
            </a:r>
            <a:r>
              <a:rPr sz="1300" spc="5" dirty="0">
                <a:latin typeface="Calibri"/>
                <a:cs typeface="Calibri"/>
              </a:rPr>
              <a:t>( </a:t>
            </a:r>
            <a:r>
              <a:rPr sz="1300" spc="10" dirty="0">
                <a:latin typeface="Calibri"/>
                <a:cs typeface="Calibri"/>
              </a:rPr>
              <a:t> </a:t>
            </a:r>
            <a:r>
              <a:rPr sz="1300" dirty="0">
                <a:latin typeface="Calibri"/>
                <a:cs typeface="Calibri"/>
              </a:rPr>
              <a:t>facilitador</a:t>
            </a:r>
            <a:r>
              <a:rPr sz="1300" spc="-20" dirty="0">
                <a:latin typeface="Calibri"/>
                <a:cs typeface="Calibri"/>
              </a:rPr>
              <a:t> </a:t>
            </a:r>
            <a:r>
              <a:rPr sz="1300" spc="5" dirty="0">
                <a:latin typeface="Calibri"/>
                <a:cs typeface="Calibri"/>
              </a:rPr>
              <a:t>o </a:t>
            </a:r>
            <a:r>
              <a:rPr sz="1300" dirty="0">
                <a:latin typeface="Calibri"/>
                <a:cs typeface="Calibri"/>
              </a:rPr>
              <a:t>mediador),</a:t>
            </a:r>
            <a:r>
              <a:rPr sz="1300" spc="15" dirty="0">
                <a:latin typeface="Calibri"/>
                <a:cs typeface="Calibri"/>
              </a:rPr>
              <a:t> </a:t>
            </a:r>
            <a:r>
              <a:rPr sz="1300" spc="5" dirty="0">
                <a:latin typeface="Calibri"/>
                <a:cs typeface="Calibri"/>
              </a:rPr>
              <a:t>en</a:t>
            </a:r>
            <a:r>
              <a:rPr sz="1300" spc="10" dirty="0">
                <a:latin typeface="Calibri"/>
                <a:cs typeface="Calibri"/>
              </a:rPr>
              <a:t> </a:t>
            </a:r>
            <a:r>
              <a:rPr sz="1300" spc="5" dirty="0">
                <a:latin typeface="Calibri"/>
                <a:cs typeface="Calibri"/>
              </a:rPr>
              <a:t>el</a:t>
            </a:r>
            <a:r>
              <a:rPr sz="1300" dirty="0">
                <a:latin typeface="Calibri"/>
                <a:cs typeface="Calibri"/>
              </a:rPr>
              <a:t> desarrollo</a:t>
            </a:r>
            <a:r>
              <a:rPr sz="1300" spc="15" dirty="0">
                <a:latin typeface="Calibri"/>
                <a:cs typeface="Calibri"/>
              </a:rPr>
              <a:t> </a:t>
            </a:r>
            <a:r>
              <a:rPr sz="1300" dirty="0">
                <a:latin typeface="Calibri"/>
                <a:cs typeface="Calibri"/>
              </a:rPr>
              <a:t>de </a:t>
            </a:r>
            <a:r>
              <a:rPr sz="1300" spc="-280" dirty="0">
                <a:latin typeface="Calibri"/>
                <a:cs typeface="Calibri"/>
              </a:rPr>
              <a:t> </a:t>
            </a:r>
            <a:r>
              <a:rPr sz="1300" spc="5" dirty="0">
                <a:latin typeface="Calibri"/>
                <a:cs typeface="Calibri"/>
              </a:rPr>
              <a:t>un</a:t>
            </a:r>
            <a:r>
              <a:rPr sz="1300" spc="-5" dirty="0">
                <a:latin typeface="Calibri"/>
                <a:cs typeface="Calibri"/>
              </a:rPr>
              <a:t> programa</a:t>
            </a:r>
            <a:r>
              <a:rPr sz="1300" spc="10" dirty="0">
                <a:latin typeface="Calibri"/>
                <a:cs typeface="Calibri"/>
              </a:rPr>
              <a:t> </a:t>
            </a:r>
            <a:r>
              <a:rPr sz="1300" spc="5" dirty="0">
                <a:latin typeface="Calibri"/>
                <a:cs typeface="Calibri"/>
              </a:rPr>
              <a:t>de</a:t>
            </a:r>
            <a:r>
              <a:rPr sz="1300" spc="10" dirty="0">
                <a:latin typeface="Calibri"/>
                <a:cs typeface="Calibri"/>
              </a:rPr>
              <a:t> </a:t>
            </a:r>
            <a:r>
              <a:rPr sz="1300" spc="5" dirty="0">
                <a:latin typeface="Calibri"/>
                <a:cs typeface="Calibri"/>
              </a:rPr>
              <a:t>acción,</a:t>
            </a:r>
            <a:r>
              <a:rPr sz="1300" dirty="0">
                <a:latin typeface="Calibri"/>
                <a:cs typeface="Calibri"/>
              </a:rPr>
              <a:t> utilizando</a:t>
            </a:r>
            <a:r>
              <a:rPr sz="1300" spc="-20" dirty="0">
                <a:latin typeface="Calibri"/>
                <a:cs typeface="Calibri"/>
              </a:rPr>
              <a:t> </a:t>
            </a:r>
            <a:r>
              <a:rPr sz="1300" dirty="0">
                <a:latin typeface="Calibri"/>
                <a:cs typeface="Calibri"/>
              </a:rPr>
              <a:t>un</a:t>
            </a:r>
            <a:endParaRPr sz="1300">
              <a:latin typeface="Calibri"/>
              <a:cs typeface="Calibri"/>
            </a:endParaRPr>
          </a:p>
          <a:p>
            <a:pPr marL="12700" marR="201295">
              <a:lnSpc>
                <a:spcPct val="101600"/>
              </a:lnSpc>
            </a:pPr>
            <a:r>
              <a:rPr sz="1300" dirty="0">
                <a:latin typeface="Calibri"/>
                <a:cs typeface="Calibri"/>
              </a:rPr>
              <a:t>enfoque</a:t>
            </a:r>
            <a:r>
              <a:rPr sz="1300" spc="15" dirty="0">
                <a:latin typeface="Calibri"/>
                <a:cs typeface="Calibri"/>
              </a:rPr>
              <a:t> </a:t>
            </a:r>
            <a:r>
              <a:rPr sz="1300" spc="5" dirty="0">
                <a:latin typeface="Calibri"/>
                <a:cs typeface="Calibri"/>
              </a:rPr>
              <a:t>basado</a:t>
            </a:r>
            <a:r>
              <a:rPr sz="1300" spc="-5" dirty="0">
                <a:latin typeface="Calibri"/>
                <a:cs typeface="Calibri"/>
              </a:rPr>
              <a:t> </a:t>
            </a:r>
            <a:r>
              <a:rPr sz="1300" spc="5" dirty="0">
                <a:latin typeface="Calibri"/>
                <a:cs typeface="Calibri"/>
              </a:rPr>
              <a:t>en</a:t>
            </a:r>
            <a:r>
              <a:rPr sz="1300" spc="-5" dirty="0">
                <a:latin typeface="Calibri"/>
                <a:cs typeface="Calibri"/>
              </a:rPr>
              <a:t> </a:t>
            </a:r>
            <a:r>
              <a:rPr sz="1300" dirty="0">
                <a:latin typeface="Calibri"/>
                <a:cs typeface="Calibri"/>
              </a:rPr>
              <a:t>el consenso.</a:t>
            </a:r>
            <a:r>
              <a:rPr sz="1300" spc="15" dirty="0">
                <a:latin typeface="Calibri"/>
                <a:cs typeface="Calibri"/>
              </a:rPr>
              <a:t> </a:t>
            </a:r>
            <a:r>
              <a:rPr sz="1300" spc="5" dirty="0">
                <a:latin typeface="Calibri"/>
                <a:cs typeface="Calibri"/>
              </a:rPr>
              <a:t>“</a:t>
            </a:r>
            <a:r>
              <a:rPr sz="1300" spc="10" dirty="0">
                <a:latin typeface="Calibri"/>
                <a:cs typeface="Calibri"/>
              </a:rPr>
              <a:t> </a:t>
            </a:r>
            <a:r>
              <a:rPr sz="1300" spc="5" dirty="0">
                <a:latin typeface="Calibri"/>
                <a:cs typeface="Calibri"/>
              </a:rPr>
              <a:t>( </a:t>
            </a:r>
            <a:r>
              <a:rPr sz="1300" spc="10" dirty="0">
                <a:latin typeface="Calibri"/>
                <a:cs typeface="Calibri"/>
              </a:rPr>
              <a:t> </a:t>
            </a:r>
            <a:r>
              <a:rPr sz="1300" dirty="0">
                <a:latin typeface="Calibri"/>
                <a:cs typeface="Calibri"/>
              </a:rPr>
              <a:t>Fundación </a:t>
            </a:r>
            <a:r>
              <a:rPr sz="1300" spc="-5" dirty="0">
                <a:latin typeface="Calibri"/>
                <a:cs typeface="Calibri"/>
              </a:rPr>
              <a:t>para</a:t>
            </a:r>
            <a:r>
              <a:rPr sz="1300" spc="5" dirty="0">
                <a:latin typeface="Calibri"/>
                <a:cs typeface="Calibri"/>
              </a:rPr>
              <a:t> el Cambio </a:t>
            </a:r>
            <a:r>
              <a:rPr sz="1300" spc="-5" dirty="0">
                <a:latin typeface="Calibri"/>
                <a:cs typeface="Calibri"/>
              </a:rPr>
              <a:t>Democrático, </a:t>
            </a:r>
            <a:r>
              <a:rPr sz="1300" spc="-280" dirty="0">
                <a:latin typeface="Calibri"/>
                <a:cs typeface="Calibri"/>
              </a:rPr>
              <a:t> </a:t>
            </a:r>
            <a:r>
              <a:rPr sz="1300" dirty="0">
                <a:latin typeface="Calibri"/>
                <a:cs typeface="Calibri"/>
              </a:rPr>
              <a:t>2001)</a:t>
            </a:r>
            <a:endParaRPr sz="1300">
              <a:latin typeface="Calibri"/>
              <a:cs typeface="Calibri"/>
            </a:endParaRPr>
          </a:p>
          <a:p>
            <a:pPr>
              <a:lnSpc>
                <a:spcPct val="100000"/>
              </a:lnSpc>
              <a:spcBef>
                <a:spcPts val="55"/>
              </a:spcBef>
            </a:pPr>
            <a:endParaRPr sz="1250">
              <a:latin typeface="Calibri"/>
              <a:cs typeface="Calibri"/>
            </a:endParaRPr>
          </a:p>
          <a:p>
            <a:pPr marL="12700" marR="149860">
              <a:lnSpc>
                <a:spcPct val="101600"/>
              </a:lnSpc>
            </a:pPr>
            <a:r>
              <a:rPr sz="1300" spc="5" dirty="0">
                <a:latin typeface="Calibri"/>
                <a:cs typeface="Calibri"/>
              </a:rPr>
              <a:t>Algunas </a:t>
            </a:r>
            <a:r>
              <a:rPr sz="1300" dirty="0">
                <a:latin typeface="Calibri"/>
                <a:cs typeface="Calibri"/>
              </a:rPr>
              <a:t>formas: conciliación, </a:t>
            </a:r>
            <a:r>
              <a:rPr sz="1300" spc="5" dirty="0">
                <a:latin typeface="Calibri"/>
                <a:cs typeface="Calibri"/>
              </a:rPr>
              <a:t>mediación, </a:t>
            </a:r>
            <a:r>
              <a:rPr sz="1300" spc="-280" dirty="0">
                <a:latin typeface="Calibri"/>
                <a:cs typeface="Calibri"/>
              </a:rPr>
              <a:t> </a:t>
            </a:r>
            <a:r>
              <a:rPr sz="1300" dirty="0">
                <a:latin typeface="Calibri"/>
                <a:cs typeface="Calibri"/>
              </a:rPr>
              <a:t>facilitación, construcción </a:t>
            </a:r>
            <a:r>
              <a:rPr sz="1300" spc="5" dirty="0">
                <a:latin typeface="Calibri"/>
                <a:cs typeface="Calibri"/>
              </a:rPr>
              <a:t>de Agendas </a:t>
            </a:r>
            <a:r>
              <a:rPr sz="1300" spc="10" dirty="0">
                <a:latin typeface="Calibri"/>
                <a:cs typeface="Calibri"/>
              </a:rPr>
              <a:t> </a:t>
            </a:r>
            <a:r>
              <a:rPr sz="1300" dirty="0">
                <a:latin typeface="Calibri"/>
                <a:cs typeface="Calibri"/>
              </a:rPr>
              <a:t>Interinstitucionales </a:t>
            </a:r>
            <a:r>
              <a:rPr sz="1300" spc="5" dirty="0">
                <a:latin typeface="Calibri"/>
                <a:cs typeface="Calibri"/>
              </a:rPr>
              <a:t>Ambientales ( AIA), </a:t>
            </a:r>
            <a:r>
              <a:rPr sz="1300" spc="10" dirty="0">
                <a:latin typeface="Calibri"/>
                <a:cs typeface="Calibri"/>
              </a:rPr>
              <a:t> </a:t>
            </a:r>
            <a:r>
              <a:rPr sz="1300" dirty="0">
                <a:latin typeface="Calibri"/>
                <a:cs typeface="Calibri"/>
              </a:rPr>
              <a:t>participación </a:t>
            </a:r>
            <a:r>
              <a:rPr sz="1300" spc="5" dirty="0">
                <a:latin typeface="Calibri"/>
                <a:cs typeface="Calibri"/>
              </a:rPr>
              <a:t>ciudadana, ombusman </a:t>
            </a:r>
            <a:r>
              <a:rPr sz="1300" spc="10" dirty="0">
                <a:latin typeface="Calibri"/>
                <a:cs typeface="Calibri"/>
              </a:rPr>
              <a:t> </a:t>
            </a:r>
            <a:r>
              <a:rPr sz="1300" spc="5" dirty="0">
                <a:latin typeface="Calibri"/>
                <a:cs typeface="Calibri"/>
              </a:rPr>
              <a:t>ambiental,</a:t>
            </a:r>
            <a:r>
              <a:rPr sz="1300" spc="-25" dirty="0">
                <a:latin typeface="Calibri"/>
                <a:cs typeface="Calibri"/>
              </a:rPr>
              <a:t> </a:t>
            </a:r>
            <a:r>
              <a:rPr sz="1300" spc="-5" dirty="0">
                <a:latin typeface="Calibri"/>
                <a:cs typeface="Calibri"/>
              </a:rPr>
              <a:t>etc.</a:t>
            </a:r>
            <a:endParaRPr sz="1300">
              <a:latin typeface="Calibri"/>
              <a:cs typeface="Calibri"/>
            </a:endParaRPr>
          </a:p>
        </p:txBody>
      </p:sp>
      <p:sp>
        <p:nvSpPr>
          <p:cNvPr id="6" name="object 6"/>
          <p:cNvSpPr txBox="1">
            <a:spLocks noGrp="1"/>
          </p:cNvSpPr>
          <p:nvPr>
            <p:ph type="title"/>
          </p:nvPr>
        </p:nvSpPr>
        <p:spPr>
          <a:xfrm>
            <a:off x="649142" y="1399929"/>
            <a:ext cx="3131820" cy="428625"/>
          </a:xfrm>
          <a:prstGeom prst="rect">
            <a:avLst/>
          </a:prstGeom>
        </p:spPr>
        <p:txBody>
          <a:bodyPr vert="horz" wrap="square" lIns="0" tIns="12065" rIns="0" bIns="0" rtlCol="0">
            <a:spAutoFit/>
          </a:bodyPr>
          <a:lstStyle/>
          <a:p>
            <a:pPr marL="12700">
              <a:lnSpc>
                <a:spcPct val="100000"/>
              </a:lnSpc>
              <a:spcBef>
                <a:spcPts val="95"/>
              </a:spcBef>
            </a:pPr>
            <a:r>
              <a:rPr sz="2650" spc="-15" dirty="0">
                <a:solidFill>
                  <a:srgbClr val="385723"/>
                </a:solidFill>
              </a:rPr>
              <a:t>Procesos</a:t>
            </a:r>
            <a:r>
              <a:rPr sz="2650" spc="-75" dirty="0">
                <a:solidFill>
                  <a:srgbClr val="385723"/>
                </a:solidFill>
              </a:rPr>
              <a:t> </a:t>
            </a:r>
            <a:r>
              <a:rPr sz="2650" spc="-15" dirty="0">
                <a:solidFill>
                  <a:srgbClr val="385723"/>
                </a:solidFill>
              </a:rPr>
              <a:t>colaborativos</a:t>
            </a:r>
            <a:endParaRPr sz="2650"/>
          </a:p>
        </p:txBody>
      </p:sp>
    </p:spTree>
    <p:extLst>
      <p:ext uri="{BB962C8B-B14F-4D97-AF65-F5344CB8AC3E}">
        <p14:creationId xmlns:p14="http://schemas.microsoft.com/office/powerpoint/2010/main" val="1605143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1253" y="1268501"/>
            <a:ext cx="9307830" cy="1818639"/>
            <a:chOff x="431253" y="1268501"/>
            <a:chExt cx="9307830" cy="1818639"/>
          </a:xfrm>
        </p:grpSpPr>
        <p:pic>
          <p:nvPicPr>
            <p:cNvPr id="3" name="object 3"/>
            <p:cNvPicPr/>
            <p:nvPr/>
          </p:nvPicPr>
          <p:blipFill>
            <a:blip r:embed="rId2" cstate="print"/>
            <a:stretch>
              <a:fillRect/>
            </a:stretch>
          </p:blipFill>
          <p:spPr>
            <a:xfrm>
              <a:off x="431253" y="1268501"/>
              <a:ext cx="9307791" cy="1818055"/>
            </a:xfrm>
            <a:prstGeom prst="rect">
              <a:avLst/>
            </a:prstGeom>
          </p:spPr>
        </p:pic>
        <p:sp>
          <p:nvSpPr>
            <p:cNvPr id="4" name="object 4"/>
            <p:cNvSpPr/>
            <p:nvPr/>
          </p:nvSpPr>
          <p:spPr>
            <a:xfrm>
              <a:off x="457657" y="1294904"/>
              <a:ext cx="9213850" cy="1724025"/>
            </a:xfrm>
            <a:custGeom>
              <a:avLst/>
              <a:gdLst/>
              <a:ahLst/>
              <a:cxnLst/>
              <a:rect l="l" t="t" r="r" b="b"/>
              <a:pathLst>
                <a:path w="9213850" h="1724025">
                  <a:moveTo>
                    <a:pt x="0" y="0"/>
                  </a:moveTo>
                  <a:lnTo>
                    <a:pt x="0" y="1723758"/>
                  </a:lnTo>
                  <a:lnTo>
                    <a:pt x="9213494" y="1723758"/>
                  </a:lnTo>
                  <a:lnTo>
                    <a:pt x="9213494"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457657" y="1294904"/>
              <a:ext cx="9213850" cy="1724025"/>
            </a:xfrm>
            <a:custGeom>
              <a:avLst/>
              <a:gdLst/>
              <a:ahLst/>
              <a:cxnLst/>
              <a:rect l="l" t="t" r="r" b="b"/>
              <a:pathLst>
                <a:path w="9213850" h="1724025">
                  <a:moveTo>
                    <a:pt x="0" y="1723758"/>
                  </a:moveTo>
                  <a:lnTo>
                    <a:pt x="9213494" y="1723758"/>
                  </a:lnTo>
                  <a:lnTo>
                    <a:pt x="9213494" y="0"/>
                  </a:lnTo>
                  <a:lnTo>
                    <a:pt x="0" y="0"/>
                  </a:lnTo>
                  <a:lnTo>
                    <a:pt x="0" y="1723758"/>
                  </a:lnTo>
                  <a:close/>
                </a:path>
              </a:pathLst>
            </a:custGeom>
            <a:ln w="10477">
              <a:solidFill>
                <a:srgbClr val="DEDEDE"/>
              </a:solidFill>
            </a:ln>
          </p:spPr>
          <p:txBody>
            <a:bodyPr wrap="square" lIns="0" tIns="0" rIns="0" bIns="0" rtlCol="0"/>
            <a:lstStyle/>
            <a:p>
              <a:endParaRPr/>
            </a:p>
          </p:txBody>
        </p:sp>
      </p:grpSp>
      <p:sp>
        <p:nvSpPr>
          <p:cNvPr id="6" name="object 6"/>
          <p:cNvSpPr txBox="1"/>
          <p:nvPr/>
        </p:nvSpPr>
        <p:spPr>
          <a:xfrm>
            <a:off x="520143" y="1367491"/>
            <a:ext cx="2494915" cy="434975"/>
          </a:xfrm>
          <a:prstGeom prst="rect">
            <a:avLst/>
          </a:prstGeom>
        </p:spPr>
        <p:txBody>
          <a:bodyPr vert="horz" wrap="square" lIns="0" tIns="17145" rIns="0" bIns="0" rtlCol="0">
            <a:spAutoFit/>
          </a:bodyPr>
          <a:lstStyle/>
          <a:p>
            <a:pPr algn="ctr">
              <a:lnSpc>
                <a:spcPts val="1685"/>
              </a:lnSpc>
              <a:spcBef>
                <a:spcPts val="135"/>
              </a:spcBef>
            </a:pPr>
            <a:r>
              <a:rPr sz="1450" spc="10" dirty="0">
                <a:solidFill>
                  <a:srgbClr val="385723"/>
                </a:solidFill>
                <a:latin typeface="Calibri"/>
                <a:cs typeface="Calibri"/>
              </a:rPr>
              <a:t>Negociación</a:t>
            </a:r>
            <a:endParaRPr sz="1450">
              <a:latin typeface="Calibri"/>
              <a:cs typeface="Calibri"/>
            </a:endParaRPr>
          </a:p>
          <a:p>
            <a:pPr algn="ctr">
              <a:lnSpc>
                <a:spcPts val="1505"/>
              </a:lnSpc>
            </a:pPr>
            <a:r>
              <a:rPr sz="1300" dirty="0">
                <a:latin typeface="Calibri"/>
                <a:cs typeface="Calibri"/>
              </a:rPr>
              <a:t>Método</a:t>
            </a:r>
            <a:r>
              <a:rPr sz="1300" spc="135" dirty="0">
                <a:latin typeface="Calibri"/>
                <a:cs typeface="Calibri"/>
              </a:rPr>
              <a:t> </a:t>
            </a:r>
            <a:r>
              <a:rPr sz="1300" spc="5" dirty="0">
                <a:latin typeface="Calibri"/>
                <a:cs typeface="Calibri"/>
              </a:rPr>
              <a:t>no</a:t>
            </a:r>
            <a:r>
              <a:rPr sz="1300" spc="135" dirty="0">
                <a:latin typeface="Calibri"/>
                <a:cs typeface="Calibri"/>
              </a:rPr>
              <a:t> </a:t>
            </a:r>
            <a:r>
              <a:rPr sz="1300" dirty="0">
                <a:latin typeface="Calibri"/>
                <a:cs typeface="Calibri"/>
              </a:rPr>
              <a:t>adversarial</a:t>
            </a:r>
            <a:r>
              <a:rPr sz="1300" spc="130" dirty="0">
                <a:latin typeface="Calibri"/>
                <a:cs typeface="Calibri"/>
              </a:rPr>
              <a:t> </a:t>
            </a:r>
            <a:r>
              <a:rPr sz="1300" spc="5" dirty="0">
                <a:latin typeface="Calibri"/>
                <a:cs typeface="Calibri"/>
              </a:rPr>
              <a:t>y</a:t>
            </a:r>
            <a:r>
              <a:rPr sz="1300" spc="120" dirty="0">
                <a:latin typeface="Calibri"/>
                <a:cs typeface="Calibri"/>
              </a:rPr>
              <a:t> </a:t>
            </a:r>
            <a:r>
              <a:rPr sz="1300" spc="5" dirty="0">
                <a:latin typeface="Calibri"/>
                <a:cs typeface="Calibri"/>
              </a:rPr>
              <a:t>autónomo</a:t>
            </a:r>
            <a:endParaRPr sz="1300">
              <a:latin typeface="Calibri"/>
              <a:cs typeface="Calibri"/>
            </a:endParaRPr>
          </a:p>
        </p:txBody>
      </p:sp>
      <p:sp>
        <p:nvSpPr>
          <p:cNvPr id="7" name="object 7"/>
          <p:cNvSpPr txBox="1"/>
          <p:nvPr/>
        </p:nvSpPr>
        <p:spPr>
          <a:xfrm>
            <a:off x="520143" y="1757254"/>
            <a:ext cx="2494915" cy="226060"/>
          </a:xfrm>
          <a:prstGeom prst="rect">
            <a:avLst/>
          </a:prstGeom>
        </p:spPr>
        <p:txBody>
          <a:bodyPr vert="horz" wrap="square" lIns="0" tIns="14604" rIns="0" bIns="0" rtlCol="0">
            <a:spAutoFit/>
          </a:bodyPr>
          <a:lstStyle/>
          <a:p>
            <a:pPr marL="12700">
              <a:lnSpc>
                <a:spcPct val="100000"/>
              </a:lnSpc>
              <a:spcBef>
                <a:spcPts val="114"/>
              </a:spcBef>
              <a:tabLst>
                <a:tab pos="386715" algn="l"/>
                <a:tab pos="1156970" algn="l"/>
                <a:tab pos="1531620" algn="l"/>
              </a:tabLst>
            </a:pPr>
            <a:r>
              <a:rPr sz="1300" spc="5" dirty="0">
                <a:latin typeface="Calibri"/>
                <a:cs typeface="Calibri"/>
              </a:rPr>
              <a:t>de	solución	de	</a:t>
            </a:r>
            <a:r>
              <a:rPr sz="1300" dirty="0">
                <a:latin typeface="Calibri"/>
                <a:cs typeface="Calibri"/>
              </a:rPr>
              <a:t>controversias,</a:t>
            </a:r>
            <a:endParaRPr sz="1300">
              <a:latin typeface="Calibri"/>
              <a:cs typeface="Calibri"/>
            </a:endParaRPr>
          </a:p>
        </p:txBody>
      </p:sp>
      <p:sp>
        <p:nvSpPr>
          <p:cNvPr id="8" name="object 8"/>
          <p:cNvSpPr txBox="1"/>
          <p:nvPr/>
        </p:nvSpPr>
        <p:spPr>
          <a:xfrm>
            <a:off x="520143" y="1938305"/>
            <a:ext cx="2496820" cy="226060"/>
          </a:xfrm>
          <a:prstGeom prst="rect">
            <a:avLst/>
          </a:prstGeom>
        </p:spPr>
        <p:txBody>
          <a:bodyPr vert="horz" wrap="square" lIns="0" tIns="14604" rIns="0" bIns="0" rtlCol="0">
            <a:spAutoFit/>
          </a:bodyPr>
          <a:lstStyle/>
          <a:p>
            <a:pPr marL="12700">
              <a:lnSpc>
                <a:spcPct val="100000"/>
              </a:lnSpc>
              <a:spcBef>
                <a:spcPts val="114"/>
              </a:spcBef>
              <a:tabLst>
                <a:tab pos="852169" algn="l"/>
                <a:tab pos="1166495" algn="l"/>
                <a:tab pos="1677035" algn="l"/>
                <a:tab pos="2052955" algn="l"/>
              </a:tabLst>
            </a:pPr>
            <a:r>
              <a:rPr sz="1300" dirty="0">
                <a:latin typeface="Calibri"/>
                <a:cs typeface="Calibri"/>
              </a:rPr>
              <a:t>mediante	el	</a:t>
            </a:r>
            <a:r>
              <a:rPr sz="1300" spc="5" dirty="0">
                <a:latin typeface="Calibri"/>
                <a:cs typeface="Calibri"/>
              </a:rPr>
              <a:t>cual,	</a:t>
            </a:r>
            <a:r>
              <a:rPr sz="1300" dirty="0">
                <a:latin typeface="Calibri"/>
                <a:cs typeface="Calibri"/>
              </a:rPr>
              <a:t>las	partes</a:t>
            </a:r>
            <a:endParaRPr sz="1300">
              <a:latin typeface="Calibri"/>
              <a:cs typeface="Calibri"/>
            </a:endParaRPr>
          </a:p>
        </p:txBody>
      </p:sp>
      <p:sp>
        <p:nvSpPr>
          <p:cNvPr id="9" name="object 9"/>
          <p:cNvSpPr txBox="1"/>
          <p:nvPr/>
        </p:nvSpPr>
        <p:spPr>
          <a:xfrm>
            <a:off x="520143" y="2119357"/>
            <a:ext cx="2496820" cy="950594"/>
          </a:xfrm>
          <a:prstGeom prst="rect">
            <a:avLst/>
          </a:prstGeom>
        </p:spPr>
        <p:txBody>
          <a:bodyPr vert="horz" wrap="square" lIns="0" tIns="31750" rIns="0" bIns="0" rtlCol="0">
            <a:spAutoFit/>
          </a:bodyPr>
          <a:lstStyle/>
          <a:p>
            <a:pPr marL="12700" marR="5080" indent="-1905" algn="ctr">
              <a:lnSpc>
                <a:spcPct val="91400"/>
              </a:lnSpc>
              <a:spcBef>
                <a:spcPts val="250"/>
              </a:spcBef>
              <a:tabLst>
                <a:tab pos="351790" algn="l"/>
                <a:tab pos="1117600" algn="l"/>
                <a:tab pos="1550035" algn="l"/>
                <a:tab pos="1969135" algn="l"/>
                <a:tab pos="2288540" algn="l"/>
              </a:tabLst>
            </a:pPr>
            <a:r>
              <a:rPr sz="1300" dirty="0">
                <a:latin typeface="Calibri"/>
                <a:cs typeface="Calibri"/>
              </a:rPr>
              <a:t>directamente</a:t>
            </a:r>
            <a:r>
              <a:rPr sz="1300" spc="229" dirty="0">
                <a:latin typeface="Calibri"/>
                <a:cs typeface="Calibri"/>
              </a:rPr>
              <a:t> </a:t>
            </a:r>
            <a:r>
              <a:rPr sz="1300" dirty="0">
                <a:latin typeface="Calibri"/>
                <a:cs typeface="Calibri"/>
              </a:rPr>
              <a:t>logran	construir</a:t>
            </a:r>
            <a:r>
              <a:rPr sz="1300" spc="155" dirty="0">
                <a:latin typeface="Calibri"/>
                <a:cs typeface="Calibri"/>
              </a:rPr>
              <a:t> </a:t>
            </a:r>
            <a:r>
              <a:rPr sz="1300" spc="5" dirty="0">
                <a:latin typeface="Calibri"/>
                <a:cs typeface="Calibri"/>
              </a:rPr>
              <a:t>una </a:t>
            </a:r>
            <a:r>
              <a:rPr sz="1300" spc="-280" dirty="0">
                <a:latin typeface="Calibri"/>
                <a:cs typeface="Calibri"/>
              </a:rPr>
              <a:t> </a:t>
            </a:r>
            <a:r>
              <a:rPr sz="1300" spc="5" dirty="0">
                <a:latin typeface="Calibri"/>
                <a:cs typeface="Calibri"/>
              </a:rPr>
              <a:t>solución</a:t>
            </a:r>
            <a:r>
              <a:rPr sz="1300" spc="70" dirty="0">
                <a:latin typeface="Calibri"/>
                <a:cs typeface="Calibri"/>
              </a:rPr>
              <a:t> </a:t>
            </a:r>
            <a:r>
              <a:rPr sz="1300" spc="5" dirty="0">
                <a:latin typeface="Calibri"/>
                <a:cs typeface="Calibri"/>
              </a:rPr>
              <a:t>a</a:t>
            </a:r>
            <a:r>
              <a:rPr sz="1300" spc="75" dirty="0">
                <a:latin typeface="Calibri"/>
                <a:cs typeface="Calibri"/>
              </a:rPr>
              <a:t> </a:t>
            </a:r>
            <a:r>
              <a:rPr sz="1300" dirty="0">
                <a:latin typeface="Calibri"/>
                <a:cs typeface="Calibri"/>
              </a:rPr>
              <a:t>sus</a:t>
            </a:r>
            <a:r>
              <a:rPr sz="1300" spc="80" dirty="0">
                <a:latin typeface="Calibri"/>
                <a:cs typeface="Calibri"/>
              </a:rPr>
              <a:t> </a:t>
            </a:r>
            <a:r>
              <a:rPr sz="1300" spc="5" dirty="0">
                <a:latin typeface="Calibri"/>
                <a:cs typeface="Calibri"/>
              </a:rPr>
              <a:t>problemas,</a:t>
            </a:r>
            <a:r>
              <a:rPr sz="1300" spc="75" dirty="0">
                <a:latin typeface="Calibri"/>
                <a:cs typeface="Calibri"/>
              </a:rPr>
              <a:t> </a:t>
            </a:r>
            <a:r>
              <a:rPr sz="1300" dirty="0">
                <a:latin typeface="Calibri"/>
                <a:cs typeface="Calibri"/>
              </a:rPr>
              <a:t>mediante </a:t>
            </a:r>
            <a:r>
              <a:rPr sz="1300" spc="-280" dirty="0">
                <a:latin typeface="Calibri"/>
                <a:cs typeface="Calibri"/>
              </a:rPr>
              <a:t> </a:t>
            </a:r>
            <a:r>
              <a:rPr sz="1300" spc="5" dirty="0">
                <a:latin typeface="Calibri"/>
                <a:cs typeface="Calibri"/>
              </a:rPr>
              <a:t>un</a:t>
            </a:r>
            <a:r>
              <a:rPr sz="1300" spc="40" dirty="0">
                <a:latin typeface="Calibri"/>
                <a:cs typeface="Calibri"/>
              </a:rPr>
              <a:t> </a:t>
            </a:r>
            <a:r>
              <a:rPr sz="1300" spc="5" dirty="0">
                <a:latin typeface="Calibri"/>
                <a:cs typeface="Calibri"/>
              </a:rPr>
              <a:t>acuerdo</a:t>
            </a:r>
            <a:r>
              <a:rPr sz="1300" spc="40" dirty="0">
                <a:latin typeface="Calibri"/>
                <a:cs typeface="Calibri"/>
              </a:rPr>
              <a:t> </a:t>
            </a:r>
            <a:r>
              <a:rPr sz="1300" spc="-5" dirty="0">
                <a:latin typeface="Calibri"/>
                <a:cs typeface="Calibri"/>
              </a:rPr>
              <a:t>satisfactorio</a:t>
            </a:r>
            <a:r>
              <a:rPr sz="1300" spc="55" dirty="0">
                <a:latin typeface="Calibri"/>
                <a:cs typeface="Calibri"/>
              </a:rPr>
              <a:t> </a:t>
            </a:r>
            <a:r>
              <a:rPr sz="1300" spc="5" dirty="0">
                <a:latin typeface="Calibri"/>
                <a:cs typeface="Calibri"/>
              </a:rPr>
              <a:t>que</a:t>
            </a:r>
            <a:r>
              <a:rPr sz="1300" spc="55" dirty="0">
                <a:latin typeface="Calibri"/>
                <a:cs typeface="Calibri"/>
              </a:rPr>
              <a:t> </a:t>
            </a:r>
            <a:r>
              <a:rPr sz="1300" spc="-5" dirty="0">
                <a:latin typeface="Calibri"/>
                <a:cs typeface="Calibri"/>
              </a:rPr>
              <a:t>integra </a:t>
            </a:r>
            <a:r>
              <a:rPr sz="1300" spc="-280" dirty="0">
                <a:latin typeface="Calibri"/>
                <a:cs typeface="Calibri"/>
              </a:rPr>
              <a:t> </a:t>
            </a:r>
            <a:r>
              <a:rPr sz="1300" dirty="0">
                <a:latin typeface="Calibri"/>
                <a:cs typeface="Calibri"/>
              </a:rPr>
              <a:t>lo</a:t>
            </a:r>
            <a:r>
              <a:rPr sz="1300" spc="5" dirty="0">
                <a:latin typeface="Calibri"/>
                <a:cs typeface="Calibri"/>
              </a:rPr>
              <a:t>s</a:t>
            </a:r>
            <a:r>
              <a:rPr sz="1300" dirty="0">
                <a:latin typeface="Calibri"/>
                <a:cs typeface="Calibri"/>
              </a:rPr>
              <a:t>	i</a:t>
            </a:r>
            <a:r>
              <a:rPr sz="1300" spc="-5" dirty="0">
                <a:latin typeface="Calibri"/>
                <a:cs typeface="Calibri"/>
              </a:rPr>
              <a:t>nt</a:t>
            </a:r>
            <a:r>
              <a:rPr sz="1300" spc="5" dirty="0">
                <a:latin typeface="Calibri"/>
                <a:cs typeface="Calibri"/>
              </a:rPr>
              <a:t>e</a:t>
            </a:r>
            <a:r>
              <a:rPr sz="1300" spc="-25" dirty="0">
                <a:latin typeface="Calibri"/>
                <a:cs typeface="Calibri"/>
              </a:rPr>
              <a:t>r</a:t>
            </a:r>
            <a:r>
              <a:rPr sz="1300" spc="5" dirty="0">
                <a:latin typeface="Calibri"/>
                <a:cs typeface="Calibri"/>
              </a:rPr>
              <a:t>e</a:t>
            </a:r>
            <a:r>
              <a:rPr sz="1300" spc="10" dirty="0">
                <a:latin typeface="Calibri"/>
                <a:cs typeface="Calibri"/>
              </a:rPr>
              <a:t>s</a:t>
            </a:r>
            <a:r>
              <a:rPr sz="1300" spc="5" dirty="0">
                <a:latin typeface="Calibri"/>
                <a:cs typeface="Calibri"/>
              </a:rPr>
              <a:t>es</a:t>
            </a:r>
            <a:r>
              <a:rPr sz="1300" dirty="0">
                <a:latin typeface="Calibri"/>
                <a:cs typeface="Calibri"/>
              </a:rPr>
              <a:t>	</a:t>
            </a:r>
            <a:r>
              <a:rPr sz="1300" spc="-10" dirty="0">
                <a:latin typeface="Calibri"/>
                <a:cs typeface="Calibri"/>
              </a:rPr>
              <a:t>r</a:t>
            </a:r>
            <a:r>
              <a:rPr sz="1300" spc="5" dirty="0">
                <a:latin typeface="Calibri"/>
                <a:cs typeface="Calibri"/>
              </a:rPr>
              <a:t>el</a:t>
            </a:r>
            <a:r>
              <a:rPr sz="1300" spc="-5" dirty="0">
                <a:latin typeface="Calibri"/>
                <a:cs typeface="Calibri"/>
              </a:rPr>
              <a:t>e</a:t>
            </a:r>
            <a:r>
              <a:rPr sz="1300" spc="-20" dirty="0">
                <a:latin typeface="Calibri"/>
                <a:cs typeface="Calibri"/>
              </a:rPr>
              <a:t>v</a:t>
            </a:r>
            <a:r>
              <a:rPr sz="1300" spc="5" dirty="0">
                <a:latin typeface="Calibri"/>
                <a:cs typeface="Calibri"/>
              </a:rPr>
              <a:t>a</a:t>
            </a:r>
            <a:r>
              <a:rPr sz="1300" spc="-5" dirty="0">
                <a:latin typeface="Calibri"/>
                <a:cs typeface="Calibri"/>
              </a:rPr>
              <a:t>nt</a:t>
            </a:r>
            <a:r>
              <a:rPr sz="1300" spc="5" dirty="0">
                <a:latin typeface="Calibri"/>
                <a:cs typeface="Calibri"/>
              </a:rPr>
              <a:t>es</a:t>
            </a:r>
            <a:r>
              <a:rPr sz="1300" dirty="0">
                <a:latin typeface="Calibri"/>
                <a:cs typeface="Calibri"/>
              </a:rPr>
              <a:t>	</a:t>
            </a:r>
            <a:r>
              <a:rPr sz="1300" spc="15" dirty="0">
                <a:latin typeface="Calibri"/>
                <a:cs typeface="Calibri"/>
              </a:rPr>
              <a:t>d</a:t>
            </a:r>
            <a:r>
              <a:rPr sz="1300" spc="5" dirty="0">
                <a:latin typeface="Calibri"/>
                <a:cs typeface="Calibri"/>
              </a:rPr>
              <a:t>e</a:t>
            </a:r>
            <a:r>
              <a:rPr sz="1300" dirty="0">
                <a:latin typeface="Calibri"/>
                <a:cs typeface="Calibri"/>
              </a:rPr>
              <a:t>	l</a:t>
            </a:r>
            <a:r>
              <a:rPr sz="1300" spc="10" dirty="0">
                <a:latin typeface="Calibri"/>
                <a:cs typeface="Calibri"/>
              </a:rPr>
              <a:t>o</a:t>
            </a:r>
            <a:r>
              <a:rPr sz="1300" dirty="0">
                <a:latin typeface="Calibri"/>
                <a:cs typeface="Calibri"/>
              </a:rPr>
              <a:t>s  participantes.</a:t>
            </a:r>
            <a:endParaRPr sz="1300">
              <a:latin typeface="Calibri"/>
              <a:cs typeface="Calibri"/>
            </a:endParaRPr>
          </a:p>
        </p:txBody>
      </p:sp>
      <p:grpSp>
        <p:nvGrpSpPr>
          <p:cNvPr id="10" name="object 10"/>
          <p:cNvGrpSpPr/>
          <p:nvPr/>
        </p:nvGrpSpPr>
        <p:grpSpPr>
          <a:xfrm>
            <a:off x="244074" y="1757254"/>
            <a:ext cx="6254750" cy="4067175"/>
            <a:chOff x="404850" y="1553908"/>
            <a:chExt cx="6254750" cy="4067175"/>
          </a:xfrm>
        </p:grpSpPr>
        <p:sp>
          <p:nvSpPr>
            <p:cNvPr id="11" name="object 11"/>
            <p:cNvSpPr/>
            <p:nvPr/>
          </p:nvSpPr>
          <p:spPr>
            <a:xfrm>
              <a:off x="404850" y="1866976"/>
              <a:ext cx="106045" cy="581025"/>
            </a:xfrm>
            <a:custGeom>
              <a:avLst/>
              <a:gdLst/>
              <a:ahLst/>
              <a:cxnLst/>
              <a:rect l="l" t="t" r="r" b="b"/>
              <a:pathLst>
                <a:path w="106045" h="581025">
                  <a:moveTo>
                    <a:pt x="0" y="0"/>
                  </a:moveTo>
                  <a:lnTo>
                    <a:pt x="0" y="580872"/>
                  </a:lnTo>
                  <a:lnTo>
                    <a:pt x="105613" y="580872"/>
                  </a:lnTo>
                  <a:lnTo>
                    <a:pt x="105613" y="0"/>
                  </a:lnTo>
                  <a:lnTo>
                    <a:pt x="0" y="0"/>
                  </a:lnTo>
                  <a:close/>
                </a:path>
              </a:pathLst>
            </a:custGeom>
            <a:solidFill>
              <a:srgbClr val="ED7D31"/>
            </a:solidFill>
          </p:spPr>
          <p:txBody>
            <a:bodyPr wrap="square" lIns="0" tIns="0" rIns="0" bIns="0" rtlCol="0"/>
            <a:lstStyle/>
            <a:p>
              <a:endParaRPr/>
            </a:p>
          </p:txBody>
        </p:sp>
        <p:sp>
          <p:nvSpPr>
            <p:cNvPr id="12" name="object 12"/>
            <p:cNvSpPr/>
            <p:nvPr/>
          </p:nvSpPr>
          <p:spPr>
            <a:xfrm>
              <a:off x="3574503" y="1553908"/>
              <a:ext cx="15240" cy="1207135"/>
            </a:xfrm>
            <a:custGeom>
              <a:avLst/>
              <a:gdLst/>
              <a:ahLst/>
              <a:cxnLst/>
              <a:rect l="l" t="t" r="r" b="b"/>
              <a:pathLst>
                <a:path w="15239" h="1207135">
                  <a:moveTo>
                    <a:pt x="0" y="0"/>
                  </a:moveTo>
                  <a:lnTo>
                    <a:pt x="0" y="1207007"/>
                  </a:lnTo>
                  <a:lnTo>
                    <a:pt x="15087" y="1207007"/>
                  </a:lnTo>
                  <a:lnTo>
                    <a:pt x="15087" y="0"/>
                  </a:lnTo>
                  <a:lnTo>
                    <a:pt x="0" y="0"/>
                  </a:lnTo>
                  <a:close/>
                </a:path>
              </a:pathLst>
            </a:custGeom>
            <a:solidFill>
              <a:srgbClr val="D4D4D4"/>
            </a:solidFill>
          </p:spPr>
          <p:txBody>
            <a:bodyPr wrap="square" lIns="0" tIns="0" rIns="0" bIns="0" rtlCol="0"/>
            <a:lstStyle/>
            <a:p>
              <a:endParaRPr/>
            </a:p>
          </p:txBody>
        </p:sp>
        <p:pic>
          <p:nvPicPr>
            <p:cNvPr id="13" name="object 13"/>
            <p:cNvPicPr/>
            <p:nvPr/>
          </p:nvPicPr>
          <p:blipFill>
            <a:blip r:embed="rId3" cstate="print"/>
            <a:stretch>
              <a:fillRect/>
            </a:stretch>
          </p:blipFill>
          <p:spPr>
            <a:xfrm>
              <a:off x="3947921" y="3100387"/>
              <a:ext cx="2711367" cy="2520257"/>
            </a:xfrm>
            <a:prstGeom prst="rect">
              <a:avLst/>
            </a:prstGeom>
          </p:spPr>
        </p:pic>
      </p:grpSp>
      <p:sp>
        <p:nvSpPr>
          <p:cNvPr id="14" name="object 14"/>
          <p:cNvSpPr txBox="1"/>
          <p:nvPr/>
        </p:nvSpPr>
        <p:spPr>
          <a:xfrm>
            <a:off x="5367810" y="1252997"/>
            <a:ext cx="1833245" cy="1397000"/>
          </a:xfrm>
          <a:prstGeom prst="rect">
            <a:avLst/>
          </a:prstGeom>
        </p:spPr>
        <p:txBody>
          <a:bodyPr vert="horz" wrap="square" lIns="0" tIns="90805" rIns="0" bIns="0" rtlCol="0">
            <a:spAutoFit/>
          </a:bodyPr>
          <a:lstStyle/>
          <a:p>
            <a:pPr marL="521334">
              <a:lnSpc>
                <a:spcPct val="100000"/>
              </a:lnSpc>
              <a:spcBef>
                <a:spcPts val="715"/>
              </a:spcBef>
            </a:pPr>
            <a:r>
              <a:rPr sz="1450" spc="5" dirty="0">
                <a:solidFill>
                  <a:srgbClr val="385723"/>
                </a:solidFill>
                <a:latin typeface="Calibri Light"/>
                <a:cs typeface="Calibri Light"/>
              </a:rPr>
              <a:t>Mediación</a:t>
            </a:r>
            <a:endParaRPr sz="1450">
              <a:latin typeface="Calibri Light"/>
              <a:cs typeface="Calibri Light"/>
            </a:endParaRPr>
          </a:p>
          <a:p>
            <a:pPr marL="12700" marR="5080" algn="just">
              <a:lnSpc>
                <a:spcPct val="81300"/>
              </a:lnSpc>
              <a:spcBef>
                <a:spcPts val="830"/>
              </a:spcBef>
            </a:pPr>
            <a:r>
              <a:rPr sz="1300" dirty="0">
                <a:latin typeface="Calibri"/>
                <a:cs typeface="Calibri"/>
              </a:rPr>
              <a:t>Proceso</a:t>
            </a:r>
            <a:r>
              <a:rPr sz="1300" spc="5" dirty="0">
                <a:latin typeface="Calibri"/>
                <a:cs typeface="Calibri"/>
              </a:rPr>
              <a:t> </a:t>
            </a:r>
            <a:r>
              <a:rPr sz="1300" spc="10" dirty="0">
                <a:latin typeface="Calibri"/>
                <a:cs typeface="Calibri"/>
              </a:rPr>
              <a:t>de</a:t>
            </a:r>
            <a:r>
              <a:rPr sz="1300" spc="15" dirty="0">
                <a:latin typeface="Calibri"/>
                <a:cs typeface="Calibri"/>
              </a:rPr>
              <a:t> </a:t>
            </a:r>
            <a:r>
              <a:rPr sz="1300" dirty="0">
                <a:latin typeface="Calibri"/>
                <a:cs typeface="Calibri"/>
              </a:rPr>
              <a:t>negociación </a:t>
            </a:r>
            <a:r>
              <a:rPr sz="1300" spc="5" dirty="0">
                <a:latin typeface="Calibri"/>
                <a:cs typeface="Calibri"/>
              </a:rPr>
              <a:t> </a:t>
            </a:r>
            <a:r>
              <a:rPr sz="1300" dirty="0">
                <a:latin typeface="Calibri"/>
                <a:cs typeface="Calibri"/>
              </a:rPr>
              <a:t>asistida </a:t>
            </a:r>
            <a:r>
              <a:rPr sz="1300" spc="5" dirty="0">
                <a:latin typeface="Calibri"/>
                <a:cs typeface="Calibri"/>
              </a:rPr>
              <a:t>y </a:t>
            </a:r>
            <a:r>
              <a:rPr sz="1300" spc="-5" dirty="0">
                <a:latin typeface="Calibri"/>
                <a:cs typeface="Calibri"/>
              </a:rPr>
              <a:t>facilitada </a:t>
            </a:r>
            <a:r>
              <a:rPr sz="1300" spc="5" dirty="0">
                <a:latin typeface="Calibri"/>
                <a:cs typeface="Calibri"/>
              </a:rPr>
              <a:t>por la </a:t>
            </a:r>
            <a:r>
              <a:rPr sz="1300" spc="10" dirty="0">
                <a:latin typeface="Calibri"/>
                <a:cs typeface="Calibri"/>
              </a:rPr>
              <a:t> </a:t>
            </a:r>
            <a:r>
              <a:rPr sz="1300" dirty="0">
                <a:latin typeface="Calibri"/>
                <a:cs typeface="Calibri"/>
              </a:rPr>
              <a:t>intervenciónde </a:t>
            </a:r>
            <a:r>
              <a:rPr sz="1300" spc="5" dirty="0">
                <a:latin typeface="Calibri"/>
                <a:cs typeface="Calibri"/>
              </a:rPr>
              <a:t>un </a:t>
            </a:r>
            <a:r>
              <a:rPr sz="1300" dirty="0">
                <a:latin typeface="Calibri"/>
                <a:cs typeface="Calibri"/>
              </a:rPr>
              <a:t>tercero </a:t>
            </a:r>
            <a:r>
              <a:rPr sz="1300" spc="5" dirty="0">
                <a:latin typeface="Calibri"/>
                <a:cs typeface="Calibri"/>
              </a:rPr>
              <a:t> </a:t>
            </a:r>
            <a:r>
              <a:rPr sz="1300" dirty="0">
                <a:latin typeface="Calibri"/>
                <a:cs typeface="Calibri"/>
              </a:rPr>
              <a:t>imparcial</a:t>
            </a:r>
            <a:r>
              <a:rPr sz="1300" spc="5" dirty="0">
                <a:latin typeface="Calibri"/>
                <a:cs typeface="Calibri"/>
              </a:rPr>
              <a:t> </a:t>
            </a:r>
            <a:r>
              <a:rPr sz="1300" spc="-5" dirty="0">
                <a:latin typeface="Calibri"/>
                <a:cs typeface="Calibri"/>
              </a:rPr>
              <a:t>(neutral</a:t>
            </a:r>
            <a:r>
              <a:rPr sz="1300" dirty="0">
                <a:latin typeface="Calibri"/>
                <a:cs typeface="Calibri"/>
              </a:rPr>
              <a:t> </a:t>
            </a:r>
            <a:r>
              <a:rPr sz="1300" spc="5" dirty="0">
                <a:latin typeface="Calibri"/>
                <a:cs typeface="Calibri"/>
              </a:rPr>
              <a:t>− </a:t>
            </a:r>
            <a:r>
              <a:rPr sz="1300" spc="10" dirty="0">
                <a:latin typeface="Calibri"/>
                <a:cs typeface="Calibri"/>
              </a:rPr>
              <a:t> </a:t>
            </a:r>
            <a:r>
              <a:rPr sz="1300" dirty="0">
                <a:latin typeface="Calibri"/>
                <a:cs typeface="Calibri"/>
              </a:rPr>
              <a:t>multiparcial),</a:t>
            </a:r>
            <a:r>
              <a:rPr sz="1300" spc="5" dirty="0">
                <a:latin typeface="Calibri"/>
                <a:cs typeface="Calibri"/>
              </a:rPr>
              <a:t> llamado </a:t>
            </a:r>
            <a:r>
              <a:rPr sz="1300" spc="-280" dirty="0">
                <a:latin typeface="Calibri"/>
                <a:cs typeface="Calibri"/>
              </a:rPr>
              <a:t> </a:t>
            </a:r>
            <a:r>
              <a:rPr sz="1300" spc="-10" dirty="0">
                <a:latin typeface="Calibri"/>
                <a:cs typeface="Calibri"/>
              </a:rPr>
              <a:t>Mediador.</a:t>
            </a:r>
            <a:endParaRPr sz="1300">
              <a:latin typeface="Calibri"/>
              <a:cs typeface="Calibri"/>
            </a:endParaRPr>
          </a:p>
        </p:txBody>
      </p:sp>
      <p:pic>
        <p:nvPicPr>
          <p:cNvPr id="15" name="object 15"/>
          <p:cNvPicPr/>
          <p:nvPr/>
        </p:nvPicPr>
        <p:blipFill>
          <a:blip r:embed="rId4" cstate="print"/>
          <a:stretch>
            <a:fillRect/>
          </a:stretch>
        </p:blipFill>
        <p:spPr>
          <a:xfrm>
            <a:off x="7354386" y="3844505"/>
            <a:ext cx="2491339" cy="2215991"/>
          </a:xfrm>
          <a:prstGeom prst="rect">
            <a:avLst/>
          </a:prstGeom>
        </p:spPr>
      </p:pic>
      <p:sp>
        <p:nvSpPr>
          <p:cNvPr id="16" name="object 16"/>
          <p:cNvSpPr txBox="1"/>
          <p:nvPr/>
        </p:nvSpPr>
        <p:spPr>
          <a:xfrm>
            <a:off x="8226596" y="1307308"/>
            <a:ext cx="856615" cy="252095"/>
          </a:xfrm>
          <a:prstGeom prst="rect">
            <a:avLst/>
          </a:prstGeom>
        </p:spPr>
        <p:txBody>
          <a:bodyPr vert="horz" wrap="square" lIns="0" tIns="17145" rIns="0" bIns="0" rtlCol="0">
            <a:spAutoFit/>
          </a:bodyPr>
          <a:lstStyle/>
          <a:p>
            <a:pPr marL="12700">
              <a:lnSpc>
                <a:spcPct val="100000"/>
              </a:lnSpc>
              <a:spcBef>
                <a:spcPts val="135"/>
              </a:spcBef>
            </a:pPr>
            <a:r>
              <a:rPr sz="1450" spc="-5" dirty="0">
                <a:solidFill>
                  <a:srgbClr val="385723"/>
                </a:solidFill>
                <a:latin typeface="Calibri Light"/>
                <a:cs typeface="Calibri Light"/>
              </a:rPr>
              <a:t>Facilitación</a:t>
            </a:r>
            <a:endParaRPr sz="1450">
              <a:latin typeface="Calibri Light"/>
              <a:cs typeface="Calibri Light"/>
            </a:endParaRPr>
          </a:p>
        </p:txBody>
      </p:sp>
      <p:sp>
        <p:nvSpPr>
          <p:cNvPr id="17" name="object 17"/>
          <p:cNvSpPr txBox="1"/>
          <p:nvPr/>
        </p:nvSpPr>
        <p:spPr>
          <a:xfrm>
            <a:off x="7463205" y="1539217"/>
            <a:ext cx="2383790" cy="930910"/>
          </a:xfrm>
          <a:prstGeom prst="rect">
            <a:avLst/>
          </a:prstGeom>
        </p:spPr>
        <p:txBody>
          <a:bodyPr vert="horz" wrap="square" lIns="0" tIns="11430" rIns="0" bIns="0" rtlCol="0">
            <a:spAutoFit/>
          </a:bodyPr>
          <a:lstStyle/>
          <a:p>
            <a:pPr marL="12700" marR="5080" algn="just">
              <a:lnSpc>
                <a:spcPct val="104200"/>
              </a:lnSpc>
              <a:spcBef>
                <a:spcPts val="90"/>
              </a:spcBef>
            </a:pPr>
            <a:r>
              <a:rPr sz="950" spc="10" dirty="0">
                <a:latin typeface="Calibri"/>
                <a:cs typeface="Calibri"/>
              </a:rPr>
              <a:t>“[p]roceso</a:t>
            </a:r>
            <a:r>
              <a:rPr sz="950" spc="90" dirty="0">
                <a:latin typeface="Calibri"/>
                <a:cs typeface="Calibri"/>
              </a:rPr>
              <a:t> </a:t>
            </a:r>
            <a:r>
              <a:rPr sz="950" spc="15" dirty="0">
                <a:latin typeface="Calibri"/>
                <a:cs typeface="Calibri"/>
              </a:rPr>
              <a:t>a</a:t>
            </a:r>
            <a:r>
              <a:rPr sz="950" spc="90" dirty="0">
                <a:latin typeface="Calibri"/>
                <a:cs typeface="Calibri"/>
              </a:rPr>
              <a:t> </a:t>
            </a:r>
            <a:r>
              <a:rPr sz="950" spc="5" dirty="0">
                <a:latin typeface="Calibri"/>
                <a:cs typeface="Calibri"/>
              </a:rPr>
              <a:t>través</a:t>
            </a:r>
            <a:r>
              <a:rPr sz="950" spc="80" dirty="0">
                <a:latin typeface="Calibri"/>
                <a:cs typeface="Calibri"/>
              </a:rPr>
              <a:t> </a:t>
            </a:r>
            <a:r>
              <a:rPr sz="950" spc="15" dirty="0">
                <a:latin typeface="Calibri"/>
                <a:cs typeface="Calibri"/>
              </a:rPr>
              <a:t>del</a:t>
            </a:r>
            <a:r>
              <a:rPr sz="950" spc="95" dirty="0">
                <a:latin typeface="Calibri"/>
                <a:cs typeface="Calibri"/>
              </a:rPr>
              <a:t> </a:t>
            </a:r>
            <a:r>
              <a:rPr sz="950" spc="10" dirty="0">
                <a:latin typeface="Calibri"/>
                <a:cs typeface="Calibri"/>
              </a:rPr>
              <a:t>cual</a:t>
            </a:r>
            <a:r>
              <a:rPr sz="950" spc="80" dirty="0">
                <a:latin typeface="Calibri"/>
                <a:cs typeface="Calibri"/>
              </a:rPr>
              <a:t> </a:t>
            </a:r>
            <a:r>
              <a:rPr sz="950" spc="15" dirty="0">
                <a:latin typeface="Calibri"/>
                <a:cs typeface="Calibri"/>
              </a:rPr>
              <a:t>una</a:t>
            </a:r>
            <a:r>
              <a:rPr sz="950" spc="75" dirty="0">
                <a:latin typeface="Calibri"/>
                <a:cs typeface="Calibri"/>
              </a:rPr>
              <a:t> </a:t>
            </a:r>
            <a:r>
              <a:rPr sz="950" spc="10" dirty="0">
                <a:latin typeface="Calibri"/>
                <a:cs typeface="Calibri"/>
              </a:rPr>
              <a:t>persona</a:t>
            </a:r>
            <a:r>
              <a:rPr sz="950" spc="90" dirty="0">
                <a:latin typeface="Calibri"/>
                <a:cs typeface="Calibri"/>
              </a:rPr>
              <a:t> </a:t>
            </a:r>
            <a:r>
              <a:rPr sz="950" spc="10" dirty="0">
                <a:latin typeface="Calibri"/>
                <a:cs typeface="Calibri"/>
              </a:rPr>
              <a:t>guía </a:t>
            </a:r>
            <a:r>
              <a:rPr sz="950" spc="-200" dirty="0">
                <a:latin typeface="Calibri"/>
                <a:cs typeface="Calibri"/>
              </a:rPr>
              <a:t> </a:t>
            </a:r>
            <a:r>
              <a:rPr sz="950" spc="15" dirty="0">
                <a:latin typeface="Calibri"/>
                <a:cs typeface="Calibri"/>
              </a:rPr>
              <a:t>a </a:t>
            </a:r>
            <a:r>
              <a:rPr sz="950" spc="10" dirty="0">
                <a:latin typeface="Calibri"/>
                <a:cs typeface="Calibri"/>
              </a:rPr>
              <a:t>otras </a:t>
            </a:r>
            <a:r>
              <a:rPr sz="950" spc="15" dirty="0">
                <a:latin typeface="Calibri"/>
                <a:cs typeface="Calibri"/>
              </a:rPr>
              <a:t>a </a:t>
            </a:r>
            <a:r>
              <a:rPr sz="950" spc="10" dirty="0">
                <a:latin typeface="Calibri"/>
                <a:cs typeface="Calibri"/>
              </a:rPr>
              <a:t>completar </a:t>
            </a:r>
            <a:r>
              <a:rPr sz="950" spc="15" dirty="0">
                <a:latin typeface="Calibri"/>
                <a:cs typeface="Calibri"/>
              </a:rPr>
              <a:t>su </a:t>
            </a:r>
            <a:r>
              <a:rPr sz="950" spc="10" dirty="0">
                <a:latin typeface="Calibri"/>
                <a:cs typeface="Calibri"/>
              </a:rPr>
              <a:t>trabajo </a:t>
            </a:r>
            <a:r>
              <a:rPr sz="950" spc="15" dirty="0">
                <a:latin typeface="Calibri"/>
                <a:cs typeface="Calibri"/>
              </a:rPr>
              <a:t>y </a:t>
            </a:r>
            <a:r>
              <a:rPr sz="950" spc="10" dirty="0">
                <a:latin typeface="Calibri"/>
                <a:cs typeface="Calibri"/>
              </a:rPr>
              <a:t>mejorar la </a:t>
            </a:r>
            <a:r>
              <a:rPr sz="950" spc="15" dirty="0">
                <a:latin typeface="Calibri"/>
                <a:cs typeface="Calibri"/>
              </a:rPr>
              <a:t> forma</a:t>
            </a:r>
            <a:r>
              <a:rPr sz="950" spc="20" dirty="0">
                <a:latin typeface="Calibri"/>
                <a:cs typeface="Calibri"/>
              </a:rPr>
              <a:t> </a:t>
            </a:r>
            <a:r>
              <a:rPr sz="950" spc="15" dirty="0">
                <a:latin typeface="Calibri"/>
                <a:cs typeface="Calibri"/>
              </a:rPr>
              <a:t>como</a:t>
            </a:r>
            <a:r>
              <a:rPr sz="950" spc="20" dirty="0">
                <a:latin typeface="Calibri"/>
                <a:cs typeface="Calibri"/>
              </a:rPr>
              <a:t> </a:t>
            </a:r>
            <a:r>
              <a:rPr sz="950" spc="15" dirty="0">
                <a:latin typeface="Calibri"/>
                <a:cs typeface="Calibri"/>
              </a:rPr>
              <a:t>ellos</a:t>
            </a:r>
            <a:r>
              <a:rPr sz="950" spc="20" dirty="0">
                <a:latin typeface="Calibri"/>
                <a:cs typeface="Calibri"/>
              </a:rPr>
              <a:t> </a:t>
            </a:r>
            <a:r>
              <a:rPr sz="950" spc="10" dirty="0">
                <a:latin typeface="Calibri"/>
                <a:cs typeface="Calibri"/>
              </a:rPr>
              <a:t>trabajan</a:t>
            </a:r>
            <a:r>
              <a:rPr sz="950" spc="15" dirty="0">
                <a:latin typeface="Calibri"/>
                <a:cs typeface="Calibri"/>
              </a:rPr>
              <a:t> </a:t>
            </a:r>
            <a:r>
              <a:rPr sz="950" spc="5" dirty="0">
                <a:latin typeface="Calibri"/>
                <a:cs typeface="Calibri"/>
              </a:rPr>
              <a:t>juntos...</a:t>
            </a:r>
            <a:r>
              <a:rPr sz="950" spc="10" dirty="0">
                <a:latin typeface="Calibri"/>
                <a:cs typeface="Calibri"/>
              </a:rPr>
              <a:t> Los </a:t>
            </a:r>
            <a:r>
              <a:rPr sz="950" spc="15" dirty="0">
                <a:latin typeface="Calibri"/>
                <a:cs typeface="Calibri"/>
              </a:rPr>
              <a:t> </a:t>
            </a:r>
            <a:r>
              <a:rPr sz="950" spc="10" dirty="0">
                <a:latin typeface="Calibri"/>
                <a:cs typeface="Calibri"/>
              </a:rPr>
              <a:t>facilitadores</a:t>
            </a:r>
            <a:r>
              <a:rPr sz="950" spc="15" dirty="0">
                <a:latin typeface="Calibri"/>
                <a:cs typeface="Calibri"/>
              </a:rPr>
              <a:t> </a:t>
            </a:r>
            <a:r>
              <a:rPr sz="950" spc="10" dirty="0">
                <a:latin typeface="Calibri"/>
                <a:cs typeface="Calibri"/>
              </a:rPr>
              <a:t>orientan  </a:t>
            </a:r>
            <a:r>
              <a:rPr sz="950" spc="15" dirty="0">
                <a:latin typeface="Calibri"/>
                <a:cs typeface="Calibri"/>
              </a:rPr>
              <a:t>a su </a:t>
            </a:r>
            <a:r>
              <a:rPr sz="950" spc="10" dirty="0">
                <a:latin typeface="Calibri"/>
                <a:cs typeface="Calibri"/>
              </a:rPr>
              <a:t>gente </a:t>
            </a:r>
            <a:r>
              <a:rPr sz="950" spc="15" dirty="0">
                <a:latin typeface="Calibri"/>
                <a:cs typeface="Calibri"/>
              </a:rPr>
              <a:t>a </a:t>
            </a:r>
            <a:r>
              <a:rPr sz="950" spc="10" dirty="0">
                <a:latin typeface="Calibri"/>
                <a:cs typeface="Calibri"/>
              </a:rPr>
              <a:t>establecer </a:t>
            </a:r>
            <a:r>
              <a:rPr sz="950" spc="-200" dirty="0">
                <a:latin typeface="Calibri"/>
                <a:cs typeface="Calibri"/>
              </a:rPr>
              <a:t> </a:t>
            </a:r>
            <a:r>
              <a:rPr sz="950" spc="10" dirty="0">
                <a:latin typeface="Calibri"/>
                <a:cs typeface="Calibri"/>
              </a:rPr>
              <a:t>la conexión entre la calidad </a:t>
            </a:r>
            <a:r>
              <a:rPr sz="950" spc="20" dirty="0">
                <a:latin typeface="Calibri"/>
                <a:cs typeface="Calibri"/>
              </a:rPr>
              <a:t>de </a:t>
            </a:r>
            <a:r>
              <a:rPr sz="950" spc="15" dirty="0">
                <a:latin typeface="Calibri"/>
                <a:cs typeface="Calibri"/>
              </a:rPr>
              <a:t>su </a:t>
            </a:r>
            <a:r>
              <a:rPr sz="950" spc="10" dirty="0">
                <a:latin typeface="Calibri"/>
                <a:cs typeface="Calibri"/>
              </a:rPr>
              <a:t>trabajo </a:t>
            </a:r>
            <a:r>
              <a:rPr sz="950" spc="15" dirty="0">
                <a:latin typeface="Calibri"/>
                <a:cs typeface="Calibri"/>
              </a:rPr>
              <a:t>y </a:t>
            </a:r>
            <a:r>
              <a:rPr sz="950" spc="10" dirty="0">
                <a:latin typeface="Calibri"/>
                <a:cs typeface="Calibri"/>
              </a:rPr>
              <a:t>el </a:t>
            </a:r>
            <a:r>
              <a:rPr sz="950" spc="15" dirty="0">
                <a:latin typeface="Calibri"/>
                <a:cs typeface="Calibri"/>
              </a:rPr>
              <a:t> camino</a:t>
            </a:r>
            <a:r>
              <a:rPr sz="950" spc="75" dirty="0">
                <a:latin typeface="Calibri"/>
                <a:cs typeface="Calibri"/>
              </a:rPr>
              <a:t> </a:t>
            </a:r>
            <a:r>
              <a:rPr sz="950" spc="15" dirty="0">
                <a:latin typeface="Calibri"/>
                <a:cs typeface="Calibri"/>
              </a:rPr>
              <a:t>como</a:t>
            </a:r>
            <a:r>
              <a:rPr sz="950" spc="80" dirty="0">
                <a:latin typeface="Calibri"/>
                <a:cs typeface="Calibri"/>
              </a:rPr>
              <a:t> </a:t>
            </a:r>
            <a:r>
              <a:rPr sz="950" spc="15" dirty="0">
                <a:latin typeface="Calibri"/>
                <a:cs typeface="Calibri"/>
              </a:rPr>
              <a:t>ellos</a:t>
            </a:r>
            <a:r>
              <a:rPr sz="950" spc="70" dirty="0">
                <a:latin typeface="Calibri"/>
                <a:cs typeface="Calibri"/>
              </a:rPr>
              <a:t> </a:t>
            </a:r>
            <a:r>
              <a:rPr sz="950" spc="15" dirty="0">
                <a:latin typeface="Calibri"/>
                <a:cs typeface="Calibri"/>
              </a:rPr>
              <a:t>pueden</a:t>
            </a:r>
            <a:r>
              <a:rPr sz="950" spc="85" dirty="0">
                <a:latin typeface="Calibri"/>
                <a:cs typeface="Calibri"/>
              </a:rPr>
              <a:t> </a:t>
            </a:r>
            <a:r>
              <a:rPr sz="950" spc="5" dirty="0">
                <a:latin typeface="Calibri"/>
                <a:cs typeface="Calibri"/>
              </a:rPr>
              <a:t>interactuar</a:t>
            </a:r>
            <a:r>
              <a:rPr sz="950" spc="70" dirty="0">
                <a:latin typeface="Calibri"/>
                <a:cs typeface="Calibri"/>
              </a:rPr>
              <a:t> </a:t>
            </a:r>
            <a:r>
              <a:rPr sz="950" spc="10" dirty="0">
                <a:latin typeface="Calibri"/>
                <a:cs typeface="Calibri"/>
              </a:rPr>
              <a:t>el</a:t>
            </a:r>
            <a:r>
              <a:rPr sz="950" spc="65" dirty="0">
                <a:latin typeface="Calibri"/>
                <a:cs typeface="Calibri"/>
              </a:rPr>
              <a:t> </a:t>
            </a:r>
            <a:r>
              <a:rPr sz="950" spc="15" dirty="0">
                <a:latin typeface="Calibri"/>
                <a:cs typeface="Calibri"/>
              </a:rPr>
              <a:t>uno</a:t>
            </a:r>
            <a:endParaRPr sz="950">
              <a:latin typeface="Calibri"/>
              <a:cs typeface="Calibri"/>
            </a:endParaRPr>
          </a:p>
        </p:txBody>
      </p:sp>
      <p:sp>
        <p:nvSpPr>
          <p:cNvPr id="18" name="object 18"/>
          <p:cNvSpPr txBox="1"/>
          <p:nvPr/>
        </p:nvSpPr>
        <p:spPr>
          <a:xfrm>
            <a:off x="7463205" y="2444473"/>
            <a:ext cx="2382520" cy="478790"/>
          </a:xfrm>
          <a:prstGeom prst="rect">
            <a:avLst/>
          </a:prstGeom>
        </p:spPr>
        <p:txBody>
          <a:bodyPr vert="horz" wrap="square" lIns="0" tIns="17780" rIns="0" bIns="0" rtlCol="0">
            <a:spAutoFit/>
          </a:bodyPr>
          <a:lstStyle/>
          <a:p>
            <a:pPr marL="12700">
              <a:lnSpc>
                <a:spcPts val="1140"/>
              </a:lnSpc>
              <a:spcBef>
                <a:spcPts val="140"/>
              </a:spcBef>
            </a:pPr>
            <a:r>
              <a:rPr sz="950" spc="10" dirty="0">
                <a:latin typeface="Calibri"/>
                <a:cs typeface="Calibri"/>
              </a:rPr>
              <a:t>con el</a:t>
            </a:r>
            <a:r>
              <a:rPr sz="950" spc="5" dirty="0">
                <a:latin typeface="Calibri"/>
                <a:cs typeface="Calibri"/>
              </a:rPr>
              <a:t> </a:t>
            </a:r>
            <a:r>
              <a:rPr sz="950" spc="10" dirty="0">
                <a:latin typeface="Calibri"/>
                <a:cs typeface="Calibri"/>
              </a:rPr>
              <a:t>otro</a:t>
            </a:r>
            <a:r>
              <a:rPr sz="950" dirty="0">
                <a:latin typeface="Calibri"/>
                <a:cs typeface="Calibri"/>
              </a:rPr>
              <a:t> </a:t>
            </a:r>
            <a:r>
              <a:rPr sz="950" spc="10" dirty="0">
                <a:latin typeface="Calibri"/>
                <a:cs typeface="Calibri"/>
              </a:rPr>
              <a:t>para</a:t>
            </a:r>
            <a:r>
              <a:rPr sz="950" spc="-10" dirty="0">
                <a:latin typeface="Calibri"/>
                <a:cs typeface="Calibri"/>
              </a:rPr>
              <a:t> </a:t>
            </a:r>
            <a:r>
              <a:rPr sz="950" spc="10" dirty="0">
                <a:latin typeface="Calibri"/>
                <a:cs typeface="Calibri"/>
              </a:rPr>
              <a:t>lograrlo</a:t>
            </a:r>
            <a:r>
              <a:rPr sz="950" spc="-5" dirty="0">
                <a:latin typeface="Calibri"/>
                <a:cs typeface="Calibri"/>
              </a:rPr>
              <a:t> </a:t>
            </a:r>
            <a:r>
              <a:rPr sz="950" dirty="0">
                <a:latin typeface="Calibri"/>
                <a:cs typeface="Calibri"/>
              </a:rPr>
              <a:t>juntos”.</a:t>
            </a:r>
            <a:endParaRPr sz="950">
              <a:latin typeface="Calibri"/>
              <a:cs typeface="Calibri"/>
            </a:endParaRPr>
          </a:p>
          <a:p>
            <a:pPr marL="12700">
              <a:lnSpc>
                <a:spcPct val="100000"/>
              </a:lnSpc>
            </a:pPr>
            <a:r>
              <a:rPr sz="1000" spc="-10" dirty="0">
                <a:solidFill>
                  <a:srgbClr val="4472C4"/>
                </a:solidFill>
                <a:latin typeface="Calibri"/>
                <a:cs typeface="Calibri"/>
              </a:rPr>
              <a:t>Fuente:</a:t>
            </a:r>
            <a:r>
              <a:rPr sz="1000" spc="630" dirty="0">
                <a:solidFill>
                  <a:srgbClr val="4472C4"/>
                </a:solidFill>
                <a:latin typeface="Calibri"/>
                <a:cs typeface="Calibri"/>
              </a:rPr>
              <a:t> </a:t>
            </a:r>
            <a:r>
              <a:rPr sz="1000" spc="-20" dirty="0">
                <a:solidFill>
                  <a:srgbClr val="4472C4"/>
                </a:solidFill>
                <a:latin typeface="Calibri"/>
                <a:cs typeface="Calibri"/>
              </a:rPr>
              <a:t>Weaver</a:t>
            </a:r>
            <a:r>
              <a:rPr sz="1000" spc="200" dirty="0">
                <a:solidFill>
                  <a:srgbClr val="4472C4"/>
                </a:solidFill>
                <a:latin typeface="Calibri"/>
                <a:cs typeface="Calibri"/>
              </a:rPr>
              <a:t>  </a:t>
            </a:r>
            <a:r>
              <a:rPr sz="1000" spc="-10" dirty="0">
                <a:solidFill>
                  <a:srgbClr val="4472C4"/>
                </a:solidFill>
                <a:latin typeface="Calibri"/>
                <a:cs typeface="Calibri"/>
              </a:rPr>
              <a:t>&amp;</a:t>
            </a:r>
            <a:r>
              <a:rPr sz="1000" spc="630" dirty="0">
                <a:solidFill>
                  <a:srgbClr val="4472C4"/>
                </a:solidFill>
                <a:latin typeface="Calibri"/>
                <a:cs typeface="Calibri"/>
              </a:rPr>
              <a:t> </a:t>
            </a:r>
            <a:r>
              <a:rPr sz="1000" spc="-10" dirty="0">
                <a:solidFill>
                  <a:srgbClr val="4472C4"/>
                </a:solidFill>
                <a:latin typeface="Calibri"/>
                <a:cs typeface="Calibri"/>
              </a:rPr>
              <a:t>Farell2.</a:t>
            </a:r>
            <a:r>
              <a:rPr sz="1000" spc="615" dirty="0">
                <a:solidFill>
                  <a:srgbClr val="4472C4"/>
                </a:solidFill>
                <a:latin typeface="Calibri"/>
                <a:cs typeface="Calibri"/>
              </a:rPr>
              <a:t> </a:t>
            </a:r>
            <a:r>
              <a:rPr sz="1000" spc="-10" dirty="0">
                <a:solidFill>
                  <a:srgbClr val="4472C4"/>
                </a:solidFill>
                <a:latin typeface="Calibri"/>
                <a:cs typeface="Calibri"/>
              </a:rPr>
              <a:t>Manager</a:t>
            </a:r>
            <a:r>
              <a:rPr sz="1000" spc="635" dirty="0">
                <a:solidFill>
                  <a:srgbClr val="4472C4"/>
                </a:solidFill>
                <a:latin typeface="Calibri"/>
                <a:cs typeface="Calibri"/>
              </a:rPr>
              <a:t> </a:t>
            </a:r>
            <a:r>
              <a:rPr sz="1000" spc="-5" dirty="0">
                <a:solidFill>
                  <a:srgbClr val="4472C4"/>
                </a:solidFill>
                <a:latin typeface="Calibri"/>
                <a:cs typeface="Calibri"/>
              </a:rPr>
              <a:t>as</a:t>
            </a:r>
            <a:endParaRPr sz="1000">
              <a:latin typeface="Calibri"/>
              <a:cs typeface="Calibri"/>
            </a:endParaRPr>
          </a:p>
          <a:p>
            <a:pPr marL="12700">
              <a:lnSpc>
                <a:spcPct val="100000"/>
              </a:lnSpc>
              <a:spcBef>
                <a:spcPts val="35"/>
              </a:spcBef>
            </a:pPr>
            <a:r>
              <a:rPr sz="950" dirty="0">
                <a:solidFill>
                  <a:srgbClr val="4472C4"/>
                </a:solidFill>
                <a:latin typeface="Calibri"/>
                <a:cs typeface="Calibri"/>
              </a:rPr>
              <a:t>Facilitator.</a:t>
            </a:r>
            <a:endParaRPr sz="950">
              <a:latin typeface="Calibri"/>
              <a:cs typeface="Calibri"/>
            </a:endParaRPr>
          </a:p>
        </p:txBody>
      </p:sp>
      <p:sp>
        <p:nvSpPr>
          <p:cNvPr id="19" name="object 19"/>
          <p:cNvSpPr txBox="1"/>
          <p:nvPr/>
        </p:nvSpPr>
        <p:spPr>
          <a:xfrm>
            <a:off x="3372684" y="1307308"/>
            <a:ext cx="1816735" cy="1260475"/>
          </a:xfrm>
          <a:prstGeom prst="rect">
            <a:avLst/>
          </a:prstGeom>
        </p:spPr>
        <p:txBody>
          <a:bodyPr vert="horz" wrap="square" lIns="0" tIns="13335" rIns="0" bIns="0" rtlCol="0">
            <a:spAutoFit/>
          </a:bodyPr>
          <a:lstStyle/>
          <a:p>
            <a:pPr marL="12700" marR="5080" indent="436245">
              <a:lnSpc>
                <a:spcPct val="101800"/>
              </a:lnSpc>
              <a:spcBef>
                <a:spcPts val="105"/>
              </a:spcBef>
              <a:tabLst>
                <a:tab pos="342900" algn="l"/>
                <a:tab pos="706120" algn="l"/>
                <a:tab pos="918844" algn="l"/>
                <a:tab pos="1135380" algn="l"/>
              </a:tabLst>
            </a:pPr>
            <a:r>
              <a:rPr sz="1450" spc="5" dirty="0">
                <a:solidFill>
                  <a:srgbClr val="385723"/>
                </a:solidFill>
                <a:latin typeface="Calibri"/>
                <a:cs typeface="Calibri"/>
              </a:rPr>
              <a:t>Conciliación </a:t>
            </a:r>
            <a:r>
              <a:rPr sz="1450" spc="10" dirty="0">
                <a:solidFill>
                  <a:srgbClr val="385723"/>
                </a:solidFill>
                <a:latin typeface="Calibri"/>
                <a:cs typeface="Calibri"/>
              </a:rPr>
              <a:t> </a:t>
            </a:r>
            <a:r>
              <a:rPr sz="1300" spc="-20" dirty="0">
                <a:latin typeface="Calibri"/>
                <a:cs typeface="Calibri"/>
              </a:rPr>
              <a:t>F</a:t>
            </a:r>
            <a:r>
              <a:rPr sz="1300" spc="10" dirty="0">
                <a:latin typeface="Calibri"/>
                <a:cs typeface="Calibri"/>
              </a:rPr>
              <a:t>o</a:t>
            </a:r>
            <a:r>
              <a:rPr sz="1300" spc="5" dirty="0">
                <a:latin typeface="Calibri"/>
                <a:cs typeface="Calibri"/>
              </a:rPr>
              <a:t>rma</a:t>
            </a:r>
            <a:r>
              <a:rPr sz="1300" dirty="0">
                <a:latin typeface="Calibri"/>
                <a:cs typeface="Calibri"/>
              </a:rPr>
              <a:t>	</a:t>
            </a:r>
            <a:r>
              <a:rPr sz="1300" spc="5" dirty="0">
                <a:latin typeface="Calibri"/>
                <a:cs typeface="Calibri"/>
              </a:rPr>
              <a:t>de</a:t>
            </a:r>
            <a:r>
              <a:rPr sz="1300" dirty="0">
                <a:latin typeface="Calibri"/>
                <a:cs typeface="Calibri"/>
              </a:rPr>
              <a:t>		i</a:t>
            </a:r>
            <a:r>
              <a:rPr sz="1300" spc="-5" dirty="0">
                <a:latin typeface="Calibri"/>
                <a:cs typeface="Calibri"/>
              </a:rPr>
              <a:t>nt</a:t>
            </a:r>
            <a:r>
              <a:rPr sz="1300" spc="5" dirty="0">
                <a:latin typeface="Calibri"/>
                <a:cs typeface="Calibri"/>
              </a:rPr>
              <a:t>erveni</a:t>
            </a:r>
            <a:r>
              <a:rPr sz="1300" dirty="0">
                <a:latin typeface="Calibri"/>
                <a:cs typeface="Calibri"/>
              </a:rPr>
              <a:t>r  conflictos</a:t>
            </a:r>
            <a:r>
              <a:rPr sz="1300" spc="65" dirty="0">
                <a:latin typeface="Calibri"/>
                <a:cs typeface="Calibri"/>
              </a:rPr>
              <a:t> </a:t>
            </a:r>
            <a:r>
              <a:rPr sz="1300" spc="5" dirty="0">
                <a:latin typeface="Calibri"/>
                <a:cs typeface="Calibri"/>
              </a:rPr>
              <a:t>a</a:t>
            </a:r>
            <a:r>
              <a:rPr sz="1300" spc="60" dirty="0">
                <a:latin typeface="Calibri"/>
                <a:cs typeface="Calibri"/>
              </a:rPr>
              <a:t> </a:t>
            </a:r>
            <a:r>
              <a:rPr sz="1300" spc="-5" dirty="0">
                <a:latin typeface="Calibri"/>
                <a:cs typeface="Calibri"/>
              </a:rPr>
              <a:t>cargo</a:t>
            </a:r>
            <a:r>
              <a:rPr sz="1300" spc="75" dirty="0">
                <a:latin typeface="Calibri"/>
                <a:cs typeface="Calibri"/>
              </a:rPr>
              <a:t> </a:t>
            </a:r>
            <a:r>
              <a:rPr sz="1300" spc="5" dirty="0">
                <a:latin typeface="Calibri"/>
                <a:cs typeface="Calibri"/>
              </a:rPr>
              <a:t>de</a:t>
            </a:r>
            <a:r>
              <a:rPr sz="1300" spc="55" dirty="0">
                <a:latin typeface="Calibri"/>
                <a:cs typeface="Calibri"/>
              </a:rPr>
              <a:t> </a:t>
            </a:r>
            <a:r>
              <a:rPr sz="1300" spc="5" dirty="0">
                <a:latin typeface="Calibri"/>
                <a:cs typeface="Calibri"/>
              </a:rPr>
              <a:t>un </a:t>
            </a:r>
            <a:r>
              <a:rPr sz="1300" spc="-280" dirty="0">
                <a:latin typeface="Calibri"/>
                <a:cs typeface="Calibri"/>
              </a:rPr>
              <a:t> </a:t>
            </a:r>
            <a:r>
              <a:rPr sz="1300" dirty="0">
                <a:latin typeface="Calibri"/>
                <a:cs typeface="Calibri"/>
              </a:rPr>
              <a:t>conciliador</a:t>
            </a:r>
            <a:r>
              <a:rPr sz="1300" spc="190" dirty="0">
                <a:latin typeface="Calibri"/>
                <a:cs typeface="Calibri"/>
              </a:rPr>
              <a:t> </a:t>
            </a:r>
            <a:r>
              <a:rPr sz="1300" spc="5" dirty="0">
                <a:latin typeface="Calibri"/>
                <a:cs typeface="Calibri"/>
              </a:rPr>
              <a:t>quien</a:t>
            </a:r>
            <a:r>
              <a:rPr sz="1300" spc="210" dirty="0">
                <a:latin typeface="Calibri"/>
                <a:cs typeface="Calibri"/>
              </a:rPr>
              <a:t> </a:t>
            </a:r>
            <a:r>
              <a:rPr sz="1300" dirty="0">
                <a:latin typeface="Calibri"/>
                <a:cs typeface="Calibri"/>
              </a:rPr>
              <a:t>asiste</a:t>
            </a:r>
            <a:r>
              <a:rPr sz="1300" spc="190" dirty="0">
                <a:latin typeface="Calibri"/>
                <a:cs typeface="Calibri"/>
              </a:rPr>
              <a:t> </a:t>
            </a:r>
            <a:r>
              <a:rPr sz="1300" spc="5" dirty="0">
                <a:latin typeface="Calibri"/>
                <a:cs typeface="Calibri"/>
              </a:rPr>
              <a:t>a </a:t>
            </a:r>
            <a:r>
              <a:rPr sz="1300" spc="-280" dirty="0">
                <a:latin typeface="Calibri"/>
                <a:cs typeface="Calibri"/>
              </a:rPr>
              <a:t> </a:t>
            </a:r>
            <a:r>
              <a:rPr sz="1300" spc="5" dirty="0">
                <a:latin typeface="Calibri"/>
                <a:cs typeface="Calibri"/>
              </a:rPr>
              <a:t>las</a:t>
            </a:r>
            <a:r>
              <a:rPr sz="1300" dirty="0">
                <a:latin typeface="Calibri"/>
                <a:cs typeface="Calibri"/>
              </a:rPr>
              <a:t>	p</a:t>
            </a:r>
            <a:r>
              <a:rPr sz="1300" spc="5" dirty="0">
                <a:latin typeface="Calibri"/>
                <a:cs typeface="Calibri"/>
              </a:rPr>
              <a:t>a</a:t>
            </a:r>
            <a:r>
              <a:rPr sz="1300" dirty="0">
                <a:latin typeface="Calibri"/>
                <a:cs typeface="Calibri"/>
              </a:rPr>
              <a:t>r</a:t>
            </a:r>
            <a:r>
              <a:rPr sz="1300" spc="-5" dirty="0">
                <a:latin typeface="Calibri"/>
                <a:cs typeface="Calibri"/>
              </a:rPr>
              <a:t>t</a:t>
            </a:r>
            <a:r>
              <a:rPr sz="1300" spc="5" dirty="0">
                <a:latin typeface="Calibri"/>
                <a:cs typeface="Calibri"/>
              </a:rPr>
              <a:t>es</a:t>
            </a:r>
            <a:r>
              <a:rPr sz="1300" dirty="0">
                <a:latin typeface="Calibri"/>
                <a:cs typeface="Calibri"/>
              </a:rPr>
              <a:t>	p</a:t>
            </a:r>
            <a:r>
              <a:rPr sz="1300" spc="-20" dirty="0">
                <a:latin typeface="Calibri"/>
                <a:cs typeface="Calibri"/>
              </a:rPr>
              <a:t>r</a:t>
            </a:r>
            <a:r>
              <a:rPr sz="1300" dirty="0">
                <a:latin typeface="Calibri"/>
                <a:cs typeface="Calibri"/>
              </a:rPr>
              <a:t>o</a:t>
            </a:r>
            <a:r>
              <a:rPr sz="1300" spc="10" dirty="0">
                <a:latin typeface="Calibri"/>
                <a:cs typeface="Calibri"/>
              </a:rPr>
              <a:t>p</a:t>
            </a:r>
            <a:r>
              <a:rPr sz="1300" dirty="0">
                <a:latin typeface="Calibri"/>
                <a:cs typeface="Calibri"/>
              </a:rPr>
              <a:t>on</a:t>
            </a:r>
            <a:r>
              <a:rPr sz="1300" spc="5" dirty="0">
                <a:latin typeface="Calibri"/>
                <a:cs typeface="Calibri"/>
              </a:rPr>
              <a:t>iendo  </a:t>
            </a:r>
            <a:r>
              <a:rPr sz="1300" dirty="0">
                <a:latin typeface="Calibri"/>
                <a:cs typeface="Calibri"/>
              </a:rPr>
              <a:t>bases</a:t>
            </a:r>
            <a:r>
              <a:rPr sz="1300" spc="-5" dirty="0">
                <a:latin typeface="Calibri"/>
                <a:cs typeface="Calibri"/>
              </a:rPr>
              <a:t> </a:t>
            </a:r>
            <a:r>
              <a:rPr sz="1300" spc="5" dirty="0">
                <a:latin typeface="Calibri"/>
                <a:cs typeface="Calibri"/>
              </a:rPr>
              <a:t>de</a:t>
            </a:r>
            <a:r>
              <a:rPr sz="1300" spc="10" dirty="0">
                <a:latin typeface="Calibri"/>
                <a:cs typeface="Calibri"/>
              </a:rPr>
              <a:t> </a:t>
            </a:r>
            <a:r>
              <a:rPr sz="1300" dirty="0">
                <a:latin typeface="Calibri"/>
                <a:cs typeface="Calibri"/>
              </a:rPr>
              <a:t>acuerdo</a:t>
            </a:r>
            <a:endParaRPr sz="1300">
              <a:latin typeface="Calibri"/>
              <a:cs typeface="Calibri"/>
            </a:endParaRPr>
          </a:p>
        </p:txBody>
      </p:sp>
      <p:pic>
        <p:nvPicPr>
          <p:cNvPr id="20" name="object 20"/>
          <p:cNvPicPr/>
          <p:nvPr/>
        </p:nvPicPr>
        <p:blipFill>
          <a:blip r:embed="rId5" cstate="print"/>
          <a:stretch>
            <a:fillRect/>
          </a:stretch>
        </p:blipFill>
        <p:spPr>
          <a:xfrm>
            <a:off x="252717" y="3884942"/>
            <a:ext cx="3118732" cy="2358066"/>
          </a:xfrm>
          <a:prstGeom prst="rect">
            <a:avLst/>
          </a:prstGeom>
        </p:spPr>
      </p:pic>
    </p:spTree>
    <p:extLst>
      <p:ext uri="{BB962C8B-B14F-4D97-AF65-F5344CB8AC3E}">
        <p14:creationId xmlns:p14="http://schemas.microsoft.com/office/powerpoint/2010/main" val="1198394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A180F2-9E77-2A4F-8187-E2CC612E7738}"/>
              </a:ext>
            </a:extLst>
          </p:cNvPr>
          <p:cNvSpPr>
            <a:spLocks noGrp="1"/>
          </p:cNvSpPr>
          <p:nvPr>
            <p:ph type="title"/>
          </p:nvPr>
        </p:nvSpPr>
        <p:spPr>
          <a:xfrm>
            <a:off x="1447800" y="1438801"/>
            <a:ext cx="7103579" cy="907941"/>
          </a:xfrm>
        </p:spPr>
        <p:txBody>
          <a:bodyPr/>
          <a:lstStyle/>
          <a:p>
            <a:r>
              <a:rPr lang="es-ES" dirty="0">
                <a:solidFill>
                  <a:schemeClr val="bg1"/>
                </a:solidFill>
              </a:rPr>
              <a:t>ADR en los conflictos socioambientales. El caso de Chile</a:t>
            </a:r>
            <a:endParaRPr lang="es-CL" dirty="0">
              <a:solidFill>
                <a:schemeClr val="bg1"/>
              </a:solidFill>
            </a:endParaRPr>
          </a:p>
        </p:txBody>
      </p:sp>
      <p:sp>
        <p:nvSpPr>
          <p:cNvPr id="3" name="Marcador de texto 2">
            <a:extLst>
              <a:ext uri="{FF2B5EF4-FFF2-40B4-BE49-F238E27FC236}">
                <a16:creationId xmlns:a16="http://schemas.microsoft.com/office/drawing/2014/main" id="{7D23E3C3-96BB-62F9-86C4-A3438288A9F7}"/>
              </a:ext>
            </a:extLst>
          </p:cNvPr>
          <p:cNvSpPr>
            <a:spLocks noGrp="1"/>
          </p:cNvSpPr>
          <p:nvPr>
            <p:ph type="body" idx="4294967295"/>
          </p:nvPr>
        </p:nvSpPr>
        <p:spPr>
          <a:xfrm>
            <a:off x="844525" y="2686843"/>
            <a:ext cx="6553676" cy="3184287"/>
          </a:xfrm>
        </p:spPr>
        <p:txBody>
          <a:bodyPr>
            <a:normAutofit/>
          </a:bodyPr>
          <a:lstStyle/>
          <a:p>
            <a:pPr algn="just"/>
            <a:r>
              <a:rPr lang="es-ES" sz="1485" b="1" dirty="0">
                <a:solidFill>
                  <a:srgbClr val="FF0000"/>
                </a:solidFill>
                <a:latin typeface="Calibri" panose="020F0502020204030204" pitchFamily="34" charset="0"/>
                <a:cs typeface="Calibri" panose="020F0502020204030204" pitchFamily="34" charset="0"/>
              </a:rPr>
              <a:t>Negociación ambiental</a:t>
            </a:r>
            <a:r>
              <a:rPr lang="es-ES" sz="1485" dirty="0">
                <a:solidFill>
                  <a:schemeClr val="bg1"/>
                </a:solidFill>
                <a:latin typeface="Calibri" panose="020F0502020204030204" pitchFamily="34" charset="0"/>
                <a:cs typeface="Calibri" panose="020F0502020204030204" pitchFamily="34" charset="0"/>
              </a:rPr>
              <a:t>: art. 13 bis de la Ley 19.300: </a:t>
            </a:r>
            <a:r>
              <a:rPr lang="es-ES" sz="1320" i="1" dirty="0">
                <a:solidFill>
                  <a:schemeClr val="bg1"/>
                </a:solidFill>
                <a:latin typeface="Calibri" panose="020F0502020204030204" pitchFamily="34" charset="0"/>
                <a:cs typeface="Calibri" panose="020F0502020204030204" pitchFamily="34" charset="0"/>
              </a:rPr>
              <a:t>“</a:t>
            </a:r>
            <a:r>
              <a:rPr lang="es-ES" sz="1320" b="1" i="1" dirty="0">
                <a:solidFill>
                  <a:schemeClr val="bg1"/>
                </a:solidFill>
              </a:rPr>
              <a:t>Los proponentes </a:t>
            </a:r>
            <a:r>
              <a:rPr lang="es-ES" sz="1320" i="1" dirty="0">
                <a:solidFill>
                  <a:schemeClr val="bg1"/>
                </a:solidFill>
              </a:rPr>
              <a:t>deberán informar a la autoridad ambiental si han establecido, antes o durante el proceso de evaluación, negociaciones con los interesados con el objeto de acordar medidas de compensación o mitigación ambiental. En el evento de existir tales acuerdos, </a:t>
            </a:r>
            <a:r>
              <a:rPr lang="es-ES" sz="1320" i="1" u="sng" dirty="0">
                <a:solidFill>
                  <a:schemeClr val="bg1"/>
                </a:solidFill>
              </a:rPr>
              <a:t>éstos no serán vinculantes para la calificación ambiental </a:t>
            </a:r>
            <a:r>
              <a:rPr lang="es-ES" sz="1320" i="1" dirty="0">
                <a:solidFill>
                  <a:schemeClr val="bg1"/>
                </a:solidFill>
              </a:rPr>
              <a:t>del proyecto o actividad.”</a:t>
            </a:r>
          </a:p>
          <a:p>
            <a:pPr marL="94298" algn="just"/>
            <a:endParaRPr lang="es-ES" sz="1320" i="1" dirty="0">
              <a:latin typeface="Calibri" panose="020F0502020204030204" pitchFamily="34" charset="0"/>
              <a:cs typeface="Calibri" panose="020F0502020204030204" pitchFamily="34" charset="0"/>
            </a:endParaRPr>
          </a:p>
          <a:p>
            <a:pPr algn="just"/>
            <a:r>
              <a:rPr lang="es-ES" sz="1485" b="1" dirty="0">
                <a:solidFill>
                  <a:srgbClr val="FF0000"/>
                </a:solidFill>
                <a:latin typeface="Calibri" panose="020F0502020204030204" pitchFamily="34" charset="0"/>
                <a:cs typeface="Calibri" panose="020F0502020204030204" pitchFamily="34" charset="0"/>
              </a:rPr>
              <a:t>Conciliación</a:t>
            </a:r>
            <a:r>
              <a:rPr lang="es-ES" sz="1485" dirty="0">
                <a:latin typeface="Calibri" panose="020F0502020204030204" pitchFamily="34" charset="0"/>
                <a:cs typeface="Calibri" panose="020F0502020204030204" pitchFamily="34" charset="0"/>
              </a:rPr>
              <a:t>: </a:t>
            </a:r>
            <a:r>
              <a:rPr lang="es-ES" sz="1485" dirty="0">
                <a:solidFill>
                  <a:schemeClr val="bg1"/>
                </a:solidFill>
                <a:latin typeface="Calibri" panose="020F0502020204030204" pitchFamily="34" charset="0"/>
                <a:cs typeface="Calibri" panose="020F0502020204030204" pitchFamily="34" charset="0"/>
              </a:rPr>
              <a:t>En el ámbito de la Justicia Ambiental, especialmente en los procesos por daño ambiental. Ejemplo: Rol D-6-2020 del Primer TA</a:t>
            </a:r>
          </a:p>
          <a:p>
            <a:pPr algn="just"/>
            <a:endParaRPr lang="es-ES" sz="1485" b="1" dirty="0">
              <a:solidFill>
                <a:srgbClr val="FF0000"/>
              </a:solidFill>
              <a:latin typeface="Calibri" panose="020F0502020204030204" pitchFamily="34" charset="0"/>
              <a:cs typeface="Calibri" panose="020F0502020204030204" pitchFamily="34" charset="0"/>
            </a:endParaRPr>
          </a:p>
          <a:p>
            <a:endParaRPr lang="es-CL" dirty="0"/>
          </a:p>
        </p:txBody>
      </p:sp>
      <p:sp>
        <p:nvSpPr>
          <p:cNvPr id="4" name="Marcador de número de diapositiva 3">
            <a:extLst>
              <a:ext uri="{FF2B5EF4-FFF2-40B4-BE49-F238E27FC236}">
                <a16:creationId xmlns:a16="http://schemas.microsoft.com/office/drawing/2014/main" id="{83072AB6-78F8-F73B-5101-CCA161DAB3C9}"/>
              </a:ext>
            </a:extLst>
          </p:cNvPr>
          <p:cNvSpPr>
            <a:spLocks noGrp="1"/>
          </p:cNvSpPr>
          <p:nvPr>
            <p:ph type="sldNum" idx="4294967295"/>
          </p:nvPr>
        </p:nvSpPr>
        <p:spPr/>
        <p:txBody>
          <a:bodyPr/>
          <a:lstStyle/>
          <a:p>
            <a:pPr algn="r"/>
            <a:fld id="{00000000-1234-1234-1234-123412341234}" type="slidenum">
              <a:rPr lang="es-ES" smtClean="0"/>
              <a:pPr algn="r"/>
              <a:t>49</a:t>
            </a:fld>
            <a:endParaRPr lang="es-ES"/>
          </a:p>
        </p:txBody>
      </p:sp>
      <p:pic>
        <p:nvPicPr>
          <p:cNvPr id="6" name="Imagen 5"/>
          <p:cNvPicPr>
            <a:picLocks noChangeAspect="1"/>
          </p:cNvPicPr>
          <p:nvPr/>
        </p:nvPicPr>
        <p:blipFill>
          <a:blip r:embed="rId2"/>
          <a:stretch>
            <a:fillRect/>
          </a:stretch>
        </p:blipFill>
        <p:spPr>
          <a:xfrm>
            <a:off x="7692656" y="1892772"/>
            <a:ext cx="2365744" cy="4772431"/>
          </a:xfrm>
          <a:prstGeom prst="rect">
            <a:avLst/>
          </a:prstGeom>
        </p:spPr>
      </p:pic>
    </p:spTree>
    <p:extLst>
      <p:ext uri="{BB962C8B-B14F-4D97-AF65-F5344CB8AC3E}">
        <p14:creationId xmlns:p14="http://schemas.microsoft.com/office/powerpoint/2010/main" val="842466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53267" y="1057275"/>
            <a:ext cx="5405132" cy="5657848"/>
          </a:xfrm>
          <a:prstGeom prst="rect">
            <a:avLst/>
          </a:prstGeom>
        </p:spPr>
      </p:pic>
      <p:sp>
        <p:nvSpPr>
          <p:cNvPr id="3" name="object 3"/>
          <p:cNvSpPr/>
          <p:nvPr/>
        </p:nvSpPr>
        <p:spPr>
          <a:xfrm>
            <a:off x="2085336" y="1697420"/>
            <a:ext cx="1294130" cy="1944370"/>
          </a:xfrm>
          <a:custGeom>
            <a:avLst/>
            <a:gdLst/>
            <a:ahLst/>
            <a:cxnLst/>
            <a:rect l="l" t="t" r="r" b="b"/>
            <a:pathLst>
              <a:path w="1294129" h="1944370">
                <a:moveTo>
                  <a:pt x="0" y="1496"/>
                </a:moveTo>
                <a:lnTo>
                  <a:pt x="48377" y="0"/>
                </a:lnTo>
                <a:lnTo>
                  <a:pt x="96376" y="367"/>
                </a:lnTo>
                <a:lnTo>
                  <a:pt x="143959" y="2567"/>
                </a:lnTo>
                <a:lnTo>
                  <a:pt x="191091" y="6566"/>
                </a:lnTo>
                <a:lnTo>
                  <a:pt x="237735" y="12332"/>
                </a:lnTo>
                <a:lnTo>
                  <a:pt x="283856" y="19833"/>
                </a:lnTo>
                <a:lnTo>
                  <a:pt x="329418" y="29036"/>
                </a:lnTo>
                <a:lnTo>
                  <a:pt x="374385" y="39907"/>
                </a:lnTo>
                <a:lnTo>
                  <a:pt x="418721" y="52416"/>
                </a:lnTo>
                <a:lnTo>
                  <a:pt x="462390" y="66529"/>
                </a:lnTo>
                <a:lnTo>
                  <a:pt x="505356" y="82214"/>
                </a:lnTo>
                <a:lnTo>
                  <a:pt x="547584" y="99439"/>
                </a:lnTo>
                <a:lnTo>
                  <a:pt x="589036" y="118170"/>
                </a:lnTo>
                <a:lnTo>
                  <a:pt x="629678" y="138375"/>
                </a:lnTo>
                <a:lnTo>
                  <a:pt x="669473" y="160022"/>
                </a:lnTo>
                <a:lnTo>
                  <a:pt x="708386" y="183079"/>
                </a:lnTo>
                <a:lnTo>
                  <a:pt x="746380" y="207512"/>
                </a:lnTo>
                <a:lnTo>
                  <a:pt x="783419" y="233289"/>
                </a:lnTo>
                <a:lnTo>
                  <a:pt x="819469" y="260379"/>
                </a:lnTo>
                <a:lnTo>
                  <a:pt x="854491" y="288747"/>
                </a:lnTo>
                <a:lnTo>
                  <a:pt x="888452" y="318362"/>
                </a:lnTo>
                <a:lnTo>
                  <a:pt x="921315" y="349191"/>
                </a:lnTo>
                <a:lnTo>
                  <a:pt x="953043" y="381202"/>
                </a:lnTo>
                <a:lnTo>
                  <a:pt x="983602" y="414362"/>
                </a:lnTo>
                <a:lnTo>
                  <a:pt x="1012954" y="448639"/>
                </a:lnTo>
                <a:lnTo>
                  <a:pt x="1041064" y="484000"/>
                </a:lnTo>
                <a:lnTo>
                  <a:pt x="1067897" y="520412"/>
                </a:lnTo>
                <a:lnTo>
                  <a:pt x="1093416" y="557844"/>
                </a:lnTo>
                <a:lnTo>
                  <a:pt x="1117585" y="596262"/>
                </a:lnTo>
                <a:lnTo>
                  <a:pt x="1140368" y="635634"/>
                </a:lnTo>
                <a:lnTo>
                  <a:pt x="1161730" y="675928"/>
                </a:lnTo>
                <a:lnTo>
                  <a:pt x="1181635" y="717110"/>
                </a:lnTo>
                <a:lnTo>
                  <a:pt x="1200046" y="759149"/>
                </a:lnTo>
                <a:lnTo>
                  <a:pt x="1216927" y="802013"/>
                </a:lnTo>
                <a:lnTo>
                  <a:pt x="1232243" y="845667"/>
                </a:lnTo>
                <a:lnTo>
                  <a:pt x="1245958" y="890081"/>
                </a:lnTo>
                <a:lnTo>
                  <a:pt x="1258036" y="935221"/>
                </a:lnTo>
                <a:lnTo>
                  <a:pt x="1268440" y="981055"/>
                </a:lnTo>
                <a:lnTo>
                  <a:pt x="1277136" y="1027551"/>
                </a:lnTo>
                <a:lnTo>
                  <a:pt x="1284086" y="1074675"/>
                </a:lnTo>
                <a:lnTo>
                  <a:pt x="1289256" y="1122396"/>
                </a:lnTo>
                <a:lnTo>
                  <a:pt x="1292609" y="1170680"/>
                </a:lnTo>
                <a:lnTo>
                  <a:pt x="1294117" y="1222298"/>
                </a:lnTo>
                <a:lnTo>
                  <a:pt x="1293468" y="1273773"/>
                </a:lnTo>
                <a:lnTo>
                  <a:pt x="1290680" y="1325042"/>
                </a:lnTo>
                <a:lnTo>
                  <a:pt x="1285772" y="1376041"/>
                </a:lnTo>
                <a:lnTo>
                  <a:pt x="1278762" y="1426707"/>
                </a:lnTo>
                <a:lnTo>
                  <a:pt x="1269668" y="1476976"/>
                </a:lnTo>
                <a:lnTo>
                  <a:pt x="1258509" y="1526784"/>
                </a:lnTo>
                <a:lnTo>
                  <a:pt x="1245303" y="1576068"/>
                </a:lnTo>
                <a:lnTo>
                  <a:pt x="1230068" y="1624764"/>
                </a:lnTo>
                <a:lnTo>
                  <a:pt x="1212824" y="1672807"/>
                </a:lnTo>
                <a:lnTo>
                  <a:pt x="1193588" y="1720136"/>
                </a:lnTo>
                <a:lnTo>
                  <a:pt x="1172379" y="1766685"/>
                </a:lnTo>
                <a:lnTo>
                  <a:pt x="1149216" y="1812391"/>
                </a:lnTo>
                <a:lnTo>
                  <a:pt x="1124116" y="1857191"/>
                </a:lnTo>
                <a:lnTo>
                  <a:pt x="1097098" y="1901020"/>
                </a:lnTo>
                <a:lnTo>
                  <a:pt x="1068181" y="1943815"/>
                </a:lnTo>
              </a:path>
            </a:pathLst>
          </a:custGeom>
          <a:ln w="104774">
            <a:solidFill>
              <a:srgbClr val="FFC000"/>
            </a:solidFill>
            <a:prstDash val="lgDash"/>
          </a:ln>
        </p:spPr>
        <p:txBody>
          <a:bodyPr wrap="square" lIns="0" tIns="0" rIns="0" bIns="0" rtlCol="0"/>
          <a:lstStyle/>
          <a:p>
            <a:endParaRPr/>
          </a:p>
        </p:txBody>
      </p:sp>
      <p:sp>
        <p:nvSpPr>
          <p:cNvPr id="4" name="object 4"/>
          <p:cNvSpPr/>
          <p:nvPr/>
        </p:nvSpPr>
        <p:spPr>
          <a:xfrm>
            <a:off x="710374" y="5718086"/>
            <a:ext cx="450215" cy="450215"/>
          </a:xfrm>
          <a:custGeom>
            <a:avLst/>
            <a:gdLst/>
            <a:ahLst/>
            <a:cxnLst/>
            <a:rect l="l" t="t" r="r" b="b"/>
            <a:pathLst>
              <a:path w="450215" h="450214">
                <a:moveTo>
                  <a:pt x="0" y="225056"/>
                </a:moveTo>
                <a:lnTo>
                  <a:pt x="4572" y="270413"/>
                </a:lnTo>
                <a:lnTo>
                  <a:pt x="17686" y="312658"/>
                </a:lnTo>
                <a:lnTo>
                  <a:pt x="38436" y="350887"/>
                </a:lnTo>
                <a:lnTo>
                  <a:pt x="65917" y="384195"/>
                </a:lnTo>
                <a:lnTo>
                  <a:pt x="99225" y="411677"/>
                </a:lnTo>
                <a:lnTo>
                  <a:pt x="137454" y="432427"/>
                </a:lnTo>
                <a:lnTo>
                  <a:pt x="179700" y="445541"/>
                </a:lnTo>
                <a:lnTo>
                  <a:pt x="225056" y="450113"/>
                </a:lnTo>
                <a:lnTo>
                  <a:pt x="270404" y="445541"/>
                </a:lnTo>
                <a:lnTo>
                  <a:pt x="312645" y="432427"/>
                </a:lnTo>
                <a:lnTo>
                  <a:pt x="350873" y="411677"/>
                </a:lnTo>
                <a:lnTo>
                  <a:pt x="384183" y="384195"/>
                </a:lnTo>
                <a:lnTo>
                  <a:pt x="411668" y="350887"/>
                </a:lnTo>
                <a:lnTo>
                  <a:pt x="432422" y="312658"/>
                </a:lnTo>
                <a:lnTo>
                  <a:pt x="445539" y="270413"/>
                </a:lnTo>
                <a:lnTo>
                  <a:pt x="450113" y="225056"/>
                </a:lnTo>
                <a:lnTo>
                  <a:pt x="445539" y="179700"/>
                </a:lnTo>
                <a:lnTo>
                  <a:pt x="432422" y="137454"/>
                </a:lnTo>
                <a:lnTo>
                  <a:pt x="411668" y="99225"/>
                </a:lnTo>
                <a:lnTo>
                  <a:pt x="384183" y="65917"/>
                </a:lnTo>
                <a:lnTo>
                  <a:pt x="350873" y="38436"/>
                </a:lnTo>
                <a:lnTo>
                  <a:pt x="312645" y="17686"/>
                </a:lnTo>
                <a:lnTo>
                  <a:pt x="270404" y="4572"/>
                </a:lnTo>
                <a:lnTo>
                  <a:pt x="225056" y="0"/>
                </a:lnTo>
                <a:lnTo>
                  <a:pt x="179700" y="4572"/>
                </a:lnTo>
                <a:lnTo>
                  <a:pt x="137454" y="17686"/>
                </a:lnTo>
                <a:lnTo>
                  <a:pt x="99225" y="38436"/>
                </a:lnTo>
                <a:lnTo>
                  <a:pt x="65917" y="65917"/>
                </a:lnTo>
                <a:lnTo>
                  <a:pt x="38436" y="99225"/>
                </a:lnTo>
                <a:lnTo>
                  <a:pt x="17686" y="137454"/>
                </a:lnTo>
                <a:lnTo>
                  <a:pt x="4572" y="179700"/>
                </a:lnTo>
                <a:lnTo>
                  <a:pt x="0" y="225056"/>
                </a:lnTo>
                <a:close/>
              </a:path>
            </a:pathLst>
          </a:custGeom>
          <a:solidFill>
            <a:srgbClr val="5B9BD5"/>
          </a:solidFill>
        </p:spPr>
        <p:txBody>
          <a:bodyPr wrap="square" lIns="0" tIns="0" rIns="0" bIns="0" rtlCol="0"/>
          <a:lstStyle/>
          <a:p>
            <a:endParaRPr/>
          </a:p>
        </p:txBody>
      </p:sp>
      <p:pic>
        <p:nvPicPr>
          <p:cNvPr id="5" name="object 5"/>
          <p:cNvPicPr/>
          <p:nvPr/>
        </p:nvPicPr>
        <p:blipFill>
          <a:blip r:embed="rId3" cstate="print"/>
          <a:stretch>
            <a:fillRect/>
          </a:stretch>
        </p:blipFill>
        <p:spPr>
          <a:xfrm>
            <a:off x="4778997" y="1183005"/>
            <a:ext cx="5279402" cy="5532117"/>
          </a:xfrm>
          <a:prstGeom prst="rect">
            <a:avLst/>
          </a:prstGeom>
        </p:spPr>
      </p:pic>
      <p:sp>
        <p:nvSpPr>
          <p:cNvPr id="6" name="object 6"/>
          <p:cNvSpPr txBox="1">
            <a:spLocks noGrp="1"/>
          </p:cNvSpPr>
          <p:nvPr>
            <p:ph type="title"/>
          </p:nvPr>
        </p:nvSpPr>
        <p:spPr>
          <a:xfrm>
            <a:off x="1336592" y="1734308"/>
            <a:ext cx="1887855" cy="830580"/>
          </a:xfrm>
          <a:prstGeom prst="rect">
            <a:avLst/>
          </a:prstGeom>
        </p:spPr>
        <p:txBody>
          <a:bodyPr vert="horz" wrap="square" lIns="0" tIns="25400" rIns="0" bIns="0" rtlCol="0">
            <a:spAutoFit/>
          </a:bodyPr>
          <a:lstStyle/>
          <a:p>
            <a:pPr marL="514350" marR="5080" indent="-502284">
              <a:lnSpc>
                <a:spcPts val="3170"/>
              </a:lnSpc>
              <a:spcBef>
                <a:spcPts val="200"/>
              </a:spcBef>
            </a:pPr>
            <a:r>
              <a:rPr sz="2650" spc="-15" dirty="0">
                <a:solidFill>
                  <a:srgbClr val="385723"/>
                </a:solidFill>
              </a:rPr>
              <a:t>Primera</a:t>
            </a:r>
            <a:r>
              <a:rPr sz="2650" spc="-80" dirty="0">
                <a:solidFill>
                  <a:srgbClr val="385723"/>
                </a:solidFill>
              </a:rPr>
              <a:t> </a:t>
            </a:r>
            <a:r>
              <a:rPr sz="2650" spc="-10" dirty="0">
                <a:solidFill>
                  <a:srgbClr val="385723"/>
                </a:solidFill>
              </a:rPr>
              <a:t>Clase </a:t>
            </a:r>
            <a:r>
              <a:rPr sz="2650" spc="-585" dirty="0">
                <a:solidFill>
                  <a:srgbClr val="385723"/>
                </a:solidFill>
              </a:rPr>
              <a:t> </a:t>
            </a:r>
            <a:r>
              <a:rPr sz="2650" spc="-55" dirty="0">
                <a:solidFill>
                  <a:srgbClr val="385723"/>
                </a:solidFill>
              </a:rPr>
              <a:t>Temas</a:t>
            </a:r>
            <a:endParaRPr sz="2650"/>
          </a:p>
        </p:txBody>
      </p:sp>
      <p:sp>
        <p:nvSpPr>
          <p:cNvPr id="7" name="object 7"/>
          <p:cNvSpPr txBox="1"/>
          <p:nvPr/>
        </p:nvSpPr>
        <p:spPr>
          <a:xfrm>
            <a:off x="677557" y="3084648"/>
            <a:ext cx="3910329" cy="2515870"/>
          </a:xfrm>
          <a:prstGeom prst="rect">
            <a:avLst/>
          </a:prstGeom>
        </p:spPr>
        <p:txBody>
          <a:bodyPr vert="horz" wrap="square" lIns="0" tIns="17145" rIns="0" bIns="0" rtlCol="0">
            <a:spAutoFit/>
          </a:bodyPr>
          <a:lstStyle/>
          <a:p>
            <a:pPr marL="149860" indent="-137795">
              <a:lnSpc>
                <a:spcPct val="100000"/>
              </a:lnSpc>
              <a:spcBef>
                <a:spcPts val="135"/>
              </a:spcBef>
              <a:buAutoNum type="romanUcPeriod"/>
              <a:tabLst>
                <a:tab pos="150495" algn="l"/>
              </a:tabLst>
            </a:pPr>
            <a:r>
              <a:rPr sz="1450" spc="15" dirty="0">
                <a:latin typeface="Calibri"/>
                <a:cs typeface="Calibri"/>
              </a:rPr>
              <a:t>Algunos</a:t>
            </a:r>
            <a:r>
              <a:rPr sz="1450" dirty="0">
                <a:latin typeface="Calibri"/>
                <a:cs typeface="Calibri"/>
              </a:rPr>
              <a:t> </a:t>
            </a:r>
            <a:r>
              <a:rPr sz="1450" spc="10" dirty="0">
                <a:latin typeface="Calibri"/>
                <a:cs typeface="Calibri"/>
              </a:rPr>
              <a:t>apuntes</a:t>
            </a:r>
            <a:r>
              <a:rPr sz="1450" spc="5" dirty="0">
                <a:latin typeface="Calibri"/>
                <a:cs typeface="Calibri"/>
              </a:rPr>
              <a:t> sobre</a:t>
            </a:r>
            <a:r>
              <a:rPr sz="1450" spc="15" dirty="0">
                <a:latin typeface="Calibri"/>
                <a:cs typeface="Calibri"/>
              </a:rPr>
              <a:t> </a:t>
            </a:r>
            <a:r>
              <a:rPr sz="1450" spc="-10" dirty="0">
                <a:latin typeface="Calibri"/>
                <a:cs typeface="Calibri"/>
              </a:rPr>
              <a:t>Teoría</a:t>
            </a:r>
            <a:r>
              <a:rPr sz="1450" dirty="0">
                <a:latin typeface="Calibri"/>
                <a:cs typeface="Calibri"/>
              </a:rPr>
              <a:t> </a:t>
            </a:r>
            <a:r>
              <a:rPr sz="1450" spc="15" dirty="0">
                <a:latin typeface="Calibri"/>
                <a:cs typeface="Calibri"/>
              </a:rPr>
              <a:t>de</a:t>
            </a:r>
            <a:r>
              <a:rPr sz="1450" spc="20" dirty="0">
                <a:latin typeface="Calibri"/>
                <a:cs typeface="Calibri"/>
              </a:rPr>
              <a:t> </a:t>
            </a:r>
            <a:r>
              <a:rPr sz="1450" spc="5" dirty="0">
                <a:latin typeface="Calibri"/>
                <a:cs typeface="Calibri"/>
              </a:rPr>
              <a:t>Conflictos:</a:t>
            </a:r>
            <a:endParaRPr sz="1450">
              <a:latin typeface="Calibri"/>
              <a:cs typeface="Calibri"/>
            </a:endParaRPr>
          </a:p>
          <a:p>
            <a:pPr>
              <a:lnSpc>
                <a:spcPct val="100000"/>
              </a:lnSpc>
              <a:spcBef>
                <a:spcPts val="50"/>
              </a:spcBef>
              <a:buFont typeface="Calibri"/>
              <a:buAutoNum type="romanUcPeriod"/>
            </a:pPr>
            <a:endParaRPr sz="1450">
              <a:latin typeface="Calibri"/>
              <a:cs typeface="Calibri"/>
            </a:endParaRPr>
          </a:p>
          <a:p>
            <a:pPr marL="197485" indent="-185420">
              <a:lnSpc>
                <a:spcPct val="100000"/>
              </a:lnSpc>
              <a:buAutoNum type="romanUcPeriod"/>
              <a:tabLst>
                <a:tab pos="198120" algn="l"/>
              </a:tabLst>
            </a:pPr>
            <a:r>
              <a:rPr sz="1450" spc="5" dirty="0">
                <a:latin typeface="Calibri"/>
                <a:cs typeface="Calibri"/>
              </a:rPr>
              <a:t>Estilos </a:t>
            </a:r>
            <a:r>
              <a:rPr sz="1450" spc="10" dirty="0">
                <a:latin typeface="Calibri"/>
                <a:cs typeface="Calibri"/>
              </a:rPr>
              <a:t>personales</a:t>
            </a:r>
            <a:r>
              <a:rPr sz="1450" spc="5" dirty="0">
                <a:latin typeface="Calibri"/>
                <a:cs typeface="Calibri"/>
              </a:rPr>
              <a:t> </a:t>
            </a:r>
            <a:r>
              <a:rPr sz="1450" spc="15" dirty="0">
                <a:latin typeface="Calibri"/>
                <a:cs typeface="Calibri"/>
              </a:rPr>
              <a:t>de</a:t>
            </a:r>
            <a:r>
              <a:rPr sz="1450" spc="25" dirty="0">
                <a:latin typeface="Calibri"/>
                <a:cs typeface="Calibri"/>
              </a:rPr>
              <a:t> </a:t>
            </a:r>
            <a:r>
              <a:rPr sz="1450" spc="5" dirty="0">
                <a:latin typeface="Calibri"/>
                <a:cs typeface="Calibri"/>
              </a:rPr>
              <a:t>reacción</a:t>
            </a:r>
            <a:r>
              <a:rPr sz="1450" spc="25" dirty="0">
                <a:latin typeface="Calibri"/>
                <a:cs typeface="Calibri"/>
              </a:rPr>
              <a:t> </a:t>
            </a:r>
            <a:r>
              <a:rPr sz="1450" dirty="0">
                <a:latin typeface="Calibri"/>
                <a:cs typeface="Calibri"/>
              </a:rPr>
              <a:t>frente</a:t>
            </a:r>
            <a:r>
              <a:rPr sz="1450" spc="20" dirty="0">
                <a:latin typeface="Calibri"/>
                <a:cs typeface="Calibri"/>
              </a:rPr>
              <a:t> </a:t>
            </a:r>
            <a:r>
              <a:rPr sz="1450" spc="10" dirty="0">
                <a:latin typeface="Calibri"/>
                <a:cs typeface="Calibri"/>
              </a:rPr>
              <a:t>al </a:t>
            </a:r>
            <a:r>
              <a:rPr sz="1450" spc="5" dirty="0">
                <a:latin typeface="Calibri"/>
                <a:cs typeface="Calibri"/>
              </a:rPr>
              <a:t>Conflicto</a:t>
            </a:r>
            <a:endParaRPr sz="1450">
              <a:latin typeface="Calibri"/>
              <a:cs typeface="Calibri"/>
            </a:endParaRPr>
          </a:p>
          <a:p>
            <a:pPr>
              <a:lnSpc>
                <a:spcPct val="100000"/>
              </a:lnSpc>
              <a:spcBef>
                <a:spcPts val="60"/>
              </a:spcBef>
              <a:buFont typeface="Calibri"/>
              <a:buAutoNum type="romanUcPeriod"/>
            </a:pPr>
            <a:endParaRPr sz="1450">
              <a:latin typeface="Calibri"/>
              <a:cs typeface="Calibri"/>
            </a:endParaRPr>
          </a:p>
          <a:p>
            <a:pPr marL="243840" indent="-231140">
              <a:lnSpc>
                <a:spcPct val="100000"/>
              </a:lnSpc>
              <a:buAutoNum type="romanUcPeriod"/>
              <a:tabLst>
                <a:tab pos="243840" algn="l"/>
              </a:tabLst>
            </a:pPr>
            <a:r>
              <a:rPr sz="1450" spc="10" dirty="0">
                <a:latin typeface="Calibri"/>
                <a:cs typeface="Calibri"/>
              </a:rPr>
              <a:t>Actitudes</a:t>
            </a:r>
            <a:r>
              <a:rPr sz="1450" spc="15" dirty="0">
                <a:latin typeface="Calibri"/>
                <a:cs typeface="Calibri"/>
              </a:rPr>
              <a:t> </a:t>
            </a:r>
            <a:r>
              <a:rPr sz="1450" dirty="0">
                <a:latin typeface="Calibri"/>
                <a:cs typeface="Calibri"/>
              </a:rPr>
              <a:t>frente</a:t>
            </a:r>
            <a:r>
              <a:rPr sz="1450" spc="5" dirty="0">
                <a:latin typeface="Calibri"/>
                <a:cs typeface="Calibri"/>
              </a:rPr>
              <a:t> </a:t>
            </a:r>
            <a:r>
              <a:rPr sz="1450" spc="10" dirty="0">
                <a:latin typeface="Calibri"/>
                <a:cs typeface="Calibri"/>
              </a:rPr>
              <a:t>al</a:t>
            </a:r>
            <a:r>
              <a:rPr sz="1450" spc="5" dirty="0">
                <a:latin typeface="Calibri"/>
                <a:cs typeface="Calibri"/>
              </a:rPr>
              <a:t> Conflicto</a:t>
            </a:r>
            <a:endParaRPr sz="1450">
              <a:latin typeface="Calibri"/>
              <a:cs typeface="Calibri"/>
            </a:endParaRPr>
          </a:p>
          <a:p>
            <a:pPr>
              <a:lnSpc>
                <a:spcPct val="100000"/>
              </a:lnSpc>
              <a:spcBef>
                <a:spcPts val="50"/>
              </a:spcBef>
              <a:buFont typeface="Calibri"/>
              <a:buAutoNum type="romanUcPeriod"/>
            </a:pPr>
            <a:endParaRPr sz="1450">
              <a:latin typeface="Calibri"/>
              <a:cs typeface="Calibri"/>
            </a:endParaRPr>
          </a:p>
          <a:p>
            <a:pPr marL="238125" indent="-226060">
              <a:lnSpc>
                <a:spcPct val="100000"/>
              </a:lnSpc>
              <a:spcBef>
                <a:spcPts val="5"/>
              </a:spcBef>
              <a:buAutoNum type="romanUcPeriod"/>
              <a:tabLst>
                <a:tab pos="238760" algn="l"/>
              </a:tabLst>
            </a:pPr>
            <a:r>
              <a:rPr sz="1450" spc="5" dirty="0">
                <a:latin typeface="Calibri"/>
                <a:cs typeface="Calibri"/>
              </a:rPr>
              <a:t>Relación</a:t>
            </a:r>
            <a:r>
              <a:rPr sz="1450" spc="25" dirty="0">
                <a:latin typeface="Calibri"/>
                <a:cs typeface="Calibri"/>
              </a:rPr>
              <a:t> </a:t>
            </a:r>
            <a:r>
              <a:rPr sz="1450" spc="5" dirty="0">
                <a:latin typeface="Calibri"/>
                <a:cs typeface="Calibri"/>
              </a:rPr>
              <a:t>entre</a:t>
            </a:r>
            <a:r>
              <a:rPr sz="1450" spc="20" dirty="0">
                <a:latin typeface="Calibri"/>
                <a:cs typeface="Calibri"/>
              </a:rPr>
              <a:t> </a:t>
            </a:r>
            <a:r>
              <a:rPr sz="1450" spc="10" dirty="0">
                <a:latin typeface="Calibri"/>
                <a:cs typeface="Calibri"/>
              </a:rPr>
              <a:t>las actitudes</a:t>
            </a:r>
            <a:r>
              <a:rPr sz="1450" spc="15" dirty="0">
                <a:latin typeface="Calibri"/>
                <a:cs typeface="Calibri"/>
              </a:rPr>
              <a:t> y</a:t>
            </a:r>
            <a:r>
              <a:rPr sz="1450" spc="5" dirty="0">
                <a:latin typeface="Calibri"/>
                <a:cs typeface="Calibri"/>
              </a:rPr>
              <a:t> </a:t>
            </a:r>
            <a:r>
              <a:rPr sz="1450" spc="10" dirty="0">
                <a:latin typeface="Calibri"/>
                <a:cs typeface="Calibri"/>
              </a:rPr>
              <a:t>las</a:t>
            </a:r>
            <a:r>
              <a:rPr sz="1450" spc="25" dirty="0">
                <a:latin typeface="Calibri"/>
                <a:cs typeface="Calibri"/>
              </a:rPr>
              <a:t> </a:t>
            </a:r>
            <a:r>
              <a:rPr sz="1450" spc="5" dirty="0">
                <a:latin typeface="Calibri"/>
                <a:cs typeface="Calibri"/>
              </a:rPr>
              <a:t>formas</a:t>
            </a:r>
            <a:r>
              <a:rPr sz="1450" dirty="0">
                <a:latin typeface="Calibri"/>
                <a:cs typeface="Calibri"/>
              </a:rPr>
              <a:t> </a:t>
            </a:r>
            <a:r>
              <a:rPr sz="1450" spc="15" dirty="0">
                <a:latin typeface="Calibri"/>
                <a:cs typeface="Calibri"/>
              </a:rPr>
              <a:t>y</a:t>
            </a:r>
            <a:endParaRPr sz="1450">
              <a:latin typeface="Calibri"/>
              <a:cs typeface="Calibri"/>
            </a:endParaRPr>
          </a:p>
          <a:p>
            <a:pPr marL="12700">
              <a:lnSpc>
                <a:spcPct val="100000"/>
              </a:lnSpc>
              <a:spcBef>
                <a:spcPts val="40"/>
              </a:spcBef>
            </a:pPr>
            <a:r>
              <a:rPr sz="1450" spc="5" dirty="0">
                <a:latin typeface="Calibri"/>
                <a:cs typeface="Calibri"/>
              </a:rPr>
              <a:t>estrategias</a:t>
            </a:r>
            <a:r>
              <a:rPr sz="1450" spc="-25" dirty="0">
                <a:latin typeface="Calibri"/>
                <a:cs typeface="Calibri"/>
              </a:rPr>
              <a:t> </a:t>
            </a:r>
            <a:r>
              <a:rPr sz="1450" spc="15" dirty="0">
                <a:latin typeface="Calibri"/>
                <a:cs typeface="Calibri"/>
              </a:rPr>
              <a:t>de</a:t>
            </a:r>
            <a:r>
              <a:rPr sz="1450" spc="-15" dirty="0">
                <a:latin typeface="Calibri"/>
                <a:cs typeface="Calibri"/>
              </a:rPr>
              <a:t> </a:t>
            </a:r>
            <a:r>
              <a:rPr sz="1450" spc="10" dirty="0">
                <a:latin typeface="Calibri"/>
                <a:cs typeface="Calibri"/>
              </a:rPr>
              <a:t>solución</a:t>
            </a:r>
            <a:endParaRPr sz="1450">
              <a:latin typeface="Calibri"/>
              <a:cs typeface="Calibri"/>
            </a:endParaRPr>
          </a:p>
          <a:p>
            <a:pPr>
              <a:lnSpc>
                <a:spcPct val="100000"/>
              </a:lnSpc>
              <a:spcBef>
                <a:spcPts val="15"/>
              </a:spcBef>
            </a:pPr>
            <a:endParaRPr sz="1450">
              <a:latin typeface="Calibri"/>
              <a:cs typeface="Calibri"/>
            </a:endParaRPr>
          </a:p>
          <a:p>
            <a:pPr marL="12700" marR="137795">
              <a:lnSpc>
                <a:spcPct val="102400"/>
              </a:lnSpc>
              <a:buAutoNum type="romanUcPeriod" startAt="5"/>
              <a:tabLst>
                <a:tab pos="191135" algn="l"/>
              </a:tabLst>
            </a:pPr>
            <a:r>
              <a:rPr sz="1450" spc="10" dirty="0">
                <a:latin typeface="Calibri"/>
                <a:cs typeface="Calibri"/>
              </a:rPr>
              <a:t>Visiones</a:t>
            </a:r>
            <a:r>
              <a:rPr sz="1450" spc="15" dirty="0">
                <a:latin typeface="Calibri"/>
                <a:cs typeface="Calibri"/>
              </a:rPr>
              <a:t> </a:t>
            </a:r>
            <a:r>
              <a:rPr sz="1450" spc="5" dirty="0">
                <a:latin typeface="Calibri"/>
                <a:cs typeface="Calibri"/>
              </a:rPr>
              <a:t>sobre </a:t>
            </a:r>
            <a:r>
              <a:rPr sz="1450" spc="15" dirty="0">
                <a:latin typeface="Calibri"/>
                <a:cs typeface="Calibri"/>
              </a:rPr>
              <a:t>el</a:t>
            </a:r>
            <a:r>
              <a:rPr sz="1450" spc="10" dirty="0">
                <a:latin typeface="Calibri"/>
                <a:cs typeface="Calibri"/>
              </a:rPr>
              <a:t> </a:t>
            </a:r>
            <a:r>
              <a:rPr sz="1450" spc="5" dirty="0">
                <a:latin typeface="Calibri"/>
                <a:cs typeface="Calibri"/>
              </a:rPr>
              <a:t>Conflicto</a:t>
            </a:r>
            <a:r>
              <a:rPr sz="1450" spc="20" dirty="0">
                <a:latin typeface="Calibri"/>
                <a:cs typeface="Calibri"/>
              </a:rPr>
              <a:t> </a:t>
            </a:r>
            <a:r>
              <a:rPr sz="1450" spc="15" dirty="0">
                <a:latin typeface="Calibri"/>
                <a:cs typeface="Calibri"/>
              </a:rPr>
              <a:t>y</a:t>
            </a:r>
            <a:r>
              <a:rPr sz="1450" spc="5" dirty="0">
                <a:latin typeface="Calibri"/>
                <a:cs typeface="Calibri"/>
              </a:rPr>
              <a:t> </a:t>
            </a:r>
            <a:r>
              <a:rPr sz="1450" spc="10" dirty="0">
                <a:latin typeface="Calibri"/>
                <a:cs typeface="Calibri"/>
              </a:rPr>
              <a:t>sus</a:t>
            </a:r>
            <a:r>
              <a:rPr sz="1450" dirty="0">
                <a:latin typeface="Calibri"/>
                <a:cs typeface="Calibri"/>
              </a:rPr>
              <a:t> </a:t>
            </a:r>
            <a:r>
              <a:rPr sz="1450" spc="10" dirty="0">
                <a:latin typeface="Calibri"/>
                <a:cs typeface="Calibri"/>
              </a:rPr>
              <a:t>solución</a:t>
            </a:r>
            <a:r>
              <a:rPr sz="1450" spc="20" dirty="0">
                <a:latin typeface="Calibri"/>
                <a:cs typeface="Calibri"/>
              </a:rPr>
              <a:t> </a:t>
            </a:r>
            <a:r>
              <a:rPr sz="1450" spc="10" dirty="0">
                <a:latin typeface="Calibri"/>
                <a:cs typeface="Calibri"/>
              </a:rPr>
              <a:t>ideal. </a:t>
            </a:r>
            <a:r>
              <a:rPr sz="1450" spc="-310" dirty="0">
                <a:latin typeface="Calibri"/>
                <a:cs typeface="Calibri"/>
              </a:rPr>
              <a:t> </a:t>
            </a:r>
            <a:r>
              <a:rPr sz="1450" spc="10" dirty="0">
                <a:latin typeface="Calibri"/>
                <a:cs typeface="Calibri"/>
              </a:rPr>
              <a:t>Aportes</a:t>
            </a:r>
            <a:r>
              <a:rPr sz="1450" spc="5" dirty="0">
                <a:latin typeface="Calibri"/>
                <a:cs typeface="Calibri"/>
              </a:rPr>
              <a:t> </a:t>
            </a:r>
            <a:r>
              <a:rPr sz="1450" spc="15" dirty="0">
                <a:latin typeface="Calibri"/>
                <a:cs typeface="Calibri"/>
              </a:rPr>
              <a:t>a</a:t>
            </a:r>
            <a:r>
              <a:rPr sz="1450" dirty="0">
                <a:latin typeface="Calibri"/>
                <a:cs typeface="Calibri"/>
              </a:rPr>
              <a:t> </a:t>
            </a:r>
            <a:r>
              <a:rPr sz="1450" spc="10" dirty="0">
                <a:latin typeface="Calibri"/>
                <a:cs typeface="Calibri"/>
              </a:rPr>
              <a:t>la</a:t>
            </a:r>
            <a:r>
              <a:rPr sz="1450" spc="15" dirty="0">
                <a:latin typeface="Calibri"/>
                <a:cs typeface="Calibri"/>
              </a:rPr>
              <a:t> </a:t>
            </a:r>
            <a:r>
              <a:rPr sz="1450" spc="10" dirty="0">
                <a:latin typeface="Calibri"/>
                <a:cs typeface="Calibri"/>
              </a:rPr>
              <a:t>solución</a:t>
            </a:r>
            <a:r>
              <a:rPr sz="1450" spc="20" dirty="0">
                <a:latin typeface="Calibri"/>
                <a:cs typeface="Calibri"/>
              </a:rPr>
              <a:t> </a:t>
            </a:r>
            <a:r>
              <a:rPr sz="1450" spc="5" dirty="0">
                <a:latin typeface="Calibri"/>
                <a:cs typeface="Calibri"/>
              </a:rPr>
              <a:t>colaborativa</a:t>
            </a:r>
            <a:r>
              <a:rPr sz="1450" dirty="0">
                <a:latin typeface="Calibri"/>
                <a:cs typeface="Calibri"/>
              </a:rPr>
              <a:t> </a:t>
            </a:r>
            <a:r>
              <a:rPr sz="1450" spc="15" dirty="0">
                <a:latin typeface="Calibri"/>
                <a:cs typeface="Calibri"/>
              </a:rPr>
              <a:t>de </a:t>
            </a:r>
            <a:r>
              <a:rPr sz="1450" spc="5" dirty="0">
                <a:latin typeface="Calibri"/>
                <a:cs typeface="Calibri"/>
              </a:rPr>
              <a:t>conflictos</a:t>
            </a:r>
            <a:endParaRPr sz="145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A180F2-9E77-2A4F-8187-E2CC612E7738}"/>
              </a:ext>
            </a:extLst>
          </p:cNvPr>
          <p:cNvSpPr>
            <a:spLocks noGrp="1"/>
          </p:cNvSpPr>
          <p:nvPr>
            <p:ph type="title"/>
          </p:nvPr>
        </p:nvSpPr>
        <p:spPr>
          <a:xfrm>
            <a:off x="1295400" y="1438801"/>
            <a:ext cx="7103579" cy="907941"/>
          </a:xfrm>
        </p:spPr>
        <p:txBody>
          <a:bodyPr/>
          <a:lstStyle/>
          <a:p>
            <a:r>
              <a:rPr lang="es-ES" dirty="0">
                <a:solidFill>
                  <a:schemeClr val="bg1"/>
                </a:solidFill>
              </a:rPr>
              <a:t>ADR en los conflictos socioambientales. El caso de Chile</a:t>
            </a:r>
            <a:endParaRPr lang="es-CL" dirty="0">
              <a:solidFill>
                <a:schemeClr val="bg1"/>
              </a:solidFill>
            </a:endParaRPr>
          </a:p>
        </p:txBody>
      </p:sp>
      <p:sp>
        <p:nvSpPr>
          <p:cNvPr id="3" name="Marcador de texto 2">
            <a:extLst>
              <a:ext uri="{FF2B5EF4-FFF2-40B4-BE49-F238E27FC236}">
                <a16:creationId xmlns:a16="http://schemas.microsoft.com/office/drawing/2014/main" id="{7D23E3C3-96BB-62F9-86C4-A3438288A9F7}"/>
              </a:ext>
            </a:extLst>
          </p:cNvPr>
          <p:cNvSpPr>
            <a:spLocks noGrp="1"/>
          </p:cNvSpPr>
          <p:nvPr>
            <p:ph type="body" idx="4294967295"/>
          </p:nvPr>
        </p:nvSpPr>
        <p:spPr>
          <a:xfrm>
            <a:off x="844525" y="2686843"/>
            <a:ext cx="6553676" cy="3184287"/>
          </a:xfrm>
        </p:spPr>
        <p:txBody>
          <a:bodyPr>
            <a:normAutofit lnSpcReduction="10000"/>
          </a:bodyPr>
          <a:lstStyle/>
          <a:p>
            <a:pPr algn="just"/>
            <a:r>
              <a:rPr lang="es-ES" sz="1485" b="1" dirty="0">
                <a:solidFill>
                  <a:srgbClr val="FF0000"/>
                </a:solidFill>
                <a:latin typeface="Calibri" panose="020F0502020204030204" pitchFamily="34" charset="0"/>
                <a:cs typeface="Calibri" panose="020F0502020204030204" pitchFamily="34" charset="0"/>
              </a:rPr>
              <a:t>Mediación y facilitación ambiental</a:t>
            </a:r>
            <a:r>
              <a:rPr lang="es-ES" sz="1485" dirty="0">
                <a:latin typeface="Calibri" panose="020F0502020204030204" pitchFamily="34" charset="0"/>
                <a:cs typeface="Calibri" panose="020F0502020204030204" pitchFamily="34" charset="0"/>
              </a:rPr>
              <a:t>: </a:t>
            </a:r>
            <a:r>
              <a:rPr lang="es-ES" sz="1485" dirty="0">
                <a:solidFill>
                  <a:schemeClr val="bg1"/>
                </a:solidFill>
                <a:latin typeface="Calibri" panose="020F0502020204030204" pitchFamily="34" charset="0"/>
                <a:cs typeface="Calibri" panose="020F0502020204030204" pitchFamily="34" charset="0"/>
              </a:rPr>
              <a:t>Se dan en el marco de los acuerdos de producción limpia: </a:t>
            </a:r>
            <a:endParaRPr lang="es-ES" sz="1485" dirty="0" smtClean="0">
              <a:solidFill>
                <a:schemeClr val="bg1"/>
              </a:solidFill>
              <a:latin typeface="Calibri" panose="020F0502020204030204" pitchFamily="34" charset="0"/>
              <a:cs typeface="Calibri" panose="020F0502020204030204" pitchFamily="34" charset="0"/>
            </a:endParaRPr>
          </a:p>
          <a:p>
            <a:pPr algn="just"/>
            <a:endParaRPr lang="es-CL" sz="1485" dirty="0">
              <a:solidFill>
                <a:schemeClr val="bg1"/>
              </a:solidFill>
              <a:latin typeface="Calibri" panose="020F0502020204030204" pitchFamily="34" charset="0"/>
              <a:cs typeface="Calibri" panose="020F0502020204030204" pitchFamily="34" charset="0"/>
            </a:endParaRPr>
          </a:p>
          <a:p>
            <a:pPr algn="just"/>
            <a:r>
              <a:rPr lang="es-CL" sz="1485" dirty="0">
                <a:solidFill>
                  <a:schemeClr val="bg1"/>
                </a:solidFill>
                <a:latin typeface="Calibri" panose="020F0502020204030204" pitchFamily="34" charset="0"/>
                <a:cs typeface="Calibri" panose="020F0502020204030204" pitchFamily="34" charset="0"/>
              </a:rPr>
              <a:t>E</a:t>
            </a:r>
            <a:r>
              <a:rPr lang="es-ES" sz="1485" dirty="0">
                <a:solidFill>
                  <a:schemeClr val="bg1"/>
                </a:solidFill>
                <a:latin typeface="Calibri" panose="020F0502020204030204" pitchFamily="34" charset="0"/>
                <a:cs typeface="Calibri" panose="020F0502020204030204" pitchFamily="34" charset="0"/>
              </a:rPr>
              <a:t>l Artículo 10° de la Ley de Empresas de menor tamaño (Ley 20.416), se refiere a los Acuerdos de Producción Limpia.</a:t>
            </a:r>
          </a:p>
          <a:p>
            <a:pPr algn="just"/>
            <a:r>
              <a:rPr lang="es-ES" sz="1485" dirty="0">
                <a:solidFill>
                  <a:schemeClr val="bg1"/>
                </a:solidFill>
                <a:latin typeface="Calibri" panose="020F0502020204030204" pitchFamily="34" charset="0"/>
                <a:cs typeface="Calibri" panose="020F0502020204030204" pitchFamily="34" charset="0"/>
              </a:rPr>
              <a:t>Art. 1. Define “producción limpia” como una estrategia de gestión productiva y ambiental, aplicada a las actividades productivas, con el objeto de incrementar la eficiencia, la productividad, reducir los riesgos y minimizar los impactos para el ser humano y el medio ambiente. </a:t>
            </a:r>
          </a:p>
          <a:p>
            <a:pPr algn="just"/>
            <a:endParaRPr lang="es-ES" sz="1485" dirty="0" smtClean="0">
              <a:solidFill>
                <a:schemeClr val="bg1"/>
              </a:solidFill>
              <a:latin typeface="Calibri" panose="020F0502020204030204" pitchFamily="34" charset="0"/>
              <a:cs typeface="Calibri" panose="020F0502020204030204" pitchFamily="34" charset="0"/>
            </a:endParaRPr>
          </a:p>
          <a:p>
            <a:pPr algn="just"/>
            <a:r>
              <a:rPr lang="es-ES" sz="1485" dirty="0" smtClean="0">
                <a:solidFill>
                  <a:schemeClr val="bg1"/>
                </a:solidFill>
                <a:latin typeface="Calibri" panose="020F0502020204030204" pitchFamily="34" charset="0"/>
                <a:cs typeface="Calibri" panose="020F0502020204030204" pitchFamily="34" charset="0"/>
              </a:rPr>
              <a:t>Que </a:t>
            </a:r>
            <a:r>
              <a:rPr lang="es-ES" sz="1485" dirty="0">
                <a:solidFill>
                  <a:schemeClr val="bg1"/>
                </a:solidFill>
                <a:latin typeface="Calibri" panose="020F0502020204030204" pitchFamily="34" charset="0"/>
                <a:cs typeface="Calibri" panose="020F0502020204030204" pitchFamily="34" charset="0"/>
              </a:rPr>
              <a:t>de acuerdo con la Ley 20.416, la Agencia </a:t>
            </a:r>
            <a:r>
              <a:rPr lang="es-ES" sz="1485" dirty="0">
                <a:solidFill>
                  <a:schemeClr val="bg1"/>
                </a:solidFill>
                <a:latin typeface="Calibri" panose="020F0502020204030204" pitchFamily="34" charset="0"/>
              </a:rPr>
              <a:t>de Sustentabilidad y Cambio Climático</a:t>
            </a:r>
            <a:r>
              <a:rPr lang="es-ES" sz="1485" dirty="0">
                <a:solidFill>
                  <a:schemeClr val="bg1"/>
                </a:solidFill>
                <a:latin typeface="Calibri" panose="020F0502020204030204" pitchFamily="34" charset="0"/>
                <a:cs typeface="Calibri" panose="020F0502020204030204" pitchFamily="34" charset="0"/>
              </a:rPr>
              <a:t> tendrá a su cargo los registros que sean necesarios para la correcta aplicación del articulado que la rige, en particular el Registro de Facilitadores de Proyectos de Inversión para la mejora de sus estándares socio-ambientales, entre ellos, el registro de Facilitadores y Mediadores Ambientales. </a:t>
            </a:r>
          </a:p>
          <a:p>
            <a:pPr algn="just"/>
            <a:endParaRPr lang="es-ES" sz="1485" dirty="0">
              <a:solidFill>
                <a:srgbClr val="000000"/>
              </a:solidFill>
              <a:latin typeface="Calibri" panose="020F0502020204030204" pitchFamily="34" charset="0"/>
            </a:endParaRPr>
          </a:p>
          <a:p>
            <a:endParaRPr lang="es-CL" dirty="0"/>
          </a:p>
        </p:txBody>
      </p:sp>
      <p:sp>
        <p:nvSpPr>
          <p:cNvPr id="4" name="Marcador de número de diapositiva 3">
            <a:extLst>
              <a:ext uri="{FF2B5EF4-FFF2-40B4-BE49-F238E27FC236}">
                <a16:creationId xmlns:a16="http://schemas.microsoft.com/office/drawing/2014/main" id="{83072AB6-78F8-F73B-5101-CCA161DAB3C9}"/>
              </a:ext>
            </a:extLst>
          </p:cNvPr>
          <p:cNvSpPr>
            <a:spLocks noGrp="1"/>
          </p:cNvSpPr>
          <p:nvPr>
            <p:ph type="sldNum" idx="4294967295"/>
          </p:nvPr>
        </p:nvSpPr>
        <p:spPr/>
        <p:txBody>
          <a:bodyPr/>
          <a:lstStyle/>
          <a:p>
            <a:pPr algn="r"/>
            <a:fld id="{00000000-1234-1234-1234-123412341234}" type="slidenum">
              <a:rPr lang="es-ES" smtClean="0"/>
              <a:pPr algn="r"/>
              <a:t>50</a:t>
            </a:fld>
            <a:endParaRPr lang="es-ES"/>
          </a:p>
        </p:txBody>
      </p:sp>
      <p:pic>
        <p:nvPicPr>
          <p:cNvPr id="6" name="Imagen 5"/>
          <p:cNvPicPr>
            <a:picLocks noChangeAspect="1"/>
          </p:cNvPicPr>
          <p:nvPr/>
        </p:nvPicPr>
        <p:blipFill>
          <a:blip r:embed="rId2"/>
          <a:stretch>
            <a:fillRect/>
          </a:stretch>
        </p:blipFill>
        <p:spPr>
          <a:xfrm>
            <a:off x="7692656" y="1892772"/>
            <a:ext cx="2365744" cy="4772431"/>
          </a:xfrm>
          <a:prstGeom prst="rect">
            <a:avLst/>
          </a:prstGeom>
        </p:spPr>
      </p:pic>
    </p:spTree>
    <p:extLst>
      <p:ext uri="{BB962C8B-B14F-4D97-AF65-F5344CB8AC3E}">
        <p14:creationId xmlns:p14="http://schemas.microsoft.com/office/powerpoint/2010/main" val="1131352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6BA628-7127-9B4F-81B6-C6B6E1E90EC2}"/>
              </a:ext>
            </a:extLst>
          </p:cNvPr>
          <p:cNvSpPr>
            <a:spLocks noGrp="1"/>
          </p:cNvSpPr>
          <p:nvPr>
            <p:ph type="title"/>
          </p:nvPr>
        </p:nvSpPr>
        <p:spPr>
          <a:xfrm>
            <a:off x="1163605" y="1058153"/>
            <a:ext cx="7731188" cy="453970"/>
          </a:xfrm>
        </p:spPr>
        <p:txBody>
          <a:bodyPr/>
          <a:lstStyle/>
          <a:p>
            <a:r>
              <a:rPr lang="es-CL" dirty="0"/>
              <a:t>                                                                                                                                                                                                                                                                                                                                    </a:t>
            </a:r>
          </a:p>
        </p:txBody>
      </p:sp>
      <p:pic>
        <p:nvPicPr>
          <p:cNvPr id="3" name="Imagen 2" descr="Un pájaro verde sobre un tronco&#10;&#10;Descripción generada automáticamente con confianza baja">
            <a:extLst>
              <a:ext uri="{FF2B5EF4-FFF2-40B4-BE49-F238E27FC236}">
                <a16:creationId xmlns:a16="http://schemas.microsoft.com/office/drawing/2014/main" id="{0150E7D0-F5D0-9747-A8D9-9430160A12E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16314" y="2110839"/>
            <a:ext cx="3082412" cy="3901555"/>
          </a:xfrm>
          <a:prstGeom prst="rect">
            <a:avLst/>
          </a:prstGeom>
          <a:effectLst>
            <a:softEdge rad="635000"/>
          </a:effectLst>
        </p:spPr>
      </p:pic>
      <p:sp>
        <p:nvSpPr>
          <p:cNvPr id="4" name="CuadroTexto 3"/>
          <p:cNvSpPr txBox="1"/>
          <p:nvPr/>
        </p:nvSpPr>
        <p:spPr>
          <a:xfrm>
            <a:off x="4444671" y="2314576"/>
            <a:ext cx="5613730" cy="4154984"/>
          </a:xfrm>
          <a:prstGeom prst="rect">
            <a:avLst/>
          </a:prstGeom>
          <a:noFill/>
        </p:spPr>
        <p:txBody>
          <a:bodyPr wrap="square" rtlCol="0">
            <a:spAutoFit/>
          </a:bodyPr>
          <a:lstStyle/>
          <a:p>
            <a:pPr algn="just"/>
            <a:r>
              <a:rPr lang="es-ES" sz="1320" dirty="0">
                <a:latin typeface="Calibri" panose="020F0502020204030204" pitchFamily="34" charset="0"/>
              </a:rPr>
              <a:t>En el plano nacional, toda persona deberá tener </a:t>
            </a:r>
            <a:r>
              <a:rPr lang="es-ES" sz="1320" b="1" dirty="0">
                <a:latin typeface="Calibri" panose="020F0502020204030204" pitchFamily="34" charset="0"/>
              </a:rPr>
              <a:t>acceso adecuado a la información </a:t>
            </a:r>
            <a:r>
              <a:rPr lang="es-ES" sz="1320" dirty="0">
                <a:latin typeface="Calibri" panose="020F0502020204030204" pitchFamily="34" charset="0"/>
              </a:rPr>
              <a:t>sobre el medio ambiente de que dispongan las autoridades públicas, incluida la información sobre los materiales y las actividades que encierran peligro en sus comunidades, así como la oportunidad de participar en los procesos de adopción de decisiones.</a:t>
            </a:r>
          </a:p>
          <a:p>
            <a:pPr algn="just"/>
            <a:endParaRPr lang="es-ES" sz="1320" dirty="0">
              <a:latin typeface="Calibri" panose="020F0502020204030204" pitchFamily="34" charset="0"/>
            </a:endParaRPr>
          </a:p>
          <a:p>
            <a:pPr algn="just"/>
            <a:r>
              <a:rPr lang="es-ES" sz="1320" dirty="0">
                <a:latin typeface="Calibri" panose="020F0502020204030204" pitchFamily="34" charset="0"/>
              </a:rPr>
              <a:t>El mejor modo de tratar las cuestiones ambientales es con </a:t>
            </a:r>
            <a:r>
              <a:rPr lang="es-ES" sz="1320" b="1" dirty="0">
                <a:latin typeface="Calibri" panose="020F0502020204030204" pitchFamily="34" charset="0"/>
              </a:rPr>
              <a:t>la participación de todos los ciudadanos </a:t>
            </a:r>
            <a:r>
              <a:rPr lang="es-ES" sz="1320" dirty="0">
                <a:latin typeface="Calibri" panose="020F0502020204030204" pitchFamily="34" charset="0"/>
              </a:rPr>
              <a:t>interesados, en el nivel que corresponda.</a:t>
            </a:r>
            <a:endParaRPr lang="es-ES" sz="1320" dirty="0"/>
          </a:p>
          <a:p>
            <a:pPr algn="just"/>
            <a:r>
              <a:rPr lang="es-ES" sz="1320" dirty="0"/>
              <a:t>Artículo 4° Ley 19.300.- Es deber del Estado facilitar la participación ciudadana, permitir el acceso a la información ambiental y promover campañas educativas destinadas a la protección del medio ambiente.</a:t>
            </a:r>
            <a:endParaRPr lang="es-CL" sz="1320" dirty="0">
              <a:latin typeface="Calibri" panose="020F0502020204030204" pitchFamily="34" charset="0"/>
            </a:endParaRPr>
          </a:p>
          <a:p>
            <a:pPr algn="just"/>
            <a:r>
              <a:rPr lang="es-ES" sz="1320" dirty="0">
                <a:latin typeface="Calibri" panose="020F0502020204030204" pitchFamily="34" charset="0"/>
              </a:rPr>
              <a:t>Los estados deberán facilitar y fomentar la sensibilización y la participación de la población poniendo la información a disposición de todos.</a:t>
            </a:r>
          </a:p>
          <a:p>
            <a:pPr algn="just"/>
            <a:r>
              <a:rPr lang="es-ES" sz="1320" dirty="0"/>
              <a:t>Artículo 26.- Corresponderá a las Comisiones de Evaluación o el Director Ejecutivo, según el caso, establecer los mecanismos que aseguren la participación informada de la comunidad en el proceso de calificación de los Estudios de Impacto Ambiental y de las Declaraciones cuando correspondan. </a:t>
            </a:r>
            <a:endParaRPr lang="es-ES" sz="1320" dirty="0">
              <a:latin typeface="Calibri" panose="020F0502020204030204" pitchFamily="34" charset="0"/>
            </a:endParaRPr>
          </a:p>
          <a:p>
            <a:pPr algn="just"/>
            <a:r>
              <a:rPr lang="es-ES" sz="1320" b="1" dirty="0">
                <a:latin typeface="Calibri" panose="020F0502020204030204" pitchFamily="34" charset="0"/>
              </a:rPr>
              <a:t>Deberá proporcionarse acceso efectivo a los procedimientos judiciales y administrativos, entre éstos el resarcimiento de daños y los recursos pertinentes.</a:t>
            </a:r>
            <a:endParaRPr lang="es-CL" sz="1320" dirty="0">
              <a:latin typeface="Calibri" panose="020F0502020204030204" pitchFamily="34" charset="0"/>
            </a:endParaRPr>
          </a:p>
        </p:txBody>
      </p:sp>
      <p:sp>
        <p:nvSpPr>
          <p:cNvPr id="5" name="Elipse 4"/>
          <p:cNvSpPr/>
          <p:nvPr/>
        </p:nvSpPr>
        <p:spPr>
          <a:xfrm>
            <a:off x="3067416" y="2460614"/>
            <a:ext cx="1234440" cy="1156063"/>
          </a:xfrm>
          <a:prstGeom prst="ellipse">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85" dirty="0"/>
              <a:t>       </a:t>
            </a:r>
          </a:p>
        </p:txBody>
      </p:sp>
      <p:sp>
        <p:nvSpPr>
          <p:cNvPr id="6" name="Elipse 5"/>
          <p:cNvSpPr/>
          <p:nvPr/>
        </p:nvSpPr>
        <p:spPr>
          <a:xfrm>
            <a:off x="3054010" y="3897502"/>
            <a:ext cx="1234440" cy="1156063"/>
          </a:xfrm>
          <a:prstGeom prst="ellipse">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7" name="Elipse 6"/>
          <p:cNvSpPr/>
          <p:nvPr/>
        </p:nvSpPr>
        <p:spPr>
          <a:xfrm>
            <a:off x="3033419" y="5373131"/>
            <a:ext cx="1234440" cy="1156063"/>
          </a:xfrm>
          <a:prstGeom prst="ellipse">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8" name="CuadroTexto 7"/>
          <p:cNvSpPr txBox="1"/>
          <p:nvPr/>
        </p:nvSpPr>
        <p:spPr>
          <a:xfrm>
            <a:off x="3280568" y="2529134"/>
            <a:ext cx="891054" cy="1463478"/>
          </a:xfrm>
          <a:prstGeom prst="rect">
            <a:avLst/>
          </a:prstGeom>
          <a:noFill/>
        </p:spPr>
        <p:txBody>
          <a:bodyPr wrap="square" rtlCol="0">
            <a:spAutoFit/>
          </a:bodyPr>
          <a:lstStyle/>
          <a:p>
            <a:r>
              <a:rPr lang="es-ES" sz="1485" b="1" dirty="0">
                <a:solidFill>
                  <a:schemeClr val="bg1"/>
                </a:solidFill>
              </a:rPr>
              <a:t>Acceso a la información ambiental</a:t>
            </a:r>
            <a:endParaRPr lang="es-CL" sz="1485" dirty="0">
              <a:solidFill>
                <a:schemeClr val="bg1"/>
              </a:solidFill>
            </a:endParaRPr>
          </a:p>
        </p:txBody>
      </p:sp>
      <p:sp>
        <p:nvSpPr>
          <p:cNvPr id="9" name="CuadroTexto 8"/>
          <p:cNvSpPr txBox="1"/>
          <p:nvPr/>
        </p:nvSpPr>
        <p:spPr>
          <a:xfrm>
            <a:off x="3189640" y="4230268"/>
            <a:ext cx="1098810" cy="1692002"/>
          </a:xfrm>
          <a:prstGeom prst="rect">
            <a:avLst/>
          </a:prstGeom>
          <a:noFill/>
        </p:spPr>
        <p:txBody>
          <a:bodyPr wrap="square" rtlCol="0">
            <a:spAutoFit/>
          </a:bodyPr>
          <a:lstStyle/>
          <a:p>
            <a:r>
              <a:rPr lang="es-ES" sz="1485" b="1" dirty="0">
                <a:solidFill>
                  <a:schemeClr val="bg1"/>
                </a:solidFill>
              </a:rPr>
              <a:t>Acceso a la Participación ciudadana en materia ambiental</a:t>
            </a:r>
            <a:endParaRPr lang="es-CL" sz="1485" dirty="0">
              <a:solidFill>
                <a:schemeClr val="bg1"/>
              </a:solidFill>
            </a:endParaRPr>
          </a:p>
          <a:p>
            <a:endParaRPr lang="es-CL" sz="1485" dirty="0"/>
          </a:p>
        </p:txBody>
      </p:sp>
      <p:sp>
        <p:nvSpPr>
          <p:cNvPr id="10" name="CuadroTexto 9"/>
          <p:cNvSpPr txBox="1"/>
          <p:nvPr/>
        </p:nvSpPr>
        <p:spPr>
          <a:xfrm>
            <a:off x="3274758" y="5646221"/>
            <a:ext cx="986086" cy="777905"/>
          </a:xfrm>
          <a:prstGeom prst="rect">
            <a:avLst/>
          </a:prstGeom>
          <a:noFill/>
        </p:spPr>
        <p:txBody>
          <a:bodyPr wrap="square" rtlCol="0">
            <a:spAutoFit/>
          </a:bodyPr>
          <a:lstStyle/>
          <a:p>
            <a:r>
              <a:rPr lang="es-ES" sz="1485" b="1" dirty="0">
                <a:solidFill>
                  <a:schemeClr val="bg1"/>
                </a:solidFill>
              </a:rPr>
              <a:t>Acceso a la Justicia ambiental</a:t>
            </a:r>
            <a:endParaRPr lang="es-CL" sz="1485" dirty="0">
              <a:solidFill>
                <a:schemeClr val="bg1"/>
              </a:solidFill>
            </a:endParaRPr>
          </a:p>
        </p:txBody>
      </p:sp>
      <p:sp>
        <p:nvSpPr>
          <p:cNvPr id="11" name="Flecha abajo 10"/>
          <p:cNvSpPr/>
          <p:nvPr/>
        </p:nvSpPr>
        <p:spPr>
          <a:xfrm>
            <a:off x="3488893" y="3607299"/>
            <a:ext cx="136748" cy="271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12" name="Flecha abajo 11"/>
          <p:cNvSpPr/>
          <p:nvPr/>
        </p:nvSpPr>
        <p:spPr>
          <a:xfrm>
            <a:off x="3467201" y="5117419"/>
            <a:ext cx="136748" cy="255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13" name="Flecha arriba 12"/>
          <p:cNvSpPr/>
          <p:nvPr/>
        </p:nvSpPr>
        <p:spPr>
          <a:xfrm flipH="1">
            <a:off x="3666345" y="5117419"/>
            <a:ext cx="132789" cy="2379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14" name="Flecha arriba 13"/>
          <p:cNvSpPr/>
          <p:nvPr/>
        </p:nvSpPr>
        <p:spPr>
          <a:xfrm>
            <a:off x="3650640" y="3624017"/>
            <a:ext cx="164202" cy="2379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15" name="CuadroTexto 14"/>
          <p:cNvSpPr txBox="1"/>
          <p:nvPr/>
        </p:nvSpPr>
        <p:spPr>
          <a:xfrm>
            <a:off x="2971800" y="528188"/>
            <a:ext cx="5171593" cy="1158779"/>
          </a:xfrm>
          <a:prstGeom prst="rect">
            <a:avLst/>
          </a:prstGeom>
          <a:noFill/>
        </p:spPr>
        <p:txBody>
          <a:bodyPr wrap="square" rtlCol="0">
            <a:spAutoFit/>
          </a:bodyPr>
          <a:lstStyle/>
          <a:p>
            <a:pPr algn="ctr"/>
            <a:r>
              <a:rPr lang="es-CL" sz="2310" dirty="0">
                <a:solidFill>
                  <a:srgbClr val="006600"/>
                </a:solidFill>
                <a:latin typeface="Calibri" panose="020F0502020204030204" pitchFamily="34" charset="0"/>
              </a:rPr>
              <a:t>Principios de Justicia Ambiental: Derechos de Acceso en Chile / Acuerdo de Escazú</a:t>
            </a:r>
          </a:p>
        </p:txBody>
      </p:sp>
    </p:spTree>
    <p:extLst>
      <p:ext uri="{BB962C8B-B14F-4D97-AF65-F5344CB8AC3E}">
        <p14:creationId xmlns:p14="http://schemas.microsoft.com/office/powerpoint/2010/main" val="3735379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3DD79-9A29-D740-99EE-05273116F55F}"/>
              </a:ext>
            </a:extLst>
          </p:cNvPr>
          <p:cNvSpPr>
            <a:spLocks noGrp="1"/>
          </p:cNvSpPr>
          <p:nvPr>
            <p:ph type="title"/>
          </p:nvPr>
        </p:nvSpPr>
        <p:spPr>
          <a:xfrm>
            <a:off x="1536264" y="1335086"/>
            <a:ext cx="10306201" cy="472716"/>
          </a:xfrm>
        </p:spPr>
        <p:txBody>
          <a:bodyPr>
            <a:normAutofit/>
          </a:bodyPr>
          <a:lstStyle/>
          <a:p>
            <a:pPr algn="ctr"/>
            <a:r>
              <a:rPr lang="es-ES" sz="2310" b="1" dirty="0">
                <a:solidFill>
                  <a:srgbClr val="006600"/>
                </a:solidFill>
                <a:latin typeface="Calibri Light" panose="020F0302020204030204" pitchFamily="34" charset="0"/>
                <a:cs typeface="Calibri Light" panose="020F0302020204030204" pitchFamily="34" charset="0"/>
              </a:rPr>
              <a:t>MS y conflictos socio ambientales</a:t>
            </a:r>
            <a:endParaRPr lang="es-CL" sz="2310" b="1" dirty="0">
              <a:solidFill>
                <a:srgbClr val="006600"/>
              </a:solidFill>
              <a:latin typeface="Calibri Light" panose="020F0302020204030204" pitchFamily="34" charset="0"/>
              <a:cs typeface="Calibri Light" panose="020F0302020204030204" pitchFamily="34" charset="0"/>
            </a:endParaRPr>
          </a:p>
        </p:txBody>
      </p:sp>
      <p:sp>
        <p:nvSpPr>
          <p:cNvPr id="3" name="Marcador de texto 2">
            <a:extLst>
              <a:ext uri="{FF2B5EF4-FFF2-40B4-BE49-F238E27FC236}">
                <a16:creationId xmlns:a16="http://schemas.microsoft.com/office/drawing/2014/main" id="{4484347E-B700-C040-8053-E3035F5A0FFA}"/>
              </a:ext>
            </a:extLst>
          </p:cNvPr>
          <p:cNvSpPr>
            <a:spLocks noGrp="1"/>
          </p:cNvSpPr>
          <p:nvPr>
            <p:ph type="body" idx="1"/>
          </p:nvPr>
        </p:nvSpPr>
        <p:spPr>
          <a:xfrm>
            <a:off x="3473292" y="2390257"/>
            <a:ext cx="2884007" cy="3502384"/>
          </a:xfrm>
        </p:spPr>
        <p:txBody>
          <a:bodyPr>
            <a:normAutofit/>
          </a:bodyPr>
          <a:lstStyle/>
          <a:p>
            <a:pPr marL="20955" indent="0" algn="ctr">
              <a:buSzPct val="100000"/>
              <a:buNone/>
            </a:pPr>
            <a:r>
              <a:rPr lang="es-ES" sz="1155" b="1" dirty="0">
                <a:solidFill>
                  <a:srgbClr val="006600"/>
                </a:solidFill>
                <a:latin typeface="Calibri Light" panose="020F0302020204030204" pitchFamily="34" charset="0"/>
                <a:cs typeface="Calibri Light" panose="020F0302020204030204" pitchFamily="34" charset="0"/>
              </a:rPr>
              <a:t>Fortalezas</a:t>
            </a:r>
          </a:p>
          <a:p>
            <a:pPr algn="just">
              <a:buSzPct val="100000"/>
              <a:buFont typeface="Courier New" panose="02070309020205020404" pitchFamily="49" charset="0"/>
              <a:buChar char="o"/>
            </a:pPr>
            <a:r>
              <a:rPr lang="es-ES" sz="1155" dirty="0">
                <a:latin typeface="Calibri Light" panose="020F0302020204030204" pitchFamily="34" charset="0"/>
                <a:cs typeface="Calibri Light" panose="020F0302020204030204" pitchFamily="34" charset="0"/>
              </a:rPr>
              <a:t>La flexibilidad e informalidad del método permite la participación de distintos afectados por el CA y posibilita discusión sobre cuestiones técnicas y científicas de modo fácil y con menor costo</a:t>
            </a:r>
          </a:p>
          <a:p>
            <a:pPr algn="just">
              <a:buSzPct val="100000"/>
              <a:buFont typeface="Courier New" panose="02070309020205020404" pitchFamily="49" charset="0"/>
              <a:buChar char="o"/>
            </a:pPr>
            <a:r>
              <a:rPr lang="es-ES" sz="1155" dirty="0">
                <a:latin typeface="Calibri Light" panose="020F0302020204030204" pitchFamily="34" charset="0"/>
                <a:cs typeface="Calibri Light" panose="020F0302020204030204" pitchFamily="34" charset="0"/>
              </a:rPr>
              <a:t>Permite resolver las especificidades de los CA que no son atendidas por las formas jurisdiccionales, especialmente:</a:t>
            </a:r>
          </a:p>
          <a:p>
            <a:pPr lvl="1" algn="just">
              <a:buSzPct val="100000"/>
              <a:buFont typeface="Courier New" panose="02070309020205020404" pitchFamily="49" charset="0"/>
              <a:buChar char="o"/>
            </a:pPr>
            <a:r>
              <a:rPr lang="es-ES" sz="825" dirty="0">
                <a:latin typeface="Calibri Light" panose="020F0302020204030204" pitchFamily="34" charset="0"/>
                <a:cs typeface="Calibri Light" panose="020F0302020204030204" pitchFamily="34" charset="0"/>
              </a:rPr>
              <a:t> su carácter </a:t>
            </a:r>
            <a:r>
              <a:rPr lang="es-ES" sz="825" dirty="0" err="1">
                <a:latin typeface="Calibri Light" panose="020F0302020204030204" pitchFamily="34" charset="0"/>
                <a:cs typeface="Calibri Light" panose="020F0302020204030204" pitchFamily="34" charset="0"/>
              </a:rPr>
              <a:t>multiparte</a:t>
            </a:r>
            <a:r>
              <a:rPr lang="es-ES" sz="825" dirty="0">
                <a:latin typeface="Calibri Light" panose="020F0302020204030204" pitchFamily="34" charset="0"/>
                <a:cs typeface="Calibri Light" panose="020F0302020204030204" pitchFamily="34" charset="0"/>
              </a:rPr>
              <a:t>, </a:t>
            </a:r>
          </a:p>
          <a:p>
            <a:pPr lvl="1" algn="just">
              <a:buSzPct val="100000"/>
              <a:buFont typeface="Courier New" panose="02070309020205020404" pitchFamily="49" charset="0"/>
              <a:buChar char="o"/>
            </a:pPr>
            <a:r>
              <a:rPr lang="es-ES" sz="825" dirty="0">
                <a:latin typeface="Calibri Light" panose="020F0302020204030204" pitchFamily="34" charset="0"/>
                <a:cs typeface="Calibri Light" panose="020F0302020204030204" pitchFamily="34" charset="0"/>
              </a:rPr>
              <a:t>la colisión de interese público/ privado; </a:t>
            </a:r>
          </a:p>
          <a:p>
            <a:pPr lvl="1" algn="just">
              <a:buSzPct val="100000"/>
              <a:buFont typeface="Courier New" panose="02070309020205020404" pitchFamily="49" charset="0"/>
              <a:buChar char="o"/>
            </a:pPr>
            <a:r>
              <a:rPr lang="es-ES" sz="825" dirty="0">
                <a:latin typeface="Calibri Light" panose="020F0302020204030204" pitchFamily="34" charset="0"/>
                <a:cs typeface="Calibri Light" panose="020F0302020204030204" pitchFamily="34" charset="0"/>
              </a:rPr>
              <a:t>las complejidades técnico científicas implicadas; </a:t>
            </a:r>
          </a:p>
          <a:p>
            <a:pPr lvl="1" algn="just">
              <a:buSzPct val="100000"/>
              <a:buFont typeface="Courier New" panose="02070309020205020404" pitchFamily="49" charset="0"/>
              <a:buChar char="o"/>
            </a:pPr>
            <a:r>
              <a:rPr lang="es-ES" sz="825" dirty="0">
                <a:latin typeface="Calibri Light" panose="020F0302020204030204" pitchFamily="34" charset="0"/>
                <a:cs typeface="Calibri Light" panose="020F0302020204030204" pitchFamily="34" charset="0"/>
              </a:rPr>
              <a:t>los efectos de las decisiones en las generaciones futuras,  y </a:t>
            </a:r>
          </a:p>
          <a:p>
            <a:pPr lvl="1" algn="just">
              <a:buSzPct val="100000"/>
              <a:buFont typeface="Courier New" panose="02070309020205020404" pitchFamily="49" charset="0"/>
              <a:buChar char="o"/>
            </a:pPr>
            <a:r>
              <a:rPr lang="es-ES" sz="825" dirty="0">
                <a:latin typeface="Calibri Light" panose="020F0302020204030204" pitchFamily="34" charset="0"/>
                <a:cs typeface="Calibri Light" panose="020F0302020204030204" pitchFamily="34" charset="0"/>
              </a:rPr>
              <a:t>la urgencia de la solución</a:t>
            </a:r>
            <a:endParaRPr lang="es-CL" sz="825" dirty="0">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29C9E13C-41A5-43DB-A5C0-555703C32BDD}"/>
              </a:ext>
            </a:extLst>
          </p:cNvPr>
          <p:cNvSpPr>
            <a:spLocks noGrp="1"/>
          </p:cNvSpPr>
          <p:nvPr>
            <p:ph type="sldNum" idx="12"/>
          </p:nvPr>
        </p:nvSpPr>
        <p:spPr/>
        <p:txBody>
          <a:bodyPr/>
          <a:lstStyle/>
          <a:p>
            <a:fld id="{00000000-1234-1234-1234-123412341234}" type="slidenum">
              <a:rPr lang="es-ES" smtClean="0"/>
              <a:pPr/>
              <a:t>52</a:t>
            </a:fld>
            <a:endParaRPr lang="es-ES"/>
          </a:p>
        </p:txBody>
      </p:sp>
      <p:sp>
        <p:nvSpPr>
          <p:cNvPr id="8" name="CuadroTexto 7">
            <a:extLst>
              <a:ext uri="{FF2B5EF4-FFF2-40B4-BE49-F238E27FC236}">
                <a16:creationId xmlns:a16="http://schemas.microsoft.com/office/drawing/2014/main" id="{6B886D72-BEFD-41B6-A1F4-C8AEA1EF35E5}"/>
              </a:ext>
            </a:extLst>
          </p:cNvPr>
          <p:cNvSpPr txBox="1"/>
          <p:nvPr/>
        </p:nvSpPr>
        <p:spPr>
          <a:xfrm>
            <a:off x="7045762" y="2133915"/>
            <a:ext cx="2556103" cy="4231158"/>
          </a:xfrm>
          <a:prstGeom prst="rect">
            <a:avLst/>
          </a:prstGeom>
          <a:noFill/>
        </p:spPr>
        <p:txBody>
          <a:bodyPr wrap="square">
            <a:spAutoFit/>
          </a:bodyPr>
          <a:lstStyle/>
          <a:p>
            <a:pPr marL="20955" algn="ctr">
              <a:buSzPct val="100000"/>
            </a:pPr>
            <a:endParaRPr lang="es-ES" sz="1485" b="1" dirty="0">
              <a:solidFill>
                <a:srgbClr val="006600"/>
              </a:solidFill>
              <a:latin typeface="Calibri Light" panose="020F0302020204030204" pitchFamily="34" charset="0"/>
              <a:cs typeface="Calibri Light" panose="020F0302020204030204" pitchFamily="34" charset="0"/>
            </a:endParaRPr>
          </a:p>
          <a:p>
            <a:pPr marL="20955" algn="ctr">
              <a:buSzPct val="100000"/>
            </a:pPr>
            <a:endParaRPr lang="es-ES" sz="1485" b="1" dirty="0">
              <a:solidFill>
                <a:srgbClr val="006600"/>
              </a:solidFill>
              <a:latin typeface="Calibri Light" panose="020F0302020204030204" pitchFamily="34" charset="0"/>
              <a:cs typeface="Calibri Light" panose="020F0302020204030204" pitchFamily="34" charset="0"/>
            </a:endParaRPr>
          </a:p>
          <a:p>
            <a:pPr marL="20955" algn="ctr">
              <a:buSzPct val="100000"/>
            </a:pPr>
            <a:r>
              <a:rPr lang="es-ES" sz="1485" b="1" dirty="0">
                <a:solidFill>
                  <a:srgbClr val="006600"/>
                </a:solidFill>
                <a:latin typeface="Calibri Light" panose="020F0302020204030204" pitchFamily="34" charset="0"/>
                <a:cs typeface="Calibri Light" panose="020F0302020204030204" pitchFamily="34" charset="0"/>
              </a:rPr>
              <a:t>Debilidades</a:t>
            </a:r>
            <a:endParaRPr lang="es-ES" sz="1155" b="1" dirty="0">
              <a:solidFill>
                <a:srgbClr val="006600"/>
              </a:solidFill>
              <a:latin typeface="Calibri Light" panose="020F0302020204030204" pitchFamily="34" charset="0"/>
              <a:cs typeface="Calibri Light" panose="020F0302020204030204" pitchFamily="34" charset="0"/>
            </a:endParaRPr>
          </a:p>
          <a:p>
            <a:pPr algn="just">
              <a:buSzPct val="100000"/>
              <a:buFont typeface="Courier New" panose="02070309020205020404" pitchFamily="49" charset="0"/>
              <a:buChar char="o"/>
            </a:pPr>
            <a:r>
              <a:rPr lang="es-ES" sz="1155" dirty="0">
                <a:latin typeface="Calibri Light" panose="020F0302020204030204" pitchFamily="34" charset="0"/>
                <a:cs typeface="Calibri Light" panose="020F0302020204030204" pitchFamily="34" charset="0"/>
              </a:rPr>
              <a:t> Presencia de ciertos límites y riesgos, a saber:</a:t>
            </a:r>
          </a:p>
          <a:p>
            <a:pPr algn="just">
              <a:buSzPct val="100000"/>
              <a:buFont typeface="Courier New" panose="02070309020205020404" pitchFamily="49" charset="0"/>
              <a:buChar char="o"/>
            </a:pPr>
            <a:r>
              <a:rPr lang="es-ES" sz="1485" dirty="0">
                <a:latin typeface="Calibri Light" panose="020F0302020204030204" pitchFamily="34" charset="0"/>
                <a:cs typeface="Calibri Light" panose="020F0302020204030204" pitchFamily="34" charset="0"/>
              </a:rPr>
              <a:t>Posible falta de transparencia en el proceso,</a:t>
            </a:r>
          </a:p>
          <a:p>
            <a:pPr algn="just">
              <a:buSzPct val="100000"/>
              <a:buFont typeface="Courier New" panose="02070309020205020404" pitchFamily="49" charset="0"/>
              <a:buChar char="o"/>
            </a:pPr>
            <a:r>
              <a:rPr lang="es-ES" sz="1155" dirty="0">
                <a:latin typeface="Calibri Light" panose="020F0302020204030204" pitchFamily="34" charset="0"/>
                <a:cs typeface="Calibri Light" panose="020F0302020204030204" pitchFamily="34" charset="0"/>
              </a:rPr>
              <a:t>Posibilidad de omisión o exclusión de partes interesadas</a:t>
            </a:r>
          </a:p>
          <a:p>
            <a:pPr algn="just">
              <a:buSzPct val="100000"/>
              <a:buFont typeface="Courier New" panose="02070309020205020404" pitchFamily="49" charset="0"/>
              <a:buChar char="o"/>
            </a:pPr>
            <a:r>
              <a:rPr lang="es-ES" sz="1485" dirty="0">
                <a:latin typeface="Calibri Light" panose="020F0302020204030204" pitchFamily="34" charset="0"/>
                <a:cs typeface="Calibri Light" panose="020F0302020204030204" pitchFamily="34" charset="0"/>
              </a:rPr>
              <a:t>Abuso del poder por parte del mediador para obtener acuerdo ( presiones o injerencias indebidas en los asuntos tratados)</a:t>
            </a:r>
          </a:p>
          <a:p>
            <a:pPr algn="just">
              <a:buSzPct val="100000"/>
              <a:buFont typeface="Courier New" panose="02070309020205020404" pitchFamily="49" charset="0"/>
              <a:buChar char="o"/>
            </a:pPr>
            <a:r>
              <a:rPr lang="es-ES" sz="1485" dirty="0">
                <a:latin typeface="Calibri Light" panose="020F0302020204030204" pitchFamily="34" charset="0"/>
                <a:cs typeface="Calibri Light" panose="020F0302020204030204" pitchFamily="34" charset="0"/>
              </a:rPr>
              <a:t>Asimetrías de poder que no pueden ser corregidas por el mediador</a:t>
            </a:r>
          </a:p>
          <a:p>
            <a:pPr algn="just">
              <a:buSzPct val="100000"/>
              <a:buFont typeface="Courier New" panose="02070309020205020404" pitchFamily="49" charset="0"/>
              <a:buChar char="o"/>
            </a:pPr>
            <a:r>
              <a:rPr lang="es-ES" sz="1485" dirty="0">
                <a:latin typeface="Calibri Light" panose="020F0302020204030204" pitchFamily="34" charset="0"/>
                <a:cs typeface="Calibri Light" panose="020F0302020204030204" pitchFamily="34" charset="0"/>
              </a:rPr>
              <a:t>Falta de cualificación de los mediadores </a:t>
            </a:r>
            <a:endParaRPr lang="es-ES" sz="1155" dirty="0">
              <a:latin typeface="Calibri Light" panose="020F0302020204030204" pitchFamily="34" charset="0"/>
              <a:cs typeface="Calibri Light" panose="020F0302020204030204" pitchFamily="34" charset="0"/>
            </a:endParaRPr>
          </a:p>
        </p:txBody>
      </p:sp>
      <p:cxnSp>
        <p:nvCxnSpPr>
          <p:cNvPr id="10" name="Conector recto 9">
            <a:extLst>
              <a:ext uri="{FF2B5EF4-FFF2-40B4-BE49-F238E27FC236}">
                <a16:creationId xmlns:a16="http://schemas.microsoft.com/office/drawing/2014/main" id="{2D36DE41-6687-4F12-9924-F63CDAD4B518}"/>
              </a:ext>
            </a:extLst>
          </p:cNvPr>
          <p:cNvCxnSpPr/>
          <p:nvPr/>
        </p:nvCxnSpPr>
        <p:spPr>
          <a:xfrm>
            <a:off x="6515100" y="2055496"/>
            <a:ext cx="0" cy="424576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Imagen 8" descr="Un pájaro azul sobre una rama&#10;&#10;Descripción generada automáticamente con confianza media">
            <a:extLst>
              <a:ext uri="{FF2B5EF4-FFF2-40B4-BE49-F238E27FC236}">
                <a16:creationId xmlns:a16="http://schemas.microsoft.com/office/drawing/2014/main" id="{5D7CC1D7-2A50-85EE-34D7-85C44029B3CA}"/>
              </a:ext>
            </a:extLst>
          </p:cNvPr>
          <p:cNvPicPr>
            <a:picLocks noChangeAspect="1"/>
          </p:cNvPicPr>
          <p:nvPr/>
        </p:nvPicPr>
        <p:blipFill>
          <a:blip r:embed="rId2"/>
          <a:stretch>
            <a:fillRect/>
          </a:stretch>
        </p:blipFill>
        <p:spPr>
          <a:xfrm>
            <a:off x="0" y="1125237"/>
            <a:ext cx="3728338" cy="5657850"/>
          </a:xfrm>
          <a:prstGeom prst="rect">
            <a:avLst/>
          </a:prstGeom>
          <a:effectLst>
            <a:softEdge rad="317500"/>
          </a:effectLst>
        </p:spPr>
      </p:pic>
    </p:spTree>
    <p:extLst>
      <p:ext uri="{BB962C8B-B14F-4D97-AF65-F5344CB8AC3E}">
        <p14:creationId xmlns:p14="http://schemas.microsoft.com/office/powerpoint/2010/main" val="306403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5282" y="1417825"/>
            <a:ext cx="6812994" cy="388284"/>
          </a:xfrm>
        </p:spPr>
        <p:txBody>
          <a:bodyPr>
            <a:noAutofit/>
          </a:bodyPr>
          <a:lstStyle/>
          <a:p>
            <a:r>
              <a:rPr lang="es-CL" sz="2640" dirty="0">
                <a:solidFill>
                  <a:schemeClr val="tx1"/>
                </a:solidFill>
              </a:rPr>
              <a:t>Mediación y Facilitación ambiental en Chile</a:t>
            </a:r>
          </a:p>
        </p:txBody>
      </p:sp>
      <p:sp>
        <p:nvSpPr>
          <p:cNvPr id="3" name="Marcador de contenido 2"/>
          <p:cNvSpPr>
            <a:spLocks noGrp="1"/>
          </p:cNvSpPr>
          <p:nvPr>
            <p:ph sz="half" idx="2"/>
          </p:nvPr>
        </p:nvSpPr>
        <p:spPr>
          <a:xfrm>
            <a:off x="612934" y="2377439"/>
            <a:ext cx="5429964" cy="2564548"/>
          </a:xfrm>
        </p:spPr>
        <p:txBody>
          <a:bodyPr/>
          <a:lstStyle/>
          <a:p>
            <a:pPr algn="just"/>
            <a:endParaRPr lang="es-ES" dirty="0"/>
          </a:p>
          <a:p>
            <a:pPr algn="just"/>
            <a:r>
              <a:rPr lang="es-ES" sz="1155" b="1" dirty="0"/>
              <a:t>Acuerdo Voluntario de Participación Temprana (AVPT)</a:t>
            </a:r>
          </a:p>
          <a:p>
            <a:pPr algn="just"/>
            <a:r>
              <a:rPr lang="es-ES" sz="1155" dirty="0"/>
              <a:t>Es un instrumento de participación temprana en el marco de proyectos de inversión, con el Estado como garante de proceso de diálogo y que busca adoptar altos estándares socio ambientales por parte de las empresas, llevado a cabo por el Ministerio de Economía y la Agencia de Sustentabilidad y Cambio Climático.</a:t>
            </a:r>
          </a:p>
          <a:p>
            <a:pPr algn="just"/>
            <a:endParaRPr lang="es-ES" sz="1155" dirty="0"/>
          </a:p>
          <a:p>
            <a:pPr algn="just"/>
            <a:r>
              <a:rPr lang="es-ES" sz="1155" dirty="0">
                <a:hlinkClick r:id="rId2"/>
              </a:rPr>
              <a:t>El nuevo modelo de desarrollo productivo para Chile incorpora de forma incipiente a las comunidades al momento de enfrentar nuevos proyectos de inversión en sus territorios. Bajo esa premisa, abordamos el desafío de la participación temprana.</a:t>
            </a:r>
            <a:endParaRPr lang="es-ES" sz="1155" dirty="0"/>
          </a:p>
          <a:p>
            <a:pPr algn="just"/>
            <a:endParaRPr lang="es-ES" sz="1155" dirty="0"/>
          </a:p>
          <a:p>
            <a:pPr algn="just"/>
            <a:r>
              <a:rPr lang="es-ES" sz="1155" dirty="0"/>
              <a:t>Se busca contar con un grupo de facilitadores que serán quienes realicen las actividades para implementar, facilitar y generar acuerdos; resolver controversias y coordinar la implementación de los Acuerdos Voluntarios de Participación Temprana (AVPT).</a:t>
            </a:r>
            <a:endParaRPr lang="es-CL" sz="1155" dirty="0"/>
          </a:p>
        </p:txBody>
      </p:sp>
      <p:pic>
        <p:nvPicPr>
          <p:cNvPr id="5" name="Imagen 4"/>
          <p:cNvPicPr>
            <a:picLocks noChangeAspect="1"/>
          </p:cNvPicPr>
          <p:nvPr/>
        </p:nvPicPr>
        <p:blipFill>
          <a:blip r:embed="rId3"/>
          <a:stretch>
            <a:fillRect/>
          </a:stretch>
        </p:blipFill>
        <p:spPr>
          <a:xfrm>
            <a:off x="6513928" y="1806109"/>
            <a:ext cx="3220007" cy="4591730"/>
          </a:xfrm>
          <a:prstGeom prst="rect">
            <a:avLst/>
          </a:prstGeom>
        </p:spPr>
      </p:pic>
    </p:spTree>
    <p:extLst>
      <p:ext uri="{BB962C8B-B14F-4D97-AF65-F5344CB8AC3E}">
        <p14:creationId xmlns:p14="http://schemas.microsoft.com/office/powerpoint/2010/main" val="2186097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96876C0-585E-5564-A0F6-8D22E7600F85}"/>
              </a:ext>
            </a:extLst>
          </p:cNvPr>
          <p:cNvSpPr>
            <a:spLocks noGrp="1"/>
          </p:cNvSpPr>
          <p:nvPr>
            <p:ph type="sldNum" sz="quarter" idx="12"/>
          </p:nvPr>
        </p:nvSpPr>
        <p:spPr/>
        <p:txBody>
          <a:bodyPr/>
          <a:lstStyle/>
          <a:p>
            <a:fld id="{09B0C2D5-5C1B-6F42-BF3C-E134A015E6F2}" type="slidenum">
              <a:rPr lang="es-CL" smtClean="0"/>
              <a:t>54</a:t>
            </a:fld>
            <a:endParaRPr lang="es-CL"/>
          </a:p>
        </p:txBody>
      </p:sp>
      <p:sp>
        <p:nvSpPr>
          <p:cNvPr id="3" name="AutoShape 10" descr="ASCC">
            <a:extLst>
              <a:ext uri="{FF2B5EF4-FFF2-40B4-BE49-F238E27FC236}">
                <a16:creationId xmlns:a16="http://schemas.microsoft.com/office/drawing/2014/main" id="{3627AFD9-23A9-74CE-3369-8CDE3E8F834E}"/>
              </a:ext>
            </a:extLst>
          </p:cNvPr>
          <p:cNvSpPr txBox="1">
            <a:spLocks noChangeAspect="1" noChangeArrowheads="1"/>
          </p:cNvSpPr>
          <p:nvPr/>
        </p:nvSpPr>
        <p:spPr bwMode="auto">
          <a:xfrm>
            <a:off x="432197" y="2481553"/>
            <a:ext cx="5320987" cy="4383650"/>
          </a:xfrm>
          <a:prstGeom prst="rect">
            <a:avLst/>
          </a:prstGeom>
          <a:noFill/>
          <a:extLst>
            <a:ext uri="{909E8E84-426E-40DD-AFC4-6F175D3DCCD1}">
              <a14:hiddenFill xmlns:a14="http://schemas.microsoft.com/office/drawing/2010/main">
                <a:solidFill>
                  <a:srgbClr val="FFFFFF"/>
                </a:solidFill>
              </a14:hiddenFill>
            </a:ext>
          </a:extLst>
        </p:spPr>
        <p:txBody>
          <a:bodyPr spcFirstLastPara="1" vert="horz" wrap="square" lIns="66563" tIns="33281" rIns="66563" bIns="33281" numCol="1" anchor="t"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Tx/>
            </a:pPr>
            <a:endParaRPr lang="es-ES" sz="1320" dirty="0"/>
          </a:p>
          <a:p>
            <a:pPr algn="just">
              <a:buClrTx/>
            </a:pPr>
            <a:endParaRPr lang="es-ES" sz="1320" dirty="0"/>
          </a:p>
          <a:p>
            <a:pPr algn="just">
              <a:buClrTx/>
            </a:pPr>
            <a:r>
              <a:rPr lang="es-ES" sz="1320" dirty="0"/>
              <a:t>Para efectos de estas bases, se entenderá por: </a:t>
            </a:r>
          </a:p>
          <a:p>
            <a:pPr marL="249624" indent="-249624" algn="just">
              <a:buFont typeface="Arial" panose="020B0604020202020204" pitchFamily="34" charset="0"/>
              <a:buAutoNum type="alphaLcPeriod"/>
            </a:pPr>
            <a:r>
              <a:rPr lang="es-ES" sz="1320" dirty="0"/>
              <a:t>Mediador: Profesional especializado que, de manera neutral o imparcial, asiste a las partes en conflicto o controversia para llegar a una solución viable, a través de opciones que pone a consideración de las partes. </a:t>
            </a:r>
          </a:p>
          <a:p>
            <a:pPr marL="249624" indent="-249624" algn="just">
              <a:buFont typeface="Arial" panose="020B0604020202020204" pitchFamily="34" charset="0"/>
              <a:buAutoNum type="alphaLcPeriod"/>
            </a:pPr>
            <a:endParaRPr lang="es-ES" sz="1320" dirty="0"/>
          </a:p>
          <a:p>
            <a:pPr marL="249624" indent="-249624" algn="just">
              <a:buFont typeface="Arial" panose="020B0604020202020204" pitchFamily="34" charset="0"/>
              <a:buAutoNum type="alphaLcPeriod"/>
            </a:pPr>
            <a:r>
              <a:rPr lang="es-ES" sz="1320" dirty="0"/>
              <a:t>b. Facilitador: Profesional especializado que asiste a las partes a través de un proceso de diálogo, para la búsqueda de acuerdos o soluciones compartidas; trabaja en la relación de todas las partes, las empodera y busca construir consenso para arribar a soluciones donde todos ganen.</a:t>
            </a:r>
          </a:p>
          <a:p>
            <a:pPr marL="249624" indent="-249624" algn="just">
              <a:buFont typeface="Arial" panose="020B0604020202020204" pitchFamily="34" charset="0"/>
              <a:buAutoNum type="alphaLcPeriod"/>
            </a:pPr>
            <a:endParaRPr lang="es-ES" sz="1320" dirty="0"/>
          </a:p>
          <a:p>
            <a:pPr marL="249624" indent="-249624" algn="just">
              <a:buFont typeface="Arial" panose="020B0604020202020204" pitchFamily="34" charset="0"/>
              <a:buAutoNum type="alphaLcPeriod"/>
            </a:pPr>
            <a:r>
              <a:rPr lang="es-ES" sz="1320" dirty="0"/>
              <a:t> c. Asesor Técnico Ambiental: Profesional especializado que busca entregar sus conocimientos sobre tecnologías específicas, en términos comprensibles para cualquier trasfondo cultural, buscando eliminar asimetrías de información asociadas a las mismas y a posibles externalidades (positivas y/o negativas), que se puedan generar a partir de su aplicación. </a:t>
            </a:r>
            <a:endParaRPr lang="es-CL" sz="1320" dirty="0"/>
          </a:p>
        </p:txBody>
      </p:sp>
      <p:pic>
        <p:nvPicPr>
          <p:cNvPr id="4" name="Imagen 3">
            <a:extLst>
              <a:ext uri="{FF2B5EF4-FFF2-40B4-BE49-F238E27FC236}">
                <a16:creationId xmlns:a16="http://schemas.microsoft.com/office/drawing/2014/main" id="{685E2134-E944-8DB9-9F3D-F662B4C78E4D}"/>
              </a:ext>
            </a:extLst>
          </p:cNvPr>
          <p:cNvPicPr>
            <a:picLocks noChangeAspect="1"/>
          </p:cNvPicPr>
          <p:nvPr/>
        </p:nvPicPr>
        <p:blipFill>
          <a:blip r:embed="rId2"/>
          <a:stretch>
            <a:fillRect/>
          </a:stretch>
        </p:blipFill>
        <p:spPr>
          <a:xfrm>
            <a:off x="752188" y="1316846"/>
            <a:ext cx="3993106" cy="1631489"/>
          </a:xfrm>
          <a:prstGeom prst="rect">
            <a:avLst/>
          </a:prstGeom>
        </p:spPr>
      </p:pic>
      <p:pic>
        <p:nvPicPr>
          <p:cNvPr id="3074" name="Picture 2" descr="https://mma.gob.cl/wp-content/uploads/2018/09/Firma-APL-Cero-Residuos-a-Eliminaci%C3%B3n-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431" y="3475038"/>
            <a:ext cx="3693635" cy="246542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5873431" y="2667076"/>
            <a:ext cx="3982258" cy="777905"/>
          </a:xfrm>
          <a:prstGeom prst="rect">
            <a:avLst/>
          </a:prstGeom>
        </p:spPr>
        <p:txBody>
          <a:bodyPr wrap="square">
            <a:spAutoFit/>
          </a:bodyPr>
          <a:lstStyle/>
          <a:p>
            <a:pPr fontAlgn="base"/>
            <a:r>
              <a:rPr lang="es-ES" sz="1485" b="1" dirty="0">
                <a:solidFill>
                  <a:srgbClr val="111111"/>
                </a:solidFill>
                <a:latin typeface="Roboto Slab"/>
              </a:rPr>
              <a:t>30 empresas suscriben inédito Acuerdo de Producción Limpia para disminuir residuos a cero</a:t>
            </a:r>
          </a:p>
        </p:txBody>
      </p:sp>
    </p:spTree>
    <p:extLst>
      <p:ext uri="{BB962C8B-B14F-4D97-AF65-F5344CB8AC3E}">
        <p14:creationId xmlns:p14="http://schemas.microsoft.com/office/powerpoint/2010/main" val="1924949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1" y="437783"/>
            <a:ext cx="8458200" cy="569723"/>
          </a:xfrm>
          <a:prstGeom prst="rect">
            <a:avLst/>
          </a:prstGeom>
        </p:spPr>
        <p:txBody>
          <a:bodyPr vert="horz" wrap="square" lIns="0" tIns="11001" rIns="0" bIns="0" rtlCol="0">
            <a:spAutoFit/>
          </a:bodyPr>
          <a:lstStyle/>
          <a:p>
            <a:pPr marL="10478" algn="ctr">
              <a:spcBef>
                <a:spcPts val="87"/>
              </a:spcBef>
            </a:pPr>
            <a:r>
              <a:rPr sz="3630" spc="-8" dirty="0"/>
              <a:t>Gestión</a:t>
            </a:r>
            <a:r>
              <a:rPr sz="3630" spc="8" dirty="0"/>
              <a:t> </a:t>
            </a:r>
            <a:r>
              <a:rPr sz="3630" dirty="0"/>
              <a:t>de</a:t>
            </a:r>
            <a:r>
              <a:rPr sz="3630" spc="12" dirty="0"/>
              <a:t> </a:t>
            </a:r>
            <a:r>
              <a:rPr sz="3630" spc="-12" dirty="0"/>
              <a:t>conflictos</a:t>
            </a:r>
            <a:r>
              <a:rPr sz="3630" spc="17" dirty="0"/>
              <a:t> </a:t>
            </a:r>
            <a:r>
              <a:rPr sz="3630" spc="-8" dirty="0"/>
              <a:t>socioambientales</a:t>
            </a:r>
            <a:endParaRPr sz="3630" dirty="0"/>
          </a:p>
        </p:txBody>
      </p:sp>
      <p:sp>
        <p:nvSpPr>
          <p:cNvPr id="3" name="object 3"/>
          <p:cNvSpPr txBox="1"/>
          <p:nvPr/>
        </p:nvSpPr>
        <p:spPr>
          <a:xfrm>
            <a:off x="4828346" y="3121133"/>
            <a:ext cx="4685014" cy="239104"/>
          </a:xfrm>
          <a:prstGeom prst="rect">
            <a:avLst/>
          </a:prstGeom>
        </p:spPr>
        <p:txBody>
          <a:bodyPr vert="horz" wrap="square" lIns="0" tIns="10478" rIns="0" bIns="0" rtlCol="0">
            <a:spAutoFit/>
          </a:bodyPr>
          <a:lstStyle/>
          <a:p>
            <a:pPr marL="10478">
              <a:spcBef>
                <a:spcPts val="83"/>
              </a:spcBef>
            </a:pPr>
            <a:r>
              <a:rPr sz="1485" b="1" u="heavy" spc="-8" dirty="0">
                <a:uFill>
                  <a:solidFill>
                    <a:srgbClr val="000000"/>
                  </a:solidFill>
                </a:uFill>
                <a:latin typeface="Calibri"/>
                <a:cs typeface="Calibri"/>
              </a:rPr>
              <a:t>Gestión</a:t>
            </a:r>
            <a:r>
              <a:rPr sz="1485" b="1" u="heavy" spc="103" dirty="0">
                <a:uFill>
                  <a:solidFill>
                    <a:srgbClr val="000000"/>
                  </a:solidFill>
                </a:uFill>
                <a:latin typeface="Calibri"/>
                <a:cs typeface="Calibri"/>
              </a:rPr>
              <a:t> </a:t>
            </a:r>
            <a:r>
              <a:rPr sz="1485" b="1" u="heavy" spc="-4" dirty="0">
                <a:uFill>
                  <a:solidFill>
                    <a:srgbClr val="000000"/>
                  </a:solidFill>
                </a:uFill>
                <a:latin typeface="Calibri"/>
                <a:cs typeface="Calibri"/>
              </a:rPr>
              <a:t>del</a:t>
            </a:r>
            <a:r>
              <a:rPr sz="1485" b="1" u="heavy" spc="103" dirty="0">
                <a:uFill>
                  <a:solidFill>
                    <a:srgbClr val="000000"/>
                  </a:solidFill>
                </a:uFill>
                <a:latin typeface="Calibri"/>
                <a:cs typeface="Calibri"/>
              </a:rPr>
              <a:t> </a:t>
            </a:r>
            <a:r>
              <a:rPr sz="1485" b="1" u="heavy" spc="-8" dirty="0">
                <a:uFill>
                  <a:solidFill>
                    <a:srgbClr val="000000"/>
                  </a:solidFill>
                </a:uFill>
                <a:latin typeface="Calibri"/>
                <a:cs typeface="Calibri"/>
              </a:rPr>
              <a:t>cambio</a:t>
            </a:r>
            <a:r>
              <a:rPr sz="1485" b="1" u="heavy" spc="107" dirty="0">
                <a:uFill>
                  <a:solidFill>
                    <a:srgbClr val="000000"/>
                  </a:solidFill>
                </a:uFill>
                <a:latin typeface="Calibri"/>
                <a:cs typeface="Calibri"/>
              </a:rPr>
              <a:t> </a:t>
            </a:r>
            <a:r>
              <a:rPr sz="1485" b="1" u="heavy" spc="-8" dirty="0">
                <a:uFill>
                  <a:solidFill>
                    <a:srgbClr val="000000"/>
                  </a:solidFill>
                </a:uFill>
                <a:latin typeface="Calibri"/>
                <a:cs typeface="Calibri"/>
              </a:rPr>
              <a:t>climático</a:t>
            </a:r>
            <a:r>
              <a:rPr sz="1485" spc="-8" dirty="0">
                <a:latin typeface="Calibri"/>
                <a:cs typeface="Calibri"/>
              </a:rPr>
              <a:t>:</a:t>
            </a:r>
            <a:r>
              <a:rPr sz="1485" spc="99" dirty="0">
                <a:latin typeface="Calibri"/>
                <a:cs typeface="Calibri"/>
              </a:rPr>
              <a:t> </a:t>
            </a:r>
            <a:r>
              <a:rPr sz="1485" spc="-8" dirty="0">
                <a:latin typeface="Calibri"/>
                <a:cs typeface="Calibri"/>
              </a:rPr>
              <a:t>conjunto</a:t>
            </a:r>
            <a:r>
              <a:rPr sz="1485" spc="107" dirty="0">
                <a:latin typeface="Calibri"/>
                <a:cs typeface="Calibri"/>
              </a:rPr>
              <a:t> </a:t>
            </a:r>
            <a:r>
              <a:rPr sz="1485" dirty="0">
                <a:latin typeface="Calibri"/>
                <a:cs typeface="Calibri"/>
              </a:rPr>
              <a:t>de</a:t>
            </a:r>
            <a:r>
              <a:rPr sz="1485" spc="107" dirty="0">
                <a:latin typeface="Calibri"/>
                <a:cs typeface="Calibri"/>
              </a:rPr>
              <a:t> </a:t>
            </a:r>
            <a:r>
              <a:rPr sz="1485" spc="-4" dirty="0">
                <a:latin typeface="Calibri"/>
                <a:cs typeface="Calibri"/>
              </a:rPr>
              <a:t>políticas</a:t>
            </a:r>
            <a:r>
              <a:rPr sz="1485" spc="-4" dirty="0">
                <a:latin typeface="Calibri"/>
                <a:cs typeface="Calibri"/>
              </a:rPr>
              <a:t>,</a:t>
            </a:r>
            <a:r>
              <a:rPr sz="1485" spc="103" dirty="0">
                <a:latin typeface="Calibri"/>
                <a:cs typeface="Calibri"/>
              </a:rPr>
              <a:t> </a:t>
            </a:r>
            <a:r>
              <a:rPr sz="1485" dirty="0">
                <a:latin typeface="Calibri"/>
                <a:cs typeface="Calibri"/>
              </a:rPr>
              <a:t>planes,</a:t>
            </a:r>
          </a:p>
        </p:txBody>
      </p:sp>
      <p:sp>
        <p:nvSpPr>
          <p:cNvPr id="4" name="object 4"/>
          <p:cNvSpPr txBox="1"/>
          <p:nvPr/>
        </p:nvSpPr>
        <p:spPr>
          <a:xfrm>
            <a:off x="4828346" y="3347446"/>
            <a:ext cx="4686062" cy="239104"/>
          </a:xfrm>
          <a:prstGeom prst="rect">
            <a:avLst/>
          </a:prstGeom>
        </p:spPr>
        <p:txBody>
          <a:bodyPr vert="horz" wrap="square" lIns="0" tIns="10478" rIns="0" bIns="0" rtlCol="0">
            <a:spAutoFit/>
          </a:bodyPr>
          <a:lstStyle/>
          <a:p>
            <a:pPr marL="10478">
              <a:spcBef>
                <a:spcPts val="83"/>
              </a:spcBef>
              <a:tabLst>
                <a:tab pos="1008983" algn="l"/>
                <a:tab pos="2156793" algn="l"/>
                <a:tab pos="2917460" algn="l"/>
                <a:tab pos="3455480" algn="l"/>
              </a:tabLst>
            </a:pPr>
            <a:r>
              <a:rPr sz="1485" spc="-8" dirty="0">
                <a:latin typeface="Calibri"/>
                <a:cs typeface="Calibri"/>
              </a:rPr>
              <a:t>programas,	</a:t>
            </a:r>
            <a:r>
              <a:rPr sz="1485" spc="-4" dirty="0">
                <a:latin typeface="Calibri"/>
                <a:cs typeface="Calibri"/>
              </a:rPr>
              <a:t>regulaciones,	</a:t>
            </a:r>
            <a:r>
              <a:rPr sz="1485" dirty="0">
                <a:latin typeface="Calibri"/>
                <a:cs typeface="Calibri"/>
              </a:rPr>
              <a:t>normas,	</a:t>
            </a:r>
            <a:r>
              <a:rPr sz="1485" spc="-4" dirty="0">
                <a:latin typeface="Calibri"/>
                <a:cs typeface="Calibri"/>
              </a:rPr>
              <a:t>actos	</a:t>
            </a:r>
            <a:r>
              <a:rPr sz="1485" spc="-8" dirty="0">
                <a:latin typeface="Calibri"/>
                <a:cs typeface="Calibri"/>
              </a:rPr>
              <a:t>administrativos</a:t>
            </a:r>
            <a:r>
              <a:rPr sz="1485" spc="-8" dirty="0">
                <a:latin typeface="Calibri"/>
                <a:cs typeface="Calibri"/>
              </a:rPr>
              <a:t>,</a:t>
            </a:r>
            <a:endParaRPr sz="1485" dirty="0">
              <a:latin typeface="Calibri"/>
              <a:cs typeface="Calibri"/>
            </a:endParaRPr>
          </a:p>
        </p:txBody>
      </p:sp>
      <p:sp>
        <p:nvSpPr>
          <p:cNvPr id="5" name="object 5"/>
          <p:cNvSpPr txBox="1"/>
          <p:nvPr/>
        </p:nvSpPr>
        <p:spPr>
          <a:xfrm>
            <a:off x="4828346" y="3573509"/>
            <a:ext cx="4684490" cy="239104"/>
          </a:xfrm>
          <a:prstGeom prst="rect">
            <a:avLst/>
          </a:prstGeom>
        </p:spPr>
        <p:txBody>
          <a:bodyPr vert="horz" wrap="square" lIns="0" tIns="10478" rIns="0" bIns="0" rtlCol="0">
            <a:spAutoFit/>
          </a:bodyPr>
          <a:lstStyle/>
          <a:p>
            <a:pPr marL="10478">
              <a:spcBef>
                <a:spcPts val="83"/>
              </a:spcBef>
            </a:pPr>
            <a:r>
              <a:rPr sz="1485" spc="-4" dirty="0">
                <a:latin typeface="Calibri"/>
                <a:cs typeface="Calibri"/>
              </a:rPr>
              <a:t>instrumentos,</a:t>
            </a:r>
            <a:r>
              <a:rPr sz="1485" spc="433" dirty="0">
                <a:latin typeface="Calibri"/>
                <a:cs typeface="Calibri"/>
              </a:rPr>
              <a:t> </a:t>
            </a:r>
            <a:r>
              <a:rPr sz="1485" dirty="0">
                <a:latin typeface="Calibri"/>
                <a:cs typeface="Calibri"/>
              </a:rPr>
              <a:t>medidas</a:t>
            </a:r>
            <a:r>
              <a:rPr sz="1485" spc="450" dirty="0">
                <a:latin typeface="Calibri"/>
                <a:cs typeface="Calibri"/>
              </a:rPr>
              <a:t> </a:t>
            </a:r>
            <a:r>
              <a:rPr sz="1485" dirty="0">
                <a:latin typeface="Calibri"/>
                <a:cs typeface="Calibri"/>
              </a:rPr>
              <a:t>o</a:t>
            </a:r>
            <a:r>
              <a:rPr sz="1485" spc="446" dirty="0">
                <a:latin typeface="Calibri"/>
                <a:cs typeface="Calibri"/>
              </a:rPr>
              <a:t> </a:t>
            </a:r>
            <a:r>
              <a:rPr sz="1485" dirty="0">
                <a:latin typeface="Calibri"/>
                <a:cs typeface="Calibri"/>
              </a:rPr>
              <a:t>actividades</a:t>
            </a:r>
            <a:r>
              <a:rPr sz="1485" spc="446" dirty="0">
                <a:latin typeface="Calibri"/>
                <a:cs typeface="Calibri"/>
              </a:rPr>
              <a:t> </a:t>
            </a:r>
            <a:r>
              <a:rPr sz="1485" spc="-4" dirty="0">
                <a:latin typeface="Calibri"/>
                <a:cs typeface="Calibri"/>
              </a:rPr>
              <a:t>relacionadas</a:t>
            </a:r>
            <a:r>
              <a:rPr sz="1485" spc="454" dirty="0">
                <a:latin typeface="Calibri"/>
                <a:cs typeface="Calibri"/>
              </a:rPr>
              <a:t> </a:t>
            </a:r>
            <a:r>
              <a:rPr sz="1485" spc="-8" dirty="0">
                <a:latin typeface="Calibri"/>
                <a:cs typeface="Calibri"/>
              </a:rPr>
              <a:t>con</a:t>
            </a:r>
            <a:r>
              <a:rPr sz="1485" spc="458" dirty="0">
                <a:latin typeface="Calibri"/>
                <a:cs typeface="Calibri"/>
              </a:rPr>
              <a:t> </a:t>
            </a:r>
            <a:r>
              <a:rPr sz="1485" spc="-8" dirty="0">
                <a:latin typeface="Calibri"/>
                <a:cs typeface="Calibri"/>
              </a:rPr>
              <a:t>la</a:t>
            </a:r>
            <a:endParaRPr sz="1485">
              <a:latin typeface="Calibri"/>
              <a:cs typeface="Calibri"/>
            </a:endParaRPr>
          </a:p>
        </p:txBody>
      </p:sp>
      <p:sp>
        <p:nvSpPr>
          <p:cNvPr id="7" name="object 7"/>
          <p:cNvSpPr txBox="1"/>
          <p:nvPr/>
        </p:nvSpPr>
        <p:spPr>
          <a:xfrm>
            <a:off x="545751" y="2292571"/>
            <a:ext cx="1359980" cy="239104"/>
          </a:xfrm>
          <a:prstGeom prst="rect">
            <a:avLst/>
          </a:prstGeom>
        </p:spPr>
        <p:txBody>
          <a:bodyPr vert="horz" wrap="square" lIns="0" tIns="10478" rIns="0" bIns="0" rtlCol="0">
            <a:spAutoFit/>
          </a:bodyPr>
          <a:lstStyle/>
          <a:p>
            <a:pPr marL="10478">
              <a:spcBef>
                <a:spcPts val="83"/>
              </a:spcBef>
            </a:pPr>
            <a:r>
              <a:rPr sz="1485" b="1" u="heavy" spc="-12" dirty="0">
                <a:uFill>
                  <a:solidFill>
                    <a:srgbClr val="000000"/>
                  </a:solidFill>
                </a:uFill>
                <a:latin typeface="Calibri"/>
                <a:cs typeface="Calibri"/>
              </a:rPr>
              <a:t>Preventivamente</a:t>
            </a:r>
            <a:endParaRPr sz="1485">
              <a:latin typeface="Calibri"/>
              <a:cs typeface="Calibri"/>
            </a:endParaRPr>
          </a:p>
        </p:txBody>
      </p:sp>
      <p:sp>
        <p:nvSpPr>
          <p:cNvPr id="8" name="object 8"/>
          <p:cNvSpPr txBox="1"/>
          <p:nvPr/>
        </p:nvSpPr>
        <p:spPr>
          <a:xfrm>
            <a:off x="545752" y="2745409"/>
            <a:ext cx="3414093" cy="2295821"/>
          </a:xfrm>
          <a:prstGeom prst="rect">
            <a:avLst/>
          </a:prstGeom>
        </p:spPr>
        <p:txBody>
          <a:bodyPr vert="horz" wrap="square" lIns="0" tIns="10478" rIns="0" bIns="0" rtlCol="0">
            <a:spAutoFit/>
          </a:bodyPr>
          <a:lstStyle/>
          <a:p>
            <a:pPr marL="10478" marR="4191">
              <a:spcBef>
                <a:spcPts val="83"/>
              </a:spcBef>
            </a:pPr>
            <a:r>
              <a:rPr sz="1485" spc="-4" dirty="0">
                <a:latin typeface="Calibri"/>
                <a:cs typeface="Calibri"/>
              </a:rPr>
              <a:t>1.-</a:t>
            </a:r>
            <a:r>
              <a:rPr sz="1485" dirty="0">
                <a:latin typeface="Calibri"/>
                <a:cs typeface="Calibri"/>
              </a:rPr>
              <a:t> </a:t>
            </a:r>
            <a:r>
              <a:rPr sz="1485" spc="-8" dirty="0">
                <a:latin typeface="Calibri"/>
                <a:cs typeface="Calibri"/>
              </a:rPr>
              <a:t>Instrumentos</a:t>
            </a:r>
            <a:r>
              <a:rPr sz="1485" spc="-17" dirty="0">
                <a:latin typeface="Calibri"/>
                <a:cs typeface="Calibri"/>
              </a:rPr>
              <a:t> </a:t>
            </a:r>
            <a:r>
              <a:rPr sz="1485" spc="-4" dirty="0">
                <a:latin typeface="Calibri"/>
                <a:cs typeface="Calibri"/>
              </a:rPr>
              <a:t>de</a:t>
            </a:r>
            <a:r>
              <a:rPr sz="1485" spc="12" dirty="0">
                <a:latin typeface="Calibri"/>
                <a:cs typeface="Calibri"/>
              </a:rPr>
              <a:t> </a:t>
            </a:r>
            <a:r>
              <a:rPr sz="1485" spc="-8" dirty="0">
                <a:latin typeface="Calibri"/>
                <a:cs typeface="Calibri"/>
              </a:rPr>
              <a:t>gestión</a:t>
            </a:r>
            <a:r>
              <a:rPr sz="1485" dirty="0">
                <a:latin typeface="Calibri"/>
                <a:cs typeface="Calibri"/>
              </a:rPr>
              <a:t> </a:t>
            </a:r>
            <a:r>
              <a:rPr sz="1485" spc="-4" dirty="0">
                <a:latin typeface="Calibri"/>
                <a:cs typeface="Calibri"/>
              </a:rPr>
              <a:t>ambiental/</a:t>
            </a:r>
            <a:r>
              <a:rPr sz="1485" spc="4" dirty="0">
                <a:latin typeface="Calibri"/>
                <a:cs typeface="Calibri"/>
              </a:rPr>
              <a:t> </a:t>
            </a:r>
            <a:r>
              <a:rPr sz="1485" spc="-4" dirty="0">
                <a:latin typeface="Calibri"/>
                <a:cs typeface="Calibri"/>
              </a:rPr>
              <a:t>sede </a:t>
            </a:r>
            <a:r>
              <a:rPr sz="1485" spc="-322" dirty="0">
                <a:latin typeface="Calibri"/>
                <a:cs typeface="Calibri"/>
              </a:rPr>
              <a:t> </a:t>
            </a:r>
            <a:r>
              <a:rPr sz="1485" spc="-8" dirty="0">
                <a:latin typeface="Calibri"/>
                <a:cs typeface="Calibri"/>
              </a:rPr>
              <a:t>administrativa</a:t>
            </a:r>
            <a:endParaRPr sz="1485" dirty="0">
              <a:latin typeface="Calibri"/>
              <a:cs typeface="Calibri"/>
            </a:endParaRPr>
          </a:p>
          <a:p>
            <a:pPr marL="764858" marR="766429"/>
            <a:r>
              <a:rPr sz="1485" dirty="0">
                <a:latin typeface="Calibri"/>
                <a:cs typeface="Calibri"/>
              </a:rPr>
              <a:t>-Normas</a:t>
            </a:r>
            <a:r>
              <a:rPr sz="1485" spc="-41" dirty="0">
                <a:latin typeface="Calibri"/>
                <a:cs typeface="Calibri"/>
              </a:rPr>
              <a:t> </a:t>
            </a:r>
            <a:r>
              <a:rPr sz="1485" spc="-4" dirty="0">
                <a:latin typeface="Calibri"/>
                <a:cs typeface="Calibri"/>
              </a:rPr>
              <a:t>ambientales</a:t>
            </a:r>
            <a:r>
              <a:rPr sz="1485" spc="-37" dirty="0">
                <a:latin typeface="Calibri"/>
                <a:cs typeface="Calibri"/>
              </a:rPr>
              <a:t> </a:t>
            </a:r>
            <a:r>
              <a:rPr sz="1485" dirty="0">
                <a:latin typeface="Calibri"/>
                <a:cs typeface="Calibri"/>
              </a:rPr>
              <a:t>de </a:t>
            </a:r>
            <a:r>
              <a:rPr sz="1485" spc="-322" dirty="0">
                <a:latin typeface="Calibri"/>
                <a:cs typeface="Calibri"/>
              </a:rPr>
              <a:t> </a:t>
            </a:r>
            <a:r>
              <a:rPr sz="1485" spc="-8" dirty="0">
                <a:latin typeface="Calibri"/>
                <a:cs typeface="Calibri"/>
              </a:rPr>
              <a:t>protección</a:t>
            </a:r>
            <a:r>
              <a:rPr sz="1485" spc="17" dirty="0">
                <a:latin typeface="Calibri"/>
                <a:cs typeface="Calibri"/>
              </a:rPr>
              <a:t> </a:t>
            </a:r>
            <a:r>
              <a:rPr sz="1485" spc="-4" dirty="0">
                <a:latin typeface="Calibri"/>
                <a:cs typeface="Calibri"/>
              </a:rPr>
              <a:t>ambiental</a:t>
            </a:r>
            <a:endParaRPr sz="1485" dirty="0">
              <a:latin typeface="Calibri"/>
              <a:cs typeface="Calibri"/>
            </a:endParaRPr>
          </a:p>
          <a:p>
            <a:pPr marL="764858"/>
            <a:r>
              <a:rPr sz="1485" spc="-4" dirty="0">
                <a:latin typeface="Calibri"/>
                <a:cs typeface="Calibri"/>
              </a:rPr>
              <a:t>-Normas</a:t>
            </a:r>
            <a:r>
              <a:rPr sz="1485" spc="-12" dirty="0">
                <a:latin typeface="Calibri"/>
                <a:cs typeface="Calibri"/>
              </a:rPr>
              <a:t> </a:t>
            </a:r>
            <a:r>
              <a:rPr sz="1485" spc="-4" dirty="0">
                <a:latin typeface="Calibri"/>
                <a:cs typeface="Calibri"/>
              </a:rPr>
              <a:t>de</a:t>
            </a:r>
            <a:r>
              <a:rPr sz="1485" spc="8" dirty="0">
                <a:latin typeface="Calibri"/>
                <a:cs typeface="Calibri"/>
              </a:rPr>
              <a:t> </a:t>
            </a:r>
            <a:r>
              <a:rPr sz="1485" spc="-8" dirty="0">
                <a:latin typeface="Calibri"/>
                <a:cs typeface="Calibri"/>
              </a:rPr>
              <a:t>calidad</a:t>
            </a:r>
            <a:r>
              <a:rPr sz="1485" spc="8" dirty="0">
                <a:latin typeface="Calibri"/>
                <a:cs typeface="Calibri"/>
              </a:rPr>
              <a:t> </a:t>
            </a:r>
            <a:r>
              <a:rPr sz="1485" dirty="0">
                <a:latin typeface="Calibri"/>
                <a:cs typeface="Calibri"/>
              </a:rPr>
              <a:t>y</a:t>
            </a:r>
            <a:r>
              <a:rPr sz="1485" spc="-4" dirty="0">
                <a:latin typeface="Calibri"/>
                <a:cs typeface="Calibri"/>
              </a:rPr>
              <a:t> emisión</a:t>
            </a:r>
            <a:endParaRPr sz="1485" dirty="0">
              <a:latin typeface="Calibri"/>
              <a:cs typeface="Calibri"/>
            </a:endParaRPr>
          </a:p>
          <a:p>
            <a:pPr marL="764858" marR="430101">
              <a:buChar char="-"/>
              <a:tabLst>
                <a:tab pos="865965" algn="l"/>
              </a:tabLst>
            </a:pPr>
            <a:r>
              <a:rPr sz="1485" spc="-4" dirty="0">
                <a:latin typeface="Calibri"/>
                <a:cs typeface="Calibri"/>
              </a:rPr>
              <a:t>Planes</a:t>
            </a:r>
            <a:r>
              <a:rPr sz="1485" dirty="0">
                <a:latin typeface="Calibri"/>
                <a:cs typeface="Calibri"/>
              </a:rPr>
              <a:t> de</a:t>
            </a:r>
            <a:r>
              <a:rPr sz="1485" spc="8" dirty="0">
                <a:latin typeface="Calibri"/>
                <a:cs typeface="Calibri"/>
              </a:rPr>
              <a:t> </a:t>
            </a:r>
            <a:r>
              <a:rPr sz="1485" spc="-8" dirty="0">
                <a:latin typeface="Calibri"/>
                <a:cs typeface="Calibri"/>
              </a:rPr>
              <a:t>prevención</a:t>
            </a:r>
            <a:r>
              <a:rPr sz="1485" spc="17" dirty="0">
                <a:latin typeface="Calibri"/>
                <a:cs typeface="Calibri"/>
              </a:rPr>
              <a:t> </a:t>
            </a:r>
            <a:r>
              <a:rPr sz="1485" dirty="0">
                <a:latin typeface="Calibri"/>
                <a:cs typeface="Calibri"/>
              </a:rPr>
              <a:t>y </a:t>
            </a:r>
            <a:r>
              <a:rPr sz="1485" spc="4" dirty="0">
                <a:latin typeface="Calibri"/>
                <a:cs typeface="Calibri"/>
              </a:rPr>
              <a:t> </a:t>
            </a:r>
            <a:r>
              <a:rPr sz="1485" spc="-8" dirty="0">
                <a:latin typeface="Calibri"/>
                <a:cs typeface="Calibri"/>
              </a:rPr>
              <a:t>descontaminación</a:t>
            </a:r>
            <a:r>
              <a:rPr sz="1485" spc="4" dirty="0">
                <a:latin typeface="Calibri"/>
                <a:cs typeface="Calibri"/>
              </a:rPr>
              <a:t> </a:t>
            </a:r>
            <a:r>
              <a:rPr sz="1485" spc="-4" dirty="0">
                <a:latin typeface="Calibri"/>
                <a:cs typeface="Calibri"/>
              </a:rPr>
              <a:t>ambiental</a:t>
            </a:r>
            <a:endParaRPr sz="1485" dirty="0">
              <a:latin typeface="Calibri"/>
              <a:cs typeface="Calibri"/>
            </a:endParaRPr>
          </a:p>
          <a:p>
            <a:pPr marL="865442" indent="-101108">
              <a:buChar char="-"/>
              <a:tabLst>
                <a:tab pos="865965" algn="l"/>
              </a:tabLst>
            </a:pPr>
            <a:r>
              <a:rPr sz="1485" spc="-4" dirty="0">
                <a:latin typeface="Calibri"/>
                <a:cs typeface="Calibri"/>
              </a:rPr>
              <a:t>SEIA</a:t>
            </a:r>
            <a:r>
              <a:rPr sz="1485" spc="-17" dirty="0">
                <a:latin typeface="Calibri"/>
                <a:cs typeface="Calibri"/>
              </a:rPr>
              <a:t> </a:t>
            </a:r>
            <a:r>
              <a:rPr sz="1485" spc="-8" dirty="0">
                <a:latin typeface="Calibri"/>
                <a:cs typeface="Calibri"/>
              </a:rPr>
              <a:t>Evaluación</a:t>
            </a:r>
            <a:r>
              <a:rPr sz="1485" dirty="0">
                <a:latin typeface="Calibri"/>
                <a:cs typeface="Calibri"/>
              </a:rPr>
              <a:t> </a:t>
            </a:r>
            <a:r>
              <a:rPr sz="1485" spc="-4" dirty="0">
                <a:latin typeface="Calibri"/>
                <a:cs typeface="Calibri"/>
              </a:rPr>
              <a:t>ambiental</a:t>
            </a:r>
            <a:r>
              <a:rPr sz="1485" spc="-4" dirty="0">
                <a:latin typeface="Calibri"/>
                <a:cs typeface="Calibri"/>
              </a:rPr>
              <a:t> </a:t>
            </a:r>
            <a:r>
              <a:rPr sz="1485" spc="-8" dirty="0">
                <a:latin typeface="Calibri"/>
                <a:cs typeface="Calibri"/>
              </a:rPr>
              <a:t>/RCA</a:t>
            </a:r>
            <a:endParaRPr sz="1485" dirty="0">
              <a:latin typeface="Calibri"/>
              <a:cs typeface="Calibri"/>
            </a:endParaRPr>
          </a:p>
          <a:p>
            <a:pPr marL="764858" marR="743379">
              <a:buChar char="-"/>
              <a:tabLst>
                <a:tab pos="865965" algn="l"/>
              </a:tabLst>
            </a:pPr>
            <a:r>
              <a:rPr sz="1485" spc="-4" dirty="0">
                <a:latin typeface="Calibri"/>
                <a:cs typeface="Calibri"/>
              </a:rPr>
              <a:t>Planes </a:t>
            </a:r>
            <a:r>
              <a:rPr sz="1485" dirty="0">
                <a:latin typeface="Calibri"/>
                <a:cs typeface="Calibri"/>
              </a:rPr>
              <a:t>de </a:t>
            </a:r>
            <a:r>
              <a:rPr sz="1485" spc="-4" dirty="0">
                <a:latin typeface="Calibri"/>
                <a:cs typeface="Calibri"/>
              </a:rPr>
              <a:t>cumplimento </a:t>
            </a:r>
            <a:r>
              <a:rPr sz="1485" spc="-326" dirty="0">
                <a:latin typeface="Calibri"/>
                <a:cs typeface="Calibri"/>
              </a:rPr>
              <a:t> </a:t>
            </a:r>
            <a:r>
              <a:rPr sz="1485" spc="-4" dirty="0">
                <a:latin typeface="Calibri"/>
                <a:cs typeface="Calibri"/>
              </a:rPr>
              <a:t>ambiental</a:t>
            </a:r>
            <a:endParaRPr sz="1485" dirty="0">
              <a:latin typeface="Calibri"/>
              <a:cs typeface="Calibri"/>
            </a:endParaRPr>
          </a:p>
        </p:txBody>
      </p:sp>
      <p:sp>
        <p:nvSpPr>
          <p:cNvPr id="9" name="object 9"/>
          <p:cNvSpPr txBox="1"/>
          <p:nvPr/>
        </p:nvSpPr>
        <p:spPr>
          <a:xfrm>
            <a:off x="545752" y="5235387"/>
            <a:ext cx="2975086" cy="467629"/>
          </a:xfrm>
          <a:prstGeom prst="rect">
            <a:avLst/>
          </a:prstGeom>
        </p:spPr>
        <p:txBody>
          <a:bodyPr vert="horz" wrap="square" lIns="0" tIns="10478" rIns="0" bIns="0" rtlCol="0">
            <a:spAutoFit/>
          </a:bodyPr>
          <a:lstStyle/>
          <a:p>
            <a:pPr marL="10478" marR="4191">
              <a:spcBef>
                <a:spcPts val="83"/>
              </a:spcBef>
            </a:pPr>
            <a:r>
              <a:rPr sz="1485" spc="-4" dirty="0">
                <a:latin typeface="Calibri"/>
                <a:cs typeface="Calibri"/>
              </a:rPr>
              <a:t>2.-</a:t>
            </a:r>
            <a:r>
              <a:rPr sz="1485" spc="-8" dirty="0">
                <a:latin typeface="Calibri"/>
                <a:cs typeface="Calibri"/>
              </a:rPr>
              <a:t> Participación</a:t>
            </a:r>
            <a:r>
              <a:rPr sz="1485" spc="21" dirty="0">
                <a:latin typeface="Calibri"/>
                <a:cs typeface="Calibri"/>
              </a:rPr>
              <a:t> </a:t>
            </a:r>
            <a:r>
              <a:rPr sz="1485" spc="-4" dirty="0">
                <a:latin typeface="Calibri"/>
                <a:cs typeface="Calibri"/>
              </a:rPr>
              <a:t>ciudadana</a:t>
            </a:r>
            <a:r>
              <a:rPr sz="1485" spc="4" dirty="0">
                <a:latin typeface="Calibri"/>
                <a:cs typeface="Calibri"/>
              </a:rPr>
              <a:t> </a:t>
            </a:r>
            <a:r>
              <a:rPr sz="1485" spc="-4" dirty="0">
                <a:latin typeface="Calibri"/>
                <a:cs typeface="Calibri"/>
              </a:rPr>
              <a:t>ambiental/ </a:t>
            </a:r>
            <a:r>
              <a:rPr sz="1485" spc="-326" dirty="0">
                <a:latin typeface="Calibri"/>
                <a:cs typeface="Calibri"/>
              </a:rPr>
              <a:t> </a:t>
            </a:r>
            <a:r>
              <a:rPr sz="1485" spc="-4" dirty="0">
                <a:latin typeface="Calibri"/>
                <a:cs typeface="Calibri"/>
              </a:rPr>
              <a:t>Acceso</a:t>
            </a:r>
            <a:r>
              <a:rPr sz="1485" spc="-8" dirty="0">
                <a:latin typeface="Calibri"/>
                <a:cs typeface="Calibri"/>
              </a:rPr>
              <a:t> </a:t>
            </a:r>
            <a:r>
              <a:rPr sz="1485" dirty="0">
                <a:latin typeface="Calibri"/>
                <a:cs typeface="Calibri"/>
              </a:rPr>
              <a:t>a</a:t>
            </a:r>
            <a:r>
              <a:rPr sz="1485" spc="8" dirty="0">
                <a:latin typeface="Calibri"/>
                <a:cs typeface="Calibri"/>
              </a:rPr>
              <a:t> </a:t>
            </a:r>
            <a:r>
              <a:rPr sz="1485" spc="-4" dirty="0">
                <a:latin typeface="Calibri"/>
                <a:cs typeface="Calibri"/>
              </a:rPr>
              <a:t>la</a:t>
            </a:r>
            <a:r>
              <a:rPr sz="1485" spc="-8" dirty="0">
                <a:latin typeface="Calibri"/>
                <a:cs typeface="Calibri"/>
              </a:rPr>
              <a:t> información</a:t>
            </a:r>
            <a:endParaRPr sz="1485" dirty="0">
              <a:latin typeface="Calibri"/>
              <a:cs typeface="Calibri"/>
            </a:endParaRPr>
          </a:p>
        </p:txBody>
      </p:sp>
      <p:sp>
        <p:nvSpPr>
          <p:cNvPr id="10" name="object 10"/>
          <p:cNvSpPr txBox="1"/>
          <p:nvPr/>
        </p:nvSpPr>
        <p:spPr>
          <a:xfrm>
            <a:off x="545752" y="5914308"/>
            <a:ext cx="3310366" cy="239104"/>
          </a:xfrm>
          <a:prstGeom prst="rect">
            <a:avLst/>
          </a:prstGeom>
        </p:spPr>
        <p:txBody>
          <a:bodyPr vert="horz" wrap="square" lIns="0" tIns="10478" rIns="0" bIns="0" rtlCol="0">
            <a:spAutoFit/>
          </a:bodyPr>
          <a:lstStyle/>
          <a:p>
            <a:pPr marL="10478">
              <a:spcBef>
                <a:spcPts val="83"/>
              </a:spcBef>
            </a:pPr>
            <a:r>
              <a:rPr sz="1485" spc="-4" dirty="0">
                <a:latin typeface="Calibri"/>
                <a:cs typeface="Calibri"/>
              </a:rPr>
              <a:t>3.-</a:t>
            </a:r>
            <a:r>
              <a:rPr sz="1485" dirty="0">
                <a:latin typeface="Calibri"/>
                <a:cs typeface="Calibri"/>
              </a:rPr>
              <a:t> </a:t>
            </a:r>
            <a:r>
              <a:rPr sz="1485" spc="-8" dirty="0">
                <a:latin typeface="Calibri"/>
                <a:cs typeface="Calibri"/>
              </a:rPr>
              <a:t>Consulta</a:t>
            </a:r>
            <a:r>
              <a:rPr sz="1485" spc="8" dirty="0">
                <a:latin typeface="Calibri"/>
                <a:cs typeface="Calibri"/>
              </a:rPr>
              <a:t> </a:t>
            </a:r>
            <a:r>
              <a:rPr sz="1485" spc="-8" dirty="0">
                <a:latin typeface="Calibri"/>
                <a:cs typeface="Calibri"/>
              </a:rPr>
              <a:t>previa:</a:t>
            </a:r>
            <a:r>
              <a:rPr sz="1485" spc="4" dirty="0">
                <a:latin typeface="Calibri"/>
                <a:cs typeface="Calibri"/>
              </a:rPr>
              <a:t> </a:t>
            </a:r>
            <a:r>
              <a:rPr sz="1485" spc="-8" dirty="0">
                <a:latin typeface="Calibri"/>
                <a:cs typeface="Calibri"/>
              </a:rPr>
              <a:t>Convenio</a:t>
            </a:r>
            <a:r>
              <a:rPr sz="1485" spc="-4" dirty="0">
                <a:latin typeface="Calibri"/>
                <a:cs typeface="Calibri"/>
              </a:rPr>
              <a:t> </a:t>
            </a:r>
            <a:r>
              <a:rPr sz="1485" dirty="0">
                <a:latin typeface="Calibri"/>
                <a:cs typeface="Calibri"/>
              </a:rPr>
              <a:t>169</a:t>
            </a:r>
            <a:r>
              <a:rPr sz="1485" spc="8" dirty="0">
                <a:latin typeface="Calibri"/>
                <a:cs typeface="Calibri"/>
              </a:rPr>
              <a:t> </a:t>
            </a:r>
            <a:r>
              <a:rPr sz="1485" spc="-4" dirty="0">
                <a:latin typeface="Calibri"/>
                <a:cs typeface="Calibri"/>
              </a:rPr>
              <a:t>de</a:t>
            </a:r>
            <a:r>
              <a:rPr sz="1485" spc="12" dirty="0">
                <a:latin typeface="Calibri"/>
                <a:cs typeface="Calibri"/>
              </a:rPr>
              <a:t> </a:t>
            </a:r>
            <a:r>
              <a:rPr sz="1485" spc="-4" dirty="0">
                <a:latin typeface="Calibri"/>
                <a:cs typeface="Calibri"/>
              </a:rPr>
              <a:t>la OIT</a:t>
            </a:r>
            <a:endParaRPr sz="1485">
              <a:latin typeface="Calibri"/>
              <a:cs typeface="Calibri"/>
            </a:endParaRPr>
          </a:p>
        </p:txBody>
      </p:sp>
    </p:spTree>
    <p:extLst>
      <p:ext uri="{BB962C8B-B14F-4D97-AF65-F5344CB8AC3E}">
        <p14:creationId xmlns:p14="http://schemas.microsoft.com/office/powerpoint/2010/main" val="307799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800" y="526736"/>
            <a:ext cx="8685848" cy="1232678"/>
            <a:chOff x="831850" y="170434"/>
            <a:chExt cx="10528300" cy="1494155"/>
          </a:xfrm>
          <a:solidFill>
            <a:schemeClr val="bg1"/>
          </a:solidFill>
        </p:grpSpPr>
        <p:sp>
          <p:nvSpPr>
            <p:cNvPr id="3" name="object 3"/>
            <p:cNvSpPr/>
            <p:nvPr/>
          </p:nvSpPr>
          <p:spPr>
            <a:xfrm>
              <a:off x="838200" y="176784"/>
              <a:ext cx="10515600" cy="1481455"/>
            </a:xfrm>
            <a:custGeom>
              <a:avLst/>
              <a:gdLst/>
              <a:ahLst/>
              <a:cxnLst/>
              <a:rect l="l" t="t" r="r" b="b"/>
              <a:pathLst>
                <a:path w="10515600" h="1481455">
                  <a:moveTo>
                    <a:pt x="10268712" y="0"/>
                  </a:moveTo>
                  <a:lnTo>
                    <a:pt x="246887" y="0"/>
                  </a:lnTo>
                  <a:lnTo>
                    <a:pt x="197132" y="5014"/>
                  </a:lnTo>
                  <a:lnTo>
                    <a:pt x="150790" y="19395"/>
                  </a:lnTo>
                  <a:lnTo>
                    <a:pt x="108852" y="42152"/>
                  </a:lnTo>
                  <a:lnTo>
                    <a:pt x="72313" y="72294"/>
                  </a:lnTo>
                  <a:lnTo>
                    <a:pt x="42165" y="108830"/>
                  </a:lnTo>
                  <a:lnTo>
                    <a:pt x="19402" y="150768"/>
                  </a:lnTo>
                  <a:lnTo>
                    <a:pt x="5016" y="197118"/>
                  </a:lnTo>
                  <a:lnTo>
                    <a:pt x="0" y="246888"/>
                  </a:lnTo>
                  <a:lnTo>
                    <a:pt x="0" y="1234440"/>
                  </a:lnTo>
                  <a:lnTo>
                    <a:pt x="5016" y="1284209"/>
                  </a:lnTo>
                  <a:lnTo>
                    <a:pt x="19402" y="1330559"/>
                  </a:lnTo>
                  <a:lnTo>
                    <a:pt x="42165" y="1372497"/>
                  </a:lnTo>
                  <a:lnTo>
                    <a:pt x="72313" y="1409033"/>
                  </a:lnTo>
                  <a:lnTo>
                    <a:pt x="108852" y="1439175"/>
                  </a:lnTo>
                  <a:lnTo>
                    <a:pt x="150790" y="1461932"/>
                  </a:lnTo>
                  <a:lnTo>
                    <a:pt x="197132" y="1476313"/>
                  </a:lnTo>
                  <a:lnTo>
                    <a:pt x="246887" y="1481328"/>
                  </a:lnTo>
                  <a:lnTo>
                    <a:pt x="10268712" y="1481328"/>
                  </a:lnTo>
                  <a:lnTo>
                    <a:pt x="10318481" y="1476313"/>
                  </a:lnTo>
                  <a:lnTo>
                    <a:pt x="10364831" y="1461932"/>
                  </a:lnTo>
                  <a:lnTo>
                    <a:pt x="10406769" y="1439175"/>
                  </a:lnTo>
                  <a:lnTo>
                    <a:pt x="10443305" y="1409033"/>
                  </a:lnTo>
                  <a:lnTo>
                    <a:pt x="10473447" y="1372497"/>
                  </a:lnTo>
                  <a:lnTo>
                    <a:pt x="10496204" y="1330559"/>
                  </a:lnTo>
                  <a:lnTo>
                    <a:pt x="10510585" y="1284209"/>
                  </a:lnTo>
                  <a:lnTo>
                    <a:pt x="10515600" y="1234440"/>
                  </a:lnTo>
                  <a:lnTo>
                    <a:pt x="10515600" y="246888"/>
                  </a:lnTo>
                  <a:lnTo>
                    <a:pt x="10510585" y="197118"/>
                  </a:lnTo>
                  <a:lnTo>
                    <a:pt x="10496204" y="150768"/>
                  </a:lnTo>
                  <a:lnTo>
                    <a:pt x="10473447" y="108830"/>
                  </a:lnTo>
                  <a:lnTo>
                    <a:pt x="10443305" y="72294"/>
                  </a:lnTo>
                  <a:lnTo>
                    <a:pt x="10406769" y="42152"/>
                  </a:lnTo>
                  <a:lnTo>
                    <a:pt x="10364831" y="19395"/>
                  </a:lnTo>
                  <a:lnTo>
                    <a:pt x="10318481" y="5014"/>
                  </a:lnTo>
                  <a:lnTo>
                    <a:pt x="10268712" y="0"/>
                  </a:lnTo>
                  <a:close/>
                </a:path>
              </a:pathLst>
            </a:custGeom>
            <a:grpFill/>
          </p:spPr>
          <p:txBody>
            <a:bodyPr wrap="square" lIns="0" tIns="0" rIns="0" bIns="0" rtlCol="0"/>
            <a:lstStyle/>
            <a:p>
              <a:endParaRPr sz="1485"/>
            </a:p>
          </p:txBody>
        </p:sp>
        <p:sp>
          <p:nvSpPr>
            <p:cNvPr id="4" name="object 4"/>
            <p:cNvSpPr/>
            <p:nvPr/>
          </p:nvSpPr>
          <p:spPr>
            <a:xfrm>
              <a:off x="838200" y="176784"/>
              <a:ext cx="10515600" cy="1481455"/>
            </a:xfrm>
            <a:custGeom>
              <a:avLst/>
              <a:gdLst/>
              <a:ahLst/>
              <a:cxnLst/>
              <a:rect l="l" t="t" r="r" b="b"/>
              <a:pathLst>
                <a:path w="10515600" h="1481455">
                  <a:moveTo>
                    <a:pt x="0" y="246888"/>
                  </a:moveTo>
                  <a:lnTo>
                    <a:pt x="5016" y="197118"/>
                  </a:lnTo>
                  <a:lnTo>
                    <a:pt x="19402" y="150768"/>
                  </a:lnTo>
                  <a:lnTo>
                    <a:pt x="42165" y="108830"/>
                  </a:lnTo>
                  <a:lnTo>
                    <a:pt x="72313" y="72294"/>
                  </a:lnTo>
                  <a:lnTo>
                    <a:pt x="108852" y="42152"/>
                  </a:lnTo>
                  <a:lnTo>
                    <a:pt x="150790" y="19395"/>
                  </a:lnTo>
                  <a:lnTo>
                    <a:pt x="197132" y="5014"/>
                  </a:lnTo>
                  <a:lnTo>
                    <a:pt x="246887" y="0"/>
                  </a:lnTo>
                  <a:lnTo>
                    <a:pt x="10268712" y="0"/>
                  </a:lnTo>
                  <a:lnTo>
                    <a:pt x="10318481" y="5014"/>
                  </a:lnTo>
                  <a:lnTo>
                    <a:pt x="10364831" y="19395"/>
                  </a:lnTo>
                  <a:lnTo>
                    <a:pt x="10406769" y="42152"/>
                  </a:lnTo>
                  <a:lnTo>
                    <a:pt x="10443305" y="72294"/>
                  </a:lnTo>
                  <a:lnTo>
                    <a:pt x="10473447" y="108830"/>
                  </a:lnTo>
                  <a:lnTo>
                    <a:pt x="10496204" y="150768"/>
                  </a:lnTo>
                  <a:lnTo>
                    <a:pt x="10510585" y="197118"/>
                  </a:lnTo>
                  <a:lnTo>
                    <a:pt x="10515600" y="246888"/>
                  </a:lnTo>
                  <a:lnTo>
                    <a:pt x="10515600" y="1234440"/>
                  </a:lnTo>
                  <a:lnTo>
                    <a:pt x="10510585" y="1284209"/>
                  </a:lnTo>
                  <a:lnTo>
                    <a:pt x="10496204" y="1330559"/>
                  </a:lnTo>
                  <a:lnTo>
                    <a:pt x="10473447" y="1372497"/>
                  </a:lnTo>
                  <a:lnTo>
                    <a:pt x="10443305" y="1409033"/>
                  </a:lnTo>
                  <a:lnTo>
                    <a:pt x="10406769" y="1439175"/>
                  </a:lnTo>
                  <a:lnTo>
                    <a:pt x="10364831" y="1461932"/>
                  </a:lnTo>
                  <a:lnTo>
                    <a:pt x="10318481" y="1476313"/>
                  </a:lnTo>
                  <a:lnTo>
                    <a:pt x="10268712" y="1481328"/>
                  </a:lnTo>
                  <a:lnTo>
                    <a:pt x="246887" y="1481328"/>
                  </a:lnTo>
                  <a:lnTo>
                    <a:pt x="197132" y="1476313"/>
                  </a:lnTo>
                  <a:lnTo>
                    <a:pt x="150790" y="1461932"/>
                  </a:lnTo>
                  <a:lnTo>
                    <a:pt x="108852" y="1439175"/>
                  </a:lnTo>
                  <a:lnTo>
                    <a:pt x="72313" y="1409033"/>
                  </a:lnTo>
                  <a:lnTo>
                    <a:pt x="42165" y="1372497"/>
                  </a:lnTo>
                  <a:lnTo>
                    <a:pt x="19402" y="1330559"/>
                  </a:lnTo>
                  <a:lnTo>
                    <a:pt x="5016" y="1284209"/>
                  </a:lnTo>
                  <a:lnTo>
                    <a:pt x="0" y="1234440"/>
                  </a:lnTo>
                  <a:lnTo>
                    <a:pt x="0" y="246888"/>
                  </a:lnTo>
                  <a:close/>
                </a:path>
              </a:pathLst>
            </a:custGeom>
            <a:grpFill/>
            <a:ln w="12700">
              <a:solidFill>
                <a:srgbClr val="2E528F"/>
              </a:solidFill>
            </a:ln>
          </p:spPr>
          <p:txBody>
            <a:bodyPr wrap="square" lIns="0" tIns="0" rIns="0" bIns="0" rtlCol="0"/>
            <a:lstStyle/>
            <a:p>
              <a:endParaRPr sz="1485"/>
            </a:p>
          </p:txBody>
        </p:sp>
      </p:grpSp>
      <p:sp>
        <p:nvSpPr>
          <p:cNvPr id="5" name="object 5"/>
          <p:cNvSpPr txBox="1">
            <a:spLocks noGrp="1"/>
          </p:cNvSpPr>
          <p:nvPr>
            <p:ph type="title"/>
          </p:nvPr>
        </p:nvSpPr>
        <p:spPr>
          <a:xfrm>
            <a:off x="3505200" y="884133"/>
            <a:ext cx="4639952" cy="517883"/>
          </a:xfrm>
          <a:prstGeom prst="rect">
            <a:avLst/>
          </a:prstGeom>
        </p:spPr>
        <p:txBody>
          <a:bodyPr vert="horz" wrap="square" lIns="0" tIns="9954" rIns="0" bIns="0" rtlCol="0">
            <a:spAutoFit/>
          </a:bodyPr>
          <a:lstStyle/>
          <a:p>
            <a:pPr marL="10478">
              <a:spcBef>
                <a:spcPts val="78"/>
              </a:spcBef>
            </a:pPr>
            <a:r>
              <a:rPr sz="3300" spc="-17" dirty="0">
                <a:solidFill>
                  <a:schemeClr val="tx1"/>
                </a:solidFill>
              </a:rPr>
              <a:t>Barreras</a:t>
            </a:r>
            <a:r>
              <a:rPr sz="3300" spc="-33" dirty="0">
                <a:solidFill>
                  <a:schemeClr val="tx1"/>
                </a:solidFill>
              </a:rPr>
              <a:t> </a:t>
            </a:r>
            <a:r>
              <a:rPr sz="3300" spc="-8" dirty="0">
                <a:solidFill>
                  <a:schemeClr val="tx1"/>
                </a:solidFill>
              </a:rPr>
              <a:t>de</a:t>
            </a:r>
            <a:r>
              <a:rPr sz="3300" spc="-37" dirty="0">
                <a:solidFill>
                  <a:schemeClr val="tx1"/>
                </a:solidFill>
              </a:rPr>
              <a:t> </a:t>
            </a:r>
            <a:r>
              <a:rPr sz="3300" spc="-4" dirty="0">
                <a:solidFill>
                  <a:schemeClr val="tx1"/>
                </a:solidFill>
              </a:rPr>
              <a:t>acceso</a:t>
            </a:r>
            <a:endParaRPr sz="3300" dirty="0">
              <a:solidFill>
                <a:schemeClr val="tx1"/>
              </a:solidFill>
            </a:endParaRPr>
          </a:p>
        </p:txBody>
      </p:sp>
      <p:sp>
        <p:nvSpPr>
          <p:cNvPr id="6" name="object 6"/>
          <p:cNvSpPr txBox="1"/>
          <p:nvPr/>
        </p:nvSpPr>
        <p:spPr>
          <a:xfrm>
            <a:off x="804253" y="2536719"/>
            <a:ext cx="3035332" cy="3318168"/>
          </a:xfrm>
          <a:prstGeom prst="rect">
            <a:avLst/>
          </a:prstGeom>
        </p:spPr>
        <p:txBody>
          <a:bodyPr vert="horz" wrap="square" lIns="0" tIns="57102" rIns="0" bIns="0" rtlCol="0">
            <a:spAutoFit/>
          </a:bodyPr>
          <a:lstStyle/>
          <a:p>
            <a:pPr marL="199073" indent="-188595">
              <a:spcBef>
                <a:spcPts val="450"/>
              </a:spcBef>
              <a:buFont typeface="Arial MT"/>
              <a:buChar char="•"/>
              <a:tabLst>
                <a:tab pos="198549" algn="l"/>
                <a:tab pos="199073" algn="l"/>
              </a:tabLst>
            </a:pPr>
            <a:r>
              <a:rPr sz="1073" spc="-12" dirty="0">
                <a:latin typeface="Calibri"/>
                <a:cs typeface="Calibri"/>
              </a:rPr>
              <a:t>Territoriales</a:t>
            </a:r>
            <a:r>
              <a:rPr sz="1073" dirty="0">
                <a:latin typeface="Calibri"/>
                <a:cs typeface="Calibri"/>
              </a:rPr>
              <a:t> </a:t>
            </a:r>
            <a:r>
              <a:rPr sz="1073" spc="-4" dirty="0">
                <a:latin typeface="Calibri"/>
                <a:cs typeface="Calibri"/>
              </a:rPr>
              <a:t>y </a:t>
            </a:r>
            <a:r>
              <a:rPr sz="1073" spc="-8" dirty="0">
                <a:latin typeface="Calibri"/>
                <a:cs typeface="Calibri"/>
              </a:rPr>
              <a:t>geográficas</a:t>
            </a:r>
            <a:endParaRPr sz="1073">
              <a:latin typeface="Calibri"/>
              <a:cs typeface="Calibri"/>
            </a:endParaRPr>
          </a:p>
          <a:p>
            <a:pPr marL="199073" indent="-188595">
              <a:spcBef>
                <a:spcPts val="363"/>
              </a:spcBef>
              <a:buFont typeface="Arial MT"/>
              <a:buChar char="•"/>
              <a:tabLst>
                <a:tab pos="198549" algn="l"/>
                <a:tab pos="199073" algn="l"/>
              </a:tabLst>
            </a:pPr>
            <a:r>
              <a:rPr sz="1073" spc="-4" dirty="0">
                <a:latin typeface="Calibri"/>
                <a:cs typeface="Calibri"/>
              </a:rPr>
              <a:t>Culturales</a:t>
            </a:r>
            <a:r>
              <a:rPr sz="1073" spc="-8" dirty="0">
                <a:latin typeface="Calibri"/>
                <a:cs typeface="Calibri"/>
              </a:rPr>
              <a:t> </a:t>
            </a:r>
            <a:r>
              <a:rPr sz="1073" spc="-4" dirty="0">
                <a:latin typeface="Calibri"/>
                <a:cs typeface="Calibri"/>
              </a:rPr>
              <a:t>y</a:t>
            </a:r>
            <a:r>
              <a:rPr sz="1073" spc="-8" dirty="0">
                <a:latin typeface="Calibri"/>
                <a:cs typeface="Calibri"/>
              </a:rPr>
              <a:t> </a:t>
            </a:r>
            <a:r>
              <a:rPr sz="1073" spc="-4" dirty="0">
                <a:latin typeface="Calibri"/>
                <a:cs typeface="Calibri"/>
              </a:rPr>
              <a:t>lingüísticas</a:t>
            </a:r>
            <a:endParaRPr sz="1073">
              <a:latin typeface="Calibri"/>
              <a:cs typeface="Calibri"/>
            </a:endParaRPr>
          </a:p>
          <a:p>
            <a:pPr marL="199073" marR="4191" indent="-188595">
              <a:lnSpc>
                <a:spcPts val="1155"/>
              </a:lnSpc>
              <a:spcBef>
                <a:spcPts val="516"/>
              </a:spcBef>
              <a:buFont typeface="Arial MT"/>
              <a:buChar char="•"/>
              <a:tabLst>
                <a:tab pos="198549" algn="l"/>
                <a:tab pos="199073" algn="l"/>
              </a:tabLst>
            </a:pPr>
            <a:r>
              <a:rPr sz="1073" spc="-4" dirty="0">
                <a:latin typeface="Calibri"/>
                <a:cs typeface="Calibri"/>
              </a:rPr>
              <a:t>Acceso</a:t>
            </a:r>
            <a:r>
              <a:rPr sz="1073" spc="8" dirty="0">
                <a:latin typeface="Calibri"/>
                <a:cs typeface="Calibri"/>
              </a:rPr>
              <a:t> </a:t>
            </a:r>
            <a:r>
              <a:rPr sz="1073" spc="-4" dirty="0">
                <a:latin typeface="Calibri"/>
                <a:cs typeface="Calibri"/>
              </a:rPr>
              <a:t>a</a:t>
            </a:r>
            <a:r>
              <a:rPr sz="1073" dirty="0">
                <a:latin typeface="Calibri"/>
                <a:cs typeface="Calibri"/>
              </a:rPr>
              <a:t> </a:t>
            </a:r>
            <a:r>
              <a:rPr sz="1073" spc="-4" dirty="0">
                <a:latin typeface="Calibri"/>
                <a:cs typeface="Calibri"/>
              </a:rPr>
              <a:t>la</a:t>
            </a:r>
            <a:r>
              <a:rPr sz="1073" dirty="0">
                <a:latin typeface="Calibri"/>
                <a:cs typeface="Calibri"/>
              </a:rPr>
              <a:t> </a:t>
            </a:r>
            <a:r>
              <a:rPr sz="1073" spc="-4" dirty="0">
                <a:latin typeface="Calibri"/>
                <a:cs typeface="Calibri"/>
              </a:rPr>
              <a:t>información</a:t>
            </a:r>
            <a:r>
              <a:rPr sz="1073" spc="21" dirty="0">
                <a:latin typeface="Calibri"/>
                <a:cs typeface="Calibri"/>
              </a:rPr>
              <a:t> </a:t>
            </a:r>
            <a:r>
              <a:rPr sz="1073" spc="-4" dirty="0">
                <a:latin typeface="Calibri"/>
                <a:cs typeface="Calibri"/>
              </a:rPr>
              <a:t>sobre</a:t>
            </a:r>
            <a:r>
              <a:rPr sz="1073" spc="12" dirty="0">
                <a:latin typeface="Calibri"/>
                <a:cs typeface="Calibri"/>
              </a:rPr>
              <a:t> </a:t>
            </a:r>
            <a:r>
              <a:rPr sz="1073" spc="-4" dirty="0">
                <a:latin typeface="Calibri"/>
                <a:cs typeface="Calibri"/>
              </a:rPr>
              <a:t>derechos y</a:t>
            </a:r>
            <a:r>
              <a:rPr sz="1073" spc="4" dirty="0">
                <a:latin typeface="Calibri"/>
                <a:cs typeface="Calibri"/>
              </a:rPr>
              <a:t> </a:t>
            </a:r>
            <a:r>
              <a:rPr sz="1073" spc="-8" dirty="0">
                <a:latin typeface="Calibri"/>
                <a:cs typeface="Calibri"/>
              </a:rPr>
              <a:t>forma</a:t>
            </a:r>
            <a:r>
              <a:rPr sz="1073" spc="8" dirty="0">
                <a:latin typeface="Calibri"/>
                <a:cs typeface="Calibri"/>
              </a:rPr>
              <a:t> </a:t>
            </a:r>
            <a:r>
              <a:rPr sz="1073" spc="-4" dirty="0">
                <a:latin typeface="Calibri"/>
                <a:cs typeface="Calibri"/>
              </a:rPr>
              <a:t>de </a:t>
            </a:r>
            <a:r>
              <a:rPr sz="1073" spc="-231" dirty="0">
                <a:latin typeface="Calibri"/>
                <a:cs typeface="Calibri"/>
              </a:rPr>
              <a:t> </a:t>
            </a:r>
            <a:r>
              <a:rPr sz="1073" spc="-4" dirty="0">
                <a:latin typeface="Calibri"/>
                <a:cs typeface="Calibri"/>
              </a:rPr>
              <a:t>ejercerlos</a:t>
            </a:r>
            <a:endParaRPr sz="1073">
              <a:latin typeface="Calibri"/>
              <a:cs typeface="Calibri"/>
            </a:endParaRPr>
          </a:p>
          <a:p>
            <a:pPr marL="199073" marR="257223" indent="-188595">
              <a:lnSpc>
                <a:spcPts val="1155"/>
              </a:lnSpc>
              <a:spcBef>
                <a:spcPts val="503"/>
              </a:spcBef>
              <a:buFont typeface="Arial MT"/>
              <a:buChar char="•"/>
              <a:tabLst>
                <a:tab pos="198549" algn="l"/>
                <a:tab pos="199073" algn="l"/>
              </a:tabLst>
            </a:pPr>
            <a:r>
              <a:rPr sz="1073" spc="-8" dirty="0">
                <a:latin typeface="Calibri"/>
                <a:cs typeface="Calibri"/>
              </a:rPr>
              <a:t>Económicas.</a:t>
            </a:r>
            <a:r>
              <a:rPr sz="1073" spc="21" dirty="0">
                <a:latin typeface="Calibri"/>
                <a:cs typeface="Calibri"/>
              </a:rPr>
              <a:t> </a:t>
            </a:r>
            <a:r>
              <a:rPr sz="1073" spc="-4" dirty="0">
                <a:latin typeface="Calibri"/>
                <a:cs typeface="Calibri"/>
              </a:rPr>
              <a:t>El</a:t>
            </a:r>
            <a:r>
              <a:rPr sz="1073" spc="4" dirty="0">
                <a:latin typeface="Calibri"/>
                <a:cs typeface="Calibri"/>
              </a:rPr>
              <a:t> </a:t>
            </a:r>
            <a:r>
              <a:rPr sz="1073" spc="-12" dirty="0">
                <a:latin typeface="Calibri"/>
                <a:cs typeface="Calibri"/>
              </a:rPr>
              <a:t>costo</a:t>
            </a:r>
            <a:r>
              <a:rPr sz="1073" spc="12" dirty="0">
                <a:latin typeface="Calibri"/>
                <a:cs typeface="Calibri"/>
              </a:rPr>
              <a:t> </a:t>
            </a:r>
            <a:r>
              <a:rPr sz="1073" spc="-4" dirty="0">
                <a:latin typeface="Calibri"/>
                <a:cs typeface="Calibri"/>
              </a:rPr>
              <a:t>de</a:t>
            </a:r>
            <a:r>
              <a:rPr sz="1073" spc="21" dirty="0">
                <a:latin typeface="Calibri"/>
                <a:cs typeface="Calibri"/>
              </a:rPr>
              <a:t> </a:t>
            </a:r>
            <a:r>
              <a:rPr sz="1073" spc="-4" dirty="0">
                <a:latin typeface="Calibri"/>
                <a:cs typeface="Calibri"/>
              </a:rPr>
              <a:t>la</a:t>
            </a:r>
            <a:r>
              <a:rPr sz="1073" spc="4" dirty="0">
                <a:latin typeface="Calibri"/>
                <a:cs typeface="Calibri"/>
              </a:rPr>
              <a:t> </a:t>
            </a:r>
            <a:r>
              <a:rPr sz="1073" spc="-4" dirty="0">
                <a:latin typeface="Calibri"/>
                <a:cs typeface="Calibri"/>
              </a:rPr>
              <a:t>justicia,</a:t>
            </a:r>
            <a:r>
              <a:rPr sz="1073" spc="12" dirty="0">
                <a:latin typeface="Calibri"/>
                <a:cs typeface="Calibri"/>
              </a:rPr>
              <a:t> </a:t>
            </a:r>
            <a:r>
              <a:rPr sz="1073" spc="-4" dirty="0">
                <a:latin typeface="Calibri"/>
                <a:cs typeface="Calibri"/>
              </a:rPr>
              <a:t>de</a:t>
            </a:r>
            <a:r>
              <a:rPr sz="1073" spc="21" dirty="0">
                <a:latin typeface="Calibri"/>
                <a:cs typeface="Calibri"/>
              </a:rPr>
              <a:t> </a:t>
            </a:r>
            <a:r>
              <a:rPr sz="1073" spc="-4" dirty="0">
                <a:latin typeface="Calibri"/>
                <a:cs typeface="Calibri"/>
              </a:rPr>
              <a:t>producir </a:t>
            </a:r>
            <a:r>
              <a:rPr sz="1073" spc="-231" dirty="0">
                <a:latin typeface="Calibri"/>
                <a:cs typeface="Calibri"/>
              </a:rPr>
              <a:t> </a:t>
            </a:r>
            <a:r>
              <a:rPr sz="1073" spc="-4" dirty="0">
                <a:latin typeface="Calibri"/>
                <a:cs typeface="Calibri"/>
              </a:rPr>
              <a:t>pruebas,</a:t>
            </a:r>
            <a:r>
              <a:rPr sz="1073" spc="8" dirty="0">
                <a:latin typeface="Calibri"/>
                <a:cs typeface="Calibri"/>
              </a:rPr>
              <a:t> </a:t>
            </a:r>
            <a:r>
              <a:rPr sz="1073" spc="-4" dirty="0">
                <a:latin typeface="Calibri"/>
                <a:cs typeface="Calibri"/>
              </a:rPr>
              <a:t>de</a:t>
            </a:r>
            <a:r>
              <a:rPr sz="1073" spc="17" dirty="0">
                <a:latin typeface="Calibri"/>
                <a:cs typeface="Calibri"/>
              </a:rPr>
              <a:t> </a:t>
            </a:r>
            <a:r>
              <a:rPr sz="1073" spc="-4" dirty="0">
                <a:latin typeface="Calibri"/>
                <a:cs typeface="Calibri"/>
              </a:rPr>
              <a:t>ser</a:t>
            </a:r>
            <a:r>
              <a:rPr sz="1073" spc="4" dirty="0">
                <a:latin typeface="Calibri"/>
                <a:cs typeface="Calibri"/>
              </a:rPr>
              <a:t> </a:t>
            </a:r>
            <a:r>
              <a:rPr sz="1073" spc="-4" dirty="0">
                <a:latin typeface="Calibri"/>
                <a:cs typeface="Calibri"/>
              </a:rPr>
              <a:t>asistido</a:t>
            </a:r>
            <a:r>
              <a:rPr sz="1073" spc="33" dirty="0">
                <a:latin typeface="Calibri"/>
                <a:cs typeface="Calibri"/>
              </a:rPr>
              <a:t> </a:t>
            </a:r>
            <a:r>
              <a:rPr sz="1073" spc="-4" dirty="0">
                <a:latin typeface="Calibri"/>
                <a:cs typeface="Calibri"/>
              </a:rPr>
              <a:t>por</a:t>
            </a:r>
            <a:r>
              <a:rPr sz="1073" spc="4" dirty="0">
                <a:latin typeface="Calibri"/>
                <a:cs typeface="Calibri"/>
              </a:rPr>
              <a:t> </a:t>
            </a:r>
            <a:r>
              <a:rPr sz="1073" spc="-4" dirty="0">
                <a:latin typeface="Calibri"/>
                <a:cs typeface="Calibri"/>
              </a:rPr>
              <a:t>un</a:t>
            </a:r>
            <a:r>
              <a:rPr sz="1073" spc="4" dirty="0">
                <a:latin typeface="Calibri"/>
                <a:cs typeface="Calibri"/>
              </a:rPr>
              <a:t> </a:t>
            </a:r>
            <a:r>
              <a:rPr sz="1073" spc="-8" dirty="0">
                <a:latin typeface="Calibri"/>
                <a:cs typeface="Calibri"/>
              </a:rPr>
              <a:t>abogado,</a:t>
            </a:r>
            <a:r>
              <a:rPr sz="1073" spc="25" dirty="0">
                <a:latin typeface="Calibri"/>
                <a:cs typeface="Calibri"/>
              </a:rPr>
              <a:t> </a:t>
            </a:r>
            <a:r>
              <a:rPr sz="1073" spc="-8" dirty="0">
                <a:latin typeface="Calibri"/>
                <a:cs typeface="Calibri"/>
              </a:rPr>
              <a:t>etc.</a:t>
            </a:r>
            <a:endParaRPr sz="1073">
              <a:latin typeface="Calibri"/>
              <a:cs typeface="Calibri"/>
            </a:endParaRPr>
          </a:p>
          <a:p>
            <a:pPr marL="199073" indent="-188595">
              <a:spcBef>
                <a:spcPts val="355"/>
              </a:spcBef>
              <a:buFont typeface="Arial MT"/>
              <a:buChar char="•"/>
              <a:tabLst>
                <a:tab pos="198549" algn="l"/>
                <a:tab pos="199073" algn="l"/>
              </a:tabLst>
            </a:pPr>
            <a:r>
              <a:rPr sz="1073" spc="-8" dirty="0">
                <a:latin typeface="Calibri"/>
                <a:cs typeface="Calibri"/>
              </a:rPr>
              <a:t>Genero</a:t>
            </a:r>
            <a:endParaRPr sz="1073">
              <a:latin typeface="Calibri"/>
              <a:cs typeface="Calibri"/>
            </a:endParaRPr>
          </a:p>
          <a:p>
            <a:pPr marL="199073" indent="-188595">
              <a:spcBef>
                <a:spcPts val="367"/>
              </a:spcBef>
              <a:buFont typeface="Arial MT"/>
              <a:buChar char="•"/>
              <a:tabLst>
                <a:tab pos="198549" algn="l"/>
                <a:tab pos="199073" algn="l"/>
              </a:tabLst>
            </a:pPr>
            <a:r>
              <a:rPr sz="1073" spc="-8" dirty="0">
                <a:latin typeface="Calibri"/>
                <a:cs typeface="Calibri"/>
              </a:rPr>
              <a:t>Vulnerabilidad</a:t>
            </a:r>
            <a:endParaRPr sz="1073">
              <a:latin typeface="Calibri"/>
              <a:cs typeface="Calibri"/>
            </a:endParaRPr>
          </a:p>
          <a:p>
            <a:pPr marL="199073" indent="-188595">
              <a:spcBef>
                <a:spcPts val="363"/>
              </a:spcBef>
              <a:buFont typeface="Arial MT"/>
              <a:buChar char="•"/>
              <a:tabLst>
                <a:tab pos="198549" algn="l"/>
                <a:tab pos="199073" algn="l"/>
              </a:tabLst>
            </a:pPr>
            <a:r>
              <a:rPr sz="1073" spc="-4" dirty="0">
                <a:latin typeface="Calibri"/>
                <a:cs typeface="Calibri"/>
              </a:rPr>
              <a:t>Descoordinación</a:t>
            </a:r>
            <a:r>
              <a:rPr sz="1073" spc="4" dirty="0">
                <a:latin typeface="Calibri"/>
                <a:cs typeface="Calibri"/>
              </a:rPr>
              <a:t> </a:t>
            </a:r>
            <a:r>
              <a:rPr sz="1073" spc="-4" dirty="0">
                <a:latin typeface="Calibri"/>
                <a:cs typeface="Calibri"/>
              </a:rPr>
              <a:t>interinstitucional</a:t>
            </a:r>
            <a:endParaRPr sz="1073">
              <a:latin typeface="Calibri"/>
              <a:cs typeface="Calibri"/>
            </a:endParaRPr>
          </a:p>
          <a:p>
            <a:pPr marL="199073" marR="106870" indent="-188595">
              <a:lnSpc>
                <a:spcPts val="1155"/>
              </a:lnSpc>
              <a:spcBef>
                <a:spcPts val="516"/>
              </a:spcBef>
              <a:buFont typeface="Arial MT"/>
              <a:buChar char="•"/>
              <a:tabLst>
                <a:tab pos="198549" algn="l"/>
                <a:tab pos="199073" algn="l"/>
              </a:tabLst>
            </a:pPr>
            <a:r>
              <a:rPr sz="1073" spc="-4" dirty="0">
                <a:latin typeface="Calibri"/>
                <a:cs typeface="Calibri"/>
              </a:rPr>
              <a:t>Funcionamiento</a:t>
            </a:r>
            <a:r>
              <a:rPr sz="1073" spc="29" dirty="0">
                <a:latin typeface="Calibri"/>
                <a:cs typeface="Calibri"/>
              </a:rPr>
              <a:t> </a:t>
            </a:r>
            <a:r>
              <a:rPr sz="1073" spc="-4" dirty="0">
                <a:latin typeface="Calibri"/>
                <a:cs typeface="Calibri"/>
              </a:rPr>
              <a:t>de</a:t>
            </a:r>
            <a:r>
              <a:rPr sz="1073" dirty="0">
                <a:latin typeface="Calibri"/>
                <a:cs typeface="Calibri"/>
              </a:rPr>
              <a:t> </a:t>
            </a:r>
            <a:r>
              <a:rPr sz="1073" spc="-4" dirty="0">
                <a:latin typeface="Calibri"/>
                <a:cs typeface="Calibri"/>
              </a:rPr>
              <a:t>los</a:t>
            </a:r>
            <a:r>
              <a:rPr sz="1073" spc="4" dirty="0">
                <a:latin typeface="Calibri"/>
                <a:cs typeface="Calibri"/>
              </a:rPr>
              <a:t> </a:t>
            </a:r>
            <a:r>
              <a:rPr sz="1073" spc="-8" dirty="0">
                <a:latin typeface="Calibri"/>
                <a:cs typeface="Calibri"/>
              </a:rPr>
              <a:t>sistemas</a:t>
            </a:r>
            <a:r>
              <a:rPr sz="1073" spc="29" dirty="0">
                <a:latin typeface="Calibri"/>
                <a:cs typeface="Calibri"/>
              </a:rPr>
              <a:t> </a:t>
            </a:r>
            <a:r>
              <a:rPr sz="1073" spc="-4" dirty="0">
                <a:latin typeface="Calibri"/>
                <a:cs typeface="Calibri"/>
              </a:rPr>
              <a:t>de</a:t>
            </a:r>
            <a:r>
              <a:rPr sz="1073" spc="17" dirty="0">
                <a:latin typeface="Calibri"/>
                <a:cs typeface="Calibri"/>
              </a:rPr>
              <a:t> </a:t>
            </a:r>
            <a:r>
              <a:rPr sz="1073" spc="-4" dirty="0">
                <a:latin typeface="Calibri"/>
                <a:cs typeface="Calibri"/>
              </a:rPr>
              <a:t>resolución</a:t>
            </a:r>
            <a:r>
              <a:rPr sz="1073" spc="12" dirty="0">
                <a:latin typeface="Calibri"/>
                <a:cs typeface="Calibri"/>
              </a:rPr>
              <a:t> </a:t>
            </a:r>
            <a:r>
              <a:rPr sz="1073" spc="-4" dirty="0">
                <a:latin typeface="Calibri"/>
                <a:cs typeface="Calibri"/>
              </a:rPr>
              <a:t>de </a:t>
            </a:r>
            <a:r>
              <a:rPr sz="1073" spc="-231" dirty="0">
                <a:latin typeface="Calibri"/>
                <a:cs typeface="Calibri"/>
              </a:rPr>
              <a:t> </a:t>
            </a:r>
            <a:r>
              <a:rPr sz="1073" spc="-8" dirty="0">
                <a:latin typeface="Calibri"/>
                <a:cs typeface="Calibri"/>
              </a:rPr>
              <a:t>conflictos:</a:t>
            </a:r>
            <a:r>
              <a:rPr sz="1073" spc="33" dirty="0">
                <a:latin typeface="Calibri"/>
                <a:cs typeface="Calibri"/>
              </a:rPr>
              <a:t> </a:t>
            </a:r>
            <a:r>
              <a:rPr sz="1073" spc="-4" dirty="0">
                <a:latin typeface="Calibri"/>
                <a:cs typeface="Calibri"/>
              </a:rPr>
              <a:t>tribunales,</a:t>
            </a:r>
            <a:r>
              <a:rPr sz="1073" spc="12" dirty="0">
                <a:latin typeface="Calibri"/>
                <a:cs typeface="Calibri"/>
              </a:rPr>
              <a:t> </a:t>
            </a:r>
            <a:r>
              <a:rPr sz="1073" spc="-8" dirty="0">
                <a:latin typeface="Calibri"/>
                <a:cs typeface="Calibri"/>
              </a:rPr>
              <a:t>centros</a:t>
            </a:r>
            <a:r>
              <a:rPr sz="1073" spc="21" dirty="0">
                <a:latin typeface="Calibri"/>
                <a:cs typeface="Calibri"/>
              </a:rPr>
              <a:t> </a:t>
            </a:r>
            <a:r>
              <a:rPr sz="1073" spc="-4" dirty="0">
                <a:latin typeface="Calibri"/>
                <a:cs typeface="Calibri"/>
              </a:rPr>
              <a:t>de</a:t>
            </a:r>
            <a:r>
              <a:rPr sz="1073" spc="8" dirty="0">
                <a:latin typeface="Calibri"/>
                <a:cs typeface="Calibri"/>
              </a:rPr>
              <a:t> </a:t>
            </a:r>
            <a:r>
              <a:rPr sz="1073" spc="-4" dirty="0">
                <a:latin typeface="Calibri"/>
                <a:cs typeface="Calibri"/>
              </a:rPr>
              <a:t>mediación, </a:t>
            </a:r>
            <a:r>
              <a:rPr sz="1073" dirty="0">
                <a:latin typeface="Calibri"/>
                <a:cs typeface="Calibri"/>
              </a:rPr>
              <a:t> </a:t>
            </a:r>
            <a:r>
              <a:rPr sz="1073" spc="-8" dirty="0">
                <a:latin typeface="Calibri"/>
                <a:cs typeface="Calibri"/>
              </a:rPr>
              <a:t>organismos</a:t>
            </a:r>
            <a:r>
              <a:rPr sz="1073" spc="41" dirty="0">
                <a:latin typeface="Calibri"/>
                <a:cs typeface="Calibri"/>
              </a:rPr>
              <a:t> </a:t>
            </a:r>
            <a:r>
              <a:rPr sz="1073" spc="-8" dirty="0">
                <a:latin typeface="Calibri"/>
                <a:cs typeface="Calibri"/>
              </a:rPr>
              <a:t>apoyo</a:t>
            </a:r>
            <a:r>
              <a:rPr sz="1073" spc="12" dirty="0">
                <a:latin typeface="Calibri"/>
                <a:cs typeface="Calibri"/>
              </a:rPr>
              <a:t> </a:t>
            </a:r>
            <a:r>
              <a:rPr sz="1073" spc="-4" dirty="0">
                <a:latin typeface="Calibri"/>
                <a:cs typeface="Calibri"/>
              </a:rPr>
              <a:t>de</a:t>
            </a:r>
            <a:r>
              <a:rPr sz="1073" spc="4" dirty="0">
                <a:latin typeface="Calibri"/>
                <a:cs typeface="Calibri"/>
              </a:rPr>
              <a:t> </a:t>
            </a:r>
            <a:r>
              <a:rPr sz="1073" spc="-4" dirty="0">
                <a:latin typeface="Calibri"/>
                <a:cs typeface="Calibri"/>
              </a:rPr>
              <a:t>los</a:t>
            </a:r>
            <a:r>
              <a:rPr sz="1073" spc="8" dirty="0">
                <a:latin typeface="Calibri"/>
                <a:cs typeface="Calibri"/>
              </a:rPr>
              <a:t> </a:t>
            </a:r>
            <a:r>
              <a:rPr sz="1073" spc="-4" dirty="0">
                <a:latin typeface="Calibri"/>
                <a:cs typeface="Calibri"/>
              </a:rPr>
              <a:t>gobiernos</a:t>
            </a:r>
            <a:r>
              <a:rPr sz="1073" spc="21" dirty="0">
                <a:latin typeface="Calibri"/>
                <a:cs typeface="Calibri"/>
              </a:rPr>
              <a:t> </a:t>
            </a:r>
            <a:r>
              <a:rPr sz="1073" spc="-4" dirty="0">
                <a:latin typeface="Calibri"/>
                <a:cs typeface="Calibri"/>
              </a:rPr>
              <a:t>locales</a:t>
            </a:r>
            <a:endParaRPr sz="1073">
              <a:latin typeface="Calibri"/>
              <a:cs typeface="Calibri"/>
            </a:endParaRPr>
          </a:p>
          <a:p>
            <a:pPr marL="199073" indent="-188595">
              <a:spcBef>
                <a:spcPts val="358"/>
              </a:spcBef>
              <a:buFont typeface="Arial MT"/>
              <a:buChar char="•"/>
              <a:tabLst>
                <a:tab pos="198549" algn="l"/>
                <a:tab pos="199073" algn="l"/>
              </a:tabLst>
            </a:pPr>
            <a:r>
              <a:rPr sz="1073" spc="-8" dirty="0">
                <a:latin typeface="Calibri"/>
                <a:cs typeface="Calibri"/>
              </a:rPr>
              <a:t>Burocratización</a:t>
            </a:r>
            <a:r>
              <a:rPr sz="1073" spc="8" dirty="0">
                <a:latin typeface="Calibri"/>
                <a:cs typeface="Calibri"/>
              </a:rPr>
              <a:t> </a:t>
            </a:r>
            <a:r>
              <a:rPr sz="1073" spc="-4" dirty="0">
                <a:latin typeface="Calibri"/>
                <a:cs typeface="Calibri"/>
              </a:rPr>
              <a:t>de</a:t>
            </a:r>
            <a:r>
              <a:rPr sz="1073" dirty="0">
                <a:latin typeface="Calibri"/>
                <a:cs typeface="Calibri"/>
              </a:rPr>
              <a:t> </a:t>
            </a:r>
            <a:r>
              <a:rPr sz="1073" spc="-4" dirty="0">
                <a:latin typeface="Calibri"/>
                <a:cs typeface="Calibri"/>
              </a:rPr>
              <a:t>la</a:t>
            </a:r>
            <a:r>
              <a:rPr sz="1073" dirty="0">
                <a:latin typeface="Calibri"/>
                <a:cs typeface="Calibri"/>
              </a:rPr>
              <a:t> </a:t>
            </a:r>
            <a:r>
              <a:rPr sz="1073" spc="-4" dirty="0">
                <a:latin typeface="Calibri"/>
                <a:cs typeface="Calibri"/>
              </a:rPr>
              <a:t>justicia</a:t>
            </a:r>
            <a:endParaRPr sz="1073">
              <a:latin typeface="Calibri"/>
              <a:cs typeface="Calibri"/>
            </a:endParaRPr>
          </a:p>
          <a:p>
            <a:pPr marL="199073" marR="377190" indent="-188595">
              <a:lnSpc>
                <a:spcPts val="1155"/>
              </a:lnSpc>
              <a:spcBef>
                <a:spcPts val="516"/>
              </a:spcBef>
              <a:buFont typeface="Arial MT"/>
              <a:buChar char="•"/>
              <a:tabLst>
                <a:tab pos="198549" algn="l"/>
                <a:tab pos="199073" algn="l"/>
              </a:tabLst>
            </a:pPr>
            <a:r>
              <a:rPr sz="1073" spc="-4" dirty="0">
                <a:latin typeface="Calibri"/>
                <a:cs typeface="Calibri"/>
              </a:rPr>
              <a:t>Inadecuación</a:t>
            </a:r>
            <a:r>
              <a:rPr sz="1073" spc="37" dirty="0">
                <a:latin typeface="Calibri"/>
                <a:cs typeface="Calibri"/>
              </a:rPr>
              <a:t> </a:t>
            </a:r>
            <a:r>
              <a:rPr sz="1073" spc="-4" dirty="0">
                <a:latin typeface="Calibri"/>
                <a:cs typeface="Calibri"/>
              </a:rPr>
              <a:t>de</a:t>
            </a:r>
            <a:r>
              <a:rPr sz="1073" spc="17" dirty="0">
                <a:latin typeface="Calibri"/>
                <a:cs typeface="Calibri"/>
              </a:rPr>
              <a:t> </a:t>
            </a:r>
            <a:r>
              <a:rPr sz="1073" spc="-8" dirty="0">
                <a:latin typeface="Calibri"/>
                <a:cs typeface="Calibri"/>
              </a:rPr>
              <a:t>procedimientos</a:t>
            </a:r>
            <a:r>
              <a:rPr sz="1073" spc="45" dirty="0">
                <a:latin typeface="Calibri"/>
                <a:cs typeface="Calibri"/>
              </a:rPr>
              <a:t> </a:t>
            </a:r>
            <a:r>
              <a:rPr sz="1073" spc="-4" dirty="0">
                <a:latin typeface="Calibri"/>
                <a:cs typeface="Calibri"/>
              </a:rPr>
              <a:t>judiciales</a:t>
            </a:r>
            <a:r>
              <a:rPr sz="1073" spc="21" dirty="0">
                <a:latin typeface="Calibri"/>
                <a:cs typeface="Calibri"/>
              </a:rPr>
              <a:t> </a:t>
            </a:r>
            <a:r>
              <a:rPr sz="1073" spc="-4" dirty="0">
                <a:latin typeface="Calibri"/>
                <a:cs typeface="Calibri"/>
              </a:rPr>
              <a:t>y </a:t>
            </a:r>
            <a:r>
              <a:rPr sz="1073" spc="-231" dirty="0">
                <a:latin typeface="Calibri"/>
                <a:cs typeface="Calibri"/>
              </a:rPr>
              <a:t> </a:t>
            </a:r>
            <a:r>
              <a:rPr sz="1073" spc="-8" dirty="0">
                <a:latin typeface="Calibri"/>
                <a:cs typeface="Calibri"/>
              </a:rPr>
              <a:t>administrativos</a:t>
            </a:r>
            <a:endParaRPr sz="1073">
              <a:latin typeface="Calibri"/>
              <a:cs typeface="Calibri"/>
            </a:endParaRPr>
          </a:p>
          <a:p>
            <a:pPr marL="199073" marR="103203" indent="-188595">
              <a:lnSpc>
                <a:spcPts val="1155"/>
              </a:lnSpc>
              <a:spcBef>
                <a:spcPts val="503"/>
              </a:spcBef>
              <a:buFont typeface="Arial MT"/>
              <a:buChar char="•"/>
              <a:tabLst>
                <a:tab pos="198549" algn="l"/>
                <a:tab pos="199073" algn="l"/>
              </a:tabLst>
            </a:pPr>
            <a:r>
              <a:rPr sz="1073" spc="-8" dirty="0">
                <a:latin typeface="Calibri"/>
                <a:cs typeface="Calibri"/>
              </a:rPr>
              <a:t>Errores</a:t>
            </a:r>
            <a:r>
              <a:rPr sz="1073" spc="-4" dirty="0">
                <a:latin typeface="Calibri"/>
                <a:cs typeface="Calibri"/>
              </a:rPr>
              <a:t> de</a:t>
            </a:r>
            <a:r>
              <a:rPr sz="1073" spc="4" dirty="0">
                <a:latin typeface="Calibri"/>
                <a:cs typeface="Calibri"/>
              </a:rPr>
              <a:t> </a:t>
            </a:r>
            <a:r>
              <a:rPr sz="1073" spc="-4" dirty="0">
                <a:latin typeface="Calibri"/>
                <a:cs typeface="Calibri"/>
              </a:rPr>
              <a:t>diagnóstico</a:t>
            </a:r>
            <a:r>
              <a:rPr sz="1073" spc="25" dirty="0">
                <a:latin typeface="Calibri"/>
                <a:cs typeface="Calibri"/>
              </a:rPr>
              <a:t> </a:t>
            </a:r>
            <a:r>
              <a:rPr sz="1073" spc="-4" dirty="0">
                <a:latin typeface="Calibri"/>
                <a:cs typeface="Calibri"/>
              </a:rPr>
              <a:t>de</a:t>
            </a:r>
            <a:r>
              <a:rPr sz="1073" spc="17" dirty="0">
                <a:latin typeface="Calibri"/>
                <a:cs typeface="Calibri"/>
              </a:rPr>
              <a:t> </a:t>
            </a:r>
            <a:r>
              <a:rPr sz="1073" spc="-4" dirty="0">
                <a:latin typeface="Calibri"/>
                <a:cs typeface="Calibri"/>
              </a:rPr>
              <a:t>la</a:t>
            </a:r>
            <a:r>
              <a:rPr sz="1073" dirty="0">
                <a:latin typeface="Calibri"/>
                <a:cs typeface="Calibri"/>
              </a:rPr>
              <a:t> </a:t>
            </a:r>
            <a:r>
              <a:rPr sz="1073" spc="-4" dirty="0">
                <a:latin typeface="Calibri"/>
                <a:cs typeface="Calibri"/>
              </a:rPr>
              <a:t>realidad</a:t>
            </a:r>
            <a:r>
              <a:rPr sz="1073" spc="8" dirty="0">
                <a:latin typeface="Calibri"/>
                <a:cs typeface="Calibri"/>
              </a:rPr>
              <a:t> </a:t>
            </a:r>
            <a:r>
              <a:rPr sz="1073" spc="-4" dirty="0">
                <a:latin typeface="Calibri"/>
                <a:cs typeface="Calibri"/>
              </a:rPr>
              <a:t>a</a:t>
            </a:r>
            <a:r>
              <a:rPr sz="1073" spc="4" dirty="0">
                <a:latin typeface="Calibri"/>
                <a:cs typeface="Calibri"/>
              </a:rPr>
              <a:t> </a:t>
            </a:r>
            <a:r>
              <a:rPr sz="1073" spc="-4" dirty="0">
                <a:latin typeface="Calibri"/>
                <a:cs typeface="Calibri"/>
              </a:rPr>
              <a:t>intervenir; </a:t>
            </a:r>
            <a:r>
              <a:rPr sz="1073" spc="-231" dirty="0">
                <a:latin typeface="Calibri"/>
                <a:cs typeface="Calibri"/>
              </a:rPr>
              <a:t> </a:t>
            </a:r>
            <a:r>
              <a:rPr sz="1073" spc="-4" dirty="0">
                <a:latin typeface="Calibri"/>
                <a:cs typeface="Calibri"/>
              </a:rPr>
              <a:t>diseños</a:t>
            </a:r>
            <a:r>
              <a:rPr sz="1073" spc="17" dirty="0">
                <a:latin typeface="Calibri"/>
                <a:cs typeface="Calibri"/>
              </a:rPr>
              <a:t> </a:t>
            </a:r>
            <a:r>
              <a:rPr sz="1073" spc="-4" dirty="0">
                <a:latin typeface="Calibri"/>
                <a:cs typeface="Calibri"/>
              </a:rPr>
              <a:t>desapegados</a:t>
            </a:r>
            <a:r>
              <a:rPr sz="1073" spc="37" dirty="0">
                <a:latin typeface="Calibri"/>
                <a:cs typeface="Calibri"/>
              </a:rPr>
              <a:t> </a:t>
            </a:r>
            <a:r>
              <a:rPr sz="1073" spc="-4" dirty="0">
                <a:latin typeface="Calibri"/>
                <a:cs typeface="Calibri"/>
              </a:rPr>
              <a:t>de</a:t>
            </a:r>
            <a:r>
              <a:rPr sz="1073" dirty="0">
                <a:latin typeface="Calibri"/>
                <a:cs typeface="Calibri"/>
              </a:rPr>
              <a:t> </a:t>
            </a:r>
            <a:r>
              <a:rPr sz="1073" spc="-4" dirty="0">
                <a:latin typeface="Calibri"/>
                <a:cs typeface="Calibri"/>
              </a:rPr>
              <a:t>la</a:t>
            </a:r>
            <a:r>
              <a:rPr sz="1073" dirty="0">
                <a:latin typeface="Calibri"/>
                <a:cs typeface="Calibri"/>
              </a:rPr>
              <a:t> </a:t>
            </a:r>
            <a:r>
              <a:rPr sz="1073" spc="-4" dirty="0">
                <a:latin typeface="Calibri"/>
                <a:cs typeface="Calibri"/>
              </a:rPr>
              <a:t>cultura</a:t>
            </a:r>
            <a:r>
              <a:rPr sz="1073" spc="4" dirty="0">
                <a:latin typeface="Calibri"/>
                <a:cs typeface="Calibri"/>
              </a:rPr>
              <a:t> </a:t>
            </a:r>
            <a:r>
              <a:rPr sz="1073" spc="-4" dirty="0">
                <a:latin typeface="Calibri"/>
                <a:cs typeface="Calibri"/>
              </a:rPr>
              <a:t>jurídica</a:t>
            </a:r>
            <a:r>
              <a:rPr sz="1073" spc="8" dirty="0">
                <a:latin typeface="Calibri"/>
                <a:cs typeface="Calibri"/>
              </a:rPr>
              <a:t> </a:t>
            </a:r>
            <a:r>
              <a:rPr sz="1073" spc="-4" dirty="0">
                <a:latin typeface="Calibri"/>
                <a:cs typeface="Calibri"/>
              </a:rPr>
              <a:t>local,</a:t>
            </a:r>
            <a:endParaRPr sz="1073">
              <a:latin typeface="Calibri"/>
              <a:cs typeface="Calibri"/>
            </a:endParaRPr>
          </a:p>
        </p:txBody>
      </p:sp>
      <p:pic>
        <p:nvPicPr>
          <p:cNvPr id="7" name="object 7"/>
          <p:cNvPicPr/>
          <p:nvPr/>
        </p:nvPicPr>
        <p:blipFill>
          <a:blip r:embed="rId2" cstate="print"/>
          <a:stretch>
            <a:fillRect/>
          </a:stretch>
        </p:blipFill>
        <p:spPr>
          <a:xfrm>
            <a:off x="4282364" y="2581123"/>
            <a:ext cx="5084520" cy="3525469"/>
          </a:xfrm>
          <a:prstGeom prst="rect">
            <a:avLst/>
          </a:prstGeom>
        </p:spPr>
      </p:pic>
    </p:spTree>
    <p:extLst>
      <p:ext uri="{BB962C8B-B14F-4D97-AF65-F5344CB8AC3E}">
        <p14:creationId xmlns:p14="http://schemas.microsoft.com/office/powerpoint/2010/main" val="2820803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32429" y="2019109"/>
            <a:ext cx="3193542" cy="4165435"/>
          </a:xfrm>
          <a:prstGeom prst="rect">
            <a:avLst/>
          </a:prstGeom>
        </p:spPr>
      </p:pic>
      <p:grpSp>
        <p:nvGrpSpPr>
          <p:cNvPr id="3" name="object 3"/>
          <p:cNvGrpSpPr/>
          <p:nvPr/>
        </p:nvGrpSpPr>
        <p:grpSpPr>
          <a:xfrm>
            <a:off x="505225" y="2265331"/>
            <a:ext cx="2288810" cy="868061"/>
            <a:chOff x="612394" y="1464310"/>
            <a:chExt cx="2774315" cy="1052195"/>
          </a:xfrm>
        </p:grpSpPr>
        <p:sp>
          <p:nvSpPr>
            <p:cNvPr id="4" name="object 4"/>
            <p:cNvSpPr/>
            <p:nvPr/>
          </p:nvSpPr>
          <p:spPr>
            <a:xfrm>
              <a:off x="618744" y="1470660"/>
              <a:ext cx="2761615" cy="1039494"/>
            </a:xfrm>
            <a:custGeom>
              <a:avLst/>
              <a:gdLst/>
              <a:ahLst/>
              <a:cxnLst/>
              <a:rect l="l" t="t" r="r" b="b"/>
              <a:pathLst>
                <a:path w="2761615" h="1039494">
                  <a:moveTo>
                    <a:pt x="2588260" y="0"/>
                  </a:moveTo>
                  <a:lnTo>
                    <a:pt x="173228" y="0"/>
                  </a:lnTo>
                  <a:lnTo>
                    <a:pt x="127177" y="6190"/>
                  </a:lnTo>
                  <a:lnTo>
                    <a:pt x="85797" y="23659"/>
                  </a:lnTo>
                  <a:lnTo>
                    <a:pt x="50738" y="50752"/>
                  </a:lnTo>
                  <a:lnTo>
                    <a:pt x="23651" y="85814"/>
                  </a:lnTo>
                  <a:lnTo>
                    <a:pt x="6188" y="127191"/>
                  </a:lnTo>
                  <a:lnTo>
                    <a:pt x="0" y="173227"/>
                  </a:lnTo>
                  <a:lnTo>
                    <a:pt x="0" y="866139"/>
                  </a:lnTo>
                  <a:lnTo>
                    <a:pt x="6188" y="912176"/>
                  </a:lnTo>
                  <a:lnTo>
                    <a:pt x="23651" y="953553"/>
                  </a:lnTo>
                  <a:lnTo>
                    <a:pt x="50738" y="988615"/>
                  </a:lnTo>
                  <a:lnTo>
                    <a:pt x="85797" y="1015708"/>
                  </a:lnTo>
                  <a:lnTo>
                    <a:pt x="127177" y="1033177"/>
                  </a:lnTo>
                  <a:lnTo>
                    <a:pt x="173228" y="1039367"/>
                  </a:lnTo>
                  <a:lnTo>
                    <a:pt x="2588260" y="1039367"/>
                  </a:lnTo>
                  <a:lnTo>
                    <a:pt x="2634296" y="1033177"/>
                  </a:lnTo>
                  <a:lnTo>
                    <a:pt x="2675673" y="1015708"/>
                  </a:lnTo>
                  <a:lnTo>
                    <a:pt x="2710735" y="988615"/>
                  </a:lnTo>
                  <a:lnTo>
                    <a:pt x="2737828" y="953553"/>
                  </a:lnTo>
                  <a:lnTo>
                    <a:pt x="2755297" y="912176"/>
                  </a:lnTo>
                  <a:lnTo>
                    <a:pt x="2761488" y="866139"/>
                  </a:lnTo>
                  <a:lnTo>
                    <a:pt x="2761488" y="173227"/>
                  </a:lnTo>
                  <a:lnTo>
                    <a:pt x="2755297" y="127191"/>
                  </a:lnTo>
                  <a:lnTo>
                    <a:pt x="2737828" y="85814"/>
                  </a:lnTo>
                  <a:lnTo>
                    <a:pt x="2710735" y="50752"/>
                  </a:lnTo>
                  <a:lnTo>
                    <a:pt x="2675673" y="23659"/>
                  </a:lnTo>
                  <a:lnTo>
                    <a:pt x="2634296" y="6190"/>
                  </a:lnTo>
                  <a:lnTo>
                    <a:pt x="2588260" y="0"/>
                  </a:lnTo>
                  <a:close/>
                </a:path>
              </a:pathLst>
            </a:custGeom>
            <a:solidFill>
              <a:srgbClr val="4471C4"/>
            </a:solidFill>
          </p:spPr>
          <p:txBody>
            <a:bodyPr wrap="square" lIns="0" tIns="0" rIns="0" bIns="0" rtlCol="0"/>
            <a:lstStyle/>
            <a:p>
              <a:endParaRPr sz="1485"/>
            </a:p>
          </p:txBody>
        </p:sp>
        <p:sp>
          <p:nvSpPr>
            <p:cNvPr id="5" name="object 5"/>
            <p:cNvSpPr/>
            <p:nvPr/>
          </p:nvSpPr>
          <p:spPr>
            <a:xfrm>
              <a:off x="618744" y="1470660"/>
              <a:ext cx="2761615" cy="1039494"/>
            </a:xfrm>
            <a:custGeom>
              <a:avLst/>
              <a:gdLst/>
              <a:ahLst/>
              <a:cxnLst/>
              <a:rect l="l" t="t" r="r" b="b"/>
              <a:pathLst>
                <a:path w="2761615" h="1039494">
                  <a:moveTo>
                    <a:pt x="0" y="173227"/>
                  </a:moveTo>
                  <a:lnTo>
                    <a:pt x="6188" y="127191"/>
                  </a:lnTo>
                  <a:lnTo>
                    <a:pt x="23651" y="85814"/>
                  </a:lnTo>
                  <a:lnTo>
                    <a:pt x="50738" y="50752"/>
                  </a:lnTo>
                  <a:lnTo>
                    <a:pt x="85797" y="23659"/>
                  </a:lnTo>
                  <a:lnTo>
                    <a:pt x="127177" y="6190"/>
                  </a:lnTo>
                  <a:lnTo>
                    <a:pt x="173228" y="0"/>
                  </a:lnTo>
                  <a:lnTo>
                    <a:pt x="2588260" y="0"/>
                  </a:lnTo>
                  <a:lnTo>
                    <a:pt x="2634296" y="6190"/>
                  </a:lnTo>
                  <a:lnTo>
                    <a:pt x="2675673" y="23659"/>
                  </a:lnTo>
                  <a:lnTo>
                    <a:pt x="2710735" y="50752"/>
                  </a:lnTo>
                  <a:lnTo>
                    <a:pt x="2737828" y="85814"/>
                  </a:lnTo>
                  <a:lnTo>
                    <a:pt x="2755297" y="127191"/>
                  </a:lnTo>
                  <a:lnTo>
                    <a:pt x="2761488" y="173227"/>
                  </a:lnTo>
                  <a:lnTo>
                    <a:pt x="2761488" y="866139"/>
                  </a:lnTo>
                  <a:lnTo>
                    <a:pt x="2755297" y="912176"/>
                  </a:lnTo>
                  <a:lnTo>
                    <a:pt x="2737828" y="953553"/>
                  </a:lnTo>
                  <a:lnTo>
                    <a:pt x="2710735" y="988615"/>
                  </a:lnTo>
                  <a:lnTo>
                    <a:pt x="2675673" y="1015708"/>
                  </a:lnTo>
                  <a:lnTo>
                    <a:pt x="2634296" y="1033177"/>
                  </a:lnTo>
                  <a:lnTo>
                    <a:pt x="2588260" y="1039367"/>
                  </a:lnTo>
                  <a:lnTo>
                    <a:pt x="173228" y="1039367"/>
                  </a:lnTo>
                  <a:lnTo>
                    <a:pt x="127177" y="1033177"/>
                  </a:lnTo>
                  <a:lnTo>
                    <a:pt x="85797" y="1015708"/>
                  </a:lnTo>
                  <a:lnTo>
                    <a:pt x="50738" y="988615"/>
                  </a:lnTo>
                  <a:lnTo>
                    <a:pt x="23651" y="953553"/>
                  </a:lnTo>
                  <a:lnTo>
                    <a:pt x="6188" y="912176"/>
                  </a:lnTo>
                  <a:lnTo>
                    <a:pt x="0" y="866139"/>
                  </a:lnTo>
                  <a:lnTo>
                    <a:pt x="0" y="173227"/>
                  </a:lnTo>
                  <a:close/>
                </a:path>
              </a:pathLst>
            </a:custGeom>
            <a:ln w="12700">
              <a:solidFill>
                <a:srgbClr val="2E528F"/>
              </a:solidFill>
            </a:ln>
          </p:spPr>
          <p:txBody>
            <a:bodyPr wrap="square" lIns="0" tIns="0" rIns="0" bIns="0" rtlCol="0"/>
            <a:lstStyle/>
            <a:p>
              <a:endParaRPr sz="1485"/>
            </a:p>
          </p:txBody>
        </p:sp>
      </p:grpSp>
      <p:sp>
        <p:nvSpPr>
          <p:cNvPr id="6" name="object 6"/>
          <p:cNvSpPr txBox="1"/>
          <p:nvPr/>
        </p:nvSpPr>
        <p:spPr>
          <a:xfrm>
            <a:off x="684054" y="2276645"/>
            <a:ext cx="1929956" cy="822581"/>
          </a:xfrm>
          <a:prstGeom prst="rect">
            <a:avLst/>
          </a:prstGeom>
        </p:spPr>
        <p:txBody>
          <a:bodyPr vert="horz" wrap="square" lIns="0" tIns="9954" rIns="0" bIns="0" rtlCol="0">
            <a:spAutoFit/>
          </a:bodyPr>
          <a:lstStyle/>
          <a:p>
            <a:pPr marL="10478" marR="4191" indent="-2096" algn="ctr">
              <a:spcBef>
                <a:spcPts val="78"/>
              </a:spcBef>
            </a:pPr>
            <a:r>
              <a:rPr sz="1320" spc="-8" dirty="0">
                <a:solidFill>
                  <a:srgbClr val="FFFFFF"/>
                </a:solidFill>
                <a:latin typeface="Calibri"/>
                <a:cs typeface="Calibri"/>
              </a:rPr>
              <a:t>Restricciones</a:t>
            </a:r>
            <a:r>
              <a:rPr sz="1320" spc="4" dirty="0">
                <a:solidFill>
                  <a:srgbClr val="FFFFFF"/>
                </a:solidFill>
                <a:latin typeface="Calibri"/>
                <a:cs typeface="Calibri"/>
              </a:rPr>
              <a:t> </a:t>
            </a:r>
            <a:r>
              <a:rPr sz="1320" spc="-8" dirty="0">
                <a:solidFill>
                  <a:srgbClr val="FFFFFF"/>
                </a:solidFill>
                <a:latin typeface="Calibri"/>
                <a:cs typeface="Calibri"/>
              </a:rPr>
              <a:t>derivadas </a:t>
            </a:r>
            <a:r>
              <a:rPr sz="1320" spc="-4" dirty="0">
                <a:solidFill>
                  <a:srgbClr val="FFFFFF"/>
                </a:solidFill>
                <a:latin typeface="Calibri"/>
                <a:cs typeface="Calibri"/>
              </a:rPr>
              <a:t>del </a:t>
            </a:r>
            <a:r>
              <a:rPr sz="1320" dirty="0">
                <a:solidFill>
                  <a:srgbClr val="FFFFFF"/>
                </a:solidFill>
                <a:latin typeface="Calibri"/>
                <a:cs typeface="Calibri"/>
              </a:rPr>
              <a:t> </a:t>
            </a:r>
            <a:r>
              <a:rPr sz="1320" spc="-12" dirty="0">
                <a:solidFill>
                  <a:srgbClr val="FFFFFF"/>
                </a:solidFill>
                <a:latin typeface="Calibri"/>
                <a:cs typeface="Calibri"/>
              </a:rPr>
              <a:t>enfoque</a:t>
            </a:r>
            <a:r>
              <a:rPr sz="1320" spc="-4" dirty="0">
                <a:solidFill>
                  <a:srgbClr val="FFFFFF"/>
                </a:solidFill>
                <a:latin typeface="Calibri"/>
                <a:cs typeface="Calibri"/>
              </a:rPr>
              <a:t> </a:t>
            </a:r>
            <a:r>
              <a:rPr sz="1320" spc="-8" dirty="0">
                <a:solidFill>
                  <a:srgbClr val="FFFFFF"/>
                </a:solidFill>
                <a:latin typeface="Calibri"/>
                <a:cs typeface="Calibri"/>
              </a:rPr>
              <a:t>antropocéntrico</a:t>
            </a:r>
            <a:r>
              <a:rPr sz="1320" spc="-4" dirty="0">
                <a:solidFill>
                  <a:srgbClr val="FFFFFF"/>
                </a:solidFill>
                <a:latin typeface="Calibri"/>
                <a:cs typeface="Calibri"/>
              </a:rPr>
              <a:t> </a:t>
            </a:r>
            <a:r>
              <a:rPr sz="1320" spc="-8" dirty="0">
                <a:solidFill>
                  <a:srgbClr val="FFFFFF"/>
                </a:solidFill>
                <a:latin typeface="Calibri"/>
                <a:cs typeface="Calibri"/>
              </a:rPr>
              <a:t>de </a:t>
            </a:r>
            <a:r>
              <a:rPr sz="1320" spc="-289" dirty="0">
                <a:solidFill>
                  <a:srgbClr val="FFFFFF"/>
                </a:solidFill>
                <a:latin typeface="Calibri"/>
                <a:cs typeface="Calibri"/>
              </a:rPr>
              <a:t> </a:t>
            </a:r>
            <a:r>
              <a:rPr sz="1320" spc="-4" dirty="0">
                <a:solidFill>
                  <a:srgbClr val="FFFFFF"/>
                </a:solidFill>
                <a:latin typeface="Calibri"/>
                <a:cs typeface="Calibri"/>
              </a:rPr>
              <a:t>la </a:t>
            </a:r>
            <a:r>
              <a:rPr sz="1320" spc="-8" dirty="0">
                <a:solidFill>
                  <a:srgbClr val="FFFFFF"/>
                </a:solidFill>
                <a:latin typeface="Calibri"/>
                <a:cs typeface="Calibri"/>
              </a:rPr>
              <a:t>normativa ambiental </a:t>
            </a:r>
            <a:r>
              <a:rPr sz="1320" spc="-4" dirty="0">
                <a:solidFill>
                  <a:srgbClr val="FFFFFF"/>
                </a:solidFill>
                <a:latin typeface="Calibri"/>
                <a:cs typeface="Calibri"/>
              </a:rPr>
              <a:t> chilena</a:t>
            </a:r>
            <a:endParaRPr sz="1320">
              <a:latin typeface="Calibri"/>
              <a:cs typeface="Calibri"/>
            </a:endParaRPr>
          </a:p>
        </p:txBody>
      </p:sp>
      <p:grpSp>
        <p:nvGrpSpPr>
          <p:cNvPr id="7" name="object 7"/>
          <p:cNvGrpSpPr/>
          <p:nvPr/>
        </p:nvGrpSpPr>
        <p:grpSpPr>
          <a:xfrm>
            <a:off x="486365" y="3610641"/>
            <a:ext cx="2288810" cy="869633"/>
            <a:chOff x="589533" y="3094989"/>
            <a:chExt cx="2774315" cy="1054100"/>
          </a:xfrm>
        </p:grpSpPr>
        <p:sp>
          <p:nvSpPr>
            <p:cNvPr id="8" name="object 8"/>
            <p:cNvSpPr/>
            <p:nvPr/>
          </p:nvSpPr>
          <p:spPr>
            <a:xfrm>
              <a:off x="595883" y="3101339"/>
              <a:ext cx="2761615" cy="1041400"/>
            </a:xfrm>
            <a:custGeom>
              <a:avLst/>
              <a:gdLst/>
              <a:ahLst/>
              <a:cxnLst/>
              <a:rect l="l" t="t" r="r" b="b"/>
              <a:pathLst>
                <a:path w="2761615" h="1041400">
                  <a:moveTo>
                    <a:pt x="2588005" y="0"/>
                  </a:moveTo>
                  <a:lnTo>
                    <a:pt x="173481" y="0"/>
                  </a:lnTo>
                  <a:lnTo>
                    <a:pt x="127364" y="6200"/>
                  </a:lnTo>
                  <a:lnTo>
                    <a:pt x="85923" y="23697"/>
                  </a:lnTo>
                  <a:lnTo>
                    <a:pt x="50812" y="50831"/>
                  </a:lnTo>
                  <a:lnTo>
                    <a:pt x="23685" y="85946"/>
                  </a:lnTo>
                  <a:lnTo>
                    <a:pt x="6197" y="127382"/>
                  </a:lnTo>
                  <a:lnTo>
                    <a:pt x="0" y="173482"/>
                  </a:lnTo>
                  <a:lnTo>
                    <a:pt x="0" y="867410"/>
                  </a:lnTo>
                  <a:lnTo>
                    <a:pt x="6197" y="913509"/>
                  </a:lnTo>
                  <a:lnTo>
                    <a:pt x="23685" y="954945"/>
                  </a:lnTo>
                  <a:lnTo>
                    <a:pt x="50812" y="990060"/>
                  </a:lnTo>
                  <a:lnTo>
                    <a:pt x="85923" y="1017194"/>
                  </a:lnTo>
                  <a:lnTo>
                    <a:pt x="127364" y="1034691"/>
                  </a:lnTo>
                  <a:lnTo>
                    <a:pt x="173481" y="1040892"/>
                  </a:lnTo>
                  <a:lnTo>
                    <a:pt x="2588005" y="1040892"/>
                  </a:lnTo>
                  <a:lnTo>
                    <a:pt x="2634105" y="1034691"/>
                  </a:lnTo>
                  <a:lnTo>
                    <a:pt x="2675541" y="1017194"/>
                  </a:lnTo>
                  <a:lnTo>
                    <a:pt x="2710656" y="990060"/>
                  </a:lnTo>
                  <a:lnTo>
                    <a:pt x="2737790" y="954945"/>
                  </a:lnTo>
                  <a:lnTo>
                    <a:pt x="2755287" y="913509"/>
                  </a:lnTo>
                  <a:lnTo>
                    <a:pt x="2761488" y="867410"/>
                  </a:lnTo>
                  <a:lnTo>
                    <a:pt x="2761488" y="173482"/>
                  </a:lnTo>
                  <a:lnTo>
                    <a:pt x="2755287" y="127382"/>
                  </a:lnTo>
                  <a:lnTo>
                    <a:pt x="2737790" y="85946"/>
                  </a:lnTo>
                  <a:lnTo>
                    <a:pt x="2710656" y="50831"/>
                  </a:lnTo>
                  <a:lnTo>
                    <a:pt x="2675541" y="23697"/>
                  </a:lnTo>
                  <a:lnTo>
                    <a:pt x="2634105" y="6200"/>
                  </a:lnTo>
                  <a:lnTo>
                    <a:pt x="2588005" y="0"/>
                  </a:lnTo>
                  <a:close/>
                </a:path>
              </a:pathLst>
            </a:custGeom>
            <a:solidFill>
              <a:srgbClr val="4471C4"/>
            </a:solidFill>
          </p:spPr>
          <p:txBody>
            <a:bodyPr wrap="square" lIns="0" tIns="0" rIns="0" bIns="0" rtlCol="0"/>
            <a:lstStyle/>
            <a:p>
              <a:endParaRPr sz="1485"/>
            </a:p>
          </p:txBody>
        </p:sp>
        <p:sp>
          <p:nvSpPr>
            <p:cNvPr id="9" name="object 9"/>
            <p:cNvSpPr/>
            <p:nvPr/>
          </p:nvSpPr>
          <p:spPr>
            <a:xfrm>
              <a:off x="595883" y="3101339"/>
              <a:ext cx="2761615" cy="1041400"/>
            </a:xfrm>
            <a:custGeom>
              <a:avLst/>
              <a:gdLst/>
              <a:ahLst/>
              <a:cxnLst/>
              <a:rect l="l" t="t" r="r" b="b"/>
              <a:pathLst>
                <a:path w="2761615" h="1041400">
                  <a:moveTo>
                    <a:pt x="0" y="173482"/>
                  </a:moveTo>
                  <a:lnTo>
                    <a:pt x="6197" y="127382"/>
                  </a:lnTo>
                  <a:lnTo>
                    <a:pt x="23685" y="85946"/>
                  </a:lnTo>
                  <a:lnTo>
                    <a:pt x="50812" y="50831"/>
                  </a:lnTo>
                  <a:lnTo>
                    <a:pt x="85923" y="23697"/>
                  </a:lnTo>
                  <a:lnTo>
                    <a:pt x="127364" y="6200"/>
                  </a:lnTo>
                  <a:lnTo>
                    <a:pt x="173481" y="0"/>
                  </a:lnTo>
                  <a:lnTo>
                    <a:pt x="2588005" y="0"/>
                  </a:lnTo>
                  <a:lnTo>
                    <a:pt x="2634105" y="6200"/>
                  </a:lnTo>
                  <a:lnTo>
                    <a:pt x="2675541" y="23697"/>
                  </a:lnTo>
                  <a:lnTo>
                    <a:pt x="2710656" y="50831"/>
                  </a:lnTo>
                  <a:lnTo>
                    <a:pt x="2737790" y="85946"/>
                  </a:lnTo>
                  <a:lnTo>
                    <a:pt x="2755287" y="127382"/>
                  </a:lnTo>
                  <a:lnTo>
                    <a:pt x="2761488" y="173482"/>
                  </a:lnTo>
                  <a:lnTo>
                    <a:pt x="2761488" y="867410"/>
                  </a:lnTo>
                  <a:lnTo>
                    <a:pt x="2755287" y="913509"/>
                  </a:lnTo>
                  <a:lnTo>
                    <a:pt x="2737790" y="954945"/>
                  </a:lnTo>
                  <a:lnTo>
                    <a:pt x="2710656" y="990060"/>
                  </a:lnTo>
                  <a:lnTo>
                    <a:pt x="2675541" y="1017194"/>
                  </a:lnTo>
                  <a:lnTo>
                    <a:pt x="2634105" y="1034691"/>
                  </a:lnTo>
                  <a:lnTo>
                    <a:pt x="2588005" y="1040892"/>
                  </a:lnTo>
                  <a:lnTo>
                    <a:pt x="173481" y="1040892"/>
                  </a:lnTo>
                  <a:lnTo>
                    <a:pt x="127364" y="1034691"/>
                  </a:lnTo>
                  <a:lnTo>
                    <a:pt x="85923" y="1017194"/>
                  </a:lnTo>
                  <a:lnTo>
                    <a:pt x="50812" y="990060"/>
                  </a:lnTo>
                  <a:lnTo>
                    <a:pt x="23685" y="954945"/>
                  </a:lnTo>
                  <a:lnTo>
                    <a:pt x="6197" y="913509"/>
                  </a:lnTo>
                  <a:lnTo>
                    <a:pt x="0" y="867410"/>
                  </a:lnTo>
                  <a:lnTo>
                    <a:pt x="0" y="173482"/>
                  </a:lnTo>
                  <a:close/>
                </a:path>
              </a:pathLst>
            </a:custGeom>
            <a:ln w="12700">
              <a:solidFill>
                <a:srgbClr val="2E528F"/>
              </a:solidFill>
            </a:ln>
          </p:spPr>
          <p:txBody>
            <a:bodyPr wrap="square" lIns="0" tIns="0" rIns="0" bIns="0" rtlCol="0"/>
            <a:lstStyle/>
            <a:p>
              <a:endParaRPr sz="1485"/>
            </a:p>
          </p:txBody>
        </p:sp>
      </p:grpSp>
      <p:sp>
        <p:nvSpPr>
          <p:cNvPr id="10" name="object 10"/>
          <p:cNvSpPr txBox="1"/>
          <p:nvPr/>
        </p:nvSpPr>
        <p:spPr>
          <a:xfrm>
            <a:off x="825124" y="3623005"/>
            <a:ext cx="1610916" cy="822581"/>
          </a:xfrm>
          <a:prstGeom prst="rect">
            <a:avLst/>
          </a:prstGeom>
        </p:spPr>
        <p:txBody>
          <a:bodyPr vert="horz" wrap="square" lIns="0" tIns="9954" rIns="0" bIns="0" rtlCol="0">
            <a:spAutoFit/>
          </a:bodyPr>
          <a:lstStyle/>
          <a:p>
            <a:pPr marL="10478" marR="4191" indent="-1572" algn="ctr">
              <a:spcBef>
                <a:spcPts val="78"/>
              </a:spcBef>
            </a:pPr>
            <a:r>
              <a:rPr sz="1320" spc="-12" dirty="0">
                <a:solidFill>
                  <a:srgbClr val="FFFFFF"/>
                </a:solidFill>
                <a:latin typeface="Calibri"/>
                <a:cs typeface="Calibri"/>
              </a:rPr>
              <a:t>Falta </a:t>
            </a:r>
            <a:r>
              <a:rPr sz="1320" spc="-4" dirty="0">
                <a:solidFill>
                  <a:srgbClr val="FFFFFF"/>
                </a:solidFill>
                <a:latin typeface="Calibri"/>
                <a:cs typeface="Calibri"/>
              </a:rPr>
              <a:t>de </a:t>
            </a:r>
            <a:r>
              <a:rPr sz="1320" spc="-8" dirty="0">
                <a:solidFill>
                  <a:srgbClr val="FFFFFF"/>
                </a:solidFill>
                <a:latin typeface="Calibri"/>
                <a:cs typeface="Calibri"/>
              </a:rPr>
              <a:t>una </a:t>
            </a:r>
            <a:r>
              <a:rPr sz="1320" spc="-4" dirty="0">
                <a:solidFill>
                  <a:srgbClr val="FFFFFF"/>
                </a:solidFill>
                <a:latin typeface="Calibri"/>
                <a:cs typeface="Calibri"/>
              </a:rPr>
              <a:t>debida </a:t>
            </a:r>
            <a:r>
              <a:rPr sz="1320" dirty="0">
                <a:solidFill>
                  <a:srgbClr val="FFFFFF"/>
                </a:solidFill>
                <a:latin typeface="Calibri"/>
                <a:cs typeface="Calibri"/>
              </a:rPr>
              <a:t> </a:t>
            </a:r>
            <a:r>
              <a:rPr sz="1320" spc="-8" dirty="0">
                <a:solidFill>
                  <a:srgbClr val="FFFFFF"/>
                </a:solidFill>
                <a:latin typeface="Calibri"/>
                <a:cs typeface="Calibri"/>
              </a:rPr>
              <a:t>coordinación</a:t>
            </a:r>
            <a:r>
              <a:rPr sz="1320" dirty="0">
                <a:solidFill>
                  <a:srgbClr val="FFFFFF"/>
                </a:solidFill>
                <a:latin typeface="Calibri"/>
                <a:cs typeface="Calibri"/>
              </a:rPr>
              <a:t> </a:t>
            </a:r>
            <a:r>
              <a:rPr sz="1320" spc="-4" dirty="0">
                <a:solidFill>
                  <a:srgbClr val="FFFFFF"/>
                </a:solidFill>
                <a:latin typeface="Calibri"/>
                <a:cs typeface="Calibri"/>
              </a:rPr>
              <a:t>de los </a:t>
            </a:r>
            <a:r>
              <a:rPr sz="1320" dirty="0">
                <a:solidFill>
                  <a:srgbClr val="FFFFFF"/>
                </a:solidFill>
                <a:latin typeface="Calibri"/>
                <a:cs typeface="Calibri"/>
              </a:rPr>
              <a:t> </a:t>
            </a:r>
            <a:r>
              <a:rPr sz="1320" spc="-8" dirty="0">
                <a:solidFill>
                  <a:srgbClr val="FFFFFF"/>
                </a:solidFill>
                <a:latin typeface="Calibri"/>
                <a:cs typeface="Calibri"/>
              </a:rPr>
              <a:t>organismos públicos </a:t>
            </a:r>
            <a:r>
              <a:rPr sz="1320" spc="-4" dirty="0">
                <a:solidFill>
                  <a:srgbClr val="FFFFFF"/>
                </a:solidFill>
                <a:latin typeface="Calibri"/>
                <a:cs typeface="Calibri"/>
              </a:rPr>
              <a:t>en </a:t>
            </a:r>
            <a:r>
              <a:rPr sz="1320" spc="-289" dirty="0">
                <a:solidFill>
                  <a:srgbClr val="FFFFFF"/>
                </a:solidFill>
                <a:latin typeface="Calibri"/>
                <a:cs typeface="Calibri"/>
              </a:rPr>
              <a:t> </a:t>
            </a:r>
            <a:r>
              <a:rPr sz="1320" spc="-8" dirty="0">
                <a:solidFill>
                  <a:srgbClr val="FFFFFF"/>
                </a:solidFill>
                <a:latin typeface="Calibri"/>
                <a:cs typeface="Calibri"/>
              </a:rPr>
              <a:t>materia</a:t>
            </a:r>
            <a:r>
              <a:rPr sz="1320" spc="-17" dirty="0">
                <a:solidFill>
                  <a:srgbClr val="FFFFFF"/>
                </a:solidFill>
                <a:latin typeface="Calibri"/>
                <a:cs typeface="Calibri"/>
              </a:rPr>
              <a:t> </a:t>
            </a:r>
            <a:r>
              <a:rPr sz="1320" spc="-8" dirty="0">
                <a:solidFill>
                  <a:srgbClr val="FFFFFF"/>
                </a:solidFill>
                <a:latin typeface="Calibri"/>
                <a:cs typeface="Calibri"/>
              </a:rPr>
              <a:t>ambiental</a:t>
            </a:r>
            <a:endParaRPr sz="1320">
              <a:latin typeface="Calibri"/>
              <a:cs typeface="Calibri"/>
            </a:endParaRPr>
          </a:p>
        </p:txBody>
      </p:sp>
      <p:grpSp>
        <p:nvGrpSpPr>
          <p:cNvPr id="11" name="object 11"/>
          <p:cNvGrpSpPr/>
          <p:nvPr/>
        </p:nvGrpSpPr>
        <p:grpSpPr>
          <a:xfrm>
            <a:off x="505225" y="5067852"/>
            <a:ext cx="2288810" cy="868061"/>
            <a:chOff x="612394" y="4861305"/>
            <a:chExt cx="2774315" cy="1052195"/>
          </a:xfrm>
        </p:grpSpPr>
        <p:sp>
          <p:nvSpPr>
            <p:cNvPr id="12" name="object 12"/>
            <p:cNvSpPr/>
            <p:nvPr/>
          </p:nvSpPr>
          <p:spPr>
            <a:xfrm>
              <a:off x="618744" y="4867655"/>
              <a:ext cx="2761615" cy="1039494"/>
            </a:xfrm>
            <a:custGeom>
              <a:avLst/>
              <a:gdLst/>
              <a:ahLst/>
              <a:cxnLst/>
              <a:rect l="l" t="t" r="r" b="b"/>
              <a:pathLst>
                <a:path w="2761615" h="1039495">
                  <a:moveTo>
                    <a:pt x="2588260" y="0"/>
                  </a:moveTo>
                  <a:lnTo>
                    <a:pt x="173228" y="0"/>
                  </a:lnTo>
                  <a:lnTo>
                    <a:pt x="127177" y="6190"/>
                  </a:lnTo>
                  <a:lnTo>
                    <a:pt x="85797" y="23659"/>
                  </a:lnTo>
                  <a:lnTo>
                    <a:pt x="50738" y="50752"/>
                  </a:lnTo>
                  <a:lnTo>
                    <a:pt x="23651" y="85814"/>
                  </a:lnTo>
                  <a:lnTo>
                    <a:pt x="6188" y="127191"/>
                  </a:lnTo>
                  <a:lnTo>
                    <a:pt x="0" y="173228"/>
                  </a:lnTo>
                  <a:lnTo>
                    <a:pt x="0" y="866140"/>
                  </a:lnTo>
                  <a:lnTo>
                    <a:pt x="6188" y="912190"/>
                  </a:lnTo>
                  <a:lnTo>
                    <a:pt x="23651" y="953570"/>
                  </a:lnTo>
                  <a:lnTo>
                    <a:pt x="50738" y="988629"/>
                  </a:lnTo>
                  <a:lnTo>
                    <a:pt x="85797" y="1015716"/>
                  </a:lnTo>
                  <a:lnTo>
                    <a:pt x="127177" y="1033179"/>
                  </a:lnTo>
                  <a:lnTo>
                    <a:pt x="173228" y="1039368"/>
                  </a:lnTo>
                  <a:lnTo>
                    <a:pt x="2588260" y="1039368"/>
                  </a:lnTo>
                  <a:lnTo>
                    <a:pt x="2634296" y="1033179"/>
                  </a:lnTo>
                  <a:lnTo>
                    <a:pt x="2675673" y="1015716"/>
                  </a:lnTo>
                  <a:lnTo>
                    <a:pt x="2710735" y="988629"/>
                  </a:lnTo>
                  <a:lnTo>
                    <a:pt x="2737828" y="953570"/>
                  </a:lnTo>
                  <a:lnTo>
                    <a:pt x="2755297" y="912190"/>
                  </a:lnTo>
                  <a:lnTo>
                    <a:pt x="2761488" y="866140"/>
                  </a:lnTo>
                  <a:lnTo>
                    <a:pt x="2761488" y="173228"/>
                  </a:lnTo>
                  <a:lnTo>
                    <a:pt x="2755297" y="127191"/>
                  </a:lnTo>
                  <a:lnTo>
                    <a:pt x="2737828" y="85814"/>
                  </a:lnTo>
                  <a:lnTo>
                    <a:pt x="2710735" y="50752"/>
                  </a:lnTo>
                  <a:lnTo>
                    <a:pt x="2675673" y="23659"/>
                  </a:lnTo>
                  <a:lnTo>
                    <a:pt x="2634296" y="6190"/>
                  </a:lnTo>
                  <a:lnTo>
                    <a:pt x="2588260" y="0"/>
                  </a:lnTo>
                  <a:close/>
                </a:path>
              </a:pathLst>
            </a:custGeom>
            <a:solidFill>
              <a:srgbClr val="4471C4"/>
            </a:solidFill>
          </p:spPr>
          <p:txBody>
            <a:bodyPr wrap="square" lIns="0" tIns="0" rIns="0" bIns="0" rtlCol="0"/>
            <a:lstStyle/>
            <a:p>
              <a:endParaRPr sz="1485"/>
            </a:p>
          </p:txBody>
        </p:sp>
        <p:sp>
          <p:nvSpPr>
            <p:cNvPr id="13" name="object 13"/>
            <p:cNvSpPr/>
            <p:nvPr/>
          </p:nvSpPr>
          <p:spPr>
            <a:xfrm>
              <a:off x="618744" y="4867655"/>
              <a:ext cx="2761615" cy="1039494"/>
            </a:xfrm>
            <a:custGeom>
              <a:avLst/>
              <a:gdLst/>
              <a:ahLst/>
              <a:cxnLst/>
              <a:rect l="l" t="t" r="r" b="b"/>
              <a:pathLst>
                <a:path w="2761615" h="1039495">
                  <a:moveTo>
                    <a:pt x="0" y="173228"/>
                  </a:moveTo>
                  <a:lnTo>
                    <a:pt x="6188" y="127191"/>
                  </a:lnTo>
                  <a:lnTo>
                    <a:pt x="23651" y="85814"/>
                  </a:lnTo>
                  <a:lnTo>
                    <a:pt x="50738" y="50752"/>
                  </a:lnTo>
                  <a:lnTo>
                    <a:pt x="85797" y="23659"/>
                  </a:lnTo>
                  <a:lnTo>
                    <a:pt x="127177" y="6190"/>
                  </a:lnTo>
                  <a:lnTo>
                    <a:pt x="173228" y="0"/>
                  </a:lnTo>
                  <a:lnTo>
                    <a:pt x="2588260" y="0"/>
                  </a:lnTo>
                  <a:lnTo>
                    <a:pt x="2634296" y="6190"/>
                  </a:lnTo>
                  <a:lnTo>
                    <a:pt x="2675673" y="23659"/>
                  </a:lnTo>
                  <a:lnTo>
                    <a:pt x="2710735" y="50752"/>
                  </a:lnTo>
                  <a:lnTo>
                    <a:pt x="2737828" y="85814"/>
                  </a:lnTo>
                  <a:lnTo>
                    <a:pt x="2755297" y="127191"/>
                  </a:lnTo>
                  <a:lnTo>
                    <a:pt x="2761488" y="173228"/>
                  </a:lnTo>
                  <a:lnTo>
                    <a:pt x="2761488" y="866140"/>
                  </a:lnTo>
                  <a:lnTo>
                    <a:pt x="2755297" y="912190"/>
                  </a:lnTo>
                  <a:lnTo>
                    <a:pt x="2737828" y="953570"/>
                  </a:lnTo>
                  <a:lnTo>
                    <a:pt x="2710735" y="988629"/>
                  </a:lnTo>
                  <a:lnTo>
                    <a:pt x="2675673" y="1015716"/>
                  </a:lnTo>
                  <a:lnTo>
                    <a:pt x="2634296" y="1033179"/>
                  </a:lnTo>
                  <a:lnTo>
                    <a:pt x="2588260" y="1039368"/>
                  </a:lnTo>
                  <a:lnTo>
                    <a:pt x="173228" y="1039368"/>
                  </a:lnTo>
                  <a:lnTo>
                    <a:pt x="127177" y="1033179"/>
                  </a:lnTo>
                  <a:lnTo>
                    <a:pt x="85797" y="1015716"/>
                  </a:lnTo>
                  <a:lnTo>
                    <a:pt x="50738" y="988629"/>
                  </a:lnTo>
                  <a:lnTo>
                    <a:pt x="23651" y="953570"/>
                  </a:lnTo>
                  <a:lnTo>
                    <a:pt x="6188" y="912190"/>
                  </a:lnTo>
                  <a:lnTo>
                    <a:pt x="0" y="866140"/>
                  </a:lnTo>
                  <a:lnTo>
                    <a:pt x="0" y="173228"/>
                  </a:lnTo>
                  <a:close/>
                </a:path>
              </a:pathLst>
            </a:custGeom>
            <a:ln w="12699">
              <a:solidFill>
                <a:srgbClr val="2E528F"/>
              </a:solidFill>
            </a:ln>
          </p:spPr>
          <p:txBody>
            <a:bodyPr wrap="square" lIns="0" tIns="0" rIns="0" bIns="0" rtlCol="0"/>
            <a:lstStyle/>
            <a:p>
              <a:endParaRPr sz="1485"/>
            </a:p>
          </p:txBody>
        </p:sp>
      </p:grpSp>
      <p:sp>
        <p:nvSpPr>
          <p:cNvPr id="14" name="object 14"/>
          <p:cNvSpPr txBox="1"/>
          <p:nvPr/>
        </p:nvSpPr>
        <p:spPr>
          <a:xfrm>
            <a:off x="642564" y="5281384"/>
            <a:ext cx="2011156" cy="416316"/>
          </a:xfrm>
          <a:prstGeom prst="rect">
            <a:avLst/>
          </a:prstGeom>
        </p:spPr>
        <p:txBody>
          <a:bodyPr vert="horz" wrap="square" lIns="0" tIns="9954" rIns="0" bIns="0" rtlCol="0">
            <a:spAutoFit/>
          </a:bodyPr>
          <a:lstStyle/>
          <a:p>
            <a:pPr algn="ctr">
              <a:spcBef>
                <a:spcPts val="78"/>
              </a:spcBef>
            </a:pPr>
            <a:r>
              <a:rPr sz="1320" spc="-4" dirty="0">
                <a:solidFill>
                  <a:srgbClr val="FFFFFF"/>
                </a:solidFill>
                <a:latin typeface="Calibri"/>
                <a:cs typeface="Calibri"/>
              </a:rPr>
              <a:t>Limitaciones</a:t>
            </a:r>
            <a:r>
              <a:rPr sz="1320" spc="-17" dirty="0">
                <a:solidFill>
                  <a:srgbClr val="FFFFFF"/>
                </a:solidFill>
                <a:latin typeface="Calibri"/>
                <a:cs typeface="Calibri"/>
              </a:rPr>
              <a:t> </a:t>
            </a:r>
            <a:r>
              <a:rPr sz="1320" spc="-4" dirty="0">
                <a:solidFill>
                  <a:srgbClr val="FFFFFF"/>
                </a:solidFill>
                <a:latin typeface="Calibri"/>
                <a:cs typeface="Calibri"/>
              </a:rPr>
              <a:t>en</a:t>
            </a:r>
            <a:r>
              <a:rPr sz="1320" spc="-17" dirty="0">
                <a:solidFill>
                  <a:srgbClr val="FFFFFF"/>
                </a:solidFill>
                <a:latin typeface="Calibri"/>
                <a:cs typeface="Calibri"/>
              </a:rPr>
              <a:t> </a:t>
            </a:r>
            <a:r>
              <a:rPr sz="1320" spc="-4" dirty="0">
                <a:solidFill>
                  <a:srgbClr val="FFFFFF"/>
                </a:solidFill>
                <a:latin typeface="Calibri"/>
                <a:cs typeface="Calibri"/>
              </a:rPr>
              <a:t>el</a:t>
            </a:r>
            <a:r>
              <a:rPr sz="1320" spc="-12" dirty="0">
                <a:solidFill>
                  <a:srgbClr val="FFFFFF"/>
                </a:solidFill>
                <a:latin typeface="Calibri"/>
                <a:cs typeface="Calibri"/>
              </a:rPr>
              <a:t> </a:t>
            </a:r>
            <a:r>
              <a:rPr sz="1320" spc="-4" dirty="0">
                <a:solidFill>
                  <a:srgbClr val="FFFFFF"/>
                </a:solidFill>
                <a:latin typeface="Calibri"/>
                <a:cs typeface="Calibri"/>
              </a:rPr>
              <a:t>acceso</a:t>
            </a:r>
            <a:r>
              <a:rPr sz="1320" spc="4" dirty="0">
                <a:solidFill>
                  <a:srgbClr val="FFFFFF"/>
                </a:solidFill>
                <a:latin typeface="Calibri"/>
                <a:cs typeface="Calibri"/>
              </a:rPr>
              <a:t> </a:t>
            </a:r>
            <a:r>
              <a:rPr sz="1320" spc="-4" dirty="0">
                <a:solidFill>
                  <a:srgbClr val="FFFFFF"/>
                </a:solidFill>
                <a:latin typeface="Calibri"/>
                <a:cs typeface="Calibri"/>
              </a:rPr>
              <a:t>a</a:t>
            </a:r>
            <a:r>
              <a:rPr sz="1320" spc="-17" dirty="0">
                <a:solidFill>
                  <a:srgbClr val="FFFFFF"/>
                </a:solidFill>
                <a:latin typeface="Calibri"/>
                <a:cs typeface="Calibri"/>
              </a:rPr>
              <a:t> </a:t>
            </a:r>
            <a:r>
              <a:rPr sz="1320" dirty="0">
                <a:solidFill>
                  <a:srgbClr val="FFFFFF"/>
                </a:solidFill>
                <a:latin typeface="Calibri"/>
                <a:cs typeface="Calibri"/>
              </a:rPr>
              <a:t>la</a:t>
            </a:r>
            <a:endParaRPr sz="1320">
              <a:latin typeface="Calibri"/>
              <a:cs typeface="Calibri"/>
            </a:endParaRPr>
          </a:p>
          <a:p>
            <a:pPr marL="1572" algn="ctr"/>
            <a:r>
              <a:rPr sz="1320" spc="-4" dirty="0">
                <a:solidFill>
                  <a:srgbClr val="FFFFFF"/>
                </a:solidFill>
                <a:latin typeface="Calibri"/>
                <a:cs typeface="Calibri"/>
              </a:rPr>
              <a:t>Justicia</a:t>
            </a:r>
            <a:r>
              <a:rPr sz="1320" spc="-41" dirty="0">
                <a:solidFill>
                  <a:srgbClr val="FFFFFF"/>
                </a:solidFill>
                <a:latin typeface="Calibri"/>
                <a:cs typeface="Calibri"/>
              </a:rPr>
              <a:t> </a:t>
            </a:r>
            <a:r>
              <a:rPr sz="1320" spc="-8" dirty="0">
                <a:solidFill>
                  <a:srgbClr val="FFFFFF"/>
                </a:solidFill>
                <a:latin typeface="Calibri"/>
                <a:cs typeface="Calibri"/>
              </a:rPr>
              <a:t>Ambiental</a:t>
            </a:r>
            <a:endParaRPr sz="1320">
              <a:latin typeface="Calibri"/>
              <a:cs typeface="Calibri"/>
            </a:endParaRPr>
          </a:p>
        </p:txBody>
      </p:sp>
      <p:grpSp>
        <p:nvGrpSpPr>
          <p:cNvPr id="15" name="object 15"/>
          <p:cNvGrpSpPr/>
          <p:nvPr/>
        </p:nvGrpSpPr>
        <p:grpSpPr>
          <a:xfrm>
            <a:off x="7191547" y="5186038"/>
            <a:ext cx="2287762" cy="869633"/>
            <a:chOff x="8717026" y="5004561"/>
            <a:chExt cx="2773045" cy="1054100"/>
          </a:xfrm>
        </p:grpSpPr>
        <p:sp>
          <p:nvSpPr>
            <p:cNvPr id="16" name="object 16"/>
            <p:cNvSpPr/>
            <p:nvPr/>
          </p:nvSpPr>
          <p:spPr>
            <a:xfrm>
              <a:off x="8723376" y="5010911"/>
              <a:ext cx="2760345" cy="1041400"/>
            </a:xfrm>
            <a:custGeom>
              <a:avLst/>
              <a:gdLst/>
              <a:ahLst/>
              <a:cxnLst/>
              <a:rect l="l" t="t" r="r" b="b"/>
              <a:pathLst>
                <a:path w="2760345" h="1041400">
                  <a:moveTo>
                    <a:pt x="2586481" y="0"/>
                  </a:moveTo>
                  <a:lnTo>
                    <a:pt x="173481" y="0"/>
                  </a:lnTo>
                  <a:lnTo>
                    <a:pt x="127382" y="6200"/>
                  </a:lnTo>
                  <a:lnTo>
                    <a:pt x="85946" y="23697"/>
                  </a:lnTo>
                  <a:lnTo>
                    <a:pt x="50831" y="50831"/>
                  </a:lnTo>
                  <a:lnTo>
                    <a:pt x="23697" y="85946"/>
                  </a:lnTo>
                  <a:lnTo>
                    <a:pt x="6200" y="127382"/>
                  </a:lnTo>
                  <a:lnTo>
                    <a:pt x="0" y="173481"/>
                  </a:lnTo>
                  <a:lnTo>
                    <a:pt x="0" y="867410"/>
                  </a:lnTo>
                  <a:lnTo>
                    <a:pt x="6200" y="913527"/>
                  </a:lnTo>
                  <a:lnTo>
                    <a:pt x="23697" y="954968"/>
                  </a:lnTo>
                  <a:lnTo>
                    <a:pt x="50831" y="990079"/>
                  </a:lnTo>
                  <a:lnTo>
                    <a:pt x="85946" y="1017206"/>
                  </a:lnTo>
                  <a:lnTo>
                    <a:pt x="127382" y="1034694"/>
                  </a:lnTo>
                  <a:lnTo>
                    <a:pt x="173481" y="1040892"/>
                  </a:lnTo>
                  <a:lnTo>
                    <a:pt x="2586481" y="1040892"/>
                  </a:lnTo>
                  <a:lnTo>
                    <a:pt x="2632581" y="1034694"/>
                  </a:lnTo>
                  <a:lnTo>
                    <a:pt x="2674017" y="1017206"/>
                  </a:lnTo>
                  <a:lnTo>
                    <a:pt x="2709132" y="990079"/>
                  </a:lnTo>
                  <a:lnTo>
                    <a:pt x="2736266" y="954968"/>
                  </a:lnTo>
                  <a:lnTo>
                    <a:pt x="2753763" y="913527"/>
                  </a:lnTo>
                  <a:lnTo>
                    <a:pt x="2759964" y="867410"/>
                  </a:lnTo>
                  <a:lnTo>
                    <a:pt x="2759964" y="173481"/>
                  </a:lnTo>
                  <a:lnTo>
                    <a:pt x="2753763" y="127382"/>
                  </a:lnTo>
                  <a:lnTo>
                    <a:pt x="2736266" y="85946"/>
                  </a:lnTo>
                  <a:lnTo>
                    <a:pt x="2709132" y="50831"/>
                  </a:lnTo>
                  <a:lnTo>
                    <a:pt x="2674017" y="23697"/>
                  </a:lnTo>
                  <a:lnTo>
                    <a:pt x="2632581" y="6200"/>
                  </a:lnTo>
                  <a:lnTo>
                    <a:pt x="2586481" y="0"/>
                  </a:lnTo>
                  <a:close/>
                </a:path>
              </a:pathLst>
            </a:custGeom>
            <a:solidFill>
              <a:srgbClr val="4471C4"/>
            </a:solidFill>
          </p:spPr>
          <p:txBody>
            <a:bodyPr wrap="square" lIns="0" tIns="0" rIns="0" bIns="0" rtlCol="0"/>
            <a:lstStyle/>
            <a:p>
              <a:endParaRPr sz="1485"/>
            </a:p>
          </p:txBody>
        </p:sp>
        <p:sp>
          <p:nvSpPr>
            <p:cNvPr id="17" name="object 17"/>
            <p:cNvSpPr/>
            <p:nvPr/>
          </p:nvSpPr>
          <p:spPr>
            <a:xfrm>
              <a:off x="8723376" y="5010911"/>
              <a:ext cx="2760345" cy="1041400"/>
            </a:xfrm>
            <a:custGeom>
              <a:avLst/>
              <a:gdLst/>
              <a:ahLst/>
              <a:cxnLst/>
              <a:rect l="l" t="t" r="r" b="b"/>
              <a:pathLst>
                <a:path w="2760345" h="1041400">
                  <a:moveTo>
                    <a:pt x="0" y="173481"/>
                  </a:moveTo>
                  <a:lnTo>
                    <a:pt x="6200" y="127382"/>
                  </a:lnTo>
                  <a:lnTo>
                    <a:pt x="23697" y="85946"/>
                  </a:lnTo>
                  <a:lnTo>
                    <a:pt x="50831" y="50831"/>
                  </a:lnTo>
                  <a:lnTo>
                    <a:pt x="85946" y="23697"/>
                  </a:lnTo>
                  <a:lnTo>
                    <a:pt x="127382" y="6200"/>
                  </a:lnTo>
                  <a:lnTo>
                    <a:pt x="173481" y="0"/>
                  </a:lnTo>
                  <a:lnTo>
                    <a:pt x="2586481" y="0"/>
                  </a:lnTo>
                  <a:lnTo>
                    <a:pt x="2632581" y="6200"/>
                  </a:lnTo>
                  <a:lnTo>
                    <a:pt x="2674017" y="23697"/>
                  </a:lnTo>
                  <a:lnTo>
                    <a:pt x="2709132" y="50831"/>
                  </a:lnTo>
                  <a:lnTo>
                    <a:pt x="2736266" y="85946"/>
                  </a:lnTo>
                  <a:lnTo>
                    <a:pt x="2753763" y="127382"/>
                  </a:lnTo>
                  <a:lnTo>
                    <a:pt x="2759964" y="173481"/>
                  </a:lnTo>
                  <a:lnTo>
                    <a:pt x="2759964" y="867410"/>
                  </a:lnTo>
                  <a:lnTo>
                    <a:pt x="2753763" y="913527"/>
                  </a:lnTo>
                  <a:lnTo>
                    <a:pt x="2736266" y="954968"/>
                  </a:lnTo>
                  <a:lnTo>
                    <a:pt x="2709132" y="990079"/>
                  </a:lnTo>
                  <a:lnTo>
                    <a:pt x="2674017" y="1017206"/>
                  </a:lnTo>
                  <a:lnTo>
                    <a:pt x="2632581" y="1034694"/>
                  </a:lnTo>
                  <a:lnTo>
                    <a:pt x="2586481" y="1040892"/>
                  </a:lnTo>
                  <a:lnTo>
                    <a:pt x="173481" y="1040892"/>
                  </a:lnTo>
                  <a:lnTo>
                    <a:pt x="127382" y="1034694"/>
                  </a:lnTo>
                  <a:lnTo>
                    <a:pt x="85946" y="1017206"/>
                  </a:lnTo>
                  <a:lnTo>
                    <a:pt x="50831" y="990079"/>
                  </a:lnTo>
                  <a:lnTo>
                    <a:pt x="23697" y="954968"/>
                  </a:lnTo>
                  <a:lnTo>
                    <a:pt x="6200" y="913527"/>
                  </a:lnTo>
                  <a:lnTo>
                    <a:pt x="0" y="867410"/>
                  </a:lnTo>
                  <a:lnTo>
                    <a:pt x="0" y="173481"/>
                  </a:lnTo>
                  <a:close/>
                </a:path>
              </a:pathLst>
            </a:custGeom>
            <a:ln w="12700">
              <a:solidFill>
                <a:srgbClr val="2E528F"/>
              </a:solidFill>
            </a:ln>
          </p:spPr>
          <p:txBody>
            <a:bodyPr wrap="square" lIns="0" tIns="0" rIns="0" bIns="0" rtlCol="0"/>
            <a:lstStyle/>
            <a:p>
              <a:endParaRPr sz="1485"/>
            </a:p>
          </p:txBody>
        </p:sp>
      </p:grpSp>
      <p:sp>
        <p:nvSpPr>
          <p:cNvPr id="18" name="object 18"/>
          <p:cNvSpPr txBox="1"/>
          <p:nvPr/>
        </p:nvSpPr>
        <p:spPr>
          <a:xfrm>
            <a:off x="7331631" y="5198611"/>
            <a:ext cx="2007489" cy="822581"/>
          </a:xfrm>
          <a:prstGeom prst="rect">
            <a:avLst/>
          </a:prstGeom>
        </p:spPr>
        <p:txBody>
          <a:bodyPr vert="horz" wrap="square" lIns="0" tIns="9954" rIns="0" bIns="0" rtlCol="0">
            <a:spAutoFit/>
          </a:bodyPr>
          <a:lstStyle/>
          <a:p>
            <a:pPr marL="10478" marR="4191" algn="ctr">
              <a:spcBef>
                <a:spcPts val="78"/>
              </a:spcBef>
            </a:pPr>
            <a:r>
              <a:rPr sz="1320" spc="-4" dirty="0">
                <a:solidFill>
                  <a:srgbClr val="FFFFFF"/>
                </a:solidFill>
                <a:latin typeface="Calibri"/>
                <a:cs typeface="Calibri"/>
              </a:rPr>
              <a:t>. </a:t>
            </a:r>
            <a:r>
              <a:rPr sz="1320" spc="-17" dirty="0">
                <a:solidFill>
                  <a:srgbClr val="FFFFFF"/>
                </a:solidFill>
                <a:latin typeface="Calibri"/>
                <a:cs typeface="Calibri"/>
              </a:rPr>
              <a:t>Tensiones</a:t>
            </a:r>
            <a:r>
              <a:rPr sz="1320" dirty="0">
                <a:solidFill>
                  <a:srgbClr val="FFFFFF"/>
                </a:solidFill>
                <a:latin typeface="Calibri"/>
                <a:cs typeface="Calibri"/>
              </a:rPr>
              <a:t> </a:t>
            </a:r>
            <a:r>
              <a:rPr sz="1320" spc="-12" dirty="0">
                <a:solidFill>
                  <a:srgbClr val="FFFFFF"/>
                </a:solidFill>
                <a:latin typeface="Calibri"/>
                <a:cs typeface="Calibri"/>
              </a:rPr>
              <a:t>entre</a:t>
            </a:r>
            <a:r>
              <a:rPr sz="1320" spc="12" dirty="0">
                <a:solidFill>
                  <a:srgbClr val="FFFFFF"/>
                </a:solidFill>
                <a:latin typeface="Calibri"/>
                <a:cs typeface="Calibri"/>
              </a:rPr>
              <a:t> </a:t>
            </a:r>
            <a:r>
              <a:rPr sz="1320" spc="-4" dirty="0">
                <a:solidFill>
                  <a:srgbClr val="FFFFFF"/>
                </a:solidFill>
                <a:latin typeface="Calibri"/>
                <a:cs typeface="Calibri"/>
              </a:rPr>
              <a:t>los </a:t>
            </a:r>
            <a:r>
              <a:rPr sz="1320" dirty="0">
                <a:solidFill>
                  <a:srgbClr val="FFFFFF"/>
                </a:solidFill>
                <a:latin typeface="Calibri"/>
                <a:cs typeface="Calibri"/>
              </a:rPr>
              <a:t> </a:t>
            </a:r>
            <a:r>
              <a:rPr sz="1320" spc="-8" dirty="0">
                <a:solidFill>
                  <a:srgbClr val="FFFFFF"/>
                </a:solidFill>
                <a:latin typeface="Calibri"/>
                <a:cs typeface="Calibri"/>
              </a:rPr>
              <a:t>instrumentos </a:t>
            </a:r>
            <a:r>
              <a:rPr sz="1320" spc="-4" dirty="0">
                <a:solidFill>
                  <a:srgbClr val="FFFFFF"/>
                </a:solidFill>
                <a:latin typeface="Calibri"/>
                <a:cs typeface="Calibri"/>
              </a:rPr>
              <a:t>internacionales </a:t>
            </a:r>
            <a:r>
              <a:rPr sz="1320" spc="-289" dirty="0">
                <a:solidFill>
                  <a:srgbClr val="FFFFFF"/>
                </a:solidFill>
                <a:latin typeface="Calibri"/>
                <a:cs typeface="Calibri"/>
              </a:rPr>
              <a:t> </a:t>
            </a:r>
            <a:r>
              <a:rPr sz="1320" spc="-8" dirty="0">
                <a:solidFill>
                  <a:srgbClr val="FFFFFF"/>
                </a:solidFill>
                <a:latin typeface="Calibri"/>
                <a:cs typeface="Calibri"/>
              </a:rPr>
              <a:t>ratificados por </a:t>
            </a:r>
            <a:r>
              <a:rPr sz="1320" spc="-4" dirty="0">
                <a:solidFill>
                  <a:srgbClr val="FFFFFF"/>
                </a:solidFill>
                <a:latin typeface="Calibri"/>
                <a:cs typeface="Calibri"/>
              </a:rPr>
              <a:t>Chile y la </a:t>
            </a:r>
            <a:r>
              <a:rPr sz="1320" dirty="0">
                <a:solidFill>
                  <a:srgbClr val="FFFFFF"/>
                </a:solidFill>
                <a:latin typeface="Calibri"/>
                <a:cs typeface="Calibri"/>
              </a:rPr>
              <a:t> </a:t>
            </a:r>
            <a:r>
              <a:rPr sz="1320" spc="-4" dirty="0">
                <a:solidFill>
                  <a:srgbClr val="FFFFFF"/>
                </a:solidFill>
                <a:latin typeface="Calibri"/>
                <a:cs typeface="Calibri"/>
              </a:rPr>
              <a:t>legislación</a:t>
            </a:r>
            <a:r>
              <a:rPr sz="1320" spc="-29" dirty="0">
                <a:solidFill>
                  <a:srgbClr val="FFFFFF"/>
                </a:solidFill>
                <a:latin typeface="Calibri"/>
                <a:cs typeface="Calibri"/>
              </a:rPr>
              <a:t> </a:t>
            </a:r>
            <a:r>
              <a:rPr sz="1320" spc="-8" dirty="0">
                <a:solidFill>
                  <a:srgbClr val="FFFFFF"/>
                </a:solidFill>
                <a:latin typeface="Calibri"/>
                <a:cs typeface="Calibri"/>
              </a:rPr>
              <a:t>interna</a:t>
            </a:r>
            <a:endParaRPr sz="1320">
              <a:latin typeface="Calibri"/>
              <a:cs typeface="Calibri"/>
            </a:endParaRPr>
          </a:p>
        </p:txBody>
      </p:sp>
      <p:grpSp>
        <p:nvGrpSpPr>
          <p:cNvPr id="19" name="object 19"/>
          <p:cNvGrpSpPr/>
          <p:nvPr/>
        </p:nvGrpSpPr>
        <p:grpSpPr>
          <a:xfrm>
            <a:off x="7283330" y="3610641"/>
            <a:ext cx="2288810" cy="869633"/>
            <a:chOff x="8828278" y="3094989"/>
            <a:chExt cx="2774315" cy="1054100"/>
          </a:xfrm>
        </p:grpSpPr>
        <p:sp>
          <p:nvSpPr>
            <p:cNvPr id="20" name="object 20"/>
            <p:cNvSpPr/>
            <p:nvPr/>
          </p:nvSpPr>
          <p:spPr>
            <a:xfrm>
              <a:off x="8834628" y="3101339"/>
              <a:ext cx="2761615" cy="1041400"/>
            </a:xfrm>
            <a:custGeom>
              <a:avLst/>
              <a:gdLst/>
              <a:ahLst/>
              <a:cxnLst/>
              <a:rect l="l" t="t" r="r" b="b"/>
              <a:pathLst>
                <a:path w="2761615" h="1041400">
                  <a:moveTo>
                    <a:pt x="2588005" y="0"/>
                  </a:moveTo>
                  <a:lnTo>
                    <a:pt x="173481" y="0"/>
                  </a:lnTo>
                  <a:lnTo>
                    <a:pt x="127382" y="6200"/>
                  </a:lnTo>
                  <a:lnTo>
                    <a:pt x="85946" y="23697"/>
                  </a:lnTo>
                  <a:lnTo>
                    <a:pt x="50831" y="50831"/>
                  </a:lnTo>
                  <a:lnTo>
                    <a:pt x="23697" y="85946"/>
                  </a:lnTo>
                  <a:lnTo>
                    <a:pt x="6200" y="127382"/>
                  </a:lnTo>
                  <a:lnTo>
                    <a:pt x="0" y="173482"/>
                  </a:lnTo>
                  <a:lnTo>
                    <a:pt x="0" y="867410"/>
                  </a:lnTo>
                  <a:lnTo>
                    <a:pt x="6200" y="913509"/>
                  </a:lnTo>
                  <a:lnTo>
                    <a:pt x="23697" y="954945"/>
                  </a:lnTo>
                  <a:lnTo>
                    <a:pt x="50831" y="990060"/>
                  </a:lnTo>
                  <a:lnTo>
                    <a:pt x="85946" y="1017194"/>
                  </a:lnTo>
                  <a:lnTo>
                    <a:pt x="127382" y="1034691"/>
                  </a:lnTo>
                  <a:lnTo>
                    <a:pt x="173481" y="1040892"/>
                  </a:lnTo>
                  <a:lnTo>
                    <a:pt x="2588005" y="1040892"/>
                  </a:lnTo>
                  <a:lnTo>
                    <a:pt x="2634105" y="1034691"/>
                  </a:lnTo>
                  <a:lnTo>
                    <a:pt x="2675541" y="1017194"/>
                  </a:lnTo>
                  <a:lnTo>
                    <a:pt x="2710656" y="990060"/>
                  </a:lnTo>
                  <a:lnTo>
                    <a:pt x="2737790" y="954945"/>
                  </a:lnTo>
                  <a:lnTo>
                    <a:pt x="2755287" y="913509"/>
                  </a:lnTo>
                  <a:lnTo>
                    <a:pt x="2761488" y="867410"/>
                  </a:lnTo>
                  <a:lnTo>
                    <a:pt x="2761488" y="173482"/>
                  </a:lnTo>
                  <a:lnTo>
                    <a:pt x="2755287" y="127382"/>
                  </a:lnTo>
                  <a:lnTo>
                    <a:pt x="2737790" y="85946"/>
                  </a:lnTo>
                  <a:lnTo>
                    <a:pt x="2710656" y="50831"/>
                  </a:lnTo>
                  <a:lnTo>
                    <a:pt x="2675541" y="23697"/>
                  </a:lnTo>
                  <a:lnTo>
                    <a:pt x="2634105" y="6200"/>
                  </a:lnTo>
                  <a:lnTo>
                    <a:pt x="2588005" y="0"/>
                  </a:lnTo>
                  <a:close/>
                </a:path>
              </a:pathLst>
            </a:custGeom>
            <a:solidFill>
              <a:srgbClr val="4471C4"/>
            </a:solidFill>
          </p:spPr>
          <p:txBody>
            <a:bodyPr wrap="square" lIns="0" tIns="0" rIns="0" bIns="0" rtlCol="0"/>
            <a:lstStyle/>
            <a:p>
              <a:endParaRPr sz="1485"/>
            </a:p>
          </p:txBody>
        </p:sp>
        <p:sp>
          <p:nvSpPr>
            <p:cNvPr id="21" name="object 21"/>
            <p:cNvSpPr/>
            <p:nvPr/>
          </p:nvSpPr>
          <p:spPr>
            <a:xfrm>
              <a:off x="8834628" y="3101339"/>
              <a:ext cx="2761615" cy="1041400"/>
            </a:xfrm>
            <a:custGeom>
              <a:avLst/>
              <a:gdLst/>
              <a:ahLst/>
              <a:cxnLst/>
              <a:rect l="l" t="t" r="r" b="b"/>
              <a:pathLst>
                <a:path w="2761615" h="1041400">
                  <a:moveTo>
                    <a:pt x="0" y="173482"/>
                  </a:moveTo>
                  <a:lnTo>
                    <a:pt x="6200" y="127382"/>
                  </a:lnTo>
                  <a:lnTo>
                    <a:pt x="23697" y="85946"/>
                  </a:lnTo>
                  <a:lnTo>
                    <a:pt x="50831" y="50831"/>
                  </a:lnTo>
                  <a:lnTo>
                    <a:pt x="85946" y="23697"/>
                  </a:lnTo>
                  <a:lnTo>
                    <a:pt x="127382" y="6200"/>
                  </a:lnTo>
                  <a:lnTo>
                    <a:pt x="173481" y="0"/>
                  </a:lnTo>
                  <a:lnTo>
                    <a:pt x="2588005" y="0"/>
                  </a:lnTo>
                  <a:lnTo>
                    <a:pt x="2634105" y="6200"/>
                  </a:lnTo>
                  <a:lnTo>
                    <a:pt x="2675541" y="23697"/>
                  </a:lnTo>
                  <a:lnTo>
                    <a:pt x="2710656" y="50831"/>
                  </a:lnTo>
                  <a:lnTo>
                    <a:pt x="2737790" y="85946"/>
                  </a:lnTo>
                  <a:lnTo>
                    <a:pt x="2755287" y="127382"/>
                  </a:lnTo>
                  <a:lnTo>
                    <a:pt x="2761488" y="173482"/>
                  </a:lnTo>
                  <a:lnTo>
                    <a:pt x="2761488" y="867410"/>
                  </a:lnTo>
                  <a:lnTo>
                    <a:pt x="2755287" y="913509"/>
                  </a:lnTo>
                  <a:lnTo>
                    <a:pt x="2737790" y="954945"/>
                  </a:lnTo>
                  <a:lnTo>
                    <a:pt x="2710656" y="990060"/>
                  </a:lnTo>
                  <a:lnTo>
                    <a:pt x="2675541" y="1017194"/>
                  </a:lnTo>
                  <a:lnTo>
                    <a:pt x="2634105" y="1034691"/>
                  </a:lnTo>
                  <a:lnTo>
                    <a:pt x="2588005" y="1040892"/>
                  </a:lnTo>
                  <a:lnTo>
                    <a:pt x="173481" y="1040892"/>
                  </a:lnTo>
                  <a:lnTo>
                    <a:pt x="127382" y="1034691"/>
                  </a:lnTo>
                  <a:lnTo>
                    <a:pt x="85946" y="1017194"/>
                  </a:lnTo>
                  <a:lnTo>
                    <a:pt x="50831" y="990060"/>
                  </a:lnTo>
                  <a:lnTo>
                    <a:pt x="23697" y="954945"/>
                  </a:lnTo>
                  <a:lnTo>
                    <a:pt x="6200" y="913509"/>
                  </a:lnTo>
                  <a:lnTo>
                    <a:pt x="0" y="867410"/>
                  </a:lnTo>
                  <a:lnTo>
                    <a:pt x="0" y="173482"/>
                  </a:lnTo>
                  <a:close/>
                </a:path>
              </a:pathLst>
            </a:custGeom>
            <a:ln w="12700">
              <a:solidFill>
                <a:srgbClr val="2E528F"/>
              </a:solidFill>
            </a:ln>
          </p:spPr>
          <p:txBody>
            <a:bodyPr wrap="square" lIns="0" tIns="0" rIns="0" bIns="0" rtlCol="0"/>
            <a:lstStyle/>
            <a:p>
              <a:endParaRPr sz="1485"/>
            </a:p>
          </p:txBody>
        </p:sp>
      </p:grpSp>
      <p:sp>
        <p:nvSpPr>
          <p:cNvPr id="22" name="object 22"/>
          <p:cNvSpPr txBox="1"/>
          <p:nvPr/>
        </p:nvSpPr>
        <p:spPr>
          <a:xfrm>
            <a:off x="7572508" y="3623005"/>
            <a:ext cx="1710452" cy="822581"/>
          </a:xfrm>
          <a:prstGeom prst="rect">
            <a:avLst/>
          </a:prstGeom>
        </p:spPr>
        <p:txBody>
          <a:bodyPr vert="horz" wrap="square" lIns="0" tIns="9954" rIns="0" bIns="0" rtlCol="0">
            <a:spAutoFit/>
          </a:bodyPr>
          <a:lstStyle/>
          <a:p>
            <a:pPr marL="10478" marR="4191" algn="ctr">
              <a:spcBef>
                <a:spcPts val="78"/>
              </a:spcBef>
            </a:pPr>
            <a:r>
              <a:rPr sz="1320" spc="-17" dirty="0">
                <a:solidFill>
                  <a:srgbClr val="FFFFFF"/>
                </a:solidFill>
                <a:latin typeface="Calibri"/>
                <a:cs typeface="Calibri"/>
              </a:rPr>
              <a:t>Tensiones </a:t>
            </a:r>
            <a:r>
              <a:rPr sz="1320" spc="-4" dirty="0">
                <a:solidFill>
                  <a:srgbClr val="FFFFFF"/>
                </a:solidFill>
                <a:latin typeface="Calibri"/>
                <a:cs typeface="Calibri"/>
              </a:rPr>
              <a:t>en </a:t>
            </a:r>
            <a:r>
              <a:rPr sz="1320" spc="-8" dirty="0">
                <a:solidFill>
                  <a:srgbClr val="FFFFFF"/>
                </a:solidFill>
                <a:latin typeface="Calibri"/>
                <a:cs typeface="Calibri"/>
              </a:rPr>
              <a:t>materia del </a:t>
            </a:r>
            <a:r>
              <a:rPr sz="1320" spc="-289" dirty="0">
                <a:solidFill>
                  <a:srgbClr val="FFFFFF"/>
                </a:solidFill>
                <a:latin typeface="Calibri"/>
                <a:cs typeface="Calibri"/>
              </a:rPr>
              <a:t> </a:t>
            </a:r>
            <a:r>
              <a:rPr sz="1320" spc="-12" dirty="0">
                <a:solidFill>
                  <a:srgbClr val="FFFFFF"/>
                </a:solidFill>
                <a:latin typeface="Calibri"/>
                <a:cs typeface="Calibri"/>
              </a:rPr>
              <a:t>derecho</a:t>
            </a:r>
            <a:r>
              <a:rPr sz="1320" spc="21" dirty="0">
                <a:solidFill>
                  <a:srgbClr val="FFFFFF"/>
                </a:solidFill>
                <a:latin typeface="Calibri"/>
                <a:cs typeface="Calibri"/>
              </a:rPr>
              <a:t> </a:t>
            </a:r>
            <a:r>
              <a:rPr sz="1320" spc="-4" dirty="0">
                <a:solidFill>
                  <a:srgbClr val="FFFFFF"/>
                </a:solidFill>
                <a:latin typeface="Calibri"/>
                <a:cs typeface="Calibri"/>
              </a:rPr>
              <a:t>a</a:t>
            </a:r>
            <a:r>
              <a:rPr sz="1320" spc="-8" dirty="0">
                <a:solidFill>
                  <a:srgbClr val="FFFFFF"/>
                </a:solidFill>
                <a:latin typeface="Calibri"/>
                <a:cs typeface="Calibri"/>
              </a:rPr>
              <a:t> </a:t>
            </a:r>
            <a:r>
              <a:rPr sz="1320" spc="-4" dirty="0">
                <a:solidFill>
                  <a:srgbClr val="FFFFFF"/>
                </a:solidFill>
                <a:latin typeface="Calibri"/>
                <a:cs typeface="Calibri"/>
              </a:rPr>
              <a:t>participación </a:t>
            </a:r>
            <a:r>
              <a:rPr sz="1320" dirty="0">
                <a:solidFill>
                  <a:srgbClr val="FFFFFF"/>
                </a:solidFill>
                <a:latin typeface="Calibri"/>
                <a:cs typeface="Calibri"/>
              </a:rPr>
              <a:t> </a:t>
            </a:r>
            <a:r>
              <a:rPr sz="1320" spc="-4" dirty="0">
                <a:solidFill>
                  <a:srgbClr val="FFFFFF"/>
                </a:solidFill>
                <a:latin typeface="Calibri"/>
                <a:cs typeface="Calibri"/>
              </a:rPr>
              <a:t>ciudadana en </a:t>
            </a:r>
            <a:r>
              <a:rPr sz="1320" spc="-8" dirty="0">
                <a:solidFill>
                  <a:srgbClr val="FFFFFF"/>
                </a:solidFill>
                <a:latin typeface="Calibri"/>
                <a:cs typeface="Calibri"/>
              </a:rPr>
              <a:t>materia </a:t>
            </a:r>
            <a:r>
              <a:rPr sz="1320" spc="-4" dirty="0">
                <a:solidFill>
                  <a:srgbClr val="FFFFFF"/>
                </a:solidFill>
                <a:latin typeface="Calibri"/>
                <a:cs typeface="Calibri"/>
              </a:rPr>
              <a:t> </a:t>
            </a:r>
            <a:r>
              <a:rPr sz="1320" spc="-8" dirty="0">
                <a:solidFill>
                  <a:srgbClr val="FFFFFF"/>
                </a:solidFill>
                <a:latin typeface="Calibri"/>
                <a:cs typeface="Calibri"/>
              </a:rPr>
              <a:t>ambiental</a:t>
            </a:r>
            <a:endParaRPr sz="1320">
              <a:latin typeface="Calibri"/>
              <a:cs typeface="Calibri"/>
            </a:endParaRPr>
          </a:p>
        </p:txBody>
      </p:sp>
      <p:grpSp>
        <p:nvGrpSpPr>
          <p:cNvPr id="23" name="object 23"/>
          <p:cNvGrpSpPr/>
          <p:nvPr/>
        </p:nvGrpSpPr>
        <p:grpSpPr>
          <a:xfrm>
            <a:off x="7264470" y="2265331"/>
            <a:ext cx="2288810" cy="868061"/>
            <a:chOff x="8805418" y="1464310"/>
            <a:chExt cx="2774315" cy="1052195"/>
          </a:xfrm>
        </p:grpSpPr>
        <p:sp>
          <p:nvSpPr>
            <p:cNvPr id="24" name="object 24"/>
            <p:cNvSpPr/>
            <p:nvPr/>
          </p:nvSpPr>
          <p:spPr>
            <a:xfrm>
              <a:off x="8811768" y="1470660"/>
              <a:ext cx="2761615" cy="1039494"/>
            </a:xfrm>
            <a:custGeom>
              <a:avLst/>
              <a:gdLst/>
              <a:ahLst/>
              <a:cxnLst/>
              <a:rect l="l" t="t" r="r" b="b"/>
              <a:pathLst>
                <a:path w="2761615" h="1039494">
                  <a:moveTo>
                    <a:pt x="2588259" y="0"/>
                  </a:moveTo>
                  <a:lnTo>
                    <a:pt x="173227" y="0"/>
                  </a:lnTo>
                  <a:lnTo>
                    <a:pt x="127191" y="6190"/>
                  </a:lnTo>
                  <a:lnTo>
                    <a:pt x="85814" y="23659"/>
                  </a:lnTo>
                  <a:lnTo>
                    <a:pt x="50752" y="50752"/>
                  </a:lnTo>
                  <a:lnTo>
                    <a:pt x="23659" y="85814"/>
                  </a:lnTo>
                  <a:lnTo>
                    <a:pt x="6190" y="127191"/>
                  </a:lnTo>
                  <a:lnTo>
                    <a:pt x="0" y="173227"/>
                  </a:lnTo>
                  <a:lnTo>
                    <a:pt x="0" y="866139"/>
                  </a:lnTo>
                  <a:lnTo>
                    <a:pt x="6190" y="912176"/>
                  </a:lnTo>
                  <a:lnTo>
                    <a:pt x="23659" y="953553"/>
                  </a:lnTo>
                  <a:lnTo>
                    <a:pt x="50752" y="988615"/>
                  </a:lnTo>
                  <a:lnTo>
                    <a:pt x="85814" y="1015708"/>
                  </a:lnTo>
                  <a:lnTo>
                    <a:pt x="127191" y="1033177"/>
                  </a:lnTo>
                  <a:lnTo>
                    <a:pt x="173227" y="1039367"/>
                  </a:lnTo>
                  <a:lnTo>
                    <a:pt x="2588259" y="1039367"/>
                  </a:lnTo>
                  <a:lnTo>
                    <a:pt x="2634296" y="1033177"/>
                  </a:lnTo>
                  <a:lnTo>
                    <a:pt x="2675673" y="1015708"/>
                  </a:lnTo>
                  <a:lnTo>
                    <a:pt x="2710735" y="988615"/>
                  </a:lnTo>
                  <a:lnTo>
                    <a:pt x="2737828" y="953553"/>
                  </a:lnTo>
                  <a:lnTo>
                    <a:pt x="2755297" y="912176"/>
                  </a:lnTo>
                  <a:lnTo>
                    <a:pt x="2761487" y="866139"/>
                  </a:lnTo>
                  <a:lnTo>
                    <a:pt x="2761487" y="173227"/>
                  </a:lnTo>
                  <a:lnTo>
                    <a:pt x="2755297" y="127191"/>
                  </a:lnTo>
                  <a:lnTo>
                    <a:pt x="2737828" y="85814"/>
                  </a:lnTo>
                  <a:lnTo>
                    <a:pt x="2710735" y="50752"/>
                  </a:lnTo>
                  <a:lnTo>
                    <a:pt x="2675673" y="23659"/>
                  </a:lnTo>
                  <a:lnTo>
                    <a:pt x="2634296" y="6190"/>
                  </a:lnTo>
                  <a:lnTo>
                    <a:pt x="2588259" y="0"/>
                  </a:lnTo>
                  <a:close/>
                </a:path>
              </a:pathLst>
            </a:custGeom>
            <a:solidFill>
              <a:srgbClr val="4471C4"/>
            </a:solidFill>
          </p:spPr>
          <p:txBody>
            <a:bodyPr wrap="square" lIns="0" tIns="0" rIns="0" bIns="0" rtlCol="0"/>
            <a:lstStyle/>
            <a:p>
              <a:endParaRPr sz="1485"/>
            </a:p>
          </p:txBody>
        </p:sp>
        <p:sp>
          <p:nvSpPr>
            <p:cNvPr id="25" name="object 25"/>
            <p:cNvSpPr/>
            <p:nvPr/>
          </p:nvSpPr>
          <p:spPr>
            <a:xfrm>
              <a:off x="8811768" y="1470660"/>
              <a:ext cx="2761615" cy="1039494"/>
            </a:xfrm>
            <a:custGeom>
              <a:avLst/>
              <a:gdLst/>
              <a:ahLst/>
              <a:cxnLst/>
              <a:rect l="l" t="t" r="r" b="b"/>
              <a:pathLst>
                <a:path w="2761615" h="1039494">
                  <a:moveTo>
                    <a:pt x="0" y="173227"/>
                  </a:moveTo>
                  <a:lnTo>
                    <a:pt x="6190" y="127191"/>
                  </a:lnTo>
                  <a:lnTo>
                    <a:pt x="23659" y="85814"/>
                  </a:lnTo>
                  <a:lnTo>
                    <a:pt x="50752" y="50752"/>
                  </a:lnTo>
                  <a:lnTo>
                    <a:pt x="85814" y="23659"/>
                  </a:lnTo>
                  <a:lnTo>
                    <a:pt x="127191" y="6190"/>
                  </a:lnTo>
                  <a:lnTo>
                    <a:pt x="173227" y="0"/>
                  </a:lnTo>
                  <a:lnTo>
                    <a:pt x="2588259" y="0"/>
                  </a:lnTo>
                  <a:lnTo>
                    <a:pt x="2634296" y="6190"/>
                  </a:lnTo>
                  <a:lnTo>
                    <a:pt x="2675673" y="23659"/>
                  </a:lnTo>
                  <a:lnTo>
                    <a:pt x="2710735" y="50752"/>
                  </a:lnTo>
                  <a:lnTo>
                    <a:pt x="2737828" y="85814"/>
                  </a:lnTo>
                  <a:lnTo>
                    <a:pt x="2755297" y="127191"/>
                  </a:lnTo>
                  <a:lnTo>
                    <a:pt x="2761487" y="173227"/>
                  </a:lnTo>
                  <a:lnTo>
                    <a:pt x="2761487" y="866139"/>
                  </a:lnTo>
                  <a:lnTo>
                    <a:pt x="2755297" y="912176"/>
                  </a:lnTo>
                  <a:lnTo>
                    <a:pt x="2737828" y="953553"/>
                  </a:lnTo>
                  <a:lnTo>
                    <a:pt x="2710735" y="988615"/>
                  </a:lnTo>
                  <a:lnTo>
                    <a:pt x="2675673" y="1015708"/>
                  </a:lnTo>
                  <a:lnTo>
                    <a:pt x="2634296" y="1033177"/>
                  </a:lnTo>
                  <a:lnTo>
                    <a:pt x="2588259" y="1039367"/>
                  </a:lnTo>
                  <a:lnTo>
                    <a:pt x="173227" y="1039367"/>
                  </a:lnTo>
                  <a:lnTo>
                    <a:pt x="127191" y="1033177"/>
                  </a:lnTo>
                  <a:lnTo>
                    <a:pt x="85814" y="1015708"/>
                  </a:lnTo>
                  <a:lnTo>
                    <a:pt x="50752" y="988615"/>
                  </a:lnTo>
                  <a:lnTo>
                    <a:pt x="23659" y="953553"/>
                  </a:lnTo>
                  <a:lnTo>
                    <a:pt x="6190" y="912176"/>
                  </a:lnTo>
                  <a:lnTo>
                    <a:pt x="0" y="866139"/>
                  </a:lnTo>
                  <a:lnTo>
                    <a:pt x="0" y="173227"/>
                  </a:lnTo>
                  <a:close/>
                </a:path>
              </a:pathLst>
            </a:custGeom>
            <a:ln w="12700">
              <a:solidFill>
                <a:srgbClr val="2E528F"/>
              </a:solidFill>
            </a:ln>
          </p:spPr>
          <p:txBody>
            <a:bodyPr wrap="square" lIns="0" tIns="0" rIns="0" bIns="0" rtlCol="0"/>
            <a:lstStyle/>
            <a:p>
              <a:endParaRPr sz="1485"/>
            </a:p>
          </p:txBody>
        </p:sp>
      </p:grpSp>
      <p:sp>
        <p:nvSpPr>
          <p:cNvPr id="26" name="object 26"/>
          <p:cNvSpPr txBox="1"/>
          <p:nvPr/>
        </p:nvSpPr>
        <p:spPr>
          <a:xfrm>
            <a:off x="7477268" y="2377230"/>
            <a:ext cx="1863947" cy="619449"/>
          </a:xfrm>
          <a:prstGeom prst="rect">
            <a:avLst/>
          </a:prstGeom>
        </p:spPr>
        <p:txBody>
          <a:bodyPr vert="horz" wrap="square" lIns="0" tIns="9954" rIns="0" bIns="0" rtlCol="0">
            <a:spAutoFit/>
          </a:bodyPr>
          <a:lstStyle/>
          <a:p>
            <a:pPr marL="10478" marR="4191" algn="ctr">
              <a:spcBef>
                <a:spcPts val="78"/>
              </a:spcBef>
            </a:pPr>
            <a:r>
              <a:rPr sz="1320" spc="-17" dirty="0">
                <a:solidFill>
                  <a:srgbClr val="FFFFFF"/>
                </a:solidFill>
                <a:latin typeface="Calibri"/>
                <a:cs typeface="Calibri"/>
              </a:rPr>
              <a:t>Tensiones</a:t>
            </a:r>
            <a:r>
              <a:rPr sz="1320" spc="-8" dirty="0">
                <a:solidFill>
                  <a:srgbClr val="FFFFFF"/>
                </a:solidFill>
                <a:latin typeface="Calibri"/>
                <a:cs typeface="Calibri"/>
              </a:rPr>
              <a:t> </a:t>
            </a:r>
            <a:r>
              <a:rPr sz="1320" spc="-4" dirty="0">
                <a:solidFill>
                  <a:srgbClr val="FFFFFF"/>
                </a:solidFill>
                <a:latin typeface="Calibri"/>
                <a:cs typeface="Calibri"/>
              </a:rPr>
              <a:t>en el</a:t>
            </a:r>
            <a:r>
              <a:rPr sz="1320" spc="-12" dirty="0">
                <a:solidFill>
                  <a:srgbClr val="FFFFFF"/>
                </a:solidFill>
                <a:latin typeface="Calibri"/>
                <a:cs typeface="Calibri"/>
              </a:rPr>
              <a:t> </a:t>
            </a:r>
            <a:r>
              <a:rPr sz="1320" spc="-8" dirty="0">
                <a:solidFill>
                  <a:srgbClr val="FFFFFF"/>
                </a:solidFill>
                <a:latin typeface="Calibri"/>
                <a:cs typeface="Calibri"/>
              </a:rPr>
              <a:t>derecho</a:t>
            </a:r>
            <a:r>
              <a:rPr sz="1320" spc="12" dirty="0">
                <a:solidFill>
                  <a:srgbClr val="FFFFFF"/>
                </a:solidFill>
                <a:latin typeface="Calibri"/>
                <a:cs typeface="Calibri"/>
              </a:rPr>
              <a:t> </a:t>
            </a:r>
            <a:r>
              <a:rPr sz="1320" spc="-8" dirty="0">
                <a:solidFill>
                  <a:srgbClr val="FFFFFF"/>
                </a:solidFill>
                <a:latin typeface="Calibri"/>
                <a:cs typeface="Calibri"/>
              </a:rPr>
              <a:t>de </a:t>
            </a:r>
            <a:r>
              <a:rPr sz="1320" spc="-289" dirty="0">
                <a:solidFill>
                  <a:srgbClr val="FFFFFF"/>
                </a:solidFill>
                <a:latin typeface="Calibri"/>
                <a:cs typeface="Calibri"/>
              </a:rPr>
              <a:t> </a:t>
            </a:r>
            <a:r>
              <a:rPr sz="1320" spc="-4" dirty="0">
                <a:solidFill>
                  <a:srgbClr val="FFFFFF"/>
                </a:solidFill>
                <a:latin typeface="Calibri"/>
                <a:cs typeface="Calibri"/>
              </a:rPr>
              <a:t>acceso a </a:t>
            </a:r>
            <a:r>
              <a:rPr sz="1320" dirty="0">
                <a:solidFill>
                  <a:srgbClr val="FFFFFF"/>
                </a:solidFill>
                <a:latin typeface="Calibri"/>
                <a:cs typeface="Calibri"/>
              </a:rPr>
              <a:t>la </a:t>
            </a:r>
            <a:r>
              <a:rPr sz="1320" spc="-8" dirty="0">
                <a:solidFill>
                  <a:srgbClr val="FFFFFF"/>
                </a:solidFill>
                <a:latin typeface="Calibri"/>
                <a:cs typeface="Calibri"/>
              </a:rPr>
              <a:t>información </a:t>
            </a:r>
            <a:r>
              <a:rPr sz="1320" spc="-4" dirty="0">
                <a:solidFill>
                  <a:srgbClr val="FFFFFF"/>
                </a:solidFill>
                <a:latin typeface="Calibri"/>
                <a:cs typeface="Calibri"/>
              </a:rPr>
              <a:t> </a:t>
            </a:r>
            <a:r>
              <a:rPr sz="1320" spc="-8" dirty="0">
                <a:solidFill>
                  <a:srgbClr val="FFFFFF"/>
                </a:solidFill>
                <a:latin typeface="Calibri"/>
                <a:cs typeface="Calibri"/>
              </a:rPr>
              <a:t>ambiental</a:t>
            </a:r>
            <a:r>
              <a:rPr sz="1320" spc="-21" dirty="0">
                <a:solidFill>
                  <a:srgbClr val="FFFFFF"/>
                </a:solidFill>
                <a:latin typeface="Calibri"/>
                <a:cs typeface="Calibri"/>
              </a:rPr>
              <a:t> </a:t>
            </a:r>
            <a:r>
              <a:rPr sz="1320" spc="-12" dirty="0">
                <a:solidFill>
                  <a:srgbClr val="FFFFFF"/>
                </a:solidFill>
                <a:latin typeface="Calibri"/>
                <a:cs typeface="Calibri"/>
              </a:rPr>
              <a:t>relevante</a:t>
            </a:r>
            <a:endParaRPr sz="1320">
              <a:latin typeface="Calibri"/>
              <a:cs typeface="Calibri"/>
            </a:endParaRPr>
          </a:p>
        </p:txBody>
      </p:sp>
      <p:sp>
        <p:nvSpPr>
          <p:cNvPr id="27" name="object 27"/>
          <p:cNvSpPr txBox="1">
            <a:spLocks noGrp="1"/>
          </p:cNvSpPr>
          <p:nvPr>
            <p:ph type="title"/>
          </p:nvPr>
        </p:nvSpPr>
        <p:spPr>
          <a:xfrm>
            <a:off x="1630582" y="640616"/>
            <a:ext cx="8129587" cy="465079"/>
          </a:xfrm>
          <a:prstGeom prst="rect">
            <a:avLst/>
          </a:prstGeom>
        </p:spPr>
        <p:txBody>
          <a:bodyPr vert="horz" wrap="square" lIns="0" tIns="11001" rIns="0" bIns="0" rtlCol="0">
            <a:spAutoFit/>
          </a:bodyPr>
          <a:lstStyle/>
          <a:p>
            <a:pPr marL="10478">
              <a:spcBef>
                <a:spcPts val="87"/>
              </a:spcBef>
            </a:pPr>
            <a:r>
              <a:rPr spc="-29" dirty="0"/>
              <a:t>Tensiones</a:t>
            </a:r>
            <a:r>
              <a:rPr dirty="0">
                <a:latin typeface="Calibri"/>
                <a:cs typeface="Calibri"/>
              </a:rPr>
              <a:t> en</a:t>
            </a:r>
            <a:r>
              <a:rPr spc="17" dirty="0"/>
              <a:t> </a:t>
            </a:r>
            <a:r>
              <a:rPr dirty="0">
                <a:latin typeface="Calibri"/>
                <a:cs typeface="Calibri"/>
              </a:rPr>
              <a:t>el </a:t>
            </a:r>
            <a:r>
              <a:rPr spc="-12" dirty="0"/>
              <a:t>ordenamiento</a:t>
            </a:r>
            <a:r>
              <a:rPr spc="4" dirty="0"/>
              <a:t> </a:t>
            </a:r>
            <a:r>
              <a:rPr spc="-8" dirty="0"/>
              <a:t>jurídico</a:t>
            </a:r>
            <a:r>
              <a:rPr spc="4" dirty="0"/>
              <a:t> </a:t>
            </a:r>
            <a:r>
              <a:rPr spc="-4" dirty="0"/>
              <a:t>nacional</a:t>
            </a:r>
          </a:p>
        </p:txBody>
      </p:sp>
    </p:spTree>
    <p:extLst>
      <p:ext uri="{BB962C8B-B14F-4D97-AF65-F5344CB8AC3E}">
        <p14:creationId xmlns:p14="http://schemas.microsoft.com/office/powerpoint/2010/main" val="1131268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57275"/>
            <a:ext cx="10058400" cy="5657850"/>
            <a:chOff x="0" y="0"/>
            <a:chExt cx="12192000" cy="6858000"/>
          </a:xfrm>
        </p:grpSpPr>
        <p:pic>
          <p:nvPicPr>
            <p:cNvPr id="3" name="object 3"/>
            <p:cNvPicPr/>
            <p:nvPr/>
          </p:nvPicPr>
          <p:blipFill>
            <a:blip r:embed="rId2" cstate="print"/>
            <a:stretch>
              <a:fillRect/>
            </a:stretch>
          </p:blipFill>
          <p:spPr>
            <a:xfrm>
              <a:off x="3523488" y="0"/>
              <a:ext cx="8668512" cy="6857997"/>
            </a:xfrm>
            <a:prstGeom prst="rect">
              <a:avLst/>
            </a:prstGeom>
          </p:spPr>
        </p:pic>
        <p:pic>
          <p:nvPicPr>
            <p:cNvPr id="4" name="object 4"/>
            <p:cNvPicPr/>
            <p:nvPr/>
          </p:nvPicPr>
          <p:blipFill>
            <a:blip r:embed="rId3" cstate="print"/>
            <a:stretch>
              <a:fillRect/>
            </a:stretch>
          </p:blipFill>
          <p:spPr>
            <a:xfrm>
              <a:off x="0" y="0"/>
              <a:ext cx="9756648" cy="6858000"/>
            </a:xfrm>
            <a:prstGeom prst="rect">
              <a:avLst/>
            </a:prstGeom>
          </p:spPr>
        </p:pic>
      </p:grpSp>
      <p:sp>
        <p:nvSpPr>
          <p:cNvPr id="5" name="object 5"/>
          <p:cNvSpPr txBox="1">
            <a:spLocks noGrp="1"/>
          </p:cNvSpPr>
          <p:nvPr>
            <p:ph type="title"/>
          </p:nvPr>
        </p:nvSpPr>
        <p:spPr>
          <a:xfrm>
            <a:off x="459249" y="2589714"/>
            <a:ext cx="3169444" cy="1995419"/>
          </a:xfrm>
          <a:prstGeom prst="rect">
            <a:avLst/>
          </a:prstGeom>
        </p:spPr>
        <p:txBody>
          <a:bodyPr vert="horz" wrap="square" lIns="0" tIns="52388" rIns="0" bIns="0" rtlCol="0">
            <a:spAutoFit/>
          </a:bodyPr>
          <a:lstStyle/>
          <a:p>
            <a:pPr marL="10478" marR="4191">
              <a:lnSpc>
                <a:spcPct val="90000"/>
              </a:lnSpc>
              <a:spcBef>
                <a:spcPts val="413"/>
              </a:spcBef>
            </a:pPr>
            <a:r>
              <a:rPr sz="2805" spc="-58" dirty="0"/>
              <a:t>Tercera</a:t>
            </a:r>
            <a:r>
              <a:rPr sz="2805" spc="-21" dirty="0"/>
              <a:t> </a:t>
            </a:r>
            <a:r>
              <a:rPr sz="2805" spc="-8" dirty="0"/>
              <a:t>parte:</a:t>
            </a:r>
            <a:r>
              <a:rPr sz="2805" spc="-37" dirty="0"/>
              <a:t> </a:t>
            </a:r>
            <a:r>
              <a:rPr sz="2805" spc="-4" dirty="0"/>
              <a:t>algunas </a:t>
            </a:r>
            <a:r>
              <a:rPr sz="2805" spc="-623" dirty="0"/>
              <a:t> </a:t>
            </a:r>
            <a:r>
              <a:rPr sz="2805" spc="-12" dirty="0"/>
              <a:t>experiencias </a:t>
            </a:r>
            <a:r>
              <a:rPr sz="2805" spc="-8" dirty="0"/>
              <a:t> </a:t>
            </a:r>
            <a:r>
              <a:rPr sz="2805" spc="-12" dirty="0"/>
              <a:t>comparadas</a:t>
            </a:r>
            <a:r>
              <a:rPr sz="2805" spc="-4" dirty="0"/>
              <a:t> de </a:t>
            </a:r>
            <a:r>
              <a:rPr sz="2805" dirty="0"/>
              <a:t> </a:t>
            </a:r>
            <a:r>
              <a:rPr sz="2805" spc="-12" dirty="0"/>
              <a:t>gestión </a:t>
            </a:r>
            <a:r>
              <a:rPr sz="2805" spc="-4" dirty="0"/>
              <a:t>de </a:t>
            </a:r>
            <a:r>
              <a:rPr sz="2805" spc="-17" dirty="0"/>
              <a:t>conflictos </a:t>
            </a:r>
            <a:r>
              <a:rPr sz="2805" spc="-12" dirty="0"/>
              <a:t> socioambientales</a:t>
            </a:r>
            <a:endParaRPr sz="2805"/>
          </a:p>
        </p:txBody>
      </p:sp>
      <p:grpSp>
        <p:nvGrpSpPr>
          <p:cNvPr id="6" name="object 6"/>
          <p:cNvGrpSpPr/>
          <p:nvPr/>
        </p:nvGrpSpPr>
        <p:grpSpPr>
          <a:xfrm>
            <a:off x="397306" y="1574024"/>
            <a:ext cx="3281553" cy="3250121"/>
            <a:chOff x="481583" y="626363"/>
            <a:chExt cx="3977640" cy="3939540"/>
          </a:xfrm>
        </p:grpSpPr>
        <p:sp>
          <p:nvSpPr>
            <p:cNvPr id="7" name="object 7"/>
            <p:cNvSpPr/>
            <p:nvPr/>
          </p:nvSpPr>
          <p:spPr>
            <a:xfrm>
              <a:off x="481583" y="626363"/>
              <a:ext cx="704215" cy="146685"/>
            </a:xfrm>
            <a:custGeom>
              <a:avLst/>
              <a:gdLst/>
              <a:ahLst/>
              <a:cxnLst/>
              <a:rect l="l" t="t" r="r" b="b"/>
              <a:pathLst>
                <a:path w="704215" h="146684">
                  <a:moveTo>
                    <a:pt x="704088" y="0"/>
                  </a:moveTo>
                  <a:lnTo>
                    <a:pt x="0" y="0"/>
                  </a:lnTo>
                  <a:lnTo>
                    <a:pt x="0" y="146303"/>
                  </a:lnTo>
                  <a:lnTo>
                    <a:pt x="704088" y="146303"/>
                  </a:lnTo>
                  <a:lnTo>
                    <a:pt x="704088" y="0"/>
                  </a:lnTo>
                  <a:close/>
                </a:path>
              </a:pathLst>
            </a:custGeom>
            <a:solidFill>
              <a:srgbClr val="EC7C30"/>
            </a:solidFill>
          </p:spPr>
          <p:txBody>
            <a:bodyPr wrap="square" lIns="0" tIns="0" rIns="0" bIns="0" rtlCol="0"/>
            <a:lstStyle/>
            <a:p>
              <a:endParaRPr sz="1485"/>
            </a:p>
          </p:txBody>
        </p:sp>
        <p:sp>
          <p:nvSpPr>
            <p:cNvPr id="8" name="object 8"/>
            <p:cNvSpPr/>
            <p:nvPr/>
          </p:nvSpPr>
          <p:spPr>
            <a:xfrm>
              <a:off x="481583" y="4547616"/>
              <a:ext cx="3977640" cy="18415"/>
            </a:xfrm>
            <a:custGeom>
              <a:avLst/>
              <a:gdLst/>
              <a:ahLst/>
              <a:cxnLst/>
              <a:rect l="l" t="t" r="r" b="b"/>
              <a:pathLst>
                <a:path w="3977640" h="18414">
                  <a:moveTo>
                    <a:pt x="3977640" y="0"/>
                  </a:moveTo>
                  <a:lnTo>
                    <a:pt x="0" y="0"/>
                  </a:lnTo>
                  <a:lnTo>
                    <a:pt x="0" y="18287"/>
                  </a:lnTo>
                  <a:lnTo>
                    <a:pt x="3977640" y="18287"/>
                  </a:lnTo>
                  <a:lnTo>
                    <a:pt x="3977640" y="0"/>
                  </a:lnTo>
                  <a:close/>
                </a:path>
              </a:pathLst>
            </a:custGeom>
            <a:solidFill>
              <a:srgbClr val="D4D4D4"/>
            </a:solidFill>
          </p:spPr>
          <p:txBody>
            <a:bodyPr wrap="square" lIns="0" tIns="0" rIns="0" bIns="0" rtlCol="0"/>
            <a:lstStyle/>
            <a:p>
              <a:endParaRPr sz="1485"/>
            </a:p>
          </p:txBody>
        </p:sp>
      </p:grpSp>
    </p:spTree>
    <p:extLst>
      <p:ext uri="{BB962C8B-B14F-4D97-AF65-F5344CB8AC3E}">
        <p14:creationId xmlns:p14="http://schemas.microsoft.com/office/powerpoint/2010/main" val="1477152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6B298B9-AA3F-4E48-9ADE-DD1A49F40A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4" name="Freeform: Shape 23">
            <a:extLst>
              <a:ext uri="{FF2B5EF4-FFF2-40B4-BE49-F238E27FC236}">
                <a16:creationId xmlns:a16="http://schemas.microsoft.com/office/drawing/2014/main" id="{78A6362C-DAA2-46F0-8F9D-238EA1E6FD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sz="1485"/>
          </a:p>
        </p:txBody>
      </p:sp>
      <p:sp>
        <p:nvSpPr>
          <p:cNvPr id="3" name="Marcador de número de diapositiva 2">
            <a:extLst>
              <a:ext uri="{FF2B5EF4-FFF2-40B4-BE49-F238E27FC236}">
                <a16:creationId xmlns:a16="http://schemas.microsoft.com/office/drawing/2014/main" id="{4DA7BDC3-33BC-4601-BCB2-ADBC0D73C0C4}"/>
              </a:ext>
            </a:extLst>
          </p:cNvPr>
          <p:cNvSpPr>
            <a:spLocks noGrp="1"/>
          </p:cNvSpPr>
          <p:nvPr>
            <p:ph type="sldNum" sz="quarter" idx="12"/>
          </p:nvPr>
        </p:nvSpPr>
        <p:spPr>
          <a:xfrm>
            <a:off x="7103745" y="6301264"/>
            <a:ext cx="2263140" cy="301228"/>
          </a:xfrm>
        </p:spPr>
        <p:txBody>
          <a:bodyPr>
            <a:normAutofit/>
          </a:bodyPr>
          <a:lstStyle/>
          <a:p>
            <a:pPr>
              <a:spcAft>
                <a:spcPts val="495"/>
              </a:spcAft>
            </a:pPr>
            <a:fld id="{09B0C2D5-5C1B-6F42-BF3C-E134A015E6F2}" type="slidenum">
              <a:rPr lang="es-CL" smtClean="0"/>
              <a:pPr>
                <a:spcAft>
                  <a:spcPts val="495"/>
                </a:spcAft>
              </a:pPr>
              <a:t>59</a:t>
            </a:fld>
            <a:endParaRPr lang="es-CL"/>
          </a:p>
        </p:txBody>
      </p:sp>
      <p:sp>
        <p:nvSpPr>
          <p:cNvPr id="4" name="CuadroTexto 3">
            <a:extLst>
              <a:ext uri="{FF2B5EF4-FFF2-40B4-BE49-F238E27FC236}">
                <a16:creationId xmlns:a16="http://schemas.microsoft.com/office/drawing/2014/main" id="{5325B616-4892-4FD0-BDC2-D6DF005BFBC8}"/>
              </a:ext>
            </a:extLst>
          </p:cNvPr>
          <p:cNvSpPr txBox="1"/>
          <p:nvPr/>
        </p:nvSpPr>
        <p:spPr>
          <a:xfrm>
            <a:off x="3010844" y="1225729"/>
            <a:ext cx="6224818" cy="447815"/>
          </a:xfrm>
          <a:prstGeom prst="rect">
            <a:avLst/>
          </a:prstGeom>
          <a:noFill/>
        </p:spPr>
        <p:txBody>
          <a:bodyPr wrap="square" rtlCol="0">
            <a:spAutoFit/>
          </a:bodyPr>
          <a:lstStyle/>
          <a:p>
            <a:r>
              <a:rPr lang="es-ES" sz="2310" b="1" dirty="0">
                <a:solidFill>
                  <a:srgbClr val="006600"/>
                </a:solidFill>
                <a:latin typeface="Calibri Light" panose="020F0302020204030204" pitchFamily="34" charset="0"/>
                <a:cs typeface="Calibri Light" panose="020F0302020204030204" pitchFamily="34" charset="0"/>
              </a:rPr>
              <a:t>Medición Ambiental MA en Estados Unidos</a:t>
            </a:r>
            <a:endParaRPr lang="es-CL" sz="2310" b="1" dirty="0">
              <a:solidFill>
                <a:srgbClr val="006600"/>
              </a:solidFill>
              <a:latin typeface="Calibri Light" panose="020F0302020204030204" pitchFamily="34" charset="0"/>
              <a:cs typeface="Calibri Light" panose="020F0302020204030204" pitchFamily="34" charset="0"/>
            </a:endParaRPr>
          </a:p>
        </p:txBody>
      </p:sp>
      <p:sp>
        <p:nvSpPr>
          <p:cNvPr id="5" name="CuadroTexto 4">
            <a:extLst>
              <a:ext uri="{FF2B5EF4-FFF2-40B4-BE49-F238E27FC236}">
                <a16:creationId xmlns:a16="http://schemas.microsoft.com/office/drawing/2014/main" id="{078671AE-7941-4F8D-B941-E613EF61FF2E}"/>
              </a:ext>
            </a:extLst>
          </p:cNvPr>
          <p:cNvSpPr txBox="1"/>
          <p:nvPr/>
        </p:nvSpPr>
        <p:spPr>
          <a:xfrm>
            <a:off x="4820022" y="1987433"/>
            <a:ext cx="4708604" cy="1082604"/>
          </a:xfrm>
          <a:prstGeom prst="rect">
            <a:avLst/>
          </a:prstGeom>
          <a:noFill/>
        </p:spPr>
        <p:txBody>
          <a:bodyPr wrap="square" rtlCol="0">
            <a:spAutoFit/>
          </a:bodyPr>
          <a:lstStyle/>
          <a:p>
            <a:pPr marL="141446" indent="-141446" algn="just">
              <a:buFont typeface="Courier New" panose="02070309020205020404" pitchFamily="49" charset="0"/>
              <a:buChar char="o"/>
            </a:pPr>
            <a:r>
              <a:rPr lang="es-ES" sz="990" dirty="0">
                <a:latin typeface="Calibri Light" panose="020F0302020204030204" pitchFamily="34" charset="0"/>
                <a:cs typeface="Calibri Light" panose="020F0302020204030204" pitchFamily="34" charset="0"/>
              </a:rPr>
              <a:t>Se desarrolla paralelo a las RAD, desde 1973, en </a:t>
            </a:r>
            <a:r>
              <a:rPr lang="es-ES" sz="990" dirty="0" err="1">
                <a:latin typeface="Calibri Light" panose="020F0302020204030204" pitchFamily="34" charset="0"/>
                <a:cs typeface="Calibri Light" panose="020F0302020204030204" pitchFamily="34" charset="0"/>
              </a:rPr>
              <a:t>Seatle</a:t>
            </a:r>
            <a:r>
              <a:rPr lang="es-ES" sz="990" dirty="0">
                <a:latin typeface="Calibri Light" panose="020F0302020204030204" pitchFamily="34" charset="0"/>
                <a:cs typeface="Calibri Light" panose="020F0302020204030204" pitchFamily="34" charset="0"/>
              </a:rPr>
              <a:t>, a partir del caso “</a:t>
            </a:r>
            <a:r>
              <a:rPr lang="es-ES" sz="990" dirty="0" err="1">
                <a:latin typeface="Calibri Light" panose="020F0302020204030204" pitchFamily="34" charset="0"/>
                <a:cs typeface="Calibri Light" panose="020F0302020204030204" pitchFamily="34" charset="0"/>
              </a:rPr>
              <a:t>Snoqualmie</a:t>
            </a:r>
            <a:r>
              <a:rPr lang="es-ES" sz="990" dirty="0">
                <a:latin typeface="Calibri Light" panose="020F0302020204030204" pitchFamily="34" charset="0"/>
                <a:cs typeface="Calibri Light" panose="020F0302020204030204" pitchFamily="34" charset="0"/>
              </a:rPr>
              <a:t>”</a:t>
            </a:r>
          </a:p>
          <a:p>
            <a:pPr marL="141446" indent="-141446" algn="just">
              <a:buFont typeface="Courier New" panose="02070309020205020404" pitchFamily="49" charset="0"/>
              <a:buChar char="o"/>
            </a:pPr>
            <a:r>
              <a:rPr lang="es-ES" sz="990" dirty="0">
                <a:latin typeface="Calibri Light" panose="020F0302020204030204" pitchFamily="34" charset="0"/>
                <a:cs typeface="Calibri Light" panose="020F0302020204030204" pitchFamily="34" charset="0"/>
              </a:rPr>
              <a:t>Dado su éxito se esparce el modelo por toda USA y es acogido por la EPA a crear el “</a:t>
            </a:r>
            <a:r>
              <a:rPr lang="es-ES" sz="990" dirty="0" err="1">
                <a:latin typeface="Calibri Light" panose="020F0302020204030204" pitchFamily="34" charset="0"/>
                <a:cs typeface="Calibri Light" panose="020F0302020204030204" pitchFamily="34" charset="0"/>
              </a:rPr>
              <a:t>Conflict</a:t>
            </a:r>
            <a:r>
              <a:rPr lang="es-ES" sz="990" dirty="0">
                <a:latin typeface="Calibri Light" panose="020F0302020204030204" pitchFamily="34" charset="0"/>
                <a:cs typeface="Calibri Light" panose="020F0302020204030204" pitchFamily="34" charset="0"/>
              </a:rPr>
              <a:t> </a:t>
            </a:r>
            <a:r>
              <a:rPr lang="es-ES" sz="990" dirty="0" err="1">
                <a:latin typeface="Calibri Light" panose="020F0302020204030204" pitchFamily="34" charset="0"/>
                <a:cs typeface="Calibri Light" panose="020F0302020204030204" pitchFamily="34" charset="0"/>
              </a:rPr>
              <a:t>Prevention</a:t>
            </a:r>
            <a:r>
              <a:rPr lang="es-ES" sz="990" dirty="0">
                <a:latin typeface="Calibri Light" panose="020F0302020204030204" pitchFamily="34" charset="0"/>
                <a:cs typeface="Calibri Light" panose="020F0302020204030204" pitchFamily="34" charset="0"/>
              </a:rPr>
              <a:t> and </a:t>
            </a:r>
            <a:r>
              <a:rPr lang="es-ES" sz="990" dirty="0" err="1">
                <a:latin typeface="Calibri Light" panose="020F0302020204030204" pitchFamily="34" charset="0"/>
                <a:cs typeface="Calibri Light" panose="020F0302020204030204" pitchFamily="34" charset="0"/>
              </a:rPr>
              <a:t>Resolution</a:t>
            </a:r>
            <a:r>
              <a:rPr lang="es-ES" sz="990" dirty="0">
                <a:latin typeface="Calibri Light" panose="020F0302020204030204" pitchFamily="34" charset="0"/>
                <a:cs typeface="Calibri Light" panose="020F0302020204030204" pitchFamily="34" charset="0"/>
              </a:rPr>
              <a:t> Center”, cuya finalidad es ofrecer soluciones extrajudiciales a los CA</a:t>
            </a:r>
          </a:p>
          <a:p>
            <a:pPr marL="141446" indent="-141446" algn="just">
              <a:buFont typeface="Courier New" panose="02070309020205020404" pitchFamily="49" charset="0"/>
              <a:buChar char="o"/>
            </a:pPr>
            <a:r>
              <a:rPr lang="es-ES" sz="990" dirty="0">
                <a:latin typeface="Calibri Light" panose="020F0302020204030204" pitchFamily="34" charset="0"/>
                <a:cs typeface="Calibri Light" panose="020F0302020204030204" pitchFamily="34" charset="0"/>
              </a:rPr>
              <a:t>Se rescatan sus fortalezas y se sistematiza el Modelo de Mediación Ambiental</a:t>
            </a:r>
          </a:p>
          <a:p>
            <a:endParaRPr lang="es-CL" sz="1485" dirty="0"/>
          </a:p>
        </p:txBody>
      </p:sp>
      <p:graphicFrame>
        <p:nvGraphicFramePr>
          <p:cNvPr id="6" name="Diagrama 5">
            <a:extLst>
              <a:ext uri="{FF2B5EF4-FFF2-40B4-BE49-F238E27FC236}">
                <a16:creationId xmlns:a16="http://schemas.microsoft.com/office/drawing/2014/main" id="{B1ECAA32-45E4-4796-9B47-74131AC88B34}"/>
              </a:ext>
            </a:extLst>
          </p:cNvPr>
          <p:cNvGraphicFramePr/>
          <p:nvPr>
            <p:extLst>
              <p:ext uri="{D42A27DB-BD31-4B8C-83A1-F6EECF244321}">
                <p14:modId xmlns:p14="http://schemas.microsoft.com/office/powerpoint/2010/main" val="2489071645"/>
              </p:ext>
            </p:extLst>
          </p:nvPr>
        </p:nvGraphicFramePr>
        <p:xfrm>
          <a:off x="-102627" y="4470295"/>
          <a:ext cx="4694823" cy="1179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EF7D1917-27BC-40DC-8AAD-BFEE5E4AE8CB}"/>
              </a:ext>
            </a:extLst>
          </p:cNvPr>
          <p:cNvGraphicFramePr/>
          <p:nvPr>
            <p:extLst>
              <p:ext uri="{D42A27DB-BD31-4B8C-83A1-F6EECF244321}">
                <p14:modId xmlns:p14="http://schemas.microsoft.com/office/powerpoint/2010/main" val="715394188"/>
              </p:ext>
            </p:extLst>
          </p:nvPr>
        </p:nvGraphicFramePr>
        <p:xfrm>
          <a:off x="3771900" y="4470295"/>
          <a:ext cx="5979499" cy="11791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Diagrama de flujo: retraso 6">
            <a:extLst>
              <a:ext uri="{FF2B5EF4-FFF2-40B4-BE49-F238E27FC236}">
                <a16:creationId xmlns:a16="http://schemas.microsoft.com/office/drawing/2014/main" id="{258B3DD3-9C6F-4D4B-A6FB-9D2FF4E9958A}"/>
              </a:ext>
            </a:extLst>
          </p:cNvPr>
          <p:cNvSpPr/>
          <p:nvPr/>
        </p:nvSpPr>
        <p:spPr>
          <a:xfrm>
            <a:off x="9140449" y="4537992"/>
            <a:ext cx="864241" cy="1111480"/>
          </a:xfrm>
          <a:prstGeom prst="flowChartDelay">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8" name="CuadroTexto 7">
            <a:extLst>
              <a:ext uri="{FF2B5EF4-FFF2-40B4-BE49-F238E27FC236}">
                <a16:creationId xmlns:a16="http://schemas.microsoft.com/office/drawing/2014/main" id="{35FBA810-E562-40F0-90E6-BDF75DB02DAF}"/>
              </a:ext>
            </a:extLst>
          </p:cNvPr>
          <p:cNvSpPr txBox="1"/>
          <p:nvPr/>
        </p:nvSpPr>
        <p:spPr>
          <a:xfrm>
            <a:off x="2293620" y="3180794"/>
            <a:ext cx="5105400" cy="549381"/>
          </a:xfrm>
          <a:prstGeom prst="rect">
            <a:avLst/>
          </a:prstGeom>
          <a:noFill/>
        </p:spPr>
        <p:txBody>
          <a:bodyPr wrap="square" rtlCol="0">
            <a:spAutoFit/>
          </a:bodyPr>
          <a:lstStyle/>
          <a:p>
            <a:pPr algn="ctr"/>
            <a:r>
              <a:rPr lang="es-ES" sz="1485" b="1" dirty="0">
                <a:solidFill>
                  <a:srgbClr val="006600"/>
                </a:solidFill>
                <a:latin typeface="Calibri Light" panose="020F0302020204030204" pitchFamily="34" charset="0"/>
                <a:cs typeface="Calibri Light" panose="020F0302020204030204" pitchFamily="34" charset="0"/>
              </a:rPr>
              <a:t>Modelamiento Metodológico elaborado por  Laurence </a:t>
            </a:r>
            <a:r>
              <a:rPr lang="es-ES" sz="1485" b="1" dirty="0" err="1">
                <a:solidFill>
                  <a:srgbClr val="006600"/>
                </a:solidFill>
                <a:latin typeface="Calibri Light" panose="020F0302020204030204" pitchFamily="34" charset="0"/>
                <a:cs typeface="Calibri Light" panose="020F0302020204030204" pitchFamily="34" charset="0"/>
              </a:rPr>
              <a:t>Susskind</a:t>
            </a:r>
            <a:r>
              <a:rPr lang="es-ES" sz="1485" b="1" dirty="0">
                <a:solidFill>
                  <a:srgbClr val="006600"/>
                </a:solidFill>
                <a:latin typeface="Calibri Light" panose="020F0302020204030204" pitchFamily="34" charset="0"/>
                <a:cs typeface="Calibri Light" panose="020F0302020204030204" pitchFamily="34" charset="0"/>
                <a:sym typeface="Wingdings" panose="05000000000000000000" pitchFamily="2" charset="2"/>
              </a:rPr>
              <a:t> </a:t>
            </a:r>
            <a:r>
              <a:rPr lang="es-ES" sz="743" b="1" dirty="0">
                <a:solidFill>
                  <a:srgbClr val="006600"/>
                </a:solidFill>
                <a:latin typeface="Calibri Light" panose="020F0302020204030204" pitchFamily="34" charset="0"/>
                <a:cs typeface="Calibri Light" panose="020F0302020204030204" pitchFamily="34" charset="0"/>
                <a:sym typeface="Wingdings" panose="05000000000000000000" pitchFamily="2" charset="2"/>
              </a:rPr>
              <a:t>(6)</a:t>
            </a:r>
            <a:r>
              <a:rPr lang="es-ES" sz="1485" b="1" dirty="0">
                <a:solidFill>
                  <a:srgbClr val="006600"/>
                </a:solidFill>
                <a:latin typeface="Calibri Light" panose="020F0302020204030204" pitchFamily="34" charset="0"/>
                <a:cs typeface="Calibri Light" panose="020F0302020204030204" pitchFamily="34" charset="0"/>
              </a:rPr>
              <a:t> identifica nueve etapas de la MA</a:t>
            </a:r>
            <a:endParaRPr lang="es-CL" sz="1485" b="1" dirty="0">
              <a:solidFill>
                <a:srgbClr val="006600"/>
              </a:solidFill>
              <a:latin typeface="Calibri Light" panose="020F0302020204030204" pitchFamily="34" charset="0"/>
              <a:cs typeface="Calibri Light" panose="020F0302020204030204" pitchFamily="34" charset="0"/>
            </a:endParaRPr>
          </a:p>
        </p:txBody>
      </p:sp>
      <p:sp>
        <p:nvSpPr>
          <p:cNvPr id="10" name="CuadroTexto 9">
            <a:extLst>
              <a:ext uri="{FF2B5EF4-FFF2-40B4-BE49-F238E27FC236}">
                <a16:creationId xmlns:a16="http://schemas.microsoft.com/office/drawing/2014/main" id="{4FDC5768-9E13-440B-87CF-82ADE8531254}"/>
              </a:ext>
            </a:extLst>
          </p:cNvPr>
          <p:cNvSpPr txBox="1"/>
          <p:nvPr/>
        </p:nvSpPr>
        <p:spPr>
          <a:xfrm>
            <a:off x="9235662" y="4839220"/>
            <a:ext cx="673815" cy="1006814"/>
          </a:xfrm>
          <a:prstGeom prst="rect">
            <a:avLst/>
          </a:prstGeom>
          <a:noFill/>
        </p:spPr>
        <p:txBody>
          <a:bodyPr wrap="square" rtlCol="0">
            <a:spAutoFit/>
          </a:bodyPr>
          <a:lstStyle/>
          <a:p>
            <a:r>
              <a:rPr lang="es-ES" sz="743" dirty="0"/>
              <a:t>Etapa 9</a:t>
            </a:r>
          </a:p>
          <a:p>
            <a:r>
              <a:rPr lang="es-ES" sz="743" dirty="0"/>
              <a:t>Vinculación de las partes a los acuerdos adoptados</a:t>
            </a:r>
          </a:p>
          <a:p>
            <a:endParaRPr lang="es-CL" sz="1485" dirty="0"/>
          </a:p>
        </p:txBody>
      </p:sp>
      <p:sp>
        <p:nvSpPr>
          <p:cNvPr id="11" name="Flecha: hacia abajo 10">
            <a:extLst>
              <a:ext uri="{FF2B5EF4-FFF2-40B4-BE49-F238E27FC236}">
                <a16:creationId xmlns:a16="http://schemas.microsoft.com/office/drawing/2014/main" id="{E9CD8827-99D4-4FB7-8F37-B03DFECF2F10}"/>
              </a:ext>
            </a:extLst>
          </p:cNvPr>
          <p:cNvSpPr/>
          <p:nvPr/>
        </p:nvSpPr>
        <p:spPr>
          <a:xfrm>
            <a:off x="9366886" y="5649472"/>
            <a:ext cx="161740" cy="5225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485"/>
          </a:p>
        </p:txBody>
      </p:sp>
      <p:sp>
        <p:nvSpPr>
          <p:cNvPr id="12" name="CuadroTexto 11">
            <a:extLst>
              <a:ext uri="{FF2B5EF4-FFF2-40B4-BE49-F238E27FC236}">
                <a16:creationId xmlns:a16="http://schemas.microsoft.com/office/drawing/2014/main" id="{CB6D8DCB-9967-486C-B8BA-A31F9F5CB8BA}"/>
              </a:ext>
            </a:extLst>
          </p:cNvPr>
          <p:cNvSpPr txBox="1"/>
          <p:nvPr/>
        </p:nvSpPr>
        <p:spPr>
          <a:xfrm>
            <a:off x="7103745" y="6172028"/>
            <a:ext cx="2900944" cy="549381"/>
          </a:xfrm>
          <a:prstGeom prst="rect">
            <a:avLst/>
          </a:prstGeom>
          <a:noFill/>
        </p:spPr>
        <p:txBody>
          <a:bodyPr wrap="square" rtlCol="0">
            <a:spAutoFit/>
          </a:bodyPr>
          <a:lstStyle/>
          <a:p>
            <a:r>
              <a:rPr lang="es-ES" sz="1485" dirty="0"/>
              <a:t>“Holding </a:t>
            </a:r>
            <a:r>
              <a:rPr lang="es-ES" sz="1485" dirty="0" err="1"/>
              <a:t>the</a:t>
            </a:r>
            <a:r>
              <a:rPr lang="es-ES" sz="1485" dirty="0"/>
              <a:t> </a:t>
            </a:r>
            <a:r>
              <a:rPr lang="es-ES" sz="1485" dirty="0" err="1"/>
              <a:t>parties</a:t>
            </a:r>
            <a:r>
              <a:rPr lang="es-ES" sz="1485" dirty="0"/>
              <a:t> </a:t>
            </a:r>
            <a:r>
              <a:rPr lang="es-ES" sz="1485" dirty="0" err="1"/>
              <a:t>to</a:t>
            </a:r>
            <a:r>
              <a:rPr lang="es-ES" sz="1485" dirty="0"/>
              <a:t> </a:t>
            </a:r>
            <a:r>
              <a:rPr lang="es-ES" sz="1485" dirty="0" err="1"/>
              <a:t>their</a:t>
            </a:r>
            <a:r>
              <a:rPr lang="es-ES" sz="1485" dirty="0"/>
              <a:t> </a:t>
            </a:r>
            <a:r>
              <a:rPr lang="es-ES" sz="1485" dirty="0" err="1"/>
              <a:t>commitiments</a:t>
            </a:r>
            <a:r>
              <a:rPr lang="es-ES" sz="1485" dirty="0"/>
              <a:t>”</a:t>
            </a:r>
            <a:endParaRPr lang="es-CL" sz="1485" dirty="0"/>
          </a:p>
        </p:txBody>
      </p:sp>
      <p:sp>
        <p:nvSpPr>
          <p:cNvPr id="13" name="CuadroTexto 12">
            <a:extLst>
              <a:ext uri="{FF2B5EF4-FFF2-40B4-BE49-F238E27FC236}">
                <a16:creationId xmlns:a16="http://schemas.microsoft.com/office/drawing/2014/main" id="{82165F58-B9E8-40C5-8BFB-9B34FCA78CCD}"/>
              </a:ext>
            </a:extLst>
          </p:cNvPr>
          <p:cNvSpPr txBox="1"/>
          <p:nvPr/>
        </p:nvSpPr>
        <p:spPr>
          <a:xfrm>
            <a:off x="1080135" y="6085419"/>
            <a:ext cx="4770120" cy="219291"/>
          </a:xfrm>
          <a:prstGeom prst="rect">
            <a:avLst/>
          </a:prstGeom>
          <a:noFill/>
        </p:spPr>
        <p:txBody>
          <a:bodyPr wrap="square" rtlCol="0">
            <a:spAutoFit/>
          </a:bodyPr>
          <a:lstStyle/>
          <a:p>
            <a:r>
              <a:rPr lang="es-ES" sz="825" dirty="0"/>
              <a:t>(</a:t>
            </a:r>
            <a:r>
              <a:rPr lang="es-ES" sz="743" dirty="0">
                <a:latin typeface="+mj-lt"/>
              </a:rPr>
              <a:t>6) </a:t>
            </a:r>
            <a:r>
              <a:rPr lang="es-ES" sz="743" dirty="0" err="1">
                <a:latin typeface="+mj-lt"/>
              </a:rPr>
              <a:t>Susskind</a:t>
            </a:r>
            <a:r>
              <a:rPr lang="es-ES" sz="743" dirty="0">
                <a:latin typeface="+mj-lt"/>
              </a:rPr>
              <a:t>, Laurence y Weinstein, Alan. </a:t>
            </a:r>
            <a:r>
              <a:rPr lang="es-ES" sz="743" dirty="0" err="1">
                <a:latin typeface="+mj-lt"/>
              </a:rPr>
              <a:t>Towards</a:t>
            </a:r>
            <a:r>
              <a:rPr lang="es-ES" sz="743" dirty="0">
                <a:latin typeface="+mj-lt"/>
              </a:rPr>
              <a:t> a </a:t>
            </a:r>
            <a:r>
              <a:rPr lang="es-ES" sz="743" dirty="0" err="1">
                <a:latin typeface="+mj-lt"/>
              </a:rPr>
              <a:t>Theory</a:t>
            </a:r>
            <a:r>
              <a:rPr lang="es-ES" sz="743" dirty="0">
                <a:latin typeface="+mj-lt"/>
              </a:rPr>
              <a:t> </a:t>
            </a:r>
            <a:r>
              <a:rPr lang="es-ES" sz="743" dirty="0" err="1">
                <a:latin typeface="+mj-lt"/>
              </a:rPr>
              <a:t>of</a:t>
            </a:r>
            <a:r>
              <a:rPr lang="es-ES" sz="743" dirty="0">
                <a:latin typeface="+mj-lt"/>
              </a:rPr>
              <a:t> </a:t>
            </a:r>
            <a:r>
              <a:rPr lang="es-ES" sz="743" dirty="0" err="1">
                <a:latin typeface="+mj-lt"/>
              </a:rPr>
              <a:t>Enviromental</a:t>
            </a:r>
            <a:r>
              <a:rPr lang="es-ES" sz="743" dirty="0">
                <a:latin typeface="+mj-lt"/>
              </a:rPr>
              <a:t> Dispute </a:t>
            </a:r>
            <a:r>
              <a:rPr lang="es-ES" sz="743" dirty="0" err="1">
                <a:latin typeface="+mj-lt"/>
              </a:rPr>
              <a:t>Resolution</a:t>
            </a:r>
            <a:r>
              <a:rPr lang="es-ES" sz="743" dirty="0">
                <a:latin typeface="+mj-lt"/>
              </a:rPr>
              <a:t>”. PP. 336-346</a:t>
            </a:r>
            <a:endParaRPr lang="es-CL" sz="743" dirty="0">
              <a:latin typeface="+mj-lt"/>
            </a:endParaRPr>
          </a:p>
        </p:txBody>
      </p:sp>
      <p:pic>
        <p:nvPicPr>
          <p:cNvPr id="15" name="Imagen 14" descr="Una flor rosada en una planta&#10;&#10;Descripción generada automáticamente">
            <a:extLst>
              <a:ext uri="{FF2B5EF4-FFF2-40B4-BE49-F238E27FC236}">
                <a16:creationId xmlns:a16="http://schemas.microsoft.com/office/drawing/2014/main" id="{59FB1454-9555-9064-3EF9-5DA5D5028E08}"/>
              </a:ext>
            </a:extLst>
          </p:cNvPr>
          <p:cNvPicPr>
            <a:picLocks noChangeAspect="1"/>
          </p:cNvPicPr>
          <p:nvPr/>
        </p:nvPicPr>
        <p:blipFill>
          <a:blip r:embed="rId12"/>
          <a:stretch>
            <a:fillRect/>
          </a:stretch>
        </p:blipFill>
        <p:spPr>
          <a:xfrm>
            <a:off x="44409" y="1057275"/>
            <a:ext cx="2249210" cy="3413020"/>
          </a:xfrm>
          <a:prstGeom prst="rect">
            <a:avLst/>
          </a:prstGeom>
          <a:effectLst>
            <a:softEdge rad="635000"/>
          </a:effectLst>
        </p:spPr>
      </p:pic>
    </p:spTree>
    <p:extLst>
      <p:ext uri="{BB962C8B-B14F-4D97-AF65-F5344CB8AC3E}">
        <p14:creationId xmlns:p14="http://schemas.microsoft.com/office/powerpoint/2010/main" val="220796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Graphic spid="9" grpId="0">
        <p:bldAsOne/>
      </p:bldGraphic>
      <p:bldP spid="7" grpId="0" animBg="1"/>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2329" y="2031682"/>
            <a:ext cx="7534275" cy="4364355"/>
            <a:chOff x="1262329" y="2031682"/>
            <a:chExt cx="7534275" cy="4364355"/>
          </a:xfrm>
        </p:grpSpPr>
        <p:pic>
          <p:nvPicPr>
            <p:cNvPr id="3" name="object 3"/>
            <p:cNvPicPr/>
            <p:nvPr/>
          </p:nvPicPr>
          <p:blipFill>
            <a:blip r:embed="rId2" cstate="print"/>
            <a:stretch>
              <a:fillRect/>
            </a:stretch>
          </p:blipFill>
          <p:spPr>
            <a:xfrm>
              <a:off x="4831804" y="2031682"/>
              <a:ext cx="3964266" cy="4112628"/>
            </a:xfrm>
            <a:prstGeom prst="rect">
              <a:avLst/>
            </a:prstGeom>
          </p:spPr>
        </p:pic>
        <p:pic>
          <p:nvPicPr>
            <p:cNvPr id="4" name="object 4"/>
            <p:cNvPicPr/>
            <p:nvPr/>
          </p:nvPicPr>
          <p:blipFill>
            <a:blip r:embed="rId3" cstate="print"/>
            <a:stretch>
              <a:fillRect/>
            </a:stretch>
          </p:blipFill>
          <p:spPr>
            <a:xfrm>
              <a:off x="1262329" y="2503170"/>
              <a:ext cx="3964266" cy="3892600"/>
            </a:xfrm>
            <a:prstGeom prst="rect">
              <a:avLst/>
            </a:prstGeom>
          </p:spPr>
        </p:pic>
      </p:grpSp>
      <p:sp>
        <p:nvSpPr>
          <p:cNvPr id="5" name="object 5"/>
          <p:cNvSpPr/>
          <p:nvPr/>
        </p:nvSpPr>
        <p:spPr>
          <a:xfrm>
            <a:off x="9105995" y="5327694"/>
            <a:ext cx="133350" cy="397510"/>
          </a:xfrm>
          <a:custGeom>
            <a:avLst/>
            <a:gdLst/>
            <a:ahLst/>
            <a:cxnLst/>
            <a:rect l="l" t="t" r="r" b="b"/>
            <a:pathLst>
              <a:path w="133350" h="397510">
                <a:moveTo>
                  <a:pt x="133273" y="0"/>
                </a:moveTo>
                <a:lnTo>
                  <a:pt x="47043" y="198653"/>
                </a:lnTo>
                <a:lnTo>
                  <a:pt x="133273" y="397306"/>
                </a:lnTo>
                <a:lnTo>
                  <a:pt x="0" y="397306"/>
                </a:lnTo>
              </a:path>
            </a:pathLst>
          </a:custGeom>
          <a:ln w="31432">
            <a:solidFill>
              <a:srgbClr val="000000"/>
            </a:solidFill>
          </a:ln>
        </p:spPr>
        <p:txBody>
          <a:bodyPr wrap="square" lIns="0" tIns="0" rIns="0" bIns="0" rtlCol="0"/>
          <a:lstStyle/>
          <a:p>
            <a:endParaRPr/>
          </a:p>
        </p:txBody>
      </p:sp>
      <p:grpSp>
        <p:nvGrpSpPr>
          <p:cNvPr id="6" name="object 6"/>
          <p:cNvGrpSpPr/>
          <p:nvPr/>
        </p:nvGrpSpPr>
        <p:grpSpPr>
          <a:xfrm>
            <a:off x="8650223" y="4321225"/>
            <a:ext cx="1408430" cy="1419860"/>
            <a:chOff x="8650223" y="4321225"/>
            <a:chExt cx="1408430" cy="1419860"/>
          </a:xfrm>
        </p:grpSpPr>
        <p:sp>
          <p:nvSpPr>
            <p:cNvPr id="7" name="object 7"/>
            <p:cNvSpPr/>
            <p:nvPr/>
          </p:nvSpPr>
          <p:spPr>
            <a:xfrm>
              <a:off x="9456781" y="5327694"/>
              <a:ext cx="133350" cy="397510"/>
            </a:xfrm>
            <a:custGeom>
              <a:avLst/>
              <a:gdLst/>
              <a:ahLst/>
              <a:cxnLst/>
              <a:rect l="l" t="t" r="r" b="b"/>
              <a:pathLst>
                <a:path w="133350" h="397510">
                  <a:moveTo>
                    <a:pt x="133273" y="0"/>
                  </a:moveTo>
                  <a:lnTo>
                    <a:pt x="47043" y="198653"/>
                  </a:lnTo>
                  <a:lnTo>
                    <a:pt x="133273" y="397306"/>
                  </a:lnTo>
                  <a:lnTo>
                    <a:pt x="0" y="397306"/>
                  </a:lnTo>
                </a:path>
              </a:pathLst>
            </a:custGeom>
            <a:ln w="31432">
              <a:solidFill>
                <a:srgbClr val="000000"/>
              </a:solidFill>
            </a:ln>
          </p:spPr>
          <p:txBody>
            <a:bodyPr wrap="square" lIns="0" tIns="0" rIns="0" bIns="0" rtlCol="0"/>
            <a:lstStyle/>
            <a:p>
              <a:endParaRPr/>
            </a:p>
          </p:txBody>
        </p:sp>
        <p:pic>
          <p:nvPicPr>
            <p:cNvPr id="8" name="object 8"/>
            <p:cNvPicPr/>
            <p:nvPr/>
          </p:nvPicPr>
          <p:blipFill>
            <a:blip r:embed="rId4" cstate="print"/>
            <a:stretch>
              <a:fillRect/>
            </a:stretch>
          </p:blipFill>
          <p:spPr>
            <a:xfrm>
              <a:off x="8650223" y="4321225"/>
              <a:ext cx="1408176" cy="1081277"/>
            </a:xfrm>
            <a:prstGeom prst="rect">
              <a:avLst/>
            </a:prstGeom>
          </p:spPr>
        </p:pic>
        <p:pic>
          <p:nvPicPr>
            <p:cNvPr id="9" name="object 9"/>
            <p:cNvPicPr/>
            <p:nvPr/>
          </p:nvPicPr>
          <p:blipFill>
            <a:blip r:embed="rId5" cstate="print"/>
            <a:stretch>
              <a:fillRect/>
            </a:stretch>
          </p:blipFill>
          <p:spPr>
            <a:xfrm>
              <a:off x="9389765" y="4727346"/>
              <a:ext cx="159061" cy="159153"/>
            </a:xfrm>
            <a:prstGeom prst="rect">
              <a:avLst/>
            </a:prstGeom>
          </p:spPr>
        </p:pic>
        <p:pic>
          <p:nvPicPr>
            <p:cNvPr id="10" name="object 10"/>
            <p:cNvPicPr/>
            <p:nvPr/>
          </p:nvPicPr>
          <p:blipFill>
            <a:blip r:embed="rId6" cstate="print"/>
            <a:stretch>
              <a:fillRect/>
            </a:stretch>
          </p:blipFill>
          <p:spPr>
            <a:xfrm>
              <a:off x="9060182" y="4699817"/>
              <a:ext cx="139494" cy="144392"/>
            </a:xfrm>
            <a:prstGeom prst="rect">
              <a:avLst/>
            </a:prstGeom>
          </p:spPr>
        </p:pic>
      </p:grpSp>
      <p:sp>
        <p:nvSpPr>
          <p:cNvPr id="11" name="object 11"/>
          <p:cNvSpPr/>
          <p:nvPr/>
        </p:nvSpPr>
        <p:spPr>
          <a:xfrm>
            <a:off x="132645" y="5663393"/>
            <a:ext cx="134620" cy="397510"/>
          </a:xfrm>
          <a:custGeom>
            <a:avLst/>
            <a:gdLst/>
            <a:ahLst/>
            <a:cxnLst/>
            <a:rect l="l" t="t" r="r" b="b"/>
            <a:pathLst>
              <a:path w="134620" h="397510">
                <a:moveTo>
                  <a:pt x="134531" y="0"/>
                </a:moveTo>
                <a:lnTo>
                  <a:pt x="47473" y="198653"/>
                </a:lnTo>
                <a:lnTo>
                  <a:pt x="134531" y="397306"/>
                </a:lnTo>
                <a:lnTo>
                  <a:pt x="0" y="397306"/>
                </a:lnTo>
              </a:path>
            </a:pathLst>
          </a:custGeom>
          <a:ln w="31432">
            <a:solidFill>
              <a:srgbClr val="000000"/>
            </a:solidFill>
          </a:ln>
        </p:spPr>
        <p:txBody>
          <a:bodyPr wrap="square" lIns="0" tIns="0" rIns="0" bIns="0" rtlCol="0"/>
          <a:lstStyle/>
          <a:p>
            <a:endParaRPr/>
          </a:p>
        </p:txBody>
      </p:sp>
      <p:grpSp>
        <p:nvGrpSpPr>
          <p:cNvPr id="12" name="object 12"/>
          <p:cNvGrpSpPr/>
          <p:nvPr/>
        </p:nvGrpSpPr>
        <p:grpSpPr>
          <a:xfrm>
            <a:off x="-15716" y="4316196"/>
            <a:ext cx="1203960" cy="1760220"/>
            <a:chOff x="-15716" y="4316196"/>
            <a:chExt cx="1203960" cy="1760220"/>
          </a:xfrm>
        </p:grpSpPr>
        <p:sp>
          <p:nvSpPr>
            <p:cNvPr id="13" name="object 13"/>
            <p:cNvSpPr/>
            <p:nvPr/>
          </p:nvSpPr>
          <p:spPr>
            <a:xfrm>
              <a:off x="601618" y="5663393"/>
              <a:ext cx="134620" cy="397510"/>
            </a:xfrm>
            <a:custGeom>
              <a:avLst/>
              <a:gdLst/>
              <a:ahLst/>
              <a:cxnLst/>
              <a:rect l="l" t="t" r="r" b="b"/>
              <a:pathLst>
                <a:path w="134620" h="397510">
                  <a:moveTo>
                    <a:pt x="0" y="0"/>
                  </a:moveTo>
                  <a:lnTo>
                    <a:pt x="87057" y="198653"/>
                  </a:lnTo>
                  <a:lnTo>
                    <a:pt x="0" y="397306"/>
                  </a:lnTo>
                  <a:lnTo>
                    <a:pt x="134531" y="397306"/>
                  </a:lnTo>
                </a:path>
              </a:pathLst>
            </a:custGeom>
            <a:ln w="31432">
              <a:solidFill>
                <a:srgbClr val="000000"/>
              </a:solidFill>
            </a:ln>
          </p:spPr>
          <p:txBody>
            <a:bodyPr wrap="square" lIns="0" tIns="0" rIns="0" bIns="0" rtlCol="0"/>
            <a:lstStyle/>
            <a:p>
              <a:endParaRPr/>
            </a:p>
          </p:txBody>
        </p:sp>
        <p:pic>
          <p:nvPicPr>
            <p:cNvPr id="14" name="object 14"/>
            <p:cNvPicPr/>
            <p:nvPr/>
          </p:nvPicPr>
          <p:blipFill>
            <a:blip r:embed="rId7" cstate="print"/>
            <a:stretch>
              <a:fillRect/>
            </a:stretch>
          </p:blipFill>
          <p:spPr>
            <a:xfrm>
              <a:off x="0" y="4316196"/>
              <a:ext cx="1188148" cy="1435836"/>
            </a:xfrm>
            <a:prstGeom prst="rect">
              <a:avLst/>
            </a:prstGeom>
          </p:spPr>
        </p:pic>
        <p:pic>
          <p:nvPicPr>
            <p:cNvPr id="15" name="object 15"/>
            <p:cNvPicPr/>
            <p:nvPr/>
          </p:nvPicPr>
          <p:blipFill>
            <a:blip r:embed="rId8" cstate="print"/>
            <a:stretch>
              <a:fillRect/>
            </a:stretch>
          </p:blipFill>
          <p:spPr>
            <a:xfrm>
              <a:off x="236393" y="5072881"/>
              <a:ext cx="157700" cy="158603"/>
            </a:xfrm>
            <a:prstGeom prst="rect">
              <a:avLst/>
            </a:prstGeom>
          </p:spPr>
        </p:pic>
        <p:pic>
          <p:nvPicPr>
            <p:cNvPr id="16" name="object 16"/>
            <p:cNvPicPr/>
            <p:nvPr/>
          </p:nvPicPr>
          <p:blipFill>
            <a:blip r:embed="rId9" cstate="print"/>
            <a:stretch>
              <a:fillRect/>
            </a:stretch>
          </p:blipFill>
          <p:spPr>
            <a:xfrm>
              <a:off x="585942" y="5094177"/>
              <a:ext cx="139538" cy="144602"/>
            </a:xfrm>
            <a:prstGeom prst="rect">
              <a:avLst/>
            </a:prstGeom>
          </p:spPr>
        </p:pic>
        <p:sp>
          <p:nvSpPr>
            <p:cNvPr id="17" name="object 17"/>
            <p:cNvSpPr/>
            <p:nvPr/>
          </p:nvSpPr>
          <p:spPr>
            <a:xfrm>
              <a:off x="0" y="5244922"/>
              <a:ext cx="968375" cy="155575"/>
            </a:xfrm>
            <a:custGeom>
              <a:avLst/>
              <a:gdLst/>
              <a:ahLst/>
              <a:cxnLst/>
              <a:rect l="l" t="t" r="r" b="b"/>
              <a:pathLst>
                <a:path w="968375" h="155575">
                  <a:moveTo>
                    <a:pt x="0" y="7601"/>
                  </a:moveTo>
                  <a:lnTo>
                    <a:pt x="68102" y="50737"/>
                  </a:lnTo>
                  <a:lnTo>
                    <a:pt x="109469" y="71750"/>
                  </a:lnTo>
                  <a:lnTo>
                    <a:pt x="152718" y="90508"/>
                  </a:lnTo>
                  <a:lnTo>
                    <a:pt x="197598" y="106974"/>
                  </a:lnTo>
                  <a:lnTo>
                    <a:pt x="243861" y="121110"/>
                  </a:lnTo>
                  <a:lnTo>
                    <a:pt x="291254" y="132879"/>
                  </a:lnTo>
                  <a:lnTo>
                    <a:pt x="339529" y="142243"/>
                  </a:lnTo>
                  <a:lnTo>
                    <a:pt x="388435" y="149166"/>
                  </a:lnTo>
                  <a:lnTo>
                    <a:pt x="437721" y="153610"/>
                  </a:lnTo>
                  <a:lnTo>
                    <a:pt x="487138" y="155538"/>
                  </a:lnTo>
                  <a:lnTo>
                    <a:pt x="536434" y="154912"/>
                  </a:lnTo>
                  <a:lnTo>
                    <a:pt x="585361" y="151696"/>
                  </a:lnTo>
                  <a:lnTo>
                    <a:pt x="633667" y="145851"/>
                  </a:lnTo>
                  <a:lnTo>
                    <a:pt x="681103" y="137340"/>
                  </a:lnTo>
                  <a:lnTo>
                    <a:pt x="727417" y="126127"/>
                  </a:lnTo>
                  <a:lnTo>
                    <a:pt x="772361" y="112174"/>
                  </a:lnTo>
                  <a:lnTo>
                    <a:pt x="815683" y="95443"/>
                  </a:lnTo>
                  <a:lnTo>
                    <a:pt x="857134" y="75898"/>
                  </a:lnTo>
                  <a:lnTo>
                    <a:pt x="896463" y="53500"/>
                  </a:lnTo>
                  <a:lnTo>
                    <a:pt x="933419" y="28213"/>
                  </a:lnTo>
                  <a:lnTo>
                    <a:pt x="967754" y="0"/>
                  </a:lnTo>
                </a:path>
              </a:pathLst>
            </a:custGeom>
            <a:ln w="31432">
              <a:solidFill>
                <a:srgbClr val="FFFFFF"/>
              </a:solidFill>
            </a:ln>
          </p:spPr>
          <p:txBody>
            <a:bodyPr wrap="square" lIns="0" tIns="0" rIns="0" bIns="0" rtlCol="0"/>
            <a:lstStyle/>
            <a:p>
              <a:endParaRPr/>
            </a:p>
          </p:txBody>
        </p:sp>
      </p:grpSp>
      <p:sp>
        <p:nvSpPr>
          <p:cNvPr id="18" name="object 18"/>
          <p:cNvSpPr txBox="1"/>
          <p:nvPr/>
        </p:nvSpPr>
        <p:spPr>
          <a:xfrm>
            <a:off x="9771398" y="1256534"/>
            <a:ext cx="89535" cy="176530"/>
          </a:xfrm>
          <a:prstGeom prst="rect">
            <a:avLst/>
          </a:prstGeom>
        </p:spPr>
        <p:txBody>
          <a:bodyPr vert="horz" wrap="square" lIns="0" tIns="17780" rIns="0" bIns="0" rtlCol="0">
            <a:spAutoFit/>
          </a:bodyPr>
          <a:lstStyle/>
          <a:p>
            <a:pPr marL="12700">
              <a:lnSpc>
                <a:spcPct val="100000"/>
              </a:lnSpc>
              <a:spcBef>
                <a:spcPts val="140"/>
              </a:spcBef>
            </a:pPr>
            <a:r>
              <a:rPr sz="950" spc="20" dirty="0">
                <a:solidFill>
                  <a:srgbClr val="888888"/>
                </a:solidFill>
                <a:latin typeface="Calibri"/>
                <a:cs typeface="Calibri"/>
              </a:rPr>
              <a:t>6</a:t>
            </a:r>
            <a:endParaRPr sz="950">
              <a:latin typeface="Calibri"/>
              <a:cs typeface="Calibri"/>
            </a:endParaRPr>
          </a:p>
        </p:txBody>
      </p:sp>
      <p:sp>
        <p:nvSpPr>
          <p:cNvPr id="19" name="object 19"/>
          <p:cNvSpPr txBox="1">
            <a:spLocks noGrp="1"/>
          </p:cNvSpPr>
          <p:nvPr>
            <p:ph type="title"/>
          </p:nvPr>
        </p:nvSpPr>
        <p:spPr>
          <a:xfrm>
            <a:off x="2817482" y="1461223"/>
            <a:ext cx="3034665" cy="428625"/>
          </a:xfrm>
          <a:prstGeom prst="rect">
            <a:avLst/>
          </a:prstGeom>
        </p:spPr>
        <p:txBody>
          <a:bodyPr vert="horz" wrap="square" lIns="0" tIns="12065" rIns="0" bIns="0" rtlCol="0">
            <a:spAutoFit/>
          </a:bodyPr>
          <a:lstStyle/>
          <a:p>
            <a:pPr marL="12700">
              <a:lnSpc>
                <a:spcPct val="100000"/>
              </a:lnSpc>
              <a:spcBef>
                <a:spcPts val="95"/>
              </a:spcBef>
            </a:pPr>
            <a:r>
              <a:rPr sz="2650" spc="-15" dirty="0">
                <a:solidFill>
                  <a:srgbClr val="385723"/>
                </a:solidFill>
              </a:rPr>
              <a:t>Concepto</a:t>
            </a:r>
            <a:r>
              <a:rPr sz="2650" spc="-30" dirty="0">
                <a:solidFill>
                  <a:srgbClr val="385723"/>
                </a:solidFill>
              </a:rPr>
              <a:t> </a:t>
            </a:r>
            <a:r>
              <a:rPr sz="2650" spc="-5" dirty="0">
                <a:solidFill>
                  <a:srgbClr val="385723"/>
                </a:solidFill>
              </a:rPr>
              <a:t>de</a:t>
            </a:r>
            <a:r>
              <a:rPr sz="2650" spc="-20" dirty="0">
                <a:solidFill>
                  <a:srgbClr val="385723"/>
                </a:solidFill>
              </a:rPr>
              <a:t> </a:t>
            </a:r>
            <a:r>
              <a:rPr sz="2650" spc="-15" dirty="0">
                <a:solidFill>
                  <a:srgbClr val="385723"/>
                </a:solidFill>
              </a:rPr>
              <a:t>Conflicto</a:t>
            </a:r>
            <a:endParaRPr sz="2650"/>
          </a:p>
        </p:txBody>
      </p:sp>
      <p:grpSp>
        <p:nvGrpSpPr>
          <p:cNvPr id="20" name="object 20"/>
          <p:cNvGrpSpPr/>
          <p:nvPr/>
        </p:nvGrpSpPr>
        <p:grpSpPr>
          <a:xfrm>
            <a:off x="1859178" y="2496515"/>
            <a:ext cx="2733040" cy="1469390"/>
            <a:chOff x="1859178" y="2496515"/>
            <a:chExt cx="2733040" cy="1469390"/>
          </a:xfrm>
        </p:grpSpPr>
        <p:sp>
          <p:nvSpPr>
            <p:cNvPr id="21" name="object 21"/>
            <p:cNvSpPr/>
            <p:nvPr/>
          </p:nvSpPr>
          <p:spPr>
            <a:xfrm>
              <a:off x="1864575" y="2784805"/>
              <a:ext cx="24130" cy="944244"/>
            </a:xfrm>
            <a:custGeom>
              <a:avLst/>
              <a:gdLst/>
              <a:ahLst/>
              <a:cxnLst/>
              <a:rect l="l" t="t" r="r" b="b"/>
              <a:pathLst>
                <a:path w="24130" h="944245">
                  <a:moveTo>
                    <a:pt x="0" y="944232"/>
                  </a:moveTo>
                  <a:lnTo>
                    <a:pt x="23888" y="944232"/>
                  </a:lnTo>
                  <a:lnTo>
                    <a:pt x="23888" y="0"/>
                  </a:lnTo>
                  <a:lnTo>
                    <a:pt x="0" y="0"/>
                  </a:lnTo>
                  <a:lnTo>
                    <a:pt x="0" y="944232"/>
                  </a:lnTo>
                  <a:close/>
                </a:path>
              </a:pathLst>
            </a:custGeom>
            <a:solidFill>
              <a:srgbClr val="4472C4"/>
            </a:solidFill>
          </p:spPr>
          <p:txBody>
            <a:bodyPr wrap="square" lIns="0" tIns="0" rIns="0" bIns="0" rtlCol="0"/>
            <a:lstStyle/>
            <a:p>
              <a:endParaRPr/>
            </a:p>
          </p:txBody>
        </p:sp>
        <p:sp>
          <p:nvSpPr>
            <p:cNvPr id="22" name="object 22"/>
            <p:cNvSpPr/>
            <p:nvPr/>
          </p:nvSpPr>
          <p:spPr>
            <a:xfrm>
              <a:off x="1864575" y="2784805"/>
              <a:ext cx="1574165" cy="944244"/>
            </a:xfrm>
            <a:custGeom>
              <a:avLst/>
              <a:gdLst/>
              <a:ahLst/>
              <a:cxnLst/>
              <a:rect l="l" t="t" r="r" b="b"/>
              <a:pathLst>
                <a:path w="1574164" h="944245">
                  <a:moveTo>
                    <a:pt x="0" y="944232"/>
                  </a:moveTo>
                  <a:lnTo>
                    <a:pt x="1574139" y="944232"/>
                  </a:lnTo>
                  <a:lnTo>
                    <a:pt x="1574139" y="0"/>
                  </a:lnTo>
                  <a:lnTo>
                    <a:pt x="0" y="0"/>
                  </a:lnTo>
                  <a:lnTo>
                    <a:pt x="0" y="944232"/>
                  </a:lnTo>
                  <a:close/>
                </a:path>
              </a:pathLst>
            </a:custGeom>
            <a:ln w="10477">
              <a:solidFill>
                <a:srgbClr val="FFFFFF"/>
              </a:solidFill>
            </a:ln>
          </p:spPr>
          <p:txBody>
            <a:bodyPr wrap="square" lIns="0" tIns="0" rIns="0" bIns="0" rtlCol="0"/>
            <a:lstStyle/>
            <a:p>
              <a:endParaRPr/>
            </a:p>
          </p:txBody>
        </p:sp>
        <p:sp>
          <p:nvSpPr>
            <p:cNvPr id="23" name="object 23"/>
            <p:cNvSpPr/>
            <p:nvPr/>
          </p:nvSpPr>
          <p:spPr>
            <a:xfrm>
              <a:off x="1888464" y="2501912"/>
              <a:ext cx="2698750" cy="1458595"/>
            </a:xfrm>
            <a:custGeom>
              <a:avLst/>
              <a:gdLst/>
              <a:ahLst/>
              <a:cxnLst/>
              <a:rect l="l" t="t" r="r" b="b"/>
              <a:pathLst>
                <a:path w="2698750" h="1458595">
                  <a:moveTo>
                    <a:pt x="0" y="0"/>
                  </a:moveTo>
                  <a:lnTo>
                    <a:pt x="0" y="1458468"/>
                  </a:lnTo>
                  <a:lnTo>
                    <a:pt x="2698165" y="1458468"/>
                  </a:lnTo>
                  <a:lnTo>
                    <a:pt x="2698165" y="0"/>
                  </a:lnTo>
                  <a:lnTo>
                    <a:pt x="0" y="0"/>
                  </a:lnTo>
                  <a:close/>
                </a:path>
              </a:pathLst>
            </a:custGeom>
            <a:solidFill>
              <a:srgbClr val="C00000"/>
            </a:solidFill>
          </p:spPr>
          <p:txBody>
            <a:bodyPr wrap="square" lIns="0" tIns="0" rIns="0" bIns="0" rtlCol="0"/>
            <a:lstStyle/>
            <a:p>
              <a:endParaRPr/>
            </a:p>
          </p:txBody>
        </p:sp>
        <p:sp>
          <p:nvSpPr>
            <p:cNvPr id="24" name="object 24"/>
            <p:cNvSpPr/>
            <p:nvPr/>
          </p:nvSpPr>
          <p:spPr>
            <a:xfrm>
              <a:off x="1888464" y="2501912"/>
              <a:ext cx="2698750" cy="1458595"/>
            </a:xfrm>
            <a:custGeom>
              <a:avLst/>
              <a:gdLst/>
              <a:ahLst/>
              <a:cxnLst/>
              <a:rect l="l" t="t" r="r" b="b"/>
              <a:pathLst>
                <a:path w="2698750" h="1458595">
                  <a:moveTo>
                    <a:pt x="0" y="1458467"/>
                  </a:moveTo>
                  <a:lnTo>
                    <a:pt x="2698165" y="1458467"/>
                  </a:lnTo>
                  <a:lnTo>
                    <a:pt x="2698165" y="0"/>
                  </a:lnTo>
                  <a:lnTo>
                    <a:pt x="0" y="0"/>
                  </a:lnTo>
                  <a:lnTo>
                    <a:pt x="0" y="1458467"/>
                  </a:lnTo>
                  <a:close/>
                </a:path>
              </a:pathLst>
            </a:custGeom>
            <a:ln w="10477">
              <a:solidFill>
                <a:srgbClr val="FFFFFF"/>
              </a:solidFill>
            </a:ln>
          </p:spPr>
          <p:txBody>
            <a:bodyPr wrap="square" lIns="0" tIns="0" rIns="0" bIns="0" rtlCol="0"/>
            <a:lstStyle/>
            <a:p>
              <a:endParaRPr/>
            </a:p>
          </p:txBody>
        </p:sp>
      </p:grpSp>
      <p:sp>
        <p:nvSpPr>
          <p:cNvPr id="25" name="object 25"/>
          <p:cNvSpPr txBox="1"/>
          <p:nvPr/>
        </p:nvSpPr>
        <p:spPr>
          <a:xfrm>
            <a:off x="1888464" y="2501912"/>
            <a:ext cx="2698750" cy="1458595"/>
          </a:xfrm>
          <a:prstGeom prst="rect">
            <a:avLst/>
          </a:prstGeom>
        </p:spPr>
        <p:txBody>
          <a:bodyPr vert="horz" wrap="square" lIns="0" tIns="16510" rIns="0" bIns="0" rtlCol="0">
            <a:spAutoFit/>
          </a:bodyPr>
          <a:lstStyle/>
          <a:p>
            <a:pPr marL="635" algn="ctr">
              <a:lnSpc>
                <a:spcPct val="100000"/>
              </a:lnSpc>
              <a:spcBef>
                <a:spcPts val="130"/>
              </a:spcBef>
            </a:pPr>
            <a:r>
              <a:rPr sz="900" b="1" dirty="0">
                <a:solidFill>
                  <a:srgbClr val="FFFFFF"/>
                </a:solidFill>
                <a:latin typeface="Calibri"/>
                <a:cs typeface="Calibri"/>
              </a:rPr>
              <a:t>Derecho</a:t>
            </a:r>
            <a:endParaRPr sz="900">
              <a:latin typeface="Calibri"/>
              <a:cs typeface="Calibri"/>
            </a:endParaRPr>
          </a:p>
          <a:p>
            <a:pPr marL="328930" indent="-48260">
              <a:lnSpc>
                <a:spcPct val="100000"/>
              </a:lnSpc>
              <a:spcBef>
                <a:spcPts val="315"/>
              </a:spcBef>
              <a:buSzPct val="86666"/>
              <a:buFont typeface="Calibri"/>
              <a:buChar char="•"/>
              <a:tabLst>
                <a:tab pos="329565" algn="l"/>
              </a:tabLst>
            </a:pPr>
            <a:r>
              <a:rPr sz="750" b="1" spc="-10" dirty="0">
                <a:solidFill>
                  <a:srgbClr val="FFFFFF"/>
                </a:solidFill>
                <a:latin typeface="Calibri"/>
                <a:cs typeface="Calibri"/>
              </a:rPr>
              <a:t>Contraposición</a:t>
            </a:r>
            <a:r>
              <a:rPr sz="750" b="1" spc="15" dirty="0">
                <a:solidFill>
                  <a:srgbClr val="FFFFFF"/>
                </a:solidFill>
                <a:latin typeface="Calibri"/>
                <a:cs typeface="Calibri"/>
              </a:rPr>
              <a:t> </a:t>
            </a:r>
            <a:r>
              <a:rPr sz="750" b="1" spc="-10" dirty="0">
                <a:solidFill>
                  <a:srgbClr val="FFFFFF"/>
                </a:solidFill>
                <a:latin typeface="Calibri"/>
                <a:cs typeface="Calibri"/>
              </a:rPr>
              <a:t>de</a:t>
            </a:r>
            <a:r>
              <a:rPr sz="750" b="1" spc="5" dirty="0">
                <a:solidFill>
                  <a:srgbClr val="FFFFFF"/>
                </a:solidFill>
                <a:latin typeface="Calibri"/>
                <a:cs typeface="Calibri"/>
              </a:rPr>
              <a:t> </a:t>
            </a:r>
            <a:r>
              <a:rPr sz="750" b="1" spc="-5" dirty="0">
                <a:solidFill>
                  <a:srgbClr val="FFFFFF"/>
                </a:solidFill>
                <a:latin typeface="Calibri"/>
                <a:cs typeface="Calibri"/>
              </a:rPr>
              <a:t>intereses</a:t>
            </a:r>
            <a:r>
              <a:rPr sz="750" b="1" dirty="0">
                <a:solidFill>
                  <a:srgbClr val="FFFFFF"/>
                </a:solidFill>
                <a:latin typeface="Calibri"/>
                <a:cs typeface="Calibri"/>
              </a:rPr>
              <a:t> </a:t>
            </a:r>
            <a:r>
              <a:rPr sz="750" b="1" spc="-10" dirty="0">
                <a:solidFill>
                  <a:srgbClr val="FFFFFF"/>
                </a:solidFill>
                <a:latin typeface="Calibri"/>
                <a:cs typeface="Calibri"/>
              </a:rPr>
              <a:t>jurídicamente</a:t>
            </a:r>
            <a:r>
              <a:rPr sz="750" b="1" spc="10" dirty="0">
                <a:solidFill>
                  <a:srgbClr val="FFFFFF"/>
                </a:solidFill>
                <a:latin typeface="Calibri"/>
                <a:cs typeface="Calibri"/>
              </a:rPr>
              <a:t> </a:t>
            </a:r>
            <a:r>
              <a:rPr sz="750" b="1" spc="-5" dirty="0">
                <a:solidFill>
                  <a:srgbClr val="FFFFFF"/>
                </a:solidFill>
                <a:latin typeface="Calibri"/>
                <a:cs typeface="Calibri"/>
              </a:rPr>
              <a:t>relevantes</a:t>
            </a:r>
            <a:endParaRPr sz="750">
              <a:latin typeface="Calibri"/>
              <a:cs typeface="Calibri"/>
            </a:endParaRPr>
          </a:p>
          <a:p>
            <a:pPr>
              <a:lnSpc>
                <a:spcPct val="100000"/>
              </a:lnSpc>
              <a:spcBef>
                <a:spcPts val="25"/>
              </a:spcBef>
              <a:buClr>
                <a:srgbClr val="FFFFFF"/>
              </a:buClr>
              <a:buFont typeface="Calibri"/>
              <a:buChar char="•"/>
            </a:pPr>
            <a:endParaRPr sz="800">
              <a:latin typeface="Calibri"/>
              <a:cs typeface="Calibri"/>
            </a:endParaRPr>
          </a:p>
          <a:p>
            <a:pPr marL="413384" lvl="1" indent="-48260">
              <a:lnSpc>
                <a:spcPct val="100000"/>
              </a:lnSpc>
              <a:buSzPct val="86666"/>
              <a:buFont typeface="Calibri"/>
              <a:buChar char="•"/>
              <a:tabLst>
                <a:tab pos="414020" algn="l"/>
              </a:tabLst>
            </a:pPr>
            <a:r>
              <a:rPr sz="750" b="1" spc="-10" dirty="0">
                <a:solidFill>
                  <a:srgbClr val="FFFFFF"/>
                </a:solidFill>
                <a:latin typeface="Calibri"/>
                <a:cs typeface="Calibri"/>
              </a:rPr>
              <a:t>Oposición</a:t>
            </a:r>
            <a:r>
              <a:rPr sz="750" b="1" spc="5" dirty="0">
                <a:solidFill>
                  <a:srgbClr val="FFFFFF"/>
                </a:solidFill>
                <a:latin typeface="Calibri"/>
                <a:cs typeface="Calibri"/>
              </a:rPr>
              <a:t> </a:t>
            </a:r>
            <a:r>
              <a:rPr sz="750" b="1" spc="-10" dirty="0">
                <a:solidFill>
                  <a:srgbClr val="FFFFFF"/>
                </a:solidFill>
                <a:latin typeface="Calibri"/>
                <a:cs typeface="Calibri"/>
              </a:rPr>
              <a:t>de </a:t>
            </a:r>
            <a:r>
              <a:rPr sz="750" b="1" spc="-5" dirty="0">
                <a:solidFill>
                  <a:srgbClr val="FFFFFF"/>
                </a:solidFill>
                <a:latin typeface="Calibri"/>
                <a:cs typeface="Calibri"/>
              </a:rPr>
              <a:t>intereses</a:t>
            </a:r>
            <a:r>
              <a:rPr sz="750" b="1" spc="-20" dirty="0">
                <a:solidFill>
                  <a:srgbClr val="FFFFFF"/>
                </a:solidFill>
                <a:latin typeface="Calibri"/>
                <a:cs typeface="Calibri"/>
              </a:rPr>
              <a:t> </a:t>
            </a:r>
            <a:r>
              <a:rPr sz="750" b="1" spc="-5" dirty="0">
                <a:solidFill>
                  <a:srgbClr val="FFFFFF"/>
                </a:solidFill>
                <a:latin typeface="Calibri"/>
                <a:cs typeface="Calibri"/>
              </a:rPr>
              <a:t>protegidos</a:t>
            </a:r>
            <a:r>
              <a:rPr sz="750" b="1" dirty="0">
                <a:solidFill>
                  <a:srgbClr val="FFFFFF"/>
                </a:solidFill>
                <a:latin typeface="Calibri"/>
                <a:cs typeface="Calibri"/>
              </a:rPr>
              <a:t> </a:t>
            </a:r>
            <a:r>
              <a:rPr sz="750" b="1" spc="-10" dirty="0">
                <a:solidFill>
                  <a:srgbClr val="FFFFFF"/>
                </a:solidFill>
                <a:latin typeface="Calibri"/>
                <a:cs typeface="Calibri"/>
              </a:rPr>
              <a:t>por</a:t>
            </a:r>
            <a:r>
              <a:rPr sz="750" b="1" spc="-5" dirty="0">
                <a:solidFill>
                  <a:srgbClr val="FFFFFF"/>
                </a:solidFill>
                <a:latin typeface="Calibri"/>
                <a:cs typeface="Calibri"/>
              </a:rPr>
              <a:t> el </a:t>
            </a:r>
            <a:r>
              <a:rPr sz="750" b="1" spc="-10" dirty="0">
                <a:solidFill>
                  <a:srgbClr val="FFFFFF"/>
                </a:solidFill>
                <a:latin typeface="Calibri"/>
                <a:cs typeface="Calibri"/>
              </a:rPr>
              <a:t>derecho</a:t>
            </a:r>
            <a:endParaRPr sz="750">
              <a:latin typeface="Calibri"/>
              <a:cs typeface="Calibri"/>
            </a:endParaRPr>
          </a:p>
        </p:txBody>
      </p:sp>
      <p:sp>
        <p:nvSpPr>
          <p:cNvPr id="26" name="object 26"/>
          <p:cNvSpPr txBox="1"/>
          <p:nvPr/>
        </p:nvSpPr>
        <p:spPr>
          <a:xfrm>
            <a:off x="5997320" y="2778518"/>
            <a:ext cx="2096135" cy="945515"/>
          </a:xfrm>
          <a:prstGeom prst="rect">
            <a:avLst/>
          </a:prstGeom>
          <a:solidFill>
            <a:srgbClr val="FFFF00"/>
          </a:solidFill>
          <a:ln w="10477">
            <a:solidFill>
              <a:srgbClr val="FFFFFF"/>
            </a:solidFill>
          </a:ln>
        </p:spPr>
        <p:txBody>
          <a:bodyPr vert="horz" wrap="square" lIns="0" tIns="25400" rIns="0" bIns="0" rtlCol="0">
            <a:spAutoFit/>
          </a:bodyPr>
          <a:lstStyle/>
          <a:p>
            <a:pPr algn="ctr">
              <a:lnSpc>
                <a:spcPct val="100000"/>
              </a:lnSpc>
              <a:spcBef>
                <a:spcPts val="200"/>
              </a:spcBef>
            </a:pPr>
            <a:r>
              <a:rPr sz="900" b="1" dirty="0">
                <a:latin typeface="Calibri"/>
                <a:cs typeface="Calibri"/>
              </a:rPr>
              <a:t>Teoría</a:t>
            </a:r>
            <a:r>
              <a:rPr sz="900" b="1" spc="-25" dirty="0">
                <a:latin typeface="Calibri"/>
                <a:cs typeface="Calibri"/>
              </a:rPr>
              <a:t> </a:t>
            </a:r>
            <a:r>
              <a:rPr sz="900" b="1" dirty="0">
                <a:latin typeface="Calibri"/>
                <a:cs typeface="Calibri"/>
              </a:rPr>
              <a:t>de</a:t>
            </a:r>
            <a:r>
              <a:rPr sz="900" b="1" spc="-15" dirty="0">
                <a:latin typeface="Calibri"/>
                <a:cs typeface="Calibri"/>
              </a:rPr>
              <a:t> </a:t>
            </a:r>
            <a:r>
              <a:rPr sz="900" b="1" dirty="0">
                <a:latin typeface="Calibri"/>
                <a:cs typeface="Calibri"/>
              </a:rPr>
              <a:t>la</a:t>
            </a:r>
            <a:r>
              <a:rPr sz="900" b="1" spc="-25" dirty="0">
                <a:latin typeface="Calibri"/>
                <a:cs typeface="Calibri"/>
              </a:rPr>
              <a:t> </a:t>
            </a:r>
            <a:r>
              <a:rPr sz="900" b="1" dirty="0">
                <a:latin typeface="Calibri"/>
                <a:cs typeface="Calibri"/>
              </a:rPr>
              <a:t>Percepción</a:t>
            </a:r>
            <a:endParaRPr sz="900">
              <a:latin typeface="Calibri"/>
              <a:cs typeface="Calibri"/>
            </a:endParaRPr>
          </a:p>
          <a:p>
            <a:pPr marL="95250" marR="86995" algn="ctr">
              <a:lnSpc>
                <a:spcPct val="92300"/>
              </a:lnSpc>
              <a:spcBef>
                <a:spcPts val="390"/>
              </a:spcBef>
            </a:pPr>
            <a:r>
              <a:rPr sz="900" b="1" dirty="0">
                <a:latin typeface="Calibri"/>
                <a:cs typeface="Calibri"/>
              </a:rPr>
              <a:t>“ Relación entre partes en la que ambas </a:t>
            </a:r>
            <a:r>
              <a:rPr sz="900" b="1" spc="-190" dirty="0">
                <a:latin typeface="Calibri"/>
                <a:cs typeface="Calibri"/>
              </a:rPr>
              <a:t> </a:t>
            </a:r>
            <a:r>
              <a:rPr sz="900" b="1" dirty="0">
                <a:latin typeface="Calibri"/>
                <a:cs typeface="Calibri"/>
              </a:rPr>
              <a:t>procuran la obtencón de objetivos que </a:t>
            </a:r>
            <a:r>
              <a:rPr sz="900" b="1" spc="5" dirty="0">
                <a:latin typeface="Calibri"/>
                <a:cs typeface="Calibri"/>
              </a:rPr>
              <a:t> </a:t>
            </a:r>
            <a:r>
              <a:rPr sz="900" b="1" dirty="0">
                <a:latin typeface="Calibri"/>
                <a:cs typeface="Calibri"/>
              </a:rPr>
              <a:t>son, pueden ser, </a:t>
            </a:r>
            <a:r>
              <a:rPr sz="900" b="1" spc="5" dirty="0">
                <a:latin typeface="Calibri"/>
                <a:cs typeface="Calibri"/>
              </a:rPr>
              <a:t>o </a:t>
            </a:r>
            <a:r>
              <a:rPr sz="900" b="1" dirty="0">
                <a:latin typeface="Calibri"/>
                <a:cs typeface="Calibri"/>
              </a:rPr>
              <a:t>parecen ser para </a:t>
            </a:r>
            <a:r>
              <a:rPr sz="900" b="1" spc="5" dirty="0">
                <a:latin typeface="Calibri"/>
                <a:cs typeface="Calibri"/>
              </a:rPr>
              <a:t> </a:t>
            </a:r>
            <a:r>
              <a:rPr sz="900" b="1" dirty="0">
                <a:latin typeface="Calibri"/>
                <a:cs typeface="Calibri"/>
              </a:rPr>
              <a:t>alguna</a:t>
            </a:r>
            <a:r>
              <a:rPr sz="900" b="1" spc="-5" dirty="0">
                <a:latin typeface="Calibri"/>
                <a:cs typeface="Calibri"/>
              </a:rPr>
              <a:t> </a:t>
            </a:r>
            <a:r>
              <a:rPr sz="900" b="1" dirty="0">
                <a:latin typeface="Calibri"/>
                <a:cs typeface="Calibri"/>
              </a:rPr>
              <a:t>de ellas,</a:t>
            </a:r>
            <a:r>
              <a:rPr sz="900" b="1" spc="-20" dirty="0">
                <a:latin typeface="Calibri"/>
                <a:cs typeface="Calibri"/>
              </a:rPr>
              <a:t> </a:t>
            </a:r>
            <a:r>
              <a:rPr sz="900" b="1" dirty="0">
                <a:latin typeface="Calibri"/>
                <a:cs typeface="Calibri"/>
              </a:rPr>
              <a:t>incompatibles</a:t>
            </a:r>
            <a:endParaRPr sz="900">
              <a:latin typeface="Calibri"/>
              <a:cs typeface="Calibri"/>
            </a:endParaRPr>
          </a:p>
          <a:p>
            <a:pPr algn="ctr">
              <a:lnSpc>
                <a:spcPct val="100000"/>
              </a:lnSpc>
              <a:spcBef>
                <a:spcPts val="305"/>
              </a:spcBef>
            </a:pPr>
            <a:r>
              <a:rPr sz="900" b="1" dirty="0">
                <a:latin typeface="Calibri"/>
                <a:cs typeface="Calibri"/>
              </a:rPr>
              <a:t>(</a:t>
            </a:r>
            <a:r>
              <a:rPr sz="900" b="1" spc="-10" dirty="0">
                <a:latin typeface="Calibri"/>
                <a:cs typeface="Calibri"/>
              </a:rPr>
              <a:t> </a:t>
            </a:r>
            <a:r>
              <a:rPr sz="900" b="1" dirty="0">
                <a:latin typeface="Calibri"/>
                <a:cs typeface="Calibri"/>
              </a:rPr>
              <a:t>Dean</a:t>
            </a:r>
            <a:r>
              <a:rPr sz="900" b="1" spc="-10" dirty="0">
                <a:latin typeface="Calibri"/>
                <a:cs typeface="Calibri"/>
              </a:rPr>
              <a:t> </a:t>
            </a:r>
            <a:r>
              <a:rPr sz="900" b="1" dirty="0">
                <a:latin typeface="Calibri"/>
                <a:cs typeface="Calibri"/>
              </a:rPr>
              <a:t>Pruitt</a:t>
            </a:r>
            <a:r>
              <a:rPr sz="900" b="1" spc="-10" dirty="0">
                <a:latin typeface="Calibri"/>
                <a:cs typeface="Calibri"/>
              </a:rPr>
              <a:t> </a:t>
            </a:r>
            <a:r>
              <a:rPr sz="900" b="1" spc="5" dirty="0">
                <a:latin typeface="Calibri"/>
                <a:cs typeface="Calibri"/>
              </a:rPr>
              <a:t>y</a:t>
            </a:r>
            <a:r>
              <a:rPr sz="900" b="1" spc="-10" dirty="0">
                <a:latin typeface="Calibri"/>
                <a:cs typeface="Calibri"/>
              </a:rPr>
              <a:t> </a:t>
            </a:r>
            <a:r>
              <a:rPr sz="900" b="1" dirty="0">
                <a:latin typeface="Calibri"/>
                <a:cs typeface="Calibri"/>
              </a:rPr>
              <a:t>Z.</a:t>
            </a:r>
            <a:r>
              <a:rPr sz="900" b="1" spc="-10" dirty="0">
                <a:latin typeface="Calibri"/>
                <a:cs typeface="Calibri"/>
              </a:rPr>
              <a:t> </a:t>
            </a:r>
            <a:r>
              <a:rPr sz="900" b="1" dirty="0">
                <a:latin typeface="Calibri"/>
                <a:cs typeface="Calibri"/>
              </a:rPr>
              <a:t>Jeffrey.</a:t>
            </a:r>
            <a:r>
              <a:rPr sz="900" b="1" spc="-10" dirty="0">
                <a:latin typeface="Calibri"/>
                <a:cs typeface="Calibri"/>
              </a:rPr>
              <a:t> </a:t>
            </a:r>
            <a:r>
              <a:rPr sz="900" b="1" spc="5" dirty="0">
                <a:latin typeface="Calibri"/>
                <a:cs typeface="Calibri"/>
              </a:rPr>
              <a:t>N.</a:t>
            </a:r>
            <a:r>
              <a:rPr sz="900" b="1" spc="-20" dirty="0">
                <a:latin typeface="Calibri"/>
                <a:cs typeface="Calibri"/>
              </a:rPr>
              <a:t> </a:t>
            </a:r>
            <a:r>
              <a:rPr sz="900" b="1" dirty="0">
                <a:latin typeface="Calibri"/>
                <a:cs typeface="Calibri"/>
              </a:rPr>
              <a:t>York,</a:t>
            </a:r>
            <a:r>
              <a:rPr sz="900" b="1" spc="-10" dirty="0">
                <a:latin typeface="Calibri"/>
                <a:cs typeface="Calibri"/>
              </a:rPr>
              <a:t> </a:t>
            </a:r>
            <a:r>
              <a:rPr sz="900" b="1" spc="5" dirty="0">
                <a:latin typeface="Calibri"/>
                <a:cs typeface="Calibri"/>
              </a:rPr>
              <a:t>1986)</a:t>
            </a:r>
            <a:endParaRPr sz="900">
              <a:latin typeface="Calibri"/>
              <a:cs typeface="Calibri"/>
            </a:endParaRPr>
          </a:p>
        </p:txBody>
      </p:sp>
      <p:grpSp>
        <p:nvGrpSpPr>
          <p:cNvPr id="27" name="object 27"/>
          <p:cNvGrpSpPr/>
          <p:nvPr/>
        </p:nvGrpSpPr>
        <p:grpSpPr>
          <a:xfrm>
            <a:off x="2883877" y="4568545"/>
            <a:ext cx="2703195" cy="1102360"/>
            <a:chOff x="2883877" y="4568545"/>
            <a:chExt cx="2703195" cy="1102360"/>
          </a:xfrm>
        </p:grpSpPr>
        <p:sp>
          <p:nvSpPr>
            <p:cNvPr id="28" name="object 28"/>
            <p:cNvSpPr/>
            <p:nvPr/>
          </p:nvSpPr>
          <p:spPr>
            <a:xfrm>
              <a:off x="2889275" y="4573943"/>
              <a:ext cx="2692400" cy="1091565"/>
            </a:xfrm>
            <a:custGeom>
              <a:avLst/>
              <a:gdLst/>
              <a:ahLst/>
              <a:cxnLst/>
              <a:rect l="l" t="t" r="r" b="b"/>
              <a:pathLst>
                <a:path w="2692400" h="1091564">
                  <a:moveTo>
                    <a:pt x="0" y="0"/>
                  </a:moveTo>
                  <a:lnTo>
                    <a:pt x="0" y="1091336"/>
                  </a:lnTo>
                  <a:lnTo>
                    <a:pt x="2691879" y="1091336"/>
                  </a:lnTo>
                  <a:lnTo>
                    <a:pt x="2691879" y="0"/>
                  </a:lnTo>
                  <a:lnTo>
                    <a:pt x="0" y="0"/>
                  </a:lnTo>
                  <a:close/>
                </a:path>
              </a:pathLst>
            </a:custGeom>
            <a:solidFill>
              <a:srgbClr val="4472C4"/>
            </a:solidFill>
          </p:spPr>
          <p:txBody>
            <a:bodyPr wrap="square" lIns="0" tIns="0" rIns="0" bIns="0" rtlCol="0"/>
            <a:lstStyle/>
            <a:p>
              <a:endParaRPr/>
            </a:p>
          </p:txBody>
        </p:sp>
        <p:sp>
          <p:nvSpPr>
            <p:cNvPr id="29" name="object 29"/>
            <p:cNvSpPr/>
            <p:nvPr/>
          </p:nvSpPr>
          <p:spPr>
            <a:xfrm>
              <a:off x="2889275" y="4573943"/>
              <a:ext cx="2692400" cy="1091565"/>
            </a:xfrm>
            <a:custGeom>
              <a:avLst/>
              <a:gdLst/>
              <a:ahLst/>
              <a:cxnLst/>
              <a:rect l="l" t="t" r="r" b="b"/>
              <a:pathLst>
                <a:path w="2692400" h="1091564">
                  <a:moveTo>
                    <a:pt x="0" y="1091336"/>
                  </a:moveTo>
                  <a:lnTo>
                    <a:pt x="2691879" y="1091336"/>
                  </a:lnTo>
                  <a:lnTo>
                    <a:pt x="2691879" y="0"/>
                  </a:lnTo>
                  <a:lnTo>
                    <a:pt x="0" y="0"/>
                  </a:lnTo>
                  <a:lnTo>
                    <a:pt x="0" y="1091336"/>
                  </a:lnTo>
                  <a:close/>
                </a:path>
              </a:pathLst>
            </a:custGeom>
            <a:ln w="10477">
              <a:solidFill>
                <a:srgbClr val="FFFFFF"/>
              </a:solidFill>
            </a:ln>
          </p:spPr>
          <p:txBody>
            <a:bodyPr wrap="square" lIns="0" tIns="0" rIns="0" bIns="0" rtlCol="0"/>
            <a:lstStyle/>
            <a:p>
              <a:endParaRPr/>
            </a:p>
          </p:txBody>
        </p:sp>
      </p:grpSp>
      <p:sp>
        <p:nvSpPr>
          <p:cNvPr id="30" name="object 30"/>
          <p:cNvSpPr txBox="1"/>
          <p:nvPr/>
        </p:nvSpPr>
        <p:spPr>
          <a:xfrm>
            <a:off x="3244230" y="4960854"/>
            <a:ext cx="1979930" cy="164465"/>
          </a:xfrm>
          <a:prstGeom prst="rect">
            <a:avLst/>
          </a:prstGeom>
        </p:spPr>
        <p:txBody>
          <a:bodyPr vert="horz" wrap="square" lIns="0" tIns="13970" rIns="0" bIns="0" rtlCol="0">
            <a:spAutoFit/>
          </a:bodyPr>
          <a:lstStyle/>
          <a:p>
            <a:pPr marL="12700">
              <a:lnSpc>
                <a:spcPct val="100000"/>
              </a:lnSpc>
              <a:spcBef>
                <a:spcPts val="110"/>
              </a:spcBef>
            </a:pPr>
            <a:r>
              <a:rPr sz="900" b="1" dirty="0">
                <a:solidFill>
                  <a:srgbClr val="FFFFFF"/>
                </a:solidFill>
                <a:latin typeface="Calibri"/>
                <a:cs typeface="Calibri"/>
              </a:rPr>
              <a:t>“Una</a:t>
            </a:r>
            <a:r>
              <a:rPr sz="900" b="1" spc="-5" dirty="0">
                <a:solidFill>
                  <a:srgbClr val="FFFFFF"/>
                </a:solidFill>
                <a:latin typeface="Calibri"/>
                <a:cs typeface="Calibri"/>
              </a:rPr>
              <a:t> </a:t>
            </a:r>
            <a:r>
              <a:rPr sz="900" b="1" dirty="0">
                <a:solidFill>
                  <a:srgbClr val="FFFFFF"/>
                </a:solidFill>
                <a:latin typeface="Calibri"/>
                <a:cs typeface="Calibri"/>
              </a:rPr>
              <a:t>percibida</a:t>
            </a:r>
            <a:r>
              <a:rPr sz="900" b="1" spc="-10" dirty="0">
                <a:solidFill>
                  <a:srgbClr val="FFFFFF"/>
                </a:solidFill>
                <a:latin typeface="Calibri"/>
                <a:cs typeface="Calibri"/>
              </a:rPr>
              <a:t> </a:t>
            </a:r>
            <a:r>
              <a:rPr sz="900" b="1" dirty="0">
                <a:solidFill>
                  <a:srgbClr val="FFFFFF"/>
                </a:solidFill>
                <a:latin typeface="Calibri"/>
                <a:cs typeface="Calibri"/>
              </a:rPr>
              <a:t>divergencia</a:t>
            </a:r>
            <a:r>
              <a:rPr sz="900" b="1" spc="-30" dirty="0">
                <a:solidFill>
                  <a:srgbClr val="FFFFFF"/>
                </a:solidFill>
                <a:latin typeface="Calibri"/>
                <a:cs typeface="Calibri"/>
              </a:rPr>
              <a:t> </a:t>
            </a:r>
            <a:r>
              <a:rPr sz="900" b="1" dirty="0">
                <a:solidFill>
                  <a:srgbClr val="FFFFFF"/>
                </a:solidFill>
                <a:latin typeface="Calibri"/>
                <a:cs typeface="Calibri"/>
              </a:rPr>
              <a:t>de intereses”</a:t>
            </a:r>
            <a:endParaRPr sz="900">
              <a:latin typeface="Calibri"/>
              <a:cs typeface="Calibri"/>
            </a:endParaRPr>
          </a:p>
        </p:txBody>
      </p:sp>
      <p:sp>
        <p:nvSpPr>
          <p:cNvPr id="31" name="object 31"/>
          <p:cNvSpPr txBox="1"/>
          <p:nvPr/>
        </p:nvSpPr>
        <p:spPr>
          <a:xfrm>
            <a:off x="3760981" y="5263612"/>
            <a:ext cx="948055" cy="165100"/>
          </a:xfrm>
          <a:prstGeom prst="rect">
            <a:avLst/>
          </a:prstGeom>
        </p:spPr>
        <p:txBody>
          <a:bodyPr vert="horz" wrap="square" lIns="0" tIns="13970" rIns="0" bIns="0" rtlCol="0">
            <a:spAutoFit/>
          </a:bodyPr>
          <a:lstStyle/>
          <a:p>
            <a:pPr marL="12700">
              <a:lnSpc>
                <a:spcPct val="100000"/>
              </a:lnSpc>
              <a:spcBef>
                <a:spcPts val="110"/>
              </a:spcBef>
            </a:pPr>
            <a:r>
              <a:rPr sz="900" b="1" i="1" dirty="0">
                <a:solidFill>
                  <a:srgbClr val="FFFFFF"/>
                </a:solidFill>
                <a:latin typeface="Calibri"/>
                <a:cs typeface="Calibri"/>
              </a:rPr>
              <a:t>(Alvarez</a:t>
            </a:r>
            <a:r>
              <a:rPr sz="900" b="1" i="1" spc="-50" dirty="0">
                <a:solidFill>
                  <a:srgbClr val="FFFFFF"/>
                </a:solidFill>
                <a:latin typeface="Calibri"/>
                <a:cs typeface="Calibri"/>
              </a:rPr>
              <a:t> </a:t>
            </a:r>
            <a:r>
              <a:rPr sz="900" b="1" i="1" spc="5" dirty="0">
                <a:solidFill>
                  <a:srgbClr val="FFFFFF"/>
                </a:solidFill>
                <a:latin typeface="Calibri"/>
                <a:cs typeface="Calibri"/>
              </a:rPr>
              <a:t>y</a:t>
            </a:r>
            <a:r>
              <a:rPr sz="900" b="1" i="1" spc="-25" dirty="0">
                <a:solidFill>
                  <a:srgbClr val="FFFFFF"/>
                </a:solidFill>
                <a:latin typeface="Calibri"/>
                <a:cs typeface="Calibri"/>
              </a:rPr>
              <a:t> </a:t>
            </a:r>
            <a:r>
              <a:rPr sz="900" b="1" i="1" spc="5" dirty="0">
                <a:solidFill>
                  <a:srgbClr val="FFFFFF"/>
                </a:solidFill>
                <a:latin typeface="Calibri"/>
                <a:cs typeface="Calibri"/>
              </a:rPr>
              <a:t>Higthon)</a:t>
            </a:r>
            <a:endParaRPr sz="900">
              <a:latin typeface="Calibri"/>
              <a:cs typeface="Calibri"/>
            </a:endParaRPr>
          </a:p>
        </p:txBody>
      </p:sp>
      <p:grpSp>
        <p:nvGrpSpPr>
          <p:cNvPr id="32" name="object 32"/>
          <p:cNvGrpSpPr/>
          <p:nvPr/>
        </p:nvGrpSpPr>
        <p:grpSpPr>
          <a:xfrm>
            <a:off x="5732919" y="4137291"/>
            <a:ext cx="1796414" cy="1963420"/>
            <a:chOff x="5732919" y="4137291"/>
            <a:chExt cx="1796414" cy="1963420"/>
          </a:xfrm>
        </p:grpSpPr>
        <p:sp>
          <p:nvSpPr>
            <p:cNvPr id="33" name="object 33"/>
            <p:cNvSpPr/>
            <p:nvPr/>
          </p:nvSpPr>
          <p:spPr>
            <a:xfrm>
              <a:off x="5738317" y="4142689"/>
              <a:ext cx="1785620" cy="1952625"/>
            </a:xfrm>
            <a:custGeom>
              <a:avLst/>
              <a:gdLst/>
              <a:ahLst/>
              <a:cxnLst/>
              <a:rect l="l" t="t" r="r" b="b"/>
              <a:pathLst>
                <a:path w="1785620" h="1952625">
                  <a:moveTo>
                    <a:pt x="0" y="0"/>
                  </a:moveTo>
                  <a:lnTo>
                    <a:pt x="0" y="1952586"/>
                  </a:lnTo>
                  <a:lnTo>
                    <a:pt x="1785366" y="1952586"/>
                  </a:lnTo>
                  <a:lnTo>
                    <a:pt x="1785365" y="0"/>
                  </a:lnTo>
                  <a:lnTo>
                    <a:pt x="0" y="0"/>
                  </a:lnTo>
                  <a:close/>
                </a:path>
              </a:pathLst>
            </a:custGeom>
            <a:solidFill>
              <a:srgbClr val="009051"/>
            </a:solidFill>
          </p:spPr>
          <p:txBody>
            <a:bodyPr wrap="square" lIns="0" tIns="0" rIns="0" bIns="0" rtlCol="0"/>
            <a:lstStyle/>
            <a:p>
              <a:endParaRPr/>
            </a:p>
          </p:txBody>
        </p:sp>
        <p:sp>
          <p:nvSpPr>
            <p:cNvPr id="34" name="object 34"/>
            <p:cNvSpPr/>
            <p:nvPr/>
          </p:nvSpPr>
          <p:spPr>
            <a:xfrm>
              <a:off x="5738316" y="4142689"/>
              <a:ext cx="1785620" cy="1952625"/>
            </a:xfrm>
            <a:custGeom>
              <a:avLst/>
              <a:gdLst/>
              <a:ahLst/>
              <a:cxnLst/>
              <a:rect l="l" t="t" r="r" b="b"/>
              <a:pathLst>
                <a:path w="1785620" h="1952625">
                  <a:moveTo>
                    <a:pt x="0" y="1952586"/>
                  </a:moveTo>
                  <a:lnTo>
                    <a:pt x="1785365" y="1952586"/>
                  </a:lnTo>
                  <a:lnTo>
                    <a:pt x="1785365" y="0"/>
                  </a:lnTo>
                  <a:lnTo>
                    <a:pt x="0" y="0"/>
                  </a:lnTo>
                  <a:lnTo>
                    <a:pt x="0" y="1952586"/>
                  </a:lnTo>
                  <a:close/>
                </a:path>
              </a:pathLst>
            </a:custGeom>
            <a:ln w="10477">
              <a:solidFill>
                <a:srgbClr val="FFFFFF"/>
              </a:solidFill>
            </a:ln>
          </p:spPr>
          <p:txBody>
            <a:bodyPr wrap="square" lIns="0" tIns="0" rIns="0" bIns="0" rtlCol="0"/>
            <a:lstStyle/>
            <a:p>
              <a:endParaRPr/>
            </a:p>
          </p:txBody>
        </p:sp>
      </p:grpSp>
      <p:sp>
        <p:nvSpPr>
          <p:cNvPr id="35" name="object 35"/>
          <p:cNvSpPr txBox="1"/>
          <p:nvPr/>
        </p:nvSpPr>
        <p:spPr>
          <a:xfrm>
            <a:off x="5762288" y="4809664"/>
            <a:ext cx="1737995" cy="768985"/>
          </a:xfrm>
          <a:prstGeom prst="rect">
            <a:avLst/>
          </a:prstGeom>
        </p:spPr>
        <p:txBody>
          <a:bodyPr vert="horz" wrap="square" lIns="0" tIns="24765" rIns="0" bIns="0" rtlCol="0">
            <a:spAutoFit/>
          </a:bodyPr>
          <a:lstStyle/>
          <a:p>
            <a:pPr marL="12065" marR="5080" indent="-635" algn="ctr">
              <a:lnSpc>
                <a:spcPct val="92100"/>
              </a:lnSpc>
              <a:spcBef>
                <a:spcPts val="195"/>
              </a:spcBef>
            </a:pPr>
            <a:r>
              <a:rPr sz="900" b="1" dirty="0">
                <a:solidFill>
                  <a:srgbClr val="FFFFFF"/>
                </a:solidFill>
                <a:latin typeface="Calibri"/>
                <a:cs typeface="Calibri"/>
              </a:rPr>
              <a:t>“</a:t>
            </a:r>
            <a:r>
              <a:rPr sz="900" b="1" spc="30" dirty="0">
                <a:solidFill>
                  <a:srgbClr val="FFFFFF"/>
                </a:solidFill>
                <a:latin typeface="Calibri"/>
                <a:cs typeface="Calibri"/>
              </a:rPr>
              <a:t> </a:t>
            </a:r>
            <a:r>
              <a:rPr sz="900" b="1" dirty="0">
                <a:solidFill>
                  <a:srgbClr val="FFFFFF"/>
                </a:solidFill>
                <a:latin typeface="Calibri"/>
                <a:cs typeface="Calibri"/>
              </a:rPr>
              <a:t>El</a:t>
            </a:r>
            <a:r>
              <a:rPr sz="900" b="1" spc="15" dirty="0">
                <a:solidFill>
                  <a:srgbClr val="FFFFFF"/>
                </a:solidFill>
                <a:latin typeface="Calibri"/>
                <a:cs typeface="Calibri"/>
              </a:rPr>
              <a:t> </a:t>
            </a:r>
            <a:r>
              <a:rPr sz="900" b="1" dirty="0">
                <a:solidFill>
                  <a:srgbClr val="FFFFFF"/>
                </a:solidFill>
                <a:latin typeface="Calibri"/>
                <a:cs typeface="Calibri"/>
              </a:rPr>
              <a:t>conflicto</a:t>
            </a:r>
            <a:r>
              <a:rPr sz="900" b="1" spc="20" dirty="0">
                <a:solidFill>
                  <a:srgbClr val="FFFFFF"/>
                </a:solidFill>
                <a:latin typeface="Calibri"/>
                <a:cs typeface="Calibri"/>
              </a:rPr>
              <a:t> </a:t>
            </a:r>
            <a:r>
              <a:rPr sz="900" b="1" dirty="0">
                <a:solidFill>
                  <a:srgbClr val="FFFFFF"/>
                </a:solidFill>
                <a:latin typeface="Calibri"/>
                <a:cs typeface="Calibri"/>
              </a:rPr>
              <a:t>constituye</a:t>
            </a:r>
            <a:r>
              <a:rPr sz="900" b="1" spc="10" dirty="0">
                <a:solidFill>
                  <a:srgbClr val="FFFFFF"/>
                </a:solidFill>
                <a:latin typeface="Calibri"/>
                <a:cs typeface="Calibri"/>
              </a:rPr>
              <a:t> </a:t>
            </a:r>
            <a:r>
              <a:rPr sz="900" b="1" dirty="0">
                <a:solidFill>
                  <a:srgbClr val="FFFFFF"/>
                </a:solidFill>
                <a:latin typeface="Calibri"/>
                <a:cs typeface="Calibri"/>
              </a:rPr>
              <a:t>una </a:t>
            </a:r>
            <a:r>
              <a:rPr sz="900" b="1" spc="5" dirty="0">
                <a:solidFill>
                  <a:srgbClr val="FFFFFF"/>
                </a:solidFill>
                <a:latin typeface="Calibri"/>
                <a:cs typeface="Calibri"/>
              </a:rPr>
              <a:t> </a:t>
            </a:r>
            <a:r>
              <a:rPr sz="900" b="1" dirty="0">
                <a:solidFill>
                  <a:srgbClr val="FFFFFF"/>
                </a:solidFill>
                <a:latin typeface="Calibri"/>
                <a:cs typeface="Calibri"/>
              </a:rPr>
              <a:t>relación</a:t>
            </a:r>
            <a:r>
              <a:rPr sz="900" b="1" spc="-15" dirty="0">
                <a:solidFill>
                  <a:srgbClr val="FFFFFF"/>
                </a:solidFill>
                <a:latin typeface="Calibri"/>
                <a:cs typeface="Calibri"/>
              </a:rPr>
              <a:t> </a:t>
            </a:r>
            <a:r>
              <a:rPr sz="900" b="1" dirty="0">
                <a:solidFill>
                  <a:srgbClr val="FFFFFF"/>
                </a:solidFill>
                <a:latin typeface="Calibri"/>
                <a:cs typeface="Calibri"/>
              </a:rPr>
              <a:t>entre</a:t>
            </a:r>
            <a:r>
              <a:rPr sz="900" b="1" spc="-15" dirty="0">
                <a:solidFill>
                  <a:srgbClr val="FFFFFF"/>
                </a:solidFill>
                <a:latin typeface="Calibri"/>
                <a:cs typeface="Calibri"/>
              </a:rPr>
              <a:t> </a:t>
            </a:r>
            <a:r>
              <a:rPr sz="900" b="1" dirty="0">
                <a:solidFill>
                  <a:srgbClr val="FFFFFF"/>
                </a:solidFill>
                <a:latin typeface="Calibri"/>
                <a:cs typeface="Calibri"/>
              </a:rPr>
              <a:t>dos </a:t>
            </a:r>
            <a:r>
              <a:rPr sz="900" b="1" spc="5" dirty="0">
                <a:solidFill>
                  <a:srgbClr val="FFFFFF"/>
                </a:solidFill>
                <a:latin typeface="Calibri"/>
                <a:cs typeface="Calibri"/>
              </a:rPr>
              <a:t>o</a:t>
            </a:r>
            <a:r>
              <a:rPr sz="900" b="1" spc="-5" dirty="0">
                <a:solidFill>
                  <a:srgbClr val="FFFFFF"/>
                </a:solidFill>
                <a:latin typeface="Calibri"/>
                <a:cs typeface="Calibri"/>
              </a:rPr>
              <a:t> </a:t>
            </a:r>
            <a:r>
              <a:rPr sz="900" b="1" dirty="0">
                <a:solidFill>
                  <a:srgbClr val="FFFFFF"/>
                </a:solidFill>
                <a:latin typeface="Calibri"/>
                <a:cs typeface="Calibri"/>
              </a:rPr>
              <a:t>más</a:t>
            </a:r>
            <a:r>
              <a:rPr sz="900" b="1" spc="-10" dirty="0">
                <a:solidFill>
                  <a:srgbClr val="FFFFFF"/>
                </a:solidFill>
                <a:latin typeface="Calibri"/>
                <a:cs typeface="Calibri"/>
              </a:rPr>
              <a:t> </a:t>
            </a:r>
            <a:r>
              <a:rPr sz="900" b="1" dirty="0">
                <a:solidFill>
                  <a:srgbClr val="FFFFFF"/>
                </a:solidFill>
                <a:latin typeface="Calibri"/>
                <a:cs typeface="Calibri"/>
              </a:rPr>
              <a:t>partes</a:t>
            </a:r>
            <a:r>
              <a:rPr sz="900" b="1" spc="-5" dirty="0">
                <a:solidFill>
                  <a:srgbClr val="FFFFFF"/>
                </a:solidFill>
                <a:latin typeface="Calibri"/>
                <a:cs typeface="Calibri"/>
              </a:rPr>
              <a:t> </a:t>
            </a:r>
            <a:r>
              <a:rPr sz="900" b="1" dirty="0">
                <a:solidFill>
                  <a:srgbClr val="FFFFFF"/>
                </a:solidFill>
                <a:latin typeface="Calibri"/>
                <a:cs typeface="Calibri"/>
              </a:rPr>
              <a:t>que </a:t>
            </a:r>
            <a:r>
              <a:rPr sz="900" b="1" spc="-190" dirty="0">
                <a:solidFill>
                  <a:srgbClr val="FFFFFF"/>
                </a:solidFill>
                <a:latin typeface="Calibri"/>
                <a:cs typeface="Calibri"/>
              </a:rPr>
              <a:t> </a:t>
            </a:r>
            <a:r>
              <a:rPr sz="900" b="1" dirty="0">
                <a:solidFill>
                  <a:srgbClr val="FFFFFF"/>
                </a:solidFill>
                <a:latin typeface="Calibri"/>
                <a:cs typeface="Calibri"/>
              </a:rPr>
              <a:t>creen</a:t>
            </a:r>
            <a:r>
              <a:rPr sz="900" b="1" spc="-15" dirty="0">
                <a:solidFill>
                  <a:srgbClr val="FFFFFF"/>
                </a:solidFill>
                <a:latin typeface="Calibri"/>
                <a:cs typeface="Calibri"/>
              </a:rPr>
              <a:t> </a:t>
            </a:r>
            <a:r>
              <a:rPr sz="900" b="1" dirty="0">
                <a:solidFill>
                  <a:srgbClr val="FFFFFF"/>
                </a:solidFill>
                <a:latin typeface="Calibri"/>
                <a:cs typeface="Calibri"/>
              </a:rPr>
              <a:t>tener</a:t>
            </a:r>
            <a:r>
              <a:rPr sz="900" b="1" spc="-5" dirty="0">
                <a:solidFill>
                  <a:srgbClr val="FFFFFF"/>
                </a:solidFill>
                <a:latin typeface="Calibri"/>
                <a:cs typeface="Calibri"/>
              </a:rPr>
              <a:t> </a:t>
            </a:r>
            <a:r>
              <a:rPr sz="900" b="1" dirty="0">
                <a:solidFill>
                  <a:srgbClr val="FFFFFF"/>
                </a:solidFill>
                <a:latin typeface="Calibri"/>
                <a:cs typeface="Calibri"/>
              </a:rPr>
              <a:t>metas</a:t>
            </a:r>
            <a:r>
              <a:rPr sz="900" b="1" spc="-10" dirty="0">
                <a:solidFill>
                  <a:srgbClr val="FFFFFF"/>
                </a:solidFill>
                <a:latin typeface="Calibri"/>
                <a:cs typeface="Calibri"/>
              </a:rPr>
              <a:t> </a:t>
            </a:r>
            <a:r>
              <a:rPr sz="900" b="1" dirty="0">
                <a:solidFill>
                  <a:srgbClr val="FFFFFF"/>
                </a:solidFill>
                <a:latin typeface="Calibri"/>
                <a:cs typeface="Calibri"/>
              </a:rPr>
              <a:t>incompatibles”</a:t>
            </a:r>
            <a:endParaRPr sz="900">
              <a:latin typeface="Calibri"/>
              <a:cs typeface="Calibri"/>
            </a:endParaRPr>
          </a:p>
          <a:p>
            <a:pPr>
              <a:lnSpc>
                <a:spcPct val="100000"/>
              </a:lnSpc>
            </a:pPr>
            <a:endParaRPr sz="900">
              <a:latin typeface="Calibri"/>
              <a:cs typeface="Calibri"/>
            </a:endParaRPr>
          </a:p>
          <a:p>
            <a:pPr algn="ctr">
              <a:lnSpc>
                <a:spcPct val="100000"/>
              </a:lnSpc>
              <a:spcBef>
                <a:spcPts val="595"/>
              </a:spcBef>
            </a:pPr>
            <a:r>
              <a:rPr sz="900" b="1" i="1" dirty="0">
                <a:solidFill>
                  <a:srgbClr val="FFFFFF"/>
                </a:solidFill>
                <a:latin typeface="Calibri"/>
                <a:cs typeface="Calibri"/>
              </a:rPr>
              <a:t>(L</a:t>
            </a:r>
            <a:r>
              <a:rPr sz="900" b="1" i="1" spc="10" dirty="0">
                <a:solidFill>
                  <a:srgbClr val="FFFFFF"/>
                </a:solidFill>
                <a:latin typeface="Calibri"/>
                <a:cs typeface="Calibri"/>
              </a:rPr>
              <a:t>o</a:t>
            </a:r>
            <a:r>
              <a:rPr sz="900" b="1" i="1" dirty="0">
                <a:solidFill>
                  <a:srgbClr val="FFFFFF"/>
                </a:solidFill>
                <a:latin typeface="Calibri"/>
                <a:cs typeface="Calibri"/>
              </a:rPr>
              <a:t>uis</a:t>
            </a:r>
            <a:r>
              <a:rPr sz="900" b="1" i="1" spc="-30" dirty="0">
                <a:solidFill>
                  <a:srgbClr val="FFFFFF"/>
                </a:solidFill>
                <a:latin typeface="Calibri"/>
                <a:cs typeface="Calibri"/>
              </a:rPr>
              <a:t> </a:t>
            </a:r>
            <a:r>
              <a:rPr sz="900" b="1" i="1" dirty="0">
                <a:solidFill>
                  <a:srgbClr val="FFFFFF"/>
                </a:solidFill>
                <a:latin typeface="Calibri"/>
                <a:cs typeface="Calibri"/>
              </a:rPr>
              <a:t>Kie</a:t>
            </a:r>
            <a:r>
              <a:rPr sz="900" b="1" i="1" spc="-10" dirty="0">
                <a:solidFill>
                  <a:srgbClr val="FFFFFF"/>
                </a:solidFill>
                <a:latin typeface="Calibri"/>
                <a:cs typeface="Calibri"/>
              </a:rPr>
              <a:t>r</a:t>
            </a:r>
            <a:r>
              <a:rPr sz="900" b="1" i="1" spc="5" dirty="0">
                <a:solidFill>
                  <a:srgbClr val="FFFFFF"/>
                </a:solidFill>
                <a:latin typeface="Calibri"/>
                <a:cs typeface="Calibri"/>
              </a:rPr>
              <a:t>b</a:t>
            </a:r>
            <a:r>
              <a:rPr sz="900" b="1" i="1" dirty="0">
                <a:solidFill>
                  <a:srgbClr val="FFFFFF"/>
                </a:solidFill>
                <a:latin typeface="Calibri"/>
                <a:cs typeface="Calibri"/>
              </a:rPr>
              <a:t>e</a:t>
            </a:r>
            <a:r>
              <a:rPr sz="900" b="1" i="1" spc="-10" dirty="0">
                <a:solidFill>
                  <a:srgbClr val="FFFFFF"/>
                </a:solidFill>
                <a:latin typeface="Calibri"/>
                <a:cs typeface="Calibri"/>
              </a:rPr>
              <a:t>r</a:t>
            </a:r>
            <a:r>
              <a:rPr sz="900" b="1" i="1" spc="10" dirty="0">
                <a:solidFill>
                  <a:srgbClr val="FFFFFF"/>
                </a:solidFill>
                <a:latin typeface="Calibri"/>
                <a:cs typeface="Calibri"/>
              </a:rPr>
              <a:t>g</a:t>
            </a:r>
            <a:r>
              <a:rPr sz="900" b="1" i="1" dirty="0">
                <a:solidFill>
                  <a:srgbClr val="FFFFFF"/>
                </a:solidFill>
                <a:latin typeface="Calibri"/>
                <a:cs typeface="Calibri"/>
              </a:rPr>
              <a:t>,</a:t>
            </a:r>
            <a:r>
              <a:rPr sz="900" b="1" i="1" spc="-5" dirty="0">
                <a:solidFill>
                  <a:srgbClr val="FFFFFF"/>
                </a:solidFill>
                <a:latin typeface="Calibri"/>
                <a:cs typeface="Calibri"/>
              </a:rPr>
              <a:t> </a:t>
            </a:r>
            <a:r>
              <a:rPr sz="900" b="1" i="1" spc="5" dirty="0">
                <a:solidFill>
                  <a:srgbClr val="FFFFFF"/>
                </a:solidFill>
                <a:latin typeface="Calibri"/>
                <a:cs typeface="Calibri"/>
              </a:rPr>
              <a:t>1975)</a:t>
            </a:r>
            <a:endParaRPr sz="900">
              <a:latin typeface="Calibri"/>
              <a:cs typeface="Calibri"/>
            </a:endParaRPr>
          </a:p>
        </p:txBody>
      </p:sp>
      <p:grpSp>
        <p:nvGrpSpPr>
          <p:cNvPr id="36" name="object 36"/>
          <p:cNvGrpSpPr/>
          <p:nvPr/>
        </p:nvGrpSpPr>
        <p:grpSpPr>
          <a:xfrm>
            <a:off x="4588935" y="2729274"/>
            <a:ext cx="1377315" cy="292735"/>
            <a:chOff x="4588935" y="2729274"/>
            <a:chExt cx="1377315" cy="292735"/>
          </a:xfrm>
        </p:grpSpPr>
        <p:sp>
          <p:nvSpPr>
            <p:cNvPr id="37" name="object 37"/>
            <p:cNvSpPr/>
            <p:nvPr/>
          </p:nvSpPr>
          <p:spPr>
            <a:xfrm>
              <a:off x="5234768" y="2734513"/>
              <a:ext cx="726440" cy="281940"/>
            </a:xfrm>
            <a:custGeom>
              <a:avLst/>
              <a:gdLst/>
              <a:ahLst/>
              <a:cxnLst/>
              <a:rect l="l" t="t" r="r" b="b"/>
              <a:pathLst>
                <a:path w="726439" h="281939">
                  <a:moveTo>
                    <a:pt x="0" y="0"/>
                  </a:moveTo>
                  <a:lnTo>
                    <a:pt x="61976" y="1311"/>
                  </a:lnTo>
                  <a:lnTo>
                    <a:pt x="122503" y="5174"/>
                  </a:lnTo>
                  <a:lnTo>
                    <a:pt x="181263" y="11479"/>
                  </a:lnTo>
                  <a:lnTo>
                    <a:pt x="237940" y="20120"/>
                  </a:lnTo>
                  <a:lnTo>
                    <a:pt x="292214" y="30988"/>
                  </a:lnTo>
                  <a:lnTo>
                    <a:pt x="343770" y="43976"/>
                  </a:lnTo>
                  <a:lnTo>
                    <a:pt x="392290" y="58975"/>
                  </a:lnTo>
                  <a:lnTo>
                    <a:pt x="437457" y="75878"/>
                  </a:lnTo>
                  <a:lnTo>
                    <a:pt x="478953" y="94576"/>
                  </a:lnTo>
                  <a:lnTo>
                    <a:pt x="516461" y="114962"/>
                  </a:lnTo>
                  <a:lnTo>
                    <a:pt x="549664" y="136928"/>
                  </a:lnTo>
                  <a:lnTo>
                    <a:pt x="601884" y="185168"/>
                  </a:lnTo>
                  <a:lnTo>
                    <a:pt x="620267" y="211226"/>
                  </a:lnTo>
                  <a:lnTo>
                    <a:pt x="585063" y="211226"/>
                  </a:lnTo>
                  <a:lnTo>
                    <a:pt x="675798" y="281635"/>
                  </a:lnTo>
                  <a:lnTo>
                    <a:pt x="725881" y="211226"/>
                  </a:lnTo>
                  <a:lnTo>
                    <a:pt x="690676" y="211226"/>
                  </a:lnTo>
                  <a:lnTo>
                    <a:pt x="672293" y="185168"/>
                  </a:lnTo>
                  <a:lnTo>
                    <a:pt x="620073" y="136928"/>
                  </a:lnTo>
                  <a:lnTo>
                    <a:pt x="586870" y="114962"/>
                  </a:lnTo>
                  <a:lnTo>
                    <a:pt x="549362" y="94576"/>
                  </a:lnTo>
                  <a:lnTo>
                    <a:pt x="507866" y="75878"/>
                  </a:lnTo>
                  <a:lnTo>
                    <a:pt x="462699" y="58975"/>
                  </a:lnTo>
                  <a:lnTo>
                    <a:pt x="414179" y="43976"/>
                  </a:lnTo>
                  <a:lnTo>
                    <a:pt x="362623" y="30988"/>
                  </a:lnTo>
                  <a:lnTo>
                    <a:pt x="308348" y="20120"/>
                  </a:lnTo>
                  <a:lnTo>
                    <a:pt x="251672" y="11479"/>
                  </a:lnTo>
                  <a:lnTo>
                    <a:pt x="192912" y="5174"/>
                  </a:lnTo>
                  <a:lnTo>
                    <a:pt x="132385" y="1311"/>
                  </a:lnTo>
                  <a:lnTo>
                    <a:pt x="70408" y="0"/>
                  </a:lnTo>
                  <a:lnTo>
                    <a:pt x="0" y="0"/>
                  </a:lnTo>
                  <a:close/>
                </a:path>
              </a:pathLst>
            </a:custGeom>
            <a:solidFill>
              <a:srgbClr val="4472C4"/>
            </a:solidFill>
          </p:spPr>
          <p:txBody>
            <a:bodyPr wrap="square" lIns="0" tIns="0" rIns="0" bIns="0" rtlCol="0"/>
            <a:lstStyle/>
            <a:p>
              <a:endParaRPr/>
            </a:p>
          </p:txBody>
        </p:sp>
        <p:sp>
          <p:nvSpPr>
            <p:cNvPr id="38" name="object 38"/>
            <p:cNvSpPr/>
            <p:nvPr/>
          </p:nvSpPr>
          <p:spPr>
            <a:xfrm>
              <a:off x="4594174" y="2734513"/>
              <a:ext cx="676275" cy="281940"/>
            </a:xfrm>
            <a:custGeom>
              <a:avLst/>
              <a:gdLst/>
              <a:ahLst/>
              <a:cxnLst/>
              <a:rect l="l" t="t" r="r" b="b"/>
              <a:pathLst>
                <a:path w="676275" h="281939">
                  <a:moveTo>
                    <a:pt x="0" y="281635"/>
                  </a:moveTo>
                  <a:lnTo>
                    <a:pt x="70408" y="281635"/>
                  </a:lnTo>
                  <a:lnTo>
                    <a:pt x="73896" y="252105"/>
                  </a:lnTo>
                  <a:lnTo>
                    <a:pt x="84130" y="223427"/>
                  </a:lnTo>
                  <a:lnTo>
                    <a:pt x="123473" y="169262"/>
                  </a:lnTo>
                  <a:lnTo>
                    <a:pt x="185708" y="120411"/>
                  </a:lnTo>
                  <a:lnTo>
                    <a:pt x="224555" y="98375"/>
                  </a:lnTo>
                  <a:lnTo>
                    <a:pt x="268101" y="78144"/>
                  </a:lnTo>
                  <a:lnTo>
                    <a:pt x="316004" y="59877"/>
                  </a:lnTo>
                  <a:lnTo>
                    <a:pt x="367922" y="43734"/>
                  </a:lnTo>
                  <a:lnTo>
                    <a:pt x="423515" y="29871"/>
                  </a:lnTo>
                  <a:lnTo>
                    <a:pt x="482440" y="18450"/>
                  </a:lnTo>
                  <a:lnTo>
                    <a:pt x="544357" y="9628"/>
                  </a:lnTo>
                  <a:lnTo>
                    <a:pt x="608923" y="3565"/>
                  </a:lnTo>
                  <a:lnTo>
                    <a:pt x="675798" y="419"/>
                  </a:lnTo>
                  <a:lnTo>
                    <a:pt x="640594" y="0"/>
                  </a:lnTo>
                  <a:lnTo>
                    <a:pt x="575091" y="1453"/>
                  </a:lnTo>
                  <a:lnTo>
                    <a:pt x="511482" y="5719"/>
                  </a:lnTo>
                  <a:lnTo>
                    <a:pt x="450088" y="12657"/>
                  </a:lnTo>
                  <a:lnTo>
                    <a:pt x="391231" y="22125"/>
                  </a:lnTo>
                  <a:lnTo>
                    <a:pt x="335233" y="33982"/>
                  </a:lnTo>
                  <a:lnTo>
                    <a:pt x="282416" y="48086"/>
                  </a:lnTo>
                  <a:lnTo>
                    <a:pt x="233102" y="64296"/>
                  </a:lnTo>
                  <a:lnTo>
                    <a:pt x="187612" y="82471"/>
                  </a:lnTo>
                  <a:lnTo>
                    <a:pt x="146269" y="102469"/>
                  </a:lnTo>
                  <a:lnTo>
                    <a:pt x="109394" y="124149"/>
                  </a:lnTo>
                  <a:lnTo>
                    <a:pt x="77309" y="147370"/>
                  </a:lnTo>
                  <a:lnTo>
                    <a:pt x="28796" y="197867"/>
                  </a:lnTo>
                  <a:lnTo>
                    <a:pt x="3306" y="252831"/>
                  </a:lnTo>
                  <a:lnTo>
                    <a:pt x="0" y="281635"/>
                  </a:lnTo>
                  <a:close/>
                </a:path>
              </a:pathLst>
            </a:custGeom>
            <a:solidFill>
              <a:srgbClr val="375C9E"/>
            </a:solidFill>
          </p:spPr>
          <p:txBody>
            <a:bodyPr wrap="square" lIns="0" tIns="0" rIns="0" bIns="0" rtlCol="0"/>
            <a:lstStyle/>
            <a:p>
              <a:endParaRPr/>
            </a:p>
          </p:txBody>
        </p:sp>
        <p:sp>
          <p:nvSpPr>
            <p:cNvPr id="39" name="object 39"/>
            <p:cNvSpPr/>
            <p:nvPr/>
          </p:nvSpPr>
          <p:spPr>
            <a:xfrm>
              <a:off x="4594174" y="2734513"/>
              <a:ext cx="1366520" cy="281940"/>
            </a:xfrm>
            <a:custGeom>
              <a:avLst/>
              <a:gdLst/>
              <a:ahLst/>
              <a:cxnLst/>
              <a:rect l="l" t="t" r="r" b="b"/>
              <a:pathLst>
                <a:path w="1366520" h="281939">
                  <a:moveTo>
                    <a:pt x="675798" y="419"/>
                  </a:moveTo>
                  <a:lnTo>
                    <a:pt x="608923" y="3565"/>
                  </a:lnTo>
                  <a:lnTo>
                    <a:pt x="544357" y="9628"/>
                  </a:lnTo>
                  <a:lnTo>
                    <a:pt x="482441" y="18450"/>
                  </a:lnTo>
                  <a:lnTo>
                    <a:pt x="423515" y="29871"/>
                  </a:lnTo>
                  <a:lnTo>
                    <a:pt x="367923" y="43733"/>
                  </a:lnTo>
                  <a:lnTo>
                    <a:pt x="316004" y="59877"/>
                  </a:lnTo>
                  <a:lnTo>
                    <a:pt x="268101" y="78144"/>
                  </a:lnTo>
                  <a:lnTo>
                    <a:pt x="224555" y="98375"/>
                  </a:lnTo>
                  <a:lnTo>
                    <a:pt x="185708" y="120410"/>
                  </a:lnTo>
                  <a:lnTo>
                    <a:pt x="151900" y="144092"/>
                  </a:lnTo>
                  <a:lnTo>
                    <a:pt x="100770" y="195759"/>
                  </a:lnTo>
                  <a:lnTo>
                    <a:pt x="73896" y="252105"/>
                  </a:lnTo>
                  <a:lnTo>
                    <a:pt x="70408" y="281635"/>
                  </a:lnTo>
                  <a:lnTo>
                    <a:pt x="0" y="281635"/>
                  </a:lnTo>
                  <a:lnTo>
                    <a:pt x="13013" y="224862"/>
                  </a:lnTo>
                  <a:lnTo>
                    <a:pt x="50336" y="171989"/>
                  </a:lnTo>
                  <a:lnTo>
                    <a:pt x="109394" y="124149"/>
                  </a:lnTo>
                  <a:lnTo>
                    <a:pt x="146269" y="102469"/>
                  </a:lnTo>
                  <a:lnTo>
                    <a:pt x="187612" y="82471"/>
                  </a:lnTo>
                  <a:lnTo>
                    <a:pt x="233102" y="64296"/>
                  </a:lnTo>
                  <a:lnTo>
                    <a:pt x="282416" y="48086"/>
                  </a:lnTo>
                  <a:lnTo>
                    <a:pt x="335233" y="33982"/>
                  </a:lnTo>
                  <a:lnTo>
                    <a:pt x="391231" y="22125"/>
                  </a:lnTo>
                  <a:lnTo>
                    <a:pt x="450088" y="12657"/>
                  </a:lnTo>
                  <a:lnTo>
                    <a:pt x="511482" y="5719"/>
                  </a:lnTo>
                  <a:lnTo>
                    <a:pt x="575091" y="1453"/>
                  </a:lnTo>
                  <a:lnTo>
                    <a:pt x="640594" y="0"/>
                  </a:lnTo>
                  <a:lnTo>
                    <a:pt x="711003" y="0"/>
                  </a:lnTo>
                  <a:lnTo>
                    <a:pt x="772979" y="1311"/>
                  </a:lnTo>
                  <a:lnTo>
                    <a:pt x="833506" y="5173"/>
                  </a:lnTo>
                  <a:lnTo>
                    <a:pt x="892267" y="11479"/>
                  </a:lnTo>
                  <a:lnTo>
                    <a:pt x="948943" y="20120"/>
                  </a:lnTo>
                  <a:lnTo>
                    <a:pt x="1003217" y="30988"/>
                  </a:lnTo>
                  <a:lnTo>
                    <a:pt x="1054773" y="43976"/>
                  </a:lnTo>
                  <a:lnTo>
                    <a:pt x="1103293" y="58975"/>
                  </a:lnTo>
                  <a:lnTo>
                    <a:pt x="1148460" y="75877"/>
                  </a:lnTo>
                  <a:lnTo>
                    <a:pt x="1189956" y="94576"/>
                  </a:lnTo>
                  <a:lnTo>
                    <a:pt x="1227464" y="114962"/>
                  </a:lnTo>
                  <a:lnTo>
                    <a:pt x="1260667" y="136928"/>
                  </a:lnTo>
                  <a:lnTo>
                    <a:pt x="1312887" y="185168"/>
                  </a:lnTo>
                  <a:lnTo>
                    <a:pt x="1331271" y="211226"/>
                  </a:lnTo>
                  <a:lnTo>
                    <a:pt x="1366475" y="211226"/>
                  </a:lnTo>
                  <a:lnTo>
                    <a:pt x="1316393" y="281635"/>
                  </a:lnTo>
                  <a:lnTo>
                    <a:pt x="1225657" y="211226"/>
                  </a:lnTo>
                  <a:lnTo>
                    <a:pt x="1260862" y="211226"/>
                  </a:lnTo>
                  <a:lnTo>
                    <a:pt x="1242479" y="185168"/>
                  </a:lnTo>
                  <a:lnTo>
                    <a:pt x="1190258" y="136928"/>
                  </a:lnTo>
                  <a:lnTo>
                    <a:pt x="1157055" y="114962"/>
                  </a:lnTo>
                  <a:lnTo>
                    <a:pt x="1119547" y="94576"/>
                  </a:lnTo>
                  <a:lnTo>
                    <a:pt x="1078051" y="75877"/>
                  </a:lnTo>
                  <a:lnTo>
                    <a:pt x="1032885" y="58975"/>
                  </a:lnTo>
                  <a:lnTo>
                    <a:pt x="984365" y="43976"/>
                  </a:lnTo>
                  <a:lnTo>
                    <a:pt x="932809" y="30988"/>
                  </a:lnTo>
                  <a:lnTo>
                    <a:pt x="878534" y="20120"/>
                  </a:lnTo>
                  <a:lnTo>
                    <a:pt x="821858" y="11479"/>
                  </a:lnTo>
                  <a:lnTo>
                    <a:pt x="763098" y="5173"/>
                  </a:lnTo>
                  <a:lnTo>
                    <a:pt x="702570" y="1311"/>
                  </a:lnTo>
                  <a:lnTo>
                    <a:pt x="640594" y="0"/>
                  </a:lnTo>
                </a:path>
              </a:pathLst>
            </a:custGeom>
            <a:ln w="10477">
              <a:solidFill>
                <a:srgbClr val="2F528F"/>
              </a:solidFill>
            </a:ln>
          </p:spPr>
          <p:txBody>
            <a:bodyPr wrap="square" lIns="0" tIns="0" rIns="0" bIns="0" rtlCol="0"/>
            <a:lstStyle/>
            <a:p>
              <a:endParaRPr/>
            </a:p>
          </p:txBody>
        </p:sp>
      </p:grpSp>
      <p:grpSp>
        <p:nvGrpSpPr>
          <p:cNvPr id="40" name="object 40"/>
          <p:cNvGrpSpPr/>
          <p:nvPr/>
        </p:nvGrpSpPr>
        <p:grpSpPr>
          <a:xfrm>
            <a:off x="7700753" y="3735114"/>
            <a:ext cx="336550" cy="828040"/>
            <a:chOff x="7700753" y="3735114"/>
            <a:chExt cx="336550" cy="828040"/>
          </a:xfrm>
        </p:grpSpPr>
        <p:sp>
          <p:nvSpPr>
            <p:cNvPr id="41" name="object 41"/>
            <p:cNvSpPr/>
            <p:nvPr/>
          </p:nvSpPr>
          <p:spPr>
            <a:xfrm>
              <a:off x="7705992" y="4134307"/>
              <a:ext cx="325755" cy="423545"/>
            </a:xfrm>
            <a:custGeom>
              <a:avLst/>
              <a:gdLst/>
              <a:ahLst/>
              <a:cxnLst/>
              <a:rect l="l" t="t" r="r" b="b"/>
              <a:pathLst>
                <a:path w="325754" h="423545">
                  <a:moveTo>
                    <a:pt x="0" y="353195"/>
                  </a:moveTo>
                  <a:lnTo>
                    <a:pt x="81409" y="423396"/>
                  </a:lnTo>
                  <a:lnTo>
                    <a:pt x="81409" y="382638"/>
                  </a:lnTo>
                  <a:lnTo>
                    <a:pt x="126959" y="365961"/>
                  </a:lnTo>
                  <a:lnTo>
                    <a:pt x="168852" y="342763"/>
                  </a:lnTo>
                  <a:lnTo>
                    <a:pt x="206680" y="313691"/>
                  </a:lnTo>
                  <a:lnTo>
                    <a:pt x="240035" y="279392"/>
                  </a:lnTo>
                  <a:lnTo>
                    <a:pt x="268511" y="240511"/>
                  </a:lnTo>
                  <a:lnTo>
                    <a:pt x="291700" y="197694"/>
                  </a:lnTo>
                  <a:lnTo>
                    <a:pt x="309195" y="151588"/>
                  </a:lnTo>
                  <a:lnTo>
                    <a:pt x="320588" y="102840"/>
                  </a:lnTo>
                  <a:lnTo>
                    <a:pt x="325472" y="52095"/>
                  </a:lnTo>
                  <a:lnTo>
                    <a:pt x="323439" y="0"/>
                  </a:lnTo>
                  <a:lnTo>
                    <a:pt x="315346" y="47321"/>
                  </a:lnTo>
                  <a:lnTo>
                    <a:pt x="301660" y="92294"/>
                  </a:lnTo>
                  <a:lnTo>
                    <a:pt x="282764" y="134442"/>
                  </a:lnTo>
                  <a:lnTo>
                    <a:pt x="259040" y="173285"/>
                  </a:lnTo>
                  <a:lnTo>
                    <a:pt x="230871" y="208348"/>
                  </a:lnTo>
                  <a:lnTo>
                    <a:pt x="198641" y="239151"/>
                  </a:lnTo>
                  <a:lnTo>
                    <a:pt x="162732" y="265217"/>
                  </a:lnTo>
                  <a:lnTo>
                    <a:pt x="123527" y="286069"/>
                  </a:lnTo>
                  <a:lnTo>
                    <a:pt x="81409" y="301228"/>
                  </a:lnTo>
                  <a:lnTo>
                    <a:pt x="81409" y="260576"/>
                  </a:lnTo>
                  <a:lnTo>
                    <a:pt x="0" y="353195"/>
                  </a:lnTo>
                  <a:close/>
                </a:path>
              </a:pathLst>
            </a:custGeom>
            <a:solidFill>
              <a:srgbClr val="4472C4"/>
            </a:solidFill>
          </p:spPr>
          <p:txBody>
            <a:bodyPr wrap="square" lIns="0" tIns="0" rIns="0" bIns="0" rtlCol="0"/>
            <a:lstStyle/>
            <a:p>
              <a:endParaRPr/>
            </a:p>
          </p:txBody>
        </p:sp>
        <p:sp>
          <p:nvSpPr>
            <p:cNvPr id="42" name="object 42"/>
            <p:cNvSpPr/>
            <p:nvPr/>
          </p:nvSpPr>
          <p:spPr>
            <a:xfrm>
              <a:off x="7705992" y="3740353"/>
              <a:ext cx="325755" cy="434975"/>
            </a:xfrm>
            <a:custGeom>
              <a:avLst/>
              <a:gdLst/>
              <a:ahLst/>
              <a:cxnLst/>
              <a:rect l="l" t="t" r="r" b="b"/>
              <a:pathLst>
                <a:path w="325754" h="434975">
                  <a:moveTo>
                    <a:pt x="0" y="0"/>
                  </a:moveTo>
                  <a:lnTo>
                    <a:pt x="0" y="81409"/>
                  </a:lnTo>
                  <a:lnTo>
                    <a:pt x="44198" y="84633"/>
                  </a:lnTo>
                  <a:lnTo>
                    <a:pt x="86586" y="94024"/>
                  </a:lnTo>
                  <a:lnTo>
                    <a:pt x="126775" y="109161"/>
                  </a:lnTo>
                  <a:lnTo>
                    <a:pt x="164380" y="129625"/>
                  </a:lnTo>
                  <a:lnTo>
                    <a:pt x="199011" y="154994"/>
                  </a:lnTo>
                  <a:lnTo>
                    <a:pt x="230282" y="184848"/>
                  </a:lnTo>
                  <a:lnTo>
                    <a:pt x="257805" y="218767"/>
                  </a:lnTo>
                  <a:lnTo>
                    <a:pt x="281192" y="256329"/>
                  </a:lnTo>
                  <a:lnTo>
                    <a:pt x="300057" y="297115"/>
                  </a:lnTo>
                  <a:lnTo>
                    <a:pt x="314012" y="340703"/>
                  </a:lnTo>
                  <a:lnTo>
                    <a:pt x="322668" y="386674"/>
                  </a:lnTo>
                  <a:lnTo>
                    <a:pt x="325640" y="434606"/>
                  </a:lnTo>
                  <a:lnTo>
                    <a:pt x="325640" y="353197"/>
                  </a:lnTo>
                  <a:lnTo>
                    <a:pt x="322668" y="305265"/>
                  </a:lnTo>
                  <a:lnTo>
                    <a:pt x="314012" y="259294"/>
                  </a:lnTo>
                  <a:lnTo>
                    <a:pt x="300057" y="215706"/>
                  </a:lnTo>
                  <a:lnTo>
                    <a:pt x="281192" y="174920"/>
                  </a:lnTo>
                  <a:lnTo>
                    <a:pt x="257805" y="137357"/>
                  </a:lnTo>
                  <a:lnTo>
                    <a:pt x="230282" y="103439"/>
                  </a:lnTo>
                  <a:lnTo>
                    <a:pt x="199011" y="73585"/>
                  </a:lnTo>
                  <a:lnTo>
                    <a:pt x="164380" y="48216"/>
                  </a:lnTo>
                  <a:lnTo>
                    <a:pt x="126775" y="27752"/>
                  </a:lnTo>
                  <a:lnTo>
                    <a:pt x="86586" y="12614"/>
                  </a:lnTo>
                  <a:lnTo>
                    <a:pt x="44198" y="3223"/>
                  </a:lnTo>
                  <a:lnTo>
                    <a:pt x="0" y="0"/>
                  </a:lnTo>
                  <a:close/>
                </a:path>
              </a:pathLst>
            </a:custGeom>
            <a:solidFill>
              <a:srgbClr val="375C9E"/>
            </a:solidFill>
          </p:spPr>
          <p:txBody>
            <a:bodyPr wrap="square" lIns="0" tIns="0" rIns="0" bIns="0" rtlCol="0"/>
            <a:lstStyle/>
            <a:p>
              <a:endParaRPr/>
            </a:p>
          </p:txBody>
        </p:sp>
        <p:sp>
          <p:nvSpPr>
            <p:cNvPr id="43" name="object 43"/>
            <p:cNvSpPr/>
            <p:nvPr/>
          </p:nvSpPr>
          <p:spPr>
            <a:xfrm>
              <a:off x="7705991" y="3740353"/>
              <a:ext cx="325755" cy="817880"/>
            </a:xfrm>
            <a:custGeom>
              <a:avLst/>
              <a:gdLst/>
              <a:ahLst/>
              <a:cxnLst/>
              <a:rect l="l" t="t" r="r" b="b"/>
              <a:pathLst>
                <a:path w="325754" h="817879">
                  <a:moveTo>
                    <a:pt x="325640" y="434606"/>
                  </a:moveTo>
                  <a:lnTo>
                    <a:pt x="322668" y="386674"/>
                  </a:lnTo>
                  <a:lnTo>
                    <a:pt x="314012" y="340704"/>
                  </a:lnTo>
                  <a:lnTo>
                    <a:pt x="300057" y="297115"/>
                  </a:lnTo>
                  <a:lnTo>
                    <a:pt x="281192" y="256330"/>
                  </a:lnTo>
                  <a:lnTo>
                    <a:pt x="257805" y="218767"/>
                  </a:lnTo>
                  <a:lnTo>
                    <a:pt x="230282" y="184849"/>
                  </a:lnTo>
                  <a:lnTo>
                    <a:pt x="199011" y="154995"/>
                  </a:lnTo>
                  <a:lnTo>
                    <a:pt x="164380" y="129626"/>
                  </a:lnTo>
                  <a:lnTo>
                    <a:pt x="126776" y="109162"/>
                  </a:lnTo>
                  <a:lnTo>
                    <a:pt x="86586" y="94024"/>
                  </a:lnTo>
                  <a:lnTo>
                    <a:pt x="44198" y="84633"/>
                  </a:lnTo>
                  <a:lnTo>
                    <a:pt x="0" y="81410"/>
                  </a:lnTo>
                  <a:lnTo>
                    <a:pt x="0" y="0"/>
                  </a:lnTo>
                  <a:lnTo>
                    <a:pt x="44198" y="3223"/>
                  </a:lnTo>
                  <a:lnTo>
                    <a:pt x="86586" y="12614"/>
                  </a:lnTo>
                  <a:lnTo>
                    <a:pt x="126776" y="27752"/>
                  </a:lnTo>
                  <a:lnTo>
                    <a:pt x="164380" y="48215"/>
                  </a:lnTo>
                  <a:lnTo>
                    <a:pt x="199011" y="73585"/>
                  </a:lnTo>
                  <a:lnTo>
                    <a:pt x="230282" y="103439"/>
                  </a:lnTo>
                  <a:lnTo>
                    <a:pt x="257805" y="137357"/>
                  </a:lnTo>
                  <a:lnTo>
                    <a:pt x="281192" y="174919"/>
                  </a:lnTo>
                  <a:lnTo>
                    <a:pt x="300057" y="215705"/>
                  </a:lnTo>
                  <a:lnTo>
                    <a:pt x="314012" y="259293"/>
                  </a:lnTo>
                  <a:lnTo>
                    <a:pt x="322668" y="305264"/>
                  </a:lnTo>
                  <a:lnTo>
                    <a:pt x="325640" y="353196"/>
                  </a:lnTo>
                  <a:lnTo>
                    <a:pt x="325640" y="434606"/>
                  </a:lnTo>
                  <a:lnTo>
                    <a:pt x="322683" y="482253"/>
                  </a:lnTo>
                  <a:lnTo>
                    <a:pt x="314040" y="528190"/>
                  </a:lnTo>
                  <a:lnTo>
                    <a:pt x="300055" y="571935"/>
                  </a:lnTo>
                  <a:lnTo>
                    <a:pt x="281071" y="613012"/>
                  </a:lnTo>
                  <a:lnTo>
                    <a:pt x="257432" y="650940"/>
                  </a:lnTo>
                  <a:lnTo>
                    <a:pt x="229479" y="685241"/>
                  </a:lnTo>
                  <a:lnTo>
                    <a:pt x="197558" y="715436"/>
                  </a:lnTo>
                  <a:lnTo>
                    <a:pt x="162010" y="741045"/>
                  </a:lnTo>
                  <a:lnTo>
                    <a:pt x="123180" y="761590"/>
                  </a:lnTo>
                  <a:lnTo>
                    <a:pt x="81410" y="776592"/>
                  </a:lnTo>
                  <a:lnTo>
                    <a:pt x="81410" y="817349"/>
                  </a:lnTo>
                  <a:lnTo>
                    <a:pt x="0" y="747150"/>
                  </a:lnTo>
                  <a:lnTo>
                    <a:pt x="81410" y="654529"/>
                  </a:lnTo>
                  <a:lnTo>
                    <a:pt x="81410" y="695182"/>
                  </a:lnTo>
                  <a:lnTo>
                    <a:pt x="123527" y="680022"/>
                  </a:lnTo>
                  <a:lnTo>
                    <a:pt x="162732" y="659171"/>
                  </a:lnTo>
                  <a:lnTo>
                    <a:pt x="198641" y="633104"/>
                  </a:lnTo>
                  <a:lnTo>
                    <a:pt x="230871" y="602301"/>
                  </a:lnTo>
                  <a:lnTo>
                    <a:pt x="259040" y="567239"/>
                  </a:lnTo>
                  <a:lnTo>
                    <a:pt x="282764" y="528395"/>
                  </a:lnTo>
                  <a:lnTo>
                    <a:pt x="301661" y="486248"/>
                  </a:lnTo>
                  <a:lnTo>
                    <a:pt x="315347" y="441275"/>
                  </a:lnTo>
                  <a:lnTo>
                    <a:pt x="323440" y="393953"/>
                  </a:lnTo>
                </a:path>
              </a:pathLst>
            </a:custGeom>
            <a:ln w="10477">
              <a:solidFill>
                <a:srgbClr val="2F528F"/>
              </a:solidFill>
            </a:ln>
          </p:spPr>
          <p:txBody>
            <a:bodyPr wrap="square" lIns="0" tIns="0" rIns="0" bIns="0" rtlCol="0"/>
            <a:lstStyle/>
            <a:p>
              <a:endParaRPr/>
            </a:p>
          </p:txBody>
        </p:sp>
      </p:grpSp>
      <p:grpSp>
        <p:nvGrpSpPr>
          <p:cNvPr id="44" name="object 44"/>
          <p:cNvGrpSpPr/>
          <p:nvPr/>
        </p:nvGrpSpPr>
        <p:grpSpPr>
          <a:xfrm>
            <a:off x="5282965" y="5169693"/>
            <a:ext cx="615315" cy="410845"/>
            <a:chOff x="5282965" y="5169693"/>
            <a:chExt cx="615315" cy="410845"/>
          </a:xfrm>
        </p:grpSpPr>
        <p:sp>
          <p:nvSpPr>
            <p:cNvPr id="45" name="object 45"/>
            <p:cNvSpPr/>
            <p:nvPr/>
          </p:nvSpPr>
          <p:spPr>
            <a:xfrm>
              <a:off x="5288203" y="5174932"/>
              <a:ext cx="605155" cy="400050"/>
            </a:xfrm>
            <a:custGeom>
              <a:avLst/>
              <a:gdLst/>
              <a:ahLst/>
              <a:cxnLst/>
              <a:rect l="l" t="t" r="r" b="b"/>
              <a:pathLst>
                <a:path w="605154" h="400050">
                  <a:moveTo>
                    <a:pt x="0" y="199910"/>
                  </a:moveTo>
                  <a:lnTo>
                    <a:pt x="199910" y="399821"/>
                  </a:lnTo>
                  <a:lnTo>
                    <a:pt x="199910" y="299866"/>
                  </a:lnTo>
                  <a:lnTo>
                    <a:pt x="404850" y="299866"/>
                  </a:lnTo>
                  <a:lnTo>
                    <a:pt x="404850" y="399821"/>
                  </a:lnTo>
                  <a:lnTo>
                    <a:pt x="604761" y="199910"/>
                  </a:lnTo>
                  <a:lnTo>
                    <a:pt x="404850" y="0"/>
                  </a:lnTo>
                  <a:lnTo>
                    <a:pt x="404850" y="99955"/>
                  </a:lnTo>
                  <a:lnTo>
                    <a:pt x="199910" y="99955"/>
                  </a:lnTo>
                  <a:lnTo>
                    <a:pt x="199910" y="0"/>
                  </a:lnTo>
                  <a:lnTo>
                    <a:pt x="0" y="199910"/>
                  </a:lnTo>
                  <a:close/>
                </a:path>
              </a:pathLst>
            </a:custGeom>
            <a:solidFill>
              <a:srgbClr val="4472C4"/>
            </a:solidFill>
          </p:spPr>
          <p:txBody>
            <a:bodyPr wrap="square" lIns="0" tIns="0" rIns="0" bIns="0" rtlCol="0"/>
            <a:lstStyle/>
            <a:p>
              <a:endParaRPr/>
            </a:p>
          </p:txBody>
        </p:sp>
        <p:sp>
          <p:nvSpPr>
            <p:cNvPr id="46" name="object 46"/>
            <p:cNvSpPr/>
            <p:nvPr/>
          </p:nvSpPr>
          <p:spPr>
            <a:xfrm>
              <a:off x="5288203" y="5174932"/>
              <a:ext cx="605155" cy="400050"/>
            </a:xfrm>
            <a:custGeom>
              <a:avLst/>
              <a:gdLst/>
              <a:ahLst/>
              <a:cxnLst/>
              <a:rect l="l" t="t" r="r" b="b"/>
              <a:pathLst>
                <a:path w="605154" h="400050">
                  <a:moveTo>
                    <a:pt x="0" y="199910"/>
                  </a:moveTo>
                  <a:lnTo>
                    <a:pt x="199910" y="0"/>
                  </a:lnTo>
                  <a:lnTo>
                    <a:pt x="199910" y="99955"/>
                  </a:lnTo>
                  <a:lnTo>
                    <a:pt x="404850" y="99955"/>
                  </a:lnTo>
                  <a:lnTo>
                    <a:pt x="404850" y="0"/>
                  </a:lnTo>
                  <a:lnTo>
                    <a:pt x="604761" y="199910"/>
                  </a:lnTo>
                  <a:lnTo>
                    <a:pt x="404850" y="399821"/>
                  </a:lnTo>
                  <a:lnTo>
                    <a:pt x="404850" y="299866"/>
                  </a:lnTo>
                  <a:lnTo>
                    <a:pt x="199910" y="299866"/>
                  </a:lnTo>
                  <a:lnTo>
                    <a:pt x="199910" y="399821"/>
                  </a:lnTo>
                  <a:lnTo>
                    <a:pt x="0" y="199910"/>
                  </a:lnTo>
                  <a:close/>
                </a:path>
              </a:pathLst>
            </a:custGeom>
            <a:ln w="10477">
              <a:solidFill>
                <a:srgbClr val="2F528F"/>
              </a:solidFill>
            </a:ln>
          </p:spPr>
          <p:txBody>
            <a:bodyPr wrap="square" lIns="0" tIns="0" rIns="0" bIns="0" rtlCol="0"/>
            <a:lstStyle/>
            <a:p>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4729847"/>
            <a:ext cx="792098" cy="1433322"/>
          </a:xfrm>
          <a:custGeom>
            <a:avLst/>
            <a:gdLst/>
            <a:ahLst/>
            <a:cxnLst/>
            <a:rect l="l" t="t" r="r" b="b"/>
            <a:pathLst>
              <a:path w="960119" h="1737360">
                <a:moveTo>
                  <a:pt x="0" y="0"/>
                </a:moveTo>
                <a:lnTo>
                  <a:pt x="0" y="247269"/>
                </a:lnTo>
                <a:lnTo>
                  <a:pt x="790752" y="1613535"/>
                </a:lnTo>
                <a:lnTo>
                  <a:pt x="0" y="1613535"/>
                </a:lnTo>
                <a:lnTo>
                  <a:pt x="0" y="1737360"/>
                </a:lnTo>
                <a:lnTo>
                  <a:pt x="898169" y="1737360"/>
                </a:lnTo>
                <a:lnTo>
                  <a:pt x="922286" y="1732495"/>
                </a:lnTo>
                <a:lnTo>
                  <a:pt x="941971" y="1719224"/>
                </a:lnTo>
                <a:lnTo>
                  <a:pt x="955255" y="1699539"/>
                </a:lnTo>
                <a:lnTo>
                  <a:pt x="960119" y="1675447"/>
                </a:lnTo>
                <a:lnTo>
                  <a:pt x="959599" y="1667344"/>
                </a:lnTo>
                <a:lnTo>
                  <a:pt x="958024" y="1659420"/>
                </a:lnTo>
                <a:lnTo>
                  <a:pt x="955421" y="1651774"/>
                </a:lnTo>
                <a:lnTo>
                  <a:pt x="951826" y="1644497"/>
                </a:lnTo>
                <a:lnTo>
                  <a:pt x="0" y="0"/>
                </a:lnTo>
                <a:close/>
              </a:path>
            </a:pathLst>
          </a:custGeom>
          <a:solidFill>
            <a:srgbClr val="7039AF"/>
          </a:solidFill>
        </p:spPr>
        <p:txBody>
          <a:bodyPr wrap="square" lIns="0" tIns="0" rIns="0" bIns="0" rtlCol="0"/>
          <a:lstStyle/>
          <a:p>
            <a:endParaRPr sz="1485"/>
          </a:p>
        </p:txBody>
      </p:sp>
      <p:sp>
        <p:nvSpPr>
          <p:cNvPr id="3" name="object 3"/>
          <p:cNvSpPr/>
          <p:nvPr/>
        </p:nvSpPr>
        <p:spPr>
          <a:xfrm>
            <a:off x="8657768" y="1057275"/>
            <a:ext cx="700420" cy="295466"/>
          </a:xfrm>
          <a:custGeom>
            <a:avLst/>
            <a:gdLst/>
            <a:ahLst/>
            <a:cxnLst/>
            <a:rect l="l" t="t" r="r" b="b"/>
            <a:pathLst>
              <a:path w="848995" h="358140">
                <a:moveTo>
                  <a:pt x="848740" y="0"/>
                </a:moveTo>
                <a:lnTo>
                  <a:pt x="0" y="0"/>
                </a:lnTo>
                <a:lnTo>
                  <a:pt x="1269" y="12573"/>
                </a:lnTo>
                <a:lnTo>
                  <a:pt x="12826" y="57150"/>
                </a:lnTo>
                <a:lnTo>
                  <a:pt x="28955" y="99822"/>
                </a:lnTo>
                <a:lnTo>
                  <a:pt x="49275" y="140080"/>
                </a:lnTo>
                <a:lnTo>
                  <a:pt x="73532" y="177800"/>
                </a:lnTo>
                <a:lnTo>
                  <a:pt x="101472" y="212851"/>
                </a:lnTo>
                <a:lnTo>
                  <a:pt x="132841" y="244601"/>
                </a:lnTo>
                <a:lnTo>
                  <a:pt x="167258" y="273176"/>
                </a:lnTo>
                <a:lnTo>
                  <a:pt x="204469" y="297942"/>
                </a:lnTo>
                <a:lnTo>
                  <a:pt x="244347" y="318897"/>
                </a:lnTo>
                <a:lnTo>
                  <a:pt x="286638" y="335660"/>
                </a:lnTo>
                <a:lnTo>
                  <a:pt x="330834" y="347979"/>
                </a:lnTo>
                <a:lnTo>
                  <a:pt x="376808" y="355600"/>
                </a:lnTo>
                <a:lnTo>
                  <a:pt x="424306" y="358139"/>
                </a:lnTo>
                <a:lnTo>
                  <a:pt x="471931" y="355600"/>
                </a:lnTo>
                <a:lnTo>
                  <a:pt x="517905" y="347979"/>
                </a:lnTo>
                <a:lnTo>
                  <a:pt x="562101" y="335660"/>
                </a:lnTo>
                <a:lnTo>
                  <a:pt x="604392" y="318897"/>
                </a:lnTo>
                <a:lnTo>
                  <a:pt x="644270" y="297942"/>
                </a:lnTo>
                <a:lnTo>
                  <a:pt x="681481" y="273176"/>
                </a:lnTo>
                <a:lnTo>
                  <a:pt x="715899" y="244601"/>
                </a:lnTo>
                <a:lnTo>
                  <a:pt x="747267" y="212851"/>
                </a:lnTo>
                <a:lnTo>
                  <a:pt x="775207" y="177800"/>
                </a:lnTo>
                <a:lnTo>
                  <a:pt x="799464" y="140080"/>
                </a:lnTo>
                <a:lnTo>
                  <a:pt x="819784" y="99822"/>
                </a:lnTo>
                <a:lnTo>
                  <a:pt x="835913" y="57150"/>
                </a:lnTo>
                <a:lnTo>
                  <a:pt x="847470" y="12573"/>
                </a:lnTo>
                <a:lnTo>
                  <a:pt x="848740" y="0"/>
                </a:lnTo>
                <a:close/>
              </a:path>
            </a:pathLst>
          </a:custGeom>
          <a:solidFill>
            <a:srgbClr val="AF398E"/>
          </a:solidFill>
        </p:spPr>
        <p:txBody>
          <a:bodyPr wrap="square" lIns="0" tIns="0" rIns="0" bIns="0" rtlCol="0"/>
          <a:lstStyle/>
          <a:p>
            <a:endParaRPr sz="1485"/>
          </a:p>
        </p:txBody>
      </p:sp>
      <p:sp>
        <p:nvSpPr>
          <p:cNvPr id="4" name="object 4"/>
          <p:cNvSpPr txBox="1">
            <a:spLocks noGrp="1"/>
          </p:cNvSpPr>
          <p:nvPr>
            <p:ph type="title"/>
          </p:nvPr>
        </p:nvSpPr>
        <p:spPr>
          <a:xfrm>
            <a:off x="861334" y="1335244"/>
            <a:ext cx="8193405" cy="1087798"/>
          </a:xfrm>
          <a:prstGeom prst="rect">
            <a:avLst/>
          </a:prstGeom>
        </p:spPr>
        <p:txBody>
          <a:bodyPr vert="horz" wrap="square" lIns="0" tIns="10478" rIns="0" bIns="0" rtlCol="0">
            <a:spAutoFit/>
          </a:bodyPr>
          <a:lstStyle/>
          <a:p>
            <a:pPr algn="ctr">
              <a:lnSpc>
                <a:spcPts val="2756"/>
              </a:lnSpc>
              <a:spcBef>
                <a:spcPts val="83"/>
              </a:spcBef>
            </a:pPr>
            <a:r>
              <a:rPr sz="2393" dirty="0"/>
              <a:t>Las</a:t>
            </a:r>
            <a:r>
              <a:rPr sz="2393" spc="-33" dirty="0"/>
              <a:t> </a:t>
            </a:r>
            <a:r>
              <a:rPr sz="2393" spc="-4" dirty="0"/>
              <a:t>Agendas</a:t>
            </a:r>
            <a:r>
              <a:rPr sz="2393" spc="-29" dirty="0"/>
              <a:t> </a:t>
            </a:r>
            <a:r>
              <a:rPr sz="2393" spc="-4" dirty="0"/>
              <a:t>Interinstitucionales</a:t>
            </a:r>
            <a:r>
              <a:rPr sz="2393" spc="-45" dirty="0"/>
              <a:t> </a:t>
            </a:r>
            <a:r>
              <a:rPr sz="2393" spc="-8" dirty="0"/>
              <a:t>Ambientales</a:t>
            </a:r>
            <a:r>
              <a:rPr sz="2393" spc="-41" dirty="0"/>
              <a:t> </a:t>
            </a:r>
            <a:r>
              <a:rPr sz="2393" spc="-4" dirty="0"/>
              <a:t>(AIA).</a:t>
            </a:r>
            <a:r>
              <a:rPr sz="2393" spc="-29" dirty="0"/>
              <a:t> </a:t>
            </a:r>
            <a:r>
              <a:rPr sz="2393" spc="-4" dirty="0"/>
              <a:t>Experiencias</a:t>
            </a:r>
            <a:r>
              <a:rPr sz="2393" spc="-37" dirty="0"/>
              <a:t> </a:t>
            </a:r>
            <a:r>
              <a:rPr sz="2393" spc="-4" dirty="0"/>
              <a:t>en</a:t>
            </a:r>
            <a:endParaRPr sz="2393"/>
          </a:p>
          <a:p>
            <a:pPr marL="125730" algn="ctr">
              <a:lnSpc>
                <a:spcPts val="2756"/>
              </a:lnSpc>
            </a:pPr>
            <a:r>
              <a:rPr sz="2393" spc="-4" dirty="0"/>
              <a:t>Colombia</a:t>
            </a:r>
            <a:endParaRPr sz="2393"/>
          </a:p>
        </p:txBody>
      </p:sp>
      <p:pic>
        <p:nvPicPr>
          <p:cNvPr id="5" name="object 5"/>
          <p:cNvPicPr/>
          <p:nvPr/>
        </p:nvPicPr>
        <p:blipFill>
          <a:blip r:embed="rId2" cstate="print"/>
          <a:stretch>
            <a:fillRect/>
          </a:stretch>
        </p:blipFill>
        <p:spPr>
          <a:xfrm>
            <a:off x="5676708" y="2371153"/>
            <a:ext cx="4381691" cy="3300413"/>
          </a:xfrm>
          <a:prstGeom prst="rect">
            <a:avLst/>
          </a:prstGeom>
        </p:spPr>
      </p:pic>
      <p:sp>
        <p:nvSpPr>
          <p:cNvPr id="6" name="object 6"/>
          <p:cNvSpPr txBox="1"/>
          <p:nvPr/>
        </p:nvSpPr>
        <p:spPr>
          <a:xfrm>
            <a:off x="338297" y="2621984"/>
            <a:ext cx="8585264" cy="3781293"/>
          </a:xfrm>
          <a:prstGeom prst="rect">
            <a:avLst/>
          </a:prstGeom>
        </p:spPr>
        <p:txBody>
          <a:bodyPr vert="horz" wrap="square" lIns="0" tIns="10478" rIns="0" bIns="0" rtlCol="0">
            <a:spAutoFit/>
          </a:bodyPr>
          <a:lstStyle/>
          <a:p>
            <a:pPr marL="10478">
              <a:spcBef>
                <a:spcPts val="83"/>
              </a:spcBef>
            </a:pPr>
            <a:r>
              <a:rPr sz="1485" spc="-8" dirty="0">
                <a:latin typeface="Arial MT"/>
                <a:cs typeface="Arial MT"/>
              </a:rPr>
              <a:t>C</a:t>
            </a:r>
            <a:r>
              <a:rPr sz="1485" spc="-21" dirty="0">
                <a:latin typeface="Arial MT"/>
                <a:cs typeface="Arial MT"/>
              </a:rPr>
              <a:t>o</a:t>
            </a:r>
            <a:r>
              <a:rPr sz="1485" spc="-8" dirty="0">
                <a:latin typeface="Arial MT"/>
                <a:cs typeface="Arial MT"/>
              </a:rPr>
              <a:t>n</a:t>
            </a:r>
            <a:r>
              <a:rPr sz="1485" spc="-4" dirty="0">
                <a:latin typeface="Arial MT"/>
                <a:cs typeface="Arial MT"/>
              </a:rPr>
              <a:t>c</a:t>
            </a:r>
            <a:r>
              <a:rPr sz="1485" spc="-21" dirty="0">
                <a:latin typeface="Arial MT"/>
                <a:cs typeface="Arial MT"/>
              </a:rPr>
              <a:t>e</a:t>
            </a:r>
            <a:r>
              <a:rPr sz="1485" spc="-4" dirty="0">
                <a:latin typeface="Arial MT"/>
                <a:cs typeface="Arial MT"/>
              </a:rPr>
              <a:t>pto</a:t>
            </a:r>
            <a:r>
              <a:rPr sz="1485" spc="-12" dirty="0">
                <a:latin typeface="Arial MT"/>
                <a:cs typeface="Arial MT"/>
              </a:rPr>
              <a:t> </a:t>
            </a:r>
            <a:r>
              <a:rPr sz="1485" spc="-8" dirty="0">
                <a:latin typeface="Arial MT"/>
                <a:cs typeface="Arial MT"/>
              </a:rPr>
              <a:t>d</a:t>
            </a:r>
            <a:r>
              <a:rPr sz="1485" spc="-4" dirty="0">
                <a:latin typeface="Arial MT"/>
                <a:cs typeface="Arial MT"/>
              </a:rPr>
              <a:t>e</a:t>
            </a:r>
            <a:r>
              <a:rPr sz="1485" spc="-182" dirty="0">
                <a:latin typeface="Arial MT"/>
                <a:cs typeface="Arial MT"/>
              </a:rPr>
              <a:t> </a:t>
            </a:r>
            <a:r>
              <a:rPr sz="1485" dirty="0">
                <a:latin typeface="Arial MT"/>
                <a:cs typeface="Arial MT"/>
              </a:rPr>
              <a:t>AIA:</a:t>
            </a:r>
            <a:endParaRPr sz="1485">
              <a:latin typeface="Arial MT"/>
              <a:cs typeface="Arial MT"/>
            </a:endParaRPr>
          </a:p>
          <a:p>
            <a:pPr marL="10478" marR="4562427"/>
            <a:r>
              <a:rPr sz="1485" i="1" spc="-4" dirty="0">
                <a:latin typeface="Arial"/>
                <a:cs typeface="Arial"/>
              </a:rPr>
              <a:t>“Proceso de participación orientado a la </a:t>
            </a:r>
            <a:r>
              <a:rPr sz="1485" i="1" dirty="0">
                <a:latin typeface="Arial"/>
                <a:cs typeface="Arial"/>
              </a:rPr>
              <a:t> </a:t>
            </a:r>
            <a:r>
              <a:rPr sz="1485" i="1" spc="-4" dirty="0">
                <a:latin typeface="Arial"/>
                <a:cs typeface="Arial"/>
              </a:rPr>
              <a:t>generación</a:t>
            </a:r>
            <a:r>
              <a:rPr sz="1485" i="1" spc="-21" dirty="0">
                <a:latin typeface="Arial"/>
                <a:cs typeface="Arial"/>
              </a:rPr>
              <a:t> </a:t>
            </a:r>
            <a:r>
              <a:rPr sz="1485" i="1" spc="-4" dirty="0">
                <a:latin typeface="Arial"/>
                <a:cs typeface="Arial"/>
              </a:rPr>
              <a:t>de acuerdos</a:t>
            </a:r>
            <a:r>
              <a:rPr sz="1485" i="1" spc="-12" dirty="0">
                <a:latin typeface="Arial"/>
                <a:cs typeface="Arial"/>
              </a:rPr>
              <a:t> </a:t>
            </a:r>
            <a:r>
              <a:rPr sz="1485" i="1" spc="-4" dirty="0">
                <a:latin typeface="Arial"/>
                <a:cs typeface="Arial"/>
              </a:rPr>
              <a:t>para</a:t>
            </a:r>
            <a:r>
              <a:rPr sz="1485" i="1" spc="-17" dirty="0">
                <a:latin typeface="Arial"/>
                <a:cs typeface="Arial"/>
              </a:rPr>
              <a:t> </a:t>
            </a:r>
            <a:r>
              <a:rPr sz="1485" i="1" spc="-4" dirty="0">
                <a:latin typeface="Arial"/>
                <a:cs typeface="Arial"/>
              </a:rPr>
              <a:t>la</a:t>
            </a:r>
            <a:r>
              <a:rPr sz="1485" i="1" spc="-12" dirty="0">
                <a:latin typeface="Arial"/>
                <a:cs typeface="Arial"/>
              </a:rPr>
              <a:t> </a:t>
            </a:r>
            <a:r>
              <a:rPr sz="1485" i="1" spc="-17" dirty="0">
                <a:latin typeface="Arial"/>
                <a:cs typeface="Arial"/>
              </a:rPr>
              <a:t>naturaleza</a:t>
            </a:r>
            <a:r>
              <a:rPr sz="1485" i="1" spc="74" dirty="0">
                <a:latin typeface="Arial"/>
                <a:cs typeface="Arial"/>
              </a:rPr>
              <a:t> </a:t>
            </a:r>
            <a:r>
              <a:rPr sz="1485" i="1" dirty="0">
                <a:latin typeface="Arial"/>
                <a:cs typeface="Arial"/>
              </a:rPr>
              <a:t>y</a:t>
            </a:r>
            <a:r>
              <a:rPr sz="1485" i="1" spc="-8" dirty="0">
                <a:latin typeface="Arial"/>
                <a:cs typeface="Arial"/>
              </a:rPr>
              <a:t> </a:t>
            </a:r>
            <a:r>
              <a:rPr sz="1485" i="1" spc="-4" dirty="0">
                <a:latin typeface="Arial"/>
                <a:cs typeface="Arial"/>
              </a:rPr>
              <a:t>los </a:t>
            </a:r>
            <a:r>
              <a:rPr sz="1485" i="1" spc="-399" dirty="0">
                <a:latin typeface="Arial"/>
                <a:cs typeface="Arial"/>
              </a:rPr>
              <a:t> </a:t>
            </a:r>
            <a:r>
              <a:rPr sz="1485" i="1" spc="-4" dirty="0">
                <a:latin typeface="Arial"/>
                <a:cs typeface="Arial"/>
              </a:rPr>
              <a:t>DDHH involucrados, a partir de la prevención, </a:t>
            </a:r>
            <a:r>
              <a:rPr sz="1485" i="1" dirty="0">
                <a:latin typeface="Arial"/>
                <a:cs typeface="Arial"/>
              </a:rPr>
              <a:t> </a:t>
            </a:r>
            <a:r>
              <a:rPr sz="1485" i="1" spc="-4" dirty="0">
                <a:latin typeface="Arial"/>
                <a:cs typeface="Arial"/>
              </a:rPr>
              <a:t>mitigación </a:t>
            </a:r>
            <a:r>
              <a:rPr sz="1485" i="1" dirty="0">
                <a:latin typeface="Arial"/>
                <a:cs typeface="Arial"/>
              </a:rPr>
              <a:t>y </a:t>
            </a:r>
            <a:r>
              <a:rPr sz="1485" i="1" spc="-4" dirty="0">
                <a:latin typeface="Arial"/>
                <a:cs typeface="Arial"/>
              </a:rPr>
              <a:t>resolución </a:t>
            </a:r>
            <a:r>
              <a:rPr sz="1485" i="1" dirty="0">
                <a:latin typeface="Arial"/>
                <a:cs typeface="Arial"/>
              </a:rPr>
              <a:t>o </a:t>
            </a:r>
            <a:r>
              <a:rPr sz="1485" i="1" spc="-4" dirty="0">
                <a:latin typeface="Arial"/>
                <a:cs typeface="Arial"/>
              </a:rPr>
              <a:t>transformación de los </a:t>
            </a:r>
            <a:r>
              <a:rPr sz="1485" i="1" dirty="0">
                <a:latin typeface="Arial"/>
                <a:cs typeface="Arial"/>
              </a:rPr>
              <a:t> </a:t>
            </a:r>
            <a:r>
              <a:rPr sz="1485" i="1" spc="-4" dirty="0">
                <a:latin typeface="Arial"/>
                <a:cs typeface="Arial"/>
              </a:rPr>
              <a:t>conflictos.”</a:t>
            </a:r>
            <a:r>
              <a:rPr sz="1485" i="1" spc="-50" dirty="0">
                <a:latin typeface="Arial"/>
                <a:cs typeface="Arial"/>
              </a:rPr>
              <a:t> </a:t>
            </a:r>
            <a:r>
              <a:rPr sz="1485" spc="-4" dirty="0">
                <a:latin typeface="Arial MT"/>
                <a:cs typeface="Arial MT"/>
              </a:rPr>
              <a:t>(Güiza</a:t>
            </a:r>
            <a:r>
              <a:rPr sz="1485" spc="-17" dirty="0">
                <a:latin typeface="Arial MT"/>
                <a:cs typeface="Arial MT"/>
              </a:rPr>
              <a:t> </a:t>
            </a:r>
            <a:r>
              <a:rPr sz="1485" dirty="0">
                <a:latin typeface="Arial MT"/>
                <a:cs typeface="Arial MT"/>
              </a:rPr>
              <a:t>y</a:t>
            </a:r>
            <a:r>
              <a:rPr sz="1485" spc="-21" dirty="0">
                <a:latin typeface="Arial MT"/>
                <a:cs typeface="Arial MT"/>
              </a:rPr>
              <a:t> </a:t>
            </a:r>
            <a:r>
              <a:rPr sz="1485" spc="-4" dirty="0">
                <a:latin typeface="Arial MT"/>
                <a:cs typeface="Arial MT"/>
              </a:rPr>
              <a:t>Palacios, </a:t>
            </a:r>
            <a:r>
              <a:rPr sz="1485" spc="-21" dirty="0">
                <a:latin typeface="Arial MT"/>
                <a:cs typeface="Arial MT"/>
              </a:rPr>
              <a:t>2014)</a:t>
            </a:r>
            <a:endParaRPr sz="1485">
              <a:latin typeface="Arial MT"/>
              <a:cs typeface="Arial MT"/>
            </a:endParaRPr>
          </a:p>
          <a:p>
            <a:pPr>
              <a:lnSpc>
                <a:spcPct val="100000"/>
              </a:lnSpc>
            </a:pPr>
            <a:endParaRPr sz="1650">
              <a:latin typeface="Arial MT"/>
              <a:cs typeface="Arial MT"/>
            </a:endParaRPr>
          </a:p>
          <a:p>
            <a:pPr>
              <a:spcBef>
                <a:spcPts val="37"/>
              </a:spcBef>
            </a:pPr>
            <a:endParaRPr sz="2063">
              <a:latin typeface="Arial MT"/>
              <a:cs typeface="Arial MT"/>
            </a:endParaRPr>
          </a:p>
          <a:p>
            <a:pPr marL="928307" marR="3642503"/>
            <a:r>
              <a:rPr sz="1485" spc="-4" dirty="0">
                <a:latin typeface="Arial MT"/>
                <a:cs typeface="Arial MT"/>
              </a:rPr>
              <a:t>Estrategias de concertación producto del </a:t>
            </a:r>
            <a:r>
              <a:rPr sz="1485" dirty="0">
                <a:latin typeface="Arial MT"/>
                <a:cs typeface="Arial MT"/>
              </a:rPr>
              <a:t> </a:t>
            </a:r>
            <a:r>
              <a:rPr sz="1485" spc="-4" dirty="0">
                <a:latin typeface="Arial MT"/>
                <a:cs typeface="Arial MT"/>
              </a:rPr>
              <a:t>intercambio de conocimientos </a:t>
            </a:r>
            <a:r>
              <a:rPr sz="1485" dirty="0">
                <a:latin typeface="Arial MT"/>
                <a:cs typeface="Arial MT"/>
              </a:rPr>
              <a:t>y</a:t>
            </a:r>
            <a:r>
              <a:rPr sz="1485" spc="4" dirty="0">
                <a:latin typeface="Arial MT"/>
                <a:cs typeface="Arial MT"/>
              </a:rPr>
              <a:t> </a:t>
            </a:r>
            <a:r>
              <a:rPr sz="1485" spc="-17" dirty="0">
                <a:latin typeface="Arial MT"/>
                <a:cs typeface="Arial MT"/>
              </a:rPr>
              <a:t>experiencias </a:t>
            </a:r>
            <a:r>
              <a:rPr sz="1485" spc="-12" dirty="0">
                <a:latin typeface="Arial MT"/>
                <a:cs typeface="Arial MT"/>
              </a:rPr>
              <a:t> </a:t>
            </a:r>
            <a:r>
              <a:rPr sz="1485" spc="-4" dirty="0">
                <a:latin typeface="Arial MT"/>
                <a:cs typeface="Arial MT"/>
              </a:rPr>
              <a:t>que permiten dirimir o disminuir el nivel </a:t>
            </a:r>
            <a:r>
              <a:rPr sz="1485" spc="-8" dirty="0">
                <a:latin typeface="Arial MT"/>
                <a:cs typeface="Arial MT"/>
              </a:rPr>
              <a:t>de </a:t>
            </a:r>
            <a:r>
              <a:rPr sz="1485" spc="-4" dirty="0">
                <a:latin typeface="Arial MT"/>
                <a:cs typeface="Arial MT"/>
              </a:rPr>
              <a:t> intensidad de los conflictos socio ambientales </a:t>
            </a:r>
            <a:r>
              <a:rPr sz="1485" dirty="0">
                <a:latin typeface="Arial MT"/>
                <a:cs typeface="Arial MT"/>
              </a:rPr>
              <a:t>y </a:t>
            </a:r>
            <a:r>
              <a:rPr sz="1485" spc="4" dirty="0">
                <a:latin typeface="Arial MT"/>
                <a:cs typeface="Arial MT"/>
              </a:rPr>
              <a:t> </a:t>
            </a:r>
            <a:r>
              <a:rPr sz="1485" spc="-4" dirty="0">
                <a:latin typeface="Arial MT"/>
                <a:cs typeface="Arial MT"/>
              </a:rPr>
              <a:t>generar</a:t>
            </a:r>
            <a:r>
              <a:rPr sz="1485" spc="-17" dirty="0">
                <a:latin typeface="Arial MT"/>
                <a:cs typeface="Arial MT"/>
              </a:rPr>
              <a:t> </a:t>
            </a:r>
            <a:r>
              <a:rPr sz="1485" spc="-4" dirty="0">
                <a:latin typeface="Arial MT"/>
                <a:cs typeface="Arial MT"/>
              </a:rPr>
              <a:t>espacios</a:t>
            </a:r>
            <a:r>
              <a:rPr sz="1485" dirty="0">
                <a:latin typeface="Arial MT"/>
                <a:cs typeface="Arial MT"/>
              </a:rPr>
              <a:t> </a:t>
            </a:r>
            <a:r>
              <a:rPr sz="1485" spc="-4" dirty="0">
                <a:latin typeface="Arial MT"/>
                <a:cs typeface="Arial MT"/>
              </a:rPr>
              <a:t>de</a:t>
            </a:r>
            <a:r>
              <a:rPr sz="1485" spc="-25" dirty="0">
                <a:latin typeface="Arial MT"/>
                <a:cs typeface="Arial MT"/>
              </a:rPr>
              <a:t> </a:t>
            </a:r>
            <a:r>
              <a:rPr sz="1485" spc="-4" dirty="0">
                <a:latin typeface="Arial MT"/>
                <a:cs typeface="Arial MT"/>
              </a:rPr>
              <a:t>debate</a:t>
            </a:r>
            <a:r>
              <a:rPr sz="1485" spc="-12" dirty="0">
                <a:latin typeface="Arial MT"/>
                <a:cs typeface="Arial MT"/>
              </a:rPr>
              <a:t> </a:t>
            </a:r>
            <a:r>
              <a:rPr sz="1485" dirty="0">
                <a:latin typeface="Arial MT"/>
                <a:cs typeface="Arial MT"/>
              </a:rPr>
              <a:t>y</a:t>
            </a:r>
            <a:r>
              <a:rPr sz="1485" spc="-4" dirty="0">
                <a:latin typeface="Arial MT"/>
                <a:cs typeface="Arial MT"/>
              </a:rPr>
              <a:t> consenso</a:t>
            </a:r>
            <a:r>
              <a:rPr sz="1485" spc="-21" dirty="0">
                <a:latin typeface="Arial MT"/>
                <a:cs typeface="Arial MT"/>
              </a:rPr>
              <a:t> </a:t>
            </a:r>
            <a:r>
              <a:rPr sz="1485" spc="-4" dirty="0">
                <a:latin typeface="Arial MT"/>
                <a:cs typeface="Arial MT"/>
              </a:rPr>
              <a:t>para</a:t>
            </a:r>
            <a:r>
              <a:rPr sz="1485" spc="-17" dirty="0">
                <a:latin typeface="Arial MT"/>
                <a:cs typeface="Arial MT"/>
              </a:rPr>
              <a:t> </a:t>
            </a:r>
            <a:r>
              <a:rPr sz="1485" spc="-4" dirty="0">
                <a:latin typeface="Arial MT"/>
                <a:cs typeface="Arial MT"/>
              </a:rPr>
              <a:t>su </a:t>
            </a:r>
            <a:r>
              <a:rPr sz="1485" spc="-399" dirty="0">
                <a:latin typeface="Arial MT"/>
                <a:cs typeface="Arial MT"/>
              </a:rPr>
              <a:t> </a:t>
            </a:r>
            <a:r>
              <a:rPr sz="1485" spc="-4" dirty="0">
                <a:latin typeface="Arial MT"/>
                <a:cs typeface="Arial MT"/>
              </a:rPr>
              <a:t>manejo.</a:t>
            </a:r>
            <a:r>
              <a:rPr sz="1485" spc="-25" dirty="0">
                <a:latin typeface="Arial MT"/>
                <a:cs typeface="Arial MT"/>
              </a:rPr>
              <a:t> </a:t>
            </a:r>
            <a:r>
              <a:rPr sz="1485" spc="-4" dirty="0">
                <a:latin typeface="Arial MT"/>
                <a:cs typeface="Arial MT"/>
              </a:rPr>
              <a:t>(Güiza</a:t>
            </a:r>
            <a:r>
              <a:rPr sz="1485" spc="-25" dirty="0">
                <a:latin typeface="Arial MT"/>
                <a:cs typeface="Arial MT"/>
              </a:rPr>
              <a:t> </a:t>
            </a:r>
            <a:r>
              <a:rPr sz="1485" dirty="0">
                <a:latin typeface="Arial MT"/>
                <a:cs typeface="Arial MT"/>
              </a:rPr>
              <a:t>y</a:t>
            </a:r>
            <a:r>
              <a:rPr sz="1485" spc="-8" dirty="0">
                <a:latin typeface="Arial MT"/>
                <a:cs typeface="Arial MT"/>
              </a:rPr>
              <a:t> </a:t>
            </a:r>
            <a:r>
              <a:rPr sz="1485" spc="-4" dirty="0">
                <a:latin typeface="Arial MT"/>
                <a:cs typeface="Arial MT"/>
              </a:rPr>
              <a:t>Palacios,</a:t>
            </a:r>
            <a:r>
              <a:rPr sz="1485" spc="-17" dirty="0">
                <a:latin typeface="Arial MT"/>
                <a:cs typeface="Arial MT"/>
              </a:rPr>
              <a:t> </a:t>
            </a:r>
            <a:r>
              <a:rPr sz="1485" spc="-8" dirty="0">
                <a:latin typeface="Arial MT"/>
                <a:cs typeface="Arial MT"/>
              </a:rPr>
              <a:t>2014)</a:t>
            </a:r>
            <a:endParaRPr sz="1485">
              <a:latin typeface="Arial MT"/>
              <a:cs typeface="Arial MT"/>
            </a:endParaRPr>
          </a:p>
          <a:p>
            <a:pPr marL="5937599">
              <a:spcBef>
                <a:spcPts val="33"/>
              </a:spcBef>
            </a:pPr>
            <a:r>
              <a:rPr sz="1485" i="1" spc="-4" dirty="0">
                <a:latin typeface="Calibri"/>
                <a:cs typeface="Calibri"/>
              </a:rPr>
              <a:t>Luego</a:t>
            </a:r>
            <a:r>
              <a:rPr sz="1485" i="1" spc="-21" dirty="0">
                <a:latin typeface="Calibri"/>
                <a:cs typeface="Calibri"/>
              </a:rPr>
              <a:t> </a:t>
            </a:r>
            <a:r>
              <a:rPr sz="1485" i="1" spc="-4" dirty="0">
                <a:latin typeface="Calibri"/>
                <a:cs typeface="Calibri"/>
              </a:rPr>
              <a:t>de</a:t>
            </a:r>
            <a:r>
              <a:rPr sz="1485" i="1" spc="-21" dirty="0">
                <a:latin typeface="Calibri"/>
                <a:cs typeface="Calibri"/>
              </a:rPr>
              <a:t> </a:t>
            </a:r>
            <a:r>
              <a:rPr sz="1485" i="1" spc="-4" dirty="0">
                <a:latin typeface="Calibri"/>
                <a:cs typeface="Calibri"/>
              </a:rPr>
              <a:t>la</a:t>
            </a:r>
            <a:r>
              <a:rPr sz="1485" i="1" spc="4" dirty="0">
                <a:latin typeface="Calibri"/>
                <a:cs typeface="Calibri"/>
              </a:rPr>
              <a:t> </a:t>
            </a:r>
            <a:r>
              <a:rPr sz="1485" i="1" spc="-4" dirty="0">
                <a:latin typeface="Calibri"/>
                <a:cs typeface="Calibri"/>
              </a:rPr>
              <a:t>paz</a:t>
            </a:r>
            <a:r>
              <a:rPr sz="1485" i="1" spc="-21" dirty="0">
                <a:latin typeface="Calibri"/>
                <a:cs typeface="Calibri"/>
              </a:rPr>
              <a:t> </a:t>
            </a:r>
            <a:r>
              <a:rPr sz="1485" i="1" spc="-17" dirty="0">
                <a:latin typeface="Calibri"/>
                <a:cs typeface="Calibri"/>
              </a:rPr>
              <a:t>con</a:t>
            </a:r>
            <a:r>
              <a:rPr sz="1485" i="1" spc="4" dirty="0">
                <a:latin typeface="Calibri"/>
                <a:cs typeface="Calibri"/>
              </a:rPr>
              <a:t> </a:t>
            </a:r>
            <a:r>
              <a:rPr sz="1485" i="1" spc="-4" dirty="0">
                <a:latin typeface="Calibri"/>
                <a:cs typeface="Calibri"/>
              </a:rPr>
              <a:t>las</a:t>
            </a:r>
            <a:r>
              <a:rPr sz="1485" i="1" spc="-12" dirty="0">
                <a:latin typeface="Calibri"/>
                <a:cs typeface="Calibri"/>
              </a:rPr>
              <a:t> </a:t>
            </a:r>
            <a:r>
              <a:rPr sz="1485" i="1" spc="-17" dirty="0">
                <a:latin typeface="Calibri"/>
                <a:cs typeface="Calibri"/>
              </a:rPr>
              <a:t>Farc</a:t>
            </a:r>
            <a:r>
              <a:rPr sz="1485" i="1" spc="-8" dirty="0">
                <a:latin typeface="Calibri"/>
                <a:cs typeface="Calibri"/>
              </a:rPr>
              <a:t> se</a:t>
            </a:r>
            <a:endParaRPr sz="1485">
              <a:latin typeface="Calibri"/>
              <a:cs typeface="Calibri"/>
            </a:endParaRPr>
          </a:p>
          <a:p>
            <a:pPr marL="5937599"/>
            <a:r>
              <a:rPr sz="1485" i="1" spc="-4" dirty="0">
                <a:latin typeface="Calibri"/>
                <a:cs typeface="Calibri"/>
              </a:rPr>
              <a:t>observan</a:t>
            </a:r>
            <a:r>
              <a:rPr sz="1485" i="1" spc="-45" dirty="0">
                <a:latin typeface="Calibri"/>
                <a:cs typeface="Calibri"/>
              </a:rPr>
              <a:t> </a:t>
            </a:r>
            <a:r>
              <a:rPr sz="1485" i="1" spc="-4" dirty="0">
                <a:latin typeface="Calibri"/>
                <a:cs typeface="Calibri"/>
              </a:rPr>
              <a:t>daños</a:t>
            </a:r>
            <a:r>
              <a:rPr sz="1485" i="1" spc="-25" dirty="0">
                <a:latin typeface="Calibri"/>
                <a:cs typeface="Calibri"/>
              </a:rPr>
              <a:t> </a:t>
            </a:r>
            <a:r>
              <a:rPr sz="1485" i="1" spc="-17" dirty="0">
                <a:latin typeface="Calibri"/>
                <a:cs typeface="Calibri"/>
              </a:rPr>
              <a:t>ambientales,</a:t>
            </a:r>
            <a:r>
              <a:rPr sz="1485" i="1" spc="12" dirty="0">
                <a:latin typeface="Calibri"/>
                <a:cs typeface="Calibri"/>
              </a:rPr>
              <a:t> </a:t>
            </a:r>
            <a:r>
              <a:rPr sz="1485" i="1" spc="-4" dirty="0">
                <a:latin typeface="Calibri"/>
                <a:cs typeface="Calibri"/>
              </a:rPr>
              <a:t>2019</a:t>
            </a:r>
            <a:endParaRPr sz="1485">
              <a:latin typeface="Calibri"/>
              <a:cs typeface="Calibri"/>
            </a:endParaRPr>
          </a:p>
        </p:txBody>
      </p:sp>
    </p:spTree>
    <p:extLst>
      <p:ext uri="{BB962C8B-B14F-4D97-AF65-F5344CB8AC3E}">
        <p14:creationId xmlns:p14="http://schemas.microsoft.com/office/powerpoint/2010/main" val="4009795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469477"/>
            <a:ext cx="8248250" cy="908262"/>
          </a:xfrm>
          <a:prstGeom prst="rect">
            <a:avLst/>
          </a:prstGeom>
        </p:spPr>
        <p:txBody>
          <a:bodyPr vert="horz" wrap="square" lIns="0" tIns="10478" rIns="0" bIns="0" rtlCol="0">
            <a:spAutoFit/>
          </a:bodyPr>
          <a:lstStyle/>
          <a:p>
            <a:pPr algn="ctr">
              <a:lnSpc>
                <a:spcPts val="3477"/>
              </a:lnSpc>
              <a:spcBef>
                <a:spcPts val="83"/>
              </a:spcBef>
            </a:pPr>
            <a:r>
              <a:rPr sz="2970" spc="-8" dirty="0"/>
              <a:t>Las</a:t>
            </a:r>
            <a:r>
              <a:rPr sz="2970" spc="-83" dirty="0"/>
              <a:t> </a:t>
            </a:r>
            <a:r>
              <a:rPr sz="2970" spc="-33" dirty="0"/>
              <a:t>Agendas</a:t>
            </a:r>
            <a:r>
              <a:rPr sz="2970" spc="-94" dirty="0"/>
              <a:t> </a:t>
            </a:r>
            <a:r>
              <a:rPr sz="2970" spc="-37" dirty="0"/>
              <a:t>Interinstitucionales</a:t>
            </a:r>
            <a:r>
              <a:rPr sz="2970" spc="-70" dirty="0"/>
              <a:t> </a:t>
            </a:r>
            <a:r>
              <a:rPr sz="2970" spc="-33" dirty="0"/>
              <a:t>Ambientales</a:t>
            </a:r>
            <a:r>
              <a:rPr sz="2970" spc="-33" dirty="0"/>
              <a:t>.</a:t>
            </a:r>
            <a:endParaRPr sz="2970" dirty="0"/>
          </a:p>
          <a:p>
            <a:pPr algn="ctr">
              <a:lnSpc>
                <a:spcPts val="3477"/>
              </a:lnSpc>
            </a:pPr>
            <a:r>
              <a:rPr sz="2970" spc="-21" dirty="0"/>
              <a:t>Experiencias</a:t>
            </a:r>
            <a:r>
              <a:rPr sz="2970" spc="-94" dirty="0"/>
              <a:t> </a:t>
            </a:r>
            <a:r>
              <a:rPr sz="2970" spc="-8" dirty="0"/>
              <a:t>en</a:t>
            </a:r>
            <a:r>
              <a:rPr sz="2970" spc="-83" dirty="0"/>
              <a:t> </a:t>
            </a:r>
            <a:r>
              <a:rPr sz="2970" spc="-29" dirty="0"/>
              <a:t>Colombia</a:t>
            </a:r>
            <a:r>
              <a:rPr sz="2970" spc="-58" dirty="0"/>
              <a:t> </a:t>
            </a:r>
            <a:r>
              <a:rPr sz="2970" spc="-8" dirty="0"/>
              <a:t>(2)</a:t>
            </a:r>
            <a:endParaRPr sz="2970" dirty="0"/>
          </a:p>
        </p:txBody>
      </p:sp>
      <p:sp>
        <p:nvSpPr>
          <p:cNvPr id="3" name="object 3"/>
          <p:cNvSpPr txBox="1"/>
          <p:nvPr/>
        </p:nvSpPr>
        <p:spPr>
          <a:xfrm>
            <a:off x="756224" y="2523391"/>
            <a:ext cx="1575816" cy="201082"/>
          </a:xfrm>
          <a:prstGeom prst="rect">
            <a:avLst/>
          </a:prstGeom>
        </p:spPr>
        <p:txBody>
          <a:bodyPr vert="horz" wrap="square" lIns="0" tIns="10478" rIns="0" bIns="0" rtlCol="0">
            <a:spAutoFit/>
          </a:bodyPr>
          <a:lstStyle/>
          <a:p>
            <a:pPr marL="199073" indent="-188595">
              <a:spcBef>
                <a:spcPts val="83"/>
              </a:spcBef>
              <a:buFont typeface="Arial MT"/>
              <a:buChar char="•"/>
              <a:tabLst>
                <a:tab pos="198549" algn="l"/>
                <a:tab pos="199073" algn="l"/>
              </a:tabLst>
            </a:pPr>
            <a:r>
              <a:rPr sz="1238" dirty="0">
                <a:latin typeface="Calibri"/>
                <a:cs typeface="Calibri"/>
              </a:rPr>
              <a:t>Pueden</a:t>
            </a:r>
            <a:r>
              <a:rPr sz="1238" spc="-41" dirty="0">
                <a:latin typeface="Calibri"/>
                <a:cs typeface="Calibri"/>
              </a:rPr>
              <a:t> </a:t>
            </a:r>
            <a:r>
              <a:rPr sz="1238" spc="-12" dirty="0">
                <a:latin typeface="Calibri"/>
                <a:cs typeface="Calibri"/>
              </a:rPr>
              <a:t>o</a:t>
            </a:r>
            <a:r>
              <a:rPr sz="1238" spc="-8" dirty="0">
                <a:latin typeface="Calibri"/>
                <a:cs typeface="Calibri"/>
              </a:rPr>
              <a:t>p</a:t>
            </a:r>
            <a:r>
              <a:rPr sz="1238" spc="-12" dirty="0">
                <a:latin typeface="Calibri"/>
                <a:cs typeface="Calibri"/>
              </a:rPr>
              <a:t>e</a:t>
            </a:r>
            <a:r>
              <a:rPr sz="1238" spc="-37" dirty="0">
                <a:latin typeface="Calibri"/>
                <a:cs typeface="Calibri"/>
              </a:rPr>
              <a:t>r</a:t>
            </a:r>
            <a:r>
              <a:rPr sz="1238" spc="-12" dirty="0">
                <a:latin typeface="Calibri"/>
                <a:cs typeface="Calibri"/>
              </a:rPr>
              <a:t>a</a:t>
            </a:r>
            <a:r>
              <a:rPr sz="1238" dirty="0">
                <a:latin typeface="Calibri"/>
                <a:cs typeface="Calibri"/>
              </a:rPr>
              <a:t>r</a:t>
            </a:r>
            <a:r>
              <a:rPr sz="1238" spc="-41" dirty="0">
                <a:latin typeface="Calibri"/>
                <a:cs typeface="Calibri"/>
              </a:rPr>
              <a:t> </a:t>
            </a:r>
            <a:r>
              <a:rPr sz="1238" spc="-12" dirty="0">
                <a:latin typeface="Calibri"/>
                <a:cs typeface="Calibri"/>
              </a:rPr>
              <a:t>c</a:t>
            </a:r>
            <a:r>
              <a:rPr sz="1238" spc="-4" dirty="0">
                <a:latin typeface="Calibri"/>
                <a:cs typeface="Calibri"/>
              </a:rPr>
              <a:t>om</a:t>
            </a:r>
            <a:r>
              <a:rPr sz="1238" dirty="0">
                <a:latin typeface="Calibri"/>
                <a:cs typeface="Calibri"/>
              </a:rPr>
              <a:t>o:</a:t>
            </a:r>
            <a:endParaRPr sz="1238">
              <a:latin typeface="Calibri"/>
              <a:cs typeface="Calibri"/>
            </a:endParaRPr>
          </a:p>
        </p:txBody>
      </p:sp>
      <p:sp>
        <p:nvSpPr>
          <p:cNvPr id="4" name="object 4"/>
          <p:cNvSpPr txBox="1"/>
          <p:nvPr/>
        </p:nvSpPr>
        <p:spPr>
          <a:xfrm>
            <a:off x="756224" y="4152120"/>
            <a:ext cx="3235976" cy="833690"/>
          </a:xfrm>
          <a:prstGeom prst="rect">
            <a:avLst/>
          </a:prstGeom>
        </p:spPr>
        <p:txBody>
          <a:bodyPr vert="horz" wrap="square" lIns="0" tIns="41910" rIns="0" bIns="0" rtlCol="0">
            <a:spAutoFit/>
          </a:bodyPr>
          <a:lstStyle/>
          <a:p>
            <a:pPr marL="199073" marR="6287" indent="-188595">
              <a:lnSpc>
                <a:spcPts val="1238"/>
              </a:lnSpc>
              <a:spcBef>
                <a:spcPts val="330"/>
              </a:spcBef>
              <a:buFont typeface="Arial MT"/>
              <a:buChar char="•"/>
              <a:tabLst>
                <a:tab pos="198549" algn="l"/>
                <a:tab pos="199073" algn="l"/>
                <a:tab pos="1189720" algn="l"/>
                <a:tab pos="2288810" algn="l"/>
                <a:tab pos="2760297" algn="l"/>
              </a:tabLst>
            </a:pPr>
            <a:r>
              <a:rPr sz="1238" dirty="0">
                <a:latin typeface="Calibri"/>
                <a:cs typeface="Calibri"/>
              </a:rPr>
              <a:t>Con</a:t>
            </a:r>
            <a:r>
              <a:rPr sz="1238" spc="-29" dirty="0">
                <a:latin typeface="Calibri"/>
                <a:cs typeface="Calibri"/>
              </a:rPr>
              <a:t>s</a:t>
            </a:r>
            <a:r>
              <a:rPr sz="1238" dirty="0">
                <a:latin typeface="Calibri"/>
                <a:cs typeface="Calibri"/>
              </a:rPr>
              <a:t>tit</a:t>
            </a:r>
            <a:r>
              <a:rPr sz="1238" spc="4" dirty="0">
                <a:latin typeface="Calibri"/>
                <a:cs typeface="Calibri"/>
              </a:rPr>
              <a:t>u</a:t>
            </a:r>
            <a:r>
              <a:rPr sz="1238" spc="-37" dirty="0">
                <a:latin typeface="Calibri"/>
                <a:cs typeface="Calibri"/>
              </a:rPr>
              <a:t>y</a:t>
            </a:r>
            <a:r>
              <a:rPr sz="1238" dirty="0">
                <a:latin typeface="Calibri"/>
                <a:cs typeface="Calibri"/>
              </a:rPr>
              <a:t>e	in</a:t>
            </a:r>
            <a:r>
              <a:rPr sz="1238" spc="-21" dirty="0">
                <a:latin typeface="Calibri"/>
                <a:cs typeface="Calibri"/>
              </a:rPr>
              <a:t>s</a:t>
            </a:r>
            <a:r>
              <a:rPr sz="1238" dirty="0">
                <a:latin typeface="Calibri"/>
                <a:cs typeface="Calibri"/>
              </a:rPr>
              <a:t>t</a:t>
            </a:r>
            <a:r>
              <a:rPr sz="1238" spc="-8" dirty="0">
                <a:latin typeface="Calibri"/>
                <a:cs typeface="Calibri"/>
              </a:rPr>
              <a:t>r</a:t>
            </a:r>
            <a:r>
              <a:rPr sz="1238" dirty="0">
                <a:latin typeface="Calibri"/>
                <a:cs typeface="Calibri"/>
              </a:rPr>
              <a:t>ume</a:t>
            </a:r>
            <a:r>
              <a:rPr sz="1238" spc="-21" dirty="0">
                <a:latin typeface="Calibri"/>
                <a:cs typeface="Calibri"/>
              </a:rPr>
              <a:t>n</a:t>
            </a:r>
            <a:r>
              <a:rPr sz="1238" spc="-29" dirty="0">
                <a:latin typeface="Calibri"/>
                <a:cs typeface="Calibri"/>
              </a:rPr>
              <a:t>t</a:t>
            </a:r>
            <a:r>
              <a:rPr sz="1238" dirty="0">
                <a:latin typeface="Calibri"/>
                <a:cs typeface="Calibri"/>
              </a:rPr>
              <a:t>o	de	</a:t>
            </a:r>
            <a:r>
              <a:rPr sz="1238" spc="-21" dirty="0">
                <a:latin typeface="Calibri"/>
                <a:cs typeface="Calibri"/>
              </a:rPr>
              <a:t>g</a:t>
            </a:r>
            <a:r>
              <a:rPr sz="1238" spc="-4" dirty="0">
                <a:latin typeface="Calibri"/>
                <a:cs typeface="Calibri"/>
              </a:rPr>
              <a:t>e</a:t>
            </a:r>
            <a:r>
              <a:rPr sz="1238" spc="-21" dirty="0">
                <a:latin typeface="Calibri"/>
                <a:cs typeface="Calibri"/>
              </a:rPr>
              <a:t>s</a:t>
            </a:r>
            <a:r>
              <a:rPr sz="1238" dirty="0">
                <a:latin typeface="Calibri"/>
                <a:cs typeface="Calibri"/>
              </a:rPr>
              <a:t>ti</a:t>
            </a:r>
            <a:r>
              <a:rPr sz="1238" spc="-12" dirty="0">
                <a:latin typeface="Calibri"/>
                <a:cs typeface="Calibri"/>
              </a:rPr>
              <a:t>ó</a:t>
            </a:r>
            <a:r>
              <a:rPr sz="1238" dirty="0">
                <a:latin typeface="Calibri"/>
                <a:cs typeface="Calibri"/>
              </a:rPr>
              <a:t>n  </a:t>
            </a:r>
            <a:r>
              <a:rPr sz="1238" spc="-8" dirty="0">
                <a:latin typeface="Calibri"/>
                <a:cs typeface="Calibri"/>
              </a:rPr>
              <a:t>socioambiental</a:t>
            </a:r>
            <a:endParaRPr sz="1238">
              <a:latin typeface="Calibri"/>
              <a:cs typeface="Calibri"/>
            </a:endParaRPr>
          </a:p>
          <a:p>
            <a:pPr marL="199073" indent="-188595">
              <a:spcBef>
                <a:spcPts val="396"/>
              </a:spcBef>
              <a:buFont typeface="Arial MT"/>
              <a:buChar char="•"/>
              <a:tabLst>
                <a:tab pos="198549" algn="l"/>
                <a:tab pos="199073" algn="l"/>
              </a:tabLst>
            </a:pPr>
            <a:r>
              <a:rPr sz="1238" spc="-17" dirty="0">
                <a:latin typeface="Calibri"/>
                <a:cs typeface="Calibri"/>
              </a:rPr>
              <a:t>P</a:t>
            </a:r>
            <a:r>
              <a:rPr sz="1238" dirty="0">
                <a:latin typeface="Calibri"/>
                <a:cs typeface="Calibri"/>
              </a:rPr>
              <a:t>erm</a:t>
            </a:r>
            <a:r>
              <a:rPr sz="1238" spc="4" dirty="0">
                <a:latin typeface="Calibri"/>
                <a:cs typeface="Calibri"/>
              </a:rPr>
              <a:t>i</a:t>
            </a:r>
            <a:r>
              <a:rPr sz="1238" spc="-21" dirty="0">
                <a:latin typeface="Calibri"/>
                <a:cs typeface="Calibri"/>
              </a:rPr>
              <a:t>t</a:t>
            </a:r>
            <a:r>
              <a:rPr sz="1238" dirty="0">
                <a:latin typeface="Calibri"/>
                <a:cs typeface="Calibri"/>
              </a:rPr>
              <a:t>en</a:t>
            </a:r>
            <a:r>
              <a:rPr sz="1238" spc="-62" dirty="0">
                <a:latin typeface="Calibri"/>
                <a:cs typeface="Calibri"/>
              </a:rPr>
              <a:t> </a:t>
            </a:r>
            <a:r>
              <a:rPr sz="1238" spc="-12" dirty="0">
                <a:latin typeface="Calibri"/>
                <a:cs typeface="Calibri"/>
              </a:rPr>
              <a:t>c</a:t>
            </a:r>
            <a:r>
              <a:rPr sz="1238" spc="-4" dirty="0">
                <a:latin typeface="Calibri"/>
                <a:cs typeface="Calibri"/>
              </a:rPr>
              <a:t>o</a:t>
            </a:r>
            <a:r>
              <a:rPr sz="1238" dirty="0">
                <a:latin typeface="Calibri"/>
                <a:cs typeface="Calibri"/>
              </a:rPr>
              <a:t>n</a:t>
            </a:r>
            <a:r>
              <a:rPr sz="1238" spc="-4" dirty="0">
                <a:latin typeface="Calibri"/>
                <a:cs typeface="Calibri"/>
              </a:rPr>
              <a:t>oce</a:t>
            </a:r>
            <a:r>
              <a:rPr sz="1238" dirty="0">
                <a:latin typeface="Calibri"/>
                <a:cs typeface="Calibri"/>
              </a:rPr>
              <a:t>r</a:t>
            </a:r>
            <a:r>
              <a:rPr sz="1238" spc="-37" dirty="0">
                <a:latin typeface="Calibri"/>
                <a:cs typeface="Calibri"/>
              </a:rPr>
              <a:t> </a:t>
            </a:r>
            <a:r>
              <a:rPr sz="1238" dirty="0">
                <a:latin typeface="Calibri"/>
                <a:cs typeface="Calibri"/>
              </a:rPr>
              <a:t>y</a:t>
            </a:r>
            <a:r>
              <a:rPr sz="1238" spc="-21" dirty="0">
                <a:latin typeface="Calibri"/>
                <a:cs typeface="Calibri"/>
              </a:rPr>
              <a:t> </a:t>
            </a:r>
            <a:r>
              <a:rPr sz="1238" dirty="0">
                <a:latin typeface="Calibri"/>
                <a:cs typeface="Calibri"/>
              </a:rPr>
              <a:t>anali</a:t>
            </a:r>
            <a:r>
              <a:rPr sz="1238" spc="-33" dirty="0">
                <a:latin typeface="Calibri"/>
                <a:cs typeface="Calibri"/>
              </a:rPr>
              <a:t>z</a:t>
            </a:r>
            <a:r>
              <a:rPr sz="1238" spc="-12" dirty="0">
                <a:latin typeface="Calibri"/>
                <a:cs typeface="Calibri"/>
              </a:rPr>
              <a:t>a</a:t>
            </a:r>
            <a:r>
              <a:rPr sz="1238" dirty="0">
                <a:latin typeface="Calibri"/>
                <a:cs typeface="Calibri"/>
              </a:rPr>
              <a:t>r</a:t>
            </a:r>
            <a:r>
              <a:rPr sz="1238" spc="-37" dirty="0">
                <a:latin typeface="Calibri"/>
                <a:cs typeface="Calibri"/>
              </a:rPr>
              <a:t> </a:t>
            </a:r>
            <a:r>
              <a:rPr sz="1238" dirty="0">
                <a:latin typeface="Calibri"/>
                <a:cs typeface="Calibri"/>
              </a:rPr>
              <a:t>las</a:t>
            </a:r>
            <a:r>
              <a:rPr sz="1238" spc="-41" dirty="0">
                <a:latin typeface="Calibri"/>
                <a:cs typeface="Calibri"/>
              </a:rPr>
              <a:t> </a:t>
            </a:r>
            <a:r>
              <a:rPr sz="1238" spc="-12" dirty="0">
                <a:latin typeface="Calibri"/>
                <a:cs typeface="Calibri"/>
              </a:rPr>
              <a:t>c</a:t>
            </a:r>
            <a:r>
              <a:rPr sz="1238" dirty="0">
                <a:latin typeface="Calibri"/>
                <a:cs typeface="Calibri"/>
              </a:rPr>
              <a:t>au</a:t>
            </a:r>
            <a:r>
              <a:rPr sz="1238" spc="-4" dirty="0">
                <a:latin typeface="Calibri"/>
                <a:cs typeface="Calibri"/>
              </a:rPr>
              <a:t>s</a:t>
            </a:r>
            <a:r>
              <a:rPr sz="1238" spc="-8" dirty="0">
                <a:latin typeface="Calibri"/>
                <a:cs typeface="Calibri"/>
              </a:rPr>
              <a:t>a</a:t>
            </a:r>
            <a:r>
              <a:rPr sz="1238" dirty="0">
                <a:latin typeface="Calibri"/>
                <a:cs typeface="Calibri"/>
              </a:rPr>
              <a:t>s</a:t>
            </a:r>
            <a:r>
              <a:rPr sz="1238" spc="-54" dirty="0">
                <a:latin typeface="Calibri"/>
                <a:cs typeface="Calibri"/>
              </a:rPr>
              <a:t> </a:t>
            </a:r>
            <a:r>
              <a:rPr sz="1238" dirty="0">
                <a:latin typeface="Calibri"/>
                <a:cs typeface="Calibri"/>
              </a:rPr>
              <a:t>del</a:t>
            </a:r>
            <a:r>
              <a:rPr sz="1238" spc="-4" dirty="0">
                <a:latin typeface="Calibri"/>
                <a:cs typeface="Calibri"/>
              </a:rPr>
              <a:t> </a:t>
            </a:r>
            <a:r>
              <a:rPr sz="1238" dirty="0">
                <a:latin typeface="Calibri"/>
                <a:cs typeface="Calibri"/>
              </a:rPr>
              <a:t>CA</a:t>
            </a:r>
            <a:endParaRPr sz="1238">
              <a:latin typeface="Calibri"/>
              <a:cs typeface="Calibri"/>
            </a:endParaRPr>
          </a:p>
          <a:p>
            <a:pPr marL="199073" indent="-188595">
              <a:spcBef>
                <a:spcPts val="404"/>
              </a:spcBef>
              <a:buFont typeface="Arial MT"/>
              <a:buChar char="•"/>
              <a:tabLst>
                <a:tab pos="198549" algn="l"/>
                <a:tab pos="199073" algn="l"/>
                <a:tab pos="913114" algn="l"/>
                <a:tab pos="1806845" algn="l"/>
                <a:tab pos="2094976" algn="l"/>
                <a:tab pos="3153728" algn="l"/>
              </a:tabLst>
            </a:pPr>
            <a:r>
              <a:rPr sz="1238" spc="-37" dirty="0">
                <a:latin typeface="Calibri"/>
                <a:cs typeface="Calibri"/>
              </a:rPr>
              <a:t>P</a:t>
            </a:r>
            <a:r>
              <a:rPr sz="1238" spc="-4" dirty="0">
                <a:latin typeface="Calibri"/>
                <a:cs typeface="Calibri"/>
              </a:rPr>
              <a:t>e</a:t>
            </a:r>
            <a:r>
              <a:rPr sz="1238" dirty="0">
                <a:latin typeface="Calibri"/>
                <a:cs typeface="Calibri"/>
              </a:rPr>
              <a:t>r</a:t>
            </a:r>
            <a:r>
              <a:rPr sz="1238" spc="-4" dirty="0">
                <a:latin typeface="Calibri"/>
                <a:cs typeface="Calibri"/>
              </a:rPr>
              <a:t>m</a:t>
            </a:r>
            <a:r>
              <a:rPr sz="1238" dirty="0">
                <a:latin typeface="Calibri"/>
                <a:cs typeface="Calibri"/>
              </a:rPr>
              <a:t>i</a:t>
            </a:r>
            <a:r>
              <a:rPr sz="1238" spc="-21" dirty="0">
                <a:latin typeface="Calibri"/>
                <a:cs typeface="Calibri"/>
              </a:rPr>
              <a:t>t</a:t>
            </a:r>
            <a:r>
              <a:rPr sz="1238" spc="-4" dirty="0">
                <a:latin typeface="Calibri"/>
                <a:cs typeface="Calibri"/>
              </a:rPr>
              <a:t>e</a:t>
            </a:r>
            <a:r>
              <a:rPr sz="1238" dirty="0">
                <a:latin typeface="Calibri"/>
                <a:cs typeface="Calibri"/>
              </a:rPr>
              <a:t>n	</a:t>
            </a:r>
            <a:r>
              <a:rPr sz="1238" spc="-8" dirty="0">
                <a:latin typeface="Calibri"/>
                <a:cs typeface="Calibri"/>
              </a:rPr>
              <a:t>i</a:t>
            </a:r>
            <a:r>
              <a:rPr sz="1238" spc="-21" dirty="0">
                <a:latin typeface="Calibri"/>
                <a:cs typeface="Calibri"/>
              </a:rPr>
              <a:t>nt</a:t>
            </a:r>
            <a:r>
              <a:rPr sz="1238" spc="-4" dirty="0">
                <a:latin typeface="Calibri"/>
                <a:cs typeface="Calibri"/>
              </a:rPr>
              <a:t>e</a:t>
            </a:r>
            <a:r>
              <a:rPr sz="1238" spc="-37" dirty="0">
                <a:latin typeface="Calibri"/>
                <a:cs typeface="Calibri"/>
              </a:rPr>
              <a:t>r</a:t>
            </a:r>
            <a:r>
              <a:rPr sz="1238" spc="-21" dirty="0">
                <a:latin typeface="Calibri"/>
                <a:cs typeface="Calibri"/>
              </a:rPr>
              <a:t>c</a:t>
            </a:r>
            <a:r>
              <a:rPr sz="1238" dirty="0">
                <a:latin typeface="Calibri"/>
                <a:cs typeface="Calibri"/>
              </a:rPr>
              <a:t>a</a:t>
            </a:r>
            <a:r>
              <a:rPr sz="1238" spc="-12" dirty="0">
                <a:latin typeface="Calibri"/>
                <a:cs typeface="Calibri"/>
              </a:rPr>
              <a:t>m</a:t>
            </a:r>
            <a:r>
              <a:rPr sz="1238" dirty="0">
                <a:latin typeface="Calibri"/>
                <a:cs typeface="Calibri"/>
              </a:rPr>
              <a:t>bio	de	</a:t>
            </a:r>
            <a:r>
              <a:rPr sz="1238" spc="-21" dirty="0">
                <a:latin typeface="Calibri"/>
                <a:cs typeface="Calibri"/>
              </a:rPr>
              <a:t>c</a:t>
            </a:r>
            <a:r>
              <a:rPr sz="1238" spc="-12" dirty="0">
                <a:latin typeface="Calibri"/>
                <a:cs typeface="Calibri"/>
              </a:rPr>
              <a:t>o</a:t>
            </a:r>
            <a:r>
              <a:rPr sz="1238" dirty="0">
                <a:latin typeface="Calibri"/>
                <a:cs typeface="Calibri"/>
              </a:rPr>
              <a:t>n</a:t>
            </a:r>
            <a:r>
              <a:rPr sz="1238" spc="-4" dirty="0">
                <a:latin typeface="Calibri"/>
                <a:cs typeface="Calibri"/>
              </a:rPr>
              <a:t>o</a:t>
            </a:r>
            <a:r>
              <a:rPr sz="1238" dirty="0">
                <a:latin typeface="Calibri"/>
                <a:cs typeface="Calibri"/>
              </a:rPr>
              <a:t>cimie</a:t>
            </a:r>
            <a:r>
              <a:rPr sz="1238" spc="-21" dirty="0">
                <a:latin typeface="Calibri"/>
                <a:cs typeface="Calibri"/>
              </a:rPr>
              <a:t>nt</a:t>
            </a:r>
            <a:r>
              <a:rPr sz="1238" spc="-12" dirty="0">
                <a:latin typeface="Calibri"/>
                <a:cs typeface="Calibri"/>
              </a:rPr>
              <a:t>o</a:t>
            </a:r>
            <a:r>
              <a:rPr sz="1238" dirty="0">
                <a:latin typeface="Calibri"/>
                <a:cs typeface="Calibri"/>
              </a:rPr>
              <a:t>s	y</a:t>
            </a:r>
            <a:endParaRPr sz="1238">
              <a:latin typeface="Calibri"/>
              <a:cs typeface="Calibri"/>
            </a:endParaRPr>
          </a:p>
        </p:txBody>
      </p:sp>
      <p:sp>
        <p:nvSpPr>
          <p:cNvPr id="5" name="object 5"/>
          <p:cNvSpPr txBox="1"/>
          <p:nvPr/>
        </p:nvSpPr>
        <p:spPr>
          <a:xfrm>
            <a:off x="944819" y="4919491"/>
            <a:ext cx="3047381" cy="201082"/>
          </a:xfrm>
          <a:prstGeom prst="rect">
            <a:avLst/>
          </a:prstGeom>
        </p:spPr>
        <p:txBody>
          <a:bodyPr vert="horz" wrap="square" lIns="0" tIns="10478" rIns="0" bIns="0" rtlCol="0">
            <a:spAutoFit/>
          </a:bodyPr>
          <a:lstStyle/>
          <a:p>
            <a:pPr marL="10478">
              <a:spcBef>
                <a:spcPts val="83"/>
              </a:spcBef>
              <a:tabLst>
                <a:tab pos="750713" algn="l"/>
                <a:tab pos="2091309" algn="l"/>
                <a:tab pos="2965133" algn="l"/>
              </a:tabLst>
            </a:pPr>
            <a:r>
              <a:rPr sz="1238" dirty="0">
                <a:latin typeface="Calibri"/>
                <a:cs typeface="Calibri"/>
              </a:rPr>
              <a:t>sab</a:t>
            </a:r>
            <a:r>
              <a:rPr sz="1238" spc="-4" dirty="0">
                <a:latin typeface="Calibri"/>
                <a:cs typeface="Calibri"/>
              </a:rPr>
              <a:t>e</a:t>
            </a:r>
            <a:r>
              <a:rPr sz="1238" spc="-37" dirty="0">
                <a:latin typeface="Calibri"/>
                <a:cs typeface="Calibri"/>
              </a:rPr>
              <a:t>r</a:t>
            </a:r>
            <a:r>
              <a:rPr sz="1238" spc="-4" dirty="0">
                <a:latin typeface="Calibri"/>
                <a:cs typeface="Calibri"/>
              </a:rPr>
              <a:t>e</a:t>
            </a:r>
            <a:r>
              <a:rPr sz="1238" dirty="0">
                <a:latin typeface="Calibri"/>
                <a:cs typeface="Calibri"/>
              </a:rPr>
              <a:t>s	i</a:t>
            </a:r>
            <a:r>
              <a:rPr sz="1238" spc="-8" dirty="0">
                <a:latin typeface="Calibri"/>
                <a:cs typeface="Calibri"/>
              </a:rPr>
              <a:t>n</a:t>
            </a:r>
            <a:r>
              <a:rPr sz="1238" spc="-21" dirty="0">
                <a:latin typeface="Calibri"/>
                <a:cs typeface="Calibri"/>
              </a:rPr>
              <a:t>t</a:t>
            </a:r>
            <a:r>
              <a:rPr sz="1238" spc="-4" dirty="0">
                <a:latin typeface="Calibri"/>
                <a:cs typeface="Calibri"/>
              </a:rPr>
              <a:t>e</a:t>
            </a:r>
            <a:r>
              <a:rPr sz="1238" spc="-37" dirty="0">
                <a:latin typeface="Calibri"/>
                <a:cs typeface="Calibri"/>
              </a:rPr>
              <a:t>r</a:t>
            </a:r>
            <a:r>
              <a:rPr sz="1238" dirty="0">
                <a:latin typeface="Calibri"/>
                <a:cs typeface="Calibri"/>
              </a:rPr>
              <a:t>di</a:t>
            </a:r>
            <a:r>
              <a:rPr sz="1238" spc="-12" dirty="0">
                <a:latin typeface="Calibri"/>
                <a:cs typeface="Calibri"/>
              </a:rPr>
              <a:t>s</a:t>
            </a:r>
            <a:r>
              <a:rPr sz="1238" dirty="0">
                <a:latin typeface="Calibri"/>
                <a:cs typeface="Calibri"/>
              </a:rPr>
              <a:t>cipli</a:t>
            </a:r>
            <a:r>
              <a:rPr sz="1238" spc="4" dirty="0">
                <a:latin typeface="Calibri"/>
                <a:cs typeface="Calibri"/>
              </a:rPr>
              <a:t>n</a:t>
            </a:r>
            <a:r>
              <a:rPr sz="1238" dirty="0">
                <a:latin typeface="Calibri"/>
                <a:cs typeface="Calibri"/>
              </a:rPr>
              <a:t>a</a:t>
            </a:r>
            <a:r>
              <a:rPr sz="1238" spc="-37" dirty="0">
                <a:latin typeface="Calibri"/>
                <a:cs typeface="Calibri"/>
              </a:rPr>
              <a:t>r</a:t>
            </a:r>
            <a:r>
              <a:rPr sz="1238" spc="-4" dirty="0">
                <a:latin typeface="Calibri"/>
                <a:cs typeface="Calibri"/>
              </a:rPr>
              <a:t>e</a:t>
            </a:r>
            <a:r>
              <a:rPr sz="1238" dirty="0">
                <a:latin typeface="Calibri"/>
                <a:cs typeface="Calibri"/>
              </a:rPr>
              <a:t>s	cultu</a:t>
            </a:r>
            <a:r>
              <a:rPr sz="1238" spc="-66" dirty="0">
                <a:latin typeface="Calibri"/>
                <a:cs typeface="Calibri"/>
              </a:rPr>
              <a:t>r</a:t>
            </a:r>
            <a:r>
              <a:rPr sz="1238" dirty="0">
                <a:latin typeface="Calibri"/>
                <a:cs typeface="Calibri"/>
              </a:rPr>
              <a:t>al</a:t>
            </a:r>
            <a:r>
              <a:rPr sz="1238" spc="-4" dirty="0">
                <a:latin typeface="Calibri"/>
                <a:cs typeface="Calibri"/>
              </a:rPr>
              <a:t>e</a:t>
            </a:r>
            <a:r>
              <a:rPr sz="1238" dirty="0">
                <a:latin typeface="Calibri"/>
                <a:cs typeface="Calibri"/>
              </a:rPr>
              <a:t>s	y</a:t>
            </a:r>
            <a:endParaRPr sz="1238">
              <a:latin typeface="Calibri"/>
              <a:cs typeface="Calibri"/>
            </a:endParaRPr>
          </a:p>
        </p:txBody>
      </p:sp>
      <p:sp>
        <p:nvSpPr>
          <p:cNvPr id="6" name="object 6"/>
          <p:cNvSpPr txBox="1"/>
          <p:nvPr/>
        </p:nvSpPr>
        <p:spPr>
          <a:xfrm>
            <a:off x="944819" y="5060058"/>
            <a:ext cx="3043714" cy="344005"/>
          </a:xfrm>
          <a:prstGeom prst="rect">
            <a:avLst/>
          </a:prstGeom>
        </p:spPr>
        <p:txBody>
          <a:bodyPr vert="horz" wrap="square" lIns="0" tIns="10478" rIns="0" bIns="0" rtlCol="0">
            <a:spAutoFit/>
          </a:bodyPr>
          <a:lstStyle/>
          <a:p>
            <a:pPr marL="10478">
              <a:lnSpc>
                <a:spcPts val="1262"/>
              </a:lnSpc>
              <a:spcBef>
                <a:spcPts val="83"/>
              </a:spcBef>
              <a:tabLst>
                <a:tab pos="1122664" algn="l"/>
                <a:tab pos="1714119" algn="l"/>
                <a:tab pos="2020586" algn="l"/>
                <a:tab pos="2471118" algn="l"/>
              </a:tabLst>
            </a:pPr>
            <a:r>
              <a:rPr sz="1238" spc="-4" dirty="0">
                <a:latin typeface="Calibri"/>
                <a:cs typeface="Calibri"/>
              </a:rPr>
              <a:t>cosmovisiones,	</a:t>
            </a:r>
            <a:r>
              <a:rPr sz="1238" spc="-12" dirty="0">
                <a:latin typeface="Calibri"/>
                <a:cs typeface="Calibri"/>
              </a:rPr>
              <a:t>formas	</a:t>
            </a:r>
            <a:r>
              <a:rPr sz="1238" dirty="0">
                <a:latin typeface="Calibri"/>
                <a:cs typeface="Calibri"/>
              </a:rPr>
              <a:t>de	</a:t>
            </a:r>
            <a:r>
              <a:rPr sz="1238" spc="-4" dirty="0">
                <a:latin typeface="Calibri"/>
                <a:cs typeface="Calibri"/>
              </a:rPr>
              <a:t>vida,	</a:t>
            </a:r>
            <a:r>
              <a:rPr sz="1238" spc="-12" dirty="0">
                <a:latin typeface="Calibri"/>
                <a:cs typeface="Calibri"/>
              </a:rPr>
              <a:t>prácticas</a:t>
            </a:r>
            <a:endParaRPr sz="1238">
              <a:latin typeface="Calibri"/>
              <a:cs typeface="Calibri"/>
            </a:endParaRPr>
          </a:p>
          <a:p>
            <a:pPr marL="10478">
              <a:lnSpc>
                <a:spcPts val="1262"/>
              </a:lnSpc>
            </a:pPr>
            <a:r>
              <a:rPr sz="1238" dirty="0">
                <a:latin typeface="Calibri"/>
                <a:cs typeface="Calibri"/>
              </a:rPr>
              <a:t>ance</a:t>
            </a:r>
            <a:r>
              <a:rPr sz="1238" spc="-12" dirty="0">
                <a:latin typeface="Calibri"/>
                <a:cs typeface="Calibri"/>
              </a:rPr>
              <a:t>st</a:t>
            </a:r>
            <a:r>
              <a:rPr sz="1238" spc="-29" dirty="0">
                <a:latin typeface="Calibri"/>
                <a:cs typeface="Calibri"/>
              </a:rPr>
              <a:t>r</a:t>
            </a:r>
            <a:r>
              <a:rPr sz="1238" spc="-12" dirty="0">
                <a:latin typeface="Calibri"/>
                <a:cs typeface="Calibri"/>
              </a:rPr>
              <a:t>a</a:t>
            </a:r>
            <a:r>
              <a:rPr sz="1238" dirty="0">
                <a:latin typeface="Calibri"/>
                <a:cs typeface="Calibri"/>
              </a:rPr>
              <a:t>le</a:t>
            </a:r>
            <a:r>
              <a:rPr sz="1238" spc="-8" dirty="0">
                <a:latin typeface="Calibri"/>
                <a:cs typeface="Calibri"/>
              </a:rPr>
              <a:t>s</a:t>
            </a:r>
            <a:r>
              <a:rPr sz="1238" dirty="0">
                <a:latin typeface="Calibri"/>
                <a:cs typeface="Calibri"/>
              </a:rPr>
              <a:t>,</a:t>
            </a:r>
            <a:r>
              <a:rPr sz="1238" spc="-54" dirty="0">
                <a:latin typeface="Calibri"/>
                <a:cs typeface="Calibri"/>
              </a:rPr>
              <a:t> </a:t>
            </a:r>
            <a:r>
              <a:rPr sz="1238" spc="-25" dirty="0">
                <a:latin typeface="Calibri"/>
                <a:cs typeface="Calibri"/>
              </a:rPr>
              <a:t>e</a:t>
            </a:r>
            <a:r>
              <a:rPr sz="1238" spc="-29" dirty="0">
                <a:latin typeface="Calibri"/>
                <a:cs typeface="Calibri"/>
              </a:rPr>
              <a:t>t</a:t>
            </a:r>
            <a:r>
              <a:rPr sz="1238" dirty="0">
                <a:latin typeface="Calibri"/>
                <a:cs typeface="Calibri"/>
              </a:rPr>
              <a:t>c</a:t>
            </a:r>
            <a:endParaRPr sz="1238">
              <a:latin typeface="Calibri"/>
              <a:cs typeface="Calibri"/>
            </a:endParaRPr>
          </a:p>
        </p:txBody>
      </p:sp>
      <p:sp>
        <p:nvSpPr>
          <p:cNvPr id="7" name="object 7"/>
          <p:cNvSpPr txBox="1"/>
          <p:nvPr/>
        </p:nvSpPr>
        <p:spPr>
          <a:xfrm>
            <a:off x="756224" y="5390978"/>
            <a:ext cx="3198781" cy="350096"/>
          </a:xfrm>
          <a:prstGeom prst="rect">
            <a:avLst/>
          </a:prstGeom>
        </p:spPr>
        <p:txBody>
          <a:bodyPr vert="horz" wrap="square" lIns="0" tIns="41910" rIns="0" bIns="0" rtlCol="0">
            <a:spAutoFit/>
          </a:bodyPr>
          <a:lstStyle/>
          <a:p>
            <a:pPr marL="199073" marR="4191" indent="-188595">
              <a:lnSpc>
                <a:spcPts val="1238"/>
              </a:lnSpc>
              <a:spcBef>
                <a:spcPts val="330"/>
              </a:spcBef>
              <a:buFont typeface="Arial MT"/>
              <a:buChar char="•"/>
              <a:tabLst>
                <a:tab pos="198549" algn="l"/>
                <a:tab pos="199073" algn="l"/>
              </a:tabLst>
            </a:pPr>
            <a:r>
              <a:rPr sz="1238" spc="-8" dirty="0">
                <a:latin typeface="Calibri"/>
                <a:cs typeface="Calibri"/>
              </a:rPr>
              <a:t>Fortalecen</a:t>
            </a:r>
            <a:r>
              <a:rPr sz="1238" spc="182" dirty="0">
                <a:latin typeface="Calibri"/>
                <a:cs typeface="Calibri"/>
              </a:rPr>
              <a:t> </a:t>
            </a:r>
            <a:r>
              <a:rPr sz="1238" dirty="0">
                <a:latin typeface="Calibri"/>
                <a:cs typeface="Calibri"/>
              </a:rPr>
              <a:t>la</a:t>
            </a:r>
            <a:r>
              <a:rPr sz="1238" spc="215" dirty="0">
                <a:latin typeface="Calibri"/>
                <a:cs typeface="Calibri"/>
              </a:rPr>
              <a:t> </a:t>
            </a:r>
            <a:r>
              <a:rPr sz="1238" spc="-17" dirty="0">
                <a:latin typeface="Calibri"/>
                <a:cs typeface="Calibri"/>
              </a:rPr>
              <a:t>cooperación</a:t>
            </a:r>
            <a:r>
              <a:rPr sz="1238" spc="219" dirty="0">
                <a:latin typeface="Calibri"/>
                <a:cs typeface="Calibri"/>
              </a:rPr>
              <a:t> </a:t>
            </a:r>
            <a:r>
              <a:rPr sz="1238" spc="-17" dirty="0">
                <a:latin typeface="Calibri"/>
                <a:cs typeface="Calibri"/>
              </a:rPr>
              <a:t>administrativa,</a:t>
            </a:r>
            <a:r>
              <a:rPr sz="1238" spc="210" dirty="0">
                <a:latin typeface="Calibri"/>
                <a:cs typeface="Calibri"/>
              </a:rPr>
              <a:t> </a:t>
            </a:r>
            <a:r>
              <a:rPr sz="1238" dirty="0">
                <a:latin typeface="Calibri"/>
                <a:cs typeface="Calibri"/>
              </a:rPr>
              <a:t>y</a:t>
            </a:r>
            <a:r>
              <a:rPr sz="1238" spc="223" dirty="0">
                <a:latin typeface="Calibri"/>
                <a:cs typeface="Calibri"/>
              </a:rPr>
              <a:t> </a:t>
            </a:r>
            <a:r>
              <a:rPr sz="1238" dirty="0">
                <a:latin typeface="Calibri"/>
                <a:cs typeface="Calibri"/>
              </a:rPr>
              <a:t>la </a:t>
            </a:r>
            <a:r>
              <a:rPr sz="1238" spc="-268" dirty="0">
                <a:latin typeface="Calibri"/>
                <a:cs typeface="Calibri"/>
              </a:rPr>
              <a:t> </a:t>
            </a:r>
            <a:r>
              <a:rPr sz="1238" spc="-8" dirty="0">
                <a:latin typeface="Calibri"/>
                <a:cs typeface="Calibri"/>
              </a:rPr>
              <a:t>interinstitucionalidad</a:t>
            </a:r>
            <a:endParaRPr sz="1238">
              <a:latin typeface="Calibri"/>
              <a:cs typeface="Calibri"/>
            </a:endParaRPr>
          </a:p>
        </p:txBody>
      </p:sp>
      <p:sp>
        <p:nvSpPr>
          <p:cNvPr id="8" name="object 8"/>
          <p:cNvSpPr txBox="1"/>
          <p:nvPr/>
        </p:nvSpPr>
        <p:spPr>
          <a:xfrm>
            <a:off x="7046747" y="3198038"/>
            <a:ext cx="2757153" cy="467820"/>
          </a:xfrm>
          <a:prstGeom prst="rect">
            <a:avLst/>
          </a:prstGeom>
        </p:spPr>
        <p:txBody>
          <a:bodyPr vert="horz" wrap="square" lIns="0" tIns="67056" rIns="0" bIns="0" rtlCol="0">
            <a:spAutoFit/>
          </a:bodyPr>
          <a:lstStyle/>
          <a:p>
            <a:pPr marL="199073" marR="4191" indent="-188595" algn="just">
              <a:lnSpc>
                <a:spcPct val="70000"/>
              </a:lnSpc>
              <a:spcBef>
                <a:spcPts val="528"/>
              </a:spcBef>
              <a:buFont typeface="Arial MT"/>
              <a:buChar char="•"/>
              <a:tabLst>
                <a:tab pos="199073" algn="l"/>
              </a:tabLst>
            </a:pPr>
            <a:r>
              <a:rPr sz="1238" spc="-8" dirty="0">
                <a:latin typeface="Calibri"/>
                <a:cs typeface="Calibri"/>
              </a:rPr>
              <a:t>Permiten</a:t>
            </a:r>
            <a:r>
              <a:rPr sz="1238" spc="-4" dirty="0">
                <a:latin typeface="Calibri"/>
                <a:cs typeface="Calibri"/>
              </a:rPr>
              <a:t> </a:t>
            </a:r>
            <a:r>
              <a:rPr sz="1238" spc="-8" dirty="0">
                <a:latin typeface="Calibri"/>
                <a:cs typeface="Calibri"/>
              </a:rPr>
              <a:t>identificar</a:t>
            </a:r>
            <a:r>
              <a:rPr sz="1238" spc="-4" dirty="0">
                <a:latin typeface="Calibri"/>
                <a:cs typeface="Calibri"/>
              </a:rPr>
              <a:t> </a:t>
            </a:r>
            <a:r>
              <a:rPr sz="1238" dirty="0">
                <a:latin typeface="Calibri"/>
                <a:cs typeface="Calibri"/>
              </a:rPr>
              <a:t>los</a:t>
            </a:r>
            <a:r>
              <a:rPr sz="1238" spc="4" dirty="0">
                <a:latin typeface="Calibri"/>
                <a:cs typeface="Calibri"/>
              </a:rPr>
              <a:t> </a:t>
            </a:r>
            <a:r>
              <a:rPr sz="1238" spc="-17" dirty="0">
                <a:latin typeface="Calibri"/>
                <a:cs typeface="Calibri"/>
              </a:rPr>
              <a:t>actores </a:t>
            </a:r>
            <a:r>
              <a:rPr sz="1238" spc="-12" dirty="0">
                <a:latin typeface="Calibri"/>
                <a:cs typeface="Calibri"/>
              </a:rPr>
              <a:t> </a:t>
            </a:r>
            <a:r>
              <a:rPr sz="1238" spc="-8" dirty="0">
                <a:latin typeface="Calibri"/>
                <a:cs typeface="Calibri"/>
              </a:rPr>
              <a:t>implicados en </a:t>
            </a:r>
            <a:r>
              <a:rPr sz="1238" spc="-4" dirty="0">
                <a:latin typeface="Calibri"/>
                <a:cs typeface="Calibri"/>
              </a:rPr>
              <a:t>el </a:t>
            </a:r>
            <a:r>
              <a:rPr sz="1238" dirty="0">
                <a:latin typeface="Calibri"/>
                <a:cs typeface="Calibri"/>
              </a:rPr>
              <a:t>CA </a:t>
            </a:r>
            <a:r>
              <a:rPr sz="1238" spc="-4" dirty="0">
                <a:latin typeface="Calibri"/>
                <a:cs typeface="Calibri"/>
              </a:rPr>
              <a:t>en el</a:t>
            </a:r>
            <a:r>
              <a:rPr sz="1238" spc="545" dirty="0">
                <a:latin typeface="Calibri"/>
                <a:cs typeface="Calibri"/>
              </a:rPr>
              <a:t> </a:t>
            </a:r>
            <a:r>
              <a:rPr sz="1238" spc="-8" dirty="0">
                <a:latin typeface="Calibri"/>
                <a:cs typeface="Calibri"/>
              </a:rPr>
              <a:t>territorio </a:t>
            </a:r>
            <a:r>
              <a:rPr sz="1238" dirty="0">
                <a:latin typeface="Calibri"/>
                <a:cs typeface="Calibri"/>
              </a:rPr>
              <a:t>y </a:t>
            </a:r>
            <a:r>
              <a:rPr sz="1238" spc="4" dirty="0">
                <a:latin typeface="Calibri"/>
                <a:cs typeface="Calibri"/>
              </a:rPr>
              <a:t> </a:t>
            </a:r>
            <a:r>
              <a:rPr sz="1238" spc="-4" dirty="0">
                <a:latin typeface="Calibri"/>
                <a:cs typeface="Calibri"/>
              </a:rPr>
              <a:t>sus</a:t>
            </a:r>
            <a:r>
              <a:rPr sz="1238" spc="-37" dirty="0">
                <a:latin typeface="Calibri"/>
                <a:cs typeface="Calibri"/>
              </a:rPr>
              <a:t> </a:t>
            </a:r>
            <a:r>
              <a:rPr sz="1238" spc="-4" dirty="0">
                <a:latin typeface="Calibri"/>
                <a:cs typeface="Calibri"/>
              </a:rPr>
              <a:t>intereses</a:t>
            </a:r>
            <a:endParaRPr sz="1238">
              <a:latin typeface="Calibri"/>
              <a:cs typeface="Calibri"/>
            </a:endParaRPr>
          </a:p>
        </p:txBody>
      </p:sp>
      <p:sp>
        <p:nvSpPr>
          <p:cNvPr id="9" name="object 9"/>
          <p:cNvSpPr txBox="1"/>
          <p:nvPr/>
        </p:nvSpPr>
        <p:spPr>
          <a:xfrm>
            <a:off x="7046747" y="3698443"/>
            <a:ext cx="2758202" cy="201082"/>
          </a:xfrm>
          <a:prstGeom prst="rect">
            <a:avLst/>
          </a:prstGeom>
        </p:spPr>
        <p:txBody>
          <a:bodyPr vert="horz" wrap="square" lIns="0" tIns="10478" rIns="0" bIns="0" rtlCol="0">
            <a:spAutoFit/>
          </a:bodyPr>
          <a:lstStyle/>
          <a:p>
            <a:pPr marL="199073" indent="-188595">
              <a:spcBef>
                <a:spcPts val="83"/>
              </a:spcBef>
              <a:buFont typeface="Arial MT"/>
              <a:buChar char="•"/>
              <a:tabLst>
                <a:tab pos="198549" algn="l"/>
                <a:tab pos="199073" algn="l"/>
              </a:tabLst>
            </a:pPr>
            <a:r>
              <a:rPr sz="1238" spc="-17" dirty="0">
                <a:latin typeface="Calibri"/>
                <a:cs typeface="Calibri"/>
              </a:rPr>
              <a:t>Promueven </a:t>
            </a:r>
            <a:r>
              <a:rPr sz="1238" dirty="0">
                <a:latin typeface="Calibri"/>
                <a:cs typeface="Calibri"/>
              </a:rPr>
              <a:t>la</a:t>
            </a:r>
            <a:r>
              <a:rPr sz="1238" spc="-17" dirty="0">
                <a:latin typeface="Calibri"/>
                <a:cs typeface="Calibri"/>
              </a:rPr>
              <a:t> </a:t>
            </a:r>
            <a:r>
              <a:rPr sz="1238" dirty="0">
                <a:latin typeface="Calibri"/>
                <a:cs typeface="Calibri"/>
              </a:rPr>
              <a:t>participación</a:t>
            </a:r>
            <a:r>
              <a:rPr sz="1238" spc="-17" dirty="0">
                <a:latin typeface="Calibri"/>
                <a:cs typeface="Calibri"/>
              </a:rPr>
              <a:t> </a:t>
            </a:r>
            <a:r>
              <a:rPr sz="1238" spc="-8" dirty="0">
                <a:latin typeface="Calibri"/>
                <a:cs typeface="Calibri"/>
              </a:rPr>
              <a:t>institucional</a:t>
            </a:r>
            <a:endParaRPr sz="1238">
              <a:latin typeface="Calibri"/>
              <a:cs typeface="Calibri"/>
            </a:endParaRPr>
          </a:p>
        </p:txBody>
      </p:sp>
      <p:sp>
        <p:nvSpPr>
          <p:cNvPr id="10" name="object 10"/>
          <p:cNvSpPr txBox="1"/>
          <p:nvPr/>
        </p:nvSpPr>
        <p:spPr>
          <a:xfrm>
            <a:off x="7235341" y="3830209"/>
            <a:ext cx="2570131" cy="201082"/>
          </a:xfrm>
          <a:prstGeom prst="rect">
            <a:avLst/>
          </a:prstGeom>
        </p:spPr>
        <p:txBody>
          <a:bodyPr vert="horz" wrap="square" lIns="0" tIns="10478" rIns="0" bIns="0" rtlCol="0">
            <a:spAutoFit/>
          </a:bodyPr>
          <a:lstStyle/>
          <a:p>
            <a:pPr marL="10478">
              <a:spcBef>
                <a:spcPts val="83"/>
              </a:spcBef>
              <a:tabLst>
                <a:tab pos="348377" algn="l"/>
                <a:tab pos="706707" algn="l"/>
                <a:tab pos="1781699" algn="l"/>
              </a:tabLst>
            </a:pPr>
            <a:r>
              <a:rPr sz="1238" dirty="0">
                <a:latin typeface="Calibri"/>
                <a:cs typeface="Calibri"/>
              </a:rPr>
              <a:t>de	los	</a:t>
            </a:r>
            <a:r>
              <a:rPr sz="1238" spc="-17" dirty="0">
                <a:latin typeface="Calibri"/>
                <a:cs typeface="Calibri"/>
              </a:rPr>
              <a:t>organismos	</a:t>
            </a:r>
            <a:r>
              <a:rPr sz="1238" spc="-8" dirty="0">
                <a:latin typeface="Calibri"/>
                <a:cs typeface="Calibri"/>
              </a:rPr>
              <a:t>ambientales</a:t>
            </a:r>
            <a:endParaRPr sz="1238">
              <a:latin typeface="Calibri"/>
              <a:cs typeface="Calibri"/>
            </a:endParaRPr>
          </a:p>
        </p:txBody>
      </p:sp>
      <p:sp>
        <p:nvSpPr>
          <p:cNvPr id="11" name="object 11"/>
          <p:cNvSpPr txBox="1"/>
          <p:nvPr/>
        </p:nvSpPr>
        <p:spPr>
          <a:xfrm>
            <a:off x="7235342" y="3962685"/>
            <a:ext cx="2571702" cy="467820"/>
          </a:xfrm>
          <a:prstGeom prst="rect">
            <a:avLst/>
          </a:prstGeom>
        </p:spPr>
        <p:txBody>
          <a:bodyPr vert="horz" wrap="square" lIns="0" tIns="67056" rIns="0" bIns="0" rtlCol="0">
            <a:spAutoFit/>
          </a:bodyPr>
          <a:lstStyle/>
          <a:p>
            <a:pPr marL="10478" marR="4191" algn="just">
              <a:lnSpc>
                <a:spcPct val="70000"/>
              </a:lnSpc>
              <a:spcBef>
                <a:spcPts val="528"/>
              </a:spcBef>
            </a:pPr>
            <a:r>
              <a:rPr sz="1238" spc="-17" dirty="0">
                <a:latin typeface="Calibri"/>
                <a:cs typeface="Calibri"/>
              </a:rPr>
              <a:t>estatales </a:t>
            </a:r>
            <a:r>
              <a:rPr sz="1238" dirty="0">
                <a:latin typeface="Calibri"/>
                <a:cs typeface="Calibri"/>
              </a:rPr>
              <a:t>y de los </a:t>
            </a:r>
            <a:r>
              <a:rPr sz="1238" spc="-8" dirty="0">
                <a:latin typeface="Calibri"/>
                <a:cs typeface="Calibri"/>
              </a:rPr>
              <a:t>agentes </a:t>
            </a:r>
            <a:r>
              <a:rPr sz="1238" spc="-4" dirty="0">
                <a:latin typeface="Calibri"/>
                <a:cs typeface="Calibri"/>
              </a:rPr>
              <a:t>sociales </a:t>
            </a:r>
            <a:r>
              <a:rPr sz="1238" dirty="0">
                <a:latin typeface="Calibri"/>
                <a:cs typeface="Calibri"/>
              </a:rPr>
              <a:t>y la </a:t>
            </a:r>
            <a:r>
              <a:rPr sz="1238" spc="4" dirty="0">
                <a:latin typeface="Calibri"/>
                <a:cs typeface="Calibri"/>
              </a:rPr>
              <a:t> </a:t>
            </a:r>
            <a:r>
              <a:rPr sz="1238" spc="-8" dirty="0">
                <a:latin typeface="Calibri"/>
                <a:cs typeface="Calibri"/>
              </a:rPr>
              <a:t>construcción</a:t>
            </a:r>
            <a:r>
              <a:rPr sz="1238" spc="-4" dirty="0">
                <a:latin typeface="Calibri"/>
                <a:cs typeface="Calibri"/>
              </a:rPr>
              <a:t> </a:t>
            </a:r>
            <a:r>
              <a:rPr sz="1238" spc="-17" dirty="0">
                <a:latin typeface="Calibri"/>
                <a:cs typeface="Calibri"/>
              </a:rPr>
              <a:t>conjunta</a:t>
            </a:r>
            <a:r>
              <a:rPr sz="1238" spc="-12" dirty="0">
                <a:latin typeface="Calibri"/>
                <a:cs typeface="Calibri"/>
              </a:rPr>
              <a:t> </a:t>
            </a:r>
            <a:r>
              <a:rPr sz="1238" dirty="0">
                <a:latin typeface="Calibri"/>
                <a:cs typeface="Calibri"/>
              </a:rPr>
              <a:t>de</a:t>
            </a:r>
            <a:r>
              <a:rPr sz="1238" spc="4" dirty="0">
                <a:latin typeface="Calibri"/>
                <a:cs typeface="Calibri"/>
              </a:rPr>
              <a:t> </a:t>
            </a:r>
            <a:r>
              <a:rPr sz="1238" spc="-8" dirty="0">
                <a:latin typeface="Calibri"/>
                <a:cs typeface="Calibri"/>
              </a:rPr>
              <a:t>soluciones </a:t>
            </a:r>
            <a:r>
              <a:rPr sz="1238" spc="-4" dirty="0">
                <a:latin typeface="Calibri"/>
                <a:cs typeface="Calibri"/>
              </a:rPr>
              <a:t> </a:t>
            </a:r>
            <a:r>
              <a:rPr sz="1238" spc="-17" dirty="0">
                <a:latin typeface="Calibri"/>
                <a:cs typeface="Calibri"/>
              </a:rPr>
              <a:t>para</a:t>
            </a:r>
            <a:r>
              <a:rPr sz="1238" spc="-41" dirty="0">
                <a:latin typeface="Calibri"/>
                <a:cs typeface="Calibri"/>
              </a:rPr>
              <a:t> </a:t>
            </a:r>
            <a:r>
              <a:rPr sz="1238" dirty="0">
                <a:latin typeface="Calibri"/>
                <a:cs typeface="Calibri"/>
              </a:rPr>
              <a:t>la</a:t>
            </a:r>
            <a:r>
              <a:rPr sz="1238" spc="-29" dirty="0">
                <a:latin typeface="Calibri"/>
                <a:cs typeface="Calibri"/>
              </a:rPr>
              <a:t> </a:t>
            </a:r>
            <a:r>
              <a:rPr sz="1238" dirty="0">
                <a:latin typeface="Calibri"/>
                <a:cs typeface="Calibri"/>
              </a:rPr>
              <a:t>plena</a:t>
            </a:r>
            <a:r>
              <a:rPr sz="1238" spc="-21" dirty="0">
                <a:latin typeface="Calibri"/>
                <a:cs typeface="Calibri"/>
              </a:rPr>
              <a:t> </a:t>
            </a:r>
            <a:r>
              <a:rPr sz="1238" spc="-4" dirty="0">
                <a:latin typeface="Calibri"/>
                <a:cs typeface="Calibri"/>
              </a:rPr>
              <a:t>realización</a:t>
            </a:r>
            <a:r>
              <a:rPr sz="1238" spc="-54" dirty="0">
                <a:latin typeface="Calibri"/>
                <a:cs typeface="Calibri"/>
              </a:rPr>
              <a:t> </a:t>
            </a:r>
            <a:r>
              <a:rPr sz="1238" dirty="0">
                <a:latin typeface="Calibri"/>
                <a:cs typeface="Calibri"/>
              </a:rPr>
              <a:t>de</a:t>
            </a:r>
            <a:r>
              <a:rPr sz="1238" spc="-25" dirty="0">
                <a:latin typeface="Calibri"/>
                <a:cs typeface="Calibri"/>
              </a:rPr>
              <a:t> </a:t>
            </a:r>
            <a:r>
              <a:rPr sz="1238" dirty="0">
                <a:latin typeface="Calibri"/>
                <a:cs typeface="Calibri"/>
              </a:rPr>
              <a:t>los</a:t>
            </a:r>
            <a:r>
              <a:rPr sz="1238" spc="-17" dirty="0">
                <a:latin typeface="Calibri"/>
                <a:cs typeface="Calibri"/>
              </a:rPr>
              <a:t> </a:t>
            </a:r>
            <a:r>
              <a:rPr sz="1238" dirty="0">
                <a:latin typeface="Calibri"/>
                <a:cs typeface="Calibri"/>
              </a:rPr>
              <a:t>DDHH</a:t>
            </a:r>
            <a:endParaRPr sz="1238">
              <a:latin typeface="Calibri"/>
              <a:cs typeface="Calibri"/>
            </a:endParaRPr>
          </a:p>
        </p:txBody>
      </p:sp>
      <p:sp>
        <p:nvSpPr>
          <p:cNvPr id="12" name="object 12"/>
          <p:cNvSpPr txBox="1"/>
          <p:nvPr/>
        </p:nvSpPr>
        <p:spPr>
          <a:xfrm>
            <a:off x="7046747" y="4463091"/>
            <a:ext cx="2760821" cy="1504001"/>
          </a:xfrm>
          <a:prstGeom prst="rect">
            <a:avLst/>
          </a:prstGeom>
        </p:spPr>
        <p:txBody>
          <a:bodyPr vert="horz" wrap="square" lIns="0" tIns="67056" rIns="0" bIns="0" rtlCol="0">
            <a:spAutoFit/>
          </a:bodyPr>
          <a:lstStyle/>
          <a:p>
            <a:pPr marL="199073" marR="4191" indent="-188595" algn="just">
              <a:lnSpc>
                <a:spcPct val="70000"/>
              </a:lnSpc>
              <a:spcBef>
                <a:spcPts val="528"/>
              </a:spcBef>
              <a:buFont typeface="Arial MT"/>
              <a:buChar char="•"/>
              <a:tabLst>
                <a:tab pos="199073" algn="l"/>
              </a:tabLst>
            </a:pPr>
            <a:r>
              <a:rPr sz="1238" spc="-17" dirty="0">
                <a:latin typeface="Calibri"/>
                <a:cs typeface="Calibri"/>
              </a:rPr>
              <a:t>Facilita </a:t>
            </a:r>
            <a:r>
              <a:rPr sz="1238" dirty="0">
                <a:latin typeface="Calibri"/>
                <a:cs typeface="Calibri"/>
              </a:rPr>
              <a:t>la </a:t>
            </a:r>
            <a:r>
              <a:rPr sz="1238" spc="-12" dirty="0">
                <a:latin typeface="Calibri"/>
                <a:cs typeface="Calibri"/>
              </a:rPr>
              <a:t>construcción </a:t>
            </a:r>
            <a:r>
              <a:rPr sz="1238" dirty="0">
                <a:latin typeface="Calibri"/>
                <a:cs typeface="Calibri"/>
              </a:rPr>
              <a:t>de </a:t>
            </a:r>
            <a:r>
              <a:rPr sz="1238" spc="-8" dirty="0">
                <a:latin typeface="Calibri"/>
                <a:cs typeface="Calibri"/>
              </a:rPr>
              <a:t>acuerdos </a:t>
            </a:r>
            <a:r>
              <a:rPr sz="1238" spc="-17" dirty="0">
                <a:latin typeface="Calibri"/>
                <a:cs typeface="Calibri"/>
              </a:rPr>
              <a:t>para </a:t>
            </a:r>
            <a:r>
              <a:rPr sz="1238" spc="-268" dirty="0">
                <a:latin typeface="Calibri"/>
                <a:cs typeface="Calibri"/>
              </a:rPr>
              <a:t> </a:t>
            </a:r>
            <a:r>
              <a:rPr sz="1238" dirty="0">
                <a:latin typeface="Calibri"/>
                <a:cs typeface="Calibri"/>
              </a:rPr>
              <a:t>la </a:t>
            </a:r>
            <a:r>
              <a:rPr sz="1238" spc="-8" dirty="0">
                <a:latin typeface="Calibri"/>
                <a:cs typeface="Calibri"/>
              </a:rPr>
              <a:t>protección </a:t>
            </a:r>
            <a:r>
              <a:rPr sz="1238" dirty="0">
                <a:latin typeface="Calibri"/>
                <a:cs typeface="Calibri"/>
              </a:rPr>
              <a:t>del</a:t>
            </a:r>
            <a:r>
              <a:rPr sz="1238" spc="4" dirty="0">
                <a:latin typeface="Calibri"/>
                <a:cs typeface="Calibri"/>
              </a:rPr>
              <a:t> </a:t>
            </a:r>
            <a:r>
              <a:rPr sz="1238" spc="-8" dirty="0">
                <a:latin typeface="Calibri"/>
                <a:cs typeface="Calibri"/>
              </a:rPr>
              <a:t>medioambiente </a:t>
            </a:r>
            <a:r>
              <a:rPr sz="1238" dirty="0">
                <a:latin typeface="Calibri"/>
                <a:cs typeface="Calibri"/>
              </a:rPr>
              <a:t>y la </a:t>
            </a:r>
            <a:r>
              <a:rPr sz="1238" spc="4" dirty="0">
                <a:latin typeface="Calibri"/>
                <a:cs typeface="Calibri"/>
              </a:rPr>
              <a:t> </a:t>
            </a:r>
            <a:r>
              <a:rPr sz="1238" spc="-25" dirty="0">
                <a:latin typeface="Calibri"/>
                <a:cs typeface="Calibri"/>
              </a:rPr>
              <a:t>garantía</a:t>
            </a:r>
            <a:r>
              <a:rPr sz="1238" spc="-21" dirty="0">
                <a:latin typeface="Calibri"/>
                <a:cs typeface="Calibri"/>
              </a:rPr>
              <a:t> </a:t>
            </a:r>
            <a:r>
              <a:rPr sz="1238" dirty="0">
                <a:latin typeface="Calibri"/>
                <a:cs typeface="Calibri"/>
              </a:rPr>
              <a:t>de</a:t>
            </a:r>
            <a:r>
              <a:rPr sz="1238" spc="4" dirty="0">
                <a:latin typeface="Calibri"/>
                <a:cs typeface="Calibri"/>
              </a:rPr>
              <a:t> </a:t>
            </a:r>
            <a:r>
              <a:rPr sz="1238" spc="-4" dirty="0">
                <a:latin typeface="Calibri"/>
                <a:cs typeface="Calibri"/>
              </a:rPr>
              <a:t>DDHH.</a:t>
            </a:r>
            <a:r>
              <a:rPr sz="1238" dirty="0">
                <a:latin typeface="Calibri"/>
                <a:cs typeface="Calibri"/>
              </a:rPr>
              <a:t> De</a:t>
            </a:r>
            <a:r>
              <a:rPr sz="1238" spc="4" dirty="0">
                <a:latin typeface="Calibri"/>
                <a:cs typeface="Calibri"/>
              </a:rPr>
              <a:t> </a:t>
            </a:r>
            <a:r>
              <a:rPr sz="1238" dirty="0">
                <a:latin typeface="Calibri"/>
                <a:cs typeface="Calibri"/>
              </a:rPr>
              <a:t>las</a:t>
            </a:r>
            <a:r>
              <a:rPr sz="1238" spc="4" dirty="0">
                <a:latin typeface="Calibri"/>
                <a:cs typeface="Calibri"/>
              </a:rPr>
              <a:t> </a:t>
            </a:r>
            <a:r>
              <a:rPr sz="1238" spc="-8" dirty="0">
                <a:latin typeface="Calibri"/>
                <a:cs typeface="Calibri"/>
              </a:rPr>
              <a:t>personas</a:t>
            </a:r>
            <a:r>
              <a:rPr sz="1238" spc="-4" dirty="0">
                <a:latin typeface="Calibri"/>
                <a:cs typeface="Calibri"/>
              </a:rPr>
              <a:t> </a:t>
            </a:r>
            <a:r>
              <a:rPr sz="1238" dirty="0">
                <a:latin typeface="Calibri"/>
                <a:cs typeface="Calibri"/>
              </a:rPr>
              <a:t>y </a:t>
            </a:r>
            <a:r>
              <a:rPr sz="1238" spc="4" dirty="0">
                <a:latin typeface="Calibri"/>
                <a:cs typeface="Calibri"/>
              </a:rPr>
              <a:t> </a:t>
            </a:r>
            <a:r>
              <a:rPr sz="1238" spc="-4" dirty="0">
                <a:latin typeface="Calibri"/>
                <a:cs typeface="Calibri"/>
              </a:rPr>
              <a:t>comunidades</a:t>
            </a:r>
            <a:endParaRPr sz="1238">
              <a:latin typeface="Calibri"/>
              <a:cs typeface="Calibri"/>
            </a:endParaRPr>
          </a:p>
          <a:p>
            <a:pPr marL="199073" marR="6810" indent="-188595" algn="just">
              <a:lnSpc>
                <a:spcPct val="70000"/>
              </a:lnSpc>
              <a:spcBef>
                <a:spcPts val="829"/>
              </a:spcBef>
              <a:buFont typeface="Arial MT"/>
              <a:buChar char="•"/>
              <a:tabLst>
                <a:tab pos="199073" algn="l"/>
              </a:tabLst>
            </a:pPr>
            <a:r>
              <a:rPr sz="1238" spc="-8" dirty="0">
                <a:latin typeface="Calibri"/>
                <a:cs typeface="Calibri"/>
              </a:rPr>
              <a:t>Son</a:t>
            </a:r>
            <a:r>
              <a:rPr sz="1238" spc="-4" dirty="0">
                <a:latin typeface="Calibri"/>
                <a:cs typeface="Calibri"/>
              </a:rPr>
              <a:t> </a:t>
            </a:r>
            <a:r>
              <a:rPr sz="1238" spc="-17" dirty="0">
                <a:latin typeface="Calibri"/>
                <a:cs typeface="Calibri"/>
              </a:rPr>
              <a:t>producto</a:t>
            </a:r>
            <a:r>
              <a:rPr sz="1238" spc="248" dirty="0">
                <a:latin typeface="Calibri"/>
                <a:cs typeface="Calibri"/>
              </a:rPr>
              <a:t> </a:t>
            </a:r>
            <a:r>
              <a:rPr sz="1238" dirty="0">
                <a:latin typeface="Calibri"/>
                <a:cs typeface="Calibri"/>
              </a:rPr>
              <a:t>de</a:t>
            </a:r>
            <a:r>
              <a:rPr sz="1238" spc="4" dirty="0">
                <a:latin typeface="Calibri"/>
                <a:cs typeface="Calibri"/>
              </a:rPr>
              <a:t> </a:t>
            </a:r>
            <a:r>
              <a:rPr sz="1238" dirty="0">
                <a:latin typeface="Calibri"/>
                <a:cs typeface="Calibri"/>
              </a:rPr>
              <a:t>la</a:t>
            </a:r>
            <a:r>
              <a:rPr sz="1238" spc="4" dirty="0">
                <a:latin typeface="Calibri"/>
                <a:cs typeface="Calibri"/>
              </a:rPr>
              <a:t> </a:t>
            </a:r>
            <a:r>
              <a:rPr sz="1238" spc="-17" dirty="0">
                <a:latin typeface="Calibri"/>
                <a:cs typeface="Calibri"/>
              </a:rPr>
              <a:t>interacción</a:t>
            </a:r>
            <a:r>
              <a:rPr sz="1238" spc="248" dirty="0">
                <a:latin typeface="Calibri"/>
                <a:cs typeface="Calibri"/>
              </a:rPr>
              <a:t> </a:t>
            </a:r>
            <a:r>
              <a:rPr sz="1238" spc="8" dirty="0">
                <a:latin typeface="Calibri"/>
                <a:cs typeface="Calibri"/>
              </a:rPr>
              <a:t>de </a:t>
            </a:r>
            <a:r>
              <a:rPr sz="1238" spc="12" dirty="0">
                <a:latin typeface="Calibri"/>
                <a:cs typeface="Calibri"/>
              </a:rPr>
              <a:t> </a:t>
            </a:r>
            <a:r>
              <a:rPr sz="1238" spc="-8" dirty="0">
                <a:latin typeface="Calibri"/>
                <a:cs typeface="Calibri"/>
              </a:rPr>
              <a:t>instituciones</a:t>
            </a:r>
            <a:r>
              <a:rPr sz="1238" spc="-4" dirty="0">
                <a:latin typeface="Calibri"/>
                <a:cs typeface="Calibri"/>
              </a:rPr>
              <a:t> </a:t>
            </a:r>
            <a:r>
              <a:rPr sz="1238" dirty="0">
                <a:latin typeface="Calibri"/>
                <a:cs typeface="Calibri"/>
              </a:rPr>
              <a:t>del</a:t>
            </a:r>
            <a:r>
              <a:rPr sz="1238" spc="4" dirty="0">
                <a:latin typeface="Calibri"/>
                <a:cs typeface="Calibri"/>
              </a:rPr>
              <a:t> </a:t>
            </a:r>
            <a:r>
              <a:rPr sz="1238" spc="-21" dirty="0">
                <a:latin typeface="Calibri"/>
                <a:cs typeface="Calibri"/>
              </a:rPr>
              <a:t>Estado,</a:t>
            </a:r>
            <a:r>
              <a:rPr sz="1238" spc="235" dirty="0">
                <a:latin typeface="Calibri"/>
                <a:cs typeface="Calibri"/>
              </a:rPr>
              <a:t> </a:t>
            </a:r>
            <a:r>
              <a:rPr sz="1238" spc="-4" dirty="0">
                <a:latin typeface="Calibri"/>
                <a:cs typeface="Calibri"/>
              </a:rPr>
              <a:t>la</a:t>
            </a:r>
            <a:r>
              <a:rPr sz="1238" spc="272" dirty="0">
                <a:latin typeface="Calibri"/>
                <a:cs typeface="Calibri"/>
              </a:rPr>
              <a:t> </a:t>
            </a:r>
            <a:r>
              <a:rPr sz="1238" spc="-8" dirty="0">
                <a:latin typeface="Calibri"/>
                <a:cs typeface="Calibri"/>
              </a:rPr>
              <a:t>sociedad </a:t>
            </a:r>
            <a:r>
              <a:rPr sz="1238" spc="-4" dirty="0">
                <a:latin typeface="Calibri"/>
                <a:cs typeface="Calibri"/>
              </a:rPr>
              <a:t> </a:t>
            </a:r>
            <a:r>
              <a:rPr sz="1238" dirty="0">
                <a:latin typeface="Calibri"/>
                <a:cs typeface="Calibri"/>
              </a:rPr>
              <a:t>civil </a:t>
            </a:r>
            <a:r>
              <a:rPr sz="1238" spc="-21" dirty="0">
                <a:latin typeface="Calibri"/>
                <a:cs typeface="Calibri"/>
              </a:rPr>
              <a:t>organizada </a:t>
            </a:r>
            <a:r>
              <a:rPr sz="1238" dirty="0">
                <a:latin typeface="Calibri"/>
                <a:cs typeface="Calibri"/>
              </a:rPr>
              <a:t>y </a:t>
            </a:r>
            <a:r>
              <a:rPr sz="1238" spc="-8" dirty="0">
                <a:latin typeface="Calibri"/>
                <a:cs typeface="Calibri"/>
              </a:rPr>
              <a:t>el </a:t>
            </a:r>
            <a:r>
              <a:rPr sz="1238" spc="-12" dirty="0">
                <a:latin typeface="Calibri"/>
                <a:cs typeface="Calibri"/>
              </a:rPr>
              <a:t>sector </a:t>
            </a:r>
            <a:r>
              <a:rPr sz="1238" spc="-17" dirty="0">
                <a:latin typeface="Calibri"/>
                <a:cs typeface="Calibri"/>
              </a:rPr>
              <a:t>privado, </a:t>
            </a:r>
            <a:r>
              <a:rPr sz="1238" spc="-4" dirty="0">
                <a:latin typeface="Calibri"/>
                <a:cs typeface="Calibri"/>
              </a:rPr>
              <a:t>en </a:t>
            </a:r>
            <a:r>
              <a:rPr sz="1238" dirty="0">
                <a:latin typeface="Calibri"/>
                <a:cs typeface="Calibri"/>
              </a:rPr>
              <a:t> </a:t>
            </a:r>
            <a:r>
              <a:rPr sz="1238" spc="-4" dirty="0">
                <a:latin typeface="Calibri"/>
                <a:cs typeface="Calibri"/>
              </a:rPr>
              <a:t>función</a:t>
            </a:r>
            <a:r>
              <a:rPr sz="1238" spc="120" dirty="0">
                <a:latin typeface="Calibri"/>
                <a:cs typeface="Calibri"/>
              </a:rPr>
              <a:t> </a:t>
            </a:r>
            <a:r>
              <a:rPr sz="1238" dirty="0">
                <a:latin typeface="Calibri"/>
                <a:cs typeface="Calibri"/>
              </a:rPr>
              <a:t>de</a:t>
            </a:r>
            <a:r>
              <a:rPr sz="1238" spc="120" dirty="0">
                <a:latin typeface="Calibri"/>
                <a:cs typeface="Calibri"/>
              </a:rPr>
              <a:t> </a:t>
            </a:r>
            <a:r>
              <a:rPr sz="1238" dirty="0">
                <a:latin typeface="Calibri"/>
                <a:cs typeface="Calibri"/>
              </a:rPr>
              <a:t>la</a:t>
            </a:r>
            <a:r>
              <a:rPr sz="1238" spc="252" dirty="0">
                <a:latin typeface="Calibri"/>
                <a:cs typeface="Calibri"/>
              </a:rPr>
              <a:t> </a:t>
            </a:r>
            <a:r>
              <a:rPr sz="1238" spc="-8" dirty="0">
                <a:latin typeface="Calibri"/>
                <a:cs typeface="Calibri"/>
              </a:rPr>
              <a:t>protección</a:t>
            </a:r>
            <a:r>
              <a:rPr sz="1238" spc="124" dirty="0">
                <a:latin typeface="Calibri"/>
                <a:cs typeface="Calibri"/>
              </a:rPr>
              <a:t> </a:t>
            </a:r>
            <a:r>
              <a:rPr sz="1238" dirty="0">
                <a:latin typeface="Calibri"/>
                <a:cs typeface="Calibri"/>
              </a:rPr>
              <a:t>del</a:t>
            </a:r>
            <a:r>
              <a:rPr sz="1238" spc="120" dirty="0">
                <a:latin typeface="Calibri"/>
                <a:cs typeface="Calibri"/>
              </a:rPr>
              <a:t> </a:t>
            </a:r>
            <a:r>
              <a:rPr sz="1238" spc="-8" dirty="0">
                <a:latin typeface="Calibri"/>
                <a:cs typeface="Calibri"/>
              </a:rPr>
              <a:t>ambiente </a:t>
            </a:r>
            <a:r>
              <a:rPr sz="1238" spc="-272" dirty="0">
                <a:latin typeface="Calibri"/>
                <a:cs typeface="Calibri"/>
              </a:rPr>
              <a:t> </a:t>
            </a:r>
            <a:r>
              <a:rPr sz="1238" dirty="0">
                <a:latin typeface="Calibri"/>
                <a:cs typeface="Calibri"/>
              </a:rPr>
              <a:t>y </a:t>
            </a:r>
            <a:r>
              <a:rPr sz="1238" spc="-8" dirty="0">
                <a:latin typeface="Calibri"/>
                <a:cs typeface="Calibri"/>
              </a:rPr>
              <a:t>desarrollo </a:t>
            </a:r>
            <a:r>
              <a:rPr sz="1238" spc="-12" dirty="0">
                <a:latin typeface="Calibri"/>
                <a:cs typeface="Calibri"/>
              </a:rPr>
              <a:t>humano, </a:t>
            </a:r>
            <a:r>
              <a:rPr sz="1238" dirty="0">
                <a:latin typeface="Calibri"/>
                <a:cs typeface="Calibri"/>
              </a:rPr>
              <a:t>desde </a:t>
            </a:r>
            <a:r>
              <a:rPr sz="1238" spc="-4" dirty="0">
                <a:latin typeface="Calibri"/>
                <a:cs typeface="Calibri"/>
              </a:rPr>
              <a:t>el </a:t>
            </a:r>
            <a:r>
              <a:rPr sz="1238" spc="-17" dirty="0">
                <a:latin typeface="Calibri"/>
                <a:cs typeface="Calibri"/>
              </a:rPr>
              <a:t>enfoque </a:t>
            </a:r>
            <a:r>
              <a:rPr sz="1238" spc="-12" dirty="0">
                <a:latin typeface="Calibri"/>
                <a:cs typeface="Calibri"/>
              </a:rPr>
              <a:t> </a:t>
            </a:r>
            <a:r>
              <a:rPr sz="1238" dirty="0">
                <a:latin typeface="Calibri"/>
                <a:cs typeface="Calibri"/>
              </a:rPr>
              <a:t>de</a:t>
            </a:r>
            <a:r>
              <a:rPr sz="1238" spc="-21" dirty="0">
                <a:latin typeface="Calibri"/>
                <a:cs typeface="Calibri"/>
              </a:rPr>
              <a:t> </a:t>
            </a:r>
            <a:r>
              <a:rPr sz="1238" dirty="0">
                <a:latin typeface="Calibri"/>
                <a:cs typeface="Calibri"/>
              </a:rPr>
              <a:t>DDHH.- </a:t>
            </a:r>
            <a:r>
              <a:rPr sz="1238" spc="-4" dirty="0">
                <a:latin typeface="Calibri"/>
                <a:cs typeface="Calibri"/>
              </a:rPr>
              <a:t>(Güiza</a:t>
            </a:r>
            <a:r>
              <a:rPr sz="1238" spc="-45" dirty="0">
                <a:latin typeface="Calibri"/>
                <a:cs typeface="Calibri"/>
              </a:rPr>
              <a:t> </a:t>
            </a:r>
            <a:r>
              <a:rPr sz="1238" dirty="0">
                <a:latin typeface="Calibri"/>
                <a:cs typeface="Calibri"/>
              </a:rPr>
              <a:t>y</a:t>
            </a:r>
            <a:r>
              <a:rPr sz="1238" spc="-29" dirty="0">
                <a:latin typeface="Calibri"/>
                <a:cs typeface="Calibri"/>
              </a:rPr>
              <a:t> </a:t>
            </a:r>
            <a:r>
              <a:rPr sz="1238" spc="-8" dirty="0">
                <a:latin typeface="Calibri"/>
                <a:cs typeface="Calibri"/>
              </a:rPr>
              <a:t>Palacios,</a:t>
            </a:r>
            <a:r>
              <a:rPr sz="1238" spc="-50" dirty="0">
                <a:latin typeface="Calibri"/>
                <a:cs typeface="Calibri"/>
              </a:rPr>
              <a:t> </a:t>
            </a:r>
            <a:r>
              <a:rPr sz="1238" spc="-4" dirty="0">
                <a:latin typeface="Calibri"/>
                <a:cs typeface="Calibri"/>
              </a:rPr>
              <a:t>2014)</a:t>
            </a:r>
            <a:endParaRPr sz="1238">
              <a:latin typeface="Calibri"/>
              <a:cs typeface="Calibri"/>
            </a:endParaRPr>
          </a:p>
        </p:txBody>
      </p:sp>
      <p:grpSp>
        <p:nvGrpSpPr>
          <p:cNvPr id="13" name="object 13"/>
          <p:cNvGrpSpPr/>
          <p:nvPr/>
        </p:nvGrpSpPr>
        <p:grpSpPr>
          <a:xfrm>
            <a:off x="687534" y="3297574"/>
            <a:ext cx="786336" cy="475679"/>
            <a:chOff x="833374" y="2715514"/>
            <a:chExt cx="953135" cy="576580"/>
          </a:xfrm>
        </p:grpSpPr>
        <p:sp>
          <p:nvSpPr>
            <p:cNvPr id="14" name="object 14"/>
            <p:cNvSpPr/>
            <p:nvPr/>
          </p:nvSpPr>
          <p:spPr>
            <a:xfrm>
              <a:off x="839724" y="2721609"/>
              <a:ext cx="940435" cy="563880"/>
            </a:xfrm>
            <a:custGeom>
              <a:avLst/>
              <a:gdLst/>
              <a:ahLst/>
              <a:cxnLst/>
              <a:rect l="l" t="t" r="r" b="b"/>
              <a:pathLst>
                <a:path w="940435" h="563879">
                  <a:moveTo>
                    <a:pt x="940181" y="0"/>
                  </a:moveTo>
                  <a:lnTo>
                    <a:pt x="0" y="0"/>
                  </a:lnTo>
                  <a:lnTo>
                    <a:pt x="0" y="91440"/>
                  </a:lnTo>
                  <a:lnTo>
                    <a:pt x="0" y="563880"/>
                  </a:lnTo>
                  <a:lnTo>
                    <a:pt x="90881" y="563880"/>
                  </a:lnTo>
                  <a:lnTo>
                    <a:pt x="90881" y="91440"/>
                  </a:lnTo>
                  <a:lnTo>
                    <a:pt x="940181" y="91440"/>
                  </a:lnTo>
                  <a:lnTo>
                    <a:pt x="940181" y="0"/>
                  </a:lnTo>
                  <a:close/>
                </a:path>
              </a:pathLst>
            </a:custGeom>
            <a:solidFill>
              <a:srgbClr val="4470C4"/>
            </a:solidFill>
          </p:spPr>
          <p:txBody>
            <a:bodyPr wrap="square" lIns="0" tIns="0" rIns="0" bIns="0" rtlCol="0"/>
            <a:lstStyle/>
            <a:p>
              <a:endParaRPr sz="1485"/>
            </a:p>
          </p:txBody>
        </p:sp>
        <p:sp>
          <p:nvSpPr>
            <p:cNvPr id="15" name="object 15"/>
            <p:cNvSpPr/>
            <p:nvPr/>
          </p:nvSpPr>
          <p:spPr>
            <a:xfrm>
              <a:off x="839724" y="2721863"/>
              <a:ext cx="940435" cy="563880"/>
            </a:xfrm>
            <a:custGeom>
              <a:avLst/>
              <a:gdLst/>
              <a:ahLst/>
              <a:cxnLst/>
              <a:rect l="l" t="t" r="r" b="b"/>
              <a:pathLst>
                <a:path w="940435" h="563879">
                  <a:moveTo>
                    <a:pt x="940181" y="0"/>
                  </a:moveTo>
                  <a:lnTo>
                    <a:pt x="940181" y="90805"/>
                  </a:lnTo>
                  <a:lnTo>
                    <a:pt x="90881" y="90805"/>
                  </a:lnTo>
                  <a:lnTo>
                    <a:pt x="90881" y="563880"/>
                  </a:lnTo>
                  <a:lnTo>
                    <a:pt x="0" y="563880"/>
                  </a:lnTo>
                  <a:lnTo>
                    <a:pt x="0" y="0"/>
                  </a:lnTo>
                  <a:lnTo>
                    <a:pt x="940181" y="0"/>
                  </a:lnTo>
                  <a:close/>
                </a:path>
              </a:pathLst>
            </a:custGeom>
            <a:ln w="12698">
              <a:solidFill>
                <a:srgbClr val="4470C4"/>
              </a:solidFill>
            </a:ln>
          </p:spPr>
          <p:txBody>
            <a:bodyPr wrap="square" lIns="0" tIns="0" rIns="0" bIns="0" rtlCol="0"/>
            <a:lstStyle/>
            <a:p>
              <a:endParaRPr sz="1485"/>
            </a:p>
          </p:txBody>
        </p:sp>
      </p:grpSp>
      <p:pic>
        <p:nvPicPr>
          <p:cNvPr id="16" name="object 16"/>
          <p:cNvPicPr/>
          <p:nvPr/>
        </p:nvPicPr>
        <p:blipFill>
          <a:blip r:embed="rId2" cstate="print"/>
          <a:stretch>
            <a:fillRect/>
          </a:stretch>
        </p:blipFill>
        <p:spPr>
          <a:xfrm>
            <a:off x="1333994" y="3085299"/>
            <a:ext cx="142075" cy="142075"/>
          </a:xfrm>
          <a:prstGeom prst="rect">
            <a:avLst/>
          </a:prstGeom>
        </p:spPr>
      </p:pic>
      <p:grpSp>
        <p:nvGrpSpPr>
          <p:cNvPr id="17" name="object 17"/>
          <p:cNvGrpSpPr/>
          <p:nvPr/>
        </p:nvGrpSpPr>
        <p:grpSpPr>
          <a:xfrm>
            <a:off x="1545013" y="3085090"/>
            <a:ext cx="787384" cy="476726"/>
            <a:chOff x="1872742" y="2457957"/>
            <a:chExt cx="954405" cy="577850"/>
          </a:xfrm>
        </p:grpSpPr>
        <p:sp>
          <p:nvSpPr>
            <p:cNvPr id="18" name="object 18"/>
            <p:cNvSpPr/>
            <p:nvPr/>
          </p:nvSpPr>
          <p:spPr>
            <a:xfrm>
              <a:off x="1879092" y="2463799"/>
              <a:ext cx="941705" cy="566420"/>
            </a:xfrm>
            <a:custGeom>
              <a:avLst/>
              <a:gdLst/>
              <a:ahLst/>
              <a:cxnLst/>
              <a:rect l="l" t="t" r="r" b="b"/>
              <a:pathLst>
                <a:path w="941705" h="566419">
                  <a:moveTo>
                    <a:pt x="941324" y="0"/>
                  </a:moveTo>
                  <a:lnTo>
                    <a:pt x="0" y="0"/>
                  </a:lnTo>
                  <a:lnTo>
                    <a:pt x="0" y="91440"/>
                  </a:lnTo>
                  <a:lnTo>
                    <a:pt x="0" y="566420"/>
                  </a:lnTo>
                  <a:lnTo>
                    <a:pt x="91186" y="566420"/>
                  </a:lnTo>
                  <a:lnTo>
                    <a:pt x="91186" y="91440"/>
                  </a:lnTo>
                  <a:lnTo>
                    <a:pt x="941324" y="91440"/>
                  </a:lnTo>
                  <a:lnTo>
                    <a:pt x="941324" y="0"/>
                  </a:lnTo>
                  <a:close/>
                </a:path>
              </a:pathLst>
            </a:custGeom>
            <a:solidFill>
              <a:srgbClr val="4470C4"/>
            </a:solidFill>
          </p:spPr>
          <p:txBody>
            <a:bodyPr wrap="square" lIns="0" tIns="0" rIns="0" bIns="0" rtlCol="0"/>
            <a:lstStyle/>
            <a:p>
              <a:endParaRPr sz="1485"/>
            </a:p>
          </p:txBody>
        </p:sp>
        <p:sp>
          <p:nvSpPr>
            <p:cNvPr id="19" name="object 19"/>
            <p:cNvSpPr/>
            <p:nvPr/>
          </p:nvSpPr>
          <p:spPr>
            <a:xfrm>
              <a:off x="1879092" y="2464307"/>
              <a:ext cx="941705" cy="565150"/>
            </a:xfrm>
            <a:custGeom>
              <a:avLst/>
              <a:gdLst/>
              <a:ahLst/>
              <a:cxnLst/>
              <a:rect l="l" t="t" r="r" b="b"/>
              <a:pathLst>
                <a:path w="941705" h="565150">
                  <a:moveTo>
                    <a:pt x="941324" y="0"/>
                  </a:moveTo>
                  <a:lnTo>
                    <a:pt x="941324" y="91058"/>
                  </a:lnTo>
                  <a:lnTo>
                    <a:pt x="91185" y="91058"/>
                  </a:lnTo>
                  <a:lnTo>
                    <a:pt x="91185" y="565022"/>
                  </a:lnTo>
                  <a:lnTo>
                    <a:pt x="0" y="565022"/>
                  </a:lnTo>
                  <a:lnTo>
                    <a:pt x="0" y="0"/>
                  </a:lnTo>
                  <a:lnTo>
                    <a:pt x="941324" y="0"/>
                  </a:lnTo>
                  <a:close/>
                </a:path>
              </a:pathLst>
            </a:custGeom>
            <a:ln w="12700">
              <a:solidFill>
                <a:srgbClr val="4470C4"/>
              </a:solidFill>
            </a:ln>
          </p:spPr>
          <p:txBody>
            <a:bodyPr wrap="square" lIns="0" tIns="0" rIns="0" bIns="0" rtlCol="0"/>
            <a:lstStyle/>
            <a:p>
              <a:endParaRPr sz="1485"/>
            </a:p>
          </p:txBody>
        </p:sp>
      </p:grpSp>
      <p:sp>
        <p:nvSpPr>
          <p:cNvPr id="20" name="object 20"/>
          <p:cNvSpPr txBox="1"/>
          <p:nvPr/>
        </p:nvSpPr>
        <p:spPr>
          <a:xfrm>
            <a:off x="1639310" y="3162623"/>
            <a:ext cx="558975" cy="98986"/>
          </a:xfrm>
          <a:prstGeom prst="rect">
            <a:avLst/>
          </a:prstGeom>
        </p:spPr>
        <p:txBody>
          <a:bodyPr vert="horz" wrap="square" lIns="0" tIns="9954" rIns="0" bIns="0" rtlCol="0">
            <a:spAutoFit/>
          </a:bodyPr>
          <a:lstStyle/>
          <a:p>
            <a:pPr marL="10478">
              <a:spcBef>
                <a:spcPts val="78"/>
              </a:spcBef>
            </a:pPr>
            <a:r>
              <a:rPr sz="578" dirty="0">
                <a:latin typeface="Calibri"/>
                <a:cs typeface="Calibri"/>
              </a:rPr>
              <a:t>R</a:t>
            </a:r>
            <a:r>
              <a:rPr sz="578" spc="-4" dirty="0">
                <a:latin typeface="Calibri"/>
                <a:cs typeface="Calibri"/>
              </a:rPr>
              <a:t>AD</a:t>
            </a:r>
            <a:r>
              <a:rPr sz="578" spc="-58" dirty="0">
                <a:latin typeface="Calibri"/>
                <a:cs typeface="Calibri"/>
              </a:rPr>
              <a:t> </a:t>
            </a:r>
            <a:r>
              <a:rPr sz="578" spc="-17" dirty="0">
                <a:latin typeface="Calibri"/>
                <a:cs typeface="Calibri"/>
              </a:rPr>
              <a:t>P</a:t>
            </a:r>
            <a:r>
              <a:rPr sz="578" spc="-12" dirty="0">
                <a:latin typeface="Calibri"/>
                <a:cs typeface="Calibri"/>
              </a:rPr>
              <a:t>R</a:t>
            </a:r>
            <a:r>
              <a:rPr sz="578" spc="-21" dirty="0">
                <a:latin typeface="Calibri"/>
                <a:cs typeface="Calibri"/>
              </a:rPr>
              <a:t>E</a:t>
            </a:r>
            <a:r>
              <a:rPr sz="578" spc="-17" dirty="0">
                <a:latin typeface="Calibri"/>
                <a:cs typeface="Calibri"/>
              </a:rPr>
              <a:t>V</a:t>
            </a:r>
            <a:r>
              <a:rPr sz="578" spc="-21" dirty="0">
                <a:latin typeface="Calibri"/>
                <a:cs typeface="Calibri"/>
              </a:rPr>
              <a:t>EN</a:t>
            </a:r>
            <a:r>
              <a:rPr sz="578" spc="-17" dirty="0">
                <a:latin typeface="Calibri"/>
                <a:cs typeface="Calibri"/>
              </a:rPr>
              <a:t>T</a:t>
            </a:r>
            <a:r>
              <a:rPr sz="578" spc="-12" dirty="0">
                <a:latin typeface="Calibri"/>
                <a:cs typeface="Calibri"/>
              </a:rPr>
              <a:t>I</a:t>
            </a:r>
            <a:r>
              <a:rPr sz="578" spc="-17" dirty="0">
                <a:latin typeface="Calibri"/>
                <a:cs typeface="Calibri"/>
              </a:rPr>
              <a:t>V</a:t>
            </a:r>
            <a:r>
              <a:rPr sz="578" spc="-21" dirty="0">
                <a:latin typeface="Calibri"/>
                <a:cs typeface="Calibri"/>
              </a:rPr>
              <a:t>O</a:t>
            </a:r>
            <a:r>
              <a:rPr sz="578" spc="-4" dirty="0">
                <a:latin typeface="Calibri"/>
                <a:cs typeface="Calibri"/>
              </a:rPr>
              <a:t>S</a:t>
            </a:r>
            <a:endParaRPr sz="578">
              <a:latin typeface="Calibri"/>
              <a:cs typeface="Calibri"/>
            </a:endParaRPr>
          </a:p>
        </p:txBody>
      </p:sp>
      <p:pic>
        <p:nvPicPr>
          <p:cNvPr id="21" name="object 21"/>
          <p:cNvPicPr/>
          <p:nvPr/>
        </p:nvPicPr>
        <p:blipFill>
          <a:blip r:embed="rId3" cstate="print"/>
          <a:stretch>
            <a:fillRect/>
          </a:stretch>
        </p:blipFill>
        <p:spPr>
          <a:xfrm>
            <a:off x="2191474" y="2872815"/>
            <a:ext cx="142075" cy="142075"/>
          </a:xfrm>
          <a:prstGeom prst="rect">
            <a:avLst/>
          </a:prstGeom>
        </p:spPr>
      </p:pic>
      <p:grpSp>
        <p:nvGrpSpPr>
          <p:cNvPr id="22" name="object 22"/>
          <p:cNvGrpSpPr/>
          <p:nvPr/>
        </p:nvGrpSpPr>
        <p:grpSpPr>
          <a:xfrm>
            <a:off x="2403748" y="2872606"/>
            <a:ext cx="786336" cy="476726"/>
            <a:chOff x="2913633" y="2200401"/>
            <a:chExt cx="953135" cy="577850"/>
          </a:xfrm>
        </p:grpSpPr>
        <p:sp>
          <p:nvSpPr>
            <p:cNvPr id="23" name="object 23"/>
            <p:cNvSpPr/>
            <p:nvPr/>
          </p:nvSpPr>
          <p:spPr>
            <a:xfrm>
              <a:off x="2919984" y="2207259"/>
              <a:ext cx="940435" cy="565150"/>
            </a:xfrm>
            <a:custGeom>
              <a:avLst/>
              <a:gdLst/>
              <a:ahLst/>
              <a:cxnLst/>
              <a:rect l="l" t="t" r="r" b="b"/>
              <a:pathLst>
                <a:path w="940435" h="565150">
                  <a:moveTo>
                    <a:pt x="940181" y="0"/>
                  </a:moveTo>
                  <a:lnTo>
                    <a:pt x="0" y="0"/>
                  </a:lnTo>
                  <a:lnTo>
                    <a:pt x="0" y="90170"/>
                  </a:lnTo>
                  <a:lnTo>
                    <a:pt x="0" y="565150"/>
                  </a:lnTo>
                  <a:lnTo>
                    <a:pt x="91186" y="565150"/>
                  </a:lnTo>
                  <a:lnTo>
                    <a:pt x="91186" y="90170"/>
                  </a:lnTo>
                  <a:lnTo>
                    <a:pt x="940181" y="90170"/>
                  </a:lnTo>
                  <a:lnTo>
                    <a:pt x="940181" y="0"/>
                  </a:lnTo>
                  <a:close/>
                </a:path>
              </a:pathLst>
            </a:custGeom>
            <a:solidFill>
              <a:srgbClr val="4470C4"/>
            </a:solidFill>
          </p:spPr>
          <p:txBody>
            <a:bodyPr wrap="square" lIns="0" tIns="0" rIns="0" bIns="0" rtlCol="0"/>
            <a:lstStyle/>
            <a:p>
              <a:endParaRPr sz="1485"/>
            </a:p>
          </p:txBody>
        </p:sp>
        <p:sp>
          <p:nvSpPr>
            <p:cNvPr id="24" name="object 24"/>
            <p:cNvSpPr/>
            <p:nvPr/>
          </p:nvSpPr>
          <p:spPr>
            <a:xfrm>
              <a:off x="2919983" y="2206751"/>
              <a:ext cx="940435" cy="565150"/>
            </a:xfrm>
            <a:custGeom>
              <a:avLst/>
              <a:gdLst/>
              <a:ahLst/>
              <a:cxnLst/>
              <a:rect l="l" t="t" r="r" b="b"/>
              <a:pathLst>
                <a:path w="940435" h="565150">
                  <a:moveTo>
                    <a:pt x="940181" y="0"/>
                  </a:moveTo>
                  <a:lnTo>
                    <a:pt x="940181" y="91059"/>
                  </a:lnTo>
                  <a:lnTo>
                    <a:pt x="91186" y="91059"/>
                  </a:lnTo>
                  <a:lnTo>
                    <a:pt x="91186" y="565023"/>
                  </a:lnTo>
                  <a:lnTo>
                    <a:pt x="0" y="565023"/>
                  </a:lnTo>
                  <a:lnTo>
                    <a:pt x="0" y="0"/>
                  </a:lnTo>
                  <a:lnTo>
                    <a:pt x="940181" y="0"/>
                  </a:lnTo>
                  <a:close/>
                </a:path>
              </a:pathLst>
            </a:custGeom>
            <a:ln w="12700">
              <a:solidFill>
                <a:srgbClr val="4470C4"/>
              </a:solidFill>
            </a:ln>
          </p:spPr>
          <p:txBody>
            <a:bodyPr wrap="square" lIns="0" tIns="0" rIns="0" bIns="0" rtlCol="0"/>
            <a:lstStyle/>
            <a:p>
              <a:endParaRPr sz="1485"/>
            </a:p>
          </p:txBody>
        </p:sp>
      </p:grpSp>
      <p:pic>
        <p:nvPicPr>
          <p:cNvPr id="25" name="object 25"/>
          <p:cNvPicPr/>
          <p:nvPr/>
        </p:nvPicPr>
        <p:blipFill>
          <a:blip r:embed="rId4" cstate="print"/>
          <a:stretch>
            <a:fillRect/>
          </a:stretch>
        </p:blipFill>
        <p:spPr>
          <a:xfrm>
            <a:off x="3048952" y="2660333"/>
            <a:ext cx="142075" cy="143332"/>
          </a:xfrm>
          <a:prstGeom prst="rect">
            <a:avLst/>
          </a:prstGeom>
        </p:spPr>
      </p:pic>
      <p:grpSp>
        <p:nvGrpSpPr>
          <p:cNvPr id="26" name="object 26"/>
          <p:cNvGrpSpPr/>
          <p:nvPr/>
        </p:nvGrpSpPr>
        <p:grpSpPr>
          <a:xfrm>
            <a:off x="3261227" y="2660122"/>
            <a:ext cx="786336" cy="476726"/>
            <a:chOff x="3953002" y="1942845"/>
            <a:chExt cx="953135" cy="577850"/>
          </a:xfrm>
        </p:grpSpPr>
        <p:sp>
          <p:nvSpPr>
            <p:cNvPr id="27" name="object 27"/>
            <p:cNvSpPr/>
            <p:nvPr/>
          </p:nvSpPr>
          <p:spPr>
            <a:xfrm>
              <a:off x="3959352" y="1949449"/>
              <a:ext cx="940435" cy="565150"/>
            </a:xfrm>
            <a:custGeom>
              <a:avLst/>
              <a:gdLst/>
              <a:ahLst/>
              <a:cxnLst/>
              <a:rect l="l" t="t" r="r" b="b"/>
              <a:pathLst>
                <a:path w="940435" h="565150">
                  <a:moveTo>
                    <a:pt x="940181" y="0"/>
                  </a:moveTo>
                  <a:lnTo>
                    <a:pt x="0" y="0"/>
                  </a:lnTo>
                  <a:lnTo>
                    <a:pt x="0" y="91440"/>
                  </a:lnTo>
                  <a:lnTo>
                    <a:pt x="0" y="565150"/>
                  </a:lnTo>
                  <a:lnTo>
                    <a:pt x="91186" y="565150"/>
                  </a:lnTo>
                  <a:lnTo>
                    <a:pt x="91186" y="91440"/>
                  </a:lnTo>
                  <a:lnTo>
                    <a:pt x="940181" y="91440"/>
                  </a:lnTo>
                  <a:lnTo>
                    <a:pt x="940181" y="0"/>
                  </a:lnTo>
                  <a:close/>
                </a:path>
              </a:pathLst>
            </a:custGeom>
            <a:solidFill>
              <a:srgbClr val="4470C4"/>
            </a:solidFill>
          </p:spPr>
          <p:txBody>
            <a:bodyPr wrap="square" lIns="0" tIns="0" rIns="0" bIns="0" rtlCol="0"/>
            <a:lstStyle/>
            <a:p>
              <a:endParaRPr sz="1485"/>
            </a:p>
          </p:txBody>
        </p:sp>
        <p:sp>
          <p:nvSpPr>
            <p:cNvPr id="28" name="object 28"/>
            <p:cNvSpPr/>
            <p:nvPr/>
          </p:nvSpPr>
          <p:spPr>
            <a:xfrm>
              <a:off x="3959352" y="1949195"/>
              <a:ext cx="940435" cy="565150"/>
            </a:xfrm>
            <a:custGeom>
              <a:avLst/>
              <a:gdLst/>
              <a:ahLst/>
              <a:cxnLst/>
              <a:rect l="l" t="t" r="r" b="b"/>
              <a:pathLst>
                <a:path w="940435" h="565150">
                  <a:moveTo>
                    <a:pt x="940181" y="0"/>
                  </a:moveTo>
                  <a:lnTo>
                    <a:pt x="940181" y="91058"/>
                  </a:lnTo>
                  <a:lnTo>
                    <a:pt x="91186" y="91058"/>
                  </a:lnTo>
                  <a:lnTo>
                    <a:pt x="91186" y="565023"/>
                  </a:lnTo>
                  <a:lnTo>
                    <a:pt x="0" y="565023"/>
                  </a:lnTo>
                  <a:lnTo>
                    <a:pt x="0" y="0"/>
                  </a:lnTo>
                  <a:lnTo>
                    <a:pt x="940181" y="0"/>
                  </a:lnTo>
                  <a:close/>
                </a:path>
              </a:pathLst>
            </a:custGeom>
            <a:ln w="12700">
              <a:solidFill>
                <a:srgbClr val="4470C4"/>
              </a:solidFill>
            </a:ln>
          </p:spPr>
          <p:txBody>
            <a:bodyPr wrap="square" lIns="0" tIns="0" rIns="0" bIns="0" rtlCol="0"/>
            <a:lstStyle/>
            <a:p>
              <a:endParaRPr sz="1485"/>
            </a:p>
          </p:txBody>
        </p:sp>
      </p:grpSp>
      <p:sp>
        <p:nvSpPr>
          <p:cNvPr id="29" name="object 29"/>
          <p:cNvSpPr txBox="1"/>
          <p:nvPr/>
        </p:nvSpPr>
        <p:spPr>
          <a:xfrm>
            <a:off x="2497103" y="2737865"/>
            <a:ext cx="1420225" cy="392848"/>
          </a:xfrm>
          <a:prstGeom prst="rect">
            <a:avLst/>
          </a:prstGeom>
        </p:spPr>
        <p:txBody>
          <a:bodyPr vert="horz" wrap="square" lIns="0" tIns="9954" rIns="0" bIns="0" rtlCol="0">
            <a:spAutoFit/>
          </a:bodyPr>
          <a:lstStyle/>
          <a:p>
            <a:pPr marL="868061">
              <a:spcBef>
                <a:spcPts val="78"/>
              </a:spcBef>
            </a:pPr>
            <a:r>
              <a:rPr sz="578" dirty="0">
                <a:latin typeface="Calibri"/>
                <a:cs typeface="Calibri"/>
              </a:rPr>
              <a:t>RA</a:t>
            </a:r>
            <a:r>
              <a:rPr sz="578" spc="-4" dirty="0">
                <a:latin typeface="Calibri"/>
                <a:cs typeface="Calibri"/>
              </a:rPr>
              <a:t>D</a:t>
            </a:r>
            <a:r>
              <a:rPr sz="578" spc="-41" dirty="0">
                <a:latin typeface="Calibri"/>
                <a:cs typeface="Calibri"/>
              </a:rPr>
              <a:t> </a:t>
            </a:r>
            <a:r>
              <a:rPr sz="578" dirty="0">
                <a:latin typeface="Calibri"/>
                <a:cs typeface="Calibri"/>
              </a:rPr>
              <a:t>R</a:t>
            </a:r>
            <a:r>
              <a:rPr sz="578" spc="-21" dirty="0">
                <a:latin typeface="Calibri"/>
                <a:cs typeface="Calibri"/>
              </a:rPr>
              <a:t>E</a:t>
            </a:r>
            <a:r>
              <a:rPr sz="578" spc="-4" dirty="0">
                <a:latin typeface="Calibri"/>
                <a:cs typeface="Calibri"/>
              </a:rPr>
              <a:t>S</a:t>
            </a:r>
            <a:r>
              <a:rPr sz="578" spc="-21" dirty="0">
                <a:latin typeface="Calibri"/>
                <a:cs typeface="Calibri"/>
              </a:rPr>
              <a:t>OL</a:t>
            </a:r>
            <a:r>
              <a:rPr sz="578" spc="-17" dirty="0">
                <a:latin typeface="Calibri"/>
                <a:cs typeface="Calibri"/>
              </a:rPr>
              <a:t>U</a:t>
            </a:r>
            <a:r>
              <a:rPr sz="578" spc="-21" dirty="0">
                <a:latin typeface="Calibri"/>
                <a:cs typeface="Calibri"/>
              </a:rPr>
              <a:t>T</a:t>
            </a:r>
            <a:r>
              <a:rPr sz="578" spc="-4" dirty="0">
                <a:latin typeface="Calibri"/>
                <a:cs typeface="Calibri"/>
              </a:rPr>
              <a:t>I</a:t>
            </a:r>
            <a:r>
              <a:rPr sz="578" spc="-17" dirty="0">
                <a:latin typeface="Calibri"/>
                <a:cs typeface="Calibri"/>
              </a:rPr>
              <a:t>V</a:t>
            </a:r>
            <a:r>
              <a:rPr sz="578" spc="-21" dirty="0">
                <a:latin typeface="Calibri"/>
                <a:cs typeface="Calibri"/>
              </a:rPr>
              <a:t>O</a:t>
            </a:r>
            <a:r>
              <a:rPr sz="578" spc="-4" dirty="0">
                <a:latin typeface="Calibri"/>
                <a:cs typeface="Calibri"/>
              </a:rPr>
              <a:t>S</a:t>
            </a:r>
            <a:endParaRPr sz="578">
              <a:latin typeface="Calibri"/>
              <a:cs typeface="Calibri"/>
            </a:endParaRPr>
          </a:p>
          <a:p>
            <a:pPr>
              <a:spcBef>
                <a:spcPts val="41"/>
              </a:spcBef>
            </a:pPr>
            <a:endParaRPr sz="743">
              <a:latin typeface="Calibri"/>
              <a:cs typeface="Calibri"/>
            </a:endParaRPr>
          </a:p>
          <a:p>
            <a:pPr marL="10478">
              <a:lnSpc>
                <a:spcPts val="681"/>
              </a:lnSpc>
              <a:spcBef>
                <a:spcPts val="4"/>
              </a:spcBef>
            </a:pPr>
            <a:r>
              <a:rPr sz="578" spc="-4" dirty="0">
                <a:latin typeface="Calibri"/>
                <a:cs typeface="Calibri"/>
              </a:rPr>
              <a:t>RAD</a:t>
            </a:r>
            <a:endParaRPr sz="578">
              <a:latin typeface="Calibri"/>
              <a:cs typeface="Calibri"/>
            </a:endParaRPr>
          </a:p>
          <a:p>
            <a:pPr marL="10478">
              <a:lnSpc>
                <a:spcPts val="681"/>
              </a:lnSpc>
            </a:pPr>
            <a:r>
              <a:rPr sz="578" spc="-8" dirty="0">
                <a:latin typeface="Calibri"/>
                <a:cs typeface="Calibri"/>
              </a:rPr>
              <a:t>TRANSFORMATIVOS</a:t>
            </a:r>
            <a:endParaRPr sz="578">
              <a:latin typeface="Calibri"/>
              <a:cs typeface="Calibri"/>
            </a:endParaRPr>
          </a:p>
        </p:txBody>
      </p:sp>
      <p:pic>
        <p:nvPicPr>
          <p:cNvPr id="30" name="object 30"/>
          <p:cNvPicPr/>
          <p:nvPr/>
        </p:nvPicPr>
        <p:blipFill>
          <a:blip r:embed="rId5" cstate="print"/>
          <a:stretch>
            <a:fillRect/>
          </a:stretch>
        </p:blipFill>
        <p:spPr>
          <a:xfrm>
            <a:off x="4211955" y="2637700"/>
            <a:ext cx="2752230" cy="4077421"/>
          </a:xfrm>
          <a:prstGeom prst="rect">
            <a:avLst/>
          </a:prstGeom>
        </p:spPr>
      </p:pic>
    </p:spTree>
    <p:extLst>
      <p:ext uri="{BB962C8B-B14F-4D97-AF65-F5344CB8AC3E}">
        <p14:creationId xmlns:p14="http://schemas.microsoft.com/office/powerpoint/2010/main" val="2207007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57275"/>
            <a:ext cx="10058400" cy="565785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sp>
          <p:nvSpPr>
            <p:cNvPr id="4" name="object 4"/>
            <p:cNvSpPr/>
            <p:nvPr/>
          </p:nvSpPr>
          <p:spPr>
            <a:xfrm>
              <a:off x="0" y="4451603"/>
              <a:ext cx="960119" cy="1737360"/>
            </a:xfrm>
            <a:custGeom>
              <a:avLst/>
              <a:gdLst/>
              <a:ahLst/>
              <a:cxnLst/>
              <a:rect l="l" t="t" r="r" b="b"/>
              <a:pathLst>
                <a:path w="960119" h="1737360">
                  <a:moveTo>
                    <a:pt x="0" y="0"/>
                  </a:moveTo>
                  <a:lnTo>
                    <a:pt x="0" y="247269"/>
                  </a:lnTo>
                  <a:lnTo>
                    <a:pt x="790752" y="1613535"/>
                  </a:lnTo>
                  <a:lnTo>
                    <a:pt x="0" y="1613535"/>
                  </a:lnTo>
                  <a:lnTo>
                    <a:pt x="0" y="1737360"/>
                  </a:lnTo>
                  <a:lnTo>
                    <a:pt x="898169" y="1737360"/>
                  </a:lnTo>
                  <a:lnTo>
                    <a:pt x="922286" y="1732495"/>
                  </a:lnTo>
                  <a:lnTo>
                    <a:pt x="941971" y="1719224"/>
                  </a:lnTo>
                  <a:lnTo>
                    <a:pt x="955255" y="1699539"/>
                  </a:lnTo>
                  <a:lnTo>
                    <a:pt x="960119" y="1675447"/>
                  </a:lnTo>
                  <a:lnTo>
                    <a:pt x="959599" y="1667344"/>
                  </a:lnTo>
                  <a:lnTo>
                    <a:pt x="958024" y="1659420"/>
                  </a:lnTo>
                  <a:lnTo>
                    <a:pt x="955421" y="1651774"/>
                  </a:lnTo>
                  <a:lnTo>
                    <a:pt x="951826" y="1644497"/>
                  </a:lnTo>
                  <a:lnTo>
                    <a:pt x="0" y="0"/>
                  </a:lnTo>
                  <a:close/>
                </a:path>
              </a:pathLst>
            </a:custGeom>
            <a:solidFill>
              <a:srgbClr val="7039AF"/>
            </a:solidFill>
          </p:spPr>
          <p:txBody>
            <a:bodyPr wrap="square" lIns="0" tIns="0" rIns="0" bIns="0" rtlCol="0"/>
            <a:lstStyle/>
            <a:p>
              <a:endParaRPr sz="1485"/>
            </a:p>
          </p:txBody>
        </p:sp>
        <p:sp>
          <p:nvSpPr>
            <p:cNvPr id="5" name="object 5"/>
            <p:cNvSpPr/>
            <p:nvPr/>
          </p:nvSpPr>
          <p:spPr>
            <a:xfrm>
              <a:off x="10494264" y="0"/>
              <a:ext cx="848994" cy="358140"/>
            </a:xfrm>
            <a:custGeom>
              <a:avLst/>
              <a:gdLst/>
              <a:ahLst/>
              <a:cxnLst/>
              <a:rect l="l" t="t" r="r" b="b"/>
              <a:pathLst>
                <a:path w="848995" h="358140">
                  <a:moveTo>
                    <a:pt x="848740" y="0"/>
                  </a:moveTo>
                  <a:lnTo>
                    <a:pt x="0" y="0"/>
                  </a:lnTo>
                  <a:lnTo>
                    <a:pt x="1269" y="12573"/>
                  </a:lnTo>
                  <a:lnTo>
                    <a:pt x="12826" y="57150"/>
                  </a:lnTo>
                  <a:lnTo>
                    <a:pt x="28955" y="99822"/>
                  </a:lnTo>
                  <a:lnTo>
                    <a:pt x="49275" y="140080"/>
                  </a:lnTo>
                  <a:lnTo>
                    <a:pt x="73532" y="177800"/>
                  </a:lnTo>
                  <a:lnTo>
                    <a:pt x="101472" y="212851"/>
                  </a:lnTo>
                  <a:lnTo>
                    <a:pt x="132841" y="244601"/>
                  </a:lnTo>
                  <a:lnTo>
                    <a:pt x="167258" y="273176"/>
                  </a:lnTo>
                  <a:lnTo>
                    <a:pt x="204469" y="297942"/>
                  </a:lnTo>
                  <a:lnTo>
                    <a:pt x="244347" y="318897"/>
                  </a:lnTo>
                  <a:lnTo>
                    <a:pt x="286638" y="335660"/>
                  </a:lnTo>
                  <a:lnTo>
                    <a:pt x="330834" y="347979"/>
                  </a:lnTo>
                  <a:lnTo>
                    <a:pt x="376808" y="355600"/>
                  </a:lnTo>
                  <a:lnTo>
                    <a:pt x="424306" y="358139"/>
                  </a:lnTo>
                  <a:lnTo>
                    <a:pt x="471931" y="355600"/>
                  </a:lnTo>
                  <a:lnTo>
                    <a:pt x="517905" y="347979"/>
                  </a:lnTo>
                  <a:lnTo>
                    <a:pt x="562101" y="335660"/>
                  </a:lnTo>
                  <a:lnTo>
                    <a:pt x="604392" y="318897"/>
                  </a:lnTo>
                  <a:lnTo>
                    <a:pt x="644270" y="297942"/>
                  </a:lnTo>
                  <a:lnTo>
                    <a:pt x="681481" y="273176"/>
                  </a:lnTo>
                  <a:lnTo>
                    <a:pt x="715899" y="244601"/>
                  </a:lnTo>
                  <a:lnTo>
                    <a:pt x="747267" y="212851"/>
                  </a:lnTo>
                  <a:lnTo>
                    <a:pt x="775207" y="177800"/>
                  </a:lnTo>
                  <a:lnTo>
                    <a:pt x="799464" y="140080"/>
                  </a:lnTo>
                  <a:lnTo>
                    <a:pt x="819784" y="99822"/>
                  </a:lnTo>
                  <a:lnTo>
                    <a:pt x="835913" y="57150"/>
                  </a:lnTo>
                  <a:lnTo>
                    <a:pt x="847470" y="12573"/>
                  </a:lnTo>
                  <a:lnTo>
                    <a:pt x="848740" y="0"/>
                  </a:lnTo>
                  <a:close/>
                </a:path>
              </a:pathLst>
            </a:custGeom>
            <a:solidFill>
              <a:srgbClr val="AF398E"/>
            </a:solidFill>
          </p:spPr>
          <p:txBody>
            <a:bodyPr wrap="square" lIns="0" tIns="0" rIns="0" bIns="0" rtlCol="0"/>
            <a:lstStyle/>
            <a:p>
              <a:endParaRPr sz="1485"/>
            </a:p>
          </p:txBody>
        </p:sp>
      </p:grpSp>
      <p:sp>
        <p:nvSpPr>
          <p:cNvPr id="6" name="object 6"/>
          <p:cNvSpPr txBox="1">
            <a:spLocks noGrp="1"/>
          </p:cNvSpPr>
          <p:nvPr>
            <p:ph type="title"/>
          </p:nvPr>
        </p:nvSpPr>
        <p:spPr>
          <a:xfrm>
            <a:off x="1006390" y="516545"/>
            <a:ext cx="8594810" cy="780022"/>
          </a:xfrm>
          <a:prstGeom prst="rect">
            <a:avLst/>
          </a:prstGeom>
        </p:spPr>
        <p:txBody>
          <a:bodyPr vert="horz" wrap="square" lIns="0" tIns="10478" rIns="0" bIns="0" rtlCol="0">
            <a:spAutoFit/>
          </a:bodyPr>
          <a:lstStyle/>
          <a:p>
            <a:pPr marL="13097">
              <a:lnSpc>
                <a:spcPts val="3028"/>
              </a:lnSpc>
              <a:spcBef>
                <a:spcPts val="83"/>
              </a:spcBef>
            </a:pPr>
            <a:r>
              <a:rPr spc="-4" dirty="0"/>
              <a:t>Experiencias</a:t>
            </a:r>
            <a:r>
              <a:rPr spc="-12" dirty="0"/>
              <a:t> </a:t>
            </a:r>
            <a:r>
              <a:rPr dirty="0"/>
              <a:t>de</a:t>
            </a:r>
            <a:r>
              <a:rPr spc="-12" dirty="0"/>
              <a:t> </a:t>
            </a:r>
            <a:r>
              <a:rPr spc="-8" dirty="0"/>
              <a:t>gestión</a:t>
            </a:r>
            <a:r>
              <a:rPr spc="-29" dirty="0"/>
              <a:t> </a:t>
            </a:r>
            <a:r>
              <a:rPr spc="-8" dirty="0"/>
              <a:t>ambiental</a:t>
            </a:r>
            <a:r>
              <a:rPr spc="33" dirty="0"/>
              <a:t> </a:t>
            </a:r>
            <a:r>
              <a:rPr dirty="0"/>
              <a:t>en</a:t>
            </a:r>
            <a:r>
              <a:rPr spc="12" dirty="0"/>
              <a:t> </a:t>
            </a:r>
            <a:r>
              <a:rPr spc="-17" dirty="0"/>
              <a:t>Perú: </a:t>
            </a:r>
            <a:r>
              <a:rPr dirty="0" err="1"/>
              <a:t>Oficina</a:t>
            </a:r>
            <a:r>
              <a:rPr spc="4" dirty="0"/>
              <a:t> </a:t>
            </a:r>
            <a:r>
              <a:rPr spc="-4" dirty="0" smtClean="0"/>
              <a:t>Nacional</a:t>
            </a:r>
            <a:r>
              <a:rPr lang="es-CL" spc="-4" dirty="0" smtClean="0"/>
              <a:t> </a:t>
            </a:r>
            <a:r>
              <a:rPr dirty="0" smtClean="0"/>
              <a:t>de</a:t>
            </a:r>
            <a:r>
              <a:rPr spc="-17" dirty="0" smtClean="0"/>
              <a:t> </a:t>
            </a:r>
            <a:r>
              <a:rPr spc="-4" dirty="0"/>
              <a:t>Diálogo</a:t>
            </a:r>
            <a:r>
              <a:rPr spc="-8" dirty="0"/>
              <a:t> </a:t>
            </a:r>
            <a:r>
              <a:rPr dirty="0"/>
              <a:t>y</a:t>
            </a:r>
            <a:r>
              <a:rPr spc="-8" dirty="0"/>
              <a:t> </a:t>
            </a:r>
            <a:r>
              <a:rPr spc="-8" dirty="0"/>
              <a:t>Sostenibilidad</a:t>
            </a:r>
            <a:r>
              <a:rPr spc="25" dirty="0"/>
              <a:t> </a:t>
            </a:r>
            <a:r>
              <a:rPr spc="-4" dirty="0"/>
              <a:t>(ONDS)</a:t>
            </a:r>
          </a:p>
        </p:txBody>
      </p:sp>
      <p:sp>
        <p:nvSpPr>
          <p:cNvPr id="7" name="object 7"/>
          <p:cNvSpPr txBox="1"/>
          <p:nvPr/>
        </p:nvSpPr>
        <p:spPr>
          <a:xfrm>
            <a:off x="691095" y="2448393"/>
            <a:ext cx="5323618" cy="1060852"/>
          </a:xfrm>
          <a:prstGeom prst="rect">
            <a:avLst/>
          </a:prstGeom>
        </p:spPr>
        <p:txBody>
          <a:bodyPr vert="horz" wrap="square" lIns="0" tIns="102156" rIns="0" bIns="0" rtlCol="0">
            <a:spAutoFit/>
          </a:bodyPr>
          <a:lstStyle/>
          <a:p>
            <a:pPr marL="293370" indent="-282893">
              <a:spcBef>
                <a:spcPts val="804"/>
              </a:spcBef>
              <a:buSzPct val="112500"/>
              <a:buFont typeface="Arial MT"/>
              <a:buChar char="•"/>
              <a:tabLst>
                <a:tab pos="292846" algn="l"/>
                <a:tab pos="293370" algn="l"/>
                <a:tab pos="1081802" algn="l"/>
                <a:tab pos="2019538" algn="l"/>
                <a:tab pos="2342769" algn="l"/>
                <a:tab pos="3836861" algn="l"/>
              </a:tabLst>
            </a:pPr>
            <a:r>
              <a:rPr sz="1320" spc="-50" dirty="0">
                <a:latin typeface="Calibri"/>
                <a:cs typeface="Calibri"/>
              </a:rPr>
              <a:t>Las</a:t>
            </a:r>
            <a:r>
              <a:rPr sz="1320" spc="516" dirty="0">
                <a:latin typeface="Calibri"/>
                <a:cs typeface="Calibri"/>
              </a:rPr>
              <a:t> </a:t>
            </a:r>
            <a:r>
              <a:rPr sz="1320" spc="-41" dirty="0">
                <a:latin typeface="Calibri"/>
                <a:cs typeface="Calibri"/>
              </a:rPr>
              <a:t>ONDS	</a:t>
            </a:r>
            <a:r>
              <a:rPr sz="1320" spc="37" dirty="0">
                <a:latin typeface="Calibri"/>
                <a:cs typeface="Calibri"/>
              </a:rPr>
              <a:t>creada </a:t>
            </a:r>
            <a:r>
              <a:rPr sz="1320" spc="173" dirty="0">
                <a:latin typeface="Calibri"/>
                <a:cs typeface="Calibri"/>
              </a:rPr>
              <a:t> </a:t>
            </a:r>
            <a:r>
              <a:rPr sz="1320" spc="-21" dirty="0">
                <a:latin typeface="Calibri"/>
                <a:cs typeface="Calibri"/>
              </a:rPr>
              <a:t>por	</a:t>
            </a:r>
            <a:r>
              <a:rPr sz="1320" spc="-41" dirty="0">
                <a:latin typeface="Calibri"/>
                <a:cs typeface="Calibri"/>
              </a:rPr>
              <a:t>Ley	</a:t>
            </a:r>
            <a:r>
              <a:rPr sz="1320" spc="-62" dirty="0">
                <a:latin typeface="Calibri"/>
                <a:cs typeface="Calibri"/>
              </a:rPr>
              <a:t>63/</a:t>
            </a:r>
            <a:r>
              <a:rPr sz="1320" spc="516" dirty="0">
                <a:latin typeface="Calibri"/>
                <a:cs typeface="Calibri"/>
              </a:rPr>
              <a:t> </a:t>
            </a:r>
            <a:r>
              <a:rPr sz="1320" spc="-91" dirty="0">
                <a:latin typeface="Calibri"/>
                <a:cs typeface="Calibri"/>
              </a:rPr>
              <a:t>2012</a:t>
            </a:r>
            <a:r>
              <a:rPr sz="1320" spc="512" dirty="0">
                <a:latin typeface="Calibri"/>
                <a:cs typeface="Calibri"/>
              </a:rPr>
              <a:t> </a:t>
            </a:r>
            <a:r>
              <a:rPr sz="1320" spc="33" dirty="0">
                <a:latin typeface="Calibri"/>
                <a:cs typeface="Calibri"/>
              </a:rPr>
              <a:t>como </a:t>
            </a:r>
            <a:r>
              <a:rPr sz="1320" spc="168" dirty="0">
                <a:latin typeface="Calibri"/>
                <a:cs typeface="Calibri"/>
              </a:rPr>
              <a:t> </a:t>
            </a:r>
            <a:r>
              <a:rPr sz="1320" spc="-25" dirty="0">
                <a:latin typeface="Calibri"/>
                <a:cs typeface="Calibri"/>
              </a:rPr>
              <a:t>un	</a:t>
            </a:r>
            <a:r>
              <a:rPr sz="1320" spc="-4" dirty="0">
                <a:latin typeface="Calibri"/>
                <a:cs typeface="Calibri"/>
              </a:rPr>
              <a:t>órgano</a:t>
            </a:r>
            <a:r>
              <a:rPr sz="1320" spc="132" dirty="0">
                <a:latin typeface="Calibri"/>
                <a:cs typeface="Calibri"/>
              </a:rPr>
              <a:t> </a:t>
            </a:r>
            <a:r>
              <a:rPr sz="1320" spc="17" dirty="0">
                <a:latin typeface="Calibri"/>
                <a:cs typeface="Calibri"/>
              </a:rPr>
              <a:t>técnico</a:t>
            </a:r>
            <a:endParaRPr sz="1320">
              <a:latin typeface="Calibri"/>
              <a:cs typeface="Calibri"/>
            </a:endParaRPr>
          </a:p>
          <a:p>
            <a:pPr marL="293370" lvl="1" indent="-188595">
              <a:spcBef>
                <a:spcPts val="722"/>
              </a:spcBef>
              <a:buFont typeface="Arial MT"/>
              <a:buChar char="•"/>
              <a:tabLst>
                <a:tab pos="292846" algn="l"/>
                <a:tab pos="293370" algn="l"/>
              </a:tabLst>
            </a:pPr>
            <a:r>
              <a:rPr sz="1320" spc="4" dirty="0">
                <a:latin typeface="Calibri"/>
                <a:cs typeface="Calibri"/>
              </a:rPr>
              <a:t>especializado</a:t>
            </a:r>
            <a:r>
              <a:rPr sz="1320" spc="-111" dirty="0">
                <a:latin typeface="Calibri"/>
                <a:cs typeface="Calibri"/>
              </a:rPr>
              <a:t> </a:t>
            </a:r>
            <a:r>
              <a:rPr sz="1320" spc="33" dirty="0">
                <a:latin typeface="Calibri"/>
                <a:cs typeface="Calibri"/>
              </a:rPr>
              <a:t>de</a:t>
            </a:r>
            <a:r>
              <a:rPr sz="1320" spc="-25" dirty="0">
                <a:latin typeface="Calibri"/>
                <a:cs typeface="Calibri"/>
              </a:rPr>
              <a:t> </a:t>
            </a:r>
            <a:r>
              <a:rPr sz="1320" spc="4" dirty="0">
                <a:latin typeface="Calibri"/>
                <a:cs typeface="Calibri"/>
              </a:rPr>
              <a:t>la</a:t>
            </a:r>
            <a:r>
              <a:rPr sz="1320" spc="-120" dirty="0">
                <a:latin typeface="Calibri"/>
                <a:cs typeface="Calibri"/>
              </a:rPr>
              <a:t> </a:t>
            </a:r>
            <a:r>
              <a:rPr sz="1320" spc="-17" dirty="0">
                <a:latin typeface="Calibri"/>
                <a:cs typeface="Calibri"/>
              </a:rPr>
              <a:t>Presidencia</a:t>
            </a:r>
            <a:r>
              <a:rPr sz="1320" spc="-91" dirty="0">
                <a:latin typeface="Calibri"/>
                <a:cs typeface="Calibri"/>
              </a:rPr>
              <a:t> </a:t>
            </a:r>
            <a:r>
              <a:rPr sz="1320" spc="4" dirty="0">
                <a:latin typeface="Calibri"/>
                <a:cs typeface="Calibri"/>
              </a:rPr>
              <a:t>del</a:t>
            </a:r>
            <a:r>
              <a:rPr sz="1320" spc="-74" dirty="0">
                <a:latin typeface="Calibri"/>
                <a:cs typeface="Calibri"/>
              </a:rPr>
              <a:t> </a:t>
            </a:r>
            <a:r>
              <a:rPr sz="1320" spc="-12" dirty="0">
                <a:latin typeface="Calibri"/>
                <a:cs typeface="Calibri"/>
              </a:rPr>
              <a:t>Consejo</a:t>
            </a:r>
            <a:r>
              <a:rPr sz="1320" spc="-83" dirty="0">
                <a:latin typeface="Calibri"/>
                <a:cs typeface="Calibri"/>
              </a:rPr>
              <a:t> </a:t>
            </a:r>
            <a:r>
              <a:rPr sz="1320" spc="33" dirty="0">
                <a:latin typeface="Calibri"/>
                <a:cs typeface="Calibri"/>
              </a:rPr>
              <a:t>de</a:t>
            </a:r>
            <a:r>
              <a:rPr sz="1320" spc="-25" dirty="0">
                <a:latin typeface="Calibri"/>
                <a:cs typeface="Calibri"/>
              </a:rPr>
              <a:t> </a:t>
            </a:r>
            <a:r>
              <a:rPr sz="1320" spc="-78" dirty="0">
                <a:latin typeface="Calibri"/>
                <a:cs typeface="Calibri"/>
              </a:rPr>
              <a:t>Ministros</a:t>
            </a:r>
            <a:r>
              <a:rPr sz="1320" spc="-161" dirty="0">
                <a:latin typeface="Calibri"/>
                <a:cs typeface="Calibri"/>
              </a:rPr>
              <a:t> </a:t>
            </a:r>
            <a:r>
              <a:rPr sz="1320" spc="-12" dirty="0">
                <a:latin typeface="Calibri"/>
                <a:cs typeface="Calibri"/>
              </a:rPr>
              <a:t>(PCM)</a:t>
            </a:r>
            <a:endParaRPr sz="1320">
              <a:latin typeface="Calibri"/>
              <a:cs typeface="Calibri"/>
            </a:endParaRPr>
          </a:p>
          <a:p>
            <a:pPr marL="293370" marR="4191" indent="-282893">
              <a:lnSpc>
                <a:spcPts val="1403"/>
              </a:lnSpc>
              <a:spcBef>
                <a:spcPts val="841"/>
              </a:spcBef>
              <a:buSzPct val="112500"/>
              <a:buFont typeface="Arial MT"/>
              <a:buChar char="•"/>
              <a:tabLst>
                <a:tab pos="292846" algn="l"/>
                <a:tab pos="293370" algn="l"/>
              </a:tabLst>
            </a:pPr>
            <a:r>
              <a:rPr sz="1320" spc="25" dirty="0">
                <a:latin typeface="Calibri"/>
                <a:cs typeface="Calibri"/>
              </a:rPr>
              <a:t>Cambio</a:t>
            </a:r>
            <a:r>
              <a:rPr sz="1320" spc="74" dirty="0">
                <a:latin typeface="Calibri"/>
                <a:cs typeface="Calibri"/>
              </a:rPr>
              <a:t> </a:t>
            </a:r>
            <a:r>
              <a:rPr sz="1320" spc="33" dirty="0">
                <a:latin typeface="Calibri"/>
                <a:cs typeface="Calibri"/>
              </a:rPr>
              <a:t>de</a:t>
            </a:r>
            <a:r>
              <a:rPr sz="1320" spc="83" dirty="0">
                <a:latin typeface="Calibri"/>
                <a:cs typeface="Calibri"/>
              </a:rPr>
              <a:t> </a:t>
            </a:r>
            <a:r>
              <a:rPr sz="1320" spc="8" dirty="0">
                <a:latin typeface="Calibri"/>
                <a:cs typeface="Calibri"/>
              </a:rPr>
              <a:t>paradigma</a:t>
            </a:r>
            <a:r>
              <a:rPr sz="1320" spc="74" dirty="0">
                <a:latin typeface="Calibri"/>
                <a:cs typeface="Calibri"/>
              </a:rPr>
              <a:t> </a:t>
            </a:r>
            <a:r>
              <a:rPr sz="1320" spc="33" dirty="0">
                <a:latin typeface="Calibri"/>
                <a:cs typeface="Calibri"/>
              </a:rPr>
              <a:t>de</a:t>
            </a:r>
            <a:r>
              <a:rPr sz="1320" spc="83" dirty="0">
                <a:latin typeface="Calibri"/>
                <a:cs typeface="Calibri"/>
              </a:rPr>
              <a:t> </a:t>
            </a:r>
            <a:r>
              <a:rPr sz="1320" spc="4" dirty="0">
                <a:latin typeface="Calibri"/>
                <a:cs typeface="Calibri"/>
              </a:rPr>
              <a:t>la</a:t>
            </a:r>
            <a:r>
              <a:rPr sz="1320" spc="70" dirty="0">
                <a:latin typeface="Calibri"/>
                <a:cs typeface="Calibri"/>
              </a:rPr>
              <a:t> </a:t>
            </a:r>
            <a:r>
              <a:rPr sz="1320" spc="45" dirty="0">
                <a:latin typeface="Calibri"/>
                <a:cs typeface="Calibri"/>
              </a:rPr>
              <a:t>concepción</a:t>
            </a:r>
            <a:r>
              <a:rPr sz="1320" spc="91" dirty="0">
                <a:latin typeface="Calibri"/>
                <a:cs typeface="Calibri"/>
              </a:rPr>
              <a:t> </a:t>
            </a:r>
            <a:r>
              <a:rPr sz="1320" spc="4" dirty="0">
                <a:latin typeface="Calibri"/>
                <a:cs typeface="Calibri"/>
              </a:rPr>
              <a:t>del</a:t>
            </a:r>
            <a:r>
              <a:rPr sz="1320" spc="83" dirty="0">
                <a:latin typeface="Calibri"/>
                <a:cs typeface="Calibri"/>
              </a:rPr>
              <a:t> </a:t>
            </a:r>
            <a:r>
              <a:rPr sz="1320" spc="-33" dirty="0">
                <a:latin typeface="Calibri"/>
                <a:cs typeface="Calibri"/>
              </a:rPr>
              <a:t>Estado</a:t>
            </a:r>
            <a:r>
              <a:rPr sz="1320" spc="62" dirty="0">
                <a:latin typeface="Calibri"/>
                <a:cs typeface="Calibri"/>
              </a:rPr>
              <a:t> </a:t>
            </a:r>
            <a:r>
              <a:rPr sz="1320" spc="41" dirty="0">
                <a:latin typeface="Calibri"/>
                <a:cs typeface="Calibri"/>
              </a:rPr>
              <a:t>como</a:t>
            </a:r>
            <a:r>
              <a:rPr sz="1320" spc="83" dirty="0">
                <a:latin typeface="Calibri"/>
                <a:cs typeface="Calibri"/>
              </a:rPr>
              <a:t> </a:t>
            </a:r>
            <a:r>
              <a:rPr sz="1320" spc="-17" dirty="0">
                <a:latin typeface="Calibri"/>
                <a:cs typeface="Calibri"/>
              </a:rPr>
              <a:t>principal </a:t>
            </a:r>
            <a:r>
              <a:rPr sz="1320" spc="-289" dirty="0">
                <a:latin typeface="Calibri"/>
                <a:cs typeface="Calibri"/>
              </a:rPr>
              <a:t> </a:t>
            </a:r>
            <a:r>
              <a:rPr sz="1320" spc="-21" dirty="0">
                <a:latin typeface="Calibri"/>
                <a:cs typeface="Calibri"/>
              </a:rPr>
              <a:t>responsable</a:t>
            </a:r>
            <a:r>
              <a:rPr sz="1320" spc="-50" dirty="0">
                <a:latin typeface="Calibri"/>
                <a:cs typeface="Calibri"/>
              </a:rPr>
              <a:t> </a:t>
            </a:r>
            <a:r>
              <a:rPr sz="1320" dirty="0">
                <a:latin typeface="Calibri"/>
                <a:cs typeface="Calibri"/>
              </a:rPr>
              <a:t>del</a:t>
            </a:r>
            <a:r>
              <a:rPr sz="1320" spc="17" dirty="0">
                <a:latin typeface="Calibri"/>
                <a:cs typeface="Calibri"/>
              </a:rPr>
              <a:t> </a:t>
            </a:r>
            <a:r>
              <a:rPr sz="1320" spc="-33" dirty="0">
                <a:latin typeface="Calibri"/>
                <a:cs typeface="Calibri"/>
              </a:rPr>
              <a:t>desarrollo</a:t>
            </a:r>
            <a:r>
              <a:rPr sz="1320" spc="-74" dirty="0">
                <a:latin typeface="Calibri"/>
                <a:cs typeface="Calibri"/>
              </a:rPr>
              <a:t> </a:t>
            </a:r>
            <a:r>
              <a:rPr sz="1320" dirty="0">
                <a:latin typeface="Calibri"/>
                <a:cs typeface="Calibri"/>
              </a:rPr>
              <a:t>del</a:t>
            </a:r>
            <a:r>
              <a:rPr sz="1320" spc="37" dirty="0">
                <a:latin typeface="Calibri"/>
                <a:cs typeface="Calibri"/>
              </a:rPr>
              <a:t> </a:t>
            </a:r>
            <a:r>
              <a:rPr sz="1320" spc="-17" dirty="0">
                <a:latin typeface="Calibri"/>
                <a:cs typeface="Calibri"/>
              </a:rPr>
              <a:t>país</a:t>
            </a:r>
            <a:r>
              <a:rPr sz="1320" spc="-70" dirty="0">
                <a:latin typeface="Calibri"/>
                <a:cs typeface="Calibri"/>
              </a:rPr>
              <a:t> </a:t>
            </a:r>
            <a:r>
              <a:rPr sz="1320" spc="45" dirty="0">
                <a:latin typeface="Calibri"/>
                <a:cs typeface="Calibri"/>
              </a:rPr>
              <a:t>yla</a:t>
            </a:r>
            <a:r>
              <a:rPr sz="1320" spc="-8" dirty="0">
                <a:latin typeface="Calibri"/>
                <a:cs typeface="Calibri"/>
              </a:rPr>
              <a:t> </a:t>
            </a:r>
            <a:r>
              <a:rPr sz="1320" spc="-33" dirty="0">
                <a:latin typeface="Calibri"/>
                <a:cs typeface="Calibri"/>
              </a:rPr>
              <a:t>gestión</a:t>
            </a:r>
            <a:r>
              <a:rPr sz="1320" spc="-62" dirty="0">
                <a:latin typeface="Calibri"/>
                <a:cs typeface="Calibri"/>
              </a:rPr>
              <a:t> </a:t>
            </a:r>
            <a:r>
              <a:rPr sz="1320" spc="33" dirty="0">
                <a:latin typeface="Calibri"/>
                <a:cs typeface="Calibri"/>
              </a:rPr>
              <a:t>de</a:t>
            </a:r>
            <a:r>
              <a:rPr sz="1320" spc="149" dirty="0">
                <a:latin typeface="Calibri"/>
                <a:cs typeface="Calibri"/>
              </a:rPr>
              <a:t> </a:t>
            </a:r>
            <a:r>
              <a:rPr sz="1320" spc="-50" dirty="0">
                <a:latin typeface="Calibri"/>
                <a:cs typeface="Calibri"/>
              </a:rPr>
              <a:t>los</a:t>
            </a:r>
            <a:r>
              <a:rPr sz="1320" spc="-132" dirty="0">
                <a:latin typeface="Calibri"/>
                <a:cs typeface="Calibri"/>
              </a:rPr>
              <a:t> </a:t>
            </a:r>
            <a:r>
              <a:rPr sz="1320" spc="-17" dirty="0">
                <a:latin typeface="Calibri"/>
                <a:cs typeface="Calibri"/>
              </a:rPr>
              <a:t>conflictos</a:t>
            </a:r>
            <a:r>
              <a:rPr sz="1320" spc="12" dirty="0">
                <a:latin typeface="Calibri"/>
                <a:cs typeface="Calibri"/>
              </a:rPr>
              <a:t> </a:t>
            </a:r>
            <a:r>
              <a:rPr sz="1320" spc="-21" dirty="0">
                <a:latin typeface="Calibri"/>
                <a:cs typeface="Calibri"/>
              </a:rPr>
              <a:t>sociales</a:t>
            </a:r>
            <a:endParaRPr sz="1320">
              <a:latin typeface="Calibri"/>
              <a:cs typeface="Calibri"/>
            </a:endParaRPr>
          </a:p>
        </p:txBody>
      </p:sp>
      <p:sp>
        <p:nvSpPr>
          <p:cNvPr id="8" name="object 8"/>
          <p:cNvSpPr txBox="1"/>
          <p:nvPr/>
        </p:nvSpPr>
        <p:spPr>
          <a:xfrm>
            <a:off x="691095" y="3567642"/>
            <a:ext cx="2578513" cy="213184"/>
          </a:xfrm>
          <a:prstGeom prst="rect">
            <a:avLst/>
          </a:prstGeom>
        </p:spPr>
        <p:txBody>
          <a:bodyPr vert="horz" wrap="square" lIns="0" tIns="9954" rIns="0" bIns="0" rtlCol="0">
            <a:spAutoFit/>
          </a:bodyPr>
          <a:lstStyle/>
          <a:p>
            <a:pPr marL="293370" indent="-282893">
              <a:spcBef>
                <a:spcPts val="78"/>
              </a:spcBef>
              <a:buSzPct val="112500"/>
              <a:buFont typeface="Arial MT"/>
              <a:buChar char="•"/>
              <a:tabLst>
                <a:tab pos="292846" algn="l"/>
                <a:tab pos="293370" algn="l"/>
              </a:tabLst>
            </a:pPr>
            <a:r>
              <a:rPr sz="1320" spc="-78" dirty="0">
                <a:latin typeface="Calibri"/>
                <a:cs typeface="Calibri"/>
              </a:rPr>
              <a:t>Su</a:t>
            </a:r>
            <a:r>
              <a:rPr sz="1320" spc="334" dirty="0">
                <a:latin typeface="Calibri"/>
                <a:cs typeface="Calibri"/>
              </a:rPr>
              <a:t> </a:t>
            </a:r>
            <a:r>
              <a:rPr sz="1320" spc="-4" dirty="0">
                <a:latin typeface="Calibri"/>
                <a:cs typeface="Calibri"/>
              </a:rPr>
              <a:t>función</a:t>
            </a:r>
            <a:r>
              <a:rPr sz="1320" spc="479" dirty="0">
                <a:latin typeface="Calibri"/>
                <a:cs typeface="Calibri"/>
              </a:rPr>
              <a:t> </a:t>
            </a:r>
            <a:r>
              <a:rPr sz="1320" spc="-37" dirty="0">
                <a:latin typeface="Calibri"/>
                <a:cs typeface="Calibri"/>
              </a:rPr>
              <a:t>es</a:t>
            </a:r>
            <a:r>
              <a:rPr sz="1320" spc="420" dirty="0">
                <a:latin typeface="Calibri"/>
                <a:cs typeface="Calibri"/>
              </a:rPr>
              <a:t> </a:t>
            </a:r>
            <a:r>
              <a:rPr sz="1320" spc="-62" dirty="0">
                <a:latin typeface="Calibri"/>
                <a:cs typeface="Calibri"/>
              </a:rPr>
              <a:t>dirigir</a:t>
            </a:r>
            <a:r>
              <a:rPr sz="1320" spc="408" dirty="0">
                <a:latin typeface="Calibri"/>
                <a:cs typeface="Calibri"/>
              </a:rPr>
              <a:t> </a:t>
            </a:r>
            <a:r>
              <a:rPr sz="1320" spc="-17" dirty="0">
                <a:latin typeface="Calibri"/>
                <a:cs typeface="Calibri"/>
              </a:rPr>
              <a:t>el</a:t>
            </a:r>
            <a:r>
              <a:rPr sz="1320" spc="470" dirty="0">
                <a:latin typeface="Calibri"/>
                <a:cs typeface="Calibri"/>
              </a:rPr>
              <a:t> </a:t>
            </a:r>
            <a:r>
              <a:rPr sz="1320" dirty="0">
                <a:latin typeface="Calibri"/>
                <a:cs typeface="Calibri"/>
              </a:rPr>
              <a:t>proceso</a:t>
            </a:r>
            <a:endParaRPr sz="1320">
              <a:latin typeface="Calibri"/>
              <a:cs typeface="Calibri"/>
            </a:endParaRPr>
          </a:p>
        </p:txBody>
      </p:sp>
      <p:sp>
        <p:nvSpPr>
          <p:cNvPr id="9" name="object 9"/>
          <p:cNvSpPr txBox="1"/>
          <p:nvPr/>
        </p:nvSpPr>
        <p:spPr>
          <a:xfrm>
            <a:off x="4259837" y="3567642"/>
            <a:ext cx="1757077" cy="213184"/>
          </a:xfrm>
          <a:prstGeom prst="rect">
            <a:avLst/>
          </a:prstGeom>
        </p:spPr>
        <p:txBody>
          <a:bodyPr vert="horz" wrap="square" lIns="0" tIns="9954" rIns="0" bIns="0" rtlCol="0">
            <a:spAutoFit/>
          </a:bodyPr>
          <a:lstStyle/>
          <a:p>
            <a:pPr marL="10478">
              <a:spcBef>
                <a:spcPts val="78"/>
              </a:spcBef>
              <a:tabLst>
                <a:tab pos="378762" algn="l"/>
              </a:tabLst>
            </a:pPr>
            <a:r>
              <a:rPr sz="1320" spc="29" dirty="0">
                <a:latin typeface="Calibri"/>
                <a:cs typeface="Calibri"/>
              </a:rPr>
              <a:t>con	</a:t>
            </a:r>
            <a:r>
              <a:rPr sz="1320" spc="-50" dirty="0">
                <a:latin typeface="Calibri"/>
                <a:cs typeface="Calibri"/>
              </a:rPr>
              <a:t>los</a:t>
            </a:r>
            <a:r>
              <a:rPr sz="1320" spc="399" dirty="0">
                <a:latin typeface="Calibri"/>
                <a:cs typeface="Calibri"/>
              </a:rPr>
              <a:t> </a:t>
            </a:r>
            <a:r>
              <a:rPr sz="1320" spc="-58" dirty="0">
                <a:latin typeface="Calibri"/>
                <a:cs typeface="Calibri"/>
              </a:rPr>
              <a:t>diversos</a:t>
            </a:r>
            <a:r>
              <a:rPr sz="1320" spc="413" dirty="0">
                <a:latin typeface="Calibri"/>
                <a:cs typeface="Calibri"/>
              </a:rPr>
              <a:t> </a:t>
            </a:r>
            <a:r>
              <a:rPr sz="1320" spc="-8" dirty="0">
                <a:latin typeface="Calibri"/>
                <a:cs typeface="Calibri"/>
              </a:rPr>
              <a:t>actores</a:t>
            </a:r>
            <a:endParaRPr sz="1320">
              <a:latin typeface="Calibri"/>
              <a:cs typeface="Calibri"/>
            </a:endParaRPr>
          </a:p>
        </p:txBody>
      </p:sp>
      <p:sp>
        <p:nvSpPr>
          <p:cNvPr id="10" name="object 10"/>
          <p:cNvSpPr txBox="1"/>
          <p:nvPr/>
        </p:nvSpPr>
        <p:spPr>
          <a:xfrm>
            <a:off x="4389339" y="3756802"/>
            <a:ext cx="1630823" cy="213184"/>
          </a:xfrm>
          <a:prstGeom prst="rect">
            <a:avLst/>
          </a:prstGeom>
        </p:spPr>
        <p:txBody>
          <a:bodyPr vert="horz" wrap="square" lIns="0" tIns="9954" rIns="0" bIns="0" rtlCol="0">
            <a:spAutoFit/>
          </a:bodyPr>
          <a:lstStyle/>
          <a:p>
            <a:pPr marL="10478">
              <a:spcBef>
                <a:spcPts val="78"/>
              </a:spcBef>
              <a:tabLst>
                <a:tab pos="808339" algn="l"/>
              </a:tabLst>
            </a:pPr>
            <a:r>
              <a:rPr sz="1320" spc="-33" dirty="0">
                <a:latin typeface="Calibri"/>
                <a:cs typeface="Calibri"/>
              </a:rPr>
              <a:t>privadas,	</a:t>
            </a:r>
            <a:r>
              <a:rPr sz="1320" spc="-25" dirty="0">
                <a:latin typeface="Calibri"/>
                <a:cs typeface="Calibri"/>
              </a:rPr>
              <a:t>funcionarios</a:t>
            </a:r>
            <a:endParaRPr sz="1320">
              <a:latin typeface="Calibri"/>
              <a:cs typeface="Calibri"/>
            </a:endParaRPr>
          </a:p>
        </p:txBody>
      </p:sp>
      <p:sp>
        <p:nvSpPr>
          <p:cNvPr id="11" name="object 11"/>
          <p:cNvSpPr txBox="1"/>
          <p:nvPr/>
        </p:nvSpPr>
        <p:spPr>
          <a:xfrm>
            <a:off x="973987" y="3756803"/>
            <a:ext cx="608743" cy="411699"/>
          </a:xfrm>
          <a:prstGeom prst="rect">
            <a:avLst/>
          </a:prstGeom>
        </p:spPr>
        <p:txBody>
          <a:bodyPr vert="horz" wrap="square" lIns="0" tIns="26717" rIns="0" bIns="0" rtlCol="0">
            <a:spAutoFit/>
          </a:bodyPr>
          <a:lstStyle/>
          <a:p>
            <a:pPr marL="10478" marR="4191">
              <a:lnSpc>
                <a:spcPts val="1485"/>
              </a:lnSpc>
              <a:spcBef>
                <a:spcPts val="210"/>
              </a:spcBef>
            </a:pPr>
            <a:r>
              <a:rPr sz="1320" spc="-33" dirty="0">
                <a:latin typeface="Calibri"/>
                <a:cs typeface="Calibri"/>
              </a:rPr>
              <a:t>sociales, </a:t>
            </a:r>
            <a:r>
              <a:rPr sz="1320" spc="-29" dirty="0">
                <a:latin typeface="Calibri"/>
                <a:cs typeface="Calibri"/>
              </a:rPr>
              <a:t> </a:t>
            </a:r>
            <a:r>
              <a:rPr sz="1320" spc="8" dirty="0">
                <a:latin typeface="Calibri"/>
                <a:cs typeface="Calibri"/>
              </a:rPr>
              <a:t>p</a:t>
            </a:r>
            <a:r>
              <a:rPr sz="1320" spc="17" dirty="0">
                <a:latin typeface="Calibri"/>
                <a:cs typeface="Calibri"/>
              </a:rPr>
              <a:t>ú</a:t>
            </a:r>
            <a:r>
              <a:rPr sz="1320" spc="-25" dirty="0">
                <a:latin typeface="Calibri"/>
                <a:cs typeface="Calibri"/>
              </a:rPr>
              <a:t>b</a:t>
            </a:r>
            <a:r>
              <a:rPr sz="1320" dirty="0">
                <a:latin typeface="Calibri"/>
                <a:cs typeface="Calibri"/>
              </a:rPr>
              <a:t>l</a:t>
            </a:r>
            <a:r>
              <a:rPr sz="1320" spc="-99" dirty="0">
                <a:latin typeface="Calibri"/>
                <a:cs typeface="Calibri"/>
              </a:rPr>
              <a:t>i</a:t>
            </a:r>
            <a:r>
              <a:rPr sz="1320" spc="-37" dirty="0">
                <a:latin typeface="Calibri"/>
                <a:cs typeface="Calibri"/>
              </a:rPr>
              <a:t>c</a:t>
            </a:r>
            <a:r>
              <a:rPr sz="1320" spc="-29" dirty="0">
                <a:latin typeface="Calibri"/>
                <a:cs typeface="Calibri"/>
              </a:rPr>
              <a:t>o</a:t>
            </a:r>
            <a:r>
              <a:rPr sz="1320" spc="-25" dirty="0">
                <a:latin typeface="Calibri"/>
                <a:cs typeface="Calibri"/>
              </a:rPr>
              <a:t>s</a:t>
            </a:r>
            <a:r>
              <a:rPr sz="1320" spc="-4" dirty="0">
                <a:latin typeface="Calibri"/>
                <a:cs typeface="Calibri"/>
              </a:rPr>
              <a:t>,</a:t>
            </a:r>
            <a:endParaRPr sz="1320">
              <a:latin typeface="Calibri"/>
              <a:cs typeface="Calibri"/>
            </a:endParaRPr>
          </a:p>
        </p:txBody>
      </p:sp>
      <p:sp>
        <p:nvSpPr>
          <p:cNvPr id="12" name="object 12"/>
          <p:cNvSpPr txBox="1"/>
          <p:nvPr/>
        </p:nvSpPr>
        <p:spPr>
          <a:xfrm>
            <a:off x="1728577" y="3756802"/>
            <a:ext cx="986981" cy="394772"/>
          </a:xfrm>
          <a:prstGeom prst="rect">
            <a:avLst/>
          </a:prstGeom>
        </p:spPr>
        <p:txBody>
          <a:bodyPr vert="horz" wrap="square" lIns="0" tIns="9954" rIns="0" bIns="0" rtlCol="0">
            <a:spAutoFit/>
          </a:bodyPr>
          <a:lstStyle/>
          <a:p>
            <a:pPr marL="10478">
              <a:lnSpc>
                <a:spcPts val="1535"/>
              </a:lnSpc>
              <a:spcBef>
                <a:spcPts val="78"/>
              </a:spcBef>
            </a:pPr>
            <a:r>
              <a:rPr sz="1320" spc="-45" dirty="0">
                <a:latin typeface="Calibri"/>
                <a:cs typeface="Calibri"/>
              </a:rPr>
              <a:t>representantes</a:t>
            </a:r>
            <a:endParaRPr sz="1320">
              <a:latin typeface="Calibri"/>
              <a:cs typeface="Calibri"/>
            </a:endParaRPr>
          </a:p>
          <a:p>
            <a:pPr marL="471488">
              <a:lnSpc>
                <a:spcPts val="1535"/>
              </a:lnSpc>
            </a:pPr>
            <a:r>
              <a:rPr sz="1320" spc="25" dirty="0">
                <a:latin typeface="Calibri"/>
                <a:cs typeface="Calibri"/>
              </a:rPr>
              <a:t>con</a:t>
            </a:r>
            <a:endParaRPr sz="1320">
              <a:latin typeface="Calibri"/>
              <a:cs typeface="Calibri"/>
            </a:endParaRPr>
          </a:p>
        </p:txBody>
      </p:sp>
      <p:sp>
        <p:nvSpPr>
          <p:cNvPr id="13" name="object 13"/>
          <p:cNvSpPr txBox="1"/>
          <p:nvPr/>
        </p:nvSpPr>
        <p:spPr>
          <a:xfrm>
            <a:off x="2910440" y="3567642"/>
            <a:ext cx="1285065" cy="587132"/>
          </a:xfrm>
          <a:prstGeom prst="rect">
            <a:avLst/>
          </a:prstGeom>
        </p:spPr>
        <p:txBody>
          <a:bodyPr vert="horz" wrap="square" lIns="0" tIns="9954" rIns="0" bIns="0" rtlCol="0">
            <a:spAutoFit/>
          </a:bodyPr>
          <a:lstStyle/>
          <a:p>
            <a:pPr marR="22527" algn="r">
              <a:lnSpc>
                <a:spcPts val="1535"/>
              </a:lnSpc>
              <a:spcBef>
                <a:spcPts val="78"/>
              </a:spcBef>
              <a:tabLst>
                <a:tab pos="290227" algn="l"/>
              </a:tabLst>
            </a:pPr>
            <a:r>
              <a:rPr sz="1320" spc="37" dirty="0">
                <a:latin typeface="Calibri"/>
                <a:cs typeface="Calibri"/>
              </a:rPr>
              <a:t>de	</a:t>
            </a:r>
            <a:r>
              <a:rPr sz="1320" spc="12" dirty="0">
                <a:latin typeface="Calibri"/>
                <a:cs typeface="Calibri"/>
              </a:rPr>
              <a:t>diálogo</a:t>
            </a:r>
            <a:endParaRPr sz="1320">
              <a:latin typeface="Calibri"/>
              <a:cs typeface="Calibri"/>
            </a:endParaRPr>
          </a:p>
          <a:p>
            <a:pPr marR="4191" algn="r">
              <a:lnSpc>
                <a:spcPts val="1485"/>
              </a:lnSpc>
              <a:tabLst>
                <a:tab pos="475155" algn="l"/>
              </a:tabLst>
            </a:pPr>
            <a:r>
              <a:rPr sz="1320" spc="37" dirty="0">
                <a:latin typeface="Calibri"/>
                <a:cs typeface="Calibri"/>
              </a:rPr>
              <a:t>de	</a:t>
            </a:r>
            <a:r>
              <a:rPr sz="1320" spc="-50" dirty="0">
                <a:latin typeface="Calibri"/>
                <a:cs typeface="Calibri"/>
              </a:rPr>
              <a:t>instituciones</a:t>
            </a:r>
            <a:endParaRPr sz="1320">
              <a:latin typeface="Calibri"/>
              <a:cs typeface="Calibri"/>
            </a:endParaRPr>
          </a:p>
          <a:p>
            <a:pPr marR="46625" algn="r">
              <a:lnSpc>
                <a:spcPts val="1535"/>
              </a:lnSpc>
              <a:tabLst>
                <a:tab pos="754380" algn="l"/>
              </a:tabLst>
            </a:pPr>
            <a:r>
              <a:rPr sz="1320" spc="-21" dirty="0">
                <a:latin typeface="Calibri"/>
                <a:cs typeface="Calibri"/>
              </a:rPr>
              <a:t>el	objeto</a:t>
            </a:r>
            <a:endParaRPr sz="1320">
              <a:latin typeface="Calibri"/>
              <a:cs typeface="Calibri"/>
            </a:endParaRPr>
          </a:p>
        </p:txBody>
      </p:sp>
      <p:sp>
        <p:nvSpPr>
          <p:cNvPr id="14" name="object 14"/>
          <p:cNvSpPr txBox="1"/>
          <p:nvPr/>
        </p:nvSpPr>
        <p:spPr>
          <a:xfrm>
            <a:off x="4453461" y="3945397"/>
            <a:ext cx="1566386" cy="213184"/>
          </a:xfrm>
          <a:prstGeom prst="rect">
            <a:avLst/>
          </a:prstGeom>
        </p:spPr>
        <p:txBody>
          <a:bodyPr vert="horz" wrap="square" lIns="0" tIns="9954" rIns="0" bIns="0" rtlCol="0">
            <a:spAutoFit/>
          </a:bodyPr>
          <a:lstStyle/>
          <a:p>
            <a:pPr marL="10478">
              <a:spcBef>
                <a:spcPts val="78"/>
              </a:spcBef>
            </a:pPr>
            <a:r>
              <a:rPr sz="1320" spc="-25" dirty="0">
                <a:latin typeface="Calibri"/>
                <a:cs typeface="Calibri"/>
              </a:rPr>
              <a:t>prevenir</a:t>
            </a:r>
            <a:r>
              <a:rPr sz="1320" spc="223" dirty="0">
                <a:latin typeface="Calibri"/>
                <a:cs typeface="Calibri"/>
              </a:rPr>
              <a:t> </a:t>
            </a:r>
            <a:r>
              <a:rPr sz="1320" spc="-25" dirty="0">
                <a:latin typeface="Calibri"/>
                <a:cs typeface="Calibri"/>
              </a:rPr>
              <a:t>controversias,</a:t>
            </a:r>
            <a:endParaRPr sz="1320">
              <a:latin typeface="Calibri"/>
              <a:cs typeface="Calibri"/>
            </a:endParaRPr>
          </a:p>
        </p:txBody>
      </p:sp>
      <p:sp>
        <p:nvSpPr>
          <p:cNvPr id="15" name="object 15"/>
          <p:cNvSpPr txBox="1"/>
          <p:nvPr/>
        </p:nvSpPr>
        <p:spPr>
          <a:xfrm>
            <a:off x="850521" y="4133993"/>
            <a:ext cx="5704999" cy="2310874"/>
          </a:xfrm>
          <a:prstGeom prst="rect">
            <a:avLst/>
          </a:prstGeom>
        </p:spPr>
        <p:txBody>
          <a:bodyPr vert="horz" wrap="square" lIns="0" tIns="9954" rIns="0" bIns="0" rtlCol="0">
            <a:spAutoFit/>
          </a:bodyPr>
          <a:lstStyle/>
          <a:p>
            <a:pPr marL="133588">
              <a:spcBef>
                <a:spcPts val="78"/>
              </a:spcBef>
            </a:pPr>
            <a:r>
              <a:rPr sz="1320" spc="-21" dirty="0">
                <a:latin typeface="Calibri"/>
                <a:cs typeface="Calibri"/>
              </a:rPr>
              <a:t>di</a:t>
            </a:r>
            <a:r>
              <a:rPr sz="1320" spc="-50" dirty="0">
                <a:latin typeface="Calibri"/>
                <a:cs typeface="Calibri"/>
              </a:rPr>
              <a:t>f</a:t>
            </a:r>
            <a:r>
              <a:rPr sz="1320" spc="-25" dirty="0">
                <a:latin typeface="Calibri"/>
                <a:cs typeface="Calibri"/>
              </a:rPr>
              <a:t>e</a:t>
            </a:r>
            <a:r>
              <a:rPr sz="1320" spc="-50" dirty="0">
                <a:latin typeface="Calibri"/>
                <a:cs typeface="Calibri"/>
              </a:rPr>
              <a:t>r</a:t>
            </a:r>
            <a:r>
              <a:rPr sz="1320" spc="-25" dirty="0">
                <a:latin typeface="Calibri"/>
                <a:cs typeface="Calibri"/>
              </a:rPr>
              <a:t>e</a:t>
            </a:r>
            <a:r>
              <a:rPr sz="1320" spc="-21" dirty="0">
                <a:latin typeface="Calibri"/>
                <a:cs typeface="Calibri"/>
              </a:rPr>
              <a:t>n</a:t>
            </a:r>
            <a:r>
              <a:rPr sz="1320" spc="-25" dirty="0">
                <a:latin typeface="Calibri"/>
                <a:cs typeface="Calibri"/>
              </a:rPr>
              <a:t>c</a:t>
            </a:r>
            <a:r>
              <a:rPr sz="1320" spc="-21" dirty="0">
                <a:latin typeface="Calibri"/>
                <a:cs typeface="Calibri"/>
              </a:rPr>
              <a:t>ia</a:t>
            </a:r>
            <a:r>
              <a:rPr sz="1320" spc="-4" dirty="0">
                <a:latin typeface="Calibri"/>
                <a:cs typeface="Calibri"/>
              </a:rPr>
              <a:t>s</a:t>
            </a:r>
            <a:r>
              <a:rPr sz="1320" spc="-66" dirty="0">
                <a:latin typeface="Calibri"/>
                <a:cs typeface="Calibri"/>
              </a:rPr>
              <a:t> </a:t>
            </a:r>
            <a:r>
              <a:rPr sz="1320" spc="-4" dirty="0">
                <a:latin typeface="Calibri"/>
                <a:cs typeface="Calibri"/>
              </a:rPr>
              <a:t>y</a:t>
            </a:r>
            <a:r>
              <a:rPr sz="1320" spc="-45" dirty="0">
                <a:latin typeface="Calibri"/>
                <a:cs typeface="Calibri"/>
              </a:rPr>
              <a:t> </a:t>
            </a:r>
            <a:r>
              <a:rPr sz="1320" spc="45" dirty="0">
                <a:latin typeface="Calibri"/>
                <a:cs typeface="Calibri"/>
              </a:rPr>
              <a:t>d</a:t>
            </a:r>
            <a:r>
              <a:rPr sz="1320" spc="-4" dirty="0">
                <a:latin typeface="Calibri"/>
                <a:cs typeface="Calibri"/>
              </a:rPr>
              <a:t>e</a:t>
            </a:r>
            <a:r>
              <a:rPr sz="1320" dirty="0">
                <a:latin typeface="Calibri"/>
                <a:cs typeface="Calibri"/>
              </a:rPr>
              <a:t>  </a:t>
            </a:r>
            <a:r>
              <a:rPr sz="1320" spc="-128" dirty="0">
                <a:latin typeface="Calibri"/>
                <a:cs typeface="Calibri"/>
              </a:rPr>
              <a:t> </a:t>
            </a:r>
            <a:r>
              <a:rPr sz="1320" spc="-29" dirty="0">
                <a:latin typeface="Calibri"/>
                <a:cs typeface="Calibri"/>
              </a:rPr>
              <a:t>c</a:t>
            </a:r>
            <a:r>
              <a:rPr sz="1320" spc="-17" dirty="0">
                <a:latin typeface="Calibri"/>
                <a:cs typeface="Calibri"/>
              </a:rPr>
              <a:t>o</a:t>
            </a:r>
            <a:r>
              <a:rPr sz="1320" spc="-25" dirty="0">
                <a:latin typeface="Calibri"/>
                <a:cs typeface="Calibri"/>
              </a:rPr>
              <a:t>n</a:t>
            </a:r>
            <a:r>
              <a:rPr sz="1320" spc="-12" dirty="0">
                <a:latin typeface="Calibri"/>
                <a:cs typeface="Calibri"/>
              </a:rPr>
              <a:t>fli</a:t>
            </a:r>
            <a:r>
              <a:rPr sz="1320" spc="-17" dirty="0">
                <a:latin typeface="Calibri"/>
                <a:cs typeface="Calibri"/>
              </a:rPr>
              <a:t>c</a:t>
            </a:r>
            <a:r>
              <a:rPr sz="1320" spc="-21" dirty="0">
                <a:latin typeface="Calibri"/>
                <a:cs typeface="Calibri"/>
              </a:rPr>
              <a:t>t</a:t>
            </a:r>
            <a:r>
              <a:rPr sz="1320" spc="-17" dirty="0">
                <a:latin typeface="Calibri"/>
                <a:cs typeface="Calibri"/>
              </a:rPr>
              <a:t>o</a:t>
            </a:r>
            <a:r>
              <a:rPr sz="1320" spc="-4" dirty="0">
                <a:latin typeface="Calibri"/>
                <a:cs typeface="Calibri"/>
              </a:rPr>
              <a:t>s</a:t>
            </a:r>
            <a:r>
              <a:rPr sz="1320" spc="-136" dirty="0">
                <a:latin typeface="Calibri"/>
                <a:cs typeface="Calibri"/>
              </a:rPr>
              <a:t> </a:t>
            </a:r>
            <a:r>
              <a:rPr sz="1320" spc="-25" dirty="0">
                <a:latin typeface="Calibri"/>
                <a:cs typeface="Calibri"/>
              </a:rPr>
              <a:t>s</a:t>
            </a:r>
            <a:r>
              <a:rPr sz="1320" spc="-29" dirty="0">
                <a:latin typeface="Calibri"/>
                <a:cs typeface="Calibri"/>
              </a:rPr>
              <a:t>oc</a:t>
            </a:r>
            <a:r>
              <a:rPr sz="1320" spc="-21" dirty="0">
                <a:latin typeface="Calibri"/>
                <a:cs typeface="Calibri"/>
              </a:rPr>
              <a:t>i</a:t>
            </a:r>
            <a:r>
              <a:rPr sz="1320" spc="-25" dirty="0">
                <a:latin typeface="Calibri"/>
                <a:cs typeface="Calibri"/>
              </a:rPr>
              <a:t>a</a:t>
            </a:r>
            <a:r>
              <a:rPr sz="1320" spc="-21" dirty="0">
                <a:latin typeface="Calibri"/>
                <a:cs typeface="Calibri"/>
              </a:rPr>
              <a:t>l</a:t>
            </a:r>
            <a:r>
              <a:rPr sz="1320" spc="-29" dirty="0">
                <a:latin typeface="Calibri"/>
                <a:cs typeface="Calibri"/>
              </a:rPr>
              <a:t>e</a:t>
            </a:r>
            <a:r>
              <a:rPr sz="1320" spc="-25" dirty="0">
                <a:latin typeface="Calibri"/>
                <a:cs typeface="Calibri"/>
              </a:rPr>
              <a:t>s</a:t>
            </a:r>
            <a:r>
              <a:rPr sz="1320" spc="-4" dirty="0">
                <a:latin typeface="Calibri"/>
                <a:cs typeface="Calibri"/>
              </a:rPr>
              <a:t>.</a:t>
            </a:r>
            <a:endParaRPr sz="1320">
              <a:latin typeface="Calibri"/>
              <a:cs typeface="Calibri"/>
            </a:endParaRPr>
          </a:p>
          <a:p>
            <a:pPr>
              <a:lnSpc>
                <a:spcPct val="100000"/>
              </a:lnSpc>
            </a:pPr>
            <a:endParaRPr sz="1320">
              <a:latin typeface="Calibri"/>
              <a:cs typeface="Calibri"/>
            </a:endParaRPr>
          </a:p>
          <a:p>
            <a:pPr>
              <a:spcBef>
                <a:spcPts val="21"/>
              </a:spcBef>
            </a:pPr>
            <a:endParaRPr sz="1238">
              <a:latin typeface="Calibri"/>
              <a:cs typeface="Calibri"/>
            </a:endParaRPr>
          </a:p>
          <a:p>
            <a:pPr marL="10478"/>
            <a:r>
              <a:rPr sz="1320" spc="91" dirty="0">
                <a:latin typeface="Calibri"/>
                <a:cs typeface="Calibri"/>
              </a:rPr>
              <a:t>O</a:t>
            </a:r>
            <a:r>
              <a:rPr sz="1320" spc="-91" dirty="0">
                <a:latin typeface="Calibri"/>
                <a:cs typeface="Calibri"/>
              </a:rPr>
              <a:t>t</a:t>
            </a:r>
            <a:r>
              <a:rPr sz="1320" spc="-120" dirty="0">
                <a:latin typeface="Calibri"/>
                <a:cs typeface="Calibri"/>
              </a:rPr>
              <a:t>r</a:t>
            </a:r>
            <a:r>
              <a:rPr sz="1320" spc="-83" dirty="0">
                <a:latin typeface="Calibri"/>
                <a:cs typeface="Calibri"/>
              </a:rPr>
              <a:t>a</a:t>
            </a:r>
            <a:r>
              <a:rPr sz="1320" spc="-4" dirty="0">
                <a:latin typeface="Calibri"/>
                <a:cs typeface="Calibri"/>
              </a:rPr>
              <a:t>s</a:t>
            </a:r>
            <a:r>
              <a:rPr sz="1320" spc="-173" dirty="0">
                <a:latin typeface="Calibri"/>
                <a:cs typeface="Calibri"/>
              </a:rPr>
              <a:t> </a:t>
            </a:r>
            <a:r>
              <a:rPr sz="1320" spc="-12" dirty="0">
                <a:latin typeface="Calibri"/>
                <a:cs typeface="Calibri"/>
              </a:rPr>
              <a:t>f</a:t>
            </a:r>
            <a:r>
              <a:rPr sz="1320" spc="-17" dirty="0">
                <a:latin typeface="Calibri"/>
                <a:cs typeface="Calibri"/>
              </a:rPr>
              <a:t>unc</a:t>
            </a:r>
            <a:r>
              <a:rPr sz="1320" spc="-12" dirty="0">
                <a:latin typeface="Calibri"/>
                <a:cs typeface="Calibri"/>
              </a:rPr>
              <a:t>i</a:t>
            </a:r>
            <a:r>
              <a:rPr sz="1320" spc="21" dirty="0">
                <a:latin typeface="Calibri"/>
                <a:cs typeface="Calibri"/>
              </a:rPr>
              <a:t>o</a:t>
            </a:r>
            <a:r>
              <a:rPr sz="1320" spc="25" dirty="0">
                <a:latin typeface="Calibri"/>
                <a:cs typeface="Calibri"/>
              </a:rPr>
              <a:t>n</a:t>
            </a:r>
            <a:r>
              <a:rPr sz="1320" spc="12" dirty="0">
                <a:latin typeface="Calibri"/>
                <a:cs typeface="Calibri"/>
              </a:rPr>
              <a:t>e</a:t>
            </a:r>
            <a:r>
              <a:rPr sz="1320" spc="41" dirty="0">
                <a:latin typeface="Calibri"/>
                <a:cs typeface="Calibri"/>
              </a:rPr>
              <a:t>s</a:t>
            </a:r>
            <a:r>
              <a:rPr sz="1320" spc="50" dirty="0">
                <a:latin typeface="Calibri"/>
                <a:cs typeface="Calibri"/>
              </a:rPr>
              <a:t>e</a:t>
            </a:r>
            <a:r>
              <a:rPr sz="1320" spc="-58" dirty="0">
                <a:latin typeface="Calibri"/>
                <a:cs typeface="Calibri"/>
              </a:rPr>
              <a:t>s</a:t>
            </a:r>
            <a:r>
              <a:rPr sz="1320" spc="-54" dirty="0">
                <a:latin typeface="Calibri"/>
                <a:cs typeface="Calibri"/>
              </a:rPr>
              <a:t>p</a:t>
            </a:r>
            <a:r>
              <a:rPr sz="1320" spc="50" dirty="0">
                <a:latin typeface="Calibri"/>
                <a:cs typeface="Calibri"/>
              </a:rPr>
              <a:t>e</a:t>
            </a:r>
            <a:r>
              <a:rPr sz="1320" spc="33" dirty="0">
                <a:latin typeface="Calibri"/>
                <a:cs typeface="Calibri"/>
              </a:rPr>
              <a:t>c</a:t>
            </a:r>
            <a:r>
              <a:rPr sz="1320" spc="29" dirty="0">
                <a:latin typeface="Calibri"/>
                <a:cs typeface="Calibri"/>
              </a:rPr>
              <a:t>í</a:t>
            </a:r>
            <a:r>
              <a:rPr sz="1320" spc="-91" dirty="0">
                <a:latin typeface="Calibri"/>
                <a:cs typeface="Calibri"/>
              </a:rPr>
              <a:t>f</a:t>
            </a:r>
            <a:r>
              <a:rPr sz="1320" spc="-62" dirty="0">
                <a:latin typeface="Calibri"/>
                <a:cs typeface="Calibri"/>
              </a:rPr>
              <a:t>i</a:t>
            </a:r>
            <a:r>
              <a:rPr sz="1320" spc="12" dirty="0">
                <a:latin typeface="Calibri"/>
                <a:cs typeface="Calibri"/>
              </a:rPr>
              <a:t>c</a:t>
            </a:r>
            <a:r>
              <a:rPr sz="1320" spc="25" dirty="0">
                <a:latin typeface="Calibri"/>
                <a:cs typeface="Calibri"/>
              </a:rPr>
              <a:t>a</a:t>
            </a:r>
            <a:r>
              <a:rPr sz="1320" spc="33" dirty="0">
                <a:latin typeface="Calibri"/>
                <a:cs typeface="Calibri"/>
              </a:rPr>
              <a:t>s</a:t>
            </a:r>
            <a:r>
              <a:rPr sz="1320" spc="-4" dirty="0">
                <a:latin typeface="Calibri"/>
                <a:cs typeface="Calibri"/>
              </a:rPr>
              <a:t>:</a:t>
            </a:r>
            <a:endParaRPr sz="1320">
              <a:latin typeface="Calibri"/>
              <a:cs typeface="Calibri"/>
            </a:endParaRPr>
          </a:p>
          <a:p>
            <a:pPr marL="670560" indent="-283416">
              <a:spcBef>
                <a:spcPts val="326"/>
              </a:spcBef>
              <a:buSzPct val="150000"/>
              <a:buFont typeface="Arial MT"/>
              <a:buChar char="•"/>
              <a:tabLst>
                <a:tab pos="670036" algn="l"/>
                <a:tab pos="671084" algn="l"/>
              </a:tabLst>
            </a:pPr>
            <a:r>
              <a:rPr sz="1320" spc="-33" dirty="0">
                <a:latin typeface="Calibri"/>
                <a:cs typeface="Calibri"/>
              </a:rPr>
              <a:t>P</a:t>
            </a:r>
            <a:r>
              <a:rPr sz="1320" spc="-58" dirty="0">
                <a:latin typeface="Calibri"/>
                <a:cs typeface="Calibri"/>
              </a:rPr>
              <a:t>r</a:t>
            </a:r>
            <a:r>
              <a:rPr sz="1320" spc="-45" dirty="0">
                <a:latin typeface="Calibri"/>
                <a:cs typeface="Calibri"/>
              </a:rPr>
              <a:t>o</a:t>
            </a:r>
            <a:r>
              <a:rPr sz="1320" spc="-37" dirty="0">
                <a:latin typeface="Calibri"/>
                <a:cs typeface="Calibri"/>
              </a:rPr>
              <a:t>m</a:t>
            </a:r>
            <a:r>
              <a:rPr sz="1320" spc="21" dirty="0">
                <a:latin typeface="Calibri"/>
                <a:cs typeface="Calibri"/>
              </a:rPr>
              <a:t>o</a:t>
            </a:r>
            <a:r>
              <a:rPr sz="1320" spc="-66" dirty="0">
                <a:latin typeface="Calibri"/>
                <a:cs typeface="Calibri"/>
              </a:rPr>
              <a:t>v</a:t>
            </a:r>
            <a:r>
              <a:rPr sz="1320" spc="-50" dirty="0">
                <a:latin typeface="Calibri"/>
                <a:cs typeface="Calibri"/>
              </a:rPr>
              <a:t>e</a:t>
            </a:r>
            <a:r>
              <a:rPr sz="1320" spc="-4" dirty="0">
                <a:latin typeface="Calibri"/>
                <a:cs typeface="Calibri"/>
              </a:rPr>
              <a:t>r</a:t>
            </a:r>
            <a:r>
              <a:rPr sz="1320" spc="-58" dirty="0">
                <a:latin typeface="Calibri"/>
                <a:cs typeface="Calibri"/>
              </a:rPr>
              <a:t> </a:t>
            </a:r>
            <a:r>
              <a:rPr sz="1320" spc="17" dirty="0">
                <a:latin typeface="Calibri"/>
                <a:cs typeface="Calibri"/>
              </a:rPr>
              <a:t>l</a:t>
            </a:r>
            <a:r>
              <a:rPr sz="1320" spc="-4" dirty="0">
                <a:latin typeface="Calibri"/>
                <a:cs typeface="Calibri"/>
              </a:rPr>
              <a:t>a</a:t>
            </a:r>
            <a:r>
              <a:rPr sz="1320" spc="-99" dirty="0">
                <a:latin typeface="Calibri"/>
                <a:cs typeface="Calibri"/>
              </a:rPr>
              <a:t> </a:t>
            </a:r>
            <a:r>
              <a:rPr sz="1320" spc="111" dirty="0">
                <a:latin typeface="Calibri"/>
                <a:cs typeface="Calibri"/>
              </a:rPr>
              <a:t>c</a:t>
            </a:r>
            <a:r>
              <a:rPr sz="1320" spc="-74" dirty="0">
                <a:latin typeface="Calibri"/>
                <a:cs typeface="Calibri"/>
              </a:rPr>
              <a:t>u</a:t>
            </a:r>
            <a:r>
              <a:rPr sz="1320" spc="-12" dirty="0">
                <a:latin typeface="Calibri"/>
                <a:cs typeface="Calibri"/>
              </a:rPr>
              <a:t>l</a:t>
            </a:r>
            <a:r>
              <a:rPr sz="1320" spc="-83" dirty="0">
                <a:latin typeface="Calibri"/>
                <a:cs typeface="Calibri"/>
              </a:rPr>
              <a:t>t</a:t>
            </a:r>
            <a:r>
              <a:rPr sz="1320" spc="-25" dirty="0">
                <a:latin typeface="Calibri"/>
                <a:cs typeface="Calibri"/>
              </a:rPr>
              <a:t>u</a:t>
            </a:r>
            <a:r>
              <a:rPr sz="1320" spc="-58" dirty="0">
                <a:latin typeface="Calibri"/>
                <a:cs typeface="Calibri"/>
              </a:rPr>
              <a:t>r</a:t>
            </a:r>
            <a:r>
              <a:rPr sz="1320" spc="-4" dirty="0">
                <a:latin typeface="Calibri"/>
                <a:cs typeface="Calibri"/>
              </a:rPr>
              <a:t>a</a:t>
            </a:r>
            <a:r>
              <a:rPr sz="1320" spc="-107" dirty="0">
                <a:latin typeface="Calibri"/>
                <a:cs typeface="Calibri"/>
              </a:rPr>
              <a:t> </a:t>
            </a:r>
            <a:r>
              <a:rPr sz="1320" spc="54" dirty="0">
                <a:latin typeface="Calibri"/>
                <a:cs typeface="Calibri"/>
              </a:rPr>
              <a:t>d</a:t>
            </a:r>
            <a:r>
              <a:rPr sz="1320" spc="-4" dirty="0">
                <a:latin typeface="Calibri"/>
                <a:cs typeface="Calibri"/>
              </a:rPr>
              <a:t>e</a:t>
            </a:r>
            <a:r>
              <a:rPr sz="1320" spc="-17" dirty="0">
                <a:latin typeface="Calibri"/>
                <a:cs typeface="Calibri"/>
              </a:rPr>
              <a:t> </a:t>
            </a:r>
            <a:r>
              <a:rPr sz="1320" spc="17" dirty="0">
                <a:latin typeface="Calibri"/>
                <a:cs typeface="Calibri"/>
              </a:rPr>
              <a:t>l</a:t>
            </a:r>
            <a:r>
              <a:rPr sz="1320" spc="-4" dirty="0">
                <a:latin typeface="Calibri"/>
                <a:cs typeface="Calibri"/>
              </a:rPr>
              <a:t>a</a:t>
            </a:r>
            <a:r>
              <a:rPr sz="1320" spc="-111" dirty="0">
                <a:latin typeface="Calibri"/>
                <a:cs typeface="Calibri"/>
              </a:rPr>
              <a:t> </a:t>
            </a:r>
            <a:r>
              <a:rPr sz="1320" spc="66" dirty="0">
                <a:latin typeface="Calibri"/>
                <a:cs typeface="Calibri"/>
              </a:rPr>
              <a:t>p</a:t>
            </a:r>
            <a:r>
              <a:rPr sz="1320" spc="58" dirty="0">
                <a:latin typeface="Calibri"/>
                <a:cs typeface="Calibri"/>
              </a:rPr>
              <a:t>a</a:t>
            </a:r>
            <a:r>
              <a:rPr sz="1320" spc="-4" dirty="0">
                <a:latin typeface="Calibri"/>
                <a:cs typeface="Calibri"/>
              </a:rPr>
              <a:t>z</a:t>
            </a:r>
            <a:endParaRPr sz="1320">
              <a:latin typeface="Calibri"/>
              <a:cs typeface="Calibri"/>
            </a:endParaRPr>
          </a:p>
          <a:p>
            <a:pPr marL="670560" marR="4191" indent="-282893">
              <a:spcBef>
                <a:spcPts val="1126"/>
              </a:spcBef>
              <a:buSzPct val="150000"/>
              <a:buFont typeface="Arial MT"/>
              <a:buChar char="•"/>
              <a:tabLst>
                <a:tab pos="670560" algn="l"/>
                <a:tab pos="671084" algn="l"/>
              </a:tabLst>
            </a:pPr>
            <a:r>
              <a:rPr sz="1320" spc="-8" dirty="0">
                <a:latin typeface="Calibri"/>
                <a:cs typeface="Calibri"/>
              </a:rPr>
              <a:t>Coordinar</a:t>
            </a:r>
            <a:r>
              <a:rPr sz="1320" spc="-58" dirty="0">
                <a:latin typeface="Calibri"/>
                <a:cs typeface="Calibri"/>
              </a:rPr>
              <a:t> </a:t>
            </a:r>
            <a:r>
              <a:rPr sz="1320" spc="21" dirty="0">
                <a:latin typeface="Calibri"/>
                <a:cs typeface="Calibri"/>
              </a:rPr>
              <a:t>con</a:t>
            </a:r>
            <a:r>
              <a:rPr sz="1320" spc="4" dirty="0">
                <a:latin typeface="Calibri"/>
                <a:cs typeface="Calibri"/>
              </a:rPr>
              <a:t> </a:t>
            </a:r>
            <a:r>
              <a:rPr sz="1320" spc="-12" dirty="0">
                <a:latin typeface="Calibri"/>
                <a:cs typeface="Calibri"/>
              </a:rPr>
              <a:t>todas</a:t>
            </a:r>
            <a:r>
              <a:rPr sz="1320" spc="-33" dirty="0">
                <a:latin typeface="Calibri"/>
                <a:cs typeface="Calibri"/>
              </a:rPr>
              <a:t> </a:t>
            </a:r>
            <a:r>
              <a:rPr sz="1320" spc="-29" dirty="0">
                <a:latin typeface="Calibri"/>
                <a:cs typeface="Calibri"/>
              </a:rPr>
              <a:t>las</a:t>
            </a:r>
            <a:r>
              <a:rPr sz="1320" spc="-128" dirty="0">
                <a:latin typeface="Calibri"/>
                <a:cs typeface="Calibri"/>
              </a:rPr>
              <a:t> </a:t>
            </a:r>
            <a:r>
              <a:rPr sz="1320" spc="-8" dirty="0">
                <a:latin typeface="Calibri"/>
                <a:cs typeface="Calibri"/>
              </a:rPr>
              <a:t>entidades</a:t>
            </a:r>
            <a:r>
              <a:rPr sz="1320" spc="-41" dirty="0">
                <a:latin typeface="Calibri"/>
                <a:cs typeface="Calibri"/>
              </a:rPr>
              <a:t> </a:t>
            </a:r>
            <a:r>
              <a:rPr sz="1320" dirty="0">
                <a:latin typeface="Calibri"/>
                <a:cs typeface="Calibri"/>
              </a:rPr>
              <a:t>del</a:t>
            </a:r>
            <a:r>
              <a:rPr sz="1320" spc="-50" dirty="0">
                <a:latin typeface="Calibri"/>
                <a:cs typeface="Calibri"/>
              </a:rPr>
              <a:t> </a:t>
            </a:r>
            <a:r>
              <a:rPr sz="1320" spc="-8" dirty="0">
                <a:latin typeface="Calibri"/>
                <a:cs typeface="Calibri"/>
              </a:rPr>
              <a:t>estado </a:t>
            </a:r>
            <a:r>
              <a:rPr sz="1320" spc="-4" dirty="0">
                <a:latin typeface="Calibri"/>
                <a:cs typeface="Calibri"/>
              </a:rPr>
              <a:t>y</a:t>
            </a:r>
            <a:r>
              <a:rPr sz="1320" spc="-132" dirty="0">
                <a:latin typeface="Calibri"/>
                <a:cs typeface="Calibri"/>
              </a:rPr>
              <a:t> </a:t>
            </a:r>
            <a:r>
              <a:rPr sz="1320" spc="25" dirty="0">
                <a:latin typeface="Calibri"/>
                <a:cs typeface="Calibri"/>
              </a:rPr>
              <a:t>de</a:t>
            </a:r>
            <a:r>
              <a:rPr sz="1320" spc="-4" dirty="0">
                <a:latin typeface="Calibri"/>
                <a:cs typeface="Calibri"/>
              </a:rPr>
              <a:t> </a:t>
            </a:r>
            <a:r>
              <a:rPr sz="1320" spc="-17" dirty="0">
                <a:latin typeface="Calibri"/>
                <a:cs typeface="Calibri"/>
              </a:rPr>
              <a:t>losgobiernos</a:t>
            </a:r>
            <a:r>
              <a:rPr sz="1320" spc="-12" dirty="0">
                <a:latin typeface="Calibri"/>
                <a:cs typeface="Calibri"/>
              </a:rPr>
              <a:t> </a:t>
            </a:r>
            <a:r>
              <a:rPr sz="1320" spc="-25" dirty="0">
                <a:latin typeface="Calibri"/>
                <a:cs typeface="Calibri"/>
              </a:rPr>
              <a:t>regionales</a:t>
            </a:r>
            <a:r>
              <a:rPr sz="1320" spc="-45" dirty="0">
                <a:latin typeface="Calibri"/>
                <a:cs typeface="Calibri"/>
              </a:rPr>
              <a:t> </a:t>
            </a:r>
            <a:r>
              <a:rPr sz="1320" spc="-4" dirty="0">
                <a:latin typeface="Calibri"/>
                <a:cs typeface="Calibri"/>
              </a:rPr>
              <a:t>y </a:t>
            </a:r>
            <a:r>
              <a:rPr sz="1320" spc="-289" dirty="0">
                <a:latin typeface="Calibri"/>
                <a:cs typeface="Calibri"/>
              </a:rPr>
              <a:t> </a:t>
            </a:r>
            <a:r>
              <a:rPr sz="1320" spc="-25" dirty="0">
                <a:latin typeface="Calibri"/>
                <a:cs typeface="Calibri"/>
              </a:rPr>
              <a:t>locales:</a:t>
            </a:r>
            <a:endParaRPr sz="1320">
              <a:latin typeface="Calibri"/>
              <a:cs typeface="Calibri"/>
            </a:endParaRPr>
          </a:p>
          <a:p>
            <a:pPr marL="670560" indent="-283416">
              <a:spcBef>
                <a:spcPts val="248"/>
              </a:spcBef>
              <a:buSzPct val="150000"/>
              <a:buFont typeface="Arial MT"/>
              <a:buChar char="•"/>
              <a:tabLst>
                <a:tab pos="670560" algn="l"/>
                <a:tab pos="671084" algn="l"/>
              </a:tabLst>
            </a:pPr>
            <a:r>
              <a:rPr sz="1320" spc="-41" dirty="0">
                <a:latin typeface="Calibri"/>
                <a:cs typeface="Calibri"/>
              </a:rPr>
              <a:t>P</a:t>
            </a:r>
            <a:r>
              <a:rPr sz="1320" spc="-70" dirty="0">
                <a:latin typeface="Calibri"/>
                <a:cs typeface="Calibri"/>
              </a:rPr>
              <a:t>r</a:t>
            </a:r>
            <a:r>
              <a:rPr sz="1320" spc="-58" dirty="0">
                <a:latin typeface="Calibri"/>
                <a:cs typeface="Calibri"/>
              </a:rPr>
              <a:t>ev</a:t>
            </a:r>
            <a:r>
              <a:rPr sz="1320" spc="-50" dirty="0">
                <a:latin typeface="Calibri"/>
                <a:cs typeface="Calibri"/>
              </a:rPr>
              <a:t>e</a:t>
            </a:r>
            <a:r>
              <a:rPr sz="1320" spc="-45" dirty="0">
                <a:latin typeface="Calibri"/>
                <a:cs typeface="Calibri"/>
              </a:rPr>
              <a:t>n</a:t>
            </a:r>
            <a:r>
              <a:rPr sz="1320" spc="-41" dirty="0">
                <a:latin typeface="Calibri"/>
                <a:cs typeface="Calibri"/>
              </a:rPr>
              <a:t>i</a:t>
            </a:r>
            <a:r>
              <a:rPr sz="1320" spc="-4" dirty="0">
                <a:latin typeface="Calibri"/>
                <a:cs typeface="Calibri"/>
              </a:rPr>
              <a:t>r</a:t>
            </a:r>
            <a:r>
              <a:rPr sz="1320" spc="-66" dirty="0">
                <a:latin typeface="Calibri"/>
                <a:cs typeface="Calibri"/>
              </a:rPr>
              <a:t> </a:t>
            </a:r>
            <a:r>
              <a:rPr sz="1320" spc="-4" dirty="0">
                <a:latin typeface="Calibri"/>
                <a:cs typeface="Calibri"/>
              </a:rPr>
              <a:t>y</a:t>
            </a:r>
            <a:r>
              <a:rPr sz="1320" spc="-136" dirty="0">
                <a:latin typeface="Calibri"/>
                <a:cs typeface="Calibri"/>
              </a:rPr>
              <a:t> </a:t>
            </a:r>
            <a:r>
              <a:rPr sz="1320" spc="-33" dirty="0">
                <a:latin typeface="Calibri"/>
                <a:cs typeface="Calibri"/>
              </a:rPr>
              <a:t>g</a:t>
            </a:r>
            <a:r>
              <a:rPr sz="1320" spc="-29" dirty="0">
                <a:latin typeface="Calibri"/>
                <a:cs typeface="Calibri"/>
              </a:rPr>
              <a:t>e</a:t>
            </a:r>
            <a:r>
              <a:rPr sz="1320" spc="-37" dirty="0">
                <a:latin typeface="Calibri"/>
                <a:cs typeface="Calibri"/>
              </a:rPr>
              <a:t>s</a:t>
            </a:r>
            <a:r>
              <a:rPr sz="1320" spc="-21" dirty="0">
                <a:latin typeface="Calibri"/>
                <a:cs typeface="Calibri"/>
              </a:rPr>
              <a:t>t</a:t>
            </a:r>
            <a:r>
              <a:rPr sz="1320" spc="-29" dirty="0">
                <a:latin typeface="Calibri"/>
                <a:cs typeface="Calibri"/>
              </a:rPr>
              <a:t>io</a:t>
            </a:r>
            <a:r>
              <a:rPr sz="1320" spc="-25" dirty="0">
                <a:latin typeface="Calibri"/>
                <a:cs typeface="Calibri"/>
              </a:rPr>
              <a:t>n</a:t>
            </a:r>
            <a:r>
              <a:rPr sz="1320" spc="-33" dirty="0">
                <a:latin typeface="Calibri"/>
                <a:cs typeface="Calibri"/>
              </a:rPr>
              <a:t>a</a:t>
            </a:r>
            <a:r>
              <a:rPr sz="1320" spc="-4" dirty="0">
                <a:latin typeface="Calibri"/>
                <a:cs typeface="Calibri"/>
              </a:rPr>
              <a:t>r</a:t>
            </a:r>
            <a:r>
              <a:rPr sz="1320" spc="-83" dirty="0">
                <a:latin typeface="Calibri"/>
                <a:cs typeface="Calibri"/>
              </a:rPr>
              <a:t> </a:t>
            </a:r>
            <a:r>
              <a:rPr sz="1320" spc="-25" dirty="0">
                <a:latin typeface="Calibri"/>
                <a:cs typeface="Calibri"/>
              </a:rPr>
              <a:t>d</a:t>
            </a:r>
            <a:r>
              <a:rPr sz="1320" spc="-21" dirty="0">
                <a:latin typeface="Calibri"/>
                <a:cs typeface="Calibri"/>
              </a:rPr>
              <a:t>i</a:t>
            </a:r>
            <a:r>
              <a:rPr sz="1320" spc="-50" dirty="0">
                <a:latin typeface="Calibri"/>
                <a:cs typeface="Calibri"/>
              </a:rPr>
              <a:t>f</a:t>
            </a:r>
            <a:r>
              <a:rPr sz="1320" spc="-29" dirty="0">
                <a:latin typeface="Calibri"/>
                <a:cs typeface="Calibri"/>
              </a:rPr>
              <a:t>e</a:t>
            </a:r>
            <a:r>
              <a:rPr sz="1320" spc="-50" dirty="0">
                <a:latin typeface="Calibri"/>
                <a:cs typeface="Calibri"/>
              </a:rPr>
              <a:t>r</a:t>
            </a:r>
            <a:r>
              <a:rPr sz="1320" spc="-29" dirty="0">
                <a:latin typeface="Calibri"/>
                <a:cs typeface="Calibri"/>
              </a:rPr>
              <a:t>e</a:t>
            </a:r>
            <a:r>
              <a:rPr sz="1320" spc="-25" dirty="0">
                <a:latin typeface="Calibri"/>
                <a:cs typeface="Calibri"/>
              </a:rPr>
              <a:t>n</a:t>
            </a:r>
            <a:r>
              <a:rPr sz="1320" spc="-29" dirty="0">
                <a:latin typeface="Calibri"/>
                <a:cs typeface="Calibri"/>
              </a:rPr>
              <a:t>c</a:t>
            </a:r>
            <a:r>
              <a:rPr sz="1320" spc="-21" dirty="0">
                <a:latin typeface="Calibri"/>
                <a:cs typeface="Calibri"/>
              </a:rPr>
              <a:t>i</a:t>
            </a:r>
            <a:r>
              <a:rPr sz="1320" spc="-25" dirty="0">
                <a:latin typeface="Calibri"/>
                <a:cs typeface="Calibri"/>
              </a:rPr>
              <a:t>as</a:t>
            </a:r>
            <a:r>
              <a:rPr sz="1320" spc="-4" dirty="0">
                <a:latin typeface="Calibri"/>
                <a:cs typeface="Calibri"/>
              </a:rPr>
              <a:t>,</a:t>
            </a:r>
            <a:r>
              <a:rPr sz="1320" spc="-45" dirty="0">
                <a:latin typeface="Calibri"/>
                <a:cs typeface="Calibri"/>
              </a:rPr>
              <a:t> </a:t>
            </a:r>
            <a:r>
              <a:rPr sz="1320" spc="-50" dirty="0">
                <a:latin typeface="Calibri"/>
                <a:cs typeface="Calibri"/>
              </a:rPr>
              <a:t>c</a:t>
            </a:r>
            <a:r>
              <a:rPr sz="1320" spc="-37" dirty="0">
                <a:latin typeface="Calibri"/>
                <a:cs typeface="Calibri"/>
              </a:rPr>
              <a:t>o</a:t>
            </a:r>
            <a:r>
              <a:rPr sz="1320" spc="-45" dirty="0">
                <a:latin typeface="Calibri"/>
                <a:cs typeface="Calibri"/>
              </a:rPr>
              <a:t>n</a:t>
            </a:r>
            <a:r>
              <a:rPr sz="1320" spc="-33" dirty="0">
                <a:latin typeface="Calibri"/>
                <a:cs typeface="Calibri"/>
              </a:rPr>
              <a:t>t</a:t>
            </a:r>
            <a:r>
              <a:rPr sz="1320" spc="-58" dirty="0">
                <a:latin typeface="Calibri"/>
                <a:cs typeface="Calibri"/>
              </a:rPr>
              <a:t>r</a:t>
            </a:r>
            <a:r>
              <a:rPr sz="1320" spc="-45" dirty="0">
                <a:latin typeface="Calibri"/>
                <a:cs typeface="Calibri"/>
              </a:rPr>
              <a:t>ov</a:t>
            </a:r>
            <a:r>
              <a:rPr sz="1320" spc="-37" dirty="0">
                <a:latin typeface="Calibri"/>
                <a:cs typeface="Calibri"/>
              </a:rPr>
              <a:t>e</a:t>
            </a:r>
            <a:r>
              <a:rPr sz="1320" spc="-58" dirty="0">
                <a:latin typeface="Calibri"/>
                <a:cs typeface="Calibri"/>
              </a:rPr>
              <a:t>r</a:t>
            </a:r>
            <a:r>
              <a:rPr sz="1320" spc="-37" dirty="0">
                <a:latin typeface="Calibri"/>
                <a:cs typeface="Calibri"/>
              </a:rPr>
              <a:t>s</a:t>
            </a:r>
            <a:r>
              <a:rPr sz="1320" spc="-29" dirty="0">
                <a:latin typeface="Calibri"/>
                <a:cs typeface="Calibri"/>
              </a:rPr>
              <a:t>i</a:t>
            </a:r>
            <a:r>
              <a:rPr sz="1320" spc="-33" dirty="0">
                <a:latin typeface="Calibri"/>
                <a:cs typeface="Calibri"/>
              </a:rPr>
              <a:t>a</a:t>
            </a:r>
            <a:r>
              <a:rPr sz="1320" spc="-4" dirty="0">
                <a:latin typeface="Calibri"/>
                <a:cs typeface="Calibri"/>
              </a:rPr>
              <a:t>s</a:t>
            </a:r>
            <a:r>
              <a:rPr sz="1320" spc="-83" dirty="0">
                <a:latin typeface="Calibri"/>
                <a:cs typeface="Calibri"/>
              </a:rPr>
              <a:t> </a:t>
            </a:r>
            <a:r>
              <a:rPr sz="1320" spc="-4" dirty="0">
                <a:latin typeface="Calibri"/>
                <a:cs typeface="Calibri"/>
              </a:rPr>
              <a:t>y</a:t>
            </a:r>
            <a:r>
              <a:rPr sz="1320" spc="-136" dirty="0">
                <a:latin typeface="Calibri"/>
                <a:cs typeface="Calibri"/>
              </a:rPr>
              <a:t> </a:t>
            </a:r>
            <a:r>
              <a:rPr sz="1320" spc="-29" dirty="0">
                <a:latin typeface="Calibri"/>
                <a:cs typeface="Calibri"/>
              </a:rPr>
              <a:t>c</a:t>
            </a:r>
            <a:r>
              <a:rPr sz="1320" spc="-17" dirty="0">
                <a:latin typeface="Calibri"/>
                <a:cs typeface="Calibri"/>
              </a:rPr>
              <a:t>o</a:t>
            </a:r>
            <a:r>
              <a:rPr sz="1320" spc="-25" dirty="0">
                <a:latin typeface="Calibri"/>
                <a:cs typeface="Calibri"/>
              </a:rPr>
              <a:t>n</a:t>
            </a:r>
            <a:r>
              <a:rPr sz="1320" spc="-12" dirty="0">
                <a:latin typeface="Calibri"/>
                <a:cs typeface="Calibri"/>
              </a:rPr>
              <a:t>fli</a:t>
            </a:r>
            <a:r>
              <a:rPr sz="1320" spc="-17" dirty="0">
                <a:latin typeface="Calibri"/>
                <a:cs typeface="Calibri"/>
              </a:rPr>
              <a:t>c</a:t>
            </a:r>
            <a:r>
              <a:rPr sz="1320" spc="-21" dirty="0">
                <a:latin typeface="Calibri"/>
                <a:cs typeface="Calibri"/>
              </a:rPr>
              <a:t>t</a:t>
            </a:r>
            <a:r>
              <a:rPr sz="1320" spc="-17" dirty="0">
                <a:latin typeface="Calibri"/>
                <a:cs typeface="Calibri"/>
              </a:rPr>
              <a:t>o</a:t>
            </a:r>
            <a:r>
              <a:rPr sz="1320" spc="-4" dirty="0">
                <a:latin typeface="Calibri"/>
                <a:cs typeface="Calibri"/>
              </a:rPr>
              <a:t>s</a:t>
            </a:r>
            <a:r>
              <a:rPr sz="1320" spc="-62" dirty="0">
                <a:latin typeface="Calibri"/>
                <a:cs typeface="Calibri"/>
              </a:rPr>
              <a:t> </a:t>
            </a:r>
            <a:r>
              <a:rPr sz="1320" spc="-37" dirty="0">
                <a:latin typeface="Calibri"/>
                <a:cs typeface="Calibri"/>
              </a:rPr>
              <a:t>soc</a:t>
            </a:r>
            <a:r>
              <a:rPr sz="1320" spc="-29" dirty="0">
                <a:latin typeface="Calibri"/>
                <a:cs typeface="Calibri"/>
              </a:rPr>
              <a:t>i</a:t>
            </a:r>
            <a:r>
              <a:rPr sz="1320" spc="-33" dirty="0">
                <a:latin typeface="Calibri"/>
                <a:cs typeface="Calibri"/>
              </a:rPr>
              <a:t>a</a:t>
            </a:r>
            <a:r>
              <a:rPr sz="1320" spc="-29" dirty="0">
                <a:latin typeface="Calibri"/>
                <a:cs typeface="Calibri"/>
              </a:rPr>
              <a:t>l</a:t>
            </a:r>
            <a:r>
              <a:rPr sz="1320" spc="-37" dirty="0">
                <a:latin typeface="Calibri"/>
                <a:cs typeface="Calibri"/>
              </a:rPr>
              <a:t>es</a:t>
            </a:r>
            <a:r>
              <a:rPr sz="1320" spc="-4" dirty="0">
                <a:latin typeface="Calibri"/>
                <a:cs typeface="Calibri"/>
              </a:rPr>
              <a:t>;</a:t>
            </a:r>
            <a:endParaRPr sz="1320">
              <a:latin typeface="Calibri"/>
              <a:cs typeface="Calibri"/>
            </a:endParaRPr>
          </a:p>
          <a:p>
            <a:pPr marL="670560" indent="-283416">
              <a:spcBef>
                <a:spcPts val="326"/>
              </a:spcBef>
              <a:buSzPct val="150000"/>
              <a:buFont typeface="Arial MT"/>
              <a:buChar char="•"/>
              <a:tabLst>
                <a:tab pos="670560" algn="l"/>
                <a:tab pos="671084" algn="l"/>
              </a:tabLst>
            </a:pPr>
            <a:r>
              <a:rPr sz="1320" spc="-128" dirty="0">
                <a:latin typeface="Calibri"/>
                <a:cs typeface="Calibri"/>
              </a:rPr>
              <a:t>F</a:t>
            </a:r>
            <a:r>
              <a:rPr sz="1320" spc="33" dirty="0">
                <a:latin typeface="Calibri"/>
                <a:cs typeface="Calibri"/>
              </a:rPr>
              <a:t>o</a:t>
            </a:r>
            <a:r>
              <a:rPr sz="1320" spc="-99" dirty="0">
                <a:latin typeface="Calibri"/>
                <a:cs typeface="Calibri"/>
              </a:rPr>
              <a:t>r</a:t>
            </a:r>
            <a:r>
              <a:rPr sz="1320" spc="-132" dirty="0">
                <a:latin typeface="Calibri"/>
                <a:cs typeface="Calibri"/>
              </a:rPr>
              <a:t>t</a:t>
            </a:r>
            <a:r>
              <a:rPr sz="1320" spc="66" dirty="0">
                <a:latin typeface="Calibri"/>
                <a:cs typeface="Calibri"/>
              </a:rPr>
              <a:t>a</a:t>
            </a:r>
            <a:r>
              <a:rPr sz="1320" spc="-62" dirty="0">
                <a:latin typeface="Calibri"/>
                <a:cs typeface="Calibri"/>
              </a:rPr>
              <a:t>l</a:t>
            </a:r>
            <a:r>
              <a:rPr sz="1320" spc="83" dirty="0">
                <a:latin typeface="Calibri"/>
                <a:cs typeface="Calibri"/>
              </a:rPr>
              <a:t>ec</a:t>
            </a:r>
            <a:r>
              <a:rPr sz="1320" spc="-50" dirty="0">
                <a:latin typeface="Calibri"/>
                <a:cs typeface="Calibri"/>
              </a:rPr>
              <a:t>e</a:t>
            </a:r>
            <a:r>
              <a:rPr sz="1320" spc="-4" dirty="0">
                <a:latin typeface="Calibri"/>
                <a:cs typeface="Calibri"/>
              </a:rPr>
              <a:t>r</a:t>
            </a:r>
            <a:r>
              <a:rPr sz="1320" spc="-58" dirty="0">
                <a:latin typeface="Calibri"/>
                <a:cs typeface="Calibri"/>
              </a:rPr>
              <a:t> </a:t>
            </a:r>
            <a:r>
              <a:rPr sz="1320" spc="-62" dirty="0">
                <a:latin typeface="Calibri"/>
                <a:cs typeface="Calibri"/>
              </a:rPr>
              <a:t>l</a:t>
            </a:r>
            <a:r>
              <a:rPr sz="1320" spc="66" dirty="0">
                <a:latin typeface="Calibri"/>
                <a:cs typeface="Calibri"/>
              </a:rPr>
              <a:t>a</a:t>
            </a:r>
            <a:r>
              <a:rPr sz="1320" spc="62" dirty="0">
                <a:latin typeface="Calibri"/>
                <a:cs typeface="Calibri"/>
              </a:rPr>
              <a:t>s</a:t>
            </a:r>
            <a:r>
              <a:rPr sz="1320" spc="99" dirty="0">
                <a:latin typeface="Calibri"/>
                <a:cs typeface="Calibri"/>
              </a:rPr>
              <a:t>c</a:t>
            </a:r>
            <a:r>
              <a:rPr sz="1320" spc="66" dirty="0">
                <a:latin typeface="Calibri"/>
                <a:cs typeface="Calibri"/>
              </a:rPr>
              <a:t>ap</a:t>
            </a:r>
            <a:r>
              <a:rPr sz="1320" spc="58" dirty="0">
                <a:latin typeface="Calibri"/>
                <a:cs typeface="Calibri"/>
              </a:rPr>
              <a:t>a</a:t>
            </a:r>
            <a:r>
              <a:rPr sz="1320" spc="111" dirty="0">
                <a:latin typeface="Calibri"/>
                <a:cs typeface="Calibri"/>
              </a:rPr>
              <a:t>c</a:t>
            </a:r>
            <a:r>
              <a:rPr sz="1320" spc="-12" dirty="0">
                <a:latin typeface="Calibri"/>
                <a:cs typeface="Calibri"/>
              </a:rPr>
              <a:t>i</a:t>
            </a:r>
            <a:r>
              <a:rPr sz="1320" spc="-17" dirty="0">
                <a:latin typeface="Calibri"/>
                <a:cs typeface="Calibri"/>
              </a:rPr>
              <a:t>d</a:t>
            </a:r>
            <a:r>
              <a:rPr sz="1320" spc="66" dirty="0">
                <a:latin typeface="Calibri"/>
                <a:cs typeface="Calibri"/>
              </a:rPr>
              <a:t>a</a:t>
            </a:r>
            <a:r>
              <a:rPr sz="1320" spc="54" dirty="0">
                <a:latin typeface="Calibri"/>
                <a:cs typeface="Calibri"/>
              </a:rPr>
              <a:t>d</a:t>
            </a:r>
            <a:r>
              <a:rPr sz="1320" spc="-50" dirty="0">
                <a:latin typeface="Calibri"/>
                <a:cs typeface="Calibri"/>
              </a:rPr>
              <a:t>e</a:t>
            </a:r>
            <a:r>
              <a:rPr sz="1320" spc="-4" dirty="0">
                <a:latin typeface="Calibri"/>
                <a:cs typeface="Calibri"/>
              </a:rPr>
              <a:t>s</a:t>
            </a:r>
            <a:r>
              <a:rPr sz="1320" spc="-111" dirty="0">
                <a:latin typeface="Calibri"/>
                <a:cs typeface="Calibri"/>
              </a:rPr>
              <a:t> </a:t>
            </a:r>
            <a:r>
              <a:rPr sz="1320" spc="54" dirty="0">
                <a:latin typeface="Calibri"/>
                <a:cs typeface="Calibri"/>
              </a:rPr>
              <a:t>d</a:t>
            </a:r>
            <a:r>
              <a:rPr sz="1320" spc="-4" dirty="0">
                <a:latin typeface="Calibri"/>
                <a:cs typeface="Calibri"/>
              </a:rPr>
              <a:t>e</a:t>
            </a:r>
            <a:r>
              <a:rPr sz="1320" spc="-25" dirty="0">
                <a:latin typeface="Calibri"/>
                <a:cs typeface="Calibri"/>
              </a:rPr>
              <a:t> </a:t>
            </a:r>
            <a:r>
              <a:rPr sz="1320" spc="54" dirty="0">
                <a:latin typeface="Calibri"/>
                <a:cs typeface="Calibri"/>
              </a:rPr>
              <a:t>d</a:t>
            </a:r>
            <a:r>
              <a:rPr sz="1320" dirty="0">
                <a:latin typeface="Calibri"/>
                <a:cs typeface="Calibri"/>
              </a:rPr>
              <a:t>i</a:t>
            </a:r>
            <a:r>
              <a:rPr sz="1320" spc="-4" dirty="0">
                <a:latin typeface="Calibri"/>
                <a:cs typeface="Calibri"/>
              </a:rPr>
              <a:t>á</a:t>
            </a:r>
            <a:r>
              <a:rPr sz="1320" spc="-62" dirty="0">
                <a:latin typeface="Calibri"/>
                <a:cs typeface="Calibri"/>
              </a:rPr>
              <a:t>l</a:t>
            </a:r>
            <a:r>
              <a:rPr sz="1320" spc="33" dirty="0">
                <a:latin typeface="Calibri"/>
                <a:cs typeface="Calibri"/>
              </a:rPr>
              <a:t>o</a:t>
            </a:r>
            <a:r>
              <a:rPr sz="1320" spc="37" dirty="0">
                <a:latin typeface="Calibri"/>
                <a:cs typeface="Calibri"/>
              </a:rPr>
              <a:t>go</a:t>
            </a:r>
            <a:endParaRPr sz="1320">
              <a:latin typeface="Calibri"/>
              <a:cs typeface="Calibri"/>
            </a:endParaRPr>
          </a:p>
          <a:p>
            <a:pPr marL="670560" indent="-283416">
              <a:spcBef>
                <a:spcPts val="334"/>
              </a:spcBef>
              <a:buSzPct val="150000"/>
              <a:buFont typeface="Arial MT"/>
              <a:buChar char="•"/>
              <a:tabLst>
                <a:tab pos="670560" algn="l"/>
                <a:tab pos="671084" algn="l"/>
              </a:tabLst>
            </a:pPr>
            <a:r>
              <a:rPr sz="1320" spc="-37" dirty="0">
                <a:latin typeface="Calibri"/>
                <a:cs typeface="Calibri"/>
              </a:rPr>
              <a:t>Facilitar</a:t>
            </a:r>
            <a:r>
              <a:rPr sz="1320" spc="-87" dirty="0">
                <a:latin typeface="Calibri"/>
                <a:cs typeface="Calibri"/>
              </a:rPr>
              <a:t> </a:t>
            </a:r>
            <a:r>
              <a:rPr sz="1320" spc="4" dirty="0">
                <a:latin typeface="Calibri"/>
                <a:cs typeface="Calibri"/>
              </a:rPr>
              <a:t>la</a:t>
            </a:r>
            <a:r>
              <a:rPr sz="1320" spc="-78" dirty="0">
                <a:latin typeface="Calibri"/>
                <a:cs typeface="Calibri"/>
              </a:rPr>
              <a:t> </a:t>
            </a:r>
            <a:r>
              <a:rPr sz="1320" spc="12" dirty="0">
                <a:latin typeface="Calibri"/>
                <a:cs typeface="Calibri"/>
              </a:rPr>
              <a:t>mediación</a:t>
            </a:r>
            <a:r>
              <a:rPr sz="1320" spc="-66" dirty="0">
                <a:latin typeface="Calibri"/>
                <a:cs typeface="Calibri"/>
              </a:rPr>
              <a:t> </a:t>
            </a:r>
            <a:r>
              <a:rPr sz="1320" spc="-4" dirty="0">
                <a:latin typeface="Calibri"/>
                <a:cs typeface="Calibri"/>
              </a:rPr>
              <a:t>y</a:t>
            </a:r>
            <a:r>
              <a:rPr sz="1320" spc="-136" dirty="0">
                <a:latin typeface="Calibri"/>
                <a:cs typeface="Calibri"/>
              </a:rPr>
              <a:t> </a:t>
            </a:r>
            <a:r>
              <a:rPr sz="1320" spc="4" dirty="0">
                <a:latin typeface="Calibri"/>
                <a:cs typeface="Calibri"/>
              </a:rPr>
              <a:t>la</a:t>
            </a:r>
            <a:r>
              <a:rPr sz="1320" spc="-66" dirty="0">
                <a:latin typeface="Calibri"/>
                <a:cs typeface="Calibri"/>
              </a:rPr>
              <a:t> </a:t>
            </a:r>
            <a:r>
              <a:rPr sz="1320" spc="12" dirty="0">
                <a:latin typeface="Calibri"/>
                <a:cs typeface="Calibri"/>
              </a:rPr>
              <a:t>negociación</a:t>
            </a:r>
            <a:r>
              <a:rPr sz="1320" spc="29" dirty="0">
                <a:latin typeface="Calibri"/>
                <a:cs typeface="Calibri"/>
              </a:rPr>
              <a:t> </a:t>
            </a:r>
            <a:r>
              <a:rPr sz="1320" dirty="0">
                <a:latin typeface="Calibri"/>
                <a:cs typeface="Calibri"/>
              </a:rPr>
              <a:t>para</a:t>
            </a:r>
            <a:r>
              <a:rPr sz="1320" spc="-25" dirty="0">
                <a:latin typeface="Calibri"/>
                <a:cs typeface="Calibri"/>
              </a:rPr>
              <a:t> </a:t>
            </a:r>
            <a:r>
              <a:rPr sz="1320" spc="-21" dirty="0">
                <a:latin typeface="Calibri"/>
                <a:cs typeface="Calibri"/>
              </a:rPr>
              <a:t>solucionar</a:t>
            </a:r>
            <a:r>
              <a:rPr sz="1320" spc="-94" dirty="0">
                <a:latin typeface="Calibri"/>
                <a:cs typeface="Calibri"/>
              </a:rPr>
              <a:t> </a:t>
            </a:r>
            <a:r>
              <a:rPr sz="1320" spc="-17" dirty="0">
                <a:latin typeface="Calibri"/>
                <a:cs typeface="Calibri"/>
              </a:rPr>
              <a:t>conflictos</a:t>
            </a:r>
            <a:r>
              <a:rPr sz="1320" spc="-50" dirty="0">
                <a:latin typeface="Calibri"/>
                <a:cs typeface="Calibri"/>
              </a:rPr>
              <a:t> </a:t>
            </a:r>
            <a:r>
              <a:rPr sz="1320" spc="-21" dirty="0">
                <a:latin typeface="Calibri"/>
                <a:cs typeface="Calibri"/>
              </a:rPr>
              <a:t>sociales</a:t>
            </a:r>
            <a:endParaRPr sz="1320">
              <a:latin typeface="Calibri"/>
              <a:cs typeface="Calibri"/>
            </a:endParaRPr>
          </a:p>
        </p:txBody>
      </p:sp>
      <p:pic>
        <p:nvPicPr>
          <p:cNvPr id="16" name="object 16"/>
          <p:cNvPicPr/>
          <p:nvPr/>
        </p:nvPicPr>
        <p:blipFill>
          <a:blip r:embed="rId3" cstate="print"/>
          <a:stretch>
            <a:fillRect/>
          </a:stretch>
        </p:blipFill>
        <p:spPr>
          <a:xfrm>
            <a:off x="6865234" y="2173996"/>
            <a:ext cx="3204662" cy="3213659"/>
          </a:xfrm>
          <a:prstGeom prst="rect">
            <a:avLst/>
          </a:prstGeom>
        </p:spPr>
      </p:pic>
    </p:spTree>
    <p:extLst>
      <p:ext uri="{BB962C8B-B14F-4D97-AF65-F5344CB8AC3E}">
        <p14:creationId xmlns:p14="http://schemas.microsoft.com/office/powerpoint/2010/main" val="2365701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4729847"/>
            <a:ext cx="792098" cy="1433322"/>
          </a:xfrm>
          <a:custGeom>
            <a:avLst/>
            <a:gdLst/>
            <a:ahLst/>
            <a:cxnLst/>
            <a:rect l="l" t="t" r="r" b="b"/>
            <a:pathLst>
              <a:path w="960119" h="1737360">
                <a:moveTo>
                  <a:pt x="0" y="0"/>
                </a:moveTo>
                <a:lnTo>
                  <a:pt x="0" y="247269"/>
                </a:lnTo>
                <a:lnTo>
                  <a:pt x="790752" y="1613535"/>
                </a:lnTo>
                <a:lnTo>
                  <a:pt x="0" y="1613535"/>
                </a:lnTo>
                <a:lnTo>
                  <a:pt x="0" y="1737360"/>
                </a:lnTo>
                <a:lnTo>
                  <a:pt x="898169" y="1737360"/>
                </a:lnTo>
                <a:lnTo>
                  <a:pt x="922286" y="1732495"/>
                </a:lnTo>
                <a:lnTo>
                  <a:pt x="941971" y="1719224"/>
                </a:lnTo>
                <a:lnTo>
                  <a:pt x="955255" y="1699539"/>
                </a:lnTo>
                <a:lnTo>
                  <a:pt x="960119" y="1675447"/>
                </a:lnTo>
                <a:lnTo>
                  <a:pt x="959599" y="1667344"/>
                </a:lnTo>
                <a:lnTo>
                  <a:pt x="958024" y="1659420"/>
                </a:lnTo>
                <a:lnTo>
                  <a:pt x="955421" y="1651774"/>
                </a:lnTo>
                <a:lnTo>
                  <a:pt x="951826" y="1644497"/>
                </a:lnTo>
                <a:lnTo>
                  <a:pt x="0" y="0"/>
                </a:lnTo>
                <a:close/>
              </a:path>
            </a:pathLst>
          </a:custGeom>
          <a:solidFill>
            <a:srgbClr val="7039AF"/>
          </a:solidFill>
        </p:spPr>
        <p:txBody>
          <a:bodyPr wrap="square" lIns="0" tIns="0" rIns="0" bIns="0" rtlCol="0"/>
          <a:lstStyle/>
          <a:p>
            <a:endParaRPr sz="1485"/>
          </a:p>
        </p:txBody>
      </p:sp>
      <p:sp>
        <p:nvSpPr>
          <p:cNvPr id="3" name="object 3"/>
          <p:cNvSpPr/>
          <p:nvPr/>
        </p:nvSpPr>
        <p:spPr>
          <a:xfrm>
            <a:off x="8657768" y="1057275"/>
            <a:ext cx="700420" cy="295466"/>
          </a:xfrm>
          <a:custGeom>
            <a:avLst/>
            <a:gdLst/>
            <a:ahLst/>
            <a:cxnLst/>
            <a:rect l="l" t="t" r="r" b="b"/>
            <a:pathLst>
              <a:path w="848995" h="358140">
                <a:moveTo>
                  <a:pt x="848740" y="0"/>
                </a:moveTo>
                <a:lnTo>
                  <a:pt x="0" y="0"/>
                </a:lnTo>
                <a:lnTo>
                  <a:pt x="1269" y="12573"/>
                </a:lnTo>
                <a:lnTo>
                  <a:pt x="12826" y="57150"/>
                </a:lnTo>
                <a:lnTo>
                  <a:pt x="28955" y="99822"/>
                </a:lnTo>
                <a:lnTo>
                  <a:pt x="49275" y="140080"/>
                </a:lnTo>
                <a:lnTo>
                  <a:pt x="73532" y="177800"/>
                </a:lnTo>
                <a:lnTo>
                  <a:pt x="101472" y="212851"/>
                </a:lnTo>
                <a:lnTo>
                  <a:pt x="132841" y="244601"/>
                </a:lnTo>
                <a:lnTo>
                  <a:pt x="167258" y="273176"/>
                </a:lnTo>
                <a:lnTo>
                  <a:pt x="204469" y="297942"/>
                </a:lnTo>
                <a:lnTo>
                  <a:pt x="244347" y="318897"/>
                </a:lnTo>
                <a:lnTo>
                  <a:pt x="286638" y="335660"/>
                </a:lnTo>
                <a:lnTo>
                  <a:pt x="330834" y="347979"/>
                </a:lnTo>
                <a:lnTo>
                  <a:pt x="376808" y="355600"/>
                </a:lnTo>
                <a:lnTo>
                  <a:pt x="424306" y="358139"/>
                </a:lnTo>
                <a:lnTo>
                  <a:pt x="471931" y="355600"/>
                </a:lnTo>
                <a:lnTo>
                  <a:pt x="517905" y="347979"/>
                </a:lnTo>
                <a:lnTo>
                  <a:pt x="562101" y="335660"/>
                </a:lnTo>
                <a:lnTo>
                  <a:pt x="604392" y="318897"/>
                </a:lnTo>
                <a:lnTo>
                  <a:pt x="644270" y="297942"/>
                </a:lnTo>
                <a:lnTo>
                  <a:pt x="681481" y="273176"/>
                </a:lnTo>
                <a:lnTo>
                  <a:pt x="715899" y="244601"/>
                </a:lnTo>
                <a:lnTo>
                  <a:pt x="747267" y="212851"/>
                </a:lnTo>
                <a:lnTo>
                  <a:pt x="775207" y="177800"/>
                </a:lnTo>
                <a:lnTo>
                  <a:pt x="799464" y="140080"/>
                </a:lnTo>
                <a:lnTo>
                  <a:pt x="819784" y="99822"/>
                </a:lnTo>
                <a:lnTo>
                  <a:pt x="835913" y="57150"/>
                </a:lnTo>
                <a:lnTo>
                  <a:pt x="847470" y="12573"/>
                </a:lnTo>
                <a:lnTo>
                  <a:pt x="848740" y="0"/>
                </a:lnTo>
                <a:close/>
              </a:path>
            </a:pathLst>
          </a:custGeom>
          <a:solidFill>
            <a:srgbClr val="AF398E"/>
          </a:solidFill>
        </p:spPr>
        <p:txBody>
          <a:bodyPr wrap="square" lIns="0" tIns="0" rIns="0" bIns="0" rtlCol="0"/>
          <a:lstStyle/>
          <a:p>
            <a:endParaRPr sz="1485"/>
          </a:p>
        </p:txBody>
      </p:sp>
      <p:sp>
        <p:nvSpPr>
          <p:cNvPr id="4" name="object 4"/>
          <p:cNvSpPr txBox="1">
            <a:spLocks noGrp="1"/>
          </p:cNvSpPr>
          <p:nvPr>
            <p:ph type="title"/>
          </p:nvPr>
        </p:nvSpPr>
        <p:spPr>
          <a:xfrm>
            <a:off x="824118" y="1458144"/>
            <a:ext cx="8055626" cy="1169118"/>
          </a:xfrm>
          <a:prstGeom prst="rect">
            <a:avLst/>
          </a:prstGeom>
        </p:spPr>
        <p:txBody>
          <a:bodyPr vert="horz" wrap="square" lIns="0" tIns="52911" rIns="0" bIns="0" rtlCol="0">
            <a:spAutoFit/>
          </a:bodyPr>
          <a:lstStyle/>
          <a:p>
            <a:pPr marL="1691592" marR="4191" indent="-1681639">
              <a:lnSpc>
                <a:spcPts val="2888"/>
              </a:lnSpc>
              <a:spcBef>
                <a:spcPts val="417"/>
              </a:spcBef>
            </a:pPr>
            <a:r>
              <a:rPr spc="-4" dirty="0"/>
              <a:t>Experiencias</a:t>
            </a:r>
            <a:r>
              <a:rPr spc="-12" dirty="0"/>
              <a:t> </a:t>
            </a:r>
            <a:r>
              <a:rPr dirty="0"/>
              <a:t>de</a:t>
            </a:r>
            <a:r>
              <a:rPr spc="-25" dirty="0"/>
              <a:t> </a:t>
            </a:r>
            <a:r>
              <a:rPr spc="-8" dirty="0"/>
              <a:t>gestión</a:t>
            </a:r>
            <a:r>
              <a:rPr spc="-33" dirty="0"/>
              <a:t> </a:t>
            </a:r>
            <a:r>
              <a:rPr spc="-8" dirty="0"/>
              <a:t>ambiental</a:t>
            </a:r>
            <a:r>
              <a:rPr spc="33" dirty="0"/>
              <a:t> </a:t>
            </a:r>
            <a:r>
              <a:rPr spc="-4" dirty="0"/>
              <a:t>en</a:t>
            </a:r>
            <a:r>
              <a:rPr spc="12" dirty="0"/>
              <a:t> </a:t>
            </a:r>
            <a:r>
              <a:rPr spc="-17" dirty="0"/>
              <a:t>Perú:</a:t>
            </a:r>
            <a:r>
              <a:rPr dirty="0"/>
              <a:t> Oficina </a:t>
            </a:r>
            <a:r>
              <a:rPr spc="-4" dirty="0"/>
              <a:t>Nacional </a:t>
            </a:r>
            <a:r>
              <a:rPr spc="-582" dirty="0"/>
              <a:t> </a:t>
            </a:r>
            <a:r>
              <a:rPr dirty="0"/>
              <a:t>de</a:t>
            </a:r>
            <a:r>
              <a:rPr spc="-17" dirty="0"/>
              <a:t> </a:t>
            </a:r>
            <a:r>
              <a:rPr spc="-4" dirty="0"/>
              <a:t>Diálogo</a:t>
            </a:r>
            <a:r>
              <a:rPr spc="4" dirty="0"/>
              <a:t> </a:t>
            </a:r>
            <a:r>
              <a:rPr dirty="0"/>
              <a:t>y</a:t>
            </a:r>
            <a:r>
              <a:rPr spc="-4" dirty="0"/>
              <a:t> </a:t>
            </a:r>
            <a:r>
              <a:rPr spc="-8" dirty="0"/>
              <a:t>Sostenibilidad</a:t>
            </a:r>
            <a:r>
              <a:rPr dirty="0"/>
              <a:t> (ONDS)</a:t>
            </a:r>
          </a:p>
        </p:txBody>
      </p:sp>
      <p:sp>
        <p:nvSpPr>
          <p:cNvPr id="5" name="object 5"/>
          <p:cNvSpPr/>
          <p:nvPr/>
        </p:nvSpPr>
        <p:spPr>
          <a:xfrm>
            <a:off x="1681010" y="3159480"/>
            <a:ext cx="1455848" cy="1455848"/>
          </a:xfrm>
          <a:custGeom>
            <a:avLst/>
            <a:gdLst/>
            <a:ahLst/>
            <a:cxnLst/>
            <a:rect l="l" t="t" r="r" b="b"/>
            <a:pathLst>
              <a:path w="1764664" h="1764664">
                <a:moveTo>
                  <a:pt x="882142" y="0"/>
                </a:moveTo>
                <a:lnTo>
                  <a:pt x="833755" y="1270"/>
                </a:lnTo>
                <a:lnTo>
                  <a:pt x="786003" y="5207"/>
                </a:lnTo>
                <a:lnTo>
                  <a:pt x="739013" y="11557"/>
                </a:lnTo>
                <a:lnTo>
                  <a:pt x="692912" y="20320"/>
                </a:lnTo>
                <a:lnTo>
                  <a:pt x="647700" y="31496"/>
                </a:lnTo>
                <a:lnTo>
                  <a:pt x="603376" y="44958"/>
                </a:lnTo>
                <a:lnTo>
                  <a:pt x="560069" y="60706"/>
                </a:lnTo>
                <a:lnTo>
                  <a:pt x="517779" y="78486"/>
                </a:lnTo>
                <a:lnTo>
                  <a:pt x="476757" y="98425"/>
                </a:lnTo>
                <a:lnTo>
                  <a:pt x="436880" y="120396"/>
                </a:lnTo>
                <a:lnTo>
                  <a:pt x="398399" y="144399"/>
                </a:lnTo>
                <a:lnTo>
                  <a:pt x="361188" y="170180"/>
                </a:lnTo>
                <a:lnTo>
                  <a:pt x="325374" y="197866"/>
                </a:lnTo>
                <a:lnTo>
                  <a:pt x="291084" y="227330"/>
                </a:lnTo>
                <a:lnTo>
                  <a:pt x="258444" y="258445"/>
                </a:lnTo>
                <a:lnTo>
                  <a:pt x="227330" y="291084"/>
                </a:lnTo>
                <a:lnTo>
                  <a:pt x="197866" y="325374"/>
                </a:lnTo>
                <a:lnTo>
                  <a:pt x="170180" y="361188"/>
                </a:lnTo>
                <a:lnTo>
                  <a:pt x="144399" y="398399"/>
                </a:lnTo>
                <a:lnTo>
                  <a:pt x="120395" y="436880"/>
                </a:lnTo>
                <a:lnTo>
                  <a:pt x="98425" y="476758"/>
                </a:lnTo>
                <a:lnTo>
                  <a:pt x="78486" y="517779"/>
                </a:lnTo>
                <a:lnTo>
                  <a:pt x="60706" y="560070"/>
                </a:lnTo>
                <a:lnTo>
                  <a:pt x="44957" y="603376"/>
                </a:lnTo>
                <a:lnTo>
                  <a:pt x="31495" y="647700"/>
                </a:lnTo>
                <a:lnTo>
                  <a:pt x="20319" y="692912"/>
                </a:lnTo>
                <a:lnTo>
                  <a:pt x="11556" y="739013"/>
                </a:lnTo>
                <a:lnTo>
                  <a:pt x="5206" y="786002"/>
                </a:lnTo>
                <a:lnTo>
                  <a:pt x="1269" y="833755"/>
                </a:lnTo>
                <a:lnTo>
                  <a:pt x="0" y="882142"/>
                </a:lnTo>
                <a:lnTo>
                  <a:pt x="1269" y="930529"/>
                </a:lnTo>
                <a:lnTo>
                  <a:pt x="5206" y="978281"/>
                </a:lnTo>
                <a:lnTo>
                  <a:pt x="11556" y="1025271"/>
                </a:lnTo>
                <a:lnTo>
                  <a:pt x="20319" y="1071372"/>
                </a:lnTo>
                <a:lnTo>
                  <a:pt x="31495" y="1116584"/>
                </a:lnTo>
                <a:lnTo>
                  <a:pt x="44957" y="1160907"/>
                </a:lnTo>
                <a:lnTo>
                  <a:pt x="60706" y="1204214"/>
                </a:lnTo>
                <a:lnTo>
                  <a:pt x="78486" y="1246505"/>
                </a:lnTo>
                <a:lnTo>
                  <a:pt x="98425" y="1287526"/>
                </a:lnTo>
                <a:lnTo>
                  <a:pt x="120395" y="1327404"/>
                </a:lnTo>
                <a:lnTo>
                  <a:pt x="144399" y="1365885"/>
                </a:lnTo>
                <a:lnTo>
                  <a:pt x="170180" y="1403096"/>
                </a:lnTo>
                <a:lnTo>
                  <a:pt x="197866" y="1438910"/>
                </a:lnTo>
                <a:lnTo>
                  <a:pt x="227330" y="1473200"/>
                </a:lnTo>
                <a:lnTo>
                  <a:pt x="258444" y="1505839"/>
                </a:lnTo>
                <a:lnTo>
                  <a:pt x="291084" y="1536954"/>
                </a:lnTo>
                <a:lnTo>
                  <a:pt x="325374" y="1566418"/>
                </a:lnTo>
                <a:lnTo>
                  <a:pt x="361188" y="1594104"/>
                </a:lnTo>
                <a:lnTo>
                  <a:pt x="398399" y="1619885"/>
                </a:lnTo>
                <a:lnTo>
                  <a:pt x="436880" y="1643888"/>
                </a:lnTo>
                <a:lnTo>
                  <a:pt x="476757" y="1665859"/>
                </a:lnTo>
                <a:lnTo>
                  <a:pt x="517779" y="1685798"/>
                </a:lnTo>
                <a:lnTo>
                  <a:pt x="560069" y="1703578"/>
                </a:lnTo>
                <a:lnTo>
                  <a:pt x="603376" y="1719326"/>
                </a:lnTo>
                <a:lnTo>
                  <a:pt x="647700" y="1732788"/>
                </a:lnTo>
                <a:lnTo>
                  <a:pt x="692912" y="1743964"/>
                </a:lnTo>
                <a:lnTo>
                  <a:pt x="739013" y="1752727"/>
                </a:lnTo>
                <a:lnTo>
                  <a:pt x="786003" y="1759077"/>
                </a:lnTo>
                <a:lnTo>
                  <a:pt x="833755" y="1763014"/>
                </a:lnTo>
                <a:lnTo>
                  <a:pt x="882142" y="1764284"/>
                </a:lnTo>
                <a:lnTo>
                  <a:pt x="930529" y="1763014"/>
                </a:lnTo>
                <a:lnTo>
                  <a:pt x="978281" y="1759077"/>
                </a:lnTo>
                <a:lnTo>
                  <a:pt x="1025270" y="1752727"/>
                </a:lnTo>
                <a:lnTo>
                  <a:pt x="1071372" y="1743964"/>
                </a:lnTo>
                <a:lnTo>
                  <a:pt x="1116584" y="1732788"/>
                </a:lnTo>
                <a:lnTo>
                  <a:pt x="1160907" y="1719326"/>
                </a:lnTo>
                <a:lnTo>
                  <a:pt x="1204214" y="1703578"/>
                </a:lnTo>
                <a:lnTo>
                  <a:pt x="1246504" y="1685798"/>
                </a:lnTo>
                <a:lnTo>
                  <a:pt x="1287526" y="1665859"/>
                </a:lnTo>
                <a:lnTo>
                  <a:pt x="1327403" y="1643888"/>
                </a:lnTo>
                <a:lnTo>
                  <a:pt x="1365885" y="1619885"/>
                </a:lnTo>
                <a:lnTo>
                  <a:pt x="1403096" y="1594104"/>
                </a:lnTo>
                <a:lnTo>
                  <a:pt x="1438910" y="1566418"/>
                </a:lnTo>
                <a:lnTo>
                  <a:pt x="1473200" y="1536954"/>
                </a:lnTo>
                <a:lnTo>
                  <a:pt x="1505839" y="1505839"/>
                </a:lnTo>
                <a:lnTo>
                  <a:pt x="1536953" y="1473200"/>
                </a:lnTo>
                <a:lnTo>
                  <a:pt x="1566417" y="1438910"/>
                </a:lnTo>
                <a:lnTo>
                  <a:pt x="1594103" y="1403096"/>
                </a:lnTo>
                <a:lnTo>
                  <a:pt x="1619885" y="1365885"/>
                </a:lnTo>
                <a:lnTo>
                  <a:pt x="1643888" y="1327404"/>
                </a:lnTo>
                <a:lnTo>
                  <a:pt x="1665859" y="1287526"/>
                </a:lnTo>
                <a:lnTo>
                  <a:pt x="1685798" y="1246505"/>
                </a:lnTo>
                <a:lnTo>
                  <a:pt x="1703577" y="1204214"/>
                </a:lnTo>
                <a:lnTo>
                  <a:pt x="1719326" y="1160907"/>
                </a:lnTo>
                <a:lnTo>
                  <a:pt x="1732788" y="1116584"/>
                </a:lnTo>
                <a:lnTo>
                  <a:pt x="1743964" y="1071372"/>
                </a:lnTo>
                <a:lnTo>
                  <a:pt x="1752727" y="1025271"/>
                </a:lnTo>
                <a:lnTo>
                  <a:pt x="1759077" y="978281"/>
                </a:lnTo>
                <a:lnTo>
                  <a:pt x="1763014" y="930529"/>
                </a:lnTo>
                <a:lnTo>
                  <a:pt x="1764284" y="882142"/>
                </a:lnTo>
                <a:lnTo>
                  <a:pt x="1763014" y="833755"/>
                </a:lnTo>
                <a:lnTo>
                  <a:pt x="1759077" y="786002"/>
                </a:lnTo>
                <a:lnTo>
                  <a:pt x="1752727" y="739013"/>
                </a:lnTo>
                <a:lnTo>
                  <a:pt x="1743964" y="692912"/>
                </a:lnTo>
                <a:lnTo>
                  <a:pt x="1732788" y="647700"/>
                </a:lnTo>
                <a:lnTo>
                  <a:pt x="1719326" y="603376"/>
                </a:lnTo>
                <a:lnTo>
                  <a:pt x="1703577" y="560070"/>
                </a:lnTo>
                <a:lnTo>
                  <a:pt x="1685798" y="517779"/>
                </a:lnTo>
                <a:lnTo>
                  <a:pt x="1665859" y="476758"/>
                </a:lnTo>
                <a:lnTo>
                  <a:pt x="1643888" y="436880"/>
                </a:lnTo>
                <a:lnTo>
                  <a:pt x="1619885" y="398399"/>
                </a:lnTo>
                <a:lnTo>
                  <a:pt x="1594103" y="361188"/>
                </a:lnTo>
                <a:lnTo>
                  <a:pt x="1566417" y="325374"/>
                </a:lnTo>
                <a:lnTo>
                  <a:pt x="1536953" y="291084"/>
                </a:lnTo>
                <a:lnTo>
                  <a:pt x="1505839" y="258445"/>
                </a:lnTo>
                <a:lnTo>
                  <a:pt x="1473200" y="227330"/>
                </a:lnTo>
                <a:lnTo>
                  <a:pt x="1438910" y="197866"/>
                </a:lnTo>
                <a:lnTo>
                  <a:pt x="1403096" y="170180"/>
                </a:lnTo>
                <a:lnTo>
                  <a:pt x="1365885" y="144399"/>
                </a:lnTo>
                <a:lnTo>
                  <a:pt x="1327403" y="120396"/>
                </a:lnTo>
                <a:lnTo>
                  <a:pt x="1287526" y="98425"/>
                </a:lnTo>
                <a:lnTo>
                  <a:pt x="1246504" y="78486"/>
                </a:lnTo>
                <a:lnTo>
                  <a:pt x="1204214" y="60706"/>
                </a:lnTo>
                <a:lnTo>
                  <a:pt x="1160907" y="44958"/>
                </a:lnTo>
                <a:lnTo>
                  <a:pt x="1116584" y="31496"/>
                </a:lnTo>
                <a:lnTo>
                  <a:pt x="1071372" y="20320"/>
                </a:lnTo>
                <a:lnTo>
                  <a:pt x="1025270" y="11557"/>
                </a:lnTo>
                <a:lnTo>
                  <a:pt x="978281" y="5207"/>
                </a:lnTo>
                <a:lnTo>
                  <a:pt x="930529" y="1270"/>
                </a:lnTo>
                <a:lnTo>
                  <a:pt x="882142" y="0"/>
                </a:lnTo>
                <a:close/>
              </a:path>
            </a:pathLst>
          </a:custGeom>
          <a:solidFill>
            <a:srgbClr val="339966"/>
          </a:solidFill>
        </p:spPr>
        <p:txBody>
          <a:bodyPr wrap="square" lIns="0" tIns="0" rIns="0" bIns="0" rtlCol="0"/>
          <a:lstStyle/>
          <a:p>
            <a:endParaRPr sz="1485"/>
          </a:p>
        </p:txBody>
      </p:sp>
      <p:sp>
        <p:nvSpPr>
          <p:cNvPr id="6" name="object 6"/>
          <p:cNvSpPr txBox="1"/>
          <p:nvPr/>
        </p:nvSpPr>
        <p:spPr>
          <a:xfrm>
            <a:off x="1920735" y="3398472"/>
            <a:ext cx="979646" cy="920172"/>
          </a:xfrm>
          <a:prstGeom prst="rect">
            <a:avLst/>
          </a:prstGeom>
        </p:spPr>
        <p:txBody>
          <a:bodyPr vert="horz" wrap="square" lIns="0" tIns="47673" rIns="0" bIns="0" rtlCol="0">
            <a:spAutoFit/>
          </a:bodyPr>
          <a:lstStyle/>
          <a:p>
            <a:pPr marL="10478" marR="4191" indent="-524" algn="ctr">
              <a:lnSpc>
                <a:spcPts val="1700"/>
              </a:lnSpc>
              <a:spcBef>
                <a:spcPts val="375"/>
              </a:spcBef>
            </a:pPr>
            <a:r>
              <a:rPr sz="1650" dirty="0">
                <a:solidFill>
                  <a:srgbClr val="FFFFFF"/>
                </a:solidFill>
                <a:latin typeface="Arial MT"/>
                <a:cs typeface="Arial MT"/>
              </a:rPr>
              <a:t>Instancias </a:t>
            </a:r>
            <a:r>
              <a:rPr sz="1650" spc="-450" dirty="0">
                <a:solidFill>
                  <a:srgbClr val="FFFFFF"/>
                </a:solidFill>
                <a:latin typeface="Arial MT"/>
                <a:cs typeface="Arial MT"/>
              </a:rPr>
              <a:t> </a:t>
            </a:r>
            <a:r>
              <a:rPr sz="1650" dirty="0">
                <a:solidFill>
                  <a:srgbClr val="FFFFFF"/>
                </a:solidFill>
                <a:latin typeface="Arial MT"/>
                <a:cs typeface="Arial MT"/>
              </a:rPr>
              <a:t>de</a:t>
            </a:r>
            <a:r>
              <a:rPr sz="1650" spc="-83" dirty="0">
                <a:solidFill>
                  <a:srgbClr val="FFFFFF"/>
                </a:solidFill>
                <a:latin typeface="Arial MT"/>
                <a:cs typeface="Arial MT"/>
              </a:rPr>
              <a:t> </a:t>
            </a:r>
            <a:r>
              <a:rPr sz="1650" dirty="0">
                <a:solidFill>
                  <a:srgbClr val="FFFFFF"/>
                </a:solidFill>
                <a:latin typeface="Arial MT"/>
                <a:cs typeface="Arial MT"/>
              </a:rPr>
              <a:t>diálogo  de las </a:t>
            </a:r>
            <a:r>
              <a:rPr sz="1650" spc="4" dirty="0">
                <a:solidFill>
                  <a:srgbClr val="FFFFFF"/>
                </a:solidFill>
                <a:latin typeface="Arial MT"/>
                <a:cs typeface="Arial MT"/>
              </a:rPr>
              <a:t> </a:t>
            </a:r>
            <a:r>
              <a:rPr sz="1650" dirty="0">
                <a:solidFill>
                  <a:srgbClr val="FFFFFF"/>
                </a:solidFill>
                <a:latin typeface="Arial MT"/>
                <a:cs typeface="Arial MT"/>
              </a:rPr>
              <a:t>ONDS</a:t>
            </a:r>
            <a:endParaRPr sz="1650">
              <a:latin typeface="Arial MT"/>
              <a:cs typeface="Arial MT"/>
            </a:endParaRPr>
          </a:p>
        </p:txBody>
      </p:sp>
      <p:grpSp>
        <p:nvGrpSpPr>
          <p:cNvPr id="7" name="object 7"/>
          <p:cNvGrpSpPr/>
          <p:nvPr/>
        </p:nvGrpSpPr>
        <p:grpSpPr>
          <a:xfrm>
            <a:off x="681665" y="3514249"/>
            <a:ext cx="3019091" cy="2423446"/>
            <a:chOff x="826261" y="2978150"/>
            <a:chExt cx="3659504" cy="2937510"/>
          </a:xfrm>
        </p:grpSpPr>
        <p:sp>
          <p:nvSpPr>
            <p:cNvPr id="8" name="object 8"/>
            <p:cNvSpPr/>
            <p:nvPr/>
          </p:nvSpPr>
          <p:spPr>
            <a:xfrm>
              <a:off x="3853433" y="2990850"/>
              <a:ext cx="632460" cy="879475"/>
            </a:xfrm>
            <a:custGeom>
              <a:avLst/>
              <a:gdLst/>
              <a:ahLst/>
              <a:cxnLst/>
              <a:rect l="l" t="t" r="r" b="b"/>
              <a:pathLst>
                <a:path w="632460" h="879475">
                  <a:moveTo>
                    <a:pt x="0" y="390016"/>
                  </a:moveTo>
                  <a:lnTo>
                    <a:pt x="423417" y="0"/>
                  </a:lnTo>
                </a:path>
                <a:path w="632460" h="879475">
                  <a:moveTo>
                    <a:pt x="423671" y="1524"/>
                  </a:moveTo>
                  <a:lnTo>
                    <a:pt x="632078" y="1524"/>
                  </a:lnTo>
                </a:path>
                <a:path w="632460" h="879475">
                  <a:moveTo>
                    <a:pt x="0" y="487679"/>
                  </a:moveTo>
                  <a:lnTo>
                    <a:pt x="423417" y="877697"/>
                  </a:lnTo>
                </a:path>
                <a:path w="632460" h="879475">
                  <a:moveTo>
                    <a:pt x="423671" y="879348"/>
                  </a:moveTo>
                  <a:lnTo>
                    <a:pt x="632078" y="879348"/>
                  </a:lnTo>
                </a:path>
              </a:pathLst>
            </a:custGeom>
            <a:ln w="25400">
              <a:solidFill>
                <a:srgbClr val="9B6E3A"/>
              </a:solidFill>
            </a:ln>
          </p:spPr>
          <p:txBody>
            <a:bodyPr wrap="square" lIns="0" tIns="0" rIns="0" bIns="0" rtlCol="0"/>
            <a:lstStyle/>
            <a:p>
              <a:endParaRPr sz="1485"/>
            </a:p>
          </p:txBody>
        </p:sp>
        <p:sp>
          <p:nvSpPr>
            <p:cNvPr id="9" name="object 9"/>
            <p:cNvSpPr/>
            <p:nvPr/>
          </p:nvSpPr>
          <p:spPr>
            <a:xfrm>
              <a:off x="838199" y="4343400"/>
              <a:ext cx="1194435" cy="1559560"/>
            </a:xfrm>
            <a:custGeom>
              <a:avLst/>
              <a:gdLst/>
              <a:ahLst/>
              <a:cxnLst/>
              <a:rect l="l" t="t" r="r" b="b"/>
              <a:pathLst>
                <a:path w="1194435" h="1559560">
                  <a:moveTo>
                    <a:pt x="0" y="0"/>
                  </a:moveTo>
                  <a:lnTo>
                    <a:pt x="0" y="298323"/>
                  </a:lnTo>
                  <a:lnTo>
                    <a:pt x="1003" y="345694"/>
                  </a:lnTo>
                  <a:lnTo>
                    <a:pt x="4013" y="392683"/>
                  </a:lnTo>
                  <a:lnTo>
                    <a:pt x="8978" y="439293"/>
                  </a:lnTo>
                  <a:lnTo>
                    <a:pt x="15862" y="485394"/>
                  </a:lnTo>
                  <a:lnTo>
                    <a:pt x="24650" y="530860"/>
                  </a:lnTo>
                  <a:lnTo>
                    <a:pt x="35280" y="575818"/>
                  </a:lnTo>
                  <a:lnTo>
                    <a:pt x="47739" y="620013"/>
                  </a:lnTo>
                  <a:lnTo>
                    <a:pt x="61975" y="663701"/>
                  </a:lnTo>
                  <a:lnTo>
                    <a:pt x="77965" y="706627"/>
                  </a:lnTo>
                  <a:lnTo>
                    <a:pt x="95669" y="748792"/>
                  </a:lnTo>
                  <a:lnTo>
                    <a:pt x="115049" y="790067"/>
                  </a:lnTo>
                  <a:lnTo>
                    <a:pt x="136080" y="830580"/>
                  </a:lnTo>
                  <a:lnTo>
                    <a:pt x="158724" y="870204"/>
                  </a:lnTo>
                  <a:lnTo>
                    <a:pt x="182930" y="908938"/>
                  </a:lnTo>
                  <a:lnTo>
                    <a:pt x="208686" y="946658"/>
                  </a:lnTo>
                  <a:lnTo>
                    <a:pt x="235953" y="983361"/>
                  </a:lnTo>
                  <a:lnTo>
                    <a:pt x="264680" y="1019047"/>
                  </a:lnTo>
                  <a:lnTo>
                    <a:pt x="294843" y="1053592"/>
                  </a:lnTo>
                  <a:lnTo>
                    <a:pt x="326415" y="1086993"/>
                  </a:lnTo>
                  <a:lnTo>
                    <a:pt x="359346" y="1119251"/>
                  </a:lnTo>
                  <a:lnTo>
                    <a:pt x="393598" y="1150239"/>
                  </a:lnTo>
                  <a:lnTo>
                    <a:pt x="429158" y="1179830"/>
                  </a:lnTo>
                  <a:lnTo>
                    <a:pt x="465963" y="1208278"/>
                  </a:lnTo>
                  <a:lnTo>
                    <a:pt x="504063" y="1235329"/>
                  </a:lnTo>
                  <a:lnTo>
                    <a:pt x="543179" y="1260868"/>
                  </a:lnTo>
                  <a:lnTo>
                    <a:pt x="583565" y="1285024"/>
                  </a:lnTo>
                  <a:lnTo>
                    <a:pt x="625094" y="1307693"/>
                  </a:lnTo>
                  <a:lnTo>
                    <a:pt x="667766" y="1328813"/>
                  </a:lnTo>
                  <a:lnTo>
                    <a:pt x="711327" y="1348359"/>
                  </a:lnTo>
                  <a:lnTo>
                    <a:pt x="756031" y="1366278"/>
                  </a:lnTo>
                  <a:lnTo>
                    <a:pt x="801624" y="1382534"/>
                  </a:lnTo>
                  <a:lnTo>
                    <a:pt x="848232" y="1397076"/>
                  </a:lnTo>
                  <a:lnTo>
                    <a:pt x="895731" y="1409865"/>
                  </a:lnTo>
                  <a:lnTo>
                    <a:pt x="895731" y="1559052"/>
                  </a:lnTo>
                  <a:lnTo>
                    <a:pt x="1194435" y="1297139"/>
                  </a:lnTo>
                  <a:lnTo>
                    <a:pt x="895731" y="962406"/>
                  </a:lnTo>
                  <a:lnTo>
                    <a:pt x="895731" y="1111504"/>
                  </a:lnTo>
                  <a:lnTo>
                    <a:pt x="848232" y="1098677"/>
                  </a:lnTo>
                  <a:lnTo>
                    <a:pt x="801624" y="1084199"/>
                  </a:lnTo>
                  <a:lnTo>
                    <a:pt x="756031" y="1067943"/>
                  </a:lnTo>
                  <a:lnTo>
                    <a:pt x="711327" y="1049909"/>
                  </a:lnTo>
                  <a:lnTo>
                    <a:pt x="667766" y="1030478"/>
                  </a:lnTo>
                  <a:lnTo>
                    <a:pt x="625094" y="1009269"/>
                  </a:lnTo>
                  <a:lnTo>
                    <a:pt x="583565" y="986663"/>
                  </a:lnTo>
                  <a:lnTo>
                    <a:pt x="543179" y="962533"/>
                  </a:lnTo>
                  <a:lnTo>
                    <a:pt x="504063" y="936879"/>
                  </a:lnTo>
                  <a:lnTo>
                    <a:pt x="465963" y="909828"/>
                  </a:lnTo>
                  <a:lnTo>
                    <a:pt x="429158" y="881507"/>
                  </a:lnTo>
                  <a:lnTo>
                    <a:pt x="393598" y="851788"/>
                  </a:lnTo>
                  <a:lnTo>
                    <a:pt x="359346" y="820801"/>
                  </a:lnTo>
                  <a:lnTo>
                    <a:pt x="326415" y="788543"/>
                  </a:lnTo>
                  <a:lnTo>
                    <a:pt x="294843" y="755142"/>
                  </a:lnTo>
                  <a:lnTo>
                    <a:pt x="264680" y="720598"/>
                  </a:lnTo>
                  <a:lnTo>
                    <a:pt x="235953" y="685038"/>
                  </a:lnTo>
                  <a:lnTo>
                    <a:pt x="208686" y="648335"/>
                  </a:lnTo>
                  <a:lnTo>
                    <a:pt x="182930" y="610616"/>
                  </a:lnTo>
                  <a:lnTo>
                    <a:pt x="158724" y="571881"/>
                  </a:lnTo>
                  <a:lnTo>
                    <a:pt x="136080" y="532257"/>
                  </a:lnTo>
                  <a:lnTo>
                    <a:pt x="115049" y="491744"/>
                  </a:lnTo>
                  <a:lnTo>
                    <a:pt x="95669" y="450342"/>
                  </a:lnTo>
                  <a:lnTo>
                    <a:pt x="77965" y="408177"/>
                  </a:lnTo>
                  <a:lnTo>
                    <a:pt x="61975" y="365251"/>
                  </a:lnTo>
                  <a:lnTo>
                    <a:pt x="47739" y="321691"/>
                  </a:lnTo>
                  <a:lnTo>
                    <a:pt x="35280" y="277368"/>
                  </a:lnTo>
                  <a:lnTo>
                    <a:pt x="24650" y="232410"/>
                  </a:lnTo>
                  <a:lnTo>
                    <a:pt x="15862" y="186944"/>
                  </a:lnTo>
                  <a:lnTo>
                    <a:pt x="8978" y="140969"/>
                  </a:lnTo>
                  <a:lnTo>
                    <a:pt x="4013" y="94361"/>
                  </a:lnTo>
                  <a:lnTo>
                    <a:pt x="1003" y="47370"/>
                  </a:lnTo>
                  <a:lnTo>
                    <a:pt x="0" y="0"/>
                  </a:lnTo>
                  <a:close/>
                </a:path>
              </a:pathLst>
            </a:custGeom>
            <a:solidFill>
              <a:srgbClr val="C38E4D"/>
            </a:solidFill>
          </p:spPr>
          <p:txBody>
            <a:bodyPr wrap="square" lIns="0" tIns="0" rIns="0" bIns="0" rtlCol="0"/>
            <a:lstStyle/>
            <a:p>
              <a:endParaRPr sz="1485"/>
            </a:p>
          </p:txBody>
        </p:sp>
        <p:sp>
          <p:nvSpPr>
            <p:cNvPr id="10" name="object 10"/>
            <p:cNvSpPr/>
            <p:nvPr/>
          </p:nvSpPr>
          <p:spPr>
            <a:xfrm>
              <a:off x="838199" y="3195827"/>
              <a:ext cx="1195070" cy="1296670"/>
            </a:xfrm>
            <a:custGeom>
              <a:avLst/>
              <a:gdLst/>
              <a:ahLst/>
              <a:cxnLst/>
              <a:rect l="l" t="t" r="r" b="b"/>
              <a:pathLst>
                <a:path w="1195070" h="1296670">
                  <a:moveTo>
                    <a:pt x="1194562" y="0"/>
                  </a:moveTo>
                  <a:lnTo>
                    <a:pt x="1155573" y="635"/>
                  </a:lnTo>
                  <a:lnTo>
                    <a:pt x="1116711" y="2412"/>
                  </a:lnTo>
                  <a:lnTo>
                    <a:pt x="1077849" y="5461"/>
                  </a:lnTo>
                  <a:lnTo>
                    <a:pt x="1039241" y="9779"/>
                  </a:lnTo>
                  <a:lnTo>
                    <a:pt x="990473" y="16891"/>
                  </a:lnTo>
                  <a:lnTo>
                    <a:pt x="942594" y="25781"/>
                  </a:lnTo>
                  <a:lnTo>
                    <a:pt x="895476" y="36449"/>
                  </a:lnTo>
                  <a:lnTo>
                    <a:pt x="849122" y="48768"/>
                  </a:lnTo>
                  <a:lnTo>
                    <a:pt x="803656" y="62864"/>
                  </a:lnTo>
                  <a:lnTo>
                    <a:pt x="759079" y="78612"/>
                  </a:lnTo>
                  <a:lnTo>
                    <a:pt x="715518" y="96012"/>
                  </a:lnTo>
                  <a:lnTo>
                    <a:pt x="672846" y="114935"/>
                  </a:lnTo>
                  <a:lnTo>
                    <a:pt x="631190" y="135255"/>
                  </a:lnTo>
                  <a:lnTo>
                    <a:pt x="590422" y="157225"/>
                  </a:lnTo>
                  <a:lnTo>
                    <a:pt x="550799" y="180467"/>
                  </a:lnTo>
                  <a:lnTo>
                    <a:pt x="512318" y="205232"/>
                  </a:lnTo>
                  <a:lnTo>
                    <a:pt x="474980" y="231394"/>
                  </a:lnTo>
                  <a:lnTo>
                    <a:pt x="438658" y="258699"/>
                  </a:lnTo>
                  <a:lnTo>
                    <a:pt x="403618" y="287400"/>
                  </a:lnTo>
                  <a:lnTo>
                    <a:pt x="369785" y="317246"/>
                  </a:lnTo>
                  <a:lnTo>
                    <a:pt x="337197" y="348361"/>
                  </a:lnTo>
                  <a:lnTo>
                    <a:pt x="305904" y="380619"/>
                  </a:lnTo>
                  <a:lnTo>
                    <a:pt x="275932" y="414020"/>
                  </a:lnTo>
                  <a:lnTo>
                    <a:pt x="247319" y="448437"/>
                  </a:lnTo>
                  <a:lnTo>
                    <a:pt x="220078" y="483870"/>
                  </a:lnTo>
                  <a:lnTo>
                    <a:pt x="194271" y="520319"/>
                  </a:lnTo>
                  <a:lnTo>
                    <a:pt x="169913" y="557657"/>
                  </a:lnTo>
                  <a:lnTo>
                    <a:pt x="147040" y="595884"/>
                  </a:lnTo>
                  <a:lnTo>
                    <a:pt x="125679" y="635000"/>
                  </a:lnTo>
                  <a:lnTo>
                    <a:pt x="105879" y="674878"/>
                  </a:lnTo>
                  <a:lnTo>
                    <a:pt x="87668" y="715645"/>
                  </a:lnTo>
                  <a:lnTo>
                    <a:pt x="71069" y="757047"/>
                  </a:lnTo>
                  <a:lnTo>
                    <a:pt x="56121" y="799211"/>
                  </a:lnTo>
                  <a:lnTo>
                    <a:pt x="42862" y="842010"/>
                  </a:lnTo>
                  <a:lnTo>
                    <a:pt x="31318" y="885444"/>
                  </a:lnTo>
                  <a:lnTo>
                    <a:pt x="21526" y="929386"/>
                  </a:lnTo>
                  <a:lnTo>
                    <a:pt x="13525" y="973836"/>
                  </a:lnTo>
                  <a:lnTo>
                    <a:pt x="7327" y="1018921"/>
                  </a:lnTo>
                  <a:lnTo>
                    <a:pt x="2997" y="1064260"/>
                  </a:lnTo>
                  <a:lnTo>
                    <a:pt x="533" y="1110107"/>
                  </a:lnTo>
                  <a:lnTo>
                    <a:pt x="0" y="1156335"/>
                  </a:lnTo>
                  <a:lnTo>
                    <a:pt x="1409" y="1202817"/>
                  </a:lnTo>
                  <a:lnTo>
                    <a:pt x="4800" y="1249680"/>
                  </a:lnTo>
                  <a:lnTo>
                    <a:pt x="10210" y="1296670"/>
                  </a:lnTo>
                  <a:lnTo>
                    <a:pt x="17691" y="1249426"/>
                  </a:lnTo>
                  <a:lnTo>
                    <a:pt x="27114" y="1202817"/>
                  </a:lnTo>
                  <a:lnTo>
                    <a:pt x="38430" y="1156970"/>
                  </a:lnTo>
                  <a:lnTo>
                    <a:pt x="51612" y="1112012"/>
                  </a:lnTo>
                  <a:lnTo>
                    <a:pt x="66598" y="1067816"/>
                  </a:lnTo>
                  <a:lnTo>
                    <a:pt x="83350" y="1024382"/>
                  </a:lnTo>
                  <a:lnTo>
                    <a:pt x="101841" y="981837"/>
                  </a:lnTo>
                  <a:lnTo>
                    <a:pt x="121996" y="940308"/>
                  </a:lnTo>
                  <a:lnTo>
                    <a:pt x="143802" y="899668"/>
                  </a:lnTo>
                  <a:lnTo>
                    <a:pt x="167208" y="860044"/>
                  </a:lnTo>
                  <a:lnTo>
                    <a:pt x="192163" y="821436"/>
                  </a:lnTo>
                  <a:lnTo>
                    <a:pt x="218630" y="783971"/>
                  </a:lnTo>
                  <a:lnTo>
                    <a:pt x="246557" y="747522"/>
                  </a:lnTo>
                  <a:lnTo>
                    <a:pt x="275907" y="712216"/>
                  </a:lnTo>
                  <a:lnTo>
                    <a:pt x="306641" y="678180"/>
                  </a:lnTo>
                  <a:lnTo>
                    <a:pt x="338721" y="645287"/>
                  </a:lnTo>
                  <a:lnTo>
                    <a:pt x="372084" y="613664"/>
                  </a:lnTo>
                  <a:lnTo>
                    <a:pt x="406704" y="583311"/>
                  </a:lnTo>
                  <a:lnTo>
                    <a:pt x="442468" y="554228"/>
                  </a:lnTo>
                  <a:lnTo>
                    <a:pt x="479552" y="526542"/>
                  </a:lnTo>
                  <a:lnTo>
                    <a:pt x="517652" y="500253"/>
                  </a:lnTo>
                  <a:lnTo>
                    <a:pt x="556768" y="475361"/>
                  </a:lnTo>
                  <a:lnTo>
                    <a:pt x="597027" y="451993"/>
                  </a:lnTo>
                  <a:lnTo>
                    <a:pt x="638302" y="430149"/>
                  </a:lnTo>
                  <a:lnTo>
                    <a:pt x="680466" y="409829"/>
                  </a:lnTo>
                  <a:lnTo>
                    <a:pt x="723519" y="391033"/>
                  </a:lnTo>
                  <a:lnTo>
                    <a:pt x="767461" y="373888"/>
                  </a:lnTo>
                  <a:lnTo>
                    <a:pt x="812164" y="358394"/>
                  </a:lnTo>
                  <a:lnTo>
                    <a:pt x="857757" y="344550"/>
                  </a:lnTo>
                  <a:lnTo>
                    <a:pt x="903986" y="332486"/>
                  </a:lnTo>
                  <a:lnTo>
                    <a:pt x="950976" y="322199"/>
                  </a:lnTo>
                  <a:lnTo>
                    <a:pt x="998474" y="313689"/>
                  </a:lnTo>
                  <a:lnTo>
                    <a:pt x="1046733" y="306959"/>
                  </a:lnTo>
                  <a:lnTo>
                    <a:pt x="1095502" y="302133"/>
                  </a:lnTo>
                  <a:lnTo>
                    <a:pt x="1144777" y="299212"/>
                  </a:lnTo>
                  <a:lnTo>
                    <a:pt x="1194562" y="298196"/>
                  </a:lnTo>
                  <a:lnTo>
                    <a:pt x="1194562" y="0"/>
                  </a:lnTo>
                  <a:close/>
                </a:path>
              </a:pathLst>
            </a:custGeom>
            <a:solidFill>
              <a:srgbClr val="9D703C"/>
            </a:solidFill>
          </p:spPr>
          <p:txBody>
            <a:bodyPr wrap="square" lIns="0" tIns="0" rIns="0" bIns="0" rtlCol="0"/>
            <a:lstStyle/>
            <a:p>
              <a:endParaRPr sz="1485"/>
            </a:p>
          </p:txBody>
        </p:sp>
        <p:sp>
          <p:nvSpPr>
            <p:cNvPr id="11" name="object 11"/>
            <p:cNvSpPr/>
            <p:nvPr/>
          </p:nvSpPr>
          <p:spPr>
            <a:xfrm>
              <a:off x="838961" y="3196590"/>
              <a:ext cx="1194435" cy="2706370"/>
            </a:xfrm>
            <a:custGeom>
              <a:avLst/>
              <a:gdLst/>
              <a:ahLst/>
              <a:cxnLst/>
              <a:rect l="l" t="t" r="r" b="b"/>
              <a:pathLst>
                <a:path w="1194435" h="2706370">
                  <a:moveTo>
                    <a:pt x="0" y="1147699"/>
                  </a:moveTo>
                  <a:lnTo>
                    <a:pt x="1003" y="1195070"/>
                  </a:lnTo>
                  <a:lnTo>
                    <a:pt x="4013" y="1242060"/>
                  </a:lnTo>
                  <a:lnTo>
                    <a:pt x="8978" y="1288542"/>
                  </a:lnTo>
                  <a:lnTo>
                    <a:pt x="15862" y="1334516"/>
                  </a:lnTo>
                  <a:lnTo>
                    <a:pt x="24650" y="1380109"/>
                  </a:lnTo>
                  <a:lnTo>
                    <a:pt x="35280" y="1424940"/>
                  </a:lnTo>
                  <a:lnTo>
                    <a:pt x="47739" y="1469263"/>
                  </a:lnTo>
                  <a:lnTo>
                    <a:pt x="61975" y="1512824"/>
                  </a:lnTo>
                  <a:lnTo>
                    <a:pt x="77965" y="1555750"/>
                  </a:lnTo>
                  <a:lnTo>
                    <a:pt x="95669" y="1597914"/>
                  </a:lnTo>
                  <a:lnTo>
                    <a:pt x="115049" y="1639316"/>
                  </a:lnTo>
                  <a:lnTo>
                    <a:pt x="136080" y="1679829"/>
                  </a:lnTo>
                  <a:lnTo>
                    <a:pt x="158724" y="1719453"/>
                  </a:lnTo>
                  <a:lnTo>
                    <a:pt x="182930" y="1758061"/>
                  </a:lnTo>
                  <a:lnTo>
                    <a:pt x="208686" y="1795780"/>
                  </a:lnTo>
                  <a:lnTo>
                    <a:pt x="235953" y="1832483"/>
                  </a:lnTo>
                  <a:lnTo>
                    <a:pt x="264680" y="1868170"/>
                  </a:lnTo>
                  <a:lnTo>
                    <a:pt x="294843" y="1902714"/>
                  </a:lnTo>
                  <a:lnTo>
                    <a:pt x="326415" y="1936115"/>
                  </a:lnTo>
                  <a:lnTo>
                    <a:pt x="359346" y="1968246"/>
                  </a:lnTo>
                  <a:lnTo>
                    <a:pt x="393598" y="1999234"/>
                  </a:lnTo>
                  <a:lnTo>
                    <a:pt x="429158" y="2028952"/>
                  </a:lnTo>
                  <a:lnTo>
                    <a:pt x="465963" y="2057273"/>
                  </a:lnTo>
                  <a:lnTo>
                    <a:pt x="504063" y="2084324"/>
                  </a:lnTo>
                  <a:lnTo>
                    <a:pt x="543179" y="2109978"/>
                  </a:lnTo>
                  <a:lnTo>
                    <a:pt x="583565" y="2134108"/>
                  </a:lnTo>
                  <a:lnTo>
                    <a:pt x="625094" y="2156714"/>
                  </a:lnTo>
                  <a:lnTo>
                    <a:pt x="667766" y="2177923"/>
                  </a:lnTo>
                  <a:lnTo>
                    <a:pt x="711326" y="2197354"/>
                  </a:lnTo>
                  <a:lnTo>
                    <a:pt x="756031" y="2215261"/>
                  </a:lnTo>
                  <a:lnTo>
                    <a:pt x="801624" y="2231517"/>
                  </a:lnTo>
                  <a:lnTo>
                    <a:pt x="848232" y="2246122"/>
                  </a:lnTo>
                  <a:lnTo>
                    <a:pt x="895731" y="2258949"/>
                  </a:lnTo>
                  <a:lnTo>
                    <a:pt x="895731" y="2109851"/>
                  </a:lnTo>
                  <a:lnTo>
                    <a:pt x="1194435" y="2444521"/>
                  </a:lnTo>
                  <a:lnTo>
                    <a:pt x="895731" y="2706370"/>
                  </a:lnTo>
                  <a:lnTo>
                    <a:pt x="895731" y="2557221"/>
                  </a:lnTo>
                  <a:lnTo>
                    <a:pt x="848232" y="2544432"/>
                  </a:lnTo>
                  <a:lnTo>
                    <a:pt x="801624" y="2529890"/>
                  </a:lnTo>
                  <a:lnTo>
                    <a:pt x="756031" y="2513647"/>
                  </a:lnTo>
                  <a:lnTo>
                    <a:pt x="711326" y="2495727"/>
                  </a:lnTo>
                  <a:lnTo>
                    <a:pt x="667766" y="2476182"/>
                  </a:lnTo>
                  <a:lnTo>
                    <a:pt x="625094" y="2455062"/>
                  </a:lnTo>
                  <a:lnTo>
                    <a:pt x="583565" y="2432405"/>
                  </a:lnTo>
                  <a:lnTo>
                    <a:pt x="543179" y="2408262"/>
                  </a:lnTo>
                  <a:lnTo>
                    <a:pt x="504063" y="2382647"/>
                  </a:lnTo>
                  <a:lnTo>
                    <a:pt x="465963" y="2355596"/>
                  </a:lnTo>
                  <a:lnTo>
                    <a:pt x="429158" y="2327275"/>
                  </a:lnTo>
                  <a:lnTo>
                    <a:pt x="393598" y="2297557"/>
                  </a:lnTo>
                  <a:lnTo>
                    <a:pt x="359346" y="2266569"/>
                  </a:lnTo>
                  <a:lnTo>
                    <a:pt x="326415" y="2234438"/>
                  </a:lnTo>
                  <a:lnTo>
                    <a:pt x="294843" y="2201037"/>
                  </a:lnTo>
                  <a:lnTo>
                    <a:pt x="264680" y="2166493"/>
                  </a:lnTo>
                  <a:lnTo>
                    <a:pt x="235953" y="2130806"/>
                  </a:lnTo>
                  <a:lnTo>
                    <a:pt x="208686" y="2094103"/>
                  </a:lnTo>
                  <a:lnTo>
                    <a:pt x="182930" y="2056384"/>
                  </a:lnTo>
                  <a:lnTo>
                    <a:pt x="158724" y="2017776"/>
                  </a:lnTo>
                  <a:lnTo>
                    <a:pt x="136080" y="1978152"/>
                  </a:lnTo>
                  <a:lnTo>
                    <a:pt x="115049" y="1937639"/>
                  </a:lnTo>
                  <a:lnTo>
                    <a:pt x="95669" y="1896237"/>
                  </a:lnTo>
                  <a:lnTo>
                    <a:pt x="77965" y="1854073"/>
                  </a:lnTo>
                  <a:lnTo>
                    <a:pt x="61975" y="1811147"/>
                  </a:lnTo>
                  <a:lnTo>
                    <a:pt x="47739" y="1767586"/>
                  </a:lnTo>
                  <a:lnTo>
                    <a:pt x="35280" y="1723263"/>
                  </a:lnTo>
                  <a:lnTo>
                    <a:pt x="24650" y="1678432"/>
                  </a:lnTo>
                  <a:lnTo>
                    <a:pt x="15862" y="1632839"/>
                  </a:lnTo>
                  <a:lnTo>
                    <a:pt x="8978" y="1586865"/>
                  </a:lnTo>
                  <a:lnTo>
                    <a:pt x="4013" y="1540383"/>
                  </a:lnTo>
                  <a:lnTo>
                    <a:pt x="1003" y="1493393"/>
                  </a:lnTo>
                  <a:lnTo>
                    <a:pt x="0" y="1445895"/>
                  </a:lnTo>
                  <a:lnTo>
                    <a:pt x="0" y="1147699"/>
                  </a:lnTo>
                  <a:lnTo>
                    <a:pt x="990" y="1100328"/>
                  </a:lnTo>
                  <a:lnTo>
                    <a:pt x="3962" y="1053592"/>
                  </a:lnTo>
                  <a:lnTo>
                    <a:pt x="8851" y="1007237"/>
                  </a:lnTo>
                  <a:lnTo>
                    <a:pt x="15633" y="961517"/>
                  </a:lnTo>
                  <a:lnTo>
                    <a:pt x="24269" y="916432"/>
                  </a:lnTo>
                  <a:lnTo>
                    <a:pt x="34709" y="871855"/>
                  </a:lnTo>
                  <a:lnTo>
                    <a:pt x="46939" y="828040"/>
                  </a:lnTo>
                  <a:lnTo>
                    <a:pt x="60896" y="784987"/>
                  </a:lnTo>
                  <a:lnTo>
                    <a:pt x="76542" y="742569"/>
                  </a:lnTo>
                  <a:lnTo>
                    <a:pt x="93865" y="700913"/>
                  </a:lnTo>
                  <a:lnTo>
                    <a:pt x="112801" y="660146"/>
                  </a:lnTo>
                  <a:lnTo>
                    <a:pt x="133311" y="620268"/>
                  </a:lnTo>
                  <a:lnTo>
                    <a:pt x="155384" y="581279"/>
                  </a:lnTo>
                  <a:lnTo>
                    <a:pt x="178943" y="543179"/>
                  </a:lnTo>
                  <a:lnTo>
                    <a:pt x="203987" y="505968"/>
                  </a:lnTo>
                  <a:lnTo>
                    <a:pt x="230454" y="469900"/>
                  </a:lnTo>
                  <a:lnTo>
                    <a:pt x="258305" y="434848"/>
                  </a:lnTo>
                  <a:lnTo>
                    <a:pt x="287515" y="400812"/>
                  </a:lnTo>
                  <a:lnTo>
                    <a:pt x="318033" y="367919"/>
                  </a:lnTo>
                  <a:lnTo>
                    <a:pt x="349834" y="336169"/>
                  </a:lnTo>
                  <a:lnTo>
                    <a:pt x="382866" y="305562"/>
                  </a:lnTo>
                  <a:lnTo>
                    <a:pt x="417093" y="276225"/>
                  </a:lnTo>
                  <a:lnTo>
                    <a:pt x="452500" y="248158"/>
                  </a:lnTo>
                  <a:lnTo>
                    <a:pt x="488950" y="221487"/>
                  </a:lnTo>
                  <a:lnTo>
                    <a:pt x="526541" y="195961"/>
                  </a:lnTo>
                  <a:lnTo>
                    <a:pt x="565276" y="171958"/>
                  </a:lnTo>
                  <a:lnTo>
                    <a:pt x="604901" y="149351"/>
                  </a:lnTo>
                  <a:lnTo>
                    <a:pt x="645541" y="128143"/>
                  </a:lnTo>
                  <a:lnTo>
                    <a:pt x="687069" y="108458"/>
                  </a:lnTo>
                  <a:lnTo>
                    <a:pt x="729488" y="90170"/>
                  </a:lnTo>
                  <a:lnTo>
                    <a:pt x="772794" y="73533"/>
                  </a:lnTo>
                  <a:lnTo>
                    <a:pt x="816863" y="58547"/>
                  </a:lnTo>
                  <a:lnTo>
                    <a:pt x="861821" y="45085"/>
                  </a:lnTo>
                  <a:lnTo>
                    <a:pt x="907414" y="33400"/>
                  </a:lnTo>
                  <a:lnTo>
                    <a:pt x="953769" y="23368"/>
                  </a:lnTo>
                  <a:lnTo>
                    <a:pt x="1000632" y="14986"/>
                  </a:lnTo>
                  <a:lnTo>
                    <a:pt x="1048257" y="8509"/>
                  </a:lnTo>
                  <a:lnTo>
                    <a:pt x="1096518" y="3810"/>
                  </a:lnTo>
                  <a:lnTo>
                    <a:pt x="1145158" y="1015"/>
                  </a:lnTo>
                  <a:lnTo>
                    <a:pt x="1194435" y="0"/>
                  </a:lnTo>
                  <a:lnTo>
                    <a:pt x="1194435" y="298323"/>
                  </a:lnTo>
                  <a:lnTo>
                    <a:pt x="1144651" y="299212"/>
                  </a:lnTo>
                  <a:lnTo>
                    <a:pt x="1095375" y="302133"/>
                  </a:lnTo>
                  <a:lnTo>
                    <a:pt x="1046607" y="306959"/>
                  </a:lnTo>
                  <a:lnTo>
                    <a:pt x="998474" y="313689"/>
                  </a:lnTo>
                  <a:lnTo>
                    <a:pt x="950849" y="322199"/>
                  </a:lnTo>
                  <a:lnTo>
                    <a:pt x="903858" y="332613"/>
                  </a:lnTo>
                  <a:lnTo>
                    <a:pt x="857631" y="344677"/>
                  </a:lnTo>
                  <a:lnTo>
                    <a:pt x="812164" y="358521"/>
                  </a:lnTo>
                  <a:lnTo>
                    <a:pt x="767334" y="374014"/>
                  </a:lnTo>
                  <a:lnTo>
                    <a:pt x="723391" y="391160"/>
                  </a:lnTo>
                  <a:lnTo>
                    <a:pt x="680338" y="409829"/>
                  </a:lnTo>
                  <a:lnTo>
                    <a:pt x="638175" y="430276"/>
                  </a:lnTo>
                  <a:lnTo>
                    <a:pt x="596900" y="452120"/>
                  </a:lnTo>
                  <a:lnTo>
                    <a:pt x="556768" y="475488"/>
                  </a:lnTo>
                  <a:lnTo>
                    <a:pt x="517525" y="500380"/>
                  </a:lnTo>
                  <a:lnTo>
                    <a:pt x="479425" y="526669"/>
                  </a:lnTo>
                  <a:lnTo>
                    <a:pt x="442468" y="554355"/>
                  </a:lnTo>
                  <a:lnTo>
                    <a:pt x="406615" y="583311"/>
                  </a:lnTo>
                  <a:lnTo>
                    <a:pt x="372008" y="613664"/>
                  </a:lnTo>
                  <a:lnTo>
                    <a:pt x="338632" y="645287"/>
                  </a:lnTo>
                  <a:lnTo>
                    <a:pt x="306565" y="678307"/>
                  </a:lnTo>
                  <a:lnTo>
                    <a:pt x="275831" y="712343"/>
                  </a:lnTo>
                  <a:lnTo>
                    <a:pt x="246468" y="747649"/>
                  </a:lnTo>
                  <a:lnTo>
                    <a:pt x="218541" y="784098"/>
                  </a:lnTo>
                  <a:lnTo>
                    <a:pt x="192074" y="821563"/>
                  </a:lnTo>
                  <a:lnTo>
                    <a:pt x="167119" y="860171"/>
                  </a:lnTo>
                  <a:lnTo>
                    <a:pt x="143725" y="899795"/>
                  </a:lnTo>
                  <a:lnTo>
                    <a:pt x="121919" y="940435"/>
                  </a:lnTo>
                  <a:lnTo>
                    <a:pt x="101752" y="982091"/>
                  </a:lnTo>
                  <a:lnTo>
                    <a:pt x="83273" y="1024509"/>
                  </a:lnTo>
                  <a:lnTo>
                    <a:pt x="66509" y="1067943"/>
                  </a:lnTo>
                  <a:lnTo>
                    <a:pt x="51523" y="1112139"/>
                  </a:lnTo>
                  <a:lnTo>
                    <a:pt x="38353" y="1157224"/>
                  </a:lnTo>
                  <a:lnTo>
                    <a:pt x="27025" y="1203071"/>
                  </a:lnTo>
                  <a:lnTo>
                    <a:pt x="17614" y="1249553"/>
                  </a:lnTo>
                  <a:lnTo>
                    <a:pt x="10134" y="1296924"/>
                  </a:lnTo>
                </a:path>
              </a:pathLst>
            </a:custGeom>
            <a:ln w="25400">
              <a:solidFill>
                <a:srgbClr val="339966"/>
              </a:solidFill>
            </a:ln>
          </p:spPr>
          <p:txBody>
            <a:bodyPr wrap="square" lIns="0" tIns="0" rIns="0" bIns="0" rtlCol="0"/>
            <a:lstStyle/>
            <a:p>
              <a:endParaRPr sz="1485"/>
            </a:p>
          </p:txBody>
        </p:sp>
      </p:grpSp>
      <p:sp>
        <p:nvSpPr>
          <p:cNvPr id="12" name="object 12"/>
          <p:cNvSpPr/>
          <p:nvPr/>
        </p:nvSpPr>
        <p:spPr>
          <a:xfrm>
            <a:off x="5075092" y="3524727"/>
            <a:ext cx="350996" cy="322183"/>
          </a:xfrm>
          <a:custGeom>
            <a:avLst/>
            <a:gdLst/>
            <a:ahLst/>
            <a:cxnLst/>
            <a:rect l="l" t="t" r="r" b="b"/>
            <a:pathLst>
              <a:path w="425450" h="390525">
                <a:moveTo>
                  <a:pt x="424942" y="390016"/>
                </a:moveTo>
                <a:lnTo>
                  <a:pt x="0" y="0"/>
                </a:lnTo>
              </a:path>
            </a:pathLst>
          </a:custGeom>
          <a:ln w="25400">
            <a:solidFill>
              <a:srgbClr val="9B6E3A"/>
            </a:solidFill>
          </a:ln>
        </p:spPr>
        <p:txBody>
          <a:bodyPr wrap="square" lIns="0" tIns="0" rIns="0" bIns="0" rtlCol="0"/>
          <a:lstStyle/>
          <a:p>
            <a:endParaRPr sz="1485"/>
          </a:p>
        </p:txBody>
      </p:sp>
      <p:sp>
        <p:nvSpPr>
          <p:cNvPr id="13" name="object 13"/>
          <p:cNvSpPr txBox="1"/>
          <p:nvPr/>
        </p:nvSpPr>
        <p:spPr>
          <a:xfrm>
            <a:off x="3791598" y="3245081"/>
            <a:ext cx="1021556" cy="510445"/>
          </a:xfrm>
          <a:prstGeom prst="rect">
            <a:avLst/>
          </a:prstGeom>
        </p:spPr>
        <p:txBody>
          <a:bodyPr vert="horz" wrap="square" lIns="0" tIns="37195" rIns="0" bIns="0" rtlCol="0">
            <a:spAutoFit/>
          </a:bodyPr>
          <a:lstStyle/>
          <a:p>
            <a:pPr marL="237839" marR="226314" indent="1572" algn="ctr">
              <a:lnSpc>
                <a:spcPts val="1073"/>
              </a:lnSpc>
              <a:spcBef>
                <a:spcPts val="293"/>
              </a:spcBef>
            </a:pPr>
            <a:r>
              <a:rPr sz="1073" spc="-17" dirty="0">
                <a:latin typeface="Arial MT"/>
                <a:cs typeface="Arial MT"/>
              </a:rPr>
              <a:t>Enfoque </a:t>
            </a:r>
            <a:r>
              <a:rPr sz="1073" spc="-12" dirty="0">
                <a:latin typeface="Arial MT"/>
                <a:cs typeface="Arial MT"/>
              </a:rPr>
              <a:t> </a:t>
            </a:r>
            <a:r>
              <a:rPr sz="1073" spc="-17" dirty="0">
                <a:latin typeface="Arial MT"/>
                <a:cs typeface="Arial MT"/>
              </a:rPr>
              <a:t>territorial/</a:t>
            </a:r>
            <a:endParaRPr sz="1073">
              <a:latin typeface="Arial MT"/>
              <a:cs typeface="Arial MT"/>
            </a:endParaRPr>
          </a:p>
          <a:p>
            <a:pPr algn="ctr">
              <a:spcBef>
                <a:spcPts val="243"/>
              </a:spcBef>
            </a:pPr>
            <a:r>
              <a:rPr sz="1073" spc="-17" dirty="0">
                <a:latin typeface="Arial MT"/>
                <a:cs typeface="Arial MT"/>
              </a:rPr>
              <a:t>descentralizadas</a:t>
            </a:r>
            <a:endParaRPr sz="1073">
              <a:latin typeface="Arial MT"/>
              <a:cs typeface="Arial MT"/>
            </a:endParaRPr>
          </a:p>
        </p:txBody>
      </p:sp>
      <p:sp>
        <p:nvSpPr>
          <p:cNvPr id="14" name="object 14"/>
          <p:cNvSpPr txBox="1"/>
          <p:nvPr/>
        </p:nvSpPr>
        <p:spPr>
          <a:xfrm>
            <a:off x="4894459" y="3380870"/>
            <a:ext cx="260890" cy="175161"/>
          </a:xfrm>
          <a:prstGeom prst="rect">
            <a:avLst/>
          </a:prstGeom>
        </p:spPr>
        <p:txBody>
          <a:bodyPr vert="horz" wrap="square" lIns="0" tIns="9954" rIns="0" bIns="0" rtlCol="0">
            <a:spAutoFit/>
          </a:bodyPr>
          <a:lstStyle/>
          <a:p>
            <a:pPr marL="10478">
              <a:spcBef>
                <a:spcPts val="78"/>
              </a:spcBef>
              <a:tabLst>
                <a:tab pos="249888" algn="l"/>
              </a:tabLst>
            </a:pPr>
            <a:r>
              <a:rPr sz="1073" u="heavy" spc="-4" dirty="0">
                <a:uFill>
                  <a:solidFill>
                    <a:srgbClr val="9B6E3A"/>
                  </a:solidFill>
                </a:uFill>
                <a:latin typeface="Arial MT"/>
                <a:cs typeface="Arial MT"/>
              </a:rPr>
              <a:t> 	</a:t>
            </a:r>
            <a:endParaRPr sz="1073">
              <a:latin typeface="Arial MT"/>
              <a:cs typeface="Arial MT"/>
            </a:endParaRPr>
          </a:p>
        </p:txBody>
      </p:sp>
      <p:grpSp>
        <p:nvGrpSpPr>
          <p:cNvPr id="15" name="object 15"/>
          <p:cNvGrpSpPr/>
          <p:nvPr/>
        </p:nvGrpSpPr>
        <p:grpSpPr>
          <a:xfrm>
            <a:off x="4894878" y="3159480"/>
            <a:ext cx="2028968" cy="1455848"/>
            <a:chOff x="5933185" y="2548127"/>
            <a:chExt cx="2459355" cy="1764664"/>
          </a:xfrm>
        </p:grpSpPr>
        <p:sp>
          <p:nvSpPr>
            <p:cNvPr id="16" name="object 16"/>
            <p:cNvSpPr/>
            <p:nvPr/>
          </p:nvSpPr>
          <p:spPr>
            <a:xfrm>
              <a:off x="5945885" y="3478530"/>
              <a:ext cx="631190" cy="391795"/>
            </a:xfrm>
            <a:custGeom>
              <a:avLst/>
              <a:gdLst/>
              <a:ahLst/>
              <a:cxnLst/>
              <a:rect l="l" t="t" r="r" b="b"/>
              <a:pathLst>
                <a:path w="631190" h="391795">
                  <a:moveTo>
                    <a:pt x="630682" y="0"/>
                  </a:moveTo>
                  <a:lnTo>
                    <a:pt x="205739" y="390017"/>
                  </a:lnTo>
                </a:path>
                <a:path w="631190" h="391795">
                  <a:moveTo>
                    <a:pt x="0" y="391668"/>
                  </a:moveTo>
                  <a:lnTo>
                    <a:pt x="205739" y="391668"/>
                  </a:lnTo>
                </a:path>
              </a:pathLst>
            </a:custGeom>
            <a:ln w="25400">
              <a:solidFill>
                <a:srgbClr val="9B6E3A"/>
              </a:solidFill>
            </a:ln>
          </p:spPr>
          <p:txBody>
            <a:bodyPr wrap="square" lIns="0" tIns="0" rIns="0" bIns="0" rtlCol="0"/>
            <a:lstStyle/>
            <a:p>
              <a:endParaRPr sz="1485"/>
            </a:p>
          </p:txBody>
        </p:sp>
        <p:sp>
          <p:nvSpPr>
            <p:cNvPr id="17" name="object 17"/>
            <p:cNvSpPr/>
            <p:nvPr/>
          </p:nvSpPr>
          <p:spPr>
            <a:xfrm>
              <a:off x="6627875" y="2548127"/>
              <a:ext cx="1764664" cy="1764664"/>
            </a:xfrm>
            <a:custGeom>
              <a:avLst/>
              <a:gdLst/>
              <a:ahLst/>
              <a:cxnLst/>
              <a:rect l="l" t="t" r="r" b="b"/>
              <a:pathLst>
                <a:path w="1764665" h="1764664">
                  <a:moveTo>
                    <a:pt x="882269" y="0"/>
                  </a:moveTo>
                  <a:lnTo>
                    <a:pt x="833881" y="1270"/>
                  </a:lnTo>
                  <a:lnTo>
                    <a:pt x="786129" y="5207"/>
                  </a:lnTo>
                  <a:lnTo>
                    <a:pt x="739267" y="11557"/>
                  </a:lnTo>
                  <a:lnTo>
                    <a:pt x="693039" y="20320"/>
                  </a:lnTo>
                  <a:lnTo>
                    <a:pt x="647826" y="31496"/>
                  </a:lnTo>
                  <a:lnTo>
                    <a:pt x="603503" y="44958"/>
                  </a:lnTo>
                  <a:lnTo>
                    <a:pt x="560197" y="60706"/>
                  </a:lnTo>
                  <a:lnTo>
                    <a:pt x="517905" y="78486"/>
                  </a:lnTo>
                  <a:lnTo>
                    <a:pt x="476884" y="98425"/>
                  </a:lnTo>
                  <a:lnTo>
                    <a:pt x="437006" y="120396"/>
                  </a:lnTo>
                  <a:lnTo>
                    <a:pt x="398399" y="144399"/>
                  </a:lnTo>
                  <a:lnTo>
                    <a:pt x="361188" y="170180"/>
                  </a:lnTo>
                  <a:lnTo>
                    <a:pt x="325500" y="197866"/>
                  </a:lnTo>
                  <a:lnTo>
                    <a:pt x="291210" y="227330"/>
                  </a:lnTo>
                  <a:lnTo>
                    <a:pt x="258445" y="258445"/>
                  </a:lnTo>
                  <a:lnTo>
                    <a:pt x="227329" y="291084"/>
                  </a:lnTo>
                  <a:lnTo>
                    <a:pt x="197866" y="325374"/>
                  </a:lnTo>
                  <a:lnTo>
                    <a:pt x="170179" y="361188"/>
                  </a:lnTo>
                  <a:lnTo>
                    <a:pt x="144399" y="398399"/>
                  </a:lnTo>
                  <a:lnTo>
                    <a:pt x="120523" y="436880"/>
                  </a:lnTo>
                  <a:lnTo>
                    <a:pt x="98425" y="476758"/>
                  </a:lnTo>
                  <a:lnTo>
                    <a:pt x="78485" y="517779"/>
                  </a:lnTo>
                  <a:lnTo>
                    <a:pt x="60705" y="560070"/>
                  </a:lnTo>
                  <a:lnTo>
                    <a:pt x="44957" y="603376"/>
                  </a:lnTo>
                  <a:lnTo>
                    <a:pt x="31496" y="647700"/>
                  </a:lnTo>
                  <a:lnTo>
                    <a:pt x="20320" y="692912"/>
                  </a:lnTo>
                  <a:lnTo>
                    <a:pt x="11556" y="739013"/>
                  </a:lnTo>
                  <a:lnTo>
                    <a:pt x="5206" y="786002"/>
                  </a:lnTo>
                  <a:lnTo>
                    <a:pt x="1270" y="833755"/>
                  </a:lnTo>
                  <a:lnTo>
                    <a:pt x="0" y="882142"/>
                  </a:lnTo>
                  <a:lnTo>
                    <a:pt x="1270" y="930529"/>
                  </a:lnTo>
                  <a:lnTo>
                    <a:pt x="5206" y="978281"/>
                  </a:lnTo>
                  <a:lnTo>
                    <a:pt x="11556" y="1025271"/>
                  </a:lnTo>
                  <a:lnTo>
                    <a:pt x="20320" y="1071372"/>
                  </a:lnTo>
                  <a:lnTo>
                    <a:pt x="31496" y="1116584"/>
                  </a:lnTo>
                  <a:lnTo>
                    <a:pt x="44957" y="1160907"/>
                  </a:lnTo>
                  <a:lnTo>
                    <a:pt x="60705" y="1204214"/>
                  </a:lnTo>
                  <a:lnTo>
                    <a:pt x="78485" y="1246505"/>
                  </a:lnTo>
                  <a:lnTo>
                    <a:pt x="98425" y="1287526"/>
                  </a:lnTo>
                  <a:lnTo>
                    <a:pt x="120523" y="1327404"/>
                  </a:lnTo>
                  <a:lnTo>
                    <a:pt x="144399" y="1365885"/>
                  </a:lnTo>
                  <a:lnTo>
                    <a:pt x="170179" y="1403096"/>
                  </a:lnTo>
                  <a:lnTo>
                    <a:pt x="197866" y="1438910"/>
                  </a:lnTo>
                  <a:lnTo>
                    <a:pt x="227329" y="1473200"/>
                  </a:lnTo>
                  <a:lnTo>
                    <a:pt x="258445" y="1505839"/>
                  </a:lnTo>
                  <a:lnTo>
                    <a:pt x="291210" y="1536954"/>
                  </a:lnTo>
                  <a:lnTo>
                    <a:pt x="325500" y="1566418"/>
                  </a:lnTo>
                  <a:lnTo>
                    <a:pt x="361188" y="1594104"/>
                  </a:lnTo>
                  <a:lnTo>
                    <a:pt x="398399" y="1619885"/>
                  </a:lnTo>
                  <a:lnTo>
                    <a:pt x="437006" y="1643888"/>
                  </a:lnTo>
                  <a:lnTo>
                    <a:pt x="476884" y="1665859"/>
                  </a:lnTo>
                  <a:lnTo>
                    <a:pt x="517905" y="1685798"/>
                  </a:lnTo>
                  <a:lnTo>
                    <a:pt x="560197" y="1703578"/>
                  </a:lnTo>
                  <a:lnTo>
                    <a:pt x="603503" y="1719326"/>
                  </a:lnTo>
                  <a:lnTo>
                    <a:pt x="647826" y="1732788"/>
                  </a:lnTo>
                  <a:lnTo>
                    <a:pt x="693039" y="1743964"/>
                  </a:lnTo>
                  <a:lnTo>
                    <a:pt x="739267" y="1752727"/>
                  </a:lnTo>
                  <a:lnTo>
                    <a:pt x="786129" y="1759077"/>
                  </a:lnTo>
                  <a:lnTo>
                    <a:pt x="833881" y="1763014"/>
                  </a:lnTo>
                  <a:lnTo>
                    <a:pt x="882269" y="1764284"/>
                  </a:lnTo>
                  <a:lnTo>
                    <a:pt x="930782" y="1763014"/>
                  </a:lnTo>
                  <a:lnTo>
                    <a:pt x="978534" y="1759077"/>
                  </a:lnTo>
                  <a:lnTo>
                    <a:pt x="1025398" y="1752727"/>
                  </a:lnTo>
                  <a:lnTo>
                    <a:pt x="1071626" y="1743964"/>
                  </a:lnTo>
                  <a:lnTo>
                    <a:pt x="1116838" y="1732788"/>
                  </a:lnTo>
                  <a:lnTo>
                    <a:pt x="1161160" y="1719326"/>
                  </a:lnTo>
                  <a:lnTo>
                    <a:pt x="1204468" y="1703578"/>
                  </a:lnTo>
                  <a:lnTo>
                    <a:pt x="1246758" y="1685798"/>
                  </a:lnTo>
                  <a:lnTo>
                    <a:pt x="1287779" y="1665859"/>
                  </a:lnTo>
                  <a:lnTo>
                    <a:pt x="1327657" y="1643888"/>
                  </a:lnTo>
                  <a:lnTo>
                    <a:pt x="1366266" y="1619885"/>
                  </a:lnTo>
                  <a:lnTo>
                    <a:pt x="1403477" y="1594104"/>
                  </a:lnTo>
                  <a:lnTo>
                    <a:pt x="1439164" y="1566418"/>
                  </a:lnTo>
                  <a:lnTo>
                    <a:pt x="1473453" y="1536954"/>
                  </a:lnTo>
                  <a:lnTo>
                    <a:pt x="1506220" y="1505839"/>
                  </a:lnTo>
                  <a:lnTo>
                    <a:pt x="1537334" y="1473200"/>
                  </a:lnTo>
                  <a:lnTo>
                    <a:pt x="1566799" y="1438910"/>
                  </a:lnTo>
                  <a:lnTo>
                    <a:pt x="1594484" y="1403096"/>
                  </a:lnTo>
                  <a:lnTo>
                    <a:pt x="1620266" y="1365885"/>
                  </a:lnTo>
                  <a:lnTo>
                    <a:pt x="1644142" y="1327404"/>
                  </a:lnTo>
                  <a:lnTo>
                    <a:pt x="1666240" y="1287526"/>
                  </a:lnTo>
                  <a:lnTo>
                    <a:pt x="1686178" y="1246505"/>
                  </a:lnTo>
                  <a:lnTo>
                    <a:pt x="1703958" y="1204214"/>
                  </a:lnTo>
                  <a:lnTo>
                    <a:pt x="1719706" y="1160907"/>
                  </a:lnTo>
                  <a:lnTo>
                    <a:pt x="1733169" y="1116584"/>
                  </a:lnTo>
                  <a:lnTo>
                    <a:pt x="1744345" y="1071372"/>
                  </a:lnTo>
                  <a:lnTo>
                    <a:pt x="1753107" y="1025271"/>
                  </a:lnTo>
                  <a:lnTo>
                    <a:pt x="1759457" y="978281"/>
                  </a:lnTo>
                  <a:lnTo>
                    <a:pt x="1763395" y="930529"/>
                  </a:lnTo>
                  <a:lnTo>
                    <a:pt x="1764665" y="882142"/>
                  </a:lnTo>
                  <a:lnTo>
                    <a:pt x="1763395" y="833755"/>
                  </a:lnTo>
                  <a:lnTo>
                    <a:pt x="1759457" y="786002"/>
                  </a:lnTo>
                  <a:lnTo>
                    <a:pt x="1753107" y="739013"/>
                  </a:lnTo>
                  <a:lnTo>
                    <a:pt x="1744345" y="692912"/>
                  </a:lnTo>
                  <a:lnTo>
                    <a:pt x="1733169" y="647700"/>
                  </a:lnTo>
                  <a:lnTo>
                    <a:pt x="1719706" y="603376"/>
                  </a:lnTo>
                  <a:lnTo>
                    <a:pt x="1703958" y="560070"/>
                  </a:lnTo>
                  <a:lnTo>
                    <a:pt x="1686178" y="517779"/>
                  </a:lnTo>
                  <a:lnTo>
                    <a:pt x="1666240" y="476758"/>
                  </a:lnTo>
                  <a:lnTo>
                    <a:pt x="1644142" y="436880"/>
                  </a:lnTo>
                  <a:lnTo>
                    <a:pt x="1620266" y="398399"/>
                  </a:lnTo>
                  <a:lnTo>
                    <a:pt x="1594484" y="361188"/>
                  </a:lnTo>
                  <a:lnTo>
                    <a:pt x="1566799" y="325374"/>
                  </a:lnTo>
                  <a:lnTo>
                    <a:pt x="1537334" y="291084"/>
                  </a:lnTo>
                  <a:lnTo>
                    <a:pt x="1506220" y="258445"/>
                  </a:lnTo>
                  <a:lnTo>
                    <a:pt x="1473453" y="227330"/>
                  </a:lnTo>
                  <a:lnTo>
                    <a:pt x="1439164" y="197866"/>
                  </a:lnTo>
                  <a:lnTo>
                    <a:pt x="1403477" y="170180"/>
                  </a:lnTo>
                  <a:lnTo>
                    <a:pt x="1366266" y="144399"/>
                  </a:lnTo>
                  <a:lnTo>
                    <a:pt x="1327657" y="120396"/>
                  </a:lnTo>
                  <a:lnTo>
                    <a:pt x="1287779" y="98425"/>
                  </a:lnTo>
                  <a:lnTo>
                    <a:pt x="1246758" y="78486"/>
                  </a:lnTo>
                  <a:lnTo>
                    <a:pt x="1204468" y="60706"/>
                  </a:lnTo>
                  <a:lnTo>
                    <a:pt x="1161160" y="44958"/>
                  </a:lnTo>
                  <a:lnTo>
                    <a:pt x="1116838" y="31496"/>
                  </a:lnTo>
                  <a:lnTo>
                    <a:pt x="1071626" y="20320"/>
                  </a:lnTo>
                  <a:lnTo>
                    <a:pt x="1025398" y="11557"/>
                  </a:lnTo>
                  <a:lnTo>
                    <a:pt x="978534" y="5207"/>
                  </a:lnTo>
                  <a:lnTo>
                    <a:pt x="930782" y="1270"/>
                  </a:lnTo>
                  <a:lnTo>
                    <a:pt x="882269" y="0"/>
                  </a:lnTo>
                  <a:close/>
                </a:path>
              </a:pathLst>
            </a:custGeom>
            <a:solidFill>
              <a:srgbClr val="006600"/>
            </a:solidFill>
          </p:spPr>
          <p:txBody>
            <a:bodyPr wrap="square" lIns="0" tIns="0" rIns="0" bIns="0" rtlCol="0"/>
            <a:lstStyle/>
            <a:p>
              <a:endParaRPr sz="1485"/>
            </a:p>
          </p:txBody>
        </p:sp>
      </p:grpSp>
      <p:sp>
        <p:nvSpPr>
          <p:cNvPr id="18" name="object 18"/>
          <p:cNvSpPr txBox="1"/>
          <p:nvPr/>
        </p:nvSpPr>
        <p:spPr>
          <a:xfrm>
            <a:off x="3826278" y="4140488"/>
            <a:ext cx="944023" cy="175161"/>
          </a:xfrm>
          <a:prstGeom prst="rect">
            <a:avLst/>
          </a:prstGeom>
        </p:spPr>
        <p:txBody>
          <a:bodyPr vert="horz" wrap="square" lIns="0" tIns="9954" rIns="0" bIns="0" rtlCol="0">
            <a:spAutoFit/>
          </a:bodyPr>
          <a:lstStyle/>
          <a:p>
            <a:pPr marL="10478">
              <a:spcBef>
                <a:spcPts val="78"/>
              </a:spcBef>
            </a:pPr>
            <a:r>
              <a:rPr sz="1073" spc="-4" dirty="0">
                <a:latin typeface="Arial MT"/>
                <a:cs typeface="Arial MT"/>
              </a:rPr>
              <a:t>Dos</a:t>
            </a:r>
            <a:r>
              <a:rPr sz="1073" spc="-41" dirty="0">
                <a:latin typeface="Arial MT"/>
                <a:cs typeface="Arial MT"/>
              </a:rPr>
              <a:t> </a:t>
            </a:r>
            <a:r>
              <a:rPr sz="1073" spc="-8" dirty="0">
                <a:latin typeface="Arial MT"/>
                <a:cs typeface="Arial MT"/>
              </a:rPr>
              <a:t>finalidades</a:t>
            </a:r>
            <a:endParaRPr sz="1073">
              <a:latin typeface="Arial MT"/>
              <a:cs typeface="Arial MT"/>
            </a:endParaRPr>
          </a:p>
        </p:txBody>
      </p:sp>
      <p:sp>
        <p:nvSpPr>
          <p:cNvPr id="19" name="object 19"/>
          <p:cNvSpPr txBox="1"/>
          <p:nvPr/>
        </p:nvSpPr>
        <p:spPr>
          <a:xfrm>
            <a:off x="5731611" y="3620282"/>
            <a:ext cx="917829" cy="480981"/>
          </a:xfrm>
          <a:prstGeom prst="rect">
            <a:avLst/>
          </a:prstGeom>
        </p:spPr>
        <p:txBody>
          <a:bodyPr vert="horz" wrap="square" lIns="0" tIns="44529" rIns="0" bIns="0" rtlCol="0">
            <a:spAutoFit/>
          </a:bodyPr>
          <a:lstStyle/>
          <a:p>
            <a:pPr marL="125730" marR="4191" indent="-115776">
              <a:lnSpc>
                <a:spcPts val="1733"/>
              </a:lnSpc>
              <a:spcBef>
                <a:spcPts val="351"/>
              </a:spcBef>
            </a:pPr>
            <a:r>
              <a:rPr sz="1650" dirty="0">
                <a:solidFill>
                  <a:srgbClr val="FFFFFF"/>
                </a:solidFill>
                <a:latin typeface="Arial MT"/>
                <a:cs typeface="Arial MT"/>
              </a:rPr>
              <a:t>Mesas</a:t>
            </a:r>
            <a:r>
              <a:rPr sz="1650" spc="-116" dirty="0">
                <a:solidFill>
                  <a:srgbClr val="FFFFFF"/>
                </a:solidFill>
                <a:latin typeface="Arial MT"/>
                <a:cs typeface="Arial MT"/>
              </a:rPr>
              <a:t> </a:t>
            </a:r>
            <a:r>
              <a:rPr sz="1650" dirty="0">
                <a:solidFill>
                  <a:srgbClr val="FFFFFF"/>
                </a:solidFill>
                <a:latin typeface="Arial MT"/>
                <a:cs typeface="Arial MT"/>
              </a:rPr>
              <a:t>de  diálogo</a:t>
            </a:r>
            <a:endParaRPr sz="1650">
              <a:latin typeface="Arial MT"/>
              <a:cs typeface="Arial MT"/>
            </a:endParaRPr>
          </a:p>
        </p:txBody>
      </p:sp>
      <p:grpSp>
        <p:nvGrpSpPr>
          <p:cNvPr id="20" name="object 20"/>
          <p:cNvGrpSpPr/>
          <p:nvPr/>
        </p:nvGrpSpPr>
        <p:grpSpPr>
          <a:xfrm>
            <a:off x="6914102" y="3149631"/>
            <a:ext cx="1476803" cy="1476803"/>
            <a:chOff x="8380730" y="2536189"/>
            <a:chExt cx="1790064" cy="1790064"/>
          </a:xfrm>
        </p:grpSpPr>
        <p:sp>
          <p:nvSpPr>
            <p:cNvPr id="21" name="object 21"/>
            <p:cNvSpPr/>
            <p:nvPr/>
          </p:nvSpPr>
          <p:spPr>
            <a:xfrm>
              <a:off x="8392668" y="2548127"/>
              <a:ext cx="1764664" cy="1764664"/>
            </a:xfrm>
            <a:custGeom>
              <a:avLst/>
              <a:gdLst/>
              <a:ahLst/>
              <a:cxnLst/>
              <a:rect l="l" t="t" r="r" b="b"/>
              <a:pathLst>
                <a:path w="1764665" h="1764664">
                  <a:moveTo>
                    <a:pt x="882141" y="0"/>
                  </a:moveTo>
                  <a:lnTo>
                    <a:pt x="833754" y="1270"/>
                  </a:lnTo>
                  <a:lnTo>
                    <a:pt x="786002" y="5207"/>
                  </a:lnTo>
                  <a:lnTo>
                    <a:pt x="739012" y="11557"/>
                  </a:lnTo>
                  <a:lnTo>
                    <a:pt x="692911" y="20320"/>
                  </a:lnTo>
                  <a:lnTo>
                    <a:pt x="647700" y="31496"/>
                  </a:lnTo>
                  <a:lnTo>
                    <a:pt x="603376" y="44958"/>
                  </a:lnTo>
                  <a:lnTo>
                    <a:pt x="560070" y="60706"/>
                  </a:lnTo>
                  <a:lnTo>
                    <a:pt x="517778" y="78486"/>
                  </a:lnTo>
                  <a:lnTo>
                    <a:pt x="476757" y="98425"/>
                  </a:lnTo>
                  <a:lnTo>
                    <a:pt x="436879" y="120396"/>
                  </a:lnTo>
                  <a:lnTo>
                    <a:pt x="398399" y="144399"/>
                  </a:lnTo>
                  <a:lnTo>
                    <a:pt x="361187" y="170180"/>
                  </a:lnTo>
                  <a:lnTo>
                    <a:pt x="325374" y="197866"/>
                  </a:lnTo>
                  <a:lnTo>
                    <a:pt x="291083" y="227330"/>
                  </a:lnTo>
                  <a:lnTo>
                    <a:pt x="258445" y="258445"/>
                  </a:lnTo>
                  <a:lnTo>
                    <a:pt x="227329" y="291084"/>
                  </a:lnTo>
                  <a:lnTo>
                    <a:pt x="197865" y="325374"/>
                  </a:lnTo>
                  <a:lnTo>
                    <a:pt x="170179" y="361188"/>
                  </a:lnTo>
                  <a:lnTo>
                    <a:pt x="144399" y="398399"/>
                  </a:lnTo>
                  <a:lnTo>
                    <a:pt x="120396" y="436880"/>
                  </a:lnTo>
                  <a:lnTo>
                    <a:pt x="98425" y="476758"/>
                  </a:lnTo>
                  <a:lnTo>
                    <a:pt x="78485" y="517779"/>
                  </a:lnTo>
                  <a:lnTo>
                    <a:pt x="60705" y="560070"/>
                  </a:lnTo>
                  <a:lnTo>
                    <a:pt x="44957" y="603376"/>
                  </a:lnTo>
                  <a:lnTo>
                    <a:pt x="31496" y="647700"/>
                  </a:lnTo>
                  <a:lnTo>
                    <a:pt x="20320" y="692912"/>
                  </a:lnTo>
                  <a:lnTo>
                    <a:pt x="11556" y="739013"/>
                  </a:lnTo>
                  <a:lnTo>
                    <a:pt x="5206" y="786002"/>
                  </a:lnTo>
                  <a:lnTo>
                    <a:pt x="1270" y="833755"/>
                  </a:lnTo>
                  <a:lnTo>
                    <a:pt x="0" y="882142"/>
                  </a:lnTo>
                  <a:lnTo>
                    <a:pt x="1270" y="930529"/>
                  </a:lnTo>
                  <a:lnTo>
                    <a:pt x="5206" y="978281"/>
                  </a:lnTo>
                  <a:lnTo>
                    <a:pt x="11556" y="1025271"/>
                  </a:lnTo>
                  <a:lnTo>
                    <a:pt x="20320" y="1071372"/>
                  </a:lnTo>
                  <a:lnTo>
                    <a:pt x="31496" y="1116584"/>
                  </a:lnTo>
                  <a:lnTo>
                    <a:pt x="44957" y="1160907"/>
                  </a:lnTo>
                  <a:lnTo>
                    <a:pt x="60705" y="1204214"/>
                  </a:lnTo>
                  <a:lnTo>
                    <a:pt x="78485" y="1246505"/>
                  </a:lnTo>
                  <a:lnTo>
                    <a:pt x="98425" y="1287526"/>
                  </a:lnTo>
                  <a:lnTo>
                    <a:pt x="120396" y="1327404"/>
                  </a:lnTo>
                  <a:lnTo>
                    <a:pt x="144399" y="1365885"/>
                  </a:lnTo>
                  <a:lnTo>
                    <a:pt x="170179" y="1403096"/>
                  </a:lnTo>
                  <a:lnTo>
                    <a:pt x="197865" y="1438910"/>
                  </a:lnTo>
                  <a:lnTo>
                    <a:pt x="227329" y="1473200"/>
                  </a:lnTo>
                  <a:lnTo>
                    <a:pt x="258445" y="1505839"/>
                  </a:lnTo>
                  <a:lnTo>
                    <a:pt x="291083" y="1536954"/>
                  </a:lnTo>
                  <a:lnTo>
                    <a:pt x="325374" y="1566418"/>
                  </a:lnTo>
                  <a:lnTo>
                    <a:pt x="361187" y="1594104"/>
                  </a:lnTo>
                  <a:lnTo>
                    <a:pt x="398399" y="1619885"/>
                  </a:lnTo>
                  <a:lnTo>
                    <a:pt x="436879" y="1643888"/>
                  </a:lnTo>
                  <a:lnTo>
                    <a:pt x="476757" y="1665859"/>
                  </a:lnTo>
                  <a:lnTo>
                    <a:pt x="517778" y="1685798"/>
                  </a:lnTo>
                  <a:lnTo>
                    <a:pt x="560070" y="1703578"/>
                  </a:lnTo>
                  <a:lnTo>
                    <a:pt x="603376" y="1719326"/>
                  </a:lnTo>
                  <a:lnTo>
                    <a:pt x="647700" y="1732788"/>
                  </a:lnTo>
                  <a:lnTo>
                    <a:pt x="692911" y="1743964"/>
                  </a:lnTo>
                  <a:lnTo>
                    <a:pt x="739012" y="1752727"/>
                  </a:lnTo>
                  <a:lnTo>
                    <a:pt x="786002" y="1759077"/>
                  </a:lnTo>
                  <a:lnTo>
                    <a:pt x="833754" y="1763014"/>
                  </a:lnTo>
                  <a:lnTo>
                    <a:pt x="882141" y="1764284"/>
                  </a:lnTo>
                  <a:lnTo>
                    <a:pt x="930528" y="1763014"/>
                  </a:lnTo>
                  <a:lnTo>
                    <a:pt x="978280" y="1759077"/>
                  </a:lnTo>
                  <a:lnTo>
                    <a:pt x="1025271" y="1752727"/>
                  </a:lnTo>
                  <a:lnTo>
                    <a:pt x="1071372" y="1743964"/>
                  </a:lnTo>
                  <a:lnTo>
                    <a:pt x="1116583" y="1732788"/>
                  </a:lnTo>
                  <a:lnTo>
                    <a:pt x="1160906" y="1719326"/>
                  </a:lnTo>
                  <a:lnTo>
                    <a:pt x="1204213" y="1703578"/>
                  </a:lnTo>
                  <a:lnTo>
                    <a:pt x="1246504" y="1685798"/>
                  </a:lnTo>
                  <a:lnTo>
                    <a:pt x="1287526" y="1665859"/>
                  </a:lnTo>
                  <a:lnTo>
                    <a:pt x="1327403" y="1643888"/>
                  </a:lnTo>
                  <a:lnTo>
                    <a:pt x="1365884" y="1619885"/>
                  </a:lnTo>
                  <a:lnTo>
                    <a:pt x="1403096" y="1594104"/>
                  </a:lnTo>
                  <a:lnTo>
                    <a:pt x="1438909" y="1566418"/>
                  </a:lnTo>
                  <a:lnTo>
                    <a:pt x="1473200" y="1536954"/>
                  </a:lnTo>
                  <a:lnTo>
                    <a:pt x="1505838" y="1505839"/>
                  </a:lnTo>
                  <a:lnTo>
                    <a:pt x="1536953" y="1473200"/>
                  </a:lnTo>
                  <a:lnTo>
                    <a:pt x="1566417" y="1438910"/>
                  </a:lnTo>
                  <a:lnTo>
                    <a:pt x="1594103" y="1403096"/>
                  </a:lnTo>
                  <a:lnTo>
                    <a:pt x="1619884" y="1365885"/>
                  </a:lnTo>
                  <a:lnTo>
                    <a:pt x="1643887" y="1327404"/>
                  </a:lnTo>
                  <a:lnTo>
                    <a:pt x="1665858" y="1287526"/>
                  </a:lnTo>
                  <a:lnTo>
                    <a:pt x="1685798" y="1246505"/>
                  </a:lnTo>
                  <a:lnTo>
                    <a:pt x="1703577" y="1204214"/>
                  </a:lnTo>
                  <a:lnTo>
                    <a:pt x="1719326" y="1160907"/>
                  </a:lnTo>
                  <a:lnTo>
                    <a:pt x="1732787" y="1116584"/>
                  </a:lnTo>
                  <a:lnTo>
                    <a:pt x="1743963" y="1071372"/>
                  </a:lnTo>
                  <a:lnTo>
                    <a:pt x="1752727" y="1025271"/>
                  </a:lnTo>
                  <a:lnTo>
                    <a:pt x="1759077" y="978281"/>
                  </a:lnTo>
                  <a:lnTo>
                    <a:pt x="1763013" y="930529"/>
                  </a:lnTo>
                  <a:lnTo>
                    <a:pt x="1764283" y="882142"/>
                  </a:lnTo>
                  <a:lnTo>
                    <a:pt x="1763013" y="833755"/>
                  </a:lnTo>
                  <a:lnTo>
                    <a:pt x="1759077" y="786002"/>
                  </a:lnTo>
                  <a:lnTo>
                    <a:pt x="1752727" y="739013"/>
                  </a:lnTo>
                  <a:lnTo>
                    <a:pt x="1743963" y="692912"/>
                  </a:lnTo>
                  <a:lnTo>
                    <a:pt x="1732787" y="647700"/>
                  </a:lnTo>
                  <a:lnTo>
                    <a:pt x="1719326" y="603376"/>
                  </a:lnTo>
                  <a:lnTo>
                    <a:pt x="1703577" y="560070"/>
                  </a:lnTo>
                  <a:lnTo>
                    <a:pt x="1685798" y="517779"/>
                  </a:lnTo>
                  <a:lnTo>
                    <a:pt x="1665858" y="476758"/>
                  </a:lnTo>
                  <a:lnTo>
                    <a:pt x="1643887" y="436880"/>
                  </a:lnTo>
                  <a:lnTo>
                    <a:pt x="1619884" y="398399"/>
                  </a:lnTo>
                  <a:lnTo>
                    <a:pt x="1594103" y="361188"/>
                  </a:lnTo>
                  <a:lnTo>
                    <a:pt x="1566417" y="325374"/>
                  </a:lnTo>
                  <a:lnTo>
                    <a:pt x="1536953" y="291084"/>
                  </a:lnTo>
                  <a:lnTo>
                    <a:pt x="1505838" y="258445"/>
                  </a:lnTo>
                  <a:lnTo>
                    <a:pt x="1473200" y="227330"/>
                  </a:lnTo>
                  <a:lnTo>
                    <a:pt x="1438909" y="197866"/>
                  </a:lnTo>
                  <a:lnTo>
                    <a:pt x="1403096" y="170180"/>
                  </a:lnTo>
                  <a:lnTo>
                    <a:pt x="1365884" y="144399"/>
                  </a:lnTo>
                  <a:lnTo>
                    <a:pt x="1327403" y="120396"/>
                  </a:lnTo>
                  <a:lnTo>
                    <a:pt x="1287526" y="98425"/>
                  </a:lnTo>
                  <a:lnTo>
                    <a:pt x="1246504" y="78486"/>
                  </a:lnTo>
                  <a:lnTo>
                    <a:pt x="1204213" y="60706"/>
                  </a:lnTo>
                  <a:lnTo>
                    <a:pt x="1160906" y="44958"/>
                  </a:lnTo>
                  <a:lnTo>
                    <a:pt x="1116583" y="31496"/>
                  </a:lnTo>
                  <a:lnTo>
                    <a:pt x="1071372" y="20320"/>
                  </a:lnTo>
                  <a:lnTo>
                    <a:pt x="1025271" y="11557"/>
                  </a:lnTo>
                  <a:lnTo>
                    <a:pt x="978280" y="5207"/>
                  </a:lnTo>
                  <a:lnTo>
                    <a:pt x="930528" y="1270"/>
                  </a:lnTo>
                  <a:lnTo>
                    <a:pt x="882141" y="0"/>
                  </a:lnTo>
                  <a:close/>
                </a:path>
              </a:pathLst>
            </a:custGeom>
            <a:solidFill>
              <a:srgbClr val="2C433B"/>
            </a:solidFill>
          </p:spPr>
          <p:txBody>
            <a:bodyPr wrap="square" lIns="0" tIns="0" rIns="0" bIns="0" rtlCol="0"/>
            <a:lstStyle/>
            <a:p>
              <a:endParaRPr sz="1485"/>
            </a:p>
          </p:txBody>
        </p:sp>
        <p:sp>
          <p:nvSpPr>
            <p:cNvPr id="22" name="object 22"/>
            <p:cNvSpPr/>
            <p:nvPr/>
          </p:nvSpPr>
          <p:spPr>
            <a:xfrm>
              <a:off x="8393430" y="2548889"/>
              <a:ext cx="1764664" cy="1764664"/>
            </a:xfrm>
            <a:custGeom>
              <a:avLst/>
              <a:gdLst/>
              <a:ahLst/>
              <a:cxnLst/>
              <a:rect l="l" t="t" r="r" b="b"/>
              <a:pathLst>
                <a:path w="1764665" h="1764664">
                  <a:moveTo>
                    <a:pt x="0" y="882142"/>
                  </a:moveTo>
                  <a:lnTo>
                    <a:pt x="1270" y="833755"/>
                  </a:lnTo>
                  <a:lnTo>
                    <a:pt x="5206" y="786002"/>
                  </a:lnTo>
                  <a:lnTo>
                    <a:pt x="11556" y="739013"/>
                  </a:lnTo>
                  <a:lnTo>
                    <a:pt x="20320" y="692912"/>
                  </a:lnTo>
                  <a:lnTo>
                    <a:pt x="31496" y="647700"/>
                  </a:lnTo>
                  <a:lnTo>
                    <a:pt x="44958" y="603376"/>
                  </a:lnTo>
                  <a:lnTo>
                    <a:pt x="60705" y="560070"/>
                  </a:lnTo>
                  <a:lnTo>
                    <a:pt x="78486" y="517779"/>
                  </a:lnTo>
                  <a:lnTo>
                    <a:pt x="98425" y="476758"/>
                  </a:lnTo>
                  <a:lnTo>
                    <a:pt x="120396" y="436880"/>
                  </a:lnTo>
                  <a:lnTo>
                    <a:pt x="144399" y="398399"/>
                  </a:lnTo>
                  <a:lnTo>
                    <a:pt x="170179" y="361188"/>
                  </a:lnTo>
                  <a:lnTo>
                    <a:pt x="197866" y="325374"/>
                  </a:lnTo>
                  <a:lnTo>
                    <a:pt x="227329" y="291084"/>
                  </a:lnTo>
                  <a:lnTo>
                    <a:pt x="258445" y="258445"/>
                  </a:lnTo>
                  <a:lnTo>
                    <a:pt x="291084" y="227330"/>
                  </a:lnTo>
                  <a:lnTo>
                    <a:pt x="325374" y="197865"/>
                  </a:lnTo>
                  <a:lnTo>
                    <a:pt x="361188" y="170180"/>
                  </a:lnTo>
                  <a:lnTo>
                    <a:pt x="398399" y="144399"/>
                  </a:lnTo>
                  <a:lnTo>
                    <a:pt x="436879" y="120396"/>
                  </a:lnTo>
                  <a:lnTo>
                    <a:pt x="476758" y="98425"/>
                  </a:lnTo>
                  <a:lnTo>
                    <a:pt x="517778" y="78486"/>
                  </a:lnTo>
                  <a:lnTo>
                    <a:pt x="560070" y="60706"/>
                  </a:lnTo>
                  <a:lnTo>
                    <a:pt x="603376" y="44958"/>
                  </a:lnTo>
                  <a:lnTo>
                    <a:pt x="647700" y="31496"/>
                  </a:lnTo>
                  <a:lnTo>
                    <a:pt x="692912" y="20320"/>
                  </a:lnTo>
                  <a:lnTo>
                    <a:pt x="739013" y="11557"/>
                  </a:lnTo>
                  <a:lnTo>
                    <a:pt x="786002" y="5207"/>
                  </a:lnTo>
                  <a:lnTo>
                    <a:pt x="833754" y="1270"/>
                  </a:lnTo>
                  <a:lnTo>
                    <a:pt x="882142" y="0"/>
                  </a:lnTo>
                  <a:lnTo>
                    <a:pt x="930528" y="1270"/>
                  </a:lnTo>
                  <a:lnTo>
                    <a:pt x="978280" y="5207"/>
                  </a:lnTo>
                  <a:lnTo>
                    <a:pt x="1025271" y="11557"/>
                  </a:lnTo>
                  <a:lnTo>
                    <a:pt x="1071372" y="20320"/>
                  </a:lnTo>
                  <a:lnTo>
                    <a:pt x="1116584" y="31496"/>
                  </a:lnTo>
                  <a:lnTo>
                    <a:pt x="1160906" y="44958"/>
                  </a:lnTo>
                  <a:lnTo>
                    <a:pt x="1204214" y="60706"/>
                  </a:lnTo>
                  <a:lnTo>
                    <a:pt x="1246504" y="78486"/>
                  </a:lnTo>
                  <a:lnTo>
                    <a:pt x="1287526" y="98425"/>
                  </a:lnTo>
                  <a:lnTo>
                    <a:pt x="1327403" y="120396"/>
                  </a:lnTo>
                  <a:lnTo>
                    <a:pt x="1365885" y="144399"/>
                  </a:lnTo>
                  <a:lnTo>
                    <a:pt x="1403096" y="170180"/>
                  </a:lnTo>
                  <a:lnTo>
                    <a:pt x="1438910" y="197865"/>
                  </a:lnTo>
                  <a:lnTo>
                    <a:pt x="1473200" y="227330"/>
                  </a:lnTo>
                  <a:lnTo>
                    <a:pt x="1505839" y="258445"/>
                  </a:lnTo>
                  <a:lnTo>
                    <a:pt x="1536953" y="291084"/>
                  </a:lnTo>
                  <a:lnTo>
                    <a:pt x="1566418" y="325374"/>
                  </a:lnTo>
                  <a:lnTo>
                    <a:pt x="1594103" y="361188"/>
                  </a:lnTo>
                  <a:lnTo>
                    <a:pt x="1619885" y="398399"/>
                  </a:lnTo>
                  <a:lnTo>
                    <a:pt x="1643888" y="436880"/>
                  </a:lnTo>
                  <a:lnTo>
                    <a:pt x="1665859" y="476758"/>
                  </a:lnTo>
                  <a:lnTo>
                    <a:pt x="1685798" y="517779"/>
                  </a:lnTo>
                  <a:lnTo>
                    <a:pt x="1703577" y="560070"/>
                  </a:lnTo>
                  <a:lnTo>
                    <a:pt x="1719326" y="603376"/>
                  </a:lnTo>
                  <a:lnTo>
                    <a:pt x="1732788" y="647700"/>
                  </a:lnTo>
                  <a:lnTo>
                    <a:pt x="1743964" y="692912"/>
                  </a:lnTo>
                  <a:lnTo>
                    <a:pt x="1752727" y="739013"/>
                  </a:lnTo>
                  <a:lnTo>
                    <a:pt x="1759077" y="786002"/>
                  </a:lnTo>
                  <a:lnTo>
                    <a:pt x="1763014" y="833755"/>
                  </a:lnTo>
                  <a:lnTo>
                    <a:pt x="1764284" y="882142"/>
                  </a:lnTo>
                  <a:lnTo>
                    <a:pt x="1763014" y="930529"/>
                  </a:lnTo>
                  <a:lnTo>
                    <a:pt x="1759077" y="978281"/>
                  </a:lnTo>
                  <a:lnTo>
                    <a:pt x="1752727" y="1025271"/>
                  </a:lnTo>
                  <a:lnTo>
                    <a:pt x="1743964" y="1071372"/>
                  </a:lnTo>
                  <a:lnTo>
                    <a:pt x="1732788" y="1116584"/>
                  </a:lnTo>
                  <a:lnTo>
                    <a:pt x="1719326" y="1160907"/>
                  </a:lnTo>
                  <a:lnTo>
                    <a:pt x="1703577" y="1204214"/>
                  </a:lnTo>
                  <a:lnTo>
                    <a:pt x="1685798" y="1246505"/>
                  </a:lnTo>
                  <a:lnTo>
                    <a:pt x="1665859" y="1287526"/>
                  </a:lnTo>
                  <a:lnTo>
                    <a:pt x="1643888" y="1327404"/>
                  </a:lnTo>
                  <a:lnTo>
                    <a:pt x="1619885" y="1365885"/>
                  </a:lnTo>
                  <a:lnTo>
                    <a:pt x="1594103" y="1403096"/>
                  </a:lnTo>
                  <a:lnTo>
                    <a:pt x="1566418" y="1438910"/>
                  </a:lnTo>
                  <a:lnTo>
                    <a:pt x="1536953" y="1473200"/>
                  </a:lnTo>
                  <a:lnTo>
                    <a:pt x="1505839" y="1505839"/>
                  </a:lnTo>
                  <a:lnTo>
                    <a:pt x="1473200" y="1536954"/>
                  </a:lnTo>
                  <a:lnTo>
                    <a:pt x="1438910" y="1566418"/>
                  </a:lnTo>
                  <a:lnTo>
                    <a:pt x="1403096" y="1594104"/>
                  </a:lnTo>
                  <a:lnTo>
                    <a:pt x="1365885" y="1619885"/>
                  </a:lnTo>
                  <a:lnTo>
                    <a:pt x="1327403" y="1643888"/>
                  </a:lnTo>
                  <a:lnTo>
                    <a:pt x="1287526" y="1665859"/>
                  </a:lnTo>
                  <a:lnTo>
                    <a:pt x="1246504" y="1685798"/>
                  </a:lnTo>
                  <a:lnTo>
                    <a:pt x="1204214" y="1703578"/>
                  </a:lnTo>
                  <a:lnTo>
                    <a:pt x="1160906" y="1719326"/>
                  </a:lnTo>
                  <a:lnTo>
                    <a:pt x="1116584" y="1732788"/>
                  </a:lnTo>
                  <a:lnTo>
                    <a:pt x="1071372" y="1743964"/>
                  </a:lnTo>
                  <a:lnTo>
                    <a:pt x="1025271" y="1752727"/>
                  </a:lnTo>
                  <a:lnTo>
                    <a:pt x="978280" y="1759077"/>
                  </a:lnTo>
                  <a:lnTo>
                    <a:pt x="930528" y="1763014"/>
                  </a:lnTo>
                  <a:lnTo>
                    <a:pt x="882142" y="1764284"/>
                  </a:lnTo>
                  <a:lnTo>
                    <a:pt x="833754" y="1763014"/>
                  </a:lnTo>
                  <a:lnTo>
                    <a:pt x="786002" y="1759077"/>
                  </a:lnTo>
                  <a:lnTo>
                    <a:pt x="739013" y="1752727"/>
                  </a:lnTo>
                  <a:lnTo>
                    <a:pt x="692912" y="1743964"/>
                  </a:lnTo>
                  <a:lnTo>
                    <a:pt x="647700" y="1732788"/>
                  </a:lnTo>
                  <a:lnTo>
                    <a:pt x="603376" y="1719326"/>
                  </a:lnTo>
                  <a:lnTo>
                    <a:pt x="560070" y="1703578"/>
                  </a:lnTo>
                  <a:lnTo>
                    <a:pt x="517778" y="1685798"/>
                  </a:lnTo>
                  <a:lnTo>
                    <a:pt x="476758" y="1665859"/>
                  </a:lnTo>
                  <a:lnTo>
                    <a:pt x="436879" y="1643888"/>
                  </a:lnTo>
                  <a:lnTo>
                    <a:pt x="398399" y="1619885"/>
                  </a:lnTo>
                  <a:lnTo>
                    <a:pt x="361188" y="1594104"/>
                  </a:lnTo>
                  <a:lnTo>
                    <a:pt x="325374" y="1566418"/>
                  </a:lnTo>
                  <a:lnTo>
                    <a:pt x="291084" y="1536954"/>
                  </a:lnTo>
                  <a:lnTo>
                    <a:pt x="258445" y="1505839"/>
                  </a:lnTo>
                  <a:lnTo>
                    <a:pt x="227329" y="1473200"/>
                  </a:lnTo>
                  <a:lnTo>
                    <a:pt x="197866" y="1438910"/>
                  </a:lnTo>
                  <a:lnTo>
                    <a:pt x="170179" y="1403096"/>
                  </a:lnTo>
                  <a:lnTo>
                    <a:pt x="144399" y="1365885"/>
                  </a:lnTo>
                  <a:lnTo>
                    <a:pt x="120396" y="1327404"/>
                  </a:lnTo>
                  <a:lnTo>
                    <a:pt x="98425" y="1287526"/>
                  </a:lnTo>
                  <a:lnTo>
                    <a:pt x="78486" y="1246505"/>
                  </a:lnTo>
                  <a:lnTo>
                    <a:pt x="60705" y="1204214"/>
                  </a:lnTo>
                  <a:lnTo>
                    <a:pt x="44958" y="1160907"/>
                  </a:lnTo>
                  <a:lnTo>
                    <a:pt x="31496" y="1116584"/>
                  </a:lnTo>
                  <a:lnTo>
                    <a:pt x="20320" y="1071372"/>
                  </a:lnTo>
                  <a:lnTo>
                    <a:pt x="11556" y="1025271"/>
                  </a:lnTo>
                  <a:lnTo>
                    <a:pt x="5206" y="978281"/>
                  </a:lnTo>
                  <a:lnTo>
                    <a:pt x="1270" y="930529"/>
                  </a:lnTo>
                  <a:lnTo>
                    <a:pt x="0" y="882142"/>
                  </a:lnTo>
                  <a:close/>
                </a:path>
              </a:pathLst>
            </a:custGeom>
            <a:ln w="25400">
              <a:solidFill>
                <a:srgbClr val="FFFFFF"/>
              </a:solidFill>
            </a:ln>
          </p:spPr>
          <p:txBody>
            <a:bodyPr wrap="square" lIns="0" tIns="0" rIns="0" bIns="0" rtlCol="0"/>
            <a:lstStyle/>
            <a:p>
              <a:endParaRPr sz="1485"/>
            </a:p>
          </p:txBody>
        </p:sp>
      </p:grpSp>
      <p:sp>
        <p:nvSpPr>
          <p:cNvPr id="23" name="object 23"/>
          <p:cNvSpPr txBox="1"/>
          <p:nvPr/>
        </p:nvSpPr>
        <p:spPr>
          <a:xfrm>
            <a:off x="7139787" y="3398472"/>
            <a:ext cx="1033082" cy="920172"/>
          </a:xfrm>
          <a:prstGeom prst="rect">
            <a:avLst/>
          </a:prstGeom>
        </p:spPr>
        <p:txBody>
          <a:bodyPr vert="horz" wrap="square" lIns="0" tIns="47673" rIns="0" bIns="0" rtlCol="0">
            <a:spAutoFit/>
          </a:bodyPr>
          <a:lstStyle/>
          <a:p>
            <a:pPr marL="10478" marR="4191" indent="47673">
              <a:lnSpc>
                <a:spcPts val="1700"/>
              </a:lnSpc>
              <a:spcBef>
                <a:spcPts val="375"/>
              </a:spcBef>
              <a:tabLst>
                <a:tab pos="788432" algn="l"/>
              </a:tabLst>
            </a:pPr>
            <a:r>
              <a:rPr sz="1650" dirty="0">
                <a:solidFill>
                  <a:srgbClr val="FFFFFF"/>
                </a:solidFill>
                <a:latin typeface="Arial MT"/>
                <a:cs typeface="Arial MT"/>
              </a:rPr>
              <a:t>Mesas	de  desarrollo </a:t>
            </a:r>
            <a:r>
              <a:rPr sz="1650" spc="4" dirty="0">
                <a:solidFill>
                  <a:srgbClr val="FFFFFF"/>
                </a:solidFill>
                <a:latin typeface="Arial MT"/>
                <a:cs typeface="Arial MT"/>
              </a:rPr>
              <a:t> s</a:t>
            </a:r>
            <a:r>
              <a:rPr sz="1650" dirty="0">
                <a:solidFill>
                  <a:srgbClr val="FFFFFF"/>
                </a:solidFill>
                <a:latin typeface="Arial MT"/>
                <a:cs typeface="Arial MT"/>
              </a:rPr>
              <a:t>os</a:t>
            </a:r>
            <a:r>
              <a:rPr sz="1650" spc="-12" dirty="0">
                <a:solidFill>
                  <a:srgbClr val="FFFFFF"/>
                </a:solidFill>
                <a:latin typeface="Arial MT"/>
                <a:cs typeface="Arial MT"/>
              </a:rPr>
              <a:t>t</a:t>
            </a:r>
            <a:r>
              <a:rPr sz="1650" dirty="0">
                <a:solidFill>
                  <a:srgbClr val="FFFFFF"/>
                </a:solidFill>
                <a:latin typeface="Arial MT"/>
                <a:cs typeface="Arial MT"/>
              </a:rPr>
              <a:t>enible/  acuerdos</a:t>
            </a:r>
            <a:endParaRPr sz="1650">
              <a:latin typeface="Arial MT"/>
              <a:cs typeface="Arial MT"/>
            </a:endParaRPr>
          </a:p>
        </p:txBody>
      </p:sp>
      <p:sp>
        <p:nvSpPr>
          <p:cNvPr id="24" name="object 24"/>
          <p:cNvSpPr txBox="1"/>
          <p:nvPr/>
        </p:nvSpPr>
        <p:spPr>
          <a:xfrm>
            <a:off x="1741466" y="4705750"/>
            <a:ext cx="7093791" cy="1610249"/>
          </a:xfrm>
          <a:prstGeom prst="rect">
            <a:avLst/>
          </a:prstGeom>
        </p:spPr>
        <p:txBody>
          <a:bodyPr vert="horz" wrap="square" lIns="0" tIns="10478" rIns="0" bIns="0" rtlCol="0">
            <a:spAutoFit/>
          </a:bodyPr>
          <a:lstStyle/>
          <a:p>
            <a:pPr marL="10478">
              <a:spcBef>
                <a:spcPts val="83"/>
              </a:spcBef>
            </a:pPr>
            <a:r>
              <a:rPr sz="1485" spc="-4" dirty="0">
                <a:latin typeface="Arial MT"/>
                <a:cs typeface="Arial MT"/>
              </a:rPr>
              <a:t>Intenta</a:t>
            </a:r>
            <a:r>
              <a:rPr sz="1485" spc="-25" dirty="0">
                <a:latin typeface="Arial MT"/>
                <a:cs typeface="Arial MT"/>
              </a:rPr>
              <a:t> </a:t>
            </a:r>
            <a:r>
              <a:rPr sz="1485" spc="-4" dirty="0">
                <a:latin typeface="Arial MT"/>
                <a:cs typeface="Arial MT"/>
              </a:rPr>
              <a:t>promover</a:t>
            </a:r>
            <a:r>
              <a:rPr sz="1485" spc="12" dirty="0">
                <a:latin typeface="Arial MT"/>
                <a:cs typeface="Arial MT"/>
              </a:rPr>
              <a:t> </a:t>
            </a:r>
            <a:r>
              <a:rPr sz="1485" spc="-4" dirty="0">
                <a:latin typeface="Arial MT"/>
                <a:cs typeface="Arial MT"/>
              </a:rPr>
              <a:t>el</a:t>
            </a:r>
            <a:r>
              <a:rPr sz="1485" spc="-8" dirty="0">
                <a:latin typeface="Arial MT"/>
                <a:cs typeface="Arial MT"/>
              </a:rPr>
              <a:t> </a:t>
            </a:r>
            <a:r>
              <a:rPr sz="1485" spc="-4" dirty="0">
                <a:latin typeface="Arial MT"/>
                <a:cs typeface="Arial MT"/>
              </a:rPr>
              <a:t>desarrollo</a:t>
            </a:r>
            <a:r>
              <a:rPr sz="1485" spc="4" dirty="0">
                <a:latin typeface="Arial MT"/>
                <a:cs typeface="Arial MT"/>
              </a:rPr>
              <a:t> </a:t>
            </a:r>
            <a:r>
              <a:rPr sz="1485" spc="-4" dirty="0">
                <a:latin typeface="Arial MT"/>
                <a:cs typeface="Arial MT"/>
              </a:rPr>
              <a:t>integral</a:t>
            </a:r>
            <a:r>
              <a:rPr sz="1485" spc="4" dirty="0">
                <a:latin typeface="Arial MT"/>
                <a:cs typeface="Arial MT"/>
              </a:rPr>
              <a:t> </a:t>
            </a:r>
            <a:r>
              <a:rPr sz="1485" spc="-4" dirty="0">
                <a:latin typeface="Arial MT"/>
                <a:cs typeface="Arial MT"/>
              </a:rPr>
              <a:t>dl</a:t>
            </a:r>
            <a:r>
              <a:rPr sz="1485" spc="-8" dirty="0">
                <a:latin typeface="Arial MT"/>
                <a:cs typeface="Arial MT"/>
              </a:rPr>
              <a:t> </a:t>
            </a:r>
            <a:r>
              <a:rPr sz="1485" spc="-4" dirty="0">
                <a:latin typeface="Arial MT"/>
                <a:cs typeface="Arial MT"/>
              </a:rPr>
              <a:t>territorio,</a:t>
            </a:r>
            <a:r>
              <a:rPr sz="1485" spc="-25" dirty="0">
                <a:latin typeface="Arial MT"/>
                <a:cs typeface="Arial MT"/>
              </a:rPr>
              <a:t> </a:t>
            </a:r>
            <a:r>
              <a:rPr sz="1485" spc="-4" dirty="0">
                <a:latin typeface="Arial MT"/>
                <a:cs typeface="Arial MT"/>
              </a:rPr>
              <a:t>a</a:t>
            </a:r>
            <a:r>
              <a:rPr sz="1485" spc="17" dirty="0">
                <a:latin typeface="Arial MT"/>
                <a:cs typeface="Arial MT"/>
              </a:rPr>
              <a:t> </a:t>
            </a:r>
            <a:r>
              <a:rPr sz="1485" spc="-4" dirty="0">
                <a:latin typeface="Arial MT"/>
                <a:cs typeface="Arial MT"/>
              </a:rPr>
              <a:t>través</a:t>
            </a:r>
            <a:r>
              <a:rPr sz="1485" spc="-12" dirty="0">
                <a:latin typeface="Arial MT"/>
                <a:cs typeface="Arial MT"/>
              </a:rPr>
              <a:t> </a:t>
            </a:r>
            <a:r>
              <a:rPr sz="1485" spc="-4" dirty="0">
                <a:latin typeface="Arial MT"/>
                <a:cs typeface="Arial MT"/>
              </a:rPr>
              <a:t>del</a:t>
            </a:r>
            <a:r>
              <a:rPr sz="1485" spc="17" dirty="0">
                <a:latin typeface="Arial MT"/>
                <a:cs typeface="Arial MT"/>
              </a:rPr>
              <a:t> </a:t>
            </a:r>
            <a:r>
              <a:rPr sz="1485" spc="-4" dirty="0">
                <a:latin typeface="Arial MT"/>
                <a:cs typeface="Arial MT"/>
              </a:rPr>
              <a:t>diálogo,</a:t>
            </a:r>
            <a:r>
              <a:rPr sz="1485" spc="21" dirty="0">
                <a:latin typeface="Arial MT"/>
                <a:cs typeface="Arial MT"/>
              </a:rPr>
              <a:t> </a:t>
            </a:r>
            <a:r>
              <a:rPr sz="1485" spc="-4" dirty="0">
                <a:latin typeface="Arial MT"/>
                <a:cs typeface="Arial MT"/>
              </a:rPr>
              <a:t>considerando</a:t>
            </a:r>
            <a:endParaRPr sz="1485">
              <a:latin typeface="Arial MT"/>
              <a:cs typeface="Arial MT"/>
            </a:endParaRPr>
          </a:p>
          <a:p>
            <a:pPr marL="10478"/>
            <a:r>
              <a:rPr sz="1485" spc="-8" dirty="0">
                <a:latin typeface="Arial MT"/>
                <a:cs typeface="Arial MT"/>
              </a:rPr>
              <a:t>algunos</a:t>
            </a:r>
            <a:r>
              <a:rPr sz="1485" spc="-4" dirty="0">
                <a:latin typeface="Arial MT"/>
                <a:cs typeface="Arial MT"/>
              </a:rPr>
              <a:t> elementos</a:t>
            </a:r>
            <a:r>
              <a:rPr sz="1485" spc="-17" dirty="0">
                <a:latin typeface="Arial MT"/>
                <a:cs typeface="Arial MT"/>
              </a:rPr>
              <a:t> </a:t>
            </a:r>
            <a:r>
              <a:rPr sz="1485" dirty="0">
                <a:latin typeface="Arial MT"/>
                <a:cs typeface="Arial MT"/>
              </a:rPr>
              <a:t>o</a:t>
            </a:r>
            <a:r>
              <a:rPr sz="1485" spc="-17" dirty="0">
                <a:latin typeface="Arial MT"/>
                <a:cs typeface="Arial MT"/>
              </a:rPr>
              <a:t> </a:t>
            </a:r>
            <a:r>
              <a:rPr sz="1485" spc="-4" dirty="0">
                <a:latin typeface="Arial MT"/>
                <a:cs typeface="Arial MT"/>
              </a:rPr>
              <a:t>factores</a:t>
            </a:r>
            <a:r>
              <a:rPr sz="1485" spc="-29" dirty="0">
                <a:latin typeface="Arial MT"/>
                <a:cs typeface="Arial MT"/>
              </a:rPr>
              <a:t> </a:t>
            </a:r>
            <a:r>
              <a:rPr sz="1485" spc="-4" dirty="0">
                <a:latin typeface="Arial MT"/>
                <a:cs typeface="Arial MT"/>
              </a:rPr>
              <a:t>relevantes:</a:t>
            </a:r>
            <a:endParaRPr sz="1485">
              <a:latin typeface="Arial MT"/>
              <a:cs typeface="Arial MT"/>
            </a:endParaRPr>
          </a:p>
          <a:p>
            <a:pPr marL="246745" indent="-236792">
              <a:buFont typeface="Courier New"/>
              <a:buChar char="o"/>
              <a:tabLst>
                <a:tab pos="247269" algn="l"/>
              </a:tabLst>
            </a:pPr>
            <a:r>
              <a:rPr sz="1485" spc="-4" dirty="0">
                <a:latin typeface="Arial MT"/>
                <a:cs typeface="Arial MT"/>
              </a:rPr>
              <a:t>Competitividad</a:t>
            </a:r>
            <a:r>
              <a:rPr sz="1485" spc="-70" dirty="0">
                <a:latin typeface="Arial MT"/>
                <a:cs typeface="Arial MT"/>
              </a:rPr>
              <a:t> </a:t>
            </a:r>
            <a:r>
              <a:rPr sz="1485" spc="-4" dirty="0">
                <a:latin typeface="Arial MT"/>
                <a:cs typeface="Arial MT"/>
              </a:rPr>
              <a:t>económica</a:t>
            </a:r>
            <a:endParaRPr sz="1485">
              <a:latin typeface="Arial MT"/>
              <a:cs typeface="Arial MT"/>
            </a:endParaRPr>
          </a:p>
          <a:p>
            <a:pPr marL="246745" indent="-236792">
              <a:buFont typeface="Courier New"/>
              <a:buChar char="o"/>
              <a:tabLst>
                <a:tab pos="247269" algn="l"/>
              </a:tabLst>
            </a:pPr>
            <a:r>
              <a:rPr sz="1485" spc="-4" dirty="0">
                <a:latin typeface="Arial MT"/>
                <a:cs typeface="Arial MT"/>
              </a:rPr>
              <a:t>Gobernabilidad</a:t>
            </a:r>
            <a:r>
              <a:rPr sz="1485" spc="-41" dirty="0">
                <a:latin typeface="Arial MT"/>
                <a:cs typeface="Arial MT"/>
              </a:rPr>
              <a:t> </a:t>
            </a:r>
            <a:r>
              <a:rPr sz="1485" dirty="0">
                <a:latin typeface="Arial MT"/>
                <a:cs typeface="Arial MT"/>
              </a:rPr>
              <a:t>y</a:t>
            </a:r>
            <a:r>
              <a:rPr sz="1485" spc="-33" dirty="0">
                <a:latin typeface="Arial MT"/>
                <a:cs typeface="Arial MT"/>
              </a:rPr>
              <a:t> </a:t>
            </a:r>
            <a:r>
              <a:rPr sz="1485" spc="-4" dirty="0">
                <a:latin typeface="Arial MT"/>
                <a:cs typeface="Arial MT"/>
              </a:rPr>
              <a:t>participación</a:t>
            </a:r>
            <a:endParaRPr sz="1485">
              <a:latin typeface="Arial MT"/>
              <a:cs typeface="Arial MT"/>
            </a:endParaRPr>
          </a:p>
          <a:p>
            <a:pPr marL="246745" indent="-236792">
              <a:buFont typeface="Courier New"/>
              <a:buChar char="o"/>
              <a:tabLst>
                <a:tab pos="247269" algn="l"/>
              </a:tabLst>
            </a:pPr>
            <a:r>
              <a:rPr sz="1485" spc="-4" dirty="0">
                <a:latin typeface="Arial MT"/>
                <a:cs typeface="Arial MT"/>
              </a:rPr>
              <a:t>Bienestar</a:t>
            </a:r>
            <a:r>
              <a:rPr sz="1485" spc="-25" dirty="0">
                <a:latin typeface="Arial MT"/>
                <a:cs typeface="Arial MT"/>
              </a:rPr>
              <a:t> </a:t>
            </a:r>
            <a:r>
              <a:rPr sz="1485" spc="-4" dirty="0">
                <a:latin typeface="Arial MT"/>
                <a:cs typeface="Arial MT"/>
              </a:rPr>
              <a:t>social</a:t>
            </a:r>
            <a:r>
              <a:rPr sz="1485" spc="-29" dirty="0">
                <a:latin typeface="Arial MT"/>
                <a:cs typeface="Arial MT"/>
              </a:rPr>
              <a:t> </a:t>
            </a:r>
            <a:r>
              <a:rPr sz="1485" spc="-4" dirty="0">
                <a:latin typeface="Arial MT"/>
                <a:cs typeface="Arial MT"/>
              </a:rPr>
              <a:t>de</a:t>
            </a:r>
            <a:r>
              <a:rPr sz="1485" spc="-29" dirty="0">
                <a:latin typeface="Arial MT"/>
                <a:cs typeface="Arial MT"/>
              </a:rPr>
              <a:t> </a:t>
            </a:r>
            <a:r>
              <a:rPr sz="1485" spc="-4" dirty="0">
                <a:latin typeface="Arial MT"/>
                <a:cs typeface="Arial MT"/>
              </a:rPr>
              <a:t>la</a:t>
            </a:r>
            <a:r>
              <a:rPr sz="1485" spc="-8" dirty="0">
                <a:latin typeface="Arial MT"/>
                <a:cs typeface="Arial MT"/>
              </a:rPr>
              <a:t> </a:t>
            </a:r>
            <a:r>
              <a:rPr sz="1485" spc="-4" dirty="0">
                <a:latin typeface="Arial MT"/>
                <a:cs typeface="Arial MT"/>
              </a:rPr>
              <a:t>población</a:t>
            </a:r>
            <a:endParaRPr sz="1485">
              <a:latin typeface="Arial MT"/>
              <a:cs typeface="Arial MT"/>
            </a:endParaRPr>
          </a:p>
          <a:p>
            <a:pPr marL="246745" indent="-236792">
              <a:buFont typeface="Courier New"/>
              <a:buChar char="o"/>
              <a:tabLst>
                <a:tab pos="247269" algn="l"/>
              </a:tabLst>
            </a:pPr>
            <a:r>
              <a:rPr sz="1485" spc="-4" dirty="0">
                <a:latin typeface="Arial MT"/>
                <a:cs typeface="Arial MT"/>
              </a:rPr>
              <a:t>Identidad</a:t>
            </a:r>
            <a:r>
              <a:rPr sz="1485" spc="-74" dirty="0">
                <a:latin typeface="Arial MT"/>
                <a:cs typeface="Arial MT"/>
              </a:rPr>
              <a:t> </a:t>
            </a:r>
            <a:r>
              <a:rPr sz="1485" spc="-4" dirty="0">
                <a:latin typeface="Arial MT"/>
                <a:cs typeface="Arial MT"/>
              </a:rPr>
              <a:t>cultural</a:t>
            </a:r>
            <a:endParaRPr sz="1485">
              <a:latin typeface="Arial MT"/>
              <a:cs typeface="Arial MT"/>
            </a:endParaRPr>
          </a:p>
          <a:p>
            <a:pPr marL="246745" indent="-236792">
              <a:buFont typeface="Courier New"/>
              <a:buChar char="o"/>
              <a:tabLst>
                <a:tab pos="247269" algn="l"/>
              </a:tabLst>
            </a:pPr>
            <a:r>
              <a:rPr sz="1485" spc="-4" dirty="0">
                <a:latin typeface="Arial MT"/>
                <a:cs typeface="Arial MT"/>
              </a:rPr>
              <a:t>Sostenibilidad</a:t>
            </a:r>
            <a:r>
              <a:rPr sz="1485" spc="-74" dirty="0">
                <a:latin typeface="Arial MT"/>
                <a:cs typeface="Arial MT"/>
              </a:rPr>
              <a:t> </a:t>
            </a:r>
            <a:r>
              <a:rPr sz="1485" spc="-4" dirty="0">
                <a:latin typeface="Arial MT"/>
                <a:cs typeface="Arial MT"/>
              </a:rPr>
              <a:t>ambiental</a:t>
            </a:r>
            <a:endParaRPr sz="1485">
              <a:latin typeface="Arial MT"/>
              <a:cs typeface="Arial MT"/>
            </a:endParaRPr>
          </a:p>
        </p:txBody>
      </p:sp>
    </p:spTree>
    <p:extLst>
      <p:ext uri="{BB962C8B-B14F-4D97-AF65-F5344CB8AC3E}">
        <p14:creationId xmlns:p14="http://schemas.microsoft.com/office/powerpoint/2010/main" val="1315131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7275"/>
            <a:ext cx="10058400" cy="56578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84A66"/>
          </a:solidFill>
        </p:spPr>
        <p:txBody>
          <a:bodyPr wrap="square" lIns="0" tIns="0" rIns="0" bIns="0" rtlCol="0"/>
          <a:lstStyle/>
          <a:p>
            <a:endParaRPr sz="1485"/>
          </a:p>
        </p:txBody>
      </p:sp>
      <p:grpSp>
        <p:nvGrpSpPr>
          <p:cNvPr id="3" name="object 3"/>
          <p:cNvGrpSpPr/>
          <p:nvPr/>
        </p:nvGrpSpPr>
        <p:grpSpPr>
          <a:xfrm>
            <a:off x="393535" y="1453324"/>
            <a:ext cx="9271540" cy="4865751"/>
            <a:chOff x="477012" y="480059"/>
            <a:chExt cx="11238230" cy="5897880"/>
          </a:xfrm>
        </p:grpSpPr>
        <p:sp>
          <p:nvSpPr>
            <p:cNvPr id="4" name="object 4"/>
            <p:cNvSpPr/>
            <p:nvPr/>
          </p:nvSpPr>
          <p:spPr>
            <a:xfrm>
              <a:off x="477012" y="480059"/>
              <a:ext cx="11238230" cy="5897880"/>
            </a:xfrm>
            <a:custGeom>
              <a:avLst/>
              <a:gdLst/>
              <a:ahLst/>
              <a:cxnLst/>
              <a:rect l="l" t="t" r="r" b="b"/>
              <a:pathLst>
                <a:path w="11238230" h="5897880">
                  <a:moveTo>
                    <a:pt x="11237722" y="0"/>
                  </a:moveTo>
                  <a:lnTo>
                    <a:pt x="0" y="0"/>
                  </a:lnTo>
                  <a:lnTo>
                    <a:pt x="0" y="5897880"/>
                  </a:lnTo>
                  <a:lnTo>
                    <a:pt x="11237722" y="5897880"/>
                  </a:lnTo>
                  <a:lnTo>
                    <a:pt x="11237722" y="0"/>
                  </a:lnTo>
                  <a:close/>
                </a:path>
              </a:pathLst>
            </a:custGeom>
            <a:solidFill>
              <a:srgbClr val="FFFFFF"/>
            </a:solidFill>
          </p:spPr>
          <p:txBody>
            <a:bodyPr wrap="square" lIns="0" tIns="0" rIns="0" bIns="0" rtlCol="0"/>
            <a:lstStyle/>
            <a:p>
              <a:endParaRPr sz="1485"/>
            </a:p>
          </p:txBody>
        </p:sp>
        <p:pic>
          <p:nvPicPr>
            <p:cNvPr id="5" name="object 5"/>
            <p:cNvPicPr/>
            <p:nvPr/>
          </p:nvPicPr>
          <p:blipFill>
            <a:blip r:embed="rId2" cstate="print"/>
            <a:stretch>
              <a:fillRect/>
            </a:stretch>
          </p:blipFill>
          <p:spPr>
            <a:xfrm>
              <a:off x="4465320" y="768095"/>
              <a:ext cx="3829811" cy="5355335"/>
            </a:xfrm>
            <a:prstGeom prst="rect">
              <a:avLst/>
            </a:prstGeom>
          </p:spPr>
        </p:pic>
      </p:grpSp>
      <p:sp>
        <p:nvSpPr>
          <p:cNvPr id="6" name="object 6"/>
          <p:cNvSpPr txBox="1">
            <a:spLocks noGrp="1"/>
          </p:cNvSpPr>
          <p:nvPr>
            <p:ph type="title"/>
          </p:nvPr>
        </p:nvSpPr>
        <p:spPr>
          <a:xfrm>
            <a:off x="7064560" y="2986078"/>
            <a:ext cx="2487882" cy="1826990"/>
          </a:xfrm>
          <a:prstGeom prst="rect">
            <a:avLst/>
          </a:prstGeom>
        </p:spPr>
        <p:txBody>
          <a:bodyPr vert="horz" wrap="square" lIns="0" tIns="11001" rIns="0" bIns="0" rtlCol="0">
            <a:spAutoFit/>
          </a:bodyPr>
          <a:lstStyle/>
          <a:p>
            <a:pPr marL="10478" marR="4191" algn="ctr">
              <a:spcBef>
                <a:spcPts val="87"/>
              </a:spcBef>
            </a:pPr>
            <a:r>
              <a:rPr spc="-4" dirty="0"/>
              <a:t>Experiencia </a:t>
            </a:r>
            <a:r>
              <a:rPr dirty="0"/>
              <a:t> </a:t>
            </a:r>
            <a:r>
              <a:rPr spc="-4" dirty="0"/>
              <a:t>Canadiense </a:t>
            </a:r>
            <a:r>
              <a:rPr dirty="0"/>
              <a:t>de </a:t>
            </a:r>
            <a:r>
              <a:rPr spc="4" dirty="0"/>
              <a:t> </a:t>
            </a:r>
            <a:r>
              <a:rPr spc="-17" dirty="0"/>
              <a:t>Gestión</a:t>
            </a:r>
            <a:r>
              <a:rPr spc="-107" dirty="0"/>
              <a:t> </a:t>
            </a:r>
            <a:r>
              <a:rPr spc="-17" dirty="0"/>
              <a:t>Ambiental</a:t>
            </a:r>
          </a:p>
        </p:txBody>
      </p:sp>
      <p:grpSp>
        <p:nvGrpSpPr>
          <p:cNvPr id="7" name="object 7"/>
          <p:cNvGrpSpPr/>
          <p:nvPr/>
        </p:nvGrpSpPr>
        <p:grpSpPr>
          <a:xfrm>
            <a:off x="1044606" y="1686972"/>
            <a:ext cx="2218087" cy="1335881"/>
            <a:chOff x="1266189" y="763269"/>
            <a:chExt cx="2688590" cy="1619250"/>
          </a:xfrm>
        </p:grpSpPr>
        <p:sp>
          <p:nvSpPr>
            <p:cNvPr id="8" name="object 8"/>
            <p:cNvSpPr/>
            <p:nvPr/>
          </p:nvSpPr>
          <p:spPr>
            <a:xfrm>
              <a:off x="1272539" y="769619"/>
              <a:ext cx="2675890" cy="1606550"/>
            </a:xfrm>
            <a:custGeom>
              <a:avLst/>
              <a:gdLst/>
              <a:ahLst/>
              <a:cxnLst/>
              <a:rect l="l" t="t" r="r" b="b"/>
              <a:pathLst>
                <a:path w="2675890" h="1606550">
                  <a:moveTo>
                    <a:pt x="2675763" y="0"/>
                  </a:moveTo>
                  <a:lnTo>
                    <a:pt x="0" y="0"/>
                  </a:lnTo>
                  <a:lnTo>
                    <a:pt x="0" y="1606041"/>
                  </a:lnTo>
                  <a:lnTo>
                    <a:pt x="2675763" y="1606041"/>
                  </a:lnTo>
                  <a:lnTo>
                    <a:pt x="2675763" y="0"/>
                  </a:lnTo>
                  <a:close/>
                </a:path>
              </a:pathLst>
            </a:custGeom>
            <a:solidFill>
              <a:srgbClr val="4470C4"/>
            </a:solidFill>
          </p:spPr>
          <p:txBody>
            <a:bodyPr wrap="square" lIns="0" tIns="0" rIns="0" bIns="0" rtlCol="0"/>
            <a:lstStyle/>
            <a:p>
              <a:endParaRPr sz="1485"/>
            </a:p>
          </p:txBody>
        </p:sp>
        <p:sp>
          <p:nvSpPr>
            <p:cNvPr id="9" name="object 9"/>
            <p:cNvSpPr/>
            <p:nvPr/>
          </p:nvSpPr>
          <p:spPr>
            <a:xfrm>
              <a:off x="1272539" y="769619"/>
              <a:ext cx="2675890" cy="1606550"/>
            </a:xfrm>
            <a:custGeom>
              <a:avLst/>
              <a:gdLst/>
              <a:ahLst/>
              <a:cxnLst/>
              <a:rect l="l" t="t" r="r" b="b"/>
              <a:pathLst>
                <a:path w="2675890" h="1606550">
                  <a:moveTo>
                    <a:pt x="0" y="1606041"/>
                  </a:moveTo>
                  <a:lnTo>
                    <a:pt x="2675763" y="1606041"/>
                  </a:lnTo>
                  <a:lnTo>
                    <a:pt x="2675763" y="0"/>
                  </a:lnTo>
                  <a:lnTo>
                    <a:pt x="0" y="0"/>
                  </a:lnTo>
                  <a:lnTo>
                    <a:pt x="0" y="1606041"/>
                  </a:lnTo>
                  <a:close/>
                </a:path>
              </a:pathLst>
            </a:custGeom>
            <a:ln w="12700">
              <a:solidFill>
                <a:srgbClr val="FFFFFF"/>
              </a:solidFill>
            </a:ln>
          </p:spPr>
          <p:txBody>
            <a:bodyPr wrap="square" lIns="0" tIns="0" rIns="0" bIns="0" rtlCol="0"/>
            <a:lstStyle/>
            <a:p>
              <a:endParaRPr sz="1485"/>
            </a:p>
          </p:txBody>
        </p:sp>
      </p:grpSp>
      <p:sp>
        <p:nvSpPr>
          <p:cNvPr id="10" name="object 10"/>
          <p:cNvSpPr txBox="1"/>
          <p:nvPr/>
        </p:nvSpPr>
        <p:spPr>
          <a:xfrm>
            <a:off x="1049845" y="1692211"/>
            <a:ext cx="2207609" cy="899605"/>
          </a:xfrm>
          <a:prstGeom prst="rect">
            <a:avLst/>
          </a:prstGeom>
        </p:spPr>
        <p:txBody>
          <a:bodyPr vert="horz" wrap="square" lIns="0" tIns="0" rIns="0" bIns="0" rtlCol="0">
            <a:spAutoFit/>
          </a:bodyPr>
          <a:lstStyle/>
          <a:p>
            <a:pPr>
              <a:lnSpc>
                <a:spcPct val="100000"/>
              </a:lnSpc>
            </a:pPr>
            <a:endParaRPr sz="1155">
              <a:latin typeface="Times New Roman"/>
              <a:cs typeface="Times New Roman"/>
            </a:endParaRPr>
          </a:p>
          <a:p>
            <a:pPr>
              <a:spcBef>
                <a:spcPts val="33"/>
              </a:spcBef>
            </a:pPr>
            <a:endParaRPr sz="1691">
              <a:latin typeface="Times New Roman"/>
              <a:cs typeface="Times New Roman"/>
            </a:endParaRPr>
          </a:p>
          <a:p>
            <a:pPr marL="185976" marR="170783" indent="-3667" algn="ctr">
              <a:lnSpc>
                <a:spcPts val="1238"/>
              </a:lnSpc>
            </a:pPr>
            <a:r>
              <a:rPr sz="1155" spc="-12" dirty="0">
                <a:solidFill>
                  <a:srgbClr val="FFFFFF"/>
                </a:solidFill>
                <a:latin typeface="Calibri"/>
                <a:cs typeface="Calibri"/>
              </a:rPr>
              <a:t>Ley </a:t>
            </a:r>
            <a:r>
              <a:rPr sz="1155" spc="-4" dirty="0">
                <a:solidFill>
                  <a:srgbClr val="FFFFFF"/>
                </a:solidFill>
                <a:latin typeface="Calibri"/>
                <a:cs typeface="Calibri"/>
              </a:rPr>
              <a:t>de evaluación ambiental </a:t>
            </a:r>
            <a:r>
              <a:rPr sz="1155" dirty="0">
                <a:solidFill>
                  <a:srgbClr val="FFFFFF"/>
                </a:solidFill>
                <a:latin typeface="Calibri"/>
                <a:cs typeface="Calibri"/>
              </a:rPr>
              <a:t> </a:t>
            </a:r>
            <a:r>
              <a:rPr sz="1155" spc="-4" dirty="0">
                <a:solidFill>
                  <a:srgbClr val="FFFFFF"/>
                </a:solidFill>
                <a:latin typeface="Calibri"/>
                <a:cs typeface="Calibri"/>
              </a:rPr>
              <a:t>canadiense</a:t>
            </a:r>
            <a:r>
              <a:rPr sz="1155" spc="-37" dirty="0">
                <a:solidFill>
                  <a:srgbClr val="FFFFFF"/>
                </a:solidFill>
                <a:latin typeface="Calibri"/>
                <a:cs typeface="Calibri"/>
              </a:rPr>
              <a:t> </a:t>
            </a:r>
            <a:r>
              <a:rPr sz="1155" spc="-4" dirty="0">
                <a:solidFill>
                  <a:srgbClr val="FFFFFF"/>
                </a:solidFill>
                <a:latin typeface="Calibri"/>
                <a:cs typeface="Calibri"/>
              </a:rPr>
              <a:t>de</a:t>
            </a:r>
            <a:r>
              <a:rPr sz="1155" spc="-29" dirty="0">
                <a:solidFill>
                  <a:srgbClr val="FFFFFF"/>
                </a:solidFill>
                <a:latin typeface="Calibri"/>
                <a:cs typeface="Calibri"/>
              </a:rPr>
              <a:t> </a:t>
            </a:r>
            <a:r>
              <a:rPr sz="1155" spc="-4" dirty="0">
                <a:solidFill>
                  <a:srgbClr val="FFFFFF"/>
                </a:solidFill>
                <a:latin typeface="Calibri"/>
                <a:cs typeface="Calibri"/>
              </a:rPr>
              <a:t>2012.</a:t>
            </a:r>
            <a:r>
              <a:rPr sz="1155" spc="-21" dirty="0">
                <a:solidFill>
                  <a:srgbClr val="FFFFFF"/>
                </a:solidFill>
                <a:latin typeface="Calibri"/>
                <a:cs typeface="Calibri"/>
              </a:rPr>
              <a:t> </a:t>
            </a:r>
            <a:r>
              <a:rPr sz="1155" spc="-4" dirty="0">
                <a:solidFill>
                  <a:srgbClr val="FFFFFF"/>
                </a:solidFill>
                <a:latin typeface="Calibri"/>
                <a:cs typeface="Calibri"/>
              </a:rPr>
              <a:t>(Canadian </a:t>
            </a:r>
            <a:r>
              <a:rPr sz="1155" spc="-252" dirty="0">
                <a:solidFill>
                  <a:srgbClr val="FFFFFF"/>
                </a:solidFill>
                <a:latin typeface="Calibri"/>
                <a:cs typeface="Calibri"/>
              </a:rPr>
              <a:t> </a:t>
            </a:r>
            <a:r>
              <a:rPr sz="1155" spc="-12" dirty="0">
                <a:solidFill>
                  <a:srgbClr val="FFFFFF"/>
                </a:solidFill>
                <a:latin typeface="Calibri"/>
                <a:cs typeface="Calibri"/>
              </a:rPr>
              <a:t>E</a:t>
            </a:r>
            <a:r>
              <a:rPr sz="1155" spc="-37" dirty="0">
                <a:solidFill>
                  <a:srgbClr val="FFFFFF"/>
                </a:solidFill>
                <a:latin typeface="Calibri"/>
                <a:cs typeface="Calibri"/>
              </a:rPr>
              <a:t>n</a:t>
            </a:r>
            <a:r>
              <a:rPr sz="1155" spc="-12" dirty="0">
                <a:solidFill>
                  <a:srgbClr val="FFFFFF"/>
                </a:solidFill>
                <a:latin typeface="Calibri"/>
                <a:cs typeface="Calibri"/>
              </a:rPr>
              <a:t>vi</a:t>
            </a:r>
            <a:r>
              <a:rPr sz="1155" spc="-29" dirty="0">
                <a:solidFill>
                  <a:srgbClr val="FFFFFF"/>
                </a:solidFill>
                <a:latin typeface="Calibri"/>
                <a:cs typeface="Calibri"/>
              </a:rPr>
              <a:t>r</a:t>
            </a:r>
            <a:r>
              <a:rPr sz="1155" spc="-8" dirty="0">
                <a:solidFill>
                  <a:srgbClr val="FFFFFF"/>
                </a:solidFill>
                <a:latin typeface="Calibri"/>
                <a:cs typeface="Calibri"/>
              </a:rPr>
              <a:t>o</a:t>
            </a:r>
            <a:r>
              <a:rPr sz="1155" spc="-17" dirty="0">
                <a:solidFill>
                  <a:srgbClr val="FFFFFF"/>
                </a:solidFill>
                <a:latin typeface="Calibri"/>
                <a:cs typeface="Calibri"/>
              </a:rPr>
              <a:t>m</a:t>
            </a:r>
            <a:r>
              <a:rPr sz="1155" spc="-12" dirty="0">
                <a:solidFill>
                  <a:srgbClr val="FFFFFF"/>
                </a:solidFill>
                <a:latin typeface="Calibri"/>
                <a:cs typeface="Calibri"/>
              </a:rPr>
              <a:t>e</a:t>
            </a:r>
            <a:r>
              <a:rPr sz="1155" spc="-25" dirty="0">
                <a:solidFill>
                  <a:srgbClr val="FFFFFF"/>
                </a:solidFill>
                <a:latin typeface="Calibri"/>
                <a:cs typeface="Calibri"/>
              </a:rPr>
              <a:t>nt</a:t>
            </a:r>
            <a:r>
              <a:rPr sz="1155" spc="-12" dirty="0">
                <a:solidFill>
                  <a:srgbClr val="FFFFFF"/>
                </a:solidFill>
                <a:latin typeface="Calibri"/>
                <a:cs typeface="Calibri"/>
              </a:rPr>
              <a:t>a</a:t>
            </a:r>
            <a:r>
              <a:rPr sz="1155" dirty="0">
                <a:solidFill>
                  <a:srgbClr val="FFFFFF"/>
                </a:solidFill>
                <a:latin typeface="Calibri"/>
                <a:cs typeface="Calibri"/>
              </a:rPr>
              <a:t>l</a:t>
            </a:r>
            <a:r>
              <a:rPr sz="1155" spc="-4" dirty="0">
                <a:solidFill>
                  <a:srgbClr val="FFFFFF"/>
                </a:solidFill>
                <a:latin typeface="Calibri"/>
                <a:cs typeface="Calibri"/>
              </a:rPr>
              <a:t> </a:t>
            </a:r>
            <a:r>
              <a:rPr sz="1155" dirty="0">
                <a:solidFill>
                  <a:srgbClr val="FFFFFF"/>
                </a:solidFill>
                <a:latin typeface="Calibri"/>
                <a:cs typeface="Calibri"/>
              </a:rPr>
              <a:t>As</a:t>
            </a:r>
            <a:r>
              <a:rPr sz="1155" spc="-4" dirty="0">
                <a:solidFill>
                  <a:srgbClr val="FFFFFF"/>
                </a:solidFill>
                <a:latin typeface="Calibri"/>
                <a:cs typeface="Calibri"/>
              </a:rPr>
              <a:t>ses</a:t>
            </a:r>
            <a:r>
              <a:rPr sz="1155" dirty="0">
                <a:solidFill>
                  <a:srgbClr val="FFFFFF"/>
                </a:solidFill>
                <a:latin typeface="Calibri"/>
                <a:cs typeface="Calibri"/>
              </a:rPr>
              <a:t>s</a:t>
            </a:r>
            <a:r>
              <a:rPr sz="1155" spc="-17" dirty="0">
                <a:solidFill>
                  <a:srgbClr val="FFFFFF"/>
                </a:solidFill>
                <a:latin typeface="Calibri"/>
                <a:cs typeface="Calibri"/>
              </a:rPr>
              <a:t>m</a:t>
            </a:r>
            <a:r>
              <a:rPr sz="1155" dirty="0">
                <a:solidFill>
                  <a:srgbClr val="FFFFFF"/>
                </a:solidFill>
                <a:latin typeface="Calibri"/>
                <a:cs typeface="Calibri"/>
              </a:rPr>
              <a:t>e</a:t>
            </a:r>
            <a:r>
              <a:rPr sz="1155" spc="-17" dirty="0">
                <a:solidFill>
                  <a:srgbClr val="FFFFFF"/>
                </a:solidFill>
                <a:latin typeface="Calibri"/>
                <a:cs typeface="Calibri"/>
              </a:rPr>
              <a:t>n</a:t>
            </a:r>
            <a:r>
              <a:rPr sz="1155" dirty="0">
                <a:solidFill>
                  <a:srgbClr val="FFFFFF"/>
                </a:solidFill>
                <a:latin typeface="Calibri"/>
                <a:cs typeface="Calibri"/>
              </a:rPr>
              <a:t>t</a:t>
            </a:r>
            <a:r>
              <a:rPr sz="1155" spc="-54" dirty="0">
                <a:solidFill>
                  <a:srgbClr val="FFFFFF"/>
                </a:solidFill>
                <a:latin typeface="Calibri"/>
                <a:cs typeface="Calibri"/>
              </a:rPr>
              <a:t> </a:t>
            </a:r>
            <a:r>
              <a:rPr sz="1155" dirty="0">
                <a:solidFill>
                  <a:srgbClr val="FFFFFF"/>
                </a:solidFill>
                <a:latin typeface="Calibri"/>
                <a:cs typeface="Calibri"/>
              </a:rPr>
              <a:t>Ac</a:t>
            </a:r>
            <a:r>
              <a:rPr sz="1155" spc="-8" dirty="0">
                <a:solidFill>
                  <a:srgbClr val="FFFFFF"/>
                </a:solidFill>
                <a:latin typeface="Calibri"/>
                <a:cs typeface="Calibri"/>
              </a:rPr>
              <a:t>t</a:t>
            </a:r>
            <a:r>
              <a:rPr sz="1155" dirty="0">
                <a:solidFill>
                  <a:srgbClr val="FFFFFF"/>
                </a:solidFill>
                <a:latin typeface="Calibri"/>
                <a:cs typeface="Calibri"/>
              </a:rPr>
              <a:t>)</a:t>
            </a:r>
            <a:endParaRPr sz="1155">
              <a:latin typeface="Calibri"/>
              <a:cs typeface="Calibri"/>
            </a:endParaRPr>
          </a:p>
        </p:txBody>
      </p:sp>
      <p:grpSp>
        <p:nvGrpSpPr>
          <p:cNvPr id="11" name="object 11"/>
          <p:cNvGrpSpPr/>
          <p:nvPr/>
        </p:nvGrpSpPr>
        <p:grpSpPr>
          <a:xfrm>
            <a:off x="1044606" y="3232195"/>
            <a:ext cx="2218087" cy="1335881"/>
            <a:chOff x="1266189" y="2636266"/>
            <a:chExt cx="2688590" cy="1619250"/>
          </a:xfrm>
        </p:grpSpPr>
        <p:sp>
          <p:nvSpPr>
            <p:cNvPr id="12" name="object 12"/>
            <p:cNvSpPr/>
            <p:nvPr/>
          </p:nvSpPr>
          <p:spPr>
            <a:xfrm>
              <a:off x="1272539" y="2642616"/>
              <a:ext cx="2675890" cy="1606550"/>
            </a:xfrm>
            <a:custGeom>
              <a:avLst/>
              <a:gdLst/>
              <a:ahLst/>
              <a:cxnLst/>
              <a:rect l="l" t="t" r="r" b="b"/>
              <a:pathLst>
                <a:path w="2675890" h="1606550">
                  <a:moveTo>
                    <a:pt x="2675763" y="0"/>
                  </a:moveTo>
                  <a:lnTo>
                    <a:pt x="0" y="0"/>
                  </a:lnTo>
                  <a:lnTo>
                    <a:pt x="0" y="1606042"/>
                  </a:lnTo>
                  <a:lnTo>
                    <a:pt x="2675763" y="1606042"/>
                  </a:lnTo>
                  <a:lnTo>
                    <a:pt x="2675763" y="0"/>
                  </a:lnTo>
                  <a:close/>
                </a:path>
              </a:pathLst>
            </a:custGeom>
            <a:solidFill>
              <a:srgbClr val="4470C4"/>
            </a:solidFill>
          </p:spPr>
          <p:txBody>
            <a:bodyPr wrap="square" lIns="0" tIns="0" rIns="0" bIns="0" rtlCol="0"/>
            <a:lstStyle/>
            <a:p>
              <a:endParaRPr sz="1485"/>
            </a:p>
          </p:txBody>
        </p:sp>
        <p:sp>
          <p:nvSpPr>
            <p:cNvPr id="13" name="object 13"/>
            <p:cNvSpPr/>
            <p:nvPr/>
          </p:nvSpPr>
          <p:spPr>
            <a:xfrm>
              <a:off x="1272539" y="2642616"/>
              <a:ext cx="2675890" cy="1606550"/>
            </a:xfrm>
            <a:custGeom>
              <a:avLst/>
              <a:gdLst/>
              <a:ahLst/>
              <a:cxnLst/>
              <a:rect l="l" t="t" r="r" b="b"/>
              <a:pathLst>
                <a:path w="2675890" h="1606550">
                  <a:moveTo>
                    <a:pt x="0" y="1606042"/>
                  </a:moveTo>
                  <a:lnTo>
                    <a:pt x="2675763" y="1606042"/>
                  </a:lnTo>
                  <a:lnTo>
                    <a:pt x="2675763" y="0"/>
                  </a:lnTo>
                  <a:lnTo>
                    <a:pt x="0" y="0"/>
                  </a:lnTo>
                  <a:lnTo>
                    <a:pt x="0" y="1606042"/>
                  </a:lnTo>
                  <a:close/>
                </a:path>
              </a:pathLst>
            </a:custGeom>
            <a:ln w="12700">
              <a:solidFill>
                <a:srgbClr val="FFFFFF"/>
              </a:solidFill>
            </a:ln>
          </p:spPr>
          <p:txBody>
            <a:bodyPr wrap="square" lIns="0" tIns="0" rIns="0" bIns="0" rtlCol="0"/>
            <a:lstStyle/>
            <a:p>
              <a:endParaRPr sz="1485"/>
            </a:p>
          </p:txBody>
        </p:sp>
      </p:grpSp>
      <p:sp>
        <p:nvSpPr>
          <p:cNvPr id="14" name="object 14"/>
          <p:cNvSpPr txBox="1"/>
          <p:nvPr/>
        </p:nvSpPr>
        <p:spPr>
          <a:xfrm>
            <a:off x="1049845" y="3237433"/>
            <a:ext cx="2207609" cy="860620"/>
          </a:xfrm>
          <a:prstGeom prst="rect">
            <a:avLst/>
          </a:prstGeom>
        </p:spPr>
        <p:txBody>
          <a:bodyPr vert="horz" wrap="square" lIns="0" tIns="0" rIns="0" bIns="0" rtlCol="0">
            <a:spAutoFit/>
          </a:bodyPr>
          <a:lstStyle/>
          <a:p>
            <a:pPr>
              <a:lnSpc>
                <a:spcPct val="100000"/>
              </a:lnSpc>
            </a:pPr>
            <a:endParaRPr sz="1155">
              <a:latin typeface="Times New Roman"/>
              <a:cs typeface="Times New Roman"/>
            </a:endParaRPr>
          </a:p>
          <a:p>
            <a:pPr>
              <a:lnSpc>
                <a:spcPct val="100000"/>
              </a:lnSpc>
            </a:pPr>
            <a:endParaRPr sz="1155">
              <a:latin typeface="Times New Roman"/>
              <a:cs typeface="Times New Roman"/>
            </a:endParaRPr>
          </a:p>
          <a:p>
            <a:pPr>
              <a:spcBef>
                <a:spcPts val="29"/>
              </a:spcBef>
            </a:pPr>
            <a:endParaRPr sz="949">
              <a:latin typeface="Times New Roman"/>
              <a:cs typeface="Times New Roman"/>
            </a:endParaRPr>
          </a:p>
          <a:p>
            <a:pPr algn="ctr">
              <a:lnSpc>
                <a:spcPts val="1352"/>
              </a:lnSpc>
            </a:pPr>
            <a:r>
              <a:rPr sz="1155" spc="-4" dirty="0">
                <a:solidFill>
                  <a:srgbClr val="FFFFFF"/>
                </a:solidFill>
                <a:latin typeface="Calibri"/>
                <a:cs typeface="Calibri"/>
              </a:rPr>
              <a:t>Dispone</a:t>
            </a:r>
            <a:r>
              <a:rPr sz="1155" spc="-58" dirty="0">
                <a:solidFill>
                  <a:srgbClr val="FFFFFF"/>
                </a:solidFill>
                <a:latin typeface="Calibri"/>
                <a:cs typeface="Calibri"/>
              </a:rPr>
              <a:t> </a:t>
            </a:r>
            <a:r>
              <a:rPr sz="1155" spc="-4" dirty="0">
                <a:solidFill>
                  <a:srgbClr val="FFFFFF"/>
                </a:solidFill>
                <a:latin typeface="Calibri"/>
                <a:cs typeface="Calibri"/>
              </a:rPr>
              <a:t>de</a:t>
            </a:r>
            <a:r>
              <a:rPr sz="1155" spc="-50" dirty="0">
                <a:solidFill>
                  <a:srgbClr val="FFFFFF"/>
                </a:solidFill>
                <a:latin typeface="Calibri"/>
                <a:cs typeface="Calibri"/>
              </a:rPr>
              <a:t> </a:t>
            </a:r>
            <a:r>
              <a:rPr sz="1155" spc="-17" dirty="0">
                <a:solidFill>
                  <a:srgbClr val="FFFFFF"/>
                </a:solidFill>
                <a:latin typeface="Calibri"/>
                <a:cs typeface="Calibri"/>
              </a:rPr>
              <a:t>cuatro</a:t>
            </a:r>
            <a:r>
              <a:rPr sz="1155" spc="-12" dirty="0">
                <a:solidFill>
                  <a:srgbClr val="FFFFFF"/>
                </a:solidFill>
                <a:latin typeface="Calibri"/>
                <a:cs typeface="Calibri"/>
              </a:rPr>
              <a:t> </a:t>
            </a:r>
            <a:r>
              <a:rPr sz="1155" spc="-4" dirty="0">
                <a:solidFill>
                  <a:srgbClr val="FFFFFF"/>
                </a:solidFill>
                <a:latin typeface="Calibri"/>
                <a:cs typeface="Calibri"/>
              </a:rPr>
              <a:t>instrumentos</a:t>
            </a:r>
            <a:endParaRPr sz="1155">
              <a:latin typeface="Calibri"/>
              <a:cs typeface="Calibri"/>
            </a:endParaRPr>
          </a:p>
          <a:p>
            <a:pPr algn="ctr">
              <a:lnSpc>
                <a:spcPts val="1352"/>
              </a:lnSpc>
            </a:pPr>
            <a:r>
              <a:rPr sz="1155" spc="-17" dirty="0">
                <a:solidFill>
                  <a:srgbClr val="FFFFFF"/>
                </a:solidFill>
                <a:latin typeface="Calibri"/>
                <a:cs typeface="Calibri"/>
              </a:rPr>
              <a:t>para</a:t>
            </a:r>
            <a:r>
              <a:rPr sz="1155" spc="-33" dirty="0">
                <a:solidFill>
                  <a:srgbClr val="FFFFFF"/>
                </a:solidFill>
                <a:latin typeface="Calibri"/>
                <a:cs typeface="Calibri"/>
              </a:rPr>
              <a:t> </a:t>
            </a:r>
            <a:r>
              <a:rPr sz="1155" spc="-17" dirty="0">
                <a:solidFill>
                  <a:srgbClr val="FFFFFF"/>
                </a:solidFill>
                <a:latin typeface="Calibri"/>
                <a:cs typeface="Calibri"/>
              </a:rPr>
              <a:t>evaluar</a:t>
            </a:r>
            <a:r>
              <a:rPr sz="1155" dirty="0">
                <a:solidFill>
                  <a:srgbClr val="FFFFFF"/>
                </a:solidFill>
                <a:latin typeface="Calibri"/>
                <a:cs typeface="Calibri"/>
              </a:rPr>
              <a:t> </a:t>
            </a:r>
            <a:r>
              <a:rPr sz="1155" spc="-17" dirty="0">
                <a:solidFill>
                  <a:srgbClr val="FFFFFF"/>
                </a:solidFill>
                <a:latin typeface="Calibri"/>
                <a:cs typeface="Calibri"/>
              </a:rPr>
              <a:t>proyectos.</a:t>
            </a:r>
            <a:endParaRPr sz="1155">
              <a:latin typeface="Calibri"/>
              <a:cs typeface="Calibri"/>
            </a:endParaRPr>
          </a:p>
        </p:txBody>
      </p:sp>
      <p:grpSp>
        <p:nvGrpSpPr>
          <p:cNvPr id="15" name="object 15"/>
          <p:cNvGrpSpPr/>
          <p:nvPr/>
        </p:nvGrpSpPr>
        <p:grpSpPr>
          <a:xfrm>
            <a:off x="1044606" y="4778673"/>
            <a:ext cx="2218087" cy="1335881"/>
            <a:chOff x="1266189" y="4510785"/>
            <a:chExt cx="2688590" cy="1619250"/>
          </a:xfrm>
        </p:grpSpPr>
        <p:sp>
          <p:nvSpPr>
            <p:cNvPr id="16" name="object 16"/>
            <p:cNvSpPr/>
            <p:nvPr/>
          </p:nvSpPr>
          <p:spPr>
            <a:xfrm>
              <a:off x="1272539" y="4517135"/>
              <a:ext cx="2675890" cy="1606550"/>
            </a:xfrm>
            <a:custGeom>
              <a:avLst/>
              <a:gdLst/>
              <a:ahLst/>
              <a:cxnLst/>
              <a:rect l="l" t="t" r="r" b="b"/>
              <a:pathLst>
                <a:path w="2675890" h="1606550">
                  <a:moveTo>
                    <a:pt x="2675763" y="0"/>
                  </a:moveTo>
                  <a:lnTo>
                    <a:pt x="0" y="0"/>
                  </a:lnTo>
                  <a:lnTo>
                    <a:pt x="0" y="1606042"/>
                  </a:lnTo>
                  <a:lnTo>
                    <a:pt x="2675763" y="1606042"/>
                  </a:lnTo>
                  <a:lnTo>
                    <a:pt x="2675763" y="0"/>
                  </a:lnTo>
                  <a:close/>
                </a:path>
              </a:pathLst>
            </a:custGeom>
            <a:solidFill>
              <a:srgbClr val="4470C4"/>
            </a:solidFill>
          </p:spPr>
          <p:txBody>
            <a:bodyPr wrap="square" lIns="0" tIns="0" rIns="0" bIns="0" rtlCol="0"/>
            <a:lstStyle/>
            <a:p>
              <a:endParaRPr sz="1485"/>
            </a:p>
          </p:txBody>
        </p:sp>
        <p:sp>
          <p:nvSpPr>
            <p:cNvPr id="17" name="object 17"/>
            <p:cNvSpPr/>
            <p:nvPr/>
          </p:nvSpPr>
          <p:spPr>
            <a:xfrm>
              <a:off x="1272539" y="4517135"/>
              <a:ext cx="2675890" cy="1606550"/>
            </a:xfrm>
            <a:custGeom>
              <a:avLst/>
              <a:gdLst/>
              <a:ahLst/>
              <a:cxnLst/>
              <a:rect l="l" t="t" r="r" b="b"/>
              <a:pathLst>
                <a:path w="2675890" h="1606550">
                  <a:moveTo>
                    <a:pt x="0" y="1606042"/>
                  </a:moveTo>
                  <a:lnTo>
                    <a:pt x="2675763" y="1606042"/>
                  </a:lnTo>
                  <a:lnTo>
                    <a:pt x="2675763" y="0"/>
                  </a:lnTo>
                  <a:lnTo>
                    <a:pt x="0" y="0"/>
                  </a:lnTo>
                  <a:lnTo>
                    <a:pt x="0" y="1606042"/>
                  </a:lnTo>
                  <a:close/>
                </a:path>
              </a:pathLst>
            </a:custGeom>
            <a:ln w="12700">
              <a:solidFill>
                <a:srgbClr val="FFFFFF"/>
              </a:solidFill>
            </a:ln>
          </p:spPr>
          <p:txBody>
            <a:bodyPr wrap="square" lIns="0" tIns="0" rIns="0" bIns="0" rtlCol="0"/>
            <a:lstStyle/>
            <a:p>
              <a:endParaRPr sz="1485"/>
            </a:p>
          </p:txBody>
        </p:sp>
      </p:grpSp>
      <p:sp>
        <p:nvSpPr>
          <p:cNvPr id="18" name="object 18"/>
          <p:cNvSpPr txBox="1"/>
          <p:nvPr/>
        </p:nvSpPr>
        <p:spPr>
          <a:xfrm>
            <a:off x="1049845" y="4783911"/>
            <a:ext cx="2207609" cy="1140088"/>
          </a:xfrm>
          <a:prstGeom prst="rect">
            <a:avLst/>
          </a:prstGeom>
        </p:spPr>
        <p:txBody>
          <a:bodyPr vert="horz" wrap="square" lIns="0" tIns="3143" rIns="0" bIns="0" rtlCol="0">
            <a:spAutoFit/>
          </a:bodyPr>
          <a:lstStyle/>
          <a:p>
            <a:pPr marL="44006">
              <a:lnSpc>
                <a:spcPts val="1352"/>
              </a:lnSpc>
              <a:spcBef>
                <a:spcPts val="25"/>
              </a:spcBef>
            </a:pPr>
            <a:r>
              <a:rPr sz="1155" spc="-4" dirty="0">
                <a:solidFill>
                  <a:srgbClr val="FFFFFF"/>
                </a:solidFill>
                <a:latin typeface="Calibri"/>
                <a:cs typeface="Calibri"/>
              </a:rPr>
              <a:t>Cada</a:t>
            </a:r>
            <a:r>
              <a:rPr sz="1155" spc="-21" dirty="0">
                <a:solidFill>
                  <a:srgbClr val="FFFFFF"/>
                </a:solidFill>
                <a:latin typeface="Calibri"/>
                <a:cs typeface="Calibri"/>
              </a:rPr>
              <a:t> </a:t>
            </a:r>
            <a:r>
              <a:rPr sz="1155" spc="-4" dirty="0">
                <a:solidFill>
                  <a:srgbClr val="FFFFFF"/>
                </a:solidFill>
                <a:latin typeface="Calibri"/>
                <a:cs typeface="Calibri"/>
              </a:rPr>
              <a:t>uno</a:t>
            </a:r>
            <a:r>
              <a:rPr sz="1155" spc="-21" dirty="0">
                <a:solidFill>
                  <a:srgbClr val="FFFFFF"/>
                </a:solidFill>
                <a:latin typeface="Calibri"/>
                <a:cs typeface="Calibri"/>
              </a:rPr>
              <a:t> </a:t>
            </a:r>
            <a:r>
              <a:rPr sz="1155" spc="-4" dirty="0">
                <a:solidFill>
                  <a:srgbClr val="FFFFFF"/>
                </a:solidFill>
                <a:latin typeface="Calibri"/>
                <a:cs typeface="Calibri"/>
              </a:rPr>
              <a:t>de</a:t>
            </a:r>
            <a:r>
              <a:rPr sz="1155" spc="-21" dirty="0">
                <a:solidFill>
                  <a:srgbClr val="FFFFFF"/>
                </a:solidFill>
                <a:latin typeface="Calibri"/>
                <a:cs typeface="Calibri"/>
              </a:rPr>
              <a:t> </a:t>
            </a:r>
            <a:r>
              <a:rPr sz="1155" dirty="0">
                <a:solidFill>
                  <a:srgbClr val="FFFFFF"/>
                </a:solidFill>
                <a:latin typeface="Calibri"/>
                <a:cs typeface="Calibri"/>
              </a:rPr>
              <a:t>ellos</a:t>
            </a:r>
            <a:r>
              <a:rPr sz="1155" spc="-21" dirty="0">
                <a:solidFill>
                  <a:srgbClr val="FFFFFF"/>
                </a:solidFill>
                <a:latin typeface="Calibri"/>
                <a:cs typeface="Calibri"/>
              </a:rPr>
              <a:t> </a:t>
            </a:r>
            <a:r>
              <a:rPr sz="1155" spc="-17" dirty="0">
                <a:solidFill>
                  <a:srgbClr val="FFFFFF"/>
                </a:solidFill>
                <a:latin typeface="Calibri"/>
                <a:cs typeface="Calibri"/>
              </a:rPr>
              <a:t>considera</a:t>
            </a:r>
            <a:r>
              <a:rPr sz="1155" spc="-12" dirty="0">
                <a:solidFill>
                  <a:srgbClr val="FFFFFF"/>
                </a:solidFill>
                <a:latin typeface="Calibri"/>
                <a:cs typeface="Calibri"/>
              </a:rPr>
              <a:t> </a:t>
            </a:r>
            <a:r>
              <a:rPr sz="1155" spc="-8" dirty="0">
                <a:solidFill>
                  <a:srgbClr val="FFFFFF"/>
                </a:solidFill>
                <a:latin typeface="Calibri"/>
                <a:cs typeface="Calibri"/>
              </a:rPr>
              <a:t>una</a:t>
            </a:r>
            <a:endParaRPr sz="1155">
              <a:latin typeface="Calibri"/>
              <a:cs typeface="Calibri"/>
            </a:endParaRPr>
          </a:p>
          <a:p>
            <a:pPr marL="44006">
              <a:lnSpc>
                <a:spcPts val="1352"/>
              </a:lnSpc>
            </a:pPr>
            <a:r>
              <a:rPr sz="1155" spc="-8" dirty="0">
                <a:solidFill>
                  <a:srgbClr val="FFFFFF"/>
                </a:solidFill>
                <a:latin typeface="Calibri"/>
                <a:cs typeface="Calibri"/>
              </a:rPr>
              <a:t>forma</a:t>
            </a:r>
            <a:r>
              <a:rPr sz="1155" spc="-58" dirty="0">
                <a:solidFill>
                  <a:srgbClr val="FFFFFF"/>
                </a:solidFill>
                <a:latin typeface="Calibri"/>
                <a:cs typeface="Calibri"/>
              </a:rPr>
              <a:t> </a:t>
            </a:r>
            <a:r>
              <a:rPr sz="1155" spc="-4" dirty="0">
                <a:solidFill>
                  <a:srgbClr val="FFFFFF"/>
                </a:solidFill>
                <a:latin typeface="Calibri"/>
                <a:cs typeface="Calibri"/>
              </a:rPr>
              <a:t>de</a:t>
            </a:r>
            <a:r>
              <a:rPr sz="1155" spc="-33" dirty="0">
                <a:solidFill>
                  <a:srgbClr val="FFFFFF"/>
                </a:solidFill>
                <a:latin typeface="Calibri"/>
                <a:cs typeface="Calibri"/>
              </a:rPr>
              <a:t> </a:t>
            </a:r>
            <a:r>
              <a:rPr sz="1155" spc="-4" dirty="0">
                <a:solidFill>
                  <a:srgbClr val="FFFFFF"/>
                </a:solidFill>
                <a:latin typeface="Calibri"/>
                <a:cs typeface="Calibri"/>
              </a:rPr>
              <a:t>participación</a:t>
            </a:r>
            <a:r>
              <a:rPr sz="1155" spc="-45" dirty="0">
                <a:solidFill>
                  <a:srgbClr val="FFFFFF"/>
                </a:solidFill>
                <a:latin typeface="Calibri"/>
                <a:cs typeface="Calibri"/>
              </a:rPr>
              <a:t> </a:t>
            </a:r>
            <a:r>
              <a:rPr sz="1155" spc="-4" dirty="0">
                <a:solidFill>
                  <a:srgbClr val="FFFFFF"/>
                </a:solidFill>
                <a:latin typeface="Calibri"/>
                <a:cs typeface="Calibri"/>
              </a:rPr>
              <a:t>ciudadana</a:t>
            </a:r>
            <a:endParaRPr sz="1155">
              <a:latin typeface="Calibri"/>
              <a:cs typeface="Calibri"/>
            </a:endParaRPr>
          </a:p>
          <a:p>
            <a:pPr marL="101631" indent="-58150">
              <a:spcBef>
                <a:spcPts val="425"/>
              </a:spcBef>
              <a:buSzPct val="81818"/>
              <a:buChar char="•"/>
              <a:tabLst>
                <a:tab pos="102156" algn="l"/>
              </a:tabLst>
            </a:pPr>
            <a:r>
              <a:rPr sz="907" spc="-8" dirty="0">
                <a:solidFill>
                  <a:srgbClr val="FFFFFF"/>
                </a:solidFill>
                <a:latin typeface="Calibri"/>
                <a:cs typeface="Calibri"/>
              </a:rPr>
              <a:t>Screening</a:t>
            </a:r>
            <a:endParaRPr sz="907">
              <a:latin typeface="Calibri"/>
              <a:cs typeface="Calibri"/>
            </a:endParaRPr>
          </a:p>
          <a:p>
            <a:pPr marL="101631" indent="-58150">
              <a:spcBef>
                <a:spcPts val="83"/>
              </a:spcBef>
              <a:buSzPct val="81818"/>
              <a:buChar char="•"/>
              <a:tabLst>
                <a:tab pos="102156" algn="l"/>
              </a:tabLst>
            </a:pPr>
            <a:r>
              <a:rPr sz="907" spc="-4" dirty="0">
                <a:solidFill>
                  <a:srgbClr val="FFFFFF"/>
                </a:solidFill>
                <a:latin typeface="Calibri"/>
                <a:cs typeface="Calibri"/>
              </a:rPr>
              <a:t>C</a:t>
            </a:r>
            <a:r>
              <a:rPr sz="907" dirty="0">
                <a:solidFill>
                  <a:srgbClr val="FFFFFF"/>
                </a:solidFill>
                <a:latin typeface="Calibri"/>
                <a:cs typeface="Calibri"/>
              </a:rPr>
              <a:t>om</a:t>
            </a:r>
            <a:r>
              <a:rPr sz="907" spc="-17" dirty="0">
                <a:solidFill>
                  <a:srgbClr val="FFFFFF"/>
                </a:solidFill>
                <a:latin typeface="Calibri"/>
                <a:cs typeface="Calibri"/>
              </a:rPr>
              <a:t>p</a:t>
            </a:r>
            <a:r>
              <a:rPr sz="907" dirty="0">
                <a:solidFill>
                  <a:srgbClr val="FFFFFF"/>
                </a:solidFill>
                <a:latin typeface="Calibri"/>
                <a:cs typeface="Calibri"/>
              </a:rPr>
              <a:t>r</a:t>
            </a:r>
            <a:r>
              <a:rPr sz="907" spc="-17" dirty="0">
                <a:solidFill>
                  <a:srgbClr val="FFFFFF"/>
                </a:solidFill>
                <a:latin typeface="Calibri"/>
                <a:cs typeface="Calibri"/>
              </a:rPr>
              <a:t>n</a:t>
            </a:r>
            <a:r>
              <a:rPr sz="907" spc="-12" dirty="0">
                <a:solidFill>
                  <a:srgbClr val="FFFFFF"/>
                </a:solidFill>
                <a:latin typeface="Calibri"/>
                <a:cs typeface="Calibri"/>
              </a:rPr>
              <a:t>s</a:t>
            </a:r>
            <a:r>
              <a:rPr sz="907" dirty="0">
                <a:solidFill>
                  <a:srgbClr val="FFFFFF"/>
                </a:solidFill>
                <a:latin typeface="Calibri"/>
                <a:cs typeface="Calibri"/>
              </a:rPr>
              <a:t>i</a:t>
            </a:r>
            <a:r>
              <a:rPr sz="907" spc="-8" dirty="0">
                <a:solidFill>
                  <a:srgbClr val="FFFFFF"/>
                </a:solidFill>
                <a:latin typeface="Calibri"/>
                <a:cs typeface="Calibri"/>
              </a:rPr>
              <a:t>v</a:t>
            </a:r>
            <a:r>
              <a:rPr sz="907" dirty="0">
                <a:solidFill>
                  <a:srgbClr val="FFFFFF"/>
                </a:solidFill>
                <a:latin typeface="Calibri"/>
                <a:cs typeface="Calibri"/>
              </a:rPr>
              <a:t>e</a:t>
            </a:r>
            <a:r>
              <a:rPr sz="907" spc="-74" dirty="0">
                <a:solidFill>
                  <a:srgbClr val="FFFFFF"/>
                </a:solidFill>
                <a:latin typeface="Calibri"/>
                <a:cs typeface="Calibri"/>
              </a:rPr>
              <a:t> </a:t>
            </a:r>
            <a:r>
              <a:rPr sz="907" spc="-4" dirty="0">
                <a:solidFill>
                  <a:srgbClr val="FFFFFF"/>
                </a:solidFill>
                <a:latin typeface="Calibri"/>
                <a:cs typeface="Calibri"/>
              </a:rPr>
              <a:t>Stud</a:t>
            </a:r>
            <a:r>
              <a:rPr sz="907" dirty="0">
                <a:solidFill>
                  <a:srgbClr val="FFFFFF"/>
                </a:solidFill>
                <a:latin typeface="Calibri"/>
                <a:cs typeface="Calibri"/>
              </a:rPr>
              <a:t>y</a:t>
            </a:r>
            <a:endParaRPr sz="907">
              <a:latin typeface="Calibri"/>
              <a:cs typeface="Calibri"/>
            </a:endParaRPr>
          </a:p>
          <a:p>
            <a:pPr marL="101631" indent="-58150">
              <a:spcBef>
                <a:spcPts val="87"/>
              </a:spcBef>
              <a:buSzPct val="81818"/>
              <a:buChar char="•"/>
              <a:tabLst>
                <a:tab pos="102156" algn="l"/>
              </a:tabLst>
            </a:pPr>
            <a:r>
              <a:rPr sz="907" dirty="0">
                <a:solidFill>
                  <a:srgbClr val="FFFFFF"/>
                </a:solidFill>
                <a:latin typeface="Calibri"/>
                <a:cs typeface="Calibri"/>
              </a:rPr>
              <a:t>Mediación</a:t>
            </a:r>
            <a:endParaRPr sz="907">
              <a:latin typeface="Calibri"/>
              <a:cs typeface="Calibri"/>
            </a:endParaRPr>
          </a:p>
          <a:p>
            <a:pPr marL="91678" marR="602456" indent="-48196">
              <a:lnSpc>
                <a:spcPts val="990"/>
              </a:lnSpc>
              <a:spcBef>
                <a:spcPts val="177"/>
              </a:spcBef>
              <a:buSzPct val="81818"/>
              <a:buChar char="•"/>
              <a:tabLst>
                <a:tab pos="97441" algn="l"/>
              </a:tabLst>
            </a:pPr>
            <a:r>
              <a:rPr sz="907" spc="-4" dirty="0">
                <a:solidFill>
                  <a:srgbClr val="FFFFFF"/>
                </a:solidFill>
                <a:latin typeface="Calibri"/>
                <a:cs typeface="Calibri"/>
              </a:rPr>
              <a:t>E</a:t>
            </a:r>
            <a:r>
              <a:rPr sz="907" spc="4" dirty="0">
                <a:solidFill>
                  <a:srgbClr val="FFFFFF"/>
                </a:solidFill>
                <a:latin typeface="Calibri"/>
                <a:cs typeface="Calibri"/>
              </a:rPr>
              <a:t>v</a:t>
            </a:r>
            <a:r>
              <a:rPr sz="907" dirty="0">
                <a:solidFill>
                  <a:srgbClr val="FFFFFF"/>
                </a:solidFill>
                <a:latin typeface="Calibri"/>
                <a:cs typeface="Calibri"/>
              </a:rPr>
              <a:t>al</a:t>
            </a:r>
            <a:r>
              <a:rPr sz="907" spc="-8" dirty="0">
                <a:solidFill>
                  <a:srgbClr val="FFFFFF"/>
                </a:solidFill>
                <a:latin typeface="Calibri"/>
                <a:cs typeface="Calibri"/>
              </a:rPr>
              <a:t>u</a:t>
            </a:r>
            <a:r>
              <a:rPr sz="907" dirty="0">
                <a:solidFill>
                  <a:srgbClr val="FFFFFF"/>
                </a:solidFill>
                <a:latin typeface="Calibri"/>
                <a:cs typeface="Calibri"/>
              </a:rPr>
              <a:t>ación</a:t>
            </a:r>
            <a:r>
              <a:rPr sz="907" spc="-58" dirty="0">
                <a:solidFill>
                  <a:srgbClr val="FFFFFF"/>
                </a:solidFill>
                <a:latin typeface="Calibri"/>
                <a:cs typeface="Calibri"/>
              </a:rPr>
              <a:t> </a:t>
            </a:r>
            <a:r>
              <a:rPr sz="907" spc="-4" dirty="0">
                <a:solidFill>
                  <a:srgbClr val="FFFFFF"/>
                </a:solidFill>
                <a:latin typeface="Calibri"/>
                <a:cs typeface="Calibri"/>
              </a:rPr>
              <a:t>p</a:t>
            </a:r>
            <a:r>
              <a:rPr sz="907" spc="4" dirty="0">
                <a:solidFill>
                  <a:srgbClr val="FFFFFF"/>
                </a:solidFill>
                <a:latin typeface="Calibri"/>
                <a:cs typeface="Calibri"/>
              </a:rPr>
              <a:t>o</a:t>
            </a:r>
            <a:r>
              <a:rPr sz="907" dirty="0">
                <a:solidFill>
                  <a:srgbClr val="FFFFFF"/>
                </a:solidFill>
                <a:latin typeface="Calibri"/>
                <a:cs typeface="Calibri"/>
              </a:rPr>
              <a:t>r</a:t>
            </a:r>
            <a:r>
              <a:rPr sz="907" spc="-29" dirty="0">
                <a:solidFill>
                  <a:srgbClr val="FFFFFF"/>
                </a:solidFill>
                <a:latin typeface="Calibri"/>
                <a:cs typeface="Calibri"/>
              </a:rPr>
              <a:t> </a:t>
            </a:r>
            <a:r>
              <a:rPr sz="907" spc="-4" dirty="0">
                <a:solidFill>
                  <a:srgbClr val="FFFFFF"/>
                </a:solidFill>
                <a:latin typeface="Calibri"/>
                <a:cs typeface="Calibri"/>
              </a:rPr>
              <a:t>p</a:t>
            </a:r>
            <a:r>
              <a:rPr sz="907" dirty="0">
                <a:solidFill>
                  <a:srgbClr val="FFFFFF"/>
                </a:solidFill>
                <a:latin typeface="Calibri"/>
                <a:cs typeface="Calibri"/>
              </a:rPr>
              <a:t>a</a:t>
            </a:r>
            <a:r>
              <a:rPr sz="907" spc="-4" dirty="0">
                <a:solidFill>
                  <a:srgbClr val="FFFFFF"/>
                </a:solidFill>
                <a:latin typeface="Calibri"/>
                <a:cs typeface="Calibri"/>
              </a:rPr>
              <a:t>n</a:t>
            </a:r>
            <a:r>
              <a:rPr sz="907" dirty="0">
                <a:solidFill>
                  <a:srgbClr val="FFFFFF"/>
                </a:solidFill>
                <a:latin typeface="Calibri"/>
                <a:cs typeface="Calibri"/>
              </a:rPr>
              <a:t>el</a:t>
            </a:r>
            <a:r>
              <a:rPr sz="907" spc="-37" dirty="0">
                <a:solidFill>
                  <a:srgbClr val="FFFFFF"/>
                </a:solidFill>
                <a:latin typeface="Calibri"/>
                <a:cs typeface="Calibri"/>
              </a:rPr>
              <a:t> </a:t>
            </a:r>
            <a:r>
              <a:rPr sz="907" spc="-4" dirty="0">
                <a:solidFill>
                  <a:srgbClr val="FFFFFF"/>
                </a:solidFill>
                <a:latin typeface="Calibri"/>
                <a:cs typeface="Calibri"/>
              </a:rPr>
              <a:t>d</a:t>
            </a:r>
            <a:r>
              <a:rPr sz="907" dirty="0">
                <a:solidFill>
                  <a:srgbClr val="FFFFFF"/>
                </a:solidFill>
                <a:latin typeface="Calibri"/>
                <a:cs typeface="Calibri"/>
              </a:rPr>
              <a:t>e</a:t>
            </a:r>
            <a:r>
              <a:rPr sz="907" spc="-25" dirty="0">
                <a:solidFill>
                  <a:srgbClr val="FFFFFF"/>
                </a:solidFill>
                <a:latin typeface="Calibri"/>
                <a:cs typeface="Calibri"/>
              </a:rPr>
              <a:t> </a:t>
            </a:r>
            <a:r>
              <a:rPr sz="907" dirty="0">
                <a:solidFill>
                  <a:srgbClr val="FFFFFF"/>
                </a:solidFill>
                <a:latin typeface="Calibri"/>
                <a:cs typeface="Calibri"/>
              </a:rPr>
              <a:t>revis</a:t>
            </a:r>
            <a:r>
              <a:rPr sz="907" spc="-4" dirty="0">
                <a:solidFill>
                  <a:srgbClr val="FFFFFF"/>
                </a:solidFill>
                <a:latin typeface="Calibri"/>
                <a:cs typeface="Calibri"/>
              </a:rPr>
              <a:t>i</a:t>
            </a:r>
            <a:r>
              <a:rPr sz="907" spc="4" dirty="0">
                <a:solidFill>
                  <a:srgbClr val="FFFFFF"/>
                </a:solidFill>
                <a:latin typeface="Calibri"/>
                <a:cs typeface="Calibri"/>
              </a:rPr>
              <a:t>ó</a:t>
            </a:r>
            <a:r>
              <a:rPr sz="907" dirty="0">
                <a:solidFill>
                  <a:srgbClr val="FFFFFF"/>
                </a:solidFill>
                <a:latin typeface="Calibri"/>
                <a:cs typeface="Calibri"/>
              </a:rPr>
              <a:t>n  </a:t>
            </a:r>
            <a:r>
              <a:rPr sz="907" spc="-4" dirty="0">
                <a:solidFill>
                  <a:srgbClr val="FFFFFF"/>
                </a:solidFill>
                <a:latin typeface="Calibri"/>
                <a:cs typeface="Calibri"/>
              </a:rPr>
              <a:t>(Asse</a:t>
            </a:r>
            <a:r>
              <a:rPr sz="907" spc="-12" dirty="0">
                <a:solidFill>
                  <a:srgbClr val="FFFFFF"/>
                </a:solidFill>
                <a:latin typeface="Calibri"/>
                <a:cs typeface="Calibri"/>
              </a:rPr>
              <a:t>ss</a:t>
            </a:r>
            <a:r>
              <a:rPr sz="907" spc="-17" dirty="0">
                <a:solidFill>
                  <a:srgbClr val="FFFFFF"/>
                </a:solidFill>
                <a:latin typeface="Calibri"/>
                <a:cs typeface="Calibri"/>
              </a:rPr>
              <a:t>m</a:t>
            </a:r>
            <a:r>
              <a:rPr sz="907" dirty="0">
                <a:solidFill>
                  <a:srgbClr val="FFFFFF"/>
                </a:solidFill>
                <a:latin typeface="Calibri"/>
                <a:cs typeface="Calibri"/>
              </a:rPr>
              <a:t>e</a:t>
            </a:r>
            <a:r>
              <a:rPr sz="907" spc="-12" dirty="0">
                <a:solidFill>
                  <a:srgbClr val="FFFFFF"/>
                </a:solidFill>
                <a:latin typeface="Calibri"/>
                <a:cs typeface="Calibri"/>
              </a:rPr>
              <a:t>n</a:t>
            </a:r>
            <a:r>
              <a:rPr sz="907" dirty="0">
                <a:solidFill>
                  <a:srgbClr val="FFFFFF"/>
                </a:solidFill>
                <a:latin typeface="Calibri"/>
                <a:cs typeface="Calibri"/>
              </a:rPr>
              <a:t>t</a:t>
            </a:r>
            <a:r>
              <a:rPr sz="907" spc="-66" dirty="0">
                <a:solidFill>
                  <a:srgbClr val="FFFFFF"/>
                </a:solidFill>
                <a:latin typeface="Calibri"/>
                <a:cs typeface="Calibri"/>
              </a:rPr>
              <a:t> </a:t>
            </a:r>
            <a:r>
              <a:rPr sz="907" spc="-4" dirty="0">
                <a:solidFill>
                  <a:srgbClr val="FFFFFF"/>
                </a:solidFill>
                <a:latin typeface="Calibri"/>
                <a:cs typeface="Calibri"/>
              </a:rPr>
              <a:t>b</a:t>
            </a:r>
            <a:r>
              <a:rPr sz="907" dirty="0">
                <a:solidFill>
                  <a:srgbClr val="FFFFFF"/>
                </a:solidFill>
                <a:latin typeface="Calibri"/>
                <a:cs typeface="Calibri"/>
              </a:rPr>
              <a:t>y</a:t>
            </a:r>
            <a:r>
              <a:rPr sz="907" spc="-17" dirty="0">
                <a:solidFill>
                  <a:srgbClr val="FFFFFF"/>
                </a:solidFill>
                <a:latin typeface="Calibri"/>
                <a:cs typeface="Calibri"/>
              </a:rPr>
              <a:t> </a:t>
            </a:r>
            <a:r>
              <a:rPr sz="907" dirty="0">
                <a:solidFill>
                  <a:srgbClr val="FFFFFF"/>
                </a:solidFill>
                <a:latin typeface="Calibri"/>
                <a:cs typeface="Calibri"/>
              </a:rPr>
              <a:t>a</a:t>
            </a:r>
            <a:r>
              <a:rPr sz="907" spc="-21" dirty="0">
                <a:solidFill>
                  <a:srgbClr val="FFFFFF"/>
                </a:solidFill>
                <a:latin typeface="Calibri"/>
                <a:cs typeface="Calibri"/>
              </a:rPr>
              <a:t> </a:t>
            </a:r>
            <a:r>
              <a:rPr sz="907" dirty="0">
                <a:solidFill>
                  <a:srgbClr val="FFFFFF"/>
                </a:solidFill>
                <a:latin typeface="Calibri"/>
                <a:cs typeface="Calibri"/>
              </a:rPr>
              <a:t>review</a:t>
            </a:r>
            <a:r>
              <a:rPr sz="907" spc="-25" dirty="0">
                <a:solidFill>
                  <a:srgbClr val="FFFFFF"/>
                </a:solidFill>
                <a:latin typeface="Calibri"/>
                <a:cs typeface="Calibri"/>
              </a:rPr>
              <a:t> </a:t>
            </a:r>
            <a:r>
              <a:rPr sz="907" spc="-4" dirty="0">
                <a:solidFill>
                  <a:srgbClr val="FFFFFF"/>
                </a:solidFill>
                <a:latin typeface="Calibri"/>
                <a:cs typeface="Calibri"/>
              </a:rPr>
              <a:t>p</a:t>
            </a:r>
            <a:r>
              <a:rPr sz="907" dirty="0">
                <a:solidFill>
                  <a:srgbClr val="FFFFFF"/>
                </a:solidFill>
                <a:latin typeface="Calibri"/>
                <a:cs typeface="Calibri"/>
              </a:rPr>
              <a:t>a</a:t>
            </a:r>
            <a:r>
              <a:rPr sz="907" spc="-4" dirty="0">
                <a:solidFill>
                  <a:srgbClr val="FFFFFF"/>
                </a:solidFill>
                <a:latin typeface="Calibri"/>
                <a:cs typeface="Calibri"/>
              </a:rPr>
              <a:t>n</a:t>
            </a:r>
            <a:r>
              <a:rPr sz="907" dirty="0">
                <a:solidFill>
                  <a:srgbClr val="FFFFFF"/>
                </a:solidFill>
                <a:latin typeface="Calibri"/>
                <a:cs typeface="Calibri"/>
              </a:rPr>
              <a:t>el)</a:t>
            </a:r>
            <a:endParaRPr sz="907">
              <a:latin typeface="Calibri"/>
              <a:cs typeface="Calibri"/>
            </a:endParaRPr>
          </a:p>
        </p:txBody>
      </p:sp>
    </p:spTree>
    <p:extLst>
      <p:ext uri="{BB962C8B-B14F-4D97-AF65-F5344CB8AC3E}">
        <p14:creationId xmlns:p14="http://schemas.microsoft.com/office/powerpoint/2010/main" val="165229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45806" y="3150680"/>
            <a:ext cx="5209413" cy="3058906"/>
            <a:chOff x="1994916" y="2537460"/>
            <a:chExt cx="6314440" cy="3707765"/>
          </a:xfrm>
        </p:grpSpPr>
        <p:sp>
          <p:nvSpPr>
            <p:cNvPr id="3" name="object 3"/>
            <p:cNvSpPr/>
            <p:nvPr/>
          </p:nvSpPr>
          <p:spPr>
            <a:xfrm>
              <a:off x="1994916" y="2691384"/>
              <a:ext cx="4966335" cy="3554095"/>
            </a:xfrm>
            <a:custGeom>
              <a:avLst/>
              <a:gdLst/>
              <a:ahLst/>
              <a:cxnLst/>
              <a:rect l="l" t="t" r="r" b="b"/>
              <a:pathLst>
                <a:path w="4966334" h="3554095">
                  <a:moveTo>
                    <a:pt x="197992" y="0"/>
                  </a:moveTo>
                  <a:lnTo>
                    <a:pt x="125348" y="159003"/>
                  </a:lnTo>
                  <a:lnTo>
                    <a:pt x="109219" y="203453"/>
                  </a:lnTo>
                  <a:lnTo>
                    <a:pt x="94106" y="248412"/>
                  </a:lnTo>
                  <a:lnTo>
                    <a:pt x="80009" y="293750"/>
                  </a:lnTo>
                  <a:lnTo>
                    <a:pt x="67182" y="339343"/>
                  </a:lnTo>
                  <a:lnTo>
                    <a:pt x="55244" y="385444"/>
                  </a:lnTo>
                  <a:lnTo>
                    <a:pt x="44576" y="431800"/>
                  </a:lnTo>
                  <a:lnTo>
                    <a:pt x="34925" y="478536"/>
                  </a:lnTo>
                  <a:lnTo>
                    <a:pt x="26415" y="525652"/>
                  </a:lnTo>
                  <a:lnTo>
                    <a:pt x="19176" y="573024"/>
                  </a:lnTo>
                  <a:lnTo>
                    <a:pt x="12953" y="620776"/>
                  </a:lnTo>
                  <a:lnTo>
                    <a:pt x="8000" y="668908"/>
                  </a:lnTo>
                  <a:lnTo>
                    <a:pt x="4190" y="717295"/>
                  </a:lnTo>
                  <a:lnTo>
                    <a:pt x="1523" y="766063"/>
                  </a:lnTo>
                  <a:lnTo>
                    <a:pt x="126" y="815086"/>
                  </a:lnTo>
                  <a:lnTo>
                    <a:pt x="0" y="864362"/>
                  </a:lnTo>
                  <a:lnTo>
                    <a:pt x="1015" y="914018"/>
                  </a:lnTo>
                  <a:lnTo>
                    <a:pt x="3428" y="963929"/>
                  </a:lnTo>
                  <a:lnTo>
                    <a:pt x="6984" y="1014221"/>
                  </a:lnTo>
                  <a:lnTo>
                    <a:pt x="11810" y="1064640"/>
                  </a:lnTo>
                  <a:lnTo>
                    <a:pt x="18033" y="1115440"/>
                  </a:lnTo>
                  <a:lnTo>
                    <a:pt x="25400" y="1166495"/>
                  </a:lnTo>
                  <a:lnTo>
                    <a:pt x="34289" y="1217802"/>
                  </a:lnTo>
                  <a:lnTo>
                    <a:pt x="44322" y="1269364"/>
                  </a:lnTo>
                  <a:lnTo>
                    <a:pt x="55752" y="1321180"/>
                  </a:lnTo>
                  <a:lnTo>
                    <a:pt x="68579" y="1373251"/>
                  </a:lnTo>
                  <a:lnTo>
                    <a:pt x="82676" y="1425574"/>
                  </a:lnTo>
                  <a:lnTo>
                    <a:pt x="98297" y="1478152"/>
                  </a:lnTo>
                  <a:lnTo>
                    <a:pt x="115188" y="1530858"/>
                  </a:lnTo>
                  <a:lnTo>
                    <a:pt x="133476" y="1583816"/>
                  </a:lnTo>
                  <a:lnTo>
                    <a:pt x="153288" y="1637029"/>
                  </a:lnTo>
                  <a:lnTo>
                    <a:pt x="172592" y="1685924"/>
                  </a:lnTo>
                  <a:lnTo>
                    <a:pt x="192785" y="1733930"/>
                  </a:lnTo>
                  <a:lnTo>
                    <a:pt x="213740" y="1781302"/>
                  </a:lnTo>
                  <a:lnTo>
                    <a:pt x="235457" y="1827783"/>
                  </a:lnTo>
                  <a:lnTo>
                    <a:pt x="257936" y="1873630"/>
                  </a:lnTo>
                  <a:lnTo>
                    <a:pt x="281177" y="1918715"/>
                  </a:lnTo>
                  <a:lnTo>
                    <a:pt x="305181" y="1963039"/>
                  </a:lnTo>
                  <a:lnTo>
                    <a:pt x="329945" y="2006599"/>
                  </a:lnTo>
                  <a:lnTo>
                    <a:pt x="355472" y="2049526"/>
                  </a:lnTo>
                  <a:lnTo>
                    <a:pt x="381761" y="2091689"/>
                  </a:lnTo>
                  <a:lnTo>
                    <a:pt x="408558" y="2133091"/>
                  </a:lnTo>
                  <a:lnTo>
                    <a:pt x="436244" y="2173732"/>
                  </a:lnTo>
                  <a:lnTo>
                    <a:pt x="464565" y="2213736"/>
                  </a:lnTo>
                  <a:lnTo>
                    <a:pt x="493394" y="2253107"/>
                  </a:lnTo>
                  <a:lnTo>
                    <a:pt x="523113" y="2291715"/>
                  </a:lnTo>
                  <a:lnTo>
                    <a:pt x="553338" y="2329688"/>
                  </a:lnTo>
                  <a:lnTo>
                    <a:pt x="584200" y="2366898"/>
                  </a:lnTo>
                  <a:lnTo>
                    <a:pt x="615695" y="2403347"/>
                  </a:lnTo>
                  <a:lnTo>
                    <a:pt x="647700" y="2439289"/>
                  </a:lnTo>
                  <a:lnTo>
                    <a:pt x="680465" y="2474467"/>
                  </a:lnTo>
                  <a:lnTo>
                    <a:pt x="713613" y="2509011"/>
                  </a:lnTo>
                  <a:lnTo>
                    <a:pt x="747521" y="2542793"/>
                  </a:lnTo>
                  <a:lnTo>
                    <a:pt x="781811" y="2576067"/>
                  </a:lnTo>
                  <a:lnTo>
                    <a:pt x="816736" y="2608579"/>
                  </a:lnTo>
                  <a:lnTo>
                    <a:pt x="852169" y="2640456"/>
                  </a:lnTo>
                  <a:lnTo>
                    <a:pt x="888110" y="2671699"/>
                  </a:lnTo>
                  <a:lnTo>
                    <a:pt x="924559" y="2702305"/>
                  </a:lnTo>
                  <a:lnTo>
                    <a:pt x="961516" y="2732404"/>
                  </a:lnTo>
                  <a:lnTo>
                    <a:pt x="998854" y="2761741"/>
                  </a:lnTo>
                  <a:lnTo>
                    <a:pt x="1036827" y="2790443"/>
                  </a:lnTo>
                  <a:lnTo>
                    <a:pt x="1075054" y="2818510"/>
                  </a:lnTo>
                  <a:lnTo>
                    <a:pt x="1113916" y="2846069"/>
                  </a:lnTo>
                  <a:lnTo>
                    <a:pt x="1153033" y="2872866"/>
                  </a:lnTo>
                  <a:lnTo>
                    <a:pt x="1192657" y="2899155"/>
                  </a:lnTo>
                  <a:lnTo>
                    <a:pt x="1232661" y="2924835"/>
                  </a:lnTo>
                  <a:lnTo>
                    <a:pt x="1273047" y="2949905"/>
                  </a:lnTo>
                  <a:lnTo>
                    <a:pt x="1313814" y="2974390"/>
                  </a:lnTo>
                  <a:lnTo>
                    <a:pt x="1354835" y="2998292"/>
                  </a:lnTo>
                  <a:lnTo>
                    <a:pt x="1396364" y="3021609"/>
                  </a:lnTo>
                  <a:lnTo>
                    <a:pt x="1438147" y="3044342"/>
                  </a:lnTo>
                  <a:lnTo>
                    <a:pt x="1480311" y="3066516"/>
                  </a:lnTo>
                  <a:lnTo>
                    <a:pt x="1522730" y="3088119"/>
                  </a:lnTo>
                  <a:lnTo>
                    <a:pt x="1565401" y="3109150"/>
                  </a:lnTo>
                  <a:lnTo>
                    <a:pt x="1608455" y="3129635"/>
                  </a:lnTo>
                  <a:lnTo>
                    <a:pt x="1651761" y="3149574"/>
                  </a:lnTo>
                  <a:lnTo>
                    <a:pt x="1695322" y="3168954"/>
                  </a:lnTo>
                  <a:lnTo>
                    <a:pt x="1739137" y="3187788"/>
                  </a:lnTo>
                  <a:lnTo>
                    <a:pt x="1783207" y="3206102"/>
                  </a:lnTo>
                  <a:lnTo>
                    <a:pt x="1827403" y="3223869"/>
                  </a:lnTo>
                  <a:lnTo>
                    <a:pt x="1871853" y="3241103"/>
                  </a:lnTo>
                  <a:lnTo>
                    <a:pt x="1916557" y="3257829"/>
                  </a:lnTo>
                  <a:lnTo>
                    <a:pt x="1961387" y="3274034"/>
                  </a:lnTo>
                  <a:lnTo>
                    <a:pt x="2006472" y="3289719"/>
                  </a:lnTo>
                  <a:lnTo>
                    <a:pt x="2051558" y="3304895"/>
                  </a:lnTo>
                  <a:lnTo>
                    <a:pt x="2096896" y="3319576"/>
                  </a:lnTo>
                  <a:lnTo>
                    <a:pt x="2142362" y="3333750"/>
                  </a:lnTo>
                  <a:lnTo>
                    <a:pt x="2187956" y="3347427"/>
                  </a:lnTo>
                  <a:lnTo>
                    <a:pt x="2233675" y="3360623"/>
                  </a:lnTo>
                  <a:lnTo>
                    <a:pt x="2279396" y="3373335"/>
                  </a:lnTo>
                  <a:lnTo>
                    <a:pt x="2325370" y="3385566"/>
                  </a:lnTo>
                  <a:lnTo>
                    <a:pt x="2371217" y="3397313"/>
                  </a:lnTo>
                  <a:lnTo>
                    <a:pt x="2417318" y="3408603"/>
                  </a:lnTo>
                  <a:lnTo>
                    <a:pt x="2463292" y="3419424"/>
                  </a:lnTo>
                  <a:lnTo>
                    <a:pt x="2509393" y="3429787"/>
                  </a:lnTo>
                  <a:lnTo>
                    <a:pt x="2555494" y="3439693"/>
                  </a:lnTo>
                  <a:lnTo>
                    <a:pt x="2601595" y="3449142"/>
                  </a:lnTo>
                  <a:lnTo>
                    <a:pt x="2647696" y="3458159"/>
                  </a:lnTo>
                  <a:lnTo>
                    <a:pt x="2693797" y="3466731"/>
                  </a:lnTo>
                  <a:lnTo>
                    <a:pt x="2739771" y="3474859"/>
                  </a:lnTo>
                  <a:lnTo>
                    <a:pt x="2785872" y="3482568"/>
                  </a:lnTo>
                  <a:lnTo>
                    <a:pt x="2831719" y="3489832"/>
                  </a:lnTo>
                  <a:lnTo>
                    <a:pt x="2877693" y="3496691"/>
                  </a:lnTo>
                  <a:lnTo>
                    <a:pt x="2923412" y="3503129"/>
                  </a:lnTo>
                  <a:lnTo>
                    <a:pt x="2969133" y="3509162"/>
                  </a:lnTo>
                  <a:lnTo>
                    <a:pt x="3014725" y="3514788"/>
                  </a:lnTo>
                  <a:lnTo>
                    <a:pt x="3060192" y="3520008"/>
                  </a:lnTo>
                  <a:lnTo>
                    <a:pt x="3105531" y="3524834"/>
                  </a:lnTo>
                  <a:lnTo>
                    <a:pt x="3150743" y="3529266"/>
                  </a:lnTo>
                  <a:lnTo>
                    <a:pt x="3195828" y="3533305"/>
                  </a:lnTo>
                  <a:lnTo>
                    <a:pt x="3240659" y="3536962"/>
                  </a:lnTo>
                  <a:lnTo>
                    <a:pt x="3285362" y="3540252"/>
                  </a:lnTo>
                  <a:lnTo>
                    <a:pt x="3329939" y="3543160"/>
                  </a:lnTo>
                  <a:lnTo>
                    <a:pt x="3374262" y="3545713"/>
                  </a:lnTo>
                  <a:lnTo>
                    <a:pt x="3418331" y="3547884"/>
                  </a:lnTo>
                  <a:lnTo>
                    <a:pt x="3462147" y="3549713"/>
                  </a:lnTo>
                  <a:lnTo>
                    <a:pt x="3505707" y="3551186"/>
                  </a:lnTo>
                  <a:lnTo>
                    <a:pt x="3549014" y="3552304"/>
                  </a:lnTo>
                  <a:lnTo>
                    <a:pt x="3592068" y="3553079"/>
                  </a:lnTo>
                  <a:lnTo>
                    <a:pt x="3634867" y="3553523"/>
                  </a:lnTo>
                  <a:lnTo>
                    <a:pt x="3677411" y="3553625"/>
                  </a:lnTo>
                  <a:lnTo>
                    <a:pt x="3719576" y="3553409"/>
                  </a:lnTo>
                  <a:lnTo>
                    <a:pt x="3761358" y="3552863"/>
                  </a:lnTo>
                  <a:lnTo>
                    <a:pt x="3802887" y="3551999"/>
                  </a:lnTo>
                  <a:lnTo>
                    <a:pt x="3844035" y="3550818"/>
                  </a:lnTo>
                  <a:lnTo>
                    <a:pt x="3884929" y="3549332"/>
                  </a:lnTo>
                  <a:lnTo>
                    <a:pt x="3925316" y="3547541"/>
                  </a:lnTo>
                  <a:lnTo>
                    <a:pt x="3965448" y="3545446"/>
                  </a:lnTo>
                  <a:lnTo>
                    <a:pt x="4005072" y="3543058"/>
                  </a:lnTo>
                  <a:lnTo>
                    <a:pt x="4044314" y="3540379"/>
                  </a:lnTo>
                  <a:lnTo>
                    <a:pt x="4083177" y="3537419"/>
                  </a:lnTo>
                  <a:lnTo>
                    <a:pt x="4121530" y="3534168"/>
                  </a:lnTo>
                  <a:lnTo>
                    <a:pt x="4159504" y="3530650"/>
                  </a:lnTo>
                  <a:lnTo>
                    <a:pt x="4233926" y="3522814"/>
                  </a:lnTo>
                  <a:lnTo>
                    <a:pt x="4277868" y="3517645"/>
                  </a:lnTo>
                  <a:lnTo>
                    <a:pt x="4322826" y="3512057"/>
                  </a:lnTo>
                  <a:lnTo>
                    <a:pt x="4368673" y="3506025"/>
                  </a:lnTo>
                  <a:lnTo>
                    <a:pt x="4415282" y="3499548"/>
                  </a:lnTo>
                  <a:lnTo>
                    <a:pt x="4462907" y="3492627"/>
                  </a:lnTo>
                  <a:lnTo>
                    <a:pt x="4511293" y="3485261"/>
                  </a:lnTo>
                  <a:lnTo>
                    <a:pt x="4560315" y="3477425"/>
                  </a:lnTo>
                  <a:lnTo>
                    <a:pt x="4610227" y="3469119"/>
                  </a:lnTo>
                  <a:lnTo>
                    <a:pt x="4660773" y="3460343"/>
                  </a:lnTo>
                  <a:lnTo>
                    <a:pt x="4712081" y="3451085"/>
                  </a:lnTo>
                  <a:lnTo>
                    <a:pt x="4764024" y="3441357"/>
                  </a:lnTo>
                  <a:lnTo>
                    <a:pt x="4966334" y="3398469"/>
                  </a:lnTo>
                  <a:lnTo>
                    <a:pt x="4900803" y="3402101"/>
                  </a:lnTo>
                  <a:lnTo>
                    <a:pt x="4844033" y="3403828"/>
                  </a:lnTo>
                  <a:lnTo>
                    <a:pt x="4787645" y="3405149"/>
                  </a:lnTo>
                  <a:lnTo>
                    <a:pt x="4731892" y="3406063"/>
                  </a:lnTo>
                  <a:lnTo>
                    <a:pt x="4676648" y="3406584"/>
                  </a:lnTo>
                  <a:lnTo>
                    <a:pt x="4622037" y="3406724"/>
                  </a:lnTo>
                  <a:lnTo>
                    <a:pt x="4568062" y="3406495"/>
                  </a:lnTo>
                  <a:lnTo>
                    <a:pt x="4514850" y="3405911"/>
                  </a:lnTo>
                  <a:lnTo>
                    <a:pt x="4462272" y="3404984"/>
                  </a:lnTo>
                  <a:lnTo>
                    <a:pt x="4410456" y="3403727"/>
                  </a:lnTo>
                  <a:lnTo>
                    <a:pt x="4359402" y="3402139"/>
                  </a:lnTo>
                  <a:lnTo>
                    <a:pt x="4309236" y="3400247"/>
                  </a:lnTo>
                  <a:lnTo>
                    <a:pt x="4259833" y="3398062"/>
                  </a:lnTo>
                  <a:lnTo>
                    <a:pt x="4211193" y="3395599"/>
                  </a:lnTo>
                  <a:lnTo>
                    <a:pt x="4163568" y="3392855"/>
                  </a:lnTo>
                  <a:lnTo>
                    <a:pt x="4116958" y="3389858"/>
                  </a:lnTo>
                  <a:lnTo>
                    <a:pt x="4071238" y="3386620"/>
                  </a:lnTo>
                  <a:lnTo>
                    <a:pt x="4026534" y="3383140"/>
                  </a:lnTo>
                  <a:lnTo>
                    <a:pt x="3952112" y="3376498"/>
                  </a:lnTo>
                  <a:lnTo>
                    <a:pt x="3876294" y="3368509"/>
                  </a:lnTo>
                  <a:lnTo>
                    <a:pt x="3837812" y="3364001"/>
                  </a:lnTo>
                  <a:lnTo>
                    <a:pt x="3799078" y="3359150"/>
                  </a:lnTo>
                  <a:lnTo>
                    <a:pt x="3759961" y="3353955"/>
                  </a:lnTo>
                  <a:lnTo>
                    <a:pt x="3720464" y="3348418"/>
                  </a:lnTo>
                  <a:lnTo>
                    <a:pt x="3680713" y="3342525"/>
                  </a:lnTo>
                  <a:lnTo>
                    <a:pt x="3640581" y="3336290"/>
                  </a:lnTo>
                  <a:lnTo>
                    <a:pt x="3600323" y="3329698"/>
                  </a:lnTo>
                  <a:lnTo>
                    <a:pt x="3559682" y="3322739"/>
                  </a:lnTo>
                  <a:lnTo>
                    <a:pt x="3518788" y="3315436"/>
                  </a:lnTo>
                  <a:lnTo>
                    <a:pt x="3477641" y="3307765"/>
                  </a:lnTo>
                  <a:lnTo>
                    <a:pt x="3436366" y="3299726"/>
                  </a:lnTo>
                  <a:lnTo>
                    <a:pt x="3394709" y="3291331"/>
                  </a:lnTo>
                  <a:lnTo>
                    <a:pt x="3352927" y="3282568"/>
                  </a:lnTo>
                  <a:lnTo>
                    <a:pt x="3310889" y="3273437"/>
                  </a:lnTo>
                  <a:lnTo>
                    <a:pt x="3268726" y="3263938"/>
                  </a:lnTo>
                  <a:lnTo>
                    <a:pt x="3226435" y="3254070"/>
                  </a:lnTo>
                  <a:lnTo>
                    <a:pt x="3183889" y="3243821"/>
                  </a:lnTo>
                  <a:lnTo>
                    <a:pt x="3141218" y="3233191"/>
                  </a:lnTo>
                  <a:lnTo>
                    <a:pt x="3098419" y="3222193"/>
                  </a:lnTo>
                  <a:lnTo>
                    <a:pt x="3055366" y="3210801"/>
                  </a:lnTo>
                  <a:lnTo>
                    <a:pt x="3012312" y="3199041"/>
                  </a:lnTo>
                  <a:lnTo>
                    <a:pt x="2969260" y="3186887"/>
                  </a:lnTo>
                  <a:lnTo>
                    <a:pt x="2925953" y="3174339"/>
                  </a:lnTo>
                  <a:lnTo>
                    <a:pt x="2882646" y="3161410"/>
                  </a:lnTo>
                  <a:lnTo>
                    <a:pt x="2839211" y="3148088"/>
                  </a:lnTo>
                  <a:lnTo>
                    <a:pt x="2795778" y="3134372"/>
                  </a:lnTo>
                  <a:lnTo>
                    <a:pt x="2752344" y="3120263"/>
                  </a:lnTo>
                  <a:lnTo>
                    <a:pt x="2708783" y="3105759"/>
                  </a:lnTo>
                  <a:lnTo>
                    <a:pt x="2665222" y="3090849"/>
                  </a:lnTo>
                  <a:lnTo>
                    <a:pt x="2621660" y="3075533"/>
                  </a:lnTo>
                  <a:lnTo>
                    <a:pt x="2578099" y="3059810"/>
                  </a:lnTo>
                  <a:lnTo>
                    <a:pt x="2534666" y="3043694"/>
                  </a:lnTo>
                  <a:lnTo>
                    <a:pt x="2491105" y="3027159"/>
                  </a:lnTo>
                  <a:lnTo>
                    <a:pt x="2447671" y="3010217"/>
                  </a:lnTo>
                  <a:lnTo>
                    <a:pt x="2404236" y="2992869"/>
                  </a:lnTo>
                  <a:lnTo>
                    <a:pt x="2360930" y="2975102"/>
                  </a:lnTo>
                  <a:lnTo>
                    <a:pt x="2317749" y="2956915"/>
                  </a:lnTo>
                  <a:lnTo>
                    <a:pt x="2274570" y="2938310"/>
                  </a:lnTo>
                  <a:lnTo>
                    <a:pt x="2231517" y="2919285"/>
                  </a:lnTo>
                  <a:lnTo>
                    <a:pt x="2188591" y="2899841"/>
                  </a:lnTo>
                  <a:lnTo>
                    <a:pt x="2145792" y="2879979"/>
                  </a:lnTo>
                  <a:lnTo>
                    <a:pt x="2103120" y="2859659"/>
                  </a:lnTo>
                  <a:lnTo>
                    <a:pt x="2060574" y="2838957"/>
                  </a:lnTo>
                  <a:lnTo>
                    <a:pt x="2018283" y="2817749"/>
                  </a:lnTo>
                  <a:lnTo>
                    <a:pt x="1975993" y="2796159"/>
                  </a:lnTo>
                  <a:lnTo>
                    <a:pt x="1934083" y="2774188"/>
                  </a:lnTo>
                  <a:lnTo>
                    <a:pt x="1892299" y="2751709"/>
                  </a:lnTo>
                  <a:lnTo>
                    <a:pt x="1850644" y="2728722"/>
                  </a:lnTo>
                  <a:lnTo>
                    <a:pt x="1809369" y="2705354"/>
                  </a:lnTo>
                  <a:lnTo>
                    <a:pt x="1768220" y="2681604"/>
                  </a:lnTo>
                  <a:lnTo>
                    <a:pt x="1727326" y="2657347"/>
                  </a:lnTo>
                  <a:lnTo>
                    <a:pt x="1686813" y="2632710"/>
                  </a:lnTo>
                  <a:lnTo>
                    <a:pt x="1646428" y="2607564"/>
                  </a:lnTo>
                  <a:lnTo>
                    <a:pt x="1606422" y="2581910"/>
                  </a:lnTo>
                  <a:lnTo>
                    <a:pt x="1566671" y="2555875"/>
                  </a:lnTo>
                  <a:lnTo>
                    <a:pt x="1527174" y="2529332"/>
                  </a:lnTo>
                  <a:lnTo>
                    <a:pt x="1488058" y="2502408"/>
                  </a:lnTo>
                  <a:lnTo>
                    <a:pt x="1449196" y="2474976"/>
                  </a:lnTo>
                  <a:lnTo>
                    <a:pt x="1410843" y="2447163"/>
                  </a:lnTo>
                  <a:lnTo>
                    <a:pt x="1372743" y="2418715"/>
                  </a:lnTo>
                  <a:lnTo>
                    <a:pt x="1335023" y="2389885"/>
                  </a:lnTo>
                  <a:lnTo>
                    <a:pt x="1297685" y="2360676"/>
                  </a:lnTo>
                  <a:lnTo>
                    <a:pt x="1260729" y="2330830"/>
                  </a:lnTo>
                  <a:lnTo>
                    <a:pt x="1224152" y="2300604"/>
                  </a:lnTo>
                  <a:lnTo>
                    <a:pt x="1188084" y="2269871"/>
                  </a:lnTo>
                  <a:lnTo>
                    <a:pt x="1152397" y="2238755"/>
                  </a:lnTo>
                  <a:lnTo>
                    <a:pt x="1117091" y="2207005"/>
                  </a:lnTo>
                  <a:lnTo>
                    <a:pt x="1082420" y="2174874"/>
                  </a:lnTo>
                  <a:lnTo>
                    <a:pt x="1048003" y="2142235"/>
                  </a:lnTo>
                  <a:lnTo>
                    <a:pt x="1014221" y="2109089"/>
                  </a:lnTo>
                  <a:lnTo>
                    <a:pt x="980820" y="2075560"/>
                  </a:lnTo>
                  <a:lnTo>
                    <a:pt x="947927" y="2041397"/>
                  </a:lnTo>
                  <a:lnTo>
                    <a:pt x="915669" y="2006853"/>
                  </a:lnTo>
                  <a:lnTo>
                    <a:pt x="883792" y="1971674"/>
                  </a:lnTo>
                  <a:lnTo>
                    <a:pt x="852551" y="1936114"/>
                  </a:lnTo>
                  <a:lnTo>
                    <a:pt x="821816" y="1900046"/>
                  </a:lnTo>
                  <a:lnTo>
                    <a:pt x="791717" y="1863470"/>
                  </a:lnTo>
                  <a:lnTo>
                    <a:pt x="762126" y="1826386"/>
                  </a:lnTo>
                  <a:lnTo>
                    <a:pt x="733170" y="1788795"/>
                  </a:lnTo>
                  <a:lnTo>
                    <a:pt x="704722" y="1750695"/>
                  </a:lnTo>
                  <a:lnTo>
                    <a:pt x="676909" y="1712086"/>
                  </a:lnTo>
                  <a:lnTo>
                    <a:pt x="649858" y="1672970"/>
                  </a:lnTo>
                  <a:lnTo>
                    <a:pt x="623315" y="1633346"/>
                  </a:lnTo>
                  <a:lnTo>
                    <a:pt x="597407" y="1593088"/>
                  </a:lnTo>
                  <a:lnTo>
                    <a:pt x="572134" y="1552447"/>
                  </a:lnTo>
                  <a:lnTo>
                    <a:pt x="547623" y="1511299"/>
                  </a:lnTo>
                  <a:lnTo>
                    <a:pt x="523747" y="1469516"/>
                  </a:lnTo>
                  <a:lnTo>
                    <a:pt x="500633" y="1427352"/>
                  </a:lnTo>
                  <a:lnTo>
                    <a:pt x="478154" y="1384553"/>
                  </a:lnTo>
                  <a:lnTo>
                    <a:pt x="456438" y="1341246"/>
                  </a:lnTo>
                  <a:lnTo>
                    <a:pt x="435482" y="1297432"/>
                  </a:lnTo>
                  <a:lnTo>
                    <a:pt x="415163" y="1253108"/>
                  </a:lnTo>
                  <a:lnTo>
                    <a:pt x="395731" y="1208151"/>
                  </a:lnTo>
                  <a:lnTo>
                    <a:pt x="377063" y="1162811"/>
                  </a:lnTo>
                  <a:lnTo>
                    <a:pt x="359028" y="1116838"/>
                  </a:lnTo>
                  <a:lnTo>
                    <a:pt x="341883" y="1070228"/>
                  </a:lnTo>
                  <a:lnTo>
                    <a:pt x="325627" y="1023238"/>
                  </a:lnTo>
                  <a:lnTo>
                    <a:pt x="310006" y="975613"/>
                  </a:lnTo>
                  <a:lnTo>
                    <a:pt x="295401" y="927480"/>
                  </a:lnTo>
                  <a:lnTo>
                    <a:pt x="281558" y="878839"/>
                  </a:lnTo>
                  <a:lnTo>
                    <a:pt x="268477" y="829563"/>
                  </a:lnTo>
                  <a:lnTo>
                    <a:pt x="256412" y="779779"/>
                  </a:lnTo>
                  <a:lnTo>
                    <a:pt x="245109" y="729361"/>
                  </a:lnTo>
                  <a:lnTo>
                    <a:pt x="234695" y="678433"/>
                  </a:lnTo>
                  <a:lnTo>
                    <a:pt x="225297" y="626999"/>
                  </a:lnTo>
                  <a:lnTo>
                    <a:pt x="216661" y="574293"/>
                  </a:lnTo>
                  <a:lnTo>
                    <a:pt x="209169" y="522096"/>
                  </a:lnTo>
                  <a:lnTo>
                    <a:pt x="202819" y="470153"/>
                  </a:lnTo>
                  <a:lnTo>
                    <a:pt x="197611" y="418718"/>
                  </a:lnTo>
                  <a:lnTo>
                    <a:pt x="193420" y="367791"/>
                  </a:lnTo>
                  <a:lnTo>
                    <a:pt x="190372" y="317118"/>
                  </a:lnTo>
                  <a:lnTo>
                    <a:pt x="188467" y="266953"/>
                  </a:lnTo>
                  <a:lnTo>
                    <a:pt x="187578" y="217169"/>
                  </a:lnTo>
                  <a:lnTo>
                    <a:pt x="187832" y="167893"/>
                  </a:lnTo>
                  <a:lnTo>
                    <a:pt x="189102" y="118999"/>
                  </a:lnTo>
                  <a:lnTo>
                    <a:pt x="197992" y="0"/>
                  </a:lnTo>
                  <a:close/>
                </a:path>
              </a:pathLst>
            </a:custGeom>
            <a:solidFill>
              <a:srgbClr val="000000">
                <a:alpha val="70195"/>
              </a:srgbClr>
            </a:solidFill>
          </p:spPr>
          <p:txBody>
            <a:bodyPr wrap="square" lIns="0" tIns="0" rIns="0" bIns="0" rtlCol="0"/>
            <a:lstStyle/>
            <a:p>
              <a:endParaRPr sz="1485"/>
            </a:p>
          </p:txBody>
        </p:sp>
        <p:pic>
          <p:nvPicPr>
            <p:cNvPr id="4" name="object 4"/>
            <p:cNvPicPr/>
            <p:nvPr/>
          </p:nvPicPr>
          <p:blipFill>
            <a:blip r:embed="rId2" cstate="print"/>
            <a:stretch>
              <a:fillRect/>
            </a:stretch>
          </p:blipFill>
          <p:spPr>
            <a:xfrm>
              <a:off x="4227576" y="2537460"/>
              <a:ext cx="4081272" cy="3302508"/>
            </a:xfrm>
            <a:prstGeom prst="rect">
              <a:avLst/>
            </a:prstGeom>
          </p:spPr>
        </p:pic>
      </p:grpSp>
      <p:sp>
        <p:nvSpPr>
          <p:cNvPr id="5" name="object 5"/>
          <p:cNvSpPr txBox="1">
            <a:spLocks noGrp="1"/>
          </p:cNvSpPr>
          <p:nvPr>
            <p:ph type="title"/>
          </p:nvPr>
        </p:nvSpPr>
        <p:spPr>
          <a:xfrm>
            <a:off x="2895600" y="638956"/>
            <a:ext cx="6448901" cy="924677"/>
          </a:xfrm>
          <a:prstGeom prst="rect">
            <a:avLst/>
          </a:prstGeom>
        </p:spPr>
        <p:txBody>
          <a:bodyPr vert="horz" wrap="square" lIns="0" tIns="10478" rIns="0" bIns="0" rtlCol="0">
            <a:spAutoFit/>
          </a:bodyPr>
          <a:lstStyle/>
          <a:p>
            <a:pPr marL="10478">
              <a:spcBef>
                <a:spcPts val="83"/>
              </a:spcBef>
            </a:pPr>
            <a:r>
              <a:rPr sz="2970" spc="-4" dirty="0"/>
              <a:t>Tipos</a:t>
            </a:r>
            <a:r>
              <a:rPr sz="2970" spc="-37" dirty="0"/>
              <a:t> </a:t>
            </a:r>
            <a:r>
              <a:rPr sz="2970" dirty="0"/>
              <a:t>de</a:t>
            </a:r>
            <a:r>
              <a:rPr sz="2970" spc="-29" dirty="0"/>
              <a:t> </a:t>
            </a:r>
            <a:r>
              <a:rPr sz="2970" spc="-21" dirty="0"/>
              <a:t>procesos</a:t>
            </a:r>
            <a:r>
              <a:rPr sz="2970" spc="-41" dirty="0"/>
              <a:t> </a:t>
            </a:r>
            <a:r>
              <a:rPr sz="2970" dirty="0"/>
              <a:t>de</a:t>
            </a:r>
            <a:r>
              <a:rPr sz="2970" spc="-41" dirty="0"/>
              <a:t> </a:t>
            </a:r>
            <a:r>
              <a:rPr sz="2970" spc="-17" dirty="0"/>
              <a:t>evaluación</a:t>
            </a:r>
            <a:r>
              <a:rPr sz="2970" spc="-21" dirty="0"/>
              <a:t> ambiental</a:t>
            </a:r>
            <a:endParaRPr sz="2970" dirty="0"/>
          </a:p>
        </p:txBody>
      </p:sp>
      <p:sp>
        <p:nvSpPr>
          <p:cNvPr id="6" name="object 6"/>
          <p:cNvSpPr txBox="1"/>
          <p:nvPr/>
        </p:nvSpPr>
        <p:spPr>
          <a:xfrm>
            <a:off x="250287" y="1932984"/>
            <a:ext cx="777954" cy="239104"/>
          </a:xfrm>
          <a:prstGeom prst="rect">
            <a:avLst/>
          </a:prstGeom>
        </p:spPr>
        <p:txBody>
          <a:bodyPr vert="horz" wrap="square" lIns="0" tIns="10478" rIns="0" bIns="0" rtlCol="0">
            <a:spAutoFit/>
          </a:bodyPr>
          <a:lstStyle/>
          <a:p>
            <a:pPr marL="10478">
              <a:spcBef>
                <a:spcPts val="83"/>
              </a:spcBef>
            </a:pPr>
            <a:r>
              <a:rPr sz="1485" b="1" dirty="0">
                <a:solidFill>
                  <a:srgbClr val="009051"/>
                </a:solidFill>
                <a:latin typeface="Calibri"/>
                <a:cs typeface="Calibri"/>
              </a:rPr>
              <a:t>Sc</a:t>
            </a:r>
            <a:r>
              <a:rPr sz="1485" b="1" spc="-45" dirty="0">
                <a:solidFill>
                  <a:srgbClr val="009051"/>
                </a:solidFill>
                <a:latin typeface="Calibri"/>
                <a:cs typeface="Calibri"/>
              </a:rPr>
              <a:t>r</a:t>
            </a:r>
            <a:r>
              <a:rPr sz="1485" b="1" spc="4" dirty="0">
                <a:solidFill>
                  <a:srgbClr val="009051"/>
                </a:solidFill>
                <a:latin typeface="Calibri"/>
                <a:cs typeface="Calibri"/>
              </a:rPr>
              <a:t>een</a:t>
            </a:r>
            <a:r>
              <a:rPr sz="1485" b="1" spc="-21" dirty="0">
                <a:solidFill>
                  <a:srgbClr val="009051"/>
                </a:solidFill>
                <a:latin typeface="Calibri"/>
                <a:cs typeface="Calibri"/>
              </a:rPr>
              <a:t>i</a:t>
            </a:r>
            <a:r>
              <a:rPr sz="1485" b="1" spc="-8" dirty="0">
                <a:solidFill>
                  <a:srgbClr val="009051"/>
                </a:solidFill>
                <a:latin typeface="Calibri"/>
                <a:cs typeface="Calibri"/>
              </a:rPr>
              <a:t>ng</a:t>
            </a:r>
            <a:endParaRPr sz="1485">
              <a:latin typeface="Calibri"/>
              <a:cs typeface="Calibri"/>
            </a:endParaRPr>
          </a:p>
        </p:txBody>
      </p:sp>
      <p:sp>
        <p:nvSpPr>
          <p:cNvPr id="7" name="object 7"/>
          <p:cNvSpPr txBox="1"/>
          <p:nvPr/>
        </p:nvSpPr>
        <p:spPr>
          <a:xfrm>
            <a:off x="250286" y="2163804"/>
            <a:ext cx="3228118" cy="3869569"/>
          </a:xfrm>
          <a:prstGeom prst="rect">
            <a:avLst/>
          </a:prstGeom>
        </p:spPr>
        <p:txBody>
          <a:bodyPr vert="horz" wrap="square" lIns="0" tIns="9954" rIns="0" bIns="0" rtlCol="0">
            <a:spAutoFit/>
          </a:bodyPr>
          <a:lstStyle/>
          <a:p>
            <a:pPr marL="246745" marR="258794" indent="-236792">
              <a:spcBef>
                <a:spcPts val="78"/>
              </a:spcBef>
              <a:buFont typeface="Arial MT"/>
              <a:buChar char="•"/>
              <a:tabLst>
                <a:tab pos="246745" algn="l"/>
                <a:tab pos="247269" algn="l"/>
              </a:tabLst>
            </a:pPr>
            <a:r>
              <a:rPr sz="1320" spc="-17" dirty="0">
                <a:latin typeface="Calibri"/>
                <a:cs typeface="Calibri"/>
              </a:rPr>
              <a:t>Examen</a:t>
            </a:r>
            <a:r>
              <a:rPr sz="1320" spc="-8" dirty="0">
                <a:latin typeface="Calibri"/>
                <a:cs typeface="Calibri"/>
              </a:rPr>
              <a:t> </a:t>
            </a:r>
            <a:r>
              <a:rPr sz="1320" spc="-17" dirty="0">
                <a:latin typeface="Calibri"/>
                <a:cs typeface="Calibri"/>
              </a:rPr>
              <a:t>sistémico.</a:t>
            </a:r>
            <a:r>
              <a:rPr sz="1320" spc="-8" dirty="0">
                <a:latin typeface="Calibri"/>
                <a:cs typeface="Calibri"/>
              </a:rPr>
              <a:t> </a:t>
            </a:r>
            <a:r>
              <a:rPr sz="1320" spc="-17" dirty="0">
                <a:latin typeface="Calibri"/>
                <a:cs typeface="Calibri"/>
              </a:rPr>
              <a:t>Objetivo:</a:t>
            </a:r>
            <a:r>
              <a:rPr sz="1320" spc="25" dirty="0">
                <a:latin typeface="Calibri"/>
                <a:cs typeface="Calibri"/>
              </a:rPr>
              <a:t> </a:t>
            </a:r>
            <a:r>
              <a:rPr sz="1320" spc="-12" dirty="0">
                <a:latin typeface="Calibri"/>
                <a:cs typeface="Calibri"/>
              </a:rPr>
              <a:t>identificar</a:t>
            </a:r>
            <a:r>
              <a:rPr sz="1320" spc="-45" dirty="0">
                <a:latin typeface="Calibri"/>
                <a:cs typeface="Calibri"/>
              </a:rPr>
              <a:t> </a:t>
            </a:r>
            <a:r>
              <a:rPr sz="1320" spc="-4" dirty="0">
                <a:latin typeface="Calibri"/>
                <a:cs typeface="Calibri"/>
              </a:rPr>
              <a:t>y </a:t>
            </a:r>
            <a:r>
              <a:rPr sz="1320" spc="-285" dirty="0">
                <a:latin typeface="Calibri"/>
                <a:cs typeface="Calibri"/>
              </a:rPr>
              <a:t> </a:t>
            </a:r>
            <a:r>
              <a:rPr sz="1320" spc="-17" dirty="0">
                <a:latin typeface="Calibri"/>
                <a:cs typeface="Calibri"/>
              </a:rPr>
              <a:t>documentar</a:t>
            </a:r>
            <a:r>
              <a:rPr sz="1320" spc="17" dirty="0">
                <a:latin typeface="Calibri"/>
                <a:cs typeface="Calibri"/>
              </a:rPr>
              <a:t> </a:t>
            </a:r>
            <a:r>
              <a:rPr sz="1320" spc="-4" dirty="0">
                <a:latin typeface="Calibri"/>
                <a:cs typeface="Calibri"/>
              </a:rPr>
              <a:t>los</a:t>
            </a:r>
            <a:r>
              <a:rPr sz="1320" spc="-17" dirty="0">
                <a:latin typeface="Calibri"/>
                <a:cs typeface="Calibri"/>
              </a:rPr>
              <a:t> </a:t>
            </a:r>
            <a:r>
              <a:rPr sz="1320" spc="-21" dirty="0">
                <a:latin typeface="Calibri"/>
                <a:cs typeface="Calibri"/>
              </a:rPr>
              <a:t>efectos</a:t>
            </a:r>
            <a:r>
              <a:rPr sz="1320" spc="-12" dirty="0">
                <a:latin typeface="Calibri"/>
                <a:cs typeface="Calibri"/>
              </a:rPr>
              <a:t> </a:t>
            </a:r>
            <a:r>
              <a:rPr sz="1320" spc="-17" dirty="0">
                <a:latin typeface="Calibri"/>
                <a:cs typeface="Calibri"/>
              </a:rPr>
              <a:t>sobre</a:t>
            </a:r>
            <a:r>
              <a:rPr sz="1320" spc="12" dirty="0">
                <a:latin typeface="Calibri"/>
                <a:cs typeface="Calibri"/>
              </a:rPr>
              <a:t> </a:t>
            </a:r>
            <a:r>
              <a:rPr sz="1320" spc="-4" dirty="0">
                <a:latin typeface="Calibri"/>
                <a:cs typeface="Calibri"/>
              </a:rPr>
              <a:t>el</a:t>
            </a:r>
            <a:r>
              <a:rPr sz="1320" spc="-12" dirty="0">
                <a:latin typeface="Calibri"/>
                <a:cs typeface="Calibri"/>
              </a:rPr>
              <a:t> </a:t>
            </a:r>
            <a:r>
              <a:rPr sz="1320" spc="-8" dirty="0">
                <a:latin typeface="Calibri"/>
                <a:cs typeface="Calibri"/>
              </a:rPr>
              <a:t>medio </a:t>
            </a:r>
            <a:r>
              <a:rPr sz="1320" spc="-4" dirty="0">
                <a:latin typeface="Calibri"/>
                <a:cs typeface="Calibri"/>
              </a:rPr>
              <a:t> </a:t>
            </a:r>
            <a:r>
              <a:rPr sz="1320" spc="-8" dirty="0">
                <a:latin typeface="Calibri"/>
                <a:cs typeface="Calibri"/>
              </a:rPr>
              <a:t>ambiente</a:t>
            </a:r>
            <a:r>
              <a:rPr sz="1320" spc="-58" dirty="0">
                <a:latin typeface="Calibri"/>
                <a:cs typeface="Calibri"/>
              </a:rPr>
              <a:t> </a:t>
            </a:r>
            <a:r>
              <a:rPr sz="1320" spc="-4" dirty="0">
                <a:latin typeface="Calibri"/>
                <a:cs typeface="Calibri"/>
              </a:rPr>
              <a:t>de</a:t>
            </a:r>
            <a:r>
              <a:rPr sz="1320" spc="-8" dirty="0">
                <a:latin typeface="Calibri"/>
                <a:cs typeface="Calibri"/>
              </a:rPr>
              <a:t> </a:t>
            </a:r>
            <a:r>
              <a:rPr sz="1320" spc="-4" dirty="0">
                <a:latin typeface="Calibri"/>
                <a:cs typeface="Calibri"/>
              </a:rPr>
              <a:t>un</a:t>
            </a:r>
            <a:r>
              <a:rPr sz="1320" spc="-25" dirty="0">
                <a:latin typeface="Calibri"/>
                <a:cs typeface="Calibri"/>
              </a:rPr>
              <a:t> </a:t>
            </a:r>
            <a:r>
              <a:rPr sz="1320" spc="-21" dirty="0">
                <a:latin typeface="Calibri"/>
                <a:cs typeface="Calibri"/>
              </a:rPr>
              <a:t>proyecto</a:t>
            </a:r>
            <a:r>
              <a:rPr sz="1320" spc="29" dirty="0">
                <a:latin typeface="Calibri"/>
                <a:cs typeface="Calibri"/>
              </a:rPr>
              <a:t> </a:t>
            </a:r>
            <a:r>
              <a:rPr sz="1320" spc="-17" dirty="0">
                <a:latin typeface="Calibri"/>
                <a:cs typeface="Calibri"/>
              </a:rPr>
              <a:t>determinado.</a:t>
            </a:r>
            <a:endParaRPr sz="1320">
              <a:latin typeface="Calibri"/>
              <a:cs typeface="Calibri"/>
            </a:endParaRPr>
          </a:p>
          <a:p>
            <a:pPr marL="246745" marR="20955" indent="-236792">
              <a:buFont typeface="Arial MT"/>
              <a:buChar char="•"/>
              <a:tabLst>
                <a:tab pos="246745" algn="l"/>
                <a:tab pos="247269" algn="l"/>
              </a:tabLst>
            </a:pPr>
            <a:r>
              <a:rPr sz="1320" spc="-4" dirty="0">
                <a:latin typeface="Calibri"/>
                <a:cs typeface="Calibri"/>
              </a:rPr>
              <a:t>La</a:t>
            </a:r>
            <a:r>
              <a:rPr sz="1320" spc="-17" dirty="0">
                <a:latin typeface="Calibri"/>
                <a:cs typeface="Calibri"/>
              </a:rPr>
              <a:t> </a:t>
            </a:r>
            <a:r>
              <a:rPr sz="1320" spc="-4" dirty="0">
                <a:latin typeface="Calibri"/>
                <a:cs typeface="Calibri"/>
              </a:rPr>
              <a:t>Agencia</a:t>
            </a:r>
            <a:r>
              <a:rPr sz="1320" spc="-54" dirty="0">
                <a:latin typeface="Calibri"/>
                <a:cs typeface="Calibri"/>
              </a:rPr>
              <a:t> </a:t>
            </a:r>
            <a:r>
              <a:rPr sz="1320" spc="-8" dirty="0">
                <a:latin typeface="Calibri"/>
                <a:cs typeface="Calibri"/>
              </a:rPr>
              <a:t>responsable</a:t>
            </a:r>
            <a:r>
              <a:rPr sz="1320" spc="-12" dirty="0">
                <a:latin typeface="Calibri"/>
                <a:cs typeface="Calibri"/>
              </a:rPr>
              <a:t> </a:t>
            </a:r>
            <a:r>
              <a:rPr sz="1320" spc="-4" dirty="0">
                <a:latin typeface="Calibri"/>
                <a:cs typeface="Calibri"/>
              </a:rPr>
              <a:t>es</a:t>
            </a:r>
            <a:r>
              <a:rPr sz="1320" spc="-8" dirty="0">
                <a:latin typeface="Calibri"/>
                <a:cs typeface="Calibri"/>
              </a:rPr>
              <a:t> </a:t>
            </a:r>
            <a:r>
              <a:rPr sz="1320" spc="-4" dirty="0">
                <a:latin typeface="Calibri"/>
                <a:cs typeface="Calibri"/>
              </a:rPr>
              <a:t>quien</a:t>
            </a:r>
            <a:r>
              <a:rPr sz="1320" spc="260" dirty="0">
                <a:latin typeface="Calibri"/>
                <a:cs typeface="Calibri"/>
              </a:rPr>
              <a:t> </a:t>
            </a:r>
            <a:r>
              <a:rPr sz="1320" spc="-17" dirty="0">
                <a:latin typeface="Calibri"/>
                <a:cs typeface="Calibri"/>
              </a:rPr>
              <a:t>determina </a:t>
            </a:r>
            <a:r>
              <a:rPr sz="1320" spc="-289" dirty="0">
                <a:latin typeface="Calibri"/>
                <a:cs typeface="Calibri"/>
              </a:rPr>
              <a:t> </a:t>
            </a:r>
            <a:r>
              <a:rPr sz="1320" dirty="0">
                <a:latin typeface="Calibri"/>
                <a:cs typeface="Calibri"/>
              </a:rPr>
              <a:t>la </a:t>
            </a:r>
            <a:r>
              <a:rPr sz="1320" spc="-8" dirty="0">
                <a:latin typeface="Calibri"/>
                <a:cs typeface="Calibri"/>
              </a:rPr>
              <a:t>importancia </a:t>
            </a:r>
            <a:r>
              <a:rPr sz="1320" spc="-4" dirty="0">
                <a:latin typeface="Calibri"/>
                <a:cs typeface="Calibri"/>
              </a:rPr>
              <a:t>de los </a:t>
            </a:r>
            <a:r>
              <a:rPr sz="1320" spc="-21" dirty="0">
                <a:latin typeface="Calibri"/>
                <a:cs typeface="Calibri"/>
              </a:rPr>
              <a:t>efectos </a:t>
            </a:r>
            <a:r>
              <a:rPr sz="1320" spc="-8" dirty="0">
                <a:latin typeface="Calibri"/>
                <a:cs typeface="Calibri"/>
              </a:rPr>
              <a:t>ambientales </a:t>
            </a:r>
            <a:r>
              <a:rPr sz="1320" spc="-4" dirty="0">
                <a:latin typeface="Calibri"/>
                <a:cs typeface="Calibri"/>
              </a:rPr>
              <a:t> del</a:t>
            </a:r>
            <a:r>
              <a:rPr sz="1320" spc="-21" dirty="0">
                <a:latin typeface="Calibri"/>
                <a:cs typeface="Calibri"/>
              </a:rPr>
              <a:t> proyecto</a:t>
            </a:r>
            <a:endParaRPr sz="1320">
              <a:latin typeface="Calibri"/>
              <a:cs typeface="Calibri"/>
            </a:endParaRPr>
          </a:p>
          <a:p>
            <a:pPr marL="246745" marR="297037" indent="-236792">
              <a:buFont typeface="Arial MT"/>
              <a:buChar char="•"/>
              <a:tabLst>
                <a:tab pos="246745" algn="l"/>
                <a:tab pos="247269" algn="l"/>
              </a:tabLst>
            </a:pPr>
            <a:r>
              <a:rPr sz="1320" spc="-4" dirty="0">
                <a:latin typeface="Calibri"/>
                <a:cs typeface="Calibri"/>
              </a:rPr>
              <a:t>Puede </a:t>
            </a:r>
            <a:r>
              <a:rPr sz="1320" spc="-12" dirty="0">
                <a:latin typeface="Calibri"/>
                <a:cs typeface="Calibri"/>
              </a:rPr>
              <a:t>tomar </a:t>
            </a:r>
            <a:r>
              <a:rPr sz="1320" spc="-8" dirty="0">
                <a:latin typeface="Calibri"/>
                <a:cs typeface="Calibri"/>
              </a:rPr>
              <a:t>medidas </a:t>
            </a:r>
            <a:r>
              <a:rPr sz="1320" spc="-4" dirty="0">
                <a:latin typeface="Calibri"/>
                <a:cs typeface="Calibri"/>
              </a:rPr>
              <a:t>de </a:t>
            </a:r>
            <a:r>
              <a:rPr sz="1320" spc="-8" dirty="0">
                <a:latin typeface="Calibri"/>
                <a:cs typeface="Calibri"/>
              </a:rPr>
              <a:t>mitigación </a:t>
            </a:r>
            <a:r>
              <a:rPr sz="1320" spc="-4" dirty="0">
                <a:latin typeface="Calibri"/>
                <a:cs typeface="Calibri"/>
              </a:rPr>
              <a:t>y </a:t>
            </a:r>
            <a:r>
              <a:rPr sz="1320" dirty="0">
                <a:latin typeface="Calibri"/>
                <a:cs typeface="Calibri"/>
              </a:rPr>
              <a:t> </a:t>
            </a:r>
            <a:r>
              <a:rPr sz="1320" spc="-17" dirty="0">
                <a:latin typeface="Calibri"/>
                <a:cs typeface="Calibri"/>
              </a:rPr>
              <a:t>considerar </a:t>
            </a:r>
            <a:r>
              <a:rPr sz="1320" spc="-4" dirty="0">
                <a:latin typeface="Calibri"/>
                <a:cs typeface="Calibri"/>
              </a:rPr>
              <a:t>un </a:t>
            </a:r>
            <a:r>
              <a:rPr sz="1320" spc="-21" dirty="0">
                <a:latin typeface="Calibri"/>
                <a:cs typeface="Calibri"/>
              </a:rPr>
              <a:t>programa </a:t>
            </a:r>
            <a:r>
              <a:rPr sz="1320" spc="-4" dirty="0">
                <a:latin typeface="Calibri"/>
                <a:cs typeface="Calibri"/>
              </a:rPr>
              <a:t>de </a:t>
            </a:r>
            <a:r>
              <a:rPr sz="1320" spc="-12" dirty="0">
                <a:latin typeface="Calibri"/>
                <a:cs typeface="Calibri"/>
              </a:rPr>
              <a:t>seguimiento </a:t>
            </a:r>
            <a:r>
              <a:rPr sz="1320" spc="-289" dirty="0">
                <a:latin typeface="Calibri"/>
                <a:cs typeface="Calibri"/>
              </a:rPr>
              <a:t> </a:t>
            </a:r>
            <a:r>
              <a:rPr sz="1320" spc="-17" dirty="0">
                <a:latin typeface="Calibri"/>
                <a:cs typeface="Calibri"/>
              </a:rPr>
              <a:t>apropiado</a:t>
            </a:r>
            <a:r>
              <a:rPr sz="1320" spc="-12" dirty="0">
                <a:latin typeface="Calibri"/>
                <a:cs typeface="Calibri"/>
              </a:rPr>
              <a:t> </a:t>
            </a:r>
            <a:r>
              <a:rPr sz="1320" spc="-4" dirty="0">
                <a:latin typeface="Calibri"/>
                <a:cs typeface="Calibri"/>
              </a:rPr>
              <a:t>o</a:t>
            </a:r>
            <a:r>
              <a:rPr sz="1320" spc="4" dirty="0">
                <a:latin typeface="Calibri"/>
                <a:cs typeface="Calibri"/>
              </a:rPr>
              <a:t> </a:t>
            </a:r>
            <a:r>
              <a:rPr sz="1320" spc="-12" dirty="0">
                <a:latin typeface="Calibri"/>
                <a:cs typeface="Calibri"/>
              </a:rPr>
              <a:t>necesario</a:t>
            </a:r>
            <a:endParaRPr sz="1320">
              <a:latin typeface="Calibri"/>
              <a:cs typeface="Calibri"/>
            </a:endParaRPr>
          </a:p>
          <a:p>
            <a:pPr marL="246745" marR="93250" indent="-236792">
              <a:buFont typeface="Arial MT"/>
              <a:buChar char="•"/>
              <a:tabLst>
                <a:tab pos="246745" algn="l"/>
                <a:tab pos="247269" algn="l"/>
              </a:tabLst>
            </a:pPr>
            <a:r>
              <a:rPr sz="1320" spc="-4" dirty="0">
                <a:latin typeface="Calibri"/>
                <a:cs typeface="Calibri"/>
              </a:rPr>
              <a:t>Si</a:t>
            </a:r>
            <a:r>
              <a:rPr sz="1320" spc="-21" dirty="0">
                <a:latin typeface="Calibri"/>
                <a:cs typeface="Calibri"/>
              </a:rPr>
              <a:t> requiere</a:t>
            </a:r>
            <a:r>
              <a:rPr sz="1320" spc="54" dirty="0">
                <a:latin typeface="Calibri"/>
                <a:cs typeface="Calibri"/>
              </a:rPr>
              <a:t> </a:t>
            </a:r>
            <a:r>
              <a:rPr sz="1320" spc="-17" dirty="0">
                <a:latin typeface="Calibri"/>
                <a:cs typeface="Calibri"/>
              </a:rPr>
              <a:t>revisión</a:t>
            </a:r>
            <a:r>
              <a:rPr sz="1320" spc="37" dirty="0">
                <a:latin typeface="Calibri"/>
                <a:cs typeface="Calibri"/>
              </a:rPr>
              <a:t> </a:t>
            </a:r>
            <a:r>
              <a:rPr sz="1320" spc="-8" dirty="0">
                <a:latin typeface="Calibri"/>
                <a:cs typeface="Calibri"/>
              </a:rPr>
              <a:t>adicional,</a:t>
            </a:r>
            <a:r>
              <a:rPr sz="1320" spc="-62" dirty="0">
                <a:latin typeface="Calibri"/>
                <a:cs typeface="Calibri"/>
              </a:rPr>
              <a:t> </a:t>
            </a:r>
            <a:r>
              <a:rPr sz="1320" spc="-4" dirty="0">
                <a:latin typeface="Calibri"/>
                <a:cs typeface="Calibri"/>
              </a:rPr>
              <a:t>el</a:t>
            </a:r>
            <a:r>
              <a:rPr sz="1320" dirty="0">
                <a:latin typeface="Calibri"/>
                <a:cs typeface="Calibri"/>
              </a:rPr>
              <a:t> </a:t>
            </a:r>
            <a:r>
              <a:rPr sz="1320" spc="-4" dirty="0">
                <a:latin typeface="Calibri"/>
                <a:cs typeface="Calibri"/>
              </a:rPr>
              <a:t>MMA </a:t>
            </a:r>
            <a:r>
              <a:rPr sz="1320" dirty="0">
                <a:latin typeface="Calibri"/>
                <a:cs typeface="Calibri"/>
              </a:rPr>
              <a:t> </a:t>
            </a:r>
            <a:r>
              <a:rPr sz="1320" spc="-21" dirty="0">
                <a:latin typeface="Calibri"/>
                <a:cs typeface="Calibri"/>
              </a:rPr>
              <a:t>remitirá </a:t>
            </a:r>
            <a:r>
              <a:rPr sz="1320" spc="-4" dirty="0">
                <a:latin typeface="Calibri"/>
                <a:cs typeface="Calibri"/>
              </a:rPr>
              <a:t>el </a:t>
            </a:r>
            <a:r>
              <a:rPr sz="1320" spc="-21" dirty="0">
                <a:latin typeface="Calibri"/>
                <a:cs typeface="Calibri"/>
              </a:rPr>
              <a:t>proyecto </a:t>
            </a:r>
            <a:r>
              <a:rPr sz="1320" spc="-4" dirty="0">
                <a:latin typeface="Calibri"/>
                <a:cs typeface="Calibri"/>
              </a:rPr>
              <a:t>a un mediador o </a:t>
            </a:r>
            <a:r>
              <a:rPr sz="1320" spc="-12" dirty="0">
                <a:latin typeface="Calibri"/>
                <a:cs typeface="Calibri"/>
              </a:rPr>
              <a:t>panel </a:t>
            </a:r>
            <a:r>
              <a:rPr sz="1320" spc="-289" dirty="0">
                <a:latin typeface="Calibri"/>
                <a:cs typeface="Calibri"/>
              </a:rPr>
              <a:t> </a:t>
            </a:r>
            <a:r>
              <a:rPr sz="1320" spc="-4" dirty="0">
                <a:latin typeface="Calibri"/>
                <a:cs typeface="Calibri"/>
              </a:rPr>
              <a:t>de</a:t>
            </a:r>
            <a:r>
              <a:rPr sz="1320" spc="-8" dirty="0">
                <a:latin typeface="Calibri"/>
                <a:cs typeface="Calibri"/>
              </a:rPr>
              <a:t> </a:t>
            </a:r>
            <a:r>
              <a:rPr sz="1320" spc="-17" dirty="0">
                <a:latin typeface="Calibri"/>
                <a:cs typeface="Calibri"/>
              </a:rPr>
              <a:t>revisión</a:t>
            </a:r>
            <a:endParaRPr sz="1320">
              <a:latin typeface="Calibri"/>
              <a:cs typeface="Calibri"/>
            </a:endParaRPr>
          </a:p>
          <a:p>
            <a:pPr marL="246745" marR="329517" indent="-236792">
              <a:spcBef>
                <a:spcPts val="4"/>
              </a:spcBef>
              <a:buFont typeface="Arial MT"/>
              <a:buChar char="•"/>
              <a:tabLst>
                <a:tab pos="246745" algn="l"/>
                <a:tab pos="247269" algn="l"/>
              </a:tabLst>
            </a:pPr>
            <a:r>
              <a:rPr sz="1320" spc="-33" dirty="0">
                <a:latin typeface="Calibri"/>
                <a:cs typeface="Calibri"/>
              </a:rPr>
              <a:t>P</a:t>
            </a:r>
            <a:r>
              <a:rPr sz="1320" spc="-4" dirty="0">
                <a:latin typeface="Calibri"/>
                <a:cs typeface="Calibri"/>
              </a:rPr>
              <a:t>art</a:t>
            </a:r>
            <a:r>
              <a:rPr sz="1320" dirty="0">
                <a:latin typeface="Calibri"/>
                <a:cs typeface="Calibri"/>
              </a:rPr>
              <a:t>i</a:t>
            </a:r>
            <a:r>
              <a:rPr sz="1320" spc="-4" dirty="0">
                <a:latin typeface="Calibri"/>
                <a:cs typeface="Calibri"/>
              </a:rPr>
              <a:t>c</a:t>
            </a:r>
            <a:r>
              <a:rPr sz="1320" spc="-12" dirty="0">
                <a:latin typeface="Calibri"/>
                <a:cs typeface="Calibri"/>
              </a:rPr>
              <a:t>i</a:t>
            </a:r>
            <a:r>
              <a:rPr sz="1320" spc="-17" dirty="0">
                <a:latin typeface="Calibri"/>
                <a:cs typeface="Calibri"/>
              </a:rPr>
              <a:t>p</a:t>
            </a:r>
            <a:r>
              <a:rPr sz="1320" spc="-12" dirty="0">
                <a:latin typeface="Calibri"/>
                <a:cs typeface="Calibri"/>
              </a:rPr>
              <a:t>a</a:t>
            </a:r>
            <a:r>
              <a:rPr sz="1320" spc="-4" dirty="0">
                <a:latin typeface="Calibri"/>
                <a:cs typeface="Calibri"/>
              </a:rPr>
              <a:t>c</a:t>
            </a:r>
            <a:r>
              <a:rPr sz="1320" spc="-12" dirty="0">
                <a:latin typeface="Calibri"/>
                <a:cs typeface="Calibri"/>
              </a:rPr>
              <a:t>i</a:t>
            </a:r>
            <a:r>
              <a:rPr sz="1320" spc="-8" dirty="0">
                <a:latin typeface="Calibri"/>
                <a:cs typeface="Calibri"/>
              </a:rPr>
              <a:t>ó</a:t>
            </a:r>
            <a:r>
              <a:rPr sz="1320" spc="-4" dirty="0">
                <a:latin typeface="Calibri"/>
                <a:cs typeface="Calibri"/>
              </a:rPr>
              <a:t>n</a:t>
            </a:r>
            <a:r>
              <a:rPr sz="1320" spc="-62" dirty="0">
                <a:latin typeface="Calibri"/>
                <a:cs typeface="Calibri"/>
              </a:rPr>
              <a:t> </a:t>
            </a:r>
            <a:r>
              <a:rPr sz="1320" spc="-4" dirty="0">
                <a:latin typeface="Calibri"/>
                <a:cs typeface="Calibri"/>
              </a:rPr>
              <a:t>ciu</a:t>
            </a:r>
            <a:r>
              <a:rPr sz="1320" dirty="0">
                <a:latin typeface="Calibri"/>
                <a:cs typeface="Calibri"/>
              </a:rPr>
              <a:t>d</a:t>
            </a:r>
            <a:r>
              <a:rPr sz="1320" spc="-4" dirty="0">
                <a:latin typeface="Calibri"/>
                <a:cs typeface="Calibri"/>
              </a:rPr>
              <a:t>a</a:t>
            </a:r>
            <a:r>
              <a:rPr sz="1320" spc="-12" dirty="0">
                <a:latin typeface="Calibri"/>
                <a:cs typeface="Calibri"/>
              </a:rPr>
              <a:t>da</a:t>
            </a:r>
            <a:r>
              <a:rPr sz="1320" spc="-17" dirty="0">
                <a:latin typeface="Calibri"/>
                <a:cs typeface="Calibri"/>
              </a:rPr>
              <a:t>n</a:t>
            </a:r>
            <a:r>
              <a:rPr sz="1320" spc="-4" dirty="0">
                <a:latin typeface="Calibri"/>
                <a:cs typeface="Calibri"/>
              </a:rPr>
              <a:t>a:</a:t>
            </a:r>
            <a:r>
              <a:rPr sz="1320" spc="-78" dirty="0">
                <a:latin typeface="Calibri"/>
                <a:cs typeface="Calibri"/>
              </a:rPr>
              <a:t> </a:t>
            </a:r>
            <a:r>
              <a:rPr sz="1320" spc="-8" dirty="0">
                <a:latin typeface="Calibri"/>
                <a:cs typeface="Calibri"/>
              </a:rPr>
              <a:t>e</a:t>
            </a:r>
            <a:r>
              <a:rPr sz="1320" spc="-4" dirty="0">
                <a:latin typeface="Calibri"/>
                <a:cs typeface="Calibri"/>
              </a:rPr>
              <a:t>n</a:t>
            </a:r>
            <a:r>
              <a:rPr sz="1320" spc="8" dirty="0">
                <a:latin typeface="Calibri"/>
                <a:cs typeface="Calibri"/>
              </a:rPr>
              <a:t> </a:t>
            </a:r>
            <a:r>
              <a:rPr sz="1320" spc="-17" dirty="0">
                <a:latin typeface="Calibri"/>
                <a:cs typeface="Calibri"/>
              </a:rPr>
              <a:t>e</a:t>
            </a:r>
            <a:r>
              <a:rPr sz="1320" spc="-25" dirty="0">
                <a:latin typeface="Calibri"/>
                <a:cs typeface="Calibri"/>
              </a:rPr>
              <a:t>s</a:t>
            </a:r>
            <a:r>
              <a:rPr sz="1320" spc="-21" dirty="0">
                <a:latin typeface="Calibri"/>
                <a:cs typeface="Calibri"/>
              </a:rPr>
              <a:t>t</a:t>
            </a:r>
            <a:r>
              <a:rPr sz="1320" spc="-17" dirty="0">
                <a:latin typeface="Calibri"/>
                <a:cs typeface="Calibri"/>
              </a:rPr>
              <a:t>o</a:t>
            </a:r>
            <a:r>
              <a:rPr sz="1320" spc="-4" dirty="0">
                <a:latin typeface="Calibri"/>
                <a:cs typeface="Calibri"/>
              </a:rPr>
              <a:t>s </a:t>
            </a:r>
            <a:r>
              <a:rPr sz="1320" spc="-17" dirty="0">
                <a:latin typeface="Calibri"/>
                <a:cs typeface="Calibri"/>
              </a:rPr>
              <a:t>c</a:t>
            </a:r>
            <a:r>
              <a:rPr sz="1320" spc="-4" dirty="0">
                <a:latin typeface="Calibri"/>
                <a:cs typeface="Calibri"/>
              </a:rPr>
              <a:t>asos  </a:t>
            </a:r>
            <a:r>
              <a:rPr sz="1320" spc="-12" dirty="0">
                <a:latin typeface="Calibri"/>
                <a:cs typeface="Calibri"/>
              </a:rPr>
              <a:t>queda </a:t>
            </a:r>
            <a:r>
              <a:rPr sz="1320" spc="-4" dirty="0">
                <a:latin typeface="Calibri"/>
                <a:cs typeface="Calibri"/>
              </a:rPr>
              <a:t>a </a:t>
            </a:r>
            <a:r>
              <a:rPr sz="1320" spc="-17" dirty="0">
                <a:latin typeface="Calibri"/>
                <a:cs typeface="Calibri"/>
              </a:rPr>
              <a:t>consideración </a:t>
            </a:r>
            <a:r>
              <a:rPr sz="1320" spc="-4" dirty="0">
                <a:latin typeface="Calibri"/>
                <a:cs typeface="Calibri"/>
              </a:rPr>
              <a:t>de </a:t>
            </a:r>
            <a:r>
              <a:rPr sz="1320" dirty="0">
                <a:latin typeface="Calibri"/>
                <a:cs typeface="Calibri"/>
              </a:rPr>
              <a:t>la </a:t>
            </a:r>
            <a:r>
              <a:rPr sz="1320" spc="-12" dirty="0">
                <a:latin typeface="Calibri"/>
                <a:cs typeface="Calibri"/>
              </a:rPr>
              <a:t>autoridad </a:t>
            </a:r>
            <a:r>
              <a:rPr sz="1320" spc="-8" dirty="0">
                <a:latin typeface="Calibri"/>
                <a:cs typeface="Calibri"/>
              </a:rPr>
              <a:t> </a:t>
            </a:r>
            <a:r>
              <a:rPr sz="1320" spc="-17" dirty="0">
                <a:latin typeface="Calibri"/>
                <a:cs typeface="Calibri"/>
              </a:rPr>
              <a:t>ambiental</a:t>
            </a:r>
            <a:r>
              <a:rPr sz="1320" spc="-33" dirty="0">
                <a:latin typeface="Calibri"/>
                <a:cs typeface="Calibri"/>
              </a:rPr>
              <a:t> </a:t>
            </a:r>
            <a:r>
              <a:rPr sz="1320" spc="-4" dirty="0">
                <a:latin typeface="Calibri"/>
                <a:cs typeface="Calibri"/>
              </a:rPr>
              <a:t>responsable.</a:t>
            </a:r>
            <a:endParaRPr sz="1320">
              <a:latin typeface="Calibri"/>
              <a:cs typeface="Calibri"/>
            </a:endParaRPr>
          </a:p>
          <a:p>
            <a:pPr marL="246745" indent="-236792">
              <a:buFont typeface="Arial MT"/>
              <a:buChar char="•"/>
              <a:tabLst>
                <a:tab pos="246745" algn="l"/>
                <a:tab pos="247269" algn="l"/>
              </a:tabLst>
            </a:pPr>
            <a:r>
              <a:rPr sz="1320" spc="-4" dirty="0">
                <a:latin typeface="Calibri"/>
                <a:cs typeface="Calibri"/>
              </a:rPr>
              <a:t>No</a:t>
            </a:r>
            <a:r>
              <a:rPr sz="1320" spc="4" dirty="0">
                <a:latin typeface="Calibri"/>
                <a:cs typeface="Calibri"/>
              </a:rPr>
              <a:t> </a:t>
            </a:r>
            <a:r>
              <a:rPr sz="1320" spc="-4" dirty="0">
                <a:latin typeface="Calibri"/>
                <a:cs typeface="Calibri"/>
              </a:rPr>
              <a:t>se</a:t>
            </a:r>
            <a:r>
              <a:rPr sz="1320" spc="4" dirty="0">
                <a:latin typeface="Calibri"/>
                <a:cs typeface="Calibri"/>
              </a:rPr>
              <a:t> </a:t>
            </a:r>
            <a:r>
              <a:rPr sz="1320" spc="-21" dirty="0">
                <a:latin typeface="Calibri"/>
                <a:cs typeface="Calibri"/>
              </a:rPr>
              <a:t>entregan</a:t>
            </a:r>
            <a:r>
              <a:rPr sz="1320" spc="-29" dirty="0">
                <a:latin typeface="Calibri"/>
                <a:cs typeface="Calibri"/>
              </a:rPr>
              <a:t> </a:t>
            </a:r>
            <a:r>
              <a:rPr sz="1320" spc="-21" dirty="0">
                <a:latin typeface="Calibri"/>
                <a:cs typeface="Calibri"/>
              </a:rPr>
              <a:t>recursos</a:t>
            </a:r>
            <a:r>
              <a:rPr sz="1320" spc="33" dirty="0">
                <a:latin typeface="Calibri"/>
                <a:cs typeface="Calibri"/>
              </a:rPr>
              <a:t> </a:t>
            </a:r>
            <a:r>
              <a:rPr sz="1320" spc="-21" dirty="0">
                <a:latin typeface="Calibri"/>
                <a:cs typeface="Calibri"/>
              </a:rPr>
              <a:t>para</a:t>
            </a:r>
            <a:r>
              <a:rPr sz="1320" spc="-4" dirty="0">
                <a:latin typeface="Calibri"/>
                <a:cs typeface="Calibri"/>
              </a:rPr>
              <a:t> </a:t>
            </a:r>
            <a:r>
              <a:rPr sz="1320" spc="-8" dirty="0">
                <a:latin typeface="Calibri"/>
                <a:cs typeface="Calibri"/>
              </a:rPr>
              <a:t>financiar</a:t>
            </a:r>
            <a:r>
              <a:rPr sz="1320" spc="-54" dirty="0">
                <a:latin typeface="Calibri"/>
                <a:cs typeface="Calibri"/>
              </a:rPr>
              <a:t> </a:t>
            </a:r>
            <a:r>
              <a:rPr sz="1320" spc="-17" dirty="0">
                <a:latin typeface="Calibri"/>
                <a:cs typeface="Calibri"/>
              </a:rPr>
              <a:t>estos</a:t>
            </a:r>
            <a:endParaRPr sz="1320">
              <a:latin typeface="Calibri"/>
              <a:cs typeface="Calibri"/>
            </a:endParaRPr>
          </a:p>
          <a:p>
            <a:pPr marL="246745"/>
            <a:r>
              <a:rPr sz="1320" spc="-17" dirty="0">
                <a:latin typeface="Calibri"/>
                <a:cs typeface="Calibri"/>
              </a:rPr>
              <a:t>procesos</a:t>
            </a:r>
            <a:endParaRPr sz="1320">
              <a:latin typeface="Calibri"/>
              <a:cs typeface="Calibri"/>
            </a:endParaRPr>
          </a:p>
          <a:p>
            <a:pPr marL="246745" marR="204311" indent="-236792">
              <a:buFont typeface="Arial MT"/>
              <a:buChar char="•"/>
              <a:tabLst>
                <a:tab pos="246745" algn="l"/>
                <a:tab pos="247269" algn="l"/>
              </a:tabLst>
            </a:pPr>
            <a:r>
              <a:rPr sz="1320" spc="-17" dirty="0">
                <a:latin typeface="Calibri"/>
                <a:cs typeface="Calibri"/>
              </a:rPr>
              <a:t>E</a:t>
            </a:r>
            <a:r>
              <a:rPr sz="1320" spc="-25" dirty="0">
                <a:latin typeface="Calibri"/>
                <a:cs typeface="Calibri"/>
              </a:rPr>
              <a:t>s</a:t>
            </a:r>
            <a:r>
              <a:rPr sz="1320" spc="-33" dirty="0">
                <a:latin typeface="Calibri"/>
                <a:cs typeface="Calibri"/>
              </a:rPr>
              <a:t>t</a:t>
            </a:r>
            <a:r>
              <a:rPr sz="1320" spc="-4" dirty="0">
                <a:latin typeface="Calibri"/>
                <a:cs typeface="Calibri"/>
              </a:rPr>
              <a:t>a</a:t>
            </a:r>
            <a:r>
              <a:rPr sz="1320" spc="-29" dirty="0">
                <a:latin typeface="Calibri"/>
                <a:cs typeface="Calibri"/>
              </a:rPr>
              <a:t> </a:t>
            </a:r>
            <a:r>
              <a:rPr sz="1320" spc="-41" dirty="0">
                <a:latin typeface="Calibri"/>
                <a:cs typeface="Calibri"/>
              </a:rPr>
              <a:t>f</a:t>
            </a:r>
            <a:r>
              <a:rPr sz="1320" spc="-17" dirty="0">
                <a:latin typeface="Calibri"/>
                <a:cs typeface="Calibri"/>
              </a:rPr>
              <a:t>o</a:t>
            </a:r>
            <a:r>
              <a:rPr sz="1320" spc="-21" dirty="0">
                <a:latin typeface="Calibri"/>
                <a:cs typeface="Calibri"/>
              </a:rPr>
              <a:t>rm</a:t>
            </a:r>
            <a:r>
              <a:rPr sz="1320" spc="-4" dirty="0">
                <a:latin typeface="Calibri"/>
                <a:cs typeface="Calibri"/>
              </a:rPr>
              <a:t>a</a:t>
            </a:r>
            <a:r>
              <a:rPr sz="1320" spc="8" dirty="0">
                <a:latin typeface="Calibri"/>
                <a:cs typeface="Calibri"/>
              </a:rPr>
              <a:t> </a:t>
            </a:r>
            <a:r>
              <a:rPr sz="1320" spc="-8" dirty="0">
                <a:latin typeface="Calibri"/>
                <a:cs typeface="Calibri"/>
              </a:rPr>
              <a:t>d</a:t>
            </a:r>
            <a:r>
              <a:rPr sz="1320" spc="-4" dirty="0">
                <a:latin typeface="Calibri"/>
                <a:cs typeface="Calibri"/>
              </a:rPr>
              <a:t>e </a:t>
            </a:r>
            <a:r>
              <a:rPr sz="1320" spc="-29" dirty="0">
                <a:latin typeface="Calibri"/>
                <a:cs typeface="Calibri"/>
              </a:rPr>
              <a:t>e</a:t>
            </a:r>
            <a:r>
              <a:rPr sz="1320" spc="-37" dirty="0">
                <a:latin typeface="Calibri"/>
                <a:cs typeface="Calibri"/>
              </a:rPr>
              <a:t>v</a:t>
            </a:r>
            <a:r>
              <a:rPr sz="1320" spc="-12" dirty="0">
                <a:latin typeface="Calibri"/>
                <a:cs typeface="Calibri"/>
              </a:rPr>
              <a:t>al</a:t>
            </a:r>
            <a:r>
              <a:rPr sz="1320" spc="-17" dirty="0">
                <a:latin typeface="Calibri"/>
                <a:cs typeface="Calibri"/>
              </a:rPr>
              <a:t>u</a:t>
            </a:r>
            <a:r>
              <a:rPr sz="1320" spc="-12" dirty="0">
                <a:latin typeface="Calibri"/>
                <a:cs typeface="Calibri"/>
              </a:rPr>
              <a:t>a</a:t>
            </a:r>
            <a:r>
              <a:rPr sz="1320" spc="-17" dirty="0">
                <a:latin typeface="Calibri"/>
                <a:cs typeface="Calibri"/>
              </a:rPr>
              <a:t>c</a:t>
            </a:r>
            <a:r>
              <a:rPr sz="1320" spc="-12" dirty="0">
                <a:latin typeface="Calibri"/>
                <a:cs typeface="Calibri"/>
              </a:rPr>
              <a:t>i</a:t>
            </a:r>
            <a:r>
              <a:rPr sz="1320" spc="-17" dirty="0">
                <a:latin typeface="Calibri"/>
                <a:cs typeface="Calibri"/>
              </a:rPr>
              <a:t>ó</a:t>
            </a:r>
            <a:r>
              <a:rPr sz="1320" spc="-4" dirty="0">
                <a:latin typeface="Calibri"/>
                <a:cs typeface="Calibri"/>
              </a:rPr>
              <a:t>n </a:t>
            </a:r>
            <a:r>
              <a:rPr sz="1320" spc="-8" dirty="0">
                <a:latin typeface="Calibri"/>
                <a:cs typeface="Calibri"/>
              </a:rPr>
              <a:t>e</a:t>
            </a:r>
            <a:r>
              <a:rPr sz="1320" spc="-4" dirty="0">
                <a:latin typeface="Calibri"/>
                <a:cs typeface="Calibri"/>
              </a:rPr>
              <a:t>s</a:t>
            </a:r>
            <a:r>
              <a:rPr sz="1320" spc="8" dirty="0">
                <a:latin typeface="Calibri"/>
                <a:cs typeface="Calibri"/>
              </a:rPr>
              <a:t> </a:t>
            </a:r>
            <a:r>
              <a:rPr sz="1320" spc="-4" dirty="0">
                <a:latin typeface="Calibri"/>
                <a:cs typeface="Calibri"/>
              </a:rPr>
              <a:t>a</a:t>
            </a:r>
            <a:r>
              <a:rPr sz="1320" spc="-8" dirty="0">
                <a:latin typeface="Calibri"/>
                <a:cs typeface="Calibri"/>
              </a:rPr>
              <a:t>p</a:t>
            </a:r>
            <a:r>
              <a:rPr sz="1320" dirty="0">
                <a:latin typeface="Calibri"/>
                <a:cs typeface="Calibri"/>
              </a:rPr>
              <a:t>l</a:t>
            </a:r>
            <a:r>
              <a:rPr sz="1320" spc="-12" dirty="0">
                <a:latin typeface="Calibri"/>
                <a:cs typeface="Calibri"/>
              </a:rPr>
              <a:t>i</a:t>
            </a:r>
            <a:r>
              <a:rPr sz="1320" spc="-17" dirty="0">
                <a:latin typeface="Calibri"/>
                <a:cs typeface="Calibri"/>
              </a:rPr>
              <a:t>c</a:t>
            </a:r>
            <a:r>
              <a:rPr sz="1320" spc="-12" dirty="0">
                <a:latin typeface="Calibri"/>
                <a:cs typeface="Calibri"/>
              </a:rPr>
              <a:t>abl</a:t>
            </a:r>
            <a:r>
              <a:rPr sz="1320" spc="-4" dirty="0">
                <a:latin typeface="Calibri"/>
                <a:cs typeface="Calibri"/>
              </a:rPr>
              <a:t>e</a:t>
            </a:r>
            <a:r>
              <a:rPr sz="1320" spc="-70" dirty="0">
                <a:latin typeface="Calibri"/>
                <a:cs typeface="Calibri"/>
              </a:rPr>
              <a:t> </a:t>
            </a:r>
            <a:r>
              <a:rPr sz="1320" spc="-4" dirty="0">
                <a:latin typeface="Calibri"/>
                <a:cs typeface="Calibri"/>
              </a:rPr>
              <a:t>a</a:t>
            </a:r>
            <a:r>
              <a:rPr sz="1320" spc="-12" dirty="0">
                <a:latin typeface="Calibri"/>
                <a:cs typeface="Calibri"/>
              </a:rPr>
              <a:t> </a:t>
            </a:r>
            <a:r>
              <a:rPr sz="1320" spc="-4" dirty="0">
                <a:latin typeface="Calibri"/>
                <a:cs typeface="Calibri"/>
              </a:rPr>
              <a:t>la  </a:t>
            </a:r>
            <a:r>
              <a:rPr sz="1320" spc="-21" dirty="0">
                <a:latin typeface="Calibri"/>
                <a:cs typeface="Calibri"/>
              </a:rPr>
              <a:t>mayoría</a:t>
            </a:r>
            <a:r>
              <a:rPr sz="1320" spc="-25" dirty="0">
                <a:latin typeface="Calibri"/>
                <a:cs typeface="Calibri"/>
              </a:rPr>
              <a:t> </a:t>
            </a:r>
            <a:r>
              <a:rPr sz="1320" spc="-4" dirty="0">
                <a:latin typeface="Calibri"/>
                <a:cs typeface="Calibri"/>
              </a:rPr>
              <a:t>de</a:t>
            </a:r>
            <a:r>
              <a:rPr sz="1320" spc="-17" dirty="0">
                <a:latin typeface="Calibri"/>
                <a:cs typeface="Calibri"/>
              </a:rPr>
              <a:t> </a:t>
            </a:r>
            <a:r>
              <a:rPr sz="1320" spc="-4" dirty="0">
                <a:latin typeface="Calibri"/>
                <a:cs typeface="Calibri"/>
              </a:rPr>
              <a:t>los </a:t>
            </a:r>
            <a:r>
              <a:rPr sz="1320" spc="-21" dirty="0">
                <a:latin typeface="Calibri"/>
                <a:cs typeface="Calibri"/>
              </a:rPr>
              <a:t>proyectos</a:t>
            </a:r>
            <a:r>
              <a:rPr sz="1320" spc="33" dirty="0">
                <a:latin typeface="Calibri"/>
                <a:cs typeface="Calibri"/>
              </a:rPr>
              <a:t> </a:t>
            </a:r>
            <a:r>
              <a:rPr sz="1320" spc="-21" dirty="0">
                <a:latin typeface="Calibri"/>
                <a:cs typeface="Calibri"/>
              </a:rPr>
              <a:t>federales</a:t>
            </a:r>
            <a:endParaRPr sz="1320">
              <a:latin typeface="Calibri"/>
              <a:cs typeface="Calibri"/>
            </a:endParaRPr>
          </a:p>
        </p:txBody>
      </p:sp>
      <p:sp>
        <p:nvSpPr>
          <p:cNvPr id="8" name="object 8"/>
          <p:cNvSpPr txBox="1"/>
          <p:nvPr/>
        </p:nvSpPr>
        <p:spPr>
          <a:xfrm>
            <a:off x="7008819" y="1912553"/>
            <a:ext cx="1548051" cy="239104"/>
          </a:xfrm>
          <a:prstGeom prst="rect">
            <a:avLst/>
          </a:prstGeom>
        </p:spPr>
        <p:txBody>
          <a:bodyPr vert="horz" wrap="square" lIns="0" tIns="10478" rIns="0" bIns="0" rtlCol="0">
            <a:spAutoFit/>
          </a:bodyPr>
          <a:lstStyle/>
          <a:p>
            <a:pPr marL="10478">
              <a:spcBef>
                <a:spcPts val="83"/>
              </a:spcBef>
            </a:pPr>
            <a:r>
              <a:rPr sz="1485" b="1" spc="-17" dirty="0">
                <a:solidFill>
                  <a:srgbClr val="009051"/>
                </a:solidFill>
                <a:latin typeface="Calibri"/>
                <a:cs typeface="Calibri"/>
              </a:rPr>
              <a:t>C</a:t>
            </a:r>
            <a:r>
              <a:rPr sz="1485" b="1" spc="-8" dirty="0">
                <a:solidFill>
                  <a:srgbClr val="009051"/>
                </a:solidFill>
                <a:latin typeface="Calibri"/>
                <a:cs typeface="Calibri"/>
              </a:rPr>
              <a:t>o</a:t>
            </a:r>
            <a:r>
              <a:rPr sz="1485" b="1" spc="-12" dirty="0">
                <a:solidFill>
                  <a:srgbClr val="009051"/>
                </a:solidFill>
                <a:latin typeface="Calibri"/>
                <a:cs typeface="Calibri"/>
              </a:rPr>
              <a:t>m</a:t>
            </a:r>
            <a:r>
              <a:rPr sz="1485" b="1" spc="-8" dirty="0">
                <a:solidFill>
                  <a:srgbClr val="009051"/>
                </a:solidFill>
                <a:latin typeface="Calibri"/>
                <a:cs typeface="Calibri"/>
              </a:rPr>
              <a:t>p</a:t>
            </a:r>
            <a:r>
              <a:rPr sz="1485" b="1" spc="-37" dirty="0">
                <a:solidFill>
                  <a:srgbClr val="009051"/>
                </a:solidFill>
                <a:latin typeface="Calibri"/>
                <a:cs typeface="Calibri"/>
              </a:rPr>
              <a:t>r</a:t>
            </a:r>
            <a:r>
              <a:rPr sz="1485" b="1" spc="-8" dirty="0">
                <a:solidFill>
                  <a:srgbClr val="009051"/>
                </a:solidFill>
                <a:latin typeface="Calibri"/>
                <a:cs typeface="Calibri"/>
              </a:rPr>
              <a:t>en</a:t>
            </a:r>
            <a:r>
              <a:rPr sz="1485" b="1" spc="-12" dirty="0">
                <a:solidFill>
                  <a:srgbClr val="009051"/>
                </a:solidFill>
                <a:latin typeface="Calibri"/>
                <a:cs typeface="Calibri"/>
              </a:rPr>
              <a:t>si</a:t>
            </a:r>
            <a:r>
              <a:rPr sz="1485" b="1" spc="-21" dirty="0">
                <a:solidFill>
                  <a:srgbClr val="009051"/>
                </a:solidFill>
                <a:latin typeface="Calibri"/>
                <a:cs typeface="Calibri"/>
              </a:rPr>
              <a:t>v</a:t>
            </a:r>
            <a:r>
              <a:rPr sz="1485" b="1" dirty="0">
                <a:solidFill>
                  <a:srgbClr val="009051"/>
                </a:solidFill>
                <a:latin typeface="Calibri"/>
                <a:cs typeface="Calibri"/>
              </a:rPr>
              <a:t>e</a:t>
            </a:r>
            <a:r>
              <a:rPr sz="1485" b="1" spc="-45" dirty="0">
                <a:solidFill>
                  <a:srgbClr val="009051"/>
                </a:solidFill>
                <a:latin typeface="Calibri"/>
                <a:cs typeface="Calibri"/>
              </a:rPr>
              <a:t> </a:t>
            </a:r>
            <a:r>
              <a:rPr sz="1485" b="1" spc="-21" dirty="0">
                <a:solidFill>
                  <a:srgbClr val="009051"/>
                </a:solidFill>
                <a:latin typeface="Calibri"/>
                <a:cs typeface="Calibri"/>
              </a:rPr>
              <a:t>s</a:t>
            </a:r>
            <a:r>
              <a:rPr sz="1485" b="1" dirty="0">
                <a:solidFill>
                  <a:srgbClr val="009051"/>
                </a:solidFill>
                <a:latin typeface="Calibri"/>
                <a:cs typeface="Calibri"/>
              </a:rPr>
              <a:t>t</a:t>
            </a:r>
            <a:r>
              <a:rPr sz="1485" b="1" spc="-8" dirty="0">
                <a:solidFill>
                  <a:srgbClr val="009051"/>
                </a:solidFill>
                <a:latin typeface="Calibri"/>
                <a:cs typeface="Calibri"/>
              </a:rPr>
              <a:t>ud</a:t>
            </a:r>
            <a:r>
              <a:rPr sz="1485" b="1" spc="-12" dirty="0">
                <a:solidFill>
                  <a:srgbClr val="009051"/>
                </a:solidFill>
                <a:latin typeface="Calibri"/>
                <a:cs typeface="Calibri"/>
              </a:rPr>
              <a:t>y</a:t>
            </a:r>
            <a:r>
              <a:rPr sz="1485" b="1" dirty="0">
                <a:solidFill>
                  <a:srgbClr val="009051"/>
                </a:solidFill>
                <a:latin typeface="Calibri"/>
                <a:cs typeface="Calibri"/>
              </a:rPr>
              <a:t>:</a:t>
            </a:r>
            <a:endParaRPr sz="1485">
              <a:latin typeface="Calibri"/>
              <a:cs typeface="Calibri"/>
            </a:endParaRPr>
          </a:p>
        </p:txBody>
      </p:sp>
      <p:sp>
        <p:nvSpPr>
          <p:cNvPr id="9" name="object 9"/>
          <p:cNvSpPr txBox="1"/>
          <p:nvPr/>
        </p:nvSpPr>
        <p:spPr>
          <a:xfrm>
            <a:off x="7008819" y="2141381"/>
            <a:ext cx="2950464" cy="4275834"/>
          </a:xfrm>
          <a:prstGeom prst="rect">
            <a:avLst/>
          </a:prstGeom>
        </p:spPr>
        <p:txBody>
          <a:bodyPr vert="horz" wrap="square" lIns="0" tIns="9954" rIns="0" bIns="0" rtlCol="0">
            <a:spAutoFit/>
          </a:bodyPr>
          <a:lstStyle/>
          <a:p>
            <a:pPr marL="10478" marR="283416">
              <a:spcBef>
                <a:spcPts val="78"/>
              </a:spcBef>
            </a:pPr>
            <a:r>
              <a:rPr sz="1320" spc="-17" dirty="0">
                <a:latin typeface="Calibri"/>
                <a:cs typeface="Calibri"/>
              </a:rPr>
              <a:t>Pertenecen</a:t>
            </a:r>
            <a:r>
              <a:rPr sz="1320" spc="41" dirty="0">
                <a:latin typeface="Calibri"/>
                <a:cs typeface="Calibri"/>
              </a:rPr>
              <a:t> </a:t>
            </a:r>
            <a:r>
              <a:rPr sz="1320" spc="-4" dirty="0">
                <a:latin typeface="Calibri"/>
                <a:cs typeface="Calibri"/>
              </a:rPr>
              <a:t>a</a:t>
            </a:r>
            <a:r>
              <a:rPr sz="1320" spc="-29" dirty="0">
                <a:latin typeface="Calibri"/>
                <a:cs typeface="Calibri"/>
              </a:rPr>
              <a:t> </a:t>
            </a:r>
            <a:r>
              <a:rPr sz="1320" dirty="0">
                <a:latin typeface="Calibri"/>
                <a:cs typeface="Calibri"/>
              </a:rPr>
              <a:t>la</a:t>
            </a:r>
            <a:r>
              <a:rPr sz="1320" spc="-37" dirty="0">
                <a:latin typeface="Calibri"/>
                <a:cs typeface="Calibri"/>
              </a:rPr>
              <a:t> </a:t>
            </a:r>
            <a:r>
              <a:rPr sz="1320" spc="-17" dirty="0">
                <a:latin typeface="Calibri"/>
                <a:cs typeface="Calibri"/>
              </a:rPr>
              <a:t>lista</a:t>
            </a:r>
            <a:r>
              <a:rPr sz="1320" spc="-58" dirty="0">
                <a:latin typeface="Calibri"/>
                <a:cs typeface="Calibri"/>
              </a:rPr>
              <a:t> </a:t>
            </a:r>
            <a:r>
              <a:rPr sz="1320" spc="-4" dirty="0">
                <a:latin typeface="Calibri"/>
                <a:cs typeface="Calibri"/>
              </a:rPr>
              <a:t>de</a:t>
            </a:r>
            <a:r>
              <a:rPr sz="1320" spc="-25" dirty="0">
                <a:latin typeface="Calibri"/>
                <a:cs typeface="Calibri"/>
              </a:rPr>
              <a:t> </a:t>
            </a:r>
            <a:r>
              <a:rPr sz="1320" spc="-4" dirty="0">
                <a:latin typeface="Calibri"/>
                <a:cs typeface="Calibri"/>
              </a:rPr>
              <a:t>regulaciones</a:t>
            </a:r>
            <a:r>
              <a:rPr sz="1320" spc="-41" dirty="0">
                <a:latin typeface="Calibri"/>
                <a:cs typeface="Calibri"/>
              </a:rPr>
              <a:t> </a:t>
            </a:r>
            <a:r>
              <a:rPr sz="1320" spc="-17" dirty="0">
                <a:latin typeface="Calibri"/>
                <a:cs typeface="Calibri"/>
              </a:rPr>
              <a:t>de </a:t>
            </a:r>
            <a:r>
              <a:rPr sz="1320" spc="-285" dirty="0">
                <a:latin typeface="Calibri"/>
                <a:cs typeface="Calibri"/>
              </a:rPr>
              <a:t> </a:t>
            </a:r>
            <a:r>
              <a:rPr sz="1320" spc="-4" dirty="0">
                <a:latin typeface="Calibri"/>
                <a:cs typeface="Calibri"/>
              </a:rPr>
              <a:t>e</a:t>
            </a:r>
            <a:r>
              <a:rPr sz="1320" spc="-17" dirty="0">
                <a:latin typeface="Calibri"/>
                <a:cs typeface="Calibri"/>
              </a:rPr>
              <a:t>s</a:t>
            </a:r>
            <a:r>
              <a:rPr sz="1320" spc="-4" dirty="0">
                <a:latin typeface="Calibri"/>
                <a:cs typeface="Calibri"/>
              </a:rPr>
              <a:t>t</a:t>
            </a:r>
            <a:r>
              <a:rPr sz="1320" spc="-8" dirty="0">
                <a:latin typeface="Calibri"/>
                <a:cs typeface="Calibri"/>
              </a:rPr>
              <a:t>udio</a:t>
            </a:r>
            <a:r>
              <a:rPr sz="1320" spc="-4" dirty="0">
                <a:latin typeface="Calibri"/>
                <a:cs typeface="Calibri"/>
              </a:rPr>
              <a:t>s</a:t>
            </a:r>
            <a:r>
              <a:rPr sz="1320" spc="-66" dirty="0">
                <a:latin typeface="Calibri"/>
                <a:cs typeface="Calibri"/>
              </a:rPr>
              <a:t> </a:t>
            </a:r>
            <a:r>
              <a:rPr sz="1320" spc="-37" dirty="0">
                <a:latin typeface="Calibri"/>
                <a:cs typeface="Calibri"/>
              </a:rPr>
              <a:t>e</a:t>
            </a:r>
            <a:r>
              <a:rPr sz="1320" spc="-12" dirty="0">
                <a:latin typeface="Calibri"/>
                <a:cs typeface="Calibri"/>
              </a:rPr>
              <a:t>x</a:t>
            </a:r>
            <a:r>
              <a:rPr sz="1320" spc="-21" dirty="0">
                <a:latin typeface="Calibri"/>
                <a:cs typeface="Calibri"/>
              </a:rPr>
              <a:t>t</a:t>
            </a:r>
            <a:r>
              <a:rPr sz="1320" spc="-17" dirty="0">
                <a:latin typeface="Calibri"/>
                <a:cs typeface="Calibri"/>
              </a:rPr>
              <a:t>ens</a:t>
            </a:r>
            <a:r>
              <a:rPr sz="1320" spc="-12" dirty="0">
                <a:latin typeface="Calibri"/>
                <a:cs typeface="Calibri"/>
              </a:rPr>
              <a:t>i</a:t>
            </a:r>
            <a:r>
              <a:rPr sz="1320" spc="-25" dirty="0">
                <a:latin typeface="Calibri"/>
                <a:cs typeface="Calibri"/>
              </a:rPr>
              <a:t>v</a:t>
            </a:r>
            <a:r>
              <a:rPr sz="1320" spc="-17" dirty="0">
                <a:latin typeface="Calibri"/>
                <a:cs typeface="Calibri"/>
              </a:rPr>
              <a:t>o</a:t>
            </a:r>
            <a:r>
              <a:rPr sz="1320" spc="-4" dirty="0">
                <a:latin typeface="Calibri"/>
                <a:cs typeface="Calibri"/>
              </a:rPr>
              <a:t>s</a:t>
            </a:r>
            <a:endParaRPr sz="1320">
              <a:latin typeface="Calibri"/>
              <a:cs typeface="Calibri"/>
            </a:endParaRPr>
          </a:p>
          <a:p>
            <a:pPr marL="10478" marR="418052"/>
            <a:r>
              <a:rPr sz="1320" spc="-12" dirty="0">
                <a:latin typeface="Calibri"/>
                <a:cs typeface="Calibri"/>
              </a:rPr>
              <a:t>Son</a:t>
            </a:r>
            <a:r>
              <a:rPr sz="1320" spc="4" dirty="0">
                <a:latin typeface="Calibri"/>
                <a:cs typeface="Calibri"/>
              </a:rPr>
              <a:t> </a:t>
            </a:r>
            <a:r>
              <a:rPr sz="1320" spc="-17" dirty="0">
                <a:latin typeface="Calibri"/>
                <a:cs typeface="Calibri"/>
              </a:rPr>
              <a:t>grandes</a:t>
            </a:r>
            <a:r>
              <a:rPr sz="1320" dirty="0">
                <a:latin typeface="Calibri"/>
                <a:cs typeface="Calibri"/>
              </a:rPr>
              <a:t> </a:t>
            </a:r>
            <a:r>
              <a:rPr sz="1320" spc="-21" dirty="0">
                <a:latin typeface="Calibri"/>
                <a:cs typeface="Calibri"/>
              </a:rPr>
              <a:t>proyectos</a:t>
            </a:r>
            <a:r>
              <a:rPr sz="1320" spc="25" dirty="0">
                <a:latin typeface="Calibri"/>
                <a:cs typeface="Calibri"/>
              </a:rPr>
              <a:t> </a:t>
            </a:r>
            <a:r>
              <a:rPr sz="1320" spc="-21" dirty="0">
                <a:latin typeface="Calibri"/>
                <a:cs typeface="Calibri"/>
              </a:rPr>
              <a:t>(petróleo,</a:t>
            </a:r>
            <a:r>
              <a:rPr sz="1320" spc="12" dirty="0">
                <a:latin typeface="Calibri"/>
                <a:cs typeface="Calibri"/>
              </a:rPr>
              <a:t> </a:t>
            </a:r>
            <a:r>
              <a:rPr sz="1320" spc="-17" dirty="0">
                <a:latin typeface="Calibri"/>
                <a:cs typeface="Calibri"/>
              </a:rPr>
              <a:t>gas, </a:t>
            </a:r>
            <a:r>
              <a:rPr sz="1320" spc="-285" dirty="0">
                <a:latin typeface="Calibri"/>
                <a:cs typeface="Calibri"/>
              </a:rPr>
              <a:t> </a:t>
            </a:r>
            <a:r>
              <a:rPr sz="1320" spc="-17" dirty="0">
                <a:latin typeface="Calibri"/>
                <a:cs typeface="Calibri"/>
              </a:rPr>
              <a:t>parques</a:t>
            </a:r>
            <a:r>
              <a:rPr sz="1320" dirty="0">
                <a:latin typeface="Calibri"/>
                <a:cs typeface="Calibri"/>
              </a:rPr>
              <a:t> </a:t>
            </a:r>
            <a:r>
              <a:rPr sz="1320" spc="-4" dirty="0">
                <a:latin typeface="Calibri"/>
                <a:cs typeface="Calibri"/>
              </a:rPr>
              <a:t>nacionales,</a:t>
            </a:r>
            <a:r>
              <a:rPr sz="1320" spc="-58" dirty="0">
                <a:latin typeface="Calibri"/>
                <a:cs typeface="Calibri"/>
              </a:rPr>
              <a:t> </a:t>
            </a:r>
            <a:r>
              <a:rPr sz="1320" spc="-21" dirty="0">
                <a:latin typeface="Calibri"/>
                <a:cs typeface="Calibri"/>
              </a:rPr>
              <a:t>etc.</a:t>
            </a:r>
            <a:endParaRPr sz="1320">
              <a:latin typeface="Calibri"/>
              <a:cs typeface="Calibri"/>
            </a:endParaRPr>
          </a:p>
          <a:p>
            <a:pPr marL="10478" marR="100060">
              <a:spcBef>
                <a:spcPts val="4"/>
              </a:spcBef>
            </a:pPr>
            <a:r>
              <a:rPr sz="1320" spc="-4" dirty="0">
                <a:latin typeface="Calibri"/>
                <a:cs typeface="Calibri"/>
              </a:rPr>
              <a:t>Tienen </a:t>
            </a:r>
            <a:r>
              <a:rPr sz="1320" spc="-8" dirty="0">
                <a:latin typeface="Calibri"/>
                <a:cs typeface="Calibri"/>
              </a:rPr>
              <a:t>potencialidad </a:t>
            </a:r>
            <a:r>
              <a:rPr sz="1320" spc="-4" dirty="0">
                <a:latin typeface="Calibri"/>
                <a:cs typeface="Calibri"/>
              </a:rPr>
              <a:t>de </a:t>
            </a:r>
            <a:r>
              <a:rPr sz="1320" spc="-17" dirty="0">
                <a:latin typeface="Calibri"/>
                <a:cs typeface="Calibri"/>
              </a:rPr>
              <a:t>generar </a:t>
            </a:r>
            <a:r>
              <a:rPr sz="1320" spc="-8" dirty="0">
                <a:latin typeface="Calibri"/>
                <a:cs typeface="Calibri"/>
              </a:rPr>
              <a:t>impactos </a:t>
            </a:r>
            <a:r>
              <a:rPr sz="1320" spc="-289" dirty="0">
                <a:latin typeface="Calibri"/>
                <a:cs typeface="Calibri"/>
              </a:rPr>
              <a:t> </a:t>
            </a:r>
            <a:r>
              <a:rPr sz="1320" spc="-17" dirty="0">
                <a:latin typeface="Calibri"/>
                <a:cs typeface="Calibri"/>
              </a:rPr>
              <a:t>importantes</a:t>
            </a:r>
            <a:endParaRPr sz="1320">
              <a:latin typeface="Calibri"/>
              <a:cs typeface="Calibri"/>
            </a:endParaRPr>
          </a:p>
          <a:p>
            <a:pPr marL="10478" marR="40338"/>
            <a:r>
              <a:rPr sz="1320" spc="-21" dirty="0">
                <a:latin typeface="Calibri"/>
                <a:cs typeface="Calibri"/>
              </a:rPr>
              <a:t>Provocan</a:t>
            </a:r>
            <a:r>
              <a:rPr sz="1320" spc="8" dirty="0">
                <a:latin typeface="Calibri"/>
                <a:cs typeface="Calibri"/>
              </a:rPr>
              <a:t> </a:t>
            </a:r>
            <a:r>
              <a:rPr sz="1320" spc="-8" dirty="0">
                <a:latin typeface="Calibri"/>
                <a:cs typeface="Calibri"/>
              </a:rPr>
              <a:t>preocupación</a:t>
            </a:r>
            <a:r>
              <a:rPr sz="1320" spc="-21" dirty="0">
                <a:latin typeface="Calibri"/>
                <a:cs typeface="Calibri"/>
              </a:rPr>
              <a:t> </a:t>
            </a:r>
            <a:r>
              <a:rPr sz="1320" spc="-8" dirty="0">
                <a:latin typeface="Calibri"/>
                <a:cs typeface="Calibri"/>
              </a:rPr>
              <a:t>ciudadana. </a:t>
            </a:r>
            <a:r>
              <a:rPr sz="1320" spc="-4" dirty="0">
                <a:latin typeface="Calibri"/>
                <a:cs typeface="Calibri"/>
              </a:rPr>
              <a:t> </a:t>
            </a:r>
            <a:r>
              <a:rPr sz="1320" spc="-17" dirty="0">
                <a:latin typeface="Calibri"/>
                <a:cs typeface="Calibri"/>
              </a:rPr>
              <a:t>Recibido </a:t>
            </a:r>
            <a:r>
              <a:rPr sz="1320" spc="-4" dirty="0">
                <a:latin typeface="Calibri"/>
                <a:cs typeface="Calibri"/>
              </a:rPr>
              <a:t>el </a:t>
            </a:r>
            <a:r>
              <a:rPr sz="1320" spc="-33" dirty="0">
                <a:latin typeface="Calibri"/>
                <a:cs typeface="Calibri"/>
              </a:rPr>
              <a:t>proyecto,</a:t>
            </a:r>
            <a:r>
              <a:rPr sz="1320" spc="231" dirty="0">
                <a:latin typeface="Calibri"/>
                <a:cs typeface="Calibri"/>
              </a:rPr>
              <a:t> </a:t>
            </a:r>
            <a:r>
              <a:rPr sz="1320" dirty="0">
                <a:latin typeface="Calibri"/>
                <a:cs typeface="Calibri"/>
              </a:rPr>
              <a:t>la </a:t>
            </a:r>
            <a:r>
              <a:rPr sz="1320" spc="-12" dirty="0">
                <a:latin typeface="Calibri"/>
                <a:cs typeface="Calibri"/>
              </a:rPr>
              <a:t>autoridad </a:t>
            </a:r>
            <a:r>
              <a:rPr sz="1320" spc="-8" dirty="0">
                <a:latin typeface="Calibri"/>
                <a:cs typeface="Calibri"/>
              </a:rPr>
              <a:t> </a:t>
            </a:r>
            <a:r>
              <a:rPr sz="1320" spc="-17" dirty="0">
                <a:latin typeface="Calibri"/>
                <a:cs typeface="Calibri"/>
              </a:rPr>
              <a:t>ambiental</a:t>
            </a:r>
            <a:r>
              <a:rPr sz="1320" spc="-25" dirty="0">
                <a:latin typeface="Calibri"/>
                <a:cs typeface="Calibri"/>
              </a:rPr>
              <a:t> </a:t>
            </a:r>
            <a:r>
              <a:rPr sz="1320" spc="-17" dirty="0">
                <a:latin typeface="Calibri"/>
                <a:cs typeface="Calibri"/>
              </a:rPr>
              <a:t>determina,</a:t>
            </a:r>
            <a:r>
              <a:rPr sz="1320" spc="17" dirty="0">
                <a:latin typeface="Calibri"/>
                <a:cs typeface="Calibri"/>
              </a:rPr>
              <a:t> </a:t>
            </a:r>
            <a:r>
              <a:rPr sz="1320" spc="-21" dirty="0">
                <a:latin typeface="Calibri"/>
                <a:cs typeface="Calibri"/>
              </a:rPr>
              <a:t>dentro</a:t>
            </a:r>
            <a:r>
              <a:rPr sz="1320" spc="12" dirty="0">
                <a:latin typeface="Calibri"/>
                <a:cs typeface="Calibri"/>
              </a:rPr>
              <a:t> </a:t>
            </a:r>
            <a:r>
              <a:rPr sz="1320" spc="-4" dirty="0">
                <a:latin typeface="Calibri"/>
                <a:cs typeface="Calibri"/>
              </a:rPr>
              <a:t>de</a:t>
            </a:r>
            <a:r>
              <a:rPr sz="1320" dirty="0">
                <a:latin typeface="Calibri"/>
                <a:cs typeface="Calibri"/>
              </a:rPr>
              <a:t> </a:t>
            </a:r>
            <a:r>
              <a:rPr sz="1320" spc="-17" dirty="0">
                <a:latin typeface="Calibri"/>
                <a:cs typeface="Calibri"/>
              </a:rPr>
              <a:t>plazo</a:t>
            </a:r>
            <a:r>
              <a:rPr sz="1320" spc="-12" dirty="0">
                <a:latin typeface="Calibri"/>
                <a:cs typeface="Calibri"/>
              </a:rPr>
              <a:t> </a:t>
            </a:r>
            <a:r>
              <a:rPr sz="1320" spc="-8" dirty="0">
                <a:latin typeface="Calibri"/>
                <a:cs typeface="Calibri"/>
              </a:rPr>
              <a:t>de </a:t>
            </a:r>
            <a:r>
              <a:rPr sz="1320" spc="-4" dirty="0">
                <a:latin typeface="Calibri"/>
                <a:cs typeface="Calibri"/>
              </a:rPr>
              <a:t> 90 días, si se </a:t>
            </a:r>
            <a:r>
              <a:rPr sz="1320" spc="-12" dirty="0">
                <a:latin typeface="Calibri"/>
                <a:cs typeface="Calibri"/>
              </a:rPr>
              <a:t>debe </a:t>
            </a:r>
            <a:r>
              <a:rPr sz="1320" spc="-4" dirty="0">
                <a:latin typeface="Calibri"/>
                <a:cs typeface="Calibri"/>
              </a:rPr>
              <a:t>iniciar un estudio </a:t>
            </a:r>
            <a:r>
              <a:rPr sz="1320" dirty="0">
                <a:latin typeface="Calibri"/>
                <a:cs typeface="Calibri"/>
              </a:rPr>
              <a:t> </a:t>
            </a:r>
            <a:r>
              <a:rPr sz="1320" spc="-17" dirty="0">
                <a:latin typeface="Calibri"/>
                <a:cs typeface="Calibri"/>
              </a:rPr>
              <a:t>exhaustivo.</a:t>
            </a:r>
            <a:r>
              <a:rPr sz="1320" spc="-37" dirty="0">
                <a:latin typeface="Calibri"/>
                <a:cs typeface="Calibri"/>
              </a:rPr>
              <a:t> </a:t>
            </a:r>
            <a:r>
              <a:rPr sz="1320" spc="-17" dirty="0">
                <a:latin typeface="Calibri"/>
                <a:cs typeface="Calibri"/>
              </a:rPr>
              <a:t>Dispondrá</a:t>
            </a:r>
            <a:r>
              <a:rPr sz="1320" spc="8" dirty="0">
                <a:latin typeface="Calibri"/>
                <a:cs typeface="Calibri"/>
              </a:rPr>
              <a:t> </a:t>
            </a:r>
            <a:r>
              <a:rPr sz="1320" spc="-4" dirty="0">
                <a:latin typeface="Calibri"/>
                <a:cs typeface="Calibri"/>
              </a:rPr>
              <a:t>de </a:t>
            </a:r>
            <a:r>
              <a:rPr sz="1320" spc="-17" dirty="0">
                <a:latin typeface="Calibri"/>
                <a:cs typeface="Calibri"/>
              </a:rPr>
              <a:t>365</a:t>
            </a:r>
            <a:r>
              <a:rPr sz="1320" spc="17" dirty="0">
                <a:latin typeface="Calibri"/>
                <a:cs typeface="Calibri"/>
              </a:rPr>
              <a:t> </a:t>
            </a:r>
            <a:r>
              <a:rPr sz="1320" spc="-4" dirty="0">
                <a:latin typeface="Calibri"/>
                <a:cs typeface="Calibri"/>
              </a:rPr>
              <a:t>días</a:t>
            </a:r>
            <a:r>
              <a:rPr sz="1320" spc="-37" dirty="0">
                <a:latin typeface="Calibri"/>
                <a:cs typeface="Calibri"/>
              </a:rPr>
              <a:t> </a:t>
            </a:r>
            <a:r>
              <a:rPr sz="1320" spc="-21" dirty="0">
                <a:latin typeface="Calibri"/>
                <a:cs typeface="Calibri"/>
              </a:rPr>
              <a:t>para </a:t>
            </a:r>
            <a:r>
              <a:rPr sz="1320" spc="-17" dirty="0">
                <a:latin typeface="Calibri"/>
                <a:cs typeface="Calibri"/>
              </a:rPr>
              <a:t> </a:t>
            </a:r>
            <a:r>
              <a:rPr sz="1320" spc="-4" dirty="0">
                <a:latin typeface="Calibri"/>
                <a:cs typeface="Calibri"/>
              </a:rPr>
              <a:t>emitir su </a:t>
            </a:r>
            <a:r>
              <a:rPr sz="1320" spc="-21" dirty="0">
                <a:latin typeface="Calibri"/>
                <a:cs typeface="Calibri"/>
              </a:rPr>
              <a:t>informe </a:t>
            </a:r>
            <a:r>
              <a:rPr sz="1320" spc="-4" dirty="0">
                <a:latin typeface="Calibri"/>
                <a:cs typeface="Calibri"/>
              </a:rPr>
              <a:t>de </a:t>
            </a:r>
            <a:r>
              <a:rPr sz="1320" spc="-8" dirty="0">
                <a:latin typeface="Calibri"/>
                <a:cs typeface="Calibri"/>
              </a:rPr>
              <a:t>estudio </a:t>
            </a:r>
            <a:r>
              <a:rPr sz="1320" spc="-17" dirty="0">
                <a:latin typeface="Calibri"/>
                <a:cs typeface="Calibri"/>
              </a:rPr>
              <a:t>integral </a:t>
            </a:r>
            <a:r>
              <a:rPr sz="1320" spc="-4" dirty="0">
                <a:latin typeface="Calibri"/>
                <a:cs typeface="Calibri"/>
              </a:rPr>
              <a:t>y </a:t>
            </a:r>
            <a:r>
              <a:rPr sz="1320" dirty="0">
                <a:latin typeface="Calibri"/>
                <a:cs typeface="Calibri"/>
              </a:rPr>
              <a:t> </a:t>
            </a:r>
            <a:r>
              <a:rPr sz="1320" spc="-8" dirty="0">
                <a:latin typeface="Calibri"/>
                <a:cs typeface="Calibri"/>
              </a:rPr>
              <a:t>publicar </a:t>
            </a:r>
            <a:r>
              <a:rPr sz="1320" spc="-4" dirty="0">
                <a:latin typeface="Calibri"/>
                <a:cs typeface="Calibri"/>
              </a:rPr>
              <a:t>un </a:t>
            </a:r>
            <a:r>
              <a:rPr sz="1320" spc="-17" dirty="0">
                <a:latin typeface="Calibri"/>
                <a:cs typeface="Calibri"/>
              </a:rPr>
              <a:t>aviso </a:t>
            </a:r>
            <a:r>
              <a:rPr sz="1320" spc="-8" dirty="0">
                <a:latin typeface="Calibri"/>
                <a:cs typeface="Calibri"/>
              </a:rPr>
              <a:t>solicitando </a:t>
            </a:r>
            <a:r>
              <a:rPr sz="1320" spc="-17" dirty="0">
                <a:latin typeface="Calibri"/>
                <a:cs typeface="Calibri"/>
              </a:rPr>
              <a:t>comentarios </a:t>
            </a:r>
            <a:r>
              <a:rPr sz="1320" spc="-4" dirty="0">
                <a:latin typeface="Calibri"/>
                <a:cs typeface="Calibri"/>
              </a:rPr>
              <a:t>a </a:t>
            </a:r>
            <a:r>
              <a:rPr sz="1320" spc="-289" dirty="0">
                <a:latin typeface="Calibri"/>
                <a:cs typeface="Calibri"/>
              </a:rPr>
              <a:t> </a:t>
            </a:r>
            <a:r>
              <a:rPr sz="1320" dirty="0">
                <a:latin typeface="Calibri"/>
                <a:cs typeface="Calibri"/>
              </a:rPr>
              <a:t>la</a:t>
            </a:r>
            <a:r>
              <a:rPr sz="1320" spc="-45" dirty="0">
                <a:latin typeface="Calibri"/>
                <a:cs typeface="Calibri"/>
              </a:rPr>
              <a:t> </a:t>
            </a:r>
            <a:r>
              <a:rPr sz="1320" spc="-4" dirty="0">
                <a:latin typeface="Calibri"/>
                <a:cs typeface="Calibri"/>
              </a:rPr>
              <a:t>ciudadanía.</a:t>
            </a:r>
            <a:endParaRPr sz="1320">
              <a:latin typeface="Calibri"/>
              <a:cs typeface="Calibri"/>
            </a:endParaRPr>
          </a:p>
          <a:p>
            <a:pPr marL="10478" marR="4191"/>
            <a:r>
              <a:rPr sz="1320" spc="-4" dirty="0">
                <a:latin typeface="Calibri"/>
                <a:cs typeface="Calibri"/>
              </a:rPr>
              <a:t>En</a:t>
            </a:r>
            <a:r>
              <a:rPr sz="1320" spc="8" dirty="0">
                <a:latin typeface="Calibri"/>
                <a:cs typeface="Calibri"/>
              </a:rPr>
              <a:t> </a:t>
            </a:r>
            <a:r>
              <a:rPr sz="1320" spc="-17" dirty="0">
                <a:latin typeface="Calibri"/>
                <a:cs typeface="Calibri"/>
              </a:rPr>
              <a:t>este</a:t>
            </a:r>
            <a:r>
              <a:rPr sz="1320" spc="-4" dirty="0">
                <a:latin typeface="Calibri"/>
                <a:cs typeface="Calibri"/>
              </a:rPr>
              <a:t> </a:t>
            </a:r>
            <a:r>
              <a:rPr sz="1320" spc="-21" dirty="0">
                <a:latin typeface="Calibri"/>
                <a:cs typeface="Calibri"/>
              </a:rPr>
              <a:t>caso,</a:t>
            </a:r>
            <a:r>
              <a:rPr sz="1320" spc="-17" dirty="0">
                <a:latin typeface="Calibri"/>
                <a:cs typeface="Calibri"/>
              </a:rPr>
              <a:t> </a:t>
            </a:r>
            <a:r>
              <a:rPr sz="1320" dirty="0">
                <a:latin typeface="Calibri"/>
                <a:cs typeface="Calibri"/>
              </a:rPr>
              <a:t>la</a:t>
            </a:r>
            <a:r>
              <a:rPr sz="1320" spc="-29" dirty="0">
                <a:latin typeface="Calibri"/>
                <a:cs typeface="Calibri"/>
              </a:rPr>
              <a:t> </a:t>
            </a:r>
            <a:r>
              <a:rPr sz="1320" spc="-8" dirty="0">
                <a:latin typeface="Calibri"/>
                <a:cs typeface="Calibri"/>
              </a:rPr>
              <a:t>participación</a:t>
            </a:r>
            <a:r>
              <a:rPr sz="1320" spc="-50" dirty="0">
                <a:latin typeface="Calibri"/>
                <a:cs typeface="Calibri"/>
              </a:rPr>
              <a:t> </a:t>
            </a:r>
            <a:r>
              <a:rPr sz="1320" spc="-4" dirty="0">
                <a:latin typeface="Calibri"/>
                <a:cs typeface="Calibri"/>
              </a:rPr>
              <a:t>ciudadana</a:t>
            </a:r>
            <a:r>
              <a:rPr sz="1320" spc="-58" dirty="0">
                <a:latin typeface="Calibri"/>
                <a:cs typeface="Calibri"/>
              </a:rPr>
              <a:t> </a:t>
            </a:r>
            <a:r>
              <a:rPr sz="1320" spc="-4" dirty="0">
                <a:latin typeface="Calibri"/>
                <a:cs typeface="Calibri"/>
              </a:rPr>
              <a:t>y</a:t>
            </a:r>
            <a:r>
              <a:rPr sz="1320" dirty="0">
                <a:latin typeface="Calibri"/>
                <a:cs typeface="Calibri"/>
              </a:rPr>
              <a:t> </a:t>
            </a:r>
            <a:r>
              <a:rPr sz="1320" spc="-4" dirty="0">
                <a:latin typeface="Calibri"/>
                <a:cs typeface="Calibri"/>
              </a:rPr>
              <a:t>la </a:t>
            </a:r>
            <a:r>
              <a:rPr sz="1320" spc="-289" dirty="0">
                <a:latin typeface="Calibri"/>
                <a:cs typeface="Calibri"/>
              </a:rPr>
              <a:t> </a:t>
            </a:r>
            <a:r>
              <a:rPr sz="1320" spc="-17" dirty="0">
                <a:latin typeface="Calibri"/>
                <a:cs typeface="Calibri"/>
              </a:rPr>
              <a:t>implementación</a:t>
            </a:r>
            <a:r>
              <a:rPr sz="1320" spc="-8" dirty="0">
                <a:latin typeface="Calibri"/>
                <a:cs typeface="Calibri"/>
              </a:rPr>
              <a:t> </a:t>
            </a:r>
            <a:r>
              <a:rPr sz="1320" spc="-4" dirty="0">
                <a:latin typeface="Calibri"/>
                <a:cs typeface="Calibri"/>
              </a:rPr>
              <a:t>de un</a:t>
            </a:r>
            <a:r>
              <a:rPr sz="1320" spc="-21" dirty="0">
                <a:latin typeface="Calibri"/>
                <a:cs typeface="Calibri"/>
              </a:rPr>
              <a:t> programa</a:t>
            </a:r>
            <a:r>
              <a:rPr sz="1320" spc="-4" dirty="0">
                <a:latin typeface="Calibri"/>
                <a:cs typeface="Calibri"/>
              </a:rPr>
              <a:t> </a:t>
            </a:r>
            <a:r>
              <a:rPr sz="1320" spc="-8" dirty="0">
                <a:latin typeface="Calibri"/>
                <a:cs typeface="Calibri"/>
              </a:rPr>
              <a:t>de </a:t>
            </a:r>
            <a:r>
              <a:rPr sz="1320" spc="-4" dirty="0">
                <a:latin typeface="Calibri"/>
                <a:cs typeface="Calibri"/>
              </a:rPr>
              <a:t> </a:t>
            </a:r>
            <a:r>
              <a:rPr sz="1320" spc="-17" dirty="0">
                <a:latin typeface="Calibri"/>
                <a:cs typeface="Calibri"/>
              </a:rPr>
              <a:t>seguimiento </a:t>
            </a:r>
            <a:r>
              <a:rPr sz="1320" spc="-12" dirty="0">
                <a:latin typeface="Calibri"/>
                <a:cs typeface="Calibri"/>
              </a:rPr>
              <a:t>son</a:t>
            </a:r>
            <a:r>
              <a:rPr sz="1320" spc="8" dirty="0">
                <a:latin typeface="Calibri"/>
                <a:cs typeface="Calibri"/>
              </a:rPr>
              <a:t> </a:t>
            </a:r>
            <a:r>
              <a:rPr sz="1320" spc="-17" dirty="0">
                <a:latin typeface="Calibri"/>
                <a:cs typeface="Calibri"/>
              </a:rPr>
              <a:t>obligatorias</a:t>
            </a:r>
            <a:r>
              <a:rPr sz="1320" spc="-29" dirty="0">
                <a:latin typeface="Calibri"/>
                <a:cs typeface="Calibri"/>
              </a:rPr>
              <a:t> </a:t>
            </a:r>
            <a:r>
              <a:rPr sz="1320" spc="-4" dirty="0">
                <a:latin typeface="Calibri"/>
                <a:cs typeface="Calibri"/>
              </a:rPr>
              <a:t>y</a:t>
            </a:r>
            <a:r>
              <a:rPr sz="1320" spc="4" dirty="0">
                <a:latin typeface="Calibri"/>
                <a:cs typeface="Calibri"/>
              </a:rPr>
              <a:t> </a:t>
            </a:r>
            <a:r>
              <a:rPr sz="1320" spc="-17" dirty="0">
                <a:latin typeface="Calibri"/>
                <a:cs typeface="Calibri"/>
              </a:rPr>
              <a:t>cuentan</a:t>
            </a:r>
            <a:r>
              <a:rPr sz="1320" spc="8" dirty="0">
                <a:latin typeface="Calibri"/>
                <a:cs typeface="Calibri"/>
              </a:rPr>
              <a:t> </a:t>
            </a:r>
            <a:r>
              <a:rPr sz="1320" spc="-17" dirty="0">
                <a:latin typeface="Calibri"/>
                <a:cs typeface="Calibri"/>
              </a:rPr>
              <a:t>con </a:t>
            </a:r>
            <a:r>
              <a:rPr sz="1320" spc="-12" dirty="0">
                <a:latin typeface="Calibri"/>
                <a:cs typeface="Calibri"/>
              </a:rPr>
              <a:t> </a:t>
            </a:r>
            <a:r>
              <a:rPr sz="1320" spc="-17" dirty="0">
                <a:latin typeface="Calibri"/>
                <a:cs typeface="Calibri"/>
              </a:rPr>
              <a:t>fondos públicos</a:t>
            </a:r>
            <a:endParaRPr sz="1320">
              <a:latin typeface="Calibri"/>
              <a:cs typeface="Calibri"/>
            </a:endParaRPr>
          </a:p>
          <a:p>
            <a:pPr marL="10478" marR="73343" algn="just"/>
            <a:r>
              <a:rPr sz="1320" spc="-4" dirty="0">
                <a:latin typeface="Calibri"/>
                <a:cs typeface="Calibri"/>
              </a:rPr>
              <a:t>La </a:t>
            </a:r>
            <a:r>
              <a:rPr sz="1320" spc="-12" dirty="0">
                <a:latin typeface="Calibri"/>
                <a:cs typeface="Calibri"/>
              </a:rPr>
              <a:t>autoridad </a:t>
            </a:r>
            <a:r>
              <a:rPr sz="1320" spc="-25" dirty="0">
                <a:latin typeface="Calibri"/>
                <a:cs typeface="Calibri"/>
              </a:rPr>
              <a:t>garantiza </a:t>
            </a:r>
            <a:r>
              <a:rPr sz="1320" spc="-17" dirty="0">
                <a:latin typeface="Calibri"/>
                <a:cs typeface="Calibri"/>
              </a:rPr>
              <a:t>tres </a:t>
            </a:r>
            <a:r>
              <a:rPr sz="1320" spc="-12" dirty="0">
                <a:latin typeface="Calibri"/>
                <a:cs typeface="Calibri"/>
              </a:rPr>
              <a:t>oportunidades </a:t>
            </a:r>
            <a:r>
              <a:rPr sz="1320" spc="-8" dirty="0">
                <a:latin typeface="Calibri"/>
                <a:cs typeface="Calibri"/>
              </a:rPr>
              <a:t> </a:t>
            </a:r>
            <a:r>
              <a:rPr sz="1320" spc="-4" dirty="0">
                <a:latin typeface="Calibri"/>
                <a:cs typeface="Calibri"/>
              </a:rPr>
              <a:t>de </a:t>
            </a:r>
            <a:r>
              <a:rPr sz="1320" spc="-8" dirty="0">
                <a:latin typeface="Calibri"/>
                <a:cs typeface="Calibri"/>
              </a:rPr>
              <a:t>participación, </a:t>
            </a:r>
            <a:r>
              <a:rPr sz="1320" spc="-17" dirty="0">
                <a:latin typeface="Calibri"/>
                <a:cs typeface="Calibri"/>
              </a:rPr>
              <a:t>considerando </a:t>
            </a:r>
            <a:r>
              <a:rPr sz="1320" spc="-8" dirty="0">
                <a:latin typeface="Calibri"/>
                <a:cs typeface="Calibri"/>
              </a:rPr>
              <a:t>también </a:t>
            </a:r>
            <a:r>
              <a:rPr sz="1320" spc="-12" dirty="0">
                <a:latin typeface="Calibri"/>
                <a:cs typeface="Calibri"/>
              </a:rPr>
              <a:t>la </a:t>
            </a:r>
            <a:r>
              <a:rPr sz="1320" spc="-8" dirty="0">
                <a:latin typeface="Calibri"/>
                <a:cs typeface="Calibri"/>
              </a:rPr>
              <a:t> </a:t>
            </a:r>
            <a:r>
              <a:rPr sz="1320" spc="-17" dirty="0">
                <a:latin typeface="Calibri"/>
                <a:cs typeface="Calibri"/>
              </a:rPr>
              <a:t>consulta </a:t>
            </a:r>
            <a:r>
              <a:rPr sz="1320" spc="-8" dirty="0">
                <a:latin typeface="Calibri"/>
                <a:cs typeface="Calibri"/>
              </a:rPr>
              <a:t>indígena</a:t>
            </a:r>
            <a:r>
              <a:rPr sz="1320" spc="-37" dirty="0">
                <a:latin typeface="Calibri"/>
                <a:cs typeface="Calibri"/>
              </a:rPr>
              <a:t> </a:t>
            </a:r>
            <a:r>
              <a:rPr sz="1320" spc="-21" dirty="0">
                <a:latin typeface="Calibri"/>
                <a:cs typeface="Calibri"/>
              </a:rPr>
              <a:t>previa</a:t>
            </a:r>
            <a:endParaRPr sz="1320">
              <a:latin typeface="Calibri"/>
              <a:cs typeface="Calibri"/>
            </a:endParaRPr>
          </a:p>
        </p:txBody>
      </p:sp>
    </p:spTree>
    <p:extLst>
      <p:ext uri="{BB962C8B-B14F-4D97-AF65-F5344CB8AC3E}">
        <p14:creationId xmlns:p14="http://schemas.microsoft.com/office/powerpoint/2010/main" val="2237626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45806" y="3150680"/>
            <a:ext cx="5209413" cy="3058906"/>
            <a:chOff x="1994916" y="2537460"/>
            <a:chExt cx="6314440" cy="3707765"/>
          </a:xfrm>
        </p:grpSpPr>
        <p:sp>
          <p:nvSpPr>
            <p:cNvPr id="3" name="object 3"/>
            <p:cNvSpPr/>
            <p:nvPr/>
          </p:nvSpPr>
          <p:spPr>
            <a:xfrm>
              <a:off x="1994916" y="2691384"/>
              <a:ext cx="4966335" cy="3554095"/>
            </a:xfrm>
            <a:custGeom>
              <a:avLst/>
              <a:gdLst/>
              <a:ahLst/>
              <a:cxnLst/>
              <a:rect l="l" t="t" r="r" b="b"/>
              <a:pathLst>
                <a:path w="4966334" h="3554095">
                  <a:moveTo>
                    <a:pt x="197992" y="0"/>
                  </a:moveTo>
                  <a:lnTo>
                    <a:pt x="125348" y="159003"/>
                  </a:lnTo>
                  <a:lnTo>
                    <a:pt x="109219" y="203453"/>
                  </a:lnTo>
                  <a:lnTo>
                    <a:pt x="94106" y="248412"/>
                  </a:lnTo>
                  <a:lnTo>
                    <a:pt x="80009" y="293750"/>
                  </a:lnTo>
                  <a:lnTo>
                    <a:pt x="67182" y="339343"/>
                  </a:lnTo>
                  <a:lnTo>
                    <a:pt x="55244" y="385444"/>
                  </a:lnTo>
                  <a:lnTo>
                    <a:pt x="44576" y="431800"/>
                  </a:lnTo>
                  <a:lnTo>
                    <a:pt x="34925" y="478536"/>
                  </a:lnTo>
                  <a:lnTo>
                    <a:pt x="26415" y="525652"/>
                  </a:lnTo>
                  <a:lnTo>
                    <a:pt x="19176" y="573024"/>
                  </a:lnTo>
                  <a:lnTo>
                    <a:pt x="12953" y="620776"/>
                  </a:lnTo>
                  <a:lnTo>
                    <a:pt x="8000" y="668908"/>
                  </a:lnTo>
                  <a:lnTo>
                    <a:pt x="4190" y="717295"/>
                  </a:lnTo>
                  <a:lnTo>
                    <a:pt x="1523" y="766063"/>
                  </a:lnTo>
                  <a:lnTo>
                    <a:pt x="126" y="815086"/>
                  </a:lnTo>
                  <a:lnTo>
                    <a:pt x="0" y="864362"/>
                  </a:lnTo>
                  <a:lnTo>
                    <a:pt x="1015" y="914018"/>
                  </a:lnTo>
                  <a:lnTo>
                    <a:pt x="3428" y="963929"/>
                  </a:lnTo>
                  <a:lnTo>
                    <a:pt x="6984" y="1014221"/>
                  </a:lnTo>
                  <a:lnTo>
                    <a:pt x="11810" y="1064640"/>
                  </a:lnTo>
                  <a:lnTo>
                    <a:pt x="18033" y="1115440"/>
                  </a:lnTo>
                  <a:lnTo>
                    <a:pt x="25400" y="1166495"/>
                  </a:lnTo>
                  <a:lnTo>
                    <a:pt x="34289" y="1217802"/>
                  </a:lnTo>
                  <a:lnTo>
                    <a:pt x="44322" y="1269364"/>
                  </a:lnTo>
                  <a:lnTo>
                    <a:pt x="55752" y="1321180"/>
                  </a:lnTo>
                  <a:lnTo>
                    <a:pt x="68579" y="1373251"/>
                  </a:lnTo>
                  <a:lnTo>
                    <a:pt x="82676" y="1425574"/>
                  </a:lnTo>
                  <a:lnTo>
                    <a:pt x="98297" y="1478152"/>
                  </a:lnTo>
                  <a:lnTo>
                    <a:pt x="115188" y="1530858"/>
                  </a:lnTo>
                  <a:lnTo>
                    <a:pt x="133476" y="1583816"/>
                  </a:lnTo>
                  <a:lnTo>
                    <a:pt x="153288" y="1637029"/>
                  </a:lnTo>
                  <a:lnTo>
                    <a:pt x="172592" y="1685924"/>
                  </a:lnTo>
                  <a:lnTo>
                    <a:pt x="192785" y="1733930"/>
                  </a:lnTo>
                  <a:lnTo>
                    <a:pt x="213740" y="1781302"/>
                  </a:lnTo>
                  <a:lnTo>
                    <a:pt x="235457" y="1827783"/>
                  </a:lnTo>
                  <a:lnTo>
                    <a:pt x="257936" y="1873630"/>
                  </a:lnTo>
                  <a:lnTo>
                    <a:pt x="281177" y="1918715"/>
                  </a:lnTo>
                  <a:lnTo>
                    <a:pt x="305181" y="1963039"/>
                  </a:lnTo>
                  <a:lnTo>
                    <a:pt x="329945" y="2006599"/>
                  </a:lnTo>
                  <a:lnTo>
                    <a:pt x="355472" y="2049526"/>
                  </a:lnTo>
                  <a:lnTo>
                    <a:pt x="381761" y="2091689"/>
                  </a:lnTo>
                  <a:lnTo>
                    <a:pt x="408558" y="2133091"/>
                  </a:lnTo>
                  <a:lnTo>
                    <a:pt x="436244" y="2173732"/>
                  </a:lnTo>
                  <a:lnTo>
                    <a:pt x="464565" y="2213736"/>
                  </a:lnTo>
                  <a:lnTo>
                    <a:pt x="493394" y="2253107"/>
                  </a:lnTo>
                  <a:lnTo>
                    <a:pt x="523113" y="2291715"/>
                  </a:lnTo>
                  <a:lnTo>
                    <a:pt x="553338" y="2329688"/>
                  </a:lnTo>
                  <a:lnTo>
                    <a:pt x="584200" y="2366898"/>
                  </a:lnTo>
                  <a:lnTo>
                    <a:pt x="615695" y="2403347"/>
                  </a:lnTo>
                  <a:lnTo>
                    <a:pt x="647700" y="2439289"/>
                  </a:lnTo>
                  <a:lnTo>
                    <a:pt x="680465" y="2474467"/>
                  </a:lnTo>
                  <a:lnTo>
                    <a:pt x="713613" y="2509011"/>
                  </a:lnTo>
                  <a:lnTo>
                    <a:pt x="747521" y="2542793"/>
                  </a:lnTo>
                  <a:lnTo>
                    <a:pt x="781811" y="2576067"/>
                  </a:lnTo>
                  <a:lnTo>
                    <a:pt x="816736" y="2608579"/>
                  </a:lnTo>
                  <a:lnTo>
                    <a:pt x="852169" y="2640456"/>
                  </a:lnTo>
                  <a:lnTo>
                    <a:pt x="888110" y="2671699"/>
                  </a:lnTo>
                  <a:lnTo>
                    <a:pt x="924559" y="2702305"/>
                  </a:lnTo>
                  <a:lnTo>
                    <a:pt x="961516" y="2732404"/>
                  </a:lnTo>
                  <a:lnTo>
                    <a:pt x="998854" y="2761741"/>
                  </a:lnTo>
                  <a:lnTo>
                    <a:pt x="1036827" y="2790443"/>
                  </a:lnTo>
                  <a:lnTo>
                    <a:pt x="1075054" y="2818510"/>
                  </a:lnTo>
                  <a:lnTo>
                    <a:pt x="1113916" y="2846069"/>
                  </a:lnTo>
                  <a:lnTo>
                    <a:pt x="1153033" y="2872866"/>
                  </a:lnTo>
                  <a:lnTo>
                    <a:pt x="1192657" y="2899155"/>
                  </a:lnTo>
                  <a:lnTo>
                    <a:pt x="1232661" y="2924835"/>
                  </a:lnTo>
                  <a:lnTo>
                    <a:pt x="1273047" y="2949905"/>
                  </a:lnTo>
                  <a:lnTo>
                    <a:pt x="1313814" y="2974390"/>
                  </a:lnTo>
                  <a:lnTo>
                    <a:pt x="1354835" y="2998292"/>
                  </a:lnTo>
                  <a:lnTo>
                    <a:pt x="1396364" y="3021609"/>
                  </a:lnTo>
                  <a:lnTo>
                    <a:pt x="1438147" y="3044342"/>
                  </a:lnTo>
                  <a:lnTo>
                    <a:pt x="1480311" y="3066516"/>
                  </a:lnTo>
                  <a:lnTo>
                    <a:pt x="1522730" y="3088119"/>
                  </a:lnTo>
                  <a:lnTo>
                    <a:pt x="1565401" y="3109150"/>
                  </a:lnTo>
                  <a:lnTo>
                    <a:pt x="1608455" y="3129635"/>
                  </a:lnTo>
                  <a:lnTo>
                    <a:pt x="1651761" y="3149574"/>
                  </a:lnTo>
                  <a:lnTo>
                    <a:pt x="1695322" y="3168954"/>
                  </a:lnTo>
                  <a:lnTo>
                    <a:pt x="1739137" y="3187788"/>
                  </a:lnTo>
                  <a:lnTo>
                    <a:pt x="1783207" y="3206102"/>
                  </a:lnTo>
                  <a:lnTo>
                    <a:pt x="1827403" y="3223869"/>
                  </a:lnTo>
                  <a:lnTo>
                    <a:pt x="1871853" y="3241103"/>
                  </a:lnTo>
                  <a:lnTo>
                    <a:pt x="1916557" y="3257829"/>
                  </a:lnTo>
                  <a:lnTo>
                    <a:pt x="1961387" y="3274034"/>
                  </a:lnTo>
                  <a:lnTo>
                    <a:pt x="2006472" y="3289719"/>
                  </a:lnTo>
                  <a:lnTo>
                    <a:pt x="2051558" y="3304895"/>
                  </a:lnTo>
                  <a:lnTo>
                    <a:pt x="2096896" y="3319576"/>
                  </a:lnTo>
                  <a:lnTo>
                    <a:pt x="2142362" y="3333750"/>
                  </a:lnTo>
                  <a:lnTo>
                    <a:pt x="2187956" y="3347427"/>
                  </a:lnTo>
                  <a:lnTo>
                    <a:pt x="2233675" y="3360623"/>
                  </a:lnTo>
                  <a:lnTo>
                    <a:pt x="2279396" y="3373335"/>
                  </a:lnTo>
                  <a:lnTo>
                    <a:pt x="2325370" y="3385566"/>
                  </a:lnTo>
                  <a:lnTo>
                    <a:pt x="2371217" y="3397313"/>
                  </a:lnTo>
                  <a:lnTo>
                    <a:pt x="2417318" y="3408603"/>
                  </a:lnTo>
                  <a:lnTo>
                    <a:pt x="2463292" y="3419424"/>
                  </a:lnTo>
                  <a:lnTo>
                    <a:pt x="2509393" y="3429787"/>
                  </a:lnTo>
                  <a:lnTo>
                    <a:pt x="2555494" y="3439693"/>
                  </a:lnTo>
                  <a:lnTo>
                    <a:pt x="2601595" y="3449142"/>
                  </a:lnTo>
                  <a:lnTo>
                    <a:pt x="2647696" y="3458159"/>
                  </a:lnTo>
                  <a:lnTo>
                    <a:pt x="2693797" y="3466731"/>
                  </a:lnTo>
                  <a:lnTo>
                    <a:pt x="2739771" y="3474859"/>
                  </a:lnTo>
                  <a:lnTo>
                    <a:pt x="2785872" y="3482568"/>
                  </a:lnTo>
                  <a:lnTo>
                    <a:pt x="2831719" y="3489832"/>
                  </a:lnTo>
                  <a:lnTo>
                    <a:pt x="2877693" y="3496691"/>
                  </a:lnTo>
                  <a:lnTo>
                    <a:pt x="2923412" y="3503129"/>
                  </a:lnTo>
                  <a:lnTo>
                    <a:pt x="2969133" y="3509162"/>
                  </a:lnTo>
                  <a:lnTo>
                    <a:pt x="3014725" y="3514788"/>
                  </a:lnTo>
                  <a:lnTo>
                    <a:pt x="3060192" y="3520008"/>
                  </a:lnTo>
                  <a:lnTo>
                    <a:pt x="3105531" y="3524834"/>
                  </a:lnTo>
                  <a:lnTo>
                    <a:pt x="3150743" y="3529266"/>
                  </a:lnTo>
                  <a:lnTo>
                    <a:pt x="3195828" y="3533305"/>
                  </a:lnTo>
                  <a:lnTo>
                    <a:pt x="3240659" y="3536962"/>
                  </a:lnTo>
                  <a:lnTo>
                    <a:pt x="3285362" y="3540252"/>
                  </a:lnTo>
                  <a:lnTo>
                    <a:pt x="3329939" y="3543160"/>
                  </a:lnTo>
                  <a:lnTo>
                    <a:pt x="3374262" y="3545713"/>
                  </a:lnTo>
                  <a:lnTo>
                    <a:pt x="3418331" y="3547884"/>
                  </a:lnTo>
                  <a:lnTo>
                    <a:pt x="3462147" y="3549713"/>
                  </a:lnTo>
                  <a:lnTo>
                    <a:pt x="3505707" y="3551186"/>
                  </a:lnTo>
                  <a:lnTo>
                    <a:pt x="3549014" y="3552304"/>
                  </a:lnTo>
                  <a:lnTo>
                    <a:pt x="3592068" y="3553079"/>
                  </a:lnTo>
                  <a:lnTo>
                    <a:pt x="3634867" y="3553523"/>
                  </a:lnTo>
                  <a:lnTo>
                    <a:pt x="3677411" y="3553625"/>
                  </a:lnTo>
                  <a:lnTo>
                    <a:pt x="3719576" y="3553409"/>
                  </a:lnTo>
                  <a:lnTo>
                    <a:pt x="3761358" y="3552863"/>
                  </a:lnTo>
                  <a:lnTo>
                    <a:pt x="3802887" y="3551999"/>
                  </a:lnTo>
                  <a:lnTo>
                    <a:pt x="3844035" y="3550818"/>
                  </a:lnTo>
                  <a:lnTo>
                    <a:pt x="3884929" y="3549332"/>
                  </a:lnTo>
                  <a:lnTo>
                    <a:pt x="3925316" y="3547541"/>
                  </a:lnTo>
                  <a:lnTo>
                    <a:pt x="3965448" y="3545446"/>
                  </a:lnTo>
                  <a:lnTo>
                    <a:pt x="4005072" y="3543058"/>
                  </a:lnTo>
                  <a:lnTo>
                    <a:pt x="4044314" y="3540379"/>
                  </a:lnTo>
                  <a:lnTo>
                    <a:pt x="4083177" y="3537419"/>
                  </a:lnTo>
                  <a:lnTo>
                    <a:pt x="4121530" y="3534168"/>
                  </a:lnTo>
                  <a:lnTo>
                    <a:pt x="4159504" y="3530650"/>
                  </a:lnTo>
                  <a:lnTo>
                    <a:pt x="4233926" y="3522814"/>
                  </a:lnTo>
                  <a:lnTo>
                    <a:pt x="4277868" y="3517645"/>
                  </a:lnTo>
                  <a:lnTo>
                    <a:pt x="4322826" y="3512057"/>
                  </a:lnTo>
                  <a:lnTo>
                    <a:pt x="4368673" y="3506025"/>
                  </a:lnTo>
                  <a:lnTo>
                    <a:pt x="4415282" y="3499548"/>
                  </a:lnTo>
                  <a:lnTo>
                    <a:pt x="4462907" y="3492627"/>
                  </a:lnTo>
                  <a:lnTo>
                    <a:pt x="4511293" y="3485261"/>
                  </a:lnTo>
                  <a:lnTo>
                    <a:pt x="4560315" y="3477425"/>
                  </a:lnTo>
                  <a:lnTo>
                    <a:pt x="4610227" y="3469119"/>
                  </a:lnTo>
                  <a:lnTo>
                    <a:pt x="4660773" y="3460343"/>
                  </a:lnTo>
                  <a:lnTo>
                    <a:pt x="4712081" y="3451085"/>
                  </a:lnTo>
                  <a:lnTo>
                    <a:pt x="4764024" y="3441357"/>
                  </a:lnTo>
                  <a:lnTo>
                    <a:pt x="4966334" y="3398469"/>
                  </a:lnTo>
                  <a:lnTo>
                    <a:pt x="4900803" y="3402101"/>
                  </a:lnTo>
                  <a:lnTo>
                    <a:pt x="4844033" y="3403828"/>
                  </a:lnTo>
                  <a:lnTo>
                    <a:pt x="4787645" y="3405149"/>
                  </a:lnTo>
                  <a:lnTo>
                    <a:pt x="4731892" y="3406063"/>
                  </a:lnTo>
                  <a:lnTo>
                    <a:pt x="4676648" y="3406584"/>
                  </a:lnTo>
                  <a:lnTo>
                    <a:pt x="4622037" y="3406724"/>
                  </a:lnTo>
                  <a:lnTo>
                    <a:pt x="4568062" y="3406495"/>
                  </a:lnTo>
                  <a:lnTo>
                    <a:pt x="4514850" y="3405911"/>
                  </a:lnTo>
                  <a:lnTo>
                    <a:pt x="4462272" y="3404984"/>
                  </a:lnTo>
                  <a:lnTo>
                    <a:pt x="4410456" y="3403727"/>
                  </a:lnTo>
                  <a:lnTo>
                    <a:pt x="4359402" y="3402139"/>
                  </a:lnTo>
                  <a:lnTo>
                    <a:pt x="4309236" y="3400247"/>
                  </a:lnTo>
                  <a:lnTo>
                    <a:pt x="4259833" y="3398062"/>
                  </a:lnTo>
                  <a:lnTo>
                    <a:pt x="4211193" y="3395599"/>
                  </a:lnTo>
                  <a:lnTo>
                    <a:pt x="4163568" y="3392855"/>
                  </a:lnTo>
                  <a:lnTo>
                    <a:pt x="4116958" y="3389858"/>
                  </a:lnTo>
                  <a:lnTo>
                    <a:pt x="4071238" y="3386620"/>
                  </a:lnTo>
                  <a:lnTo>
                    <a:pt x="4026534" y="3383140"/>
                  </a:lnTo>
                  <a:lnTo>
                    <a:pt x="3952112" y="3376498"/>
                  </a:lnTo>
                  <a:lnTo>
                    <a:pt x="3876294" y="3368509"/>
                  </a:lnTo>
                  <a:lnTo>
                    <a:pt x="3837812" y="3364001"/>
                  </a:lnTo>
                  <a:lnTo>
                    <a:pt x="3799078" y="3359150"/>
                  </a:lnTo>
                  <a:lnTo>
                    <a:pt x="3759961" y="3353955"/>
                  </a:lnTo>
                  <a:lnTo>
                    <a:pt x="3720464" y="3348418"/>
                  </a:lnTo>
                  <a:lnTo>
                    <a:pt x="3680713" y="3342525"/>
                  </a:lnTo>
                  <a:lnTo>
                    <a:pt x="3640581" y="3336290"/>
                  </a:lnTo>
                  <a:lnTo>
                    <a:pt x="3600323" y="3329698"/>
                  </a:lnTo>
                  <a:lnTo>
                    <a:pt x="3559682" y="3322739"/>
                  </a:lnTo>
                  <a:lnTo>
                    <a:pt x="3518788" y="3315436"/>
                  </a:lnTo>
                  <a:lnTo>
                    <a:pt x="3477641" y="3307765"/>
                  </a:lnTo>
                  <a:lnTo>
                    <a:pt x="3436366" y="3299726"/>
                  </a:lnTo>
                  <a:lnTo>
                    <a:pt x="3394709" y="3291331"/>
                  </a:lnTo>
                  <a:lnTo>
                    <a:pt x="3352927" y="3282568"/>
                  </a:lnTo>
                  <a:lnTo>
                    <a:pt x="3310889" y="3273437"/>
                  </a:lnTo>
                  <a:lnTo>
                    <a:pt x="3268726" y="3263938"/>
                  </a:lnTo>
                  <a:lnTo>
                    <a:pt x="3226435" y="3254070"/>
                  </a:lnTo>
                  <a:lnTo>
                    <a:pt x="3183889" y="3243821"/>
                  </a:lnTo>
                  <a:lnTo>
                    <a:pt x="3141218" y="3233191"/>
                  </a:lnTo>
                  <a:lnTo>
                    <a:pt x="3098419" y="3222193"/>
                  </a:lnTo>
                  <a:lnTo>
                    <a:pt x="3055366" y="3210801"/>
                  </a:lnTo>
                  <a:lnTo>
                    <a:pt x="3012312" y="3199041"/>
                  </a:lnTo>
                  <a:lnTo>
                    <a:pt x="2969260" y="3186887"/>
                  </a:lnTo>
                  <a:lnTo>
                    <a:pt x="2925953" y="3174339"/>
                  </a:lnTo>
                  <a:lnTo>
                    <a:pt x="2882646" y="3161410"/>
                  </a:lnTo>
                  <a:lnTo>
                    <a:pt x="2839211" y="3148088"/>
                  </a:lnTo>
                  <a:lnTo>
                    <a:pt x="2795778" y="3134372"/>
                  </a:lnTo>
                  <a:lnTo>
                    <a:pt x="2752344" y="3120263"/>
                  </a:lnTo>
                  <a:lnTo>
                    <a:pt x="2708783" y="3105759"/>
                  </a:lnTo>
                  <a:lnTo>
                    <a:pt x="2665222" y="3090849"/>
                  </a:lnTo>
                  <a:lnTo>
                    <a:pt x="2621660" y="3075533"/>
                  </a:lnTo>
                  <a:lnTo>
                    <a:pt x="2578099" y="3059810"/>
                  </a:lnTo>
                  <a:lnTo>
                    <a:pt x="2534666" y="3043694"/>
                  </a:lnTo>
                  <a:lnTo>
                    <a:pt x="2491105" y="3027159"/>
                  </a:lnTo>
                  <a:lnTo>
                    <a:pt x="2447671" y="3010217"/>
                  </a:lnTo>
                  <a:lnTo>
                    <a:pt x="2404236" y="2992869"/>
                  </a:lnTo>
                  <a:lnTo>
                    <a:pt x="2360930" y="2975102"/>
                  </a:lnTo>
                  <a:lnTo>
                    <a:pt x="2317749" y="2956915"/>
                  </a:lnTo>
                  <a:lnTo>
                    <a:pt x="2274570" y="2938310"/>
                  </a:lnTo>
                  <a:lnTo>
                    <a:pt x="2231517" y="2919285"/>
                  </a:lnTo>
                  <a:lnTo>
                    <a:pt x="2188591" y="2899841"/>
                  </a:lnTo>
                  <a:lnTo>
                    <a:pt x="2145792" y="2879979"/>
                  </a:lnTo>
                  <a:lnTo>
                    <a:pt x="2103120" y="2859659"/>
                  </a:lnTo>
                  <a:lnTo>
                    <a:pt x="2060574" y="2838957"/>
                  </a:lnTo>
                  <a:lnTo>
                    <a:pt x="2018283" y="2817749"/>
                  </a:lnTo>
                  <a:lnTo>
                    <a:pt x="1975993" y="2796159"/>
                  </a:lnTo>
                  <a:lnTo>
                    <a:pt x="1934083" y="2774188"/>
                  </a:lnTo>
                  <a:lnTo>
                    <a:pt x="1892299" y="2751709"/>
                  </a:lnTo>
                  <a:lnTo>
                    <a:pt x="1850644" y="2728722"/>
                  </a:lnTo>
                  <a:lnTo>
                    <a:pt x="1809369" y="2705354"/>
                  </a:lnTo>
                  <a:lnTo>
                    <a:pt x="1768220" y="2681604"/>
                  </a:lnTo>
                  <a:lnTo>
                    <a:pt x="1727326" y="2657347"/>
                  </a:lnTo>
                  <a:lnTo>
                    <a:pt x="1686813" y="2632710"/>
                  </a:lnTo>
                  <a:lnTo>
                    <a:pt x="1646428" y="2607564"/>
                  </a:lnTo>
                  <a:lnTo>
                    <a:pt x="1606422" y="2581910"/>
                  </a:lnTo>
                  <a:lnTo>
                    <a:pt x="1566671" y="2555875"/>
                  </a:lnTo>
                  <a:lnTo>
                    <a:pt x="1527174" y="2529332"/>
                  </a:lnTo>
                  <a:lnTo>
                    <a:pt x="1488058" y="2502408"/>
                  </a:lnTo>
                  <a:lnTo>
                    <a:pt x="1449196" y="2474976"/>
                  </a:lnTo>
                  <a:lnTo>
                    <a:pt x="1410843" y="2447163"/>
                  </a:lnTo>
                  <a:lnTo>
                    <a:pt x="1372743" y="2418715"/>
                  </a:lnTo>
                  <a:lnTo>
                    <a:pt x="1335023" y="2389885"/>
                  </a:lnTo>
                  <a:lnTo>
                    <a:pt x="1297685" y="2360676"/>
                  </a:lnTo>
                  <a:lnTo>
                    <a:pt x="1260729" y="2330830"/>
                  </a:lnTo>
                  <a:lnTo>
                    <a:pt x="1224152" y="2300604"/>
                  </a:lnTo>
                  <a:lnTo>
                    <a:pt x="1188084" y="2269871"/>
                  </a:lnTo>
                  <a:lnTo>
                    <a:pt x="1152397" y="2238755"/>
                  </a:lnTo>
                  <a:lnTo>
                    <a:pt x="1117091" y="2207005"/>
                  </a:lnTo>
                  <a:lnTo>
                    <a:pt x="1082420" y="2174874"/>
                  </a:lnTo>
                  <a:lnTo>
                    <a:pt x="1048003" y="2142235"/>
                  </a:lnTo>
                  <a:lnTo>
                    <a:pt x="1014221" y="2109089"/>
                  </a:lnTo>
                  <a:lnTo>
                    <a:pt x="980820" y="2075560"/>
                  </a:lnTo>
                  <a:lnTo>
                    <a:pt x="947927" y="2041397"/>
                  </a:lnTo>
                  <a:lnTo>
                    <a:pt x="915669" y="2006853"/>
                  </a:lnTo>
                  <a:lnTo>
                    <a:pt x="883792" y="1971674"/>
                  </a:lnTo>
                  <a:lnTo>
                    <a:pt x="852551" y="1936114"/>
                  </a:lnTo>
                  <a:lnTo>
                    <a:pt x="821816" y="1900046"/>
                  </a:lnTo>
                  <a:lnTo>
                    <a:pt x="791717" y="1863470"/>
                  </a:lnTo>
                  <a:lnTo>
                    <a:pt x="762126" y="1826386"/>
                  </a:lnTo>
                  <a:lnTo>
                    <a:pt x="733170" y="1788795"/>
                  </a:lnTo>
                  <a:lnTo>
                    <a:pt x="704722" y="1750695"/>
                  </a:lnTo>
                  <a:lnTo>
                    <a:pt x="676909" y="1712086"/>
                  </a:lnTo>
                  <a:lnTo>
                    <a:pt x="649858" y="1672970"/>
                  </a:lnTo>
                  <a:lnTo>
                    <a:pt x="623315" y="1633346"/>
                  </a:lnTo>
                  <a:lnTo>
                    <a:pt x="597407" y="1593088"/>
                  </a:lnTo>
                  <a:lnTo>
                    <a:pt x="572134" y="1552447"/>
                  </a:lnTo>
                  <a:lnTo>
                    <a:pt x="547623" y="1511299"/>
                  </a:lnTo>
                  <a:lnTo>
                    <a:pt x="523747" y="1469516"/>
                  </a:lnTo>
                  <a:lnTo>
                    <a:pt x="500633" y="1427352"/>
                  </a:lnTo>
                  <a:lnTo>
                    <a:pt x="478154" y="1384553"/>
                  </a:lnTo>
                  <a:lnTo>
                    <a:pt x="456438" y="1341246"/>
                  </a:lnTo>
                  <a:lnTo>
                    <a:pt x="435482" y="1297432"/>
                  </a:lnTo>
                  <a:lnTo>
                    <a:pt x="415163" y="1253108"/>
                  </a:lnTo>
                  <a:lnTo>
                    <a:pt x="395731" y="1208151"/>
                  </a:lnTo>
                  <a:lnTo>
                    <a:pt x="377063" y="1162811"/>
                  </a:lnTo>
                  <a:lnTo>
                    <a:pt x="359028" y="1116838"/>
                  </a:lnTo>
                  <a:lnTo>
                    <a:pt x="341883" y="1070228"/>
                  </a:lnTo>
                  <a:lnTo>
                    <a:pt x="325627" y="1023238"/>
                  </a:lnTo>
                  <a:lnTo>
                    <a:pt x="310006" y="975613"/>
                  </a:lnTo>
                  <a:lnTo>
                    <a:pt x="295401" y="927480"/>
                  </a:lnTo>
                  <a:lnTo>
                    <a:pt x="281558" y="878839"/>
                  </a:lnTo>
                  <a:lnTo>
                    <a:pt x="268477" y="829563"/>
                  </a:lnTo>
                  <a:lnTo>
                    <a:pt x="256412" y="779779"/>
                  </a:lnTo>
                  <a:lnTo>
                    <a:pt x="245109" y="729361"/>
                  </a:lnTo>
                  <a:lnTo>
                    <a:pt x="234695" y="678433"/>
                  </a:lnTo>
                  <a:lnTo>
                    <a:pt x="225297" y="626999"/>
                  </a:lnTo>
                  <a:lnTo>
                    <a:pt x="216661" y="574293"/>
                  </a:lnTo>
                  <a:lnTo>
                    <a:pt x="209169" y="522096"/>
                  </a:lnTo>
                  <a:lnTo>
                    <a:pt x="202819" y="470153"/>
                  </a:lnTo>
                  <a:lnTo>
                    <a:pt x="197611" y="418718"/>
                  </a:lnTo>
                  <a:lnTo>
                    <a:pt x="193420" y="367791"/>
                  </a:lnTo>
                  <a:lnTo>
                    <a:pt x="190372" y="317118"/>
                  </a:lnTo>
                  <a:lnTo>
                    <a:pt x="188467" y="266953"/>
                  </a:lnTo>
                  <a:lnTo>
                    <a:pt x="187578" y="217169"/>
                  </a:lnTo>
                  <a:lnTo>
                    <a:pt x="187832" y="167893"/>
                  </a:lnTo>
                  <a:lnTo>
                    <a:pt x="189102" y="118999"/>
                  </a:lnTo>
                  <a:lnTo>
                    <a:pt x="197992" y="0"/>
                  </a:lnTo>
                  <a:close/>
                </a:path>
              </a:pathLst>
            </a:custGeom>
            <a:solidFill>
              <a:srgbClr val="000000">
                <a:alpha val="70195"/>
              </a:srgbClr>
            </a:solidFill>
          </p:spPr>
          <p:txBody>
            <a:bodyPr wrap="square" lIns="0" tIns="0" rIns="0" bIns="0" rtlCol="0"/>
            <a:lstStyle/>
            <a:p>
              <a:endParaRPr sz="1485"/>
            </a:p>
          </p:txBody>
        </p:sp>
        <p:pic>
          <p:nvPicPr>
            <p:cNvPr id="4" name="object 4"/>
            <p:cNvPicPr/>
            <p:nvPr/>
          </p:nvPicPr>
          <p:blipFill>
            <a:blip r:embed="rId2" cstate="print"/>
            <a:stretch>
              <a:fillRect/>
            </a:stretch>
          </p:blipFill>
          <p:spPr>
            <a:xfrm>
              <a:off x="4227576" y="2537460"/>
              <a:ext cx="4081272" cy="3302508"/>
            </a:xfrm>
            <a:prstGeom prst="rect">
              <a:avLst/>
            </a:prstGeom>
          </p:spPr>
        </p:pic>
      </p:grpSp>
      <p:sp>
        <p:nvSpPr>
          <p:cNvPr id="5" name="object 5"/>
          <p:cNvSpPr txBox="1">
            <a:spLocks noGrp="1"/>
          </p:cNvSpPr>
          <p:nvPr>
            <p:ph type="title"/>
          </p:nvPr>
        </p:nvSpPr>
        <p:spPr>
          <a:xfrm>
            <a:off x="1623504" y="457200"/>
            <a:ext cx="7448979" cy="801276"/>
          </a:xfrm>
          <a:prstGeom prst="rect">
            <a:avLst/>
          </a:prstGeom>
        </p:spPr>
        <p:txBody>
          <a:bodyPr vert="horz" wrap="square" lIns="0" tIns="101631" rIns="0" bIns="0" rtlCol="0">
            <a:spAutoFit/>
          </a:bodyPr>
          <a:lstStyle/>
          <a:p>
            <a:pPr marL="10478">
              <a:spcBef>
                <a:spcPts val="799"/>
              </a:spcBef>
            </a:pPr>
            <a:r>
              <a:rPr sz="2970" spc="-4" dirty="0"/>
              <a:t>Tipos</a:t>
            </a:r>
            <a:r>
              <a:rPr sz="2970" spc="-33" dirty="0"/>
              <a:t> </a:t>
            </a:r>
            <a:r>
              <a:rPr sz="2970" spc="-4" dirty="0"/>
              <a:t>de</a:t>
            </a:r>
            <a:r>
              <a:rPr sz="2970" spc="-17" dirty="0"/>
              <a:t> </a:t>
            </a:r>
            <a:r>
              <a:rPr sz="2970" spc="-21" dirty="0"/>
              <a:t>procesos</a:t>
            </a:r>
            <a:r>
              <a:rPr sz="2970" spc="-37" dirty="0"/>
              <a:t> </a:t>
            </a:r>
            <a:r>
              <a:rPr sz="2970" spc="-4" dirty="0"/>
              <a:t>de</a:t>
            </a:r>
            <a:r>
              <a:rPr sz="2970" spc="-21" dirty="0"/>
              <a:t> </a:t>
            </a:r>
            <a:r>
              <a:rPr sz="2970" spc="-17" dirty="0"/>
              <a:t>evaluación</a:t>
            </a:r>
            <a:r>
              <a:rPr sz="2970" spc="-41" dirty="0"/>
              <a:t> </a:t>
            </a:r>
            <a:r>
              <a:rPr sz="2970" spc="-17" dirty="0"/>
              <a:t>ambiental</a:t>
            </a:r>
            <a:r>
              <a:rPr sz="2970" spc="-21" dirty="0"/>
              <a:t> </a:t>
            </a:r>
            <a:r>
              <a:rPr sz="2970" spc="-4" dirty="0"/>
              <a:t>(2)</a:t>
            </a:r>
            <a:endParaRPr sz="2970" dirty="0"/>
          </a:p>
          <a:p>
            <a:pPr marR="4191" algn="r">
              <a:spcBef>
                <a:spcPts val="314"/>
              </a:spcBef>
            </a:pPr>
            <a:r>
              <a:rPr sz="1320" b="1" spc="-17" dirty="0"/>
              <a:t>Evaluación</a:t>
            </a:r>
            <a:r>
              <a:rPr sz="1320" b="1" spc="-29" dirty="0"/>
              <a:t> </a:t>
            </a:r>
            <a:r>
              <a:rPr sz="1320" b="1" spc="-4" dirty="0"/>
              <a:t>por</a:t>
            </a:r>
            <a:r>
              <a:rPr sz="1320" b="1" dirty="0"/>
              <a:t> </a:t>
            </a:r>
            <a:r>
              <a:rPr sz="1320" b="1" spc="-4" dirty="0"/>
              <a:t>panel</a:t>
            </a:r>
            <a:r>
              <a:rPr sz="1320" b="1" spc="-17" dirty="0"/>
              <a:t> </a:t>
            </a:r>
            <a:r>
              <a:rPr sz="1320" b="1" spc="-12" dirty="0"/>
              <a:t>de</a:t>
            </a:r>
            <a:r>
              <a:rPr sz="1320" b="1" spc="-8" dirty="0"/>
              <a:t> </a:t>
            </a:r>
            <a:r>
              <a:rPr sz="1320" b="1" spc="-17" dirty="0"/>
              <a:t>revisión</a:t>
            </a:r>
            <a:r>
              <a:rPr sz="1320" b="1" spc="-17" dirty="0"/>
              <a:t>:</a:t>
            </a:r>
            <a:endParaRPr sz="1320" dirty="0"/>
          </a:p>
        </p:txBody>
      </p:sp>
      <p:sp>
        <p:nvSpPr>
          <p:cNvPr id="6" name="object 6"/>
          <p:cNvSpPr txBox="1"/>
          <p:nvPr/>
        </p:nvSpPr>
        <p:spPr>
          <a:xfrm>
            <a:off x="240228" y="2435925"/>
            <a:ext cx="3207163" cy="2454951"/>
          </a:xfrm>
          <a:prstGeom prst="rect">
            <a:avLst/>
          </a:prstGeom>
        </p:spPr>
        <p:txBody>
          <a:bodyPr vert="horz" wrap="square" lIns="0" tIns="114729" rIns="0" bIns="0" rtlCol="0">
            <a:spAutoFit/>
          </a:bodyPr>
          <a:lstStyle/>
          <a:p>
            <a:pPr marL="199073" indent="-189119">
              <a:spcBef>
                <a:spcPts val="903"/>
              </a:spcBef>
              <a:buFont typeface="Arial MT"/>
              <a:buChar char="•"/>
              <a:tabLst>
                <a:tab pos="199073" algn="l"/>
                <a:tab pos="199596" algn="l"/>
              </a:tabLst>
            </a:pPr>
            <a:r>
              <a:rPr sz="1320" b="1" spc="-4" dirty="0">
                <a:solidFill>
                  <a:srgbClr val="009051"/>
                </a:solidFill>
                <a:latin typeface="Calibri"/>
                <a:cs typeface="Calibri"/>
              </a:rPr>
              <a:t>Mediación</a:t>
            </a:r>
            <a:r>
              <a:rPr sz="1320" spc="-4" dirty="0">
                <a:latin typeface="Calibri"/>
                <a:cs typeface="Calibri"/>
              </a:rPr>
              <a:t>:</a:t>
            </a:r>
            <a:endParaRPr sz="1320">
              <a:latin typeface="Calibri"/>
              <a:cs typeface="Calibri"/>
            </a:endParaRPr>
          </a:p>
          <a:p>
            <a:pPr marL="256699" indent="-236792">
              <a:spcBef>
                <a:spcPts val="825"/>
              </a:spcBef>
              <a:buFont typeface="Arial MT"/>
              <a:buChar char="•"/>
              <a:tabLst>
                <a:tab pos="256699" algn="l"/>
                <a:tab pos="257223" algn="l"/>
              </a:tabLst>
            </a:pPr>
            <a:r>
              <a:rPr sz="1320" spc="-17" dirty="0">
                <a:latin typeface="Calibri"/>
                <a:cs typeface="Calibri"/>
              </a:rPr>
              <a:t>Proceso</a:t>
            </a:r>
            <a:r>
              <a:rPr sz="1320" dirty="0">
                <a:latin typeface="Calibri"/>
                <a:cs typeface="Calibri"/>
              </a:rPr>
              <a:t> </a:t>
            </a:r>
            <a:r>
              <a:rPr sz="1320" spc="-17" dirty="0">
                <a:latin typeface="Calibri"/>
                <a:cs typeface="Calibri"/>
              </a:rPr>
              <a:t>voluntario</a:t>
            </a:r>
            <a:endParaRPr sz="1320">
              <a:latin typeface="Calibri"/>
              <a:cs typeface="Calibri"/>
            </a:endParaRPr>
          </a:p>
          <a:p>
            <a:pPr marL="256699" marR="226314" indent="-236792">
              <a:spcBef>
                <a:spcPts val="833"/>
              </a:spcBef>
              <a:buFont typeface="Arial MT"/>
              <a:buChar char="•"/>
              <a:tabLst>
                <a:tab pos="256699" algn="l"/>
                <a:tab pos="257223" algn="l"/>
              </a:tabLst>
            </a:pPr>
            <a:r>
              <a:rPr sz="1320" spc="-4" dirty="0">
                <a:latin typeface="Calibri"/>
                <a:cs typeface="Calibri"/>
              </a:rPr>
              <a:t>Es </a:t>
            </a:r>
            <a:r>
              <a:rPr sz="1320" spc="-8" dirty="0">
                <a:latin typeface="Calibri"/>
                <a:cs typeface="Calibri"/>
              </a:rPr>
              <a:t>designado por el </a:t>
            </a:r>
            <a:r>
              <a:rPr sz="1320" spc="-17" dirty="0">
                <a:latin typeface="Calibri"/>
                <a:cs typeface="Calibri"/>
              </a:rPr>
              <a:t>Ministro </a:t>
            </a:r>
            <a:r>
              <a:rPr sz="1320" spc="-4" dirty="0">
                <a:latin typeface="Calibri"/>
                <a:cs typeface="Calibri"/>
              </a:rPr>
              <a:t>de Medio </a:t>
            </a:r>
            <a:r>
              <a:rPr sz="1320" dirty="0">
                <a:latin typeface="Calibri"/>
                <a:cs typeface="Calibri"/>
              </a:rPr>
              <a:t> </a:t>
            </a:r>
            <a:r>
              <a:rPr sz="1320" spc="-8" dirty="0">
                <a:latin typeface="Calibri"/>
                <a:cs typeface="Calibri"/>
              </a:rPr>
              <a:t>Ambiente, </a:t>
            </a:r>
            <a:r>
              <a:rPr sz="1320" spc="-21" dirty="0">
                <a:latin typeface="Calibri"/>
                <a:cs typeface="Calibri"/>
              </a:rPr>
              <a:t>previa </a:t>
            </a:r>
            <a:r>
              <a:rPr sz="1320" spc="-17" dirty="0">
                <a:latin typeface="Calibri"/>
                <a:cs typeface="Calibri"/>
              </a:rPr>
              <a:t>consulta </a:t>
            </a:r>
            <a:r>
              <a:rPr sz="1320" spc="-4" dirty="0">
                <a:latin typeface="Calibri"/>
                <a:cs typeface="Calibri"/>
              </a:rPr>
              <a:t>a la </a:t>
            </a:r>
            <a:r>
              <a:rPr sz="1320" spc="-12" dirty="0">
                <a:latin typeface="Calibri"/>
                <a:cs typeface="Calibri"/>
              </a:rPr>
              <a:t>autoridad </a:t>
            </a:r>
            <a:r>
              <a:rPr sz="1320" spc="-289" dirty="0">
                <a:latin typeface="Calibri"/>
                <a:cs typeface="Calibri"/>
              </a:rPr>
              <a:t> </a:t>
            </a:r>
            <a:r>
              <a:rPr sz="1320" spc="-4" dirty="0">
                <a:latin typeface="Calibri"/>
                <a:cs typeface="Calibri"/>
              </a:rPr>
              <a:t>responsable</a:t>
            </a:r>
            <a:r>
              <a:rPr sz="1320" spc="-33" dirty="0">
                <a:latin typeface="Calibri"/>
                <a:cs typeface="Calibri"/>
              </a:rPr>
              <a:t> </a:t>
            </a:r>
            <a:r>
              <a:rPr sz="1320" spc="-4" dirty="0">
                <a:latin typeface="Calibri"/>
                <a:cs typeface="Calibri"/>
              </a:rPr>
              <a:t>y a</a:t>
            </a:r>
            <a:r>
              <a:rPr sz="1320" spc="-12" dirty="0">
                <a:latin typeface="Calibri"/>
                <a:cs typeface="Calibri"/>
              </a:rPr>
              <a:t> </a:t>
            </a:r>
            <a:r>
              <a:rPr sz="1320" spc="-4" dirty="0">
                <a:latin typeface="Calibri"/>
                <a:cs typeface="Calibri"/>
              </a:rPr>
              <a:t>las</a:t>
            </a:r>
            <a:r>
              <a:rPr sz="1320" spc="-25" dirty="0">
                <a:latin typeface="Calibri"/>
                <a:cs typeface="Calibri"/>
              </a:rPr>
              <a:t> </a:t>
            </a:r>
            <a:r>
              <a:rPr sz="1320" spc="-17" dirty="0">
                <a:latin typeface="Calibri"/>
                <a:cs typeface="Calibri"/>
              </a:rPr>
              <a:t>partes</a:t>
            </a:r>
            <a:endParaRPr sz="1320">
              <a:latin typeface="Calibri"/>
              <a:cs typeface="Calibri"/>
            </a:endParaRPr>
          </a:p>
          <a:p>
            <a:pPr marL="256699" marR="174450" indent="-236792">
              <a:spcBef>
                <a:spcPts val="820"/>
              </a:spcBef>
              <a:buFont typeface="Arial MT"/>
              <a:buChar char="•"/>
              <a:tabLst>
                <a:tab pos="256699" algn="l"/>
                <a:tab pos="257223" algn="l"/>
              </a:tabLst>
            </a:pPr>
            <a:r>
              <a:rPr sz="1320" spc="-4" dirty="0">
                <a:latin typeface="Calibri"/>
                <a:cs typeface="Calibri"/>
              </a:rPr>
              <a:t>Se </a:t>
            </a:r>
            <a:r>
              <a:rPr sz="1320" spc="-12" dirty="0">
                <a:latin typeface="Calibri"/>
                <a:cs typeface="Calibri"/>
              </a:rPr>
              <a:t>puede </a:t>
            </a:r>
            <a:r>
              <a:rPr sz="1320" spc="-8" dirty="0">
                <a:latin typeface="Calibri"/>
                <a:cs typeface="Calibri"/>
              </a:rPr>
              <a:t>utilizar </a:t>
            </a:r>
            <a:r>
              <a:rPr sz="1320" spc="-4" dirty="0">
                <a:latin typeface="Calibri"/>
                <a:cs typeface="Calibri"/>
              </a:rPr>
              <a:t>en cualquier </a:t>
            </a:r>
            <a:r>
              <a:rPr sz="1320" spc="-17" dirty="0">
                <a:latin typeface="Calibri"/>
                <a:cs typeface="Calibri"/>
              </a:rPr>
              <a:t>proceso </a:t>
            </a:r>
            <a:r>
              <a:rPr sz="1320" spc="-8" dirty="0">
                <a:latin typeface="Calibri"/>
                <a:cs typeface="Calibri"/>
              </a:rPr>
              <a:t>de </a:t>
            </a:r>
            <a:r>
              <a:rPr sz="1320" spc="-289" dirty="0">
                <a:latin typeface="Calibri"/>
                <a:cs typeface="Calibri"/>
              </a:rPr>
              <a:t> </a:t>
            </a:r>
            <a:r>
              <a:rPr sz="1320" spc="-17" dirty="0">
                <a:latin typeface="Calibri"/>
                <a:cs typeface="Calibri"/>
              </a:rPr>
              <a:t>Evaluación</a:t>
            </a:r>
            <a:r>
              <a:rPr sz="1320" spc="-29" dirty="0">
                <a:latin typeface="Calibri"/>
                <a:cs typeface="Calibri"/>
              </a:rPr>
              <a:t> </a:t>
            </a:r>
            <a:r>
              <a:rPr sz="1320" spc="-17" dirty="0">
                <a:latin typeface="Calibri"/>
                <a:cs typeface="Calibri"/>
              </a:rPr>
              <a:t>Ambiental</a:t>
            </a:r>
            <a:endParaRPr sz="1320">
              <a:latin typeface="Calibri"/>
              <a:cs typeface="Calibri"/>
            </a:endParaRPr>
          </a:p>
          <a:p>
            <a:pPr marL="256699" marR="4191" indent="-236792">
              <a:buFont typeface="Arial MT"/>
              <a:buChar char="•"/>
              <a:tabLst>
                <a:tab pos="256699" algn="l"/>
                <a:tab pos="257223" algn="l"/>
              </a:tabLst>
            </a:pPr>
            <a:r>
              <a:rPr sz="1320" spc="-4" dirty="0">
                <a:latin typeface="Calibri"/>
                <a:cs typeface="Calibri"/>
              </a:rPr>
              <a:t>Pude </a:t>
            </a:r>
            <a:r>
              <a:rPr sz="1320" spc="-17" dirty="0">
                <a:latin typeface="Calibri"/>
                <a:cs typeface="Calibri"/>
              </a:rPr>
              <a:t>apoyar </a:t>
            </a:r>
            <a:r>
              <a:rPr sz="1320" spc="-4" dirty="0">
                <a:latin typeface="Calibri"/>
                <a:cs typeface="Calibri"/>
              </a:rPr>
              <a:t>al panel de </a:t>
            </a:r>
            <a:r>
              <a:rPr sz="1320" spc="-17" dirty="0">
                <a:latin typeface="Calibri"/>
                <a:cs typeface="Calibri"/>
              </a:rPr>
              <a:t>revisión juntando </a:t>
            </a:r>
            <a:r>
              <a:rPr sz="1320" spc="-4" dirty="0">
                <a:latin typeface="Calibri"/>
                <a:cs typeface="Calibri"/>
              </a:rPr>
              <a:t>a </a:t>
            </a:r>
            <a:r>
              <a:rPr sz="1320" spc="-289" dirty="0">
                <a:latin typeface="Calibri"/>
                <a:cs typeface="Calibri"/>
              </a:rPr>
              <a:t> </a:t>
            </a:r>
            <a:r>
              <a:rPr sz="1320" spc="-4" dirty="0">
                <a:latin typeface="Calibri"/>
                <a:cs typeface="Calibri"/>
              </a:rPr>
              <a:t>las</a:t>
            </a:r>
            <a:r>
              <a:rPr sz="1320" spc="-29" dirty="0">
                <a:latin typeface="Calibri"/>
                <a:cs typeface="Calibri"/>
              </a:rPr>
              <a:t> </a:t>
            </a:r>
            <a:r>
              <a:rPr sz="1320" spc="-17" dirty="0">
                <a:latin typeface="Calibri"/>
                <a:cs typeface="Calibri"/>
              </a:rPr>
              <a:t>partes</a:t>
            </a:r>
            <a:r>
              <a:rPr sz="1320" spc="4" dirty="0">
                <a:latin typeface="Calibri"/>
                <a:cs typeface="Calibri"/>
              </a:rPr>
              <a:t> </a:t>
            </a:r>
            <a:r>
              <a:rPr sz="1320" spc="-4" dirty="0">
                <a:latin typeface="Calibri"/>
                <a:cs typeface="Calibri"/>
              </a:rPr>
              <a:t>y </a:t>
            </a:r>
            <a:r>
              <a:rPr sz="1320" spc="-17" dirty="0">
                <a:latin typeface="Calibri"/>
                <a:cs typeface="Calibri"/>
              </a:rPr>
              <a:t>resolviendo</a:t>
            </a:r>
            <a:r>
              <a:rPr sz="1320" spc="54" dirty="0">
                <a:latin typeface="Calibri"/>
                <a:cs typeface="Calibri"/>
              </a:rPr>
              <a:t> </a:t>
            </a:r>
            <a:r>
              <a:rPr sz="1320" spc="-21" dirty="0">
                <a:latin typeface="Calibri"/>
                <a:cs typeface="Calibri"/>
              </a:rPr>
              <a:t>preguntas </a:t>
            </a:r>
            <a:r>
              <a:rPr sz="1320" spc="-17" dirty="0">
                <a:latin typeface="Calibri"/>
                <a:cs typeface="Calibri"/>
              </a:rPr>
              <a:t> </a:t>
            </a:r>
            <a:r>
              <a:rPr sz="1320" spc="-8" dirty="0">
                <a:latin typeface="Calibri"/>
                <a:cs typeface="Calibri"/>
              </a:rPr>
              <a:t>específicas</a:t>
            </a:r>
            <a:endParaRPr sz="1320">
              <a:latin typeface="Calibri"/>
              <a:cs typeface="Calibri"/>
            </a:endParaRPr>
          </a:p>
        </p:txBody>
      </p:sp>
      <p:sp>
        <p:nvSpPr>
          <p:cNvPr id="7" name="object 7"/>
          <p:cNvSpPr txBox="1"/>
          <p:nvPr/>
        </p:nvSpPr>
        <p:spPr>
          <a:xfrm>
            <a:off x="250286" y="4971878"/>
            <a:ext cx="3178350" cy="925174"/>
          </a:xfrm>
          <a:prstGeom prst="rect">
            <a:avLst/>
          </a:prstGeom>
        </p:spPr>
        <p:txBody>
          <a:bodyPr vert="horz" wrap="square" lIns="0" tIns="9954" rIns="0" bIns="0" rtlCol="0">
            <a:spAutoFit/>
          </a:bodyPr>
          <a:lstStyle/>
          <a:p>
            <a:pPr marL="246745" indent="-236792">
              <a:spcBef>
                <a:spcPts val="78"/>
              </a:spcBef>
              <a:buFont typeface="Arial MT"/>
              <a:buChar char="•"/>
              <a:tabLst>
                <a:tab pos="246745" algn="l"/>
                <a:tab pos="247269" algn="l"/>
              </a:tabLst>
            </a:pPr>
            <a:r>
              <a:rPr sz="1320" spc="-4" dirty="0">
                <a:latin typeface="Calibri"/>
                <a:cs typeface="Calibri"/>
              </a:rPr>
              <a:t>Es</a:t>
            </a:r>
            <a:r>
              <a:rPr sz="1320" spc="-12" dirty="0">
                <a:latin typeface="Calibri"/>
                <a:cs typeface="Calibri"/>
              </a:rPr>
              <a:t> </a:t>
            </a:r>
            <a:r>
              <a:rPr sz="1320" spc="-8" dirty="0">
                <a:latin typeface="Calibri"/>
                <a:cs typeface="Calibri"/>
              </a:rPr>
              <a:t>particularmente</a:t>
            </a:r>
            <a:r>
              <a:rPr sz="1320" spc="-33" dirty="0">
                <a:latin typeface="Calibri"/>
                <a:cs typeface="Calibri"/>
              </a:rPr>
              <a:t> </a:t>
            </a:r>
            <a:r>
              <a:rPr sz="1320" spc="-12" dirty="0">
                <a:latin typeface="Calibri"/>
                <a:cs typeface="Calibri"/>
              </a:rPr>
              <a:t>usado</a:t>
            </a:r>
            <a:r>
              <a:rPr sz="1320" spc="-25" dirty="0">
                <a:latin typeface="Calibri"/>
                <a:cs typeface="Calibri"/>
              </a:rPr>
              <a:t> </a:t>
            </a:r>
            <a:r>
              <a:rPr sz="1320" spc="-4" dirty="0">
                <a:latin typeface="Calibri"/>
                <a:cs typeface="Calibri"/>
              </a:rPr>
              <a:t>en</a:t>
            </a:r>
            <a:r>
              <a:rPr sz="1320" spc="-17" dirty="0">
                <a:latin typeface="Calibri"/>
                <a:cs typeface="Calibri"/>
              </a:rPr>
              <a:t> </a:t>
            </a:r>
            <a:r>
              <a:rPr sz="1320" spc="-4" dirty="0">
                <a:latin typeface="Calibri"/>
                <a:cs typeface="Calibri"/>
              </a:rPr>
              <a:t>casos</a:t>
            </a:r>
            <a:r>
              <a:rPr sz="1320" spc="-21" dirty="0">
                <a:latin typeface="Calibri"/>
                <a:cs typeface="Calibri"/>
              </a:rPr>
              <a:t> </a:t>
            </a:r>
            <a:r>
              <a:rPr sz="1320" spc="-4" dirty="0">
                <a:latin typeface="Calibri"/>
                <a:cs typeface="Calibri"/>
              </a:rPr>
              <a:t>simples,</a:t>
            </a:r>
            <a:endParaRPr sz="1320">
              <a:latin typeface="Calibri"/>
              <a:cs typeface="Calibri"/>
            </a:endParaRPr>
          </a:p>
          <a:p>
            <a:pPr marL="246745"/>
            <a:r>
              <a:rPr sz="1320" spc="-17" dirty="0">
                <a:latin typeface="Calibri"/>
                <a:cs typeface="Calibri"/>
              </a:rPr>
              <a:t>con</a:t>
            </a:r>
            <a:r>
              <a:rPr sz="1320" spc="-12" dirty="0">
                <a:latin typeface="Calibri"/>
                <a:cs typeface="Calibri"/>
              </a:rPr>
              <a:t> menor</a:t>
            </a:r>
            <a:r>
              <a:rPr sz="1320" spc="33" dirty="0">
                <a:latin typeface="Calibri"/>
                <a:cs typeface="Calibri"/>
              </a:rPr>
              <a:t> </a:t>
            </a:r>
            <a:r>
              <a:rPr sz="1320" spc="-17" dirty="0">
                <a:latin typeface="Calibri"/>
                <a:cs typeface="Calibri"/>
              </a:rPr>
              <a:t>número</a:t>
            </a:r>
            <a:r>
              <a:rPr sz="1320" spc="-4" dirty="0">
                <a:latin typeface="Calibri"/>
                <a:cs typeface="Calibri"/>
              </a:rPr>
              <a:t> de</a:t>
            </a:r>
            <a:r>
              <a:rPr sz="1320" spc="-12" dirty="0">
                <a:latin typeface="Calibri"/>
                <a:cs typeface="Calibri"/>
              </a:rPr>
              <a:t> </a:t>
            </a:r>
            <a:r>
              <a:rPr sz="1320" spc="-8" dirty="0">
                <a:latin typeface="Calibri"/>
                <a:cs typeface="Calibri"/>
              </a:rPr>
              <a:t>partes.</a:t>
            </a:r>
            <a:endParaRPr sz="1320">
              <a:latin typeface="Calibri"/>
              <a:cs typeface="Calibri"/>
            </a:endParaRPr>
          </a:p>
          <a:p>
            <a:pPr marL="246745" marR="154543" indent="-236792">
              <a:spcBef>
                <a:spcPts val="833"/>
              </a:spcBef>
              <a:buFont typeface="Arial MT"/>
              <a:buChar char="•"/>
              <a:tabLst>
                <a:tab pos="246745" algn="l"/>
                <a:tab pos="247269" algn="l"/>
              </a:tabLst>
            </a:pPr>
            <a:r>
              <a:rPr sz="1320" spc="-12" dirty="0">
                <a:latin typeface="Calibri"/>
                <a:cs typeface="Calibri"/>
              </a:rPr>
              <a:t>Existe </a:t>
            </a:r>
            <a:r>
              <a:rPr sz="1320" spc="-8" dirty="0">
                <a:latin typeface="Calibri"/>
                <a:cs typeface="Calibri"/>
              </a:rPr>
              <a:t>participación ciudadana financiada </a:t>
            </a:r>
            <a:r>
              <a:rPr sz="1320" spc="-289" dirty="0">
                <a:latin typeface="Calibri"/>
                <a:cs typeface="Calibri"/>
              </a:rPr>
              <a:t> </a:t>
            </a:r>
            <a:r>
              <a:rPr sz="1320" spc="-12" dirty="0">
                <a:latin typeface="Calibri"/>
                <a:cs typeface="Calibri"/>
              </a:rPr>
              <a:t>por</a:t>
            </a:r>
            <a:r>
              <a:rPr sz="1320" spc="8" dirty="0">
                <a:latin typeface="Calibri"/>
                <a:cs typeface="Calibri"/>
              </a:rPr>
              <a:t> </a:t>
            </a:r>
            <a:r>
              <a:rPr sz="1320" spc="-4" dirty="0">
                <a:latin typeface="Calibri"/>
                <a:cs typeface="Calibri"/>
              </a:rPr>
              <a:t>el </a:t>
            </a:r>
            <a:r>
              <a:rPr sz="1320" spc="-17" dirty="0">
                <a:latin typeface="Calibri"/>
                <a:cs typeface="Calibri"/>
              </a:rPr>
              <a:t>estado</a:t>
            </a:r>
            <a:r>
              <a:rPr sz="1320" dirty="0">
                <a:latin typeface="Calibri"/>
                <a:cs typeface="Calibri"/>
              </a:rPr>
              <a:t> </a:t>
            </a:r>
            <a:r>
              <a:rPr sz="1320" spc="-4" dirty="0">
                <a:latin typeface="Calibri"/>
                <a:cs typeface="Calibri"/>
              </a:rPr>
              <a:t>en </a:t>
            </a:r>
            <a:r>
              <a:rPr sz="1320" spc="-21" dirty="0">
                <a:latin typeface="Calibri"/>
                <a:cs typeface="Calibri"/>
              </a:rPr>
              <a:t>esta</a:t>
            </a:r>
            <a:r>
              <a:rPr sz="1320" spc="-25" dirty="0">
                <a:latin typeface="Calibri"/>
                <a:cs typeface="Calibri"/>
              </a:rPr>
              <a:t> </a:t>
            </a:r>
            <a:r>
              <a:rPr sz="1320" spc="-4" dirty="0">
                <a:latin typeface="Calibri"/>
                <a:cs typeface="Calibri"/>
              </a:rPr>
              <a:t>clase</a:t>
            </a:r>
            <a:r>
              <a:rPr sz="1320" spc="-37" dirty="0">
                <a:latin typeface="Calibri"/>
                <a:cs typeface="Calibri"/>
              </a:rPr>
              <a:t> </a:t>
            </a:r>
            <a:r>
              <a:rPr sz="1320" spc="-4" dirty="0">
                <a:latin typeface="Calibri"/>
                <a:cs typeface="Calibri"/>
              </a:rPr>
              <a:t>de</a:t>
            </a:r>
            <a:r>
              <a:rPr sz="1320" dirty="0">
                <a:latin typeface="Calibri"/>
                <a:cs typeface="Calibri"/>
              </a:rPr>
              <a:t> </a:t>
            </a:r>
            <a:r>
              <a:rPr sz="1320" spc="-17" dirty="0">
                <a:latin typeface="Calibri"/>
                <a:cs typeface="Calibri"/>
              </a:rPr>
              <a:t>procesos</a:t>
            </a:r>
            <a:endParaRPr sz="1320">
              <a:latin typeface="Calibri"/>
              <a:cs typeface="Calibri"/>
            </a:endParaRPr>
          </a:p>
        </p:txBody>
      </p:sp>
      <p:sp>
        <p:nvSpPr>
          <p:cNvPr id="8" name="object 8"/>
          <p:cNvSpPr txBox="1"/>
          <p:nvPr/>
        </p:nvSpPr>
        <p:spPr>
          <a:xfrm>
            <a:off x="7008819" y="2538961"/>
            <a:ext cx="2918508" cy="4072702"/>
          </a:xfrm>
          <a:prstGeom prst="rect">
            <a:avLst/>
          </a:prstGeom>
        </p:spPr>
        <p:txBody>
          <a:bodyPr vert="horz" wrap="square" lIns="0" tIns="9954" rIns="0" bIns="0" rtlCol="0">
            <a:spAutoFit/>
          </a:bodyPr>
          <a:lstStyle/>
          <a:p>
            <a:pPr marL="246745" marR="4191" indent="-236792">
              <a:spcBef>
                <a:spcPts val="78"/>
              </a:spcBef>
              <a:buFont typeface="Arial MT"/>
              <a:buChar char="•"/>
              <a:tabLst>
                <a:tab pos="246745" algn="l"/>
                <a:tab pos="247269" algn="l"/>
              </a:tabLst>
            </a:pPr>
            <a:r>
              <a:rPr sz="1320" spc="-17" dirty="0">
                <a:latin typeface="Calibri"/>
                <a:cs typeface="Calibri"/>
              </a:rPr>
              <a:t>Conformado</a:t>
            </a:r>
            <a:r>
              <a:rPr sz="1320" spc="45" dirty="0">
                <a:latin typeface="Calibri"/>
                <a:cs typeface="Calibri"/>
              </a:rPr>
              <a:t> </a:t>
            </a:r>
            <a:r>
              <a:rPr sz="1320" spc="-12" dirty="0">
                <a:latin typeface="Calibri"/>
                <a:cs typeface="Calibri"/>
              </a:rPr>
              <a:t>por</a:t>
            </a:r>
            <a:r>
              <a:rPr sz="1320" spc="8" dirty="0">
                <a:latin typeface="Calibri"/>
                <a:cs typeface="Calibri"/>
              </a:rPr>
              <a:t> </a:t>
            </a:r>
            <a:r>
              <a:rPr sz="1320" spc="-4" dirty="0">
                <a:latin typeface="Calibri"/>
                <a:cs typeface="Calibri"/>
              </a:rPr>
              <a:t>un</a:t>
            </a:r>
            <a:r>
              <a:rPr sz="1320" spc="-37" dirty="0">
                <a:latin typeface="Calibri"/>
                <a:cs typeface="Calibri"/>
              </a:rPr>
              <a:t> </a:t>
            </a:r>
            <a:r>
              <a:rPr sz="1320" spc="-4" dirty="0">
                <a:latin typeface="Calibri"/>
                <a:cs typeface="Calibri"/>
              </a:rPr>
              <a:t>grupo</a:t>
            </a:r>
            <a:r>
              <a:rPr sz="1320" spc="-12" dirty="0">
                <a:latin typeface="Calibri"/>
                <a:cs typeface="Calibri"/>
              </a:rPr>
              <a:t> </a:t>
            </a:r>
            <a:r>
              <a:rPr sz="1320" spc="-4" dirty="0">
                <a:latin typeface="Calibri"/>
                <a:cs typeface="Calibri"/>
              </a:rPr>
              <a:t>de</a:t>
            </a:r>
            <a:r>
              <a:rPr sz="1320" spc="-8" dirty="0">
                <a:latin typeface="Calibri"/>
                <a:cs typeface="Calibri"/>
              </a:rPr>
              <a:t> </a:t>
            </a:r>
            <a:r>
              <a:rPr sz="1320" spc="-17" dirty="0">
                <a:latin typeface="Calibri"/>
                <a:cs typeface="Calibri"/>
              </a:rPr>
              <a:t>expertos </a:t>
            </a:r>
            <a:r>
              <a:rPr sz="1320" spc="-12" dirty="0">
                <a:latin typeface="Calibri"/>
                <a:cs typeface="Calibri"/>
              </a:rPr>
              <a:t> seleccionados</a:t>
            </a:r>
            <a:r>
              <a:rPr sz="1320" spc="12" dirty="0">
                <a:latin typeface="Calibri"/>
                <a:cs typeface="Calibri"/>
              </a:rPr>
              <a:t> </a:t>
            </a:r>
            <a:r>
              <a:rPr sz="1320" spc="-4" dirty="0">
                <a:latin typeface="Calibri"/>
                <a:cs typeface="Calibri"/>
              </a:rPr>
              <a:t>en</a:t>
            </a:r>
            <a:r>
              <a:rPr sz="1320" spc="4" dirty="0">
                <a:latin typeface="Calibri"/>
                <a:cs typeface="Calibri"/>
              </a:rPr>
              <a:t> </a:t>
            </a:r>
            <a:r>
              <a:rPr sz="1320" spc="-4" dirty="0">
                <a:latin typeface="Calibri"/>
                <a:cs typeface="Calibri"/>
              </a:rPr>
              <a:t>base</a:t>
            </a:r>
            <a:r>
              <a:rPr sz="1320" spc="-25" dirty="0">
                <a:latin typeface="Calibri"/>
                <a:cs typeface="Calibri"/>
              </a:rPr>
              <a:t> </a:t>
            </a:r>
            <a:r>
              <a:rPr sz="1320" spc="-4" dirty="0">
                <a:latin typeface="Calibri"/>
                <a:cs typeface="Calibri"/>
              </a:rPr>
              <a:t>a</a:t>
            </a:r>
            <a:r>
              <a:rPr sz="1320" spc="-17" dirty="0">
                <a:latin typeface="Calibri"/>
                <a:cs typeface="Calibri"/>
              </a:rPr>
              <a:t> experiencia</a:t>
            </a:r>
            <a:r>
              <a:rPr sz="1320" dirty="0">
                <a:latin typeface="Calibri"/>
                <a:cs typeface="Calibri"/>
              </a:rPr>
              <a:t> </a:t>
            </a:r>
            <a:r>
              <a:rPr sz="1320" spc="-4" dirty="0">
                <a:latin typeface="Calibri"/>
                <a:cs typeface="Calibri"/>
              </a:rPr>
              <a:t>y </a:t>
            </a:r>
            <a:r>
              <a:rPr sz="1320" dirty="0">
                <a:latin typeface="Calibri"/>
                <a:cs typeface="Calibri"/>
              </a:rPr>
              <a:t> </a:t>
            </a:r>
            <a:r>
              <a:rPr sz="1320" spc="-17" dirty="0">
                <a:latin typeface="Calibri"/>
                <a:cs typeface="Calibri"/>
              </a:rPr>
              <a:t>saberes</a:t>
            </a:r>
            <a:r>
              <a:rPr sz="1320" spc="25" dirty="0">
                <a:latin typeface="Calibri"/>
                <a:cs typeface="Calibri"/>
              </a:rPr>
              <a:t> </a:t>
            </a:r>
            <a:r>
              <a:rPr sz="1320" spc="-8" dirty="0">
                <a:latin typeface="Calibri"/>
                <a:cs typeface="Calibri"/>
              </a:rPr>
              <a:t>relacionados</a:t>
            </a:r>
            <a:r>
              <a:rPr sz="1320" spc="-29" dirty="0">
                <a:latin typeface="Calibri"/>
                <a:cs typeface="Calibri"/>
              </a:rPr>
              <a:t> </a:t>
            </a:r>
            <a:r>
              <a:rPr sz="1320" spc="-4" dirty="0">
                <a:latin typeface="Calibri"/>
                <a:cs typeface="Calibri"/>
              </a:rPr>
              <a:t>al</a:t>
            </a:r>
            <a:r>
              <a:rPr sz="1320" spc="-25" dirty="0">
                <a:latin typeface="Calibri"/>
                <a:cs typeface="Calibri"/>
              </a:rPr>
              <a:t> </a:t>
            </a:r>
            <a:r>
              <a:rPr sz="1320" spc="-17" dirty="0">
                <a:latin typeface="Calibri"/>
                <a:cs typeface="Calibri"/>
              </a:rPr>
              <a:t>conflicto</a:t>
            </a:r>
            <a:r>
              <a:rPr sz="1320" dirty="0">
                <a:latin typeface="Calibri"/>
                <a:cs typeface="Calibri"/>
              </a:rPr>
              <a:t> </a:t>
            </a:r>
            <a:r>
              <a:rPr sz="1320" spc="-12" dirty="0">
                <a:latin typeface="Calibri"/>
                <a:cs typeface="Calibri"/>
              </a:rPr>
              <a:t>que</a:t>
            </a:r>
            <a:r>
              <a:rPr sz="1320" spc="-17" dirty="0">
                <a:latin typeface="Calibri"/>
                <a:cs typeface="Calibri"/>
              </a:rPr>
              <a:t> </a:t>
            </a:r>
            <a:r>
              <a:rPr sz="1320" spc="-8" dirty="0">
                <a:latin typeface="Calibri"/>
                <a:cs typeface="Calibri"/>
              </a:rPr>
              <a:t>se </a:t>
            </a:r>
            <a:r>
              <a:rPr sz="1320" spc="-285" dirty="0">
                <a:latin typeface="Calibri"/>
                <a:cs typeface="Calibri"/>
              </a:rPr>
              <a:t> </a:t>
            </a:r>
            <a:r>
              <a:rPr sz="1320" spc="-21" dirty="0">
                <a:latin typeface="Calibri"/>
                <a:cs typeface="Calibri"/>
              </a:rPr>
              <a:t>trate</a:t>
            </a:r>
            <a:endParaRPr sz="1320">
              <a:latin typeface="Calibri"/>
              <a:cs typeface="Calibri"/>
            </a:endParaRPr>
          </a:p>
          <a:p>
            <a:pPr marL="246745" marR="77010" indent="-236792">
              <a:spcBef>
                <a:spcPts val="4"/>
              </a:spcBef>
              <a:buFont typeface="Arial MT"/>
              <a:buChar char="•"/>
              <a:tabLst>
                <a:tab pos="246745" algn="l"/>
                <a:tab pos="247269" algn="l"/>
              </a:tabLst>
            </a:pPr>
            <a:r>
              <a:rPr sz="1320" spc="-45" dirty="0">
                <a:latin typeface="Calibri"/>
                <a:cs typeface="Calibri"/>
              </a:rPr>
              <a:t>E</a:t>
            </a:r>
            <a:r>
              <a:rPr sz="1320" spc="-37" dirty="0">
                <a:latin typeface="Calibri"/>
                <a:cs typeface="Calibri"/>
              </a:rPr>
              <a:t>v</a:t>
            </a:r>
            <a:r>
              <a:rPr sz="1320" spc="-12" dirty="0">
                <a:latin typeface="Calibri"/>
                <a:cs typeface="Calibri"/>
              </a:rPr>
              <a:t>al</a:t>
            </a:r>
            <a:r>
              <a:rPr sz="1320" spc="-17" dirty="0">
                <a:latin typeface="Calibri"/>
                <a:cs typeface="Calibri"/>
              </a:rPr>
              <a:t>ú</a:t>
            </a:r>
            <a:r>
              <a:rPr sz="1320" spc="-4" dirty="0">
                <a:latin typeface="Calibri"/>
                <a:cs typeface="Calibri"/>
              </a:rPr>
              <a:t>a</a:t>
            </a:r>
            <a:r>
              <a:rPr sz="1320" spc="-54" dirty="0">
                <a:latin typeface="Calibri"/>
                <a:cs typeface="Calibri"/>
              </a:rPr>
              <a:t> </a:t>
            </a:r>
            <a:r>
              <a:rPr sz="1320" spc="-4" dirty="0">
                <a:latin typeface="Calibri"/>
                <a:cs typeface="Calibri"/>
              </a:rPr>
              <a:t>y </a:t>
            </a:r>
            <a:r>
              <a:rPr sz="1320" spc="-41" dirty="0">
                <a:latin typeface="Calibri"/>
                <a:cs typeface="Calibri"/>
              </a:rPr>
              <a:t>r</a:t>
            </a:r>
            <a:r>
              <a:rPr sz="1320" spc="-29" dirty="0">
                <a:latin typeface="Calibri"/>
                <a:cs typeface="Calibri"/>
              </a:rPr>
              <a:t>e</a:t>
            </a:r>
            <a:r>
              <a:rPr sz="1320" spc="-17" dirty="0">
                <a:latin typeface="Calibri"/>
                <a:cs typeface="Calibri"/>
              </a:rPr>
              <a:t>v</a:t>
            </a:r>
            <a:r>
              <a:rPr sz="1320" spc="-12" dirty="0">
                <a:latin typeface="Calibri"/>
                <a:cs typeface="Calibri"/>
              </a:rPr>
              <a:t>i</a:t>
            </a:r>
            <a:r>
              <a:rPr sz="1320" spc="-17" dirty="0">
                <a:latin typeface="Calibri"/>
                <a:cs typeface="Calibri"/>
              </a:rPr>
              <a:t>s</a:t>
            </a:r>
            <a:r>
              <a:rPr sz="1320" spc="-4" dirty="0">
                <a:latin typeface="Calibri"/>
                <a:cs typeface="Calibri"/>
              </a:rPr>
              <a:t>a</a:t>
            </a:r>
            <a:r>
              <a:rPr sz="1320" spc="21" dirty="0">
                <a:latin typeface="Calibri"/>
                <a:cs typeface="Calibri"/>
              </a:rPr>
              <a:t> </a:t>
            </a:r>
            <a:r>
              <a:rPr sz="1320" spc="-8" dirty="0">
                <a:latin typeface="Calibri"/>
                <a:cs typeface="Calibri"/>
              </a:rPr>
              <a:t>d</a:t>
            </a:r>
            <a:r>
              <a:rPr sz="1320" spc="-4" dirty="0">
                <a:latin typeface="Calibri"/>
                <a:cs typeface="Calibri"/>
              </a:rPr>
              <a:t>e</a:t>
            </a:r>
            <a:r>
              <a:rPr sz="1320" spc="-12" dirty="0">
                <a:latin typeface="Calibri"/>
                <a:cs typeface="Calibri"/>
              </a:rPr>
              <a:t> </a:t>
            </a:r>
            <a:r>
              <a:rPr sz="1320" spc="-21" dirty="0">
                <a:latin typeface="Calibri"/>
                <a:cs typeface="Calibri"/>
              </a:rPr>
              <a:t>m</a:t>
            </a:r>
            <a:r>
              <a:rPr sz="1320" spc="-12" dirty="0">
                <a:latin typeface="Calibri"/>
                <a:cs typeface="Calibri"/>
              </a:rPr>
              <a:t>a</a:t>
            </a:r>
            <a:r>
              <a:rPr sz="1320" spc="-17" dirty="0">
                <a:latin typeface="Calibri"/>
                <a:cs typeface="Calibri"/>
              </a:rPr>
              <a:t>ne</a:t>
            </a:r>
            <a:r>
              <a:rPr sz="1320" spc="-50" dirty="0">
                <a:latin typeface="Calibri"/>
                <a:cs typeface="Calibri"/>
              </a:rPr>
              <a:t>r</a:t>
            </a:r>
            <a:r>
              <a:rPr sz="1320" spc="-4" dirty="0">
                <a:latin typeface="Calibri"/>
                <a:cs typeface="Calibri"/>
              </a:rPr>
              <a:t>a</a:t>
            </a:r>
            <a:r>
              <a:rPr sz="1320" spc="21" dirty="0">
                <a:latin typeface="Calibri"/>
                <a:cs typeface="Calibri"/>
              </a:rPr>
              <a:t> </a:t>
            </a:r>
            <a:r>
              <a:rPr sz="1320" spc="-12" dirty="0">
                <a:latin typeface="Calibri"/>
                <a:cs typeface="Calibri"/>
              </a:rPr>
              <a:t>i</a:t>
            </a:r>
            <a:r>
              <a:rPr sz="1320" spc="-25" dirty="0">
                <a:latin typeface="Calibri"/>
                <a:cs typeface="Calibri"/>
              </a:rPr>
              <a:t>n</a:t>
            </a:r>
            <a:r>
              <a:rPr sz="1320" spc="-21" dirty="0">
                <a:latin typeface="Calibri"/>
                <a:cs typeface="Calibri"/>
              </a:rPr>
              <a:t>t</a:t>
            </a:r>
            <a:r>
              <a:rPr sz="1320" spc="-17" dirty="0">
                <a:latin typeface="Calibri"/>
                <a:cs typeface="Calibri"/>
              </a:rPr>
              <a:t>e</a:t>
            </a:r>
            <a:r>
              <a:rPr sz="1320" spc="-12" dirty="0">
                <a:latin typeface="Calibri"/>
                <a:cs typeface="Calibri"/>
              </a:rPr>
              <a:t>g</a:t>
            </a:r>
            <a:r>
              <a:rPr sz="1320" spc="-50" dirty="0">
                <a:latin typeface="Calibri"/>
                <a:cs typeface="Calibri"/>
              </a:rPr>
              <a:t>r</a:t>
            </a:r>
            <a:r>
              <a:rPr sz="1320" spc="-12" dirty="0">
                <a:latin typeface="Calibri"/>
                <a:cs typeface="Calibri"/>
              </a:rPr>
              <a:t>a</a:t>
            </a:r>
            <a:r>
              <a:rPr sz="1320" spc="-4" dirty="0">
                <a:latin typeface="Calibri"/>
                <a:cs typeface="Calibri"/>
              </a:rPr>
              <a:t>l</a:t>
            </a:r>
            <a:r>
              <a:rPr sz="1320" spc="-29" dirty="0">
                <a:latin typeface="Calibri"/>
                <a:cs typeface="Calibri"/>
              </a:rPr>
              <a:t> </a:t>
            </a:r>
            <a:r>
              <a:rPr sz="1320" spc="-17" dirty="0">
                <a:latin typeface="Calibri"/>
                <a:cs typeface="Calibri"/>
              </a:rPr>
              <a:t>un  </a:t>
            </a:r>
            <a:r>
              <a:rPr sz="1320" spc="-21" dirty="0">
                <a:latin typeface="Calibri"/>
                <a:cs typeface="Calibri"/>
              </a:rPr>
              <a:t>proyecto </a:t>
            </a:r>
            <a:r>
              <a:rPr sz="1320" spc="-17" dirty="0">
                <a:latin typeface="Calibri"/>
                <a:cs typeface="Calibri"/>
              </a:rPr>
              <a:t>parcialmente </a:t>
            </a:r>
            <a:r>
              <a:rPr sz="1320" spc="-8" dirty="0">
                <a:latin typeface="Calibri"/>
                <a:cs typeface="Calibri"/>
              </a:rPr>
              <a:t>perjudicial </a:t>
            </a:r>
            <a:r>
              <a:rPr sz="1320" spc="-21" dirty="0">
                <a:latin typeface="Calibri"/>
                <a:cs typeface="Calibri"/>
              </a:rPr>
              <a:t>para </a:t>
            </a:r>
            <a:r>
              <a:rPr sz="1320" spc="-289" dirty="0">
                <a:latin typeface="Calibri"/>
                <a:cs typeface="Calibri"/>
              </a:rPr>
              <a:t> </a:t>
            </a:r>
            <a:r>
              <a:rPr sz="1320" spc="-4" dirty="0">
                <a:latin typeface="Calibri"/>
                <a:cs typeface="Calibri"/>
              </a:rPr>
              <a:t>el</a:t>
            </a:r>
            <a:r>
              <a:rPr sz="1320" spc="-17" dirty="0">
                <a:latin typeface="Calibri"/>
                <a:cs typeface="Calibri"/>
              </a:rPr>
              <a:t> </a:t>
            </a:r>
            <a:r>
              <a:rPr sz="1320" spc="-8" dirty="0">
                <a:latin typeface="Calibri"/>
                <a:cs typeface="Calibri"/>
              </a:rPr>
              <a:t>ambiente</a:t>
            </a:r>
            <a:endParaRPr sz="1320">
              <a:latin typeface="Calibri"/>
              <a:cs typeface="Calibri"/>
            </a:endParaRPr>
          </a:p>
          <a:p>
            <a:pPr marL="246745" marR="106347" indent="-236792">
              <a:buFont typeface="Arial MT"/>
              <a:buChar char="•"/>
              <a:tabLst>
                <a:tab pos="246745" algn="l"/>
                <a:tab pos="247269" algn="l"/>
              </a:tabLst>
            </a:pPr>
            <a:r>
              <a:rPr sz="1320" spc="-4" dirty="0">
                <a:latin typeface="Calibri"/>
                <a:cs typeface="Calibri"/>
              </a:rPr>
              <a:t>Puede</a:t>
            </a:r>
            <a:r>
              <a:rPr sz="1320" spc="-21" dirty="0">
                <a:latin typeface="Calibri"/>
                <a:cs typeface="Calibri"/>
              </a:rPr>
              <a:t> formarse</a:t>
            </a:r>
            <a:r>
              <a:rPr sz="1320" spc="17" dirty="0">
                <a:latin typeface="Calibri"/>
                <a:cs typeface="Calibri"/>
              </a:rPr>
              <a:t> </a:t>
            </a:r>
            <a:r>
              <a:rPr sz="1320" spc="-17" dirty="0">
                <a:latin typeface="Calibri"/>
                <a:cs typeface="Calibri"/>
              </a:rPr>
              <a:t>este</a:t>
            </a:r>
            <a:r>
              <a:rPr sz="1320" spc="-4" dirty="0">
                <a:latin typeface="Calibri"/>
                <a:cs typeface="Calibri"/>
              </a:rPr>
              <a:t> </a:t>
            </a:r>
            <a:r>
              <a:rPr sz="1320" spc="-12" dirty="0">
                <a:latin typeface="Calibri"/>
                <a:cs typeface="Calibri"/>
              </a:rPr>
              <a:t>panel</a:t>
            </a:r>
            <a:r>
              <a:rPr sz="1320" spc="-25" dirty="0">
                <a:latin typeface="Calibri"/>
                <a:cs typeface="Calibri"/>
              </a:rPr>
              <a:t> </a:t>
            </a:r>
            <a:r>
              <a:rPr sz="1320" spc="-4" dirty="0">
                <a:latin typeface="Calibri"/>
                <a:cs typeface="Calibri"/>
              </a:rPr>
              <a:t>cuando</a:t>
            </a:r>
            <a:r>
              <a:rPr sz="1320" spc="-25" dirty="0">
                <a:latin typeface="Calibri"/>
                <a:cs typeface="Calibri"/>
              </a:rPr>
              <a:t> </a:t>
            </a:r>
            <a:r>
              <a:rPr sz="1320" spc="-4" dirty="0">
                <a:latin typeface="Calibri"/>
                <a:cs typeface="Calibri"/>
              </a:rPr>
              <a:t>las </a:t>
            </a:r>
            <a:r>
              <a:rPr sz="1320" spc="-285" dirty="0">
                <a:latin typeface="Calibri"/>
                <a:cs typeface="Calibri"/>
              </a:rPr>
              <a:t> </a:t>
            </a:r>
            <a:r>
              <a:rPr sz="1320" spc="-17" dirty="0">
                <a:latin typeface="Calibri"/>
                <a:cs typeface="Calibri"/>
              </a:rPr>
              <a:t>inquietudes </a:t>
            </a:r>
            <a:r>
              <a:rPr sz="1320" spc="-4" dirty="0">
                <a:latin typeface="Calibri"/>
                <a:cs typeface="Calibri"/>
              </a:rPr>
              <a:t>de la </a:t>
            </a:r>
            <a:r>
              <a:rPr sz="1320" spc="-17" dirty="0">
                <a:latin typeface="Calibri"/>
                <a:cs typeface="Calibri"/>
              </a:rPr>
              <a:t>comunidad </a:t>
            </a:r>
            <a:r>
              <a:rPr sz="1320" spc="-4" dirty="0">
                <a:latin typeface="Calibri"/>
                <a:cs typeface="Calibri"/>
              </a:rPr>
              <a:t>a </a:t>
            </a:r>
            <a:r>
              <a:rPr sz="1320" spc="-21" dirty="0">
                <a:latin typeface="Calibri"/>
                <a:cs typeface="Calibri"/>
              </a:rPr>
              <a:t>través </a:t>
            </a:r>
            <a:r>
              <a:rPr sz="1320" spc="-17" dirty="0">
                <a:latin typeface="Calibri"/>
                <a:cs typeface="Calibri"/>
              </a:rPr>
              <a:t> </a:t>
            </a:r>
            <a:r>
              <a:rPr sz="1320" spc="-4" dirty="0">
                <a:latin typeface="Calibri"/>
                <a:cs typeface="Calibri"/>
              </a:rPr>
              <a:t>de </a:t>
            </a:r>
            <a:r>
              <a:rPr sz="1320" spc="-17" dirty="0">
                <a:latin typeface="Calibri"/>
                <a:cs typeface="Calibri"/>
              </a:rPr>
              <a:t>instancias </a:t>
            </a:r>
            <a:r>
              <a:rPr sz="1320" spc="-4" dirty="0">
                <a:latin typeface="Calibri"/>
                <a:cs typeface="Calibri"/>
              </a:rPr>
              <a:t>de </a:t>
            </a:r>
            <a:r>
              <a:rPr sz="1320" spc="-8" dirty="0">
                <a:latin typeface="Calibri"/>
                <a:cs typeface="Calibri"/>
              </a:rPr>
              <a:t>participación </a:t>
            </a:r>
            <a:r>
              <a:rPr sz="1320" spc="-4" dirty="0">
                <a:latin typeface="Calibri"/>
                <a:cs typeface="Calibri"/>
              </a:rPr>
              <a:t> ciu</a:t>
            </a:r>
            <a:r>
              <a:rPr sz="1320" dirty="0">
                <a:latin typeface="Calibri"/>
                <a:cs typeface="Calibri"/>
              </a:rPr>
              <a:t>d</a:t>
            </a:r>
            <a:r>
              <a:rPr sz="1320" spc="-12" dirty="0">
                <a:latin typeface="Calibri"/>
                <a:cs typeface="Calibri"/>
              </a:rPr>
              <a:t>a</a:t>
            </a:r>
            <a:r>
              <a:rPr sz="1320" spc="-8" dirty="0">
                <a:latin typeface="Calibri"/>
                <a:cs typeface="Calibri"/>
              </a:rPr>
              <a:t>d</a:t>
            </a:r>
            <a:r>
              <a:rPr sz="1320" spc="-12" dirty="0">
                <a:latin typeface="Calibri"/>
                <a:cs typeface="Calibri"/>
              </a:rPr>
              <a:t>a</a:t>
            </a:r>
            <a:r>
              <a:rPr sz="1320" spc="-17" dirty="0">
                <a:latin typeface="Calibri"/>
                <a:cs typeface="Calibri"/>
              </a:rPr>
              <a:t>n</a:t>
            </a:r>
            <a:r>
              <a:rPr sz="1320" spc="-4" dirty="0">
                <a:latin typeface="Calibri"/>
                <a:cs typeface="Calibri"/>
              </a:rPr>
              <a:t>a</a:t>
            </a:r>
            <a:r>
              <a:rPr sz="1320" spc="-70" dirty="0">
                <a:latin typeface="Calibri"/>
                <a:cs typeface="Calibri"/>
              </a:rPr>
              <a:t> </a:t>
            </a:r>
            <a:r>
              <a:rPr sz="1320" dirty="0">
                <a:latin typeface="Calibri"/>
                <a:cs typeface="Calibri"/>
              </a:rPr>
              <a:t>l</a:t>
            </a:r>
            <a:r>
              <a:rPr sz="1320" spc="-4" dirty="0">
                <a:latin typeface="Calibri"/>
                <a:cs typeface="Calibri"/>
              </a:rPr>
              <a:t>o</a:t>
            </a:r>
            <a:r>
              <a:rPr sz="1320" spc="4" dirty="0">
                <a:latin typeface="Calibri"/>
                <a:cs typeface="Calibri"/>
              </a:rPr>
              <a:t> </a:t>
            </a:r>
            <a:r>
              <a:rPr sz="1320" spc="-8" dirty="0">
                <a:latin typeface="Calibri"/>
                <a:cs typeface="Calibri"/>
              </a:rPr>
              <a:t>ju</a:t>
            </a:r>
            <a:r>
              <a:rPr sz="1320" spc="-12" dirty="0">
                <a:latin typeface="Calibri"/>
                <a:cs typeface="Calibri"/>
              </a:rPr>
              <a:t>s</a:t>
            </a:r>
            <a:r>
              <a:rPr sz="1320" spc="-4" dirty="0">
                <a:latin typeface="Calibri"/>
                <a:cs typeface="Calibri"/>
              </a:rPr>
              <a:t>t</a:t>
            </a:r>
            <a:r>
              <a:rPr sz="1320" spc="-12" dirty="0">
                <a:latin typeface="Calibri"/>
                <a:cs typeface="Calibri"/>
              </a:rPr>
              <a:t>ifi</a:t>
            </a:r>
            <a:r>
              <a:rPr sz="1320" spc="-8" dirty="0">
                <a:latin typeface="Calibri"/>
                <a:cs typeface="Calibri"/>
              </a:rPr>
              <a:t>q</a:t>
            </a:r>
            <a:r>
              <a:rPr sz="1320" spc="-12" dirty="0">
                <a:latin typeface="Calibri"/>
                <a:cs typeface="Calibri"/>
              </a:rPr>
              <a:t>u</a:t>
            </a:r>
            <a:r>
              <a:rPr sz="1320" spc="-4" dirty="0">
                <a:latin typeface="Calibri"/>
                <a:cs typeface="Calibri"/>
              </a:rPr>
              <a:t>en</a:t>
            </a:r>
            <a:endParaRPr sz="1320">
              <a:latin typeface="Calibri"/>
              <a:cs typeface="Calibri"/>
            </a:endParaRPr>
          </a:p>
          <a:p>
            <a:pPr marL="246745" marR="192262" indent="-236792" algn="just">
              <a:buFont typeface="Arial MT"/>
              <a:buChar char="•"/>
              <a:tabLst>
                <a:tab pos="247269" algn="l"/>
              </a:tabLst>
            </a:pPr>
            <a:r>
              <a:rPr sz="1320" spc="-12" dirty="0">
                <a:latin typeface="Calibri"/>
                <a:cs typeface="Calibri"/>
              </a:rPr>
              <a:t>Solo </a:t>
            </a:r>
            <a:r>
              <a:rPr sz="1320" spc="-4" dirty="0">
                <a:latin typeface="Calibri"/>
                <a:cs typeface="Calibri"/>
              </a:rPr>
              <a:t>el </a:t>
            </a:r>
            <a:r>
              <a:rPr sz="1320" spc="-17" dirty="0">
                <a:latin typeface="Calibri"/>
                <a:cs typeface="Calibri"/>
              </a:rPr>
              <a:t>Ministro </a:t>
            </a:r>
            <a:r>
              <a:rPr sz="1320" spc="-4" dirty="0">
                <a:latin typeface="Calibri"/>
                <a:cs typeface="Calibri"/>
              </a:rPr>
              <a:t>de </a:t>
            </a:r>
            <a:r>
              <a:rPr sz="1320" spc="-8" dirty="0">
                <a:latin typeface="Calibri"/>
                <a:cs typeface="Calibri"/>
              </a:rPr>
              <a:t>medio Ambiente </a:t>
            </a:r>
            <a:r>
              <a:rPr sz="1320" spc="-4" dirty="0">
                <a:latin typeface="Calibri"/>
                <a:cs typeface="Calibri"/>
              </a:rPr>
              <a:t> </a:t>
            </a:r>
            <a:r>
              <a:rPr sz="1320" spc="-12" dirty="0">
                <a:latin typeface="Calibri"/>
                <a:cs typeface="Calibri"/>
              </a:rPr>
              <a:t>puede ordenar </a:t>
            </a:r>
            <a:r>
              <a:rPr sz="1320" dirty="0">
                <a:latin typeface="Calibri"/>
                <a:cs typeface="Calibri"/>
              </a:rPr>
              <a:t>la </a:t>
            </a:r>
            <a:r>
              <a:rPr sz="1320" spc="-17" dirty="0">
                <a:latin typeface="Calibri"/>
                <a:cs typeface="Calibri"/>
              </a:rPr>
              <a:t>instalación </a:t>
            </a:r>
            <a:r>
              <a:rPr sz="1320" spc="-4" dirty="0">
                <a:latin typeface="Calibri"/>
                <a:cs typeface="Calibri"/>
              </a:rPr>
              <a:t>de </a:t>
            </a:r>
            <a:r>
              <a:rPr sz="1320" spc="-17" dirty="0">
                <a:latin typeface="Calibri"/>
                <a:cs typeface="Calibri"/>
              </a:rPr>
              <a:t>este </a:t>
            </a:r>
            <a:r>
              <a:rPr sz="1320" spc="-12" dirty="0">
                <a:latin typeface="Calibri"/>
                <a:cs typeface="Calibri"/>
              </a:rPr>
              <a:t> panel.</a:t>
            </a:r>
            <a:endParaRPr sz="1320">
              <a:latin typeface="Calibri"/>
              <a:cs typeface="Calibri"/>
            </a:endParaRPr>
          </a:p>
          <a:p>
            <a:pPr marL="246745" marR="138827" indent="-236792" algn="just">
              <a:spcBef>
                <a:spcPts val="4"/>
              </a:spcBef>
              <a:buFont typeface="Arial MT"/>
              <a:buChar char="•"/>
              <a:tabLst>
                <a:tab pos="247269" algn="l"/>
              </a:tabLst>
            </a:pPr>
            <a:r>
              <a:rPr sz="1320" spc="-4" dirty="0">
                <a:latin typeface="Calibri"/>
                <a:cs typeface="Calibri"/>
              </a:rPr>
              <a:t>La </a:t>
            </a:r>
            <a:r>
              <a:rPr sz="1320" spc="-12" dirty="0">
                <a:latin typeface="Calibri"/>
                <a:cs typeface="Calibri"/>
              </a:rPr>
              <a:t>ciudadanía puede </a:t>
            </a:r>
            <a:r>
              <a:rPr sz="1320" spc="-8" dirty="0">
                <a:latin typeface="Calibri"/>
                <a:cs typeface="Calibri"/>
              </a:rPr>
              <a:t>participar </a:t>
            </a:r>
            <a:r>
              <a:rPr sz="1320" spc="-4" dirty="0">
                <a:latin typeface="Calibri"/>
                <a:cs typeface="Calibri"/>
              </a:rPr>
              <a:t>en las </a:t>
            </a:r>
            <a:r>
              <a:rPr sz="1320" spc="-289" dirty="0">
                <a:latin typeface="Calibri"/>
                <a:cs typeface="Calibri"/>
              </a:rPr>
              <a:t> </a:t>
            </a:r>
            <a:r>
              <a:rPr sz="1320" spc="-17" dirty="0">
                <a:latin typeface="Calibri"/>
                <a:cs typeface="Calibri"/>
              </a:rPr>
              <a:t>d</a:t>
            </a:r>
            <a:r>
              <a:rPr sz="1320" spc="-12" dirty="0">
                <a:latin typeface="Calibri"/>
                <a:cs typeface="Calibri"/>
              </a:rPr>
              <a:t>i</a:t>
            </a:r>
            <a:r>
              <a:rPr sz="1320" spc="-25" dirty="0">
                <a:latin typeface="Calibri"/>
                <a:cs typeface="Calibri"/>
              </a:rPr>
              <a:t>s</a:t>
            </a:r>
            <a:r>
              <a:rPr sz="1320" spc="-12" dirty="0">
                <a:latin typeface="Calibri"/>
                <a:cs typeface="Calibri"/>
              </a:rPr>
              <a:t>ti</a:t>
            </a:r>
            <a:r>
              <a:rPr sz="1320" spc="-25" dirty="0">
                <a:latin typeface="Calibri"/>
                <a:cs typeface="Calibri"/>
              </a:rPr>
              <a:t>n</a:t>
            </a:r>
            <a:r>
              <a:rPr sz="1320" spc="-33" dirty="0">
                <a:latin typeface="Calibri"/>
                <a:cs typeface="Calibri"/>
              </a:rPr>
              <a:t>t</a:t>
            </a:r>
            <a:r>
              <a:rPr sz="1320" spc="-12" dirty="0">
                <a:latin typeface="Calibri"/>
                <a:cs typeface="Calibri"/>
              </a:rPr>
              <a:t>a</a:t>
            </a:r>
            <a:r>
              <a:rPr sz="1320" spc="-4" dirty="0">
                <a:latin typeface="Calibri"/>
                <a:cs typeface="Calibri"/>
              </a:rPr>
              <a:t>s</a:t>
            </a:r>
            <a:r>
              <a:rPr sz="1320" spc="-66" dirty="0">
                <a:latin typeface="Calibri"/>
                <a:cs typeface="Calibri"/>
              </a:rPr>
              <a:t> </a:t>
            </a:r>
            <a:r>
              <a:rPr sz="1320" spc="-12" dirty="0">
                <a:latin typeface="Calibri"/>
                <a:cs typeface="Calibri"/>
              </a:rPr>
              <a:t>i</a:t>
            </a:r>
            <a:r>
              <a:rPr sz="1320" spc="-17" dirty="0">
                <a:latin typeface="Calibri"/>
                <a:cs typeface="Calibri"/>
              </a:rPr>
              <a:t>n</a:t>
            </a:r>
            <a:r>
              <a:rPr sz="1320" spc="-25" dirty="0">
                <a:latin typeface="Calibri"/>
                <a:cs typeface="Calibri"/>
              </a:rPr>
              <a:t>s</a:t>
            </a:r>
            <a:r>
              <a:rPr sz="1320" spc="-33" dirty="0">
                <a:latin typeface="Calibri"/>
                <a:cs typeface="Calibri"/>
              </a:rPr>
              <a:t>t</a:t>
            </a:r>
            <a:r>
              <a:rPr sz="1320" spc="-12" dirty="0">
                <a:latin typeface="Calibri"/>
                <a:cs typeface="Calibri"/>
              </a:rPr>
              <a:t>a</a:t>
            </a:r>
            <a:r>
              <a:rPr sz="1320" spc="-17" dirty="0">
                <a:latin typeface="Calibri"/>
                <a:cs typeface="Calibri"/>
              </a:rPr>
              <a:t>nc</a:t>
            </a:r>
            <a:r>
              <a:rPr sz="1320" spc="-12" dirty="0">
                <a:latin typeface="Calibri"/>
                <a:cs typeface="Calibri"/>
              </a:rPr>
              <a:t>ia</a:t>
            </a:r>
            <a:r>
              <a:rPr sz="1320" spc="-4" dirty="0">
                <a:latin typeface="Calibri"/>
                <a:cs typeface="Calibri"/>
              </a:rPr>
              <a:t>s</a:t>
            </a:r>
            <a:endParaRPr sz="1320">
              <a:latin typeface="Calibri"/>
              <a:cs typeface="Calibri"/>
            </a:endParaRPr>
          </a:p>
          <a:p>
            <a:pPr marL="246745" indent="-236792" algn="just">
              <a:buFont typeface="Arial MT"/>
              <a:buChar char="•"/>
              <a:tabLst>
                <a:tab pos="247269" algn="l"/>
              </a:tabLst>
            </a:pPr>
            <a:r>
              <a:rPr sz="1320" spc="-8" dirty="0">
                <a:latin typeface="Calibri"/>
                <a:cs typeface="Calibri"/>
              </a:rPr>
              <a:t>E</a:t>
            </a:r>
            <a:r>
              <a:rPr sz="1320" spc="-4" dirty="0">
                <a:latin typeface="Calibri"/>
                <a:cs typeface="Calibri"/>
              </a:rPr>
              <a:t>xi</a:t>
            </a:r>
            <a:r>
              <a:rPr sz="1320" spc="-17" dirty="0">
                <a:latin typeface="Calibri"/>
                <a:cs typeface="Calibri"/>
              </a:rPr>
              <a:t>s</a:t>
            </a:r>
            <a:r>
              <a:rPr sz="1320" spc="-21" dirty="0">
                <a:latin typeface="Calibri"/>
                <a:cs typeface="Calibri"/>
              </a:rPr>
              <a:t>t</a:t>
            </a:r>
            <a:r>
              <a:rPr sz="1320" spc="-4" dirty="0">
                <a:latin typeface="Calibri"/>
                <a:cs typeface="Calibri"/>
              </a:rPr>
              <a:t>en</a:t>
            </a:r>
            <a:r>
              <a:rPr sz="1320" spc="-62" dirty="0">
                <a:latin typeface="Calibri"/>
                <a:cs typeface="Calibri"/>
              </a:rPr>
              <a:t> </a:t>
            </a:r>
            <a:r>
              <a:rPr sz="1320" spc="-4" dirty="0">
                <a:latin typeface="Calibri"/>
                <a:cs typeface="Calibri"/>
              </a:rPr>
              <a:t>au</a:t>
            </a:r>
            <a:r>
              <a:rPr sz="1320" spc="-8" dirty="0">
                <a:latin typeface="Calibri"/>
                <a:cs typeface="Calibri"/>
              </a:rPr>
              <a:t>d</a:t>
            </a:r>
            <a:r>
              <a:rPr sz="1320" spc="-4" dirty="0">
                <a:latin typeface="Calibri"/>
                <a:cs typeface="Calibri"/>
              </a:rPr>
              <a:t>ie</a:t>
            </a:r>
            <a:r>
              <a:rPr sz="1320" spc="-17" dirty="0">
                <a:latin typeface="Calibri"/>
                <a:cs typeface="Calibri"/>
              </a:rPr>
              <a:t>n</a:t>
            </a:r>
            <a:r>
              <a:rPr sz="1320" spc="-4" dirty="0">
                <a:latin typeface="Calibri"/>
                <a:cs typeface="Calibri"/>
              </a:rPr>
              <a:t>c</a:t>
            </a:r>
            <a:r>
              <a:rPr sz="1320" spc="-12" dirty="0">
                <a:latin typeface="Calibri"/>
                <a:cs typeface="Calibri"/>
              </a:rPr>
              <a:t>ia</a:t>
            </a:r>
            <a:r>
              <a:rPr sz="1320" spc="-4" dirty="0">
                <a:latin typeface="Calibri"/>
                <a:cs typeface="Calibri"/>
              </a:rPr>
              <a:t>s</a:t>
            </a:r>
            <a:r>
              <a:rPr sz="1320" spc="-70" dirty="0">
                <a:latin typeface="Calibri"/>
                <a:cs typeface="Calibri"/>
              </a:rPr>
              <a:t> </a:t>
            </a:r>
            <a:r>
              <a:rPr sz="1320" spc="-8" dirty="0">
                <a:latin typeface="Calibri"/>
                <a:cs typeface="Calibri"/>
              </a:rPr>
              <a:t>pú</a:t>
            </a:r>
            <a:r>
              <a:rPr sz="1320" spc="-4" dirty="0">
                <a:latin typeface="Calibri"/>
                <a:cs typeface="Calibri"/>
              </a:rPr>
              <a:t>bl</a:t>
            </a:r>
            <a:r>
              <a:rPr sz="1320" spc="-12" dirty="0">
                <a:latin typeface="Calibri"/>
                <a:cs typeface="Calibri"/>
              </a:rPr>
              <a:t>i</a:t>
            </a:r>
            <a:r>
              <a:rPr sz="1320" spc="-17" dirty="0">
                <a:latin typeface="Calibri"/>
                <a:cs typeface="Calibri"/>
              </a:rPr>
              <a:t>c</a:t>
            </a:r>
            <a:r>
              <a:rPr sz="1320" spc="-12" dirty="0">
                <a:latin typeface="Calibri"/>
                <a:cs typeface="Calibri"/>
              </a:rPr>
              <a:t>a</a:t>
            </a:r>
            <a:r>
              <a:rPr sz="1320" spc="-4" dirty="0">
                <a:latin typeface="Calibri"/>
                <a:cs typeface="Calibri"/>
              </a:rPr>
              <a:t>s</a:t>
            </a:r>
            <a:endParaRPr sz="1320">
              <a:latin typeface="Calibri"/>
              <a:cs typeface="Calibri"/>
            </a:endParaRPr>
          </a:p>
          <a:p>
            <a:pPr marL="246745" marR="534353" indent="-236792" algn="just">
              <a:buFont typeface="Arial MT"/>
              <a:buChar char="•"/>
              <a:tabLst>
                <a:tab pos="247269" algn="l"/>
              </a:tabLst>
            </a:pPr>
            <a:r>
              <a:rPr sz="1320" spc="-4" dirty="0">
                <a:latin typeface="Calibri"/>
                <a:cs typeface="Calibri"/>
              </a:rPr>
              <a:t>Se </a:t>
            </a:r>
            <a:r>
              <a:rPr sz="1320" spc="-17" dirty="0">
                <a:latin typeface="Calibri"/>
                <a:cs typeface="Calibri"/>
              </a:rPr>
              <a:t>cuenta </a:t>
            </a:r>
            <a:r>
              <a:rPr sz="1320" spc="-12" dirty="0">
                <a:latin typeface="Calibri"/>
                <a:cs typeface="Calibri"/>
              </a:rPr>
              <a:t>con </a:t>
            </a:r>
            <a:r>
              <a:rPr sz="1320" spc="-17" dirty="0">
                <a:latin typeface="Calibri"/>
                <a:cs typeface="Calibri"/>
              </a:rPr>
              <a:t>fondos </a:t>
            </a:r>
            <a:r>
              <a:rPr sz="1320" spc="-21" dirty="0">
                <a:latin typeface="Calibri"/>
                <a:cs typeface="Calibri"/>
              </a:rPr>
              <a:t>estatales </a:t>
            </a:r>
            <a:r>
              <a:rPr sz="1320" spc="-17" dirty="0">
                <a:latin typeface="Calibri"/>
                <a:cs typeface="Calibri"/>
              </a:rPr>
              <a:t> </a:t>
            </a:r>
            <a:r>
              <a:rPr sz="1320" spc="-8" dirty="0">
                <a:latin typeface="Calibri"/>
                <a:cs typeface="Calibri"/>
              </a:rPr>
              <a:t>disponibles </a:t>
            </a:r>
            <a:r>
              <a:rPr sz="1320" spc="-21" dirty="0">
                <a:latin typeface="Calibri"/>
                <a:cs typeface="Calibri"/>
              </a:rPr>
              <a:t>para </a:t>
            </a:r>
            <a:r>
              <a:rPr sz="1320" spc="-8" dirty="0">
                <a:latin typeface="Calibri"/>
                <a:cs typeface="Calibri"/>
              </a:rPr>
              <a:t>financiar </a:t>
            </a:r>
            <a:r>
              <a:rPr sz="1320" spc="-17" dirty="0">
                <a:latin typeface="Calibri"/>
                <a:cs typeface="Calibri"/>
              </a:rPr>
              <a:t>estas </a:t>
            </a:r>
            <a:r>
              <a:rPr sz="1320" spc="-289" dirty="0">
                <a:latin typeface="Calibri"/>
                <a:cs typeface="Calibri"/>
              </a:rPr>
              <a:t> </a:t>
            </a:r>
            <a:r>
              <a:rPr sz="1320" spc="-8" dirty="0">
                <a:latin typeface="Calibri"/>
                <a:cs typeface="Calibri"/>
              </a:rPr>
              <a:t>intervenciones</a:t>
            </a:r>
            <a:endParaRPr sz="1320">
              <a:latin typeface="Calibri"/>
              <a:cs typeface="Calibri"/>
            </a:endParaRPr>
          </a:p>
        </p:txBody>
      </p:sp>
    </p:spTree>
    <p:extLst>
      <p:ext uri="{BB962C8B-B14F-4D97-AF65-F5344CB8AC3E}">
        <p14:creationId xmlns:p14="http://schemas.microsoft.com/office/powerpoint/2010/main" val="570452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7612" y="685800"/>
            <a:ext cx="4186466" cy="569723"/>
          </a:xfrm>
          <a:prstGeom prst="rect">
            <a:avLst/>
          </a:prstGeom>
        </p:spPr>
        <p:txBody>
          <a:bodyPr vert="horz" wrap="square" lIns="0" tIns="11001" rIns="0" bIns="0" rtlCol="0">
            <a:spAutoFit/>
          </a:bodyPr>
          <a:lstStyle/>
          <a:p>
            <a:pPr marL="10478">
              <a:spcBef>
                <a:spcPts val="87"/>
              </a:spcBef>
            </a:pPr>
            <a:r>
              <a:rPr sz="3630" spc="-29" dirty="0"/>
              <a:t>Conclusiones</a:t>
            </a:r>
            <a:endParaRPr sz="3630" dirty="0"/>
          </a:p>
        </p:txBody>
      </p:sp>
      <p:sp>
        <p:nvSpPr>
          <p:cNvPr id="3" name="object 3"/>
          <p:cNvSpPr txBox="1"/>
          <p:nvPr/>
        </p:nvSpPr>
        <p:spPr>
          <a:xfrm>
            <a:off x="814311" y="2562053"/>
            <a:ext cx="4229767" cy="3259290"/>
          </a:xfrm>
          <a:prstGeom prst="rect">
            <a:avLst/>
          </a:prstGeom>
        </p:spPr>
        <p:txBody>
          <a:bodyPr vert="horz" wrap="square" lIns="0" tIns="10478" rIns="0" bIns="0" rtlCol="0">
            <a:spAutoFit/>
          </a:bodyPr>
          <a:lstStyle/>
          <a:p>
            <a:pPr marL="199073" indent="-189119">
              <a:lnSpc>
                <a:spcPts val="1411"/>
              </a:lnSpc>
              <a:spcBef>
                <a:spcPts val="83"/>
              </a:spcBef>
              <a:buFont typeface="Arial MT"/>
              <a:buChar char="•"/>
              <a:tabLst>
                <a:tab pos="199073" algn="l"/>
                <a:tab pos="199596" algn="l"/>
              </a:tabLst>
            </a:pPr>
            <a:r>
              <a:rPr sz="1238" dirty="0">
                <a:latin typeface="Calibri"/>
                <a:cs typeface="Calibri"/>
              </a:rPr>
              <a:t>La</a:t>
            </a:r>
            <a:r>
              <a:rPr sz="1238" spc="-29" dirty="0">
                <a:latin typeface="Calibri"/>
                <a:cs typeface="Calibri"/>
              </a:rPr>
              <a:t> </a:t>
            </a:r>
            <a:r>
              <a:rPr sz="1238" spc="-12" dirty="0">
                <a:latin typeface="Calibri"/>
                <a:cs typeface="Calibri"/>
              </a:rPr>
              <a:t>gestión</a:t>
            </a:r>
            <a:r>
              <a:rPr sz="1238" spc="-25" dirty="0">
                <a:latin typeface="Calibri"/>
                <a:cs typeface="Calibri"/>
              </a:rPr>
              <a:t> </a:t>
            </a:r>
            <a:r>
              <a:rPr sz="1238" spc="-4" dirty="0">
                <a:latin typeface="Calibri"/>
                <a:cs typeface="Calibri"/>
              </a:rPr>
              <a:t>ambiental</a:t>
            </a:r>
            <a:r>
              <a:rPr sz="1238" spc="-37" dirty="0">
                <a:latin typeface="Calibri"/>
                <a:cs typeface="Calibri"/>
              </a:rPr>
              <a:t> </a:t>
            </a:r>
            <a:r>
              <a:rPr sz="1238" dirty="0">
                <a:latin typeface="Calibri"/>
                <a:cs typeface="Calibri"/>
              </a:rPr>
              <a:t>es</a:t>
            </a:r>
            <a:r>
              <a:rPr sz="1238" spc="4" dirty="0">
                <a:latin typeface="Calibri"/>
                <a:cs typeface="Calibri"/>
              </a:rPr>
              <a:t> </a:t>
            </a:r>
            <a:r>
              <a:rPr sz="1238" dirty="0">
                <a:latin typeface="Calibri"/>
                <a:cs typeface="Calibri"/>
              </a:rPr>
              <a:t>una</a:t>
            </a:r>
            <a:r>
              <a:rPr sz="1238" spc="-29" dirty="0">
                <a:latin typeface="Calibri"/>
                <a:cs typeface="Calibri"/>
              </a:rPr>
              <a:t> </a:t>
            </a:r>
            <a:r>
              <a:rPr sz="1238" spc="-12" dirty="0">
                <a:latin typeface="Calibri"/>
                <a:cs typeface="Calibri"/>
              </a:rPr>
              <a:t>cuestión</a:t>
            </a:r>
            <a:r>
              <a:rPr sz="1238" spc="8" dirty="0">
                <a:latin typeface="Calibri"/>
                <a:cs typeface="Calibri"/>
              </a:rPr>
              <a:t> </a:t>
            </a:r>
            <a:r>
              <a:rPr sz="1238" dirty="0">
                <a:latin typeface="Calibri"/>
                <a:cs typeface="Calibri"/>
              </a:rPr>
              <a:t>de</a:t>
            </a:r>
            <a:r>
              <a:rPr sz="1238" spc="-21" dirty="0">
                <a:latin typeface="Calibri"/>
                <a:cs typeface="Calibri"/>
              </a:rPr>
              <a:t> </a:t>
            </a:r>
            <a:r>
              <a:rPr sz="1238" spc="-17" dirty="0">
                <a:latin typeface="Calibri"/>
                <a:cs typeface="Calibri"/>
              </a:rPr>
              <a:t>interés</a:t>
            </a:r>
            <a:r>
              <a:rPr sz="1238" spc="17" dirty="0">
                <a:latin typeface="Calibri"/>
                <a:cs typeface="Calibri"/>
              </a:rPr>
              <a:t> </a:t>
            </a:r>
            <a:r>
              <a:rPr sz="1238" spc="-12" dirty="0">
                <a:latin typeface="Calibri"/>
                <a:cs typeface="Calibri"/>
              </a:rPr>
              <a:t>público</a:t>
            </a:r>
            <a:endParaRPr sz="1238">
              <a:latin typeface="Calibri"/>
              <a:cs typeface="Calibri"/>
            </a:endParaRPr>
          </a:p>
          <a:p>
            <a:pPr marL="199073" indent="-189119">
              <a:lnSpc>
                <a:spcPts val="1337"/>
              </a:lnSpc>
              <a:buFont typeface="Arial MT"/>
              <a:buChar char="•"/>
              <a:tabLst>
                <a:tab pos="199073" algn="l"/>
                <a:tab pos="199596" algn="l"/>
              </a:tabLst>
            </a:pPr>
            <a:r>
              <a:rPr sz="1238" spc="-12" dirty="0">
                <a:latin typeface="Calibri"/>
                <a:cs typeface="Calibri"/>
              </a:rPr>
              <a:t>colectivo</a:t>
            </a:r>
            <a:endParaRPr sz="1238">
              <a:latin typeface="Calibri"/>
              <a:cs typeface="Calibri"/>
            </a:endParaRPr>
          </a:p>
          <a:p>
            <a:pPr marL="199073" indent="-189119">
              <a:lnSpc>
                <a:spcPts val="1337"/>
              </a:lnSpc>
              <a:buFont typeface="Arial MT"/>
              <a:buChar char="•"/>
              <a:tabLst>
                <a:tab pos="199073" algn="l"/>
                <a:tab pos="199596" algn="l"/>
              </a:tabLst>
            </a:pPr>
            <a:r>
              <a:rPr sz="1238" spc="-12" dirty="0">
                <a:latin typeface="Calibri"/>
                <a:cs typeface="Calibri"/>
              </a:rPr>
              <a:t>E</a:t>
            </a:r>
            <a:r>
              <a:rPr sz="1238" spc="-21" dirty="0">
                <a:latin typeface="Calibri"/>
                <a:cs typeface="Calibri"/>
              </a:rPr>
              <a:t>s</a:t>
            </a:r>
            <a:r>
              <a:rPr sz="1238" spc="-29" dirty="0">
                <a:latin typeface="Calibri"/>
                <a:cs typeface="Calibri"/>
              </a:rPr>
              <a:t>t</a:t>
            </a:r>
            <a:r>
              <a:rPr sz="1238" spc="-12" dirty="0">
                <a:latin typeface="Calibri"/>
                <a:cs typeface="Calibri"/>
              </a:rPr>
              <a:t>á</a:t>
            </a:r>
            <a:r>
              <a:rPr sz="1238" dirty="0">
                <a:latin typeface="Calibri"/>
                <a:cs typeface="Calibri"/>
              </a:rPr>
              <a:t>n</a:t>
            </a:r>
            <a:r>
              <a:rPr sz="1238" spc="-41" dirty="0">
                <a:latin typeface="Calibri"/>
                <a:cs typeface="Calibri"/>
              </a:rPr>
              <a:t> </a:t>
            </a:r>
            <a:r>
              <a:rPr sz="1238" dirty="0">
                <a:latin typeface="Calibri"/>
                <a:cs typeface="Calibri"/>
              </a:rPr>
              <a:t>en</a:t>
            </a:r>
            <a:r>
              <a:rPr sz="1238" spc="-4" dirty="0">
                <a:latin typeface="Calibri"/>
                <a:cs typeface="Calibri"/>
              </a:rPr>
              <a:t> j</a:t>
            </a:r>
            <a:r>
              <a:rPr sz="1238" dirty="0">
                <a:latin typeface="Calibri"/>
                <a:cs typeface="Calibri"/>
              </a:rPr>
              <a:t>ue</a:t>
            </a:r>
            <a:r>
              <a:rPr sz="1238" spc="-12" dirty="0">
                <a:latin typeface="Calibri"/>
                <a:cs typeface="Calibri"/>
              </a:rPr>
              <a:t>g</a:t>
            </a:r>
            <a:r>
              <a:rPr sz="1238" dirty="0">
                <a:latin typeface="Calibri"/>
                <a:cs typeface="Calibri"/>
              </a:rPr>
              <a:t>o</a:t>
            </a:r>
            <a:r>
              <a:rPr sz="1238" spc="-41" dirty="0">
                <a:latin typeface="Calibri"/>
                <a:cs typeface="Calibri"/>
              </a:rPr>
              <a:t> </a:t>
            </a:r>
            <a:r>
              <a:rPr sz="1238" spc="-12" dirty="0">
                <a:latin typeface="Calibri"/>
                <a:cs typeface="Calibri"/>
              </a:rPr>
              <a:t>DDHH</a:t>
            </a:r>
            <a:endParaRPr sz="1238">
              <a:latin typeface="Calibri"/>
              <a:cs typeface="Calibri"/>
            </a:endParaRPr>
          </a:p>
          <a:p>
            <a:pPr marL="199073" indent="-189119">
              <a:lnSpc>
                <a:spcPts val="1337"/>
              </a:lnSpc>
              <a:buFont typeface="Arial MT"/>
              <a:buChar char="•"/>
              <a:tabLst>
                <a:tab pos="199073" algn="l"/>
                <a:tab pos="199596" algn="l"/>
              </a:tabLst>
            </a:pPr>
            <a:r>
              <a:rPr sz="1238" spc="-4" dirty="0">
                <a:latin typeface="Calibri"/>
                <a:cs typeface="Calibri"/>
              </a:rPr>
              <a:t>Debe</a:t>
            </a:r>
            <a:r>
              <a:rPr sz="1238" spc="-37" dirty="0">
                <a:latin typeface="Calibri"/>
                <a:cs typeface="Calibri"/>
              </a:rPr>
              <a:t> </a:t>
            </a:r>
            <a:r>
              <a:rPr sz="1238" spc="-4" dirty="0">
                <a:latin typeface="Calibri"/>
                <a:cs typeface="Calibri"/>
              </a:rPr>
              <a:t>intervenir</a:t>
            </a:r>
            <a:r>
              <a:rPr sz="1238" spc="-58" dirty="0">
                <a:latin typeface="Calibri"/>
                <a:cs typeface="Calibri"/>
              </a:rPr>
              <a:t> </a:t>
            </a:r>
            <a:r>
              <a:rPr sz="1238" spc="-4" dirty="0">
                <a:latin typeface="Calibri"/>
                <a:cs typeface="Calibri"/>
              </a:rPr>
              <a:t>el</a:t>
            </a:r>
            <a:r>
              <a:rPr sz="1238" spc="-8" dirty="0">
                <a:latin typeface="Calibri"/>
                <a:cs typeface="Calibri"/>
              </a:rPr>
              <a:t> </a:t>
            </a:r>
            <a:r>
              <a:rPr sz="1238" spc="-17" dirty="0">
                <a:latin typeface="Calibri"/>
                <a:cs typeface="Calibri"/>
              </a:rPr>
              <a:t>Estado</a:t>
            </a:r>
            <a:endParaRPr sz="1238">
              <a:latin typeface="Calibri"/>
              <a:cs typeface="Calibri"/>
            </a:endParaRPr>
          </a:p>
          <a:p>
            <a:pPr marL="199073" indent="-189119">
              <a:lnSpc>
                <a:spcPts val="1337"/>
              </a:lnSpc>
              <a:buFont typeface="Arial MT"/>
              <a:buChar char="•"/>
              <a:tabLst>
                <a:tab pos="199073" algn="l"/>
                <a:tab pos="199596" algn="l"/>
              </a:tabLst>
            </a:pPr>
            <a:r>
              <a:rPr sz="1238" spc="-4" dirty="0">
                <a:latin typeface="Calibri"/>
                <a:cs typeface="Calibri"/>
              </a:rPr>
              <a:t>Debe</a:t>
            </a:r>
            <a:r>
              <a:rPr sz="1238" spc="-12" dirty="0">
                <a:latin typeface="Calibri"/>
                <a:cs typeface="Calibri"/>
              </a:rPr>
              <a:t> </a:t>
            </a:r>
            <a:r>
              <a:rPr sz="1238" spc="-17" dirty="0">
                <a:latin typeface="Calibri"/>
                <a:cs typeface="Calibri"/>
              </a:rPr>
              <a:t>considerar </a:t>
            </a:r>
            <a:r>
              <a:rPr sz="1238" dirty="0">
                <a:latin typeface="Calibri"/>
                <a:cs typeface="Calibri"/>
              </a:rPr>
              <a:t>la</a:t>
            </a:r>
            <a:r>
              <a:rPr sz="1238" spc="-17" dirty="0">
                <a:latin typeface="Calibri"/>
                <a:cs typeface="Calibri"/>
              </a:rPr>
              <a:t> </a:t>
            </a:r>
            <a:r>
              <a:rPr sz="1238" dirty="0">
                <a:latin typeface="Calibri"/>
                <a:cs typeface="Calibri"/>
              </a:rPr>
              <a:t>inclusión</a:t>
            </a:r>
            <a:r>
              <a:rPr sz="1238" spc="-29" dirty="0">
                <a:latin typeface="Calibri"/>
                <a:cs typeface="Calibri"/>
              </a:rPr>
              <a:t> </a:t>
            </a:r>
            <a:r>
              <a:rPr sz="1238" dirty="0">
                <a:latin typeface="Calibri"/>
                <a:cs typeface="Calibri"/>
              </a:rPr>
              <a:t>de</a:t>
            </a:r>
            <a:r>
              <a:rPr sz="1238" spc="-21" dirty="0">
                <a:latin typeface="Calibri"/>
                <a:cs typeface="Calibri"/>
              </a:rPr>
              <a:t> </a:t>
            </a:r>
            <a:r>
              <a:rPr sz="1238" dirty="0">
                <a:latin typeface="Calibri"/>
                <a:cs typeface="Calibri"/>
              </a:rPr>
              <a:t>las</a:t>
            </a:r>
            <a:r>
              <a:rPr sz="1238" spc="-17" dirty="0">
                <a:latin typeface="Calibri"/>
                <a:cs typeface="Calibri"/>
              </a:rPr>
              <a:t> </a:t>
            </a:r>
            <a:r>
              <a:rPr sz="1238" spc="-4" dirty="0">
                <a:latin typeface="Calibri"/>
                <a:cs typeface="Calibri"/>
              </a:rPr>
              <a:t>comunidades,</a:t>
            </a:r>
            <a:endParaRPr sz="1238">
              <a:latin typeface="Calibri"/>
              <a:cs typeface="Calibri"/>
            </a:endParaRPr>
          </a:p>
          <a:p>
            <a:pPr marL="199073" indent="-189119">
              <a:lnSpc>
                <a:spcPts val="1337"/>
              </a:lnSpc>
              <a:buFont typeface="Arial MT"/>
              <a:buChar char="•"/>
              <a:tabLst>
                <a:tab pos="199073" algn="l"/>
                <a:tab pos="199596" algn="l"/>
              </a:tabLst>
            </a:pPr>
            <a:r>
              <a:rPr sz="1238" spc="-17" dirty="0">
                <a:latin typeface="Calibri"/>
                <a:cs typeface="Calibri"/>
              </a:rPr>
              <a:t>organizaciones</a:t>
            </a:r>
            <a:r>
              <a:rPr sz="1238" spc="-21" dirty="0">
                <a:latin typeface="Calibri"/>
                <a:cs typeface="Calibri"/>
              </a:rPr>
              <a:t> </a:t>
            </a:r>
            <a:r>
              <a:rPr sz="1238" dirty="0">
                <a:latin typeface="Calibri"/>
                <a:cs typeface="Calibri"/>
              </a:rPr>
              <a:t>y</a:t>
            </a:r>
            <a:r>
              <a:rPr sz="1238" spc="-29" dirty="0">
                <a:latin typeface="Calibri"/>
                <a:cs typeface="Calibri"/>
              </a:rPr>
              <a:t> </a:t>
            </a:r>
            <a:r>
              <a:rPr sz="1238" spc="-12" dirty="0">
                <a:latin typeface="Calibri"/>
                <a:cs typeface="Calibri"/>
              </a:rPr>
              <a:t>territorios </a:t>
            </a:r>
            <a:r>
              <a:rPr sz="1238" spc="-17" dirty="0">
                <a:latin typeface="Calibri"/>
                <a:cs typeface="Calibri"/>
              </a:rPr>
              <a:t>afectados</a:t>
            </a:r>
            <a:endParaRPr sz="1238">
              <a:latin typeface="Calibri"/>
              <a:cs typeface="Calibri"/>
            </a:endParaRPr>
          </a:p>
          <a:p>
            <a:pPr marL="199073" indent="-189119">
              <a:lnSpc>
                <a:spcPts val="1337"/>
              </a:lnSpc>
              <a:buFont typeface="Arial MT"/>
              <a:buChar char="•"/>
              <a:tabLst>
                <a:tab pos="199073" algn="l"/>
                <a:tab pos="199596" algn="l"/>
              </a:tabLst>
            </a:pPr>
            <a:r>
              <a:rPr sz="1238" spc="-4" dirty="0">
                <a:latin typeface="Calibri"/>
                <a:cs typeface="Calibri"/>
              </a:rPr>
              <a:t>Debe</a:t>
            </a:r>
            <a:r>
              <a:rPr sz="1238" spc="-12" dirty="0">
                <a:latin typeface="Calibri"/>
                <a:cs typeface="Calibri"/>
              </a:rPr>
              <a:t> </a:t>
            </a:r>
            <a:r>
              <a:rPr sz="1238" spc="-17" dirty="0">
                <a:latin typeface="Calibri"/>
                <a:cs typeface="Calibri"/>
              </a:rPr>
              <a:t>considerar</a:t>
            </a:r>
            <a:r>
              <a:rPr sz="1238" spc="-4" dirty="0">
                <a:latin typeface="Calibri"/>
                <a:cs typeface="Calibri"/>
              </a:rPr>
              <a:t> </a:t>
            </a:r>
            <a:r>
              <a:rPr sz="1238" dirty="0">
                <a:latin typeface="Calibri"/>
                <a:cs typeface="Calibri"/>
              </a:rPr>
              <a:t>un</a:t>
            </a:r>
            <a:r>
              <a:rPr sz="1238" spc="-17" dirty="0">
                <a:latin typeface="Calibri"/>
                <a:cs typeface="Calibri"/>
              </a:rPr>
              <a:t> enfoque</a:t>
            </a:r>
            <a:r>
              <a:rPr sz="1238" spc="21" dirty="0">
                <a:latin typeface="Calibri"/>
                <a:cs typeface="Calibri"/>
              </a:rPr>
              <a:t> </a:t>
            </a:r>
            <a:r>
              <a:rPr sz="1238" spc="-17" dirty="0">
                <a:latin typeface="Calibri"/>
                <a:cs typeface="Calibri"/>
              </a:rPr>
              <a:t>intercultural</a:t>
            </a:r>
            <a:endParaRPr sz="1238">
              <a:latin typeface="Calibri"/>
              <a:cs typeface="Calibri"/>
            </a:endParaRPr>
          </a:p>
          <a:p>
            <a:pPr marL="199073" indent="-189119">
              <a:lnSpc>
                <a:spcPts val="1337"/>
              </a:lnSpc>
              <a:buFont typeface="Arial MT"/>
              <a:buChar char="•"/>
              <a:tabLst>
                <a:tab pos="199073" algn="l"/>
                <a:tab pos="199596" algn="l"/>
              </a:tabLst>
            </a:pPr>
            <a:r>
              <a:rPr sz="1238" spc="-17" dirty="0">
                <a:latin typeface="Calibri"/>
                <a:cs typeface="Calibri"/>
              </a:rPr>
              <a:t>Requiere</a:t>
            </a:r>
            <a:r>
              <a:rPr sz="1238" spc="-21" dirty="0">
                <a:latin typeface="Calibri"/>
                <a:cs typeface="Calibri"/>
              </a:rPr>
              <a:t> </a:t>
            </a:r>
            <a:r>
              <a:rPr sz="1238" dirty="0">
                <a:latin typeface="Calibri"/>
                <a:cs typeface="Calibri"/>
              </a:rPr>
              <a:t>una</a:t>
            </a:r>
            <a:r>
              <a:rPr sz="1238" spc="-37" dirty="0">
                <a:latin typeface="Calibri"/>
                <a:cs typeface="Calibri"/>
              </a:rPr>
              <a:t> </a:t>
            </a:r>
            <a:r>
              <a:rPr sz="1238" spc="-4" dirty="0">
                <a:latin typeface="Calibri"/>
                <a:cs typeface="Calibri"/>
              </a:rPr>
              <a:t>articulación</a:t>
            </a:r>
            <a:r>
              <a:rPr sz="1238" spc="-8" dirty="0">
                <a:latin typeface="Calibri"/>
                <a:cs typeface="Calibri"/>
              </a:rPr>
              <a:t> </a:t>
            </a:r>
            <a:r>
              <a:rPr sz="1238" dirty="0">
                <a:latin typeface="Calibri"/>
                <a:cs typeface="Calibri"/>
              </a:rPr>
              <a:t>de las</a:t>
            </a:r>
            <a:r>
              <a:rPr sz="1238" spc="-25" dirty="0">
                <a:latin typeface="Calibri"/>
                <a:cs typeface="Calibri"/>
              </a:rPr>
              <a:t> </a:t>
            </a:r>
            <a:r>
              <a:rPr sz="1238" dirty="0">
                <a:latin typeface="Calibri"/>
                <a:cs typeface="Calibri"/>
              </a:rPr>
              <a:t>agencias</a:t>
            </a:r>
            <a:r>
              <a:rPr sz="1238" spc="-58" dirty="0">
                <a:latin typeface="Calibri"/>
                <a:cs typeface="Calibri"/>
              </a:rPr>
              <a:t> </a:t>
            </a:r>
            <a:r>
              <a:rPr sz="1238" spc="-4" dirty="0">
                <a:latin typeface="Calibri"/>
                <a:cs typeface="Calibri"/>
              </a:rPr>
              <a:t>públicas.</a:t>
            </a:r>
            <a:endParaRPr sz="1238">
              <a:latin typeface="Calibri"/>
              <a:cs typeface="Calibri"/>
            </a:endParaRPr>
          </a:p>
          <a:p>
            <a:pPr marL="199073" indent="-189119">
              <a:lnSpc>
                <a:spcPts val="1337"/>
              </a:lnSpc>
              <a:buFont typeface="Arial MT"/>
              <a:buChar char="•"/>
              <a:tabLst>
                <a:tab pos="199073" algn="l"/>
                <a:tab pos="199596" algn="l"/>
              </a:tabLst>
            </a:pPr>
            <a:r>
              <a:rPr sz="1238" spc="-12" dirty="0">
                <a:latin typeface="Calibri"/>
                <a:cs typeface="Calibri"/>
              </a:rPr>
              <a:t>Coordinación</a:t>
            </a:r>
            <a:r>
              <a:rPr sz="1238" spc="29" dirty="0">
                <a:latin typeface="Calibri"/>
                <a:cs typeface="Calibri"/>
              </a:rPr>
              <a:t> </a:t>
            </a:r>
            <a:r>
              <a:rPr sz="1238" spc="-17" dirty="0">
                <a:latin typeface="Calibri"/>
                <a:cs typeface="Calibri"/>
              </a:rPr>
              <a:t>intergubernamental</a:t>
            </a:r>
            <a:r>
              <a:rPr sz="1238" dirty="0">
                <a:latin typeface="Calibri"/>
                <a:cs typeface="Calibri"/>
              </a:rPr>
              <a:t> e</a:t>
            </a:r>
            <a:r>
              <a:rPr sz="1238" spc="12" dirty="0">
                <a:latin typeface="Calibri"/>
                <a:cs typeface="Calibri"/>
              </a:rPr>
              <a:t> </a:t>
            </a:r>
            <a:r>
              <a:rPr sz="1238" spc="-12" dirty="0">
                <a:latin typeface="Calibri"/>
                <a:cs typeface="Calibri"/>
              </a:rPr>
              <a:t>interinstitucional</a:t>
            </a:r>
            <a:endParaRPr sz="1238">
              <a:latin typeface="Calibri"/>
              <a:cs typeface="Calibri"/>
            </a:endParaRPr>
          </a:p>
          <a:p>
            <a:pPr marL="199073" marR="726614" indent="-189119">
              <a:lnSpc>
                <a:spcPct val="90100"/>
              </a:lnSpc>
              <a:spcBef>
                <a:spcPts val="70"/>
              </a:spcBef>
              <a:buFont typeface="Arial MT"/>
              <a:buChar char="•"/>
              <a:tabLst>
                <a:tab pos="199073" algn="l"/>
                <a:tab pos="199596" algn="l"/>
              </a:tabLst>
            </a:pPr>
            <a:r>
              <a:rPr sz="1238" spc="-17" dirty="0">
                <a:latin typeface="Calibri"/>
                <a:cs typeface="Calibri"/>
              </a:rPr>
              <a:t>Requiere</a:t>
            </a:r>
            <a:r>
              <a:rPr sz="1238" spc="-8" dirty="0">
                <a:latin typeface="Calibri"/>
                <a:cs typeface="Calibri"/>
              </a:rPr>
              <a:t> </a:t>
            </a:r>
            <a:r>
              <a:rPr sz="1238" spc="-17" dirty="0">
                <a:latin typeface="Calibri"/>
                <a:cs typeface="Calibri"/>
              </a:rPr>
              <a:t>considerar</a:t>
            </a:r>
            <a:r>
              <a:rPr sz="1238" spc="12" dirty="0">
                <a:latin typeface="Calibri"/>
                <a:cs typeface="Calibri"/>
              </a:rPr>
              <a:t> </a:t>
            </a:r>
            <a:r>
              <a:rPr sz="1238" spc="-12" dirty="0">
                <a:latin typeface="Calibri"/>
                <a:cs typeface="Calibri"/>
              </a:rPr>
              <a:t>participación</a:t>
            </a:r>
            <a:r>
              <a:rPr sz="1238" spc="25" dirty="0">
                <a:latin typeface="Calibri"/>
                <a:cs typeface="Calibri"/>
              </a:rPr>
              <a:t> </a:t>
            </a:r>
            <a:r>
              <a:rPr sz="1238" spc="-4" dirty="0">
                <a:latin typeface="Calibri"/>
                <a:cs typeface="Calibri"/>
              </a:rPr>
              <a:t>ciudadana</a:t>
            </a:r>
            <a:r>
              <a:rPr sz="1238" spc="-29" dirty="0">
                <a:latin typeface="Calibri"/>
                <a:cs typeface="Calibri"/>
              </a:rPr>
              <a:t> </a:t>
            </a:r>
            <a:r>
              <a:rPr sz="1238" spc="-4" dirty="0">
                <a:latin typeface="Calibri"/>
                <a:cs typeface="Calibri"/>
              </a:rPr>
              <a:t>en</a:t>
            </a:r>
            <a:r>
              <a:rPr sz="1238" spc="21" dirty="0">
                <a:latin typeface="Calibri"/>
                <a:cs typeface="Calibri"/>
              </a:rPr>
              <a:t> </a:t>
            </a:r>
            <a:r>
              <a:rPr sz="1238" dirty="0">
                <a:latin typeface="Calibri"/>
                <a:cs typeface="Calibri"/>
              </a:rPr>
              <a:t>las </a:t>
            </a:r>
            <a:r>
              <a:rPr sz="1238" spc="4" dirty="0">
                <a:latin typeface="Calibri"/>
                <a:cs typeface="Calibri"/>
              </a:rPr>
              <a:t> </a:t>
            </a:r>
            <a:r>
              <a:rPr sz="1238" spc="-17" dirty="0">
                <a:latin typeface="Calibri"/>
                <a:cs typeface="Calibri"/>
              </a:rPr>
              <a:t>distintas</a:t>
            </a:r>
            <a:r>
              <a:rPr sz="1238" spc="-25" dirty="0">
                <a:latin typeface="Calibri"/>
                <a:cs typeface="Calibri"/>
              </a:rPr>
              <a:t> </a:t>
            </a:r>
            <a:r>
              <a:rPr sz="1238" spc="-12" dirty="0">
                <a:latin typeface="Calibri"/>
                <a:cs typeface="Calibri"/>
              </a:rPr>
              <a:t>instancias</a:t>
            </a:r>
            <a:r>
              <a:rPr sz="1238" dirty="0">
                <a:latin typeface="Calibri"/>
                <a:cs typeface="Calibri"/>
              </a:rPr>
              <a:t> y</a:t>
            </a:r>
            <a:r>
              <a:rPr sz="1238" spc="-12" dirty="0">
                <a:latin typeface="Calibri"/>
                <a:cs typeface="Calibri"/>
              </a:rPr>
              <a:t> </a:t>
            </a:r>
            <a:r>
              <a:rPr sz="1238" spc="-17" dirty="0">
                <a:latin typeface="Calibri"/>
                <a:cs typeface="Calibri"/>
              </a:rPr>
              <a:t>fortalecimiento</a:t>
            </a:r>
            <a:r>
              <a:rPr sz="1238" spc="21" dirty="0">
                <a:latin typeface="Calibri"/>
                <a:cs typeface="Calibri"/>
              </a:rPr>
              <a:t> </a:t>
            </a:r>
            <a:r>
              <a:rPr sz="1238" dirty="0">
                <a:latin typeface="Calibri"/>
                <a:cs typeface="Calibri"/>
              </a:rPr>
              <a:t>de</a:t>
            </a:r>
            <a:r>
              <a:rPr sz="1238" spc="-8" dirty="0">
                <a:latin typeface="Calibri"/>
                <a:cs typeface="Calibri"/>
              </a:rPr>
              <a:t> </a:t>
            </a:r>
            <a:r>
              <a:rPr sz="1238" spc="-4" dirty="0">
                <a:latin typeface="Calibri"/>
                <a:cs typeface="Calibri"/>
              </a:rPr>
              <a:t>derechos</a:t>
            </a:r>
            <a:r>
              <a:rPr sz="1238" spc="-21" dirty="0">
                <a:latin typeface="Calibri"/>
                <a:cs typeface="Calibri"/>
              </a:rPr>
              <a:t> </a:t>
            </a:r>
            <a:r>
              <a:rPr sz="1238" spc="-4" dirty="0">
                <a:latin typeface="Calibri"/>
                <a:cs typeface="Calibri"/>
              </a:rPr>
              <a:t>de </a:t>
            </a:r>
            <a:r>
              <a:rPr sz="1238" spc="-268" dirty="0">
                <a:latin typeface="Calibri"/>
                <a:cs typeface="Calibri"/>
              </a:rPr>
              <a:t> </a:t>
            </a:r>
            <a:r>
              <a:rPr sz="1238" dirty="0">
                <a:latin typeface="Calibri"/>
                <a:cs typeface="Calibri"/>
              </a:rPr>
              <a:t>acceso</a:t>
            </a:r>
            <a:r>
              <a:rPr sz="1238" spc="-33" dirty="0">
                <a:latin typeface="Calibri"/>
                <a:cs typeface="Calibri"/>
              </a:rPr>
              <a:t> </a:t>
            </a:r>
            <a:r>
              <a:rPr sz="1238" dirty="0">
                <a:latin typeface="Calibri"/>
                <a:cs typeface="Calibri"/>
              </a:rPr>
              <a:t>en</a:t>
            </a:r>
            <a:r>
              <a:rPr sz="1238" spc="4" dirty="0">
                <a:latin typeface="Calibri"/>
                <a:cs typeface="Calibri"/>
              </a:rPr>
              <a:t> </a:t>
            </a:r>
            <a:r>
              <a:rPr sz="1238" spc="-12" dirty="0">
                <a:latin typeface="Calibri"/>
                <a:cs typeface="Calibri"/>
              </a:rPr>
              <a:t>materia </a:t>
            </a:r>
            <a:r>
              <a:rPr sz="1238" spc="-8" dirty="0">
                <a:latin typeface="Calibri"/>
                <a:cs typeface="Calibri"/>
              </a:rPr>
              <a:t>ambiental</a:t>
            </a:r>
            <a:endParaRPr sz="1238">
              <a:latin typeface="Calibri"/>
              <a:cs typeface="Calibri"/>
            </a:endParaRPr>
          </a:p>
          <a:p>
            <a:pPr marL="199073" indent="-189119">
              <a:lnSpc>
                <a:spcPts val="1262"/>
              </a:lnSpc>
              <a:buFont typeface="Arial MT"/>
              <a:buChar char="•"/>
              <a:tabLst>
                <a:tab pos="199073" algn="l"/>
                <a:tab pos="199596" algn="l"/>
              </a:tabLst>
            </a:pPr>
            <a:r>
              <a:rPr sz="1238" spc="-17" dirty="0">
                <a:latin typeface="Calibri"/>
                <a:cs typeface="Calibri"/>
              </a:rPr>
              <a:t>Democratización</a:t>
            </a:r>
            <a:r>
              <a:rPr sz="1238" spc="-25" dirty="0">
                <a:latin typeface="Calibri"/>
                <a:cs typeface="Calibri"/>
              </a:rPr>
              <a:t> </a:t>
            </a:r>
            <a:r>
              <a:rPr sz="1238" spc="-8" dirty="0">
                <a:latin typeface="Calibri"/>
                <a:cs typeface="Calibri"/>
              </a:rPr>
              <a:t>ambiental</a:t>
            </a:r>
            <a:endParaRPr sz="1238">
              <a:latin typeface="Calibri"/>
              <a:cs typeface="Calibri"/>
            </a:endParaRPr>
          </a:p>
          <a:p>
            <a:pPr marL="199073" marR="4191" indent="-189119">
              <a:lnSpc>
                <a:spcPct val="90000"/>
              </a:lnSpc>
              <a:spcBef>
                <a:spcPts val="74"/>
              </a:spcBef>
              <a:buFont typeface="Arial MT"/>
              <a:buChar char="•"/>
              <a:tabLst>
                <a:tab pos="199073" algn="l"/>
                <a:tab pos="199596" algn="l"/>
              </a:tabLst>
            </a:pPr>
            <a:r>
              <a:rPr sz="1238" spc="-4" dirty="0">
                <a:latin typeface="Calibri"/>
                <a:cs typeface="Calibri"/>
              </a:rPr>
              <a:t>Supone</a:t>
            </a:r>
            <a:r>
              <a:rPr sz="1238" spc="-8" dirty="0">
                <a:latin typeface="Calibri"/>
                <a:cs typeface="Calibri"/>
              </a:rPr>
              <a:t> </a:t>
            </a:r>
            <a:r>
              <a:rPr sz="1238" spc="-12" dirty="0">
                <a:latin typeface="Calibri"/>
                <a:cs typeface="Calibri"/>
              </a:rPr>
              <a:t>procesos</a:t>
            </a:r>
            <a:r>
              <a:rPr sz="1238" spc="25" dirty="0">
                <a:latin typeface="Calibri"/>
                <a:cs typeface="Calibri"/>
              </a:rPr>
              <a:t> </a:t>
            </a:r>
            <a:r>
              <a:rPr sz="1238" dirty="0">
                <a:latin typeface="Calibri"/>
                <a:cs typeface="Calibri"/>
              </a:rPr>
              <a:t>de</a:t>
            </a:r>
            <a:r>
              <a:rPr sz="1238" spc="33" dirty="0">
                <a:latin typeface="Calibri"/>
                <a:cs typeface="Calibri"/>
              </a:rPr>
              <a:t> </a:t>
            </a:r>
            <a:r>
              <a:rPr sz="1238" spc="-12" dirty="0">
                <a:latin typeface="Calibri"/>
                <a:cs typeface="Calibri"/>
              </a:rPr>
              <a:t>co</a:t>
            </a:r>
            <a:r>
              <a:rPr sz="1238" spc="25" dirty="0">
                <a:latin typeface="Calibri"/>
                <a:cs typeface="Calibri"/>
              </a:rPr>
              <a:t> </a:t>
            </a:r>
            <a:r>
              <a:rPr sz="1238" spc="-12" dirty="0">
                <a:latin typeface="Calibri"/>
                <a:cs typeface="Calibri"/>
              </a:rPr>
              <a:t>construcción</a:t>
            </a:r>
            <a:r>
              <a:rPr sz="1238" spc="50" dirty="0">
                <a:latin typeface="Calibri"/>
                <a:cs typeface="Calibri"/>
              </a:rPr>
              <a:t> </a:t>
            </a:r>
            <a:r>
              <a:rPr sz="1238" dirty="0">
                <a:latin typeface="Calibri"/>
                <a:cs typeface="Calibri"/>
              </a:rPr>
              <a:t>de</a:t>
            </a:r>
            <a:r>
              <a:rPr sz="1238" spc="12" dirty="0">
                <a:latin typeface="Calibri"/>
                <a:cs typeface="Calibri"/>
              </a:rPr>
              <a:t> </a:t>
            </a:r>
            <a:r>
              <a:rPr sz="1238" spc="-4" dirty="0">
                <a:latin typeface="Calibri"/>
                <a:cs typeface="Calibri"/>
              </a:rPr>
              <a:t>soluciones </a:t>
            </a:r>
            <a:r>
              <a:rPr sz="1238" dirty="0">
                <a:latin typeface="Calibri"/>
                <a:cs typeface="Calibri"/>
              </a:rPr>
              <a:t> </a:t>
            </a:r>
            <a:r>
              <a:rPr sz="1238" spc="-17" dirty="0">
                <a:latin typeface="Calibri"/>
                <a:cs typeface="Calibri"/>
              </a:rPr>
              <a:t>integradoras, completas, satisfactorias </a:t>
            </a:r>
            <a:r>
              <a:rPr sz="1238" dirty="0">
                <a:latin typeface="Calibri"/>
                <a:cs typeface="Calibri"/>
              </a:rPr>
              <a:t>y que </a:t>
            </a:r>
            <a:r>
              <a:rPr sz="1238" spc="-4" dirty="0">
                <a:latin typeface="Calibri"/>
                <a:cs typeface="Calibri"/>
              </a:rPr>
              <a:t>cumplan </a:t>
            </a:r>
            <a:r>
              <a:rPr sz="1238" spc="-12" dirty="0">
                <a:latin typeface="Calibri"/>
                <a:cs typeface="Calibri"/>
              </a:rPr>
              <a:t>con </a:t>
            </a:r>
            <a:r>
              <a:rPr sz="1238" dirty="0">
                <a:latin typeface="Calibri"/>
                <a:cs typeface="Calibri"/>
              </a:rPr>
              <a:t>los </a:t>
            </a:r>
            <a:r>
              <a:rPr sz="1238" spc="4" dirty="0">
                <a:latin typeface="Calibri"/>
                <a:cs typeface="Calibri"/>
              </a:rPr>
              <a:t> </a:t>
            </a:r>
            <a:r>
              <a:rPr sz="1238" spc="-17" dirty="0">
                <a:latin typeface="Calibri"/>
                <a:cs typeface="Calibri"/>
              </a:rPr>
              <a:t>estándares</a:t>
            </a:r>
            <a:r>
              <a:rPr sz="1238" spc="-4" dirty="0">
                <a:latin typeface="Calibri"/>
                <a:cs typeface="Calibri"/>
              </a:rPr>
              <a:t> </a:t>
            </a:r>
            <a:r>
              <a:rPr sz="1238" spc="-12" dirty="0">
                <a:latin typeface="Calibri"/>
                <a:cs typeface="Calibri"/>
              </a:rPr>
              <a:t>internacionales</a:t>
            </a:r>
            <a:r>
              <a:rPr sz="1238" spc="17" dirty="0">
                <a:latin typeface="Calibri"/>
                <a:cs typeface="Calibri"/>
              </a:rPr>
              <a:t> </a:t>
            </a:r>
            <a:r>
              <a:rPr sz="1238" spc="-4" dirty="0">
                <a:latin typeface="Calibri"/>
                <a:cs typeface="Calibri"/>
              </a:rPr>
              <a:t>en</a:t>
            </a:r>
            <a:r>
              <a:rPr sz="1238" spc="8" dirty="0">
                <a:latin typeface="Calibri"/>
                <a:cs typeface="Calibri"/>
              </a:rPr>
              <a:t> </a:t>
            </a:r>
            <a:r>
              <a:rPr sz="1238" spc="-12" dirty="0">
                <a:latin typeface="Calibri"/>
                <a:cs typeface="Calibri"/>
              </a:rPr>
              <a:t>materia</a:t>
            </a:r>
            <a:r>
              <a:rPr sz="1238" dirty="0">
                <a:latin typeface="Calibri"/>
                <a:cs typeface="Calibri"/>
              </a:rPr>
              <a:t> de</a:t>
            </a:r>
            <a:r>
              <a:rPr sz="1238" spc="-8" dirty="0">
                <a:latin typeface="Calibri"/>
                <a:cs typeface="Calibri"/>
              </a:rPr>
              <a:t> </a:t>
            </a:r>
            <a:r>
              <a:rPr sz="1238" spc="-17" dirty="0">
                <a:latin typeface="Calibri"/>
                <a:cs typeface="Calibri"/>
              </a:rPr>
              <a:t>protección</a:t>
            </a:r>
            <a:r>
              <a:rPr sz="1238" spc="-4" dirty="0">
                <a:latin typeface="Calibri"/>
                <a:cs typeface="Calibri"/>
              </a:rPr>
              <a:t> </a:t>
            </a:r>
            <a:r>
              <a:rPr sz="1238" dirty="0">
                <a:latin typeface="Calibri"/>
                <a:cs typeface="Calibri"/>
              </a:rPr>
              <a:t>del</a:t>
            </a:r>
            <a:r>
              <a:rPr sz="1238" spc="-12" dirty="0">
                <a:latin typeface="Calibri"/>
                <a:cs typeface="Calibri"/>
              </a:rPr>
              <a:t> </a:t>
            </a:r>
            <a:r>
              <a:rPr sz="1238" dirty="0">
                <a:latin typeface="Calibri"/>
                <a:cs typeface="Calibri"/>
              </a:rPr>
              <a:t>medio </a:t>
            </a:r>
            <a:r>
              <a:rPr sz="1238" spc="-268" dirty="0">
                <a:latin typeface="Calibri"/>
                <a:cs typeface="Calibri"/>
              </a:rPr>
              <a:t> </a:t>
            </a:r>
            <a:r>
              <a:rPr sz="1238" spc="-4" dirty="0">
                <a:latin typeface="Calibri"/>
                <a:cs typeface="Calibri"/>
              </a:rPr>
              <a:t>ambiente,</a:t>
            </a:r>
            <a:r>
              <a:rPr sz="1238" spc="-21" dirty="0">
                <a:latin typeface="Calibri"/>
                <a:cs typeface="Calibri"/>
              </a:rPr>
              <a:t> </a:t>
            </a:r>
            <a:r>
              <a:rPr sz="1238" spc="-4" dirty="0">
                <a:latin typeface="Calibri"/>
                <a:cs typeface="Calibri"/>
              </a:rPr>
              <a:t>acceso</a:t>
            </a:r>
            <a:r>
              <a:rPr sz="1238" spc="-17" dirty="0">
                <a:latin typeface="Calibri"/>
                <a:cs typeface="Calibri"/>
              </a:rPr>
              <a:t> </a:t>
            </a:r>
            <a:r>
              <a:rPr sz="1238" dirty="0">
                <a:latin typeface="Calibri"/>
                <a:cs typeface="Calibri"/>
              </a:rPr>
              <a:t>a</a:t>
            </a:r>
            <a:r>
              <a:rPr sz="1238" spc="-33" dirty="0">
                <a:latin typeface="Calibri"/>
                <a:cs typeface="Calibri"/>
              </a:rPr>
              <a:t> </a:t>
            </a:r>
            <a:r>
              <a:rPr sz="1238" dirty="0">
                <a:latin typeface="Calibri"/>
                <a:cs typeface="Calibri"/>
              </a:rPr>
              <a:t>la </a:t>
            </a:r>
            <a:r>
              <a:rPr sz="1238" spc="-12" dirty="0">
                <a:latin typeface="Calibri"/>
                <a:cs typeface="Calibri"/>
              </a:rPr>
              <a:t>justicia,</a:t>
            </a:r>
            <a:r>
              <a:rPr sz="1238" spc="4" dirty="0">
                <a:latin typeface="Calibri"/>
                <a:cs typeface="Calibri"/>
              </a:rPr>
              <a:t> </a:t>
            </a:r>
            <a:r>
              <a:rPr sz="1238" spc="-12" dirty="0">
                <a:latin typeface="Calibri"/>
                <a:cs typeface="Calibri"/>
              </a:rPr>
              <a:t>DDHH,</a:t>
            </a:r>
            <a:r>
              <a:rPr sz="1238" dirty="0">
                <a:latin typeface="Calibri"/>
                <a:cs typeface="Calibri"/>
              </a:rPr>
              <a:t> </a:t>
            </a:r>
            <a:r>
              <a:rPr sz="1238" spc="-17" dirty="0">
                <a:latin typeface="Calibri"/>
                <a:cs typeface="Calibri"/>
              </a:rPr>
              <a:t>reconocimiento</a:t>
            </a:r>
            <a:r>
              <a:rPr sz="1238" spc="21" dirty="0">
                <a:latin typeface="Calibri"/>
                <a:cs typeface="Calibri"/>
              </a:rPr>
              <a:t> </a:t>
            </a:r>
            <a:r>
              <a:rPr sz="1238" dirty="0">
                <a:latin typeface="Calibri"/>
                <a:cs typeface="Calibri"/>
              </a:rPr>
              <a:t>de </a:t>
            </a:r>
            <a:r>
              <a:rPr sz="1238" spc="4" dirty="0">
                <a:latin typeface="Calibri"/>
                <a:cs typeface="Calibri"/>
              </a:rPr>
              <a:t> </a:t>
            </a:r>
            <a:r>
              <a:rPr sz="1238" dirty="0">
                <a:latin typeface="Calibri"/>
                <a:cs typeface="Calibri"/>
              </a:rPr>
              <a:t>pueblos </a:t>
            </a:r>
            <a:r>
              <a:rPr sz="1238" spc="-4" dirty="0">
                <a:latin typeface="Calibri"/>
                <a:cs typeface="Calibri"/>
              </a:rPr>
              <a:t>originarios, </a:t>
            </a:r>
            <a:r>
              <a:rPr sz="1238" spc="-12" dirty="0">
                <a:latin typeface="Calibri"/>
                <a:cs typeface="Calibri"/>
              </a:rPr>
              <a:t>desarrollo </a:t>
            </a:r>
            <a:r>
              <a:rPr sz="1238" dirty="0">
                <a:latin typeface="Calibri"/>
                <a:cs typeface="Calibri"/>
              </a:rPr>
              <a:t>y</a:t>
            </a:r>
            <a:r>
              <a:rPr sz="1238" spc="4" dirty="0">
                <a:latin typeface="Calibri"/>
                <a:cs typeface="Calibri"/>
              </a:rPr>
              <a:t> </a:t>
            </a:r>
            <a:r>
              <a:rPr sz="1238" spc="-12" dirty="0">
                <a:latin typeface="Calibri"/>
                <a:cs typeface="Calibri"/>
              </a:rPr>
              <a:t>sustentabilidad, </a:t>
            </a:r>
            <a:r>
              <a:rPr sz="1238" spc="-4" dirty="0">
                <a:latin typeface="Calibri"/>
                <a:cs typeface="Calibri"/>
              </a:rPr>
              <a:t>cambio </a:t>
            </a:r>
            <a:r>
              <a:rPr sz="1238" dirty="0">
                <a:latin typeface="Calibri"/>
                <a:cs typeface="Calibri"/>
              </a:rPr>
              <a:t> </a:t>
            </a:r>
            <a:r>
              <a:rPr sz="1238" spc="-17" dirty="0">
                <a:latin typeface="Calibri"/>
                <a:cs typeface="Calibri"/>
              </a:rPr>
              <a:t>climático,</a:t>
            </a:r>
            <a:r>
              <a:rPr sz="1238" dirty="0">
                <a:latin typeface="Calibri"/>
                <a:cs typeface="Calibri"/>
              </a:rPr>
              <a:t> </a:t>
            </a:r>
            <a:r>
              <a:rPr sz="1238" spc="-17" dirty="0">
                <a:latin typeface="Calibri"/>
                <a:cs typeface="Calibri"/>
              </a:rPr>
              <a:t>entre</a:t>
            </a:r>
            <a:r>
              <a:rPr sz="1238" spc="12" dirty="0">
                <a:latin typeface="Calibri"/>
                <a:cs typeface="Calibri"/>
              </a:rPr>
              <a:t> </a:t>
            </a:r>
            <a:r>
              <a:rPr sz="1238" spc="-17" dirty="0">
                <a:latin typeface="Calibri"/>
                <a:cs typeface="Calibri"/>
              </a:rPr>
              <a:t>otras</a:t>
            </a:r>
            <a:endParaRPr sz="1238">
              <a:latin typeface="Calibri"/>
              <a:cs typeface="Calibri"/>
            </a:endParaRPr>
          </a:p>
        </p:txBody>
      </p:sp>
      <p:grpSp>
        <p:nvGrpSpPr>
          <p:cNvPr id="4" name="object 4"/>
          <p:cNvGrpSpPr/>
          <p:nvPr/>
        </p:nvGrpSpPr>
        <p:grpSpPr>
          <a:xfrm>
            <a:off x="5462968" y="1490887"/>
            <a:ext cx="4595432" cy="5224605"/>
            <a:chOff x="6621780" y="525589"/>
            <a:chExt cx="5570220" cy="6332855"/>
          </a:xfrm>
        </p:grpSpPr>
        <p:pic>
          <p:nvPicPr>
            <p:cNvPr id="5" name="object 5"/>
            <p:cNvPicPr/>
            <p:nvPr/>
          </p:nvPicPr>
          <p:blipFill>
            <a:blip r:embed="rId2" cstate="print"/>
            <a:stretch>
              <a:fillRect/>
            </a:stretch>
          </p:blipFill>
          <p:spPr>
            <a:xfrm>
              <a:off x="6621780" y="1295400"/>
              <a:ext cx="5570220" cy="5562596"/>
            </a:xfrm>
            <a:prstGeom prst="rect">
              <a:avLst/>
            </a:prstGeom>
          </p:spPr>
        </p:pic>
        <p:sp>
          <p:nvSpPr>
            <p:cNvPr id="6" name="object 6"/>
            <p:cNvSpPr/>
            <p:nvPr/>
          </p:nvSpPr>
          <p:spPr>
            <a:xfrm>
              <a:off x="6643116" y="1656587"/>
              <a:ext cx="547370" cy="546100"/>
            </a:xfrm>
            <a:custGeom>
              <a:avLst/>
              <a:gdLst/>
              <a:ahLst/>
              <a:cxnLst/>
              <a:rect l="l" t="t" r="r" b="b"/>
              <a:pathLst>
                <a:path w="547370" h="546100">
                  <a:moveTo>
                    <a:pt x="273557" y="0"/>
                  </a:moveTo>
                  <a:lnTo>
                    <a:pt x="224372" y="4396"/>
                  </a:lnTo>
                  <a:lnTo>
                    <a:pt x="178085" y="17071"/>
                  </a:lnTo>
                  <a:lnTo>
                    <a:pt x="135466" y="37253"/>
                  </a:lnTo>
                  <a:lnTo>
                    <a:pt x="97288" y="64171"/>
                  </a:lnTo>
                  <a:lnTo>
                    <a:pt x="64321" y="97053"/>
                  </a:lnTo>
                  <a:lnTo>
                    <a:pt x="37337" y="135128"/>
                  </a:lnTo>
                  <a:lnTo>
                    <a:pt x="17108" y="177624"/>
                  </a:lnTo>
                  <a:lnTo>
                    <a:pt x="4405" y="223770"/>
                  </a:lnTo>
                  <a:lnTo>
                    <a:pt x="0" y="272796"/>
                  </a:lnTo>
                  <a:lnTo>
                    <a:pt x="4405" y="321821"/>
                  </a:lnTo>
                  <a:lnTo>
                    <a:pt x="17108" y="367967"/>
                  </a:lnTo>
                  <a:lnTo>
                    <a:pt x="37337" y="410464"/>
                  </a:lnTo>
                  <a:lnTo>
                    <a:pt x="64321" y="448538"/>
                  </a:lnTo>
                  <a:lnTo>
                    <a:pt x="97288" y="481420"/>
                  </a:lnTo>
                  <a:lnTo>
                    <a:pt x="135466" y="508338"/>
                  </a:lnTo>
                  <a:lnTo>
                    <a:pt x="178085" y="528520"/>
                  </a:lnTo>
                  <a:lnTo>
                    <a:pt x="224372" y="541195"/>
                  </a:lnTo>
                  <a:lnTo>
                    <a:pt x="273557" y="545591"/>
                  </a:lnTo>
                  <a:lnTo>
                    <a:pt x="322743" y="541195"/>
                  </a:lnTo>
                  <a:lnTo>
                    <a:pt x="369030" y="528520"/>
                  </a:lnTo>
                  <a:lnTo>
                    <a:pt x="411649" y="508338"/>
                  </a:lnTo>
                  <a:lnTo>
                    <a:pt x="449827" y="481420"/>
                  </a:lnTo>
                  <a:lnTo>
                    <a:pt x="482794" y="448538"/>
                  </a:lnTo>
                  <a:lnTo>
                    <a:pt x="509777" y="410463"/>
                  </a:lnTo>
                  <a:lnTo>
                    <a:pt x="530007" y="367967"/>
                  </a:lnTo>
                  <a:lnTo>
                    <a:pt x="542710" y="321821"/>
                  </a:lnTo>
                  <a:lnTo>
                    <a:pt x="547115" y="272796"/>
                  </a:lnTo>
                  <a:lnTo>
                    <a:pt x="542710" y="223770"/>
                  </a:lnTo>
                  <a:lnTo>
                    <a:pt x="530007" y="177624"/>
                  </a:lnTo>
                  <a:lnTo>
                    <a:pt x="509777" y="135127"/>
                  </a:lnTo>
                  <a:lnTo>
                    <a:pt x="482794" y="97053"/>
                  </a:lnTo>
                  <a:lnTo>
                    <a:pt x="449827" y="64171"/>
                  </a:lnTo>
                  <a:lnTo>
                    <a:pt x="411649" y="37253"/>
                  </a:lnTo>
                  <a:lnTo>
                    <a:pt x="369030" y="17071"/>
                  </a:lnTo>
                  <a:lnTo>
                    <a:pt x="322743" y="4396"/>
                  </a:lnTo>
                  <a:lnTo>
                    <a:pt x="273557" y="0"/>
                  </a:lnTo>
                  <a:close/>
                </a:path>
              </a:pathLst>
            </a:custGeom>
            <a:solidFill>
              <a:srgbClr val="4471C4"/>
            </a:solidFill>
          </p:spPr>
          <p:txBody>
            <a:bodyPr wrap="square" lIns="0" tIns="0" rIns="0" bIns="0" rtlCol="0"/>
            <a:lstStyle/>
            <a:p>
              <a:endParaRPr sz="1485"/>
            </a:p>
          </p:txBody>
        </p:sp>
        <p:sp>
          <p:nvSpPr>
            <p:cNvPr id="7" name="object 7"/>
            <p:cNvSpPr/>
            <p:nvPr/>
          </p:nvSpPr>
          <p:spPr>
            <a:xfrm>
              <a:off x="9463532" y="589089"/>
              <a:ext cx="1659889" cy="2233295"/>
            </a:xfrm>
            <a:custGeom>
              <a:avLst/>
              <a:gdLst/>
              <a:ahLst/>
              <a:cxnLst/>
              <a:rect l="l" t="t" r="r" b="b"/>
              <a:pathLst>
                <a:path w="1659890" h="2233295">
                  <a:moveTo>
                    <a:pt x="0" y="9207"/>
                  </a:moveTo>
                  <a:lnTo>
                    <a:pt x="48117" y="4597"/>
                  </a:lnTo>
                  <a:lnTo>
                    <a:pt x="96023" y="1539"/>
                  </a:lnTo>
                  <a:lnTo>
                    <a:pt x="143691" y="13"/>
                  </a:lnTo>
                  <a:lnTo>
                    <a:pt x="191096" y="0"/>
                  </a:lnTo>
                  <a:lnTo>
                    <a:pt x="238212" y="1477"/>
                  </a:lnTo>
                  <a:lnTo>
                    <a:pt x="285014" y="4426"/>
                  </a:lnTo>
                  <a:lnTo>
                    <a:pt x="331476" y="8825"/>
                  </a:lnTo>
                  <a:lnTo>
                    <a:pt x="377572" y="14653"/>
                  </a:lnTo>
                  <a:lnTo>
                    <a:pt x="423276" y="21892"/>
                  </a:lnTo>
                  <a:lnTo>
                    <a:pt x="468564" y="30519"/>
                  </a:lnTo>
                  <a:lnTo>
                    <a:pt x="513409" y="40515"/>
                  </a:lnTo>
                  <a:lnTo>
                    <a:pt x="557786" y="51859"/>
                  </a:lnTo>
                  <a:lnTo>
                    <a:pt x="601669" y="64531"/>
                  </a:lnTo>
                  <a:lnTo>
                    <a:pt x="645033" y="78509"/>
                  </a:lnTo>
                  <a:lnTo>
                    <a:pt x="687851" y="93775"/>
                  </a:lnTo>
                  <a:lnTo>
                    <a:pt x="730099" y="110306"/>
                  </a:lnTo>
                  <a:lnTo>
                    <a:pt x="771750" y="128084"/>
                  </a:lnTo>
                  <a:lnTo>
                    <a:pt x="812780" y="147086"/>
                  </a:lnTo>
                  <a:lnTo>
                    <a:pt x="853162" y="167294"/>
                  </a:lnTo>
                  <a:lnTo>
                    <a:pt x="892870" y="188686"/>
                  </a:lnTo>
                  <a:lnTo>
                    <a:pt x="931880" y="211241"/>
                  </a:lnTo>
                  <a:lnTo>
                    <a:pt x="970165" y="234940"/>
                  </a:lnTo>
                  <a:lnTo>
                    <a:pt x="1007701" y="259762"/>
                  </a:lnTo>
                  <a:lnTo>
                    <a:pt x="1044460" y="285687"/>
                  </a:lnTo>
                  <a:lnTo>
                    <a:pt x="1080419" y="312693"/>
                  </a:lnTo>
                  <a:lnTo>
                    <a:pt x="1115550" y="340761"/>
                  </a:lnTo>
                  <a:lnTo>
                    <a:pt x="1149828" y="369871"/>
                  </a:lnTo>
                  <a:lnTo>
                    <a:pt x="1183229" y="400000"/>
                  </a:lnTo>
                  <a:lnTo>
                    <a:pt x="1215725" y="431130"/>
                  </a:lnTo>
                  <a:lnTo>
                    <a:pt x="1247293" y="463239"/>
                  </a:lnTo>
                  <a:lnTo>
                    <a:pt x="1277905" y="496308"/>
                  </a:lnTo>
                  <a:lnTo>
                    <a:pt x="1307536" y="530316"/>
                  </a:lnTo>
                  <a:lnTo>
                    <a:pt x="1336161" y="565241"/>
                  </a:lnTo>
                  <a:lnTo>
                    <a:pt x="1363754" y="601065"/>
                  </a:lnTo>
                  <a:lnTo>
                    <a:pt x="1390289" y="637766"/>
                  </a:lnTo>
                  <a:lnTo>
                    <a:pt x="1415741" y="675323"/>
                  </a:lnTo>
                  <a:lnTo>
                    <a:pt x="1440084" y="713717"/>
                  </a:lnTo>
                  <a:lnTo>
                    <a:pt x="1463293" y="752927"/>
                  </a:lnTo>
                  <a:lnTo>
                    <a:pt x="1485342" y="792933"/>
                  </a:lnTo>
                  <a:lnTo>
                    <a:pt x="1506205" y="833713"/>
                  </a:lnTo>
                  <a:lnTo>
                    <a:pt x="1525857" y="875248"/>
                  </a:lnTo>
                  <a:lnTo>
                    <a:pt x="1544271" y="917517"/>
                  </a:lnTo>
                  <a:lnTo>
                    <a:pt x="1561423" y="960500"/>
                  </a:lnTo>
                  <a:lnTo>
                    <a:pt x="1577287" y="1004176"/>
                  </a:lnTo>
                  <a:lnTo>
                    <a:pt x="1591837" y="1048524"/>
                  </a:lnTo>
                  <a:lnTo>
                    <a:pt x="1605047" y="1093525"/>
                  </a:lnTo>
                  <a:lnTo>
                    <a:pt x="1616893" y="1139157"/>
                  </a:lnTo>
                  <a:lnTo>
                    <a:pt x="1627347" y="1185401"/>
                  </a:lnTo>
                  <a:lnTo>
                    <a:pt x="1636386" y="1232235"/>
                  </a:lnTo>
                  <a:lnTo>
                    <a:pt x="1643982" y="1279640"/>
                  </a:lnTo>
                  <a:lnTo>
                    <a:pt x="1650111" y="1327594"/>
                  </a:lnTo>
                  <a:lnTo>
                    <a:pt x="1654831" y="1377202"/>
                  </a:lnTo>
                  <a:lnTo>
                    <a:pt x="1657887" y="1426819"/>
                  </a:lnTo>
                  <a:lnTo>
                    <a:pt x="1659288" y="1476405"/>
                  </a:lnTo>
                  <a:lnTo>
                    <a:pt x="1659042" y="1525920"/>
                  </a:lnTo>
                  <a:lnTo>
                    <a:pt x="1657158" y="1575326"/>
                  </a:lnTo>
                  <a:lnTo>
                    <a:pt x="1653642" y="1624581"/>
                  </a:lnTo>
                  <a:lnTo>
                    <a:pt x="1648504" y="1673647"/>
                  </a:lnTo>
                  <a:lnTo>
                    <a:pt x="1641752" y="1722485"/>
                  </a:lnTo>
                  <a:lnTo>
                    <a:pt x="1633394" y="1771053"/>
                  </a:lnTo>
                  <a:lnTo>
                    <a:pt x="1623439" y="1819313"/>
                  </a:lnTo>
                  <a:lnTo>
                    <a:pt x="1611893" y="1867225"/>
                  </a:lnTo>
                  <a:lnTo>
                    <a:pt x="1598767" y="1914749"/>
                  </a:lnTo>
                  <a:lnTo>
                    <a:pt x="1584067" y="1961846"/>
                  </a:lnTo>
                  <a:lnTo>
                    <a:pt x="1567802" y="2008476"/>
                  </a:lnTo>
                  <a:lnTo>
                    <a:pt x="1549981" y="2054599"/>
                  </a:lnTo>
                  <a:lnTo>
                    <a:pt x="1530611" y="2100176"/>
                  </a:lnTo>
                  <a:lnTo>
                    <a:pt x="1509701" y="2145166"/>
                  </a:lnTo>
                  <a:lnTo>
                    <a:pt x="1487259" y="2189531"/>
                  </a:lnTo>
                  <a:lnTo>
                    <a:pt x="1463294" y="2233231"/>
                  </a:lnTo>
                </a:path>
              </a:pathLst>
            </a:custGeom>
            <a:ln w="127000">
              <a:solidFill>
                <a:srgbClr val="FFC000"/>
              </a:solidFill>
              <a:prstDash val="lgDash"/>
            </a:ln>
          </p:spPr>
          <p:txBody>
            <a:bodyPr wrap="square" lIns="0" tIns="0" rIns="0" bIns="0" rtlCol="0"/>
            <a:lstStyle/>
            <a:p>
              <a:endParaRPr sz="1485"/>
            </a:p>
          </p:txBody>
        </p:sp>
      </p:grpSp>
    </p:spTree>
    <p:extLst>
      <p:ext uri="{BB962C8B-B14F-4D97-AF65-F5344CB8AC3E}">
        <p14:creationId xmlns:p14="http://schemas.microsoft.com/office/powerpoint/2010/main" val="26979287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6277" y="2575207"/>
            <a:ext cx="4211431" cy="3566541"/>
            <a:chOff x="831850" y="1839918"/>
            <a:chExt cx="5104765" cy="4323080"/>
          </a:xfrm>
        </p:grpSpPr>
        <p:sp>
          <p:nvSpPr>
            <p:cNvPr id="3" name="object 3"/>
            <p:cNvSpPr/>
            <p:nvPr/>
          </p:nvSpPr>
          <p:spPr>
            <a:xfrm>
              <a:off x="838200" y="1846268"/>
              <a:ext cx="5092065" cy="4310380"/>
            </a:xfrm>
            <a:custGeom>
              <a:avLst/>
              <a:gdLst/>
              <a:ahLst/>
              <a:cxnLst/>
              <a:rect l="l" t="t" r="r" b="b"/>
              <a:pathLst>
                <a:path w="5092065" h="4310380">
                  <a:moveTo>
                    <a:pt x="1093129" y="56"/>
                  </a:moveTo>
                  <a:lnTo>
                    <a:pt x="1035596" y="549"/>
                  </a:lnTo>
                  <a:lnTo>
                    <a:pt x="978063" y="3513"/>
                  </a:lnTo>
                  <a:lnTo>
                    <a:pt x="920530" y="9042"/>
                  </a:lnTo>
                  <a:lnTo>
                    <a:pt x="862997" y="17232"/>
                  </a:lnTo>
                  <a:lnTo>
                    <a:pt x="805464" y="28176"/>
                  </a:lnTo>
                  <a:lnTo>
                    <a:pt x="747930" y="41968"/>
                  </a:lnTo>
                  <a:lnTo>
                    <a:pt x="690397" y="58702"/>
                  </a:lnTo>
                  <a:lnTo>
                    <a:pt x="632864" y="78473"/>
                  </a:lnTo>
                  <a:lnTo>
                    <a:pt x="575331" y="101375"/>
                  </a:lnTo>
                  <a:lnTo>
                    <a:pt x="517798" y="127502"/>
                  </a:lnTo>
                  <a:lnTo>
                    <a:pt x="460265" y="156947"/>
                  </a:lnTo>
                  <a:lnTo>
                    <a:pt x="402732" y="189806"/>
                  </a:lnTo>
                  <a:lnTo>
                    <a:pt x="345198" y="226172"/>
                  </a:lnTo>
                  <a:lnTo>
                    <a:pt x="287665" y="266140"/>
                  </a:lnTo>
                  <a:lnTo>
                    <a:pt x="230132" y="309803"/>
                  </a:lnTo>
                  <a:lnTo>
                    <a:pt x="172599" y="357257"/>
                  </a:lnTo>
                  <a:lnTo>
                    <a:pt x="143832" y="382434"/>
                  </a:lnTo>
                  <a:lnTo>
                    <a:pt x="115066" y="408594"/>
                  </a:lnTo>
                  <a:lnTo>
                    <a:pt x="86299" y="435748"/>
                  </a:lnTo>
                  <a:lnTo>
                    <a:pt x="57533" y="463909"/>
                  </a:lnTo>
                  <a:lnTo>
                    <a:pt x="28766" y="493088"/>
                  </a:lnTo>
                  <a:lnTo>
                    <a:pt x="0" y="523297"/>
                  </a:lnTo>
                  <a:lnTo>
                    <a:pt x="0" y="3786625"/>
                  </a:lnTo>
                  <a:lnTo>
                    <a:pt x="28766" y="3756415"/>
                  </a:lnTo>
                  <a:lnTo>
                    <a:pt x="57533" y="3727235"/>
                  </a:lnTo>
                  <a:lnTo>
                    <a:pt x="86299" y="3699074"/>
                  </a:lnTo>
                  <a:lnTo>
                    <a:pt x="115066" y="3671918"/>
                  </a:lnTo>
                  <a:lnTo>
                    <a:pt x="143832" y="3645757"/>
                  </a:lnTo>
                  <a:lnTo>
                    <a:pt x="172599" y="3620579"/>
                  </a:lnTo>
                  <a:lnTo>
                    <a:pt x="230132" y="3573124"/>
                  </a:lnTo>
                  <a:lnTo>
                    <a:pt x="287665" y="3529459"/>
                  </a:lnTo>
                  <a:lnTo>
                    <a:pt x="345198" y="3489490"/>
                  </a:lnTo>
                  <a:lnTo>
                    <a:pt x="402732" y="3453122"/>
                  </a:lnTo>
                  <a:lnTo>
                    <a:pt x="460265" y="3420262"/>
                  </a:lnTo>
                  <a:lnTo>
                    <a:pt x="517798" y="3390815"/>
                  </a:lnTo>
                  <a:lnTo>
                    <a:pt x="575331" y="3364687"/>
                  </a:lnTo>
                  <a:lnTo>
                    <a:pt x="632864" y="3341784"/>
                  </a:lnTo>
                  <a:lnTo>
                    <a:pt x="690397" y="3322012"/>
                  </a:lnTo>
                  <a:lnTo>
                    <a:pt x="747930" y="3305276"/>
                  </a:lnTo>
                  <a:lnTo>
                    <a:pt x="805464" y="3291483"/>
                  </a:lnTo>
                  <a:lnTo>
                    <a:pt x="862997" y="3280538"/>
                  </a:lnTo>
                  <a:lnTo>
                    <a:pt x="920530" y="3272348"/>
                  </a:lnTo>
                  <a:lnTo>
                    <a:pt x="978063" y="3266817"/>
                  </a:lnTo>
                  <a:lnTo>
                    <a:pt x="1035596" y="3263853"/>
                  </a:lnTo>
                  <a:lnTo>
                    <a:pt x="1064363" y="3263303"/>
                  </a:lnTo>
                  <a:lnTo>
                    <a:pt x="1093129" y="3263360"/>
                  </a:lnTo>
                  <a:lnTo>
                    <a:pt x="1150663" y="3265244"/>
                  </a:lnTo>
                  <a:lnTo>
                    <a:pt x="1208196" y="3269412"/>
                  </a:lnTo>
                  <a:lnTo>
                    <a:pt x="1265729" y="3275769"/>
                  </a:lnTo>
                  <a:lnTo>
                    <a:pt x="1323262" y="3284221"/>
                  </a:lnTo>
                  <a:lnTo>
                    <a:pt x="1380795" y="3294674"/>
                  </a:lnTo>
                  <a:lnTo>
                    <a:pt x="1438328" y="3307034"/>
                  </a:lnTo>
                  <a:lnTo>
                    <a:pt x="1495861" y="3321207"/>
                  </a:lnTo>
                  <a:lnTo>
                    <a:pt x="1553395" y="3337097"/>
                  </a:lnTo>
                  <a:lnTo>
                    <a:pt x="1610928" y="3354612"/>
                  </a:lnTo>
                  <a:lnTo>
                    <a:pt x="1668461" y="3373658"/>
                  </a:lnTo>
                  <a:lnTo>
                    <a:pt x="1725994" y="3394139"/>
                  </a:lnTo>
                  <a:lnTo>
                    <a:pt x="1783527" y="3415962"/>
                  </a:lnTo>
                  <a:lnTo>
                    <a:pt x="1841060" y="3439032"/>
                  </a:lnTo>
                  <a:lnTo>
                    <a:pt x="1898594" y="3463256"/>
                  </a:lnTo>
                  <a:lnTo>
                    <a:pt x="1956127" y="3488539"/>
                  </a:lnTo>
                  <a:lnTo>
                    <a:pt x="2013660" y="3514788"/>
                  </a:lnTo>
                  <a:lnTo>
                    <a:pt x="2071193" y="3541907"/>
                  </a:lnTo>
                  <a:lnTo>
                    <a:pt x="2128726" y="3569804"/>
                  </a:lnTo>
                  <a:lnTo>
                    <a:pt x="2186259" y="3598383"/>
                  </a:lnTo>
                  <a:lnTo>
                    <a:pt x="2272559" y="3642325"/>
                  </a:lnTo>
                  <a:lnTo>
                    <a:pt x="2358859" y="3687274"/>
                  </a:lnTo>
                  <a:lnTo>
                    <a:pt x="2761591" y="3901004"/>
                  </a:lnTo>
                  <a:lnTo>
                    <a:pt x="2847891" y="3945653"/>
                  </a:lnTo>
                  <a:lnTo>
                    <a:pt x="2934190" y="3989190"/>
                  </a:lnTo>
                  <a:lnTo>
                    <a:pt x="2991723" y="4017440"/>
                  </a:lnTo>
                  <a:lnTo>
                    <a:pt x="3049257" y="4044960"/>
                  </a:lnTo>
                  <a:lnTo>
                    <a:pt x="3106790" y="4071656"/>
                  </a:lnTo>
                  <a:lnTo>
                    <a:pt x="3164323" y="4097434"/>
                  </a:lnTo>
                  <a:lnTo>
                    <a:pt x="3221856" y="4122200"/>
                  </a:lnTo>
                  <a:lnTo>
                    <a:pt x="3279389" y="4145860"/>
                  </a:lnTo>
                  <a:lnTo>
                    <a:pt x="3336922" y="4168319"/>
                  </a:lnTo>
                  <a:lnTo>
                    <a:pt x="3394456" y="4189483"/>
                  </a:lnTo>
                  <a:lnTo>
                    <a:pt x="3451989" y="4209259"/>
                  </a:lnTo>
                  <a:lnTo>
                    <a:pt x="3509522" y="4227551"/>
                  </a:lnTo>
                  <a:lnTo>
                    <a:pt x="3567055" y="4244267"/>
                  </a:lnTo>
                  <a:lnTo>
                    <a:pt x="3624588" y="4259311"/>
                  </a:lnTo>
                  <a:lnTo>
                    <a:pt x="3682121" y="4272590"/>
                  </a:lnTo>
                  <a:lnTo>
                    <a:pt x="3739654" y="4284009"/>
                  </a:lnTo>
                  <a:lnTo>
                    <a:pt x="3797188" y="4293475"/>
                  </a:lnTo>
                  <a:lnTo>
                    <a:pt x="3854721" y="4300892"/>
                  </a:lnTo>
                  <a:lnTo>
                    <a:pt x="3912254" y="4306168"/>
                  </a:lnTo>
                  <a:lnTo>
                    <a:pt x="3969787" y="4309207"/>
                  </a:lnTo>
                  <a:lnTo>
                    <a:pt x="4027320" y="4309915"/>
                  </a:lnTo>
                  <a:lnTo>
                    <a:pt x="4056087" y="4309367"/>
                  </a:lnTo>
                  <a:lnTo>
                    <a:pt x="4113620" y="4306403"/>
                  </a:lnTo>
                  <a:lnTo>
                    <a:pt x="4171153" y="4300874"/>
                  </a:lnTo>
                  <a:lnTo>
                    <a:pt x="4228686" y="4292685"/>
                  </a:lnTo>
                  <a:lnTo>
                    <a:pt x="4286219" y="4281742"/>
                  </a:lnTo>
                  <a:lnTo>
                    <a:pt x="4343753" y="4267950"/>
                  </a:lnTo>
                  <a:lnTo>
                    <a:pt x="4401286" y="4251216"/>
                  </a:lnTo>
                  <a:lnTo>
                    <a:pt x="4458819" y="4231446"/>
                  </a:lnTo>
                  <a:lnTo>
                    <a:pt x="4516352" y="4208544"/>
                  </a:lnTo>
                  <a:lnTo>
                    <a:pt x="4573885" y="4182418"/>
                  </a:lnTo>
                  <a:lnTo>
                    <a:pt x="4631418" y="4152973"/>
                  </a:lnTo>
                  <a:lnTo>
                    <a:pt x="4688951" y="4120114"/>
                  </a:lnTo>
                  <a:lnTo>
                    <a:pt x="4746485" y="4083748"/>
                  </a:lnTo>
                  <a:lnTo>
                    <a:pt x="4804018" y="4043781"/>
                  </a:lnTo>
                  <a:lnTo>
                    <a:pt x="4861551" y="4000118"/>
                  </a:lnTo>
                  <a:lnTo>
                    <a:pt x="4919084" y="3952665"/>
                  </a:lnTo>
                  <a:lnTo>
                    <a:pt x="4947851" y="3927488"/>
                  </a:lnTo>
                  <a:lnTo>
                    <a:pt x="4976617" y="3901328"/>
                  </a:lnTo>
                  <a:lnTo>
                    <a:pt x="5005384" y="3874173"/>
                  </a:lnTo>
                  <a:lnTo>
                    <a:pt x="5034150" y="3846013"/>
                  </a:lnTo>
                  <a:lnTo>
                    <a:pt x="5062917" y="3816834"/>
                  </a:lnTo>
                  <a:lnTo>
                    <a:pt x="5091684" y="3786625"/>
                  </a:lnTo>
                  <a:lnTo>
                    <a:pt x="5091684" y="523297"/>
                  </a:lnTo>
                  <a:lnTo>
                    <a:pt x="5062917" y="553505"/>
                  </a:lnTo>
                  <a:lnTo>
                    <a:pt x="5034150" y="582684"/>
                  </a:lnTo>
                  <a:lnTo>
                    <a:pt x="5005384" y="610845"/>
                  </a:lnTo>
                  <a:lnTo>
                    <a:pt x="4976617" y="637999"/>
                  </a:lnTo>
                  <a:lnTo>
                    <a:pt x="4947851" y="664159"/>
                  </a:lnTo>
                  <a:lnTo>
                    <a:pt x="4919084" y="689336"/>
                  </a:lnTo>
                  <a:lnTo>
                    <a:pt x="4861551" y="736790"/>
                  </a:lnTo>
                  <a:lnTo>
                    <a:pt x="4804018" y="780453"/>
                  </a:lnTo>
                  <a:lnTo>
                    <a:pt x="4746485" y="820421"/>
                  </a:lnTo>
                  <a:lnTo>
                    <a:pt x="4688951" y="856787"/>
                  </a:lnTo>
                  <a:lnTo>
                    <a:pt x="4631418" y="889646"/>
                  </a:lnTo>
                  <a:lnTo>
                    <a:pt x="4573885" y="919091"/>
                  </a:lnTo>
                  <a:lnTo>
                    <a:pt x="4516352" y="945218"/>
                  </a:lnTo>
                  <a:lnTo>
                    <a:pt x="4458819" y="968120"/>
                  </a:lnTo>
                  <a:lnTo>
                    <a:pt x="4401286" y="987891"/>
                  </a:lnTo>
                  <a:lnTo>
                    <a:pt x="4343753" y="1004625"/>
                  </a:lnTo>
                  <a:lnTo>
                    <a:pt x="4286219" y="1018417"/>
                  </a:lnTo>
                  <a:lnTo>
                    <a:pt x="4228686" y="1029361"/>
                  </a:lnTo>
                  <a:lnTo>
                    <a:pt x="4171153" y="1037551"/>
                  </a:lnTo>
                  <a:lnTo>
                    <a:pt x="4113620" y="1043080"/>
                  </a:lnTo>
                  <a:lnTo>
                    <a:pt x="4056087" y="1046044"/>
                  </a:lnTo>
                  <a:lnTo>
                    <a:pt x="4027320" y="1046594"/>
                  </a:lnTo>
                  <a:lnTo>
                    <a:pt x="3998554" y="1046537"/>
                  </a:lnTo>
                  <a:lnTo>
                    <a:pt x="3941020" y="1044652"/>
                  </a:lnTo>
                  <a:lnTo>
                    <a:pt x="3883487" y="1040483"/>
                  </a:lnTo>
                  <a:lnTo>
                    <a:pt x="3825954" y="1034126"/>
                  </a:lnTo>
                  <a:lnTo>
                    <a:pt x="3768421" y="1025673"/>
                  </a:lnTo>
                  <a:lnTo>
                    <a:pt x="3710888" y="1015220"/>
                  </a:lnTo>
                  <a:lnTo>
                    <a:pt x="3653355" y="1002860"/>
                  </a:lnTo>
                  <a:lnTo>
                    <a:pt x="3595822" y="988687"/>
                  </a:lnTo>
                  <a:lnTo>
                    <a:pt x="3538288" y="972796"/>
                  </a:lnTo>
                  <a:lnTo>
                    <a:pt x="3480755" y="955281"/>
                  </a:lnTo>
                  <a:lnTo>
                    <a:pt x="3423222" y="936236"/>
                  </a:lnTo>
                  <a:lnTo>
                    <a:pt x="3365689" y="915755"/>
                  </a:lnTo>
                  <a:lnTo>
                    <a:pt x="3308156" y="893932"/>
                  </a:lnTo>
                  <a:lnTo>
                    <a:pt x="3250623" y="870861"/>
                  </a:lnTo>
                  <a:lnTo>
                    <a:pt x="3193089" y="846637"/>
                  </a:lnTo>
                  <a:lnTo>
                    <a:pt x="3135556" y="821354"/>
                  </a:lnTo>
                  <a:lnTo>
                    <a:pt x="3078023" y="795106"/>
                  </a:lnTo>
                  <a:lnTo>
                    <a:pt x="3020490" y="767987"/>
                  </a:lnTo>
                  <a:lnTo>
                    <a:pt x="2962957" y="740091"/>
                  </a:lnTo>
                  <a:lnTo>
                    <a:pt x="2905424" y="711512"/>
                  </a:lnTo>
                  <a:lnTo>
                    <a:pt x="2819124" y="667571"/>
                  </a:lnTo>
                  <a:lnTo>
                    <a:pt x="2732824" y="622622"/>
                  </a:lnTo>
                  <a:lnTo>
                    <a:pt x="2330092" y="408896"/>
                  </a:lnTo>
                  <a:lnTo>
                    <a:pt x="2243792" y="364248"/>
                  </a:lnTo>
                  <a:lnTo>
                    <a:pt x="2157493" y="320712"/>
                  </a:lnTo>
                  <a:lnTo>
                    <a:pt x="2099960" y="292463"/>
                  </a:lnTo>
                  <a:lnTo>
                    <a:pt x="2042426" y="264944"/>
                  </a:lnTo>
                  <a:lnTo>
                    <a:pt x="1984893" y="238248"/>
                  </a:lnTo>
                  <a:lnTo>
                    <a:pt x="1927360" y="212471"/>
                  </a:lnTo>
                  <a:lnTo>
                    <a:pt x="1869827" y="187705"/>
                  </a:lnTo>
                  <a:lnTo>
                    <a:pt x="1812294" y="164046"/>
                  </a:lnTo>
                  <a:lnTo>
                    <a:pt x="1754761" y="141588"/>
                  </a:lnTo>
                  <a:lnTo>
                    <a:pt x="1697228" y="120424"/>
                  </a:lnTo>
                  <a:lnTo>
                    <a:pt x="1639694" y="100649"/>
                  </a:lnTo>
                  <a:lnTo>
                    <a:pt x="1582161" y="82357"/>
                  </a:lnTo>
                  <a:lnTo>
                    <a:pt x="1524628" y="65643"/>
                  </a:lnTo>
                  <a:lnTo>
                    <a:pt x="1467095" y="50599"/>
                  </a:lnTo>
                  <a:lnTo>
                    <a:pt x="1409562" y="37321"/>
                  </a:lnTo>
                  <a:lnTo>
                    <a:pt x="1352029" y="25902"/>
                  </a:lnTo>
                  <a:lnTo>
                    <a:pt x="1294495" y="16438"/>
                  </a:lnTo>
                  <a:lnTo>
                    <a:pt x="1236962" y="9021"/>
                  </a:lnTo>
                  <a:lnTo>
                    <a:pt x="1179429" y="3746"/>
                  </a:lnTo>
                  <a:lnTo>
                    <a:pt x="1121896" y="708"/>
                  </a:lnTo>
                  <a:lnTo>
                    <a:pt x="1093129" y="56"/>
                  </a:lnTo>
                  <a:close/>
                </a:path>
              </a:pathLst>
            </a:custGeom>
            <a:solidFill>
              <a:srgbClr val="4471C4"/>
            </a:solidFill>
          </p:spPr>
          <p:txBody>
            <a:bodyPr wrap="square" lIns="0" tIns="0" rIns="0" bIns="0" rtlCol="0"/>
            <a:lstStyle/>
            <a:p>
              <a:endParaRPr sz="1485"/>
            </a:p>
          </p:txBody>
        </p:sp>
        <p:sp>
          <p:nvSpPr>
            <p:cNvPr id="4" name="object 4"/>
            <p:cNvSpPr/>
            <p:nvPr/>
          </p:nvSpPr>
          <p:spPr>
            <a:xfrm>
              <a:off x="838200" y="1846268"/>
              <a:ext cx="5092065" cy="4310380"/>
            </a:xfrm>
            <a:custGeom>
              <a:avLst/>
              <a:gdLst/>
              <a:ahLst/>
              <a:cxnLst/>
              <a:rect l="l" t="t" r="r" b="b"/>
              <a:pathLst>
                <a:path w="5092065" h="4310380">
                  <a:moveTo>
                    <a:pt x="0" y="523297"/>
                  </a:moveTo>
                  <a:lnTo>
                    <a:pt x="28766" y="493088"/>
                  </a:lnTo>
                  <a:lnTo>
                    <a:pt x="57533" y="463909"/>
                  </a:lnTo>
                  <a:lnTo>
                    <a:pt x="86299" y="435748"/>
                  </a:lnTo>
                  <a:lnTo>
                    <a:pt x="115066" y="408594"/>
                  </a:lnTo>
                  <a:lnTo>
                    <a:pt x="143832" y="382434"/>
                  </a:lnTo>
                  <a:lnTo>
                    <a:pt x="172599" y="357257"/>
                  </a:lnTo>
                  <a:lnTo>
                    <a:pt x="230132" y="309803"/>
                  </a:lnTo>
                  <a:lnTo>
                    <a:pt x="287665" y="266140"/>
                  </a:lnTo>
                  <a:lnTo>
                    <a:pt x="345198" y="226172"/>
                  </a:lnTo>
                  <a:lnTo>
                    <a:pt x="402732" y="189806"/>
                  </a:lnTo>
                  <a:lnTo>
                    <a:pt x="460265" y="156947"/>
                  </a:lnTo>
                  <a:lnTo>
                    <a:pt x="517798" y="127502"/>
                  </a:lnTo>
                  <a:lnTo>
                    <a:pt x="575331" y="101375"/>
                  </a:lnTo>
                  <a:lnTo>
                    <a:pt x="632864" y="78473"/>
                  </a:lnTo>
                  <a:lnTo>
                    <a:pt x="690397" y="58702"/>
                  </a:lnTo>
                  <a:lnTo>
                    <a:pt x="747930" y="41968"/>
                  </a:lnTo>
                  <a:lnTo>
                    <a:pt x="805464" y="28176"/>
                  </a:lnTo>
                  <a:lnTo>
                    <a:pt x="862997" y="17232"/>
                  </a:lnTo>
                  <a:lnTo>
                    <a:pt x="920530" y="9042"/>
                  </a:lnTo>
                  <a:lnTo>
                    <a:pt x="978063" y="3513"/>
                  </a:lnTo>
                  <a:lnTo>
                    <a:pt x="1035596" y="549"/>
                  </a:lnTo>
                  <a:lnTo>
                    <a:pt x="1064363" y="0"/>
                  </a:lnTo>
                  <a:lnTo>
                    <a:pt x="1093129" y="56"/>
                  </a:lnTo>
                  <a:lnTo>
                    <a:pt x="1150663" y="1941"/>
                  </a:lnTo>
                  <a:lnTo>
                    <a:pt x="1208196" y="6110"/>
                  </a:lnTo>
                  <a:lnTo>
                    <a:pt x="1265729" y="12467"/>
                  </a:lnTo>
                  <a:lnTo>
                    <a:pt x="1323262" y="20920"/>
                  </a:lnTo>
                  <a:lnTo>
                    <a:pt x="1380795" y="31373"/>
                  </a:lnTo>
                  <a:lnTo>
                    <a:pt x="1438328" y="43733"/>
                  </a:lnTo>
                  <a:lnTo>
                    <a:pt x="1495861" y="57906"/>
                  </a:lnTo>
                  <a:lnTo>
                    <a:pt x="1553395" y="73797"/>
                  </a:lnTo>
                  <a:lnTo>
                    <a:pt x="1610928" y="91312"/>
                  </a:lnTo>
                  <a:lnTo>
                    <a:pt x="1668461" y="110357"/>
                  </a:lnTo>
                  <a:lnTo>
                    <a:pt x="1725994" y="130838"/>
                  </a:lnTo>
                  <a:lnTo>
                    <a:pt x="1783527" y="152661"/>
                  </a:lnTo>
                  <a:lnTo>
                    <a:pt x="1841060" y="175732"/>
                  </a:lnTo>
                  <a:lnTo>
                    <a:pt x="1898594" y="199956"/>
                  </a:lnTo>
                  <a:lnTo>
                    <a:pt x="1956127" y="225239"/>
                  </a:lnTo>
                  <a:lnTo>
                    <a:pt x="2013660" y="251487"/>
                  </a:lnTo>
                  <a:lnTo>
                    <a:pt x="2071193" y="278606"/>
                  </a:lnTo>
                  <a:lnTo>
                    <a:pt x="2128726" y="306502"/>
                  </a:lnTo>
                  <a:lnTo>
                    <a:pt x="2186259" y="335081"/>
                  </a:lnTo>
                  <a:lnTo>
                    <a:pt x="2243792" y="364248"/>
                  </a:lnTo>
                  <a:lnTo>
                    <a:pt x="2301326" y="393909"/>
                  </a:lnTo>
                  <a:lnTo>
                    <a:pt x="2358859" y="423971"/>
                  </a:lnTo>
                  <a:lnTo>
                    <a:pt x="2416392" y="454338"/>
                  </a:lnTo>
                  <a:lnTo>
                    <a:pt x="2473925" y="484918"/>
                  </a:lnTo>
                  <a:lnTo>
                    <a:pt x="2531458" y="515615"/>
                  </a:lnTo>
                  <a:lnTo>
                    <a:pt x="2560225" y="530978"/>
                  </a:lnTo>
                  <a:lnTo>
                    <a:pt x="2588991" y="546336"/>
                  </a:lnTo>
                  <a:lnTo>
                    <a:pt x="2646525" y="576986"/>
                  </a:lnTo>
                  <a:lnTo>
                    <a:pt x="2704058" y="607471"/>
                  </a:lnTo>
                  <a:lnTo>
                    <a:pt x="2761591" y="637697"/>
                  </a:lnTo>
                  <a:lnTo>
                    <a:pt x="2819124" y="667571"/>
                  </a:lnTo>
                  <a:lnTo>
                    <a:pt x="2876657" y="696997"/>
                  </a:lnTo>
                  <a:lnTo>
                    <a:pt x="2934190" y="725881"/>
                  </a:lnTo>
                  <a:lnTo>
                    <a:pt x="2991723" y="754130"/>
                  </a:lnTo>
                  <a:lnTo>
                    <a:pt x="3049257" y="781650"/>
                  </a:lnTo>
                  <a:lnTo>
                    <a:pt x="3106790" y="808345"/>
                  </a:lnTo>
                  <a:lnTo>
                    <a:pt x="3164323" y="834122"/>
                  </a:lnTo>
                  <a:lnTo>
                    <a:pt x="3221856" y="858888"/>
                  </a:lnTo>
                  <a:lnTo>
                    <a:pt x="3279389" y="882547"/>
                  </a:lnTo>
                  <a:lnTo>
                    <a:pt x="3336922" y="905005"/>
                  </a:lnTo>
                  <a:lnTo>
                    <a:pt x="3394455" y="926169"/>
                  </a:lnTo>
                  <a:lnTo>
                    <a:pt x="3451989" y="945944"/>
                  </a:lnTo>
                  <a:lnTo>
                    <a:pt x="3509522" y="964236"/>
                  </a:lnTo>
                  <a:lnTo>
                    <a:pt x="3567055" y="980950"/>
                  </a:lnTo>
                  <a:lnTo>
                    <a:pt x="3624588" y="995994"/>
                  </a:lnTo>
                  <a:lnTo>
                    <a:pt x="3682121" y="1009272"/>
                  </a:lnTo>
                  <a:lnTo>
                    <a:pt x="3739654" y="1020691"/>
                  </a:lnTo>
                  <a:lnTo>
                    <a:pt x="3797188" y="1030155"/>
                  </a:lnTo>
                  <a:lnTo>
                    <a:pt x="3854721" y="1037572"/>
                  </a:lnTo>
                  <a:lnTo>
                    <a:pt x="3912254" y="1042847"/>
                  </a:lnTo>
                  <a:lnTo>
                    <a:pt x="3969787" y="1045885"/>
                  </a:lnTo>
                  <a:lnTo>
                    <a:pt x="4027320" y="1046594"/>
                  </a:lnTo>
                  <a:lnTo>
                    <a:pt x="4056087" y="1046044"/>
                  </a:lnTo>
                  <a:lnTo>
                    <a:pt x="4113620" y="1043080"/>
                  </a:lnTo>
                  <a:lnTo>
                    <a:pt x="4171153" y="1037551"/>
                  </a:lnTo>
                  <a:lnTo>
                    <a:pt x="4228686" y="1029361"/>
                  </a:lnTo>
                  <a:lnTo>
                    <a:pt x="4286219" y="1018417"/>
                  </a:lnTo>
                  <a:lnTo>
                    <a:pt x="4343753" y="1004625"/>
                  </a:lnTo>
                  <a:lnTo>
                    <a:pt x="4401286" y="987891"/>
                  </a:lnTo>
                  <a:lnTo>
                    <a:pt x="4458819" y="968120"/>
                  </a:lnTo>
                  <a:lnTo>
                    <a:pt x="4516352" y="945218"/>
                  </a:lnTo>
                  <a:lnTo>
                    <a:pt x="4573885" y="919091"/>
                  </a:lnTo>
                  <a:lnTo>
                    <a:pt x="4631418" y="889646"/>
                  </a:lnTo>
                  <a:lnTo>
                    <a:pt x="4688951" y="856787"/>
                  </a:lnTo>
                  <a:lnTo>
                    <a:pt x="4746485" y="820421"/>
                  </a:lnTo>
                  <a:lnTo>
                    <a:pt x="4804018" y="780453"/>
                  </a:lnTo>
                  <a:lnTo>
                    <a:pt x="4861551" y="736790"/>
                  </a:lnTo>
                  <a:lnTo>
                    <a:pt x="4919084" y="689336"/>
                  </a:lnTo>
                  <a:lnTo>
                    <a:pt x="4947851" y="664159"/>
                  </a:lnTo>
                  <a:lnTo>
                    <a:pt x="4976617" y="637999"/>
                  </a:lnTo>
                  <a:lnTo>
                    <a:pt x="5005384" y="610845"/>
                  </a:lnTo>
                  <a:lnTo>
                    <a:pt x="5034150" y="582684"/>
                  </a:lnTo>
                  <a:lnTo>
                    <a:pt x="5062917" y="553505"/>
                  </a:lnTo>
                  <a:lnTo>
                    <a:pt x="5091684" y="523297"/>
                  </a:lnTo>
                  <a:lnTo>
                    <a:pt x="5091684" y="3786625"/>
                  </a:lnTo>
                  <a:lnTo>
                    <a:pt x="5062917" y="3816834"/>
                  </a:lnTo>
                  <a:lnTo>
                    <a:pt x="5034150" y="3846013"/>
                  </a:lnTo>
                  <a:lnTo>
                    <a:pt x="5005384" y="3874173"/>
                  </a:lnTo>
                  <a:lnTo>
                    <a:pt x="4976617" y="3901328"/>
                  </a:lnTo>
                  <a:lnTo>
                    <a:pt x="4947851" y="3927488"/>
                  </a:lnTo>
                  <a:lnTo>
                    <a:pt x="4919084" y="3952665"/>
                  </a:lnTo>
                  <a:lnTo>
                    <a:pt x="4861551" y="4000118"/>
                  </a:lnTo>
                  <a:lnTo>
                    <a:pt x="4804018" y="4043781"/>
                  </a:lnTo>
                  <a:lnTo>
                    <a:pt x="4746485" y="4083748"/>
                  </a:lnTo>
                  <a:lnTo>
                    <a:pt x="4688951" y="4120114"/>
                  </a:lnTo>
                  <a:lnTo>
                    <a:pt x="4631418" y="4152973"/>
                  </a:lnTo>
                  <a:lnTo>
                    <a:pt x="4573885" y="4182418"/>
                  </a:lnTo>
                  <a:lnTo>
                    <a:pt x="4516352" y="4208544"/>
                  </a:lnTo>
                  <a:lnTo>
                    <a:pt x="4458819" y="4231446"/>
                  </a:lnTo>
                  <a:lnTo>
                    <a:pt x="4401286" y="4251216"/>
                  </a:lnTo>
                  <a:lnTo>
                    <a:pt x="4343753" y="4267950"/>
                  </a:lnTo>
                  <a:lnTo>
                    <a:pt x="4286219" y="4281742"/>
                  </a:lnTo>
                  <a:lnTo>
                    <a:pt x="4228686" y="4292685"/>
                  </a:lnTo>
                  <a:lnTo>
                    <a:pt x="4171153" y="4300874"/>
                  </a:lnTo>
                  <a:lnTo>
                    <a:pt x="4113620" y="4306403"/>
                  </a:lnTo>
                  <a:lnTo>
                    <a:pt x="4056087" y="4309367"/>
                  </a:lnTo>
                  <a:lnTo>
                    <a:pt x="4027320" y="4309915"/>
                  </a:lnTo>
                  <a:lnTo>
                    <a:pt x="3998554" y="4309858"/>
                  </a:lnTo>
                  <a:lnTo>
                    <a:pt x="3941020" y="4307973"/>
                  </a:lnTo>
                  <a:lnTo>
                    <a:pt x="3883487" y="4303804"/>
                  </a:lnTo>
                  <a:lnTo>
                    <a:pt x="3825954" y="4297445"/>
                  </a:lnTo>
                  <a:lnTo>
                    <a:pt x="3768421" y="4288992"/>
                  </a:lnTo>
                  <a:lnTo>
                    <a:pt x="3710888" y="4278538"/>
                  </a:lnTo>
                  <a:lnTo>
                    <a:pt x="3653355" y="4266177"/>
                  </a:lnTo>
                  <a:lnTo>
                    <a:pt x="3595822" y="4252004"/>
                  </a:lnTo>
                  <a:lnTo>
                    <a:pt x="3538288" y="4236112"/>
                  </a:lnTo>
                  <a:lnTo>
                    <a:pt x="3480755" y="4218596"/>
                  </a:lnTo>
                  <a:lnTo>
                    <a:pt x="3423222" y="4199550"/>
                  </a:lnTo>
                  <a:lnTo>
                    <a:pt x="3365689" y="4179069"/>
                  </a:lnTo>
                  <a:lnTo>
                    <a:pt x="3308156" y="4157245"/>
                  </a:lnTo>
                  <a:lnTo>
                    <a:pt x="3250623" y="4134174"/>
                  </a:lnTo>
                  <a:lnTo>
                    <a:pt x="3193089" y="4109949"/>
                  </a:lnTo>
                  <a:lnTo>
                    <a:pt x="3135556" y="4084666"/>
                  </a:lnTo>
                  <a:lnTo>
                    <a:pt x="3078023" y="4058417"/>
                  </a:lnTo>
                  <a:lnTo>
                    <a:pt x="3020490" y="4031297"/>
                  </a:lnTo>
                  <a:lnTo>
                    <a:pt x="2962957" y="4003400"/>
                  </a:lnTo>
                  <a:lnTo>
                    <a:pt x="2905424" y="3974821"/>
                  </a:lnTo>
                  <a:lnTo>
                    <a:pt x="2847891" y="3945653"/>
                  </a:lnTo>
                  <a:lnTo>
                    <a:pt x="2790357" y="3915991"/>
                  </a:lnTo>
                  <a:lnTo>
                    <a:pt x="2732824" y="3885929"/>
                  </a:lnTo>
                  <a:lnTo>
                    <a:pt x="2675291" y="3855561"/>
                  </a:lnTo>
                  <a:lnTo>
                    <a:pt x="2617758" y="3824981"/>
                  </a:lnTo>
                  <a:lnTo>
                    <a:pt x="2560225" y="3794283"/>
                  </a:lnTo>
                  <a:lnTo>
                    <a:pt x="2531458" y="3778919"/>
                  </a:lnTo>
                  <a:lnTo>
                    <a:pt x="2502692" y="3763562"/>
                  </a:lnTo>
                  <a:lnTo>
                    <a:pt x="2445158" y="3732911"/>
                  </a:lnTo>
                  <a:lnTo>
                    <a:pt x="2387625" y="3702425"/>
                  </a:lnTo>
                  <a:lnTo>
                    <a:pt x="2330092" y="3672199"/>
                  </a:lnTo>
                  <a:lnTo>
                    <a:pt x="2272559" y="3642325"/>
                  </a:lnTo>
                  <a:lnTo>
                    <a:pt x="2215026" y="3612899"/>
                  </a:lnTo>
                  <a:lnTo>
                    <a:pt x="2157493" y="3584014"/>
                  </a:lnTo>
                  <a:lnTo>
                    <a:pt x="2099960" y="3555764"/>
                  </a:lnTo>
                  <a:lnTo>
                    <a:pt x="2042426" y="3528245"/>
                  </a:lnTo>
                  <a:lnTo>
                    <a:pt x="1984893" y="3501549"/>
                  </a:lnTo>
                  <a:lnTo>
                    <a:pt x="1927360" y="3475771"/>
                  </a:lnTo>
                  <a:lnTo>
                    <a:pt x="1869827" y="3451006"/>
                  </a:lnTo>
                  <a:lnTo>
                    <a:pt x="1812294" y="3427347"/>
                  </a:lnTo>
                  <a:lnTo>
                    <a:pt x="1754761" y="3404888"/>
                  </a:lnTo>
                  <a:lnTo>
                    <a:pt x="1697228" y="3383725"/>
                  </a:lnTo>
                  <a:lnTo>
                    <a:pt x="1639694" y="3363950"/>
                  </a:lnTo>
                  <a:lnTo>
                    <a:pt x="1582161" y="3345658"/>
                  </a:lnTo>
                  <a:lnTo>
                    <a:pt x="1524628" y="3328943"/>
                  </a:lnTo>
                  <a:lnTo>
                    <a:pt x="1467095" y="3313900"/>
                  </a:lnTo>
                  <a:lnTo>
                    <a:pt x="1409562" y="3300622"/>
                  </a:lnTo>
                  <a:lnTo>
                    <a:pt x="1352029" y="3289204"/>
                  </a:lnTo>
                  <a:lnTo>
                    <a:pt x="1294495" y="3279739"/>
                  </a:lnTo>
                  <a:lnTo>
                    <a:pt x="1236962" y="3272323"/>
                  </a:lnTo>
                  <a:lnTo>
                    <a:pt x="1179429" y="3267049"/>
                  </a:lnTo>
                  <a:lnTo>
                    <a:pt x="1121896" y="3264011"/>
                  </a:lnTo>
                  <a:lnTo>
                    <a:pt x="1064363" y="3263303"/>
                  </a:lnTo>
                  <a:lnTo>
                    <a:pt x="1035596" y="3263853"/>
                  </a:lnTo>
                  <a:lnTo>
                    <a:pt x="978063" y="3266817"/>
                  </a:lnTo>
                  <a:lnTo>
                    <a:pt x="920530" y="3272348"/>
                  </a:lnTo>
                  <a:lnTo>
                    <a:pt x="862997" y="3280538"/>
                  </a:lnTo>
                  <a:lnTo>
                    <a:pt x="805464" y="3291483"/>
                  </a:lnTo>
                  <a:lnTo>
                    <a:pt x="747930" y="3305276"/>
                  </a:lnTo>
                  <a:lnTo>
                    <a:pt x="690397" y="3322012"/>
                  </a:lnTo>
                  <a:lnTo>
                    <a:pt x="632864" y="3341784"/>
                  </a:lnTo>
                  <a:lnTo>
                    <a:pt x="575331" y="3364687"/>
                  </a:lnTo>
                  <a:lnTo>
                    <a:pt x="517798" y="3390815"/>
                  </a:lnTo>
                  <a:lnTo>
                    <a:pt x="460265" y="3420262"/>
                  </a:lnTo>
                  <a:lnTo>
                    <a:pt x="402732" y="3453122"/>
                  </a:lnTo>
                  <a:lnTo>
                    <a:pt x="345198" y="3489490"/>
                  </a:lnTo>
                  <a:lnTo>
                    <a:pt x="287665" y="3529459"/>
                  </a:lnTo>
                  <a:lnTo>
                    <a:pt x="230132" y="3573124"/>
                  </a:lnTo>
                  <a:lnTo>
                    <a:pt x="172599" y="3620579"/>
                  </a:lnTo>
                  <a:lnTo>
                    <a:pt x="143832" y="3645757"/>
                  </a:lnTo>
                  <a:lnTo>
                    <a:pt x="115066" y="3671918"/>
                  </a:lnTo>
                  <a:lnTo>
                    <a:pt x="86299" y="3699074"/>
                  </a:lnTo>
                  <a:lnTo>
                    <a:pt x="57533" y="3727235"/>
                  </a:lnTo>
                  <a:lnTo>
                    <a:pt x="28766" y="3756415"/>
                  </a:lnTo>
                  <a:lnTo>
                    <a:pt x="0" y="3786625"/>
                  </a:lnTo>
                  <a:lnTo>
                    <a:pt x="0" y="523297"/>
                  </a:lnTo>
                  <a:close/>
                </a:path>
              </a:pathLst>
            </a:custGeom>
            <a:ln w="12699">
              <a:solidFill>
                <a:srgbClr val="2E528F"/>
              </a:solidFill>
            </a:ln>
          </p:spPr>
          <p:txBody>
            <a:bodyPr wrap="square" lIns="0" tIns="0" rIns="0" bIns="0" rtlCol="0"/>
            <a:lstStyle/>
            <a:p>
              <a:endParaRPr sz="1485"/>
            </a:p>
          </p:txBody>
        </p:sp>
      </p:grpSp>
      <p:sp>
        <p:nvSpPr>
          <p:cNvPr id="5" name="object 5"/>
          <p:cNvSpPr txBox="1"/>
          <p:nvPr/>
        </p:nvSpPr>
        <p:spPr>
          <a:xfrm>
            <a:off x="756475" y="3453479"/>
            <a:ext cx="2352723" cy="239104"/>
          </a:xfrm>
          <a:prstGeom prst="rect">
            <a:avLst/>
          </a:prstGeom>
        </p:spPr>
        <p:txBody>
          <a:bodyPr vert="horz" wrap="square" lIns="0" tIns="10478" rIns="0" bIns="0" rtlCol="0">
            <a:spAutoFit/>
          </a:bodyPr>
          <a:lstStyle/>
          <a:p>
            <a:pPr marL="199073" indent="-188595">
              <a:spcBef>
                <a:spcPts val="83"/>
              </a:spcBef>
              <a:buFont typeface="Arial MT"/>
              <a:buChar char="•"/>
              <a:tabLst>
                <a:tab pos="198549" algn="l"/>
                <a:tab pos="199073" algn="l"/>
              </a:tabLst>
            </a:pPr>
            <a:r>
              <a:rPr sz="1485" spc="-4" dirty="0">
                <a:latin typeface="Calibri"/>
                <a:cs typeface="Calibri"/>
              </a:rPr>
              <a:t>Gracias</a:t>
            </a:r>
            <a:r>
              <a:rPr sz="1485" spc="-12" dirty="0">
                <a:latin typeface="Calibri"/>
                <a:cs typeface="Calibri"/>
              </a:rPr>
              <a:t> </a:t>
            </a:r>
            <a:r>
              <a:rPr sz="1485" spc="-4" dirty="0">
                <a:latin typeface="Calibri"/>
                <a:cs typeface="Calibri"/>
              </a:rPr>
              <a:t>por la</a:t>
            </a:r>
            <a:r>
              <a:rPr sz="1485" spc="4" dirty="0">
                <a:latin typeface="Calibri"/>
                <a:cs typeface="Calibri"/>
              </a:rPr>
              <a:t> </a:t>
            </a:r>
            <a:r>
              <a:rPr sz="1485" spc="-4" dirty="0">
                <a:latin typeface="Calibri"/>
                <a:cs typeface="Calibri"/>
              </a:rPr>
              <a:t>participación!</a:t>
            </a:r>
            <a:endParaRPr sz="1485">
              <a:latin typeface="Calibri"/>
              <a:cs typeface="Calibri"/>
            </a:endParaRPr>
          </a:p>
        </p:txBody>
      </p:sp>
      <p:sp>
        <p:nvSpPr>
          <p:cNvPr id="6" name="object 6"/>
          <p:cNvSpPr/>
          <p:nvPr/>
        </p:nvSpPr>
        <p:spPr>
          <a:xfrm>
            <a:off x="8597417" y="2182559"/>
            <a:ext cx="781098" cy="760666"/>
          </a:xfrm>
          <a:custGeom>
            <a:avLst/>
            <a:gdLst/>
            <a:ahLst/>
            <a:cxnLst/>
            <a:rect l="l" t="t" r="r" b="b"/>
            <a:pathLst>
              <a:path w="946784" h="922019">
                <a:moveTo>
                  <a:pt x="473202" y="0"/>
                </a:moveTo>
                <a:lnTo>
                  <a:pt x="424815" y="2379"/>
                </a:lnTo>
                <a:lnTo>
                  <a:pt x="377828" y="9365"/>
                </a:lnTo>
                <a:lnTo>
                  <a:pt x="332477" y="20723"/>
                </a:lnTo>
                <a:lnTo>
                  <a:pt x="289000" y="36224"/>
                </a:lnTo>
                <a:lnTo>
                  <a:pt x="247635" y="55636"/>
                </a:lnTo>
                <a:lnTo>
                  <a:pt x="208619" y="78726"/>
                </a:lnTo>
                <a:lnTo>
                  <a:pt x="172191" y="105263"/>
                </a:lnTo>
                <a:lnTo>
                  <a:pt x="138588" y="135016"/>
                </a:lnTo>
                <a:lnTo>
                  <a:pt x="108048" y="167753"/>
                </a:lnTo>
                <a:lnTo>
                  <a:pt x="80809" y="203243"/>
                </a:lnTo>
                <a:lnTo>
                  <a:pt x="57108" y="241253"/>
                </a:lnTo>
                <a:lnTo>
                  <a:pt x="37183" y="281553"/>
                </a:lnTo>
                <a:lnTo>
                  <a:pt x="21272" y="323909"/>
                </a:lnTo>
                <a:lnTo>
                  <a:pt x="9612" y="368092"/>
                </a:lnTo>
                <a:lnTo>
                  <a:pt x="2442" y="413870"/>
                </a:lnTo>
                <a:lnTo>
                  <a:pt x="0" y="461010"/>
                </a:lnTo>
                <a:lnTo>
                  <a:pt x="2442" y="508149"/>
                </a:lnTo>
                <a:lnTo>
                  <a:pt x="9612" y="553927"/>
                </a:lnTo>
                <a:lnTo>
                  <a:pt x="21272" y="598110"/>
                </a:lnTo>
                <a:lnTo>
                  <a:pt x="37183" y="640466"/>
                </a:lnTo>
                <a:lnTo>
                  <a:pt x="57108" y="680766"/>
                </a:lnTo>
                <a:lnTo>
                  <a:pt x="80809" y="718776"/>
                </a:lnTo>
                <a:lnTo>
                  <a:pt x="108048" y="754266"/>
                </a:lnTo>
                <a:lnTo>
                  <a:pt x="138588" y="787003"/>
                </a:lnTo>
                <a:lnTo>
                  <a:pt x="172191" y="816756"/>
                </a:lnTo>
                <a:lnTo>
                  <a:pt x="208619" y="843293"/>
                </a:lnTo>
                <a:lnTo>
                  <a:pt x="247635" y="866383"/>
                </a:lnTo>
                <a:lnTo>
                  <a:pt x="289000" y="885795"/>
                </a:lnTo>
                <a:lnTo>
                  <a:pt x="332477" y="901296"/>
                </a:lnTo>
                <a:lnTo>
                  <a:pt x="377828" y="912654"/>
                </a:lnTo>
                <a:lnTo>
                  <a:pt x="424815" y="919640"/>
                </a:lnTo>
                <a:lnTo>
                  <a:pt x="473202" y="922020"/>
                </a:lnTo>
                <a:lnTo>
                  <a:pt x="521588" y="919640"/>
                </a:lnTo>
                <a:lnTo>
                  <a:pt x="568575" y="912654"/>
                </a:lnTo>
                <a:lnTo>
                  <a:pt x="613926" y="901296"/>
                </a:lnTo>
                <a:lnTo>
                  <a:pt x="657403" y="885795"/>
                </a:lnTo>
                <a:lnTo>
                  <a:pt x="698768" y="866383"/>
                </a:lnTo>
                <a:lnTo>
                  <a:pt x="737784" y="843293"/>
                </a:lnTo>
                <a:lnTo>
                  <a:pt x="774212" y="816756"/>
                </a:lnTo>
                <a:lnTo>
                  <a:pt x="807815" y="787003"/>
                </a:lnTo>
                <a:lnTo>
                  <a:pt x="838355" y="754266"/>
                </a:lnTo>
                <a:lnTo>
                  <a:pt x="865594" y="718776"/>
                </a:lnTo>
                <a:lnTo>
                  <a:pt x="889295" y="680766"/>
                </a:lnTo>
                <a:lnTo>
                  <a:pt x="909220" y="640466"/>
                </a:lnTo>
                <a:lnTo>
                  <a:pt x="925131" y="598110"/>
                </a:lnTo>
                <a:lnTo>
                  <a:pt x="936791" y="553927"/>
                </a:lnTo>
                <a:lnTo>
                  <a:pt x="943961" y="508149"/>
                </a:lnTo>
                <a:lnTo>
                  <a:pt x="946404" y="461010"/>
                </a:lnTo>
                <a:lnTo>
                  <a:pt x="943961" y="413870"/>
                </a:lnTo>
                <a:lnTo>
                  <a:pt x="936791" y="368092"/>
                </a:lnTo>
                <a:lnTo>
                  <a:pt x="925131" y="323909"/>
                </a:lnTo>
                <a:lnTo>
                  <a:pt x="909220" y="281553"/>
                </a:lnTo>
                <a:lnTo>
                  <a:pt x="889295" y="241253"/>
                </a:lnTo>
                <a:lnTo>
                  <a:pt x="865594" y="203243"/>
                </a:lnTo>
                <a:lnTo>
                  <a:pt x="838355" y="167753"/>
                </a:lnTo>
                <a:lnTo>
                  <a:pt x="807815" y="135016"/>
                </a:lnTo>
                <a:lnTo>
                  <a:pt x="774212" y="105263"/>
                </a:lnTo>
                <a:lnTo>
                  <a:pt x="737784" y="78726"/>
                </a:lnTo>
                <a:lnTo>
                  <a:pt x="698768" y="55636"/>
                </a:lnTo>
                <a:lnTo>
                  <a:pt x="657403" y="36224"/>
                </a:lnTo>
                <a:lnTo>
                  <a:pt x="613926" y="20723"/>
                </a:lnTo>
                <a:lnTo>
                  <a:pt x="568575" y="9365"/>
                </a:lnTo>
                <a:lnTo>
                  <a:pt x="521588" y="2379"/>
                </a:lnTo>
                <a:lnTo>
                  <a:pt x="473202" y="0"/>
                </a:lnTo>
                <a:close/>
              </a:path>
            </a:pathLst>
          </a:custGeom>
          <a:solidFill>
            <a:srgbClr val="EC7C30"/>
          </a:solidFill>
        </p:spPr>
        <p:txBody>
          <a:bodyPr wrap="square" lIns="0" tIns="0" rIns="0" bIns="0" rtlCol="0"/>
          <a:lstStyle/>
          <a:p>
            <a:endParaRPr sz="1485"/>
          </a:p>
        </p:txBody>
      </p:sp>
      <p:grpSp>
        <p:nvGrpSpPr>
          <p:cNvPr id="7" name="object 7"/>
          <p:cNvGrpSpPr/>
          <p:nvPr/>
        </p:nvGrpSpPr>
        <p:grpSpPr>
          <a:xfrm>
            <a:off x="4954495" y="1057275"/>
            <a:ext cx="5104114" cy="5657850"/>
            <a:chOff x="6005448" y="0"/>
            <a:chExt cx="6186805" cy="6858000"/>
          </a:xfrm>
        </p:grpSpPr>
        <p:pic>
          <p:nvPicPr>
            <p:cNvPr id="8" name="object 8"/>
            <p:cNvPicPr/>
            <p:nvPr/>
          </p:nvPicPr>
          <p:blipFill>
            <a:blip r:embed="rId2" cstate="print"/>
            <a:stretch>
              <a:fillRect/>
            </a:stretch>
          </p:blipFill>
          <p:spPr>
            <a:xfrm>
              <a:off x="7901939" y="2727960"/>
              <a:ext cx="4290059" cy="4130037"/>
            </a:xfrm>
            <a:prstGeom prst="rect">
              <a:avLst/>
            </a:prstGeom>
          </p:spPr>
        </p:pic>
        <p:sp>
          <p:nvSpPr>
            <p:cNvPr id="9" name="object 9"/>
            <p:cNvSpPr/>
            <p:nvPr/>
          </p:nvSpPr>
          <p:spPr>
            <a:xfrm>
              <a:off x="6068948" y="1710182"/>
              <a:ext cx="1475105" cy="1574800"/>
            </a:xfrm>
            <a:custGeom>
              <a:avLst/>
              <a:gdLst/>
              <a:ahLst/>
              <a:cxnLst/>
              <a:rect l="l" t="t" r="r" b="b"/>
              <a:pathLst>
                <a:path w="1475104" h="1574800">
                  <a:moveTo>
                    <a:pt x="0" y="0"/>
                  </a:moveTo>
                  <a:lnTo>
                    <a:pt x="9814" y="48704"/>
                  </a:lnTo>
                  <a:lnTo>
                    <a:pt x="20783" y="96978"/>
                  </a:lnTo>
                  <a:lnTo>
                    <a:pt x="32890" y="144806"/>
                  </a:lnTo>
                  <a:lnTo>
                    <a:pt x="46123" y="192174"/>
                  </a:lnTo>
                  <a:lnTo>
                    <a:pt x="60465" y="239065"/>
                  </a:lnTo>
                  <a:lnTo>
                    <a:pt x="75904" y="285465"/>
                  </a:lnTo>
                  <a:lnTo>
                    <a:pt x="92424" y="331358"/>
                  </a:lnTo>
                  <a:lnTo>
                    <a:pt x="110012" y="376728"/>
                  </a:lnTo>
                  <a:lnTo>
                    <a:pt x="128652" y="421560"/>
                  </a:lnTo>
                  <a:lnTo>
                    <a:pt x="148330" y="465839"/>
                  </a:lnTo>
                  <a:lnTo>
                    <a:pt x="169033" y="509550"/>
                  </a:lnTo>
                  <a:lnTo>
                    <a:pt x="190745" y="552676"/>
                  </a:lnTo>
                  <a:lnTo>
                    <a:pt x="213452" y="595203"/>
                  </a:lnTo>
                  <a:lnTo>
                    <a:pt x="237140" y="637115"/>
                  </a:lnTo>
                  <a:lnTo>
                    <a:pt x="261794" y="678396"/>
                  </a:lnTo>
                  <a:lnTo>
                    <a:pt x="287400" y="719032"/>
                  </a:lnTo>
                  <a:lnTo>
                    <a:pt x="313944" y="759007"/>
                  </a:lnTo>
                  <a:lnTo>
                    <a:pt x="341410" y="798305"/>
                  </a:lnTo>
                  <a:lnTo>
                    <a:pt x="369785" y="836912"/>
                  </a:lnTo>
                  <a:lnTo>
                    <a:pt x="399055" y="874811"/>
                  </a:lnTo>
                  <a:lnTo>
                    <a:pt x="429204" y="911987"/>
                  </a:lnTo>
                  <a:lnTo>
                    <a:pt x="460219" y="948425"/>
                  </a:lnTo>
                  <a:lnTo>
                    <a:pt x="492085" y="984110"/>
                  </a:lnTo>
                  <a:lnTo>
                    <a:pt x="524788" y="1019025"/>
                  </a:lnTo>
                  <a:lnTo>
                    <a:pt x="558313" y="1053156"/>
                  </a:lnTo>
                  <a:lnTo>
                    <a:pt x="592645" y="1086488"/>
                  </a:lnTo>
                  <a:lnTo>
                    <a:pt x="627771" y="1119004"/>
                  </a:lnTo>
                  <a:lnTo>
                    <a:pt x="663676" y="1150690"/>
                  </a:lnTo>
                  <a:lnTo>
                    <a:pt x="700346" y="1181529"/>
                  </a:lnTo>
                  <a:lnTo>
                    <a:pt x="737766" y="1211508"/>
                  </a:lnTo>
                  <a:lnTo>
                    <a:pt x="775922" y="1240609"/>
                  </a:lnTo>
                  <a:lnTo>
                    <a:pt x="814799" y="1268819"/>
                  </a:lnTo>
                  <a:lnTo>
                    <a:pt x="854383" y="1296120"/>
                  </a:lnTo>
                  <a:lnTo>
                    <a:pt x="894659" y="1322499"/>
                  </a:lnTo>
                  <a:lnTo>
                    <a:pt x="935614" y="1347939"/>
                  </a:lnTo>
                  <a:lnTo>
                    <a:pt x="977233" y="1372426"/>
                  </a:lnTo>
                  <a:lnTo>
                    <a:pt x="1019500" y="1395943"/>
                  </a:lnTo>
                  <a:lnTo>
                    <a:pt x="1062403" y="1418476"/>
                  </a:lnTo>
                  <a:lnTo>
                    <a:pt x="1105927" y="1440008"/>
                  </a:lnTo>
                  <a:lnTo>
                    <a:pt x="1150056" y="1460525"/>
                  </a:lnTo>
                  <a:lnTo>
                    <a:pt x="1194777" y="1480011"/>
                  </a:lnTo>
                  <a:lnTo>
                    <a:pt x="1240076" y="1498451"/>
                  </a:lnTo>
                  <a:lnTo>
                    <a:pt x="1285937" y="1515830"/>
                  </a:lnTo>
                  <a:lnTo>
                    <a:pt x="1332347" y="1532131"/>
                  </a:lnTo>
                  <a:lnTo>
                    <a:pt x="1379291" y="1547340"/>
                  </a:lnTo>
                  <a:lnTo>
                    <a:pt x="1426755" y="1561441"/>
                  </a:lnTo>
                  <a:lnTo>
                    <a:pt x="1474724" y="1574418"/>
                  </a:lnTo>
                </a:path>
              </a:pathLst>
            </a:custGeom>
            <a:ln w="127000">
              <a:solidFill>
                <a:srgbClr val="FFC000"/>
              </a:solidFill>
              <a:prstDash val="lgDash"/>
            </a:ln>
          </p:spPr>
          <p:txBody>
            <a:bodyPr wrap="square" lIns="0" tIns="0" rIns="0" bIns="0" rtlCol="0"/>
            <a:lstStyle/>
            <a:p>
              <a:endParaRPr sz="1485"/>
            </a:p>
          </p:txBody>
        </p:sp>
        <p:pic>
          <p:nvPicPr>
            <p:cNvPr id="10" name="object 10"/>
            <p:cNvPicPr/>
            <p:nvPr/>
          </p:nvPicPr>
          <p:blipFill>
            <a:blip r:embed="rId3" cstate="print"/>
            <a:stretch>
              <a:fillRect/>
            </a:stretch>
          </p:blipFill>
          <p:spPr>
            <a:xfrm>
              <a:off x="6262115" y="0"/>
              <a:ext cx="3518789" cy="3008376"/>
            </a:xfrm>
            <a:prstGeom prst="rect">
              <a:avLst/>
            </a:prstGeom>
          </p:spPr>
        </p:pic>
      </p:grpSp>
    </p:spTree>
    <p:extLst>
      <p:ext uri="{BB962C8B-B14F-4D97-AF65-F5344CB8AC3E}">
        <p14:creationId xmlns:p14="http://schemas.microsoft.com/office/powerpoint/2010/main" val="1396572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99959" y="-1142330"/>
            <a:ext cx="5657850" cy="10057767"/>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7" y="1057275"/>
            <a:ext cx="7483448" cy="5657497"/>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10830" y="-333543"/>
            <a:ext cx="4038015" cy="1005967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3" name="Imagen 2"/>
          <p:cNvPicPr>
            <a:picLocks noChangeAspect="1"/>
          </p:cNvPicPr>
          <p:nvPr/>
        </p:nvPicPr>
        <p:blipFill>
          <a:blip r:embed="rId2"/>
          <a:stretch>
            <a:fillRect/>
          </a:stretch>
        </p:blipFill>
        <p:spPr>
          <a:xfrm>
            <a:off x="6381723" y="1538192"/>
            <a:ext cx="3469205" cy="4903470"/>
          </a:xfrm>
          <a:prstGeom prst="rect">
            <a:avLst/>
          </a:prstGeom>
        </p:spPr>
      </p:pic>
      <p:sp>
        <p:nvSpPr>
          <p:cNvPr id="2" name="CuadroTexto 1">
            <a:extLst>
              <a:ext uri="{FF2B5EF4-FFF2-40B4-BE49-F238E27FC236}">
                <a16:creationId xmlns:a16="http://schemas.microsoft.com/office/drawing/2014/main" id="{E65F2DA6-EE9F-2DBB-6C37-800BD0E4A98B}"/>
              </a:ext>
            </a:extLst>
          </p:cNvPr>
          <p:cNvSpPr txBox="1"/>
          <p:nvPr/>
        </p:nvSpPr>
        <p:spPr>
          <a:xfrm>
            <a:off x="579585" y="1922053"/>
            <a:ext cx="2299939" cy="549381"/>
          </a:xfrm>
          <a:prstGeom prst="rect">
            <a:avLst/>
          </a:prstGeom>
          <a:noFill/>
        </p:spPr>
        <p:txBody>
          <a:bodyPr wrap="square" rtlCol="0">
            <a:spAutoFit/>
          </a:bodyPr>
          <a:lstStyle/>
          <a:p>
            <a:endParaRPr lang="es-CL" sz="1485" dirty="0"/>
          </a:p>
          <a:p>
            <a:endParaRPr lang="es-CL" sz="1485" dirty="0"/>
          </a:p>
        </p:txBody>
      </p:sp>
      <p:graphicFrame>
        <p:nvGraphicFramePr>
          <p:cNvPr id="5" name="Diagrama 4"/>
          <p:cNvGraphicFramePr/>
          <p:nvPr>
            <p:extLst>
              <p:ext uri="{D42A27DB-BD31-4B8C-83A1-F6EECF244321}">
                <p14:modId xmlns:p14="http://schemas.microsoft.com/office/powerpoint/2010/main" val="377277288"/>
              </p:ext>
            </p:extLst>
          </p:nvPr>
        </p:nvGraphicFramePr>
        <p:xfrm>
          <a:off x="245174" y="1792796"/>
          <a:ext cx="6134641" cy="4328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340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5885"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CuadroTexto 4">
            <a:extLst>
              <a:ext uri="{FF2B5EF4-FFF2-40B4-BE49-F238E27FC236}">
                <a16:creationId xmlns:a16="http://schemas.microsoft.com/office/drawing/2014/main" id="{B3B7EAEB-844D-1068-6B6E-57384B1C4097}"/>
              </a:ext>
            </a:extLst>
          </p:cNvPr>
          <p:cNvSpPr txBox="1"/>
          <p:nvPr/>
        </p:nvSpPr>
        <p:spPr>
          <a:xfrm>
            <a:off x="528066" y="1325705"/>
            <a:ext cx="3604097" cy="1614394"/>
          </a:xfrm>
          <a:prstGeom prst="rect">
            <a:avLst/>
          </a:prstGeom>
        </p:spPr>
        <p:txBody>
          <a:bodyPr vert="horz" lIns="75438" tIns="37719" rIns="75438" bIns="37719" rtlCol="0" anchor="b">
            <a:normAutofit/>
          </a:bodyPr>
          <a:lstStyle/>
          <a:p>
            <a:pPr>
              <a:lnSpc>
                <a:spcPct val="90000"/>
              </a:lnSpc>
              <a:spcBef>
                <a:spcPct val="0"/>
              </a:spcBef>
              <a:spcAft>
                <a:spcPts val="495"/>
              </a:spcAft>
            </a:pPr>
            <a:r>
              <a:rPr lang="en-US" sz="3465">
                <a:latin typeface="+mj-lt"/>
                <a:ea typeface="+mj-ea"/>
                <a:cs typeface="+mj-cs"/>
              </a:rPr>
              <a:t>Problemas de la concepción jurídica del conflicto</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066" y="3191545"/>
            <a:ext cx="2866644" cy="150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 name="CuadroTexto 1">
            <a:extLst>
              <a:ext uri="{FF2B5EF4-FFF2-40B4-BE49-F238E27FC236}">
                <a16:creationId xmlns:a16="http://schemas.microsoft.com/office/drawing/2014/main" id="{15596729-E85F-C515-1CA0-06A0A3AE26D1}"/>
              </a:ext>
            </a:extLst>
          </p:cNvPr>
          <p:cNvSpPr txBox="1"/>
          <p:nvPr/>
        </p:nvSpPr>
        <p:spPr>
          <a:xfrm>
            <a:off x="528066" y="3427417"/>
            <a:ext cx="3500961" cy="2739551"/>
          </a:xfrm>
          <a:prstGeom prst="rect">
            <a:avLst/>
          </a:prstGeom>
        </p:spPr>
        <p:txBody>
          <a:bodyPr vert="horz" lIns="75438" tIns="37719" rIns="75438" bIns="37719" rtlCol="0">
            <a:normAutofit fontScale="92500" lnSpcReduction="20000"/>
          </a:bodyPr>
          <a:lstStyle/>
          <a:p>
            <a:pPr indent="-188595">
              <a:lnSpc>
                <a:spcPct val="90000"/>
              </a:lnSpc>
              <a:spcAft>
                <a:spcPts val="495"/>
              </a:spcAft>
              <a:buFont typeface="Arial" panose="020B0604020202020204" pitchFamily="34" charset="0"/>
              <a:buChar char="•"/>
            </a:pPr>
            <a:r>
              <a:rPr lang="en-US" sz="1403" dirty="0"/>
              <a:t>Es </a:t>
            </a:r>
            <a:r>
              <a:rPr lang="en-US" sz="1403" dirty="0" err="1"/>
              <a:t>reduccionista</a:t>
            </a:r>
            <a:r>
              <a:rPr lang="en-US" sz="1403" dirty="0"/>
              <a:t> y </a:t>
            </a:r>
            <a:r>
              <a:rPr lang="en-US" sz="1403" dirty="0" err="1"/>
              <a:t>excluyente</a:t>
            </a:r>
            <a:endParaRPr lang="en-US" sz="1403" dirty="0"/>
          </a:p>
          <a:p>
            <a:pPr indent="-188595">
              <a:lnSpc>
                <a:spcPct val="90000"/>
              </a:lnSpc>
              <a:spcAft>
                <a:spcPts val="495"/>
              </a:spcAft>
              <a:buFont typeface="Arial" panose="020B0604020202020204" pitchFamily="34" charset="0"/>
              <a:buChar char="•"/>
            </a:pPr>
            <a:endParaRPr lang="en-US" sz="1403" dirty="0"/>
          </a:p>
          <a:p>
            <a:pPr indent="-188595">
              <a:lnSpc>
                <a:spcPct val="90000"/>
              </a:lnSpc>
              <a:spcAft>
                <a:spcPts val="495"/>
              </a:spcAft>
              <a:buFont typeface="Arial" panose="020B0604020202020204" pitchFamily="34" charset="0"/>
              <a:buChar char="•"/>
            </a:pPr>
            <a:r>
              <a:rPr lang="en-US" sz="1403" dirty="0"/>
              <a:t>Se centra </a:t>
            </a:r>
            <a:r>
              <a:rPr lang="en-US" sz="1403" dirty="0" err="1"/>
              <a:t>el</a:t>
            </a:r>
            <a:r>
              <a:rPr lang="en-US" sz="1403" dirty="0"/>
              <a:t> </a:t>
            </a:r>
            <a:r>
              <a:rPr lang="en-US" sz="1403" dirty="0" err="1"/>
              <a:t>posiciones</a:t>
            </a:r>
            <a:r>
              <a:rPr lang="en-US" sz="1403" dirty="0"/>
              <a:t> y no </a:t>
            </a:r>
            <a:r>
              <a:rPr lang="en-US" sz="1403" dirty="0" err="1"/>
              <a:t>en</a:t>
            </a:r>
            <a:r>
              <a:rPr lang="en-US" sz="1403" dirty="0"/>
              <a:t> </a:t>
            </a:r>
            <a:r>
              <a:rPr lang="en-US" sz="1403" dirty="0" err="1"/>
              <a:t>intereses</a:t>
            </a:r>
            <a:endParaRPr lang="en-US" sz="1403" dirty="0"/>
          </a:p>
          <a:p>
            <a:pPr indent="-188595">
              <a:lnSpc>
                <a:spcPct val="90000"/>
              </a:lnSpc>
              <a:spcAft>
                <a:spcPts val="495"/>
              </a:spcAft>
              <a:buFont typeface="Arial" panose="020B0604020202020204" pitchFamily="34" charset="0"/>
              <a:buChar char="•"/>
            </a:pPr>
            <a:r>
              <a:rPr lang="en-US" sz="1403" dirty="0"/>
              <a:t>Son </a:t>
            </a:r>
            <a:r>
              <a:rPr lang="en-US" sz="1403" dirty="0" err="1"/>
              <a:t>siempre</a:t>
            </a:r>
            <a:r>
              <a:rPr lang="en-US" sz="1403" dirty="0"/>
              <a:t> adversariales</a:t>
            </a:r>
          </a:p>
          <a:p>
            <a:pPr indent="-188595">
              <a:lnSpc>
                <a:spcPct val="90000"/>
              </a:lnSpc>
              <a:spcAft>
                <a:spcPts val="495"/>
              </a:spcAft>
              <a:buFont typeface="Arial" panose="020B0604020202020204" pitchFamily="34" charset="0"/>
              <a:buChar char="•"/>
            </a:pPr>
            <a:r>
              <a:rPr lang="en-US" sz="1403" dirty="0" err="1"/>
              <a:t>Estimula</a:t>
            </a:r>
            <a:r>
              <a:rPr lang="en-US" sz="1403" dirty="0"/>
              <a:t> la </a:t>
            </a:r>
            <a:r>
              <a:rPr lang="en-US" sz="1403" dirty="0" err="1"/>
              <a:t>competencia</a:t>
            </a:r>
            <a:r>
              <a:rPr lang="en-US" sz="1403" dirty="0"/>
              <a:t> y las </a:t>
            </a:r>
            <a:r>
              <a:rPr lang="en-US" sz="1403" dirty="0" err="1"/>
              <a:t>estrategias</a:t>
            </a:r>
            <a:r>
              <a:rPr lang="en-US" sz="1403" dirty="0"/>
              <a:t>:      </a:t>
            </a:r>
            <a:r>
              <a:rPr lang="en-US" sz="1403" dirty="0" err="1"/>
              <a:t>ganar</a:t>
            </a:r>
            <a:r>
              <a:rPr lang="en-US" sz="1403" dirty="0"/>
              <a:t>- </a:t>
            </a:r>
            <a:r>
              <a:rPr lang="en-US" sz="1403" dirty="0" err="1"/>
              <a:t>perder</a:t>
            </a:r>
            <a:r>
              <a:rPr lang="en-US" sz="1403" dirty="0"/>
              <a:t> y </a:t>
            </a:r>
            <a:r>
              <a:rPr lang="en-US" sz="1403" dirty="0" err="1"/>
              <a:t>perder</a:t>
            </a:r>
            <a:r>
              <a:rPr lang="en-US" sz="1403" dirty="0"/>
              <a:t>- </a:t>
            </a:r>
            <a:r>
              <a:rPr lang="en-US" sz="1403" dirty="0" err="1"/>
              <a:t>perder</a:t>
            </a:r>
            <a:endParaRPr lang="en-US" sz="1403" dirty="0"/>
          </a:p>
          <a:p>
            <a:pPr indent="-188595">
              <a:lnSpc>
                <a:spcPct val="90000"/>
              </a:lnSpc>
              <a:spcAft>
                <a:spcPts val="495"/>
              </a:spcAft>
              <a:buFont typeface="Arial" panose="020B0604020202020204" pitchFamily="34" charset="0"/>
              <a:buChar char="•"/>
            </a:pPr>
            <a:r>
              <a:rPr lang="en-US" sz="1403" dirty="0"/>
              <a:t>n las </a:t>
            </a:r>
            <a:r>
              <a:rPr lang="en-US" sz="1403" dirty="0" err="1"/>
              <a:t>tácticas</a:t>
            </a:r>
            <a:r>
              <a:rPr lang="en-US" sz="1403" dirty="0"/>
              <a:t>  del </a:t>
            </a:r>
            <a:r>
              <a:rPr lang="en-US" sz="1403" dirty="0" err="1"/>
              <a:t>tejo</a:t>
            </a:r>
            <a:r>
              <a:rPr lang="en-US" sz="1403" dirty="0"/>
              <a:t> </a:t>
            </a:r>
            <a:r>
              <a:rPr lang="en-US" sz="1403" dirty="0" err="1"/>
              <a:t>pasado</a:t>
            </a:r>
            <a:r>
              <a:rPr lang="en-US" sz="1403" dirty="0"/>
              <a:t> y </a:t>
            </a:r>
            <a:r>
              <a:rPr lang="en-US" sz="1403" dirty="0" err="1"/>
              <a:t>regateo</a:t>
            </a:r>
            <a:endParaRPr lang="en-US" sz="1403" dirty="0"/>
          </a:p>
          <a:p>
            <a:pPr>
              <a:lnSpc>
                <a:spcPct val="90000"/>
              </a:lnSpc>
              <a:spcAft>
                <a:spcPts val="495"/>
              </a:spcAft>
            </a:pPr>
            <a:endParaRPr lang="en-US" sz="1403" dirty="0"/>
          </a:p>
          <a:p>
            <a:pPr indent="-188595">
              <a:lnSpc>
                <a:spcPct val="90000"/>
              </a:lnSpc>
              <a:spcAft>
                <a:spcPts val="495"/>
              </a:spcAft>
              <a:buFont typeface="Arial" panose="020B0604020202020204" pitchFamily="34" charset="0"/>
              <a:buChar char="•"/>
            </a:pPr>
            <a:r>
              <a:rPr lang="en-US" sz="1403" dirty="0"/>
              <a:t>Solo es </a:t>
            </a:r>
            <a:r>
              <a:rPr lang="en-US" sz="1403" dirty="0" err="1"/>
              <a:t>posible</a:t>
            </a:r>
            <a:r>
              <a:rPr lang="en-US" sz="1403" dirty="0"/>
              <a:t> </a:t>
            </a:r>
            <a:r>
              <a:rPr lang="en-US" sz="1403" dirty="0" err="1"/>
              <a:t>repartir</a:t>
            </a:r>
            <a:r>
              <a:rPr lang="en-US" sz="1403" dirty="0"/>
              <a:t> lo </a:t>
            </a:r>
            <a:r>
              <a:rPr lang="en-US" sz="1403" dirty="0" err="1"/>
              <a:t>disputado</a:t>
            </a:r>
            <a:endParaRPr lang="en-US" sz="1403" dirty="0"/>
          </a:p>
          <a:p>
            <a:pPr indent="-188595">
              <a:lnSpc>
                <a:spcPct val="90000"/>
              </a:lnSpc>
              <a:spcAft>
                <a:spcPts val="495"/>
              </a:spcAft>
              <a:buFont typeface="Arial" panose="020B0604020202020204" pitchFamily="34" charset="0"/>
              <a:buChar char="•"/>
            </a:pPr>
            <a:r>
              <a:rPr lang="en-US" sz="1403" dirty="0" err="1"/>
              <a:t>Fortalece</a:t>
            </a:r>
            <a:r>
              <a:rPr lang="en-US" sz="1403" dirty="0"/>
              <a:t> las </a:t>
            </a:r>
            <a:r>
              <a:rPr lang="en-US" sz="1403" dirty="0" err="1"/>
              <a:t>tácticas</a:t>
            </a:r>
            <a:r>
              <a:rPr lang="en-US" sz="1403" dirty="0"/>
              <a:t> del </a:t>
            </a:r>
            <a:r>
              <a:rPr lang="en-US" sz="1403" dirty="0" err="1"/>
              <a:t>tejo</a:t>
            </a:r>
            <a:r>
              <a:rPr lang="en-US" sz="1403" dirty="0"/>
              <a:t> </a:t>
            </a:r>
            <a:r>
              <a:rPr lang="en-US" sz="1403" dirty="0" err="1"/>
              <a:t>pasado</a:t>
            </a:r>
            <a:r>
              <a:rPr lang="en-US" sz="1403" dirty="0"/>
              <a:t> y del </a:t>
            </a:r>
            <a:r>
              <a:rPr lang="en-US" sz="1403" dirty="0" err="1"/>
              <a:t>regateo</a:t>
            </a:r>
            <a:endParaRPr lang="en-US" sz="1403" dirty="0"/>
          </a:p>
          <a:p>
            <a:pPr>
              <a:lnSpc>
                <a:spcPct val="90000"/>
              </a:lnSpc>
              <a:spcAft>
                <a:spcPts val="495"/>
              </a:spcAft>
            </a:pPr>
            <a:endParaRPr lang="en-US" sz="1403" dirty="0"/>
          </a:p>
          <a:p>
            <a:pPr indent="-188595">
              <a:lnSpc>
                <a:spcPct val="90000"/>
              </a:lnSpc>
              <a:spcAft>
                <a:spcPts val="495"/>
              </a:spcAft>
              <a:buFont typeface="Arial" panose="020B0604020202020204" pitchFamily="34" charset="0"/>
              <a:buChar char="•"/>
            </a:pPr>
            <a:r>
              <a:rPr lang="en-US" sz="1403" dirty="0"/>
              <a:t>Genera </a:t>
            </a:r>
            <a:r>
              <a:rPr lang="en-US" sz="1403" dirty="0" err="1"/>
              <a:t>soluciones</a:t>
            </a:r>
            <a:r>
              <a:rPr lang="en-US" sz="1403" dirty="0"/>
              <a:t> de </a:t>
            </a:r>
            <a:r>
              <a:rPr lang="en-US" sz="1403" dirty="0" err="1"/>
              <a:t>suma</a:t>
            </a:r>
            <a:r>
              <a:rPr lang="en-US" sz="1403" dirty="0"/>
              <a:t> cero</a:t>
            </a:r>
          </a:p>
          <a:p>
            <a:pPr indent="-188595">
              <a:lnSpc>
                <a:spcPct val="90000"/>
              </a:lnSpc>
              <a:spcAft>
                <a:spcPts val="495"/>
              </a:spcAft>
              <a:buFont typeface="Arial" panose="020B0604020202020204" pitchFamily="34" charset="0"/>
              <a:buChar char="•"/>
            </a:pPr>
            <a:endParaRPr lang="en-US" sz="1403" dirty="0"/>
          </a:p>
          <a:p>
            <a:pPr indent="-188595">
              <a:lnSpc>
                <a:spcPct val="90000"/>
              </a:lnSpc>
              <a:spcAft>
                <a:spcPts val="495"/>
              </a:spcAft>
              <a:buFont typeface="Arial" panose="020B0604020202020204" pitchFamily="34" charset="0"/>
              <a:buChar char="•"/>
            </a:pPr>
            <a:endParaRPr lang="en-US" sz="1403" dirty="0"/>
          </a:p>
          <a:p>
            <a:pPr indent="-188595">
              <a:lnSpc>
                <a:spcPct val="90000"/>
              </a:lnSpc>
              <a:spcAft>
                <a:spcPts val="495"/>
              </a:spcAft>
              <a:buFont typeface="Arial" panose="020B0604020202020204" pitchFamily="34" charset="0"/>
              <a:buChar char="•"/>
            </a:pPr>
            <a:endParaRPr lang="en-US" sz="1403" dirty="0"/>
          </a:p>
        </p:txBody>
      </p:sp>
      <p:pic>
        <p:nvPicPr>
          <p:cNvPr id="3" name="Imagen 2"/>
          <p:cNvPicPr>
            <a:picLocks noChangeAspect="1"/>
          </p:cNvPicPr>
          <p:nvPr/>
        </p:nvPicPr>
        <p:blipFill rotWithShape="1">
          <a:blip r:embed="rId2"/>
          <a:srcRect t="21291" r="1" b="15651"/>
          <a:stretch/>
        </p:blipFill>
        <p:spPr>
          <a:xfrm>
            <a:off x="4382155" y="1057283"/>
            <a:ext cx="5674989" cy="565784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2160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08D317-7CBD-4897-BD1F-959436D2A3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2" name="Título 1">
            <a:extLst>
              <a:ext uri="{FF2B5EF4-FFF2-40B4-BE49-F238E27FC236}">
                <a16:creationId xmlns:a16="http://schemas.microsoft.com/office/drawing/2014/main" id="{6C510813-1E73-9749-96EF-FF0C8F352787}"/>
              </a:ext>
            </a:extLst>
          </p:cNvPr>
          <p:cNvSpPr>
            <a:spLocks noGrp="1"/>
          </p:cNvSpPr>
          <p:nvPr>
            <p:ph type="title"/>
          </p:nvPr>
        </p:nvSpPr>
        <p:spPr>
          <a:xfrm>
            <a:off x="5985841" y="1746058"/>
            <a:ext cx="3867523" cy="1046890"/>
          </a:xfrm>
        </p:spPr>
        <p:txBody>
          <a:bodyPr anchor="b">
            <a:normAutofit fontScale="90000"/>
          </a:bodyPr>
          <a:lstStyle/>
          <a:p>
            <a:pPr algn="ctr"/>
            <a:r>
              <a:rPr lang="es-CL" sz="2640" dirty="0"/>
              <a:t/>
            </a:r>
            <a:br>
              <a:rPr lang="es-CL" sz="2640" dirty="0"/>
            </a:br>
            <a:r>
              <a:rPr lang="es-CL" sz="2640" dirty="0"/>
              <a:t/>
            </a:r>
            <a:br>
              <a:rPr lang="es-CL" sz="2640" dirty="0"/>
            </a:br>
            <a:r>
              <a:rPr lang="es-CL" sz="2640" dirty="0"/>
              <a:t>Teoría conflictivista</a:t>
            </a:r>
          </a:p>
        </p:txBody>
      </p:sp>
      <p:pic>
        <p:nvPicPr>
          <p:cNvPr id="6" name="Picture 5" descr="Jaque mate en una partida de ajedrez">
            <a:extLst>
              <a:ext uri="{FF2B5EF4-FFF2-40B4-BE49-F238E27FC236}">
                <a16:creationId xmlns:a16="http://schemas.microsoft.com/office/drawing/2014/main" id="{E73E4205-A0F3-13A6-8C7C-38ECAD0C3D71}"/>
              </a:ext>
            </a:extLst>
          </p:cNvPr>
          <p:cNvPicPr>
            <a:picLocks noChangeAspect="1"/>
          </p:cNvPicPr>
          <p:nvPr/>
        </p:nvPicPr>
        <p:blipFill rotWithShape="1">
          <a:blip r:embed="rId2"/>
          <a:srcRect l="11645" r="14158" b="2"/>
          <a:stretch/>
        </p:blipFill>
        <p:spPr>
          <a:xfrm>
            <a:off x="16" y="1057283"/>
            <a:ext cx="5541885" cy="5657842"/>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2" name="Rectangle 11">
            <a:extLst>
              <a:ext uri="{FF2B5EF4-FFF2-40B4-BE49-F238E27FC236}">
                <a16:creationId xmlns:a16="http://schemas.microsoft.com/office/drawing/2014/main" id="{D6297641-8B9F-4767-9606-8A11313227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61638" y="1377325"/>
            <a:ext cx="60350" cy="452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prstClr val="white"/>
              </a:solidFill>
              <a:latin typeface="Calibri" panose="020F0502020204030204"/>
            </a:endParaRPr>
          </a:p>
        </p:txBody>
      </p:sp>
      <p:sp>
        <p:nvSpPr>
          <p:cNvPr id="14" name="Rectangle 13">
            <a:extLst>
              <a:ext uri="{FF2B5EF4-FFF2-40B4-BE49-F238E27FC236}">
                <a16:creationId xmlns:a16="http://schemas.microsoft.com/office/drawing/2014/main" id="{D8F3CA65-EA00-46B4-9616-39E6853F7B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342" y="2905581"/>
            <a:ext cx="3470148" cy="150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prstClr val="white"/>
              </a:solidFill>
              <a:latin typeface="Calibri" panose="020F0502020204030204"/>
            </a:endParaRPr>
          </a:p>
        </p:txBody>
      </p:sp>
      <p:sp>
        <p:nvSpPr>
          <p:cNvPr id="4" name="Marcador de contenido 3">
            <a:extLst>
              <a:ext uri="{FF2B5EF4-FFF2-40B4-BE49-F238E27FC236}">
                <a16:creationId xmlns:a16="http://schemas.microsoft.com/office/drawing/2014/main" id="{6B683FA0-9022-404D-98BF-FD2EA73078AF}"/>
              </a:ext>
            </a:extLst>
          </p:cNvPr>
          <p:cNvSpPr>
            <a:spLocks noGrp="1"/>
          </p:cNvSpPr>
          <p:nvPr>
            <p:ph idx="4294967295"/>
          </p:nvPr>
        </p:nvSpPr>
        <p:spPr>
          <a:xfrm>
            <a:off x="5985840" y="3167284"/>
            <a:ext cx="3559582" cy="3066787"/>
          </a:xfrm>
        </p:spPr>
        <p:txBody>
          <a:bodyPr anchor="t">
            <a:normAutofit/>
          </a:bodyPr>
          <a:lstStyle/>
          <a:p>
            <a:r>
              <a:rPr lang="es-CL" sz="1238" dirty="0"/>
              <a:t>El conflicto constituye una relación entre dos o más partes que creen tener metas incompatibles.</a:t>
            </a:r>
          </a:p>
          <a:p>
            <a:endParaRPr lang="es-CL" sz="1238" dirty="0"/>
          </a:p>
          <a:p>
            <a:pPr>
              <a:buFont typeface="Arial" panose="020B0604020202020204" pitchFamily="34" charset="0"/>
              <a:buChar char="•"/>
            </a:pPr>
            <a:r>
              <a:rPr lang="es-CL" sz="1238" dirty="0"/>
              <a:t>La sociedad contiene en sí misma una serie de contradicciones y objetivos contrapuestos que provocan confrontación de intereses.</a:t>
            </a:r>
          </a:p>
          <a:p>
            <a:pPr>
              <a:buFont typeface="Arial" panose="020B0604020202020204" pitchFamily="34" charset="0"/>
              <a:buChar char="•"/>
            </a:pPr>
            <a:r>
              <a:rPr lang="es-CL" sz="1238" dirty="0"/>
              <a:t>El conflicto está conformado por aspectos psicológicos, políticos, sociales y antropológicos que se articulan en valores o pretensiones de estatus de poder y recursos escasos, y conduce a relaciones cambiantes dentro de la estructura social existente o grandes transformaciones y revoluciones del sistema.</a:t>
            </a:r>
          </a:p>
        </p:txBody>
      </p:sp>
    </p:spTree>
    <p:extLst>
      <p:ext uri="{BB962C8B-B14F-4D97-AF65-F5344CB8AC3E}">
        <p14:creationId xmlns:p14="http://schemas.microsoft.com/office/powerpoint/2010/main" val="8168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TotalTime>
  <Words>5841</Words>
  <Application>Microsoft Office PowerPoint</Application>
  <PresentationFormat>Personalizado</PresentationFormat>
  <Paragraphs>718</Paragraphs>
  <Slides>68</Slides>
  <Notes>1</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68</vt:i4>
      </vt:variant>
    </vt:vector>
  </HeadingPairs>
  <TitlesOfParts>
    <vt:vector size="85" baseType="lpstr">
      <vt:lpstr>Arial</vt:lpstr>
      <vt:lpstr>Arial MT</vt:lpstr>
      <vt:lpstr>Avenir Next LT Pro</vt:lpstr>
      <vt:lpstr>Calibri</vt:lpstr>
      <vt:lpstr>Calibri Light</vt:lpstr>
      <vt:lpstr>Century Gothic</vt:lpstr>
      <vt:lpstr>Courier New</vt:lpstr>
      <vt:lpstr>Hind</vt:lpstr>
      <vt:lpstr>Microsoft Sans Serif</vt:lpstr>
      <vt:lpstr>Open Sans</vt:lpstr>
      <vt:lpstr>Roboto</vt:lpstr>
      <vt:lpstr>Roboto Slab</vt:lpstr>
      <vt:lpstr>Tahoma</vt:lpstr>
      <vt:lpstr>Times New Roman</vt:lpstr>
      <vt:lpstr>Verdana</vt:lpstr>
      <vt:lpstr>Wingdings</vt:lpstr>
      <vt:lpstr>Office Theme</vt:lpstr>
      <vt:lpstr>Presentación de PowerPoint</vt:lpstr>
      <vt:lpstr>Objetivos del Módulo</vt:lpstr>
      <vt:lpstr>Temario del Módulo</vt:lpstr>
      <vt:lpstr>Presentación de PowerPoint</vt:lpstr>
      <vt:lpstr>Primera Clase  Temas</vt:lpstr>
      <vt:lpstr>Concepto de Conflicto</vt:lpstr>
      <vt:lpstr>Presentación de PowerPoint</vt:lpstr>
      <vt:lpstr>Presentación de PowerPoint</vt:lpstr>
      <vt:lpstr>  Teoría conflictivista</vt:lpstr>
      <vt:lpstr>Teoría Resolutiva</vt:lpstr>
      <vt:lpstr>Presentación de PowerPoint</vt:lpstr>
      <vt:lpstr>Otros conceptos de  Conflicto  Socioambiental</vt:lpstr>
      <vt:lpstr>Presentación de PowerPoint</vt:lpstr>
      <vt:lpstr>Caracterización de  conflictos socio ambientales</vt:lpstr>
      <vt:lpstr>Causas del Conflicto</vt:lpstr>
      <vt:lpstr>Fases del Conflicto</vt:lpstr>
      <vt:lpstr>Actitudes frente al conflicto</vt:lpstr>
      <vt:lpstr>Presentación de PowerPoint</vt:lpstr>
      <vt:lpstr>Relación entre los intereses / objetivos y la relación</vt:lpstr>
      <vt:lpstr>Presentación de PowerPoint</vt:lpstr>
      <vt:lpstr>Presentación de PowerPoint</vt:lpstr>
      <vt:lpstr>Presentación de PowerPoint</vt:lpstr>
      <vt:lpstr>Visión distributiva</vt:lpstr>
      <vt:lpstr>Presentación de PowerPoint</vt:lpstr>
      <vt:lpstr>Presentación de PowerPoint</vt:lpstr>
      <vt:lpstr>Manejo de posiciones e intereses</vt:lpstr>
      <vt:lpstr>Presentación de PowerPoint</vt:lpstr>
      <vt:lpstr>Presentación de PowerPoint</vt:lpstr>
      <vt:lpstr>Presentación de PowerPoint</vt:lpstr>
      <vt:lpstr>Presentación de PowerPoint</vt:lpstr>
      <vt:lpstr>Presentación de PowerPoint</vt:lpstr>
      <vt:lpstr>Taller </vt:lpstr>
      <vt:lpstr>Presentación de PowerPoint</vt:lpstr>
      <vt:lpstr>Presentación de PowerPoint</vt:lpstr>
      <vt:lpstr>Presentación de PowerPoint</vt:lpstr>
      <vt:lpstr>Presentación de PowerPoint</vt:lpstr>
      <vt:lpstr>Presentación de PowerPoint</vt:lpstr>
      <vt:lpstr>Acceso a la  Justicia</vt:lpstr>
      <vt:lpstr>Presentación de PowerPoint</vt:lpstr>
      <vt:lpstr>Presentación de PowerPoint</vt:lpstr>
      <vt:lpstr>Los conflictos se….</vt:lpstr>
      <vt:lpstr>Formas de intervenir los conflictos  socioambientales</vt:lpstr>
      <vt:lpstr>Resolución Alternativa (Adecuada) de  Disputas (RAD)</vt:lpstr>
      <vt:lpstr>Ventajas de los R.A.D</vt:lpstr>
      <vt:lpstr>Objeciones</vt:lpstr>
      <vt:lpstr>RAD por Tipos de Solución y rol de los intervinientes</vt:lpstr>
      <vt:lpstr>Procesos colaborativos</vt:lpstr>
      <vt:lpstr>Presentación de PowerPoint</vt:lpstr>
      <vt:lpstr>ADR en los conflictos socioambientales. El caso de Chile</vt:lpstr>
      <vt:lpstr>ADR en los conflictos socioambientales. El caso de Chile</vt:lpstr>
      <vt:lpstr>                                                                                                                                                                                                                                                                                                                                    </vt:lpstr>
      <vt:lpstr>MS y conflictos socio ambientales</vt:lpstr>
      <vt:lpstr>Mediación y Facilitación ambiental en Chile</vt:lpstr>
      <vt:lpstr>Presentación de PowerPoint</vt:lpstr>
      <vt:lpstr>Gestión de conflictos socioambientales</vt:lpstr>
      <vt:lpstr>Barreras de acceso</vt:lpstr>
      <vt:lpstr>Tensiones en el ordenamiento jurídico nacional</vt:lpstr>
      <vt:lpstr>Tercera parte: algunas  experiencias  comparadas de  gestión de conflictos  socioambientales</vt:lpstr>
      <vt:lpstr>Presentación de PowerPoint</vt:lpstr>
      <vt:lpstr>Las Agendas Interinstitucionales Ambientales (AIA). Experiencias en Colombia</vt:lpstr>
      <vt:lpstr>Las Agendas Interinstitucionales Ambientales. Experiencias en Colombia (2)</vt:lpstr>
      <vt:lpstr>Experiencias de gestión ambiental en Perú: Oficina Nacional de Diálogo y Sostenibilidad (ONDS)</vt:lpstr>
      <vt:lpstr>Experiencias de gestión ambiental en Perú: Oficina Nacional  de Diálogo y Sostenibilidad (ONDS)</vt:lpstr>
      <vt:lpstr>Experiencia  Canadiense de  Gestión Ambiental</vt:lpstr>
      <vt:lpstr>Tipos de procesos de evaluación ambiental</vt:lpstr>
      <vt:lpstr>Tipos de procesos de evaluación ambiental (2) Evaluación por panel de revisión:</vt:lpstr>
      <vt:lpstr>Conclusiones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Vias_colaborativas_de_soluci_n_de_conflicto_socio_ambiental_y_su_gestion._Clase_1._Ta._Conflictos_y_RAD_ambientales.pdf</dc:title>
  <dc:creator>mnora</dc:creator>
  <cp:lastModifiedBy>mnora</cp:lastModifiedBy>
  <cp:revision>18</cp:revision>
  <dcterms:created xsi:type="dcterms:W3CDTF">2022-05-24T14:04:15Z</dcterms:created>
  <dcterms:modified xsi:type="dcterms:W3CDTF">2023-10-19T16:09:23Z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2022-05-24T00:00:00Z</vt:filetime>
  </property>
  <property fmtid="{D5CDD505-2E9C-101B-9397-08002B2CF9AE}" pid="3" name="Creator">
    <vt:lpwstr>Vista Previa</vt:lpwstr>
  </property>
  <property fmtid="{D5CDD505-2E9C-101B-9397-08002B2CF9AE}" pid="4" name="LastSaved">
    <vt:filetime>2022-05-24T00:00:00Z</vt:filetime>
  </property>
</Properties>
</file>