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64" r:id="rId5"/>
    <p:sldId id="276" r:id="rId6"/>
    <p:sldId id="281" r:id="rId7"/>
    <p:sldId id="282" r:id="rId8"/>
    <p:sldId id="285" r:id="rId9"/>
    <p:sldId id="286" r:id="rId10"/>
  </p:sldIdLst>
  <p:sldSz cx="12188825" cy="6858000"/>
  <p:notesSz cx="6858000" cy="9144000"/>
  <p:defaultTextStyle>
    <a:defPPr rtl="0">
      <a:defRPr lang="es-e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82" autoAdjust="0"/>
    <p:restoredTop sz="94660"/>
  </p:normalViewPr>
  <p:slideViewPr>
    <p:cSldViewPr showGuides="1">
      <p:cViewPr varScale="1">
        <p:scale>
          <a:sx n="85" d="100"/>
          <a:sy n="85" d="100"/>
        </p:scale>
        <p:origin x="552" y="8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75" d="100"/>
          <a:sy n="75" d="100"/>
        </p:scale>
        <p:origin x="3342" y="79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DD6FA3E-F0AA-4174-B4A2-E5A74C55C518}" type="datetime1">
              <a:rPr lang="es-ES" smtClean="0">
                <a:solidFill>
                  <a:schemeClr val="tx2"/>
                </a:solidFill>
              </a:rPr>
              <a:pPr algn="r" rtl="0"/>
              <a:t>25/05/2021</a:t>
            </a:fld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es-ES">
                <a:solidFill>
                  <a:schemeClr val="tx2"/>
                </a:solidFill>
              </a:rPr>
              <a:pPr algn="r" rtl="0"/>
              <a:t>‹Nº›</a:t>
            </a:fld>
            <a:endParaRPr lang="es-E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E142CE8E-1509-4367-B318-56C7A1E910B6}" type="datetime1">
              <a:rPr lang="es-ES" smtClean="0"/>
              <a:pPr/>
              <a:t>25/05/2021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A6EC49-7015-4469-9A74-004F639B3FDA}" type="datetime1">
              <a:rPr lang="es-ES" smtClean="0"/>
              <a:pPr/>
              <a:t>25/05/2021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F778434-5D58-47CE-9224-ED2BB79A18DD}" type="datetime1">
              <a:rPr lang="es-ES" smtClean="0"/>
              <a:pPr/>
              <a:t>25/05/2021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083ED9F-182D-465B-83F0-8108EBE0391A}" type="datetime1">
              <a:rPr lang="es-ES" smtClean="0"/>
              <a:pPr/>
              <a:t>25/05/2021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1690F1-80DA-4D8B-B458-8D4BD410131D}" type="datetime1">
              <a:rPr lang="es-ES" smtClean="0"/>
              <a:pPr/>
              <a:t>25/05/2021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A778C7E-2806-4739-BD8D-319D61955722}" type="datetime1">
              <a:rPr lang="es-ES" smtClean="0"/>
              <a:pPr/>
              <a:t>25/05/2021</a:t>
            </a:fld>
            <a:endParaRPr lang="es-ES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8437A7-884C-4343-A93E-6370C2487814}" type="datetime1">
              <a:rPr lang="es-ES" smtClean="0"/>
              <a:pPr/>
              <a:t>25/05/2021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DED79CC-2E17-4813-9B77-E03A744EFEA4}" type="datetime1">
              <a:rPr lang="es-ES" smtClean="0"/>
              <a:pPr/>
              <a:t>25/05/2021</a:t>
            </a:fld>
            <a:endParaRPr lang="es-ES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4229622-6F3C-4902-9962-43BF7D6E67A7}" type="datetime1">
              <a:rPr lang="es-ES" smtClean="0"/>
              <a:pPr/>
              <a:t>25/05/2021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4F52E44-9152-44CF-BA11-17304D98E8E7}" type="datetime1">
              <a:rPr lang="es-ES" smtClean="0"/>
              <a:pPr/>
              <a:t>25/05/2021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C6F3C807-97E5-4EB1-B67A-316AEC28F394}" type="datetime1">
              <a:rPr lang="es-ES" smtClean="0"/>
              <a:pPr/>
              <a:t>25/05/2021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/>
              <a:t>La Teoría del Caso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/>
              <a:t>Universidad de Chile 2021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768303" cy="1397000"/>
          </a:xfrm>
        </p:spPr>
        <p:txBody>
          <a:bodyPr rtlCol="0"/>
          <a:lstStyle/>
          <a:p>
            <a:pPr rtl="0"/>
            <a:r>
              <a:rPr lang="es-ES" dirty="0"/>
              <a:t>Objetivo: convicción o duda razonable</a:t>
            </a: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es-ES" dirty="0"/>
              <a:t>Premisa: Existencia de un marco ético y deontológico que rige el actuar profesional.</a:t>
            </a:r>
          </a:p>
          <a:p>
            <a:pPr rtl="0"/>
            <a:r>
              <a:rPr lang="es-ES" dirty="0"/>
              <a:t>¿Cuál es el objetivo del ejercicio forense?</a:t>
            </a:r>
          </a:p>
          <a:p>
            <a:pPr rtl="0"/>
            <a:r>
              <a:rPr lang="es-ES" dirty="0"/>
              <a:t>¿Qué sentido tiene la expresión “defensa” en el lenguaje forense?</a:t>
            </a:r>
          </a:p>
          <a:p>
            <a:pPr rtl="0"/>
            <a:r>
              <a:rPr lang="es-ES" dirty="0"/>
              <a:t>En el proceso se despliegan derechos y argumentaciones con objetivos precisos: </a:t>
            </a:r>
          </a:p>
          <a:p>
            <a:pPr lvl="1"/>
            <a:r>
              <a:rPr lang="es-ES" dirty="0"/>
              <a:t>Obtener una base de negociación apropiada</a:t>
            </a:r>
          </a:p>
          <a:p>
            <a:pPr lvl="1"/>
            <a:r>
              <a:rPr lang="es-ES" dirty="0"/>
              <a:t>Obtener una decisión jurisdiccional ajustada a la pretensión</a:t>
            </a:r>
          </a:p>
          <a:p>
            <a:pPr lvl="1"/>
            <a:r>
              <a:rPr lang="es-ES" dirty="0"/>
              <a:t>¿Otros? (legítimos e ilegítimos; objetivos terapéuticos, obtener información para fines posteriores, agredir a través de las acciones judiciales, económicos, etc.)</a:t>
            </a: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20DB29-0316-435B-9562-8A6FA1DD4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Teoría del Caso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791992-1ED6-445F-9DB4-D7AEC8B8A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8" y="1701800"/>
            <a:ext cx="10449711" cy="5080000"/>
          </a:xfrm>
        </p:spPr>
        <p:txBody>
          <a:bodyPr>
            <a:normAutofit/>
          </a:bodyPr>
          <a:lstStyle/>
          <a:p>
            <a:pPr algn="just"/>
            <a:r>
              <a:rPr lang="es-CL" dirty="0"/>
              <a:t>Es la exposición del conflicto jurídico en el contexto del proceso, con el foco en la persuasión de los intervinientes.</a:t>
            </a:r>
          </a:p>
          <a:p>
            <a:pPr algn="just"/>
            <a:r>
              <a:rPr lang="es-CL" dirty="0"/>
              <a:t>Debe ser única, simple, creíble y autosuficiente; además, exigir la coherencia de todas las acciones del abogado en el proceso.</a:t>
            </a:r>
          </a:p>
          <a:p>
            <a:pPr lvl="1" algn="just"/>
            <a:r>
              <a:rPr lang="es-CL" dirty="0"/>
              <a:t>Única: No admite teorías alternativas o subsidiarias.</a:t>
            </a:r>
          </a:p>
          <a:p>
            <a:pPr lvl="1" algn="just"/>
            <a:r>
              <a:rPr lang="es-CL" dirty="0"/>
              <a:t>Simple: Lo suficiente para no dificultar la persuasión.</a:t>
            </a:r>
          </a:p>
          <a:p>
            <a:pPr lvl="1" algn="just"/>
            <a:r>
              <a:rPr lang="es-CL" dirty="0"/>
              <a:t>Creíble: Debe ser lógica e intuitiva. No tienen lugar los ingenios argumentativos o las declaraciones de principios no asociadas a los hechos.</a:t>
            </a:r>
          </a:p>
          <a:p>
            <a:pPr lvl="1" algn="just"/>
            <a:r>
              <a:rPr lang="es-CL" dirty="0"/>
              <a:t>Autosuficiente: Debe hacerse cargo de todos los aspectos del conflicto, tanto los favorables como los desfavorables.</a:t>
            </a:r>
          </a:p>
          <a:p>
            <a:pPr lvl="1" algn="just"/>
            <a:r>
              <a:rPr lang="es-CL" dirty="0"/>
              <a:t>Exige coherencia: Toda acción procesal debe ser consistente con lo planteado en la teoría.</a:t>
            </a:r>
          </a:p>
        </p:txBody>
      </p:sp>
    </p:spTree>
    <p:extLst>
      <p:ext uri="{BB962C8B-B14F-4D97-AF65-F5344CB8AC3E}">
        <p14:creationId xmlns:p14="http://schemas.microsoft.com/office/powerpoint/2010/main" val="29566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20DB29-0316-435B-9562-8A6FA1DD4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Teoría del Caso: Sus componentes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791992-1ED6-445F-9DB4-D7AEC8B8A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8" y="1701800"/>
            <a:ext cx="10449711" cy="5080000"/>
          </a:xfrm>
        </p:spPr>
        <p:txBody>
          <a:bodyPr>
            <a:normAutofit/>
          </a:bodyPr>
          <a:lstStyle/>
          <a:p>
            <a:pPr algn="just"/>
            <a:endParaRPr lang="es-CL" dirty="0"/>
          </a:p>
          <a:p>
            <a:pPr algn="just"/>
            <a:r>
              <a:rPr lang="es-CL" dirty="0"/>
              <a:t>Teoría jurídica: Calificación jurídica de la situación de hecho. Deriva de un ejercicio interpretativo y de aplicación del Derecho a la teoría fáctica, concluyendo en una consecuencia jurídica.</a:t>
            </a:r>
          </a:p>
          <a:p>
            <a:pPr algn="just"/>
            <a:r>
              <a:rPr lang="es-CL" dirty="0"/>
              <a:t>Proposición o teoría fáctica: Versión de los hechos que constituyen en conflicto jurídico. Refiere solo a hechos y no a calificación jurídica. </a:t>
            </a:r>
          </a:p>
          <a:p>
            <a:pPr algn="just"/>
            <a:r>
              <a:rPr lang="es-CL" dirty="0"/>
              <a:t>Teoría probatoria: Selección y articulación de los elementos probatorios que se pueden hacer valer en el proceso.</a:t>
            </a:r>
          </a:p>
        </p:txBody>
      </p:sp>
    </p:spTree>
    <p:extLst>
      <p:ext uri="{BB962C8B-B14F-4D97-AF65-F5344CB8AC3E}">
        <p14:creationId xmlns:p14="http://schemas.microsoft.com/office/powerpoint/2010/main" val="238738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20DB29-0316-435B-9562-8A6FA1DD4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688504"/>
          </a:xfrm>
        </p:spPr>
        <p:txBody>
          <a:bodyPr>
            <a:normAutofit fontScale="90000"/>
          </a:bodyPr>
          <a:lstStyle/>
          <a:p>
            <a:r>
              <a:rPr lang="es-CL" dirty="0"/>
              <a:t>Teoría del Caso: Sus componentes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791992-1ED6-445F-9DB4-D7AEC8B8A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8" y="836712"/>
            <a:ext cx="10449711" cy="59450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CL" dirty="0"/>
              <a:t>Teoría Fáctica 1: “Juan castiga físicamente a su hijo cuando no tiene el rendimiento escolar esperado”</a:t>
            </a:r>
          </a:p>
          <a:p>
            <a:pPr algn="just"/>
            <a:r>
              <a:rPr lang="es-CL" dirty="0"/>
              <a:t>Teoría Fáctica 2: “Juan, en muy excepcionales ocasiones ha dado golpes con la palma de la mano a su hijo debido a que ha desarrollado un carácter muy resistente a cumplir con sus deberes en general”.</a:t>
            </a:r>
          </a:p>
          <a:p>
            <a:pPr algn="just"/>
            <a:endParaRPr lang="es-CL" dirty="0"/>
          </a:p>
          <a:p>
            <a:pPr algn="just"/>
            <a:r>
              <a:rPr lang="es-CL" dirty="0"/>
              <a:t>Teoría jurídica Juan: </a:t>
            </a:r>
          </a:p>
          <a:p>
            <a:pPr lvl="1" algn="just"/>
            <a:r>
              <a:rPr lang="es-CL" dirty="0"/>
              <a:t>Sobre la teoría fáctica1:</a:t>
            </a:r>
          </a:p>
          <a:p>
            <a:pPr lvl="1" algn="just"/>
            <a:r>
              <a:rPr lang="es-CL" dirty="0"/>
              <a:t>Sobre la teoría fáctica 2:</a:t>
            </a:r>
          </a:p>
          <a:p>
            <a:pPr algn="just"/>
            <a:r>
              <a:rPr lang="es-CL" dirty="0"/>
              <a:t>Teoría jurídica colegio:</a:t>
            </a:r>
          </a:p>
          <a:p>
            <a:pPr lvl="1" algn="just"/>
            <a:r>
              <a:rPr lang="es-CL" dirty="0"/>
              <a:t>Sobre la teoría fáctica1:</a:t>
            </a:r>
          </a:p>
          <a:p>
            <a:pPr lvl="1" algn="just"/>
            <a:r>
              <a:rPr lang="es-CL" dirty="0"/>
              <a:t>Sobre la teoría fáctica 2:</a:t>
            </a:r>
          </a:p>
          <a:p>
            <a:pPr algn="just"/>
            <a:r>
              <a:rPr lang="es-CL" dirty="0"/>
              <a:t>Evidencia: Informe escolar que recoge un relato del niño en el que da cuenta de que su padre lo golpeó el día anterior”.</a:t>
            </a:r>
          </a:p>
        </p:txBody>
      </p:sp>
    </p:spTree>
    <p:extLst>
      <p:ext uri="{BB962C8B-B14F-4D97-AF65-F5344CB8AC3E}">
        <p14:creationId xmlns:p14="http://schemas.microsoft.com/office/powerpoint/2010/main" val="311185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20DB29-0316-435B-9562-8A6FA1DD4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64" y="76200"/>
            <a:ext cx="11593288" cy="1397000"/>
          </a:xfrm>
        </p:spPr>
        <p:txBody>
          <a:bodyPr>
            <a:normAutofit/>
          </a:bodyPr>
          <a:lstStyle/>
          <a:p>
            <a:r>
              <a:rPr lang="es-CL" dirty="0"/>
              <a:t>Caso: Demanda de rebaja de alimentos y sentencia penal condenatoria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791992-1ED6-445F-9DB4-D7AEC8B8A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8" y="1701800"/>
            <a:ext cx="10449711" cy="50800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CL" dirty="0"/>
              <a:t>Teoría jurídica:</a:t>
            </a:r>
          </a:p>
          <a:p>
            <a:pPr lvl="1" algn="just"/>
            <a:r>
              <a:rPr lang="es-CL" dirty="0"/>
              <a:t>Rebaja de pensión de alimentos.</a:t>
            </a:r>
          </a:p>
          <a:p>
            <a:pPr lvl="1" algn="just"/>
            <a:r>
              <a:rPr lang="es-CL" dirty="0"/>
              <a:t>Pensión de alimentos no es una sanción</a:t>
            </a:r>
          </a:p>
          <a:p>
            <a:pPr lvl="1" algn="just"/>
            <a:r>
              <a:rPr lang="es-CL" dirty="0"/>
              <a:t>Límite de 50% de </a:t>
            </a:r>
            <a:r>
              <a:rPr lang="es-CL"/>
              <a:t>los ingresos.</a:t>
            </a:r>
            <a:endParaRPr lang="es-CL" dirty="0"/>
          </a:p>
          <a:p>
            <a:pPr algn="just"/>
            <a:r>
              <a:rPr lang="es-CL" dirty="0"/>
              <a:t>Teoría fáctica:</a:t>
            </a:r>
          </a:p>
          <a:p>
            <a:pPr lvl="1" algn="just"/>
            <a:r>
              <a:rPr lang="es-CL" dirty="0"/>
              <a:t>Pensión de alimentos 500.000</a:t>
            </a:r>
          </a:p>
          <a:p>
            <a:pPr lvl="1" algn="just"/>
            <a:r>
              <a:rPr lang="es-CL" dirty="0"/>
              <a:t>Condena por abuso sexual: </a:t>
            </a:r>
            <a:r>
              <a:rPr lang="es-CL" b="1" dirty="0"/>
              <a:t>de los alimentarios.</a:t>
            </a:r>
          </a:p>
          <a:p>
            <a:pPr lvl="1" algn="just"/>
            <a:r>
              <a:rPr lang="es-CL" dirty="0"/>
              <a:t>Trabajo de kinesiólogo muy disminuido y con menor capacidad económica</a:t>
            </a:r>
          </a:p>
          <a:p>
            <a:pPr lvl="1" algn="just"/>
            <a:r>
              <a:rPr lang="es-CL" dirty="0"/>
              <a:t>4 años sin pagar pensión.</a:t>
            </a:r>
          </a:p>
          <a:p>
            <a:pPr algn="just"/>
            <a:r>
              <a:rPr lang="es-CL" dirty="0"/>
              <a:t>Teoría probatoria:</a:t>
            </a:r>
          </a:p>
          <a:p>
            <a:pPr lvl="1" algn="just"/>
            <a:r>
              <a:rPr lang="es-CL" dirty="0"/>
              <a:t>Boletas de honorarios y declaraciones de renta</a:t>
            </a:r>
          </a:p>
          <a:p>
            <a:pPr lvl="1" algn="just"/>
            <a:r>
              <a:rPr lang="es-CL" dirty="0"/>
              <a:t>Sentencia condenatoria.</a:t>
            </a:r>
          </a:p>
          <a:p>
            <a:pPr lvl="1" algn="just"/>
            <a:r>
              <a:rPr lang="es-CL" dirty="0"/>
              <a:t>Contrato de trabajo o declaración de renta antigua</a:t>
            </a:r>
          </a:p>
          <a:p>
            <a:pPr lvl="1" algn="just"/>
            <a:r>
              <a:rPr lang="es-CL" dirty="0"/>
              <a:t>Cartola histórica de cotizaciones previsionales</a:t>
            </a:r>
          </a:p>
          <a:p>
            <a:pPr lvl="1" algn="just"/>
            <a:r>
              <a:rPr lang="es-CL" dirty="0"/>
              <a:t>Título profesional</a:t>
            </a:r>
          </a:p>
          <a:p>
            <a:pPr lvl="1"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7022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bros 16 ×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25_TF02787940_TF02787940.potx" id="{E4867741-AB88-422F-8BCA-FDD508E2AD3F}" vid="{39C8C42B-A481-4D65-818A-E436C803BC0B}"/>
    </a:ext>
  </a:extLst>
</a:theme>
</file>

<file path=ppt/theme/theme2.xml><?xml version="1.0" encoding="utf-8"?>
<a:theme xmlns:a="http://schemas.openxmlformats.org/drawingml/2006/main" name="Tema de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pila de libros azul (panorámica)</Template>
  <TotalTime>201</TotalTime>
  <Words>533</Words>
  <Application>Microsoft Office PowerPoint</Application>
  <PresentationFormat>Personalizado</PresentationFormat>
  <Paragraphs>50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Libros 16 × 9</vt:lpstr>
      <vt:lpstr>La Teoría del Caso</vt:lpstr>
      <vt:lpstr>Objetivo: convicción o duda razonable</vt:lpstr>
      <vt:lpstr>Teoría del Caso</vt:lpstr>
      <vt:lpstr>Teoría del Caso: Sus componentes</vt:lpstr>
      <vt:lpstr>Teoría del Caso: Sus componentes</vt:lpstr>
      <vt:lpstr>Caso: Demanda de rebaja de alimentos y sentencia penal condenatoria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Teoría del Caso</dc:title>
  <dc:creator>jessica arenas paredes</dc:creator>
  <cp:lastModifiedBy>jessica arenas paredes</cp:lastModifiedBy>
  <cp:revision>12</cp:revision>
  <dcterms:created xsi:type="dcterms:W3CDTF">2021-05-25T15:31:14Z</dcterms:created>
  <dcterms:modified xsi:type="dcterms:W3CDTF">2021-05-25T23:37:27Z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