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4"/>
  </p:notesMasterIdLst>
  <p:sldIdLst>
    <p:sldId id="256" r:id="rId2"/>
    <p:sldId id="292" r:id="rId3"/>
    <p:sldId id="294" r:id="rId4"/>
    <p:sldId id="332" r:id="rId5"/>
    <p:sldId id="335" r:id="rId6"/>
    <p:sldId id="337" r:id="rId7"/>
    <p:sldId id="346" r:id="rId8"/>
    <p:sldId id="353" r:id="rId9"/>
    <p:sldId id="345" r:id="rId10"/>
    <p:sldId id="338" r:id="rId11"/>
    <p:sldId id="342" r:id="rId12"/>
    <p:sldId id="344"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4F35"/>
    <a:srgbClr val="083B5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1FF1952-A5FB-430C-9908-9D773CBFA2A5}" v="8" dt="2021-08-29T21:15:18.34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289"/>
    <p:restoredTop sz="94694"/>
  </p:normalViewPr>
  <p:slideViewPr>
    <p:cSldViewPr snapToGrid="0" snapToObjects="1">
      <p:cViewPr varScale="1">
        <p:scale>
          <a:sx n="72" d="100"/>
          <a:sy n="72" d="100"/>
        </p:scale>
        <p:origin x="810" y="54"/>
      </p:cViewPr>
      <p:guideLst>
        <p:guide orient="horz" pos="2160"/>
        <p:guide pos="3840"/>
      </p:guideLst>
    </p:cSldViewPr>
  </p:slideViewPr>
  <p:notesTextViewPr>
    <p:cViewPr>
      <p:scale>
        <a:sx n="1" d="1"/>
        <a:sy n="1" d="1"/>
      </p:scale>
      <p:origin x="0" y="0"/>
    </p:cViewPr>
  </p:notesTextViewPr>
  <p:notesViewPr>
    <p:cSldViewPr snapToGrid="0" snapToObjects="1">
      <p:cViewPr varScale="1">
        <p:scale>
          <a:sx n="82" d="100"/>
          <a:sy n="82" d="100"/>
        </p:scale>
        <p:origin x="3992" y="17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L"/>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00B6D7-7821-D24F-9626-69DA08B49405}" type="datetimeFigureOut">
              <a:rPr lang="es-CL" smtClean="0"/>
              <a:t>01-11-2021</a:t>
            </a:fld>
            <a:endParaRPr lang="es-CL"/>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L"/>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L"/>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91714FA-CDDF-134A-8ACD-5327505004E6}" type="slidenum">
              <a:rPr lang="es-CL" smtClean="0"/>
              <a:t>‹Nº›</a:t>
            </a:fld>
            <a:endParaRPr lang="es-CL"/>
          </a:p>
        </p:txBody>
      </p:sp>
    </p:spTree>
    <p:extLst>
      <p:ext uri="{BB962C8B-B14F-4D97-AF65-F5344CB8AC3E}">
        <p14:creationId xmlns:p14="http://schemas.microsoft.com/office/powerpoint/2010/main" val="9431740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47FFF0C5-A6BC-F048-B06B-1A61D8082306}" type="datetimeFigureOut">
              <a:rPr lang="es-CL" smtClean="0"/>
              <a:t>01-11-2021</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2EF08D85-65B2-B041-B383-FFE7A7EC0253}" type="slidenum">
              <a:rPr lang="es-CL" smtClean="0"/>
              <a:t>‹Nº›</a:t>
            </a:fld>
            <a:endParaRPr lang="es-CL"/>
          </a:p>
        </p:txBody>
      </p:sp>
    </p:spTree>
    <p:extLst>
      <p:ext uri="{BB962C8B-B14F-4D97-AF65-F5344CB8AC3E}">
        <p14:creationId xmlns:p14="http://schemas.microsoft.com/office/powerpoint/2010/main" val="13973625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7FFF0C5-A6BC-F048-B06B-1A61D8082306}" type="datetimeFigureOut">
              <a:rPr lang="es-CL" smtClean="0"/>
              <a:t>01-11-2021</a:t>
            </a:fld>
            <a:endParaRPr lang="es-CL"/>
          </a:p>
        </p:txBody>
      </p:sp>
      <p:sp>
        <p:nvSpPr>
          <p:cNvPr id="6" name="Footer Placeholder 5"/>
          <p:cNvSpPr>
            <a:spLocks noGrp="1"/>
          </p:cNvSpPr>
          <p:nvPr>
            <p:ph type="ftr" sz="quarter" idx="11"/>
          </p:nvPr>
        </p:nvSpPr>
        <p:spPr/>
        <p:txBody>
          <a:bodyPr/>
          <a:lstStyle/>
          <a:p>
            <a:endParaRPr lang="es-CL"/>
          </a:p>
        </p:txBody>
      </p:sp>
      <p:sp>
        <p:nvSpPr>
          <p:cNvPr id="7" name="Slide Number Placeholder 6"/>
          <p:cNvSpPr>
            <a:spLocks noGrp="1"/>
          </p:cNvSpPr>
          <p:nvPr>
            <p:ph type="sldNum" sz="quarter" idx="12"/>
          </p:nvPr>
        </p:nvSpPr>
        <p:spPr/>
        <p:txBody>
          <a:bodyPr/>
          <a:lstStyle/>
          <a:p>
            <a:fld id="{2EF08D85-65B2-B041-B383-FFE7A7EC0253}" type="slidenum">
              <a:rPr lang="es-CL" smtClean="0"/>
              <a:t>‹Nº›</a:t>
            </a:fld>
            <a:endParaRPr lang="es-CL"/>
          </a:p>
        </p:txBody>
      </p:sp>
    </p:spTree>
    <p:extLst>
      <p:ext uri="{BB962C8B-B14F-4D97-AF65-F5344CB8AC3E}">
        <p14:creationId xmlns:p14="http://schemas.microsoft.com/office/powerpoint/2010/main" val="5440796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s-ES"/>
              <a:t>Haga clic para modificar el estilo de título del patrón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47FFF0C5-A6BC-F048-B06B-1A61D8082306}" type="datetimeFigureOut">
              <a:rPr lang="es-CL" smtClean="0"/>
              <a:t>01-11-2021</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2EF08D85-65B2-B041-B383-FFE7A7EC0253}" type="slidenum">
              <a:rPr lang="es-CL" smtClean="0"/>
              <a:t>‹Nº›</a:t>
            </a:fld>
            <a:endParaRPr lang="es-CL"/>
          </a:p>
        </p:txBody>
      </p:sp>
    </p:spTree>
    <p:extLst>
      <p:ext uri="{BB962C8B-B14F-4D97-AF65-F5344CB8AC3E}">
        <p14:creationId xmlns:p14="http://schemas.microsoft.com/office/powerpoint/2010/main" val="12666258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s-ES"/>
              <a:t>Haga clic para modificar el estilo de título del patrón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s-ES"/>
              <a:t>Haga clic para modificar los estilos de texto del patrón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47FFF0C5-A6BC-F048-B06B-1A61D8082306}" type="datetimeFigureOut">
              <a:rPr lang="es-CL" smtClean="0"/>
              <a:t>01-11-2021</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2EF08D85-65B2-B041-B383-FFE7A7EC0253}" type="slidenum">
              <a:rPr lang="es-CL" smtClean="0"/>
              <a:t>‹Nº›</a:t>
            </a:fld>
            <a:endParaRPr lang="es-CL"/>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6088349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47FFF0C5-A6BC-F048-B06B-1A61D8082306}" type="datetimeFigureOut">
              <a:rPr lang="es-CL" smtClean="0"/>
              <a:t>01-11-2021</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2EF08D85-65B2-B041-B383-FFE7A7EC0253}" type="slidenum">
              <a:rPr lang="es-CL" smtClean="0"/>
              <a:t>‹Nº›</a:t>
            </a:fld>
            <a:endParaRPr lang="es-CL"/>
          </a:p>
        </p:txBody>
      </p:sp>
    </p:spTree>
    <p:extLst>
      <p:ext uri="{BB962C8B-B14F-4D97-AF65-F5344CB8AC3E}">
        <p14:creationId xmlns:p14="http://schemas.microsoft.com/office/powerpoint/2010/main" val="10908493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lumna 3">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7FFF0C5-A6BC-F048-B06B-1A61D8082306}" type="datetimeFigureOut">
              <a:rPr lang="es-CL" smtClean="0"/>
              <a:t>01-11-2021</a:t>
            </a:fld>
            <a:endParaRPr lang="es-CL"/>
          </a:p>
        </p:txBody>
      </p:sp>
      <p:sp>
        <p:nvSpPr>
          <p:cNvPr id="4"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2EF08D85-65B2-B041-B383-FFE7A7EC0253}" type="slidenum">
              <a:rPr lang="es-CL" smtClean="0"/>
              <a:t>‹Nº›</a:t>
            </a:fld>
            <a:endParaRPr lang="es-CL"/>
          </a:p>
        </p:txBody>
      </p:sp>
    </p:spTree>
    <p:extLst>
      <p:ext uri="{BB962C8B-B14F-4D97-AF65-F5344CB8AC3E}">
        <p14:creationId xmlns:p14="http://schemas.microsoft.com/office/powerpoint/2010/main" val="36995295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lumna de imagen 3">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7FFF0C5-A6BC-F048-B06B-1A61D8082306}" type="datetimeFigureOut">
              <a:rPr lang="es-CL" smtClean="0"/>
              <a:t>01-11-2021</a:t>
            </a:fld>
            <a:endParaRPr lang="es-CL"/>
          </a:p>
        </p:txBody>
      </p:sp>
      <p:sp>
        <p:nvSpPr>
          <p:cNvPr id="4"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2EF08D85-65B2-B041-B383-FFE7A7EC0253}" type="slidenum">
              <a:rPr lang="es-CL" smtClean="0"/>
              <a:t>‹Nº›</a:t>
            </a:fld>
            <a:endParaRPr lang="es-CL"/>
          </a:p>
        </p:txBody>
      </p:sp>
    </p:spTree>
    <p:extLst>
      <p:ext uri="{BB962C8B-B14F-4D97-AF65-F5344CB8AC3E}">
        <p14:creationId xmlns:p14="http://schemas.microsoft.com/office/powerpoint/2010/main" val="116842417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nchorCtr="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7FFF0C5-A6BC-F048-B06B-1A61D8082306}" type="datetimeFigureOut">
              <a:rPr lang="es-CL" smtClean="0"/>
              <a:t>01-11-2021</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2EF08D85-65B2-B041-B383-FFE7A7EC0253}" type="slidenum">
              <a:rPr lang="es-CL" smtClean="0"/>
              <a:t>‹Nº›</a:t>
            </a:fld>
            <a:endParaRPr lang="es-CL"/>
          </a:p>
        </p:txBody>
      </p:sp>
    </p:spTree>
    <p:extLst>
      <p:ext uri="{BB962C8B-B14F-4D97-AF65-F5344CB8AC3E}">
        <p14:creationId xmlns:p14="http://schemas.microsoft.com/office/powerpoint/2010/main" val="256674783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7FFF0C5-A6BC-F048-B06B-1A61D8082306}" type="datetimeFigureOut">
              <a:rPr lang="es-CL" smtClean="0"/>
              <a:t>01-11-2021</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2EF08D85-65B2-B041-B383-FFE7A7EC0253}" type="slidenum">
              <a:rPr lang="es-CL" smtClean="0"/>
              <a:t>‹Nº›</a:t>
            </a:fld>
            <a:endParaRPr lang="es-CL"/>
          </a:p>
        </p:txBody>
      </p:sp>
    </p:spTree>
    <p:extLst>
      <p:ext uri="{BB962C8B-B14F-4D97-AF65-F5344CB8AC3E}">
        <p14:creationId xmlns:p14="http://schemas.microsoft.com/office/powerpoint/2010/main" val="6931579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3"/>
          <p:cNvSpPr>
            <a:spLocks noGrp="1"/>
          </p:cNvSpPr>
          <p:nvPr>
            <p:ph type="dt" sz="half" idx="10"/>
          </p:nvPr>
        </p:nvSpPr>
        <p:spPr/>
        <p:txBody>
          <a:bodyPr/>
          <a:lstStyle/>
          <a:p>
            <a:fld id="{47FFF0C5-A6BC-F048-B06B-1A61D8082306}" type="datetimeFigureOut">
              <a:rPr lang="es-CL" smtClean="0"/>
              <a:t>01-11-2021</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2EF08D85-65B2-B041-B383-FFE7A7EC0253}" type="slidenum">
              <a:rPr lang="es-CL" smtClean="0"/>
              <a:t>‹Nº›</a:t>
            </a:fld>
            <a:endParaRPr lang="es-CL"/>
          </a:p>
        </p:txBody>
      </p:sp>
    </p:spTree>
    <p:extLst>
      <p:ext uri="{BB962C8B-B14F-4D97-AF65-F5344CB8AC3E}">
        <p14:creationId xmlns:p14="http://schemas.microsoft.com/office/powerpoint/2010/main" val="14598216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47FFF0C5-A6BC-F048-B06B-1A61D8082306}" type="datetimeFigureOut">
              <a:rPr lang="es-CL" smtClean="0"/>
              <a:t>01-11-2021</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2EF08D85-65B2-B041-B383-FFE7A7EC0253}" type="slidenum">
              <a:rPr lang="es-CL" smtClean="0"/>
              <a:t>‹Nº›</a:t>
            </a:fld>
            <a:endParaRPr lang="es-CL"/>
          </a:p>
        </p:txBody>
      </p:sp>
    </p:spTree>
    <p:extLst>
      <p:ext uri="{BB962C8B-B14F-4D97-AF65-F5344CB8AC3E}">
        <p14:creationId xmlns:p14="http://schemas.microsoft.com/office/powerpoint/2010/main" val="11020497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47FFF0C5-A6BC-F048-B06B-1A61D8082306}" type="datetimeFigureOut">
              <a:rPr lang="es-CL" smtClean="0"/>
              <a:t>01-11-2021</a:t>
            </a:fld>
            <a:endParaRPr lang="es-CL"/>
          </a:p>
        </p:txBody>
      </p:sp>
      <p:sp>
        <p:nvSpPr>
          <p:cNvPr id="6" name="Footer Placeholder 5"/>
          <p:cNvSpPr>
            <a:spLocks noGrp="1"/>
          </p:cNvSpPr>
          <p:nvPr>
            <p:ph type="ftr" sz="quarter" idx="11"/>
          </p:nvPr>
        </p:nvSpPr>
        <p:spPr/>
        <p:txBody>
          <a:bodyPr/>
          <a:lstStyle/>
          <a:p>
            <a:endParaRPr lang="es-CL"/>
          </a:p>
        </p:txBody>
      </p:sp>
      <p:sp>
        <p:nvSpPr>
          <p:cNvPr id="7" name="Slide Number Placeholder 6"/>
          <p:cNvSpPr>
            <a:spLocks noGrp="1"/>
          </p:cNvSpPr>
          <p:nvPr>
            <p:ph type="sldNum" sz="quarter" idx="12"/>
          </p:nvPr>
        </p:nvSpPr>
        <p:spPr/>
        <p:txBody>
          <a:bodyPr/>
          <a:lstStyle/>
          <a:p>
            <a:fld id="{2EF08D85-65B2-B041-B383-FFE7A7EC0253}" type="slidenum">
              <a:rPr lang="es-CL" smtClean="0"/>
              <a:t>‹Nº›</a:t>
            </a:fld>
            <a:endParaRPr lang="es-CL"/>
          </a:p>
        </p:txBody>
      </p:sp>
    </p:spTree>
    <p:extLst>
      <p:ext uri="{BB962C8B-B14F-4D97-AF65-F5344CB8AC3E}">
        <p14:creationId xmlns:p14="http://schemas.microsoft.com/office/powerpoint/2010/main" val="18734150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47FFF0C5-A6BC-F048-B06B-1A61D8082306}" type="datetimeFigureOut">
              <a:rPr lang="es-CL" smtClean="0"/>
              <a:t>01-11-2021</a:t>
            </a:fld>
            <a:endParaRPr lang="es-CL"/>
          </a:p>
        </p:txBody>
      </p:sp>
      <p:sp>
        <p:nvSpPr>
          <p:cNvPr id="8" name="Footer Placeholder 7"/>
          <p:cNvSpPr>
            <a:spLocks noGrp="1"/>
          </p:cNvSpPr>
          <p:nvPr>
            <p:ph type="ftr" sz="quarter" idx="11"/>
          </p:nvPr>
        </p:nvSpPr>
        <p:spPr/>
        <p:txBody>
          <a:bodyPr/>
          <a:lstStyle/>
          <a:p>
            <a:endParaRPr lang="es-CL"/>
          </a:p>
        </p:txBody>
      </p:sp>
      <p:sp>
        <p:nvSpPr>
          <p:cNvPr id="9" name="Slide Number Placeholder 8"/>
          <p:cNvSpPr>
            <a:spLocks noGrp="1"/>
          </p:cNvSpPr>
          <p:nvPr>
            <p:ph type="sldNum" sz="quarter" idx="12"/>
          </p:nvPr>
        </p:nvSpPr>
        <p:spPr/>
        <p:txBody>
          <a:bodyPr/>
          <a:lstStyle/>
          <a:p>
            <a:fld id="{2EF08D85-65B2-B041-B383-FFE7A7EC0253}" type="slidenum">
              <a:rPr lang="es-CL" smtClean="0"/>
              <a:t>‹Nº›</a:t>
            </a:fld>
            <a:endParaRPr lang="es-CL"/>
          </a:p>
        </p:txBody>
      </p:sp>
    </p:spTree>
    <p:extLst>
      <p:ext uri="{BB962C8B-B14F-4D97-AF65-F5344CB8AC3E}">
        <p14:creationId xmlns:p14="http://schemas.microsoft.com/office/powerpoint/2010/main" val="1725643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7" name="Date Placeholder 2"/>
          <p:cNvSpPr>
            <a:spLocks noGrp="1"/>
          </p:cNvSpPr>
          <p:nvPr>
            <p:ph type="dt" sz="half" idx="10"/>
          </p:nvPr>
        </p:nvSpPr>
        <p:spPr/>
        <p:txBody>
          <a:bodyPr/>
          <a:lstStyle/>
          <a:p>
            <a:fld id="{47FFF0C5-A6BC-F048-B06B-1A61D8082306}" type="datetimeFigureOut">
              <a:rPr lang="es-CL" smtClean="0"/>
              <a:t>01-11-2021</a:t>
            </a:fld>
            <a:endParaRPr lang="es-CL"/>
          </a:p>
        </p:txBody>
      </p:sp>
      <p:sp>
        <p:nvSpPr>
          <p:cNvPr id="5" name="Footer Placeholder 3"/>
          <p:cNvSpPr>
            <a:spLocks noGrp="1"/>
          </p:cNvSpPr>
          <p:nvPr>
            <p:ph type="ftr" sz="quarter" idx="11"/>
          </p:nvPr>
        </p:nvSpPr>
        <p:spPr/>
        <p:txBody>
          <a:bodyPr/>
          <a:lstStyle/>
          <a:p>
            <a:endParaRPr lang="es-CL"/>
          </a:p>
        </p:txBody>
      </p:sp>
      <p:sp>
        <p:nvSpPr>
          <p:cNvPr id="6" name="Slide Number Placeholder 4"/>
          <p:cNvSpPr>
            <a:spLocks noGrp="1"/>
          </p:cNvSpPr>
          <p:nvPr>
            <p:ph type="sldNum" sz="quarter" idx="12"/>
          </p:nvPr>
        </p:nvSpPr>
        <p:spPr/>
        <p:txBody>
          <a:bodyPr/>
          <a:lstStyle/>
          <a:p>
            <a:fld id="{2EF08D85-65B2-B041-B383-FFE7A7EC0253}" type="slidenum">
              <a:rPr lang="es-CL" smtClean="0"/>
              <a:t>‹Nº›</a:t>
            </a:fld>
            <a:endParaRPr lang="es-CL"/>
          </a:p>
        </p:txBody>
      </p:sp>
    </p:spTree>
    <p:extLst>
      <p:ext uri="{BB962C8B-B14F-4D97-AF65-F5344CB8AC3E}">
        <p14:creationId xmlns:p14="http://schemas.microsoft.com/office/powerpoint/2010/main" val="22370493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7FFF0C5-A6BC-F048-B06B-1A61D8082306}" type="datetimeFigureOut">
              <a:rPr lang="es-CL" smtClean="0"/>
              <a:t>01-11-2021</a:t>
            </a:fld>
            <a:endParaRPr lang="es-CL"/>
          </a:p>
        </p:txBody>
      </p:sp>
      <p:sp>
        <p:nvSpPr>
          <p:cNvPr id="5" name="Footer Placeholder 2"/>
          <p:cNvSpPr>
            <a:spLocks noGrp="1"/>
          </p:cNvSpPr>
          <p:nvPr>
            <p:ph type="ftr" sz="quarter" idx="11"/>
          </p:nvPr>
        </p:nvSpPr>
        <p:spPr/>
        <p:txBody>
          <a:bodyPr/>
          <a:lstStyle/>
          <a:p>
            <a:endParaRPr lang="es-CL"/>
          </a:p>
        </p:txBody>
      </p:sp>
      <p:sp>
        <p:nvSpPr>
          <p:cNvPr id="6" name="Slide Number Placeholder 3"/>
          <p:cNvSpPr>
            <a:spLocks noGrp="1"/>
          </p:cNvSpPr>
          <p:nvPr>
            <p:ph type="sldNum" sz="quarter" idx="12"/>
          </p:nvPr>
        </p:nvSpPr>
        <p:spPr/>
        <p:txBody>
          <a:bodyPr/>
          <a:lstStyle/>
          <a:p>
            <a:fld id="{2EF08D85-65B2-B041-B383-FFE7A7EC0253}" type="slidenum">
              <a:rPr lang="es-CL" smtClean="0"/>
              <a:t>‹Nº›</a:t>
            </a:fld>
            <a:endParaRPr lang="es-CL"/>
          </a:p>
        </p:txBody>
      </p:sp>
    </p:spTree>
    <p:extLst>
      <p:ext uri="{BB962C8B-B14F-4D97-AF65-F5344CB8AC3E}">
        <p14:creationId xmlns:p14="http://schemas.microsoft.com/office/powerpoint/2010/main" val="12220007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7" name="Date Placeholder 4"/>
          <p:cNvSpPr>
            <a:spLocks noGrp="1"/>
          </p:cNvSpPr>
          <p:nvPr>
            <p:ph type="dt" sz="half" idx="10"/>
          </p:nvPr>
        </p:nvSpPr>
        <p:spPr/>
        <p:txBody>
          <a:bodyPr/>
          <a:lstStyle/>
          <a:p>
            <a:fld id="{47FFF0C5-A6BC-F048-B06B-1A61D8082306}" type="datetimeFigureOut">
              <a:rPr lang="es-CL" smtClean="0"/>
              <a:t>01-11-2021</a:t>
            </a:fld>
            <a:endParaRPr lang="es-CL"/>
          </a:p>
        </p:txBody>
      </p:sp>
      <p:sp>
        <p:nvSpPr>
          <p:cNvPr id="5" name="Footer Placeholder 5"/>
          <p:cNvSpPr>
            <a:spLocks noGrp="1"/>
          </p:cNvSpPr>
          <p:nvPr>
            <p:ph type="ftr" sz="quarter" idx="11"/>
          </p:nvPr>
        </p:nvSpPr>
        <p:spPr/>
        <p:txBody>
          <a:bodyPr/>
          <a:lstStyle/>
          <a:p>
            <a:endParaRPr lang="es-CL"/>
          </a:p>
        </p:txBody>
      </p:sp>
      <p:sp>
        <p:nvSpPr>
          <p:cNvPr id="6" name="Slide Number Placeholder 6"/>
          <p:cNvSpPr>
            <a:spLocks noGrp="1"/>
          </p:cNvSpPr>
          <p:nvPr>
            <p:ph type="sldNum" sz="quarter" idx="12"/>
          </p:nvPr>
        </p:nvSpPr>
        <p:spPr/>
        <p:txBody>
          <a:bodyPr/>
          <a:lstStyle/>
          <a:p>
            <a:fld id="{2EF08D85-65B2-B041-B383-FFE7A7EC0253}" type="slidenum">
              <a:rPr lang="es-CL" smtClean="0"/>
              <a:t>‹Nº›</a:t>
            </a:fld>
            <a:endParaRPr lang="es-CL"/>
          </a:p>
        </p:txBody>
      </p:sp>
    </p:spTree>
    <p:extLst>
      <p:ext uri="{BB962C8B-B14F-4D97-AF65-F5344CB8AC3E}">
        <p14:creationId xmlns:p14="http://schemas.microsoft.com/office/powerpoint/2010/main" val="26437127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7FFF0C5-A6BC-F048-B06B-1A61D8082306}" type="datetimeFigureOut">
              <a:rPr lang="es-CL" smtClean="0"/>
              <a:t>01-11-2021</a:t>
            </a:fld>
            <a:endParaRPr lang="es-CL"/>
          </a:p>
        </p:txBody>
      </p:sp>
      <p:sp>
        <p:nvSpPr>
          <p:cNvPr id="6" name="Footer Placeholder 5"/>
          <p:cNvSpPr>
            <a:spLocks noGrp="1"/>
          </p:cNvSpPr>
          <p:nvPr>
            <p:ph type="ftr" sz="quarter" idx="11"/>
          </p:nvPr>
        </p:nvSpPr>
        <p:spPr/>
        <p:txBody>
          <a:bodyPr/>
          <a:lstStyle/>
          <a:p>
            <a:endParaRPr lang="es-CL"/>
          </a:p>
        </p:txBody>
      </p:sp>
      <p:sp>
        <p:nvSpPr>
          <p:cNvPr id="7" name="Slide Number Placeholder 6"/>
          <p:cNvSpPr>
            <a:spLocks noGrp="1"/>
          </p:cNvSpPr>
          <p:nvPr>
            <p:ph type="sldNum" sz="quarter" idx="12"/>
          </p:nvPr>
        </p:nvSpPr>
        <p:spPr/>
        <p:txBody>
          <a:bodyPr/>
          <a:lstStyle/>
          <a:p>
            <a:fld id="{2EF08D85-65B2-B041-B383-FFE7A7EC0253}" type="slidenum">
              <a:rPr lang="es-CL" smtClean="0"/>
              <a:t>‹Nº›</a:t>
            </a:fld>
            <a:endParaRPr lang="es-CL"/>
          </a:p>
        </p:txBody>
      </p:sp>
    </p:spTree>
    <p:extLst>
      <p:ext uri="{BB962C8B-B14F-4D97-AF65-F5344CB8AC3E}">
        <p14:creationId xmlns:p14="http://schemas.microsoft.com/office/powerpoint/2010/main" val="22475361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7FFF0C5-A6BC-F048-B06B-1A61D8082306}" type="datetimeFigureOut">
              <a:rPr lang="es-CL" smtClean="0"/>
              <a:t>01-11-2021</a:t>
            </a:fld>
            <a:endParaRPr lang="es-CL"/>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s-CL"/>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2EF08D85-65B2-B041-B383-FFE7A7EC0253}" type="slidenum">
              <a:rPr lang="es-CL" smtClean="0"/>
              <a:t>‹Nº›</a:t>
            </a:fld>
            <a:endParaRPr lang="es-CL"/>
          </a:p>
        </p:txBody>
      </p:sp>
    </p:spTree>
    <p:extLst>
      <p:ext uri="{BB962C8B-B14F-4D97-AF65-F5344CB8AC3E}">
        <p14:creationId xmlns:p14="http://schemas.microsoft.com/office/powerpoint/2010/main" val="722814469"/>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ángulo 7">
            <a:extLst>
              <a:ext uri="{FF2B5EF4-FFF2-40B4-BE49-F238E27FC236}">
                <a16:creationId xmlns:a16="http://schemas.microsoft.com/office/drawing/2014/main" id="{B1DBBF72-CEBB-464F-839E-B26D3287D94D}"/>
              </a:ext>
            </a:extLst>
          </p:cNvPr>
          <p:cNvSpPr/>
          <p:nvPr/>
        </p:nvSpPr>
        <p:spPr>
          <a:xfrm>
            <a:off x="4223657" y="391885"/>
            <a:ext cx="3846286" cy="6466115"/>
          </a:xfrm>
          <a:prstGeom prst="rect">
            <a:avLst/>
          </a:prstGeom>
          <a:solidFill>
            <a:srgbClr val="083B5D">
              <a:alpha val="7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dirty="0"/>
          </a:p>
        </p:txBody>
      </p:sp>
      <p:sp>
        <p:nvSpPr>
          <p:cNvPr id="11" name="CuadroTexto 10">
            <a:extLst>
              <a:ext uri="{FF2B5EF4-FFF2-40B4-BE49-F238E27FC236}">
                <a16:creationId xmlns:a16="http://schemas.microsoft.com/office/drawing/2014/main" id="{F8301592-01BC-2742-B004-4DE256E44006}"/>
              </a:ext>
            </a:extLst>
          </p:cNvPr>
          <p:cNvSpPr txBox="1"/>
          <p:nvPr/>
        </p:nvSpPr>
        <p:spPr>
          <a:xfrm>
            <a:off x="4441371" y="6444344"/>
            <a:ext cx="3193143" cy="369332"/>
          </a:xfrm>
          <a:prstGeom prst="rect">
            <a:avLst/>
          </a:prstGeom>
          <a:noFill/>
        </p:spPr>
        <p:txBody>
          <a:bodyPr wrap="square" rtlCol="0">
            <a:spAutoFit/>
          </a:bodyPr>
          <a:lstStyle/>
          <a:p>
            <a:pPr algn="ctr"/>
            <a:r>
              <a:rPr lang="es-CL" dirty="0">
                <a:latin typeface="Times" pitchFamily="2" charset="0"/>
              </a:rPr>
              <a:t>2021</a:t>
            </a:r>
          </a:p>
        </p:txBody>
      </p:sp>
      <p:sp>
        <p:nvSpPr>
          <p:cNvPr id="12" name="CuadroTexto 11">
            <a:extLst>
              <a:ext uri="{FF2B5EF4-FFF2-40B4-BE49-F238E27FC236}">
                <a16:creationId xmlns:a16="http://schemas.microsoft.com/office/drawing/2014/main" id="{126C58D2-8DB2-6140-858C-71E900936502}"/>
              </a:ext>
            </a:extLst>
          </p:cNvPr>
          <p:cNvSpPr txBox="1"/>
          <p:nvPr/>
        </p:nvSpPr>
        <p:spPr>
          <a:xfrm>
            <a:off x="4223658" y="2820926"/>
            <a:ext cx="3778020" cy="2923877"/>
          </a:xfrm>
          <a:prstGeom prst="rect">
            <a:avLst/>
          </a:prstGeom>
          <a:noFill/>
        </p:spPr>
        <p:txBody>
          <a:bodyPr wrap="square" rtlCol="0">
            <a:spAutoFit/>
          </a:bodyPr>
          <a:lstStyle/>
          <a:p>
            <a:r>
              <a:rPr lang="es-MX" sz="2400" b="1" dirty="0">
                <a:latin typeface="Tahoma" panose="020B0604030504040204" pitchFamily="34" charset="0"/>
                <a:ea typeface="Tahoma" panose="020B0604030504040204" pitchFamily="34" charset="0"/>
                <a:cs typeface="Tahoma" panose="020B0604030504040204" pitchFamily="34" charset="0"/>
              </a:rPr>
              <a:t>PRINCIPIOS ESTRUCTURALES DE LA CIDN: </a:t>
            </a:r>
          </a:p>
          <a:p>
            <a:r>
              <a:rPr lang="es-MX" sz="2400" b="1" dirty="0">
                <a:latin typeface="Tahoma" panose="020B0604030504040204" pitchFamily="34" charset="0"/>
                <a:ea typeface="Tahoma" panose="020B0604030504040204" pitchFamily="34" charset="0"/>
                <a:cs typeface="Tahoma" panose="020B0604030504040204" pitchFamily="34" charset="0"/>
              </a:rPr>
              <a:t>INTERÉS SUPERIOR DEL NIÑO, NIÑA O ADOLESCENTE </a:t>
            </a:r>
          </a:p>
          <a:p>
            <a:endParaRPr lang="es-CL" sz="2000" dirty="0">
              <a:latin typeface="Tahoma" panose="020B0604030504040204" pitchFamily="34" charset="0"/>
              <a:ea typeface="Tahoma" panose="020B0604030504040204" pitchFamily="34" charset="0"/>
              <a:cs typeface="Tahoma" panose="020B0604030504040204" pitchFamily="34" charset="0"/>
            </a:endParaRPr>
          </a:p>
          <a:p>
            <a:r>
              <a:rPr lang="es-CL" sz="2000" dirty="0">
                <a:latin typeface="Tahoma" panose="020B0604030504040204" pitchFamily="34" charset="0"/>
                <a:ea typeface="Tahoma" panose="020B0604030504040204" pitchFamily="34" charset="0"/>
                <a:cs typeface="Tahoma" panose="020B0604030504040204" pitchFamily="34" charset="0"/>
              </a:rPr>
              <a:t>Ricardo Pérez de Arce M.</a:t>
            </a:r>
          </a:p>
        </p:txBody>
      </p:sp>
    </p:spTree>
    <p:extLst>
      <p:ext uri="{BB962C8B-B14F-4D97-AF65-F5344CB8AC3E}">
        <p14:creationId xmlns:p14="http://schemas.microsoft.com/office/powerpoint/2010/main" val="589146458"/>
      </p:ext>
    </p:extLst>
  </p:cSld>
  <p:clrMapOvr>
    <a:masterClrMapping/>
  </p:clrMapOvr>
  <mc:AlternateContent xmlns:mc="http://schemas.openxmlformats.org/markup-compatibility/2006" xmlns:p14="http://schemas.microsoft.com/office/powerpoint/2010/main">
    <mc:Choice Requires="p14">
      <p:transition spd="slow" p14:dur="2000" advTm="52069"/>
    </mc:Choice>
    <mc:Fallback xmlns="">
      <p:transition spd="slow" advTm="52069"/>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ángulo 7">
            <a:extLst>
              <a:ext uri="{FF2B5EF4-FFF2-40B4-BE49-F238E27FC236}">
                <a16:creationId xmlns:a16="http://schemas.microsoft.com/office/drawing/2014/main" id="{45232F9C-BB35-EA47-A06B-23CD5EFE9BA6}"/>
              </a:ext>
            </a:extLst>
          </p:cNvPr>
          <p:cNvSpPr/>
          <p:nvPr/>
        </p:nvSpPr>
        <p:spPr>
          <a:xfrm flipV="1">
            <a:off x="4254500" y="1066799"/>
            <a:ext cx="7937500" cy="45719"/>
          </a:xfrm>
          <a:prstGeom prst="rect">
            <a:avLst/>
          </a:prstGeom>
          <a:solidFill>
            <a:srgbClr val="EA4F3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9" name="CuadroTexto 8">
            <a:extLst>
              <a:ext uri="{FF2B5EF4-FFF2-40B4-BE49-F238E27FC236}">
                <a16:creationId xmlns:a16="http://schemas.microsoft.com/office/drawing/2014/main" id="{26A07217-495C-964A-8CCA-728D45CBB363}"/>
              </a:ext>
            </a:extLst>
          </p:cNvPr>
          <p:cNvSpPr txBox="1"/>
          <p:nvPr/>
        </p:nvSpPr>
        <p:spPr>
          <a:xfrm>
            <a:off x="3485321" y="305373"/>
            <a:ext cx="7779026" cy="523220"/>
          </a:xfrm>
          <a:prstGeom prst="rect">
            <a:avLst/>
          </a:prstGeom>
          <a:noFill/>
        </p:spPr>
        <p:txBody>
          <a:bodyPr wrap="square" rtlCol="0">
            <a:spAutoFit/>
          </a:bodyPr>
          <a:lstStyle/>
          <a:p>
            <a:r>
              <a:rPr lang="es-CL" sz="2800" b="1" spc="190" dirty="0">
                <a:latin typeface="Arial"/>
                <a:ea typeface="Tahoma" panose="020B0604030504040204" pitchFamily="34" charset="0"/>
                <a:cs typeface="Arial"/>
              </a:rPr>
              <a:t>LEY 19.968</a:t>
            </a:r>
            <a:endParaRPr lang="es-CL" sz="2800" b="1" dirty="0">
              <a:latin typeface="Tahoma" panose="020B0604030504040204" pitchFamily="34" charset="0"/>
              <a:ea typeface="Tahoma" panose="020B0604030504040204" pitchFamily="34" charset="0"/>
              <a:cs typeface="Tahoma" panose="020B0604030504040204" pitchFamily="34" charset="0"/>
            </a:endParaRPr>
          </a:p>
        </p:txBody>
      </p:sp>
      <p:sp>
        <p:nvSpPr>
          <p:cNvPr id="7" name="CuadroTexto 6">
            <a:extLst>
              <a:ext uri="{FF2B5EF4-FFF2-40B4-BE49-F238E27FC236}">
                <a16:creationId xmlns:a16="http://schemas.microsoft.com/office/drawing/2014/main" id="{1182B400-4DD6-436D-B145-837D057FE37E}"/>
              </a:ext>
            </a:extLst>
          </p:cNvPr>
          <p:cNvSpPr txBox="1"/>
          <p:nvPr/>
        </p:nvSpPr>
        <p:spPr>
          <a:xfrm>
            <a:off x="543339" y="1588931"/>
            <a:ext cx="11118574" cy="3785652"/>
          </a:xfrm>
          <a:prstGeom prst="rect">
            <a:avLst/>
          </a:prstGeom>
          <a:noFill/>
        </p:spPr>
        <p:txBody>
          <a:bodyPr wrap="square">
            <a:spAutoFit/>
          </a:bodyPr>
          <a:lstStyle/>
          <a:p>
            <a:pPr algn="just"/>
            <a:r>
              <a:rPr lang="es-MX" sz="2400" dirty="0"/>
              <a:t>Ley 19.968 Artículo 16.- </a:t>
            </a:r>
            <a:r>
              <a:rPr lang="es-MX" sz="2400" b="1" dirty="0"/>
              <a:t>Interés superior del niño, niña o adolescente </a:t>
            </a:r>
            <a:r>
              <a:rPr lang="es-MX" sz="2400" dirty="0"/>
              <a:t>y derecho a ser oído. Esta ley tiene por objetivo garantizar a todos los niños, niñas y adolescentes que se encuentren en el territorio nacional, el ejercicio y goce pleno y efectivo de sus derechos y garantías.</a:t>
            </a:r>
          </a:p>
          <a:p>
            <a:pPr algn="just"/>
            <a:r>
              <a:rPr lang="es-MX" sz="2400" dirty="0"/>
              <a:t>	</a:t>
            </a:r>
            <a:r>
              <a:rPr lang="es-MX" sz="2400" b="1" dirty="0"/>
              <a:t>El interés superior del niño, niña o adolescente</a:t>
            </a:r>
            <a:r>
              <a:rPr lang="es-MX" sz="2400" dirty="0"/>
              <a:t>, y su derecho a ser oído, </a:t>
            </a:r>
            <a:r>
              <a:rPr lang="es-MX" sz="2400" b="1" dirty="0"/>
              <a:t>son principios rectores que el juez de familia debe tener siempre como consideración principal en la resolución del asunto sometido a su conocimiento</a:t>
            </a:r>
            <a:r>
              <a:rPr lang="es-MX" sz="2400" dirty="0"/>
              <a:t>.</a:t>
            </a:r>
          </a:p>
          <a:p>
            <a:pPr algn="just"/>
            <a:r>
              <a:rPr lang="es-MX" sz="2400" dirty="0"/>
              <a:t>	Para los efectos de esta ley, se considera niño o niña a todo ser humano que no ha cumplido los catorce años y, adolescente, desde los catorce años hasta que cumpla los dieciocho años de edad.</a:t>
            </a:r>
          </a:p>
        </p:txBody>
      </p:sp>
    </p:spTree>
    <p:extLst>
      <p:ext uri="{BB962C8B-B14F-4D97-AF65-F5344CB8AC3E}">
        <p14:creationId xmlns:p14="http://schemas.microsoft.com/office/powerpoint/2010/main" val="3856401162"/>
      </p:ext>
    </p:extLst>
  </p:cSld>
  <p:clrMapOvr>
    <a:masterClrMapping/>
  </p:clrMapOvr>
  <mc:AlternateContent xmlns:mc="http://schemas.openxmlformats.org/markup-compatibility/2006" xmlns:p14="http://schemas.microsoft.com/office/powerpoint/2010/main">
    <mc:Choice Requires="p14">
      <p:transition spd="slow" p14:dur="2000" advTm="33887"/>
    </mc:Choice>
    <mc:Fallback xmlns="">
      <p:transition spd="slow" advTm="33887"/>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uadroTexto 8">
            <a:extLst>
              <a:ext uri="{FF2B5EF4-FFF2-40B4-BE49-F238E27FC236}">
                <a16:creationId xmlns:a16="http://schemas.microsoft.com/office/drawing/2014/main" id="{26A07217-495C-964A-8CCA-728D45CBB363}"/>
              </a:ext>
            </a:extLst>
          </p:cNvPr>
          <p:cNvSpPr txBox="1"/>
          <p:nvPr/>
        </p:nvSpPr>
        <p:spPr>
          <a:xfrm>
            <a:off x="2994991" y="109463"/>
            <a:ext cx="7779026" cy="523220"/>
          </a:xfrm>
          <a:prstGeom prst="rect">
            <a:avLst/>
          </a:prstGeom>
          <a:noFill/>
        </p:spPr>
        <p:txBody>
          <a:bodyPr wrap="square" rtlCol="0">
            <a:spAutoFit/>
          </a:bodyPr>
          <a:lstStyle/>
          <a:p>
            <a:r>
              <a:rPr lang="es-CL" sz="2800" b="1" spc="190" dirty="0">
                <a:latin typeface="Arial"/>
                <a:ea typeface="Tahoma" panose="020B0604030504040204" pitchFamily="34" charset="0"/>
                <a:cs typeface="Arial"/>
              </a:rPr>
              <a:t>CÓDIGO CIVIL</a:t>
            </a:r>
            <a:endParaRPr lang="es-CL" sz="2800" b="1" dirty="0">
              <a:latin typeface="Tahoma" panose="020B0604030504040204" pitchFamily="34" charset="0"/>
              <a:ea typeface="Tahoma" panose="020B0604030504040204" pitchFamily="34" charset="0"/>
              <a:cs typeface="Tahoma" panose="020B0604030504040204" pitchFamily="34" charset="0"/>
            </a:endParaRPr>
          </a:p>
        </p:txBody>
      </p:sp>
      <p:sp>
        <p:nvSpPr>
          <p:cNvPr id="7" name="CuadroTexto 6">
            <a:extLst>
              <a:ext uri="{FF2B5EF4-FFF2-40B4-BE49-F238E27FC236}">
                <a16:creationId xmlns:a16="http://schemas.microsoft.com/office/drawing/2014/main" id="{1182B400-4DD6-436D-B145-837D057FE37E}"/>
              </a:ext>
            </a:extLst>
          </p:cNvPr>
          <p:cNvSpPr txBox="1"/>
          <p:nvPr/>
        </p:nvSpPr>
        <p:spPr>
          <a:xfrm>
            <a:off x="86139" y="808449"/>
            <a:ext cx="12019722" cy="5940088"/>
          </a:xfrm>
          <a:prstGeom prst="rect">
            <a:avLst/>
          </a:prstGeom>
          <a:noFill/>
        </p:spPr>
        <p:txBody>
          <a:bodyPr wrap="square">
            <a:spAutoFit/>
          </a:bodyPr>
          <a:lstStyle/>
          <a:p>
            <a:pPr algn="just"/>
            <a:r>
              <a:rPr lang="es-MX" sz="2000" b="0" i="0" dirty="0">
                <a:effectLst/>
              </a:rPr>
              <a:t>Art. 225-2. En el establecimiento del régimen y ejercicio del cuidado personal, se considerarán y ponderarán conjuntamente los siguientes criterios y circunstancias:</a:t>
            </a:r>
          </a:p>
          <a:p>
            <a:pPr algn="just"/>
            <a:br>
              <a:rPr lang="es-MX" sz="2000" dirty="0"/>
            </a:br>
            <a:r>
              <a:rPr lang="es-MX" sz="2000" b="0" i="0" dirty="0">
                <a:effectLst/>
              </a:rPr>
              <a:t>a) La vinculación afectiva entre el hijo y sus padres, y demás personas de su entorno familiar.</a:t>
            </a:r>
          </a:p>
          <a:p>
            <a:pPr algn="just"/>
            <a:r>
              <a:rPr lang="es-MX" sz="2000" b="0" i="0" dirty="0">
                <a:effectLst/>
              </a:rPr>
              <a:t>b) La aptitud de los padres para garantizar el bienestar del hijo y la posibilidad de procurarle un entorno adecuado, según su edad.</a:t>
            </a:r>
          </a:p>
          <a:p>
            <a:pPr algn="just"/>
            <a:r>
              <a:rPr lang="es-MX" sz="2000" b="0" i="0" dirty="0">
                <a:effectLst/>
              </a:rPr>
              <a:t>c) La contribución a la mantención del hijo mientras estuvo bajo el cuidado personal del otro padre, pudiendo hacerlo.</a:t>
            </a:r>
          </a:p>
          <a:p>
            <a:pPr algn="just"/>
            <a:r>
              <a:rPr lang="es-MX" sz="2000" b="0" i="0" dirty="0">
                <a:effectLst/>
              </a:rPr>
              <a:t>d) La actitud de cada uno de los padres para cooperar con el otro, a fin de asegurar la máxima estabilidad al hijo y garantizar la relación directa y regular, para lo cual considerará especialmente lo dispuesto en el inciso quinto del artículo 229.</a:t>
            </a:r>
          </a:p>
          <a:p>
            <a:pPr algn="just"/>
            <a:r>
              <a:rPr lang="es-MX" sz="2000" b="0" i="0" dirty="0">
                <a:effectLst/>
              </a:rPr>
              <a:t>e) La dedicación efectiva que cada uno de los padres procuraba al hijo antes de la separación y, especialmente, la que pueda seguir desarrollando de acuerdo con sus posibilidades.</a:t>
            </a:r>
          </a:p>
          <a:p>
            <a:pPr algn="just"/>
            <a:r>
              <a:rPr lang="es-MX" sz="2000" b="0" i="0" dirty="0">
                <a:effectLst/>
              </a:rPr>
              <a:t>f) La opinión expresada por el hijo.</a:t>
            </a:r>
          </a:p>
          <a:p>
            <a:pPr algn="just"/>
            <a:r>
              <a:rPr lang="es-MX" sz="2000" b="0" i="0" dirty="0">
                <a:effectLst/>
              </a:rPr>
              <a:t>g) El resultado de los informes periciales que se haya ordenado practicar.</a:t>
            </a:r>
          </a:p>
          <a:p>
            <a:pPr algn="just"/>
            <a:r>
              <a:rPr lang="es-MX" sz="2000" b="0" i="0" dirty="0">
                <a:effectLst/>
              </a:rPr>
              <a:t>h) Los acuerdos de los padres antes y durante el respectivo juicio.</a:t>
            </a:r>
          </a:p>
          <a:p>
            <a:pPr algn="just"/>
            <a:r>
              <a:rPr lang="es-MX" sz="2000" b="0" i="0" dirty="0">
                <a:effectLst/>
              </a:rPr>
              <a:t>i) El domicilio de los padres.</a:t>
            </a:r>
          </a:p>
          <a:p>
            <a:pPr algn="just"/>
            <a:r>
              <a:rPr lang="es-MX" sz="2000" b="1" i="0" dirty="0">
                <a:effectLst/>
              </a:rPr>
              <a:t>j) Cualquier otro antecedente que sea relevante atendido el interés superior del hijo.</a:t>
            </a:r>
          </a:p>
        </p:txBody>
      </p:sp>
    </p:spTree>
    <p:extLst>
      <p:ext uri="{BB962C8B-B14F-4D97-AF65-F5344CB8AC3E}">
        <p14:creationId xmlns:p14="http://schemas.microsoft.com/office/powerpoint/2010/main" val="1997517028"/>
      </p:ext>
    </p:extLst>
  </p:cSld>
  <p:clrMapOvr>
    <a:masterClrMapping/>
  </p:clrMapOvr>
  <mc:AlternateContent xmlns:mc="http://schemas.openxmlformats.org/markup-compatibility/2006" xmlns:p14="http://schemas.microsoft.com/office/powerpoint/2010/main">
    <mc:Choice Requires="p14">
      <p:transition spd="slow" p14:dur="2000" advTm="60567"/>
    </mc:Choice>
    <mc:Fallback xmlns="">
      <p:transition spd="slow" advTm="60567"/>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uadroTexto 8">
            <a:extLst>
              <a:ext uri="{FF2B5EF4-FFF2-40B4-BE49-F238E27FC236}">
                <a16:creationId xmlns:a16="http://schemas.microsoft.com/office/drawing/2014/main" id="{26A07217-495C-964A-8CCA-728D45CBB363}"/>
              </a:ext>
            </a:extLst>
          </p:cNvPr>
          <p:cNvSpPr txBox="1"/>
          <p:nvPr/>
        </p:nvSpPr>
        <p:spPr>
          <a:xfrm>
            <a:off x="2994991" y="109463"/>
            <a:ext cx="7779026" cy="523220"/>
          </a:xfrm>
          <a:prstGeom prst="rect">
            <a:avLst/>
          </a:prstGeom>
          <a:noFill/>
        </p:spPr>
        <p:txBody>
          <a:bodyPr wrap="square" rtlCol="0">
            <a:spAutoFit/>
          </a:bodyPr>
          <a:lstStyle/>
          <a:p>
            <a:r>
              <a:rPr lang="es-CL" sz="2800" b="1" spc="190" dirty="0">
                <a:latin typeface="Arial"/>
                <a:ea typeface="Tahoma" panose="020B0604030504040204" pitchFamily="34" charset="0"/>
                <a:cs typeface="Arial"/>
              </a:rPr>
              <a:t>CÓDIGO CIVIL</a:t>
            </a:r>
            <a:endParaRPr lang="es-CL" sz="2800" b="1" dirty="0">
              <a:latin typeface="Tahoma" panose="020B0604030504040204" pitchFamily="34" charset="0"/>
              <a:ea typeface="Tahoma" panose="020B0604030504040204" pitchFamily="34" charset="0"/>
              <a:cs typeface="Tahoma" panose="020B0604030504040204" pitchFamily="34" charset="0"/>
            </a:endParaRPr>
          </a:p>
        </p:txBody>
      </p:sp>
      <p:sp>
        <p:nvSpPr>
          <p:cNvPr id="7" name="CuadroTexto 6">
            <a:extLst>
              <a:ext uri="{FF2B5EF4-FFF2-40B4-BE49-F238E27FC236}">
                <a16:creationId xmlns:a16="http://schemas.microsoft.com/office/drawing/2014/main" id="{1182B400-4DD6-436D-B145-837D057FE37E}"/>
              </a:ext>
            </a:extLst>
          </p:cNvPr>
          <p:cNvSpPr txBox="1"/>
          <p:nvPr/>
        </p:nvSpPr>
        <p:spPr>
          <a:xfrm>
            <a:off x="0" y="632683"/>
            <a:ext cx="12072730" cy="5262979"/>
          </a:xfrm>
          <a:prstGeom prst="rect">
            <a:avLst/>
          </a:prstGeom>
          <a:noFill/>
        </p:spPr>
        <p:txBody>
          <a:bodyPr wrap="square">
            <a:spAutoFit/>
          </a:bodyPr>
          <a:lstStyle/>
          <a:p>
            <a:pPr algn="just"/>
            <a:r>
              <a:rPr lang="es-MX" sz="1600" b="0" i="0" dirty="0">
                <a:effectLst/>
              </a:rPr>
              <a:t>Art. 229. El padre o madre que no tenga el cuidado personal del hijo tendrá el derecho y el deber de mantener con él una relación directa y regular, la que se ejercerá con la frecuencia y libertad acordada directamente con quien lo tiene a su cuidado según las convenciones a que se refiere el inciso primero del artículo 225 o, en su defecto, con las que el juez estimare conveniente para el hijo.</a:t>
            </a:r>
          </a:p>
          <a:p>
            <a:pPr algn="just"/>
            <a:r>
              <a:rPr lang="es-MX" sz="1600" dirty="0"/>
              <a:t>	</a:t>
            </a:r>
            <a:r>
              <a:rPr lang="es-MX" sz="1600" b="0" i="0" dirty="0">
                <a:effectLst/>
              </a:rPr>
              <a:t>Se entiende por relación directa y regular aquella que propende a que el vínculo familiar entre el padre o madre que no ejerce el cuidado personal y su hijo se mantenga a través de un contacto periódico y estable.</a:t>
            </a:r>
          </a:p>
          <a:p>
            <a:pPr algn="just"/>
            <a:r>
              <a:rPr lang="es-MX" sz="1600" b="0" i="0" dirty="0">
                <a:effectLst/>
              </a:rPr>
              <a:t>	Para la determinación de este régimen, los padres, o el juez en su caso, fomentarán una relación sana y cercana entre el padre o madre que no ejerce el cuidado personal y su hijo, </a:t>
            </a:r>
            <a:r>
              <a:rPr lang="es-MX" sz="1600" b="1" i="0" u="sng" dirty="0">
                <a:effectLst/>
              </a:rPr>
              <a:t>velando por el interés superior de este último</a:t>
            </a:r>
            <a:r>
              <a:rPr lang="es-MX" sz="1600" b="0" i="0" dirty="0">
                <a:effectLst/>
              </a:rPr>
              <a:t>, su derecho a ser oído y la evolución de sus facultades, y considerando especialmente:</a:t>
            </a:r>
          </a:p>
          <a:p>
            <a:pPr algn="just"/>
            <a:r>
              <a:rPr lang="es-MX" sz="1600" b="0" i="0" dirty="0">
                <a:effectLst/>
              </a:rPr>
              <a:t>a) La edad del hijo.</a:t>
            </a:r>
          </a:p>
          <a:p>
            <a:pPr algn="just"/>
            <a:r>
              <a:rPr lang="es-MX" sz="1600" b="0" i="0" dirty="0">
                <a:effectLst/>
              </a:rPr>
              <a:t>b) La vinculación afectiva entre el hijo y su padre o madre, según corresponda, y la relación con sus parientes cercanos.</a:t>
            </a:r>
          </a:p>
          <a:p>
            <a:pPr algn="just"/>
            <a:r>
              <a:rPr lang="es-MX" sz="1600" b="0" i="0" dirty="0">
                <a:effectLst/>
              </a:rPr>
              <a:t>c) El régimen de cuidado personal del hijo que se haya acordado o determinado.</a:t>
            </a:r>
          </a:p>
          <a:p>
            <a:pPr algn="just"/>
            <a:r>
              <a:rPr lang="es-MX" sz="1600" b="0" i="0" dirty="0">
                <a:effectLst/>
              </a:rPr>
              <a:t>d) Cualquier otro elemento de relevancia en consideración al interés superior del hijo.</a:t>
            </a:r>
          </a:p>
          <a:p>
            <a:pPr algn="just"/>
            <a:r>
              <a:rPr lang="es-MX" sz="1600" b="0" i="0" dirty="0">
                <a:effectLst/>
              </a:rPr>
              <a:t>	Sea que se decrete judicialmente el régimen de relación directa y regular o en la aprobación de acuerdos de los padres en estas materias, el juez deberá asegurar la mayor participación y corresponsabilidad de éstos en la vida del hijo, estableciendo las condiciones que fomenten una relación sana y cercana.</a:t>
            </a:r>
          </a:p>
          <a:p>
            <a:pPr algn="just"/>
            <a:r>
              <a:rPr lang="es-MX" sz="1600" b="0" i="0" dirty="0">
                <a:effectLst/>
              </a:rPr>
              <a:t>	El padre o madre que ejerza el cuidado personal del hijo no obstaculizará el régimen de relación directa y regular que se establezca a favor del otro padre, conforme a lo preceptuado en este artículo.</a:t>
            </a:r>
          </a:p>
          <a:p>
            <a:pPr algn="just"/>
            <a:r>
              <a:rPr lang="es-MX" sz="1600" b="0" i="0" dirty="0">
                <a:effectLst/>
              </a:rPr>
              <a:t>	Se suspenderá o restringirá el ejercicio de este derecho cuando manifiestamente perjudique el bienestar del hijo, lo que declarará el tribunal fundadamente.</a:t>
            </a:r>
          </a:p>
        </p:txBody>
      </p:sp>
    </p:spTree>
    <p:extLst>
      <p:ext uri="{BB962C8B-B14F-4D97-AF65-F5344CB8AC3E}">
        <p14:creationId xmlns:p14="http://schemas.microsoft.com/office/powerpoint/2010/main" val="2426069860"/>
      </p:ext>
    </p:extLst>
  </p:cSld>
  <p:clrMapOvr>
    <a:masterClrMapping/>
  </p:clrMapOvr>
  <mc:AlternateContent xmlns:mc="http://schemas.openxmlformats.org/markup-compatibility/2006" xmlns:p14="http://schemas.microsoft.com/office/powerpoint/2010/main">
    <mc:Choice Requires="p14">
      <p:transition spd="slow" p14:dur="2000" advTm="54483"/>
    </mc:Choice>
    <mc:Fallback xmlns="">
      <p:transition spd="slow" advTm="54483"/>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8EEF5D27-3403-4D4C-9927-21097D624116}"/>
              </a:ext>
            </a:extLst>
          </p:cNvPr>
          <p:cNvSpPr txBox="1"/>
          <p:nvPr/>
        </p:nvSpPr>
        <p:spPr>
          <a:xfrm>
            <a:off x="44301" y="1578137"/>
            <a:ext cx="4964150" cy="1446550"/>
          </a:xfrm>
          <a:prstGeom prst="rect">
            <a:avLst/>
          </a:prstGeom>
          <a:noFill/>
        </p:spPr>
        <p:txBody>
          <a:bodyPr wrap="square" rtlCol="0">
            <a:spAutoFit/>
          </a:bodyPr>
          <a:lstStyle/>
          <a:p>
            <a:r>
              <a:rPr lang="es-CL" sz="4400" b="1" dirty="0">
                <a:latin typeface="Tahoma" panose="020B0604030504040204" pitchFamily="34" charset="0"/>
                <a:ea typeface="Tahoma" panose="020B0604030504040204" pitchFamily="34" charset="0"/>
                <a:cs typeface="Tahoma" panose="020B0604030504040204" pitchFamily="34" charset="0"/>
              </a:rPr>
              <a:t>INTERÉS SUPERIOR</a:t>
            </a:r>
          </a:p>
        </p:txBody>
      </p:sp>
      <p:grpSp>
        <p:nvGrpSpPr>
          <p:cNvPr id="22" name="Grupo 21">
            <a:extLst>
              <a:ext uri="{FF2B5EF4-FFF2-40B4-BE49-F238E27FC236}">
                <a16:creationId xmlns:a16="http://schemas.microsoft.com/office/drawing/2014/main" id="{B54D9770-6FC3-5143-A4C3-18DB12E91713}"/>
              </a:ext>
            </a:extLst>
          </p:cNvPr>
          <p:cNvGrpSpPr/>
          <p:nvPr/>
        </p:nvGrpSpPr>
        <p:grpSpPr>
          <a:xfrm>
            <a:off x="6707358" y="2293167"/>
            <a:ext cx="4214731" cy="1007625"/>
            <a:chOff x="7558258" y="1440066"/>
            <a:chExt cx="4214731" cy="1007625"/>
          </a:xfrm>
        </p:grpSpPr>
        <p:sp>
          <p:nvSpPr>
            <p:cNvPr id="20" name="CuadroTexto 19">
              <a:extLst>
                <a:ext uri="{FF2B5EF4-FFF2-40B4-BE49-F238E27FC236}">
                  <a16:creationId xmlns:a16="http://schemas.microsoft.com/office/drawing/2014/main" id="{1600501C-DE81-114D-8F94-2D5211337E5C}"/>
                </a:ext>
              </a:extLst>
            </p:cNvPr>
            <p:cNvSpPr txBox="1"/>
            <p:nvPr/>
          </p:nvSpPr>
          <p:spPr>
            <a:xfrm>
              <a:off x="7563242" y="1440066"/>
              <a:ext cx="4133325" cy="400110"/>
            </a:xfrm>
            <a:prstGeom prst="rect">
              <a:avLst/>
            </a:prstGeom>
            <a:noFill/>
          </p:spPr>
          <p:txBody>
            <a:bodyPr wrap="square" rtlCol="0">
              <a:spAutoFit/>
            </a:bodyPr>
            <a:lstStyle/>
            <a:p>
              <a:r>
                <a:rPr lang="es-CL" sz="2000" b="1" dirty="0">
                  <a:solidFill>
                    <a:srgbClr val="EA4F35"/>
                  </a:solidFill>
                  <a:latin typeface="Tahoma" panose="020B0604030504040204" pitchFamily="34" charset="0"/>
                  <a:ea typeface="Tahoma" panose="020B0604030504040204" pitchFamily="34" charset="0"/>
                  <a:cs typeface="Tahoma" panose="020B0604030504040204" pitchFamily="34" charset="0"/>
                </a:rPr>
                <a:t>Observación 14</a:t>
              </a:r>
            </a:p>
          </p:txBody>
        </p:sp>
        <p:sp>
          <p:nvSpPr>
            <p:cNvPr id="21" name="CuadroTexto 20">
              <a:extLst>
                <a:ext uri="{FF2B5EF4-FFF2-40B4-BE49-F238E27FC236}">
                  <a16:creationId xmlns:a16="http://schemas.microsoft.com/office/drawing/2014/main" id="{EA36AB02-7FB7-FF48-8BCA-48B09950AB47}"/>
                </a:ext>
              </a:extLst>
            </p:cNvPr>
            <p:cNvSpPr txBox="1"/>
            <p:nvPr/>
          </p:nvSpPr>
          <p:spPr>
            <a:xfrm>
              <a:off x="7558258" y="1924471"/>
              <a:ext cx="4214731" cy="523220"/>
            </a:xfrm>
            <a:prstGeom prst="rect">
              <a:avLst/>
            </a:prstGeom>
            <a:noFill/>
          </p:spPr>
          <p:txBody>
            <a:bodyPr wrap="square" rtlCol="0">
              <a:spAutoFit/>
            </a:bodyPr>
            <a:lstStyle/>
            <a:p>
              <a:r>
                <a:rPr lang="es-CL" sz="1400" dirty="0">
                  <a:latin typeface="Times" pitchFamily="2" charset="0"/>
                  <a:ea typeface="Tahoma" panose="020B0604030504040204" pitchFamily="34" charset="0"/>
                  <a:cs typeface="Tahoma" panose="020B0604030504040204" pitchFamily="34" charset="0"/>
                </a:rPr>
                <a:t>Comité de los Derechos del Niño</a:t>
              </a:r>
            </a:p>
            <a:p>
              <a:r>
                <a:rPr lang="es-CL" sz="1400" dirty="0">
                  <a:latin typeface="Times" pitchFamily="2" charset="0"/>
                  <a:ea typeface="Tahoma" panose="020B0604030504040204" pitchFamily="34" charset="0"/>
                  <a:cs typeface="Tahoma" panose="020B0604030504040204" pitchFamily="34" charset="0"/>
                </a:rPr>
                <a:t>Interpretación auténtica del Artículo 3, número 1</a:t>
              </a:r>
            </a:p>
          </p:txBody>
        </p:sp>
      </p:grpSp>
      <p:grpSp>
        <p:nvGrpSpPr>
          <p:cNvPr id="23" name="Grupo 22">
            <a:extLst>
              <a:ext uri="{FF2B5EF4-FFF2-40B4-BE49-F238E27FC236}">
                <a16:creationId xmlns:a16="http://schemas.microsoft.com/office/drawing/2014/main" id="{9B80CA6F-2535-0149-81C0-C782E0D9F061}"/>
              </a:ext>
            </a:extLst>
          </p:cNvPr>
          <p:cNvGrpSpPr/>
          <p:nvPr/>
        </p:nvGrpSpPr>
        <p:grpSpPr>
          <a:xfrm>
            <a:off x="6707358" y="3791753"/>
            <a:ext cx="4214731" cy="792182"/>
            <a:chOff x="7558258" y="1440066"/>
            <a:chExt cx="4214731" cy="792182"/>
          </a:xfrm>
        </p:grpSpPr>
        <p:sp>
          <p:nvSpPr>
            <p:cNvPr id="24" name="CuadroTexto 23">
              <a:extLst>
                <a:ext uri="{FF2B5EF4-FFF2-40B4-BE49-F238E27FC236}">
                  <a16:creationId xmlns:a16="http://schemas.microsoft.com/office/drawing/2014/main" id="{B8F0947A-A04A-2D48-A3A3-1D2B5B5A65F7}"/>
                </a:ext>
              </a:extLst>
            </p:cNvPr>
            <p:cNvSpPr txBox="1"/>
            <p:nvPr/>
          </p:nvSpPr>
          <p:spPr>
            <a:xfrm>
              <a:off x="7563242" y="1440066"/>
              <a:ext cx="4133325" cy="400110"/>
            </a:xfrm>
            <a:prstGeom prst="rect">
              <a:avLst/>
            </a:prstGeom>
            <a:noFill/>
          </p:spPr>
          <p:txBody>
            <a:bodyPr wrap="square" rtlCol="0">
              <a:spAutoFit/>
            </a:bodyPr>
            <a:lstStyle/>
            <a:p>
              <a:r>
                <a:rPr lang="es-CL" sz="2000" b="1" dirty="0">
                  <a:solidFill>
                    <a:srgbClr val="EA4F35"/>
                  </a:solidFill>
                  <a:latin typeface="Tahoma" panose="020B0604030504040204" pitchFamily="34" charset="0"/>
                  <a:ea typeface="Tahoma" panose="020B0604030504040204" pitchFamily="34" charset="0"/>
                  <a:cs typeface="Tahoma" panose="020B0604030504040204" pitchFamily="34" charset="0"/>
                </a:rPr>
                <a:t>Ley 19.968 y Código Civil</a:t>
              </a:r>
            </a:p>
          </p:txBody>
        </p:sp>
        <p:sp>
          <p:nvSpPr>
            <p:cNvPr id="25" name="CuadroTexto 24">
              <a:extLst>
                <a:ext uri="{FF2B5EF4-FFF2-40B4-BE49-F238E27FC236}">
                  <a16:creationId xmlns:a16="http://schemas.microsoft.com/office/drawing/2014/main" id="{FB98979D-DE02-E847-9CD8-278D035C01BF}"/>
                </a:ext>
              </a:extLst>
            </p:cNvPr>
            <p:cNvSpPr txBox="1"/>
            <p:nvPr/>
          </p:nvSpPr>
          <p:spPr>
            <a:xfrm>
              <a:off x="7558258" y="1924471"/>
              <a:ext cx="4214731" cy="307777"/>
            </a:xfrm>
            <a:prstGeom prst="rect">
              <a:avLst/>
            </a:prstGeom>
            <a:noFill/>
          </p:spPr>
          <p:txBody>
            <a:bodyPr wrap="square" rtlCol="0">
              <a:spAutoFit/>
            </a:bodyPr>
            <a:lstStyle/>
            <a:p>
              <a:r>
                <a:rPr lang="es-CL" sz="1400" dirty="0">
                  <a:latin typeface="Times" pitchFamily="2" charset="0"/>
                  <a:ea typeface="Tahoma" panose="020B0604030504040204" pitchFamily="34" charset="0"/>
                  <a:cs typeface="Tahoma" panose="020B0604030504040204" pitchFamily="34" charset="0"/>
                </a:rPr>
                <a:t>Expresión del Interés Superior</a:t>
              </a:r>
            </a:p>
          </p:txBody>
        </p:sp>
      </p:grpSp>
      <p:grpSp>
        <p:nvGrpSpPr>
          <p:cNvPr id="26" name="Grupo 25">
            <a:extLst>
              <a:ext uri="{FF2B5EF4-FFF2-40B4-BE49-F238E27FC236}">
                <a16:creationId xmlns:a16="http://schemas.microsoft.com/office/drawing/2014/main" id="{EB3F7FCB-2436-AA48-85BD-0C6551398A98}"/>
              </a:ext>
            </a:extLst>
          </p:cNvPr>
          <p:cNvGrpSpPr/>
          <p:nvPr/>
        </p:nvGrpSpPr>
        <p:grpSpPr>
          <a:xfrm>
            <a:off x="6707358" y="5258080"/>
            <a:ext cx="4214731" cy="792182"/>
            <a:chOff x="7558258" y="1440066"/>
            <a:chExt cx="4214731" cy="792182"/>
          </a:xfrm>
        </p:grpSpPr>
        <p:sp>
          <p:nvSpPr>
            <p:cNvPr id="27" name="CuadroTexto 26">
              <a:extLst>
                <a:ext uri="{FF2B5EF4-FFF2-40B4-BE49-F238E27FC236}">
                  <a16:creationId xmlns:a16="http://schemas.microsoft.com/office/drawing/2014/main" id="{36B0C6BF-4A67-5946-B42B-9B6E4110125F}"/>
                </a:ext>
              </a:extLst>
            </p:cNvPr>
            <p:cNvSpPr txBox="1"/>
            <p:nvPr/>
          </p:nvSpPr>
          <p:spPr>
            <a:xfrm>
              <a:off x="7563242" y="1440066"/>
              <a:ext cx="4133325" cy="400110"/>
            </a:xfrm>
            <a:prstGeom prst="rect">
              <a:avLst/>
            </a:prstGeom>
            <a:noFill/>
          </p:spPr>
          <p:txBody>
            <a:bodyPr wrap="square" rtlCol="0">
              <a:spAutoFit/>
            </a:bodyPr>
            <a:lstStyle/>
            <a:p>
              <a:r>
                <a:rPr lang="es-CL" sz="2000" b="1" dirty="0">
                  <a:solidFill>
                    <a:srgbClr val="EA4F35"/>
                  </a:solidFill>
                  <a:latin typeface="Tahoma" panose="020B0604030504040204" pitchFamily="34" charset="0"/>
                  <a:ea typeface="Tahoma" panose="020B0604030504040204" pitchFamily="34" charset="0"/>
                  <a:cs typeface="Tahoma" panose="020B0604030504040204" pitchFamily="34" charset="0"/>
                </a:rPr>
                <a:t>Algunas sentencias</a:t>
              </a:r>
            </a:p>
          </p:txBody>
        </p:sp>
        <p:sp>
          <p:nvSpPr>
            <p:cNvPr id="28" name="CuadroTexto 27">
              <a:extLst>
                <a:ext uri="{FF2B5EF4-FFF2-40B4-BE49-F238E27FC236}">
                  <a16:creationId xmlns:a16="http://schemas.microsoft.com/office/drawing/2014/main" id="{901168E7-1085-7D44-AF83-D0F19E59408E}"/>
                </a:ext>
              </a:extLst>
            </p:cNvPr>
            <p:cNvSpPr txBox="1"/>
            <p:nvPr/>
          </p:nvSpPr>
          <p:spPr>
            <a:xfrm>
              <a:off x="7558258" y="1924471"/>
              <a:ext cx="4214731" cy="307777"/>
            </a:xfrm>
            <a:prstGeom prst="rect">
              <a:avLst/>
            </a:prstGeom>
            <a:noFill/>
          </p:spPr>
          <p:txBody>
            <a:bodyPr wrap="square" rtlCol="0">
              <a:spAutoFit/>
            </a:bodyPr>
            <a:lstStyle/>
            <a:p>
              <a:r>
                <a:rPr lang="es-CL" sz="1400" dirty="0">
                  <a:latin typeface="Times" pitchFamily="2" charset="0"/>
                  <a:ea typeface="Tahoma" panose="020B0604030504040204" pitchFamily="34" charset="0"/>
                  <a:cs typeface="Tahoma" panose="020B0604030504040204" pitchFamily="34" charset="0"/>
                </a:rPr>
                <a:t>Corte Suprema y Cortes de Apelaciones</a:t>
              </a:r>
            </a:p>
          </p:txBody>
        </p:sp>
      </p:grpSp>
      <p:grpSp>
        <p:nvGrpSpPr>
          <p:cNvPr id="29" name="Grupo 28">
            <a:extLst>
              <a:ext uri="{FF2B5EF4-FFF2-40B4-BE49-F238E27FC236}">
                <a16:creationId xmlns:a16="http://schemas.microsoft.com/office/drawing/2014/main" id="{ECEE49F8-DCFE-9B40-A9FF-C361FD89C0B9}"/>
              </a:ext>
            </a:extLst>
          </p:cNvPr>
          <p:cNvGrpSpPr/>
          <p:nvPr/>
        </p:nvGrpSpPr>
        <p:grpSpPr>
          <a:xfrm>
            <a:off x="6707358" y="922506"/>
            <a:ext cx="4214731" cy="792182"/>
            <a:chOff x="7558258" y="1440066"/>
            <a:chExt cx="4214731" cy="792182"/>
          </a:xfrm>
        </p:grpSpPr>
        <p:sp>
          <p:nvSpPr>
            <p:cNvPr id="30" name="CuadroTexto 29">
              <a:extLst>
                <a:ext uri="{FF2B5EF4-FFF2-40B4-BE49-F238E27FC236}">
                  <a16:creationId xmlns:a16="http://schemas.microsoft.com/office/drawing/2014/main" id="{05BE2A4B-D5CA-1A45-840C-90473335B611}"/>
                </a:ext>
              </a:extLst>
            </p:cNvPr>
            <p:cNvSpPr txBox="1"/>
            <p:nvPr/>
          </p:nvSpPr>
          <p:spPr>
            <a:xfrm>
              <a:off x="7563242" y="1440066"/>
              <a:ext cx="4133325" cy="400110"/>
            </a:xfrm>
            <a:prstGeom prst="rect">
              <a:avLst/>
            </a:prstGeom>
            <a:noFill/>
          </p:spPr>
          <p:txBody>
            <a:bodyPr wrap="square" rtlCol="0">
              <a:spAutoFit/>
            </a:bodyPr>
            <a:lstStyle/>
            <a:p>
              <a:r>
                <a:rPr lang="es-CL" sz="2000" b="1" dirty="0">
                  <a:solidFill>
                    <a:srgbClr val="EA4F35"/>
                  </a:solidFill>
                  <a:latin typeface="Tahoma" panose="020B0604030504040204" pitchFamily="34" charset="0"/>
                  <a:ea typeface="Tahoma" panose="020B0604030504040204" pitchFamily="34" charset="0"/>
                  <a:cs typeface="Tahoma" panose="020B0604030504040204" pitchFamily="34" charset="0"/>
                </a:rPr>
                <a:t>Convención</a:t>
              </a:r>
            </a:p>
          </p:txBody>
        </p:sp>
        <p:sp>
          <p:nvSpPr>
            <p:cNvPr id="31" name="CuadroTexto 30">
              <a:extLst>
                <a:ext uri="{FF2B5EF4-FFF2-40B4-BE49-F238E27FC236}">
                  <a16:creationId xmlns:a16="http://schemas.microsoft.com/office/drawing/2014/main" id="{4E3832C8-3031-8142-9A3A-B9F0CA21F84E}"/>
                </a:ext>
              </a:extLst>
            </p:cNvPr>
            <p:cNvSpPr txBox="1"/>
            <p:nvPr/>
          </p:nvSpPr>
          <p:spPr>
            <a:xfrm>
              <a:off x="7558258" y="1924471"/>
              <a:ext cx="4214731" cy="307777"/>
            </a:xfrm>
            <a:prstGeom prst="rect">
              <a:avLst/>
            </a:prstGeom>
            <a:noFill/>
          </p:spPr>
          <p:txBody>
            <a:bodyPr wrap="square" rtlCol="0">
              <a:spAutoFit/>
            </a:bodyPr>
            <a:lstStyle/>
            <a:p>
              <a:r>
                <a:rPr lang="es-CL" sz="1400" dirty="0">
                  <a:latin typeface="Times" pitchFamily="2" charset="0"/>
                  <a:ea typeface="Tahoma" panose="020B0604030504040204" pitchFamily="34" charset="0"/>
                  <a:cs typeface="Tahoma" panose="020B0604030504040204" pitchFamily="34" charset="0"/>
                </a:rPr>
                <a:t>Artículo 3, número 1: Interés superior del niño</a:t>
              </a:r>
            </a:p>
          </p:txBody>
        </p:sp>
      </p:grpSp>
    </p:spTree>
    <p:extLst>
      <p:ext uri="{BB962C8B-B14F-4D97-AF65-F5344CB8AC3E}">
        <p14:creationId xmlns:p14="http://schemas.microsoft.com/office/powerpoint/2010/main" val="52665981"/>
      </p:ext>
    </p:extLst>
  </p:cSld>
  <p:clrMapOvr>
    <a:masterClrMapping/>
  </p:clrMapOvr>
  <mc:AlternateContent xmlns:mc="http://schemas.openxmlformats.org/markup-compatibility/2006" xmlns:p14="http://schemas.microsoft.com/office/powerpoint/2010/main">
    <mc:Choice Requires="p14">
      <p:transition spd="slow" p14:dur="2000" advTm="47332"/>
    </mc:Choice>
    <mc:Fallback xmlns="">
      <p:transition spd="slow" advTm="47332"/>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uadroTexto 8">
            <a:extLst>
              <a:ext uri="{FF2B5EF4-FFF2-40B4-BE49-F238E27FC236}">
                <a16:creationId xmlns:a16="http://schemas.microsoft.com/office/drawing/2014/main" id="{26A07217-495C-964A-8CCA-728D45CBB363}"/>
              </a:ext>
            </a:extLst>
          </p:cNvPr>
          <p:cNvSpPr txBox="1"/>
          <p:nvPr/>
        </p:nvSpPr>
        <p:spPr>
          <a:xfrm>
            <a:off x="2641596" y="301571"/>
            <a:ext cx="9550404" cy="523220"/>
          </a:xfrm>
          <a:prstGeom prst="rect">
            <a:avLst/>
          </a:prstGeom>
          <a:noFill/>
        </p:spPr>
        <p:txBody>
          <a:bodyPr wrap="square" rtlCol="0">
            <a:spAutoFit/>
          </a:bodyPr>
          <a:lstStyle/>
          <a:p>
            <a:r>
              <a:rPr lang="es-CL" sz="2800" b="1" spc="190" dirty="0">
                <a:latin typeface="Arial"/>
                <a:cs typeface="Arial"/>
              </a:rPr>
              <a:t>CONVENCIÓN SOBRE DERECHOS DEL NIÑO</a:t>
            </a:r>
            <a:endParaRPr lang="es-CL" sz="28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2" name="Rectángulo 1">
            <a:extLst>
              <a:ext uri="{FF2B5EF4-FFF2-40B4-BE49-F238E27FC236}">
                <a16:creationId xmlns:a16="http://schemas.microsoft.com/office/drawing/2014/main" id="{9E985C05-0AE9-B948-AB20-4183CBCC453A}"/>
              </a:ext>
            </a:extLst>
          </p:cNvPr>
          <p:cNvSpPr/>
          <p:nvPr/>
        </p:nvSpPr>
        <p:spPr>
          <a:xfrm>
            <a:off x="250755" y="1145795"/>
            <a:ext cx="11689453" cy="5712205"/>
          </a:xfrm>
          <a:prstGeom prst="rect">
            <a:avLst/>
          </a:prstGeom>
        </p:spPr>
        <p:txBody>
          <a:bodyPr wrap="square">
            <a:spAutoFit/>
          </a:bodyPr>
          <a:lstStyle/>
          <a:p>
            <a:pPr marL="12700" marR="127635" algn="just">
              <a:lnSpc>
                <a:spcPct val="100600"/>
              </a:lnSpc>
              <a:spcBef>
                <a:spcPts val="85"/>
              </a:spcBef>
            </a:pPr>
            <a:r>
              <a:rPr lang="es-MX" sz="2400" b="1" dirty="0"/>
              <a:t>Artículo 3</a:t>
            </a:r>
          </a:p>
          <a:p>
            <a:pPr marL="12700" marR="127635" algn="just">
              <a:lnSpc>
                <a:spcPct val="100600"/>
              </a:lnSpc>
              <a:spcBef>
                <a:spcPts val="85"/>
              </a:spcBef>
            </a:pPr>
            <a:endParaRPr lang="es-MX" sz="2400" b="1" dirty="0"/>
          </a:p>
          <a:p>
            <a:pPr marL="469900" marR="127635" indent="-457200" algn="just">
              <a:lnSpc>
                <a:spcPct val="100600"/>
              </a:lnSpc>
              <a:spcBef>
                <a:spcPts val="85"/>
              </a:spcBef>
              <a:buAutoNum type="arabicPeriod"/>
            </a:pPr>
            <a:r>
              <a:rPr lang="es-MX" sz="2400" dirty="0"/>
              <a:t>En todas las medidas concernientes a los niños que tomen las instituciones públicas o privadas de bienestar social, los tribunales, las autoridades administrativas o los órganos legislativos, una consideración primordial a que se atenderá será el </a:t>
            </a:r>
            <a:r>
              <a:rPr lang="es-MX" sz="2400" b="1" dirty="0"/>
              <a:t>interés superior del niño</a:t>
            </a:r>
            <a:r>
              <a:rPr lang="es-MX" sz="2400" dirty="0"/>
              <a:t>. </a:t>
            </a:r>
          </a:p>
          <a:p>
            <a:pPr marL="469900" marR="127635" indent="-457200" algn="just">
              <a:lnSpc>
                <a:spcPct val="100600"/>
              </a:lnSpc>
              <a:spcBef>
                <a:spcPts val="85"/>
              </a:spcBef>
              <a:buAutoNum type="arabicPeriod"/>
            </a:pPr>
            <a:r>
              <a:rPr lang="es-MX" sz="2400" dirty="0"/>
              <a:t>Los Estados Partes se comprometen a asegurar al niño la protección y el cuidado que sean necesarios para su bienestar, </a:t>
            </a:r>
            <a:r>
              <a:rPr lang="es-MX" sz="2400" u="sng" dirty="0"/>
              <a:t>teniendo en cuenta los derechos y deberes de sus padres, tutores u otras personas responsables de él ante la ley</a:t>
            </a:r>
            <a:r>
              <a:rPr lang="es-MX" sz="2400" dirty="0"/>
              <a:t> y, con ese fin, tomarán todas las medidas legislativas y administrativas adecuadas.</a:t>
            </a:r>
          </a:p>
          <a:p>
            <a:pPr marL="469900" marR="127635" indent="-457200" algn="just">
              <a:lnSpc>
                <a:spcPct val="100600"/>
              </a:lnSpc>
              <a:spcBef>
                <a:spcPts val="85"/>
              </a:spcBef>
              <a:buAutoNum type="arabicPeriod"/>
            </a:pPr>
            <a:r>
              <a:rPr lang="es-MX" sz="2400" dirty="0"/>
              <a:t>Los Estados Partes se asegurarán de que las </a:t>
            </a:r>
            <a:r>
              <a:rPr lang="es-MX" sz="2400" u="sng" dirty="0"/>
              <a:t>instituciones, servicios y establecimientos encargados del cuidado o la protección de los niños </a:t>
            </a:r>
            <a:r>
              <a:rPr lang="es-MX" sz="2400" dirty="0"/>
              <a:t>cumplan las normas establecidas por las autoridades competentes, especialmente en materia de seguridad, sanidad, número y competencia de su personal, así como en relación con la existencia de una supervisión adecuada. </a:t>
            </a:r>
            <a:endParaRPr lang="es-CL" sz="2400" dirty="0">
              <a:latin typeface="Arial"/>
              <a:cs typeface="Arial"/>
            </a:endParaRPr>
          </a:p>
        </p:txBody>
      </p:sp>
    </p:spTree>
    <p:extLst>
      <p:ext uri="{BB962C8B-B14F-4D97-AF65-F5344CB8AC3E}">
        <p14:creationId xmlns:p14="http://schemas.microsoft.com/office/powerpoint/2010/main" val="4269771343"/>
      </p:ext>
    </p:extLst>
  </p:cSld>
  <p:clrMapOvr>
    <a:masterClrMapping/>
  </p:clrMapOvr>
  <mc:AlternateContent xmlns:mc="http://schemas.openxmlformats.org/markup-compatibility/2006" xmlns:p14="http://schemas.microsoft.com/office/powerpoint/2010/main">
    <mc:Choice Requires="p14">
      <p:transition spd="slow" p14:dur="2000" advTm="107680"/>
    </mc:Choice>
    <mc:Fallback xmlns="">
      <p:transition spd="slow" advTm="107680"/>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uadroTexto 8">
            <a:extLst>
              <a:ext uri="{FF2B5EF4-FFF2-40B4-BE49-F238E27FC236}">
                <a16:creationId xmlns:a16="http://schemas.microsoft.com/office/drawing/2014/main" id="{26A07217-495C-964A-8CCA-728D45CBB363}"/>
              </a:ext>
            </a:extLst>
          </p:cNvPr>
          <p:cNvSpPr txBox="1"/>
          <p:nvPr/>
        </p:nvSpPr>
        <p:spPr>
          <a:xfrm>
            <a:off x="2641596" y="301571"/>
            <a:ext cx="9550404" cy="523220"/>
          </a:xfrm>
          <a:prstGeom prst="rect">
            <a:avLst/>
          </a:prstGeom>
          <a:noFill/>
        </p:spPr>
        <p:txBody>
          <a:bodyPr wrap="square" rtlCol="0">
            <a:spAutoFit/>
          </a:bodyPr>
          <a:lstStyle/>
          <a:p>
            <a:r>
              <a:rPr lang="es-CL" sz="2800" b="1" spc="190" dirty="0">
                <a:latin typeface="Arial"/>
                <a:ea typeface="Tahoma" panose="020B0604030504040204" pitchFamily="34" charset="0"/>
                <a:cs typeface="Arial"/>
              </a:rPr>
              <a:t>PARADIGMAS JURÍDICOS DE LA CONVENCIÓN</a:t>
            </a:r>
            <a:endParaRPr lang="es-CL" sz="2800" b="1" dirty="0">
              <a:latin typeface="Tahoma" panose="020B0604030504040204" pitchFamily="34" charset="0"/>
              <a:ea typeface="Tahoma" panose="020B0604030504040204" pitchFamily="34" charset="0"/>
              <a:cs typeface="Tahoma" panose="020B0604030504040204" pitchFamily="34" charset="0"/>
            </a:endParaRPr>
          </a:p>
        </p:txBody>
      </p:sp>
      <p:sp>
        <p:nvSpPr>
          <p:cNvPr id="2" name="Rectángulo 1">
            <a:extLst>
              <a:ext uri="{FF2B5EF4-FFF2-40B4-BE49-F238E27FC236}">
                <a16:creationId xmlns:a16="http://schemas.microsoft.com/office/drawing/2014/main" id="{9E985C05-0AE9-B948-AB20-4183CBCC453A}"/>
              </a:ext>
            </a:extLst>
          </p:cNvPr>
          <p:cNvSpPr/>
          <p:nvPr/>
        </p:nvSpPr>
        <p:spPr>
          <a:xfrm>
            <a:off x="250755" y="1145795"/>
            <a:ext cx="11689453" cy="5791522"/>
          </a:xfrm>
          <a:prstGeom prst="rect">
            <a:avLst/>
          </a:prstGeom>
        </p:spPr>
        <p:txBody>
          <a:bodyPr wrap="square">
            <a:spAutoFit/>
          </a:bodyPr>
          <a:lstStyle/>
          <a:p>
            <a:pPr marL="12700" marR="127635" algn="just">
              <a:lnSpc>
                <a:spcPct val="100600"/>
              </a:lnSpc>
              <a:spcBef>
                <a:spcPts val="85"/>
              </a:spcBef>
            </a:pPr>
            <a:r>
              <a:rPr lang="es-MX" sz="2400" b="1" dirty="0"/>
              <a:t>Consolidación de categorías jurídicas paradigmáticas</a:t>
            </a:r>
          </a:p>
          <a:p>
            <a:pPr marL="469900" marR="127635" indent="-457200" algn="just">
              <a:lnSpc>
                <a:spcPct val="100600"/>
              </a:lnSpc>
              <a:spcBef>
                <a:spcPts val="85"/>
              </a:spcBef>
              <a:buAutoNum type="arabicPeriod"/>
            </a:pPr>
            <a:r>
              <a:rPr lang="es-MX" sz="2400" b="1" dirty="0"/>
              <a:t>El niño, niña o adolescente no es una persona en preparación o cuyo elemento identitario sea el desarrollo. Es más bien una persona en plenitud con una forma de expresión de si mismo propia de una etapa evolutiva del mismo modo que ocurre con personas en otras etapas evolutivas.</a:t>
            </a:r>
          </a:p>
          <a:p>
            <a:pPr marL="469900" marR="127635" indent="-457200" algn="just">
              <a:lnSpc>
                <a:spcPct val="100600"/>
              </a:lnSpc>
              <a:spcBef>
                <a:spcPts val="85"/>
              </a:spcBef>
              <a:buAutoNum type="arabicPeriod"/>
            </a:pPr>
            <a:r>
              <a:rPr lang="es-MX" sz="2400" b="1" dirty="0"/>
              <a:t>El niño, niña o adolescente no puede ser concebido como una propiedad (no de los padres, no del Estado, no de terceros). Es un sujeto de derechos en plenitud, con las adaptaciones necesarias a su condición para su ejercicio.</a:t>
            </a:r>
          </a:p>
          <a:p>
            <a:pPr marL="469900" marR="127635" indent="-457200" algn="just">
              <a:lnSpc>
                <a:spcPct val="100600"/>
              </a:lnSpc>
              <a:spcBef>
                <a:spcPts val="85"/>
              </a:spcBef>
              <a:buAutoNum type="arabicPeriod"/>
            </a:pPr>
            <a:endParaRPr lang="es-MX" sz="2400" b="1" dirty="0"/>
          </a:p>
          <a:p>
            <a:pPr marL="12700" marR="127635" algn="just">
              <a:lnSpc>
                <a:spcPct val="100600"/>
              </a:lnSpc>
              <a:spcBef>
                <a:spcPts val="85"/>
              </a:spcBef>
            </a:pPr>
            <a:r>
              <a:rPr lang="es-MX" sz="2400" b="1" dirty="0"/>
              <a:t>Principios rectores de la CIDN, que deben ser integrados en la interpretación:</a:t>
            </a:r>
          </a:p>
          <a:p>
            <a:pPr marL="469900" marR="127635" indent="-457200" algn="just">
              <a:lnSpc>
                <a:spcPct val="100600"/>
              </a:lnSpc>
              <a:spcBef>
                <a:spcPts val="85"/>
              </a:spcBef>
              <a:buAutoNum type="arabicPeriod"/>
            </a:pPr>
            <a:r>
              <a:rPr lang="es-MX" sz="2400" b="1" dirty="0"/>
              <a:t>Igualdad (art 2).</a:t>
            </a:r>
          </a:p>
          <a:p>
            <a:pPr marL="469900" marR="127635" indent="-457200" algn="just">
              <a:lnSpc>
                <a:spcPct val="100600"/>
              </a:lnSpc>
              <a:spcBef>
                <a:spcPts val="85"/>
              </a:spcBef>
              <a:buAutoNum type="arabicPeriod"/>
            </a:pPr>
            <a:r>
              <a:rPr lang="es-MX" sz="2400" b="1" dirty="0">
                <a:cs typeface="Arial"/>
              </a:rPr>
              <a:t>Interés Superior del Niño (Art. 3).</a:t>
            </a:r>
          </a:p>
          <a:p>
            <a:pPr marL="469900" marR="127635" indent="-457200" algn="just">
              <a:lnSpc>
                <a:spcPct val="100600"/>
              </a:lnSpc>
              <a:spcBef>
                <a:spcPts val="85"/>
              </a:spcBef>
              <a:buAutoNum type="arabicPeriod"/>
            </a:pPr>
            <a:r>
              <a:rPr lang="es-MX" sz="2400" b="1" dirty="0">
                <a:cs typeface="Arial"/>
              </a:rPr>
              <a:t>Respeto por la vida, sobrevivencia y desarrollo (Art. 6).</a:t>
            </a:r>
          </a:p>
          <a:p>
            <a:pPr marL="469900" marR="127635" indent="-457200" algn="just">
              <a:lnSpc>
                <a:spcPct val="100600"/>
              </a:lnSpc>
              <a:spcBef>
                <a:spcPts val="85"/>
              </a:spcBef>
              <a:buAutoNum type="arabicPeriod"/>
            </a:pPr>
            <a:r>
              <a:rPr lang="es-MX" sz="2400" b="1" dirty="0">
                <a:cs typeface="Arial"/>
              </a:rPr>
              <a:t>Derecho a ser oído (Art 12).</a:t>
            </a:r>
          </a:p>
          <a:p>
            <a:pPr marL="469900" marR="127635" indent="-457200" algn="just">
              <a:lnSpc>
                <a:spcPct val="100600"/>
              </a:lnSpc>
              <a:spcBef>
                <a:spcPts val="85"/>
              </a:spcBef>
              <a:buAutoNum type="arabicPeriod"/>
            </a:pPr>
            <a:endParaRPr lang="es-MX" sz="2400" b="1" dirty="0">
              <a:cs typeface="Arial"/>
            </a:endParaRPr>
          </a:p>
        </p:txBody>
      </p:sp>
    </p:spTree>
    <p:extLst>
      <p:ext uri="{BB962C8B-B14F-4D97-AF65-F5344CB8AC3E}">
        <p14:creationId xmlns:p14="http://schemas.microsoft.com/office/powerpoint/2010/main" val="1987813645"/>
      </p:ext>
    </p:extLst>
  </p:cSld>
  <p:clrMapOvr>
    <a:masterClrMapping/>
  </p:clrMapOvr>
  <mc:AlternateContent xmlns:mc="http://schemas.openxmlformats.org/markup-compatibility/2006" xmlns:p14="http://schemas.microsoft.com/office/powerpoint/2010/main">
    <mc:Choice Requires="p14">
      <p:transition spd="slow" p14:dur="2000" advTm="125211"/>
    </mc:Choice>
    <mc:Fallback xmlns="">
      <p:transition spd="slow" advTm="125211"/>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uadroTexto 8">
            <a:extLst>
              <a:ext uri="{FF2B5EF4-FFF2-40B4-BE49-F238E27FC236}">
                <a16:creationId xmlns:a16="http://schemas.microsoft.com/office/drawing/2014/main" id="{26A07217-495C-964A-8CCA-728D45CBB363}"/>
              </a:ext>
            </a:extLst>
          </p:cNvPr>
          <p:cNvSpPr txBox="1"/>
          <p:nvPr/>
        </p:nvSpPr>
        <p:spPr>
          <a:xfrm>
            <a:off x="2495822" y="317979"/>
            <a:ext cx="9550404" cy="523220"/>
          </a:xfrm>
          <a:prstGeom prst="rect">
            <a:avLst/>
          </a:prstGeom>
          <a:noFill/>
        </p:spPr>
        <p:txBody>
          <a:bodyPr wrap="square" rtlCol="0">
            <a:spAutoFit/>
          </a:bodyPr>
          <a:lstStyle/>
          <a:p>
            <a:r>
              <a:rPr lang="es-CL" sz="2800" b="1" spc="190" dirty="0">
                <a:latin typeface="Arial"/>
                <a:ea typeface="Tahoma" panose="020B0604030504040204" pitchFamily="34" charset="0"/>
                <a:cs typeface="Arial"/>
              </a:rPr>
              <a:t>INTERÉS SUPERIOR DEL NIÑO EN CUIDADORES</a:t>
            </a:r>
            <a:endParaRPr lang="es-CL" sz="2800" b="1" dirty="0">
              <a:latin typeface="Tahoma" panose="020B0604030504040204" pitchFamily="34" charset="0"/>
              <a:ea typeface="Tahoma" panose="020B0604030504040204" pitchFamily="34" charset="0"/>
              <a:cs typeface="Tahoma" panose="020B0604030504040204" pitchFamily="34" charset="0"/>
            </a:endParaRPr>
          </a:p>
        </p:txBody>
      </p:sp>
      <p:sp>
        <p:nvSpPr>
          <p:cNvPr id="2" name="Rectángulo 1">
            <a:extLst>
              <a:ext uri="{FF2B5EF4-FFF2-40B4-BE49-F238E27FC236}">
                <a16:creationId xmlns:a16="http://schemas.microsoft.com/office/drawing/2014/main" id="{9E985C05-0AE9-B948-AB20-4183CBCC453A}"/>
              </a:ext>
            </a:extLst>
          </p:cNvPr>
          <p:cNvSpPr/>
          <p:nvPr/>
        </p:nvSpPr>
        <p:spPr>
          <a:xfrm>
            <a:off x="250756" y="1145795"/>
            <a:ext cx="11795470" cy="3887796"/>
          </a:xfrm>
          <a:prstGeom prst="rect">
            <a:avLst/>
          </a:prstGeom>
        </p:spPr>
        <p:txBody>
          <a:bodyPr wrap="square">
            <a:spAutoFit/>
          </a:bodyPr>
          <a:lstStyle/>
          <a:p>
            <a:pPr marL="12700" marR="127635" algn="just">
              <a:lnSpc>
                <a:spcPct val="100600"/>
              </a:lnSpc>
              <a:spcBef>
                <a:spcPts val="85"/>
              </a:spcBef>
            </a:pPr>
            <a:r>
              <a:rPr lang="es-MX" sz="2400" b="1" dirty="0"/>
              <a:t>Artículo 18</a:t>
            </a:r>
          </a:p>
          <a:p>
            <a:pPr marL="12700" marR="127635" algn="just">
              <a:lnSpc>
                <a:spcPct val="100600"/>
              </a:lnSpc>
              <a:spcBef>
                <a:spcPts val="85"/>
              </a:spcBef>
            </a:pPr>
            <a:endParaRPr lang="es-MX" sz="2400" b="1" dirty="0"/>
          </a:p>
          <a:p>
            <a:pPr marL="12700" marR="127635" algn="just">
              <a:lnSpc>
                <a:spcPct val="100600"/>
              </a:lnSpc>
              <a:spcBef>
                <a:spcPts val="85"/>
              </a:spcBef>
            </a:pPr>
            <a:r>
              <a:rPr lang="es-MX" sz="2400" b="1" dirty="0"/>
              <a:t>1. Los Estados Partes pondrán el máximo empeño en garantizar el reconocimiento del principio de que ambos padres tienen obligaciones comunes en lo que respecta a la crianza y el desarrollo del niño.</a:t>
            </a:r>
          </a:p>
          <a:p>
            <a:pPr marL="12700" marR="127635" algn="just">
              <a:lnSpc>
                <a:spcPct val="100600"/>
              </a:lnSpc>
              <a:spcBef>
                <a:spcPts val="85"/>
              </a:spcBef>
            </a:pPr>
            <a:r>
              <a:rPr lang="es-MX" sz="2400" b="1" dirty="0"/>
              <a:t>Incumbirá a los padres, o en su caso, a los representantes legales la responsabilidad primordial de la crianza y el desarrollo del niño.</a:t>
            </a:r>
          </a:p>
          <a:p>
            <a:pPr marL="12700" marR="127635" algn="just">
              <a:lnSpc>
                <a:spcPct val="100600"/>
              </a:lnSpc>
              <a:spcBef>
                <a:spcPts val="85"/>
              </a:spcBef>
            </a:pPr>
            <a:r>
              <a:rPr lang="es-MX" sz="2400" b="1" dirty="0"/>
              <a:t>Su preocupación fundamental será el </a:t>
            </a:r>
            <a:r>
              <a:rPr lang="es-MX" sz="2400" b="1" u="sng" dirty="0"/>
              <a:t>interés superior del niño</a:t>
            </a:r>
            <a:r>
              <a:rPr lang="es-MX" sz="2400" b="1" dirty="0"/>
              <a:t>. </a:t>
            </a:r>
          </a:p>
          <a:p>
            <a:pPr marL="12700" marR="127635" algn="just">
              <a:lnSpc>
                <a:spcPct val="100600"/>
              </a:lnSpc>
              <a:spcBef>
                <a:spcPts val="85"/>
              </a:spcBef>
            </a:pPr>
            <a:endParaRPr lang="es-MX" sz="2400" b="1" dirty="0"/>
          </a:p>
          <a:p>
            <a:pPr marL="12700" marR="127635" algn="just">
              <a:lnSpc>
                <a:spcPct val="100600"/>
              </a:lnSpc>
              <a:spcBef>
                <a:spcPts val="85"/>
              </a:spcBef>
            </a:pPr>
            <a:endParaRPr lang="es-MX" sz="2400" b="1" dirty="0"/>
          </a:p>
        </p:txBody>
      </p:sp>
      <p:sp>
        <p:nvSpPr>
          <p:cNvPr id="4" name="Rectángulo 3">
            <a:extLst>
              <a:ext uri="{FF2B5EF4-FFF2-40B4-BE49-F238E27FC236}">
                <a16:creationId xmlns:a16="http://schemas.microsoft.com/office/drawing/2014/main" id="{B9678C3C-F202-499A-AD68-F77FC503F3F1}"/>
              </a:ext>
            </a:extLst>
          </p:cNvPr>
          <p:cNvSpPr/>
          <p:nvPr/>
        </p:nvSpPr>
        <p:spPr>
          <a:xfrm>
            <a:off x="1046922" y="5066868"/>
            <a:ext cx="9550404" cy="921099"/>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s-CL" sz="2400" b="1" dirty="0"/>
              <a:t>Se establece un deber de “preocupación fundamental” de cuidadores</a:t>
            </a:r>
          </a:p>
        </p:txBody>
      </p:sp>
    </p:spTree>
    <p:extLst>
      <p:ext uri="{BB962C8B-B14F-4D97-AF65-F5344CB8AC3E}">
        <p14:creationId xmlns:p14="http://schemas.microsoft.com/office/powerpoint/2010/main" val="66008646"/>
      </p:ext>
    </p:extLst>
  </p:cSld>
  <p:clrMapOvr>
    <a:masterClrMapping/>
  </p:clrMapOvr>
  <mc:AlternateContent xmlns:mc="http://schemas.openxmlformats.org/markup-compatibility/2006" xmlns:p14="http://schemas.microsoft.com/office/powerpoint/2010/main">
    <mc:Choice Requires="p14">
      <p:transition spd="slow" p14:dur="2000" advTm="52881"/>
    </mc:Choice>
    <mc:Fallback xmlns="">
      <p:transition spd="slow" advTm="52881"/>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B2A40C1C-2FF6-C242-80FC-0DCB01AF1A45}"/>
              </a:ext>
            </a:extLst>
          </p:cNvPr>
          <p:cNvSpPr/>
          <p:nvPr/>
        </p:nvSpPr>
        <p:spPr>
          <a:xfrm>
            <a:off x="435428" y="2670629"/>
            <a:ext cx="7017657" cy="3497942"/>
          </a:xfrm>
          <a:prstGeom prst="rect">
            <a:avLst/>
          </a:prstGeom>
          <a:solidFill>
            <a:srgbClr val="083B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L"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 name="CuadroTexto 9">
            <a:extLst>
              <a:ext uri="{FF2B5EF4-FFF2-40B4-BE49-F238E27FC236}">
                <a16:creationId xmlns:a16="http://schemas.microsoft.com/office/drawing/2014/main" id="{71838921-847E-5C40-B8C1-D17F2A26582F}"/>
              </a:ext>
            </a:extLst>
          </p:cNvPr>
          <p:cNvSpPr txBox="1"/>
          <p:nvPr/>
        </p:nvSpPr>
        <p:spPr>
          <a:xfrm>
            <a:off x="740225" y="3950792"/>
            <a:ext cx="5587298" cy="120032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CL" sz="2400" b="1" i="0" u="none" strike="noStrike" kern="1200" cap="none" spc="0" normalizeH="0" baseline="0" noProof="0" dirty="0">
                <a:ln>
                  <a:noFill/>
                </a:ln>
                <a:solidFill>
                  <a:prstClr val="white"/>
                </a:solidFill>
                <a:effectLst/>
                <a:uLnTx/>
                <a:uFillTx/>
                <a:latin typeface="Tahoma" panose="020B0604030504040204" pitchFamily="34" charset="0"/>
                <a:ea typeface="Tahoma" panose="020B0604030504040204" pitchFamily="34" charset="0"/>
                <a:cs typeface="Tahoma" panose="020B0604030504040204" pitchFamily="34" charset="0"/>
              </a:rPr>
              <a:t>Observación 14 del Comité de los Derechos del Niño (2013)</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s-MX" sz="2400" b="1" i="0" u="none" strike="noStrike" kern="1200" cap="none" spc="0" normalizeH="0" baseline="0" noProof="0" dirty="0">
                <a:ln>
                  <a:noFill/>
                </a:ln>
                <a:solidFill>
                  <a:prstClr val="white"/>
                </a:solidFill>
                <a:effectLst/>
                <a:uLnTx/>
                <a:uFillTx/>
                <a:latin typeface="Tahoma" panose="020B0604030504040204" pitchFamily="34" charset="0"/>
                <a:ea typeface="Tahoma" panose="020B0604030504040204" pitchFamily="34" charset="0"/>
                <a:cs typeface="Tahoma" panose="020B0604030504040204" pitchFamily="34" charset="0"/>
              </a:rPr>
              <a:t>Sobre el artículo 3 </a:t>
            </a:r>
            <a:r>
              <a:rPr kumimoji="0" lang="es-MX" sz="2400" b="1" i="0" u="none" strike="noStrike" kern="1200" cap="none" spc="0" normalizeH="0" baseline="0" noProof="0" dirty="0" err="1">
                <a:ln>
                  <a:noFill/>
                </a:ln>
                <a:solidFill>
                  <a:prstClr val="white"/>
                </a:solidFill>
                <a:effectLst/>
                <a:uLnTx/>
                <a:uFillTx/>
                <a:latin typeface="Tahoma" panose="020B0604030504040204" pitchFamily="34" charset="0"/>
                <a:ea typeface="Tahoma" panose="020B0604030504040204" pitchFamily="34" charset="0"/>
                <a:cs typeface="Tahoma" panose="020B0604030504040204" pitchFamily="34" charset="0"/>
              </a:rPr>
              <a:t>n°</a:t>
            </a:r>
            <a:r>
              <a:rPr kumimoji="0" lang="es-MX" sz="2400" b="1" i="0" u="none" strike="noStrike" kern="1200" cap="none" spc="0" normalizeH="0" baseline="0" noProof="0" dirty="0">
                <a:ln>
                  <a:noFill/>
                </a:ln>
                <a:solidFill>
                  <a:prstClr val="white"/>
                </a:solidFill>
                <a:effectLst/>
                <a:uLnTx/>
                <a:uFillTx/>
                <a:latin typeface="Tahoma" panose="020B0604030504040204" pitchFamily="34" charset="0"/>
                <a:ea typeface="Tahoma" panose="020B0604030504040204" pitchFamily="34" charset="0"/>
                <a:cs typeface="Tahoma" panose="020B0604030504040204" pitchFamily="34" charset="0"/>
              </a:rPr>
              <a:t> 1 de la CIDN</a:t>
            </a:r>
          </a:p>
        </p:txBody>
      </p:sp>
    </p:spTree>
    <p:extLst>
      <p:ext uri="{BB962C8B-B14F-4D97-AF65-F5344CB8AC3E}">
        <p14:creationId xmlns:p14="http://schemas.microsoft.com/office/powerpoint/2010/main" val="2356426977"/>
      </p:ext>
    </p:extLst>
  </p:cSld>
  <p:clrMapOvr>
    <a:masterClrMapping/>
  </p:clrMapOvr>
  <mc:AlternateContent xmlns:mc="http://schemas.openxmlformats.org/markup-compatibility/2006" xmlns:p14="http://schemas.microsoft.com/office/powerpoint/2010/main">
    <mc:Choice Requires="p14">
      <p:transition spd="slow" p14:dur="2000" advTm="29685"/>
    </mc:Choice>
    <mc:Fallback xmlns="">
      <p:transition spd="slow" advTm="29685"/>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uadroTexto 8">
            <a:extLst>
              <a:ext uri="{FF2B5EF4-FFF2-40B4-BE49-F238E27FC236}">
                <a16:creationId xmlns:a16="http://schemas.microsoft.com/office/drawing/2014/main" id="{26A07217-495C-964A-8CCA-728D45CBB363}"/>
              </a:ext>
            </a:extLst>
          </p:cNvPr>
          <p:cNvSpPr txBox="1"/>
          <p:nvPr/>
        </p:nvSpPr>
        <p:spPr>
          <a:xfrm>
            <a:off x="2239618" y="497789"/>
            <a:ext cx="10164417" cy="523220"/>
          </a:xfrm>
          <a:prstGeom prst="rect">
            <a:avLst/>
          </a:prstGeom>
          <a:noFill/>
        </p:spPr>
        <p:txBody>
          <a:bodyPr wrap="square" rtlCol="0">
            <a:spAutoFit/>
          </a:bodyPr>
          <a:lstStyle/>
          <a:p>
            <a:r>
              <a:rPr lang="es-CL" sz="2800" b="1" spc="190" dirty="0">
                <a:latin typeface="Arial"/>
                <a:ea typeface="Tahoma" panose="020B0604030504040204" pitchFamily="34" charset="0"/>
                <a:cs typeface="Arial"/>
              </a:rPr>
              <a:t>ELEMENTOS GENERALES DE LA OBSERVACIÓN 14</a:t>
            </a:r>
            <a:endParaRPr lang="es-CL" sz="2800" b="1" dirty="0">
              <a:latin typeface="Tahoma" panose="020B0604030504040204" pitchFamily="34" charset="0"/>
              <a:ea typeface="Tahoma" panose="020B0604030504040204" pitchFamily="34" charset="0"/>
              <a:cs typeface="Tahoma" panose="020B0604030504040204" pitchFamily="34" charset="0"/>
            </a:endParaRPr>
          </a:p>
        </p:txBody>
      </p:sp>
      <p:sp>
        <p:nvSpPr>
          <p:cNvPr id="2" name="Rectángulo 1">
            <a:extLst>
              <a:ext uri="{FF2B5EF4-FFF2-40B4-BE49-F238E27FC236}">
                <a16:creationId xmlns:a16="http://schemas.microsoft.com/office/drawing/2014/main" id="{9E985C05-0AE9-B948-AB20-4183CBCC453A}"/>
              </a:ext>
            </a:extLst>
          </p:cNvPr>
          <p:cNvSpPr/>
          <p:nvPr/>
        </p:nvSpPr>
        <p:spPr>
          <a:xfrm>
            <a:off x="250756" y="1286332"/>
            <a:ext cx="11689453" cy="4981300"/>
          </a:xfrm>
          <a:prstGeom prst="rect">
            <a:avLst/>
          </a:prstGeom>
        </p:spPr>
        <p:txBody>
          <a:bodyPr wrap="square">
            <a:spAutoFit/>
          </a:bodyPr>
          <a:lstStyle/>
          <a:p>
            <a:pPr marL="12700" marR="127635" algn="just">
              <a:lnSpc>
                <a:spcPct val="100600"/>
              </a:lnSpc>
              <a:spcBef>
                <a:spcPts val="85"/>
              </a:spcBef>
            </a:pPr>
            <a:r>
              <a:rPr lang="es-MX" sz="2400" dirty="0"/>
              <a:t>La observación 14 no pretende definir el contenido del concepto:</a:t>
            </a:r>
          </a:p>
          <a:p>
            <a:pPr marL="12700" marR="127635" algn="just">
              <a:lnSpc>
                <a:spcPct val="100600"/>
              </a:lnSpc>
              <a:spcBef>
                <a:spcPts val="85"/>
              </a:spcBef>
            </a:pPr>
            <a:r>
              <a:rPr lang="es-MX" sz="2400" dirty="0"/>
              <a:t>11. “El interés superior del niño es un concepto dinámico que abarca diversos temas en constante evolución. La presente observación general proporciona un marco para evaluar y determinar el interés superior del niño; no pretende establecer lo que es mejor para el niño en una situación y un momento concretos.</a:t>
            </a:r>
          </a:p>
          <a:p>
            <a:pPr marL="12700" marR="127635" algn="just">
              <a:lnSpc>
                <a:spcPct val="100600"/>
              </a:lnSpc>
              <a:spcBef>
                <a:spcPts val="85"/>
              </a:spcBef>
            </a:pPr>
            <a:endParaRPr lang="es-MX" sz="2400" dirty="0">
              <a:cs typeface="Arial"/>
            </a:endParaRPr>
          </a:p>
          <a:p>
            <a:pPr marL="12700" marR="127635" algn="just">
              <a:lnSpc>
                <a:spcPct val="100600"/>
              </a:lnSpc>
              <a:spcBef>
                <a:spcPts val="85"/>
              </a:spcBef>
            </a:pPr>
            <a:r>
              <a:rPr lang="es-MX" sz="2400" dirty="0">
                <a:cs typeface="Arial"/>
              </a:rPr>
              <a:t>Los procedimientos judiciales son específicamente obligados:</a:t>
            </a:r>
          </a:p>
          <a:p>
            <a:pPr marL="12700" marR="127635" algn="just">
              <a:lnSpc>
                <a:spcPct val="100600"/>
              </a:lnSpc>
              <a:spcBef>
                <a:spcPts val="85"/>
              </a:spcBef>
            </a:pPr>
            <a:r>
              <a:rPr lang="es-MX" sz="2400" dirty="0"/>
              <a:t>14. “El artículo 3, párrafo 1, establece un marco con tres tipos diferentes de obligaciones para los Estados partes, a saber: a)La obligación de garantizar que el interés superior del niño se integre de manera adecuada y se aplique sistemáticamente en todas las medidas de las instituciones públicas, en especial en </a:t>
            </a:r>
            <a:r>
              <a:rPr lang="es-MX" sz="2400" b="1" dirty="0"/>
              <a:t>todas las medidas de ejecución y los procedimientos administrativos y judiciales </a:t>
            </a:r>
            <a:r>
              <a:rPr lang="es-MX" sz="2400" dirty="0"/>
              <a:t>que afectan directa o indirectamente a los niños;</a:t>
            </a:r>
            <a:endParaRPr lang="es-CL" sz="2400" dirty="0">
              <a:cs typeface="Arial"/>
            </a:endParaRPr>
          </a:p>
        </p:txBody>
      </p:sp>
    </p:spTree>
    <p:extLst>
      <p:ext uri="{BB962C8B-B14F-4D97-AF65-F5344CB8AC3E}">
        <p14:creationId xmlns:p14="http://schemas.microsoft.com/office/powerpoint/2010/main" val="3122400141"/>
      </p:ext>
    </p:extLst>
  </p:cSld>
  <p:clrMapOvr>
    <a:masterClrMapping/>
  </p:clrMapOvr>
  <mc:AlternateContent xmlns:mc="http://schemas.openxmlformats.org/markup-compatibility/2006" xmlns:p14="http://schemas.microsoft.com/office/powerpoint/2010/main">
    <mc:Choice Requires="p14">
      <p:transition spd="slow" p14:dur="2000" advTm="104197"/>
    </mc:Choice>
    <mc:Fallback xmlns="">
      <p:transition spd="slow" advTm="104197"/>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uadroTexto 8">
            <a:extLst>
              <a:ext uri="{FF2B5EF4-FFF2-40B4-BE49-F238E27FC236}">
                <a16:creationId xmlns:a16="http://schemas.microsoft.com/office/drawing/2014/main" id="{26A07217-495C-964A-8CCA-728D45CBB363}"/>
              </a:ext>
            </a:extLst>
          </p:cNvPr>
          <p:cNvSpPr txBox="1"/>
          <p:nvPr/>
        </p:nvSpPr>
        <p:spPr>
          <a:xfrm>
            <a:off x="2641596" y="124957"/>
            <a:ext cx="9550404" cy="523220"/>
          </a:xfrm>
          <a:prstGeom prst="rect">
            <a:avLst/>
          </a:prstGeom>
          <a:noFill/>
        </p:spPr>
        <p:txBody>
          <a:bodyPr wrap="square" rtlCol="0">
            <a:spAutoFit/>
          </a:bodyPr>
          <a:lstStyle/>
          <a:p>
            <a:r>
              <a:rPr lang="es-CL" sz="2800" b="1" spc="190" dirty="0">
                <a:latin typeface="Arial"/>
                <a:ea typeface="Tahoma" panose="020B0604030504040204" pitchFamily="34" charset="0"/>
                <a:cs typeface="Arial"/>
              </a:rPr>
              <a:t>INTERÉS SUPERIOR EN LA OBSERVACIÓN 14</a:t>
            </a:r>
            <a:endParaRPr lang="es-CL" sz="2800" b="1" dirty="0">
              <a:latin typeface="Tahoma" panose="020B0604030504040204" pitchFamily="34" charset="0"/>
              <a:ea typeface="Tahoma" panose="020B0604030504040204" pitchFamily="34" charset="0"/>
              <a:cs typeface="Tahoma" panose="020B0604030504040204" pitchFamily="34" charset="0"/>
            </a:endParaRPr>
          </a:p>
        </p:txBody>
      </p:sp>
      <p:sp>
        <p:nvSpPr>
          <p:cNvPr id="7" name="CuadroTexto 6">
            <a:extLst>
              <a:ext uri="{FF2B5EF4-FFF2-40B4-BE49-F238E27FC236}">
                <a16:creationId xmlns:a16="http://schemas.microsoft.com/office/drawing/2014/main" id="{11F26B27-CC80-4BA9-AB24-CA2165475F7B}"/>
              </a:ext>
            </a:extLst>
          </p:cNvPr>
          <p:cNvSpPr txBox="1"/>
          <p:nvPr/>
        </p:nvSpPr>
        <p:spPr>
          <a:xfrm>
            <a:off x="384313" y="1404729"/>
            <a:ext cx="11449878" cy="3046988"/>
          </a:xfrm>
          <a:prstGeom prst="rect">
            <a:avLst/>
          </a:prstGeom>
          <a:noFill/>
        </p:spPr>
        <p:txBody>
          <a:bodyPr wrap="square">
            <a:spAutoFit/>
          </a:bodyPr>
          <a:lstStyle/>
          <a:p>
            <a:pPr algn="just"/>
            <a:r>
              <a:rPr lang="es-MX" sz="2400" dirty="0"/>
              <a:t>34. La flexibilidad del concepto de interés superior del niño permite su adaptación a la situación de cada niño y la evolución de los conocimientos en materia de desarrollo infantil. Sin embargo, también puede dejar margen para la manipulación: el concepto de interés superior del niño ha sido utilizado abusivamente por gobiernos y otras autoridades estatales para justificar políticas racistas, por ejemplo; </a:t>
            </a:r>
            <a:r>
              <a:rPr lang="es-MX" sz="2400" b="1" u="sng" dirty="0"/>
              <a:t>por los padres para defender sus propios intereses en las disputas por la custodia</a:t>
            </a:r>
            <a:r>
              <a:rPr lang="es-MX" sz="2400" dirty="0"/>
              <a:t>; y por profesionales a los que no se podía pedir que se tomaran la molestia y desdeñaban la evaluación del interés superior del niño por irrelevante o carente de importancia.</a:t>
            </a:r>
            <a:endParaRPr lang="es-CL" sz="2400" dirty="0"/>
          </a:p>
        </p:txBody>
      </p:sp>
    </p:spTree>
    <p:extLst>
      <p:ext uri="{BB962C8B-B14F-4D97-AF65-F5344CB8AC3E}">
        <p14:creationId xmlns:p14="http://schemas.microsoft.com/office/powerpoint/2010/main" val="2413625722"/>
      </p:ext>
    </p:extLst>
  </p:cSld>
  <p:clrMapOvr>
    <a:masterClrMapping/>
  </p:clrMapOvr>
  <mc:AlternateContent xmlns:mc="http://schemas.openxmlformats.org/markup-compatibility/2006" xmlns:p14="http://schemas.microsoft.com/office/powerpoint/2010/main">
    <mc:Choice Requires="p14">
      <p:transition spd="slow" p14:dur="2000" advTm="108238"/>
    </mc:Choice>
    <mc:Fallback xmlns="">
      <p:transition spd="slow" advTm="108238"/>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B2A40C1C-2FF6-C242-80FC-0DCB01AF1A45}"/>
              </a:ext>
            </a:extLst>
          </p:cNvPr>
          <p:cNvSpPr/>
          <p:nvPr/>
        </p:nvSpPr>
        <p:spPr>
          <a:xfrm>
            <a:off x="435428" y="2670629"/>
            <a:ext cx="7017657" cy="3497942"/>
          </a:xfrm>
          <a:prstGeom prst="rect">
            <a:avLst/>
          </a:prstGeom>
          <a:solidFill>
            <a:srgbClr val="083B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CL"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 name="CuadroTexto 9">
            <a:extLst>
              <a:ext uri="{FF2B5EF4-FFF2-40B4-BE49-F238E27FC236}">
                <a16:creationId xmlns:a16="http://schemas.microsoft.com/office/drawing/2014/main" id="{71838921-847E-5C40-B8C1-D17F2A26582F}"/>
              </a:ext>
            </a:extLst>
          </p:cNvPr>
          <p:cNvSpPr txBox="1"/>
          <p:nvPr/>
        </p:nvSpPr>
        <p:spPr>
          <a:xfrm>
            <a:off x="740225" y="4419600"/>
            <a:ext cx="558729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CL" sz="2400" b="1" dirty="0">
                <a:solidFill>
                  <a:prstClr val="white"/>
                </a:solidFill>
                <a:latin typeface="Tahoma" panose="020B0604030504040204" pitchFamily="34" charset="0"/>
                <a:ea typeface="Tahoma" panose="020B0604030504040204" pitchFamily="34" charset="0"/>
                <a:cs typeface="Tahoma" panose="020B0604030504040204" pitchFamily="34" charset="0"/>
              </a:rPr>
              <a:t>Ley 19.968</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s-CL" sz="2400" b="1" i="0" u="none" strike="noStrike" kern="1200" cap="none" spc="0" normalizeH="0" baseline="0" noProof="0" dirty="0">
                <a:ln>
                  <a:noFill/>
                </a:ln>
                <a:solidFill>
                  <a:prstClr val="white"/>
                </a:solidFill>
                <a:effectLst/>
                <a:uLnTx/>
                <a:uFillTx/>
                <a:latin typeface="Tahoma" panose="020B0604030504040204" pitchFamily="34" charset="0"/>
                <a:ea typeface="Tahoma" panose="020B0604030504040204" pitchFamily="34" charset="0"/>
                <a:cs typeface="Tahoma" panose="020B0604030504040204" pitchFamily="34" charset="0"/>
              </a:rPr>
              <a:t>Código Civil</a:t>
            </a:r>
            <a:endParaRPr kumimoji="0" lang="es-MX" sz="2400" b="1" i="0" u="none" strike="noStrike" kern="1200" cap="none" spc="0" normalizeH="0" baseline="0" noProof="0" dirty="0">
              <a:ln>
                <a:noFill/>
              </a:ln>
              <a:solidFill>
                <a:prstClr val="white"/>
              </a:solidFill>
              <a:effectLst/>
              <a:uLnTx/>
              <a:uFillTx/>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593680475"/>
      </p:ext>
    </p:extLst>
  </p:cSld>
  <p:clrMapOvr>
    <a:masterClrMapping/>
  </p:clrMapOvr>
  <mc:AlternateContent xmlns:mc="http://schemas.openxmlformats.org/markup-compatibility/2006" xmlns:p14="http://schemas.microsoft.com/office/powerpoint/2010/main">
    <mc:Choice Requires="p14">
      <p:transition spd="slow" p14:dur="2000" advTm="8067"/>
    </mc:Choice>
    <mc:Fallback xmlns="">
      <p:transition spd="slow" advTm="8067"/>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2327</TotalTime>
  <Words>1529</Words>
  <Application>Microsoft Office PowerPoint</Application>
  <PresentationFormat>Panorámica</PresentationFormat>
  <Paragraphs>77</Paragraphs>
  <Slides>12</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12</vt:i4>
      </vt:variant>
    </vt:vector>
  </HeadingPairs>
  <TitlesOfParts>
    <vt:vector size="19" baseType="lpstr">
      <vt:lpstr>Arial</vt:lpstr>
      <vt:lpstr>Calibri</vt:lpstr>
      <vt:lpstr>Century Gothic</vt:lpstr>
      <vt:lpstr>Tahoma</vt:lpstr>
      <vt:lpstr>Times</vt:lpstr>
      <vt:lpstr>Wingdings 3</vt:lpstr>
      <vt:lpstr>Ion</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Moreno, Jocelyn</dc:creator>
  <cp:lastModifiedBy>jessica arenas paredes</cp:lastModifiedBy>
  <cp:revision>54</cp:revision>
  <dcterms:created xsi:type="dcterms:W3CDTF">2019-08-30T14:55:01Z</dcterms:created>
  <dcterms:modified xsi:type="dcterms:W3CDTF">2021-11-02T02:49:28Z</dcterms:modified>
</cp:coreProperties>
</file>