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301" r:id="rId2"/>
    <p:sldId id="302" r:id="rId3"/>
    <p:sldId id="273" r:id="rId4"/>
    <p:sldId id="282" r:id="rId5"/>
    <p:sldId id="303" r:id="rId6"/>
    <p:sldId id="304" r:id="rId7"/>
    <p:sldId id="305" r:id="rId8"/>
    <p:sldId id="306" r:id="rId9"/>
    <p:sldId id="307" r:id="rId10"/>
    <p:sldId id="308" r:id="rId11"/>
    <p:sldId id="309" r:id="rId12"/>
    <p:sldId id="310" r:id="rId13"/>
    <p:sldId id="311" r:id="rId14"/>
    <p:sldId id="31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2" d="100"/>
          <a:sy n="112" d="100"/>
        </p:scale>
        <p:origin x="15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4D6814-92C5-194D-951E-450998153E7C}" type="slidenum">
              <a:rPr lang="es-ES" smtClean="0"/>
              <a:pPr/>
              <a:t>‹Nº›</a:t>
            </a:fld>
            <a:endParaRPr lang="es-E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347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1497019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896075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2866938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4D6814-92C5-194D-951E-450998153E7C}" type="slidenum">
              <a:rPr lang="es-ES" smtClean="0"/>
              <a:pPr/>
              <a:t>‹Nº›</a:t>
            </a:fld>
            <a:endParaRPr lang="es-E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186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247289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22960" y="2582334"/>
            <a:ext cx="370332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279310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34736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383881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82728131-FA14-7649-B91A-7E4F7DEE1910}" type="datetimeFigureOut">
              <a:rPr lang="es-ES" smtClean="0"/>
              <a:pPr/>
              <a:t>06/09/2021</a:t>
            </a:fld>
            <a:endParaRPr lang="es-E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4D6814-92C5-194D-951E-450998153E7C}" type="slidenum">
              <a:rPr lang="es-ES" smtClean="0"/>
              <a:pPr/>
              <a:t>‹Nº›</a:t>
            </a:fld>
            <a:endParaRPr lang="es-ES"/>
          </a:p>
        </p:txBody>
      </p:sp>
    </p:spTree>
    <p:extLst>
      <p:ext uri="{BB962C8B-B14F-4D97-AF65-F5344CB8AC3E}">
        <p14:creationId xmlns:p14="http://schemas.microsoft.com/office/powerpoint/2010/main" val="3603239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2728131-FA14-7649-B91A-7E4F7DEE1910}" type="datetimeFigureOut">
              <a:rPr lang="es-ES" smtClean="0"/>
              <a:pPr/>
              <a:t>06/09/2021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F4D6814-92C5-194D-951E-450998153E7C}" type="slidenum">
              <a:rPr lang="es-ES" smtClean="0"/>
              <a:pPr/>
              <a:t>‹Nº›</a:t>
            </a:fld>
            <a:endParaRPr lang="es-ES"/>
          </a:p>
        </p:txBody>
      </p:sp>
    </p:spTree>
    <p:extLst>
      <p:ext uri="{BB962C8B-B14F-4D97-AF65-F5344CB8AC3E}">
        <p14:creationId xmlns:p14="http://schemas.microsoft.com/office/powerpoint/2010/main" val="410676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2728131-FA14-7649-B91A-7E4F7DEE1910}" type="datetimeFigureOut">
              <a:rPr lang="es-ES" smtClean="0"/>
              <a:pPr/>
              <a:t>06/09/2021</a:t>
            </a:fld>
            <a:endParaRPr lang="es-E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F4D6814-92C5-194D-951E-450998153E7C}" type="slidenum">
              <a:rPr lang="es-ES" smtClean="0"/>
              <a:pPr/>
              <a:t>‹Nº›</a:t>
            </a:fld>
            <a:endParaRPr lang="es-E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3768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a:t>Asignaciones Forzosas	</a:t>
            </a:r>
          </a:p>
        </p:txBody>
      </p:sp>
      <p:sp>
        <p:nvSpPr>
          <p:cNvPr id="5" name="Marcador de texto 4"/>
          <p:cNvSpPr>
            <a:spLocks noGrp="1"/>
          </p:cNvSpPr>
          <p:nvPr>
            <p:ph type="body" idx="1"/>
          </p:nvPr>
        </p:nvSpPr>
        <p:spPr/>
        <p:txBody>
          <a:bodyPr/>
          <a:lstStyle/>
          <a:p>
            <a:r>
              <a:rPr lang="es-ES" dirty="0"/>
              <a:t>Acervos Imaginarios</a:t>
            </a:r>
          </a:p>
        </p:txBody>
      </p:sp>
    </p:spTree>
    <p:extLst>
      <p:ext uri="{BB962C8B-B14F-4D97-AF65-F5344CB8AC3E}">
        <p14:creationId xmlns:p14="http://schemas.microsoft.com/office/powerpoint/2010/main" val="225674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00100" y="5252936"/>
            <a:ext cx="7543800" cy="1028715"/>
          </a:xfrm>
        </p:spPr>
        <p:txBody>
          <a:bodyPr anchor="ctr">
            <a:normAutofit/>
          </a:bodyPr>
          <a:lstStyle/>
          <a:p>
            <a:pPr algn="ctr"/>
            <a:r>
              <a:rPr lang="es-ES">
                <a:solidFill>
                  <a:srgbClr val="FFFFFF"/>
                </a:solidFill>
              </a:rPr>
              <a:t>Segundo Acervo Imaginario</a:t>
            </a:r>
          </a:p>
        </p:txBody>
      </p:sp>
      <p:sp>
        <p:nvSpPr>
          <p:cNvPr id="3" name="Marcador de contenido 2"/>
          <p:cNvSpPr>
            <a:spLocks noGrp="1"/>
          </p:cNvSpPr>
          <p:nvPr>
            <p:ph idx="1"/>
          </p:nvPr>
        </p:nvSpPr>
        <p:spPr>
          <a:xfrm>
            <a:off x="822960" y="1086678"/>
            <a:ext cx="7520940" cy="3471467"/>
          </a:xfrm>
        </p:spPr>
        <p:txBody>
          <a:bodyPr>
            <a:normAutofit/>
          </a:bodyPr>
          <a:lstStyle/>
          <a:p>
            <a:pPr marL="514350" lvl="0" indent="-514350">
              <a:buFont typeface="+mj-lt"/>
              <a:buAutoNum type="arabicPeriod" startAt="5"/>
            </a:pPr>
            <a:r>
              <a:rPr lang="es-ES" sz="1500" dirty="0"/>
              <a:t>Las donaciones hechas por el causante a terceros extraños sean excesivas: el valor de todas ellas juntas excede la cuarta parte de la suma formada por este valor. Art.1186 CC. </a:t>
            </a:r>
          </a:p>
          <a:p>
            <a:pPr marL="0" lvl="0" indent="0">
              <a:buNone/>
            </a:pPr>
            <a:r>
              <a:rPr lang="es-ES" sz="1500" dirty="0"/>
              <a:t>En consecuencia, para ver si procede o no la formación del 2° acervo imaginario es menester:</a:t>
            </a:r>
            <a:endParaRPr lang="es-ES_tradnl" sz="1500" dirty="0"/>
          </a:p>
          <a:p>
            <a:pPr lvl="0"/>
            <a:r>
              <a:rPr lang="es-ES" sz="1500" dirty="0"/>
              <a:t>Sumar todas las donaciones. </a:t>
            </a:r>
            <a:endParaRPr lang="es-ES_tradnl" sz="1500" dirty="0"/>
          </a:p>
          <a:p>
            <a:pPr lvl="0"/>
            <a:r>
              <a:rPr lang="es-ES" sz="1500" dirty="0"/>
              <a:t>La cantidad se suma al acervo líquido si no procede la formación del primer acervo imaginario; o se suma al primer acervo imaginario si éste procede.</a:t>
            </a:r>
            <a:endParaRPr lang="es-ES_tradnl" sz="1500" dirty="0"/>
          </a:p>
          <a:p>
            <a:pPr lvl="0"/>
            <a:r>
              <a:rPr lang="es-ES" sz="1500" dirty="0"/>
              <a:t>Sumadas las donaciones al acervo líquido o al 1° acervo imaginario, se calcula la cuarta parte de dicho valor. Luego, se compara esta cuarta parte con el monto total de las donaciones. </a:t>
            </a:r>
            <a:endParaRPr lang="es-ES_tradnl" sz="1500" dirty="0"/>
          </a:p>
          <a:p>
            <a:pPr lvl="0"/>
            <a:r>
              <a:rPr lang="es-ES" sz="1500" dirty="0"/>
              <a:t>Si las donaciones irrevocables efectuadas por el causante a terceros extraños son de un monto inferior a la cuarta parte de la suma, no procede la formación del 2° acervo imaginario. Si exceden dicha cuarta parte procede la formación del 2° acervo imaginario.</a:t>
            </a:r>
            <a:endParaRPr lang="es-ES_tradnl" sz="1500" dirty="0"/>
          </a:p>
          <a:p>
            <a:endParaRPr lang="es-ES" sz="1400" dirty="0"/>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7005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00100" y="5252936"/>
            <a:ext cx="7543800" cy="1028715"/>
          </a:xfrm>
        </p:spPr>
        <p:txBody>
          <a:bodyPr anchor="ctr">
            <a:normAutofit/>
          </a:bodyPr>
          <a:lstStyle/>
          <a:p>
            <a:pPr algn="ctr"/>
            <a:r>
              <a:rPr lang="es-ES">
                <a:solidFill>
                  <a:srgbClr val="FFFFFF"/>
                </a:solidFill>
              </a:rPr>
              <a:t>Segundo Acervo Imaginario</a:t>
            </a:r>
          </a:p>
        </p:txBody>
      </p:sp>
      <p:sp>
        <p:nvSpPr>
          <p:cNvPr id="3" name="Marcador de contenido 2"/>
          <p:cNvSpPr>
            <a:spLocks noGrp="1"/>
          </p:cNvSpPr>
          <p:nvPr>
            <p:ph idx="1"/>
          </p:nvPr>
        </p:nvSpPr>
        <p:spPr>
          <a:xfrm>
            <a:off x="822960" y="1086678"/>
            <a:ext cx="7520940" cy="3471467"/>
          </a:xfrm>
        </p:spPr>
        <p:txBody>
          <a:bodyPr>
            <a:normAutofit fontScale="77500" lnSpcReduction="20000"/>
          </a:bodyPr>
          <a:lstStyle/>
          <a:p>
            <a:pPr marL="0" lvl="0" indent="0">
              <a:buNone/>
            </a:pPr>
            <a:r>
              <a:rPr lang="es-ES" sz="1500" dirty="0"/>
              <a:t>Ejemplos </a:t>
            </a:r>
            <a:endParaRPr lang="es-ES_tradnl" sz="1500" dirty="0"/>
          </a:p>
          <a:p>
            <a:pPr lvl="0"/>
            <a:r>
              <a:rPr lang="es-ES" sz="1500" dirty="0"/>
              <a:t>Primera posibilidad: El acervo líquido es de $10.000, el causante donó irrevocablemente a terceros extraños $2.000, por lo tanto, sumamos $12.000; la cuarta parte de dicha suma es $3.000, en consecuencia, en este caso </a:t>
            </a:r>
            <a:r>
              <a:rPr lang="es-ES" sz="1500" b="1" dirty="0"/>
              <a:t>no</a:t>
            </a:r>
            <a:r>
              <a:rPr lang="es-ES" sz="1500" dirty="0"/>
              <a:t> procede la formación del 2° acervo imaginario, porque el monto total de las donaciones irrevocables a terceros extraños es inferior a la cuarta parte de la suma de dichas donaciones al acervo líquido.</a:t>
            </a:r>
            <a:endParaRPr lang="es-ES_tradnl" sz="1500" dirty="0"/>
          </a:p>
          <a:p>
            <a:pPr lvl="0"/>
            <a:r>
              <a:rPr lang="es-ES" sz="1500" dirty="0"/>
              <a:t>Segunda posibilidad: Acervo líquido o  primer acervo imaginario de $10.000, el causante donó irrevocablemente a terceros extraños $4.000, sumando $14.000; la cuarta parte es igual a $3.500, por ende, en este caso </a:t>
            </a:r>
            <a:r>
              <a:rPr lang="es-ES" sz="1500" b="1" dirty="0"/>
              <a:t>sí</a:t>
            </a:r>
            <a:r>
              <a:rPr lang="es-ES" sz="1500" dirty="0"/>
              <a:t> procede la formación del 2° acervo imaginario, y el exceso de lo </a:t>
            </a:r>
            <a:r>
              <a:rPr lang="es-ES" sz="1500" dirty="0" err="1"/>
              <a:t>irrevocablemte</a:t>
            </a:r>
            <a:r>
              <a:rPr lang="es-ES" sz="1500" dirty="0"/>
              <a:t> donado es $500. Así, el segundo acervo imaginario sería igual a $10.500.</a:t>
            </a:r>
            <a:endParaRPr lang="es-ES_tradnl" sz="1500" dirty="0"/>
          </a:p>
          <a:p>
            <a:r>
              <a:rPr lang="es-ES" sz="1500" dirty="0"/>
              <a:t>La mitad legitimaria sería de $5.250, la cuarta de mejoras sería de $2.625, y la cuarta de libre disposición de $2.625; se pagan totalmente la legítima </a:t>
            </a:r>
            <a:r>
              <a:rPr lang="es-ES" sz="1500" dirty="0" err="1"/>
              <a:t>rigororsa</a:t>
            </a:r>
            <a:r>
              <a:rPr lang="es-ES" sz="1500" dirty="0"/>
              <a:t>, las mejoras, y el déficit lo imputamos a la cuarta de libre disposición.</a:t>
            </a:r>
            <a:endParaRPr lang="es-ES_tradnl" sz="1500" dirty="0"/>
          </a:p>
          <a:p>
            <a:pPr lvl="0"/>
            <a:r>
              <a:rPr lang="es-ES" sz="1500" dirty="0"/>
              <a:t>Tercera posibilidad: Puede ocurrir que el exceso de lo irrevocablemente donado a terceros extraños sea de tal entidad que, no obstante la formación del segundo acervo imaginario, se vulnere la cuarta de mejoras o la </a:t>
            </a:r>
            <a:r>
              <a:rPr lang="es-ES" sz="1500" dirty="0" err="1"/>
              <a:t>ligítima</a:t>
            </a:r>
            <a:r>
              <a:rPr lang="es-ES" sz="1500" dirty="0"/>
              <a:t> rigorosa.</a:t>
            </a:r>
            <a:endParaRPr lang="es-ES_tradnl" sz="1500" dirty="0"/>
          </a:p>
          <a:p>
            <a:r>
              <a:rPr lang="es-ES" sz="1500" dirty="0"/>
              <a:t>Por ejemplo: el acervo líquido o imaginario es de $2.000, el causante donó irrevocablemente a terceros extraños $4.000, sumamos $6.000, la cuarta parte es igual a $1.500. El exceso de lo irrevocablemente donado es igual a $2.500, quedando el 2° acervo imaginario con $4.500, la mitad legitimaria es de $2.250, la cuarta de mejoras es de $1.125, y la cuarta libre disposición es de $1.125, pero solo tenemos $2.000, entonces, surge la acción de inoficiosa donación a que se refiere el ART.1187 CC.</a:t>
            </a:r>
            <a:endParaRPr lang="es-ES_tradnl" sz="1500" dirty="0"/>
          </a:p>
          <a:p>
            <a:pPr marL="0" indent="0">
              <a:buNone/>
            </a:pPr>
            <a:endParaRPr lang="es-ES_tradnl" sz="1100" dirty="0"/>
          </a:p>
          <a:p>
            <a:pPr marL="0" indent="0">
              <a:buNone/>
            </a:pPr>
            <a:endParaRPr lang="es-ES_tradnl" sz="1100" dirty="0"/>
          </a:p>
          <a:p>
            <a:endParaRPr lang="es-ES" sz="1100" dirty="0"/>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6884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00100" y="5252936"/>
            <a:ext cx="7543800" cy="1028715"/>
          </a:xfrm>
        </p:spPr>
        <p:txBody>
          <a:bodyPr anchor="ctr">
            <a:normAutofit/>
          </a:bodyPr>
          <a:lstStyle/>
          <a:p>
            <a:pPr algn="ctr"/>
            <a:r>
              <a:rPr lang="es-ES">
                <a:solidFill>
                  <a:srgbClr val="FFFFFF"/>
                </a:solidFill>
              </a:rPr>
              <a:t>Acción de Inoficiosa Donación</a:t>
            </a:r>
          </a:p>
        </p:txBody>
      </p:sp>
      <p:sp>
        <p:nvSpPr>
          <p:cNvPr id="3" name="Marcador de contenido 2"/>
          <p:cNvSpPr>
            <a:spLocks noGrp="1"/>
          </p:cNvSpPr>
          <p:nvPr>
            <p:ph idx="1"/>
          </p:nvPr>
        </p:nvSpPr>
        <p:spPr>
          <a:xfrm>
            <a:off x="822960" y="1086678"/>
            <a:ext cx="7520940" cy="3471467"/>
          </a:xfrm>
        </p:spPr>
        <p:txBody>
          <a:bodyPr>
            <a:normAutofit/>
          </a:bodyPr>
          <a:lstStyle/>
          <a:p>
            <a:r>
              <a:rPr lang="es-ES" sz="1300"/>
              <a:t>ART.1187 CC. Tiene lugar cuando, no obstante la formación del 2° acervo imaginario, el exceso de lo irrevocablemente donado es de tal entidad que menoscaba la cuarta de mejoras o la mitad legitimaria. </a:t>
            </a:r>
            <a:endParaRPr lang="es-ES_tradnl" sz="1300"/>
          </a:p>
          <a:p>
            <a:r>
              <a:rPr lang="es-ES" sz="1300"/>
              <a:t>Tiene por objeto obtener que se deje sin efecto la donación y se restituya lo excesivamente donado hasta que los legitimarios y asignatarios de cuarta de mejoras se resarzan totalmente del menoscabo que han recibido. </a:t>
            </a:r>
          </a:p>
          <a:p>
            <a:r>
              <a:rPr lang="es-ES" sz="1300"/>
              <a:t>Se procede en contra de los donatarios en orden inverso al de su fecha, esto es principiando por la más reciente. Y la insolvencia de un donatario no grava a los otros. En consecuencia, quien soporta la insolvencia del donatario es el legitimario o asignatario de cuarta de mejoras que resulta perjudicado.</a:t>
            </a:r>
            <a:endParaRPr lang="es-ES_tradnl" sz="1300"/>
          </a:p>
          <a:p>
            <a:r>
              <a:rPr lang="es-ES_tradnl" sz="1300"/>
              <a:t>L</a:t>
            </a:r>
            <a:r>
              <a:rPr lang="es-ES" sz="1300" err="1"/>
              <a:t>egitimados</a:t>
            </a:r>
            <a:r>
              <a:rPr lang="es-ES" sz="1300"/>
              <a:t> activos: los legitimarios. Profesor Fernando Mujica Bezanilla: los legitimarios y los asignatarios de cuarta de mejoras, aunque no sean legitimarios, por ejemplo: el nieto si el padre vive. Porque esta acción no solo beneficia la legítima rigorosa sino también a la cuarta de mejoras, por consiguiente, los asignatarios de cuarta de mejoras, aunque no sean legitimarios, tienen interés en entablar esta acción.</a:t>
            </a:r>
            <a:endParaRPr lang="es-ES_tradnl" sz="1300"/>
          </a:p>
          <a:p>
            <a:r>
              <a:rPr lang="es-ES" sz="1300"/>
              <a:t>El sistema del Código es perfectamente lógico y justo, porque si bien es cierto que para ver si las donaciones son excesivas hay que sumarlas todas, son las últimas donaciones las que han menoscabado las mejoras y las legítimas, ya que si no se hubiesen efectuado no se hubiese producido ningún menoscabo. 	</a:t>
            </a:r>
            <a:r>
              <a:rPr lang="es-ES_tradnl" sz="1300"/>
              <a:t> </a:t>
            </a:r>
          </a:p>
          <a:p>
            <a:endParaRPr lang="es-ES" sz="1300"/>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3790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600"/>
              <a:t>Características de la Acción de Inoficiosa Donación</a:t>
            </a:r>
            <a:endParaRPr lang="es-ES" sz="3600" dirty="0"/>
          </a:p>
        </p:txBody>
      </p:sp>
      <p:sp>
        <p:nvSpPr>
          <p:cNvPr id="3" name="Marcador de contenido 2"/>
          <p:cNvSpPr>
            <a:spLocks noGrp="1"/>
          </p:cNvSpPr>
          <p:nvPr>
            <p:ph idx="1"/>
          </p:nvPr>
        </p:nvSpPr>
        <p:spPr/>
        <p:txBody>
          <a:bodyPr>
            <a:normAutofit fontScale="92500" lnSpcReduction="20000"/>
          </a:bodyPr>
          <a:lstStyle/>
          <a:p>
            <a:pPr lvl="0"/>
            <a:r>
              <a:rPr lang="es-ES" dirty="0"/>
              <a:t>Acción personal: Se dirige en contra del donatario para obtener la restitución de lo donado. Si las cosas donadas salieron del patrimonio del donatario, éste debe restituir su valor.</a:t>
            </a:r>
            <a:endParaRPr lang="es-ES_tradnl" dirty="0"/>
          </a:p>
          <a:p>
            <a:r>
              <a:rPr lang="es-ES" dirty="0"/>
              <a:t>Es una acción patrimonial: es renunciable, en virtud del ART.12 CC; es transferible, conjuntamente con el derecho de herencia; transmisible y prescriptible.</a:t>
            </a:r>
          </a:p>
          <a:p>
            <a:r>
              <a:rPr lang="es-ES" dirty="0"/>
              <a:t>Plazo de prescripción: no existe consenso en la doctrina:</a:t>
            </a:r>
          </a:p>
          <a:p>
            <a:pPr marL="571500" indent="-571500">
              <a:buAutoNum type="romanLcParenR"/>
            </a:pPr>
            <a:r>
              <a:rPr lang="es-ES" dirty="0"/>
              <a:t>5 años contados desde la apertura de la sucesión. </a:t>
            </a:r>
          </a:p>
          <a:p>
            <a:pPr marL="571500" indent="-571500">
              <a:buAutoNum type="romanLcParenR"/>
            </a:pPr>
            <a:r>
              <a:rPr lang="es-ES" dirty="0"/>
              <a:t>4 años, porque el ART.1425 CC, que establece que las donaciones se rescinden en el caso del ART.1187 CC, utiliza la voz “rescisión”. Sin embargo, Andrés Bello emplea la palabra en un sentido propio y otras en un sentido impropio. Aquí la donación es válida, no hay un vicio de nulidad, lo que ocurre es que la donación es inoponible a los legitimarios, por ende, la acción de inoficiosa donación es una acción de inoponibilidad, y no rescisoria. </a:t>
            </a:r>
            <a:endParaRPr lang="es-ES_tradnl" dirty="0"/>
          </a:p>
          <a:p>
            <a:endParaRPr lang="es-ES" dirty="0"/>
          </a:p>
        </p:txBody>
      </p:sp>
    </p:spTree>
    <p:extLst>
      <p:ext uri="{BB962C8B-B14F-4D97-AF65-F5344CB8AC3E}">
        <p14:creationId xmlns:p14="http://schemas.microsoft.com/office/powerpoint/2010/main" val="2189412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600"/>
              <a:t>Características de la Acción de Inoficiosa Donación</a:t>
            </a:r>
            <a:endParaRPr lang="es-ES" sz="3600" dirty="0"/>
          </a:p>
        </p:txBody>
      </p:sp>
      <p:sp>
        <p:nvSpPr>
          <p:cNvPr id="3" name="Marcador de contenido 2"/>
          <p:cNvSpPr>
            <a:spLocks noGrp="1"/>
          </p:cNvSpPr>
          <p:nvPr>
            <p:ph idx="1"/>
          </p:nvPr>
        </p:nvSpPr>
        <p:spPr/>
        <p:txBody>
          <a:bodyPr>
            <a:normAutofit fontScale="77500" lnSpcReduction="20000"/>
          </a:bodyPr>
          <a:lstStyle/>
          <a:p>
            <a:r>
              <a:rPr lang="es-ES" dirty="0"/>
              <a:t>A propósito del 2° acervo imaginario y de la acción de inoficiosa donación, se ha presentado un problema. Nosotros hicimos las imputaciones al acervo líquido o al 1° acervo imaginario, en consecuencia, resultan favorecidas la mitad legitimaria, la cuarta de mejoras y la cuarta de libre disposición. En concepto de otro sector de la doctrina, la acumulación debe hacerse solamente a la mitad legitimaria y a la cuarta de mejoras, en base al ART.1186 CC, que señala: </a:t>
            </a:r>
            <a:r>
              <a:rPr lang="es-ES" i="1" dirty="0"/>
              <a:t>"Si fuere tal el exceso si el que tenía a la sazón legitimarios hubiere hecho donaciones entre vivos a extraños, y el valor de todas ellas juntas excediere a la cuarta parte de la suma, formada por este valor y el del acervo imaginario, tendrán derecho los legitimario para que este exceso se agregue también imaginariamente al acervo, para la computación de las legítimas y mejoras."</a:t>
            </a:r>
            <a:r>
              <a:rPr lang="es-ES" dirty="0"/>
              <a:t>  </a:t>
            </a:r>
            <a:endParaRPr lang="es-ES_tradnl" dirty="0"/>
          </a:p>
          <a:p>
            <a:r>
              <a:rPr lang="es-ES" dirty="0"/>
              <a:t>En nuestro concepto, la acumulación se hace al acervo líquido o 1° imaginario, por consiguiente, se benefician no sólo la mitad legitimaria sino también la cuarta de mejoras y la cuarta de libre disposición, porque el ART.1186 CC, dice: </a:t>
            </a:r>
            <a:r>
              <a:rPr lang="es-ES" i="1" dirty="0"/>
              <a:t>"…tendrán derecho los legitimarios para que éste exceso se agregue también imaginariamente al </a:t>
            </a:r>
            <a:r>
              <a:rPr lang="es-ES" i="1" u="sng" dirty="0"/>
              <a:t>acervo</a:t>
            </a:r>
            <a:r>
              <a:rPr lang="es-ES" i="1" dirty="0"/>
              <a:t> para la computación…"</a:t>
            </a:r>
            <a:r>
              <a:rPr lang="es-ES" dirty="0"/>
              <a:t> .</a:t>
            </a:r>
            <a:endParaRPr lang="es-ES_tradnl" dirty="0"/>
          </a:p>
          <a:p>
            <a:r>
              <a:rPr lang="es-ES" dirty="0"/>
              <a:t>El segundo argumento, historia fidedigna del establecimiento de la ley. Andrés Bello, en el proyecto de 1853, en el ART.1347, que equivale al actual ART.1186, pone un ejemplo para ilustrar la disposición, en el cual la acumulación de lo excesivamente donado se hace al acervo, de tal manera que beneficia la mitad legitimaria, la cuarta de mejoras y la cuarta de libre disposición. </a:t>
            </a:r>
            <a:endParaRPr lang="es-ES_tradnl" dirty="0"/>
          </a:p>
          <a:p>
            <a:endParaRPr lang="es-ES" dirty="0"/>
          </a:p>
        </p:txBody>
      </p:sp>
    </p:spTree>
    <p:extLst>
      <p:ext uri="{BB962C8B-B14F-4D97-AF65-F5344CB8AC3E}">
        <p14:creationId xmlns:p14="http://schemas.microsoft.com/office/powerpoint/2010/main" val="53204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Regulación</a:t>
            </a:r>
          </a:p>
        </p:txBody>
      </p:sp>
      <p:sp>
        <p:nvSpPr>
          <p:cNvPr id="3" name="Marcador de contenido 2"/>
          <p:cNvSpPr>
            <a:spLocks noGrp="1"/>
          </p:cNvSpPr>
          <p:nvPr>
            <p:ph idx="1"/>
          </p:nvPr>
        </p:nvSpPr>
        <p:spPr/>
        <p:txBody>
          <a:bodyPr>
            <a:noAutofit/>
          </a:bodyPr>
          <a:lstStyle/>
          <a:p>
            <a:pPr algn="just">
              <a:spcBef>
                <a:spcPts val="600"/>
              </a:spcBef>
            </a:pPr>
            <a:r>
              <a:rPr lang="es-ES" sz="1400" dirty="0"/>
              <a:t>Arts.1185 a 1187:</a:t>
            </a:r>
          </a:p>
          <a:p>
            <a:pPr algn="just">
              <a:spcBef>
                <a:spcPts val="600"/>
              </a:spcBef>
              <a:buFont typeface="Wingdings" charset="2"/>
              <a:buChar char="ü"/>
            </a:pPr>
            <a:r>
              <a:rPr lang="es-ES" sz="1400" dirty="0"/>
              <a:t>El art. 1185: donaciones revocables e irrevocables hechas en razón de legítimas y de mejoras, </a:t>
            </a:r>
          </a:p>
          <a:p>
            <a:pPr algn="just">
              <a:spcBef>
                <a:spcPts val="600"/>
              </a:spcBef>
              <a:buFont typeface="Wingdings" charset="2"/>
              <a:buChar char="ü"/>
            </a:pPr>
            <a:r>
              <a:rPr lang="es-ES" sz="1400" dirty="0"/>
              <a:t>Arts. 1186 y 1187: donaciones irrevocables efectuadas a terceros extraños. </a:t>
            </a:r>
            <a:endParaRPr lang="es-ES_tradnl" sz="1400" dirty="0"/>
          </a:p>
          <a:p>
            <a:pPr marL="0" indent="0" algn="just">
              <a:spcBef>
                <a:spcPts val="600"/>
              </a:spcBef>
              <a:buNone/>
            </a:pPr>
            <a:r>
              <a:rPr lang="es-ES" sz="1400" dirty="0"/>
              <a:t> El objetivo del primer acervo imaginario es proteger a los legitimarios entre sí, evitando que el causante, mediante donaciones revocables o irrevocables hechas a uno o más legitimarios en razón de legítimas o de mejoras, burle los </a:t>
            </a:r>
            <a:r>
              <a:rPr lang="es-ES" sz="1400" dirty="0" err="1"/>
              <a:t>dºs</a:t>
            </a:r>
            <a:r>
              <a:rPr lang="es-ES" sz="1400" dirty="0"/>
              <a:t> de los demás legitimarios. </a:t>
            </a:r>
            <a:endParaRPr lang="es-ES_tradnl" sz="1400" dirty="0"/>
          </a:p>
          <a:p>
            <a:pPr algn="just">
              <a:spcBef>
                <a:spcPts val="600"/>
              </a:spcBef>
            </a:pPr>
            <a:r>
              <a:rPr lang="es-ES" sz="1400" dirty="0"/>
              <a:t>El objetivo del segundo acervo imaginario es proteger a los legitimarios de las donaciones irrevocables excesivas que el causante haya hecho a terceros extraños.</a:t>
            </a:r>
          </a:p>
          <a:p>
            <a:pPr algn="just">
              <a:spcBef>
                <a:spcPts val="600"/>
              </a:spcBef>
            </a:pPr>
            <a:r>
              <a:rPr lang="es-ES" sz="1400" dirty="0"/>
              <a:t>Lo anterior, queda de manifiesto en 1199: solo beneficia a legitimarios, ni a otros asignatarios ni a acreedores hereditarios</a:t>
            </a:r>
            <a:r>
              <a:rPr lang="es-ES_tradnl" sz="1400" dirty="0"/>
              <a:t> (quedan solo los alimentos forzosos, antes </a:t>
            </a:r>
            <a:r>
              <a:rPr lang="es-ES_tradnl" sz="1400" dirty="0" err="1"/>
              <a:t>tb</a:t>
            </a:r>
            <a:r>
              <a:rPr lang="es-ES_tradnl" sz="1400" dirty="0"/>
              <a:t> PC) </a:t>
            </a:r>
          </a:p>
          <a:p>
            <a:pPr algn="just">
              <a:spcBef>
                <a:spcPts val="600"/>
              </a:spcBef>
            </a:pPr>
            <a:r>
              <a:rPr lang="es-ES" sz="1400" dirty="0"/>
              <a:t>La expresión acervos imaginarios en realidad no es correcta e induce  a confusión, pero esta expresión ha adquirido carta de nacionalidad en el Derecho civil. En realidad, las acumulaciones que contemplan los arts. 1186 y 1187, no son imaginarias, son reales, porque influyen en el cálculo de las legítimas y de las mejoras. Se llaman acervos imaginarios porque son acumulaciones que se hacen numéricamente, sin que ingresen física ni materialmente bienes al patrimonio.</a:t>
            </a:r>
          </a:p>
          <a:p>
            <a:pPr algn="just">
              <a:spcBef>
                <a:spcPts val="600"/>
              </a:spcBef>
            </a:pPr>
            <a:r>
              <a:rPr lang="es-ES" sz="1400" dirty="0"/>
              <a:t>Las donaciones ingresan al valor al tiempo de la entrega</a:t>
            </a:r>
            <a:endParaRPr lang="es-ES_tradnl" sz="1400" dirty="0"/>
          </a:p>
          <a:p>
            <a:pPr marL="0" indent="0" algn="just">
              <a:buNone/>
            </a:pPr>
            <a:endParaRPr lang="es-ES_tradnl" sz="1400" dirty="0"/>
          </a:p>
        </p:txBody>
      </p:sp>
    </p:spTree>
    <p:extLst>
      <p:ext uri="{BB962C8B-B14F-4D97-AF65-F5344CB8AC3E}">
        <p14:creationId xmlns:p14="http://schemas.microsoft.com/office/powerpoint/2010/main" val="307104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b="1" u="sng" dirty="0"/>
              <a:t>ACERVOS IMAGINARIOS: </a:t>
            </a:r>
            <a:r>
              <a:rPr lang="es-ES" sz="4400" dirty="0"/>
              <a:t>ARTS.1185 y 1186 CC</a:t>
            </a:r>
            <a:endParaRPr lang="es-ES" dirty="0"/>
          </a:p>
        </p:txBody>
      </p:sp>
      <p:sp>
        <p:nvSpPr>
          <p:cNvPr id="3" name="Marcador de contenido 2"/>
          <p:cNvSpPr>
            <a:spLocks noGrp="1"/>
          </p:cNvSpPr>
          <p:nvPr>
            <p:ph sz="quarter" idx="1"/>
          </p:nvPr>
        </p:nvSpPr>
        <p:spPr>
          <a:xfrm>
            <a:off x="468529" y="2133600"/>
            <a:ext cx="8260885" cy="3992563"/>
          </a:xfrm>
        </p:spPr>
        <p:txBody>
          <a:bodyPr>
            <a:noAutofit/>
          </a:bodyPr>
          <a:lstStyle/>
          <a:p>
            <a:pPr algn="just"/>
            <a:r>
              <a:rPr lang="es-ES" sz="2000" dirty="0"/>
              <a:t>PRIMER ACERVO: </a:t>
            </a:r>
          </a:p>
          <a:p>
            <a:pPr marL="0" indent="0" algn="just">
              <a:buNone/>
            </a:pPr>
            <a:endParaRPr lang="es-ES" sz="2000" dirty="0"/>
          </a:p>
          <a:p>
            <a:pPr lvl="1" algn="just"/>
            <a:r>
              <a:rPr lang="es-ES" sz="2000" dirty="0"/>
              <a:t>Proteger a los legitimarios entre sí, de las donaciones revocables o irrevocables hechas por el causante a uno o más legitimarios en razón de legítimas y de mejoras. </a:t>
            </a:r>
          </a:p>
          <a:p>
            <a:pPr lvl="1" algn="just"/>
            <a:r>
              <a:rPr lang="es-ES" sz="2000" dirty="0"/>
              <a:t>Acumulación imaginaria de las donaciones revocables e irrevocables al acervo bruto, hechas a uno o más legitimarios en razón de legítimas y de mejoras, según el valor que hayan tenido las cosas donadas al tiempo de la entrega, “procurando actualizar prudencialmente su valor a la época de la apertura de la sucesión”</a:t>
            </a:r>
            <a:endParaRPr lang="es-ES_tradnl" sz="2000" dirty="0"/>
          </a:p>
          <a:p>
            <a:pPr algn="just"/>
            <a:endParaRPr lang="es-ES" sz="2000" dirty="0"/>
          </a:p>
          <a:p>
            <a:endParaRPr lang="es-ES" sz="2000" dirty="0"/>
          </a:p>
        </p:txBody>
      </p:sp>
    </p:spTree>
    <p:extLst>
      <p:ext uri="{BB962C8B-B14F-4D97-AF65-F5344CB8AC3E}">
        <p14:creationId xmlns:p14="http://schemas.microsoft.com/office/powerpoint/2010/main" val="1728149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b="1" u="sng" dirty="0"/>
              <a:t>ACERVOS IMAGINARIOS: </a:t>
            </a:r>
            <a:r>
              <a:rPr lang="es-ES" sz="4400" dirty="0"/>
              <a:t>ARTS.1185 y 1186 CC</a:t>
            </a:r>
            <a:endParaRPr lang="es-ES" dirty="0"/>
          </a:p>
        </p:txBody>
      </p:sp>
      <p:sp>
        <p:nvSpPr>
          <p:cNvPr id="3" name="Marcador de contenido 2"/>
          <p:cNvSpPr>
            <a:spLocks noGrp="1"/>
          </p:cNvSpPr>
          <p:nvPr>
            <p:ph sz="quarter" idx="1"/>
          </p:nvPr>
        </p:nvSpPr>
        <p:spPr>
          <a:xfrm>
            <a:off x="468529" y="2133600"/>
            <a:ext cx="8260885" cy="3992563"/>
          </a:xfrm>
        </p:spPr>
        <p:txBody>
          <a:bodyPr>
            <a:noAutofit/>
          </a:bodyPr>
          <a:lstStyle/>
          <a:p>
            <a:pPr algn="just"/>
            <a:r>
              <a:rPr lang="es-ES" sz="2000" dirty="0"/>
              <a:t>SEGUNDO ACERVO: </a:t>
            </a:r>
          </a:p>
          <a:p>
            <a:pPr lvl="1" algn="just"/>
            <a:r>
              <a:rPr lang="es-ES" sz="1800" dirty="0"/>
              <a:t>El segundo acervo imaginario tiene por objeto proteger a los legitimarios de las donaciones irrevocables hechas por el causante a terceros extraños. </a:t>
            </a:r>
          </a:p>
          <a:p>
            <a:pPr lvl="1" algn="just"/>
            <a:r>
              <a:rPr lang="es-ES" sz="2000" dirty="0"/>
              <a:t>Cuando las donaciones a terceros exceden el límite legal, el exceso se acumula imaginariamente al acervo líquido o al primer acervo imaginario. </a:t>
            </a:r>
          </a:p>
          <a:p>
            <a:pPr lvl="1" algn="just"/>
            <a:r>
              <a:rPr lang="es-ES" sz="2000" dirty="0"/>
              <a:t>Si el exceso de lo irrevocablemente donado a terceros extraños fuera de tal entidad que vulnera las legítimas y las mejoras, los legitimarios tienen la denominada acción de inoficiosa donación para obtener que se revoquen esas donaciones en un orden inverso al de sus fechas, es decir, comenzando por las más recientes. ARTS.1186 y 1187 CC. </a:t>
            </a:r>
            <a:endParaRPr lang="es-ES_tradnl" sz="2000" dirty="0"/>
          </a:p>
          <a:p>
            <a:pPr algn="just"/>
            <a:endParaRPr lang="es-ES" sz="2000" dirty="0"/>
          </a:p>
          <a:p>
            <a:endParaRPr lang="es-ES" sz="2000" dirty="0"/>
          </a:p>
        </p:txBody>
      </p:sp>
    </p:spTree>
    <p:extLst>
      <p:ext uri="{BB962C8B-B14F-4D97-AF65-F5344CB8AC3E}">
        <p14:creationId xmlns:p14="http://schemas.microsoft.com/office/powerpoint/2010/main" val="3886691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23772" y="963997"/>
            <a:ext cx="2441018" cy="4938361"/>
          </a:xfrm>
        </p:spPr>
        <p:txBody>
          <a:bodyPr anchor="ctr">
            <a:normAutofit/>
          </a:bodyPr>
          <a:lstStyle/>
          <a:p>
            <a:pPr algn="r"/>
            <a:r>
              <a:rPr lang="es-ES" sz="3800"/>
              <a:t>Primer Acervo Imaginario</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7688"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851161" y="963507"/>
            <a:ext cx="4601323" cy="4938851"/>
          </a:xfrm>
        </p:spPr>
        <p:txBody>
          <a:bodyPr anchor="ctr">
            <a:normAutofit/>
          </a:bodyPr>
          <a:lstStyle/>
          <a:p>
            <a:r>
              <a:rPr lang="es-ES" sz="1100"/>
              <a:t>Para que tenga lugar la formación del primer acervo imaginario se requiere que concurran los ss requisitos:</a:t>
            </a:r>
            <a:endParaRPr lang="es-ES_tradnl" sz="1100"/>
          </a:p>
          <a:p>
            <a:pPr marL="0" indent="0">
              <a:buNone/>
            </a:pPr>
            <a:r>
              <a:rPr lang="es-ES" sz="1100"/>
              <a:t>1º Al abrirse la sucesión, deben existir legitimarios</a:t>
            </a:r>
            <a:endParaRPr lang="es-ES_tradnl" sz="1100"/>
          </a:p>
          <a:p>
            <a:pPr marL="0" indent="0">
              <a:buNone/>
            </a:pPr>
            <a:r>
              <a:rPr lang="es-ES" sz="1100"/>
              <a:t>2º Que el causante haya hecho en vida donaciones revocables o irrevocables a uno o más legitimarios en razón de legítimas o de mejoras. </a:t>
            </a:r>
          </a:p>
          <a:p>
            <a:pPr>
              <a:buFont typeface="Wingdings" charset="2"/>
              <a:buChar char="ü"/>
            </a:pPr>
            <a:r>
              <a:rPr lang="es-ES" sz="1100"/>
              <a:t>La ley considera en un mismo plano las donaciones revocables e irrevocables, los gastos o desembolsos hechos para el pago de deudas de un descendiente, siempre que hayan sido útiles para el pago de dichas deudas, así lo establece el art. 1203.</a:t>
            </a:r>
            <a:endParaRPr lang="es-ES_tradnl" sz="1100"/>
          </a:p>
          <a:p>
            <a:pPr>
              <a:buFont typeface="Wingdings" charset="2"/>
              <a:buChar char="ü"/>
            </a:pPr>
            <a:r>
              <a:rPr lang="es-ES" sz="1100"/>
              <a:t>donaciones irrevocables: donaciones por actos entre vivos que producen plenos efectos en vida del donante. Las que haya hecho el donante a un legitimario en razón de legitimas o mejoras se acumula imaginariamente al acervo liquido sin problemas de ninguna especie, porque los bienes irrevocablemente donados han salido del patrimonio del donante, tanto jurídica como materialmente.</a:t>
            </a:r>
            <a:endParaRPr lang="es-ES_tradnl" sz="1100"/>
          </a:p>
          <a:p>
            <a:pPr>
              <a:buFont typeface="Wingdings" charset="2"/>
              <a:buChar char="ü"/>
            </a:pPr>
            <a:r>
              <a:rPr lang="es-ES" sz="1100"/>
              <a:t>donaciones revocables: se acumulan al acervo líquido cuando se ha hecho entrega de las cosas donadas al donatario, porque si bien estas cosas donadas revocablemente están jurídicamente en el patrimonio del donante, materialmente no lo están. </a:t>
            </a:r>
            <a:endParaRPr lang="es-ES_tradnl" sz="1100"/>
          </a:p>
          <a:p>
            <a:r>
              <a:rPr lang="es-ES" sz="1100"/>
              <a:t>Si el causante hace a su hijo Pedro una donación irrevocable en vida y dispone por escritura pública que se hace con cargo a la cuarta de libre disposición, de la cual puede disponer a su arbitrio, no se forma respecto de esa donación el primer acervo imaginario. </a:t>
            </a:r>
            <a:endParaRPr lang="es-ES_tradnl" sz="1100"/>
          </a:p>
        </p:txBody>
      </p:sp>
    </p:spTree>
    <p:extLst>
      <p:ext uri="{BB962C8B-B14F-4D97-AF65-F5344CB8AC3E}">
        <p14:creationId xmlns:p14="http://schemas.microsoft.com/office/powerpoint/2010/main" val="806170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23772" y="963997"/>
            <a:ext cx="2441018" cy="4938361"/>
          </a:xfrm>
        </p:spPr>
        <p:txBody>
          <a:bodyPr anchor="ctr">
            <a:normAutofit/>
          </a:bodyPr>
          <a:lstStyle/>
          <a:p>
            <a:pPr algn="r"/>
            <a:r>
              <a:rPr lang="es-ES" sz="3800"/>
              <a:t>Primer Acervo Imaginario</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7688"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851161" y="963507"/>
            <a:ext cx="4601323" cy="4938851"/>
          </a:xfrm>
        </p:spPr>
        <p:txBody>
          <a:bodyPr anchor="ctr">
            <a:normAutofit/>
          </a:bodyPr>
          <a:lstStyle/>
          <a:p>
            <a:r>
              <a:rPr lang="es-ES" sz="1400" dirty="0"/>
              <a:t>De acuerdo al art. 1198 inciso primero, toda donación, todo legado que se haga a un legitimario, se entiende hecho a título de legítima, y para que se entienda hecho a título de mejora, se requiere que el causante lo haya dicho expresamente. </a:t>
            </a:r>
            <a:endParaRPr lang="es-ES" sz="1400"/>
          </a:p>
          <a:p>
            <a:r>
              <a:rPr lang="es-ES" sz="1400" dirty="0"/>
              <a:t>De tal manera que toda donación revocable e irrevocable hecha a un legitimario se entiende hecha a título de legítima, a menos que el testamento o escritura pública o acto posterior auténtico exprese que se hacen a título de mejoras y no hay ningún inconveniente en que el testador exprese en el testamento, escritura pública o en acto posterior auténtico, que se hacen con cargo a la cuarta de libre disposición.</a:t>
            </a:r>
            <a:endParaRPr lang="es-ES" sz="1400"/>
          </a:p>
          <a:p>
            <a:pPr>
              <a:buFont typeface="Wingdings" charset="2"/>
              <a:buChar char="ü"/>
            </a:pPr>
            <a:r>
              <a:rPr lang="es-ES" sz="1400" dirty="0"/>
              <a:t>Debe ser legitimario al tiempo de hacerse la donación</a:t>
            </a:r>
            <a:endParaRPr lang="es-ES" sz="1400"/>
          </a:p>
          <a:p>
            <a:pPr>
              <a:buFont typeface="Wingdings" charset="2"/>
              <a:buChar char="ü"/>
            </a:pPr>
            <a:r>
              <a:rPr lang="es-ES" sz="1400" dirty="0"/>
              <a:t>El donatario debe ser legitimario al tiempo de abrirse la sucesión</a:t>
            </a:r>
            <a:endParaRPr lang="es-ES" sz="1400"/>
          </a:p>
          <a:p>
            <a:pPr>
              <a:buFont typeface="Wingdings" charset="2"/>
              <a:buChar char="ü"/>
            </a:pPr>
            <a:r>
              <a:rPr lang="es-ES" sz="1400" dirty="0"/>
              <a:t>Debe concurrir a la herencia: no debe repudiar</a:t>
            </a:r>
            <a:endParaRPr lang="es-ES" sz="1400"/>
          </a:p>
          <a:p>
            <a:pPr>
              <a:buFont typeface="Wingdings" charset="2"/>
              <a:buChar char="ü"/>
            </a:pPr>
            <a:r>
              <a:rPr lang="es-ES" sz="1400" dirty="0"/>
              <a:t>Excepción de donación a tercero que se imputa al legitimario: 1.200 inc. 3º: Se hace donación al legitimario, pero llega a faltar, se le imputa a sus descendientes llamados a la sucesión (derecho de representación).</a:t>
            </a:r>
            <a:endParaRPr lang="es-ES_tradnl" sz="1400"/>
          </a:p>
        </p:txBody>
      </p:sp>
    </p:spTree>
    <p:extLst>
      <p:ext uri="{BB962C8B-B14F-4D97-AF65-F5344CB8AC3E}">
        <p14:creationId xmlns:p14="http://schemas.microsoft.com/office/powerpoint/2010/main" val="131351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723772" y="963997"/>
            <a:ext cx="2441018" cy="4938361"/>
          </a:xfrm>
        </p:spPr>
        <p:txBody>
          <a:bodyPr anchor="ctr">
            <a:normAutofit/>
          </a:bodyPr>
          <a:lstStyle/>
          <a:p>
            <a:pPr algn="r"/>
            <a:r>
              <a:rPr lang="es-ES" sz="3800"/>
              <a:t>Primer Acervo Imaginario</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7688"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Marcador de contenido 2"/>
          <p:cNvSpPr>
            <a:spLocks noGrp="1"/>
          </p:cNvSpPr>
          <p:nvPr>
            <p:ph idx="1"/>
          </p:nvPr>
        </p:nvSpPr>
        <p:spPr>
          <a:xfrm>
            <a:off x="3851161" y="963507"/>
            <a:ext cx="4601323" cy="4938851"/>
          </a:xfrm>
        </p:spPr>
        <p:txBody>
          <a:bodyPr anchor="ctr">
            <a:normAutofit/>
          </a:bodyPr>
          <a:lstStyle/>
          <a:p>
            <a:r>
              <a:rPr lang="es-ES" sz="1200"/>
              <a:t>Tenemos entonces que se acumulan las donaciones revocables e irrevocables hechas a un legitimario en razón de legítimas y de mejoras; sin embargo, hay una diferencia en cuanto al resultado: </a:t>
            </a:r>
          </a:p>
          <a:p>
            <a:pPr>
              <a:buFont typeface="Wingdings" charset="2"/>
              <a:buChar char="ü"/>
            </a:pPr>
            <a:r>
              <a:rPr lang="es-ES" sz="1200"/>
              <a:t>las donaciones revocables se acumulan al acervo líquido y, por consiguiente, aprovechan la mitad legitimaria, la cuarta  de mejoras y la cuarta de libre disposición.</a:t>
            </a:r>
            <a:endParaRPr lang="es-ES_tradnl" sz="1200"/>
          </a:p>
          <a:p>
            <a:pPr>
              <a:buFont typeface="Wingdings" charset="2"/>
              <a:buChar char="ü"/>
            </a:pPr>
            <a:r>
              <a:rPr lang="es-ES" sz="1200"/>
              <a:t>En tanto que la acumulación de las donaciones irrevocables aprovecha sólo la mitad legitimaria y la cuarta de mejoras, pero </a:t>
            </a:r>
            <a:r>
              <a:rPr lang="es-ES" sz="1200" b="1" i="1"/>
              <a:t>no</a:t>
            </a:r>
            <a:r>
              <a:rPr lang="es-ES" sz="1200"/>
              <a:t> la cuarta de libre disposición, no lo dice el art. 1185, pero así lo establece el art. 1199.</a:t>
            </a:r>
          </a:p>
          <a:p>
            <a:pPr>
              <a:buFont typeface="Wingdings" charset="2"/>
              <a:buChar char="q"/>
            </a:pPr>
            <a:r>
              <a:rPr lang="es-ES" sz="1200"/>
              <a:t>Para que se hagan con cargo a mejoras: </a:t>
            </a:r>
          </a:p>
          <a:p>
            <a:pPr>
              <a:buFont typeface="Wingdings" charset="2"/>
              <a:buChar char="ü"/>
            </a:pPr>
            <a:r>
              <a:rPr lang="es-ES" sz="1200"/>
              <a:t>Donatario debe tener la calidad de asignatario de cuarta mejoras el tiempo de efectuar la donación</a:t>
            </a:r>
          </a:p>
          <a:p>
            <a:pPr>
              <a:buFont typeface="Wingdings" charset="2"/>
              <a:buChar char="ü"/>
            </a:pPr>
            <a:r>
              <a:rPr lang="es-ES" sz="1200"/>
              <a:t>Donatario debe tener la calidad de asignatario de cuarta mejoras el tiempo de abrirse la sucesón</a:t>
            </a:r>
          </a:p>
          <a:p>
            <a:pPr marL="0" indent="0">
              <a:buNone/>
            </a:pPr>
            <a:endParaRPr lang="es-ES" sz="1200"/>
          </a:p>
          <a:p>
            <a:pPr>
              <a:buFont typeface="Wingdings" charset="2"/>
              <a:buChar char="q"/>
            </a:pPr>
            <a:r>
              <a:rPr lang="es-ES" sz="1200"/>
              <a:t>Si se hace la donación a descendientes que no es legitimario, se entienden hecha a titulos de cuarta de mejoras, porque si fuese legitimario, iría contra su legítima</a:t>
            </a:r>
          </a:p>
          <a:p>
            <a:pPr>
              <a:buFont typeface="Wingdings" charset="2"/>
              <a:buChar char="ü"/>
            </a:pPr>
            <a:endParaRPr lang="es-ES_tradnl" sz="1200"/>
          </a:p>
        </p:txBody>
      </p:sp>
    </p:spTree>
    <p:extLst>
      <p:ext uri="{BB962C8B-B14F-4D97-AF65-F5344CB8AC3E}">
        <p14:creationId xmlns:p14="http://schemas.microsoft.com/office/powerpoint/2010/main" val="3126791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369277" y="605896"/>
            <a:ext cx="2313633" cy="5646208"/>
          </a:xfrm>
        </p:spPr>
        <p:txBody>
          <a:bodyPr anchor="ctr">
            <a:normAutofit/>
          </a:bodyPr>
          <a:lstStyle/>
          <a:p>
            <a:r>
              <a:rPr lang="es-ES" sz="3100">
                <a:solidFill>
                  <a:srgbClr val="FFFFFF"/>
                </a:solidFill>
              </a:rPr>
              <a:t>Excepciones de acumulación</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p:cNvSpPr>
            <a:spLocks noGrp="1"/>
          </p:cNvSpPr>
          <p:nvPr>
            <p:ph idx="1"/>
          </p:nvPr>
        </p:nvSpPr>
        <p:spPr>
          <a:xfrm>
            <a:off x="3556512" y="605896"/>
            <a:ext cx="4810247" cy="5646208"/>
          </a:xfrm>
        </p:spPr>
        <p:txBody>
          <a:bodyPr anchor="ctr">
            <a:normAutofit/>
          </a:bodyPr>
          <a:lstStyle/>
          <a:p>
            <a:r>
              <a:rPr lang="es-ES" sz="1700"/>
              <a:t>Hay ciertas donaciones que están en una situación de excepción y no se acumulan, de acuerdo al art. 1198 inciso segundo, de tal manera que no se acumulan:</a:t>
            </a:r>
            <a:endParaRPr lang="es-ES_tradnl" sz="1700"/>
          </a:p>
          <a:p>
            <a:pPr marL="0" indent="0">
              <a:buNone/>
            </a:pPr>
            <a:r>
              <a:rPr lang="es-ES" sz="1700"/>
              <a:t>1º Los gastos hechos para la educación de un descendiente</a:t>
            </a:r>
            <a:endParaRPr lang="es-ES_tradnl" sz="1700"/>
          </a:p>
          <a:p>
            <a:pPr marL="0" indent="0">
              <a:buNone/>
            </a:pPr>
            <a:r>
              <a:rPr lang="es-ES" sz="1700"/>
              <a:t>2º Los regalos moderados autorizados por la costumbre en ciertos días y casos (navidad, cumpleaños, etc.), ni los dones manuales de poco valor.</a:t>
            </a:r>
            <a:endParaRPr lang="es-ES_tradnl" sz="1700"/>
          </a:p>
          <a:p>
            <a:pPr marL="0" indent="0">
              <a:buNone/>
            </a:pPr>
            <a:r>
              <a:rPr lang="es-ES" sz="1700"/>
              <a:t>Para ver si la donación es moderada hay que actuar con un criterio objetivo, hay que estar a la fuerza del patrimonio del causante.  </a:t>
            </a:r>
            <a:endParaRPr lang="es-ES_tradnl" sz="1700"/>
          </a:p>
          <a:p>
            <a:pPr marL="0" indent="0">
              <a:buNone/>
            </a:pPr>
            <a:r>
              <a:rPr lang="es-ES" sz="1700"/>
              <a:t>3º Regalos hechos a un descendiente con motivo de su matrimonio, aunque sean de una cierta cuantía. </a:t>
            </a:r>
          </a:p>
          <a:p>
            <a:pPr marL="0" indent="0">
              <a:buNone/>
            </a:pPr>
            <a:r>
              <a:rPr lang="es-ES" sz="1700"/>
              <a:t>Pero, en virtud del art. 1203, los gastos hechos para el pago de deudas de un descendiente, siempre que hayan sido útiles para el pago de dichas deudas.</a:t>
            </a:r>
            <a:endParaRPr lang="es-ES_tradnl" sz="1700"/>
          </a:p>
          <a:p>
            <a:endParaRPr lang="es-ES" sz="1700"/>
          </a:p>
          <a:p>
            <a:endParaRPr lang="es-ES" sz="1700"/>
          </a:p>
          <a:p>
            <a:endParaRPr lang="es-ES" sz="1700"/>
          </a:p>
        </p:txBody>
      </p:sp>
    </p:spTree>
    <p:extLst>
      <p:ext uri="{BB962C8B-B14F-4D97-AF65-F5344CB8AC3E}">
        <p14:creationId xmlns:p14="http://schemas.microsoft.com/office/powerpoint/2010/main" val="462729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30" y="4953000"/>
            <a:ext cx="914171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800100" y="5252936"/>
            <a:ext cx="7543800" cy="1028715"/>
          </a:xfrm>
        </p:spPr>
        <p:txBody>
          <a:bodyPr anchor="ctr">
            <a:normAutofit/>
          </a:bodyPr>
          <a:lstStyle/>
          <a:p>
            <a:pPr algn="ctr"/>
            <a:r>
              <a:rPr lang="es-ES">
                <a:solidFill>
                  <a:srgbClr val="FFFFFF"/>
                </a:solidFill>
              </a:rPr>
              <a:t>Segundo Acervo Imaginario</a:t>
            </a:r>
          </a:p>
        </p:txBody>
      </p:sp>
      <p:sp>
        <p:nvSpPr>
          <p:cNvPr id="3" name="Marcador de contenido 2"/>
          <p:cNvSpPr>
            <a:spLocks noGrp="1"/>
          </p:cNvSpPr>
          <p:nvPr>
            <p:ph idx="1"/>
          </p:nvPr>
        </p:nvSpPr>
        <p:spPr>
          <a:xfrm>
            <a:off x="822960" y="576350"/>
            <a:ext cx="7520940" cy="3981796"/>
          </a:xfrm>
        </p:spPr>
        <p:txBody>
          <a:bodyPr>
            <a:normAutofit/>
          </a:bodyPr>
          <a:lstStyle/>
          <a:p>
            <a:r>
              <a:rPr lang="es-ES" sz="1500" dirty="0"/>
              <a:t>Protege a los legitimarios y a los asignatarios de cuarta de mejoras de lo irrevocablemente donado por el causante a terceros extraños. 	</a:t>
            </a:r>
            <a:endParaRPr lang="es-ES_tradnl" sz="1500" dirty="0"/>
          </a:p>
          <a:p>
            <a:r>
              <a:rPr lang="es-ES" sz="1500" dirty="0"/>
              <a:t>Para que se forme este segundo acervo imaginario deben concurrir los siguientes requisitos: </a:t>
            </a:r>
            <a:endParaRPr lang="es-ES_tradnl" sz="1500" dirty="0"/>
          </a:p>
          <a:p>
            <a:pPr marL="514350" lvl="0" indent="-514350">
              <a:buFont typeface="+mj-lt"/>
              <a:buAutoNum type="arabicPeriod"/>
            </a:pPr>
            <a:r>
              <a:rPr lang="es-ES" sz="1500" dirty="0"/>
              <a:t>Que el causante haya efectuado donaciones irrevocables a terceros extraños: donaciones que quedan perfectas en vida del donante sin tener que esperar su muerte.  </a:t>
            </a:r>
            <a:endParaRPr lang="es-ES_tradnl" sz="1500" dirty="0"/>
          </a:p>
          <a:p>
            <a:pPr marL="514350" lvl="0" indent="-514350">
              <a:buFont typeface="+mj-lt"/>
              <a:buAutoNum type="arabicPeriod"/>
            </a:pPr>
            <a:r>
              <a:rPr lang="es-ES" sz="1500" dirty="0"/>
              <a:t>Estas donaciones entre vivos, o irrevocables, deben ser hechas por el causante a extraños: aquellos que no tienen la calidad de legitimarios o asignatarios de cuarta de mejoras. </a:t>
            </a:r>
          </a:p>
          <a:p>
            <a:pPr marL="514350" lvl="0" indent="-514350">
              <a:buFont typeface="+mj-lt"/>
              <a:buAutoNum type="arabicPeriod"/>
            </a:pPr>
            <a:r>
              <a:rPr lang="es-ES" sz="1500" dirty="0"/>
              <a:t>El causante, </a:t>
            </a:r>
            <a:r>
              <a:rPr lang="es-ES" sz="1500" u="sng" dirty="0"/>
              <a:t>al momento de efectuar las donaciones</a:t>
            </a:r>
            <a:r>
              <a:rPr lang="es-ES" sz="1500" dirty="0"/>
              <a:t>, debe tener legitimarios: si con posterioridad pasa a tener legitimarios, tampoco se forma este segundo acervo imaginario, porque el causante no ha vulnerado ningún derecho, ART.1186 CC.</a:t>
            </a:r>
            <a:endParaRPr lang="es-ES_tradnl" sz="1500" dirty="0"/>
          </a:p>
          <a:p>
            <a:pPr marL="514350" lvl="0" indent="-514350">
              <a:buFont typeface="+mj-lt"/>
              <a:buAutoNum type="arabicPeriod"/>
            </a:pPr>
            <a:r>
              <a:rPr lang="es-ES" sz="1500" u="sng" dirty="0"/>
              <a:t>Al momento de fallecer el causante, existan legitimarios:</a:t>
            </a:r>
            <a:r>
              <a:rPr lang="es-ES" sz="1500" dirty="0"/>
              <a:t> No lo dice de manera expresa el ART.1186 CC, pero así se desprende clara y categóricamente de las expresiones que usa éste precepto. </a:t>
            </a:r>
            <a:endParaRPr lang="es-ES_tradnl" sz="1500" dirty="0"/>
          </a:p>
          <a:p>
            <a:pPr marL="0" indent="0">
              <a:buNone/>
            </a:pPr>
            <a:endParaRPr lang="es-ES_tradnl" sz="1300" dirty="0"/>
          </a:p>
          <a:p>
            <a:endParaRPr lang="es-ES" sz="1300" dirty="0"/>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0" y="4906176"/>
            <a:ext cx="9141714"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9736424"/>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61</TotalTime>
  <Words>2735</Words>
  <Application>Microsoft Office PowerPoint</Application>
  <PresentationFormat>Presentación en pantalla (4:3)</PresentationFormat>
  <Paragraphs>91</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Calibri</vt:lpstr>
      <vt:lpstr>Calibri Light</vt:lpstr>
      <vt:lpstr>Wingdings</vt:lpstr>
      <vt:lpstr>Retrospección</vt:lpstr>
      <vt:lpstr>Asignaciones Forzosas </vt:lpstr>
      <vt:lpstr>Regulación</vt:lpstr>
      <vt:lpstr>ACERVOS IMAGINARIOS: ARTS.1185 y 1186 CC</vt:lpstr>
      <vt:lpstr>ACERVOS IMAGINARIOS: ARTS.1185 y 1186 CC</vt:lpstr>
      <vt:lpstr>Primer Acervo Imaginario</vt:lpstr>
      <vt:lpstr>Primer Acervo Imaginario</vt:lpstr>
      <vt:lpstr>Primer Acervo Imaginario</vt:lpstr>
      <vt:lpstr>Excepciones de acumulación</vt:lpstr>
      <vt:lpstr>Segundo Acervo Imaginario</vt:lpstr>
      <vt:lpstr>Segundo Acervo Imaginario</vt:lpstr>
      <vt:lpstr>Segundo Acervo Imaginario</vt:lpstr>
      <vt:lpstr>Acción de Inoficiosa Donación</vt:lpstr>
      <vt:lpstr>Características de la Acción de Inoficiosa Donación</vt:lpstr>
      <vt:lpstr>Características de la Acción de Inoficiosa Donación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Asignaciones Forzosas </dc:title>
  <dc:creator>Gissella Alejandra Lopez Rivera (gissella.lopez)</dc:creator>
  <cp:lastModifiedBy>Gissella Alejandra Lopez Rivera (gissella.lopez)</cp:lastModifiedBy>
  <cp:revision>3</cp:revision>
  <dcterms:created xsi:type="dcterms:W3CDTF">2020-07-20T20:55:24Z</dcterms:created>
  <dcterms:modified xsi:type="dcterms:W3CDTF">2021-09-06T12:53:46Z</dcterms:modified>
</cp:coreProperties>
</file>