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6" r:id="rId1"/>
  </p:sldMasterIdLst>
  <p:sldIdLst>
    <p:sldId id="284" r:id="rId2"/>
    <p:sldId id="299" r:id="rId3"/>
    <p:sldId id="300" r:id="rId4"/>
    <p:sldId id="301" r:id="rId5"/>
    <p:sldId id="302" r:id="rId6"/>
    <p:sldId id="303" r:id="rId7"/>
    <p:sldId id="305" r:id="rId8"/>
    <p:sldId id="290" r:id="rId9"/>
    <p:sldId id="291" r:id="rId10"/>
    <p:sldId id="292" r:id="rId11"/>
    <p:sldId id="293" r:id="rId12"/>
    <p:sldId id="294" r:id="rId13"/>
    <p:sldId id="296" r:id="rId14"/>
    <p:sldId id="297" r:id="rId15"/>
    <p:sldId id="298"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90" d="100"/>
          <a:sy n="90" d="100"/>
        </p:scale>
        <p:origin x="600" y="-12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diagrams/_rels/data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diagrams/_rels/drawing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svg"/><Relationship Id="rId1" Type="http://schemas.openxmlformats.org/officeDocument/2006/relationships/image" Target="../media/image2.png"/><Relationship Id="rId6" Type="http://schemas.openxmlformats.org/officeDocument/2006/relationships/image" Target="../media/image7.svg"/><Relationship Id="rId5" Type="http://schemas.openxmlformats.org/officeDocument/2006/relationships/image" Target="../media/image6.png"/><Relationship Id="rId10" Type="http://schemas.openxmlformats.org/officeDocument/2006/relationships/image" Target="../media/image11.svg"/><Relationship Id="rId4" Type="http://schemas.openxmlformats.org/officeDocument/2006/relationships/image" Target="../media/image5.svg"/><Relationship Id="rId9" Type="http://schemas.openxmlformats.org/officeDocument/2006/relationships/image" Target="../media/image10.png"/></Relationships>
</file>

<file path=ppt/diagrams/_rels/drawing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data1.xml><?xml version="1.0" encoding="utf-8"?>
<dgm:dataModel xmlns:dgm="http://schemas.openxmlformats.org/drawingml/2006/diagram" xmlns:a="http://schemas.openxmlformats.org/drawingml/2006/main">
  <dgm:ptLst>
    <dgm:pt modelId="{30B89C1C-2463-4C99-A3E1-0E5BBA662AE2}"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E8CEA990-F2FD-45F0-B90B-A21593633EF2}">
      <dgm:prSet/>
      <dgm:spPr/>
      <dgm:t>
        <a:bodyPr/>
        <a:lstStyle/>
        <a:p>
          <a:r>
            <a:rPr lang="es-ES"/>
            <a:t>Es la asignación forzosa más importante que contempla nuestra legislación.</a:t>
          </a:r>
          <a:endParaRPr lang="en-US"/>
        </a:p>
      </dgm:t>
    </dgm:pt>
    <dgm:pt modelId="{05181183-E1A3-43EC-9004-BB209C52CE2A}" type="parTrans" cxnId="{2FBAEFA6-0E98-44D9-9786-9EE30990FB43}">
      <dgm:prSet/>
      <dgm:spPr/>
      <dgm:t>
        <a:bodyPr/>
        <a:lstStyle/>
        <a:p>
          <a:endParaRPr lang="en-US"/>
        </a:p>
      </dgm:t>
    </dgm:pt>
    <dgm:pt modelId="{DC7465B0-011C-487B-A3FD-4D1FF87B48B3}" type="sibTrans" cxnId="{2FBAEFA6-0E98-44D9-9786-9EE30990FB43}">
      <dgm:prSet/>
      <dgm:spPr/>
      <dgm:t>
        <a:bodyPr/>
        <a:lstStyle/>
        <a:p>
          <a:endParaRPr lang="en-US"/>
        </a:p>
      </dgm:t>
    </dgm:pt>
    <dgm:pt modelId="{569DB611-A66C-4D34-8D08-44E413F87D28}">
      <dgm:prSet/>
      <dgm:spPr/>
      <dgm:t>
        <a:bodyPr/>
        <a:lstStyle/>
        <a:p>
          <a:r>
            <a:rPr lang="es-ES"/>
            <a:t>Las legítimas están reglamentadas conjuntamente con las mejoras en el párrafo 3º, arts.1181 y ss.</a:t>
          </a:r>
          <a:endParaRPr lang="en-US"/>
        </a:p>
      </dgm:t>
    </dgm:pt>
    <dgm:pt modelId="{C2EB951E-3040-4362-815C-4981B3B0C002}" type="parTrans" cxnId="{EE188C08-EAF1-4C92-BF0C-FD1014E975BC}">
      <dgm:prSet/>
      <dgm:spPr/>
      <dgm:t>
        <a:bodyPr/>
        <a:lstStyle/>
        <a:p>
          <a:endParaRPr lang="en-US"/>
        </a:p>
      </dgm:t>
    </dgm:pt>
    <dgm:pt modelId="{76BBBC19-F09E-464D-8305-57EFE96B1BF3}" type="sibTrans" cxnId="{EE188C08-EAF1-4C92-BF0C-FD1014E975BC}">
      <dgm:prSet/>
      <dgm:spPr/>
      <dgm:t>
        <a:bodyPr/>
        <a:lstStyle/>
        <a:p>
          <a:endParaRPr lang="en-US"/>
        </a:p>
      </dgm:t>
    </dgm:pt>
    <dgm:pt modelId="{D771C4CD-CBFB-4121-8C80-883940B531C9}">
      <dgm:prSet/>
      <dgm:spPr/>
      <dgm:t>
        <a:bodyPr/>
        <a:lstStyle/>
        <a:p>
          <a:r>
            <a:rPr lang="es-ES"/>
            <a:t>El art.1181 define las legítimas:</a:t>
          </a:r>
          <a:r>
            <a:rPr lang="es-ES" b="1" i="1"/>
            <a:t> aquella cuota de los bienes de un difunto que la ley asigna a ciertas personas llamadas legitimarios. </a:t>
          </a:r>
          <a:endParaRPr lang="en-US"/>
        </a:p>
      </dgm:t>
    </dgm:pt>
    <dgm:pt modelId="{740DA314-61BE-4363-945C-BC0C527038FD}" type="parTrans" cxnId="{F7AD94B7-B468-4CB4-8ED1-AF8812715E23}">
      <dgm:prSet/>
      <dgm:spPr/>
      <dgm:t>
        <a:bodyPr/>
        <a:lstStyle/>
        <a:p>
          <a:endParaRPr lang="en-US"/>
        </a:p>
      </dgm:t>
    </dgm:pt>
    <dgm:pt modelId="{C4584179-356D-4702-83A4-CB8E15FF8867}" type="sibTrans" cxnId="{F7AD94B7-B468-4CB4-8ED1-AF8812715E23}">
      <dgm:prSet/>
      <dgm:spPr/>
      <dgm:t>
        <a:bodyPr/>
        <a:lstStyle/>
        <a:p>
          <a:endParaRPr lang="en-US"/>
        </a:p>
      </dgm:t>
    </dgm:pt>
    <dgm:pt modelId="{C159BA59-149D-4A98-A055-29473EBEB0D9}">
      <dgm:prSet/>
      <dgm:spPr/>
      <dgm:t>
        <a:bodyPr/>
        <a:lstStyle/>
        <a:p>
          <a:r>
            <a:rPr lang="es-ES" b="1" i="1"/>
            <a:t>Y agrega: los legitimarios son por consiguiente herederos.</a:t>
          </a:r>
          <a:endParaRPr lang="en-US"/>
        </a:p>
      </dgm:t>
    </dgm:pt>
    <dgm:pt modelId="{9020B9F8-0A04-4B33-B213-EA9EEF76D816}" type="parTrans" cxnId="{8D6D10A8-8AE3-4485-A939-917141BE7789}">
      <dgm:prSet/>
      <dgm:spPr/>
      <dgm:t>
        <a:bodyPr/>
        <a:lstStyle/>
        <a:p>
          <a:endParaRPr lang="en-US"/>
        </a:p>
      </dgm:t>
    </dgm:pt>
    <dgm:pt modelId="{7E2B1FC9-DA36-4D2A-9E75-C074BCEB6519}" type="sibTrans" cxnId="{8D6D10A8-8AE3-4485-A939-917141BE7789}">
      <dgm:prSet/>
      <dgm:spPr/>
      <dgm:t>
        <a:bodyPr/>
        <a:lstStyle/>
        <a:p>
          <a:endParaRPr lang="en-US"/>
        </a:p>
      </dgm:t>
    </dgm:pt>
    <dgm:pt modelId="{623742E8-7B89-49B9-83AD-2D98D2635AE7}">
      <dgm:prSet/>
      <dgm:spPr/>
      <dgm:t>
        <a:bodyPr/>
        <a:lstStyle/>
        <a:p>
          <a:r>
            <a:rPr lang="es-ES" dirty="0"/>
            <a:t>En realidad, el inc.2º del art.1181 está de más porque la ley define las legítimas como una cuota y, al emplear la expresión cuota, está dando a entender claramente que se trata de una asignación a título universal y que los legitimarios son herederos. </a:t>
          </a:r>
          <a:endParaRPr lang="en-US" dirty="0"/>
        </a:p>
      </dgm:t>
    </dgm:pt>
    <dgm:pt modelId="{8C46F533-F94C-4FBC-B722-9603F70FE9C6}" type="parTrans" cxnId="{385D49DD-B540-483F-AC7B-61EF537B381F}">
      <dgm:prSet/>
      <dgm:spPr/>
      <dgm:t>
        <a:bodyPr/>
        <a:lstStyle/>
        <a:p>
          <a:endParaRPr lang="en-US"/>
        </a:p>
      </dgm:t>
    </dgm:pt>
    <dgm:pt modelId="{70E93187-93C1-438C-A82D-A56B4E3FC427}" type="sibTrans" cxnId="{385D49DD-B540-483F-AC7B-61EF537B381F}">
      <dgm:prSet/>
      <dgm:spPr/>
      <dgm:t>
        <a:bodyPr/>
        <a:lstStyle/>
        <a:p>
          <a:endParaRPr lang="en-US"/>
        </a:p>
      </dgm:t>
    </dgm:pt>
    <dgm:pt modelId="{4C958DAD-AB94-4F82-8C0F-9D02702C695B}" type="pres">
      <dgm:prSet presAssocID="{30B89C1C-2463-4C99-A3E1-0E5BBA662AE2}" presName="root" presStyleCnt="0">
        <dgm:presLayoutVars>
          <dgm:dir/>
          <dgm:resizeHandles val="exact"/>
        </dgm:presLayoutVars>
      </dgm:prSet>
      <dgm:spPr/>
    </dgm:pt>
    <dgm:pt modelId="{30D5C0F9-9A99-443A-9D81-366B0E432D54}" type="pres">
      <dgm:prSet presAssocID="{E8CEA990-F2FD-45F0-B90B-A21593633EF2}" presName="compNode" presStyleCnt="0"/>
      <dgm:spPr/>
    </dgm:pt>
    <dgm:pt modelId="{9C7F1AD8-E5DC-47B8-93D9-3304B9420BD5}" type="pres">
      <dgm:prSet presAssocID="{E8CEA990-F2FD-45F0-B90B-A21593633EF2}" presName="bgRect" presStyleLbl="bgShp" presStyleIdx="0" presStyleCnt="5"/>
      <dgm:spPr/>
    </dgm:pt>
    <dgm:pt modelId="{DED71C73-54DC-4365-A4B9-DD0CDA098A44}" type="pres">
      <dgm:prSet presAssocID="{E8CEA990-F2FD-45F0-B90B-A21593633EF2}"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Scales of Justice"/>
        </a:ext>
      </dgm:extLst>
    </dgm:pt>
    <dgm:pt modelId="{219D7F1B-E953-4841-A239-7398CBCE694D}" type="pres">
      <dgm:prSet presAssocID="{E8CEA990-F2FD-45F0-B90B-A21593633EF2}" presName="spaceRect" presStyleCnt="0"/>
      <dgm:spPr/>
    </dgm:pt>
    <dgm:pt modelId="{F58CF376-F1DA-4FF2-B16C-916C90061C3F}" type="pres">
      <dgm:prSet presAssocID="{E8CEA990-F2FD-45F0-B90B-A21593633EF2}" presName="parTx" presStyleLbl="revTx" presStyleIdx="0" presStyleCnt="5">
        <dgm:presLayoutVars>
          <dgm:chMax val="0"/>
          <dgm:chPref val="0"/>
        </dgm:presLayoutVars>
      </dgm:prSet>
      <dgm:spPr/>
    </dgm:pt>
    <dgm:pt modelId="{0130F6DB-AC72-4783-AF6D-4817A3638312}" type="pres">
      <dgm:prSet presAssocID="{DC7465B0-011C-487B-A3FD-4D1FF87B48B3}" presName="sibTrans" presStyleCnt="0"/>
      <dgm:spPr/>
    </dgm:pt>
    <dgm:pt modelId="{C151A77E-A169-4F39-AAA7-D80C4EBE05FE}" type="pres">
      <dgm:prSet presAssocID="{569DB611-A66C-4D34-8D08-44E413F87D28}" presName="compNode" presStyleCnt="0"/>
      <dgm:spPr/>
    </dgm:pt>
    <dgm:pt modelId="{CF1A5872-70CC-45A1-A96C-F07FEDFE6CA4}" type="pres">
      <dgm:prSet presAssocID="{569DB611-A66C-4D34-8D08-44E413F87D28}" presName="bgRect" presStyleLbl="bgShp" presStyleIdx="1" presStyleCnt="5"/>
      <dgm:spPr/>
    </dgm:pt>
    <dgm:pt modelId="{FA5D901F-6BF4-45B7-A595-99CBCAB10210}" type="pres">
      <dgm:prSet presAssocID="{569DB611-A66C-4D34-8D08-44E413F87D28}" presName="iconRect" presStyleLbl="node1" presStyleIdx="1" presStyleCnt="5"/>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rca de verificación"/>
        </a:ext>
      </dgm:extLst>
    </dgm:pt>
    <dgm:pt modelId="{51DAECC4-EDFE-465C-B5BB-18C6209E6A64}" type="pres">
      <dgm:prSet presAssocID="{569DB611-A66C-4D34-8D08-44E413F87D28}" presName="spaceRect" presStyleCnt="0"/>
      <dgm:spPr/>
    </dgm:pt>
    <dgm:pt modelId="{DF45C7BA-91E7-47EA-95A5-277C01851225}" type="pres">
      <dgm:prSet presAssocID="{569DB611-A66C-4D34-8D08-44E413F87D28}" presName="parTx" presStyleLbl="revTx" presStyleIdx="1" presStyleCnt="5">
        <dgm:presLayoutVars>
          <dgm:chMax val="0"/>
          <dgm:chPref val="0"/>
        </dgm:presLayoutVars>
      </dgm:prSet>
      <dgm:spPr/>
    </dgm:pt>
    <dgm:pt modelId="{19DAB51D-7946-4E51-8FA1-BD1766527460}" type="pres">
      <dgm:prSet presAssocID="{76BBBC19-F09E-464D-8305-57EFE96B1BF3}" presName="sibTrans" presStyleCnt="0"/>
      <dgm:spPr/>
    </dgm:pt>
    <dgm:pt modelId="{B277AAAF-F94F-4442-A401-ED71B3CDCC2A}" type="pres">
      <dgm:prSet presAssocID="{D771C4CD-CBFB-4121-8C80-883940B531C9}" presName="compNode" presStyleCnt="0"/>
      <dgm:spPr/>
    </dgm:pt>
    <dgm:pt modelId="{C8DB5B07-06B7-4BF7-8A29-5B76CEEF8592}" type="pres">
      <dgm:prSet presAssocID="{D771C4CD-CBFB-4121-8C80-883940B531C9}" presName="bgRect" presStyleLbl="bgShp" presStyleIdx="2" presStyleCnt="5"/>
      <dgm:spPr/>
    </dgm:pt>
    <dgm:pt modelId="{9F8DC99C-7E8B-46D3-91A1-4846DF85D742}" type="pres">
      <dgm:prSet presAssocID="{D771C4CD-CBFB-4121-8C80-883940B531C9}" presName="iconRect" presStyleLbl="node1" presStyleIdx="2" presStyleCnt="5"/>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Martillo de juez"/>
        </a:ext>
      </dgm:extLst>
    </dgm:pt>
    <dgm:pt modelId="{6385061E-31BA-421C-B75F-819ACE624641}" type="pres">
      <dgm:prSet presAssocID="{D771C4CD-CBFB-4121-8C80-883940B531C9}" presName="spaceRect" presStyleCnt="0"/>
      <dgm:spPr/>
    </dgm:pt>
    <dgm:pt modelId="{B3995990-4DC4-4ADA-8C39-BE23971A79BC}" type="pres">
      <dgm:prSet presAssocID="{D771C4CD-CBFB-4121-8C80-883940B531C9}" presName="parTx" presStyleLbl="revTx" presStyleIdx="2" presStyleCnt="5">
        <dgm:presLayoutVars>
          <dgm:chMax val="0"/>
          <dgm:chPref val="0"/>
        </dgm:presLayoutVars>
      </dgm:prSet>
      <dgm:spPr/>
    </dgm:pt>
    <dgm:pt modelId="{796BA05C-3A7C-4B72-9FBF-0026E5E123FD}" type="pres">
      <dgm:prSet presAssocID="{C4584179-356D-4702-83A4-CB8E15FF8867}" presName="sibTrans" presStyleCnt="0"/>
      <dgm:spPr/>
    </dgm:pt>
    <dgm:pt modelId="{F29488C0-D6F3-4FA8-A290-130DD91ABE61}" type="pres">
      <dgm:prSet presAssocID="{C159BA59-149D-4A98-A055-29473EBEB0D9}" presName="compNode" presStyleCnt="0"/>
      <dgm:spPr/>
    </dgm:pt>
    <dgm:pt modelId="{9299AB47-53B3-4E37-B8E9-166953BAA1A2}" type="pres">
      <dgm:prSet presAssocID="{C159BA59-149D-4A98-A055-29473EBEB0D9}" presName="bgRect" presStyleLbl="bgShp" presStyleIdx="3" presStyleCnt="5"/>
      <dgm:spPr/>
    </dgm:pt>
    <dgm:pt modelId="{ECDEFC97-17C6-4C7D-946E-AC4C87B734FD}" type="pres">
      <dgm:prSet presAssocID="{C159BA59-149D-4A98-A055-29473EBEB0D9}"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Yuan"/>
        </a:ext>
      </dgm:extLst>
    </dgm:pt>
    <dgm:pt modelId="{F0566C03-30EE-44E1-A2BC-FE06F3F803B6}" type="pres">
      <dgm:prSet presAssocID="{C159BA59-149D-4A98-A055-29473EBEB0D9}" presName="spaceRect" presStyleCnt="0"/>
      <dgm:spPr/>
    </dgm:pt>
    <dgm:pt modelId="{CB2494B9-33D6-4608-AE5F-AA3BC5D1102B}" type="pres">
      <dgm:prSet presAssocID="{C159BA59-149D-4A98-A055-29473EBEB0D9}" presName="parTx" presStyleLbl="revTx" presStyleIdx="3" presStyleCnt="5">
        <dgm:presLayoutVars>
          <dgm:chMax val="0"/>
          <dgm:chPref val="0"/>
        </dgm:presLayoutVars>
      </dgm:prSet>
      <dgm:spPr/>
    </dgm:pt>
    <dgm:pt modelId="{AF6C3B14-AA0F-4952-9DA8-D40B04B25366}" type="pres">
      <dgm:prSet presAssocID="{7E2B1FC9-DA36-4D2A-9E75-C074BCEB6519}" presName="sibTrans" presStyleCnt="0"/>
      <dgm:spPr/>
    </dgm:pt>
    <dgm:pt modelId="{A5C6FEB3-52CF-4149-B469-42C6299A80A0}" type="pres">
      <dgm:prSet presAssocID="{623742E8-7B89-49B9-83AD-2D98D2635AE7}" presName="compNode" presStyleCnt="0"/>
      <dgm:spPr/>
    </dgm:pt>
    <dgm:pt modelId="{65C7B587-FBCB-497C-A31C-6B7E28017157}" type="pres">
      <dgm:prSet presAssocID="{623742E8-7B89-49B9-83AD-2D98D2635AE7}" presName="bgRect" presStyleLbl="bgShp" presStyleIdx="4" presStyleCnt="5" custScaleY="209971"/>
      <dgm:spPr/>
    </dgm:pt>
    <dgm:pt modelId="{DC267382-D4B0-4FC9-BA1A-3C7474C17EAA}" type="pres">
      <dgm:prSet presAssocID="{623742E8-7B89-49B9-83AD-2D98D2635AE7}" presName="iconRect" presStyleLbl="node1" presStyleIdx="4" presStyleCnt="5"/>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Juez"/>
        </a:ext>
      </dgm:extLst>
    </dgm:pt>
    <dgm:pt modelId="{97C9EE48-BA28-4F8C-B16E-E98AD840CC4D}" type="pres">
      <dgm:prSet presAssocID="{623742E8-7B89-49B9-83AD-2D98D2635AE7}" presName="spaceRect" presStyleCnt="0"/>
      <dgm:spPr/>
    </dgm:pt>
    <dgm:pt modelId="{1053E149-0692-437B-9AE9-8851767C0B92}" type="pres">
      <dgm:prSet presAssocID="{623742E8-7B89-49B9-83AD-2D98D2635AE7}" presName="parTx" presStyleLbl="revTx" presStyleIdx="4" presStyleCnt="5" custScaleX="107521">
        <dgm:presLayoutVars>
          <dgm:chMax val="0"/>
          <dgm:chPref val="0"/>
        </dgm:presLayoutVars>
      </dgm:prSet>
      <dgm:spPr/>
    </dgm:pt>
  </dgm:ptLst>
  <dgm:cxnLst>
    <dgm:cxn modelId="{EE188C08-EAF1-4C92-BF0C-FD1014E975BC}" srcId="{30B89C1C-2463-4C99-A3E1-0E5BBA662AE2}" destId="{569DB611-A66C-4D34-8D08-44E413F87D28}" srcOrd="1" destOrd="0" parTransId="{C2EB951E-3040-4362-815C-4981B3B0C002}" sibTransId="{76BBBC19-F09E-464D-8305-57EFE96B1BF3}"/>
    <dgm:cxn modelId="{95C2680B-3759-476A-BADE-E1CA6E6C1DEA}" type="presOf" srcId="{E8CEA990-F2FD-45F0-B90B-A21593633EF2}" destId="{F58CF376-F1DA-4FF2-B16C-916C90061C3F}" srcOrd="0" destOrd="0" presId="urn:microsoft.com/office/officeart/2018/2/layout/IconVerticalSolidList"/>
    <dgm:cxn modelId="{F62F561A-9D24-4DF7-BD8C-4ED707044476}" type="presOf" srcId="{D771C4CD-CBFB-4121-8C80-883940B531C9}" destId="{B3995990-4DC4-4ADA-8C39-BE23971A79BC}" srcOrd="0" destOrd="0" presId="urn:microsoft.com/office/officeart/2018/2/layout/IconVerticalSolidList"/>
    <dgm:cxn modelId="{BCE38D41-FE9B-4F0C-8BDD-0611030EDA9F}" type="presOf" srcId="{C159BA59-149D-4A98-A055-29473EBEB0D9}" destId="{CB2494B9-33D6-4608-AE5F-AA3BC5D1102B}" srcOrd="0" destOrd="0" presId="urn:microsoft.com/office/officeart/2018/2/layout/IconVerticalSolidList"/>
    <dgm:cxn modelId="{6D67344A-225F-491B-81AA-C562B9E44C5B}" type="presOf" srcId="{623742E8-7B89-49B9-83AD-2D98D2635AE7}" destId="{1053E149-0692-437B-9AE9-8851767C0B92}" srcOrd="0" destOrd="0" presId="urn:microsoft.com/office/officeart/2018/2/layout/IconVerticalSolidList"/>
    <dgm:cxn modelId="{2FBAEFA6-0E98-44D9-9786-9EE30990FB43}" srcId="{30B89C1C-2463-4C99-A3E1-0E5BBA662AE2}" destId="{E8CEA990-F2FD-45F0-B90B-A21593633EF2}" srcOrd="0" destOrd="0" parTransId="{05181183-E1A3-43EC-9004-BB209C52CE2A}" sibTransId="{DC7465B0-011C-487B-A3FD-4D1FF87B48B3}"/>
    <dgm:cxn modelId="{8D6D10A8-8AE3-4485-A939-917141BE7789}" srcId="{30B89C1C-2463-4C99-A3E1-0E5BBA662AE2}" destId="{C159BA59-149D-4A98-A055-29473EBEB0D9}" srcOrd="3" destOrd="0" parTransId="{9020B9F8-0A04-4B33-B213-EA9EEF76D816}" sibTransId="{7E2B1FC9-DA36-4D2A-9E75-C074BCEB6519}"/>
    <dgm:cxn modelId="{F7AD94B7-B468-4CB4-8ED1-AF8812715E23}" srcId="{30B89C1C-2463-4C99-A3E1-0E5BBA662AE2}" destId="{D771C4CD-CBFB-4121-8C80-883940B531C9}" srcOrd="2" destOrd="0" parTransId="{740DA314-61BE-4363-945C-BC0C527038FD}" sibTransId="{C4584179-356D-4702-83A4-CB8E15FF8867}"/>
    <dgm:cxn modelId="{385D49DD-B540-483F-AC7B-61EF537B381F}" srcId="{30B89C1C-2463-4C99-A3E1-0E5BBA662AE2}" destId="{623742E8-7B89-49B9-83AD-2D98D2635AE7}" srcOrd="4" destOrd="0" parTransId="{8C46F533-F94C-4FBC-B722-9603F70FE9C6}" sibTransId="{70E93187-93C1-438C-A82D-A56B4E3FC427}"/>
    <dgm:cxn modelId="{AE9CC9DF-B3A7-4A03-9B3B-14EFEF1BE6D1}" type="presOf" srcId="{30B89C1C-2463-4C99-A3E1-0E5BBA662AE2}" destId="{4C958DAD-AB94-4F82-8C0F-9D02702C695B}" srcOrd="0" destOrd="0" presId="urn:microsoft.com/office/officeart/2018/2/layout/IconVerticalSolidList"/>
    <dgm:cxn modelId="{C620BDE4-F9AE-48CD-985B-619AD61189F0}" type="presOf" srcId="{569DB611-A66C-4D34-8D08-44E413F87D28}" destId="{DF45C7BA-91E7-47EA-95A5-277C01851225}" srcOrd="0" destOrd="0" presId="urn:microsoft.com/office/officeart/2018/2/layout/IconVerticalSolidList"/>
    <dgm:cxn modelId="{2F6A1767-63EF-4E2E-8F4B-48CB51500049}" type="presParOf" srcId="{4C958DAD-AB94-4F82-8C0F-9D02702C695B}" destId="{30D5C0F9-9A99-443A-9D81-366B0E432D54}" srcOrd="0" destOrd="0" presId="urn:microsoft.com/office/officeart/2018/2/layout/IconVerticalSolidList"/>
    <dgm:cxn modelId="{A42752A8-4303-45B4-9A2C-A17DD91BF22B}" type="presParOf" srcId="{30D5C0F9-9A99-443A-9D81-366B0E432D54}" destId="{9C7F1AD8-E5DC-47B8-93D9-3304B9420BD5}" srcOrd="0" destOrd="0" presId="urn:microsoft.com/office/officeart/2018/2/layout/IconVerticalSolidList"/>
    <dgm:cxn modelId="{10AF4AAF-80B1-4CDE-86D9-5B926E18D9CC}" type="presParOf" srcId="{30D5C0F9-9A99-443A-9D81-366B0E432D54}" destId="{DED71C73-54DC-4365-A4B9-DD0CDA098A44}" srcOrd="1" destOrd="0" presId="urn:microsoft.com/office/officeart/2018/2/layout/IconVerticalSolidList"/>
    <dgm:cxn modelId="{F84762D1-52DD-4250-8B8D-C107F1BDC7E1}" type="presParOf" srcId="{30D5C0F9-9A99-443A-9D81-366B0E432D54}" destId="{219D7F1B-E953-4841-A239-7398CBCE694D}" srcOrd="2" destOrd="0" presId="urn:microsoft.com/office/officeart/2018/2/layout/IconVerticalSolidList"/>
    <dgm:cxn modelId="{64CED516-CA00-433D-8EE9-0D885F22E52D}" type="presParOf" srcId="{30D5C0F9-9A99-443A-9D81-366B0E432D54}" destId="{F58CF376-F1DA-4FF2-B16C-916C90061C3F}" srcOrd="3" destOrd="0" presId="urn:microsoft.com/office/officeart/2018/2/layout/IconVerticalSolidList"/>
    <dgm:cxn modelId="{7A3C2667-3DE7-4674-98CA-6F72AA0A49B6}" type="presParOf" srcId="{4C958DAD-AB94-4F82-8C0F-9D02702C695B}" destId="{0130F6DB-AC72-4783-AF6D-4817A3638312}" srcOrd="1" destOrd="0" presId="urn:microsoft.com/office/officeart/2018/2/layout/IconVerticalSolidList"/>
    <dgm:cxn modelId="{7E0F462A-770E-4CF8-9B51-F7BFBCBBF292}" type="presParOf" srcId="{4C958DAD-AB94-4F82-8C0F-9D02702C695B}" destId="{C151A77E-A169-4F39-AAA7-D80C4EBE05FE}" srcOrd="2" destOrd="0" presId="urn:microsoft.com/office/officeart/2018/2/layout/IconVerticalSolidList"/>
    <dgm:cxn modelId="{BCAC433F-8007-4D1A-97B5-C9D2AFD16332}" type="presParOf" srcId="{C151A77E-A169-4F39-AAA7-D80C4EBE05FE}" destId="{CF1A5872-70CC-45A1-A96C-F07FEDFE6CA4}" srcOrd="0" destOrd="0" presId="urn:microsoft.com/office/officeart/2018/2/layout/IconVerticalSolidList"/>
    <dgm:cxn modelId="{3EBCEFC6-95FC-4FEC-BFD0-97245B3A7BC2}" type="presParOf" srcId="{C151A77E-A169-4F39-AAA7-D80C4EBE05FE}" destId="{FA5D901F-6BF4-45B7-A595-99CBCAB10210}" srcOrd="1" destOrd="0" presId="urn:microsoft.com/office/officeart/2018/2/layout/IconVerticalSolidList"/>
    <dgm:cxn modelId="{6B740C71-E466-4127-886D-9F3FA46EA2AD}" type="presParOf" srcId="{C151A77E-A169-4F39-AAA7-D80C4EBE05FE}" destId="{51DAECC4-EDFE-465C-B5BB-18C6209E6A64}" srcOrd="2" destOrd="0" presId="urn:microsoft.com/office/officeart/2018/2/layout/IconVerticalSolidList"/>
    <dgm:cxn modelId="{335B9C4B-54D8-401E-BD30-972DA7227A75}" type="presParOf" srcId="{C151A77E-A169-4F39-AAA7-D80C4EBE05FE}" destId="{DF45C7BA-91E7-47EA-95A5-277C01851225}" srcOrd="3" destOrd="0" presId="urn:microsoft.com/office/officeart/2018/2/layout/IconVerticalSolidList"/>
    <dgm:cxn modelId="{E364F09C-780D-468A-854F-545DD582F9B6}" type="presParOf" srcId="{4C958DAD-AB94-4F82-8C0F-9D02702C695B}" destId="{19DAB51D-7946-4E51-8FA1-BD1766527460}" srcOrd="3" destOrd="0" presId="urn:microsoft.com/office/officeart/2018/2/layout/IconVerticalSolidList"/>
    <dgm:cxn modelId="{BA06AEDF-5227-45CE-8DA3-77B1FC608359}" type="presParOf" srcId="{4C958DAD-AB94-4F82-8C0F-9D02702C695B}" destId="{B277AAAF-F94F-4442-A401-ED71B3CDCC2A}" srcOrd="4" destOrd="0" presId="urn:microsoft.com/office/officeart/2018/2/layout/IconVerticalSolidList"/>
    <dgm:cxn modelId="{FF78E744-65CE-4E8B-BE23-B2C1D45956D1}" type="presParOf" srcId="{B277AAAF-F94F-4442-A401-ED71B3CDCC2A}" destId="{C8DB5B07-06B7-4BF7-8A29-5B76CEEF8592}" srcOrd="0" destOrd="0" presId="urn:microsoft.com/office/officeart/2018/2/layout/IconVerticalSolidList"/>
    <dgm:cxn modelId="{7D38FF46-F1FE-47A1-B94A-AB762C33941A}" type="presParOf" srcId="{B277AAAF-F94F-4442-A401-ED71B3CDCC2A}" destId="{9F8DC99C-7E8B-46D3-91A1-4846DF85D742}" srcOrd="1" destOrd="0" presId="urn:microsoft.com/office/officeart/2018/2/layout/IconVerticalSolidList"/>
    <dgm:cxn modelId="{D3C99DC1-7678-47F3-810C-1EF9E550C584}" type="presParOf" srcId="{B277AAAF-F94F-4442-A401-ED71B3CDCC2A}" destId="{6385061E-31BA-421C-B75F-819ACE624641}" srcOrd="2" destOrd="0" presId="urn:microsoft.com/office/officeart/2018/2/layout/IconVerticalSolidList"/>
    <dgm:cxn modelId="{EA55BD9E-C182-4C6A-865F-D8E13C2AE374}" type="presParOf" srcId="{B277AAAF-F94F-4442-A401-ED71B3CDCC2A}" destId="{B3995990-4DC4-4ADA-8C39-BE23971A79BC}" srcOrd="3" destOrd="0" presId="urn:microsoft.com/office/officeart/2018/2/layout/IconVerticalSolidList"/>
    <dgm:cxn modelId="{10F3D87C-7308-4772-BB0A-5FA3CBD8B741}" type="presParOf" srcId="{4C958DAD-AB94-4F82-8C0F-9D02702C695B}" destId="{796BA05C-3A7C-4B72-9FBF-0026E5E123FD}" srcOrd="5" destOrd="0" presId="urn:microsoft.com/office/officeart/2018/2/layout/IconVerticalSolidList"/>
    <dgm:cxn modelId="{C9893155-C98F-4A91-93D5-DC88DB1B2715}" type="presParOf" srcId="{4C958DAD-AB94-4F82-8C0F-9D02702C695B}" destId="{F29488C0-D6F3-4FA8-A290-130DD91ABE61}" srcOrd="6" destOrd="0" presId="urn:microsoft.com/office/officeart/2018/2/layout/IconVerticalSolidList"/>
    <dgm:cxn modelId="{534CED6A-CAA1-4D9E-B657-166263653C88}" type="presParOf" srcId="{F29488C0-D6F3-4FA8-A290-130DD91ABE61}" destId="{9299AB47-53B3-4E37-B8E9-166953BAA1A2}" srcOrd="0" destOrd="0" presId="urn:microsoft.com/office/officeart/2018/2/layout/IconVerticalSolidList"/>
    <dgm:cxn modelId="{19CFFD2B-054E-41F5-80B2-6005C9822363}" type="presParOf" srcId="{F29488C0-D6F3-4FA8-A290-130DD91ABE61}" destId="{ECDEFC97-17C6-4C7D-946E-AC4C87B734FD}" srcOrd="1" destOrd="0" presId="urn:microsoft.com/office/officeart/2018/2/layout/IconVerticalSolidList"/>
    <dgm:cxn modelId="{D544270F-FA2C-4038-97F6-88E1C9D32723}" type="presParOf" srcId="{F29488C0-D6F3-4FA8-A290-130DD91ABE61}" destId="{F0566C03-30EE-44E1-A2BC-FE06F3F803B6}" srcOrd="2" destOrd="0" presId="urn:microsoft.com/office/officeart/2018/2/layout/IconVerticalSolidList"/>
    <dgm:cxn modelId="{5E1D85C4-C801-4520-B3A4-5169D79A80AC}" type="presParOf" srcId="{F29488C0-D6F3-4FA8-A290-130DD91ABE61}" destId="{CB2494B9-33D6-4608-AE5F-AA3BC5D1102B}" srcOrd="3" destOrd="0" presId="urn:microsoft.com/office/officeart/2018/2/layout/IconVerticalSolidList"/>
    <dgm:cxn modelId="{26BF1F74-E19A-490D-82E6-3C26E1AD67BA}" type="presParOf" srcId="{4C958DAD-AB94-4F82-8C0F-9D02702C695B}" destId="{AF6C3B14-AA0F-4952-9DA8-D40B04B25366}" srcOrd="7" destOrd="0" presId="urn:microsoft.com/office/officeart/2018/2/layout/IconVerticalSolidList"/>
    <dgm:cxn modelId="{432061A5-9A7A-4A74-80F3-4BCEB866E57D}" type="presParOf" srcId="{4C958DAD-AB94-4F82-8C0F-9D02702C695B}" destId="{A5C6FEB3-52CF-4149-B469-42C6299A80A0}" srcOrd="8" destOrd="0" presId="urn:microsoft.com/office/officeart/2018/2/layout/IconVerticalSolidList"/>
    <dgm:cxn modelId="{E5D3EDA0-DCAF-4222-AF74-C120DA09306A}" type="presParOf" srcId="{A5C6FEB3-52CF-4149-B469-42C6299A80A0}" destId="{65C7B587-FBCB-497C-A31C-6B7E28017157}" srcOrd="0" destOrd="0" presId="urn:microsoft.com/office/officeart/2018/2/layout/IconVerticalSolidList"/>
    <dgm:cxn modelId="{0A564241-E0D0-48AA-896E-D28F5FF02EA0}" type="presParOf" srcId="{A5C6FEB3-52CF-4149-B469-42C6299A80A0}" destId="{DC267382-D4B0-4FC9-BA1A-3C7474C17EAA}" srcOrd="1" destOrd="0" presId="urn:microsoft.com/office/officeart/2018/2/layout/IconVerticalSolidList"/>
    <dgm:cxn modelId="{C51C188E-58B9-4137-9B38-FB0AEADB0EB7}" type="presParOf" srcId="{A5C6FEB3-52CF-4149-B469-42C6299A80A0}" destId="{97C9EE48-BA28-4F8C-B16E-E98AD840CC4D}" srcOrd="2" destOrd="0" presId="urn:microsoft.com/office/officeart/2018/2/layout/IconVerticalSolidList"/>
    <dgm:cxn modelId="{0118FE15-CCCC-4048-B485-96ACD8113AF9}" type="presParOf" srcId="{A5C6FEB3-52CF-4149-B469-42C6299A80A0}" destId="{1053E149-0692-437B-9AE9-8851767C0B92}"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DB02E3A-C819-46DA-8D87-A68D0ED11A12}"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27F8E3E5-E18E-430F-B74C-0995E469E499}">
      <dgm:prSet/>
      <dgm:spPr/>
      <dgm:t>
        <a:bodyPr/>
        <a:lstStyle/>
        <a:p>
          <a:r>
            <a:rPr lang="es-ES" dirty="0"/>
            <a:t>Error del art. 1184 inc.2º no habiendo legitimarios.</a:t>
          </a:r>
          <a:endParaRPr lang="en-US" dirty="0"/>
        </a:p>
      </dgm:t>
    </dgm:pt>
    <dgm:pt modelId="{13F78ABE-ABB2-4841-81C2-909DEDB7F5AA}" type="parTrans" cxnId="{647FCEDD-0116-4754-8572-098CE3F5E29A}">
      <dgm:prSet/>
      <dgm:spPr/>
      <dgm:t>
        <a:bodyPr/>
        <a:lstStyle/>
        <a:p>
          <a:endParaRPr lang="en-US"/>
        </a:p>
      </dgm:t>
    </dgm:pt>
    <dgm:pt modelId="{ED17BA06-C2E2-467E-85AF-98629CAD39FA}" type="sibTrans" cxnId="{647FCEDD-0116-4754-8572-098CE3F5E29A}">
      <dgm:prSet/>
      <dgm:spPr/>
      <dgm:t>
        <a:bodyPr/>
        <a:lstStyle/>
        <a:p>
          <a:endParaRPr lang="en-US"/>
        </a:p>
      </dgm:t>
    </dgm:pt>
    <dgm:pt modelId="{99F0A288-3AAB-4969-B008-B2DED4082374}">
      <dgm:prSet/>
      <dgm:spPr/>
      <dgm:t>
        <a:bodyPr/>
        <a:lstStyle/>
        <a:p>
          <a:r>
            <a:rPr lang="es-ES" dirty="0"/>
            <a:t>2/4 para las legítimas</a:t>
          </a:r>
        </a:p>
        <a:p>
          <a:r>
            <a:rPr lang="es-ES" dirty="0"/>
            <a:t>¼ para la cuarta de mejoras</a:t>
          </a:r>
        </a:p>
        <a:p>
          <a:r>
            <a:rPr lang="es-ES" dirty="0"/>
            <a:t>¼ para la cuarta de libre disposición.</a:t>
          </a:r>
          <a:endParaRPr lang="en-US" dirty="0"/>
        </a:p>
      </dgm:t>
    </dgm:pt>
    <dgm:pt modelId="{5004F426-551A-4A7E-B264-CDD4D3460A52}" type="parTrans" cxnId="{9F0BFEFE-6635-4A84-B07D-6E3E88E614F7}">
      <dgm:prSet/>
      <dgm:spPr/>
      <dgm:t>
        <a:bodyPr/>
        <a:lstStyle/>
        <a:p>
          <a:endParaRPr lang="en-US"/>
        </a:p>
      </dgm:t>
    </dgm:pt>
    <dgm:pt modelId="{C0DCFDD4-F5C8-4BCC-9FFC-8F64AF63315F}" type="sibTrans" cxnId="{9F0BFEFE-6635-4A84-B07D-6E3E88E614F7}">
      <dgm:prSet/>
      <dgm:spPr/>
      <dgm:t>
        <a:bodyPr/>
        <a:lstStyle/>
        <a:p>
          <a:endParaRPr lang="en-US"/>
        </a:p>
      </dgm:t>
    </dgm:pt>
    <dgm:pt modelId="{877BB9F8-A290-4A9B-AF17-710232852568}">
      <dgm:prSet/>
      <dgm:spPr/>
      <dgm:t>
        <a:bodyPr/>
        <a:lstStyle/>
        <a:p>
          <a:r>
            <a:rPr lang="es-ES" dirty="0"/>
            <a:t>De tal manera que, toda vez que concurran en la sucesión descendientes, ascendientes o cónyuge, se forma cuarta de mejoras, quedando limitada la facultad de disposición del difunto a la cuarta parte de sus bienes. </a:t>
          </a:r>
          <a:endParaRPr lang="en-US" dirty="0"/>
        </a:p>
      </dgm:t>
    </dgm:pt>
    <dgm:pt modelId="{B8B0C9A5-61AD-47B3-8D8A-59FE80701D2D}" type="parTrans" cxnId="{222F733A-5311-4A03-B4DC-5406EBFB80E2}">
      <dgm:prSet/>
      <dgm:spPr/>
      <dgm:t>
        <a:bodyPr/>
        <a:lstStyle/>
        <a:p>
          <a:endParaRPr lang="en-US"/>
        </a:p>
      </dgm:t>
    </dgm:pt>
    <dgm:pt modelId="{034FEFF6-6BE0-4822-9E07-50DC7BBF5E76}" type="sibTrans" cxnId="{222F733A-5311-4A03-B4DC-5406EBFB80E2}">
      <dgm:prSet/>
      <dgm:spPr/>
      <dgm:t>
        <a:bodyPr/>
        <a:lstStyle/>
        <a:p>
          <a:endParaRPr lang="en-US"/>
        </a:p>
      </dgm:t>
    </dgm:pt>
    <dgm:pt modelId="{85A399ED-07AF-4E46-81DA-37916E50F795}" type="pres">
      <dgm:prSet presAssocID="{BDB02E3A-C819-46DA-8D87-A68D0ED11A12}" presName="root" presStyleCnt="0">
        <dgm:presLayoutVars>
          <dgm:dir/>
          <dgm:resizeHandles val="exact"/>
        </dgm:presLayoutVars>
      </dgm:prSet>
      <dgm:spPr/>
    </dgm:pt>
    <dgm:pt modelId="{64E82B51-18A5-48C9-8E09-4670D5665B8B}" type="pres">
      <dgm:prSet presAssocID="{27F8E3E5-E18E-430F-B74C-0995E469E499}" presName="compNode" presStyleCnt="0"/>
      <dgm:spPr/>
    </dgm:pt>
    <dgm:pt modelId="{5420B730-835C-411F-B20A-043F0D50316F}" type="pres">
      <dgm:prSet presAssocID="{27F8E3E5-E18E-430F-B74C-0995E469E499}" presName="bgRect" presStyleLbl="bgShp" presStyleIdx="0" presStyleCnt="3"/>
      <dgm:spPr/>
    </dgm:pt>
    <dgm:pt modelId="{C9C40EC4-0487-4F7C-8563-D20B2E69AE4C}" type="pres">
      <dgm:prSet presAssocID="{27F8E3E5-E18E-430F-B74C-0995E469E499}"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ransferencia"/>
        </a:ext>
      </dgm:extLst>
    </dgm:pt>
    <dgm:pt modelId="{BCA47BFB-EDAB-4C86-BDFB-9CCCC8601A8D}" type="pres">
      <dgm:prSet presAssocID="{27F8E3E5-E18E-430F-B74C-0995E469E499}" presName="spaceRect" presStyleCnt="0"/>
      <dgm:spPr/>
    </dgm:pt>
    <dgm:pt modelId="{7A8A52A6-0C97-4066-A3B8-2A4DE12F51A5}" type="pres">
      <dgm:prSet presAssocID="{27F8E3E5-E18E-430F-B74C-0995E469E499}" presName="parTx" presStyleLbl="revTx" presStyleIdx="0" presStyleCnt="3">
        <dgm:presLayoutVars>
          <dgm:chMax val="0"/>
          <dgm:chPref val="0"/>
        </dgm:presLayoutVars>
      </dgm:prSet>
      <dgm:spPr/>
    </dgm:pt>
    <dgm:pt modelId="{94CAA143-0201-4437-BCDE-AB47C3B7F700}" type="pres">
      <dgm:prSet presAssocID="{ED17BA06-C2E2-467E-85AF-98629CAD39FA}" presName="sibTrans" presStyleCnt="0"/>
      <dgm:spPr/>
    </dgm:pt>
    <dgm:pt modelId="{31C9CE06-0622-4347-A2ED-A7258F65E5C6}" type="pres">
      <dgm:prSet presAssocID="{99F0A288-3AAB-4969-B008-B2DED4082374}" presName="compNode" presStyleCnt="0"/>
      <dgm:spPr/>
    </dgm:pt>
    <dgm:pt modelId="{C52CFCE3-EB58-4F13-99C2-F4BBDFCDCF68}" type="pres">
      <dgm:prSet presAssocID="{99F0A288-3AAB-4969-B008-B2DED4082374}" presName="bgRect" presStyleLbl="bgShp" presStyleIdx="1" presStyleCnt="3"/>
      <dgm:spPr/>
    </dgm:pt>
    <dgm:pt modelId="{9B2FE9C5-1D91-41B8-AFBE-A0B29699827B}" type="pres">
      <dgm:prSet presAssocID="{99F0A288-3AAB-4969-B008-B2DED4082374}"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Wedding Rings"/>
        </a:ext>
      </dgm:extLst>
    </dgm:pt>
    <dgm:pt modelId="{C22D45B2-138A-441F-A410-B090AA6D246A}" type="pres">
      <dgm:prSet presAssocID="{99F0A288-3AAB-4969-B008-B2DED4082374}" presName="spaceRect" presStyleCnt="0"/>
      <dgm:spPr/>
    </dgm:pt>
    <dgm:pt modelId="{D414EC1C-49DF-4AE2-AE40-124621F4F626}" type="pres">
      <dgm:prSet presAssocID="{99F0A288-3AAB-4969-B008-B2DED4082374}" presName="parTx" presStyleLbl="revTx" presStyleIdx="1" presStyleCnt="3">
        <dgm:presLayoutVars>
          <dgm:chMax val="0"/>
          <dgm:chPref val="0"/>
        </dgm:presLayoutVars>
      </dgm:prSet>
      <dgm:spPr/>
    </dgm:pt>
    <dgm:pt modelId="{901A6668-F2C3-4724-BBE0-DA0059E1E394}" type="pres">
      <dgm:prSet presAssocID="{C0DCFDD4-F5C8-4BCC-9FFC-8F64AF63315F}" presName="sibTrans" presStyleCnt="0"/>
      <dgm:spPr/>
    </dgm:pt>
    <dgm:pt modelId="{0E0C930D-352E-480C-A17F-E84FF1809703}" type="pres">
      <dgm:prSet presAssocID="{877BB9F8-A290-4A9B-AF17-710232852568}" presName="compNode" presStyleCnt="0"/>
      <dgm:spPr/>
    </dgm:pt>
    <dgm:pt modelId="{7BAA3B89-12F9-4E3E-B4F5-8C58526C2BFA}" type="pres">
      <dgm:prSet presAssocID="{877BB9F8-A290-4A9B-AF17-710232852568}" presName="bgRect" presStyleLbl="bgShp" presStyleIdx="2" presStyleCnt="3"/>
      <dgm:spPr/>
    </dgm:pt>
    <dgm:pt modelId="{A6934FF7-A3B1-45C4-8CC2-EB54FC4AC8FC}" type="pres">
      <dgm:prSet presAssocID="{877BB9F8-A290-4A9B-AF17-710232852568}"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Finger Print"/>
        </a:ext>
      </dgm:extLst>
    </dgm:pt>
    <dgm:pt modelId="{11023912-A133-451D-AD6E-B207AB98092F}" type="pres">
      <dgm:prSet presAssocID="{877BB9F8-A290-4A9B-AF17-710232852568}" presName="spaceRect" presStyleCnt="0"/>
      <dgm:spPr/>
    </dgm:pt>
    <dgm:pt modelId="{30FC4398-EE4C-4003-BDE9-9C296BC5F33F}" type="pres">
      <dgm:prSet presAssocID="{877BB9F8-A290-4A9B-AF17-710232852568}" presName="parTx" presStyleLbl="revTx" presStyleIdx="2" presStyleCnt="3">
        <dgm:presLayoutVars>
          <dgm:chMax val="0"/>
          <dgm:chPref val="0"/>
        </dgm:presLayoutVars>
      </dgm:prSet>
      <dgm:spPr/>
    </dgm:pt>
  </dgm:ptLst>
  <dgm:cxnLst>
    <dgm:cxn modelId="{222F733A-5311-4A03-B4DC-5406EBFB80E2}" srcId="{BDB02E3A-C819-46DA-8D87-A68D0ED11A12}" destId="{877BB9F8-A290-4A9B-AF17-710232852568}" srcOrd="2" destOrd="0" parTransId="{B8B0C9A5-61AD-47B3-8D8A-59FE80701D2D}" sibTransId="{034FEFF6-6BE0-4822-9E07-50DC7BBF5E76}"/>
    <dgm:cxn modelId="{C518FB7E-34A3-4F43-9668-7EBE5357FBA2}" type="presOf" srcId="{877BB9F8-A290-4A9B-AF17-710232852568}" destId="{30FC4398-EE4C-4003-BDE9-9C296BC5F33F}" srcOrd="0" destOrd="0" presId="urn:microsoft.com/office/officeart/2018/2/layout/IconVerticalSolidList"/>
    <dgm:cxn modelId="{AB1DD18B-23B7-415E-826A-E50675A14A33}" type="presOf" srcId="{27F8E3E5-E18E-430F-B74C-0995E469E499}" destId="{7A8A52A6-0C97-4066-A3B8-2A4DE12F51A5}" srcOrd="0" destOrd="0" presId="urn:microsoft.com/office/officeart/2018/2/layout/IconVerticalSolidList"/>
    <dgm:cxn modelId="{180306C8-E6F2-4AC2-B139-86185D0E61E9}" type="presOf" srcId="{BDB02E3A-C819-46DA-8D87-A68D0ED11A12}" destId="{85A399ED-07AF-4E46-81DA-37916E50F795}" srcOrd="0" destOrd="0" presId="urn:microsoft.com/office/officeart/2018/2/layout/IconVerticalSolidList"/>
    <dgm:cxn modelId="{647FCEDD-0116-4754-8572-098CE3F5E29A}" srcId="{BDB02E3A-C819-46DA-8D87-A68D0ED11A12}" destId="{27F8E3E5-E18E-430F-B74C-0995E469E499}" srcOrd="0" destOrd="0" parTransId="{13F78ABE-ABB2-4841-81C2-909DEDB7F5AA}" sibTransId="{ED17BA06-C2E2-467E-85AF-98629CAD39FA}"/>
    <dgm:cxn modelId="{E45D5FEF-8CC5-460F-B103-B5609A2F4917}" type="presOf" srcId="{99F0A288-3AAB-4969-B008-B2DED4082374}" destId="{D414EC1C-49DF-4AE2-AE40-124621F4F626}" srcOrd="0" destOrd="0" presId="urn:microsoft.com/office/officeart/2018/2/layout/IconVerticalSolidList"/>
    <dgm:cxn modelId="{9F0BFEFE-6635-4A84-B07D-6E3E88E614F7}" srcId="{BDB02E3A-C819-46DA-8D87-A68D0ED11A12}" destId="{99F0A288-3AAB-4969-B008-B2DED4082374}" srcOrd="1" destOrd="0" parTransId="{5004F426-551A-4A7E-B264-CDD4D3460A52}" sibTransId="{C0DCFDD4-F5C8-4BCC-9FFC-8F64AF63315F}"/>
    <dgm:cxn modelId="{8F431F45-20A7-482D-A39B-87178250F1DB}" type="presParOf" srcId="{85A399ED-07AF-4E46-81DA-37916E50F795}" destId="{64E82B51-18A5-48C9-8E09-4670D5665B8B}" srcOrd="0" destOrd="0" presId="urn:microsoft.com/office/officeart/2018/2/layout/IconVerticalSolidList"/>
    <dgm:cxn modelId="{C7724AB1-982C-4D2E-A1A8-808D64781430}" type="presParOf" srcId="{64E82B51-18A5-48C9-8E09-4670D5665B8B}" destId="{5420B730-835C-411F-B20A-043F0D50316F}" srcOrd="0" destOrd="0" presId="urn:microsoft.com/office/officeart/2018/2/layout/IconVerticalSolidList"/>
    <dgm:cxn modelId="{7C1452FF-3B02-48C6-947E-25DD9448BB7B}" type="presParOf" srcId="{64E82B51-18A5-48C9-8E09-4670D5665B8B}" destId="{C9C40EC4-0487-4F7C-8563-D20B2E69AE4C}" srcOrd="1" destOrd="0" presId="urn:microsoft.com/office/officeart/2018/2/layout/IconVerticalSolidList"/>
    <dgm:cxn modelId="{771E587C-0F5C-4DAB-BE15-AD57D54977C5}" type="presParOf" srcId="{64E82B51-18A5-48C9-8E09-4670D5665B8B}" destId="{BCA47BFB-EDAB-4C86-BDFB-9CCCC8601A8D}" srcOrd="2" destOrd="0" presId="urn:microsoft.com/office/officeart/2018/2/layout/IconVerticalSolidList"/>
    <dgm:cxn modelId="{5B54624E-861C-419F-99E2-84D1787D2C23}" type="presParOf" srcId="{64E82B51-18A5-48C9-8E09-4670D5665B8B}" destId="{7A8A52A6-0C97-4066-A3B8-2A4DE12F51A5}" srcOrd="3" destOrd="0" presId="urn:microsoft.com/office/officeart/2018/2/layout/IconVerticalSolidList"/>
    <dgm:cxn modelId="{CCABF31D-8C14-4403-9FC7-1DB6341C91CF}" type="presParOf" srcId="{85A399ED-07AF-4E46-81DA-37916E50F795}" destId="{94CAA143-0201-4437-BCDE-AB47C3B7F700}" srcOrd="1" destOrd="0" presId="urn:microsoft.com/office/officeart/2018/2/layout/IconVerticalSolidList"/>
    <dgm:cxn modelId="{1F65DBF8-725D-49AF-9D57-8EFA665CA014}" type="presParOf" srcId="{85A399ED-07AF-4E46-81DA-37916E50F795}" destId="{31C9CE06-0622-4347-A2ED-A7258F65E5C6}" srcOrd="2" destOrd="0" presId="urn:microsoft.com/office/officeart/2018/2/layout/IconVerticalSolidList"/>
    <dgm:cxn modelId="{C3109C47-2A22-4C09-BCCC-57799C758CE3}" type="presParOf" srcId="{31C9CE06-0622-4347-A2ED-A7258F65E5C6}" destId="{C52CFCE3-EB58-4F13-99C2-F4BBDFCDCF68}" srcOrd="0" destOrd="0" presId="urn:microsoft.com/office/officeart/2018/2/layout/IconVerticalSolidList"/>
    <dgm:cxn modelId="{A69FBBD6-1897-41D4-903D-F56B993B506E}" type="presParOf" srcId="{31C9CE06-0622-4347-A2ED-A7258F65E5C6}" destId="{9B2FE9C5-1D91-41B8-AFBE-A0B29699827B}" srcOrd="1" destOrd="0" presId="urn:microsoft.com/office/officeart/2018/2/layout/IconVerticalSolidList"/>
    <dgm:cxn modelId="{FDD5B4EB-BE86-4232-9D24-3D7FED11A6D6}" type="presParOf" srcId="{31C9CE06-0622-4347-A2ED-A7258F65E5C6}" destId="{C22D45B2-138A-441F-A410-B090AA6D246A}" srcOrd="2" destOrd="0" presId="urn:microsoft.com/office/officeart/2018/2/layout/IconVerticalSolidList"/>
    <dgm:cxn modelId="{C3B0336B-6AB3-489F-8AA1-E624223AB783}" type="presParOf" srcId="{31C9CE06-0622-4347-A2ED-A7258F65E5C6}" destId="{D414EC1C-49DF-4AE2-AE40-124621F4F626}" srcOrd="3" destOrd="0" presId="urn:microsoft.com/office/officeart/2018/2/layout/IconVerticalSolidList"/>
    <dgm:cxn modelId="{420018E4-E024-4FD2-A0F2-F0AB05CC3FBE}" type="presParOf" srcId="{85A399ED-07AF-4E46-81DA-37916E50F795}" destId="{901A6668-F2C3-4724-BBE0-DA0059E1E394}" srcOrd="3" destOrd="0" presId="urn:microsoft.com/office/officeart/2018/2/layout/IconVerticalSolidList"/>
    <dgm:cxn modelId="{D974B2A0-BEC7-41E4-8C0B-87747FD8DF31}" type="presParOf" srcId="{85A399ED-07AF-4E46-81DA-37916E50F795}" destId="{0E0C930D-352E-480C-A17F-E84FF1809703}" srcOrd="4" destOrd="0" presId="urn:microsoft.com/office/officeart/2018/2/layout/IconVerticalSolidList"/>
    <dgm:cxn modelId="{5383359F-8CBD-4B61-BC33-24C259364B12}" type="presParOf" srcId="{0E0C930D-352E-480C-A17F-E84FF1809703}" destId="{7BAA3B89-12F9-4E3E-B4F5-8C58526C2BFA}" srcOrd="0" destOrd="0" presId="urn:microsoft.com/office/officeart/2018/2/layout/IconVerticalSolidList"/>
    <dgm:cxn modelId="{48C28594-8EED-4491-A694-CF3E84F389F4}" type="presParOf" srcId="{0E0C930D-352E-480C-A17F-E84FF1809703}" destId="{A6934FF7-A3B1-45C4-8CC2-EB54FC4AC8FC}" srcOrd="1" destOrd="0" presId="urn:microsoft.com/office/officeart/2018/2/layout/IconVerticalSolidList"/>
    <dgm:cxn modelId="{002BDAD8-596D-460F-BD6A-78C99D8B5ADA}" type="presParOf" srcId="{0E0C930D-352E-480C-A17F-E84FF1809703}" destId="{11023912-A133-451D-AD6E-B207AB98092F}" srcOrd="2" destOrd="0" presId="urn:microsoft.com/office/officeart/2018/2/layout/IconVerticalSolidList"/>
    <dgm:cxn modelId="{02B0A873-31ED-491A-A822-EB1BF2394402}" type="presParOf" srcId="{0E0C930D-352E-480C-A17F-E84FF1809703}" destId="{30FC4398-EE4C-4003-BDE9-9C296BC5F33F}" srcOrd="3"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7F1AD8-E5DC-47B8-93D9-3304B9420BD5}">
      <dsp:nvSpPr>
        <dsp:cNvPr id="0" name=""/>
        <dsp:cNvSpPr/>
      </dsp:nvSpPr>
      <dsp:spPr>
        <a:xfrm>
          <a:off x="-70412" y="52596"/>
          <a:ext cx="5182791" cy="667308"/>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ED71C73-54DC-4365-A4B9-DD0CDA098A44}">
      <dsp:nvSpPr>
        <dsp:cNvPr id="0" name=""/>
        <dsp:cNvSpPr/>
      </dsp:nvSpPr>
      <dsp:spPr>
        <a:xfrm>
          <a:off x="131448" y="202741"/>
          <a:ext cx="367737" cy="367019"/>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58CF376-F1DA-4FF2-B16C-916C90061C3F}">
      <dsp:nvSpPr>
        <dsp:cNvPr id="0" name=""/>
        <dsp:cNvSpPr/>
      </dsp:nvSpPr>
      <dsp:spPr>
        <a:xfrm>
          <a:off x="701046" y="52596"/>
          <a:ext cx="4387176" cy="7090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5037" tIns="75037" rIns="75037" bIns="75037" numCol="1" spcCol="1270" anchor="ctr" anchorCtr="0">
          <a:noAutofit/>
        </a:bodyPr>
        <a:lstStyle/>
        <a:p>
          <a:pPr marL="0" lvl="0" indent="0" algn="l" defTabSz="622300">
            <a:lnSpc>
              <a:spcPct val="90000"/>
            </a:lnSpc>
            <a:spcBef>
              <a:spcPct val="0"/>
            </a:spcBef>
            <a:spcAft>
              <a:spcPct val="35000"/>
            </a:spcAft>
            <a:buNone/>
          </a:pPr>
          <a:r>
            <a:rPr lang="es-ES" sz="1400" kern="1200"/>
            <a:t>Es la asignación forzosa más importante que contempla nuestra legislación.</a:t>
          </a:r>
          <a:endParaRPr lang="en-US" sz="1400" kern="1200"/>
        </a:p>
      </dsp:txBody>
      <dsp:txXfrm>
        <a:off x="701046" y="52596"/>
        <a:ext cx="4387176" cy="709015"/>
      </dsp:txXfrm>
    </dsp:sp>
    <dsp:sp modelId="{CF1A5872-70CC-45A1-A96C-F07FEDFE6CA4}">
      <dsp:nvSpPr>
        <dsp:cNvPr id="0" name=""/>
        <dsp:cNvSpPr/>
      </dsp:nvSpPr>
      <dsp:spPr>
        <a:xfrm>
          <a:off x="-70412" y="938866"/>
          <a:ext cx="5182791" cy="667308"/>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A5D901F-6BF4-45B7-A595-99CBCAB10210}">
      <dsp:nvSpPr>
        <dsp:cNvPr id="0" name=""/>
        <dsp:cNvSpPr/>
      </dsp:nvSpPr>
      <dsp:spPr>
        <a:xfrm>
          <a:off x="131448" y="1089010"/>
          <a:ext cx="367737" cy="367019"/>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F45C7BA-91E7-47EA-95A5-277C01851225}">
      <dsp:nvSpPr>
        <dsp:cNvPr id="0" name=""/>
        <dsp:cNvSpPr/>
      </dsp:nvSpPr>
      <dsp:spPr>
        <a:xfrm>
          <a:off x="701046" y="938866"/>
          <a:ext cx="4387176" cy="7090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5037" tIns="75037" rIns="75037" bIns="75037" numCol="1" spcCol="1270" anchor="ctr" anchorCtr="0">
          <a:noAutofit/>
        </a:bodyPr>
        <a:lstStyle/>
        <a:p>
          <a:pPr marL="0" lvl="0" indent="0" algn="l" defTabSz="622300">
            <a:lnSpc>
              <a:spcPct val="90000"/>
            </a:lnSpc>
            <a:spcBef>
              <a:spcPct val="0"/>
            </a:spcBef>
            <a:spcAft>
              <a:spcPct val="35000"/>
            </a:spcAft>
            <a:buNone/>
          </a:pPr>
          <a:r>
            <a:rPr lang="es-ES" sz="1400" kern="1200"/>
            <a:t>Las legítimas están reglamentadas conjuntamente con las mejoras en el párrafo 3º, arts.1181 y ss.</a:t>
          </a:r>
          <a:endParaRPr lang="en-US" sz="1400" kern="1200"/>
        </a:p>
      </dsp:txBody>
      <dsp:txXfrm>
        <a:off x="701046" y="938866"/>
        <a:ext cx="4387176" cy="709015"/>
      </dsp:txXfrm>
    </dsp:sp>
    <dsp:sp modelId="{C8DB5B07-06B7-4BF7-8A29-5B76CEEF8592}">
      <dsp:nvSpPr>
        <dsp:cNvPr id="0" name=""/>
        <dsp:cNvSpPr/>
      </dsp:nvSpPr>
      <dsp:spPr>
        <a:xfrm>
          <a:off x="-70412" y="1825135"/>
          <a:ext cx="5182791" cy="667308"/>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F8DC99C-7E8B-46D3-91A1-4846DF85D742}">
      <dsp:nvSpPr>
        <dsp:cNvPr id="0" name=""/>
        <dsp:cNvSpPr/>
      </dsp:nvSpPr>
      <dsp:spPr>
        <a:xfrm>
          <a:off x="131448" y="1975279"/>
          <a:ext cx="367737" cy="367019"/>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B3995990-4DC4-4ADA-8C39-BE23971A79BC}">
      <dsp:nvSpPr>
        <dsp:cNvPr id="0" name=""/>
        <dsp:cNvSpPr/>
      </dsp:nvSpPr>
      <dsp:spPr>
        <a:xfrm>
          <a:off x="701046" y="1825135"/>
          <a:ext cx="4387176" cy="7090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5037" tIns="75037" rIns="75037" bIns="75037" numCol="1" spcCol="1270" anchor="ctr" anchorCtr="0">
          <a:noAutofit/>
        </a:bodyPr>
        <a:lstStyle/>
        <a:p>
          <a:pPr marL="0" lvl="0" indent="0" algn="l" defTabSz="622300">
            <a:lnSpc>
              <a:spcPct val="90000"/>
            </a:lnSpc>
            <a:spcBef>
              <a:spcPct val="0"/>
            </a:spcBef>
            <a:spcAft>
              <a:spcPct val="35000"/>
            </a:spcAft>
            <a:buNone/>
          </a:pPr>
          <a:r>
            <a:rPr lang="es-ES" sz="1400" kern="1200"/>
            <a:t>El art.1181 define las legítimas:</a:t>
          </a:r>
          <a:r>
            <a:rPr lang="es-ES" sz="1400" b="1" i="1" kern="1200"/>
            <a:t> aquella cuota de los bienes de un difunto que la ley asigna a ciertas personas llamadas legitimarios. </a:t>
          </a:r>
          <a:endParaRPr lang="en-US" sz="1400" kern="1200"/>
        </a:p>
      </dsp:txBody>
      <dsp:txXfrm>
        <a:off x="701046" y="1825135"/>
        <a:ext cx="4387176" cy="709015"/>
      </dsp:txXfrm>
    </dsp:sp>
    <dsp:sp modelId="{9299AB47-53B3-4E37-B8E9-166953BAA1A2}">
      <dsp:nvSpPr>
        <dsp:cNvPr id="0" name=""/>
        <dsp:cNvSpPr/>
      </dsp:nvSpPr>
      <dsp:spPr>
        <a:xfrm>
          <a:off x="-70412" y="2711404"/>
          <a:ext cx="5182791" cy="667308"/>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CDEFC97-17C6-4C7D-946E-AC4C87B734FD}">
      <dsp:nvSpPr>
        <dsp:cNvPr id="0" name=""/>
        <dsp:cNvSpPr/>
      </dsp:nvSpPr>
      <dsp:spPr>
        <a:xfrm>
          <a:off x="131448" y="2861548"/>
          <a:ext cx="367737" cy="367019"/>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B2494B9-33D6-4608-AE5F-AA3BC5D1102B}">
      <dsp:nvSpPr>
        <dsp:cNvPr id="0" name=""/>
        <dsp:cNvSpPr/>
      </dsp:nvSpPr>
      <dsp:spPr>
        <a:xfrm>
          <a:off x="701046" y="2711404"/>
          <a:ext cx="4387176" cy="7090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5037" tIns="75037" rIns="75037" bIns="75037" numCol="1" spcCol="1270" anchor="ctr" anchorCtr="0">
          <a:noAutofit/>
        </a:bodyPr>
        <a:lstStyle/>
        <a:p>
          <a:pPr marL="0" lvl="0" indent="0" algn="l" defTabSz="622300">
            <a:lnSpc>
              <a:spcPct val="90000"/>
            </a:lnSpc>
            <a:spcBef>
              <a:spcPct val="0"/>
            </a:spcBef>
            <a:spcAft>
              <a:spcPct val="35000"/>
            </a:spcAft>
            <a:buNone/>
          </a:pPr>
          <a:r>
            <a:rPr lang="es-ES" sz="1400" b="1" i="1" kern="1200"/>
            <a:t>Y agrega: los legitimarios son por consiguiente herederos.</a:t>
          </a:r>
          <a:endParaRPr lang="en-US" sz="1400" kern="1200"/>
        </a:p>
      </dsp:txBody>
      <dsp:txXfrm>
        <a:off x="701046" y="2711404"/>
        <a:ext cx="4387176" cy="709015"/>
      </dsp:txXfrm>
    </dsp:sp>
    <dsp:sp modelId="{65C7B587-FBCB-497C-A31C-6B7E28017157}">
      <dsp:nvSpPr>
        <dsp:cNvPr id="0" name=""/>
        <dsp:cNvSpPr/>
      </dsp:nvSpPr>
      <dsp:spPr>
        <a:xfrm>
          <a:off x="-70412" y="3597673"/>
          <a:ext cx="5182791" cy="1401154"/>
        </a:xfrm>
        <a:prstGeom prst="roundRect">
          <a:avLst>
            <a:gd name="adj" fmla="val 10000"/>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C267382-D4B0-4FC9-BA1A-3C7474C17EAA}">
      <dsp:nvSpPr>
        <dsp:cNvPr id="0" name=""/>
        <dsp:cNvSpPr/>
      </dsp:nvSpPr>
      <dsp:spPr>
        <a:xfrm>
          <a:off x="131448" y="4114740"/>
          <a:ext cx="367737" cy="367019"/>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1053E149-0692-437B-9AE9-8851767C0B92}">
      <dsp:nvSpPr>
        <dsp:cNvPr id="0" name=""/>
        <dsp:cNvSpPr/>
      </dsp:nvSpPr>
      <dsp:spPr>
        <a:xfrm>
          <a:off x="536067" y="3964596"/>
          <a:ext cx="4717136" cy="7090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5037" tIns="75037" rIns="75037" bIns="75037" numCol="1" spcCol="1270" anchor="ctr" anchorCtr="0">
          <a:noAutofit/>
        </a:bodyPr>
        <a:lstStyle/>
        <a:p>
          <a:pPr marL="0" lvl="0" indent="0" algn="l" defTabSz="622300">
            <a:lnSpc>
              <a:spcPct val="90000"/>
            </a:lnSpc>
            <a:spcBef>
              <a:spcPct val="0"/>
            </a:spcBef>
            <a:spcAft>
              <a:spcPct val="35000"/>
            </a:spcAft>
            <a:buNone/>
          </a:pPr>
          <a:r>
            <a:rPr lang="es-ES" sz="1400" kern="1200" dirty="0"/>
            <a:t>En realidad, el inc.2º del art.1181 está de más porque la ley define las legítimas como una cuota y, al emplear la expresión cuota, está dando a entender claramente que se trata de una asignación a título universal y que los legitimarios son herederos. </a:t>
          </a:r>
          <a:endParaRPr lang="en-US" sz="1400" kern="1200" dirty="0"/>
        </a:p>
      </dsp:txBody>
      <dsp:txXfrm>
        <a:off x="536067" y="3964596"/>
        <a:ext cx="4717136" cy="70901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20B730-835C-411F-B20A-043F0D50316F}">
      <dsp:nvSpPr>
        <dsp:cNvPr id="0" name=""/>
        <dsp:cNvSpPr/>
      </dsp:nvSpPr>
      <dsp:spPr>
        <a:xfrm>
          <a:off x="0" y="462"/>
          <a:ext cx="7543800" cy="1081473"/>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9C40EC4-0487-4F7C-8563-D20B2E69AE4C}">
      <dsp:nvSpPr>
        <dsp:cNvPr id="0" name=""/>
        <dsp:cNvSpPr/>
      </dsp:nvSpPr>
      <dsp:spPr>
        <a:xfrm>
          <a:off x="327145" y="243793"/>
          <a:ext cx="594810" cy="59481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A8A52A6-0C97-4066-A3B8-2A4DE12F51A5}">
      <dsp:nvSpPr>
        <dsp:cNvPr id="0" name=""/>
        <dsp:cNvSpPr/>
      </dsp:nvSpPr>
      <dsp:spPr>
        <a:xfrm>
          <a:off x="1249101" y="462"/>
          <a:ext cx="62946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711200">
            <a:lnSpc>
              <a:spcPct val="90000"/>
            </a:lnSpc>
            <a:spcBef>
              <a:spcPct val="0"/>
            </a:spcBef>
            <a:spcAft>
              <a:spcPct val="35000"/>
            </a:spcAft>
            <a:buNone/>
          </a:pPr>
          <a:r>
            <a:rPr lang="es-ES" sz="1600" kern="1200" dirty="0"/>
            <a:t>Error del art. 1184 inc.2º no habiendo legitimarios.</a:t>
          </a:r>
          <a:endParaRPr lang="en-US" sz="1600" kern="1200" dirty="0"/>
        </a:p>
      </dsp:txBody>
      <dsp:txXfrm>
        <a:off x="1249101" y="462"/>
        <a:ext cx="6294698" cy="1081473"/>
      </dsp:txXfrm>
    </dsp:sp>
    <dsp:sp modelId="{C52CFCE3-EB58-4F13-99C2-F4BBDFCDCF68}">
      <dsp:nvSpPr>
        <dsp:cNvPr id="0" name=""/>
        <dsp:cNvSpPr/>
      </dsp:nvSpPr>
      <dsp:spPr>
        <a:xfrm>
          <a:off x="0" y="1352303"/>
          <a:ext cx="7543800" cy="1081473"/>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B2FE9C5-1D91-41B8-AFBE-A0B29699827B}">
      <dsp:nvSpPr>
        <dsp:cNvPr id="0" name=""/>
        <dsp:cNvSpPr/>
      </dsp:nvSpPr>
      <dsp:spPr>
        <a:xfrm>
          <a:off x="327145" y="1595634"/>
          <a:ext cx="594810" cy="59481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414EC1C-49DF-4AE2-AE40-124621F4F626}">
      <dsp:nvSpPr>
        <dsp:cNvPr id="0" name=""/>
        <dsp:cNvSpPr/>
      </dsp:nvSpPr>
      <dsp:spPr>
        <a:xfrm>
          <a:off x="1249101" y="1352303"/>
          <a:ext cx="62946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711200">
            <a:lnSpc>
              <a:spcPct val="90000"/>
            </a:lnSpc>
            <a:spcBef>
              <a:spcPct val="0"/>
            </a:spcBef>
            <a:spcAft>
              <a:spcPct val="35000"/>
            </a:spcAft>
            <a:buNone/>
          </a:pPr>
          <a:r>
            <a:rPr lang="es-ES" sz="1600" kern="1200" dirty="0"/>
            <a:t>2/4 para las legítimas</a:t>
          </a:r>
        </a:p>
        <a:p>
          <a:pPr marL="0" lvl="0" indent="0" algn="l" defTabSz="711200">
            <a:lnSpc>
              <a:spcPct val="90000"/>
            </a:lnSpc>
            <a:spcBef>
              <a:spcPct val="0"/>
            </a:spcBef>
            <a:spcAft>
              <a:spcPct val="35000"/>
            </a:spcAft>
            <a:buNone/>
          </a:pPr>
          <a:r>
            <a:rPr lang="es-ES" sz="1600" kern="1200" dirty="0"/>
            <a:t>¼ para la cuarta de mejoras</a:t>
          </a:r>
        </a:p>
        <a:p>
          <a:pPr marL="0" lvl="0" indent="0" algn="l" defTabSz="711200">
            <a:lnSpc>
              <a:spcPct val="90000"/>
            </a:lnSpc>
            <a:spcBef>
              <a:spcPct val="0"/>
            </a:spcBef>
            <a:spcAft>
              <a:spcPct val="35000"/>
            </a:spcAft>
            <a:buNone/>
          </a:pPr>
          <a:r>
            <a:rPr lang="es-ES" sz="1600" kern="1200" dirty="0"/>
            <a:t>¼ para la cuarta de libre disposición.</a:t>
          </a:r>
          <a:endParaRPr lang="en-US" sz="1600" kern="1200" dirty="0"/>
        </a:p>
      </dsp:txBody>
      <dsp:txXfrm>
        <a:off x="1249101" y="1352303"/>
        <a:ext cx="6294698" cy="1081473"/>
      </dsp:txXfrm>
    </dsp:sp>
    <dsp:sp modelId="{7BAA3B89-12F9-4E3E-B4F5-8C58526C2BFA}">
      <dsp:nvSpPr>
        <dsp:cNvPr id="0" name=""/>
        <dsp:cNvSpPr/>
      </dsp:nvSpPr>
      <dsp:spPr>
        <a:xfrm>
          <a:off x="0" y="2704144"/>
          <a:ext cx="7543800" cy="1081473"/>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6934FF7-A3B1-45C4-8CC2-EB54FC4AC8FC}">
      <dsp:nvSpPr>
        <dsp:cNvPr id="0" name=""/>
        <dsp:cNvSpPr/>
      </dsp:nvSpPr>
      <dsp:spPr>
        <a:xfrm>
          <a:off x="327145" y="2947476"/>
          <a:ext cx="594810" cy="59481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0FC4398-EE4C-4003-BDE9-9C296BC5F33F}">
      <dsp:nvSpPr>
        <dsp:cNvPr id="0" name=""/>
        <dsp:cNvSpPr/>
      </dsp:nvSpPr>
      <dsp:spPr>
        <a:xfrm>
          <a:off x="1249101" y="2704144"/>
          <a:ext cx="6294698" cy="108147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456" tIns="114456" rIns="114456" bIns="114456" numCol="1" spcCol="1270" anchor="ctr" anchorCtr="0">
          <a:noAutofit/>
        </a:bodyPr>
        <a:lstStyle/>
        <a:p>
          <a:pPr marL="0" lvl="0" indent="0" algn="l" defTabSz="711200">
            <a:lnSpc>
              <a:spcPct val="90000"/>
            </a:lnSpc>
            <a:spcBef>
              <a:spcPct val="0"/>
            </a:spcBef>
            <a:spcAft>
              <a:spcPct val="35000"/>
            </a:spcAft>
            <a:buNone/>
          </a:pPr>
          <a:r>
            <a:rPr lang="es-ES" sz="1600" kern="1200" dirty="0"/>
            <a:t>De tal manera que, toda vez que concurran en la sucesión descendientes, ascendientes o cónyuge, se forma cuarta de mejoras, quedando limitada la facultad de disposición del difunto a la cuarta parte de sus bienes. </a:t>
          </a:r>
          <a:endParaRPr lang="en-US" sz="1600" kern="1200" dirty="0"/>
        </a:p>
      </dsp:txBody>
      <dsp:txXfrm>
        <a:off x="1249101" y="2704144"/>
        <a:ext cx="6294698" cy="1081473"/>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82728131-FA14-7649-B91A-7E4F7DEE1910}" type="datetimeFigureOut">
              <a:rPr lang="es-ES" smtClean="0"/>
              <a:pPr/>
              <a:t>26/09/2022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F4D6814-92C5-194D-951E-450998153E7C}" type="slidenum">
              <a:rPr lang="es-ES" smtClean="0"/>
              <a:pPr/>
              <a:t>‹Nº›</a:t>
            </a:fld>
            <a:endParaRPr lang="es-E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51125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2728131-FA14-7649-B91A-7E4F7DEE1910}" type="datetimeFigureOut">
              <a:rPr lang="es-ES" smtClean="0"/>
              <a:pPr/>
              <a:t>26/09/2022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F4D6814-92C5-194D-951E-450998153E7C}" type="slidenum">
              <a:rPr lang="es-ES" smtClean="0"/>
              <a:pPr/>
              <a:t>‹Nº›</a:t>
            </a:fld>
            <a:endParaRPr lang="es-ES"/>
          </a:p>
        </p:txBody>
      </p:sp>
    </p:spTree>
    <p:extLst>
      <p:ext uri="{BB962C8B-B14F-4D97-AF65-F5344CB8AC3E}">
        <p14:creationId xmlns:p14="http://schemas.microsoft.com/office/powerpoint/2010/main" val="40253769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2728131-FA14-7649-B91A-7E4F7DEE1910}" type="datetimeFigureOut">
              <a:rPr lang="es-ES" smtClean="0"/>
              <a:pPr/>
              <a:t>26/09/2022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F4D6814-92C5-194D-951E-450998153E7C}" type="slidenum">
              <a:rPr lang="es-ES" smtClean="0"/>
              <a:pPr/>
              <a:t>‹Nº›</a:t>
            </a:fld>
            <a:endParaRPr lang="es-ES"/>
          </a:p>
        </p:txBody>
      </p:sp>
    </p:spTree>
    <p:extLst>
      <p:ext uri="{BB962C8B-B14F-4D97-AF65-F5344CB8AC3E}">
        <p14:creationId xmlns:p14="http://schemas.microsoft.com/office/powerpoint/2010/main" val="2802391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2728131-FA14-7649-B91A-7E4F7DEE1910}" type="datetimeFigureOut">
              <a:rPr lang="es-ES" smtClean="0"/>
              <a:pPr/>
              <a:t>26/09/2022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F4D6814-92C5-194D-951E-450998153E7C}" type="slidenum">
              <a:rPr lang="es-ES" smtClean="0"/>
              <a:pPr/>
              <a:t>‹Nº›</a:t>
            </a:fld>
            <a:endParaRPr lang="es-ES"/>
          </a:p>
        </p:txBody>
      </p:sp>
    </p:spTree>
    <p:extLst>
      <p:ext uri="{BB962C8B-B14F-4D97-AF65-F5344CB8AC3E}">
        <p14:creationId xmlns:p14="http://schemas.microsoft.com/office/powerpoint/2010/main" val="14130436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82728131-FA14-7649-B91A-7E4F7DEE1910}" type="datetimeFigureOut">
              <a:rPr lang="es-ES" smtClean="0"/>
              <a:pPr/>
              <a:t>26/09/2022</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F4D6814-92C5-194D-951E-450998153E7C}" type="slidenum">
              <a:rPr lang="es-ES" smtClean="0"/>
              <a:pPr/>
              <a:t>‹Nº›</a:t>
            </a:fld>
            <a:endParaRPr lang="es-E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1219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82728131-FA14-7649-B91A-7E4F7DEE1910}" type="datetimeFigureOut">
              <a:rPr lang="es-ES" smtClean="0"/>
              <a:pPr/>
              <a:t>26/09/2022</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F4D6814-92C5-194D-951E-450998153E7C}" type="slidenum">
              <a:rPr lang="es-ES" smtClean="0"/>
              <a:pPr/>
              <a:t>‹Nº›</a:t>
            </a:fld>
            <a:endParaRPr lang="es-ES"/>
          </a:p>
        </p:txBody>
      </p:sp>
    </p:spTree>
    <p:extLst>
      <p:ext uri="{BB962C8B-B14F-4D97-AF65-F5344CB8AC3E}">
        <p14:creationId xmlns:p14="http://schemas.microsoft.com/office/powerpoint/2010/main" val="30561390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822960" y="2582334"/>
            <a:ext cx="3703320" cy="328676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4663440" y="2582334"/>
            <a:ext cx="3703320" cy="328676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82728131-FA14-7649-B91A-7E4F7DEE1910}" type="datetimeFigureOut">
              <a:rPr lang="es-ES" smtClean="0"/>
              <a:pPr/>
              <a:t>26/09/2022</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1F4D6814-92C5-194D-951E-450998153E7C}" type="slidenum">
              <a:rPr lang="es-ES" smtClean="0"/>
              <a:pPr/>
              <a:t>‹Nº›</a:t>
            </a:fld>
            <a:endParaRPr lang="es-ES"/>
          </a:p>
        </p:txBody>
      </p:sp>
    </p:spTree>
    <p:extLst>
      <p:ext uri="{BB962C8B-B14F-4D97-AF65-F5344CB8AC3E}">
        <p14:creationId xmlns:p14="http://schemas.microsoft.com/office/powerpoint/2010/main" val="29685205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82728131-FA14-7649-B91A-7E4F7DEE1910}" type="datetimeFigureOut">
              <a:rPr lang="es-ES" smtClean="0"/>
              <a:pPr/>
              <a:t>26/09/2022</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1F4D6814-92C5-194D-951E-450998153E7C}" type="slidenum">
              <a:rPr lang="es-ES" smtClean="0"/>
              <a:pPr/>
              <a:t>‹Nº›</a:t>
            </a:fld>
            <a:endParaRPr lang="es-ES"/>
          </a:p>
        </p:txBody>
      </p:sp>
    </p:spTree>
    <p:extLst>
      <p:ext uri="{BB962C8B-B14F-4D97-AF65-F5344CB8AC3E}">
        <p14:creationId xmlns:p14="http://schemas.microsoft.com/office/powerpoint/2010/main" val="3507786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82728131-FA14-7649-B91A-7E4F7DEE1910}" type="datetimeFigureOut">
              <a:rPr lang="es-ES" smtClean="0"/>
              <a:pPr/>
              <a:t>26/09/2022</a:t>
            </a:fld>
            <a:endParaRPr lang="es-E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ES"/>
          </a:p>
        </p:txBody>
      </p:sp>
      <p:sp>
        <p:nvSpPr>
          <p:cNvPr id="9" name="Slide Number Placeholder 8"/>
          <p:cNvSpPr>
            <a:spLocks noGrp="1"/>
          </p:cNvSpPr>
          <p:nvPr>
            <p:ph type="sldNum" sz="quarter" idx="12"/>
          </p:nvPr>
        </p:nvSpPr>
        <p:spPr/>
        <p:txBody>
          <a:bodyPr/>
          <a:lstStyle/>
          <a:p>
            <a:fld id="{1F4D6814-92C5-194D-951E-450998153E7C}" type="slidenum">
              <a:rPr lang="es-ES" smtClean="0"/>
              <a:pPr/>
              <a:t>‹Nº›</a:t>
            </a:fld>
            <a:endParaRPr lang="es-ES"/>
          </a:p>
        </p:txBody>
      </p:sp>
    </p:spTree>
    <p:extLst>
      <p:ext uri="{BB962C8B-B14F-4D97-AF65-F5344CB8AC3E}">
        <p14:creationId xmlns:p14="http://schemas.microsoft.com/office/powerpoint/2010/main" val="2414739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82728131-FA14-7649-B91A-7E4F7DEE1910}" type="datetimeFigureOut">
              <a:rPr lang="es-ES" smtClean="0"/>
              <a:pPr/>
              <a:t>26/09/2022</a:t>
            </a:fld>
            <a:endParaRPr lang="es-E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s-E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1F4D6814-92C5-194D-951E-450998153E7C}" type="slidenum">
              <a:rPr lang="es-ES" smtClean="0"/>
              <a:pPr/>
              <a:t>‹Nº›</a:t>
            </a:fld>
            <a:endParaRPr lang="es-ES"/>
          </a:p>
        </p:txBody>
      </p:sp>
    </p:spTree>
    <p:extLst>
      <p:ext uri="{BB962C8B-B14F-4D97-AF65-F5344CB8AC3E}">
        <p14:creationId xmlns:p14="http://schemas.microsoft.com/office/powerpoint/2010/main" val="26091070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82728131-FA14-7649-B91A-7E4F7DEE1910}" type="datetimeFigureOut">
              <a:rPr lang="es-ES" smtClean="0"/>
              <a:pPr/>
              <a:t>26/09/2022</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F4D6814-92C5-194D-951E-450998153E7C}" type="slidenum">
              <a:rPr lang="es-ES" smtClean="0"/>
              <a:pPr/>
              <a:t>‹Nº›</a:t>
            </a:fld>
            <a:endParaRPr lang="es-ES"/>
          </a:p>
        </p:txBody>
      </p:sp>
    </p:spTree>
    <p:extLst>
      <p:ext uri="{BB962C8B-B14F-4D97-AF65-F5344CB8AC3E}">
        <p14:creationId xmlns:p14="http://schemas.microsoft.com/office/powerpoint/2010/main" val="2128347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82728131-FA14-7649-B91A-7E4F7DEE1910}" type="datetimeFigureOut">
              <a:rPr lang="es-ES" smtClean="0"/>
              <a:pPr/>
              <a:t>26/09/2022</a:t>
            </a:fld>
            <a:endParaRPr lang="es-E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E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1F4D6814-92C5-194D-951E-450998153E7C}" type="slidenum">
              <a:rPr lang="es-ES" smtClean="0"/>
              <a:pPr/>
              <a:t>‹Nº›</a:t>
            </a:fld>
            <a:endParaRPr lang="es-E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0381903"/>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2C0B2E1-0268-42EC-ABD3-94F81A05BC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81"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7D2256B4-48EA-40FC-BBC0-AA1EE6E008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a:extLst>
              <a:ext uri="{FF2B5EF4-FFF2-40B4-BE49-F238E27FC236}">
                <a16:creationId xmlns:a16="http://schemas.microsoft.com/office/drawing/2014/main" id="{3D44BCCA-102D-4A9D-B1E4-2450CAF0B0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05743"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6" name="Rectangle 15">
            <a:extLst>
              <a:ext uri="{FF2B5EF4-FFF2-40B4-BE49-F238E27FC236}">
                <a16:creationId xmlns:a16="http://schemas.microsoft.com/office/drawing/2014/main" id="{8C6E698C-8155-4B8B-BDC9-B7299772B5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ítulo 3"/>
          <p:cNvSpPr>
            <a:spLocks noGrp="1"/>
          </p:cNvSpPr>
          <p:nvPr>
            <p:ph type="title"/>
          </p:nvPr>
        </p:nvSpPr>
        <p:spPr>
          <a:xfrm>
            <a:off x="3915696" y="965200"/>
            <a:ext cx="4499251" cy="4927600"/>
          </a:xfrm>
        </p:spPr>
        <p:txBody>
          <a:bodyPr vert="horz" lIns="91440" tIns="45720" rIns="91440" bIns="45720" rtlCol="0" anchor="ctr">
            <a:normAutofit/>
          </a:bodyPr>
          <a:lstStyle/>
          <a:p>
            <a:r>
              <a:rPr lang="en-US" sz="6200">
                <a:solidFill>
                  <a:schemeClr val="tx2"/>
                </a:solidFill>
              </a:rPr>
              <a:t>Asignaciones Forzosas	</a:t>
            </a:r>
          </a:p>
        </p:txBody>
      </p:sp>
      <p:sp>
        <p:nvSpPr>
          <p:cNvPr id="18" name="Rectangle 17">
            <a:extLst>
              <a:ext uri="{FF2B5EF4-FFF2-40B4-BE49-F238E27FC236}">
                <a16:creationId xmlns:a16="http://schemas.microsoft.com/office/drawing/2014/main" id="{0EEF5601-A8BC-411D-AA64-3E79320BA1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343855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Marcador de texto 4"/>
          <p:cNvSpPr>
            <a:spLocks noGrp="1"/>
          </p:cNvSpPr>
          <p:nvPr>
            <p:ph type="body" idx="1"/>
          </p:nvPr>
        </p:nvSpPr>
        <p:spPr>
          <a:xfrm>
            <a:off x="617517" y="1159565"/>
            <a:ext cx="2203516" cy="4439055"/>
          </a:xfrm>
        </p:spPr>
        <p:txBody>
          <a:bodyPr vert="horz" lIns="91440" tIns="45720" rIns="91440" bIns="45720" rtlCol="0" anchor="ctr">
            <a:normAutofit/>
          </a:bodyPr>
          <a:lstStyle/>
          <a:p>
            <a:r>
              <a:rPr lang="en-US">
                <a:solidFill>
                  <a:srgbClr val="FFFFFF"/>
                </a:solidFill>
              </a:rPr>
              <a:t>Legítimas</a:t>
            </a:r>
          </a:p>
        </p:txBody>
      </p:sp>
      <p:sp>
        <p:nvSpPr>
          <p:cNvPr id="20" name="Rectangle 19">
            <a:extLst>
              <a:ext uri="{FF2B5EF4-FFF2-40B4-BE49-F238E27FC236}">
                <a16:creationId xmlns:a16="http://schemas.microsoft.com/office/drawing/2014/main" id="{33209156-242F-4B26-8D07-CEB2B68A9F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38550"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001697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558DB37-9FEE-48A2-8578-ED04015739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F7FCCA6-00E2-4F74-A105-0D769872F2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30" y="4953000"/>
            <a:ext cx="9141714"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800100" y="5252936"/>
            <a:ext cx="7543800" cy="1028715"/>
          </a:xfrm>
        </p:spPr>
        <p:txBody>
          <a:bodyPr anchor="ctr">
            <a:normAutofit fontScale="90000"/>
          </a:bodyPr>
          <a:lstStyle/>
          <a:p>
            <a:pPr algn="ctr"/>
            <a:r>
              <a:rPr lang="es-ES" dirty="0">
                <a:solidFill>
                  <a:srgbClr val="FFFFFF"/>
                </a:solidFill>
              </a:rPr>
              <a:t>Características de la Legítima Rigorosa</a:t>
            </a:r>
          </a:p>
        </p:txBody>
      </p:sp>
      <p:sp>
        <p:nvSpPr>
          <p:cNvPr id="3" name="Marcador de contenido 2"/>
          <p:cNvSpPr>
            <a:spLocks noGrp="1"/>
          </p:cNvSpPr>
          <p:nvPr>
            <p:ph idx="1"/>
          </p:nvPr>
        </p:nvSpPr>
        <p:spPr>
          <a:xfrm>
            <a:off x="794385" y="695326"/>
            <a:ext cx="7520940" cy="3862820"/>
          </a:xfrm>
        </p:spPr>
        <p:txBody>
          <a:bodyPr>
            <a:normAutofit/>
          </a:bodyPr>
          <a:lstStyle/>
          <a:p>
            <a:pPr marL="0" indent="0">
              <a:buNone/>
            </a:pPr>
            <a:r>
              <a:rPr lang="es-ES" sz="1400" b="1" dirty="0"/>
              <a:t>4.	Goza para su pago con preferencia respecto de cualquier otra asignación, incluyendo las mejoras.</a:t>
            </a:r>
            <a:endParaRPr lang="es-ES_tradnl" sz="1400" b="1" dirty="0"/>
          </a:p>
          <a:p>
            <a:pPr>
              <a:buFont typeface="Wingdings" charset="2"/>
              <a:buChar char="ü"/>
            </a:pPr>
            <a:r>
              <a:rPr lang="es-ES_tradnl" sz="1400" dirty="0"/>
              <a:t>A</a:t>
            </a:r>
            <a:r>
              <a:rPr lang="es-ES" sz="1400" dirty="0" err="1"/>
              <a:t>rt</a:t>
            </a:r>
            <a:r>
              <a:rPr lang="es-ES" sz="1400" dirty="0"/>
              <a:t>. 1189: si causante anticipa la legítima</a:t>
            </a:r>
            <a:endParaRPr lang="es-ES_tradnl" sz="1400" dirty="0"/>
          </a:p>
          <a:p>
            <a:pPr>
              <a:buFont typeface="Wingdings" charset="2"/>
              <a:buChar char="ü"/>
            </a:pPr>
            <a:r>
              <a:rPr lang="es-ES_tradnl" sz="1400" dirty="0"/>
              <a:t>Art. 1193: Si lo dado o donado en razón de legítima excede acervo imaginario (a la mitad), se le imputa a ¼ Mejoras.</a:t>
            </a:r>
          </a:p>
          <a:p>
            <a:pPr>
              <a:buFont typeface="Wingdings" charset="2"/>
              <a:buChar char="ü"/>
            </a:pPr>
            <a:r>
              <a:rPr lang="es-ES_tradnl" sz="1400" dirty="0"/>
              <a:t>Mismo derecho a </a:t>
            </a:r>
            <a:r>
              <a:rPr lang="es-ES_tradnl" sz="1400" b="1" dirty="0"/>
              <a:t>piso mínimo del cónyuge, si no alcanza a su ¼ parte de la mitad legitimaria o de la herencia, según el caso</a:t>
            </a:r>
            <a:r>
              <a:rPr lang="es-ES_tradnl" sz="1400" dirty="0"/>
              <a:t>.</a:t>
            </a:r>
          </a:p>
          <a:p>
            <a:pPr>
              <a:buFont typeface="Wingdings" charset="2"/>
              <a:buChar char="ü"/>
            </a:pPr>
            <a:r>
              <a:rPr lang="es-ES_tradnl" sz="1400" dirty="0"/>
              <a:t>LAS DONACIONES A TITULOS DE LEGÍTIMA TIENEN PREFERENCIA POR SOBRE DEMÁS DONACIONES (acción de inoficiosa donación, 1187)</a:t>
            </a:r>
          </a:p>
          <a:p>
            <a:pPr>
              <a:buFont typeface="Wingdings" charset="2"/>
              <a:buChar char="ü"/>
            </a:pPr>
            <a:r>
              <a:rPr lang="es-ES_tradnl" sz="1400" dirty="0"/>
              <a:t>Art. 1194: LA CUARTA LIBRE ES UNA CUARTA CONTRIBUYENTE</a:t>
            </a:r>
          </a:p>
          <a:p>
            <a:pPr>
              <a:buFont typeface="Wingdings" charset="2"/>
              <a:buChar char="ü"/>
            </a:pPr>
            <a:r>
              <a:rPr lang="es-ES_tradnl" sz="1400" dirty="0"/>
              <a:t>Art. 1362 y 1363: responsabilidad de legatarios</a:t>
            </a:r>
          </a:p>
          <a:p>
            <a:pPr marL="0" indent="0">
              <a:buNone/>
            </a:pPr>
            <a:endParaRPr lang="es-ES" sz="1100" dirty="0"/>
          </a:p>
        </p:txBody>
      </p:sp>
      <p:sp>
        <p:nvSpPr>
          <p:cNvPr id="12" name="Rectangle 11">
            <a:extLst>
              <a:ext uri="{FF2B5EF4-FFF2-40B4-BE49-F238E27FC236}">
                <a16:creationId xmlns:a16="http://schemas.microsoft.com/office/drawing/2014/main" id="{5E1ED12F-9F06-4B37-87B7-F98F52937F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0" y="4906176"/>
            <a:ext cx="9141714"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01810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558DB37-9FEE-48A2-8578-ED04015739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F7FCCA6-00E2-4F74-A105-0D769872F2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30" y="4953000"/>
            <a:ext cx="9141714"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800100" y="5252936"/>
            <a:ext cx="7543800" cy="1028715"/>
          </a:xfrm>
        </p:spPr>
        <p:txBody>
          <a:bodyPr anchor="ctr">
            <a:normAutofit fontScale="90000"/>
          </a:bodyPr>
          <a:lstStyle/>
          <a:p>
            <a:pPr algn="ctr"/>
            <a:r>
              <a:rPr lang="es-ES" dirty="0">
                <a:solidFill>
                  <a:srgbClr val="FFFFFF"/>
                </a:solidFill>
              </a:rPr>
              <a:t>Características de la Legítima Rigorosa</a:t>
            </a:r>
          </a:p>
        </p:txBody>
      </p:sp>
      <p:sp>
        <p:nvSpPr>
          <p:cNvPr id="3" name="Marcador de contenido 2"/>
          <p:cNvSpPr>
            <a:spLocks noGrp="1"/>
          </p:cNvSpPr>
          <p:nvPr>
            <p:ph idx="1"/>
          </p:nvPr>
        </p:nvSpPr>
        <p:spPr>
          <a:xfrm>
            <a:off x="822960" y="1086678"/>
            <a:ext cx="7520940" cy="3471467"/>
          </a:xfrm>
        </p:spPr>
        <p:txBody>
          <a:bodyPr>
            <a:normAutofit/>
          </a:bodyPr>
          <a:lstStyle/>
          <a:p>
            <a:pPr marL="514350" indent="-514350">
              <a:buAutoNum type="arabicPeriod" startAt="5"/>
            </a:pPr>
            <a:r>
              <a:rPr lang="es-ES_tradnl" b="1" dirty="0"/>
              <a:t>Da lugar al derecho de representación: art. 984</a:t>
            </a:r>
          </a:p>
          <a:p>
            <a:pPr marL="514350" indent="-514350">
              <a:buAutoNum type="arabicPeriod" startAt="5"/>
            </a:pPr>
            <a:r>
              <a:rPr lang="es-ES_tradnl" b="1" dirty="0"/>
              <a:t>¼ Mejoras y ¼ Libre, acrecen a la mitad legitimaria si no dispone de ellas</a:t>
            </a:r>
          </a:p>
          <a:p>
            <a:pPr marL="0" indent="0">
              <a:buNone/>
            </a:pPr>
            <a:r>
              <a:rPr lang="es-ES_tradnl" dirty="0"/>
              <a:t>Legítima efectiva: art. 1191</a:t>
            </a:r>
          </a:p>
          <a:p>
            <a:pPr marL="0" indent="0">
              <a:buNone/>
            </a:pPr>
            <a:r>
              <a:rPr lang="es-ES_tradnl" b="1" dirty="0">
                <a:solidFill>
                  <a:schemeClr val="accent1"/>
                </a:solidFill>
              </a:rPr>
              <a:t>7. </a:t>
            </a:r>
            <a:r>
              <a:rPr lang="es-ES_tradnl" b="1" dirty="0"/>
              <a:t>Acción de reforma de testamento:</a:t>
            </a:r>
            <a:r>
              <a:rPr lang="es-ES_tradnl" dirty="0"/>
              <a:t> 1216 y ss</a:t>
            </a:r>
          </a:p>
          <a:p>
            <a:pPr marL="0" indent="0">
              <a:buNone/>
            </a:pPr>
            <a:r>
              <a:rPr lang="es-ES" b="1" dirty="0">
                <a:solidFill>
                  <a:schemeClr val="accent1"/>
                </a:solidFill>
              </a:rPr>
              <a:t>8. </a:t>
            </a:r>
            <a:r>
              <a:rPr lang="es-ES" b="1" dirty="0"/>
              <a:t>Se permite pacto sobre sucesión futura en el caso de la cuarta de mejoras: 1204</a:t>
            </a:r>
          </a:p>
        </p:txBody>
      </p:sp>
      <p:sp>
        <p:nvSpPr>
          <p:cNvPr id="12" name="Rectangle 11">
            <a:extLst>
              <a:ext uri="{FF2B5EF4-FFF2-40B4-BE49-F238E27FC236}">
                <a16:creationId xmlns:a16="http://schemas.microsoft.com/office/drawing/2014/main" id="{5E1ED12F-9F06-4B37-87B7-F98F52937F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0" y="4906176"/>
            <a:ext cx="9141714"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7436932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558DB37-9FEE-48A2-8578-ED04015739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F7FCCA6-00E2-4F74-A105-0D769872F2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30" y="4953000"/>
            <a:ext cx="9141714"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800100" y="5252936"/>
            <a:ext cx="7543800" cy="1028715"/>
          </a:xfrm>
        </p:spPr>
        <p:txBody>
          <a:bodyPr anchor="ctr">
            <a:normAutofit fontScale="90000"/>
          </a:bodyPr>
          <a:lstStyle/>
          <a:p>
            <a:pPr algn="ctr"/>
            <a:r>
              <a:rPr lang="es-ES" dirty="0">
                <a:solidFill>
                  <a:srgbClr val="FFFFFF"/>
                </a:solidFill>
              </a:rPr>
              <a:t>Características de la Legítima Rigorosa</a:t>
            </a:r>
          </a:p>
        </p:txBody>
      </p:sp>
      <p:sp>
        <p:nvSpPr>
          <p:cNvPr id="3" name="Marcador de contenido 2"/>
          <p:cNvSpPr>
            <a:spLocks noGrp="1"/>
          </p:cNvSpPr>
          <p:nvPr>
            <p:ph idx="1"/>
          </p:nvPr>
        </p:nvSpPr>
        <p:spPr>
          <a:xfrm>
            <a:off x="822960" y="1086678"/>
            <a:ext cx="7520940" cy="3471467"/>
          </a:xfrm>
        </p:spPr>
        <p:txBody>
          <a:bodyPr>
            <a:normAutofit/>
          </a:bodyPr>
          <a:lstStyle/>
          <a:p>
            <a:pPr marL="0" indent="0">
              <a:buNone/>
            </a:pPr>
            <a:r>
              <a:rPr lang="es-ES" b="1" dirty="0">
                <a:solidFill>
                  <a:schemeClr val="accent2">
                    <a:lumMod val="60000"/>
                    <a:lumOff val="40000"/>
                  </a:schemeClr>
                </a:solidFill>
              </a:rPr>
              <a:t>9. </a:t>
            </a:r>
            <a:r>
              <a:rPr lang="es-ES" b="1" dirty="0"/>
              <a:t>Si un legitimario no lleva todo o parte de su legítima, incrementa la de los demás legitimarios. Art. 1190</a:t>
            </a:r>
            <a:endParaRPr lang="es-ES" dirty="0"/>
          </a:p>
          <a:p>
            <a:pPr marL="0" indent="0">
              <a:buNone/>
            </a:pPr>
            <a:r>
              <a:rPr lang="es-ES" dirty="0"/>
              <a:t>Salvo que proceda el derecho de representación (984)</a:t>
            </a:r>
          </a:p>
          <a:p>
            <a:pPr marL="0" indent="0">
              <a:buNone/>
            </a:pPr>
            <a:endParaRPr lang="es-ES" b="1" dirty="0">
              <a:solidFill>
                <a:schemeClr val="accent2">
                  <a:lumMod val="60000"/>
                  <a:lumOff val="40000"/>
                </a:schemeClr>
              </a:solidFill>
            </a:endParaRPr>
          </a:p>
          <a:p>
            <a:pPr marL="0" indent="0">
              <a:buNone/>
            </a:pPr>
            <a:r>
              <a:rPr lang="es-ES" b="1" dirty="0">
                <a:solidFill>
                  <a:schemeClr val="accent2">
                    <a:lumMod val="60000"/>
                    <a:lumOff val="40000"/>
                  </a:schemeClr>
                </a:solidFill>
              </a:rPr>
              <a:t>10. </a:t>
            </a:r>
            <a:r>
              <a:rPr lang="es-ES" b="1" dirty="0"/>
              <a:t>Para toda donación revocable o irrevocable hecha a título de legítima, el donatario debe ser legitimario al tiempo de la apertura de sucesión. Si no es así, se resuelve la donación. Art. 1200 y 1203</a:t>
            </a:r>
          </a:p>
        </p:txBody>
      </p:sp>
      <p:sp>
        <p:nvSpPr>
          <p:cNvPr id="12" name="Rectangle 11">
            <a:extLst>
              <a:ext uri="{FF2B5EF4-FFF2-40B4-BE49-F238E27FC236}">
                <a16:creationId xmlns:a16="http://schemas.microsoft.com/office/drawing/2014/main" id="{5E1ED12F-9F06-4B37-87B7-F98F52937F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0" y="4906176"/>
            <a:ext cx="9141714"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6710517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39736"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369277" y="605896"/>
            <a:ext cx="2313633" cy="5646208"/>
          </a:xfrm>
        </p:spPr>
        <p:txBody>
          <a:bodyPr anchor="ctr">
            <a:normAutofit/>
          </a:bodyPr>
          <a:lstStyle/>
          <a:p>
            <a:r>
              <a:rPr lang="es-ES" sz="3100" dirty="0">
                <a:solidFill>
                  <a:srgbClr val="FFFFFF"/>
                </a:solidFill>
              </a:rPr>
              <a:t>Legítima del Cónyuge Sobreviviente</a:t>
            </a:r>
          </a:p>
        </p:txBody>
      </p:sp>
      <p:sp>
        <p:nvSpPr>
          <p:cNvPr id="12" name="Rectangle 11">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Marcador de contenido 2"/>
          <p:cNvSpPr>
            <a:spLocks noGrp="1"/>
          </p:cNvSpPr>
          <p:nvPr>
            <p:ph idx="1"/>
          </p:nvPr>
        </p:nvSpPr>
        <p:spPr>
          <a:xfrm>
            <a:off x="3247292" y="339969"/>
            <a:ext cx="5119467" cy="5912135"/>
          </a:xfrm>
        </p:spPr>
        <p:txBody>
          <a:bodyPr anchor="ctr">
            <a:noAutofit/>
          </a:bodyPr>
          <a:lstStyle/>
          <a:p>
            <a:endParaRPr lang="es-ES" sz="1400" dirty="0"/>
          </a:p>
          <a:p>
            <a:r>
              <a:rPr lang="es-ES" sz="1400" dirty="0"/>
              <a:t>Es heredero.</a:t>
            </a:r>
            <a:endParaRPr lang="es-ES_tradnl" sz="1400" dirty="0"/>
          </a:p>
          <a:p>
            <a:r>
              <a:rPr lang="es-ES" sz="1400" dirty="0"/>
              <a:t>La legítima calculada según las reglas de la sucesión intestada. </a:t>
            </a:r>
          </a:p>
          <a:p>
            <a:r>
              <a:rPr lang="es-ES" sz="1400" b="1" dirty="0"/>
              <a:t>Cuota mínima: </a:t>
            </a:r>
            <a:r>
              <a:rPr lang="es-ES" sz="1400" dirty="0"/>
              <a:t>mínimo la </a:t>
            </a:r>
            <a:r>
              <a:rPr lang="es-ES" sz="1400" b="1" dirty="0"/>
              <a:t>cuarta parte de la herencia </a:t>
            </a:r>
            <a:r>
              <a:rPr lang="es-ES" sz="1400" dirty="0"/>
              <a:t>si la herencia es totalmente intestada, o a la </a:t>
            </a:r>
            <a:r>
              <a:rPr lang="es-ES" sz="1400" b="1" dirty="0"/>
              <a:t>cuarta parte de la mitad legitimaria </a:t>
            </a:r>
            <a:r>
              <a:rPr lang="es-ES" sz="1400" dirty="0"/>
              <a:t>si la herencia es parte testada y parte intestada.</a:t>
            </a:r>
            <a:endParaRPr lang="es-ES_tradnl" sz="1400" dirty="0"/>
          </a:p>
          <a:p>
            <a:r>
              <a:rPr lang="es-ES" sz="1400" b="1" dirty="0"/>
              <a:t>Pero ¿qué ocurre si el causante dispone solamente de la cuarta de mejoras o dispone solamente de la cuarta de libre disposición? </a:t>
            </a:r>
          </a:p>
          <a:p>
            <a:r>
              <a:rPr lang="es-ES" sz="1400" dirty="0"/>
              <a:t>Art.996 + art. 1193.</a:t>
            </a:r>
            <a:endParaRPr lang="es-ES_tradnl" sz="1400" dirty="0"/>
          </a:p>
          <a:p>
            <a:endParaRPr lang="es-ES" sz="1400" dirty="0"/>
          </a:p>
        </p:txBody>
      </p:sp>
    </p:spTree>
    <p:extLst>
      <p:ext uri="{BB962C8B-B14F-4D97-AF65-F5344CB8AC3E}">
        <p14:creationId xmlns:p14="http://schemas.microsoft.com/office/powerpoint/2010/main" val="3118473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39736"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369277" y="605896"/>
            <a:ext cx="2313633" cy="5646208"/>
          </a:xfrm>
        </p:spPr>
        <p:txBody>
          <a:bodyPr anchor="ctr">
            <a:normAutofit/>
          </a:bodyPr>
          <a:lstStyle/>
          <a:p>
            <a:r>
              <a:rPr lang="es-ES" sz="3100">
                <a:solidFill>
                  <a:srgbClr val="FFFFFF"/>
                </a:solidFill>
              </a:rPr>
              <a:t>Legítima del Cónyuge Sobreviviente</a:t>
            </a:r>
          </a:p>
        </p:txBody>
      </p:sp>
      <p:sp>
        <p:nvSpPr>
          <p:cNvPr id="12" name="Rectangle 11">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Marcador de contenido 2"/>
          <p:cNvSpPr>
            <a:spLocks noGrp="1"/>
          </p:cNvSpPr>
          <p:nvPr>
            <p:ph idx="1"/>
          </p:nvPr>
        </p:nvSpPr>
        <p:spPr>
          <a:xfrm>
            <a:off x="3556512" y="605896"/>
            <a:ext cx="4810247" cy="5646208"/>
          </a:xfrm>
        </p:spPr>
        <p:txBody>
          <a:bodyPr anchor="ctr">
            <a:normAutofit/>
          </a:bodyPr>
          <a:lstStyle/>
          <a:p>
            <a:pPr marL="0" indent="0">
              <a:buNone/>
            </a:pPr>
            <a:r>
              <a:rPr lang="es-ES" sz="1600" b="1" u="sng" dirty="0"/>
              <a:t>Derecho de Adjudicación Preferente:</a:t>
            </a:r>
          </a:p>
          <a:p>
            <a:pPr marL="0" indent="0">
              <a:buNone/>
            </a:pPr>
            <a:r>
              <a:rPr lang="es-ES" sz="1600" dirty="0"/>
              <a:t>Art.1337 regla 10ª.</a:t>
            </a:r>
            <a:endParaRPr lang="es-ES_tradnl" sz="1600" dirty="0"/>
          </a:p>
          <a:p>
            <a:pPr>
              <a:buFontTx/>
              <a:buChar char="-"/>
            </a:pPr>
            <a:r>
              <a:rPr lang="es-ES" sz="1600" dirty="0"/>
              <a:t>su cuota hereditaria se entere con preferencia</a:t>
            </a:r>
          </a:p>
          <a:p>
            <a:pPr>
              <a:buFontTx/>
              <a:buChar char="-"/>
            </a:pPr>
            <a:r>
              <a:rPr lang="es-ES" sz="1600" dirty="0"/>
              <a:t>adjudicación a su favor, en propiedad, del inmueble en que resida, que sea o haya sido residencia principal de la familia y de los muebles que lo guarnecen, siempre que estos bienes formen parte del patrimonio del difunto. </a:t>
            </a:r>
            <a:endParaRPr lang="es-ES_tradnl" sz="1600" dirty="0"/>
          </a:p>
          <a:p>
            <a:pPr>
              <a:buFontTx/>
              <a:buChar char="-"/>
            </a:pPr>
            <a:r>
              <a:rPr lang="es-ES" sz="1600" dirty="0"/>
              <a:t>si el valor total excede la cuota hereditaria del cónyuge, puede pedir que se constituya a su favor </a:t>
            </a:r>
            <a:r>
              <a:rPr lang="es-ES" sz="1600" u="sng" dirty="0"/>
              <a:t>derechos de habitación y de uso</a:t>
            </a:r>
            <a:r>
              <a:rPr lang="es-ES" sz="1600" dirty="0"/>
              <a:t>, gratuito y vitalicio.</a:t>
            </a:r>
            <a:endParaRPr lang="es-ES_tradnl" sz="1600" dirty="0"/>
          </a:p>
          <a:p>
            <a:r>
              <a:rPr lang="es-ES" sz="1600" dirty="0"/>
              <a:t>Derecho personalísimo.</a:t>
            </a:r>
            <a:endParaRPr lang="es-ES_tradnl" sz="1600" dirty="0"/>
          </a:p>
          <a:p>
            <a:r>
              <a:rPr lang="es-ES" sz="1600" dirty="0"/>
              <a:t>Derecho absoluto.</a:t>
            </a:r>
            <a:endParaRPr lang="es-ES_tradnl" sz="1600" dirty="0"/>
          </a:p>
        </p:txBody>
      </p:sp>
    </p:spTree>
    <p:extLst>
      <p:ext uri="{BB962C8B-B14F-4D97-AF65-F5344CB8AC3E}">
        <p14:creationId xmlns:p14="http://schemas.microsoft.com/office/powerpoint/2010/main" val="13232743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39736"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369277" y="605896"/>
            <a:ext cx="2313633" cy="5646208"/>
          </a:xfrm>
        </p:spPr>
        <p:txBody>
          <a:bodyPr anchor="ctr">
            <a:normAutofit/>
          </a:bodyPr>
          <a:lstStyle/>
          <a:p>
            <a:r>
              <a:rPr lang="es-ES" sz="3100">
                <a:solidFill>
                  <a:srgbClr val="FFFFFF"/>
                </a:solidFill>
              </a:rPr>
              <a:t>Legítima del Cónyuge Sobreviviente</a:t>
            </a:r>
          </a:p>
        </p:txBody>
      </p:sp>
      <p:sp>
        <p:nvSpPr>
          <p:cNvPr id="12" name="Rectangle 11">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Marcador de contenido 2"/>
          <p:cNvSpPr>
            <a:spLocks noGrp="1"/>
          </p:cNvSpPr>
          <p:nvPr>
            <p:ph idx="1"/>
          </p:nvPr>
        </p:nvSpPr>
        <p:spPr>
          <a:xfrm>
            <a:off x="3556512" y="605896"/>
            <a:ext cx="4810247" cy="5646208"/>
          </a:xfrm>
        </p:spPr>
        <p:txBody>
          <a:bodyPr anchor="ctr">
            <a:normAutofit/>
          </a:bodyPr>
          <a:lstStyle/>
          <a:p>
            <a:pPr marL="0" indent="0">
              <a:buNone/>
            </a:pPr>
            <a:r>
              <a:rPr lang="es-ES" sz="1300" b="1" u="sng"/>
              <a:t>Derecho de Adjudicación Preferente: Problemas</a:t>
            </a:r>
            <a:r>
              <a:rPr lang="es-ES" sz="1300"/>
              <a:t> </a:t>
            </a:r>
            <a:endParaRPr lang="es-ES_tradnl" sz="1300"/>
          </a:p>
          <a:p>
            <a:r>
              <a:rPr lang="es-ES" sz="1300"/>
              <a:t>I</a:t>
            </a:r>
            <a:r>
              <a:rPr lang="es-ES" sz="1300" i="1"/>
              <a:t>nmueble en que resida: </a:t>
            </a:r>
            <a:r>
              <a:rPr lang="es-ES" sz="1300"/>
              <a:t>que sea o haya sido residencia principal de la familia. ¿Significa esto, dice el profesor Carlos Peña, que los bienes deben haber sido declarados familiares? La respuesta es negativa, la ley evita hablar de bienes familiares, se trata solo de una situación de hecho.</a:t>
            </a:r>
            <a:endParaRPr lang="es-ES_tradnl" sz="1300"/>
          </a:p>
          <a:p>
            <a:r>
              <a:rPr lang="es-ES_tradnl" sz="1300"/>
              <a:t>Q</a:t>
            </a:r>
            <a:r>
              <a:rPr lang="es-ES" sz="1300" err="1"/>
              <a:t>ué</a:t>
            </a:r>
            <a:r>
              <a:rPr lang="es-ES" sz="1300"/>
              <a:t> significa que el inmueble ha sido residencia principal de la familia: el inmueble que es residencia principal de la familia a la época de la apertura de la sucesión. Pero se plantea un problema más arduo, qué significa que el inmueble haya sido residencia principal de la familia. La expresión </a:t>
            </a:r>
            <a:r>
              <a:rPr lang="es-ES" sz="1300" i="1"/>
              <a:t>haya sido </a:t>
            </a:r>
            <a:r>
              <a:rPr lang="es-ES" sz="1300"/>
              <a:t>residencia principal de la familia, en concepto del profesor Peña, es lo suficientemente amplia para cubrir un lapso que va desde el inicio del matrimonio hasta la apertura de la sucesión y ello planteará, en su concepto, numerosos problemas de interpretación, sobre todo cuando a la muerte del causante los cónyuges se encuentran separados.</a:t>
            </a:r>
            <a:endParaRPr lang="es-ES_tradnl" sz="1300"/>
          </a:p>
          <a:p>
            <a:pPr marL="0" indent="0">
              <a:buNone/>
            </a:pPr>
            <a:endParaRPr lang="es-ES" sz="1300"/>
          </a:p>
          <a:p>
            <a:pPr marL="0" indent="0">
              <a:buNone/>
            </a:pPr>
            <a:r>
              <a:rPr lang="es-ES" sz="1300"/>
              <a:t>El derecho de habitación, de acuerdo al inc.3º de la regla 10ª del art.1337, no será oponible a terceros de buena fe mientras no se inscriba la resolución que lo constituye en el Registro del Conservador de Bienes Raíces. Esta es una inscripción que se exige por vía de publicidad, porque el título, en este caso, es la resolución judicial. Y en todo lo no previsto por la ley estos derechos de uso y habitación se rigen por las reglas que el Código da en el libro II, al tratar del derecho de uso y habitación. </a:t>
            </a:r>
            <a:endParaRPr lang="es-ES_tradnl" sz="1300"/>
          </a:p>
        </p:txBody>
      </p:sp>
    </p:spTree>
    <p:extLst>
      <p:ext uri="{BB962C8B-B14F-4D97-AF65-F5344CB8AC3E}">
        <p14:creationId xmlns:p14="http://schemas.microsoft.com/office/powerpoint/2010/main" val="39354827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6B16355-27FB-445B-B646-02AB736374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p:cNvSpPr>
            <a:spLocks noGrp="1"/>
          </p:cNvSpPr>
          <p:nvPr>
            <p:ph type="title"/>
          </p:nvPr>
        </p:nvSpPr>
        <p:spPr>
          <a:xfrm>
            <a:off x="6132909" y="634946"/>
            <a:ext cx="2529396" cy="5055904"/>
          </a:xfrm>
        </p:spPr>
        <p:txBody>
          <a:bodyPr anchor="ctr">
            <a:normAutofit/>
          </a:bodyPr>
          <a:lstStyle/>
          <a:p>
            <a:r>
              <a:rPr lang="es-ES" dirty="0"/>
              <a:t>Legítimas</a:t>
            </a:r>
          </a:p>
        </p:txBody>
      </p:sp>
      <p:cxnSp>
        <p:nvCxnSpPr>
          <p:cNvPr id="11" name="Straight Connector 10">
            <a:extLst>
              <a:ext uri="{FF2B5EF4-FFF2-40B4-BE49-F238E27FC236}">
                <a16:creationId xmlns:a16="http://schemas.microsoft.com/office/drawing/2014/main" id="{06DA680F-F6AC-453E-A8BF-C5BDED2851D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892733" y="1791298"/>
            <a:ext cx="0" cy="274320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B3BF2E5-C3AB-441F-A430-491119C56D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 y="6334316"/>
            <a:ext cx="9143989"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a:extLst>
              <a:ext uri="{FF2B5EF4-FFF2-40B4-BE49-F238E27FC236}">
                <a16:creationId xmlns:a16="http://schemas.microsoft.com/office/drawing/2014/main" id="{DD07C90B-B81A-473B-8919-CA924E61F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400800"/>
            <a:ext cx="9144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Marcador de contenido 2">
            <a:extLst>
              <a:ext uri="{FF2B5EF4-FFF2-40B4-BE49-F238E27FC236}">
                <a16:creationId xmlns:a16="http://schemas.microsoft.com/office/drawing/2014/main" id="{6AD28308-31D3-4CCB-916B-0F9150444746}"/>
              </a:ext>
            </a:extLst>
          </p:cNvPr>
          <p:cNvGraphicFramePr>
            <a:graphicFrameLocks noGrp="1"/>
          </p:cNvGraphicFramePr>
          <p:nvPr>
            <p:ph idx="1"/>
            <p:extLst>
              <p:ext uri="{D42A27DB-BD31-4B8C-83A1-F6EECF244321}">
                <p14:modId xmlns:p14="http://schemas.microsoft.com/office/powerpoint/2010/main" val="4079945557"/>
              </p:ext>
            </p:extLst>
          </p:nvPr>
        </p:nvGraphicFramePr>
        <p:xfrm>
          <a:off x="475059" y="639763"/>
          <a:ext cx="5182791" cy="50514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565922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5230A27-1553-42F8-99D7-829868E137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772232D-B4D6-429F-B3D1-2D9891B85E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bg2"/>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p:cNvSpPr>
            <a:spLocks noGrp="1"/>
          </p:cNvSpPr>
          <p:nvPr>
            <p:ph type="title"/>
          </p:nvPr>
        </p:nvSpPr>
        <p:spPr>
          <a:xfrm>
            <a:off x="723772" y="963997"/>
            <a:ext cx="2441018" cy="4938361"/>
          </a:xfrm>
        </p:spPr>
        <p:txBody>
          <a:bodyPr anchor="ctr">
            <a:normAutofit/>
          </a:bodyPr>
          <a:lstStyle/>
          <a:p>
            <a:pPr algn="r"/>
            <a:r>
              <a:rPr lang="es-ES" sz="3800" dirty="0"/>
              <a:t>Legítimas</a:t>
            </a:r>
          </a:p>
        </p:txBody>
      </p:sp>
      <p:cxnSp>
        <p:nvCxnSpPr>
          <p:cNvPr id="12" name="Straight Connector 11">
            <a:extLst>
              <a:ext uri="{FF2B5EF4-FFF2-40B4-BE49-F238E27FC236}">
                <a16:creationId xmlns:a16="http://schemas.microsoft.com/office/drawing/2014/main" id="{02CC3441-26B3-4381-B3DF-8AE3C288BC0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87688" y="2057399"/>
            <a:ext cx="0" cy="27432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Marcador de contenido 2"/>
          <p:cNvSpPr>
            <a:spLocks noGrp="1"/>
          </p:cNvSpPr>
          <p:nvPr>
            <p:ph idx="1"/>
          </p:nvPr>
        </p:nvSpPr>
        <p:spPr>
          <a:xfrm>
            <a:off x="3851161" y="963507"/>
            <a:ext cx="4601323" cy="4938851"/>
          </a:xfrm>
        </p:spPr>
        <p:txBody>
          <a:bodyPr anchor="ctr">
            <a:noAutofit/>
          </a:bodyPr>
          <a:lstStyle/>
          <a:p>
            <a:pPr marL="0" indent="0">
              <a:buNone/>
            </a:pPr>
            <a:r>
              <a:rPr lang="es-ES" sz="1300" b="1" dirty="0"/>
              <a:t>¿Quiénes son los llamados a esta cuota de la herencia que se llama legítima?</a:t>
            </a:r>
            <a:endParaRPr lang="es-ES_tradnl" sz="1300" b="1" dirty="0"/>
          </a:p>
          <a:p>
            <a:pPr marL="0" indent="0">
              <a:buNone/>
            </a:pPr>
            <a:r>
              <a:rPr lang="es-ES" sz="1300" dirty="0"/>
              <a:t>De acuerdo al art.1182 reformado, son legitimarios: </a:t>
            </a:r>
            <a:endParaRPr lang="es-ES_tradnl" sz="1300" dirty="0"/>
          </a:p>
          <a:p>
            <a:pPr marL="0" indent="0">
              <a:buNone/>
            </a:pPr>
            <a:r>
              <a:rPr lang="es-ES" sz="1300" b="1" dirty="0"/>
              <a:t>1º Los hijos, personalmente o representados por su descendencia:</a:t>
            </a:r>
          </a:p>
          <a:p>
            <a:pPr>
              <a:buFont typeface="Wingdings" charset="2"/>
              <a:buChar char="ü"/>
            </a:pPr>
            <a:r>
              <a:rPr lang="es-ES" sz="1300" dirty="0"/>
              <a:t>Son legitimarios todos los hijos, cualquiera sea el origen de su filiación. </a:t>
            </a:r>
          </a:p>
          <a:p>
            <a:pPr>
              <a:buFont typeface="Wingdings" charset="2"/>
              <a:buChar char="ü"/>
            </a:pPr>
            <a:r>
              <a:rPr lang="es-ES" sz="1300" dirty="0"/>
              <a:t>Se aplica el derecho de representación, ya que los descendientes de grado más cercano excluyen a los de grado más lejano</a:t>
            </a:r>
          </a:p>
          <a:p>
            <a:pPr marL="0" indent="0">
              <a:buNone/>
            </a:pPr>
            <a:r>
              <a:rPr lang="es-ES" sz="1300" b="1" dirty="0"/>
              <a:t>2º Los ascendientes, y</a:t>
            </a:r>
            <a:endParaRPr lang="es-ES_tradnl" sz="1300" b="1" dirty="0"/>
          </a:p>
          <a:p>
            <a:pPr marL="0" indent="0">
              <a:buNone/>
            </a:pPr>
            <a:r>
              <a:rPr lang="es-ES" sz="1300" dirty="0"/>
              <a:t>No serán legitimarios los ascendientes del causante si la paternidad o la maternidad que constituye o de la que deriva su parentesco ha sido determinada judicialmente contra la oposición del respectivo padre o madre, salvo el caso final del art.203.  </a:t>
            </a:r>
            <a:endParaRPr lang="es-ES_tradnl" sz="1300" dirty="0"/>
          </a:p>
          <a:p>
            <a:pPr marL="0" indent="0">
              <a:buNone/>
            </a:pPr>
            <a:r>
              <a:rPr lang="es-ES" sz="1300" b="1" dirty="0"/>
              <a:t>3º El cónyuge sobreviviente. </a:t>
            </a:r>
            <a:endParaRPr lang="es-ES_tradnl" sz="1300" b="1" dirty="0"/>
          </a:p>
          <a:p>
            <a:r>
              <a:rPr lang="es-ES" sz="1300" dirty="0"/>
              <a:t>No es relevante el régimen económico de matrimonio entre los cónyuges ni la existencia o cantidad de hijos</a:t>
            </a:r>
          </a:p>
          <a:p>
            <a:r>
              <a:rPr lang="es-ES" sz="1300" dirty="0"/>
              <a:t>Pierde esta calidad el cónyuge que haya dado motivo a la separación judicial culposamente; supuesto cónyuge de un matrimonio nulo sea o no putativo</a:t>
            </a:r>
            <a:endParaRPr lang="es-ES_tradnl" sz="1300" dirty="0"/>
          </a:p>
        </p:txBody>
      </p:sp>
    </p:spTree>
    <p:extLst>
      <p:ext uri="{BB962C8B-B14F-4D97-AF65-F5344CB8AC3E}">
        <p14:creationId xmlns:p14="http://schemas.microsoft.com/office/powerpoint/2010/main" val="3204382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39736"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369277" y="605896"/>
            <a:ext cx="2313633" cy="5646208"/>
          </a:xfrm>
        </p:spPr>
        <p:txBody>
          <a:bodyPr anchor="ctr">
            <a:normAutofit/>
          </a:bodyPr>
          <a:lstStyle/>
          <a:p>
            <a:r>
              <a:rPr lang="es-ES" sz="3100" dirty="0">
                <a:solidFill>
                  <a:srgbClr val="FFFFFF"/>
                </a:solidFill>
              </a:rPr>
              <a:t>Cómo se distribuyen</a:t>
            </a:r>
          </a:p>
        </p:txBody>
      </p:sp>
      <p:sp>
        <p:nvSpPr>
          <p:cNvPr id="12" name="Rectangle 11">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Marcador de contenido 2"/>
          <p:cNvSpPr>
            <a:spLocks noGrp="1"/>
          </p:cNvSpPr>
          <p:nvPr>
            <p:ph idx="1"/>
          </p:nvPr>
        </p:nvSpPr>
        <p:spPr>
          <a:xfrm>
            <a:off x="3556512" y="605896"/>
            <a:ext cx="4810247" cy="5646208"/>
          </a:xfrm>
        </p:spPr>
        <p:txBody>
          <a:bodyPr anchor="ctr">
            <a:normAutofit/>
          </a:bodyPr>
          <a:lstStyle/>
          <a:p>
            <a:r>
              <a:rPr lang="es-ES" sz="1900" dirty="0"/>
              <a:t>Concurren, son excluidos y representados según las reglas de la sucesión intestada</a:t>
            </a:r>
          </a:p>
          <a:p>
            <a:pPr>
              <a:buFont typeface="Wingdings" charset="2"/>
              <a:buChar char="ü"/>
            </a:pPr>
            <a:r>
              <a:rPr lang="es-ES" sz="1900" dirty="0"/>
              <a:t>No concurren todos los herederos abintestato</a:t>
            </a:r>
          </a:p>
          <a:p>
            <a:pPr>
              <a:buFont typeface="Wingdings" charset="2"/>
              <a:buChar char="ü"/>
            </a:pPr>
            <a:r>
              <a:rPr lang="es-ES" sz="1900" dirty="0"/>
              <a:t>Si concurren varios legitimarios, art.1183, se forma una mitad, la mitad legitimaria, que se divide de las siguiente forma:</a:t>
            </a:r>
          </a:p>
          <a:p>
            <a:pPr marL="571500" indent="-571500">
              <a:buAutoNum type="romanLcParenR"/>
            </a:pPr>
            <a:r>
              <a:rPr lang="es-ES" sz="1900" dirty="0"/>
              <a:t>Concurren descendientes: </a:t>
            </a:r>
          </a:p>
          <a:p>
            <a:pPr marL="0" indent="0">
              <a:buNone/>
            </a:pPr>
            <a:r>
              <a:rPr lang="es-ES" sz="1900" dirty="0"/>
              <a:t>Se excluyen a los ascendientes. </a:t>
            </a:r>
          </a:p>
          <a:p>
            <a:pPr marL="0" indent="0">
              <a:buNone/>
            </a:pPr>
            <a:r>
              <a:rPr lang="es-ES" sz="1900" dirty="0"/>
              <a:t>Concurre con ellos el cónyuge con siguientes reglas:</a:t>
            </a:r>
          </a:p>
          <a:p>
            <a:pPr marL="514350" indent="-514350">
              <a:buAutoNum type="alphaLcParenR"/>
            </a:pPr>
            <a:r>
              <a:rPr lang="es-ES" sz="1900" dirty="0"/>
              <a:t>Recibe el doble de cada hijo, salvo que exista un solo hijo</a:t>
            </a:r>
          </a:p>
          <a:p>
            <a:pPr marL="514350" indent="-514350">
              <a:buAutoNum type="alphaLcParenR"/>
            </a:pPr>
            <a:r>
              <a:rPr lang="es-ES" sz="1900" dirty="0"/>
              <a:t>No puede recibir menos de ¼ de la mitad legitimaria o rigorosa</a:t>
            </a:r>
          </a:p>
          <a:p>
            <a:pPr marL="0" indent="0">
              <a:buNone/>
            </a:pPr>
            <a:endParaRPr lang="es-ES" sz="1900" dirty="0"/>
          </a:p>
          <a:p>
            <a:pPr>
              <a:buFont typeface="Wingdings" charset="2"/>
              <a:buChar char="ü"/>
            </a:pPr>
            <a:endParaRPr lang="es-ES" sz="1900" dirty="0"/>
          </a:p>
        </p:txBody>
      </p:sp>
    </p:spTree>
    <p:extLst>
      <p:ext uri="{BB962C8B-B14F-4D97-AF65-F5344CB8AC3E}">
        <p14:creationId xmlns:p14="http://schemas.microsoft.com/office/powerpoint/2010/main" val="11590066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Cómo se distribuyen</a:t>
            </a:r>
          </a:p>
        </p:txBody>
      </p:sp>
      <p:sp>
        <p:nvSpPr>
          <p:cNvPr id="3" name="Marcador de contenido 2"/>
          <p:cNvSpPr>
            <a:spLocks noGrp="1"/>
          </p:cNvSpPr>
          <p:nvPr>
            <p:ph idx="1"/>
          </p:nvPr>
        </p:nvSpPr>
        <p:spPr/>
        <p:txBody>
          <a:bodyPr>
            <a:normAutofit/>
          </a:bodyPr>
          <a:lstStyle/>
          <a:p>
            <a:pPr marL="571500" indent="-571500">
              <a:buNone/>
            </a:pPr>
            <a:r>
              <a:rPr lang="es-ES" dirty="0"/>
              <a:t>ii)	No concurren descendientes</a:t>
            </a:r>
          </a:p>
          <a:p>
            <a:pPr>
              <a:buFont typeface="Wingdings" charset="2"/>
              <a:buChar char="ü"/>
            </a:pPr>
            <a:r>
              <a:rPr lang="es-ES" dirty="0"/>
              <a:t> Corresponde al cónyuge y ascendientes</a:t>
            </a:r>
          </a:p>
          <a:p>
            <a:pPr>
              <a:buFont typeface="Wingdings" charset="2"/>
              <a:buChar char="ü"/>
            </a:pPr>
            <a:r>
              <a:rPr lang="es-ES" dirty="0"/>
              <a:t> 2/3 para cónyuge y 1/3 para ascendientes</a:t>
            </a:r>
          </a:p>
          <a:p>
            <a:pPr>
              <a:buFont typeface="Wingdings" charset="2"/>
              <a:buChar char="ü"/>
            </a:pPr>
            <a:r>
              <a:rPr lang="es-ES" dirty="0"/>
              <a:t> Si no hay ascendientes, el cónyuge se lleva la mitad legitimaria</a:t>
            </a:r>
          </a:p>
          <a:p>
            <a:pPr>
              <a:buFont typeface="Wingdings" charset="2"/>
              <a:buChar char="ü"/>
            </a:pPr>
            <a:r>
              <a:rPr lang="es-ES" dirty="0"/>
              <a:t> Si no hay cónyuge, se lleva todo el ascendiente de grado más próximo y en caso de ser varios, se dividen en partes iguales</a:t>
            </a:r>
          </a:p>
        </p:txBody>
      </p:sp>
    </p:spTree>
    <p:extLst>
      <p:ext uri="{BB962C8B-B14F-4D97-AF65-F5344CB8AC3E}">
        <p14:creationId xmlns:p14="http://schemas.microsoft.com/office/powerpoint/2010/main" val="32211584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39736"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369277" y="605896"/>
            <a:ext cx="2313633" cy="5646208"/>
          </a:xfrm>
        </p:spPr>
        <p:txBody>
          <a:bodyPr anchor="ctr">
            <a:normAutofit/>
          </a:bodyPr>
          <a:lstStyle/>
          <a:p>
            <a:r>
              <a:rPr lang="es-ES" sz="3100" b="1">
                <a:solidFill>
                  <a:srgbClr val="FFFFFF"/>
                </a:solidFill>
              </a:rPr>
              <a:t>¿Cómo calculamos la mitad legitimaria?</a:t>
            </a:r>
            <a:endParaRPr lang="es-ES" sz="3100">
              <a:solidFill>
                <a:srgbClr val="FFFFFF"/>
              </a:solidFill>
            </a:endParaRPr>
          </a:p>
        </p:txBody>
      </p:sp>
      <p:sp>
        <p:nvSpPr>
          <p:cNvPr id="21" name="Rectangle 20">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Marcador de contenido 2"/>
          <p:cNvSpPr>
            <a:spLocks noGrp="1"/>
          </p:cNvSpPr>
          <p:nvPr>
            <p:ph idx="1"/>
          </p:nvPr>
        </p:nvSpPr>
        <p:spPr>
          <a:xfrm>
            <a:off x="3556512" y="605896"/>
            <a:ext cx="4810247" cy="5646208"/>
          </a:xfrm>
        </p:spPr>
        <p:txBody>
          <a:bodyPr anchor="ctr">
            <a:normAutofit/>
          </a:bodyPr>
          <a:lstStyle/>
          <a:p>
            <a:r>
              <a:rPr lang="es-ES_tradnl" sz="1700" dirty="0"/>
              <a:t>Transformar el </a:t>
            </a:r>
            <a:r>
              <a:rPr lang="es-ES_tradnl" sz="1700" u="sng" dirty="0"/>
              <a:t>acervo ilíquido</a:t>
            </a:r>
            <a:r>
              <a:rPr lang="es-ES_tradnl" sz="1700" dirty="0"/>
              <a:t> en acervo líquido.</a:t>
            </a:r>
            <a:r>
              <a:rPr lang="es-ES" sz="1700" dirty="0"/>
              <a:t>	</a:t>
            </a:r>
            <a:endParaRPr lang="es-ES_tradnl" sz="1700" dirty="0"/>
          </a:p>
          <a:p>
            <a:r>
              <a:rPr lang="es-ES" sz="1700" dirty="0"/>
              <a:t>Eventuales agregaciones que constituyen los </a:t>
            </a:r>
            <a:r>
              <a:rPr lang="es-ES" sz="1700" u="sng" dirty="0"/>
              <a:t>acervos imaginarios</a:t>
            </a:r>
            <a:r>
              <a:rPr lang="es-ES" sz="1700" dirty="0"/>
              <a:t>.</a:t>
            </a:r>
            <a:endParaRPr lang="es-ES_tradnl" sz="1700" dirty="0"/>
          </a:p>
          <a:p>
            <a:r>
              <a:rPr lang="es-ES" sz="1700" dirty="0"/>
              <a:t>Esta mitad legitimaria </a:t>
            </a:r>
            <a:r>
              <a:rPr lang="es-ES" sz="1700" u="sng" dirty="0"/>
              <a:t>se divide por cabezas o estirpes </a:t>
            </a:r>
            <a:r>
              <a:rPr lang="es-ES" sz="1700" dirty="0"/>
              <a:t>entre los respectivos legitimarios, según las reglas de la sucesión intestada y lo que corresponde a cada uno en esta división es su legítima rigorosa. Art.1184 inc.1º.</a:t>
            </a:r>
            <a:endParaRPr lang="es-ES_tradnl" sz="1700" dirty="0"/>
          </a:p>
          <a:p>
            <a:endParaRPr lang="es-ES" sz="1700" dirty="0"/>
          </a:p>
        </p:txBody>
      </p:sp>
    </p:spTree>
    <p:extLst>
      <p:ext uri="{BB962C8B-B14F-4D97-AF65-F5344CB8AC3E}">
        <p14:creationId xmlns:p14="http://schemas.microsoft.com/office/powerpoint/2010/main" val="42294356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22960" y="286603"/>
            <a:ext cx="7543800" cy="1450757"/>
          </a:xfrm>
        </p:spPr>
        <p:txBody>
          <a:bodyPr>
            <a:normAutofit/>
          </a:bodyPr>
          <a:lstStyle/>
          <a:p>
            <a:r>
              <a:rPr lang="es-ES" b="1"/>
              <a:t>¿Cómo calculamos la mitad legitimaria?</a:t>
            </a:r>
            <a:endParaRPr lang="es-ES"/>
          </a:p>
        </p:txBody>
      </p:sp>
      <p:graphicFrame>
        <p:nvGraphicFramePr>
          <p:cNvPr id="15" name="Marcador de contenido 2">
            <a:extLst>
              <a:ext uri="{FF2B5EF4-FFF2-40B4-BE49-F238E27FC236}">
                <a16:creationId xmlns:a16="http://schemas.microsoft.com/office/drawing/2014/main" id="{901A2FCB-5E3B-4B57-8CED-DDA86EE2D6DD}"/>
              </a:ext>
            </a:extLst>
          </p:cNvPr>
          <p:cNvGraphicFramePr>
            <a:graphicFrameLocks noGrp="1"/>
          </p:cNvGraphicFramePr>
          <p:nvPr>
            <p:ph idx="1"/>
            <p:extLst>
              <p:ext uri="{D42A27DB-BD31-4B8C-83A1-F6EECF244321}">
                <p14:modId xmlns:p14="http://schemas.microsoft.com/office/powerpoint/2010/main" val="2201794357"/>
              </p:ext>
            </p:extLst>
          </p:nvPr>
        </p:nvGraphicFramePr>
        <p:xfrm>
          <a:off x="822722" y="2098515"/>
          <a:ext cx="7543800" cy="37860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423304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3558DB37-9FEE-48A2-8578-ED04015739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5F7FCCA6-00E2-4F74-A105-0D769872F2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30" y="4953000"/>
            <a:ext cx="9141714"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800100" y="5252936"/>
            <a:ext cx="7543800" cy="1028715"/>
          </a:xfrm>
        </p:spPr>
        <p:txBody>
          <a:bodyPr anchor="ctr">
            <a:normAutofit fontScale="90000"/>
          </a:bodyPr>
          <a:lstStyle/>
          <a:p>
            <a:pPr algn="ctr"/>
            <a:r>
              <a:rPr lang="es-ES" dirty="0">
                <a:solidFill>
                  <a:srgbClr val="FFFFFF"/>
                </a:solidFill>
              </a:rPr>
              <a:t>Características de la Legítima Rigorosa</a:t>
            </a:r>
          </a:p>
        </p:txBody>
      </p:sp>
      <p:sp>
        <p:nvSpPr>
          <p:cNvPr id="3" name="Marcador de contenido 2"/>
          <p:cNvSpPr>
            <a:spLocks noGrp="1"/>
          </p:cNvSpPr>
          <p:nvPr>
            <p:ph idx="1"/>
          </p:nvPr>
        </p:nvSpPr>
        <p:spPr>
          <a:xfrm>
            <a:off x="822960" y="528242"/>
            <a:ext cx="7520940" cy="4029903"/>
          </a:xfrm>
        </p:spPr>
        <p:txBody>
          <a:bodyPr>
            <a:normAutofit/>
          </a:bodyPr>
          <a:lstStyle/>
          <a:p>
            <a:pPr marL="0" indent="0">
              <a:buNone/>
            </a:pPr>
            <a:r>
              <a:rPr lang="es-ES" sz="1400" dirty="0"/>
              <a:t>La legítima puede ser rigorosa o efectiva.</a:t>
            </a:r>
            <a:endParaRPr lang="es-ES_tradnl" sz="1400" dirty="0"/>
          </a:p>
          <a:p>
            <a:pPr marL="0" indent="0">
              <a:buNone/>
            </a:pPr>
            <a:r>
              <a:rPr lang="es-ES_tradnl" sz="1400" b="1" dirty="0"/>
              <a:t>1.	Es una asignación forzosa:</a:t>
            </a:r>
          </a:p>
          <a:p>
            <a:pPr>
              <a:buFont typeface="Wingdings" charset="2"/>
              <a:buChar char="ü"/>
            </a:pPr>
            <a:r>
              <a:rPr lang="es-ES_tradnl" sz="1400" dirty="0"/>
              <a:t>art.1167 la señala.</a:t>
            </a:r>
          </a:p>
          <a:p>
            <a:pPr>
              <a:buFont typeface="Wingdings" charset="2"/>
              <a:buChar char="ü"/>
            </a:pPr>
            <a:r>
              <a:rPr lang="es-ES_tradnl" sz="1400" dirty="0"/>
              <a:t> art.1226 inc.3º: tipo de pacto sobre sucesión futura. Se mirará como repudiación intempestiva, y no tendrá valor alguno, el permiso concedido por un legitimario al que le debe la legítima para que pueda testar sin consideración a ella.</a:t>
            </a:r>
          </a:p>
          <a:p>
            <a:pPr marL="0" indent="0">
              <a:buNone/>
            </a:pPr>
            <a:r>
              <a:rPr lang="es-ES_tradnl" sz="1400" b="1" dirty="0"/>
              <a:t>2.	No es susceptible de condición, plazo, modo o gravamen alguno, art. 1192</a:t>
            </a:r>
          </a:p>
          <a:p>
            <a:pPr>
              <a:buFont typeface="Wingdings" charset="2"/>
              <a:buChar char="ü"/>
            </a:pPr>
            <a:r>
              <a:rPr lang="es-ES_tradnl" sz="1400" dirty="0"/>
              <a:t>Legítima que se deja a una mujer casada bajo el régimen de sociedad conyugal podría sujetarse a la condición de que no la administre el marido, o si podría sujetarse la legítima que se deja al hijo a la condición de que no la administre el padre.</a:t>
            </a:r>
          </a:p>
          <a:p>
            <a:pPr>
              <a:buFont typeface="Wingdings" charset="2"/>
              <a:buChar char="ü"/>
            </a:pPr>
            <a:r>
              <a:rPr lang="es-ES_tradnl" sz="1400" dirty="0"/>
              <a:t>Excepción: Ley de Bancos, que se deja a un incapaz es susceptible de dejarse bajo la condición de que la administre un banco, a través de su Departamento de comisión y de confianza, mientras dura la incapacidad del legitimario (art.82 nº7 del DFL 252).</a:t>
            </a:r>
          </a:p>
          <a:p>
            <a:pPr marL="0" indent="0">
              <a:buNone/>
            </a:pPr>
            <a:endParaRPr lang="es-ES_tradnl" sz="800" dirty="0"/>
          </a:p>
        </p:txBody>
      </p:sp>
      <p:sp>
        <p:nvSpPr>
          <p:cNvPr id="21" name="Rectangle 20">
            <a:extLst>
              <a:ext uri="{FF2B5EF4-FFF2-40B4-BE49-F238E27FC236}">
                <a16:creationId xmlns:a16="http://schemas.microsoft.com/office/drawing/2014/main" id="{5E1ED12F-9F06-4B37-87B7-F98F52937F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0" y="4906176"/>
            <a:ext cx="9141714"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0322597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3558DB37-9FEE-48A2-8578-ED04015739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5F7FCCA6-00E2-4F74-A105-0D769872F2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30" y="4953000"/>
            <a:ext cx="9141714"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800100" y="5252936"/>
            <a:ext cx="7543800" cy="1028715"/>
          </a:xfrm>
        </p:spPr>
        <p:txBody>
          <a:bodyPr anchor="ctr">
            <a:normAutofit fontScale="90000"/>
          </a:bodyPr>
          <a:lstStyle/>
          <a:p>
            <a:pPr algn="ctr"/>
            <a:r>
              <a:rPr lang="es-ES" dirty="0">
                <a:solidFill>
                  <a:srgbClr val="FFFFFF"/>
                </a:solidFill>
              </a:rPr>
              <a:t>Características de la Legítima Rigorosa</a:t>
            </a:r>
          </a:p>
        </p:txBody>
      </p:sp>
      <p:sp>
        <p:nvSpPr>
          <p:cNvPr id="3" name="Marcador de contenido 2"/>
          <p:cNvSpPr>
            <a:spLocks noGrp="1"/>
          </p:cNvSpPr>
          <p:nvPr>
            <p:ph idx="1"/>
          </p:nvPr>
        </p:nvSpPr>
        <p:spPr>
          <a:xfrm>
            <a:off x="822960" y="576350"/>
            <a:ext cx="7520940" cy="3981796"/>
          </a:xfrm>
        </p:spPr>
        <p:txBody>
          <a:bodyPr>
            <a:normAutofit/>
          </a:bodyPr>
          <a:lstStyle/>
          <a:p>
            <a:pPr marL="342900" indent="-342900">
              <a:buAutoNum type="arabicPeriod" startAt="3"/>
            </a:pPr>
            <a:r>
              <a:rPr lang="es-ES_tradnl" sz="1400" b="1" dirty="0"/>
              <a:t>El causante puede designar los bienes con cargo a los cuales se pagarán las legítimas, pero no puede delegar esta facultad ni puede tasarlos, así lo establece el art.1197.</a:t>
            </a:r>
          </a:p>
          <a:p>
            <a:pPr marL="0" indent="0">
              <a:buNone/>
            </a:pPr>
            <a:r>
              <a:rPr lang="es-ES_tradnl" sz="1400" dirty="0"/>
              <a:t>Art.1318 partición por acto entre vivos o por testamento:</a:t>
            </a:r>
          </a:p>
          <a:p>
            <a:pPr>
              <a:buFont typeface="Wingdings" charset="2"/>
              <a:buChar char="ü"/>
            </a:pPr>
            <a:r>
              <a:rPr lang="es-ES_tradnl" sz="1400" dirty="0"/>
              <a:t>Sector minoritario de la doctrina: cuando hay legitimarios el causante no podría hacer la partición.</a:t>
            </a:r>
          </a:p>
          <a:p>
            <a:pPr>
              <a:buFont typeface="Wingdings" charset="2"/>
              <a:buChar char="ü"/>
            </a:pPr>
            <a:r>
              <a:rPr lang="es-ES_tradnl" sz="1400" dirty="0"/>
              <a:t>Otro: ambas reglas son perfectamente conciliables. Esa tasación, esa partición y esa adjudicación no obliga a los legitimarios en cuanto vulnere sus derechos. </a:t>
            </a:r>
          </a:p>
          <a:p>
            <a:pPr>
              <a:buFont typeface="Wingdings" charset="2"/>
              <a:buChar char="ü"/>
            </a:pPr>
            <a:r>
              <a:rPr lang="es-ES_tradnl" sz="1400" dirty="0"/>
              <a:t>La reforma viene a confirmar esta opinión, porque el nuevo inc.2º del art.1318 agrega, en especial, la partición se considerará contraria a derecho ajeno si no ha respetado el derecho que el art.1337, regla 10ª, otorga al cónyuge sobreviviente.</a:t>
            </a:r>
            <a:endParaRPr lang="es-ES" sz="1400" dirty="0"/>
          </a:p>
          <a:p>
            <a:endParaRPr lang="es-ES" sz="1000" dirty="0"/>
          </a:p>
        </p:txBody>
      </p:sp>
      <p:sp>
        <p:nvSpPr>
          <p:cNvPr id="21" name="Rectangle 20">
            <a:extLst>
              <a:ext uri="{FF2B5EF4-FFF2-40B4-BE49-F238E27FC236}">
                <a16:creationId xmlns:a16="http://schemas.microsoft.com/office/drawing/2014/main" id="{5E1ED12F-9F06-4B37-87B7-F98F52937F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0" y="4906176"/>
            <a:ext cx="9141714"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274809870"/>
      </p:ext>
    </p:extLst>
  </p:cSld>
  <p:clrMapOvr>
    <a:masterClrMapping/>
  </p:clrMapOvr>
</p:sld>
</file>

<file path=ppt/theme/theme1.xml><?xml version="1.0" encoding="utf-8"?>
<a:theme xmlns:a="http://schemas.openxmlformats.org/drawingml/2006/main" name="Retrospección">
  <a:themeElements>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ción">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otalTime>97</TotalTime>
  <Words>1692</Words>
  <Application>Microsoft Office PowerPoint</Application>
  <PresentationFormat>Presentación en pantalla (4:3)</PresentationFormat>
  <Paragraphs>98</Paragraphs>
  <Slides>15</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15</vt:i4>
      </vt:variant>
    </vt:vector>
  </HeadingPairs>
  <TitlesOfParts>
    <vt:vector size="19" baseType="lpstr">
      <vt:lpstr>Calibri</vt:lpstr>
      <vt:lpstr>Calibri Light</vt:lpstr>
      <vt:lpstr>Wingdings</vt:lpstr>
      <vt:lpstr>Retrospección</vt:lpstr>
      <vt:lpstr>Asignaciones Forzosas </vt:lpstr>
      <vt:lpstr>Legítimas</vt:lpstr>
      <vt:lpstr>Legítimas</vt:lpstr>
      <vt:lpstr>Cómo se distribuyen</vt:lpstr>
      <vt:lpstr>Cómo se distribuyen</vt:lpstr>
      <vt:lpstr>¿Cómo calculamos la mitad legitimaria?</vt:lpstr>
      <vt:lpstr>¿Cómo calculamos la mitad legitimaria?</vt:lpstr>
      <vt:lpstr>Características de la Legítima Rigorosa</vt:lpstr>
      <vt:lpstr>Características de la Legítima Rigorosa</vt:lpstr>
      <vt:lpstr>Características de la Legítima Rigorosa</vt:lpstr>
      <vt:lpstr>Características de la Legítima Rigorosa</vt:lpstr>
      <vt:lpstr>Características de la Legítima Rigorosa</vt:lpstr>
      <vt:lpstr>Legítima del Cónyuge Sobreviviente</vt:lpstr>
      <vt:lpstr>Legítima del Cónyuge Sobreviviente</vt:lpstr>
      <vt:lpstr>Legítima del Cónyuge Sobreviviente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Asignaciones Forzosas </dc:title>
  <dc:creator>Gissella Alejandra Lopez Rivera (gissella.lopez)</dc:creator>
  <cp:lastModifiedBy>Gissella Alejandra López Rivera</cp:lastModifiedBy>
  <cp:revision>8</cp:revision>
  <dcterms:created xsi:type="dcterms:W3CDTF">2020-07-20T20:52:33Z</dcterms:created>
  <dcterms:modified xsi:type="dcterms:W3CDTF">2022-09-26T23:32:25Z</dcterms:modified>
</cp:coreProperties>
</file>