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7" r:id="rId10"/>
    <p:sldId id="268" r:id="rId11"/>
    <p:sldId id="269" r:id="rId12"/>
    <p:sldId id="271" r:id="rId13"/>
    <p:sldId id="272" r:id="rId14"/>
    <p:sldId id="264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B2D1F2-87B4-4CAE-89A5-427E8A82FA94}" v="3" dt="2024-04-17T03:11:00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Chahuan Ibañez" userId="308bba1814906209" providerId="LiveId" clId="{C8B2D1F2-87B4-4CAE-89A5-427E8A82FA94}"/>
    <pc:docChg chg="undo redo custSel addSld delSld modSld sldOrd">
      <pc:chgData name="Francisco Chahuan Ibañez" userId="308bba1814906209" providerId="LiveId" clId="{C8B2D1F2-87B4-4CAE-89A5-427E8A82FA94}" dt="2024-04-17T03:24:20.046" v="2672" actId="1035"/>
      <pc:docMkLst>
        <pc:docMk/>
      </pc:docMkLst>
      <pc:sldChg chg="modSp mod">
        <pc:chgData name="Francisco Chahuan Ibañez" userId="308bba1814906209" providerId="LiveId" clId="{C8B2D1F2-87B4-4CAE-89A5-427E8A82FA94}" dt="2024-04-17T03:01:07.136" v="1832" actId="1036"/>
        <pc:sldMkLst>
          <pc:docMk/>
          <pc:sldMk cId="737525056" sldId="257"/>
        </pc:sldMkLst>
        <pc:spChg chg="mod">
          <ac:chgData name="Francisco Chahuan Ibañez" userId="308bba1814906209" providerId="LiveId" clId="{C8B2D1F2-87B4-4CAE-89A5-427E8A82FA94}" dt="2024-04-17T03:01:07.136" v="1832" actId="1036"/>
          <ac:spMkLst>
            <pc:docMk/>
            <pc:sldMk cId="737525056" sldId="257"/>
            <ac:spMk id="3" creationId="{A0F2F978-18A7-4015-8265-426B34AB2073}"/>
          </ac:spMkLst>
        </pc:spChg>
      </pc:sldChg>
      <pc:sldChg chg="modSp new mod">
        <pc:chgData name="Francisco Chahuan Ibañez" userId="308bba1814906209" providerId="LiveId" clId="{C8B2D1F2-87B4-4CAE-89A5-427E8A82FA94}" dt="2024-04-17T03:00:46.093" v="1823" actId="1036"/>
        <pc:sldMkLst>
          <pc:docMk/>
          <pc:sldMk cId="4229684968" sldId="258"/>
        </pc:sldMkLst>
        <pc:spChg chg="mod">
          <ac:chgData name="Francisco Chahuan Ibañez" userId="308bba1814906209" providerId="LiveId" clId="{C8B2D1F2-87B4-4CAE-89A5-427E8A82FA94}" dt="2024-04-17T03:00:46.093" v="1823" actId="1036"/>
          <ac:spMkLst>
            <pc:docMk/>
            <pc:sldMk cId="4229684968" sldId="258"/>
            <ac:spMk id="2" creationId="{747D35FB-5CF1-555D-5BA0-06A8C2F07D56}"/>
          </ac:spMkLst>
        </pc:spChg>
        <pc:spChg chg="mod">
          <ac:chgData name="Francisco Chahuan Ibañez" userId="308bba1814906209" providerId="LiveId" clId="{C8B2D1F2-87B4-4CAE-89A5-427E8A82FA94}" dt="2024-04-17T03:00:43.214" v="1819" actId="1035"/>
          <ac:spMkLst>
            <pc:docMk/>
            <pc:sldMk cId="4229684968" sldId="258"/>
            <ac:spMk id="3" creationId="{65D62368-379A-8D85-83DD-485578B146B5}"/>
          </ac:spMkLst>
        </pc:spChg>
      </pc:sldChg>
      <pc:sldChg chg="addSp delSp modSp new add del mod ord setBg">
        <pc:chgData name="Francisco Chahuan Ibañez" userId="308bba1814906209" providerId="LiveId" clId="{C8B2D1F2-87B4-4CAE-89A5-427E8A82FA94}" dt="2024-04-17T02:38:03.134" v="311" actId="47"/>
        <pc:sldMkLst>
          <pc:docMk/>
          <pc:sldMk cId="448969793" sldId="259"/>
        </pc:sldMkLst>
        <pc:spChg chg="mod">
          <ac:chgData name="Francisco Chahuan Ibañez" userId="308bba1814906209" providerId="LiveId" clId="{C8B2D1F2-87B4-4CAE-89A5-427E8A82FA94}" dt="2024-04-17T02:34:35.480" v="114" actId="1035"/>
          <ac:spMkLst>
            <pc:docMk/>
            <pc:sldMk cId="448969793" sldId="259"/>
            <ac:spMk id="2" creationId="{B817D52A-43DD-86E2-CE30-F4BEACA2203B}"/>
          </ac:spMkLst>
        </pc:spChg>
        <pc:spChg chg="mod">
          <ac:chgData name="Francisco Chahuan Ibañez" userId="308bba1814906209" providerId="LiveId" clId="{C8B2D1F2-87B4-4CAE-89A5-427E8A82FA94}" dt="2024-04-17T02:34:49.511" v="159" actId="13926"/>
          <ac:spMkLst>
            <pc:docMk/>
            <pc:sldMk cId="448969793" sldId="259"/>
            <ac:spMk id="3" creationId="{87F93A38-3AAD-80F7-B631-5A97F8F2B065}"/>
          </ac:spMkLst>
        </pc:spChg>
        <pc:spChg chg="add del">
          <ac:chgData name="Francisco Chahuan Ibañez" userId="308bba1814906209" providerId="LiveId" clId="{C8B2D1F2-87B4-4CAE-89A5-427E8A82FA94}" dt="2024-04-17T02:31:13.912" v="17" actId="22"/>
          <ac:spMkLst>
            <pc:docMk/>
            <pc:sldMk cId="448969793" sldId="259"/>
            <ac:spMk id="5" creationId="{EEE8B25E-AF7C-9BC3-AE4D-BFFA54F1F13F}"/>
          </ac:spMkLst>
        </pc:spChg>
      </pc:sldChg>
      <pc:sldChg chg="modSp new mod">
        <pc:chgData name="Francisco Chahuan Ibañez" userId="308bba1814906209" providerId="LiveId" clId="{C8B2D1F2-87B4-4CAE-89A5-427E8A82FA94}" dt="2024-04-17T02:43:57.212" v="543" actId="1036"/>
        <pc:sldMkLst>
          <pc:docMk/>
          <pc:sldMk cId="4035059519" sldId="259"/>
        </pc:sldMkLst>
        <pc:spChg chg="mod">
          <ac:chgData name="Francisco Chahuan Ibañez" userId="308bba1814906209" providerId="LiveId" clId="{C8B2D1F2-87B4-4CAE-89A5-427E8A82FA94}" dt="2024-04-17T02:43:57.212" v="543" actId="1036"/>
          <ac:spMkLst>
            <pc:docMk/>
            <pc:sldMk cId="4035059519" sldId="259"/>
            <ac:spMk id="2" creationId="{6F13D62E-512C-6A6C-E704-085408789AF6}"/>
          </ac:spMkLst>
        </pc:spChg>
        <pc:spChg chg="mod">
          <ac:chgData name="Francisco Chahuan Ibañez" userId="308bba1814906209" providerId="LiveId" clId="{C8B2D1F2-87B4-4CAE-89A5-427E8A82FA94}" dt="2024-04-17T02:43:42.572" v="531" actId="1035"/>
          <ac:spMkLst>
            <pc:docMk/>
            <pc:sldMk cId="4035059519" sldId="259"/>
            <ac:spMk id="3" creationId="{710BAB72-AB62-C586-3135-48364B975771}"/>
          </ac:spMkLst>
        </pc:spChg>
      </pc:sldChg>
      <pc:sldChg chg="modSp new mod">
        <pc:chgData name="Francisco Chahuan Ibañez" userId="308bba1814906209" providerId="LiveId" clId="{C8B2D1F2-87B4-4CAE-89A5-427E8A82FA94}" dt="2024-04-17T02:59:58.523" v="1789" actId="115"/>
        <pc:sldMkLst>
          <pc:docMk/>
          <pc:sldMk cId="1548367444" sldId="260"/>
        </pc:sldMkLst>
        <pc:spChg chg="mod">
          <ac:chgData name="Francisco Chahuan Ibañez" userId="308bba1814906209" providerId="LiveId" clId="{C8B2D1F2-87B4-4CAE-89A5-427E8A82FA94}" dt="2024-04-17T02:52:22.732" v="1499" actId="1035"/>
          <ac:spMkLst>
            <pc:docMk/>
            <pc:sldMk cId="1548367444" sldId="260"/>
            <ac:spMk id="2" creationId="{9A32416B-E9A7-76D4-1B2D-EF94D549034C}"/>
          </ac:spMkLst>
        </pc:spChg>
        <pc:spChg chg="mod">
          <ac:chgData name="Francisco Chahuan Ibañez" userId="308bba1814906209" providerId="LiveId" clId="{C8B2D1F2-87B4-4CAE-89A5-427E8A82FA94}" dt="2024-04-17T02:59:58.523" v="1789" actId="115"/>
          <ac:spMkLst>
            <pc:docMk/>
            <pc:sldMk cId="1548367444" sldId="260"/>
            <ac:spMk id="3" creationId="{C53A96DE-4BBB-1238-404A-ADC74993D4AF}"/>
          </ac:spMkLst>
        </pc:spChg>
      </pc:sldChg>
      <pc:sldChg chg="modSp new add del mod">
        <pc:chgData name="Francisco Chahuan Ibañez" userId="308bba1814906209" providerId="LiveId" clId="{C8B2D1F2-87B4-4CAE-89A5-427E8A82FA94}" dt="2024-04-17T02:38:03.854" v="312" actId="47"/>
        <pc:sldMkLst>
          <pc:docMk/>
          <pc:sldMk cId="1823329860" sldId="260"/>
        </pc:sldMkLst>
        <pc:spChg chg="mod">
          <ac:chgData name="Francisco Chahuan Ibañez" userId="308bba1814906209" providerId="LiveId" clId="{C8B2D1F2-87B4-4CAE-89A5-427E8A82FA94}" dt="2024-04-17T02:35:58.614" v="265" actId="1036"/>
          <ac:spMkLst>
            <pc:docMk/>
            <pc:sldMk cId="1823329860" sldId="260"/>
            <ac:spMk id="2" creationId="{D1D0C477-19E8-FA24-9E05-7D8181469BEC}"/>
          </ac:spMkLst>
        </pc:spChg>
        <pc:spChg chg="mod">
          <ac:chgData name="Francisco Chahuan Ibañez" userId="308bba1814906209" providerId="LiveId" clId="{C8B2D1F2-87B4-4CAE-89A5-427E8A82FA94}" dt="2024-04-17T02:36:17.384" v="289" actId="13926"/>
          <ac:spMkLst>
            <pc:docMk/>
            <pc:sldMk cId="1823329860" sldId="260"/>
            <ac:spMk id="3" creationId="{4F0C67E9-CADD-4363-E67E-D24CA9CB61A4}"/>
          </ac:spMkLst>
        </pc:spChg>
      </pc:sldChg>
      <pc:sldChg chg="modSp new del mod">
        <pc:chgData name="Francisco Chahuan Ibañez" userId="308bba1814906209" providerId="LiveId" clId="{C8B2D1F2-87B4-4CAE-89A5-427E8A82FA94}" dt="2024-04-17T02:34:04.912" v="83" actId="47"/>
        <pc:sldMkLst>
          <pc:docMk/>
          <pc:sldMk cId="1883626548" sldId="260"/>
        </pc:sldMkLst>
        <pc:spChg chg="mod">
          <ac:chgData name="Francisco Chahuan Ibañez" userId="308bba1814906209" providerId="LiveId" clId="{C8B2D1F2-87B4-4CAE-89A5-427E8A82FA94}" dt="2024-04-17T02:33:56.217" v="82" actId="122"/>
          <ac:spMkLst>
            <pc:docMk/>
            <pc:sldMk cId="1883626548" sldId="260"/>
            <ac:spMk id="2" creationId="{2219E6B3-12FA-2F9C-5749-5387E0AF0969}"/>
          </ac:spMkLst>
        </pc:spChg>
      </pc:sldChg>
      <pc:sldChg chg="modSp new add del mod">
        <pc:chgData name="Francisco Chahuan Ibañez" userId="308bba1814906209" providerId="LiveId" clId="{C8B2D1F2-87B4-4CAE-89A5-427E8A82FA94}" dt="2024-04-17T02:38:04.370" v="313" actId="47"/>
        <pc:sldMkLst>
          <pc:docMk/>
          <pc:sldMk cId="1991262351" sldId="261"/>
        </pc:sldMkLst>
        <pc:spChg chg="mod">
          <ac:chgData name="Francisco Chahuan Ibañez" userId="308bba1814906209" providerId="LiveId" clId="{C8B2D1F2-87B4-4CAE-89A5-427E8A82FA94}" dt="2024-04-17T02:36:52.413" v="298" actId="122"/>
          <ac:spMkLst>
            <pc:docMk/>
            <pc:sldMk cId="1991262351" sldId="261"/>
            <ac:spMk id="2" creationId="{89A74A25-AEF9-708C-702F-FD9D78CA2726}"/>
          </ac:spMkLst>
        </pc:spChg>
        <pc:spChg chg="mod">
          <ac:chgData name="Francisco Chahuan Ibañez" userId="308bba1814906209" providerId="LiveId" clId="{C8B2D1F2-87B4-4CAE-89A5-427E8A82FA94}" dt="2024-04-17T02:38:02.961" v="310" actId="20577"/>
          <ac:spMkLst>
            <pc:docMk/>
            <pc:sldMk cId="1991262351" sldId="261"/>
            <ac:spMk id="3" creationId="{FD8D08DF-92FE-97C1-D7E6-970996CCBD2D}"/>
          </ac:spMkLst>
        </pc:spChg>
      </pc:sldChg>
      <pc:sldChg chg="modSp add mod">
        <pc:chgData name="Francisco Chahuan Ibañez" userId="308bba1814906209" providerId="LiveId" clId="{C8B2D1F2-87B4-4CAE-89A5-427E8A82FA94}" dt="2024-04-17T03:00:14.736" v="1790" actId="115"/>
        <pc:sldMkLst>
          <pc:docMk/>
          <pc:sldMk cId="3744698685" sldId="261"/>
        </pc:sldMkLst>
        <pc:spChg chg="mod">
          <ac:chgData name="Francisco Chahuan Ibañez" userId="308bba1814906209" providerId="LiveId" clId="{C8B2D1F2-87B4-4CAE-89A5-427E8A82FA94}" dt="2024-04-17T03:00:14.736" v="1790" actId="115"/>
          <ac:spMkLst>
            <pc:docMk/>
            <pc:sldMk cId="3744698685" sldId="261"/>
            <ac:spMk id="3" creationId="{C53A96DE-4BBB-1238-404A-ADC74993D4AF}"/>
          </ac:spMkLst>
        </pc:spChg>
      </pc:sldChg>
      <pc:sldChg chg="addSp delSp modSp new mod">
        <pc:chgData name="Francisco Chahuan Ibañez" userId="308bba1814906209" providerId="LiveId" clId="{C8B2D1F2-87B4-4CAE-89A5-427E8A82FA94}" dt="2024-04-17T03:16:58.343" v="2320" actId="1035"/>
        <pc:sldMkLst>
          <pc:docMk/>
          <pc:sldMk cId="468174739" sldId="262"/>
        </pc:sldMkLst>
        <pc:spChg chg="mod">
          <ac:chgData name="Francisco Chahuan Ibañez" userId="308bba1814906209" providerId="LiveId" clId="{C8B2D1F2-87B4-4CAE-89A5-427E8A82FA94}" dt="2024-04-17T03:16:14.720" v="2312" actId="1035"/>
          <ac:spMkLst>
            <pc:docMk/>
            <pc:sldMk cId="468174739" sldId="262"/>
            <ac:spMk id="2" creationId="{F922930C-C420-A29C-51F6-AA8200C56C19}"/>
          </ac:spMkLst>
        </pc:spChg>
        <pc:spChg chg="mod">
          <ac:chgData name="Francisco Chahuan Ibañez" userId="308bba1814906209" providerId="LiveId" clId="{C8B2D1F2-87B4-4CAE-89A5-427E8A82FA94}" dt="2024-04-17T03:16:58.343" v="2320" actId="1035"/>
          <ac:spMkLst>
            <pc:docMk/>
            <pc:sldMk cId="468174739" sldId="262"/>
            <ac:spMk id="3" creationId="{BF0DC219-258E-794A-E757-96125D4592BA}"/>
          </ac:spMkLst>
        </pc:spChg>
        <pc:spChg chg="add del">
          <ac:chgData name="Francisco Chahuan Ibañez" userId="308bba1814906209" providerId="LiveId" clId="{C8B2D1F2-87B4-4CAE-89A5-427E8A82FA94}" dt="2024-04-17T03:01:59.210" v="1835" actId="22"/>
          <ac:spMkLst>
            <pc:docMk/>
            <pc:sldMk cId="468174739" sldId="262"/>
            <ac:spMk id="5" creationId="{0EBB8C0E-FF10-E69C-3F9F-E7365DDD763C}"/>
          </ac:spMkLst>
        </pc:spChg>
      </pc:sldChg>
      <pc:sldChg chg="modSp new mod ord">
        <pc:chgData name="Francisco Chahuan Ibañez" userId="308bba1814906209" providerId="LiveId" clId="{C8B2D1F2-87B4-4CAE-89A5-427E8A82FA94}" dt="2024-04-17T03:24:20.046" v="2672" actId="1035"/>
        <pc:sldMkLst>
          <pc:docMk/>
          <pc:sldMk cId="3112844568" sldId="263"/>
        </pc:sldMkLst>
        <pc:spChg chg="mod">
          <ac:chgData name="Francisco Chahuan Ibañez" userId="308bba1814906209" providerId="LiveId" clId="{C8B2D1F2-87B4-4CAE-89A5-427E8A82FA94}" dt="2024-04-17T03:06:56.546" v="2021" actId="1036"/>
          <ac:spMkLst>
            <pc:docMk/>
            <pc:sldMk cId="3112844568" sldId="263"/>
            <ac:spMk id="2" creationId="{D68758A9-A3FB-AD98-C525-E4936412F788}"/>
          </ac:spMkLst>
        </pc:spChg>
        <pc:spChg chg="mod">
          <ac:chgData name="Francisco Chahuan Ibañez" userId="308bba1814906209" providerId="LiveId" clId="{C8B2D1F2-87B4-4CAE-89A5-427E8A82FA94}" dt="2024-04-17T03:24:20.046" v="2672" actId="1035"/>
          <ac:spMkLst>
            <pc:docMk/>
            <pc:sldMk cId="3112844568" sldId="263"/>
            <ac:spMk id="3" creationId="{FF9DF2AF-9164-A473-217E-232D910F3C00}"/>
          </ac:spMkLst>
        </pc:spChg>
      </pc:sldChg>
      <pc:sldChg chg="modSp add mod">
        <pc:chgData name="Francisco Chahuan Ibañez" userId="308bba1814906209" providerId="LiveId" clId="{C8B2D1F2-87B4-4CAE-89A5-427E8A82FA94}" dt="2024-04-17T03:17:44.278" v="2362" actId="1035"/>
        <pc:sldMkLst>
          <pc:docMk/>
          <pc:sldMk cId="1039322852" sldId="264"/>
        </pc:sldMkLst>
        <pc:spChg chg="mod">
          <ac:chgData name="Francisco Chahuan Ibañez" userId="308bba1814906209" providerId="LiveId" clId="{C8B2D1F2-87B4-4CAE-89A5-427E8A82FA94}" dt="2024-04-17T03:16:18.974" v="2313" actId="1035"/>
          <ac:spMkLst>
            <pc:docMk/>
            <pc:sldMk cId="1039322852" sldId="264"/>
            <ac:spMk id="2" creationId="{F922930C-C420-A29C-51F6-AA8200C56C19}"/>
          </ac:spMkLst>
        </pc:spChg>
        <pc:spChg chg="mod">
          <ac:chgData name="Francisco Chahuan Ibañez" userId="308bba1814906209" providerId="LiveId" clId="{C8B2D1F2-87B4-4CAE-89A5-427E8A82FA94}" dt="2024-04-17T03:17:44.278" v="2362" actId="1035"/>
          <ac:spMkLst>
            <pc:docMk/>
            <pc:sldMk cId="1039322852" sldId="264"/>
            <ac:spMk id="3" creationId="{BF0DC219-258E-794A-E757-96125D4592BA}"/>
          </ac:spMkLst>
        </pc:spChg>
      </pc:sldChg>
      <pc:sldChg chg="new del">
        <pc:chgData name="Francisco Chahuan Ibañez" userId="308bba1814906209" providerId="LiveId" clId="{C8B2D1F2-87B4-4CAE-89A5-427E8A82FA94}" dt="2024-04-17T03:18:10.155" v="2365" actId="47"/>
        <pc:sldMkLst>
          <pc:docMk/>
          <pc:sldMk cId="4252928777" sldId="265"/>
        </pc:sldMkLst>
      </pc:sldChg>
      <pc:sldChg chg="modSp new mod">
        <pc:chgData name="Francisco Chahuan Ibañez" userId="308bba1814906209" providerId="LiveId" clId="{C8B2D1F2-87B4-4CAE-89A5-427E8A82FA94}" dt="2024-04-17T03:23:58.189" v="2665" actId="20577"/>
        <pc:sldMkLst>
          <pc:docMk/>
          <pc:sldMk cId="1347181004" sldId="266"/>
        </pc:sldMkLst>
        <pc:spChg chg="mod">
          <ac:chgData name="Francisco Chahuan Ibañez" userId="308bba1814906209" providerId="LiveId" clId="{C8B2D1F2-87B4-4CAE-89A5-427E8A82FA94}" dt="2024-04-17T03:18:25.090" v="2384" actId="1036"/>
          <ac:spMkLst>
            <pc:docMk/>
            <pc:sldMk cId="1347181004" sldId="266"/>
            <ac:spMk id="2" creationId="{A2978A58-AE6F-2B3B-D3E8-C63AB8BE2069}"/>
          </ac:spMkLst>
        </pc:spChg>
        <pc:spChg chg="mod">
          <ac:chgData name="Francisco Chahuan Ibañez" userId="308bba1814906209" providerId="LiveId" clId="{C8B2D1F2-87B4-4CAE-89A5-427E8A82FA94}" dt="2024-04-17T03:23:58.189" v="2665" actId="20577"/>
          <ac:spMkLst>
            <pc:docMk/>
            <pc:sldMk cId="1347181004" sldId="266"/>
            <ac:spMk id="3" creationId="{47DD84D9-0FA8-317A-F9D2-B139E13767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F6476-13F6-F52F-3B16-D5275664F3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Sobre la Compraventa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B10211-D7B2-45BE-FCE2-C9721B449D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Y en particular, sobre: (I) sus requisitos de fondo especiales; (II) LAS ARRAS;  Y (III) LAS REGLAS ESPECIALES DE CAPACIDAD. </a:t>
            </a:r>
          </a:p>
        </p:txBody>
      </p:sp>
    </p:spTree>
    <p:extLst>
      <p:ext uri="{BB962C8B-B14F-4D97-AF65-F5344CB8AC3E}">
        <p14:creationId xmlns:p14="http://schemas.microsoft.com/office/powerpoint/2010/main" val="4155112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2930C-C420-A29C-51F6-AA8200C56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64679"/>
            <a:ext cx="9603275" cy="1049235"/>
          </a:xfrm>
        </p:spPr>
        <p:txBody>
          <a:bodyPr/>
          <a:lstStyle/>
          <a:p>
            <a:pPr algn="ctr"/>
            <a:r>
              <a:rPr lang="es-CL" dirty="0"/>
              <a:t>Examen del artículo 1464 CC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0DC219-258E-794A-E757-96125D45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32352"/>
            <a:ext cx="9603275" cy="3688399"/>
          </a:xfrm>
        </p:spPr>
        <p:txBody>
          <a:bodyPr>
            <a:normAutofit fontScale="92500" lnSpcReduction="10000"/>
          </a:bodyPr>
          <a:lstStyle/>
          <a:p>
            <a:r>
              <a:rPr lang="es-CL" sz="26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Art. 1464 del CC: “</a:t>
            </a:r>
            <a:r>
              <a:rPr lang="es-MX" sz="26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Hay un objeto ilícito en la enajenación:</a:t>
            </a:r>
          </a:p>
          <a:p>
            <a:pPr lvl="1"/>
            <a:r>
              <a:rPr lang="es-MX" sz="26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1º. De las cosas que no están en el comercio;</a:t>
            </a:r>
          </a:p>
          <a:p>
            <a:pPr lvl="1"/>
            <a:r>
              <a:rPr lang="es-MX" sz="26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2º. De los derechos o privilegios que no pueden transferirse a otra persona;</a:t>
            </a:r>
          </a:p>
          <a:p>
            <a:pPr lvl="1"/>
            <a:r>
              <a:rPr lang="es-MX" sz="26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3º. De las cosas embargadas por decreto judicial, a menos que el juez lo autorice o el acreedor consienta en ello;</a:t>
            </a:r>
          </a:p>
          <a:p>
            <a:pPr lvl="1"/>
            <a:r>
              <a:rPr lang="es-MX" sz="26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4º. De especies cuya propiedad se litiga, sin permiso del juez que conoce en el litigio”.</a:t>
            </a: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L" sz="2400" kern="100" dirty="0">
              <a:latin typeface="+mj-lt"/>
              <a:cs typeface="Times New Roman" panose="02020603050405020304" pitchFamily="18" charset="0"/>
            </a:endParaRPr>
          </a:p>
          <a:p>
            <a:pPr lvl="1"/>
            <a:endParaRPr lang="es-CL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155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2930C-C420-A29C-51F6-AA8200C56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64679"/>
            <a:ext cx="9603275" cy="1049235"/>
          </a:xfrm>
        </p:spPr>
        <p:txBody>
          <a:bodyPr/>
          <a:lstStyle/>
          <a:p>
            <a:pPr algn="ctr"/>
            <a:r>
              <a:rPr lang="es-MX" dirty="0"/>
              <a:t>Determinada y singular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0DC219-258E-794A-E757-96125D45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32352"/>
            <a:ext cx="9603275" cy="3688399"/>
          </a:xfrm>
        </p:spPr>
        <p:txBody>
          <a:bodyPr>
            <a:normAutofit fontScale="85000" lnSpcReduction="10000"/>
          </a:bodyPr>
          <a:lstStyle/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Artículo 1811 CC: “</a:t>
            </a:r>
            <a:r>
              <a:rPr lang="es-MX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Es nula la venta de todos los bienes presentes o futuros o de unos y otros, ya se venda el total o una cuota; pero será válida la venta de todas las especies, géneros y cantidades, que se designen por escritura pública, aunque se extienda a cuanto el vendedor posea o espere adquirir, con tal que no comprenda objetos ilícitos.”</a:t>
            </a:r>
            <a:endParaRPr lang="es-CL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Determinación específica vs genérica.</a:t>
            </a:r>
          </a:p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¿Se puede vender una persona jurídica?</a:t>
            </a:r>
          </a:p>
          <a:p>
            <a:r>
              <a:rPr lang="es-CL" sz="2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¿Se puede vender una herencia?</a:t>
            </a:r>
          </a:p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¿Se pueden vender, por ejemplo, “todos los bienes que están en un departamento”?</a:t>
            </a:r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L" sz="2400" kern="100" dirty="0">
              <a:latin typeface="+mj-lt"/>
              <a:cs typeface="Times New Roman" panose="02020603050405020304" pitchFamily="18" charset="0"/>
            </a:endParaRPr>
          </a:p>
          <a:p>
            <a:pPr lvl="1"/>
            <a:endParaRPr lang="es-CL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42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2930C-C420-A29C-51F6-AA8200C56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64679"/>
            <a:ext cx="9603275" cy="1049235"/>
          </a:xfrm>
        </p:spPr>
        <p:txBody>
          <a:bodyPr/>
          <a:lstStyle/>
          <a:p>
            <a:pPr algn="ctr"/>
            <a:r>
              <a:rPr lang="es-MX" dirty="0"/>
              <a:t>Existir o esperarse que exista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0DC219-258E-794A-E757-96125D45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32352"/>
            <a:ext cx="9603275" cy="3688399"/>
          </a:xfrm>
        </p:spPr>
        <p:txBody>
          <a:bodyPr>
            <a:normAutofit/>
          </a:bodyPr>
          <a:lstStyle/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Este requisito es tautológico (1461 CC).</a:t>
            </a:r>
          </a:p>
          <a:p>
            <a:r>
              <a:rPr lang="es-CL" sz="2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CV de cosa futura (1813 CC).</a:t>
            </a:r>
          </a:p>
          <a:p>
            <a:r>
              <a:rPr lang="es-CL" sz="2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CV de cosa que se supone existe y no existe (1814 CC); y una excepción aparente (138 del CCom).</a:t>
            </a:r>
          </a:p>
          <a:p>
            <a:endParaRPr lang="es-CL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L" sz="2400" kern="100" dirty="0">
              <a:latin typeface="+mj-lt"/>
              <a:cs typeface="Times New Roman" panose="02020603050405020304" pitchFamily="18" charset="0"/>
            </a:endParaRPr>
          </a:p>
          <a:p>
            <a:pPr lvl="1"/>
            <a:endParaRPr lang="es-CL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740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2930C-C420-A29C-51F6-AA8200C56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64679"/>
            <a:ext cx="9603275" cy="1049235"/>
          </a:xfrm>
        </p:spPr>
        <p:txBody>
          <a:bodyPr/>
          <a:lstStyle/>
          <a:p>
            <a:pPr algn="ctr"/>
            <a:r>
              <a:rPr lang="es-MX" dirty="0"/>
              <a:t>La cosa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0DC219-258E-794A-E757-96125D45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32352"/>
            <a:ext cx="9603275" cy="3688399"/>
          </a:xfrm>
        </p:spPr>
        <p:txBody>
          <a:bodyPr/>
          <a:lstStyle/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La cosa es un requisito esencial de la CV</a:t>
            </a:r>
          </a:p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Requisitos según Meza Barros:</a:t>
            </a:r>
          </a:p>
          <a:p>
            <a:pPr lvl="1"/>
            <a:r>
              <a:rPr lang="es-CL" sz="2400" u="sng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Comerciable</a:t>
            </a:r>
            <a:r>
              <a:rPr lang="es-CL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(1810 CC)</a:t>
            </a:r>
          </a:p>
          <a:p>
            <a:pPr lvl="1"/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Determinada y singular 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(1811 CC)</a:t>
            </a:r>
          </a:p>
          <a:p>
            <a:pPr lvl="1"/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Existir o esperarse que exista 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(1813 y 1814 CC)</a:t>
            </a:r>
          </a:p>
          <a:p>
            <a:pPr lvl="1"/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No pertenecer al comprador 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(1816 CC)</a:t>
            </a:r>
          </a:p>
          <a:p>
            <a:r>
              <a:rPr lang="es-CL" sz="2400" kern="100" dirty="0">
                <a:latin typeface="+mj-lt"/>
                <a:cs typeface="Times New Roman" panose="02020603050405020304" pitchFamily="18" charset="0"/>
              </a:rPr>
              <a:t>Venta de cosa ajena (1815 CC)</a:t>
            </a:r>
          </a:p>
          <a:p>
            <a:pPr lvl="1"/>
            <a:endParaRPr lang="es-CL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639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2930C-C420-A29C-51F6-AA8200C56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79193"/>
            <a:ext cx="9603275" cy="1049235"/>
          </a:xfrm>
        </p:spPr>
        <p:txBody>
          <a:bodyPr/>
          <a:lstStyle/>
          <a:p>
            <a:pPr algn="ctr"/>
            <a:r>
              <a:rPr lang="es-MX" dirty="0"/>
              <a:t>El precio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0DC219-258E-794A-E757-96125D45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49739"/>
            <a:ext cx="10215467" cy="4234944"/>
          </a:xfrm>
        </p:spPr>
        <p:txBody>
          <a:bodyPr>
            <a:normAutofit/>
          </a:bodyPr>
          <a:lstStyle/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Definición legal</a:t>
            </a:r>
          </a:p>
          <a:p>
            <a:r>
              <a:rPr lang="es-CL" sz="2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El precio 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es un requisito esencial de la CV</a:t>
            </a:r>
          </a:p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Requisitos según Meza Barros:</a:t>
            </a:r>
          </a:p>
          <a:p>
            <a:pPr lvl="1"/>
            <a:r>
              <a:rPr lang="es-CL" sz="2400" u="sng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Consistir en dinero</a:t>
            </a:r>
            <a:r>
              <a:rPr lang="es-CL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(1793 CC)</a:t>
            </a:r>
            <a:endParaRPr lang="es-CL" sz="24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Real y serio</a:t>
            </a:r>
          </a:p>
          <a:p>
            <a:pPr lvl="1"/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Determinado</a:t>
            </a:r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o determinable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(1808 y 1809 CC)</a:t>
            </a:r>
          </a:p>
          <a:p>
            <a:r>
              <a:rPr lang="es-MX" sz="2400" kern="100" dirty="0">
                <a:latin typeface="+mj-lt"/>
                <a:cs typeface="Times New Roman" panose="02020603050405020304" pitchFamily="18" charset="0"/>
              </a:rPr>
              <a:t>Paralelo entre CV civil y mercantil respecto de la determinación del precio</a:t>
            </a:r>
            <a:endParaRPr lang="es-CL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322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78A58-AE6F-2B3B-D3E8-C63AB8BE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659378"/>
            <a:ext cx="9603275" cy="1049235"/>
          </a:xfrm>
        </p:spPr>
        <p:txBody>
          <a:bodyPr/>
          <a:lstStyle/>
          <a:p>
            <a:pPr algn="ctr"/>
            <a:r>
              <a:rPr lang="es-CL" dirty="0"/>
              <a:t>INCAPACIDADES ESPECIALES PARA CELEBRAR EL CONTRATO DE CV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DD84D9-0FA8-317A-F9D2-B139E1376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701" y="2257331"/>
            <a:ext cx="10697029" cy="4359782"/>
          </a:xfrm>
        </p:spPr>
        <p:txBody>
          <a:bodyPr>
            <a:normAutofit fontScale="32500" lnSpcReduction="20000"/>
          </a:bodyPr>
          <a:lstStyle/>
          <a:p>
            <a:r>
              <a:rPr lang="es-CL" sz="8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Reglas generales sobre capacidad contractual -1446 y 1447 CC-.</a:t>
            </a:r>
          </a:p>
          <a:p>
            <a:r>
              <a:rPr lang="es-CL" sz="8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Incapacidades especiales para celebrar un contrato de CV -1447 inc</a:t>
            </a:r>
            <a:r>
              <a:rPr lang="es-CL" sz="80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 final CC-</a:t>
            </a:r>
            <a:r>
              <a:rPr lang="es-CL" sz="8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143000" lvl="2" indent="-228600" algn="just">
              <a:buFont typeface="+mj-lt"/>
              <a:buAutoNum type="romanLcPeriod"/>
            </a:pPr>
            <a:r>
              <a:rPr lang="es-CL" sz="80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Incapacidades para comprar y vender</a:t>
            </a:r>
            <a:r>
              <a:rPr lang="es-CL" sz="8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143000" lvl="2" indent="-228600" algn="just">
              <a:buFont typeface="+mj-lt"/>
              <a:buAutoNum type="romanLcPeriod"/>
            </a:pPr>
            <a:r>
              <a:rPr lang="es-CL" sz="80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Incapacidades para vender</a:t>
            </a:r>
            <a:r>
              <a:rPr lang="es-CL" sz="8000" u="sng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s-CL" sz="80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buFont typeface="+mj-lt"/>
              <a:buAutoNum type="romanLcPeriod"/>
            </a:pPr>
            <a:r>
              <a:rPr lang="es-CL" sz="80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Incapacidades para comprar</a:t>
            </a:r>
            <a:r>
              <a:rPr lang="es-CL" sz="8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s-CL" sz="8000" kern="100" dirty="0">
                <a:latin typeface="+mj-lt"/>
                <a:cs typeface="Times New Roman" panose="02020603050405020304" pitchFamily="18" charset="0"/>
              </a:rPr>
              <a:t>¿Sanción al acto celebrado en contravención a estas reglas?</a:t>
            </a:r>
          </a:p>
          <a:p>
            <a:pPr marL="914400" lvl="2" indent="0" algn="just">
              <a:buNone/>
            </a:pPr>
            <a:endParaRPr lang="es-CL" sz="8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buFont typeface="+mj-lt"/>
              <a:buAutoNum type="romanLcPeriod"/>
            </a:pPr>
            <a:endParaRPr lang="es-CL" sz="8800" kern="1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914400" lvl="2" indent="0" algn="just">
              <a:buNone/>
            </a:pPr>
            <a:endParaRPr lang="es-CL" sz="8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lvl="3" indent="-2286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s-CL" sz="8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endParaRPr lang="es-CL" sz="13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lvl="3" indent="-2286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s-CL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lvl="3" indent="-2286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s-CL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47181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5DAD7C-40DE-8B22-4FC0-8252A9612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61836"/>
            <a:ext cx="9603275" cy="587136"/>
          </a:xfrm>
        </p:spPr>
        <p:txBody>
          <a:bodyPr/>
          <a:lstStyle/>
          <a:p>
            <a:pPr algn="ctr"/>
            <a:r>
              <a:rPr lang="es-CL" dirty="0"/>
              <a:t>Mapa para orientar el estudio de la </a:t>
            </a:r>
            <a:r>
              <a:rPr lang="es-CL" dirty="0" err="1"/>
              <a:t>cv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F2F978-18A7-4015-8265-426B34AB2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26571"/>
            <a:ext cx="9603275" cy="345061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s-CL" kern="100" dirty="0">
                <a:latin typeface="+mj-lt"/>
                <a:cs typeface="Times New Roman" panose="02020603050405020304" pitchFamily="18" charset="0"/>
              </a:rPr>
              <a:t>Definición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highlight>
                  <a:srgbClr val="FFFF00"/>
                </a:highlight>
                <a:latin typeface="+mj-lt"/>
                <a:cs typeface="Times New Roman" panose="02020603050405020304" pitchFamily="18" charset="0"/>
              </a:rPr>
              <a:t>Características del contrato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La CV es un contrato, por lo que no produce efectos reales, sino que solo efectos personales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effectLst/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Elementos del contrato de CV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effectLst/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Incapacidades especiales para celebrar un contrato de CV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Modalidades especiales del contrato de CV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Efectos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Pactos accesorios del contrato de compraventa</a:t>
            </a:r>
          </a:p>
          <a:p>
            <a:pPr>
              <a:spcBef>
                <a:spcPts val="0"/>
              </a:spcBef>
            </a:pPr>
            <a:r>
              <a:rPr lang="es-CL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Rescisión de la CV por lesión enorme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37525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D35FB-5CF1-555D-5BA0-06A8C2F07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021917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s-CL" dirty="0"/>
              <a:t>Definición</a:t>
            </a:r>
            <a:endParaRPr lang="es-CL" sz="18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D62368-379A-8D85-83DD-485578B14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750024"/>
            <a:ext cx="9603275" cy="2094152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Art. 1793 CC: “La compraventa es un </a:t>
            </a:r>
            <a:r>
              <a:rPr lang="es-CL" sz="28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contrato</a:t>
            </a:r>
            <a:r>
              <a:rPr lang="es-CL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en que una de las partes se obliga a </a:t>
            </a:r>
            <a:r>
              <a:rPr lang="es-CL" sz="28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dar una cosa </a:t>
            </a:r>
            <a:r>
              <a:rPr lang="es-CL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y la otra a </a:t>
            </a:r>
            <a:r>
              <a:rPr lang="es-CL" sz="28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pagarla en dinero</a:t>
            </a:r>
            <a:r>
              <a:rPr lang="es-CL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 Aquélla se dice vender y ésta comprar. El dinero que el comprador da por la cosa vendida, se llama </a:t>
            </a:r>
            <a:r>
              <a:rPr lang="es-CL" sz="28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precio</a:t>
            </a:r>
            <a:r>
              <a:rPr lang="es-CL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22968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3D62E-512C-6A6C-E704-08540878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434" y="915358"/>
            <a:ext cx="9603275" cy="622499"/>
          </a:xfrm>
        </p:spPr>
        <p:txBody>
          <a:bodyPr/>
          <a:lstStyle/>
          <a:p>
            <a:pPr algn="ctr"/>
            <a:r>
              <a:rPr lang="es-MX" dirty="0"/>
              <a:t>LAS SOLEMNIDADES DEL CONTRATO DE CV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0BAB72-AB62-C586-3135-48364B975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78969"/>
            <a:ext cx="9603275" cy="3450613"/>
          </a:xfrm>
        </p:spPr>
        <p:txBody>
          <a:bodyPr>
            <a:normAutofit fontScale="85000" lnSpcReduction="20000"/>
          </a:bodyPr>
          <a:lstStyle/>
          <a:p>
            <a:r>
              <a:rPr lang="es-CL" sz="2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CV es generalmente consensual</a:t>
            </a:r>
            <a:r>
              <a:rPr lang="es-C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(1801 inc. 1° CC).</a:t>
            </a:r>
          </a:p>
          <a:p>
            <a:r>
              <a:rPr lang="es-CL" sz="2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Excepcionalmente es solemne</a:t>
            </a:r>
            <a:r>
              <a:rPr lang="es-C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s-C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Solemnidades legales.</a:t>
            </a:r>
          </a:p>
          <a:p>
            <a:pPr lvl="2"/>
            <a:r>
              <a:rPr lang="es-CL" sz="2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Ordinarias: en atención a la cosa objeto de la CV (1801 inc. 2° CC).</a:t>
            </a:r>
          </a:p>
          <a:p>
            <a:pPr lvl="2"/>
            <a:r>
              <a:rPr lang="es-CL" sz="2600" dirty="0">
                <a:latin typeface="Aptos" panose="020B0004020202020204" pitchFamily="34" charset="0"/>
              </a:rPr>
              <a:t>Especiales: </a:t>
            </a:r>
            <a:r>
              <a:rPr lang="es-MX" sz="2600" dirty="0">
                <a:latin typeface="Aptos" panose="020B0004020202020204" pitchFamily="34" charset="0"/>
              </a:rPr>
              <a:t>en atención a las circunstancias en que la CV se celebra, o a las personas que intervienen.</a:t>
            </a:r>
            <a:endParaRPr lang="es-CL" sz="2600" dirty="0">
              <a:latin typeface="Aptos" panose="020B0004020202020204" pitchFamily="34" charset="0"/>
            </a:endParaRPr>
          </a:p>
          <a:p>
            <a:pPr lvl="1"/>
            <a:r>
              <a:rPr lang="es-CL" sz="2600" dirty="0">
                <a:latin typeface="Aptos" panose="020B0004020202020204" pitchFamily="34" charset="0"/>
              </a:rPr>
              <a:t>Solemnidades voluntarias (1802 CC).</a:t>
            </a:r>
          </a:p>
          <a:p>
            <a:pPr lvl="1"/>
            <a:r>
              <a:rPr lang="es-CL" sz="2600" dirty="0">
                <a:latin typeface="Aptos" panose="020B0004020202020204" pitchFamily="34" charset="0"/>
              </a:rPr>
              <a:t>Las arras (1803 a 1805 CC).</a:t>
            </a:r>
          </a:p>
          <a:p>
            <a:pPr lvl="2"/>
            <a:endParaRPr lang="es-CL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059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2416B-E9A7-76D4-1B2D-EF94D5490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434" y="901505"/>
            <a:ext cx="9603275" cy="594790"/>
          </a:xfrm>
        </p:spPr>
        <p:txBody>
          <a:bodyPr/>
          <a:lstStyle/>
          <a:p>
            <a:pPr algn="ctr"/>
            <a:r>
              <a:rPr lang="es-CL" dirty="0"/>
              <a:t>Las arras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3A96DE-4BBB-1238-404A-ADC74993D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es-CL" u="sng" dirty="0"/>
              <a:t>Definición</a:t>
            </a:r>
            <a:r>
              <a:rPr lang="es-CL" dirty="0"/>
              <a:t>.</a:t>
            </a:r>
          </a:p>
          <a:p>
            <a:r>
              <a:rPr lang="es-CL" u="sng" dirty="0"/>
              <a:t>Naturaleza</a:t>
            </a:r>
            <a:r>
              <a:rPr lang="es-CL" dirty="0"/>
              <a:t>.</a:t>
            </a:r>
          </a:p>
          <a:p>
            <a:r>
              <a:rPr lang="es-CL" u="sng" dirty="0"/>
              <a:t>Tipos de arras</a:t>
            </a:r>
            <a:r>
              <a:rPr lang="es-CL" dirty="0"/>
              <a:t>: (1803-805 CC) (i) obligacionales; (ii) penitenciales; y (iii) confirmatorias.</a:t>
            </a:r>
          </a:p>
          <a:p>
            <a:r>
              <a:rPr lang="es-CL" u="sng" dirty="0"/>
              <a:t>Efecto de las arras obligacionales y penitenciales</a:t>
            </a:r>
            <a:r>
              <a:rPr lang="es-CL" dirty="0"/>
              <a:t>: (1804 CC) las partes podrán retractarse, la que dio las arras perdiéndolas, y la que las recibió restituyéndolas dobladas.</a:t>
            </a:r>
          </a:p>
          <a:p>
            <a:r>
              <a:rPr lang="es-CL" u="sng" dirty="0"/>
              <a:t>Oportunidad para retractarse en arras obligacionales y penitenciales </a:t>
            </a:r>
            <a:r>
              <a:rPr lang="es-CL" dirty="0"/>
              <a:t>(1804 CC): (i) en el plazo fijado por las partes, o en su silencio, dentro del término de 2 meses; y en todo caso (ii) hasta el otorgamiento de escritura pública de venta o (iii) hasta que </a:t>
            </a:r>
            <a:r>
              <a:rPr lang="es-CL" dirty="0" err="1"/>
              <a:t>principe</a:t>
            </a:r>
            <a:r>
              <a:rPr lang="es-CL" dirty="0"/>
              <a:t> la entrega de la cosa.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48367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2416B-E9A7-76D4-1B2D-EF94D5490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434" y="901505"/>
            <a:ext cx="9603275" cy="594790"/>
          </a:xfrm>
        </p:spPr>
        <p:txBody>
          <a:bodyPr/>
          <a:lstStyle/>
          <a:p>
            <a:pPr algn="ctr"/>
            <a:r>
              <a:rPr lang="es-CL" dirty="0"/>
              <a:t>Las arras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3A96DE-4BBB-1238-404A-ADC74993D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60312"/>
            <a:ext cx="9603275" cy="4301941"/>
          </a:xfrm>
        </p:spPr>
        <p:txBody>
          <a:bodyPr>
            <a:normAutofit/>
          </a:bodyPr>
          <a:lstStyle/>
          <a:p>
            <a:r>
              <a:rPr lang="es-CL" u="sng" dirty="0"/>
              <a:t>Arras confirmatorias </a:t>
            </a:r>
            <a:r>
              <a:rPr lang="es-CL" dirty="0"/>
              <a:t>(1805 CC):</a:t>
            </a:r>
          </a:p>
          <a:p>
            <a:pPr lvl="1"/>
            <a:r>
              <a:rPr lang="es-CL" sz="2000" dirty="0"/>
              <a:t>S</a:t>
            </a:r>
            <a:r>
              <a:rPr lang="es-MX" sz="2000" dirty="0"/>
              <a:t>e limitan a servir de prueba de que el contrato se ha perfeccionado. </a:t>
            </a:r>
          </a:p>
          <a:p>
            <a:pPr lvl="1"/>
            <a:r>
              <a:rPr lang="es-MX" sz="2000" dirty="0"/>
              <a:t>Las partes no tienen derecho a retractarse.</a:t>
            </a:r>
          </a:p>
          <a:p>
            <a:pPr lvl="1"/>
            <a:r>
              <a:rPr lang="es-MX" sz="2000" dirty="0">
                <a:latin typeface="+mj-lt"/>
              </a:rPr>
              <a:t>Requieren de texto expreso de los contratantes.</a:t>
            </a:r>
            <a:endParaRPr lang="es-CL" sz="2000" dirty="0">
              <a:latin typeface="+mj-lt"/>
            </a:endParaRPr>
          </a:p>
          <a:p>
            <a:r>
              <a:rPr lang="es-CL" u="sng" dirty="0">
                <a:latin typeface="+mj-lt"/>
              </a:rPr>
              <a:t>Puede dar las arras tanto el comprador como el vendedor</a:t>
            </a:r>
            <a:r>
              <a:rPr lang="es-CL" dirty="0">
                <a:latin typeface="+mj-lt"/>
              </a:rPr>
              <a:t>.</a:t>
            </a:r>
          </a:p>
          <a:p>
            <a:r>
              <a:rPr lang="es-CL" u="sng" dirty="0">
                <a:latin typeface="+mj-lt"/>
              </a:rPr>
              <a:t>Un caso sobre arras</a:t>
            </a:r>
            <a:r>
              <a:rPr lang="es-CL" dirty="0">
                <a:latin typeface="+mj-lt"/>
              </a:rPr>
              <a:t>:  “Rivera con Pérez”.</a:t>
            </a:r>
          </a:p>
          <a:p>
            <a:pPr lvl="1"/>
            <a:r>
              <a:rPr lang="es-CL" sz="2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¿Hay o no CV?  </a:t>
            </a:r>
          </a:p>
          <a:p>
            <a:pPr lvl="1"/>
            <a:r>
              <a:rPr lang="es-CL" sz="2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¿Pueden las arras constituirse a través de un cheque?</a:t>
            </a:r>
          </a:p>
          <a:p>
            <a:pPr lvl="1"/>
            <a:r>
              <a:rPr lang="es-CL" sz="2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¿Se aplican a este respecto la norma de la cláusula penal enorme? </a:t>
            </a:r>
          </a:p>
        </p:txBody>
      </p:sp>
    </p:spTree>
    <p:extLst>
      <p:ext uri="{BB962C8B-B14F-4D97-AF65-F5344CB8AC3E}">
        <p14:creationId xmlns:p14="http://schemas.microsoft.com/office/powerpoint/2010/main" val="3744698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758A9-A3FB-AD98-C525-E4936412F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049450"/>
            <a:ext cx="9603275" cy="1049235"/>
          </a:xfrm>
        </p:spPr>
        <p:txBody>
          <a:bodyPr/>
          <a:lstStyle/>
          <a:p>
            <a:pPr algn="ctr"/>
            <a:r>
              <a:rPr lang="es-MX" dirty="0"/>
              <a:t>REQUISITOS DE FONDO O INTERNOS DE LA CV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9DF2AF-9164-A473-217E-232D910F3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677916"/>
            <a:ext cx="9603275" cy="2266012"/>
          </a:xfrm>
        </p:spPr>
        <p:txBody>
          <a:bodyPr>
            <a:normAutofit/>
          </a:bodyPr>
          <a:lstStyle/>
          <a:p>
            <a:pPr algn="ctr"/>
            <a:r>
              <a:rPr lang="es-CL" sz="3200" dirty="0"/>
              <a:t>Cosa</a:t>
            </a:r>
          </a:p>
          <a:p>
            <a:pPr algn="ctr"/>
            <a:r>
              <a:rPr lang="es-CL" sz="3200" dirty="0"/>
              <a:t>Precio</a:t>
            </a:r>
          </a:p>
          <a:p>
            <a:pPr algn="ctr"/>
            <a:r>
              <a:rPr lang="es-CL" sz="3200" dirty="0"/>
              <a:t>Consentimiento sobre cosa, precio y la venta misma</a:t>
            </a:r>
          </a:p>
        </p:txBody>
      </p:sp>
    </p:spTree>
    <p:extLst>
      <p:ext uri="{BB962C8B-B14F-4D97-AF65-F5344CB8AC3E}">
        <p14:creationId xmlns:p14="http://schemas.microsoft.com/office/powerpoint/2010/main" val="3112844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2930C-C420-A29C-51F6-AA8200C56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64679"/>
            <a:ext cx="9603275" cy="1049235"/>
          </a:xfrm>
        </p:spPr>
        <p:txBody>
          <a:bodyPr/>
          <a:lstStyle/>
          <a:p>
            <a:pPr algn="ctr"/>
            <a:r>
              <a:rPr lang="es-MX" dirty="0"/>
              <a:t>La cosa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0DC219-258E-794A-E757-96125D45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32352"/>
            <a:ext cx="9603275" cy="3688399"/>
          </a:xfrm>
        </p:spPr>
        <p:txBody>
          <a:bodyPr/>
          <a:lstStyle/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La cosa es un requisito esencial de la CV</a:t>
            </a:r>
          </a:p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Requisitos según Meza Barros:</a:t>
            </a:r>
          </a:p>
          <a:p>
            <a:pPr lvl="1"/>
            <a:r>
              <a:rPr lang="es-CL" sz="2400" u="sng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Comerciable</a:t>
            </a:r>
            <a:r>
              <a:rPr lang="es-CL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(1810 CC)</a:t>
            </a:r>
          </a:p>
          <a:p>
            <a:pPr lvl="1"/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Determinada y singular 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(1811 CC)</a:t>
            </a:r>
          </a:p>
          <a:p>
            <a:pPr lvl="1"/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Existir o esperarse que exista 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(1813 y 1814 CC)</a:t>
            </a:r>
          </a:p>
          <a:p>
            <a:pPr lvl="1"/>
            <a:r>
              <a:rPr lang="es-CL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No pertenecer al comprador </a:t>
            </a:r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(1816 CC)</a:t>
            </a:r>
          </a:p>
          <a:p>
            <a:r>
              <a:rPr lang="es-CL" sz="2400" kern="100" dirty="0">
                <a:latin typeface="+mj-lt"/>
                <a:cs typeface="Times New Roman" panose="02020603050405020304" pitchFamily="18" charset="0"/>
              </a:rPr>
              <a:t>Venta de cosa ajena (1815 CC)</a:t>
            </a:r>
          </a:p>
          <a:p>
            <a:pPr lvl="1"/>
            <a:endParaRPr lang="es-CL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174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2930C-C420-A29C-51F6-AA8200C56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64679"/>
            <a:ext cx="9603275" cy="1049235"/>
          </a:xfrm>
        </p:spPr>
        <p:txBody>
          <a:bodyPr/>
          <a:lstStyle/>
          <a:p>
            <a:pPr algn="ctr"/>
            <a:r>
              <a:rPr lang="es-MX" dirty="0"/>
              <a:t>Comerciable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0DC219-258E-794A-E757-96125D45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32352"/>
            <a:ext cx="9603275" cy="3688399"/>
          </a:xfrm>
        </p:spPr>
        <p:txBody>
          <a:bodyPr/>
          <a:lstStyle/>
          <a:p>
            <a:r>
              <a:rPr lang="es-CL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Art. 1810 del CC: “</a:t>
            </a:r>
            <a:r>
              <a:rPr lang="es-MX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Pueden venderse todas las cosas corporales o incorporales, </a:t>
            </a:r>
            <a:r>
              <a:rPr lang="es-MX" sz="2400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cuya enajenación no esté prohibida por ley</a:t>
            </a:r>
            <a:r>
              <a:rPr lang="es-MX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”.</a:t>
            </a:r>
          </a:p>
          <a:p>
            <a:r>
              <a:rPr lang="es-MX" sz="2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Este requisito es impreciso (1810 CC) y tautológico (1461 CC).</a:t>
            </a:r>
          </a:p>
          <a:p>
            <a:r>
              <a:rPr lang="es-MX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Cosa comerciable vs cosa enajenable.</a:t>
            </a:r>
          </a:p>
          <a:p>
            <a:r>
              <a:rPr lang="es-MX" sz="2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Valdez de la cláusula de no enajenar.</a:t>
            </a:r>
          </a:p>
          <a:p>
            <a:r>
              <a:rPr lang="es-MX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¿Es válida la venta de las cosas enumeradas en el 1464 CC?</a:t>
            </a: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MX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L" sz="2400" kern="100" dirty="0">
              <a:latin typeface="+mj-lt"/>
              <a:cs typeface="Times New Roman" panose="02020603050405020304" pitchFamily="18" charset="0"/>
            </a:endParaRPr>
          </a:p>
          <a:p>
            <a:pPr lvl="1"/>
            <a:endParaRPr lang="es-CL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s-CL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59446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1000</Words>
  <Application>Microsoft Office PowerPoint</Application>
  <PresentationFormat>Panorámica</PresentationFormat>
  <Paragraphs>128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Aptos</vt:lpstr>
      <vt:lpstr>Arial</vt:lpstr>
      <vt:lpstr>Gill Sans MT</vt:lpstr>
      <vt:lpstr>Galería</vt:lpstr>
      <vt:lpstr>Sobre la Compraventa</vt:lpstr>
      <vt:lpstr>Mapa para orientar el estudio de la cv</vt:lpstr>
      <vt:lpstr>Definición</vt:lpstr>
      <vt:lpstr>LAS SOLEMNIDADES DEL CONTRATO DE CV</vt:lpstr>
      <vt:lpstr>Las arras</vt:lpstr>
      <vt:lpstr>Las arras</vt:lpstr>
      <vt:lpstr>REQUISITOS DE FONDO O INTERNOS DE LA CV</vt:lpstr>
      <vt:lpstr>La cosa</vt:lpstr>
      <vt:lpstr>Comerciable</vt:lpstr>
      <vt:lpstr>Examen del artículo 1464 CC</vt:lpstr>
      <vt:lpstr>Determinada y singular</vt:lpstr>
      <vt:lpstr>Existir o esperarse que exista</vt:lpstr>
      <vt:lpstr>La cosa</vt:lpstr>
      <vt:lpstr>El precio</vt:lpstr>
      <vt:lpstr>INCAPACIDADES ESPECIALES PARA CELEBRAR EL CONTRATO DE CV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Sobre la Compraventa</dc:title>
  <dc:creator>Francisco Chahuan Ibañez</dc:creator>
  <cp:lastModifiedBy>Francisco Chahuan Ibañez</cp:lastModifiedBy>
  <cp:revision>3</cp:revision>
  <dcterms:created xsi:type="dcterms:W3CDTF">2024-04-17T02:22:45Z</dcterms:created>
  <dcterms:modified xsi:type="dcterms:W3CDTF">2024-04-17T18:06:34Z</dcterms:modified>
</cp:coreProperties>
</file>