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no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ítulo">
    <p:bg>
      <p:bgPr>
        <a:solidFill>
          <a:srgbClr val="003462"/>
        </a:solidFill>
      </p:bgPr>
    </p:bg>
    <p:spTree>
      <p:nvGrpSpPr>
        <p:cNvPr id="1" name=""/>
        <p:cNvGrpSpPr/>
        <p:nvPr/>
      </p:nvGrpSpPr>
      <p:grpSpPr>
        <a:xfrm>
          <a:off x="0" y="0"/>
          <a:ext cx="0" cy="0"/>
          <a:chOff x="0" y="0"/>
          <a:chExt cx="0" cy="0"/>
        </a:xfrm>
      </p:grpSpPr>
      <p:sp>
        <p:nvSpPr>
          <p:cNvPr id="11" name="Autor y fecha"/>
          <p:cNvSpPr txBox="1"/>
          <p:nvPr>
            <p:ph type="body" sz="quarter" idx="21" hasCustomPrompt="1"/>
          </p:nvPr>
        </p:nvSpPr>
        <p:spPr>
          <a:xfrm>
            <a:off x="1201340" y="11847162"/>
            <a:ext cx="21971003" cy="636979"/>
          </a:xfrm>
          <a:prstGeom prst="rect">
            <a:avLst/>
          </a:prstGeom>
        </p:spPr>
        <p:txBody>
          <a:bodyPr lIns="45719" tIns="45719" rIns="45719" bIns="45719"/>
          <a:lstStyle>
            <a:lvl1pPr marL="0" indent="0" defTabSz="825500">
              <a:lnSpc>
                <a:spcPct val="100000"/>
              </a:lnSpc>
              <a:spcBef>
                <a:spcPts val="0"/>
              </a:spcBef>
              <a:buSzTx/>
              <a:buNone/>
              <a:defRPr b="1" sz="3600">
                <a:solidFill>
                  <a:srgbClr val="FFFFFF"/>
                </a:solidFill>
              </a:defRPr>
            </a:lvl1pPr>
          </a:lstStyle>
          <a:p>
            <a:pPr/>
            <a:r>
              <a:t>Autor y fecha</a:t>
            </a:r>
          </a:p>
        </p:txBody>
      </p:sp>
      <p:sp>
        <p:nvSpPr>
          <p:cNvPr id="12" name="Título de presentación"/>
          <p:cNvSpPr txBox="1"/>
          <p:nvPr>
            <p:ph type="title" hasCustomPrompt="1"/>
          </p:nvPr>
        </p:nvSpPr>
        <p:spPr>
          <a:xfrm>
            <a:off x="1206496" y="2574991"/>
            <a:ext cx="21971004" cy="4648201"/>
          </a:xfrm>
          <a:prstGeom prst="rect">
            <a:avLst/>
          </a:prstGeom>
        </p:spPr>
        <p:txBody>
          <a:bodyPr anchor="b"/>
          <a:lstStyle>
            <a:lvl1pPr>
              <a:defRPr spc="-232" sz="11600">
                <a:solidFill>
                  <a:srgbClr val="FFFFFF"/>
                </a:solidFill>
              </a:defRPr>
            </a:lvl1pPr>
          </a:lstStyle>
          <a:p>
            <a:pPr/>
            <a:r>
              <a:t>Título de presentación</a:t>
            </a:r>
          </a:p>
        </p:txBody>
      </p:sp>
      <p:sp>
        <p:nvSpPr>
          <p:cNvPr id="13" name="Nivel de texto 1…"/>
          <p:cNvSpPr txBox="1"/>
          <p:nvPr>
            <p:ph type="body" sz="quarter" idx="1" hasCustomPrompt="1"/>
          </p:nvPr>
        </p:nvSpPr>
        <p:spPr>
          <a:xfrm>
            <a:off x="1201342" y="7210490"/>
            <a:ext cx="21971001" cy="1905001"/>
          </a:xfrm>
          <a:prstGeom prst="rect">
            <a:avLst/>
          </a:prstGeom>
        </p:spPr>
        <p:txBody>
          <a:bodyPr/>
          <a:lstStyle>
            <a:lvl1pPr marL="0" indent="0" defTabSz="825500">
              <a:lnSpc>
                <a:spcPct val="100000"/>
              </a:lnSpc>
              <a:spcBef>
                <a:spcPts val="0"/>
              </a:spcBef>
              <a:buSzTx/>
              <a:buNone/>
              <a:defRPr b="1" sz="5500">
                <a:solidFill>
                  <a:schemeClr val="accent1"/>
                </a:solidFill>
              </a:defRPr>
            </a:lvl1pPr>
            <a:lvl2pPr marL="0" indent="457200" defTabSz="825500">
              <a:lnSpc>
                <a:spcPct val="100000"/>
              </a:lnSpc>
              <a:spcBef>
                <a:spcPts val="0"/>
              </a:spcBef>
              <a:buSzTx/>
              <a:buNone/>
              <a:defRPr b="1" sz="5500">
                <a:solidFill>
                  <a:schemeClr val="accent1"/>
                </a:solidFill>
              </a:defRPr>
            </a:lvl2pPr>
            <a:lvl3pPr marL="0" indent="914400" defTabSz="825500">
              <a:lnSpc>
                <a:spcPct val="100000"/>
              </a:lnSpc>
              <a:spcBef>
                <a:spcPts val="0"/>
              </a:spcBef>
              <a:buSzTx/>
              <a:buNone/>
              <a:defRPr b="1" sz="5500">
                <a:solidFill>
                  <a:schemeClr val="accent1"/>
                </a:solidFill>
              </a:defRPr>
            </a:lvl3pPr>
            <a:lvl4pPr marL="0" indent="1371600" defTabSz="825500">
              <a:lnSpc>
                <a:spcPct val="100000"/>
              </a:lnSpc>
              <a:spcBef>
                <a:spcPts val="0"/>
              </a:spcBef>
              <a:buSzTx/>
              <a:buNone/>
              <a:defRPr b="1" sz="5500">
                <a:solidFill>
                  <a:schemeClr val="accent1"/>
                </a:solidFill>
              </a:defRPr>
            </a:lvl4pPr>
            <a:lvl5pPr marL="0" indent="1828800" defTabSz="825500">
              <a:lnSpc>
                <a:spcPct val="100000"/>
              </a:lnSpc>
              <a:spcBef>
                <a:spcPts val="0"/>
              </a:spcBef>
              <a:buSzTx/>
              <a:buNone/>
              <a:defRPr b="1" sz="5500">
                <a:solidFill>
                  <a:schemeClr val="accent1"/>
                </a:solidFill>
              </a:defRPr>
            </a:lvl5pPr>
          </a:lstStyle>
          <a:p>
            <a:pPr/>
            <a:r>
              <a:t>Subtítulo de presentación</a:t>
            </a:r>
          </a:p>
          <a:p>
            <a:pPr lvl="1"/>
            <a:r>
              <a:t/>
            </a:r>
          </a:p>
          <a:p>
            <a:pPr lvl="2"/>
            <a:r>
              <a:t/>
            </a:r>
          </a:p>
          <a:p>
            <a:pPr lvl="3"/>
            <a:r>
              <a:t/>
            </a:r>
          </a:p>
          <a:p>
            <a:pPr lvl="4"/>
            <a:r>
              <a:t/>
            </a:r>
          </a:p>
        </p:txBody>
      </p:sp>
      <p:sp>
        <p:nvSpPr>
          <p:cNvPr id="14" name="Número de diapositiva"/>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claración">
    <p:spTree>
      <p:nvGrpSpPr>
        <p:cNvPr id="1" name=""/>
        <p:cNvGrpSpPr/>
        <p:nvPr/>
      </p:nvGrpSpPr>
      <p:grpSpPr>
        <a:xfrm>
          <a:off x="0" y="0"/>
          <a:ext cx="0" cy="0"/>
          <a:chOff x="0" y="0"/>
          <a:chExt cx="0" cy="0"/>
        </a:xfrm>
      </p:grpSpPr>
      <p:sp>
        <p:nvSpPr>
          <p:cNvPr id="98" name="Nivel de texto 1…"/>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solidFill>
                  <a:schemeClr val="accent1">
                    <a:hueOff val="114395"/>
                    <a:lumOff val="-24975"/>
                  </a:schemeClr>
                </a:solidFill>
                <a:latin typeface="Helvetica Neue Medium"/>
                <a:ea typeface="Helvetica Neue Medium"/>
                <a:cs typeface="Helvetica Neue Medium"/>
                <a:sym typeface="Helvetica Neue Medium"/>
              </a:defRPr>
            </a:lvl5pPr>
          </a:lstStyle>
          <a:p>
            <a:pPr/>
            <a:r>
              <a:t>Declaración</a:t>
            </a:r>
          </a:p>
          <a:p>
            <a:pPr lvl="1"/>
            <a:r>
              <a:t/>
            </a:r>
          </a:p>
          <a:p>
            <a:pPr lvl="2"/>
            <a:r>
              <a:t/>
            </a:r>
          </a:p>
          <a:p>
            <a:pPr lvl="3"/>
            <a:r>
              <a:t/>
            </a:r>
          </a:p>
          <a:p>
            <a:pPr lvl="4"/>
            <a:r>
              <a:t/>
            </a:r>
          </a:p>
        </p:txBody>
      </p:sp>
      <p:sp>
        <p:nvSpPr>
          <p:cNvPr id="9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Hecho (grande)">
    <p:spTree>
      <p:nvGrpSpPr>
        <p:cNvPr id="1" name=""/>
        <p:cNvGrpSpPr/>
        <p:nvPr/>
      </p:nvGrpSpPr>
      <p:grpSpPr>
        <a:xfrm>
          <a:off x="0" y="0"/>
          <a:ext cx="0" cy="0"/>
          <a:chOff x="0" y="0"/>
          <a:chExt cx="0" cy="0"/>
        </a:xfrm>
      </p:grpSpPr>
      <p:sp>
        <p:nvSpPr>
          <p:cNvPr id="106" name="Nivel de texto 1…"/>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solidFill>
                  <a:schemeClr val="accent1">
                    <a:hueOff val="114395"/>
                    <a:lumOff val="-24975"/>
                  </a:schemeClr>
                </a:solidFill>
              </a:defRPr>
            </a:lvl1pPr>
            <a:lvl2pPr marL="0" indent="457200" algn="ctr">
              <a:lnSpc>
                <a:spcPct val="80000"/>
              </a:lnSpc>
              <a:spcBef>
                <a:spcPts val="0"/>
              </a:spcBef>
              <a:buSzTx/>
              <a:buNone/>
              <a:defRPr b="1" spc="-250" sz="25000">
                <a:solidFill>
                  <a:schemeClr val="accent1">
                    <a:hueOff val="114395"/>
                    <a:lumOff val="-24975"/>
                  </a:schemeClr>
                </a:solidFill>
              </a:defRPr>
            </a:lvl2pPr>
            <a:lvl3pPr marL="0" indent="914400" algn="ctr">
              <a:lnSpc>
                <a:spcPct val="80000"/>
              </a:lnSpc>
              <a:spcBef>
                <a:spcPts val="0"/>
              </a:spcBef>
              <a:buSzTx/>
              <a:buNone/>
              <a:defRPr b="1" spc="-250" sz="25000">
                <a:solidFill>
                  <a:schemeClr val="accent1">
                    <a:hueOff val="114395"/>
                    <a:lumOff val="-24975"/>
                  </a:schemeClr>
                </a:solidFill>
              </a:defRPr>
            </a:lvl3pPr>
            <a:lvl4pPr marL="0" indent="1371600" algn="ctr">
              <a:lnSpc>
                <a:spcPct val="80000"/>
              </a:lnSpc>
              <a:spcBef>
                <a:spcPts val="0"/>
              </a:spcBef>
              <a:buSzTx/>
              <a:buNone/>
              <a:defRPr b="1" spc="-250" sz="25000">
                <a:solidFill>
                  <a:schemeClr val="accent1">
                    <a:hueOff val="114395"/>
                    <a:lumOff val="-24975"/>
                  </a:schemeClr>
                </a:solidFill>
              </a:defRPr>
            </a:lvl4pPr>
            <a:lvl5pPr marL="0" indent="1828800" algn="ctr">
              <a:lnSpc>
                <a:spcPct val="80000"/>
              </a:lnSpc>
              <a:spcBef>
                <a:spcPts val="0"/>
              </a:spcBef>
              <a:buSzTx/>
              <a:buNone/>
              <a:defRPr b="1" spc="-250" sz="25000">
                <a:solidFill>
                  <a:schemeClr val="accent1">
                    <a:hueOff val="114395"/>
                    <a:lumOff val="-24975"/>
                  </a:schemeClr>
                </a:solidFill>
              </a:defRPr>
            </a:lvl5pPr>
          </a:lstStyle>
          <a:p>
            <a:pPr/>
            <a:r>
              <a:t>100%</a:t>
            </a:r>
          </a:p>
          <a:p>
            <a:pPr lvl="1"/>
            <a:r>
              <a:t/>
            </a:r>
          </a:p>
          <a:p>
            <a:pPr lvl="2"/>
            <a:r>
              <a:t/>
            </a:r>
          </a:p>
          <a:p>
            <a:pPr lvl="3"/>
            <a:r>
              <a:t/>
            </a:r>
          </a:p>
          <a:p>
            <a:pPr lvl="4"/>
            <a:r>
              <a:t/>
            </a:r>
          </a:p>
        </p:txBody>
      </p:sp>
      <p:sp>
        <p:nvSpPr>
          <p:cNvPr id="107" name="Información del hecho"/>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Información del hecho</a:t>
            </a:r>
          </a:p>
        </p:txBody>
      </p:sp>
      <p:sp>
        <p:nvSpPr>
          <p:cNvPr id="108"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
    <p:spTree>
      <p:nvGrpSpPr>
        <p:cNvPr id="1" name=""/>
        <p:cNvGrpSpPr/>
        <p:nvPr/>
      </p:nvGrpSpPr>
      <p:grpSpPr>
        <a:xfrm>
          <a:off x="0" y="0"/>
          <a:ext cx="0" cy="0"/>
          <a:chOff x="0" y="0"/>
          <a:chExt cx="0" cy="0"/>
        </a:xfrm>
      </p:grpSpPr>
      <p:sp>
        <p:nvSpPr>
          <p:cNvPr id="115" name="Atribució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Atribución</a:t>
            </a:r>
          </a:p>
        </p:txBody>
      </p:sp>
      <p:sp>
        <p:nvSpPr>
          <p:cNvPr id="116" name="Nivel de texto 1…"/>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1pPr>
            <a:lvl2pPr marL="638923" indent="-12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2pPr>
            <a:lvl3pPr marL="638923" indent="4445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3pPr>
            <a:lvl4pPr marL="638923" indent="9017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4pPr>
            <a:lvl5pPr marL="638923" indent="1358900">
              <a:spcBef>
                <a:spcPts val="0"/>
              </a:spcBef>
              <a:buSzTx/>
              <a:buNone/>
              <a:defRPr spc="-170" sz="8500">
                <a:solidFill>
                  <a:schemeClr val="accent1">
                    <a:hueOff val="114395"/>
                    <a:lumOff val="-24975"/>
                  </a:schemeClr>
                </a:solidFill>
                <a:latin typeface="Helvetica Neue Medium"/>
                <a:ea typeface="Helvetica Neue Medium"/>
                <a:cs typeface="Helvetica Neue Medium"/>
                <a:sym typeface="Helvetica Neue Medium"/>
              </a:defRPr>
            </a:lvl5pPr>
          </a:lstStyle>
          <a:p>
            <a:pPr/>
            <a:r>
              <a:t>“Frase celebre”</a:t>
            </a:r>
          </a:p>
          <a:p>
            <a:pPr lvl="1"/>
            <a:r>
              <a:t/>
            </a:r>
          </a:p>
          <a:p>
            <a:pPr lvl="2"/>
            <a:r>
              <a:t/>
            </a:r>
          </a:p>
          <a:p>
            <a:pPr lvl="3"/>
            <a:r>
              <a:t/>
            </a:r>
          </a:p>
          <a:p>
            <a:pPr lvl="4"/>
            <a:r>
              <a:t/>
            </a:r>
          </a:p>
        </p:txBody>
      </p:sp>
      <p:sp>
        <p:nvSpPr>
          <p:cNvPr id="117"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3 fotos">
    <p:spTree>
      <p:nvGrpSpPr>
        <p:cNvPr id="1" name=""/>
        <p:cNvGrpSpPr/>
        <p:nvPr/>
      </p:nvGrpSpPr>
      <p:grpSpPr>
        <a:xfrm>
          <a:off x="0" y="0"/>
          <a:ext cx="0" cy="0"/>
          <a:chOff x="0" y="0"/>
          <a:chExt cx="0" cy="0"/>
        </a:xfrm>
      </p:grpSpPr>
      <p:sp>
        <p:nvSpPr>
          <p:cNvPr id="124" name="Globos aerostáticos vistos desde abajo con el cielo de fondo"/>
          <p:cNvSpPr/>
          <p:nvPr>
            <p:ph type="pic" sz="quarter" idx="21"/>
          </p:nvPr>
        </p:nvSpPr>
        <p:spPr>
          <a:xfrm>
            <a:off x="15436504" y="1270000"/>
            <a:ext cx="8167167" cy="5422900"/>
          </a:xfrm>
          <a:prstGeom prst="rect">
            <a:avLst/>
          </a:prstGeom>
        </p:spPr>
        <p:txBody>
          <a:bodyPr lIns="91439" tIns="45719" rIns="91439" bIns="45719">
            <a:noAutofit/>
          </a:bodyPr>
          <a:lstStyle/>
          <a:p>
            <a:pPr/>
          </a:p>
        </p:txBody>
      </p:sp>
      <p:sp>
        <p:nvSpPr>
          <p:cNvPr id="125" name="Acercamiento de un globo aerostático visto desde arriba"/>
          <p:cNvSpPr/>
          <p:nvPr>
            <p:ph type="pic" sz="quarter" idx="22"/>
          </p:nvPr>
        </p:nvSpPr>
        <p:spPr>
          <a:xfrm>
            <a:off x="15461772" y="7085972"/>
            <a:ext cx="8148414" cy="5432276"/>
          </a:xfrm>
          <a:prstGeom prst="rect">
            <a:avLst/>
          </a:prstGeom>
        </p:spPr>
        <p:txBody>
          <a:bodyPr lIns="91439" tIns="45719" rIns="91439" bIns="45719">
            <a:noAutofit/>
          </a:bodyPr>
          <a:lstStyle/>
          <a:p>
            <a:pPr/>
          </a:p>
        </p:txBody>
      </p:sp>
      <p:sp>
        <p:nvSpPr>
          <p:cNvPr id="126" name="Globos aerostáticos vistos desde abajo con el cielo de fondo"/>
          <p:cNvSpPr/>
          <p:nvPr>
            <p:ph type="pic" idx="23"/>
          </p:nvPr>
        </p:nvSpPr>
        <p:spPr>
          <a:xfrm>
            <a:off x="-124635" y="1270000"/>
            <a:ext cx="16859219" cy="11239479"/>
          </a:xfrm>
          <a:prstGeom prst="rect">
            <a:avLst/>
          </a:prstGeom>
        </p:spPr>
        <p:txBody>
          <a:bodyPr lIns="91439" tIns="45719" rIns="91439" bIns="45719">
            <a:noAutofit/>
          </a:bodyPr>
          <a:lstStyle/>
          <a:p>
            <a:pPr/>
          </a:p>
        </p:txBody>
      </p:sp>
      <p:sp>
        <p:nvSpPr>
          <p:cNvPr id="127"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34" name="Globos aerostáticos vistos desde abajo con el cielo de fondo"/>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135" name="Número de diapositiva"/>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n blanco">
    <p:spTree>
      <p:nvGrpSpPr>
        <p:cNvPr id="1" name=""/>
        <p:cNvGrpSpPr/>
        <p:nvPr/>
      </p:nvGrpSpPr>
      <p:grpSpPr>
        <a:xfrm>
          <a:off x="0" y="0"/>
          <a:ext cx="0" cy="0"/>
          <a:chOff x="0" y="0"/>
          <a:chExt cx="0" cy="0"/>
        </a:xfrm>
      </p:grpSpPr>
      <p:sp>
        <p:nvSpPr>
          <p:cNvPr id="142"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foto">
    <p:spTree>
      <p:nvGrpSpPr>
        <p:cNvPr id="1" name=""/>
        <p:cNvGrpSpPr/>
        <p:nvPr/>
      </p:nvGrpSpPr>
      <p:grpSpPr>
        <a:xfrm>
          <a:off x="0" y="0"/>
          <a:ext cx="0" cy="0"/>
          <a:chOff x="0" y="0"/>
          <a:chExt cx="0" cy="0"/>
        </a:xfrm>
      </p:grpSpPr>
      <p:sp>
        <p:nvSpPr>
          <p:cNvPr id="21" name="Acercamiento de un globo aerostático visto desde arriba"/>
          <p:cNvSpPr/>
          <p:nvPr>
            <p:ph type="pic" idx="21"/>
          </p:nvPr>
        </p:nvSpPr>
        <p:spPr>
          <a:xfrm>
            <a:off x="0" y="-1270000"/>
            <a:ext cx="24384000" cy="16256000"/>
          </a:xfrm>
          <a:prstGeom prst="rect">
            <a:avLst/>
          </a:prstGeom>
        </p:spPr>
        <p:txBody>
          <a:bodyPr lIns="91439" tIns="45719" rIns="91439" bIns="45719">
            <a:noAutofit/>
          </a:bodyPr>
          <a:lstStyle/>
          <a:p>
            <a:pPr/>
          </a:p>
        </p:txBody>
      </p:sp>
      <p:sp>
        <p:nvSpPr>
          <p:cNvPr id="22" name="Título de presentación"/>
          <p:cNvSpPr txBox="1"/>
          <p:nvPr>
            <p:ph type="title" hasCustomPrompt="1"/>
          </p:nvPr>
        </p:nvSpPr>
        <p:spPr>
          <a:xfrm>
            <a:off x="1206500" y="7124700"/>
            <a:ext cx="21971000" cy="4648200"/>
          </a:xfrm>
          <a:prstGeom prst="rect">
            <a:avLst/>
          </a:prstGeom>
        </p:spPr>
        <p:txBody>
          <a:bodyPr anchor="b"/>
          <a:lstStyle>
            <a:lvl1pPr>
              <a:defRPr spc="-232" sz="11600">
                <a:solidFill>
                  <a:srgbClr val="FFFFFF"/>
                </a:solidFill>
              </a:defRPr>
            </a:lvl1pPr>
          </a:lstStyle>
          <a:p>
            <a:pPr/>
            <a:r>
              <a:t>Título de presentación</a:t>
            </a:r>
          </a:p>
        </p:txBody>
      </p:sp>
      <p:sp>
        <p:nvSpPr>
          <p:cNvPr id="23" name="Autor y fecha"/>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Autor y fecha</a:t>
            </a:r>
          </a:p>
        </p:txBody>
      </p:sp>
      <p:sp>
        <p:nvSpPr>
          <p:cNvPr id="24" name="Nivel de texto 1…"/>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solidFill>
                  <a:srgbClr val="FFFFFF"/>
                </a:solidFill>
              </a:defRPr>
            </a:lvl1pPr>
            <a:lvl2pPr marL="0" indent="457200" defTabSz="825500">
              <a:lnSpc>
                <a:spcPct val="100000"/>
              </a:lnSpc>
              <a:spcBef>
                <a:spcPts val="0"/>
              </a:spcBef>
              <a:buSzTx/>
              <a:buNone/>
              <a:defRPr b="1" sz="5500">
                <a:solidFill>
                  <a:srgbClr val="FFFFFF"/>
                </a:solidFill>
              </a:defRPr>
            </a:lvl2pPr>
            <a:lvl3pPr marL="0" indent="914400" defTabSz="825500">
              <a:lnSpc>
                <a:spcPct val="100000"/>
              </a:lnSpc>
              <a:spcBef>
                <a:spcPts val="0"/>
              </a:spcBef>
              <a:buSzTx/>
              <a:buNone/>
              <a:defRPr b="1" sz="5500">
                <a:solidFill>
                  <a:srgbClr val="FFFFFF"/>
                </a:solidFill>
              </a:defRPr>
            </a:lvl3pPr>
            <a:lvl4pPr marL="0" indent="1371600" defTabSz="825500">
              <a:lnSpc>
                <a:spcPct val="100000"/>
              </a:lnSpc>
              <a:spcBef>
                <a:spcPts val="0"/>
              </a:spcBef>
              <a:buSzTx/>
              <a:buNone/>
              <a:defRPr b="1" sz="5500">
                <a:solidFill>
                  <a:srgbClr val="FFFFFF"/>
                </a:solidFill>
              </a:defRPr>
            </a:lvl4pPr>
            <a:lvl5pPr marL="0" indent="1828800" defTabSz="825500">
              <a:lnSpc>
                <a:spcPct val="100000"/>
              </a:lnSpc>
              <a:spcBef>
                <a:spcPts val="0"/>
              </a:spcBef>
              <a:buSzTx/>
              <a:buNone/>
              <a:defRPr b="1" sz="5500">
                <a:solidFill>
                  <a:srgbClr val="FFFFFF"/>
                </a:solidFill>
              </a:defRPr>
            </a:lvl5pPr>
          </a:lstStyle>
          <a:p>
            <a:pPr/>
            <a:r>
              <a:t>Subtítulo de presentación</a:t>
            </a:r>
          </a:p>
          <a:p>
            <a:pPr lvl="1"/>
            <a:r>
              <a:t/>
            </a:r>
          </a:p>
          <a:p>
            <a:pPr lvl="2"/>
            <a:r>
              <a:t/>
            </a:r>
          </a:p>
          <a:p>
            <a:pPr lvl="3"/>
            <a:r>
              <a:t/>
            </a:r>
          </a:p>
          <a:p>
            <a:pPr lvl="4"/>
            <a:r>
              <a:t/>
            </a:r>
          </a:p>
        </p:txBody>
      </p:sp>
      <p:sp>
        <p:nvSpPr>
          <p:cNvPr id="25" name="Número de diapositiva"/>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foto alternativa">
    <p:spTree>
      <p:nvGrpSpPr>
        <p:cNvPr id="1" name=""/>
        <p:cNvGrpSpPr/>
        <p:nvPr/>
      </p:nvGrpSpPr>
      <p:grpSpPr>
        <a:xfrm>
          <a:off x="0" y="0"/>
          <a:ext cx="0" cy="0"/>
          <a:chOff x="0" y="0"/>
          <a:chExt cx="0" cy="0"/>
        </a:xfrm>
      </p:grpSpPr>
      <p:sp>
        <p:nvSpPr>
          <p:cNvPr id="32" name="Acercamiento de un globo aerostático visto desde abajo"/>
          <p:cNvSpPr/>
          <p:nvPr>
            <p:ph type="pic" idx="21"/>
          </p:nvPr>
        </p:nvSpPr>
        <p:spPr>
          <a:xfrm>
            <a:off x="9226574" y="1270000"/>
            <a:ext cx="16840152" cy="11184435"/>
          </a:xfrm>
          <a:prstGeom prst="rect">
            <a:avLst/>
          </a:prstGeom>
        </p:spPr>
        <p:txBody>
          <a:bodyPr lIns="91439" tIns="45719" rIns="91439" bIns="45719">
            <a:noAutofit/>
          </a:bodyPr>
          <a:lstStyle/>
          <a:p>
            <a:pPr/>
          </a:p>
        </p:txBody>
      </p:sp>
      <p:sp>
        <p:nvSpPr>
          <p:cNvPr id="33" name="Título de diapositiva"/>
          <p:cNvSpPr txBox="1"/>
          <p:nvPr>
            <p:ph type="title" hasCustomPrompt="1"/>
          </p:nvPr>
        </p:nvSpPr>
        <p:spPr>
          <a:xfrm>
            <a:off x="1206500" y="1270000"/>
            <a:ext cx="9779000" cy="5882273"/>
          </a:xfrm>
          <a:prstGeom prst="rect">
            <a:avLst/>
          </a:prstGeom>
        </p:spPr>
        <p:txBody>
          <a:bodyPr anchor="b"/>
          <a:lstStyle/>
          <a:p>
            <a:pPr/>
            <a:r>
              <a:t>Título de diapositiva</a:t>
            </a:r>
          </a:p>
        </p:txBody>
      </p:sp>
      <p:sp>
        <p:nvSpPr>
          <p:cNvPr id="34" name="Nivel de texto 1…"/>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Subtítulo de diapositiva</a:t>
            </a:r>
          </a:p>
          <a:p>
            <a:pPr lvl="1"/>
            <a:r>
              <a:t/>
            </a:r>
          </a:p>
          <a:p>
            <a:pPr lvl="2"/>
            <a:r>
              <a:t/>
            </a:r>
          </a:p>
          <a:p>
            <a:pPr lvl="3"/>
            <a:r>
              <a:t/>
            </a:r>
          </a:p>
          <a:p>
            <a:pPr lvl="4"/>
            <a:r>
              <a:t/>
            </a:r>
          </a:p>
        </p:txBody>
      </p:sp>
      <p:sp>
        <p:nvSpPr>
          <p:cNvPr id="35" name="Número de diapositiva"/>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y viñetas">
    <p:spTree>
      <p:nvGrpSpPr>
        <p:cNvPr id="1" name=""/>
        <p:cNvGrpSpPr/>
        <p:nvPr/>
      </p:nvGrpSpPr>
      <p:grpSpPr>
        <a:xfrm>
          <a:off x="0" y="0"/>
          <a:ext cx="0" cy="0"/>
          <a:chOff x="0" y="0"/>
          <a:chExt cx="0" cy="0"/>
        </a:xfrm>
      </p:grpSpPr>
      <p:sp>
        <p:nvSpPr>
          <p:cNvPr id="42" name="Título de diapositiva"/>
          <p:cNvSpPr txBox="1"/>
          <p:nvPr>
            <p:ph type="title" hasCustomPrompt="1"/>
          </p:nvPr>
        </p:nvSpPr>
        <p:spPr>
          <a:prstGeom prst="rect">
            <a:avLst/>
          </a:prstGeom>
        </p:spPr>
        <p:txBody>
          <a:bodyPr/>
          <a:lstStyle/>
          <a:p>
            <a:pPr/>
            <a:r>
              <a:t>Título de diapositiva</a:t>
            </a:r>
          </a:p>
        </p:txBody>
      </p:sp>
      <p:sp>
        <p:nvSpPr>
          <p:cNvPr id="43" name="Subtítulo de diapositiva"/>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diapositiva</a:t>
            </a:r>
          </a:p>
        </p:txBody>
      </p:sp>
      <p:sp>
        <p:nvSpPr>
          <p:cNvPr id="44" name="Nivel de texto 1…"/>
          <p:cNvSpPr txBox="1"/>
          <p:nvPr>
            <p:ph type="body" idx="1" hasCustomPrompt="1"/>
          </p:nvPr>
        </p:nvSpPr>
        <p:spPr>
          <a:prstGeom prst="rect">
            <a:avLst/>
          </a:prstGeom>
        </p:spPr>
        <p:txBody>
          <a:bodyPr/>
          <a:lstStyle/>
          <a:p>
            <a:pPr/>
            <a:r>
              <a:t>Texto en viñeta de diapositiva</a:t>
            </a:r>
          </a:p>
          <a:p>
            <a:pPr lvl="1"/>
            <a:r>
              <a:t/>
            </a:r>
          </a:p>
          <a:p>
            <a:pPr lvl="2"/>
            <a:r>
              <a:t/>
            </a:r>
          </a:p>
          <a:p>
            <a:pPr lvl="3"/>
            <a:r>
              <a:t/>
            </a:r>
          </a:p>
          <a:p>
            <a:pPr lvl="4"/>
            <a:r>
              <a:t/>
            </a:r>
          </a:p>
        </p:txBody>
      </p:sp>
      <p:sp>
        <p:nvSpPr>
          <p:cNvPr id="45"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iñetas">
    <p:spTree>
      <p:nvGrpSpPr>
        <p:cNvPr id="1" name=""/>
        <p:cNvGrpSpPr/>
        <p:nvPr/>
      </p:nvGrpSpPr>
      <p:grpSpPr>
        <a:xfrm>
          <a:off x="0" y="0"/>
          <a:ext cx="0" cy="0"/>
          <a:chOff x="0" y="0"/>
          <a:chExt cx="0" cy="0"/>
        </a:xfrm>
      </p:grpSpPr>
      <p:sp>
        <p:nvSpPr>
          <p:cNvPr id="52" name="Nivel de texto 1…"/>
          <p:cNvSpPr txBox="1"/>
          <p:nvPr>
            <p:ph type="body" idx="1" hasCustomPrompt="1"/>
          </p:nvPr>
        </p:nvSpPr>
        <p:spPr>
          <a:prstGeom prst="rect">
            <a:avLst/>
          </a:prstGeom>
        </p:spPr>
        <p:txBody>
          <a:bodyPr numCol="2" spcCol="1098550"/>
          <a:lstStyle/>
          <a:p>
            <a:pPr/>
            <a:r>
              <a:t>Texto en viñeta de diapositiva</a:t>
            </a:r>
          </a:p>
          <a:p>
            <a:pPr lvl="1"/>
            <a:r>
              <a:t/>
            </a:r>
          </a:p>
          <a:p>
            <a:pPr lvl="2"/>
            <a:r>
              <a:t/>
            </a:r>
          </a:p>
          <a:p>
            <a:pPr lvl="3"/>
            <a:r>
              <a:t/>
            </a:r>
          </a:p>
          <a:p>
            <a:pPr lvl="4"/>
            <a:r>
              <a:t/>
            </a:r>
          </a:p>
        </p:txBody>
      </p:sp>
      <p:sp>
        <p:nvSpPr>
          <p:cNvPr id="5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viñetas y foto">
    <p:spTree>
      <p:nvGrpSpPr>
        <p:cNvPr id="1" name=""/>
        <p:cNvGrpSpPr/>
        <p:nvPr/>
      </p:nvGrpSpPr>
      <p:grpSpPr>
        <a:xfrm>
          <a:off x="0" y="0"/>
          <a:ext cx="0" cy="0"/>
          <a:chOff x="0" y="0"/>
          <a:chExt cx="0" cy="0"/>
        </a:xfrm>
      </p:grpSpPr>
      <p:sp>
        <p:nvSpPr>
          <p:cNvPr id="60" name="Subtítulo de diapositiva"/>
          <p:cNvSpPr txBox="1"/>
          <p:nvPr>
            <p:ph type="body" sz="quarter" idx="21" hasCustomPrompt="1"/>
          </p:nvPr>
        </p:nvSpPr>
        <p:spPr>
          <a:xfrm>
            <a:off x="1206500" y="2247900"/>
            <a:ext cx="9779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diapositiva</a:t>
            </a:r>
          </a:p>
        </p:txBody>
      </p:sp>
      <p:sp>
        <p:nvSpPr>
          <p:cNvPr id="61" name="Nivel de texto 1…"/>
          <p:cNvSpPr txBox="1"/>
          <p:nvPr>
            <p:ph type="body" sz="half" idx="1" hasCustomPrompt="1"/>
          </p:nvPr>
        </p:nvSpPr>
        <p:spPr>
          <a:xfrm>
            <a:off x="1206500" y="4248504"/>
            <a:ext cx="9779000" cy="8256630"/>
          </a:xfrm>
          <a:prstGeom prst="rect">
            <a:avLst/>
          </a:prstGeom>
        </p:spPr>
        <p:txBody>
          <a:bodyPr/>
          <a:lstStyle/>
          <a:p>
            <a:pPr/>
            <a:r>
              <a:t>Texto en viñeta de diapositiva</a:t>
            </a:r>
          </a:p>
          <a:p>
            <a:pPr lvl="1"/>
            <a:r>
              <a:t/>
            </a:r>
          </a:p>
          <a:p>
            <a:pPr lvl="2"/>
            <a:r>
              <a:t/>
            </a:r>
          </a:p>
          <a:p>
            <a:pPr lvl="3"/>
            <a:r>
              <a:t/>
            </a:r>
          </a:p>
          <a:p>
            <a:pPr lvl="4"/>
            <a:r>
              <a:t/>
            </a:r>
          </a:p>
        </p:txBody>
      </p:sp>
      <p:sp>
        <p:nvSpPr>
          <p:cNvPr id="62" name="Globos aerostáticos vistos desde abajo con el cielo de fondo"/>
          <p:cNvSpPr/>
          <p:nvPr>
            <p:ph type="pic" idx="22"/>
          </p:nvPr>
        </p:nvSpPr>
        <p:spPr>
          <a:xfrm>
            <a:off x="8432800" y="1263848"/>
            <a:ext cx="16850011" cy="11188205"/>
          </a:xfrm>
          <a:prstGeom prst="rect">
            <a:avLst/>
          </a:prstGeom>
        </p:spPr>
        <p:txBody>
          <a:bodyPr lIns="91439" tIns="45719" rIns="91439" bIns="45719">
            <a:noAutofit/>
          </a:bodyPr>
          <a:lstStyle/>
          <a:p>
            <a:pPr/>
          </a:p>
        </p:txBody>
      </p:sp>
      <p:sp>
        <p:nvSpPr>
          <p:cNvPr id="63" name="Título de diapositiva"/>
          <p:cNvSpPr txBox="1"/>
          <p:nvPr>
            <p:ph type="title" hasCustomPrompt="1"/>
          </p:nvPr>
        </p:nvSpPr>
        <p:spPr>
          <a:xfrm>
            <a:off x="1206500" y="952500"/>
            <a:ext cx="9779000" cy="1435100"/>
          </a:xfrm>
          <a:prstGeom prst="rect">
            <a:avLst/>
          </a:prstGeom>
        </p:spPr>
        <p:txBody>
          <a:bodyPr/>
          <a:lstStyle/>
          <a:p>
            <a:pPr/>
            <a:r>
              <a:t>Título de diapositiva</a:t>
            </a:r>
          </a:p>
        </p:txBody>
      </p:sp>
      <p:sp>
        <p:nvSpPr>
          <p:cNvPr id="64"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ción">
    <p:bg>
      <p:bgPr>
        <a:solidFill>
          <a:srgbClr val="003462"/>
        </a:solidFill>
      </p:bgPr>
    </p:bg>
    <p:spTree>
      <p:nvGrpSpPr>
        <p:cNvPr id="1" name=""/>
        <p:cNvGrpSpPr/>
        <p:nvPr/>
      </p:nvGrpSpPr>
      <p:grpSpPr>
        <a:xfrm>
          <a:off x="0" y="0"/>
          <a:ext cx="0" cy="0"/>
          <a:chOff x="0" y="0"/>
          <a:chExt cx="0" cy="0"/>
        </a:xfrm>
      </p:grpSpPr>
      <p:sp>
        <p:nvSpPr>
          <p:cNvPr id="71" name="Título de sección"/>
          <p:cNvSpPr txBox="1"/>
          <p:nvPr>
            <p:ph type="title" hasCustomPrompt="1"/>
          </p:nvPr>
        </p:nvSpPr>
        <p:spPr>
          <a:xfrm>
            <a:off x="1206496" y="4533900"/>
            <a:ext cx="21971004" cy="4648200"/>
          </a:xfrm>
          <a:prstGeom prst="rect">
            <a:avLst/>
          </a:prstGeom>
        </p:spPr>
        <p:txBody>
          <a:bodyPr anchor="ctr"/>
          <a:lstStyle>
            <a:lvl1pPr>
              <a:defRPr b="0" spc="-232" sz="11600">
                <a:solidFill>
                  <a:srgbClr val="FFFFFF"/>
                </a:solidFill>
                <a:latin typeface="Helvetica Neue Medium"/>
                <a:ea typeface="Helvetica Neue Medium"/>
                <a:cs typeface="Helvetica Neue Medium"/>
                <a:sym typeface="Helvetica Neue Medium"/>
              </a:defRPr>
            </a:lvl1pPr>
          </a:lstStyle>
          <a:p>
            <a:pPr/>
            <a:r>
              <a:t>Título de sección</a:t>
            </a:r>
          </a:p>
        </p:txBody>
      </p:sp>
      <p:sp>
        <p:nvSpPr>
          <p:cNvPr id="72" name="Número de diapositiva"/>
          <p:cNvSpPr txBox="1"/>
          <p:nvPr>
            <p:ph type="sldNum" sz="quarter" idx="2"/>
          </p:nvPr>
        </p:nvSpPr>
        <p:spPr>
          <a:xfrm>
            <a:off x="12001499" y="13085233"/>
            <a:ext cx="368505" cy="374600"/>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ólo título">
    <p:spTree>
      <p:nvGrpSpPr>
        <p:cNvPr id="1" name=""/>
        <p:cNvGrpSpPr/>
        <p:nvPr/>
      </p:nvGrpSpPr>
      <p:grpSpPr>
        <a:xfrm>
          <a:off x="0" y="0"/>
          <a:ext cx="0" cy="0"/>
          <a:chOff x="0" y="0"/>
          <a:chExt cx="0" cy="0"/>
        </a:xfrm>
      </p:grpSpPr>
      <p:sp>
        <p:nvSpPr>
          <p:cNvPr id="79" name="Título de diapositiva"/>
          <p:cNvSpPr txBox="1"/>
          <p:nvPr>
            <p:ph type="title" hasCustomPrompt="1"/>
          </p:nvPr>
        </p:nvSpPr>
        <p:spPr>
          <a:xfrm>
            <a:off x="1206500" y="952500"/>
            <a:ext cx="21971000" cy="1434949"/>
          </a:xfrm>
          <a:prstGeom prst="rect">
            <a:avLst/>
          </a:prstGeom>
        </p:spPr>
        <p:txBody>
          <a:bodyPr/>
          <a:lstStyle/>
          <a:p>
            <a:pPr/>
            <a:r>
              <a:t>Título de diapositiva</a:t>
            </a:r>
          </a:p>
        </p:txBody>
      </p:sp>
      <p:sp>
        <p:nvSpPr>
          <p:cNvPr id="80" name="Subtítulo de diapositiva"/>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diapositiva</a:t>
            </a:r>
          </a:p>
        </p:txBody>
      </p:sp>
      <p:sp>
        <p:nvSpPr>
          <p:cNvPr id="8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Título de agenda"/>
          <p:cNvSpPr txBox="1"/>
          <p:nvPr>
            <p:ph type="title" hasCustomPrompt="1"/>
          </p:nvPr>
        </p:nvSpPr>
        <p:spPr>
          <a:xfrm>
            <a:off x="1206500" y="952500"/>
            <a:ext cx="21971000" cy="1435100"/>
          </a:xfrm>
          <a:prstGeom prst="rect">
            <a:avLst/>
          </a:prstGeom>
        </p:spPr>
        <p:txBody>
          <a:bodyPr/>
          <a:lstStyle/>
          <a:p>
            <a:pPr/>
            <a:r>
              <a:t>Título de agenda</a:t>
            </a:r>
          </a:p>
        </p:txBody>
      </p:sp>
      <p:sp>
        <p:nvSpPr>
          <p:cNvPr id="89" name="Subtítulo de agenda"/>
          <p:cNvSpPr txBox="1"/>
          <p:nvPr>
            <p:ph type="body" sz="quarter" idx="21" hasCustomPrompt="1"/>
          </p:nvPr>
        </p:nvSpPr>
        <p:spPr>
          <a:xfrm>
            <a:off x="1206500" y="2247900"/>
            <a:ext cx="21971000" cy="934779"/>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Subtítulo de agenda</a:t>
            </a:r>
          </a:p>
        </p:txBody>
      </p:sp>
      <p:sp>
        <p:nvSpPr>
          <p:cNvPr id="90" name="Nivel de texto 1…"/>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Temas de agenda</a:t>
            </a:r>
          </a:p>
          <a:p>
            <a:pPr lvl="1"/>
            <a:r>
              <a:t/>
            </a:r>
          </a:p>
          <a:p>
            <a:pPr lvl="2"/>
            <a:r>
              <a:t/>
            </a:r>
          </a:p>
          <a:p>
            <a:pPr lvl="3"/>
            <a:r>
              <a:t/>
            </a:r>
          </a:p>
          <a:p>
            <a:pPr lvl="4"/>
            <a:r>
              <a:t/>
            </a:r>
          </a:p>
        </p:txBody>
      </p:sp>
      <p:sp>
        <p:nvSpPr>
          <p:cNvPr id="9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ítulo de diapositiva"/>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Título de diapositiva</a:t>
            </a:r>
          </a:p>
        </p:txBody>
      </p:sp>
      <p:sp>
        <p:nvSpPr>
          <p:cNvPr id="3" name="Nivel de texto 1…"/>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Texto en viñeta de diapositiva</a:t>
            </a:r>
          </a:p>
          <a:p>
            <a:pPr lvl="1"/>
            <a:r>
              <a:t/>
            </a:r>
          </a:p>
          <a:p>
            <a:pPr lvl="2"/>
            <a:r>
              <a:t/>
            </a:r>
          </a:p>
          <a:p>
            <a:pPr lvl="3"/>
            <a:r>
              <a:t/>
            </a:r>
          </a:p>
          <a:p>
            <a:pPr lvl="4"/>
            <a:r>
              <a:t/>
            </a:r>
          </a:p>
        </p:txBody>
      </p:sp>
      <p:sp>
        <p:nvSpPr>
          <p:cNvPr id="4" name="Número de diapositiva"/>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235" strike="noStrike" sz="11800" u="none">
          <a:solidFill>
            <a:schemeClr val="accent1">
              <a:hueOff val="114395"/>
              <a:lumOff val="-24975"/>
            </a:schemeClr>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235" strike="noStrike" sz="11800" u="none">
          <a:solidFill>
            <a:schemeClr val="accent1">
              <a:hueOff val="114395"/>
              <a:lumOff val="-24975"/>
            </a:schemeClr>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235" strike="noStrike" sz="11800" u="none">
          <a:solidFill>
            <a:schemeClr val="accent1">
              <a:hueOff val="114395"/>
              <a:lumOff val="-24975"/>
            </a:schemeClr>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235" strike="noStrike" sz="11800" u="none">
          <a:solidFill>
            <a:schemeClr val="accent1">
              <a:hueOff val="114395"/>
              <a:lumOff val="-24975"/>
            </a:schemeClr>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235" strike="noStrike" sz="11800" u="none">
          <a:solidFill>
            <a:schemeClr val="accent1">
              <a:hueOff val="114395"/>
              <a:lumOff val="-24975"/>
            </a:schemeClr>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235" strike="noStrike" sz="11800" u="none">
          <a:solidFill>
            <a:schemeClr val="accent1">
              <a:hueOff val="114395"/>
              <a:lumOff val="-24975"/>
            </a:schemeClr>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235" strike="noStrike" sz="11800" u="none">
          <a:solidFill>
            <a:schemeClr val="accent1">
              <a:hueOff val="114395"/>
              <a:lumOff val="-24975"/>
            </a:schemeClr>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235" strike="noStrike" sz="11800" u="none">
          <a:solidFill>
            <a:schemeClr val="accent1">
              <a:hueOff val="114395"/>
              <a:lumOff val="-24975"/>
            </a:schemeClr>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235" strike="noStrike" sz="11800" u="none">
          <a:solidFill>
            <a:schemeClr val="accent1">
              <a:hueOff val="114395"/>
              <a:lumOff val="-24975"/>
            </a:schemeClr>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mendeley.com/" TargetMode="External"/><Relationship Id="rId3" Type="http://schemas.openxmlformats.org/officeDocument/2006/relationships/hyperlink" Target="https://www.zotero.org/"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tif"/></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tif"/></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Prof. Pablo Aguayo"/>
          <p:cNvSpPr txBox="1"/>
          <p:nvPr>
            <p:ph type="body" idx="21"/>
          </p:nvPr>
        </p:nvSpPr>
        <p:spPr>
          <a:xfrm>
            <a:off x="1211657" y="11419054"/>
            <a:ext cx="21960686" cy="1065087"/>
          </a:xfrm>
          <a:prstGeom prst="rect">
            <a:avLst/>
          </a:prstGeom>
          <a:extLst>
            <a:ext uri="{C572A759-6A51-4108-AA02-DFA0A04FC94B}">
              <ma14:wrappingTextBoxFlag xmlns:ma14="http://schemas.microsoft.com/office/mac/drawingml/2011/main" val="1"/>
            </a:ext>
          </a:extLst>
        </p:spPr>
        <p:txBody>
          <a:bodyPr/>
          <a:lstStyle>
            <a:lvl1pPr algn="ctr">
              <a:defRPr sz="4300"/>
            </a:lvl1pPr>
          </a:lstStyle>
          <a:p>
            <a:pPr/>
            <a:r>
              <a:t>Prof. Pablo Aguayo</a:t>
            </a:r>
          </a:p>
        </p:txBody>
      </p:sp>
      <p:sp>
        <p:nvSpPr>
          <p:cNvPr id="152" name="Cómo se hace un trabajo de investigación en Derecho"/>
          <p:cNvSpPr txBox="1"/>
          <p:nvPr>
            <p:ph type="ctrTitle"/>
          </p:nvPr>
        </p:nvSpPr>
        <p:spPr>
          <a:prstGeom prst="rect">
            <a:avLst/>
          </a:prstGeom>
        </p:spPr>
        <p:txBody>
          <a:bodyPr/>
          <a:lstStyle>
            <a:lvl1pPr algn="ctr" defTabSz="1999437">
              <a:lnSpc>
                <a:spcPct val="100000"/>
              </a:lnSpc>
              <a:defRPr b="0" spc="-201" sz="10086"/>
            </a:lvl1pPr>
          </a:lstStyle>
          <a:p>
            <a:pPr/>
            <a:r>
              <a:t>Cómo se hace un trabajo de investigación en Derecho</a:t>
            </a:r>
          </a:p>
        </p:txBody>
      </p:sp>
      <p:sp>
        <p:nvSpPr>
          <p:cNvPr id="153" name="Aspectos metodológicos"/>
          <p:cNvSpPr txBox="1"/>
          <p:nvPr>
            <p:ph type="subTitle" sz="quarter" idx="1"/>
          </p:nvPr>
        </p:nvSpPr>
        <p:spPr>
          <a:xfrm>
            <a:off x="1125387" y="6977667"/>
            <a:ext cx="22133226" cy="2343397"/>
          </a:xfrm>
          <a:prstGeom prst="rect">
            <a:avLst/>
          </a:prstGeom>
        </p:spPr>
        <p:txBody>
          <a:bodyPr/>
          <a:lstStyle/>
          <a:p>
            <a:pPr algn="ctr">
              <a:defRPr sz="5800"/>
            </a:pPr>
          </a:p>
          <a:p>
            <a:pPr algn="ctr">
              <a:defRPr sz="5800"/>
            </a:pPr>
            <a:r>
              <a:t>Aspectos metodológicos</a:t>
            </a:r>
          </a:p>
        </p:txBody>
      </p:sp>
      <p:sp>
        <p:nvSpPr>
          <p:cNvPr id="154" name="Número de diapositiva"/>
          <p:cNvSpPr txBox="1"/>
          <p:nvPr>
            <p:ph type="sldNum" sz="quarter" idx="4294967295"/>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Recomendación 1"/>
          <p:cNvSpPr txBox="1"/>
          <p:nvPr>
            <p:ph type="title"/>
          </p:nvPr>
        </p:nvSpPr>
        <p:spPr>
          <a:prstGeom prst="rect">
            <a:avLst/>
          </a:prstGeom>
        </p:spPr>
        <p:txBody>
          <a:bodyPr/>
          <a:lstStyle>
            <a:lvl1pPr defTabSz="1804370">
              <a:defRPr spc="-174" sz="8732"/>
            </a:lvl1pPr>
          </a:lstStyle>
          <a:p>
            <a:pPr/>
            <a:r>
              <a:t>Recomendación 1</a:t>
            </a:r>
          </a:p>
        </p:txBody>
      </p:sp>
      <p:sp>
        <p:nvSpPr>
          <p:cNvPr id="187" name="Evitar trabajos"/>
          <p:cNvSpPr txBox="1"/>
          <p:nvPr>
            <p:ph type="body" idx="21"/>
          </p:nvPr>
        </p:nvSpPr>
        <p:spPr>
          <a:xfrm>
            <a:off x="1206500" y="2849694"/>
            <a:ext cx="21971000" cy="934780"/>
          </a:xfrm>
          <a:prstGeom prst="rect">
            <a:avLst/>
          </a:prstGeom>
          <a:extLst>
            <a:ext uri="{C572A759-6A51-4108-AA02-DFA0A04FC94B}">
              <ma14:wrappingTextBoxFlag xmlns:ma14="http://schemas.microsoft.com/office/mac/drawingml/2011/main" val="1"/>
            </a:ext>
          </a:extLst>
        </p:spPr>
        <p:txBody>
          <a:bodyPr/>
          <a:lstStyle/>
          <a:p>
            <a:pPr/>
            <a:r>
              <a:t>Evitar trabajos</a:t>
            </a:r>
          </a:p>
        </p:txBody>
      </p:sp>
      <p:sp>
        <p:nvSpPr>
          <p:cNvPr id="188" name="Sin problema o pregunta de investigación: descriptivos.…"/>
          <p:cNvSpPr txBox="1"/>
          <p:nvPr>
            <p:ph type="body" sz="half" idx="1"/>
          </p:nvPr>
        </p:nvSpPr>
        <p:spPr>
          <a:xfrm>
            <a:off x="1206500" y="5541257"/>
            <a:ext cx="21971001" cy="6007165"/>
          </a:xfrm>
          <a:prstGeom prst="rect">
            <a:avLst/>
          </a:prstGeom>
        </p:spPr>
        <p:txBody>
          <a:bodyPr/>
          <a:lstStyle/>
          <a:p>
            <a:pPr marL="609600" indent="-609600">
              <a:defRPr sz="5400"/>
            </a:pPr>
            <a:r>
              <a:t>Sin problema o pregunta de investigación: descriptivos.</a:t>
            </a:r>
          </a:p>
          <a:p>
            <a:pPr marL="609600" indent="-609600">
              <a:defRPr sz="5400"/>
            </a:pPr>
            <a:r>
              <a:t>Con problemas excesivamente amplios: panorámicos.</a:t>
            </a:r>
          </a:p>
          <a:p>
            <a:pPr marL="609600" indent="-609600">
              <a:defRPr sz="5400"/>
            </a:pPr>
            <a:r>
              <a:t>Con varios problemas a resolver: varios problemas = varios trabajos.</a:t>
            </a:r>
          </a:p>
          <a:p>
            <a:pPr marL="609600" indent="-609600">
              <a:defRPr sz="5400"/>
            </a:pPr>
            <a:r>
              <a:t>Con problemas sofisticados = innecesariamente pretenciosos</a:t>
            </a:r>
          </a:p>
        </p:txBody>
      </p:sp>
      <p:sp>
        <p:nvSpPr>
          <p:cNvPr id="189" name="Número de diapositiva"/>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8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8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8"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Recomendación 2"/>
          <p:cNvSpPr txBox="1"/>
          <p:nvPr>
            <p:ph type="title"/>
          </p:nvPr>
        </p:nvSpPr>
        <p:spPr>
          <a:prstGeom prst="rect">
            <a:avLst/>
          </a:prstGeom>
        </p:spPr>
        <p:txBody>
          <a:bodyPr/>
          <a:lstStyle>
            <a:lvl1pPr defTabSz="1804370">
              <a:defRPr spc="-174" sz="8732"/>
            </a:lvl1pPr>
          </a:lstStyle>
          <a:p>
            <a:pPr/>
            <a:r>
              <a:t>Recomendación 2</a:t>
            </a:r>
          </a:p>
        </p:txBody>
      </p:sp>
      <p:sp>
        <p:nvSpPr>
          <p:cNvPr id="192" name="Uso de los datos"/>
          <p:cNvSpPr txBox="1"/>
          <p:nvPr>
            <p:ph type="body" idx="21"/>
          </p:nvPr>
        </p:nvSpPr>
        <p:spPr>
          <a:xfrm>
            <a:off x="1206500" y="2849694"/>
            <a:ext cx="21971000" cy="934779"/>
          </a:xfrm>
          <a:prstGeom prst="rect">
            <a:avLst/>
          </a:prstGeom>
          <a:extLst>
            <a:ext uri="{C572A759-6A51-4108-AA02-DFA0A04FC94B}">
              <ma14:wrappingTextBoxFlag xmlns:ma14="http://schemas.microsoft.com/office/mac/drawingml/2011/main" val="1"/>
            </a:ext>
          </a:extLst>
        </p:spPr>
        <p:txBody>
          <a:bodyPr/>
          <a:lstStyle/>
          <a:p>
            <a:pPr/>
            <a:r>
              <a:t>Uso de los datos</a:t>
            </a:r>
          </a:p>
        </p:txBody>
      </p:sp>
      <p:sp>
        <p:nvSpPr>
          <p:cNvPr id="193" name="A pesar de que en su investigación incluya estudios o datos empíricos, su tesis debe ofrecer un análisis teórico de estos.…"/>
          <p:cNvSpPr txBox="1"/>
          <p:nvPr>
            <p:ph type="body" idx="1"/>
          </p:nvPr>
        </p:nvSpPr>
        <p:spPr>
          <a:xfrm>
            <a:off x="751321" y="4030283"/>
            <a:ext cx="22413163" cy="8973258"/>
          </a:xfrm>
          <a:prstGeom prst="rect">
            <a:avLst/>
          </a:prstGeom>
        </p:spPr>
        <p:txBody>
          <a:bodyPr/>
          <a:lstStyle/>
          <a:p>
            <a:pPr marL="487680" indent="-487680" algn="just" defTabSz="1950671">
              <a:lnSpc>
                <a:spcPct val="120000"/>
              </a:lnSpc>
              <a:spcBef>
                <a:spcPts val="3600"/>
              </a:spcBef>
              <a:defRPr sz="5120">
                <a:latin typeface="Helvetica Neue Light"/>
                <a:ea typeface="Helvetica Neue Light"/>
                <a:cs typeface="Helvetica Neue Light"/>
                <a:sym typeface="Helvetica Neue Light"/>
              </a:defRPr>
            </a:pPr>
            <a:r>
              <a:t>A pesar de que en su investigación incluya estudios o datos empíricos, su tesis debe ofrecer un análisis teórico de estos. </a:t>
            </a:r>
          </a:p>
          <a:p>
            <a:pPr marL="487680" indent="-487680" algn="just" defTabSz="1950671">
              <a:lnSpc>
                <a:spcPct val="120000"/>
              </a:lnSpc>
              <a:spcBef>
                <a:spcPts val="3600"/>
              </a:spcBef>
              <a:defRPr sz="5120">
                <a:latin typeface="Helvetica Neue Light"/>
                <a:ea typeface="Helvetica Neue Light"/>
                <a:cs typeface="Helvetica Neue Light"/>
                <a:sym typeface="Helvetica Neue Light"/>
              </a:defRPr>
            </a:pPr>
            <a:r>
              <a:t>En otras palabras, la valoración de los datos de la experiencia se hará siempre desde un marco teórico determinado que debe reconocer y ponderar. En este sentido, la pregunta de investigación se sitúa dentro de un marco teórico específico que debe ser capaz de defender, es decir, ofrecer argumentos para su elección. Lo anterior diferencia el tipo de investigación que se realiza para la escritura de una tesis que el que se lleva a cabo para un informe en derecho o un dictamen.  </a:t>
            </a:r>
          </a:p>
        </p:txBody>
      </p:sp>
      <p:sp>
        <p:nvSpPr>
          <p:cNvPr id="194" name="Número de diapositiva"/>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3">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3"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omendación 3"/>
          <p:cNvSpPr txBox="1"/>
          <p:nvPr>
            <p:ph type="title"/>
          </p:nvPr>
        </p:nvSpPr>
        <p:spPr>
          <a:prstGeom prst="rect">
            <a:avLst/>
          </a:prstGeom>
        </p:spPr>
        <p:txBody>
          <a:bodyPr/>
          <a:lstStyle>
            <a:lvl1pPr defTabSz="1804370">
              <a:defRPr spc="-174" sz="8732"/>
            </a:lvl1pPr>
          </a:lstStyle>
          <a:p>
            <a:pPr/>
            <a:r>
              <a:t>Recomendación 3</a:t>
            </a:r>
          </a:p>
        </p:txBody>
      </p:sp>
      <p:sp>
        <p:nvSpPr>
          <p:cNvPr id="197" name="Organización y gestión de la información"/>
          <p:cNvSpPr txBox="1"/>
          <p:nvPr>
            <p:ph type="body" idx="21"/>
          </p:nvPr>
        </p:nvSpPr>
        <p:spPr>
          <a:xfrm>
            <a:off x="1206500" y="2849694"/>
            <a:ext cx="21971000" cy="934779"/>
          </a:xfrm>
          <a:prstGeom prst="rect">
            <a:avLst/>
          </a:prstGeom>
          <a:extLst>
            <a:ext uri="{C572A759-6A51-4108-AA02-DFA0A04FC94B}">
              <ma14:wrappingTextBoxFlag xmlns:ma14="http://schemas.microsoft.com/office/mac/drawingml/2011/main" val="1"/>
            </a:ext>
          </a:extLst>
        </p:spPr>
        <p:txBody>
          <a:bodyPr/>
          <a:lstStyle>
            <a:lvl1pPr defTabSz="330200">
              <a:defRPr sz="5600"/>
            </a:lvl1pPr>
          </a:lstStyle>
          <a:p>
            <a:pPr/>
            <a:r>
              <a:t>Organización y gestión de la información</a:t>
            </a:r>
          </a:p>
        </p:txBody>
      </p:sp>
      <p:sp>
        <p:nvSpPr>
          <p:cNvPr id="198" name="Mendeley…"/>
          <p:cNvSpPr txBox="1"/>
          <p:nvPr>
            <p:ph type="body" sz="half" idx="1"/>
          </p:nvPr>
        </p:nvSpPr>
        <p:spPr>
          <a:xfrm>
            <a:off x="1206500" y="5541257"/>
            <a:ext cx="21971000" cy="6007165"/>
          </a:xfrm>
          <a:prstGeom prst="rect">
            <a:avLst/>
          </a:prstGeom>
        </p:spPr>
        <p:txBody>
          <a:bodyPr/>
          <a:lstStyle/>
          <a:p>
            <a:pPr marL="597408" indent="-597408" defTabSz="2389572">
              <a:spcBef>
                <a:spcPts val="4400"/>
              </a:spcBef>
              <a:defRPr sz="5292"/>
            </a:pPr>
            <a:r>
              <a:rPr u="sng">
                <a:hlinkClick r:id="rId2" invalidUrl="" action="" tgtFrame="" tooltip="" history="1" highlightClick="0" endSnd="0"/>
              </a:rPr>
              <a:t>Mendeley</a:t>
            </a:r>
            <a:r>
              <a:rPr sz="1176">
                <a:latin typeface="Times Roman"/>
                <a:ea typeface="Times Roman"/>
                <a:cs typeface="Times Roman"/>
                <a:sym typeface="Times Roman"/>
              </a:rPr>
              <a:t> </a:t>
            </a:r>
          </a:p>
          <a:p>
            <a:pPr marL="597408" indent="-597408" defTabSz="2389572">
              <a:spcBef>
                <a:spcPts val="4400"/>
              </a:spcBef>
              <a:defRPr sz="5292"/>
            </a:pPr>
            <a:r>
              <a:rPr u="sng">
                <a:hlinkClick r:id="rId3" invalidUrl="" action="" tgtFrame="" tooltip="" history="1" highlightClick="0" endSnd="0"/>
              </a:rPr>
              <a:t>Zotero</a:t>
            </a:r>
          </a:p>
          <a:p>
            <a:pPr marL="597408" indent="-597408" defTabSz="2389572">
              <a:spcBef>
                <a:spcPts val="4400"/>
              </a:spcBef>
              <a:defRPr sz="5292"/>
            </a:pPr>
            <a:r>
              <a:t>Papers</a:t>
            </a:r>
          </a:p>
          <a:p>
            <a:pPr marL="597408" indent="-597408" defTabSz="2389572">
              <a:spcBef>
                <a:spcPts val="4400"/>
              </a:spcBef>
              <a:defRPr sz="5292"/>
            </a:pPr>
            <a:r>
              <a:t>JabRef</a:t>
            </a:r>
          </a:p>
          <a:p>
            <a:pPr marL="597408" indent="-597408" defTabSz="2389572">
              <a:spcBef>
                <a:spcPts val="4400"/>
              </a:spcBef>
              <a:defRPr sz="5292"/>
            </a:pPr>
            <a:r>
              <a:t>Fichas en papel, Word u otro formato</a:t>
            </a:r>
          </a:p>
        </p:txBody>
      </p:sp>
      <p:sp>
        <p:nvSpPr>
          <p:cNvPr id="199" name="Número de diapositiva"/>
          <p:cNvSpPr txBox="1"/>
          <p:nvPr>
            <p:ph type="sldNum" sz="quarter" idx="4294967295"/>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9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98">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8"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Qué caracteriza a  un trabajo de investigación?"/>
          <p:cNvSpPr txBox="1"/>
          <p:nvPr>
            <p:ph type="title"/>
          </p:nvPr>
        </p:nvSpPr>
        <p:spPr>
          <a:xfrm>
            <a:off x="1385192" y="2066273"/>
            <a:ext cx="9276393" cy="6772726"/>
          </a:xfrm>
          <a:prstGeom prst="rect">
            <a:avLst/>
          </a:prstGeom>
        </p:spPr>
        <p:txBody>
          <a:bodyPr/>
          <a:lstStyle>
            <a:lvl1pPr algn="ctr">
              <a:defRPr b="0" spc="-192" sz="9600"/>
            </a:lvl1pPr>
          </a:lstStyle>
          <a:p>
            <a:pPr/>
            <a:r>
              <a:t>¿Qué caracteriza a  un trabajo de investigación?</a:t>
            </a:r>
          </a:p>
        </p:txBody>
      </p:sp>
      <p:pic>
        <p:nvPicPr>
          <p:cNvPr id="157" name="Imagen" descr="Imagen"/>
          <p:cNvPicPr>
            <a:picLocks noChangeAspect="1"/>
          </p:cNvPicPr>
          <p:nvPr/>
        </p:nvPicPr>
        <p:blipFill>
          <a:blip r:embed="rId2">
            <a:extLst/>
          </a:blip>
          <a:stretch>
            <a:fillRect/>
          </a:stretch>
        </p:blipFill>
        <p:spPr>
          <a:xfrm>
            <a:off x="12604379" y="3320952"/>
            <a:ext cx="9732691" cy="6476664"/>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1. Requisitos generales"/>
          <p:cNvSpPr txBox="1"/>
          <p:nvPr>
            <p:ph type="title"/>
          </p:nvPr>
        </p:nvSpPr>
        <p:spPr>
          <a:xfrm>
            <a:off x="1206499" y="774189"/>
            <a:ext cx="21971001" cy="1433163"/>
          </a:xfrm>
          <a:prstGeom prst="rect">
            <a:avLst/>
          </a:prstGeom>
        </p:spPr>
        <p:txBody>
          <a:bodyPr/>
          <a:lstStyle>
            <a:lvl1pPr algn="ctr" defTabSz="975335">
              <a:defRPr spc="-70" sz="7040"/>
            </a:lvl1pPr>
          </a:lstStyle>
          <a:p>
            <a:pPr/>
            <a:r>
              <a:t>1. Requisitos generales</a:t>
            </a:r>
          </a:p>
        </p:txBody>
      </p:sp>
      <p:sp>
        <p:nvSpPr>
          <p:cNvPr id="160" name="Aspectos formales: Estos incluyen desde el uso de un lenguaje claro, técnico y conciso, hasta la organización y estructura del trabajo. Esto último implica la elaboración de una introducción en la que se explica, justifica y delimita el objeto de investi"/>
          <p:cNvSpPr txBox="1"/>
          <p:nvPr>
            <p:ph type="body" idx="1"/>
          </p:nvPr>
        </p:nvSpPr>
        <p:spPr>
          <a:xfrm>
            <a:off x="1511701" y="3075657"/>
            <a:ext cx="21665799" cy="9428859"/>
          </a:xfrm>
          <a:prstGeom prst="rect">
            <a:avLst/>
          </a:prstGeom>
        </p:spPr>
        <p:txBody>
          <a:bodyPr/>
          <a:lstStyle/>
          <a:p>
            <a:pPr marL="609600" indent="-609600" algn="just">
              <a:lnSpc>
                <a:spcPct val="120000"/>
              </a:lnSpc>
              <a:defRPr sz="5400">
                <a:latin typeface="Helvetica Neue Light"/>
                <a:ea typeface="Helvetica Neue Light"/>
                <a:cs typeface="Helvetica Neue Light"/>
                <a:sym typeface="Helvetica Neue Light"/>
              </a:defRPr>
            </a:pPr>
            <a:r>
              <a:rPr b="1">
                <a:latin typeface="+mn-lt"/>
                <a:ea typeface="+mn-ea"/>
                <a:cs typeface="+mn-cs"/>
                <a:sym typeface="Helvetica Neue"/>
              </a:rPr>
              <a:t>Aspectos formales: </a:t>
            </a:r>
            <a:r>
              <a:t>Estos incluyen desde el uso de un lenguaje claro, técnico y conciso, hasta la organización y estructura del trabajo. Esto último implica la elaboración de una </a:t>
            </a:r>
            <a:r>
              <a:rPr b="1">
                <a:latin typeface="+mn-lt"/>
                <a:ea typeface="+mn-ea"/>
                <a:cs typeface="+mn-cs"/>
                <a:sym typeface="Helvetica Neue"/>
              </a:rPr>
              <a:t>introducción </a:t>
            </a:r>
            <a:r>
              <a:t>en la que se explica, justifica y delimita el objeto de investigación, así como los objetivos generales y específicos. Seguida de la introducción el trabajo debe presentar un desarrollo organizado por capítulos en los que idealmente se trabajo no más de una de las preguntas/objetivos específicos.</a:t>
            </a:r>
          </a:p>
        </p:txBody>
      </p:sp>
      <p:sp>
        <p:nvSpPr>
          <p:cNvPr id="161" name="Número de diapositiva"/>
          <p:cNvSpPr txBox="1"/>
          <p:nvPr>
            <p:ph type="sldNum" sz="quarter" idx="4294967295"/>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Unidad y coherencia entre el problema de investigación, la pregunta, la(s) hipótesis, los argumentos y sus conclusiones. Asimismo, es necesario justificar la elección de los tres principales elementos (problema, pregunta e hipótesis) que nos llevan a la "/>
          <p:cNvSpPr txBox="1"/>
          <p:nvPr>
            <p:ph type="body" idx="1"/>
          </p:nvPr>
        </p:nvSpPr>
        <p:spPr>
          <a:xfrm>
            <a:off x="1370478" y="1465269"/>
            <a:ext cx="21385280" cy="11039247"/>
          </a:xfrm>
          <a:prstGeom prst="rect">
            <a:avLst/>
          </a:prstGeom>
        </p:spPr>
        <p:txBody>
          <a:bodyPr/>
          <a:lstStyle/>
          <a:p>
            <a:pPr marL="542544" indent="-542544" algn="just" defTabSz="2170121">
              <a:lnSpc>
                <a:spcPct val="120000"/>
              </a:lnSpc>
              <a:spcBef>
                <a:spcPts val="4000"/>
              </a:spcBef>
              <a:defRPr sz="5073">
                <a:latin typeface="Helvetica Neue Light"/>
                <a:ea typeface="Helvetica Neue Light"/>
                <a:cs typeface="Helvetica Neue Light"/>
                <a:sym typeface="Helvetica Neue Light"/>
              </a:defRPr>
            </a:pPr>
            <a:r>
              <a:rPr b="1">
                <a:latin typeface="+mn-lt"/>
                <a:ea typeface="+mn-ea"/>
                <a:cs typeface="+mn-cs"/>
                <a:sym typeface="Helvetica Neue"/>
              </a:rPr>
              <a:t>Unidad y coherencia</a:t>
            </a:r>
            <a:r>
              <a:t> entre el problema de investigación, la pregunta, la(s) hipótesis, los argumentos y sus conclusiones. Asimismo, es necesario justificar la elección de los tres principales elementos (problema, pregunta e hipótesis) que nos llevan a la elección y formulación de argumentos. Finalmente, las conclusiones implican un paso lógico desde las premisas, por lo que no puede ser un mero resumen del trabajo realizado.</a:t>
            </a:r>
          </a:p>
          <a:p>
            <a:pPr marL="542544" indent="-542544" algn="just" defTabSz="2170121">
              <a:lnSpc>
                <a:spcPct val="120000"/>
              </a:lnSpc>
              <a:spcBef>
                <a:spcPts val="4000"/>
              </a:spcBef>
              <a:defRPr sz="5073">
                <a:latin typeface="Helvetica Neue Light"/>
                <a:ea typeface="Helvetica Neue Light"/>
                <a:cs typeface="Helvetica Neue Light"/>
                <a:sym typeface="Helvetica Neue Light"/>
              </a:defRPr>
            </a:pPr>
            <a:r>
              <a:t>En síntesis, el trabajo de investigación debe tener la forma lógica de un argumento lógico, o al menos ser (re)construible bajo alguna forma lógica de silogismo. Además, la hipótesis de investigación debe poder ser contrastable (validada o falseada) por cualquier otro miembro de la comunidad científica. </a:t>
            </a:r>
          </a:p>
        </p:txBody>
      </p:sp>
      <p:sp>
        <p:nvSpPr>
          <p:cNvPr id="164" name="Número de diapositiva"/>
          <p:cNvSpPr txBox="1"/>
          <p:nvPr>
            <p:ph type="sldNum" sz="quarter" idx="4294967295"/>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2. ¿Qué caracteriza un trabajo de investigación en Derecho?"/>
          <p:cNvSpPr txBox="1"/>
          <p:nvPr>
            <p:ph type="title"/>
          </p:nvPr>
        </p:nvSpPr>
        <p:spPr>
          <a:xfrm>
            <a:off x="1692134" y="1487432"/>
            <a:ext cx="21583266" cy="1433164"/>
          </a:xfrm>
          <a:prstGeom prst="rect">
            <a:avLst/>
          </a:prstGeom>
        </p:spPr>
        <p:txBody>
          <a:bodyPr/>
          <a:lstStyle>
            <a:lvl1pPr defTabSz="975335">
              <a:defRPr spc="-116" sz="5840"/>
            </a:lvl1pPr>
          </a:lstStyle>
          <a:p>
            <a:pPr/>
            <a:r>
              <a:t>2. ¿Qué caracteriza un trabajo de investigación en Derecho?</a:t>
            </a:r>
          </a:p>
        </p:txBody>
      </p:sp>
      <p:sp>
        <p:nvSpPr>
          <p:cNvPr id="167" name="El trabajo debe aportar un conocimiento nuevo o, al menos, la revisión de un tema ya tratado bajo una perspectiva novedosa.…"/>
          <p:cNvSpPr txBox="1"/>
          <p:nvPr>
            <p:ph type="body" idx="1"/>
          </p:nvPr>
        </p:nvSpPr>
        <p:spPr>
          <a:xfrm>
            <a:off x="1607699" y="3624416"/>
            <a:ext cx="21444813" cy="8256012"/>
          </a:xfrm>
          <a:prstGeom prst="rect">
            <a:avLst/>
          </a:prstGeom>
        </p:spPr>
        <p:txBody>
          <a:bodyPr/>
          <a:lstStyle/>
          <a:p>
            <a:pPr marL="566928" indent="-566928" algn="just" defTabSz="2267655">
              <a:spcBef>
                <a:spcPts val="4100"/>
              </a:spcBef>
              <a:defRPr sz="5115">
                <a:latin typeface="Helvetica Neue Light"/>
                <a:ea typeface="Helvetica Neue Light"/>
                <a:cs typeface="Helvetica Neue Light"/>
                <a:sym typeface="Helvetica Neue Light"/>
              </a:defRPr>
            </a:pPr>
            <a:r>
              <a:t>El trabajo debe aportar un conocimiento nuevo o, al menos, la revisión de un tema ya tratado bajo una perspectiva novedosa. </a:t>
            </a:r>
          </a:p>
          <a:p>
            <a:pPr marL="566928" indent="-566928" algn="just" defTabSz="2267655">
              <a:spcBef>
                <a:spcPts val="4100"/>
              </a:spcBef>
              <a:defRPr sz="5115">
                <a:latin typeface="Helvetica Neue Light"/>
                <a:ea typeface="Helvetica Neue Light"/>
                <a:cs typeface="Helvetica Neue Light"/>
                <a:sym typeface="Helvetica Neue Light"/>
              </a:defRPr>
            </a:pPr>
            <a:r>
              <a:t>El trabajo debe ofrecer claramente una valoración de los temas presentados. En otras palabras, la discusión debe ser crítica y el investigador/a debe evidenciar cuáles son los valores en juego y, asimismo, desde qué valores examina su objeto de investigación (leyes, conceptos, teorías).</a:t>
            </a:r>
          </a:p>
          <a:p>
            <a:pPr marL="566928" indent="-566928" algn="just" defTabSz="2267655">
              <a:spcBef>
                <a:spcPts val="4100"/>
              </a:spcBef>
              <a:defRPr sz="5115">
                <a:latin typeface="Helvetica Neue Light"/>
                <a:ea typeface="Helvetica Neue Light"/>
                <a:cs typeface="Helvetica Neue Light"/>
                <a:sym typeface="Helvetica Neue Light"/>
              </a:defRPr>
            </a:pPr>
            <a:r>
              <a:t>Lo anterior implica entre otras cosas que el investigador/a tome posición sobre el tema de estudio, es decir, ofrezca una respuesta al problema de investigación.</a:t>
            </a:r>
          </a:p>
        </p:txBody>
      </p:sp>
      <p:sp>
        <p:nvSpPr>
          <p:cNvPr id="168" name="Número de diapositiva"/>
          <p:cNvSpPr txBox="1"/>
          <p:nvPr>
            <p:ph type="sldNum" sz="quarter" idx="4294967295"/>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6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67">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7"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Finalmente, cabe señalar que los manuales o tratados están excluidos del tipo de investigación propia de una tesis que aspira tener carácter científico dado su carácter descriptivo y recopilatorio. Asimismo, quedan excluidos los trabajos tipo ensayo, las"/>
          <p:cNvSpPr txBox="1"/>
          <p:nvPr>
            <p:ph type="body" idx="1"/>
          </p:nvPr>
        </p:nvSpPr>
        <p:spPr>
          <a:prstGeom prst="rect">
            <a:avLst/>
          </a:prstGeom>
        </p:spPr>
        <p:txBody>
          <a:bodyPr/>
          <a:lstStyle>
            <a:lvl1pPr marL="0" indent="0" algn="just">
              <a:lnSpc>
                <a:spcPct val="120000"/>
              </a:lnSpc>
              <a:buSzTx/>
              <a:buNone/>
              <a:defRPr>
                <a:latin typeface="Helvetica Neue Light"/>
                <a:ea typeface="Helvetica Neue Light"/>
                <a:cs typeface="Helvetica Neue Light"/>
                <a:sym typeface="Helvetica Neue Light"/>
              </a:defRPr>
            </a:lvl1pPr>
          </a:lstStyle>
          <a:p>
            <a:pPr/>
            <a:r>
              <a:t>Finalmente, cabe señalar que los manuales o tratados están excluidos del tipo de investigación propia de una tesis que aspira tener carácter científico dado su carácter descriptivo y recopilatorio. Asimismo, quedan excluidos los trabajos tipo ensayo, las sentencias y los informes en derecho. Lo anterior no quiere decir que la investigación científica propia de una tesis sea mejor o más valiosa que otras formas mediante las que se investiga en el ámbito del derecho, sino que sus objetivos son diferentes, así como también sus metodologías. </a:t>
            </a:r>
          </a:p>
        </p:txBody>
      </p:sp>
      <p:sp>
        <p:nvSpPr>
          <p:cNvPr id="171" name="Número de diapositiva"/>
          <p:cNvSpPr txBox="1"/>
          <p:nvPr>
            <p:ph type="sldNum" sz="quarter" idx="4294967295"/>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La selección del tema de investigación"/>
          <p:cNvSpPr txBox="1"/>
          <p:nvPr>
            <p:ph type="title"/>
          </p:nvPr>
        </p:nvSpPr>
        <p:spPr>
          <a:xfrm>
            <a:off x="6244161" y="-3996294"/>
            <a:ext cx="12253069" cy="9247719"/>
          </a:xfrm>
          <a:prstGeom prst="rect">
            <a:avLst/>
          </a:prstGeom>
        </p:spPr>
        <p:txBody>
          <a:bodyPr/>
          <a:lstStyle>
            <a:lvl1pPr algn="ctr">
              <a:defRPr b="0" spc="-192" sz="9600"/>
            </a:lvl1pPr>
          </a:lstStyle>
          <a:p>
            <a:pPr/>
            <a:r>
              <a:t>La selección del tema de investigación</a:t>
            </a:r>
          </a:p>
        </p:txBody>
      </p:sp>
      <p:pic>
        <p:nvPicPr>
          <p:cNvPr id="174" name="Imagen" descr="Imagen"/>
          <p:cNvPicPr>
            <a:picLocks noChangeAspect="1"/>
          </p:cNvPicPr>
          <p:nvPr/>
        </p:nvPicPr>
        <p:blipFill>
          <a:blip r:embed="rId2">
            <a:extLst/>
          </a:blip>
          <a:stretch>
            <a:fillRect/>
          </a:stretch>
        </p:blipFill>
        <p:spPr>
          <a:xfrm>
            <a:off x="8252500" y="5836203"/>
            <a:ext cx="7879000" cy="5598237"/>
          </a:xfrm>
          <a:prstGeom prst="rect">
            <a:avLst/>
          </a:prstGeom>
          <a:ln w="25400">
            <a:miter lim="400000"/>
          </a:ln>
          <a:effectLst>
            <a:reflection blurRad="0" stA="50000" stPos="0" endA="0" endPos="40000" dist="0" dir="5400000" fadeDir="5400000" sx="100000" sy="-100000" kx="0" ky="0" algn="bl" rotWithShape="0"/>
          </a:effectLst>
        </p:spPr>
      </p:pic>
      <p:sp>
        <p:nvSpPr>
          <p:cNvPr id="175" name="Número de diapositiva"/>
          <p:cNvSpPr txBox="1"/>
          <p:nvPr>
            <p:ph type="sldNum" sz="quarter" idx="4294967295"/>
          </p:nvPr>
        </p:nvSpPr>
        <p:spPr>
          <a:xfrm>
            <a:off x="12065050" y="13085233"/>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a.      Interés…"/>
          <p:cNvSpPr txBox="1"/>
          <p:nvPr>
            <p:ph type="body" idx="1"/>
          </p:nvPr>
        </p:nvSpPr>
        <p:spPr>
          <a:xfrm>
            <a:off x="506660" y="3258972"/>
            <a:ext cx="22670841" cy="9245544"/>
          </a:xfrm>
          <a:prstGeom prst="rect">
            <a:avLst/>
          </a:prstGeom>
        </p:spPr>
        <p:txBody>
          <a:bodyPr/>
          <a:lstStyle/>
          <a:p>
            <a:pPr marL="1219200" indent="-304800" algn="just" defTabSz="457200">
              <a:lnSpc>
                <a:spcPts val="7900"/>
              </a:lnSpc>
              <a:spcBef>
                <a:spcPts val="0"/>
              </a:spcBef>
              <a:buSzTx/>
              <a:buNone/>
              <a:defRPr b="1" sz="5200">
                <a:latin typeface="Garamond"/>
                <a:ea typeface="Garamond"/>
                <a:cs typeface="Garamond"/>
                <a:sym typeface="Garamond"/>
              </a:defRPr>
            </a:pPr>
            <a:r>
              <a:t>a.</a:t>
            </a:r>
            <a:r>
              <a:rPr>
                <a:latin typeface="Times New Roman"/>
                <a:ea typeface="Times New Roman"/>
                <a:cs typeface="Times New Roman"/>
                <a:sym typeface="Times New Roman"/>
              </a:rPr>
              <a:t>      </a:t>
            </a:r>
            <a:r>
              <a:t>Interés</a:t>
            </a:r>
          </a:p>
          <a:p>
            <a:pPr marL="1219200" indent="-304800" algn="just" defTabSz="457200">
              <a:lnSpc>
                <a:spcPts val="7300"/>
              </a:lnSpc>
              <a:spcBef>
                <a:spcPts val="0"/>
              </a:spcBef>
              <a:buSzTx/>
              <a:buNone/>
              <a:defRPr sz="4700">
                <a:latin typeface="Garamond"/>
                <a:ea typeface="Garamond"/>
                <a:cs typeface="Garamond"/>
                <a:sym typeface="Garamond"/>
              </a:defRPr>
            </a:pPr>
            <a:endParaRPr>
              <a:latin typeface="Helvetica"/>
              <a:ea typeface="Helvetica"/>
              <a:cs typeface="Helvetica"/>
              <a:sym typeface="Helvetica"/>
            </a:endParaRPr>
          </a:p>
          <a:p>
            <a:pPr marL="1219200" indent="-304800" algn="just" defTabSz="457200">
              <a:lnSpc>
                <a:spcPts val="7900"/>
              </a:lnSpc>
              <a:spcBef>
                <a:spcPts val="0"/>
              </a:spcBef>
              <a:buSzTx/>
              <a:buNone/>
              <a:defRPr b="1" sz="5200">
                <a:latin typeface="Garamond"/>
                <a:ea typeface="Garamond"/>
                <a:cs typeface="Garamond"/>
                <a:sym typeface="Garamond"/>
              </a:defRPr>
            </a:pPr>
            <a:r>
              <a:t>b.</a:t>
            </a:r>
            <a:r>
              <a:rPr>
                <a:latin typeface="Times New Roman"/>
                <a:ea typeface="Times New Roman"/>
                <a:cs typeface="Times New Roman"/>
                <a:sym typeface="Times New Roman"/>
              </a:rPr>
              <a:t>     </a:t>
            </a:r>
            <a:r>
              <a:t>Capacidad </a:t>
            </a:r>
            <a:endParaRPr>
              <a:latin typeface="Helvetica"/>
              <a:ea typeface="Helvetica"/>
              <a:cs typeface="Helvetica"/>
              <a:sym typeface="Helvetica"/>
            </a:endParaRPr>
          </a:p>
          <a:p>
            <a:pPr marL="1828800" indent="-1828800" algn="just" defTabSz="457200">
              <a:lnSpc>
                <a:spcPts val="7300"/>
              </a:lnSpc>
              <a:spcBef>
                <a:spcPts val="0"/>
              </a:spcBef>
              <a:buSzTx/>
              <a:buNone/>
              <a:defRPr sz="4700">
                <a:latin typeface="Times New Roman"/>
                <a:ea typeface="Times New Roman"/>
                <a:cs typeface="Times New Roman"/>
                <a:sym typeface="Times New Roman"/>
              </a:defRPr>
            </a:pPr>
            <a:r>
              <a:t>                   - </a:t>
            </a:r>
            <a:r>
              <a:rPr>
                <a:latin typeface="Garamond"/>
                <a:ea typeface="Garamond"/>
                <a:cs typeface="Garamond"/>
                <a:sym typeface="Garamond"/>
              </a:rPr>
              <a:t>Experiencia previa</a:t>
            </a:r>
            <a:endParaRPr>
              <a:latin typeface="Helvetica"/>
              <a:ea typeface="Helvetica"/>
              <a:cs typeface="Helvetica"/>
              <a:sym typeface="Helvetica"/>
            </a:endParaRPr>
          </a:p>
          <a:p>
            <a:pPr marL="1828800" indent="-1828800" algn="just" defTabSz="457200">
              <a:lnSpc>
                <a:spcPts val="7300"/>
              </a:lnSpc>
              <a:spcBef>
                <a:spcPts val="0"/>
              </a:spcBef>
              <a:buSzTx/>
              <a:buNone/>
              <a:defRPr sz="4700">
                <a:latin typeface="Times New Roman"/>
                <a:ea typeface="Times New Roman"/>
                <a:cs typeface="Times New Roman"/>
                <a:sym typeface="Times New Roman"/>
              </a:defRPr>
            </a:pPr>
            <a:r>
              <a:t>                   - </a:t>
            </a:r>
            <a:r>
              <a:rPr>
                <a:latin typeface="Garamond"/>
                <a:ea typeface="Garamond"/>
                <a:cs typeface="Garamond"/>
                <a:sym typeface="Garamond"/>
              </a:rPr>
              <a:t>Marco teórico/fuentes</a:t>
            </a:r>
            <a:endParaRPr>
              <a:latin typeface="Helvetica"/>
              <a:ea typeface="Helvetica"/>
              <a:cs typeface="Helvetica"/>
              <a:sym typeface="Helvetica"/>
            </a:endParaRPr>
          </a:p>
          <a:p>
            <a:pPr marL="1828800" indent="-1828800" algn="just" defTabSz="457200">
              <a:lnSpc>
                <a:spcPts val="7300"/>
              </a:lnSpc>
              <a:spcBef>
                <a:spcPts val="0"/>
              </a:spcBef>
              <a:buSzTx/>
              <a:buNone/>
              <a:defRPr sz="4700">
                <a:latin typeface="Garamond"/>
                <a:ea typeface="Garamond"/>
                <a:cs typeface="Garamond"/>
                <a:sym typeface="Garamond"/>
              </a:defRPr>
            </a:pPr>
            <a:r>
              <a:rPr>
                <a:latin typeface="Times New Roman"/>
                <a:ea typeface="Times New Roman"/>
                <a:cs typeface="Times New Roman"/>
                <a:sym typeface="Times New Roman"/>
              </a:rPr>
              <a:t>                   - </a:t>
            </a:r>
            <a:r>
              <a:t>Conocimiento del idioma de sus fuentes primarias</a:t>
            </a:r>
            <a:endParaRPr>
              <a:latin typeface="Helvetica"/>
              <a:ea typeface="Helvetica"/>
              <a:cs typeface="Helvetica"/>
              <a:sym typeface="Helvetica"/>
            </a:endParaRPr>
          </a:p>
          <a:p>
            <a:pPr marL="1828800" indent="-1828800" algn="just" defTabSz="457200">
              <a:lnSpc>
                <a:spcPts val="7300"/>
              </a:lnSpc>
              <a:spcBef>
                <a:spcPts val="0"/>
              </a:spcBef>
              <a:buSzTx/>
              <a:buNone/>
              <a:defRPr sz="4700">
                <a:latin typeface="Garamond"/>
                <a:ea typeface="Garamond"/>
                <a:cs typeface="Garamond"/>
                <a:sym typeface="Garamond"/>
              </a:defRPr>
            </a:pPr>
            <a:r>
              <a:rPr>
                <a:latin typeface="Times New Roman"/>
                <a:ea typeface="Times New Roman"/>
                <a:cs typeface="Times New Roman"/>
                <a:sym typeface="Times New Roman"/>
              </a:rPr>
              <a:t>                   - </a:t>
            </a:r>
            <a:r>
              <a:t>Conocimiento jurídico y de otras áreas como la economía, la sociología, la filosofía.</a:t>
            </a:r>
          </a:p>
          <a:p>
            <a:pPr marL="1828800" indent="-1828800" algn="just" defTabSz="457200">
              <a:lnSpc>
                <a:spcPts val="7300"/>
              </a:lnSpc>
              <a:spcBef>
                <a:spcPts val="0"/>
              </a:spcBef>
              <a:buSzTx/>
              <a:buNone/>
              <a:defRPr sz="4700">
                <a:latin typeface="Garamond"/>
                <a:ea typeface="Garamond"/>
                <a:cs typeface="Garamond"/>
                <a:sym typeface="Garamond"/>
              </a:defRPr>
            </a:pPr>
            <a:endParaRPr>
              <a:latin typeface="Helvetica"/>
              <a:ea typeface="Helvetica"/>
              <a:cs typeface="Helvetica"/>
              <a:sym typeface="Helvetica"/>
            </a:endParaRPr>
          </a:p>
          <a:p>
            <a:pPr marL="1219200" indent="-304800" algn="just" defTabSz="457200">
              <a:lnSpc>
                <a:spcPts val="7900"/>
              </a:lnSpc>
              <a:spcBef>
                <a:spcPts val="0"/>
              </a:spcBef>
              <a:buSzTx/>
              <a:buNone/>
              <a:defRPr b="1" sz="5200">
                <a:latin typeface="Garamond"/>
                <a:ea typeface="Garamond"/>
                <a:cs typeface="Garamond"/>
                <a:sym typeface="Garamond"/>
              </a:defRPr>
            </a:pPr>
            <a:r>
              <a:t>c.</a:t>
            </a:r>
            <a:r>
              <a:rPr>
                <a:latin typeface="Times New Roman"/>
                <a:ea typeface="Times New Roman"/>
                <a:cs typeface="Times New Roman"/>
                <a:sym typeface="Times New Roman"/>
              </a:rPr>
              <a:t>      </a:t>
            </a:r>
            <a:r>
              <a:t>Posibilidades</a:t>
            </a:r>
            <a:endParaRPr>
              <a:latin typeface="Helvetica"/>
              <a:ea typeface="Helvetica"/>
              <a:cs typeface="Helvetica"/>
              <a:sym typeface="Helvetica"/>
            </a:endParaRPr>
          </a:p>
          <a:p>
            <a:pPr marL="1828800" indent="-1828800" algn="just" defTabSz="457200">
              <a:lnSpc>
                <a:spcPts val="7300"/>
              </a:lnSpc>
              <a:spcBef>
                <a:spcPts val="0"/>
              </a:spcBef>
              <a:buSzTx/>
              <a:buNone/>
              <a:defRPr sz="4700">
                <a:latin typeface="Times New Roman"/>
                <a:ea typeface="Times New Roman"/>
                <a:cs typeface="Times New Roman"/>
                <a:sym typeface="Times New Roman"/>
              </a:defRPr>
            </a:pPr>
            <a:r>
              <a:t>                    - </a:t>
            </a:r>
            <a:r>
              <a:rPr>
                <a:latin typeface="Garamond"/>
                <a:ea typeface="Garamond"/>
                <a:cs typeface="Garamond"/>
                <a:sym typeface="Garamond"/>
              </a:rPr>
              <a:t>Acceso a fuentes</a:t>
            </a:r>
            <a:endParaRPr>
              <a:latin typeface="Helvetica"/>
              <a:ea typeface="Helvetica"/>
              <a:cs typeface="Helvetica"/>
              <a:sym typeface="Helvetica"/>
            </a:endParaRPr>
          </a:p>
          <a:p>
            <a:pPr marL="1828800" indent="-1828800" algn="just" defTabSz="457200">
              <a:lnSpc>
                <a:spcPts val="7300"/>
              </a:lnSpc>
              <a:spcBef>
                <a:spcPts val="0"/>
              </a:spcBef>
              <a:buSzTx/>
              <a:buNone/>
              <a:defRPr sz="4700">
                <a:latin typeface="Garamond"/>
                <a:ea typeface="Garamond"/>
                <a:cs typeface="Garamond"/>
                <a:sym typeface="Garamond"/>
              </a:defRPr>
            </a:pPr>
            <a:r>
              <a:rPr>
                <a:latin typeface="Times New Roman"/>
                <a:ea typeface="Times New Roman"/>
                <a:cs typeface="Times New Roman"/>
                <a:sym typeface="Times New Roman"/>
              </a:rPr>
              <a:t>                    - </a:t>
            </a:r>
            <a:r>
              <a:t>Contrastabilidad de la tesis (conceptual o empíricamente)</a:t>
            </a:r>
            <a:endParaRPr>
              <a:latin typeface="Helvetica"/>
              <a:ea typeface="Helvetica"/>
              <a:cs typeface="Helvetica"/>
              <a:sym typeface="Helvetica"/>
            </a:endParaRPr>
          </a:p>
        </p:txBody>
      </p:sp>
      <p:sp>
        <p:nvSpPr>
          <p:cNvPr id="178" name="1. ¿Cómo elegir un tema?"/>
          <p:cNvSpPr txBox="1"/>
          <p:nvPr>
            <p:ph type="title"/>
          </p:nvPr>
        </p:nvSpPr>
        <p:spPr>
          <a:xfrm>
            <a:off x="1692134" y="1487432"/>
            <a:ext cx="21583266" cy="1433164"/>
          </a:xfrm>
          <a:prstGeom prst="rect">
            <a:avLst/>
          </a:prstGeom>
        </p:spPr>
        <p:txBody>
          <a:bodyPr/>
          <a:lstStyle>
            <a:lvl1pPr defTabSz="975335">
              <a:defRPr spc="-116" sz="5840"/>
            </a:lvl1pPr>
          </a:lstStyle>
          <a:p>
            <a:pPr/>
            <a:r>
              <a:t>1. ¿Cómo elegir un tema?</a:t>
            </a:r>
          </a:p>
        </p:txBody>
      </p:sp>
      <p:sp>
        <p:nvSpPr>
          <p:cNvPr id="179" name="Número de diapositiva"/>
          <p:cNvSpPr txBox="1"/>
          <p:nvPr>
            <p:ph type="sldNum" sz="quarter" idx="4294967295"/>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7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7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7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7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7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7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177">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177">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177">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 fill="hold">
                                  <p:stCondLst>
                                    <p:cond delay="0"/>
                                  </p:stCondLst>
                                  <p:iterate type="el" backwards="0">
                                    <p:tmAbs val="0"/>
                                  </p:iterate>
                                  <p:childTnLst>
                                    <p:set>
                                      <p:cBhvr>
                                        <p:cTn id="44" fill="hold"/>
                                        <p:tgtEl>
                                          <p:spTgt spid="177">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0" presetID="1" grpId="1" fill="hold">
                                  <p:stCondLst>
                                    <p:cond delay="0"/>
                                  </p:stCondLst>
                                  <p:iterate type="el" backwards="0">
                                    <p:tmAbs val="0"/>
                                  </p:iterate>
                                  <p:childTnLst>
                                    <p:set>
                                      <p:cBhvr>
                                        <p:cTn id="48" fill="hold"/>
                                        <p:tgtEl>
                                          <p:spTgt spid="177">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0" presetID="1" grpId="1" fill="hold">
                                  <p:stCondLst>
                                    <p:cond delay="0"/>
                                  </p:stCondLst>
                                  <p:iterate type="el" backwards="0">
                                    <p:tmAbs val="0"/>
                                  </p:iterate>
                                  <p:childTnLst>
                                    <p:set>
                                      <p:cBhvr>
                                        <p:cTn id="52" fill="hold"/>
                                        <p:tgtEl>
                                          <p:spTgt spid="177">
                                            <p:txEl>
                                              <p:pRg st="11" end="1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77"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2. Del tema al problema o la pregunta de investigación"/>
          <p:cNvSpPr txBox="1"/>
          <p:nvPr>
            <p:ph type="title"/>
          </p:nvPr>
        </p:nvSpPr>
        <p:spPr>
          <a:xfrm>
            <a:off x="1012048" y="491071"/>
            <a:ext cx="21971001" cy="1433163"/>
          </a:xfrm>
          <a:prstGeom prst="rect">
            <a:avLst/>
          </a:prstGeom>
        </p:spPr>
        <p:txBody>
          <a:bodyPr/>
          <a:lstStyle>
            <a:lvl1pPr defTabSz="975335">
              <a:defRPr spc="-131" sz="6560"/>
            </a:lvl1pPr>
          </a:lstStyle>
          <a:p>
            <a:pPr/>
            <a:r>
              <a:t> 2. Del tema al problema o la pregunta de investigación</a:t>
            </a:r>
          </a:p>
        </p:txBody>
      </p:sp>
      <p:sp>
        <p:nvSpPr>
          <p:cNvPr id="182" name="Tres tipos de problemas (Hart: Problemas of Legal Philosophy, 1967"/>
          <p:cNvSpPr txBox="1"/>
          <p:nvPr>
            <p:ph type="body" idx="21"/>
          </p:nvPr>
        </p:nvSpPr>
        <p:spPr>
          <a:xfrm>
            <a:off x="1206499" y="1889341"/>
            <a:ext cx="21971001" cy="934779"/>
          </a:xfrm>
          <a:prstGeom prst="rect">
            <a:avLst/>
          </a:prstGeom>
          <a:extLst>
            <a:ext uri="{C572A759-6A51-4108-AA02-DFA0A04FC94B}">
              <ma14:wrappingTextBoxFlag xmlns:ma14="http://schemas.microsoft.com/office/mac/drawingml/2011/main" val="1"/>
            </a:ext>
          </a:extLst>
        </p:spPr>
        <p:txBody>
          <a:bodyPr/>
          <a:lstStyle/>
          <a:p>
            <a:pPr/>
            <a:r>
              <a:rPr sz="4700"/>
              <a:t>Tres tipos de problemas (Hart: Problemas of Legal Philosophy, 1967</a:t>
            </a:r>
            <a:r>
              <a:t> </a:t>
            </a:r>
          </a:p>
        </p:txBody>
      </p:sp>
      <p:sp>
        <p:nvSpPr>
          <p:cNvPr id="183" name="Conceptuales: relativos al concepto mismo de derecho o a los conceptos jurídicos fundamentales: norma, ordenamiento jurídico, laguna, antinomia. Son propios de la teoría o filosofía del derecho. Hart les llama “problems of definition and analysis”…"/>
          <p:cNvSpPr txBox="1"/>
          <p:nvPr>
            <p:ph type="body" idx="1"/>
          </p:nvPr>
        </p:nvSpPr>
        <p:spPr>
          <a:xfrm>
            <a:off x="810672" y="3218717"/>
            <a:ext cx="22507921" cy="10031832"/>
          </a:xfrm>
          <a:prstGeom prst="rect">
            <a:avLst/>
          </a:prstGeom>
        </p:spPr>
        <p:txBody>
          <a:bodyPr/>
          <a:lstStyle/>
          <a:p>
            <a:pPr marL="536448" indent="-536448" algn="just" defTabSz="2145738">
              <a:lnSpc>
                <a:spcPct val="120000"/>
              </a:lnSpc>
              <a:spcBef>
                <a:spcPts val="3900"/>
              </a:spcBef>
              <a:defRPr sz="4488">
                <a:latin typeface="Helvetica Neue Light"/>
                <a:ea typeface="Helvetica Neue Light"/>
                <a:cs typeface="Helvetica Neue Light"/>
                <a:sym typeface="Helvetica Neue Light"/>
              </a:defRPr>
            </a:pPr>
            <a:r>
              <a:rPr b="1">
                <a:latin typeface="+mn-lt"/>
                <a:ea typeface="+mn-ea"/>
                <a:cs typeface="+mn-cs"/>
                <a:sym typeface="Helvetica Neue"/>
              </a:rPr>
              <a:t>Conceptuales: </a:t>
            </a:r>
            <a:r>
              <a:t>relativos al concepto mismo de derecho o a los conceptos jurídicos fundamentales: norma, ordenamiento jurídico, laguna, antinomia. Son propios de la teoría o filosofía del derecho. Hart les llama “problems of definition and analysis”</a:t>
            </a:r>
          </a:p>
          <a:p>
            <a:pPr marL="536448" indent="-536448" algn="just" defTabSz="2145738">
              <a:lnSpc>
                <a:spcPct val="120000"/>
              </a:lnSpc>
              <a:spcBef>
                <a:spcPts val="3900"/>
              </a:spcBef>
              <a:defRPr sz="4488">
                <a:latin typeface="Helvetica Neue Light"/>
                <a:ea typeface="Helvetica Neue Light"/>
                <a:cs typeface="Helvetica Neue Light"/>
                <a:sym typeface="Helvetica Neue Light"/>
              </a:defRPr>
            </a:pPr>
            <a:r>
              <a:rPr b="1">
                <a:latin typeface="+mn-lt"/>
                <a:ea typeface="+mn-ea"/>
                <a:cs typeface="+mn-cs"/>
                <a:sym typeface="Helvetica Neue"/>
              </a:rPr>
              <a:t>Problemas de razonamiento jurídico: </a:t>
            </a:r>
            <a:r>
              <a:t>son problemas donde se presentan dudas acerca del contenido y alcance de una norma, la forma de interpretarla, su adecuación o no a los valores constitucionales, etc. Son propios de la dogmática jurídica.</a:t>
            </a:r>
          </a:p>
          <a:p>
            <a:pPr marL="536448" indent="-536448" algn="just" defTabSz="2145738">
              <a:lnSpc>
                <a:spcPct val="120000"/>
              </a:lnSpc>
              <a:spcBef>
                <a:spcPts val="3900"/>
              </a:spcBef>
              <a:defRPr sz="4488">
                <a:latin typeface="Helvetica Neue Light"/>
                <a:ea typeface="Helvetica Neue Light"/>
                <a:cs typeface="Helvetica Neue Light"/>
                <a:sym typeface="Helvetica Neue Light"/>
              </a:defRPr>
            </a:pPr>
            <a:r>
              <a:rPr b="1">
                <a:latin typeface="+mn-lt"/>
                <a:ea typeface="+mn-ea"/>
                <a:cs typeface="+mn-cs"/>
                <a:sym typeface="Helvetica Neue"/>
              </a:rPr>
              <a:t>Problemas de crítica al Derecho:</a:t>
            </a:r>
            <a:r>
              <a:t> problemas relacionados con la valoración social, política o moral que merece una ley, una línea jurisprudencial, una sentencia del tribunal constitucional o el desarrollo reglamentario por parte del gobierno de mandato constitucional. Es el espacio propio de disciplinas como la sociología y filosofía del derecho, la ciencia y la teoría política o la filosofía moral.</a:t>
            </a:r>
          </a:p>
        </p:txBody>
      </p:sp>
      <p:sp>
        <p:nvSpPr>
          <p:cNvPr id="184" name="Número de diapositiva"/>
          <p:cNvSpPr txBox="1"/>
          <p:nvPr>
            <p:ph type="sldNum" sz="quarter" idx="4294967295"/>
          </p:nvPr>
        </p:nvSpPr>
        <p:spPr>
          <a:xfrm>
            <a:off x="12065050" y="13080999"/>
            <a:ext cx="241403" cy="3746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3">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8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8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83">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83" grpId="1"/>
    </p:bldLst>
  </p:timing>
</p:sld>
</file>

<file path=ppt/theme/theme1.xml><?xml version="1.0" encoding="utf-8"?>
<a:theme xmlns:a="http://schemas.openxmlformats.org/drawingml/2006/main" xmlns:r="http://schemas.openxmlformats.org/officeDocument/2006/relationships" name="30_BasicColor">
  <a:themeElements>
    <a:clrScheme name="30_BasicColor">
      <a:dk1>
        <a:srgbClr val="5E5E5E"/>
      </a:dk1>
      <a:lt1>
        <a:srgbClr val="003462"/>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30_BasicColor">
  <a:themeElements>
    <a:clrScheme name="30_BasicColor">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Neue"/>
        <a:ea typeface="Helvetica Neue"/>
        <a:cs typeface="Helvetica Neue"/>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