
<file path=[Content_Types].xml><?xml version="1.0" encoding="utf-8"?>
<Types xmlns="http://schemas.openxmlformats.org/package/2006/content-types">
  <Default Extension="rels" ContentType="application/vnd.openxmlformats-package.relationships+xml"/>
  <Default Extension="tif" ContentType="image/ti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60" d="100"/>
          <a:sy n="60" d="100"/>
        </p:scale>
        <p:origin x="80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ítulo">
    <p:bg>
      <p:bgPr>
        <a:solidFill>
          <a:srgbClr val="0034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r y fech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471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>
                <a:solidFill>
                  <a:srgbClr val="FFFFFF"/>
                </a:solidFill>
              </a:defRPr>
            </a:lvl1pPr>
          </a:lstStyle>
          <a:p>
            <a:r>
              <a:t>Autor y fecha</a:t>
            </a:r>
          </a:p>
        </p:txBody>
      </p:sp>
      <p:sp>
        <p:nvSpPr>
          <p:cNvPr id="12" name="Título de presentación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>
                <a:solidFill>
                  <a:srgbClr val="FFFFFF"/>
                </a:solidFill>
              </a:defRPr>
            </a:lvl1pPr>
          </a:lstStyle>
          <a:p>
            <a:r>
              <a:t>Título de presentación</a:t>
            </a:r>
          </a:p>
        </p:txBody>
      </p:sp>
      <p:sp>
        <p:nvSpPr>
          <p:cNvPr id="13" name="Nivel de texto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104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/>
                </a:solidFill>
              </a:defRPr>
            </a:lvl5pPr>
          </a:lstStyle>
          <a:p>
            <a:r>
              <a:t>Subtítulo de presentación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cl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Declaración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Hecho (gran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Información del hecho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Información del hecho</a:t>
            </a:r>
          </a:p>
        </p:txBody>
      </p:sp>
      <p:sp>
        <p:nvSpPr>
          <p:cNvPr id="10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ribució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80825" y="10675453"/>
            <a:ext cx="201492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Atribución</a:t>
            </a:r>
          </a:p>
        </p:txBody>
      </p:sp>
      <p:sp>
        <p:nvSpPr>
          <p:cNvPr id="116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“Frase celebre”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lobos aerostáticos vistos desde abajo con el cielo de fondo"/>
          <p:cNvSpPr>
            <a:spLocks noGrp="1"/>
          </p:cNvSpPr>
          <p:nvPr>
            <p:ph type="pic" sz="quarter" idx="21"/>
          </p:nvPr>
        </p:nvSpPr>
        <p:spPr>
          <a:xfrm>
            <a:off x="15436504" y="1270000"/>
            <a:ext cx="8167167" cy="54229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Acercamiento de un globo aerostático visto desde arriba"/>
          <p:cNvSpPr>
            <a:spLocks noGrp="1"/>
          </p:cNvSpPr>
          <p:nvPr>
            <p:ph type="pic" sz="quarter" idx="22"/>
          </p:nvPr>
        </p:nvSpPr>
        <p:spPr>
          <a:xfrm>
            <a:off x="15461772" y="7085972"/>
            <a:ext cx="8148414" cy="543227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Globos aerostáticos vistos desde abajo con el cielo de fondo"/>
          <p:cNvSpPr>
            <a:spLocks noGrp="1"/>
          </p:cNvSpPr>
          <p:nvPr>
            <p:ph type="pic" idx="23"/>
          </p:nvPr>
        </p:nvSpPr>
        <p:spPr>
          <a:xfrm>
            <a:off x="-124635" y="1270000"/>
            <a:ext cx="16859219" cy="1123947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lobos aerostáticos vistos desde abajo con el cielo de fondo"/>
          <p:cNvSpPr>
            <a:spLocks noGrp="1"/>
          </p:cNvSpPr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cercamiento de un globo aerostático visto desde arriba"/>
          <p:cNvSpPr>
            <a:spLocks noGrp="1"/>
          </p:cNvSpPr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ítulo de presentación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>
                <a:solidFill>
                  <a:srgbClr val="FFFFFF"/>
                </a:solidFill>
              </a:defRPr>
            </a:lvl1pPr>
          </a:lstStyle>
          <a:p>
            <a:r>
              <a:t>Título de presentación</a:t>
            </a:r>
          </a:p>
        </p:txBody>
      </p:sp>
      <p:sp>
        <p:nvSpPr>
          <p:cNvPr id="23" name="Autor y fecha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 y fecha</a:t>
            </a:r>
          </a:p>
        </p:txBody>
      </p:sp>
      <p:sp>
        <p:nvSpPr>
          <p:cNvPr id="24" name="Nivel de texto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5pPr>
          </a:lstStyle>
          <a:p>
            <a:r>
              <a:t>Subtítulo de presentación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foto alternati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Acercamiento de un globo aerostático visto desde abajo"/>
          <p:cNvSpPr>
            <a:spLocks noGrp="1"/>
          </p:cNvSpPr>
          <p:nvPr>
            <p:ph type="pic" idx="21"/>
          </p:nvPr>
        </p:nvSpPr>
        <p:spPr>
          <a:xfrm>
            <a:off x="9226574" y="1270000"/>
            <a:ext cx="16840152" cy="1118443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Título de diapositiva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Título de diapositiva</a:t>
            </a:r>
          </a:p>
        </p:txBody>
      </p:sp>
      <p:sp>
        <p:nvSpPr>
          <p:cNvPr id="34" name="Nivel de texto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Subtítulo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de diapositiva</a:t>
            </a:r>
          </a:p>
        </p:txBody>
      </p:sp>
      <p:sp>
        <p:nvSpPr>
          <p:cNvPr id="43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Subtítulo de diapositiva</a:t>
            </a:r>
          </a:p>
        </p:txBody>
      </p:sp>
      <p:sp>
        <p:nvSpPr>
          <p:cNvPr id="44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, viñetas y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7900"/>
            <a:ext cx="9779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Subtítulo de diapositiva</a:t>
            </a:r>
          </a:p>
        </p:txBody>
      </p:sp>
      <p:sp>
        <p:nvSpPr>
          <p:cNvPr id="61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Globos aerostáticos vistos desde abajo con el cielo de fondo"/>
          <p:cNvSpPr>
            <a:spLocks noGrp="1"/>
          </p:cNvSpPr>
          <p:nvPr>
            <p:ph type="pic" idx="22"/>
          </p:nvPr>
        </p:nvSpPr>
        <p:spPr>
          <a:xfrm>
            <a:off x="8432800" y="1263848"/>
            <a:ext cx="16850011" cy="1118820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Título de diapositiva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Título de diapositiva</a:t>
            </a:r>
          </a:p>
        </p:txBody>
      </p:sp>
      <p:sp>
        <p:nvSpPr>
          <p:cNvPr id="6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ción">
    <p:bg>
      <p:bgPr>
        <a:solidFill>
          <a:srgbClr val="0034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ítulo de sección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Título de sección</a:t>
            </a:r>
          </a:p>
        </p:txBody>
      </p:sp>
      <p:sp>
        <p:nvSpPr>
          <p:cNvPr id="7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ól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ítulo de diapositiva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Título de diapositiva</a:t>
            </a:r>
          </a:p>
        </p:txBody>
      </p:sp>
      <p:sp>
        <p:nvSpPr>
          <p:cNvPr id="80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7900"/>
            <a:ext cx="21971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Subtítulo de diapositiva</a:t>
            </a:r>
          </a:p>
        </p:txBody>
      </p:sp>
      <p:sp>
        <p:nvSpPr>
          <p:cNvPr id="8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ítulo de agenda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Título de agenda</a:t>
            </a:r>
          </a:p>
        </p:txBody>
      </p:sp>
      <p:sp>
        <p:nvSpPr>
          <p:cNvPr id="89" name="Subtítulo de agend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7900"/>
            <a:ext cx="21971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Subtítulo de agenda</a:t>
            </a:r>
          </a:p>
        </p:txBody>
      </p:sp>
      <p:sp>
        <p:nvSpPr>
          <p:cNvPr id="90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Temas de agenda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de diapositiva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Título de diapositiva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800" b="1" i="0" u="none" strike="noStrike" cap="none" spc="-235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800" b="1" i="0" u="none" strike="noStrike" cap="none" spc="-235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800" b="1" i="0" u="none" strike="noStrike" cap="none" spc="-235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800" b="1" i="0" u="none" strike="noStrike" cap="none" spc="-235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800" b="1" i="0" u="none" strike="noStrike" cap="none" spc="-235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800" b="1" i="0" u="none" strike="noStrike" cap="none" spc="-235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800" b="1" i="0" u="none" strike="noStrike" cap="none" spc="-235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800" b="1" i="0" u="none" strike="noStrike" cap="none" spc="-235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800" b="1" i="0" u="none" strike="noStrike" cap="none" spc="-235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otero.org/" TargetMode="External"/><Relationship Id="rId2" Type="http://schemas.openxmlformats.org/officeDocument/2006/relationships/hyperlink" Target="https://www.mendeley.com/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rof. Pablo Aguayo"/>
          <p:cNvSpPr txBox="1">
            <a:spLocks noGrp="1"/>
          </p:cNvSpPr>
          <p:nvPr>
            <p:ph type="body" idx="21"/>
          </p:nvPr>
        </p:nvSpPr>
        <p:spPr>
          <a:xfrm>
            <a:off x="1211657" y="11419054"/>
            <a:ext cx="21960686" cy="106508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 algn="ctr">
              <a:defRPr sz="4300"/>
            </a:lvl1pPr>
          </a:lstStyle>
          <a:p>
            <a:r>
              <a:t>Prof. Pablo Aguayo</a:t>
            </a:r>
          </a:p>
        </p:txBody>
      </p:sp>
      <p:sp>
        <p:nvSpPr>
          <p:cNvPr id="152" name="Cómo se hace un trabajo de investigación en Derecho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 algn="ctr" defTabSz="1999437">
              <a:lnSpc>
                <a:spcPct val="100000"/>
              </a:lnSpc>
              <a:defRPr sz="10086" b="0" spc="-201"/>
            </a:lvl1pPr>
          </a:lstStyle>
          <a:p>
            <a:r>
              <a:t>Cómo se hace un trabajo de investigación en Derecho</a:t>
            </a:r>
          </a:p>
        </p:txBody>
      </p:sp>
      <p:sp>
        <p:nvSpPr>
          <p:cNvPr id="153" name="Aspectos metodológicos"/>
          <p:cNvSpPr txBox="1">
            <a:spLocks noGrp="1"/>
          </p:cNvSpPr>
          <p:nvPr>
            <p:ph type="subTitle" sz="quarter" idx="1"/>
          </p:nvPr>
        </p:nvSpPr>
        <p:spPr>
          <a:xfrm>
            <a:off x="1125387" y="6977667"/>
            <a:ext cx="22133226" cy="2343397"/>
          </a:xfrm>
          <a:prstGeom prst="rect">
            <a:avLst/>
          </a:prstGeom>
        </p:spPr>
        <p:txBody>
          <a:bodyPr/>
          <a:lstStyle/>
          <a:p>
            <a:pPr algn="ctr">
              <a:defRPr sz="5800"/>
            </a:pPr>
            <a:endParaRPr dirty="0"/>
          </a:p>
          <a:p>
            <a:pPr algn="ctr">
              <a:defRPr sz="5800"/>
            </a:pPr>
            <a:r>
              <a:rPr dirty="0" err="1"/>
              <a:t>Aspectos</a:t>
            </a:r>
            <a:r>
              <a:rPr dirty="0"/>
              <a:t> </a:t>
            </a:r>
            <a:r>
              <a:rPr dirty="0" err="1"/>
              <a:t>metodológicos</a:t>
            </a:r>
            <a:r>
              <a:rPr lang="es-ES" dirty="0"/>
              <a:t> y probidad académica</a:t>
            </a:r>
            <a:endParaRPr dirty="0"/>
          </a:p>
        </p:txBody>
      </p:sp>
      <p:sp>
        <p:nvSpPr>
          <p:cNvPr id="154" name="Número de diapositiva"/>
          <p:cNvSpPr txBox="1">
            <a:spLocks noGrp="1"/>
          </p:cNvSpPr>
          <p:nvPr>
            <p:ph type="sldNum" sz="quarter" idx="4294967295"/>
          </p:nvPr>
        </p:nvSpPr>
        <p:spPr>
          <a:xfrm>
            <a:off x="12065050" y="13080999"/>
            <a:ext cx="241403" cy="37460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1</a:t>
            </a:fld>
            <a:endParaRPr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Recomendación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804370">
              <a:defRPr sz="8732" spc="-174"/>
            </a:lvl1pPr>
          </a:lstStyle>
          <a:p>
            <a:r>
              <a:t>Recomendación 1</a:t>
            </a:r>
          </a:p>
        </p:txBody>
      </p:sp>
      <p:sp>
        <p:nvSpPr>
          <p:cNvPr id="187" name="Evitar trabajos"/>
          <p:cNvSpPr txBox="1">
            <a:spLocks noGrp="1"/>
          </p:cNvSpPr>
          <p:nvPr>
            <p:ph type="body" idx="21"/>
          </p:nvPr>
        </p:nvSpPr>
        <p:spPr>
          <a:xfrm>
            <a:off x="1206500" y="2849694"/>
            <a:ext cx="21971000" cy="93478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t>Evitar trabajos</a:t>
            </a:r>
          </a:p>
        </p:txBody>
      </p:sp>
      <p:sp>
        <p:nvSpPr>
          <p:cNvPr id="188" name="Sin problema o pregunta de investigación: descriptivos.…"/>
          <p:cNvSpPr txBox="1">
            <a:spLocks noGrp="1"/>
          </p:cNvSpPr>
          <p:nvPr>
            <p:ph type="body" sz="half" idx="1"/>
          </p:nvPr>
        </p:nvSpPr>
        <p:spPr>
          <a:xfrm>
            <a:off x="1206500" y="5541257"/>
            <a:ext cx="21971001" cy="6007165"/>
          </a:xfrm>
          <a:prstGeom prst="rect">
            <a:avLst/>
          </a:prstGeom>
        </p:spPr>
        <p:txBody>
          <a:bodyPr/>
          <a:lstStyle/>
          <a:p>
            <a:pPr marL="609600" indent="-609600">
              <a:defRPr sz="5400"/>
            </a:pPr>
            <a:r>
              <a:t>Sin problema o pregunta de investigación: descriptivos.</a:t>
            </a:r>
          </a:p>
          <a:p>
            <a:pPr marL="609600" indent="-609600">
              <a:defRPr sz="5400"/>
            </a:pPr>
            <a:r>
              <a:t>Con problemas excesivamente amplios: panorámicos.</a:t>
            </a:r>
          </a:p>
          <a:p>
            <a:pPr marL="609600" indent="-609600">
              <a:defRPr sz="5400"/>
            </a:pPr>
            <a:r>
              <a:t>Con varios problemas a resolver: varios problemas = varios trabajos.</a:t>
            </a:r>
          </a:p>
          <a:p>
            <a:pPr marL="609600" indent="-609600">
              <a:defRPr sz="5400"/>
            </a:pPr>
            <a:r>
              <a:t>Con problemas sofisticados = innecesariamente pretenciosos</a:t>
            </a:r>
          </a:p>
        </p:txBody>
      </p:sp>
      <p:sp>
        <p:nvSpPr>
          <p:cNvPr id="189" name="Número de diapositiva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10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" grpId="1" build="p" bldLvl="5" animBg="1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Recomendación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804370">
              <a:defRPr sz="8732" spc="-174"/>
            </a:lvl1pPr>
          </a:lstStyle>
          <a:p>
            <a:r>
              <a:t>Recomendación 2</a:t>
            </a:r>
          </a:p>
        </p:txBody>
      </p:sp>
      <p:sp>
        <p:nvSpPr>
          <p:cNvPr id="192" name="Uso de los datos"/>
          <p:cNvSpPr txBox="1">
            <a:spLocks noGrp="1"/>
          </p:cNvSpPr>
          <p:nvPr>
            <p:ph type="body" idx="21"/>
          </p:nvPr>
        </p:nvSpPr>
        <p:spPr>
          <a:xfrm>
            <a:off x="1206500" y="2849694"/>
            <a:ext cx="21971000" cy="934779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t>Uso de los datos</a:t>
            </a:r>
          </a:p>
        </p:txBody>
      </p:sp>
      <p:sp>
        <p:nvSpPr>
          <p:cNvPr id="193" name="A pesar de que en su investigación incluya estudios o datos empíricos, su tesis debe ofrecer un análisis teórico de estos.…"/>
          <p:cNvSpPr txBox="1">
            <a:spLocks noGrp="1"/>
          </p:cNvSpPr>
          <p:nvPr>
            <p:ph type="body" idx="1"/>
          </p:nvPr>
        </p:nvSpPr>
        <p:spPr>
          <a:xfrm>
            <a:off x="751321" y="4030283"/>
            <a:ext cx="22413163" cy="8973258"/>
          </a:xfrm>
          <a:prstGeom prst="rect">
            <a:avLst/>
          </a:prstGeom>
        </p:spPr>
        <p:txBody>
          <a:bodyPr/>
          <a:lstStyle/>
          <a:p>
            <a:pPr marL="487680" indent="-487680" algn="just" defTabSz="1950671">
              <a:lnSpc>
                <a:spcPct val="120000"/>
              </a:lnSpc>
              <a:spcBef>
                <a:spcPts val="3600"/>
              </a:spcBef>
              <a:defRPr sz="5120"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dirty="0"/>
              <a:t>A </a:t>
            </a:r>
            <a:r>
              <a:rPr dirty="0" err="1"/>
              <a:t>pesar</a:t>
            </a:r>
            <a:r>
              <a:rPr dirty="0"/>
              <a:t> de que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su</a:t>
            </a:r>
            <a:r>
              <a:rPr dirty="0"/>
              <a:t> </a:t>
            </a:r>
            <a:r>
              <a:rPr dirty="0" err="1"/>
              <a:t>investigación</a:t>
            </a:r>
            <a:r>
              <a:rPr dirty="0"/>
              <a:t> </a:t>
            </a:r>
            <a:r>
              <a:rPr dirty="0" err="1"/>
              <a:t>incluya</a:t>
            </a:r>
            <a:r>
              <a:rPr dirty="0"/>
              <a:t> </a:t>
            </a:r>
            <a:r>
              <a:rPr dirty="0" err="1"/>
              <a:t>estudios</a:t>
            </a:r>
            <a:r>
              <a:rPr dirty="0"/>
              <a:t> o </a:t>
            </a:r>
            <a:r>
              <a:rPr dirty="0" err="1"/>
              <a:t>datos</a:t>
            </a:r>
            <a:r>
              <a:rPr dirty="0"/>
              <a:t> </a:t>
            </a:r>
            <a:r>
              <a:rPr dirty="0" err="1"/>
              <a:t>empíricos</a:t>
            </a:r>
            <a:r>
              <a:rPr dirty="0"/>
              <a:t>, </a:t>
            </a:r>
            <a:r>
              <a:rPr dirty="0" err="1"/>
              <a:t>su</a:t>
            </a:r>
            <a:r>
              <a:rPr dirty="0"/>
              <a:t> </a:t>
            </a:r>
            <a:r>
              <a:rPr dirty="0" err="1"/>
              <a:t>tesis</a:t>
            </a:r>
            <a:r>
              <a:rPr dirty="0"/>
              <a:t> </a:t>
            </a:r>
            <a:r>
              <a:rPr dirty="0" err="1"/>
              <a:t>debe</a:t>
            </a:r>
            <a:r>
              <a:rPr dirty="0"/>
              <a:t> </a:t>
            </a:r>
            <a:r>
              <a:rPr dirty="0" err="1"/>
              <a:t>ofrecer</a:t>
            </a:r>
            <a:r>
              <a:rPr dirty="0"/>
              <a:t> un </a:t>
            </a:r>
            <a:r>
              <a:rPr dirty="0" err="1"/>
              <a:t>análisis</a:t>
            </a:r>
            <a:r>
              <a:rPr dirty="0"/>
              <a:t> </a:t>
            </a:r>
            <a:r>
              <a:rPr dirty="0" err="1"/>
              <a:t>teórico</a:t>
            </a:r>
            <a:r>
              <a:rPr dirty="0"/>
              <a:t> de </a:t>
            </a:r>
            <a:r>
              <a:rPr dirty="0" err="1"/>
              <a:t>estos</a:t>
            </a:r>
            <a:r>
              <a:rPr dirty="0"/>
              <a:t>. </a:t>
            </a:r>
          </a:p>
          <a:p>
            <a:pPr marL="487680" indent="-487680" algn="just" defTabSz="1950671">
              <a:lnSpc>
                <a:spcPct val="120000"/>
              </a:lnSpc>
              <a:spcBef>
                <a:spcPts val="3600"/>
              </a:spcBef>
              <a:defRPr sz="5120"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otras</a:t>
            </a:r>
            <a:r>
              <a:rPr dirty="0"/>
              <a:t> palabras, la </a:t>
            </a:r>
            <a:r>
              <a:rPr dirty="0" err="1"/>
              <a:t>valoración</a:t>
            </a:r>
            <a:r>
              <a:rPr dirty="0"/>
              <a:t> de </a:t>
            </a:r>
            <a:r>
              <a:rPr dirty="0" err="1"/>
              <a:t>los</a:t>
            </a:r>
            <a:r>
              <a:rPr dirty="0"/>
              <a:t> </a:t>
            </a:r>
            <a:r>
              <a:rPr dirty="0" err="1"/>
              <a:t>datos</a:t>
            </a:r>
            <a:r>
              <a:rPr dirty="0"/>
              <a:t> de la </a:t>
            </a:r>
            <a:r>
              <a:rPr dirty="0" err="1"/>
              <a:t>experiencia</a:t>
            </a:r>
            <a:r>
              <a:rPr dirty="0"/>
              <a:t> se </a:t>
            </a:r>
            <a:r>
              <a:rPr dirty="0" err="1"/>
              <a:t>hará</a:t>
            </a:r>
            <a:r>
              <a:rPr dirty="0"/>
              <a:t> </a:t>
            </a:r>
            <a:r>
              <a:rPr dirty="0" err="1"/>
              <a:t>siempre</a:t>
            </a:r>
            <a:r>
              <a:rPr dirty="0"/>
              <a:t> </a:t>
            </a:r>
            <a:r>
              <a:rPr dirty="0" err="1"/>
              <a:t>desde</a:t>
            </a:r>
            <a:r>
              <a:rPr dirty="0"/>
              <a:t> un </a:t>
            </a:r>
            <a:r>
              <a:rPr dirty="0" err="1"/>
              <a:t>marco</a:t>
            </a:r>
            <a:r>
              <a:rPr dirty="0"/>
              <a:t> </a:t>
            </a:r>
            <a:r>
              <a:rPr dirty="0" err="1"/>
              <a:t>teórico</a:t>
            </a:r>
            <a:r>
              <a:rPr dirty="0"/>
              <a:t> </a:t>
            </a:r>
            <a:r>
              <a:rPr dirty="0" err="1"/>
              <a:t>determinado</a:t>
            </a:r>
            <a:r>
              <a:rPr dirty="0"/>
              <a:t> que </a:t>
            </a:r>
            <a:r>
              <a:rPr dirty="0" err="1"/>
              <a:t>debe</a:t>
            </a:r>
            <a:r>
              <a:rPr dirty="0"/>
              <a:t> </a:t>
            </a:r>
            <a:r>
              <a:rPr dirty="0" err="1"/>
              <a:t>reconocer</a:t>
            </a:r>
            <a:r>
              <a:rPr dirty="0"/>
              <a:t> y </a:t>
            </a:r>
            <a:r>
              <a:rPr dirty="0" err="1"/>
              <a:t>ponderar</a:t>
            </a:r>
            <a:r>
              <a:rPr dirty="0"/>
              <a:t>.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este</a:t>
            </a:r>
            <a:r>
              <a:rPr dirty="0"/>
              <a:t> </a:t>
            </a:r>
            <a:r>
              <a:rPr dirty="0" err="1"/>
              <a:t>sentido</a:t>
            </a:r>
            <a:r>
              <a:rPr dirty="0"/>
              <a:t>, la </a:t>
            </a:r>
            <a:r>
              <a:rPr dirty="0" err="1"/>
              <a:t>pregunta</a:t>
            </a:r>
            <a:r>
              <a:rPr dirty="0"/>
              <a:t> de </a:t>
            </a:r>
            <a:r>
              <a:rPr dirty="0" err="1"/>
              <a:t>investigación</a:t>
            </a:r>
            <a:r>
              <a:rPr dirty="0"/>
              <a:t> se </a:t>
            </a:r>
            <a:r>
              <a:rPr dirty="0" err="1"/>
              <a:t>sitúa</a:t>
            </a:r>
            <a:r>
              <a:rPr dirty="0"/>
              <a:t> </a:t>
            </a:r>
            <a:r>
              <a:rPr dirty="0" err="1"/>
              <a:t>dentro</a:t>
            </a:r>
            <a:r>
              <a:rPr dirty="0"/>
              <a:t> de un </a:t>
            </a:r>
            <a:r>
              <a:rPr dirty="0" err="1"/>
              <a:t>marco</a:t>
            </a:r>
            <a:r>
              <a:rPr dirty="0"/>
              <a:t> </a:t>
            </a:r>
            <a:r>
              <a:rPr dirty="0" err="1"/>
              <a:t>teórico</a:t>
            </a:r>
            <a:r>
              <a:rPr dirty="0"/>
              <a:t> </a:t>
            </a:r>
            <a:r>
              <a:rPr dirty="0" err="1"/>
              <a:t>específico</a:t>
            </a:r>
            <a:r>
              <a:rPr dirty="0"/>
              <a:t> que </a:t>
            </a:r>
            <a:r>
              <a:rPr dirty="0" err="1"/>
              <a:t>debe</a:t>
            </a:r>
            <a:r>
              <a:rPr dirty="0"/>
              <a:t> ser </a:t>
            </a:r>
            <a:r>
              <a:rPr dirty="0" err="1"/>
              <a:t>capaz</a:t>
            </a:r>
            <a:r>
              <a:rPr dirty="0"/>
              <a:t> de defender, es </a:t>
            </a:r>
            <a:r>
              <a:rPr dirty="0" err="1"/>
              <a:t>decir</a:t>
            </a:r>
            <a:r>
              <a:rPr dirty="0"/>
              <a:t>, </a:t>
            </a:r>
            <a:r>
              <a:rPr dirty="0" err="1"/>
              <a:t>ofrecer</a:t>
            </a:r>
            <a:r>
              <a:rPr dirty="0"/>
              <a:t> </a:t>
            </a:r>
            <a:r>
              <a:rPr dirty="0" err="1"/>
              <a:t>argumentos</a:t>
            </a:r>
            <a:r>
              <a:rPr dirty="0"/>
              <a:t> para </a:t>
            </a:r>
            <a:r>
              <a:rPr dirty="0" err="1"/>
              <a:t>su</a:t>
            </a:r>
            <a:r>
              <a:rPr dirty="0"/>
              <a:t> </a:t>
            </a:r>
            <a:r>
              <a:rPr dirty="0" err="1"/>
              <a:t>elección</a:t>
            </a:r>
            <a:r>
              <a:rPr dirty="0"/>
              <a:t>. Lo anterior </a:t>
            </a:r>
            <a:r>
              <a:rPr dirty="0" err="1"/>
              <a:t>diferencia</a:t>
            </a:r>
            <a:r>
              <a:rPr dirty="0"/>
              <a:t> </a:t>
            </a:r>
            <a:r>
              <a:rPr dirty="0" err="1"/>
              <a:t>el</a:t>
            </a:r>
            <a:r>
              <a:rPr dirty="0"/>
              <a:t> </a:t>
            </a:r>
            <a:r>
              <a:rPr dirty="0" err="1"/>
              <a:t>tipo</a:t>
            </a:r>
            <a:r>
              <a:rPr dirty="0"/>
              <a:t> de </a:t>
            </a:r>
            <a:r>
              <a:rPr dirty="0" err="1"/>
              <a:t>investigación</a:t>
            </a:r>
            <a:r>
              <a:rPr dirty="0"/>
              <a:t> que se </a:t>
            </a:r>
            <a:r>
              <a:rPr dirty="0" err="1"/>
              <a:t>realiza</a:t>
            </a:r>
            <a:r>
              <a:rPr dirty="0"/>
              <a:t> para la </a:t>
            </a:r>
            <a:r>
              <a:rPr dirty="0" err="1"/>
              <a:t>escritura</a:t>
            </a:r>
            <a:r>
              <a:rPr dirty="0"/>
              <a:t> de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tesis</a:t>
            </a:r>
            <a:r>
              <a:rPr dirty="0"/>
              <a:t> que </a:t>
            </a:r>
            <a:r>
              <a:rPr dirty="0" err="1"/>
              <a:t>el</a:t>
            </a:r>
            <a:r>
              <a:rPr dirty="0"/>
              <a:t> que se </a:t>
            </a:r>
            <a:r>
              <a:rPr dirty="0" err="1"/>
              <a:t>lleva</a:t>
            </a:r>
            <a:r>
              <a:rPr dirty="0"/>
              <a:t> a </a:t>
            </a:r>
            <a:r>
              <a:rPr dirty="0" err="1"/>
              <a:t>cabo</a:t>
            </a:r>
            <a:r>
              <a:rPr dirty="0"/>
              <a:t> para un </a:t>
            </a:r>
            <a:r>
              <a:rPr dirty="0" err="1"/>
              <a:t>informe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derecho o un dictamen.  </a:t>
            </a:r>
          </a:p>
        </p:txBody>
      </p:sp>
      <p:sp>
        <p:nvSpPr>
          <p:cNvPr id="194" name="Número de diapositiva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11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" grpId="1" build="p" bldLvl="5" animBg="1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57FDA0-46D9-165E-16D7-CC252CE4A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/>
              <a:t>Probidad académica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1633545-ECB5-0215-907E-C9A964EA3A0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s-ES_tradnl" dirty="0"/>
              <a:t>Plagio, autoplagio y otras “bondades” de la tecnología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FA4D89B-9440-ECD9-A23A-E1A8417614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</a:pPr>
            <a:r>
              <a:rPr lang="es-CL" dirty="0">
                <a:effectLst/>
                <a:latin typeface="Helvetica" pitchFamily="2" charset="0"/>
              </a:rPr>
              <a:t>A. Plagio literal: copia total y exacta de una o varias ideas disponibles en la fuente original.</a:t>
            </a:r>
          </a:p>
          <a:p>
            <a:pPr>
              <a:lnSpc>
                <a:spcPct val="170000"/>
              </a:lnSpc>
            </a:pPr>
            <a:r>
              <a:rPr lang="es-CL" dirty="0">
                <a:effectLst/>
                <a:latin typeface="Helvetica" pitchFamily="2" charset="0"/>
              </a:rPr>
              <a:t>B. Plagio mosaico: copia parcial, exacta de una idea o varias ideas de la fuente original, que se intercala con ideas o palabras propias.</a:t>
            </a:r>
          </a:p>
          <a:p>
            <a:pPr>
              <a:lnSpc>
                <a:spcPct val="170000"/>
              </a:lnSpc>
            </a:pPr>
            <a:r>
              <a:rPr lang="es-CL" dirty="0">
                <a:effectLst/>
                <a:latin typeface="Helvetica" pitchFamily="2" charset="0"/>
              </a:rPr>
              <a:t>C. Parafraseo inadecuado: copia del contenido de una fuente en la que solo se intenta parafrasear cambiando solo algunas partes (conectores, sinónimos, orden de oraciones, etc.) de la fuente original.</a:t>
            </a:r>
          </a:p>
          <a:p>
            <a:pPr>
              <a:lnSpc>
                <a:spcPct val="170000"/>
              </a:lnSpc>
            </a:pPr>
            <a:r>
              <a:rPr lang="es-CL" dirty="0">
                <a:effectLst/>
                <a:latin typeface="Helvetica" pitchFamily="2" charset="0"/>
              </a:rPr>
              <a:t>D. Parafraseo no citado: copia de del contenido de una fuente en la que se parafrasea adecuadamente pero no se cita el trabajo original. </a:t>
            </a:r>
          </a:p>
          <a:p>
            <a:pPr>
              <a:lnSpc>
                <a:spcPct val="170000"/>
              </a:lnSpc>
            </a:pPr>
            <a:r>
              <a:rPr lang="es-CL" dirty="0">
                <a:effectLst/>
                <a:latin typeface="Helvetica" pitchFamily="2" charset="0"/>
              </a:rPr>
              <a:t>E. Entrecomillado no</a:t>
            </a:r>
            <a:r>
              <a:rPr lang="es-CL" dirty="0">
                <a:latin typeface="Helvetica" pitchFamily="2" charset="0"/>
              </a:rPr>
              <a:t> </a:t>
            </a:r>
            <a:r>
              <a:rPr lang="es-CL" dirty="0">
                <a:effectLst/>
                <a:latin typeface="Helvetica" pitchFamily="2" charset="0"/>
              </a:rPr>
              <a:t>citado: contenido tomado de una fuente que se usa entre comillas pero que no se cita.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618138840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Recomendación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804370">
              <a:defRPr sz="8732" spc="-174"/>
            </a:lvl1pPr>
          </a:lstStyle>
          <a:p>
            <a:r>
              <a:t>Recomendación 3</a:t>
            </a:r>
          </a:p>
        </p:txBody>
      </p:sp>
      <p:sp>
        <p:nvSpPr>
          <p:cNvPr id="197" name="Organización y gestión de la información"/>
          <p:cNvSpPr txBox="1">
            <a:spLocks noGrp="1"/>
          </p:cNvSpPr>
          <p:nvPr>
            <p:ph type="body" idx="21"/>
          </p:nvPr>
        </p:nvSpPr>
        <p:spPr>
          <a:xfrm>
            <a:off x="1206500" y="2849694"/>
            <a:ext cx="21971000" cy="934779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>
            <a:normAutofit lnSpcReduction="10000"/>
          </a:bodyPr>
          <a:lstStyle>
            <a:lvl1pPr defTabSz="330200">
              <a:defRPr sz="5600"/>
            </a:lvl1pPr>
          </a:lstStyle>
          <a:p>
            <a:r>
              <a:t>Organización y gestión de la información</a:t>
            </a:r>
          </a:p>
        </p:txBody>
      </p:sp>
      <p:sp>
        <p:nvSpPr>
          <p:cNvPr id="198" name="Mendeley…"/>
          <p:cNvSpPr txBox="1">
            <a:spLocks noGrp="1"/>
          </p:cNvSpPr>
          <p:nvPr>
            <p:ph type="body" sz="half" idx="1"/>
          </p:nvPr>
        </p:nvSpPr>
        <p:spPr>
          <a:xfrm>
            <a:off x="1206500" y="5541257"/>
            <a:ext cx="21971000" cy="6007165"/>
          </a:xfrm>
          <a:prstGeom prst="rect">
            <a:avLst/>
          </a:prstGeom>
        </p:spPr>
        <p:txBody>
          <a:bodyPr/>
          <a:lstStyle/>
          <a:p>
            <a:pPr marL="597408" indent="-597408" defTabSz="2389572">
              <a:spcBef>
                <a:spcPts val="4400"/>
              </a:spcBef>
              <a:defRPr sz="5292"/>
            </a:pPr>
            <a:r>
              <a:rPr u="sng">
                <a:hlinkClick r:id="rId2"/>
              </a:rPr>
              <a:t>Mendeley</a:t>
            </a:r>
            <a:r>
              <a:rPr sz="1176">
                <a:latin typeface="Times Roman"/>
                <a:ea typeface="Times Roman"/>
                <a:cs typeface="Times Roman"/>
                <a:sym typeface="Times Roman"/>
              </a:rPr>
              <a:t> </a:t>
            </a:r>
          </a:p>
          <a:p>
            <a:pPr marL="597408" indent="-597408" defTabSz="2389572">
              <a:spcBef>
                <a:spcPts val="4400"/>
              </a:spcBef>
              <a:defRPr sz="5292"/>
            </a:pPr>
            <a:r>
              <a:rPr u="sng">
                <a:hlinkClick r:id="rId3"/>
              </a:rPr>
              <a:t>Zotero</a:t>
            </a:r>
          </a:p>
          <a:p>
            <a:pPr marL="597408" indent="-597408" defTabSz="2389572">
              <a:spcBef>
                <a:spcPts val="4400"/>
              </a:spcBef>
              <a:defRPr sz="5292"/>
            </a:pPr>
            <a:r>
              <a:t>Papers</a:t>
            </a:r>
          </a:p>
          <a:p>
            <a:pPr marL="597408" indent="-597408" defTabSz="2389572">
              <a:spcBef>
                <a:spcPts val="4400"/>
              </a:spcBef>
              <a:defRPr sz="5292"/>
            </a:pPr>
            <a:r>
              <a:t>JabRef</a:t>
            </a:r>
          </a:p>
          <a:p>
            <a:pPr marL="597408" indent="-597408" defTabSz="2389572">
              <a:spcBef>
                <a:spcPts val="4400"/>
              </a:spcBef>
              <a:defRPr sz="5292"/>
            </a:pPr>
            <a:r>
              <a:t>Fichas en papel, Word u otro formato</a:t>
            </a:r>
          </a:p>
        </p:txBody>
      </p:sp>
      <p:sp>
        <p:nvSpPr>
          <p:cNvPr id="199" name="Número de diapositiva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13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" grpId="1" build="p" bldLvl="5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¿Qué caracteriza a  un trabajo de investigación?"/>
          <p:cNvSpPr txBox="1">
            <a:spLocks noGrp="1"/>
          </p:cNvSpPr>
          <p:nvPr>
            <p:ph type="title"/>
          </p:nvPr>
        </p:nvSpPr>
        <p:spPr>
          <a:xfrm>
            <a:off x="1385192" y="2066273"/>
            <a:ext cx="9276393" cy="6772726"/>
          </a:xfrm>
          <a:prstGeom prst="rect">
            <a:avLst/>
          </a:prstGeom>
        </p:spPr>
        <p:txBody>
          <a:bodyPr/>
          <a:lstStyle>
            <a:lvl1pPr algn="ctr">
              <a:defRPr sz="9600" b="0" spc="-192"/>
            </a:lvl1pPr>
          </a:lstStyle>
          <a:p>
            <a:r>
              <a:t>¿Qué caracteriza a  un trabajo de investigación?</a:t>
            </a:r>
          </a:p>
        </p:txBody>
      </p:sp>
      <p:pic>
        <p:nvPicPr>
          <p:cNvPr id="157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04379" y="3320952"/>
            <a:ext cx="9732691" cy="647666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1. Requisitos generales"/>
          <p:cNvSpPr txBox="1">
            <a:spLocks noGrp="1"/>
          </p:cNvSpPr>
          <p:nvPr>
            <p:ph type="title"/>
          </p:nvPr>
        </p:nvSpPr>
        <p:spPr>
          <a:xfrm>
            <a:off x="1206499" y="774189"/>
            <a:ext cx="21971001" cy="1433163"/>
          </a:xfrm>
          <a:prstGeom prst="rect">
            <a:avLst/>
          </a:prstGeom>
        </p:spPr>
        <p:txBody>
          <a:bodyPr/>
          <a:lstStyle>
            <a:lvl1pPr algn="ctr" defTabSz="975335">
              <a:defRPr sz="7040" spc="-70"/>
            </a:lvl1pPr>
          </a:lstStyle>
          <a:p>
            <a:r>
              <a:t>1. Requisitos generales</a:t>
            </a:r>
          </a:p>
        </p:txBody>
      </p:sp>
      <p:sp>
        <p:nvSpPr>
          <p:cNvPr id="160" name="Aspectos formales: Estos incluyen desde el uso de un lenguaje claro, técnico y conciso, hasta la organización y estructura del trabajo. Esto último implica la elaboración de una introducción en la que se explica, justifica y delimita el objeto de investi"/>
          <p:cNvSpPr txBox="1">
            <a:spLocks noGrp="1"/>
          </p:cNvSpPr>
          <p:nvPr>
            <p:ph type="body" idx="1"/>
          </p:nvPr>
        </p:nvSpPr>
        <p:spPr>
          <a:xfrm>
            <a:off x="1511701" y="3075657"/>
            <a:ext cx="21665799" cy="9428859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20000"/>
              </a:lnSpc>
              <a:buNone/>
              <a:defRPr sz="5400"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b="1" dirty="0" err="1">
                <a:latin typeface="+mn-lt"/>
                <a:ea typeface="+mn-ea"/>
                <a:cs typeface="+mn-cs"/>
                <a:sym typeface="Helvetica Neue"/>
              </a:rPr>
              <a:t>Aspectos</a:t>
            </a:r>
            <a:r>
              <a:rPr b="1" dirty="0">
                <a:latin typeface="+mn-lt"/>
                <a:ea typeface="+mn-ea"/>
                <a:cs typeface="+mn-cs"/>
                <a:sym typeface="Helvetica Neue"/>
              </a:rPr>
              <a:t> </a:t>
            </a:r>
            <a:r>
              <a:rPr b="1" dirty="0" err="1">
                <a:latin typeface="+mn-lt"/>
                <a:ea typeface="+mn-ea"/>
                <a:cs typeface="+mn-cs"/>
                <a:sym typeface="Helvetica Neue"/>
              </a:rPr>
              <a:t>formales</a:t>
            </a:r>
            <a:r>
              <a:rPr b="1" dirty="0">
                <a:latin typeface="+mn-lt"/>
                <a:ea typeface="+mn-ea"/>
                <a:cs typeface="+mn-cs"/>
                <a:sym typeface="Helvetica Neue"/>
              </a:rPr>
              <a:t>: </a:t>
            </a:r>
            <a:r>
              <a:rPr dirty="0" err="1"/>
              <a:t>Estos</a:t>
            </a:r>
            <a:r>
              <a:rPr dirty="0"/>
              <a:t> </a:t>
            </a:r>
            <a:r>
              <a:rPr dirty="0" err="1"/>
              <a:t>incluyen</a:t>
            </a:r>
            <a:r>
              <a:rPr dirty="0"/>
              <a:t> </a:t>
            </a:r>
            <a:r>
              <a:rPr dirty="0" err="1"/>
              <a:t>desde</a:t>
            </a:r>
            <a:r>
              <a:rPr dirty="0"/>
              <a:t> </a:t>
            </a:r>
            <a:r>
              <a:rPr dirty="0" err="1"/>
              <a:t>el</a:t>
            </a:r>
            <a:r>
              <a:rPr dirty="0"/>
              <a:t> </a:t>
            </a:r>
            <a:r>
              <a:rPr dirty="0" err="1"/>
              <a:t>uso</a:t>
            </a:r>
            <a:r>
              <a:rPr dirty="0"/>
              <a:t> de un </a:t>
            </a:r>
            <a:r>
              <a:rPr dirty="0" err="1"/>
              <a:t>lenguaje</a:t>
            </a:r>
            <a:r>
              <a:rPr dirty="0"/>
              <a:t> claro, </a:t>
            </a:r>
            <a:r>
              <a:rPr dirty="0" err="1"/>
              <a:t>técnico</a:t>
            </a:r>
            <a:r>
              <a:rPr dirty="0"/>
              <a:t> y </a:t>
            </a:r>
            <a:r>
              <a:rPr dirty="0" err="1"/>
              <a:t>conciso</a:t>
            </a:r>
            <a:r>
              <a:rPr dirty="0"/>
              <a:t>, hasta la </a:t>
            </a:r>
            <a:r>
              <a:rPr dirty="0" err="1"/>
              <a:t>organización</a:t>
            </a:r>
            <a:r>
              <a:rPr dirty="0"/>
              <a:t> y </a:t>
            </a:r>
            <a:r>
              <a:rPr dirty="0" err="1"/>
              <a:t>estructura</a:t>
            </a:r>
            <a:r>
              <a:rPr dirty="0"/>
              <a:t> del </a:t>
            </a:r>
            <a:r>
              <a:rPr dirty="0" err="1"/>
              <a:t>trabajo</a:t>
            </a:r>
            <a:r>
              <a:rPr dirty="0"/>
              <a:t>. </a:t>
            </a:r>
            <a:r>
              <a:rPr dirty="0" err="1"/>
              <a:t>Esto</a:t>
            </a:r>
            <a:r>
              <a:rPr dirty="0"/>
              <a:t> </a:t>
            </a:r>
            <a:r>
              <a:rPr dirty="0" err="1"/>
              <a:t>último</a:t>
            </a:r>
            <a:r>
              <a:rPr dirty="0"/>
              <a:t> </a:t>
            </a:r>
            <a:r>
              <a:rPr dirty="0" err="1"/>
              <a:t>implica</a:t>
            </a:r>
            <a:r>
              <a:rPr dirty="0"/>
              <a:t> la </a:t>
            </a:r>
            <a:r>
              <a:rPr dirty="0" err="1"/>
              <a:t>elaboración</a:t>
            </a:r>
            <a:r>
              <a:rPr dirty="0"/>
              <a:t> de </a:t>
            </a:r>
            <a:r>
              <a:rPr dirty="0" err="1"/>
              <a:t>una</a:t>
            </a:r>
            <a:r>
              <a:rPr dirty="0"/>
              <a:t> </a:t>
            </a:r>
            <a:r>
              <a:rPr lang="es-ES" b="1" dirty="0"/>
              <a:t>I</a:t>
            </a:r>
            <a:r>
              <a:rPr b="1" dirty="0" err="1">
                <a:latin typeface="+mn-lt"/>
                <a:ea typeface="+mn-ea"/>
                <a:cs typeface="+mn-cs"/>
                <a:sym typeface="Helvetica Neue"/>
              </a:rPr>
              <a:t>ntroducción</a:t>
            </a:r>
            <a:r>
              <a:rPr b="1" dirty="0">
                <a:latin typeface="+mn-lt"/>
                <a:ea typeface="+mn-ea"/>
                <a:cs typeface="+mn-cs"/>
                <a:sym typeface="Helvetica Neue"/>
              </a:rPr>
              <a:t> </a:t>
            </a:r>
            <a:r>
              <a:rPr dirty="0" err="1"/>
              <a:t>en</a:t>
            </a:r>
            <a:r>
              <a:rPr dirty="0"/>
              <a:t> la que se </a:t>
            </a:r>
            <a:r>
              <a:rPr dirty="0" err="1"/>
              <a:t>explica</a:t>
            </a:r>
            <a:r>
              <a:rPr dirty="0"/>
              <a:t>, </a:t>
            </a:r>
            <a:r>
              <a:rPr dirty="0" err="1"/>
              <a:t>justifica</a:t>
            </a:r>
            <a:r>
              <a:rPr dirty="0"/>
              <a:t> y </a:t>
            </a:r>
            <a:r>
              <a:rPr dirty="0" err="1"/>
              <a:t>delimita</a:t>
            </a:r>
            <a:r>
              <a:rPr dirty="0"/>
              <a:t> </a:t>
            </a:r>
            <a:r>
              <a:rPr dirty="0" err="1"/>
              <a:t>el</a:t>
            </a:r>
            <a:r>
              <a:rPr dirty="0"/>
              <a:t> </a:t>
            </a:r>
            <a:r>
              <a:rPr dirty="0" err="1"/>
              <a:t>objeto</a:t>
            </a:r>
            <a:r>
              <a:rPr dirty="0"/>
              <a:t> de </a:t>
            </a:r>
            <a:r>
              <a:rPr dirty="0" err="1"/>
              <a:t>investigación</a:t>
            </a:r>
            <a:r>
              <a:rPr dirty="0"/>
              <a:t>, </a:t>
            </a:r>
            <a:r>
              <a:rPr dirty="0" err="1"/>
              <a:t>así</a:t>
            </a:r>
            <a:r>
              <a:rPr dirty="0"/>
              <a:t> </a:t>
            </a:r>
            <a:r>
              <a:rPr dirty="0" err="1"/>
              <a:t>como</a:t>
            </a:r>
            <a:r>
              <a:rPr dirty="0"/>
              <a:t> </a:t>
            </a:r>
            <a:r>
              <a:rPr dirty="0" err="1"/>
              <a:t>los</a:t>
            </a:r>
            <a:r>
              <a:rPr dirty="0"/>
              <a:t> </a:t>
            </a:r>
            <a:r>
              <a:rPr dirty="0" err="1"/>
              <a:t>objetivos</a:t>
            </a:r>
            <a:r>
              <a:rPr dirty="0"/>
              <a:t> </a:t>
            </a:r>
            <a:r>
              <a:rPr dirty="0" err="1"/>
              <a:t>generales</a:t>
            </a:r>
            <a:r>
              <a:rPr dirty="0"/>
              <a:t> y </a:t>
            </a:r>
            <a:r>
              <a:rPr dirty="0" err="1"/>
              <a:t>específicos</a:t>
            </a:r>
            <a:r>
              <a:rPr dirty="0"/>
              <a:t>. </a:t>
            </a:r>
            <a:endParaRPr lang="es-ES" dirty="0"/>
          </a:p>
          <a:p>
            <a:pPr marL="609600" indent="-609600" algn="just">
              <a:lnSpc>
                <a:spcPct val="120000"/>
              </a:lnSpc>
              <a:defRPr sz="5400"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es-ES" sz="4300" dirty="0"/>
              <a:t>En su introducción también debe aparecer su pregunta de investigación y su hipótesis de trabajo.</a:t>
            </a:r>
          </a:p>
          <a:p>
            <a:pPr marL="609600" indent="-609600" algn="just">
              <a:lnSpc>
                <a:spcPct val="120000"/>
              </a:lnSpc>
              <a:defRPr sz="5400"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es-ES" sz="4300" dirty="0"/>
              <a:t> </a:t>
            </a:r>
            <a:r>
              <a:rPr sz="4300" dirty="0" err="1"/>
              <a:t>Seguida</a:t>
            </a:r>
            <a:r>
              <a:rPr sz="4300" dirty="0"/>
              <a:t> de la </a:t>
            </a:r>
            <a:r>
              <a:rPr lang="es-ES" sz="4300" dirty="0"/>
              <a:t>I</a:t>
            </a:r>
            <a:r>
              <a:rPr sz="4300" dirty="0" err="1"/>
              <a:t>ntroducción</a:t>
            </a:r>
            <a:r>
              <a:rPr lang="es-ES" sz="4300" dirty="0"/>
              <a:t>,</a:t>
            </a:r>
            <a:r>
              <a:rPr sz="4300" dirty="0"/>
              <a:t> </a:t>
            </a:r>
            <a:r>
              <a:rPr lang="es-ES" sz="4300" dirty="0"/>
              <a:t>el cuerpo del trabajo </a:t>
            </a:r>
            <a:r>
              <a:rPr sz="4300" dirty="0" err="1"/>
              <a:t>debe</a:t>
            </a:r>
            <a:r>
              <a:rPr sz="4300" dirty="0"/>
              <a:t> </a:t>
            </a:r>
            <a:r>
              <a:rPr sz="4300" dirty="0" err="1"/>
              <a:t>presentar</a:t>
            </a:r>
            <a:r>
              <a:rPr sz="4300" dirty="0"/>
              <a:t> un </a:t>
            </a:r>
            <a:r>
              <a:rPr sz="4300" dirty="0" err="1"/>
              <a:t>desarrollo</a:t>
            </a:r>
            <a:r>
              <a:rPr sz="4300" dirty="0"/>
              <a:t> </a:t>
            </a:r>
            <a:r>
              <a:rPr sz="4300" dirty="0" err="1"/>
              <a:t>organizado</a:t>
            </a:r>
            <a:r>
              <a:rPr sz="4300" dirty="0"/>
              <a:t> </a:t>
            </a:r>
            <a:r>
              <a:rPr sz="4300" dirty="0" err="1"/>
              <a:t>por</a:t>
            </a:r>
            <a:r>
              <a:rPr sz="4300" dirty="0"/>
              <a:t> </a:t>
            </a:r>
            <a:r>
              <a:rPr sz="4300" dirty="0" err="1"/>
              <a:t>capítulos</a:t>
            </a:r>
            <a:r>
              <a:rPr sz="4300" dirty="0"/>
              <a:t> </a:t>
            </a:r>
            <a:r>
              <a:rPr sz="4300" dirty="0" err="1"/>
              <a:t>en</a:t>
            </a:r>
            <a:r>
              <a:rPr sz="4300" dirty="0"/>
              <a:t> </a:t>
            </a:r>
            <a:r>
              <a:rPr sz="4300" dirty="0" err="1"/>
              <a:t>los</a:t>
            </a:r>
            <a:r>
              <a:rPr sz="4300" dirty="0"/>
              <a:t> que </a:t>
            </a:r>
            <a:r>
              <a:rPr sz="4300" dirty="0" err="1"/>
              <a:t>idealmente</a:t>
            </a:r>
            <a:r>
              <a:rPr sz="4300" dirty="0"/>
              <a:t> no</a:t>
            </a:r>
            <a:r>
              <a:rPr lang="es-ES" sz="4300" dirty="0"/>
              <a:t> exista</a:t>
            </a:r>
            <a:r>
              <a:rPr sz="4300" dirty="0"/>
              <a:t> </a:t>
            </a:r>
            <a:r>
              <a:rPr sz="4300" dirty="0" err="1"/>
              <a:t>más</a:t>
            </a:r>
            <a:r>
              <a:rPr sz="4300" dirty="0"/>
              <a:t> de </a:t>
            </a:r>
            <a:r>
              <a:rPr sz="4300" dirty="0" err="1"/>
              <a:t>una</a:t>
            </a:r>
            <a:r>
              <a:rPr sz="4300" dirty="0"/>
              <a:t> de las </a:t>
            </a:r>
            <a:r>
              <a:rPr sz="4300" dirty="0" err="1"/>
              <a:t>preguntas</a:t>
            </a:r>
            <a:r>
              <a:rPr sz="4300" dirty="0"/>
              <a:t>/</a:t>
            </a:r>
            <a:r>
              <a:rPr sz="4300" dirty="0" err="1"/>
              <a:t>objetivos</a:t>
            </a:r>
            <a:r>
              <a:rPr sz="4300" dirty="0"/>
              <a:t> </a:t>
            </a:r>
            <a:r>
              <a:rPr sz="4300" dirty="0" err="1"/>
              <a:t>específicos</a:t>
            </a:r>
            <a:r>
              <a:rPr sz="4300" dirty="0"/>
              <a:t>.</a:t>
            </a:r>
          </a:p>
        </p:txBody>
      </p:sp>
      <p:sp>
        <p:nvSpPr>
          <p:cNvPr id="161" name="Número de diapositiva"/>
          <p:cNvSpPr txBox="1">
            <a:spLocks noGrp="1"/>
          </p:cNvSpPr>
          <p:nvPr>
            <p:ph type="sldNum" sz="quarter" idx="4294967295"/>
          </p:nvPr>
        </p:nvSpPr>
        <p:spPr>
          <a:xfrm>
            <a:off x="12065050" y="13080999"/>
            <a:ext cx="241403" cy="37460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3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Unidad y coherencia entre el problema de investigación, la pregunta, la(s) hipótesis, los argumentos y sus conclusiones. Asimismo, es necesario justificar la elección de los tres principales elementos (problema, pregunta e hipótesis) que nos llevan a la "/>
          <p:cNvSpPr txBox="1">
            <a:spLocks noGrp="1"/>
          </p:cNvSpPr>
          <p:nvPr>
            <p:ph type="body" idx="1"/>
          </p:nvPr>
        </p:nvSpPr>
        <p:spPr>
          <a:xfrm>
            <a:off x="1370478" y="1465269"/>
            <a:ext cx="21385280" cy="11039247"/>
          </a:xfrm>
          <a:prstGeom prst="rect">
            <a:avLst/>
          </a:prstGeom>
        </p:spPr>
        <p:txBody>
          <a:bodyPr/>
          <a:lstStyle/>
          <a:p>
            <a:pPr marL="0" indent="0" algn="just" defTabSz="2170121">
              <a:lnSpc>
                <a:spcPct val="120000"/>
              </a:lnSpc>
              <a:spcBef>
                <a:spcPts val="4000"/>
              </a:spcBef>
              <a:buNone/>
              <a:defRPr sz="5073"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b="1" dirty="0">
                <a:latin typeface="+mn-lt"/>
                <a:ea typeface="+mn-ea"/>
                <a:cs typeface="+mn-cs"/>
                <a:sym typeface="Helvetica Neue"/>
              </a:rPr>
              <a:t>Unidad y </a:t>
            </a:r>
            <a:r>
              <a:rPr b="1" dirty="0" err="1">
                <a:latin typeface="+mn-lt"/>
                <a:ea typeface="+mn-ea"/>
                <a:cs typeface="+mn-cs"/>
                <a:sym typeface="Helvetica Neue"/>
              </a:rPr>
              <a:t>coherencia</a:t>
            </a:r>
            <a:r>
              <a:rPr dirty="0"/>
              <a:t> entre </a:t>
            </a:r>
            <a:r>
              <a:rPr dirty="0" err="1"/>
              <a:t>el</a:t>
            </a:r>
            <a:r>
              <a:rPr dirty="0"/>
              <a:t> </a:t>
            </a:r>
            <a:r>
              <a:rPr dirty="0" err="1"/>
              <a:t>problema</a:t>
            </a:r>
            <a:r>
              <a:rPr dirty="0"/>
              <a:t> de </a:t>
            </a:r>
            <a:r>
              <a:rPr dirty="0" err="1"/>
              <a:t>investigación</a:t>
            </a:r>
            <a:r>
              <a:rPr dirty="0"/>
              <a:t>, la </a:t>
            </a:r>
            <a:r>
              <a:rPr dirty="0" err="1"/>
              <a:t>pregunta</a:t>
            </a:r>
            <a:r>
              <a:rPr dirty="0"/>
              <a:t>, la(s) </a:t>
            </a:r>
            <a:r>
              <a:rPr dirty="0" err="1"/>
              <a:t>hipótesis</a:t>
            </a:r>
            <a:r>
              <a:rPr dirty="0"/>
              <a:t>, </a:t>
            </a:r>
            <a:r>
              <a:rPr dirty="0" err="1"/>
              <a:t>los</a:t>
            </a:r>
            <a:r>
              <a:rPr dirty="0"/>
              <a:t> </a:t>
            </a:r>
            <a:r>
              <a:rPr dirty="0" err="1"/>
              <a:t>argumentos</a:t>
            </a:r>
            <a:r>
              <a:rPr dirty="0"/>
              <a:t> y sus </a:t>
            </a:r>
            <a:r>
              <a:rPr dirty="0" err="1"/>
              <a:t>conclusiones</a:t>
            </a:r>
            <a:r>
              <a:rPr dirty="0"/>
              <a:t>. </a:t>
            </a:r>
            <a:r>
              <a:rPr dirty="0" err="1"/>
              <a:t>Asimismo</a:t>
            </a:r>
            <a:r>
              <a:rPr dirty="0"/>
              <a:t>, es </a:t>
            </a:r>
            <a:r>
              <a:rPr dirty="0" err="1"/>
              <a:t>necesario</a:t>
            </a:r>
            <a:r>
              <a:rPr dirty="0"/>
              <a:t> </a:t>
            </a:r>
            <a:r>
              <a:rPr dirty="0" err="1"/>
              <a:t>justificar</a:t>
            </a:r>
            <a:r>
              <a:rPr dirty="0"/>
              <a:t> la </a:t>
            </a:r>
            <a:r>
              <a:rPr dirty="0" err="1"/>
              <a:t>elección</a:t>
            </a:r>
            <a:r>
              <a:rPr dirty="0"/>
              <a:t> de </a:t>
            </a:r>
            <a:r>
              <a:rPr dirty="0" err="1"/>
              <a:t>los</a:t>
            </a:r>
            <a:r>
              <a:rPr dirty="0"/>
              <a:t> </a:t>
            </a:r>
            <a:r>
              <a:rPr dirty="0" err="1"/>
              <a:t>tres</a:t>
            </a:r>
            <a:r>
              <a:rPr dirty="0"/>
              <a:t> </a:t>
            </a:r>
            <a:r>
              <a:rPr dirty="0" err="1"/>
              <a:t>principales</a:t>
            </a:r>
            <a:r>
              <a:rPr dirty="0"/>
              <a:t> </a:t>
            </a:r>
            <a:r>
              <a:rPr dirty="0" err="1"/>
              <a:t>elementos</a:t>
            </a:r>
            <a:r>
              <a:rPr dirty="0"/>
              <a:t> (</a:t>
            </a:r>
            <a:r>
              <a:rPr dirty="0" err="1"/>
              <a:t>problema</a:t>
            </a:r>
            <a:r>
              <a:rPr dirty="0"/>
              <a:t>, </a:t>
            </a:r>
            <a:r>
              <a:rPr dirty="0" err="1"/>
              <a:t>pregunta</a:t>
            </a:r>
            <a:r>
              <a:rPr dirty="0"/>
              <a:t> e </a:t>
            </a:r>
            <a:r>
              <a:rPr dirty="0" err="1"/>
              <a:t>hipótesis</a:t>
            </a:r>
            <a:r>
              <a:rPr dirty="0"/>
              <a:t>) que </a:t>
            </a:r>
            <a:r>
              <a:rPr dirty="0" err="1"/>
              <a:t>nos</a:t>
            </a:r>
            <a:r>
              <a:rPr dirty="0"/>
              <a:t> </a:t>
            </a:r>
            <a:r>
              <a:rPr dirty="0" err="1"/>
              <a:t>llevan</a:t>
            </a:r>
            <a:r>
              <a:rPr dirty="0"/>
              <a:t> a la </a:t>
            </a:r>
            <a:r>
              <a:rPr dirty="0" err="1"/>
              <a:t>elección</a:t>
            </a:r>
            <a:r>
              <a:rPr dirty="0"/>
              <a:t> y </a:t>
            </a:r>
            <a:r>
              <a:rPr dirty="0" err="1"/>
              <a:t>formulación</a:t>
            </a:r>
            <a:r>
              <a:rPr dirty="0"/>
              <a:t> de </a:t>
            </a:r>
            <a:r>
              <a:rPr dirty="0" err="1"/>
              <a:t>argumentos</a:t>
            </a:r>
            <a:r>
              <a:rPr dirty="0"/>
              <a:t>. </a:t>
            </a:r>
            <a:r>
              <a:rPr dirty="0" err="1"/>
              <a:t>Finalmente</a:t>
            </a:r>
            <a:r>
              <a:rPr dirty="0"/>
              <a:t>, las </a:t>
            </a:r>
            <a:r>
              <a:rPr dirty="0" err="1"/>
              <a:t>conclusiones</a:t>
            </a:r>
            <a:r>
              <a:rPr dirty="0"/>
              <a:t> </a:t>
            </a:r>
            <a:r>
              <a:rPr dirty="0" err="1"/>
              <a:t>implican</a:t>
            </a:r>
            <a:r>
              <a:rPr dirty="0"/>
              <a:t> un paso </a:t>
            </a:r>
            <a:r>
              <a:rPr dirty="0" err="1"/>
              <a:t>lógico</a:t>
            </a:r>
            <a:r>
              <a:rPr dirty="0"/>
              <a:t> </a:t>
            </a:r>
            <a:r>
              <a:rPr dirty="0" err="1"/>
              <a:t>desde</a:t>
            </a:r>
            <a:r>
              <a:rPr dirty="0"/>
              <a:t> las </a:t>
            </a:r>
            <a:r>
              <a:rPr dirty="0" err="1"/>
              <a:t>premisas</a:t>
            </a:r>
            <a:r>
              <a:rPr dirty="0"/>
              <a:t>, </a:t>
            </a:r>
            <a:r>
              <a:rPr dirty="0" err="1"/>
              <a:t>por</a:t>
            </a:r>
            <a:r>
              <a:rPr dirty="0"/>
              <a:t> lo que no </a:t>
            </a:r>
            <a:r>
              <a:rPr dirty="0" err="1"/>
              <a:t>puede</a:t>
            </a:r>
            <a:r>
              <a:rPr dirty="0"/>
              <a:t> ser un </a:t>
            </a:r>
            <a:r>
              <a:rPr dirty="0" err="1"/>
              <a:t>mero</a:t>
            </a:r>
            <a:r>
              <a:rPr dirty="0"/>
              <a:t> </a:t>
            </a:r>
            <a:r>
              <a:rPr dirty="0" err="1"/>
              <a:t>resumen</a:t>
            </a:r>
            <a:r>
              <a:rPr dirty="0"/>
              <a:t> del </a:t>
            </a:r>
            <a:r>
              <a:rPr dirty="0" err="1"/>
              <a:t>trabajo</a:t>
            </a:r>
            <a:r>
              <a:rPr dirty="0"/>
              <a:t> </a:t>
            </a:r>
            <a:r>
              <a:rPr dirty="0" err="1"/>
              <a:t>realizado</a:t>
            </a:r>
            <a:r>
              <a:rPr dirty="0"/>
              <a:t>.</a:t>
            </a:r>
          </a:p>
          <a:p>
            <a:pPr marL="542544" indent="-542544" algn="just" defTabSz="2170121">
              <a:lnSpc>
                <a:spcPct val="120000"/>
              </a:lnSpc>
              <a:spcBef>
                <a:spcPts val="4000"/>
              </a:spcBef>
              <a:defRPr sz="5073"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síntesis</a:t>
            </a:r>
            <a:r>
              <a:rPr dirty="0"/>
              <a:t>, </a:t>
            </a:r>
            <a:r>
              <a:rPr dirty="0" err="1"/>
              <a:t>el</a:t>
            </a:r>
            <a:r>
              <a:rPr dirty="0"/>
              <a:t> </a:t>
            </a:r>
            <a:r>
              <a:rPr dirty="0" err="1"/>
              <a:t>trabajo</a:t>
            </a:r>
            <a:r>
              <a:rPr dirty="0"/>
              <a:t> de </a:t>
            </a:r>
            <a:r>
              <a:rPr dirty="0" err="1"/>
              <a:t>investigación</a:t>
            </a:r>
            <a:r>
              <a:rPr dirty="0"/>
              <a:t> </a:t>
            </a:r>
            <a:r>
              <a:rPr dirty="0" err="1"/>
              <a:t>debe</a:t>
            </a:r>
            <a:r>
              <a:rPr dirty="0"/>
              <a:t> </a:t>
            </a:r>
            <a:r>
              <a:rPr dirty="0" err="1"/>
              <a:t>tener</a:t>
            </a:r>
            <a:r>
              <a:rPr dirty="0"/>
              <a:t> la forma </a:t>
            </a:r>
            <a:r>
              <a:rPr dirty="0" err="1"/>
              <a:t>lógica</a:t>
            </a:r>
            <a:r>
              <a:rPr dirty="0"/>
              <a:t> de un </a:t>
            </a:r>
            <a:r>
              <a:rPr dirty="0" err="1"/>
              <a:t>argumento</a:t>
            </a:r>
            <a:r>
              <a:rPr dirty="0"/>
              <a:t> </a:t>
            </a:r>
            <a:r>
              <a:rPr dirty="0" err="1"/>
              <a:t>lógico</a:t>
            </a:r>
            <a:r>
              <a:rPr dirty="0"/>
              <a:t>, o al </a:t>
            </a:r>
            <a:r>
              <a:rPr dirty="0" err="1"/>
              <a:t>menos</a:t>
            </a:r>
            <a:r>
              <a:rPr dirty="0"/>
              <a:t> ser (re)</a:t>
            </a:r>
            <a:r>
              <a:rPr dirty="0" err="1"/>
              <a:t>construible</a:t>
            </a:r>
            <a:r>
              <a:rPr dirty="0"/>
              <a:t> bajo </a:t>
            </a:r>
            <a:r>
              <a:rPr dirty="0" err="1"/>
              <a:t>alguna</a:t>
            </a:r>
            <a:r>
              <a:rPr dirty="0"/>
              <a:t> forma </a:t>
            </a:r>
            <a:r>
              <a:rPr dirty="0" err="1"/>
              <a:t>lógica</a:t>
            </a:r>
            <a:r>
              <a:rPr dirty="0"/>
              <a:t> de </a:t>
            </a:r>
            <a:r>
              <a:rPr dirty="0" err="1"/>
              <a:t>silogismo</a:t>
            </a:r>
            <a:r>
              <a:rPr dirty="0"/>
              <a:t>. </a:t>
            </a:r>
            <a:r>
              <a:rPr dirty="0" err="1"/>
              <a:t>Además</a:t>
            </a:r>
            <a:r>
              <a:rPr dirty="0"/>
              <a:t>, la </a:t>
            </a:r>
            <a:r>
              <a:rPr dirty="0" err="1"/>
              <a:t>hipótesis</a:t>
            </a:r>
            <a:r>
              <a:rPr dirty="0"/>
              <a:t> de </a:t>
            </a:r>
            <a:r>
              <a:rPr dirty="0" err="1"/>
              <a:t>investigación</a:t>
            </a:r>
            <a:r>
              <a:rPr dirty="0"/>
              <a:t> </a:t>
            </a:r>
            <a:r>
              <a:rPr dirty="0" err="1"/>
              <a:t>debe</a:t>
            </a:r>
            <a:r>
              <a:rPr dirty="0"/>
              <a:t> </a:t>
            </a:r>
            <a:r>
              <a:rPr dirty="0" err="1"/>
              <a:t>poder</a:t>
            </a:r>
            <a:r>
              <a:rPr dirty="0"/>
              <a:t> ser contrastable (</a:t>
            </a:r>
            <a:r>
              <a:rPr dirty="0" err="1"/>
              <a:t>validada</a:t>
            </a:r>
            <a:r>
              <a:rPr dirty="0"/>
              <a:t> o </a:t>
            </a:r>
            <a:r>
              <a:rPr dirty="0" err="1"/>
              <a:t>falseada</a:t>
            </a:r>
            <a:r>
              <a:rPr dirty="0"/>
              <a:t>) </a:t>
            </a:r>
            <a:r>
              <a:rPr dirty="0" err="1"/>
              <a:t>por</a:t>
            </a:r>
            <a:r>
              <a:rPr dirty="0"/>
              <a:t> </a:t>
            </a:r>
            <a:r>
              <a:rPr dirty="0" err="1"/>
              <a:t>cualquier</a:t>
            </a:r>
            <a:r>
              <a:rPr dirty="0"/>
              <a:t> </a:t>
            </a:r>
            <a:r>
              <a:rPr dirty="0" err="1"/>
              <a:t>otro</a:t>
            </a:r>
            <a:r>
              <a:rPr dirty="0"/>
              <a:t> </a:t>
            </a:r>
            <a:r>
              <a:rPr dirty="0" err="1"/>
              <a:t>miembro</a:t>
            </a:r>
            <a:r>
              <a:rPr dirty="0"/>
              <a:t> de la </a:t>
            </a:r>
            <a:r>
              <a:rPr dirty="0" err="1"/>
              <a:t>comunidad</a:t>
            </a:r>
            <a:r>
              <a:rPr dirty="0"/>
              <a:t> </a:t>
            </a:r>
            <a:r>
              <a:rPr dirty="0" err="1"/>
              <a:t>científica</a:t>
            </a:r>
            <a:r>
              <a:rPr dirty="0"/>
              <a:t>. </a:t>
            </a:r>
          </a:p>
        </p:txBody>
      </p:sp>
      <p:sp>
        <p:nvSpPr>
          <p:cNvPr id="164" name="Número de diapositiva"/>
          <p:cNvSpPr txBox="1">
            <a:spLocks noGrp="1"/>
          </p:cNvSpPr>
          <p:nvPr>
            <p:ph type="sldNum" sz="quarter" idx="4294967295"/>
          </p:nvPr>
        </p:nvSpPr>
        <p:spPr>
          <a:xfrm>
            <a:off x="12065050" y="13080999"/>
            <a:ext cx="241403" cy="37460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2. ¿Qué caracteriza un trabajo de investigación en Derecho?"/>
          <p:cNvSpPr txBox="1">
            <a:spLocks noGrp="1"/>
          </p:cNvSpPr>
          <p:nvPr>
            <p:ph type="title"/>
          </p:nvPr>
        </p:nvSpPr>
        <p:spPr>
          <a:xfrm>
            <a:off x="1692134" y="1487432"/>
            <a:ext cx="21583266" cy="1433164"/>
          </a:xfrm>
          <a:prstGeom prst="rect">
            <a:avLst/>
          </a:prstGeom>
        </p:spPr>
        <p:txBody>
          <a:bodyPr/>
          <a:lstStyle>
            <a:lvl1pPr defTabSz="975335">
              <a:defRPr sz="5840" spc="-116"/>
            </a:lvl1pPr>
          </a:lstStyle>
          <a:p>
            <a:r>
              <a:t>2. ¿Qué caracteriza un trabajo de investigación en Derecho?</a:t>
            </a:r>
          </a:p>
        </p:txBody>
      </p:sp>
      <p:sp>
        <p:nvSpPr>
          <p:cNvPr id="167" name="El trabajo debe aportar un conocimiento nuevo o, al menos, la revisión de un tema ya tratado bajo una perspectiva novedosa.…"/>
          <p:cNvSpPr txBox="1">
            <a:spLocks noGrp="1"/>
          </p:cNvSpPr>
          <p:nvPr>
            <p:ph type="body" idx="1"/>
          </p:nvPr>
        </p:nvSpPr>
        <p:spPr>
          <a:xfrm>
            <a:off x="1607699" y="3624416"/>
            <a:ext cx="21444813" cy="8256012"/>
          </a:xfrm>
          <a:prstGeom prst="rect">
            <a:avLst/>
          </a:prstGeom>
        </p:spPr>
        <p:txBody>
          <a:bodyPr/>
          <a:lstStyle/>
          <a:p>
            <a:pPr marL="566928" indent="-566928" algn="just" defTabSz="2267655">
              <a:spcBef>
                <a:spcPts val="4100"/>
              </a:spcBef>
              <a:defRPr sz="5115"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El trabajo debe aportar un conocimiento nuevo o, al menos, la revisión de un tema ya tratado bajo una perspectiva novedosa. </a:t>
            </a:r>
          </a:p>
          <a:p>
            <a:pPr marL="566928" indent="-566928" algn="just" defTabSz="2267655">
              <a:spcBef>
                <a:spcPts val="4100"/>
              </a:spcBef>
              <a:defRPr sz="5115"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El trabajo debe ofrecer claramente una valoración de los temas presentados. En otras palabras, la discusión debe ser crítica y el investigador/a debe evidenciar cuáles son los valores en juego y, asimismo, desde qué valores examina su objeto de investigación (leyes, conceptos, teorías).</a:t>
            </a:r>
          </a:p>
          <a:p>
            <a:pPr marL="566928" indent="-566928" algn="just" defTabSz="2267655">
              <a:spcBef>
                <a:spcPts val="4100"/>
              </a:spcBef>
              <a:defRPr sz="5115"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Lo anterior implica entre otras cosas que el investigador/a tome posición sobre el tema de estudio, es decir, ofrezca una respuesta al problema de investigación.</a:t>
            </a:r>
          </a:p>
        </p:txBody>
      </p:sp>
      <p:sp>
        <p:nvSpPr>
          <p:cNvPr id="168" name="Número de diapositiva"/>
          <p:cNvSpPr txBox="1">
            <a:spLocks noGrp="1"/>
          </p:cNvSpPr>
          <p:nvPr>
            <p:ph type="sldNum" sz="quarter" idx="4294967295"/>
          </p:nvPr>
        </p:nvSpPr>
        <p:spPr>
          <a:xfrm>
            <a:off x="12065050" y="13080999"/>
            <a:ext cx="241403" cy="37460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" grpId="1" uiExpand="1" build="p" bldLvl="5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Finalmente, cabe señalar que los manuales o tratados están excluidos del tipo de investigación propia de una tesis que aspira tener carácter científico dado su carácter descriptivo y recopilatorio. Asimismo, quedan excluidos los trabajos tipo ensayo, las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 algn="just">
              <a:lnSpc>
                <a:spcPct val="120000"/>
              </a:lnSpc>
              <a:buSzTx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r>
              <a:t>Finalmente, cabe señalar que los manuales o tratados están excluidos del tipo de investigación propia de una tesis que aspira tener carácter científico dado su carácter descriptivo y recopilatorio. Asimismo, quedan excluidos los trabajos tipo ensayo, las sentencias y los informes en derecho. Lo anterior no quiere decir que la investigación científica propia de una tesis sea mejor o más valiosa que otras formas mediante las que se investiga en el ámbito del derecho, sino que sus objetivos son diferentes, así como también sus metodologías. </a:t>
            </a:r>
          </a:p>
        </p:txBody>
      </p:sp>
      <p:sp>
        <p:nvSpPr>
          <p:cNvPr id="171" name="Número de diapositiva"/>
          <p:cNvSpPr txBox="1">
            <a:spLocks noGrp="1"/>
          </p:cNvSpPr>
          <p:nvPr>
            <p:ph type="sldNum" sz="quarter" idx="4294967295"/>
          </p:nvPr>
        </p:nvSpPr>
        <p:spPr>
          <a:xfrm>
            <a:off x="12065050" y="13080999"/>
            <a:ext cx="241403" cy="37460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La selección del tema de investigación"/>
          <p:cNvSpPr txBox="1">
            <a:spLocks noGrp="1"/>
          </p:cNvSpPr>
          <p:nvPr>
            <p:ph type="title"/>
          </p:nvPr>
        </p:nvSpPr>
        <p:spPr>
          <a:xfrm>
            <a:off x="6244161" y="-3996294"/>
            <a:ext cx="12253069" cy="9247719"/>
          </a:xfrm>
          <a:prstGeom prst="rect">
            <a:avLst/>
          </a:prstGeom>
        </p:spPr>
        <p:txBody>
          <a:bodyPr/>
          <a:lstStyle>
            <a:lvl1pPr algn="ctr">
              <a:defRPr sz="9600" b="0" spc="-192"/>
            </a:lvl1pPr>
          </a:lstStyle>
          <a:p>
            <a:r>
              <a:t>La selección del tema de investigación</a:t>
            </a:r>
          </a:p>
        </p:txBody>
      </p:sp>
      <p:pic>
        <p:nvPicPr>
          <p:cNvPr id="174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2500" y="5836203"/>
            <a:ext cx="7879000" cy="5598237"/>
          </a:xfrm>
          <a:prstGeom prst="rect">
            <a:avLst/>
          </a:prstGeom>
          <a:ln w="25400">
            <a:miter lim="400000"/>
          </a:ln>
          <a:effectLst>
            <a:reflection stA="50000" endPos="40000" dir="5400000" sy="-100000" algn="bl" rotWithShape="0"/>
          </a:effectLst>
        </p:spPr>
      </p:pic>
      <p:sp>
        <p:nvSpPr>
          <p:cNvPr id="175" name="Número de diapositiva"/>
          <p:cNvSpPr txBox="1">
            <a:spLocks noGrp="1"/>
          </p:cNvSpPr>
          <p:nvPr>
            <p:ph type="sldNum" sz="quarter" idx="4294967295"/>
          </p:nvPr>
        </p:nvSpPr>
        <p:spPr>
          <a:xfrm>
            <a:off x="12065050" y="13085233"/>
            <a:ext cx="241403" cy="37460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a.      Interés…"/>
          <p:cNvSpPr txBox="1">
            <a:spLocks noGrp="1"/>
          </p:cNvSpPr>
          <p:nvPr>
            <p:ph type="body" idx="1"/>
          </p:nvPr>
        </p:nvSpPr>
        <p:spPr>
          <a:xfrm>
            <a:off x="506660" y="3258972"/>
            <a:ext cx="22670841" cy="9245544"/>
          </a:xfrm>
          <a:prstGeom prst="rect">
            <a:avLst/>
          </a:prstGeom>
        </p:spPr>
        <p:txBody>
          <a:bodyPr>
            <a:normAutofit fontScale="40000" lnSpcReduction="20000"/>
          </a:bodyPr>
          <a:lstStyle/>
          <a:p>
            <a:pPr marL="1219200" indent="-304800" algn="just" defTabSz="457200">
              <a:lnSpc>
                <a:spcPts val="7900"/>
              </a:lnSpc>
              <a:spcBef>
                <a:spcPts val="0"/>
              </a:spcBef>
              <a:buSzTx/>
              <a:buNone/>
              <a:defRPr sz="5200" b="1">
                <a:latin typeface="Garamond"/>
                <a:ea typeface="Garamond"/>
                <a:cs typeface="Garamond"/>
                <a:sym typeface="Garamond"/>
              </a:defRPr>
            </a:pPr>
            <a:r>
              <a:rPr lang="es-ES" sz="11200" dirty="0"/>
              <a:t>1. </a:t>
            </a:r>
            <a:r>
              <a:rPr sz="11200" dirty="0" err="1"/>
              <a:t>Interés</a:t>
            </a:r>
            <a:endParaRPr lang="es-ES" sz="11200" dirty="0"/>
          </a:p>
          <a:p>
            <a:pPr marL="1219200" indent="-304800" algn="just" defTabSz="457200">
              <a:lnSpc>
                <a:spcPts val="7900"/>
              </a:lnSpc>
              <a:spcBef>
                <a:spcPts val="0"/>
              </a:spcBef>
              <a:buSzTx/>
              <a:buNone/>
              <a:defRPr sz="5200" b="1">
                <a:latin typeface="Garamond"/>
                <a:ea typeface="Garamond"/>
                <a:cs typeface="Garamond"/>
                <a:sym typeface="Garamond"/>
              </a:defRPr>
            </a:pPr>
            <a:r>
              <a:rPr lang="es-ES" sz="11200" dirty="0"/>
              <a:t>2. </a:t>
            </a:r>
            <a:r>
              <a:rPr sz="11200" dirty="0" err="1"/>
              <a:t>Capacidad</a:t>
            </a:r>
            <a:r>
              <a:rPr sz="11200" dirty="0"/>
              <a:t> </a:t>
            </a:r>
            <a:endParaRPr sz="11200" dirty="0">
              <a:latin typeface="Helvetica"/>
              <a:ea typeface="Helvetica"/>
              <a:cs typeface="Helvetica"/>
              <a:sym typeface="Helvetica"/>
            </a:endParaRPr>
          </a:p>
          <a:p>
            <a:pPr marL="1828800" indent="-1828800" algn="just" defTabSz="457200">
              <a:lnSpc>
                <a:spcPts val="7300"/>
              </a:lnSpc>
              <a:spcBef>
                <a:spcPts val="0"/>
              </a:spcBef>
              <a:buSzTx/>
              <a:buNone/>
              <a:defRPr sz="4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11200" dirty="0"/>
              <a:t>                   - </a:t>
            </a:r>
            <a:r>
              <a:rPr sz="11200" dirty="0" err="1">
                <a:latin typeface="Garamond"/>
                <a:ea typeface="Garamond"/>
                <a:cs typeface="Garamond"/>
                <a:sym typeface="Garamond"/>
              </a:rPr>
              <a:t>Experiencia</a:t>
            </a:r>
            <a:r>
              <a:rPr sz="11200" dirty="0">
                <a:latin typeface="Garamond"/>
                <a:ea typeface="Garamond"/>
                <a:cs typeface="Garamond"/>
                <a:sym typeface="Garamond"/>
              </a:rPr>
              <a:t> previa</a:t>
            </a:r>
            <a:endParaRPr sz="11200" dirty="0">
              <a:latin typeface="Helvetica"/>
              <a:ea typeface="Helvetica"/>
              <a:cs typeface="Helvetica"/>
              <a:sym typeface="Helvetica"/>
            </a:endParaRPr>
          </a:p>
          <a:p>
            <a:pPr marL="1828800" indent="-1828800" algn="just" defTabSz="457200">
              <a:lnSpc>
                <a:spcPts val="7300"/>
              </a:lnSpc>
              <a:spcBef>
                <a:spcPts val="0"/>
              </a:spcBef>
              <a:buSzTx/>
              <a:buNone/>
              <a:defRPr sz="4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11200" dirty="0"/>
              <a:t>                   - </a:t>
            </a:r>
            <a:r>
              <a:rPr sz="11200" dirty="0">
                <a:latin typeface="Garamond"/>
                <a:ea typeface="Garamond"/>
                <a:cs typeface="Garamond"/>
                <a:sym typeface="Garamond"/>
              </a:rPr>
              <a:t>Marco </a:t>
            </a:r>
            <a:r>
              <a:rPr sz="11200" dirty="0" err="1">
                <a:latin typeface="Garamond"/>
                <a:ea typeface="Garamond"/>
                <a:cs typeface="Garamond"/>
                <a:sym typeface="Garamond"/>
              </a:rPr>
              <a:t>teórico</a:t>
            </a:r>
            <a:r>
              <a:rPr sz="11200" dirty="0">
                <a:latin typeface="Garamond"/>
                <a:ea typeface="Garamond"/>
                <a:cs typeface="Garamond"/>
                <a:sym typeface="Garamond"/>
              </a:rPr>
              <a:t>/</a:t>
            </a:r>
            <a:r>
              <a:rPr sz="11200" dirty="0" err="1">
                <a:latin typeface="Garamond"/>
                <a:ea typeface="Garamond"/>
                <a:cs typeface="Garamond"/>
                <a:sym typeface="Garamond"/>
              </a:rPr>
              <a:t>fuentes</a:t>
            </a:r>
            <a:endParaRPr sz="11200" dirty="0">
              <a:latin typeface="Helvetica"/>
              <a:ea typeface="Helvetica"/>
              <a:cs typeface="Helvetica"/>
              <a:sym typeface="Helvetica"/>
            </a:endParaRPr>
          </a:p>
          <a:p>
            <a:pPr marL="1828800" indent="-1828800" algn="just" defTabSz="457200">
              <a:lnSpc>
                <a:spcPts val="7300"/>
              </a:lnSpc>
              <a:spcBef>
                <a:spcPts val="0"/>
              </a:spcBef>
              <a:buSzTx/>
              <a:buNone/>
              <a:defRPr sz="4700">
                <a:latin typeface="Garamond"/>
                <a:ea typeface="Garamond"/>
                <a:cs typeface="Garamond"/>
                <a:sym typeface="Garamond"/>
              </a:defRPr>
            </a:pPr>
            <a:r>
              <a:rPr sz="11200" dirty="0">
                <a:latin typeface="Times New Roman"/>
                <a:ea typeface="Times New Roman"/>
                <a:cs typeface="Times New Roman"/>
                <a:sym typeface="Times New Roman"/>
              </a:rPr>
              <a:t>                   - </a:t>
            </a:r>
            <a:r>
              <a:rPr sz="11200" dirty="0" err="1"/>
              <a:t>Conocimiento</a:t>
            </a:r>
            <a:r>
              <a:rPr sz="11200" dirty="0"/>
              <a:t> del </a:t>
            </a:r>
            <a:r>
              <a:rPr sz="11200" dirty="0" err="1"/>
              <a:t>idioma</a:t>
            </a:r>
            <a:r>
              <a:rPr sz="11200" dirty="0"/>
              <a:t> de sus </a:t>
            </a:r>
            <a:r>
              <a:rPr sz="11200" dirty="0" err="1"/>
              <a:t>fuentes</a:t>
            </a:r>
            <a:r>
              <a:rPr sz="11200" dirty="0"/>
              <a:t> </a:t>
            </a:r>
            <a:r>
              <a:rPr sz="11200" dirty="0" err="1"/>
              <a:t>primarias</a:t>
            </a:r>
            <a:endParaRPr sz="11200" dirty="0">
              <a:latin typeface="Helvetica"/>
              <a:ea typeface="Helvetica"/>
              <a:cs typeface="Helvetica"/>
              <a:sym typeface="Helvetica"/>
            </a:endParaRPr>
          </a:p>
          <a:p>
            <a:pPr marL="1828800" indent="-1828800" algn="just" defTabSz="457200">
              <a:lnSpc>
                <a:spcPts val="7300"/>
              </a:lnSpc>
              <a:spcBef>
                <a:spcPts val="0"/>
              </a:spcBef>
              <a:buSzTx/>
              <a:buNone/>
              <a:defRPr sz="4700">
                <a:latin typeface="Garamond"/>
                <a:ea typeface="Garamond"/>
                <a:cs typeface="Garamond"/>
                <a:sym typeface="Garamond"/>
              </a:defRPr>
            </a:pPr>
            <a:r>
              <a:rPr sz="11200" dirty="0">
                <a:latin typeface="Times New Roman"/>
                <a:ea typeface="Times New Roman"/>
                <a:cs typeface="Times New Roman"/>
                <a:sym typeface="Times New Roman"/>
              </a:rPr>
              <a:t>                   - </a:t>
            </a:r>
            <a:r>
              <a:rPr sz="11200" dirty="0" err="1"/>
              <a:t>Conocimiento</a:t>
            </a:r>
            <a:r>
              <a:rPr sz="11200" dirty="0"/>
              <a:t> </a:t>
            </a:r>
            <a:r>
              <a:rPr sz="11200" dirty="0" err="1"/>
              <a:t>jurídico</a:t>
            </a:r>
            <a:r>
              <a:rPr sz="11200" dirty="0"/>
              <a:t> y de </a:t>
            </a:r>
            <a:r>
              <a:rPr sz="11200" dirty="0" err="1"/>
              <a:t>otras</a:t>
            </a:r>
            <a:r>
              <a:rPr sz="11200" dirty="0"/>
              <a:t> </a:t>
            </a:r>
            <a:r>
              <a:rPr sz="11200" dirty="0" err="1"/>
              <a:t>áreas</a:t>
            </a:r>
            <a:r>
              <a:rPr sz="11200" dirty="0"/>
              <a:t> </a:t>
            </a:r>
            <a:r>
              <a:rPr sz="11200" dirty="0" err="1"/>
              <a:t>como</a:t>
            </a:r>
            <a:r>
              <a:rPr sz="11200" dirty="0"/>
              <a:t> la </a:t>
            </a:r>
            <a:r>
              <a:rPr sz="11200" dirty="0" err="1"/>
              <a:t>economía</a:t>
            </a:r>
            <a:r>
              <a:rPr sz="11200" dirty="0"/>
              <a:t>, la </a:t>
            </a:r>
            <a:r>
              <a:rPr sz="11200" dirty="0" err="1"/>
              <a:t>sociología</a:t>
            </a:r>
            <a:r>
              <a:rPr sz="11200" dirty="0"/>
              <a:t>, la </a:t>
            </a:r>
            <a:r>
              <a:rPr sz="11200" dirty="0" err="1"/>
              <a:t>filosofía</a:t>
            </a:r>
            <a:r>
              <a:rPr sz="11200" dirty="0"/>
              <a:t>.</a:t>
            </a:r>
            <a:endParaRPr sz="11200" dirty="0">
              <a:latin typeface="Helvetica"/>
              <a:ea typeface="Helvetica"/>
              <a:cs typeface="Helvetica"/>
              <a:sym typeface="Helvetica"/>
            </a:endParaRPr>
          </a:p>
          <a:p>
            <a:pPr marL="1219200" indent="-304800" algn="just" defTabSz="457200">
              <a:lnSpc>
                <a:spcPts val="7900"/>
              </a:lnSpc>
              <a:spcBef>
                <a:spcPts val="0"/>
              </a:spcBef>
              <a:buSzTx/>
              <a:buNone/>
              <a:defRPr sz="5200" b="1">
                <a:latin typeface="Garamond"/>
                <a:ea typeface="Garamond"/>
                <a:cs typeface="Garamond"/>
                <a:sym typeface="Garamond"/>
              </a:defRPr>
            </a:pPr>
            <a:r>
              <a:rPr sz="11200" dirty="0">
                <a:latin typeface="Times New Roman"/>
                <a:ea typeface="Times New Roman"/>
                <a:cs typeface="Times New Roman"/>
                <a:sym typeface="Times New Roman"/>
              </a:rPr>
              <a:t>  </a:t>
            </a:r>
            <a:r>
              <a:rPr lang="es-ES" sz="11200" dirty="0">
                <a:latin typeface="Times New Roman"/>
                <a:ea typeface="Times New Roman"/>
                <a:cs typeface="Times New Roman"/>
                <a:sym typeface="Times New Roman"/>
              </a:rPr>
              <a:t>3.</a:t>
            </a:r>
            <a:r>
              <a:rPr sz="112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11200" dirty="0" err="1"/>
              <a:t>Posibilidades</a:t>
            </a:r>
            <a:endParaRPr sz="11200" dirty="0">
              <a:latin typeface="Helvetica"/>
              <a:ea typeface="Helvetica"/>
              <a:cs typeface="Helvetica"/>
              <a:sym typeface="Helvetica"/>
            </a:endParaRPr>
          </a:p>
          <a:p>
            <a:pPr marL="1828800" indent="-1828800" algn="just" defTabSz="457200">
              <a:lnSpc>
                <a:spcPts val="7300"/>
              </a:lnSpc>
              <a:spcBef>
                <a:spcPts val="0"/>
              </a:spcBef>
              <a:buSzTx/>
              <a:buNone/>
              <a:defRPr sz="4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11200" dirty="0"/>
              <a:t>                    - </a:t>
            </a:r>
            <a:r>
              <a:rPr sz="11200" dirty="0" err="1">
                <a:latin typeface="Garamond"/>
                <a:ea typeface="Garamond"/>
                <a:cs typeface="Garamond"/>
                <a:sym typeface="Garamond"/>
              </a:rPr>
              <a:t>Acceso</a:t>
            </a:r>
            <a:r>
              <a:rPr sz="11200" dirty="0">
                <a:latin typeface="Garamond"/>
                <a:ea typeface="Garamond"/>
                <a:cs typeface="Garamond"/>
                <a:sym typeface="Garamond"/>
              </a:rPr>
              <a:t> a </a:t>
            </a:r>
            <a:r>
              <a:rPr sz="11200" dirty="0" err="1">
                <a:latin typeface="Garamond"/>
                <a:ea typeface="Garamond"/>
                <a:cs typeface="Garamond"/>
                <a:sym typeface="Garamond"/>
              </a:rPr>
              <a:t>fuentes</a:t>
            </a:r>
            <a:endParaRPr sz="11200" dirty="0">
              <a:latin typeface="Helvetica"/>
              <a:ea typeface="Helvetica"/>
              <a:cs typeface="Helvetica"/>
              <a:sym typeface="Helvetica"/>
            </a:endParaRPr>
          </a:p>
          <a:p>
            <a:pPr marL="1828800" indent="-1828800" algn="just" defTabSz="457200">
              <a:lnSpc>
                <a:spcPts val="7300"/>
              </a:lnSpc>
              <a:spcBef>
                <a:spcPts val="0"/>
              </a:spcBef>
              <a:buSzTx/>
              <a:buNone/>
              <a:defRPr sz="4700">
                <a:latin typeface="Garamond"/>
                <a:ea typeface="Garamond"/>
                <a:cs typeface="Garamond"/>
                <a:sym typeface="Garamond"/>
              </a:defRPr>
            </a:pPr>
            <a:r>
              <a:rPr sz="11200" dirty="0">
                <a:latin typeface="Times New Roman"/>
                <a:ea typeface="Times New Roman"/>
                <a:cs typeface="Times New Roman"/>
                <a:sym typeface="Times New Roman"/>
              </a:rPr>
              <a:t>                    - </a:t>
            </a:r>
            <a:r>
              <a:rPr sz="11200" dirty="0" err="1"/>
              <a:t>Contrastabilidad</a:t>
            </a:r>
            <a:r>
              <a:rPr sz="11200" dirty="0"/>
              <a:t> de la </a:t>
            </a:r>
            <a:r>
              <a:rPr sz="11200" dirty="0" err="1"/>
              <a:t>tesis</a:t>
            </a:r>
            <a:r>
              <a:rPr sz="11200" dirty="0"/>
              <a:t> (conceptual o </a:t>
            </a:r>
            <a:r>
              <a:rPr sz="11200" dirty="0" err="1"/>
              <a:t>empíricamente</a:t>
            </a:r>
            <a:r>
              <a:rPr sz="11200" dirty="0"/>
              <a:t>)</a:t>
            </a:r>
            <a:endParaRPr sz="11200" dirty="0"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78" name="1. ¿Cómo elegir un tema?"/>
          <p:cNvSpPr txBox="1">
            <a:spLocks noGrp="1"/>
          </p:cNvSpPr>
          <p:nvPr>
            <p:ph type="title"/>
          </p:nvPr>
        </p:nvSpPr>
        <p:spPr>
          <a:xfrm>
            <a:off x="1692134" y="1487432"/>
            <a:ext cx="21583266" cy="1433164"/>
          </a:xfrm>
          <a:prstGeom prst="rect">
            <a:avLst/>
          </a:prstGeom>
        </p:spPr>
        <p:txBody>
          <a:bodyPr/>
          <a:lstStyle>
            <a:lvl1pPr defTabSz="975335">
              <a:defRPr sz="5840" spc="-116"/>
            </a:lvl1pPr>
          </a:lstStyle>
          <a:p>
            <a:r>
              <a:t>1. ¿Cómo elegir un tema?</a:t>
            </a:r>
          </a:p>
        </p:txBody>
      </p:sp>
      <p:sp>
        <p:nvSpPr>
          <p:cNvPr id="179" name="Número de diapositiva"/>
          <p:cNvSpPr txBox="1">
            <a:spLocks noGrp="1"/>
          </p:cNvSpPr>
          <p:nvPr>
            <p:ph type="sldNum" sz="quarter" idx="4294967295"/>
          </p:nvPr>
        </p:nvSpPr>
        <p:spPr>
          <a:xfrm>
            <a:off x="12065050" y="13080999"/>
            <a:ext cx="241403" cy="37460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" grpId="1" build="p" bldLvl="5" animBg="1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2. Del tema al problema o la pregunta de investigación"/>
          <p:cNvSpPr txBox="1">
            <a:spLocks noGrp="1"/>
          </p:cNvSpPr>
          <p:nvPr>
            <p:ph type="title"/>
          </p:nvPr>
        </p:nvSpPr>
        <p:spPr>
          <a:xfrm>
            <a:off x="1012048" y="491071"/>
            <a:ext cx="21971001" cy="1433163"/>
          </a:xfrm>
          <a:prstGeom prst="rect">
            <a:avLst/>
          </a:prstGeom>
        </p:spPr>
        <p:txBody>
          <a:bodyPr/>
          <a:lstStyle>
            <a:lvl1pPr defTabSz="975335">
              <a:defRPr sz="6560" spc="-131"/>
            </a:lvl1pPr>
          </a:lstStyle>
          <a:p>
            <a:r>
              <a:t> 2. Del tema al problema o la pregunta de investigación</a:t>
            </a:r>
          </a:p>
        </p:txBody>
      </p:sp>
      <p:sp>
        <p:nvSpPr>
          <p:cNvPr id="182" name="Tres tipos de problemas (Hart: Problemas of Legal Philosophy, 1967"/>
          <p:cNvSpPr txBox="1">
            <a:spLocks noGrp="1"/>
          </p:cNvSpPr>
          <p:nvPr>
            <p:ph type="body" idx="21"/>
          </p:nvPr>
        </p:nvSpPr>
        <p:spPr>
          <a:xfrm>
            <a:off x="1206499" y="1889341"/>
            <a:ext cx="21971001" cy="934779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rPr sz="4700" dirty="0"/>
              <a:t>Tres </a:t>
            </a:r>
            <a:r>
              <a:rPr sz="4700" dirty="0" err="1"/>
              <a:t>tipos</a:t>
            </a:r>
            <a:r>
              <a:rPr sz="4700" dirty="0"/>
              <a:t> de </a:t>
            </a:r>
            <a:r>
              <a:rPr sz="4700" dirty="0" err="1"/>
              <a:t>problemas</a:t>
            </a:r>
            <a:r>
              <a:rPr sz="4700" dirty="0"/>
              <a:t> (Hart: </a:t>
            </a:r>
            <a:r>
              <a:rPr sz="4700" i="1" dirty="0" err="1"/>
              <a:t>Problemas</a:t>
            </a:r>
            <a:r>
              <a:rPr sz="4700" i="1" dirty="0"/>
              <a:t> of Legal Philosophy</a:t>
            </a:r>
            <a:r>
              <a:rPr sz="4700" dirty="0"/>
              <a:t>, 1967</a:t>
            </a:r>
            <a:r>
              <a:rPr lang="es-ES" sz="4700" dirty="0"/>
              <a:t>)</a:t>
            </a:r>
            <a:r>
              <a:rPr dirty="0"/>
              <a:t> </a:t>
            </a:r>
          </a:p>
        </p:txBody>
      </p:sp>
      <p:sp>
        <p:nvSpPr>
          <p:cNvPr id="183" name="Conceptuales: relativos al concepto mismo de derecho o a los conceptos jurídicos fundamentales: norma, ordenamiento jurídico, laguna, antinomia. Son propios de la teoría o filosofía del derecho. Hart les llama “problems of definition and analysis”…"/>
          <p:cNvSpPr txBox="1">
            <a:spLocks noGrp="1"/>
          </p:cNvSpPr>
          <p:nvPr>
            <p:ph type="body" idx="1"/>
          </p:nvPr>
        </p:nvSpPr>
        <p:spPr>
          <a:xfrm>
            <a:off x="810672" y="3218717"/>
            <a:ext cx="22507921" cy="1003183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536448" indent="-536448" algn="just" defTabSz="2145738">
              <a:lnSpc>
                <a:spcPct val="120000"/>
              </a:lnSpc>
              <a:spcBef>
                <a:spcPts val="3900"/>
              </a:spcBef>
              <a:defRPr sz="4488"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b="1">
                <a:latin typeface="+mn-lt"/>
                <a:ea typeface="+mn-ea"/>
                <a:cs typeface="+mn-cs"/>
                <a:sym typeface="Helvetica Neue"/>
              </a:rPr>
              <a:t>Conceptuales: </a:t>
            </a:r>
            <a:r>
              <a:t>relativos al concepto mismo de derecho o a los conceptos jurídicos fundamentales: norma, ordenamiento jurídico, laguna, antinomia. Son propios de la teoría o filosofía del derecho. Hart les llama “problems of definition and analysis”</a:t>
            </a:r>
          </a:p>
          <a:p>
            <a:pPr marL="536448" indent="-536448" algn="just" defTabSz="2145738">
              <a:lnSpc>
                <a:spcPct val="120000"/>
              </a:lnSpc>
              <a:spcBef>
                <a:spcPts val="3900"/>
              </a:spcBef>
              <a:defRPr sz="4488"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b="1">
                <a:latin typeface="+mn-lt"/>
                <a:ea typeface="+mn-ea"/>
                <a:cs typeface="+mn-cs"/>
                <a:sym typeface="Helvetica Neue"/>
              </a:rPr>
              <a:t>Problemas de razonamiento jurídico: </a:t>
            </a:r>
            <a:r>
              <a:t>son problemas donde se presentan dudas acerca del contenido y alcance de una norma, la forma de interpretarla, su adecuación o no a los valores constitucionales, etc. Son propios de la dogmática jurídica.</a:t>
            </a:r>
          </a:p>
          <a:p>
            <a:pPr marL="536448" indent="-536448" algn="just" defTabSz="2145738">
              <a:lnSpc>
                <a:spcPct val="120000"/>
              </a:lnSpc>
              <a:spcBef>
                <a:spcPts val="3900"/>
              </a:spcBef>
              <a:defRPr sz="4488"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b="1">
                <a:latin typeface="+mn-lt"/>
                <a:ea typeface="+mn-ea"/>
                <a:cs typeface="+mn-cs"/>
                <a:sym typeface="Helvetica Neue"/>
              </a:rPr>
              <a:t>Problemas de crítica al Derecho:</a:t>
            </a:r>
            <a:r>
              <a:t> problemas relacionados con la valoración social, política o moral que merece una ley, una línea jurisprudencial, una sentencia del tribunal constitucional o el desarrollo reglamentario por parte del gobierno de mandato constitucional. Es el espacio propio de disciplinas como la sociología y filosofía del derecho, la ciencia y la teoría política o la filosofía moral.</a:t>
            </a:r>
          </a:p>
        </p:txBody>
      </p:sp>
      <p:sp>
        <p:nvSpPr>
          <p:cNvPr id="184" name="Número de diapositiva"/>
          <p:cNvSpPr txBox="1">
            <a:spLocks noGrp="1"/>
          </p:cNvSpPr>
          <p:nvPr>
            <p:ph type="sldNum" sz="quarter" idx="4294967295"/>
          </p:nvPr>
        </p:nvSpPr>
        <p:spPr>
          <a:xfrm>
            <a:off x="12065050" y="13080999"/>
            <a:ext cx="241403" cy="37460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9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" grpId="1" build="p" bldLvl="5" animBg="1" advAuto="0"/>
    </p:bldLst>
  </p:timing>
</p:sld>
</file>

<file path=ppt/theme/theme1.xml><?xml version="1.0" encoding="utf-8"?>
<a:theme xmlns:a="http://schemas.openxmlformats.org/drawingml/2006/main" name="30_BasicColor">
  <a:themeElements>
    <a:clrScheme name="30_BasicColor">
      <a:dk1>
        <a:srgbClr val="5E5E5E"/>
      </a:dk1>
      <a:lt1>
        <a:srgbClr val="003462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30_BasicColor">
  <a:themeElements>
    <a:clrScheme name="30_BasicColor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1078</Words>
  <Application>Microsoft Macintosh PowerPoint</Application>
  <PresentationFormat>Personalizado</PresentationFormat>
  <Paragraphs>67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Garamond</vt:lpstr>
      <vt:lpstr>Helvetica</vt:lpstr>
      <vt:lpstr>Helvetica Neue</vt:lpstr>
      <vt:lpstr>Helvetica Neue Medium</vt:lpstr>
      <vt:lpstr>Times New Roman</vt:lpstr>
      <vt:lpstr>Times Roman</vt:lpstr>
      <vt:lpstr>30_BasicColor</vt:lpstr>
      <vt:lpstr>Cómo se hace un trabajo de investigación en Derecho</vt:lpstr>
      <vt:lpstr>¿Qué caracteriza a  un trabajo de investigación?</vt:lpstr>
      <vt:lpstr>1. Requisitos generales</vt:lpstr>
      <vt:lpstr>Presentación de PowerPoint</vt:lpstr>
      <vt:lpstr>2. ¿Qué caracteriza un trabajo de investigación en Derecho?</vt:lpstr>
      <vt:lpstr>Presentación de PowerPoint</vt:lpstr>
      <vt:lpstr>La selección del tema de investigación</vt:lpstr>
      <vt:lpstr>1. ¿Cómo elegir un tema?</vt:lpstr>
      <vt:lpstr> 2. Del tema al problema o la pregunta de investigación</vt:lpstr>
      <vt:lpstr>Recomendación 1</vt:lpstr>
      <vt:lpstr>Recomendación 2</vt:lpstr>
      <vt:lpstr>Probidad académica</vt:lpstr>
      <vt:lpstr>Recomendación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Cómo se hace un trabajo de investigación en Derecho</dc:title>
  <cp:lastModifiedBy>Pablo Andrés Aguayo Westwood (pablo.aguayo)</cp:lastModifiedBy>
  <cp:revision>5</cp:revision>
  <dcterms:modified xsi:type="dcterms:W3CDTF">2024-03-13T20:40:45Z</dcterms:modified>
</cp:coreProperties>
</file>