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61" r:id="rId3"/>
    <p:sldId id="257" r:id="rId4"/>
    <p:sldId id="258" r:id="rId5"/>
    <p:sldId id="274" r:id="rId6"/>
    <p:sldId id="259" r:id="rId7"/>
    <p:sldId id="260" r:id="rId8"/>
    <p:sldId id="262" r:id="rId9"/>
    <p:sldId id="263" r:id="rId10"/>
    <p:sldId id="265" r:id="rId11"/>
    <p:sldId id="266" r:id="rId12"/>
    <p:sldId id="267" r:id="rId13"/>
    <p:sldId id="268" r:id="rId14"/>
    <p:sldId id="269" r:id="rId15"/>
    <p:sldId id="275" r:id="rId16"/>
    <p:sldId id="270" r:id="rId17"/>
    <p:sldId id="273" r:id="rId18"/>
    <p:sldId id="276" r:id="rId19"/>
    <p:sldId id="277" r:id="rId20"/>
    <p:sldId id="278" r:id="rId21"/>
    <p:sldId id="271" r:id="rId22"/>
    <p:sldId id="279" r:id="rId23"/>
    <p:sldId id="280" r:id="rId24"/>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0"/>
    <p:restoredTop sz="94694"/>
  </p:normalViewPr>
  <p:slideViewPr>
    <p:cSldViewPr snapToGrid="0" snapToObjects="1">
      <p:cViewPr varScale="1">
        <p:scale>
          <a:sx n="121" d="100"/>
          <a:sy n="121"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34CA36-874D-C64E-A527-2D88FCB0FE37}" type="doc">
      <dgm:prSet loTypeId="urn:microsoft.com/office/officeart/2005/8/layout/chevron2" loCatId="" qsTypeId="urn:microsoft.com/office/officeart/2005/8/quickstyle/simple1" qsCatId="simple" csTypeId="urn:microsoft.com/office/officeart/2005/8/colors/accent5_2" csCatId="accent5" phldr="1"/>
      <dgm:spPr/>
      <dgm:t>
        <a:bodyPr/>
        <a:lstStyle/>
        <a:p>
          <a:endParaRPr lang="es-ES"/>
        </a:p>
      </dgm:t>
    </dgm:pt>
    <dgm:pt modelId="{E7467429-D3BD-2A4C-817C-15358EFD2D82}">
      <dgm:prSet phldrT="[Texto]" custT="1"/>
      <dgm:spPr/>
      <dgm:t>
        <a:bodyPr/>
        <a:lstStyle/>
        <a:p>
          <a:r>
            <a:rPr lang="es-ES" sz="2400" dirty="0">
              <a:latin typeface="Garamond" panose="02020404030301010803" pitchFamily="18" charset="0"/>
            </a:rPr>
            <a:t>Libertad</a:t>
          </a:r>
        </a:p>
      </dgm:t>
    </dgm:pt>
    <dgm:pt modelId="{C06EC63C-E3D9-D449-AF67-637B511D84B6}" type="parTrans" cxnId="{6DE87229-C761-FF45-B2B3-FFD797DC48D3}">
      <dgm:prSet/>
      <dgm:spPr/>
      <dgm:t>
        <a:bodyPr/>
        <a:lstStyle/>
        <a:p>
          <a:endParaRPr lang="es-ES"/>
        </a:p>
      </dgm:t>
    </dgm:pt>
    <dgm:pt modelId="{FF412FA8-3661-164C-AFD2-B4B714726475}" type="sibTrans" cxnId="{6DE87229-C761-FF45-B2B3-FFD797DC48D3}">
      <dgm:prSet/>
      <dgm:spPr/>
      <dgm:t>
        <a:bodyPr/>
        <a:lstStyle/>
        <a:p>
          <a:endParaRPr lang="es-ES"/>
        </a:p>
      </dgm:t>
    </dgm:pt>
    <dgm:pt modelId="{121B6E0B-2C10-BB46-A987-9E6B5701E927}">
      <dgm:prSet phldrT="[Texto]" custT="1"/>
      <dgm:spPr/>
      <dgm:t>
        <a:bodyPr/>
        <a:lstStyle/>
        <a:p>
          <a:r>
            <a:rPr lang="es-ES" sz="2400" dirty="0">
              <a:latin typeface="Garamond" panose="02020404030301010803" pitchFamily="18" charset="0"/>
            </a:rPr>
            <a:t>Negativa, libertad de …</a:t>
          </a:r>
        </a:p>
      </dgm:t>
    </dgm:pt>
    <dgm:pt modelId="{437D597E-D272-2F43-88FC-2641E729B016}" type="parTrans" cxnId="{89B2837C-9840-A94D-BB22-50CE0D686A4A}">
      <dgm:prSet/>
      <dgm:spPr/>
      <dgm:t>
        <a:bodyPr/>
        <a:lstStyle/>
        <a:p>
          <a:endParaRPr lang="es-ES"/>
        </a:p>
      </dgm:t>
    </dgm:pt>
    <dgm:pt modelId="{28A2E0BE-E1A4-5D42-8622-5D73E21E1F6F}" type="sibTrans" cxnId="{89B2837C-9840-A94D-BB22-50CE0D686A4A}">
      <dgm:prSet/>
      <dgm:spPr/>
      <dgm:t>
        <a:bodyPr/>
        <a:lstStyle/>
        <a:p>
          <a:endParaRPr lang="es-ES"/>
        </a:p>
      </dgm:t>
    </dgm:pt>
    <dgm:pt modelId="{5A99F830-B55E-CF41-AAC6-C63AEAB7F0F5}">
      <dgm:prSet phldrT="[Texto]" custT="1"/>
      <dgm:spPr/>
      <dgm:t>
        <a:bodyPr/>
        <a:lstStyle/>
        <a:p>
          <a:r>
            <a:rPr lang="es-ES" sz="2400" dirty="0">
              <a:latin typeface="Garamond" panose="02020404030301010803" pitchFamily="18" charset="0"/>
            </a:rPr>
            <a:t>Acciones voluntarias</a:t>
          </a:r>
        </a:p>
      </dgm:t>
    </dgm:pt>
    <dgm:pt modelId="{0CB06F6A-7026-F247-AA8D-BBFCA7A2626C}" type="parTrans" cxnId="{89A1AA89-AE33-2D49-B15F-2EE302626545}">
      <dgm:prSet/>
      <dgm:spPr/>
      <dgm:t>
        <a:bodyPr/>
        <a:lstStyle/>
        <a:p>
          <a:endParaRPr lang="es-ES"/>
        </a:p>
      </dgm:t>
    </dgm:pt>
    <dgm:pt modelId="{C2DF1E95-B1C3-9146-A2D5-37B4F911C5A5}" type="sibTrans" cxnId="{89A1AA89-AE33-2D49-B15F-2EE302626545}">
      <dgm:prSet/>
      <dgm:spPr/>
      <dgm:t>
        <a:bodyPr/>
        <a:lstStyle/>
        <a:p>
          <a:endParaRPr lang="es-ES"/>
        </a:p>
      </dgm:t>
    </dgm:pt>
    <dgm:pt modelId="{35E43F2D-E9FD-9647-8FA2-C7EB50C5B442}">
      <dgm:prSet phldrT="[Texto]" custT="1"/>
      <dgm:spPr/>
      <dgm:t>
        <a:bodyPr/>
        <a:lstStyle/>
        <a:p>
          <a:r>
            <a:rPr lang="es-ES" sz="2400" dirty="0">
              <a:latin typeface="Garamond" panose="02020404030301010803" pitchFamily="18" charset="0"/>
            </a:rPr>
            <a:t>Que respetan mi personalidad moral</a:t>
          </a:r>
        </a:p>
      </dgm:t>
    </dgm:pt>
    <dgm:pt modelId="{0FE83334-7F81-5447-9C3E-E2FBD73E4A1C}" type="parTrans" cxnId="{FD9577C6-863A-4B45-824F-504F2E66E4C7}">
      <dgm:prSet/>
      <dgm:spPr/>
      <dgm:t>
        <a:bodyPr/>
        <a:lstStyle/>
        <a:p>
          <a:endParaRPr lang="es-ES"/>
        </a:p>
      </dgm:t>
    </dgm:pt>
    <dgm:pt modelId="{E244E7AC-6F59-AF41-928F-EA7D007871BD}" type="sibTrans" cxnId="{FD9577C6-863A-4B45-824F-504F2E66E4C7}">
      <dgm:prSet/>
      <dgm:spPr/>
      <dgm:t>
        <a:bodyPr/>
        <a:lstStyle/>
        <a:p>
          <a:endParaRPr lang="es-ES"/>
        </a:p>
      </dgm:t>
    </dgm:pt>
    <dgm:pt modelId="{70D853ED-F640-6B42-A0F6-45D80CFF93AD}">
      <dgm:prSet phldrT="[Texto]" custT="1"/>
      <dgm:spPr/>
      <dgm:t>
        <a:bodyPr/>
        <a:lstStyle/>
        <a:p>
          <a:r>
            <a:rPr lang="es-ES" sz="2400" dirty="0">
              <a:latin typeface="Garamond" panose="02020404030301010803" pitchFamily="18" charset="0"/>
            </a:rPr>
            <a:t>Justicia</a:t>
          </a:r>
        </a:p>
      </dgm:t>
    </dgm:pt>
    <dgm:pt modelId="{14766CB0-53ED-E04B-B644-9D17766C1EE2}" type="parTrans" cxnId="{F6729943-324E-C440-8141-4C11A34B139C}">
      <dgm:prSet/>
      <dgm:spPr/>
      <dgm:t>
        <a:bodyPr/>
        <a:lstStyle/>
        <a:p>
          <a:endParaRPr lang="es-ES"/>
        </a:p>
      </dgm:t>
    </dgm:pt>
    <dgm:pt modelId="{CF2755A0-D6D6-0047-BE00-B1051E4BF2A4}" type="sibTrans" cxnId="{F6729943-324E-C440-8141-4C11A34B139C}">
      <dgm:prSet/>
      <dgm:spPr/>
      <dgm:t>
        <a:bodyPr/>
        <a:lstStyle/>
        <a:p>
          <a:endParaRPr lang="es-ES"/>
        </a:p>
      </dgm:t>
    </dgm:pt>
    <dgm:pt modelId="{0547FE13-8250-174B-B03E-70D2292EA2CF}">
      <dgm:prSet phldrT="[Texto]" custT="1"/>
      <dgm:spPr/>
      <dgm:t>
        <a:bodyPr/>
        <a:lstStyle/>
        <a:p>
          <a:r>
            <a:rPr lang="es-ES" sz="2400" dirty="0">
              <a:latin typeface="Garamond" panose="02020404030301010803" pitchFamily="18" charset="0"/>
            </a:rPr>
            <a:t>Como legitimidad</a:t>
          </a:r>
        </a:p>
      </dgm:t>
    </dgm:pt>
    <dgm:pt modelId="{777FBABA-1E16-864D-B93B-8E3AC73408A7}" type="parTrans" cxnId="{72D5B2C8-C0E9-B54B-8B43-B9A15AB7E49E}">
      <dgm:prSet/>
      <dgm:spPr/>
      <dgm:t>
        <a:bodyPr/>
        <a:lstStyle/>
        <a:p>
          <a:endParaRPr lang="es-ES"/>
        </a:p>
      </dgm:t>
    </dgm:pt>
    <dgm:pt modelId="{EBE845B5-A014-8F48-901B-2FCACB08AA44}" type="sibTrans" cxnId="{72D5B2C8-C0E9-B54B-8B43-B9A15AB7E49E}">
      <dgm:prSet/>
      <dgm:spPr/>
      <dgm:t>
        <a:bodyPr/>
        <a:lstStyle/>
        <a:p>
          <a:endParaRPr lang="es-ES"/>
        </a:p>
      </dgm:t>
    </dgm:pt>
    <dgm:pt modelId="{A3A59365-0C67-B943-A59A-05596227FBCD}" type="pres">
      <dgm:prSet presAssocID="{0634CA36-874D-C64E-A527-2D88FCB0FE37}" presName="linearFlow" presStyleCnt="0">
        <dgm:presLayoutVars>
          <dgm:dir/>
          <dgm:animLvl val="lvl"/>
          <dgm:resizeHandles val="exact"/>
        </dgm:presLayoutVars>
      </dgm:prSet>
      <dgm:spPr/>
    </dgm:pt>
    <dgm:pt modelId="{2A03EC76-E254-ED4A-BD95-956CBF66F963}" type="pres">
      <dgm:prSet presAssocID="{E7467429-D3BD-2A4C-817C-15358EFD2D82}" presName="composite" presStyleCnt="0"/>
      <dgm:spPr/>
    </dgm:pt>
    <dgm:pt modelId="{B237A1D5-BBF3-DC49-87A4-A1AD330F6DFF}" type="pres">
      <dgm:prSet presAssocID="{E7467429-D3BD-2A4C-817C-15358EFD2D82}" presName="parentText" presStyleLbl="alignNode1" presStyleIdx="0" presStyleCnt="3">
        <dgm:presLayoutVars>
          <dgm:chMax val="1"/>
          <dgm:bulletEnabled val="1"/>
        </dgm:presLayoutVars>
      </dgm:prSet>
      <dgm:spPr/>
    </dgm:pt>
    <dgm:pt modelId="{9486BD37-635D-1B4B-A6AB-F63CE6FAC9F0}" type="pres">
      <dgm:prSet presAssocID="{E7467429-D3BD-2A4C-817C-15358EFD2D82}" presName="descendantText" presStyleLbl="alignAcc1" presStyleIdx="0" presStyleCnt="3">
        <dgm:presLayoutVars>
          <dgm:bulletEnabled val="1"/>
        </dgm:presLayoutVars>
      </dgm:prSet>
      <dgm:spPr/>
    </dgm:pt>
    <dgm:pt modelId="{87E824BD-0B9C-FE4E-A2BC-88F73A647BD5}" type="pres">
      <dgm:prSet presAssocID="{FF412FA8-3661-164C-AFD2-B4B714726475}" presName="sp" presStyleCnt="0"/>
      <dgm:spPr/>
    </dgm:pt>
    <dgm:pt modelId="{329B0C30-DBF8-3F43-B8D8-4CBA9471C2C7}" type="pres">
      <dgm:prSet presAssocID="{5A99F830-B55E-CF41-AAC6-C63AEAB7F0F5}" presName="composite" presStyleCnt="0"/>
      <dgm:spPr/>
    </dgm:pt>
    <dgm:pt modelId="{17A39AB4-C121-0B48-AA09-58F723F9D868}" type="pres">
      <dgm:prSet presAssocID="{5A99F830-B55E-CF41-AAC6-C63AEAB7F0F5}" presName="parentText" presStyleLbl="alignNode1" presStyleIdx="1" presStyleCnt="3">
        <dgm:presLayoutVars>
          <dgm:chMax val="1"/>
          <dgm:bulletEnabled val="1"/>
        </dgm:presLayoutVars>
      </dgm:prSet>
      <dgm:spPr/>
    </dgm:pt>
    <dgm:pt modelId="{05B64F5C-011F-B840-B6AA-5247FEAB25D3}" type="pres">
      <dgm:prSet presAssocID="{5A99F830-B55E-CF41-AAC6-C63AEAB7F0F5}" presName="descendantText" presStyleLbl="alignAcc1" presStyleIdx="1" presStyleCnt="3">
        <dgm:presLayoutVars>
          <dgm:bulletEnabled val="1"/>
        </dgm:presLayoutVars>
      </dgm:prSet>
      <dgm:spPr/>
    </dgm:pt>
    <dgm:pt modelId="{1A2CE206-C8BF-A64C-BFC7-E18BDEE3E50C}" type="pres">
      <dgm:prSet presAssocID="{C2DF1E95-B1C3-9146-A2D5-37B4F911C5A5}" presName="sp" presStyleCnt="0"/>
      <dgm:spPr/>
    </dgm:pt>
    <dgm:pt modelId="{96CF963E-C281-AE40-A38F-350E4C8E0F1C}" type="pres">
      <dgm:prSet presAssocID="{70D853ED-F640-6B42-A0F6-45D80CFF93AD}" presName="composite" presStyleCnt="0"/>
      <dgm:spPr/>
    </dgm:pt>
    <dgm:pt modelId="{A7A79491-596C-184D-940D-DB38BE8917BC}" type="pres">
      <dgm:prSet presAssocID="{70D853ED-F640-6B42-A0F6-45D80CFF93AD}" presName="parentText" presStyleLbl="alignNode1" presStyleIdx="2" presStyleCnt="3">
        <dgm:presLayoutVars>
          <dgm:chMax val="1"/>
          <dgm:bulletEnabled val="1"/>
        </dgm:presLayoutVars>
      </dgm:prSet>
      <dgm:spPr/>
    </dgm:pt>
    <dgm:pt modelId="{D52A6E62-5037-E544-8117-CA863C20A7B7}" type="pres">
      <dgm:prSet presAssocID="{70D853ED-F640-6B42-A0F6-45D80CFF93AD}" presName="descendantText" presStyleLbl="alignAcc1" presStyleIdx="2" presStyleCnt="3">
        <dgm:presLayoutVars>
          <dgm:bulletEnabled val="1"/>
        </dgm:presLayoutVars>
      </dgm:prSet>
      <dgm:spPr/>
    </dgm:pt>
  </dgm:ptLst>
  <dgm:cxnLst>
    <dgm:cxn modelId="{225A6A0E-8FB3-594E-97A8-1E10AC3CCA24}" type="presOf" srcId="{35E43F2D-E9FD-9647-8FA2-C7EB50C5B442}" destId="{05B64F5C-011F-B840-B6AA-5247FEAB25D3}" srcOrd="0" destOrd="0" presId="urn:microsoft.com/office/officeart/2005/8/layout/chevron2"/>
    <dgm:cxn modelId="{6DE87229-C761-FF45-B2B3-FFD797DC48D3}" srcId="{0634CA36-874D-C64E-A527-2D88FCB0FE37}" destId="{E7467429-D3BD-2A4C-817C-15358EFD2D82}" srcOrd="0" destOrd="0" parTransId="{C06EC63C-E3D9-D449-AF67-637B511D84B6}" sibTransId="{FF412FA8-3661-164C-AFD2-B4B714726475}"/>
    <dgm:cxn modelId="{F6729943-324E-C440-8141-4C11A34B139C}" srcId="{0634CA36-874D-C64E-A527-2D88FCB0FE37}" destId="{70D853ED-F640-6B42-A0F6-45D80CFF93AD}" srcOrd="2" destOrd="0" parTransId="{14766CB0-53ED-E04B-B644-9D17766C1EE2}" sibTransId="{CF2755A0-D6D6-0047-BE00-B1051E4BF2A4}"/>
    <dgm:cxn modelId="{A2907C47-5E23-2841-8610-47183383FBBB}" type="presOf" srcId="{121B6E0B-2C10-BB46-A987-9E6B5701E927}" destId="{9486BD37-635D-1B4B-A6AB-F63CE6FAC9F0}" srcOrd="0" destOrd="0" presId="urn:microsoft.com/office/officeart/2005/8/layout/chevron2"/>
    <dgm:cxn modelId="{C24C515A-898E-824E-9E48-2C58D03F16CF}" type="presOf" srcId="{5A99F830-B55E-CF41-AAC6-C63AEAB7F0F5}" destId="{17A39AB4-C121-0B48-AA09-58F723F9D868}" srcOrd="0" destOrd="0" presId="urn:microsoft.com/office/officeart/2005/8/layout/chevron2"/>
    <dgm:cxn modelId="{629CEB6C-FF64-F542-B308-1666B813BCA3}" type="presOf" srcId="{70D853ED-F640-6B42-A0F6-45D80CFF93AD}" destId="{A7A79491-596C-184D-940D-DB38BE8917BC}" srcOrd="0" destOrd="0" presId="urn:microsoft.com/office/officeart/2005/8/layout/chevron2"/>
    <dgm:cxn modelId="{89B2837C-9840-A94D-BB22-50CE0D686A4A}" srcId="{E7467429-D3BD-2A4C-817C-15358EFD2D82}" destId="{121B6E0B-2C10-BB46-A987-9E6B5701E927}" srcOrd="0" destOrd="0" parTransId="{437D597E-D272-2F43-88FC-2641E729B016}" sibTransId="{28A2E0BE-E1A4-5D42-8622-5D73E21E1F6F}"/>
    <dgm:cxn modelId="{33B29B83-ED6F-E64D-9A2E-D479E678674F}" type="presOf" srcId="{0547FE13-8250-174B-B03E-70D2292EA2CF}" destId="{D52A6E62-5037-E544-8117-CA863C20A7B7}" srcOrd="0" destOrd="0" presId="urn:microsoft.com/office/officeart/2005/8/layout/chevron2"/>
    <dgm:cxn modelId="{2F162989-95D2-FA49-9C03-C46595915BC1}" type="presOf" srcId="{0634CA36-874D-C64E-A527-2D88FCB0FE37}" destId="{A3A59365-0C67-B943-A59A-05596227FBCD}" srcOrd="0" destOrd="0" presId="urn:microsoft.com/office/officeart/2005/8/layout/chevron2"/>
    <dgm:cxn modelId="{89A1AA89-AE33-2D49-B15F-2EE302626545}" srcId="{0634CA36-874D-C64E-A527-2D88FCB0FE37}" destId="{5A99F830-B55E-CF41-AAC6-C63AEAB7F0F5}" srcOrd="1" destOrd="0" parTransId="{0CB06F6A-7026-F247-AA8D-BBFCA7A2626C}" sibTransId="{C2DF1E95-B1C3-9146-A2D5-37B4F911C5A5}"/>
    <dgm:cxn modelId="{FD9577C6-863A-4B45-824F-504F2E66E4C7}" srcId="{5A99F830-B55E-CF41-AAC6-C63AEAB7F0F5}" destId="{35E43F2D-E9FD-9647-8FA2-C7EB50C5B442}" srcOrd="0" destOrd="0" parTransId="{0FE83334-7F81-5447-9C3E-E2FBD73E4A1C}" sibTransId="{E244E7AC-6F59-AF41-928F-EA7D007871BD}"/>
    <dgm:cxn modelId="{72D5B2C8-C0E9-B54B-8B43-B9A15AB7E49E}" srcId="{70D853ED-F640-6B42-A0F6-45D80CFF93AD}" destId="{0547FE13-8250-174B-B03E-70D2292EA2CF}" srcOrd="0" destOrd="0" parTransId="{777FBABA-1E16-864D-B93B-8E3AC73408A7}" sibTransId="{EBE845B5-A014-8F48-901B-2FCACB08AA44}"/>
    <dgm:cxn modelId="{0625D7FD-7260-104B-A09D-443A9AFB0BAF}" type="presOf" srcId="{E7467429-D3BD-2A4C-817C-15358EFD2D82}" destId="{B237A1D5-BBF3-DC49-87A4-A1AD330F6DFF}" srcOrd="0" destOrd="0" presId="urn:microsoft.com/office/officeart/2005/8/layout/chevron2"/>
    <dgm:cxn modelId="{B188B47D-7EFF-444A-9BC1-0B7A3241E0BF}" type="presParOf" srcId="{A3A59365-0C67-B943-A59A-05596227FBCD}" destId="{2A03EC76-E254-ED4A-BD95-956CBF66F963}" srcOrd="0" destOrd="0" presId="urn:microsoft.com/office/officeart/2005/8/layout/chevron2"/>
    <dgm:cxn modelId="{DA3DCFDC-70C9-1E49-A3C4-8A4A1C68DD2C}" type="presParOf" srcId="{2A03EC76-E254-ED4A-BD95-956CBF66F963}" destId="{B237A1D5-BBF3-DC49-87A4-A1AD330F6DFF}" srcOrd="0" destOrd="0" presId="urn:microsoft.com/office/officeart/2005/8/layout/chevron2"/>
    <dgm:cxn modelId="{5CDE565F-4E9F-754E-9C3C-F7B6581EE88B}" type="presParOf" srcId="{2A03EC76-E254-ED4A-BD95-956CBF66F963}" destId="{9486BD37-635D-1B4B-A6AB-F63CE6FAC9F0}" srcOrd="1" destOrd="0" presId="urn:microsoft.com/office/officeart/2005/8/layout/chevron2"/>
    <dgm:cxn modelId="{8F45222D-E465-1A4E-9F09-49487BEE92EE}" type="presParOf" srcId="{A3A59365-0C67-B943-A59A-05596227FBCD}" destId="{87E824BD-0B9C-FE4E-A2BC-88F73A647BD5}" srcOrd="1" destOrd="0" presId="urn:microsoft.com/office/officeart/2005/8/layout/chevron2"/>
    <dgm:cxn modelId="{E215ED68-8568-6D4B-A439-A41FB8D075AD}" type="presParOf" srcId="{A3A59365-0C67-B943-A59A-05596227FBCD}" destId="{329B0C30-DBF8-3F43-B8D8-4CBA9471C2C7}" srcOrd="2" destOrd="0" presId="urn:microsoft.com/office/officeart/2005/8/layout/chevron2"/>
    <dgm:cxn modelId="{4AA97C2D-4941-CB43-98D4-9494AB039DC8}" type="presParOf" srcId="{329B0C30-DBF8-3F43-B8D8-4CBA9471C2C7}" destId="{17A39AB4-C121-0B48-AA09-58F723F9D868}" srcOrd="0" destOrd="0" presId="urn:microsoft.com/office/officeart/2005/8/layout/chevron2"/>
    <dgm:cxn modelId="{D41AC966-52E5-0244-BF13-A2CB378ED111}" type="presParOf" srcId="{329B0C30-DBF8-3F43-B8D8-4CBA9471C2C7}" destId="{05B64F5C-011F-B840-B6AA-5247FEAB25D3}" srcOrd="1" destOrd="0" presId="urn:microsoft.com/office/officeart/2005/8/layout/chevron2"/>
    <dgm:cxn modelId="{DB442215-2E3B-8942-8440-7FE7AE876185}" type="presParOf" srcId="{A3A59365-0C67-B943-A59A-05596227FBCD}" destId="{1A2CE206-C8BF-A64C-BFC7-E18BDEE3E50C}" srcOrd="3" destOrd="0" presId="urn:microsoft.com/office/officeart/2005/8/layout/chevron2"/>
    <dgm:cxn modelId="{AB8FDD5F-1705-644A-B5C8-F5BB69BB41AD}" type="presParOf" srcId="{A3A59365-0C67-B943-A59A-05596227FBCD}" destId="{96CF963E-C281-AE40-A38F-350E4C8E0F1C}" srcOrd="4" destOrd="0" presId="urn:microsoft.com/office/officeart/2005/8/layout/chevron2"/>
    <dgm:cxn modelId="{9DDD7385-C37A-2841-A3D4-6BB829D58601}" type="presParOf" srcId="{96CF963E-C281-AE40-A38F-350E4C8E0F1C}" destId="{A7A79491-596C-184D-940D-DB38BE8917BC}" srcOrd="0" destOrd="0" presId="urn:microsoft.com/office/officeart/2005/8/layout/chevron2"/>
    <dgm:cxn modelId="{D680D56D-BBB7-9B40-85A8-1F6865A8BE77}" type="presParOf" srcId="{96CF963E-C281-AE40-A38F-350E4C8E0F1C}" destId="{D52A6E62-5037-E544-8117-CA863C20A7B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37A1D5-BBF3-DC49-87A4-A1AD330F6DFF}">
      <dsp:nvSpPr>
        <dsp:cNvPr id="0" name=""/>
        <dsp:cNvSpPr/>
      </dsp:nvSpPr>
      <dsp:spPr>
        <a:xfrm rot="5400000">
          <a:off x="-294030" y="296822"/>
          <a:ext cx="1960204" cy="1372142"/>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Garamond" panose="02020404030301010803" pitchFamily="18" charset="0"/>
            </a:rPr>
            <a:t>Libertad</a:t>
          </a:r>
        </a:p>
      </dsp:txBody>
      <dsp:txXfrm rot="-5400000">
        <a:off x="1" y="688862"/>
        <a:ext cx="1372142" cy="588062"/>
      </dsp:txXfrm>
    </dsp:sp>
    <dsp:sp modelId="{9486BD37-635D-1B4B-A6AB-F63CE6FAC9F0}">
      <dsp:nvSpPr>
        <dsp:cNvPr id="0" name=""/>
        <dsp:cNvSpPr/>
      </dsp:nvSpPr>
      <dsp:spPr>
        <a:xfrm rot="5400000">
          <a:off x="3909805" y="-2534870"/>
          <a:ext cx="1274132" cy="6349457"/>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S" sz="2400" kern="1200" dirty="0">
              <a:latin typeface="Garamond" panose="02020404030301010803" pitchFamily="18" charset="0"/>
            </a:rPr>
            <a:t>Negativa, libertad de …</a:t>
          </a:r>
        </a:p>
      </dsp:txBody>
      <dsp:txXfrm rot="-5400000">
        <a:off x="1372143" y="64990"/>
        <a:ext cx="6287259" cy="1149736"/>
      </dsp:txXfrm>
    </dsp:sp>
    <dsp:sp modelId="{17A39AB4-C121-0B48-AA09-58F723F9D868}">
      <dsp:nvSpPr>
        <dsp:cNvPr id="0" name=""/>
        <dsp:cNvSpPr/>
      </dsp:nvSpPr>
      <dsp:spPr>
        <a:xfrm rot="5400000">
          <a:off x="-294030" y="2066272"/>
          <a:ext cx="1960204" cy="1372142"/>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Garamond" panose="02020404030301010803" pitchFamily="18" charset="0"/>
            </a:rPr>
            <a:t>Acciones voluntarias</a:t>
          </a:r>
        </a:p>
      </dsp:txBody>
      <dsp:txXfrm rot="-5400000">
        <a:off x="1" y="2458312"/>
        <a:ext cx="1372142" cy="588062"/>
      </dsp:txXfrm>
    </dsp:sp>
    <dsp:sp modelId="{05B64F5C-011F-B840-B6AA-5247FEAB25D3}">
      <dsp:nvSpPr>
        <dsp:cNvPr id="0" name=""/>
        <dsp:cNvSpPr/>
      </dsp:nvSpPr>
      <dsp:spPr>
        <a:xfrm rot="5400000">
          <a:off x="3909470" y="-765085"/>
          <a:ext cx="1274802" cy="6349457"/>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S" sz="2400" kern="1200" dirty="0">
              <a:latin typeface="Garamond" panose="02020404030301010803" pitchFamily="18" charset="0"/>
            </a:rPr>
            <a:t>Que respetan mi personalidad moral</a:t>
          </a:r>
        </a:p>
      </dsp:txBody>
      <dsp:txXfrm rot="-5400000">
        <a:off x="1372143" y="1834473"/>
        <a:ext cx="6287226" cy="1150340"/>
      </dsp:txXfrm>
    </dsp:sp>
    <dsp:sp modelId="{A7A79491-596C-184D-940D-DB38BE8917BC}">
      <dsp:nvSpPr>
        <dsp:cNvPr id="0" name=""/>
        <dsp:cNvSpPr/>
      </dsp:nvSpPr>
      <dsp:spPr>
        <a:xfrm rot="5400000">
          <a:off x="-294030" y="3835722"/>
          <a:ext cx="1960204" cy="1372142"/>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Garamond" panose="02020404030301010803" pitchFamily="18" charset="0"/>
            </a:rPr>
            <a:t>Justicia</a:t>
          </a:r>
        </a:p>
      </dsp:txBody>
      <dsp:txXfrm rot="-5400000">
        <a:off x="1" y="4227762"/>
        <a:ext cx="1372142" cy="588062"/>
      </dsp:txXfrm>
    </dsp:sp>
    <dsp:sp modelId="{D52A6E62-5037-E544-8117-CA863C20A7B7}">
      <dsp:nvSpPr>
        <dsp:cNvPr id="0" name=""/>
        <dsp:cNvSpPr/>
      </dsp:nvSpPr>
      <dsp:spPr>
        <a:xfrm rot="5400000">
          <a:off x="3909805" y="1004029"/>
          <a:ext cx="1274132" cy="6349457"/>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s-ES" sz="2400" kern="1200" dirty="0">
              <a:latin typeface="Garamond" panose="02020404030301010803" pitchFamily="18" charset="0"/>
            </a:rPr>
            <a:t>Como legitimidad</a:t>
          </a:r>
        </a:p>
      </dsp:txBody>
      <dsp:txXfrm rot="-5400000">
        <a:off x="1372143" y="3603889"/>
        <a:ext cx="6287259" cy="114973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33CDA-F5A3-BD4B-9BAF-85FC54A9BD0D}" type="datetimeFigureOut">
              <a:rPr lang="es-ES_tradnl" smtClean="0"/>
              <a:t>24/4/22</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BE151A-9131-EA40-A861-F675CCEE3553}" type="slidenum">
              <a:rPr lang="es-ES_tradnl" smtClean="0"/>
              <a:t>‹Nº›</a:t>
            </a:fld>
            <a:endParaRPr lang="es-ES_tradnl"/>
          </a:p>
        </p:txBody>
      </p:sp>
    </p:spTree>
    <p:extLst>
      <p:ext uri="{BB962C8B-B14F-4D97-AF65-F5344CB8AC3E}">
        <p14:creationId xmlns:p14="http://schemas.microsoft.com/office/powerpoint/2010/main" val="2830197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AEBE151A-9131-EA40-A861-F675CCEE3553}" type="slidenum">
              <a:rPr lang="es-ES_tradnl" smtClean="0"/>
              <a:t>10</a:t>
            </a:fld>
            <a:endParaRPr lang="es-ES_tradnl"/>
          </a:p>
        </p:txBody>
      </p:sp>
    </p:spTree>
    <p:extLst>
      <p:ext uri="{BB962C8B-B14F-4D97-AF65-F5344CB8AC3E}">
        <p14:creationId xmlns:p14="http://schemas.microsoft.com/office/powerpoint/2010/main" val="260245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AEBE151A-9131-EA40-A861-F675CCEE3553}" type="slidenum">
              <a:rPr lang="es-ES_tradnl" smtClean="0"/>
              <a:t>23</a:t>
            </a:fld>
            <a:endParaRPr lang="es-ES_tradnl"/>
          </a:p>
        </p:txBody>
      </p:sp>
    </p:spTree>
    <p:extLst>
      <p:ext uri="{BB962C8B-B14F-4D97-AF65-F5344CB8AC3E}">
        <p14:creationId xmlns:p14="http://schemas.microsoft.com/office/powerpoint/2010/main" val="573585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EA417F-9832-EB43-A57C-A87D0BD69CA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_tradnl"/>
          </a:p>
        </p:txBody>
      </p:sp>
      <p:sp>
        <p:nvSpPr>
          <p:cNvPr id="3" name="Subtítulo 2">
            <a:extLst>
              <a:ext uri="{FF2B5EF4-FFF2-40B4-BE49-F238E27FC236}">
                <a16:creationId xmlns:a16="http://schemas.microsoft.com/office/drawing/2014/main" id="{091BA1EA-09EA-DC47-ABED-50BFF3A19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
        <p:nvSpPr>
          <p:cNvPr id="4" name="Marcador de fecha 3">
            <a:extLst>
              <a:ext uri="{FF2B5EF4-FFF2-40B4-BE49-F238E27FC236}">
                <a16:creationId xmlns:a16="http://schemas.microsoft.com/office/drawing/2014/main" id="{A55FF973-D07D-564E-A854-D1A4BEB9BA93}"/>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5" name="Marcador de pie de página 4">
            <a:extLst>
              <a:ext uri="{FF2B5EF4-FFF2-40B4-BE49-F238E27FC236}">
                <a16:creationId xmlns:a16="http://schemas.microsoft.com/office/drawing/2014/main" id="{B9BA44BB-41E9-944D-9D99-00216D21D51B}"/>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3C01CBE7-A151-3148-80FF-AA0EAEFC14CF}"/>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426084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553AAF-6763-B342-A4BD-7B82A6C1028E}"/>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6D7EEC54-3F82-734B-AEF6-B2E33998B7A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71090A6B-8E6E-1648-8905-80F676649478}"/>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5" name="Marcador de pie de página 4">
            <a:extLst>
              <a:ext uri="{FF2B5EF4-FFF2-40B4-BE49-F238E27FC236}">
                <a16:creationId xmlns:a16="http://schemas.microsoft.com/office/drawing/2014/main" id="{8EA030EB-F87A-7F47-B462-3CEE187AC40A}"/>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57925801-1D5D-7A4D-90AA-8C528B890D6E}"/>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245903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E829A8E-14E5-BB49-A194-3971DC26803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531DD950-8517-BC46-A66B-89CEBCABE13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EF6930A3-8834-824B-B40E-24F668C5A70F}"/>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5" name="Marcador de pie de página 4">
            <a:extLst>
              <a:ext uri="{FF2B5EF4-FFF2-40B4-BE49-F238E27FC236}">
                <a16:creationId xmlns:a16="http://schemas.microsoft.com/office/drawing/2014/main" id="{4FCF584B-69F3-9549-960C-3359AFBDCA3D}"/>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E2BB5946-553B-F345-8B37-E6D4B8B40E22}"/>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3692896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D00ABE-F63A-FA42-9901-704D27C41B3C}"/>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5165B154-B982-DA4B-A2BD-2E00CF23E8D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CEA27670-5556-1144-9258-1AE1DD325F85}"/>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5" name="Marcador de pie de página 4">
            <a:extLst>
              <a:ext uri="{FF2B5EF4-FFF2-40B4-BE49-F238E27FC236}">
                <a16:creationId xmlns:a16="http://schemas.microsoft.com/office/drawing/2014/main" id="{9445C78C-69D0-FE40-AF86-E22DBCFDEE35}"/>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31DDC6A8-D3EA-1D48-924A-895E7F3E96D0}"/>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327680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A92CA3-D6C1-134D-8339-9C0E30E4820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12D555A0-F1F6-6245-9695-D5F7291561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97C23B4-69E3-3B43-82D8-9EF7251B2B18}"/>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5" name="Marcador de pie de página 4">
            <a:extLst>
              <a:ext uri="{FF2B5EF4-FFF2-40B4-BE49-F238E27FC236}">
                <a16:creationId xmlns:a16="http://schemas.microsoft.com/office/drawing/2014/main" id="{46B8A6AB-F1C9-5D4A-8F3F-C5A5C4B417DB}"/>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A289B59B-AC66-344E-ADD5-6189BF5C39AF}"/>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266099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514AFF-3335-344E-B552-54E77F9A54C1}"/>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C80E24AC-8867-2F4C-81C2-9300825BF8E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a:extLst>
              <a:ext uri="{FF2B5EF4-FFF2-40B4-BE49-F238E27FC236}">
                <a16:creationId xmlns:a16="http://schemas.microsoft.com/office/drawing/2014/main" id="{C004C634-14B1-8543-8374-9BA5AFD12EB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a:extLst>
              <a:ext uri="{FF2B5EF4-FFF2-40B4-BE49-F238E27FC236}">
                <a16:creationId xmlns:a16="http://schemas.microsoft.com/office/drawing/2014/main" id="{967524C7-019D-084E-9D09-BE2098FFDE05}"/>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6" name="Marcador de pie de página 5">
            <a:extLst>
              <a:ext uri="{FF2B5EF4-FFF2-40B4-BE49-F238E27FC236}">
                <a16:creationId xmlns:a16="http://schemas.microsoft.com/office/drawing/2014/main" id="{B0A7055B-0A26-3A4B-815D-116F8D73C757}"/>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48575B68-FDD3-A746-8603-8534375218D5}"/>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235967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F4A86-3F1B-BB43-819F-54FE57EA5C4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B02EA497-74CB-E44F-8DD1-6E45192D05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49C260F-2F8B-444C-B5D1-7148ECDB91D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a:extLst>
              <a:ext uri="{FF2B5EF4-FFF2-40B4-BE49-F238E27FC236}">
                <a16:creationId xmlns:a16="http://schemas.microsoft.com/office/drawing/2014/main" id="{EF571573-B87E-3742-A498-F40FDB7FA0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5BFA5DF-9251-9340-A6BB-4CC3C7B0899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a:extLst>
              <a:ext uri="{FF2B5EF4-FFF2-40B4-BE49-F238E27FC236}">
                <a16:creationId xmlns:a16="http://schemas.microsoft.com/office/drawing/2014/main" id="{1D32BEC8-F1CA-1345-B10C-DFF768235F32}"/>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8" name="Marcador de pie de página 7">
            <a:extLst>
              <a:ext uri="{FF2B5EF4-FFF2-40B4-BE49-F238E27FC236}">
                <a16:creationId xmlns:a16="http://schemas.microsoft.com/office/drawing/2014/main" id="{A2C4FAA4-4C16-8D47-A9A1-545A74DC8792}"/>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7890F7BB-3B5F-AA44-A338-11EC05EF29B9}"/>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224598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A5E310-DCB3-CA49-9811-0FDC4DF668C5}"/>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fecha 2">
            <a:extLst>
              <a:ext uri="{FF2B5EF4-FFF2-40B4-BE49-F238E27FC236}">
                <a16:creationId xmlns:a16="http://schemas.microsoft.com/office/drawing/2014/main" id="{6430938E-26B7-954C-AF5A-E46494486E9B}"/>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4" name="Marcador de pie de página 3">
            <a:extLst>
              <a:ext uri="{FF2B5EF4-FFF2-40B4-BE49-F238E27FC236}">
                <a16:creationId xmlns:a16="http://schemas.microsoft.com/office/drawing/2014/main" id="{7B382AC2-C371-FE4E-87FD-344DD1A98EA9}"/>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756D2DDC-F1D3-BA48-B399-4E1A900486A8}"/>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381294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58B351C-130D-EC44-8B81-4A0D58C99A86}"/>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3" name="Marcador de pie de página 2">
            <a:extLst>
              <a:ext uri="{FF2B5EF4-FFF2-40B4-BE49-F238E27FC236}">
                <a16:creationId xmlns:a16="http://schemas.microsoft.com/office/drawing/2014/main" id="{1ECD631D-C064-FE4D-A173-8960B770FB72}"/>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3894D847-0318-F346-A38E-ABCB5C703E9F}"/>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3373250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036511-EBCC-3A46-AF7E-452D69A1931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9B010FFB-5861-434C-8669-A0690E5653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a:extLst>
              <a:ext uri="{FF2B5EF4-FFF2-40B4-BE49-F238E27FC236}">
                <a16:creationId xmlns:a16="http://schemas.microsoft.com/office/drawing/2014/main" id="{702096ED-1040-0445-AA96-E639B7351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2DA79D3-A222-8B40-8FC8-FBB05528E25E}"/>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6" name="Marcador de pie de página 5">
            <a:extLst>
              <a:ext uri="{FF2B5EF4-FFF2-40B4-BE49-F238E27FC236}">
                <a16:creationId xmlns:a16="http://schemas.microsoft.com/office/drawing/2014/main" id="{7F75C964-0189-6B45-A79C-10609CC41658}"/>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139A0187-AA1C-6147-9DAC-C92E3DF7A35F}"/>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34416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073809-E601-6841-9DAA-DF735BE3253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BE9CE16F-F06A-8149-BD24-9A57483436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a:extLst>
              <a:ext uri="{FF2B5EF4-FFF2-40B4-BE49-F238E27FC236}">
                <a16:creationId xmlns:a16="http://schemas.microsoft.com/office/drawing/2014/main" id="{FF787500-AFA9-664E-8075-910AC10EA2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1D0A98D-843F-8542-A547-3D8F958C0D65}"/>
              </a:ext>
            </a:extLst>
          </p:cNvPr>
          <p:cNvSpPr>
            <a:spLocks noGrp="1"/>
          </p:cNvSpPr>
          <p:nvPr>
            <p:ph type="dt" sz="half" idx="10"/>
          </p:nvPr>
        </p:nvSpPr>
        <p:spPr/>
        <p:txBody>
          <a:bodyPr/>
          <a:lstStyle/>
          <a:p>
            <a:fld id="{95A9ECE8-B0F9-A442-9283-67106A4DD36A}" type="datetimeFigureOut">
              <a:rPr lang="es-ES_tradnl" smtClean="0"/>
              <a:t>24/4/22</a:t>
            </a:fld>
            <a:endParaRPr lang="es-ES_tradnl"/>
          </a:p>
        </p:txBody>
      </p:sp>
      <p:sp>
        <p:nvSpPr>
          <p:cNvPr id="6" name="Marcador de pie de página 5">
            <a:extLst>
              <a:ext uri="{FF2B5EF4-FFF2-40B4-BE49-F238E27FC236}">
                <a16:creationId xmlns:a16="http://schemas.microsoft.com/office/drawing/2014/main" id="{976A4D55-4E6E-3848-926C-A416EDBEF73B}"/>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88CC1EF7-E615-6046-B7FB-8CC3166E30C3}"/>
              </a:ext>
            </a:extLst>
          </p:cNvPr>
          <p:cNvSpPr>
            <a:spLocks noGrp="1"/>
          </p:cNvSpPr>
          <p:nvPr>
            <p:ph type="sldNum" sz="quarter" idx="12"/>
          </p:nvPr>
        </p:nvSpPr>
        <p:spPr/>
        <p:txBody>
          <a:body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242529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A07EB8A-D6B9-F740-AF9B-069CC927C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061DF796-10DF-C04D-87E4-1977292C72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650353E9-796C-5C4A-84C3-787C097559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9ECE8-B0F9-A442-9283-67106A4DD36A}" type="datetimeFigureOut">
              <a:rPr lang="es-ES_tradnl" smtClean="0"/>
              <a:t>24/4/22</a:t>
            </a:fld>
            <a:endParaRPr lang="es-ES_tradnl"/>
          </a:p>
        </p:txBody>
      </p:sp>
      <p:sp>
        <p:nvSpPr>
          <p:cNvPr id="5" name="Marcador de pie de página 4">
            <a:extLst>
              <a:ext uri="{FF2B5EF4-FFF2-40B4-BE49-F238E27FC236}">
                <a16:creationId xmlns:a16="http://schemas.microsoft.com/office/drawing/2014/main" id="{B07F05E2-578D-E742-88E6-6FED360D35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1337D970-1215-9042-845C-23DB1FE9EA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B6FEE-E9AF-6A43-A515-49C6C583706A}" type="slidenum">
              <a:rPr lang="es-ES_tradnl" smtClean="0"/>
              <a:t>‹Nº›</a:t>
            </a:fld>
            <a:endParaRPr lang="es-ES_tradnl"/>
          </a:p>
        </p:txBody>
      </p:sp>
    </p:spTree>
    <p:extLst>
      <p:ext uri="{BB962C8B-B14F-4D97-AF65-F5344CB8AC3E}">
        <p14:creationId xmlns:p14="http://schemas.microsoft.com/office/powerpoint/2010/main" val="2355668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 name="Rectangle 6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7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7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7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7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7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A83ADADF-5594-4749-AE1B-9389BEF90D4C}"/>
              </a:ext>
            </a:extLst>
          </p:cNvPr>
          <p:cNvSpPr>
            <a:spLocks noGrp="1"/>
          </p:cNvSpPr>
          <p:nvPr>
            <p:ph type="ctrTitle"/>
          </p:nvPr>
        </p:nvSpPr>
        <p:spPr>
          <a:xfrm>
            <a:off x="1314824" y="735106"/>
            <a:ext cx="10421656" cy="2928470"/>
          </a:xfrm>
        </p:spPr>
        <p:txBody>
          <a:bodyPr anchor="b">
            <a:normAutofit/>
          </a:bodyPr>
          <a:lstStyle/>
          <a:p>
            <a:pPr algn="l"/>
            <a:r>
              <a:rPr lang="es-ES_tradnl" sz="4800" b="1" dirty="0">
                <a:solidFill>
                  <a:srgbClr val="FFFFFF"/>
                </a:solidFill>
                <a:latin typeface="Garamond" panose="02020404030301010803" pitchFamily="18" charset="0"/>
              </a:rPr>
              <a:t>¿Liberales o libertarios?</a:t>
            </a:r>
            <a:br>
              <a:rPr lang="es-ES_tradnl" sz="4800" b="1" dirty="0">
                <a:solidFill>
                  <a:srgbClr val="FFFFFF"/>
                </a:solidFill>
                <a:latin typeface="Garamond" panose="02020404030301010803" pitchFamily="18" charset="0"/>
              </a:rPr>
            </a:br>
            <a:r>
              <a:rPr lang="es-ES_tradnl" sz="4800" dirty="0">
                <a:solidFill>
                  <a:srgbClr val="FFFFFF"/>
                </a:solidFill>
                <a:latin typeface="Garamond" panose="02020404030301010803" pitchFamily="18" charset="0"/>
              </a:rPr>
              <a:t>Una introducción a la teoría del justo título</a:t>
            </a:r>
            <a:br>
              <a:rPr lang="es-ES_tradnl" sz="4800" dirty="0">
                <a:solidFill>
                  <a:srgbClr val="FFFFFF"/>
                </a:solidFill>
              </a:rPr>
            </a:br>
            <a:endParaRPr lang="es-ES_tradnl" sz="4800" b="1" dirty="0">
              <a:solidFill>
                <a:srgbClr val="FFFFFF"/>
              </a:solidFill>
            </a:endParaRPr>
          </a:p>
        </p:txBody>
      </p:sp>
      <p:sp>
        <p:nvSpPr>
          <p:cNvPr id="3" name="Subtítulo 2">
            <a:extLst>
              <a:ext uri="{FF2B5EF4-FFF2-40B4-BE49-F238E27FC236}">
                <a16:creationId xmlns:a16="http://schemas.microsoft.com/office/drawing/2014/main" id="{6F599917-C1EA-4748-B5F9-79FA7C364B82}"/>
              </a:ext>
            </a:extLst>
          </p:cNvPr>
          <p:cNvSpPr>
            <a:spLocks noGrp="1"/>
          </p:cNvSpPr>
          <p:nvPr>
            <p:ph type="subTitle" idx="1"/>
          </p:nvPr>
        </p:nvSpPr>
        <p:spPr>
          <a:xfrm>
            <a:off x="1350682" y="4870824"/>
            <a:ext cx="10005951" cy="1458258"/>
          </a:xfrm>
        </p:spPr>
        <p:txBody>
          <a:bodyPr anchor="ctr">
            <a:normAutofit/>
          </a:bodyPr>
          <a:lstStyle/>
          <a:p>
            <a:pPr algn="l"/>
            <a:endParaRPr lang="es-ES_tradnl" dirty="0"/>
          </a:p>
          <a:p>
            <a:pPr algn="l"/>
            <a:r>
              <a:rPr lang="es-ES_tradnl" dirty="0">
                <a:latin typeface="Garamond" panose="02020404030301010803" pitchFamily="18" charset="0"/>
              </a:rPr>
              <a:t>Profesor Pablo Aguayo W.</a:t>
            </a:r>
          </a:p>
        </p:txBody>
      </p:sp>
    </p:spTree>
    <p:extLst>
      <p:ext uri="{BB962C8B-B14F-4D97-AF65-F5344CB8AC3E}">
        <p14:creationId xmlns:p14="http://schemas.microsoft.com/office/powerpoint/2010/main" val="209763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F4E2E3A0-F491-1F48-980C-1D0680814A94}"/>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a:solidFill>
                  <a:srgbClr val="FFFFFF"/>
                </a:solidFill>
                <a:latin typeface="+mj-lt"/>
                <a:ea typeface="+mj-ea"/>
                <a:cs typeface="+mj-cs"/>
              </a:rPr>
              <a:t>SEGUNDA PARTE</a:t>
            </a:r>
            <a:br>
              <a:rPr lang="en-US" sz="4800" kern="1200">
                <a:solidFill>
                  <a:srgbClr val="FFFFFF"/>
                </a:solidFill>
                <a:latin typeface="+mj-lt"/>
                <a:ea typeface="+mj-ea"/>
                <a:cs typeface="+mj-cs"/>
              </a:rPr>
            </a:br>
            <a:r>
              <a:rPr lang="en-US" sz="4800" kern="1200">
                <a:solidFill>
                  <a:srgbClr val="FFFFFF"/>
                </a:solidFill>
                <a:latin typeface="+mj-lt"/>
                <a:ea typeface="+mj-ea"/>
                <a:cs typeface="+mj-cs"/>
              </a:rPr>
              <a:t>La posición libertaria </a:t>
            </a:r>
          </a:p>
        </p:txBody>
      </p:sp>
      <p:sp>
        <p:nvSpPr>
          <p:cNvPr id="3" name="Marcador de texto 2">
            <a:extLst>
              <a:ext uri="{FF2B5EF4-FFF2-40B4-BE49-F238E27FC236}">
                <a16:creationId xmlns:a16="http://schemas.microsoft.com/office/drawing/2014/main" id="{5EE58F7A-12EA-6E45-AEC9-C0AA0CBA1154}"/>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endParaRPr lang="en-US" sz="2400" kern="1200">
              <a:solidFill>
                <a:schemeClr val="tx1"/>
              </a:solidFill>
              <a:latin typeface="+mn-lt"/>
              <a:ea typeface="+mn-ea"/>
              <a:cs typeface="+mn-cs"/>
            </a:endParaRPr>
          </a:p>
        </p:txBody>
      </p:sp>
    </p:spTree>
    <p:extLst>
      <p:ext uri="{BB962C8B-B14F-4D97-AF65-F5344CB8AC3E}">
        <p14:creationId xmlns:p14="http://schemas.microsoft.com/office/powerpoint/2010/main" val="2576382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3C50C6A2-39D0-BA4A-BAE9-20AA03600C5E}"/>
              </a:ext>
            </a:extLst>
          </p:cNvPr>
          <p:cNvSpPr>
            <a:spLocks noGrp="1"/>
          </p:cNvSpPr>
          <p:nvPr>
            <p:ph type="title"/>
          </p:nvPr>
        </p:nvSpPr>
        <p:spPr>
          <a:xfrm>
            <a:off x="466722" y="586855"/>
            <a:ext cx="3201366" cy="3387497"/>
          </a:xfrm>
        </p:spPr>
        <p:txBody>
          <a:bodyPr anchor="b">
            <a:normAutofit/>
          </a:bodyPr>
          <a:lstStyle/>
          <a:p>
            <a:pPr algn="r"/>
            <a:r>
              <a:rPr lang="es-ES_tradnl" sz="4000">
                <a:solidFill>
                  <a:srgbClr val="FFFFFF"/>
                </a:solidFill>
              </a:rPr>
              <a:t>Libertad y acciones voluntarias</a:t>
            </a:r>
          </a:p>
        </p:txBody>
      </p:sp>
      <p:sp>
        <p:nvSpPr>
          <p:cNvPr id="22" name="Marcador de contenido 4">
            <a:extLst>
              <a:ext uri="{FF2B5EF4-FFF2-40B4-BE49-F238E27FC236}">
                <a16:creationId xmlns:a16="http://schemas.microsoft.com/office/drawing/2014/main" id="{33F56858-A2EB-F041-8A01-14C43E8FFAE8}"/>
              </a:ext>
            </a:extLst>
          </p:cNvPr>
          <p:cNvSpPr>
            <a:spLocks noGrp="1"/>
          </p:cNvSpPr>
          <p:nvPr>
            <p:ph idx="1"/>
          </p:nvPr>
        </p:nvSpPr>
        <p:spPr>
          <a:xfrm>
            <a:off x="4810259" y="649480"/>
            <a:ext cx="6915019" cy="5546047"/>
          </a:xfrm>
        </p:spPr>
        <p:txBody>
          <a:bodyPr anchor="ctr">
            <a:normAutofit/>
          </a:bodyPr>
          <a:lstStyle/>
          <a:p>
            <a:pPr algn="just"/>
            <a:r>
              <a:rPr lang="es-ES_tradnl" dirty="0">
                <a:latin typeface="Garamond" panose="02020404030301010803" pitchFamily="18" charset="0"/>
              </a:rPr>
              <a:t>Los libertarios suelen respaldar una economía de libre mercado, es decir, un orden económico basado en la propiedad privada y en las relaciones voluntarias al interior de este.</a:t>
            </a:r>
          </a:p>
          <a:p>
            <a:pPr algn="just"/>
            <a:r>
              <a:rPr lang="es-ES_tradnl" dirty="0">
                <a:latin typeface="Garamond" panose="02020404030301010803" pitchFamily="18" charset="0"/>
              </a:rPr>
              <a:t>Si bien las personas pueden verse obligadas de manera justificada a hacer ciertas cosas (más obviamente, a abstenerse de violar los derechos de los demás), no pueden ser obligadas a servir al bien general de la sociedad.</a:t>
            </a:r>
          </a:p>
        </p:txBody>
      </p:sp>
    </p:spTree>
    <p:extLst>
      <p:ext uri="{BB962C8B-B14F-4D97-AF65-F5344CB8AC3E}">
        <p14:creationId xmlns:p14="http://schemas.microsoft.com/office/powerpoint/2010/main" val="409275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7C79AA-EE42-9F47-9201-635FD99BDC0E}"/>
              </a:ext>
            </a:extLst>
          </p:cNvPr>
          <p:cNvSpPr>
            <a:spLocks noGrp="1"/>
          </p:cNvSpPr>
          <p:nvPr>
            <p:ph type="title"/>
          </p:nvPr>
        </p:nvSpPr>
        <p:spPr>
          <a:xfrm>
            <a:off x="295565" y="620392"/>
            <a:ext cx="2918690" cy="5504688"/>
          </a:xfrm>
        </p:spPr>
        <p:txBody>
          <a:bodyPr>
            <a:normAutofit/>
          </a:bodyPr>
          <a:lstStyle/>
          <a:p>
            <a:pPr algn="ctr"/>
            <a:r>
              <a:rPr lang="es-ES_tradnl" dirty="0">
                <a:latin typeface="Garamond" panose="02020404030301010803" pitchFamily="18" charset="0"/>
              </a:rPr>
              <a:t>Libertad </a:t>
            </a:r>
            <a:br>
              <a:rPr lang="es-ES_tradnl" dirty="0">
                <a:latin typeface="Garamond" panose="02020404030301010803" pitchFamily="18" charset="0"/>
              </a:rPr>
            </a:br>
            <a:r>
              <a:rPr lang="es-ES_tradnl" dirty="0">
                <a:latin typeface="Garamond" panose="02020404030301010803" pitchFamily="18" charset="0"/>
              </a:rPr>
              <a:t>y </a:t>
            </a:r>
            <a:br>
              <a:rPr lang="es-ES_tradnl" dirty="0">
                <a:latin typeface="Garamond" panose="02020404030301010803" pitchFamily="18" charset="0"/>
              </a:rPr>
            </a:br>
            <a:r>
              <a:rPr lang="es-ES_tradnl" dirty="0">
                <a:latin typeface="Garamond" panose="02020404030301010803" pitchFamily="18" charset="0"/>
              </a:rPr>
              <a:t>justicia</a:t>
            </a:r>
          </a:p>
        </p:txBody>
      </p:sp>
      <p:graphicFrame>
        <p:nvGraphicFramePr>
          <p:cNvPr id="4" name="Marcador de contenido 3">
            <a:extLst>
              <a:ext uri="{FF2B5EF4-FFF2-40B4-BE49-F238E27FC236}">
                <a16:creationId xmlns:a16="http://schemas.microsoft.com/office/drawing/2014/main" id="{F54E11D8-BD5B-6F44-9478-CB9CD93A9F26}"/>
              </a:ext>
            </a:extLst>
          </p:cNvPr>
          <p:cNvGraphicFramePr>
            <a:graphicFrameLocks noGrp="1"/>
          </p:cNvGraphicFramePr>
          <p:nvPr>
            <p:ph idx="1"/>
            <p:extLst>
              <p:ext uri="{D42A27DB-BD31-4B8C-83A1-F6EECF244321}">
                <p14:modId xmlns:p14="http://schemas.microsoft.com/office/powerpoint/2010/main" val="1860772537"/>
              </p:ext>
            </p:extLst>
          </p:nvPr>
        </p:nvGraphicFramePr>
        <p:xfrm>
          <a:off x="3713019" y="620392"/>
          <a:ext cx="77216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194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96781C-32A1-4FDA-A83B-A7FF8C1B1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DF07363-6B65-3F41-A543-7200CCBC840A}"/>
              </a:ext>
            </a:extLst>
          </p:cNvPr>
          <p:cNvSpPr>
            <a:spLocks noGrp="1"/>
          </p:cNvSpPr>
          <p:nvPr>
            <p:ph type="title"/>
          </p:nvPr>
        </p:nvSpPr>
        <p:spPr>
          <a:xfrm>
            <a:off x="5199038" y="911481"/>
            <a:ext cx="6140449" cy="1323439"/>
          </a:xfrm>
        </p:spPr>
        <p:txBody>
          <a:bodyPr anchor="t">
            <a:normAutofit/>
          </a:bodyPr>
          <a:lstStyle/>
          <a:p>
            <a:r>
              <a:rPr lang="es-ES_tradnl" sz="4000" dirty="0">
                <a:solidFill>
                  <a:schemeClr val="bg1"/>
                </a:solidFill>
                <a:latin typeface="Garamond" panose="02020404030301010803" pitchFamily="18" charset="0"/>
              </a:rPr>
              <a:t>La propuesta de Nozick</a:t>
            </a:r>
            <a:br>
              <a:rPr lang="es-ES_tradnl" sz="4000" dirty="0">
                <a:solidFill>
                  <a:schemeClr val="bg1"/>
                </a:solidFill>
                <a:latin typeface="Garamond" panose="02020404030301010803" pitchFamily="18" charset="0"/>
              </a:rPr>
            </a:br>
            <a:r>
              <a:rPr lang="es-ES_tradnl" sz="4000" i="1" dirty="0">
                <a:solidFill>
                  <a:schemeClr val="bg1"/>
                </a:solidFill>
                <a:latin typeface="Garamond" panose="02020404030301010803" pitchFamily="18" charset="0"/>
              </a:rPr>
              <a:t>Anarquía, Estado y Utopía</a:t>
            </a:r>
          </a:p>
        </p:txBody>
      </p:sp>
      <p:pic>
        <p:nvPicPr>
          <p:cNvPr id="4" name="Imagen 3">
            <a:extLst>
              <a:ext uri="{FF2B5EF4-FFF2-40B4-BE49-F238E27FC236}">
                <a16:creationId xmlns:a16="http://schemas.microsoft.com/office/drawing/2014/main" id="{25423953-40C0-4A4C-8B6B-4D4384974A68}"/>
              </a:ext>
            </a:extLst>
          </p:cNvPr>
          <p:cNvPicPr>
            <a:picLocks noChangeAspect="1"/>
          </p:cNvPicPr>
          <p:nvPr/>
        </p:nvPicPr>
        <p:blipFill rotWithShape="1">
          <a:blip r:embed="rId2"/>
          <a:srcRect r="374" b="-1"/>
          <a:stretch/>
        </p:blipFill>
        <p:spPr>
          <a:xfrm>
            <a:off x="20" y="10"/>
            <a:ext cx="4546582" cy="6857990"/>
          </a:xfrm>
          <a:custGeom>
            <a:avLst/>
            <a:gdLst/>
            <a:ahLst/>
            <a:cxnLst/>
            <a:rect l="l" t="t" r="r" b="b"/>
            <a:pathLst>
              <a:path w="4546602" h="6858000">
                <a:moveTo>
                  <a:pt x="4221600" y="6662544"/>
                </a:moveTo>
                <a:lnTo>
                  <a:pt x="4210150" y="6683027"/>
                </a:lnTo>
                <a:lnTo>
                  <a:pt x="4207002" y="6702976"/>
                </a:lnTo>
                <a:lnTo>
                  <a:pt x="4207002" y="6702977"/>
                </a:lnTo>
                <a:cubicBezTo>
                  <a:pt x="4207407" y="6716169"/>
                  <a:pt x="4212552" y="6729219"/>
                  <a:pt x="4220838" y="6742553"/>
                </a:cubicBezTo>
                <a:lnTo>
                  <a:pt x="4220839" y="6742555"/>
                </a:lnTo>
                <a:lnTo>
                  <a:pt x="4240316" y="6812062"/>
                </a:lnTo>
                <a:lnTo>
                  <a:pt x="4235543" y="6776800"/>
                </a:lnTo>
                <a:lnTo>
                  <a:pt x="4220839" y="6742555"/>
                </a:lnTo>
                <a:lnTo>
                  <a:pt x="4220838" y="6742552"/>
                </a:lnTo>
                <a:lnTo>
                  <a:pt x="4207002" y="6702976"/>
                </a:lnTo>
                <a:close/>
                <a:moveTo>
                  <a:pt x="4189594" y="6564620"/>
                </a:moveTo>
                <a:lnTo>
                  <a:pt x="4189594" y="6564621"/>
                </a:lnTo>
                <a:cubicBezTo>
                  <a:pt x="4199883" y="6575479"/>
                  <a:pt x="4205977" y="6582147"/>
                  <a:pt x="4212073" y="6588626"/>
                </a:cubicBezTo>
                <a:lnTo>
                  <a:pt x="4228695" y="6625225"/>
                </a:lnTo>
                <a:lnTo>
                  <a:pt x="4221601" y="6662541"/>
                </a:lnTo>
                <a:lnTo>
                  <a:pt x="4221600" y="6662541"/>
                </a:lnTo>
                <a:lnTo>
                  <a:pt x="4221600" y="6662542"/>
                </a:lnTo>
                <a:lnTo>
                  <a:pt x="4221601" y="6662541"/>
                </a:lnTo>
                <a:lnTo>
                  <a:pt x="4228684" y="6645552"/>
                </a:lnTo>
                <a:lnTo>
                  <a:pt x="4228695" y="6625225"/>
                </a:lnTo>
                <a:lnTo>
                  <a:pt x="4228695" y="6625224"/>
                </a:lnTo>
                <a:cubicBezTo>
                  <a:pt x="4226599" y="6611342"/>
                  <a:pt x="4220551" y="6597578"/>
                  <a:pt x="4212073" y="6588625"/>
                </a:cubicBezTo>
                <a:close/>
                <a:moveTo>
                  <a:pt x="4269915" y="6438981"/>
                </a:moveTo>
                <a:lnTo>
                  <a:pt x="4249984" y="6463840"/>
                </a:lnTo>
                <a:lnTo>
                  <a:pt x="4249982" y="6463849"/>
                </a:lnTo>
                <a:lnTo>
                  <a:pt x="4236188" y="6513012"/>
                </a:lnTo>
                <a:lnTo>
                  <a:pt x="4217381" y="6546194"/>
                </a:lnTo>
                <a:lnTo>
                  <a:pt x="4217381" y="6546195"/>
                </a:lnTo>
                <a:lnTo>
                  <a:pt x="4233719" y="6521804"/>
                </a:lnTo>
                <a:lnTo>
                  <a:pt x="4236188" y="6513012"/>
                </a:lnTo>
                <a:lnTo>
                  <a:pt x="4238998" y="6508052"/>
                </a:lnTo>
                <a:lnTo>
                  <a:pt x="4249982" y="6463849"/>
                </a:lnTo>
                <a:lnTo>
                  <a:pt x="4249984" y="6463841"/>
                </a:lnTo>
                <a:cubicBezTo>
                  <a:pt x="4252937" y="6451650"/>
                  <a:pt x="4260413" y="6444077"/>
                  <a:pt x="4269915" y="6438981"/>
                </a:cubicBezTo>
                <a:close/>
                <a:moveTo>
                  <a:pt x="4355914" y="6364769"/>
                </a:moveTo>
                <a:lnTo>
                  <a:pt x="4354607" y="6387910"/>
                </a:lnTo>
                <a:lnTo>
                  <a:pt x="4351952" y="6393385"/>
                </a:lnTo>
                <a:lnTo>
                  <a:pt x="4345189" y="6407332"/>
                </a:lnTo>
                <a:lnTo>
                  <a:pt x="4345189" y="6407333"/>
                </a:lnTo>
                <a:lnTo>
                  <a:pt x="4351952" y="6393385"/>
                </a:lnTo>
                <a:lnTo>
                  <a:pt x="4354608" y="6387910"/>
                </a:lnTo>
                <a:close/>
                <a:moveTo>
                  <a:pt x="4116820" y="4221391"/>
                </a:moveTo>
                <a:lnTo>
                  <a:pt x="4116820" y="4221392"/>
                </a:lnTo>
                <a:cubicBezTo>
                  <a:pt x="4117582" y="4232061"/>
                  <a:pt x="4117772" y="4243873"/>
                  <a:pt x="4122536" y="4253015"/>
                </a:cubicBezTo>
                <a:cubicBezTo>
                  <a:pt x="4134729" y="4277402"/>
                  <a:pt x="4150349" y="4300071"/>
                  <a:pt x="4162352" y="4324646"/>
                </a:cubicBezTo>
                <a:lnTo>
                  <a:pt x="4171306" y="4363891"/>
                </a:lnTo>
                <a:lnTo>
                  <a:pt x="4170544" y="4482004"/>
                </a:lnTo>
                <a:cubicBezTo>
                  <a:pt x="4167876" y="4546776"/>
                  <a:pt x="4167304" y="4612500"/>
                  <a:pt x="4110534" y="4659174"/>
                </a:cubicBezTo>
                <a:cubicBezTo>
                  <a:pt x="4105962" y="4662986"/>
                  <a:pt x="4103294" y="4671176"/>
                  <a:pt x="4102532" y="4677655"/>
                </a:cubicBezTo>
                <a:cubicBezTo>
                  <a:pt x="4098913" y="4707564"/>
                  <a:pt x="4098531" y="4738235"/>
                  <a:pt x="4092625" y="4767764"/>
                </a:cubicBezTo>
                <a:cubicBezTo>
                  <a:pt x="4090244" y="4779575"/>
                  <a:pt x="4089435" y="4790386"/>
                  <a:pt x="4091316" y="4800483"/>
                </a:cubicBezTo>
                <a:lnTo>
                  <a:pt x="4091316" y="4800484"/>
                </a:lnTo>
                <a:cubicBezTo>
                  <a:pt x="4093197" y="4810581"/>
                  <a:pt x="4097770" y="4819964"/>
                  <a:pt x="4106152" y="4828917"/>
                </a:cubicBezTo>
                <a:lnTo>
                  <a:pt x="4128333" y="4863343"/>
                </a:lnTo>
                <a:lnTo>
                  <a:pt x="4135862" y="4889275"/>
                </a:lnTo>
                <a:lnTo>
                  <a:pt x="4134157" y="4912168"/>
                </a:lnTo>
                <a:cubicBezTo>
                  <a:pt x="4132442" y="4919978"/>
                  <a:pt x="4132085" y="4927122"/>
                  <a:pt x="4132755" y="4933805"/>
                </a:cubicBezTo>
                <a:lnTo>
                  <a:pt x="4132755" y="4933806"/>
                </a:lnTo>
                <a:lnTo>
                  <a:pt x="4132757" y="4933810"/>
                </a:lnTo>
                <a:lnTo>
                  <a:pt x="4137514" y="4952673"/>
                </a:lnTo>
                <a:lnTo>
                  <a:pt x="4140307" y="4957453"/>
                </a:lnTo>
                <a:lnTo>
                  <a:pt x="4141585" y="4961456"/>
                </a:lnTo>
                <a:cubicBezTo>
                  <a:pt x="4146096" y="4970097"/>
                  <a:pt x="4151802" y="4978393"/>
                  <a:pt x="4157589" y="4987038"/>
                </a:cubicBezTo>
                <a:cubicBezTo>
                  <a:pt x="4168828" y="5003802"/>
                  <a:pt x="4182926" y="5022853"/>
                  <a:pt x="4184068" y="5041522"/>
                </a:cubicBezTo>
                <a:cubicBezTo>
                  <a:pt x="4184687" y="5052096"/>
                  <a:pt x="4187605" y="5062300"/>
                  <a:pt x="4191284" y="5072376"/>
                </a:cubicBezTo>
                <a:lnTo>
                  <a:pt x="4197188" y="5087444"/>
                </a:lnTo>
                <a:lnTo>
                  <a:pt x="4210215" y="5133220"/>
                </a:lnTo>
                <a:lnTo>
                  <a:pt x="4210217" y="5133225"/>
                </a:lnTo>
                <a:lnTo>
                  <a:pt x="4203501" y="5166113"/>
                </a:lnTo>
                <a:lnTo>
                  <a:pt x="4203501" y="5166114"/>
                </a:lnTo>
                <a:cubicBezTo>
                  <a:pt x="4202739" y="5167638"/>
                  <a:pt x="4203311" y="5169781"/>
                  <a:pt x="4204192" y="5172091"/>
                </a:cubicBezTo>
                <a:lnTo>
                  <a:pt x="4206739" y="5179068"/>
                </a:lnTo>
                <a:lnTo>
                  <a:pt x="4206573" y="5229433"/>
                </a:lnTo>
                <a:lnTo>
                  <a:pt x="4196024" y="5248936"/>
                </a:lnTo>
                <a:lnTo>
                  <a:pt x="4183116" y="5272796"/>
                </a:lnTo>
                <a:cubicBezTo>
                  <a:pt x="4171471" y="5285441"/>
                  <a:pt x="4163765" y="5298595"/>
                  <a:pt x="4159213" y="5312288"/>
                </a:cubicBezTo>
                <a:lnTo>
                  <a:pt x="4158157" y="5321350"/>
                </a:lnTo>
                <a:lnTo>
                  <a:pt x="4155683" y="5326163"/>
                </a:lnTo>
                <a:lnTo>
                  <a:pt x="4154237" y="5355014"/>
                </a:lnTo>
                <a:lnTo>
                  <a:pt x="4154237" y="5355015"/>
                </a:lnTo>
                <a:cubicBezTo>
                  <a:pt x="4154886" y="5364883"/>
                  <a:pt x="4156589" y="5375003"/>
                  <a:pt x="4159113" y="5385385"/>
                </a:cubicBezTo>
                <a:cubicBezTo>
                  <a:pt x="4162352" y="5398722"/>
                  <a:pt x="4164638" y="5412058"/>
                  <a:pt x="4167304" y="5425583"/>
                </a:cubicBezTo>
                <a:cubicBezTo>
                  <a:pt x="4171114" y="5443871"/>
                  <a:pt x="4175116" y="5462352"/>
                  <a:pt x="4178926" y="5480638"/>
                </a:cubicBezTo>
                <a:lnTo>
                  <a:pt x="4183450" y="5507668"/>
                </a:lnTo>
                <a:lnTo>
                  <a:pt x="4172831" y="5531692"/>
                </a:lnTo>
                <a:lnTo>
                  <a:pt x="4172830" y="5531693"/>
                </a:lnTo>
                <a:cubicBezTo>
                  <a:pt x="4165781" y="5537600"/>
                  <a:pt x="4162589" y="5542649"/>
                  <a:pt x="4162685" y="5547578"/>
                </a:cubicBezTo>
                <a:lnTo>
                  <a:pt x="4162685" y="5547579"/>
                </a:lnTo>
                <a:cubicBezTo>
                  <a:pt x="4162780" y="5552508"/>
                  <a:pt x="4166162" y="5557318"/>
                  <a:pt x="4172258" y="5562747"/>
                </a:cubicBezTo>
                <a:cubicBezTo>
                  <a:pt x="4214932" y="5600468"/>
                  <a:pt x="4241603" y="5646190"/>
                  <a:pt x="4243506" y="5704484"/>
                </a:cubicBezTo>
                <a:cubicBezTo>
                  <a:pt x="4243888" y="5716486"/>
                  <a:pt x="4246554" y="5728679"/>
                  <a:pt x="4249412" y="5740489"/>
                </a:cubicBezTo>
                <a:cubicBezTo>
                  <a:pt x="4251127" y="5747729"/>
                  <a:pt x="4253033" y="5756494"/>
                  <a:pt x="4258177" y="5760874"/>
                </a:cubicBezTo>
                <a:cubicBezTo>
                  <a:pt x="4297420" y="5794975"/>
                  <a:pt x="4324663" y="5837458"/>
                  <a:pt x="4346573" y="5883752"/>
                </a:cubicBezTo>
                <a:lnTo>
                  <a:pt x="4346575" y="5883756"/>
                </a:lnTo>
                <a:lnTo>
                  <a:pt x="4364477" y="5935946"/>
                </a:lnTo>
                <a:lnTo>
                  <a:pt x="4364478" y="5935950"/>
                </a:lnTo>
                <a:lnTo>
                  <a:pt x="4360859" y="5993290"/>
                </a:lnTo>
                <a:lnTo>
                  <a:pt x="4360858" y="5993291"/>
                </a:lnTo>
                <a:cubicBezTo>
                  <a:pt x="4359717" y="6004531"/>
                  <a:pt x="4359906" y="6017485"/>
                  <a:pt x="4354382" y="6026440"/>
                </a:cubicBezTo>
                <a:cubicBezTo>
                  <a:pt x="4337045" y="6054825"/>
                  <a:pt x="4318377" y="6082258"/>
                  <a:pt x="4298182" y="6108738"/>
                </a:cubicBezTo>
                <a:cubicBezTo>
                  <a:pt x="4289514" y="6120074"/>
                  <a:pt x="4284561" y="6126884"/>
                  <a:pt x="4284490" y="6133314"/>
                </a:cubicBezTo>
                <a:lnTo>
                  <a:pt x="4284490" y="6133315"/>
                </a:lnTo>
                <a:lnTo>
                  <a:pt x="4288190" y="6143190"/>
                </a:lnTo>
                <a:lnTo>
                  <a:pt x="4300086" y="6155600"/>
                </a:lnTo>
                <a:lnTo>
                  <a:pt x="4300088" y="6155603"/>
                </a:lnTo>
                <a:cubicBezTo>
                  <a:pt x="4322377" y="6175798"/>
                  <a:pt x="4333998" y="6200945"/>
                  <a:pt x="4338759" y="6228757"/>
                </a:cubicBezTo>
                <a:lnTo>
                  <a:pt x="4356096" y="6361540"/>
                </a:lnTo>
                <a:lnTo>
                  <a:pt x="4356096" y="6361539"/>
                </a:lnTo>
                <a:cubicBezTo>
                  <a:pt x="4352476" y="6317151"/>
                  <a:pt x="4346190" y="6272764"/>
                  <a:pt x="4338759" y="6228756"/>
                </a:cubicBezTo>
                <a:cubicBezTo>
                  <a:pt x="4333998" y="6200944"/>
                  <a:pt x="4322377" y="6175797"/>
                  <a:pt x="4300088" y="6155602"/>
                </a:cubicBezTo>
                <a:lnTo>
                  <a:pt x="4300086" y="6155600"/>
                </a:lnTo>
                <a:lnTo>
                  <a:pt x="4284490" y="6133315"/>
                </a:lnTo>
                <a:lnTo>
                  <a:pt x="4298182" y="6108739"/>
                </a:lnTo>
                <a:cubicBezTo>
                  <a:pt x="4318377" y="6082259"/>
                  <a:pt x="4337045" y="6054826"/>
                  <a:pt x="4354382" y="6026441"/>
                </a:cubicBezTo>
                <a:cubicBezTo>
                  <a:pt x="4359906" y="6017486"/>
                  <a:pt x="4359717" y="6004532"/>
                  <a:pt x="4360858" y="5993292"/>
                </a:cubicBezTo>
                <a:lnTo>
                  <a:pt x="4360859" y="5993290"/>
                </a:lnTo>
                <a:lnTo>
                  <a:pt x="4364311" y="5964477"/>
                </a:lnTo>
                <a:lnTo>
                  <a:pt x="4364478" y="5935950"/>
                </a:lnTo>
                <a:lnTo>
                  <a:pt x="4364478" y="5935949"/>
                </a:lnTo>
                <a:lnTo>
                  <a:pt x="4364477" y="5935946"/>
                </a:lnTo>
                <a:lnTo>
                  <a:pt x="4357598" y="5909351"/>
                </a:lnTo>
                <a:lnTo>
                  <a:pt x="4346575" y="5883756"/>
                </a:lnTo>
                <a:lnTo>
                  <a:pt x="4346573" y="5883751"/>
                </a:lnTo>
                <a:cubicBezTo>
                  <a:pt x="4324663" y="5837457"/>
                  <a:pt x="4297420" y="5794974"/>
                  <a:pt x="4258177" y="5760873"/>
                </a:cubicBezTo>
                <a:cubicBezTo>
                  <a:pt x="4253033" y="5756493"/>
                  <a:pt x="4251127" y="5747728"/>
                  <a:pt x="4249412" y="5740488"/>
                </a:cubicBezTo>
                <a:cubicBezTo>
                  <a:pt x="4246554" y="5728678"/>
                  <a:pt x="4243888" y="5716485"/>
                  <a:pt x="4243506" y="5704483"/>
                </a:cubicBezTo>
                <a:cubicBezTo>
                  <a:pt x="4241603" y="5646189"/>
                  <a:pt x="4214932" y="5600467"/>
                  <a:pt x="4172258" y="5562746"/>
                </a:cubicBezTo>
                <a:lnTo>
                  <a:pt x="4162685" y="5547578"/>
                </a:lnTo>
                <a:lnTo>
                  <a:pt x="4172830" y="5531694"/>
                </a:lnTo>
                <a:lnTo>
                  <a:pt x="4172831" y="5531692"/>
                </a:lnTo>
                <a:lnTo>
                  <a:pt x="4181230" y="5520422"/>
                </a:lnTo>
                <a:lnTo>
                  <a:pt x="4183450" y="5507668"/>
                </a:lnTo>
                <a:lnTo>
                  <a:pt x="4183450" y="5507667"/>
                </a:lnTo>
                <a:cubicBezTo>
                  <a:pt x="4183403" y="5498832"/>
                  <a:pt x="4180831" y="5489497"/>
                  <a:pt x="4178926" y="5480637"/>
                </a:cubicBezTo>
                <a:cubicBezTo>
                  <a:pt x="4175116" y="5462351"/>
                  <a:pt x="4171114" y="5443870"/>
                  <a:pt x="4167304" y="5425582"/>
                </a:cubicBezTo>
                <a:cubicBezTo>
                  <a:pt x="4164638" y="5412057"/>
                  <a:pt x="4162352" y="5398721"/>
                  <a:pt x="4159113" y="5385384"/>
                </a:cubicBezTo>
                <a:lnTo>
                  <a:pt x="4154237" y="5355014"/>
                </a:lnTo>
                <a:lnTo>
                  <a:pt x="4158157" y="5321350"/>
                </a:lnTo>
                <a:lnTo>
                  <a:pt x="4183116" y="5272797"/>
                </a:lnTo>
                <a:lnTo>
                  <a:pt x="4196024" y="5248936"/>
                </a:lnTo>
                <a:lnTo>
                  <a:pt x="4206573" y="5229434"/>
                </a:lnTo>
                <a:cubicBezTo>
                  <a:pt x="4210407" y="5213598"/>
                  <a:pt x="4210359" y="5196595"/>
                  <a:pt x="4206739" y="5179068"/>
                </a:cubicBezTo>
                <a:lnTo>
                  <a:pt x="4206739" y="5179067"/>
                </a:lnTo>
                <a:cubicBezTo>
                  <a:pt x="4206263" y="5176876"/>
                  <a:pt x="4205074" y="5174400"/>
                  <a:pt x="4204192" y="5172090"/>
                </a:cubicBezTo>
                <a:lnTo>
                  <a:pt x="4203501" y="5166114"/>
                </a:lnTo>
                <a:lnTo>
                  <a:pt x="4210217" y="5133225"/>
                </a:lnTo>
                <a:lnTo>
                  <a:pt x="4210217" y="5133224"/>
                </a:lnTo>
                <a:lnTo>
                  <a:pt x="4210215" y="5133220"/>
                </a:lnTo>
                <a:lnTo>
                  <a:pt x="4203072" y="5102461"/>
                </a:lnTo>
                <a:lnTo>
                  <a:pt x="4197188" y="5087444"/>
                </a:lnTo>
                <a:lnTo>
                  <a:pt x="4197182" y="5087423"/>
                </a:lnTo>
                <a:cubicBezTo>
                  <a:pt x="4191096" y="5072411"/>
                  <a:pt x="4184997" y="5057381"/>
                  <a:pt x="4184068" y="5041521"/>
                </a:cubicBezTo>
                <a:cubicBezTo>
                  <a:pt x="4182926" y="5022852"/>
                  <a:pt x="4168828" y="5003801"/>
                  <a:pt x="4157589" y="4987037"/>
                </a:cubicBezTo>
                <a:lnTo>
                  <a:pt x="4140307" y="4957453"/>
                </a:lnTo>
                <a:lnTo>
                  <a:pt x="4132757" y="4933810"/>
                </a:lnTo>
                <a:lnTo>
                  <a:pt x="4132755" y="4933805"/>
                </a:lnTo>
                <a:lnTo>
                  <a:pt x="4134157" y="4912169"/>
                </a:lnTo>
                <a:cubicBezTo>
                  <a:pt x="4135919" y="4904359"/>
                  <a:pt x="4136431" y="4896714"/>
                  <a:pt x="4135862" y="4889276"/>
                </a:cubicBezTo>
                <a:lnTo>
                  <a:pt x="4135862" y="4889275"/>
                </a:lnTo>
                <a:lnTo>
                  <a:pt x="4131084" y="4867614"/>
                </a:lnTo>
                <a:lnTo>
                  <a:pt x="4128333" y="4863343"/>
                </a:lnTo>
                <a:lnTo>
                  <a:pt x="4126583" y="4857317"/>
                </a:lnTo>
                <a:cubicBezTo>
                  <a:pt x="4121440" y="4847214"/>
                  <a:pt x="4114439" y="4837703"/>
                  <a:pt x="4106152" y="4828916"/>
                </a:cubicBezTo>
                <a:lnTo>
                  <a:pt x="4091316" y="4800483"/>
                </a:lnTo>
                <a:lnTo>
                  <a:pt x="4092625" y="4767765"/>
                </a:lnTo>
                <a:cubicBezTo>
                  <a:pt x="4098531" y="4738236"/>
                  <a:pt x="4098913" y="4707565"/>
                  <a:pt x="4102532" y="4677656"/>
                </a:cubicBezTo>
                <a:cubicBezTo>
                  <a:pt x="4103294" y="4671177"/>
                  <a:pt x="4105962" y="4662987"/>
                  <a:pt x="4110534" y="4659175"/>
                </a:cubicBezTo>
                <a:cubicBezTo>
                  <a:pt x="4167304" y="4612501"/>
                  <a:pt x="4167876" y="4546777"/>
                  <a:pt x="4170544" y="4482005"/>
                </a:cubicBezTo>
                <a:cubicBezTo>
                  <a:pt x="4172258" y="4442762"/>
                  <a:pt x="4172258" y="4403326"/>
                  <a:pt x="4171306" y="4363891"/>
                </a:cubicBezTo>
                <a:lnTo>
                  <a:pt x="4171306" y="4363890"/>
                </a:lnTo>
                <a:cubicBezTo>
                  <a:pt x="4171114" y="4350554"/>
                  <a:pt x="4168066" y="4336457"/>
                  <a:pt x="4162352" y="4324645"/>
                </a:cubicBezTo>
                <a:cubicBezTo>
                  <a:pt x="4150349" y="4300070"/>
                  <a:pt x="4134729" y="4277401"/>
                  <a:pt x="4122536" y="4253014"/>
                </a:cubicBezTo>
                <a:close/>
                <a:moveTo>
                  <a:pt x="4113010" y="4165383"/>
                </a:moveTo>
                <a:lnTo>
                  <a:pt x="4113010" y="4165384"/>
                </a:lnTo>
                <a:lnTo>
                  <a:pt x="4116915" y="4192388"/>
                </a:lnTo>
                <a:lnTo>
                  <a:pt x="4116915" y="4192387"/>
                </a:lnTo>
                <a:cubicBezTo>
                  <a:pt x="4117011" y="4182767"/>
                  <a:pt x="4116439" y="4173480"/>
                  <a:pt x="4113010" y="4165383"/>
                </a:cubicBezTo>
                <a:close/>
                <a:moveTo>
                  <a:pt x="4100628" y="3885338"/>
                </a:moveTo>
                <a:lnTo>
                  <a:pt x="4100628" y="3885339"/>
                </a:lnTo>
                <a:cubicBezTo>
                  <a:pt x="4110344" y="3897722"/>
                  <a:pt x="4117750" y="3910319"/>
                  <a:pt x="4123009" y="3923125"/>
                </a:cubicBezTo>
                <a:lnTo>
                  <a:pt x="4132513" y="3962160"/>
                </a:lnTo>
                <a:lnTo>
                  <a:pt x="4116821" y="4043838"/>
                </a:lnTo>
                <a:lnTo>
                  <a:pt x="4116820" y="4043839"/>
                </a:lnTo>
                <a:cubicBezTo>
                  <a:pt x="4108057" y="4063842"/>
                  <a:pt x="4102675" y="4083702"/>
                  <a:pt x="4101699" y="4103825"/>
                </a:cubicBezTo>
                <a:lnTo>
                  <a:pt x="4101699" y="4103826"/>
                </a:lnTo>
                <a:lnTo>
                  <a:pt x="4103666" y="4134255"/>
                </a:lnTo>
                <a:lnTo>
                  <a:pt x="4113010" y="4165382"/>
                </a:lnTo>
                <a:lnTo>
                  <a:pt x="4101699" y="4103826"/>
                </a:lnTo>
                <a:lnTo>
                  <a:pt x="4116820" y="4043840"/>
                </a:lnTo>
                <a:lnTo>
                  <a:pt x="4116821" y="4043838"/>
                </a:lnTo>
                <a:lnTo>
                  <a:pt x="4130123" y="4002410"/>
                </a:lnTo>
                <a:lnTo>
                  <a:pt x="4132513" y="3962160"/>
                </a:lnTo>
                <a:lnTo>
                  <a:pt x="4132513" y="3962159"/>
                </a:lnTo>
                <a:cubicBezTo>
                  <a:pt x="4130251" y="3935727"/>
                  <a:pt x="4120060" y="3910104"/>
                  <a:pt x="4100628" y="3885338"/>
                </a:cubicBezTo>
                <a:close/>
                <a:moveTo>
                  <a:pt x="4115391" y="3670561"/>
                </a:moveTo>
                <a:lnTo>
                  <a:pt x="4117820" y="3680164"/>
                </a:lnTo>
                <a:lnTo>
                  <a:pt x="4113772" y="3734837"/>
                </a:lnTo>
                <a:lnTo>
                  <a:pt x="4113772" y="3734838"/>
                </a:lnTo>
                <a:cubicBezTo>
                  <a:pt x="4112820" y="3741316"/>
                  <a:pt x="4111486" y="3749126"/>
                  <a:pt x="4114154" y="3754653"/>
                </a:cubicBezTo>
                <a:lnTo>
                  <a:pt x="4120511" y="3789776"/>
                </a:lnTo>
                <a:lnTo>
                  <a:pt x="4105580" y="3822472"/>
                </a:lnTo>
                <a:cubicBezTo>
                  <a:pt x="4098532" y="3831902"/>
                  <a:pt x="4092912" y="3842046"/>
                  <a:pt x="4091245" y="3852619"/>
                </a:cubicBezTo>
                <a:lnTo>
                  <a:pt x="4091245" y="3852620"/>
                </a:lnTo>
                <a:lnTo>
                  <a:pt x="4092025" y="3868764"/>
                </a:lnTo>
                <a:lnTo>
                  <a:pt x="4100628" y="3885337"/>
                </a:lnTo>
                <a:lnTo>
                  <a:pt x="4091245" y="3852620"/>
                </a:lnTo>
                <a:lnTo>
                  <a:pt x="4105580" y="3822473"/>
                </a:lnTo>
                <a:cubicBezTo>
                  <a:pt x="4113772" y="3811614"/>
                  <a:pt x="4118916" y="3800897"/>
                  <a:pt x="4120511" y="3789777"/>
                </a:cubicBezTo>
                <a:lnTo>
                  <a:pt x="4120511" y="3789776"/>
                </a:lnTo>
                <a:cubicBezTo>
                  <a:pt x="4122107" y="3778655"/>
                  <a:pt x="4120154" y="3767130"/>
                  <a:pt x="4114154" y="3754652"/>
                </a:cubicBezTo>
                <a:lnTo>
                  <a:pt x="4113772" y="3734838"/>
                </a:lnTo>
                <a:lnTo>
                  <a:pt x="4117820" y="3680164"/>
                </a:lnTo>
                <a:lnTo>
                  <a:pt x="4117820" y="3680163"/>
                </a:lnTo>
                <a:close/>
                <a:moveTo>
                  <a:pt x="4185711" y="2836172"/>
                </a:moveTo>
                <a:lnTo>
                  <a:pt x="4177020" y="2848793"/>
                </a:lnTo>
                <a:cubicBezTo>
                  <a:pt x="4172020" y="2865010"/>
                  <a:pt x="4166162" y="2881307"/>
                  <a:pt x="4161416" y="2897785"/>
                </a:cubicBezTo>
                <a:lnTo>
                  <a:pt x="4160387" y="2903551"/>
                </a:lnTo>
                <a:lnTo>
                  <a:pt x="4157113" y="2914328"/>
                </a:lnTo>
                <a:lnTo>
                  <a:pt x="4152482" y="2947859"/>
                </a:lnTo>
                <a:lnTo>
                  <a:pt x="4152481" y="2947862"/>
                </a:lnTo>
                <a:lnTo>
                  <a:pt x="4152481" y="2947863"/>
                </a:lnTo>
                <a:cubicBezTo>
                  <a:pt x="4152112" y="2959157"/>
                  <a:pt x="4153112" y="2970576"/>
                  <a:pt x="4156065" y="2982149"/>
                </a:cubicBezTo>
                <a:lnTo>
                  <a:pt x="4167758" y="3077402"/>
                </a:lnTo>
                <a:lnTo>
                  <a:pt x="4155303" y="3172654"/>
                </a:lnTo>
                <a:cubicBezTo>
                  <a:pt x="4129394" y="3276480"/>
                  <a:pt x="4101962" y="3380305"/>
                  <a:pt x="4107676" y="3489467"/>
                </a:cubicBezTo>
                <a:cubicBezTo>
                  <a:pt x="4108628" y="3507563"/>
                  <a:pt x="4097007" y="3529090"/>
                  <a:pt x="4085577" y="3544713"/>
                </a:cubicBezTo>
                <a:cubicBezTo>
                  <a:pt x="4074719" y="3559668"/>
                  <a:pt x="4068860" y="3566811"/>
                  <a:pt x="4067955" y="3574408"/>
                </a:cubicBezTo>
                <a:lnTo>
                  <a:pt x="4067956" y="3574408"/>
                </a:lnTo>
                <a:lnTo>
                  <a:pt x="4067955" y="3574409"/>
                </a:lnTo>
                <a:cubicBezTo>
                  <a:pt x="4067050" y="3582005"/>
                  <a:pt x="4071099" y="3590054"/>
                  <a:pt x="4080053" y="3606818"/>
                </a:cubicBezTo>
                <a:cubicBezTo>
                  <a:pt x="4084435" y="3614820"/>
                  <a:pt x="4087101" y="3624726"/>
                  <a:pt x="4093579" y="3630633"/>
                </a:cubicBezTo>
                <a:lnTo>
                  <a:pt x="4109452" y="3651926"/>
                </a:lnTo>
                <a:lnTo>
                  <a:pt x="4093579" y="3630632"/>
                </a:lnTo>
                <a:cubicBezTo>
                  <a:pt x="4087101" y="3624725"/>
                  <a:pt x="4084435" y="3614819"/>
                  <a:pt x="4080053" y="3606817"/>
                </a:cubicBezTo>
                <a:cubicBezTo>
                  <a:pt x="4075576" y="3598435"/>
                  <a:pt x="4072325" y="3592232"/>
                  <a:pt x="4070307" y="3587174"/>
                </a:cubicBezTo>
                <a:lnTo>
                  <a:pt x="4067956" y="3574408"/>
                </a:lnTo>
                <a:lnTo>
                  <a:pt x="4073034" y="3562321"/>
                </a:lnTo>
                <a:cubicBezTo>
                  <a:pt x="4075969" y="3557716"/>
                  <a:pt x="4080148" y="3552191"/>
                  <a:pt x="4085577" y="3544714"/>
                </a:cubicBezTo>
                <a:cubicBezTo>
                  <a:pt x="4097007" y="3529091"/>
                  <a:pt x="4108628" y="3507564"/>
                  <a:pt x="4107676" y="3489468"/>
                </a:cubicBezTo>
                <a:cubicBezTo>
                  <a:pt x="4101962" y="3380306"/>
                  <a:pt x="4129394" y="3276481"/>
                  <a:pt x="4155303" y="3172655"/>
                </a:cubicBezTo>
                <a:cubicBezTo>
                  <a:pt x="4163305" y="3140650"/>
                  <a:pt x="4167543" y="3109026"/>
                  <a:pt x="4167758" y="3077402"/>
                </a:cubicBezTo>
                <a:lnTo>
                  <a:pt x="4167758" y="3077401"/>
                </a:lnTo>
                <a:cubicBezTo>
                  <a:pt x="4167972" y="3045777"/>
                  <a:pt x="4164162" y="3014153"/>
                  <a:pt x="4156065" y="2982148"/>
                </a:cubicBezTo>
                <a:lnTo>
                  <a:pt x="4152481" y="2947863"/>
                </a:lnTo>
                <a:lnTo>
                  <a:pt x="4152482" y="2947859"/>
                </a:lnTo>
                <a:lnTo>
                  <a:pt x="4160387" y="2903551"/>
                </a:lnTo>
                <a:lnTo>
                  <a:pt x="4177020" y="2848794"/>
                </a:lnTo>
                <a:cubicBezTo>
                  <a:pt x="4178353" y="2844317"/>
                  <a:pt x="4181639" y="2839983"/>
                  <a:pt x="4185711" y="2836173"/>
                </a:cubicBezTo>
                <a:close/>
                <a:moveTo>
                  <a:pt x="3701225" y="1508458"/>
                </a:moveTo>
                <a:lnTo>
                  <a:pt x="3673131" y="1596214"/>
                </a:lnTo>
                <a:cubicBezTo>
                  <a:pt x="3670654" y="1604979"/>
                  <a:pt x="3672179" y="1615837"/>
                  <a:pt x="3675036" y="1624981"/>
                </a:cubicBezTo>
                <a:cubicBezTo>
                  <a:pt x="3684752" y="1656224"/>
                  <a:pt x="3709137" y="1676037"/>
                  <a:pt x="3731617" y="1697754"/>
                </a:cubicBezTo>
                <a:cubicBezTo>
                  <a:pt x="3741524" y="1707280"/>
                  <a:pt x="3748572" y="1720424"/>
                  <a:pt x="3754286" y="1733189"/>
                </a:cubicBezTo>
                <a:cubicBezTo>
                  <a:pt x="3768957" y="1766336"/>
                  <a:pt x="3782101" y="1800247"/>
                  <a:pt x="3796007" y="1833776"/>
                </a:cubicBezTo>
                <a:cubicBezTo>
                  <a:pt x="3797341" y="1837014"/>
                  <a:pt x="3800770" y="1839680"/>
                  <a:pt x="3803628" y="1842159"/>
                </a:cubicBezTo>
                <a:cubicBezTo>
                  <a:pt x="3833729" y="1866923"/>
                  <a:pt x="3864018" y="1891498"/>
                  <a:pt x="3894119" y="1916455"/>
                </a:cubicBezTo>
                <a:cubicBezTo>
                  <a:pt x="3899833" y="1921217"/>
                  <a:pt x="3904025" y="1928077"/>
                  <a:pt x="3909549" y="1933220"/>
                </a:cubicBezTo>
                <a:cubicBezTo>
                  <a:pt x="3917169" y="1940460"/>
                  <a:pt x="3924410" y="1949604"/>
                  <a:pt x="3933554" y="1953414"/>
                </a:cubicBezTo>
                <a:cubicBezTo>
                  <a:pt x="3962319" y="1965225"/>
                  <a:pt x="3974703" y="1987895"/>
                  <a:pt x="3980037" y="2016470"/>
                </a:cubicBezTo>
                <a:cubicBezTo>
                  <a:pt x="3984990" y="2042571"/>
                  <a:pt x="3989182" y="2068670"/>
                  <a:pt x="3994896" y="2094579"/>
                </a:cubicBezTo>
                <a:cubicBezTo>
                  <a:pt x="4001754" y="2126202"/>
                  <a:pt x="4009184" y="2157637"/>
                  <a:pt x="4017567" y="2188880"/>
                </a:cubicBezTo>
                <a:cubicBezTo>
                  <a:pt x="4021187" y="2202405"/>
                  <a:pt x="4025377" y="2216693"/>
                  <a:pt x="4032807" y="2228315"/>
                </a:cubicBezTo>
                <a:cubicBezTo>
                  <a:pt x="4053382" y="2260891"/>
                  <a:pt x="4067288" y="2295754"/>
                  <a:pt x="4061764" y="2334045"/>
                </a:cubicBezTo>
                <a:cubicBezTo>
                  <a:pt x="4057382" y="2364716"/>
                  <a:pt x="4068622" y="2390435"/>
                  <a:pt x="4086149" y="2409486"/>
                </a:cubicBezTo>
                <a:cubicBezTo>
                  <a:pt x="4094103" y="2418155"/>
                  <a:pt x="4099616" y="2426977"/>
                  <a:pt x="4103250" y="2435913"/>
                </a:cubicBezTo>
                <a:lnTo>
                  <a:pt x="4109081" y="2463018"/>
                </a:lnTo>
                <a:lnTo>
                  <a:pt x="4109080" y="2463031"/>
                </a:lnTo>
                <a:lnTo>
                  <a:pt x="4100439" y="2518262"/>
                </a:lnTo>
                <a:lnTo>
                  <a:pt x="4100438" y="2518264"/>
                </a:lnTo>
                <a:cubicBezTo>
                  <a:pt x="4097771" y="2527790"/>
                  <a:pt x="4096627" y="2536458"/>
                  <a:pt x="4096794" y="2545006"/>
                </a:cubicBezTo>
                <a:lnTo>
                  <a:pt x="4096794" y="2545007"/>
                </a:lnTo>
                <a:cubicBezTo>
                  <a:pt x="4096960" y="2553556"/>
                  <a:pt x="4098437" y="2561986"/>
                  <a:pt x="4101008" y="2571035"/>
                </a:cubicBezTo>
                <a:cubicBezTo>
                  <a:pt x="4113010" y="2612946"/>
                  <a:pt x="4145587" y="2640951"/>
                  <a:pt x="4174162" y="2668002"/>
                </a:cubicBezTo>
                <a:cubicBezTo>
                  <a:pt x="4198547" y="2691055"/>
                  <a:pt x="4212264" y="2716964"/>
                  <a:pt x="4222552" y="2745349"/>
                </a:cubicBezTo>
                <a:lnTo>
                  <a:pt x="4222553" y="2745352"/>
                </a:lnTo>
                <a:lnTo>
                  <a:pt x="4228473" y="2778006"/>
                </a:lnTo>
                <a:lnTo>
                  <a:pt x="4228053" y="2785440"/>
                </a:lnTo>
                <a:lnTo>
                  <a:pt x="4217974" y="2811780"/>
                </a:lnTo>
                <a:lnTo>
                  <a:pt x="4217970" y="2811787"/>
                </a:lnTo>
                <a:lnTo>
                  <a:pt x="4217971" y="2811787"/>
                </a:lnTo>
                <a:lnTo>
                  <a:pt x="4217974" y="2811780"/>
                </a:lnTo>
                <a:lnTo>
                  <a:pt x="4227624" y="2793023"/>
                </a:lnTo>
                <a:lnTo>
                  <a:pt x="4228053" y="2785440"/>
                </a:lnTo>
                <a:lnTo>
                  <a:pt x="4229253" y="2782305"/>
                </a:lnTo>
                <a:lnTo>
                  <a:pt x="4228473" y="2778006"/>
                </a:lnTo>
                <a:lnTo>
                  <a:pt x="4228883" y="2770757"/>
                </a:lnTo>
                <a:lnTo>
                  <a:pt x="4222553" y="2745352"/>
                </a:lnTo>
                <a:lnTo>
                  <a:pt x="4222552" y="2745348"/>
                </a:lnTo>
                <a:cubicBezTo>
                  <a:pt x="4212264" y="2716963"/>
                  <a:pt x="4198547" y="2691054"/>
                  <a:pt x="4174162" y="2668001"/>
                </a:cubicBezTo>
                <a:cubicBezTo>
                  <a:pt x="4145587" y="2640950"/>
                  <a:pt x="4113010" y="2612945"/>
                  <a:pt x="4101008" y="2571034"/>
                </a:cubicBezTo>
                <a:lnTo>
                  <a:pt x="4096794" y="2545007"/>
                </a:lnTo>
                <a:lnTo>
                  <a:pt x="4100438" y="2518265"/>
                </a:lnTo>
                <a:lnTo>
                  <a:pt x="4100439" y="2518262"/>
                </a:lnTo>
                <a:lnTo>
                  <a:pt x="4107019" y="2490551"/>
                </a:lnTo>
                <a:lnTo>
                  <a:pt x="4109080" y="2463031"/>
                </a:lnTo>
                <a:lnTo>
                  <a:pt x="4109082" y="2463019"/>
                </a:lnTo>
                <a:lnTo>
                  <a:pt x="4109081" y="2463018"/>
                </a:lnTo>
                <a:lnTo>
                  <a:pt x="4109082" y="2463018"/>
                </a:lnTo>
                <a:cubicBezTo>
                  <a:pt x="4108200" y="2444777"/>
                  <a:pt x="4102057" y="2426822"/>
                  <a:pt x="4086149" y="2409485"/>
                </a:cubicBezTo>
                <a:cubicBezTo>
                  <a:pt x="4068622" y="2390434"/>
                  <a:pt x="4057382" y="2364715"/>
                  <a:pt x="4061764" y="2334044"/>
                </a:cubicBezTo>
                <a:cubicBezTo>
                  <a:pt x="4067288" y="2295753"/>
                  <a:pt x="4053382" y="2260890"/>
                  <a:pt x="4032807" y="2228314"/>
                </a:cubicBezTo>
                <a:cubicBezTo>
                  <a:pt x="4025377" y="2216692"/>
                  <a:pt x="4021187" y="2202404"/>
                  <a:pt x="4017567" y="2188879"/>
                </a:cubicBezTo>
                <a:cubicBezTo>
                  <a:pt x="4009184" y="2157636"/>
                  <a:pt x="4001754" y="2126201"/>
                  <a:pt x="3994896" y="2094578"/>
                </a:cubicBezTo>
                <a:cubicBezTo>
                  <a:pt x="3989182" y="2068669"/>
                  <a:pt x="3984990" y="2042570"/>
                  <a:pt x="3980037" y="2016469"/>
                </a:cubicBezTo>
                <a:cubicBezTo>
                  <a:pt x="3974703" y="1987894"/>
                  <a:pt x="3962319" y="1965224"/>
                  <a:pt x="3933554" y="1953413"/>
                </a:cubicBezTo>
                <a:cubicBezTo>
                  <a:pt x="3924410" y="1949603"/>
                  <a:pt x="3917169" y="1940459"/>
                  <a:pt x="3909549" y="1933219"/>
                </a:cubicBezTo>
                <a:cubicBezTo>
                  <a:pt x="3904025" y="1928076"/>
                  <a:pt x="3899833" y="1921216"/>
                  <a:pt x="3894119" y="1916454"/>
                </a:cubicBezTo>
                <a:cubicBezTo>
                  <a:pt x="3864018" y="1891497"/>
                  <a:pt x="3833729" y="1866922"/>
                  <a:pt x="3803628" y="1842158"/>
                </a:cubicBezTo>
                <a:cubicBezTo>
                  <a:pt x="3800770" y="1839679"/>
                  <a:pt x="3797341" y="1837013"/>
                  <a:pt x="3796007" y="1833775"/>
                </a:cubicBezTo>
                <a:cubicBezTo>
                  <a:pt x="3782101" y="1800246"/>
                  <a:pt x="3768958" y="1766335"/>
                  <a:pt x="3754286" y="1733188"/>
                </a:cubicBezTo>
                <a:cubicBezTo>
                  <a:pt x="3748572" y="1720423"/>
                  <a:pt x="3741524" y="1707279"/>
                  <a:pt x="3731618" y="1697753"/>
                </a:cubicBezTo>
                <a:cubicBezTo>
                  <a:pt x="3709138" y="1676036"/>
                  <a:pt x="3684752" y="1656223"/>
                  <a:pt x="3675036" y="1624980"/>
                </a:cubicBezTo>
                <a:cubicBezTo>
                  <a:pt x="3672180" y="1615836"/>
                  <a:pt x="3670655" y="1604978"/>
                  <a:pt x="3673132" y="1596213"/>
                </a:cubicBezTo>
                <a:close/>
                <a:moveTo>
                  <a:pt x="3719830" y="1459073"/>
                </a:moveTo>
                <a:lnTo>
                  <a:pt x="3719829" y="1459074"/>
                </a:lnTo>
                <a:lnTo>
                  <a:pt x="3710612" y="1481572"/>
                </a:lnTo>
                <a:close/>
                <a:moveTo>
                  <a:pt x="3739023" y="1268758"/>
                </a:moveTo>
                <a:cubicBezTo>
                  <a:pt x="3739475" y="1275402"/>
                  <a:pt x="3741047" y="1281689"/>
                  <a:pt x="3744190" y="1286070"/>
                </a:cubicBezTo>
                <a:cubicBezTo>
                  <a:pt x="3758763" y="1306930"/>
                  <a:pt x="3765003" y="1328553"/>
                  <a:pt x="3766527" y="1350628"/>
                </a:cubicBezTo>
                <a:lnTo>
                  <a:pt x="3760933" y="1413840"/>
                </a:lnTo>
                <a:lnTo>
                  <a:pt x="3766528" y="1350627"/>
                </a:lnTo>
                <a:cubicBezTo>
                  <a:pt x="3765003" y="1328552"/>
                  <a:pt x="3758764" y="1306930"/>
                  <a:pt x="3744190" y="1286069"/>
                </a:cubicBezTo>
                <a:close/>
                <a:moveTo>
                  <a:pt x="3680752" y="773035"/>
                </a:moveTo>
                <a:lnTo>
                  <a:pt x="3680752" y="773036"/>
                </a:lnTo>
                <a:cubicBezTo>
                  <a:pt x="3683038" y="800277"/>
                  <a:pt x="3686276" y="827330"/>
                  <a:pt x="3688752" y="854380"/>
                </a:cubicBezTo>
                <a:cubicBezTo>
                  <a:pt x="3691038" y="878957"/>
                  <a:pt x="3691800" y="903723"/>
                  <a:pt x="3719805" y="915344"/>
                </a:cubicBezTo>
                <a:cubicBezTo>
                  <a:pt x="3724187" y="917060"/>
                  <a:pt x="3727425" y="922774"/>
                  <a:pt x="3730283" y="927156"/>
                </a:cubicBezTo>
                <a:cubicBezTo>
                  <a:pt x="3774291" y="994786"/>
                  <a:pt x="3773147" y="1030981"/>
                  <a:pt x="3726663" y="1097088"/>
                </a:cubicBezTo>
                <a:cubicBezTo>
                  <a:pt x="3721901" y="1103946"/>
                  <a:pt x="3718471" y="1118614"/>
                  <a:pt x="3722281" y="1123186"/>
                </a:cubicBezTo>
                <a:cubicBezTo>
                  <a:pt x="3738093" y="1142618"/>
                  <a:pt x="3745142" y="1162954"/>
                  <a:pt x="3747000" y="1184029"/>
                </a:cubicBezTo>
                <a:cubicBezTo>
                  <a:pt x="3745142" y="1162954"/>
                  <a:pt x="3738094" y="1142617"/>
                  <a:pt x="3722282" y="1123185"/>
                </a:cubicBezTo>
                <a:cubicBezTo>
                  <a:pt x="3718472" y="1118613"/>
                  <a:pt x="3721902" y="1103945"/>
                  <a:pt x="3726664" y="1097087"/>
                </a:cubicBezTo>
                <a:cubicBezTo>
                  <a:pt x="3773148" y="1030980"/>
                  <a:pt x="3774292" y="994785"/>
                  <a:pt x="3730284" y="927155"/>
                </a:cubicBezTo>
                <a:cubicBezTo>
                  <a:pt x="3727426" y="922773"/>
                  <a:pt x="3724188" y="917059"/>
                  <a:pt x="3719806" y="915343"/>
                </a:cubicBezTo>
                <a:cubicBezTo>
                  <a:pt x="3691800" y="903722"/>
                  <a:pt x="3691038" y="878956"/>
                  <a:pt x="3688752" y="854379"/>
                </a:cubicBezTo>
                <a:close/>
                <a:moveTo>
                  <a:pt x="3736153" y="517851"/>
                </a:moveTo>
                <a:lnTo>
                  <a:pt x="3727235" y="556048"/>
                </a:lnTo>
                <a:cubicBezTo>
                  <a:pt x="3725139" y="564049"/>
                  <a:pt x="3719615" y="572623"/>
                  <a:pt x="3720757" y="580051"/>
                </a:cubicBezTo>
                <a:cubicBezTo>
                  <a:pt x="3724091" y="601579"/>
                  <a:pt x="3721662" y="622201"/>
                  <a:pt x="3717376" y="642538"/>
                </a:cubicBezTo>
                <a:lnTo>
                  <a:pt x="3704853" y="694928"/>
                </a:lnTo>
                <a:lnTo>
                  <a:pt x="3717377" y="642537"/>
                </a:lnTo>
                <a:cubicBezTo>
                  <a:pt x="3721663" y="622201"/>
                  <a:pt x="3724092" y="601578"/>
                  <a:pt x="3720758" y="580050"/>
                </a:cubicBezTo>
                <a:cubicBezTo>
                  <a:pt x="3719616" y="572622"/>
                  <a:pt x="3725140" y="564048"/>
                  <a:pt x="3727236" y="556047"/>
                </a:cubicBezTo>
                <a:close/>
                <a:moveTo>
                  <a:pt x="3749448" y="298169"/>
                </a:moveTo>
                <a:lnTo>
                  <a:pt x="3734666" y="313533"/>
                </a:lnTo>
                <a:lnTo>
                  <a:pt x="3734666" y="313533"/>
                </a:lnTo>
                <a:lnTo>
                  <a:pt x="3734665" y="313534"/>
                </a:lnTo>
                <a:cubicBezTo>
                  <a:pt x="3730473" y="316390"/>
                  <a:pt x="3732759" y="330299"/>
                  <a:pt x="3734093" y="338871"/>
                </a:cubicBezTo>
                <a:lnTo>
                  <a:pt x="3734100" y="338903"/>
                </a:lnTo>
                <a:lnTo>
                  <a:pt x="3744000" y="395640"/>
                </a:lnTo>
                <a:lnTo>
                  <a:pt x="3740190" y="367328"/>
                </a:lnTo>
                <a:lnTo>
                  <a:pt x="3734100" y="338903"/>
                </a:lnTo>
                <a:lnTo>
                  <a:pt x="3734094" y="338870"/>
                </a:lnTo>
                <a:cubicBezTo>
                  <a:pt x="3733427" y="334584"/>
                  <a:pt x="3732522" y="328964"/>
                  <a:pt x="3732308" y="324058"/>
                </a:cubicBezTo>
                <a:lnTo>
                  <a:pt x="3734666" y="313533"/>
                </a:lnTo>
                <a:close/>
                <a:moveTo>
                  <a:pt x="3756993" y="281568"/>
                </a:moveTo>
                <a:lnTo>
                  <a:pt x="3752098" y="295415"/>
                </a:lnTo>
                <a:lnTo>
                  <a:pt x="3752099" y="295415"/>
                </a:lnTo>
                <a:close/>
                <a:moveTo>
                  <a:pt x="3743673" y="24486"/>
                </a:moveTo>
                <a:lnTo>
                  <a:pt x="3741410" y="74129"/>
                </a:lnTo>
                <a:cubicBezTo>
                  <a:pt x="3742333" y="91492"/>
                  <a:pt x="3744643" y="108703"/>
                  <a:pt x="3747334" y="125861"/>
                </a:cubicBezTo>
                <a:lnTo>
                  <a:pt x="3751729" y="153388"/>
                </a:lnTo>
                <a:lnTo>
                  <a:pt x="3760002" y="228944"/>
                </a:lnTo>
                <a:lnTo>
                  <a:pt x="3755543" y="177271"/>
                </a:lnTo>
                <a:lnTo>
                  <a:pt x="3751729" y="153388"/>
                </a:lnTo>
                <a:lnTo>
                  <a:pt x="3751530" y="151569"/>
                </a:lnTo>
                <a:cubicBezTo>
                  <a:pt x="3747300" y="125876"/>
                  <a:pt x="3742795" y="100174"/>
                  <a:pt x="3741411" y="74129"/>
                </a:cubicBezTo>
                <a:close/>
                <a:moveTo>
                  <a:pt x="3741092" y="0"/>
                </a:moveTo>
                <a:lnTo>
                  <a:pt x="4205201" y="0"/>
                </a:lnTo>
                <a:lnTo>
                  <a:pt x="4204073" y="2817"/>
                </a:lnTo>
                <a:cubicBezTo>
                  <a:pt x="4195691" y="21486"/>
                  <a:pt x="4193023" y="43012"/>
                  <a:pt x="4189974" y="63587"/>
                </a:cubicBezTo>
                <a:cubicBezTo>
                  <a:pt x="4184450" y="101308"/>
                  <a:pt x="4181020" y="139219"/>
                  <a:pt x="4176068" y="176939"/>
                </a:cubicBezTo>
                <a:cubicBezTo>
                  <a:pt x="4174924" y="184941"/>
                  <a:pt x="4172830" y="194085"/>
                  <a:pt x="4168066" y="200182"/>
                </a:cubicBezTo>
                <a:cubicBezTo>
                  <a:pt x="4136061" y="241901"/>
                  <a:pt x="4127108" y="292579"/>
                  <a:pt x="4130154" y="340774"/>
                </a:cubicBezTo>
                <a:cubicBezTo>
                  <a:pt x="4132443" y="378686"/>
                  <a:pt x="4134157" y="415835"/>
                  <a:pt x="4130919" y="453364"/>
                </a:cubicBezTo>
                <a:cubicBezTo>
                  <a:pt x="4130727" y="456222"/>
                  <a:pt x="4131109" y="460032"/>
                  <a:pt x="4132633" y="462126"/>
                </a:cubicBezTo>
                <a:cubicBezTo>
                  <a:pt x="4142729" y="475081"/>
                  <a:pt x="4143491" y="488607"/>
                  <a:pt x="4145205" y="505182"/>
                </a:cubicBezTo>
                <a:cubicBezTo>
                  <a:pt x="4147683" y="528615"/>
                  <a:pt x="4145967" y="550141"/>
                  <a:pt x="4141777" y="571860"/>
                </a:cubicBezTo>
                <a:cubicBezTo>
                  <a:pt x="4138729" y="587672"/>
                  <a:pt x="4132443" y="603673"/>
                  <a:pt x="4124440" y="617772"/>
                </a:cubicBezTo>
                <a:cubicBezTo>
                  <a:pt x="4113200" y="637392"/>
                  <a:pt x="4108820" y="656255"/>
                  <a:pt x="4123678" y="674923"/>
                </a:cubicBezTo>
                <a:cubicBezTo>
                  <a:pt x="4139491" y="695116"/>
                  <a:pt x="4133967" y="717977"/>
                  <a:pt x="4134537" y="740268"/>
                </a:cubicBezTo>
                <a:cubicBezTo>
                  <a:pt x="4134729" y="749982"/>
                  <a:pt x="4134347" y="760270"/>
                  <a:pt x="4136823" y="769605"/>
                </a:cubicBezTo>
                <a:cubicBezTo>
                  <a:pt x="4143873" y="796655"/>
                  <a:pt x="4154541" y="822756"/>
                  <a:pt x="4159303" y="850189"/>
                </a:cubicBezTo>
                <a:cubicBezTo>
                  <a:pt x="4161970" y="865430"/>
                  <a:pt x="4157207" y="882384"/>
                  <a:pt x="4153779" y="898198"/>
                </a:cubicBezTo>
                <a:cubicBezTo>
                  <a:pt x="4150159" y="914200"/>
                  <a:pt x="4144635" y="930011"/>
                  <a:pt x="4138919" y="945444"/>
                </a:cubicBezTo>
                <a:cubicBezTo>
                  <a:pt x="4135109" y="955920"/>
                  <a:pt x="4131489" y="967350"/>
                  <a:pt x="4124630" y="975733"/>
                </a:cubicBezTo>
                <a:cubicBezTo>
                  <a:pt x="4109010" y="994785"/>
                  <a:pt x="4106342" y="1014406"/>
                  <a:pt x="4114534" y="1036887"/>
                </a:cubicBezTo>
                <a:cubicBezTo>
                  <a:pt x="4115868" y="1040315"/>
                  <a:pt x="4115868" y="1044315"/>
                  <a:pt x="4116058" y="1048125"/>
                </a:cubicBezTo>
                <a:cubicBezTo>
                  <a:pt x="4120058" y="1109091"/>
                  <a:pt x="4122536" y="1170051"/>
                  <a:pt x="4128632" y="1230633"/>
                </a:cubicBezTo>
                <a:cubicBezTo>
                  <a:pt x="4131109" y="1255206"/>
                  <a:pt x="4141967" y="1278829"/>
                  <a:pt x="4148825" y="1303024"/>
                </a:cubicBezTo>
                <a:cubicBezTo>
                  <a:pt x="4150159" y="1307978"/>
                  <a:pt x="4152255" y="1313504"/>
                  <a:pt x="4151301" y="1318456"/>
                </a:cubicBezTo>
                <a:cubicBezTo>
                  <a:pt x="4141777" y="1372368"/>
                  <a:pt x="4155683" y="1422854"/>
                  <a:pt x="4173972" y="1472575"/>
                </a:cubicBezTo>
                <a:cubicBezTo>
                  <a:pt x="4175878" y="1477717"/>
                  <a:pt x="4175306" y="1484004"/>
                  <a:pt x="4174924" y="1489720"/>
                </a:cubicBezTo>
                <a:cubicBezTo>
                  <a:pt x="4173592" y="1505724"/>
                  <a:pt x="4166924" y="1523059"/>
                  <a:pt x="4170924" y="1537537"/>
                </a:cubicBezTo>
                <a:cubicBezTo>
                  <a:pt x="4181974" y="1576019"/>
                  <a:pt x="4195309" y="1614120"/>
                  <a:pt x="4212073" y="1650317"/>
                </a:cubicBezTo>
                <a:cubicBezTo>
                  <a:pt x="4229028" y="1687086"/>
                  <a:pt x="4243316" y="1721185"/>
                  <a:pt x="4226173" y="1763287"/>
                </a:cubicBezTo>
                <a:cubicBezTo>
                  <a:pt x="4218932" y="1781194"/>
                  <a:pt x="4224076" y="1804816"/>
                  <a:pt x="4225981" y="1825393"/>
                </a:cubicBezTo>
                <a:cubicBezTo>
                  <a:pt x="4227504" y="1840441"/>
                  <a:pt x="4236078" y="1854920"/>
                  <a:pt x="4236078" y="1869780"/>
                </a:cubicBezTo>
                <a:cubicBezTo>
                  <a:pt x="4236078" y="1909408"/>
                  <a:pt x="4246174" y="1944649"/>
                  <a:pt x="4266749" y="1978940"/>
                </a:cubicBezTo>
                <a:cubicBezTo>
                  <a:pt x="4274749" y="1992279"/>
                  <a:pt x="4269416" y="2013043"/>
                  <a:pt x="4271512" y="2030378"/>
                </a:cubicBezTo>
                <a:cubicBezTo>
                  <a:pt x="4273987" y="2048668"/>
                  <a:pt x="4276274" y="2067525"/>
                  <a:pt x="4281800" y="2085054"/>
                </a:cubicBezTo>
                <a:cubicBezTo>
                  <a:pt x="4296278" y="2130393"/>
                  <a:pt x="4312661" y="2175163"/>
                  <a:pt x="4327901" y="2220312"/>
                </a:cubicBezTo>
                <a:cubicBezTo>
                  <a:pt x="4340476" y="2257459"/>
                  <a:pt x="4330569" y="2294039"/>
                  <a:pt x="4325236" y="2330806"/>
                </a:cubicBezTo>
                <a:cubicBezTo>
                  <a:pt x="4321805" y="2353859"/>
                  <a:pt x="4313613" y="2375383"/>
                  <a:pt x="4325807" y="2401292"/>
                </a:cubicBezTo>
                <a:cubicBezTo>
                  <a:pt x="4337427" y="2426059"/>
                  <a:pt x="4334759" y="2457492"/>
                  <a:pt x="4341047" y="2485307"/>
                </a:cubicBezTo>
                <a:cubicBezTo>
                  <a:pt x="4346380" y="2508742"/>
                  <a:pt x="4354954" y="2531409"/>
                  <a:pt x="4363336" y="2554079"/>
                </a:cubicBezTo>
                <a:cubicBezTo>
                  <a:pt x="4374768" y="2584942"/>
                  <a:pt x="4386767" y="2615421"/>
                  <a:pt x="4381054" y="2649143"/>
                </a:cubicBezTo>
                <a:cubicBezTo>
                  <a:pt x="4374575" y="2687436"/>
                  <a:pt x="4398960" y="2713723"/>
                  <a:pt x="4415154" y="2743826"/>
                </a:cubicBezTo>
                <a:cubicBezTo>
                  <a:pt x="4426202" y="2764590"/>
                  <a:pt x="4434395" y="2787259"/>
                  <a:pt x="4441254" y="2809930"/>
                </a:cubicBezTo>
                <a:cubicBezTo>
                  <a:pt x="4450207" y="2840219"/>
                  <a:pt x="4455542" y="2871462"/>
                  <a:pt x="4464304" y="2901943"/>
                </a:cubicBezTo>
                <a:cubicBezTo>
                  <a:pt x="4477448" y="2948047"/>
                  <a:pt x="4487736" y="2994722"/>
                  <a:pt x="4480497" y="3042728"/>
                </a:cubicBezTo>
                <a:cubicBezTo>
                  <a:pt x="4477259" y="3064827"/>
                  <a:pt x="4477448" y="3085403"/>
                  <a:pt x="4482212" y="3107500"/>
                </a:cubicBezTo>
                <a:cubicBezTo>
                  <a:pt x="4490023" y="3143695"/>
                  <a:pt x="4490976" y="3180844"/>
                  <a:pt x="4520122" y="3209993"/>
                </a:cubicBezTo>
                <a:cubicBezTo>
                  <a:pt x="4530410" y="3220280"/>
                  <a:pt x="4533076" y="3238758"/>
                  <a:pt x="4538410" y="3253809"/>
                </a:cubicBezTo>
                <a:cubicBezTo>
                  <a:pt x="4544699" y="3271145"/>
                  <a:pt x="4541459" y="3283908"/>
                  <a:pt x="4523170" y="3293244"/>
                </a:cubicBezTo>
                <a:cubicBezTo>
                  <a:pt x="4514979" y="3297434"/>
                  <a:pt x="4506978" y="3309437"/>
                  <a:pt x="4505643" y="3318771"/>
                </a:cubicBezTo>
                <a:cubicBezTo>
                  <a:pt x="4501643" y="3346776"/>
                  <a:pt x="4507549" y="3372495"/>
                  <a:pt x="4520504" y="3399546"/>
                </a:cubicBezTo>
                <a:cubicBezTo>
                  <a:pt x="4532697" y="3424883"/>
                  <a:pt x="4531362" y="3456508"/>
                  <a:pt x="4536124" y="3485275"/>
                </a:cubicBezTo>
                <a:cubicBezTo>
                  <a:pt x="4539554" y="3505657"/>
                  <a:pt x="4546602" y="3526042"/>
                  <a:pt x="4546602" y="3546617"/>
                </a:cubicBezTo>
                <a:cubicBezTo>
                  <a:pt x="4546602" y="3572146"/>
                  <a:pt x="4540506" y="3597482"/>
                  <a:pt x="4538221" y="3623201"/>
                </a:cubicBezTo>
                <a:cubicBezTo>
                  <a:pt x="4536316" y="3643204"/>
                  <a:pt x="4537079" y="3663589"/>
                  <a:pt x="4534792" y="3683591"/>
                </a:cubicBezTo>
                <a:cubicBezTo>
                  <a:pt x="4533076" y="3699976"/>
                  <a:pt x="4528696" y="3716168"/>
                  <a:pt x="4525077" y="3732361"/>
                </a:cubicBezTo>
                <a:cubicBezTo>
                  <a:pt x="4523742" y="3738267"/>
                  <a:pt x="4518597" y="3744173"/>
                  <a:pt x="4519359" y="3749506"/>
                </a:cubicBezTo>
                <a:cubicBezTo>
                  <a:pt x="4527552" y="3802467"/>
                  <a:pt x="4490976" y="3840569"/>
                  <a:pt x="4474782" y="3885338"/>
                </a:cubicBezTo>
                <a:cubicBezTo>
                  <a:pt x="4457636" y="3932394"/>
                  <a:pt x="4431347" y="3977925"/>
                  <a:pt x="4439157" y="4030503"/>
                </a:cubicBezTo>
                <a:cubicBezTo>
                  <a:pt x="4443919" y="4062318"/>
                  <a:pt x="4454971" y="4092989"/>
                  <a:pt x="4461639" y="4124614"/>
                </a:cubicBezTo>
                <a:cubicBezTo>
                  <a:pt x="4463924" y="4135854"/>
                  <a:pt x="4463542" y="4148427"/>
                  <a:pt x="4461256" y="4159667"/>
                </a:cubicBezTo>
                <a:cubicBezTo>
                  <a:pt x="4450777" y="4213961"/>
                  <a:pt x="4449253" y="4267493"/>
                  <a:pt x="4466400" y="4320837"/>
                </a:cubicBezTo>
                <a:cubicBezTo>
                  <a:pt x="4469259" y="4329979"/>
                  <a:pt x="4471924" y="4339695"/>
                  <a:pt x="4471924" y="4349222"/>
                </a:cubicBezTo>
                <a:cubicBezTo>
                  <a:pt x="4471924" y="4401419"/>
                  <a:pt x="4467924" y="4452665"/>
                  <a:pt x="4449253" y="4502579"/>
                </a:cubicBezTo>
                <a:cubicBezTo>
                  <a:pt x="4442967" y="4519343"/>
                  <a:pt x="4446967" y="4539728"/>
                  <a:pt x="4445443" y="4558207"/>
                </a:cubicBezTo>
                <a:cubicBezTo>
                  <a:pt x="4444111" y="4575351"/>
                  <a:pt x="4443539" y="4592878"/>
                  <a:pt x="4439157" y="4609452"/>
                </a:cubicBezTo>
                <a:cubicBezTo>
                  <a:pt x="4432681" y="4633647"/>
                  <a:pt x="4431919" y="4656126"/>
                  <a:pt x="4437633" y="4681083"/>
                </a:cubicBezTo>
                <a:cubicBezTo>
                  <a:pt x="4442967" y="4704895"/>
                  <a:pt x="4440301" y="4730614"/>
                  <a:pt x="4440491" y="4755381"/>
                </a:cubicBezTo>
                <a:cubicBezTo>
                  <a:pt x="4440681" y="4783004"/>
                  <a:pt x="4440871" y="4810627"/>
                  <a:pt x="4439919" y="4838250"/>
                </a:cubicBezTo>
                <a:cubicBezTo>
                  <a:pt x="4439539" y="4849300"/>
                  <a:pt x="4431919" y="4861873"/>
                  <a:pt x="4434967" y="4871019"/>
                </a:cubicBezTo>
                <a:cubicBezTo>
                  <a:pt x="4445254" y="4900546"/>
                  <a:pt x="4432872" y="4930075"/>
                  <a:pt x="4438395" y="4959602"/>
                </a:cubicBezTo>
                <a:cubicBezTo>
                  <a:pt x="4441254" y="4974082"/>
                  <a:pt x="4433444" y="4990465"/>
                  <a:pt x="4432681" y="5006086"/>
                </a:cubicBezTo>
                <a:cubicBezTo>
                  <a:pt x="4431347" y="5031614"/>
                  <a:pt x="4431919" y="5057141"/>
                  <a:pt x="4431537" y="5082670"/>
                </a:cubicBezTo>
                <a:cubicBezTo>
                  <a:pt x="4431347" y="5091052"/>
                  <a:pt x="4430585" y="5099245"/>
                  <a:pt x="4430202" y="5107627"/>
                </a:cubicBezTo>
                <a:cubicBezTo>
                  <a:pt x="4429823" y="5115057"/>
                  <a:pt x="4428108" y="5122867"/>
                  <a:pt x="4429440" y="5129916"/>
                </a:cubicBezTo>
                <a:cubicBezTo>
                  <a:pt x="4434205" y="5155445"/>
                  <a:pt x="4442016" y="5180591"/>
                  <a:pt x="4445063" y="5206308"/>
                </a:cubicBezTo>
                <a:cubicBezTo>
                  <a:pt x="4447729" y="5228597"/>
                  <a:pt x="4444111" y="5251650"/>
                  <a:pt x="4446015" y="5274129"/>
                </a:cubicBezTo>
                <a:cubicBezTo>
                  <a:pt x="4449253" y="5313754"/>
                  <a:pt x="4454971" y="5353379"/>
                  <a:pt x="4458589" y="5393005"/>
                </a:cubicBezTo>
                <a:cubicBezTo>
                  <a:pt x="4459351" y="5401579"/>
                  <a:pt x="4454587" y="5410531"/>
                  <a:pt x="4454207" y="5419295"/>
                </a:cubicBezTo>
                <a:cubicBezTo>
                  <a:pt x="4453255" y="5446728"/>
                  <a:pt x="4453063" y="5474161"/>
                  <a:pt x="4452493" y="5501594"/>
                </a:cubicBezTo>
                <a:cubicBezTo>
                  <a:pt x="4452301" y="5517215"/>
                  <a:pt x="4452873" y="5533027"/>
                  <a:pt x="4451160" y="5548460"/>
                </a:cubicBezTo>
                <a:cubicBezTo>
                  <a:pt x="4448873" y="5568842"/>
                  <a:pt x="4445443" y="5587321"/>
                  <a:pt x="4460304" y="5606372"/>
                </a:cubicBezTo>
                <a:cubicBezTo>
                  <a:pt x="4483354" y="5635711"/>
                  <a:pt x="4474400" y="5673050"/>
                  <a:pt x="4479734" y="5706959"/>
                </a:cubicBezTo>
                <a:cubicBezTo>
                  <a:pt x="4481069" y="5715723"/>
                  <a:pt x="4481259" y="5724678"/>
                  <a:pt x="4482782" y="5733440"/>
                </a:cubicBezTo>
                <a:cubicBezTo>
                  <a:pt x="4485641" y="5749634"/>
                  <a:pt x="4488879" y="5765635"/>
                  <a:pt x="4492119" y="5781830"/>
                </a:cubicBezTo>
                <a:cubicBezTo>
                  <a:pt x="4492690" y="5784686"/>
                  <a:pt x="4492881" y="5787924"/>
                  <a:pt x="4493834" y="5790592"/>
                </a:cubicBezTo>
                <a:cubicBezTo>
                  <a:pt x="4501833" y="5815169"/>
                  <a:pt x="4510977" y="5839361"/>
                  <a:pt x="4517455" y="5864318"/>
                </a:cubicBezTo>
                <a:cubicBezTo>
                  <a:pt x="4520695" y="5876511"/>
                  <a:pt x="4521076" y="5890037"/>
                  <a:pt x="4519359" y="5902610"/>
                </a:cubicBezTo>
                <a:cubicBezTo>
                  <a:pt x="4514407" y="5939377"/>
                  <a:pt x="4512311" y="5975764"/>
                  <a:pt x="4519551" y="6012723"/>
                </a:cubicBezTo>
                <a:cubicBezTo>
                  <a:pt x="4522408" y="6027392"/>
                  <a:pt x="4517645" y="6043776"/>
                  <a:pt x="4515931" y="6059397"/>
                </a:cubicBezTo>
                <a:cubicBezTo>
                  <a:pt x="4511360" y="6096736"/>
                  <a:pt x="4506405" y="6134075"/>
                  <a:pt x="4502025" y="6171605"/>
                </a:cubicBezTo>
                <a:cubicBezTo>
                  <a:pt x="4499358" y="6195037"/>
                  <a:pt x="4497833" y="6218660"/>
                  <a:pt x="4495167" y="6242093"/>
                </a:cubicBezTo>
                <a:cubicBezTo>
                  <a:pt x="4491927" y="6269144"/>
                  <a:pt x="4486975" y="6296005"/>
                  <a:pt x="4484306" y="6323058"/>
                </a:cubicBezTo>
                <a:cubicBezTo>
                  <a:pt x="4481259" y="6353919"/>
                  <a:pt x="4480688" y="6384972"/>
                  <a:pt x="4477448" y="6415833"/>
                </a:cubicBezTo>
                <a:cubicBezTo>
                  <a:pt x="4471162" y="6472225"/>
                  <a:pt x="4463733" y="6528424"/>
                  <a:pt x="4456683" y="6584812"/>
                </a:cubicBezTo>
                <a:cubicBezTo>
                  <a:pt x="4449825" y="6639488"/>
                  <a:pt x="4443729" y="6694164"/>
                  <a:pt x="4435157" y="6748458"/>
                </a:cubicBezTo>
                <a:cubicBezTo>
                  <a:pt x="4431537" y="6771319"/>
                  <a:pt x="4421630" y="6793035"/>
                  <a:pt x="4416106" y="6815516"/>
                </a:cubicBezTo>
                <a:lnTo>
                  <a:pt x="4406407" y="6858000"/>
                </a:lnTo>
                <a:lnTo>
                  <a:pt x="4234154" y="6858000"/>
                </a:lnTo>
                <a:lnTo>
                  <a:pt x="0" y="6858000"/>
                </a:lnTo>
                <a:lnTo>
                  <a:pt x="0" y="2"/>
                </a:lnTo>
                <a:lnTo>
                  <a:pt x="3741092" y="1"/>
                </a:lnTo>
                <a:lnTo>
                  <a:pt x="3743810" y="21486"/>
                </a:lnTo>
                <a:close/>
              </a:path>
            </a:pathLst>
          </a:custGeom>
          <a:effectLst/>
        </p:spPr>
      </p:pic>
      <p:grpSp>
        <p:nvGrpSpPr>
          <p:cNvPr id="11" name="Group 10">
            <a:extLst>
              <a:ext uri="{FF2B5EF4-FFF2-40B4-BE49-F238E27FC236}">
                <a16:creationId xmlns:a16="http://schemas.microsoft.com/office/drawing/2014/main" id="{54A1C8FD-E5B7-4BEC-A74A-A55FB8EA7C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2" name="Freeform: Shape 11">
              <a:extLst>
                <a:ext uri="{FF2B5EF4-FFF2-40B4-BE49-F238E27FC236}">
                  <a16:creationId xmlns:a16="http://schemas.microsoft.com/office/drawing/2014/main" id="{B20D202D-5E48-4B15-9AF5-71BED4FCF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68D6A069-9380-4E59-A0DA-07053EE8E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Marcador de contenido 2">
            <a:extLst>
              <a:ext uri="{FF2B5EF4-FFF2-40B4-BE49-F238E27FC236}">
                <a16:creationId xmlns:a16="http://schemas.microsoft.com/office/drawing/2014/main" id="{D694B919-DC11-3941-A362-712D763A2717}"/>
              </a:ext>
            </a:extLst>
          </p:cNvPr>
          <p:cNvSpPr>
            <a:spLocks noGrp="1"/>
          </p:cNvSpPr>
          <p:nvPr>
            <p:ph idx="1"/>
          </p:nvPr>
        </p:nvSpPr>
        <p:spPr>
          <a:xfrm>
            <a:off x="4981904" y="2354317"/>
            <a:ext cx="6274676" cy="3474083"/>
          </a:xfrm>
        </p:spPr>
        <p:txBody>
          <a:bodyPr>
            <a:noAutofit/>
          </a:bodyPr>
          <a:lstStyle/>
          <a:p>
            <a:pPr algn="just"/>
            <a:r>
              <a:rPr lang="es-ES_tradnl" sz="2400" dirty="0">
                <a:solidFill>
                  <a:schemeClr val="bg1">
                    <a:alpha val="80000"/>
                  </a:schemeClr>
                </a:solidFill>
                <a:latin typeface="Garamond" panose="02020404030301010803" pitchFamily="18" charset="0"/>
              </a:rPr>
              <a:t>Nozick no consideró que la finalidad de una teoría de la justicia fuera mostrar cómo era posible </a:t>
            </a:r>
            <a:r>
              <a:rPr lang="es-ES_tradnl" sz="2400" i="1" dirty="0">
                <a:solidFill>
                  <a:schemeClr val="bg1">
                    <a:alpha val="80000"/>
                  </a:schemeClr>
                </a:solidFill>
                <a:latin typeface="Garamond" panose="02020404030301010803" pitchFamily="18" charset="0"/>
              </a:rPr>
              <a:t>acordar unos principios de justicia bajo condiciones hipotéticas de imparcialidad e ignorancia.</a:t>
            </a:r>
          </a:p>
          <a:p>
            <a:pPr algn="just"/>
            <a:endParaRPr lang="es-ES_tradnl" sz="2400" i="1" dirty="0">
              <a:solidFill>
                <a:schemeClr val="bg1">
                  <a:alpha val="80000"/>
                </a:schemeClr>
              </a:solidFill>
              <a:latin typeface="Garamond" panose="02020404030301010803" pitchFamily="18" charset="0"/>
            </a:endParaRPr>
          </a:p>
          <a:p>
            <a:pPr algn="just"/>
            <a:r>
              <a:rPr lang="es-ES_tradnl" sz="2400" dirty="0">
                <a:solidFill>
                  <a:schemeClr val="bg1">
                    <a:alpha val="80000"/>
                  </a:schemeClr>
                </a:solidFill>
                <a:latin typeface="Garamond" panose="02020404030301010803" pitchFamily="18" charset="0"/>
              </a:rPr>
              <a:t>Él más bien quiso enfrentar la cuestión sobre </a:t>
            </a:r>
            <a:r>
              <a:rPr lang="es-ES_tradnl" sz="2400" b="1" i="1" dirty="0">
                <a:solidFill>
                  <a:schemeClr val="bg1">
                    <a:alpha val="80000"/>
                  </a:schemeClr>
                </a:solidFill>
                <a:latin typeface="Garamond" panose="02020404030301010803" pitchFamily="18" charset="0"/>
              </a:rPr>
              <a:t>cómo proteger los derechos de libertad y propiedad al interior de un estado mínimo</a:t>
            </a:r>
            <a:r>
              <a:rPr lang="es-ES_tradnl" sz="2400" b="1" dirty="0">
                <a:solidFill>
                  <a:schemeClr val="bg1">
                    <a:alpha val="80000"/>
                  </a:schemeClr>
                </a:solidFill>
                <a:latin typeface="Garamond" panose="02020404030301010803" pitchFamily="18" charset="0"/>
              </a:rPr>
              <a:t>, </a:t>
            </a:r>
            <a:r>
              <a:rPr lang="es-ES_tradnl" sz="2400" dirty="0">
                <a:solidFill>
                  <a:schemeClr val="bg1">
                    <a:alpha val="80000"/>
                  </a:schemeClr>
                </a:solidFill>
                <a:latin typeface="Garamond" panose="02020404030301010803" pitchFamily="18" charset="0"/>
              </a:rPr>
              <a:t>así como qué tipo de Estado era compatible con ello.</a:t>
            </a:r>
          </a:p>
        </p:txBody>
      </p:sp>
    </p:spTree>
    <p:extLst>
      <p:ext uri="{BB962C8B-B14F-4D97-AF65-F5344CB8AC3E}">
        <p14:creationId xmlns:p14="http://schemas.microsoft.com/office/powerpoint/2010/main" val="278901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E94EC9A-7752-DC4A-88FF-4BD8AC2DD41E}"/>
              </a:ext>
            </a:extLst>
          </p:cNvPr>
          <p:cNvSpPr>
            <a:spLocks noGrp="1"/>
          </p:cNvSpPr>
          <p:nvPr>
            <p:ph type="title"/>
          </p:nvPr>
        </p:nvSpPr>
        <p:spPr>
          <a:xfrm>
            <a:off x="1136397" y="502020"/>
            <a:ext cx="5323715" cy="1183089"/>
          </a:xfrm>
        </p:spPr>
        <p:txBody>
          <a:bodyPr anchor="b">
            <a:normAutofit/>
          </a:bodyPr>
          <a:lstStyle/>
          <a:p>
            <a:r>
              <a:rPr lang="es-ES_tradnl" sz="4000" b="1" dirty="0">
                <a:latin typeface="Garamond" panose="02020404030301010803" pitchFamily="18" charset="0"/>
              </a:rPr>
              <a:t>La tesis central</a:t>
            </a:r>
          </a:p>
        </p:txBody>
      </p:sp>
      <p:sp>
        <p:nvSpPr>
          <p:cNvPr id="3" name="Marcador de contenido 2">
            <a:extLst>
              <a:ext uri="{FF2B5EF4-FFF2-40B4-BE49-F238E27FC236}">
                <a16:creationId xmlns:a16="http://schemas.microsoft.com/office/drawing/2014/main" id="{7E4B93D5-C266-1942-A451-6FBA30028366}"/>
              </a:ext>
            </a:extLst>
          </p:cNvPr>
          <p:cNvSpPr>
            <a:spLocks noGrp="1"/>
          </p:cNvSpPr>
          <p:nvPr>
            <p:ph idx="1"/>
          </p:nvPr>
        </p:nvSpPr>
        <p:spPr>
          <a:xfrm>
            <a:off x="731521" y="1770448"/>
            <a:ext cx="5728592" cy="4170530"/>
          </a:xfrm>
        </p:spPr>
        <p:txBody>
          <a:bodyPr anchor="t">
            <a:noAutofit/>
          </a:bodyPr>
          <a:lstStyle/>
          <a:p>
            <a:pPr algn="just"/>
            <a:r>
              <a:rPr lang="es-ES_tradnl" sz="2200" dirty="0">
                <a:latin typeface="Garamond" panose="02020404030301010803" pitchFamily="18" charset="0"/>
              </a:rPr>
              <a:t>La tesis central de la propuesta distributiva de Nozick puede expresarse de la siguiente manera: </a:t>
            </a:r>
          </a:p>
          <a:p>
            <a:pPr marL="457200" lvl="1" indent="0" algn="just">
              <a:buNone/>
            </a:pPr>
            <a:r>
              <a:rPr lang="es-ES_tradnl" sz="2200" dirty="0">
                <a:latin typeface="Garamond" panose="02020404030301010803" pitchFamily="18" charset="0"/>
              </a:rPr>
              <a:t>“Si asumimos que todas las personas tienen derecho a los bienes que actualmente poseen, entonces una justa distribución es simplemente aquella que es fruto de </a:t>
            </a:r>
            <a:r>
              <a:rPr lang="es-ES_tradnl" sz="2200" i="1" dirty="0">
                <a:latin typeface="Garamond" panose="02020404030301010803" pitchFamily="18" charset="0"/>
              </a:rPr>
              <a:t>libres intercambios</a:t>
            </a:r>
            <a:r>
              <a:rPr lang="es-ES_tradnl" sz="2200" dirty="0">
                <a:latin typeface="Garamond" panose="02020404030301010803" pitchFamily="18" charset="0"/>
              </a:rPr>
              <a:t> o </a:t>
            </a:r>
            <a:r>
              <a:rPr lang="es-ES_tradnl" sz="2200" i="1" dirty="0">
                <a:latin typeface="Garamond" panose="02020404030301010803" pitchFamily="18" charset="0"/>
              </a:rPr>
              <a:t>intercambios voluntarios”</a:t>
            </a:r>
            <a:endParaRPr lang="es-ES_tradnl" sz="2200" dirty="0">
              <a:latin typeface="Garamond" panose="02020404030301010803" pitchFamily="18" charset="0"/>
            </a:endParaRPr>
          </a:p>
          <a:p>
            <a:pPr algn="just"/>
            <a:r>
              <a:rPr lang="es-ES_tradnl" sz="2200" dirty="0">
                <a:latin typeface="Garamond" panose="02020404030301010803" pitchFamily="18" charset="0"/>
              </a:rPr>
              <a:t>Cualquier distribución que sea el resultado de transferencias libres a partir de una situación justa, es justa en sí misma.</a:t>
            </a:r>
          </a:p>
        </p:txBody>
      </p:sp>
      <p:sp>
        <p:nvSpPr>
          <p:cNvPr id="47" name="Rectangle 4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a:extLst>
              <a:ext uri="{FF2B5EF4-FFF2-40B4-BE49-F238E27FC236}">
                <a16:creationId xmlns:a16="http://schemas.microsoft.com/office/drawing/2014/main" id="{C8E8C8AF-73C0-4BBC-BC91-C1EC320700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75967" y="1359681"/>
            <a:ext cx="4170530" cy="4170530"/>
          </a:xfrm>
          <a:prstGeom prst="rect">
            <a:avLst/>
          </a:prstGeom>
        </p:spPr>
      </p:pic>
    </p:spTree>
    <p:extLst>
      <p:ext uri="{BB962C8B-B14F-4D97-AF65-F5344CB8AC3E}">
        <p14:creationId xmlns:p14="http://schemas.microsoft.com/office/powerpoint/2010/main" val="99219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17E2DE0-710B-C944-A25F-FDBC8F6AD9CA}"/>
              </a:ext>
            </a:extLst>
          </p:cNvPr>
          <p:cNvSpPr>
            <a:spLocks noGrp="1"/>
          </p:cNvSpPr>
          <p:nvPr>
            <p:ph type="title"/>
          </p:nvPr>
        </p:nvSpPr>
        <p:spPr>
          <a:xfrm>
            <a:off x="1371599" y="294538"/>
            <a:ext cx="9895951" cy="1033669"/>
          </a:xfrm>
        </p:spPr>
        <p:txBody>
          <a:bodyPr>
            <a:normAutofit/>
          </a:bodyPr>
          <a:lstStyle/>
          <a:p>
            <a:r>
              <a:rPr lang="es-ES_tradnl" sz="4000">
                <a:solidFill>
                  <a:srgbClr val="FFFFFF"/>
                </a:solidFill>
              </a:rPr>
              <a:t>El principio de justicia distributiva</a:t>
            </a:r>
          </a:p>
        </p:txBody>
      </p:sp>
      <p:sp>
        <p:nvSpPr>
          <p:cNvPr id="3" name="Marcador de contenido 2">
            <a:extLst>
              <a:ext uri="{FF2B5EF4-FFF2-40B4-BE49-F238E27FC236}">
                <a16:creationId xmlns:a16="http://schemas.microsoft.com/office/drawing/2014/main" id="{BCE00979-1750-0A47-8DC1-97A7A205029F}"/>
              </a:ext>
            </a:extLst>
          </p:cNvPr>
          <p:cNvSpPr>
            <a:spLocks noGrp="1"/>
          </p:cNvSpPr>
          <p:nvPr>
            <p:ph idx="1"/>
          </p:nvPr>
        </p:nvSpPr>
        <p:spPr>
          <a:xfrm>
            <a:off x="1371599" y="2318197"/>
            <a:ext cx="9724031" cy="3683358"/>
          </a:xfrm>
        </p:spPr>
        <p:txBody>
          <a:bodyPr anchor="ctr">
            <a:normAutofit/>
          </a:bodyPr>
          <a:lstStyle/>
          <a:p>
            <a:r>
              <a:rPr lang="es-ES_tradnl" sz="3200" dirty="0">
                <a:latin typeface="Californian FB" panose="0207040306080B030204" pitchFamily="18" charset="77"/>
                <a:cs typeface="Bangla MN" pitchFamily="2" charset="0"/>
              </a:rPr>
              <a:t>El principio completo de justicia distributiva diría simplemente que una distribución es justa si cada uno tiene derecho (</a:t>
            </a:r>
            <a:r>
              <a:rPr lang="es-ES_tradnl" sz="3200" i="1" dirty="0" err="1">
                <a:latin typeface="Californian FB" panose="0207040306080B030204" pitchFamily="18" charset="77"/>
                <a:cs typeface="Bangla MN" pitchFamily="2" charset="0"/>
              </a:rPr>
              <a:t>is</a:t>
            </a:r>
            <a:r>
              <a:rPr lang="es-ES_tradnl" sz="3200" i="1" dirty="0">
                <a:latin typeface="Californian FB" panose="0207040306080B030204" pitchFamily="18" charset="77"/>
                <a:cs typeface="Bangla MN" pitchFamily="2" charset="0"/>
              </a:rPr>
              <a:t> </a:t>
            </a:r>
            <a:r>
              <a:rPr lang="es-ES_tradnl" sz="3200" i="1" dirty="0" err="1">
                <a:latin typeface="Californian FB" panose="0207040306080B030204" pitchFamily="18" charset="77"/>
                <a:cs typeface="Bangla MN" pitchFamily="2" charset="0"/>
              </a:rPr>
              <a:t>entitled</a:t>
            </a:r>
            <a:r>
              <a:rPr lang="es-ES_tradnl" sz="3200" i="1" dirty="0">
                <a:latin typeface="Californian FB" panose="0207040306080B030204" pitchFamily="18" charset="77"/>
                <a:cs typeface="Bangla MN" pitchFamily="2" charset="0"/>
              </a:rPr>
              <a:t> </a:t>
            </a:r>
            <a:r>
              <a:rPr lang="es-ES_tradnl" sz="3200" dirty="0">
                <a:latin typeface="Californian FB" panose="0207040306080B030204" pitchFamily="18" charset="77"/>
                <a:cs typeface="Bangla MN" pitchFamily="2" charset="0"/>
              </a:rPr>
              <a:t>) a las pertenencias que posee según la distribución.</a:t>
            </a:r>
          </a:p>
        </p:txBody>
      </p:sp>
    </p:spTree>
    <p:extLst>
      <p:ext uri="{BB962C8B-B14F-4D97-AF65-F5344CB8AC3E}">
        <p14:creationId xmlns:p14="http://schemas.microsoft.com/office/powerpoint/2010/main" val="1697031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B41793D-8FCD-2D44-8809-18B8266551A8}"/>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700" kern="1200">
                <a:solidFill>
                  <a:srgbClr val="FFFFFF"/>
                </a:solidFill>
                <a:latin typeface="+mj-lt"/>
                <a:ea typeface="+mj-ea"/>
                <a:cs typeface="+mj-cs"/>
              </a:rPr>
              <a:t>Principios de la teoría del justo título</a:t>
            </a:r>
          </a:p>
        </p:txBody>
      </p:sp>
      <p:pic>
        <p:nvPicPr>
          <p:cNvPr id="7" name="Marcador de contenido 6" descr="Imagen que contiene pájaro, tabla, ave&#10;&#10;Descripción generada automáticamente">
            <a:extLst>
              <a:ext uri="{FF2B5EF4-FFF2-40B4-BE49-F238E27FC236}">
                <a16:creationId xmlns:a16="http://schemas.microsoft.com/office/drawing/2014/main" id="{2B09E2DF-C13D-114B-BAD2-90C33D96BE60}"/>
              </a:ext>
            </a:extLst>
          </p:cNvPr>
          <p:cNvPicPr>
            <a:picLocks noGrp="1" noChangeAspect="1"/>
          </p:cNvPicPr>
          <p:nvPr>
            <p:ph idx="1"/>
          </p:nvPr>
        </p:nvPicPr>
        <p:blipFill rotWithShape="1">
          <a:blip r:embed="rId2"/>
          <a:srcRect r="1" b="8763"/>
          <a:stretch/>
        </p:blipFill>
        <p:spPr>
          <a:xfrm>
            <a:off x="432225" y="2370827"/>
            <a:ext cx="11327549" cy="3643092"/>
          </a:xfrm>
          <a:prstGeom prst="rect">
            <a:avLst/>
          </a:prstGeom>
        </p:spPr>
      </p:pic>
    </p:spTree>
    <p:extLst>
      <p:ext uri="{BB962C8B-B14F-4D97-AF65-F5344CB8AC3E}">
        <p14:creationId xmlns:p14="http://schemas.microsoft.com/office/powerpoint/2010/main" val="3762641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7"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Rectangle 50">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1521CC2F-461B-F847-8EEF-B5DC43FA591B}"/>
              </a:ext>
            </a:extLst>
          </p:cNvPr>
          <p:cNvSpPr>
            <a:spLocks noGrp="1"/>
          </p:cNvSpPr>
          <p:nvPr>
            <p:ph type="title"/>
          </p:nvPr>
        </p:nvSpPr>
        <p:spPr>
          <a:xfrm>
            <a:off x="1047280" y="759806"/>
            <a:ext cx="10043086" cy="1291064"/>
          </a:xfrm>
        </p:spPr>
        <p:txBody>
          <a:bodyPr vert="horz" lIns="91440" tIns="45720" rIns="91440" bIns="45720" rtlCol="0">
            <a:normAutofit/>
          </a:bodyPr>
          <a:lstStyle/>
          <a:p>
            <a:r>
              <a:rPr lang="en-US" sz="4000" kern="1200" dirty="0" err="1">
                <a:solidFill>
                  <a:srgbClr val="FFFFFF"/>
                </a:solidFill>
                <a:latin typeface="Garamond" panose="02020404030301010803" pitchFamily="18" charset="0"/>
                <a:cs typeface="Aparajita" panose="02020603050405020304" pitchFamily="18" charset="0"/>
              </a:rPr>
              <a:t>Teorías</a:t>
            </a:r>
            <a:r>
              <a:rPr lang="en-US" sz="4000" kern="1200" dirty="0">
                <a:solidFill>
                  <a:srgbClr val="FFFFFF"/>
                </a:solidFill>
                <a:latin typeface="Garamond" panose="02020404030301010803" pitchFamily="18" charset="0"/>
                <a:cs typeface="Aparajita" panose="02020603050405020304" pitchFamily="18" charset="0"/>
              </a:rPr>
              <a:t> </a:t>
            </a:r>
            <a:r>
              <a:rPr lang="en-US" sz="4000" kern="1200" dirty="0" err="1">
                <a:solidFill>
                  <a:srgbClr val="FFFFFF"/>
                </a:solidFill>
                <a:latin typeface="Garamond" panose="02020404030301010803" pitchFamily="18" charset="0"/>
                <a:cs typeface="Aparajita" panose="02020603050405020304" pitchFamily="18" charset="0"/>
              </a:rPr>
              <a:t>históricas</a:t>
            </a:r>
            <a:r>
              <a:rPr lang="en-US" sz="4000" kern="1200" dirty="0">
                <a:solidFill>
                  <a:srgbClr val="FFFFFF"/>
                </a:solidFill>
                <a:latin typeface="Garamond" panose="02020404030301010803" pitchFamily="18" charset="0"/>
                <a:cs typeface="Aparajita" panose="02020603050405020304" pitchFamily="18" charset="0"/>
              </a:rPr>
              <a:t>, del </a:t>
            </a:r>
            <a:r>
              <a:rPr lang="en-US" sz="4000" kern="1200" dirty="0" err="1">
                <a:solidFill>
                  <a:srgbClr val="FFFFFF"/>
                </a:solidFill>
                <a:latin typeface="Garamond" panose="02020404030301010803" pitchFamily="18" charset="0"/>
                <a:cs typeface="Aparajita" panose="02020603050405020304" pitchFamily="18" charset="0"/>
              </a:rPr>
              <a:t>estado</a:t>
            </a:r>
            <a:r>
              <a:rPr lang="en-US" sz="4000" kern="1200" dirty="0">
                <a:solidFill>
                  <a:srgbClr val="FFFFFF"/>
                </a:solidFill>
                <a:latin typeface="Garamond" panose="02020404030301010803" pitchFamily="18" charset="0"/>
                <a:cs typeface="Aparajita" panose="02020603050405020304" pitchFamily="18" charset="0"/>
              </a:rPr>
              <a:t> final y de </a:t>
            </a:r>
            <a:r>
              <a:rPr lang="en-US" sz="4000" kern="1200" dirty="0" err="1">
                <a:solidFill>
                  <a:srgbClr val="FFFFFF"/>
                </a:solidFill>
                <a:latin typeface="Garamond" panose="02020404030301010803" pitchFamily="18" charset="0"/>
                <a:cs typeface="Aparajita" panose="02020603050405020304" pitchFamily="18" charset="0"/>
              </a:rPr>
              <a:t>patrón</a:t>
            </a:r>
            <a:endParaRPr lang="en-US" sz="4000" kern="1200" dirty="0">
              <a:solidFill>
                <a:srgbClr val="FFFFFF"/>
              </a:solidFill>
              <a:latin typeface="Garamond" panose="02020404030301010803" pitchFamily="18" charset="0"/>
              <a:cs typeface="Aparajita" panose="02020603050405020304" pitchFamily="18" charset="0"/>
            </a:endParaRPr>
          </a:p>
        </p:txBody>
      </p:sp>
      <p:pic>
        <p:nvPicPr>
          <p:cNvPr id="32" name="Graphic 7">
            <a:extLst>
              <a:ext uri="{FF2B5EF4-FFF2-40B4-BE49-F238E27FC236}">
                <a16:creationId xmlns:a16="http://schemas.microsoft.com/office/drawing/2014/main" id="{36EE3B63-60B9-468D-A487-BE36D6D849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5565" y="3380395"/>
            <a:ext cx="2011657" cy="2011657"/>
          </a:xfrm>
          <a:prstGeom prst="rect">
            <a:avLst/>
          </a:prstGeom>
        </p:spPr>
      </p:pic>
      <p:sp>
        <p:nvSpPr>
          <p:cNvPr id="29" name="Marcador de contenido 3">
            <a:extLst>
              <a:ext uri="{FF2B5EF4-FFF2-40B4-BE49-F238E27FC236}">
                <a16:creationId xmlns:a16="http://schemas.microsoft.com/office/drawing/2014/main" id="{549B5E81-D01F-4B4E-9571-11A104E0C7CD}"/>
              </a:ext>
            </a:extLst>
          </p:cNvPr>
          <p:cNvSpPr>
            <a:spLocks noGrp="1"/>
          </p:cNvSpPr>
          <p:nvPr>
            <p:ph idx="1"/>
          </p:nvPr>
        </p:nvSpPr>
        <p:spPr>
          <a:xfrm>
            <a:off x="2167222" y="2378076"/>
            <a:ext cx="9499261" cy="4054255"/>
          </a:xfrm>
        </p:spPr>
        <p:txBody>
          <a:bodyPr>
            <a:normAutofit fontScale="32500" lnSpcReduction="20000"/>
          </a:bodyPr>
          <a:lstStyle/>
          <a:p>
            <a:pPr marL="192600" indent="-192600" algn="just">
              <a:lnSpc>
                <a:spcPct val="120000"/>
              </a:lnSpc>
              <a:spcBef>
                <a:spcPts val="1600"/>
              </a:spcBef>
            </a:pPr>
            <a:r>
              <a:rPr lang="es-ES" sz="6200" dirty="0">
                <a:latin typeface="Garamond" panose="02020404030301010803" pitchFamily="18" charset="0"/>
                <a:cs typeface="Aparajita" panose="020B0604020202020204" pitchFamily="34" charset="0"/>
              </a:rPr>
              <a:t>Una teoría del </a:t>
            </a:r>
            <a:r>
              <a:rPr lang="es-ES" sz="6200" b="1" dirty="0">
                <a:latin typeface="Garamond" panose="02020404030301010803" pitchFamily="18" charset="0"/>
                <a:cs typeface="Aparajita" panose="020B0604020202020204" pitchFamily="34" charset="0"/>
              </a:rPr>
              <a:t>estado final </a:t>
            </a:r>
            <a:r>
              <a:rPr lang="es-ES" sz="6200" dirty="0">
                <a:latin typeface="Garamond" panose="02020404030301010803" pitchFamily="18" charset="0"/>
                <a:cs typeface="Aparajita" panose="020B0604020202020204" pitchFamily="34" charset="0"/>
              </a:rPr>
              <a:t>define la justicia en términos de alguna propiedad general de una distribución (de recursos, bienestar, etc.); por ejemplo, si la distribución que se logra es igualitaria o si la posición más baja en la distribución es tan alta como puede ser, como el principio de diferencia de Rawls.</a:t>
            </a:r>
          </a:p>
          <a:p>
            <a:pPr marL="192600" indent="-192600" algn="just">
              <a:lnSpc>
                <a:spcPct val="120000"/>
              </a:lnSpc>
              <a:spcBef>
                <a:spcPts val="1600"/>
              </a:spcBef>
            </a:pPr>
            <a:r>
              <a:rPr lang="es-ES" sz="6200" dirty="0">
                <a:latin typeface="Garamond" panose="02020404030301010803" pitchFamily="18" charset="0"/>
                <a:cs typeface="Aparajita" panose="020B0604020202020204" pitchFamily="34" charset="0"/>
              </a:rPr>
              <a:t>Una teoría de </a:t>
            </a:r>
            <a:r>
              <a:rPr lang="es-ES" sz="6200" b="1" dirty="0">
                <a:latin typeface="Garamond" panose="02020404030301010803" pitchFamily="18" charset="0"/>
                <a:cs typeface="Aparajita" panose="020B0604020202020204" pitchFamily="34" charset="0"/>
              </a:rPr>
              <a:t>patrón (</a:t>
            </a:r>
            <a:r>
              <a:rPr lang="es-ES" sz="6200" b="1" i="1" dirty="0" err="1">
                <a:latin typeface="Garamond" panose="02020404030301010803" pitchFamily="18" charset="0"/>
                <a:cs typeface="Aparajita" panose="020B0604020202020204" pitchFamily="34" charset="0"/>
              </a:rPr>
              <a:t>patterned</a:t>
            </a:r>
            <a:r>
              <a:rPr lang="es-ES" sz="6200" b="1" dirty="0">
                <a:latin typeface="Garamond" panose="02020404030301010803" pitchFamily="18" charset="0"/>
                <a:cs typeface="Aparajita" panose="020B0604020202020204" pitchFamily="34" charset="0"/>
              </a:rPr>
              <a:t>) </a:t>
            </a:r>
            <a:r>
              <a:rPr lang="es-ES" sz="6200" dirty="0">
                <a:latin typeface="Garamond" panose="02020404030301010803" pitchFamily="18" charset="0"/>
                <a:cs typeface="Aparajita" panose="020B0604020202020204" pitchFamily="34" charset="0"/>
              </a:rPr>
              <a:t>analiza si lo que cada uno recibe como parte de una distribución coincide con alguna característica individual, como su merecimiento o su necesidad. La pregunta central no es cómo alguien tiene algo, sino </a:t>
            </a:r>
            <a:r>
              <a:rPr lang="es-ES" sz="6200" b="1" dirty="0">
                <a:latin typeface="Garamond" panose="02020404030301010803" pitchFamily="18" charset="0"/>
                <a:cs typeface="Aparajita" panose="020B0604020202020204" pitchFamily="34" charset="0"/>
              </a:rPr>
              <a:t>quién termina con qué</a:t>
            </a:r>
            <a:r>
              <a:rPr lang="es-ES" sz="6200" dirty="0">
                <a:latin typeface="Garamond" panose="02020404030301010803" pitchFamily="18" charset="0"/>
                <a:cs typeface="Aparajita" panose="020B0604020202020204" pitchFamily="34" charset="0"/>
              </a:rPr>
              <a:t>.</a:t>
            </a:r>
          </a:p>
          <a:p>
            <a:pPr marL="192600" indent="-192600" algn="just">
              <a:lnSpc>
                <a:spcPct val="120000"/>
              </a:lnSpc>
              <a:spcBef>
                <a:spcPts val="1600"/>
              </a:spcBef>
            </a:pPr>
            <a:r>
              <a:rPr lang="es-ES" sz="6200" dirty="0">
                <a:latin typeface="Garamond" panose="02020404030301010803" pitchFamily="18" charset="0"/>
                <a:cs typeface="Aparajita" panose="020B0604020202020204" pitchFamily="34" charset="0"/>
              </a:rPr>
              <a:t>Por el contrario, una teoría </a:t>
            </a:r>
            <a:r>
              <a:rPr lang="es-ES" sz="6200" b="1" dirty="0">
                <a:latin typeface="Garamond" panose="02020404030301010803" pitchFamily="18" charset="0"/>
                <a:cs typeface="Aparajita" panose="020B0604020202020204" pitchFamily="34" charset="0"/>
              </a:rPr>
              <a:t>histórica</a:t>
            </a:r>
            <a:r>
              <a:rPr lang="es-ES" sz="6200" dirty="0">
                <a:latin typeface="Garamond" panose="02020404030301010803" pitchFamily="18" charset="0"/>
                <a:cs typeface="Aparajita" panose="020B0604020202020204" pitchFamily="34" charset="0"/>
              </a:rPr>
              <a:t> pregunta sobre el proceso mediante el cual ha surgido el resultado final. “</a:t>
            </a:r>
            <a:r>
              <a:rPr lang="es-ES_tradnl" sz="6200" dirty="0" err="1">
                <a:latin typeface="Garamond" panose="02020404030301010803" pitchFamily="18" charset="0"/>
                <a:cs typeface="Aparajita" panose="020B0604020202020204" pitchFamily="34" charset="0"/>
              </a:rPr>
              <a:t>The</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entitlement</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theory</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of</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justice</a:t>
            </a:r>
            <a:r>
              <a:rPr lang="es-ES_tradnl" sz="6200" dirty="0">
                <a:latin typeface="Garamond" panose="02020404030301010803" pitchFamily="18" charset="0"/>
                <a:cs typeface="Aparajita" panose="020B0604020202020204" pitchFamily="34" charset="0"/>
              </a:rPr>
              <a:t> in </a:t>
            </a:r>
            <a:r>
              <a:rPr lang="es-ES_tradnl" sz="6200" dirty="0" err="1">
                <a:latin typeface="Garamond" panose="02020404030301010803" pitchFamily="18" charset="0"/>
                <a:cs typeface="Aparajita" panose="020B0604020202020204" pitchFamily="34" charset="0"/>
              </a:rPr>
              <a:t>distribution</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is</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historical</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whether</a:t>
            </a:r>
            <a:r>
              <a:rPr lang="es-ES_tradnl" sz="6200" dirty="0">
                <a:latin typeface="Garamond" panose="02020404030301010803" pitchFamily="18" charset="0"/>
                <a:cs typeface="Aparajita" panose="020B0604020202020204" pitchFamily="34" charset="0"/>
              </a:rPr>
              <a:t> a </a:t>
            </a:r>
            <a:r>
              <a:rPr lang="es-ES_tradnl" sz="6200" dirty="0" err="1">
                <a:latin typeface="Garamond" panose="02020404030301010803" pitchFamily="18" charset="0"/>
                <a:cs typeface="Aparajita" panose="020B0604020202020204" pitchFamily="34" charset="0"/>
              </a:rPr>
              <a:t>distribution</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is</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just</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depends</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upon</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how</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it</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came</a:t>
            </a:r>
            <a:r>
              <a:rPr lang="es-ES_tradnl" sz="6200" dirty="0">
                <a:latin typeface="Garamond" panose="02020404030301010803" pitchFamily="18" charset="0"/>
                <a:cs typeface="Aparajita" panose="020B0604020202020204" pitchFamily="34" charset="0"/>
              </a:rPr>
              <a:t> </a:t>
            </a:r>
            <a:r>
              <a:rPr lang="es-ES_tradnl" sz="6200" dirty="0" err="1">
                <a:latin typeface="Garamond" panose="02020404030301010803" pitchFamily="18" charset="0"/>
                <a:cs typeface="Aparajita" panose="020B0604020202020204" pitchFamily="34" charset="0"/>
              </a:rPr>
              <a:t>about</a:t>
            </a:r>
            <a:r>
              <a:rPr lang="es-ES_tradnl" sz="6200" dirty="0">
                <a:latin typeface="Garamond" panose="02020404030301010803" pitchFamily="18" charset="0"/>
                <a:cs typeface="Aparajita" panose="020B0604020202020204" pitchFamily="34" charset="0"/>
              </a:rPr>
              <a:t>” (ASU 153)</a:t>
            </a:r>
          </a:p>
          <a:p>
            <a:endParaRPr lang="es-ES_tradnl" sz="1500" dirty="0"/>
          </a:p>
        </p:txBody>
      </p:sp>
    </p:spTree>
    <p:extLst>
      <p:ext uri="{BB962C8B-B14F-4D97-AF65-F5344CB8AC3E}">
        <p14:creationId xmlns:p14="http://schemas.microsoft.com/office/powerpoint/2010/main" val="237690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36148E8-8809-9A43-B77C-0A4EF3A18C83}"/>
              </a:ext>
            </a:extLst>
          </p:cNvPr>
          <p:cNvSpPr>
            <a:spLocks noGrp="1"/>
          </p:cNvSpPr>
          <p:nvPr>
            <p:ph type="title"/>
          </p:nvPr>
        </p:nvSpPr>
        <p:spPr>
          <a:xfrm>
            <a:off x="346841" y="502020"/>
            <a:ext cx="7438551" cy="1365969"/>
          </a:xfrm>
        </p:spPr>
        <p:txBody>
          <a:bodyPr anchor="b">
            <a:normAutofit/>
          </a:bodyPr>
          <a:lstStyle/>
          <a:p>
            <a:r>
              <a:rPr lang="es-ES_tradnl" sz="4000" i="1" dirty="0" err="1">
                <a:latin typeface="Garamond" panose="02020404030301010803" pitchFamily="18" charset="0"/>
              </a:rPr>
              <a:t>Entitlement</a:t>
            </a:r>
            <a:r>
              <a:rPr lang="es-ES_tradnl" sz="4000" i="1" dirty="0">
                <a:latin typeface="Garamond" panose="02020404030301010803" pitchFamily="18" charset="0"/>
              </a:rPr>
              <a:t> </a:t>
            </a:r>
            <a:r>
              <a:rPr lang="es-ES_tradnl" sz="4000" i="1" dirty="0" err="1">
                <a:latin typeface="Garamond" panose="02020404030301010803" pitchFamily="18" charset="0"/>
              </a:rPr>
              <a:t>theory</a:t>
            </a:r>
            <a:r>
              <a:rPr lang="es-ES_tradnl" sz="4000" i="1" dirty="0">
                <a:latin typeface="Garamond" panose="02020404030301010803" pitchFamily="18" charset="0"/>
              </a:rPr>
              <a:t> </a:t>
            </a:r>
            <a:r>
              <a:rPr lang="es-ES_tradnl" sz="4000" dirty="0">
                <a:latin typeface="Garamond" panose="02020404030301010803" pitchFamily="18" charset="0"/>
              </a:rPr>
              <a:t>vs </a:t>
            </a:r>
            <a:r>
              <a:rPr lang="es-ES_tradnl" sz="4000" i="1" dirty="0" err="1">
                <a:latin typeface="Garamond" panose="02020404030301010803" pitchFamily="18" charset="0"/>
              </a:rPr>
              <a:t>end-result</a:t>
            </a:r>
            <a:r>
              <a:rPr lang="es-ES_tradnl" sz="4000" i="1" dirty="0">
                <a:latin typeface="Garamond" panose="02020404030301010803" pitchFamily="18" charset="0"/>
              </a:rPr>
              <a:t> </a:t>
            </a:r>
            <a:r>
              <a:rPr lang="es-ES_tradnl" sz="4000" i="1" dirty="0" err="1">
                <a:latin typeface="Garamond" panose="02020404030301010803" pitchFamily="18" charset="0"/>
              </a:rPr>
              <a:t>principles</a:t>
            </a:r>
            <a:endParaRPr lang="es-ES_tradnl" sz="4000" i="1" dirty="0">
              <a:latin typeface="Garamond" panose="02020404030301010803" pitchFamily="18" charset="0"/>
            </a:endParaRPr>
          </a:p>
        </p:txBody>
      </p:sp>
      <p:sp>
        <p:nvSpPr>
          <p:cNvPr id="17" name="Marcador de contenido 2">
            <a:extLst>
              <a:ext uri="{FF2B5EF4-FFF2-40B4-BE49-F238E27FC236}">
                <a16:creationId xmlns:a16="http://schemas.microsoft.com/office/drawing/2014/main" id="{16609365-ADA7-E945-8231-7DC2E5D5FBC2}"/>
              </a:ext>
            </a:extLst>
          </p:cNvPr>
          <p:cNvSpPr>
            <a:spLocks noGrp="1"/>
          </p:cNvSpPr>
          <p:nvPr>
            <p:ph idx="1"/>
          </p:nvPr>
        </p:nvSpPr>
        <p:spPr>
          <a:xfrm>
            <a:off x="248194" y="2405894"/>
            <a:ext cx="6648995" cy="3681397"/>
          </a:xfrm>
        </p:spPr>
        <p:txBody>
          <a:bodyPr anchor="t">
            <a:normAutofit/>
          </a:bodyPr>
          <a:lstStyle/>
          <a:p>
            <a:pPr algn="just"/>
            <a:r>
              <a:rPr lang="es-ES_tradnl" sz="2600" dirty="0">
                <a:latin typeface="Garamond" panose="02020404030301010803" pitchFamily="18" charset="0"/>
                <a:cs typeface="Aparajita" panose="02020603050405020304" pitchFamily="18" charset="0"/>
              </a:rPr>
              <a:t>Según Nozick la teoría del justo título iluminaría la naturaleza y defectos de las otras concepciones de la justicia distributiva.</a:t>
            </a:r>
          </a:p>
          <a:p>
            <a:pPr marL="0" indent="0" algn="just">
              <a:buNone/>
            </a:pPr>
            <a:endParaRPr lang="es-ES_tradnl" sz="2600" dirty="0">
              <a:latin typeface="Garamond" panose="02020404030301010803" pitchFamily="18" charset="0"/>
              <a:cs typeface="Aparajita" panose="02020603050405020304" pitchFamily="18" charset="0"/>
            </a:endParaRPr>
          </a:p>
          <a:p>
            <a:pPr algn="just"/>
            <a:r>
              <a:rPr lang="es-ES_tradnl" sz="2600" dirty="0">
                <a:latin typeface="Garamond" panose="02020404030301010803" pitchFamily="18" charset="0"/>
                <a:cs typeface="Aparajita" panose="02020603050405020304" pitchFamily="18" charset="0"/>
              </a:rPr>
              <a:t>La teoría del justo título es histórica, esto quiere decir que la justicia de una distribución depende particularmente de cómo esta tuvo lugar.</a:t>
            </a:r>
          </a:p>
        </p:txBody>
      </p:sp>
      <p:sp>
        <p:nvSpPr>
          <p:cNvPr id="53" name="Rectangle 5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Graphic 20">
            <a:extLst>
              <a:ext uri="{FF2B5EF4-FFF2-40B4-BE49-F238E27FC236}">
                <a16:creationId xmlns:a16="http://schemas.microsoft.com/office/drawing/2014/main" id="{76D86353-704A-4AD8-B160-F12529DD3D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75967" y="1359681"/>
            <a:ext cx="4170530" cy="4170530"/>
          </a:xfrm>
          <a:prstGeom prst="rect">
            <a:avLst/>
          </a:prstGeom>
        </p:spPr>
      </p:pic>
    </p:spTree>
    <p:extLst>
      <p:ext uri="{BB962C8B-B14F-4D97-AF65-F5344CB8AC3E}">
        <p14:creationId xmlns:p14="http://schemas.microsoft.com/office/powerpoint/2010/main" val="262907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67AB4E-5F90-BD42-9116-3C371B3D0251}"/>
              </a:ext>
            </a:extLst>
          </p:cNvPr>
          <p:cNvSpPr>
            <a:spLocks noGrp="1"/>
          </p:cNvSpPr>
          <p:nvPr>
            <p:ph type="title"/>
          </p:nvPr>
        </p:nvSpPr>
        <p:spPr>
          <a:xfrm>
            <a:off x="420414" y="627564"/>
            <a:ext cx="9816661" cy="1325563"/>
          </a:xfrm>
        </p:spPr>
        <p:txBody>
          <a:bodyPr>
            <a:normAutofit/>
          </a:bodyPr>
          <a:lstStyle/>
          <a:p>
            <a:r>
              <a:rPr lang="es-ES_tradnl" sz="3200" b="1" i="1" dirty="0" err="1">
                <a:latin typeface="Garamond" panose="02020404030301010803" pitchFamily="18" charset="0"/>
              </a:rPr>
              <a:t>Entitlement</a:t>
            </a:r>
            <a:r>
              <a:rPr lang="es-ES_tradnl" sz="3200" b="1" i="1" dirty="0">
                <a:latin typeface="Garamond" panose="02020404030301010803" pitchFamily="18" charset="0"/>
              </a:rPr>
              <a:t> </a:t>
            </a:r>
            <a:r>
              <a:rPr lang="es-ES_tradnl" sz="3200" b="1" i="1" dirty="0" err="1">
                <a:latin typeface="Garamond" panose="02020404030301010803" pitchFamily="18" charset="0"/>
              </a:rPr>
              <a:t>theory</a:t>
            </a:r>
            <a:r>
              <a:rPr lang="es-ES_tradnl" sz="3200" b="1" i="1" dirty="0">
                <a:latin typeface="Garamond" panose="02020404030301010803" pitchFamily="18" charset="0"/>
              </a:rPr>
              <a:t> </a:t>
            </a:r>
            <a:r>
              <a:rPr lang="es-ES_tradnl" sz="3200" b="1" dirty="0">
                <a:latin typeface="Garamond" panose="02020404030301010803" pitchFamily="18" charset="0"/>
              </a:rPr>
              <a:t>vs </a:t>
            </a:r>
            <a:r>
              <a:rPr lang="es-ES_tradnl" sz="3200" b="1" i="1" dirty="0" err="1">
                <a:latin typeface="Garamond" panose="02020404030301010803" pitchFamily="18" charset="0"/>
              </a:rPr>
              <a:t>end-result</a:t>
            </a:r>
            <a:r>
              <a:rPr lang="es-ES_tradnl" sz="3200" b="1" i="1" dirty="0">
                <a:latin typeface="Garamond" panose="02020404030301010803" pitchFamily="18" charset="0"/>
              </a:rPr>
              <a:t> </a:t>
            </a:r>
            <a:r>
              <a:rPr lang="es-ES_tradnl" sz="3200" b="1" i="1" dirty="0" err="1">
                <a:latin typeface="Garamond" panose="02020404030301010803" pitchFamily="18" charset="0"/>
              </a:rPr>
              <a:t>principles</a:t>
            </a:r>
            <a:r>
              <a:rPr lang="es-ES_tradnl" sz="3200" b="1" i="1" dirty="0">
                <a:latin typeface="Garamond" panose="02020404030301010803" pitchFamily="18" charset="0"/>
              </a:rPr>
              <a:t> (resultado final)</a:t>
            </a:r>
          </a:p>
        </p:txBody>
      </p:sp>
      <p:sp>
        <p:nvSpPr>
          <p:cNvPr id="3" name="Marcador de contenido 2">
            <a:extLst>
              <a:ext uri="{FF2B5EF4-FFF2-40B4-BE49-F238E27FC236}">
                <a16:creationId xmlns:a16="http://schemas.microsoft.com/office/drawing/2014/main" id="{280AE950-FEBA-E84C-B860-BC6BB7CAB359}"/>
              </a:ext>
            </a:extLst>
          </p:cNvPr>
          <p:cNvSpPr>
            <a:spLocks noGrp="1"/>
          </p:cNvSpPr>
          <p:nvPr>
            <p:ph idx="1"/>
          </p:nvPr>
        </p:nvSpPr>
        <p:spPr>
          <a:xfrm>
            <a:off x="515007" y="1953127"/>
            <a:ext cx="8400393" cy="3775659"/>
          </a:xfrm>
        </p:spPr>
        <p:txBody>
          <a:bodyPr anchor="ctr">
            <a:normAutofit lnSpcReduction="10000"/>
          </a:bodyPr>
          <a:lstStyle/>
          <a:p>
            <a:pPr algn="just"/>
            <a:r>
              <a:rPr lang="es-ES_tradnl" dirty="0">
                <a:latin typeface="Garamond" panose="02020404030301010803" pitchFamily="18" charset="0"/>
                <a:cs typeface="Aparajita" panose="02020603050405020304" pitchFamily="18" charset="0"/>
              </a:rPr>
              <a:t>En contraste con los principios de la teoría del justo título, los principios de porciones del tiempo actual sostienen que la justicia de una distribución se encuentra determinada por cómo las cosas se encuentran [actualmente] distribuidas [quién tiene qué] a partir de algún principio o principios estructurales de justa distribución, por ejemplo el principio de utilidad (</a:t>
            </a:r>
            <a:r>
              <a:rPr lang="es-ES_tradnl" dirty="0" err="1">
                <a:latin typeface="Garamond" panose="02020404030301010803" pitchFamily="18" charset="0"/>
                <a:cs typeface="Aparajita" panose="02020603050405020304" pitchFamily="18" charset="0"/>
              </a:rPr>
              <a:t>patron</a:t>
            </a:r>
            <a:r>
              <a:rPr lang="es-ES_tradnl" dirty="0">
                <a:latin typeface="Garamond" panose="02020404030301010803" pitchFamily="18" charset="0"/>
                <a:cs typeface="Aparajita" panose="02020603050405020304" pitchFamily="18" charset="0"/>
              </a:rPr>
              <a:t>). </a:t>
            </a:r>
          </a:p>
          <a:p>
            <a:pPr algn="just"/>
            <a:r>
              <a:rPr lang="es-ES_tradnl" dirty="0">
                <a:latin typeface="Garamond" panose="02020404030301010803" pitchFamily="18" charset="0"/>
                <a:cs typeface="Aparajita" panose="02020603050405020304" pitchFamily="18" charset="0"/>
              </a:rPr>
              <a:t>La economía del bienestar es un ejemplo de aplicación de principios de justicia de un periodo actual.</a:t>
            </a:r>
          </a:p>
          <a:p>
            <a:pPr algn="just"/>
            <a:r>
              <a:rPr lang="es-ES_tradnl" dirty="0">
                <a:latin typeface="Garamond" panose="02020404030301010803" pitchFamily="18" charset="0"/>
                <a:cs typeface="Aparajita" panose="02020603050405020304" pitchFamily="18" charset="0"/>
              </a:rPr>
              <a:t>Relación con la justicia procesal perfecta.</a:t>
            </a:r>
          </a:p>
          <a:p>
            <a:endParaRPr lang="es-ES_tradnl" sz="24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A8478FFD-47A1-4F54-A457-1E6BA6AF9D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25893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ítulo 3">
            <a:extLst>
              <a:ext uri="{FF2B5EF4-FFF2-40B4-BE49-F238E27FC236}">
                <a16:creationId xmlns:a16="http://schemas.microsoft.com/office/drawing/2014/main" id="{1DCC211E-8DBF-BD45-B22B-0B8C25A4988C}"/>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a:solidFill>
                  <a:srgbClr val="FFFFFF"/>
                </a:solidFill>
                <a:latin typeface="+mj-lt"/>
                <a:ea typeface="+mj-ea"/>
                <a:cs typeface="+mj-cs"/>
              </a:rPr>
              <a:t>Primera parte</a:t>
            </a:r>
            <a:br>
              <a:rPr lang="en-US" sz="4800" kern="1200">
                <a:solidFill>
                  <a:srgbClr val="FFFFFF"/>
                </a:solidFill>
                <a:latin typeface="+mj-lt"/>
                <a:ea typeface="+mj-ea"/>
                <a:cs typeface="+mj-cs"/>
              </a:rPr>
            </a:br>
            <a:r>
              <a:rPr lang="en-US" sz="4800" kern="1200">
                <a:solidFill>
                  <a:srgbClr val="FFFFFF"/>
                </a:solidFill>
                <a:latin typeface="+mj-lt"/>
                <a:ea typeface="+mj-ea"/>
                <a:cs typeface="+mj-cs"/>
              </a:rPr>
              <a:t>Dos conceptos de libertad</a:t>
            </a:r>
            <a:br>
              <a:rPr lang="en-US" sz="4800" kern="1200">
                <a:solidFill>
                  <a:srgbClr val="FFFFFF"/>
                </a:solidFill>
                <a:latin typeface="+mj-lt"/>
                <a:ea typeface="+mj-ea"/>
                <a:cs typeface="+mj-cs"/>
              </a:rPr>
            </a:br>
            <a:endParaRPr lang="en-US" sz="4800" kern="1200">
              <a:solidFill>
                <a:srgbClr val="FFFFFF"/>
              </a:solidFill>
              <a:latin typeface="+mj-lt"/>
              <a:ea typeface="+mj-ea"/>
              <a:cs typeface="+mj-cs"/>
            </a:endParaRPr>
          </a:p>
        </p:txBody>
      </p:sp>
      <p:sp>
        <p:nvSpPr>
          <p:cNvPr id="82" name="Rectangle 8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arcador de texto 4">
            <a:extLst>
              <a:ext uri="{FF2B5EF4-FFF2-40B4-BE49-F238E27FC236}">
                <a16:creationId xmlns:a16="http://schemas.microsoft.com/office/drawing/2014/main" id="{B38D985A-9D1C-E147-9501-E8D4E7A812D5}"/>
              </a:ext>
            </a:extLst>
          </p:cNvPr>
          <p:cNvSpPr>
            <a:spLocks noGrp="1"/>
          </p:cNvSpPr>
          <p:nvPr>
            <p:ph type="body" idx="1"/>
          </p:nvPr>
        </p:nvSpPr>
        <p:spPr>
          <a:xfrm>
            <a:off x="1931874" y="4797188"/>
            <a:ext cx="6051236" cy="1241828"/>
          </a:xfrm>
        </p:spPr>
        <p:txBody>
          <a:bodyPr vert="horz" lIns="91440" tIns="45720" rIns="91440" bIns="45720" rtlCol="0">
            <a:normAutofit/>
          </a:bodyPr>
          <a:lstStyle/>
          <a:p>
            <a:pPr algn="r"/>
            <a:endParaRPr lang="en-US" sz="2400" kern="1200">
              <a:solidFill>
                <a:srgbClr val="FFFFFF"/>
              </a:solidFill>
              <a:latin typeface="+mn-lt"/>
              <a:ea typeface="+mn-ea"/>
              <a:cs typeface="+mn-cs"/>
            </a:endParaRPr>
          </a:p>
        </p:txBody>
      </p:sp>
      <p:sp>
        <p:nvSpPr>
          <p:cNvPr id="84" name="Rectangle 8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6234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55322DC-30EE-9743-BB4B-9FECF8925905}"/>
              </a:ext>
            </a:extLst>
          </p:cNvPr>
          <p:cNvSpPr>
            <a:spLocks noGrp="1"/>
          </p:cNvSpPr>
          <p:nvPr>
            <p:ph type="title"/>
          </p:nvPr>
        </p:nvSpPr>
        <p:spPr>
          <a:xfrm>
            <a:off x="1149716" y="499397"/>
            <a:ext cx="5929422" cy="963643"/>
          </a:xfrm>
        </p:spPr>
        <p:txBody>
          <a:bodyPr anchor="b">
            <a:normAutofit/>
          </a:bodyPr>
          <a:lstStyle/>
          <a:p>
            <a:r>
              <a:rPr lang="es-ES_tradnl" sz="4000" dirty="0">
                <a:latin typeface="Garamond" panose="02020404030301010803" pitchFamily="18" charset="0"/>
              </a:rPr>
              <a:t>Filme vs fotografía</a:t>
            </a:r>
          </a:p>
        </p:txBody>
      </p:sp>
      <p:sp>
        <p:nvSpPr>
          <p:cNvPr id="3" name="Marcador de contenido 2">
            <a:extLst>
              <a:ext uri="{FF2B5EF4-FFF2-40B4-BE49-F238E27FC236}">
                <a16:creationId xmlns:a16="http://schemas.microsoft.com/office/drawing/2014/main" id="{EA9E038C-D3E1-084A-972B-C0B8F2E344BC}"/>
              </a:ext>
            </a:extLst>
          </p:cNvPr>
          <p:cNvSpPr>
            <a:spLocks noGrp="1"/>
          </p:cNvSpPr>
          <p:nvPr>
            <p:ph idx="1"/>
          </p:nvPr>
        </p:nvSpPr>
        <p:spPr>
          <a:xfrm>
            <a:off x="1149716" y="1463040"/>
            <a:ext cx="6965583" cy="4480561"/>
          </a:xfrm>
        </p:spPr>
        <p:txBody>
          <a:bodyPr>
            <a:normAutofit/>
          </a:bodyPr>
          <a:lstStyle/>
          <a:p>
            <a:pPr algn="just"/>
            <a:r>
              <a:rPr lang="es-ES_tradnl" sz="2400" dirty="0">
                <a:latin typeface="Garamond" panose="02020404030301010803" pitchFamily="18" charset="0"/>
                <a:cs typeface="Aparajita" panose="02020603050405020304" pitchFamily="18" charset="0"/>
              </a:rPr>
              <a:t>Para Nozick el principio adecuado para realizar distribuciones justas es histórico. </a:t>
            </a:r>
          </a:p>
          <a:p>
            <a:pPr algn="just"/>
            <a:r>
              <a:rPr lang="es-ES_tradnl" sz="2400" dirty="0">
                <a:latin typeface="Garamond" panose="02020404030301010803" pitchFamily="18" charset="0"/>
                <a:cs typeface="Aparajita" panose="02020603050405020304" pitchFamily="18" charset="0"/>
              </a:rPr>
              <a:t>La razón de lo anterior se debe a que para afirmar que un estado de cosas es justo es necesario ver toda la película, y no solo mirar una determinada situación de un hecho en un momento dado, como sería el caso de ver una fotografía. </a:t>
            </a:r>
          </a:p>
          <a:p>
            <a:pPr algn="just"/>
            <a:r>
              <a:rPr lang="es-ES_tradnl" sz="2400" dirty="0">
                <a:latin typeface="Garamond" panose="02020404030301010803" pitchFamily="18" charset="0"/>
                <a:cs typeface="Aparajita" panose="02020603050405020304" pitchFamily="18" charset="0"/>
              </a:rPr>
              <a:t>En cambio desde la perspectiva fotográfica (</a:t>
            </a:r>
            <a:r>
              <a:rPr lang="es-ES_tradnl" sz="2400" i="1" dirty="0" err="1">
                <a:latin typeface="Garamond" panose="02020404030301010803" pitchFamily="18" charset="0"/>
                <a:cs typeface="Aparajita" panose="02020603050405020304" pitchFamily="18" charset="0"/>
              </a:rPr>
              <a:t>end-result</a:t>
            </a:r>
            <a:r>
              <a:rPr lang="es-ES_tradnl" sz="2400" i="1" dirty="0">
                <a:latin typeface="Garamond" panose="02020404030301010803" pitchFamily="18" charset="0"/>
                <a:cs typeface="Aparajita" panose="02020603050405020304" pitchFamily="18" charset="0"/>
              </a:rPr>
              <a:t> </a:t>
            </a:r>
            <a:r>
              <a:rPr lang="es-ES_tradnl" sz="2400" i="1" dirty="0" err="1">
                <a:latin typeface="Garamond" panose="02020404030301010803" pitchFamily="18" charset="0"/>
                <a:cs typeface="Aparajita" panose="02020603050405020304" pitchFamily="18" charset="0"/>
              </a:rPr>
              <a:t>principles</a:t>
            </a:r>
            <a:r>
              <a:rPr lang="es-ES_tradnl" sz="2400" dirty="0">
                <a:latin typeface="Garamond" panose="02020404030301010803" pitchFamily="18" charset="0"/>
                <a:cs typeface="Aparajita" panose="02020603050405020304" pitchFamily="18" charset="0"/>
              </a:rPr>
              <a:t>), se toma una imagen de la situación actual para evaluar si es compatible con algún principio teleológico o con un fin determinado.</a:t>
            </a:r>
          </a:p>
        </p:txBody>
      </p:sp>
      <p:pic>
        <p:nvPicPr>
          <p:cNvPr id="1026" name="Picture 2" descr="Concepto de film - Definición en DeConceptos.com">
            <a:extLst>
              <a:ext uri="{FF2B5EF4-FFF2-40B4-BE49-F238E27FC236}">
                <a16:creationId xmlns:a16="http://schemas.microsoft.com/office/drawing/2014/main" id="{FD26B5A3-4CDF-2945-8978-2C68C357FB3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24558" y="1463040"/>
            <a:ext cx="3133872" cy="3913441"/>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672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E3EB6B-EDF4-9E4B-848D-59FC42886303}"/>
              </a:ext>
            </a:extLst>
          </p:cNvPr>
          <p:cNvSpPr>
            <a:spLocks noGrp="1"/>
          </p:cNvSpPr>
          <p:nvPr>
            <p:ph type="title"/>
          </p:nvPr>
        </p:nvSpPr>
        <p:spPr/>
        <p:txBody>
          <a:bodyPr/>
          <a:lstStyle/>
          <a:p>
            <a:r>
              <a:rPr lang="es-ES_tradnl" dirty="0"/>
              <a:t>Principios del estado final</a:t>
            </a:r>
          </a:p>
        </p:txBody>
      </p:sp>
      <p:pic>
        <p:nvPicPr>
          <p:cNvPr id="5" name="Marcador de contenido 4" descr="Captura de pantalla de un celular con letras&#10;&#10;Descripción generada automáticamente">
            <a:extLst>
              <a:ext uri="{FF2B5EF4-FFF2-40B4-BE49-F238E27FC236}">
                <a16:creationId xmlns:a16="http://schemas.microsoft.com/office/drawing/2014/main" id="{962D2880-4868-9F41-90ED-15142CDEB618}"/>
              </a:ext>
            </a:extLst>
          </p:cNvPr>
          <p:cNvPicPr>
            <a:picLocks noGrp="1" noChangeAspect="1"/>
          </p:cNvPicPr>
          <p:nvPr>
            <p:ph idx="1"/>
          </p:nvPr>
        </p:nvPicPr>
        <p:blipFill>
          <a:blip r:embed="rId2"/>
          <a:stretch>
            <a:fillRect/>
          </a:stretch>
        </p:blipFill>
        <p:spPr>
          <a:xfrm>
            <a:off x="1155532" y="1690688"/>
            <a:ext cx="9880935" cy="4794421"/>
          </a:xfrm>
        </p:spPr>
      </p:pic>
    </p:spTree>
    <p:extLst>
      <p:ext uri="{BB962C8B-B14F-4D97-AF65-F5344CB8AC3E}">
        <p14:creationId xmlns:p14="http://schemas.microsoft.com/office/powerpoint/2010/main" val="1393849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69CF897F-F494-9342-8AE6-3C8315CF2350}"/>
              </a:ext>
            </a:extLst>
          </p:cNvPr>
          <p:cNvSpPr>
            <a:spLocks noGrp="1"/>
          </p:cNvSpPr>
          <p:nvPr>
            <p:ph type="title"/>
          </p:nvPr>
        </p:nvSpPr>
        <p:spPr>
          <a:xfrm>
            <a:off x="117567" y="640080"/>
            <a:ext cx="3622328" cy="3931919"/>
          </a:xfrm>
        </p:spPr>
        <p:txBody>
          <a:bodyPr anchor="ctr">
            <a:normAutofit/>
          </a:bodyPr>
          <a:lstStyle/>
          <a:p>
            <a:r>
              <a:rPr lang="es-ES_tradnl" dirty="0">
                <a:solidFill>
                  <a:srgbClr val="FFFFFF"/>
                </a:solidFill>
                <a:latin typeface="Garamond" panose="02020404030301010803" pitchFamily="18" charset="0"/>
              </a:rPr>
              <a:t>Problemas de las doctrinas del estado final</a:t>
            </a:r>
          </a:p>
        </p:txBody>
      </p:sp>
      <p:sp>
        <p:nvSpPr>
          <p:cNvPr id="3" name="Marcador de contenido 2">
            <a:extLst>
              <a:ext uri="{FF2B5EF4-FFF2-40B4-BE49-F238E27FC236}">
                <a16:creationId xmlns:a16="http://schemas.microsoft.com/office/drawing/2014/main" id="{CB3C7442-D298-3F41-A22E-12768EC110E4}"/>
              </a:ext>
            </a:extLst>
          </p:cNvPr>
          <p:cNvSpPr>
            <a:spLocks noGrp="1"/>
          </p:cNvSpPr>
          <p:nvPr>
            <p:ph idx="1"/>
          </p:nvPr>
        </p:nvSpPr>
        <p:spPr>
          <a:xfrm>
            <a:off x="4187504" y="91439"/>
            <a:ext cx="7660507" cy="6544491"/>
          </a:xfrm>
        </p:spPr>
        <p:txBody>
          <a:bodyPr anchor="ctr">
            <a:normAutofit fontScale="55000" lnSpcReduction="20000"/>
          </a:bodyPr>
          <a:lstStyle/>
          <a:p>
            <a:pPr marL="0" indent="0">
              <a:lnSpc>
                <a:spcPct val="120000"/>
              </a:lnSpc>
              <a:buNone/>
            </a:pPr>
            <a:endParaRPr lang="es-CL" sz="3600" dirty="0">
              <a:latin typeface="Garamond" panose="02020404030301010803" pitchFamily="18" charset="0"/>
            </a:endParaRPr>
          </a:p>
          <a:p>
            <a:pPr algn="just">
              <a:lnSpc>
                <a:spcPct val="120000"/>
              </a:lnSpc>
            </a:pPr>
            <a:r>
              <a:rPr lang="es-CL" sz="4400" dirty="0">
                <a:latin typeface="Garamond" panose="02020404030301010803" pitchFamily="18" charset="0"/>
              </a:rPr>
              <a:t>Para Nozick un problema importante de todas las doctrinas del estado final es precisamente la imprecisión de esta convicción compartida, ya que seguramente parte importante de la información que no puede aparecer dentro de dicha matriz es esencial para un juicio sobre cuál de estas distribuciones disponibles es justas. </a:t>
            </a:r>
          </a:p>
          <a:p>
            <a:pPr marL="0" indent="0" algn="just">
              <a:lnSpc>
                <a:spcPct val="120000"/>
              </a:lnSpc>
              <a:buNone/>
            </a:pPr>
            <a:endParaRPr lang="es-CL" sz="4400" dirty="0">
              <a:latin typeface="Garamond" panose="02020404030301010803" pitchFamily="18" charset="0"/>
            </a:endParaRPr>
          </a:p>
          <a:p>
            <a:pPr algn="just">
              <a:lnSpc>
                <a:spcPct val="120000"/>
              </a:lnSpc>
            </a:pPr>
            <a:r>
              <a:rPr lang="es-CL" sz="4400" dirty="0">
                <a:latin typeface="Garamond" panose="02020404030301010803" pitchFamily="18" charset="0"/>
              </a:rPr>
              <a:t>Por ejemplo, en las diferentes distribuciones que muestra la tabla no sabemos si alguna de las personas es maestro/esclavo, hombre/mujer sujeto a roles de género, u posee una característica que sea moralmente relevante al momento de elegir cuál es la distribución más justa.</a:t>
            </a:r>
          </a:p>
        </p:txBody>
      </p:sp>
      <p:pic>
        <p:nvPicPr>
          <p:cNvPr id="7" name="Imagen 6">
            <a:extLst>
              <a:ext uri="{FF2B5EF4-FFF2-40B4-BE49-F238E27FC236}">
                <a16:creationId xmlns:a16="http://schemas.microsoft.com/office/drawing/2014/main" id="{4478261D-DB4D-6B4F-97FD-BEDDEC94C100}"/>
              </a:ext>
            </a:extLst>
          </p:cNvPr>
          <p:cNvPicPr>
            <a:picLocks noChangeAspect="1"/>
          </p:cNvPicPr>
          <p:nvPr/>
        </p:nvPicPr>
        <p:blipFill>
          <a:blip r:embed="rId2"/>
          <a:stretch>
            <a:fillRect/>
          </a:stretch>
        </p:blipFill>
        <p:spPr>
          <a:xfrm>
            <a:off x="47393" y="4571999"/>
            <a:ext cx="3955147" cy="1423852"/>
          </a:xfrm>
          <a:prstGeom prst="rect">
            <a:avLst/>
          </a:prstGeom>
        </p:spPr>
      </p:pic>
    </p:spTree>
    <p:extLst>
      <p:ext uri="{BB962C8B-B14F-4D97-AF65-F5344CB8AC3E}">
        <p14:creationId xmlns:p14="http://schemas.microsoft.com/office/powerpoint/2010/main" val="283888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D3E0914-2B01-5A4F-B461-A83F8E4A69DE}"/>
              </a:ext>
            </a:extLst>
          </p:cNvPr>
          <p:cNvSpPr>
            <a:spLocks noGrp="1"/>
          </p:cNvSpPr>
          <p:nvPr>
            <p:ph type="title"/>
          </p:nvPr>
        </p:nvSpPr>
        <p:spPr>
          <a:xfrm>
            <a:off x="466722" y="586855"/>
            <a:ext cx="3201366" cy="3387497"/>
          </a:xfrm>
        </p:spPr>
        <p:txBody>
          <a:bodyPr anchor="b">
            <a:normAutofit/>
          </a:bodyPr>
          <a:lstStyle/>
          <a:p>
            <a:r>
              <a:rPr lang="es-ES_tradnl" sz="4000" dirty="0">
                <a:solidFill>
                  <a:srgbClr val="FFFFFF"/>
                </a:solidFill>
                <a:latin typeface="Garamond" panose="02020404030301010803" pitchFamily="18" charset="0"/>
              </a:rPr>
              <a:t>Problemas de las doctrinas del estado final</a:t>
            </a:r>
            <a:endParaRPr lang="es-ES_tradnl" sz="4000" dirty="0">
              <a:solidFill>
                <a:srgbClr val="FFFFFF"/>
              </a:solidFill>
            </a:endParaRPr>
          </a:p>
        </p:txBody>
      </p:sp>
      <p:sp>
        <p:nvSpPr>
          <p:cNvPr id="3" name="Marcador de contenido 2">
            <a:extLst>
              <a:ext uri="{FF2B5EF4-FFF2-40B4-BE49-F238E27FC236}">
                <a16:creationId xmlns:a16="http://schemas.microsoft.com/office/drawing/2014/main" id="{D0330D65-41B5-8546-874F-D5FC46DA6A24}"/>
              </a:ext>
            </a:extLst>
          </p:cNvPr>
          <p:cNvSpPr>
            <a:spLocks noGrp="1"/>
          </p:cNvSpPr>
          <p:nvPr>
            <p:ph idx="1"/>
          </p:nvPr>
        </p:nvSpPr>
        <p:spPr>
          <a:xfrm>
            <a:off x="4134811" y="511388"/>
            <a:ext cx="7590467" cy="6163732"/>
          </a:xfrm>
        </p:spPr>
        <p:txBody>
          <a:bodyPr anchor="ctr">
            <a:normAutofit/>
          </a:bodyPr>
          <a:lstStyle/>
          <a:p>
            <a:pPr algn="just"/>
            <a:r>
              <a:rPr lang="es-CL" sz="2600" dirty="0">
                <a:latin typeface="Garamond" panose="02020404030301010803" pitchFamily="18" charset="0"/>
              </a:rPr>
              <a:t>Por todo lo anterior, Nozick afirma que no es posible determinar si alguien tiene derecho (un título) a la posesión de un determinado bien sin saber antes cómo es que ha llegado a tener dicha posesión. </a:t>
            </a:r>
          </a:p>
          <a:p>
            <a:pPr marL="0" indent="0" algn="just">
              <a:buNone/>
            </a:pPr>
            <a:endParaRPr lang="es-CL" sz="2600" dirty="0">
              <a:latin typeface="Garamond" panose="02020404030301010803" pitchFamily="18" charset="0"/>
            </a:endParaRPr>
          </a:p>
          <a:p>
            <a:pPr algn="just"/>
            <a:r>
              <a:rPr lang="es-CL" sz="2600" dirty="0">
                <a:latin typeface="Garamond" panose="02020404030301010803" pitchFamily="18" charset="0"/>
              </a:rPr>
              <a:t>Para Nozick los principios históricos de justicia sostienen que las circunstancias o acciones pasadas de las personas pueden producir títulos diferentes o merecimientos diferentes sobre las cosas. </a:t>
            </a:r>
          </a:p>
          <a:p>
            <a:pPr marL="0" indent="0" algn="just">
              <a:buNone/>
            </a:pPr>
            <a:endParaRPr lang="es-CL" sz="2600" dirty="0">
              <a:latin typeface="Garamond" panose="02020404030301010803" pitchFamily="18" charset="0"/>
            </a:endParaRPr>
          </a:p>
          <a:p>
            <a:pPr algn="just"/>
            <a:r>
              <a:rPr lang="es-CL" sz="2600" dirty="0">
                <a:latin typeface="Garamond" panose="02020404030301010803" pitchFamily="18" charset="0"/>
              </a:rPr>
              <a:t>Nozick además aclara que es por ello por lo que su concepción de la justicia </a:t>
            </a:r>
            <a:r>
              <a:rPr lang="es-CL" sz="2600" b="1" dirty="0">
                <a:latin typeface="Garamond" panose="02020404030301010803" pitchFamily="18" charset="0"/>
              </a:rPr>
              <a:t>no solo se corresponde con una teoría histórica, sino que además es una teoría histórica no determinadas por patrones</a:t>
            </a:r>
            <a:r>
              <a:rPr lang="es-CL" sz="2600" dirty="0">
                <a:latin typeface="Garamond" panose="02020404030301010803" pitchFamily="18" charset="0"/>
              </a:rPr>
              <a:t>. </a:t>
            </a:r>
          </a:p>
          <a:p>
            <a:endParaRPr lang="es-ES_tradnl" sz="2000" dirty="0"/>
          </a:p>
        </p:txBody>
      </p:sp>
    </p:spTree>
    <p:extLst>
      <p:ext uri="{BB962C8B-B14F-4D97-AF65-F5344CB8AC3E}">
        <p14:creationId xmlns:p14="http://schemas.microsoft.com/office/powerpoint/2010/main" val="262873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Rectangle 2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Rectangle 3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B12E08-726E-5244-A633-19222B0F31CC}"/>
              </a:ext>
            </a:extLst>
          </p:cNvPr>
          <p:cNvSpPr>
            <a:spLocks noGrp="1"/>
          </p:cNvSpPr>
          <p:nvPr>
            <p:ph type="title"/>
          </p:nvPr>
        </p:nvSpPr>
        <p:spPr>
          <a:xfrm>
            <a:off x="117565" y="586855"/>
            <a:ext cx="3783407" cy="3387497"/>
          </a:xfrm>
        </p:spPr>
        <p:txBody>
          <a:bodyPr anchor="b">
            <a:normAutofit/>
          </a:bodyPr>
          <a:lstStyle/>
          <a:p>
            <a:pPr algn="r"/>
            <a:r>
              <a:rPr lang="es-ES_tradnl" sz="4000" dirty="0">
                <a:solidFill>
                  <a:srgbClr val="FFFFFF"/>
                </a:solidFill>
                <a:latin typeface="Garamond" panose="02020404030301010803" pitchFamily="18" charset="0"/>
              </a:rPr>
              <a:t>Libertad negativa </a:t>
            </a:r>
          </a:p>
        </p:txBody>
      </p:sp>
      <p:sp>
        <p:nvSpPr>
          <p:cNvPr id="3" name="Marcador de contenido 2">
            <a:extLst>
              <a:ext uri="{FF2B5EF4-FFF2-40B4-BE49-F238E27FC236}">
                <a16:creationId xmlns:a16="http://schemas.microsoft.com/office/drawing/2014/main" id="{B87460DF-F3DF-C847-882D-2E5D8A3368C8}"/>
              </a:ext>
            </a:extLst>
          </p:cNvPr>
          <p:cNvSpPr>
            <a:spLocks noGrp="1"/>
          </p:cNvSpPr>
          <p:nvPr>
            <p:ph idx="1"/>
          </p:nvPr>
        </p:nvSpPr>
        <p:spPr>
          <a:xfrm>
            <a:off x="4810259" y="649480"/>
            <a:ext cx="6555347" cy="5546047"/>
          </a:xfrm>
        </p:spPr>
        <p:txBody>
          <a:bodyPr anchor="ctr">
            <a:noAutofit/>
          </a:bodyPr>
          <a:lstStyle/>
          <a:p>
            <a:pPr marL="0" indent="0">
              <a:buNone/>
            </a:pPr>
            <a:endParaRPr lang="es-ES_tradnl" sz="2400" b="1" dirty="0"/>
          </a:p>
          <a:p>
            <a:pPr lvl="1" algn="just">
              <a:spcBef>
                <a:spcPts val="600"/>
              </a:spcBef>
            </a:pPr>
            <a:r>
              <a:rPr lang="es-ES_tradnl" dirty="0">
                <a:latin typeface="Garamond" panose="02020404030301010803" pitchFamily="18" charset="0"/>
              </a:rPr>
              <a:t>Normalmente se dice que yo soy libre en la medida en que ninguna persona, o grupo de personas, </a:t>
            </a:r>
            <a:r>
              <a:rPr lang="es-ES_tradnl" i="1" dirty="0">
                <a:latin typeface="Garamond" panose="02020404030301010803" pitchFamily="18" charset="0"/>
              </a:rPr>
              <a:t>interfieren</a:t>
            </a:r>
            <a:r>
              <a:rPr lang="es-ES_tradnl" dirty="0">
                <a:latin typeface="Garamond" panose="02020404030301010803" pitchFamily="18" charset="0"/>
              </a:rPr>
              <a:t> en mi actividad. En este sentido la libertad política es, simplemente, el ámbito en que una persona puede actuar sin ser </a:t>
            </a:r>
            <a:r>
              <a:rPr lang="es-ES_tradnl" i="1" dirty="0">
                <a:latin typeface="Garamond" panose="02020404030301010803" pitchFamily="18" charset="0"/>
              </a:rPr>
              <a:t>obstaculizado</a:t>
            </a:r>
            <a:r>
              <a:rPr lang="es-ES_tradnl" dirty="0">
                <a:latin typeface="Garamond" panose="02020404030301010803" pitchFamily="18" charset="0"/>
              </a:rPr>
              <a:t> por otros.</a:t>
            </a:r>
          </a:p>
          <a:p>
            <a:pPr lvl="1" algn="just">
              <a:spcBef>
                <a:spcPts val="600"/>
              </a:spcBef>
            </a:pPr>
            <a:r>
              <a:rPr lang="es-ES_tradnl" dirty="0">
                <a:latin typeface="Garamond" panose="02020404030301010803" pitchFamily="18" charset="0"/>
              </a:rPr>
              <a:t>Yo no soy libre en la medida en que otros me impiden hacer lo que yo podría hacer si no me lo impidieran; y si a consecuencia de lo que me hagan otros hombres este ámbito de mi actividad se contrae hasta un cierto límite mínimo, puede decirse que estoy </a:t>
            </a:r>
            <a:r>
              <a:rPr lang="es-ES_tradnl" i="1" dirty="0">
                <a:latin typeface="Garamond" panose="02020404030301010803" pitchFamily="18" charset="0"/>
              </a:rPr>
              <a:t>coaccionado</a:t>
            </a:r>
            <a:r>
              <a:rPr lang="es-ES_tradnl" dirty="0">
                <a:latin typeface="Garamond" panose="02020404030301010803" pitchFamily="18" charset="0"/>
              </a:rPr>
              <a:t> o, quizás, oprimido.</a:t>
            </a:r>
          </a:p>
        </p:txBody>
      </p:sp>
    </p:spTree>
    <p:extLst>
      <p:ext uri="{BB962C8B-B14F-4D97-AF65-F5344CB8AC3E}">
        <p14:creationId xmlns:p14="http://schemas.microsoft.com/office/powerpoint/2010/main" val="346924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23229BC-86BE-9848-AB51-F201E3527FEE}"/>
              </a:ext>
            </a:extLst>
          </p:cNvPr>
          <p:cNvSpPr>
            <a:spLocks noGrp="1"/>
          </p:cNvSpPr>
          <p:nvPr>
            <p:ph type="title"/>
          </p:nvPr>
        </p:nvSpPr>
        <p:spPr>
          <a:xfrm>
            <a:off x="1136397" y="502020"/>
            <a:ext cx="5323715" cy="1130837"/>
          </a:xfrm>
        </p:spPr>
        <p:txBody>
          <a:bodyPr anchor="b">
            <a:normAutofit/>
          </a:bodyPr>
          <a:lstStyle/>
          <a:p>
            <a:r>
              <a:rPr lang="es-ES_tradnl" sz="4000" dirty="0">
                <a:latin typeface="Garamond" panose="02020404030301010803" pitchFamily="18" charset="0"/>
              </a:rPr>
              <a:t>Libertad negativa</a:t>
            </a:r>
          </a:p>
        </p:txBody>
      </p:sp>
      <p:sp>
        <p:nvSpPr>
          <p:cNvPr id="3" name="Marcador de contenido 2">
            <a:extLst>
              <a:ext uri="{FF2B5EF4-FFF2-40B4-BE49-F238E27FC236}">
                <a16:creationId xmlns:a16="http://schemas.microsoft.com/office/drawing/2014/main" id="{D340DC7B-6215-1B48-B9B2-58B9DAB3D55C}"/>
              </a:ext>
            </a:extLst>
          </p:cNvPr>
          <p:cNvSpPr>
            <a:spLocks noGrp="1"/>
          </p:cNvSpPr>
          <p:nvPr>
            <p:ph idx="1"/>
          </p:nvPr>
        </p:nvSpPr>
        <p:spPr>
          <a:xfrm>
            <a:off x="838201" y="2002972"/>
            <a:ext cx="5621912" cy="3938006"/>
          </a:xfrm>
        </p:spPr>
        <p:txBody>
          <a:bodyPr anchor="t">
            <a:noAutofit/>
          </a:bodyPr>
          <a:lstStyle/>
          <a:p>
            <a:pPr>
              <a:spcAft>
                <a:spcPts val="600"/>
              </a:spcAft>
            </a:pPr>
            <a:r>
              <a:rPr lang="es-ES_tradnl" sz="2200" dirty="0">
                <a:latin typeface="Garamond" panose="02020404030301010803" pitchFamily="18" charset="0"/>
              </a:rPr>
              <a:t>Sin embargo, el término </a:t>
            </a:r>
            <a:r>
              <a:rPr lang="es-ES_tradnl" sz="2200" b="1" i="1" dirty="0">
                <a:latin typeface="Garamond" panose="02020404030301010803" pitchFamily="18" charset="0"/>
              </a:rPr>
              <a:t>coacción</a:t>
            </a:r>
            <a:r>
              <a:rPr lang="es-ES_tradnl" sz="2200" dirty="0">
                <a:latin typeface="Garamond" panose="02020404030301010803" pitchFamily="18" charset="0"/>
              </a:rPr>
              <a:t> no se aplica a toda forma de incapacidad. </a:t>
            </a:r>
          </a:p>
          <a:p>
            <a:pPr>
              <a:spcAft>
                <a:spcPts val="600"/>
              </a:spcAft>
            </a:pPr>
            <a:r>
              <a:rPr lang="es-ES_tradnl" sz="2200" dirty="0">
                <a:latin typeface="Garamond" panose="02020404030301010803" pitchFamily="18" charset="0"/>
              </a:rPr>
              <a:t>Si yo digo que no puedo saltar más de diez metros o que no puedo entender las páginas más oscuras de Hegel, sería una excentricidad decir que, en estos sentidos, estoy oprimido o coaccionado. </a:t>
            </a:r>
          </a:p>
          <a:p>
            <a:pPr>
              <a:spcAft>
                <a:spcPts val="600"/>
              </a:spcAft>
            </a:pPr>
            <a:r>
              <a:rPr lang="es-ES_tradnl" sz="2200" dirty="0">
                <a:latin typeface="Garamond" panose="02020404030301010803" pitchFamily="18" charset="0"/>
              </a:rPr>
              <a:t>La coacción implica la </a:t>
            </a:r>
            <a:r>
              <a:rPr lang="es-ES_tradnl" sz="2200" b="1" i="1" dirty="0">
                <a:latin typeface="Garamond" panose="02020404030301010803" pitchFamily="18" charset="0"/>
              </a:rPr>
              <a:t>intervención deliberada </a:t>
            </a:r>
            <a:r>
              <a:rPr lang="es-ES_tradnl" sz="2200" dirty="0">
                <a:latin typeface="Garamond" panose="02020404030301010803" pitchFamily="18" charset="0"/>
              </a:rPr>
              <a:t>de otros seres humanos dentro del ámbito en que yo podría actuar si no intervinieran. Sólo se carece de libertad política si algunos seres humanos le impiden a uno conseguir un fin.</a:t>
            </a:r>
          </a:p>
        </p:txBody>
      </p:sp>
      <p:sp>
        <p:nvSpPr>
          <p:cNvPr id="57" name="Rectangle 5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a:extLst>
              <a:ext uri="{FF2B5EF4-FFF2-40B4-BE49-F238E27FC236}">
                <a16:creationId xmlns:a16="http://schemas.microsoft.com/office/drawing/2014/main" id="{1AE62BCB-7491-4B30-BFED-DD5CF3EA4C76}"/>
              </a:ext>
            </a:extLst>
          </p:cNvPr>
          <p:cNvPicPr>
            <a:picLocks noChangeAspect="1"/>
          </p:cNvPicPr>
          <p:nvPr/>
        </p:nvPicPr>
        <p:blipFill>
          <a:blip r:embed="rId2"/>
          <a:stretch>
            <a:fillRect/>
          </a:stretch>
        </p:blipFill>
        <p:spPr>
          <a:xfrm>
            <a:off x="7075967" y="1865358"/>
            <a:ext cx="4170530" cy="3159176"/>
          </a:xfrm>
          <a:prstGeom prst="rect">
            <a:avLst/>
          </a:prstGeom>
        </p:spPr>
      </p:pic>
    </p:spTree>
    <p:extLst>
      <p:ext uri="{BB962C8B-B14F-4D97-AF65-F5344CB8AC3E}">
        <p14:creationId xmlns:p14="http://schemas.microsoft.com/office/powerpoint/2010/main" val="244709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208D1D11-2929-F64F-9393-DA36A7326D53}"/>
              </a:ext>
            </a:extLst>
          </p:cNvPr>
          <p:cNvPicPr>
            <a:picLocks noChangeAspect="1"/>
          </p:cNvPicPr>
          <p:nvPr/>
        </p:nvPicPr>
        <p:blipFill>
          <a:blip r:embed="rId2"/>
          <a:stretch>
            <a:fillRect/>
          </a:stretch>
        </p:blipFill>
        <p:spPr>
          <a:xfrm>
            <a:off x="4646141" y="1131356"/>
            <a:ext cx="2599209" cy="4595287"/>
          </a:xfrm>
          <a:prstGeom prst="rect">
            <a:avLst/>
          </a:prstGeom>
        </p:spPr>
      </p:pic>
    </p:spTree>
    <p:extLst>
      <p:ext uri="{BB962C8B-B14F-4D97-AF65-F5344CB8AC3E}">
        <p14:creationId xmlns:p14="http://schemas.microsoft.com/office/powerpoint/2010/main" val="414001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Shape 24">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27549E24-3E66-DF44-B008-9A81C8965848}"/>
              </a:ext>
            </a:extLst>
          </p:cNvPr>
          <p:cNvSpPr>
            <a:spLocks noGrp="1"/>
          </p:cNvSpPr>
          <p:nvPr>
            <p:ph type="title"/>
          </p:nvPr>
        </p:nvSpPr>
        <p:spPr>
          <a:xfrm>
            <a:off x="934872" y="982272"/>
            <a:ext cx="3388419" cy="4560970"/>
          </a:xfrm>
        </p:spPr>
        <p:txBody>
          <a:bodyPr>
            <a:normAutofit/>
          </a:bodyPr>
          <a:lstStyle/>
          <a:p>
            <a:r>
              <a:rPr lang="es-ES_tradnl" sz="4000" dirty="0">
                <a:solidFill>
                  <a:srgbClr val="FFFFFF"/>
                </a:solidFill>
              </a:rPr>
              <a:t>Libertad negativa </a:t>
            </a:r>
            <a:br>
              <a:rPr lang="es-ES_tradnl" sz="4000" dirty="0">
                <a:solidFill>
                  <a:srgbClr val="FFFFFF"/>
                </a:solidFill>
              </a:rPr>
            </a:br>
            <a:r>
              <a:rPr lang="es-ES_tradnl" sz="4000" dirty="0">
                <a:solidFill>
                  <a:srgbClr val="FFFFFF"/>
                </a:solidFill>
              </a:rPr>
              <a:t>y los filósofos modernos</a:t>
            </a:r>
          </a:p>
        </p:txBody>
      </p:sp>
      <p:sp>
        <p:nvSpPr>
          <p:cNvPr id="27"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Marcador de contenido 2">
            <a:extLst>
              <a:ext uri="{FF2B5EF4-FFF2-40B4-BE49-F238E27FC236}">
                <a16:creationId xmlns:a16="http://schemas.microsoft.com/office/drawing/2014/main" id="{1B9E442E-4FC4-D747-AD96-1B0C48EB6A41}"/>
              </a:ext>
            </a:extLst>
          </p:cNvPr>
          <p:cNvSpPr>
            <a:spLocks noGrp="1"/>
          </p:cNvSpPr>
          <p:nvPr>
            <p:ph idx="1"/>
          </p:nvPr>
        </p:nvSpPr>
        <p:spPr>
          <a:xfrm>
            <a:off x="5221862" y="1719618"/>
            <a:ext cx="5948831" cy="4334629"/>
          </a:xfrm>
        </p:spPr>
        <p:txBody>
          <a:bodyPr anchor="ctr">
            <a:normAutofit/>
          </a:bodyPr>
          <a:lstStyle/>
          <a:p>
            <a:r>
              <a:rPr lang="es-ES_tradnl" sz="2400">
                <a:solidFill>
                  <a:srgbClr val="FEFFFF"/>
                </a:solidFill>
              </a:rPr>
              <a:t>Autores como Hobbes, Locke y Mill consideraron que los fines y actividades de los hombres no se armonizan mutuamente de manera automática.</a:t>
            </a:r>
          </a:p>
          <a:p>
            <a:r>
              <a:rPr lang="es-ES_tradnl" sz="2400">
                <a:solidFill>
                  <a:srgbClr val="FEFFFF"/>
                </a:solidFill>
              </a:rPr>
              <a:t>Además, tanto estos autores como nosotros mismos valoramos otros fines como la justicia, la felicidad, la seguridad o la igualdad.</a:t>
            </a:r>
          </a:p>
          <a:p>
            <a:r>
              <a:rPr lang="es-ES_tradnl" sz="2400">
                <a:solidFill>
                  <a:srgbClr val="FEFFFF"/>
                </a:solidFill>
              </a:rPr>
              <a:t>Entonces,  tanto ellos como nosotros estaríamos dispuestos a reducir la libertad en aras de otros valores, o en aras de la libertad misma.</a:t>
            </a:r>
          </a:p>
        </p:txBody>
      </p:sp>
    </p:spTree>
    <p:extLst>
      <p:ext uri="{BB962C8B-B14F-4D97-AF65-F5344CB8AC3E}">
        <p14:creationId xmlns:p14="http://schemas.microsoft.com/office/powerpoint/2010/main" val="347858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162E609-F02A-AB48-979D-053E3BC5F5FE}"/>
              </a:ext>
            </a:extLst>
          </p:cNvPr>
          <p:cNvSpPr>
            <a:spLocks noGrp="1"/>
          </p:cNvSpPr>
          <p:nvPr>
            <p:ph type="title"/>
          </p:nvPr>
        </p:nvSpPr>
        <p:spPr>
          <a:xfrm>
            <a:off x="1371599" y="294538"/>
            <a:ext cx="9895951" cy="1033669"/>
          </a:xfrm>
        </p:spPr>
        <p:txBody>
          <a:bodyPr>
            <a:normAutofit/>
          </a:bodyPr>
          <a:lstStyle/>
          <a:p>
            <a:r>
              <a:rPr lang="es-ES_tradnl" sz="4000">
                <a:solidFill>
                  <a:srgbClr val="FFFFFF"/>
                </a:solidFill>
              </a:rPr>
              <a:t>Libertad como no interferencia</a:t>
            </a:r>
          </a:p>
        </p:txBody>
      </p:sp>
      <p:sp>
        <p:nvSpPr>
          <p:cNvPr id="3" name="Marcador de contenido 2">
            <a:extLst>
              <a:ext uri="{FF2B5EF4-FFF2-40B4-BE49-F238E27FC236}">
                <a16:creationId xmlns:a16="http://schemas.microsoft.com/office/drawing/2014/main" id="{C2D23B9C-2B47-5640-8D04-8E156DF8450D}"/>
              </a:ext>
            </a:extLst>
          </p:cNvPr>
          <p:cNvSpPr>
            <a:spLocks noGrp="1"/>
          </p:cNvSpPr>
          <p:nvPr>
            <p:ph idx="1"/>
          </p:nvPr>
        </p:nvSpPr>
        <p:spPr>
          <a:xfrm>
            <a:off x="459350" y="1891970"/>
            <a:ext cx="11444663" cy="4625034"/>
          </a:xfrm>
        </p:spPr>
        <p:txBody>
          <a:bodyPr anchor="ctr">
            <a:normAutofit/>
          </a:bodyPr>
          <a:lstStyle/>
          <a:p>
            <a:r>
              <a:rPr lang="es-ES_tradnl" sz="2400" dirty="0">
                <a:latin typeface="Garamond" panose="02020404030301010803" pitchFamily="18" charset="0"/>
              </a:rPr>
              <a:t>No podemos ser absolutamente libres y debemos ceder algo de nuestra libertad para preservar el resto de ella. </a:t>
            </a:r>
          </a:p>
          <a:p>
            <a:r>
              <a:rPr lang="es-ES_tradnl" sz="2400" dirty="0">
                <a:latin typeface="Garamond" panose="02020404030301010803" pitchFamily="18" charset="0"/>
              </a:rPr>
              <a:t>Pero cederla toda es destruirnos a nosotros mismos. ¿Cuál debe ser este mínimo? </a:t>
            </a:r>
          </a:p>
          <a:p>
            <a:r>
              <a:rPr lang="es-ES_tradnl" sz="2400" dirty="0">
                <a:latin typeface="Garamond" panose="02020404030301010803" pitchFamily="18" charset="0"/>
              </a:rPr>
              <a:t>Sea cual sea el principio con arreglo al cual haya que determinar la extensión de la no-interferencia en nuestra actividad, sea este el principio de la ley natural o de los derechos naturales, el imperativo categórico, el contrato social, o cualquier otro concepto con el que los hombres han intentado poner en claro y justificar sus convicciones, </a:t>
            </a:r>
            <a:r>
              <a:rPr lang="es-ES_tradnl" sz="2400" i="1" dirty="0">
                <a:latin typeface="Garamond" panose="02020404030301010803" pitchFamily="18" charset="0"/>
              </a:rPr>
              <a:t>libertad en este sentido significa estar libre de</a:t>
            </a:r>
            <a:r>
              <a:rPr lang="es-ES_tradnl" sz="2400" dirty="0">
                <a:latin typeface="Garamond" panose="02020404030301010803" pitchFamily="18" charset="0"/>
              </a:rPr>
              <a:t>: </a:t>
            </a:r>
            <a:r>
              <a:rPr lang="es-ES_tradnl" sz="2400" b="1" i="1" dirty="0">
                <a:latin typeface="Garamond" panose="02020404030301010803" pitchFamily="18" charset="0"/>
              </a:rPr>
              <a:t>que no interfieran en mi actividad más allá de un límite, que es cambiable, pero siempre reconocible.</a:t>
            </a:r>
          </a:p>
        </p:txBody>
      </p:sp>
    </p:spTree>
    <p:extLst>
      <p:ext uri="{BB962C8B-B14F-4D97-AF65-F5344CB8AC3E}">
        <p14:creationId xmlns:p14="http://schemas.microsoft.com/office/powerpoint/2010/main" val="267580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Rectangle 2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C1A704-65E8-D142-9BDD-902A413CAB3B}"/>
              </a:ext>
            </a:extLst>
          </p:cNvPr>
          <p:cNvSpPr>
            <a:spLocks noGrp="1"/>
          </p:cNvSpPr>
          <p:nvPr>
            <p:ph type="title"/>
          </p:nvPr>
        </p:nvSpPr>
        <p:spPr>
          <a:xfrm>
            <a:off x="-143691" y="586855"/>
            <a:ext cx="3811779" cy="3387497"/>
          </a:xfrm>
        </p:spPr>
        <p:txBody>
          <a:bodyPr anchor="b">
            <a:normAutofit/>
          </a:bodyPr>
          <a:lstStyle/>
          <a:p>
            <a:pPr algn="r"/>
            <a:r>
              <a:rPr lang="es-ES_tradnl" sz="4000" dirty="0">
                <a:solidFill>
                  <a:srgbClr val="FFFFFF"/>
                </a:solidFill>
              </a:rPr>
              <a:t>Libertad positiva</a:t>
            </a:r>
          </a:p>
        </p:txBody>
      </p:sp>
      <p:sp>
        <p:nvSpPr>
          <p:cNvPr id="3" name="Marcador de contenido 2">
            <a:extLst>
              <a:ext uri="{FF2B5EF4-FFF2-40B4-BE49-F238E27FC236}">
                <a16:creationId xmlns:a16="http://schemas.microsoft.com/office/drawing/2014/main" id="{EDFB4E98-AB3A-DA4B-9381-ED96BF8A07BC}"/>
              </a:ext>
            </a:extLst>
          </p:cNvPr>
          <p:cNvSpPr>
            <a:spLocks noGrp="1"/>
          </p:cNvSpPr>
          <p:nvPr>
            <p:ph idx="1"/>
          </p:nvPr>
        </p:nvSpPr>
        <p:spPr>
          <a:xfrm>
            <a:off x="4810259" y="649480"/>
            <a:ext cx="6555347" cy="5546047"/>
          </a:xfrm>
        </p:spPr>
        <p:txBody>
          <a:bodyPr anchor="ctr">
            <a:normAutofit lnSpcReduction="10000"/>
          </a:bodyPr>
          <a:lstStyle/>
          <a:p>
            <a:r>
              <a:rPr lang="es-ES_tradnl" dirty="0">
                <a:latin typeface="Garamond" panose="02020404030301010803" pitchFamily="18" charset="0"/>
              </a:rPr>
              <a:t>El sentido «positivo» de la palabra «libertad» se deriva del deseo por parte del individuo de ser su propio dueño.</a:t>
            </a:r>
          </a:p>
          <a:p>
            <a:r>
              <a:rPr lang="es-ES_tradnl" dirty="0">
                <a:latin typeface="Garamond" panose="02020404030301010803" pitchFamily="18" charset="0"/>
              </a:rPr>
              <a:t>Quiero ser el instrumento de mí mismo y no de los actos de voluntad de otros hombres. Quiero ser sujeto no objeto, ser movido por razones y por propósito que son míos,  no por causas que me afectan, por así decirlo, desde fuera.</a:t>
            </a:r>
          </a:p>
          <a:p>
            <a:r>
              <a:rPr lang="es-ES_tradnl" dirty="0">
                <a:latin typeface="Garamond" panose="02020404030301010803" pitchFamily="18" charset="0"/>
              </a:rPr>
              <a:t>Quiero ser consciente de mí mismo como ser activo que piensa y que quiere, que tiene responsabilidad de sus propias decisiones y que es capaz de explicarlas en función de sus propias ideas y propósitos</a:t>
            </a:r>
          </a:p>
          <a:p>
            <a:endParaRPr lang="es-ES_tradnl" sz="2000" dirty="0"/>
          </a:p>
        </p:txBody>
      </p:sp>
    </p:spTree>
    <p:extLst>
      <p:ext uri="{BB962C8B-B14F-4D97-AF65-F5344CB8AC3E}">
        <p14:creationId xmlns:p14="http://schemas.microsoft.com/office/powerpoint/2010/main" val="76565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1D3C9EF-62A8-6C4A-80FA-C8E26FFD0F22}"/>
              </a:ext>
            </a:extLst>
          </p:cNvPr>
          <p:cNvSpPr>
            <a:spLocks noGrp="1"/>
          </p:cNvSpPr>
          <p:nvPr>
            <p:ph type="title"/>
          </p:nvPr>
        </p:nvSpPr>
        <p:spPr>
          <a:xfrm>
            <a:off x="1371599" y="294538"/>
            <a:ext cx="9895951" cy="1033669"/>
          </a:xfrm>
        </p:spPr>
        <p:txBody>
          <a:bodyPr>
            <a:normAutofit/>
          </a:bodyPr>
          <a:lstStyle/>
          <a:p>
            <a:r>
              <a:rPr lang="es-ES_tradnl" sz="3600" dirty="0">
                <a:solidFill>
                  <a:srgbClr val="FFFFFF"/>
                </a:solidFill>
              </a:rPr>
              <a:t>Libertad positiva  como  autorrealización</a:t>
            </a:r>
          </a:p>
        </p:txBody>
      </p:sp>
      <p:sp>
        <p:nvSpPr>
          <p:cNvPr id="3" name="Marcador de contenido 2">
            <a:extLst>
              <a:ext uri="{FF2B5EF4-FFF2-40B4-BE49-F238E27FC236}">
                <a16:creationId xmlns:a16="http://schemas.microsoft.com/office/drawing/2014/main" id="{BFD42D86-2080-EB41-8A4A-ADA7717B0EB6}"/>
              </a:ext>
            </a:extLst>
          </p:cNvPr>
          <p:cNvSpPr>
            <a:spLocks noGrp="1"/>
          </p:cNvSpPr>
          <p:nvPr>
            <p:ph idx="1"/>
          </p:nvPr>
        </p:nvSpPr>
        <p:spPr>
          <a:xfrm>
            <a:off x="1371599" y="2318197"/>
            <a:ext cx="9724031" cy="3683358"/>
          </a:xfrm>
        </p:spPr>
        <p:txBody>
          <a:bodyPr anchor="ctr">
            <a:normAutofit/>
          </a:bodyPr>
          <a:lstStyle/>
          <a:p>
            <a:r>
              <a:rPr lang="es-ES_tradnl" sz="3200" dirty="0">
                <a:latin typeface="Garamond" panose="02020404030301010803" pitchFamily="18" charset="0"/>
              </a:rPr>
              <a:t>Quiero ser alguien, no nadie; quiero actuar, decidir, no que decidan por mí; dirigirme a mí mismo y no ser movido por la naturaleza exterior o por otros hombres como si fuera una cosa, un animal o un esclavo incapaz de representar un papel humano; es decir, concebir fines y medios propios y realizarlas.</a:t>
            </a:r>
          </a:p>
        </p:txBody>
      </p:sp>
    </p:spTree>
    <p:extLst>
      <p:ext uri="{BB962C8B-B14F-4D97-AF65-F5344CB8AC3E}">
        <p14:creationId xmlns:p14="http://schemas.microsoft.com/office/powerpoint/2010/main" val="29500229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1554</Words>
  <Application>Microsoft Macintosh PowerPoint</Application>
  <PresentationFormat>Panorámica</PresentationFormat>
  <Paragraphs>78</Paragraphs>
  <Slides>23</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Calibri</vt:lpstr>
      <vt:lpstr>Calibri Light</vt:lpstr>
      <vt:lpstr>Californian FB</vt:lpstr>
      <vt:lpstr>Garamond</vt:lpstr>
      <vt:lpstr>Tema de Office</vt:lpstr>
      <vt:lpstr>¿Liberales o libertarios? Una introducción a la teoría del justo título </vt:lpstr>
      <vt:lpstr>Primera parte Dos conceptos de libertad </vt:lpstr>
      <vt:lpstr>Libertad negativa </vt:lpstr>
      <vt:lpstr>Libertad negativa</vt:lpstr>
      <vt:lpstr>Presentación de PowerPoint</vt:lpstr>
      <vt:lpstr>Libertad negativa  y los filósofos modernos</vt:lpstr>
      <vt:lpstr>Libertad como no interferencia</vt:lpstr>
      <vt:lpstr>Libertad positiva</vt:lpstr>
      <vt:lpstr>Libertad positiva  como  autorrealización</vt:lpstr>
      <vt:lpstr>SEGUNDA PARTE La posición libertaria </vt:lpstr>
      <vt:lpstr>Libertad y acciones voluntarias</vt:lpstr>
      <vt:lpstr>Libertad  y  justicia</vt:lpstr>
      <vt:lpstr>La propuesta de Nozick Anarquía, Estado y Utopía</vt:lpstr>
      <vt:lpstr>La tesis central</vt:lpstr>
      <vt:lpstr>El principio de justicia distributiva</vt:lpstr>
      <vt:lpstr>Principios de la teoría del justo título</vt:lpstr>
      <vt:lpstr>Teorías históricas, del estado final y de patrón</vt:lpstr>
      <vt:lpstr>Entitlement theory vs end-result principles</vt:lpstr>
      <vt:lpstr>Entitlement theory vs end-result principles (resultado final)</vt:lpstr>
      <vt:lpstr>Filme vs fotografía</vt:lpstr>
      <vt:lpstr>Principios del estado final</vt:lpstr>
      <vt:lpstr>Problemas de las doctrinas del estado final</vt:lpstr>
      <vt:lpstr>Problemas de las doctrinas del estado final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Liberales y libertarios</dc:title>
  <dc:creator>Pablo Andrés Aguayo Westwood (pablo.aguayo)</dc:creator>
  <cp:lastModifiedBy>Pablo Andrés Aguayo Westwood (pablo.aguayo)</cp:lastModifiedBy>
  <cp:revision>10</cp:revision>
  <dcterms:created xsi:type="dcterms:W3CDTF">2020-05-13T18:38:14Z</dcterms:created>
  <dcterms:modified xsi:type="dcterms:W3CDTF">2022-04-25T03:08:36Z</dcterms:modified>
</cp:coreProperties>
</file>