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1" r:id="rId1"/>
  </p:sldMasterIdLst>
  <p:sldIdLst>
    <p:sldId id="290" r:id="rId2"/>
    <p:sldId id="297" r:id="rId3"/>
    <p:sldId id="257" r:id="rId4"/>
    <p:sldId id="305" r:id="rId5"/>
    <p:sldId id="294" r:id="rId6"/>
    <p:sldId id="304" r:id="rId7"/>
    <p:sldId id="256" r:id="rId8"/>
    <p:sldId id="292" r:id="rId9"/>
    <p:sldId id="301" r:id="rId10"/>
    <p:sldId id="291" r:id="rId11"/>
    <p:sldId id="293" r:id="rId12"/>
    <p:sldId id="302" r:id="rId13"/>
    <p:sldId id="298" r:id="rId14"/>
    <p:sldId id="299" r:id="rId15"/>
    <p:sldId id="303" r:id="rId16"/>
    <p:sldId id="259" r:id="rId17"/>
    <p:sldId id="260" r:id="rId18"/>
    <p:sldId id="261" r:id="rId19"/>
    <p:sldId id="26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1471A834-4F3C-4AF9-9C74-05EC35A0F292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138335" y="2130425"/>
            <a:ext cx="10520265" cy="41802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MX" sz="43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4300" dirty="0">
                <a:latin typeface="Calisto MT" panose="02040603050505030304" pitchFamily="18" charset="0"/>
              </a:rPr>
              <a:t>Estructuras Involucradas en la Producción Vocal.</a:t>
            </a: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Docente :  </a:t>
            </a:r>
            <a:r>
              <a:rPr lang="es-MX" sz="2800" dirty="0" err="1">
                <a:latin typeface="Calisto MT" panose="02040603050505030304" pitchFamily="18" charset="0"/>
              </a:rPr>
              <a:t>Flga</a:t>
            </a:r>
            <a:r>
              <a:rPr lang="es-MX" sz="2800" dirty="0">
                <a:latin typeface="Calisto MT" panose="02040603050505030304" pitchFamily="18" charset="0"/>
              </a:rPr>
              <a:t> Pamela Diaz G.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Electivo Salud y Educación Vocal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Facultad de Derecho  Universidad  de Chile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Segundo Semestre 2023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    </a:t>
            </a:r>
          </a:p>
          <a:p>
            <a:pPr marL="0" indent="0">
              <a:buNone/>
            </a:pPr>
            <a:r>
              <a:rPr lang="es-MX" sz="2000" dirty="0"/>
              <a:t> 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208" y="376238"/>
            <a:ext cx="4028661" cy="210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251926"/>
            <a:ext cx="11396870" cy="1762611"/>
          </a:xfrm>
        </p:spPr>
        <p:txBody>
          <a:bodyPr>
            <a:normAutofit fontScale="90000"/>
          </a:bodyPr>
          <a:lstStyle/>
          <a:p>
            <a:r>
              <a:rPr lang="es-MX" sz="3100" b="1" dirty="0"/>
              <a:t>           </a:t>
            </a:r>
            <a:br>
              <a:rPr lang="es-MX" sz="3100" b="1" dirty="0"/>
            </a:br>
            <a:r>
              <a:rPr lang="es-MX" sz="3100" b="1" dirty="0"/>
              <a:t>          </a:t>
            </a:r>
            <a:r>
              <a:rPr lang="es-MX" sz="2700" b="1" dirty="0">
                <a:latin typeface="Calisto MT" panose="02040603050505030304" pitchFamily="18" charset="0"/>
              </a:rPr>
              <a:t>Los 5  Procesos Motores Básicos  intervinientes en el habla son </a:t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>
                <a:latin typeface="Calisto MT" panose="02040603050505030304" pitchFamily="18" charset="0"/>
              </a:rPr>
              <a:t>                            Articulación , Respiración  ,  Fonación , Resonancia y  la  Masticación 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/>
          </a:bodyPr>
          <a:lstStyle/>
          <a:p>
            <a:endParaRPr lang="es-ES" b="1" u="sng" dirty="0"/>
          </a:p>
          <a:p>
            <a:pPr marL="571500" indent="-571500">
              <a:buAutoNum type="romanUcPeriod"/>
            </a:pPr>
            <a:r>
              <a:rPr lang="es-ES" sz="2400" b="1" dirty="0">
                <a:latin typeface="Calisto MT" panose="02040603050505030304" pitchFamily="18" charset="0"/>
              </a:rPr>
              <a:t>La respiración :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 se realiza en tres fases, inspiratoria (toma de aire) pausa o retención  y fase espiratoria (expulsión de aire) ambas representan un ciclo respiratorio.</a:t>
            </a:r>
          </a:p>
          <a:p>
            <a:pPr marL="0" indent="0">
              <a:buNone/>
            </a:pPr>
            <a:endParaRPr lang="es-ES" sz="24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u="sng">
                <a:latin typeface="Calisto MT" panose="02040603050505030304" pitchFamily="18" charset="0"/>
              </a:rPr>
              <a:t>  </a:t>
            </a: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11200" b="1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 </a:t>
            </a:r>
            <a:endParaRPr lang="es-MX" sz="2600" dirty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dirty="0">
                <a:latin typeface="Calisto MT" panose="02040603050505030304" pitchFamily="18" charset="0"/>
              </a:rPr>
              <a:t>Fonación :  </a:t>
            </a:r>
          </a:p>
          <a:p>
            <a:pPr marL="0" indent="0">
              <a:buNone/>
            </a:pPr>
            <a:r>
              <a:rPr lang="es-ES" sz="2600" dirty="0">
                <a:latin typeface="Calisto MT" panose="02040603050505030304" pitchFamily="18" charset="0"/>
              </a:rPr>
              <a:t>Sonidos que se  emiten en  el tracto vocal, por la vibración   de los pliegues ( laringe). </a:t>
            </a: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III.  Articulación :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los órganos  pasivos y activos ( lengua , dientes , mejillas ,  labios , paladar) 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Calisto MT" panose="02040603050505030304" pitchFamily="18" charset="0"/>
              </a:rPr>
              <a:t>IV. Prosodia 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</a:p>
          <a:p>
            <a:r>
              <a:rPr lang="es-ES" sz="2800" dirty="0">
                <a:latin typeface="Calisto MT" panose="02040603050505030304" pitchFamily="18" charset="0"/>
              </a:rPr>
              <a:t>Es 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           </a:t>
            </a:r>
            <a:r>
              <a:rPr lang="es-MX" sz="3600" u="sng" dirty="0">
                <a:latin typeface="Calisto MT" panose="02040603050505030304" pitchFamily="18" charset="0"/>
              </a:rPr>
              <a:t>La laringe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La laringe esta ubicada en la línea media el cuello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mide entre 5 a 7 cms.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un órgano muscular y cartilaginoso de la fonación , que 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https://</a:t>
            </a:r>
            <a:r>
              <a:rPr lang="es-ES" dirty="0" err="1">
                <a:latin typeface="Calisto MT" panose="02040603050505030304" pitchFamily="18" charset="0"/>
              </a:rPr>
              <a:t>www.youtube.com</a:t>
            </a:r>
            <a:r>
              <a:rPr lang="es-ES" dirty="0">
                <a:latin typeface="Calisto MT" panose="02040603050505030304" pitchFamily="18" charset="0"/>
              </a:rPr>
              <a:t>/</a:t>
            </a:r>
            <a:r>
              <a:rPr lang="es-ES" dirty="0" err="1">
                <a:latin typeface="Calisto MT" panose="02040603050505030304" pitchFamily="18" charset="0"/>
              </a:rPr>
              <a:t>watch?v</a:t>
            </a:r>
            <a:r>
              <a:rPr lang="es-ES" dirty="0">
                <a:latin typeface="Calisto MT" panose="02040603050505030304" pitchFamily="18" charset="0"/>
              </a:rPr>
              <a:t>=IdDFkkxUTJ0</a:t>
            </a: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</a:t>
            </a:r>
            <a:r>
              <a:rPr lang="es-MX" sz="3200" dirty="0">
                <a:latin typeface="Calisto MT" panose="02040603050505030304" pitchFamily="18" charset="0"/>
              </a:rPr>
              <a:t>Las Cuerdas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85000" lnSpcReduction="20000"/>
          </a:bodyPr>
          <a:lstStyle/>
          <a:p>
            <a:pPr marL="68580" indent="0" fontAlgn="base">
              <a:buNone/>
            </a:pPr>
            <a:endParaRPr lang="es-MX" dirty="0"/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cuerda vocal se puede dividir en dos capas de tejido el cuerpo y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 El cuerpo es músculo más o menos rígido que está conectado a las capas más  superficiales que forman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cubierta es una capa muy elástica recubierta de mucosa.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Así las cuerdas vocales comienzan a separarse poco a poco desde abajo, hasta que solo queda en contacto la parte superior y finalmente quedan totalmente separadas.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Este movimiento se produce por las contracciones musculares y la propia elasticidad de las cuerdas.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</a:t>
            </a:r>
            <a:r>
              <a:rPr lang="es-MX" dirty="0">
                <a:latin typeface="Calisto MT" panose="02040603050505030304" pitchFamily="18" charset="0"/>
              </a:rPr>
              <a:t>Cuerdas Vocales 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Resistencia al sobreesfuerzo moderada pero si no protegemos y  entrenamos de forma adecuada .</a:t>
            </a:r>
          </a:p>
          <a:p>
            <a:r>
              <a:rPr lang="es-MX" dirty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/>
              <a:t>bhati-yoga</a:t>
            </a:r>
            <a:r>
              <a:rPr lang="es-MX" dirty="0"/>
              <a:t> y / técnicas de relajación . </a:t>
            </a:r>
          </a:p>
          <a:p>
            <a:r>
              <a:rPr lang="es-MX" dirty="0"/>
              <a:t> </a:t>
            </a:r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    </a:t>
            </a:r>
            <a:br>
              <a:rPr lang="es-MX" dirty="0"/>
            </a:br>
            <a:r>
              <a:rPr lang="es-MX" dirty="0"/>
              <a:t>    </a:t>
            </a:r>
            <a:r>
              <a:rPr lang="es-MX" sz="4400" dirty="0">
                <a:latin typeface="Calisto MT" panose="02040603050505030304" pitchFamily="18" charset="0"/>
              </a:rPr>
              <a:t>Patologías por alta exigencia Vocal.</a:t>
            </a:r>
            <a:br>
              <a:rPr lang="es-MX" dirty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8" y="1951511"/>
            <a:ext cx="11296261" cy="4572000"/>
          </a:xfrm>
        </p:spPr>
        <p:txBody>
          <a:bodyPr/>
          <a:lstStyle/>
          <a:p>
            <a:pPr marL="68580" indent="0">
              <a:buNone/>
            </a:pPr>
            <a:endParaRPr lang="es-MX" dirty="0"/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Músculo Tensional (DM )</a:t>
            </a: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III. Disfonías Orgánicas ( Nódulos , pólipos , quistes ) 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59" y="1000223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    </a:t>
            </a:r>
            <a:br>
              <a:rPr lang="es-MX" sz="3200" dirty="0">
                <a:latin typeface="Calisto MT" panose="02040603050505030304" pitchFamily="18" charset="0"/>
              </a:rPr>
            </a:br>
            <a:r>
              <a:rPr lang="es-MX" sz="3200" dirty="0">
                <a:latin typeface="Calisto MT" panose="02040603050505030304" pitchFamily="18" charset="0"/>
              </a:rPr>
              <a:t>                          Conductas de mal uso y abuso vocal. </a:t>
            </a:r>
            <a:endParaRPr lang="es-CL" sz="32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716" y="1082351"/>
            <a:ext cx="11048999" cy="5775649"/>
          </a:xfrm>
        </p:spPr>
        <p:txBody>
          <a:bodyPr>
            <a:normAutofit fontScale="92500" lnSpcReduction="10000"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Factores desencadenantes que influyen en el rendimiento del estado vocal</a:t>
            </a:r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 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>
                <a:latin typeface="Calisto MT" panose="02040603050505030304" pitchFamily="18" charset="0"/>
              </a:rPr>
              <a:t>Stress , fatiga , cansancio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3.   Alcohol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4.   Acidez , reflujo  gastroesofágico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5.   Alimentos irritantes , condimentados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6.   Sustancias nocivas </a:t>
            </a:r>
          </a:p>
          <a:p>
            <a:pPr marL="0" indent="0">
              <a:buNone/>
            </a:pPr>
            <a:r>
              <a:rPr lang="es-MX" sz="2800" dirty="0">
                <a:solidFill>
                  <a:schemeClr val="tx2"/>
                </a:solidFill>
                <a:latin typeface="Calisto MT" panose="02040603050505030304" pitchFamily="18" charset="0"/>
              </a:rPr>
              <a:t>7.   Respirador oral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8.   Ambientes ruidosos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9.   Estados alérgicos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10. Ambientes calefaccionados aire acondicionado .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sz="2000" i="1" dirty="0"/>
              <a:t>                            </a:t>
            </a:r>
            <a:br>
              <a:rPr lang="es-MX" sz="2000" i="1" dirty="0"/>
            </a:br>
            <a:r>
              <a:rPr lang="es-MX" sz="2400" i="1" dirty="0"/>
              <a:t>                      </a:t>
            </a:r>
            <a:r>
              <a:rPr lang="es-MX" sz="2800" b="1" dirty="0">
                <a:latin typeface="Calisto MT" panose="02040603050505030304" pitchFamily="18" charset="0"/>
              </a:rPr>
              <a:t>Lo que nunca debemos olvidar!! </a:t>
            </a:r>
            <a:endParaRPr lang="es-CL" sz="28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2433" y="298580"/>
            <a:ext cx="11949403" cy="6027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i="1" dirty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3100" i="1" dirty="0"/>
          </a:p>
          <a:p>
            <a:pPr marL="0" indent="0">
              <a:buNone/>
            </a:pPr>
            <a:endParaRPr lang="es-MX" sz="3100" dirty="0"/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Equilibrio   mente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Alimentación 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azucares y grasas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No 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Meditar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Entrenamiento vocal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10. Descanso ( oxigenación del sistema nervioso , reparación celular )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            ” vida simple , pensamiento elevado .  Mantenerse positivo </a:t>
            </a:r>
          </a:p>
          <a:p>
            <a:pPr marL="514350" indent="-514350">
              <a:buFont typeface="+mj-lt"/>
              <a:buAutoNum type="arabicPeriod"/>
            </a:pPr>
            <a:endParaRPr lang="es-MX" sz="6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sz="62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´¨Todo comienza con Platón cuando describe la voz humana como un impacto de aire ,  que llega por los sonidos del alma .¨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Posteriormente en el año 1940,  Leonardo Da Vinci realiza extensos trabajos con laringes humanas , las cuales nos dan cuenta con mucha más  precisión ,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Estructuras relacionadas a la Producción Vocal 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</a:t>
            </a:r>
            <a:r>
              <a:rPr lang="es-MX" dirty="0">
                <a:latin typeface="Calisto MT" panose="02040603050505030304" pitchFamily="18" charset="0"/>
              </a:rPr>
              <a:t>Objetivo de la Clase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Conocer el sistema vocal humano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410" y="512064"/>
            <a:ext cx="3174352" cy="26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Sistemas involucrados en la producción de la Voz </a:t>
            </a:r>
            <a:r>
              <a:rPr lang="es-MX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4" y="0"/>
            <a:ext cx="10114383" cy="6858000"/>
          </a:xfrm>
        </p:spPr>
      </p:pic>
    </p:spTree>
    <p:extLst>
      <p:ext uri="{BB962C8B-B14F-4D97-AF65-F5344CB8AC3E}">
        <p14:creationId xmlns:p14="http://schemas.microsoft.com/office/powerpoint/2010/main" val="290863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954156"/>
            <a:ext cx="10017292" cy="766695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Calisto MT" panose="02040603050505030304" pitchFamily="18" charset="0"/>
              </a:rPr>
              <a:t>       Sistemas involucrados en 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1881809"/>
            <a:ext cx="10801595" cy="3829878"/>
          </a:xfrm>
        </p:spPr>
        <p:txBody>
          <a:bodyPr>
            <a:normAutofit/>
          </a:bodyPr>
          <a:lstStyle/>
          <a:p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encargado de la producción de la voz son el sistema      respiratorio , resonador , articulador y fonador . </a:t>
            </a:r>
          </a:p>
          <a:p>
            <a:endParaRPr lang="es-MX" sz="2600" dirty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respiratorio a  través  de una espiración activa produce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aire necesario para producir el movimiento de las cuerdas vocales,  que generan  un sonido que es ampliado </a:t>
            </a:r>
            <a:r>
              <a:rPr lang="es-MX" sz="2600" dirty="0">
                <a:latin typeface="Calisto MT" panose="02040603050505030304" pitchFamily="18" charset="0"/>
              </a:rPr>
              <a:t>y modificado en las cavidades de resonancia .</a:t>
            </a:r>
          </a:p>
          <a:p>
            <a:endParaRPr lang="es-MX" sz="2600" dirty="0">
              <a:latin typeface="Calisto MT" panose="02040603050505030304" pitchFamily="18" charset="0"/>
            </a:endParaRPr>
          </a:p>
          <a:p>
            <a:r>
              <a:rPr lang="es-MX" sz="2600" dirty="0">
                <a:latin typeface="Calisto MT" panose="02040603050505030304" pitchFamily="18" charset="0"/>
              </a:rPr>
              <a:t>.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4" y="188216"/>
            <a:ext cx="7331374" cy="838152"/>
          </a:xfrm>
        </p:spPr>
        <p:txBody>
          <a:bodyPr>
            <a:normAutofit fontScale="90000"/>
          </a:bodyPr>
          <a:lstStyle/>
          <a:p>
            <a:br>
              <a:rPr lang="es-MX" sz="3600" b="1" dirty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3224"/>
            <a:ext cx="10233800" cy="5984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1.  Nariz: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Conducción del aire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Humidificación , calentamiento o enfriamiento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Filtración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Transporte mucociliar </a:t>
            </a:r>
          </a:p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2.   Faringe </a:t>
            </a:r>
            <a:r>
              <a:rPr lang="es-CL" sz="2800" dirty="0">
                <a:latin typeface="Calisto MT" panose="02040603050505030304" pitchFamily="18" charset="0"/>
              </a:rPr>
              <a:t>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 (en menor grado que la nariz) .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Calentamiento 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3</a:t>
            </a:r>
            <a:r>
              <a:rPr lang="es-CL" sz="2800" b="1" dirty="0">
                <a:latin typeface="Calisto MT" panose="02040603050505030304" pitchFamily="18" charset="0"/>
              </a:rPr>
              <a:t>.   Laringe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protección de la vía aérea inferior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órgano de la fonación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</a:t>
            </a:r>
            <a:r>
              <a:rPr lang="es-CL" sz="2800" b="1" dirty="0">
                <a:latin typeface="Calisto MT" panose="02040603050505030304" pitchFamily="18" charset="0"/>
              </a:rPr>
              <a:t>.    Tráquea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del aire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  </a:t>
            </a:r>
            <a:r>
              <a:rPr lang="es-CL" sz="2800" b="1" dirty="0">
                <a:latin typeface="Calisto MT" panose="02040603050505030304" pitchFamily="18" charset="0"/>
              </a:rPr>
              <a:t>Pulmones 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fonación.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 consta de tres  ciclos :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1.   Inspiración  </a:t>
            </a:r>
          </a:p>
          <a:p>
            <a:pPr marL="582930" indent="-514350">
              <a:buAutoNum type="arabicPeriod" startAt="2"/>
            </a:pPr>
            <a:r>
              <a:rPr lang="es-CL" sz="2800" dirty="0">
                <a:latin typeface="Calisto MT" panose="02040603050505030304" pitchFamily="18" charset="0"/>
              </a:rPr>
              <a:t>Retención  </a:t>
            </a:r>
          </a:p>
          <a:p>
            <a:pPr marL="582930" indent="-514350">
              <a:buAutoNum type="arabicPeriod" startAt="2"/>
            </a:pPr>
            <a:r>
              <a:rPr lang="es-CL" sz="2800" dirty="0">
                <a:latin typeface="Calisto MT" panose="02040603050505030304" pitchFamily="18" charset="0"/>
              </a:rPr>
              <a:t>Expiración </a:t>
            </a:r>
          </a:p>
          <a:p>
            <a:endParaRPr lang="es-CL" sz="2800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9367</TotalTime>
  <Words>896</Words>
  <Application>Microsoft Office PowerPoint</Application>
  <PresentationFormat>Panorámica</PresentationFormat>
  <Paragraphs>163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Calisto MT</vt:lpstr>
      <vt:lpstr>Consolas</vt:lpstr>
      <vt:lpstr>Corbel</vt:lpstr>
      <vt:lpstr>Wingdings</vt:lpstr>
      <vt:lpstr>Wingdings 2</vt:lpstr>
      <vt:lpstr>Wingdings 3</vt:lpstr>
      <vt:lpstr>Metro</vt:lpstr>
      <vt:lpstr>Presentación de PowerPoint</vt:lpstr>
      <vt:lpstr>Breve historia de la Voz ..</vt:lpstr>
      <vt:lpstr>Estructuras relacionadas a la Producción Vocal . </vt:lpstr>
      <vt:lpstr>         Objetivo de la Clase 2 </vt:lpstr>
      <vt:lpstr>     Sistemas involucrados en la producción de la Voz . </vt:lpstr>
      <vt:lpstr>Presentación de PowerPoint</vt:lpstr>
      <vt:lpstr>       Sistemas involucrados en la Producción Vocal. </vt:lpstr>
      <vt:lpstr> </vt:lpstr>
      <vt:lpstr>Presentación de PowerPoint</vt:lpstr>
      <vt:lpstr>                      Los 5  Procesos Motores Básicos  intervinientes en el habla son                              Articulación , Respiración  ,  Fonación , Resonancia y  la  Masticación . </vt:lpstr>
      <vt:lpstr>Presentación de PowerPoint</vt:lpstr>
      <vt:lpstr>Presentación de PowerPoint</vt:lpstr>
      <vt:lpstr>                                 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                                      Conductas de mal uso y abuso vocal. </vt:lpstr>
      <vt:lpstr>                                                   Lo que nunca debemos olvidar!!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Parkrose S.A</cp:lastModifiedBy>
  <cp:revision>93</cp:revision>
  <dcterms:created xsi:type="dcterms:W3CDTF">2020-04-16T01:19:46Z</dcterms:created>
  <dcterms:modified xsi:type="dcterms:W3CDTF">2023-08-10T15:15:11Z</dcterms:modified>
</cp:coreProperties>
</file>