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3" r:id="rId3"/>
    <p:sldId id="264" r:id="rId4"/>
    <p:sldId id="265" r:id="rId5"/>
    <p:sldId id="259" r:id="rId6"/>
    <p:sldId id="258" r:id="rId7"/>
    <p:sldId id="262" r:id="rId8"/>
    <p:sldId id="257" r:id="rId9"/>
    <p:sldId id="261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/>
    <p:restoredTop sz="94636"/>
  </p:normalViewPr>
  <p:slideViewPr>
    <p:cSldViewPr>
      <p:cViewPr varScale="1">
        <p:scale>
          <a:sx n="68" d="100"/>
          <a:sy n="68" d="100"/>
        </p:scale>
        <p:origin x="144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31/10/2023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31/10/2023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31/10/2023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31/10/2023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31/10/2023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31/10/2023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31/10/2023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31/10/2023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31/10/2023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31/10/2023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31/10/2023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C6B8C24-9CBC-4292-9D6E-912D57FB89A7}" type="datetimeFigureOut">
              <a:rPr lang="es-MX" smtClean="0"/>
              <a:t>31/10/2023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FE262EC-0F53-4B35-9DF9-1D6B45EEDBF8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2190105"/>
          </a:xfrm>
        </p:spPr>
        <p:txBody>
          <a:bodyPr>
            <a:normAutofit/>
          </a:bodyPr>
          <a:lstStyle/>
          <a:p>
            <a:br>
              <a:rPr lang="es-MX" dirty="0"/>
            </a:br>
            <a:br>
              <a:rPr lang="es-MX" dirty="0"/>
            </a:br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Calentamiento Vocal  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2393280"/>
          </a:xfrm>
        </p:spPr>
        <p:txBody>
          <a:bodyPr>
            <a:normAutofit fontScale="70000" lnSpcReduction="20000"/>
          </a:bodyPr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Fonoaudióloga Pamela Díaz G 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Electivo Salud y Educación Vocal 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Universidad de Chile , Facultad de Derecho.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Segundo </a:t>
            </a:r>
            <a:r>
              <a:rPr lang="es-MX">
                <a:solidFill>
                  <a:schemeClr val="bg2">
                    <a:lumMod val="10000"/>
                  </a:schemeClr>
                </a:solidFill>
              </a:rPr>
              <a:t>Semestre   2023</a:t>
            </a:r>
            <a:endParaRPr lang="es-MX" dirty="0">
              <a:solidFill>
                <a:schemeClr val="bg2">
                  <a:lumMod val="10000"/>
                </a:schemeClr>
              </a:solidFill>
            </a:endParaRPr>
          </a:p>
          <a:p>
            <a:endParaRPr lang="es-MX" dirty="0">
              <a:solidFill>
                <a:schemeClr val="bg2">
                  <a:lumMod val="10000"/>
                </a:schemeClr>
              </a:solidFill>
            </a:endParaRPr>
          </a:p>
          <a:p>
            <a:endParaRPr lang="es-MX" dirty="0"/>
          </a:p>
          <a:p>
            <a:r>
              <a:rPr lang="es-MX" dirty="0"/>
              <a:t> </a:t>
            </a:r>
          </a:p>
        </p:txBody>
      </p:sp>
      <p:pic>
        <p:nvPicPr>
          <p:cNvPr id="5" name="Imagen 4" descr="Una persona con los brazos abiertos&#10;&#10;Descripción generada automáticamente con confianza media">
            <a:extLst>
              <a:ext uri="{FF2B5EF4-FFF2-40B4-BE49-F238E27FC236}">
                <a16:creationId xmlns:a16="http://schemas.microsoft.com/office/drawing/2014/main" id="{71DBD52F-1917-D60D-3856-DEBD974A9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812" y="1209601"/>
            <a:ext cx="3000375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01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91E58C65-CA89-824C-9FC3-8411C54985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958" y="620688"/>
            <a:ext cx="6344083" cy="5849231"/>
          </a:xfrm>
        </p:spPr>
      </p:pic>
    </p:spTree>
    <p:extLst>
      <p:ext uri="{BB962C8B-B14F-4D97-AF65-F5344CB8AC3E}">
        <p14:creationId xmlns:p14="http://schemas.microsoft.com/office/powerpoint/2010/main" val="1517483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57AAE0E4-4C2B-1C4C-827E-73F3DC6B3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1268760"/>
            <a:ext cx="7408333" cy="4857403"/>
          </a:xfrm>
        </p:spPr>
        <p:txBody>
          <a:bodyPr>
            <a:normAutofit/>
          </a:bodyPr>
          <a:lstStyle/>
          <a:p>
            <a:r>
              <a:rPr lang="es-CL" dirty="0"/>
              <a:t>        </a:t>
            </a:r>
          </a:p>
          <a:p>
            <a:pPr marL="0" indent="0">
              <a:buNone/>
            </a:pPr>
            <a:r>
              <a:rPr lang="es-CL" dirty="0"/>
              <a:t>   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Elongación tren superior</a:t>
            </a:r>
          </a:p>
          <a:p>
            <a:r>
              <a:rPr lang="es-CL" dirty="0"/>
              <a:t>Respiración  (amplia , profunda y relajada)</a:t>
            </a:r>
          </a:p>
          <a:p>
            <a:r>
              <a:rPr lang="es-CL" dirty="0"/>
              <a:t>Ejercicios de Respiración ( ritmos respiratorios ) </a:t>
            </a: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3174F5A4-1BC3-774D-AD72-EFFFE4EB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CL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CL" dirty="0">
                <a:solidFill>
                  <a:schemeClr val="tx2">
                    <a:lumMod val="75000"/>
                  </a:schemeClr>
                </a:solidFill>
              </a:rPr>
              <a:t>Primera Etapa </a:t>
            </a:r>
          </a:p>
        </p:txBody>
      </p:sp>
      <p:pic>
        <p:nvPicPr>
          <p:cNvPr id="5" name="Imagen 4" descr="Imagen que contiene animal, luz&#10;&#10;Descripción generada automáticamente">
            <a:extLst>
              <a:ext uri="{FF2B5EF4-FFF2-40B4-BE49-F238E27FC236}">
                <a16:creationId xmlns:a16="http://schemas.microsoft.com/office/drawing/2014/main" id="{35F37F9D-3798-6E38-D3B6-481CD1C2C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368" y="548680"/>
            <a:ext cx="2088232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566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16F7FC7C-1FCC-4654-723A-4009A4A0DC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2067" y="2060848"/>
            <a:ext cx="7408333" cy="4797151"/>
          </a:xfrm>
        </p:spPr>
        <p:txBody>
          <a:bodyPr>
            <a:normAutofit/>
          </a:bodyPr>
          <a:lstStyle/>
          <a:p>
            <a:r>
              <a:rPr lang="es-MX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MX" dirty="0">
                <a:solidFill>
                  <a:srgbClr val="222222"/>
                </a:solidFill>
                <a:latin typeface="Arial" panose="020B0604020202020204" pitchFamily="34" charset="0"/>
              </a:rPr>
              <a:t>Al igual que los deportistas los músculos se deben preparar para su trabajo muscular , </a:t>
            </a:r>
            <a:r>
              <a:rPr lang="es-MX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esto produce una fonación fácil, sana y sin riesgo de lesiones. </a:t>
            </a:r>
          </a:p>
          <a:p>
            <a:r>
              <a:rPr lang="es-MX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Al mismo tiempo sirven para ajustar el timbre, afinación,  y apoyo de la voz.</a:t>
            </a:r>
            <a:br>
              <a:rPr lang="es-MX" dirty="0"/>
            </a:br>
            <a:r>
              <a:rPr lang="es-MX" b="0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Objetivos: </a:t>
            </a:r>
            <a:br>
              <a:rPr lang="es-MX" dirty="0"/>
            </a:br>
            <a:r>
              <a:rPr lang="es-MX" dirty="0"/>
              <a:t>1. </a:t>
            </a:r>
            <a:r>
              <a:rPr lang="es-MX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Aumento del flujo sanguíneo </a:t>
            </a:r>
            <a:br>
              <a:rPr lang="es-MX" dirty="0"/>
            </a:br>
            <a:r>
              <a:rPr lang="es-MX" dirty="0"/>
              <a:t>2.</a:t>
            </a:r>
            <a:r>
              <a:rPr lang="es-MX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aumento de la regulación de la temperatura de las CV</a:t>
            </a:r>
            <a:br>
              <a:rPr lang="es-MX" dirty="0"/>
            </a:br>
            <a:r>
              <a:rPr lang="es-MX" dirty="0"/>
              <a:t>3.</a:t>
            </a:r>
            <a:r>
              <a:rPr lang="es-MX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disminución de la fatiga  y sobrecarga vocal .</a:t>
            </a:r>
            <a:endParaRPr lang="es-CL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BB3A93CC-3E31-BD61-F777-8783CFE51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Calentamiento Vocal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20462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           Vocal Fry ( Frito vocal) tonos altos , se mueven </a:t>
            </a:r>
            <a:r>
              <a:rPr lang="es-MX" dirty="0" err="1"/>
              <a:t>cv</a:t>
            </a:r>
            <a:r>
              <a:rPr lang="es-MX" dirty="0"/>
              <a:t> , </a:t>
            </a:r>
          </a:p>
          <a:p>
            <a:pPr marL="0" indent="0">
              <a:buNone/>
            </a:pPr>
            <a:r>
              <a:rPr lang="es-MX" dirty="0"/>
              <a:t>            limpia tu voz .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la M ( sonido vaca )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vibrantes lingual y  labial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b prolongada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vocalizaciones abiertas y cerradas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tracto vocal </a:t>
            </a:r>
            <a:r>
              <a:rPr lang="es-MX" dirty="0" err="1"/>
              <a:t>semiocluido</a:t>
            </a:r>
            <a:r>
              <a:rPr lang="es-MX" dirty="0"/>
              <a:t> ( bombilla )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                                  Mi Mamá me mima mi mamá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MX" dirty="0"/>
            </a:br>
            <a:r>
              <a:rPr lang="es-MX" dirty="0"/>
              <a:t>Ejercicios de tracto vocal </a:t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10742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39552" y="1772816"/>
            <a:ext cx="7408333" cy="3993307"/>
          </a:xfrm>
        </p:spPr>
        <p:txBody>
          <a:bodyPr>
            <a:normAutofit/>
          </a:bodyPr>
          <a:lstStyle/>
          <a:p>
            <a:endParaRPr lang="es-MX" dirty="0"/>
          </a:p>
          <a:p>
            <a:r>
              <a:rPr lang="es-MX" dirty="0"/>
              <a:t>Ejercicios de bostezo suspiro </a:t>
            </a:r>
          </a:p>
          <a:p>
            <a:r>
              <a:rPr lang="es-MX" dirty="0"/>
              <a:t>Ejercicios de glissando </a:t>
            </a:r>
          </a:p>
          <a:p>
            <a:r>
              <a:rPr lang="es-MX" dirty="0"/>
              <a:t>Ejercicios de humming 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MX" dirty="0"/>
            </a:br>
            <a:r>
              <a:rPr lang="es-MX" sz="4000" dirty="0">
                <a:solidFill>
                  <a:schemeClr val="tx2">
                    <a:lumMod val="75000"/>
                  </a:schemeClr>
                </a:solidFill>
              </a:rPr>
              <a:t>Ejercicios principales que restauran la función vocal </a:t>
            </a:r>
          </a:p>
        </p:txBody>
      </p:sp>
    </p:spTree>
    <p:extLst>
      <p:ext uri="{BB962C8B-B14F-4D97-AF65-F5344CB8AC3E}">
        <p14:creationId xmlns:p14="http://schemas.microsoft.com/office/powerpoint/2010/main" val="3348489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MX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Ejercicios para modificar el registro vocal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Ejercicios para el volumen o resonancia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Ejercicios para la entonación   (Notas Musicales )</a:t>
            </a:r>
          </a:p>
          <a:p>
            <a:pPr marL="457200" indent="-457200">
              <a:buFont typeface="+mj-lt"/>
              <a:buAutoNum type="arabicPeriod"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s-MX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es-MX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es-MX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es-MX" dirty="0">
                <a:solidFill>
                  <a:schemeClr val="tx2">
                    <a:lumMod val="75000"/>
                  </a:schemeClr>
                </a:solidFill>
              </a:rPr>
            </a:br>
            <a:br>
              <a:rPr lang="es-MX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Parámetros Vocales  </a:t>
            </a:r>
          </a:p>
        </p:txBody>
      </p:sp>
      <p:pic>
        <p:nvPicPr>
          <p:cNvPr id="5" name="Imagen 4" descr="Imagen que contiene luz&#10;&#10;Descripción generada automáticamente">
            <a:extLst>
              <a:ext uri="{FF2B5EF4-FFF2-40B4-BE49-F238E27FC236}">
                <a16:creationId xmlns:a16="http://schemas.microsoft.com/office/drawing/2014/main" id="{0AB0C20A-78BF-FAF2-B76B-577667A5460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727827"/>
            <a:ext cx="2304256" cy="151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778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72067" y="1844824"/>
            <a:ext cx="7408333" cy="4392487"/>
          </a:xfrm>
        </p:spPr>
        <p:txBody>
          <a:bodyPr>
            <a:normAutofit fontScale="25000" lnSpcReduction="20000"/>
          </a:bodyPr>
          <a:lstStyle/>
          <a:p>
            <a:endParaRPr lang="es-MX" dirty="0"/>
          </a:p>
          <a:p>
            <a:endParaRPr lang="es-MX" dirty="0"/>
          </a:p>
          <a:p>
            <a:pPr marL="0" indent="0">
              <a:buNone/>
            </a:pPr>
            <a:endParaRPr lang="es-MX" dirty="0"/>
          </a:p>
          <a:p>
            <a:r>
              <a:rPr lang="es-MX" sz="5500" dirty="0"/>
              <a:t> </a:t>
            </a:r>
            <a:r>
              <a:rPr lang="es-MX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Luego de una presentación la voz queda sobreexcitada  y el tono aumentado. Por lo tanto es importante volver a relajar la laringe y las CV.</a:t>
            </a:r>
            <a:endParaRPr lang="es-MX" sz="7200" dirty="0"/>
          </a:p>
          <a:p>
            <a:pPr marL="0" indent="0">
              <a:buNone/>
            </a:pPr>
            <a:r>
              <a:rPr lang="es-MX" sz="7200" dirty="0"/>
              <a:t>   </a:t>
            </a:r>
            <a:br>
              <a:rPr lang="es-MX" sz="7200" dirty="0"/>
            </a:br>
            <a:r>
              <a:rPr lang="es-MX" sz="7200" dirty="0"/>
              <a:t>        </a:t>
            </a:r>
            <a:r>
              <a:rPr lang="es-MX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Los </a:t>
            </a:r>
            <a:r>
              <a:rPr lang="es-MX" sz="7200" b="0" i="0" u="sng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objetivos de los ejercicios de enfriamiento vocal </a:t>
            </a:r>
            <a:r>
              <a:rPr lang="es-MX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serian:</a:t>
            </a:r>
          </a:p>
          <a:p>
            <a:endParaRPr lang="es-MX" sz="72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br>
              <a:rPr lang="es-MX" sz="7200" dirty="0"/>
            </a:br>
            <a:r>
              <a:rPr lang="es-MX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Disminuir la intensidad para llegar a la intensidad media y confortable del habla.</a:t>
            </a:r>
            <a:br>
              <a:rPr lang="es-MX" sz="7200" dirty="0"/>
            </a:br>
            <a:r>
              <a:rPr lang="es-MX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Hay dos formas de realizarlos una activa y otra pasiva.</a:t>
            </a:r>
            <a:br>
              <a:rPr lang="es-MX" sz="7200" dirty="0"/>
            </a:br>
            <a:endParaRPr lang="es-MX" sz="7200" dirty="0"/>
          </a:p>
          <a:p>
            <a:endParaRPr lang="es-MX" sz="7200" b="1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r>
              <a:rPr lang="es-MX" sz="72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Activa</a:t>
            </a:r>
            <a:r>
              <a:rPr lang="es-MX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: de 5 a 10 minutos</a:t>
            </a:r>
            <a:br>
              <a:rPr lang="es-MX" sz="7200" dirty="0"/>
            </a:br>
            <a:r>
              <a:rPr lang="es-MX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Podemos emitir una U desde la zona aguda a la zona grave con </a:t>
            </a:r>
            <a:r>
              <a:rPr lang="es-MX" sz="7200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glisandos</a:t>
            </a:r>
            <a:r>
              <a:rPr lang="es-MX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, llegando al frito ,(3 o 4 veces).</a:t>
            </a:r>
          </a:p>
          <a:p>
            <a:br>
              <a:rPr lang="es-MX" sz="7200" dirty="0"/>
            </a:br>
            <a:r>
              <a:rPr lang="es-MX" sz="7200" b="1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Pasiva:</a:t>
            </a:r>
            <a:r>
              <a:rPr lang="es-MX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permanecer en silencio de 5 a 10 minutos y realizando inspiraciones y espiraciones y</a:t>
            </a:r>
            <a:br>
              <a:rPr lang="es-MX" sz="7200" dirty="0"/>
            </a:br>
            <a:r>
              <a:rPr lang="es-MX" sz="7200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vocalizaciones mudas.</a:t>
            </a:r>
            <a:br>
              <a:rPr lang="es-MX" sz="7200" dirty="0"/>
            </a:br>
            <a:endParaRPr lang="es-MX" sz="7200" dirty="0"/>
          </a:p>
          <a:p>
            <a:pPr marL="0" indent="0">
              <a:buNone/>
            </a:pPr>
            <a:r>
              <a:rPr lang="es-MX" sz="5500" dirty="0"/>
              <a:t>  </a:t>
            </a:r>
          </a:p>
          <a:p>
            <a:endParaRPr lang="es-MX" sz="5500" dirty="0"/>
          </a:p>
          <a:p>
            <a:pPr marL="0" indent="0">
              <a:buNone/>
            </a:pPr>
            <a:r>
              <a:rPr lang="es-MX" sz="5500" dirty="0"/>
              <a:t>	</a:t>
            </a:r>
          </a:p>
          <a:p>
            <a:pPr marL="0" indent="0">
              <a:buNone/>
            </a:pPr>
            <a:endParaRPr lang="es-MX" sz="5500" dirty="0"/>
          </a:p>
          <a:p>
            <a:endParaRPr lang="es-MX" sz="5500" dirty="0"/>
          </a:p>
          <a:p>
            <a:endParaRPr lang="es-MX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Ejercicios Enfriamiento Vocal </a:t>
            </a:r>
          </a:p>
        </p:txBody>
      </p:sp>
    </p:spTree>
    <p:extLst>
      <p:ext uri="{BB962C8B-B14F-4D97-AF65-F5344CB8AC3E}">
        <p14:creationId xmlns:p14="http://schemas.microsoft.com/office/powerpoint/2010/main" val="3205795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endParaRPr lang="es-MX" dirty="0"/>
          </a:p>
          <a:p>
            <a:pPr marL="0" indent="0">
              <a:buNone/>
            </a:pPr>
            <a:r>
              <a:rPr lang="es-MX" dirty="0"/>
              <a:t>    </a:t>
            </a:r>
          </a:p>
          <a:p>
            <a:endParaRPr lang="es-MX" dirty="0"/>
          </a:p>
          <a:p>
            <a:pPr marL="0" indent="0">
              <a:buNone/>
            </a:pPr>
            <a:r>
              <a:rPr lang="es-MX" dirty="0"/>
              <a:t>         </a:t>
            </a:r>
            <a:r>
              <a:rPr lang="es-MX" sz="2800" dirty="0"/>
              <a:t>Ejercicios motores para la expresión facial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088232"/>
          </a:xfrm>
        </p:spPr>
        <p:txBody>
          <a:bodyPr>
            <a:normAutofit fontScale="90000"/>
          </a:bodyPr>
          <a:lstStyle/>
          <a:p>
            <a:br>
              <a:rPr lang="es-MX" dirty="0"/>
            </a:b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9002750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378</TotalTime>
  <Words>386</Words>
  <Application>Microsoft Office PowerPoint</Application>
  <PresentationFormat>Presentación en pantalla (4:3)</PresentationFormat>
  <Paragraphs>65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Candara</vt:lpstr>
      <vt:lpstr>Symbol</vt:lpstr>
      <vt:lpstr>Forma de onda</vt:lpstr>
      <vt:lpstr>  Calentamiento Vocal   </vt:lpstr>
      <vt:lpstr>Presentación de PowerPoint</vt:lpstr>
      <vt:lpstr> Primera Etapa </vt:lpstr>
      <vt:lpstr>Calentamiento Vocal </vt:lpstr>
      <vt:lpstr> Ejercicios de tracto vocal  </vt:lpstr>
      <vt:lpstr> Ejercicios principales que restauran la función vocal </vt:lpstr>
      <vt:lpstr>     Parámetros Vocales  </vt:lpstr>
      <vt:lpstr>Ejercicios Enfriamiento Vocal </vt:lpstr>
      <vt:lpstr> 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Respiración</dc:title>
  <dc:creator>Toshiba</dc:creator>
  <cp:lastModifiedBy>Parkrose S.A</cp:lastModifiedBy>
  <cp:revision>15</cp:revision>
  <dcterms:created xsi:type="dcterms:W3CDTF">2021-10-19T01:51:18Z</dcterms:created>
  <dcterms:modified xsi:type="dcterms:W3CDTF">2023-10-31T15:02:29Z</dcterms:modified>
</cp:coreProperties>
</file>