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9" r:id="rId1"/>
  </p:sldMasterIdLst>
  <p:notesMasterIdLst>
    <p:notesMasterId r:id="rId13"/>
  </p:notes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8" r:id="rId9"/>
    <p:sldId id="270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9" autoAdjust="0"/>
    <p:restoredTop sz="94667" autoAdjust="0"/>
  </p:normalViewPr>
  <p:slideViewPr>
    <p:cSldViewPr>
      <p:cViewPr varScale="1">
        <p:scale>
          <a:sx n="65" d="100"/>
          <a:sy n="65" d="100"/>
        </p:scale>
        <p:origin x="138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E1B49F-B7F9-4D7C-BB5E-26A3281F5CB8}" type="datetimeFigureOut">
              <a:rPr lang="es-CL" smtClean="0"/>
              <a:t>08-08-2023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73658-BDA4-4899-AA8E-E8D7F9CCD780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158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5fca51538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2" name="Google Shape;162;g25fca515384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g25fca515384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8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71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77158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9718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06984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069373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35994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64358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641667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16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05419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840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846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42515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60574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6471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3979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F6135-A201-40E7-A95E-22883F6E1C6D}" type="datetimeFigureOut">
              <a:rPr lang="es-MX" smtClean="0"/>
              <a:t>08/08/2023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A1FD27D-564E-4ECF-AF97-4021B7487A9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57359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0" r:id="rId1"/>
    <p:sldLayoutId id="2147484001" r:id="rId2"/>
    <p:sldLayoutId id="2147484002" r:id="rId3"/>
    <p:sldLayoutId id="2147484003" r:id="rId4"/>
    <p:sldLayoutId id="2147484004" r:id="rId5"/>
    <p:sldLayoutId id="2147484005" r:id="rId6"/>
    <p:sldLayoutId id="2147484006" r:id="rId7"/>
    <p:sldLayoutId id="2147484007" r:id="rId8"/>
    <p:sldLayoutId id="2147484008" r:id="rId9"/>
    <p:sldLayoutId id="2147484009" r:id="rId10"/>
    <p:sldLayoutId id="2147484010" r:id="rId11"/>
    <p:sldLayoutId id="2147484011" r:id="rId12"/>
    <p:sldLayoutId id="2147484012" r:id="rId13"/>
    <p:sldLayoutId id="2147484013" r:id="rId14"/>
    <p:sldLayoutId id="2147484014" r:id="rId15"/>
    <p:sldLayoutId id="214748401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slide" Target="slide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282989" y="1962217"/>
            <a:ext cx="7985383" cy="1420658"/>
          </a:xfrm>
        </p:spPr>
        <p:txBody>
          <a:bodyPr>
            <a:normAutofit fontScale="90000"/>
          </a:bodyPr>
          <a:lstStyle/>
          <a:p>
            <a:br>
              <a:rPr lang="es-MX" sz="3600" dirty="0"/>
            </a:br>
            <a:r>
              <a:rPr lang="es-MX" sz="3600" dirty="0"/>
              <a:t>Introducción a la Educación y Salud vocal. 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51520" y="4797152"/>
            <a:ext cx="5976664" cy="1824608"/>
          </a:xfrm>
        </p:spPr>
        <p:txBody>
          <a:bodyPr>
            <a:normAutofit fontScale="92500" lnSpcReduction="20000"/>
          </a:bodyPr>
          <a:lstStyle/>
          <a:p>
            <a:endParaRPr lang="es-MX" sz="2000" dirty="0">
              <a:solidFill>
                <a:schemeClr val="tx1"/>
              </a:solidFill>
            </a:endParaRP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Docente Pamela Díaz Gallegos 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Electivo Salud y Educación Vocal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Facultad de Derecho Universidad de Chile </a:t>
            </a:r>
          </a:p>
          <a:p>
            <a:r>
              <a:rPr lang="es-MX" sz="2000" dirty="0">
                <a:solidFill>
                  <a:schemeClr val="tx2">
                    <a:lumMod val="50000"/>
                  </a:schemeClr>
                </a:solidFill>
              </a:rPr>
              <a:t>Segundo Semestre 2023 </a:t>
            </a:r>
          </a:p>
        </p:txBody>
      </p:sp>
      <p:pic>
        <p:nvPicPr>
          <p:cNvPr id="6" name="Imagen 5" descr="Mujer con la mano en la cara&#10;&#10;Descripción generada automáticamente con confianza baja">
            <a:extLst>
              <a:ext uri="{FF2B5EF4-FFF2-40B4-BE49-F238E27FC236}">
                <a16:creationId xmlns:a16="http://schemas.microsoft.com/office/drawing/2014/main" id="{9A9281F7-21AB-4D62-92C1-C94302F32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330702"/>
            <a:ext cx="3528392" cy="1872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8887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s-MX" dirty="0"/>
              <a:t>  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Que nota le pondrías a tu voz ?  </a:t>
            </a:r>
          </a:p>
          <a:p>
            <a:pPr marL="114300" indent="0">
              <a:buNone/>
            </a:pPr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</a:t>
            </a:r>
          </a:p>
          <a:p>
            <a:r>
              <a:rPr lang="es-MX" sz="4400" dirty="0">
                <a:solidFill>
                  <a:schemeClr val="tx2">
                    <a:lumMod val="50000"/>
                  </a:schemeClr>
                </a:solidFill>
              </a:rPr>
              <a:t>   Y porque ? </a:t>
            </a:r>
          </a:p>
        </p:txBody>
      </p:sp>
    </p:spTree>
    <p:extLst>
      <p:ext uri="{BB962C8B-B14F-4D97-AF65-F5344CB8AC3E}">
        <p14:creationId xmlns:p14="http://schemas.microsoft.com/office/powerpoint/2010/main" val="24827542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        Muchas Gracias ! </a:t>
            </a:r>
          </a:p>
        </p:txBody>
      </p:sp>
      <p:pic>
        <p:nvPicPr>
          <p:cNvPr id="7" name="Marcador de contenido 6" descr="Icono&#10;&#10;Descripción generada automáticamente">
            <a:extLst>
              <a:ext uri="{FF2B5EF4-FFF2-40B4-BE49-F238E27FC236}">
                <a16:creationId xmlns:a16="http://schemas.microsoft.com/office/drawing/2014/main" id="{E6A7732C-1678-7D0E-1448-31F708A8ED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9624" y="2133600"/>
            <a:ext cx="4462735" cy="4535760"/>
          </a:xfrm>
        </p:spPr>
      </p:pic>
    </p:spTree>
    <p:extLst>
      <p:ext uri="{BB962C8B-B14F-4D97-AF65-F5344CB8AC3E}">
        <p14:creationId xmlns:p14="http://schemas.microsoft.com/office/powerpoint/2010/main" val="1343855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    </a:t>
            </a:r>
            <a:r>
              <a:rPr lang="es-MX" sz="4000" dirty="0"/>
              <a:t>Planificación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772816"/>
            <a:ext cx="7620000" cy="4627984"/>
          </a:xfrm>
        </p:spPr>
        <p:txBody>
          <a:bodyPr>
            <a:normAutofit/>
          </a:bodyPr>
          <a:lstStyle/>
          <a:p>
            <a:r>
              <a:rPr lang="es-MX" dirty="0"/>
              <a:t>Clases comienzan  desde martes 8   y terminan en el mes de noviembre .  </a:t>
            </a:r>
          </a:p>
          <a:p>
            <a:endParaRPr lang="es-MX" dirty="0"/>
          </a:p>
          <a:p>
            <a:r>
              <a:rPr lang="es-MX" dirty="0"/>
              <a:t>Las clases son presenciales y en solo unos casos seran remotas.</a:t>
            </a:r>
          </a:p>
          <a:p>
            <a:r>
              <a:rPr lang="es-MX" dirty="0"/>
              <a:t> </a:t>
            </a:r>
          </a:p>
          <a:p>
            <a:endParaRPr lang="es-MX" dirty="0"/>
          </a:p>
          <a:p>
            <a:r>
              <a:rPr lang="es-MX" dirty="0"/>
              <a:t>Esta programado un receso académico </a:t>
            </a:r>
          </a:p>
          <a:p>
            <a:pPr marL="114300" indent="0">
              <a:buNone/>
            </a:pPr>
            <a:r>
              <a:rPr lang="es-MX" dirty="0"/>
              <a:t>    (Fecha a definir).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asistencia del curso es del 80% </a:t>
            </a:r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108745117"/>
                  </p:ext>
                </p:extLst>
              </p:nvPr>
            </p:nvGraphicFramePr>
            <p:xfrm>
              <a:off x="-2628800" y="3573016"/>
              <a:ext cx="2286000" cy="1714500"/>
            </p:xfrm>
            <a:graphic>
              <a:graphicData uri="http://schemas.microsoft.com/office/powerpoint/2016/slidezoom">
                <pslz:sldZm>
                  <pslz:sldZmObj sldId="258" cId="3888379205">
                    <pslz:zmPr id="{59A37B1D-359C-490D-94B2-B47AFC32CE7C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5" name="Vista general de diapositiva 4">
                <a:extLst>
                  <a:ext uri="{FF2B5EF4-FFF2-40B4-BE49-F238E27FC236}">
                    <a16:creationId xmlns:a16="http://schemas.microsoft.com/office/drawing/2014/main" id="{F1296529-D779-8CDF-9F7A-89838A3CCCF3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2628800" y="3573016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7" name="Vista general de diapositiva 6"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03438674"/>
                  </p:ext>
                </p:extLst>
              </p:nvPr>
            </p:nvGraphicFramePr>
            <p:xfrm>
              <a:off x="-4491111" y="716717"/>
              <a:ext cx="2286000" cy="1714500"/>
            </p:xfrm>
            <a:graphic>
              <a:graphicData uri="http://schemas.microsoft.com/office/powerpoint/2016/slidezoom">
                <pslz:sldZm>
                  <pslz:sldZmObj sldId="257" cId="3133457919">
                    <pslz:zmPr id="{88560203-30F2-44A1-9DBB-64FA2C527F47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286000" cy="1714500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7" name="Vista general de diapositiva 6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A652123F-08FD-6D23-F087-5893109EFF9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-4491111" y="716717"/>
                <a:ext cx="2286000" cy="1714500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33457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D306B45-25EE-434D-ABA9-A27B79320C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84514" y="942108"/>
            <a:ext cx="2442412" cy="4969113"/>
          </a:xfrm>
        </p:spPr>
        <p:txBody>
          <a:bodyPr anchor="ctr">
            <a:norm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sz="1700" dirty="0">
                <a:solidFill>
                  <a:schemeClr val="tx2">
                    <a:lumMod val="75000"/>
                  </a:schemeClr>
                </a:solidFill>
              </a:rPr>
              <a:t>    Cronograma del Curso </a:t>
            </a:r>
            <a:br>
              <a:rPr lang="es-MX" sz="1700" dirty="0">
                <a:solidFill>
                  <a:schemeClr val="tx2">
                    <a:lumMod val="75000"/>
                  </a:schemeClr>
                </a:solidFill>
              </a:rPr>
            </a:br>
            <a:endParaRPr lang="es-MX" sz="17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A42F85E-4939-431E-8B4A-EC07C8E0AB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7EBB3F9-D6F7-4F6A-8843-9FEBA15E49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1871831"/>
            <a:ext cx="0" cy="3200400"/>
          </a:xfrm>
          <a:prstGeom prst="line">
            <a:avLst/>
          </a:prstGeom>
          <a:ln w="158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D2B17EF-74EB-4C33-B2E2-8E727B2E7D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4507495" y="0"/>
            <a:ext cx="4632727" cy="6853245"/>
            <a:chOff x="2487613" y="285750"/>
            <a:chExt cx="2428876" cy="5654676"/>
          </a:xfrm>
          <a:solidFill>
            <a:schemeClr val="bg1">
              <a:alpha val="30000"/>
            </a:schemeClr>
          </a:solidFill>
        </p:grpSpPr>
        <p:sp>
          <p:nvSpPr>
            <p:cNvPr id="15" name="Freeform 11">
              <a:extLst>
                <a:ext uri="{FF2B5EF4-FFF2-40B4-BE49-F238E27FC236}">
                  <a16:creationId xmlns:a16="http://schemas.microsoft.com/office/drawing/2014/main" id="{0A5F1F8A-3206-4B86-883F-65E98BB6E4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6" name="Freeform 12">
              <a:extLst>
                <a:ext uri="{FF2B5EF4-FFF2-40B4-BE49-F238E27FC236}">
                  <a16:creationId xmlns:a16="http://schemas.microsoft.com/office/drawing/2014/main" id="{6935F8C7-CC88-4243-9786-F3CDBF04A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9AF7BAD9-71B3-40D8-A089-EFF7FE67B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8" name="Freeform 14">
              <a:extLst>
                <a:ext uri="{FF2B5EF4-FFF2-40B4-BE49-F238E27FC236}">
                  <a16:creationId xmlns:a16="http://schemas.microsoft.com/office/drawing/2014/main" id="{6467094F-AEF0-4D3B-BB76-8B3C1F08B9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19" name="Freeform 15">
              <a:extLst>
                <a:ext uri="{FF2B5EF4-FFF2-40B4-BE49-F238E27FC236}">
                  <a16:creationId xmlns:a16="http://schemas.microsoft.com/office/drawing/2014/main" id="{36F56AF9-DEF1-44E7-BF42-6AAC1AA9D1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0" name="Freeform 16">
              <a:extLst>
                <a:ext uri="{FF2B5EF4-FFF2-40B4-BE49-F238E27FC236}">
                  <a16:creationId xmlns:a16="http://schemas.microsoft.com/office/drawing/2014/main" id="{A43EBE71-20BA-4A40-A513-516678089D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1" name="Freeform 17">
              <a:extLst>
                <a:ext uri="{FF2B5EF4-FFF2-40B4-BE49-F238E27FC236}">
                  <a16:creationId xmlns:a16="http://schemas.microsoft.com/office/drawing/2014/main" id="{1DB39648-7B38-4D0B-93C5-048EC4A45C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2" name="Freeform 18">
              <a:extLst>
                <a:ext uri="{FF2B5EF4-FFF2-40B4-BE49-F238E27FC236}">
                  <a16:creationId xmlns:a16="http://schemas.microsoft.com/office/drawing/2014/main" id="{8DD2661F-DE5F-45EA-B30B-7C65896388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3" name="Freeform 19">
              <a:extLst>
                <a:ext uri="{FF2B5EF4-FFF2-40B4-BE49-F238E27FC236}">
                  <a16:creationId xmlns:a16="http://schemas.microsoft.com/office/drawing/2014/main" id="{ABF0A0E5-E68E-4183-A913-228692FD85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4" y="468286"/>
              <a:ext cx="1768475" cy="4262464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4" name="Freeform 20">
              <a:extLst>
                <a:ext uri="{FF2B5EF4-FFF2-40B4-BE49-F238E27FC236}">
                  <a16:creationId xmlns:a16="http://schemas.microsoft.com/office/drawing/2014/main" id="{615D8F55-8ACD-4EFE-A832-06E785479E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5" name="Freeform 21">
              <a:extLst>
                <a:ext uri="{FF2B5EF4-FFF2-40B4-BE49-F238E27FC236}">
                  <a16:creationId xmlns:a16="http://schemas.microsoft.com/office/drawing/2014/main" id="{0FDF4201-8CEC-474B-A6B1-88039B7041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26" name="Freeform 22">
              <a:extLst>
                <a:ext uri="{FF2B5EF4-FFF2-40B4-BE49-F238E27FC236}">
                  <a16:creationId xmlns:a16="http://schemas.microsoft.com/office/drawing/2014/main" id="{0F60AEA4-B25F-417E-93FC-59686DFBE5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grpFill/>
            <a:ln>
              <a:noFill/>
            </a:ln>
          </p:spPr>
        </p:sp>
      </p:grpSp>
      <p:sp>
        <p:nvSpPr>
          <p:cNvPr id="7" name="2 Marcador de contenido"/>
          <p:cNvSpPr>
            <a:spLocks noGrp="1"/>
          </p:cNvSpPr>
          <p:nvPr>
            <p:ph idx="1"/>
          </p:nvPr>
        </p:nvSpPr>
        <p:spPr>
          <a:xfrm>
            <a:off x="3786796" y="942108"/>
            <a:ext cx="4841662" cy="4969114"/>
          </a:xfrm>
        </p:spPr>
        <p:txBody>
          <a:bodyPr anchor="ctr">
            <a:normAutofit/>
          </a:bodyPr>
          <a:lstStyle/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Clases :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1. Introducción a la educación y salud vocal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2. Definición y estructuras que conforman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3. Parámetros locutivos de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4. Parámetros no locutivos  de la voz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5.  Conductas de uso y mal uso vocal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6.  Patologías Vocales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7.  Pauta de la voz hablada (	Pevoh)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8.  Pauta de la voz hablada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9. Pauta de la Voz hablada </a:t>
            </a:r>
          </a:p>
          <a:p>
            <a:r>
              <a:rPr lang="es-MX" dirty="0">
                <a:solidFill>
                  <a:schemeClr val="tx2">
                    <a:lumMod val="75000"/>
                  </a:schemeClr>
                </a:solidFill>
              </a:rPr>
              <a:t>10 .Pauta de la voz  hablada </a:t>
            </a:r>
          </a:p>
          <a:p>
            <a:pPr marL="114300" indent="0">
              <a:buNone/>
            </a:pPr>
            <a:endParaRPr lang="es-MX" dirty="0">
              <a:solidFill>
                <a:schemeClr val="tx2">
                  <a:lumMod val="75000"/>
                </a:schemeClr>
              </a:solidFill>
            </a:endParaRPr>
          </a:p>
          <a:p>
            <a:pPr marL="114300" indent="0">
              <a:buNone/>
            </a:pPr>
            <a:endParaRPr lang="es-MX" dirty="0">
              <a:solidFill>
                <a:schemeClr val="tx2">
                  <a:lumMod val="75000"/>
                </a:schemeClr>
              </a:solidFill>
            </a:endParaRPr>
          </a:p>
          <a:p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13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2415" y="1124744"/>
            <a:ext cx="6591985" cy="4786478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11.. Respiración y Pranayama </a:t>
            </a:r>
          </a:p>
          <a:p>
            <a:r>
              <a:rPr lang="es-MX" dirty="0"/>
              <a:t>13. Postura / Tonicidad </a:t>
            </a:r>
          </a:p>
          <a:p>
            <a:r>
              <a:rPr lang="es-MX" dirty="0"/>
              <a:t>14. Meditación /  Yoga </a:t>
            </a:r>
          </a:p>
          <a:p>
            <a:r>
              <a:rPr lang="es-MX" dirty="0"/>
              <a:t>15. Yoga II </a:t>
            </a:r>
          </a:p>
          <a:p>
            <a:r>
              <a:rPr lang="es-MX" dirty="0"/>
              <a:t>16. Ejercicios que restauran la función vocal I 	</a:t>
            </a:r>
          </a:p>
          <a:p>
            <a:r>
              <a:rPr lang="es-MX" dirty="0"/>
              <a:t>17. Ejercicios que restauran la función Vocal II </a:t>
            </a:r>
          </a:p>
          <a:p>
            <a:r>
              <a:rPr lang="es-MX" dirty="0"/>
              <a:t>18. Manejo de la Oratoria </a:t>
            </a:r>
          </a:p>
          <a:p>
            <a:r>
              <a:rPr lang="es-MX" dirty="0"/>
              <a:t>19.  Oratoria II </a:t>
            </a:r>
          </a:p>
          <a:p>
            <a:r>
              <a:rPr lang="es-MX" dirty="0"/>
              <a:t>20. Oratoria III </a:t>
            </a:r>
          </a:p>
          <a:p>
            <a:r>
              <a:rPr lang="es-MX" dirty="0"/>
              <a:t>21. Entrega planificación vocal a cada alumno . 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358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   Presentación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599" y="1556792"/>
            <a:ext cx="6347714" cy="4484571"/>
          </a:xfrm>
        </p:spPr>
        <p:txBody>
          <a:bodyPr>
            <a:normAutofit fontScale="92500" lnSpcReduction="20000"/>
          </a:bodyPr>
          <a:lstStyle/>
          <a:p>
            <a:endParaRPr lang="es-MX" dirty="0"/>
          </a:p>
          <a:p>
            <a:r>
              <a:rPr lang="es-MX" dirty="0"/>
              <a:t> Electivo para estudiantes y futuros profesionales de la voz .</a:t>
            </a:r>
          </a:p>
          <a:p>
            <a:endParaRPr lang="es-MX" dirty="0"/>
          </a:p>
          <a:p>
            <a:r>
              <a:rPr lang="es-MX" dirty="0"/>
              <a:t>Con un enfoque en la prevención y concientización del  estudiante para el cuidado de su voz . </a:t>
            </a:r>
          </a:p>
          <a:p>
            <a:endParaRPr lang="es-MX" dirty="0"/>
          </a:p>
          <a:p>
            <a:r>
              <a:rPr lang="es-MX" dirty="0"/>
              <a:t>El estudiante tendrá conocimiento sobre su propia voz y  estructuras  que conforman la producción vocal   y su uso correcto a través  de ejercicios apropiados  y a adaptados  para cada alumno .  </a:t>
            </a:r>
          </a:p>
          <a:p>
            <a:endParaRPr lang="es-MX" dirty="0"/>
          </a:p>
          <a:p>
            <a:pPr marL="114300" indent="0">
              <a:buNone/>
            </a:pPr>
            <a:endParaRPr lang="es-MX" dirty="0"/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pPr marL="114300" indent="0">
              <a:buNone/>
            </a:pPr>
            <a:r>
              <a:rPr lang="es-MX" dirty="0"/>
              <a:t> 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121593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s-MX" dirty="0"/>
              <a:t>    Que es la Voz 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942415" y="1700808"/>
            <a:ext cx="6591985" cy="4533082"/>
          </a:xfrm>
        </p:spPr>
        <p:txBody>
          <a:bodyPr>
            <a:normAutofit fontScale="92500" lnSpcReduction="20000"/>
          </a:bodyPr>
          <a:lstStyle/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 es el medio por el cual nuestras palabras y nuestros pensamientos se transmiten .</a:t>
            </a:r>
          </a:p>
          <a:p>
            <a:r>
              <a:rPr lang="es-MX" dirty="0"/>
              <a:t>Sonido producido por las cuerdas vocales canal principal, para llevar a cabo el proceso de comunicación oral . </a:t>
            </a:r>
          </a:p>
          <a:p>
            <a:endParaRPr lang="es-MX" dirty="0"/>
          </a:p>
          <a:p>
            <a:r>
              <a:rPr lang="es-MX" dirty="0"/>
              <a:t> Esta transmisión no se realiza siempre de igual forma esto  varia de momento a momento , la voz es un sistema dinámico.</a:t>
            </a:r>
          </a:p>
          <a:p>
            <a:r>
              <a:rPr lang="es-MX" dirty="0"/>
              <a:t>La voz es el sonido que  se  produce en la laringe siendo modificado  a través de las cavidades  de resonancia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La voz es un acto voluntario , en el que interviene el sistema nervioso central , la audición , los órganos fonadores  y nuestro estado en general . </a:t>
            </a:r>
          </a:p>
          <a:p>
            <a:pPr marL="11430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51435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 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692696"/>
            <a:ext cx="7620000" cy="5708104"/>
          </a:xfrm>
        </p:spPr>
        <p:txBody>
          <a:bodyPr>
            <a:normAutofit/>
          </a:bodyPr>
          <a:lstStyle/>
          <a:p>
            <a:r>
              <a:rPr lang="es-MX" dirty="0"/>
              <a:t>   La voz es el resultado de la vibración de las moléculas</a:t>
            </a:r>
          </a:p>
          <a:p>
            <a:pPr marL="114300" indent="0">
              <a:buNone/>
            </a:pPr>
            <a:r>
              <a:rPr lang="es-MX" dirty="0"/>
              <a:t>      de aire  provocadas por el movimiento  de las  cuerdas  o  </a:t>
            </a:r>
          </a:p>
          <a:p>
            <a:pPr marL="114300" indent="0">
              <a:buNone/>
            </a:pPr>
            <a:r>
              <a:rPr lang="es-MX" dirty="0"/>
              <a:t>      pliegues vocales  cuando la corriente de aire  procede de  </a:t>
            </a:r>
          </a:p>
          <a:p>
            <a:pPr marL="114300" indent="0">
              <a:buNone/>
            </a:pPr>
            <a:r>
              <a:rPr lang="es-MX" dirty="0"/>
              <a:t>      los pulmones pasan  través de la glotis .</a:t>
            </a:r>
          </a:p>
          <a:p>
            <a:pPr marL="114300" indent="0">
              <a:buNone/>
            </a:pPr>
            <a:r>
              <a:rPr lang="es-MX" dirty="0"/>
              <a:t> </a:t>
            </a:r>
          </a:p>
          <a:p>
            <a:r>
              <a:rPr lang="es-MX" dirty="0"/>
              <a:t>   La voz es el instrumento básico y canal por excelencia de </a:t>
            </a:r>
          </a:p>
          <a:p>
            <a:pPr marL="114300" indent="0">
              <a:buNone/>
            </a:pPr>
            <a:r>
              <a:rPr lang="es-MX" dirty="0"/>
              <a:t>       la comunicación  humana . </a:t>
            </a:r>
          </a:p>
          <a:p>
            <a:pPr marL="114300" indent="0">
              <a:buNone/>
            </a:pPr>
            <a:endParaRPr lang="es-MX" dirty="0"/>
          </a:p>
          <a:p>
            <a:r>
              <a:rPr lang="es-MX" dirty="0"/>
              <a:t>   Es el vehículo de nuestras emociones , estados de ánimo , </a:t>
            </a:r>
          </a:p>
          <a:p>
            <a:pPr marL="114300" indent="0">
              <a:buNone/>
            </a:pPr>
            <a:r>
              <a:rPr lang="es-MX" dirty="0"/>
              <a:t>       indicador  de nuestra salud física ,  mental e identidad . </a:t>
            </a:r>
          </a:p>
          <a:p>
            <a:pPr marL="114300" indent="0">
              <a:buNone/>
            </a:pPr>
            <a:r>
              <a:rPr lang="es-MX" dirty="0"/>
              <a:t>       </a:t>
            </a:r>
          </a:p>
          <a:p>
            <a:r>
              <a:rPr lang="es-MX" dirty="0"/>
              <a:t>  Es el instrumento de trabajo de los profesionales de la voz . </a:t>
            </a:r>
          </a:p>
          <a:p>
            <a:pPr marL="114300" indent="0">
              <a:buNone/>
            </a:pPr>
            <a:r>
              <a:rPr lang="es-MX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23973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9"/>
          <p:cNvSpPr txBox="1">
            <a:spLocks noGrp="1"/>
          </p:cNvSpPr>
          <p:nvPr>
            <p:ph type="body" idx="1"/>
          </p:nvPr>
        </p:nvSpPr>
        <p:spPr>
          <a:xfrm>
            <a:off x="2734331" y="1700808"/>
            <a:ext cx="6343650" cy="515719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SzPts val="960"/>
              <a:buNone/>
            </a:pPr>
            <a:endParaRPr sz="915" dirty="0"/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LAS PRIMERAS ALERTAS SON : </a:t>
            </a:r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r>
              <a:rPr lang="es-MX" sz="1095" dirty="0">
                <a:latin typeface="Corbel"/>
                <a:sym typeface="Corbel"/>
              </a:rPr>
              <a:t>           </a:t>
            </a:r>
            <a:r>
              <a:rPr lang="es-MX" sz="1095" dirty="0"/>
              <a:t> 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DOLOR PERI LARÍNGEO</a:t>
            </a:r>
            <a:r>
              <a:rPr lang="es-MX" sz="1095" dirty="0"/>
              <a:t> </a:t>
            </a:r>
            <a:endParaRPr sz="1095" dirty="0"/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AUMENTO DE SECRECIONES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SENSACIÓN DE TENSIÓN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PERIODOS DE AFONÍA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QUIEBRES TONALES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VOZ AGRAVADA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Char char="•"/>
            </a:pPr>
            <a:r>
              <a:rPr lang="es-MX" sz="1095" dirty="0"/>
              <a:t>PÉRDIDA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DE TONOS AGUDOS ,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VOZ SOPLADA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EVITAR LA FONACIÓN ,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ESFUERZO FONATORIO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Font typeface="Corbel"/>
              <a:buChar char="•"/>
            </a:pP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CARRASPERA </a:t>
            </a: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indent="-240983">
              <a:lnSpc>
                <a:spcPct val="150000"/>
              </a:lnSpc>
              <a:spcBef>
                <a:spcPts val="0"/>
              </a:spcBef>
              <a:buSzPts val="1460"/>
              <a:buChar char="•"/>
            </a:pPr>
            <a:r>
              <a:rPr lang="es-MX" sz="1095" dirty="0"/>
              <a:t>P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IC</a:t>
            </a:r>
            <a:r>
              <a:rPr lang="es-MX" sz="1095" dirty="0"/>
              <a:t>AZÓN . </a:t>
            </a:r>
            <a:r>
              <a:rPr lang="es-MX" sz="1095" dirty="0">
                <a:latin typeface="Corbel"/>
                <a:ea typeface="Corbel"/>
                <a:cs typeface="Corbel"/>
                <a:sym typeface="Corbel"/>
              </a:rPr>
              <a:t> </a:t>
            </a:r>
            <a:endParaRPr sz="915" dirty="0"/>
          </a:p>
          <a:p>
            <a:pPr marL="214313" indent="-117158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marL="214313" indent="-117158">
              <a:lnSpc>
                <a:spcPct val="80000"/>
              </a:lnSpc>
              <a:spcBef>
                <a:spcPts val="750"/>
              </a:spcBef>
              <a:buSzPts val="960"/>
              <a:buNone/>
            </a:pPr>
            <a:endParaRPr sz="1095" dirty="0">
              <a:latin typeface="Corbel"/>
              <a:ea typeface="Corbel"/>
              <a:cs typeface="Corbel"/>
              <a:sym typeface="Corbel"/>
            </a:endParaRPr>
          </a:p>
          <a:p>
            <a:pPr marL="0" indent="0">
              <a:lnSpc>
                <a:spcPct val="80000"/>
              </a:lnSpc>
              <a:spcBef>
                <a:spcPts val="750"/>
              </a:spcBef>
              <a:buSzPts val="800"/>
              <a:buNone/>
            </a:pPr>
            <a:endParaRPr sz="975" dirty="0"/>
          </a:p>
        </p:txBody>
      </p:sp>
      <p:sp>
        <p:nvSpPr>
          <p:cNvPr id="166" name="Google Shape;166;p19"/>
          <p:cNvSpPr txBox="1">
            <a:spLocks noGrp="1"/>
          </p:cNvSpPr>
          <p:nvPr>
            <p:ph type="title"/>
          </p:nvPr>
        </p:nvSpPr>
        <p:spPr>
          <a:xfrm>
            <a:off x="414338" y="2262981"/>
            <a:ext cx="2860650" cy="945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algn="r">
              <a:spcBef>
                <a:spcPts val="0"/>
              </a:spcBef>
              <a:buClr>
                <a:schemeClr val="lt1"/>
              </a:buClr>
              <a:buSzPts val="3000"/>
            </a:pPr>
            <a:br>
              <a:rPr lang="es-MX"/>
            </a:br>
            <a:endParaRPr/>
          </a:p>
        </p:txBody>
      </p:sp>
      <p:sp>
        <p:nvSpPr>
          <p:cNvPr id="167" name="Google Shape;167;p19"/>
          <p:cNvSpPr txBox="1">
            <a:spLocks noGrp="1"/>
          </p:cNvSpPr>
          <p:nvPr>
            <p:ph type="body" idx="2"/>
          </p:nvPr>
        </p:nvSpPr>
        <p:spPr>
          <a:xfrm>
            <a:off x="1043608" y="620688"/>
            <a:ext cx="5174017" cy="945001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algn="r">
              <a:spcBef>
                <a:spcPts val="0"/>
              </a:spcBef>
              <a:buSzPts val="3200"/>
            </a:pPr>
            <a:endParaRPr sz="2400" dirty="0"/>
          </a:p>
          <a:p>
            <a:pPr algn="r">
              <a:spcBef>
                <a:spcPts val="0"/>
              </a:spcBef>
              <a:buSzPts val="3200"/>
            </a:pPr>
            <a:r>
              <a:rPr lang="es-MX" sz="2400" dirty="0"/>
              <a:t>VOZ SANA Y VOZ PATOLÓGICA </a:t>
            </a:r>
            <a:endParaRPr sz="2400" dirty="0"/>
          </a:p>
        </p:txBody>
      </p:sp>
      <p:pic>
        <p:nvPicPr>
          <p:cNvPr id="168" name="Google Shape;168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8884" y="2556887"/>
            <a:ext cx="2116519" cy="2095145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19"/>
          <p:cNvSpPr txBox="1">
            <a:spLocks noGrp="1"/>
          </p:cNvSpPr>
          <p:nvPr>
            <p:ph type="sldNum" idx="12"/>
          </p:nvPr>
        </p:nvSpPr>
        <p:spPr>
          <a:xfrm>
            <a:off x="7699544" y="5260181"/>
            <a:ext cx="945450" cy="2832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MX"/>
              <a:pPr>
                <a:buClr>
                  <a:srgbClr val="000000"/>
                </a:buClr>
              </a:pPr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0"/>
          <p:cNvSpPr txBox="1">
            <a:spLocks noGrp="1"/>
          </p:cNvSpPr>
          <p:nvPr>
            <p:ph type="title"/>
          </p:nvPr>
        </p:nvSpPr>
        <p:spPr>
          <a:xfrm>
            <a:off x="312524" y="2164988"/>
            <a:ext cx="3173625" cy="94500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 algn="ctr">
              <a:spcBef>
                <a:spcPts val="0"/>
              </a:spcBef>
              <a:buClr>
                <a:schemeClr val="lt1"/>
              </a:buClr>
              <a:buSzPts val="3000"/>
            </a:pPr>
            <a:r>
              <a:rPr lang="es-MX" b="1"/>
              <a:t>¿QUE ES UNA VOZ SALUDABLE ? </a:t>
            </a:r>
            <a:endParaRPr b="1"/>
          </a:p>
        </p:txBody>
      </p:sp>
      <p:sp>
        <p:nvSpPr>
          <p:cNvPr id="175" name="Google Shape;175;p20"/>
          <p:cNvSpPr txBox="1">
            <a:spLocks noGrp="1"/>
          </p:cNvSpPr>
          <p:nvPr>
            <p:ph type="body" idx="1"/>
          </p:nvPr>
        </p:nvSpPr>
        <p:spPr>
          <a:xfrm>
            <a:off x="3486150" y="857250"/>
            <a:ext cx="5657850" cy="51421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ctr" anchorCtr="0">
            <a:normAutofit/>
          </a:bodyPr>
          <a:lstStyle/>
          <a:p>
            <a:pPr marL="214313" indent="-214313">
              <a:spcBef>
                <a:spcPts val="0"/>
              </a:spcBef>
              <a:buSzPts val="1800"/>
              <a:buChar char="•"/>
            </a:pPr>
            <a:r>
              <a:rPr lang="es-MX" dirty="0"/>
              <a:t>Voz limpia y clara, emitida sin esfuerzo y agradable al oyente, con posibilidad de variar cualidad, tono, intensidad y modulación en relación a los diferentes contextos comunicativos. ( </a:t>
            </a:r>
            <a:r>
              <a:rPr lang="es-MX" dirty="0" err="1"/>
              <a:t>Behlau</a:t>
            </a:r>
            <a:r>
              <a:rPr lang="es-MX" dirty="0"/>
              <a:t> , 2017) .</a:t>
            </a:r>
            <a:endParaRPr dirty="0"/>
          </a:p>
          <a:p>
            <a:pPr marL="214313" indent="-128588">
              <a:spcBef>
                <a:spcPts val="750"/>
              </a:spcBef>
              <a:buSzPts val="1800"/>
              <a:buNone/>
            </a:pPr>
            <a:endParaRPr dirty="0"/>
          </a:p>
          <a:p>
            <a:pPr marL="0" indent="0">
              <a:spcBef>
                <a:spcPts val="750"/>
              </a:spcBef>
              <a:buNone/>
            </a:pPr>
            <a:r>
              <a:rPr lang="es-MX" dirty="0"/>
              <a:t> </a:t>
            </a:r>
            <a:endParaRPr sz="1500" dirty="0"/>
          </a:p>
          <a:p>
            <a:pPr marL="214313" indent="-223838">
              <a:spcBef>
                <a:spcPts val="750"/>
              </a:spcBef>
              <a:buSzPts val="2000"/>
              <a:buChar char="•"/>
            </a:pPr>
            <a:r>
              <a:rPr lang="es-MX" sz="1500" dirty="0"/>
              <a:t>                HIGIENE VOCAL Y  TÉCNICA VOCAL EFICIENTE  </a:t>
            </a:r>
            <a:endParaRPr sz="1500" dirty="0"/>
          </a:p>
        </p:txBody>
      </p:sp>
      <p:sp>
        <p:nvSpPr>
          <p:cNvPr id="176" name="Google Shape;176;p20"/>
          <p:cNvSpPr txBox="1">
            <a:spLocks noGrp="1"/>
          </p:cNvSpPr>
          <p:nvPr>
            <p:ph type="body" idx="2"/>
          </p:nvPr>
        </p:nvSpPr>
        <p:spPr>
          <a:xfrm>
            <a:off x="414338" y="3207975"/>
            <a:ext cx="3071925" cy="1512450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69" tIns="34275" rIns="68569" bIns="34275" rtlCol="0" anchor="t" anchorCtr="0">
            <a:normAutofit/>
          </a:bodyPr>
          <a:lstStyle/>
          <a:p>
            <a:pPr algn="r">
              <a:spcBef>
                <a:spcPts val="0"/>
              </a:spcBef>
              <a:buSzPts val="1800"/>
            </a:pPr>
            <a:endParaRPr/>
          </a:p>
        </p:txBody>
      </p:sp>
      <p:pic>
        <p:nvPicPr>
          <p:cNvPr id="177" name="Google Shape;177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7707" y="3207975"/>
            <a:ext cx="2998444" cy="1512450"/>
          </a:xfrm>
          <a:prstGeom prst="rect">
            <a:avLst/>
          </a:prstGeom>
          <a:noFill/>
          <a:ln>
            <a:noFill/>
          </a:ln>
        </p:spPr>
      </p:pic>
      <p:sp>
        <p:nvSpPr>
          <p:cNvPr id="178" name="Google Shape;178;p20"/>
          <p:cNvSpPr txBox="1">
            <a:spLocks noGrp="1"/>
          </p:cNvSpPr>
          <p:nvPr>
            <p:ph type="sldNum" idx="12"/>
          </p:nvPr>
        </p:nvSpPr>
        <p:spPr>
          <a:xfrm>
            <a:off x="7699544" y="5260181"/>
            <a:ext cx="945450" cy="283275"/>
          </a:xfrm>
          <a:prstGeom prst="rect">
            <a:avLst/>
          </a:prstGeom>
        </p:spPr>
        <p:txBody>
          <a:bodyPr spcFirstLastPara="1" vert="horz" wrap="square" lIns="68569" tIns="34275" rIns="68569" bIns="34275" rtlCol="0" anchor="ctr" anchorCtr="0">
            <a:noAutofit/>
          </a:bodyPr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s-MX"/>
              <a:pPr>
                <a:buClr>
                  <a:srgbClr val="000000"/>
                </a:buClr>
              </a:pPr>
              <a:t>9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1408</TotalTime>
  <Words>623</Words>
  <Application>Microsoft Office PowerPoint</Application>
  <PresentationFormat>Presentación en pantalla (4:3)</PresentationFormat>
  <Paragraphs>108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7" baseType="lpstr">
      <vt:lpstr>Arial</vt:lpstr>
      <vt:lpstr>Calibri</vt:lpstr>
      <vt:lpstr>Century Gothic</vt:lpstr>
      <vt:lpstr>Corbel</vt:lpstr>
      <vt:lpstr>Wingdings 3</vt:lpstr>
      <vt:lpstr>Espiral</vt:lpstr>
      <vt:lpstr> Introducción a la Educación y Salud vocal. </vt:lpstr>
      <vt:lpstr>      Planificación </vt:lpstr>
      <vt:lpstr>    Cronograma del Curso  </vt:lpstr>
      <vt:lpstr> </vt:lpstr>
      <vt:lpstr>       Presentación </vt:lpstr>
      <vt:lpstr>    Que es la Voz ?</vt:lpstr>
      <vt:lpstr>  </vt:lpstr>
      <vt:lpstr> </vt:lpstr>
      <vt:lpstr>¿QUE ES UNA VOZ SALUDABLE ? </vt:lpstr>
      <vt:lpstr>Presentación de PowerPoint</vt:lpstr>
      <vt:lpstr>              Muchas Gracias ! 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a la Educación y Salud vocal</dc:title>
  <dc:creator>Toshiba</dc:creator>
  <cp:lastModifiedBy>Parkrose S.A</cp:lastModifiedBy>
  <cp:revision>23</cp:revision>
  <dcterms:created xsi:type="dcterms:W3CDTF">2021-03-23T11:42:37Z</dcterms:created>
  <dcterms:modified xsi:type="dcterms:W3CDTF">2023-08-08T15:43:00Z</dcterms:modified>
</cp:coreProperties>
</file>