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416" r:id="rId1"/>
  </p:sldMasterIdLst>
  <p:notesMasterIdLst>
    <p:notesMasterId r:id="rId27"/>
  </p:notesMasterIdLst>
  <p:sldIdLst>
    <p:sldId id="256" r:id="rId2"/>
    <p:sldId id="257" r:id="rId3"/>
    <p:sldId id="258" r:id="rId4"/>
    <p:sldId id="263" r:id="rId5"/>
    <p:sldId id="260" r:id="rId6"/>
    <p:sldId id="262" r:id="rId7"/>
    <p:sldId id="264" r:id="rId8"/>
    <p:sldId id="266" r:id="rId9"/>
    <p:sldId id="265" r:id="rId10"/>
    <p:sldId id="267" r:id="rId11"/>
    <p:sldId id="268" r:id="rId12"/>
    <p:sldId id="269" r:id="rId13"/>
    <p:sldId id="270" r:id="rId14"/>
    <p:sldId id="272" r:id="rId15"/>
    <p:sldId id="288" r:id="rId16"/>
    <p:sldId id="275" r:id="rId17"/>
    <p:sldId id="277" r:id="rId18"/>
    <p:sldId id="278" r:id="rId19"/>
    <p:sldId id="279" r:id="rId20"/>
    <p:sldId id="282" r:id="rId21"/>
    <p:sldId id="281" r:id="rId22"/>
    <p:sldId id="284" r:id="rId23"/>
    <p:sldId id="287" r:id="rId24"/>
    <p:sldId id="285" r:id="rId25"/>
    <p:sldId id="283" r:id="rId26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60" autoAdjust="0"/>
    <p:restoredTop sz="94559"/>
  </p:normalViewPr>
  <p:slideViewPr>
    <p:cSldViewPr>
      <p:cViewPr varScale="1">
        <p:scale>
          <a:sx n="68" d="100"/>
          <a:sy n="68" d="100"/>
        </p:scale>
        <p:origin x="1512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66C5F6-0A2C-4E00-897D-E92A6DF77D31}" type="datetimeFigureOut">
              <a:rPr lang="es-CL" smtClean="0"/>
              <a:t>24-08-2023</a:t>
            </a:fld>
            <a:endParaRPr lang="es-CL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4B9BC7-C4BC-4570-A163-714ABA1E374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439165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B4B9BC7-C4BC-4570-A163-714ABA1E374B}" type="slidenum">
              <a:rPr lang="es-CL" smtClean="0"/>
              <a:t>3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25626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D503D-0C47-4176-AA47-00113B114012}" type="datetimeFigureOut">
              <a:rPr lang="es-MX" smtClean="0"/>
              <a:t>24/08/2023</a:t>
            </a:fld>
            <a:endParaRPr lang="es-MX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74351-728D-4833-A21F-9A9D5D8C4384}" type="slidenum">
              <a:rPr lang="es-MX" smtClean="0"/>
              <a:t>‹Nº›</a:t>
            </a:fld>
            <a:endParaRPr lang="es-MX"/>
          </a:p>
        </p:txBody>
      </p:sp>
      <p:sp>
        <p:nvSpPr>
          <p:cNvPr id="32" name="31 Rectángulo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38 Rectángulo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0" name="39 Rectángulo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1" name="40 Rectángulo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2" name="41 Rectángulo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/>
              <a:t>Haga clic para modificar el estilo de subtítulo del patrón</a:t>
            </a:r>
            <a:endParaRPr kumimoji="0" lang="en-US"/>
          </a:p>
        </p:txBody>
      </p:sp>
      <p:sp>
        <p:nvSpPr>
          <p:cNvPr id="56" name="55 Rectángulo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5" name="64 Rectángulo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6" name="65 Rectángulo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7" name="66 Rectángulo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D503D-0C47-4176-AA47-00113B114012}" type="datetimeFigureOut">
              <a:rPr lang="es-MX" smtClean="0"/>
              <a:t>24/08/2023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74351-728D-4833-A21F-9A9D5D8C4384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D503D-0C47-4176-AA47-00113B114012}" type="datetimeFigureOut">
              <a:rPr lang="es-MX" smtClean="0"/>
              <a:t>24/08/2023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74351-728D-4833-A21F-9A9D5D8C4384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D503D-0C47-4176-AA47-00113B114012}" type="datetimeFigureOut">
              <a:rPr lang="es-MX" smtClean="0"/>
              <a:t>24/08/2023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74351-728D-4833-A21F-9A9D5D8C4384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Forma libre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Forma libre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12 Forma libre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Forma libre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16 Forma libre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Forma libre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18 Forma libre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19 Forma libre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1" name="20 Forma libre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21 Forma libre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3" name="22 Forma libre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4" name="23 Forma libre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5" name="24 Forma libre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6" name="25 Forma libre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26 Forma libre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D503D-0C47-4176-AA47-00113B114012}" type="datetimeFigureOut">
              <a:rPr lang="es-MX" smtClean="0"/>
              <a:t>24/08/2023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74351-728D-4833-A21F-9A9D5D8C4384}" type="slidenum">
              <a:rPr lang="es-MX" smtClean="0"/>
              <a:t>‹Nº›</a:t>
            </a:fld>
            <a:endParaRPr lang="es-MX"/>
          </a:p>
        </p:txBody>
      </p:sp>
      <p:sp>
        <p:nvSpPr>
          <p:cNvPr id="7" name="6 Rectángulo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8 Rectángulo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9 Rectángulo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11 Rectángulo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D503D-0C47-4176-AA47-00113B114012}" type="datetimeFigureOut">
              <a:rPr lang="es-MX" smtClean="0"/>
              <a:t>24/08/2023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74351-728D-4833-A21F-9A9D5D8C4384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24 Rectángulo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D503D-0C47-4176-AA47-00113B114012}" type="datetimeFigureOut">
              <a:rPr lang="es-MX" smtClean="0"/>
              <a:t>24/08/2023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74351-728D-4833-A21F-9A9D5D8C4384}" type="slidenum">
              <a:rPr lang="es-MX" smtClean="0"/>
              <a:t>‹Nº›</a:t>
            </a:fld>
            <a:endParaRPr lang="es-MX"/>
          </a:p>
        </p:txBody>
      </p:sp>
      <p:sp>
        <p:nvSpPr>
          <p:cNvPr id="16" name="15 Rectángulo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7" name="16 Rectángulo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17 Rectángulo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18 Rectángulo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19 Rectángulo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Rectángulo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Rectángulo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28 Rectángulo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0" name="29 Rectángulo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D503D-0C47-4176-AA47-00113B114012}" type="datetimeFigureOut">
              <a:rPr lang="es-MX" smtClean="0"/>
              <a:t>24/08/2023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74351-728D-4833-A21F-9A9D5D8C4384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D503D-0C47-4176-AA47-00113B114012}" type="datetimeFigureOut">
              <a:rPr lang="es-MX" smtClean="0"/>
              <a:t>24/08/2023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74351-728D-4833-A21F-9A9D5D8C4384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D503D-0C47-4176-AA47-00113B114012}" type="datetimeFigureOut">
              <a:rPr lang="es-MX" smtClean="0"/>
              <a:t>24/08/2023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74351-728D-4833-A21F-9A9D5D8C4384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9" name="8 Conector recto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9 Grupo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14 Conector recto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15 Conector recto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16 Conector recto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1 Título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/>
              <a:t>Haga clic en el icono para agregar una imagen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grpSp>
        <p:nvGrpSpPr>
          <p:cNvPr id="14" name="13 Grupo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10 Conector recto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11 Conector recto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12 Conector recto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17 Grupo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18 Conector recto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19 Conector recto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20 Conector recto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/>
          <a:p>
            <a:fld id="{5A6D503D-0C47-4176-AA47-00113B114012}" type="datetimeFigureOut">
              <a:rPr lang="es-MX" smtClean="0"/>
              <a:t>24/08/2023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/>
          <a:p>
            <a:fld id="{5A074351-728D-4833-A21F-9A9D5D8C4384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11 Rectángulo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14 Rectángulo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6" name="15 Rectángulo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7" name="16 Rectángulo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  <a:p>
            <a:pPr lvl="1" eaLnBrk="1" latinLnBrk="0" hangingPunct="1"/>
            <a:r>
              <a:rPr kumimoji="0" lang="es-ES"/>
              <a:t>Segundo nivel</a:t>
            </a:r>
          </a:p>
          <a:p>
            <a:pPr lvl="2" eaLnBrk="1" latinLnBrk="0" hangingPunct="1"/>
            <a:r>
              <a:rPr kumimoji="0" lang="es-ES"/>
              <a:t>Tercer nivel</a:t>
            </a:r>
          </a:p>
          <a:p>
            <a:pPr lvl="3" eaLnBrk="1" latinLnBrk="0" hangingPunct="1"/>
            <a:r>
              <a:rPr kumimoji="0" lang="es-ES"/>
              <a:t>Cuarto nivel</a:t>
            </a:r>
          </a:p>
          <a:p>
            <a:pPr lvl="4" eaLnBrk="1" latinLnBrk="0" hangingPunct="1"/>
            <a:r>
              <a:rPr kumimoji="0" lang="es-ES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5A6D503D-0C47-4176-AA47-00113B114012}" type="datetimeFigureOut">
              <a:rPr lang="es-MX" smtClean="0"/>
              <a:t>24/08/2023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s-MX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5A074351-728D-4833-A21F-9A9D5D8C4384}" type="slidenum">
              <a:rPr lang="es-MX" smtClean="0"/>
              <a:t>‹Nº›</a:t>
            </a:fld>
            <a:endParaRPr lang="es-MX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417" r:id="rId1"/>
    <p:sldLayoutId id="2147484418" r:id="rId2"/>
    <p:sldLayoutId id="2147484419" r:id="rId3"/>
    <p:sldLayoutId id="2147484420" r:id="rId4"/>
    <p:sldLayoutId id="2147484421" r:id="rId5"/>
    <p:sldLayoutId id="2147484422" r:id="rId6"/>
    <p:sldLayoutId id="2147484423" r:id="rId7"/>
    <p:sldLayoutId id="2147484424" r:id="rId8"/>
    <p:sldLayoutId id="2147484425" r:id="rId9"/>
    <p:sldLayoutId id="2147484426" r:id="rId10"/>
    <p:sldLayoutId id="214748442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685800" y="1772817"/>
            <a:ext cx="7772400" cy="1800200"/>
          </a:xfrm>
        </p:spPr>
        <p:txBody>
          <a:bodyPr/>
          <a:lstStyle/>
          <a:p>
            <a:endParaRPr lang="es-MX" dirty="0"/>
          </a:p>
          <a:p>
            <a:endParaRPr lang="es-MX" dirty="0"/>
          </a:p>
          <a:p>
            <a:endParaRPr lang="es-MX" dirty="0">
              <a:latin typeface="Calisto MT" panose="02040603050505030304" pitchFamily="18" charset="0"/>
            </a:endParaRPr>
          </a:p>
          <a:p>
            <a:r>
              <a:rPr lang="es-MX" sz="3600" dirty="0">
                <a:latin typeface="Calisto MT" panose="02040603050505030304" pitchFamily="18" charset="0"/>
              </a:rPr>
              <a:t>Conductas de abuso y mal uso vocal  </a:t>
            </a:r>
            <a:endParaRPr lang="es-MX" sz="3600" dirty="0"/>
          </a:p>
        </p:txBody>
      </p:sp>
      <p:pic>
        <p:nvPicPr>
          <p:cNvPr id="6" name="5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6136" y="836712"/>
            <a:ext cx="2664296" cy="1944216"/>
          </a:xfrm>
          <a:prstGeom prst="rect">
            <a:avLst/>
          </a:prstGeom>
        </p:spPr>
      </p:pic>
      <p:sp>
        <p:nvSpPr>
          <p:cNvPr id="5" name="Título 4">
            <a:extLst>
              <a:ext uri="{FF2B5EF4-FFF2-40B4-BE49-F238E27FC236}">
                <a16:creationId xmlns:a16="http://schemas.microsoft.com/office/drawing/2014/main" id="{BFCAAF2C-DE14-FB00-1A62-209A614D7F4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538099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sz="3600" dirty="0">
                <a:latin typeface="Calisto MT" panose="02040603050505030304" pitchFamily="18" charset="0"/>
              </a:rPr>
              <a:t>                Voz Susurrada 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MX" sz="2400" dirty="0">
                <a:latin typeface="Calisto MT" panose="02040603050505030304" pitchFamily="18" charset="0"/>
              </a:rPr>
              <a:t>El susurro causa mayor esfuerzo vocal y no descanso como se cree . </a:t>
            </a:r>
          </a:p>
          <a:p>
            <a:r>
              <a:rPr lang="es-MX" sz="2400" dirty="0">
                <a:latin typeface="Calisto MT" panose="02040603050505030304" pitchFamily="18" charset="0"/>
              </a:rPr>
              <a:t>Favorece la lesión nodular en el tercio medio de la cuerda vocal .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16471133-11B4-B5CA-F411-FC1F6682926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5534" y="3439798"/>
            <a:ext cx="2898626" cy="21466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2195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512064"/>
            <a:ext cx="8338120" cy="914400"/>
          </a:xfrm>
        </p:spPr>
        <p:txBody>
          <a:bodyPr/>
          <a:lstStyle/>
          <a:p>
            <a:r>
              <a:rPr lang="es-MX" sz="3600" dirty="0">
                <a:latin typeface="Calisto MT" panose="02040603050505030304" pitchFamily="18" charset="0"/>
              </a:rPr>
              <a:t>Uso de la voz durante proceso de enfermedad 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s-MX" sz="2400" dirty="0">
              <a:latin typeface="Calisto MT" panose="02040603050505030304" pitchFamily="18" charset="0"/>
            </a:endParaRPr>
          </a:p>
          <a:p>
            <a:r>
              <a:rPr lang="es-MX" sz="2400" dirty="0">
                <a:latin typeface="Calisto MT" panose="02040603050505030304" pitchFamily="18" charset="0"/>
              </a:rPr>
              <a:t>Si el estudiante atraviesa por alguna faringitis </a:t>
            </a:r>
          </a:p>
          <a:p>
            <a:pPr marL="68580" indent="0">
              <a:buNone/>
            </a:pPr>
            <a:r>
              <a:rPr lang="es-MX" sz="2400" dirty="0">
                <a:latin typeface="Calisto MT" panose="02040603050505030304" pitchFamily="18" charset="0"/>
              </a:rPr>
              <a:t>    o  laringitis debe efectuar reposo de voz. 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062FFFD3-68E0-F152-29F9-56ECDE878C2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1920" y="3717032"/>
            <a:ext cx="4624002" cy="21214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0801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  </a:t>
            </a:r>
            <a:r>
              <a:rPr lang="es-MX" sz="3600" dirty="0">
                <a:latin typeface="Calisto MT" panose="02040603050505030304" pitchFamily="18" charset="0"/>
              </a:rPr>
              <a:t>Uso de productos nocivos 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8580" indent="0">
              <a:buNone/>
            </a:pPr>
            <a:endParaRPr lang="es-MX" sz="2400" dirty="0">
              <a:latin typeface="Calisto MT" panose="02040603050505030304" pitchFamily="18" charset="0"/>
            </a:endParaRPr>
          </a:p>
          <a:p>
            <a:r>
              <a:rPr lang="es-MX" sz="2400" dirty="0">
                <a:latin typeface="Calisto MT" panose="02040603050505030304" pitchFamily="18" charset="0"/>
              </a:rPr>
              <a:t>Cigarrillos</a:t>
            </a:r>
          </a:p>
          <a:p>
            <a:r>
              <a:rPr lang="es-MX" sz="2400" dirty="0">
                <a:latin typeface="Calisto MT" panose="02040603050505030304" pitchFamily="18" charset="0"/>
              </a:rPr>
              <a:t>Drogas </a:t>
            </a:r>
          </a:p>
          <a:p>
            <a:r>
              <a:rPr lang="es-MX" sz="2400" dirty="0">
                <a:latin typeface="Calisto MT" panose="02040603050505030304" pitchFamily="18" charset="0"/>
              </a:rPr>
              <a:t>Alcohol </a:t>
            </a:r>
          </a:p>
          <a:p>
            <a:pPr marL="68580" indent="0">
              <a:buNone/>
            </a:pPr>
            <a:r>
              <a:rPr lang="es-MX" sz="2400" dirty="0">
                <a:latin typeface="Calisto MT" panose="02040603050505030304" pitchFamily="18" charset="0"/>
              </a:rPr>
              <a:t>El consumo prolongado de tabaco engrosa el epitelio de la cuerda </a:t>
            </a:r>
            <a:r>
              <a:rPr lang="es-MX" sz="2400" dirty="0" err="1">
                <a:latin typeface="Calisto MT" panose="02040603050505030304" pitchFamily="18" charset="0"/>
              </a:rPr>
              <a:t>voal</a:t>
            </a:r>
            <a:r>
              <a:rPr lang="es-MX" sz="2400" dirty="0">
                <a:latin typeface="Calisto MT" panose="02040603050505030304" pitchFamily="18" charset="0"/>
              </a:rPr>
              <a:t> provocando , edema e inflamación . </a:t>
            </a:r>
          </a:p>
          <a:p>
            <a:pPr marL="68580" indent="0">
              <a:buNone/>
            </a:pPr>
            <a:endParaRPr lang="es-MX" sz="2400" dirty="0">
              <a:latin typeface="Calisto MT" panose="02040603050505030304" pitchFamily="18" charset="0"/>
            </a:endParaRPr>
          </a:p>
          <a:p>
            <a:pPr marL="68580" indent="0">
              <a:buNone/>
            </a:pPr>
            <a:r>
              <a:rPr lang="es-MX" sz="2400" dirty="0">
                <a:latin typeface="Calisto MT" panose="02040603050505030304" pitchFamily="18" charset="0"/>
              </a:rPr>
              <a:t>El alcohol causa irritación en todo el tracto vocal .</a:t>
            </a:r>
          </a:p>
        </p:txBody>
      </p:sp>
    </p:spTree>
    <p:extLst>
      <p:ext uri="{BB962C8B-B14F-4D97-AF65-F5344CB8AC3E}">
        <p14:creationId xmlns:p14="http://schemas.microsoft.com/office/powerpoint/2010/main" val="38378864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sz="3600" dirty="0">
                <a:latin typeface="Calisto MT" panose="02040603050505030304" pitchFamily="18" charset="0"/>
              </a:rPr>
              <a:t>                  Exceso de habla 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MX" sz="2400" dirty="0">
                <a:latin typeface="Calisto MT" panose="02040603050505030304" pitchFamily="18" charset="0"/>
              </a:rPr>
              <a:t>Son usuarios  que tienen  por lo habitual irse por las ramas y perder el hilo de la conversación .</a:t>
            </a:r>
          </a:p>
          <a:p>
            <a:r>
              <a:rPr lang="es-MX" sz="2400" dirty="0">
                <a:latin typeface="Calisto MT" panose="02040603050505030304" pitchFamily="18" charset="0"/>
              </a:rPr>
              <a:t>Se le pedirá reducir su habla .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CBBC3034-9CA4-EF8B-4997-FA484450874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2040" y="3573016"/>
            <a:ext cx="2699792" cy="2088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61258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    </a:t>
            </a:r>
            <a:r>
              <a:rPr lang="es-MX" sz="3600" u="sng" dirty="0">
                <a:latin typeface="Calisto MT" panose="02040603050505030304" pitchFamily="18" charset="0"/>
              </a:rPr>
              <a:t>Indicaciones Preventivas 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MX" sz="2400" u="sng" dirty="0">
                <a:latin typeface="Calisto MT" panose="02040603050505030304" pitchFamily="18" charset="0"/>
              </a:rPr>
              <a:t>Limite de cantidad de tiempo de habla </a:t>
            </a:r>
          </a:p>
          <a:p>
            <a:r>
              <a:rPr lang="es-MX" sz="2400" dirty="0">
                <a:latin typeface="Calisto MT" panose="02040603050505030304" pitchFamily="18" charset="0"/>
              </a:rPr>
              <a:t>Se sugiere un reposo parcial que consiste en reposo vocales intercalados entre momentos del habla .</a:t>
            </a:r>
          </a:p>
          <a:p>
            <a:r>
              <a:rPr lang="es-MX" sz="2400" dirty="0">
                <a:latin typeface="Calisto MT" panose="02040603050505030304" pitchFamily="18" charset="0"/>
              </a:rPr>
              <a:t>Si el alumno debe hablar durante 1 o más  horas en forma continua se le pide que intente permanecer en silencio las dos horas posteriores para permitir una cierta recuperación vocal .</a:t>
            </a:r>
          </a:p>
          <a:p>
            <a:r>
              <a:rPr lang="es-MX" sz="2400" dirty="0">
                <a:latin typeface="Calisto MT" panose="02040603050505030304" pitchFamily="18" charset="0"/>
              </a:rPr>
              <a:t>Debe reprogramar sus actividades para lograr periodos de descanso , es decir que debe intentar distribuir en la semana sus horas de habla de tal forma que debe contar con descansos vocales entre actividades.</a:t>
            </a:r>
          </a:p>
        </p:txBody>
      </p:sp>
    </p:spTree>
    <p:extLst>
      <p:ext uri="{BB962C8B-B14F-4D97-AF65-F5344CB8AC3E}">
        <p14:creationId xmlns:p14="http://schemas.microsoft.com/office/powerpoint/2010/main" val="193287438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sz="3600" dirty="0">
                <a:latin typeface="Calisto MT" panose="02040603050505030304" pitchFamily="18" charset="0"/>
              </a:rPr>
              <a:t>                       Hidratación 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MX" sz="2400" dirty="0">
                <a:latin typeface="Calisto MT" panose="02040603050505030304" pitchFamily="18" charset="0"/>
              </a:rPr>
              <a:t>La capa superficial de las cuerdas vocales debe ser bien lubricada para disminuir la fricción de la vibración . </a:t>
            </a:r>
          </a:p>
          <a:p>
            <a:r>
              <a:rPr lang="es-MX" sz="2400" dirty="0">
                <a:latin typeface="Calisto MT" panose="02040603050505030304" pitchFamily="18" charset="0"/>
              </a:rPr>
              <a:t>Dentro de las recomendaciones se incluyen la toma diaria de un mínimo de 8 vasos de agua al día.</a:t>
            </a:r>
          </a:p>
          <a:p>
            <a:endParaRPr lang="es-MX" sz="2400" dirty="0">
              <a:latin typeface="Calisto MT" panose="02040603050505030304" pitchFamily="18" charset="0"/>
            </a:endParaRPr>
          </a:p>
          <a:p>
            <a:r>
              <a:rPr lang="es-MX" sz="2400" dirty="0">
                <a:latin typeface="Calisto MT" panose="02040603050505030304" pitchFamily="18" charset="0"/>
              </a:rPr>
              <a:t>Se recomienda evitar los deshidratantes tales como el cigarrillo , el alcohol , la cafeína , los antihistamínicos , los ansiolíticos , los descongestionantes , spray nasales, y la respiración bucal .  </a:t>
            </a:r>
          </a:p>
          <a:p>
            <a:pPr marL="68580" indent="0">
              <a:buNone/>
            </a:pPr>
            <a:r>
              <a:rPr lang="es-MX" sz="2400" dirty="0">
                <a:latin typeface="Calisto MT" panose="02040603050505030304" pitchFamily="18" charset="0"/>
              </a:rPr>
              <a:t>. </a:t>
            </a:r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4128" y="116632"/>
            <a:ext cx="3028950" cy="1514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29006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 </a:t>
            </a:r>
            <a:r>
              <a:rPr lang="es-MX" sz="3600" dirty="0">
                <a:latin typeface="Calisto MT" panose="02040603050505030304" pitchFamily="18" charset="0"/>
              </a:rPr>
              <a:t>Atención a síntomas de fatiga vocal 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MX" sz="2400" dirty="0">
                <a:latin typeface="Calisto MT" panose="02040603050505030304" pitchFamily="18" charset="0"/>
              </a:rPr>
              <a:t>Disfonía , dolor , molestia , necesidad de carraspear , sequedad .</a:t>
            </a:r>
          </a:p>
          <a:p>
            <a:r>
              <a:rPr lang="es-MX" sz="2400" dirty="0">
                <a:latin typeface="Calisto MT" panose="02040603050505030304" pitchFamily="18" charset="0"/>
              </a:rPr>
              <a:t>Recurrir al silencio .</a:t>
            </a:r>
          </a:p>
          <a:p>
            <a:r>
              <a:rPr lang="es-MX" sz="2400" dirty="0">
                <a:latin typeface="Calisto MT" panose="02040603050505030304" pitchFamily="18" charset="0"/>
              </a:rPr>
              <a:t>Incrementar agua </a:t>
            </a:r>
          </a:p>
          <a:p>
            <a:r>
              <a:rPr lang="es-MX" sz="2400" dirty="0">
                <a:latin typeface="Calisto MT" panose="02040603050505030304" pitchFamily="18" charset="0"/>
              </a:rPr>
              <a:t>Prestar atención a los ataques bruscos o golpes de glotis.</a:t>
            </a:r>
          </a:p>
        </p:txBody>
      </p:sp>
    </p:spTree>
    <p:extLst>
      <p:ext uri="{BB962C8B-B14F-4D97-AF65-F5344CB8AC3E}">
        <p14:creationId xmlns:p14="http://schemas.microsoft.com/office/powerpoint/2010/main" val="281696793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sz="3600" dirty="0">
                <a:latin typeface="Calisto MT" panose="02040603050505030304" pitchFamily="18" charset="0"/>
              </a:rPr>
              <a:t>Atención a las tensiones generales y especificas </a:t>
            </a:r>
            <a:r>
              <a:rPr lang="es-MX" dirty="0"/>
              <a:t>.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 dirty="0"/>
          </a:p>
          <a:p>
            <a:r>
              <a:rPr lang="es-MX" sz="2400" dirty="0">
                <a:latin typeface="Calisto MT" panose="02040603050505030304" pitchFamily="18" charset="0"/>
              </a:rPr>
              <a:t>Extremidades tensas , contracción de abdomen – habitual en personas que tratan de ocultar su abdomen , nuca tensa , entrecejo fruncido , mandíbula y muelas apretadas .</a:t>
            </a:r>
          </a:p>
          <a:p>
            <a:endParaRPr lang="es-MX" sz="2400" dirty="0">
              <a:latin typeface="Calisto MT" panose="02040603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89368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sz="3600" dirty="0">
                <a:latin typeface="Calisto MT" panose="02040603050505030304" pitchFamily="18" charset="0"/>
              </a:rPr>
              <a:t>Evitar voz cantada en un registro inadecuado .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MX" sz="2400" dirty="0">
                <a:latin typeface="Calisto MT" panose="02040603050505030304" pitchFamily="18" charset="0"/>
              </a:rPr>
              <a:t>Como la laringe es un instrumento que todos poseemos  el “ llevarla puesta “ nos hace creer que la podemos “ tocar “ sin necesidad de aprendizaje previo ; no alcanza con el oído musical .</a:t>
            </a:r>
          </a:p>
          <a:p>
            <a:endParaRPr lang="es-MX" sz="2400" dirty="0">
              <a:latin typeface="Calisto MT" panose="02040603050505030304" pitchFamily="18" charset="0"/>
            </a:endParaRPr>
          </a:p>
          <a:p>
            <a:endParaRPr lang="es-MX" sz="2400" dirty="0">
              <a:latin typeface="Calisto MT" panose="02040603050505030304" pitchFamily="18" charset="0"/>
            </a:endParaRPr>
          </a:p>
          <a:p>
            <a:r>
              <a:rPr lang="es-MX" sz="2400" dirty="0">
                <a:latin typeface="Calisto MT" panose="02040603050505030304" pitchFamily="18" charset="0"/>
              </a:rPr>
              <a:t>Hace falta una técnica adecuada que no dañe a la laringe que es un instrumento tan o más costoso que los otros en cuanto a la preservación de la salud vocal necesaria para la comunicación en nuestra vida de relación </a:t>
            </a:r>
          </a:p>
        </p:txBody>
      </p:sp>
    </p:spTree>
    <p:extLst>
      <p:ext uri="{BB962C8B-B14F-4D97-AF65-F5344CB8AC3E}">
        <p14:creationId xmlns:p14="http://schemas.microsoft.com/office/powerpoint/2010/main" val="337228175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sz="3600" dirty="0">
                <a:latin typeface="Calisto MT" panose="02040603050505030304" pitchFamily="18" charset="0"/>
              </a:rPr>
              <a:t>                  Reflujo y Voz 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971600" y="1196752"/>
            <a:ext cx="7772400" cy="5328592"/>
          </a:xfrm>
        </p:spPr>
        <p:txBody>
          <a:bodyPr>
            <a:normAutofit lnSpcReduction="10000"/>
          </a:bodyPr>
          <a:lstStyle/>
          <a:p>
            <a:endParaRPr lang="es-MX" dirty="0"/>
          </a:p>
          <a:p>
            <a:r>
              <a:rPr lang="es-MX" sz="2400" dirty="0">
                <a:latin typeface="Calisto MT" panose="02040603050505030304" pitchFamily="18" charset="0"/>
              </a:rPr>
              <a:t>En algunas personas el acido gástrico pasa al esófago y a la garganta produciendo su irritación e inflamación .</a:t>
            </a:r>
          </a:p>
          <a:p>
            <a:r>
              <a:rPr lang="es-MX" sz="2400" dirty="0">
                <a:latin typeface="Calisto MT" panose="02040603050505030304" pitchFamily="18" charset="0"/>
              </a:rPr>
              <a:t>Esto se denomina reflujo , pero debe diferenciarse de reflujo gastroesofagico ( RGE) del reflujo faringolaríngeo ( RFL).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MX" sz="2400" u="sng" dirty="0">
                <a:latin typeface="Calisto MT" panose="02040603050505030304" pitchFamily="18" charset="0"/>
              </a:rPr>
              <a:t>Los síntomas del RFL pueden ser : </a:t>
            </a:r>
          </a:p>
          <a:p>
            <a:pPr marL="68580" indent="0">
              <a:buNone/>
            </a:pPr>
            <a:r>
              <a:rPr lang="es-MX" sz="2400" dirty="0">
                <a:latin typeface="Calisto MT" panose="02040603050505030304" pitchFamily="18" charset="0"/>
              </a:rPr>
              <a:t>Tos , carraspeo , fatiga vocal , exceso de mucosidad , mal sabor en la boca , ardor , sensación de cuerpo extraño en garanta y disfonía con voz muy opaca . </a:t>
            </a:r>
          </a:p>
          <a:p>
            <a:pPr marL="68580" indent="0">
              <a:buNone/>
            </a:pPr>
            <a:r>
              <a:rPr lang="es-MX" sz="2400" dirty="0">
                <a:latin typeface="Calisto MT" panose="02040603050505030304" pitchFamily="18" charset="0"/>
              </a:rPr>
              <a:t>Los factores de riesgos en la génesis del reflujo son :</a:t>
            </a:r>
          </a:p>
          <a:p>
            <a:pPr marL="68580" indent="0">
              <a:buNone/>
            </a:pPr>
            <a:r>
              <a:rPr lang="es-MX" sz="2400" dirty="0">
                <a:latin typeface="Calisto MT" panose="02040603050505030304" pitchFamily="18" charset="0"/>
              </a:rPr>
              <a:t>Alcohol , café , dieta , tabaco , obesidad y stress . </a:t>
            </a:r>
          </a:p>
          <a:p>
            <a:pPr marL="68580" indent="0">
              <a:buNone/>
            </a:pPr>
            <a:r>
              <a:rPr lang="es-MX" sz="2400" dirty="0">
                <a:latin typeface="Calisto MT" panose="02040603050505030304" pitchFamily="18" charset="0"/>
              </a:rPr>
              <a:t>La terapia es farmacológica e higiénica . </a:t>
            </a:r>
          </a:p>
        </p:txBody>
      </p:sp>
    </p:spTree>
    <p:extLst>
      <p:ext uri="{BB962C8B-B14F-4D97-AF65-F5344CB8AC3E}">
        <p14:creationId xmlns:p14="http://schemas.microsoft.com/office/powerpoint/2010/main" val="23298456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636912"/>
            <a:ext cx="7772400" cy="2160240"/>
          </a:xfrm>
        </p:spPr>
        <p:txBody>
          <a:bodyPr/>
          <a:lstStyle/>
          <a:p>
            <a:r>
              <a:rPr lang="es-MX" dirty="0">
                <a:latin typeface="Calisto MT" panose="02040603050505030304" pitchFamily="18" charset="0"/>
              </a:rPr>
              <a:t>¿ </a:t>
            </a:r>
            <a:r>
              <a:rPr lang="es-MX" sz="3600" dirty="0">
                <a:latin typeface="Calisto MT" panose="02040603050505030304" pitchFamily="18" charset="0"/>
              </a:rPr>
              <a:t>Que son las conductas de abuso y mal       uso vocal ?. 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 dirty="0"/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34637947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       </a:t>
            </a:r>
            <a:r>
              <a:rPr lang="es-MX" sz="3600" dirty="0">
                <a:latin typeface="Calisto MT" panose="02040603050505030304" pitchFamily="18" charset="0"/>
              </a:rPr>
              <a:t>Alergia y Voz 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s-MX" dirty="0"/>
              <a:t> </a:t>
            </a:r>
            <a:r>
              <a:rPr lang="es-MX" sz="2400" dirty="0">
                <a:latin typeface="Calisto MT" panose="02040603050505030304" pitchFamily="18" charset="0"/>
              </a:rPr>
              <a:t>las alergias respiratorias que comprometen a la vía aérea  en la región nasal pueden ser por rinitis alérgica con estornudos 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MX" sz="2400" dirty="0">
                <a:latin typeface="Calisto MT" panose="02040603050505030304" pitchFamily="18" charset="0"/>
              </a:rPr>
              <a:t> esta respiración nasal lleva a una respiración bucal también puede haber laringitis y faringitis alérgica con síntomas como tos , sequedad , irritación de garganta y carraspera </a:t>
            </a:r>
            <a:r>
              <a:rPr lang="es-MX" dirty="0"/>
              <a:t>.  </a:t>
            </a:r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9912" y="4581127"/>
            <a:ext cx="2686050" cy="1704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427934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     </a:t>
            </a:r>
            <a:r>
              <a:rPr lang="es-MX" sz="3600" dirty="0">
                <a:latin typeface="Calisto MT" panose="02040603050505030304" pitchFamily="18" charset="0"/>
              </a:rPr>
              <a:t>Medicación y Voz 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914400" y="1196752"/>
            <a:ext cx="7772400" cy="5158808"/>
          </a:xfrm>
        </p:spPr>
        <p:txBody>
          <a:bodyPr/>
          <a:lstStyle/>
          <a:p>
            <a:pPr marL="68580" indent="0">
              <a:buNone/>
            </a:pPr>
            <a:r>
              <a:rPr lang="es-MX" dirty="0"/>
              <a:t> </a:t>
            </a:r>
          </a:p>
        </p:txBody>
      </p:sp>
      <p:sp>
        <p:nvSpPr>
          <p:cNvPr id="4" name="3 Rectángulo"/>
          <p:cNvSpPr/>
          <p:nvPr/>
        </p:nvSpPr>
        <p:spPr>
          <a:xfrm>
            <a:off x="1403648" y="1997839"/>
            <a:ext cx="7272808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s-MX" sz="2400" dirty="0">
                <a:latin typeface="Calisto MT" panose="02040603050505030304" pitchFamily="18" charset="0"/>
              </a:rPr>
              <a:t>Advertiremos sobre los efectos secundarios que pueden provocar dicha medicación . </a:t>
            </a:r>
          </a:p>
          <a:p>
            <a:pPr>
              <a:buFont typeface="Arial" panose="020B0604020202020204" pitchFamily="34" charset="0"/>
              <a:buChar char="•"/>
            </a:pPr>
            <a:endParaRPr lang="es-MX" sz="2400" dirty="0">
              <a:latin typeface="Calisto MT" panose="0204060305050503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s-MX" sz="2400" dirty="0">
                <a:latin typeface="Calisto MT" panose="02040603050505030304" pitchFamily="18" charset="0"/>
              </a:rPr>
              <a:t>La voz puede ser afectada por medicamentos que producen sequedad , ya que disminuye el componente de agua de la secreción , por lo que se torna más viscosa 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MX" sz="2400" dirty="0">
                <a:latin typeface="Calisto MT" panose="02040603050505030304" pitchFamily="18" charset="0"/>
              </a:rPr>
              <a:t>Antihistamínicos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MX" sz="2400" dirty="0">
                <a:latin typeface="Calisto MT" panose="02040603050505030304" pitchFamily="18" charset="0"/>
              </a:rPr>
              <a:t>Descongestionantes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MX" sz="2400" dirty="0">
                <a:latin typeface="Calisto MT" panose="02040603050505030304" pitchFamily="18" charset="0"/>
              </a:rPr>
              <a:t>Antidepresivos ( disminuyen la resistencia al traumatismo del esfuerzo vocal . ) </a:t>
            </a:r>
          </a:p>
        </p:txBody>
      </p:sp>
      <p:pic>
        <p:nvPicPr>
          <p:cNvPr id="5" name="4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3331" y="332656"/>
            <a:ext cx="2143125" cy="1512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700723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sz="3600" dirty="0">
                <a:latin typeface="Calisto MT" panose="02040603050505030304" pitchFamily="18" charset="0"/>
              </a:rPr>
              <a:t>     Programa de Higiene de la Voz. </a:t>
            </a:r>
            <a:br>
              <a:rPr lang="es-MX" sz="3600" dirty="0">
                <a:latin typeface="Calisto MT" panose="02040603050505030304" pitchFamily="18" charset="0"/>
              </a:rPr>
            </a:br>
            <a:br>
              <a:rPr lang="es-MX" sz="3600" dirty="0">
                <a:latin typeface="Calisto MT" panose="02040603050505030304" pitchFamily="18" charset="0"/>
              </a:rPr>
            </a:br>
            <a:r>
              <a:rPr lang="es-MX" sz="2400" dirty="0">
                <a:latin typeface="Calisto MT" panose="02040603050505030304" pitchFamily="18" charset="0"/>
              </a:rPr>
              <a:t>Definen a la higiene vocal como las normas básicas que auxilian a preservar la salud vocal y a prevenir la aparición de alteraciones y patologías  .</a:t>
            </a:r>
            <a:br>
              <a:rPr lang="es-MX" sz="2400" dirty="0">
                <a:latin typeface="Calisto MT" panose="02040603050505030304" pitchFamily="18" charset="0"/>
              </a:rPr>
            </a:br>
            <a:br>
              <a:rPr lang="es-MX" sz="2400" dirty="0">
                <a:latin typeface="Calisto MT" panose="02040603050505030304" pitchFamily="18" charset="0"/>
              </a:rPr>
            </a:br>
            <a:r>
              <a:rPr lang="es-MX" sz="2400" dirty="0">
                <a:latin typeface="Calisto MT" panose="02040603050505030304" pitchFamily="18" charset="0"/>
              </a:rPr>
              <a:t>Deben ser cumplidas por todos y mayoritariamente por las personas que más utilizan su voz </a:t>
            </a:r>
            <a:r>
              <a:rPr lang="es-MX" sz="3600" dirty="0">
                <a:latin typeface="Calisto MT" panose="02040603050505030304" pitchFamily="18" charset="0"/>
              </a:rPr>
              <a:t>.</a:t>
            </a:r>
          </a:p>
        </p:txBody>
      </p:sp>
      <p:pic>
        <p:nvPicPr>
          <p:cNvPr id="4" name="3 Marcador de contenido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2120" y="4005064"/>
            <a:ext cx="2818656" cy="1339900"/>
          </a:xfrm>
        </p:spPr>
      </p:pic>
    </p:spTree>
    <p:extLst>
      <p:ext uri="{BB962C8B-B14F-4D97-AF65-F5344CB8AC3E}">
        <p14:creationId xmlns:p14="http://schemas.microsoft.com/office/powerpoint/2010/main" val="277036493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Marcador de contenido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260648"/>
            <a:ext cx="7095129" cy="6336704"/>
          </a:xfrm>
        </p:spPr>
      </p:pic>
    </p:spTree>
    <p:extLst>
      <p:ext uri="{BB962C8B-B14F-4D97-AF65-F5344CB8AC3E}">
        <p14:creationId xmlns:p14="http://schemas.microsoft.com/office/powerpoint/2010/main" val="271975812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Marcador de contenido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648" y="476672"/>
            <a:ext cx="7056784" cy="6120680"/>
          </a:xfrm>
        </p:spPr>
      </p:pic>
    </p:spTree>
    <p:extLst>
      <p:ext uri="{BB962C8B-B14F-4D97-AF65-F5344CB8AC3E}">
        <p14:creationId xmlns:p14="http://schemas.microsoft.com/office/powerpoint/2010/main" val="249657794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      </a:t>
            </a:r>
            <a:r>
              <a:rPr lang="es-MX" dirty="0">
                <a:latin typeface="Calisto MT" panose="02040603050505030304" pitchFamily="18" charset="0"/>
              </a:rPr>
              <a:t>Muchas Gracias .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>
          <a:xfrm>
            <a:off x="914400" y="2996952"/>
            <a:ext cx="7772400" cy="1512168"/>
          </a:xfrm>
        </p:spPr>
        <p:txBody>
          <a:bodyPr/>
          <a:lstStyle/>
          <a:p>
            <a:pPr marL="68580" indent="0">
              <a:buNone/>
            </a:pPr>
            <a:r>
              <a:rPr lang="es-MX" dirty="0">
                <a:latin typeface="Calisto MT" panose="02040603050505030304" pitchFamily="18" charset="0"/>
              </a:rPr>
              <a:t>“ Todo lo que sucede en la cabeza y en el corazón se manifiesta en nuestra voz , ya que es el espejo del alma . </a:t>
            </a:r>
          </a:p>
        </p:txBody>
      </p:sp>
    </p:spTree>
    <p:extLst>
      <p:ext uri="{BB962C8B-B14F-4D97-AF65-F5344CB8AC3E}">
        <p14:creationId xmlns:p14="http://schemas.microsoft.com/office/powerpoint/2010/main" val="40091947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        </a:t>
            </a:r>
            <a:r>
              <a:rPr lang="es-MX" sz="3600" dirty="0">
                <a:latin typeface="Calisto MT" panose="02040603050505030304" pitchFamily="18" charset="0"/>
              </a:rPr>
              <a:t>Abuso Vocal 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914400" y="1124744"/>
            <a:ext cx="7772400" cy="5230816"/>
          </a:xfrm>
        </p:spPr>
        <p:txBody>
          <a:bodyPr>
            <a:noAutofit/>
          </a:bodyPr>
          <a:lstStyle/>
          <a:p>
            <a:pPr marL="68580" indent="0">
              <a:buNone/>
            </a:pPr>
            <a:r>
              <a:rPr lang="es-MX" sz="2000" dirty="0">
                <a:latin typeface="Calisto MT" panose="02040603050505030304" pitchFamily="18" charset="0"/>
              </a:rPr>
              <a:t>El abuso vocal corresponde a cualquier hábito en el tiempo que pueda ejercer un efecto de trauma en la cuerda vocal . </a:t>
            </a:r>
          </a:p>
          <a:p>
            <a:pPr marL="68580" indent="0">
              <a:buNone/>
            </a:pPr>
            <a:r>
              <a:rPr lang="es-MX" sz="2000" dirty="0">
                <a:latin typeface="Calisto MT" panose="02040603050505030304" pitchFamily="18" charset="0"/>
              </a:rPr>
              <a:t>Los síntomas principales son:</a:t>
            </a:r>
          </a:p>
          <a:p>
            <a:pPr marL="68580" indent="0">
              <a:buNone/>
            </a:pPr>
            <a:r>
              <a:rPr lang="es-MX" sz="2000" dirty="0">
                <a:latin typeface="Calisto MT" panose="02040603050505030304" pitchFamily="18" charset="0"/>
              </a:rPr>
              <a:t>1.Enrojecimiento</a:t>
            </a:r>
          </a:p>
          <a:p>
            <a:pPr marL="68580" indent="0">
              <a:buNone/>
            </a:pPr>
            <a:r>
              <a:rPr lang="es-MX" sz="2000" dirty="0">
                <a:latin typeface="Calisto MT" panose="02040603050505030304" pitchFamily="18" charset="0"/>
              </a:rPr>
              <a:t>2.Dolor </a:t>
            </a:r>
          </a:p>
          <a:p>
            <a:pPr marL="68580" indent="0">
              <a:buNone/>
            </a:pPr>
            <a:r>
              <a:rPr lang="es-MX" sz="2000" dirty="0">
                <a:latin typeface="Calisto MT" panose="02040603050505030304" pitchFamily="18" charset="0"/>
              </a:rPr>
              <a:t>3.Inflamación  </a:t>
            </a:r>
          </a:p>
          <a:p>
            <a:pPr marL="68580" indent="0">
              <a:buNone/>
            </a:pPr>
            <a:r>
              <a:rPr lang="es-MX" sz="2000" dirty="0">
                <a:latin typeface="Calisto MT" panose="02040603050505030304" pitchFamily="18" charset="0"/>
              </a:rPr>
              <a:t>4. Fatiga Vocal </a:t>
            </a:r>
          </a:p>
          <a:p>
            <a:pPr marL="68580" indent="0">
              <a:buNone/>
            </a:pPr>
            <a:r>
              <a:rPr lang="es-MX" sz="2000" dirty="0">
                <a:latin typeface="Calisto MT" panose="02040603050505030304" pitchFamily="18" charset="0"/>
              </a:rPr>
              <a:t>Además de una higiene vocal deficiente  , incluyendo malos hábitos que dañan las cuerda vocales .  </a:t>
            </a:r>
          </a:p>
          <a:p>
            <a:pPr marL="68580" indent="0">
              <a:buNone/>
            </a:pPr>
            <a:r>
              <a:rPr lang="es-MX" sz="2000" u="sng" dirty="0">
                <a:latin typeface="Calisto MT" panose="02040603050505030304" pitchFamily="18" charset="0"/>
              </a:rPr>
              <a:t>Conductas abusivas más comunes  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MX" sz="2000" dirty="0">
                <a:latin typeface="Calisto MT" panose="02040603050505030304" pitchFamily="18" charset="0"/>
              </a:rPr>
              <a:t>Esfuerzo y uso excesivo , durante un periodo inflamatorio 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MX" sz="2000" dirty="0">
                <a:latin typeface="Calisto MT" panose="02040603050505030304" pitchFamily="18" charset="0"/>
              </a:rPr>
              <a:t>Tos excesiva y carraspeo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MX" sz="2000" dirty="0">
                <a:latin typeface="Calisto MT" panose="02040603050505030304" pitchFamily="18" charset="0"/>
              </a:rPr>
              <a:t>Gritar  y llorar   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MX" sz="2000" dirty="0">
                <a:latin typeface="Calisto MT" panose="02040603050505030304" pitchFamily="18" charset="0"/>
              </a:rPr>
              <a:t>Llanto                                         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35578135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     </a:t>
            </a:r>
            <a:r>
              <a:rPr lang="es-MX" sz="3600" dirty="0">
                <a:latin typeface="Calisto MT" panose="02040603050505030304" pitchFamily="18" charset="0"/>
              </a:rPr>
              <a:t>Mal uso vocal 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914400" y="1340768"/>
            <a:ext cx="7772400" cy="5014792"/>
          </a:xfrm>
        </p:spPr>
        <p:txBody>
          <a:bodyPr>
            <a:normAutofit lnSpcReduction="10000"/>
          </a:bodyPr>
          <a:lstStyle/>
          <a:p>
            <a:pPr marL="68580" indent="0">
              <a:buNone/>
            </a:pPr>
            <a:r>
              <a:rPr lang="es-MX" sz="2400" dirty="0">
                <a:latin typeface="Calisto MT" panose="02040603050505030304" pitchFamily="18" charset="0"/>
              </a:rPr>
              <a:t>El mal uso vocal corresponde a comportamientos  que distorsionan los mecanismos fonatorios. </a:t>
            </a:r>
          </a:p>
          <a:p>
            <a:pPr marL="68580" indent="0">
              <a:buNone/>
            </a:pPr>
            <a:endParaRPr lang="es-MX" sz="2400" dirty="0">
              <a:latin typeface="Calisto MT" panose="02040603050505030304" pitchFamily="18" charset="0"/>
            </a:endParaRPr>
          </a:p>
          <a:p>
            <a:pPr marL="68580" indent="0">
              <a:buNone/>
            </a:pPr>
            <a:r>
              <a:rPr lang="es-MX" sz="2400" dirty="0">
                <a:latin typeface="Calisto MT" panose="02040603050505030304" pitchFamily="18" charset="0"/>
              </a:rPr>
              <a:t>Se define  principalmente como un uso incorrecto del tono y la intensidad en la producción de la voz . </a:t>
            </a:r>
          </a:p>
          <a:p>
            <a:pPr marL="68580" indent="0">
              <a:buNone/>
            </a:pPr>
            <a:endParaRPr lang="es-MX" sz="2400" dirty="0">
              <a:latin typeface="Calisto MT" panose="0204060305050503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lang="es-MX" sz="2400" dirty="0">
              <a:latin typeface="Calisto MT" panose="0204060305050503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s-MX" sz="2400" dirty="0">
                <a:latin typeface="Calisto MT" panose="02040603050505030304" pitchFamily="18" charset="0"/>
              </a:rPr>
              <a:t>1.  Intensidad de voz inadecuada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MX" sz="2400" dirty="0">
                <a:latin typeface="Calisto MT" panose="02040603050505030304" pitchFamily="18" charset="0"/>
              </a:rPr>
              <a:t>2.  Hablar en ambientes ruidosos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MX" sz="2400" dirty="0">
                <a:latin typeface="Calisto MT" panose="02040603050505030304" pitchFamily="18" charset="0"/>
              </a:rPr>
              <a:t>3. Niveles elevados de tono </a:t>
            </a:r>
          </a:p>
          <a:p>
            <a:pPr marL="68580" indent="0">
              <a:buNone/>
            </a:pPr>
            <a:r>
              <a:rPr lang="es-MX" sz="2400" dirty="0">
                <a:latin typeface="Calisto MT" panose="02040603050505030304" pitchFamily="18" charset="0"/>
              </a:rPr>
              <a:t> la intensidad se pueden ver afectadas por tensión emocional . </a:t>
            </a:r>
          </a:p>
        </p:txBody>
      </p:sp>
    </p:spTree>
    <p:extLst>
      <p:ext uri="{BB962C8B-B14F-4D97-AF65-F5344CB8AC3E}">
        <p14:creationId xmlns:p14="http://schemas.microsoft.com/office/powerpoint/2010/main" val="1429192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       </a:t>
            </a:r>
            <a:r>
              <a:rPr lang="es-MX" sz="3600" dirty="0">
                <a:latin typeface="Calisto MT" panose="02040603050505030304" pitchFamily="18" charset="0"/>
              </a:rPr>
              <a:t>Carraspeo y tos 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8580" indent="0">
              <a:buNone/>
            </a:pPr>
            <a:r>
              <a:rPr lang="es-MX" sz="2400" dirty="0">
                <a:latin typeface="Calisto MT" panose="02040603050505030304" pitchFamily="18" charset="0"/>
              </a:rPr>
              <a:t>El uso del carraspeo  y / o tos es muy común  para aclarar la garganta . </a:t>
            </a:r>
          </a:p>
          <a:p>
            <a:pPr marL="68580" indent="0">
              <a:buNone/>
            </a:pPr>
            <a:endParaRPr lang="es-MX" sz="2400" dirty="0">
              <a:latin typeface="Calisto MT" panose="02040603050505030304" pitchFamily="18" charset="0"/>
            </a:endParaRPr>
          </a:p>
          <a:p>
            <a:pPr marL="68580" indent="0">
              <a:buNone/>
            </a:pPr>
            <a:r>
              <a:rPr lang="es-MX" sz="2400" dirty="0">
                <a:latin typeface="Calisto MT" panose="02040603050505030304" pitchFamily="18" charset="0"/>
              </a:rPr>
              <a:t>Se le explica al estudiante que esta acción implica un golpe de cuerdas que solucionara el  problema de forma aparente. </a:t>
            </a:r>
          </a:p>
          <a:p>
            <a:pPr marL="68580" indent="0">
              <a:buNone/>
            </a:pPr>
            <a:endParaRPr lang="es-MX" sz="2400" dirty="0">
              <a:latin typeface="Calisto MT" panose="02040603050505030304" pitchFamily="18" charset="0"/>
            </a:endParaRPr>
          </a:p>
          <a:p>
            <a:pPr marL="68580" indent="0">
              <a:buNone/>
            </a:pPr>
            <a:r>
              <a:rPr lang="es-MX" sz="2400" dirty="0">
                <a:latin typeface="Calisto MT" panose="02040603050505030304" pitchFamily="18" charset="0"/>
              </a:rPr>
              <a:t>Se le sugiere que lo efectué en forma áfona para reducir el impacto mecánico de golpe cordal  y  además se recomienda tragar saliva y beber  sorbos de agua .</a:t>
            </a:r>
          </a:p>
        </p:txBody>
      </p:sp>
    </p:spTree>
    <p:extLst>
      <p:ext uri="{BB962C8B-B14F-4D97-AF65-F5344CB8AC3E}">
        <p14:creationId xmlns:p14="http://schemas.microsoft.com/office/powerpoint/2010/main" val="40901656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sz="3600" dirty="0"/>
              <a:t>           </a:t>
            </a:r>
            <a:r>
              <a:rPr lang="es-MX" sz="3600" dirty="0">
                <a:latin typeface="Calisto MT" panose="02040603050505030304" pitchFamily="18" charset="0"/>
              </a:rPr>
              <a:t>Gritos 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914400" y="1124744"/>
            <a:ext cx="7772400" cy="5230816"/>
          </a:xfrm>
        </p:spPr>
        <p:txBody>
          <a:bodyPr>
            <a:normAutofit/>
          </a:bodyPr>
          <a:lstStyle/>
          <a:p>
            <a:r>
              <a:rPr lang="es-MX" dirty="0"/>
              <a:t> </a:t>
            </a:r>
            <a:r>
              <a:rPr lang="es-MX" sz="2400" dirty="0">
                <a:latin typeface="Calisto MT" panose="02040603050505030304" pitchFamily="18" charset="0"/>
              </a:rPr>
              <a:t>Los gritos alteran la musculatura implicada en la fonación generando tensión  y no son necesarios para una comunicación efectiva .</a:t>
            </a:r>
          </a:p>
          <a:p>
            <a:endParaRPr lang="es-MX" sz="2400" dirty="0">
              <a:latin typeface="Calisto MT" panose="02040603050505030304" pitchFamily="18" charset="0"/>
            </a:endParaRPr>
          </a:p>
          <a:p>
            <a:r>
              <a:rPr lang="es-MX" sz="2400" dirty="0">
                <a:latin typeface="Calisto MT" panose="02040603050505030304" pitchFamily="18" charset="0"/>
              </a:rPr>
              <a:t>Si el volumen alto es constante se le pide que no llame de un cuarto a otro o de un piso a otro debe acercarse a su interlocutor.</a:t>
            </a:r>
          </a:p>
          <a:p>
            <a:pPr marL="68580" indent="0">
              <a:buNone/>
            </a:pPr>
            <a:r>
              <a:rPr lang="es-MX" sz="2400" dirty="0">
                <a:latin typeface="Calisto MT" panose="02040603050505030304" pitchFamily="18" charset="0"/>
              </a:rPr>
              <a:t> </a:t>
            </a:r>
          </a:p>
          <a:p>
            <a:r>
              <a:rPr lang="es-MX" sz="2400" dirty="0">
                <a:latin typeface="Calisto MT" panose="02040603050505030304" pitchFamily="18" charset="0"/>
              </a:rPr>
              <a:t>Si el grito es considerado necesario se recomienda un amplificador , micrófono , y/o megáfono e uso de estos será preventivo.</a:t>
            </a:r>
          </a:p>
        </p:txBody>
      </p:sp>
    </p:spTree>
    <p:extLst>
      <p:ext uri="{BB962C8B-B14F-4D97-AF65-F5344CB8AC3E}">
        <p14:creationId xmlns:p14="http://schemas.microsoft.com/office/powerpoint/2010/main" val="17958356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 </a:t>
            </a:r>
            <a:r>
              <a:rPr lang="es-MX" sz="3600" dirty="0">
                <a:latin typeface="Calisto MT" panose="02040603050505030304" pitchFamily="18" charset="0"/>
              </a:rPr>
              <a:t>Comunicación en entornos ruidosos 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MX" sz="2400" dirty="0">
                <a:latin typeface="Calisto MT" panose="02040603050505030304" pitchFamily="18" charset="0"/>
              </a:rPr>
              <a:t>En entornos ruidosos la persona se verá obligada a elevar la voz  para poder ser escuchado .</a:t>
            </a:r>
          </a:p>
          <a:p>
            <a:r>
              <a:rPr lang="es-MX" sz="2400" dirty="0">
                <a:latin typeface="Calisto MT" panose="02040603050505030304" pitchFamily="18" charset="0"/>
              </a:rPr>
              <a:t> Se le pide que evite estos entornos ruidosos y  que al hablar acerque su boca al oído del interlocutor. </a:t>
            </a:r>
          </a:p>
          <a:p>
            <a:r>
              <a:rPr lang="es-MX" sz="2400" dirty="0">
                <a:latin typeface="Calisto MT" panose="02040603050505030304" pitchFamily="18" charset="0"/>
              </a:rPr>
              <a:t>Optar por un entorno más tranquilo  para una comunicación extensa y fluida.</a:t>
            </a:r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5976" y="4437112"/>
            <a:ext cx="3333750" cy="137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67660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sz="3600" dirty="0">
                <a:latin typeface="Calisto MT" panose="02040603050505030304" pitchFamily="18" charset="0"/>
              </a:rPr>
              <a:t>Uso de  la voz simultaneo a actividades de esfuerzo .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s-MX" sz="2400" dirty="0">
              <a:latin typeface="Calisto MT" panose="02040603050505030304" pitchFamily="18" charset="0"/>
            </a:endParaRPr>
          </a:p>
          <a:p>
            <a:r>
              <a:rPr lang="es-MX" sz="2400" dirty="0">
                <a:latin typeface="Calisto MT" panose="02040603050505030304" pitchFamily="18" charset="0"/>
              </a:rPr>
              <a:t>Las funciones que cumple la  laringe , como centro de fuerzas y el cierre glótico que se efectúa para almacenar aire pulmonar .</a:t>
            </a:r>
          </a:p>
          <a:p>
            <a:endParaRPr lang="es-MX" sz="2400" dirty="0">
              <a:latin typeface="Calisto MT" panose="0204060305050503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s-MX" sz="2400" dirty="0">
                <a:latin typeface="Calisto MT" panose="02040603050505030304" pitchFamily="18" charset="0"/>
              </a:rPr>
              <a:t>Si se acompaña ese sobre cierre cordal con vibración (fonación) podrá lesionar las cuerdas vocales con      facilidad .</a:t>
            </a:r>
          </a:p>
        </p:txBody>
      </p:sp>
    </p:spTree>
    <p:extLst>
      <p:ext uri="{BB962C8B-B14F-4D97-AF65-F5344CB8AC3E}">
        <p14:creationId xmlns:p14="http://schemas.microsoft.com/office/powerpoint/2010/main" val="25053001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      </a:t>
            </a:r>
            <a:r>
              <a:rPr lang="es-MX" sz="3600" dirty="0">
                <a:latin typeface="Calisto MT" panose="02040603050505030304" pitchFamily="18" charset="0"/>
              </a:rPr>
              <a:t>Imitación de voces 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MX" sz="2400" dirty="0">
                <a:latin typeface="Calisto MT" panose="02040603050505030304" pitchFamily="18" charset="0"/>
              </a:rPr>
              <a:t>Algunos usuarios tienden  a tener el habito de jugar con su voz imitando sonidos esto puede conducir a acciones musculares forzadas que lesionen el sistema de producción vocal .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1DC5EFC7-C0C2-B849-EFA6-7E69E8CE42E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7984" y="3573016"/>
            <a:ext cx="3384376" cy="22322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538818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575</TotalTime>
  <Words>1209</Words>
  <Application>Microsoft Office PowerPoint</Application>
  <PresentationFormat>Presentación en pantalla (4:3)</PresentationFormat>
  <Paragraphs>117</Paragraphs>
  <Slides>25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25</vt:i4>
      </vt:variant>
    </vt:vector>
  </HeadingPairs>
  <TitlesOfParts>
    <vt:vector size="34" baseType="lpstr">
      <vt:lpstr>Arial</vt:lpstr>
      <vt:lpstr>Calibri</vt:lpstr>
      <vt:lpstr>Calisto MT</vt:lpstr>
      <vt:lpstr>Consolas</vt:lpstr>
      <vt:lpstr>Corbel</vt:lpstr>
      <vt:lpstr>Wingdings</vt:lpstr>
      <vt:lpstr>Wingdings 2</vt:lpstr>
      <vt:lpstr>Wingdings 3</vt:lpstr>
      <vt:lpstr>Metro</vt:lpstr>
      <vt:lpstr>Presentación de PowerPoint</vt:lpstr>
      <vt:lpstr>¿ Que son las conductas de abuso y mal       uso vocal ?. </vt:lpstr>
      <vt:lpstr>        Abuso Vocal </vt:lpstr>
      <vt:lpstr>     Mal uso vocal </vt:lpstr>
      <vt:lpstr>       Carraspeo y tos </vt:lpstr>
      <vt:lpstr>           Gritos </vt:lpstr>
      <vt:lpstr> Comunicación en entornos ruidosos </vt:lpstr>
      <vt:lpstr>Uso de  la voz simultaneo a actividades de esfuerzo .</vt:lpstr>
      <vt:lpstr>      Imitación de voces </vt:lpstr>
      <vt:lpstr>                Voz Susurrada </vt:lpstr>
      <vt:lpstr>Uso de la voz durante proceso de enfermedad </vt:lpstr>
      <vt:lpstr>  Uso de productos nocivos </vt:lpstr>
      <vt:lpstr>                  Exceso de habla </vt:lpstr>
      <vt:lpstr>    Indicaciones Preventivas </vt:lpstr>
      <vt:lpstr>                       Hidratación </vt:lpstr>
      <vt:lpstr> Atención a síntomas de fatiga vocal </vt:lpstr>
      <vt:lpstr>Atención a las tensiones generales y especificas .</vt:lpstr>
      <vt:lpstr>Evitar voz cantada en un registro inadecuado .</vt:lpstr>
      <vt:lpstr>                  Reflujo y Voz </vt:lpstr>
      <vt:lpstr>       Alergia y Voz </vt:lpstr>
      <vt:lpstr>     Medicación y Voz </vt:lpstr>
      <vt:lpstr>     Programa de Higiene de la Voz.   Definen a la higiene vocal como las normas básicas que auxilian a preservar la salud vocal y a prevenir la aparición de alteraciones y patologías  .  Deben ser cumplidas por todos y mayoritariamente por las personas que más utilizan su voz .</vt:lpstr>
      <vt:lpstr>Presentación de PowerPoint</vt:lpstr>
      <vt:lpstr>Presentación de PowerPoint</vt:lpstr>
      <vt:lpstr>      Muchas Gracias .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.</dc:title>
  <dc:creator>Toshiba</dc:creator>
  <cp:lastModifiedBy>Parkrose S.A</cp:lastModifiedBy>
  <cp:revision>41</cp:revision>
  <dcterms:created xsi:type="dcterms:W3CDTF">2021-04-20T02:17:36Z</dcterms:created>
  <dcterms:modified xsi:type="dcterms:W3CDTF">2023-08-24T16:15:05Z</dcterms:modified>
</cp:coreProperties>
</file>