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16"/>
  </p:notesMasterIdLst>
  <p:handoutMasterIdLst>
    <p:handoutMasterId r:id="rId17"/>
  </p:handoutMasterIdLst>
  <p:sldIdLst>
    <p:sldId id="256" r:id="rId5"/>
    <p:sldId id="266" r:id="rId6"/>
    <p:sldId id="259" r:id="rId7"/>
    <p:sldId id="267" r:id="rId8"/>
    <p:sldId id="269" r:id="rId9"/>
    <p:sldId id="271" r:id="rId10"/>
    <p:sldId id="272" r:id="rId11"/>
    <p:sldId id="273" r:id="rId12"/>
    <p:sldId id="275" r:id="rId13"/>
    <p:sldId id="263" r:id="rId14"/>
    <p:sldId id="276" r:id="rId15"/>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368" autoAdjust="0"/>
    <p:restoredTop sz="94660"/>
  </p:normalViewPr>
  <p:slideViewPr>
    <p:cSldViewPr snapToGrid="0">
      <p:cViewPr varScale="1">
        <p:scale>
          <a:sx n="73" d="100"/>
          <a:sy n="73" d="100"/>
        </p:scale>
        <p:origin x="1014" y="78"/>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9" d="100"/>
          <a:sy n="89" d="100"/>
        </p:scale>
        <p:origin x="37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D175D2C-4097-456D-8C0D-2C930A3A9122}" type="datetime1">
              <a:rPr lang="es-ES" smtClean="0"/>
              <a:t>13/03/2023</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D3BEF70-7203-4BB5-9A9D-C6E5A8F042C0}" type="slidenum">
              <a:rPr lang="es-ES" smtClean="0"/>
              <a:t>‹Nº›</a:t>
            </a:fld>
            <a:endParaRPr lang="es-ES"/>
          </a:p>
        </p:txBody>
      </p:sp>
    </p:spTree>
    <p:extLst>
      <p:ext uri="{BB962C8B-B14F-4D97-AF65-F5344CB8AC3E}">
        <p14:creationId xmlns:p14="http://schemas.microsoft.com/office/powerpoint/2010/main" val="1843472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BF938C58-6D19-433A-9FAB-2447F1974BDC}" type="datetime1">
              <a:rPr lang="es-ES" noProof="0" smtClean="0"/>
              <a:t>13/03/2023</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7732C3C-A191-48C2-A7E8-9C96AF841A7A}" type="slidenum">
              <a:rPr lang="es-ES" noProof="0" smtClean="0"/>
              <a:t>‹Nº›</a:t>
            </a:fld>
            <a:endParaRPr lang="es-ES" noProof="0"/>
          </a:p>
        </p:txBody>
      </p:sp>
    </p:spTree>
    <p:extLst>
      <p:ext uri="{BB962C8B-B14F-4D97-AF65-F5344CB8AC3E}">
        <p14:creationId xmlns:p14="http://schemas.microsoft.com/office/powerpoint/2010/main" val="18563942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noProof="1"/>
          </a:p>
        </p:txBody>
      </p:sp>
      <p:sp>
        <p:nvSpPr>
          <p:cNvPr id="4" name="Marcador de posición de número de diapositiva 3"/>
          <p:cNvSpPr>
            <a:spLocks noGrp="1"/>
          </p:cNvSpPr>
          <p:nvPr>
            <p:ph type="sldNum" sz="quarter" idx="10"/>
          </p:nvPr>
        </p:nvSpPr>
        <p:spPr/>
        <p:txBody>
          <a:bodyPr rtlCol="0"/>
          <a:lstStyle/>
          <a:p>
            <a:pPr rtl="0"/>
            <a:fld id="{17732C3C-A191-48C2-A7E8-9C96AF841A7A}" type="slidenum">
              <a:rPr lang="es-ES" noProof="1" dirty="0" smtClean="0"/>
              <a:t>1</a:t>
            </a:fld>
            <a:endParaRPr lang="es-ES" noProof="1"/>
          </a:p>
        </p:txBody>
      </p:sp>
    </p:spTree>
    <p:extLst>
      <p:ext uri="{BB962C8B-B14F-4D97-AF65-F5344CB8AC3E}">
        <p14:creationId xmlns:p14="http://schemas.microsoft.com/office/powerpoint/2010/main" val="1964862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orma libre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ctrTitle"/>
          </p:nvPr>
        </p:nvSpPr>
        <p:spPr>
          <a:xfrm>
            <a:off x="810001" y="1449147"/>
            <a:ext cx="10572000" cy="2971051"/>
          </a:xfrm>
        </p:spPr>
        <p:txBody>
          <a:bodyPr rtlCol="0"/>
          <a:lstStyle>
            <a:lvl1pPr>
              <a:defRPr sz="5400"/>
            </a:lvl1pPr>
          </a:lstStyle>
          <a:p>
            <a:pPr rtl="0"/>
            <a:r>
              <a:rPr lang="es-ES" noProof="0"/>
              <a:t>Haga clic para modificar el estilo de título del patrón</a:t>
            </a:r>
          </a:p>
        </p:txBody>
      </p:sp>
      <p:sp>
        <p:nvSpPr>
          <p:cNvPr id="3" name="Subtítulo 2"/>
          <p:cNvSpPr>
            <a:spLocks noGrp="1"/>
          </p:cNvSpPr>
          <p:nvPr>
            <p:ph type="subTitle" idx="1"/>
          </p:nvPr>
        </p:nvSpPr>
        <p:spPr>
          <a:xfrm>
            <a:off x="810001" y="5280847"/>
            <a:ext cx="10572000" cy="434974"/>
          </a:xfrm>
        </p:spPr>
        <p:txBody>
          <a:bodyPr rtlCol="0"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s-ES" noProof="0"/>
              <a:t>Haga clic para editar el estilo de subtítulo del patrón</a:t>
            </a:r>
          </a:p>
        </p:txBody>
      </p:sp>
      <p:sp>
        <p:nvSpPr>
          <p:cNvPr id="4" name="Marcador de fecha 3"/>
          <p:cNvSpPr>
            <a:spLocks noGrp="1"/>
          </p:cNvSpPr>
          <p:nvPr>
            <p:ph type="dt" sz="half" idx="10"/>
          </p:nvPr>
        </p:nvSpPr>
        <p:spPr/>
        <p:txBody>
          <a:bodyPr rtlCol="0"/>
          <a:lstStyle/>
          <a:p>
            <a:pPr rtl="0"/>
            <a:fld id="{07324266-14A6-4460-8F19-3B1DC15AD947}" type="datetime1">
              <a:rPr lang="es-ES" noProof="0" smtClean="0"/>
              <a:t>13/03/2023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810000" y="4800600"/>
            <a:ext cx="10561418" cy="566738"/>
          </a:xfrm>
        </p:spPr>
        <p:txBody>
          <a:bodyPr rtlCol="0" anchor="b">
            <a:normAutofit/>
          </a:bodyPr>
          <a:lstStyle>
            <a:lvl1pPr algn="l">
              <a:defRPr sz="2400" b="0"/>
            </a:lvl1pPr>
          </a:lstStyle>
          <a:p>
            <a:pPr rtl="0"/>
            <a:r>
              <a:rPr lang="es-ES" noProof="0"/>
              <a:t>Haga clic para modificar el estilo de título del patrón</a:t>
            </a:r>
          </a:p>
        </p:txBody>
      </p:sp>
      <p:sp>
        <p:nvSpPr>
          <p:cNvPr id="15" name="Marcador de posición de imagen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rtlCol="0" anchor="t" anchorCtr="0" compatLnSpc="1">
            <a:prstTxWarp prst="textNoShape">
              <a:avLst/>
            </a:prstTxWarp>
            <a:normAutofit/>
          </a:bodyPr>
          <a:lstStyle>
            <a:lvl1pPr marL="0" indent="0" algn="ctr">
              <a:buFontTx/>
              <a:buNone/>
              <a:defRPr sz="1600"/>
            </a:lvl1pPr>
          </a:lstStyle>
          <a:p>
            <a:pPr rtl="0"/>
            <a:r>
              <a:rPr lang="es-ES" noProof="0"/>
              <a:t>Haga clic en el icono para agregar una imagen</a:t>
            </a:r>
          </a:p>
        </p:txBody>
      </p:sp>
      <p:sp>
        <p:nvSpPr>
          <p:cNvPr id="4" name="Marcador de posición de texto 3"/>
          <p:cNvSpPr>
            <a:spLocks noGrp="1"/>
          </p:cNvSpPr>
          <p:nvPr>
            <p:ph type="body" sz="half" idx="2"/>
          </p:nvPr>
        </p:nvSpPr>
        <p:spPr>
          <a:xfrm>
            <a:off x="810000" y="5367338"/>
            <a:ext cx="10561418" cy="493712"/>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el estilo de texto del patrón</a:t>
            </a:r>
          </a:p>
        </p:txBody>
      </p:sp>
      <p:sp>
        <p:nvSpPr>
          <p:cNvPr id="5" name="Marcador de fecha 4"/>
          <p:cNvSpPr>
            <a:spLocks noGrp="1"/>
          </p:cNvSpPr>
          <p:nvPr>
            <p:ph type="dt" sz="half" idx="10"/>
          </p:nvPr>
        </p:nvSpPr>
        <p:spPr/>
        <p:txBody>
          <a:bodyPr rtlCol="0"/>
          <a:lstStyle/>
          <a:p>
            <a:pPr rtl="0"/>
            <a:fld id="{95AB11B8-64C1-48B3-BE87-777B38126F2B}" type="datetime1">
              <a:rPr lang="es-ES" noProof="0" smtClean="0"/>
              <a:t>13/03/2023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leyenda">
    <p:spTree>
      <p:nvGrpSpPr>
        <p:cNvPr id="1" name=""/>
        <p:cNvGrpSpPr/>
        <p:nvPr/>
      </p:nvGrpSpPr>
      <p:grpSpPr>
        <a:xfrm>
          <a:off x="0" y="0"/>
          <a:ext cx="0" cy="0"/>
          <a:chOff x="0" y="0"/>
          <a:chExt cx="0" cy="0"/>
        </a:xfrm>
      </p:grpSpPr>
      <p:sp>
        <p:nvSpPr>
          <p:cNvPr id="8" name="Forma libre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850985" y="1238502"/>
            <a:ext cx="5893840" cy="2645912"/>
          </a:xfrm>
        </p:spPr>
        <p:txBody>
          <a:bodyPr rtlCol="0" anchor="b"/>
          <a:lstStyle>
            <a:lvl1pPr algn="l">
              <a:defRPr sz="4200" b="1" cap="none"/>
            </a:lvl1p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853190" y="4443680"/>
            <a:ext cx="5891636" cy="713241"/>
          </a:xfrm>
        </p:spPr>
        <p:txBody>
          <a:bodyPr rtlCol="0"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el estilo de texto del patrón</a:t>
            </a:r>
          </a:p>
        </p:txBody>
      </p:sp>
      <p:sp>
        <p:nvSpPr>
          <p:cNvPr id="9" name="Marcador de texto 5"/>
          <p:cNvSpPr>
            <a:spLocks noGrp="1"/>
          </p:cNvSpPr>
          <p:nvPr>
            <p:ph type="body" sz="quarter" idx="16"/>
          </p:nvPr>
        </p:nvSpPr>
        <p:spPr>
          <a:xfrm>
            <a:off x="7574642" y="1081456"/>
            <a:ext cx="3810001" cy="4075465"/>
          </a:xfrm>
        </p:spPr>
        <p:txBody>
          <a:bodyPr rtlCol="0" anchor="t"/>
          <a:lstStyle>
            <a:lvl1pPr marL="0" indent="0">
              <a:buFontTx/>
              <a:buNone/>
              <a:defRPr/>
            </a:lvl1pPr>
          </a:lstStyle>
          <a:p>
            <a:pPr lvl="0" rtl="0"/>
            <a:r>
              <a:rPr lang="es-ES" noProof="0"/>
              <a:t>Editar el estilo de texto del patrón</a:t>
            </a:r>
          </a:p>
        </p:txBody>
      </p:sp>
      <p:sp>
        <p:nvSpPr>
          <p:cNvPr id="4" name="Marcador de fecha 3"/>
          <p:cNvSpPr>
            <a:spLocks noGrp="1"/>
          </p:cNvSpPr>
          <p:nvPr>
            <p:ph type="dt" sz="half" idx="10"/>
          </p:nvPr>
        </p:nvSpPr>
        <p:spPr/>
        <p:txBody>
          <a:bodyPr rtlCol="0"/>
          <a:lstStyle/>
          <a:p>
            <a:pPr rtl="0"/>
            <a:fld id="{959BB44D-C227-4257-861B-1DDBA242090E}" type="datetime1">
              <a:rPr lang="es-ES" noProof="0" smtClean="0"/>
              <a:t>13/03/2023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orma libre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ítulo 1"/>
          <p:cNvSpPr>
            <a:spLocks noGrp="1"/>
          </p:cNvSpPr>
          <p:nvPr>
            <p:ph type="title"/>
          </p:nvPr>
        </p:nvSpPr>
        <p:spPr>
          <a:xfrm>
            <a:off x="1357089" y="2435957"/>
            <a:ext cx="4382521" cy="2007789"/>
          </a:xfrm>
        </p:spPr>
        <p:txBody>
          <a:bodyPr rtlCol="0"/>
          <a:lstStyle>
            <a:lvl1pPr>
              <a:defRPr sz="3200"/>
            </a:lvl1pPr>
          </a:lstStyle>
          <a:p>
            <a:pPr rtl="0"/>
            <a:r>
              <a:rPr lang="es-ES" noProof="0"/>
              <a:t>Haga clic para modificar el estilo de título del patrón</a:t>
            </a:r>
          </a:p>
        </p:txBody>
      </p:sp>
      <p:sp>
        <p:nvSpPr>
          <p:cNvPr id="6" name="Marcador de texto 5"/>
          <p:cNvSpPr>
            <a:spLocks noGrp="1"/>
          </p:cNvSpPr>
          <p:nvPr>
            <p:ph type="body" sz="quarter" idx="16"/>
          </p:nvPr>
        </p:nvSpPr>
        <p:spPr>
          <a:xfrm>
            <a:off x="6156000" y="2286000"/>
            <a:ext cx="4880300" cy="2295525"/>
          </a:xfrm>
        </p:spPr>
        <p:txBody>
          <a:bodyPr rtlCol="0" anchor="t"/>
          <a:lstStyle>
            <a:lvl1pPr marL="0" indent="0">
              <a:buFontTx/>
              <a:buNone/>
              <a:defRPr/>
            </a:lvl1pPr>
          </a:lstStyle>
          <a:p>
            <a:pPr lvl="0" rtl="0"/>
            <a:r>
              <a:rPr lang="es-ES" noProof="0"/>
              <a:t>Editar el estilo de texto del patrón</a:t>
            </a:r>
          </a:p>
        </p:txBody>
      </p:sp>
      <p:sp>
        <p:nvSpPr>
          <p:cNvPr id="2" name="Marcador de fecha 1"/>
          <p:cNvSpPr>
            <a:spLocks noGrp="1"/>
          </p:cNvSpPr>
          <p:nvPr>
            <p:ph type="dt" sz="half" idx="10"/>
          </p:nvPr>
        </p:nvSpPr>
        <p:spPr/>
        <p:txBody>
          <a:bodyPr rtlCol="0"/>
          <a:lstStyle/>
          <a:p>
            <a:pPr rtl="0"/>
            <a:fld id="{69ACFCC2-0419-416D-885B-A2EAEEA7ED02}" type="datetime1">
              <a:rPr lang="es-ES" noProof="0" smtClean="0"/>
              <a:t>13/03/2023</a:t>
            </a:fld>
            <a:endParaRPr lang="es-ES" noProof="0"/>
          </a:p>
        </p:txBody>
      </p:sp>
      <p:sp>
        <p:nvSpPr>
          <p:cNvPr id="3" name="Marcador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orma libre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texto vertical 2"/>
          <p:cNvSpPr>
            <a:spLocks noGrp="1"/>
          </p:cNvSpPr>
          <p:nvPr>
            <p:ph type="body" orient="vert" idx="1"/>
          </p:nvPr>
        </p:nvSpPr>
        <p:spPr/>
        <p:txBody>
          <a:bodyPr vert="eaVert" rtlCol="0" anchor="t"/>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740D36F4-6B36-4A9C-9D22-8D85C4653EFA}" type="datetime1">
              <a:rPr lang="es-ES" noProof="0" smtClean="0"/>
              <a:t>13/03/2023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orma libre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vertical 1"/>
          <p:cNvSpPr>
            <a:spLocks noGrp="1"/>
          </p:cNvSpPr>
          <p:nvPr>
            <p:ph type="title" orient="vert"/>
          </p:nvPr>
        </p:nvSpPr>
        <p:spPr>
          <a:xfrm>
            <a:off x="8183540" y="586171"/>
            <a:ext cx="2494791" cy="5134798"/>
          </a:xfrm>
        </p:spPr>
        <p:txBody>
          <a:bodyPr vert="eaVert" rtlCol="0"/>
          <a:lstStyle/>
          <a:p>
            <a:pPr rtl="0"/>
            <a:r>
              <a:rPr lang="es-ES" noProof="0"/>
              <a:t>Haga clic para modificar el estilo de título del patrón</a:t>
            </a:r>
          </a:p>
        </p:txBody>
      </p:sp>
      <p:sp>
        <p:nvSpPr>
          <p:cNvPr id="3" name="Marcador de posición de texto vertical 2"/>
          <p:cNvSpPr>
            <a:spLocks noGrp="1"/>
          </p:cNvSpPr>
          <p:nvPr>
            <p:ph type="body" orient="vert" idx="1"/>
          </p:nvPr>
        </p:nvSpPr>
        <p:spPr>
          <a:xfrm>
            <a:off x="810001" y="446089"/>
            <a:ext cx="6611540" cy="5414962"/>
          </a:xfrm>
        </p:spPr>
        <p:txBody>
          <a:bodyPr vert="eaVert" rtlCol="0" anchor="t"/>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7425758A-C8C5-4EE7-B3BB-606099411E63}" type="datetime1">
              <a:rPr lang="es-ES" noProof="0" smtClean="0"/>
              <a:t>13/03/2023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11" name="Forma libre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810000" y="447188"/>
            <a:ext cx="10571998" cy="970450"/>
          </a:xfrm>
        </p:spPr>
        <p:txBody>
          <a:bodyPr rtlCol="0"/>
          <a:lstStyle/>
          <a:p>
            <a:pPr rtl="0"/>
            <a:r>
              <a:rPr lang="es-ES" noProof="0"/>
              <a:t>Haga clic para modificar el estilo de título del patrón</a:t>
            </a:r>
          </a:p>
        </p:txBody>
      </p:sp>
      <p:sp>
        <p:nvSpPr>
          <p:cNvPr id="3" name="Marcador de posición de contenido 2"/>
          <p:cNvSpPr>
            <a:spLocks noGrp="1"/>
          </p:cNvSpPr>
          <p:nvPr>
            <p:ph idx="1"/>
          </p:nvPr>
        </p:nvSpPr>
        <p:spPr>
          <a:xfrm>
            <a:off x="818712" y="2222287"/>
            <a:ext cx="10554574" cy="3636511"/>
          </a:xfrm>
        </p:spPr>
        <p:txBody>
          <a:bodyPr rtlCol="0"/>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51F7ED2F-77EA-4BF0-8A5D-4C1282186239}" type="datetime1">
              <a:rPr lang="es-ES" noProof="0" smtClean="0"/>
              <a:t>13/03/2023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orma libre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810000" y="2951396"/>
            <a:ext cx="10561418" cy="1468800"/>
          </a:xfrm>
        </p:spPr>
        <p:txBody>
          <a:bodyPr rtlCol="0" anchor="b"/>
          <a:lstStyle>
            <a:lvl1pPr algn="r">
              <a:defRPr sz="4800" b="1" cap="none"/>
            </a:lvl1p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810000" y="5281201"/>
            <a:ext cx="10561418" cy="433955"/>
          </a:xfrm>
        </p:spPr>
        <p:txBody>
          <a:bodyPr rtlCol="0"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el estilo de texto del patrón</a:t>
            </a:r>
          </a:p>
        </p:txBody>
      </p:sp>
      <p:sp>
        <p:nvSpPr>
          <p:cNvPr id="4" name="Marcador de fecha 3"/>
          <p:cNvSpPr>
            <a:spLocks noGrp="1"/>
          </p:cNvSpPr>
          <p:nvPr>
            <p:ph type="dt" sz="half" idx="10"/>
          </p:nvPr>
        </p:nvSpPr>
        <p:spPr/>
        <p:txBody>
          <a:bodyPr rtlCol="0"/>
          <a:lstStyle/>
          <a:p>
            <a:pPr rtl="0"/>
            <a:fld id="{E703A189-E80D-4CD5-8802-362A765DEDCB}" type="datetime1">
              <a:rPr lang="es-ES" noProof="0" smtClean="0"/>
              <a:t>13/03/2023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orma libre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contenido 2"/>
          <p:cNvSpPr>
            <a:spLocks noGrp="1"/>
          </p:cNvSpPr>
          <p:nvPr>
            <p:ph sz="half" idx="1"/>
          </p:nvPr>
        </p:nvSpPr>
        <p:spPr>
          <a:xfrm>
            <a:off x="818712" y="2222287"/>
            <a:ext cx="5185873" cy="3638763"/>
          </a:xfrm>
        </p:spPr>
        <p:txBody>
          <a:bodyPr rtlCol="0">
            <a:normAutofit/>
          </a:bodyPr>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p:cNvSpPr>
            <a:spLocks noGrp="1"/>
          </p:cNvSpPr>
          <p:nvPr>
            <p:ph sz="half" idx="2"/>
          </p:nvPr>
        </p:nvSpPr>
        <p:spPr>
          <a:xfrm>
            <a:off x="6187415" y="2222287"/>
            <a:ext cx="5194583" cy="3638764"/>
          </a:xfrm>
        </p:spPr>
        <p:txBody>
          <a:bodyPr rtlCol="0">
            <a:normAutofit/>
          </a:bodyPr>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p:cNvSpPr>
            <a:spLocks noGrp="1"/>
          </p:cNvSpPr>
          <p:nvPr>
            <p:ph type="dt" sz="half" idx="10"/>
          </p:nvPr>
        </p:nvSpPr>
        <p:spPr/>
        <p:txBody>
          <a:bodyPr rtlCol="0"/>
          <a:lstStyle/>
          <a:p>
            <a:pPr rtl="0"/>
            <a:fld id="{FD879C1F-D93B-4238-AE2E-5DA9D44326F7}" type="datetime1">
              <a:rPr lang="es-ES" noProof="0" smtClean="0"/>
              <a:t>13/03/2023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orma libre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p:txBody>
          <a:bodyPr rtlCol="0"/>
          <a:lstStyle>
            <a:lvl1pPr>
              <a:defRPr/>
            </a:lvl1p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814728" y="2174875"/>
            <a:ext cx="5189857" cy="576262"/>
          </a:xfrm>
        </p:spPr>
        <p:txBody>
          <a:bodyPr rtlCol="0"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el estilo de texto del patrón</a:t>
            </a:r>
          </a:p>
        </p:txBody>
      </p:sp>
      <p:sp>
        <p:nvSpPr>
          <p:cNvPr id="4" name="Marcador de posición de contenido 3"/>
          <p:cNvSpPr>
            <a:spLocks noGrp="1"/>
          </p:cNvSpPr>
          <p:nvPr>
            <p:ph sz="half" idx="2"/>
          </p:nvPr>
        </p:nvSpPr>
        <p:spPr>
          <a:xfrm>
            <a:off x="814729" y="2751138"/>
            <a:ext cx="5189856" cy="3109913"/>
          </a:xfrm>
        </p:spPr>
        <p:txBody>
          <a:bodyPr rtlCol="0" anchor="t">
            <a:normAutofit/>
          </a:bodyPr>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p:nvPr>
        </p:nvSpPr>
        <p:spPr>
          <a:xfrm>
            <a:off x="6187415" y="2174875"/>
            <a:ext cx="5194583" cy="576262"/>
          </a:xfrm>
        </p:spPr>
        <p:txBody>
          <a:bodyPr rtlCol="0"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el estilo de texto del patrón</a:t>
            </a:r>
          </a:p>
        </p:txBody>
      </p:sp>
      <p:sp>
        <p:nvSpPr>
          <p:cNvPr id="6" name="Marcador de posición de contenido 5"/>
          <p:cNvSpPr>
            <a:spLocks noGrp="1"/>
          </p:cNvSpPr>
          <p:nvPr>
            <p:ph sz="quarter" idx="4"/>
          </p:nvPr>
        </p:nvSpPr>
        <p:spPr>
          <a:xfrm>
            <a:off x="6187415" y="2751138"/>
            <a:ext cx="5194583" cy="3109913"/>
          </a:xfrm>
        </p:spPr>
        <p:txBody>
          <a:bodyPr rtlCol="0" anchor="t">
            <a:normAutofit/>
          </a:bodyPr>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92CCF7BC-E5BC-4D86-8037-D12A3C061FB1}" type="datetime1">
              <a:rPr lang="es-ES" noProof="0" smtClean="0"/>
              <a:t>13/03/2023</a:t>
            </a:fld>
            <a:endParaRPr lang="es-ES" noProof="0"/>
          </a:p>
        </p:txBody>
      </p:sp>
      <p:sp>
        <p:nvSpPr>
          <p:cNvPr id="8" name="Marcador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orma libre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fecha 2"/>
          <p:cNvSpPr>
            <a:spLocks noGrp="1"/>
          </p:cNvSpPr>
          <p:nvPr>
            <p:ph type="dt" sz="half" idx="10"/>
          </p:nvPr>
        </p:nvSpPr>
        <p:spPr/>
        <p:txBody>
          <a:bodyPr rtlCol="0"/>
          <a:lstStyle/>
          <a:p>
            <a:pPr rtl="0"/>
            <a:fld id="{AB9E08FF-E805-45DB-AD7E-7CA7EE6583B9}" type="datetime1">
              <a:rPr lang="es-ES" noProof="0" smtClean="0"/>
              <a:t>13/03/2023</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B30E2E10-FFED-4DAD-8C07-8D72478C1D4C}" type="datetime1">
              <a:rPr lang="es-ES" noProof="0" smtClean="0"/>
              <a:t>13/03/2023</a:t>
            </a:fld>
            <a:endParaRPr lang="es-ES" noProof="0"/>
          </a:p>
        </p:txBody>
      </p:sp>
      <p:sp>
        <p:nvSpPr>
          <p:cNvPr id="3" name="Marcador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orma libre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1073151" y="446088"/>
            <a:ext cx="3547533" cy="1618396"/>
          </a:xfrm>
        </p:spPr>
        <p:txBody>
          <a:bodyPr rtlCol="0" anchor="b"/>
          <a:lstStyle>
            <a:lvl1pPr algn="l">
              <a:defRPr sz="2000" b="1"/>
            </a:lvl1pPr>
          </a:lstStyle>
          <a:p>
            <a:pPr rtl="0"/>
            <a:r>
              <a:rPr lang="es-ES" noProof="0"/>
              <a:t>Haga clic para modificar el estilo de título del patrón</a:t>
            </a:r>
          </a:p>
        </p:txBody>
      </p:sp>
      <p:sp>
        <p:nvSpPr>
          <p:cNvPr id="3" name="Marcador de posición de contenido 2"/>
          <p:cNvSpPr>
            <a:spLocks noGrp="1"/>
          </p:cNvSpPr>
          <p:nvPr>
            <p:ph idx="1"/>
          </p:nvPr>
        </p:nvSpPr>
        <p:spPr>
          <a:xfrm>
            <a:off x="4855633" y="446088"/>
            <a:ext cx="6252633" cy="5414963"/>
          </a:xfrm>
        </p:spPr>
        <p:txBody>
          <a:bodyPr rtlCol="0">
            <a:normAutofit/>
          </a:bodyPr>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texto 3"/>
          <p:cNvSpPr>
            <a:spLocks noGrp="1"/>
          </p:cNvSpPr>
          <p:nvPr>
            <p:ph type="body" sz="half" idx="2"/>
          </p:nvPr>
        </p:nvSpPr>
        <p:spPr>
          <a:xfrm>
            <a:off x="1073151" y="2260738"/>
            <a:ext cx="3547533" cy="3600311"/>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el estilo de texto del patrón</a:t>
            </a:r>
          </a:p>
        </p:txBody>
      </p:sp>
      <p:sp>
        <p:nvSpPr>
          <p:cNvPr id="5" name="Marcador de fecha 4"/>
          <p:cNvSpPr>
            <a:spLocks noGrp="1"/>
          </p:cNvSpPr>
          <p:nvPr>
            <p:ph type="dt" sz="half" idx="10"/>
          </p:nvPr>
        </p:nvSpPr>
        <p:spPr/>
        <p:txBody>
          <a:bodyPr rtlCol="0"/>
          <a:lstStyle/>
          <a:p>
            <a:pPr rtl="0"/>
            <a:fld id="{4D4850B6-0DD6-4D73-B36C-13B402ABA24D}" type="datetime1">
              <a:rPr lang="es-ES" noProof="0" smtClean="0"/>
              <a:t>13/03/2023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814728" y="727522"/>
            <a:ext cx="4852988" cy="1617163"/>
          </a:xfrm>
        </p:spPr>
        <p:txBody>
          <a:bodyPr rtlCol="0" anchor="b">
            <a:normAutofit/>
          </a:bodyPr>
          <a:lstStyle>
            <a:lvl1pPr algn="l">
              <a:defRPr sz="2400" b="0"/>
            </a:lvl1pPr>
          </a:lstStyle>
          <a:p>
            <a:pPr rtl="0"/>
            <a:r>
              <a:rPr lang="es-ES" noProof="0"/>
              <a:t>Haga clic para modificar el estilo de título del patrón</a:t>
            </a:r>
          </a:p>
        </p:txBody>
      </p:sp>
      <p:sp>
        <p:nvSpPr>
          <p:cNvPr id="9" name="Marcador de posición de imagen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rtlCol="0" anchor="t" anchorCtr="0" compatLnSpc="1">
            <a:prstTxWarp prst="textNoShape">
              <a:avLst/>
            </a:prstTxWarp>
            <a:normAutofit/>
          </a:bodyPr>
          <a:lstStyle>
            <a:lvl1pPr algn="ctr">
              <a:buFontTx/>
              <a:buNone/>
              <a:defRPr sz="1400"/>
            </a:lvl1pPr>
          </a:lstStyle>
          <a:p>
            <a:pPr rtl="0"/>
            <a:r>
              <a:rPr lang="es-ES" noProof="0"/>
              <a:t>Haga clic en el icono para agregar una imagen</a:t>
            </a:r>
          </a:p>
        </p:txBody>
      </p:sp>
      <p:sp>
        <p:nvSpPr>
          <p:cNvPr id="4" name="Marcador de posición de texto 3"/>
          <p:cNvSpPr>
            <a:spLocks noGrp="1"/>
          </p:cNvSpPr>
          <p:nvPr>
            <p:ph type="body" sz="half" idx="2"/>
          </p:nvPr>
        </p:nvSpPr>
        <p:spPr>
          <a:xfrm>
            <a:off x="814728" y="2344684"/>
            <a:ext cx="4852988" cy="3516365"/>
          </a:xfrm>
        </p:spPr>
        <p:txBody>
          <a:bodyPr rtlCol="0"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el estilo de texto del patrón</a:t>
            </a:r>
          </a:p>
        </p:txBody>
      </p:sp>
      <p:sp>
        <p:nvSpPr>
          <p:cNvPr id="5" name="Marcador de fecha 4"/>
          <p:cNvSpPr>
            <a:spLocks noGrp="1"/>
          </p:cNvSpPr>
          <p:nvPr>
            <p:ph type="dt" sz="half" idx="10"/>
          </p:nvPr>
        </p:nvSpPr>
        <p:spPr>
          <a:xfrm>
            <a:off x="3885810" y="6041362"/>
            <a:ext cx="976879" cy="365125"/>
          </a:xfrm>
        </p:spPr>
        <p:txBody>
          <a:bodyPr rtlCol="0"/>
          <a:lstStyle/>
          <a:p>
            <a:pPr rtl="0"/>
            <a:fld id="{5D593E6D-25B9-4EEE-8B79-EF83741D2895}" type="datetime1">
              <a:rPr lang="es-ES" noProof="0" smtClean="0"/>
              <a:t>13/03/2023</a:t>
            </a:fld>
            <a:endParaRPr lang="es-ES" noProof="0"/>
          </a:p>
        </p:txBody>
      </p:sp>
      <p:sp>
        <p:nvSpPr>
          <p:cNvPr id="6" name="Marcador de posición de pie de página 5"/>
          <p:cNvSpPr>
            <a:spLocks noGrp="1"/>
          </p:cNvSpPr>
          <p:nvPr>
            <p:ph type="ftr" sz="quarter" idx="11"/>
          </p:nvPr>
        </p:nvSpPr>
        <p:spPr>
          <a:xfrm>
            <a:off x="590396" y="6041362"/>
            <a:ext cx="3295413" cy="365125"/>
          </a:xfrm>
        </p:spPr>
        <p:txBody>
          <a:bodyPr rtlCol="0"/>
          <a:lstStyle/>
          <a:p>
            <a:pPr rtl="0"/>
            <a:endParaRPr lang="es-ES" noProof="0"/>
          </a:p>
        </p:txBody>
      </p:sp>
      <p:sp>
        <p:nvSpPr>
          <p:cNvPr id="7" name="Marcador de número de diapositiva 6"/>
          <p:cNvSpPr>
            <a:spLocks noGrp="1"/>
          </p:cNvSpPr>
          <p:nvPr>
            <p:ph type="sldNum" sz="quarter" idx="12"/>
          </p:nvPr>
        </p:nvSpPr>
        <p:spPr>
          <a:xfrm>
            <a:off x="4862689" y="5915888"/>
            <a:ext cx="1062155" cy="490599"/>
          </a:xfrm>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pie de página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pPr rtl="0"/>
            <a:endParaRPr lang="es-ES" noProof="0"/>
          </a:p>
        </p:txBody>
      </p:sp>
      <p:sp>
        <p:nvSpPr>
          <p:cNvPr id="4" name="Marcador de fecha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pPr rtl="0"/>
            <a:fld id="{F368BA19-B275-4784-BB69-7394404FD7AA}" type="datetime1">
              <a:rPr lang="es-ES" noProof="0" smtClean="0"/>
              <a:t>13/03/2023</a:t>
            </a:fld>
            <a:endParaRPr lang="es-ES" noProof="0" dirty="0"/>
          </a:p>
        </p:txBody>
      </p:sp>
      <p:sp>
        <p:nvSpPr>
          <p:cNvPr id="6" name="Marcador de posición de número de diapositiva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pPr rtl="0"/>
            <a:fld id="{D57F1E4F-1CFF-5643-939E-217C01CDF565}" type="slidenum">
              <a:rPr lang="es-ES" noProof="0" smtClean="0"/>
              <a:pPr rtl="0"/>
              <a:t>‹Nº›</a:t>
            </a:fld>
            <a:endParaRPr lang="es-ES"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ángulo 21">
            <a:extLst>
              <a:ext uri="{FF2B5EF4-FFF2-40B4-BE49-F238E27FC236}">
                <a16:creationId xmlns:a16="http://schemas.microsoft.com/office/drawing/2014/main" id="{12839A1C-34CB-4C3C-8531-CA67525FDE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useBgFill="1">
        <p:nvSpPr>
          <p:cNvPr id="24" name="Forma libre: Forma 23">
            <a:extLst>
              <a:ext uri="{FF2B5EF4-FFF2-40B4-BE49-F238E27FC236}">
                <a16:creationId xmlns:a16="http://schemas.microsoft.com/office/drawing/2014/main" id="{FAC94EAF-F7F7-4727-AE69-A7036B4A51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p14="http://schemas.microsoft.com/office/powerpoint/2010/main" xmlns:a16="http://schemas.microsoft.com/office/drawing/2014/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Subtítulo 2">
            <a:extLst>
              <a:ext uri="{FF2B5EF4-FFF2-40B4-BE49-F238E27FC236}">
                <a16:creationId xmlns:a16="http://schemas.microsoft.com/office/drawing/2014/main" id="{F0FC7E44-4828-47E6-A083-C1E389988E20}"/>
              </a:ext>
            </a:extLst>
          </p:cNvPr>
          <p:cNvSpPr>
            <a:spLocks noGrp="1"/>
          </p:cNvSpPr>
          <p:nvPr>
            <p:ph type="subTitle" idx="1"/>
          </p:nvPr>
        </p:nvSpPr>
        <p:spPr>
          <a:xfrm>
            <a:off x="238517" y="2638697"/>
            <a:ext cx="4437985" cy="1807100"/>
          </a:xfrm>
          <a:effectLst/>
        </p:spPr>
        <p:txBody>
          <a:bodyPr rtlCol="0" anchor="ctr">
            <a:normAutofit/>
          </a:bodyPr>
          <a:lstStyle/>
          <a:p>
            <a:pPr algn="ctr" rtl="0"/>
            <a:r>
              <a:rPr lang="es-ES" sz="2800" dirty="0"/>
              <a:t>Clínicas Jurídicas</a:t>
            </a:r>
          </a:p>
          <a:p>
            <a:pPr algn="ctr" rtl="0"/>
            <a:r>
              <a:rPr lang="es-ES" sz="2800" dirty="0" smtClean="0"/>
              <a:t>Universidad de Chile</a:t>
            </a:r>
            <a:endParaRPr lang="es-ES" sz="2800" dirty="0"/>
          </a:p>
          <a:p>
            <a:pPr algn="ctr" rtl="0"/>
            <a:r>
              <a:rPr lang="es-ES" sz="1900" dirty="0" smtClean="0"/>
              <a:t>Ricardo Pérez de Arce M</a:t>
            </a:r>
            <a:r>
              <a:rPr lang="es-ES" sz="2800" dirty="0" smtClean="0"/>
              <a:t>.</a:t>
            </a:r>
            <a:endParaRPr lang="es-ES" sz="2800" dirty="0"/>
          </a:p>
        </p:txBody>
      </p:sp>
      <p:sp>
        <p:nvSpPr>
          <p:cNvPr id="2" name="Título 1">
            <a:extLst>
              <a:ext uri="{FF2B5EF4-FFF2-40B4-BE49-F238E27FC236}">
                <a16:creationId xmlns:a16="http://schemas.microsoft.com/office/drawing/2014/main" id="{B68617FD-A3DD-4B1B-A618-8B7F44A2DD42}"/>
              </a:ext>
            </a:extLst>
          </p:cNvPr>
          <p:cNvSpPr>
            <a:spLocks noGrp="1"/>
          </p:cNvSpPr>
          <p:nvPr>
            <p:ph type="ctrTitle"/>
          </p:nvPr>
        </p:nvSpPr>
        <p:spPr>
          <a:xfrm>
            <a:off x="6095999" y="1032918"/>
            <a:ext cx="5452533" cy="4792165"/>
          </a:xfrm>
          <a:effectLst/>
        </p:spPr>
        <p:txBody>
          <a:bodyPr rtlCol="0" anchor="ctr">
            <a:normAutofit/>
          </a:bodyPr>
          <a:lstStyle/>
          <a:p>
            <a:r>
              <a:rPr lang="es-ES" sz="6600" dirty="0"/>
              <a:t>Entrevista Profesional</a:t>
            </a:r>
          </a:p>
        </p:txBody>
      </p:sp>
    </p:spTree>
    <p:extLst>
      <p:ext uri="{BB962C8B-B14F-4D97-AF65-F5344CB8AC3E}">
        <p14:creationId xmlns:p14="http://schemas.microsoft.com/office/powerpoint/2010/main" val="4054774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dirty="0"/>
              <a:t>Dificultades en la entrevista</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u="sng" dirty="0"/>
              <a:t>Algunas dificultades que puede </a:t>
            </a:r>
            <a:r>
              <a:rPr lang="es-ES" b="1" u="sng" dirty="0" err="1"/>
              <a:t>experimetar</a:t>
            </a:r>
            <a:endParaRPr lang="es-ES" b="1" dirty="0"/>
          </a:p>
          <a:p>
            <a:pPr marL="0" indent="0" algn="just">
              <a:buNone/>
            </a:pPr>
            <a:endParaRPr lang="es-ES" b="1" dirty="0"/>
          </a:p>
          <a:p>
            <a:pPr algn="just">
              <a:buFontTx/>
              <a:buChar char="-"/>
            </a:pPr>
            <a:r>
              <a:rPr lang="es-ES" b="1" dirty="0"/>
              <a:t>Ansiedad del cliente contar cuanto antes su historia con su propio enfoque</a:t>
            </a:r>
          </a:p>
          <a:p>
            <a:pPr algn="just">
              <a:buFontTx/>
              <a:buChar char="-"/>
            </a:pPr>
            <a:r>
              <a:rPr lang="es-ES" b="1" dirty="0"/>
              <a:t>Búsqueda del cliente de legitimarse frente al abogado.</a:t>
            </a:r>
          </a:p>
          <a:p>
            <a:pPr algn="just">
              <a:buFontTx/>
              <a:buChar char="-"/>
            </a:pPr>
            <a:r>
              <a:rPr lang="es-ES" b="1" dirty="0"/>
              <a:t>Confusión sobre el rol del abogado.</a:t>
            </a:r>
          </a:p>
          <a:p>
            <a:pPr algn="just">
              <a:buFontTx/>
              <a:buChar char="-"/>
            </a:pPr>
            <a:r>
              <a:rPr lang="es-ES" b="1" dirty="0"/>
              <a:t>Tendencia a la tercerización del conflicto.</a:t>
            </a:r>
          </a:p>
          <a:p>
            <a:pPr algn="just">
              <a:buFontTx/>
              <a:buChar char="-"/>
            </a:pPr>
            <a:r>
              <a:rPr lang="es-ES" b="1" dirty="0"/>
              <a:t>Desconfianza respecto del abogado, tanto en su persona como en su profesión.</a:t>
            </a:r>
          </a:p>
          <a:p>
            <a:pPr algn="just">
              <a:buFontTx/>
              <a:buChar char="-"/>
            </a:pPr>
            <a:r>
              <a:rPr lang="es-ES" b="1" dirty="0"/>
              <a:t>Actitudes excesivamente defensivas.</a:t>
            </a:r>
          </a:p>
        </p:txBody>
      </p:sp>
    </p:spTree>
    <p:extLst>
      <p:ext uri="{BB962C8B-B14F-4D97-AF65-F5344CB8AC3E}">
        <p14:creationId xmlns:p14="http://schemas.microsoft.com/office/powerpoint/2010/main" val="1474995266"/>
      </p:ext>
    </p:extLst>
  </p:cSld>
  <p:clrMapOvr>
    <a:masterClrMapping/>
  </p:clrMapOvr>
  <mc:AlternateContent xmlns:mc="http://schemas.openxmlformats.org/markup-compatibility/2006" xmlns:p14="http://schemas.microsoft.com/office/powerpoint/2010/main">
    <mc:Choice Requires="p14">
      <p:transition spd="slow" p14:dur="2000" advTm="91510"/>
    </mc:Choice>
    <mc:Fallback xmlns="">
      <p:transition spd="slow" advTm="9151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Ejercicio</a:t>
            </a:r>
            <a:endParaRPr lang="es-CL" dirty="0"/>
          </a:p>
        </p:txBody>
      </p:sp>
      <p:sp>
        <p:nvSpPr>
          <p:cNvPr id="3" name="Marcador de contenido 2"/>
          <p:cNvSpPr>
            <a:spLocks noGrp="1"/>
          </p:cNvSpPr>
          <p:nvPr>
            <p:ph idx="1"/>
          </p:nvPr>
        </p:nvSpPr>
        <p:spPr/>
        <p:txBody>
          <a:bodyPr/>
          <a:lstStyle/>
          <a:p>
            <a:r>
              <a:rPr lang="es-ES" dirty="0"/>
              <a:t>¿Podría usted facilitarme las copias de inscripción de su casa?</a:t>
            </a:r>
          </a:p>
          <a:p>
            <a:endParaRPr lang="es-ES" dirty="0"/>
          </a:p>
          <a:p>
            <a:r>
              <a:rPr lang="es-ES" dirty="0"/>
              <a:t>¿Tiene usted antecedentes penales?</a:t>
            </a:r>
          </a:p>
          <a:p>
            <a:endParaRPr lang="es-ES" dirty="0"/>
          </a:p>
          <a:p>
            <a:r>
              <a:rPr lang="es-ES" dirty="0"/>
              <a:t>- Vengo para que usted haga un juicio para echar a unos arrendatarios</a:t>
            </a:r>
            <a:endParaRPr lang="es-CL" dirty="0"/>
          </a:p>
        </p:txBody>
      </p:sp>
    </p:spTree>
    <p:extLst>
      <p:ext uri="{BB962C8B-B14F-4D97-AF65-F5344CB8AC3E}">
        <p14:creationId xmlns:p14="http://schemas.microsoft.com/office/powerpoint/2010/main" val="131617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El primer contacto</a:t>
            </a:r>
            <a:endParaRPr lang="es-CL" dirty="0"/>
          </a:p>
        </p:txBody>
      </p:sp>
      <p:sp>
        <p:nvSpPr>
          <p:cNvPr id="3" name="Marcador de contenido 2"/>
          <p:cNvSpPr>
            <a:spLocks noGrp="1"/>
          </p:cNvSpPr>
          <p:nvPr>
            <p:ph idx="1"/>
          </p:nvPr>
        </p:nvSpPr>
        <p:spPr/>
        <p:txBody>
          <a:bodyPr>
            <a:normAutofit lnSpcReduction="10000"/>
          </a:bodyPr>
          <a:lstStyle/>
          <a:p>
            <a:r>
              <a:rPr lang="es-ES" b="1" dirty="0"/>
              <a:t>En una entrevista se debe tener presente que todo se trata de </a:t>
            </a:r>
            <a:r>
              <a:rPr lang="es-ES" b="1" u="sng" dirty="0"/>
              <a:t>comunicación</a:t>
            </a:r>
            <a:r>
              <a:rPr lang="es-ES" b="1" dirty="0"/>
              <a:t>.</a:t>
            </a:r>
          </a:p>
          <a:p>
            <a:r>
              <a:rPr lang="es-ES" b="1" dirty="0"/>
              <a:t>La comunicación se produce por diferentes vías.</a:t>
            </a:r>
          </a:p>
          <a:p>
            <a:pPr lvl="1" algn="just">
              <a:buFontTx/>
              <a:buChar char="-"/>
            </a:pPr>
            <a:r>
              <a:rPr lang="es-ES" b="1" dirty="0"/>
              <a:t>Palabra hablada (y tonos, gestualidades, posturas corporales, </a:t>
            </a:r>
            <a:r>
              <a:rPr lang="es-ES" b="1" dirty="0" err="1"/>
              <a:t>etc</a:t>
            </a:r>
            <a:r>
              <a:rPr lang="es-ES" b="1" dirty="0"/>
              <a:t>)</a:t>
            </a:r>
          </a:p>
          <a:p>
            <a:pPr lvl="1" algn="just">
              <a:buFontTx/>
              <a:buChar char="-"/>
            </a:pPr>
            <a:r>
              <a:rPr lang="es-ES" b="1" dirty="0"/>
              <a:t>Códigos y usos comunicacionales (promesas, ofertas, valoraciones, etc.)</a:t>
            </a:r>
          </a:p>
          <a:p>
            <a:pPr lvl="1" algn="just">
              <a:buFontTx/>
              <a:buChar char="-"/>
            </a:pPr>
            <a:r>
              <a:rPr lang="es-ES" b="1" dirty="0"/>
              <a:t>Acciones y emociones que se producen en quien habla y quien escucha</a:t>
            </a:r>
          </a:p>
          <a:p>
            <a:pPr lvl="1" algn="just">
              <a:buFontTx/>
              <a:buChar char="-"/>
            </a:pPr>
            <a:r>
              <a:rPr lang="es-ES" b="1" dirty="0"/>
              <a:t>Contenidos y omisiones</a:t>
            </a:r>
          </a:p>
          <a:p>
            <a:pPr lvl="1" algn="just">
              <a:buFontTx/>
              <a:buChar char="-"/>
            </a:pPr>
            <a:r>
              <a:rPr lang="es-ES" b="1" dirty="0"/>
              <a:t>Contextos y oportunidades</a:t>
            </a:r>
          </a:p>
          <a:p>
            <a:pPr lvl="1" algn="just">
              <a:buFontTx/>
              <a:buChar char="-"/>
            </a:pPr>
            <a:r>
              <a:rPr lang="es-ES" b="1" dirty="0"/>
              <a:t>Acciones posteriores y su correlato con lo hablado</a:t>
            </a:r>
          </a:p>
          <a:p>
            <a:pPr marL="0" indent="0" algn="just">
              <a:buNone/>
            </a:pPr>
            <a:endParaRPr lang="es-ES" b="1" dirty="0"/>
          </a:p>
          <a:p>
            <a:pPr algn="just"/>
            <a:r>
              <a:rPr lang="es-ES" b="1" dirty="0"/>
              <a:t>Lo que comunica el entorno físico que se dispone para la atención</a:t>
            </a:r>
          </a:p>
        </p:txBody>
      </p:sp>
    </p:spTree>
    <p:extLst>
      <p:ext uri="{BB962C8B-B14F-4D97-AF65-F5344CB8AC3E}">
        <p14:creationId xmlns:p14="http://schemas.microsoft.com/office/powerpoint/2010/main" val="58269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OBJETIVOS DE LA ENTREVISTA</a:t>
            </a:r>
            <a:endParaRPr lang="es-CL" dirty="0"/>
          </a:p>
        </p:txBody>
      </p:sp>
      <p:sp>
        <p:nvSpPr>
          <p:cNvPr id="3" name="Marcador de contenido 2"/>
          <p:cNvSpPr>
            <a:spLocks noGrp="1"/>
          </p:cNvSpPr>
          <p:nvPr>
            <p:ph idx="1"/>
          </p:nvPr>
        </p:nvSpPr>
        <p:spPr>
          <a:xfrm>
            <a:off x="818712" y="2222287"/>
            <a:ext cx="10554574" cy="4100136"/>
          </a:xfrm>
        </p:spPr>
        <p:txBody>
          <a:bodyPr>
            <a:normAutofit fontScale="92500"/>
          </a:bodyPr>
          <a:lstStyle/>
          <a:p>
            <a:pPr marL="0" indent="0" algn="just">
              <a:buNone/>
            </a:pPr>
            <a:r>
              <a:rPr lang="es-ES" b="1" dirty="0"/>
              <a:t>Objetivos</a:t>
            </a:r>
            <a:r>
              <a:rPr lang="es-ES" dirty="0"/>
              <a:t> </a:t>
            </a:r>
            <a:r>
              <a:rPr lang="es-ES" b="1" dirty="0"/>
              <a:t>formales:</a:t>
            </a:r>
            <a:endParaRPr lang="es-ES" dirty="0"/>
          </a:p>
          <a:p>
            <a:pPr algn="just">
              <a:buFontTx/>
              <a:buChar char="-"/>
            </a:pPr>
            <a:r>
              <a:rPr lang="es-ES" b="1" dirty="0"/>
              <a:t>Obtener </a:t>
            </a:r>
            <a:r>
              <a:rPr lang="es-ES" b="1" u="sng" dirty="0"/>
              <a:t>suficiente</a:t>
            </a:r>
            <a:r>
              <a:rPr lang="es-ES" b="1" dirty="0"/>
              <a:t> información sobre la necesidad jurídica del consultante</a:t>
            </a:r>
          </a:p>
          <a:p>
            <a:pPr algn="just">
              <a:buFontTx/>
              <a:buChar char="-"/>
            </a:pPr>
            <a:r>
              <a:rPr lang="es-ES" b="1" dirty="0"/>
              <a:t>Determinar si la necesidad del consultante es propia de los servicios profesionales disponibles</a:t>
            </a:r>
          </a:p>
          <a:p>
            <a:pPr algn="just">
              <a:buFontTx/>
              <a:buChar char="-"/>
            </a:pPr>
            <a:r>
              <a:rPr lang="es-ES" b="1" dirty="0"/>
              <a:t>Informar sobre el servicio que se ofrece y las condiciones </a:t>
            </a:r>
            <a:r>
              <a:rPr lang="es-ES" b="1" u="sng" dirty="0"/>
              <a:t>específicas </a:t>
            </a:r>
            <a:r>
              <a:rPr lang="es-ES" b="1" dirty="0"/>
              <a:t>de este.</a:t>
            </a:r>
          </a:p>
          <a:p>
            <a:pPr algn="just">
              <a:buFontTx/>
              <a:buChar char="-"/>
            </a:pPr>
            <a:r>
              <a:rPr lang="es-ES" b="1" dirty="0"/>
              <a:t>Informar sobre medios de comunicación disponibles.</a:t>
            </a:r>
          </a:p>
          <a:p>
            <a:pPr algn="just">
              <a:buFontTx/>
              <a:buChar char="-"/>
            </a:pPr>
            <a:r>
              <a:rPr lang="es-ES" b="1" dirty="0"/>
              <a:t>Responder consultas de orientación </a:t>
            </a:r>
            <a:r>
              <a:rPr lang="es-ES" b="1" dirty="0" err="1"/>
              <a:t>geenrales</a:t>
            </a:r>
            <a:r>
              <a:rPr lang="es-ES" b="1" dirty="0"/>
              <a:t>.</a:t>
            </a:r>
          </a:p>
          <a:p>
            <a:pPr algn="just">
              <a:buFontTx/>
              <a:buChar char="-"/>
            </a:pPr>
            <a:r>
              <a:rPr lang="es-ES" b="1" dirty="0"/>
              <a:t>Acordar honorarios.</a:t>
            </a:r>
          </a:p>
          <a:p>
            <a:pPr marL="0" indent="0" algn="just">
              <a:buNone/>
            </a:pPr>
            <a:endParaRPr lang="es-ES" b="1" dirty="0"/>
          </a:p>
          <a:p>
            <a:pPr marL="0" indent="0" algn="just">
              <a:buNone/>
            </a:pPr>
            <a:r>
              <a:rPr lang="es-ES" b="1" dirty="0"/>
              <a:t>Consejo:</a:t>
            </a:r>
          </a:p>
          <a:p>
            <a:pPr marL="0" indent="0" algn="just">
              <a:buNone/>
            </a:pPr>
            <a:r>
              <a:rPr lang="es-ES" dirty="0"/>
              <a:t>- </a:t>
            </a:r>
            <a:r>
              <a:rPr lang="es-ES" b="1" dirty="0"/>
              <a:t>El diagnóstico no necesariamente debe darse en la primera entrevista. No hay que temer indicar entrevistas posteriores para poder hablar del diagnóstico jurídico</a:t>
            </a:r>
            <a:endParaRPr lang="es-ES" dirty="0"/>
          </a:p>
        </p:txBody>
      </p:sp>
    </p:spTree>
    <p:extLst>
      <p:ext uri="{BB962C8B-B14F-4D97-AF65-F5344CB8AC3E}">
        <p14:creationId xmlns:p14="http://schemas.microsoft.com/office/powerpoint/2010/main" val="2007118857"/>
      </p:ext>
    </p:extLst>
  </p:cSld>
  <p:clrMapOvr>
    <a:masterClrMapping/>
  </p:clrMapOvr>
  <mc:AlternateContent xmlns:mc="http://schemas.openxmlformats.org/markup-compatibility/2006" xmlns:p14="http://schemas.microsoft.com/office/powerpoint/2010/main">
    <mc:Choice Requires="p14">
      <p:transition spd="slow" p14:dur="2000" advTm="94982"/>
    </mc:Choice>
    <mc:Fallback xmlns="">
      <p:transition spd="slow" advTm="9498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OBJETIVOS DE LA ENTREVISTA: El problema de “La Verdad”.</a:t>
            </a:r>
            <a:endParaRPr lang="es-CL" dirty="0"/>
          </a:p>
        </p:txBody>
      </p:sp>
      <p:sp>
        <p:nvSpPr>
          <p:cNvPr id="3" name="Marcador de contenido 2"/>
          <p:cNvSpPr>
            <a:spLocks noGrp="1"/>
          </p:cNvSpPr>
          <p:nvPr>
            <p:ph idx="1"/>
          </p:nvPr>
        </p:nvSpPr>
        <p:spPr>
          <a:xfrm>
            <a:off x="818712" y="2222287"/>
            <a:ext cx="10554574" cy="4100136"/>
          </a:xfrm>
        </p:spPr>
        <p:txBody>
          <a:bodyPr>
            <a:normAutofit lnSpcReduction="10000"/>
          </a:bodyPr>
          <a:lstStyle/>
          <a:p>
            <a:pPr algn="just">
              <a:buFontTx/>
              <a:buChar char="-"/>
            </a:pPr>
            <a:r>
              <a:rPr lang="es-ES" b="1" dirty="0"/>
              <a:t>El abogado necesita conocer un nivel importante de información de su cliente la que a veces no es fácil de obtener:</a:t>
            </a:r>
          </a:p>
          <a:p>
            <a:pPr lvl="1" algn="just">
              <a:buFontTx/>
              <a:buChar char="-"/>
            </a:pPr>
            <a:r>
              <a:rPr lang="es-ES" b="1" dirty="0"/>
              <a:t>Falta de confianza en el abogado.</a:t>
            </a:r>
          </a:p>
          <a:p>
            <a:pPr lvl="1" algn="just">
              <a:buFontTx/>
              <a:buChar char="-"/>
            </a:pPr>
            <a:r>
              <a:rPr lang="es-ES" b="1" dirty="0"/>
              <a:t>Creencia del cliente que puede manejar las acciones del abogado a través de la información.</a:t>
            </a:r>
          </a:p>
          <a:p>
            <a:pPr lvl="1" algn="just">
              <a:buFontTx/>
              <a:buChar char="-"/>
            </a:pPr>
            <a:r>
              <a:rPr lang="es-ES" b="1" dirty="0"/>
              <a:t>Dificultad natural de las personas en hablar de ciertos temas.</a:t>
            </a:r>
          </a:p>
          <a:p>
            <a:pPr lvl="1" algn="just">
              <a:buFontTx/>
              <a:buChar char="-"/>
            </a:pPr>
            <a:endParaRPr lang="es-ES" b="1" dirty="0"/>
          </a:p>
          <a:p>
            <a:pPr algn="just">
              <a:buFontTx/>
              <a:buChar char="-"/>
            </a:pPr>
            <a:r>
              <a:rPr lang="es-ES" b="1" dirty="0"/>
              <a:t>Es importante lograr la suficiente confianza como para tener información útil y veraz que permita realizar un trabajo de la calidad adecuada:</a:t>
            </a:r>
          </a:p>
          <a:p>
            <a:pPr lvl="1" algn="just">
              <a:buFontTx/>
              <a:buChar char="-"/>
            </a:pPr>
            <a:r>
              <a:rPr lang="es-ES" b="1" dirty="0"/>
              <a:t>No quedarse con la primera versión del relato si hay puntos dudosos.</a:t>
            </a:r>
          </a:p>
          <a:p>
            <a:pPr lvl="1" algn="just">
              <a:buFontTx/>
              <a:buChar char="-"/>
            </a:pPr>
            <a:r>
              <a:rPr lang="es-ES" b="1" dirty="0"/>
              <a:t>Informar correctamente sobre los alcances del secreto profesional.</a:t>
            </a:r>
          </a:p>
          <a:p>
            <a:pPr lvl="1" algn="just">
              <a:buFontTx/>
              <a:buChar char="-"/>
            </a:pPr>
            <a:r>
              <a:rPr lang="es-ES" b="1" dirty="0"/>
              <a:t>Problema de descubrir información deliberadamente incorrecta cuando el trabajo ya está avanzado.</a:t>
            </a:r>
          </a:p>
        </p:txBody>
      </p:sp>
    </p:spTree>
    <p:extLst>
      <p:ext uri="{BB962C8B-B14F-4D97-AF65-F5344CB8AC3E}">
        <p14:creationId xmlns:p14="http://schemas.microsoft.com/office/powerpoint/2010/main" val="577270149"/>
      </p:ext>
    </p:extLst>
  </p:cSld>
  <p:clrMapOvr>
    <a:masterClrMapping/>
  </p:clrMapOvr>
  <mc:AlternateContent xmlns:mc="http://schemas.openxmlformats.org/markup-compatibility/2006" xmlns:p14="http://schemas.microsoft.com/office/powerpoint/2010/main">
    <mc:Choice Requires="p14">
      <p:transition spd="slow" p14:dur="2000" advTm="94982"/>
    </mc:Choice>
    <mc:Fallback xmlns="">
      <p:transition spd="slow" advTm="9498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COMUNICACIÓN DENTRO DE LA ENREVISTA</a:t>
            </a:r>
            <a:endParaRPr lang="es-CL" dirty="0"/>
          </a:p>
        </p:txBody>
      </p:sp>
      <p:sp>
        <p:nvSpPr>
          <p:cNvPr id="3" name="Marcador de contenido 2"/>
          <p:cNvSpPr>
            <a:spLocks noGrp="1"/>
          </p:cNvSpPr>
          <p:nvPr>
            <p:ph idx="1"/>
          </p:nvPr>
        </p:nvSpPr>
        <p:spPr/>
        <p:txBody>
          <a:bodyPr>
            <a:normAutofit/>
          </a:bodyPr>
          <a:lstStyle/>
          <a:p>
            <a:pPr marL="285750" lvl="1" algn="just">
              <a:spcBef>
                <a:spcPts val="750"/>
              </a:spcBef>
            </a:pPr>
            <a:r>
              <a:rPr lang="es-ES" b="1" dirty="0"/>
              <a:t>El abogado debe procurar establecer con claridad cuales son las posiciones y cuales son los intereses de su cliente.</a:t>
            </a:r>
          </a:p>
          <a:p>
            <a:pPr marL="285750" lvl="1" algn="just">
              <a:spcBef>
                <a:spcPts val="750"/>
              </a:spcBef>
            </a:pPr>
            <a:r>
              <a:rPr lang="es-ES" b="1" dirty="0"/>
              <a:t>Escucha activa</a:t>
            </a:r>
          </a:p>
          <a:p>
            <a:pPr marL="285750" lvl="1" algn="just">
              <a:spcBef>
                <a:spcPts val="750"/>
              </a:spcBef>
            </a:pPr>
            <a:r>
              <a:rPr lang="es-ES" b="1" dirty="0"/>
              <a:t>Habilidades comunicacionales del abogado para </a:t>
            </a:r>
            <a:r>
              <a:rPr lang="es-ES" b="1" u="sng" dirty="0"/>
              <a:t>leer </a:t>
            </a:r>
            <a:r>
              <a:rPr lang="es-ES" b="1" dirty="0"/>
              <a:t>la información, los relatos y la comunicación integral de su cliente.</a:t>
            </a:r>
          </a:p>
          <a:p>
            <a:pPr marL="285750" lvl="1" algn="just">
              <a:spcBef>
                <a:spcPts val="750"/>
              </a:spcBef>
            </a:pPr>
            <a:r>
              <a:rPr lang="es-ES" b="1" dirty="0"/>
              <a:t>Capacidad del abogado para conocer su propio estilo de comunicación.</a:t>
            </a:r>
          </a:p>
          <a:p>
            <a:pPr marL="285750" lvl="1" algn="just">
              <a:spcBef>
                <a:spcPts val="750"/>
              </a:spcBef>
            </a:pPr>
            <a:r>
              <a:rPr lang="es-ES" b="1" dirty="0"/>
              <a:t>Es fundamental también la habilidad para distinguir la posición del interés. Esto para establecer el diagnóstico correcto y la oferta de servicios para el cliente.</a:t>
            </a:r>
          </a:p>
        </p:txBody>
      </p:sp>
      <p:sp>
        <p:nvSpPr>
          <p:cNvPr id="6" name="CuadroTexto 5"/>
          <p:cNvSpPr txBox="1"/>
          <p:nvPr/>
        </p:nvSpPr>
        <p:spPr>
          <a:xfrm>
            <a:off x="3075710" y="6386946"/>
            <a:ext cx="45719" cy="45719"/>
          </a:xfrm>
          <a:prstGeom prst="rect">
            <a:avLst/>
          </a:prstGeom>
        </p:spPr>
        <p:txBody>
          <a:bodyPr vert="horz" wrap="square" lIns="91440" tIns="45720" rIns="91440" bIns="45720" rtlCol="0">
            <a:noAutofit/>
          </a:bodyPr>
          <a:lstStyle/>
          <a:p>
            <a:endParaRPr lang="es-CL" dirty="0"/>
          </a:p>
        </p:txBody>
      </p:sp>
    </p:spTree>
    <p:extLst>
      <p:ext uri="{BB962C8B-B14F-4D97-AF65-F5344CB8AC3E}">
        <p14:creationId xmlns:p14="http://schemas.microsoft.com/office/powerpoint/2010/main" val="45798577"/>
      </p:ext>
    </p:extLst>
  </p:cSld>
  <p:clrMapOvr>
    <a:masterClrMapping/>
  </p:clrMapOvr>
  <mc:AlternateContent xmlns:mc="http://schemas.openxmlformats.org/markup-compatibility/2006" xmlns:p14="http://schemas.microsoft.com/office/powerpoint/2010/main">
    <mc:Choice Requires="p14">
      <p:transition spd="slow" p14:dur="2000" advTm="83279"/>
    </mc:Choice>
    <mc:Fallback xmlns="">
      <p:transition spd="slow" advTm="8327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dirty="0"/>
              <a:t>Exploración del problema</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Esta es la primera exploración de las historias y de las personas. No existe un esquema, pero hay que motivar que se presente un discursos orientado hacia los objetivos de la entrevista. </a:t>
            </a:r>
          </a:p>
          <a:p>
            <a:pPr marL="0" indent="0" algn="just">
              <a:buNone/>
            </a:pPr>
            <a:r>
              <a:rPr lang="es-ES" b="1" dirty="0"/>
              <a:t>Para esto se suele utilizar una </a:t>
            </a:r>
            <a:r>
              <a:rPr lang="es-ES" b="1" u="sng" dirty="0"/>
              <a:t>pregunta abierta </a:t>
            </a:r>
            <a:r>
              <a:rPr lang="es-ES" b="1" dirty="0"/>
              <a:t>a cada una, pero con el cuidado de que el abogado deberá guiar ese relato, considerando la ansiedad y la confusión inicial que puede haber.</a:t>
            </a:r>
          </a:p>
          <a:p>
            <a:pPr marL="0" indent="0" algn="just">
              <a:buNone/>
            </a:pPr>
            <a:endParaRPr lang="es-ES" b="1" dirty="0"/>
          </a:p>
          <a:p>
            <a:pPr marL="0" indent="0" algn="just">
              <a:buNone/>
            </a:pPr>
            <a:r>
              <a:rPr lang="es-ES" b="1" dirty="0"/>
              <a:t>Después de esa primera recepción de relato, puede haber otras preguntas exploratorias. El abogado no conoce el “mundo” que vive su cliente respecto de su conflicto</a:t>
            </a:r>
          </a:p>
        </p:txBody>
      </p:sp>
    </p:spTree>
    <p:extLst>
      <p:ext uri="{BB962C8B-B14F-4D97-AF65-F5344CB8AC3E}">
        <p14:creationId xmlns:p14="http://schemas.microsoft.com/office/powerpoint/2010/main" val="2960086321"/>
      </p:ext>
    </p:extLst>
  </p:cSld>
  <p:clrMapOvr>
    <a:masterClrMapping/>
  </p:clrMapOvr>
  <mc:AlternateContent xmlns:mc="http://schemas.openxmlformats.org/markup-compatibility/2006" xmlns:p14="http://schemas.microsoft.com/office/powerpoint/2010/main">
    <mc:Choice Requires="p14">
      <p:transition spd="slow" p14:dur="2000" advTm="68224"/>
    </mc:Choice>
    <mc:Fallback xmlns="">
      <p:transition spd="slow" advTm="6822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Determinación del problema</a:t>
            </a:r>
            <a:endParaRPr lang="es-CL" dirty="0"/>
          </a:p>
        </p:txBody>
      </p:sp>
      <p:sp>
        <p:nvSpPr>
          <p:cNvPr id="3" name="Marcador de contenido 2"/>
          <p:cNvSpPr>
            <a:spLocks noGrp="1"/>
          </p:cNvSpPr>
          <p:nvPr>
            <p:ph idx="1"/>
          </p:nvPr>
        </p:nvSpPr>
        <p:spPr/>
        <p:txBody>
          <a:bodyPr/>
          <a:lstStyle/>
          <a:p>
            <a:pPr algn="just"/>
            <a:r>
              <a:rPr lang="es-ES" b="1" dirty="0"/>
              <a:t>Con la primera información, se forma una hipótesis que permite ir cerrando las preguntas para que sean más específicas.</a:t>
            </a:r>
          </a:p>
          <a:p>
            <a:pPr algn="just"/>
            <a:r>
              <a:rPr lang="es-ES" b="1" dirty="0"/>
              <a:t>Con las preguntas cerradas se puede corroborar o corregir la hipótesis para seguir precisando la información</a:t>
            </a:r>
          </a:p>
          <a:p>
            <a:pPr algn="just"/>
            <a:r>
              <a:rPr lang="es-ES" b="1" dirty="0"/>
              <a:t>La entrevista va paulatinamente siendo más conducida por el abogado en la medida de que va descubriendo qué es lo esencial en el problema jurídico que se plantea</a:t>
            </a:r>
          </a:p>
        </p:txBody>
      </p:sp>
    </p:spTree>
    <p:extLst>
      <p:ext uri="{BB962C8B-B14F-4D97-AF65-F5344CB8AC3E}">
        <p14:creationId xmlns:p14="http://schemas.microsoft.com/office/powerpoint/2010/main" val="1753539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TIPOS DE PREGUNTA</a:t>
            </a:r>
            <a:endParaRPr lang="es-CL" dirty="0"/>
          </a:p>
        </p:txBody>
      </p:sp>
      <p:graphicFrame>
        <p:nvGraphicFramePr>
          <p:cNvPr id="4" name="Tabla 3"/>
          <p:cNvGraphicFramePr>
            <a:graphicFrameLocks noGrp="1"/>
          </p:cNvGraphicFramePr>
          <p:nvPr>
            <p:extLst>
              <p:ext uri="{D42A27DB-BD31-4B8C-83A1-F6EECF244321}">
                <p14:modId xmlns:p14="http://schemas.microsoft.com/office/powerpoint/2010/main" val="1651266010"/>
              </p:ext>
            </p:extLst>
          </p:nvPr>
        </p:nvGraphicFramePr>
        <p:xfrm>
          <a:off x="653142" y="2259875"/>
          <a:ext cx="10071465" cy="4284617"/>
        </p:xfrm>
        <a:graphic>
          <a:graphicData uri="http://schemas.openxmlformats.org/drawingml/2006/table">
            <a:tbl>
              <a:tblPr firstRow="1" bandRow="1">
                <a:tableStyleId>{5C22544A-7EE6-4342-B048-85BDC9FD1C3A}</a:tableStyleId>
              </a:tblPr>
              <a:tblGrid>
                <a:gridCol w="3357155">
                  <a:extLst>
                    <a:ext uri="{9D8B030D-6E8A-4147-A177-3AD203B41FA5}">
                      <a16:colId xmlns:a16="http://schemas.microsoft.com/office/drawing/2014/main" val="1348843946"/>
                    </a:ext>
                  </a:extLst>
                </a:gridCol>
                <a:gridCol w="3357155">
                  <a:extLst>
                    <a:ext uri="{9D8B030D-6E8A-4147-A177-3AD203B41FA5}">
                      <a16:colId xmlns:a16="http://schemas.microsoft.com/office/drawing/2014/main" val="2418607503"/>
                    </a:ext>
                  </a:extLst>
                </a:gridCol>
                <a:gridCol w="3357155">
                  <a:extLst>
                    <a:ext uri="{9D8B030D-6E8A-4147-A177-3AD203B41FA5}">
                      <a16:colId xmlns:a16="http://schemas.microsoft.com/office/drawing/2014/main" val="1031095011"/>
                    </a:ext>
                  </a:extLst>
                </a:gridCol>
              </a:tblGrid>
              <a:tr h="408059">
                <a:tc>
                  <a:txBody>
                    <a:bodyPr/>
                    <a:lstStyle/>
                    <a:p>
                      <a:pPr algn="ctr"/>
                      <a:r>
                        <a:rPr lang="es-ES" sz="1800" b="1" dirty="0">
                          <a:solidFill>
                            <a:schemeClr val="tx1"/>
                          </a:solidFill>
                        </a:rPr>
                        <a:t>TIPO</a:t>
                      </a:r>
                      <a:r>
                        <a:rPr lang="es-ES" sz="1800" b="1" baseline="0" dirty="0">
                          <a:solidFill>
                            <a:schemeClr val="tx1"/>
                          </a:solidFill>
                        </a:rPr>
                        <a:t>  DE PREGUNTA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EN QUÉ CONSISTE</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EJEMPLO</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3788909"/>
                  </a:ext>
                </a:extLst>
              </a:tr>
              <a:tr h="1292186">
                <a:tc>
                  <a:txBody>
                    <a:bodyPr/>
                    <a:lstStyle/>
                    <a:p>
                      <a:pPr algn="ctr"/>
                      <a:r>
                        <a:rPr lang="es-ES" sz="1800" b="1" dirty="0">
                          <a:solidFill>
                            <a:schemeClr val="tx1"/>
                          </a:solidFill>
                        </a:rPr>
                        <a:t>PREGUNTA ABIERTA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s-ES" sz="1800" b="1" dirty="0">
                          <a:solidFill>
                            <a:schemeClr val="tx1"/>
                          </a:solidFill>
                        </a:rPr>
                        <a:t>Es una pregunta que indaga información</a:t>
                      </a:r>
                      <a:r>
                        <a:rPr lang="es-ES" sz="1800" b="1" baseline="0" dirty="0">
                          <a:solidFill>
                            <a:schemeClr val="tx1"/>
                          </a:solidFill>
                        </a:rPr>
                        <a:t> en un área que no se conoce bien. Puede ser exploratoria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¿Por</a:t>
                      </a:r>
                      <a:r>
                        <a:rPr lang="es-ES" sz="1800" b="1" baseline="0" dirty="0">
                          <a:solidFill>
                            <a:schemeClr val="tx1"/>
                          </a:solidFill>
                        </a:rPr>
                        <a:t> qué razón ha venido a esta oficina?</a:t>
                      </a:r>
                    </a:p>
                    <a:p>
                      <a:pPr algn="ctr"/>
                      <a:r>
                        <a:rPr lang="es-ES" sz="1800" b="1" baseline="0" dirty="0">
                          <a:solidFill>
                            <a:schemeClr val="tx1"/>
                          </a:solidFill>
                        </a:rPr>
                        <a:t>¿Qué pasó esta mañana?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9830351"/>
                  </a:ext>
                </a:extLst>
              </a:tr>
              <a:tr h="1292186">
                <a:tc>
                  <a:txBody>
                    <a:bodyPr/>
                    <a:lstStyle/>
                    <a:p>
                      <a:pPr algn="ctr"/>
                      <a:r>
                        <a:rPr lang="es-ES" sz="1800" b="1" dirty="0">
                          <a:solidFill>
                            <a:schemeClr val="tx1"/>
                          </a:solidFill>
                        </a:rPr>
                        <a:t>PREGUNTA CERRADA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Es una pregunta que requiere de una información</a:t>
                      </a:r>
                      <a:r>
                        <a:rPr lang="es-ES" sz="1800" b="1" baseline="0" dirty="0">
                          <a:solidFill>
                            <a:schemeClr val="tx1"/>
                          </a:solidFill>
                        </a:rPr>
                        <a:t> específica.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¿Cuándo comenzó su relación laboral?</a:t>
                      </a:r>
                    </a:p>
                    <a:p>
                      <a:pPr algn="ctr"/>
                      <a:r>
                        <a:rPr lang="es-ES" sz="1800" b="1" dirty="0">
                          <a:solidFill>
                            <a:schemeClr val="tx1"/>
                          </a:solidFill>
                        </a:rPr>
                        <a:t>¿Tiene causas anteriores en</a:t>
                      </a:r>
                      <a:r>
                        <a:rPr lang="es-ES" sz="1800" b="1" baseline="0" dirty="0">
                          <a:solidFill>
                            <a:schemeClr val="tx1"/>
                          </a:solidFill>
                        </a:rPr>
                        <a:t> la justicia de Familia</a:t>
                      </a:r>
                      <a:r>
                        <a:rPr lang="es-ES" sz="1800" b="1" dirty="0">
                          <a:solidFill>
                            <a:schemeClr val="tx1"/>
                          </a:solidFill>
                        </a:rPr>
                        <a:t>?</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2985699"/>
                  </a:ext>
                </a:extLst>
              </a:tr>
              <a:tr h="1292186">
                <a:tc>
                  <a:txBody>
                    <a:bodyPr/>
                    <a:lstStyle/>
                    <a:p>
                      <a:pPr algn="ctr"/>
                      <a:r>
                        <a:rPr lang="es-ES" sz="1800" b="1" dirty="0">
                          <a:solidFill>
                            <a:schemeClr val="tx1"/>
                          </a:solidFill>
                        </a:rPr>
                        <a:t>PREGUNTA ESTRATÉGICA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So</a:t>
                      </a:r>
                      <a:r>
                        <a:rPr lang="es-ES" sz="1800" b="1" baseline="0" dirty="0">
                          <a:solidFill>
                            <a:schemeClr val="tx1"/>
                          </a:solidFill>
                        </a:rPr>
                        <a:t>n aquellas que se utilizan para poner a prueba una hipótesis y en base al resultado, hacer un plan.</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Cuando usted tiene trabajo hasta tarde, ¿es su hermana</a:t>
                      </a:r>
                      <a:r>
                        <a:rPr lang="es-ES" sz="1800" b="1" baseline="0" dirty="0">
                          <a:solidFill>
                            <a:schemeClr val="tx1"/>
                          </a:solidFill>
                        </a:rPr>
                        <a:t> quien cuida a los niños?</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9125131"/>
                  </a:ext>
                </a:extLst>
              </a:tr>
            </a:tbl>
          </a:graphicData>
        </a:graphic>
      </p:graphicFrame>
    </p:spTree>
    <p:extLst>
      <p:ext uri="{BB962C8B-B14F-4D97-AF65-F5344CB8AC3E}">
        <p14:creationId xmlns:p14="http://schemas.microsoft.com/office/powerpoint/2010/main" val="3466892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CUIDADO CON LO QUE SE COMUNICA EN UNA PREGUNTA</a:t>
            </a:r>
            <a:endParaRPr lang="es-CL" dirty="0"/>
          </a:p>
        </p:txBody>
      </p:sp>
      <p:sp>
        <p:nvSpPr>
          <p:cNvPr id="3" name="Marcador de contenido 2"/>
          <p:cNvSpPr>
            <a:spLocks noGrp="1"/>
          </p:cNvSpPr>
          <p:nvPr>
            <p:ph idx="1"/>
          </p:nvPr>
        </p:nvSpPr>
        <p:spPr>
          <a:xfrm>
            <a:off x="195943" y="2222287"/>
            <a:ext cx="11717383" cy="4419813"/>
          </a:xfrm>
        </p:spPr>
        <p:txBody>
          <a:bodyPr>
            <a:normAutofit fontScale="92500" lnSpcReduction="10000"/>
          </a:bodyPr>
          <a:lstStyle/>
          <a:p>
            <a:pPr marL="0" indent="0" algn="just">
              <a:buNone/>
            </a:pPr>
            <a:r>
              <a:rPr lang="es-ES" b="1" dirty="0"/>
              <a:t>Las preguntas son un elemento comunicativo complejo, pues formalmente son un requerimiento de información, pero muchas veces generan en el interlocutor interpretaciones de un mensaje que podría no estar presente, especialmente en un interlocutor en actitud defensiva.</a:t>
            </a:r>
          </a:p>
          <a:p>
            <a:pPr marL="0" indent="0" algn="just">
              <a:buNone/>
            </a:pPr>
            <a:r>
              <a:rPr lang="es-ES" b="1" dirty="0"/>
              <a:t>P. ej. </a:t>
            </a:r>
          </a:p>
          <a:p>
            <a:pPr marL="0" indent="0" algn="just">
              <a:buNone/>
            </a:pPr>
            <a:endParaRPr lang="es-ES" b="1" dirty="0"/>
          </a:p>
          <a:p>
            <a:pPr algn="just"/>
            <a:r>
              <a:rPr lang="es-ES" b="1" dirty="0"/>
              <a:t>P: ¿Tiene usted antecedentes penales?</a:t>
            </a:r>
          </a:p>
          <a:p>
            <a:pPr lvl="1" algn="just"/>
            <a:r>
              <a:rPr lang="es-ES" b="1" dirty="0"/>
              <a:t>Interpretación defensiva: “Este cree que soy delincuente”.</a:t>
            </a:r>
          </a:p>
          <a:p>
            <a:pPr algn="just"/>
            <a:r>
              <a:rPr lang="es-ES" b="1" dirty="0"/>
              <a:t>R: Si tuviera antecedentes penales no habría venido. (Aquí no se responde la pregunta).</a:t>
            </a:r>
          </a:p>
          <a:p>
            <a:pPr algn="just"/>
            <a:endParaRPr lang="es-ES" b="1" dirty="0"/>
          </a:p>
          <a:p>
            <a:pPr algn="just"/>
            <a:r>
              <a:rPr lang="es-ES" b="1" dirty="0"/>
              <a:t>P: ¿Es efectivo que usted no cometió la falta?</a:t>
            </a:r>
          </a:p>
          <a:p>
            <a:pPr lvl="1" algn="just"/>
            <a:r>
              <a:rPr lang="es-ES" b="1" dirty="0"/>
              <a:t>Interpretación defensiva: “Este le creyó al otro y no a mi”.</a:t>
            </a:r>
          </a:p>
          <a:p>
            <a:pPr algn="just"/>
            <a:r>
              <a:rPr lang="es-ES" b="1" dirty="0"/>
              <a:t>R: Yo le puedo demostrar que yo no he sido. (Aquí no se responde la pregunta, y se ofrece una demostración que puede no ser necesaria).</a:t>
            </a:r>
          </a:p>
          <a:p>
            <a:pPr lvl="1" algn="just">
              <a:buFont typeface="Arial" panose="020B0604020202020204" pitchFamily="34" charset="0"/>
              <a:buChar char="•"/>
            </a:pPr>
            <a:endParaRPr lang="es-ES" b="1" dirty="0"/>
          </a:p>
        </p:txBody>
      </p:sp>
    </p:spTree>
    <p:extLst>
      <p:ext uri="{BB962C8B-B14F-4D97-AF65-F5344CB8AC3E}">
        <p14:creationId xmlns:p14="http://schemas.microsoft.com/office/powerpoint/2010/main" val="2840995168"/>
      </p:ext>
    </p:extLst>
  </p:cSld>
  <p:clrMapOvr>
    <a:masterClrMapping/>
  </p:clrMapOvr>
  <mc:AlternateContent xmlns:mc="http://schemas.openxmlformats.org/markup-compatibility/2006" xmlns:p14="http://schemas.microsoft.com/office/powerpoint/2010/main">
    <mc:Choice Requires="p14">
      <p:transition spd="slow" p14:dur="2000" advTm="128280"/>
    </mc:Choice>
    <mc:Fallback xmlns="">
      <p:transition spd="slow" advTm="128280"/>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Office_36807016_TF11381587.potx" id="{521D7307-2B3C-4D35-A8E4-3815E83FFFD0}" vid="{19D221CE-7EA0-4318-857A-62C5763CEDB3}"/>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la oficin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0F051B7F-F45F-4FBB-974B-85B568B21B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2F4A21B-80B9-40F1-8308-E0B7F0FE0B09}">
  <ds:schemaRefs>
    <ds:schemaRef ds:uri="http://schemas.microsoft.com/sharepoint/v3/contenttype/forms"/>
  </ds:schemaRefs>
</ds:datastoreItem>
</file>

<file path=customXml/itemProps3.xml><?xml version="1.0" encoding="utf-8"?>
<ds:datastoreItem xmlns:ds="http://schemas.openxmlformats.org/officeDocument/2006/customXml" ds:itemID="{F3E96646-423E-4354-94C2-1A28227BF075}">
  <ds:schemaRefs>
    <ds:schemaRef ds:uri="http://schemas.openxmlformats.org/package/2006/metadata/core-properties"/>
    <ds:schemaRef ds:uri="http://purl.org/dc/terms/"/>
    <ds:schemaRef ds:uri="http://schemas.microsoft.com/office/2006/documentManagement/types"/>
    <ds:schemaRef ds:uri="16c05727-aa75-4e4a-9b5f-8a80a1165891"/>
    <ds:schemaRef ds:uri="http://purl.org/dc/dcmitype/"/>
    <ds:schemaRef ds:uri="http://purl.org/dc/elements/1.1/"/>
    <ds:schemaRef ds:uri="http://www.w3.org/XML/1998/namespace"/>
    <ds:schemaRef ds:uri="http://schemas.microsoft.com/office/infopath/2007/PartnerControls"/>
    <ds:schemaRef ds:uri="71af3243-3dd4-4a8d-8c0d-dd76da1f02a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Diseño Citas</Template>
  <TotalTime>0</TotalTime>
  <Words>927</Words>
  <Application>Microsoft Office PowerPoint</Application>
  <PresentationFormat>Panorámica</PresentationFormat>
  <Paragraphs>93</Paragraphs>
  <Slides>11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Century Gothic</vt:lpstr>
      <vt:lpstr>Wingdings 2</vt:lpstr>
      <vt:lpstr>Citable</vt:lpstr>
      <vt:lpstr>Entrevista Profesional</vt:lpstr>
      <vt:lpstr>El primer contacto</vt:lpstr>
      <vt:lpstr>OBJETIVOS DE LA ENTREVISTA</vt:lpstr>
      <vt:lpstr>OBJETIVOS DE LA ENTREVISTA: El problema de “La Verdad”.</vt:lpstr>
      <vt:lpstr>COMUNICACIÓN DENTRO DE LA ENREVISTA</vt:lpstr>
      <vt:lpstr>Exploración del problema</vt:lpstr>
      <vt:lpstr>Determinación del problema</vt:lpstr>
      <vt:lpstr>TIPOS DE PREGUNTA</vt:lpstr>
      <vt:lpstr>CUIDADO CON LO QUE SE COMUNICA EN UNA PREGUNTA</vt:lpstr>
      <vt:lpstr>Dificultades en la entrevista</vt:lpstr>
      <vt:lpstr>Ejercicio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2020-07-03T14:31:41Z</dcterms:created>
  <dcterms:modified xsi:type="dcterms:W3CDTF">2023-03-13T13:54:29Z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