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4"/>
  </p:notesMasterIdLst>
  <p:sldIdLst>
    <p:sldId id="256" r:id="rId2"/>
    <p:sldId id="348" r:id="rId3"/>
    <p:sldId id="335" r:id="rId4"/>
    <p:sldId id="336" r:id="rId5"/>
    <p:sldId id="347" r:id="rId6"/>
    <p:sldId id="338" r:id="rId7"/>
    <p:sldId id="345" r:id="rId8"/>
    <p:sldId id="339" r:id="rId9"/>
    <p:sldId id="340" r:id="rId10"/>
    <p:sldId id="342" r:id="rId11"/>
    <p:sldId id="343" r:id="rId12"/>
    <p:sldId id="344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roxima Nova" panose="020B0604020202020204" charset="0"/>
      <p:regular r:id="rId19"/>
      <p:bold r:id="rId20"/>
      <p:italic r:id="rId21"/>
      <p:boldItalic r:id="rId22"/>
    </p:embeddedFont>
    <p:embeddedFont>
      <p:font typeface="Proxima Nova Semibold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0177E1-B2CE-4C9C-B2BD-2BA6DFA14F7D}">
  <a:tblStyle styleId="{0D0177E1-B2CE-4C9C-B2BD-2BA6DFA14F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/>
    <p:restoredTop sz="94650"/>
  </p:normalViewPr>
  <p:slideViewPr>
    <p:cSldViewPr snapToGrid="0" snapToObjects="1">
      <p:cViewPr varScale="1">
        <p:scale>
          <a:sx n="85" d="100"/>
          <a:sy n="85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02013cd3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02013cd3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784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4607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808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0711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814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777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106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6540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241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56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17575" y="1296250"/>
            <a:ext cx="4507200" cy="20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258400" y="3522628"/>
            <a:ext cx="46272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552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594868" y="2584289"/>
            <a:ext cx="39531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4088268" y="1508793"/>
            <a:ext cx="966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3229968" y="3280861"/>
            <a:ext cx="26829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360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39" name="Google Shape;339;p3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9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41"/>
          <p:cNvPicPr preferRelativeResize="0"/>
          <p:nvPr/>
        </p:nvPicPr>
        <p:blipFill rotWithShape="1">
          <a:blip r:embed="rId3">
            <a:alphaModFix/>
          </a:blip>
          <a:srcRect t="4400" b="-4400"/>
          <a:stretch/>
        </p:blipFill>
        <p:spPr>
          <a:xfrm>
            <a:off x="2645201" y="3829311"/>
            <a:ext cx="4240399" cy="90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1"/>
          <p:cNvSpPr txBox="1">
            <a:spLocks noGrp="1"/>
          </p:cNvSpPr>
          <p:nvPr>
            <p:ph type="ctrTitle"/>
          </p:nvPr>
        </p:nvSpPr>
        <p:spPr>
          <a:xfrm>
            <a:off x="690773" y="674081"/>
            <a:ext cx="7760802" cy="20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CL" b="1" dirty="0"/>
              <a:t>Aproximación conceptual de la violencia de género. La violencia como fenómeno social"</a:t>
            </a:r>
            <a:endParaRPr sz="5300" dirty="0">
              <a:solidFill>
                <a:schemeClr val="accent4"/>
              </a:solidFill>
            </a:endParaRPr>
          </a:p>
        </p:txBody>
      </p:sp>
      <p:sp>
        <p:nvSpPr>
          <p:cNvPr id="350" name="Google Shape;350;p41"/>
          <p:cNvSpPr/>
          <p:nvPr/>
        </p:nvSpPr>
        <p:spPr>
          <a:xfrm>
            <a:off x="2036250" y="48505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1"/>
          <p:cNvSpPr/>
          <p:nvPr/>
        </p:nvSpPr>
        <p:spPr>
          <a:xfrm>
            <a:off x="2106300" y="490895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CBDB44-D79F-63C6-1465-7A7397576C2F}"/>
              </a:ext>
            </a:extLst>
          </p:cNvPr>
          <p:cNvSpPr txBox="1"/>
          <p:nvPr/>
        </p:nvSpPr>
        <p:spPr>
          <a:xfrm>
            <a:off x="593888" y="448237"/>
            <a:ext cx="7833675" cy="378565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indent="450215" algn="just"/>
            <a:r>
              <a:rPr lang="es-CL" sz="2000" dirty="0">
                <a:effectLst/>
                <a:latin typeface="+mj-lt"/>
                <a:ea typeface="Times New Roman" panose="02020603050405020304" pitchFamily="18" charset="0"/>
              </a:rPr>
              <a:t>Violencia extrema: Es aquella que tiene por resultado la muerte de la víctima y que puede ser consecuencia de una acción única y dirigida a esa finalidad, o bien consecuencia de una serie de acciones que, concluyendo con la muerte de la víctima, penalmente pueden configurar un concurso de delitos.</a:t>
            </a:r>
          </a:p>
          <a:p>
            <a:pPr indent="450215" algn="just"/>
            <a:endParaRPr lang="es-CL" sz="20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es-CL" sz="2000" dirty="0">
                <a:effectLst/>
                <a:latin typeface="+mj-lt"/>
                <a:ea typeface="Times New Roman" panose="02020603050405020304" pitchFamily="18" charset="0"/>
              </a:rPr>
              <a:t>        Violencia física: Es aquella que transgrede la indemnidad física de una persona. </a:t>
            </a:r>
          </a:p>
          <a:p>
            <a:endParaRPr lang="es-CL" sz="2000" dirty="0">
              <a:latin typeface="+mj-lt"/>
            </a:endParaRPr>
          </a:p>
          <a:p>
            <a:r>
              <a:rPr lang="es-CL" sz="2000" dirty="0">
                <a:latin typeface="+mj-lt"/>
              </a:rPr>
              <a:t>Violencia psíquica/psicológica: Es aquella que transgrede la indemnidad psíquica de las personas, un maltrato invisible que, al ser ejercido en un ámbito de intimidad, </a:t>
            </a:r>
          </a:p>
        </p:txBody>
      </p:sp>
    </p:spTree>
    <p:extLst>
      <p:ext uri="{BB962C8B-B14F-4D97-AF65-F5344CB8AC3E}">
        <p14:creationId xmlns:p14="http://schemas.microsoft.com/office/powerpoint/2010/main" val="315832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08B2637-AF55-25D2-A280-3CBCFEC84240}"/>
              </a:ext>
            </a:extLst>
          </p:cNvPr>
          <p:cNvSpPr txBox="1"/>
          <p:nvPr/>
        </p:nvSpPr>
        <p:spPr>
          <a:xfrm>
            <a:off x="643379" y="367378"/>
            <a:ext cx="785724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0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Violencia sexual: Consiste en “imponer o forzar actos de connotación sexual, usando amenazas, intimidación, coacción o aprovechándose de un estado de inconciencia, enajenación mental, discapacidad, vulnerando, perturbando o amenazando el derecho de las mujeres a la libertad sexual y reproductiva o el derecho de los niños, niñas y adolescentes a la indemnidad sexual”. </a:t>
            </a:r>
          </a:p>
          <a:p>
            <a:pPr algn="just"/>
            <a:endParaRPr lang="es-CL" sz="2000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s-CL" sz="2000" dirty="0">
                <a:solidFill>
                  <a:schemeClr val="bg1"/>
                </a:solidFill>
                <a:latin typeface="+mj-lt"/>
              </a:rPr>
              <a:t>Violencia de carácter patrimonial: Una serie de conductas constitutivas de violencia que están asociadas al ámbito patrimonial/económico y que afectan directamente a la víctima. Entre ellas distinguimos la violencia económica propiamente tal, violencia o abuso patrimonial y el abuso económico de la persona mayor.</a:t>
            </a:r>
          </a:p>
          <a:p>
            <a:pPr algn="just"/>
            <a:endParaRPr lang="es-CL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65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3011BF-5D13-F55B-6E4C-56A512A1A168}"/>
              </a:ext>
            </a:extLst>
          </p:cNvPr>
          <p:cNvSpPr txBox="1"/>
          <p:nvPr/>
        </p:nvSpPr>
        <p:spPr>
          <a:xfrm>
            <a:off x="626882" y="428103"/>
            <a:ext cx="7715839" cy="335476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just"/>
            <a:r>
              <a:rPr lang="es-CL" sz="2000" dirty="0">
                <a:solidFill>
                  <a:schemeClr val="tx1"/>
                </a:solidFill>
                <a:latin typeface="+mj-lt"/>
              </a:rPr>
              <a:t>V</a:t>
            </a:r>
            <a:r>
              <a:rPr lang="es-CL" sz="2000" b="0" i="0" dirty="0">
                <a:solidFill>
                  <a:schemeClr val="tx1"/>
                </a:solidFill>
                <a:effectLst/>
                <a:latin typeface="+mj-lt"/>
              </a:rPr>
              <a:t>iolencia vicaria: </a:t>
            </a:r>
            <a:r>
              <a:rPr lang="es-CL" sz="2000" dirty="0">
                <a:solidFill>
                  <a:schemeClr val="tx1"/>
                </a:solidFill>
                <a:latin typeface="+mj-lt"/>
              </a:rPr>
              <a:t>T</a:t>
            </a:r>
            <a:r>
              <a:rPr lang="es-CL" sz="2000" b="0" i="0" dirty="0">
                <a:solidFill>
                  <a:schemeClr val="tx1"/>
                </a:solidFill>
                <a:effectLst/>
                <a:latin typeface="+mj-lt"/>
              </a:rPr>
              <a:t>iene como objetivo dañar a la mujer a través de sus seres queridos y especialmente de sus hijas e hijos. </a:t>
            </a:r>
          </a:p>
          <a:p>
            <a:pPr algn="just"/>
            <a:endParaRPr lang="es-CL" sz="2000" dirty="0">
              <a:solidFill>
                <a:schemeClr val="tx1"/>
              </a:solidFill>
            </a:endParaRPr>
          </a:p>
          <a:p>
            <a:pPr algn="just"/>
            <a:r>
              <a:rPr lang="es-CL" sz="2000" dirty="0">
                <a:solidFill>
                  <a:schemeClr val="tx1"/>
                </a:solidFill>
              </a:rPr>
              <a:t>Se sustituye a una persona por otra para ejercer la acción.</a:t>
            </a:r>
          </a:p>
          <a:p>
            <a:pPr algn="just"/>
            <a:endParaRPr lang="es-CL" sz="3200" dirty="0">
              <a:solidFill>
                <a:schemeClr val="tx1"/>
              </a:solidFill>
            </a:endParaRPr>
          </a:p>
          <a:p>
            <a:pPr algn="just"/>
            <a:r>
              <a:rPr lang="es-CL" sz="2000" b="0" i="0" dirty="0">
                <a:solidFill>
                  <a:schemeClr val="tx1"/>
                </a:solidFill>
                <a:effectLst/>
                <a:latin typeface="+mj-lt"/>
              </a:rPr>
              <a:t>El objetivo es el control y el dominio sobre la mujer, en un alarde máximo de posesión en una relación de poder que se sustenta en la desigualdad.</a:t>
            </a:r>
          </a:p>
          <a:p>
            <a:br>
              <a:rPr lang="es-CL" sz="2000" dirty="0">
                <a:latin typeface="+mj-lt"/>
              </a:rPr>
            </a:br>
            <a:endParaRPr lang="es-C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891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91954F5-10C2-C9E8-9F4B-F7200430E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449" y="4575054"/>
            <a:ext cx="4627200" cy="451500"/>
          </a:xfrm>
        </p:spPr>
        <p:txBody>
          <a:bodyPr/>
          <a:lstStyle/>
          <a:p>
            <a:r>
              <a:rPr lang="es-CL" b="1" dirty="0">
                <a:solidFill>
                  <a:schemeClr val="bg1">
                    <a:lumMod val="95000"/>
                  </a:schemeClr>
                </a:solidFill>
              </a:rPr>
              <a:t>SEÑALÉTICAS DE SANITARIOS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081CA3-5F65-29A5-59A8-318B31176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2" y="292276"/>
            <a:ext cx="2143125" cy="21431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FACB2E3-2BE2-85DC-7DBF-E2E42DB74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711" y="292276"/>
            <a:ext cx="1981200" cy="23050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9AE6E50-06A4-80B1-105E-6725B2781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837" y="247650"/>
            <a:ext cx="1971675" cy="23241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195AB7D-0343-3813-C109-6A5DEF037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66" y="2599499"/>
            <a:ext cx="2543175" cy="18002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AAB9472-0A58-A2E9-7DC2-A0F5E906F2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1134" y="2715972"/>
            <a:ext cx="2466975" cy="18478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FCE5C4-C740-F210-20B2-1E5DBBFC70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2679" y="2715972"/>
            <a:ext cx="2930872" cy="220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7C553F0-D096-2391-5F19-B5823D744C30}"/>
              </a:ext>
            </a:extLst>
          </p:cNvPr>
          <p:cNvSpPr txBox="1"/>
          <p:nvPr/>
        </p:nvSpPr>
        <p:spPr>
          <a:xfrm>
            <a:off x="570452" y="531435"/>
            <a:ext cx="7602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>
                    <a:lumMod val="95000"/>
                  </a:schemeClr>
                </a:solidFill>
              </a:rPr>
              <a:t>SEXO-GENERO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0AFF40-721A-BA88-C730-B9C3C4F4686B}"/>
              </a:ext>
            </a:extLst>
          </p:cNvPr>
          <p:cNvSpPr txBox="1"/>
          <p:nvPr/>
        </p:nvSpPr>
        <p:spPr>
          <a:xfrm>
            <a:off x="570452" y="989901"/>
            <a:ext cx="7306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>
                <a:solidFill>
                  <a:schemeClr val="bg1">
                    <a:lumMod val="95000"/>
                  </a:schemeClr>
                </a:solidFill>
              </a:rPr>
              <a:t>SEXO: Connotación biológica, alude a los caracteres sexuales primarios y secundarios que permiten identificar una persona como hombre, mujer o intersex.</a:t>
            </a:r>
          </a:p>
          <a:p>
            <a:pPr algn="just"/>
            <a:endParaRPr lang="es-CL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s-CL" dirty="0">
                <a:solidFill>
                  <a:schemeClr val="bg1">
                    <a:lumMod val="95000"/>
                  </a:schemeClr>
                </a:solidFill>
              </a:rPr>
              <a:t>GÉNERO: Construcción social de la diferencia sexual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7645CE-ED37-1C65-948F-13BF847F462F}"/>
              </a:ext>
            </a:extLst>
          </p:cNvPr>
          <p:cNvSpPr txBox="1"/>
          <p:nvPr/>
        </p:nvSpPr>
        <p:spPr>
          <a:xfrm>
            <a:off x="614370" y="2245386"/>
            <a:ext cx="7776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>
                <a:solidFill>
                  <a:schemeClr val="bg1">
                    <a:lumMod val="95000"/>
                  </a:schemeClr>
                </a:solidFill>
              </a:rPr>
              <a:t>ESTEREOTIPOS DE GÉNERO</a:t>
            </a:r>
          </a:p>
          <a:p>
            <a:pPr algn="just"/>
            <a:endParaRPr lang="es-CL" b="1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s-ES_tradnl" dirty="0">
                <a:solidFill>
                  <a:schemeClr val="bg1">
                    <a:lumMod val="95000"/>
                  </a:schemeClr>
                </a:solidFill>
              </a:rPr>
              <a:t>una visión generalizada o una preconcepción sobre los atributos o características de los miembros de un grupo en particular o sobre los roles que tales miembros deben cumplir</a:t>
            </a:r>
            <a:r>
              <a:rPr lang="es-CL" dirty="0">
                <a:solidFill>
                  <a:schemeClr val="bg1">
                    <a:lumMod val="95000"/>
                  </a:schemeClr>
                </a:solidFill>
              </a:rPr>
              <a:t> (COOK &amp; CUSAC)</a:t>
            </a:r>
          </a:p>
          <a:p>
            <a:pPr algn="just"/>
            <a:endParaRPr lang="es-ES_tradnl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s-ES_tradnl" dirty="0">
                <a:solidFill>
                  <a:schemeClr val="bg1">
                    <a:lumMod val="95000"/>
                  </a:schemeClr>
                </a:solidFill>
              </a:rPr>
              <a:t>UTILIDAD: Generalizar y clasificar</a:t>
            </a:r>
          </a:p>
          <a:p>
            <a:pPr algn="just"/>
            <a:r>
              <a:rPr lang="es-ES_tradnl" dirty="0">
                <a:solidFill>
                  <a:schemeClr val="bg1">
                    <a:lumMod val="95000"/>
                  </a:schemeClr>
                </a:solidFill>
              </a:rPr>
              <a:t>INCONVENIENTES: Invisibilizan las necesidades y deseos individuales, a la vez que limitan o condicionan las capacidades de las personas para formar sus propias identidades conforme a sus genuinas creencias y valores y tomar decisiones de vida conforme a ello</a:t>
            </a:r>
            <a:r>
              <a:rPr lang="es-CL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8662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13E0053-4B83-2816-202E-EDB3A982A44C}"/>
              </a:ext>
            </a:extLst>
          </p:cNvPr>
          <p:cNvSpPr txBox="1"/>
          <p:nvPr/>
        </p:nvSpPr>
        <p:spPr>
          <a:xfrm>
            <a:off x="265962" y="175952"/>
            <a:ext cx="7290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>
                    <a:lumMod val="95000"/>
                  </a:schemeClr>
                </a:solidFill>
              </a:rPr>
              <a:t>ESTEREOTIPOS DESCRIPTIVOS</a:t>
            </a:r>
            <a:r>
              <a:rPr lang="es-CL" dirty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 Como son </a:t>
            </a:r>
          </a:p>
          <a:p>
            <a:r>
              <a:rPr lang="es-CL" dirty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ESTEREOTIPOS PRESCRIPTIVOS Cómo deben comportarse  Rol  </a:t>
            </a:r>
            <a:r>
              <a:rPr lang="es-CL" dirty="0" err="1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Guión</a:t>
            </a:r>
            <a:r>
              <a:rPr lang="es-CL" dirty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 de identidades</a:t>
            </a:r>
            <a:endParaRPr lang="es-CL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EEB1DA5-F1F3-B5E9-3A0C-46EC4BEE3E37}"/>
              </a:ext>
            </a:extLst>
          </p:cNvPr>
          <p:cNvSpPr txBox="1"/>
          <p:nvPr/>
        </p:nvSpPr>
        <p:spPr>
          <a:xfrm>
            <a:off x="1775550" y="980761"/>
            <a:ext cx="7969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>
                    <a:lumMod val="95000"/>
                  </a:schemeClr>
                </a:solidFill>
              </a:rPr>
              <a:t>ESTEREOTIPOS Y EL DERECHO </a:t>
            </a:r>
          </a:p>
        </p:txBody>
      </p:sp>
      <p:pic>
        <p:nvPicPr>
          <p:cNvPr id="9" name="Imagen 8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FEA11698-BD6D-3392-5758-5819D9AD32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4074" t="19695" r="21350" b="13028"/>
          <a:stretch/>
        </p:blipFill>
        <p:spPr>
          <a:xfrm>
            <a:off x="1420766" y="1352451"/>
            <a:ext cx="5522290" cy="372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1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EB1DA5-F1F3-B5E9-3A0C-46EC4BEE3E37}"/>
              </a:ext>
            </a:extLst>
          </p:cNvPr>
          <p:cNvSpPr txBox="1"/>
          <p:nvPr/>
        </p:nvSpPr>
        <p:spPr>
          <a:xfrm>
            <a:off x="443919" y="302619"/>
            <a:ext cx="7969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>
                    <a:lumMod val="95000"/>
                  </a:schemeClr>
                </a:solidFill>
              </a:rPr>
              <a:t>ESTEREOTIPOS Y VIOLENCIA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CAFECE-6E1B-CE7E-CDAD-5CC8F7055C73}"/>
              </a:ext>
            </a:extLst>
          </p:cNvPr>
          <p:cNvSpPr txBox="1"/>
          <p:nvPr/>
        </p:nvSpPr>
        <p:spPr>
          <a:xfrm>
            <a:off x="587229" y="809008"/>
            <a:ext cx="822939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>
                <a:solidFill>
                  <a:schemeClr val="bg1">
                    <a:lumMod val="95000"/>
                  </a:schemeClr>
                </a:solidFill>
              </a:rPr>
              <a:t>El estereotipo de género es construido desde la valoración de la diferencia y la exclusión, </a:t>
            </a:r>
          </a:p>
          <a:p>
            <a:pPr algn="just"/>
            <a:endParaRPr lang="es-ES_tradnl" sz="1600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s-ES_tradnl" sz="1600" dirty="0">
                <a:solidFill>
                  <a:schemeClr val="bg1">
                    <a:lumMod val="95000"/>
                  </a:schemeClr>
                </a:solidFill>
              </a:rPr>
              <a:t>Las cualidades que atribuyen y los roles que prescriben a </a:t>
            </a:r>
            <a:r>
              <a:rPr lang="es-ES_tradnl" sz="1600" i="1" dirty="0">
                <a:solidFill>
                  <a:schemeClr val="bg1">
                    <a:lumMod val="95000"/>
                  </a:schemeClr>
                </a:solidFill>
              </a:rPr>
              <a:t>lo femenino </a:t>
            </a:r>
            <a:r>
              <a:rPr lang="es-ES_tradnl" sz="1600" dirty="0">
                <a:solidFill>
                  <a:schemeClr val="bg1">
                    <a:lumMod val="95000"/>
                  </a:schemeClr>
                </a:solidFill>
              </a:rPr>
              <a:t> no se complementan en una relación de igualdad con las cualidades y roles atribuidas a </a:t>
            </a:r>
            <a:r>
              <a:rPr lang="es-ES_tradnl" sz="1600" i="1" dirty="0">
                <a:solidFill>
                  <a:schemeClr val="bg1">
                    <a:lumMod val="95000"/>
                  </a:schemeClr>
                </a:solidFill>
              </a:rPr>
              <a:t>lo masculino</a:t>
            </a:r>
            <a:r>
              <a:rPr lang="es-ES_tradnl" sz="1600" dirty="0">
                <a:solidFill>
                  <a:schemeClr val="bg1">
                    <a:lumMod val="95000"/>
                  </a:schemeClr>
                </a:solidFill>
              </a:rPr>
              <a:t>, </a:t>
            </a:r>
          </a:p>
          <a:p>
            <a:pPr algn="just"/>
            <a:endParaRPr lang="es-ES_tradnl" sz="1600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s-ES_tradnl" sz="1600" dirty="0">
                <a:solidFill>
                  <a:schemeClr val="bg1">
                    <a:lumMod val="95000"/>
                  </a:schemeClr>
                </a:solidFill>
              </a:rPr>
              <a:t>Por el contrario, legitiman la subordinación de las mujeres basada en el género y la supremacía de lo masculino por sobre lo femenino, transforma las relaciones interpersonales en relaciones de poder, conforme a las cuales el ejercicio de violencia basada en el género puede ser considerado connatural, como un mecanismo más tendiente a mantener el orden de los géneros conforme lo prescribe el estereotipo</a:t>
            </a:r>
            <a:r>
              <a:rPr lang="es-CL" sz="16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algn="just"/>
            <a:endParaRPr lang="es-CL" sz="1600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s-ES_tradnl" sz="1600" dirty="0">
                <a:solidFill>
                  <a:schemeClr val="bg1">
                    <a:lumMod val="95000"/>
                  </a:schemeClr>
                </a:solidFill>
              </a:rPr>
              <a:t>Construcción de un sistema que legitima y perpetúa la subordinación de lo femenino a lo masculino, estableciendo una jerarquía de género, en el que los actos individuales coherentes con este orden son invisibilizados y naturalizados</a:t>
            </a:r>
            <a:r>
              <a:rPr lang="es-CL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371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73B6F0E-6573-B07C-7FEE-23B9CD696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040933"/>
              </p:ext>
            </p:extLst>
          </p:nvPr>
        </p:nvGraphicFramePr>
        <p:xfrm>
          <a:off x="452487" y="335560"/>
          <a:ext cx="8531257" cy="4632960"/>
        </p:xfrm>
        <a:graphic>
          <a:graphicData uri="http://schemas.openxmlformats.org/drawingml/2006/table">
            <a:tbl>
              <a:tblPr firstRow="1" firstCol="1" bandRow="1">
                <a:tableStyleId>{0D0177E1-B2CE-4C9C-B2BD-2BA6DFA14F7D}</a:tableStyleId>
              </a:tblPr>
              <a:tblGrid>
                <a:gridCol w="1926722">
                  <a:extLst>
                    <a:ext uri="{9D8B030D-6E8A-4147-A177-3AD203B41FA5}">
                      <a16:colId xmlns:a16="http://schemas.microsoft.com/office/drawing/2014/main" val="3440828978"/>
                    </a:ext>
                  </a:extLst>
                </a:gridCol>
                <a:gridCol w="6604535">
                  <a:extLst>
                    <a:ext uri="{9D8B030D-6E8A-4147-A177-3AD203B41FA5}">
                      <a16:colId xmlns:a16="http://schemas.microsoft.com/office/drawing/2014/main" val="319212533"/>
                    </a:ext>
                  </a:extLst>
                </a:gridCol>
              </a:tblGrid>
              <a:tr h="15348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600">
                          <a:effectLst/>
                        </a:rPr>
                        <a:t>1. La mujer es posesión del varón que es/ha sido/quiere ser su pareja romántica</a:t>
                      </a:r>
                      <a:endParaRPr lang="es-C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423" marR="18423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termina la relación romántica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no quiere iniciar una relación romántica nueva o no quiere retomar la relación romántica anterior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abandona el hogar común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es presunta o efectivamente infiel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se interrelaciona con diversos </a:t>
                      </a:r>
                      <a:r>
                        <a:rPr lang="es-ES_tradnl" sz="1600" dirty="0" err="1">
                          <a:effectLst/>
                        </a:rPr>
                        <a:t>hbres</a:t>
                      </a:r>
                      <a:r>
                        <a:rPr lang="es-ES_tradnl" sz="1600" dirty="0">
                          <a:effectLst/>
                        </a:rPr>
                        <a:t> y/o vida social activa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inicia una nueva relación romántica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emplea anticonceptivos (el varón cree que  busca controlar su reproducción para ejercer su sexualidad con otros </a:t>
                      </a:r>
                      <a:r>
                        <a:rPr lang="es-ES_tradnl" sz="1600" dirty="0" err="1">
                          <a:effectLst/>
                        </a:rPr>
                        <a:t>hbres</a:t>
                      </a:r>
                      <a:r>
                        <a:rPr lang="es-ES_tradnl" sz="1600" dirty="0">
                          <a:effectLst/>
                        </a:rPr>
                        <a:t>)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no deja que el hombre controle sus redes sociales, teléfono celular y otros mecanismos de interacción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3" marR="18423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700904"/>
                  </a:ext>
                </a:extLst>
              </a:tr>
              <a:tr h="8404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600">
                          <a:effectLst/>
                        </a:rPr>
                        <a:t>2. La mujer se encarga prioritariamente de las labores del hogar y de cuidado de los hijos; se mantiene en el ámbito doméstico</a:t>
                      </a:r>
                      <a:endParaRPr lang="es-C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423" marR="18423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gana más dinero que el varón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no desea tener hijos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no prioriza el cuidado de los hijos, la preparación de la comida, el lavado y/o planchado de la ropa del varón, u otras labores domésticas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ejerció un cargo o poder económico, político o social La mujer es feminista, activista por los derechos de las mujeres o cuestionadora del statu quo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3" marR="18423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167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180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73B6F0E-6573-B07C-7FEE-23B9CD696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702913"/>
              </p:ext>
            </p:extLst>
          </p:nvPr>
        </p:nvGraphicFramePr>
        <p:xfrm>
          <a:off x="278220" y="224320"/>
          <a:ext cx="8648964" cy="4632960"/>
        </p:xfrm>
        <a:graphic>
          <a:graphicData uri="http://schemas.openxmlformats.org/drawingml/2006/table">
            <a:tbl>
              <a:tblPr firstRow="1" firstCol="1" bandRow="1">
                <a:tableStyleId>{0D0177E1-B2CE-4C9C-B2BD-2BA6DFA14F7D}</a:tableStyleId>
              </a:tblPr>
              <a:tblGrid>
                <a:gridCol w="2135042">
                  <a:extLst>
                    <a:ext uri="{9D8B030D-6E8A-4147-A177-3AD203B41FA5}">
                      <a16:colId xmlns:a16="http://schemas.microsoft.com/office/drawing/2014/main" val="3440828978"/>
                    </a:ext>
                  </a:extLst>
                </a:gridCol>
                <a:gridCol w="6513922">
                  <a:extLst>
                    <a:ext uri="{9D8B030D-6E8A-4147-A177-3AD203B41FA5}">
                      <a16:colId xmlns:a16="http://schemas.microsoft.com/office/drawing/2014/main" val="319212533"/>
                    </a:ext>
                  </a:extLst>
                </a:gridCol>
              </a:tblGrid>
              <a:tr h="4546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600">
                          <a:effectLst/>
                        </a:rPr>
                        <a:t>3. La mujer funge como objeto para el placer sexual del varón</a:t>
                      </a:r>
                      <a:endParaRPr lang="es-C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423" marR="18423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no desea tener relaciones sexuales o contacto sexual, o bien responde en rechazo al acoso u hostigamiento sexual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que es amante incumple con mantener la relación oculta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3" marR="18423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064455"/>
                  </a:ext>
                </a:extLst>
              </a:tr>
              <a:tr h="5317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600">
                          <a:effectLst/>
                        </a:rPr>
                        <a:t>4. La mujer debe ser recatada respecto de su sexualidad</a:t>
                      </a:r>
                      <a:endParaRPr lang="es-C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423" marR="18423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ejerce labores en las que expresa su sexualidad, tales como labores de estríper, prostitutas, bailarinas en locales nocturnos, acompañantes, entre otras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se viste de una forma considerada como no recatada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3" marR="18423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447547"/>
                  </a:ext>
                </a:extLst>
              </a:tr>
              <a:tr h="3002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600">
                          <a:effectLst/>
                        </a:rPr>
                        <a:t>5. La mujer debe ser femenina</a:t>
                      </a:r>
                      <a:endParaRPr lang="es-C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423" marR="18423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es considerada “machona”, es lesbiana, bisexual, transgénero o expresa identidad de género alternativa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3" marR="18423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041033"/>
                  </a:ext>
                </a:extLst>
              </a:tr>
              <a:tr h="10719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600" dirty="0">
                          <a:effectLst/>
                        </a:rPr>
                        <a:t>6. La mujer debe ser sumisa</a:t>
                      </a:r>
                      <a:endParaRPr lang="es-C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423" marR="18423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cuestiona al varón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ha discutido con el varón o lo ha agredido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ha corregido o ridiculizado al varón frente a otras personas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ha denunciado o demandado al varón o ha mencionado que lo va a realizar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ha tratado de defender a otra mujer de una situación de acoso, abuso o violencia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ha decidido hacerse un aborto o tener un hijo, de forma contraria a la opinión del varón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3" marR="18423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250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86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407148-2858-16EB-5F64-677772E1A01A}"/>
              </a:ext>
            </a:extLst>
          </p:cNvPr>
          <p:cNvSpPr txBox="1"/>
          <p:nvPr/>
        </p:nvSpPr>
        <p:spPr>
          <a:xfrm>
            <a:off x="518474" y="591524"/>
            <a:ext cx="779596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es-ES_tradnl" sz="1800" dirty="0">
                <a:solidFill>
                  <a:schemeClr val="bg1"/>
                </a:solidFill>
                <a:latin typeface="+mj-lt"/>
              </a:rPr>
              <a:t>DESAFÍO ESTEREOTIPO </a:t>
            </a:r>
            <a:r>
              <a:rPr lang="es-ES_tradnl" sz="1800" dirty="0">
                <a:solidFill>
                  <a:schemeClr val="bg1"/>
                </a:solidFill>
                <a:latin typeface="+mj-lt"/>
                <a:sym typeface="Wingdings" pitchFamily="2" charset="2"/>
              </a:rPr>
              <a:t> </a:t>
            </a:r>
            <a:r>
              <a:rPr lang="es-ES_tradnl" sz="1800" dirty="0">
                <a:solidFill>
                  <a:schemeClr val="bg1"/>
                </a:solidFill>
                <a:latin typeface="+mj-lt"/>
              </a:rPr>
              <a:t>factores relevantes en el ejercicio de violencia de género, sea que estas hipótesis se planteen como un patrón conductual en la víctima o como una circunstancia aislada que, en sí misma, puede ser considerada de la entidad suficiente para justificar la conducta violenta del autor. </a:t>
            </a:r>
            <a:endParaRPr lang="es-ES_tradnl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indent="450215" algn="just"/>
            <a:endParaRPr lang="es-ES_tradnl" sz="1800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  <a:p>
            <a:pPr indent="450215" algn="just"/>
            <a:r>
              <a:rPr lang="es-ES_tradnl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Validez variable de </a:t>
            </a:r>
            <a:r>
              <a:rPr lang="es-ES_tradnl" sz="1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los estereotipos </a:t>
            </a:r>
            <a:r>
              <a:rPr lang="es-ES_tradnl" sz="1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sym typeface="Wingdings" pitchFamily="2" charset="2"/>
              </a:rPr>
              <a:t> </a:t>
            </a:r>
            <a:r>
              <a:rPr lang="es-ES_tradnl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sociedades más tradicionales, conservadoras y/o patriarcales, las conductas que desafían el estereotipo tendrán una relevancia mayor que en aquellas estructuradas sobre una base mas igualitaria </a:t>
            </a:r>
            <a:r>
              <a:rPr lang="es-ES_tradnl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sym typeface="Wingdings" pitchFamily="2" charset="2"/>
              </a:rPr>
              <a:t> </a:t>
            </a:r>
            <a:r>
              <a:rPr lang="es-ES_tradnl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violencia de género entendida como una manifestación de la desigualdad estructural entre hombres y mujeres y que permea los contextos socio culturales.</a:t>
            </a:r>
          </a:p>
          <a:p>
            <a:pPr indent="450215" algn="just"/>
            <a:endParaRPr lang="es-CL" sz="18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40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1348B06-A5A7-ADFA-20A7-39A5FC34B441}"/>
              </a:ext>
            </a:extLst>
          </p:cNvPr>
          <p:cNvSpPr txBox="1"/>
          <p:nvPr/>
        </p:nvSpPr>
        <p:spPr>
          <a:xfrm>
            <a:off x="1027521" y="348792"/>
            <a:ext cx="7145517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CL" sz="2400" dirty="0"/>
              <a:t>VIOLENCIA DE GÉNERO, SEXISTA, MACHISTA, VIOLENCIA CONTRA LAS MUJERES</a:t>
            </a:r>
            <a:r>
              <a:rPr lang="es-ES" dirty="0"/>
              <a:t> </a:t>
            </a:r>
            <a:endParaRPr lang="es-CL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991258-37F9-5A31-7900-F639BCFB5B2A}"/>
              </a:ext>
            </a:extLst>
          </p:cNvPr>
          <p:cNvSpPr txBox="1"/>
          <p:nvPr/>
        </p:nvSpPr>
        <p:spPr>
          <a:xfrm>
            <a:off x="598602" y="1357848"/>
            <a:ext cx="7946796" cy="34778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L" sz="2000" dirty="0"/>
              <a:t>CONCEPTO</a:t>
            </a:r>
          </a:p>
          <a:p>
            <a:pPr algn="just"/>
            <a:r>
              <a:rPr lang="es-CL" sz="2000" dirty="0"/>
              <a:t>Todo acto de violencia basado en el género que tiene como resultado posible o real un daño físico, sexual o psicológico, incluidas las amenazas, la coerción o la privación arbitraria de la libertad, ya sea que ocurra en la vida pública o en la privada (Plataforma de acción de Beijing) </a:t>
            </a:r>
          </a:p>
          <a:p>
            <a:pPr algn="just"/>
            <a:endParaRPr lang="es-CL" sz="2000" dirty="0"/>
          </a:p>
          <a:p>
            <a:r>
              <a:rPr lang="es-CL" sz="2000" dirty="0"/>
              <a:t>ELEMENTOS</a:t>
            </a:r>
          </a:p>
          <a:p>
            <a:r>
              <a:rPr lang="es-CL" sz="2000" dirty="0"/>
              <a:t>Conducta</a:t>
            </a:r>
          </a:p>
          <a:p>
            <a:r>
              <a:rPr lang="es-CL" sz="2000" dirty="0"/>
              <a:t>Daño (intención irrelevante)</a:t>
            </a:r>
          </a:p>
          <a:p>
            <a:r>
              <a:rPr lang="es-CL" sz="2000" dirty="0"/>
              <a:t>Contexto</a:t>
            </a:r>
          </a:p>
        </p:txBody>
      </p:sp>
    </p:spTree>
    <p:extLst>
      <p:ext uri="{BB962C8B-B14F-4D97-AF65-F5344CB8AC3E}">
        <p14:creationId xmlns:p14="http://schemas.microsoft.com/office/powerpoint/2010/main" val="3706958363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6436</TotalTime>
  <Words>1203</Words>
  <Application>Microsoft Office PowerPoint</Application>
  <PresentationFormat>Presentación en pantalla (16:9)</PresentationFormat>
  <Paragraphs>77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Proxima Nova Semibold</vt:lpstr>
      <vt:lpstr>Proxima Nova</vt:lpstr>
      <vt:lpstr>Calibri</vt:lpstr>
      <vt:lpstr>Times New Roman</vt:lpstr>
      <vt:lpstr>Symbol</vt:lpstr>
      <vt:lpstr>Slidesgo Final Pages</vt:lpstr>
      <vt:lpstr>Aproximación conceptual de la violencia de género. La violencia como fenómeno social"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QUIEBRE, CONSTRUCCIÓN Y AUTONOMÍA DE LA IMAGEN FEMENINA</dc:title>
  <dc:creator>Jessica</dc:creator>
  <cp:lastModifiedBy>jessica arenas paredes</cp:lastModifiedBy>
  <cp:revision>10</cp:revision>
  <dcterms:modified xsi:type="dcterms:W3CDTF">2022-08-22T14:48:39Z</dcterms:modified>
</cp:coreProperties>
</file>