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2" r:id="rId6"/>
    <p:sldId id="261" r:id="rId7"/>
    <p:sldId id="264" r:id="rId8"/>
    <p:sldId id="263" r:id="rId9"/>
    <p:sldId id="265" r:id="rId10"/>
  </p:sldIdLst>
  <p:sldSz cx="12188825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599" autoAdjust="0"/>
  </p:normalViewPr>
  <p:slideViewPr>
    <p:cSldViewPr>
      <p:cViewPr>
        <p:scale>
          <a:sx n="70" d="100"/>
          <a:sy n="70" d="100"/>
        </p:scale>
        <p:origin x="738" y="1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18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2446EEE-9F74-414C-8CF3-76F72C6C9CBB}" type="datetime1">
              <a:rPr lang="es-ES" smtClean="0"/>
              <a:t>28/03/2022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8FC2AD-8B93-45A4-8827-85E82B2F4F55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9586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567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6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9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22E2A2-B648-4842-9ED5-8E4D1828D625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6AB9F2-CD8F-42EB-A63E-2B03D1B74C56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ACC39B-F8AD-4C56-AD8F-A56798AE1A49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5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A5F5A5-C1AF-4E1F-BBE9-77A0324E6A16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8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BAF46A-8BB1-4F24-A11E-0306615E93F5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0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829AD9-EA14-4AE8-BB2F-1A8BF56A3E5B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  <p:sp>
        <p:nvSpPr>
          <p:cNvPr id="85" name="Marcador de posición de contenido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6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8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9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96EFD6-A265-4329-83FB-237234CCC851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EEC8E5-6135-4EEA-A5FA-4E382F0E51FD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grpSp>
        <p:nvGrpSpPr>
          <p:cNvPr id="615" name="marco" descr="Gráfico de cuadro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AA01AB-145F-4AE5-A1D5-362BC05CA7CC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614" name="marco" descr="Gráfico de cuadro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D16348-E405-42B1-89B5-964AA77FE073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dirty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EA5BF5C-F4C1-4C94-BD5F-F847F8EB8117}" type="datetime1">
              <a:rPr lang="es-ES" noProof="0" smtClean="0"/>
              <a:t>28/03/2022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/>
              <a:t>Ley 20.066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dirty="0"/>
              <a:t>Objetivos y deberes generales</a:t>
            </a:r>
          </a:p>
        </p:txBody>
      </p:sp>
      <p:sp>
        <p:nvSpPr>
          <p:cNvPr id="14" name="Marcador de posición de contenido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algn="just" rtl="0">
              <a:buNone/>
            </a:pPr>
            <a:r>
              <a:rPr lang="es-MX" dirty="0"/>
              <a:t>Artículo 1°.- Objeto de la ley. Esta ley tiene por objeto prevenir, sancionar y erradicar la violencia intrafamiliar y otorgar protección a las víctimas de la misma.</a:t>
            </a:r>
          </a:p>
          <a:p>
            <a:pPr marL="0" indent="0" algn="just" rtl="0">
              <a:buNone/>
            </a:pPr>
            <a:r>
              <a:rPr lang="es-MX" dirty="0"/>
              <a:t>Artículo 2º.- Obligación de protección. Es deber del Estado adoptar las medidas conducentes para garantizar la vida, integridad personal y seguridad de los miembros de la familia.</a:t>
            </a:r>
          </a:p>
          <a:p>
            <a:pPr marL="0" indent="0" algn="just" rtl="0">
              <a:buNone/>
            </a:pPr>
            <a:r>
              <a:rPr lang="es-MX" dirty="0"/>
              <a:t>Artículo 3º.- Prevención y Asistencia. El Estado adoptará políticas orientadas a prevenir la violencia intrafamiliar, en especial contra la mujer, los adultos mayores y los niños, y a prestar asistencia a las víctimas.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00E68-AB62-4CA1-8A00-9091F05A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Conceptos legales de V.I.F.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88129A-57E7-4C81-B77F-0808D8AF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88" y="1844824"/>
            <a:ext cx="10945216" cy="460851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dirty="0"/>
              <a:t>Artículo 5º.- Violencia intrafamiliar. Será constitutivo de violencia intrafamiliar </a:t>
            </a:r>
            <a:r>
              <a:rPr lang="es-MX" dirty="0">
                <a:highlight>
                  <a:srgbClr val="000080"/>
                </a:highlight>
              </a:rPr>
              <a:t>todo maltrato </a:t>
            </a:r>
            <a:r>
              <a:rPr lang="es-MX" dirty="0"/>
              <a:t>que afecte la vida o la integridad física o psíquica de quien tenga o haya tenido la calidad de cónyuge del ofensor o una relación de convivencia con él; o sea pariente por consanguinidad o por afinidad en toda la línea recta o en la colateral hasta el tercer grado inclusive, del ofensor o de su cónyuge o de su actual conviviente.</a:t>
            </a:r>
          </a:p>
          <a:p>
            <a:pPr marL="0" indent="0" algn="just">
              <a:buNone/>
            </a:pPr>
            <a:r>
              <a:rPr lang="es-MX" dirty="0"/>
              <a:t>    También habrá violencia intrafamiliar cuando la conducta referida en el inciso precedente ocurra entre los padres de un hijo común, o recaiga sobre persona menor de edad, adulto mayor o discapacitada que se encuentre bajo el cuidado o dependencia de cualquiera de los integrantes del grupo familiar.</a:t>
            </a:r>
          </a:p>
          <a:p>
            <a:pPr marL="0" indent="0" algn="just">
              <a:buNone/>
            </a:pPr>
            <a:r>
              <a:rPr lang="es-MX" dirty="0"/>
              <a:t>    Asimismo, constituyen violencia intrafamiliar las conductas ejercidas en el contexto de relaciones afectivas o familiares, que tengan como objeto directo la vulneración de la autonomía económica de la mujer, o la vulneración patrimonial, o de la subsistencia económica de la familia o de los hijos, tal como el incumplimiento reiterado del deber de proveer alimentos, que se lleven a cabo con el propósito de ejercer control sobre ella, o sobre sus recursos económicos o patrimoniales, generar dependencia o generar un menoscabo de dicho patrimonio o el de sus hijos e hijas.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7941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C7E91F-2241-4569-B723-D058E3CFD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Primer concepto legal de V.I.F.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4B1078-9D9A-4BB1-8A35-78D31CD59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780" y="1844824"/>
            <a:ext cx="11089232" cy="46085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L" dirty="0"/>
              <a:t>Conducta:</a:t>
            </a:r>
          </a:p>
          <a:p>
            <a:r>
              <a:rPr lang="es-CL" dirty="0"/>
              <a:t>Todo maltrato</a:t>
            </a:r>
          </a:p>
          <a:p>
            <a:r>
              <a:rPr lang="es-MX" dirty="0"/>
              <a:t>que afecte la vida o la integridad física o psíquica</a:t>
            </a:r>
            <a:endParaRPr lang="es-CL" dirty="0"/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Relación entre las partes</a:t>
            </a:r>
          </a:p>
          <a:p>
            <a:r>
              <a:rPr lang="es-MX" dirty="0"/>
              <a:t>calidad de cónyuge del ofensor</a:t>
            </a:r>
          </a:p>
          <a:p>
            <a:r>
              <a:rPr lang="es-MX" dirty="0"/>
              <a:t>relación de convivencia con él</a:t>
            </a:r>
          </a:p>
          <a:p>
            <a:r>
              <a:rPr lang="es-MX" dirty="0"/>
              <a:t>padres de un hijo común, o recaiga sobre persona menor de edad, adulto mayor o discapacitada que se encuentre bajo el cuidado o dependencia de cualquiera de los integrantes del grupo familiar.</a:t>
            </a:r>
          </a:p>
          <a:p>
            <a:endParaRPr lang="es-MX" dirty="0"/>
          </a:p>
          <a:p>
            <a:r>
              <a:rPr lang="es-MX" dirty="0"/>
              <a:t>pariente por consanguinidad o por afinidad en toda la línea recta o en la colateral hasta el tercer grado inclusive, del ofensor o de su cónyuge o de su actual conviviente.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7524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C7E91F-2241-4569-B723-D058E3CFD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Segundo concepto legal de V.I.F.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4B1078-9D9A-4BB1-8A35-78D31CD59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780" y="1844824"/>
            <a:ext cx="11089232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Conducta:</a:t>
            </a:r>
          </a:p>
          <a:p>
            <a:r>
              <a:rPr lang="es-MX" dirty="0"/>
              <a:t>conductas ejercidas en el </a:t>
            </a:r>
            <a:r>
              <a:rPr lang="es-MX" dirty="0">
                <a:highlight>
                  <a:srgbClr val="000080"/>
                </a:highlight>
              </a:rPr>
              <a:t>contexto de relaciones afectivas o familiares</a:t>
            </a:r>
            <a:r>
              <a:rPr lang="es-MX" dirty="0"/>
              <a:t>, que tengan como objeto directo </a:t>
            </a:r>
          </a:p>
          <a:p>
            <a:pPr lvl="1"/>
            <a:r>
              <a:rPr lang="es-MX" dirty="0"/>
              <a:t>la vulneración de la autonomía económica de la mujer,</a:t>
            </a:r>
          </a:p>
          <a:p>
            <a:pPr lvl="1"/>
            <a:r>
              <a:rPr lang="es-MX" dirty="0"/>
              <a:t>vulneración patrimonial, o de la subsistencia económica de la familia o de los hijos,</a:t>
            </a:r>
          </a:p>
          <a:p>
            <a:pPr lvl="1"/>
            <a:r>
              <a:rPr lang="es-MX" b="1" dirty="0"/>
              <a:t>Ejemplo</a:t>
            </a:r>
            <a:r>
              <a:rPr lang="es-MX" dirty="0"/>
              <a:t>: incumplimiento reiterado del deber de proveer alimentos, que se lleven a cabo con el propósito de ejercer control sobre ella, o sobre sus recursos económicos o patrimoniales, generar dependencia o generar un menoscabo de dicho patrimonio o el de sus hijos e hijas.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53551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EFF30-9D3B-40F6-84E2-8FA4C0F7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V.I.F en Tribunales de Familia (no delito)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91B222-70A3-45C2-A001-F8E7CF509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04" y="1772816"/>
            <a:ext cx="10945216" cy="481054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dirty="0"/>
              <a:t>Art. 7. Situación de riesgo. Cuando exista una situación de riesgo inminente para una o más personas de sufrir un maltrato constitutivo de violencia intrafamiliar, aun cuando éste no se haya llevado a cabo, el tribunal, </a:t>
            </a:r>
            <a:r>
              <a:rPr lang="es-MX" dirty="0">
                <a:highlight>
                  <a:srgbClr val="000080"/>
                </a:highlight>
              </a:rPr>
              <a:t>con el solo mérito de la denuncia</a:t>
            </a:r>
            <a:r>
              <a:rPr lang="es-MX" dirty="0"/>
              <a:t>, deberá adoptar las medidas de protección o cautelares que correspondan.</a:t>
            </a:r>
          </a:p>
          <a:p>
            <a:pPr algn="just"/>
            <a:r>
              <a:rPr lang="es-MX" dirty="0"/>
              <a:t>Se presumirá que existe una situación de riesgo inminente </a:t>
            </a:r>
          </a:p>
          <a:p>
            <a:pPr lvl="1" algn="just"/>
            <a:r>
              <a:rPr lang="es-MX" dirty="0"/>
              <a:t>haya precedido intimidación de causar daño por parte del ofensor </a:t>
            </a:r>
          </a:p>
          <a:p>
            <a:pPr lvl="1" algn="just"/>
            <a:r>
              <a:rPr lang="es-MX" dirty="0"/>
              <a:t>cuando concurran además, respecto de éste, circunstancias o antecedentes tales como: drogadicción, alcoholismo,</a:t>
            </a:r>
          </a:p>
          <a:p>
            <a:pPr lvl="1" algn="just"/>
            <a:r>
              <a:rPr lang="es-MX" dirty="0"/>
              <a:t>una o más denuncias por violencia intrafamiliar, </a:t>
            </a:r>
          </a:p>
          <a:p>
            <a:pPr lvl="1" algn="just"/>
            <a:r>
              <a:rPr lang="es-MX" dirty="0"/>
              <a:t>condena previa por violencia intrafamiliar, </a:t>
            </a:r>
          </a:p>
          <a:p>
            <a:pPr lvl="1" algn="just"/>
            <a:r>
              <a:rPr lang="es-MX" dirty="0"/>
              <a:t>procesos pendientes o condenas previas por crimen o simple delito contra las personas o por alguno de los delitos establecidos en los párrafos 5 y 6 del Título VII, del Libro Segundo del Código Penal (sexuales)</a:t>
            </a:r>
          </a:p>
          <a:p>
            <a:pPr lvl="1" algn="just"/>
            <a:r>
              <a:rPr lang="es-MX" dirty="0"/>
              <a:t>por infracción a la ley N°17.798 (armas)</a:t>
            </a:r>
          </a:p>
          <a:p>
            <a:pPr lvl="1" algn="just"/>
            <a:r>
              <a:rPr lang="es-MX" dirty="0"/>
              <a:t>antecedentes psiquiátricos o psicológicos que denoten características de personalidad violenta. </a:t>
            </a:r>
          </a:p>
          <a:p>
            <a:pPr lvl="1" algn="just"/>
            <a:r>
              <a:rPr lang="es-MX" dirty="0"/>
              <a:t>Asimismo, se presumirá que hay una situación de riesgo inminente, cuando el denunciado oponga, de manera violenta, su negativa a aceptar el término de una relación afectiva que ha mantenido recientemente con la víctima.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1111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EFF30-9D3B-40F6-84E2-8FA4C0F7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V.I.F en Tribunales de Familia (no delito)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91B222-70A3-45C2-A001-F8E7CF509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04" y="1772816"/>
            <a:ext cx="10945216" cy="4810546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Además, el tribunal cautelará especialmente los casos en que la víctima esté:</a:t>
            </a:r>
          </a:p>
          <a:p>
            <a:pPr lvl="1" algn="just"/>
            <a:r>
              <a:rPr lang="es-MX" dirty="0"/>
              <a:t>embarazada, </a:t>
            </a:r>
          </a:p>
          <a:p>
            <a:pPr lvl="1" algn="just"/>
            <a:r>
              <a:rPr lang="es-MX" dirty="0"/>
              <a:t>se trate de una persona con discapacidad</a:t>
            </a:r>
          </a:p>
          <a:p>
            <a:pPr lvl="1" algn="just"/>
            <a:r>
              <a:rPr lang="es-MX" dirty="0"/>
              <a:t>tenga una condición que la haga vulnerable. </a:t>
            </a:r>
          </a:p>
          <a:p>
            <a:pPr lvl="1" algn="just"/>
            <a:endParaRPr lang="es-MX" dirty="0"/>
          </a:p>
          <a:p>
            <a:pPr marL="274320" lvl="1" indent="0" algn="just">
              <a:buNone/>
            </a:pPr>
            <a:r>
              <a:rPr lang="es-MX" dirty="0"/>
              <a:t>Persona Mayor:</a:t>
            </a:r>
          </a:p>
          <a:p>
            <a:pPr marL="274320" lvl="1" indent="0" algn="just">
              <a:buNone/>
            </a:pPr>
            <a:r>
              <a:rPr lang="es-MX" dirty="0"/>
              <a:t>Se considerará especialmente como situación de riesgo inminente el hecho de que un adulto mayor, dueño o poseedor, a cualquier título, de un inmueble que ocupa para residir, sea expulsado de él, relegado a sectores secundarios o se le restrinja o limite su desplazamiento al interior de ese bien raíz, por algunos de los parientes señalados en el artículo 5º.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07917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BAFE7-B5C7-4031-8499-2C697119A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Sanciones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B8515A-6A65-4E68-A691-B37B48278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Artículo 8°.- Sanciones. Se castigará el maltrato constitutivo de violencia intrafamiliar, atendida su gravedad:</a:t>
            </a:r>
          </a:p>
          <a:p>
            <a:pPr algn="just"/>
            <a:r>
              <a:rPr lang="es-MX" dirty="0"/>
              <a:t>con una multa de media a quince unidades tributarias mensuales a beneficio del gobierno regional del domicilio del denunciante o demandante, para ser destinada a los centros de atención de víctimas de violencia intrafamiliar existentes en la región respectiva y que sean de financiamiento público o privado.</a:t>
            </a:r>
          </a:p>
        </p:txBody>
      </p:sp>
    </p:spTree>
    <p:extLst>
      <p:ext uri="{BB962C8B-B14F-4D97-AF65-F5344CB8AC3E}">
        <p14:creationId xmlns:p14="http://schemas.microsoft.com/office/powerpoint/2010/main" val="265089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D95031-B442-47A9-A1BB-D8E7F9530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Medidas accesorias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5F7BA-8499-495F-93DE-8F6942039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56" y="1628800"/>
            <a:ext cx="11809312" cy="511256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s-MX" b="1" dirty="0"/>
              <a:t>Medidas accesorias</a:t>
            </a:r>
            <a:r>
              <a:rPr lang="es-MX" dirty="0"/>
              <a:t>. el juez deberá aplicar en la sentencia una o más de las siguientes medidas accesorias: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MX" dirty="0"/>
              <a:t>a) abandonar el ofensor el hogar que comparte con la víctima.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MX" dirty="0"/>
              <a:t>b) Prohibición de acercarse a la víctima o a su domicilio, lugar de trabajo o estudio, así como a cualquier otro lugar al que ésta concurra o visite habitualmente. Si ambos trabajan o estudian en el mismo lugar, se oficiará al empleador o director del establecimiento para que adopte las medidas de resguardo necesarias.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MX" dirty="0"/>
              <a:t>c) Prohibición de porte y tenencia y, en su caso, el comiso, de armas de fuego.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MX" dirty="0"/>
              <a:t>d) La asistencia obligatoria a programas terapéuticos o de orientación familiar.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MX" dirty="0"/>
              <a:t>e) Obligación de presentarse regularmente ante la unidad policial que determine el juez.</a:t>
            </a:r>
          </a:p>
          <a:p>
            <a:pPr algn="just">
              <a:spcBef>
                <a:spcPts val="600"/>
              </a:spcBef>
            </a:pPr>
            <a:r>
              <a:rPr lang="es-MX" dirty="0"/>
              <a:t>Plazo: no podrá ser inferior a seis meses ni superior a dos años (renovable).</a:t>
            </a:r>
          </a:p>
          <a:p>
            <a:pPr algn="just">
              <a:spcBef>
                <a:spcPts val="600"/>
              </a:spcBef>
            </a:pPr>
            <a:endParaRPr lang="es-MX" dirty="0"/>
          </a:p>
          <a:p>
            <a:pPr marL="0" indent="0" algn="just">
              <a:spcBef>
                <a:spcPts val="0"/>
              </a:spcBef>
              <a:buNone/>
            </a:pPr>
            <a:r>
              <a:rPr lang="es-MX" b="1" dirty="0"/>
              <a:t>Alimentos</a:t>
            </a:r>
            <a:r>
              <a:rPr lang="es-MX" dirty="0"/>
              <a:t>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MX" dirty="0"/>
              <a:t>el juez, en la sentencia definitiva, fijará los alimentos definitivos, el régimen de cuidado personal y de relación directa y regular de los hijos si los hubiere y cualquier otra cuestión de familia sometida a su conocimiento por las partes.</a:t>
            </a:r>
          </a:p>
          <a:p>
            <a:pPr marL="0" indent="0" algn="just">
              <a:spcBef>
                <a:spcPts val="0"/>
              </a:spcBef>
              <a:buNone/>
            </a:pPr>
            <a:endParaRPr lang="es-MX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es-MX" b="1" dirty="0"/>
              <a:t>Registro de sanciones</a:t>
            </a:r>
            <a:r>
              <a:rPr lang="es-MX" dirty="0"/>
              <a:t>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MX" dirty="0"/>
              <a:t>Se oficia al Registro Civil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2763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zarr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500_TF02804846_TF02804846" id="{65FD6923-A55A-4D8A-AB6E-792F5126A260}" vid="{862C69AA-365A-4DD1-97BC-168A1699736E}"/>
    </a:ext>
  </a:extLst>
</a:theme>
</file>

<file path=ppt/theme/theme2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pizarra para el ámbito educativo (panorámica)</Template>
  <TotalTime>75</TotalTime>
  <Words>1180</Words>
  <Application>Microsoft Office PowerPoint</Application>
  <PresentationFormat>Personalizado</PresentationFormat>
  <Paragraphs>65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Consolas</vt:lpstr>
      <vt:lpstr>Corbel</vt:lpstr>
      <vt:lpstr>Pizarra 16 x 9</vt:lpstr>
      <vt:lpstr>Ley 20.066</vt:lpstr>
      <vt:lpstr>Objetivos y deberes generales</vt:lpstr>
      <vt:lpstr>Conceptos legales de V.I.F.</vt:lpstr>
      <vt:lpstr>Primer concepto legal de V.I.F.</vt:lpstr>
      <vt:lpstr>Segundo concepto legal de V.I.F.</vt:lpstr>
      <vt:lpstr>V.I.F en Tribunales de Familia (no delito)</vt:lpstr>
      <vt:lpstr>V.I.F en Tribunales de Familia (no delito)</vt:lpstr>
      <vt:lpstr>Sanciones</vt:lpstr>
      <vt:lpstr>Medidas accesorias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20.066</dc:title>
  <dc:creator>jessica arenas paredes</dc:creator>
  <cp:lastModifiedBy>jessica arenas paredes</cp:lastModifiedBy>
  <cp:revision>2</cp:revision>
  <dcterms:created xsi:type="dcterms:W3CDTF">2022-03-28T13:57:46Z</dcterms:created>
  <dcterms:modified xsi:type="dcterms:W3CDTF">2022-03-28T15:12:49Z</dcterms:modified>
</cp:coreProperties>
</file>