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257" r:id="rId3"/>
    <p:sldId id="270" r:id="rId4"/>
    <p:sldId id="272" r:id="rId5"/>
    <p:sldId id="271" r:id="rId6"/>
    <p:sldId id="273" r:id="rId7"/>
    <p:sldId id="274" r:id="rId8"/>
    <p:sldId id="275" r:id="rId9"/>
    <p:sldId id="276" r:id="rId10"/>
    <p:sldId id="277" r:id="rId11"/>
    <p:sldId id="279" r:id="rId12"/>
    <p:sldId id="278" r:id="rId13"/>
    <p:sldId id="280" r:id="rId14"/>
    <p:sldId id="281"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2" r:id="rId34"/>
    <p:sldId id="301" r:id="rId35"/>
    <p:sldId id="303" r:id="rId36"/>
    <p:sldId id="338" r:id="rId37"/>
    <p:sldId id="365" r:id="rId38"/>
    <p:sldId id="366" r:id="rId39"/>
    <p:sldId id="367" r:id="rId40"/>
    <p:sldId id="368" r:id="rId41"/>
    <p:sldId id="369" r:id="rId42"/>
    <p:sldId id="370" r:id="rId43"/>
    <p:sldId id="371" r:id="rId44"/>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9" autoAdjust="0"/>
  </p:normalViewPr>
  <p:slideViewPr>
    <p:cSldViewPr>
      <p:cViewPr varScale="1">
        <p:scale>
          <a:sx n="69" d="100"/>
          <a:sy n="69" d="100"/>
        </p:scale>
        <p:origin x="780" y="60"/>
      </p:cViewPr>
      <p:guideLst>
        <p:guide pos="3839"/>
        <p:guide orient="horz" pos="2160"/>
      </p:guideLst>
    </p:cSldViewPr>
  </p:slideViewPr>
  <p:notesTextViewPr>
    <p:cViewPr>
      <p:scale>
        <a:sx n="1" d="1"/>
        <a:sy n="1" d="1"/>
      </p:scale>
      <p:origin x="0" y="0"/>
    </p:cViewPr>
  </p:notesTextViewPr>
  <p:notesViewPr>
    <p:cSldViewPr showGuides="1">
      <p:cViewPr varScale="1">
        <p:scale>
          <a:sx n="76" d="100"/>
          <a:sy n="76" d="100"/>
        </p:scale>
        <p:origin x="318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C2446EEE-9F74-414C-8CF3-76F72C6C9CBB}" type="datetime1">
              <a:rPr lang="es-ES" smtClean="0"/>
              <a:t>17/05/2022</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es-ES"/>
              <a:t>‹Nº›</a:t>
            </a:fld>
            <a:endParaRPr lang="es-ES"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1:36:46.343"/>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848FC2AD-8B93-45A4-8827-85E82B2F4F55}" type="datetime1">
              <a:rPr lang="es-ES" noProof="0" smtClean="0"/>
              <a:t>17/05/2022</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es-ES" noProof="0"/>
              <a:t>‹Nº›</a:t>
            </a:fld>
            <a:endParaRPr lang="es-ES" noProof="0"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a:t>
            </a:fld>
            <a:endParaRPr lang="es-ES" dirty="0"/>
          </a:p>
        </p:txBody>
      </p:sp>
    </p:spTree>
    <p:extLst>
      <p:ext uri="{BB962C8B-B14F-4D97-AF65-F5344CB8AC3E}">
        <p14:creationId xmlns:p14="http://schemas.microsoft.com/office/powerpoint/2010/main" val="341958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10</a:t>
            </a:fld>
            <a:endParaRPr lang="es-ES" dirty="0"/>
          </a:p>
        </p:txBody>
      </p:sp>
    </p:spTree>
    <p:extLst>
      <p:ext uri="{BB962C8B-B14F-4D97-AF65-F5344CB8AC3E}">
        <p14:creationId xmlns:p14="http://schemas.microsoft.com/office/powerpoint/2010/main" val="2937086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11</a:t>
            </a:fld>
            <a:endParaRPr lang="es-ES" dirty="0"/>
          </a:p>
        </p:txBody>
      </p:sp>
    </p:spTree>
    <p:extLst>
      <p:ext uri="{BB962C8B-B14F-4D97-AF65-F5344CB8AC3E}">
        <p14:creationId xmlns:p14="http://schemas.microsoft.com/office/powerpoint/2010/main" val="791798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12</a:t>
            </a:fld>
            <a:endParaRPr lang="es-ES" dirty="0"/>
          </a:p>
        </p:txBody>
      </p:sp>
    </p:spTree>
    <p:extLst>
      <p:ext uri="{BB962C8B-B14F-4D97-AF65-F5344CB8AC3E}">
        <p14:creationId xmlns:p14="http://schemas.microsoft.com/office/powerpoint/2010/main" val="1487735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13</a:t>
            </a:fld>
            <a:endParaRPr lang="es-ES" dirty="0"/>
          </a:p>
        </p:txBody>
      </p:sp>
    </p:spTree>
    <p:extLst>
      <p:ext uri="{BB962C8B-B14F-4D97-AF65-F5344CB8AC3E}">
        <p14:creationId xmlns:p14="http://schemas.microsoft.com/office/powerpoint/2010/main" val="3955263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14</a:t>
            </a:fld>
            <a:endParaRPr lang="es-ES" dirty="0"/>
          </a:p>
        </p:txBody>
      </p:sp>
    </p:spTree>
    <p:extLst>
      <p:ext uri="{BB962C8B-B14F-4D97-AF65-F5344CB8AC3E}">
        <p14:creationId xmlns:p14="http://schemas.microsoft.com/office/powerpoint/2010/main" val="50028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15</a:t>
            </a:fld>
            <a:endParaRPr lang="es-ES" dirty="0"/>
          </a:p>
        </p:txBody>
      </p:sp>
    </p:spTree>
    <p:extLst>
      <p:ext uri="{BB962C8B-B14F-4D97-AF65-F5344CB8AC3E}">
        <p14:creationId xmlns:p14="http://schemas.microsoft.com/office/powerpoint/2010/main" val="1928547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16</a:t>
            </a:fld>
            <a:endParaRPr lang="es-ES" dirty="0"/>
          </a:p>
        </p:txBody>
      </p:sp>
    </p:spTree>
    <p:extLst>
      <p:ext uri="{BB962C8B-B14F-4D97-AF65-F5344CB8AC3E}">
        <p14:creationId xmlns:p14="http://schemas.microsoft.com/office/powerpoint/2010/main" val="2300808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17</a:t>
            </a:fld>
            <a:endParaRPr lang="es-ES" dirty="0"/>
          </a:p>
        </p:txBody>
      </p:sp>
    </p:spTree>
    <p:extLst>
      <p:ext uri="{BB962C8B-B14F-4D97-AF65-F5344CB8AC3E}">
        <p14:creationId xmlns:p14="http://schemas.microsoft.com/office/powerpoint/2010/main" val="1086607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18</a:t>
            </a:fld>
            <a:endParaRPr lang="es-ES" dirty="0"/>
          </a:p>
        </p:txBody>
      </p:sp>
    </p:spTree>
    <p:extLst>
      <p:ext uri="{BB962C8B-B14F-4D97-AF65-F5344CB8AC3E}">
        <p14:creationId xmlns:p14="http://schemas.microsoft.com/office/powerpoint/2010/main" val="4052804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19</a:t>
            </a:fld>
            <a:endParaRPr lang="es-ES" dirty="0"/>
          </a:p>
        </p:txBody>
      </p:sp>
    </p:spTree>
    <p:extLst>
      <p:ext uri="{BB962C8B-B14F-4D97-AF65-F5344CB8AC3E}">
        <p14:creationId xmlns:p14="http://schemas.microsoft.com/office/powerpoint/2010/main" val="288253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a:t>
            </a:fld>
            <a:endParaRPr lang="es-ES" dirty="0"/>
          </a:p>
        </p:txBody>
      </p:sp>
    </p:spTree>
    <p:extLst>
      <p:ext uri="{BB962C8B-B14F-4D97-AF65-F5344CB8AC3E}">
        <p14:creationId xmlns:p14="http://schemas.microsoft.com/office/powerpoint/2010/main" val="4285677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20</a:t>
            </a:fld>
            <a:endParaRPr lang="es-ES" dirty="0"/>
          </a:p>
        </p:txBody>
      </p:sp>
    </p:spTree>
    <p:extLst>
      <p:ext uri="{BB962C8B-B14F-4D97-AF65-F5344CB8AC3E}">
        <p14:creationId xmlns:p14="http://schemas.microsoft.com/office/powerpoint/2010/main" val="1831282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21</a:t>
            </a:fld>
            <a:endParaRPr lang="es-ES" dirty="0"/>
          </a:p>
        </p:txBody>
      </p:sp>
    </p:spTree>
    <p:extLst>
      <p:ext uri="{BB962C8B-B14F-4D97-AF65-F5344CB8AC3E}">
        <p14:creationId xmlns:p14="http://schemas.microsoft.com/office/powerpoint/2010/main" val="3613282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22</a:t>
            </a:fld>
            <a:endParaRPr lang="es-ES" dirty="0"/>
          </a:p>
        </p:txBody>
      </p:sp>
    </p:spTree>
    <p:extLst>
      <p:ext uri="{BB962C8B-B14F-4D97-AF65-F5344CB8AC3E}">
        <p14:creationId xmlns:p14="http://schemas.microsoft.com/office/powerpoint/2010/main" val="46095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23</a:t>
            </a:fld>
            <a:endParaRPr lang="es-ES" dirty="0"/>
          </a:p>
        </p:txBody>
      </p:sp>
    </p:spTree>
    <p:extLst>
      <p:ext uri="{BB962C8B-B14F-4D97-AF65-F5344CB8AC3E}">
        <p14:creationId xmlns:p14="http://schemas.microsoft.com/office/powerpoint/2010/main" val="1195662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24</a:t>
            </a:fld>
            <a:endParaRPr lang="es-ES" dirty="0"/>
          </a:p>
        </p:txBody>
      </p:sp>
    </p:spTree>
    <p:extLst>
      <p:ext uri="{BB962C8B-B14F-4D97-AF65-F5344CB8AC3E}">
        <p14:creationId xmlns:p14="http://schemas.microsoft.com/office/powerpoint/2010/main" val="3703232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25</a:t>
            </a:fld>
            <a:endParaRPr lang="es-ES" dirty="0"/>
          </a:p>
        </p:txBody>
      </p:sp>
    </p:spTree>
    <p:extLst>
      <p:ext uri="{BB962C8B-B14F-4D97-AF65-F5344CB8AC3E}">
        <p14:creationId xmlns:p14="http://schemas.microsoft.com/office/powerpoint/2010/main" val="3275345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26</a:t>
            </a:fld>
            <a:endParaRPr lang="es-ES" dirty="0"/>
          </a:p>
        </p:txBody>
      </p:sp>
    </p:spTree>
    <p:extLst>
      <p:ext uri="{BB962C8B-B14F-4D97-AF65-F5344CB8AC3E}">
        <p14:creationId xmlns:p14="http://schemas.microsoft.com/office/powerpoint/2010/main" val="3283611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27</a:t>
            </a:fld>
            <a:endParaRPr lang="es-ES" dirty="0"/>
          </a:p>
        </p:txBody>
      </p:sp>
    </p:spTree>
    <p:extLst>
      <p:ext uri="{BB962C8B-B14F-4D97-AF65-F5344CB8AC3E}">
        <p14:creationId xmlns:p14="http://schemas.microsoft.com/office/powerpoint/2010/main" val="1815049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28</a:t>
            </a:fld>
            <a:endParaRPr lang="es-ES" dirty="0"/>
          </a:p>
        </p:txBody>
      </p:sp>
    </p:spTree>
    <p:extLst>
      <p:ext uri="{BB962C8B-B14F-4D97-AF65-F5344CB8AC3E}">
        <p14:creationId xmlns:p14="http://schemas.microsoft.com/office/powerpoint/2010/main" val="2443678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29</a:t>
            </a:fld>
            <a:endParaRPr lang="es-ES" dirty="0"/>
          </a:p>
        </p:txBody>
      </p:sp>
    </p:spTree>
    <p:extLst>
      <p:ext uri="{BB962C8B-B14F-4D97-AF65-F5344CB8AC3E}">
        <p14:creationId xmlns:p14="http://schemas.microsoft.com/office/powerpoint/2010/main" val="303206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3</a:t>
            </a:fld>
            <a:endParaRPr lang="es-ES" dirty="0"/>
          </a:p>
        </p:txBody>
      </p:sp>
    </p:spTree>
    <p:extLst>
      <p:ext uri="{BB962C8B-B14F-4D97-AF65-F5344CB8AC3E}">
        <p14:creationId xmlns:p14="http://schemas.microsoft.com/office/powerpoint/2010/main" val="2763456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30</a:t>
            </a:fld>
            <a:endParaRPr lang="es-ES" dirty="0"/>
          </a:p>
        </p:txBody>
      </p:sp>
    </p:spTree>
    <p:extLst>
      <p:ext uri="{BB962C8B-B14F-4D97-AF65-F5344CB8AC3E}">
        <p14:creationId xmlns:p14="http://schemas.microsoft.com/office/powerpoint/2010/main" val="1414353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31</a:t>
            </a:fld>
            <a:endParaRPr lang="es-ES" dirty="0"/>
          </a:p>
        </p:txBody>
      </p:sp>
    </p:spTree>
    <p:extLst>
      <p:ext uri="{BB962C8B-B14F-4D97-AF65-F5344CB8AC3E}">
        <p14:creationId xmlns:p14="http://schemas.microsoft.com/office/powerpoint/2010/main" val="2387650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32</a:t>
            </a:fld>
            <a:endParaRPr lang="es-ES" dirty="0"/>
          </a:p>
        </p:txBody>
      </p:sp>
    </p:spTree>
    <p:extLst>
      <p:ext uri="{BB962C8B-B14F-4D97-AF65-F5344CB8AC3E}">
        <p14:creationId xmlns:p14="http://schemas.microsoft.com/office/powerpoint/2010/main" val="40341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33</a:t>
            </a:fld>
            <a:endParaRPr lang="es-ES" dirty="0"/>
          </a:p>
        </p:txBody>
      </p:sp>
    </p:spTree>
    <p:extLst>
      <p:ext uri="{BB962C8B-B14F-4D97-AF65-F5344CB8AC3E}">
        <p14:creationId xmlns:p14="http://schemas.microsoft.com/office/powerpoint/2010/main" val="2225430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34</a:t>
            </a:fld>
            <a:endParaRPr lang="es-ES" dirty="0"/>
          </a:p>
        </p:txBody>
      </p:sp>
    </p:spTree>
    <p:extLst>
      <p:ext uri="{BB962C8B-B14F-4D97-AF65-F5344CB8AC3E}">
        <p14:creationId xmlns:p14="http://schemas.microsoft.com/office/powerpoint/2010/main" val="100649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35</a:t>
            </a:fld>
            <a:endParaRPr lang="es-ES" dirty="0"/>
          </a:p>
        </p:txBody>
      </p:sp>
    </p:spTree>
    <p:extLst>
      <p:ext uri="{BB962C8B-B14F-4D97-AF65-F5344CB8AC3E}">
        <p14:creationId xmlns:p14="http://schemas.microsoft.com/office/powerpoint/2010/main" val="3131867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4</a:t>
            </a:fld>
            <a:endParaRPr lang="es-ES" dirty="0"/>
          </a:p>
        </p:txBody>
      </p:sp>
    </p:spTree>
    <p:extLst>
      <p:ext uri="{BB962C8B-B14F-4D97-AF65-F5344CB8AC3E}">
        <p14:creationId xmlns:p14="http://schemas.microsoft.com/office/powerpoint/2010/main" val="403200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5</a:t>
            </a:fld>
            <a:endParaRPr lang="es-ES" dirty="0"/>
          </a:p>
        </p:txBody>
      </p:sp>
    </p:spTree>
    <p:extLst>
      <p:ext uri="{BB962C8B-B14F-4D97-AF65-F5344CB8AC3E}">
        <p14:creationId xmlns:p14="http://schemas.microsoft.com/office/powerpoint/2010/main" val="164563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6</a:t>
            </a:fld>
            <a:endParaRPr lang="es-ES" dirty="0"/>
          </a:p>
        </p:txBody>
      </p:sp>
    </p:spTree>
    <p:extLst>
      <p:ext uri="{BB962C8B-B14F-4D97-AF65-F5344CB8AC3E}">
        <p14:creationId xmlns:p14="http://schemas.microsoft.com/office/powerpoint/2010/main" val="3834808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7</a:t>
            </a:fld>
            <a:endParaRPr lang="es-ES" dirty="0"/>
          </a:p>
        </p:txBody>
      </p:sp>
    </p:spTree>
    <p:extLst>
      <p:ext uri="{BB962C8B-B14F-4D97-AF65-F5344CB8AC3E}">
        <p14:creationId xmlns:p14="http://schemas.microsoft.com/office/powerpoint/2010/main" val="94853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8</a:t>
            </a:fld>
            <a:endParaRPr lang="es-ES" dirty="0"/>
          </a:p>
        </p:txBody>
      </p:sp>
    </p:spTree>
    <p:extLst>
      <p:ext uri="{BB962C8B-B14F-4D97-AF65-F5344CB8AC3E}">
        <p14:creationId xmlns:p14="http://schemas.microsoft.com/office/powerpoint/2010/main" val="2016045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9</a:t>
            </a:fld>
            <a:endParaRPr lang="es-ES" dirty="0"/>
          </a:p>
        </p:txBody>
      </p:sp>
    </p:spTree>
    <p:extLst>
      <p:ext uri="{BB962C8B-B14F-4D97-AF65-F5344CB8AC3E}">
        <p14:creationId xmlns:p14="http://schemas.microsoft.com/office/powerpoint/2010/main" val="87189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2413" y="1905000"/>
            <a:ext cx="9144000" cy="2667000"/>
          </a:xfrm>
        </p:spPr>
        <p:txBody>
          <a:bodyPr rtlCol="0">
            <a:noAutofit/>
          </a:bodyPr>
          <a:lstStyle>
            <a:lvl1pPr rtl="0">
              <a:defRPr sz="5400"/>
            </a:lvl1pPr>
          </a:lstStyle>
          <a:p>
            <a:pPr rtl="0"/>
            <a:r>
              <a:rPr lang="es-ES" noProof="0"/>
              <a:t>Haga clic para modificar el estilo de título del patrón</a:t>
            </a:r>
            <a:endParaRPr lang="es-ES" noProof="0" dirty="0"/>
          </a:p>
        </p:txBody>
      </p:sp>
      <p:grpSp>
        <p:nvGrpSpPr>
          <p:cNvPr id="256" name="línea" descr="Gráfico de líneas"/>
          <p:cNvGrpSpPr/>
          <p:nvPr/>
        </p:nvGrpSpPr>
        <p:grpSpPr bwMode="invGray">
          <a:xfrm>
            <a:off x="1584896" y="4724400"/>
            <a:ext cx="8631936" cy="64008"/>
            <a:chOff x="-4110038" y="2703513"/>
            <a:chExt cx="17394239" cy="160336"/>
          </a:xfrm>
          <a:solidFill>
            <a:schemeClr val="accent1"/>
          </a:solidFill>
        </p:grpSpPr>
        <p:sp>
          <p:nvSpPr>
            <p:cNvPr id="257" name="Forma lib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8" name="Forma lib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9" name="Forma lib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0" name="Forma lib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1" name="Forma lib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2" name="Forma lib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3" name="Forma lib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4" name="Forma lib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5" name="Forma lib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6" name="Forma lib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7" name="Forma lib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8" name="Forma lib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9" name="Forma lib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0" name="Forma lib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1" name="Forma lib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2" name="Forma lib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3" name="Forma lib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4" name="Forma lib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5" name="Forma lib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6" name="Forma lib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7" name="Forma lib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8" name="Forma lib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9" name="Forma lib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0" name="Forma lib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1" name="Forma lib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2" name="Forma lib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3" name="Forma lib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4" name="Forma lib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5" name="Forma lib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6" name="Forma lib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7" name="Forma lib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8" name="Forma lib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9" name="Forma lib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0" name="Forma lib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1" name="Forma lib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2" name="Forma lib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3" name="Forma lib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4" name="Forma lib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5" name="Forma lib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6" name="Forma lib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7" name="Forma lib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8" name="Forma lib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9" name="Forma lib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0" name="Forma lib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1" name="Forma lib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2" name="Forma lib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3" name="Forma lib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4" name="Forma lib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5" name="Forma lib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6" name="Forma lib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7" name="Forma lib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8" name="Forma lib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9" name="Forma lib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0" name="Forma lib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1" name="Forma lib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2" name="Forma lib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3" name="Forma lib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4" name="Forma lib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5" name="Forma lib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6" name="Forma lib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7" name="Forma lib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8" name="Forma lib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9" name="Forma lib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0" name="Forma lib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1" name="Forma lib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2" name="Forma lib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3" name="Forma lib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4" name="Forma lib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5" name="Forma lib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6" name="Forma lib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7" name="Forma lib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8" name="Forma lib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9" name="Forma lib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0" name="Forma lib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1" name="Forma lib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2" name="Forma lib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3" name="Forma lib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4" name="Forma lib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5" name="Forma lib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6" name="Forma lib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7" name="Forma lib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8" name="Forma lib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9" name="Forma lib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0" name="Forma lib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1" name="Forma lib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2" name="Forma lib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3" name="Forma lib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4" name="Forma lib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5" name="Forma lib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6" name="Forma lib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7" name="Forma lib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8" name="Forma lib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9" name="Forma lib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0" name="Forma lib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1" name="Forma lib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2" name="Forma lib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3" name="Forma lib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4" name="Forma lib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5" name="Forma lib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6" name="Forma lib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7" name="Forma lib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8" name="Forma lib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9" name="Forma lib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0" name="Forma lib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1" name="Forma lib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2" name="Forma lib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3" name="Forma lib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4" name="Forma lib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5" name="Forma lib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6" name="Forma lib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7" name="Forma lib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8" name="Forma lib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9" name="Forma lib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0" name="Forma lib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1" name="Forma lib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2" name="Forma lib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3" name="Forma lib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4" name="Forma lib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5" name="Forma lib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6" name="Forma lib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7" name="Forma lib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8" name="Forma lib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9" name="Forma lib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Subtítulo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noProof="0"/>
              <a:t>Haga clic para modificar el estilo de subtítulo del patrón</a:t>
            </a:r>
            <a:endParaRPr lang="es-ES" noProof="0"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grpSp>
        <p:nvGrpSpPr>
          <p:cNvPr id="7" name="línea" descr="Gráfico de líneas"/>
          <p:cNvGrpSpPr/>
          <p:nvPr/>
        </p:nvGrpSpPr>
        <p:grpSpPr bwMode="invGray">
          <a:xfrm>
            <a:off x="1522413" y="1514475"/>
            <a:ext cx="10569575" cy="64008"/>
            <a:chOff x="1522413" y="1514475"/>
            <a:chExt cx="10569575" cy="64008"/>
          </a:xfrm>
        </p:grpSpPr>
        <p:sp>
          <p:nvSpPr>
            <p:cNvPr id="8" name="Forma libre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 name="Forma libre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0" name="Forma libre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vertical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7422E2A2-B648-4842-9ED5-8E4D1828D625}" type="datetime1">
              <a:rPr lang="es-ES" noProof="0" smtClean="0"/>
              <a:t>17/05/2022</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y text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361612" y="274639"/>
            <a:ext cx="1371600" cy="5901747"/>
          </a:xfrm>
        </p:spPr>
        <p:txBody>
          <a:bodyPr vert="eaVert" rtlCol="0"/>
          <a:lstStyle>
            <a:lvl1pPr rtl="0">
              <a:defRPr/>
            </a:lvl1pPr>
          </a:lstStyle>
          <a:p>
            <a:pPr rtl="0"/>
            <a:r>
              <a:rPr lang="es-ES" noProof="0"/>
              <a:t>Haga clic para modificar el estilo de título del patrón</a:t>
            </a:r>
            <a:endParaRPr lang="es-ES" noProof="0" dirty="0"/>
          </a:p>
        </p:txBody>
      </p:sp>
      <p:grpSp>
        <p:nvGrpSpPr>
          <p:cNvPr id="7" name="línea" descr="Gráfico de líneas"/>
          <p:cNvGrpSpPr/>
          <p:nvPr/>
        </p:nvGrpSpPr>
        <p:grpSpPr bwMode="invGray">
          <a:xfrm rot="5400000">
            <a:off x="6864412" y="3472598"/>
            <a:ext cx="6492240" cy="64008"/>
            <a:chOff x="1522413" y="1514475"/>
            <a:chExt cx="10569575" cy="64008"/>
          </a:xfrm>
        </p:grpSpPr>
        <p:sp>
          <p:nvSpPr>
            <p:cNvPr id="8"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0"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vertical 2"/>
          <p:cNvSpPr>
            <a:spLocks noGrp="1"/>
          </p:cNvSpPr>
          <p:nvPr>
            <p:ph type="body" orient="vert" idx="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186AB9F2-CD8F-42EB-A63E-2B03D1B74C56}" type="datetime1">
              <a:rPr lang="es-ES" noProof="0" smtClean="0"/>
              <a:t>17/05/2022</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a:t>Haga clic para modificar el estilo de título del patrón</a:t>
            </a:r>
            <a:endParaRPr lang="es-ES" noProof="0" dirty="0"/>
          </a:p>
        </p:txBody>
      </p:sp>
      <p:grpSp>
        <p:nvGrpSpPr>
          <p:cNvPr id="167" name="línea" descr="Gráfico de líneas"/>
          <p:cNvGrpSpPr/>
          <p:nvPr/>
        </p:nvGrpSpPr>
        <p:grpSpPr bwMode="invGray">
          <a:xfrm>
            <a:off x="1522413" y="1514475"/>
            <a:ext cx="10569575" cy="64008"/>
            <a:chOff x="1522413" y="1514475"/>
            <a:chExt cx="10569575" cy="64008"/>
          </a:xfrm>
        </p:grpSpPr>
        <p:sp>
          <p:nvSpPr>
            <p:cNvPr id="168"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contenido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C8ACC39B-F8AD-4C56-AD8F-A56798AE1A49}" type="datetime1">
              <a:rPr lang="es-ES" noProof="0" smtClean="0"/>
              <a:t>17/05/2022</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3" y="1905000"/>
            <a:ext cx="9144000" cy="2667000"/>
          </a:xfrm>
        </p:spPr>
        <p:txBody>
          <a:bodyPr rtlCol="0" anchor="b">
            <a:noAutofit/>
          </a:bodyPr>
          <a:lstStyle>
            <a:lvl1pPr algn="l" rtl="0">
              <a:defRPr sz="4400" b="0" cap="none" baseline="0"/>
            </a:lvl1pPr>
          </a:lstStyle>
          <a:p>
            <a:pPr rtl="0"/>
            <a:r>
              <a:rPr lang="es-ES" noProof="0"/>
              <a:t>Haga clic para modificar el estilo de título del patrón</a:t>
            </a:r>
            <a:endParaRPr lang="es-ES" noProof="0" dirty="0"/>
          </a:p>
        </p:txBody>
      </p:sp>
      <p:grpSp>
        <p:nvGrpSpPr>
          <p:cNvPr id="255" name="línea" descr="Gráfico de líneas"/>
          <p:cNvGrpSpPr/>
          <p:nvPr/>
        </p:nvGrpSpPr>
        <p:grpSpPr bwMode="invGray">
          <a:xfrm>
            <a:off x="1584896" y="4724400"/>
            <a:ext cx="8631936" cy="64008"/>
            <a:chOff x="-4110038" y="2703513"/>
            <a:chExt cx="17394239" cy="160336"/>
          </a:xfrm>
          <a:solidFill>
            <a:schemeClr val="accent1"/>
          </a:solidFill>
        </p:grpSpPr>
        <p:sp>
          <p:nvSpPr>
            <p:cNvPr id="256" name="Forma lib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7" name="Forma lib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8" name="Forma lib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9" name="Forma lib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0" name="Forma lib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1" name="Forma lib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2" name="Forma lib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3" name="Forma lib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4" name="Forma lib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5" name="Forma lib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6" name="Forma lib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7" name="Forma lib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8" name="Forma lib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9" name="Forma lib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0" name="Forma lib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1" name="Forma lib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2" name="Forma lib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3" name="Forma lib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4" name="Forma lib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5" name="Forma lib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6" name="Forma lib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7" name="Forma lib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8" name="Forma lib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9" name="Forma lib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0" name="Forma lib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1" name="Forma lib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2" name="Forma lib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3" name="Forma lib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4" name="Forma lib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5" name="Forma lib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6" name="Forma lib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7" name="Forma lib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8" name="Forma lib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9" name="Forma lib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0" name="Forma lib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1" name="Forma lib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2" name="Forma lib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3" name="Forma lib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4" name="Forma lib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5" name="Forma lib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6" name="Forma lib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7" name="Forma lib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8" name="Forma lib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9" name="Forma lib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0" name="Forma lib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1" name="Forma lib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2" name="Forma lib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3" name="Forma lib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4" name="Forma lib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5" name="Forma lib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6" name="Forma lib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7" name="Forma lib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8" name="Forma lib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9" name="Forma lib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0" name="Forma lib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1" name="Forma lib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2" name="Forma lib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3" name="Forma lib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4" name="Forma lib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5" name="Forma lib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6" name="Forma lib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7" name="Forma lib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8" name="Forma lib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9" name="Forma lib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0" name="Forma lib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1" name="Forma lib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2" name="Forma lib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3" name="Forma lib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4" name="Forma lib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5" name="Forma lib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6" name="Forma lib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7" name="Forma lib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8" name="Forma lib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9" name="Forma lib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0" name="Forma lib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1" name="Forma lib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2" name="Forma lib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3" name="Forma lib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4" name="Forma lib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5" name="Forma lib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6" name="Forma lib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7" name="Forma lib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8" name="Forma lib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9" name="Forma lib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0" name="Forma lib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1" name="Forma lib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2" name="Forma lib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3" name="Forma lib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4" name="Forma lib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5" name="Forma lib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6" name="Forma lib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7" name="Forma lib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8" name="Forma lib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9" name="Forma lib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0" name="Forma lib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1" name="Forma lib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2" name="Forma lib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3" name="Forma lib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4" name="Forma lib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5" name="Forma lib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6" name="Forma lib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7" name="Forma lib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8" name="Forma lib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9" name="Forma lib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0" name="Forma lib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1" name="Forma lib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2" name="Forma lib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3" name="Forma lib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4" name="Forma lib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5" name="Forma lib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6" name="Forma lib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7" name="Forma lib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8" name="Forma lib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9" name="Forma lib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0" name="Forma lib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1" name="Forma lib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2" name="Forma lib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3" name="Forma lib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4" name="Forma lib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5" name="Forma lib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6" name="Forma lib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7" name="Forma lib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8" name="Forma lib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Marcador de posición de texto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noProof="0"/>
              <a:t>Haga clic para modificar los estilos de texto del patrón</a:t>
            </a:r>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79A5F5A5-C1AF-4E1F-BBE9-77A0324E6A16}" type="datetime1">
              <a:rPr lang="es-ES" noProof="0" smtClean="0"/>
              <a:t>17/05/2022</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a:t>Haga clic para modificar el estilo de título del patrón</a:t>
            </a:r>
            <a:endParaRPr lang="es-ES" noProof="0" dirty="0"/>
          </a:p>
        </p:txBody>
      </p:sp>
      <p:grpSp>
        <p:nvGrpSpPr>
          <p:cNvPr id="158" name="línea" descr="Gráfico de líneas"/>
          <p:cNvGrpSpPr/>
          <p:nvPr/>
        </p:nvGrpSpPr>
        <p:grpSpPr bwMode="invGray">
          <a:xfrm>
            <a:off x="1522413" y="1514475"/>
            <a:ext cx="10569575" cy="64008"/>
            <a:chOff x="1522413" y="1514475"/>
            <a:chExt cx="10569575" cy="64008"/>
          </a:xfrm>
        </p:grpSpPr>
        <p:sp>
          <p:nvSpPr>
            <p:cNvPr id="159"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0"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1"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contenido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4" name="Marcador de posición de contenido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FEBAF46A-8BB1-4F24-A11E-0306615E93F5}" type="datetime1">
              <a:rPr lang="es-ES" noProof="0" smtClean="0"/>
              <a:t>17/05/2022</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a:t>Haga clic para modificar el estilo de título del patrón</a:t>
            </a:r>
            <a:endParaRPr lang="es-ES" noProof="0" dirty="0"/>
          </a:p>
        </p:txBody>
      </p:sp>
      <p:grpSp>
        <p:nvGrpSpPr>
          <p:cNvPr id="160" name="línea" descr="Gráfico de líneas"/>
          <p:cNvGrpSpPr/>
          <p:nvPr/>
        </p:nvGrpSpPr>
        <p:grpSpPr bwMode="invGray">
          <a:xfrm>
            <a:off x="1522413" y="1514475"/>
            <a:ext cx="10569575" cy="64008"/>
            <a:chOff x="1522413" y="1514475"/>
            <a:chExt cx="10569575" cy="64008"/>
          </a:xfrm>
        </p:grpSpPr>
        <p:sp>
          <p:nvSpPr>
            <p:cNvPr id="161" name="Forma libre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3"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4"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a:t>Haga clic para modificar los estilos de texto del patrón</a:t>
            </a:r>
          </a:p>
        </p:txBody>
      </p:sp>
      <p:sp>
        <p:nvSpPr>
          <p:cNvPr id="4" name="Marcador de posición de contenido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5" name="Marcador de posición de texto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a:t>Haga clic para modificar los estilos de texto del patrón</a:t>
            </a:r>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7" name="Marcador de posición de fecha 6"/>
          <p:cNvSpPr>
            <a:spLocks noGrp="1"/>
          </p:cNvSpPr>
          <p:nvPr>
            <p:ph type="dt" sz="half" idx="10"/>
          </p:nvPr>
        </p:nvSpPr>
        <p:spPr/>
        <p:txBody>
          <a:bodyPr rtlCol="0"/>
          <a:lstStyle/>
          <a:p>
            <a:pPr rtl="0"/>
            <a:fld id="{D4829AD9-EA14-4AE8-BB2F-1A8BF56A3E5B}" type="datetime1">
              <a:rPr lang="es-ES" noProof="0" smtClean="0"/>
              <a:t>17/05/2022</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
        <p:nvSpPr>
          <p:cNvPr id="85" name="Marcador de posición de contenido 3"/>
          <p:cNvSpPr>
            <a:spLocks noGrp="1"/>
          </p:cNvSpPr>
          <p:nvPr>
            <p:ph sz="half" idx="13"/>
          </p:nvPr>
        </p:nvSpPr>
        <p:spPr>
          <a:xfrm>
            <a:off x="6246812"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grpSp>
        <p:nvGrpSpPr>
          <p:cNvPr id="156" name="línea" descr="Gráfico de líneas"/>
          <p:cNvGrpSpPr/>
          <p:nvPr/>
        </p:nvGrpSpPr>
        <p:grpSpPr bwMode="invGray">
          <a:xfrm>
            <a:off x="1522413" y="1514475"/>
            <a:ext cx="10569575" cy="64008"/>
            <a:chOff x="1522413" y="1514475"/>
            <a:chExt cx="10569575" cy="64008"/>
          </a:xfrm>
        </p:grpSpPr>
        <p:sp>
          <p:nvSpPr>
            <p:cNvPr id="157"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8"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9"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0"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1"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3" name="Marcador de posición de fecha 2"/>
          <p:cNvSpPr>
            <a:spLocks noGrp="1"/>
          </p:cNvSpPr>
          <p:nvPr>
            <p:ph type="dt" sz="half" idx="10"/>
          </p:nvPr>
        </p:nvSpPr>
        <p:spPr/>
        <p:txBody>
          <a:bodyPr rtlCol="0"/>
          <a:lstStyle/>
          <a:p>
            <a:pPr rtl="0"/>
            <a:fld id="{D996EFD6-A265-4329-83FB-237234CCC851}" type="datetime1">
              <a:rPr lang="es-ES" noProof="0" smtClean="0"/>
              <a:t>17/05/2022</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endParaRPr lang="es-ES" noProof="0" dirty="0"/>
          </a:p>
        </p:txBody>
      </p:sp>
      <p:sp>
        <p:nvSpPr>
          <p:cNvPr id="2" name="Marcador de posición de fecha 1"/>
          <p:cNvSpPr>
            <a:spLocks noGrp="1"/>
          </p:cNvSpPr>
          <p:nvPr>
            <p:ph type="dt" sz="half" idx="10"/>
          </p:nvPr>
        </p:nvSpPr>
        <p:spPr/>
        <p:txBody>
          <a:bodyPr rtlCol="0"/>
          <a:lstStyle/>
          <a:p>
            <a:pPr rtl="0"/>
            <a:fld id="{51EEC8E5-6135-4EEA-A5FA-4E382F0E51FD}" type="datetime1">
              <a:rPr lang="es-ES" noProof="0" smtClean="0"/>
              <a:t>17/05/2022</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noProof="0"/>
              <a:t>Haga clic para modificar los estilos de texto del patrón</a:t>
            </a:r>
          </a:p>
        </p:txBody>
      </p:sp>
      <p:sp>
        <p:nvSpPr>
          <p:cNvPr id="3" name="Marcador de posición de contenido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grpSp>
        <p:nvGrpSpPr>
          <p:cNvPr id="615" name="marco" descr="Gráfico de cuadro"/>
          <p:cNvGrpSpPr/>
          <p:nvPr/>
        </p:nvGrpSpPr>
        <p:grpSpPr bwMode="invGray">
          <a:xfrm>
            <a:off x="4417839" y="1630821"/>
            <a:ext cx="6291028" cy="4575885"/>
            <a:chOff x="4417839" y="1630821"/>
            <a:chExt cx="6291028" cy="4575885"/>
          </a:xfrm>
        </p:grpSpPr>
        <p:grpSp>
          <p:nvGrpSpPr>
            <p:cNvPr id="616" name="Grupo 615"/>
            <p:cNvGrpSpPr/>
            <p:nvPr/>
          </p:nvGrpSpPr>
          <p:grpSpPr bwMode="invGray">
            <a:xfrm>
              <a:off x="5414491" y="1630821"/>
              <a:ext cx="5294376" cy="4114800"/>
              <a:chOff x="3310555" y="716546"/>
              <a:chExt cx="5294376" cy="4114800"/>
            </a:xfrm>
          </p:grpSpPr>
          <p:grpSp>
            <p:nvGrpSpPr>
              <p:cNvPr id="768" name="Grupo 767"/>
              <p:cNvGrpSpPr/>
              <p:nvPr/>
            </p:nvGrpSpPr>
            <p:grpSpPr bwMode="invGray">
              <a:xfrm flipH="1">
                <a:off x="3310555" y="737968"/>
                <a:ext cx="5294376" cy="54864"/>
                <a:chOff x="1522413" y="1514475"/>
                <a:chExt cx="10569575" cy="64008"/>
              </a:xfrm>
              <a:solidFill>
                <a:schemeClr val="accent1"/>
              </a:solidFill>
            </p:grpSpPr>
            <p:sp>
              <p:nvSpPr>
                <p:cNvPr id="844" name="Forma libre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5" name="Forma libre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6" name="Forma libre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7"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8"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9"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0"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1"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2"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3"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4"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5"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6"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7"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8"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9"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0"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1"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2"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3"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4"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5"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6"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7"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8"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9"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0"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1"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2"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3"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4"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5"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6"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7"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8"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9"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0"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1"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2"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3"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4"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5"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6"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7"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8"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9"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0"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1"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2"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3"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4"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5"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6"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7"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8"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9"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0"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1"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2"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3"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4"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5"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6"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7"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8"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9"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0"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1"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2"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3"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4"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5"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6"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7"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769" name="Grupo 768"/>
              <p:cNvGrpSpPr/>
              <p:nvPr/>
            </p:nvGrpSpPr>
            <p:grpSpPr bwMode="invGray">
              <a:xfrm rot="16200000" flipH="1">
                <a:off x="6492229" y="2755658"/>
                <a:ext cx="4114800" cy="36576"/>
                <a:chOff x="1522413" y="1514475"/>
                <a:chExt cx="10569575" cy="64008"/>
              </a:xfrm>
              <a:solidFill>
                <a:schemeClr val="accent1"/>
              </a:solidFill>
            </p:grpSpPr>
            <p:sp>
              <p:nvSpPr>
                <p:cNvPr id="770" name="Forma libre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1" name="Forma libre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2" name="Forma libre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3"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4"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5"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6"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7"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8"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9"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0"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1"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2"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3"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4"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5"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6"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7"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8"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9"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0"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1"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2"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3"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4"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5"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6"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7"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8"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9"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0"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1"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2"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3"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4"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5"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6"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7"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8"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9"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0"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1"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2"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3"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4"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5"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6"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7"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8"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9"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0"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1"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2"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3"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4"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5"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6"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7"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8"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9"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0"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1"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2"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3"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4"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5"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6"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7"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8"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9"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0"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1"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2"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3"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nvGrpSpPr>
            <p:cNvPr id="617" name="Grupo 616"/>
            <p:cNvGrpSpPr/>
            <p:nvPr/>
          </p:nvGrpSpPr>
          <p:grpSpPr bwMode="invGray">
            <a:xfrm rot="10800000">
              <a:off x="4417839" y="2091906"/>
              <a:ext cx="5294376" cy="4114800"/>
              <a:chOff x="3310555" y="716546"/>
              <a:chExt cx="5294376" cy="4114800"/>
            </a:xfrm>
          </p:grpSpPr>
          <p:grpSp>
            <p:nvGrpSpPr>
              <p:cNvPr id="618" name="Grupo 617"/>
              <p:cNvGrpSpPr/>
              <p:nvPr/>
            </p:nvGrpSpPr>
            <p:grpSpPr bwMode="invGray">
              <a:xfrm flipH="1">
                <a:off x="3310555" y="737968"/>
                <a:ext cx="5294376" cy="54864"/>
                <a:chOff x="1522413" y="1514475"/>
                <a:chExt cx="10569575" cy="64008"/>
              </a:xfrm>
              <a:solidFill>
                <a:schemeClr val="accent1"/>
              </a:solidFill>
            </p:grpSpPr>
            <p:sp>
              <p:nvSpPr>
                <p:cNvPr id="694" name="Forma libre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5" name="Forma libre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6" name="Forma libre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7"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8"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9"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0"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1"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2"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3"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4"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5"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6"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7"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8"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9"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0"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1"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2"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3"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4"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5"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6"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7"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8"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9"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0"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1"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2"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3"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4"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5"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6"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7"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8"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9"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0"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1"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2"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3"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4"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5"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6"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7"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8"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9"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0"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1"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2"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3"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4"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5"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6"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7"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8"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9"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0"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1"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2"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3"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4"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5"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6"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7"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8"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9"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0"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1"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2"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3"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4"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5"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6"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7"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619" name="Grupo 618"/>
              <p:cNvGrpSpPr/>
              <p:nvPr/>
            </p:nvGrpSpPr>
            <p:grpSpPr bwMode="invGray">
              <a:xfrm rot="16200000" flipH="1">
                <a:off x="6492229" y="2755658"/>
                <a:ext cx="4114800" cy="36576"/>
                <a:chOff x="1522413" y="1514475"/>
                <a:chExt cx="10569575" cy="64008"/>
              </a:xfrm>
              <a:solidFill>
                <a:schemeClr val="accent1"/>
              </a:solidFill>
            </p:grpSpPr>
            <p:sp>
              <p:nvSpPr>
                <p:cNvPr id="620" name="Forma libre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1" name="Forma libre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2" name="Forma libre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3"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4"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5"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6"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7"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8"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9"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0"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1"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2"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3"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4"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5"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6"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7"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8"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9"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0"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1"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2"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3"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4"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5"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6"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7"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8"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9"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0"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1"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2"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3"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4"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5"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6"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7"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8"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9"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0"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1"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2"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3"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4"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5"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6"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7"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8"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9"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0"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1"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2"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3"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4"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5"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6"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7"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8"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9"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0"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1"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2"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3"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4"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5"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6"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7"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8"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9"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0"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1"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2"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3"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2EAA01AB-145F-4AE5-A1D5-362BC05CA7CC}" type="datetime1">
              <a:rPr lang="es-ES" noProof="0" smtClean="0"/>
              <a:t>17/05/2022</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s-ES" noProof="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quiera agregar."/>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grpSp>
        <p:nvGrpSpPr>
          <p:cNvPr id="614" name="marco" descr="Gráfico de cuadro"/>
          <p:cNvGrpSpPr/>
          <p:nvPr/>
        </p:nvGrpSpPr>
        <p:grpSpPr bwMode="invGray">
          <a:xfrm flipH="1">
            <a:off x="1447500" y="1630821"/>
            <a:ext cx="6291028" cy="4575885"/>
            <a:chOff x="4417839" y="1630821"/>
            <a:chExt cx="6291028" cy="4575885"/>
          </a:xfrm>
        </p:grpSpPr>
        <p:grpSp>
          <p:nvGrpSpPr>
            <p:cNvPr id="615" name="Grupo 614"/>
            <p:cNvGrpSpPr/>
            <p:nvPr/>
          </p:nvGrpSpPr>
          <p:grpSpPr bwMode="invGray">
            <a:xfrm>
              <a:off x="5414491" y="1630821"/>
              <a:ext cx="5294376" cy="4114800"/>
              <a:chOff x="3310555" y="716546"/>
              <a:chExt cx="5294376" cy="4114800"/>
            </a:xfrm>
          </p:grpSpPr>
          <p:grpSp>
            <p:nvGrpSpPr>
              <p:cNvPr id="767" name="Grupo 766"/>
              <p:cNvGrpSpPr/>
              <p:nvPr/>
            </p:nvGrpSpPr>
            <p:grpSpPr bwMode="invGray">
              <a:xfrm flipH="1">
                <a:off x="3310555" y="737968"/>
                <a:ext cx="5294376" cy="54864"/>
                <a:chOff x="1522413" y="1514475"/>
                <a:chExt cx="10569575" cy="64008"/>
              </a:xfrm>
              <a:solidFill>
                <a:schemeClr val="accent1"/>
              </a:solidFill>
            </p:grpSpPr>
            <p:sp>
              <p:nvSpPr>
                <p:cNvPr id="843" name="Forma libre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4" name="Forma libre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5" name="Forma libre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6"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7"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8"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9"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0"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1"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2"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3"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4"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5"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6"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7"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8"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9"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0"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1"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2"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3"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4"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5"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6"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7"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8"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9"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0"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1"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2"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3"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4"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5"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6"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7"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8"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9"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0"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1"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2"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3"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4"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5"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6"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7"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8"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9"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0"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1"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2"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3"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4"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5"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6"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7"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8"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9"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0"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1"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2"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3"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4"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5"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6"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7"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8"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9"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0"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1"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2"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3"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4"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5"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6"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768" name="Grupo 767"/>
              <p:cNvGrpSpPr/>
              <p:nvPr/>
            </p:nvGrpSpPr>
            <p:grpSpPr bwMode="invGray">
              <a:xfrm rot="16200000" flipH="1">
                <a:off x="6492229" y="2755658"/>
                <a:ext cx="4114800" cy="36576"/>
                <a:chOff x="1522413" y="1514475"/>
                <a:chExt cx="10569575" cy="64008"/>
              </a:xfrm>
              <a:solidFill>
                <a:schemeClr val="accent1"/>
              </a:solidFill>
            </p:grpSpPr>
            <p:sp>
              <p:nvSpPr>
                <p:cNvPr id="769" name="Forma libre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0" name="Forma libre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1" name="Forma libre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2"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3"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4"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5"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6"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7"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8"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9"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0"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1"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2"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3"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4"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5"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6"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7"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8"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9"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0"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1"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2"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3"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4"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5"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6"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7"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8"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9"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0"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1"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2"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3"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4"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5"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6"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7"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8"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9"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0"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1"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2"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3"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4"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5"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6"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7"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8"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9"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0"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1"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2"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3"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4"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5"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6"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7"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8"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9"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0"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1"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2"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3"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4"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5"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6"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7"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8"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9"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0"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1"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2"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nvGrpSpPr>
            <p:cNvPr id="616" name="Grupo 615"/>
            <p:cNvGrpSpPr/>
            <p:nvPr/>
          </p:nvGrpSpPr>
          <p:grpSpPr bwMode="invGray">
            <a:xfrm rot="10800000">
              <a:off x="4417839" y="2091906"/>
              <a:ext cx="5294376" cy="4114800"/>
              <a:chOff x="3310555" y="716546"/>
              <a:chExt cx="5294376" cy="4114800"/>
            </a:xfrm>
          </p:grpSpPr>
          <p:grpSp>
            <p:nvGrpSpPr>
              <p:cNvPr id="617" name="Grupo 616"/>
              <p:cNvGrpSpPr/>
              <p:nvPr/>
            </p:nvGrpSpPr>
            <p:grpSpPr bwMode="invGray">
              <a:xfrm flipH="1">
                <a:off x="3310555" y="737968"/>
                <a:ext cx="5294376" cy="54864"/>
                <a:chOff x="1522413" y="1514475"/>
                <a:chExt cx="10569575" cy="64008"/>
              </a:xfrm>
              <a:solidFill>
                <a:schemeClr val="accent1"/>
              </a:solidFill>
            </p:grpSpPr>
            <p:sp>
              <p:nvSpPr>
                <p:cNvPr id="693" name="Forma libre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4" name="Forma libre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5" name="Forma libre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6"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7"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8"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9"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0"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1"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2"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3"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4"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5"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6"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7"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8"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9"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0"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1"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2"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3"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4"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5"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6"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7"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8"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9"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0"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1"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2"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3"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4"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5"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6"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7"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8"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9"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0"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1"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2"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3"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4"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5"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6"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7"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8"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9"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0"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1"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2"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3"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4"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5"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6"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7"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8"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9"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0"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1"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2"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3"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4"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5"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6"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7"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8"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9"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0"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1"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2"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3"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4"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5"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6"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618" name="Grupo 617"/>
              <p:cNvGrpSpPr/>
              <p:nvPr/>
            </p:nvGrpSpPr>
            <p:grpSpPr bwMode="invGray">
              <a:xfrm rot="16200000" flipH="1">
                <a:off x="6492229" y="2755658"/>
                <a:ext cx="4114800" cy="36576"/>
                <a:chOff x="1522413" y="1514475"/>
                <a:chExt cx="10569575" cy="64008"/>
              </a:xfrm>
              <a:solidFill>
                <a:schemeClr val="accent1"/>
              </a:solidFill>
            </p:grpSpPr>
            <p:sp>
              <p:nvSpPr>
                <p:cNvPr id="619" name="Forma libre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0" name="Forma libre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1" name="Forma libre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2" name="Forma libre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3" name="Forma libre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4" name="Forma libre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5" name="Forma libre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6" name="Forma libre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7" name="Forma libre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8" name="Forma libre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9" name="Forma libre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0" name="Forma libre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1" name="Forma libre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2" name="Forma libre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3" name="Forma libre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4" name="Forma libre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5" name="Forma libre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6" name="Forma libre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7" name="Forma libre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8" name="Forma libre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9" name="Forma libre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0" name="Forma libre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1" name="Forma libre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2" name="Forma libre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3" name="Forma libre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4" name="Forma libre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5" name="Forma libre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6" name="Forma libre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7" name="Forma libre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8" name="Forma libre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9" name="Forma libre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0" name="Forma libre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1" name="Forma libre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2" name="Forma libre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3" name="Forma libre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4" name="Forma libre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5" name="Forma libre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6" name="Forma libre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7" name="Forma libre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8" name="Forma libre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9" name="Forma libre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0" name="Forma libre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1" name="Forma libre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2" name="Forma libre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3" name="Forma libre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4" name="Forma libre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5" name="Forma libre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6" name="Forma libre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7" name="Forma libre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8" name="Forma libre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9" name="Forma libre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0" name="Forma libre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1" name="Forma libre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2" name="Forma libre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3" name="Forma libre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4" name="Forma libre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5" name="Forma libre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6" name="Forma libre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7" name="Forma libre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8" name="Forma libre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9" name="Forma libre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0" name="Forma libre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1" name="Forma libre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2" name="Forma libre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3" name="Forma libre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4" name="Forma libre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5" name="Forma libre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6" name="Forma libre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7" name="Forma libre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8" name="Forma libre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9" name="Forma libre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0" name="Forma libre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1" name="Forma libre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2" name="Forma libre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sp>
        <p:nvSpPr>
          <p:cNvPr id="4" name="Marcador de posición de texto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noProof="0"/>
              <a:t>Haga clic para modificar los estilos de texto del patrón</a:t>
            </a:r>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AFD16348-E405-42B1-89B5-964AA77FE073}" type="datetime1">
              <a:rPr lang="es-ES" noProof="0" smtClean="0"/>
              <a:t>17/05/2022</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es-ES" dirty="0"/>
              <a:t>Haga clic para modificar el estilo de título del patrón</a:t>
            </a:r>
            <a:endParaRPr lang="es-ES" noProof="0" dirty="0"/>
          </a:p>
        </p:txBody>
      </p:sp>
      <p:sp>
        <p:nvSpPr>
          <p:cNvPr id="3" name="Marcador de posición de texto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s-ES"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s-ES" noProof="0" dirty="0"/>
          </a:p>
        </p:txBody>
      </p:sp>
      <p:sp>
        <p:nvSpPr>
          <p:cNvPr id="4" name="Marcador de posición de fecha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EA5BF5C-F4C1-4C94-BD5F-F847F8EB8117}" type="datetime1">
              <a:rPr lang="es-ES" noProof="0" smtClean="0"/>
              <a:t>17/05/2022</a:t>
            </a:fld>
            <a:endParaRPr lang="es-ES" noProof="0" dirty="0"/>
          </a:p>
        </p:txBody>
      </p:sp>
      <p:sp>
        <p:nvSpPr>
          <p:cNvPr id="6" name="Marcador de posición de número de diapositiva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es-ES" noProof="0" smtClean="0"/>
              <a:pPr rtl="0"/>
              <a:t>‹Nº›</a:t>
            </a:fld>
            <a:endParaRPr lang="es-ES" noProof="0"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MX" dirty="0"/>
              <a:t>Rol del abogado y Curador </a:t>
            </a:r>
            <a:r>
              <a:rPr lang="es-MX" i="1" dirty="0"/>
              <a:t>ad </a:t>
            </a:r>
            <a:r>
              <a:rPr lang="es-MX" i="1" dirty="0" err="1"/>
              <a:t>litem</a:t>
            </a:r>
            <a:r>
              <a:rPr lang="es-MX" dirty="0"/>
              <a:t>.</a:t>
            </a:r>
            <a:endParaRPr lang="es-ES" dirty="0"/>
          </a:p>
        </p:txBody>
      </p:sp>
      <p:sp>
        <p:nvSpPr>
          <p:cNvPr id="3" name="Subtítulo 2"/>
          <p:cNvSpPr>
            <a:spLocks noGrp="1"/>
          </p:cNvSpPr>
          <p:nvPr>
            <p:ph type="subTitle" idx="1"/>
          </p:nvPr>
        </p:nvSpPr>
        <p:spPr/>
        <p:txBody>
          <a:bodyPr rtlCol="0"/>
          <a:lstStyle/>
          <a:p>
            <a:pPr rtl="0"/>
            <a:r>
              <a:rPr lang="es-ES" dirty="0"/>
              <a:t>Ricardo Pérez de Arce Molina</a:t>
            </a:r>
          </a:p>
          <a:p>
            <a:pPr rtl="0"/>
            <a:r>
              <a:rPr lang="es-ES" dirty="0"/>
              <a:t>Universidad de Chile</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dirty="0"/>
              <a:t>Convención Internacional Sobre los Derechos del Niño</a:t>
            </a:r>
            <a:endParaRPr lang="es-ES" i="1" dirty="0"/>
          </a:p>
        </p:txBody>
      </p:sp>
      <p:sp>
        <p:nvSpPr>
          <p:cNvPr id="14" name="Marcador de posición de contenido 13"/>
          <p:cNvSpPr>
            <a:spLocks noGrp="1"/>
          </p:cNvSpPr>
          <p:nvPr>
            <p:ph idx="1"/>
          </p:nvPr>
        </p:nvSpPr>
        <p:spPr>
          <a:xfrm>
            <a:off x="621804" y="1758748"/>
            <a:ext cx="10369152" cy="4680520"/>
          </a:xfrm>
        </p:spPr>
        <p:txBody>
          <a:bodyPr rtlCol="0">
            <a:normAutofit/>
          </a:bodyPr>
          <a:lstStyle/>
          <a:p>
            <a:pPr marL="12700" marR="127635" indent="0" algn="just">
              <a:lnSpc>
                <a:spcPct val="100600"/>
              </a:lnSpc>
              <a:spcBef>
                <a:spcPts val="85"/>
              </a:spcBef>
              <a:buNone/>
            </a:pPr>
            <a:r>
              <a:rPr lang="es-MX" sz="2400" dirty="0"/>
              <a:t>CIDN, Art. 12.</a:t>
            </a:r>
          </a:p>
          <a:p>
            <a:pPr marL="469900" marR="127635" indent="-457200" algn="just">
              <a:lnSpc>
                <a:spcPct val="100600"/>
              </a:lnSpc>
              <a:spcBef>
                <a:spcPts val="85"/>
              </a:spcBef>
              <a:buAutoNum type="arabicPeriod"/>
            </a:pPr>
            <a:endParaRPr lang="es-MX" dirty="0"/>
          </a:p>
          <a:p>
            <a:pPr marL="469900" marR="127635" indent="-457200" algn="just">
              <a:lnSpc>
                <a:spcPct val="100600"/>
              </a:lnSpc>
              <a:spcBef>
                <a:spcPts val="85"/>
              </a:spcBef>
              <a:buAutoNum type="arabicPeriod"/>
            </a:pPr>
            <a:r>
              <a:rPr lang="es-MX" sz="2400" dirty="0"/>
              <a:t>Los Estados Partes garantizarán al niño que esté en condiciones de formarse un juicio propio el derecho de expresar su opinión libremente en todos los asuntos que afectan al niño, teniéndose debidamente en cuenta las opiniones del niño, en función de la edad y madurez del niño. </a:t>
            </a:r>
          </a:p>
          <a:p>
            <a:pPr marL="469900" marR="127635" indent="-457200" algn="just">
              <a:lnSpc>
                <a:spcPct val="100600"/>
              </a:lnSpc>
              <a:spcBef>
                <a:spcPts val="85"/>
              </a:spcBef>
              <a:buAutoNum type="arabicPeriod"/>
            </a:pPr>
            <a:r>
              <a:rPr lang="es-MX" sz="2400" dirty="0"/>
              <a:t>Con tal fin, se dará en particular al niño oportunidad de ser escuchado en todo procedimiento judicial o administrativo que afecte al niño, </a:t>
            </a:r>
            <a:r>
              <a:rPr lang="es-MX" sz="2400" b="1" u="sng" dirty="0"/>
              <a:t>ya sea directamente o por medio de un representante o de un órgano apropiado</a:t>
            </a:r>
            <a:r>
              <a:rPr lang="es-MX" sz="2400" dirty="0"/>
              <a:t>, en consonancia con las normas de procedimiento de la ley nacional. </a:t>
            </a:r>
            <a:endParaRPr lang="es-MX" dirty="0">
              <a:cs typeface="Arial"/>
            </a:endParaRPr>
          </a:p>
          <a:p>
            <a:pPr marL="12700" marR="127635" indent="0" algn="just">
              <a:lnSpc>
                <a:spcPct val="100600"/>
              </a:lnSpc>
              <a:spcBef>
                <a:spcPts val="85"/>
              </a:spcBef>
              <a:buNone/>
            </a:pPr>
            <a:r>
              <a:rPr lang="es-MX" sz="2400" dirty="0">
                <a:cs typeface="Arial"/>
              </a:rPr>
              <a:t>(La CIDN prevé </a:t>
            </a:r>
            <a:r>
              <a:rPr lang="es-MX" dirty="0">
                <a:cs typeface="Arial"/>
              </a:rPr>
              <a:t>3 formas de escucha del niño en un procedimiento judicial)</a:t>
            </a:r>
            <a:endParaRPr lang="es-MX" sz="2400" dirty="0"/>
          </a:p>
        </p:txBody>
      </p:sp>
    </p:spTree>
    <p:extLst>
      <p:ext uri="{BB962C8B-B14F-4D97-AF65-F5344CB8AC3E}">
        <p14:creationId xmlns:p14="http://schemas.microsoft.com/office/powerpoint/2010/main" val="269091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dirty="0"/>
              <a:t>Convención Internacional Sobre los Derechos del Niño</a:t>
            </a:r>
            <a:endParaRPr lang="es-ES" i="1" dirty="0"/>
          </a:p>
        </p:txBody>
      </p:sp>
      <p:sp>
        <p:nvSpPr>
          <p:cNvPr id="14" name="Marcador de posición de contenido 13"/>
          <p:cNvSpPr>
            <a:spLocks noGrp="1"/>
          </p:cNvSpPr>
          <p:nvPr>
            <p:ph idx="1"/>
          </p:nvPr>
        </p:nvSpPr>
        <p:spPr>
          <a:xfrm>
            <a:off x="621804" y="1758748"/>
            <a:ext cx="10369152" cy="4680520"/>
          </a:xfrm>
        </p:spPr>
        <p:txBody>
          <a:bodyPr rtlCol="0">
            <a:normAutofit fontScale="92500" lnSpcReduction="20000"/>
          </a:bodyPr>
          <a:lstStyle/>
          <a:p>
            <a:pPr marL="12700" marR="127635" indent="0" algn="just">
              <a:lnSpc>
                <a:spcPct val="100600"/>
              </a:lnSpc>
              <a:spcBef>
                <a:spcPts val="85"/>
              </a:spcBef>
              <a:buNone/>
            </a:pPr>
            <a:r>
              <a:rPr lang="es-MX" sz="2400" dirty="0"/>
              <a:t>Comité de los Derechos del Niño:</a:t>
            </a:r>
          </a:p>
          <a:p>
            <a:pPr marL="12700" marR="127635" indent="0" algn="just">
              <a:lnSpc>
                <a:spcPct val="100600"/>
              </a:lnSpc>
              <a:spcBef>
                <a:spcPts val="85"/>
              </a:spcBef>
              <a:buNone/>
            </a:pPr>
            <a:endParaRPr lang="es-MX" dirty="0"/>
          </a:p>
          <a:p>
            <a:pPr marL="12700" marR="127635" indent="0" algn="just">
              <a:lnSpc>
                <a:spcPct val="100600"/>
              </a:lnSpc>
              <a:spcBef>
                <a:spcPts val="85"/>
              </a:spcBef>
              <a:buNone/>
            </a:pPr>
            <a:r>
              <a:rPr lang="es-MX" dirty="0"/>
              <a:t>CIDN, Art. 43.</a:t>
            </a:r>
          </a:p>
          <a:p>
            <a:pPr marL="469900" marR="127635" indent="-457200" algn="just">
              <a:lnSpc>
                <a:spcPct val="100600"/>
              </a:lnSpc>
              <a:spcBef>
                <a:spcPts val="85"/>
              </a:spcBef>
              <a:buAutoNum type="arabicPeriod"/>
            </a:pPr>
            <a:r>
              <a:rPr lang="es-MX" dirty="0"/>
              <a:t>Con la finalidad de examinar los progresos realizados en el cumplimiento de las obligaciones contraídas por los Estados Partes en la presente Convención, se establecerá un Comité de los Derechos del Niño que desempeñará las funciones que a continuación se estipulan. </a:t>
            </a:r>
          </a:p>
          <a:p>
            <a:pPr marL="469900" marR="127635" indent="-457200" algn="just">
              <a:lnSpc>
                <a:spcPct val="100600"/>
              </a:lnSpc>
              <a:spcBef>
                <a:spcPts val="85"/>
              </a:spcBef>
              <a:buAutoNum type="arabicPeriod"/>
            </a:pPr>
            <a:endParaRPr lang="es-MX" sz="2400" dirty="0"/>
          </a:p>
          <a:p>
            <a:pPr marL="12700" marR="127635" indent="0" algn="just">
              <a:lnSpc>
                <a:spcPct val="100600"/>
              </a:lnSpc>
              <a:spcBef>
                <a:spcPts val="85"/>
              </a:spcBef>
              <a:buNone/>
            </a:pPr>
            <a:r>
              <a:rPr lang="es-MX" sz="2400" dirty="0"/>
              <a:t>CIDN, Art. 45</a:t>
            </a:r>
          </a:p>
          <a:p>
            <a:pPr marL="12700" marR="127635" indent="0" algn="just">
              <a:lnSpc>
                <a:spcPct val="100600"/>
              </a:lnSpc>
              <a:spcBef>
                <a:spcPts val="85"/>
              </a:spcBef>
              <a:buNone/>
            </a:pPr>
            <a:r>
              <a:rPr lang="es-MX" dirty="0"/>
              <a:t>d) El Comité podrá formular sugerencias y recomendaciones </a:t>
            </a:r>
            <a:r>
              <a:rPr lang="es-MX" b="1" u="sng" dirty="0"/>
              <a:t>generales</a:t>
            </a:r>
            <a:r>
              <a:rPr lang="es-MX" dirty="0"/>
              <a:t> basadas en la información recibida en virtud de los artículos 44 y 45 de la presente Convención. Dichas sugerencias y recomendaciones generales deberán transmitirse a los Estados Partes interesados y notificarse a la Asamblea General, junto con los comentarios, si los hubiere, de los Estados Partes.</a:t>
            </a:r>
          </a:p>
          <a:p>
            <a:pPr marL="12700" marR="127635" indent="0" algn="just">
              <a:lnSpc>
                <a:spcPct val="100600"/>
              </a:lnSpc>
              <a:spcBef>
                <a:spcPts val="85"/>
              </a:spcBef>
              <a:buNone/>
            </a:pPr>
            <a:endParaRPr lang="es-MX" sz="2400" dirty="0"/>
          </a:p>
          <a:p>
            <a:pPr marL="12700" marR="127635" indent="0" algn="just">
              <a:lnSpc>
                <a:spcPct val="100600"/>
              </a:lnSpc>
              <a:spcBef>
                <a:spcPts val="85"/>
              </a:spcBef>
              <a:buNone/>
            </a:pPr>
            <a:r>
              <a:rPr lang="es-MX" dirty="0"/>
              <a:t>(Los informes del Comité se consideran interpretación auténtica de la CIDN)</a:t>
            </a:r>
            <a:endParaRPr lang="es-MX" sz="2400" dirty="0"/>
          </a:p>
        </p:txBody>
      </p:sp>
    </p:spTree>
    <p:extLst>
      <p:ext uri="{BB962C8B-B14F-4D97-AF65-F5344CB8AC3E}">
        <p14:creationId xmlns:p14="http://schemas.microsoft.com/office/powerpoint/2010/main" val="247560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a:t>Observación 14 del Comité de los </a:t>
            </a:r>
            <a:r>
              <a:rPr lang="es-ES" dirty="0" err="1"/>
              <a:t>Derehcos</a:t>
            </a:r>
            <a:r>
              <a:rPr lang="es-ES" dirty="0"/>
              <a:t> del Niño</a:t>
            </a:r>
            <a:endParaRPr lang="es-ES" i="1" dirty="0"/>
          </a:p>
        </p:txBody>
      </p:sp>
      <p:sp>
        <p:nvSpPr>
          <p:cNvPr id="14" name="Marcador de posición de contenido 13"/>
          <p:cNvSpPr>
            <a:spLocks noGrp="1"/>
          </p:cNvSpPr>
          <p:nvPr>
            <p:ph idx="1"/>
          </p:nvPr>
        </p:nvSpPr>
        <p:spPr>
          <a:xfrm>
            <a:off x="621804" y="1758748"/>
            <a:ext cx="11089232" cy="4824614"/>
          </a:xfrm>
        </p:spPr>
        <p:txBody>
          <a:bodyPr rtlCol="0">
            <a:normAutofit fontScale="85000" lnSpcReduction="20000"/>
          </a:bodyPr>
          <a:lstStyle/>
          <a:p>
            <a:pPr marL="0" marR="127635" indent="0" algn="just">
              <a:lnSpc>
                <a:spcPct val="100600"/>
              </a:lnSpc>
              <a:spcBef>
                <a:spcPts val="85"/>
              </a:spcBef>
              <a:buNone/>
            </a:pPr>
            <a:r>
              <a:rPr lang="es-MX" sz="2800" dirty="0"/>
              <a:t>Observación 14 Comité</a:t>
            </a:r>
          </a:p>
          <a:p>
            <a:pPr marL="0" marR="127635" indent="0" algn="just">
              <a:lnSpc>
                <a:spcPct val="100600"/>
              </a:lnSpc>
              <a:spcBef>
                <a:spcPts val="85"/>
              </a:spcBef>
              <a:buNone/>
            </a:pPr>
            <a:endParaRPr lang="es-MX" sz="2800" dirty="0"/>
          </a:p>
          <a:p>
            <a:pPr marL="0" marR="127635" indent="0" algn="just">
              <a:lnSpc>
                <a:spcPct val="100600"/>
              </a:lnSpc>
              <a:spcBef>
                <a:spcPts val="85"/>
              </a:spcBef>
              <a:buNone/>
            </a:pPr>
            <a:r>
              <a:rPr lang="es-MX" sz="2800" dirty="0"/>
              <a:t>B. “Garantías procesales para velar por la observancia del interés superior del niño”.</a:t>
            </a:r>
          </a:p>
          <a:p>
            <a:pPr marL="0" marR="127635" indent="0" algn="just">
              <a:lnSpc>
                <a:spcPct val="100600"/>
              </a:lnSpc>
              <a:spcBef>
                <a:spcPts val="85"/>
              </a:spcBef>
              <a:buNone/>
            </a:pPr>
            <a:endParaRPr lang="es-MX" sz="2800" dirty="0">
              <a:solidFill>
                <a:srgbClr val="000000"/>
              </a:solidFill>
              <a:cs typeface="Arial"/>
            </a:endParaRPr>
          </a:p>
          <a:p>
            <a:pPr marL="0" marR="127635" indent="0" algn="just">
              <a:lnSpc>
                <a:spcPct val="100600"/>
              </a:lnSpc>
              <a:spcBef>
                <a:spcPts val="85"/>
              </a:spcBef>
              <a:buNone/>
            </a:pPr>
            <a:r>
              <a:rPr lang="es-MX" sz="2800" b="1" dirty="0"/>
              <a:t>a) El derecho del niño a expresar su propia opinión</a:t>
            </a:r>
            <a:endParaRPr lang="es-MX" sz="2800" b="1" dirty="0">
              <a:solidFill>
                <a:srgbClr val="000000"/>
              </a:solidFill>
              <a:cs typeface="Arial"/>
            </a:endParaRPr>
          </a:p>
          <a:p>
            <a:pPr marL="0" marR="127635" indent="0" algn="just">
              <a:lnSpc>
                <a:spcPct val="100600"/>
              </a:lnSpc>
              <a:spcBef>
                <a:spcPts val="85"/>
              </a:spcBef>
              <a:buNone/>
            </a:pPr>
            <a:endParaRPr lang="es-MX" sz="2800" dirty="0">
              <a:solidFill>
                <a:srgbClr val="000000"/>
              </a:solidFill>
              <a:cs typeface="Arial"/>
            </a:endParaRPr>
          </a:p>
          <a:p>
            <a:pPr marL="0" marR="127635" indent="0" algn="just">
              <a:lnSpc>
                <a:spcPct val="100600"/>
              </a:lnSpc>
              <a:spcBef>
                <a:spcPts val="85"/>
              </a:spcBef>
              <a:buNone/>
            </a:pPr>
            <a:r>
              <a:rPr lang="es-MX" sz="2400" dirty="0"/>
              <a:t>	89. Un elemento fundamental del proceso es la comunicación con los niños para lograr </a:t>
            </a:r>
            <a:r>
              <a:rPr lang="es-MX" sz="2400" b="1" dirty="0"/>
              <a:t>que participen de manera </a:t>
            </a:r>
            <a:r>
              <a:rPr lang="es-MX" sz="2400" b="1" u="sng" dirty="0"/>
              <a:t>provechosa</a:t>
            </a:r>
            <a:r>
              <a:rPr lang="es-MX" sz="2400" b="1" dirty="0"/>
              <a:t> en él y determinar su interés superior</a:t>
            </a:r>
            <a:r>
              <a:rPr lang="es-MX" sz="2400" dirty="0"/>
              <a:t>. En el marco de esa comunicación, entre otras cosas, se debería </a:t>
            </a:r>
            <a:r>
              <a:rPr lang="es-MX" sz="2400" b="1" dirty="0"/>
              <a:t>informar a los niños sobre el proceso </a:t>
            </a:r>
            <a:r>
              <a:rPr lang="es-MX" sz="2400" dirty="0"/>
              <a:t>y los posibles servicios y soluciones duraderas, reunir información proporcionada por los niños y pedirles opinión.</a:t>
            </a:r>
          </a:p>
          <a:p>
            <a:pPr marL="0" marR="127635" indent="0" algn="just">
              <a:lnSpc>
                <a:spcPct val="100600"/>
              </a:lnSpc>
              <a:spcBef>
                <a:spcPts val="85"/>
              </a:spcBef>
              <a:buNone/>
            </a:pPr>
            <a:r>
              <a:rPr lang="es-MX" sz="2400" dirty="0"/>
              <a:t>	90. Cuando el niño desea expresar su parecer y este derecho se ejerce mediante un representante, la obligación de este último es </a:t>
            </a:r>
            <a:r>
              <a:rPr lang="es-MX" sz="2400" b="1" dirty="0"/>
              <a:t>comunicar con precisión las opiniones del niño</a:t>
            </a:r>
            <a:r>
              <a:rPr lang="es-MX" sz="2400" dirty="0"/>
              <a:t>. Cuando la opinión del niño </a:t>
            </a:r>
            <a:r>
              <a:rPr lang="es-MX" sz="2400" b="1" dirty="0"/>
              <a:t>entra en conflicto </a:t>
            </a:r>
            <a:r>
              <a:rPr lang="es-MX" sz="2400" dirty="0"/>
              <a:t>con la de su representante, se debe establecer un procedimiento para que el niño pueda acudir a una autoridad a fin de determinar otra fórmula de representación (por ejemplo, un curador </a:t>
            </a:r>
            <a:r>
              <a:rPr lang="es-MX" sz="2400" i="1" dirty="0"/>
              <a:t>ad </a:t>
            </a:r>
            <a:r>
              <a:rPr lang="es-MX" sz="2400" i="1" dirty="0" err="1"/>
              <a:t>litem</a:t>
            </a:r>
            <a:r>
              <a:rPr lang="es-MX" sz="2400" dirty="0"/>
              <a:t>), si es necesario.</a:t>
            </a:r>
          </a:p>
          <a:p>
            <a:pPr marL="0" marR="127635" indent="0" algn="just">
              <a:lnSpc>
                <a:spcPct val="100600"/>
              </a:lnSpc>
              <a:spcBef>
                <a:spcPts val="85"/>
              </a:spcBef>
              <a:buNone/>
            </a:pPr>
            <a:endParaRPr lang="es-MX" dirty="0">
              <a:solidFill>
                <a:srgbClr val="000000"/>
              </a:solidFill>
              <a:cs typeface="Arial"/>
            </a:endParaRPr>
          </a:p>
          <a:p>
            <a:pPr marL="0" marR="127635" indent="0" algn="just">
              <a:lnSpc>
                <a:spcPct val="100600"/>
              </a:lnSpc>
              <a:spcBef>
                <a:spcPts val="85"/>
              </a:spcBef>
              <a:buNone/>
            </a:pPr>
            <a:r>
              <a:rPr lang="es-MX" sz="2400" dirty="0">
                <a:cs typeface="Arial"/>
              </a:rPr>
              <a:t>(Atención a las diferencias ente el “</a:t>
            </a:r>
            <a:r>
              <a:rPr lang="es-MX" sz="2400" dirty="0" err="1">
                <a:cs typeface="Arial"/>
              </a:rPr>
              <a:t>guardian</a:t>
            </a:r>
            <a:r>
              <a:rPr lang="es-MX" sz="2400" dirty="0">
                <a:cs typeface="Arial"/>
              </a:rPr>
              <a:t> </a:t>
            </a:r>
            <a:r>
              <a:rPr lang="es-MX" sz="2400" i="1" dirty="0">
                <a:cs typeface="Arial"/>
              </a:rPr>
              <a:t>ad </a:t>
            </a:r>
            <a:r>
              <a:rPr lang="es-MX" sz="2400" i="1" dirty="0" err="1">
                <a:cs typeface="Arial"/>
              </a:rPr>
              <a:t>litem</a:t>
            </a:r>
            <a:r>
              <a:rPr lang="es-MX" sz="2400" dirty="0">
                <a:cs typeface="Arial"/>
              </a:rPr>
              <a:t>” anglosajón y el “curador </a:t>
            </a:r>
            <a:r>
              <a:rPr lang="es-MX" sz="2400" i="1" dirty="0">
                <a:cs typeface="Arial"/>
              </a:rPr>
              <a:t>ad </a:t>
            </a:r>
            <a:r>
              <a:rPr lang="es-MX" sz="2400" i="1" dirty="0" err="1">
                <a:cs typeface="Arial"/>
              </a:rPr>
              <a:t>litem</a:t>
            </a:r>
            <a:r>
              <a:rPr lang="es-MX" dirty="0">
                <a:cs typeface="Arial"/>
              </a:rPr>
              <a:t>” romano-civil.)</a:t>
            </a:r>
            <a:endParaRPr lang="es-MX" sz="2400" i="1" dirty="0">
              <a:cs typeface="Arial"/>
            </a:endParaRPr>
          </a:p>
        </p:txBody>
      </p:sp>
    </p:spTree>
    <p:extLst>
      <p:ext uri="{BB962C8B-B14F-4D97-AF65-F5344CB8AC3E}">
        <p14:creationId xmlns:p14="http://schemas.microsoft.com/office/powerpoint/2010/main" val="125769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a:t>Observación 14 del Comité de los </a:t>
            </a:r>
            <a:r>
              <a:rPr lang="es-ES" dirty="0" err="1"/>
              <a:t>Derehcos</a:t>
            </a:r>
            <a:r>
              <a:rPr lang="es-ES" dirty="0"/>
              <a:t> del Niño</a:t>
            </a:r>
            <a:endParaRPr lang="es-ES" i="1" dirty="0"/>
          </a:p>
        </p:txBody>
      </p:sp>
      <p:sp>
        <p:nvSpPr>
          <p:cNvPr id="14" name="Marcador de posición de contenido 13"/>
          <p:cNvSpPr>
            <a:spLocks noGrp="1"/>
          </p:cNvSpPr>
          <p:nvPr>
            <p:ph idx="1"/>
          </p:nvPr>
        </p:nvSpPr>
        <p:spPr>
          <a:xfrm>
            <a:off x="405780" y="1700808"/>
            <a:ext cx="11449272" cy="4882554"/>
          </a:xfrm>
        </p:spPr>
        <p:txBody>
          <a:bodyPr rtlCol="0">
            <a:normAutofit fontScale="70000" lnSpcReduction="20000"/>
          </a:bodyPr>
          <a:lstStyle/>
          <a:p>
            <a:pPr marL="0" marR="127635" indent="0" algn="just">
              <a:lnSpc>
                <a:spcPct val="100600"/>
              </a:lnSpc>
              <a:spcBef>
                <a:spcPts val="85"/>
              </a:spcBef>
              <a:buNone/>
            </a:pPr>
            <a:r>
              <a:rPr lang="es-MX" sz="2800" dirty="0"/>
              <a:t>Observación 14 Comité</a:t>
            </a:r>
          </a:p>
          <a:p>
            <a:pPr marL="0" marR="127635" indent="0" algn="just">
              <a:lnSpc>
                <a:spcPct val="100600"/>
              </a:lnSpc>
              <a:spcBef>
                <a:spcPts val="85"/>
              </a:spcBef>
              <a:buNone/>
            </a:pPr>
            <a:endParaRPr lang="es-MX" sz="2800" dirty="0"/>
          </a:p>
          <a:p>
            <a:pPr marL="0" marR="127635" indent="0" algn="just">
              <a:lnSpc>
                <a:spcPct val="100600"/>
              </a:lnSpc>
              <a:spcBef>
                <a:spcPts val="85"/>
              </a:spcBef>
              <a:buNone/>
            </a:pPr>
            <a:r>
              <a:rPr lang="es-MX" sz="2800" b="1" dirty="0"/>
              <a:t>e) La representación letrada</a:t>
            </a:r>
          </a:p>
          <a:p>
            <a:pPr marL="0" marR="127635" indent="0" algn="just">
              <a:lnSpc>
                <a:spcPct val="100600"/>
              </a:lnSpc>
              <a:spcBef>
                <a:spcPts val="85"/>
              </a:spcBef>
              <a:buNone/>
            </a:pPr>
            <a:r>
              <a:rPr lang="es-MX" sz="2800" dirty="0"/>
              <a:t> </a:t>
            </a:r>
          </a:p>
          <a:p>
            <a:pPr marL="0" marR="127635" indent="0" algn="just">
              <a:lnSpc>
                <a:spcPct val="100600"/>
              </a:lnSpc>
              <a:spcBef>
                <a:spcPts val="85"/>
              </a:spcBef>
              <a:buNone/>
            </a:pPr>
            <a:r>
              <a:rPr lang="es-MX" sz="2800" dirty="0"/>
              <a:t>	96. El niño necesitará representación letrada adecuada cuando los tribunales y órganos equivalentes hayan de evaluar y determinar oficialmente su interés superior. </a:t>
            </a:r>
            <a:r>
              <a:rPr lang="es-MX" sz="2800" b="1" u="sng" dirty="0"/>
              <a:t>En particular, cuando se someta a un niño a un procedimiento judicial o administrativo que conlleve la determinación de su interés superior, el niño debe disponer de representación letrada, además de un curador o representante de su opinión, cuando pueda haber un conflicto entre las partes en la decisión</a:t>
            </a:r>
            <a:r>
              <a:rPr lang="es-MX" sz="2800" b="1" dirty="0"/>
              <a:t>.</a:t>
            </a:r>
            <a:endParaRPr lang="es-MX" sz="2800" dirty="0"/>
          </a:p>
          <a:p>
            <a:pPr marL="0" marR="127635" indent="0" algn="just">
              <a:lnSpc>
                <a:spcPct val="100600"/>
              </a:lnSpc>
              <a:spcBef>
                <a:spcPts val="85"/>
              </a:spcBef>
              <a:buNone/>
            </a:pPr>
            <a:endParaRPr lang="es-MX" sz="2800" b="1" dirty="0"/>
          </a:p>
          <a:p>
            <a:pPr marL="0" marR="127635" indent="0" algn="just">
              <a:lnSpc>
                <a:spcPct val="100600"/>
              </a:lnSpc>
              <a:spcBef>
                <a:spcPts val="85"/>
              </a:spcBef>
              <a:buNone/>
            </a:pPr>
            <a:endParaRPr lang="es-MX" sz="2800" b="1" dirty="0"/>
          </a:p>
          <a:p>
            <a:pPr marL="0" marR="127635" indent="0" algn="just">
              <a:lnSpc>
                <a:spcPct val="100600"/>
              </a:lnSpc>
              <a:spcBef>
                <a:spcPts val="85"/>
              </a:spcBef>
              <a:buNone/>
            </a:pPr>
            <a:r>
              <a:rPr lang="es-MX" sz="2900" b="1" dirty="0">
                <a:solidFill>
                  <a:schemeClr val="accent2"/>
                </a:solidFill>
              </a:rPr>
              <a:t>Se fija un estándar, pero queda un matiz al contrastar los números 90 y 96</a:t>
            </a:r>
          </a:p>
          <a:p>
            <a:pPr marL="12700" marR="127635" algn="just">
              <a:lnSpc>
                <a:spcPct val="100600"/>
              </a:lnSpc>
              <a:spcBef>
                <a:spcPts val="85"/>
              </a:spcBef>
            </a:pPr>
            <a:r>
              <a:rPr lang="es-MX" sz="2900" b="1" dirty="0"/>
              <a:t>Notar especialmente:</a:t>
            </a:r>
          </a:p>
          <a:p>
            <a:pPr marL="355600" marR="127635" indent="-342900" algn="just">
              <a:lnSpc>
                <a:spcPct val="100600"/>
              </a:lnSpc>
              <a:spcBef>
                <a:spcPts val="85"/>
              </a:spcBef>
              <a:buFontTx/>
              <a:buChar char="-"/>
            </a:pPr>
            <a:r>
              <a:rPr lang="es-MX" sz="2900" dirty="0"/>
              <a:t>Imperativo de representación letrada.</a:t>
            </a:r>
          </a:p>
          <a:p>
            <a:pPr marL="355600" marR="127635" indent="-342900" algn="just">
              <a:lnSpc>
                <a:spcPct val="100600"/>
              </a:lnSpc>
              <a:spcBef>
                <a:spcPts val="85"/>
              </a:spcBef>
              <a:buFontTx/>
              <a:buChar char="-"/>
            </a:pPr>
            <a:r>
              <a:rPr lang="es-MX" sz="2900" dirty="0"/>
              <a:t>“(…) curador o representante de su opinión (…)”</a:t>
            </a:r>
          </a:p>
          <a:p>
            <a:pPr marL="812800" marR="127635" lvl="1" indent="-342900" algn="just">
              <a:lnSpc>
                <a:spcPct val="100600"/>
              </a:lnSpc>
              <a:spcBef>
                <a:spcPts val="85"/>
              </a:spcBef>
              <a:buFontTx/>
              <a:buChar char="-"/>
            </a:pPr>
            <a:r>
              <a:rPr lang="es-MX" sz="2900" dirty="0"/>
              <a:t>Representación del interés superior.</a:t>
            </a:r>
          </a:p>
          <a:p>
            <a:pPr marL="812800" marR="127635" lvl="1" indent="-342900" algn="just">
              <a:lnSpc>
                <a:spcPct val="100600"/>
              </a:lnSpc>
              <a:spcBef>
                <a:spcPts val="85"/>
              </a:spcBef>
              <a:buFontTx/>
              <a:buChar char="-"/>
            </a:pPr>
            <a:r>
              <a:rPr lang="es-MX" sz="2900" dirty="0"/>
              <a:t>Representación de la voluntad.</a:t>
            </a:r>
          </a:p>
        </p:txBody>
      </p:sp>
    </p:spTree>
    <p:extLst>
      <p:ext uri="{BB962C8B-B14F-4D97-AF65-F5344CB8AC3E}">
        <p14:creationId xmlns:p14="http://schemas.microsoft.com/office/powerpoint/2010/main" val="109967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4" y="274638"/>
            <a:ext cx="9143998" cy="1020762"/>
          </a:xfrm>
        </p:spPr>
        <p:txBody>
          <a:bodyPr rtlCol="0" anchor="b">
            <a:normAutofit/>
          </a:bodyPr>
          <a:lstStyle/>
          <a:p>
            <a:r>
              <a:rPr lang="es-ES" dirty="0"/>
              <a:t>Algunas experiencias internacionales</a:t>
            </a:r>
            <a:endParaRPr lang="es-ES" i="1" dirty="0"/>
          </a:p>
        </p:txBody>
      </p:sp>
      <p:pic>
        <p:nvPicPr>
          <p:cNvPr id="2" name="Imagen 1">
            <a:extLst>
              <a:ext uri="{FF2B5EF4-FFF2-40B4-BE49-F238E27FC236}">
                <a16:creationId xmlns:a16="http://schemas.microsoft.com/office/drawing/2014/main" id="{69EC1D12-2FC8-0F39-44DA-D8962028915E}"/>
              </a:ext>
            </a:extLst>
          </p:cNvPr>
          <p:cNvPicPr>
            <a:picLocks noChangeAspect="1"/>
          </p:cNvPicPr>
          <p:nvPr/>
        </p:nvPicPr>
        <p:blipFill>
          <a:blip r:embed="rId3"/>
          <a:stretch>
            <a:fillRect/>
          </a:stretch>
        </p:blipFill>
        <p:spPr>
          <a:xfrm>
            <a:off x="2297114" y="1905000"/>
            <a:ext cx="7594600" cy="4267200"/>
          </a:xfrm>
          <a:prstGeom prst="rect">
            <a:avLst/>
          </a:prstGeom>
          <a:noFill/>
        </p:spPr>
      </p:pic>
    </p:spTree>
    <p:extLst>
      <p:ext uri="{BB962C8B-B14F-4D97-AF65-F5344CB8AC3E}">
        <p14:creationId xmlns:p14="http://schemas.microsoft.com/office/powerpoint/2010/main" val="150062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a:t>Algunas experiencias internacionales</a:t>
            </a:r>
            <a:endParaRPr lang="es-ES" i="1" dirty="0"/>
          </a:p>
        </p:txBody>
      </p:sp>
      <p:sp>
        <p:nvSpPr>
          <p:cNvPr id="14" name="Marcador de posición de contenido 13"/>
          <p:cNvSpPr>
            <a:spLocks noGrp="1"/>
          </p:cNvSpPr>
          <p:nvPr>
            <p:ph idx="1"/>
          </p:nvPr>
        </p:nvSpPr>
        <p:spPr>
          <a:xfrm>
            <a:off x="405780" y="1700808"/>
            <a:ext cx="11449272" cy="4882554"/>
          </a:xfrm>
        </p:spPr>
        <p:txBody>
          <a:bodyPr rtlCol="0">
            <a:normAutofit/>
          </a:bodyPr>
          <a:lstStyle/>
          <a:p>
            <a:pPr marL="0" marR="127635" indent="0" algn="just">
              <a:lnSpc>
                <a:spcPct val="100600"/>
              </a:lnSpc>
              <a:spcBef>
                <a:spcPts val="85"/>
              </a:spcBef>
              <a:buNone/>
            </a:pPr>
            <a:r>
              <a:rPr lang="es-MX" sz="2800" dirty="0"/>
              <a:t>No existen mecanismos o estructuras universales para asegurar la representación de niños, niñas y adolescentes en procesos judiciales. Existen diversas experiencias en el mundo.</a:t>
            </a:r>
          </a:p>
          <a:p>
            <a:pPr marL="0" marR="127635" indent="0" algn="just">
              <a:lnSpc>
                <a:spcPct val="100600"/>
              </a:lnSpc>
              <a:spcBef>
                <a:spcPts val="85"/>
              </a:spcBef>
              <a:buNone/>
            </a:pPr>
            <a:endParaRPr lang="es-MX" sz="2800" dirty="0"/>
          </a:p>
          <a:p>
            <a:pPr marR="127635" algn="just">
              <a:lnSpc>
                <a:spcPct val="100600"/>
              </a:lnSpc>
              <a:spcBef>
                <a:spcPts val="85"/>
              </a:spcBef>
            </a:pPr>
            <a:r>
              <a:rPr lang="es-MX" sz="2800" dirty="0"/>
              <a:t>En Estados Unidos existen sistemas distintos en cada Estado. Existen algunos mínimos federales, pero la base estructural es variable.</a:t>
            </a:r>
          </a:p>
          <a:p>
            <a:pPr marR="127635" algn="just">
              <a:lnSpc>
                <a:spcPct val="100600"/>
              </a:lnSpc>
              <a:spcBef>
                <a:spcPts val="85"/>
              </a:spcBef>
            </a:pPr>
            <a:r>
              <a:rPr lang="es-MX" sz="2800" dirty="0"/>
              <a:t>La principal regulación es </a:t>
            </a:r>
            <a:r>
              <a:rPr lang="es-MX" sz="2800" i="1" dirty="0"/>
              <a:t>Child Abuse </a:t>
            </a:r>
            <a:r>
              <a:rPr lang="es-MX" sz="2800" i="1" dirty="0" err="1"/>
              <a:t>Prevention</a:t>
            </a:r>
            <a:r>
              <a:rPr lang="es-MX" sz="2800" i="1" dirty="0"/>
              <a:t> and </a:t>
            </a:r>
            <a:r>
              <a:rPr lang="es-MX" sz="2800" i="1" dirty="0" err="1"/>
              <a:t>Tratment</a:t>
            </a:r>
            <a:r>
              <a:rPr lang="es-MX" sz="2800" i="1" dirty="0"/>
              <a:t> </a:t>
            </a:r>
            <a:r>
              <a:rPr lang="es-MX" sz="2800" i="1" dirty="0" err="1"/>
              <a:t>Act</a:t>
            </a:r>
            <a:r>
              <a:rPr lang="es-MX" sz="2800" dirty="0"/>
              <a:t>, (CAPTA, por sus siglas en ingles). Hay dos características de los sistemas:</a:t>
            </a:r>
          </a:p>
          <a:p>
            <a:pPr marR="127635" lvl="1" algn="just">
              <a:lnSpc>
                <a:spcPct val="100600"/>
              </a:lnSpc>
              <a:spcBef>
                <a:spcPts val="85"/>
              </a:spcBef>
            </a:pPr>
            <a:r>
              <a:rPr lang="es-MX" sz="2400" dirty="0"/>
              <a:t>La representación no es ejecutada necesariamente por abogados.</a:t>
            </a:r>
          </a:p>
          <a:p>
            <a:pPr marR="127635" lvl="1" algn="just">
              <a:lnSpc>
                <a:spcPct val="100600"/>
              </a:lnSpc>
              <a:spcBef>
                <a:spcPts val="85"/>
              </a:spcBef>
            </a:pPr>
            <a:r>
              <a:rPr lang="es-MX" sz="2400" dirty="0"/>
              <a:t>La institucionalidad que encargada no es prestadora sino articuladora.</a:t>
            </a:r>
          </a:p>
        </p:txBody>
      </p:sp>
    </p:spTree>
    <p:extLst>
      <p:ext uri="{BB962C8B-B14F-4D97-AF65-F5344CB8AC3E}">
        <p14:creationId xmlns:p14="http://schemas.microsoft.com/office/powerpoint/2010/main" val="132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a:t>Algunas experiencias internacionales</a:t>
            </a:r>
            <a:endParaRPr lang="es-ES" i="1" dirty="0"/>
          </a:p>
        </p:txBody>
      </p:sp>
      <p:sp>
        <p:nvSpPr>
          <p:cNvPr id="14" name="Marcador de posición de contenido 13"/>
          <p:cNvSpPr>
            <a:spLocks noGrp="1"/>
          </p:cNvSpPr>
          <p:nvPr>
            <p:ph idx="1"/>
          </p:nvPr>
        </p:nvSpPr>
        <p:spPr>
          <a:xfrm>
            <a:off x="405780" y="1700808"/>
            <a:ext cx="11449272" cy="4882554"/>
          </a:xfrm>
        </p:spPr>
        <p:txBody>
          <a:bodyPr rtlCol="0">
            <a:normAutofit/>
          </a:bodyPr>
          <a:lstStyle/>
          <a:p>
            <a:pPr marL="274320" marR="127635" lvl="1" indent="0" algn="just">
              <a:lnSpc>
                <a:spcPct val="100600"/>
              </a:lnSpc>
              <a:spcBef>
                <a:spcPts val="85"/>
              </a:spcBef>
              <a:buNone/>
            </a:pPr>
            <a:r>
              <a:rPr lang="es-MX" sz="2400" dirty="0"/>
              <a:t>Existe, según el tipo de caso y la dificultad de este, la posibilidad de encontrar comparecencias de al menos tres clases de intervinientes:</a:t>
            </a:r>
          </a:p>
          <a:p>
            <a:pPr marL="274320" marR="127635" lvl="1" indent="0" algn="just">
              <a:lnSpc>
                <a:spcPct val="100600"/>
              </a:lnSpc>
              <a:spcBef>
                <a:spcPts val="85"/>
              </a:spcBef>
              <a:buNone/>
            </a:pPr>
            <a:endParaRPr lang="es-MX" sz="2400" dirty="0"/>
          </a:p>
          <a:p>
            <a:pPr marR="127635" lvl="1" algn="just">
              <a:lnSpc>
                <a:spcPct val="100600"/>
              </a:lnSpc>
              <a:spcBef>
                <a:spcPts val="85"/>
              </a:spcBef>
            </a:pPr>
            <a:r>
              <a:rPr lang="es-MX" sz="2400" b="1" u="sng" dirty="0"/>
              <a:t>Abogado del niño</a:t>
            </a:r>
            <a:r>
              <a:rPr lang="es-MX" sz="2400" b="1" dirty="0"/>
              <a:t> </a:t>
            </a:r>
            <a:r>
              <a:rPr lang="es-MX" sz="2400" dirty="0"/>
              <a:t>(</a:t>
            </a:r>
            <a:r>
              <a:rPr lang="es-MX" sz="2400" dirty="0" err="1"/>
              <a:t>Children’s</a:t>
            </a:r>
            <a:r>
              <a:rPr lang="es-MX" sz="2400" dirty="0"/>
              <a:t> </a:t>
            </a:r>
            <a:r>
              <a:rPr lang="es-MX" sz="2400" dirty="0" err="1"/>
              <a:t>attorney</a:t>
            </a:r>
            <a:r>
              <a:rPr lang="es-MX" sz="2400" dirty="0"/>
              <a:t>): Abogado encargado de relacionarse con el niño, informarle de la causa e intervenir en juicio en favor de los deseos de su representado.</a:t>
            </a:r>
          </a:p>
          <a:p>
            <a:pPr marR="127635" lvl="1" algn="just">
              <a:lnSpc>
                <a:spcPct val="100600"/>
              </a:lnSpc>
              <a:spcBef>
                <a:spcPts val="85"/>
              </a:spcBef>
            </a:pPr>
            <a:r>
              <a:rPr lang="es-MX" sz="2400" b="1" u="sng" dirty="0"/>
              <a:t>Guardián </a:t>
            </a:r>
            <a:r>
              <a:rPr lang="es-MX" sz="2400" b="1" i="1" u="sng" dirty="0"/>
              <a:t>Ad </a:t>
            </a:r>
            <a:r>
              <a:rPr lang="es-MX" sz="2400" b="1" i="1" u="sng" dirty="0" err="1"/>
              <a:t>Litem</a:t>
            </a:r>
            <a:r>
              <a:rPr lang="es-MX" sz="2400" dirty="0"/>
              <a:t>: Puede ser un abogado o un no abogado que intervenga en el Tribunal en favor del interés superior del niño.</a:t>
            </a:r>
          </a:p>
          <a:p>
            <a:pPr marR="127635" lvl="1" algn="just">
              <a:lnSpc>
                <a:spcPct val="100600"/>
              </a:lnSpc>
              <a:spcBef>
                <a:spcPts val="85"/>
              </a:spcBef>
            </a:pPr>
            <a:r>
              <a:rPr lang="es-MX" sz="2400" b="1" u="sng" dirty="0"/>
              <a:t>Defensor especial nombrado por el Tribunal o voluntario no abogado</a:t>
            </a:r>
            <a:r>
              <a:rPr lang="es-MX" sz="2400" b="1" dirty="0"/>
              <a:t> </a:t>
            </a:r>
            <a:r>
              <a:rPr lang="es-MX" sz="2400" dirty="0"/>
              <a:t>(</a:t>
            </a:r>
            <a:r>
              <a:rPr lang="es-MX" sz="2400" dirty="0" err="1"/>
              <a:t>Court-appointed</a:t>
            </a:r>
            <a:r>
              <a:rPr lang="es-MX" sz="2400" dirty="0"/>
              <a:t> </a:t>
            </a:r>
            <a:r>
              <a:rPr lang="es-MX" sz="2400" dirty="0" err="1"/>
              <a:t>special</a:t>
            </a:r>
            <a:r>
              <a:rPr lang="es-MX" sz="2400" dirty="0"/>
              <a:t> </a:t>
            </a:r>
            <a:r>
              <a:rPr lang="es-MX" sz="2400" dirty="0" err="1"/>
              <a:t>advocate</a:t>
            </a:r>
            <a:r>
              <a:rPr lang="es-MX" sz="2400" dirty="0"/>
              <a:t> </a:t>
            </a:r>
            <a:r>
              <a:rPr lang="es-MX" sz="2400" dirty="0" err="1"/>
              <a:t>or</a:t>
            </a:r>
            <a:r>
              <a:rPr lang="es-MX" sz="2400" dirty="0"/>
              <a:t> lay </a:t>
            </a:r>
            <a:r>
              <a:rPr lang="es-MX" sz="2400" dirty="0" err="1"/>
              <a:t>volunteer</a:t>
            </a:r>
            <a:r>
              <a:rPr lang="es-MX" sz="2400" dirty="0"/>
              <a:t>): Es una persona con capacitación especial para representar el interés superior del niño, además de hacer indagaciones sobre los hechos, y ejercer su defensoría ante los tribunales.</a:t>
            </a:r>
          </a:p>
        </p:txBody>
      </p:sp>
    </p:spTree>
    <p:extLst>
      <p:ext uri="{BB962C8B-B14F-4D97-AF65-F5344CB8AC3E}">
        <p14:creationId xmlns:p14="http://schemas.microsoft.com/office/powerpoint/2010/main" val="250958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a:t>Algunas experiencias internacionales</a:t>
            </a:r>
            <a:endParaRPr lang="es-ES" i="1" dirty="0"/>
          </a:p>
        </p:txBody>
      </p:sp>
      <p:sp>
        <p:nvSpPr>
          <p:cNvPr id="14" name="Marcador de posición de contenido 13"/>
          <p:cNvSpPr>
            <a:spLocks noGrp="1"/>
          </p:cNvSpPr>
          <p:nvPr>
            <p:ph idx="1"/>
          </p:nvPr>
        </p:nvSpPr>
        <p:spPr>
          <a:xfrm>
            <a:off x="405780" y="1700808"/>
            <a:ext cx="11449272" cy="4882554"/>
          </a:xfrm>
        </p:spPr>
        <p:txBody>
          <a:bodyPr rtlCol="0">
            <a:normAutofit/>
          </a:bodyPr>
          <a:lstStyle/>
          <a:p>
            <a:pPr marL="274320" marR="127635" lvl="1" indent="0" algn="just">
              <a:lnSpc>
                <a:spcPct val="100600"/>
              </a:lnSpc>
              <a:spcBef>
                <a:spcPts val="85"/>
              </a:spcBef>
              <a:buNone/>
            </a:pPr>
            <a:r>
              <a:rPr lang="es-MX" sz="2400" dirty="0"/>
              <a:t>La institucionalidad a cargo de proveer la representación judicial a los niños es articuladora y no prestadora.</a:t>
            </a:r>
          </a:p>
          <a:p>
            <a:pPr marR="127635" lvl="1" algn="just">
              <a:lnSpc>
                <a:spcPct val="100600"/>
              </a:lnSpc>
              <a:spcBef>
                <a:spcPts val="85"/>
              </a:spcBef>
            </a:pPr>
            <a:r>
              <a:rPr lang="es-MX" sz="2400" dirty="0" err="1"/>
              <a:t>Children´s</a:t>
            </a:r>
            <a:r>
              <a:rPr lang="es-MX" sz="2400" dirty="0"/>
              <a:t> </a:t>
            </a:r>
            <a:r>
              <a:rPr lang="es-MX" sz="2400" dirty="0" err="1"/>
              <a:t>Boureau</a:t>
            </a:r>
            <a:r>
              <a:rPr lang="es-MX" sz="2400" dirty="0"/>
              <a:t>: Oficina federal que tiene varias funciones relativas a la administración y coordinación de programas de intervención social</a:t>
            </a:r>
          </a:p>
          <a:p>
            <a:pPr marR="127635" lvl="2" algn="just">
              <a:lnSpc>
                <a:spcPct val="100600"/>
              </a:lnSpc>
              <a:spcBef>
                <a:spcPts val="85"/>
              </a:spcBef>
            </a:pPr>
            <a:r>
              <a:rPr lang="es-MX" sz="2200" dirty="0"/>
              <a:t>Cuenta con un patrimonio con el que otorga concesiones y subsidios, entre otros, para los programas que ejecutan la tarea de otorgar la representación judicial en alguna de sus modalidades.</a:t>
            </a:r>
          </a:p>
          <a:p>
            <a:pPr marR="127635" lvl="2" algn="just">
              <a:lnSpc>
                <a:spcPct val="100600"/>
              </a:lnSpc>
              <a:spcBef>
                <a:spcPts val="85"/>
              </a:spcBef>
            </a:pPr>
            <a:r>
              <a:rPr lang="es-MX" sz="2200" dirty="0"/>
              <a:t>Coordina instituciones de trabajo voluntario.</a:t>
            </a:r>
          </a:p>
          <a:p>
            <a:pPr marR="127635" lvl="2" algn="just">
              <a:lnSpc>
                <a:spcPct val="100600"/>
              </a:lnSpc>
              <a:spcBef>
                <a:spcPts val="85"/>
              </a:spcBef>
            </a:pPr>
            <a:r>
              <a:rPr lang="es-MX" sz="2200" dirty="0"/>
              <a:t>Se coordina con otras instituciones como el </a:t>
            </a:r>
            <a:r>
              <a:rPr lang="es-MX" sz="2200" i="1" dirty="0"/>
              <a:t>Nacional Center </a:t>
            </a:r>
            <a:r>
              <a:rPr lang="es-MX" sz="2200" i="1" dirty="0" err="1"/>
              <a:t>on</a:t>
            </a:r>
            <a:r>
              <a:rPr lang="es-MX" sz="2200" i="1" dirty="0"/>
              <a:t> Child Abuse and </a:t>
            </a:r>
            <a:r>
              <a:rPr lang="es-MX" sz="2200" i="1" dirty="0" err="1"/>
              <a:t>Neglect</a:t>
            </a:r>
            <a:r>
              <a:rPr lang="es-MX" sz="2200" dirty="0"/>
              <a:t>, para la confección de manuales de buenas prácticas y promoción de ellas a través de publicaciones y seminarios.</a:t>
            </a:r>
          </a:p>
        </p:txBody>
      </p:sp>
    </p:spTree>
    <p:extLst>
      <p:ext uri="{BB962C8B-B14F-4D97-AF65-F5344CB8AC3E}">
        <p14:creationId xmlns:p14="http://schemas.microsoft.com/office/powerpoint/2010/main" val="96845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a:t>Situación en Chile</a:t>
            </a:r>
            <a:endParaRPr lang="es-ES" i="1" dirty="0"/>
          </a:p>
        </p:txBody>
      </p:sp>
      <p:pic>
        <p:nvPicPr>
          <p:cNvPr id="3" name="Imagen 2">
            <a:extLst>
              <a:ext uri="{FF2B5EF4-FFF2-40B4-BE49-F238E27FC236}">
                <a16:creationId xmlns:a16="http://schemas.microsoft.com/office/drawing/2014/main" id="{A0FB47DD-BDFC-5041-9096-70C8A4E3DEA9}"/>
              </a:ext>
            </a:extLst>
          </p:cNvPr>
          <p:cNvPicPr>
            <a:picLocks noChangeAspect="1"/>
          </p:cNvPicPr>
          <p:nvPr/>
        </p:nvPicPr>
        <p:blipFill>
          <a:blip r:embed="rId3"/>
          <a:stretch>
            <a:fillRect/>
          </a:stretch>
        </p:blipFill>
        <p:spPr>
          <a:xfrm>
            <a:off x="2349996" y="1772816"/>
            <a:ext cx="7488832" cy="4983477"/>
          </a:xfrm>
          <a:prstGeom prst="rect">
            <a:avLst/>
          </a:prstGeom>
        </p:spPr>
      </p:pic>
    </p:spTree>
    <p:extLst>
      <p:ext uri="{BB962C8B-B14F-4D97-AF65-F5344CB8AC3E}">
        <p14:creationId xmlns:p14="http://schemas.microsoft.com/office/powerpoint/2010/main" val="115495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err="1"/>
              <a:t>Caracter</a:t>
            </a:r>
            <a:r>
              <a:rPr lang="es-CL" dirty="0"/>
              <a:t>í</a:t>
            </a:r>
            <a:r>
              <a:rPr lang="es-ES" dirty="0" err="1"/>
              <a:t>sticas</a:t>
            </a:r>
            <a:r>
              <a:rPr lang="es-ES" dirty="0"/>
              <a:t> de la situación en Chile</a:t>
            </a:r>
            <a:endParaRPr lang="es-ES" i="1" dirty="0"/>
          </a:p>
        </p:txBody>
      </p:sp>
      <p:sp>
        <p:nvSpPr>
          <p:cNvPr id="14" name="Marcador de posición de contenido 13"/>
          <p:cNvSpPr>
            <a:spLocks noGrp="1"/>
          </p:cNvSpPr>
          <p:nvPr>
            <p:ph idx="1"/>
          </p:nvPr>
        </p:nvSpPr>
        <p:spPr>
          <a:xfrm>
            <a:off x="117748" y="1628800"/>
            <a:ext cx="11881320" cy="5112568"/>
          </a:xfrm>
        </p:spPr>
        <p:txBody>
          <a:bodyPr rtlCol="0">
            <a:normAutofit/>
          </a:bodyPr>
          <a:lstStyle/>
          <a:p>
            <a:pPr marR="127635" lvl="1" algn="just">
              <a:lnSpc>
                <a:spcPct val="100600"/>
              </a:lnSpc>
              <a:spcBef>
                <a:spcPts val="85"/>
              </a:spcBef>
              <a:buFontTx/>
              <a:buChar char="-"/>
            </a:pPr>
            <a:r>
              <a:rPr lang="es-MX" sz="2200" b="1" dirty="0"/>
              <a:t>Indefinición legal </a:t>
            </a:r>
            <a:r>
              <a:rPr lang="es-MX" sz="2200" dirty="0"/>
              <a:t>de la figura del curador </a:t>
            </a:r>
            <a:r>
              <a:rPr lang="es-MX" sz="2200" i="1" dirty="0"/>
              <a:t>ad </a:t>
            </a:r>
            <a:r>
              <a:rPr lang="es-MX" sz="2200" i="1" dirty="0" err="1"/>
              <a:t>litem</a:t>
            </a:r>
            <a:r>
              <a:rPr lang="es-MX" sz="2200" dirty="0"/>
              <a:t>, que fue creada como una figura civil para defensa patrimonial y que fue traspasada al ámbito de la protección personal o del interés superior en procedimientos no patrimoniales.</a:t>
            </a:r>
          </a:p>
          <a:p>
            <a:pPr marR="127635" lvl="1" algn="just">
              <a:lnSpc>
                <a:spcPct val="100600"/>
              </a:lnSpc>
              <a:spcBef>
                <a:spcPts val="85"/>
              </a:spcBef>
              <a:buFontTx/>
              <a:buChar char="-"/>
            </a:pPr>
            <a:endParaRPr lang="es-MX" sz="2200" dirty="0"/>
          </a:p>
          <a:p>
            <a:pPr marR="127635" lvl="1" algn="just">
              <a:lnSpc>
                <a:spcPct val="100600"/>
              </a:lnSpc>
              <a:spcBef>
                <a:spcPts val="85"/>
              </a:spcBef>
              <a:buFontTx/>
              <a:buChar char="-"/>
            </a:pPr>
            <a:r>
              <a:rPr lang="es-MX" sz="2200" dirty="0"/>
              <a:t>Diversidad de instituciones que colaboran con este tipo de representación, como son el Estado, universidades y fundaciones sin una coordinación y </a:t>
            </a:r>
            <a:r>
              <a:rPr lang="es-MX" sz="2200" b="1" dirty="0"/>
              <a:t>sin una base de doctrina jurídica</a:t>
            </a:r>
            <a:r>
              <a:rPr lang="es-MX" sz="2200" dirty="0"/>
              <a:t> fuerte que permita homologar las intervenciones profesionales y </a:t>
            </a:r>
            <a:r>
              <a:rPr lang="es-MX" sz="2200" b="1" dirty="0"/>
              <a:t>sin una coordinación.</a:t>
            </a:r>
          </a:p>
          <a:p>
            <a:pPr marR="127635" lvl="1" algn="just">
              <a:lnSpc>
                <a:spcPct val="100600"/>
              </a:lnSpc>
              <a:spcBef>
                <a:spcPts val="85"/>
              </a:spcBef>
              <a:buFontTx/>
              <a:buChar char="-"/>
            </a:pPr>
            <a:endParaRPr lang="es-MX" sz="2200" dirty="0"/>
          </a:p>
          <a:p>
            <a:pPr marR="127635" lvl="1" algn="just">
              <a:lnSpc>
                <a:spcPct val="100600"/>
              </a:lnSpc>
              <a:spcBef>
                <a:spcPts val="85"/>
              </a:spcBef>
              <a:buFontTx/>
              <a:buChar char="-"/>
            </a:pPr>
            <a:r>
              <a:rPr lang="es-MX" sz="2200" b="1" dirty="0"/>
              <a:t>Desigual cobertura territorial </a:t>
            </a:r>
            <a:r>
              <a:rPr lang="es-MX" sz="2200" dirty="0"/>
              <a:t>de la figura de curador ad </a:t>
            </a:r>
            <a:r>
              <a:rPr lang="es-MX" sz="2200" dirty="0" err="1"/>
              <a:t>ltem</a:t>
            </a:r>
            <a:r>
              <a:rPr lang="es-MX" sz="2200" dirty="0"/>
              <a:t>, en vista de que en gran medida está entregada a instituciones que se concentran en las ciudades más habitadas, en desmedro de aquellas con una menor población, las que igualmente requieren de una representación.</a:t>
            </a:r>
          </a:p>
          <a:p>
            <a:pPr marR="127635" lvl="1" algn="just">
              <a:lnSpc>
                <a:spcPct val="100600"/>
              </a:lnSpc>
              <a:spcBef>
                <a:spcPts val="85"/>
              </a:spcBef>
              <a:buFontTx/>
              <a:buChar char="-"/>
            </a:pPr>
            <a:endParaRPr lang="es-MX" sz="2200" dirty="0"/>
          </a:p>
          <a:p>
            <a:pPr marR="127635" lvl="1" algn="just">
              <a:lnSpc>
                <a:spcPct val="100600"/>
              </a:lnSpc>
              <a:spcBef>
                <a:spcPts val="85"/>
              </a:spcBef>
              <a:buFontTx/>
              <a:buChar char="-"/>
            </a:pPr>
            <a:r>
              <a:rPr lang="es-MX" sz="2200" b="1" dirty="0"/>
              <a:t>Exigencias divergentes </a:t>
            </a:r>
            <a:r>
              <a:rPr lang="es-MX" sz="2200" dirty="0"/>
              <a:t>de los jueces a los curadores ad </a:t>
            </a:r>
            <a:r>
              <a:rPr lang="es-MX" sz="2200" dirty="0" err="1"/>
              <a:t>litem</a:t>
            </a:r>
            <a:r>
              <a:rPr lang="es-MX" sz="2200" dirty="0"/>
              <a:t>, en función de la concepción que cada uno de ellos tiene sobre la labor de este representante, dada la falta de definición legal.</a:t>
            </a:r>
          </a:p>
        </p:txBody>
      </p:sp>
    </p:spTree>
    <p:extLst>
      <p:ext uri="{BB962C8B-B14F-4D97-AF65-F5344CB8AC3E}">
        <p14:creationId xmlns:p14="http://schemas.microsoft.com/office/powerpoint/2010/main" val="327759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dirty="0"/>
              <a:t>Temario</a:t>
            </a:r>
          </a:p>
        </p:txBody>
      </p:sp>
      <p:sp>
        <p:nvSpPr>
          <p:cNvPr id="14" name="Marcador de posición de contenido 13"/>
          <p:cNvSpPr>
            <a:spLocks noGrp="1"/>
          </p:cNvSpPr>
          <p:nvPr>
            <p:ph idx="1"/>
          </p:nvPr>
        </p:nvSpPr>
        <p:spPr/>
        <p:txBody>
          <a:bodyPr rtlCol="0"/>
          <a:lstStyle/>
          <a:p>
            <a:pPr rtl="0"/>
            <a:r>
              <a:rPr lang="es-ES" dirty="0"/>
              <a:t>Curador </a:t>
            </a:r>
            <a:r>
              <a:rPr lang="es-ES" i="1" dirty="0"/>
              <a:t>ad </a:t>
            </a:r>
            <a:r>
              <a:rPr lang="es-ES" i="1" dirty="0" err="1"/>
              <a:t>litem</a:t>
            </a:r>
            <a:r>
              <a:rPr lang="es-ES" dirty="0"/>
              <a:t>: Concepto no definido por la ley, ni por la doctrina, ni por una práctica uniforme.</a:t>
            </a:r>
          </a:p>
          <a:p>
            <a:pPr rtl="0"/>
            <a:r>
              <a:rPr lang="es-ES" dirty="0"/>
              <a:t>Mecanismos de representación judicial de niños, niñas y adolescentes en la CIDN</a:t>
            </a:r>
          </a:p>
          <a:p>
            <a:pPr rtl="0"/>
            <a:r>
              <a:rPr lang="es-ES" dirty="0"/>
              <a:t>Soluciones en el Derecho Comparado</a:t>
            </a:r>
          </a:p>
          <a:p>
            <a:pPr rtl="0"/>
            <a:r>
              <a:rPr lang="es-ES" dirty="0"/>
              <a:t>Situación sobre la representación en Chile</a:t>
            </a:r>
          </a:p>
          <a:p>
            <a:pPr rtl="0"/>
            <a:r>
              <a:rPr lang="es-ES" dirty="0"/>
              <a:t>Legislación chilena</a:t>
            </a:r>
          </a:p>
          <a:p>
            <a:pPr rtl="0"/>
            <a:r>
              <a:rPr lang="es-ES" dirty="0"/>
              <a:t>Algunas situaciones y prácticas</a:t>
            </a: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err="1"/>
              <a:t>Caracter</a:t>
            </a:r>
            <a:r>
              <a:rPr lang="es-CL" dirty="0"/>
              <a:t>í</a:t>
            </a:r>
            <a:r>
              <a:rPr lang="es-ES" dirty="0" err="1"/>
              <a:t>sticas</a:t>
            </a:r>
            <a:r>
              <a:rPr lang="es-ES" dirty="0"/>
              <a:t> de la situación en Chile</a:t>
            </a:r>
            <a:endParaRPr lang="es-ES" i="1" dirty="0"/>
          </a:p>
        </p:txBody>
      </p:sp>
      <p:sp>
        <p:nvSpPr>
          <p:cNvPr id="14" name="Marcador de posición de contenido 13"/>
          <p:cNvSpPr>
            <a:spLocks noGrp="1"/>
          </p:cNvSpPr>
          <p:nvPr>
            <p:ph idx="1"/>
          </p:nvPr>
        </p:nvSpPr>
        <p:spPr>
          <a:xfrm>
            <a:off x="117748" y="1628800"/>
            <a:ext cx="11881320" cy="5112568"/>
          </a:xfrm>
        </p:spPr>
        <p:txBody>
          <a:bodyPr rtlCol="0">
            <a:normAutofit lnSpcReduction="10000"/>
          </a:bodyPr>
          <a:lstStyle/>
          <a:p>
            <a:pPr marL="274320" marR="127635" lvl="1" indent="0" algn="just">
              <a:lnSpc>
                <a:spcPct val="100600"/>
              </a:lnSpc>
              <a:spcBef>
                <a:spcPts val="85"/>
              </a:spcBef>
              <a:buNone/>
            </a:pPr>
            <a:r>
              <a:rPr lang="es-MX" sz="3200" u="sng" dirty="0"/>
              <a:t>Problema central: Falta de garantía del derecho a defensa</a:t>
            </a:r>
          </a:p>
          <a:p>
            <a:pPr marL="274320" marR="127635" lvl="1" indent="0" algn="just">
              <a:lnSpc>
                <a:spcPct val="100600"/>
              </a:lnSpc>
              <a:spcBef>
                <a:spcPts val="85"/>
              </a:spcBef>
              <a:buNone/>
            </a:pPr>
            <a:endParaRPr lang="es-MX" sz="3200" u="sng" dirty="0"/>
          </a:p>
          <a:p>
            <a:pPr marL="274320" marR="127635" lvl="1" indent="0" algn="just">
              <a:lnSpc>
                <a:spcPct val="100600"/>
              </a:lnSpc>
              <a:spcBef>
                <a:spcPts val="85"/>
              </a:spcBef>
              <a:buNone/>
            </a:pPr>
            <a:r>
              <a:rPr lang="es-MX" sz="2400" dirty="0"/>
              <a:t>En respuesta del Estado de Chile al Comité de Derechos del Niño, 30 de noviembre de 2018, se compromete a lo siguiente:</a:t>
            </a:r>
          </a:p>
          <a:p>
            <a:pPr marL="731520" marR="127635" lvl="1" indent="-457200" algn="just">
              <a:lnSpc>
                <a:spcPct val="100600"/>
              </a:lnSpc>
              <a:spcBef>
                <a:spcPts val="85"/>
              </a:spcBef>
              <a:buFont typeface="+mj-lt"/>
              <a:buAutoNum type="alphaLcParenR"/>
            </a:pPr>
            <a:r>
              <a:rPr lang="es-MX" sz="2400" dirty="0"/>
              <a:t>“Nombramiento de curadores ad </a:t>
            </a:r>
            <a:r>
              <a:rPr lang="es-MX" sz="2400" dirty="0" err="1"/>
              <a:t>litem</a:t>
            </a:r>
            <a:r>
              <a:rPr lang="es-MX" sz="2400" dirty="0"/>
              <a:t> para los NNA para su asistencia y debida representación de sus derechos”.</a:t>
            </a:r>
          </a:p>
          <a:p>
            <a:pPr marL="731520" marR="127635" lvl="1" indent="-457200" algn="just">
              <a:lnSpc>
                <a:spcPct val="100600"/>
              </a:lnSpc>
              <a:spcBef>
                <a:spcPts val="85"/>
              </a:spcBef>
              <a:buFont typeface="+mj-lt"/>
              <a:buAutoNum type="alphaLcParenR"/>
            </a:pPr>
            <a:r>
              <a:rPr lang="es-MX" sz="2400" dirty="0"/>
              <a:t>“Procurar que los jueces, como buena práctica, designen abogados para los NNA, tanto en primera como en segunda instancia, bajo criterios de calidad para su selección y parámetros de desempeño”.</a:t>
            </a:r>
          </a:p>
          <a:p>
            <a:pPr marL="731520" marR="127635" lvl="1" indent="-457200" algn="just">
              <a:lnSpc>
                <a:spcPct val="100600"/>
              </a:lnSpc>
              <a:spcBef>
                <a:spcPts val="85"/>
              </a:spcBef>
              <a:buFont typeface="+mj-lt"/>
              <a:buAutoNum type="alphaLcParenR"/>
            </a:pPr>
            <a:r>
              <a:rPr lang="es-MX" sz="2400" dirty="0"/>
              <a:t>“Generalizar la buena práctica de que todo NNA cuente con abogado o curador tanto en primera como en segunda instancia”.</a:t>
            </a:r>
          </a:p>
          <a:p>
            <a:pPr marL="731520" marR="127635" lvl="1" indent="-457200" algn="just">
              <a:lnSpc>
                <a:spcPct val="100600"/>
              </a:lnSpc>
              <a:spcBef>
                <a:spcPts val="85"/>
              </a:spcBef>
              <a:buFont typeface="+mj-lt"/>
              <a:buAutoNum type="alphaLcParenR"/>
            </a:pPr>
            <a:endParaRPr lang="es-MX" sz="2400" dirty="0"/>
          </a:p>
          <a:p>
            <a:pPr marL="274320" marR="127635" lvl="1" indent="0" algn="just">
              <a:lnSpc>
                <a:spcPct val="100600"/>
              </a:lnSpc>
              <a:spcBef>
                <a:spcPts val="85"/>
              </a:spcBef>
              <a:buNone/>
            </a:pPr>
            <a:r>
              <a:rPr lang="es-MX" sz="2400" dirty="0"/>
              <a:t>¿Este es el enfoque adecuado?</a:t>
            </a:r>
          </a:p>
        </p:txBody>
      </p:sp>
    </p:spTree>
    <p:extLst>
      <p:ext uri="{BB962C8B-B14F-4D97-AF65-F5344CB8AC3E}">
        <p14:creationId xmlns:p14="http://schemas.microsoft.com/office/powerpoint/2010/main" val="321966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err="1"/>
              <a:t>Caracter</a:t>
            </a:r>
            <a:r>
              <a:rPr lang="es-CL" dirty="0"/>
              <a:t>í</a:t>
            </a:r>
            <a:r>
              <a:rPr lang="es-ES" dirty="0" err="1"/>
              <a:t>sticas</a:t>
            </a:r>
            <a:r>
              <a:rPr lang="es-ES" dirty="0"/>
              <a:t> de la situación en Chile</a:t>
            </a:r>
            <a:endParaRPr lang="es-ES" i="1" dirty="0"/>
          </a:p>
        </p:txBody>
      </p:sp>
      <p:sp>
        <p:nvSpPr>
          <p:cNvPr id="14" name="Marcador de posición de contenido 13"/>
          <p:cNvSpPr>
            <a:spLocks noGrp="1"/>
          </p:cNvSpPr>
          <p:nvPr>
            <p:ph idx="1"/>
          </p:nvPr>
        </p:nvSpPr>
        <p:spPr>
          <a:xfrm>
            <a:off x="117748" y="1628800"/>
            <a:ext cx="11881320" cy="5112568"/>
          </a:xfrm>
        </p:spPr>
        <p:txBody>
          <a:bodyPr rtlCol="0">
            <a:normAutofit/>
          </a:bodyPr>
          <a:lstStyle/>
          <a:p>
            <a:pPr marL="274320" marR="127635" lvl="1" indent="0" algn="just">
              <a:lnSpc>
                <a:spcPct val="100600"/>
              </a:lnSpc>
              <a:spcBef>
                <a:spcPts val="85"/>
              </a:spcBef>
              <a:buNone/>
            </a:pPr>
            <a:r>
              <a:rPr lang="es-MX" sz="2400" dirty="0"/>
              <a:t>27 de marzo de 2019, el pleno de la Corte Suprema aprueba la “propuesta de ejecución de las acciones comprometidas por el Estado de Chile al comité de Derechos del Niño de Naciones Unidas”, en lo que concierne al Poder Judicial. En ella se indica:</a:t>
            </a:r>
          </a:p>
          <a:p>
            <a:pPr marL="274320" marR="127635" lvl="1" indent="0" algn="just">
              <a:lnSpc>
                <a:spcPct val="100600"/>
              </a:lnSpc>
              <a:spcBef>
                <a:spcPts val="85"/>
              </a:spcBef>
              <a:buNone/>
            </a:pPr>
            <a:endParaRPr lang="es-MX" sz="2400" dirty="0"/>
          </a:p>
          <a:p>
            <a:pPr marL="274320" marR="127635" lvl="1" indent="0" algn="just">
              <a:lnSpc>
                <a:spcPct val="100600"/>
              </a:lnSpc>
              <a:spcBef>
                <a:spcPts val="85"/>
              </a:spcBef>
              <a:buNone/>
            </a:pPr>
            <a:r>
              <a:rPr lang="es-MX" sz="2400" dirty="0"/>
              <a:t>“Incorporación de curadores </a:t>
            </a:r>
            <a:r>
              <a:rPr lang="es-MX" sz="2400" i="1" dirty="0"/>
              <a:t>ad </a:t>
            </a:r>
            <a:r>
              <a:rPr lang="es-MX" sz="2400" i="1" dirty="0" err="1"/>
              <a:t>litem</a:t>
            </a:r>
            <a:r>
              <a:rPr lang="es-MX" sz="2400" dirty="0"/>
              <a:t>, para lo cual los jueces deberán procurar, como buena práctica, la designación de abogados para los niños, niñas y adolescentes tanto en primera como en segunda instancia, bajo criterios de calidad para su selección y parámetros de desempeño. En el desarrollo de este encargo, los ministros tendrán en cuenta que la obligación del Poder Judicial es de difundir el programa “Mi Abogado” en su interior u otro de similar naturaleza”.</a:t>
            </a:r>
          </a:p>
          <a:p>
            <a:pPr marL="274320" marR="127635" lvl="1" indent="0" algn="just">
              <a:lnSpc>
                <a:spcPct val="100600"/>
              </a:lnSpc>
              <a:spcBef>
                <a:spcPts val="85"/>
              </a:spcBef>
              <a:buNone/>
            </a:pPr>
            <a:endParaRPr lang="es-MX" sz="2400" dirty="0"/>
          </a:p>
          <a:p>
            <a:pPr marL="274320" marR="127635" lvl="1" indent="0" algn="just">
              <a:lnSpc>
                <a:spcPct val="100600"/>
              </a:lnSpc>
              <a:spcBef>
                <a:spcPts val="85"/>
              </a:spcBef>
              <a:buNone/>
            </a:pPr>
            <a:r>
              <a:rPr lang="es-MX" sz="2400" dirty="0"/>
              <a:t>Nuevamente, ¿Es correcto el enfoque?</a:t>
            </a:r>
          </a:p>
          <a:p>
            <a:pPr marL="274320" marR="127635" lvl="1" indent="0" algn="just">
              <a:lnSpc>
                <a:spcPct val="100600"/>
              </a:lnSpc>
              <a:spcBef>
                <a:spcPts val="85"/>
              </a:spcBef>
              <a:buNone/>
            </a:pPr>
            <a:endParaRPr lang="es-MX" sz="2400" dirty="0"/>
          </a:p>
          <a:p>
            <a:pPr marL="274320" marR="127635" lvl="1" indent="0" algn="just">
              <a:lnSpc>
                <a:spcPct val="100600"/>
              </a:lnSpc>
              <a:spcBef>
                <a:spcPts val="85"/>
              </a:spcBef>
              <a:buNone/>
            </a:pPr>
            <a:endParaRPr lang="es-MX" sz="2400" dirty="0"/>
          </a:p>
          <a:p>
            <a:pPr marL="274320" marR="127635" lvl="1" indent="0" algn="just">
              <a:lnSpc>
                <a:spcPct val="100600"/>
              </a:lnSpc>
              <a:spcBef>
                <a:spcPts val="85"/>
              </a:spcBef>
              <a:buNone/>
            </a:pPr>
            <a:endParaRPr lang="es-MX" sz="2400" dirty="0"/>
          </a:p>
        </p:txBody>
      </p:sp>
    </p:spTree>
    <p:extLst>
      <p:ext uri="{BB962C8B-B14F-4D97-AF65-F5344CB8AC3E}">
        <p14:creationId xmlns:p14="http://schemas.microsoft.com/office/powerpoint/2010/main" val="247824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err="1"/>
              <a:t>Caracter</a:t>
            </a:r>
            <a:r>
              <a:rPr lang="es-CL" dirty="0"/>
              <a:t>í</a:t>
            </a:r>
            <a:r>
              <a:rPr lang="es-ES" dirty="0" err="1"/>
              <a:t>sticas</a:t>
            </a:r>
            <a:r>
              <a:rPr lang="es-ES" dirty="0"/>
              <a:t> de la situación en Chile</a:t>
            </a:r>
            <a:endParaRPr lang="es-ES" i="1" dirty="0"/>
          </a:p>
        </p:txBody>
      </p:sp>
      <p:sp>
        <p:nvSpPr>
          <p:cNvPr id="14" name="Marcador de posición de contenido 13"/>
          <p:cNvSpPr>
            <a:spLocks noGrp="1"/>
          </p:cNvSpPr>
          <p:nvPr>
            <p:ph idx="1"/>
          </p:nvPr>
        </p:nvSpPr>
        <p:spPr>
          <a:xfrm>
            <a:off x="117748" y="1628800"/>
            <a:ext cx="11881320" cy="5112568"/>
          </a:xfrm>
        </p:spPr>
        <p:txBody>
          <a:bodyPr rtlCol="0">
            <a:normAutofit fontScale="92500" lnSpcReduction="10000"/>
          </a:bodyPr>
          <a:lstStyle/>
          <a:p>
            <a:pPr marL="274320" marR="127635" lvl="1" indent="0" algn="just">
              <a:lnSpc>
                <a:spcPct val="100600"/>
              </a:lnSpc>
              <a:spcBef>
                <a:spcPts val="85"/>
              </a:spcBef>
              <a:buNone/>
            </a:pPr>
            <a:r>
              <a:rPr lang="es-MX" sz="2400" dirty="0"/>
              <a:t>Pero también esto otro: </a:t>
            </a:r>
            <a:r>
              <a:rPr lang="es-MX" sz="2400" u="sng" dirty="0"/>
              <a:t>Al Consejo Directivo de la Academia Judicial le ordena lo siguiente</a:t>
            </a:r>
            <a:r>
              <a:rPr lang="es-MX" sz="2400" dirty="0"/>
              <a:t>,</a:t>
            </a:r>
          </a:p>
          <a:p>
            <a:pPr marL="274320" marR="127635" lvl="1" indent="0" algn="just">
              <a:lnSpc>
                <a:spcPct val="100600"/>
              </a:lnSpc>
              <a:spcBef>
                <a:spcPts val="85"/>
              </a:spcBef>
              <a:buNone/>
            </a:pPr>
            <a:endParaRPr lang="es-MX" sz="2400" dirty="0"/>
          </a:p>
          <a:p>
            <a:pPr marL="731520" marR="127635" lvl="1" indent="-457200" algn="just">
              <a:lnSpc>
                <a:spcPct val="100600"/>
              </a:lnSpc>
              <a:spcBef>
                <a:spcPts val="85"/>
              </a:spcBef>
              <a:buFont typeface="+mj-lt"/>
              <a:buAutoNum type="alphaLcParenR"/>
            </a:pPr>
            <a:r>
              <a:rPr lang="es-MX" sz="2400" dirty="0"/>
              <a:t>Formación continua de juezas, jueces y personal judicial para lo cual deberán: </a:t>
            </a:r>
          </a:p>
          <a:p>
            <a:pPr marL="731520" marR="127635" lvl="1" indent="-457200" algn="just">
              <a:lnSpc>
                <a:spcPct val="100600"/>
              </a:lnSpc>
              <a:spcBef>
                <a:spcPts val="85"/>
              </a:spcBef>
              <a:buFont typeface="+mj-lt"/>
              <a:buAutoNum type="alphaLcParenR"/>
            </a:pPr>
            <a:r>
              <a:rPr lang="es-MX" sz="2400" dirty="0"/>
              <a:t>Promocionar la intensificación de los programas de la Academia Judicial, ampliando sus contenidos hacia las materias específicas en que se desenvuelven los derechos de los niños, niñas y adolescentes.</a:t>
            </a:r>
          </a:p>
          <a:p>
            <a:pPr marL="731520" marR="127635" lvl="1" indent="-457200" algn="just">
              <a:lnSpc>
                <a:spcPct val="100600"/>
              </a:lnSpc>
              <a:spcBef>
                <a:spcPts val="85"/>
              </a:spcBef>
              <a:buFont typeface="+mj-lt"/>
              <a:buAutoNum type="alphaLcParenR"/>
            </a:pPr>
            <a:r>
              <a:rPr lang="es-MX" sz="2400" dirty="0"/>
              <a:t>Ampliar el acceso a becas y estímulos económicos, no sujetos a restricciones, cuando versen en el área en que se desempeña el juez, el consejero técnico o el funcionario. </a:t>
            </a:r>
          </a:p>
          <a:p>
            <a:pPr marL="731520" marR="127635" lvl="1" indent="-457200" algn="just">
              <a:lnSpc>
                <a:spcPct val="100600"/>
              </a:lnSpc>
              <a:spcBef>
                <a:spcPts val="85"/>
              </a:spcBef>
              <a:buFont typeface="+mj-lt"/>
              <a:buAutoNum type="alphaLcParenR"/>
            </a:pPr>
            <a:r>
              <a:rPr lang="es-MX" sz="2400" dirty="0"/>
              <a:t>Instar para que cada curso de perfeccionamiento sea evaluado. </a:t>
            </a:r>
          </a:p>
          <a:p>
            <a:pPr marL="731520" marR="127635" lvl="1" indent="-457200" algn="just">
              <a:lnSpc>
                <a:spcPct val="100600"/>
              </a:lnSpc>
              <a:spcBef>
                <a:spcPts val="85"/>
              </a:spcBef>
              <a:buFont typeface="+mj-lt"/>
              <a:buAutoNum type="alphaLcParenR"/>
            </a:pPr>
            <a:r>
              <a:rPr lang="es-MX" sz="2400" dirty="0"/>
              <a:t>Proponer a la Academia Judicial la incorporación de cursos especializados en materias de infancia y derechos de niños, niñas y adolescentes.</a:t>
            </a:r>
          </a:p>
          <a:p>
            <a:pPr marL="731520" marR="127635" lvl="1" indent="-457200" algn="just">
              <a:lnSpc>
                <a:spcPct val="100600"/>
              </a:lnSpc>
              <a:spcBef>
                <a:spcPts val="85"/>
              </a:spcBef>
              <a:buFont typeface="+mj-lt"/>
              <a:buAutoNum type="alphaLcParenR"/>
            </a:pPr>
            <a:r>
              <a:rPr lang="es-MX" sz="2400" dirty="0"/>
              <a:t>Capacitar a consejeros técnicos y a la magistratura en </a:t>
            </a:r>
            <a:r>
              <a:rPr lang="es-MX" sz="2400" dirty="0" err="1"/>
              <a:t>pos</a:t>
            </a:r>
            <a:r>
              <a:rPr lang="es-MX" sz="2400" dirty="0"/>
              <a:t> de generar un lenguaje y mirada común de los niños, niñas y adolescentes en tanto sujetos de derechos. </a:t>
            </a:r>
          </a:p>
          <a:p>
            <a:pPr marL="731520" marR="127635" lvl="1" indent="-457200" algn="just">
              <a:lnSpc>
                <a:spcPct val="100600"/>
              </a:lnSpc>
              <a:spcBef>
                <a:spcPts val="85"/>
              </a:spcBef>
              <a:buFont typeface="+mj-lt"/>
              <a:buAutoNum type="alphaLcParenR"/>
            </a:pPr>
            <a:r>
              <a:rPr lang="es-MX" sz="2400" dirty="0"/>
              <a:t>Incorporar a la Academia Judicial el entrenamiento para la escucha en el proceso y para la entrevistar a niños, niñas y adolescentes bajo protocolos estandarizados, especiales para familia, y con herramientas adquiridas a través de especialistas.</a:t>
            </a:r>
          </a:p>
          <a:p>
            <a:pPr marL="274320" marR="127635" lvl="1" indent="0" algn="just">
              <a:lnSpc>
                <a:spcPct val="100600"/>
              </a:lnSpc>
              <a:spcBef>
                <a:spcPts val="85"/>
              </a:spcBef>
              <a:buNone/>
            </a:pPr>
            <a:endParaRPr lang="es-MX" sz="2400" dirty="0"/>
          </a:p>
        </p:txBody>
      </p:sp>
    </p:spTree>
    <p:extLst>
      <p:ext uri="{BB962C8B-B14F-4D97-AF65-F5344CB8AC3E}">
        <p14:creationId xmlns:p14="http://schemas.microsoft.com/office/powerpoint/2010/main" val="321887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err="1"/>
              <a:t>Caracter</a:t>
            </a:r>
            <a:r>
              <a:rPr lang="es-CL" dirty="0"/>
              <a:t>í</a:t>
            </a:r>
            <a:r>
              <a:rPr lang="es-ES" dirty="0" err="1"/>
              <a:t>sticas</a:t>
            </a:r>
            <a:r>
              <a:rPr lang="es-ES" dirty="0"/>
              <a:t> de la situación en Chile</a:t>
            </a:r>
            <a:endParaRPr lang="es-ES" i="1" dirty="0"/>
          </a:p>
        </p:txBody>
      </p:sp>
      <p:sp>
        <p:nvSpPr>
          <p:cNvPr id="14" name="Marcador de posición de contenido 13"/>
          <p:cNvSpPr>
            <a:spLocks noGrp="1"/>
          </p:cNvSpPr>
          <p:nvPr>
            <p:ph idx="1"/>
          </p:nvPr>
        </p:nvSpPr>
        <p:spPr>
          <a:xfrm>
            <a:off x="117748" y="1628800"/>
            <a:ext cx="11881320" cy="5112568"/>
          </a:xfrm>
        </p:spPr>
        <p:txBody>
          <a:bodyPr rtlCol="0">
            <a:normAutofit/>
          </a:bodyPr>
          <a:lstStyle/>
          <a:p>
            <a:pPr marL="274320" marR="127635" lvl="1" indent="0" algn="just">
              <a:lnSpc>
                <a:spcPct val="100600"/>
              </a:lnSpc>
              <a:spcBef>
                <a:spcPts val="85"/>
              </a:spcBef>
              <a:buNone/>
            </a:pPr>
            <a:r>
              <a:rPr lang="es-MX" sz="2400" dirty="0"/>
              <a:t>La falta de garantía sobre el acceso a la justicia tiene diversas consecuencias:</a:t>
            </a:r>
          </a:p>
          <a:p>
            <a:pPr marL="274320" marR="127635" lvl="1" indent="0" algn="just">
              <a:lnSpc>
                <a:spcPct val="100600"/>
              </a:lnSpc>
              <a:spcBef>
                <a:spcPts val="85"/>
              </a:spcBef>
              <a:buNone/>
            </a:pPr>
            <a:endParaRPr lang="es-MX" sz="2400" dirty="0"/>
          </a:p>
          <a:p>
            <a:pPr marL="274320" marR="127635" lvl="1" indent="0" algn="just">
              <a:lnSpc>
                <a:spcPct val="100600"/>
              </a:lnSpc>
              <a:spcBef>
                <a:spcPts val="85"/>
              </a:spcBef>
              <a:buNone/>
            </a:pPr>
            <a:r>
              <a:rPr lang="es-MX" sz="2400" dirty="0"/>
              <a:t>De lo anterior, existen dos posibles problemas:</a:t>
            </a:r>
          </a:p>
          <a:p>
            <a:pPr marL="274320" marR="127635" lvl="1" indent="0" algn="just">
              <a:lnSpc>
                <a:spcPct val="100600"/>
              </a:lnSpc>
              <a:spcBef>
                <a:spcPts val="85"/>
              </a:spcBef>
              <a:buNone/>
            </a:pPr>
            <a:endParaRPr lang="es-MX" sz="2400" dirty="0"/>
          </a:p>
          <a:p>
            <a:pPr marL="731520" marR="127635" lvl="1" indent="-457200" algn="just">
              <a:lnSpc>
                <a:spcPct val="100600"/>
              </a:lnSpc>
              <a:spcBef>
                <a:spcPts val="85"/>
              </a:spcBef>
              <a:buAutoNum type="alphaLcParenR"/>
            </a:pPr>
            <a:r>
              <a:rPr lang="es-MX" sz="2400" dirty="0"/>
              <a:t>La </a:t>
            </a:r>
            <a:r>
              <a:rPr lang="es-MX" sz="2400" b="1" dirty="0"/>
              <a:t>capacidad </a:t>
            </a:r>
            <a:r>
              <a:rPr lang="es-MX" sz="2400" dirty="0"/>
              <a:t>que pueda tener el sistema de servicios jurídicos para dar abasto a la necesidad de niños, niñas y adolescentes en todos los procesos en que eso es requerido.</a:t>
            </a:r>
          </a:p>
          <a:p>
            <a:pPr marL="731520" marR="127635" lvl="1" indent="-457200" algn="just">
              <a:lnSpc>
                <a:spcPct val="100600"/>
              </a:lnSpc>
              <a:spcBef>
                <a:spcPts val="85"/>
              </a:spcBef>
              <a:buAutoNum type="alphaLcParenR"/>
            </a:pPr>
            <a:r>
              <a:rPr lang="es-MX" sz="2400" dirty="0"/>
              <a:t>La igualdad ante la ley y ante el proceso de niños, niñas y adolescentes en </a:t>
            </a:r>
            <a:r>
              <a:rPr lang="es-MX" sz="2400" b="1" dirty="0"/>
              <a:t>diversos territorios </a:t>
            </a:r>
            <a:r>
              <a:rPr lang="es-MX" sz="2400" dirty="0"/>
              <a:t>jurisdiccionales con servicios jurídicos que pueden variar mucho de un territorio a otro, produciendo situaciones de desigualdad ante la ley, el proceso o en el acceso a la justicia.</a:t>
            </a:r>
          </a:p>
          <a:p>
            <a:pPr marL="274320" marR="127635" lvl="1" indent="0" algn="just">
              <a:lnSpc>
                <a:spcPct val="100600"/>
              </a:lnSpc>
              <a:spcBef>
                <a:spcPts val="85"/>
              </a:spcBef>
              <a:buNone/>
            </a:pPr>
            <a:endParaRPr lang="es-MX" sz="2400" dirty="0"/>
          </a:p>
        </p:txBody>
      </p:sp>
    </p:spTree>
    <p:extLst>
      <p:ext uri="{BB962C8B-B14F-4D97-AF65-F5344CB8AC3E}">
        <p14:creationId xmlns:p14="http://schemas.microsoft.com/office/powerpoint/2010/main" val="144582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err="1"/>
              <a:t>Caracter</a:t>
            </a:r>
            <a:r>
              <a:rPr lang="es-CL" dirty="0"/>
              <a:t>í</a:t>
            </a:r>
            <a:r>
              <a:rPr lang="es-ES" dirty="0" err="1"/>
              <a:t>sticas</a:t>
            </a:r>
            <a:r>
              <a:rPr lang="es-ES" dirty="0"/>
              <a:t> de la situación en Chile</a:t>
            </a:r>
            <a:endParaRPr lang="es-ES" i="1" dirty="0"/>
          </a:p>
        </p:txBody>
      </p:sp>
      <p:sp>
        <p:nvSpPr>
          <p:cNvPr id="14" name="Marcador de posición de contenido 13"/>
          <p:cNvSpPr>
            <a:spLocks noGrp="1"/>
          </p:cNvSpPr>
          <p:nvPr>
            <p:ph idx="1"/>
          </p:nvPr>
        </p:nvSpPr>
        <p:spPr>
          <a:xfrm>
            <a:off x="117748" y="1628800"/>
            <a:ext cx="11881320" cy="5112568"/>
          </a:xfrm>
        </p:spPr>
        <p:txBody>
          <a:bodyPr rtlCol="0">
            <a:normAutofit/>
          </a:bodyPr>
          <a:lstStyle/>
          <a:p>
            <a:pPr marL="274320" marR="127635" lvl="1" indent="0" algn="just">
              <a:lnSpc>
                <a:spcPct val="100600"/>
              </a:lnSpc>
              <a:spcBef>
                <a:spcPts val="85"/>
              </a:spcBef>
              <a:buNone/>
            </a:pPr>
            <a:r>
              <a:rPr lang="es-MX" sz="2400" dirty="0"/>
              <a:t>La falta de garantía sobre el acceso a la justicia tiene diversas consecuencias:</a:t>
            </a:r>
          </a:p>
          <a:p>
            <a:pPr marL="274320" marR="127635" lvl="1" indent="0" algn="just">
              <a:lnSpc>
                <a:spcPct val="100600"/>
              </a:lnSpc>
              <a:spcBef>
                <a:spcPts val="85"/>
              </a:spcBef>
              <a:buNone/>
            </a:pPr>
            <a:endParaRPr lang="es-MX" sz="2400" dirty="0"/>
          </a:p>
          <a:p>
            <a:pPr marL="731520" marR="127635" lvl="1" indent="-457200" algn="just">
              <a:lnSpc>
                <a:spcPct val="100600"/>
              </a:lnSpc>
              <a:spcBef>
                <a:spcPts val="85"/>
              </a:spcBef>
              <a:buFont typeface="+mj-lt"/>
              <a:buAutoNum type="alphaLcParenR"/>
            </a:pPr>
            <a:r>
              <a:rPr lang="es-MX" sz="2400" dirty="0"/>
              <a:t>Insuficiencia de personal para cubrir las necesidades de representación .</a:t>
            </a:r>
          </a:p>
          <a:p>
            <a:pPr marL="731520" marR="127635" lvl="1" indent="-457200" algn="just">
              <a:lnSpc>
                <a:spcPct val="100600"/>
              </a:lnSpc>
              <a:spcBef>
                <a:spcPts val="85"/>
              </a:spcBef>
              <a:buFont typeface="+mj-lt"/>
              <a:buAutoNum type="alphaLcParenR"/>
            </a:pPr>
            <a:r>
              <a:rPr lang="es-MX" sz="2400" dirty="0"/>
              <a:t>Escasas oportunidades de formación de los abogados para una tarea tan específica como ésta (¡estamos en ello!).</a:t>
            </a:r>
          </a:p>
          <a:p>
            <a:pPr marL="731520" marR="127635" lvl="1" indent="-457200" algn="just">
              <a:lnSpc>
                <a:spcPct val="100600"/>
              </a:lnSpc>
              <a:spcBef>
                <a:spcPts val="85"/>
              </a:spcBef>
              <a:buFont typeface="+mj-lt"/>
              <a:buAutoNum type="alphaLcParenR"/>
            </a:pPr>
            <a:r>
              <a:rPr lang="es-MX" sz="2400" dirty="0"/>
              <a:t>Subordinación de cualquier otra especialidad profesional a la profesión de abogado.</a:t>
            </a:r>
          </a:p>
          <a:p>
            <a:pPr marL="731520" marR="127635" lvl="1" indent="-457200" algn="just">
              <a:lnSpc>
                <a:spcPct val="100600"/>
              </a:lnSpc>
              <a:spcBef>
                <a:spcPts val="85"/>
              </a:spcBef>
              <a:buFont typeface="+mj-lt"/>
              <a:buAutoNum type="alphaLcParenR"/>
            </a:pPr>
            <a:r>
              <a:rPr lang="es-MX" sz="2400" dirty="0"/>
              <a:t>Inexistencia de instancias de control del enfoque y calidad de las intervenciones profesionales, así como también de desarrollo orgánico de la disciplina.</a:t>
            </a:r>
          </a:p>
        </p:txBody>
      </p:sp>
    </p:spTree>
    <p:extLst>
      <p:ext uri="{BB962C8B-B14F-4D97-AF65-F5344CB8AC3E}">
        <p14:creationId xmlns:p14="http://schemas.microsoft.com/office/powerpoint/2010/main" val="387412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CL" dirty="0"/>
              <a:t>Legalidad de la representación judicial de niños, niñas y adolescentes en Chile</a:t>
            </a:r>
            <a:endParaRPr lang="es-ES" i="1" dirty="0"/>
          </a:p>
        </p:txBody>
      </p:sp>
      <p:pic>
        <p:nvPicPr>
          <p:cNvPr id="2" name="Imagen 1">
            <a:extLst>
              <a:ext uri="{FF2B5EF4-FFF2-40B4-BE49-F238E27FC236}">
                <a16:creationId xmlns:a16="http://schemas.microsoft.com/office/drawing/2014/main" id="{C6BC6B51-BE03-34E9-A2E9-06CBA0DFC1BE}"/>
              </a:ext>
            </a:extLst>
          </p:cNvPr>
          <p:cNvPicPr>
            <a:picLocks noChangeAspect="1"/>
          </p:cNvPicPr>
          <p:nvPr/>
        </p:nvPicPr>
        <p:blipFill>
          <a:blip r:embed="rId3"/>
          <a:stretch>
            <a:fillRect/>
          </a:stretch>
        </p:blipFill>
        <p:spPr>
          <a:xfrm>
            <a:off x="2314351" y="1791331"/>
            <a:ext cx="7560121" cy="4826846"/>
          </a:xfrm>
          <a:prstGeom prst="rect">
            <a:avLst/>
          </a:prstGeom>
        </p:spPr>
      </p:pic>
    </p:spTree>
    <p:extLst>
      <p:ext uri="{BB962C8B-B14F-4D97-AF65-F5344CB8AC3E}">
        <p14:creationId xmlns:p14="http://schemas.microsoft.com/office/powerpoint/2010/main" val="275807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CL" dirty="0"/>
              <a:t>Legalidad de la representación en Chile</a:t>
            </a:r>
            <a:endParaRPr lang="es-ES" i="1" dirty="0"/>
          </a:p>
        </p:txBody>
      </p:sp>
      <p:sp>
        <p:nvSpPr>
          <p:cNvPr id="14" name="Marcador de posición de contenido 13"/>
          <p:cNvSpPr>
            <a:spLocks noGrp="1"/>
          </p:cNvSpPr>
          <p:nvPr>
            <p:ph idx="1"/>
          </p:nvPr>
        </p:nvSpPr>
        <p:spPr>
          <a:xfrm>
            <a:off x="117748" y="1628800"/>
            <a:ext cx="11881320" cy="5112568"/>
          </a:xfrm>
        </p:spPr>
        <p:txBody>
          <a:bodyPr rtlCol="0">
            <a:normAutofit/>
          </a:bodyPr>
          <a:lstStyle/>
          <a:p>
            <a:pPr marL="274320" marR="127635" lvl="1" indent="0" algn="just">
              <a:lnSpc>
                <a:spcPct val="100600"/>
              </a:lnSpc>
              <a:spcBef>
                <a:spcPts val="85"/>
              </a:spcBef>
              <a:buNone/>
            </a:pPr>
            <a:r>
              <a:rPr lang="es-MX" sz="2400" dirty="0"/>
              <a:t>Artículo 19.- La Constitución asegura a todas las personas:</a:t>
            </a:r>
          </a:p>
          <a:p>
            <a:pPr marL="274320" marR="127635" lvl="1" indent="0" algn="just">
              <a:lnSpc>
                <a:spcPct val="100600"/>
              </a:lnSpc>
              <a:spcBef>
                <a:spcPts val="85"/>
              </a:spcBef>
              <a:buNone/>
            </a:pPr>
            <a:endParaRPr lang="es-MX" sz="2400" dirty="0"/>
          </a:p>
          <a:p>
            <a:pPr marL="274320" marR="127635" lvl="1" indent="0" algn="just">
              <a:lnSpc>
                <a:spcPct val="100600"/>
              </a:lnSpc>
              <a:spcBef>
                <a:spcPts val="85"/>
              </a:spcBef>
              <a:buNone/>
            </a:pPr>
            <a:r>
              <a:rPr lang="es-MX" sz="2400" dirty="0"/>
              <a:t>3º.- La igual protección de la ley en el ejercicio de sus derechos.</a:t>
            </a:r>
          </a:p>
          <a:p>
            <a:pPr marL="274320" marR="127635" lvl="1" indent="0" algn="just">
              <a:lnSpc>
                <a:spcPct val="100600"/>
              </a:lnSpc>
              <a:spcBef>
                <a:spcPts val="85"/>
              </a:spcBef>
              <a:buNone/>
            </a:pPr>
            <a:r>
              <a:rPr lang="es-MX" sz="2400" dirty="0"/>
              <a:t>	Toda persona tiene derecho a defensa jurídica en la forma que la ley señale y ninguna autoridad o individuo podrá impedir, restringir o perturbar la debida intervención del letrado si hubiere sido requerida.</a:t>
            </a:r>
          </a:p>
          <a:p>
            <a:pPr marL="274320" marR="127635" lvl="1" indent="0" algn="just">
              <a:lnSpc>
                <a:spcPct val="100600"/>
              </a:lnSpc>
              <a:spcBef>
                <a:spcPts val="85"/>
              </a:spcBef>
              <a:buNone/>
            </a:pPr>
            <a:r>
              <a:rPr lang="es-MX" sz="2400" dirty="0"/>
              <a:t>(…)</a:t>
            </a:r>
          </a:p>
          <a:p>
            <a:pPr marL="274320" marR="127635" lvl="1" indent="0" algn="just">
              <a:lnSpc>
                <a:spcPct val="100600"/>
              </a:lnSpc>
              <a:spcBef>
                <a:spcPts val="85"/>
              </a:spcBef>
              <a:buNone/>
            </a:pPr>
            <a:r>
              <a:rPr lang="es-MX" sz="2400" dirty="0"/>
              <a:t>	La ley arbitrará los medios para otorgar asesoramiento y defensa jurídica a quienes no puedan procurárselos por sí mismos.</a:t>
            </a:r>
          </a:p>
          <a:p>
            <a:pPr marL="274320" marR="127635" lvl="1" indent="0" algn="just">
              <a:lnSpc>
                <a:spcPct val="100600"/>
              </a:lnSpc>
              <a:spcBef>
                <a:spcPts val="85"/>
              </a:spcBef>
              <a:buNone/>
            </a:pPr>
            <a:r>
              <a:rPr lang="es-MX" sz="2400" dirty="0"/>
              <a:t>(…)</a:t>
            </a:r>
          </a:p>
          <a:p>
            <a:pPr marL="274320" marR="127635" lvl="1" indent="0" algn="just">
              <a:lnSpc>
                <a:spcPct val="100600"/>
              </a:lnSpc>
              <a:spcBef>
                <a:spcPts val="85"/>
              </a:spcBef>
              <a:buNone/>
            </a:pPr>
            <a:r>
              <a:rPr lang="es-MX" sz="2400" dirty="0"/>
              <a:t>	Toda sentencia de un órgano que ejerza jurisdicción debe fundarse en un proceso previo legalmente tramitado. </a:t>
            </a:r>
          </a:p>
          <a:p>
            <a:pPr marL="274320" marR="127635" lvl="1" indent="0" algn="just">
              <a:lnSpc>
                <a:spcPct val="100600"/>
              </a:lnSpc>
              <a:spcBef>
                <a:spcPts val="85"/>
              </a:spcBef>
              <a:buNone/>
            </a:pPr>
            <a:r>
              <a:rPr lang="es-MX" sz="2400" dirty="0"/>
              <a:t>(…)</a:t>
            </a:r>
          </a:p>
          <a:p>
            <a:pPr marL="274320" marR="127635" lvl="1" indent="0" algn="just">
              <a:lnSpc>
                <a:spcPct val="100600"/>
              </a:lnSpc>
              <a:spcBef>
                <a:spcPts val="85"/>
              </a:spcBef>
              <a:buNone/>
            </a:pPr>
            <a:endParaRPr lang="es-MX" sz="2400" dirty="0"/>
          </a:p>
        </p:txBody>
      </p:sp>
    </p:spTree>
    <p:extLst>
      <p:ext uri="{BB962C8B-B14F-4D97-AF65-F5344CB8AC3E}">
        <p14:creationId xmlns:p14="http://schemas.microsoft.com/office/powerpoint/2010/main" val="20548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CL" dirty="0"/>
              <a:t>Legalidad de la representación en Chile</a:t>
            </a:r>
            <a:endParaRPr lang="es-ES" i="1" dirty="0"/>
          </a:p>
        </p:txBody>
      </p:sp>
      <p:sp>
        <p:nvSpPr>
          <p:cNvPr id="14" name="Marcador de posición de contenido 13"/>
          <p:cNvSpPr>
            <a:spLocks noGrp="1"/>
          </p:cNvSpPr>
          <p:nvPr>
            <p:ph idx="1"/>
          </p:nvPr>
        </p:nvSpPr>
        <p:spPr>
          <a:xfrm>
            <a:off x="117748" y="1628800"/>
            <a:ext cx="11881320" cy="5112568"/>
          </a:xfrm>
        </p:spPr>
        <p:txBody>
          <a:bodyPr rtlCol="0">
            <a:normAutofit fontScale="92500" lnSpcReduction="10000"/>
          </a:bodyPr>
          <a:lstStyle/>
          <a:p>
            <a:pPr marL="274320" marR="127635" lvl="1" indent="0" algn="just">
              <a:lnSpc>
                <a:spcPct val="100600"/>
              </a:lnSpc>
              <a:spcBef>
                <a:spcPts val="85"/>
              </a:spcBef>
              <a:buNone/>
            </a:pPr>
            <a:r>
              <a:rPr lang="es-MX" sz="2400" dirty="0"/>
              <a:t>Artículo 19.- Representación. En todos los asuntos de competencia de los juzgados de familia en que aparezcan involucrados intereses de niños, niñas, adolescentes, o incapaces, el juez deberá velar porque éstos se encuentren debidamente representados. (deber del Juez)</a:t>
            </a:r>
          </a:p>
          <a:p>
            <a:pPr marL="274320" marR="127635" lvl="1" indent="0" algn="just">
              <a:lnSpc>
                <a:spcPct val="100600"/>
              </a:lnSpc>
              <a:spcBef>
                <a:spcPts val="85"/>
              </a:spcBef>
              <a:buNone/>
            </a:pPr>
            <a:endParaRPr lang="es-MX" sz="2400" dirty="0"/>
          </a:p>
          <a:p>
            <a:pPr marL="274320" marR="127635" lvl="1" indent="0" algn="just">
              <a:lnSpc>
                <a:spcPct val="100600"/>
              </a:lnSpc>
              <a:spcBef>
                <a:spcPts val="85"/>
              </a:spcBef>
              <a:buNone/>
            </a:pPr>
            <a:r>
              <a:rPr lang="es-MX" sz="2400" dirty="0"/>
              <a:t>	El juez designará a un abogado perteneciente a la respectiva Corporación de Asistencia Judicial o a cualquier institución pública o privada que se dedique a la defensa, promoción o protección de sus derechos, en los casos en que carezcan de representante legal o cuando, por motivos fundados, el juez estime que sus intereses son independientes o contradictorios con los de aquél a quien corresponda legalmente su representación.</a:t>
            </a:r>
          </a:p>
          <a:p>
            <a:pPr marL="274320" marR="127635" lvl="1" indent="0" algn="just">
              <a:lnSpc>
                <a:spcPct val="100600"/>
              </a:lnSpc>
              <a:spcBef>
                <a:spcPts val="85"/>
              </a:spcBef>
              <a:buNone/>
            </a:pPr>
            <a:endParaRPr lang="es-MX" sz="2400" dirty="0"/>
          </a:p>
          <a:p>
            <a:pPr marL="274320" marR="127635" lvl="1" indent="0" algn="just">
              <a:lnSpc>
                <a:spcPct val="100600"/>
              </a:lnSpc>
              <a:spcBef>
                <a:spcPts val="85"/>
              </a:spcBef>
              <a:buNone/>
            </a:pPr>
            <a:r>
              <a:rPr lang="es-MX" sz="2400" dirty="0"/>
              <a:t>	La persona así designada será el curador ad </a:t>
            </a:r>
            <a:r>
              <a:rPr lang="es-MX" sz="2400" dirty="0" err="1"/>
              <a:t>litem</a:t>
            </a:r>
            <a:r>
              <a:rPr lang="es-MX" sz="2400" dirty="0"/>
              <a:t> del niño, niña, adolescente o incapaz, por el solo ministerio de la ley, y su representación se extenderá a todas las actuaciones judiciales, incluyendo el ejercicio de la acción penal prevista como un derecho de la víctima en el artículo 109 letra b) del Código Procesal Penal.</a:t>
            </a:r>
          </a:p>
          <a:p>
            <a:pPr marL="274320" marR="127635" lvl="1" indent="0" algn="just">
              <a:lnSpc>
                <a:spcPct val="100600"/>
              </a:lnSpc>
              <a:spcBef>
                <a:spcPts val="85"/>
              </a:spcBef>
              <a:buNone/>
            </a:pPr>
            <a:r>
              <a:rPr lang="es-MX" sz="2400" dirty="0"/>
              <a:t>(…)</a:t>
            </a:r>
          </a:p>
        </p:txBody>
      </p:sp>
    </p:spTree>
    <p:extLst>
      <p:ext uri="{BB962C8B-B14F-4D97-AF65-F5344CB8AC3E}">
        <p14:creationId xmlns:p14="http://schemas.microsoft.com/office/powerpoint/2010/main" val="29130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CL" dirty="0"/>
              <a:t>Legalidad de la representación en Chile</a:t>
            </a:r>
            <a:endParaRPr lang="es-ES" i="1" dirty="0"/>
          </a:p>
        </p:txBody>
      </p:sp>
      <p:sp>
        <p:nvSpPr>
          <p:cNvPr id="14" name="Marcador de posición de contenido 13"/>
          <p:cNvSpPr>
            <a:spLocks noGrp="1"/>
          </p:cNvSpPr>
          <p:nvPr>
            <p:ph idx="1"/>
          </p:nvPr>
        </p:nvSpPr>
        <p:spPr>
          <a:xfrm>
            <a:off x="117748" y="1628800"/>
            <a:ext cx="11881320" cy="5112568"/>
          </a:xfrm>
        </p:spPr>
        <p:txBody>
          <a:bodyPr rtlCol="0">
            <a:normAutofit/>
          </a:bodyPr>
          <a:lstStyle/>
          <a:p>
            <a:pPr marL="274320" marR="127635" lvl="1" indent="0" algn="just">
              <a:lnSpc>
                <a:spcPct val="100600"/>
              </a:lnSpc>
              <a:spcBef>
                <a:spcPts val="85"/>
              </a:spcBef>
              <a:buNone/>
            </a:pPr>
            <a:r>
              <a:rPr lang="es-MX" sz="2400" dirty="0"/>
              <a:t>De la falta de designación del representante de que trata este artículo, podrán reclamar las instituciones mencionadas en el inciso segundo o cualquier persona que tenga interés en ello.</a:t>
            </a:r>
          </a:p>
          <a:p>
            <a:pPr marL="274320" marR="127635" lvl="1" indent="0" algn="just">
              <a:lnSpc>
                <a:spcPct val="100600"/>
              </a:lnSpc>
              <a:spcBef>
                <a:spcPts val="85"/>
              </a:spcBef>
              <a:buNone/>
            </a:pPr>
            <a:endParaRPr lang="es-MX" sz="2400" dirty="0"/>
          </a:p>
          <a:p>
            <a:pPr marL="274320" marR="127635" lvl="1" indent="0" algn="just">
              <a:lnSpc>
                <a:spcPct val="100600"/>
              </a:lnSpc>
              <a:spcBef>
                <a:spcPts val="85"/>
              </a:spcBef>
              <a:buNone/>
            </a:pPr>
            <a:r>
              <a:rPr lang="es-MX" sz="2400" dirty="0"/>
              <a:t>	En los casos del inciso segundo del artículo 332 del Código Civil, aquél de los padres en cuyo hogar vive el alimentario mayor de edad se entenderá legitimado, por el solo ministerio de la ley, para demandar, cobrar y percibir alimentos de quien corresponda, en interés del alimentario, sin perjuicio del derecho de éste para actuar personalmente, si lo estima conveniente. Si el alimentario no actúa personalmente se entenderá que acepta la legitimación activa del padre o madre junto a quien vive.</a:t>
            </a:r>
          </a:p>
        </p:txBody>
      </p:sp>
    </p:spTree>
    <p:extLst>
      <p:ext uri="{BB962C8B-B14F-4D97-AF65-F5344CB8AC3E}">
        <p14:creationId xmlns:p14="http://schemas.microsoft.com/office/powerpoint/2010/main" val="79719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CL" dirty="0"/>
              <a:t>Legalidad de la representación en Chile</a:t>
            </a:r>
            <a:endParaRPr lang="es-ES" i="1" dirty="0"/>
          </a:p>
        </p:txBody>
      </p:sp>
      <p:sp>
        <p:nvSpPr>
          <p:cNvPr id="14" name="Marcador de posición de contenido 13"/>
          <p:cNvSpPr>
            <a:spLocks noGrp="1"/>
          </p:cNvSpPr>
          <p:nvPr>
            <p:ph idx="1"/>
          </p:nvPr>
        </p:nvSpPr>
        <p:spPr>
          <a:xfrm>
            <a:off x="117748" y="1628800"/>
            <a:ext cx="11881320" cy="4608512"/>
          </a:xfrm>
        </p:spPr>
        <p:txBody>
          <a:bodyPr rtlCol="0">
            <a:normAutofit lnSpcReduction="10000"/>
          </a:bodyPr>
          <a:lstStyle/>
          <a:p>
            <a:pPr marL="12700" marR="127635" algn="just">
              <a:lnSpc>
                <a:spcPct val="100600"/>
              </a:lnSpc>
              <a:spcBef>
                <a:spcPts val="85"/>
              </a:spcBef>
            </a:pPr>
            <a:r>
              <a:rPr lang="es-CL" sz="2400" dirty="0">
                <a:cs typeface="Arial"/>
              </a:rPr>
              <a:t>Naturaleza de la figura de representación:</a:t>
            </a:r>
          </a:p>
          <a:p>
            <a:pPr marL="812800" marR="127635" lvl="1" indent="-342900" algn="just">
              <a:lnSpc>
                <a:spcPct val="100600"/>
              </a:lnSpc>
              <a:spcBef>
                <a:spcPts val="85"/>
              </a:spcBef>
              <a:buFontTx/>
              <a:buChar char="-"/>
            </a:pPr>
            <a:r>
              <a:rPr lang="es-CL" sz="2400" i="1" dirty="0">
                <a:cs typeface="Arial"/>
              </a:rPr>
              <a:t>Abogado</a:t>
            </a:r>
          </a:p>
          <a:p>
            <a:pPr marL="812800" marR="127635" lvl="1" indent="-342900" algn="just">
              <a:lnSpc>
                <a:spcPct val="100600"/>
              </a:lnSpc>
              <a:spcBef>
                <a:spcPts val="85"/>
              </a:spcBef>
              <a:buFontTx/>
              <a:buChar char="-"/>
            </a:pPr>
            <a:r>
              <a:rPr lang="es-CL" sz="2400" i="1" dirty="0">
                <a:cs typeface="Arial"/>
              </a:rPr>
              <a:t>Adscrito a alguna institución</a:t>
            </a:r>
          </a:p>
          <a:p>
            <a:pPr marL="812800" marR="127635" lvl="1" indent="-342900" algn="just">
              <a:lnSpc>
                <a:spcPct val="100600"/>
              </a:lnSpc>
              <a:spcBef>
                <a:spcPts val="85"/>
              </a:spcBef>
              <a:buFontTx/>
              <a:buChar char="-"/>
            </a:pPr>
            <a:r>
              <a:rPr lang="es-CL" sz="2400" i="1" dirty="0">
                <a:cs typeface="Arial"/>
              </a:rPr>
              <a:t>Independiente de la institucionalidad judicial y estatal (aun cuando pueda ser una institución pública)</a:t>
            </a:r>
          </a:p>
          <a:p>
            <a:pPr marL="812800" marR="127635" lvl="1" indent="-342900" algn="just">
              <a:lnSpc>
                <a:spcPct val="100600"/>
              </a:lnSpc>
              <a:spcBef>
                <a:spcPts val="85"/>
              </a:spcBef>
              <a:buFontTx/>
              <a:buChar char="-"/>
            </a:pPr>
            <a:r>
              <a:rPr lang="es-CL" sz="2400" i="1" dirty="0">
                <a:cs typeface="Arial"/>
              </a:rPr>
              <a:t>No existe regulación sobre su remuneración (no se remunera)</a:t>
            </a:r>
          </a:p>
          <a:p>
            <a:pPr marL="812800" marR="127635" lvl="1" indent="-342900" algn="just">
              <a:lnSpc>
                <a:spcPct val="100600"/>
              </a:lnSpc>
              <a:spcBef>
                <a:spcPts val="85"/>
              </a:spcBef>
              <a:buFontTx/>
              <a:buChar char="-"/>
            </a:pPr>
            <a:r>
              <a:rPr lang="es-CL" sz="2400" i="1" dirty="0">
                <a:cs typeface="Arial"/>
              </a:rPr>
              <a:t>La ley no fija un estándar de servicios auxiliares para la representación jurídica</a:t>
            </a:r>
          </a:p>
          <a:p>
            <a:pPr marL="812800" marR="127635" lvl="1" indent="-342900" algn="just">
              <a:lnSpc>
                <a:spcPct val="100600"/>
              </a:lnSpc>
              <a:spcBef>
                <a:spcPts val="85"/>
              </a:spcBef>
              <a:buFontTx/>
              <a:buChar char="-"/>
            </a:pPr>
            <a:endParaRPr lang="es-CL" sz="2400" i="1" dirty="0">
              <a:cs typeface="Arial"/>
            </a:endParaRPr>
          </a:p>
          <a:p>
            <a:pPr marL="12700" marR="127635" algn="just">
              <a:lnSpc>
                <a:spcPct val="100600"/>
              </a:lnSpc>
              <a:spcBef>
                <a:spcPts val="85"/>
              </a:spcBef>
            </a:pPr>
            <a:r>
              <a:rPr lang="es-CL" sz="2400" dirty="0">
                <a:cs typeface="Arial"/>
              </a:rPr>
              <a:t>Prácticas disímiles generan una zona de incertidumbre, Ejemplos del Curador:</a:t>
            </a:r>
          </a:p>
          <a:p>
            <a:pPr marL="812800" marR="127635" lvl="1" indent="-342900" algn="just">
              <a:lnSpc>
                <a:spcPct val="100600"/>
              </a:lnSpc>
              <a:spcBef>
                <a:spcPts val="85"/>
              </a:spcBef>
              <a:buFontTx/>
              <a:buChar char="-"/>
            </a:pPr>
            <a:r>
              <a:rPr lang="es-CL" sz="2400" i="1" dirty="0">
                <a:cs typeface="Arial"/>
              </a:rPr>
              <a:t>Formas de comunicación del curador con sus representados</a:t>
            </a:r>
          </a:p>
          <a:p>
            <a:pPr marL="812800" marR="127635" lvl="1" indent="-342900" algn="just">
              <a:lnSpc>
                <a:spcPct val="100600"/>
              </a:lnSpc>
              <a:spcBef>
                <a:spcPts val="85"/>
              </a:spcBef>
              <a:buFontTx/>
              <a:buChar char="-"/>
            </a:pPr>
            <a:r>
              <a:rPr lang="es-CL" sz="2400" i="1" dirty="0">
                <a:cs typeface="Arial"/>
              </a:rPr>
              <a:t>Formas de relación del curador con otras instituciones.</a:t>
            </a:r>
          </a:p>
          <a:p>
            <a:pPr marL="812800" marR="127635" lvl="1" indent="-342900" algn="just">
              <a:lnSpc>
                <a:spcPct val="100600"/>
              </a:lnSpc>
              <a:spcBef>
                <a:spcPts val="85"/>
              </a:spcBef>
              <a:buFontTx/>
              <a:buChar char="-"/>
            </a:pPr>
            <a:r>
              <a:rPr lang="es-CL" sz="2400" i="1" dirty="0">
                <a:cs typeface="Arial"/>
              </a:rPr>
              <a:t>Formas de relación del curador con el Tribunal</a:t>
            </a:r>
          </a:p>
        </p:txBody>
      </p:sp>
    </p:spTree>
    <p:extLst>
      <p:ext uri="{BB962C8B-B14F-4D97-AF65-F5344CB8AC3E}">
        <p14:creationId xmlns:p14="http://schemas.microsoft.com/office/powerpoint/2010/main" val="255427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dirty="0"/>
              <a:t>Curador </a:t>
            </a:r>
            <a:r>
              <a:rPr lang="es-ES" i="1" dirty="0"/>
              <a:t>ad </a:t>
            </a:r>
            <a:r>
              <a:rPr lang="es-ES" i="1" dirty="0" err="1"/>
              <a:t>litem</a:t>
            </a:r>
            <a:endParaRPr lang="es-ES" i="1" dirty="0"/>
          </a:p>
        </p:txBody>
      </p:sp>
      <p:sp>
        <p:nvSpPr>
          <p:cNvPr id="14" name="Marcador de posición de contenido 13"/>
          <p:cNvSpPr>
            <a:spLocks noGrp="1"/>
          </p:cNvSpPr>
          <p:nvPr>
            <p:ph idx="1"/>
          </p:nvPr>
        </p:nvSpPr>
        <p:spPr>
          <a:xfrm>
            <a:off x="1522414" y="1628800"/>
            <a:ext cx="9144000" cy="4543400"/>
          </a:xfrm>
        </p:spPr>
        <p:txBody>
          <a:bodyPr rtlCol="0"/>
          <a:lstStyle/>
          <a:p>
            <a:pPr rtl="0"/>
            <a:r>
              <a:rPr lang="es-ES" dirty="0"/>
              <a:t>La figura del curador </a:t>
            </a:r>
            <a:r>
              <a:rPr lang="es-ES" i="1" dirty="0"/>
              <a:t>ad </a:t>
            </a:r>
            <a:r>
              <a:rPr lang="es-ES" i="1" dirty="0" err="1"/>
              <a:t>litem</a:t>
            </a:r>
            <a:r>
              <a:rPr lang="es-ES" dirty="0"/>
              <a:t> para la representación de incapaces en procesos judiciales que refieren eminentemente a su persona tiene dos dificultades:</a:t>
            </a:r>
          </a:p>
          <a:p>
            <a:pPr lvl="1"/>
            <a:r>
              <a:rPr lang="es-ES" i="1" dirty="0"/>
              <a:t>No está definida en la ley</a:t>
            </a:r>
          </a:p>
          <a:p>
            <a:pPr lvl="1"/>
            <a:r>
              <a:rPr lang="es-ES" i="1" dirty="0"/>
              <a:t>Refiere a una representación patrimonial y marginalmente a la personal.</a:t>
            </a:r>
          </a:p>
          <a:p>
            <a:pPr lvl="1"/>
            <a:endParaRPr lang="es-MX" dirty="0"/>
          </a:p>
          <a:p>
            <a:pPr marL="0" indent="0" rtl="0">
              <a:buNone/>
            </a:pPr>
            <a:r>
              <a:rPr lang="es-MX" dirty="0"/>
              <a:t>Art. 494 del Código Civil. Las curadurías especiales son dativas.</a:t>
            </a:r>
          </a:p>
          <a:p>
            <a:pPr marL="0" indent="0" rtl="0">
              <a:buNone/>
            </a:pPr>
            <a:r>
              <a:rPr lang="es-MX" dirty="0"/>
              <a:t>Los curadores para pleito o </a:t>
            </a:r>
            <a:r>
              <a:rPr lang="es-MX" i="1" dirty="0"/>
              <a:t>ad </a:t>
            </a:r>
            <a:r>
              <a:rPr lang="es-MX" i="1" dirty="0" err="1"/>
              <a:t>litem</a:t>
            </a:r>
            <a:r>
              <a:rPr lang="es-MX" i="1" dirty="0"/>
              <a:t> </a:t>
            </a:r>
            <a:r>
              <a:rPr lang="es-MX" dirty="0"/>
              <a:t>son dados por la judicatura que conoce en el pleito, y si fueren procuradores de número no necesitarán que se les discierna el cargo.</a:t>
            </a:r>
          </a:p>
          <a:p>
            <a:pPr marL="0" indent="0" rtl="0">
              <a:buNone/>
            </a:pPr>
            <a:r>
              <a:rPr lang="es-ES" dirty="0"/>
              <a:t>		¿De donde viene el curador </a:t>
            </a:r>
            <a:r>
              <a:rPr lang="es-ES" i="1" dirty="0"/>
              <a:t>ad </a:t>
            </a:r>
            <a:r>
              <a:rPr lang="es-ES" i="1" dirty="0" err="1"/>
              <a:t>litem</a:t>
            </a:r>
            <a:r>
              <a:rPr lang="es-ES" i="1" dirty="0"/>
              <a:t> </a:t>
            </a:r>
            <a:r>
              <a:rPr lang="es-ES" dirty="0"/>
              <a:t>entonces?</a:t>
            </a:r>
          </a:p>
        </p:txBody>
      </p:sp>
      <p:sp>
        <p:nvSpPr>
          <p:cNvPr id="2" name="Flecha: a la derecha 1">
            <a:extLst>
              <a:ext uri="{FF2B5EF4-FFF2-40B4-BE49-F238E27FC236}">
                <a16:creationId xmlns:a16="http://schemas.microsoft.com/office/drawing/2014/main" id="{EB4BD104-5C3B-4D28-128E-DA491CF1497B}"/>
              </a:ext>
            </a:extLst>
          </p:cNvPr>
          <p:cNvSpPr/>
          <p:nvPr/>
        </p:nvSpPr>
        <p:spPr>
          <a:xfrm>
            <a:off x="1917948" y="5661248"/>
            <a:ext cx="864096" cy="432048"/>
          </a:xfrm>
          <a:prstGeom prst="rightArrow">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64143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CL" dirty="0"/>
              <a:t>Legalidad de la representación en Chile</a:t>
            </a:r>
            <a:endParaRPr lang="es-ES" i="1" dirty="0"/>
          </a:p>
        </p:txBody>
      </p:sp>
      <p:sp>
        <p:nvSpPr>
          <p:cNvPr id="14" name="Marcador de posición de contenido 13"/>
          <p:cNvSpPr>
            <a:spLocks noGrp="1"/>
          </p:cNvSpPr>
          <p:nvPr>
            <p:ph idx="1"/>
          </p:nvPr>
        </p:nvSpPr>
        <p:spPr>
          <a:xfrm>
            <a:off x="117748" y="1628800"/>
            <a:ext cx="11881320" cy="4608512"/>
          </a:xfrm>
        </p:spPr>
        <p:txBody>
          <a:bodyPr rtlCol="0">
            <a:normAutofit lnSpcReduction="10000"/>
          </a:bodyPr>
          <a:lstStyle/>
          <a:p>
            <a:pPr marL="12700" marR="127635" algn="just">
              <a:lnSpc>
                <a:spcPct val="100600"/>
              </a:lnSpc>
              <a:spcBef>
                <a:spcPts val="85"/>
              </a:spcBef>
            </a:pPr>
            <a:r>
              <a:rPr lang="es-CL" sz="2400" dirty="0">
                <a:cs typeface="Arial"/>
              </a:rPr>
              <a:t>Prácticas disímiles generan una zona de incertidumbre, Ejemplos del Tribunal:</a:t>
            </a:r>
          </a:p>
          <a:p>
            <a:pPr marL="812800" marR="127635" lvl="1" indent="-342900" algn="just">
              <a:lnSpc>
                <a:spcPct val="100600"/>
              </a:lnSpc>
              <a:spcBef>
                <a:spcPts val="85"/>
              </a:spcBef>
              <a:buFontTx/>
              <a:buChar char="-"/>
            </a:pPr>
            <a:r>
              <a:rPr lang="es-CL" sz="2400" i="1" dirty="0">
                <a:cs typeface="Arial"/>
              </a:rPr>
              <a:t>Diferente criterio para permitir la presencia del curador en audiencias reservadas</a:t>
            </a:r>
          </a:p>
          <a:p>
            <a:pPr marL="812800" marR="127635" lvl="1" indent="-342900" algn="just">
              <a:lnSpc>
                <a:spcPct val="100600"/>
              </a:lnSpc>
              <a:spcBef>
                <a:spcPts val="85"/>
              </a:spcBef>
              <a:buFontTx/>
              <a:buChar char="-"/>
            </a:pPr>
            <a:r>
              <a:rPr lang="es-CL" sz="2400" i="1" dirty="0">
                <a:cs typeface="Arial"/>
              </a:rPr>
              <a:t>Diferente criterio para considerar la naturaleza de la información incorporada por el curador</a:t>
            </a:r>
          </a:p>
          <a:p>
            <a:pPr marL="812800" marR="127635" lvl="1" indent="-342900" algn="just">
              <a:lnSpc>
                <a:spcPct val="100600"/>
              </a:lnSpc>
              <a:spcBef>
                <a:spcPts val="85"/>
              </a:spcBef>
              <a:buFontTx/>
              <a:buChar char="-"/>
            </a:pPr>
            <a:r>
              <a:rPr lang="es-CL" sz="2400" i="1" dirty="0">
                <a:cs typeface="Arial"/>
              </a:rPr>
              <a:t>Diferente criterio para determinar la formalidad de la intervención del curador</a:t>
            </a:r>
          </a:p>
          <a:p>
            <a:pPr marL="812800" marR="127635" lvl="1" indent="-342900" algn="just">
              <a:lnSpc>
                <a:spcPct val="100600"/>
              </a:lnSpc>
              <a:spcBef>
                <a:spcPts val="85"/>
              </a:spcBef>
              <a:buFontTx/>
              <a:buChar char="-"/>
            </a:pPr>
            <a:endParaRPr lang="es-CL" sz="2400" i="1" dirty="0">
              <a:cs typeface="Arial"/>
            </a:endParaRPr>
          </a:p>
          <a:p>
            <a:pPr marL="12700" marR="127635" algn="just">
              <a:lnSpc>
                <a:spcPct val="100600"/>
              </a:lnSpc>
              <a:spcBef>
                <a:spcPts val="85"/>
              </a:spcBef>
            </a:pPr>
            <a:r>
              <a:rPr lang="es-CL" sz="2400" dirty="0">
                <a:cs typeface="Arial"/>
              </a:rPr>
              <a:t>Situación de los servicios disponibles:</a:t>
            </a:r>
          </a:p>
          <a:p>
            <a:pPr marL="812800" marR="127635" lvl="1" indent="-342900" algn="just">
              <a:lnSpc>
                <a:spcPct val="100600"/>
              </a:lnSpc>
              <a:spcBef>
                <a:spcPts val="85"/>
              </a:spcBef>
              <a:buFontTx/>
              <a:buChar char="-"/>
            </a:pPr>
            <a:r>
              <a:rPr lang="es-CL" sz="2400" i="1" dirty="0">
                <a:cs typeface="Arial"/>
              </a:rPr>
              <a:t>Programas sumamente focalizados pero poca amplitud de cobertura (Programas CAJ como Mi Abogado o Curadores)</a:t>
            </a:r>
          </a:p>
          <a:p>
            <a:pPr marL="812800" marR="127635" lvl="1" indent="-342900" algn="just">
              <a:lnSpc>
                <a:spcPct val="100600"/>
              </a:lnSpc>
              <a:spcBef>
                <a:spcPts val="85"/>
              </a:spcBef>
              <a:buFontTx/>
              <a:buChar char="-"/>
            </a:pPr>
            <a:r>
              <a:rPr lang="es-CL" sz="2400" i="1" dirty="0">
                <a:cs typeface="Arial"/>
              </a:rPr>
              <a:t>Instituciones que de forma gratuita y con recursos limitados ofrecen servicios (Fundaciones, Clínicas Jurídicas de universidades)</a:t>
            </a:r>
          </a:p>
          <a:p>
            <a:pPr marL="812800" marR="127635" lvl="1" indent="-342900" algn="just">
              <a:lnSpc>
                <a:spcPct val="100600"/>
              </a:lnSpc>
              <a:spcBef>
                <a:spcPts val="85"/>
              </a:spcBef>
              <a:buFontTx/>
              <a:buChar char="-"/>
            </a:pPr>
            <a:r>
              <a:rPr lang="es-CL" sz="2400" i="1" dirty="0">
                <a:cs typeface="Arial"/>
              </a:rPr>
              <a:t>Nombramiento de curadores de discutible independencia (OPD, PRM, </a:t>
            </a:r>
            <a:r>
              <a:rPr lang="es-CL" sz="2400" i="1" dirty="0" err="1">
                <a:cs typeface="Arial"/>
              </a:rPr>
              <a:t>etc</a:t>
            </a:r>
            <a:r>
              <a:rPr lang="es-CL" sz="2400" i="1" dirty="0">
                <a:cs typeface="Arial"/>
              </a:rPr>
              <a:t>).</a:t>
            </a:r>
          </a:p>
        </p:txBody>
      </p:sp>
    </p:spTree>
    <p:extLst>
      <p:ext uri="{BB962C8B-B14F-4D97-AF65-F5344CB8AC3E}">
        <p14:creationId xmlns:p14="http://schemas.microsoft.com/office/powerpoint/2010/main" val="314048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CL" dirty="0"/>
              <a:t>Dificultades de aplicación de las normas jurídicas sobre representación</a:t>
            </a:r>
            <a:endParaRPr lang="es-ES" i="1" dirty="0"/>
          </a:p>
        </p:txBody>
      </p:sp>
      <p:pic>
        <p:nvPicPr>
          <p:cNvPr id="2" name="Imagen 1">
            <a:extLst>
              <a:ext uri="{FF2B5EF4-FFF2-40B4-BE49-F238E27FC236}">
                <a16:creationId xmlns:a16="http://schemas.microsoft.com/office/drawing/2014/main" id="{D0EFE97F-2502-2E46-15CE-AB144A57B540}"/>
              </a:ext>
            </a:extLst>
          </p:cNvPr>
          <p:cNvPicPr>
            <a:picLocks noChangeAspect="1"/>
          </p:cNvPicPr>
          <p:nvPr/>
        </p:nvPicPr>
        <p:blipFill>
          <a:blip r:embed="rId3"/>
          <a:stretch>
            <a:fillRect/>
          </a:stretch>
        </p:blipFill>
        <p:spPr>
          <a:xfrm>
            <a:off x="4124633" y="1628800"/>
            <a:ext cx="3939557" cy="5101020"/>
          </a:xfrm>
          <a:prstGeom prst="rect">
            <a:avLst/>
          </a:prstGeom>
        </p:spPr>
      </p:pic>
    </p:spTree>
    <p:extLst>
      <p:ext uri="{BB962C8B-B14F-4D97-AF65-F5344CB8AC3E}">
        <p14:creationId xmlns:p14="http://schemas.microsoft.com/office/powerpoint/2010/main" val="4072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CL" dirty="0"/>
              <a:t>Dificultades de aplicación de las normas jurídicas sobre representación</a:t>
            </a:r>
            <a:endParaRPr lang="es-ES" i="1" dirty="0"/>
          </a:p>
        </p:txBody>
      </p:sp>
      <p:sp>
        <p:nvSpPr>
          <p:cNvPr id="14" name="Marcador de posición de contenido 13"/>
          <p:cNvSpPr>
            <a:spLocks noGrp="1"/>
          </p:cNvSpPr>
          <p:nvPr>
            <p:ph idx="1"/>
          </p:nvPr>
        </p:nvSpPr>
        <p:spPr>
          <a:xfrm>
            <a:off x="117748" y="1628800"/>
            <a:ext cx="11881320" cy="4954562"/>
          </a:xfrm>
        </p:spPr>
        <p:txBody>
          <a:bodyPr rtlCol="0">
            <a:normAutofit lnSpcReduction="10000"/>
          </a:bodyPr>
          <a:lstStyle/>
          <a:p>
            <a:pPr marL="12700" marR="127635" indent="0" algn="just">
              <a:lnSpc>
                <a:spcPct val="100600"/>
              </a:lnSpc>
              <a:spcBef>
                <a:spcPts val="85"/>
              </a:spcBef>
              <a:buNone/>
            </a:pPr>
            <a:r>
              <a:rPr lang="es-CL" b="1" u="sng" dirty="0">
                <a:cs typeface="Arial"/>
              </a:rPr>
              <a:t>En procedimiento ordinario</a:t>
            </a:r>
            <a:endParaRPr lang="es-CL" sz="2400" b="1" u="sng" dirty="0">
              <a:cs typeface="Arial"/>
            </a:endParaRPr>
          </a:p>
          <a:p>
            <a:pPr marL="469900" marR="127635" indent="-457200" algn="just">
              <a:lnSpc>
                <a:spcPct val="100600"/>
              </a:lnSpc>
              <a:spcBef>
                <a:spcPts val="85"/>
              </a:spcBef>
              <a:buAutoNum type="alphaLcParenR"/>
            </a:pPr>
            <a:endParaRPr lang="es-CL" sz="2400" dirty="0">
              <a:cs typeface="Arial"/>
            </a:endParaRPr>
          </a:p>
          <a:p>
            <a:pPr marL="469900" marR="127635" indent="-457200" algn="just">
              <a:lnSpc>
                <a:spcPct val="100600"/>
              </a:lnSpc>
              <a:spcBef>
                <a:spcPts val="85"/>
              </a:spcBef>
              <a:buAutoNum type="alphaLcParenR"/>
            </a:pPr>
            <a:r>
              <a:rPr lang="es-CL" sz="2400" dirty="0">
                <a:cs typeface="Arial"/>
              </a:rPr>
              <a:t>La designación del curador </a:t>
            </a:r>
            <a:r>
              <a:rPr lang="es-CL" sz="2400" i="1" dirty="0">
                <a:cs typeface="Arial"/>
              </a:rPr>
              <a:t>ad </a:t>
            </a:r>
            <a:r>
              <a:rPr lang="es-CL" sz="2400" i="1" dirty="0" err="1">
                <a:cs typeface="Arial"/>
              </a:rPr>
              <a:t>litem</a:t>
            </a:r>
            <a:r>
              <a:rPr lang="es-CL" sz="2400" dirty="0">
                <a:cs typeface="Arial"/>
              </a:rPr>
              <a:t> no dice relación con el procedimiento sino con las características del conflicto y las partes.</a:t>
            </a:r>
          </a:p>
          <a:p>
            <a:pPr marL="469900" marR="127635" indent="-457200" algn="just">
              <a:lnSpc>
                <a:spcPct val="100600"/>
              </a:lnSpc>
              <a:spcBef>
                <a:spcPts val="85"/>
              </a:spcBef>
              <a:buAutoNum type="alphaLcParenR"/>
            </a:pPr>
            <a:endParaRPr lang="es-CL" sz="2400" dirty="0">
              <a:cs typeface="Arial"/>
            </a:endParaRPr>
          </a:p>
          <a:p>
            <a:pPr marL="469900" marR="127635" indent="-457200" algn="just">
              <a:lnSpc>
                <a:spcPct val="100600"/>
              </a:lnSpc>
              <a:spcBef>
                <a:spcPts val="85"/>
              </a:spcBef>
              <a:buAutoNum type="alphaLcParenR"/>
            </a:pPr>
            <a:r>
              <a:rPr lang="es-CL" sz="2400" dirty="0">
                <a:cs typeface="Arial"/>
              </a:rPr>
              <a:t>Carácter adversarial de la causa contenciosa: Necesidad de prueba autónoma del curador y dificultad para obtenerla</a:t>
            </a:r>
          </a:p>
          <a:p>
            <a:pPr marL="469900" marR="127635" indent="-457200" algn="just">
              <a:lnSpc>
                <a:spcPct val="100600"/>
              </a:lnSpc>
              <a:spcBef>
                <a:spcPts val="85"/>
              </a:spcBef>
              <a:buAutoNum type="alphaLcParenR"/>
            </a:pPr>
            <a:endParaRPr lang="es-CL" sz="2400" dirty="0">
              <a:cs typeface="Arial"/>
            </a:endParaRPr>
          </a:p>
          <a:p>
            <a:pPr marL="469900" marR="127635" indent="-457200" algn="just">
              <a:lnSpc>
                <a:spcPct val="100600"/>
              </a:lnSpc>
              <a:spcBef>
                <a:spcPts val="85"/>
              </a:spcBef>
              <a:buAutoNum type="alphaLcParenR"/>
            </a:pPr>
            <a:r>
              <a:rPr lang="es-CL" sz="2400" dirty="0">
                <a:cs typeface="Arial"/>
              </a:rPr>
              <a:t>Prácticas diversas en el nombramiento del curador:</a:t>
            </a:r>
          </a:p>
          <a:p>
            <a:pPr marL="927100" marR="127635" lvl="1" indent="-457200" algn="just">
              <a:lnSpc>
                <a:spcPct val="100600"/>
              </a:lnSpc>
              <a:spcBef>
                <a:spcPts val="85"/>
              </a:spcBef>
              <a:buFont typeface="Arial" panose="020B0604020202020204" pitchFamily="34" charset="0"/>
              <a:buChar char="•"/>
            </a:pPr>
            <a:r>
              <a:rPr lang="es-CL" sz="2400" dirty="0">
                <a:cs typeface="Arial"/>
              </a:rPr>
              <a:t>Al proveer la demanda</a:t>
            </a:r>
          </a:p>
          <a:p>
            <a:pPr marL="927100" marR="127635" lvl="1" indent="-457200" algn="just">
              <a:lnSpc>
                <a:spcPct val="100600"/>
              </a:lnSpc>
              <a:spcBef>
                <a:spcPts val="85"/>
              </a:spcBef>
              <a:buFont typeface="Arial" panose="020B0604020202020204" pitchFamily="34" charset="0"/>
              <a:buChar char="•"/>
            </a:pPr>
            <a:r>
              <a:rPr lang="es-CL" sz="2400" dirty="0">
                <a:cs typeface="Arial"/>
              </a:rPr>
              <a:t>En la audiencia preparatoria (con y sin suspensión)</a:t>
            </a:r>
          </a:p>
          <a:p>
            <a:pPr marL="927100" marR="127635" lvl="1" indent="-457200" algn="just">
              <a:lnSpc>
                <a:spcPct val="100600"/>
              </a:lnSpc>
              <a:spcBef>
                <a:spcPts val="85"/>
              </a:spcBef>
              <a:buFont typeface="Arial" panose="020B0604020202020204" pitchFamily="34" charset="0"/>
              <a:buChar char="•"/>
            </a:pPr>
            <a:r>
              <a:rPr lang="es-CL" sz="2400" dirty="0">
                <a:cs typeface="Arial"/>
              </a:rPr>
              <a:t>En cualquier tiempo.</a:t>
            </a:r>
          </a:p>
          <a:p>
            <a:pPr marL="927100" marR="127635" lvl="1" indent="-457200" algn="just">
              <a:lnSpc>
                <a:spcPct val="100600"/>
              </a:lnSpc>
              <a:spcBef>
                <a:spcPts val="85"/>
              </a:spcBef>
              <a:buFont typeface="Arial" panose="020B0604020202020204" pitchFamily="34" charset="0"/>
              <a:buChar char="•"/>
            </a:pPr>
            <a:endParaRPr lang="es-CL" sz="2400" dirty="0">
              <a:cs typeface="Arial"/>
            </a:endParaRPr>
          </a:p>
          <a:p>
            <a:pPr marL="469900" marR="127635" indent="-457200" algn="just">
              <a:lnSpc>
                <a:spcPct val="100600"/>
              </a:lnSpc>
              <a:spcBef>
                <a:spcPts val="85"/>
              </a:spcBef>
              <a:buAutoNum type="alphaLcParenR"/>
            </a:pPr>
            <a:r>
              <a:rPr lang="es-CL" sz="2400" dirty="0">
                <a:cs typeface="Arial"/>
              </a:rPr>
              <a:t>Ejercicio de recursos</a:t>
            </a:r>
          </a:p>
        </p:txBody>
      </p:sp>
    </p:spTree>
    <p:extLst>
      <p:ext uri="{BB962C8B-B14F-4D97-AF65-F5344CB8AC3E}">
        <p14:creationId xmlns:p14="http://schemas.microsoft.com/office/powerpoint/2010/main" val="54137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CL" dirty="0"/>
              <a:t>Dificultades de aplicación de las normas jurídicas sobre representación</a:t>
            </a:r>
            <a:endParaRPr lang="es-ES" i="1" dirty="0"/>
          </a:p>
        </p:txBody>
      </p:sp>
      <p:sp>
        <p:nvSpPr>
          <p:cNvPr id="14" name="Marcador de posición de contenido 13"/>
          <p:cNvSpPr>
            <a:spLocks noGrp="1"/>
          </p:cNvSpPr>
          <p:nvPr>
            <p:ph idx="1"/>
          </p:nvPr>
        </p:nvSpPr>
        <p:spPr>
          <a:xfrm>
            <a:off x="117748" y="1628800"/>
            <a:ext cx="11881320" cy="4954562"/>
          </a:xfrm>
        </p:spPr>
        <p:txBody>
          <a:bodyPr rtlCol="0">
            <a:normAutofit fontScale="92500" lnSpcReduction="20000"/>
          </a:bodyPr>
          <a:lstStyle/>
          <a:p>
            <a:pPr marL="0" marR="127635" indent="0" algn="just">
              <a:lnSpc>
                <a:spcPct val="100600"/>
              </a:lnSpc>
              <a:spcBef>
                <a:spcPts val="85"/>
              </a:spcBef>
              <a:buNone/>
            </a:pPr>
            <a:r>
              <a:rPr lang="es-CL" sz="2400" b="1" u="sng" dirty="0">
                <a:cs typeface="Arial"/>
              </a:rPr>
              <a:t>Curador </a:t>
            </a:r>
            <a:r>
              <a:rPr lang="es-CL" sz="2400" b="1" i="1" u="sng" dirty="0">
                <a:cs typeface="Arial"/>
              </a:rPr>
              <a:t>ad </a:t>
            </a:r>
            <a:r>
              <a:rPr lang="es-CL" sz="2400" b="1" i="1" u="sng" dirty="0" err="1">
                <a:cs typeface="Arial"/>
              </a:rPr>
              <a:t>litem</a:t>
            </a:r>
            <a:r>
              <a:rPr lang="es-CL" sz="2400" b="1" i="1" u="sng" dirty="0">
                <a:cs typeface="Arial"/>
              </a:rPr>
              <a:t> </a:t>
            </a:r>
            <a:r>
              <a:rPr lang="es-CL" sz="2400" b="1" u="sng" dirty="0">
                <a:cs typeface="Arial"/>
              </a:rPr>
              <a:t>en mediación</a:t>
            </a:r>
            <a:r>
              <a:rPr lang="es-CL" sz="2400" dirty="0">
                <a:cs typeface="Arial"/>
              </a:rPr>
              <a:t>:</a:t>
            </a:r>
          </a:p>
          <a:p>
            <a:pPr marL="0" marR="127635" indent="0" algn="just">
              <a:lnSpc>
                <a:spcPct val="100600"/>
              </a:lnSpc>
              <a:spcBef>
                <a:spcPts val="85"/>
              </a:spcBef>
              <a:buNone/>
            </a:pPr>
            <a:endParaRPr lang="es-CL" sz="2400" dirty="0">
              <a:cs typeface="Arial"/>
            </a:endParaRPr>
          </a:p>
          <a:p>
            <a:pPr marL="0" marR="127635" indent="0" algn="just">
              <a:lnSpc>
                <a:spcPct val="100600"/>
              </a:lnSpc>
              <a:spcBef>
                <a:spcPts val="85"/>
              </a:spcBef>
              <a:buNone/>
            </a:pPr>
            <a:r>
              <a:rPr lang="es-MX" sz="2400" dirty="0"/>
              <a:t>CIDN. Art. 3.</a:t>
            </a:r>
          </a:p>
          <a:p>
            <a:pPr marL="12700" marR="127635" indent="0" algn="just">
              <a:lnSpc>
                <a:spcPct val="100600"/>
              </a:lnSpc>
              <a:spcBef>
                <a:spcPts val="85"/>
              </a:spcBef>
              <a:buNone/>
            </a:pPr>
            <a:r>
              <a:rPr lang="es-MX" sz="2400" dirty="0"/>
              <a:t>En </a:t>
            </a:r>
            <a:r>
              <a:rPr lang="es-MX" sz="2400" b="1" u="sng" dirty="0"/>
              <a:t>todas las medidas concernientes </a:t>
            </a:r>
            <a:r>
              <a:rPr lang="es-MX" sz="2400" dirty="0"/>
              <a:t>a los niños </a:t>
            </a:r>
            <a:r>
              <a:rPr lang="es-MX" sz="2400" b="1" dirty="0"/>
              <a:t>que tomen las instituciones públicas </a:t>
            </a:r>
            <a:r>
              <a:rPr lang="es-MX" sz="2400" dirty="0"/>
              <a:t>o privadas de bienestar social, los tribunales, las autoridades administrativas o los órganos legislativos, una consideración primordial a que se atenderá será el interés superior del niño.</a:t>
            </a:r>
          </a:p>
          <a:p>
            <a:pPr marL="12700" marR="127635" indent="0" algn="just">
              <a:lnSpc>
                <a:spcPct val="100600"/>
              </a:lnSpc>
              <a:spcBef>
                <a:spcPts val="85"/>
              </a:spcBef>
              <a:buNone/>
            </a:pPr>
            <a:endParaRPr lang="es-MX" sz="2400" dirty="0">
              <a:cs typeface="Arial"/>
            </a:endParaRPr>
          </a:p>
          <a:p>
            <a:pPr marL="0" marR="127635" indent="0" algn="just">
              <a:lnSpc>
                <a:spcPct val="100600"/>
              </a:lnSpc>
              <a:spcBef>
                <a:spcPts val="85"/>
              </a:spcBef>
              <a:buNone/>
            </a:pPr>
            <a:r>
              <a:rPr lang="es-MX" sz="2400" dirty="0">
                <a:cs typeface="Arial"/>
              </a:rPr>
              <a:t>Ley 19.968, Art. 111. inc. 2°</a:t>
            </a:r>
          </a:p>
          <a:p>
            <a:pPr marL="0" marR="127635" indent="0" algn="just">
              <a:lnSpc>
                <a:spcPct val="100600"/>
              </a:lnSpc>
              <a:spcBef>
                <a:spcPts val="85"/>
              </a:spcBef>
              <a:buNone/>
            </a:pPr>
            <a:r>
              <a:rPr lang="es-MX" sz="2400" dirty="0">
                <a:cs typeface="Arial"/>
              </a:rPr>
              <a:t>El acta deberá ser remitida por el mediador al tribunal </a:t>
            </a:r>
            <a:r>
              <a:rPr lang="es-MX" sz="2400" b="1" u="sng" dirty="0">
                <a:cs typeface="Arial"/>
              </a:rPr>
              <a:t>para su aprobación </a:t>
            </a:r>
            <a:r>
              <a:rPr lang="es-MX" sz="2400" dirty="0">
                <a:cs typeface="Arial"/>
              </a:rPr>
              <a:t>en todo aquello que no fuere contrario a derecho, pudiendo el juez en todo caso, subsanar los defectos formales que tuviera, respetando en todo momento la voluntad de las partes expresada en dicha acta. </a:t>
            </a:r>
            <a:r>
              <a:rPr lang="es-MX" sz="2400" b="1" u="sng" dirty="0">
                <a:cs typeface="Arial"/>
              </a:rPr>
              <a:t>Aprobada por el juez, tendrá valor de sentencia ejecutoriada</a:t>
            </a:r>
            <a:r>
              <a:rPr lang="es-MX" sz="2400" dirty="0">
                <a:cs typeface="Arial"/>
              </a:rPr>
              <a:t>.</a:t>
            </a:r>
          </a:p>
          <a:p>
            <a:pPr marL="0" marR="127635" indent="0" algn="just">
              <a:lnSpc>
                <a:spcPct val="100600"/>
              </a:lnSpc>
              <a:spcBef>
                <a:spcPts val="85"/>
              </a:spcBef>
              <a:buNone/>
            </a:pPr>
            <a:endParaRPr lang="es-MX" sz="2400" dirty="0">
              <a:cs typeface="Arial"/>
            </a:endParaRPr>
          </a:p>
          <a:p>
            <a:pPr marL="0" marR="127635" indent="0" algn="just">
              <a:lnSpc>
                <a:spcPct val="100600"/>
              </a:lnSpc>
              <a:spcBef>
                <a:spcPts val="85"/>
              </a:spcBef>
              <a:buNone/>
            </a:pPr>
            <a:r>
              <a:rPr lang="es-CL" b="1" dirty="0"/>
              <a:t>EL ACTA SE CONVIERTE EN EQUIVALENTE JURISDICCIONAL EN VIRTUD DE LA APROBACIÓN DE UNA INSTANCIA PÚBLICA, EL JUEZ, QUE ASDEMÁS DEBE VERIFICAR QUE SE AJUSTA A DERECHO</a:t>
            </a:r>
            <a:endParaRPr lang="es-MX" sz="2400" dirty="0">
              <a:cs typeface="Arial"/>
            </a:endParaRPr>
          </a:p>
        </p:txBody>
      </p:sp>
    </p:spTree>
    <p:extLst>
      <p:ext uri="{BB962C8B-B14F-4D97-AF65-F5344CB8AC3E}">
        <p14:creationId xmlns:p14="http://schemas.microsoft.com/office/powerpoint/2010/main" val="172731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4" y="260784"/>
            <a:ext cx="9143998" cy="1020762"/>
          </a:xfrm>
        </p:spPr>
        <p:txBody>
          <a:bodyPr rtlCol="0">
            <a:normAutofit/>
          </a:bodyPr>
          <a:lstStyle/>
          <a:p>
            <a:r>
              <a:rPr lang="es-CL" dirty="0"/>
              <a:t>Dificultades de aplicación de las normas jurídicas sobre representación</a:t>
            </a:r>
            <a:endParaRPr lang="es-ES" i="1" dirty="0"/>
          </a:p>
        </p:txBody>
      </p:sp>
      <p:sp>
        <p:nvSpPr>
          <p:cNvPr id="14" name="Marcador de posición de contenido 13"/>
          <p:cNvSpPr>
            <a:spLocks noGrp="1"/>
          </p:cNvSpPr>
          <p:nvPr>
            <p:ph idx="1"/>
          </p:nvPr>
        </p:nvSpPr>
        <p:spPr>
          <a:xfrm>
            <a:off x="117748" y="1628800"/>
            <a:ext cx="11881320" cy="4954562"/>
          </a:xfrm>
        </p:spPr>
        <p:txBody>
          <a:bodyPr rtlCol="0">
            <a:normAutofit lnSpcReduction="10000"/>
          </a:bodyPr>
          <a:lstStyle/>
          <a:p>
            <a:pPr marL="0" marR="127635" indent="0" algn="just">
              <a:lnSpc>
                <a:spcPct val="100600"/>
              </a:lnSpc>
              <a:spcBef>
                <a:spcPts val="85"/>
              </a:spcBef>
              <a:buNone/>
            </a:pPr>
            <a:r>
              <a:rPr lang="es-CL" sz="2400" dirty="0">
                <a:cs typeface="Arial"/>
              </a:rPr>
              <a:t>Caso de aprobación de acta de mediación.</a:t>
            </a:r>
          </a:p>
          <a:p>
            <a:pPr marL="0" marR="127635" indent="0" algn="just">
              <a:lnSpc>
                <a:spcPct val="100600"/>
              </a:lnSpc>
              <a:spcBef>
                <a:spcPts val="85"/>
              </a:spcBef>
              <a:buNone/>
            </a:pPr>
            <a:endParaRPr lang="es-CL" sz="2400" dirty="0">
              <a:cs typeface="Arial"/>
            </a:endParaRPr>
          </a:p>
          <a:p>
            <a:pPr marL="0" marR="127635" indent="0" algn="just">
              <a:lnSpc>
                <a:spcPct val="100600"/>
              </a:lnSpc>
              <a:spcBef>
                <a:spcPts val="85"/>
              </a:spcBef>
              <a:buNone/>
            </a:pPr>
            <a:r>
              <a:rPr lang="es-CL" sz="2400" dirty="0">
                <a:cs typeface="Arial"/>
              </a:rPr>
              <a:t>Situación:</a:t>
            </a:r>
          </a:p>
          <a:p>
            <a:pPr marL="0" marR="127635" indent="0" algn="just">
              <a:lnSpc>
                <a:spcPct val="100600"/>
              </a:lnSpc>
              <a:spcBef>
                <a:spcPts val="85"/>
              </a:spcBef>
              <a:buNone/>
            </a:pPr>
            <a:r>
              <a:rPr lang="es-MX" sz="2400" dirty="0">
                <a:cs typeface="Arial"/>
              </a:rPr>
              <a:t>Mediación respecto de relación directa y regular de adolescente de 16 años.</a:t>
            </a:r>
          </a:p>
          <a:p>
            <a:pPr marL="0" marR="127635" indent="0" algn="just">
              <a:lnSpc>
                <a:spcPct val="100600"/>
              </a:lnSpc>
              <a:spcBef>
                <a:spcPts val="85"/>
              </a:spcBef>
              <a:buNone/>
            </a:pPr>
            <a:r>
              <a:rPr lang="es-MX" sz="2400" dirty="0">
                <a:cs typeface="Arial"/>
              </a:rPr>
              <a:t>Mediadora decide citar al adolescente y pedirle que participe en el acuerdo, firmando además el acta.</a:t>
            </a:r>
          </a:p>
          <a:p>
            <a:pPr marL="0" marR="127635" indent="0" algn="just">
              <a:lnSpc>
                <a:spcPct val="100600"/>
              </a:lnSpc>
              <a:spcBef>
                <a:spcPts val="85"/>
              </a:spcBef>
              <a:buNone/>
            </a:pPr>
            <a:endParaRPr lang="es-MX" sz="2400" dirty="0">
              <a:cs typeface="Arial"/>
            </a:endParaRPr>
          </a:p>
          <a:p>
            <a:pPr marL="0" marR="127635" indent="0" algn="just">
              <a:lnSpc>
                <a:spcPct val="100600"/>
              </a:lnSpc>
              <a:spcBef>
                <a:spcPts val="85"/>
              </a:spcBef>
              <a:buNone/>
            </a:pPr>
            <a:r>
              <a:rPr lang="es-MX" sz="2400" dirty="0">
                <a:cs typeface="Arial"/>
              </a:rPr>
              <a:t>Resolución: “(…) la mediadora deberá informar dentro del plazo de 48 horas, por qué hizo participar de la mediación a (nombre adolescente), hijo de las partes y menor de edad, </a:t>
            </a:r>
            <a:r>
              <a:rPr lang="es-MX" sz="2400" u="sng" dirty="0">
                <a:cs typeface="Arial"/>
              </a:rPr>
              <a:t>señalando la norma legal que la faculta para ello</a:t>
            </a:r>
            <a:r>
              <a:rPr lang="es-MX" sz="2400" dirty="0">
                <a:cs typeface="Arial"/>
              </a:rPr>
              <a:t>” (subrayado en el original).</a:t>
            </a:r>
          </a:p>
          <a:p>
            <a:pPr marL="0" marR="127635" indent="0" algn="just">
              <a:lnSpc>
                <a:spcPct val="100600"/>
              </a:lnSpc>
              <a:spcBef>
                <a:spcPts val="85"/>
              </a:spcBef>
              <a:buNone/>
            </a:pPr>
            <a:endParaRPr lang="es-MX" sz="2400" dirty="0">
              <a:cs typeface="Arial"/>
            </a:endParaRPr>
          </a:p>
          <a:p>
            <a:pPr marL="0" marR="127635" indent="0" algn="just">
              <a:lnSpc>
                <a:spcPct val="100600"/>
              </a:lnSpc>
              <a:spcBef>
                <a:spcPts val="85"/>
              </a:spcBef>
              <a:buNone/>
            </a:pPr>
            <a:r>
              <a:rPr lang="es-MX" sz="2400" dirty="0">
                <a:cs typeface="Arial"/>
              </a:rPr>
              <a:t>Mediadora cumple lo ordenado señalando numerosas normas de la CIDN y de la ley chilena sobre el derecho a ser oído.</a:t>
            </a:r>
          </a:p>
        </p:txBody>
      </p:sp>
    </p:spTree>
    <p:extLst>
      <p:ext uri="{BB962C8B-B14F-4D97-AF65-F5344CB8AC3E}">
        <p14:creationId xmlns:p14="http://schemas.microsoft.com/office/powerpoint/2010/main" val="221474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4" y="260784"/>
            <a:ext cx="9143998" cy="1020762"/>
          </a:xfrm>
        </p:spPr>
        <p:txBody>
          <a:bodyPr rtlCol="0">
            <a:normAutofit/>
          </a:bodyPr>
          <a:lstStyle/>
          <a:p>
            <a:r>
              <a:rPr lang="es-CL" dirty="0"/>
              <a:t>Dificultades de aplicación de las normas jurídicas sobre representación</a:t>
            </a:r>
            <a:endParaRPr lang="es-ES" i="1" dirty="0"/>
          </a:p>
        </p:txBody>
      </p:sp>
      <p:sp>
        <p:nvSpPr>
          <p:cNvPr id="14" name="Marcador de posición de contenido 13"/>
          <p:cNvSpPr>
            <a:spLocks noGrp="1"/>
          </p:cNvSpPr>
          <p:nvPr>
            <p:ph idx="1"/>
          </p:nvPr>
        </p:nvSpPr>
        <p:spPr>
          <a:xfrm>
            <a:off x="117748" y="1628800"/>
            <a:ext cx="11881320" cy="4954562"/>
          </a:xfrm>
        </p:spPr>
        <p:txBody>
          <a:bodyPr rtlCol="0">
            <a:normAutofit lnSpcReduction="10000"/>
          </a:bodyPr>
          <a:lstStyle/>
          <a:p>
            <a:pPr marL="0" marR="127635" indent="0" algn="just">
              <a:lnSpc>
                <a:spcPct val="100600"/>
              </a:lnSpc>
              <a:spcBef>
                <a:spcPts val="85"/>
              </a:spcBef>
              <a:buNone/>
            </a:pPr>
            <a:r>
              <a:rPr lang="es-CL" sz="2400" dirty="0">
                <a:cs typeface="Arial"/>
              </a:rPr>
              <a:t>Caso de aprobación de acta de mediación.</a:t>
            </a:r>
          </a:p>
          <a:p>
            <a:pPr marL="0" marR="127635" indent="0" algn="just">
              <a:lnSpc>
                <a:spcPct val="100600"/>
              </a:lnSpc>
              <a:spcBef>
                <a:spcPts val="85"/>
              </a:spcBef>
              <a:buNone/>
            </a:pPr>
            <a:endParaRPr lang="es-CL" sz="2400" dirty="0">
              <a:cs typeface="Arial"/>
            </a:endParaRPr>
          </a:p>
          <a:p>
            <a:pPr marL="0" marR="127635" indent="0" algn="just">
              <a:lnSpc>
                <a:spcPct val="100600"/>
              </a:lnSpc>
              <a:spcBef>
                <a:spcPts val="85"/>
              </a:spcBef>
              <a:buNone/>
            </a:pPr>
            <a:r>
              <a:rPr lang="es-CL" sz="2400" dirty="0">
                <a:cs typeface="Arial"/>
              </a:rPr>
              <a:t>Situación:</a:t>
            </a:r>
          </a:p>
          <a:p>
            <a:pPr marL="0" marR="127635" indent="0" algn="just">
              <a:lnSpc>
                <a:spcPct val="100600"/>
              </a:lnSpc>
              <a:spcBef>
                <a:spcPts val="85"/>
              </a:spcBef>
              <a:buNone/>
            </a:pPr>
            <a:r>
              <a:rPr lang="es-MX" sz="2400" dirty="0">
                <a:cs typeface="Arial"/>
              </a:rPr>
              <a:t>Mediación respecto de relación directa y regular de adolescente de 16 años.</a:t>
            </a:r>
          </a:p>
          <a:p>
            <a:pPr marL="0" marR="127635" indent="0" algn="just">
              <a:lnSpc>
                <a:spcPct val="100600"/>
              </a:lnSpc>
              <a:spcBef>
                <a:spcPts val="85"/>
              </a:spcBef>
              <a:buNone/>
            </a:pPr>
            <a:r>
              <a:rPr lang="es-MX" sz="2400" dirty="0">
                <a:cs typeface="Arial"/>
              </a:rPr>
              <a:t>Mediadora decide citar al adolescente y pedirle que participe en el acuerdo, firmando además el acta.</a:t>
            </a:r>
          </a:p>
          <a:p>
            <a:pPr marL="0" marR="127635" indent="0" algn="just">
              <a:lnSpc>
                <a:spcPct val="100600"/>
              </a:lnSpc>
              <a:spcBef>
                <a:spcPts val="85"/>
              </a:spcBef>
              <a:buNone/>
            </a:pPr>
            <a:endParaRPr lang="es-MX" sz="2400" dirty="0">
              <a:cs typeface="Arial"/>
            </a:endParaRPr>
          </a:p>
          <a:p>
            <a:pPr marL="0" marR="127635" indent="0" algn="just">
              <a:lnSpc>
                <a:spcPct val="100600"/>
              </a:lnSpc>
              <a:spcBef>
                <a:spcPts val="85"/>
              </a:spcBef>
              <a:buNone/>
            </a:pPr>
            <a:r>
              <a:rPr lang="es-MX" sz="2400" dirty="0">
                <a:cs typeface="Arial"/>
              </a:rPr>
              <a:t>Resolución: “(…) la mediadora deberá informar dentro del plazo de 48 horas, por qué hizo participar de la mediación a (nombre adolescente), hijo de las partes y menor de edad, </a:t>
            </a:r>
            <a:r>
              <a:rPr lang="es-MX" sz="2400" u="sng" dirty="0">
                <a:cs typeface="Arial"/>
              </a:rPr>
              <a:t>señalando la norma legal que la faculta para ello</a:t>
            </a:r>
            <a:r>
              <a:rPr lang="es-MX" sz="2400" dirty="0">
                <a:cs typeface="Arial"/>
              </a:rPr>
              <a:t>” (subrayado en el original).</a:t>
            </a:r>
          </a:p>
          <a:p>
            <a:pPr marL="0" marR="127635" indent="0" algn="just">
              <a:lnSpc>
                <a:spcPct val="100600"/>
              </a:lnSpc>
              <a:spcBef>
                <a:spcPts val="85"/>
              </a:spcBef>
              <a:buNone/>
            </a:pPr>
            <a:endParaRPr lang="es-MX" sz="2400" dirty="0">
              <a:cs typeface="Arial"/>
            </a:endParaRPr>
          </a:p>
          <a:p>
            <a:pPr marL="0" marR="127635" indent="0" algn="just">
              <a:lnSpc>
                <a:spcPct val="100600"/>
              </a:lnSpc>
              <a:spcBef>
                <a:spcPts val="85"/>
              </a:spcBef>
              <a:buNone/>
            </a:pPr>
            <a:r>
              <a:rPr lang="es-MX" sz="2400" dirty="0">
                <a:cs typeface="Arial"/>
              </a:rPr>
              <a:t>Mediadora cumple lo ordenado señalando numerosas normas de la CIDN y de la ley chilena sobre el derecho a ser oído.</a:t>
            </a:r>
          </a:p>
        </p:txBody>
      </p:sp>
    </p:spTree>
    <p:extLst>
      <p:ext uri="{BB962C8B-B14F-4D97-AF65-F5344CB8AC3E}">
        <p14:creationId xmlns:p14="http://schemas.microsoft.com/office/powerpoint/2010/main" val="117918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6A07217-495C-964A-8CCA-728D45CBB363}"/>
              </a:ext>
            </a:extLst>
          </p:cNvPr>
          <p:cNvSpPr txBox="1"/>
          <p:nvPr/>
        </p:nvSpPr>
        <p:spPr>
          <a:xfrm>
            <a:off x="909836" y="164801"/>
            <a:ext cx="9747296" cy="953851"/>
          </a:xfrm>
          <a:prstGeom prst="rect">
            <a:avLst/>
          </a:prstGeom>
          <a:noFill/>
        </p:spPr>
        <p:txBody>
          <a:bodyPr wrap="square" rtlCol="0">
            <a:spAutoFit/>
          </a:bodyPr>
          <a:lstStyle/>
          <a:p>
            <a:r>
              <a:rPr lang="es-MX" sz="2799" spc="190" dirty="0">
                <a:latin typeface="Arial"/>
                <a:ea typeface="Tahoma" panose="020B0604030504040204" pitchFamily="34" charset="0"/>
                <a:cs typeface="Arial"/>
              </a:rPr>
              <a:t>Dificultades de aplicación de las normas jurídicas sobre representación</a:t>
            </a:r>
            <a:endParaRPr lang="es-CL" sz="2799" dirty="0">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1182B400-4DD6-436D-B145-837D057FE37E}"/>
              </a:ext>
            </a:extLst>
          </p:cNvPr>
          <p:cNvSpPr txBox="1"/>
          <p:nvPr/>
        </p:nvSpPr>
        <p:spPr>
          <a:xfrm>
            <a:off x="536572" y="1772816"/>
            <a:ext cx="11115679" cy="4522777"/>
          </a:xfrm>
          <a:prstGeom prst="rect">
            <a:avLst/>
          </a:prstGeom>
          <a:noFill/>
        </p:spPr>
        <p:txBody>
          <a:bodyPr wrap="square">
            <a:spAutoFit/>
          </a:bodyPr>
          <a:lstStyle/>
          <a:p>
            <a:pPr algn="just"/>
            <a:endParaRPr lang="es-MX" sz="2399" b="1" u="sng" dirty="0"/>
          </a:p>
          <a:p>
            <a:pPr algn="just"/>
            <a:r>
              <a:rPr lang="es-MX" sz="2399" b="1" u="sng" dirty="0"/>
              <a:t>En procedimientos </a:t>
            </a:r>
            <a:r>
              <a:rPr lang="es-MX" sz="2399" b="1" u="sng" dirty="0" err="1"/>
              <a:t>proteccionales</a:t>
            </a:r>
            <a:r>
              <a:rPr lang="es-MX" sz="2399" dirty="0"/>
              <a:t>:</a:t>
            </a:r>
          </a:p>
          <a:p>
            <a:pPr marL="285664" indent="-285664" algn="just">
              <a:buFontTx/>
              <a:buChar char="-"/>
            </a:pPr>
            <a:endParaRPr lang="es-MX" sz="2399" dirty="0"/>
          </a:p>
          <a:p>
            <a:pPr marL="285664" indent="-285664" algn="just">
              <a:buFontTx/>
              <a:buChar char="-"/>
            </a:pPr>
            <a:r>
              <a:rPr lang="es-MX" sz="2399" dirty="0"/>
              <a:t>Con mucha frecuencia hay comparecencia personal de las partes. Partes sin asesoría letrada.</a:t>
            </a:r>
          </a:p>
          <a:p>
            <a:pPr marL="285664" indent="-285664" algn="just">
              <a:buFontTx/>
              <a:buChar char="-"/>
            </a:pPr>
            <a:r>
              <a:rPr lang="es-MX" sz="2399" dirty="0"/>
              <a:t>Mayor dificultad de producir prueba de forma autónoma.</a:t>
            </a:r>
          </a:p>
          <a:p>
            <a:pPr marL="285664" indent="-285664" algn="just">
              <a:buFontTx/>
              <a:buChar char="-"/>
            </a:pPr>
            <a:r>
              <a:rPr lang="es-MX" sz="2399" dirty="0"/>
              <a:t>Situación de vulnerabilidad dificulta el proceso de comunicación entre el curador y su representado y de comprensión de la expresión de voluntad.</a:t>
            </a:r>
          </a:p>
          <a:p>
            <a:pPr marL="285664" indent="-285664" algn="just">
              <a:buFontTx/>
              <a:buChar char="-"/>
            </a:pPr>
            <a:r>
              <a:rPr lang="es-MX" sz="2399" dirty="0"/>
              <a:t>Necesidad de coordinación </a:t>
            </a:r>
            <a:r>
              <a:rPr lang="es-MX" sz="2399" b="1" u="sng" dirty="0"/>
              <a:t>pero también de independencia </a:t>
            </a:r>
            <a:r>
              <a:rPr lang="es-MX" sz="2399" dirty="0"/>
              <a:t>con programas (OPD, PPF, PRM, ETC).</a:t>
            </a:r>
          </a:p>
          <a:p>
            <a:pPr marL="285664" indent="-285664" algn="just">
              <a:buFontTx/>
              <a:buChar char="-"/>
            </a:pPr>
            <a:r>
              <a:rPr lang="es-MX" sz="2399" dirty="0"/>
              <a:t>Los límites de la naturaleza jurídica se ven forzados (a causa de la dificultad de obtener antecedentes y hacer seguimientos).</a:t>
            </a:r>
          </a:p>
        </p:txBody>
      </p:sp>
    </p:spTree>
    <p:extLst>
      <p:ext uri="{BB962C8B-B14F-4D97-AF65-F5344CB8AC3E}">
        <p14:creationId xmlns:p14="http://schemas.microsoft.com/office/powerpoint/2010/main" val="3856401162"/>
      </p:ext>
    </p:extLst>
  </p:cSld>
  <p:clrMapOvr>
    <a:masterClrMapping/>
  </p:clrMapOvr>
  <mc:AlternateContent xmlns:mc="http://schemas.openxmlformats.org/markup-compatibility/2006" xmlns:p14="http://schemas.microsoft.com/office/powerpoint/2010/main">
    <mc:Choice Requires="p14">
      <p:transition spd="slow" p14:dur="2000" advTm="164569"/>
    </mc:Choice>
    <mc:Fallback xmlns="">
      <p:transition spd="slow" advTm="164569"/>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6A07217-495C-964A-8CCA-728D45CBB363}"/>
              </a:ext>
            </a:extLst>
          </p:cNvPr>
          <p:cNvSpPr txBox="1"/>
          <p:nvPr/>
        </p:nvSpPr>
        <p:spPr>
          <a:xfrm>
            <a:off x="3312180" y="306186"/>
            <a:ext cx="7777000" cy="953851"/>
          </a:xfrm>
          <a:prstGeom prst="rect">
            <a:avLst/>
          </a:prstGeom>
          <a:noFill/>
        </p:spPr>
        <p:txBody>
          <a:bodyPr wrap="square" rtlCol="0">
            <a:spAutoFit/>
          </a:bodyPr>
          <a:lstStyle/>
          <a:p>
            <a:r>
              <a:rPr lang="es-MX" sz="2799" spc="190" dirty="0">
                <a:latin typeface="Arial"/>
                <a:ea typeface="Tahoma" panose="020B0604030504040204" pitchFamily="34" charset="0"/>
                <a:cs typeface="Arial"/>
              </a:rPr>
              <a:t>Dificultades de aplicación de las normas jurídicas sobre representación</a:t>
            </a:r>
            <a:endParaRPr lang="es-CL" sz="2799" dirty="0">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1182B400-4DD6-436D-B145-837D057FE37E}"/>
              </a:ext>
            </a:extLst>
          </p:cNvPr>
          <p:cNvSpPr txBox="1"/>
          <p:nvPr/>
        </p:nvSpPr>
        <p:spPr>
          <a:xfrm>
            <a:off x="536572" y="1642464"/>
            <a:ext cx="11115679" cy="4522777"/>
          </a:xfrm>
          <a:prstGeom prst="rect">
            <a:avLst/>
          </a:prstGeom>
          <a:noFill/>
        </p:spPr>
        <p:txBody>
          <a:bodyPr wrap="square">
            <a:spAutoFit/>
          </a:bodyPr>
          <a:lstStyle/>
          <a:p>
            <a:pPr algn="just"/>
            <a:r>
              <a:rPr lang="es-MX" sz="2399" b="1" u="sng" dirty="0"/>
              <a:t>En la adopción</a:t>
            </a:r>
            <a:r>
              <a:rPr lang="es-MX" sz="2399" b="1" dirty="0"/>
              <a:t>:</a:t>
            </a:r>
          </a:p>
          <a:p>
            <a:pPr marL="285664" indent="-285664" algn="just">
              <a:buFontTx/>
              <a:buChar char="-"/>
            </a:pPr>
            <a:endParaRPr lang="es-MX" sz="2399" dirty="0"/>
          </a:p>
          <a:p>
            <a:pPr marL="285664" indent="-285664" algn="just">
              <a:buFontTx/>
              <a:buChar char="-"/>
            </a:pPr>
            <a:r>
              <a:rPr lang="es-MX" sz="2399" dirty="0"/>
              <a:t>Las mismas dificultades de las medidas de protección, con mayor complejidad. Especialmente, en algunos casos en los que la historia del niño, niña o adolescente no ha sido completamente develada.</a:t>
            </a:r>
          </a:p>
          <a:p>
            <a:pPr marL="285664" indent="-285664" algn="just">
              <a:buFontTx/>
              <a:buChar char="-"/>
            </a:pPr>
            <a:r>
              <a:rPr lang="es-MX" sz="2399" dirty="0"/>
              <a:t>Existencia de procesos de susceptibilidad que, a causa de una oposición bien sostenida, tienden en los hechos a funcionar como una Medida de Protección.</a:t>
            </a:r>
          </a:p>
          <a:p>
            <a:pPr marL="285664" indent="-285664" algn="just">
              <a:buFontTx/>
              <a:buChar char="-"/>
            </a:pPr>
            <a:endParaRPr lang="es-MX" sz="2399" dirty="0"/>
          </a:p>
          <a:p>
            <a:pPr algn="just"/>
            <a:r>
              <a:rPr lang="es-MX" sz="2399" b="1" u="sng" dirty="0"/>
              <a:t>En la V.I.F.</a:t>
            </a:r>
          </a:p>
          <a:p>
            <a:pPr algn="just"/>
            <a:endParaRPr lang="es-MX" sz="2399" dirty="0"/>
          </a:p>
          <a:p>
            <a:pPr marL="342797" indent="-342797" algn="just">
              <a:buFontTx/>
              <a:buChar char="-"/>
            </a:pPr>
            <a:r>
              <a:rPr lang="es-MX" sz="2399" dirty="0" err="1"/>
              <a:t>Invisibilización</a:t>
            </a:r>
            <a:r>
              <a:rPr lang="es-MX" sz="2399" dirty="0"/>
              <a:t> de niños, niñas y adolescentes en estos procesos, salvo apertura de causa </a:t>
            </a:r>
            <a:r>
              <a:rPr lang="es-MX" sz="2399" dirty="0" err="1"/>
              <a:t>proteccional</a:t>
            </a:r>
            <a:r>
              <a:rPr lang="es-MX" sz="2399" dirty="0"/>
              <a:t>.</a:t>
            </a:r>
          </a:p>
        </p:txBody>
      </p:sp>
    </p:spTree>
    <p:extLst>
      <p:ext uri="{BB962C8B-B14F-4D97-AF65-F5344CB8AC3E}">
        <p14:creationId xmlns:p14="http://schemas.microsoft.com/office/powerpoint/2010/main" val="2242529355"/>
      </p:ext>
    </p:extLst>
  </p:cSld>
  <p:clrMapOvr>
    <a:masterClrMapping/>
  </p:clrMapOvr>
  <mc:AlternateContent xmlns:mc="http://schemas.openxmlformats.org/markup-compatibility/2006" xmlns:p14="http://schemas.microsoft.com/office/powerpoint/2010/main">
    <mc:Choice Requires="p14">
      <p:transition spd="slow" p14:dur="2000" advTm="116783"/>
    </mc:Choice>
    <mc:Fallback xmlns="">
      <p:transition spd="slow" advTm="116783"/>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6A07217-495C-964A-8CCA-728D45CBB363}"/>
              </a:ext>
            </a:extLst>
          </p:cNvPr>
          <p:cNvSpPr txBox="1"/>
          <p:nvPr/>
        </p:nvSpPr>
        <p:spPr>
          <a:xfrm>
            <a:off x="1125860" y="306186"/>
            <a:ext cx="9963320" cy="953851"/>
          </a:xfrm>
          <a:prstGeom prst="rect">
            <a:avLst/>
          </a:prstGeom>
          <a:noFill/>
        </p:spPr>
        <p:txBody>
          <a:bodyPr wrap="square" rtlCol="0">
            <a:spAutoFit/>
          </a:bodyPr>
          <a:lstStyle/>
          <a:p>
            <a:r>
              <a:rPr lang="es-MX" sz="2799" spc="190" dirty="0">
                <a:latin typeface="Arial"/>
                <a:ea typeface="Tahoma" panose="020B0604030504040204" pitchFamily="34" charset="0"/>
                <a:cs typeface="Arial"/>
              </a:rPr>
              <a:t>Dificultades de aplicación de las normas jurídicas sobre representación</a:t>
            </a:r>
            <a:endParaRPr lang="es-CL" sz="2799" dirty="0">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1182B400-4DD6-436D-B145-837D057FE37E}"/>
              </a:ext>
            </a:extLst>
          </p:cNvPr>
          <p:cNvSpPr txBox="1"/>
          <p:nvPr/>
        </p:nvSpPr>
        <p:spPr>
          <a:xfrm>
            <a:off x="536572" y="1642464"/>
            <a:ext cx="11115679" cy="5078313"/>
          </a:xfrm>
          <a:prstGeom prst="rect">
            <a:avLst/>
          </a:prstGeom>
          <a:noFill/>
        </p:spPr>
        <p:txBody>
          <a:bodyPr wrap="square">
            <a:spAutoFit/>
          </a:bodyPr>
          <a:lstStyle/>
          <a:p>
            <a:pPr algn="just"/>
            <a:r>
              <a:rPr lang="es-CL" sz="2400" b="1" spc="190" dirty="0">
                <a:latin typeface="Arial"/>
                <a:ea typeface="Tahoma" panose="020B0604030504040204" pitchFamily="34" charset="0"/>
                <a:cs typeface="Arial"/>
              </a:rPr>
              <a:t>¿EN QUÉ MOMENTO SE NOMBRA EL CURADOR?</a:t>
            </a:r>
          </a:p>
          <a:p>
            <a:pPr algn="just"/>
            <a:endParaRPr lang="es-CL" sz="2000" b="1" spc="190" dirty="0">
              <a:latin typeface="Arial"/>
              <a:ea typeface="Tahoma" panose="020B0604030504040204" pitchFamily="34" charset="0"/>
              <a:cs typeface="Arial"/>
            </a:endParaRPr>
          </a:p>
          <a:p>
            <a:pPr marL="914400" lvl="1" indent="-457200" algn="just">
              <a:buFont typeface="+mj-lt"/>
              <a:buAutoNum type="alphaLcParenR"/>
            </a:pPr>
            <a:r>
              <a:rPr lang="es-CL" sz="2000" b="1" spc="190" dirty="0">
                <a:latin typeface="Arial"/>
                <a:ea typeface="Tahoma" panose="020B0604030504040204" pitchFamily="34" charset="0"/>
                <a:cs typeface="Arial"/>
              </a:rPr>
              <a:t>¿Al proveer la demanda? </a:t>
            </a:r>
          </a:p>
          <a:p>
            <a:pPr marL="1371600" lvl="2" indent="-457200" algn="just">
              <a:buFont typeface="Arial" panose="020B0604020202020204" pitchFamily="34" charset="0"/>
              <a:buChar char="•"/>
            </a:pPr>
            <a:r>
              <a:rPr lang="es-CL" sz="2000" spc="190" dirty="0">
                <a:latin typeface="Arial"/>
                <a:ea typeface="Tahoma" panose="020B0604030504040204" pitchFamily="34" charset="0"/>
                <a:cs typeface="Arial"/>
              </a:rPr>
              <a:t>Esto permite la intervención del curador en todo el proceso y otorga más tiempo para el estudio de la causa y coordinaciones pertinentes.</a:t>
            </a:r>
          </a:p>
          <a:p>
            <a:pPr marL="1371600" lvl="2" indent="-457200" algn="just">
              <a:buFont typeface="Arial" panose="020B0604020202020204" pitchFamily="34" charset="0"/>
              <a:buChar char="•"/>
            </a:pPr>
            <a:r>
              <a:rPr lang="es-CL" sz="2000" spc="190" dirty="0">
                <a:latin typeface="Arial"/>
                <a:ea typeface="Tahoma" panose="020B0604030504040204" pitchFamily="34" charset="0"/>
                <a:cs typeface="Arial"/>
              </a:rPr>
              <a:t>No permite ponderar las características de la litis para dirimir el nombramiento.</a:t>
            </a:r>
          </a:p>
          <a:p>
            <a:pPr marL="914400" lvl="1" indent="-457200" algn="just">
              <a:buFont typeface="+mj-lt"/>
              <a:buAutoNum type="alphaLcParenR"/>
            </a:pPr>
            <a:r>
              <a:rPr lang="es-CL" sz="2000" b="1" spc="190" dirty="0">
                <a:latin typeface="Arial"/>
                <a:ea typeface="Tahoma" panose="020B0604030504040204" pitchFamily="34" charset="0"/>
                <a:cs typeface="Arial"/>
              </a:rPr>
              <a:t>¿En la audiencia preparatoria?</a:t>
            </a:r>
          </a:p>
          <a:p>
            <a:pPr marL="1371600" lvl="2" indent="-457200" algn="just">
              <a:buFont typeface="Arial" panose="020B0604020202020204" pitchFamily="34" charset="0"/>
              <a:buChar char="•"/>
            </a:pPr>
            <a:r>
              <a:rPr lang="es-CL" sz="2000" spc="190" dirty="0">
                <a:latin typeface="Arial"/>
                <a:ea typeface="Tahoma" panose="020B0604030504040204" pitchFamily="34" charset="0"/>
                <a:cs typeface="Arial"/>
              </a:rPr>
              <a:t>No permite al curador el ofrecimiento de prueba ni la discusión de la que ofrezcan las otras partes.</a:t>
            </a:r>
          </a:p>
          <a:p>
            <a:pPr marL="914400" lvl="1" indent="-457200" algn="just">
              <a:buFont typeface="+mj-lt"/>
              <a:buAutoNum type="alphaLcParenR"/>
            </a:pPr>
            <a:r>
              <a:rPr lang="es-CL" sz="2000" b="1" spc="190" dirty="0">
                <a:latin typeface="Arial"/>
                <a:ea typeface="Tahoma" panose="020B0604030504040204" pitchFamily="34" charset="0"/>
                <a:cs typeface="Arial"/>
              </a:rPr>
              <a:t>¿En cualquier momento, cuando se constate la concurrencia de la hipótesis del artículo 19?</a:t>
            </a:r>
          </a:p>
          <a:p>
            <a:pPr marL="1257300" lvl="2" indent="-342900" algn="just">
              <a:buFont typeface="Arial" panose="020B0604020202020204" pitchFamily="34" charset="0"/>
              <a:buChar char="•"/>
            </a:pPr>
            <a:r>
              <a:rPr lang="es-CL" sz="2000" spc="190" dirty="0">
                <a:latin typeface="Arial"/>
                <a:ea typeface="Tahoma" panose="020B0604030504040204" pitchFamily="34" charset="0"/>
                <a:cs typeface="Arial"/>
              </a:rPr>
              <a:t>Permite dosificar el recurso aplicándolo sólo a juicios de mayor complejidad.</a:t>
            </a:r>
            <a:endParaRPr lang="es-CL" sz="2400" b="1" spc="190" dirty="0">
              <a:latin typeface="Arial"/>
              <a:ea typeface="Tahoma" panose="020B0604030504040204" pitchFamily="34" charset="0"/>
              <a:cs typeface="Arial"/>
            </a:endParaRPr>
          </a:p>
          <a:p>
            <a:pPr marL="1257300" lvl="2" indent="-342900" algn="just">
              <a:buFont typeface="Arial" panose="020B0604020202020204" pitchFamily="34" charset="0"/>
              <a:buChar char="•"/>
            </a:pPr>
            <a:r>
              <a:rPr lang="es-CL" sz="2000" spc="190" dirty="0">
                <a:latin typeface="Arial"/>
                <a:ea typeface="Tahoma" panose="020B0604030504040204" pitchFamily="34" charset="0"/>
                <a:cs typeface="Arial"/>
              </a:rPr>
              <a:t>Podría impedir actuaciones procesales importantes según el momento del nombramiento.</a:t>
            </a:r>
          </a:p>
        </p:txBody>
      </p:sp>
    </p:spTree>
    <p:extLst>
      <p:ext uri="{BB962C8B-B14F-4D97-AF65-F5344CB8AC3E}">
        <p14:creationId xmlns:p14="http://schemas.microsoft.com/office/powerpoint/2010/main" val="119524826"/>
      </p:ext>
    </p:extLst>
  </p:cSld>
  <p:clrMapOvr>
    <a:masterClrMapping/>
  </p:clrMapOvr>
  <mc:AlternateContent xmlns:mc="http://schemas.openxmlformats.org/markup-compatibility/2006" xmlns:p14="http://schemas.microsoft.com/office/powerpoint/2010/main">
    <mc:Choice Requires="p14">
      <p:transition spd="slow" p14:dur="2000" advTm="116783"/>
    </mc:Choice>
    <mc:Fallback xmlns="">
      <p:transition spd="slow" advTm="116783"/>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6A07217-495C-964A-8CCA-728D45CBB363}"/>
              </a:ext>
            </a:extLst>
          </p:cNvPr>
          <p:cNvSpPr txBox="1"/>
          <p:nvPr/>
        </p:nvSpPr>
        <p:spPr>
          <a:xfrm>
            <a:off x="837828" y="306186"/>
            <a:ext cx="10251352" cy="953851"/>
          </a:xfrm>
          <a:prstGeom prst="rect">
            <a:avLst/>
          </a:prstGeom>
          <a:noFill/>
        </p:spPr>
        <p:txBody>
          <a:bodyPr wrap="square" rtlCol="0">
            <a:spAutoFit/>
          </a:bodyPr>
          <a:lstStyle/>
          <a:p>
            <a:r>
              <a:rPr lang="es-MX" sz="2799" spc="190" dirty="0">
                <a:latin typeface="Arial"/>
                <a:ea typeface="Tahoma" panose="020B0604030504040204" pitchFamily="34" charset="0"/>
                <a:cs typeface="Arial"/>
              </a:rPr>
              <a:t>Dificultades de aplicación de las normas jurídicas sobre representación</a:t>
            </a:r>
            <a:endParaRPr lang="es-CL" sz="2799" dirty="0">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1182B400-4DD6-436D-B145-837D057FE37E}"/>
              </a:ext>
            </a:extLst>
          </p:cNvPr>
          <p:cNvSpPr txBox="1"/>
          <p:nvPr/>
        </p:nvSpPr>
        <p:spPr>
          <a:xfrm>
            <a:off x="536572" y="1642464"/>
            <a:ext cx="11115679" cy="4093428"/>
          </a:xfrm>
          <a:prstGeom prst="rect">
            <a:avLst/>
          </a:prstGeom>
          <a:noFill/>
        </p:spPr>
        <p:txBody>
          <a:bodyPr wrap="square">
            <a:spAutoFit/>
          </a:bodyPr>
          <a:lstStyle/>
          <a:p>
            <a:pPr algn="just"/>
            <a:r>
              <a:rPr lang="es-CL" sz="2000" b="1" spc="190" dirty="0">
                <a:latin typeface="Arial"/>
                <a:ea typeface="Tahoma" panose="020B0604030504040204" pitchFamily="34" charset="0"/>
                <a:cs typeface="Arial"/>
              </a:rPr>
              <a:t>Sentencia Corte Suprema, 11 de marzo de 2020</a:t>
            </a:r>
            <a:endParaRPr lang="es-CL" sz="2000" b="1" dirty="0">
              <a:latin typeface="Tahoma" panose="020B0604030504040204" pitchFamily="34" charset="0"/>
              <a:ea typeface="Tahoma" panose="020B0604030504040204" pitchFamily="34" charset="0"/>
              <a:cs typeface="Tahoma" panose="020B0604030504040204" pitchFamily="34" charset="0"/>
            </a:endParaRPr>
          </a:p>
          <a:p>
            <a:pPr algn="just"/>
            <a:endParaRPr lang="es-MX" sz="2000" spc="190" dirty="0">
              <a:latin typeface="Arial"/>
              <a:ea typeface="Tahoma" panose="020B0604030504040204" pitchFamily="34" charset="0"/>
              <a:cs typeface="Arial"/>
            </a:endParaRPr>
          </a:p>
          <a:p>
            <a:pPr algn="just"/>
            <a:endParaRPr lang="es-MX" sz="2000" spc="190" dirty="0">
              <a:latin typeface="Arial"/>
              <a:ea typeface="Tahoma" panose="020B0604030504040204" pitchFamily="34" charset="0"/>
              <a:cs typeface="Arial"/>
            </a:endParaRPr>
          </a:p>
          <a:p>
            <a:pPr algn="just"/>
            <a:r>
              <a:rPr lang="es-MX" sz="2000" spc="190" dirty="0">
                <a:latin typeface="Arial"/>
                <a:ea typeface="Tahoma" panose="020B0604030504040204" pitchFamily="34" charset="0"/>
                <a:cs typeface="Arial"/>
              </a:rPr>
              <a:t>“Entonces, como se advierte, se radica en la judicatura la apreciación de la pertinencia del nombramiento de un abogado para que asuma la representación de niños, niñas, adolescentes o incapaces, proceso intelectual que corresponde que lleve a cabo al inicio del procedimiento judicial, esto es, al proveer la demanda, y necesariamente debe ser designado cuando haya arribado al convencimiento que el interés de aquellos es independiente é o contradictorio con el de sus representantes legales; y ser independiente si no guarda ninguna relación de observancia con el del representante legal, esto es, si es autónomo, libre, separado, guiado por sí mismo; y contradictorio si es totalmente opuesto, disímil o diferente al del mismo”;</a:t>
            </a:r>
          </a:p>
        </p:txBody>
      </p:sp>
    </p:spTree>
    <p:extLst>
      <p:ext uri="{BB962C8B-B14F-4D97-AF65-F5344CB8AC3E}">
        <p14:creationId xmlns:p14="http://schemas.microsoft.com/office/powerpoint/2010/main" val="3389446953"/>
      </p:ext>
    </p:extLst>
  </p:cSld>
  <p:clrMapOvr>
    <a:masterClrMapping/>
  </p:clrMapOvr>
  <mc:AlternateContent xmlns:mc="http://schemas.openxmlformats.org/markup-compatibility/2006" xmlns:p14="http://schemas.microsoft.com/office/powerpoint/2010/main">
    <mc:Choice Requires="p14">
      <p:transition spd="slow" p14:dur="2000" advTm="116783"/>
    </mc:Choice>
    <mc:Fallback xmlns="">
      <p:transition spd="slow" advTm="11678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dirty="0"/>
              <a:t>Curador </a:t>
            </a:r>
            <a:r>
              <a:rPr lang="es-ES" i="1" dirty="0"/>
              <a:t>ad </a:t>
            </a:r>
            <a:r>
              <a:rPr lang="es-ES" i="1" dirty="0" err="1"/>
              <a:t>litem</a:t>
            </a:r>
            <a:endParaRPr lang="es-ES" i="1" dirty="0"/>
          </a:p>
        </p:txBody>
      </p:sp>
      <p:sp>
        <p:nvSpPr>
          <p:cNvPr id="14" name="Marcador de posición de contenido 13"/>
          <p:cNvSpPr>
            <a:spLocks noGrp="1"/>
          </p:cNvSpPr>
          <p:nvPr>
            <p:ph idx="1"/>
          </p:nvPr>
        </p:nvSpPr>
        <p:spPr>
          <a:xfrm>
            <a:off x="1522414" y="1905000"/>
            <a:ext cx="9396534" cy="4678362"/>
          </a:xfrm>
        </p:spPr>
        <p:txBody>
          <a:bodyPr rtlCol="0">
            <a:normAutofit/>
          </a:bodyPr>
          <a:lstStyle/>
          <a:p>
            <a:pPr marL="0" indent="0" rtl="0">
              <a:buNone/>
            </a:pPr>
            <a:r>
              <a:rPr lang="es-ES" dirty="0"/>
              <a:t>Derecho Romano – Derecho Civil</a:t>
            </a:r>
          </a:p>
          <a:p>
            <a:r>
              <a:rPr lang="es-ES" dirty="0"/>
              <a:t>Estructura jurídica construida en torno a un paradigma patrimonial.</a:t>
            </a:r>
          </a:p>
          <a:p>
            <a:pPr lvl="1"/>
            <a:r>
              <a:rPr lang="es-ES" dirty="0"/>
              <a:t>Especial preocupación de normas del Código Civil por resguardo patrimonial</a:t>
            </a:r>
          </a:p>
          <a:p>
            <a:r>
              <a:rPr lang="es-ES" dirty="0"/>
              <a:t>Curatelas otorgadas para administración en ausencia de </a:t>
            </a:r>
            <a:r>
              <a:rPr lang="es-ES" i="1" dirty="0" err="1"/>
              <a:t>pater</a:t>
            </a:r>
            <a:r>
              <a:rPr lang="es-ES" i="1" dirty="0"/>
              <a:t> familias</a:t>
            </a:r>
            <a:r>
              <a:rPr lang="es-ES" dirty="0"/>
              <a:t>.</a:t>
            </a:r>
          </a:p>
          <a:p>
            <a:pPr lvl="1"/>
            <a:r>
              <a:rPr lang="es-ES" dirty="0"/>
              <a:t>General del patrimonio</a:t>
            </a:r>
          </a:p>
          <a:p>
            <a:pPr lvl="1"/>
            <a:r>
              <a:rPr lang="es-ES" dirty="0"/>
              <a:t>Especial para un negocio determinado</a:t>
            </a:r>
          </a:p>
          <a:p>
            <a:pPr lvl="1"/>
            <a:r>
              <a:rPr lang="es-ES" dirty="0"/>
              <a:t>Para representación en un litigio (principalmente patrimonial)</a:t>
            </a:r>
          </a:p>
          <a:p>
            <a:pPr lvl="2"/>
            <a:r>
              <a:rPr lang="es-ES" dirty="0"/>
              <a:t>La vida jurídica del incapaz no está concebida desde su derecho sino desde el derecho del </a:t>
            </a:r>
            <a:r>
              <a:rPr lang="es-ES" i="1" dirty="0" err="1"/>
              <a:t>pater</a:t>
            </a:r>
            <a:r>
              <a:rPr lang="es-ES" i="1" dirty="0"/>
              <a:t> familias </a:t>
            </a:r>
            <a:r>
              <a:rPr lang="es-ES" dirty="0"/>
              <a:t>a administrarla</a:t>
            </a:r>
          </a:p>
          <a:p>
            <a:r>
              <a:rPr lang="es-ES" dirty="0"/>
              <a:t>Conclusión: No bastaba con referir a la figura del curador </a:t>
            </a:r>
            <a:r>
              <a:rPr lang="es-ES" i="1" dirty="0"/>
              <a:t>ad </a:t>
            </a:r>
            <a:r>
              <a:rPr lang="es-ES" i="1" dirty="0" err="1"/>
              <a:t>litem</a:t>
            </a:r>
            <a:r>
              <a:rPr lang="es-ES" i="1" dirty="0"/>
              <a:t> </a:t>
            </a:r>
            <a:r>
              <a:rPr lang="es-ES" dirty="0"/>
              <a:t>sino que había que definir una nueva.</a:t>
            </a:r>
          </a:p>
        </p:txBody>
      </p:sp>
    </p:spTree>
    <p:extLst>
      <p:ext uri="{BB962C8B-B14F-4D97-AF65-F5344CB8AC3E}">
        <p14:creationId xmlns:p14="http://schemas.microsoft.com/office/powerpoint/2010/main" val="88891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6A07217-495C-964A-8CCA-728D45CBB363}"/>
              </a:ext>
            </a:extLst>
          </p:cNvPr>
          <p:cNvSpPr txBox="1"/>
          <p:nvPr/>
        </p:nvSpPr>
        <p:spPr>
          <a:xfrm>
            <a:off x="837828" y="306186"/>
            <a:ext cx="10251352" cy="953851"/>
          </a:xfrm>
          <a:prstGeom prst="rect">
            <a:avLst/>
          </a:prstGeom>
          <a:noFill/>
        </p:spPr>
        <p:txBody>
          <a:bodyPr wrap="square" rtlCol="0">
            <a:spAutoFit/>
          </a:bodyPr>
          <a:lstStyle/>
          <a:p>
            <a:r>
              <a:rPr lang="es-MX" sz="2799" spc="190" dirty="0">
                <a:latin typeface="Arial"/>
                <a:ea typeface="Tahoma" panose="020B0604030504040204" pitchFamily="34" charset="0"/>
                <a:cs typeface="Arial"/>
              </a:rPr>
              <a:t>Dificultades de aplicación de las normas jurídicas sobre representación</a:t>
            </a:r>
            <a:endParaRPr lang="es-CL" sz="2799" dirty="0">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1182B400-4DD6-436D-B145-837D057FE37E}"/>
              </a:ext>
            </a:extLst>
          </p:cNvPr>
          <p:cNvSpPr txBox="1"/>
          <p:nvPr/>
        </p:nvSpPr>
        <p:spPr>
          <a:xfrm>
            <a:off x="536572" y="1642464"/>
            <a:ext cx="11115679" cy="4401205"/>
          </a:xfrm>
          <a:prstGeom prst="rect">
            <a:avLst/>
          </a:prstGeom>
          <a:noFill/>
        </p:spPr>
        <p:txBody>
          <a:bodyPr wrap="square">
            <a:spAutoFit/>
          </a:bodyPr>
          <a:lstStyle/>
          <a:p>
            <a:pPr algn="just"/>
            <a:r>
              <a:rPr lang="es-CL" sz="2000" b="1" u="sng" spc="190" dirty="0">
                <a:latin typeface="Arial"/>
                <a:ea typeface="Tahoma" panose="020B0604030504040204" pitchFamily="34" charset="0"/>
                <a:cs typeface="Arial"/>
              </a:rPr>
              <a:t>Indefinición del contenido de la representación</a:t>
            </a:r>
            <a:endParaRPr lang="es-MX" sz="2000" u="sng" spc="190" dirty="0">
              <a:latin typeface="Arial"/>
              <a:ea typeface="Tahoma" panose="020B0604030504040204" pitchFamily="34" charset="0"/>
              <a:cs typeface="Arial"/>
            </a:endParaRPr>
          </a:p>
          <a:p>
            <a:pPr algn="just"/>
            <a:endParaRPr lang="es-MX" sz="2000" spc="190" dirty="0">
              <a:latin typeface="Arial"/>
              <a:ea typeface="Tahoma" panose="020B0604030504040204" pitchFamily="34" charset="0"/>
              <a:cs typeface="Arial"/>
            </a:endParaRPr>
          </a:p>
          <a:p>
            <a:pPr algn="just"/>
            <a:r>
              <a:rPr lang="es-MX" sz="2000" b="1" spc="190" dirty="0">
                <a:latin typeface="Arial"/>
                <a:ea typeface="Tahoma" panose="020B0604030504040204" pitchFamily="34" charset="0"/>
                <a:cs typeface="Arial"/>
              </a:rPr>
              <a:t>¿Qué facultades tiene el curador?</a:t>
            </a:r>
            <a:endParaRPr lang="es-MX" sz="2000" spc="190" dirty="0">
              <a:latin typeface="Arial"/>
              <a:ea typeface="Tahoma" panose="020B0604030504040204" pitchFamily="34" charset="0"/>
              <a:cs typeface="Arial"/>
            </a:endParaRPr>
          </a:p>
          <a:p>
            <a:pPr algn="just"/>
            <a:r>
              <a:rPr lang="es-MX" sz="2000" spc="190" dirty="0">
                <a:latin typeface="Arial"/>
                <a:ea typeface="Tahoma" panose="020B0604030504040204" pitchFamily="34" charset="0"/>
                <a:cs typeface="Arial"/>
              </a:rPr>
              <a:t>El curador </a:t>
            </a:r>
            <a:r>
              <a:rPr lang="es-MX" sz="2000" i="1" spc="190" dirty="0">
                <a:latin typeface="Arial"/>
                <a:ea typeface="Tahoma" panose="020B0604030504040204" pitchFamily="34" charset="0"/>
                <a:cs typeface="Arial"/>
              </a:rPr>
              <a:t>ad </a:t>
            </a:r>
            <a:r>
              <a:rPr lang="es-MX" sz="2000" i="1" spc="190" dirty="0" err="1">
                <a:latin typeface="Arial"/>
                <a:ea typeface="Tahoma" panose="020B0604030504040204" pitchFamily="34" charset="0"/>
                <a:cs typeface="Arial"/>
              </a:rPr>
              <a:t>litem</a:t>
            </a:r>
            <a:r>
              <a:rPr lang="es-MX" sz="2000" i="1" spc="190" dirty="0">
                <a:latin typeface="Arial"/>
                <a:ea typeface="Tahoma" panose="020B0604030504040204" pitchFamily="34" charset="0"/>
                <a:cs typeface="Arial"/>
              </a:rPr>
              <a:t> </a:t>
            </a:r>
            <a:r>
              <a:rPr lang="es-MX" sz="2000" b="1" u="sng" spc="190" dirty="0">
                <a:latin typeface="Arial"/>
                <a:ea typeface="Tahoma" panose="020B0604030504040204" pitchFamily="34" charset="0"/>
                <a:cs typeface="Arial"/>
              </a:rPr>
              <a:t>no tiene facultades </a:t>
            </a:r>
            <a:r>
              <a:rPr lang="es-MX" sz="2000" spc="190" dirty="0">
                <a:latin typeface="Arial"/>
                <a:ea typeface="Tahoma" panose="020B0604030504040204" pitchFamily="34" charset="0"/>
                <a:cs typeface="Arial"/>
              </a:rPr>
              <a:t>especiales que lo diferencien de los demás abogados intervinientes.</a:t>
            </a:r>
          </a:p>
          <a:p>
            <a:pPr algn="just"/>
            <a:endParaRPr lang="es-MX" sz="2000" spc="190" dirty="0">
              <a:latin typeface="Arial"/>
              <a:ea typeface="Tahoma" panose="020B0604030504040204" pitchFamily="34" charset="0"/>
              <a:cs typeface="Arial"/>
            </a:endParaRPr>
          </a:p>
          <a:p>
            <a:pPr algn="just"/>
            <a:r>
              <a:rPr lang="es-MX" sz="2000" b="1" spc="190" dirty="0">
                <a:latin typeface="Arial"/>
                <a:ea typeface="Tahoma" panose="020B0604030504040204" pitchFamily="34" charset="0"/>
                <a:cs typeface="Arial"/>
              </a:rPr>
              <a:t>¿Qué deberes tiene el curador?</a:t>
            </a:r>
          </a:p>
          <a:p>
            <a:pPr algn="just"/>
            <a:r>
              <a:rPr lang="es-MX" sz="2000" spc="190" dirty="0">
                <a:latin typeface="Arial"/>
                <a:ea typeface="Tahoma" panose="020B0604030504040204" pitchFamily="34" charset="0"/>
                <a:cs typeface="Arial"/>
              </a:rPr>
              <a:t>El curador </a:t>
            </a:r>
            <a:r>
              <a:rPr lang="es-MX" sz="2000" i="1" spc="190" dirty="0">
                <a:latin typeface="Arial"/>
                <a:ea typeface="Tahoma" panose="020B0604030504040204" pitchFamily="34" charset="0"/>
                <a:cs typeface="Arial"/>
              </a:rPr>
              <a:t>ad </a:t>
            </a:r>
            <a:r>
              <a:rPr lang="es-MX" sz="2000" i="1" spc="190" dirty="0" err="1">
                <a:latin typeface="Arial"/>
                <a:ea typeface="Tahoma" panose="020B0604030504040204" pitchFamily="34" charset="0"/>
                <a:cs typeface="Arial"/>
              </a:rPr>
              <a:t>litem</a:t>
            </a:r>
            <a:r>
              <a:rPr lang="es-MX" sz="2000" spc="190" dirty="0">
                <a:latin typeface="Arial"/>
                <a:ea typeface="Tahoma" panose="020B0604030504040204" pitchFamily="34" charset="0"/>
                <a:cs typeface="Arial"/>
              </a:rPr>
              <a:t>, al no tener un estatuto profesional especial, tiene los mismos deberes de representación de intereses que cualquier abogado en el juicio.</a:t>
            </a:r>
          </a:p>
          <a:p>
            <a:pPr algn="just"/>
            <a:endParaRPr lang="es-MX" sz="2000" spc="190" dirty="0">
              <a:latin typeface="Arial"/>
              <a:ea typeface="Tahoma" panose="020B0604030504040204" pitchFamily="34" charset="0"/>
              <a:cs typeface="Arial"/>
            </a:endParaRPr>
          </a:p>
          <a:p>
            <a:pPr algn="just"/>
            <a:r>
              <a:rPr lang="es-MX" sz="2000" b="1" spc="190" dirty="0">
                <a:latin typeface="Arial"/>
                <a:ea typeface="Tahoma" panose="020B0604030504040204" pitchFamily="34" charset="0"/>
                <a:cs typeface="Arial"/>
              </a:rPr>
              <a:t>PROBLEMA</a:t>
            </a:r>
            <a:r>
              <a:rPr lang="es-MX" sz="2000" spc="190" dirty="0">
                <a:latin typeface="Arial"/>
                <a:ea typeface="Tahoma" panose="020B0604030504040204" pitchFamily="34" charset="0"/>
                <a:cs typeface="Arial"/>
              </a:rPr>
              <a:t>: El desconocimiento o falta de determinación de la figura provoca que se efectúe peticiones al curador que no se ajustan a derecho, o al menos discutibles.</a:t>
            </a:r>
          </a:p>
        </p:txBody>
      </p:sp>
    </p:spTree>
    <p:extLst>
      <p:ext uri="{BB962C8B-B14F-4D97-AF65-F5344CB8AC3E}">
        <p14:creationId xmlns:p14="http://schemas.microsoft.com/office/powerpoint/2010/main" val="3094562011"/>
      </p:ext>
    </p:extLst>
  </p:cSld>
  <p:clrMapOvr>
    <a:masterClrMapping/>
  </p:clrMapOvr>
  <mc:AlternateContent xmlns:mc="http://schemas.openxmlformats.org/markup-compatibility/2006" xmlns:p14="http://schemas.microsoft.com/office/powerpoint/2010/main">
    <mc:Choice Requires="p14">
      <p:transition spd="slow" p14:dur="2000" advTm="116783"/>
    </mc:Choice>
    <mc:Fallback xmlns="">
      <p:transition spd="slow" advTm="116783"/>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6A07217-495C-964A-8CCA-728D45CBB363}"/>
              </a:ext>
            </a:extLst>
          </p:cNvPr>
          <p:cNvSpPr txBox="1"/>
          <p:nvPr/>
        </p:nvSpPr>
        <p:spPr>
          <a:xfrm>
            <a:off x="837828" y="306186"/>
            <a:ext cx="10251352" cy="953851"/>
          </a:xfrm>
          <a:prstGeom prst="rect">
            <a:avLst/>
          </a:prstGeom>
          <a:noFill/>
        </p:spPr>
        <p:txBody>
          <a:bodyPr wrap="square" rtlCol="0">
            <a:spAutoFit/>
          </a:bodyPr>
          <a:lstStyle/>
          <a:p>
            <a:r>
              <a:rPr lang="es-MX" sz="2799" spc="190" dirty="0">
                <a:latin typeface="Arial"/>
                <a:ea typeface="Tahoma" panose="020B0604030504040204" pitchFamily="34" charset="0"/>
                <a:cs typeface="Arial"/>
              </a:rPr>
              <a:t>Dificultades de aplicación de las normas jurídicas sobre representación</a:t>
            </a:r>
            <a:endParaRPr lang="es-CL" sz="2799" dirty="0">
              <a:latin typeface="Tahoma" panose="020B0604030504040204" pitchFamily="34" charset="0"/>
              <a:ea typeface="Tahoma" panose="020B0604030504040204" pitchFamily="34" charset="0"/>
              <a:cs typeface="Tahoma" panose="020B0604030504040204" pitchFamily="34" charset="0"/>
            </a:endParaRPr>
          </a:p>
        </p:txBody>
      </p:sp>
      <p:pic>
        <p:nvPicPr>
          <p:cNvPr id="4" name="Imagen 3">
            <a:extLst>
              <a:ext uri="{FF2B5EF4-FFF2-40B4-BE49-F238E27FC236}">
                <a16:creationId xmlns:a16="http://schemas.microsoft.com/office/drawing/2014/main" id="{76309EE0-0519-6B5E-C4F5-AEB66B505E77}"/>
              </a:ext>
            </a:extLst>
          </p:cNvPr>
          <p:cNvPicPr>
            <a:picLocks noChangeAspect="1"/>
          </p:cNvPicPr>
          <p:nvPr/>
        </p:nvPicPr>
        <p:blipFill rotWithShape="1">
          <a:blip r:embed="rId2"/>
          <a:srcRect l="20653" t="52262" r="21847" b="29739"/>
          <a:stretch/>
        </p:blipFill>
        <p:spPr>
          <a:xfrm>
            <a:off x="237983" y="1772816"/>
            <a:ext cx="11712858" cy="2061377"/>
          </a:xfrm>
          <a:prstGeom prst="rect">
            <a:avLst/>
          </a:prstGeom>
        </p:spPr>
      </p:pic>
      <p:sp>
        <p:nvSpPr>
          <p:cNvPr id="5" name="Rectángulo 4">
            <a:extLst>
              <a:ext uri="{FF2B5EF4-FFF2-40B4-BE49-F238E27FC236}">
                <a16:creationId xmlns:a16="http://schemas.microsoft.com/office/drawing/2014/main" id="{35BB7E7F-0EBD-337B-91C2-A379888350CA}"/>
              </a:ext>
            </a:extLst>
          </p:cNvPr>
          <p:cNvSpPr/>
          <p:nvPr/>
        </p:nvSpPr>
        <p:spPr>
          <a:xfrm>
            <a:off x="1592696" y="2617973"/>
            <a:ext cx="4691270" cy="37106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
        <p:nvSpPr>
          <p:cNvPr id="6" name="Rectángulo: esquinas redondeadas 5">
            <a:extLst>
              <a:ext uri="{FF2B5EF4-FFF2-40B4-BE49-F238E27FC236}">
                <a16:creationId xmlns:a16="http://schemas.microsoft.com/office/drawing/2014/main" id="{EE423235-0386-5223-5F7B-313343D1D218}"/>
              </a:ext>
            </a:extLst>
          </p:cNvPr>
          <p:cNvSpPr/>
          <p:nvPr/>
        </p:nvSpPr>
        <p:spPr>
          <a:xfrm>
            <a:off x="638540" y="4149080"/>
            <a:ext cx="11290852" cy="249342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342900" indent="-342900" algn="just">
              <a:buAutoNum type="arabicPeriod"/>
            </a:pPr>
            <a:r>
              <a:rPr lang="es-CL" b="1" dirty="0">
                <a:solidFill>
                  <a:schemeClr val="tx1"/>
                </a:solidFill>
              </a:rPr>
              <a:t>¿TIENE FACULTAD EL JUEZ PARA ORDENAR LA ENTREVISTA?</a:t>
            </a:r>
          </a:p>
          <a:p>
            <a:pPr marL="342900" indent="-342900" algn="just">
              <a:buAutoNum type="arabicPeriod"/>
            </a:pPr>
            <a:r>
              <a:rPr lang="es-CL" b="1" dirty="0">
                <a:solidFill>
                  <a:schemeClr val="tx1"/>
                </a:solidFill>
              </a:rPr>
              <a:t>¿PUEDE EL JUEZ IMPONER SU CRITERIO POR SOBRE EL DEL CURADOR ACERCA DE LA CONVENIENCIA Y FORMA DE COMUNICACIÓN CON SU REPRESENTADO?</a:t>
            </a:r>
          </a:p>
          <a:p>
            <a:pPr marL="342900" indent="-342900" algn="just">
              <a:buAutoNum type="arabicPeriod"/>
            </a:pPr>
            <a:r>
              <a:rPr lang="es-CL" b="1" dirty="0">
                <a:solidFill>
                  <a:schemeClr val="tx1"/>
                </a:solidFill>
              </a:rPr>
              <a:t>¿TIENE EL CURADOR LA POSIBILIDAD PORFESIONAL DE HACER UNA INDAGACIÓN SOBRE LA SITUACIÓN DE UN NIÑO?</a:t>
            </a:r>
          </a:p>
          <a:p>
            <a:pPr marL="342900" indent="-342900" algn="just">
              <a:buAutoNum type="arabicPeriod"/>
            </a:pPr>
            <a:r>
              <a:rPr lang="es-CL" b="1" dirty="0">
                <a:solidFill>
                  <a:schemeClr val="tx1"/>
                </a:solidFill>
              </a:rPr>
              <a:t>¿QUÉ FACULTADES PODRÍA DISPONER EL CURADOR PARA EFECTUAR LA INDAGACIÓN OREDENADA?</a:t>
            </a:r>
          </a:p>
          <a:p>
            <a:pPr marL="342900" indent="-342900" algn="just">
              <a:buAutoNum type="arabicPeriod"/>
            </a:pPr>
            <a:r>
              <a:rPr lang="es-CL" b="1" dirty="0">
                <a:solidFill>
                  <a:schemeClr val="tx1"/>
                </a:solidFill>
              </a:rPr>
              <a:t>¿QUÉ NATURALEZA JURÍDICA TENDRÍA DICHO INFORME?, ¿PODRÍA TENER LA CALIDAD DE MEDIO PROBATORIO?</a:t>
            </a:r>
          </a:p>
        </p:txBody>
      </p:sp>
    </p:spTree>
    <p:extLst>
      <p:ext uri="{BB962C8B-B14F-4D97-AF65-F5344CB8AC3E}">
        <p14:creationId xmlns:p14="http://schemas.microsoft.com/office/powerpoint/2010/main" val="144167851"/>
      </p:ext>
    </p:extLst>
  </p:cSld>
  <p:clrMapOvr>
    <a:masterClrMapping/>
  </p:clrMapOvr>
  <mc:AlternateContent xmlns:mc="http://schemas.openxmlformats.org/markup-compatibility/2006" xmlns:p14="http://schemas.microsoft.com/office/powerpoint/2010/main">
    <mc:Choice Requires="p14">
      <p:transition spd="slow" p14:dur="2000" advTm="116783"/>
    </mc:Choice>
    <mc:Fallback xmlns="">
      <p:transition spd="slow" advTm="116783"/>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6A07217-495C-964A-8CCA-728D45CBB363}"/>
              </a:ext>
            </a:extLst>
          </p:cNvPr>
          <p:cNvSpPr txBox="1"/>
          <p:nvPr/>
        </p:nvSpPr>
        <p:spPr>
          <a:xfrm>
            <a:off x="837828" y="306186"/>
            <a:ext cx="10251352" cy="953851"/>
          </a:xfrm>
          <a:prstGeom prst="rect">
            <a:avLst/>
          </a:prstGeom>
          <a:noFill/>
        </p:spPr>
        <p:txBody>
          <a:bodyPr wrap="square" rtlCol="0">
            <a:spAutoFit/>
          </a:bodyPr>
          <a:lstStyle/>
          <a:p>
            <a:r>
              <a:rPr lang="es-MX" sz="2799" spc="190" dirty="0">
                <a:latin typeface="Arial"/>
                <a:ea typeface="Tahoma" panose="020B0604030504040204" pitchFamily="34" charset="0"/>
                <a:cs typeface="Arial"/>
              </a:rPr>
              <a:t>Dificultades de aplicación de las normas jurídicas sobre representación</a:t>
            </a:r>
            <a:endParaRPr lang="es-CL" sz="2799" dirty="0">
              <a:latin typeface="Tahoma" panose="020B0604030504040204" pitchFamily="34" charset="0"/>
              <a:ea typeface="Tahoma" panose="020B0604030504040204" pitchFamily="34" charset="0"/>
              <a:cs typeface="Tahoma" panose="020B0604030504040204" pitchFamily="34" charset="0"/>
            </a:endParaRPr>
          </a:p>
        </p:txBody>
      </p:sp>
      <p:pic>
        <p:nvPicPr>
          <p:cNvPr id="4" name="Imagen 3">
            <a:extLst>
              <a:ext uri="{FF2B5EF4-FFF2-40B4-BE49-F238E27FC236}">
                <a16:creationId xmlns:a16="http://schemas.microsoft.com/office/drawing/2014/main" id="{36E4E745-64FB-1C28-A300-F2B160E77946}"/>
              </a:ext>
            </a:extLst>
          </p:cNvPr>
          <p:cNvPicPr>
            <a:picLocks noChangeAspect="1"/>
          </p:cNvPicPr>
          <p:nvPr/>
        </p:nvPicPr>
        <p:blipFill rotWithShape="1">
          <a:blip r:embed="rId2"/>
          <a:srcRect l="24891" t="46239" r="25326" b="23446"/>
          <a:stretch/>
        </p:blipFill>
        <p:spPr>
          <a:xfrm>
            <a:off x="833327" y="1911378"/>
            <a:ext cx="10394566" cy="3035244"/>
          </a:xfrm>
          <a:prstGeom prst="rect">
            <a:avLst/>
          </a:prstGeom>
        </p:spPr>
      </p:pic>
      <p:sp>
        <p:nvSpPr>
          <p:cNvPr id="5" name="Rectángulo 4">
            <a:extLst>
              <a:ext uri="{FF2B5EF4-FFF2-40B4-BE49-F238E27FC236}">
                <a16:creationId xmlns:a16="http://schemas.microsoft.com/office/drawing/2014/main" id="{7656E923-A219-98B6-F7F1-39C23358AC4C}"/>
              </a:ext>
            </a:extLst>
          </p:cNvPr>
          <p:cNvSpPr/>
          <p:nvPr/>
        </p:nvSpPr>
        <p:spPr>
          <a:xfrm>
            <a:off x="7894612" y="2708920"/>
            <a:ext cx="2664296" cy="3578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440EC72D-FAD1-8DF7-57DE-92C598F6585D}"/>
              </a:ext>
            </a:extLst>
          </p:cNvPr>
          <p:cNvSpPr/>
          <p:nvPr/>
        </p:nvSpPr>
        <p:spPr>
          <a:xfrm>
            <a:off x="1269876" y="3066729"/>
            <a:ext cx="2808312" cy="3578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
        <p:nvSpPr>
          <p:cNvPr id="10" name="Rectángulo: esquinas redondeadas 9">
            <a:extLst>
              <a:ext uri="{FF2B5EF4-FFF2-40B4-BE49-F238E27FC236}">
                <a16:creationId xmlns:a16="http://schemas.microsoft.com/office/drawing/2014/main" id="{9393C1A5-0B97-086C-554A-8CC4477180F7}"/>
              </a:ext>
            </a:extLst>
          </p:cNvPr>
          <p:cNvSpPr/>
          <p:nvPr/>
        </p:nvSpPr>
        <p:spPr>
          <a:xfrm>
            <a:off x="831998" y="5171169"/>
            <a:ext cx="10257182" cy="14318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s-CL" sz="2000" b="1" dirty="0">
                <a:solidFill>
                  <a:schemeClr val="tx1"/>
                </a:solidFill>
              </a:rPr>
              <a:t>¿TIENE UN ABOGADO LA CERTIFICACIÓN PROFESIONAL PARA EFECTUAR EL INFORME ORDENADO?</a:t>
            </a:r>
          </a:p>
        </p:txBody>
      </p:sp>
    </p:spTree>
    <p:extLst>
      <p:ext uri="{BB962C8B-B14F-4D97-AF65-F5344CB8AC3E}">
        <p14:creationId xmlns:p14="http://schemas.microsoft.com/office/powerpoint/2010/main" val="2587240878"/>
      </p:ext>
    </p:extLst>
  </p:cSld>
  <p:clrMapOvr>
    <a:masterClrMapping/>
  </p:clrMapOvr>
  <mc:AlternateContent xmlns:mc="http://schemas.openxmlformats.org/markup-compatibility/2006" xmlns:p14="http://schemas.microsoft.com/office/powerpoint/2010/main">
    <mc:Choice Requires="p14">
      <p:transition spd="slow" p14:dur="2000" advTm="116783"/>
    </mc:Choice>
    <mc:Fallback xmlns="">
      <p:transition spd="slow" advTm="116783"/>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182B400-4DD6-436D-B145-837D057FE37E}"/>
              </a:ext>
            </a:extLst>
          </p:cNvPr>
          <p:cNvSpPr txBox="1"/>
          <p:nvPr/>
        </p:nvSpPr>
        <p:spPr>
          <a:xfrm rot="19968555">
            <a:off x="2024494" y="3879911"/>
            <a:ext cx="8023890" cy="830997"/>
          </a:xfrm>
          <a:prstGeom prst="rect">
            <a:avLst/>
          </a:prstGeom>
          <a:noFill/>
        </p:spPr>
        <p:txBody>
          <a:bodyPr wrap="square">
            <a:spAutoFit/>
          </a:bodyPr>
          <a:lstStyle/>
          <a:p>
            <a:pPr algn="just"/>
            <a:r>
              <a:rPr lang="es-MX" sz="4800" b="1" spc="190" dirty="0">
                <a:latin typeface="Ink Free" panose="03080402000500000000" pitchFamily="66" charset="0"/>
                <a:ea typeface="Tahoma" panose="020B0604030504040204" pitchFamily="34" charset="0"/>
                <a:cs typeface="Arial"/>
              </a:rPr>
              <a:t>¿OTRAS EXPERIENCIAS?</a:t>
            </a:r>
          </a:p>
        </p:txBody>
      </p:sp>
      <mc:AlternateContent xmlns:mc="http://schemas.openxmlformats.org/markup-compatibility/2006" xmlns:p14="http://schemas.microsoft.com/office/powerpoint/2010/main">
        <mc:Choice Requires="p14">
          <p:contentPart p14:bwMode="auto" r:id="rId2">
            <p14:nvContentPartPr>
              <p14:cNvPr id="2" name="Entrada de lápiz 1">
                <a:extLst>
                  <a:ext uri="{FF2B5EF4-FFF2-40B4-BE49-F238E27FC236}">
                    <a16:creationId xmlns:a16="http://schemas.microsoft.com/office/drawing/2014/main" id="{BCDB73C6-21A5-A560-00E6-3CBBBAAA5F46}"/>
                  </a:ext>
                </a:extLst>
              </p14:cNvPr>
              <p14:cNvContentPartPr/>
              <p14:nvPr/>
            </p14:nvContentPartPr>
            <p14:xfrm>
              <a:off x="4599709" y="4488895"/>
              <a:ext cx="360" cy="360"/>
            </p14:xfrm>
          </p:contentPart>
        </mc:Choice>
        <mc:Fallback xmlns="">
          <p:pic>
            <p:nvPicPr>
              <p:cNvPr id="2" name="Entrada de lápiz 1">
                <a:extLst>
                  <a:ext uri="{FF2B5EF4-FFF2-40B4-BE49-F238E27FC236}">
                    <a16:creationId xmlns:a16="http://schemas.microsoft.com/office/drawing/2014/main" id="{BCDB73C6-21A5-A560-00E6-3CBBBAAA5F46}"/>
                  </a:ext>
                </a:extLst>
              </p:cNvPr>
              <p:cNvPicPr/>
              <p:nvPr/>
            </p:nvPicPr>
            <p:blipFill>
              <a:blip r:embed="rId3"/>
              <a:stretch>
                <a:fillRect/>
              </a:stretch>
            </p:blipFill>
            <p:spPr>
              <a:xfrm>
                <a:off x="4590709" y="4479895"/>
                <a:ext cx="18000" cy="18000"/>
              </a:xfrm>
              <a:prstGeom prst="rect">
                <a:avLst/>
              </a:prstGeom>
            </p:spPr>
          </p:pic>
        </mc:Fallback>
      </mc:AlternateContent>
    </p:spTree>
    <p:extLst>
      <p:ext uri="{BB962C8B-B14F-4D97-AF65-F5344CB8AC3E}">
        <p14:creationId xmlns:p14="http://schemas.microsoft.com/office/powerpoint/2010/main" val="3406814784"/>
      </p:ext>
    </p:extLst>
  </p:cSld>
  <p:clrMapOvr>
    <a:masterClrMapping/>
  </p:clrMapOvr>
  <mc:AlternateContent xmlns:mc="http://schemas.openxmlformats.org/markup-compatibility/2006" xmlns:p14="http://schemas.microsoft.com/office/powerpoint/2010/main">
    <mc:Choice Requires="p14">
      <p:transition spd="slow" p14:dur="2000" advTm="116783"/>
    </mc:Choice>
    <mc:Fallback xmlns="">
      <p:transition spd="slow" advTm="11678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dirty="0"/>
              <a:t>Curador </a:t>
            </a:r>
            <a:r>
              <a:rPr lang="es-ES" i="1" dirty="0"/>
              <a:t>ad </a:t>
            </a:r>
            <a:r>
              <a:rPr lang="es-ES" i="1" dirty="0" err="1"/>
              <a:t>litem</a:t>
            </a:r>
            <a:endParaRPr lang="es-ES" i="1" dirty="0"/>
          </a:p>
        </p:txBody>
      </p:sp>
      <p:sp>
        <p:nvSpPr>
          <p:cNvPr id="14" name="Marcador de posición de contenido 13"/>
          <p:cNvSpPr>
            <a:spLocks noGrp="1"/>
          </p:cNvSpPr>
          <p:nvPr>
            <p:ph idx="1"/>
          </p:nvPr>
        </p:nvSpPr>
        <p:spPr>
          <a:xfrm>
            <a:off x="1522414" y="1905000"/>
            <a:ext cx="9468542" cy="4548336"/>
          </a:xfrm>
        </p:spPr>
        <p:txBody>
          <a:bodyPr rtlCol="0">
            <a:normAutofit fontScale="92500" lnSpcReduction="10000"/>
          </a:bodyPr>
          <a:lstStyle/>
          <a:p>
            <a:pPr algn="just" rtl="0"/>
            <a:r>
              <a:rPr lang="es-ES" dirty="0"/>
              <a:t>En cuanto a los litigios sobre la persona en si misma, el curador </a:t>
            </a:r>
            <a:r>
              <a:rPr lang="es-ES" i="1" dirty="0"/>
              <a:t>ad </a:t>
            </a:r>
            <a:r>
              <a:rPr lang="es-ES" i="1" dirty="0" err="1"/>
              <a:t>litem</a:t>
            </a:r>
            <a:r>
              <a:rPr lang="es-ES" i="1" dirty="0"/>
              <a:t> </a:t>
            </a:r>
            <a:r>
              <a:rPr lang="es-ES" dirty="0"/>
              <a:t>no ha sido redefinido desde el tránsito de la “Doctrina de la situación irregular” al “enfoque de derechos”.</a:t>
            </a:r>
          </a:p>
          <a:p>
            <a:pPr algn="just" rtl="0"/>
            <a:endParaRPr lang="es-ES" dirty="0"/>
          </a:p>
          <a:p>
            <a:pPr algn="just" rtl="0"/>
            <a:r>
              <a:rPr lang="es-ES" dirty="0"/>
              <a:t>Doctrina de la situación irregular:</a:t>
            </a:r>
          </a:p>
          <a:p>
            <a:pPr lvl="1" algn="just"/>
            <a:r>
              <a:rPr lang="es-ES" dirty="0"/>
              <a:t>El niño que vive en familia obtiene de esta su protección y satisfacción de necesidades. El Derecho no interviene.</a:t>
            </a:r>
          </a:p>
          <a:p>
            <a:pPr lvl="1" algn="just"/>
            <a:r>
              <a:rPr lang="es-ES" dirty="0"/>
              <a:t>El niño que vive en una “situación irregular” es el que no está inserto en un medio familiar. En ese caso se hace “visible” para el derecho, el que establece mecanismos para protegerlo: Internación, adopción, etc.</a:t>
            </a:r>
          </a:p>
          <a:p>
            <a:pPr algn="just" rtl="0"/>
            <a:r>
              <a:rPr lang="es-ES" dirty="0"/>
              <a:t>Enfoque de derechos:</a:t>
            </a:r>
          </a:p>
          <a:p>
            <a:pPr lvl="1" algn="just"/>
            <a:r>
              <a:rPr lang="es-ES" dirty="0"/>
              <a:t>La protección jurídica es a los “derechos del niño”, por lo que se considera como punto de partida la igualdad de todos ellos ante el Derecho, independientemente de su situación familiar. (Todo niño, niña o adolescente tiene derecho a… )</a:t>
            </a:r>
          </a:p>
        </p:txBody>
      </p:sp>
    </p:spTree>
    <p:extLst>
      <p:ext uri="{BB962C8B-B14F-4D97-AF65-F5344CB8AC3E}">
        <p14:creationId xmlns:p14="http://schemas.microsoft.com/office/powerpoint/2010/main" val="132836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dirty="0"/>
              <a:t>Curador </a:t>
            </a:r>
            <a:r>
              <a:rPr lang="es-ES" i="1" dirty="0"/>
              <a:t>ad </a:t>
            </a:r>
            <a:r>
              <a:rPr lang="es-ES" i="1" dirty="0" err="1"/>
              <a:t>litem</a:t>
            </a:r>
            <a:endParaRPr lang="es-ES" i="1" dirty="0"/>
          </a:p>
        </p:txBody>
      </p:sp>
      <p:sp>
        <p:nvSpPr>
          <p:cNvPr id="14" name="Marcador de posición de contenido 13"/>
          <p:cNvSpPr>
            <a:spLocks noGrp="1"/>
          </p:cNvSpPr>
          <p:nvPr>
            <p:ph idx="1"/>
          </p:nvPr>
        </p:nvSpPr>
        <p:spPr>
          <a:xfrm>
            <a:off x="621804" y="1772816"/>
            <a:ext cx="10369152" cy="4680520"/>
          </a:xfrm>
        </p:spPr>
        <p:txBody>
          <a:bodyPr rtlCol="0">
            <a:normAutofit lnSpcReduction="10000"/>
          </a:bodyPr>
          <a:lstStyle/>
          <a:p>
            <a:pPr algn="just" rtl="0"/>
            <a:r>
              <a:rPr lang="es-ES" dirty="0"/>
              <a:t>Del mismo modo, no existe una práctica uniforme que permita dotar de contenido a la representación:</a:t>
            </a:r>
          </a:p>
          <a:p>
            <a:pPr lvl="1" algn="just"/>
            <a:r>
              <a:rPr lang="es-ES" dirty="0"/>
              <a:t>Disímil situación de disponibilidad servicios en territorios jurisdiccionales fuerzan distintos criterios para el nombramiento.</a:t>
            </a:r>
          </a:p>
          <a:p>
            <a:pPr lvl="1" algn="just"/>
            <a:r>
              <a:rPr lang="es-ES" dirty="0"/>
              <a:t>En algunos territorios, nombramiento de </a:t>
            </a:r>
            <a:r>
              <a:rPr lang="es-ES" dirty="0" err="1"/>
              <a:t>curdores</a:t>
            </a:r>
            <a:r>
              <a:rPr lang="es-ES" dirty="0"/>
              <a:t> que a la vez representan a una institución: P. Ej. nombramiento de curador </a:t>
            </a:r>
            <a:r>
              <a:rPr lang="es-ES" i="1" dirty="0"/>
              <a:t>ad </a:t>
            </a:r>
            <a:r>
              <a:rPr lang="es-ES" i="1" dirty="0" err="1"/>
              <a:t>litem</a:t>
            </a:r>
            <a:r>
              <a:rPr lang="es-ES" i="1" dirty="0"/>
              <a:t> </a:t>
            </a:r>
            <a:r>
              <a:rPr lang="es-ES" dirty="0"/>
              <a:t>a abogado de OPD.</a:t>
            </a:r>
          </a:p>
          <a:p>
            <a:pPr lvl="1" algn="just"/>
            <a:r>
              <a:rPr lang="es-ES" dirty="0"/>
              <a:t>Algunas resoluciones judiciales que desconocen la independencia del curador, y lo conciben como subordinado del juez (“se ordena al curador…”).</a:t>
            </a:r>
          </a:p>
          <a:p>
            <a:pPr lvl="1" algn="just"/>
            <a:endParaRPr lang="es-ES" dirty="0"/>
          </a:p>
          <a:p>
            <a:pPr algn="just" rtl="0"/>
            <a:r>
              <a:rPr lang="es-ES" dirty="0"/>
              <a:t>Un problema distinto pero relevante es la falta de servicios suficientes</a:t>
            </a:r>
          </a:p>
          <a:p>
            <a:pPr lvl="1" algn="just"/>
            <a:r>
              <a:rPr lang="es-ES" dirty="0"/>
              <a:t>No existe una garantía estatal suficiente de servicio de representación judicial de niños, niñas y adolescentes. Servicios con cobertura limitada (Principalmente C.A.J. con sus programas). El servicio es provisto en importante medida por fundaciones y organizaciones privadas y universidades que disponen de recursos limitados.</a:t>
            </a:r>
          </a:p>
          <a:p>
            <a:pPr lvl="1" algn="just"/>
            <a:r>
              <a:rPr lang="es-ES" dirty="0"/>
              <a:t>Lo anterior resulta en el establecimiento de una praxis profesional poco uniforme.</a:t>
            </a:r>
          </a:p>
        </p:txBody>
      </p:sp>
    </p:spTree>
    <p:extLst>
      <p:ext uri="{BB962C8B-B14F-4D97-AF65-F5344CB8AC3E}">
        <p14:creationId xmlns:p14="http://schemas.microsoft.com/office/powerpoint/2010/main" val="420696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dirty="0"/>
              <a:t>Curador </a:t>
            </a:r>
            <a:r>
              <a:rPr lang="es-ES" i="1" dirty="0"/>
              <a:t>ad </a:t>
            </a:r>
            <a:r>
              <a:rPr lang="es-ES" i="1" dirty="0" err="1"/>
              <a:t>litem</a:t>
            </a:r>
            <a:endParaRPr lang="es-ES" i="1" dirty="0"/>
          </a:p>
        </p:txBody>
      </p:sp>
      <p:sp>
        <p:nvSpPr>
          <p:cNvPr id="14" name="Marcador de posición de contenido 13"/>
          <p:cNvSpPr>
            <a:spLocks noGrp="1"/>
          </p:cNvSpPr>
          <p:nvPr>
            <p:ph idx="1"/>
          </p:nvPr>
        </p:nvSpPr>
        <p:spPr>
          <a:xfrm>
            <a:off x="621804" y="1772816"/>
            <a:ext cx="10369152" cy="4680520"/>
          </a:xfrm>
        </p:spPr>
        <p:txBody>
          <a:bodyPr rtlCol="0">
            <a:normAutofit/>
          </a:bodyPr>
          <a:lstStyle/>
          <a:p>
            <a:pPr algn="just" rtl="0"/>
            <a:r>
              <a:rPr lang="es-ES" dirty="0"/>
              <a:t>No se puede asegurar hoy en día con certeza cuál es la naturaleza jurídica y funciones del curador </a:t>
            </a:r>
            <a:endParaRPr lang="es-ES" i="1" dirty="0"/>
          </a:p>
          <a:p>
            <a:pPr algn="just" rtl="0"/>
            <a:r>
              <a:rPr lang="es-MX" i="1" dirty="0"/>
              <a:t>“El primer paso de la ignorancia es presumir de saber”. (Baltasar Gracián)</a:t>
            </a:r>
          </a:p>
          <a:p>
            <a:pPr algn="just" rtl="0"/>
            <a:endParaRPr lang="es-MX" i="1" dirty="0"/>
          </a:p>
          <a:p>
            <a:pPr algn="just" rtl="0"/>
            <a:r>
              <a:rPr lang="es-MX" dirty="0"/>
              <a:t>Se hace indispensable establecer espacios de diálogo e intercambio de saberes y prácticas para avanzar hacia una estabilización de la figura del curador </a:t>
            </a:r>
            <a:r>
              <a:rPr lang="es-MX" i="1" dirty="0"/>
              <a:t>ad </a:t>
            </a:r>
            <a:r>
              <a:rPr lang="es-MX" i="1" dirty="0" err="1"/>
              <a:t>litem</a:t>
            </a:r>
            <a:endParaRPr lang="es-MX" dirty="0"/>
          </a:p>
          <a:p>
            <a:pPr algn="just" rtl="0"/>
            <a:r>
              <a:rPr lang="es-MX" i="1" dirty="0"/>
              <a:t>“Todos somos muy ignorantes. Lo que ocurre es que no todos ignoramos las mismas cosas”. (Albert Einstein)</a:t>
            </a:r>
            <a:endParaRPr lang="es-ES" i="1" dirty="0"/>
          </a:p>
        </p:txBody>
      </p:sp>
    </p:spTree>
    <p:extLst>
      <p:ext uri="{BB962C8B-B14F-4D97-AF65-F5344CB8AC3E}">
        <p14:creationId xmlns:p14="http://schemas.microsoft.com/office/powerpoint/2010/main" val="336944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4" y="274638"/>
            <a:ext cx="9143998" cy="1020762"/>
          </a:xfrm>
        </p:spPr>
        <p:txBody>
          <a:bodyPr rtlCol="0" anchor="b">
            <a:normAutofit/>
          </a:bodyPr>
          <a:lstStyle/>
          <a:p>
            <a:r>
              <a:rPr lang="es-ES" dirty="0"/>
              <a:t>Convención Internacional Sobre los Derechos del Niño</a:t>
            </a:r>
          </a:p>
        </p:txBody>
      </p:sp>
      <p:sp>
        <p:nvSpPr>
          <p:cNvPr id="14" name="Marcador de posición de contenido 13"/>
          <p:cNvSpPr>
            <a:spLocks noGrp="1"/>
          </p:cNvSpPr>
          <p:nvPr>
            <p:ph sz="half" idx="1"/>
          </p:nvPr>
        </p:nvSpPr>
        <p:spPr>
          <a:xfrm>
            <a:off x="477788" y="1700808"/>
            <a:ext cx="5616623" cy="4680520"/>
          </a:xfrm>
        </p:spPr>
        <p:txBody>
          <a:bodyPr rtlCol="0">
            <a:normAutofit/>
          </a:bodyPr>
          <a:lstStyle/>
          <a:p>
            <a:pPr algn="just" rtl="0"/>
            <a:r>
              <a:rPr lang="es-ES" dirty="0"/>
              <a:t>Firmada el 2 de noviembre de 1989</a:t>
            </a:r>
          </a:p>
          <a:p>
            <a:pPr algn="just" rtl="0"/>
            <a:r>
              <a:rPr lang="es-ES" dirty="0"/>
              <a:t>Ratificada por Chile el 14 de agosto de 1990</a:t>
            </a:r>
          </a:p>
          <a:p>
            <a:pPr marL="0" indent="0" algn="just" rtl="0">
              <a:buNone/>
            </a:pPr>
            <a:endParaRPr lang="es-ES" dirty="0"/>
          </a:p>
          <a:p>
            <a:pPr marL="0" indent="0" algn="just" rtl="0">
              <a:buNone/>
            </a:pPr>
            <a:r>
              <a:rPr lang="es-ES" dirty="0"/>
              <a:t>CAMBIO DE PARADIGMA JURÍDICO: Ahora no sólo la protección, sino que además, el ejercicio universal.</a:t>
            </a:r>
          </a:p>
          <a:p>
            <a:pPr algn="just"/>
            <a:r>
              <a:rPr lang="es-ES" dirty="0"/>
              <a:t>Antes: Sujeto de protección.</a:t>
            </a:r>
          </a:p>
          <a:p>
            <a:pPr algn="just"/>
            <a:r>
              <a:rPr lang="es-ES" dirty="0"/>
              <a:t>Ahora: Además, sujeto de derecho</a:t>
            </a:r>
          </a:p>
        </p:txBody>
      </p:sp>
      <p:pic>
        <p:nvPicPr>
          <p:cNvPr id="1028" name="Picture 4" descr="Imágenes de Nina Jugando Futbol | Vectores, fotos de stock y PSD gratuitos">
            <a:extLst>
              <a:ext uri="{FF2B5EF4-FFF2-40B4-BE49-F238E27FC236}">
                <a16:creationId xmlns:a16="http://schemas.microsoft.com/office/drawing/2014/main" id="{16E6BFBA-81CF-D19B-0645-C5EE68ECB6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46815" y="2474360"/>
            <a:ext cx="4419598" cy="3128479"/>
          </a:xfrm>
          <a:prstGeom prst="rect">
            <a:avLst/>
          </a:prstGeom>
          <a:solidFill>
            <a:srgbClr val="FFFFFF"/>
          </a:solidFill>
        </p:spPr>
      </p:pic>
    </p:spTree>
    <p:extLst>
      <p:ext uri="{BB962C8B-B14F-4D97-AF65-F5344CB8AC3E}">
        <p14:creationId xmlns:p14="http://schemas.microsoft.com/office/powerpoint/2010/main" val="329871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dirty="0"/>
              <a:t>Convención Internacional Sobre los Derechos del Niño</a:t>
            </a:r>
            <a:endParaRPr lang="es-ES" i="1" dirty="0"/>
          </a:p>
        </p:txBody>
      </p:sp>
      <p:sp>
        <p:nvSpPr>
          <p:cNvPr id="14" name="Marcador de posición de contenido 13"/>
          <p:cNvSpPr>
            <a:spLocks noGrp="1"/>
          </p:cNvSpPr>
          <p:nvPr>
            <p:ph idx="1"/>
          </p:nvPr>
        </p:nvSpPr>
        <p:spPr>
          <a:xfrm>
            <a:off x="621804" y="1758748"/>
            <a:ext cx="10369152" cy="4680520"/>
          </a:xfrm>
        </p:spPr>
        <p:txBody>
          <a:bodyPr rtlCol="0">
            <a:normAutofit/>
          </a:bodyPr>
          <a:lstStyle/>
          <a:p>
            <a:pPr algn="just" rtl="0"/>
            <a:r>
              <a:rPr lang="es-ES" dirty="0"/>
              <a:t>El cambio de paradigma jurídico en la estructura general, acarreó también la necesidad de ajustar el Derecho Procesal.</a:t>
            </a:r>
          </a:p>
          <a:p>
            <a:pPr algn="just" rtl="0"/>
            <a:r>
              <a:rPr lang="es-ES" dirty="0"/>
              <a:t>La representación legal del niño, niña o adolescente en juicio se hace insuficiente y es necesario un mecanismo que le asegure su calidad de “</a:t>
            </a:r>
            <a:r>
              <a:rPr lang="es-ES" b="1" dirty="0"/>
              <a:t>sujeto de derechos procesales</a:t>
            </a:r>
            <a:r>
              <a:rPr lang="es-ES" dirty="0"/>
              <a:t>”.</a:t>
            </a:r>
          </a:p>
          <a:p>
            <a:pPr algn="just" rtl="0"/>
            <a:r>
              <a:rPr lang="es-ES" dirty="0"/>
              <a:t>Uno de los temas que debían resolverse era la del derecho a la defensa letrada.</a:t>
            </a:r>
          </a:p>
        </p:txBody>
      </p:sp>
      <p:pic>
        <p:nvPicPr>
          <p:cNvPr id="2050" name="Picture 2" descr="EL JUICIO DE SALOMON ( 1649 ) — Qué significa este cuadro o escultura?">
            <a:extLst>
              <a:ext uri="{FF2B5EF4-FFF2-40B4-BE49-F238E27FC236}">
                <a16:creationId xmlns:a16="http://schemas.microsoft.com/office/drawing/2014/main" id="{A5526308-0373-2C26-E9D6-8E2412197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668" y="4359184"/>
            <a:ext cx="3766509" cy="2497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40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16 x 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500_TF02804846_TF02804846" id="{65FD6923-A55A-4D8A-AB6E-792F5126A260}" vid="{862C69AA-365A-4DD1-97BC-168A1699736E}"/>
    </a:ext>
  </a:extLst>
</a:theme>
</file>

<file path=ppt/theme/theme2.xml><?xml version="1.0" encoding="utf-8"?>
<a:theme xmlns:a="http://schemas.openxmlformats.org/drawingml/2006/main" name="Tema de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de pizarra para el ámbito educativo (panorámica)</Template>
  <TotalTime>2459</TotalTime>
  <Words>4524</Words>
  <Application>Microsoft Office PowerPoint</Application>
  <PresentationFormat>Personalizado</PresentationFormat>
  <Paragraphs>348</Paragraphs>
  <Slides>43</Slides>
  <Notes>35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43</vt:i4>
      </vt:variant>
    </vt:vector>
  </HeadingPairs>
  <TitlesOfParts>
    <vt:vector size="49" baseType="lpstr">
      <vt:lpstr>Arial</vt:lpstr>
      <vt:lpstr>Consolas</vt:lpstr>
      <vt:lpstr>Corbel</vt:lpstr>
      <vt:lpstr>Ink Free</vt:lpstr>
      <vt:lpstr>Tahoma</vt:lpstr>
      <vt:lpstr>Pizarra 16 x 9</vt:lpstr>
      <vt:lpstr>Rol del abogado y Curador ad litem.</vt:lpstr>
      <vt:lpstr>Temario</vt:lpstr>
      <vt:lpstr>Curador ad litem</vt:lpstr>
      <vt:lpstr>Curador ad litem</vt:lpstr>
      <vt:lpstr>Curador ad litem</vt:lpstr>
      <vt:lpstr>Curador ad litem</vt:lpstr>
      <vt:lpstr>Curador ad litem</vt:lpstr>
      <vt:lpstr>Convención Internacional Sobre los Derechos del Niño</vt:lpstr>
      <vt:lpstr>Convención Internacional Sobre los Derechos del Niño</vt:lpstr>
      <vt:lpstr>Convención Internacional Sobre los Derechos del Niño</vt:lpstr>
      <vt:lpstr>Convención Internacional Sobre los Derechos del Niño</vt:lpstr>
      <vt:lpstr>Observación 14 del Comité de los Derehcos del Niño</vt:lpstr>
      <vt:lpstr>Observación 14 del Comité de los Derehcos del Niño</vt:lpstr>
      <vt:lpstr>Algunas experiencias internacionales</vt:lpstr>
      <vt:lpstr>Algunas experiencias internacionales</vt:lpstr>
      <vt:lpstr>Algunas experiencias internacionales</vt:lpstr>
      <vt:lpstr>Algunas experiencias internacionales</vt:lpstr>
      <vt:lpstr>Situación en Chile</vt:lpstr>
      <vt:lpstr>Características de la situación en Chile</vt:lpstr>
      <vt:lpstr>Características de la situación en Chile</vt:lpstr>
      <vt:lpstr>Características de la situación en Chile</vt:lpstr>
      <vt:lpstr>Características de la situación en Chile</vt:lpstr>
      <vt:lpstr>Características de la situación en Chile</vt:lpstr>
      <vt:lpstr>Características de la situación en Chile</vt:lpstr>
      <vt:lpstr>Legalidad de la representación judicial de niños, niñas y adolescentes en Chile</vt:lpstr>
      <vt:lpstr>Legalidad de la representación en Chile</vt:lpstr>
      <vt:lpstr>Legalidad de la representación en Chile</vt:lpstr>
      <vt:lpstr>Legalidad de la representación en Chile</vt:lpstr>
      <vt:lpstr>Legalidad de la representación en Chile</vt:lpstr>
      <vt:lpstr>Legalidad de la representación en Chile</vt:lpstr>
      <vt:lpstr>Dificultades de aplicación de las normas jurídicas sobre representación</vt:lpstr>
      <vt:lpstr>Dificultades de aplicación de las normas jurídicas sobre representación</vt:lpstr>
      <vt:lpstr>Dificultades de aplicación de las normas jurídicas sobre representación</vt:lpstr>
      <vt:lpstr>Dificultades de aplicación de las normas jurídicas sobre representación</vt:lpstr>
      <vt:lpstr>Dificultades de aplicación de las normas jurídicas sobre representación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 del abogado y Curador ad litem.</dc:title>
  <dc:creator>jessica arenas paredes</dc:creator>
  <cp:lastModifiedBy>jessica arenas paredes</cp:lastModifiedBy>
  <cp:revision>9</cp:revision>
  <dcterms:created xsi:type="dcterms:W3CDTF">2022-05-14T22:46:19Z</dcterms:created>
  <dcterms:modified xsi:type="dcterms:W3CDTF">2022-05-18T01:48:06Z</dcterms:modified>
</cp:coreProperties>
</file>