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63" r:id="rId4"/>
    <p:sldId id="265" r:id="rId5"/>
    <p:sldId id="264" r:id="rId6"/>
    <p:sldId id="266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81" r:id="rId17"/>
    <p:sldId id="278" r:id="rId18"/>
    <p:sldId id="279" r:id="rId19"/>
    <p:sldId id="280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1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2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2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8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2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15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58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20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35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20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24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1190109" cy="2971801"/>
          </a:xfrm>
        </p:spPr>
        <p:txBody>
          <a:bodyPr>
            <a:noAutofit/>
          </a:bodyPr>
          <a:lstStyle/>
          <a:p>
            <a:pPr algn="just"/>
            <a:r>
              <a:rPr lang="es-CL" sz="3200" b="1" dirty="0" smtClean="0"/>
              <a:t>Representación </a:t>
            </a:r>
            <a:r>
              <a:rPr lang="es-CL" sz="3200" b="1" dirty="0"/>
              <a:t>Judicial de Niños, Niñas y Adolescentes, Personas Mayores y Discapacitados en Tribunales de Familia. </a:t>
            </a:r>
            <a:r>
              <a:rPr lang="es-CL" sz="3200" b="1" dirty="0" smtClean="0"/>
              <a:t>Ley 21.013 </a:t>
            </a:r>
            <a:r>
              <a:rPr lang="es-CL" sz="3200" b="1" dirty="0"/>
              <a:t>sobre Delito de Maltrato corporal relevante y protección de personas en </a:t>
            </a:r>
            <a:r>
              <a:rPr lang="es-CL" sz="3200" b="1" dirty="0" smtClean="0"/>
              <a:t>“situación especial”.</a:t>
            </a:r>
            <a:endParaRPr lang="es-CL" sz="32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Ricardo </a:t>
            </a:r>
            <a:r>
              <a:rPr lang="es-CL" dirty="0" err="1" smtClean="0"/>
              <a:t>pérez</a:t>
            </a:r>
            <a:r>
              <a:rPr lang="es-CL" dirty="0" smtClean="0"/>
              <a:t> de arce m</a:t>
            </a:r>
            <a:r>
              <a:rPr lang="es-CL" dirty="0" smtClean="0"/>
              <a:t>.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402611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CL" b="1" dirty="0"/>
              <a:t>3.- Necesidad de adecuar normas sobre representación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CL" dirty="0" smtClean="0"/>
          </a:p>
          <a:p>
            <a:pPr algn="just"/>
            <a:r>
              <a:rPr lang="es-CL" dirty="0" smtClean="0"/>
              <a:t>i</a:t>
            </a:r>
            <a:r>
              <a:rPr lang="es-CL" dirty="0"/>
              <a:t>. Posibilidad suficiente de acceder a servicios jurídicos </a:t>
            </a:r>
            <a:r>
              <a:rPr lang="es-CL"/>
              <a:t>comunes</a:t>
            </a:r>
            <a:r>
              <a:rPr lang="es-CL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- </a:t>
            </a:r>
            <a:r>
              <a:rPr lang="es-CL" dirty="0"/>
              <a:t>Necesidad de adecuar los mecanismos de focalización a las particularidades de los grupos vulnerables (No es indispensable su fijación por ley).</a:t>
            </a:r>
          </a:p>
          <a:p>
            <a:pPr algn="just"/>
            <a:r>
              <a:rPr lang="es-CL" dirty="0"/>
              <a:t>- Necesidad de profesionales especializados en él área de las personas vulnerables (No es un problema de ley).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0353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CL" b="1" dirty="0"/>
              <a:t>3.- Necesidad de adecuar normas sobre representación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CL" dirty="0" smtClean="0"/>
          </a:p>
          <a:p>
            <a:pPr algn="just"/>
            <a:r>
              <a:rPr lang="es-CL" dirty="0"/>
              <a:t>i</a:t>
            </a:r>
            <a:r>
              <a:rPr lang="es-CL" dirty="0" smtClean="0"/>
              <a:t>i</a:t>
            </a:r>
            <a:r>
              <a:rPr lang="es-CL" dirty="0"/>
              <a:t>. Capacidad legal de suscribir mandato judicial, pero </a:t>
            </a:r>
            <a:r>
              <a:rPr lang="es-CL" dirty="0" smtClean="0"/>
              <a:t>grave </a:t>
            </a:r>
            <a:r>
              <a:rPr lang="es-CL" dirty="0"/>
              <a:t>dificultad en el hecho para hacerlo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r>
              <a:rPr lang="es-CL" dirty="0" smtClean="0"/>
              <a:t>- Inexistencia de institución que tenga la capacidad de otorgar atención jurídica domiciliaria con la posibilidad de recurrir a la fuerza pública si es necesario.</a:t>
            </a:r>
          </a:p>
          <a:p>
            <a:endParaRPr lang="es-CL" dirty="0" smtClean="0"/>
          </a:p>
          <a:p>
            <a:r>
              <a:rPr lang="es-CL" dirty="0" smtClean="0"/>
              <a:t>- Nombramiento de curador ad </a:t>
            </a:r>
            <a:r>
              <a:rPr lang="es-CL" dirty="0" err="1" smtClean="0"/>
              <a:t>litem</a:t>
            </a:r>
            <a:r>
              <a:rPr lang="es-CL" dirty="0" smtClean="0"/>
              <a:t>: No procede en vista de la capacidad del representado.</a:t>
            </a:r>
            <a:endParaRPr lang="es-CL" dirty="0"/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737994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CL" b="1" dirty="0"/>
              <a:t>3.- Necesidad de adecuar normas sobre representación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s-CL" sz="2000" dirty="0" smtClean="0"/>
              <a:t>iii</a:t>
            </a:r>
            <a:r>
              <a:rPr lang="es-CL" sz="2000" dirty="0"/>
              <a:t>. Incapacidad por edad o por algún grado de discapacidad.</a:t>
            </a:r>
          </a:p>
          <a:p>
            <a:endParaRPr lang="es-CL" dirty="0" smtClean="0"/>
          </a:p>
          <a:p>
            <a:r>
              <a:rPr lang="es-CL" dirty="0"/>
              <a:t>-  Artículo 19.- Representación. En todos los asuntos </a:t>
            </a:r>
            <a:r>
              <a:rPr lang="es-CL" dirty="0" smtClean="0"/>
              <a:t>de competencia de los juzgados de familia en que aparezcan involucrados intereses de niños, niñas, adolescentes, o incapaces, el juez deberá velar porque éstos se encuentren debidamente representados.</a:t>
            </a:r>
          </a:p>
          <a:p>
            <a:r>
              <a:rPr lang="es-CL" dirty="0" smtClean="0"/>
              <a:t>     </a:t>
            </a:r>
            <a:r>
              <a:rPr lang="es-CL" dirty="0"/>
              <a:t>El juez designará a un abogado perteneciente a la </a:t>
            </a:r>
            <a:r>
              <a:rPr lang="es-CL" dirty="0" smtClean="0"/>
              <a:t>respectiva </a:t>
            </a:r>
            <a:r>
              <a:rPr lang="es-CL" dirty="0"/>
              <a:t>Corporación de Asistencia Judicial o a </a:t>
            </a:r>
            <a:r>
              <a:rPr lang="es-CL" dirty="0" smtClean="0"/>
              <a:t>cualquier </a:t>
            </a:r>
            <a:r>
              <a:rPr lang="es-CL" dirty="0"/>
              <a:t>institución pública o privada que se dedique a </a:t>
            </a:r>
            <a:r>
              <a:rPr lang="es-CL" dirty="0" smtClean="0"/>
              <a:t>la </a:t>
            </a:r>
            <a:r>
              <a:rPr lang="es-CL" dirty="0"/>
              <a:t>defensa, promoción o protección de sus derechos, en </a:t>
            </a:r>
            <a:r>
              <a:rPr lang="es-CL" dirty="0" smtClean="0"/>
              <a:t>los </a:t>
            </a:r>
            <a:r>
              <a:rPr lang="es-CL" dirty="0"/>
              <a:t>casos en que carezcan de representante legal o </a:t>
            </a:r>
            <a:r>
              <a:rPr lang="es-CL" dirty="0" smtClean="0"/>
              <a:t>cuando</a:t>
            </a:r>
            <a:r>
              <a:rPr lang="es-CL" dirty="0"/>
              <a:t>, por motivos fundados, el juez estime que sus </a:t>
            </a:r>
            <a:r>
              <a:rPr lang="es-CL" dirty="0" smtClean="0"/>
              <a:t>intereses </a:t>
            </a:r>
            <a:r>
              <a:rPr lang="es-CL" dirty="0"/>
              <a:t>son independientes o contradictorios con los </a:t>
            </a:r>
            <a:r>
              <a:rPr lang="es-CL" dirty="0" smtClean="0"/>
              <a:t>de </a:t>
            </a:r>
            <a:r>
              <a:rPr lang="es-CL" dirty="0"/>
              <a:t>aquél a quien corresponda legalmente su </a:t>
            </a:r>
            <a:r>
              <a:rPr lang="es-CL" dirty="0" smtClean="0"/>
              <a:t>representación.</a:t>
            </a:r>
          </a:p>
          <a:p>
            <a:r>
              <a:rPr lang="es-CL" dirty="0"/>
              <a:t> </a:t>
            </a:r>
            <a:r>
              <a:rPr lang="es-CL" dirty="0" smtClean="0"/>
              <a:t>     La </a:t>
            </a:r>
            <a:r>
              <a:rPr lang="es-CL" dirty="0"/>
              <a:t>persona así designada será el curador ad </a:t>
            </a:r>
            <a:r>
              <a:rPr lang="es-CL" dirty="0" err="1"/>
              <a:t>litem</a:t>
            </a:r>
            <a:r>
              <a:rPr lang="es-CL" dirty="0"/>
              <a:t> del niño, niña, adolescente o incapaz, por el solo ministerio de la ley, y su representación se extenderá a todas las actuaciones judiciales, incluyendo el ejercicio de la acción penal prevista como un derecho de la víctima en el artículo 109 letra b) del Código Procesal Penal</a:t>
            </a:r>
            <a:r>
              <a:rPr lang="es-CL" dirty="0" smtClean="0"/>
              <a:t>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69242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CL" b="1" dirty="0"/>
              <a:t>3.- Necesidad de adecuar normas sobre representación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" lvl="3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s-CL" sz="2000" dirty="0" smtClean="0"/>
              <a:t>iii</a:t>
            </a:r>
            <a:r>
              <a:rPr lang="es-CL" sz="2000" dirty="0"/>
              <a:t>. Incapacidad por edad o por algún grado de discapacidad.</a:t>
            </a:r>
          </a:p>
          <a:p>
            <a:pPr algn="just"/>
            <a:endParaRPr lang="es-CL" dirty="0" smtClean="0"/>
          </a:p>
          <a:p>
            <a:pPr algn="just"/>
            <a:r>
              <a:rPr lang="es-CL" dirty="0" smtClean="0"/>
              <a:t>- Dificultad: Insuficiente institucionalidad que garantice la participación de abogados curadores </a:t>
            </a:r>
            <a:r>
              <a:rPr lang="es-CL" i="1" dirty="0" smtClean="0"/>
              <a:t>ad </a:t>
            </a:r>
            <a:r>
              <a:rPr lang="es-CL" i="1" dirty="0" err="1" smtClean="0"/>
              <a:t>litem</a:t>
            </a:r>
            <a:r>
              <a:rPr lang="es-CL" dirty="0" smtClean="0"/>
              <a:t>, la que es cubierta por la C.A.J., y entidades privadas que colaboran (fundaciones, Clínicas Jurídicas de universidades).</a:t>
            </a:r>
          </a:p>
          <a:p>
            <a:pPr algn="just"/>
            <a:r>
              <a:rPr lang="es-CL" dirty="0" smtClean="0"/>
              <a:t>- Dificultad: No existe definición sobre las funciones del curador </a:t>
            </a:r>
            <a:r>
              <a:rPr lang="es-CL" i="1" dirty="0" smtClean="0"/>
              <a:t>ad </a:t>
            </a:r>
            <a:r>
              <a:rPr lang="es-CL" i="1" dirty="0" err="1" smtClean="0"/>
              <a:t>litem</a:t>
            </a:r>
            <a:r>
              <a:rPr lang="es-CL" i="1" dirty="0" smtClean="0"/>
              <a:t>, </a:t>
            </a:r>
            <a:r>
              <a:rPr lang="es-CL" dirty="0" smtClean="0"/>
              <a:t>produciéndose diversas exigencias según distintos criterios.</a:t>
            </a:r>
          </a:p>
        </p:txBody>
      </p:sp>
    </p:spTree>
    <p:extLst>
      <p:ext uri="{BB962C8B-B14F-4D97-AF65-F5344CB8AC3E}">
        <p14:creationId xmlns:p14="http://schemas.microsoft.com/office/powerpoint/2010/main" val="1354832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CL" b="1" dirty="0"/>
              <a:t>4</a:t>
            </a:r>
            <a:r>
              <a:rPr lang="es-CL" b="1" dirty="0" smtClean="0"/>
              <a:t>.- Representación de la persona declarada en interdicción: Insuficiencia de la regulación civil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" lvl="3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s-CL" sz="2400" dirty="0" smtClean="0"/>
              <a:t>A- EL SISTEMA DE GUARDAS DE LA PERSONA INCAPAZ TIENE SERIAS DIFICULTADES DESDE EL PUNTO DE VISTA DE LOS DERECHOS FUNDAMENTALES.</a:t>
            </a:r>
          </a:p>
          <a:p>
            <a:pPr marL="441632" lvl="5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s-CL" sz="2400" dirty="0" smtClean="0"/>
              <a:t>- </a:t>
            </a:r>
            <a:r>
              <a:rPr lang="es-CL" sz="2000" dirty="0" smtClean="0"/>
              <a:t>No se respeta el principio de autonomía al privársele completamente de la administración de su patrimonio sin consideración de su situación particular de autonomía e independencia.</a:t>
            </a:r>
          </a:p>
          <a:p>
            <a:pPr marL="441632" lvl="5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endParaRPr lang="es-CL" sz="2000" dirty="0"/>
          </a:p>
          <a:p>
            <a:pPr marL="441632" lvl="5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r>
              <a:rPr lang="es-CL" sz="2000" dirty="0" smtClean="0"/>
              <a:t>- La falta de regulación sobre el cuidado personal de la persona incapaz, otorga facultades omnímodas al curador sobre su representado. El curador civil nombrado </a:t>
            </a:r>
            <a:r>
              <a:rPr lang="es-CL" sz="2000" u="sng" dirty="0" smtClean="0"/>
              <a:t>no debería</a:t>
            </a:r>
            <a:r>
              <a:rPr lang="es-CL" sz="2000" dirty="0" smtClean="0"/>
              <a:t> sustituir la voluntad de su representado en situaciones de carácter personal como es la elección del lugar y personas con quien vivir (cuando esta elección es posible), o el desarrollo de vínculos afectivos.</a:t>
            </a:r>
            <a:endParaRPr lang="es-CL" sz="2400" dirty="0" smtClean="0"/>
          </a:p>
        </p:txBody>
      </p:sp>
    </p:spTree>
    <p:extLst>
      <p:ext uri="{BB962C8B-B14F-4D97-AF65-F5344CB8AC3E}">
        <p14:creationId xmlns:p14="http://schemas.microsoft.com/office/powerpoint/2010/main" val="588246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23131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s-CL" sz="6600" b="1" dirty="0" smtClean="0"/>
              <a:t>CASO</a:t>
            </a:r>
            <a:endParaRPr lang="es-CL" sz="6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" lvl="3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endParaRPr lang="es-CL" sz="2400" dirty="0" smtClean="0"/>
          </a:p>
          <a:p>
            <a:pPr marL="91440" lvl="3" indent="-91440" algn="just">
              <a:spcBef>
                <a:spcPts val="1200"/>
              </a:spcBef>
              <a:spcAft>
                <a:spcPts val="200"/>
              </a:spcAft>
              <a:buSzPct val="100000"/>
              <a:buFont typeface="Calibri" panose="020F0502020204030204" pitchFamily="34" charset="0"/>
              <a:buChar char=" "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421813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306" y="276992"/>
            <a:ext cx="10646162" cy="598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87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CASO DE V.I.F.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b="1" dirty="0" smtClean="0">
                <a:solidFill>
                  <a:schemeClr val="tx1"/>
                </a:solidFill>
              </a:rPr>
              <a:t>LA CURADORA, INVOCANDO SUS FACULTADES COMO TAL, DECIDIÓ EL LUGAR DE RESIDENCIA DE LA ADULTA MAYOR, Y TAMBIÉN LAS PERSONAS CON QUIEN PODÍA RELACIONARSE EN RAZÓN DE SU ESTIMACIÓN DE LO QUE ERA CONVENIENTE.</a:t>
            </a:r>
          </a:p>
          <a:p>
            <a:r>
              <a:rPr lang="es-CL" b="1" dirty="0" smtClean="0">
                <a:solidFill>
                  <a:schemeClr val="tx1"/>
                </a:solidFill>
              </a:rPr>
              <a:t>¿HASTA DONDE LLEGA LAS FACULTADES SOBRE LA PERSONA DEL INTERDICTO?</a:t>
            </a:r>
          </a:p>
          <a:p>
            <a:r>
              <a:rPr lang="es-CL" b="1" dirty="0" smtClean="0">
                <a:solidFill>
                  <a:schemeClr val="tx1"/>
                </a:solidFill>
              </a:rPr>
              <a:t>¿CÓMO SE ADMINISTRAN LAS SITUACIONES QUE EXCEDAN LAS FACULTADES DEL CURADOR?</a:t>
            </a:r>
            <a:endParaRPr lang="es-C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29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CASO DE V.I.F.: PARTICULARIDADES DEL POCESO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b="1" dirty="0" smtClean="0">
                <a:solidFill>
                  <a:schemeClr val="tx1"/>
                </a:solidFill>
              </a:rPr>
              <a:t>DESIGNACIÓN DE CURADOR AD LITEM.</a:t>
            </a:r>
          </a:p>
          <a:p>
            <a:pPr algn="just"/>
            <a:r>
              <a:rPr lang="es-CL" b="1" dirty="0" smtClean="0">
                <a:solidFill>
                  <a:schemeClr val="tx1"/>
                </a:solidFill>
              </a:rPr>
              <a:t>ORDEN DEL JUEZ PARA PERMITIR AL CURADOR INGRESAR AL E.L.E.A.M. DONDE SE ENCONTRABA LA ADULTA MAYOR, Y ORDEN DE EMITIR INFORME.</a:t>
            </a:r>
          </a:p>
          <a:p>
            <a:pPr algn="just"/>
            <a:r>
              <a:rPr lang="es-CL" b="1" smtClean="0">
                <a:solidFill>
                  <a:schemeClr val="tx1"/>
                </a:solidFill>
              </a:rPr>
              <a:t>IMPOSIBILIDAD DE OBTENER MEDIOS DE PRUEBA POR PARTE DE LA VÍCTIMA.</a:t>
            </a:r>
          </a:p>
        </p:txBody>
      </p:sp>
    </p:spTree>
    <p:extLst>
      <p:ext uri="{BB962C8B-B14F-4D97-AF65-F5344CB8AC3E}">
        <p14:creationId xmlns:p14="http://schemas.microsoft.com/office/powerpoint/2010/main" val="1108374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CASO DE V.I.F.: CÓMO SE RESOLVIÓ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b="1" dirty="0" smtClean="0">
                <a:solidFill>
                  <a:schemeClr val="tx1"/>
                </a:solidFill>
              </a:rPr>
              <a:t>ACUERDO: PERMISO PARA QUE EL DENUNCIANTE VISITE A LA VÍCVTIMA EN UNA FRECUENCIA SATISFACTORIA.</a:t>
            </a:r>
          </a:p>
          <a:p>
            <a:pPr algn="just"/>
            <a:r>
              <a:rPr lang="es-CL" b="1" dirty="0" smtClean="0">
                <a:solidFill>
                  <a:schemeClr val="tx1"/>
                </a:solidFill>
              </a:rPr>
              <a:t>ACEPTACIÓN DEL DENUNCIANTE DE QUE LA VÍCTIMA RESIDA EN EL LUGAR ELEGIDO POR LA CURADORA/DENUNCIADA.</a:t>
            </a:r>
          </a:p>
          <a:p>
            <a:pPr algn="just"/>
            <a:endParaRPr lang="es-CL" b="1" dirty="0">
              <a:solidFill>
                <a:schemeClr val="tx1"/>
              </a:solidFill>
            </a:endParaRPr>
          </a:p>
          <a:p>
            <a:pPr algn="just"/>
            <a:r>
              <a:rPr lang="es-CL" b="1" dirty="0" smtClean="0">
                <a:solidFill>
                  <a:schemeClr val="tx1"/>
                </a:solidFill>
              </a:rPr>
              <a:t>PROCESALMENTE: LA DENUNCIA DEBIÓ RECHAZARSE… </a:t>
            </a:r>
          </a:p>
        </p:txBody>
      </p:sp>
    </p:spTree>
    <p:extLst>
      <p:ext uri="{BB962C8B-B14F-4D97-AF65-F5344CB8AC3E}">
        <p14:creationId xmlns:p14="http://schemas.microsoft.com/office/powerpoint/2010/main" val="251964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TEMAS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 smtClean="0"/>
              <a:t>1</a:t>
            </a:r>
            <a:r>
              <a:rPr lang="es-CL" b="1" dirty="0"/>
              <a:t>.- PROCESO DE ESPECIFICACIÓN DE DERECHOS DE “PERSONAS VULNERABLES</a:t>
            </a:r>
            <a:r>
              <a:rPr lang="es-CL" b="1" dirty="0" smtClean="0"/>
              <a:t>”.</a:t>
            </a:r>
          </a:p>
          <a:p>
            <a:pPr marL="0" indent="0">
              <a:buNone/>
            </a:pPr>
            <a:endParaRPr lang="es-CL" b="1" dirty="0" smtClean="0"/>
          </a:p>
          <a:p>
            <a:pPr marL="0" indent="0">
              <a:buNone/>
            </a:pPr>
            <a:r>
              <a:rPr lang="es-CL" b="1" dirty="0" smtClean="0"/>
              <a:t>2.- SITUACIÓN DE NORMAS SOBRE TUTELA DE “PERSONAS VULNERABLES” EN LA MATERIA DE FAMILIA.</a:t>
            </a:r>
          </a:p>
          <a:p>
            <a:pPr marL="0" indent="0">
              <a:buNone/>
            </a:pPr>
            <a:endParaRPr lang="es-CL" b="1" dirty="0" smtClean="0"/>
          </a:p>
          <a:p>
            <a:pPr marL="0" indent="0">
              <a:buNone/>
            </a:pPr>
            <a:r>
              <a:rPr lang="es-CL" b="1" dirty="0" smtClean="0"/>
              <a:t>3.- NECESIDAD DE ADECUAR NORMAS SOBRE REPRESENTACIÓN.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4.- REPRESENTACIÓN DE LA PERSONA DECLARADA EN INTERDICCIÓN: INSUFICIENCIA DE LA REGULACIÓN CIVIL.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1477167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1.- PROCESO DE ESPECIFICACIÓN DE DERECHOS DE “PERSONAS VULNERABLES”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sz="2400" dirty="0" smtClean="0"/>
              <a:t>A.- TENDENCIA HACIA LA DECLARACIÓN ESPECÍFICA DE DERECHOS FUNDAMENTALES EN GRUPOS VULNERABLES SEGÚN DOS FACTORES:</a:t>
            </a:r>
          </a:p>
          <a:p>
            <a:pPr marL="0" indent="0">
              <a:buNone/>
            </a:pPr>
            <a:r>
              <a:rPr lang="es-CL" sz="2400" dirty="0" smtClean="0"/>
              <a:t>- Edad: Niños, niñas y adolescentes; Personas Mayores.</a:t>
            </a:r>
          </a:p>
          <a:p>
            <a:pPr marL="0" indent="0">
              <a:buNone/>
            </a:pPr>
            <a:r>
              <a:rPr lang="es-CL" sz="2400" dirty="0" smtClean="0"/>
              <a:t>- Discapacidad: Diferentes grados y situaciones.</a:t>
            </a:r>
          </a:p>
        </p:txBody>
      </p:sp>
    </p:spTree>
    <p:extLst>
      <p:ext uri="{BB962C8B-B14F-4D97-AF65-F5344CB8AC3E}">
        <p14:creationId xmlns:p14="http://schemas.microsoft.com/office/powerpoint/2010/main" val="7250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1.- PROCESO DE ESPECIFICACIÓN DE DERECHOS DE “PERSONAS VULNERABLES”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3"/>
            <a:ext cx="10429312" cy="4336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2400" dirty="0" smtClean="0"/>
              <a:t>B.- ESTADO DE LA REGULACIÓN DE LOS DERECHOS DE ESTOS GRUPOS VULNERABLES EN CHILE AL AÑO 2005 EN QUE SE CREAN LOS TRIBUNALES DE FAMILIA:</a:t>
            </a:r>
          </a:p>
          <a:p>
            <a:pPr marL="0" indent="0">
              <a:buNone/>
            </a:pPr>
            <a:r>
              <a:rPr lang="es-CL" dirty="0" smtClean="0"/>
              <a:t>	- Publicación en el Diario Oficial de la Convención sobre los Derechos del Niño: </a:t>
            </a:r>
            <a:r>
              <a:rPr lang="es-CL" u="sng" dirty="0" smtClean="0"/>
              <a:t>27 de </a:t>
            </a:r>
            <a:r>
              <a:rPr lang="es-CL" dirty="0" smtClean="0"/>
              <a:t>	</a:t>
            </a:r>
            <a:r>
              <a:rPr lang="es-CL" u="sng" dirty="0" smtClean="0"/>
              <a:t>Septiembre de 1990</a:t>
            </a:r>
            <a:r>
              <a:rPr lang="es-CL" dirty="0" smtClean="0"/>
              <a:t>. (</a:t>
            </a:r>
            <a:r>
              <a:rPr lang="es-CL" dirty="0" err="1" smtClean="0"/>
              <a:t>Dcto</a:t>
            </a:r>
            <a:r>
              <a:rPr lang="es-CL" dirty="0" smtClean="0"/>
              <a:t>. MINREL N°830).</a:t>
            </a:r>
          </a:p>
          <a:p>
            <a:pPr marL="0" indent="0">
              <a:buNone/>
            </a:pPr>
            <a:r>
              <a:rPr lang="es-CL" dirty="0" smtClean="0"/>
              <a:t>	- Publicación de la Ley 19.968 que crea los Tribunales de Familia: </a:t>
            </a:r>
            <a:r>
              <a:rPr lang="es-CL" u="sng" dirty="0" smtClean="0"/>
              <a:t>30 de Agosto de 2004</a:t>
            </a:r>
            <a:r>
              <a:rPr lang="es-CL" dirty="0" smtClean="0"/>
              <a:t>.</a:t>
            </a:r>
            <a:endParaRPr lang="es-CL" dirty="0"/>
          </a:p>
          <a:p>
            <a:pPr marL="0" indent="0">
              <a:buNone/>
            </a:pPr>
            <a:r>
              <a:rPr lang="es-CL" sz="2400" b="1" dirty="0" smtClean="0"/>
              <a:t>- Hasta esa fecha, sólo existe como población vulnerable con derechos específicos: de Niños, Niñas y Adolescentes.</a:t>
            </a:r>
          </a:p>
          <a:p>
            <a:pPr marL="0" indent="0">
              <a:buNone/>
            </a:pPr>
            <a:r>
              <a:rPr lang="es-CL" dirty="0" smtClean="0"/>
              <a:t>	- Si bien es cierto, la ley 20.066 (y la derogada 19325), establecen como sujetos de la V.I.F. a 	los “Discapacitados”, regulan principalmente el fenómeno de la violencia de género. 	(Especialmente antes de 2010).</a:t>
            </a:r>
          </a:p>
          <a:p>
            <a:pPr marL="0" indent="0">
              <a:buNone/>
            </a:pPr>
            <a:r>
              <a:rPr lang="es-CL" dirty="0" smtClean="0"/>
              <a:t>	- Existencia de únicos procedimientos TUTELARES de </a:t>
            </a:r>
            <a:r>
              <a:rPr lang="es-CL" b="1" dirty="0" smtClean="0"/>
              <a:t>Protección </a:t>
            </a:r>
            <a:r>
              <a:rPr lang="es-CL" dirty="0" smtClean="0"/>
              <a:t>(niños) y </a:t>
            </a:r>
            <a:r>
              <a:rPr lang="es-CL" b="1" dirty="0" smtClean="0"/>
              <a:t>VIF.</a:t>
            </a:r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210155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1.- PROCESO DE ESPECIFICACIÓN DE DERECHOS DE “PERSONAS VULNERABLES”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 smtClean="0"/>
              <a:t>C.- INCORPORACIÓN AL ORDENAMIENTO JURÍDICO CHILENO DE LAS CONVENCIONES DE DISCAPACIDAD Y ADULTO MAYOR.</a:t>
            </a:r>
          </a:p>
          <a:p>
            <a:pPr marL="0" indent="0" algn="just">
              <a:buNone/>
            </a:pPr>
            <a:r>
              <a:rPr lang="es-CL" dirty="0" smtClean="0"/>
              <a:t>	- Publicación en el Diario Oficial de la Convención de las Naciones Unidas sobre los 	Derechos de las Personas con Discapacidad y su protocolo facultativo: </a:t>
            </a:r>
            <a:r>
              <a:rPr lang="es-CL" u="sng" dirty="0" smtClean="0"/>
              <a:t>17 de septiembre </a:t>
            </a:r>
            <a:r>
              <a:rPr lang="es-CL" dirty="0" smtClean="0"/>
              <a:t>	</a:t>
            </a:r>
            <a:r>
              <a:rPr lang="es-CL" u="sng" dirty="0" smtClean="0"/>
              <a:t>de 2008</a:t>
            </a:r>
            <a:r>
              <a:rPr lang="es-CL" dirty="0" smtClean="0"/>
              <a:t>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- </a:t>
            </a:r>
            <a:r>
              <a:rPr lang="es-CL" dirty="0"/>
              <a:t>Publicación en el Diario Oficial de la </a:t>
            </a:r>
            <a:r>
              <a:rPr lang="es-CL" dirty="0" smtClean="0"/>
              <a:t>Ley 20.427, incorpora figuras específicas de 	maltrato a Adulto Mayor en la V.I.F. (Abuso de vivienda): 18 de marzo de 2010.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- Promulgación de la Convención Interamericana sobre la Protección de los Derechos 	Humanos de las Personas Mayores: Año 2017. Pendiente publicación.</a:t>
            </a:r>
          </a:p>
        </p:txBody>
      </p:sp>
    </p:spTree>
    <p:extLst>
      <p:ext uri="{BB962C8B-B14F-4D97-AF65-F5344CB8AC3E}">
        <p14:creationId xmlns:p14="http://schemas.microsoft.com/office/powerpoint/2010/main" val="226164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b="1" dirty="0" smtClean="0"/>
              <a:t>1.- PROCESO DE ESPECIFICACIÓN DE DERECHOS DE “PERSONAS VULNERABLES”</a:t>
            </a:r>
            <a:endParaRPr lang="es-C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 smtClean="0"/>
              <a:t>D.- TRÁNSITO DESDE LA CATEGORÍA DE PROTECCIÓN «INCAPAZ» HACIA LA CATEGORÍA DE «GRUPO VULNERABLE».</a:t>
            </a:r>
          </a:p>
          <a:p>
            <a:pPr algn="just"/>
            <a:r>
              <a:rPr lang="es-CL" dirty="0" smtClean="0"/>
              <a:t>Ley 21.013 (6 de junio de 2017): Otorga un concepto unificado de personas vulnerables que denomina “Personas en Situación Especial”. En todo el texto frente a cada disposición, </a:t>
            </a:r>
            <a:r>
              <a:rPr lang="es-CL" dirty="0"/>
              <a:t>se iguala el tratamiento </a:t>
            </a:r>
            <a:r>
              <a:rPr lang="es-CL" dirty="0" smtClean="0"/>
              <a:t>dispuesto por la ley a “menores de dieciocho años de edad, adultos mayores o personas en situación de discapacidad”.</a:t>
            </a:r>
          </a:p>
          <a:p>
            <a:pPr marL="0" indent="0" algn="just">
              <a:buNone/>
            </a:pPr>
            <a:r>
              <a:rPr lang="es-CL" b="1" dirty="0" smtClean="0"/>
              <a:t>	Esta ley reconoce la existencia de grupos de personas «vulnerables», superando el paradigma de la incapacidad como factor de protección.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Pese a lo anterior, el establecimiento de estas categorías no ha tenido un desarrollo armónico que les provea de medios materiales y procesales para conseguir una tutela efectiva de derechos, por ejemplo en materia de representación y Debido Proceso.</a:t>
            </a:r>
          </a:p>
        </p:txBody>
      </p:sp>
    </p:spTree>
    <p:extLst>
      <p:ext uri="{BB962C8B-B14F-4D97-AF65-F5344CB8AC3E}">
        <p14:creationId xmlns:p14="http://schemas.microsoft.com/office/powerpoint/2010/main" val="421650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CL" b="1" dirty="0" smtClean="0"/>
              <a:t>2.- Situación de normas sobre tutela de “personas vulnerables” en la materia de familia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CL" sz="2900" dirty="0" smtClean="0"/>
              <a:t>A.- LEY 21.013 ESTABLECE EL CONCEPTO DE “PERSONAS EN SITUACIÓN ESPECIAL”</a:t>
            </a:r>
            <a:r>
              <a:rPr lang="es-CL" sz="2900" b="1" dirty="0" smtClean="0"/>
              <a:t>, </a:t>
            </a:r>
            <a:r>
              <a:rPr lang="es-CL" sz="2900" dirty="0" smtClean="0"/>
              <a:t>QUE REFIERE A “MENORES DE DIECIOCHO AÑOS DE EDAD, ADULTOS MAYORES O PERSONAS EN SITUACIÓN DE DISCAPACIDAD”.</a:t>
            </a:r>
          </a:p>
          <a:p>
            <a:pPr marL="0" indent="0" algn="just">
              <a:buNone/>
            </a:pPr>
            <a:r>
              <a:rPr lang="es-CL" dirty="0" smtClean="0"/>
              <a:t>	- Inhabilitación para cargos, empleos, oficios o profesiones de estrecha relación con 	personas 	vulnerables.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- Establecimiento de tipo penal de maltrato corporal relevante al mismo grupo, tanto en 	forma activa como también dejando de impedirlo teniendo deber de hacerlo.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- Establecimiento de un tipo penal de maltrato sicológico: someter a la persona vulnerable a 	un “trato degradante, menoscabando gravemente su dignidad.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- También se establecen penas accesorias de carácter terapéutico: Intención de restaurar un 	sistema familiar o entorno de cuidado disfuncional.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2812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CL" b="1" dirty="0" smtClean="0"/>
              <a:t>2.- Situación de normas sobre tutela de “personas vulnerables” en la materia de familia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CL" sz="2600" dirty="0" smtClean="0"/>
              <a:t>B.- LEY 19.968 DE TRIBUNALES DE FAMILIA: ESTABLECE UNA MEDIDA CAUTELAR EN LA QUE EL FACTOR DE VULNERABILIDAD, ADEMÁS DE LA INCAPACIDAD, ES LA </a:t>
            </a:r>
            <a:r>
              <a:rPr lang="es-CL" sz="2600" u="sng" dirty="0" smtClean="0"/>
              <a:t>DISCAPACIDAD</a:t>
            </a:r>
            <a:r>
              <a:rPr lang="es-CL" sz="2600" dirty="0"/>
              <a:t>.</a:t>
            </a:r>
            <a:endParaRPr lang="es-CL" sz="2600" dirty="0" smtClean="0"/>
          </a:p>
          <a:p>
            <a:pPr marL="0" indent="0" algn="just">
              <a:buNone/>
            </a:pPr>
            <a:r>
              <a:rPr lang="es-CL" sz="2600" dirty="0" smtClean="0"/>
              <a:t>	</a:t>
            </a:r>
            <a:r>
              <a:rPr lang="es-CL" sz="2100" dirty="0" smtClean="0"/>
              <a:t>- Ley 19.968, Art. 92 n° 8 “Establecer </a:t>
            </a:r>
            <a:r>
              <a:rPr lang="es-CL" sz="2100" dirty="0"/>
              <a:t>medidas de protección para adultos </a:t>
            </a:r>
            <a:r>
              <a:rPr lang="es-CL" sz="2100" dirty="0" smtClean="0"/>
              <a:t>mayores o 	personas afectadas </a:t>
            </a:r>
            <a:r>
              <a:rPr lang="es-CL" sz="2100" dirty="0"/>
              <a:t>por alguna incapacidad o </a:t>
            </a:r>
            <a:r>
              <a:rPr lang="es-CL" sz="2100" dirty="0" smtClean="0"/>
              <a:t>discapacidad”.</a:t>
            </a:r>
          </a:p>
          <a:p>
            <a:pPr marL="0" indent="0" algn="just">
              <a:buNone/>
            </a:pPr>
            <a:r>
              <a:rPr lang="es-CL" sz="2600" dirty="0" smtClean="0"/>
              <a:t>C.- Ley 20.066 DE VIOLENCIA INTRAFAMILIAR: ESTABLECE FACTORES DE PRESUNCIÓN DE RIESGO DE PERSONAS “CON DISCAPACIDAD O DE CONDICIÓN VULNERABLE, ADEMÁS DE FIGURA ESPECIAL DE ABUSO DE VIVIENDA.</a:t>
            </a:r>
          </a:p>
          <a:p>
            <a:pPr marL="0" indent="0" algn="just">
              <a:buNone/>
            </a:pPr>
            <a:r>
              <a:rPr lang="es-CL" dirty="0"/>
              <a:t>	</a:t>
            </a:r>
            <a:r>
              <a:rPr lang="es-CL" dirty="0" smtClean="0"/>
              <a:t>“Además</a:t>
            </a:r>
            <a:r>
              <a:rPr lang="es-CL" dirty="0"/>
              <a:t>, el tribunal cautelará especialmente los casos en que la víctima esté embarazada, </a:t>
            </a:r>
            <a:r>
              <a:rPr lang="es-CL" u="sng" dirty="0"/>
              <a:t>se trate de una persona con discapacidad o tenga una condición que la haga vulnerable</a:t>
            </a:r>
            <a:r>
              <a:rPr lang="es-CL" dirty="0"/>
              <a:t>. Se considerará especialmente como situación de riesgo inminente el hecho de que un adulto mayor, dueño o poseedor, a cualquier título, de un inmueble que ocupa para residir, sea expulsado de él, relegado a sectores secundarios o se le restrinja o limite su desplazamiento al interior de ese bien raíz, por algunos de los parientes señalados en el artículo </a:t>
            </a:r>
            <a:r>
              <a:rPr lang="es-CL" dirty="0" smtClean="0"/>
              <a:t>5º”.</a:t>
            </a:r>
          </a:p>
        </p:txBody>
      </p:sp>
    </p:spTree>
    <p:extLst>
      <p:ext uri="{BB962C8B-B14F-4D97-AF65-F5344CB8AC3E}">
        <p14:creationId xmlns:p14="http://schemas.microsoft.com/office/powerpoint/2010/main" val="2366277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CL" b="1" dirty="0"/>
              <a:t>3</a:t>
            </a:r>
            <a:r>
              <a:rPr lang="es-CL" b="1" dirty="0" smtClean="0"/>
              <a:t>.- Necesidad de adecuar normas sobre representación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 smtClean="0"/>
              <a:t>A.- REPRESENTACIÓN DE PERSONAS VULNERABLES EN PROCEDIMIENTOS JUDICIALES.</a:t>
            </a:r>
          </a:p>
          <a:p>
            <a:pPr marL="0" indent="0" algn="just">
              <a:buNone/>
            </a:pPr>
            <a:endParaRPr lang="es-CL" sz="2400" dirty="0"/>
          </a:p>
          <a:p>
            <a:pPr lvl="1" algn="just">
              <a:buFontTx/>
              <a:buChar char="-"/>
            </a:pPr>
            <a:r>
              <a:rPr lang="es-CL" sz="2000" dirty="0" smtClean="0"/>
              <a:t>Tres </a:t>
            </a:r>
            <a:r>
              <a:rPr lang="es-CL" sz="2000" dirty="0"/>
              <a:t>situaciones</a:t>
            </a:r>
            <a:r>
              <a:rPr lang="es-CL" sz="2000" dirty="0" smtClean="0"/>
              <a:t>:</a:t>
            </a:r>
          </a:p>
          <a:p>
            <a:pPr lvl="1" algn="just">
              <a:buFontTx/>
              <a:buChar char="-"/>
            </a:pPr>
            <a:endParaRPr lang="es-CL" sz="2000" dirty="0"/>
          </a:p>
          <a:p>
            <a:pPr marL="566928" lvl="3" indent="0" algn="just">
              <a:buNone/>
            </a:pPr>
            <a:r>
              <a:rPr lang="es-CL" sz="2000" dirty="0" smtClean="0"/>
              <a:t>i. </a:t>
            </a:r>
            <a:r>
              <a:rPr lang="es-CL" sz="2000" dirty="0"/>
              <a:t>Posibilidad suficiente de acceder a servicios jurídicos comunes.</a:t>
            </a:r>
          </a:p>
          <a:p>
            <a:pPr marL="566928" lvl="3" indent="0" algn="just">
              <a:buNone/>
            </a:pPr>
            <a:r>
              <a:rPr lang="es-CL" sz="2000" dirty="0" smtClean="0"/>
              <a:t>ii. </a:t>
            </a:r>
            <a:r>
              <a:rPr lang="es-CL" sz="2000" dirty="0"/>
              <a:t>Capacidad legal de suscribir mandato judicial, pero imposibilidad o grave dificultad en el hecho para hacerlo.</a:t>
            </a:r>
          </a:p>
          <a:p>
            <a:pPr marL="566928" lvl="3" indent="0" algn="just">
              <a:buNone/>
            </a:pPr>
            <a:r>
              <a:rPr lang="es-CL" sz="2000" dirty="0" smtClean="0"/>
              <a:t>iii. </a:t>
            </a:r>
            <a:r>
              <a:rPr lang="es-CL" sz="2000" dirty="0"/>
              <a:t>Incapacidad por edad o por algún grado de discapacidad.</a:t>
            </a:r>
          </a:p>
        </p:txBody>
      </p:sp>
    </p:spTree>
    <p:extLst>
      <p:ext uri="{BB962C8B-B14F-4D97-AF65-F5344CB8AC3E}">
        <p14:creationId xmlns:p14="http://schemas.microsoft.com/office/powerpoint/2010/main" val="864053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586</TotalTime>
  <Words>1167</Words>
  <Application>Microsoft Office PowerPoint</Application>
  <PresentationFormat>Panorámica</PresentationFormat>
  <Paragraphs>95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Calibri</vt:lpstr>
      <vt:lpstr>Calibri Light</vt:lpstr>
      <vt:lpstr>Retrospección</vt:lpstr>
      <vt:lpstr>Representación Judicial de Niños, Niñas y Adolescentes, Personas Mayores y Discapacitados en Tribunales de Familia. Ley 21.013 sobre Delito de Maltrato corporal relevante y protección de personas en “situación especial”.</vt:lpstr>
      <vt:lpstr>TEMAS</vt:lpstr>
      <vt:lpstr>1.- PROCESO DE ESPECIFICACIÓN DE DERECHOS DE “PERSONAS VULNERABLES”</vt:lpstr>
      <vt:lpstr>1.- PROCESO DE ESPECIFICACIÓN DE DERECHOS DE “PERSONAS VULNERABLES”</vt:lpstr>
      <vt:lpstr>1.- PROCESO DE ESPECIFICACIÓN DE DERECHOS DE “PERSONAS VULNERABLES”</vt:lpstr>
      <vt:lpstr>1.- PROCESO DE ESPECIFICACIÓN DE DERECHOS DE “PERSONAS VULNERABLES”</vt:lpstr>
      <vt:lpstr>2.- Situación de normas sobre tutela de “personas vulnerables” en la materia de familia</vt:lpstr>
      <vt:lpstr>2.- Situación de normas sobre tutela de “personas vulnerables” en la materia de familia</vt:lpstr>
      <vt:lpstr>3.- Necesidad de adecuar normas sobre representación</vt:lpstr>
      <vt:lpstr>3.- Necesidad de adecuar normas sobre representación</vt:lpstr>
      <vt:lpstr>3.- Necesidad de adecuar normas sobre representación</vt:lpstr>
      <vt:lpstr>3.- Necesidad de adecuar normas sobre representación</vt:lpstr>
      <vt:lpstr>3.- Necesidad de adecuar normas sobre representación</vt:lpstr>
      <vt:lpstr>4.- Representación de la persona declarada en interdicción: Insuficiencia de la regulación civil</vt:lpstr>
      <vt:lpstr>CASO</vt:lpstr>
      <vt:lpstr>Presentación de PowerPoint</vt:lpstr>
      <vt:lpstr>CASO DE V.I.F.</vt:lpstr>
      <vt:lpstr>CASO DE V.I.F.: PARTICULARIDADES DEL POCESO</vt:lpstr>
      <vt:lpstr>CASO DE V.I.F.: CÓMO SE RESOLVIÓ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“Representación Judicial de Niños, Niñas y Adolescentes, Personas Mayores y Discapacitados en Tribunales de Familia. Ley 21013 sobre Delito de Maltrato corporal relevante y protección de personas en situación especial.”</dc:title>
  <dc:creator>Ricardo Perez de Arce</dc:creator>
  <cp:lastModifiedBy>Ricardo Pérez de Arce</cp:lastModifiedBy>
  <cp:revision>46</cp:revision>
  <cp:lastPrinted>2017-09-07T17:59:46Z</cp:lastPrinted>
  <dcterms:created xsi:type="dcterms:W3CDTF">2017-09-04T14:33:08Z</dcterms:created>
  <dcterms:modified xsi:type="dcterms:W3CDTF">2023-05-11T18:20:18Z</dcterms:modified>
</cp:coreProperties>
</file>