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70"/>
  </p:notesMasterIdLst>
  <p:sldIdLst>
    <p:sldId id="309" r:id="rId2"/>
    <p:sldId id="258" r:id="rId3"/>
    <p:sldId id="257" r:id="rId4"/>
    <p:sldId id="272" r:id="rId5"/>
    <p:sldId id="273" r:id="rId6"/>
    <p:sldId id="275" r:id="rId7"/>
    <p:sldId id="280" r:id="rId8"/>
    <p:sldId id="283" r:id="rId9"/>
    <p:sldId id="277" r:id="rId10"/>
    <p:sldId id="284" r:id="rId11"/>
    <p:sldId id="289" r:id="rId12"/>
    <p:sldId id="278" r:id="rId13"/>
    <p:sldId id="279" r:id="rId14"/>
    <p:sldId id="281" r:id="rId15"/>
    <p:sldId id="288" r:id="rId16"/>
    <p:sldId id="285" r:id="rId17"/>
    <p:sldId id="286" r:id="rId18"/>
    <p:sldId id="276" r:id="rId19"/>
    <p:sldId id="267" r:id="rId20"/>
    <p:sldId id="290" r:id="rId21"/>
    <p:sldId id="291" r:id="rId22"/>
    <p:sldId id="259" r:id="rId23"/>
    <p:sldId id="268" r:id="rId24"/>
    <p:sldId id="295" r:id="rId25"/>
    <p:sldId id="293" r:id="rId26"/>
    <p:sldId id="260" r:id="rId27"/>
    <p:sldId id="261" r:id="rId28"/>
    <p:sldId id="262" r:id="rId29"/>
    <p:sldId id="263" r:id="rId30"/>
    <p:sldId id="264" r:id="rId31"/>
    <p:sldId id="265" r:id="rId32"/>
    <p:sldId id="294" r:id="rId33"/>
    <p:sldId id="292" r:id="rId34"/>
    <p:sldId id="296" r:id="rId35"/>
    <p:sldId id="297" r:id="rId36"/>
    <p:sldId id="298" r:id="rId37"/>
    <p:sldId id="299" r:id="rId38"/>
    <p:sldId id="300" r:id="rId39"/>
    <p:sldId id="301" r:id="rId40"/>
    <p:sldId id="306" r:id="rId41"/>
    <p:sldId id="302" r:id="rId42"/>
    <p:sldId id="303" r:id="rId43"/>
    <p:sldId id="304" r:id="rId44"/>
    <p:sldId id="305" r:id="rId45"/>
    <p:sldId id="307" r:id="rId46"/>
    <p:sldId id="308" r:id="rId47"/>
    <p:sldId id="310" r:id="rId48"/>
    <p:sldId id="311" r:id="rId49"/>
    <p:sldId id="318" r:id="rId50"/>
    <p:sldId id="312" r:id="rId51"/>
    <p:sldId id="313" r:id="rId52"/>
    <p:sldId id="314" r:id="rId53"/>
    <p:sldId id="315" r:id="rId54"/>
    <p:sldId id="319" r:id="rId55"/>
    <p:sldId id="316" r:id="rId56"/>
    <p:sldId id="317" r:id="rId57"/>
    <p:sldId id="323" r:id="rId58"/>
    <p:sldId id="320" r:id="rId59"/>
    <p:sldId id="321" r:id="rId60"/>
    <p:sldId id="324" r:id="rId61"/>
    <p:sldId id="322" r:id="rId62"/>
    <p:sldId id="325" r:id="rId63"/>
    <p:sldId id="269" r:id="rId64"/>
    <p:sldId id="270" r:id="rId65"/>
    <p:sldId id="327" r:id="rId66"/>
    <p:sldId id="328" r:id="rId67"/>
    <p:sldId id="329" r:id="rId68"/>
    <p:sldId id="287"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6016D-28CA-4F34-8744-F08F5AEFF591}" type="doc">
      <dgm:prSet loTypeId="urn:microsoft.com/office/officeart/2005/8/layout/arrow5" loCatId="process" qsTypeId="urn:microsoft.com/office/officeart/2005/8/quickstyle/3d5" qsCatId="3D" csTypeId="urn:microsoft.com/office/officeart/2005/8/colors/accent1_2" csCatId="accent1" phldr="1"/>
      <dgm:spPr/>
      <dgm:t>
        <a:bodyPr/>
        <a:lstStyle/>
        <a:p>
          <a:endParaRPr lang="es-ES"/>
        </a:p>
      </dgm:t>
    </dgm:pt>
    <dgm:pt modelId="{01A4EA0C-C7F2-455A-BF25-304352C7069B}">
      <dgm:prSet phldrT="[Texto]"/>
      <dgm:spPr/>
      <dgm:t>
        <a:bodyPr/>
        <a:lstStyle/>
        <a:p>
          <a:r>
            <a:rPr lang="es-ES" dirty="0"/>
            <a:t>Enfermedad</a:t>
          </a:r>
        </a:p>
      </dgm:t>
    </dgm:pt>
    <dgm:pt modelId="{FB466531-48C0-4D91-8AE2-FF5A1C171639}" type="parTrans" cxnId="{D1D64DF2-219D-4E79-ABE1-AD8E219CF0AF}">
      <dgm:prSet/>
      <dgm:spPr/>
      <dgm:t>
        <a:bodyPr/>
        <a:lstStyle/>
        <a:p>
          <a:endParaRPr lang="es-ES"/>
        </a:p>
      </dgm:t>
    </dgm:pt>
    <dgm:pt modelId="{86A439B4-24C3-407B-8653-3B4047CBF255}" type="sibTrans" cxnId="{D1D64DF2-219D-4E79-ABE1-AD8E219CF0AF}">
      <dgm:prSet/>
      <dgm:spPr/>
      <dgm:t>
        <a:bodyPr/>
        <a:lstStyle/>
        <a:p>
          <a:endParaRPr lang="es-ES"/>
        </a:p>
      </dgm:t>
    </dgm:pt>
    <dgm:pt modelId="{1FF44B17-682D-42E9-89C4-30D93BD4D632}">
      <dgm:prSet phldrT="[Texto]"/>
      <dgm:spPr/>
      <dgm:t>
        <a:bodyPr/>
        <a:lstStyle/>
        <a:p>
          <a:r>
            <a:rPr lang="es-ES" dirty="0"/>
            <a:t>Infección</a:t>
          </a:r>
        </a:p>
      </dgm:t>
    </dgm:pt>
    <dgm:pt modelId="{BFEA34DD-EACE-4FD3-AD6F-E2CABA00D020}" type="parTrans" cxnId="{42876C18-724F-4349-9725-DBC699292BBC}">
      <dgm:prSet/>
      <dgm:spPr/>
      <dgm:t>
        <a:bodyPr/>
        <a:lstStyle/>
        <a:p>
          <a:endParaRPr lang="es-ES"/>
        </a:p>
      </dgm:t>
    </dgm:pt>
    <dgm:pt modelId="{0843816F-8ECD-4E93-8364-ABB736E21CD9}" type="sibTrans" cxnId="{42876C18-724F-4349-9725-DBC699292BBC}">
      <dgm:prSet/>
      <dgm:spPr/>
      <dgm:t>
        <a:bodyPr/>
        <a:lstStyle/>
        <a:p>
          <a:endParaRPr lang="es-ES"/>
        </a:p>
      </dgm:t>
    </dgm:pt>
    <dgm:pt modelId="{A957F6B6-4000-408A-9621-E4D845FBF36C}" type="pres">
      <dgm:prSet presAssocID="{FCC6016D-28CA-4F34-8744-F08F5AEFF591}" presName="diagram" presStyleCnt="0">
        <dgm:presLayoutVars>
          <dgm:dir/>
          <dgm:resizeHandles val="exact"/>
        </dgm:presLayoutVars>
      </dgm:prSet>
      <dgm:spPr/>
    </dgm:pt>
    <dgm:pt modelId="{EC4A2B4A-84CA-4949-8A32-1887EE537A4D}" type="pres">
      <dgm:prSet presAssocID="{01A4EA0C-C7F2-455A-BF25-304352C7069B}" presName="arrow" presStyleLbl="node1" presStyleIdx="0" presStyleCnt="2">
        <dgm:presLayoutVars>
          <dgm:bulletEnabled val="1"/>
        </dgm:presLayoutVars>
      </dgm:prSet>
      <dgm:spPr/>
    </dgm:pt>
    <dgm:pt modelId="{275FCD0A-0E7A-40D2-8DAF-621565C29B3E}" type="pres">
      <dgm:prSet presAssocID="{1FF44B17-682D-42E9-89C4-30D93BD4D632}" presName="arrow" presStyleLbl="node1" presStyleIdx="1" presStyleCnt="2" custRadScaleRad="100117" custRadScaleInc="0">
        <dgm:presLayoutVars>
          <dgm:bulletEnabled val="1"/>
        </dgm:presLayoutVars>
      </dgm:prSet>
      <dgm:spPr/>
    </dgm:pt>
  </dgm:ptLst>
  <dgm:cxnLst>
    <dgm:cxn modelId="{42876C18-724F-4349-9725-DBC699292BBC}" srcId="{FCC6016D-28CA-4F34-8744-F08F5AEFF591}" destId="{1FF44B17-682D-42E9-89C4-30D93BD4D632}" srcOrd="1" destOrd="0" parTransId="{BFEA34DD-EACE-4FD3-AD6F-E2CABA00D020}" sibTransId="{0843816F-8ECD-4E93-8364-ABB736E21CD9}"/>
    <dgm:cxn modelId="{22107138-93B7-41FE-825F-CA3C28CB37D5}" type="presOf" srcId="{1FF44B17-682D-42E9-89C4-30D93BD4D632}" destId="{275FCD0A-0E7A-40D2-8DAF-621565C29B3E}" srcOrd="0" destOrd="0" presId="urn:microsoft.com/office/officeart/2005/8/layout/arrow5"/>
    <dgm:cxn modelId="{901E7E54-E9A5-4E46-8510-1EFFCDDC261D}" type="presOf" srcId="{01A4EA0C-C7F2-455A-BF25-304352C7069B}" destId="{EC4A2B4A-84CA-4949-8A32-1887EE537A4D}" srcOrd="0" destOrd="0" presId="urn:microsoft.com/office/officeart/2005/8/layout/arrow5"/>
    <dgm:cxn modelId="{8E61DAD0-A3DA-4864-B4FE-54F1D256FC87}" type="presOf" srcId="{FCC6016D-28CA-4F34-8744-F08F5AEFF591}" destId="{A957F6B6-4000-408A-9621-E4D845FBF36C}" srcOrd="0" destOrd="0" presId="urn:microsoft.com/office/officeart/2005/8/layout/arrow5"/>
    <dgm:cxn modelId="{D1D64DF2-219D-4E79-ABE1-AD8E219CF0AF}" srcId="{FCC6016D-28CA-4F34-8744-F08F5AEFF591}" destId="{01A4EA0C-C7F2-455A-BF25-304352C7069B}" srcOrd="0" destOrd="0" parTransId="{FB466531-48C0-4D91-8AE2-FF5A1C171639}" sibTransId="{86A439B4-24C3-407B-8653-3B4047CBF255}"/>
    <dgm:cxn modelId="{F19235EE-A70A-4E36-B78D-9F1385E81F73}" type="presParOf" srcId="{A957F6B6-4000-408A-9621-E4D845FBF36C}" destId="{EC4A2B4A-84CA-4949-8A32-1887EE537A4D}" srcOrd="0" destOrd="0" presId="urn:microsoft.com/office/officeart/2005/8/layout/arrow5"/>
    <dgm:cxn modelId="{52F8E558-00AA-4145-844E-7700D7CAB606}" type="presParOf" srcId="{A957F6B6-4000-408A-9621-E4D845FBF36C}" destId="{275FCD0A-0E7A-40D2-8DAF-621565C29B3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6016D-28CA-4F34-8744-F08F5AEFF591}" type="doc">
      <dgm:prSet loTypeId="urn:microsoft.com/office/officeart/2005/8/layout/arrow5" loCatId="process" qsTypeId="urn:microsoft.com/office/officeart/2005/8/quickstyle/3d5" qsCatId="3D" csTypeId="urn:microsoft.com/office/officeart/2005/8/colors/accent1_2" csCatId="accent1" phldr="1"/>
      <dgm:spPr/>
      <dgm:t>
        <a:bodyPr/>
        <a:lstStyle/>
        <a:p>
          <a:endParaRPr lang="es-ES"/>
        </a:p>
      </dgm:t>
    </dgm:pt>
    <dgm:pt modelId="{01A4EA0C-C7F2-455A-BF25-304352C7069B}">
      <dgm:prSet phldrT="[Texto]"/>
      <dgm:spPr/>
      <dgm:t>
        <a:bodyPr/>
        <a:lstStyle/>
        <a:p>
          <a:r>
            <a:rPr lang="es-ES" dirty="0"/>
            <a:t>Contagio</a:t>
          </a:r>
        </a:p>
      </dgm:t>
    </dgm:pt>
    <dgm:pt modelId="{FB466531-48C0-4D91-8AE2-FF5A1C171639}" type="parTrans" cxnId="{D1D64DF2-219D-4E79-ABE1-AD8E219CF0AF}">
      <dgm:prSet/>
      <dgm:spPr/>
      <dgm:t>
        <a:bodyPr/>
        <a:lstStyle/>
        <a:p>
          <a:endParaRPr lang="es-ES"/>
        </a:p>
      </dgm:t>
    </dgm:pt>
    <dgm:pt modelId="{86A439B4-24C3-407B-8653-3B4047CBF255}" type="sibTrans" cxnId="{D1D64DF2-219D-4E79-ABE1-AD8E219CF0AF}">
      <dgm:prSet/>
      <dgm:spPr/>
      <dgm:t>
        <a:bodyPr/>
        <a:lstStyle/>
        <a:p>
          <a:endParaRPr lang="es-ES"/>
        </a:p>
      </dgm:t>
    </dgm:pt>
    <dgm:pt modelId="{1FF44B17-682D-42E9-89C4-30D93BD4D632}">
      <dgm:prSet phldrT="[Texto]"/>
      <dgm:spPr/>
      <dgm:t>
        <a:bodyPr/>
        <a:lstStyle/>
        <a:p>
          <a:r>
            <a:rPr lang="es-ES" dirty="0"/>
            <a:t>Transmisión</a:t>
          </a:r>
        </a:p>
      </dgm:t>
    </dgm:pt>
    <dgm:pt modelId="{BFEA34DD-EACE-4FD3-AD6F-E2CABA00D020}" type="parTrans" cxnId="{42876C18-724F-4349-9725-DBC699292BBC}">
      <dgm:prSet/>
      <dgm:spPr/>
      <dgm:t>
        <a:bodyPr/>
        <a:lstStyle/>
        <a:p>
          <a:endParaRPr lang="es-ES"/>
        </a:p>
      </dgm:t>
    </dgm:pt>
    <dgm:pt modelId="{0843816F-8ECD-4E93-8364-ABB736E21CD9}" type="sibTrans" cxnId="{42876C18-724F-4349-9725-DBC699292BBC}">
      <dgm:prSet/>
      <dgm:spPr/>
      <dgm:t>
        <a:bodyPr/>
        <a:lstStyle/>
        <a:p>
          <a:endParaRPr lang="es-ES"/>
        </a:p>
      </dgm:t>
    </dgm:pt>
    <dgm:pt modelId="{A957F6B6-4000-408A-9621-E4D845FBF36C}" type="pres">
      <dgm:prSet presAssocID="{FCC6016D-28CA-4F34-8744-F08F5AEFF591}" presName="diagram" presStyleCnt="0">
        <dgm:presLayoutVars>
          <dgm:dir/>
          <dgm:resizeHandles val="exact"/>
        </dgm:presLayoutVars>
      </dgm:prSet>
      <dgm:spPr/>
    </dgm:pt>
    <dgm:pt modelId="{EC4A2B4A-84CA-4949-8A32-1887EE537A4D}" type="pres">
      <dgm:prSet presAssocID="{01A4EA0C-C7F2-455A-BF25-304352C7069B}" presName="arrow" presStyleLbl="node1" presStyleIdx="0" presStyleCnt="2" custRadScaleRad="100117" custRadScaleInc="0">
        <dgm:presLayoutVars>
          <dgm:bulletEnabled val="1"/>
        </dgm:presLayoutVars>
      </dgm:prSet>
      <dgm:spPr/>
    </dgm:pt>
    <dgm:pt modelId="{275FCD0A-0E7A-40D2-8DAF-621565C29B3E}" type="pres">
      <dgm:prSet presAssocID="{1FF44B17-682D-42E9-89C4-30D93BD4D632}" presName="arrow" presStyleLbl="node1" presStyleIdx="1" presStyleCnt="2">
        <dgm:presLayoutVars>
          <dgm:bulletEnabled val="1"/>
        </dgm:presLayoutVars>
      </dgm:prSet>
      <dgm:spPr/>
    </dgm:pt>
  </dgm:ptLst>
  <dgm:cxnLst>
    <dgm:cxn modelId="{42876C18-724F-4349-9725-DBC699292BBC}" srcId="{FCC6016D-28CA-4F34-8744-F08F5AEFF591}" destId="{1FF44B17-682D-42E9-89C4-30D93BD4D632}" srcOrd="1" destOrd="0" parTransId="{BFEA34DD-EACE-4FD3-AD6F-E2CABA00D020}" sibTransId="{0843816F-8ECD-4E93-8364-ABB736E21CD9}"/>
    <dgm:cxn modelId="{22107138-93B7-41FE-825F-CA3C28CB37D5}" type="presOf" srcId="{1FF44B17-682D-42E9-89C4-30D93BD4D632}" destId="{275FCD0A-0E7A-40D2-8DAF-621565C29B3E}" srcOrd="0" destOrd="0" presId="urn:microsoft.com/office/officeart/2005/8/layout/arrow5"/>
    <dgm:cxn modelId="{901E7E54-E9A5-4E46-8510-1EFFCDDC261D}" type="presOf" srcId="{01A4EA0C-C7F2-455A-BF25-304352C7069B}" destId="{EC4A2B4A-84CA-4949-8A32-1887EE537A4D}" srcOrd="0" destOrd="0" presId="urn:microsoft.com/office/officeart/2005/8/layout/arrow5"/>
    <dgm:cxn modelId="{8E61DAD0-A3DA-4864-B4FE-54F1D256FC87}" type="presOf" srcId="{FCC6016D-28CA-4F34-8744-F08F5AEFF591}" destId="{A957F6B6-4000-408A-9621-E4D845FBF36C}" srcOrd="0" destOrd="0" presId="urn:microsoft.com/office/officeart/2005/8/layout/arrow5"/>
    <dgm:cxn modelId="{D1D64DF2-219D-4E79-ABE1-AD8E219CF0AF}" srcId="{FCC6016D-28CA-4F34-8744-F08F5AEFF591}" destId="{01A4EA0C-C7F2-455A-BF25-304352C7069B}" srcOrd="0" destOrd="0" parTransId="{FB466531-48C0-4D91-8AE2-FF5A1C171639}" sibTransId="{86A439B4-24C3-407B-8653-3B4047CBF255}"/>
    <dgm:cxn modelId="{F19235EE-A70A-4E36-B78D-9F1385E81F73}" type="presParOf" srcId="{A957F6B6-4000-408A-9621-E4D845FBF36C}" destId="{EC4A2B4A-84CA-4949-8A32-1887EE537A4D}" srcOrd="0" destOrd="0" presId="urn:microsoft.com/office/officeart/2005/8/layout/arrow5"/>
    <dgm:cxn modelId="{52F8E558-00AA-4145-844E-7700D7CAB606}" type="presParOf" srcId="{A957F6B6-4000-408A-9621-E4D845FBF36C}" destId="{275FCD0A-0E7A-40D2-8DAF-621565C29B3E}"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6016D-28CA-4F34-8744-F08F5AEFF591}" type="doc">
      <dgm:prSet loTypeId="urn:microsoft.com/office/officeart/2005/8/layout/arrow5" loCatId="process" qsTypeId="urn:microsoft.com/office/officeart/2005/8/quickstyle/3d5" qsCatId="3D" csTypeId="urn:microsoft.com/office/officeart/2005/8/colors/accent1_2" csCatId="accent1" phldr="1"/>
      <dgm:spPr/>
      <dgm:t>
        <a:bodyPr/>
        <a:lstStyle/>
        <a:p>
          <a:endParaRPr lang="es-ES"/>
        </a:p>
      </dgm:t>
    </dgm:pt>
    <dgm:pt modelId="{01A4EA0C-C7F2-455A-BF25-304352C7069B}">
      <dgm:prSet phldrT="[Texto]"/>
      <dgm:spPr/>
      <dgm:t>
        <a:bodyPr/>
        <a:lstStyle/>
        <a:p>
          <a:r>
            <a:rPr lang="es-ES" dirty="0"/>
            <a:t>Portador</a:t>
          </a:r>
        </a:p>
      </dgm:t>
    </dgm:pt>
    <dgm:pt modelId="{FB466531-48C0-4D91-8AE2-FF5A1C171639}" type="parTrans" cxnId="{D1D64DF2-219D-4E79-ABE1-AD8E219CF0AF}">
      <dgm:prSet/>
      <dgm:spPr/>
      <dgm:t>
        <a:bodyPr/>
        <a:lstStyle/>
        <a:p>
          <a:endParaRPr lang="es-ES"/>
        </a:p>
      </dgm:t>
    </dgm:pt>
    <dgm:pt modelId="{86A439B4-24C3-407B-8653-3B4047CBF255}" type="sibTrans" cxnId="{D1D64DF2-219D-4E79-ABE1-AD8E219CF0AF}">
      <dgm:prSet/>
      <dgm:spPr/>
      <dgm:t>
        <a:bodyPr/>
        <a:lstStyle/>
        <a:p>
          <a:endParaRPr lang="es-ES"/>
        </a:p>
      </dgm:t>
    </dgm:pt>
    <dgm:pt modelId="{1FF44B17-682D-42E9-89C4-30D93BD4D632}">
      <dgm:prSet phldrT="[Texto]"/>
      <dgm:spPr/>
      <dgm:t>
        <a:bodyPr/>
        <a:lstStyle/>
        <a:p>
          <a:r>
            <a:rPr lang="es-ES" dirty="0"/>
            <a:t>Persona viviendo con VIH</a:t>
          </a:r>
        </a:p>
      </dgm:t>
    </dgm:pt>
    <dgm:pt modelId="{BFEA34DD-EACE-4FD3-AD6F-E2CABA00D020}" type="parTrans" cxnId="{42876C18-724F-4349-9725-DBC699292BBC}">
      <dgm:prSet/>
      <dgm:spPr/>
      <dgm:t>
        <a:bodyPr/>
        <a:lstStyle/>
        <a:p>
          <a:endParaRPr lang="es-ES"/>
        </a:p>
      </dgm:t>
    </dgm:pt>
    <dgm:pt modelId="{0843816F-8ECD-4E93-8364-ABB736E21CD9}" type="sibTrans" cxnId="{42876C18-724F-4349-9725-DBC699292BBC}">
      <dgm:prSet/>
      <dgm:spPr/>
      <dgm:t>
        <a:bodyPr/>
        <a:lstStyle/>
        <a:p>
          <a:endParaRPr lang="es-ES"/>
        </a:p>
      </dgm:t>
    </dgm:pt>
    <dgm:pt modelId="{A957F6B6-4000-408A-9621-E4D845FBF36C}" type="pres">
      <dgm:prSet presAssocID="{FCC6016D-28CA-4F34-8744-F08F5AEFF591}" presName="diagram" presStyleCnt="0">
        <dgm:presLayoutVars>
          <dgm:dir/>
          <dgm:resizeHandles val="exact"/>
        </dgm:presLayoutVars>
      </dgm:prSet>
      <dgm:spPr/>
    </dgm:pt>
    <dgm:pt modelId="{EC4A2B4A-84CA-4949-8A32-1887EE537A4D}" type="pres">
      <dgm:prSet presAssocID="{01A4EA0C-C7F2-455A-BF25-304352C7069B}" presName="arrow" presStyleLbl="node1" presStyleIdx="0" presStyleCnt="2" custRadScaleRad="108574" custRadScaleInc="2486">
        <dgm:presLayoutVars>
          <dgm:bulletEnabled val="1"/>
        </dgm:presLayoutVars>
      </dgm:prSet>
      <dgm:spPr/>
    </dgm:pt>
    <dgm:pt modelId="{275FCD0A-0E7A-40D2-8DAF-621565C29B3E}" type="pres">
      <dgm:prSet presAssocID="{1FF44B17-682D-42E9-89C4-30D93BD4D632}" presName="arrow" presStyleLbl="node1" presStyleIdx="1" presStyleCnt="2">
        <dgm:presLayoutVars>
          <dgm:bulletEnabled val="1"/>
        </dgm:presLayoutVars>
      </dgm:prSet>
      <dgm:spPr/>
    </dgm:pt>
  </dgm:ptLst>
  <dgm:cxnLst>
    <dgm:cxn modelId="{42876C18-724F-4349-9725-DBC699292BBC}" srcId="{FCC6016D-28CA-4F34-8744-F08F5AEFF591}" destId="{1FF44B17-682D-42E9-89C4-30D93BD4D632}" srcOrd="1" destOrd="0" parTransId="{BFEA34DD-EACE-4FD3-AD6F-E2CABA00D020}" sibTransId="{0843816F-8ECD-4E93-8364-ABB736E21CD9}"/>
    <dgm:cxn modelId="{22107138-93B7-41FE-825F-CA3C28CB37D5}" type="presOf" srcId="{1FF44B17-682D-42E9-89C4-30D93BD4D632}" destId="{275FCD0A-0E7A-40D2-8DAF-621565C29B3E}" srcOrd="0" destOrd="0" presId="urn:microsoft.com/office/officeart/2005/8/layout/arrow5"/>
    <dgm:cxn modelId="{901E7E54-E9A5-4E46-8510-1EFFCDDC261D}" type="presOf" srcId="{01A4EA0C-C7F2-455A-BF25-304352C7069B}" destId="{EC4A2B4A-84CA-4949-8A32-1887EE537A4D}" srcOrd="0" destOrd="0" presId="urn:microsoft.com/office/officeart/2005/8/layout/arrow5"/>
    <dgm:cxn modelId="{8E61DAD0-A3DA-4864-B4FE-54F1D256FC87}" type="presOf" srcId="{FCC6016D-28CA-4F34-8744-F08F5AEFF591}" destId="{A957F6B6-4000-408A-9621-E4D845FBF36C}" srcOrd="0" destOrd="0" presId="urn:microsoft.com/office/officeart/2005/8/layout/arrow5"/>
    <dgm:cxn modelId="{D1D64DF2-219D-4E79-ABE1-AD8E219CF0AF}" srcId="{FCC6016D-28CA-4F34-8744-F08F5AEFF591}" destId="{01A4EA0C-C7F2-455A-BF25-304352C7069B}" srcOrd="0" destOrd="0" parTransId="{FB466531-48C0-4D91-8AE2-FF5A1C171639}" sibTransId="{86A439B4-24C3-407B-8653-3B4047CBF255}"/>
    <dgm:cxn modelId="{F19235EE-A70A-4E36-B78D-9F1385E81F73}" type="presParOf" srcId="{A957F6B6-4000-408A-9621-E4D845FBF36C}" destId="{EC4A2B4A-84CA-4949-8A32-1887EE537A4D}" srcOrd="0" destOrd="0" presId="urn:microsoft.com/office/officeart/2005/8/layout/arrow5"/>
    <dgm:cxn modelId="{52F8E558-00AA-4145-844E-7700D7CAB606}" type="presParOf" srcId="{A957F6B6-4000-408A-9621-E4D845FBF36C}" destId="{275FCD0A-0E7A-40D2-8DAF-621565C29B3E}" srcOrd="1" destOrd="0" presId="urn:microsoft.com/office/officeart/2005/8/layout/arrow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79D8D-26CB-4285-8C86-C68E05138FA2}" type="doc">
      <dgm:prSet loTypeId="urn:microsoft.com/office/officeart/2005/8/layout/arrow5" loCatId="process" qsTypeId="urn:microsoft.com/office/officeart/2009/2/quickstyle/3d8" qsCatId="3D" csTypeId="urn:microsoft.com/office/officeart/2005/8/colors/accent1_2" csCatId="accent1" phldr="1"/>
      <dgm:spPr/>
      <dgm:t>
        <a:bodyPr/>
        <a:lstStyle/>
        <a:p>
          <a:endParaRPr lang="es-ES"/>
        </a:p>
      </dgm:t>
    </dgm:pt>
    <dgm:pt modelId="{30A5C262-435A-400F-B9E7-6EE1354DCBE5}">
      <dgm:prSet phldrT="[Texto]"/>
      <dgm:spPr>
        <a:solidFill>
          <a:srgbClr val="FF0000"/>
        </a:solidFill>
      </dgm:spPr>
      <dgm:t>
        <a:bodyPr/>
        <a:lstStyle/>
        <a:p>
          <a:r>
            <a:rPr lang="es-ES" dirty="0"/>
            <a:t>VIH</a:t>
          </a:r>
        </a:p>
      </dgm:t>
    </dgm:pt>
    <dgm:pt modelId="{76D5821A-9CFF-4450-B6A7-8BCC4BA365DC}" type="parTrans" cxnId="{2947AD0B-2C0B-4875-8EAC-959250EC0A5D}">
      <dgm:prSet/>
      <dgm:spPr/>
      <dgm:t>
        <a:bodyPr/>
        <a:lstStyle/>
        <a:p>
          <a:endParaRPr lang="es-ES"/>
        </a:p>
      </dgm:t>
    </dgm:pt>
    <dgm:pt modelId="{9927BD2F-DD30-4897-8C71-4BBB7C5C930A}" type="sibTrans" cxnId="{2947AD0B-2C0B-4875-8EAC-959250EC0A5D}">
      <dgm:prSet/>
      <dgm:spPr/>
      <dgm:t>
        <a:bodyPr/>
        <a:lstStyle/>
        <a:p>
          <a:endParaRPr lang="es-ES"/>
        </a:p>
      </dgm:t>
    </dgm:pt>
    <dgm:pt modelId="{C2C03ECF-7733-4BAF-B6F0-5D5976D6A488}">
      <dgm:prSet phldrT="[Texto]"/>
      <dgm:spPr>
        <a:solidFill>
          <a:srgbClr val="FF0000"/>
        </a:solidFill>
      </dgm:spPr>
      <dgm:t>
        <a:bodyPr/>
        <a:lstStyle/>
        <a:p>
          <a:r>
            <a:rPr lang="es-ES" dirty="0"/>
            <a:t>SIDA</a:t>
          </a:r>
        </a:p>
      </dgm:t>
    </dgm:pt>
    <dgm:pt modelId="{A4EF0EC2-85E8-4642-AD50-46B995071D81}" type="parTrans" cxnId="{DEA957F3-B531-4442-A4BF-A0D913589592}">
      <dgm:prSet/>
      <dgm:spPr/>
      <dgm:t>
        <a:bodyPr/>
        <a:lstStyle/>
        <a:p>
          <a:endParaRPr lang="es-ES"/>
        </a:p>
      </dgm:t>
    </dgm:pt>
    <dgm:pt modelId="{D26C6A34-335A-43D6-92E9-8D5BA37C79DA}" type="sibTrans" cxnId="{DEA957F3-B531-4442-A4BF-A0D913589592}">
      <dgm:prSet/>
      <dgm:spPr/>
      <dgm:t>
        <a:bodyPr/>
        <a:lstStyle/>
        <a:p>
          <a:endParaRPr lang="es-ES"/>
        </a:p>
      </dgm:t>
    </dgm:pt>
    <dgm:pt modelId="{9C0F4A8E-3FC4-4968-88C3-5EE77314E89B}" type="pres">
      <dgm:prSet presAssocID="{4B179D8D-26CB-4285-8C86-C68E05138FA2}" presName="diagram" presStyleCnt="0">
        <dgm:presLayoutVars>
          <dgm:dir/>
          <dgm:resizeHandles val="exact"/>
        </dgm:presLayoutVars>
      </dgm:prSet>
      <dgm:spPr/>
    </dgm:pt>
    <dgm:pt modelId="{A4DBB18C-46CD-4BC6-9C0C-A93E3E327382}" type="pres">
      <dgm:prSet presAssocID="{30A5C262-435A-400F-B9E7-6EE1354DCBE5}" presName="arrow" presStyleLbl="node1" presStyleIdx="0" presStyleCnt="2">
        <dgm:presLayoutVars>
          <dgm:bulletEnabled val="1"/>
        </dgm:presLayoutVars>
      </dgm:prSet>
      <dgm:spPr/>
    </dgm:pt>
    <dgm:pt modelId="{CFC8725C-CA68-461E-86C2-371571CAFBA8}" type="pres">
      <dgm:prSet presAssocID="{C2C03ECF-7733-4BAF-B6F0-5D5976D6A488}" presName="arrow" presStyleLbl="node1" presStyleIdx="1" presStyleCnt="2" custRadScaleRad="92560" custRadScaleInc="-644">
        <dgm:presLayoutVars>
          <dgm:bulletEnabled val="1"/>
        </dgm:presLayoutVars>
      </dgm:prSet>
      <dgm:spPr/>
    </dgm:pt>
  </dgm:ptLst>
  <dgm:cxnLst>
    <dgm:cxn modelId="{2947AD0B-2C0B-4875-8EAC-959250EC0A5D}" srcId="{4B179D8D-26CB-4285-8C86-C68E05138FA2}" destId="{30A5C262-435A-400F-B9E7-6EE1354DCBE5}" srcOrd="0" destOrd="0" parTransId="{76D5821A-9CFF-4450-B6A7-8BCC4BA365DC}" sibTransId="{9927BD2F-DD30-4897-8C71-4BBB7C5C930A}"/>
    <dgm:cxn modelId="{B2606321-DC9D-401F-B6D3-1303594AAC95}" type="presOf" srcId="{C2C03ECF-7733-4BAF-B6F0-5D5976D6A488}" destId="{CFC8725C-CA68-461E-86C2-371571CAFBA8}" srcOrd="0" destOrd="0" presId="urn:microsoft.com/office/officeart/2005/8/layout/arrow5"/>
    <dgm:cxn modelId="{80BB6647-E28F-4D9E-8D35-AF38BD0D01F3}" type="presOf" srcId="{4B179D8D-26CB-4285-8C86-C68E05138FA2}" destId="{9C0F4A8E-3FC4-4968-88C3-5EE77314E89B}" srcOrd="0" destOrd="0" presId="urn:microsoft.com/office/officeart/2005/8/layout/arrow5"/>
    <dgm:cxn modelId="{9FE917E9-ABB0-48CB-9B56-36642491A78E}" type="presOf" srcId="{30A5C262-435A-400F-B9E7-6EE1354DCBE5}" destId="{A4DBB18C-46CD-4BC6-9C0C-A93E3E327382}" srcOrd="0" destOrd="0" presId="urn:microsoft.com/office/officeart/2005/8/layout/arrow5"/>
    <dgm:cxn modelId="{DEA957F3-B531-4442-A4BF-A0D913589592}" srcId="{4B179D8D-26CB-4285-8C86-C68E05138FA2}" destId="{C2C03ECF-7733-4BAF-B6F0-5D5976D6A488}" srcOrd="1" destOrd="0" parTransId="{A4EF0EC2-85E8-4642-AD50-46B995071D81}" sibTransId="{D26C6A34-335A-43D6-92E9-8D5BA37C79DA}"/>
    <dgm:cxn modelId="{7B87A54D-A12C-49AB-BC80-3511E00FDC40}" type="presParOf" srcId="{9C0F4A8E-3FC4-4968-88C3-5EE77314E89B}" destId="{A4DBB18C-46CD-4BC6-9C0C-A93E3E327382}" srcOrd="0" destOrd="0" presId="urn:microsoft.com/office/officeart/2005/8/layout/arrow5"/>
    <dgm:cxn modelId="{678DD8CC-F88E-4364-A27C-EC63F078B159}" type="presParOf" srcId="{9C0F4A8E-3FC4-4968-88C3-5EE77314E89B}" destId="{CFC8725C-CA68-461E-86C2-371571CAFBA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D465E4-68B1-4667-B7D3-553AC65E66DE}" type="doc">
      <dgm:prSet loTypeId="urn:microsoft.com/office/officeart/2008/layout/AlternatingHexagons" loCatId="list" qsTypeId="urn:microsoft.com/office/officeart/2005/8/quickstyle/simple2" qsCatId="simple" csTypeId="urn:microsoft.com/office/officeart/2005/8/colors/colorful1" csCatId="colorful" phldr="1"/>
      <dgm:spPr/>
      <dgm:t>
        <a:bodyPr/>
        <a:lstStyle/>
        <a:p>
          <a:endParaRPr lang="es-ES"/>
        </a:p>
      </dgm:t>
    </dgm:pt>
    <dgm:pt modelId="{A24939C8-CDC7-48CE-BD1F-CF62E818F6A3}">
      <dgm:prSet phldrT="[Texto]"/>
      <dgm:spPr/>
      <dgm:t>
        <a:bodyPr/>
        <a:lstStyle/>
        <a:p>
          <a:r>
            <a:rPr lang="es-ES" dirty="0"/>
            <a:t>20,3%</a:t>
          </a:r>
        </a:p>
      </dgm:t>
    </dgm:pt>
    <dgm:pt modelId="{014A8D92-F4D1-4D4C-B5E4-D1A6A4F95649}" type="parTrans" cxnId="{D380B73A-04A9-4B59-924B-63EC68CE885B}">
      <dgm:prSet/>
      <dgm:spPr/>
      <dgm:t>
        <a:bodyPr/>
        <a:lstStyle/>
        <a:p>
          <a:endParaRPr lang="es-ES"/>
        </a:p>
      </dgm:t>
    </dgm:pt>
    <dgm:pt modelId="{19D5C6BB-2823-4788-8B98-049ABB7BB2D0}" type="sibTrans" cxnId="{D380B73A-04A9-4B59-924B-63EC68CE885B}">
      <dgm:prSet/>
      <dgm:spPr/>
      <dgm:t>
        <a:bodyPr/>
        <a:lstStyle/>
        <a:p>
          <a:endParaRPr lang="es-ES"/>
        </a:p>
      </dgm:t>
    </dgm:pt>
    <dgm:pt modelId="{12966499-89CB-4A69-9447-B4FAE379041C}">
      <dgm:prSet phldrT="[Texto]"/>
      <dgm:spPr/>
      <dgm:t>
        <a:bodyPr/>
        <a:lstStyle/>
        <a:p>
          <a:r>
            <a:rPr lang="es-ES" dirty="0"/>
            <a:t>HSH</a:t>
          </a:r>
        </a:p>
      </dgm:t>
    </dgm:pt>
    <dgm:pt modelId="{D2D474C6-B91C-4447-90E7-A7925E81621E}" type="parTrans" cxnId="{8B9F7979-1B94-43DC-9825-B9A0AC9BEDC4}">
      <dgm:prSet/>
      <dgm:spPr/>
      <dgm:t>
        <a:bodyPr/>
        <a:lstStyle/>
        <a:p>
          <a:endParaRPr lang="es-ES"/>
        </a:p>
      </dgm:t>
    </dgm:pt>
    <dgm:pt modelId="{35E1681A-CD2C-4662-8EC5-8DB22DAF2A21}" type="sibTrans" cxnId="{8B9F7979-1B94-43DC-9825-B9A0AC9BEDC4}">
      <dgm:prSet/>
      <dgm:spPr/>
      <dgm:t>
        <a:bodyPr/>
        <a:lstStyle/>
        <a:p>
          <a:endParaRPr lang="es-ES"/>
        </a:p>
      </dgm:t>
    </dgm:pt>
    <dgm:pt modelId="{1E16DD3E-8874-4D65-A02E-99256C024B9B}">
      <dgm:prSet phldrT="[Texto]"/>
      <dgm:spPr/>
      <dgm:t>
        <a:bodyPr/>
        <a:lstStyle/>
        <a:p>
          <a:r>
            <a:rPr lang="es-ES" dirty="0"/>
            <a:t>1,1%</a:t>
          </a:r>
        </a:p>
      </dgm:t>
    </dgm:pt>
    <dgm:pt modelId="{86E5DC8E-2A9B-42A7-9C2D-A98CAFECCE75}" type="parTrans" cxnId="{6FADC93C-621F-4EF7-B4F4-C6794D744D44}">
      <dgm:prSet/>
      <dgm:spPr/>
      <dgm:t>
        <a:bodyPr/>
        <a:lstStyle/>
        <a:p>
          <a:endParaRPr lang="es-ES"/>
        </a:p>
      </dgm:t>
    </dgm:pt>
    <dgm:pt modelId="{161FD4D2-38F2-4111-8A4A-4DFA208CF098}" type="sibTrans" cxnId="{6FADC93C-621F-4EF7-B4F4-C6794D744D44}">
      <dgm:prSet/>
      <dgm:spPr/>
      <dgm:t>
        <a:bodyPr/>
        <a:lstStyle/>
        <a:p>
          <a:endParaRPr lang="es-ES"/>
        </a:p>
      </dgm:t>
    </dgm:pt>
    <dgm:pt modelId="{DC1E8E41-C934-4E3E-99F9-66337A8FADD3}">
      <dgm:prSet phldrT="[Texto]"/>
      <dgm:spPr/>
      <dgm:t>
        <a:bodyPr/>
        <a:lstStyle/>
        <a:p>
          <a:r>
            <a:rPr lang="es-ES" dirty="0"/>
            <a:t>Trabajador-s sexuales</a:t>
          </a:r>
        </a:p>
      </dgm:t>
    </dgm:pt>
    <dgm:pt modelId="{D80F0A07-3B76-4175-8FAB-A67FC3E75AF4}" type="parTrans" cxnId="{BDC165D1-4255-477F-B085-540E7C3A05D7}">
      <dgm:prSet/>
      <dgm:spPr/>
      <dgm:t>
        <a:bodyPr/>
        <a:lstStyle/>
        <a:p>
          <a:endParaRPr lang="es-ES"/>
        </a:p>
      </dgm:t>
    </dgm:pt>
    <dgm:pt modelId="{5315CEB8-6266-4911-A6C1-EE6B6519EF4D}" type="sibTrans" cxnId="{BDC165D1-4255-477F-B085-540E7C3A05D7}">
      <dgm:prSet/>
      <dgm:spPr/>
      <dgm:t>
        <a:bodyPr/>
        <a:lstStyle/>
        <a:p>
          <a:endParaRPr lang="es-ES"/>
        </a:p>
      </dgm:t>
    </dgm:pt>
    <dgm:pt modelId="{EFF43E69-2FC0-4280-9DBA-4D2F90D6B779}">
      <dgm:prSet phldrT="[Texto]"/>
      <dgm:spPr/>
      <dgm:t>
        <a:bodyPr/>
        <a:lstStyle/>
        <a:p>
          <a:r>
            <a:rPr lang="es-ES" dirty="0"/>
            <a:t>0,4%</a:t>
          </a:r>
        </a:p>
      </dgm:t>
    </dgm:pt>
    <dgm:pt modelId="{5AA34C29-F883-4332-A667-1FC6B6CC2181}" type="parTrans" cxnId="{06E62C58-A6AC-461D-9089-CFC90DD087B2}">
      <dgm:prSet/>
      <dgm:spPr/>
      <dgm:t>
        <a:bodyPr/>
        <a:lstStyle/>
        <a:p>
          <a:endParaRPr lang="es-ES"/>
        </a:p>
      </dgm:t>
    </dgm:pt>
    <dgm:pt modelId="{669EC242-DF22-4EAC-B2A4-337D477F1BDD}" type="sibTrans" cxnId="{06E62C58-A6AC-461D-9089-CFC90DD087B2}">
      <dgm:prSet/>
      <dgm:spPr/>
      <dgm:t>
        <a:bodyPr/>
        <a:lstStyle/>
        <a:p>
          <a:endParaRPr lang="es-ES"/>
        </a:p>
      </dgm:t>
    </dgm:pt>
    <dgm:pt modelId="{9E02788D-E682-43BB-885A-E037BD768032}">
      <dgm:prSet phldrT="[Texto]"/>
      <dgm:spPr/>
      <dgm:t>
        <a:bodyPr/>
        <a:lstStyle/>
        <a:p>
          <a:r>
            <a:rPr lang="es-ES" dirty="0" err="1"/>
            <a:t>Prisioner</a:t>
          </a:r>
          <a:r>
            <a:rPr lang="es-ES" dirty="0"/>
            <a:t>-s</a:t>
          </a:r>
        </a:p>
      </dgm:t>
    </dgm:pt>
    <dgm:pt modelId="{8BD1A208-E149-44D7-B4C0-C1702F834773}" type="parTrans" cxnId="{B765E2C2-7EA0-4A98-BDC8-AD54A866C033}">
      <dgm:prSet/>
      <dgm:spPr/>
      <dgm:t>
        <a:bodyPr/>
        <a:lstStyle/>
        <a:p>
          <a:endParaRPr lang="es-ES"/>
        </a:p>
      </dgm:t>
    </dgm:pt>
    <dgm:pt modelId="{99B1FE48-7739-400E-A42E-2FA1EAD137E8}" type="sibTrans" cxnId="{B765E2C2-7EA0-4A98-BDC8-AD54A866C033}">
      <dgm:prSet/>
      <dgm:spPr/>
      <dgm:t>
        <a:bodyPr/>
        <a:lstStyle/>
        <a:p>
          <a:endParaRPr lang="es-ES"/>
        </a:p>
      </dgm:t>
    </dgm:pt>
    <dgm:pt modelId="{7D881A1B-3365-4237-BBCB-F2739F0877A8}" type="pres">
      <dgm:prSet presAssocID="{0AD465E4-68B1-4667-B7D3-553AC65E66DE}" presName="Name0" presStyleCnt="0">
        <dgm:presLayoutVars>
          <dgm:chMax/>
          <dgm:chPref/>
          <dgm:dir/>
          <dgm:animLvl val="lvl"/>
        </dgm:presLayoutVars>
      </dgm:prSet>
      <dgm:spPr/>
    </dgm:pt>
    <dgm:pt modelId="{0F65C511-32E3-439D-839D-3D43757CCB4D}" type="pres">
      <dgm:prSet presAssocID="{A24939C8-CDC7-48CE-BD1F-CF62E818F6A3}" presName="composite" presStyleCnt="0"/>
      <dgm:spPr/>
    </dgm:pt>
    <dgm:pt modelId="{FC572CB1-2137-46F7-ACBD-510925FC61D2}" type="pres">
      <dgm:prSet presAssocID="{A24939C8-CDC7-48CE-BD1F-CF62E818F6A3}" presName="Parent1" presStyleLbl="node1" presStyleIdx="0" presStyleCnt="6">
        <dgm:presLayoutVars>
          <dgm:chMax val="1"/>
          <dgm:chPref val="1"/>
          <dgm:bulletEnabled val="1"/>
        </dgm:presLayoutVars>
      </dgm:prSet>
      <dgm:spPr/>
    </dgm:pt>
    <dgm:pt modelId="{C315A731-BD53-4BB2-A276-AC8642BE713E}" type="pres">
      <dgm:prSet presAssocID="{A24939C8-CDC7-48CE-BD1F-CF62E818F6A3}" presName="Childtext1" presStyleLbl="revTx" presStyleIdx="0" presStyleCnt="3">
        <dgm:presLayoutVars>
          <dgm:chMax val="0"/>
          <dgm:chPref val="0"/>
          <dgm:bulletEnabled val="1"/>
        </dgm:presLayoutVars>
      </dgm:prSet>
      <dgm:spPr/>
    </dgm:pt>
    <dgm:pt modelId="{C19A2A35-F961-4B66-8D9F-3EF96874D553}" type="pres">
      <dgm:prSet presAssocID="{A24939C8-CDC7-48CE-BD1F-CF62E818F6A3}" presName="BalanceSpacing" presStyleCnt="0"/>
      <dgm:spPr/>
    </dgm:pt>
    <dgm:pt modelId="{BFE64023-83F3-4F41-8A5C-FCC29449328D}" type="pres">
      <dgm:prSet presAssocID="{A24939C8-CDC7-48CE-BD1F-CF62E818F6A3}" presName="BalanceSpacing1" presStyleCnt="0"/>
      <dgm:spPr/>
    </dgm:pt>
    <dgm:pt modelId="{18A0AB36-0DEE-415E-BC7B-930C10D6600C}" type="pres">
      <dgm:prSet presAssocID="{19D5C6BB-2823-4788-8B98-049ABB7BB2D0}" presName="Accent1Text" presStyleLbl="node1" presStyleIdx="1" presStyleCnt="6"/>
      <dgm:spPr/>
    </dgm:pt>
    <dgm:pt modelId="{64C6FE70-08BC-4C6E-81C8-F431E66247AD}" type="pres">
      <dgm:prSet presAssocID="{19D5C6BB-2823-4788-8B98-049ABB7BB2D0}" presName="spaceBetweenRectangles" presStyleCnt="0"/>
      <dgm:spPr/>
    </dgm:pt>
    <dgm:pt modelId="{29C79483-35AE-4867-A8EA-9A43F8F9EAAF}" type="pres">
      <dgm:prSet presAssocID="{1E16DD3E-8874-4D65-A02E-99256C024B9B}" presName="composite" presStyleCnt="0"/>
      <dgm:spPr/>
    </dgm:pt>
    <dgm:pt modelId="{D7DFCACB-A03C-4AE0-A4FC-40265028C304}" type="pres">
      <dgm:prSet presAssocID="{1E16DD3E-8874-4D65-A02E-99256C024B9B}" presName="Parent1" presStyleLbl="node1" presStyleIdx="2" presStyleCnt="6">
        <dgm:presLayoutVars>
          <dgm:chMax val="1"/>
          <dgm:chPref val="1"/>
          <dgm:bulletEnabled val="1"/>
        </dgm:presLayoutVars>
      </dgm:prSet>
      <dgm:spPr/>
    </dgm:pt>
    <dgm:pt modelId="{9F6B22D2-89F5-4A75-A120-407FA7F0849A}" type="pres">
      <dgm:prSet presAssocID="{1E16DD3E-8874-4D65-A02E-99256C024B9B}" presName="Childtext1" presStyleLbl="revTx" presStyleIdx="1" presStyleCnt="3">
        <dgm:presLayoutVars>
          <dgm:chMax val="0"/>
          <dgm:chPref val="0"/>
          <dgm:bulletEnabled val="1"/>
        </dgm:presLayoutVars>
      </dgm:prSet>
      <dgm:spPr/>
    </dgm:pt>
    <dgm:pt modelId="{B6905FC8-D9F5-4157-AFB9-B588694289F1}" type="pres">
      <dgm:prSet presAssocID="{1E16DD3E-8874-4D65-A02E-99256C024B9B}" presName="BalanceSpacing" presStyleCnt="0"/>
      <dgm:spPr/>
    </dgm:pt>
    <dgm:pt modelId="{A002E6C7-97B3-4F61-A16A-B4FAE47933AC}" type="pres">
      <dgm:prSet presAssocID="{1E16DD3E-8874-4D65-A02E-99256C024B9B}" presName="BalanceSpacing1" presStyleCnt="0"/>
      <dgm:spPr/>
    </dgm:pt>
    <dgm:pt modelId="{0F92F684-1ECD-4033-AC10-8A2A5A5A67A2}" type="pres">
      <dgm:prSet presAssocID="{161FD4D2-38F2-4111-8A4A-4DFA208CF098}" presName="Accent1Text" presStyleLbl="node1" presStyleIdx="3" presStyleCnt="6" custLinFactNeighborX="-302" custLinFactNeighborY="-555"/>
      <dgm:spPr/>
    </dgm:pt>
    <dgm:pt modelId="{EA75CCD5-AE75-45DA-8C80-CA12039A54D5}" type="pres">
      <dgm:prSet presAssocID="{161FD4D2-38F2-4111-8A4A-4DFA208CF098}" presName="spaceBetweenRectangles" presStyleCnt="0"/>
      <dgm:spPr/>
    </dgm:pt>
    <dgm:pt modelId="{0B12FBC2-C967-45CC-A6B4-AD7BB17324CE}" type="pres">
      <dgm:prSet presAssocID="{EFF43E69-2FC0-4280-9DBA-4D2F90D6B779}" presName="composite" presStyleCnt="0"/>
      <dgm:spPr/>
    </dgm:pt>
    <dgm:pt modelId="{FE71D369-782E-4658-BA37-1C5D72A25391}" type="pres">
      <dgm:prSet presAssocID="{EFF43E69-2FC0-4280-9DBA-4D2F90D6B779}" presName="Parent1" presStyleLbl="node1" presStyleIdx="4" presStyleCnt="6">
        <dgm:presLayoutVars>
          <dgm:chMax val="1"/>
          <dgm:chPref val="1"/>
          <dgm:bulletEnabled val="1"/>
        </dgm:presLayoutVars>
      </dgm:prSet>
      <dgm:spPr/>
    </dgm:pt>
    <dgm:pt modelId="{0BB13CFC-445A-44B8-AA33-F269482BFAB7}" type="pres">
      <dgm:prSet presAssocID="{EFF43E69-2FC0-4280-9DBA-4D2F90D6B779}" presName="Childtext1" presStyleLbl="revTx" presStyleIdx="2" presStyleCnt="3">
        <dgm:presLayoutVars>
          <dgm:chMax val="0"/>
          <dgm:chPref val="0"/>
          <dgm:bulletEnabled val="1"/>
        </dgm:presLayoutVars>
      </dgm:prSet>
      <dgm:spPr/>
    </dgm:pt>
    <dgm:pt modelId="{1FDF6461-2445-41AF-B722-3C6A58463ED5}" type="pres">
      <dgm:prSet presAssocID="{EFF43E69-2FC0-4280-9DBA-4D2F90D6B779}" presName="BalanceSpacing" presStyleCnt="0"/>
      <dgm:spPr/>
    </dgm:pt>
    <dgm:pt modelId="{4E11055B-275C-46DF-961D-B4D194FF6AE8}" type="pres">
      <dgm:prSet presAssocID="{EFF43E69-2FC0-4280-9DBA-4D2F90D6B779}" presName="BalanceSpacing1" presStyleCnt="0"/>
      <dgm:spPr/>
    </dgm:pt>
    <dgm:pt modelId="{025E149E-1BBD-4C9C-A62C-1C8D128A6015}" type="pres">
      <dgm:prSet presAssocID="{669EC242-DF22-4EAC-B2A4-337D477F1BDD}" presName="Accent1Text" presStyleLbl="node1" presStyleIdx="5" presStyleCnt="6"/>
      <dgm:spPr/>
    </dgm:pt>
  </dgm:ptLst>
  <dgm:cxnLst>
    <dgm:cxn modelId="{C90BF30D-B4F8-4D1D-8FFC-C72AF38D9998}" type="presOf" srcId="{19D5C6BB-2823-4788-8B98-049ABB7BB2D0}" destId="{18A0AB36-0DEE-415E-BC7B-930C10D6600C}" srcOrd="0" destOrd="0" presId="urn:microsoft.com/office/officeart/2008/layout/AlternatingHexagons"/>
    <dgm:cxn modelId="{E4FBF41A-2A14-4161-A65D-7B138AA011CE}" type="presOf" srcId="{669EC242-DF22-4EAC-B2A4-337D477F1BDD}" destId="{025E149E-1BBD-4C9C-A62C-1C8D128A6015}" srcOrd="0" destOrd="0" presId="urn:microsoft.com/office/officeart/2008/layout/AlternatingHexagons"/>
    <dgm:cxn modelId="{EC19072D-7830-471C-AB2D-F88F985DA7EF}" type="presOf" srcId="{9E02788D-E682-43BB-885A-E037BD768032}" destId="{0BB13CFC-445A-44B8-AA33-F269482BFAB7}" srcOrd="0" destOrd="0" presId="urn:microsoft.com/office/officeart/2008/layout/AlternatingHexagons"/>
    <dgm:cxn modelId="{D380B73A-04A9-4B59-924B-63EC68CE885B}" srcId="{0AD465E4-68B1-4667-B7D3-553AC65E66DE}" destId="{A24939C8-CDC7-48CE-BD1F-CF62E818F6A3}" srcOrd="0" destOrd="0" parTransId="{014A8D92-F4D1-4D4C-B5E4-D1A6A4F95649}" sibTransId="{19D5C6BB-2823-4788-8B98-049ABB7BB2D0}"/>
    <dgm:cxn modelId="{6FADC93C-621F-4EF7-B4F4-C6794D744D44}" srcId="{0AD465E4-68B1-4667-B7D3-553AC65E66DE}" destId="{1E16DD3E-8874-4D65-A02E-99256C024B9B}" srcOrd="1" destOrd="0" parTransId="{86E5DC8E-2A9B-42A7-9C2D-A98CAFECCE75}" sibTransId="{161FD4D2-38F2-4111-8A4A-4DFA208CF098}"/>
    <dgm:cxn modelId="{1B298F48-CD87-4835-AECB-ADD60B489175}" type="presOf" srcId="{EFF43E69-2FC0-4280-9DBA-4D2F90D6B779}" destId="{FE71D369-782E-4658-BA37-1C5D72A25391}" srcOrd="0" destOrd="0" presId="urn:microsoft.com/office/officeart/2008/layout/AlternatingHexagons"/>
    <dgm:cxn modelId="{C2447472-C09D-472E-8359-278CFD75D287}" type="presOf" srcId="{161FD4D2-38F2-4111-8A4A-4DFA208CF098}" destId="{0F92F684-1ECD-4033-AC10-8A2A5A5A67A2}" srcOrd="0" destOrd="0" presId="urn:microsoft.com/office/officeart/2008/layout/AlternatingHexagons"/>
    <dgm:cxn modelId="{06E62C58-A6AC-461D-9089-CFC90DD087B2}" srcId="{0AD465E4-68B1-4667-B7D3-553AC65E66DE}" destId="{EFF43E69-2FC0-4280-9DBA-4D2F90D6B779}" srcOrd="2" destOrd="0" parTransId="{5AA34C29-F883-4332-A667-1FC6B6CC2181}" sibTransId="{669EC242-DF22-4EAC-B2A4-337D477F1BDD}"/>
    <dgm:cxn modelId="{8B9F7979-1B94-43DC-9825-B9A0AC9BEDC4}" srcId="{A24939C8-CDC7-48CE-BD1F-CF62E818F6A3}" destId="{12966499-89CB-4A69-9447-B4FAE379041C}" srcOrd="0" destOrd="0" parTransId="{D2D474C6-B91C-4447-90E7-A7925E81621E}" sibTransId="{35E1681A-CD2C-4662-8EC5-8DB22DAF2A21}"/>
    <dgm:cxn modelId="{0E77CFA5-4E91-400E-8A9E-A53DB29EA8A2}" type="presOf" srcId="{0AD465E4-68B1-4667-B7D3-553AC65E66DE}" destId="{7D881A1B-3365-4237-BBCB-F2739F0877A8}" srcOrd="0" destOrd="0" presId="urn:microsoft.com/office/officeart/2008/layout/AlternatingHexagons"/>
    <dgm:cxn modelId="{A6A216B4-EBE1-4A0F-A4B9-98956ADA0319}" type="presOf" srcId="{A24939C8-CDC7-48CE-BD1F-CF62E818F6A3}" destId="{FC572CB1-2137-46F7-ACBD-510925FC61D2}" srcOrd="0" destOrd="0" presId="urn:microsoft.com/office/officeart/2008/layout/AlternatingHexagons"/>
    <dgm:cxn modelId="{80ED53BA-1199-4233-A123-FC31DD3A0469}" type="presOf" srcId="{DC1E8E41-C934-4E3E-99F9-66337A8FADD3}" destId="{9F6B22D2-89F5-4A75-A120-407FA7F0849A}" srcOrd="0" destOrd="0" presId="urn:microsoft.com/office/officeart/2008/layout/AlternatingHexagons"/>
    <dgm:cxn modelId="{B765E2C2-7EA0-4A98-BDC8-AD54A866C033}" srcId="{EFF43E69-2FC0-4280-9DBA-4D2F90D6B779}" destId="{9E02788D-E682-43BB-885A-E037BD768032}" srcOrd="0" destOrd="0" parTransId="{8BD1A208-E149-44D7-B4C0-C1702F834773}" sibTransId="{99B1FE48-7739-400E-A42E-2FA1EAD137E8}"/>
    <dgm:cxn modelId="{BDC165D1-4255-477F-B085-540E7C3A05D7}" srcId="{1E16DD3E-8874-4D65-A02E-99256C024B9B}" destId="{DC1E8E41-C934-4E3E-99F9-66337A8FADD3}" srcOrd="0" destOrd="0" parTransId="{D80F0A07-3B76-4175-8FAB-A67FC3E75AF4}" sibTransId="{5315CEB8-6266-4911-A6C1-EE6B6519EF4D}"/>
    <dgm:cxn modelId="{B4F83FE3-CC43-4D1F-8E0C-0AFA739383A0}" type="presOf" srcId="{1E16DD3E-8874-4D65-A02E-99256C024B9B}" destId="{D7DFCACB-A03C-4AE0-A4FC-40265028C304}" srcOrd="0" destOrd="0" presId="urn:microsoft.com/office/officeart/2008/layout/AlternatingHexagons"/>
    <dgm:cxn modelId="{7DE251FC-60CA-4A42-A779-EEE41CD3506C}" type="presOf" srcId="{12966499-89CB-4A69-9447-B4FAE379041C}" destId="{C315A731-BD53-4BB2-A276-AC8642BE713E}" srcOrd="0" destOrd="0" presId="urn:microsoft.com/office/officeart/2008/layout/AlternatingHexagons"/>
    <dgm:cxn modelId="{F7794391-D80F-4DCF-A55C-17DA2141DE52}" type="presParOf" srcId="{7D881A1B-3365-4237-BBCB-F2739F0877A8}" destId="{0F65C511-32E3-439D-839D-3D43757CCB4D}" srcOrd="0" destOrd="0" presId="urn:microsoft.com/office/officeart/2008/layout/AlternatingHexagons"/>
    <dgm:cxn modelId="{0F64AFD1-3E5D-46D6-84CE-2611540D7DED}" type="presParOf" srcId="{0F65C511-32E3-439D-839D-3D43757CCB4D}" destId="{FC572CB1-2137-46F7-ACBD-510925FC61D2}" srcOrd="0" destOrd="0" presId="urn:microsoft.com/office/officeart/2008/layout/AlternatingHexagons"/>
    <dgm:cxn modelId="{85EAADC8-74ED-4FCD-BE82-A5DB36BDFAAF}" type="presParOf" srcId="{0F65C511-32E3-439D-839D-3D43757CCB4D}" destId="{C315A731-BD53-4BB2-A276-AC8642BE713E}" srcOrd="1" destOrd="0" presId="urn:microsoft.com/office/officeart/2008/layout/AlternatingHexagons"/>
    <dgm:cxn modelId="{2980719C-6258-4E1F-9991-AD9CCB0747E9}" type="presParOf" srcId="{0F65C511-32E3-439D-839D-3D43757CCB4D}" destId="{C19A2A35-F961-4B66-8D9F-3EF96874D553}" srcOrd="2" destOrd="0" presId="urn:microsoft.com/office/officeart/2008/layout/AlternatingHexagons"/>
    <dgm:cxn modelId="{950C36B8-FDB9-4510-98D9-0BED1F2098C6}" type="presParOf" srcId="{0F65C511-32E3-439D-839D-3D43757CCB4D}" destId="{BFE64023-83F3-4F41-8A5C-FCC29449328D}" srcOrd="3" destOrd="0" presId="urn:microsoft.com/office/officeart/2008/layout/AlternatingHexagons"/>
    <dgm:cxn modelId="{B35132A4-B07E-4AA6-8E59-8D136DAA74AA}" type="presParOf" srcId="{0F65C511-32E3-439D-839D-3D43757CCB4D}" destId="{18A0AB36-0DEE-415E-BC7B-930C10D6600C}" srcOrd="4" destOrd="0" presId="urn:microsoft.com/office/officeart/2008/layout/AlternatingHexagons"/>
    <dgm:cxn modelId="{41D444BC-3E0B-4E1C-A0BE-A928C7503555}" type="presParOf" srcId="{7D881A1B-3365-4237-BBCB-F2739F0877A8}" destId="{64C6FE70-08BC-4C6E-81C8-F431E66247AD}" srcOrd="1" destOrd="0" presId="urn:microsoft.com/office/officeart/2008/layout/AlternatingHexagons"/>
    <dgm:cxn modelId="{18335102-1CFE-4525-9FE2-F6D3BADC5D53}" type="presParOf" srcId="{7D881A1B-3365-4237-BBCB-F2739F0877A8}" destId="{29C79483-35AE-4867-A8EA-9A43F8F9EAAF}" srcOrd="2" destOrd="0" presId="urn:microsoft.com/office/officeart/2008/layout/AlternatingHexagons"/>
    <dgm:cxn modelId="{4AADE844-05A1-4DDF-8A3E-6C86B0AAD1E5}" type="presParOf" srcId="{29C79483-35AE-4867-A8EA-9A43F8F9EAAF}" destId="{D7DFCACB-A03C-4AE0-A4FC-40265028C304}" srcOrd="0" destOrd="0" presId="urn:microsoft.com/office/officeart/2008/layout/AlternatingHexagons"/>
    <dgm:cxn modelId="{EBFA9BD6-CB93-493C-B8A3-55D6709EC86B}" type="presParOf" srcId="{29C79483-35AE-4867-A8EA-9A43F8F9EAAF}" destId="{9F6B22D2-89F5-4A75-A120-407FA7F0849A}" srcOrd="1" destOrd="0" presId="urn:microsoft.com/office/officeart/2008/layout/AlternatingHexagons"/>
    <dgm:cxn modelId="{108AEFF6-FB76-4559-994E-296AB3D2903E}" type="presParOf" srcId="{29C79483-35AE-4867-A8EA-9A43F8F9EAAF}" destId="{B6905FC8-D9F5-4157-AFB9-B588694289F1}" srcOrd="2" destOrd="0" presId="urn:microsoft.com/office/officeart/2008/layout/AlternatingHexagons"/>
    <dgm:cxn modelId="{F03593E5-E0AA-4BF7-A5BD-8CC41F300CCB}" type="presParOf" srcId="{29C79483-35AE-4867-A8EA-9A43F8F9EAAF}" destId="{A002E6C7-97B3-4F61-A16A-B4FAE47933AC}" srcOrd="3" destOrd="0" presId="urn:microsoft.com/office/officeart/2008/layout/AlternatingHexagons"/>
    <dgm:cxn modelId="{F63B8CD8-3DDE-4F4E-B0C3-B9F538548189}" type="presParOf" srcId="{29C79483-35AE-4867-A8EA-9A43F8F9EAAF}" destId="{0F92F684-1ECD-4033-AC10-8A2A5A5A67A2}" srcOrd="4" destOrd="0" presId="urn:microsoft.com/office/officeart/2008/layout/AlternatingHexagons"/>
    <dgm:cxn modelId="{A166E858-A1FF-4B58-80E8-8C3B740BB85C}" type="presParOf" srcId="{7D881A1B-3365-4237-BBCB-F2739F0877A8}" destId="{EA75CCD5-AE75-45DA-8C80-CA12039A54D5}" srcOrd="3" destOrd="0" presId="urn:microsoft.com/office/officeart/2008/layout/AlternatingHexagons"/>
    <dgm:cxn modelId="{D3A72E6A-BDFC-4728-8658-DE8BC781DDD7}" type="presParOf" srcId="{7D881A1B-3365-4237-BBCB-F2739F0877A8}" destId="{0B12FBC2-C967-45CC-A6B4-AD7BB17324CE}" srcOrd="4" destOrd="0" presId="urn:microsoft.com/office/officeart/2008/layout/AlternatingHexagons"/>
    <dgm:cxn modelId="{4E451FBE-D8ED-4435-A49B-249929336B4C}" type="presParOf" srcId="{0B12FBC2-C967-45CC-A6B4-AD7BB17324CE}" destId="{FE71D369-782E-4658-BA37-1C5D72A25391}" srcOrd="0" destOrd="0" presId="urn:microsoft.com/office/officeart/2008/layout/AlternatingHexagons"/>
    <dgm:cxn modelId="{CBDAB4A6-D3D4-4758-A636-90B07C650C35}" type="presParOf" srcId="{0B12FBC2-C967-45CC-A6B4-AD7BB17324CE}" destId="{0BB13CFC-445A-44B8-AA33-F269482BFAB7}" srcOrd="1" destOrd="0" presId="urn:microsoft.com/office/officeart/2008/layout/AlternatingHexagons"/>
    <dgm:cxn modelId="{B993BCFC-E21B-4491-ADF8-B5393403F127}" type="presParOf" srcId="{0B12FBC2-C967-45CC-A6B4-AD7BB17324CE}" destId="{1FDF6461-2445-41AF-B722-3C6A58463ED5}" srcOrd="2" destOrd="0" presId="urn:microsoft.com/office/officeart/2008/layout/AlternatingHexagons"/>
    <dgm:cxn modelId="{44B317B4-6DE8-41CC-9872-DB6A839D8759}" type="presParOf" srcId="{0B12FBC2-C967-45CC-A6B4-AD7BB17324CE}" destId="{4E11055B-275C-46DF-961D-B4D194FF6AE8}" srcOrd="3" destOrd="0" presId="urn:microsoft.com/office/officeart/2008/layout/AlternatingHexagons"/>
    <dgm:cxn modelId="{49D92850-D175-4932-9D93-9868FE4DBB28}" type="presParOf" srcId="{0B12FBC2-C967-45CC-A6B4-AD7BB17324CE}" destId="{025E149E-1BBD-4C9C-A62C-1C8D128A601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9C84E8-B539-4149-88D7-10DFBCE017CD}"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ES"/>
        </a:p>
      </dgm:t>
    </dgm:pt>
    <dgm:pt modelId="{82CC8490-70F6-490D-A97B-F5F1DECE9D36}">
      <dgm:prSet phldrT="[Texto]"/>
      <dgm:spPr/>
      <dgm:t>
        <a:bodyPr/>
        <a:lstStyle/>
        <a:p>
          <a:r>
            <a:rPr lang="es-ES" dirty="0"/>
            <a:t>Deberes del Estado</a:t>
          </a:r>
        </a:p>
      </dgm:t>
    </dgm:pt>
    <dgm:pt modelId="{7E69F1D2-B788-4F63-BB51-98D30378BFBC}" type="parTrans" cxnId="{05624B13-FF88-4941-8572-AFB19EB6D112}">
      <dgm:prSet/>
      <dgm:spPr/>
      <dgm:t>
        <a:bodyPr/>
        <a:lstStyle/>
        <a:p>
          <a:endParaRPr lang="es-ES"/>
        </a:p>
      </dgm:t>
    </dgm:pt>
    <dgm:pt modelId="{227AF066-742D-43BD-8162-1493FA0E9CEB}" type="sibTrans" cxnId="{05624B13-FF88-4941-8572-AFB19EB6D112}">
      <dgm:prSet/>
      <dgm:spPr/>
      <dgm:t>
        <a:bodyPr/>
        <a:lstStyle/>
        <a:p>
          <a:endParaRPr lang="es-ES"/>
        </a:p>
      </dgm:t>
    </dgm:pt>
    <dgm:pt modelId="{532C1147-B3BC-47F3-A03E-A2A5FD8E947F}">
      <dgm:prSet phldrT="[Texto]"/>
      <dgm:spPr/>
      <dgm:t>
        <a:bodyPr/>
        <a:lstStyle/>
        <a:p>
          <a:r>
            <a:rPr lang="es-ES" dirty="0"/>
            <a:t>Examen de VIH</a:t>
          </a:r>
        </a:p>
      </dgm:t>
    </dgm:pt>
    <dgm:pt modelId="{86C64519-042A-45AF-971A-80BBAFF3AD90}" type="parTrans" cxnId="{1D6A0D0E-8188-45F1-9947-DD32D7BB70F2}">
      <dgm:prSet/>
      <dgm:spPr/>
      <dgm:t>
        <a:bodyPr/>
        <a:lstStyle/>
        <a:p>
          <a:endParaRPr lang="es-ES"/>
        </a:p>
      </dgm:t>
    </dgm:pt>
    <dgm:pt modelId="{71F62240-F511-46B9-967F-C92E1FC6E4E9}" type="sibTrans" cxnId="{1D6A0D0E-8188-45F1-9947-DD32D7BB70F2}">
      <dgm:prSet/>
      <dgm:spPr/>
      <dgm:t>
        <a:bodyPr/>
        <a:lstStyle/>
        <a:p>
          <a:endParaRPr lang="es-ES"/>
        </a:p>
      </dgm:t>
    </dgm:pt>
    <dgm:pt modelId="{8E83BA6B-FE05-495F-84F2-7D42BF876DED}">
      <dgm:prSet phldrT="[Texto]"/>
      <dgm:spPr/>
      <dgm:t>
        <a:bodyPr/>
        <a:lstStyle/>
        <a:p>
          <a:r>
            <a:rPr lang="es-ES" dirty="0"/>
            <a:t>No Discriminación</a:t>
          </a:r>
        </a:p>
      </dgm:t>
    </dgm:pt>
    <dgm:pt modelId="{766D268B-729D-4374-BE48-50EB78C113CD}" type="parTrans" cxnId="{1366C891-2962-4CE6-A3E9-BB97B7A32245}">
      <dgm:prSet/>
      <dgm:spPr/>
      <dgm:t>
        <a:bodyPr/>
        <a:lstStyle/>
        <a:p>
          <a:endParaRPr lang="es-ES"/>
        </a:p>
      </dgm:t>
    </dgm:pt>
    <dgm:pt modelId="{CEBCC4D4-E70A-4AF3-8CF9-DD7F6AD10374}" type="sibTrans" cxnId="{1366C891-2962-4CE6-A3E9-BB97B7A32245}">
      <dgm:prSet/>
      <dgm:spPr/>
      <dgm:t>
        <a:bodyPr/>
        <a:lstStyle/>
        <a:p>
          <a:endParaRPr lang="es-ES"/>
        </a:p>
      </dgm:t>
    </dgm:pt>
    <dgm:pt modelId="{5D8B167F-7C84-44A7-AF8B-21BB1B8A33E9}">
      <dgm:prSet phldrT="[Texto]"/>
      <dgm:spPr/>
      <dgm:t>
        <a:bodyPr/>
        <a:lstStyle/>
        <a:p>
          <a:r>
            <a:rPr lang="es-ES" dirty="0"/>
            <a:t>Sanciones y Procedimientos</a:t>
          </a:r>
        </a:p>
      </dgm:t>
    </dgm:pt>
    <dgm:pt modelId="{FD5B9747-DFEB-4667-B927-22ACD29E3FA4}" type="parTrans" cxnId="{9E64B525-154A-475E-9038-9FE141534564}">
      <dgm:prSet/>
      <dgm:spPr/>
      <dgm:t>
        <a:bodyPr/>
        <a:lstStyle/>
        <a:p>
          <a:endParaRPr lang="es-ES"/>
        </a:p>
      </dgm:t>
    </dgm:pt>
    <dgm:pt modelId="{F7F30958-ECBC-407D-98ED-7B77185A7AFB}" type="sibTrans" cxnId="{9E64B525-154A-475E-9038-9FE141534564}">
      <dgm:prSet/>
      <dgm:spPr/>
      <dgm:t>
        <a:bodyPr/>
        <a:lstStyle/>
        <a:p>
          <a:endParaRPr lang="es-ES"/>
        </a:p>
      </dgm:t>
    </dgm:pt>
    <dgm:pt modelId="{E2EFDF2C-28E8-474E-94BC-5CF9D960A3CC}">
      <dgm:prSet phldrT="[Texto]"/>
      <dgm:spPr/>
      <dgm:t>
        <a:bodyPr/>
        <a:lstStyle/>
        <a:p>
          <a:r>
            <a:rPr lang="es-ES" dirty="0"/>
            <a:t>(En su momento: enfermedades catastróficas)</a:t>
          </a:r>
        </a:p>
      </dgm:t>
    </dgm:pt>
    <dgm:pt modelId="{93EC3B2A-3D98-4D0A-835D-1465EB27223A}" type="parTrans" cxnId="{C5AF9ED3-96FB-4387-A565-D7F8A7516712}">
      <dgm:prSet/>
      <dgm:spPr/>
      <dgm:t>
        <a:bodyPr/>
        <a:lstStyle/>
        <a:p>
          <a:endParaRPr lang="es-ES"/>
        </a:p>
      </dgm:t>
    </dgm:pt>
    <dgm:pt modelId="{82F9A6BF-7B83-419C-A239-6B8C31FE095A}" type="sibTrans" cxnId="{C5AF9ED3-96FB-4387-A565-D7F8A7516712}">
      <dgm:prSet/>
      <dgm:spPr/>
      <dgm:t>
        <a:bodyPr/>
        <a:lstStyle/>
        <a:p>
          <a:endParaRPr lang="es-ES"/>
        </a:p>
      </dgm:t>
    </dgm:pt>
    <dgm:pt modelId="{3CF134A9-AB5B-4D8C-9B91-49790D180CA9}" type="pres">
      <dgm:prSet presAssocID="{DD9C84E8-B539-4149-88D7-10DFBCE017CD}" presName="cycle" presStyleCnt="0">
        <dgm:presLayoutVars>
          <dgm:dir/>
          <dgm:resizeHandles val="exact"/>
        </dgm:presLayoutVars>
      </dgm:prSet>
      <dgm:spPr/>
    </dgm:pt>
    <dgm:pt modelId="{60C8B34C-4322-45B8-ABCC-B520BFF64B46}" type="pres">
      <dgm:prSet presAssocID="{82CC8490-70F6-490D-A97B-F5F1DECE9D36}" presName="node" presStyleLbl="node1" presStyleIdx="0" presStyleCnt="5">
        <dgm:presLayoutVars>
          <dgm:bulletEnabled val="1"/>
        </dgm:presLayoutVars>
      </dgm:prSet>
      <dgm:spPr/>
    </dgm:pt>
    <dgm:pt modelId="{AAFF36EF-0D82-43F9-BEF8-353703A39A49}" type="pres">
      <dgm:prSet presAssocID="{227AF066-742D-43BD-8162-1493FA0E9CEB}" presName="sibTrans" presStyleLbl="sibTrans2D1" presStyleIdx="0" presStyleCnt="5"/>
      <dgm:spPr/>
    </dgm:pt>
    <dgm:pt modelId="{51D5E746-E21D-4156-86FE-2F1193F80B61}" type="pres">
      <dgm:prSet presAssocID="{227AF066-742D-43BD-8162-1493FA0E9CEB}" presName="connectorText" presStyleLbl="sibTrans2D1" presStyleIdx="0" presStyleCnt="5"/>
      <dgm:spPr/>
    </dgm:pt>
    <dgm:pt modelId="{022054D1-6AB0-4C5A-9C78-67876A7295B9}" type="pres">
      <dgm:prSet presAssocID="{532C1147-B3BC-47F3-A03E-A2A5FD8E947F}" presName="node" presStyleLbl="node1" presStyleIdx="1" presStyleCnt="5">
        <dgm:presLayoutVars>
          <dgm:bulletEnabled val="1"/>
        </dgm:presLayoutVars>
      </dgm:prSet>
      <dgm:spPr/>
    </dgm:pt>
    <dgm:pt modelId="{50D9E956-CAB0-4B80-B594-4174559F916E}" type="pres">
      <dgm:prSet presAssocID="{71F62240-F511-46B9-967F-C92E1FC6E4E9}" presName="sibTrans" presStyleLbl="sibTrans2D1" presStyleIdx="1" presStyleCnt="5"/>
      <dgm:spPr/>
    </dgm:pt>
    <dgm:pt modelId="{2E0C8235-AF44-4390-A9EF-8536AD99A29A}" type="pres">
      <dgm:prSet presAssocID="{71F62240-F511-46B9-967F-C92E1FC6E4E9}" presName="connectorText" presStyleLbl="sibTrans2D1" presStyleIdx="1" presStyleCnt="5"/>
      <dgm:spPr/>
    </dgm:pt>
    <dgm:pt modelId="{51D84F01-8AD5-457F-B4B9-CA0A93C35C18}" type="pres">
      <dgm:prSet presAssocID="{8E83BA6B-FE05-495F-84F2-7D42BF876DED}" presName="node" presStyleLbl="node1" presStyleIdx="2" presStyleCnt="5">
        <dgm:presLayoutVars>
          <dgm:bulletEnabled val="1"/>
        </dgm:presLayoutVars>
      </dgm:prSet>
      <dgm:spPr/>
    </dgm:pt>
    <dgm:pt modelId="{763CC451-E406-437D-A58A-9A3A70C1C3AF}" type="pres">
      <dgm:prSet presAssocID="{CEBCC4D4-E70A-4AF3-8CF9-DD7F6AD10374}" presName="sibTrans" presStyleLbl="sibTrans2D1" presStyleIdx="2" presStyleCnt="5"/>
      <dgm:spPr/>
    </dgm:pt>
    <dgm:pt modelId="{657CE6F0-4764-42FC-ACE5-1DC52F0126AC}" type="pres">
      <dgm:prSet presAssocID="{CEBCC4D4-E70A-4AF3-8CF9-DD7F6AD10374}" presName="connectorText" presStyleLbl="sibTrans2D1" presStyleIdx="2" presStyleCnt="5"/>
      <dgm:spPr/>
    </dgm:pt>
    <dgm:pt modelId="{0283D00A-01B7-497C-9582-ACBE77DB380A}" type="pres">
      <dgm:prSet presAssocID="{5D8B167F-7C84-44A7-AF8B-21BB1B8A33E9}" presName="node" presStyleLbl="node1" presStyleIdx="3" presStyleCnt="5">
        <dgm:presLayoutVars>
          <dgm:bulletEnabled val="1"/>
        </dgm:presLayoutVars>
      </dgm:prSet>
      <dgm:spPr/>
    </dgm:pt>
    <dgm:pt modelId="{1E929D45-F613-4F9F-890A-E90EEB986226}" type="pres">
      <dgm:prSet presAssocID="{F7F30958-ECBC-407D-98ED-7B77185A7AFB}" presName="sibTrans" presStyleLbl="sibTrans2D1" presStyleIdx="3" presStyleCnt="5"/>
      <dgm:spPr/>
    </dgm:pt>
    <dgm:pt modelId="{CD06D17B-1131-4F00-83FA-EC6CA07B5AD7}" type="pres">
      <dgm:prSet presAssocID="{F7F30958-ECBC-407D-98ED-7B77185A7AFB}" presName="connectorText" presStyleLbl="sibTrans2D1" presStyleIdx="3" presStyleCnt="5"/>
      <dgm:spPr/>
    </dgm:pt>
    <dgm:pt modelId="{5295016C-66FA-4544-A711-92E77B0D9ABD}" type="pres">
      <dgm:prSet presAssocID="{E2EFDF2C-28E8-474E-94BC-5CF9D960A3CC}" presName="node" presStyleLbl="node1" presStyleIdx="4" presStyleCnt="5">
        <dgm:presLayoutVars>
          <dgm:bulletEnabled val="1"/>
        </dgm:presLayoutVars>
      </dgm:prSet>
      <dgm:spPr/>
    </dgm:pt>
    <dgm:pt modelId="{47506B24-5F64-4518-89F8-9A76F679E702}" type="pres">
      <dgm:prSet presAssocID="{82F9A6BF-7B83-419C-A239-6B8C31FE095A}" presName="sibTrans" presStyleLbl="sibTrans2D1" presStyleIdx="4" presStyleCnt="5"/>
      <dgm:spPr/>
    </dgm:pt>
    <dgm:pt modelId="{B822861F-0F4E-47B9-8216-DC2858283081}" type="pres">
      <dgm:prSet presAssocID="{82F9A6BF-7B83-419C-A239-6B8C31FE095A}" presName="connectorText" presStyleLbl="sibTrans2D1" presStyleIdx="4" presStyleCnt="5"/>
      <dgm:spPr/>
    </dgm:pt>
  </dgm:ptLst>
  <dgm:cxnLst>
    <dgm:cxn modelId="{9F90DE06-9899-4896-9A43-F5BE2624FEA5}" type="presOf" srcId="{71F62240-F511-46B9-967F-C92E1FC6E4E9}" destId="{50D9E956-CAB0-4B80-B594-4174559F916E}" srcOrd="0" destOrd="0" presId="urn:microsoft.com/office/officeart/2005/8/layout/cycle2"/>
    <dgm:cxn modelId="{1D6A0D0E-8188-45F1-9947-DD32D7BB70F2}" srcId="{DD9C84E8-B539-4149-88D7-10DFBCE017CD}" destId="{532C1147-B3BC-47F3-A03E-A2A5FD8E947F}" srcOrd="1" destOrd="0" parTransId="{86C64519-042A-45AF-971A-80BBAFF3AD90}" sibTransId="{71F62240-F511-46B9-967F-C92E1FC6E4E9}"/>
    <dgm:cxn modelId="{05624B13-FF88-4941-8572-AFB19EB6D112}" srcId="{DD9C84E8-B539-4149-88D7-10DFBCE017CD}" destId="{82CC8490-70F6-490D-A97B-F5F1DECE9D36}" srcOrd="0" destOrd="0" parTransId="{7E69F1D2-B788-4F63-BB51-98D30378BFBC}" sibTransId="{227AF066-742D-43BD-8162-1493FA0E9CEB}"/>
    <dgm:cxn modelId="{7D28A91C-AE0D-4034-8AB4-48F4CFE4AEB2}" type="presOf" srcId="{82F9A6BF-7B83-419C-A239-6B8C31FE095A}" destId="{B822861F-0F4E-47B9-8216-DC2858283081}" srcOrd="1" destOrd="0" presId="urn:microsoft.com/office/officeart/2005/8/layout/cycle2"/>
    <dgm:cxn modelId="{B4F19324-BA05-4B0F-913A-E3BFD1C86CF4}" type="presOf" srcId="{E2EFDF2C-28E8-474E-94BC-5CF9D960A3CC}" destId="{5295016C-66FA-4544-A711-92E77B0D9ABD}" srcOrd="0" destOrd="0" presId="urn:microsoft.com/office/officeart/2005/8/layout/cycle2"/>
    <dgm:cxn modelId="{9E64B525-154A-475E-9038-9FE141534564}" srcId="{DD9C84E8-B539-4149-88D7-10DFBCE017CD}" destId="{5D8B167F-7C84-44A7-AF8B-21BB1B8A33E9}" srcOrd="3" destOrd="0" parTransId="{FD5B9747-DFEB-4667-B927-22ACD29E3FA4}" sibTransId="{F7F30958-ECBC-407D-98ED-7B77185A7AFB}"/>
    <dgm:cxn modelId="{2773293B-2F45-4A49-816E-FABC2244FCBE}" type="presOf" srcId="{8E83BA6B-FE05-495F-84F2-7D42BF876DED}" destId="{51D84F01-8AD5-457F-B4B9-CA0A93C35C18}" srcOrd="0" destOrd="0" presId="urn:microsoft.com/office/officeart/2005/8/layout/cycle2"/>
    <dgm:cxn modelId="{C337626D-FB26-45BF-BC47-73F7BC2643D0}" type="presOf" srcId="{71F62240-F511-46B9-967F-C92E1FC6E4E9}" destId="{2E0C8235-AF44-4390-A9EF-8536AD99A29A}" srcOrd="1" destOrd="0" presId="urn:microsoft.com/office/officeart/2005/8/layout/cycle2"/>
    <dgm:cxn modelId="{B6AFB84F-02BA-4AC8-AD7E-EC0AD53A38A6}" type="presOf" srcId="{82F9A6BF-7B83-419C-A239-6B8C31FE095A}" destId="{47506B24-5F64-4518-89F8-9A76F679E702}" srcOrd="0" destOrd="0" presId="urn:microsoft.com/office/officeart/2005/8/layout/cycle2"/>
    <dgm:cxn modelId="{B7A95078-4389-46CF-9B72-7BE0B038532A}" type="presOf" srcId="{532C1147-B3BC-47F3-A03E-A2A5FD8E947F}" destId="{022054D1-6AB0-4C5A-9C78-67876A7295B9}" srcOrd="0" destOrd="0" presId="urn:microsoft.com/office/officeart/2005/8/layout/cycle2"/>
    <dgm:cxn modelId="{32E52383-A5B5-423B-B076-72771C4AEBF1}" type="presOf" srcId="{F7F30958-ECBC-407D-98ED-7B77185A7AFB}" destId="{CD06D17B-1131-4F00-83FA-EC6CA07B5AD7}" srcOrd="1" destOrd="0" presId="urn:microsoft.com/office/officeart/2005/8/layout/cycle2"/>
    <dgm:cxn modelId="{448F4F88-1C2C-44C3-9B3F-EB35C957EC53}" type="presOf" srcId="{DD9C84E8-B539-4149-88D7-10DFBCE017CD}" destId="{3CF134A9-AB5B-4D8C-9B91-49790D180CA9}" srcOrd="0" destOrd="0" presId="urn:microsoft.com/office/officeart/2005/8/layout/cycle2"/>
    <dgm:cxn modelId="{1366C891-2962-4CE6-A3E9-BB97B7A32245}" srcId="{DD9C84E8-B539-4149-88D7-10DFBCE017CD}" destId="{8E83BA6B-FE05-495F-84F2-7D42BF876DED}" srcOrd="2" destOrd="0" parTransId="{766D268B-729D-4374-BE48-50EB78C113CD}" sibTransId="{CEBCC4D4-E70A-4AF3-8CF9-DD7F6AD10374}"/>
    <dgm:cxn modelId="{19210D9F-79EA-466A-93A7-4B26F9E57E90}" type="presOf" srcId="{227AF066-742D-43BD-8162-1493FA0E9CEB}" destId="{51D5E746-E21D-4156-86FE-2F1193F80B61}" srcOrd="1" destOrd="0" presId="urn:microsoft.com/office/officeart/2005/8/layout/cycle2"/>
    <dgm:cxn modelId="{DB157ACF-049B-47BD-B4FD-01B57E88EF1B}" type="presOf" srcId="{CEBCC4D4-E70A-4AF3-8CF9-DD7F6AD10374}" destId="{657CE6F0-4764-42FC-ACE5-1DC52F0126AC}" srcOrd="1" destOrd="0" presId="urn:microsoft.com/office/officeart/2005/8/layout/cycle2"/>
    <dgm:cxn modelId="{DE5401D0-E47D-4173-9DB7-32646D32CD0E}" type="presOf" srcId="{5D8B167F-7C84-44A7-AF8B-21BB1B8A33E9}" destId="{0283D00A-01B7-497C-9582-ACBE77DB380A}" srcOrd="0" destOrd="0" presId="urn:microsoft.com/office/officeart/2005/8/layout/cycle2"/>
    <dgm:cxn modelId="{C5AF9ED3-96FB-4387-A565-D7F8A7516712}" srcId="{DD9C84E8-B539-4149-88D7-10DFBCE017CD}" destId="{E2EFDF2C-28E8-474E-94BC-5CF9D960A3CC}" srcOrd="4" destOrd="0" parTransId="{93EC3B2A-3D98-4D0A-835D-1465EB27223A}" sibTransId="{82F9A6BF-7B83-419C-A239-6B8C31FE095A}"/>
    <dgm:cxn modelId="{989F9CDB-A38D-4D3C-9790-389A5D46EC90}" type="presOf" srcId="{227AF066-742D-43BD-8162-1493FA0E9CEB}" destId="{AAFF36EF-0D82-43F9-BEF8-353703A39A49}" srcOrd="0" destOrd="0" presId="urn:microsoft.com/office/officeart/2005/8/layout/cycle2"/>
    <dgm:cxn modelId="{7E5E27F9-395F-49C7-8FA0-4FA25007C42A}" type="presOf" srcId="{CEBCC4D4-E70A-4AF3-8CF9-DD7F6AD10374}" destId="{763CC451-E406-437D-A58A-9A3A70C1C3AF}" srcOrd="0" destOrd="0" presId="urn:microsoft.com/office/officeart/2005/8/layout/cycle2"/>
    <dgm:cxn modelId="{109854FD-66F4-46BC-87C5-1C5765668F59}" type="presOf" srcId="{F7F30958-ECBC-407D-98ED-7B77185A7AFB}" destId="{1E929D45-F613-4F9F-890A-E90EEB986226}" srcOrd="0" destOrd="0" presId="urn:microsoft.com/office/officeart/2005/8/layout/cycle2"/>
    <dgm:cxn modelId="{1F48C8FD-6312-4C5A-9D94-BF078CE025E7}" type="presOf" srcId="{82CC8490-70F6-490D-A97B-F5F1DECE9D36}" destId="{60C8B34C-4322-45B8-ABCC-B520BFF64B46}" srcOrd="0" destOrd="0" presId="urn:microsoft.com/office/officeart/2005/8/layout/cycle2"/>
    <dgm:cxn modelId="{EB81BD79-0BBC-4F90-8681-CE51281448F8}" type="presParOf" srcId="{3CF134A9-AB5B-4D8C-9B91-49790D180CA9}" destId="{60C8B34C-4322-45B8-ABCC-B520BFF64B46}" srcOrd="0" destOrd="0" presId="urn:microsoft.com/office/officeart/2005/8/layout/cycle2"/>
    <dgm:cxn modelId="{8105A78A-C181-47BB-9DDB-9BC74E087B4A}" type="presParOf" srcId="{3CF134A9-AB5B-4D8C-9B91-49790D180CA9}" destId="{AAFF36EF-0D82-43F9-BEF8-353703A39A49}" srcOrd="1" destOrd="0" presId="urn:microsoft.com/office/officeart/2005/8/layout/cycle2"/>
    <dgm:cxn modelId="{6A5E8136-FB3E-4C03-AACC-A38467D9DA50}" type="presParOf" srcId="{AAFF36EF-0D82-43F9-BEF8-353703A39A49}" destId="{51D5E746-E21D-4156-86FE-2F1193F80B61}" srcOrd="0" destOrd="0" presId="urn:microsoft.com/office/officeart/2005/8/layout/cycle2"/>
    <dgm:cxn modelId="{80A645C9-7858-40AB-870C-3F9575F1FB68}" type="presParOf" srcId="{3CF134A9-AB5B-4D8C-9B91-49790D180CA9}" destId="{022054D1-6AB0-4C5A-9C78-67876A7295B9}" srcOrd="2" destOrd="0" presId="urn:microsoft.com/office/officeart/2005/8/layout/cycle2"/>
    <dgm:cxn modelId="{7C12D951-19EA-4721-A63C-888264BB8A95}" type="presParOf" srcId="{3CF134A9-AB5B-4D8C-9B91-49790D180CA9}" destId="{50D9E956-CAB0-4B80-B594-4174559F916E}" srcOrd="3" destOrd="0" presId="urn:microsoft.com/office/officeart/2005/8/layout/cycle2"/>
    <dgm:cxn modelId="{2C679C20-BCC1-43A1-AC07-2D15DBF36215}" type="presParOf" srcId="{50D9E956-CAB0-4B80-B594-4174559F916E}" destId="{2E0C8235-AF44-4390-A9EF-8536AD99A29A}" srcOrd="0" destOrd="0" presId="urn:microsoft.com/office/officeart/2005/8/layout/cycle2"/>
    <dgm:cxn modelId="{08FAB011-A3BA-4583-8BA6-38E1AD2E3B2E}" type="presParOf" srcId="{3CF134A9-AB5B-4D8C-9B91-49790D180CA9}" destId="{51D84F01-8AD5-457F-B4B9-CA0A93C35C18}" srcOrd="4" destOrd="0" presId="urn:microsoft.com/office/officeart/2005/8/layout/cycle2"/>
    <dgm:cxn modelId="{3CFC6651-ADB9-4994-B265-072260E20464}" type="presParOf" srcId="{3CF134A9-AB5B-4D8C-9B91-49790D180CA9}" destId="{763CC451-E406-437D-A58A-9A3A70C1C3AF}" srcOrd="5" destOrd="0" presId="urn:microsoft.com/office/officeart/2005/8/layout/cycle2"/>
    <dgm:cxn modelId="{E2DE4C0B-2AE3-4171-B4BE-39D09ED6E4A5}" type="presParOf" srcId="{763CC451-E406-437D-A58A-9A3A70C1C3AF}" destId="{657CE6F0-4764-42FC-ACE5-1DC52F0126AC}" srcOrd="0" destOrd="0" presId="urn:microsoft.com/office/officeart/2005/8/layout/cycle2"/>
    <dgm:cxn modelId="{0FF424B4-66C3-48E1-A397-328C5CA3A47E}" type="presParOf" srcId="{3CF134A9-AB5B-4D8C-9B91-49790D180CA9}" destId="{0283D00A-01B7-497C-9582-ACBE77DB380A}" srcOrd="6" destOrd="0" presId="urn:microsoft.com/office/officeart/2005/8/layout/cycle2"/>
    <dgm:cxn modelId="{D1478FE5-B66A-4A98-821D-AFA9DD1BA069}" type="presParOf" srcId="{3CF134A9-AB5B-4D8C-9B91-49790D180CA9}" destId="{1E929D45-F613-4F9F-890A-E90EEB986226}" srcOrd="7" destOrd="0" presId="urn:microsoft.com/office/officeart/2005/8/layout/cycle2"/>
    <dgm:cxn modelId="{1BCCF658-34BB-4FA4-9362-F058D6562250}" type="presParOf" srcId="{1E929D45-F613-4F9F-890A-E90EEB986226}" destId="{CD06D17B-1131-4F00-83FA-EC6CA07B5AD7}" srcOrd="0" destOrd="0" presId="urn:microsoft.com/office/officeart/2005/8/layout/cycle2"/>
    <dgm:cxn modelId="{B4E53F5C-436A-4687-9A60-C2D96BEF3E27}" type="presParOf" srcId="{3CF134A9-AB5B-4D8C-9B91-49790D180CA9}" destId="{5295016C-66FA-4544-A711-92E77B0D9ABD}" srcOrd="8" destOrd="0" presId="urn:microsoft.com/office/officeart/2005/8/layout/cycle2"/>
    <dgm:cxn modelId="{724ED830-8400-465F-847D-BD7AADC2348B}" type="presParOf" srcId="{3CF134A9-AB5B-4D8C-9B91-49790D180CA9}" destId="{47506B24-5F64-4518-89F8-9A76F679E702}" srcOrd="9" destOrd="0" presId="urn:microsoft.com/office/officeart/2005/8/layout/cycle2"/>
    <dgm:cxn modelId="{21D5F2BF-37E0-47D2-8C92-7D016FEB7EC1}" type="presParOf" srcId="{47506B24-5F64-4518-89F8-9A76F679E702}" destId="{B822861F-0F4E-47B9-8216-DC285828308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2B4A-84CA-4949-8A32-1887EE537A4D}">
      <dsp:nvSpPr>
        <dsp:cNvPr id="0" name=""/>
        <dsp:cNvSpPr/>
      </dsp:nvSpPr>
      <dsp:spPr>
        <a:xfrm rot="16200000">
          <a:off x="2065" y="22"/>
          <a:ext cx="1695112" cy="1695112"/>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Enfermedad</a:t>
          </a:r>
        </a:p>
      </dsp:txBody>
      <dsp:txXfrm rot="5400000">
        <a:off x="2066" y="423799"/>
        <a:ext cx="1398467" cy="847556"/>
      </dsp:txXfrm>
    </dsp:sp>
    <dsp:sp modelId="{275FCD0A-0E7A-40D2-8DAF-621565C29B3E}">
      <dsp:nvSpPr>
        <dsp:cNvPr id="0" name=""/>
        <dsp:cNvSpPr/>
      </dsp:nvSpPr>
      <dsp:spPr>
        <a:xfrm rot="5400000">
          <a:off x="3541072" y="22"/>
          <a:ext cx="1695112" cy="1695112"/>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Infección</a:t>
          </a:r>
        </a:p>
      </dsp:txBody>
      <dsp:txXfrm rot="-5400000">
        <a:off x="3837718" y="423800"/>
        <a:ext cx="1398467" cy="84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2B4A-84CA-4949-8A32-1887EE537A4D}">
      <dsp:nvSpPr>
        <dsp:cNvPr id="0" name=""/>
        <dsp:cNvSpPr/>
      </dsp:nvSpPr>
      <dsp:spPr>
        <a:xfrm rot="16200000">
          <a:off x="0" y="22"/>
          <a:ext cx="1695112" cy="1695112"/>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t>Contagio</a:t>
          </a:r>
        </a:p>
      </dsp:txBody>
      <dsp:txXfrm rot="5400000">
        <a:off x="1" y="423799"/>
        <a:ext cx="1398467" cy="847556"/>
      </dsp:txXfrm>
    </dsp:sp>
    <dsp:sp modelId="{275FCD0A-0E7A-40D2-8DAF-621565C29B3E}">
      <dsp:nvSpPr>
        <dsp:cNvPr id="0" name=""/>
        <dsp:cNvSpPr/>
      </dsp:nvSpPr>
      <dsp:spPr>
        <a:xfrm rot="5400000">
          <a:off x="3539007" y="22"/>
          <a:ext cx="1695112" cy="1695112"/>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t>Transmisión</a:t>
          </a:r>
        </a:p>
      </dsp:txBody>
      <dsp:txXfrm rot="-5400000">
        <a:off x="3835653" y="423800"/>
        <a:ext cx="1398467" cy="847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2B4A-84CA-4949-8A32-1887EE537A4D}">
      <dsp:nvSpPr>
        <dsp:cNvPr id="0" name=""/>
        <dsp:cNvSpPr/>
      </dsp:nvSpPr>
      <dsp:spPr>
        <a:xfrm rot="16200000">
          <a:off x="0" y="0"/>
          <a:ext cx="1695112" cy="1695112"/>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Portador</a:t>
          </a:r>
        </a:p>
      </dsp:txBody>
      <dsp:txXfrm rot="5400000">
        <a:off x="1" y="423777"/>
        <a:ext cx="1398467" cy="847556"/>
      </dsp:txXfrm>
    </dsp:sp>
    <dsp:sp modelId="{275FCD0A-0E7A-40D2-8DAF-621565C29B3E}">
      <dsp:nvSpPr>
        <dsp:cNvPr id="0" name=""/>
        <dsp:cNvSpPr/>
      </dsp:nvSpPr>
      <dsp:spPr>
        <a:xfrm rot="5400000">
          <a:off x="3539007" y="22"/>
          <a:ext cx="1695112" cy="1695112"/>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Persona viviendo con VIH</a:t>
          </a:r>
        </a:p>
      </dsp:txBody>
      <dsp:txXfrm rot="-5400000">
        <a:off x="3835653" y="423800"/>
        <a:ext cx="1398467" cy="847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BB18C-46CD-4BC6-9C0C-A93E3E327382}">
      <dsp:nvSpPr>
        <dsp:cNvPr id="0" name=""/>
        <dsp:cNvSpPr/>
      </dsp:nvSpPr>
      <dsp:spPr>
        <a:xfrm rot="16200000">
          <a:off x="205" y="704646"/>
          <a:ext cx="1369075" cy="1369075"/>
        </a:xfrm>
        <a:prstGeom prst="downArrow">
          <a:avLst>
            <a:gd name="adj1" fmla="val 50000"/>
            <a:gd name="adj2" fmla="val 35000"/>
          </a:avLst>
        </a:prstGeom>
        <a:solidFill>
          <a:srgbClr val="FF0000"/>
        </a:solidFill>
        <a:ln>
          <a:noFill/>
        </a:ln>
        <a:effectLst>
          <a:outerShdw blurRad="50800" dist="12700" dir="5400000" algn="ctr"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t>VIH</a:t>
          </a:r>
        </a:p>
      </dsp:txBody>
      <dsp:txXfrm rot="5400000">
        <a:off x="205" y="1046915"/>
        <a:ext cx="1129487" cy="684537"/>
      </dsp:txXfrm>
    </dsp:sp>
    <dsp:sp modelId="{CFC8725C-CA68-461E-86C2-371571CAFBA8}">
      <dsp:nvSpPr>
        <dsp:cNvPr id="0" name=""/>
        <dsp:cNvSpPr/>
      </dsp:nvSpPr>
      <dsp:spPr>
        <a:xfrm rot="5400000">
          <a:off x="1447466" y="690571"/>
          <a:ext cx="1369075" cy="1369075"/>
        </a:xfrm>
        <a:prstGeom prst="downArrow">
          <a:avLst>
            <a:gd name="adj1" fmla="val 50000"/>
            <a:gd name="adj2" fmla="val 35000"/>
          </a:avLst>
        </a:prstGeom>
        <a:solidFill>
          <a:srgbClr val="FF0000"/>
        </a:solidFill>
        <a:ln>
          <a:noFill/>
        </a:ln>
        <a:effectLst>
          <a:outerShdw blurRad="50800" dist="12700" dir="5400000" algn="ctr"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t>SIDA</a:t>
          </a:r>
        </a:p>
      </dsp:txBody>
      <dsp:txXfrm rot="-5400000">
        <a:off x="1687054" y="1032840"/>
        <a:ext cx="1129487" cy="684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72CB1-2137-46F7-ACBD-510925FC61D2}">
      <dsp:nvSpPr>
        <dsp:cNvPr id="0" name=""/>
        <dsp:cNvSpPr/>
      </dsp:nvSpPr>
      <dsp:spPr>
        <a:xfrm rot="5400000">
          <a:off x="2214614" y="144081"/>
          <a:ext cx="1454495" cy="1265411"/>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20,3%</a:t>
          </a:r>
        </a:p>
      </dsp:txBody>
      <dsp:txXfrm rot="-5400000">
        <a:off x="2506349" y="276198"/>
        <a:ext cx="871025" cy="1001177"/>
      </dsp:txXfrm>
    </dsp:sp>
    <dsp:sp modelId="{C315A731-BD53-4BB2-A276-AC8642BE713E}">
      <dsp:nvSpPr>
        <dsp:cNvPr id="0" name=""/>
        <dsp:cNvSpPr/>
      </dsp:nvSpPr>
      <dsp:spPr>
        <a:xfrm>
          <a:off x="3612966" y="340438"/>
          <a:ext cx="1623217" cy="87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HSH</a:t>
          </a:r>
        </a:p>
      </dsp:txBody>
      <dsp:txXfrm>
        <a:off x="3612966" y="340438"/>
        <a:ext cx="1623217" cy="872697"/>
      </dsp:txXfrm>
    </dsp:sp>
    <dsp:sp modelId="{18A0AB36-0DEE-415E-BC7B-930C10D6600C}">
      <dsp:nvSpPr>
        <dsp:cNvPr id="0" name=""/>
        <dsp:cNvSpPr/>
      </dsp:nvSpPr>
      <dsp:spPr>
        <a:xfrm rot="5400000">
          <a:off x="847970" y="144081"/>
          <a:ext cx="1454495" cy="1265411"/>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1139705" y="276198"/>
        <a:ext cx="871025" cy="1001177"/>
      </dsp:txXfrm>
    </dsp:sp>
    <dsp:sp modelId="{D7DFCACB-A03C-4AE0-A4FC-40265028C304}">
      <dsp:nvSpPr>
        <dsp:cNvPr id="0" name=""/>
        <dsp:cNvSpPr/>
      </dsp:nvSpPr>
      <dsp:spPr>
        <a:xfrm rot="5400000">
          <a:off x="1528674" y="1378656"/>
          <a:ext cx="1454495" cy="1265411"/>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1,1%</a:t>
          </a:r>
        </a:p>
      </dsp:txBody>
      <dsp:txXfrm rot="-5400000">
        <a:off x="1820409" y="1510773"/>
        <a:ext cx="871025" cy="1001177"/>
      </dsp:txXfrm>
    </dsp:sp>
    <dsp:sp modelId="{9F6B22D2-89F5-4A75-A120-407FA7F0849A}">
      <dsp:nvSpPr>
        <dsp:cNvPr id="0" name=""/>
        <dsp:cNvSpPr/>
      </dsp:nvSpPr>
      <dsp:spPr>
        <a:xfrm>
          <a:off x="0" y="1575013"/>
          <a:ext cx="1570855" cy="87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s-ES" sz="2000" kern="1200" dirty="0"/>
            <a:t>Trabajador-s sexuales</a:t>
          </a:r>
        </a:p>
      </dsp:txBody>
      <dsp:txXfrm>
        <a:off x="0" y="1575013"/>
        <a:ext cx="1570855" cy="872697"/>
      </dsp:txXfrm>
    </dsp:sp>
    <dsp:sp modelId="{0F92F684-1ECD-4033-AC10-8A2A5A5A67A2}">
      <dsp:nvSpPr>
        <dsp:cNvPr id="0" name=""/>
        <dsp:cNvSpPr/>
      </dsp:nvSpPr>
      <dsp:spPr>
        <a:xfrm rot="5400000">
          <a:off x="2891497" y="1370584"/>
          <a:ext cx="1454495" cy="1265411"/>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3183232" y="1502701"/>
        <a:ext cx="871025" cy="1001177"/>
      </dsp:txXfrm>
    </dsp:sp>
    <dsp:sp modelId="{FE71D369-782E-4658-BA37-1C5D72A25391}">
      <dsp:nvSpPr>
        <dsp:cNvPr id="0" name=""/>
        <dsp:cNvSpPr/>
      </dsp:nvSpPr>
      <dsp:spPr>
        <a:xfrm rot="5400000">
          <a:off x="2214614" y="2613232"/>
          <a:ext cx="1454495" cy="1265411"/>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0,4%</a:t>
          </a:r>
        </a:p>
      </dsp:txBody>
      <dsp:txXfrm rot="-5400000">
        <a:off x="2506349" y="2745349"/>
        <a:ext cx="871025" cy="1001177"/>
      </dsp:txXfrm>
    </dsp:sp>
    <dsp:sp modelId="{0BB13CFC-445A-44B8-AA33-F269482BFAB7}">
      <dsp:nvSpPr>
        <dsp:cNvPr id="0" name=""/>
        <dsp:cNvSpPr/>
      </dsp:nvSpPr>
      <dsp:spPr>
        <a:xfrm>
          <a:off x="3612966" y="2809589"/>
          <a:ext cx="1623217" cy="87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err="1"/>
            <a:t>Prisioner</a:t>
          </a:r>
          <a:r>
            <a:rPr lang="es-ES" sz="2000" kern="1200" dirty="0"/>
            <a:t>-s</a:t>
          </a:r>
        </a:p>
      </dsp:txBody>
      <dsp:txXfrm>
        <a:off x="3612966" y="2809589"/>
        <a:ext cx="1623217" cy="872697"/>
      </dsp:txXfrm>
    </dsp:sp>
    <dsp:sp modelId="{025E149E-1BBD-4C9C-A62C-1C8D128A6015}">
      <dsp:nvSpPr>
        <dsp:cNvPr id="0" name=""/>
        <dsp:cNvSpPr/>
      </dsp:nvSpPr>
      <dsp:spPr>
        <a:xfrm rot="5400000">
          <a:off x="847970" y="2613232"/>
          <a:ext cx="1454495" cy="1265411"/>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1139705" y="2745349"/>
        <a:ext cx="871025" cy="1001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8B34C-4322-45B8-ABCC-B520BFF64B46}">
      <dsp:nvSpPr>
        <dsp:cNvPr id="0" name=""/>
        <dsp:cNvSpPr/>
      </dsp:nvSpPr>
      <dsp:spPr>
        <a:xfrm>
          <a:off x="5087833" y="1547"/>
          <a:ext cx="1584923" cy="158492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Deberes del Estado</a:t>
          </a:r>
        </a:p>
      </dsp:txBody>
      <dsp:txXfrm>
        <a:off x="5319940" y="233654"/>
        <a:ext cx="1120709" cy="1120709"/>
      </dsp:txXfrm>
    </dsp:sp>
    <dsp:sp modelId="{AAFF36EF-0D82-43F9-BEF8-353703A39A49}">
      <dsp:nvSpPr>
        <dsp:cNvPr id="0" name=""/>
        <dsp:cNvSpPr/>
      </dsp:nvSpPr>
      <dsp:spPr>
        <a:xfrm rot="2160000">
          <a:off x="6622415" y="1218412"/>
          <a:ext cx="420284" cy="5349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634455" y="1288339"/>
        <a:ext cx="294199" cy="320947"/>
      </dsp:txXfrm>
    </dsp:sp>
    <dsp:sp modelId="{022054D1-6AB0-4C5A-9C78-67876A7295B9}">
      <dsp:nvSpPr>
        <dsp:cNvPr id="0" name=""/>
        <dsp:cNvSpPr/>
      </dsp:nvSpPr>
      <dsp:spPr>
        <a:xfrm>
          <a:off x="7011605" y="1399249"/>
          <a:ext cx="1584923" cy="1584923"/>
        </a:xfrm>
        <a:prstGeom prst="ellipse">
          <a:avLst/>
        </a:prstGeom>
        <a:solidFill>
          <a:schemeClr val="accent4">
            <a:hueOff val="2229171"/>
            <a:satOff val="-10667"/>
            <a:lumOff val="39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Examen de VIH</a:t>
          </a:r>
        </a:p>
      </dsp:txBody>
      <dsp:txXfrm>
        <a:off x="7243712" y="1631356"/>
        <a:ext cx="1120709" cy="1120709"/>
      </dsp:txXfrm>
    </dsp:sp>
    <dsp:sp modelId="{50D9E956-CAB0-4B80-B594-4174559F916E}">
      <dsp:nvSpPr>
        <dsp:cNvPr id="0" name=""/>
        <dsp:cNvSpPr/>
      </dsp:nvSpPr>
      <dsp:spPr>
        <a:xfrm rot="6480000">
          <a:off x="7230192" y="3043707"/>
          <a:ext cx="420284" cy="534911"/>
        </a:xfrm>
        <a:prstGeom prst="rightArrow">
          <a:avLst>
            <a:gd name="adj1" fmla="val 60000"/>
            <a:gd name="adj2" fmla="val 50000"/>
          </a:avLst>
        </a:prstGeom>
        <a:solidFill>
          <a:schemeClr val="accent4">
            <a:hueOff val="2229171"/>
            <a:satOff val="-10667"/>
            <a:lumOff val="39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7312716" y="3090732"/>
        <a:ext cx="294199" cy="320947"/>
      </dsp:txXfrm>
    </dsp:sp>
    <dsp:sp modelId="{51D84F01-8AD5-457F-B4B9-CA0A93C35C18}">
      <dsp:nvSpPr>
        <dsp:cNvPr id="0" name=""/>
        <dsp:cNvSpPr/>
      </dsp:nvSpPr>
      <dsp:spPr>
        <a:xfrm>
          <a:off x="6276789" y="3660779"/>
          <a:ext cx="1584923" cy="1584923"/>
        </a:xfrm>
        <a:prstGeom prst="ellipse">
          <a:avLst/>
        </a:prstGeom>
        <a:solidFill>
          <a:schemeClr val="accent4">
            <a:hueOff val="4458342"/>
            <a:satOff val="-21334"/>
            <a:lumOff val="7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No Discriminación</a:t>
          </a:r>
        </a:p>
      </dsp:txBody>
      <dsp:txXfrm>
        <a:off x="6508896" y="3892886"/>
        <a:ext cx="1120709" cy="1120709"/>
      </dsp:txXfrm>
    </dsp:sp>
    <dsp:sp modelId="{763CC451-E406-437D-A58A-9A3A70C1C3AF}">
      <dsp:nvSpPr>
        <dsp:cNvPr id="0" name=""/>
        <dsp:cNvSpPr/>
      </dsp:nvSpPr>
      <dsp:spPr>
        <a:xfrm rot="10800000">
          <a:off x="5682047" y="4185784"/>
          <a:ext cx="420284" cy="534911"/>
        </a:xfrm>
        <a:prstGeom prst="rightArrow">
          <a:avLst>
            <a:gd name="adj1" fmla="val 60000"/>
            <a:gd name="adj2" fmla="val 50000"/>
          </a:avLst>
        </a:prstGeom>
        <a:solidFill>
          <a:schemeClr val="accent4">
            <a:hueOff val="4458342"/>
            <a:satOff val="-21334"/>
            <a:lumOff val="7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5808132" y="4292766"/>
        <a:ext cx="294199" cy="320947"/>
      </dsp:txXfrm>
    </dsp:sp>
    <dsp:sp modelId="{0283D00A-01B7-497C-9582-ACBE77DB380A}">
      <dsp:nvSpPr>
        <dsp:cNvPr id="0" name=""/>
        <dsp:cNvSpPr/>
      </dsp:nvSpPr>
      <dsp:spPr>
        <a:xfrm>
          <a:off x="3898876" y="3660779"/>
          <a:ext cx="1584923" cy="1584923"/>
        </a:xfrm>
        <a:prstGeom prst="ellipse">
          <a:avLst/>
        </a:prstGeom>
        <a:solidFill>
          <a:schemeClr val="accent4">
            <a:hueOff val="6687513"/>
            <a:satOff val="-32000"/>
            <a:lumOff val="119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Sanciones y Procedimientos</a:t>
          </a:r>
        </a:p>
      </dsp:txBody>
      <dsp:txXfrm>
        <a:off x="4130983" y="3892886"/>
        <a:ext cx="1120709" cy="1120709"/>
      </dsp:txXfrm>
    </dsp:sp>
    <dsp:sp modelId="{1E929D45-F613-4F9F-890A-E90EEB986226}">
      <dsp:nvSpPr>
        <dsp:cNvPr id="0" name=""/>
        <dsp:cNvSpPr/>
      </dsp:nvSpPr>
      <dsp:spPr>
        <a:xfrm rot="15120000">
          <a:off x="4117464" y="3066332"/>
          <a:ext cx="420284" cy="534911"/>
        </a:xfrm>
        <a:prstGeom prst="rightArrow">
          <a:avLst>
            <a:gd name="adj1" fmla="val 60000"/>
            <a:gd name="adj2" fmla="val 50000"/>
          </a:avLst>
        </a:prstGeom>
        <a:solidFill>
          <a:schemeClr val="accent4">
            <a:hueOff val="6687513"/>
            <a:satOff val="-32000"/>
            <a:lumOff val="119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4199988" y="3233271"/>
        <a:ext cx="294199" cy="320947"/>
      </dsp:txXfrm>
    </dsp:sp>
    <dsp:sp modelId="{5295016C-66FA-4544-A711-92E77B0D9ABD}">
      <dsp:nvSpPr>
        <dsp:cNvPr id="0" name=""/>
        <dsp:cNvSpPr/>
      </dsp:nvSpPr>
      <dsp:spPr>
        <a:xfrm>
          <a:off x="3164061" y="1399249"/>
          <a:ext cx="1584923" cy="1584923"/>
        </a:xfrm>
        <a:prstGeom prst="ellipse">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(En su momento: enfermedades catastróficas)</a:t>
          </a:r>
        </a:p>
      </dsp:txBody>
      <dsp:txXfrm>
        <a:off x="3396168" y="1631356"/>
        <a:ext cx="1120709" cy="1120709"/>
      </dsp:txXfrm>
    </dsp:sp>
    <dsp:sp modelId="{47506B24-5F64-4518-89F8-9A76F679E702}">
      <dsp:nvSpPr>
        <dsp:cNvPr id="0" name=""/>
        <dsp:cNvSpPr/>
      </dsp:nvSpPr>
      <dsp:spPr>
        <a:xfrm rot="19440000">
          <a:off x="4698643" y="1232396"/>
          <a:ext cx="420284" cy="534911"/>
        </a:xfrm>
        <a:prstGeom prst="rightArrow">
          <a:avLst>
            <a:gd name="adj1" fmla="val 60000"/>
            <a:gd name="adj2" fmla="val 50000"/>
          </a:avLst>
        </a:prstGeom>
        <a:solidFill>
          <a:schemeClr val="accent4">
            <a:hueOff val="8916683"/>
            <a:satOff val="-42667"/>
            <a:lumOff val="1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710683" y="1376433"/>
        <a:ext cx="294199" cy="32094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2B87E-8913-4DCA-8D63-50902E2720A6}" type="datetimeFigureOut">
              <a:rPr lang="es-CL" smtClean="0"/>
              <a:t>30-09-2019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29BB1-17D2-45F5-8090-99869E0897B7}" type="slidenum">
              <a:rPr lang="es-CL" smtClean="0"/>
              <a:t>‹Nº›</a:t>
            </a:fld>
            <a:endParaRPr lang="es-CL"/>
          </a:p>
        </p:txBody>
      </p:sp>
    </p:spTree>
    <p:extLst>
      <p:ext uri="{BB962C8B-B14F-4D97-AF65-F5344CB8AC3E}">
        <p14:creationId xmlns:p14="http://schemas.microsoft.com/office/powerpoint/2010/main" val="295510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smtClean="0"/>
              <a:t>2</a:t>
            </a:fld>
            <a:endParaRPr lang="es-ES"/>
          </a:p>
        </p:txBody>
      </p:sp>
    </p:spTree>
    <p:extLst>
      <p:ext uri="{BB962C8B-B14F-4D97-AF65-F5344CB8AC3E}">
        <p14:creationId xmlns:p14="http://schemas.microsoft.com/office/powerpoint/2010/main" val="409186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535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826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72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0509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794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6106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986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5559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865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969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3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9/30/2019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5022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0WlzFz9uy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ideo" Target="https://www.youtube.com/embed/7aCXrOyjj0k"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ideo" Target="https://www.youtube.com/embed/giPeIqZKqPo"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ideo" Target="https://www.youtube.com/embed/U92mZvuEFS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s multimedia en línea 4">
            <a:hlinkClick r:id="" action="ppaction://media"/>
            <a:extLst>
              <a:ext uri="{FF2B5EF4-FFF2-40B4-BE49-F238E27FC236}">
                <a16:creationId xmlns:a16="http://schemas.microsoft.com/office/drawing/2014/main" id="{A0ECD1DA-2491-46C7-9867-478AC561EE28}"/>
              </a:ext>
            </a:extLst>
          </p:cNvPr>
          <p:cNvPicPr>
            <a:picLocks noRot="1" noChangeAspect="1"/>
          </p:cNvPicPr>
          <p:nvPr>
            <a:videoFile r:link="rId1"/>
          </p:nvPr>
        </p:nvPicPr>
        <p:blipFill>
          <a:blip r:embed="rId3"/>
          <a:stretch>
            <a:fillRect/>
          </a:stretch>
        </p:blipFill>
        <p:spPr>
          <a:xfrm>
            <a:off x="1828800" y="165295"/>
            <a:ext cx="8637563" cy="6478173"/>
          </a:xfrm>
          <a:prstGeom prst="rect">
            <a:avLst/>
          </a:prstGeom>
        </p:spPr>
      </p:pic>
    </p:spTree>
    <p:extLst>
      <p:ext uri="{BB962C8B-B14F-4D97-AF65-F5344CB8AC3E}">
        <p14:creationId xmlns:p14="http://schemas.microsoft.com/office/powerpoint/2010/main" val="8643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455FC6-D876-47FA-9AC6-C44C87B469E4}"/>
              </a:ext>
            </a:extLst>
          </p:cNvPr>
          <p:cNvSpPr>
            <a:spLocks noGrp="1"/>
          </p:cNvSpPr>
          <p:nvPr>
            <p:ph idx="1"/>
          </p:nvPr>
        </p:nvSpPr>
        <p:spPr>
          <a:xfrm>
            <a:off x="1347684" y="4375052"/>
            <a:ext cx="9720073" cy="1737359"/>
          </a:xfrm>
        </p:spPr>
        <p:txBody>
          <a:bodyPr>
            <a:noAutofit/>
          </a:bodyPr>
          <a:lstStyle/>
          <a:p>
            <a:pPr algn="just"/>
            <a:r>
              <a:rPr lang="es-MX" sz="1900" b="1" dirty="0"/>
              <a:t>1. Infección aguda por el VIH: </a:t>
            </a:r>
            <a:r>
              <a:rPr lang="es-MX" sz="1900" dirty="0"/>
              <a:t>2 a 4 semanas. Durante la fase de infección aguda por el VIH, la concentración de ese virus en la sangre es muy alta, lo cual aumenta considerablemente su riesgo de transmisión.</a:t>
            </a:r>
          </a:p>
          <a:p>
            <a:pPr algn="just"/>
            <a:r>
              <a:rPr lang="es-MX" sz="1900" b="1" dirty="0"/>
              <a:t>2. Infección crónica por el VIH: reproducción continúa pero de forma más lenta y baja.</a:t>
            </a:r>
            <a:br>
              <a:rPr lang="es-MX" sz="1900" b="1" dirty="0"/>
            </a:br>
            <a:br>
              <a:rPr lang="es-MX" sz="1900" b="1" dirty="0"/>
            </a:br>
            <a:r>
              <a:rPr lang="es-MX" sz="1900" b="1" dirty="0"/>
              <a:t>3. SIDA. </a:t>
            </a:r>
            <a:r>
              <a:rPr lang="es-MX" sz="1900" dirty="0"/>
              <a:t>El SIDA es la fase final y más grave de la infección por el VIH. Puesto que el virus ha destruido el sistema inmunitario, el cuerpo no puede luchar contra las infecciones oportunistas y el cáncer. </a:t>
            </a:r>
            <a:endParaRPr lang="es-CL" sz="1900" dirty="0"/>
          </a:p>
        </p:txBody>
      </p:sp>
      <p:pic>
        <p:nvPicPr>
          <p:cNvPr id="3074" name="Picture 2" descr="https://infosida.nih.gov/images/factsheet/HIVProgressionSP_800.jpg">
            <a:extLst>
              <a:ext uri="{FF2B5EF4-FFF2-40B4-BE49-F238E27FC236}">
                <a16:creationId xmlns:a16="http://schemas.microsoft.com/office/drawing/2014/main" id="{EB63990A-B83E-4F67-989F-B8AEBAC69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976" y="261659"/>
            <a:ext cx="7348300" cy="374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d/d0/Hiv-timecourse-es.png">
            <a:extLst>
              <a:ext uri="{FF2B5EF4-FFF2-40B4-BE49-F238E27FC236}">
                <a16:creationId xmlns:a16="http://schemas.microsoft.com/office/drawing/2014/main" id="{86928BC2-3B74-4F7D-BFBD-DA0CB0340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670" y="908685"/>
            <a:ext cx="9812363" cy="550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8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285BB-95F8-48C5-B312-72E594321D03}"/>
              </a:ext>
            </a:extLst>
          </p:cNvPr>
          <p:cNvSpPr>
            <a:spLocks noGrp="1"/>
          </p:cNvSpPr>
          <p:nvPr>
            <p:ph type="title"/>
          </p:nvPr>
        </p:nvSpPr>
        <p:spPr/>
        <p:txBody>
          <a:bodyPr/>
          <a:lstStyle/>
          <a:p>
            <a:r>
              <a:rPr lang="es-CL" dirty="0">
                <a:solidFill>
                  <a:srgbClr val="C00000"/>
                </a:solidFill>
              </a:rPr>
              <a:t>¿cómo se transmite el </a:t>
            </a:r>
            <a:r>
              <a:rPr lang="es-CL" dirty="0" err="1">
                <a:solidFill>
                  <a:srgbClr val="C00000"/>
                </a:solidFill>
              </a:rPr>
              <a:t>vih</a:t>
            </a:r>
            <a:r>
              <a:rPr lang="es-CL" dirty="0">
                <a:solidFill>
                  <a:srgbClr val="C00000"/>
                </a:solidFill>
              </a:rPr>
              <a:t>?</a:t>
            </a:r>
          </a:p>
        </p:txBody>
      </p:sp>
      <p:sp>
        <p:nvSpPr>
          <p:cNvPr id="3" name="Marcador de contenido 2">
            <a:extLst>
              <a:ext uri="{FF2B5EF4-FFF2-40B4-BE49-F238E27FC236}">
                <a16:creationId xmlns:a16="http://schemas.microsoft.com/office/drawing/2014/main" id="{C6E274A8-FB07-472C-9E2D-E7B692DE7E0A}"/>
              </a:ext>
            </a:extLst>
          </p:cNvPr>
          <p:cNvSpPr>
            <a:spLocks noGrp="1"/>
          </p:cNvSpPr>
          <p:nvPr>
            <p:ph idx="1"/>
          </p:nvPr>
        </p:nvSpPr>
        <p:spPr/>
        <p:txBody>
          <a:bodyPr/>
          <a:lstStyle/>
          <a:p>
            <a:r>
              <a:rPr lang="es-MX" b="1" dirty="0">
                <a:solidFill>
                  <a:srgbClr val="C00000"/>
                </a:solidFill>
              </a:rPr>
              <a:t>Requisitos:</a:t>
            </a:r>
            <a:br>
              <a:rPr lang="es-MX" b="1" dirty="0"/>
            </a:br>
            <a:r>
              <a:rPr lang="es-MX" b="1" dirty="0"/>
              <a:t>1. Presencia del virus.</a:t>
            </a:r>
          </a:p>
          <a:p>
            <a:pPr algn="just"/>
            <a:r>
              <a:rPr lang="es-MX" b="1" dirty="0"/>
              <a:t>2. Fluido con capacidad de transmisión </a:t>
            </a:r>
            <a:r>
              <a:rPr lang="es-MX" dirty="0"/>
              <a:t>– El VIH está presente en todos los fluidos de las personas infectadas (orina, sudor, lágrimas, saliva…) pero sólo se encuentra en niveles de concentración con capacidad de infectar en la sangre, el semen/pre-seminal, el flujo vaginal y la leche materna (ordenados de mayor a menor capacidad de </a:t>
            </a:r>
            <a:r>
              <a:rPr lang="es-MX" dirty="0" err="1"/>
              <a:t>infectabilidad</a:t>
            </a:r>
            <a:r>
              <a:rPr lang="es-MX" dirty="0"/>
              <a:t>). </a:t>
            </a:r>
          </a:p>
          <a:p>
            <a:pPr algn="just"/>
            <a:r>
              <a:rPr lang="es-MX" b="1" dirty="0"/>
              <a:t>3. Puerta de entrada. </a:t>
            </a:r>
            <a:r>
              <a:rPr lang="es-MX" dirty="0"/>
              <a:t>Para que se produzca una infección el virus tiene que entrar en el organismo; pasar al torrente sanguíneo. La manera que tiene el virus de entrar en el organismo son las heridas y las mucosas.</a:t>
            </a:r>
          </a:p>
          <a:p>
            <a:pPr marL="0" indent="0" algn="just">
              <a:buNone/>
            </a:pPr>
            <a:r>
              <a:rPr lang="es-MX" dirty="0"/>
              <a:t>FORMAS: (a) Acto sexual, (b) transfusión de sangre, (c) maternidad.</a:t>
            </a:r>
          </a:p>
          <a:p>
            <a:endParaRPr lang="es-CL" dirty="0"/>
          </a:p>
        </p:txBody>
      </p:sp>
    </p:spTree>
    <p:extLst>
      <p:ext uri="{BB962C8B-B14F-4D97-AF65-F5344CB8AC3E}">
        <p14:creationId xmlns:p14="http://schemas.microsoft.com/office/powerpoint/2010/main" val="402936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AC394B-8400-4D1A-A965-1C3A5CF8581D}"/>
              </a:ext>
            </a:extLst>
          </p:cNvPr>
          <p:cNvPicPr>
            <a:picLocks noChangeAspect="1"/>
          </p:cNvPicPr>
          <p:nvPr/>
        </p:nvPicPr>
        <p:blipFill>
          <a:blip r:embed="rId2"/>
          <a:stretch>
            <a:fillRect/>
          </a:stretch>
        </p:blipFill>
        <p:spPr>
          <a:xfrm>
            <a:off x="972135" y="856805"/>
            <a:ext cx="5527138" cy="4910802"/>
          </a:xfrm>
          <a:prstGeom prst="rect">
            <a:avLst/>
          </a:prstGeom>
        </p:spPr>
      </p:pic>
      <p:pic>
        <p:nvPicPr>
          <p:cNvPr id="8" name="Imagen 7">
            <a:extLst>
              <a:ext uri="{FF2B5EF4-FFF2-40B4-BE49-F238E27FC236}">
                <a16:creationId xmlns:a16="http://schemas.microsoft.com/office/drawing/2014/main" id="{5881C5A9-B127-4073-A39F-7AD0DDB859C3}"/>
              </a:ext>
            </a:extLst>
          </p:cNvPr>
          <p:cNvPicPr>
            <a:picLocks noChangeAspect="1"/>
          </p:cNvPicPr>
          <p:nvPr/>
        </p:nvPicPr>
        <p:blipFill>
          <a:blip r:embed="rId3"/>
          <a:stretch>
            <a:fillRect/>
          </a:stretch>
        </p:blipFill>
        <p:spPr>
          <a:xfrm>
            <a:off x="6499273" y="892856"/>
            <a:ext cx="5276850" cy="2419350"/>
          </a:xfrm>
          <a:prstGeom prst="rect">
            <a:avLst/>
          </a:prstGeom>
        </p:spPr>
      </p:pic>
      <p:sp>
        <p:nvSpPr>
          <p:cNvPr id="10" name="CuadroTexto 9">
            <a:extLst>
              <a:ext uri="{FF2B5EF4-FFF2-40B4-BE49-F238E27FC236}">
                <a16:creationId xmlns:a16="http://schemas.microsoft.com/office/drawing/2014/main" id="{5D251EAF-C437-46EA-8CE8-82A628868316}"/>
              </a:ext>
            </a:extLst>
          </p:cNvPr>
          <p:cNvSpPr txBox="1"/>
          <p:nvPr/>
        </p:nvSpPr>
        <p:spPr>
          <a:xfrm>
            <a:off x="6569612" y="3826413"/>
            <a:ext cx="5136172" cy="1354217"/>
          </a:xfrm>
          <a:prstGeom prst="rect">
            <a:avLst/>
          </a:prstGeom>
          <a:noFill/>
        </p:spPr>
        <p:txBody>
          <a:bodyPr wrap="square" rtlCol="0">
            <a:spAutoFit/>
          </a:bodyPr>
          <a:lstStyle/>
          <a:p>
            <a:pPr algn="just"/>
            <a:r>
              <a:rPr lang="es-CL" dirty="0"/>
              <a:t>Debe tenerse en consideración de que en cada una de la situaciones descritas habrá diferencias según sus particularidades, y el nivel de exposición a fluidos que puedan transmitir el VIH.</a:t>
            </a:r>
          </a:p>
          <a:p>
            <a:pPr algn="just"/>
            <a:r>
              <a:rPr lang="es-CL" sz="1000" dirty="0"/>
              <a:t>Fuente de los cuadros: infosida.es</a:t>
            </a:r>
          </a:p>
        </p:txBody>
      </p:sp>
    </p:spTree>
    <p:extLst>
      <p:ext uri="{BB962C8B-B14F-4D97-AF65-F5344CB8AC3E}">
        <p14:creationId xmlns:p14="http://schemas.microsoft.com/office/powerpoint/2010/main" val="362506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13D29-2CAB-494D-87C7-DC53CD86D5BB}"/>
              </a:ext>
            </a:extLst>
          </p:cNvPr>
          <p:cNvSpPr>
            <a:spLocks noGrp="1"/>
          </p:cNvSpPr>
          <p:nvPr>
            <p:ph type="title"/>
          </p:nvPr>
        </p:nvSpPr>
        <p:spPr/>
        <p:txBody>
          <a:bodyPr/>
          <a:lstStyle/>
          <a:p>
            <a:r>
              <a:rPr lang="es-CL" dirty="0">
                <a:solidFill>
                  <a:srgbClr val="C00000"/>
                </a:solidFill>
              </a:rPr>
              <a:t>TRATAMIENTO ANTIRRETROVIRAL</a:t>
            </a:r>
          </a:p>
        </p:txBody>
      </p:sp>
      <p:sp>
        <p:nvSpPr>
          <p:cNvPr id="3" name="Marcador de contenido 2">
            <a:extLst>
              <a:ext uri="{FF2B5EF4-FFF2-40B4-BE49-F238E27FC236}">
                <a16:creationId xmlns:a16="http://schemas.microsoft.com/office/drawing/2014/main" id="{5ED3554A-EB22-4DEA-A842-DAE2FF23E49C}"/>
              </a:ext>
            </a:extLst>
          </p:cNvPr>
          <p:cNvSpPr>
            <a:spLocks noGrp="1"/>
          </p:cNvSpPr>
          <p:nvPr>
            <p:ph idx="1"/>
          </p:nvPr>
        </p:nvSpPr>
        <p:spPr/>
        <p:txBody>
          <a:bodyPr>
            <a:normAutofit lnSpcReduction="10000"/>
          </a:bodyPr>
          <a:lstStyle/>
          <a:p>
            <a:pPr algn="just"/>
            <a:r>
              <a:rPr lang="es-MX" b="1" dirty="0"/>
              <a:t>El tratamiento antirretroviral (TAR) consiste en usar medicamentos para tratar la infección por el VIH. </a:t>
            </a:r>
            <a:r>
              <a:rPr lang="es-MX" dirty="0"/>
              <a:t>Las personas que reciben el TAR toman a diario una combinación de medicamentos contra ese virus. Estos últimos suelen llamarse antirretrovirales o ARV. </a:t>
            </a:r>
            <a:r>
              <a:rPr lang="es-MX" b="1" dirty="0"/>
              <a:t>Funciones:</a:t>
            </a:r>
          </a:p>
          <a:p>
            <a:pPr algn="just"/>
            <a:r>
              <a:rPr lang="es-MX" dirty="0"/>
              <a:t>1. Reduce la concentración del VIH en el cuerpo.</a:t>
            </a:r>
          </a:p>
          <a:p>
            <a:pPr algn="just"/>
            <a:r>
              <a:rPr lang="es-MX" dirty="0"/>
              <a:t>2. Protege el sistema inmunológico.</a:t>
            </a:r>
          </a:p>
          <a:p>
            <a:pPr algn="just"/>
            <a:r>
              <a:rPr lang="es-MX" dirty="0"/>
              <a:t>3. Evita que la infección por VIH avance al SIDA.</a:t>
            </a:r>
          </a:p>
          <a:p>
            <a:pPr algn="just"/>
            <a:r>
              <a:rPr lang="es-MX" dirty="0"/>
              <a:t>4. </a:t>
            </a:r>
            <a:r>
              <a:rPr lang="es-MX" b="1" dirty="0"/>
              <a:t>Reduce el riesgo de transmisión de VIH.</a:t>
            </a:r>
          </a:p>
          <a:p>
            <a:pPr algn="just"/>
            <a:r>
              <a:rPr lang="es-MX" dirty="0"/>
              <a:t>El TAR no cura la infección por el VIH, pero puede ayudar a las personas seropositivas a tener una vida más larga y sana. También disminuye el riesgo de transmisión del VIH.</a:t>
            </a:r>
          </a:p>
          <a:p>
            <a:endParaRPr lang="es-CL" dirty="0"/>
          </a:p>
        </p:txBody>
      </p:sp>
    </p:spTree>
    <p:extLst>
      <p:ext uri="{BB962C8B-B14F-4D97-AF65-F5344CB8AC3E}">
        <p14:creationId xmlns:p14="http://schemas.microsoft.com/office/powerpoint/2010/main" val="218463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0CB0A-BBE8-47C6-A629-3C3E08581F54}"/>
              </a:ext>
            </a:extLst>
          </p:cNvPr>
          <p:cNvSpPr>
            <a:spLocks noGrp="1"/>
          </p:cNvSpPr>
          <p:nvPr>
            <p:ph type="title"/>
          </p:nvPr>
        </p:nvSpPr>
        <p:spPr/>
        <p:txBody>
          <a:bodyPr/>
          <a:lstStyle/>
          <a:p>
            <a:r>
              <a:rPr lang="es-CL" dirty="0">
                <a:solidFill>
                  <a:srgbClr val="C00000"/>
                </a:solidFill>
              </a:rPr>
              <a:t>¿CUÁNDO INICIAR EL TRATAMIENTO?</a:t>
            </a:r>
          </a:p>
        </p:txBody>
      </p:sp>
      <p:sp>
        <p:nvSpPr>
          <p:cNvPr id="3" name="Marcador de contenido 2">
            <a:extLst>
              <a:ext uri="{FF2B5EF4-FFF2-40B4-BE49-F238E27FC236}">
                <a16:creationId xmlns:a16="http://schemas.microsoft.com/office/drawing/2014/main" id="{50D5539D-1D16-4340-8121-FCC9D1FBF5F6}"/>
              </a:ext>
            </a:extLst>
          </p:cNvPr>
          <p:cNvSpPr>
            <a:spLocks noGrp="1"/>
          </p:cNvSpPr>
          <p:nvPr>
            <p:ph idx="1"/>
          </p:nvPr>
        </p:nvSpPr>
        <p:spPr/>
        <p:txBody>
          <a:bodyPr>
            <a:normAutofit lnSpcReduction="10000"/>
          </a:bodyPr>
          <a:lstStyle/>
          <a:p>
            <a:pPr algn="just"/>
            <a:r>
              <a:rPr lang="es-MX" dirty="0"/>
              <a:t>Hasta hace unos años se tomaba de referencia el valor de CD4 para iniciar o no el tratamiento, con distintas recomendaciones según guías, como por debajo de 350 células por mm3 para comenzar tratamiento antirretroviral. </a:t>
            </a:r>
            <a:r>
              <a:rPr lang="es-MX" b="1" dirty="0"/>
              <a:t>Hoy en día se recomienda el comienzo del tratamiento tras diagnóstico</a:t>
            </a:r>
            <a:r>
              <a:rPr lang="es-MX" dirty="0"/>
              <a:t>, ya que queda demostrado que un tratamiento temprano, no solo evita la transmisión del VIH, sino que mejora significativamente el pronóstico del paciente y reduce las comorbilidades con otras enfermedades relacionadas con VIH y la tasa de mortalidad. </a:t>
            </a:r>
          </a:p>
          <a:p>
            <a:pPr algn="just"/>
            <a:r>
              <a:rPr lang="es-MX" dirty="0">
                <a:solidFill>
                  <a:srgbClr val="C00000"/>
                </a:solidFill>
              </a:rPr>
              <a:t>	</a:t>
            </a:r>
            <a:r>
              <a:rPr lang="es-MX" dirty="0"/>
              <a:t>En Chile, el tratamiento parte en 1993 como monoterapia (una droga), en 1997 como </a:t>
            </a:r>
            <a:r>
              <a:rPr lang="es-MX" dirty="0" err="1"/>
              <a:t>biterapia</a:t>
            </a:r>
            <a:r>
              <a:rPr lang="es-MX" dirty="0"/>
              <a:t>, y en 1999 como </a:t>
            </a:r>
            <a:r>
              <a:rPr lang="es-MX" dirty="0" err="1"/>
              <a:t>triterapia</a:t>
            </a:r>
            <a:r>
              <a:rPr lang="es-MX" dirty="0"/>
              <a:t>.</a:t>
            </a:r>
          </a:p>
          <a:p>
            <a:pPr marL="0" indent="0" algn="just">
              <a:buNone/>
            </a:pPr>
            <a:r>
              <a:rPr lang="es-MX" dirty="0"/>
              <a:t>	</a:t>
            </a:r>
            <a:r>
              <a:rPr lang="es-MX" b="1" dirty="0"/>
              <a:t>Actualmente, se inicia el tratamiento tras certificación clara de que el paciente es una persona viviendo con VIH, con independencia de la carga viral de aquél o su recuento de CD4.</a:t>
            </a:r>
          </a:p>
        </p:txBody>
      </p:sp>
    </p:spTree>
    <p:extLst>
      <p:ext uri="{BB962C8B-B14F-4D97-AF65-F5344CB8AC3E}">
        <p14:creationId xmlns:p14="http://schemas.microsoft.com/office/powerpoint/2010/main" val="269142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5317B-34FA-48AB-8B2F-49689E48D984}"/>
              </a:ext>
            </a:extLst>
          </p:cNvPr>
          <p:cNvSpPr>
            <a:spLocks noGrp="1"/>
          </p:cNvSpPr>
          <p:nvPr>
            <p:ph type="title"/>
          </p:nvPr>
        </p:nvSpPr>
        <p:spPr/>
        <p:txBody>
          <a:bodyPr/>
          <a:lstStyle/>
          <a:p>
            <a:r>
              <a:rPr lang="es-CL" dirty="0">
                <a:solidFill>
                  <a:srgbClr val="C00000"/>
                </a:solidFill>
              </a:rPr>
              <a:t>Carga viral indetectable</a:t>
            </a:r>
          </a:p>
        </p:txBody>
      </p:sp>
      <p:sp>
        <p:nvSpPr>
          <p:cNvPr id="4" name="Marcador de contenido 3">
            <a:extLst>
              <a:ext uri="{FF2B5EF4-FFF2-40B4-BE49-F238E27FC236}">
                <a16:creationId xmlns:a16="http://schemas.microsoft.com/office/drawing/2014/main" id="{4542A840-CF31-4513-AE1C-3B7F440E8FDF}"/>
              </a:ext>
            </a:extLst>
          </p:cNvPr>
          <p:cNvSpPr>
            <a:spLocks noGrp="1"/>
          </p:cNvSpPr>
          <p:nvPr>
            <p:ph idx="1"/>
          </p:nvPr>
        </p:nvSpPr>
        <p:spPr/>
        <p:txBody>
          <a:bodyPr/>
          <a:lstStyle/>
          <a:p>
            <a:endParaRPr lang="es-CL"/>
          </a:p>
        </p:txBody>
      </p:sp>
      <p:sp>
        <p:nvSpPr>
          <p:cNvPr id="5" name="Marcador de texto 4">
            <a:extLst>
              <a:ext uri="{FF2B5EF4-FFF2-40B4-BE49-F238E27FC236}">
                <a16:creationId xmlns:a16="http://schemas.microsoft.com/office/drawing/2014/main" id="{11CBC853-93D0-4471-BD0F-586F34FEA7BF}"/>
              </a:ext>
            </a:extLst>
          </p:cNvPr>
          <p:cNvSpPr>
            <a:spLocks noGrp="1"/>
          </p:cNvSpPr>
          <p:nvPr>
            <p:ph type="body" sz="half" idx="2"/>
          </p:nvPr>
        </p:nvSpPr>
        <p:spPr/>
        <p:txBody>
          <a:bodyPr>
            <a:normAutofit/>
          </a:bodyPr>
          <a:lstStyle/>
          <a:p>
            <a:pPr algn="just"/>
            <a:r>
              <a:rPr lang="es-MX" dirty="0"/>
              <a:t>Es cuando la concentración del VIH en la sangre es demasiado baja para detectarla con una prueba de la carga viral (ARN del VIH).</a:t>
            </a:r>
            <a:endParaRPr lang="es-CL" dirty="0"/>
          </a:p>
          <a:p>
            <a:pPr algn="just"/>
            <a:r>
              <a:rPr lang="es-CL" b="1" dirty="0"/>
              <a:t>Chile actualmente fija el estado indetectable en menos de 20 copias del VIH por mm3.</a:t>
            </a:r>
          </a:p>
          <a:p>
            <a:pPr algn="just"/>
            <a:r>
              <a:rPr lang="es-MX" dirty="0"/>
              <a:t>El riesgo consiste en que cierta concentración del VIH, en forma de reservorios del virus latente, permanece dentro de las células y en los tejidos del cuerpo, siendo inmune al TAR. </a:t>
            </a:r>
            <a:r>
              <a:rPr lang="es-MX" b="1" dirty="0"/>
              <a:t>Por ende, aunque se encuentre una persona viviendo con VIH indetectable, SIEMPRE debe usarse condón, siendo una responsabilidad COMPARTIDA.</a:t>
            </a:r>
          </a:p>
        </p:txBody>
      </p:sp>
      <p:pic>
        <p:nvPicPr>
          <p:cNvPr id="5123" name="Picture 3" descr="Los medicamentos contra el VIH reducen la carga viral hasta niveles indetectables.">
            <a:extLst>
              <a:ext uri="{FF2B5EF4-FFF2-40B4-BE49-F238E27FC236}">
                <a16:creationId xmlns:a16="http://schemas.microsoft.com/office/drawing/2014/main" id="{07A1F97C-016E-41D8-AA00-A82C8FA66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248" y="822960"/>
            <a:ext cx="57150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64870-2FBB-4FF9-B1F5-23F2BBA85A66}"/>
              </a:ext>
            </a:extLst>
          </p:cNvPr>
          <p:cNvSpPr>
            <a:spLocks noGrp="1"/>
          </p:cNvSpPr>
          <p:nvPr>
            <p:ph type="title"/>
          </p:nvPr>
        </p:nvSpPr>
        <p:spPr/>
        <p:txBody>
          <a:bodyPr/>
          <a:lstStyle/>
          <a:p>
            <a:r>
              <a:rPr lang="es-CL" dirty="0">
                <a:solidFill>
                  <a:srgbClr val="C00000"/>
                </a:solidFill>
              </a:rPr>
              <a:t>Estudio </a:t>
            </a:r>
            <a:r>
              <a:rPr lang="es-CL" dirty="0" err="1">
                <a:solidFill>
                  <a:srgbClr val="C00000"/>
                </a:solidFill>
              </a:rPr>
              <a:t>partner</a:t>
            </a:r>
            <a:r>
              <a:rPr lang="es-CL" dirty="0">
                <a:solidFill>
                  <a:srgbClr val="C00000"/>
                </a:solidFill>
              </a:rPr>
              <a:t> (2014)</a:t>
            </a:r>
          </a:p>
        </p:txBody>
      </p:sp>
      <p:sp>
        <p:nvSpPr>
          <p:cNvPr id="5" name="Marcador de contenido 4">
            <a:extLst>
              <a:ext uri="{FF2B5EF4-FFF2-40B4-BE49-F238E27FC236}">
                <a16:creationId xmlns:a16="http://schemas.microsoft.com/office/drawing/2014/main" id="{AB13FB5F-EC78-4A8B-97BB-2EBB6307CA06}"/>
              </a:ext>
            </a:extLst>
          </p:cNvPr>
          <p:cNvSpPr>
            <a:spLocks noGrp="1"/>
          </p:cNvSpPr>
          <p:nvPr>
            <p:ph idx="1"/>
          </p:nvPr>
        </p:nvSpPr>
        <p:spPr/>
        <p:txBody>
          <a:bodyPr>
            <a:normAutofit lnSpcReduction="10000"/>
          </a:bodyPr>
          <a:lstStyle/>
          <a:p>
            <a:pPr algn="just">
              <a:buFontTx/>
              <a:buChar char="-"/>
            </a:pPr>
            <a:r>
              <a:rPr lang="es-MX" dirty="0"/>
              <a:t>El estudio observacional PARTNER se puso en marcha para evaluar la tasa de transmisiones del VIH dentro de parejas </a:t>
            </a:r>
            <a:r>
              <a:rPr lang="es-MX" dirty="0" err="1"/>
              <a:t>serodiscordantes</a:t>
            </a:r>
            <a:r>
              <a:rPr lang="es-MX" dirty="0"/>
              <a:t> (tanto heterosexuales como gais). </a:t>
            </a:r>
            <a:r>
              <a:rPr lang="es-MX" b="1" dirty="0"/>
              <a:t>El estudio se llevó a cabo en 75 clínicas de 14 países europeos y contó con la participación de 1.166 parejas </a:t>
            </a:r>
            <a:r>
              <a:rPr lang="es-MX" b="1" dirty="0" err="1"/>
              <a:t>serodiscordantes</a:t>
            </a:r>
            <a:r>
              <a:rPr lang="es-MX" b="1" dirty="0"/>
              <a:t> </a:t>
            </a:r>
            <a:r>
              <a:rPr lang="es-MX" dirty="0"/>
              <a:t>(en donde la persona con el VIH tomaba tratamiento).</a:t>
            </a:r>
          </a:p>
          <a:p>
            <a:pPr algn="just">
              <a:buFontTx/>
              <a:buChar char="-"/>
            </a:pPr>
            <a:r>
              <a:rPr lang="es-MX" dirty="0"/>
              <a:t>Para ser incluidas en el estudio, el miembro con el VIH de la pareja debía tener una </a:t>
            </a:r>
            <a:r>
              <a:rPr lang="es-MX" b="1" dirty="0"/>
              <a:t>carga viral inferior a 200 copias/</a:t>
            </a:r>
            <a:r>
              <a:rPr lang="es-MX" b="1" dirty="0" err="1"/>
              <a:t>mL</a:t>
            </a:r>
            <a:r>
              <a:rPr lang="es-MX" b="1" dirty="0"/>
              <a:t> </a:t>
            </a:r>
            <a:r>
              <a:rPr lang="es-MX" dirty="0"/>
              <a:t>y las parejas debían haber mantenido relaciones sexuales sin preservativo durante el mes previo a la entrada del estudio y pensar mantenerlas en los meses siguientes.</a:t>
            </a:r>
          </a:p>
          <a:p>
            <a:pPr algn="just">
              <a:buFontTx/>
              <a:buChar char="-"/>
            </a:pPr>
            <a:r>
              <a:rPr lang="es-MX" dirty="0"/>
              <a:t> Tras el seguimiento en promedio de dos años, y </a:t>
            </a:r>
            <a:r>
              <a:rPr lang="es-MX" b="1" dirty="0"/>
              <a:t>un total de 58.000 relaciones sexuales sin protección, no se registró ningún caso de transmisión dentro de las parejas del estudio.</a:t>
            </a:r>
            <a:endParaRPr lang="es-CL" dirty="0"/>
          </a:p>
        </p:txBody>
      </p:sp>
    </p:spTree>
    <p:extLst>
      <p:ext uri="{BB962C8B-B14F-4D97-AF65-F5344CB8AC3E}">
        <p14:creationId xmlns:p14="http://schemas.microsoft.com/office/powerpoint/2010/main" val="361647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D611E3A-68D2-4997-8F04-4DE913740747}"/>
              </a:ext>
            </a:extLst>
          </p:cNvPr>
          <p:cNvSpPr>
            <a:spLocks noGrp="1"/>
          </p:cNvSpPr>
          <p:nvPr>
            <p:ph type="title"/>
          </p:nvPr>
        </p:nvSpPr>
        <p:spPr/>
        <p:txBody>
          <a:bodyPr/>
          <a:lstStyle/>
          <a:p>
            <a:r>
              <a:rPr lang="es-CL" dirty="0">
                <a:solidFill>
                  <a:srgbClr val="C00000"/>
                </a:solidFill>
              </a:rPr>
              <a:t>Pep y </a:t>
            </a:r>
            <a:r>
              <a:rPr lang="es-CL" dirty="0" err="1">
                <a:solidFill>
                  <a:srgbClr val="C00000"/>
                </a:solidFill>
              </a:rPr>
              <a:t>prep</a:t>
            </a:r>
            <a:endParaRPr lang="es-CL" dirty="0">
              <a:solidFill>
                <a:srgbClr val="C00000"/>
              </a:solidFill>
            </a:endParaRPr>
          </a:p>
        </p:txBody>
      </p:sp>
      <p:sp>
        <p:nvSpPr>
          <p:cNvPr id="6" name="Marcador de texto 5">
            <a:extLst>
              <a:ext uri="{FF2B5EF4-FFF2-40B4-BE49-F238E27FC236}">
                <a16:creationId xmlns:a16="http://schemas.microsoft.com/office/drawing/2014/main" id="{6AF77836-701B-4F92-AC64-D310798B9092}"/>
              </a:ext>
            </a:extLst>
          </p:cNvPr>
          <p:cNvSpPr>
            <a:spLocks noGrp="1"/>
          </p:cNvSpPr>
          <p:nvPr>
            <p:ph type="body" sz="half" idx="2"/>
          </p:nvPr>
        </p:nvSpPr>
        <p:spPr>
          <a:xfrm>
            <a:off x="1024127" y="1842868"/>
            <a:ext cx="4617017" cy="4754880"/>
          </a:xfrm>
        </p:spPr>
        <p:txBody>
          <a:bodyPr>
            <a:normAutofit/>
          </a:bodyPr>
          <a:lstStyle/>
          <a:p>
            <a:pPr algn="just"/>
            <a:r>
              <a:rPr lang="es-MX" b="1" dirty="0"/>
              <a:t>Profilaxis Pre-exposición (PREP) </a:t>
            </a:r>
            <a:r>
              <a:rPr lang="es-MX" dirty="0"/>
              <a:t>es un método para prevenir la infección por el VIH en las personas que no tienen la infección pero corren un alto riesgo de infectarse. Implica tomar diariamente una combinación específica de medicamentos contra el VIH. La profilaxis </a:t>
            </a:r>
            <a:r>
              <a:rPr lang="es-MX" dirty="0" err="1"/>
              <a:t>preexposición</a:t>
            </a:r>
            <a:r>
              <a:rPr lang="es-MX" dirty="0"/>
              <a:t> es una forma inocua y eficaz de reducir la transmisión del VIH en las personas expuestas a alto riesgo de infección por ese virus.</a:t>
            </a:r>
            <a:br>
              <a:rPr lang="es-MX" dirty="0"/>
            </a:br>
            <a:br>
              <a:rPr lang="es-MX" dirty="0"/>
            </a:br>
            <a:r>
              <a:rPr lang="es-MX" b="1" dirty="0"/>
              <a:t>La Profilaxis </a:t>
            </a:r>
            <a:r>
              <a:rPr lang="es-MX" b="1" dirty="0" err="1"/>
              <a:t>Posexposición</a:t>
            </a:r>
            <a:r>
              <a:rPr lang="es-MX" b="1" dirty="0"/>
              <a:t> (PEP) </a:t>
            </a:r>
            <a:r>
              <a:rPr lang="es-MX" dirty="0"/>
              <a:t>es el método de emergencia para prevenir la transmisión una vez que ha sostenido una relación sexual de riesgo. En Chile se entrega en el sistema público </a:t>
            </a:r>
            <a:r>
              <a:rPr lang="es-MX" b="1" dirty="0"/>
              <a:t>para personas que sufran violencia sexual y para trabajadores del área de Salud que sufran algún incidente</a:t>
            </a:r>
            <a:r>
              <a:rPr lang="es-MX" dirty="0"/>
              <a:t> (corte, pinchazo, accidente al trabajar con fluidos).</a:t>
            </a:r>
            <a:endParaRPr lang="es-CL" dirty="0"/>
          </a:p>
        </p:txBody>
      </p:sp>
      <p:pic>
        <p:nvPicPr>
          <p:cNvPr id="4098" name="Picture 2" descr="Una comparaciÃ³n de las semejanzas y las diferencias entre la PrEP y la PEP, 2 mÃ©todos de prevenciÃ³n contra el VIH.">
            <a:extLst>
              <a:ext uri="{FF2B5EF4-FFF2-40B4-BE49-F238E27FC236}">
                <a16:creationId xmlns:a16="http://schemas.microsoft.com/office/drawing/2014/main" id="{1AF9F134-0C49-4B19-8905-C163053C5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530" y="0"/>
            <a:ext cx="5178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8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4A9DA-50EC-4C53-9445-C3A712118F03}"/>
              </a:ext>
            </a:extLst>
          </p:cNvPr>
          <p:cNvSpPr>
            <a:spLocks noGrp="1"/>
          </p:cNvSpPr>
          <p:nvPr>
            <p:ph type="title"/>
          </p:nvPr>
        </p:nvSpPr>
        <p:spPr/>
        <p:txBody>
          <a:bodyPr/>
          <a:lstStyle/>
          <a:p>
            <a:r>
              <a:rPr lang="es-CL" dirty="0">
                <a:solidFill>
                  <a:srgbClr val="C00000"/>
                </a:solidFill>
              </a:rPr>
              <a:t>Test de </a:t>
            </a:r>
            <a:r>
              <a:rPr lang="es-CL" dirty="0" err="1">
                <a:solidFill>
                  <a:srgbClr val="C00000"/>
                </a:solidFill>
              </a:rPr>
              <a:t>elisa</a:t>
            </a:r>
            <a:endParaRPr lang="es-CL" dirty="0">
              <a:solidFill>
                <a:srgbClr val="C00000"/>
              </a:solidFill>
            </a:endParaRPr>
          </a:p>
        </p:txBody>
      </p:sp>
      <p:sp>
        <p:nvSpPr>
          <p:cNvPr id="3" name="Marcador de contenido 2">
            <a:extLst>
              <a:ext uri="{FF2B5EF4-FFF2-40B4-BE49-F238E27FC236}">
                <a16:creationId xmlns:a16="http://schemas.microsoft.com/office/drawing/2014/main" id="{11023A71-82A3-4DA4-ADFD-CD1826ACD721}"/>
              </a:ext>
            </a:extLst>
          </p:cNvPr>
          <p:cNvSpPr>
            <a:spLocks noGrp="1"/>
          </p:cNvSpPr>
          <p:nvPr>
            <p:ph idx="1"/>
          </p:nvPr>
        </p:nvSpPr>
        <p:spPr>
          <a:xfrm>
            <a:off x="1024128" y="2286000"/>
            <a:ext cx="9720073" cy="4283612"/>
          </a:xfrm>
        </p:spPr>
        <p:txBody>
          <a:bodyPr>
            <a:normAutofit fontScale="85000" lnSpcReduction="20000"/>
          </a:bodyPr>
          <a:lstStyle/>
          <a:p>
            <a:pPr algn="just">
              <a:lnSpc>
                <a:spcPct val="110000"/>
              </a:lnSpc>
            </a:pPr>
            <a:r>
              <a:rPr lang="es-MX" dirty="0"/>
              <a:t>La prueba de detección se realiza mediante el test E.L.I.S.A., método que detecta los anticuerpos producidos por el organismo como reacción a la presencia del virus.</a:t>
            </a:r>
          </a:p>
          <a:p>
            <a:pPr algn="just">
              <a:lnSpc>
                <a:spcPct val="110000"/>
              </a:lnSpc>
            </a:pPr>
            <a:r>
              <a:rPr lang="es-MX" dirty="0"/>
              <a:t>Un resultado negativo (no reactivo) nos indica que la persona no tiene VIH. En caso de ser positivo el resultado (reactivo) debe realizarse por ley un segundo test en el ISP. </a:t>
            </a:r>
            <a:br>
              <a:rPr lang="es-MX" dirty="0"/>
            </a:br>
            <a:r>
              <a:rPr lang="es-MX" b="1" dirty="0"/>
              <a:t>¿Cuánto tiempo hay que esperar para realizarse la prueba del VIH después de haber tenido una práctica de riesgo? </a:t>
            </a:r>
            <a:r>
              <a:rPr lang="es-MX" b="1" dirty="0">
                <a:solidFill>
                  <a:srgbClr val="0070C0"/>
                </a:solidFill>
              </a:rPr>
              <a:t>Período de ventana.</a:t>
            </a:r>
            <a:endParaRPr lang="es-MX" dirty="0">
              <a:solidFill>
                <a:srgbClr val="0070C0"/>
              </a:solidFill>
            </a:endParaRPr>
          </a:p>
          <a:p>
            <a:pPr algn="just" fontAlgn="base">
              <a:lnSpc>
                <a:spcPct val="110000"/>
              </a:lnSpc>
            </a:pPr>
            <a:r>
              <a:rPr lang="es-MX" b="1" dirty="0">
                <a:solidFill>
                  <a:srgbClr val="C00000"/>
                </a:solidFill>
              </a:rPr>
              <a:t>Test rápido.</a:t>
            </a:r>
          </a:p>
          <a:p>
            <a:pPr algn="just" fontAlgn="base">
              <a:lnSpc>
                <a:spcPct val="110000"/>
              </a:lnSpc>
            </a:pPr>
            <a:r>
              <a:rPr lang="es-MX" dirty="0"/>
              <a:t>Se encuentra como plan piloto del </a:t>
            </a:r>
            <a:r>
              <a:rPr lang="es-MX" dirty="0" err="1"/>
              <a:t>Minsal</a:t>
            </a:r>
            <a:r>
              <a:rPr lang="es-MX" dirty="0"/>
              <a:t> en algunos consultorios de la regiones de Arica y Parinacota y la región Metropolitana (donde se registra el mayor incremento de casos), está disponible en las clínicas y centros médicos privados con un costo que oscila entre los $20 mil y $40 mil.</a:t>
            </a:r>
          </a:p>
          <a:p>
            <a:r>
              <a:rPr lang="es-MX" b="1" dirty="0"/>
              <a:t>En la Encuesta Nacional de Salud 2016-2017, sólo el 17,2% de la población encuestada afirmó haberse realizado el test en los últimos 12 meses.</a:t>
            </a:r>
          </a:p>
          <a:p>
            <a:pPr marL="0" indent="0" algn="just" fontAlgn="base">
              <a:lnSpc>
                <a:spcPct val="110000"/>
              </a:lnSpc>
              <a:buNone/>
            </a:pPr>
            <a:endParaRPr lang="es-MX" dirty="0"/>
          </a:p>
          <a:p>
            <a:pPr marL="0" indent="0">
              <a:buNone/>
            </a:pPr>
            <a:endParaRPr lang="es-CL" dirty="0"/>
          </a:p>
        </p:txBody>
      </p:sp>
    </p:spTree>
    <p:extLst>
      <p:ext uri="{BB962C8B-B14F-4D97-AF65-F5344CB8AC3E}">
        <p14:creationId xmlns:p14="http://schemas.microsoft.com/office/powerpoint/2010/main" val="358482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a:bodyPr>
          <a:lstStyle/>
          <a:p>
            <a:pPr rtl="0"/>
            <a:r>
              <a:rPr lang="es-ES" sz="7000" dirty="0"/>
              <a:t>VIH/SIDA y Derecho </a:t>
            </a:r>
          </a:p>
        </p:txBody>
      </p:sp>
      <p:sp>
        <p:nvSpPr>
          <p:cNvPr id="3" name="Subtítulo 2"/>
          <p:cNvSpPr>
            <a:spLocks noGrp="1"/>
          </p:cNvSpPr>
          <p:nvPr>
            <p:ph type="subTitle" idx="1"/>
          </p:nvPr>
        </p:nvSpPr>
        <p:spPr/>
        <p:txBody>
          <a:bodyPr rtlCol="0"/>
          <a:lstStyle/>
          <a:p>
            <a:r>
              <a:rPr lang="es-ES" b="1" dirty="0"/>
              <a:t>Curso Clínica de Interés Público</a:t>
            </a:r>
            <a:br>
              <a:rPr lang="es-ES" dirty="0"/>
            </a:br>
            <a:r>
              <a:rPr lang="es-ES" dirty="0"/>
              <a:t>Universidad de Chile</a:t>
            </a:r>
            <a:br>
              <a:rPr lang="es-ES" dirty="0"/>
            </a:br>
            <a:r>
              <a:rPr lang="es-ES" b="1" dirty="0"/>
              <a:t>Profesor</a:t>
            </a:r>
            <a:r>
              <a:rPr lang="es-ES" dirty="0"/>
              <a:t> Marcelo </a:t>
            </a:r>
            <a:r>
              <a:rPr lang="es-ES" dirty="0" err="1"/>
              <a:t>Oyharcabal</a:t>
            </a:r>
            <a:r>
              <a:rPr lang="es-ES" dirty="0"/>
              <a:t> F.</a:t>
            </a:r>
            <a:br>
              <a:rPr lang="es-ES" dirty="0"/>
            </a:br>
            <a:r>
              <a:rPr lang="es-ES" b="1" dirty="0"/>
              <a:t>Ayudante</a:t>
            </a:r>
            <a:r>
              <a:rPr lang="es-ES" dirty="0"/>
              <a:t> Leonardo Jofré R.</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B9B0D-2FE1-4E2F-9EBE-3ED4453A5355}"/>
              </a:ext>
            </a:extLst>
          </p:cNvPr>
          <p:cNvSpPr>
            <a:spLocks noGrp="1"/>
          </p:cNvSpPr>
          <p:nvPr>
            <p:ph type="title"/>
          </p:nvPr>
        </p:nvSpPr>
        <p:spPr/>
        <p:txBody>
          <a:bodyPr/>
          <a:lstStyle/>
          <a:p>
            <a:r>
              <a:rPr lang="es-CL" dirty="0">
                <a:solidFill>
                  <a:srgbClr val="C00000"/>
                </a:solidFill>
              </a:rPr>
              <a:t>Meta 90-90-90: </a:t>
            </a:r>
            <a:r>
              <a:rPr lang="es-CL" dirty="0" err="1">
                <a:solidFill>
                  <a:srgbClr val="C00000"/>
                </a:solidFill>
              </a:rPr>
              <a:t>onusida</a:t>
            </a:r>
            <a:endParaRPr lang="es-CL" dirty="0">
              <a:solidFill>
                <a:srgbClr val="C00000"/>
              </a:solidFill>
            </a:endParaRPr>
          </a:p>
        </p:txBody>
      </p:sp>
      <p:sp>
        <p:nvSpPr>
          <p:cNvPr id="3" name="Marcador de contenido 2">
            <a:extLst>
              <a:ext uri="{FF2B5EF4-FFF2-40B4-BE49-F238E27FC236}">
                <a16:creationId xmlns:a16="http://schemas.microsoft.com/office/drawing/2014/main" id="{788705BE-010D-442C-9B8D-49E466389CBE}"/>
              </a:ext>
            </a:extLst>
          </p:cNvPr>
          <p:cNvSpPr>
            <a:spLocks noGrp="1"/>
          </p:cNvSpPr>
          <p:nvPr>
            <p:ph idx="1"/>
          </p:nvPr>
        </p:nvSpPr>
        <p:spPr/>
        <p:txBody>
          <a:bodyPr/>
          <a:lstStyle/>
          <a:p>
            <a:pPr algn="just"/>
            <a:r>
              <a:rPr lang="es-MX" dirty="0"/>
              <a:t>En su 37ª reunión, la Junta de Coordinación del ONUSIDA aprobó una nueva estrategia para poner fin a la epidemia de sida en cuanto amenaza para la salud pública para el 2030. Una de las aristas que se mantuvo, fue la campaña 90-90-90. Ésta es parte de la declaración de la Acción Acelerada (2014), la cual apunta a eliminar las muertes por VIH/SIDA hacia el 2020. </a:t>
            </a:r>
            <a:endParaRPr lang="es-CL" dirty="0"/>
          </a:p>
        </p:txBody>
      </p:sp>
      <p:pic>
        <p:nvPicPr>
          <p:cNvPr id="4" name="Imagen 3">
            <a:extLst>
              <a:ext uri="{FF2B5EF4-FFF2-40B4-BE49-F238E27FC236}">
                <a16:creationId xmlns:a16="http://schemas.microsoft.com/office/drawing/2014/main" id="{24351501-5016-4723-AAB2-750692C7723D}"/>
              </a:ext>
            </a:extLst>
          </p:cNvPr>
          <p:cNvPicPr>
            <a:picLocks noChangeAspect="1"/>
          </p:cNvPicPr>
          <p:nvPr/>
        </p:nvPicPr>
        <p:blipFill>
          <a:blip r:embed="rId2"/>
          <a:stretch>
            <a:fillRect/>
          </a:stretch>
        </p:blipFill>
        <p:spPr>
          <a:xfrm>
            <a:off x="2854349" y="4297680"/>
            <a:ext cx="5667375" cy="2228850"/>
          </a:xfrm>
          <a:prstGeom prst="rect">
            <a:avLst/>
          </a:prstGeom>
        </p:spPr>
      </p:pic>
    </p:spTree>
    <p:extLst>
      <p:ext uri="{BB962C8B-B14F-4D97-AF65-F5344CB8AC3E}">
        <p14:creationId xmlns:p14="http://schemas.microsoft.com/office/powerpoint/2010/main" val="33806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C6AB-7B3A-4B15-AD36-D5BBFFED7958}"/>
              </a:ext>
            </a:extLst>
          </p:cNvPr>
          <p:cNvSpPr>
            <a:spLocks noGrp="1"/>
          </p:cNvSpPr>
          <p:nvPr>
            <p:ph type="title"/>
          </p:nvPr>
        </p:nvSpPr>
        <p:spPr/>
        <p:txBody>
          <a:bodyPr/>
          <a:lstStyle/>
          <a:p>
            <a:r>
              <a:rPr lang="es-CL" dirty="0">
                <a:solidFill>
                  <a:srgbClr val="C00000"/>
                </a:solidFill>
              </a:rPr>
              <a:t>Enfoque de la campaña</a:t>
            </a:r>
          </a:p>
        </p:txBody>
      </p:sp>
      <p:sp>
        <p:nvSpPr>
          <p:cNvPr id="3" name="Marcador de contenido 2">
            <a:extLst>
              <a:ext uri="{FF2B5EF4-FFF2-40B4-BE49-F238E27FC236}">
                <a16:creationId xmlns:a16="http://schemas.microsoft.com/office/drawing/2014/main" id="{77D70020-AC89-4F28-AB24-65FEB954DE73}"/>
              </a:ext>
            </a:extLst>
          </p:cNvPr>
          <p:cNvSpPr>
            <a:spLocks noGrp="1"/>
          </p:cNvSpPr>
          <p:nvPr>
            <p:ph idx="1"/>
          </p:nvPr>
        </p:nvSpPr>
        <p:spPr/>
        <p:txBody>
          <a:bodyPr/>
          <a:lstStyle/>
          <a:p>
            <a:pPr algn="just"/>
            <a:r>
              <a:rPr lang="es-CL" b="1" dirty="0"/>
              <a:t>1. </a:t>
            </a:r>
            <a:r>
              <a:rPr lang="es-MX" b="1" dirty="0"/>
              <a:t>El primer desafío: La toma del examen.</a:t>
            </a:r>
          </a:p>
          <a:p>
            <a:pPr algn="just"/>
            <a:r>
              <a:rPr lang="es-MX" b="1" dirty="0"/>
              <a:t>2. </a:t>
            </a:r>
            <a:r>
              <a:rPr lang="es-CL" b="1" dirty="0"/>
              <a:t>Terapias para todos: </a:t>
            </a:r>
            <a:r>
              <a:rPr lang="es-MX" dirty="0"/>
              <a:t>Por estar incluida dentro de las enfermedades AUGE, los antirretrovirales para los portadores del virus están garantizados por ley.</a:t>
            </a:r>
            <a:br>
              <a:rPr lang="es-MX" dirty="0"/>
            </a:br>
            <a:r>
              <a:rPr lang="es-MX" b="1" dirty="0"/>
              <a:t>3. </a:t>
            </a:r>
            <a:r>
              <a:rPr lang="es-CL" b="1" dirty="0"/>
              <a:t>Una adherencia total: </a:t>
            </a:r>
            <a:r>
              <a:rPr lang="es-MX" dirty="0"/>
              <a:t>El tercer factor involucrado en esta ecuación, es que los mismos pacientes sean disciplinados a la hora de tomar sus medicaciones. Para ello, los esquemas de tratamiento tendrán que estar pensados para las individualidades de cada paciente, pensando en su vida diaria y los efectos colaterales que cada uno de los antirretrovirales tiene.</a:t>
            </a:r>
          </a:p>
          <a:p>
            <a:pPr algn="just"/>
            <a:r>
              <a:rPr lang="es-MX" sz="1000" dirty="0"/>
              <a:t>Fuente: fundacionsavia.cl</a:t>
            </a:r>
          </a:p>
          <a:p>
            <a:pPr algn="ctr"/>
            <a:r>
              <a:rPr lang="es-MX" b="1" dirty="0"/>
              <a:t>¿Cuál es el mayor desafío para Chile?</a:t>
            </a:r>
            <a:endParaRPr lang="es-CL" dirty="0"/>
          </a:p>
        </p:txBody>
      </p:sp>
    </p:spTree>
    <p:extLst>
      <p:ext uri="{BB962C8B-B14F-4D97-AF65-F5344CB8AC3E}">
        <p14:creationId xmlns:p14="http://schemas.microsoft.com/office/powerpoint/2010/main" val="108360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8EDA5F3-5164-468A-B265-B524BF61DB5F}"/>
              </a:ext>
            </a:extLst>
          </p:cNvPr>
          <p:cNvSpPr>
            <a:spLocks noGrp="1"/>
          </p:cNvSpPr>
          <p:nvPr>
            <p:ph type="title"/>
          </p:nvPr>
        </p:nvSpPr>
        <p:spPr/>
        <p:txBody>
          <a:bodyPr/>
          <a:lstStyle/>
          <a:p>
            <a:r>
              <a:rPr lang="es-CL" dirty="0"/>
              <a:t>Situación actual en chile</a:t>
            </a:r>
          </a:p>
        </p:txBody>
      </p:sp>
      <p:sp>
        <p:nvSpPr>
          <p:cNvPr id="5" name="Marcador de texto 4">
            <a:extLst>
              <a:ext uri="{FF2B5EF4-FFF2-40B4-BE49-F238E27FC236}">
                <a16:creationId xmlns:a16="http://schemas.microsoft.com/office/drawing/2014/main" id="{5420B408-31A6-494D-9178-1C2BA8D9C82C}"/>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102003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DE55E92-2EE8-428E-AF98-6CD81965307C}"/>
              </a:ext>
            </a:extLst>
          </p:cNvPr>
          <p:cNvSpPr>
            <a:spLocks noGrp="1"/>
          </p:cNvSpPr>
          <p:nvPr>
            <p:ph type="title"/>
          </p:nvPr>
        </p:nvSpPr>
        <p:spPr/>
        <p:txBody>
          <a:bodyPr/>
          <a:lstStyle/>
          <a:p>
            <a:r>
              <a:rPr lang="es-CL" dirty="0">
                <a:solidFill>
                  <a:srgbClr val="C00000"/>
                </a:solidFill>
              </a:rPr>
              <a:t>Datos A nivel global</a:t>
            </a:r>
          </a:p>
        </p:txBody>
      </p:sp>
      <p:sp>
        <p:nvSpPr>
          <p:cNvPr id="5" name="Marcador de contenido 4">
            <a:extLst>
              <a:ext uri="{FF2B5EF4-FFF2-40B4-BE49-F238E27FC236}">
                <a16:creationId xmlns:a16="http://schemas.microsoft.com/office/drawing/2014/main" id="{74E973C5-4EBE-44B0-B177-F4C88588C3D4}"/>
              </a:ext>
            </a:extLst>
          </p:cNvPr>
          <p:cNvSpPr>
            <a:spLocks noGrp="1"/>
          </p:cNvSpPr>
          <p:nvPr>
            <p:ph idx="1"/>
          </p:nvPr>
        </p:nvSpPr>
        <p:spPr/>
        <p:txBody>
          <a:bodyPr>
            <a:normAutofit fontScale="92500" lnSpcReduction="10000"/>
          </a:bodyPr>
          <a:lstStyle/>
          <a:p>
            <a:pPr algn="just"/>
            <a:r>
              <a:rPr lang="es-MX" dirty="0"/>
              <a:t>- Se ha señalado que existe un brote epidémico de VIH concentrado en hombres que tienen sexo con otros hombres (HSH) según la caracterización de OMS, y que no se ha ampliado a la población general. </a:t>
            </a:r>
            <a:r>
              <a:rPr lang="es-MX" b="1" dirty="0"/>
              <a:t>La prevalencia estimada en población general es de 0,56% (0,80% en hombres; 0,32% en mujeres). </a:t>
            </a:r>
            <a:endParaRPr lang="es-CL" b="1" dirty="0"/>
          </a:p>
          <a:p>
            <a:pPr algn="just"/>
            <a:r>
              <a:rPr lang="es-MX" dirty="0"/>
              <a:t>- El principal grupo etario afectado se ubica entre los 20 y los 49 años, concentrándose entre los 20 a los 29 años (42% casos confirmados en 2016).</a:t>
            </a:r>
          </a:p>
          <a:p>
            <a:pPr algn="just"/>
            <a:r>
              <a:rPr lang="es-MX" dirty="0"/>
              <a:t>- El 99% de los casos notificados adquirió el VIH a través de relaciones sexuales desprotegidas.</a:t>
            </a:r>
          </a:p>
          <a:p>
            <a:pPr algn="just"/>
            <a:r>
              <a:rPr lang="es-MX" dirty="0"/>
              <a:t>- Hasta el 2012, fallecieron 8.298 personas a causa del SIDA. El 87% de ellos corresponden a hombres. La tasa más alta de mortalidad se registra en el grupo de edad de 30 a 49 años.</a:t>
            </a:r>
          </a:p>
          <a:p>
            <a:pPr algn="just"/>
            <a:r>
              <a:rPr lang="es-MX" dirty="0"/>
              <a:t>- La tasa de infección VIH en población adolescente (15 a 19 años) presenta una leve alza entre el periodo 2010 a 2016 (9,1 por cien mil habitantes) y en adultos mayores (60 y más) se encuentra estabilizada (3,4 por cien mil habitantes).</a:t>
            </a:r>
          </a:p>
        </p:txBody>
      </p:sp>
    </p:spTree>
    <p:extLst>
      <p:ext uri="{BB962C8B-B14F-4D97-AF65-F5344CB8AC3E}">
        <p14:creationId xmlns:p14="http://schemas.microsoft.com/office/powerpoint/2010/main" val="2763134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DC9F5-5472-4D12-9DBC-D18FF62AABB3}"/>
              </a:ext>
            </a:extLst>
          </p:cNvPr>
          <p:cNvSpPr>
            <a:spLocks noGrp="1"/>
          </p:cNvSpPr>
          <p:nvPr>
            <p:ph type="title"/>
          </p:nvPr>
        </p:nvSpPr>
        <p:spPr/>
        <p:txBody>
          <a:bodyPr/>
          <a:lstStyle/>
          <a:p>
            <a:r>
              <a:rPr lang="es-CL" dirty="0">
                <a:solidFill>
                  <a:srgbClr val="C00000"/>
                </a:solidFill>
              </a:rPr>
              <a:t>Datos chile (</a:t>
            </a:r>
            <a:r>
              <a:rPr lang="es-CL" dirty="0" err="1">
                <a:solidFill>
                  <a:srgbClr val="C00000"/>
                </a:solidFill>
              </a:rPr>
              <a:t>onu</a:t>
            </a:r>
            <a:r>
              <a:rPr lang="es-CL" dirty="0">
                <a:solidFill>
                  <a:srgbClr val="C00000"/>
                </a:solidFill>
              </a:rPr>
              <a:t> sida)</a:t>
            </a:r>
          </a:p>
        </p:txBody>
      </p:sp>
      <p:sp>
        <p:nvSpPr>
          <p:cNvPr id="3" name="Marcador de contenido 2">
            <a:extLst>
              <a:ext uri="{FF2B5EF4-FFF2-40B4-BE49-F238E27FC236}">
                <a16:creationId xmlns:a16="http://schemas.microsoft.com/office/drawing/2014/main" id="{C1D34040-AD1B-4CA9-AB2E-1332C2F8C7E4}"/>
              </a:ext>
            </a:extLst>
          </p:cNvPr>
          <p:cNvSpPr>
            <a:spLocks noGrp="1"/>
          </p:cNvSpPr>
          <p:nvPr>
            <p:ph idx="1"/>
          </p:nvPr>
        </p:nvSpPr>
        <p:spPr>
          <a:xfrm>
            <a:off x="1024128" y="2084832"/>
            <a:ext cx="3871429" cy="4023360"/>
          </a:xfrm>
        </p:spPr>
        <p:txBody>
          <a:bodyPr>
            <a:normAutofit fontScale="92500" lnSpcReduction="10000"/>
          </a:bodyPr>
          <a:lstStyle/>
          <a:p>
            <a:pPr algn="just"/>
            <a:r>
              <a:rPr lang="es-MX" dirty="0"/>
              <a:t>- 5000 nuevas infecciones el año 2016.</a:t>
            </a:r>
          </a:p>
          <a:p>
            <a:pPr algn="just"/>
            <a:r>
              <a:rPr lang="es-MX" dirty="0"/>
              <a:t>- Existen 61.000 personas viviendo con VIH. Un 69% lo sabe.</a:t>
            </a:r>
          </a:p>
          <a:p>
            <a:pPr algn="just"/>
            <a:r>
              <a:rPr lang="es-MX" dirty="0"/>
              <a:t>-  53% con acceso a antirretrovirales. </a:t>
            </a:r>
          </a:p>
          <a:p>
            <a:pPr algn="just"/>
            <a:r>
              <a:rPr lang="es-MX" dirty="0"/>
              <a:t>- 48% con carga viral suprimida. </a:t>
            </a:r>
          </a:p>
          <a:p>
            <a:pPr algn="just"/>
            <a:r>
              <a:rPr lang="es-MX" dirty="0"/>
              <a:t>- Entre las mujeres embarazadas que viven con el VIH, el 38% tenían acceso a tratamiento o profilaxis para prevenir la transmisión del VIH a sus hijos.</a:t>
            </a:r>
          </a:p>
          <a:p>
            <a:endParaRPr lang="es-CL" dirty="0"/>
          </a:p>
        </p:txBody>
      </p:sp>
      <p:graphicFrame>
        <p:nvGraphicFramePr>
          <p:cNvPr id="4" name="Marcador de contenido 3">
            <a:extLst>
              <a:ext uri="{FF2B5EF4-FFF2-40B4-BE49-F238E27FC236}">
                <a16:creationId xmlns:a16="http://schemas.microsoft.com/office/drawing/2014/main" id="{E913DEC3-03FD-46D4-ABA9-AFDD7968CCE0}"/>
              </a:ext>
            </a:extLst>
          </p:cNvPr>
          <p:cNvGraphicFramePr>
            <a:graphicFrameLocks/>
          </p:cNvGraphicFramePr>
          <p:nvPr>
            <p:extLst>
              <p:ext uri="{D42A27DB-BD31-4B8C-83A1-F6EECF244321}">
                <p14:modId xmlns:p14="http://schemas.microsoft.com/office/powerpoint/2010/main" val="537044590"/>
              </p:ext>
            </p:extLst>
          </p:nvPr>
        </p:nvGraphicFramePr>
        <p:xfrm>
          <a:off x="5694412" y="921434"/>
          <a:ext cx="523618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41678509-E118-4E30-8B5C-060FE6C4F40F}"/>
              </a:ext>
            </a:extLst>
          </p:cNvPr>
          <p:cNvSpPr txBox="1"/>
          <p:nvPr/>
        </p:nvSpPr>
        <p:spPr>
          <a:xfrm>
            <a:off x="5884164" y="5219114"/>
            <a:ext cx="4962027" cy="923330"/>
          </a:xfrm>
          <a:prstGeom prst="rect">
            <a:avLst/>
          </a:prstGeom>
          <a:noFill/>
        </p:spPr>
        <p:txBody>
          <a:bodyPr wrap="square" rtlCol="0">
            <a:spAutoFit/>
          </a:bodyPr>
          <a:lstStyle/>
          <a:p>
            <a:pPr algn="just"/>
            <a:r>
              <a:rPr lang="es-MX" b="1"/>
              <a:t>La prevalencia estimada en población general es de 0,56% (0,80% en hombres; 0,32% en mujeres). </a:t>
            </a:r>
            <a:endParaRPr lang="es-CL" b="1" dirty="0"/>
          </a:p>
        </p:txBody>
      </p:sp>
    </p:spTree>
    <p:extLst>
      <p:ext uri="{BB962C8B-B14F-4D97-AF65-F5344CB8AC3E}">
        <p14:creationId xmlns:p14="http://schemas.microsoft.com/office/powerpoint/2010/main" val="335450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E70E0-CCBC-474F-9A2F-C158704F6B66}"/>
              </a:ext>
            </a:extLst>
          </p:cNvPr>
          <p:cNvSpPr>
            <a:spLocks noGrp="1"/>
          </p:cNvSpPr>
          <p:nvPr>
            <p:ph type="title"/>
          </p:nvPr>
        </p:nvSpPr>
        <p:spPr/>
        <p:txBody>
          <a:bodyPr/>
          <a:lstStyle/>
          <a:p>
            <a:r>
              <a:rPr lang="es-CL" dirty="0">
                <a:solidFill>
                  <a:srgbClr val="C00000"/>
                </a:solidFill>
              </a:rPr>
              <a:t>Nivel nacional: informe situación epidemiológica (2016)</a:t>
            </a:r>
          </a:p>
        </p:txBody>
      </p:sp>
      <p:sp>
        <p:nvSpPr>
          <p:cNvPr id="3" name="Marcador de contenido 2">
            <a:extLst>
              <a:ext uri="{FF2B5EF4-FFF2-40B4-BE49-F238E27FC236}">
                <a16:creationId xmlns:a16="http://schemas.microsoft.com/office/drawing/2014/main" id="{0DE24B00-B878-40AE-8EEF-2D3CBA1C2A75}"/>
              </a:ext>
            </a:extLst>
          </p:cNvPr>
          <p:cNvSpPr>
            <a:spLocks noGrp="1"/>
          </p:cNvSpPr>
          <p:nvPr>
            <p:ph idx="1"/>
          </p:nvPr>
        </p:nvSpPr>
        <p:spPr/>
        <p:txBody>
          <a:bodyPr>
            <a:normAutofit fontScale="92500" lnSpcReduction="20000"/>
          </a:bodyPr>
          <a:lstStyle/>
          <a:p>
            <a:pPr algn="just"/>
            <a:r>
              <a:rPr lang="es-MX" dirty="0"/>
              <a:t>- Según el Instituto de Salud Pública (ISP) en </a:t>
            </a:r>
            <a:r>
              <a:rPr lang="es-MX" b="1" dirty="0"/>
              <a:t>el período 2010-2015 se confirmaron 21.856 nuevos diagnósticos (mediana de 4.004 casos confirmados anualmente). </a:t>
            </a:r>
          </a:p>
          <a:p>
            <a:pPr algn="just"/>
            <a:r>
              <a:rPr lang="es-MX" dirty="0"/>
              <a:t>- La tasa anual de casos confirmados experimentó una alza en tendencia desde el año 2010 (21,4 casos por 100.000 habs.≥ 13 años) hasta el 2015 (28,9 casos por 100.000 habs.≥ 13 años). </a:t>
            </a:r>
          </a:p>
          <a:p>
            <a:pPr algn="just"/>
            <a:r>
              <a:rPr lang="es-MX" dirty="0"/>
              <a:t>- Según distribución regional (en los mayores de 13 años), </a:t>
            </a:r>
            <a:r>
              <a:rPr lang="es-MX" b="1" dirty="0"/>
              <a:t>las regiones de Arica y Parinacota, Tarapacá y Metropolitana registraron las tasas más altas para cada año del período en estudio.</a:t>
            </a:r>
          </a:p>
          <a:p>
            <a:pPr algn="just"/>
            <a:r>
              <a:rPr lang="es-MX" dirty="0"/>
              <a:t>- Según estimaciones, habrían 65.000 personas viviendo con </a:t>
            </a:r>
            <a:r>
              <a:rPr lang="es-MX" dirty="0" err="1"/>
              <a:t>vih</a:t>
            </a:r>
            <a:r>
              <a:rPr lang="es-MX" dirty="0"/>
              <a:t> a nivel nacional. Sólo 45.000 conocerían su estado serológico (69%). 5000 personas habrían decidido no recibir antirretrovirales (MINSAL).</a:t>
            </a:r>
          </a:p>
          <a:p>
            <a:pPr marL="0" indent="0" algn="just">
              <a:buNone/>
            </a:pPr>
            <a:r>
              <a:rPr lang="es-MX" b="1" dirty="0"/>
              <a:t>2018: </a:t>
            </a:r>
            <a:r>
              <a:rPr lang="es-MX" dirty="0"/>
              <a:t>Según MINSAL, el sistema público de salud hay 31.500 personas en terapia , de las cuales el 90% tiene carga viral suprimida, a lo que hay que agregar hasta 7.500 en terapia en el sistema privado.  En total, un 60% de las personas viviendo con VIH estarían en tratamiento con antirretrovirales, 86,6% en el caso de quienes conocen su estado serológico.</a:t>
            </a:r>
          </a:p>
        </p:txBody>
      </p:sp>
    </p:spTree>
    <p:extLst>
      <p:ext uri="{BB962C8B-B14F-4D97-AF65-F5344CB8AC3E}">
        <p14:creationId xmlns:p14="http://schemas.microsoft.com/office/powerpoint/2010/main" val="174969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16">
            <a:extLst>
              <a:ext uri="{FF2B5EF4-FFF2-40B4-BE49-F238E27FC236}">
                <a16:creationId xmlns:a16="http://schemas.microsoft.com/office/drawing/2014/main" id="{DC543B60-5E01-4E9C-8DE9-B58F2915B16D}"/>
              </a:ext>
            </a:extLst>
          </p:cNvPr>
          <p:cNvSpPr>
            <a:spLocks noGrp="1"/>
          </p:cNvSpPr>
          <p:nvPr>
            <p:ph idx="1"/>
          </p:nvPr>
        </p:nvSpPr>
        <p:spPr/>
        <p:txBody>
          <a:bodyPr/>
          <a:lstStyle/>
          <a:p>
            <a:endParaRPr lang="es-CL"/>
          </a:p>
        </p:txBody>
      </p:sp>
      <p:sp>
        <p:nvSpPr>
          <p:cNvPr id="18" name="Marcador de texto 17">
            <a:extLst>
              <a:ext uri="{FF2B5EF4-FFF2-40B4-BE49-F238E27FC236}">
                <a16:creationId xmlns:a16="http://schemas.microsoft.com/office/drawing/2014/main" id="{6965C836-C134-4B7B-B274-CD79ECB15750}"/>
              </a:ext>
            </a:extLst>
          </p:cNvPr>
          <p:cNvSpPr>
            <a:spLocks noGrp="1"/>
          </p:cNvSpPr>
          <p:nvPr>
            <p:ph type="body" sz="half" idx="2"/>
          </p:nvPr>
        </p:nvSpPr>
        <p:spPr>
          <a:xfrm>
            <a:off x="1024128" y="471509"/>
            <a:ext cx="2281780" cy="5548291"/>
          </a:xfrm>
        </p:spPr>
        <p:txBody>
          <a:bodyPr/>
          <a:lstStyle/>
          <a:p>
            <a:r>
              <a:rPr lang="es-CL" dirty="0"/>
              <a:t>Los últimos años no sólo se ha disparado la notificación de VIH/SIDA, sino también la de sífilis, siendo una realidad aún poco problematizada. </a:t>
            </a:r>
            <a:br>
              <a:rPr lang="es-CL" dirty="0"/>
            </a:br>
            <a:br>
              <a:rPr lang="es-CL" dirty="0"/>
            </a:br>
            <a:r>
              <a:rPr lang="es-CL" dirty="0"/>
              <a:t>Con respecto al VIH/SIDA en sí, tenemos como datos de cantidad de notificados/as:</a:t>
            </a:r>
          </a:p>
          <a:p>
            <a:r>
              <a:rPr lang="es-CL" b="1" dirty="0"/>
              <a:t>2014: </a:t>
            </a:r>
            <a:r>
              <a:rPr lang="es-CL" dirty="0"/>
              <a:t>2578 casos.</a:t>
            </a:r>
          </a:p>
          <a:p>
            <a:r>
              <a:rPr lang="es-CL" b="1" dirty="0"/>
              <a:t>2015: </a:t>
            </a:r>
            <a:r>
              <a:rPr lang="es-CL" dirty="0"/>
              <a:t>2412 casos.</a:t>
            </a:r>
          </a:p>
          <a:p>
            <a:r>
              <a:rPr lang="es-CL" b="1" dirty="0"/>
              <a:t>2016: </a:t>
            </a:r>
            <a:r>
              <a:rPr lang="es-CL" dirty="0"/>
              <a:t>2935 casos.</a:t>
            </a:r>
          </a:p>
          <a:p>
            <a:r>
              <a:rPr lang="es-CL" b="1" dirty="0"/>
              <a:t>2017: </a:t>
            </a:r>
            <a:r>
              <a:rPr lang="es-CL" dirty="0"/>
              <a:t>3288 casos.</a:t>
            </a:r>
          </a:p>
        </p:txBody>
      </p:sp>
      <p:pic>
        <p:nvPicPr>
          <p:cNvPr id="19" name="Marcador de contenido 5">
            <a:extLst>
              <a:ext uri="{FF2B5EF4-FFF2-40B4-BE49-F238E27FC236}">
                <a16:creationId xmlns:a16="http://schemas.microsoft.com/office/drawing/2014/main" id="{D6375DCB-BFA7-46AB-B38D-A98464C7AF98}"/>
              </a:ext>
            </a:extLst>
          </p:cNvPr>
          <p:cNvPicPr>
            <a:picLocks noChangeAspect="1"/>
          </p:cNvPicPr>
          <p:nvPr/>
        </p:nvPicPr>
        <p:blipFill>
          <a:blip r:embed="rId2"/>
          <a:stretch>
            <a:fillRect/>
          </a:stretch>
        </p:blipFill>
        <p:spPr>
          <a:xfrm>
            <a:off x="3485115" y="471509"/>
            <a:ext cx="8706885" cy="5646857"/>
          </a:xfrm>
          <a:prstGeom prst="rect">
            <a:avLst/>
          </a:prstGeom>
        </p:spPr>
      </p:pic>
    </p:spTree>
    <p:extLst>
      <p:ext uri="{BB962C8B-B14F-4D97-AF65-F5344CB8AC3E}">
        <p14:creationId xmlns:p14="http://schemas.microsoft.com/office/powerpoint/2010/main" val="364595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65CA572C-CA5B-4836-B933-0AD0027138DD}"/>
              </a:ext>
            </a:extLst>
          </p:cNvPr>
          <p:cNvSpPr>
            <a:spLocks noGrp="1"/>
          </p:cNvSpPr>
          <p:nvPr>
            <p:ph type="body" sz="half" idx="2"/>
          </p:nvPr>
        </p:nvSpPr>
        <p:spPr>
          <a:xfrm>
            <a:off x="820389" y="528891"/>
            <a:ext cx="1775343" cy="5372686"/>
          </a:xfrm>
        </p:spPr>
        <p:txBody>
          <a:bodyPr>
            <a:normAutofit/>
          </a:bodyPr>
          <a:lstStyle/>
          <a:p>
            <a:r>
              <a:rPr lang="es-CL" b="1" dirty="0"/>
              <a:t>Hombres</a:t>
            </a:r>
            <a:r>
              <a:rPr lang="es-CL" dirty="0"/>
              <a:t>: 89,3%.</a:t>
            </a:r>
            <a:br>
              <a:rPr lang="es-CL" dirty="0"/>
            </a:br>
            <a:r>
              <a:rPr lang="es-CL" b="1" dirty="0"/>
              <a:t>Mujeres: </a:t>
            </a:r>
            <a:r>
              <a:rPr lang="es-CL" dirty="0"/>
              <a:t>10,7%.</a:t>
            </a:r>
            <a:br>
              <a:rPr lang="es-CL" dirty="0"/>
            </a:br>
            <a:br>
              <a:rPr lang="es-CL" dirty="0"/>
            </a:br>
            <a:r>
              <a:rPr lang="es-CL" b="1" dirty="0"/>
              <a:t>DATOS.</a:t>
            </a:r>
            <a:endParaRPr lang="es-MX" b="1" dirty="0"/>
          </a:p>
          <a:p>
            <a:r>
              <a:rPr lang="es-MX" b="1" dirty="0"/>
              <a:t>Casos VIH - Número de pareja en últimos 12 meses (sólo 2017).</a:t>
            </a:r>
            <a:endParaRPr lang="es-MX" dirty="0"/>
          </a:p>
          <a:p>
            <a:r>
              <a:rPr lang="es-MX" b="1" dirty="0"/>
              <a:t>Una pareja: </a:t>
            </a:r>
            <a:r>
              <a:rPr lang="es-MX" dirty="0"/>
              <a:t>600 casos.</a:t>
            </a:r>
          </a:p>
          <a:p>
            <a:r>
              <a:rPr lang="es-MX" b="1" dirty="0"/>
              <a:t>2 a 4 parejas: </a:t>
            </a:r>
            <a:r>
              <a:rPr lang="es-MX" dirty="0"/>
              <a:t>564 años.</a:t>
            </a:r>
          </a:p>
          <a:p>
            <a:r>
              <a:rPr lang="es-MX" b="1" dirty="0"/>
              <a:t>5 a 9 parejas: </a:t>
            </a:r>
            <a:r>
              <a:rPr lang="es-MX" dirty="0"/>
              <a:t>125 casos.</a:t>
            </a:r>
          </a:p>
          <a:p>
            <a:r>
              <a:rPr lang="es-MX" b="1" dirty="0"/>
              <a:t>10 o más parejas: </a:t>
            </a:r>
            <a:r>
              <a:rPr lang="es-MX" dirty="0"/>
              <a:t>115 casos.</a:t>
            </a:r>
            <a:endParaRPr lang="es-CL" dirty="0"/>
          </a:p>
        </p:txBody>
      </p:sp>
      <p:pic>
        <p:nvPicPr>
          <p:cNvPr id="5" name="Imagen 4">
            <a:extLst>
              <a:ext uri="{FF2B5EF4-FFF2-40B4-BE49-F238E27FC236}">
                <a16:creationId xmlns:a16="http://schemas.microsoft.com/office/drawing/2014/main" id="{474440CB-F39B-4B23-A968-6E60DC6F0CEA}"/>
              </a:ext>
            </a:extLst>
          </p:cNvPr>
          <p:cNvPicPr>
            <a:picLocks noChangeAspect="1"/>
          </p:cNvPicPr>
          <p:nvPr/>
        </p:nvPicPr>
        <p:blipFill>
          <a:blip r:embed="rId2"/>
          <a:stretch>
            <a:fillRect/>
          </a:stretch>
        </p:blipFill>
        <p:spPr>
          <a:xfrm>
            <a:off x="2595732" y="528891"/>
            <a:ext cx="9490251" cy="5302065"/>
          </a:xfrm>
          <a:prstGeom prst="rect">
            <a:avLst/>
          </a:prstGeom>
        </p:spPr>
      </p:pic>
    </p:spTree>
    <p:extLst>
      <p:ext uri="{BB962C8B-B14F-4D97-AF65-F5344CB8AC3E}">
        <p14:creationId xmlns:p14="http://schemas.microsoft.com/office/powerpoint/2010/main" val="2791082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E48DF-E0B2-4D6D-9FF3-294BB4978239}"/>
              </a:ext>
            </a:extLst>
          </p:cNvPr>
          <p:cNvSpPr>
            <a:spLocks noGrp="1"/>
          </p:cNvSpPr>
          <p:nvPr>
            <p:ph type="title"/>
          </p:nvPr>
        </p:nvSpPr>
        <p:spPr/>
        <p:txBody>
          <a:bodyPr/>
          <a:lstStyle/>
          <a:p>
            <a:endParaRPr lang="es-CL"/>
          </a:p>
        </p:txBody>
      </p:sp>
      <p:sp>
        <p:nvSpPr>
          <p:cNvPr id="4" name="Marcador de texto 3">
            <a:extLst>
              <a:ext uri="{FF2B5EF4-FFF2-40B4-BE49-F238E27FC236}">
                <a16:creationId xmlns:a16="http://schemas.microsoft.com/office/drawing/2014/main" id="{04FA840F-8D38-40E4-9146-EC70024F7F12}"/>
              </a:ext>
            </a:extLst>
          </p:cNvPr>
          <p:cNvSpPr>
            <a:spLocks noGrp="1"/>
          </p:cNvSpPr>
          <p:nvPr>
            <p:ph type="body" sz="half" idx="2"/>
          </p:nvPr>
        </p:nvSpPr>
        <p:spPr/>
        <p:txBody>
          <a:bodyPr/>
          <a:lstStyle/>
          <a:p>
            <a:endParaRPr lang="es-CL" dirty="0"/>
          </a:p>
        </p:txBody>
      </p:sp>
      <p:pic>
        <p:nvPicPr>
          <p:cNvPr id="6" name="Imagen 5">
            <a:extLst>
              <a:ext uri="{FF2B5EF4-FFF2-40B4-BE49-F238E27FC236}">
                <a16:creationId xmlns:a16="http://schemas.microsoft.com/office/drawing/2014/main" id="{2AA6065D-3A14-49E5-8EDA-A04CF840E2FE}"/>
              </a:ext>
            </a:extLst>
          </p:cNvPr>
          <p:cNvPicPr>
            <a:picLocks noChangeAspect="1"/>
          </p:cNvPicPr>
          <p:nvPr/>
        </p:nvPicPr>
        <p:blipFill>
          <a:blip r:embed="rId2"/>
          <a:stretch>
            <a:fillRect/>
          </a:stretch>
        </p:blipFill>
        <p:spPr>
          <a:xfrm>
            <a:off x="573963" y="344900"/>
            <a:ext cx="5186545" cy="5352515"/>
          </a:xfrm>
          <a:prstGeom prst="rect">
            <a:avLst/>
          </a:prstGeom>
        </p:spPr>
      </p:pic>
      <p:pic>
        <p:nvPicPr>
          <p:cNvPr id="7" name="Imagen 6">
            <a:extLst>
              <a:ext uri="{FF2B5EF4-FFF2-40B4-BE49-F238E27FC236}">
                <a16:creationId xmlns:a16="http://schemas.microsoft.com/office/drawing/2014/main" id="{C6D8029F-B8AE-42DE-BAFA-B9E482F55080}"/>
              </a:ext>
            </a:extLst>
          </p:cNvPr>
          <p:cNvPicPr>
            <a:picLocks noChangeAspect="1"/>
          </p:cNvPicPr>
          <p:nvPr/>
        </p:nvPicPr>
        <p:blipFill>
          <a:blip r:embed="rId3"/>
          <a:stretch>
            <a:fillRect/>
          </a:stretch>
        </p:blipFill>
        <p:spPr>
          <a:xfrm>
            <a:off x="5582061" y="344900"/>
            <a:ext cx="6362335" cy="3498427"/>
          </a:xfrm>
          <a:prstGeom prst="rect">
            <a:avLst/>
          </a:prstGeom>
        </p:spPr>
      </p:pic>
      <p:sp>
        <p:nvSpPr>
          <p:cNvPr id="8" name="CuadroTexto 7">
            <a:extLst>
              <a:ext uri="{FF2B5EF4-FFF2-40B4-BE49-F238E27FC236}">
                <a16:creationId xmlns:a16="http://schemas.microsoft.com/office/drawing/2014/main" id="{0B46CC27-7F8D-46B5-BF1F-1755A5BB3D48}"/>
              </a:ext>
            </a:extLst>
          </p:cNvPr>
          <p:cNvSpPr txBox="1"/>
          <p:nvPr/>
        </p:nvSpPr>
        <p:spPr>
          <a:xfrm>
            <a:off x="6485206" y="4501662"/>
            <a:ext cx="5205046" cy="646331"/>
          </a:xfrm>
          <a:prstGeom prst="rect">
            <a:avLst/>
          </a:prstGeom>
          <a:noFill/>
        </p:spPr>
        <p:txBody>
          <a:bodyPr wrap="square" rtlCol="0">
            <a:spAutoFit/>
          </a:bodyPr>
          <a:lstStyle/>
          <a:p>
            <a:r>
              <a:rPr lang="es-MX" dirty="0"/>
              <a:t>Número de test tomados pasó de 889.637 en 2011 a 1.184.197 en 2017.</a:t>
            </a:r>
            <a:endParaRPr lang="es-CL" dirty="0"/>
          </a:p>
        </p:txBody>
      </p:sp>
    </p:spTree>
    <p:extLst>
      <p:ext uri="{BB962C8B-B14F-4D97-AF65-F5344CB8AC3E}">
        <p14:creationId xmlns:p14="http://schemas.microsoft.com/office/powerpoint/2010/main" val="134553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3CA7B-0D81-48E0-93A7-45E2CBC38FC1}"/>
              </a:ext>
            </a:extLst>
          </p:cNvPr>
          <p:cNvSpPr>
            <a:spLocks noGrp="1"/>
          </p:cNvSpPr>
          <p:nvPr>
            <p:ph type="title"/>
          </p:nvPr>
        </p:nvSpPr>
        <p:spPr/>
        <p:txBody>
          <a:bodyPr/>
          <a:lstStyle/>
          <a:p>
            <a:endParaRPr lang="es-CL"/>
          </a:p>
        </p:txBody>
      </p:sp>
      <p:sp>
        <p:nvSpPr>
          <p:cNvPr id="4" name="Marcador de texto 3">
            <a:extLst>
              <a:ext uri="{FF2B5EF4-FFF2-40B4-BE49-F238E27FC236}">
                <a16:creationId xmlns:a16="http://schemas.microsoft.com/office/drawing/2014/main" id="{A783DBCC-A322-4961-9502-D32625D0A1A6}"/>
              </a:ext>
            </a:extLst>
          </p:cNvPr>
          <p:cNvSpPr>
            <a:spLocks noGrp="1"/>
          </p:cNvSpPr>
          <p:nvPr>
            <p:ph type="body" sz="half" idx="2"/>
          </p:nvPr>
        </p:nvSpPr>
        <p:spPr>
          <a:xfrm>
            <a:off x="1024128" y="4367323"/>
            <a:ext cx="4389120" cy="1985941"/>
          </a:xfrm>
        </p:spPr>
        <p:txBody>
          <a:bodyPr>
            <a:normAutofit fontScale="92500" lnSpcReduction="20000"/>
          </a:bodyPr>
          <a:lstStyle/>
          <a:p>
            <a:pPr algn="just"/>
            <a:r>
              <a:rPr lang="es-CL" dirty="0"/>
              <a:t>En relación a los casos de notificación de SIDA, la diferencia entre hombres y mujeres no resulta sustantiva. El año 2017, al igual que el año 2014, la tasa de notificación es similar.</a:t>
            </a:r>
            <a:br>
              <a:rPr lang="es-CL" dirty="0"/>
            </a:br>
            <a:br>
              <a:rPr lang="es-CL" dirty="0"/>
            </a:br>
            <a:r>
              <a:rPr lang="es-CL" b="1" dirty="0"/>
              <a:t>Recordar que la tasa de incidencia </a:t>
            </a:r>
            <a:r>
              <a:rPr lang="es-MX" b="1" dirty="0"/>
              <a:t>demuestra la fuerza que tiene una enfermedad tiene para cambiar el estatus de sano a enfermo por unidad de tiempo en una población susceptible.</a:t>
            </a:r>
            <a:endParaRPr lang="es-CL" b="1" dirty="0"/>
          </a:p>
        </p:txBody>
      </p:sp>
      <p:pic>
        <p:nvPicPr>
          <p:cNvPr id="5" name="Imagen 4">
            <a:extLst>
              <a:ext uri="{FF2B5EF4-FFF2-40B4-BE49-F238E27FC236}">
                <a16:creationId xmlns:a16="http://schemas.microsoft.com/office/drawing/2014/main" id="{B2C4B74A-F495-46BD-A7E3-9A2F774F4C55}"/>
              </a:ext>
            </a:extLst>
          </p:cNvPr>
          <p:cNvPicPr>
            <a:picLocks noChangeAspect="1"/>
          </p:cNvPicPr>
          <p:nvPr/>
        </p:nvPicPr>
        <p:blipFill>
          <a:blip r:embed="rId2"/>
          <a:stretch>
            <a:fillRect/>
          </a:stretch>
        </p:blipFill>
        <p:spPr>
          <a:xfrm>
            <a:off x="58874" y="305434"/>
            <a:ext cx="12133126" cy="3806870"/>
          </a:xfrm>
          <a:prstGeom prst="rect">
            <a:avLst/>
          </a:prstGeom>
        </p:spPr>
      </p:pic>
      <p:sp>
        <p:nvSpPr>
          <p:cNvPr id="7" name="Marcador de texto 3">
            <a:extLst>
              <a:ext uri="{FF2B5EF4-FFF2-40B4-BE49-F238E27FC236}">
                <a16:creationId xmlns:a16="http://schemas.microsoft.com/office/drawing/2014/main" id="{0FE1472E-EDB6-4B7D-8F46-ABF582DDFAF0}"/>
              </a:ext>
            </a:extLst>
          </p:cNvPr>
          <p:cNvSpPr txBox="1">
            <a:spLocks/>
          </p:cNvSpPr>
          <p:nvPr/>
        </p:nvSpPr>
        <p:spPr>
          <a:xfrm>
            <a:off x="6705132" y="4367323"/>
            <a:ext cx="4389120" cy="198594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8000"/>
              </a:lnSpc>
              <a:spcBef>
                <a:spcPts val="600"/>
              </a:spcBef>
              <a:spcAft>
                <a:spcPts val="200"/>
              </a:spcAft>
              <a:buClr>
                <a:schemeClr val="accent1"/>
              </a:buClr>
              <a:buSzPct val="100000"/>
              <a:buFont typeface="Tw Cen MT" panose="020B0602020104020603"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9pPr>
          </a:lstStyle>
          <a:p>
            <a:pPr algn="just"/>
            <a:r>
              <a:rPr lang="es-CL" dirty="0"/>
              <a:t>La tasa de personas notificadas con VIH es mayor que la tasa de personas diagnosticadas con SIDA. Ello se debe a motivos evidentes: el SIDA es una etapa que lleva en promedio 12 años desarrollar una vez que se adquiere el virus.</a:t>
            </a:r>
          </a:p>
          <a:p>
            <a:pPr algn="just"/>
            <a:r>
              <a:rPr lang="es-CL" b="1" dirty="0"/>
              <a:t>RM</a:t>
            </a:r>
            <a:br>
              <a:rPr lang="es-CL" dirty="0"/>
            </a:br>
            <a:r>
              <a:rPr lang="es-CL" b="1" dirty="0"/>
              <a:t>M</a:t>
            </a:r>
            <a:r>
              <a:rPr lang="es-MX" b="1" dirty="0" err="1"/>
              <a:t>ujeres</a:t>
            </a:r>
            <a:r>
              <a:rPr lang="es-MX" b="1" dirty="0"/>
              <a:t>: </a:t>
            </a:r>
            <a:r>
              <a:rPr lang="es-MX" dirty="0"/>
              <a:t>3 millones 456 mil 379</a:t>
            </a:r>
          </a:p>
          <a:p>
            <a:pPr algn="just"/>
            <a:r>
              <a:rPr lang="es-MX" b="1" dirty="0"/>
              <a:t>Hombres: </a:t>
            </a:r>
            <a:r>
              <a:rPr lang="es-MX" dirty="0"/>
              <a:t>3 millones 227 mil 473.</a:t>
            </a:r>
          </a:p>
        </p:txBody>
      </p:sp>
    </p:spTree>
    <p:extLst>
      <p:ext uri="{BB962C8B-B14F-4D97-AF65-F5344CB8AC3E}">
        <p14:creationId xmlns:p14="http://schemas.microsoft.com/office/powerpoint/2010/main" val="309867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A4226-4564-4F65-8708-9DC14C65CF5C}"/>
              </a:ext>
            </a:extLst>
          </p:cNvPr>
          <p:cNvSpPr>
            <a:spLocks noGrp="1"/>
          </p:cNvSpPr>
          <p:nvPr>
            <p:ph type="title"/>
          </p:nvPr>
        </p:nvSpPr>
        <p:spPr/>
        <p:txBody>
          <a:bodyPr/>
          <a:lstStyle/>
          <a:p>
            <a:r>
              <a:rPr lang="es-CL" dirty="0">
                <a:solidFill>
                  <a:srgbClr val="C00000"/>
                </a:solidFill>
              </a:rPr>
              <a:t>IDEAS GENERALES: por qué hablamos de</a:t>
            </a:r>
          </a:p>
        </p:txBody>
      </p:sp>
      <p:sp>
        <p:nvSpPr>
          <p:cNvPr id="3" name="Marcador de contenido 2">
            <a:extLst>
              <a:ext uri="{FF2B5EF4-FFF2-40B4-BE49-F238E27FC236}">
                <a16:creationId xmlns:a16="http://schemas.microsoft.com/office/drawing/2014/main" id="{103CFF5B-0E53-42FD-8EDC-891FD3E32990}"/>
              </a:ext>
            </a:extLst>
          </p:cNvPr>
          <p:cNvSpPr>
            <a:spLocks noGrp="1"/>
          </p:cNvSpPr>
          <p:nvPr>
            <p:ph idx="1"/>
          </p:nvPr>
        </p:nvSpPr>
        <p:spPr/>
        <p:txBody>
          <a:bodyPr>
            <a:normAutofit fontScale="85000" lnSpcReduction="20000"/>
          </a:bodyPr>
          <a:lstStyle/>
          <a:p>
            <a:pPr algn="just"/>
            <a:r>
              <a:rPr lang="es-MX" dirty="0"/>
              <a:t>- En </a:t>
            </a:r>
            <a:r>
              <a:rPr lang="es-MX" b="1" dirty="0"/>
              <a:t>1983</a:t>
            </a:r>
            <a:r>
              <a:rPr lang="es-MX" dirty="0"/>
              <a:t> el virólogo francés </a:t>
            </a:r>
            <a:r>
              <a:rPr lang="es-MX" b="1" dirty="0"/>
              <a:t>Luc Montagnier</a:t>
            </a:r>
            <a:r>
              <a:rPr lang="es-MX" dirty="0"/>
              <a:t>, junto a su equipo, fueron los primeros en aislar, describir e identificar uno de los descubrimientos biológicos más relevantes del siglo XX: </a:t>
            </a:r>
            <a:r>
              <a:rPr lang="es-MX" b="1" dirty="0"/>
              <a:t>el Virus de la Inmunodeficiencia Humana, VIH</a:t>
            </a:r>
            <a:r>
              <a:rPr lang="es-MX" dirty="0"/>
              <a:t>.</a:t>
            </a:r>
          </a:p>
          <a:p>
            <a:pPr algn="just"/>
            <a:r>
              <a:rPr lang="es-MX" dirty="0"/>
              <a:t>- En Chile, </a:t>
            </a:r>
            <a:r>
              <a:rPr lang="es-MX" b="1" dirty="0"/>
              <a:t>el primer caso de Síndrome de Inmunodeficiencia Adquirida (SIDA) fue reportado en el año 1984</a:t>
            </a:r>
            <a:r>
              <a:rPr lang="es-MX" dirty="0"/>
              <a:t>, y correspondió a una persona que adquirió la infección fuera del país. </a:t>
            </a:r>
          </a:p>
          <a:p>
            <a:pPr algn="just"/>
            <a:r>
              <a:rPr lang="es-MX" dirty="0"/>
              <a:t>- En los ‘90 el VIH era considerado una enfermedad catastrófica, pero hoy, aunque sigue siendo un secreto y existen cifras negras, es considerada como una enfermedad crónica.</a:t>
            </a:r>
          </a:p>
          <a:p>
            <a:pPr algn="just"/>
            <a:r>
              <a:rPr lang="es-MX" dirty="0"/>
              <a:t>- Desde que se declararon los primeros casos de VIH hace más de 35 años, </a:t>
            </a:r>
            <a:r>
              <a:rPr lang="es-MX" b="1" dirty="0"/>
              <a:t>78 millones de personas han contraído el VIH y 35 millones han muerto por enfermedades relacionadas con el SIDA. </a:t>
            </a:r>
          </a:p>
          <a:p>
            <a:pPr algn="just"/>
            <a:r>
              <a:rPr lang="es-MX" dirty="0"/>
              <a:t>- En Chile, el último informe de ONUSIDA fue lapidario: mientras otros países de Latinoamérica lograron disminuir el número de nuevas infecciones por VIH en un 20% (Colombia, El Salvador, Nicaragua, Uruguay) o contener la epidemia con incrementos de sólo un 3% (Argentina, Brasil), </a:t>
            </a:r>
            <a:r>
              <a:rPr lang="es-MX" b="1" dirty="0"/>
              <a:t>Chile se encumbra tristemente con un impresionante 34% de nuevos casos en el período 2010-2016.</a:t>
            </a:r>
            <a:endParaRPr lang="es-CL" b="1" dirty="0"/>
          </a:p>
        </p:txBody>
      </p:sp>
    </p:spTree>
    <p:extLst>
      <p:ext uri="{BB962C8B-B14F-4D97-AF65-F5344CB8AC3E}">
        <p14:creationId xmlns:p14="http://schemas.microsoft.com/office/powerpoint/2010/main" val="3619621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BEFC-0DD5-4901-A395-4B9B2816D86D}"/>
              </a:ext>
            </a:extLst>
          </p:cNvPr>
          <p:cNvSpPr>
            <a:spLocks noGrp="1"/>
          </p:cNvSpPr>
          <p:nvPr>
            <p:ph type="title"/>
          </p:nvPr>
        </p:nvSpPr>
        <p:spPr/>
        <p:txBody>
          <a:bodyPr/>
          <a:lstStyle/>
          <a:p>
            <a:endParaRPr lang="es-CL"/>
          </a:p>
        </p:txBody>
      </p:sp>
      <p:sp>
        <p:nvSpPr>
          <p:cNvPr id="4" name="Marcador de texto 3">
            <a:extLst>
              <a:ext uri="{FF2B5EF4-FFF2-40B4-BE49-F238E27FC236}">
                <a16:creationId xmlns:a16="http://schemas.microsoft.com/office/drawing/2014/main" id="{E368CC4D-8882-45DE-9E04-1DAE6FBA8310}"/>
              </a:ext>
            </a:extLst>
          </p:cNvPr>
          <p:cNvSpPr>
            <a:spLocks noGrp="1"/>
          </p:cNvSpPr>
          <p:nvPr>
            <p:ph type="body" sz="half" idx="2"/>
          </p:nvPr>
        </p:nvSpPr>
        <p:spPr/>
        <p:txBody>
          <a:bodyPr/>
          <a:lstStyle/>
          <a:p>
            <a:endParaRPr lang="es-CL"/>
          </a:p>
        </p:txBody>
      </p:sp>
      <p:pic>
        <p:nvPicPr>
          <p:cNvPr id="5" name="Imagen 4">
            <a:extLst>
              <a:ext uri="{FF2B5EF4-FFF2-40B4-BE49-F238E27FC236}">
                <a16:creationId xmlns:a16="http://schemas.microsoft.com/office/drawing/2014/main" id="{D0AC38EE-BE93-4AE1-B7DA-43992EBFC5F6}"/>
              </a:ext>
            </a:extLst>
          </p:cNvPr>
          <p:cNvPicPr>
            <a:picLocks noChangeAspect="1"/>
          </p:cNvPicPr>
          <p:nvPr/>
        </p:nvPicPr>
        <p:blipFill>
          <a:blip r:embed="rId2"/>
          <a:stretch>
            <a:fillRect/>
          </a:stretch>
        </p:blipFill>
        <p:spPr>
          <a:xfrm>
            <a:off x="638174" y="353009"/>
            <a:ext cx="10915650" cy="6230670"/>
          </a:xfrm>
          <a:prstGeom prst="rect">
            <a:avLst/>
          </a:prstGeom>
        </p:spPr>
      </p:pic>
    </p:spTree>
    <p:extLst>
      <p:ext uri="{BB962C8B-B14F-4D97-AF65-F5344CB8AC3E}">
        <p14:creationId xmlns:p14="http://schemas.microsoft.com/office/powerpoint/2010/main" val="105599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4B802D7-C963-4974-B337-C51C508DC74E}"/>
              </a:ext>
            </a:extLst>
          </p:cNvPr>
          <p:cNvSpPr>
            <a:spLocks noGrp="1"/>
          </p:cNvSpPr>
          <p:nvPr>
            <p:ph type="title"/>
          </p:nvPr>
        </p:nvSpPr>
        <p:spPr/>
        <p:txBody>
          <a:bodyPr/>
          <a:lstStyle/>
          <a:p>
            <a:r>
              <a:rPr lang="es-CL" dirty="0">
                <a:solidFill>
                  <a:srgbClr val="C00000"/>
                </a:solidFill>
              </a:rPr>
              <a:t>Planteamiento mediático de la pandemia</a:t>
            </a:r>
          </a:p>
        </p:txBody>
      </p:sp>
      <p:sp>
        <p:nvSpPr>
          <p:cNvPr id="6" name="Marcador de contenido 5">
            <a:extLst>
              <a:ext uri="{FF2B5EF4-FFF2-40B4-BE49-F238E27FC236}">
                <a16:creationId xmlns:a16="http://schemas.microsoft.com/office/drawing/2014/main" id="{8420EEC7-409A-4F96-88B0-5FDFA2E3CC66}"/>
              </a:ext>
            </a:extLst>
          </p:cNvPr>
          <p:cNvSpPr>
            <a:spLocks noGrp="1"/>
          </p:cNvSpPr>
          <p:nvPr>
            <p:ph idx="1"/>
          </p:nvPr>
        </p:nvSpPr>
        <p:spPr>
          <a:xfrm>
            <a:off x="1024128" y="1688123"/>
            <a:ext cx="9720073" cy="5022166"/>
          </a:xfrm>
        </p:spPr>
        <p:txBody>
          <a:bodyPr>
            <a:normAutofit fontScale="77500" lnSpcReduction="20000"/>
          </a:bodyPr>
          <a:lstStyle/>
          <a:p>
            <a:endParaRPr lang="es-MX" dirty="0"/>
          </a:p>
          <a:p>
            <a:pPr algn="just"/>
            <a:r>
              <a:rPr lang="es-MX" b="1" dirty="0">
                <a:solidFill>
                  <a:srgbClr val="C00000"/>
                </a:solidFill>
              </a:rPr>
              <a:t>07/04 (La Cuarta): </a:t>
            </a:r>
            <a:r>
              <a:rPr lang="es-MX" dirty="0"/>
              <a:t>25 mil personas viven en Chile sin saber que tienen VIH. Estimaban un aumento de entre el 34% y 47% en el número de nuevos casos de VIH en los últimos cinco años. Se estima que en el país hay cerca de 65.500 personas con VIH, de las cuales a diciembre de 2016 el ISP había confirmado a 41.681 personas vivas. </a:t>
            </a:r>
          </a:p>
          <a:p>
            <a:pPr algn="just"/>
            <a:r>
              <a:rPr lang="es-MX" b="1" dirty="0">
                <a:solidFill>
                  <a:srgbClr val="C00000"/>
                </a:solidFill>
              </a:rPr>
              <a:t>09/04 (Cooperativa): </a:t>
            </a:r>
            <a:r>
              <a:rPr lang="es-MX" b="1" dirty="0"/>
              <a:t>Emilio Santelices señala que el año 2017 los casos nuevos de personas contagiadas con VIH alcanzaron los 5.816, lo que representa un aumento del 96% con respecto a la cifra registrada siete años antes, en 2010, que fueron 2.968. </a:t>
            </a:r>
            <a:r>
              <a:rPr lang="es-MX" dirty="0"/>
              <a:t>La información fue entregada por el </a:t>
            </a:r>
            <a:r>
              <a:rPr lang="es-MX" dirty="0" err="1"/>
              <a:t>infectólogo</a:t>
            </a:r>
            <a:r>
              <a:rPr lang="es-MX" dirty="0"/>
              <a:t> y director del Centro VIH del Hospital Clínico de la Universidad de Chile, Alejandro </a:t>
            </a:r>
            <a:r>
              <a:rPr lang="es-MX" dirty="0" err="1"/>
              <a:t>Afani</a:t>
            </a:r>
            <a:r>
              <a:rPr lang="es-MX" dirty="0"/>
              <a:t>, quien señaló que "estas cifras alarmantes demuestran que el VIH Sida está totalmente fuera de control en Chile y que como país hemos tocado fondo. Estos números apuntan a que hay por lo menos 40 mil personas infectadas que lo desconocen“. </a:t>
            </a:r>
            <a:r>
              <a:rPr lang="es-MX" b="1" dirty="0"/>
              <a:t>Santelices proyectó con ello que 100.000 personas viven con VIH en Chile, "lo que escapa a todas las cifras de contagio de los países de Latinoamérica, e, incluso, de África”.</a:t>
            </a:r>
          </a:p>
          <a:p>
            <a:pPr algn="just"/>
            <a:r>
              <a:rPr lang="es-MX" b="1" dirty="0">
                <a:solidFill>
                  <a:srgbClr val="C00000"/>
                </a:solidFill>
              </a:rPr>
              <a:t>12/04 (Cooperativa): </a:t>
            </a:r>
            <a:r>
              <a:rPr lang="es-MX" b="1" dirty="0"/>
              <a:t>Santelices señala que "la tasa de mortalidad por VIH en el país llega a 2,9 por cada 100mil habitantes, más del doble del promedio mundial de 1,2". </a:t>
            </a:r>
          </a:p>
          <a:p>
            <a:pPr algn="just"/>
            <a:r>
              <a:rPr lang="es-MX" b="1" dirty="0">
                <a:solidFill>
                  <a:srgbClr val="C00000"/>
                </a:solidFill>
              </a:rPr>
              <a:t>16/04 (El Mostrador): </a:t>
            </a:r>
            <a:r>
              <a:rPr lang="es-MX" dirty="0" err="1"/>
              <a:t>Afani</a:t>
            </a:r>
            <a:r>
              <a:rPr lang="es-MX" dirty="0"/>
              <a:t> desmiente que datos entregados sirvan para las estimaciones planteadas. Se vuelve a las cifras de ONUSIDA (del 07/04). </a:t>
            </a:r>
            <a:r>
              <a:rPr lang="es-MX" b="1" dirty="0"/>
              <a:t>ONUSIDA corrobora tasa de mortalidad en Chile, pero aclara que la tasa de mortalidad mundial es de 13, 98.</a:t>
            </a:r>
          </a:p>
          <a:p>
            <a:pPr algn="just"/>
            <a:r>
              <a:rPr lang="es-MX" b="1" dirty="0">
                <a:solidFill>
                  <a:srgbClr val="C00000"/>
                </a:solidFill>
              </a:rPr>
              <a:t>18/05: </a:t>
            </a:r>
            <a:r>
              <a:rPr lang="es-MX" b="1" dirty="0"/>
              <a:t>Presentación del  Plan Nacional de VIH/SIDA e ITS.</a:t>
            </a:r>
            <a:endParaRPr lang="es-MX" dirty="0"/>
          </a:p>
        </p:txBody>
      </p:sp>
    </p:spTree>
    <p:extLst>
      <p:ext uri="{BB962C8B-B14F-4D97-AF65-F5344CB8AC3E}">
        <p14:creationId xmlns:p14="http://schemas.microsoft.com/office/powerpoint/2010/main" val="328252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870D8-D191-43AF-A11E-A59D8546834C}"/>
              </a:ext>
            </a:extLst>
          </p:cNvPr>
          <p:cNvSpPr>
            <a:spLocks noGrp="1"/>
          </p:cNvSpPr>
          <p:nvPr>
            <p:ph type="title"/>
          </p:nvPr>
        </p:nvSpPr>
        <p:spPr/>
        <p:txBody>
          <a:bodyPr/>
          <a:lstStyle/>
          <a:p>
            <a:r>
              <a:rPr lang="es-CL" dirty="0">
                <a:solidFill>
                  <a:srgbClr val="C00000"/>
                </a:solidFill>
              </a:rPr>
              <a:t>PLAN NACIONAL DEL VIH/SIDA E ITS (2018)</a:t>
            </a:r>
          </a:p>
        </p:txBody>
      </p:sp>
      <p:sp>
        <p:nvSpPr>
          <p:cNvPr id="3" name="Marcador de contenido 2">
            <a:extLst>
              <a:ext uri="{FF2B5EF4-FFF2-40B4-BE49-F238E27FC236}">
                <a16:creationId xmlns:a16="http://schemas.microsoft.com/office/drawing/2014/main" id="{EBE0CCE7-C433-462E-966C-AA49C620DE0F}"/>
              </a:ext>
            </a:extLst>
          </p:cNvPr>
          <p:cNvSpPr>
            <a:spLocks noGrp="1"/>
          </p:cNvSpPr>
          <p:nvPr>
            <p:ph idx="1"/>
          </p:nvPr>
        </p:nvSpPr>
        <p:spPr>
          <a:xfrm>
            <a:off x="1024128" y="2286000"/>
            <a:ext cx="9720073" cy="4396154"/>
          </a:xfrm>
        </p:spPr>
        <p:txBody>
          <a:bodyPr>
            <a:normAutofit fontScale="70000" lnSpcReduction="20000"/>
          </a:bodyPr>
          <a:lstStyle/>
          <a:p>
            <a:pPr algn="just"/>
            <a:r>
              <a:rPr lang="es-MX" dirty="0"/>
              <a:t>Este Plan apunta a </a:t>
            </a:r>
            <a:r>
              <a:rPr lang="es-MX" b="1" dirty="0"/>
              <a:t>abordar el VIH desde un enfoque clínico, pero también, psicosocial y</a:t>
            </a:r>
            <a:r>
              <a:rPr lang="es-MX" dirty="0"/>
              <a:t>, para llevarlo a cabo, se delinearon </a:t>
            </a:r>
            <a:r>
              <a:rPr lang="es-MX" b="1" dirty="0"/>
              <a:t>3 estrategias principales</a:t>
            </a:r>
            <a:r>
              <a:rPr lang="es-MX" dirty="0"/>
              <a:t>.  </a:t>
            </a:r>
          </a:p>
          <a:p>
            <a:pPr algn="just"/>
            <a:r>
              <a:rPr lang="es-MX" dirty="0"/>
              <a:t>1.  </a:t>
            </a:r>
            <a:r>
              <a:rPr lang="es-MX" b="1" dirty="0"/>
              <a:t>La primera</a:t>
            </a:r>
            <a:r>
              <a:rPr lang="es-MX" dirty="0"/>
              <a:t>, se relaciona con lograr una </a:t>
            </a:r>
            <a:r>
              <a:rPr lang="es-MX" b="1" dirty="0"/>
              <a:t>comunicación social</a:t>
            </a:r>
            <a:r>
              <a:rPr lang="es-MX" dirty="0"/>
              <a:t> que pueda sensibilizar a la comunidad en temas de VIH/SIDA con el fin de reducir el estigma y discriminación que se genera en torno a este tema.</a:t>
            </a:r>
          </a:p>
          <a:p>
            <a:pPr algn="just"/>
            <a:r>
              <a:rPr lang="es-MX" dirty="0"/>
              <a:t>2. </a:t>
            </a:r>
            <a:r>
              <a:rPr lang="es-MX" b="1" dirty="0"/>
              <a:t>Una segunda</a:t>
            </a:r>
            <a:r>
              <a:rPr lang="es-MX" dirty="0"/>
              <a:t> estrategia se relaciona con </a:t>
            </a:r>
            <a:r>
              <a:rPr lang="es-MX" b="1" dirty="0"/>
              <a:t>propiciar la prevención combinada</a:t>
            </a:r>
            <a:r>
              <a:rPr lang="es-MX" dirty="0"/>
              <a:t>, lo que considera la incorporación de test rápidos y </a:t>
            </a:r>
            <a:r>
              <a:rPr lang="es-MX" dirty="0" err="1"/>
              <a:t>autotesteo</a:t>
            </a:r>
            <a:r>
              <a:rPr lang="es-MX" dirty="0"/>
              <a:t> en los niveles de atención, aumentar el acceso a preservativos masculinos e incorporar condón femenino, además de la inclusión de fármacos de  pre exposición y post exposición en los grupos de mayor riesgo.</a:t>
            </a:r>
          </a:p>
          <a:p>
            <a:pPr algn="just"/>
            <a:r>
              <a:rPr lang="es-MX" dirty="0"/>
              <a:t>3. </a:t>
            </a:r>
            <a:r>
              <a:rPr lang="es-MX" b="1" dirty="0"/>
              <a:t>La tercera estrategia</a:t>
            </a:r>
            <a:r>
              <a:rPr lang="es-MX" dirty="0"/>
              <a:t> se relaciona con una </a:t>
            </a:r>
            <a:r>
              <a:rPr lang="es-MX" b="1" dirty="0"/>
              <a:t>revisión del modelo de atención, de gestión y de vigilancia</a:t>
            </a:r>
            <a:r>
              <a:rPr lang="es-MX" dirty="0"/>
              <a:t>. Para ello, se propuso aumentar los centros de atención de VIH.</a:t>
            </a:r>
          </a:p>
          <a:p>
            <a:pPr algn="just"/>
            <a:r>
              <a:rPr lang="es-MX" dirty="0"/>
              <a:t>Objetivos generales: </a:t>
            </a:r>
          </a:p>
          <a:p>
            <a:pPr algn="just"/>
            <a:r>
              <a:rPr lang="es-MX" dirty="0"/>
              <a:t>- Disminuir la transmisión del VIH a través de estrategias de testeo y prevención combinada; </a:t>
            </a:r>
          </a:p>
          <a:p>
            <a:pPr algn="just"/>
            <a:r>
              <a:rPr lang="es-MX" dirty="0"/>
              <a:t>- Promoción del sexo seguro y medidas de prevención del VIH, especialmente en adolescentes y jóvenes; </a:t>
            </a:r>
          </a:p>
          <a:p>
            <a:pPr algn="just"/>
            <a:r>
              <a:rPr lang="es-MX" dirty="0"/>
              <a:t>- Aumentar la detección precoz; </a:t>
            </a:r>
          </a:p>
          <a:p>
            <a:pPr algn="just"/>
            <a:r>
              <a:rPr lang="es-MX" dirty="0"/>
              <a:t>- Fortalecer la red de atención de VIH del sistema público; </a:t>
            </a:r>
          </a:p>
          <a:p>
            <a:pPr algn="just"/>
            <a:r>
              <a:rPr lang="es-MX" dirty="0"/>
              <a:t>- Disminuir la mortalidad a causa de esta enfermedad.</a:t>
            </a:r>
          </a:p>
          <a:p>
            <a:pPr algn="just"/>
            <a:endParaRPr lang="es-CL" dirty="0"/>
          </a:p>
        </p:txBody>
      </p:sp>
    </p:spTree>
    <p:extLst>
      <p:ext uri="{BB962C8B-B14F-4D97-AF65-F5344CB8AC3E}">
        <p14:creationId xmlns:p14="http://schemas.microsoft.com/office/powerpoint/2010/main" val="351774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65DC3-D15B-4CE1-99E2-23D2ECA0C3DC}"/>
              </a:ext>
            </a:extLst>
          </p:cNvPr>
          <p:cNvSpPr>
            <a:spLocks noGrp="1"/>
          </p:cNvSpPr>
          <p:nvPr>
            <p:ph type="title"/>
          </p:nvPr>
        </p:nvSpPr>
        <p:spPr/>
        <p:txBody>
          <a:bodyPr/>
          <a:lstStyle/>
          <a:p>
            <a:r>
              <a:rPr lang="es-CL" dirty="0">
                <a:solidFill>
                  <a:srgbClr val="C00000"/>
                </a:solidFill>
              </a:rPr>
              <a:t>Despejando mitos: migrantes y </a:t>
            </a:r>
            <a:r>
              <a:rPr lang="es-CL" dirty="0" err="1">
                <a:solidFill>
                  <a:srgbClr val="C00000"/>
                </a:solidFill>
              </a:rPr>
              <a:t>vih</a:t>
            </a:r>
            <a:endParaRPr lang="es-CL" dirty="0">
              <a:solidFill>
                <a:srgbClr val="C00000"/>
              </a:solidFill>
            </a:endParaRPr>
          </a:p>
        </p:txBody>
      </p:sp>
      <p:sp>
        <p:nvSpPr>
          <p:cNvPr id="4" name="Marcador de contenido 3">
            <a:extLst>
              <a:ext uri="{FF2B5EF4-FFF2-40B4-BE49-F238E27FC236}">
                <a16:creationId xmlns:a16="http://schemas.microsoft.com/office/drawing/2014/main" id="{A8FDF1DE-AE9B-478A-BEF7-983600F66202}"/>
              </a:ext>
            </a:extLst>
          </p:cNvPr>
          <p:cNvSpPr>
            <a:spLocks noGrp="1"/>
          </p:cNvSpPr>
          <p:nvPr>
            <p:ph idx="1"/>
          </p:nvPr>
        </p:nvSpPr>
        <p:spPr>
          <a:xfrm>
            <a:off x="5922498" y="4909624"/>
            <a:ext cx="5470926" cy="1097983"/>
          </a:xfrm>
        </p:spPr>
        <p:txBody>
          <a:bodyPr>
            <a:normAutofit/>
          </a:bodyPr>
          <a:lstStyle/>
          <a:p>
            <a:pPr algn="just"/>
            <a:r>
              <a:rPr lang="es-CL" sz="1600" dirty="0"/>
              <a:t>Información solicitada vía Transparencia Pasiva por las y los estudiantes del grupo de Género y Diversidad Sexual de la Clínica de Interés Público</a:t>
            </a:r>
          </a:p>
        </p:txBody>
      </p:sp>
      <p:sp>
        <p:nvSpPr>
          <p:cNvPr id="5" name="Marcador de texto 4">
            <a:extLst>
              <a:ext uri="{FF2B5EF4-FFF2-40B4-BE49-F238E27FC236}">
                <a16:creationId xmlns:a16="http://schemas.microsoft.com/office/drawing/2014/main" id="{32F31849-5805-41C7-B21C-2746770C76A9}"/>
              </a:ext>
            </a:extLst>
          </p:cNvPr>
          <p:cNvSpPr>
            <a:spLocks noGrp="1"/>
          </p:cNvSpPr>
          <p:nvPr>
            <p:ph type="body" sz="half" idx="2"/>
          </p:nvPr>
        </p:nvSpPr>
        <p:spPr>
          <a:xfrm>
            <a:off x="654368" y="2152840"/>
            <a:ext cx="4389120" cy="3762294"/>
          </a:xfrm>
        </p:spPr>
        <p:txBody>
          <a:bodyPr>
            <a:normAutofit/>
          </a:bodyPr>
          <a:lstStyle/>
          <a:p>
            <a:pPr algn="just"/>
            <a:r>
              <a:rPr lang="es-CL" dirty="0"/>
              <a:t>Datos Informe 2016: </a:t>
            </a:r>
            <a:r>
              <a:rPr lang="es-MX" dirty="0"/>
              <a:t>En el último quinquenio un 8,2% del total de casos notificados correspondió a personas extranjeras siendo el 77% de sexo masculino. El año 2016 el porcentaje de extranjeros notificados representó el 14% del total de casos. El 3,8% de los casos declaró pertenecer a algún pueblo originario en el último quinquenio. </a:t>
            </a:r>
          </a:p>
        </p:txBody>
      </p:sp>
      <p:pic>
        <p:nvPicPr>
          <p:cNvPr id="6" name="Imagen 5">
            <a:extLst>
              <a:ext uri="{FF2B5EF4-FFF2-40B4-BE49-F238E27FC236}">
                <a16:creationId xmlns:a16="http://schemas.microsoft.com/office/drawing/2014/main" id="{BCB686F4-0953-4E92-A6F4-B6DEDBA11153}"/>
              </a:ext>
            </a:extLst>
          </p:cNvPr>
          <p:cNvPicPr>
            <a:picLocks noChangeAspect="1"/>
          </p:cNvPicPr>
          <p:nvPr/>
        </p:nvPicPr>
        <p:blipFill>
          <a:blip r:embed="rId2"/>
          <a:stretch>
            <a:fillRect/>
          </a:stretch>
        </p:blipFill>
        <p:spPr>
          <a:xfrm>
            <a:off x="5195623" y="471509"/>
            <a:ext cx="6924675" cy="4171950"/>
          </a:xfrm>
          <a:prstGeom prst="rect">
            <a:avLst/>
          </a:prstGeom>
        </p:spPr>
      </p:pic>
    </p:spTree>
    <p:extLst>
      <p:ext uri="{BB962C8B-B14F-4D97-AF65-F5344CB8AC3E}">
        <p14:creationId xmlns:p14="http://schemas.microsoft.com/office/powerpoint/2010/main" val="307786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9FCBA3A-6BB6-4516-84C8-73A303274BBB}"/>
              </a:ext>
            </a:extLst>
          </p:cNvPr>
          <p:cNvSpPr>
            <a:spLocks noGrp="1"/>
          </p:cNvSpPr>
          <p:nvPr>
            <p:ph type="title"/>
          </p:nvPr>
        </p:nvSpPr>
        <p:spPr/>
        <p:txBody>
          <a:bodyPr/>
          <a:lstStyle/>
          <a:p>
            <a:r>
              <a:rPr lang="es-CL" dirty="0"/>
              <a:t>CAMPAÑAS EDUCATIVAS VIH-SIDA</a:t>
            </a:r>
          </a:p>
        </p:txBody>
      </p:sp>
      <p:sp>
        <p:nvSpPr>
          <p:cNvPr id="6" name="Marcador de texto 5">
            <a:extLst>
              <a:ext uri="{FF2B5EF4-FFF2-40B4-BE49-F238E27FC236}">
                <a16:creationId xmlns:a16="http://schemas.microsoft.com/office/drawing/2014/main" id="{A75AE8FC-F89E-4618-8D1C-4E6C41873D57}"/>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295290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B3C4712-0B17-4BD4-BDE6-0AE4C8488932}"/>
              </a:ext>
            </a:extLst>
          </p:cNvPr>
          <p:cNvSpPr>
            <a:spLocks noGrp="1"/>
          </p:cNvSpPr>
          <p:nvPr>
            <p:ph type="title"/>
          </p:nvPr>
        </p:nvSpPr>
        <p:spPr/>
        <p:txBody>
          <a:bodyPr/>
          <a:lstStyle/>
          <a:p>
            <a:r>
              <a:rPr lang="es-MX" dirty="0">
                <a:solidFill>
                  <a:srgbClr val="C00000"/>
                </a:solidFill>
              </a:rPr>
              <a:t>“Afectados por el SIDA”</a:t>
            </a:r>
            <a:endParaRPr lang="es-CL" dirty="0">
              <a:solidFill>
                <a:srgbClr val="C00000"/>
              </a:solidFill>
            </a:endParaRPr>
          </a:p>
        </p:txBody>
      </p:sp>
      <p:sp>
        <p:nvSpPr>
          <p:cNvPr id="6" name="Marcador de texto 5">
            <a:extLst>
              <a:ext uri="{FF2B5EF4-FFF2-40B4-BE49-F238E27FC236}">
                <a16:creationId xmlns:a16="http://schemas.microsoft.com/office/drawing/2014/main" id="{AC9A0DFA-6299-4AD5-8FDB-43628E5D886A}"/>
              </a:ext>
            </a:extLst>
          </p:cNvPr>
          <p:cNvSpPr>
            <a:spLocks noGrp="1"/>
          </p:cNvSpPr>
          <p:nvPr>
            <p:ph type="body" sz="half" idx="2"/>
          </p:nvPr>
        </p:nvSpPr>
        <p:spPr/>
        <p:txBody>
          <a:bodyPr/>
          <a:lstStyle/>
          <a:p>
            <a:pPr algn="just"/>
            <a:r>
              <a:rPr lang="es-MX" dirty="0"/>
              <a:t>“Se realizó entre Noviembre 1992 y Diciembre 1992, y </a:t>
            </a:r>
            <a:r>
              <a:rPr lang="es-MX" b="1" dirty="0"/>
              <a:t>sus objetivos comunicacionales fueron lograr que las personas percibieran el riesgo y la posibilidad de adquirir la enfermedad</a:t>
            </a:r>
            <a:r>
              <a:rPr lang="es-MX" dirty="0"/>
              <a:t>, generar interés en la prevención y crear un clima social preventivo, solidario, activo y de refuerzo educativo. </a:t>
            </a:r>
            <a:endParaRPr lang="es-CL" dirty="0"/>
          </a:p>
        </p:txBody>
      </p:sp>
      <p:pic>
        <p:nvPicPr>
          <p:cNvPr id="8" name="Imagen 7">
            <a:extLst>
              <a:ext uri="{FF2B5EF4-FFF2-40B4-BE49-F238E27FC236}">
                <a16:creationId xmlns:a16="http://schemas.microsoft.com/office/drawing/2014/main" id="{DC942983-47B6-4B03-877C-15A578E5D611}"/>
              </a:ext>
            </a:extLst>
          </p:cNvPr>
          <p:cNvPicPr>
            <a:picLocks noChangeAspect="1"/>
          </p:cNvPicPr>
          <p:nvPr/>
        </p:nvPicPr>
        <p:blipFill>
          <a:blip r:embed="rId2"/>
          <a:stretch>
            <a:fillRect/>
          </a:stretch>
        </p:blipFill>
        <p:spPr>
          <a:xfrm>
            <a:off x="6077331" y="865210"/>
            <a:ext cx="4953762" cy="5154590"/>
          </a:xfrm>
          <a:prstGeom prst="rect">
            <a:avLst/>
          </a:prstGeom>
        </p:spPr>
      </p:pic>
    </p:spTree>
    <p:extLst>
      <p:ext uri="{BB962C8B-B14F-4D97-AF65-F5344CB8AC3E}">
        <p14:creationId xmlns:p14="http://schemas.microsoft.com/office/powerpoint/2010/main" val="251621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D7D10-9EB2-4B24-AD3E-1422841D29D7}"/>
              </a:ext>
            </a:extLst>
          </p:cNvPr>
          <p:cNvSpPr>
            <a:spLocks noGrp="1"/>
          </p:cNvSpPr>
          <p:nvPr>
            <p:ph type="title"/>
          </p:nvPr>
        </p:nvSpPr>
        <p:spPr>
          <a:xfrm>
            <a:off x="1024128" y="931986"/>
            <a:ext cx="4389120" cy="1737360"/>
          </a:xfrm>
        </p:spPr>
        <p:txBody>
          <a:bodyPr/>
          <a:lstStyle/>
          <a:p>
            <a:r>
              <a:rPr lang="es-MX" dirty="0">
                <a:solidFill>
                  <a:srgbClr val="C00000"/>
                </a:solidFill>
              </a:rPr>
              <a:t>“Chile se mira al espejo: Ya sé prevenir el SIDA, ¿Cómo no me cuido?”</a:t>
            </a:r>
            <a:endParaRPr lang="es-CL" dirty="0">
              <a:solidFill>
                <a:srgbClr val="C00000"/>
              </a:solidFill>
            </a:endParaRPr>
          </a:p>
        </p:txBody>
      </p:sp>
      <p:sp>
        <p:nvSpPr>
          <p:cNvPr id="4" name="Marcador de texto 3">
            <a:extLst>
              <a:ext uri="{FF2B5EF4-FFF2-40B4-BE49-F238E27FC236}">
                <a16:creationId xmlns:a16="http://schemas.microsoft.com/office/drawing/2014/main" id="{9021E373-5299-468C-BF45-EEAFFF0B1BC0}"/>
              </a:ext>
            </a:extLst>
          </p:cNvPr>
          <p:cNvSpPr>
            <a:spLocks noGrp="1"/>
          </p:cNvSpPr>
          <p:nvPr>
            <p:ph type="body" sz="half" idx="2"/>
          </p:nvPr>
        </p:nvSpPr>
        <p:spPr>
          <a:xfrm>
            <a:off x="1024128" y="2820214"/>
            <a:ext cx="4389120" cy="3762294"/>
          </a:xfrm>
        </p:spPr>
        <p:txBody>
          <a:bodyPr/>
          <a:lstStyle/>
          <a:p>
            <a:pPr algn="just"/>
            <a:r>
              <a:rPr lang="es-MX" dirty="0"/>
              <a:t>Se realizó desde Diciembre del 2003 hasta Mayo del 2004. </a:t>
            </a:r>
            <a:r>
              <a:rPr lang="es-MX" b="1" dirty="0"/>
              <a:t>Los objetivos fueron generar introspección de manera individual en las personas, mantener la alerta social y la percepción del riesgo en la población.</a:t>
            </a:r>
            <a:r>
              <a:rPr lang="es-MX" dirty="0"/>
              <a:t> Además esta campaña incluyó campañas regionales, y fue la primera realizada junto al ASOSIDA y Vivo Positivo </a:t>
            </a:r>
            <a:endParaRPr lang="es-CL" dirty="0"/>
          </a:p>
        </p:txBody>
      </p:sp>
      <p:pic>
        <p:nvPicPr>
          <p:cNvPr id="10242" name="Picture 2" descr="âChile se mira al espejoâ, âYa sÃ© prevenir el SIDA, Â¿CÃ³mo no me cuido?âSe realizÃ³ desde Diciembre del 2003 hasta Mayo del 2004. Los objetivos fueron generar introspecciÃ³n de manera individual en las personas, mantener la alerta social y la percepciÃ³n del riesgo en la poblaciÃ³n. AdemÃ¡s esta campaÃ±a incluyÃ³ campaÃ±as regionales, y fue la primera realizada junto al ASOSIDA y Vivo Positivo Foto:Â ReproducciÃ³n. Imagen Por: ">
            <a:extLst>
              <a:ext uri="{FF2B5EF4-FFF2-40B4-BE49-F238E27FC236}">
                <a16:creationId xmlns:a16="http://schemas.microsoft.com/office/drawing/2014/main" id="{181605F4-A817-4314-A71B-C78B1367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594" y="730810"/>
            <a:ext cx="6268212" cy="417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50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E021-8B53-44C4-9BC0-76C7FA22D7F4}"/>
              </a:ext>
            </a:extLst>
          </p:cNvPr>
          <p:cNvSpPr>
            <a:spLocks noGrp="1"/>
          </p:cNvSpPr>
          <p:nvPr>
            <p:ph type="title"/>
          </p:nvPr>
        </p:nvSpPr>
        <p:spPr/>
        <p:txBody>
          <a:bodyPr/>
          <a:lstStyle/>
          <a:p>
            <a:r>
              <a:rPr lang="es-MX" dirty="0">
                <a:solidFill>
                  <a:srgbClr val="C00000"/>
                </a:solidFill>
              </a:rPr>
              <a:t>“Frente al SIDA, yo tengo una postura”.</a:t>
            </a:r>
            <a:endParaRPr lang="es-CL" dirty="0">
              <a:solidFill>
                <a:srgbClr val="C00000"/>
              </a:solidFill>
            </a:endParaRPr>
          </a:p>
        </p:txBody>
      </p:sp>
      <p:sp>
        <p:nvSpPr>
          <p:cNvPr id="3" name="Marcador de contenido 2">
            <a:extLst>
              <a:ext uri="{FF2B5EF4-FFF2-40B4-BE49-F238E27FC236}">
                <a16:creationId xmlns:a16="http://schemas.microsoft.com/office/drawing/2014/main" id="{04EE903E-550D-45D9-B475-789784E991ED}"/>
              </a:ext>
            </a:extLst>
          </p:cNvPr>
          <p:cNvSpPr>
            <a:spLocks noGrp="1"/>
          </p:cNvSpPr>
          <p:nvPr>
            <p:ph idx="1"/>
          </p:nvPr>
        </p:nvSpPr>
        <p:spPr/>
        <p:txBody>
          <a:bodyPr/>
          <a:lstStyle/>
          <a:p>
            <a:endParaRPr lang="es-CL"/>
          </a:p>
        </p:txBody>
      </p:sp>
      <p:sp>
        <p:nvSpPr>
          <p:cNvPr id="4" name="Marcador de texto 3">
            <a:extLst>
              <a:ext uri="{FF2B5EF4-FFF2-40B4-BE49-F238E27FC236}">
                <a16:creationId xmlns:a16="http://schemas.microsoft.com/office/drawing/2014/main" id="{DE22C483-F673-44DC-88FD-C06FDDFC0299}"/>
              </a:ext>
            </a:extLst>
          </p:cNvPr>
          <p:cNvSpPr>
            <a:spLocks noGrp="1"/>
          </p:cNvSpPr>
          <p:nvPr>
            <p:ph type="body" sz="half" idx="2"/>
          </p:nvPr>
        </p:nvSpPr>
        <p:spPr/>
        <p:txBody>
          <a:bodyPr/>
          <a:lstStyle/>
          <a:p>
            <a:pPr algn="just"/>
            <a:r>
              <a:rPr lang="es-MX" dirty="0"/>
              <a:t>Esta campaña se realizó durante el año 2005 </a:t>
            </a:r>
            <a:r>
              <a:rPr lang="es-MX" b="1" dirty="0"/>
              <a:t>y por primera vez se excluyeron los mensajes de pareja única y abstinencia, dándole énfasis al uso del condón. </a:t>
            </a:r>
            <a:r>
              <a:rPr lang="es-MX" dirty="0"/>
              <a:t>Los canales de televisión Mega y Canal 13 no transmitieron los spots de la campaña.</a:t>
            </a:r>
            <a:endParaRPr lang="es-CL" dirty="0"/>
          </a:p>
        </p:txBody>
      </p:sp>
      <p:pic>
        <p:nvPicPr>
          <p:cNvPr id="11268" name="Picture 4" descr="http://www.vieiro.org/web/imagen.php?file=../upload/not/2217-g-051005_afieche2.jpg">
            <a:extLst>
              <a:ext uri="{FF2B5EF4-FFF2-40B4-BE49-F238E27FC236}">
                <a16:creationId xmlns:a16="http://schemas.microsoft.com/office/drawing/2014/main" id="{05F4FF0E-8891-4CA4-A7D4-790865433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81" y="148036"/>
            <a:ext cx="4594567" cy="653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7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6A161-565F-45C0-AB5D-04EA8BC97753}"/>
              </a:ext>
            </a:extLst>
          </p:cNvPr>
          <p:cNvSpPr>
            <a:spLocks noGrp="1"/>
          </p:cNvSpPr>
          <p:nvPr>
            <p:ph type="title"/>
          </p:nvPr>
        </p:nvSpPr>
        <p:spPr/>
        <p:txBody>
          <a:bodyPr/>
          <a:lstStyle/>
          <a:p>
            <a:r>
              <a:rPr lang="es-MX" dirty="0">
                <a:solidFill>
                  <a:srgbClr val="C00000"/>
                </a:solidFill>
              </a:rPr>
              <a:t>“Mi vida la cuido toda la vida…Siempre condón”.</a:t>
            </a:r>
            <a:endParaRPr lang="es-CL" dirty="0">
              <a:solidFill>
                <a:srgbClr val="C00000"/>
              </a:solidFill>
            </a:endParaRPr>
          </a:p>
        </p:txBody>
      </p:sp>
      <p:sp>
        <p:nvSpPr>
          <p:cNvPr id="4" name="Marcador de texto 3">
            <a:extLst>
              <a:ext uri="{FF2B5EF4-FFF2-40B4-BE49-F238E27FC236}">
                <a16:creationId xmlns:a16="http://schemas.microsoft.com/office/drawing/2014/main" id="{032851D2-95DF-4A30-901E-D4E604CC5279}"/>
              </a:ext>
            </a:extLst>
          </p:cNvPr>
          <p:cNvSpPr>
            <a:spLocks noGrp="1"/>
          </p:cNvSpPr>
          <p:nvPr>
            <p:ph type="body" sz="half" idx="2"/>
          </p:nvPr>
        </p:nvSpPr>
        <p:spPr/>
        <p:txBody>
          <a:bodyPr/>
          <a:lstStyle/>
          <a:p>
            <a:pPr algn="just"/>
            <a:r>
              <a:rPr lang="es-MX" dirty="0"/>
              <a:t>Lanzada en Noviembre del 2006.</a:t>
            </a:r>
            <a:br>
              <a:rPr lang="es-MX" dirty="0"/>
            </a:br>
            <a:r>
              <a:rPr lang="es-MX" b="1" dirty="0"/>
              <a:t>El grupo objetivo de esta campaña es la población joven de entre 15 y 30 años de edad, y su contenido se centra en el uso correcto del condón</a:t>
            </a:r>
            <a:r>
              <a:rPr lang="es-MX" dirty="0"/>
              <a:t>. Consta de spots televisivos, mensajes radiales y afiches en la vía pública.</a:t>
            </a:r>
            <a:endParaRPr lang="es-CL" dirty="0"/>
          </a:p>
        </p:txBody>
      </p:sp>
      <p:pic>
        <p:nvPicPr>
          <p:cNvPr id="12290" name="Picture 2" descr="Resultado de imagen para âMi vida la cuido toda la vidaâ¦Siempre condÃ³n">
            <a:extLst>
              <a:ext uri="{FF2B5EF4-FFF2-40B4-BE49-F238E27FC236}">
                <a16:creationId xmlns:a16="http://schemas.microsoft.com/office/drawing/2014/main" id="{BA7CC7AF-570A-4321-AA84-F608E7F9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100" y="380531"/>
            <a:ext cx="4045764" cy="562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2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2ED35-8B03-4110-8EF7-EF2BC2851F71}"/>
              </a:ext>
            </a:extLst>
          </p:cNvPr>
          <p:cNvSpPr>
            <a:spLocks noGrp="1"/>
          </p:cNvSpPr>
          <p:nvPr>
            <p:ph type="title"/>
          </p:nvPr>
        </p:nvSpPr>
        <p:spPr/>
        <p:txBody>
          <a:bodyPr/>
          <a:lstStyle/>
          <a:p>
            <a:r>
              <a:rPr lang="es-MX" dirty="0">
                <a:solidFill>
                  <a:srgbClr val="C00000"/>
                </a:solidFill>
              </a:rPr>
              <a:t>“Yo decido, me cuido siempre”.</a:t>
            </a:r>
            <a:endParaRPr lang="es-CL" dirty="0">
              <a:solidFill>
                <a:srgbClr val="C00000"/>
              </a:solidFill>
            </a:endParaRPr>
          </a:p>
        </p:txBody>
      </p:sp>
      <p:pic>
        <p:nvPicPr>
          <p:cNvPr id="13316" name="Picture 4" descr="Resultado de imagen para YO DECIDO Y ME CUIDO SIEMPRE">
            <a:extLst>
              <a:ext uri="{FF2B5EF4-FFF2-40B4-BE49-F238E27FC236}">
                <a16:creationId xmlns:a16="http://schemas.microsoft.com/office/drawing/2014/main" id="{D40BE02D-B3C6-49F8-BD99-892AD9591E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3811" y="860702"/>
            <a:ext cx="5678488" cy="3785658"/>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F66CD990-9E4A-48E3-848F-D3808103231F}"/>
              </a:ext>
            </a:extLst>
          </p:cNvPr>
          <p:cNvSpPr>
            <a:spLocks noGrp="1"/>
          </p:cNvSpPr>
          <p:nvPr>
            <p:ph type="body" sz="half" idx="2"/>
          </p:nvPr>
        </p:nvSpPr>
        <p:spPr/>
        <p:txBody>
          <a:bodyPr>
            <a:normAutofit fontScale="92500" lnSpcReduction="10000"/>
          </a:bodyPr>
          <a:lstStyle/>
          <a:p>
            <a:pPr algn="just"/>
            <a:r>
              <a:rPr lang="es-MX" dirty="0"/>
              <a:t>Fue lanzada en Noviembre del 2007 y sus objetivos fueron generar la necesidad de conversación en la sociedad sobre los métodos de prevención y a su vez reforzar la prevención.</a:t>
            </a:r>
          </a:p>
          <a:p>
            <a:pPr algn="just"/>
            <a:r>
              <a:rPr lang="es-MX" dirty="0"/>
              <a:t>Este año el público objetivo de la campaña fueron los y las adolescentes y jóvenes entre 15 y 29 años, debido a que estos grupos sociales presentan una mayor vulnerabilidad frente al riesgo de adquirir el VIH/SIDA.</a:t>
            </a:r>
          </a:p>
          <a:p>
            <a:pPr algn="just"/>
            <a:r>
              <a:rPr lang="es-MX" b="1" dirty="0"/>
              <a:t>El spot televisivo incorpora siete testimonios que expresan tres opciones: abstinencia, pareja exclusiva y uso correcto del preservativo</a:t>
            </a:r>
            <a:r>
              <a:rPr lang="es-MX" dirty="0"/>
              <a:t>. A esto se suman, tres mensajes radiales, donde también se refuerza el autocuidado frente al VIH/SIDA, mensaje que ya se ha instalado en las campañas anteriores.</a:t>
            </a:r>
          </a:p>
          <a:p>
            <a:pPr algn="just"/>
            <a:endParaRPr lang="es-MX" dirty="0"/>
          </a:p>
          <a:p>
            <a:pPr algn="just"/>
            <a:endParaRPr lang="es-MX" dirty="0"/>
          </a:p>
          <a:p>
            <a:pPr algn="just"/>
            <a:endParaRPr lang="es-MX" dirty="0"/>
          </a:p>
          <a:p>
            <a:pPr algn="just"/>
            <a:endParaRPr lang="es-CL" dirty="0"/>
          </a:p>
        </p:txBody>
      </p:sp>
    </p:spTree>
    <p:extLst>
      <p:ext uri="{BB962C8B-B14F-4D97-AF65-F5344CB8AC3E}">
        <p14:creationId xmlns:p14="http://schemas.microsoft.com/office/powerpoint/2010/main" val="340236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8A2CD-F895-4E2A-9030-77D01FE14E6B}"/>
              </a:ext>
            </a:extLst>
          </p:cNvPr>
          <p:cNvSpPr>
            <a:spLocks noGrp="1"/>
          </p:cNvSpPr>
          <p:nvPr>
            <p:ph type="title"/>
          </p:nvPr>
        </p:nvSpPr>
        <p:spPr>
          <a:xfrm>
            <a:off x="1024127" y="371387"/>
            <a:ext cx="9720072" cy="1499616"/>
          </a:xfrm>
        </p:spPr>
        <p:txBody>
          <a:bodyPr/>
          <a:lstStyle/>
          <a:p>
            <a:r>
              <a:rPr lang="es-CL" dirty="0"/>
              <a:t>PREVENCIÓN: ¿Palabras correctas?</a:t>
            </a:r>
          </a:p>
        </p:txBody>
      </p:sp>
      <p:graphicFrame>
        <p:nvGraphicFramePr>
          <p:cNvPr id="4" name="Marcador de contenido 3">
            <a:extLst>
              <a:ext uri="{FF2B5EF4-FFF2-40B4-BE49-F238E27FC236}">
                <a16:creationId xmlns:a16="http://schemas.microsoft.com/office/drawing/2014/main" id="{7B8FC2F9-70B9-4BAC-9DAD-BB82D0BD8091}"/>
              </a:ext>
            </a:extLst>
          </p:cNvPr>
          <p:cNvGraphicFramePr>
            <a:graphicFrameLocks noGrp="1"/>
          </p:cNvGraphicFramePr>
          <p:nvPr>
            <p:ph idx="1"/>
            <p:extLst>
              <p:ext uri="{D42A27DB-BD31-4B8C-83A1-F6EECF244321}">
                <p14:modId xmlns:p14="http://schemas.microsoft.com/office/powerpoint/2010/main" val="3128698785"/>
              </p:ext>
            </p:extLst>
          </p:nvPr>
        </p:nvGraphicFramePr>
        <p:xfrm>
          <a:off x="3266068" y="1550963"/>
          <a:ext cx="5236185" cy="1695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a16="http://schemas.microsoft.com/office/drawing/2014/main" id="{C8E701B7-FB6E-4249-AF33-13418408BDCD}"/>
              </a:ext>
            </a:extLst>
          </p:cNvPr>
          <p:cNvGraphicFramePr>
            <a:graphicFrameLocks/>
          </p:cNvGraphicFramePr>
          <p:nvPr>
            <p:extLst>
              <p:ext uri="{D42A27DB-BD31-4B8C-83A1-F6EECF244321}">
                <p14:modId xmlns:p14="http://schemas.microsoft.com/office/powerpoint/2010/main" val="1614373012"/>
              </p:ext>
            </p:extLst>
          </p:nvPr>
        </p:nvGraphicFramePr>
        <p:xfrm>
          <a:off x="3266067" y="3246120"/>
          <a:ext cx="5236185" cy="16951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Marcador de contenido 3">
            <a:extLst>
              <a:ext uri="{FF2B5EF4-FFF2-40B4-BE49-F238E27FC236}">
                <a16:creationId xmlns:a16="http://schemas.microsoft.com/office/drawing/2014/main" id="{3D6C431A-C6AA-448E-B71E-8DE0009EE683}"/>
              </a:ext>
            </a:extLst>
          </p:cNvPr>
          <p:cNvGraphicFramePr>
            <a:graphicFrameLocks/>
          </p:cNvGraphicFramePr>
          <p:nvPr>
            <p:extLst>
              <p:ext uri="{D42A27DB-BD31-4B8C-83A1-F6EECF244321}">
                <p14:modId xmlns:p14="http://schemas.microsoft.com/office/powerpoint/2010/main" val="1280603214"/>
              </p:ext>
            </p:extLst>
          </p:nvPr>
        </p:nvGraphicFramePr>
        <p:xfrm>
          <a:off x="3266067" y="4941277"/>
          <a:ext cx="5236185" cy="16951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98124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s multimedia en línea 4">
            <a:hlinkClick r:id="" action="ppaction://media"/>
            <a:extLst>
              <a:ext uri="{FF2B5EF4-FFF2-40B4-BE49-F238E27FC236}">
                <a16:creationId xmlns:a16="http://schemas.microsoft.com/office/drawing/2014/main" id="{E7B27AB6-8162-45DF-953A-7151E2B0297C}"/>
              </a:ext>
            </a:extLst>
          </p:cNvPr>
          <p:cNvPicPr>
            <a:picLocks noGrp="1" noRot="1" noChangeAspect="1"/>
          </p:cNvPicPr>
          <p:nvPr>
            <p:ph idx="1"/>
            <a:videoFile r:link="rId1"/>
          </p:nvPr>
        </p:nvPicPr>
        <p:blipFill>
          <a:blip r:embed="rId3"/>
          <a:stretch>
            <a:fillRect/>
          </a:stretch>
        </p:blipFill>
        <p:spPr>
          <a:xfrm>
            <a:off x="1716088" y="0"/>
            <a:ext cx="8890000" cy="6667500"/>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2125386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B598B-104C-45AB-A897-8651BE4F24B7}"/>
              </a:ext>
            </a:extLst>
          </p:cNvPr>
          <p:cNvSpPr>
            <a:spLocks noGrp="1"/>
          </p:cNvSpPr>
          <p:nvPr>
            <p:ph type="title"/>
          </p:nvPr>
        </p:nvSpPr>
        <p:spPr/>
        <p:txBody>
          <a:bodyPr/>
          <a:lstStyle/>
          <a:p>
            <a:r>
              <a:rPr lang="es-CL" dirty="0">
                <a:solidFill>
                  <a:srgbClr val="C00000"/>
                </a:solidFill>
              </a:rPr>
              <a:t>“La Consejería es un derecho”</a:t>
            </a:r>
          </a:p>
        </p:txBody>
      </p:sp>
      <p:sp>
        <p:nvSpPr>
          <p:cNvPr id="10" name="Marcador de texto 9">
            <a:extLst>
              <a:ext uri="{FF2B5EF4-FFF2-40B4-BE49-F238E27FC236}">
                <a16:creationId xmlns:a16="http://schemas.microsoft.com/office/drawing/2014/main" id="{A62CC8AE-C798-418B-A41C-A3A6BC6C5D90}"/>
              </a:ext>
            </a:extLst>
          </p:cNvPr>
          <p:cNvSpPr>
            <a:spLocks noGrp="1"/>
          </p:cNvSpPr>
          <p:nvPr>
            <p:ph type="body" sz="half" idx="2"/>
          </p:nvPr>
        </p:nvSpPr>
        <p:spPr/>
        <p:txBody>
          <a:bodyPr/>
          <a:lstStyle/>
          <a:p>
            <a:pPr algn="just"/>
            <a:r>
              <a:rPr lang="es-MX" dirty="0"/>
              <a:t>La Consejería como un derecho de todas las personas, fue el tema central de la X Campaña Nacional de Prevención del VIH/SIDA, iniciada el 26 de diciembre de 2008.</a:t>
            </a:r>
          </a:p>
          <a:p>
            <a:endParaRPr lang="es-MX" dirty="0"/>
          </a:p>
        </p:txBody>
      </p:sp>
      <p:pic>
        <p:nvPicPr>
          <p:cNvPr id="14338" name="Picture 2" descr="Ver TrÃ­ptico">
            <a:extLst>
              <a:ext uri="{FF2B5EF4-FFF2-40B4-BE49-F238E27FC236}">
                <a16:creationId xmlns:a16="http://schemas.microsoft.com/office/drawing/2014/main" id="{A13E7649-A93F-4F91-99FF-B13CD72E5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774" y="136689"/>
            <a:ext cx="4721176" cy="655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30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655D1-4219-42DC-83FF-DEE8617B69D2}"/>
              </a:ext>
            </a:extLst>
          </p:cNvPr>
          <p:cNvSpPr>
            <a:spLocks noGrp="1"/>
          </p:cNvSpPr>
          <p:nvPr>
            <p:ph type="title"/>
          </p:nvPr>
        </p:nvSpPr>
        <p:spPr/>
        <p:txBody>
          <a:bodyPr/>
          <a:lstStyle/>
          <a:p>
            <a:r>
              <a:rPr lang="es-MX" dirty="0">
                <a:solidFill>
                  <a:srgbClr val="C00000"/>
                </a:solidFill>
              </a:rPr>
              <a:t>“Decides tú”</a:t>
            </a:r>
            <a:endParaRPr lang="es-CL" dirty="0">
              <a:solidFill>
                <a:srgbClr val="C00000"/>
              </a:solidFill>
            </a:endParaRPr>
          </a:p>
        </p:txBody>
      </p:sp>
      <p:sp>
        <p:nvSpPr>
          <p:cNvPr id="4" name="Marcador de texto 3">
            <a:extLst>
              <a:ext uri="{FF2B5EF4-FFF2-40B4-BE49-F238E27FC236}">
                <a16:creationId xmlns:a16="http://schemas.microsoft.com/office/drawing/2014/main" id="{39603031-199F-4509-A6BA-BA95FD5FB68D}"/>
              </a:ext>
            </a:extLst>
          </p:cNvPr>
          <p:cNvSpPr>
            <a:spLocks noGrp="1"/>
          </p:cNvSpPr>
          <p:nvPr>
            <p:ph type="body" sz="half" idx="2"/>
          </p:nvPr>
        </p:nvSpPr>
        <p:spPr/>
        <p:txBody>
          <a:bodyPr/>
          <a:lstStyle/>
          <a:p>
            <a:pPr algn="just"/>
            <a:r>
              <a:rPr lang="es-MX" dirty="0"/>
              <a:t>Lanzada en Noviembre del 2009 y sus objetivos fueron lograr la adopción de medidas preventivas en torno a la enfermedad, incentivar la toma de exámenes para detectar la enfermedad y generar un ambiente antidiscriminatorio en torno a la enfermedad en la sociedad. </a:t>
            </a:r>
            <a:r>
              <a:rPr lang="es-MX" b="1" dirty="0"/>
              <a:t>3 spots de la campaña: "Examen", Tratamiento, "Prevención“.</a:t>
            </a:r>
            <a:endParaRPr lang="es-CL" dirty="0"/>
          </a:p>
        </p:txBody>
      </p:sp>
      <p:pic>
        <p:nvPicPr>
          <p:cNvPr id="15363" name="Picture 3" descr="Bajar más info">
            <a:extLst>
              <a:ext uri="{FF2B5EF4-FFF2-40B4-BE49-F238E27FC236}">
                <a16:creationId xmlns:a16="http://schemas.microsoft.com/office/drawing/2014/main" id="{1115F609-0E3C-4091-81B6-8887B82F9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154" y="1207477"/>
            <a:ext cx="2126566" cy="466034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Bajar más info">
            <a:extLst>
              <a:ext uri="{FF2B5EF4-FFF2-40B4-BE49-F238E27FC236}">
                <a16:creationId xmlns:a16="http://schemas.microsoft.com/office/drawing/2014/main" id="{568BFDC0-3928-4A90-AEA0-22F7C75D3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154" y="1207477"/>
            <a:ext cx="2126566" cy="466034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Bajar más info">
            <a:extLst>
              <a:ext uri="{FF2B5EF4-FFF2-40B4-BE49-F238E27FC236}">
                <a16:creationId xmlns:a16="http://schemas.microsoft.com/office/drawing/2014/main" id="{5F925E0F-191D-4C30-A0A0-2979CAF75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07477"/>
            <a:ext cx="2126566" cy="4660347"/>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Bajar mÃ¡s info">
            <a:extLst>
              <a:ext uri="{FF2B5EF4-FFF2-40B4-BE49-F238E27FC236}">
                <a16:creationId xmlns:a16="http://schemas.microsoft.com/office/drawing/2014/main" id="{C535AFB2-52CC-4997-BB00-17C9D332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566" y="1207476"/>
            <a:ext cx="2126566" cy="4660347"/>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Bajar mÃ¡s info">
            <a:extLst>
              <a:ext uri="{FF2B5EF4-FFF2-40B4-BE49-F238E27FC236}">
                <a16:creationId xmlns:a16="http://schemas.microsoft.com/office/drawing/2014/main" id="{60D956ED-CF21-4C92-AAA4-91D5C552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8133" y="1207476"/>
            <a:ext cx="2126566" cy="466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93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74C50-150D-4CFA-8273-5CCACF7887AA}"/>
              </a:ext>
            </a:extLst>
          </p:cNvPr>
          <p:cNvSpPr>
            <a:spLocks noGrp="1"/>
          </p:cNvSpPr>
          <p:nvPr>
            <p:ph type="title"/>
          </p:nvPr>
        </p:nvSpPr>
        <p:spPr/>
        <p:txBody>
          <a:bodyPr/>
          <a:lstStyle/>
          <a:p>
            <a:r>
              <a:rPr lang="es-CL" dirty="0">
                <a:solidFill>
                  <a:srgbClr val="C00000"/>
                </a:solidFill>
              </a:rPr>
              <a:t>“yo tengo el sida en la mente”</a:t>
            </a:r>
          </a:p>
        </p:txBody>
      </p:sp>
      <p:pic>
        <p:nvPicPr>
          <p:cNvPr id="16390" name="Picture 6" descr="quientienesida.cl">
            <a:extLst>
              <a:ext uri="{FF2B5EF4-FFF2-40B4-BE49-F238E27FC236}">
                <a16:creationId xmlns:a16="http://schemas.microsoft.com/office/drawing/2014/main" id="{0697B654-7BA3-4D82-AA25-A0245A04BB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791328"/>
            <a:ext cx="5678488" cy="3839998"/>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EED17ACB-0F7E-4B61-B763-6689D86956F2}"/>
              </a:ext>
            </a:extLst>
          </p:cNvPr>
          <p:cNvSpPr>
            <a:spLocks noGrp="1"/>
          </p:cNvSpPr>
          <p:nvPr>
            <p:ph type="body" sz="half" idx="2"/>
          </p:nvPr>
        </p:nvSpPr>
        <p:spPr/>
        <p:txBody>
          <a:bodyPr/>
          <a:lstStyle/>
          <a:p>
            <a:r>
              <a:rPr lang="es-MX" b="1" dirty="0"/>
              <a:t>"Hazte el examen. Usa condón. Sé fiel” </a:t>
            </a:r>
            <a:r>
              <a:rPr lang="es-MX" dirty="0"/>
              <a:t>rezaba la campaña del año 2010.</a:t>
            </a:r>
            <a:endParaRPr lang="es-CL" dirty="0"/>
          </a:p>
        </p:txBody>
      </p:sp>
    </p:spTree>
    <p:extLst>
      <p:ext uri="{BB962C8B-B14F-4D97-AF65-F5344CB8AC3E}">
        <p14:creationId xmlns:p14="http://schemas.microsoft.com/office/powerpoint/2010/main" val="379238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26F17-8F1A-43DD-A1CB-1788080BA8E9}"/>
              </a:ext>
            </a:extLst>
          </p:cNvPr>
          <p:cNvSpPr>
            <a:spLocks noGrp="1"/>
          </p:cNvSpPr>
          <p:nvPr>
            <p:ph type="title"/>
          </p:nvPr>
        </p:nvSpPr>
        <p:spPr/>
        <p:txBody>
          <a:bodyPr/>
          <a:lstStyle/>
          <a:p>
            <a:r>
              <a:rPr lang="es-MX" dirty="0">
                <a:solidFill>
                  <a:srgbClr val="C00000"/>
                </a:solidFill>
              </a:rPr>
              <a:t>“yo me hice el examen del sida” (2010)</a:t>
            </a:r>
            <a:endParaRPr lang="es-CL" dirty="0">
              <a:solidFill>
                <a:srgbClr val="C00000"/>
              </a:solidFill>
            </a:endParaRPr>
          </a:p>
        </p:txBody>
      </p:sp>
      <p:pic>
        <p:nvPicPr>
          <p:cNvPr id="17410" name="Picture 2" descr="https://www.criaps.cl/camp/video/xii/campana_2012.jpg">
            <a:extLst>
              <a:ext uri="{FF2B5EF4-FFF2-40B4-BE49-F238E27FC236}">
                <a16:creationId xmlns:a16="http://schemas.microsoft.com/office/drawing/2014/main" id="{76657696-3B39-4D5E-9C84-9E61516A5C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243927"/>
            <a:ext cx="5412546" cy="321127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www.criaps.cl/img/campa/banner_xiv_camp_2012.jpg">
            <a:extLst>
              <a:ext uri="{FF2B5EF4-FFF2-40B4-BE49-F238E27FC236}">
                <a16:creationId xmlns:a16="http://schemas.microsoft.com/office/drawing/2014/main" id="{8EEB0267-AD35-44BB-8731-24E524A83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653" y="3455198"/>
            <a:ext cx="5205239" cy="3254312"/>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3AF0C057-24AD-4AD7-B2E0-C8A7AE90A6E5}"/>
              </a:ext>
            </a:extLst>
          </p:cNvPr>
          <p:cNvSpPr txBox="1">
            <a:spLocks/>
          </p:cNvSpPr>
          <p:nvPr/>
        </p:nvSpPr>
        <p:spPr>
          <a:xfrm>
            <a:off x="1007247" y="3344994"/>
            <a:ext cx="4389120" cy="173736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mj-lt"/>
                <a:ea typeface="+mj-ea"/>
                <a:cs typeface="+mj-cs"/>
              </a:defRPr>
            </a:lvl1pPr>
          </a:lstStyle>
          <a:p>
            <a:r>
              <a:rPr lang="es-MX" dirty="0">
                <a:solidFill>
                  <a:srgbClr val="C00000"/>
                </a:solidFill>
              </a:rPr>
              <a:t>“el </a:t>
            </a:r>
            <a:r>
              <a:rPr lang="es-MX" dirty="0" err="1">
                <a:solidFill>
                  <a:srgbClr val="C00000"/>
                </a:solidFill>
              </a:rPr>
              <a:t>vih</a:t>
            </a:r>
            <a:r>
              <a:rPr lang="es-MX" dirty="0">
                <a:solidFill>
                  <a:srgbClr val="C00000"/>
                </a:solidFill>
              </a:rPr>
              <a:t> no mata, tu miedo al examen sí” (2011)</a:t>
            </a:r>
            <a:endParaRPr lang="es-CL" dirty="0">
              <a:solidFill>
                <a:srgbClr val="C00000"/>
              </a:solidFill>
            </a:endParaRPr>
          </a:p>
        </p:txBody>
      </p:sp>
    </p:spTree>
    <p:extLst>
      <p:ext uri="{BB962C8B-B14F-4D97-AF65-F5344CB8AC3E}">
        <p14:creationId xmlns:p14="http://schemas.microsoft.com/office/powerpoint/2010/main" val="1950318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5D6D3-9301-481D-BA25-F1F7AF0425E9}"/>
              </a:ext>
            </a:extLst>
          </p:cNvPr>
          <p:cNvSpPr>
            <a:spLocks noGrp="1"/>
          </p:cNvSpPr>
          <p:nvPr>
            <p:ph type="title"/>
          </p:nvPr>
        </p:nvSpPr>
        <p:spPr>
          <a:xfrm>
            <a:off x="925653" y="70338"/>
            <a:ext cx="4389120" cy="1737360"/>
          </a:xfrm>
        </p:spPr>
        <p:txBody>
          <a:bodyPr/>
          <a:lstStyle/>
          <a:p>
            <a:r>
              <a:rPr lang="es-CL" dirty="0">
                <a:solidFill>
                  <a:srgbClr val="C00000"/>
                </a:solidFill>
              </a:rPr>
              <a:t>Quientienesida.cl (2013)</a:t>
            </a:r>
          </a:p>
        </p:txBody>
      </p:sp>
      <p:pic>
        <p:nvPicPr>
          <p:cNvPr id="5" name="Elementos multimedia en línea 4">
            <a:hlinkClick r:id="" action="ppaction://media"/>
            <a:extLst>
              <a:ext uri="{FF2B5EF4-FFF2-40B4-BE49-F238E27FC236}">
                <a16:creationId xmlns:a16="http://schemas.microsoft.com/office/drawing/2014/main" id="{2A95382C-B23A-4DFD-A990-F0F85068C535}"/>
              </a:ext>
            </a:extLst>
          </p:cNvPr>
          <p:cNvPicPr>
            <a:picLocks noRot="1" noChangeAspect="1"/>
          </p:cNvPicPr>
          <p:nvPr>
            <a:videoFile r:link="rId1"/>
          </p:nvPr>
        </p:nvPicPr>
        <p:blipFill>
          <a:blip r:embed="rId3"/>
          <a:stretch>
            <a:fillRect/>
          </a:stretch>
        </p:blipFill>
        <p:spPr>
          <a:xfrm>
            <a:off x="2433710" y="1233623"/>
            <a:ext cx="7132321" cy="5349241"/>
          </a:xfrm>
          <a:prstGeom prst="rect">
            <a:avLst/>
          </a:prstGeom>
        </p:spPr>
      </p:pic>
    </p:spTree>
    <p:extLst>
      <p:ext uri="{BB962C8B-B14F-4D97-AF65-F5344CB8AC3E}">
        <p14:creationId xmlns:p14="http://schemas.microsoft.com/office/powerpoint/2010/main" val="4261456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989E9-C851-4481-8CA4-DE13EF2B832B}"/>
              </a:ext>
            </a:extLst>
          </p:cNvPr>
          <p:cNvSpPr>
            <a:spLocks noGrp="1"/>
          </p:cNvSpPr>
          <p:nvPr>
            <p:ph type="title"/>
          </p:nvPr>
        </p:nvSpPr>
        <p:spPr>
          <a:xfrm>
            <a:off x="1024128" y="-45720"/>
            <a:ext cx="4389120" cy="1737360"/>
          </a:xfrm>
        </p:spPr>
        <p:txBody>
          <a:bodyPr/>
          <a:lstStyle/>
          <a:p>
            <a:r>
              <a:rPr lang="es-CL" dirty="0">
                <a:solidFill>
                  <a:srgbClr val="C00000"/>
                </a:solidFill>
              </a:rPr>
              <a:t>Quientienesida.cl (2013)</a:t>
            </a:r>
          </a:p>
        </p:txBody>
      </p:sp>
      <p:pic>
        <p:nvPicPr>
          <p:cNvPr id="6" name="Elementos multimedia en línea 5">
            <a:hlinkClick r:id="" action="ppaction://media"/>
            <a:extLst>
              <a:ext uri="{FF2B5EF4-FFF2-40B4-BE49-F238E27FC236}">
                <a16:creationId xmlns:a16="http://schemas.microsoft.com/office/drawing/2014/main" id="{AFA54A74-8C45-4E52-A30C-2FC4759A4FB6}"/>
              </a:ext>
            </a:extLst>
          </p:cNvPr>
          <p:cNvPicPr>
            <a:picLocks noRot="1" noChangeAspect="1"/>
          </p:cNvPicPr>
          <p:nvPr>
            <a:videoFile r:link="rId1"/>
          </p:nvPr>
        </p:nvPicPr>
        <p:blipFill>
          <a:blip r:embed="rId3"/>
          <a:stretch>
            <a:fillRect/>
          </a:stretch>
        </p:blipFill>
        <p:spPr>
          <a:xfrm>
            <a:off x="2447779" y="1216856"/>
            <a:ext cx="7301132" cy="5475850"/>
          </a:xfrm>
          <a:prstGeom prst="rect">
            <a:avLst/>
          </a:prstGeom>
        </p:spPr>
      </p:pic>
    </p:spTree>
    <p:extLst>
      <p:ext uri="{BB962C8B-B14F-4D97-AF65-F5344CB8AC3E}">
        <p14:creationId xmlns:p14="http://schemas.microsoft.com/office/powerpoint/2010/main" val="1709581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93421-EAD4-48C0-9DD2-47BF609328B8}"/>
              </a:ext>
            </a:extLst>
          </p:cNvPr>
          <p:cNvSpPr>
            <a:spLocks noGrp="1"/>
          </p:cNvSpPr>
          <p:nvPr>
            <p:ph type="title"/>
          </p:nvPr>
        </p:nvSpPr>
        <p:spPr/>
        <p:txBody>
          <a:bodyPr/>
          <a:lstStyle/>
          <a:p>
            <a:r>
              <a:rPr lang="es-CL" dirty="0"/>
              <a:t>Normativa sobre </a:t>
            </a:r>
            <a:r>
              <a:rPr lang="es-CL" dirty="0" err="1"/>
              <a:t>vih</a:t>
            </a:r>
            <a:r>
              <a:rPr lang="es-CL" dirty="0"/>
              <a:t>/sida</a:t>
            </a:r>
          </a:p>
        </p:txBody>
      </p:sp>
      <p:sp>
        <p:nvSpPr>
          <p:cNvPr id="3" name="Marcador de texto 2">
            <a:extLst>
              <a:ext uri="{FF2B5EF4-FFF2-40B4-BE49-F238E27FC236}">
                <a16:creationId xmlns:a16="http://schemas.microsoft.com/office/drawing/2014/main" id="{E421976D-8D04-4E22-842A-20F1EB8568A9}"/>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2888784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02740-7787-4102-975D-E2650B866D3B}"/>
              </a:ext>
            </a:extLst>
          </p:cNvPr>
          <p:cNvSpPr>
            <a:spLocks noGrp="1"/>
          </p:cNvSpPr>
          <p:nvPr>
            <p:ph type="title"/>
          </p:nvPr>
        </p:nvSpPr>
        <p:spPr/>
        <p:txBody>
          <a:bodyPr/>
          <a:lstStyle/>
          <a:p>
            <a:r>
              <a:rPr lang="es-CL" dirty="0">
                <a:solidFill>
                  <a:srgbClr val="C00000"/>
                </a:solidFill>
              </a:rPr>
              <a:t>Normas sobre </a:t>
            </a:r>
            <a:r>
              <a:rPr lang="es-CL" dirty="0" err="1">
                <a:solidFill>
                  <a:srgbClr val="C00000"/>
                </a:solidFill>
              </a:rPr>
              <a:t>vih</a:t>
            </a:r>
            <a:r>
              <a:rPr lang="es-CL" dirty="0">
                <a:solidFill>
                  <a:srgbClr val="C00000"/>
                </a:solidFill>
              </a:rPr>
              <a:t>/sida</a:t>
            </a:r>
          </a:p>
        </p:txBody>
      </p:sp>
      <p:sp>
        <p:nvSpPr>
          <p:cNvPr id="3" name="Marcador de contenido 2">
            <a:extLst>
              <a:ext uri="{FF2B5EF4-FFF2-40B4-BE49-F238E27FC236}">
                <a16:creationId xmlns:a16="http://schemas.microsoft.com/office/drawing/2014/main" id="{30717DC0-54D5-4E5F-AA42-DA20CE1CAB8D}"/>
              </a:ext>
            </a:extLst>
          </p:cNvPr>
          <p:cNvSpPr>
            <a:spLocks noGrp="1"/>
          </p:cNvSpPr>
          <p:nvPr>
            <p:ph idx="1"/>
          </p:nvPr>
        </p:nvSpPr>
        <p:spPr/>
        <p:txBody>
          <a:bodyPr>
            <a:normAutofit/>
          </a:bodyPr>
          <a:lstStyle/>
          <a:p>
            <a:pPr algn="just"/>
            <a:r>
              <a:rPr lang="es-MX" dirty="0"/>
              <a:t>i.) </a:t>
            </a:r>
            <a:r>
              <a:rPr lang="es-MX" b="1" dirty="0"/>
              <a:t>Ley Nacional de VIH/SIDA (19.779).</a:t>
            </a:r>
          </a:p>
          <a:p>
            <a:pPr algn="just"/>
            <a:r>
              <a:rPr lang="es-MX" dirty="0"/>
              <a:t>ii.) </a:t>
            </a:r>
            <a:r>
              <a:rPr lang="es-MX" b="1" dirty="0"/>
              <a:t>Decreto N°182 de 2005</a:t>
            </a:r>
            <a:r>
              <a:rPr lang="es-MX" dirty="0"/>
              <a:t> – Reglamento del examen para de la detección del VIH.</a:t>
            </a:r>
          </a:p>
          <a:p>
            <a:pPr algn="just"/>
            <a:r>
              <a:rPr lang="es-MX" dirty="0"/>
              <a:t>iii.) </a:t>
            </a:r>
            <a:r>
              <a:rPr lang="es-MX" b="1" dirty="0"/>
              <a:t>Resolución N°371 del Ministerio de Salud de 2001 </a:t>
            </a:r>
            <a:r>
              <a:rPr lang="es-MX" dirty="0"/>
              <a:t>que regula el procedimiento del examen de VIH.</a:t>
            </a:r>
          </a:p>
          <a:p>
            <a:pPr algn="just"/>
            <a:r>
              <a:rPr lang="es-MX" dirty="0"/>
              <a:t>iv.) </a:t>
            </a:r>
            <a:r>
              <a:rPr lang="es-MX" b="1" dirty="0"/>
              <a:t>Decreto n°466 de 1987 del Ministerio </a:t>
            </a:r>
            <a:r>
              <a:rPr lang="es-MX" dirty="0"/>
              <a:t>de Salud, que imparte normas para la aplicación de un programa de vigilancia epidemiológica del SIDA.</a:t>
            </a:r>
          </a:p>
          <a:p>
            <a:pPr algn="just"/>
            <a:r>
              <a:rPr lang="es-MX" dirty="0"/>
              <a:t>v.) </a:t>
            </a:r>
            <a:r>
              <a:rPr lang="es-MX" b="1" dirty="0"/>
              <a:t>Decreto N°927 de 2016 </a:t>
            </a:r>
            <a:r>
              <a:rPr lang="es-MX" dirty="0"/>
              <a:t>que reglamenta examen para la detección del VIH en personas privadas de libertad.</a:t>
            </a:r>
          </a:p>
          <a:p>
            <a:pPr algn="just"/>
            <a:r>
              <a:rPr lang="es-MX" dirty="0"/>
              <a:t>vi.) </a:t>
            </a:r>
            <a:r>
              <a:rPr lang="es-MX" b="1" dirty="0"/>
              <a:t>Ley 19.966 </a:t>
            </a:r>
            <a:r>
              <a:rPr lang="es-MX" dirty="0"/>
              <a:t>que establece un régimen general de garantías explicitas en salud (Ley GES)</a:t>
            </a:r>
          </a:p>
          <a:p>
            <a:endParaRPr lang="es-CL" dirty="0"/>
          </a:p>
        </p:txBody>
      </p:sp>
    </p:spTree>
    <p:extLst>
      <p:ext uri="{BB962C8B-B14F-4D97-AF65-F5344CB8AC3E}">
        <p14:creationId xmlns:p14="http://schemas.microsoft.com/office/powerpoint/2010/main" val="981517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0E456-AD77-446F-BF1E-69D4F15D285F}"/>
              </a:ext>
            </a:extLst>
          </p:cNvPr>
          <p:cNvSpPr>
            <a:spLocks noGrp="1"/>
          </p:cNvSpPr>
          <p:nvPr>
            <p:ph type="title"/>
          </p:nvPr>
        </p:nvSpPr>
        <p:spPr>
          <a:xfrm>
            <a:off x="1024128" y="233523"/>
            <a:ext cx="9720072" cy="1499616"/>
          </a:xfrm>
        </p:spPr>
        <p:txBody>
          <a:bodyPr/>
          <a:lstStyle/>
          <a:p>
            <a:r>
              <a:rPr lang="es-CL" dirty="0">
                <a:solidFill>
                  <a:srgbClr val="C00000"/>
                </a:solidFill>
              </a:rPr>
              <a:t>PRINCIPALES TEMÁTICAS DE LA LEY</a:t>
            </a:r>
          </a:p>
        </p:txBody>
      </p:sp>
      <p:graphicFrame>
        <p:nvGraphicFramePr>
          <p:cNvPr id="4" name="Marcador de contenido 3">
            <a:extLst>
              <a:ext uri="{FF2B5EF4-FFF2-40B4-BE49-F238E27FC236}">
                <a16:creationId xmlns:a16="http://schemas.microsoft.com/office/drawing/2014/main" id="{02DFCDDB-852E-4CA1-B5C0-DCC9CDE1571F}"/>
              </a:ext>
            </a:extLst>
          </p:cNvPr>
          <p:cNvGraphicFramePr>
            <a:graphicFrameLocks noGrp="1"/>
          </p:cNvGraphicFramePr>
          <p:nvPr>
            <p:ph idx="1"/>
            <p:extLst>
              <p:ext uri="{D42A27DB-BD31-4B8C-83A1-F6EECF244321}">
                <p14:modId xmlns:p14="http://schemas.microsoft.com/office/powerpoint/2010/main" val="4015920546"/>
              </p:ext>
            </p:extLst>
          </p:nvPr>
        </p:nvGraphicFramePr>
        <p:xfrm>
          <a:off x="267287" y="1491176"/>
          <a:ext cx="11760590" cy="524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90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F6E79-414D-409E-A39F-27CB325B3E8D}"/>
              </a:ext>
            </a:extLst>
          </p:cNvPr>
          <p:cNvSpPr>
            <a:spLocks noGrp="1"/>
          </p:cNvSpPr>
          <p:nvPr>
            <p:ph type="title"/>
          </p:nvPr>
        </p:nvSpPr>
        <p:spPr/>
        <p:txBody>
          <a:bodyPr/>
          <a:lstStyle/>
          <a:p>
            <a:r>
              <a:rPr lang="es-CL" dirty="0" err="1">
                <a:solidFill>
                  <a:srgbClr val="C00000"/>
                </a:solidFill>
              </a:rPr>
              <a:t>Vih</a:t>
            </a:r>
            <a:r>
              <a:rPr lang="es-CL" dirty="0">
                <a:solidFill>
                  <a:srgbClr val="C00000"/>
                </a:solidFill>
              </a:rPr>
              <a:t> y sida </a:t>
            </a:r>
          </a:p>
        </p:txBody>
      </p:sp>
      <p:sp>
        <p:nvSpPr>
          <p:cNvPr id="3" name="Marcador de contenido 2">
            <a:extLst>
              <a:ext uri="{FF2B5EF4-FFF2-40B4-BE49-F238E27FC236}">
                <a16:creationId xmlns:a16="http://schemas.microsoft.com/office/drawing/2014/main" id="{7B331451-70D6-4025-9DBE-5B0911B67FB9}"/>
              </a:ext>
            </a:extLst>
          </p:cNvPr>
          <p:cNvSpPr>
            <a:spLocks noGrp="1"/>
          </p:cNvSpPr>
          <p:nvPr>
            <p:ph idx="1"/>
          </p:nvPr>
        </p:nvSpPr>
        <p:spPr>
          <a:xfrm>
            <a:off x="1024127" y="1807698"/>
            <a:ext cx="9720073" cy="4023360"/>
          </a:xfrm>
        </p:spPr>
        <p:txBody>
          <a:bodyPr/>
          <a:lstStyle/>
          <a:p>
            <a:pPr algn="just"/>
            <a:r>
              <a:rPr lang="es-MX" dirty="0"/>
              <a:t>El VIH o Virus de la Inmunodeficiencia Humana </a:t>
            </a:r>
            <a:r>
              <a:rPr lang="es-MX" b="1" dirty="0"/>
              <a:t>es un retrovirus que ataca al sistema inmunitario de la persona infectada</a:t>
            </a:r>
            <a:r>
              <a:rPr lang="es-MX" dirty="0"/>
              <a:t>. El sistema inmunitario es la defensa natural de nuestro cuerpo frente a los microorganismos infecciosos, como las bacterias, virus y hongos capaces de invadir nuestro organismo.</a:t>
            </a:r>
          </a:p>
          <a:p>
            <a:pPr algn="just"/>
            <a:r>
              <a:rPr lang="es-MX" dirty="0"/>
              <a:t>En concreto, </a:t>
            </a:r>
            <a:r>
              <a:rPr lang="es-MX" b="1" dirty="0"/>
              <a:t>el VIH ataca y destruye los linfocitos CD4</a:t>
            </a:r>
            <a:r>
              <a:rPr lang="es-MX" dirty="0"/>
              <a:t>, que son un tipo de células que forman parte del sistema inmune y que se encargan de la fabricación de anticuerpos para combatir las infecciones causadas por estos agentes externos. Cuando encuentra un CD4, el virus se fija a la membrana de la célula y fusiona su cápside con la membrana celular, de modo que ahora puede introducir su material genético para que esta célula se ocupe de reproducirlo (multiplicarlo). Una vez ha comenzado la replicación, sale a sangre y se propaga por todo el cuerpo infectando otras</a:t>
            </a:r>
          </a:p>
          <a:p>
            <a:pPr algn="just"/>
            <a:endParaRPr lang="es-MX" dirty="0"/>
          </a:p>
          <a:p>
            <a:pPr algn="just"/>
            <a:endParaRPr lang="es-MX" dirty="0"/>
          </a:p>
          <a:p>
            <a:endParaRPr lang="es-CL" dirty="0"/>
          </a:p>
        </p:txBody>
      </p:sp>
      <p:graphicFrame>
        <p:nvGraphicFramePr>
          <p:cNvPr id="4" name="Marcador de contenido 3">
            <a:extLst>
              <a:ext uri="{FF2B5EF4-FFF2-40B4-BE49-F238E27FC236}">
                <a16:creationId xmlns:a16="http://schemas.microsoft.com/office/drawing/2014/main" id="{CD4B56C6-80EF-48FD-A630-7F6C424C972D}"/>
              </a:ext>
            </a:extLst>
          </p:cNvPr>
          <p:cNvGraphicFramePr>
            <a:graphicFrameLocks/>
          </p:cNvGraphicFramePr>
          <p:nvPr>
            <p:extLst>
              <p:ext uri="{D42A27DB-BD31-4B8C-83A1-F6EECF244321}">
                <p14:modId xmlns:p14="http://schemas.microsoft.com/office/powerpoint/2010/main" val="162556401"/>
              </p:ext>
            </p:extLst>
          </p:nvPr>
        </p:nvGraphicFramePr>
        <p:xfrm>
          <a:off x="4447756" y="4656407"/>
          <a:ext cx="2872814" cy="2778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928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AC566-C32D-40DB-85A0-C4AF25120B8F}"/>
              </a:ext>
            </a:extLst>
          </p:cNvPr>
          <p:cNvSpPr>
            <a:spLocks noGrp="1"/>
          </p:cNvSpPr>
          <p:nvPr>
            <p:ph type="title"/>
          </p:nvPr>
        </p:nvSpPr>
        <p:spPr/>
        <p:txBody>
          <a:bodyPr/>
          <a:lstStyle/>
          <a:p>
            <a:r>
              <a:rPr lang="es-MX" dirty="0">
                <a:solidFill>
                  <a:srgbClr val="C00000"/>
                </a:solidFill>
              </a:rPr>
              <a:t>Ley Nacional de VIH/SIDA (19.779)</a:t>
            </a:r>
            <a:endParaRPr lang="es-CL" dirty="0">
              <a:solidFill>
                <a:srgbClr val="C00000"/>
              </a:solidFill>
            </a:endParaRPr>
          </a:p>
        </p:txBody>
      </p:sp>
      <p:sp>
        <p:nvSpPr>
          <p:cNvPr id="3" name="Marcador de contenido 2">
            <a:extLst>
              <a:ext uri="{FF2B5EF4-FFF2-40B4-BE49-F238E27FC236}">
                <a16:creationId xmlns:a16="http://schemas.microsoft.com/office/drawing/2014/main" id="{D18D4869-49E4-4968-A838-75B1F9261A9E}"/>
              </a:ext>
            </a:extLst>
          </p:cNvPr>
          <p:cNvSpPr>
            <a:spLocks noGrp="1"/>
          </p:cNvSpPr>
          <p:nvPr>
            <p:ph idx="1"/>
          </p:nvPr>
        </p:nvSpPr>
        <p:spPr>
          <a:xfrm>
            <a:off x="1024128" y="1871003"/>
            <a:ext cx="9720073" cy="4656406"/>
          </a:xfrm>
        </p:spPr>
        <p:txBody>
          <a:bodyPr>
            <a:normAutofit/>
          </a:bodyPr>
          <a:lstStyle/>
          <a:p>
            <a:pPr marL="128016" lvl="1" indent="0" algn="just">
              <a:buNone/>
            </a:pPr>
            <a:r>
              <a:rPr lang="es-MX" sz="2200" b="1" dirty="0">
                <a:solidFill>
                  <a:srgbClr val="0070C0"/>
                </a:solidFill>
              </a:rPr>
              <a:t>A. VIH: TEMÁTICA DE INTERÉS NACIONAL. </a:t>
            </a:r>
            <a:r>
              <a:rPr lang="es-MX" sz="2200" b="1" u="sng" dirty="0">
                <a:solidFill>
                  <a:srgbClr val="0070C0"/>
                </a:solidFill>
              </a:rPr>
              <a:t>DEBER DEL ESTADO </a:t>
            </a:r>
            <a:r>
              <a:rPr lang="es-MX" sz="2200" b="1" dirty="0">
                <a:solidFill>
                  <a:srgbClr val="0070C0"/>
                </a:solidFill>
              </a:rPr>
              <a:t>EN i. POLÍTICAS PÚBLICAS, ii. CONTROL DE PANDEMIA E IMPACTO PSICOLÓGICO, SOCIAL Y ECONÓMICO EN LA POBLACIÓN, iii. CAMPAÑAS DE DIFUSIÓN, iv. TRATAMIENTO.</a:t>
            </a:r>
          </a:p>
          <a:p>
            <a:pPr algn="just"/>
            <a:r>
              <a:rPr lang="es-MX" b="1" dirty="0"/>
              <a:t> 	</a:t>
            </a:r>
            <a:r>
              <a:rPr lang="es-MX" b="1" i="1" dirty="0"/>
              <a:t>Artículo 1º.- </a:t>
            </a:r>
            <a:r>
              <a:rPr lang="es-MX" i="1" dirty="0"/>
              <a:t>La prevención, diagnóstico y control de la infección provocada por el virus de inmunodeficiencia humana (VIH), como la asistencia y el libre e igualitario ejercicio de sus derechos por parte de las personas portadoras y enfermas, </a:t>
            </a:r>
            <a:r>
              <a:rPr lang="es-MX" b="1" i="1" dirty="0"/>
              <a:t>sin discriminaciones de ninguna índole, constituyen un objetivo sanitario, cultural y social de interés nacional.</a:t>
            </a:r>
          </a:p>
          <a:p>
            <a:pPr algn="just"/>
            <a:r>
              <a:rPr lang="es-MX" b="1" i="1" dirty="0"/>
              <a:t>     Corresponde al Estado la elaboración de las políticas que propendan hacia dichos objetivos, procurando impedir y controlar la extensión de esta pandemia, así como disminuir su impacto psicológico, económico y social en la población.</a:t>
            </a:r>
            <a:r>
              <a:rPr lang="es-CL" b="1" i="1" dirty="0"/>
              <a:t> </a:t>
            </a:r>
          </a:p>
        </p:txBody>
      </p:sp>
    </p:spTree>
    <p:extLst>
      <p:ext uri="{BB962C8B-B14F-4D97-AF65-F5344CB8AC3E}">
        <p14:creationId xmlns:p14="http://schemas.microsoft.com/office/powerpoint/2010/main" val="3783530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B55EB1-9E20-4E06-9471-F786B4B4FC9C}"/>
              </a:ext>
            </a:extLst>
          </p:cNvPr>
          <p:cNvSpPr>
            <a:spLocks noGrp="1"/>
          </p:cNvSpPr>
          <p:nvPr>
            <p:ph idx="1"/>
          </p:nvPr>
        </p:nvSpPr>
        <p:spPr>
          <a:xfrm>
            <a:off x="1024128" y="703385"/>
            <a:ext cx="9737657" cy="5683347"/>
          </a:xfrm>
        </p:spPr>
        <p:txBody>
          <a:bodyPr>
            <a:normAutofit lnSpcReduction="10000"/>
          </a:bodyPr>
          <a:lstStyle/>
          <a:p>
            <a:pPr algn="just"/>
            <a:r>
              <a:rPr lang="es-MX" b="1" i="1" dirty="0"/>
              <a:t>Artículo 3º.- El Estado arbitrará las acciones que sean necesarias para informar a la población acerca del virus de inmunodeficiencia humana</a:t>
            </a:r>
            <a:r>
              <a:rPr lang="es-MX" i="1" dirty="0"/>
              <a:t>, sus vías de transmisión, sus consecuencias, las medidas más eficaces para su prevención y tratamiento y los programas públicos existentes para dichos fines, poniendo especial énfasis en las campañas de prevención.  (…)</a:t>
            </a:r>
          </a:p>
          <a:p>
            <a:pPr algn="just"/>
            <a:r>
              <a:rPr lang="es-MX" b="1" i="1" dirty="0"/>
              <a:t>Artículo 6º.- El Estado deberá velar por la atención de las personas portadoras o enfermas con el virus de inmunodeficiencia humana</a:t>
            </a:r>
            <a:r>
              <a:rPr lang="es-MX" i="1" dirty="0"/>
              <a:t>, en el marco de las políticas públicas definidas en los artículos 1° y 2° de esta ley. En todo caso, deberán proporcionarse las prestaciones de salud que requieran (…)”.</a:t>
            </a:r>
          </a:p>
          <a:p>
            <a:pPr algn="just"/>
            <a:r>
              <a:rPr lang="es-MX" b="1" dirty="0">
                <a:solidFill>
                  <a:srgbClr val="0070C0"/>
                </a:solidFill>
              </a:rPr>
              <a:t>	B. CONFIDENCIALIDAD Y VOLUNTARIEDAD DEL EXAMEN. </a:t>
            </a:r>
          </a:p>
          <a:p>
            <a:pPr algn="just"/>
            <a:r>
              <a:rPr lang="es-MX" i="1" dirty="0"/>
              <a:t> </a:t>
            </a:r>
            <a:r>
              <a:rPr lang="es-MX" b="1" i="1" dirty="0"/>
              <a:t>Artículo 5º.- </a:t>
            </a:r>
            <a:r>
              <a:rPr lang="es-MX" i="1" dirty="0"/>
              <a:t>El examen para detectar el virus de inmunodeficiencia humana </a:t>
            </a:r>
            <a:r>
              <a:rPr lang="es-MX" b="1" i="1" dirty="0"/>
              <a:t>será siempre confidencial y voluntario, debiendo constar por escrito el consentimiento del interesado o de su representante legal, en el caso de que el interesado tenga menos de 14 años de edad. </a:t>
            </a:r>
            <a:r>
              <a:rPr lang="es-MX" i="1" dirty="0"/>
              <a:t>El examen de detección se realizará previa información a éstos acerca de las características, naturaleza y consecuencias que para la salud implica la infección causada por dicho virus, así como las medidas preventivas científicamente comprobadas como eficaces.</a:t>
            </a:r>
          </a:p>
        </p:txBody>
      </p:sp>
    </p:spTree>
    <p:extLst>
      <p:ext uri="{BB962C8B-B14F-4D97-AF65-F5344CB8AC3E}">
        <p14:creationId xmlns:p14="http://schemas.microsoft.com/office/powerpoint/2010/main" val="4002307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124355-5DD1-4471-89A4-2EBCD41DD1B4}"/>
              </a:ext>
            </a:extLst>
          </p:cNvPr>
          <p:cNvSpPr>
            <a:spLocks noGrp="1"/>
          </p:cNvSpPr>
          <p:nvPr>
            <p:ph idx="1"/>
          </p:nvPr>
        </p:nvSpPr>
        <p:spPr>
          <a:xfrm>
            <a:off x="1024128" y="787400"/>
            <a:ext cx="9720073" cy="5521960"/>
          </a:xfrm>
        </p:spPr>
        <p:txBody>
          <a:bodyPr>
            <a:normAutofit lnSpcReduction="10000"/>
          </a:bodyPr>
          <a:lstStyle/>
          <a:p>
            <a:pPr algn="just"/>
            <a:r>
              <a:rPr lang="es-MX" dirty="0"/>
              <a:t>Sin perjuicio de ello, respecto de quienes se hallaren privados de libertad, y del personal regido por (…) [personal de fuerzas armadas, personal de carabineros de Chile y del personal de Policía de Investigaciones de Chile]</a:t>
            </a:r>
            <a:br>
              <a:rPr lang="es-MX" dirty="0"/>
            </a:br>
            <a:r>
              <a:rPr lang="es-MX" dirty="0"/>
              <a:t>se estará a lo que dispongan los respectivos reglamentos. </a:t>
            </a:r>
            <a:r>
              <a:rPr lang="es-MX" b="1" dirty="0"/>
              <a:t>El examen deberá practicarse siempre en los  casos de transfusiones sanguíneas, elaboraciones de plasma, trasplantes y cualesquiera otras actividades médicas que pudieren ocasionar contagio.</a:t>
            </a:r>
          </a:p>
          <a:p>
            <a:pPr algn="just"/>
            <a:r>
              <a:rPr lang="es-MX" b="1" dirty="0"/>
              <a:t>Sus resultados se entregarán en forma personal y reservada, a través de personal debidamente capacitado para ello</a:t>
            </a:r>
            <a:r>
              <a:rPr lang="es-MX" dirty="0"/>
              <a:t>, sin perjuicio de la información confidencial a la autoridad sanitaria respecto de los casos en que se detecte el virus, con el objeto de mantener un adecuado control estadístico y epidemiológico [Decreto 371: resultado debe entregarse de forma verbal y escrita].</a:t>
            </a:r>
          </a:p>
          <a:p>
            <a:pPr algn="just"/>
            <a:r>
              <a:rPr lang="es-MX" b="1" dirty="0"/>
              <a:t>Serán aplicables en esta materia las disposiciones de la Ley 19.628 sobre protección de datos personales.</a:t>
            </a:r>
          </a:p>
          <a:p>
            <a:pPr algn="just"/>
            <a:r>
              <a:rPr lang="es-MX" dirty="0"/>
              <a:t>     El reglamento establecerá las condiciones bajo las cuales se realizará el examen, la entrega de sus resultados, las personas y situaciones que ameriten la pesquisa obligatoria y la forma en que se entregará la información de los casos de contagio a la autoridad sanitaria (…)”.</a:t>
            </a:r>
          </a:p>
          <a:p>
            <a:pPr algn="just"/>
            <a:endParaRPr lang="es-MX" dirty="0"/>
          </a:p>
          <a:p>
            <a:pPr algn="just"/>
            <a:endParaRPr lang="es-CL" b="1" dirty="0"/>
          </a:p>
        </p:txBody>
      </p:sp>
    </p:spTree>
    <p:extLst>
      <p:ext uri="{BB962C8B-B14F-4D97-AF65-F5344CB8AC3E}">
        <p14:creationId xmlns:p14="http://schemas.microsoft.com/office/powerpoint/2010/main" val="3692084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9620B7-723C-4490-A36C-B6E6FB317B07}"/>
              </a:ext>
            </a:extLst>
          </p:cNvPr>
          <p:cNvSpPr>
            <a:spLocks noGrp="1"/>
          </p:cNvSpPr>
          <p:nvPr>
            <p:ph idx="1"/>
          </p:nvPr>
        </p:nvSpPr>
        <p:spPr>
          <a:xfrm>
            <a:off x="1024128" y="520700"/>
            <a:ext cx="10107698" cy="5788660"/>
          </a:xfrm>
        </p:spPr>
        <p:txBody>
          <a:bodyPr>
            <a:normAutofit lnSpcReduction="10000"/>
          </a:bodyPr>
          <a:lstStyle/>
          <a:p>
            <a:pPr algn="just"/>
            <a:r>
              <a:rPr lang="es-CL" b="1" dirty="0">
                <a:solidFill>
                  <a:srgbClr val="0070C0"/>
                </a:solidFill>
              </a:rPr>
              <a:t>C. NO DISCRIMINACIÓN.</a:t>
            </a:r>
          </a:p>
          <a:p>
            <a:pPr algn="just"/>
            <a:r>
              <a:rPr lang="es-CL" b="1" u="sng" dirty="0">
                <a:solidFill>
                  <a:srgbClr val="00B050"/>
                </a:solidFill>
              </a:rPr>
              <a:t>A. LABORAL: </a:t>
            </a:r>
          </a:p>
          <a:p>
            <a:pPr algn="just"/>
            <a:r>
              <a:rPr lang="es-MX" b="1" i="1" dirty="0"/>
              <a:t>“Artículo 7º.- No podrá condicionarse la contratación de trabajadores, tanto en el sector público como privado, ni la permanencia o renovación de sus empleos, ni su promoción, a los resultados del examen destinado a detectar la presencia del virus de inmunodeficiencia humana, como tampoco exigir para dichos fines la realización del mencionado examen.</a:t>
            </a:r>
          </a:p>
          <a:p>
            <a:pPr algn="just"/>
            <a:r>
              <a:rPr lang="es-MX" i="1" dirty="0"/>
              <a:t>     Sin perjuicio de ello, respecto de (…) [</a:t>
            </a:r>
            <a:r>
              <a:rPr lang="es-MX" dirty="0"/>
              <a:t>personal de fuerzas armadas, personal de carabineros de Chile y del personal de Policía de Investigaciones de Chile]</a:t>
            </a:r>
            <a:br>
              <a:rPr lang="es-MX" dirty="0"/>
            </a:br>
            <a:r>
              <a:rPr lang="es-MX" i="1" dirty="0"/>
              <a:t>se estará a lo que dispongan los reglamentos respectivos para el </a:t>
            </a:r>
            <a:r>
              <a:rPr lang="es-MX" b="1" i="1" dirty="0"/>
              <a:t>ingreso a las instituciones.</a:t>
            </a:r>
            <a:r>
              <a:rPr lang="es-MX" i="1" dirty="0"/>
              <a:t> Sin embargo, la permanencia en el servicio, la renovación de los empleos y la promoción, no podrán ser condicionadas a los resultados del examen”.</a:t>
            </a:r>
          </a:p>
          <a:p>
            <a:pPr algn="just"/>
            <a:r>
              <a:rPr lang="es-CL" b="1" dirty="0"/>
              <a:t>En el Reglamento de Requisitos Psicofísicos de Ingreso y Permanencia en la Armada</a:t>
            </a:r>
            <a:r>
              <a:rPr lang="es-CL" dirty="0"/>
              <a:t>, por ejemplo, </a:t>
            </a:r>
            <a:r>
              <a:rPr lang="es-CL" b="1" dirty="0">
                <a:solidFill>
                  <a:srgbClr val="0070C0"/>
                </a:solidFill>
              </a:rPr>
              <a:t>se establece la realización del test de Elisa como un requisito para poder ingresar a la Armada y, a su vez, vivir con VIH implica una prohibición para hacerlo (art. 306). </a:t>
            </a:r>
            <a:r>
              <a:rPr lang="es-CL" dirty="0"/>
              <a:t>Esto es para todo tipo de funcionario, inclusive para postulantes a Oficiales de los Servicios, Empleados Civiles y Profesionales con régimen Previsional de la Caja de Previsión de la Defensa Nacional (art. 309 </a:t>
            </a:r>
            <a:r>
              <a:rPr lang="es-CL" dirty="0" err="1"/>
              <a:t>N°</a:t>
            </a:r>
            <a:r>
              <a:rPr lang="es-CL" dirty="0"/>
              <a:t> 4 y 5). </a:t>
            </a:r>
          </a:p>
        </p:txBody>
      </p:sp>
    </p:spTree>
    <p:extLst>
      <p:ext uri="{BB962C8B-B14F-4D97-AF65-F5344CB8AC3E}">
        <p14:creationId xmlns:p14="http://schemas.microsoft.com/office/powerpoint/2010/main" val="1093832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A4244-0D9E-402B-81C2-C860E57CEA26}"/>
              </a:ext>
            </a:extLst>
          </p:cNvPr>
          <p:cNvSpPr>
            <a:spLocks noGrp="1"/>
          </p:cNvSpPr>
          <p:nvPr>
            <p:ph type="title"/>
          </p:nvPr>
        </p:nvSpPr>
        <p:spPr/>
        <p:txBody>
          <a:bodyPr/>
          <a:lstStyle/>
          <a:p>
            <a:r>
              <a:rPr lang="es-CL" dirty="0">
                <a:solidFill>
                  <a:srgbClr val="C00000"/>
                </a:solidFill>
              </a:rPr>
              <a:t>Página de postulación </a:t>
            </a:r>
            <a:r>
              <a:rPr lang="es-CL" dirty="0" err="1">
                <a:solidFill>
                  <a:srgbClr val="C00000"/>
                </a:solidFill>
              </a:rPr>
              <a:t>fach</a:t>
            </a:r>
            <a:endParaRPr lang="es-CL" dirty="0">
              <a:solidFill>
                <a:srgbClr val="C00000"/>
              </a:solidFill>
            </a:endParaRPr>
          </a:p>
        </p:txBody>
      </p:sp>
      <p:sp>
        <p:nvSpPr>
          <p:cNvPr id="3" name="Marcador de contenido 2">
            <a:extLst>
              <a:ext uri="{FF2B5EF4-FFF2-40B4-BE49-F238E27FC236}">
                <a16:creationId xmlns:a16="http://schemas.microsoft.com/office/drawing/2014/main" id="{1A437C06-A629-420E-AF96-E2B467A61A1F}"/>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916B5D07-0CCC-490F-BE88-A837D35A089F}"/>
              </a:ext>
            </a:extLst>
          </p:cNvPr>
          <p:cNvPicPr>
            <a:picLocks noChangeAspect="1"/>
          </p:cNvPicPr>
          <p:nvPr/>
        </p:nvPicPr>
        <p:blipFill>
          <a:blip r:embed="rId2"/>
          <a:stretch>
            <a:fillRect/>
          </a:stretch>
        </p:blipFill>
        <p:spPr>
          <a:xfrm>
            <a:off x="555885" y="2286000"/>
            <a:ext cx="10656557" cy="3917852"/>
          </a:xfrm>
          <a:prstGeom prst="rect">
            <a:avLst/>
          </a:prstGeom>
        </p:spPr>
      </p:pic>
    </p:spTree>
    <p:extLst>
      <p:ext uri="{BB962C8B-B14F-4D97-AF65-F5344CB8AC3E}">
        <p14:creationId xmlns:p14="http://schemas.microsoft.com/office/powerpoint/2010/main" val="3116237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DA5F52-1613-4609-B428-3EB8B621DDF1}"/>
              </a:ext>
            </a:extLst>
          </p:cNvPr>
          <p:cNvSpPr>
            <a:spLocks noGrp="1"/>
          </p:cNvSpPr>
          <p:nvPr>
            <p:ph idx="1"/>
          </p:nvPr>
        </p:nvSpPr>
        <p:spPr>
          <a:xfrm>
            <a:off x="1024128" y="534572"/>
            <a:ext cx="9720073" cy="6063176"/>
          </a:xfrm>
        </p:spPr>
        <p:txBody>
          <a:bodyPr>
            <a:normAutofit lnSpcReduction="10000"/>
          </a:bodyPr>
          <a:lstStyle/>
          <a:p>
            <a:r>
              <a:rPr lang="es-CL" b="1" u="sng" dirty="0">
                <a:solidFill>
                  <a:srgbClr val="00B050"/>
                </a:solidFill>
              </a:rPr>
              <a:t>B. EDUCACIÓN.</a:t>
            </a:r>
          </a:p>
          <a:p>
            <a:pPr algn="just"/>
            <a:r>
              <a:rPr lang="es-MX" i="1" dirty="0"/>
              <a:t>De igual manera, no podrá condicionarse el </a:t>
            </a:r>
            <a:r>
              <a:rPr lang="es-MX" b="1" i="1" dirty="0"/>
              <a:t>ingreso a un establecimiento educacional, ni la permanencia o promoción de sus alumnos</a:t>
            </a:r>
            <a:r>
              <a:rPr lang="es-MX" i="1" dirty="0"/>
              <a:t>, a la circunstancia de encontrarse afectados por el virus de inmunodeficiencia humana. Tampoco podrá exigirse la realización o presentación del referido examen para tales efectos.</a:t>
            </a:r>
          </a:p>
          <a:p>
            <a:pPr algn="just"/>
            <a:r>
              <a:rPr lang="es-MX" b="1" u="sng" dirty="0">
                <a:solidFill>
                  <a:srgbClr val="00B050"/>
                </a:solidFill>
              </a:rPr>
              <a:t>C. SALUD.</a:t>
            </a:r>
          </a:p>
          <a:p>
            <a:pPr algn="just"/>
            <a:r>
              <a:rPr lang="es-MX" i="1" dirty="0"/>
              <a:t>     Asimismo, ningún establecimiento de salud, público o privado, </a:t>
            </a:r>
            <a:r>
              <a:rPr lang="es-MX" b="1" i="1" dirty="0"/>
              <a:t>cuando sea requerida su intervención de acuerdo con la ley, podrá negar el ingreso o atención </a:t>
            </a:r>
            <a:r>
              <a:rPr lang="es-MX" i="1" dirty="0"/>
              <a:t>a personas portadoras o enfermas con el virus de inmunodeficiencia humana o condicionar lo anterior a la realización o presentación de resultados del referido examen.</a:t>
            </a:r>
          </a:p>
          <a:p>
            <a:pPr algn="just"/>
            <a:r>
              <a:rPr lang="es-MX" b="1" dirty="0">
                <a:solidFill>
                  <a:srgbClr val="0070C0"/>
                </a:solidFill>
              </a:rPr>
              <a:t>D. SANCIONES Y PROCEDIMIENTOS.</a:t>
            </a:r>
          </a:p>
          <a:p>
            <a:pPr algn="just"/>
            <a:r>
              <a:rPr lang="es-MX" b="1" i="1" dirty="0"/>
              <a:t>Artículo 8º.- </a:t>
            </a:r>
            <a:r>
              <a:rPr lang="es-MX" i="1" dirty="0"/>
              <a:t>La infracción a lo dispuesto en el artículo 5º </a:t>
            </a:r>
            <a:r>
              <a:rPr lang="es-MX" i="1" dirty="0">
                <a:solidFill>
                  <a:srgbClr val="00B050"/>
                </a:solidFill>
              </a:rPr>
              <a:t>(examen voluntario y confidencial) </a:t>
            </a:r>
            <a:r>
              <a:rPr lang="es-MX" i="1" dirty="0"/>
              <a:t>será sancionada con multa a beneficio fiscal de 3 a 10 unidades tributarias mensuales, sin perjuicio de la obligación de responder de los daños patrimoniales y morales causados al afectado, los que serán apreciados prudencialmente por el juez.</a:t>
            </a:r>
          </a:p>
          <a:p>
            <a:pPr algn="just"/>
            <a:r>
              <a:rPr lang="es-MX" i="1" dirty="0"/>
              <a:t>     Si la infracción fuese cometida por dos o más personas, podrá condenárselas a responder solidariamente de la multa y la indemnización.</a:t>
            </a:r>
            <a:endParaRPr lang="es-CL" i="1" dirty="0"/>
          </a:p>
        </p:txBody>
      </p:sp>
    </p:spTree>
    <p:extLst>
      <p:ext uri="{BB962C8B-B14F-4D97-AF65-F5344CB8AC3E}">
        <p14:creationId xmlns:p14="http://schemas.microsoft.com/office/powerpoint/2010/main" val="1428863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BCFA30-70FA-4772-B3F3-4300F0BF2215}"/>
              </a:ext>
            </a:extLst>
          </p:cNvPr>
          <p:cNvSpPr>
            <a:spLocks noGrp="1"/>
          </p:cNvSpPr>
          <p:nvPr>
            <p:ph idx="1"/>
          </p:nvPr>
        </p:nvSpPr>
        <p:spPr>
          <a:xfrm>
            <a:off x="1024128" y="407963"/>
            <a:ext cx="9720073" cy="5901397"/>
          </a:xfrm>
        </p:spPr>
        <p:txBody>
          <a:bodyPr/>
          <a:lstStyle/>
          <a:p>
            <a:endParaRPr lang="es-MX" dirty="0"/>
          </a:p>
          <a:p>
            <a:pPr algn="just"/>
            <a:r>
              <a:rPr lang="es-MX" b="1" i="1" dirty="0"/>
              <a:t>Artículo 9º.- </a:t>
            </a:r>
            <a:r>
              <a:rPr lang="es-MX" i="1" dirty="0"/>
              <a:t>La infracción  a lo dispuesto en el artículo 7° </a:t>
            </a:r>
            <a:r>
              <a:rPr lang="es-MX" i="1" dirty="0">
                <a:solidFill>
                  <a:srgbClr val="00B050"/>
                </a:solidFill>
              </a:rPr>
              <a:t>(no discriminación) </a:t>
            </a:r>
            <a:r>
              <a:rPr lang="es-MX" i="1" dirty="0"/>
              <a:t>será  sancionada  con multa a beneficio fiscal de 10 a 50 unidades tributarias mensuales, sin perjuicio de la responsabilidad por los daños causados.</a:t>
            </a:r>
          </a:p>
          <a:p>
            <a:pPr algn="just"/>
            <a:r>
              <a:rPr lang="es-MX" b="1" i="1" dirty="0"/>
              <a:t>Artículo 12.- </a:t>
            </a:r>
            <a:r>
              <a:rPr lang="es-MX" i="1" dirty="0"/>
              <a:t>Será competente para conocer de las infracciones sancionadas  en este Capítulo el juzgado de policía local correspondiente al domicilio del afectado, sin perjuicio de la competencia que corresponda a los juzgados del trabajo y al tribunal aduanero o criminal respectivo, en su caso.</a:t>
            </a:r>
          </a:p>
          <a:p>
            <a:endParaRPr lang="es-MX" dirty="0"/>
          </a:p>
          <a:p>
            <a:r>
              <a:rPr lang="es-MX" b="1" dirty="0"/>
              <a:t>¿Qué pasa con la Ley Antidiscriminación (20.609)? </a:t>
            </a:r>
          </a:p>
          <a:p>
            <a:r>
              <a:rPr lang="es-MX" dirty="0"/>
              <a:t>A. Procedimiento.</a:t>
            </a:r>
          </a:p>
          <a:p>
            <a:r>
              <a:rPr lang="es-MX" dirty="0"/>
              <a:t>B. Sanción. </a:t>
            </a:r>
          </a:p>
          <a:p>
            <a:endParaRPr lang="es-CL" dirty="0"/>
          </a:p>
        </p:txBody>
      </p:sp>
    </p:spTree>
    <p:extLst>
      <p:ext uri="{BB962C8B-B14F-4D97-AF65-F5344CB8AC3E}">
        <p14:creationId xmlns:p14="http://schemas.microsoft.com/office/powerpoint/2010/main" val="1218027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CB80E-AC46-404B-86CD-85AC859896A3}"/>
              </a:ext>
            </a:extLst>
          </p:cNvPr>
          <p:cNvSpPr>
            <a:spLocks noGrp="1"/>
          </p:cNvSpPr>
          <p:nvPr>
            <p:ph type="title"/>
          </p:nvPr>
        </p:nvSpPr>
        <p:spPr/>
        <p:txBody>
          <a:bodyPr/>
          <a:lstStyle/>
          <a:p>
            <a:r>
              <a:rPr lang="es-MX" dirty="0">
                <a:solidFill>
                  <a:srgbClr val="C00000"/>
                </a:solidFill>
              </a:rPr>
              <a:t>SOBRE PROCEDIMIENTO DE EXAMEN - Resolución 371 MINSAL 2001</a:t>
            </a:r>
          </a:p>
        </p:txBody>
      </p:sp>
      <p:sp>
        <p:nvSpPr>
          <p:cNvPr id="3" name="Marcador de contenido 2">
            <a:extLst>
              <a:ext uri="{FF2B5EF4-FFF2-40B4-BE49-F238E27FC236}">
                <a16:creationId xmlns:a16="http://schemas.microsoft.com/office/drawing/2014/main" id="{0BBEFED2-BA97-4E16-A6E3-82CC87FE11B5}"/>
              </a:ext>
            </a:extLst>
          </p:cNvPr>
          <p:cNvSpPr>
            <a:spLocks noGrp="1"/>
          </p:cNvSpPr>
          <p:nvPr>
            <p:ph idx="1"/>
          </p:nvPr>
        </p:nvSpPr>
        <p:spPr/>
        <p:txBody>
          <a:bodyPr>
            <a:normAutofit lnSpcReduction="10000"/>
          </a:bodyPr>
          <a:lstStyle/>
          <a:p>
            <a:pPr algn="just"/>
            <a:r>
              <a:rPr lang="es-MX" b="1" i="1" dirty="0"/>
              <a:t>1º.- </a:t>
            </a:r>
            <a:r>
              <a:rPr lang="es-MX" i="1" dirty="0"/>
              <a:t>Las personas a las que se realice un examen para la detección de infección por el virus de la inmunodeficiencia humana, </a:t>
            </a:r>
            <a:r>
              <a:rPr lang="es-MX" b="1" i="1" dirty="0"/>
              <a:t>deberán ser informadas del hecho</a:t>
            </a:r>
            <a:r>
              <a:rPr lang="es-MX" i="1" dirty="0"/>
              <a:t>, personalmente o a su representante legal en su caso, </a:t>
            </a:r>
            <a:r>
              <a:rPr lang="es-MX" b="1" i="1" dirty="0"/>
              <a:t>dejándose constancia por escrito de su consentimiento a ello.</a:t>
            </a:r>
            <a:r>
              <a:rPr lang="es-MX" i="1" dirty="0"/>
              <a:t> </a:t>
            </a:r>
            <a:r>
              <a:rPr lang="es-MX" b="1" i="1" dirty="0"/>
              <a:t>Además recibirán consejería previa al examen y posterior a la entrega del resultado, tanto si su resultado es positivo como negativo.</a:t>
            </a:r>
          </a:p>
          <a:p>
            <a:pPr algn="just"/>
            <a:r>
              <a:rPr lang="es-MX" b="1" i="1" dirty="0"/>
              <a:t>(Arts. 2, 3, </a:t>
            </a:r>
            <a:r>
              <a:rPr lang="es-MX" i="1" dirty="0"/>
              <a:t>doble test, envío a ISP).</a:t>
            </a:r>
          </a:p>
          <a:p>
            <a:pPr algn="just"/>
            <a:r>
              <a:rPr lang="es-MX" i="1" dirty="0"/>
              <a:t>4º.- </a:t>
            </a:r>
            <a:r>
              <a:rPr lang="es-MX" b="1" i="1" dirty="0"/>
              <a:t>Si el Instituto de Salud Pública de Chile confirma el resultado positivo de la muestra enviada, el establecimiento que solicitó el examen procederá a tomar una segunda muestra de sangre al paciente para la certificación de identidad</a:t>
            </a:r>
            <a:r>
              <a:rPr lang="es-MX" i="1" dirty="0"/>
              <a:t>. (…)</a:t>
            </a:r>
          </a:p>
          <a:p>
            <a:pPr algn="just"/>
            <a:r>
              <a:rPr lang="es-MX" i="1" dirty="0"/>
              <a:t>5º.- </a:t>
            </a:r>
            <a:r>
              <a:rPr lang="es-MX" b="1" i="1" dirty="0"/>
              <a:t>Al paciente deberá entregarse el resultado tanto por escrito, mediante la copia en papel de éste, como de palabra, a través de consejería realizada por personal debidamente entrenado para ello.</a:t>
            </a:r>
          </a:p>
          <a:p>
            <a:endParaRPr lang="es-CL" dirty="0"/>
          </a:p>
        </p:txBody>
      </p:sp>
    </p:spTree>
    <p:extLst>
      <p:ext uri="{BB962C8B-B14F-4D97-AF65-F5344CB8AC3E}">
        <p14:creationId xmlns:p14="http://schemas.microsoft.com/office/powerpoint/2010/main" val="1701429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A7C94-0F6B-4280-A121-453743A840CE}"/>
              </a:ext>
            </a:extLst>
          </p:cNvPr>
          <p:cNvSpPr>
            <a:spLocks noGrp="1"/>
          </p:cNvSpPr>
          <p:nvPr>
            <p:ph type="title"/>
          </p:nvPr>
        </p:nvSpPr>
        <p:spPr/>
        <p:txBody>
          <a:bodyPr/>
          <a:lstStyle/>
          <a:p>
            <a:r>
              <a:rPr lang="es-CL" dirty="0"/>
              <a:t>jurisprudencia</a:t>
            </a:r>
          </a:p>
        </p:txBody>
      </p:sp>
      <p:sp>
        <p:nvSpPr>
          <p:cNvPr id="3" name="Marcador de texto 2">
            <a:extLst>
              <a:ext uri="{FF2B5EF4-FFF2-40B4-BE49-F238E27FC236}">
                <a16:creationId xmlns:a16="http://schemas.microsoft.com/office/drawing/2014/main" id="{41AE35E3-82FC-4CB1-8FFF-DF7EE3BFFCEC}"/>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2519079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658B2-E775-43CA-8405-35719B75D82D}"/>
              </a:ext>
            </a:extLst>
          </p:cNvPr>
          <p:cNvSpPr>
            <a:spLocks noGrp="1"/>
          </p:cNvSpPr>
          <p:nvPr>
            <p:ph type="title"/>
          </p:nvPr>
        </p:nvSpPr>
        <p:spPr>
          <a:xfrm>
            <a:off x="1024128" y="863512"/>
            <a:ext cx="9720072" cy="1499616"/>
          </a:xfrm>
        </p:spPr>
        <p:txBody>
          <a:bodyPr>
            <a:normAutofit fontScale="90000"/>
          </a:bodyPr>
          <a:lstStyle/>
          <a:p>
            <a:r>
              <a:rPr lang="es-MX" dirty="0">
                <a:solidFill>
                  <a:srgbClr val="C00000"/>
                </a:solidFill>
              </a:rPr>
              <a:t>6 de julio de 2017.</a:t>
            </a:r>
            <a:br>
              <a:rPr lang="es-MX" dirty="0">
                <a:solidFill>
                  <a:srgbClr val="C00000"/>
                </a:solidFill>
              </a:rPr>
            </a:br>
            <a:r>
              <a:rPr lang="es-MX" dirty="0">
                <a:solidFill>
                  <a:srgbClr val="C00000"/>
                </a:solidFill>
              </a:rPr>
              <a:t>C.A. de Santiago confirmó fallo dictado por Décimo Sexto Juzgado Civil de Santiago.</a:t>
            </a:r>
            <a:br>
              <a:rPr lang="es-MX" dirty="0"/>
            </a:br>
            <a:endParaRPr lang="es-CL" dirty="0"/>
          </a:p>
        </p:txBody>
      </p:sp>
      <p:sp>
        <p:nvSpPr>
          <p:cNvPr id="3" name="Marcador de contenido 2">
            <a:extLst>
              <a:ext uri="{FF2B5EF4-FFF2-40B4-BE49-F238E27FC236}">
                <a16:creationId xmlns:a16="http://schemas.microsoft.com/office/drawing/2014/main" id="{C291F43B-6B06-40B3-B3C4-111D4A51FA59}"/>
              </a:ext>
            </a:extLst>
          </p:cNvPr>
          <p:cNvSpPr>
            <a:spLocks noGrp="1"/>
          </p:cNvSpPr>
          <p:nvPr>
            <p:ph idx="1"/>
          </p:nvPr>
        </p:nvSpPr>
        <p:spPr>
          <a:xfrm>
            <a:off x="1024128" y="2551043"/>
            <a:ext cx="9720073" cy="4023360"/>
          </a:xfrm>
        </p:spPr>
        <p:txBody>
          <a:bodyPr>
            <a:normAutofit/>
          </a:bodyPr>
          <a:lstStyle/>
          <a:p>
            <a:pPr algn="just"/>
            <a:r>
              <a:rPr lang="es-MX" b="1" dirty="0"/>
              <a:t>CONTEXTO: </a:t>
            </a:r>
          </a:p>
          <a:p>
            <a:pPr algn="just"/>
            <a:r>
              <a:rPr lang="es-MX" dirty="0"/>
              <a:t>Paciente X se hospitaliza en Clínica Santa María por complicado estado de salud. Se le diagnostica tifus. Se le realiza test de Elisa. Nunca se le notifican sus resultados (2010).</a:t>
            </a:r>
          </a:p>
          <a:p>
            <a:pPr algn="just"/>
            <a:r>
              <a:rPr lang="es-MX" dirty="0"/>
              <a:t>En el transcurso del 2012, paciente se realiza examen en </a:t>
            </a:r>
            <a:r>
              <a:rPr lang="es-MX" dirty="0" err="1"/>
              <a:t>Integramédica</a:t>
            </a:r>
            <a:r>
              <a:rPr lang="es-MX" dirty="0"/>
              <a:t>, donde se le notifica un resultado positivo, y que aquél es conocido por el ISP pues constaba en la información de la Clínica Alemana. </a:t>
            </a:r>
          </a:p>
          <a:p>
            <a:pPr algn="just"/>
            <a:r>
              <a:rPr lang="es-MX" dirty="0"/>
              <a:t>Al enterarse de la situación, el actor demanda por el estatuto de responsabilidad extracontractual. </a:t>
            </a:r>
          </a:p>
        </p:txBody>
      </p:sp>
    </p:spTree>
    <p:extLst>
      <p:ext uri="{BB962C8B-B14F-4D97-AF65-F5344CB8AC3E}">
        <p14:creationId xmlns:p14="http://schemas.microsoft.com/office/powerpoint/2010/main" val="171778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FEBE2C-DA8A-428E-B588-F4BE4BBEEE56}"/>
              </a:ext>
            </a:extLst>
          </p:cNvPr>
          <p:cNvSpPr>
            <a:spLocks noGrp="1"/>
          </p:cNvSpPr>
          <p:nvPr>
            <p:ph idx="1"/>
          </p:nvPr>
        </p:nvSpPr>
        <p:spPr>
          <a:xfrm>
            <a:off x="1336431" y="5296853"/>
            <a:ext cx="9421838" cy="1561147"/>
          </a:xfrm>
        </p:spPr>
        <p:txBody>
          <a:bodyPr>
            <a:normAutofit/>
          </a:bodyPr>
          <a:lstStyle/>
          <a:p>
            <a:br>
              <a:rPr lang="es-MX" dirty="0"/>
            </a:br>
            <a:endParaRPr lang="es-CL" dirty="0"/>
          </a:p>
        </p:txBody>
      </p:sp>
      <p:pic>
        <p:nvPicPr>
          <p:cNvPr id="1026" name="Picture 2" descr="https://www.infosida.es/wp-content/uploads/2016/11/estructura-vih.png">
            <a:extLst>
              <a:ext uri="{FF2B5EF4-FFF2-40B4-BE49-F238E27FC236}">
                <a16:creationId xmlns:a16="http://schemas.microsoft.com/office/drawing/2014/main" id="{97B533FB-426A-44A9-86EB-126453F3B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450" y="372428"/>
            <a:ext cx="8305800" cy="49244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FBE64D1-E44B-4689-B481-A9D79C47E919}"/>
              </a:ext>
            </a:extLst>
          </p:cNvPr>
          <p:cNvSpPr txBox="1"/>
          <p:nvPr/>
        </p:nvSpPr>
        <p:spPr>
          <a:xfrm>
            <a:off x="1012874" y="5500468"/>
            <a:ext cx="9745395" cy="1200329"/>
          </a:xfrm>
          <a:prstGeom prst="rect">
            <a:avLst/>
          </a:prstGeom>
          <a:noFill/>
        </p:spPr>
        <p:txBody>
          <a:bodyPr wrap="square" rtlCol="0">
            <a:spAutoFit/>
          </a:bodyPr>
          <a:lstStyle/>
          <a:p>
            <a:pPr algn="just"/>
            <a:r>
              <a:rPr lang="es-MX" dirty="0"/>
              <a:t>El VIH ataca y destruye las células CD4 del sistema inmunitario que combaten las infecciones. La pérdida de células CD4 dificulta la lucha del cuerpo contra las infecciones y ciertas clases de cáncer. Sin tratamiento, el VIH puede gradualmente destruir el sistema inmunitario y evolucionar al SIDA. </a:t>
            </a:r>
          </a:p>
          <a:p>
            <a:pPr algn="ctr"/>
            <a:r>
              <a:rPr lang="es-MX" b="1" dirty="0"/>
              <a:t>¿Tiene síntomas el VIH?</a:t>
            </a:r>
            <a:endParaRPr lang="es-CL" b="1" dirty="0"/>
          </a:p>
        </p:txBody>
      </p:sp>
    </p:spTree>
    <p:extLst>
      <p:ext uri="{BB962C8B-B14F-4D97-AF65-F5344CB8AC3E}">
        <p14:creationId xmlns:p14="http://schemas.microsoft.com/office/powerpoint/2010/main" val="2594422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7DA0C-DC1D-4374-9125-E336FD75F75A}"/>
              </a:ext>
            </a:extLst>
          </p:cNvPr>
          <p:cNvSpPr>
            <a:spLocks noGrp="1"/>
          </p:cNvSpPr>
          <p:nvPr>
            <p:ph type="title"/>
          </p:nvPr>
        </p:nvSpPr>
        <p:spPr/>
        <p:txBody>
          <a:bodyPr/>
          <a:lstStyle/>
          <a:p>
            <a:r>
              <a:rPr lang="es-CL" dirty="0">
                <a:solidFill>
                  <a:srgbClr val="C00000"/>
                </a:solidFill>
              </a:rPr>
              <a:t>Rex: pretensión del actor.</a:t>
            </a:r>
          </a:p>
        </p:txBody>
      </p:sp>
      <p:sp>
        <p:nvSpPr>
          <p:cNvPr id="3" name="Marcador de contenido 2">
            <a:extLst>
              <a:ext uri="{FF2B5EF4-FFF2-40B4-BE49-F238E27FC236}">
                <a16:creationId xmlns:a16="http://schemas.microsoft.com/office/drawing/2014/main" id="{45DC263A-3113-4E1A-A12D-EA3E7B66AAAD}"/>
              </a:ext>
            </a:extLst>
          </p:cNvPr>
          <p:cNvSpPr>
            <a:spLocks noGrp="1"/>
          </p:cNvSpPr>
          <p:nvPr>
            <p:ph idx="1"/>
          </p:nvPr>
        </p:nvSpPr>
        <p:spPr/>
        <p:txBody>
          <a:bodyPr>
            <a:normAutofit fontScale="92500" lnSpcReduction="10000"/>
          </a:bodyPr>
          <a:lstStyle/>
          <a:p>
            <a:pPr algn="just"/>
            <a:r>
              <a:rPr lang="es-MX" b="1" dirty="0"/>
              <a:t>Acción culpable: </a:t>
            </a:r>
            <a:r>
              <a:rPr lang="es-MX" dirty="0"/>
              <a:t>Notificación tardía del resultado positivo del examen de VIH. Vulneración arts. 5 y 8 Ley 19.779. </a:t>
            </a:r>
          </a:p>
          <a:p>
            <a:pPr algn="just"/>
            <a:r>
              <a:rPr lang="es-MX" b="1" dirty="0"/>
              <a:t>Culpa: </a:t>
            </a:r>
            <a:r>
              <a:rPr lang="es-MX" b="1" dirty="0" err="1"/>
              <a:t>infraccional</a:t>
            </a:r>
            <a:r>
              <a:rPr lang="es-MX" b="1" dirty="0"/>
              <a:t>. </a:t>
            </a:r>
            <a:r>
              <a:rPr lang="es-MX" dirty="0"/>
              <a:t>Además, responsabilidad de la demanda por culpa por el hecho del dependiente (arts. 2320 y 2322 CC).</a:t>
            </a:r>
          </a:p>
          <a:p>
            <a:pPr algn="just"/>
            <a:r>
              <a:rPr lang="es-MX" b="1" dirty="0"/>
              <a:t>Causalidad: </a:t>
            </a:r>
            <a:r>
              <a:rPr lang="es-MX" dirty="0"/>
              <a:t>notificación tardía implica consecuencias médicas. Existiría cúmulo de responsabilidad.</a:t>
            </a:r>
          </a:p>
          <a:p>
            <a:pPr algn="just"/>
            <a:r>
              <a:rPr lang="es-MX" b="1" dirty="0"/>
              <a:t>Daño: </a:t>
            </a:r>
          </a:p>
          <a:p>
            <a:pPr algn="just"/>
            <a:r>
              <a:rPr lang="es-MX" dirty="0"/>
              <a:t>a) Daño emergente gastos en que incurrió por hospitalizaciones debido a falta de notificación que produjo bajas defensas y alta carga viral. </a:t>
            </a:r>
          </a:p>
          <a:p>
            <a:pPr algn="just"/>
            <a:r>
              <a:rPr lang="es-MX" dirty="0"/>
              <a:t>b) Daño moral: evitar aglomeraciones para evitar contraer enfermedades, no puede realizar deporte, cambio radical en hábitos alimenticios y afectación psicológica. Se solicitan 250.000.000.</a:t>
            </a:r>
          </a:p>
          <a:p>
            <a:endParaRPr lang="es-MX" dirty="0"/>
          </a:p>
          <a:p>
            <a:endParaRPr lang="es-CL" dirty="0"/>
          </a:p>
        </p:txBody>
      </p:sp>
    </p:spTree>
    <p:extLst>
      <p:ext uri="{BB962C8B-B14F-4D97-AF65-F5344CB8AC3E}">
        <p14:creationId xmlns:p14="http://schemas.microsoft.com/office/powerpoint/2010/main" val="1537609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B96C6-0D32-486B-8777-D771892C0ECC}"/>
              </a:ext>
            </a:extLst>
          </p:cNvPr>
          <p:cNvSpPr>
            <a:spLocks noGrp="1"/>
          </p:cNvSpPr>
          <p:nvPr>
            <p:ph type="title"/>
          </p:nvPr>
        </p:nvSpPr>
        <p:spPr/>
        <p:txBody>
          <a:bodyPr/>
          <a:lstStyle/>
          <a:p>
            <a:r>
              <a:rPr lang="es-CL" dirty="0">
                <a:solidFill>
                  <a:srgbClr val="C00000"/>
                </a:solidFill>
              </a:rPr>
              <a:t>sentencia</a:t>
            </a:r>
          </a:p>
        </p:txBody>
      </p:sp>
      <p:sp>
        <p:nvSpPr>
          <p:cNvPr id="3" name="Marcador de contenido 2">
            <a:extLst>
              <a:ext uri="{FF2B5EF4-FFF2-40B4-BE49-F238E27FC236}">
                <a16:creationId xmlns:a16="http://schemas.microsoft.com/office/drawing/2014/main" id="{DAF93233-35C0-42B0-B2C7-FB0C7283DE65}"/>
              </a:ext>
            </a:extLst>
          </p:cNvPr>
          <p:cNvSpPr>
            <a:spLocks noGrp="1"/>
          </p:cNvSpPr>
          <p:nvPr>
            <p:ph idx="1"/>
          </p:nvPr>
        </p:nvSpPr>
        <p:spPr/>
        <p:txBody>
          <a:bodyPr>
            <a:normAutofit fontScale="92500" lnSpcReduction="20000"/>
          </a:bodyPr>
          <a:lstStyle/>
          <a:p>
            <a:pPr algn="just"/>
            <a:r>
              <a:rPr lang="es-MX" b="1" dirty="0"/>
              <a:t>Se acogió la demanda contra Clínica Santa María</a:t>
            </a:r>
            <a:r>
              <a:rPr lang="es-MX" dirty="0"/>
              <a:t>, ordenando a pagar una indemnización por notificar tardía resultado positivo del virus VIH-Sida a paciente: con 50 millones como daño moral, y deuda de demandante con la Clínica como daño emergente.</a:t>
            </a:r>
          </a:p>
          <a:p>
            <a:pPr algn="just"/>
            <a:r>
              <a:rPr lang="es-MX" dirty="0"/>
              <a:t>- </a:t>
            </a:r>
            <a:r>
              <a:rPr lang="es-MX" b="1" dirty="0"/>
              <a:t>Juzgado razonó que al ser la notificación una obligación de la institución de salud, según el art. 1698 debía la Clínica probar su actuar diligente en su obligación legal.</a:t>
            </a:r>
          </a:p>
          <a:p>
            <a:pPr algn="just"/>
            <a:r>
              <a:rPr lang="es-MX" dirty="0"/>
              <a:t>- Se llega a la conclusión de que no se notificó por la demandada al actor el resultado positivo del examen de VIH, en los términos establecidos por la ley 19.779 y su respectivo reglamento, mientras éste se encontraba hospitalizado el año 2010; la </a:t>
            </a:r>
            <a:r>
              <a:rPr lang="es-MX" b="1" dirty="0"/>
              <a:t>circunstancia de que dicha notificación no consta expresamente en ningún documento suscrito tanto por el demandante como por personal de la demandada que dé cuenta del cumplimiento de la indicada notificación.</a:t>
            </a:r>
          </a:p>
          <a:p>
            <a:pPr algn="just"/>
            <a:r>
              <a:rPr lang="es-MX" dirty="0"/>
              <a:t>- Notificación realizada casi dos años y nueve meses después por la demandada a la demandante, de fecha 20 de noviembre de 2012, según da cuenta el documento denominado "Boletín notificación enfermedades de declaración obligatoria”.</a:t>
            </a:r>
          </a:p>
          <a:p>
            <a:endParaRPr lang="es-CL" dirty="0"/>
          </a:p>
        </p:txBody>
      </p:sp>
    </p:spTree>
    <p:extLst>
      <p:ext uri="{BB962C8B-B14F-4D97-AF65-F5344CB8AC3E}">
        <p14:creationId xmlns:p14="http://schemas.microsoft.com/office/powerpoint/2010/main" val="29047074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8FE73-4DB4-48C9-9835-D656D579D1D9}"/>
              </a:ext>
            </a:extLst>
          </p:cNvPr>
          <p:cNvSpPr>
            <a:spLocks noGrp="1"/>
          </p:cNvSpPr>
          <p:nvPr>
            <p:ph type="title"/>
          </p:nvPr>
        </p:nvSpPr>
        <p:spPr>
          <a:xfrm>
            <a:off x="1024129" y="0"/>
            <a:ext cx="9720072" cy="1499616"/>
          </a:xfrm>
        </p:spPr>
        <p:txBody>
          <a:bodyPr/>
          <a:lstStyle/>
          <a:p>
            <a:r>
              <a:rPr lang="es-CL" dirty="0"/>
              <a:t>Otros fallos</a:t>
            </a:r>
          </a:p>
        </p:txBody>
      </p:sp>
      <p:sp>
        <p:nvSpPr>
          <p:cNvPr id="3" name="Marcador de contenido 2">
            <a:extLst>
              <a:ext uri="{FF2B5EF4-FFF2-40B4-BE49-F238E27FC236}">
                <a16:creationId xmlns:a16="http://schemas.microsoft.com/office/drawing/2014/main" id="{F876135D-9BD5-4172-83DE-515063D36E0C}"/>
              </a:ext>
            </a:extLst>
          </p:cNvPr>
          <p:cNvSpPr>
            <a:spLocks noGrp="1"/>
          </p:cNvSpPr>
          <p:nvPr>
            <p:ph idx="1"/>
          </p:nvPr>
        </p:nvSpPr>
        <p:spPr>
          <a:xfrm>
            <a:off x="1024128" y="1364974"/>
            <a:ext cx="9720073" cy="4944386"/>
          </a:xfrm>
        </p:spPr>
        <p:txBody>
          <a:bodyPr>
            <a:normAutofit fontScale="92500" lnSpcReduction="20000"/>
          </a:bodyPr>
          <a:lstStyle/>
          <a:p>
            <a:pPr marL="0" indent="0" algn="just">
              <a:buNone/>
            </a:pPr>
            <a:r>
              <a:rPr lang="es-MX" dirty="0"/>
              <a:t>- </a:t>
            </a:r>
            <a:r>
              <a:rPr lang="es-MX" b="1" dirty="0"/>
              <a:t>Noviembre 2010: </a:t>
            </a:r>
            <a:r>
              <a:rPr lang="es-MX" dirty="0"/>
              <a:t>CA Valparaíso condenó al Servicio Salud Viña del Mar-Quillota a pagar una indemnización de 20 millones a un hombre al que se le diagnosticó </a:t>
            </a:r>
            <a:r>
              <a:rPr lang="es-MX" dirty="0">
                <a:solidFill>
                  <a:srgbClr val="0070C0"/>
                </a:solidFill>
              </a:rPr>
              <a:t>erróneamente como persona viviendo con VIH.</a:t>
            </a:r>
          </a:p>
          <a:p>
            <a:pPr algn="just">
              <a:buFontTx/>
              <a:buChar char="-"/>
            </a:pPr>
            <a:r>
              <a:rPr lang="es-MX" b="1" dirty="0"/>
              <a:t>Enero 2012: </a:t>
            </a:r>
            <a:r>
              <a:rPr lang="es-MX" dirty="0"/>
              <a:t>Corte Suprema ratificó que el Servicio de Salud Valparaíso-San Antonio debe pagar una indemnización de $10 millones a paciente a quien no se le respetó la confidencialidad y reserva en el tratamiento de datos sensibles, </a:t>
            </a:r>
            <a:r>
              <a:rPr lang="es-MX" dirty="0">
                <a:solidFill>
                  <a:srgbClr val="0070C0"/>
                </a:solidFill>
              </a:rPr>
              <a:t>revelando diagnóstico VIH-Sida a familiares del demandante y otros pacientes</a:t>
            </a:r>
            <a:r>
              <a:rPr lang="es-MX" dirty="0"/>
              <a:t> que se encontraban internados junto a él.</a:t>
            </a:r>
          </a:p>
          <a:p>
            <a:pPr algn="just">
              <a:buFontTx/>
              <a:buChar char="-"/>
            </a:pPr>
            <a:r>
              <a:rPr lang="es-MX" b="1" dirty="0"/>
              <a:t>Agosto 2013: </a:t>
            </a:r>
            <a:r>
              <a:rPr lang="es-MX" dirty="0"/>
              <a:t>Corte Suprema ratifica indemnización de$20.000.000 a un paciente por </a:t>
            </a:r>
            <a:r>
              <a:rPr lang="es-MX" dirty="0">
                <a:solidFill>
                  <a:srgbClr val="0070C0"/>
                </a:solidFill>
              </a:rPr>
              <a:t>notificar tardíamente </a:t>
            </a:r>
            <a:r>
              <a:rPr lang="es-MX" dirty="0"/>
              <a:t>de los resultados de un examen de VIH-Sida por parte de </a:t>
            </a:r>
            <a:r>
              <a:rPr lang="es-MX" dirty="0" err="1"/>
              <a:t>Medi-Matic</a:t>
            </a:r>
            <a:r>
              <a:rPr lang="es-MX" dirty="0"/>
              <a:t> S.A..</a:t>
            </a:r>
          </a:p>
          <a:p>
            <a:pPr algn="just">
              <a:buFontTx/>
              <a:buChar char="-"/>
            </a:pPr>
            <a:r>
              <a:rPr lang="es-MX" b="1" dirty="0"/>
              <a:t>Enero 2014: </a:t>
            </a:r>
            <a:r>
              <a:rPr lang="es-MX" dirty="0"/>
              <a:t>Corte Suprema ratificó un fallo de la Corte de Apelaciones de Santiago que ordenó a la </a:t>
            </a:r>
            <a:r>
              <a:rPr lang="es-MX" dirty="0" err="1"/>
              <a:t>isapre</a:t>
            </a:r>
            <a:r>
              <a:rPr lang="es-MX" dirty="0"/>
              <a:t> </a:t>
            </a:r>
            <a:r>
              <a:rPr lang="es-MX" dirty="0" err="1"/>
              <a:t>Banmédica</a:t>
            </a:r>
            <a:r>
              <a:rPr lang="es-MX" dirty="0"/>
              <a:t> otorgar cobertura de salud para un hombre que padece del virus VIH-Sida, el cual había sido </a:t>
            </a:r>
            <a:r>
              <a:rPr lang="es-MX" dirty="0">
                <a:solidFill>
                  <a:srgbClr val="0070C0"/>
                </a:solidFill>
              </a:rPr>
              <a:t>desafiliado por no declarar preexistencia de ser persona viviendo con VIH </a:t>
            </a:r>
            <a:r>
              <a:rPr lang="es-MX" dirty="0"/>
              <a:t>(resultados posteriores a afiliación)</a:t>
            </a:r>
          </a:p>
          <a:p>
            <a:pPr algn="just">
              <a:buFontTx/>
              <a:buChar char="-"/>
            </a:pPr>
            <a:r>
              <a:rPr lang="es-MX" b="1" dirty="0"/>
              <a:t>Diciembre 2012: </a:t>
            </a:r>
            <a:r>
              <a:rPr lang="es-MX" dirty="0"/>
              <a:t>mujer con 18 semanas de embarazo fue notificada por Hospital regional de Talca de resultado positivo a test de Elisa. La mujer optó por pagar un examen en un laboratorio privado, en </a:t>
            </a:r>
            <a:r>
              <a:rPr lang="es-MX" dirty="0">
                <a:solidFill>
                  <a:srgbClr val="0070C0"/>
                </a:solidFill>
              </a:rPr>
              <a:t>donde el resultado fue el contrario, pero en el Hospital hicieron caso omiso e incluso la obligaron a tomar los medicamentos</a:t>
            </a:r>
            <a:r>
              <a:rPr lang="es-MX" dirty="0"/>
              <a:t>.</a:t>
            </a:r>
          </a:p>
        </p:txBody>
      </p:sp>
    </p:spTree>
    <p:extLst>
      <p:ext uri="{BB962C8B-B14F-4D97-AF65-F5344CB8AC3E}">
        <p14:creationId xmlns:p14="http://schemas.microsoft.com/office/powerpoint/2010/main" val="3322109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4E7AB29-B3E7-44A8-8785-613533B88016}"/>
              </a:ext>
            </a:extLst>
          </p:cNvPr>
          <p:cNvSpPr>
            <a:spLocks noGrp="1"/>
          </p:cNvSpPr>
          <p:nvPr>
            <p:ph type="title"/>
          </p:nvPr>
        </p:nvSpPr>
        <p:spPr/>
        <p:txBody>
          <a:bodyPr/>
          <a:lstStyle/>
          <a:p>
            <a:r>
              <a:rPr lang="es-CL" dirty="0"/>
              <a:t>Proyectos de ley: penalización</a:t>
            </a:r>
          </a:p>
        </p:txBody>
      </p:sp>
      <p:sp>
        <p:nvSpPr>
          <p:cNvPr id="5" name="Marcador de texto 4">
            <a:extLst>
              <a:ext uri="{FF2B5EF4-FFF2-40B4-BE49-F238E27FC236}">
                <a16:creationId xmlns:a16="http://schemas.microsoft.com/office/drawing/2014/main" id="{06F8DABD-2102-444E-85C2-DE837678C98E}"/>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2100407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535E466-40E7-4750-9C1B-0B7A311E5035}"/>
              </a:ext>
            </a:extLst>
          </p:cNvPr>
          <p:cNvSpPr>
            <a:spLocks noGrp="1"/>
          </p:cNvSpPr>
          <p:nvPr>
            <p:ph type="title"/>
          </p:nvPr>
        </p:nvSpPr>
        <p:spPr/>
        <p:txBody>
          <a:bodyPr/>
          <a:lstStyle/>
          <a:p>
            <a:r>
              <a:rPr lang="es-CL" dirty="0"/>
              <a:t>Proyecto que penaliza la transmisión dolosa el </a:t>
            </a:r>
            <a:r>
              <a:rPr lang="es-CL" dirty="0" err="1"/>
              <a:t>vih</a:t>
            </a:r>
            <a:endParaRPr lang="es-CL" dirty="0"/>
          </a:p>
        </p:txBody>
      </p:sp>
      <p:sp>
        <p:nvSpPr>
          <p:cNvPr id="10" name="Marcador de contenido 9">
            <a:extLst>
              <a:ext uri="{FF2B5EF4-FFF2-40B4-BE49-F238E27FC236}">
                <a16:creationId xmlns:a16="http://schemas.microsoft.com/office/drawing/2014/main" id="{6EDAD4E4-ADD5-429F-8C6E-BFB2FD177444}"/>
              </a:ext>
            </a:extLst>
          </p:cNvPr>
          <p:cNvSpPr>
            <a:spLocks noGrp="1"/>
          </p:cNvSpPr>
          <p:nvPr>
            <p:ph idx="1"/>
          </p:nvPr>
        </p:nvSpPr>
        <p:spPr/>
        <p:txBody>
          <a:bodyPr/>
          <a:lstStyle/>
          <a:p>
            <a:endParaRPr lang="es-CL"/>
          </a:p>
        </p:txBody>
      </p:sp>
      <p:sp>
        <p:nvSpPr>
          <p:cNvPr id="11" name="Marcador de texto 10">
            <a:extLst>
              <a:ext uri="{FF2B5EF4-FFF2-40B4-BE49-F238E27FC236}">
                <a16:creationId xmlns:a16="http://schemas.microsoft.com/office/drawing/2014/main" id="{B9916150-AEC6-44AA-BF13-FA4CDEEC4F81}"/>
              </a:ext>
            </a:extLst>
          </p:cNvPr>
          <p:cNvSpPr>
            <a:spLocks noGrp="1"/>
          </p:cNvSpPr>
          <p:nvPr>
            <p:ph type="body" sz="half" idx="2"/>
          </p:nvPr>
        </p:nvSpPr>
        <p:spPr/>
        <p:txBody>
          <a:bodyPr/>
          <a:lstStyle/>
          <a:p>
            <a:pPr algn="just"/>
            <a:r>
              <a:rPr lang="es-CL" dirty="0"/>
              <a:t>	Justificación del proyecto: “</a:t>
            </a:r>
            <a:r>
              <a:rPr lang="es-MX" b="1" dirty="0"/>
              <a:t>No son pocos los casos en que una persona por simple diversión o venganza decide contagiar del virus del SIDA a otras personas y con ello generar un daño inconmensurable a personas y sus familias, más allá de sus responsabilidades personales”.</a:t>
            </a:r>
            <a:endParaRPr lang="es-CL" dirty="0"/>
          </a:p>
        </p:txBody>
      </p:sp>
      <p:pic>
        <p:nvPicPr>
          <p:cNvPr id="12" name="Imagen 11">
            <a:extLst>
              <a:ext uri="{FF2B5EF4-FFF2-40B4-BE49-F238E27FC236}">
                <a16:creationId xmlns:a16="http://schemas.microsoft.com/office/drawing/2014/main" id="{0B724984-1138-470D-80A0-0A063990B8F5}"/>
              </a:ext>
            </a:extLst>
          </p:cNvPr>
          <p:cNvPicPr>
            <a:picLocks noChangeAspect="1"/>
          </p:cNvPicPr>
          <p:nvPr/>
        </p:nvPicPr>
        <p:blipFill>
          <a:blip r:embed="rId2"/>
          <a:stretch>
            <a:fillRect/>
          </a:stretch>
        </p:blipFill>
        <p:spPr>
          <a:xfrm>
            <a:off x="5413248" y="675250"/>
            <a:ext cx="6798567" cy="6534442"/>
          </a:xfrm>
          <a:prstGeom prst="rect">
            <a:avLst/>
          </a:prstGeom>
        </p:spPr>
      </p:pic>
    </p:spTree>
    <p:extLst>
      <p:ext uri="{BB962C8B-B14F-4D97-AF65-F5344CB8AC3E}">
        <p14:creationId xmlns:p14="http://schemas.microsoft.com/office/powerpoint/2010/main" val="3508814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2A9886-922D-4B1C-96BC-742387A2FF5D}"/>
              </a:ext>
            </a:extLst>
          </p:cNvPr>
          <p:cNvSpPr>
            <a:spLocks noGrp="1"/>
          </p:cNvSpPr>
          <p:nvPr>
            <p:ph idx="1"/>
          </p:nvPr>
        </p:nvSpPr>
        <p:spPr>
          <a:xfrm>
            <a:off x="1024128" y="251791"/>
            <a:ext cx="9720073" cy="6347792"/>
          </a:xfrm>
        </p:spPr>
        <p:txBody>
          <a:bodyPr>
            <a:normAutofit lnSpcReduction="10000"/>
          </a:bodyPr>
          <a:lstStyle/>
          <a:p>
            <a:pPr lvl="0" algn="just"/>
            <a:r>
              <a:rPr lang="es-CL" sz="4000" b="1" dirty="0">
                <a:solidFill>
                  <a:srgbClr val="0070C0"/>
                </a:solidFill>
              </a:rPr>
              <a:t>ONUSIDA</a:t>
            </a:r>
            <a:br>
              <a:rPr lang="es-CL" dirty="0"/>
            </a:br>
            <a:r>
              <a:rPr lang="es-CL" dirty="0"/>
              <a:t>- "</a:t>
            </a:r>
            <a:r>
              <a:rPr lang="es-CL" b="1" dirty="0"/>
              <a:t>No hay datos que indiquen que por medio de la aplicación general de la legislación penal a la transmisión del VIH se consiga la justicia penal o se prevenga la transmisión del virus. </a:t>
            </a:r>
            <a:r>
              <a:rPr lang="es-CL" dirty="0"/>
              <a:t>Esta aplicación más bien corre el riesgo de socavar la salud pública y los derechos humanos".</a:t>
            </a:r>
          </a:p>
          <a:p>
            <a:pPr lvl="0" algn="just"/>
            <a:r>
              <a:rPr lang="es-CL" dirty="0"/>
              <a:t>- “</a:t>
            </a:r>
            <a:r>
              <a:rPr lang="es-MX" dirty="0"/>
              <a:t>Las dos razones principales que se dan para penalizar la transmisión del VIH son: 1. el castigo de la conducta lesiva imponiendo sanciones penales, </a:t>
            </a:r>
          </a:p>
          <a:p>
            <a:pPr lvl="0" algn="just"/>
            <a:r>
              <a:rPr lang="es-MX" dirty="0"/>
              <a:t>2. y la prevención de la transmisión del VIH a través de la disuasión o la modificación de los comportamientos de riesgo.</a:t>
            </a:r>
          </a:p>
          <a:p>
            <a:pPr lvl="0" algn="just"/>
            <a:r>
              <a:rPr lang="es-MX" b="1" dirty="0"/>
              <a:t>Salvo en los raros casos de transmisión intencionada del VIH, la aplicación de la legislación penal a la transmisión del virus no sirve para ninguno de los dos objetivos mencionados</a:t>
            </a:r>
            <a:r>
              <a:rPr lang="es-MX" dirty="0"/>
              <a:t>”.</a:t>
            </a:r>
            <a:endParaRPr lang="es-CL" dirty="0"/>
          </a:p>
          <a:p>
            <a:pPr lvl="0" algn="just"/>
            <a:r>
              <a:rPr lang="es-CL" dirty="0"/>
              <a:t>- “</a:t>
            </a:r>
            <a:r>
              <a:rPr lang="es-CL" b="1" dirty="0"/>
              <a:t>Insta a los gobiernos a limitar la penalización a los casos de transmisión intencionada</a:t>
            </a:r>
            <a:r>
              <a:rPr lang="es-CL" dirty="0"/>
              <a:t>, por ej., cuando una persona conoce su estado serológico positivo con respecto al VIH, actúa con intención de transmitirlo o, efectivamente, lo transmite”.</a:t>
            </a:r>
          </a:p>
          <a:p>
            <a:pPr lvl="0" algn="just"/>
            <a:r>
              <a:rPr lang="es-CL" dirty="0"/>
              <a:t>- “</a:t>
            </a:r>
            <a:r>
              <a:rPr lang="es-MX" b="1" dirty="0"/>
              <a:t>Es muy probable que los procesamientos y las condenas recaigan desproporcionadamente sobre los miembros de grupos marginados</a:t>
            </a:r>
            <a:r>
              <a:rPr lang="es-MX" dirty="0"/>
              <a:t>, como los profesionales del sexo, los hombres que tiene relaciones sexuales con otros hombres y las personas que se inyectan drogas”.</a:t>
            </a:r>
            <a:endParaRPr lang="es-CL" dirty="0"/>
          </a:p>
        </p:txBody>
      </p:sp>
    </p:spTree>
    <p:extLst>
      <p:ext uri="{BB962C8B-B14F-4D97-AF65-F5344CB8AC3E}">
        <p14:creationId xmlns:p14="http://schemas.microsoft.com/office/powerpoint/2010/main" val="3283450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6E691-6028-4817-9B03-15D1E76284F5}"/>
              </a:ext>
            </a:extLst>
          </p:cNvPr>
          <p:cNvSpPr>
            <a:spLocks noGrp="1"/>
          </p:cNvSpPr>
          <p:nvPr>
            <p:ph type="title"/>
          </p:nvPr>
        </p:nvSpPr>
        <p:spPr/>
        <p:txBody>
          <a:bodyPr/>
          <a:lstStyle/>
          <a:p>
            <a:r>
              <a:rPr lang="es-CL" dirty="0"/>
              <a:t>Margen planteado por </a:t>
            </a:r>
            <a:r>
              <a:rPr lang="es-CL" dirty="0" err="1"/>
              <a:t>onusida</a:t>
            </a:r>
            <a:endParaRPr lang="es-CL" dirty="0"/>
          </a:p>
        </p:txBody>
      </p:sp>
      <p:sp>
        <p:nvSpPr>
          <p:cNvPr id="3" name="Marcador de contenido 2">
            <a:extLst>
              <a:ext uri="{FF2B5EF4-FFF2-40B4-BE49-F238E27FC236}">
                <a16:creationId xmlns:a16="http://schemas.microsoft.com/office/drawing/2014/main" id="{A6A5C3DA-1C28-4AC5-8CB3-359B5814ACD2}"/>
              </a:ext>
            </a:extLst>
          </p:cNvPr>
          <p:cNvSpPr>
            <a:spLocks noGrp="1"/>
          </p:cNvSpPr>
          <p:nvPr>
            <p:ph idx="1"/>
          </p:nvPr>
        </p:nvSpPr>
        <p:spPr/>
        <p:txBody>
          <a:bodyPr>
            <a:normAutofit fontScale="92500" lnSpcReduction="20000"/>
          </a:bodyPr>
          <a:lstStyle/>
          <a:p>
            <a:r>
              <a:rPr lang="es-CL" dirty="0"/>
              <a:t>En otros casos, los legisladores, los fiscales y los jueces deberían rechazar la aplicación del derecho penal. En concreto, no se debería aplicar a aquellos casos en los que no exista un riesgo significativo de transmisión o en los cuales la persona:</a:t>
            </a:r>
          </a:p>
          <a:p>
            <a:pPr lvl="0"/>
            <a:r>
              <a:rPr lang="es-CL" dirty="0"/>
              <a:t>A. no sabía que era VIH-positiva;</a:t>
            </a:r>
          </a:p>
          <a:p>
            <a:pPr lvl="0"/>
            <a:r>
              <a:rPr lang="es-CL" dirty="0"/>
              <a:t>B. no comprendía cómo se transmitía el VIH;</a:t>
            </a:r>
          </a:p>
          <a:p>
            <a:pPr lvl="0"/>
            <a:r>
              <a:rPr lang="es-CL" dirty="0"/>
              <a:t>C. reveló que era VIH-positiva a la persona en riesgo</a:t>
            </a:r>
          </a:p>
          <a:p>
            <a:pPr lvl="0"/>
            <a:r>
              <a:rPr lang="es-CL" dirty="0"/>
              <a:t>D. no reveló que era VIH-positiva por miedo a la violencia u otras graves consecuencias negativas;</a:t>
            </a:r>
          </a:p>
          <a:p>
            <a:pPr lvl="0"/>
            <a:r>
              <a:rPr lang="es-CL" dirty="0"/>
              <a:t>E. tomó medidas razonables de protección para reducir el riesgo de transmisión, como la práctica de relaciones sexuales más seguras mediante el uso del preservativo u otras precauciones para evitar las prácticas de mayor riesgo; </a:t>
            </a:r>
          </a:p>
          <a:p>
            <a:pPr lvl="0"/>
            <a:r>
              <a:rPr lang="es-CL" dirty="0"/>
              <a:t>F. acordó previamente con la otra persona un nivel de riesgo mutuamente aceptable.</a:t>
            </a:r>
          </a:p>
          <a:p>
            <a:endParaRPr lang="es-CL" dirty="0"/>
          </a:p>
        </p:txBody>
      </p:sp>
    </p:spTree>
    <p:extLst>
      <p:ext uri="{BB962C8B-B14F-4D97-AF65-F5344CB8AC3E}">
        <p14:creationId xmlns:p14="http://schemas.microsoft.com/office/powerpoint/2010/main" val="1548836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62D11A-F751-419B-9840-A275D7F608E3}"/>
              </a:ext>
            </a:extLst>
          </p:cNvPr>
          <p:cNvSpPr>
            <a:spLocks noGrp="1"/>
          </p:cNvSpPr>
          <p:nvPr>
            <p:ph type="title"/>
          </p:nvPr>
        </p:nvSpPr>
        <p:spPr/>
        <p:txBody>
          <a:bodyPr/>
          <a:lstStyle/>
          <a:p>
            <a:r>
              <a:rPr lang="es-CL" dirty="0"/>
              <a:t>fin</a:t>
            </a:r>
          </a:p>
        </p:txBody>
      </p:sp>
      <p:sp>
        <p:nvSpPr>
          <p:cNvPr id="5" name="Marcador de texto 4">
            <a:extLst>
              <a:ext uri="{FF2B5EF4-FFF2-40B4-BE49-F238E27FC236}">
                <a16:creationId xmlns:a16="http://schemas.microsoft.com/office/drawing/2014/main" id="{6C6C3D4D-F305-4C84-8790-8F367DB70B6D}"/>
              </a:ext>
            </a:extLst>
          </p:cNvPr>
          <p:cNvSpPr>
            <a:spLocks noGrp="1"/>
          </p:cNvSpPr>
          <p:nvPr>
            <p:ph type="body" idx="1"/>
          </p:nvPr>
        </p:nvSpPr>
        <p:spPr/>
        <p:txBody>
          <a:bodyPr/>
          <a:lstStyle/>
          <a:p>
            <a:r>
              <a:rPr lang="es-CL" b="1" dirty="0"/>
              <a:t>Leonardo Jofré R.</a:t>
            </a:r>
          </a:p>
          <a:p>
            <a:r>
              <a:rPr lang="es-CL" dirty="0"/>
              <a:t>@</a:t>
            </a:r>
            <a:r>
              <a:rPr lang="es-CL" dirty="0" err="1"/>
              <a:t>LeonardoJofreR</a:t>
            </a:r>
            <a:endParaRPr lang="es-CL" dirty="0"/>
          </a:p>
          <a:p>
            <a:r>
              <a:rPr lang="es-CL" dirty="0"/>
              <a:t>ljofrerios@gmail.com</a:t>
            </a:r>
          </a:p>
        </p:txBody>
      </p:sp>
    </p:spTree>
    <p:extLst>
      <p:ext uri="{BB962C8B-B14F-4D97-AF65-F5344CB8AC3E}">
        <p14:creationId xmlns:p14="http://schemas.microsoft.com/office/powerpoint/2010/main" val="1021787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D3EC1C2-F521-4003-A3FB-6A82E8260390}"/>
              </a:ext>
            </a:extLst>
          </p:cNvPr>
          <p:cNvSpPr>
            <a:spLocks noGrp="1"/>
          </p:cNvSpPr>
          <p:nvPr>
            <p:ph type="title"/>
          </p:nvPr>
        </p:nvSpPr>
        <p:spPr/>
        <p:txBody>
          <a:bodyPr/>
          <a:lstStyle/>
          <a:p>
            <a:r>
              <a:rPr lang="es-CL" dirty="0">
                <a:solidFill>
                  <a:srgbClr val="C00000"/>
                </a:solidFill>
              </a:rPr>
              <a:t>¿dónde acceder a información?</a:t>
            </a:r>
          </a:p>
        </p:txBody>
      </p:sp>
      <p:sp>
        <p:nvSpPr>
          <p:cNvPr id="6" name="Marcador de contenido 5">
            <a:extLst>
              <a:ext uri="{FF2B5EF4-FFF2-40B4-BE49-F238E27FC236}">
                <a16:creationId xmlns:a16="http://schemas.microsoft.com/office/drawing/2014/main" id="{D56B733B-8FA6-44EC-95B4-6099CF30B577}"/>
              </a:ext>
            </a:extLst>
          </p:cNvPr>
          <p:cNvSpPr>
            <a:spLocks noGrp="1"/>
          </p:cNvSpPr>
          <p:nvPr>
            <p:ph idx="1"/>
          </p:nvPr>
        </p:nvSpPr>
        <p:spPr/>
        <p:txBody>
          <a:bodyPr>
            <a:normAutofit fontScale="92500" lnSpcReduction="20000"/>
          </a:bodyPr>
          <a:lstStyle/>
          <a:p>
            <a:pPr>
              <a:lnSpc>
                <a:spcPct val="110000"/>
              </a:lnSpc>
            </a:pPr>
            <a:r>
              <a:rPr lang="es-CL" dirty="0"/>
              <a:t>- https://infosida.nih.gov</a:t>
            </a:r>
            <a:br>
              <a:rPr lang="es-CL" dirty="0"/>
            </a:br>
            <a:r>
              <a:rPr lang="es-CL" dirty="0"/>
              <a:t>- http://www.sidachile.cl/</a:t>
            </a:r>
          </a:p>
          <a:p>
            <a:pPr>
              <a:lnSpc>
                <a:spcPct val="110000"/>
              </a:lnSpc>
            </a:pPr>
            <a:r>
              <a:rPr lang="es-CL" dirty="0"/>
              <a:t>- http://www.unaids.org/es</a:t>
            </a:r>
          </a:p>
          <a:p>
            <a:pPr>
              <a:lnSpc>
                <a:spcPct val="110000"/>
              </a:lnSpc>
            </a:pPr>
            <a:r>
              <a:rPr lang="es-CL" dirty="0"/>
              <a:t>- http://www.fundacionsavia.cl</a:t>
            </a:r>
            <a:br>
              <a:rPr lang="es-CL" dirty="0"/>
            </a:br>
            <a:r>
              <a:rPr lang="es-CL" dirty="0"/>
              <a:t>- http://epi.minsal.cl/vih/</a:t>
            </a:r>
            <a:br>
              <a:rPr lang="es-CL" dirty="0"/>
            </a:br>
            <a:r>
              <a:rPr lang="es-CL" dirty="0"/>
              <a:t>- http://diprece.minsal.cl/programas-de-salud/programa-vih-sida-e-its/informacion-al-profesional-vih-sida-e-its/ (normativa y reglamentación)</a:t>
            </a:r>
          </a:p>
          <a:p>
            <a:pPr>
              <a:lnSpc>
                <a:spcPct val="110000"/>
              </a:lnSpc>
            </a:pPr>
            <a:r>
              <a:rPr lang="es-CL" dirty="0"/>
              <a:t>- http://www.unaids.org/es/regionscountries/countries/chile (estadísticas VIH/SIDA Chile)</a:t>
            </a:r>
            <a:br>
              <a:rPr lang="es-CL" dirty="0"/>
            </a:br>
            <a:br>
              <a:rPr lang="es-CL" dirty="0"/>
            </a:br>
            <a:r>
              <a:rPr lang="es-CL" b="1" dirty="0"/>
              <a:t>FONOSIDA: </a:t>
            </a:r>
            <a:r>
              <a:rPr lang="es-CL" dirty="0"/>
              <a:t>600 360 7777 (24hrs).</a:t>
            </a:r>
          </a:p>
          <a:p>
            <a:br>
              <a:rPr lang="es-CL" dirty="0"/>
            </a:br>
            <a:endParaRPr lang="es-CL" dirty="0"/>
          </a:p>
        </p:txBody>
      </p:sp>
    </p:spTree>
    <p:extLst>
      <p:ext uri="{BB962C8B-B14F-4D97-AF65-F5344CB8AC3E}">
        <p14:creationId xmlns:p14="http://schemas.microsoft.com/office/powerpoint/2010/main" val="252707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E5F6346-66CE-4549-902C-2D7EDBE8D816}"/>
              </a:ext>
            </a:extLst>
          </p:cNvPr>
          <p:cNvSpPr>
            <a:spLocks noGrp="1"/>
          </p:cNvSpPr>
          <p:nvPr>
            <p:ph type="title"/>
          </p:nvPr>
        </p:nvSpPr>
        <p:spPr>
          <a:xfrm>
            <a:off x="732576" y="507954"/>
            <a:ext cx="4389120" cy="1737360"/>
          </a:xfrm>
        </p:spPr>
        <p:txBody>
          <a:bodyPr/>
          <a:lstStyle/>
          <a:p>
            <a:r>
              <a:rPr lang="es-CL" dirty="0">
                <a:solidFill>
                  <a:srgbClr val="C00000"/>
                </a:solidFill>
              </a:rPr>
              <a:t>Síndrome de la inmunodeficiencia adquirida</a:t>
            </a:r>
          </a:p>
        </p:txBody>
      </p:sp>
      <p:sp>
        <p:nvSpPr>
          <p:cNvPr id="6" name="Marcador de texto 5">
            <a:extLst>
              <a:ext uri="{FF2B5EF4-FFF2-40B4-BE49-F238E27FC236}">
                <a16:creationId xmlns:a16="http://schemas.microsoft.com/office/drawing/2014/main" id="{D8169201-6EEE-4DF9-A6BF-F5FCF8EA8DF2}"/>
              </a:ext>
            </a:extLst>
          </p:cNvPr>
          <p:cNvSpPr>
            <a:spLocks noGrp="1"/>
          </p:cNvSpPr>
          <p:nvPr>
            <p:ph type="body" sz="half" idx="2"/>
          </p:nvPr>
        </p:nvSpPr>
        <p:spPr>
          <a:xfrm>
            <a:off x="742775" y="2245314"/>
            <a:ext cx="4389120" cy="3762294"/>
          </a:xfrm>
        </p:spPr>
        <p:txBody>
          <a:bodyPr>
            <a:normAutofit fontScale="92500"/>
          </a:bodyPr>
          <a:lstStyle/>
          <a:p>
            <a:pPr algn="just"/>
            <a:r>
              <a:rPr lang="es-MX" b="1" dirty="0"/>
              <a:t>El SIDA (síndrome de la inmunodeficiencia adquirida) es un conjunto de manifestaciones clínicas que aparecen cuando la inmunodeficiencia que provoca la infección del VIH es muy acusada, y nuestro sistema inmune es incapaz de defender a nuestro organismo. </a:t>
            </a:r>
            <a:r>
              <a:rPr lang="es-MX" dirty="0"/>
              <a:t>En la historia natural de la infección por VIH, el sida es la etapa más grave, y se caracteriza por la presencia de ciertas enfermedades oportunistas o neoplasias que pueden amenazar la vida del paciente.</a:t>
            </a:r>
          </a:p>
          <a:p>
            <a:pPr algn="just"/>
            <a:r>
              <a:rPr lang="es-MX" dirty="0"/>
              <a:t>Se estima que en promedio, la etapa SIDA se desarrolla a los 10-12 años desde que se produce el contagio del virus y no se ha realizado tratamiento alguno.</a:t>
            </a:r>
          </a:p>
          <a:p>
            <a:endParaRPr lang="es-CL" dirty="0"/>
          </a:p>
        </p:txBody>
      </p:sp>
      <p:pic>
        <p:nvPicPr>
          <p:cNvPr id="2050" name="Picture 2" descr="https://infosida.nih.gov/images/factsheet/HIVvsAIDS_FS_Sp_700pix.jpg">
            <a:extLst>
              <a:ext uri="{FF2B5EF4-FFF2-40B4-BE49-F238E27FC236}">
                <a16:creationId xmlns:a16="http://schemas.microsoft.com/office/drawing/2014/main" id="{5BF1D366-C7B6-4302-9F71-2547DAA35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113" y="1019908"/>
            <a:ext cx="66675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3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8C1901-6662-460B-AF0F-9F6320651CC9}"/>
              </a:ext>
            </a:extLst>
          </p:cNvPr>
          <p:cNvSpPr>
            <a:spLocks noGrp="1"/>
          </p:cNvSpPr>
          <p:nvPr>
            <p:ph type="title"/>
          </p:nvPr>
        </p:nvSpPr>
        <p:spPr/>
        <p:txBody>
          <a:bodyPr/>
          <a:lstStyle/>
          <a:p>
            <a:r>
              <a:rPr lang="es-MX" dirty="0">
                <a:solidFill>
                  <a:srgbClr val="C00000"/>
                </a:solidFill>
              </a:rPr>
              <a:t>¿Cómo se diagnostica el SIDA?</a:t>
            </a:r>
            <a:br>
              <a:rPr lang="es-MX" dirty="0"/>
            </a:br>
            <a:endParaRPr lang="es-CL" dirty="0"/>
          </a:p>
        </p:txBody>
      </p:sp>
      <p:sp>
        <p:nvSpPr>
          <p:cNvPr id="4" name="Marcador de texto 3">
            <a:extLst>
              <a:ext uri="{FF2B5EF4-FFF2-40B4-BE49-F238E27FC236}">
                <a16:creationId xmlns:a16="http://schemas.microsoft.com/office/drawing/2014/main" id="{C0851370-C7AB-4D35-965E-11F6494F207D}"/>
              </a:ext>
            </a:extLst>
          </p:cNvPr>
          <p:cNvSpPr>
            <a:spLocks noGrp="1"/>
          </p:cNvSpPr>
          <p:nvPr>
            <p:ph type="body" sz="half" idx="2"/>
          </p:nvPr>
        </p:nvSpPr>
        <p:spPr/>
        <p:txBody>
          <a:bodyPr/>
          <a:lstStyle/>
          <a:p>
            <a:pPr algn="just"/>
            <a:r>
              <a:rPr lang="es-MX" dirty="0"/>
              <a:t>Se emplean los siguientes criterios para determinar si una persona seropositiva tiene SIDA:</a:t>
            </a:r>
          </a:p>
          <a:p>
            <a:pPr algn="just"/>
            <a:r>
              <a:rPr lang="es-MX" dirty="0"/>
              <a:t>1. El sistema inmunitario de una persona está gravemente deteriorado, según lo indique un recuento de células CD4 inferior a 200/mm</a:t>
            </a:r>
            <a:r>
              <a:rPr lang="es-MX" baseline="30000" dirty="0"/>
              <a:t>3</a:t>
            </a:r>
            <a:r>
              <a:rPr lang="es-MX" dirty="0"/>
              <a:t>. Este recuento mide el número de esa clase de glóbulos blancos en una muestra de sangre. En una persona sana varía de 500 a 1.200/mm</a:t>
            </a:r>
            <a:r>
              <a:rPr lang="es-MX" baseline="30000" dirty="0"/>
              <a:t>3</a:t>
            </a:r>
            <a:r>
              <a:rPr lang="es-MX" dirty="0"/>
              <a:t> . El estándar promedio está en los 1.000/mm</a:t>
            </a:r>
            <a:r>
              <a:rPr lang="es-MX" baseline="30000" dirty="0"/>
              <a:t>3.</a:t>
            </a:r>
            <a:endParaRPr lang="es-MX" dirty="0"/>
          </a:p>
          <a:p>
            <a:pPr algn="just"/>
            <a:r>
              <a:rPr lang="es-MX" dirty="0"/>
              <a:t>2. La persona presenta ciertas infecciones oportunistas.</a:t>
            </a:r>
          </a:p>
          <a:p>
            <a:pPr algn="just"/>
            <a:r>
              <a:rPr lang="es-MX" dirty="0"/>
              <a:t>Es decir, existe un doble criterio.</a:t>
            </a:r>
          </a:p>
          <a:p>
            <a:endParaRPr lang="es-CL" dirty="0"/>
          </a:p>
        </p:txBody>
      </p:sp>
      <p:pic>
        <p:nvPicPr>
          <p:cNvPr id="8194" name="Picture 2" descr="36,7 millones de personas viven con el VIH en todo el mundo">
            <a:extLst>
              <a:ext uri="{FF2B5EF4-FFF2-40B4-BE49-F238E27FC236}">
                <a16:creationId xmlns:a16="http://schemas.microsoft.com/office/drawing/2014/main" id="{7ED4FE79-085D-4FD9-8747-040131317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397" y="0"/>
            <a:ext cx="4821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5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5CA1C-0979-44A0-9110-F412F2AE2062}"/>
              </a:ext>
            </a:extLst>
          </p:cNvPr>
          <p:cNvSpPr>
            <a:spLocks noGrp="1"/>
          </p:cNvSpPr>
          <p:nvPr>
            <p:ph type="title"/>
          </p:nvPr>
        </p:nvSpPr>
        <p:spPr/>
        <p:txBody>
          <a:bodyPr/>
          <a:lstStyle/>
          <a:p>
            <a:r>
              <a:rPr lang="es-CL" dirty="0">
                <a:solidFill>
                  <a:srgbClr val="C00000"/>
                </a:solidFill>
              </a:rPr>
              <a:t>Etapas </a:t>
            </a:r>
            <a:r>
              <a:rPr lang="es-CL">
                <a:solidFill>
                  <a:srgbClr val="C00000"/>
                </a:solidFill>
              </a:rPr>
              <a:t>tras TRANSMISIÓN </a:t>
            </a:r>
            <a:r>
              <a:rPr lang="es-CL" dirty="0">
                <a:solidFill>
                  <a:srgbClr val="C00000"/>
                </a:solidFill>
              </a:rPr>
              <a:t>DE VIH.</a:t>
            </a:r>
            <a:br>
              <a:rPr lang="es-CL" dirty="0">
                <a:solidFill>
                  <a:srgbClr val="C00000"/>
                </a:solidFill>
              </a:rPr>
            </a:br>
            <a:r>
              <a:rPr lang="es-CL" sz="4000" dirty="0">
                <a:solidFill>
                  <a:schemeClr val="tx1"/>
                </a:solidFill>
              </a:rPr>
              <a:t>según sintomatología. </a:t>
            </a:r>
          </a:p>
        </p:txBody>
      </p:sp>
      <p:sp>
        <p:nvSpPr>
          <p:cNvPr id="3" name="Marcador de contenido 2">
            <a:extLst>
              <a:ext uri="{FF2B5EF4-FFF2-40B4-BE49-F238E27FC236}">
                <a16:creationId xmlns:a16="http://schemas.microsoft.com/office/drawing/2014/main" id="{3DDDE3B7-52EF-4211-A388-04F18995A354}"/>
              </a:ext>
            </a:extLst>
          </p:cNvPr>
          <p:cNvSpPr>
            <a:spLocks noGrp="1"/>
          </p:cNvSpPr>
          <p:nvPr>
            <p:ph idx="1"/>
          </p:nvPr>
        </p:nvSpPr>
        <p:spPr/>
        <p:txBody>
          <a:bodyPr/>
          <a:lstStyle/>
          <a:p>
            <a:pPr algn="just"/>
            <a:r>
              <a:rPr lang="es-MX" b="1" dirty="0"/>
              <a:t>INFECCIÓN PRIMARIA: </a:t>
            </a:r>
            <a:r>
              <a:rPr lang="es-MX" dirty="0"/>
              <a:t>Puede ser asintomática o manifestarse mediante el síndrome retroviral agudo.</a:t>
            </a:r>
          </a:p>
          <a:p>
            <a:pPr algn="just"/>
            <a:r>
              <a:rPr lang="es-MX" b="1" dirty="0"/>
              <a:t>ETAPA 1: </a:t>
            </a:r>
            <a:r>
              <a:rPr lang="es-MX" dirty="0"/>
              <a:t>Asintomática o inflamación general de nódulos linfáticos.</a:t>
            </a:r>
          </a:p>
          <a:p>
            <a:pPr algn="just"/>
            <a:r>
              <a:rPr lang="es-MX" b="1" dirty="0"/>
              <a:t>ETAPA 2: </a:t>
            </a:r>
            <a:r>
              <a:rPr lang="es-MX" dirty="0"/>
              <a:t>Pequeñas pérdidas de peso. Manifestaciones mucocutáneas leves o infecciones recurrentes de las vías respiratorias.</a:t>
            </a:r>
          </a:p>
          <a:p>
            <a:pPr algn="just"/>
            <a:r>
              <a:rPr lang="es-MX" b="1" dirty="0"/>
              <a:t>ETAPA 3: </a:t>
            </a:r>
            <a:r>
              <a:rPr lang="es-MX" dirty="0"/>
              <a:t>Diarrea crónica sin causa aparente. Fiebre persistente. Candidiasis oral. Infecciones bacterianas graves. Tuberculosis pulmonar. En algunas personas, etapa SIDA.</a:t>
            </a:r>
          </a:p>
          <a:p>
            <a:pPr algn="just"/>
            <a:r>
              <a:rPr lang="es-MX" b="1" dirty="0"/>
              <a:t>ETAPA 4: </a:t>
            </a:r>
            <a:r>
              <a:rPr lang="es-MX" dirty="0"/>
              <a:t>22 infecciones oportunistas o cánceres relacionados con el VIH.</a:t>
            </a:r>
            <a:endParaRPr lang="es-CL" dirty="0"/>
          </a:p>
        </p:txBody>
      </p:sp>
    </p:spTree>
    <p:extLst>
      <p:ext uri="{BB962C8B-B14F-4D97-AF65-F5344CB8AC3E}">
        <p14:creationId xmlns:p14="http://schemas.microsoft.com/office/powerpoint/2010/main" val="2390913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2440</TotalTime>
  <Words>4447</Words>
  <Application>Microsoft Office PowerPoint</Application>
  <PresentationFormat>Panorámica</PresentationFormat>
  <Paragraphs>272</Paragraphs>
  <Slides>68</Slides>
  <Notes>1</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68</vt:i4>
      </vt:variant>
    </vt:vector>
  </HeadingPairs>
  <TitlesOfParts>
    <vt:vector size="73" baseType="lpstr">
      <vt:lpstr>Calibri</vt:lpstr>
      <vt:lpstr>Tw Cen MT</vt:lpstr>
      <vt:lpstr>Tw Cen MT Condensed</vt:lpstr>
      <vt:lpstr>Wingdings 3</vt:lpstr>
      <vt:lpstr>Integral</vt:lpstr>
      <vt:lpstr>Presentación de PowerPoint</vt:lpstr>
      <vt:lpstr>VIH/SIDA y Derecho </vt:lpstr>
      <vt:lpstr>IDEAS GENERALES: por qué hablamos de</vt:lpstr>
      <vt:lpstr>PREVENCIÓN: ¿Palabras correctas?</vt:lpstr>
      <vt:lpstr>Vih y sida </vt:lpstr>
      <vt:lpstr>Presentación de PowerPoint</vt:lpstr>
      <vt:lpstr>Síndrome de la inmunodeficiencia adquirida</vt:lpstr>
      <vt:lpstr>¿Cómo se diagnostica el SIDA? </vt:lpstr>
      <vt:lpstr>Etapas tras TRANSMISIÓN DE VIH. según sintomatología. </vt:lpstr>
      <vt:lpstr>Presentación de PowerPoint</vt:lpstr>
      <vt:lpstr>Presentación de PowerPoint</vt:lpstr>
      <vt:lpstr>¿cómo se transmite el vih?</vt:lpstr>
      <vt:lpstr>Presentación de PowerPoint</vt:lpstr>
      <vt:lpstr>TRATAMIENTO ANTIRRETROVIRAL</vt:lpstr>
      <vt:lpstr>¿CUÁNDO INICIAR EL TRATAMIENTO?</vt:lpstr>
      <vt:lpstr>Carga viral indetectable</vt:lpstr>
      <vt:lpstr>Estudio partner (2014)</vt:lpstr>
      <vt:lpstr>Pep y prep</vt:lpstr>
      <vt:lpstr>Test de elisa</vt:lpstr>
      <vt:lpstr>Meta 90-90-90: onusida</vt:lpstr>
      <vt:lpstr>Enfoque de la campaña</vt:lpstr>
      <vt:lpstr>Situación actual en chile</vt:lpstr>
      <vt:lpstr>Datos A nivel global</vt:lpstr>
      <vt:lpstr>Datos chile (onu sida)</vt:lpstr>
      <vt:lpstr>Nivel nacional: informe situación epidemiológica (2016)</vt:lpstr>
      <vt:lpstr>Presentación de PowerPoint</vt:lpstr>
      <vt:lpstr>Presentación de PowerPoint</vt:lpstr>
      <vt:lpstr>Presentación de PowerPoint</vt:lpstr>
      <vt:lpstr>Presentación de PowerPoint</vt:lpstr>
      <vt:lpstr>Presentación de PowerPoint</vt:lpstr>
      <vt:lpstr>Planteamiento mediático de la pandemia</vt:lpstr>
      <vt:lpstr>PLAN NACIONAL DEL VIH/SIDA E ITS (2018)</vt:lpstr>
      <vt:lpstr>Despejando mitos: migrantes y vih</vt:lpstr>
      <vt:lpstr>CAMPAÑAS EDUCATIVAS VIH-SIDA</vt:lpstr>
      <vt:lpstr>“Afectados por el SIDA”</vt:lpstr>
      <vt:lpstr>“Chile se mira al espejo: Ya sé prevenir el SIDA, ¿Cómo no me cuido?”</vt:lpstr>
      <vt:lpstr>“Frente al SIDA, yo tengo una postura”.</vt:lpstr>
      <vt:lpstr>“Mi vida la cuido toda la vida…Siempre condón”.</vt:lpstr>
      <vt:lpstr>“Yo decido, me cuido siempre”.</vt:lpstr>
      <vt:lpstr>Presentación de PowerPoint</vt:lpstr>
      <vt:lpstr>“La Consejería es un derecho”</vt:lpstr>
      <vt:lpstr>“Decides tú”</vt:lpstr>
      <vt:lpstr>“yo tengo el sida en la mente”</vt:lpstr>
      <vt:lpstr>“yo me hice el examen del sida” (2010)</vt:lpstr>
      <vt:lpstr>Quientienesida.cl (2013)</vt:lpstr>
      <vt:lpstr>Quientienesida.cl (2013)</vt:lpstr>
      <vt:lpstr>Normativa sobre vih/sida</vt:lpstr>
      <vt:lpstr>Normas sobre vih/sida</vt:lpstr>
      <vt:lpstr>PRINCIPALES TEMÁTICAS DE LA LEY</vt:lpstr>
      <vt:lpstr>Ley Nacional de VIH/SIDA (19.779)</vt:lpstr>
      <vt:lpstr>Presentación de PowerPoint</vt:lpstr>
      <vt:lpstr>Presentación de PowerPoint</vt:lpstr>
      <vt:lpstr>Presentación de PowerPoint</vt:lpstr>
      <vt:lpstr>Página de postulación fach</vt:lpstr>
      <vt:lpstr>Presentación de PowerPoint</vt:lpstr>
      <vt:lpstr>Presentación de PowerPoint</vt:lpstr>
      <vt:lpstr>SOBRE PROCEDIMIENTO DE EXAMEN - Resolución 371 MINSAL 2001</vt:lpstr>
      <vt:lpstr>jurisprudencia</vt:lpstr>
      <vt:lpstr>6 de julio de 2017. C.A. de Santiago confirmó fallo dictado por Décimo Sexto Juzgado Civil de Santiago. </vt:lpstr>
      <vt:lpstr>Rex: pretensión del actor.</vt:lpstr>
      <vt:lpstr>sentencia</vt:lpstr>
      <vt:lpstr>Otros fallos</vt:lpstr>
      <vt:lpstr>Proyectos de ley: penalización</vt:lpstr>
      <vt:lpstr>Proyecto que penaliza la transmisión dolosa el vih</vt:lpstr>
      <vt:lpstr>Presentación de PowerPoint</vt:lpstr>
      <vt:lpstr>Margen planteado por onusida</vt:lpstr>
      <vt:lpstr>fin</vt:lpstr>
      <vt:lpstr>¿dónde acceder a 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VIH/SIDA y Derecho</dc:title>
  <dc:creator>ljofrerios@gmail.com</dc:creator>
  <cp:lastModifiedBy>Leonardo Jofré R.</cp:lastModifiedBy>
  <cp:revision>152</cp:revision>
  <dcterms:created xsi:type="dcterms:W3CDTF">2018-05-24T19:38:45Z</dcterms:created>
  <dcterms:modified xsi:type="dcterms:W3CDTF">2019-09-30T19:32:05Z</dcterms:modified>
</cp:coreProperties>
</file>