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83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12192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95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A745E-6528-45CD-9DE2-F39DDB1A58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8C437BA-6827-4578-9C5F-94EE69DC4E89}">
      <dgm:prSet phldrT="[Texto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dirty="0"/>
            <a:t>Intereses: bienes, deseos, emociones, sentimientos, ideas, valores y todo lo que nos motiva y moviliza hacia un fin determinado</a:t>
          </a:r>
          <a:endParaRPr lang="es-CL" dirty="0"/>
        </a:p>
      </dgm:t>
    </dgm:pt>
    <dgm:pt modelId="{8AADC4F3-3A28-4FE2-B3BB-BB6C738BC906}" type="parTrans" cxnId="{3103B921-BD3E-435C-90A0-7A42B424FD69}">
      <dgm:prSet/>
      <dgm:spPr/>
      <dgm:t>
        <a:bodyPr/>
        <a:lstStyle/>
        <a:p>
          <a:endParaRPr lang="es-CL"/>
        </a:p>
      </dgm:t>
    </dgm:pt>
    <dgm:pt modelId="{68451EBF-3802-4B49-B80F-716813DE1450}" type="sibTrans" cxnId="{3103B921-BD3E-435C-90A0-7A42B424FD69}">
      <dgm:prSet/>
      <dgm:spPr/>
      <dgm:t>
        <a:bodyPr/>
        <a:lstStyle/>
        <a:p>
          <a:endParaRPr lang="es-CL"/>
        </a:p>
      </dgm:t>
    </dgm:pt>
    <dgm:pt modelId="{28F46BEF-D56F-4DCA-A86B-AF185656BFBC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dirty="0"/>
            <a:t>Alternativas: Posibles soluciones totales o parciales fuera de la mesa. Qué haré si NO negocio?</a:t>
          </a:r>
          <a:endParaRPr lang="es-CL" dirty="0"/>
        </a:p>
      </dgm:t>
    </dgm:pt>
    <dgm:pt modelId="{630ED43B-3082-48F5-B795-C77A8E2D790D}" type="parTrans" cxnId="{A89DC54B-B671-43B4-B3CE-6EEBFF7BF5CB}">
      <dgm:prSet/>
      <dgm:spPr/>
      <dgm:t>
        <a:bodyPr/>
        <a:lstStyle/>
        <a:p>
          <a:endParaRPr lang="es-CL"/>
        </a:p>
      </dgm:t>
    </dgm:pt>
    <dgm:pt modelId="{0DDD0834-FF96-460A-8E09-56D944712A0B}" type="sibTrans" cxnId="{A89DC54B-B671-43B4-B3CE-6EEBFF7BF5CB}">
      <dgm:prSet/>
      <dgm:spPr/>
      <dgm:t>
        <a:bodyPr/>
        <a:lstStyle/>
        <a:p>
          <a:endParaRPr lang="es-CL"/>
        </a:p>
      </dgm:t>
    </dgm:pt>
    <dgm:pt modelId="{3FD47B3D-E9BA-4B4D-A9E5-D712794A8345}">
      <dgm:prSet phldrT="[Texto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Opciones: Posibles soluciones totales o parciales DENTRO DE LA NEGOCIACIÓN</a:t>
          </a:r>
          <a:endParaRPr lang="es-CL" dirty="0"/>
        </a:p>
      </dgm:t>
    </dgm:pt>
    <dgm:pt modelId="{E646D0DE-6E7A-4D29-9E71-EEEA527DF7B2}" type="parTrans" cxnId="{780F9F69-4C1D-4DB3-AA35-313EF663CE18}">
      <dgm:prSet/>
      <dgm:spPr/>
      <dgm:t>
        <a:bodyPr/>
        <a:lstStyle/>
        <a:p>
          <a:endParaRPr lang="es-CL"/>
        </a:p>
      </dgm:t>
    </dgm:pt>
    <dgm:pt modelId="{E5C64352-A9F9-4CF7-A6B7-BA46E0B765AD}" type="sibTrans" cxnId="{780F9F69-4C1D-4DB3-AA35-313EF663CE18}">
      <dgm:prSet/>
      <dgm:spPr/>
      <dgm:t>
        <a:bodyPr/>
        <a:lstStyle/>
        <a:p>
          <a:endParaRPr lang="es-CL"/>
        </a:p>
      </dgm:t>
    </dgm:pt>
    <dgm:pt modelId="{94F46C1C-BBDD-4FD4-A0C0-4A4572A175CD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dirty="0"/>
            <a:t>Legitimación: Justificación de mis intereses, opciones y propuestas en base a criterios objetivos de realidad</a:t>
          </a:r>
          <a:endParaRPr lang="es-CL" dirty="0"/>
        </a:p>
      </dgm:t>
    </dgm:pt>
    <dgm:pt modelId="{7E8B5B33-E28A-44F7-B3EC-BEC658B875AD}" type="parTrans" cxnId="{5DFAAD41-6C89-4C6C-8F14-9BC84AF24807}">
      <dgm:prSet/>
      <dgm:spPr/>
      <dgm:t>
        <a:bodyPr/>
        <a:lstStyle/>
        <a:p>
          <a:endParaRPr lang="es-CL"/>
        </a:p>
      </dgm:t>
    </dgm:pt>
    <dgm:pt modelId="{0C9DD068-99C2-4266-BA0D-0E937FAAF47A}" type="sibTrans" cxnId="{5DFAAD41-6C89-4C6C-8F14-9BC84AF24807}">
      <dgm:prSet/>
      <dgm:spPr/>
      <dgm:t>
        <a:bodyPr/>
        <a:lstStyle/>
        <a:p>
          <a:endParaRPr lang="es-CL"/>
        </a:p>
      </dgm:t>
    </dgm:pt>
    <dgm:pt modelId="{72BBE716-0E9F-4F88-9723-78FBC9D6C87A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dirty="0"/>
            <a:t>Comunicación: Vehículo para crear clima de confianza y colaboración y para hacer circular la información en la mesa</a:t>
          </a:r>
          <a:endParaRPr lang="es-CL" dirty="0"/>
        </a:p>
      </dgm:t>
    </dgm:pt>
    <dgm:pt modelId="{EFE46F70-AF7A-4600-BA7A-77212A8863A1}" type="parTrans" cxnId="{52F5C871-EB37-423D-821E-7D09C5A45CC1}">
      <dgm:prSet/>
      <dgm:spPr/>
      <dgm:t>
        <a:bodyPr/>
        <a:lstStyle/>
        <a:p>
          <a:endParaRPr lang="es-CL"/>
        </a:p>
      </dgm:t>
    </dgm:pt>
    <dgm:pt modelId="{7D80D807-2B32-41BC-BF92-58E2C1352D3D}" type="sibTrans" cxnId="{52F5C871-EB37-423D-821E-7D09C5A45CC1}">
      <dgm:prSet/>
      <dgm:spPr/>
      <dgm:t>
        <a:bodyPr/>
        <a:lstStyle/>
        <a:p>
          <a:endParaRPr lang="es-CL"/>
        </a:p>
      </dgm:t>
    </dgm:pt>
    <dgm:pt modelId="{8C8BBD39-F299-4789-BDDC-ECB7D3CF0ECA}" type="pres">
      <dgm:prSet presAssocID="{822A745E-6528-45CD-9DE2-F39DDB1A585A}" presName="diagram" presStyleCnt="0">
        <dgm:presLayoutVars>
          <dgm:dir/>
          <dgm:resizeHandles val="exact"/>
        </dgm:presLayoutVars>
      </dgm:prSet>
      <dgm:spPr/>
    </dgm:pt>
    <dgm:pt modelId="{91142C0B-E3BF-40D8-9AFF-ECDC7BDB39A9}" type="pres">
      <dgm:prSet presAssocID="{08C437BA-6827-4578-9C5F-94EE69DC4E89}" presName="node" presStyleLbl="node1" presStyleIdx="0" presStyleCnt="5">
        <dgm:presLayoutVars>
          <dgm:bulletEnabled val="1"/>
        </dgm:presLayoutVars>
      </dgm:prSet>
      <dgm:spPr/>
    </dgm:pt>
    <dgm:pt modelId="{EB78B041-36D7-47A9-AFCE-38A28FA81BD1}" type="pres">
      <dgm:prSet presAssocID="{68451EBF-3802-4B49-B80F-716813DE1450}" presName="sibTrans" presStyleCnt="0"/>
      <dgm:spPr/>
    </dgm:pt>
    <dgm:pt modelId="{45498E4E-97EE-4BAA-9AE4-D9858BA2DD2F}" type="pres">
      <dgm:prSet presAssocID="{28F46BEF-D56F-4DCA-A86B-AF185656BFBC}" presName="node" presStyleLbl="node1" presStyleIdx="1" presStyleCnt="5">
        <dgm:presLayoutVars>
          <dgm:bulletEnabled val="1"/>
        </dgm:presLayoutVars>
      </dgm:prSet>
      <dgm:spPr/>
    </dgm:pt>
    <dgm:pt modelId="{89E331EC-BA93-4F62-AE4C-BACE7BC348F7}" type="pres">
      <dgm:prSet presAssocID="{0DDD0834-FF96-460A-8E09-56D944712A0B}" presName="sibTrans" presStyleCnt="0"/>
      <dgm:spPr/>
    </dgm:pt>
    <dgm:pt modelId="{2EE4F16F-6335-4C3B-B414-96AD349305E8}" type="pres">
      <dgm:prSet presAssocID="{3FD47B3D-E9BA-4B4D-A9E5-D712794A8345}" presName="node" presStyleLbl="node1" presStyleIdx="2" presStyleCnt="5">
        <dgm:presLayoutVars>
          <dgm:bulletEnabled val="1"/>
        </dgm:presLayoutVars>
      </dgm:prSet>
      <dgm:spPr/>
    </dgm:pt>
    <dgm:pt modelId="{4F5825C2-1B5F-4D53-8AAC-6062C47DF0E9}" type="pres">
      <dgm:prSet presAssocID="{E5C64352-A9F9-4CF7-A6B7-BA46E0B765AD}" presName="sibTrans" presStyleCnt="0"/>
      <dgm:spPr/>
    </dgm:pt>
    <dgm:pt modelId="{73F5561D-6B7F-447F-BCBE-8020D402E1E1}" type="pres">
      <dgm:prSet presAssocID="{94F46C1C-BBDD-4FD4-A0C0-4A4572A175CD}" presName="node" presStyleLbl="node1" presStyleIdx="3" presStyleCnt="5">
        <dgm:presLayoutVars>
          <dgm:bulletEnabled val="1"/>
        </dgm:presLayoutVars>
      </dgm:prSet>
      <dgm:spPr/>
    </dgm:pt>
    <dgm:pt modelId="{25ADBCCA-D718-4879-958E-C23886A43509}" type="pres">
      <dgm:prSet presAssocID="{0C9DD068-99C2-4266-BA0D-0E937FAAF47A}" presName="sibTrans" presStyleCnt="0"/>
      <dgm:spPr/>
    </dgm:pt>
    <dgm:pt modelId="{CF56DF94-71CB-449B-AD12-857F74C92F70}" type="pres">
      <dgm:prSet presAssocID="{72BBE716-0E9F-4F88-9723-78FBC9D6C87A}" presName="node" presStyleLbl="node1" presStyleIdx="4" presStyleCnt="5" custLinFactNeighborX="-59795" custLinFactNeighborY="-5670">
        <dgm:presLayoutVars>
          <dgm:bulletEnabled val="1"/>
        </dgm:presLayoutVars>
      </dgm:prSet>
      <dgm:spPr/>
    </dgm:pt>
  </dgm:ptLst>
  <dgm:cxnLst>
    <dgm:cxn modelId="{C937D70A-77F4-4B2E-8045-AF63CC29A1D2}" type="presOf" srcId="{94F46C1C-BBDD-4FD4-A0C0-4A4572A175CD}" destId="{73F5561D-6B7F-447F-BCBE-8020D402E1E1}" srcOrd="0" destOrd="0" presId="urn:microsoft.com/office/officeart/2005/8/layout/default"/>
    <dgm:cxn modelId="{3103B921-BD3E-435C-90A0-7A42B424FD69}" srcId="{822A745E-6528-45CD-9DE2-F39DDB1A585A}" destId="{08C437BA-6827-4578-9C5F-94EE69DC4E89}" srcOrd="0" destOrd="0" parTransId="{8AADC4F3-3A28-4FE2-B3BB-BB6C738BC906}" sibTransId="{68451EBF-3802-4B49-B80F-716813DE1450}"/>
    <dgm:cxn modelId="{5DFAAD41-6C89-4C6C-8F14-9BC84AF24807}" srcId="{822A745E-6528-45CD-9DE2-F39DDB1A585A}" destId="{94F46C1C-BBDD-4FD4-A0C0-4A4572A175CD}" srcOrd="3" destOrd="0" parTransId="{7E8B5B33-E28A-44F7-B3EC-BEC658B875AD}" sibTransId="{0C9DD068-99C2-4266-BA0D-0E937FAAF47A}"/>
    <dgm:cxn modelId="{366B3746-34AE-4869-B203-AF8AE0D86408}" type="presOf" srcId="{822A745E-6528-45CD-9DE2-F39DDB1A585A}" destId="{8C8BBD39-F299-4789-BDDC-ECB7D3CF0ECA}" srcOrd="0" destOrd="0" presId="urn:microsoft.com/office/officeart/2005/8/layout/default"/>
    <dgm:cxn modelId="{780F9F69-4C1D-4DB3-AA35-313EF663CE18}" srcId="{822A745E-6528-45CD-9DE2-F39DDB1A585A}" destId="{3FD47B3D-E9BA-4B4D-A9E5-D712794A8345}" srcOrd="2" destOrd="0" parTransId="{E646D0DE-6E7A-4D29-9E71-EEEA527DF7B2}" sibTransId="{E5C64352-A9F9-4CF7-A6B7-BA46E0B765AD}"/>
    <dgm:cxn modelId="{A89DC54B-B671-43B4-B3CE-6EEBFF7BF5CB}" srcId="{822A745E-6528-45CD-9DE2-F39DDB1A585A}" destId="{28F46BEF-D56F-4DCA-A86B-AF185656BFBC}" srcOrd="1" destOrd="0" parTransId="{630ED43B-3082-48F5-B795-C77A8E2D790D}" sibTransId="{0DDD0834-FF96-460A-8E09-56D944712A0B}"/>
    <dgm:cxn modelId="{52F5C871-EB37-423D-821E-7D09C5A45CC1}" srcId="{822A745E-6528-45CD-9DE2-F39DDB1A585A}" destId="{72BBE716-0E9F-4F88-9723-78FBC9D6C87A}" srcOrd="4" destOrd="0" parTransId="{EFE46F70-AF7A-4600-BA7A-77212A8863A1}" sibTransId="{7D80D807-2B32-41BC-BF92-58E2C1352D3D}"/>
    <dgm:cxn modelId="{24348687-BC40-4CD5-9598-C63DC6E38067}" type="presOf" srcId="{72BBE716-0E9F-4F88-9723-78FBC9D6C87A}" destId="{CF56DF94-71CB-449B-AD12-857F74C92F70}" srcOrd="0" destOrd="0" presId="urn:microsoft.com/office/officeart/2005/8/layout/default"/>
    <dgm:cxn modelId="{1B2EDCAD-D6B2-42C1-BAE7-9CF27008828B}" type="presOf" srcId="{08C437BA-6827-4578-9C5F-94EE69DC4E89}" destId="{91142C0B-E3BF-40D8-9AFF-ECDC7BDB39A9}" srcOrd="0" destOrd="0" presId="urn:microsoft.com/office/officeart/2005/8/layout/default"/>
    <dgm:cxn modelId="{118A64B0-B57B-40BF-A846-ABC9218D05EB}" type="presOf" srcId="{28F46BEF-D56F-4DCA-A86B-AF185656BFBC}" destId="{45498E4E-97EE-4BAA-9AE4-D9858BA2DD2F}" srcOrd="0" destOrd="0" presId="urn:microsoft.com/office/officeart/2005/8/layout/default"/>
    <dgm:cxn modelId="{7A1DEDEA-46DD-4438-9F34-B33AFAE03D4C}" type="presOf" srcId="{3FD47B3D-E9BA-4B4D-A9E5-D712794A8345}" destId="{2EE4F16F-6335-4C3B-B414-96AD349305E8}" srcOrd="0" destOrd="0" presId="urn:microsoft.com/office/officeart/2005/8/layout/default"/>
    <dgm:cxn modelId="{44EEC20E-A8C8-4D58-8417-39B2C2C33FF8}" type="presParOf" srcId="{8C8BBD39-F299-4789-BDDC-ECB7D3CF0ECA}" destId="{91142C0B-E3BF-40D8-9AFF-ECDC7BDB39A9}" srcOrd="0" destOrd="0" presId="urn:microsoft.com/office/officeart/2005/8/layout/default"/>
    <dgm:cxn modelId="{1C92AA57-35CA-43BF-A1AC-B0E7A80C9794}" type="presParOf" srcId="{8C8BBD39-F299-4789-BDDC-ECB7D3CF0ECA}" destId="{EB78B041-36D7-47A9-AFCE-38A28FA81BD1}" srcOrd="1" destOrd="0" presId="urn:microsoft.com/office/officeart/2005/8/layout/default"/>
    <dgm:cxn modelId="{7BAC0ED4-E9BE-4822-8D1E-86DFDE5BF3FC}" type="presParOf" srcId="{8C8BBD39-F299-4789-BDDC-ECB7D3CF0ECA}" destId="{45498E4E-97EE-4BAA-9AE4-D9858BA2DD2F}" srcOrd="2" destOrd="0" presId="urn:microsoft.com/office/officeart/2005/8/layout/default"/>
    <dgm:cxn modelId="{98FDF591-4D06-48CF-94A0-2665F9380C66}" type="presParOf" srcId="{8C8BBD39-F299-4789-BDDC-ECB7D3CF0ECA}" destId="{89E331EC-BA93-4F62-AE4C-BACE7BC348F7}" srcOrd="3" destOrd="0" presId="urn:microsoft.com/office/officeart/2005/8/layout/default"/>
    <dgm:cxn modelId="{0EE52441-840B-4D5E-850C-D13824D1C4E9}" type="presParOf" srcId="{8C8BBD39-F299-4789-BDDC-ECB7D3CF0ECA}" destId="{2EE4F16F-6335-4C3B-B414-96AD349305E8}" srcOrd="4" destOrd="0" presId="urn:microsoft.com/office/officeart/2005/8/layout/default"/>
    <dgm:cxn modelId="{15C78BCF-4B56-47AB-BCE9-B900E96A8F22}" type="presParOf" srcId="{8C8BBD39-F299-4789-BDDC-ECB7D3CF0ECA}" destId="{4F5825C2-1B5F-4D53-8AAC-6062C47DF0E9}" srcOrd="5" destOrd="0" presId="urn:microsoft.com/office/officeart/2005/8/layout/default"/>
    <dgm:cxn modelId="{61918FC9-4AD8-4F6E-92B5-D436C3D294EC}" type="presParOf" srcId="{8C8BBD39-F299-4789-BDDC-ECB7D3CF0ECA}" destId="{73F5561D-6B7F-447F-BCBE-8020D402E1E1}" srcOrd="6" destOrd="0" presId="urn:microsoft.com/office/officeart/2005/8/layout/default"/>
    <dgm:cxn modelId="{85FCDA2C-8EDA-41BB-B59A-F7838C94A47D}" type="presParOf" srcId="{8C8BBD39-F299-4789-BDDC-ECB7D3CF0ECA}" destId="{25ADBCCA-D718-4879-958E-C23886A43509}" srcOrd="7" destOrd="0" presId="urn:microsoft.com/office/officeart/2005/8/layout/default"/>
    <dgm:cxn modelId="{DB6461CE-D0F4-4249-83A7-C037549DF8DF}" type="presParOf" srcId="{8C8BBD39-F299-4789-BDDC-ECB7D3CF0ECA}" destId="{CF56DF94-71CB-449B-AD12-857F74C92F7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42C0B-E3BF-40D8-9AFF-ECDC7BDB39A9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Intereses: bienes, deseos, emociones, sentimientos, ideas, valores y todo lo que nos motiva y moviliza hacia un fin determinado</a:t>
          </a:r>
          <a:endParaRPr lang="es-CL" sz="1900" kern="1200" dirty="0"/>
        </a:p>
      </dsp:txBody>
      <dsp:txXfrm>
        <a:off x="1221978" y="2645"/>
        <a:ext cx="2706687" cy="1624012"/>
      </dsp:txXfrm>
    </dsp:sp>
    <dsp:sp modelId="{45498E4E-97EE-4BAA-9AE4-D9858BA2DD2F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Alternativas: Posibles soluciones totales o parciales fuera de la mesa. Qué haré si NO negocio?</a:t>
          </a:r>
          <a:endParaRPr lang="es-CL" sz="1900" kern="1200" dirty="0"/>
        </a:p>
      </dsp:txBody>
      <dsp:txXfrm>
        <a:off x="4199334" y="2645"/>
        <a:ext cx="2706687" cy="1624012"/>
      </dsp:txXfrm>
    </dsp:sp>
    <dsp:sp modelId="{2EE4F16F-6335-4C3B-B414-96AD349305E8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Opciones: Posibles soluciones totales o parciales DENTRO DE LA NEGOCIACIÓN</a:t>
          </a:r>
          <a:endParaRPr lang="es-CL" sz="1900" kern="1200" dirty="0"/>
        </a:p>
      </dsp:txBody>
      <dsp:txXfrm>
        <a:off x="1221978" y="1897327"/>
        <a:ext cx="2706687" cy="1624012"/>
      </dsp:txXfrm>
    </dsp:sp>
    <dsp:sp modelId="{73F5561D-6B7F-447F-BCBE-8020D402E1E1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Legitimación: Justificación de mis intereses, opciones y propuestas en base a criterios objetivos de realidad</a:t>
          </a:r>
          <a:endParaRPr lang="es-CL" sz="1900" kern="1200" dirty="0"/>
        </a:p>
      </dsp:txBody>
      <dsp:txXfrm>
        <a:off x="4199334" y="1897327"/>
        <a:ext cx="2706687" cy="1624012"/>
      </dsp:txXfrm>
    </dsp:sp>
    <dsp:sp modelId="{CF56DF94-71CB-449B-AD12-857F74C92F70}">
      <dsp:nvSpPr>
        <dsp:cNvPr id="0" name=""/>
        <dsp:cNvSpPr/>
      </dsp:nvSpPr>
      <dsp:spPr>
        <a:xfrm>
          <a:off x="1092192" y="3699926"/>
          <a:ext cx="2706687" cy="162401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Comunicación: Vehículo para crear clima de confianza y colaboración y para hacer circular la información en la mesa</a:t>
          </a:r>
          <a:endParaRPr lang="es-CL" sz="1900" kern="1200" dirty="0"/>
        </a:p>
      </dsp:txBody>
      <dsp:txXfrm>
        <a:off x="1092192" y="3699926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4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6351" y="4956047"/>
            <a:ext cx="9375648" cy="151561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4076" y="457200"/>
            <a:ext cx="7594092" cy="5943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0116" y="1089405"/>
            <a:ext cx="11351767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5E1A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5E1A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5680" y="2349245"/>
            <a:ext cx="2824479" cy="3989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8555" y="0"/>
            <a:ext cx="3248025" cy="3357245"/>
          </a:xfrm>
          <a:custGeom>
            <a:avLst/>
            <a:gdLst/>
            <a:ahLst/>
            <a:cxnLst/>
            <a:rect l="l" t="t" r="r" b="b"/>
            <a:pathLst>
              <a:path w="3248025" h="3357245">
                <a:moveTo>
                  <a:pt x="3247644" y="0"/>
                </a:moveTo>
                <a:lnTo>
                  <a:pt x="0" y="0"/>
                </a:lnTo>
                <a:lnTo>
                  <a:pt x="0" y="3175254"/>
                </a:lnTo>
                <a:lnTo>
                  <a:pt x="55991" y="3195189"/>
                </a:lnTo>
                <a:lnTo>
                  <a:pt x="110696" y="3213827"/>
                </a:lnTo>
                <a:lnTo>
                  <a:pt x="164144" y="3231194"/>
                </a:lnTo>
                <a:lnTo>
                  <a:pt x="216367" y="3247316"/>
                </a:lnTo>
                <a:lnTo>
                  <a:pt x="267396" y="3262216"/>
                </a:lnTo>
                <a:lnTo>
                  <a:pt x="317260" y="3275920"/>
                </a:lnTo>
                <a:lnTo>
                  <a:pt x="365991" y="3288454"/>
                </a:lnTo>
                <a:lnTo>
                  <a:pt x="413619" y="3299842"/>
                </a:lnTo>
                <a:lnTo>
                  <a:pt x="460175" y="3310110"/>
                </a:lnTo>
                <a:lnTo>
                  <a:pt x="505689" y="3319283"/>
                </a:lnTo>
                <a:lnTo>
                  <a:pt x="550192" y="3327386"/>
                </a:lnTo>
                <a:lnTo>
                  <a:pt x="593715" y="3334444"/>
                </a:lnTo>
                <a:lnTo>
                  <a:pt x="636288" y="3340482"/>
                </a:lnTo>
                <a:lnTo>
                  <a:pt x="677942" y="3345526"/>
                </a:lnTo>
                <a:lnTo>
                  <a:pt x="718707" y="3349600"/>
                </a:lnTo>
                <a:lnTo>
                  <a:pt x="758615" y="3352731"/>
                </a:lnTo>
                <a:lnTo>
                  <a:pt x="797696" y="3354942"/>
                </a:lnTo>
                <a:lnTo>
                  <a:pt x="835980" y="3356260"/>
                </a:lnTo>
                <a:lnTo>
                  <a:pt x="873498" y="3356709"/>
                </a:lnTo>
                <a:lnTo>
                  <a:pt x="910281" y="3356315"/>
                </a:lnTo>
                <a:lnTo>
                  <a:pt x="981764" y="3353096"/>
                </a:lnTo>
                <a:lnTo>
                  <a:pt x="1050673" y="3346806"/>
                </a:lnTo>
                <a:lnTo>
                  <a:pt x="1117254" y="3337645"/>
                </a:lnTo>
                <a:lnTo>
                  <a:pt x="1181752" y="3325815"/>
                </a:lnTo>
                <a:lnTo>
                  <a:pt x="1244412" y="3311517"/>
                </a:lnTo>
                <a:lnTo>
                  <a:pt x="1305478" y="3294952"/>
                </a:lnTo>
                <a:lnTo>
                  <a:pt x="1365197" y="3276323"/>
                </a:lnTo>
                <a:lnTo>
                  <a:pt x="1423813" y="3255830"/>
                </a:lnTo>
                <a:lnTo>
                  <a:pt x="1481571" y="3233674"/>
                </a:lnTo>
                <a:lnTo>
                  <a:pt x="1538716" y="3210057"/>
                </a:lnTo>
                <a:lnTo>
                  <a:pt x="1623821" y="3172333"/>
                </a:lnTo>
                <a:lnTo>
                  <a:pt x="1680507" y="3145944"/>
                </a:lnTo>
                <a:lnTo>
                  <a:pt x="1912152" y="3034838"/>
                </a:lnTo>
                <a:lnTo>
                  <a:pt x="1972514" y="3006681"/>
                </a:lnTo>
                <a:lnTo>
                  <a:pt x="2034347" y="2978773"/>
                </a:lnTo>
                <a:lnTo>
                  <a:pt x="2097895" y="2951318"/>
                </a:lnTo>
                <a:lnTo>
                  <a:pt x="2163404" y="2924516"/>
                </a:lnTo>
                <a:lnTo>
                  <a:pt x="2231118" y="2898567"/>
                </a:lnTo>
                <a:lnTo>
                  <a:pt x="2301284" y="2873675"/>
                </a:lnTo>
                <a:lnTo>
                  <a:pt x="2374145" y="2850039"/>
                </a:lnTo>
                <a:lnTo>
                  <a:pt x="2411663" y="2838756"/>
                </a:lnTo>
                <a:lnTo>
                  <a:pt x="2449947" y="2827862"/>
                </a:lnTo>
                <a:lnTo>
                  <a:pt x="2489028" y="2817383"/>
                </a:lnTo>
                <a:lnTo>
                  <a:pt x="2528936" y="2807345"/>
                </a:lnTo>
                <a:lnTo>
                  <a:pt x="2569701" y="2797771"/>
                </a:lnTo>
                <a:lnTo>
                  <a:pt x="2611355" y="2788688"/>
                </a:lnTo>
                <a:lnTo>
                  <a:pt x="2653928" y="2780121"/>
                </a:lnTo>
                <a:lnTo>
                  <a:pt x="2697451" y="2772094"/>
                </a:lnTo>
                <a:lnTo>
                  <a:pt x="2741954" y="2764634"/>
                </a:lnTo>
                <a:lnTo>
                  <a:pt x="2787468" y="2757764"/>
                </a:lnTo>
                <a:lnTo>
                  <a:pt x="2834024" y="2751511"/>
                </a:lnTo>
                <a:lnTo>
                  <a:pt x="2881652" y="2745899"/>
                </a:lnTo>
                <a:lnTo>
                  <a:pt x="2930383" y="2740953"/>
                </a:lnTo>
                <a:lnTo>
                  <a:pt x="2980247" y="2736700"/>
                </a:lnTo>
                <a:lnTo>
                  <a:pt x="3031276" y="2733163"/>
                </a:lnTo>
                <a:lnTo>
                  <a:pt x="3083499" y="2730369"/>
                </a:lnTo>
                <a:lnTo>
                  <a:pt x="3136947" y="2728341"/>
                </a:lnTo>
                <a:lnTo>
                  <a:pt x="3191652" y="2727107"/>
                </a:lnTo>
                <a:lnTo>
                  <a:pt x="3247644" y="2726690"/>
                </a:lnTo>
                <a:lnTo>
                  <a:pt x="3247644" y="0"/>
                </a:lnTo>
                <a:close/>
              </a:path>
            </a:pathLst>
          </a:custGeom>
          <a:solidFill>
            <a:srgbClr val="588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F5E1A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4488" y="859282"/>
            <a:ext cx="726249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5E1A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3932" y="3178911"/>
            <a:ext cx="7693025" cy="1560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26586" cy="39951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3742" y="4069042"/>
            <a:ext cx="3911367" cy="27889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651" y="9142"/>
            <a:ext cx="3923546" cy="39860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8556" y="9142"/>
            <a:ext cx="3926586" cy="39860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02578" y="4432172"/>
            <a:ext cx="4533900" cy="91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85622"/>
                </a:solidFill>
                <a:latin typeface="Calibri"/>
                <a:cs typeface="Calibri"/>
              </a:rPr>
              <a:t>Vías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 de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Solución</a:t>
            </a:r>
            <a:r>
              <a:rPr sz="14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Colaborativa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5" dirty="0" err="1">
                <a:solidFill>
                  <a:srgbClr val="385622"/>
                </a:solidFill>
                <a:latin typeface="Calibri"/>
                <a:cs typeface="Calibri"/>
              </a:rPr>
              <a:t>Conflictos</a:t>
            </a:r>
            <a:r>
              <a:rPr sz="14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Segunda</a:t>
            </a:r>
            <a:r>
              <a:rPr lang="es-ES" sz="1400" b="1" dirty="0">
                <a:solidFill>
                  <a:srgbClr val="385622"/>
                </a:solidFill>
                <a:latin typeface="Calibri"/>
                <a:cs typeface="Calibri"/>
              </a:rPr>
              <a:t> Unidad</a:t>
            </a:r>
            <a:endParaRPr sz="1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-20" dirty="0">
                <a:solidFill>
                  <a:srgbClr val="385622"/>
                </a:solidFill>
                <a:latin typeface="Calibri"/>
                <a:cs typeface="Calibri"/>
              </a:rPr>
              <a:t>Teoría</a:t>
            </a:r>
            <a:r>
              <a:rPr sz="14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14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Negociación</a:t>
            </a:r>
            <a:r>
              <a:rPr sz="1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Colaborativa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5477" y="5723331"/>
            <a:ext cx="1849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385622"/>
                </a:solidFill>
                <a:latin typeface="Calibri"/>
                <a:cs typeface="Calibri"/>
              </a:rPr>
              <a:t>Prof.</a:t>
            </a:r>
            <a:r>
              <a:rPr sz="9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385622"/>
                </a:solidFill>
                <a:latin typeface="Calibri"/>
                <a:cs typeface="Calibri"/>
              </a:rPr>
              <a:t>Ma.</a:t>
            </a:r>
            <a:r>
              <a:rPr sz="9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385622"/>
                </a:solidFill>
                <a:latin typeface="Calibri"/>
                <a:cs typeface="Calibri"/>
              </a:rPr>
              <a:t>Nora</a:t>
            </a:r>
            <a:r>
              <a:rPr sz="900" b="1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385622"/>
                </a:solidFill>
                <a:latin typeface="Calibri"/>
                <a:cs typeface="Calibri"/>
              </a:rPr>
              <a:t>González</a:t>
            </a:r>
            <a:r>
              <a:rPr sz="900" b="1" spc="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385622"/>
                </a:solidFill>
                <a:latin typeface="Calibri"/>
                <a:cs typeface="Calibri"/>
              </a:rPr>
              <a:t>Jaraquemada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451603"/>
              <a:ext cx="960119" cy="1737360"/>
            </a:xfrm>
            <a:custGeom>
              <a:avLst/>
              <a:gdLst/>
              <a:ahLst/>
              <a:cxnLst/>
              <a:rect l="l" t="t" r="r" b="b"/>
              <a:pathLst>
                <a:path w="960119" h="1737360">
                  <a:moveTo>
                    <a:pt x="0" y="0"/>
                  </a:moveTo>
                  <a:lnTo>
                    <a:pt x="0" y="247269"/>
                  </a:lnTo>
                  <a:lnTo>
                    <a:pt x="790752" y="1613535"/>
                  </a:lnTo>
                  <a:lnTo>
                    <a:pt x="0" y="1613535"/>
                  </a:lnTo>
                  <a:lnTo>
                    <a:pt x="0" y="1737360"/>
                  </a:lnTo>
                  <a:lnTo>
                    <a:pt x="898169" y="1737360"/>
                  </a:lnTo>
                  <a:lnTo>
                    <a:pt x="922283" y="1732493"/>
                  </a:lnTo>
                  <a:lnTo>
                    <a:pt x="941974" y="1719224"/>
                  </a:lnTo>
                  <a:lnTo>
                    <a:pt x="955251" y="1699544"/>
                  </a:lnTo>
                  <a:lnTo>
                    <a:pt x="960119" y="1675447"/>
                  </a:lnTo>
                  <a:lnTo>
                    <a:pt x="959595" y="1667348"/>
                  </a:lnTo>
                  <a:lnTo>
                    <a:pt x="958021" y="1659424"/>
                  </a:lnTo>
                  <a:lnTo>
                    <a:pt x="955422" y="1651774"/>
                  </a:lnTo>
                  <a:lnTo>
                    <a:pt x="951826" y="1644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3A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94264" y="0"/>
              <a:ext cx="848994" cy="358140"/>
            </a:xfrm>
            <a:custGeom>
              <a:avLst/>
              <a:gdLst/>
              <a:ahLst/>
              <a:cxnLst/>
              <a:rect l="l" t="t" r="r" b="b"/>
              <a:pathLst>
                <a:path w="848995" h="358140">
                  <a:moveTo>
                    <a:pt x="848867" y="0"/>
                  </a:moveTo>
                  <a:lnTo>
                    <a:pt x="0" y="0"/>
                  </a:lnTo>
                  <a:lnTo>
                    <a:pt x="1269" y="12573"/>
                  </a:lnTo>
                  <a:lnTo>
                    <a:pt x="12891" y="57174"/>
                  </a:lnTo>
                  <a:lnTo>
                    <a:pt x="28994" y="99768"/>
                  </a:lnTo>
                  <a:lnTo>
                    <a:pt x="49308" y="140083"/>
                  </a:lnTo>
                  <a:lnTo>
                    <a:pt x="73561" y="177848"/>
                  </a:lnTo>
                  <a:lnTo>
                    <a:pt x="101483" y="212790"/>
                  </a:lnTo>
                  <a:lnTo>
                    <a:pt x="132803" y="244638"/>
                  </a:lnTo>
                  <a:lnTo>
                    <a:pt x="167251" y="273122"/>
                  </a:lnTo>
                  <a:lnTo>
                    <a:pt x="204554" y="297968"/>
                  </a:lnTo>
                  <a:lnTo>
                    <a:pt x="244443" y="318905"/>
                  </a:lnTo>
                  <a:lnTo>
                    <a:pt x="286646" y="335663"/>
                  </a:lnTo>
                  <a:lnTo>
                    <a:pt x="330893" y="347969"/>
                  </a:lnTo>
                  <a:lnTo>
                    <a:pt x="376912" y="355552"/>
                  </a:lnTo>
                  <a:lnTo>
                    <a:pt x="424433" y="358139"/>
                  </a:lnTo>
                  <a:lnTo>
                    <a:pt x="471955" y="355552"/>
                  </a:lnTo>
                  <a:lnTo>
                    <a:pt x="517974" y="347969"/>
                  </a:lnTo>
                  <a:lnTo>
                    <a:pt x="562221" y="335663"/>
                  </a:lnTo>
                  <a:lnTo>
                    <a:pt x="604424" y="318905"/>
                  </a:lnTo>
                  <a:lnTo>
                    <a:pt x="644313" y="297968"/>
                  </a:lnTo>
                  <a:lnTo>
                    <a:pt x="681616" y="273122"/>
                  </a:lnTo>
                  <a:lnTo>
                    <a:pt x="716064" y="244638"/>
                  </a:lnTo>
                  <a:lnTo>
                    <a:pt x="747384" y="212790"/>
                  </a:lnTo>
                  <a:lnTo>
                    <a:pt x="775306" y="177848"/>
                  </a:lnTo>
                  <a:lnTo>
                    <a:pt x="799559" y="140083"/>
                  </a:lnTo>
                  <a:lnTo>
                    <a:pt x="819873" y="99768"/>
                  </a:lnTo>
                  <a:lnTo>
                    <a:pt x="835976" y="57174"/>
                  </a:lnTo>
                  <a:lnTo>
                    <a:pt x="847597" y="12573"/>
                  </a:lnTo>
                  <a:lnTo>
                    <a:pt x="848867" y="0"/>
                  </a:lnTo>
                  <a:close/>
                </a:path>
              </a:pathLst>
            </a:custGeom>
            <a:solidFill>
              <a:srgbClr val="B03A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02891" y="445134"/>
            <a:ext cx="42240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75" dirty="0">
                <a:solidFill>
                  <a:srgbClr val="006600"/>
                </a:solidFill>
                <a:latin typeface="Arial"/>
                <a:cs typeface="Arial"/>
              </a:rPr>
              <a:t>D</a:t>
            </a:r>
            <a:r>
              <a:rPr spc="-254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pc="-320" dirty="0">
                <a:solidFill>
                  <a:srgbClr val="006600"/>
                </a:solidFill>
                <a:latin typeface="Arial"/>
                <a:cs typeface="Arial"/>
              </a:rPr>
              <a:t>f</a:t>
            </a:r>
            <a:r>
              <a:rPr spc="-31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pc="-335" dirty="0">
                <a:solidFill>
                  <a:srgbClr val="006600"/>
                </a:solidFill>
                <a:latin typeface="Arial"/>
                <a:cs typeface="Arial"/>
              </a:rPr>
              <a:t>r</a:t>
            </a:r>
            <a:r>
              <a:rPr spc="-31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pc="-425" dirty="0">
                <a:solidFill>
                  <a:srgbClr val="006600"/>
                </a:solidFill>
                <a:latin typeface="Arial"/>
                <a:cs typeface="Arial"/>
              </a:rPr>
              <a:t>n</a:t>
            </a:r>
            <a:r>
              <a:rPr spc="-465" dirty="0">
                <a:solidFill>
                  <a:srgbClr val="006600"/>
                </a:solidFill>
                <a:latin typeface="Arial"/>
                <a:cs typeface="Arial"/>
              </a:rPr>
              <a:t>c</a:t>
            </a:r>
            <a:r>
              <a:rPr spc="-305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pc="-355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pc="-445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pc="-409" dirty="0">
                <a:solidFill>
                  <a:srgbClr val="006600"/>
                </a:solidFill>
                <a:latin typeface="Arial"/>
                <a:cs typeface="Arial"/>
              </a:rPr>
              <a:t>d</a:t>
            </a:r>
            <a:r>
              <a:rPr spc="-28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pc="-200" dirty="0">
                <a:solidFill>
                  <a:srgbClr val="006600"/>
                </a:solidFill>
                <a:latin typeface="Arial"/>
                <a:cs typeface="Arial"/>
              </a:rPr>
              <a:t>l</a:t>
            </a:r>
            <a:r>
              <a:rPr spc="-459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pc="-445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pc="-509" dirty="0">
                <a:solidFill>
                  <a:srgbClr val="006600"/>
                </a:solidFill>
                <a:latin typeface="Arial"/>
                <a:cs typeface="Arial"/>
              </a:rPr>
              <a:t>m</a:t>
            </a:r>
            <a:r>
              <a:rPr spc="-375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pc="-409" dirty="0">
                <a:solidFill>
                  <a:srgbClr val="006600"/>
                </a:solidFill>
                <a:latin typeface="Arial"/>
                <a:cs typeface="Arial"/>
              </a:rPr>
              <a:t>d</a:t>
            </a:r>
            <a:r>
              <a:rPr spc="-31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pc="-305" dirty="0">
                <a:solidFill>
                  <a:srgbClr val="006600"/>
                </a:solidFill>
                <a:latin typeface="Arial"/>
                <a:cs typeface="Arial"/>
              </a:rPr>
              <a:t>l</a:t>
            </a:r>
            <a:r>
              <a:rPr spc="-375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pc="-445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4934" y="1881294"/>
            <a:ext cx="4417060" cy="40652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70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Separa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el </a:t>
            </a:r>
            <a:r>
              <a:rPr sz="1600" spc="-10" dirty="0">
                <a:latin typeface="Calibri Light"/>
                <a:cs typeface="Calibri Light"/>
              </a:rPr>
              <a:t>problema</a:t>
            </a:r>
            <a:r>
              <a:rPr sz="1600" spc="1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las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personas</a:t>
            </a:r>
            <a:endParaRPr sz="1600">
              <a:latin typeface="Calibri Light"/>
              <a:cs typeface="Calibri Light"/>
            </a:endParaRPr>
          </a:p>
          <a:p>
            <a:pPr marL="355600" marR="53340" indent="-342900" algn="just">
              <a:lnSpc>
                <a:spcPct val="80100"/>
              </a:lnSpc>
              <a:spcBef>
                <a:spcPts val="1005"/>
              </a:spcBef>
              <a:buSzPct val="112500"/>
              <a:buFont typeface="Arial MT"/>
              <a:buChar char="•"/>
              <a:tabLst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Entiende el </a:t>
            </a:r>
            <a:r>
              <a:rPr sz="1600" spc="-10" dirty="0">
                <a:latin typeface="Calibri Light"/>
                <a:cs typeface="Calibri Light"/>
              </a:rPr>
              <a:t>conflicto </a:t>
            </a:r>
            <a:r>
              <a:rPr sz="1600" spc="-5" dirty="0">
                <a:latin typeface="Calibri Light"/>
                <a:cs typeface="Calibri Light"/>
              </a:rPr>
              <a:t>no </a:t>
            </a:r>
            <a:r>
              <a:rPr sz="1600" spc="-10" dirty="0">
                <a:latin typeface="Calibri Light"/>
                <a:cs typeface="Calibri Light"/>
              </a:rPr>
              <a:t>como </a:t>
            </a:r>
            <a:r>
              <a:rPr sz="1600" spc="-5" dirty="0">
                <a:latin typeface="Calibri Light"/>
                <a:cs typeface="Calibri Light"/>
              </a:rPr>
              <a:t>algo negativo, </a:t>
            </a:r>
            <a:r>
              <a:rPr sz="1600" spc="-10" dirty="0">
                <a:latin typeface="Calibri Light"/>
                <a:cs typeface="Calibri Light"/>
              </a:rPr>
              <a:t>sino </a:t>
            </a:r>
            <a:r>
              <a:rPr sz="1600" spc="-35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como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un problema que solucionar; un </a:t>
            </a:r>
            <a:r>
              <a:rPr sz="1600" spc="-10" dirty="0">
                <a:latin typeface="Calibri Light"/>
                <a:cs typeface="Calibri Light"/>
              </a:rPr>
              <a:t>obstáculo </a:t>
            </a:r>
            <a:r>
              <a:rPr sz="1600" spc="-35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para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la satisfacción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necesidades</a:t>
            </a:r>
            <a:endParaRPr sz="1600">
              <a:latin typeface="Calibri Light"/>
              <a:cs typeface="Calibri Light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Lógica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colaborativa.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15" dirty="0">
                <a:latin typeface="Calibri Light"/>
                <a:cs typeface="Calibri Light"/>
              </a:rPr>
              <a:t>Estrategia</a:t>
            </a:r>
            <a:r>
              <a:rPr sz="1600" spc="-60" dirty="0">
                <a:latin typeface="Calibri Light"/>
                <a:cs typeface="Calibri Light"/>
              </a:rPr>
              <a:t> </a:t>
            </a:r>
            <a:r>
              <a:rPr sz="1600" spc="-10" dirty="0">
                <a:latin typeface="Calibri Light"/>
                <a:cs typeface="Calibri Light"/>
              </a:rPr>
              <a:t>ganar</a:t>
            </a:r>
            <a:r>
              <a:rPr sz="1600" spc="-5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-</a:t>
            </a:r>
            <a:r>
              <a:rPr sz="1600" spc="-2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ganar</a:t>
            </a:r>
            <a:endParaRPr sz="1600">
              <a:latin typeface="Calibri Light"/>
              <a:cs typeface="Calibri Light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Se</a:t>
            </a:r>
            <a:r>
              <a:rPr sz="1600" spc="-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basa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en negociar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intereses,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no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posiciones</a:t>
            </a:r>
            <a:endParaRPr sz="1600">
              <a:latin typeface="Calibri Light"/>
              <a:cs typeface="Calibri Light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latin typeface="Calibri Light"/>
                <a:cs typeface="Calibri Light"/>
              </a:rPr>
              <a:t>Generación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opciones</a:t>
            </a:r>
            <a:r>
              <a:rPr sz="1600" spc="3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mutuo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beneficio</a:t>
            </a:r>
            <a:endParaRPr sz="1600">
              <a:latin typeface="Calibri Light"/>
              <a:cs typeface="Calibri Light"/>
            </a:endParaRPr>
          </a:p>
          <a:p>
            <a:pPr marL="355600" indent="-342900">
              <a:lnSpc>
                <a:spcPts val="1730"/>
              </a:lnSpc>
              <a:spcBef>
                <a:spcPts val="610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La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meta</a:t>
            </a:r>
            <a:r>
              <a:rPr sz="1600" spc="-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del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modelo</a:t>
            </a:r>
            <a:r>
              <a:rPr sz="1600" spc="2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es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co-</a:t>
            </a:r>
            <a:r>
              <a:rPr sz="1600" spc="-10" dirty="0">
                <a:latin typeface="Calibri Light"/>
                <a:cs typeface="Calibri Light"/>
              </a:rPr>
              <a:t> construir</a:t>
            </a:r>
            <a:r>
              <a:rPr sz="1600" spc="3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una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10" dirty="0">
                <a:latin typeface="Calibri Light"/>
                <a:cs typeface="Calibri Light"/>
              </a:rPr>
              <a:t>solución</a:t>
            </a:r>
            <a:endParaRPr sz="1600">
              <a:latin typeface="Calibri Light"/>
              <a:cs typeface="Calibri Light"/>
            </a:endParaRPr>
          </a:p>
          <a:p>
            <a:pPr marL="355600">
              <a:lnSpc>
                <a:spcPts val="1730"/>
              </a:lnSpc>
            </a:pPr>
            <a:r>
              <a:rPr sz="1600" spc="-5" dirty="0">
                <a:latin typeface="Calibri Light"/>
                <a:cs typeface="Calibri Light"/>
              </a:rPr>
              <a:t>integradora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a través</a:t>
            </a:r>
            <a:r>
              <a:rPr sz="1600" spc="-2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del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acuerdo</a:t>
            </a:r>
            <a:endParaRPr sz="1600">
              <a:latin typeface="Calibri Light"/>
              <a:cs typeface="Calibri Light"/>
            </a:endParaRPr>
          </a:p>
          <a:p>
            <a:pPr marL="355600" marR="346710" indent="-342900">
              <a:lnSpc>
                <a:spcPts val="1540"/>
              </a:lnSpc>
              <a:spcBef>
                <a:spcPts val="980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El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acuerdo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debe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10" dirty="0">
                <a:latin typeface="Calibri Light"/>
                <a:cs typeface="Calibri Light"/>
              </a:rPr>
              <a:t>ser</a:t>
            </a:r>
            <a:r>
              <a:rPr sz="1600" spc="1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satisfactorio/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frontera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 </a:t>
            </a:r>
            <a:r>
              <a:rPr sz="1600" spc="-34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Pareto</a:t>
            </a:r>
            <a:endParaRPr sz="1600">
              <a:latin typeface="Calibri Light"/>
              <a:cs typeface="Calibri Light"/>
            </a:endParaRPr>
          </a:p>
          <a:p>
            <a:pPr marL="355600" marR="97790" indent="-342900">
              <a:lnSpc>
                <a:spcPts val="1540"/>
              </a:lnSpc>
              <a:spcBef>
                <a:spcPts val="1000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El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trabajo </a:t>
            </a:r>
            <a:r>
              <a:rPr sz="1600" spc="-10" dirty="0">
                <a:latin typeface="Calibri Light"/>
                <a:cs typeface="Calibri Light"/>
              </a:rPr>
              <a:t>de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mediación</a:t>
            </a:r>
            <a:r>
              <a:rPr sz="1600" spc="1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/ negociación</a:t>
            </a:r>
            <a:r>
              <a:rPr sz="1600" spc="20" dirty="0">
                <a:latin typeface="Calibri Light"/>
                <a:cs typeface="Calibri Light"/>
              </a:rPr>
              <a:t> </a:t>
            </a:r>
            <a:r>
              <a:rPr sz="1600" spc="-10" dirty="0">
                <a:latin typeface="Calibri Light"/>
                <a:cs typeface="Calibri Light"/>
              </a:rPr>
              <a:t>obedece</a:t>
            </a:r>
            <a:r>
              <a:rPr sz="1600" spc="-5" dirty="0">
                <a:latin typeface="Calibri Light"/>
                <a:cs typeface="Calibri Light"/>
              </a:rPr>
              <a:t> a </a:t>
            </a:r>
            <a:r>
              <a:rPr sz="1600" spc="-34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una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lógica</a:t>
            </a:r>
            <a:r>
              <a:rPr sz="1600" spc="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lineal/</a:t>
            </a:r>
            <a:r>
              <a:rPr sz="1600" spc="-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secuencial</a:t>
            </a:r>
            <a:endParaRPr sz="1600">
              <a:latin typeface="Calibri Light"/>
              <a:cs typeface="Calibri Light"/>
            </a:endParaRPr>
          </a:p>
          <a:p>
            <a:pPr marL="355600" marR="5080" indent="-342900">
              <a:lnSpc>
                <a:spcPts val="1540"/>
              </a:lnSpc>
              <a:spcBef>
                <a:spcPts val="995"/>
              </a:spcBef>
              <a:buSzPct val="112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latin typeface="Calibri Light"/>
                <a:cs typeface="Calibri Light"/>
              </a:rPr>
              <a:t>El mediador</a:t>
            </a:r>
            <a:r>
              <a:rPr sz="1600" spc="2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es</a:t>
            </a:r>
            <a:r>
              <a:rPr sz="1600" spc="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neutral/</a:t>
            </a:r>
            <a:r>
              <a:rPr sz="1600" spc="-1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conductor</a:t>
            </a:r>
            <a:r>
              <a:rPr sz="1600" spc="3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del</a:t>
            </a:r>
            <a:r>
              <a:rPr sz="1600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proceso</a:t>
            </a:r>
            <a:r>
              <a:rPr sz="1600" spc="2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de </a:t>
            </a:r>
            <a:r>
              <a:rPr sz="1600" spc="-345" dirty="0">
                <a:latin typeface="Calibri Light"/>
                <a:cs typeface="Calibri Light"/>
              </a:rPr>
              <a:t> </a:t>
            </a:r>
            <a:r>
              <a:rPr sz="1600" spc="-5" dirty="0">
                <a:latin typeface="Calibri Light"/>
                <a:cs typeface="Calibri Light"/>
              </a:rPr>
              <a:t>negociación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1257427"/>
            <a:ext cx="1819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AF50"/>
                </a:solidFill>
                <a:latin typeface="Arial MT"/>
                <a:cs typeface="Arial MT"/>
              </a:rPr>
              <a:t>Modelo</a:t>
            </a:r>
            <a:r>
              <a:rPr sz="2400" spc="-60" dirty="0">
                <a:solidFill>
                  <a:srgbClr val="00AF50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AF50"/>
                </a:solidFill>
                <a:latin typeface="Arial MT"/>
                <a:cs typeface="Arial MT"/>
              </a:rPr>
              <a:t>lineal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50358" y="1279397"/>
            <a:ext cx="0" cy="4980940"/>
          </a:xfrm>
          <a:custGeom>
            <a:avLst/>
            <a:gdLst/>
            <a:ahLst/>
            <a:cxnLst/>
            <a:rect l="l" t="t" r="r" b="b"/>
            <a:pathLst>
              <a:path h="4980940">
                <a:moveTo>
                  <a:pt x="0" y="0"/>
                </a:moveTo>
                <a:lnTo>
                  <a:pt x="0" y="4980368"/>
                </a:lnTo>
              </a:path>
            </a:pathLst>
          </a:custGeom>
          <a:ln w="38100">
            <a:solidFill>
              <a:srgbClr val="C18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82539" y="1257426"/>
            <a:ext cx="5692775" cy="5377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AF50"/>
                </a:solidFill>
                <a:latin typeface="Arial MT"/>
                <a:cs typeface="Arial MT"/>
              </a:rPr>
              <a:t>Modelo</a:t>
            </a:r>
            <a:r>
              <a:rPr sz="2000" spc="-65" dirty="0">
                <a:solidFill>
                  <a:srgbClr val="00AF5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AF50"/>
                </a:solidFill>
                <a:latin typeface="Arial MT"/>
                <a:cs typeface="Arial MT"/>
              </a:rPr>
              <a:t>Transformativo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latin typeface="Calibri Light"/>
                <a:cs typeface="Calibri Light"/>
              </a:rPr>
              <a:t>Separa</a:t>
            </a:r>
            <a:r>
              <a:rPr sz="1500" spc="-5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problema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las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personas</a:t>
            </a:r>
            <a:endParaRPr sz="1500">
              <a:latin typeface="Calibri Light"/>
              <a:cs typeface="Calibri Light"/>
            </a:endParaRPr>
          </a:p>
          <a:p>
            <a:pPr marL="355600" indent="-342900">
              <a:lnSpc>
                <a:spcPts val="1620"/>
              </a:lnSpc>
              <a:spcBef>
                <a:spcPts val="650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Calibri Light"/>
                <a:cs typeface="Calibri Light"/>
              </a:rPr>
              <a:t>Relevancia</a:t>
            </a:r>
            <a:r>
              <a:rPr sz="1500" spc="-5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del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contexto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social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y</a:t>
            </a:r>
            <a:r>
              <a:rPr sz="1500" spc="-5" dirty="0">
                <a:latin typeface="Calibri Light"/>
                <a:cs typeface="Calibri Light"/>
              </a:rPr>
              <a:t> del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territorio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en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que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se</a:t>
            </a:r>
            <a:endParaRPr sz="1500">
              <a:latin typeface="Calibri Light"/>
              <a:cs typeface="Calibri Light"/>
            </a:endParaRPr>
          </a:p>
          <a:p>
            <a:pPr marL="355600">
              <a:lnSpc>
                <a:spcPts val="1620"/>
              </a:lnSpc>
            </a:pPr>
            <a:r>
              <a:rPr sz="1500" spc="-5" dirty="0">
                <a:latin typeface="Calibri Light"/>
                <a:cs typeface="Calibri Light"/>
              </a:rPr>
              <a:t>produce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conflicto</a:t>
            </a:r>
            <a:endParaRPr sz="1500">
              <a:latin typeface="Calibri Light"/>
              <a:cs typeface="Calibri Light"/>
            </a:endParaRPr>
          </a:p>
          <a:p>
            <a:pPr marL="355600" marR="930910" indent="-342900">
              <a:lnSpc>
                <a:spcPct val="80000"/>
              </a:lnSpc>
              <a:spcBef>
                <a:spcPts val="1000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latin typeface="Calibri Light"/>
                <a:cs typeface="Calibri Light"/>
              </a:rPr>
              <a:t>Entiende </a:t>
            </a:r>
            <a:r>
              <a:rPr sz="1500" spc="-5" dirty="0">
                <a:latin typeface="Calibri Light"/>
                <a:cs typeface="Calibri Light"/>
              </a:rPr>
              <a:t>el conflicto </a:t>
            </a:r>
            <a:r>
              <a:rPr sz="1500" dirty="0">
                <a:latin typeface="Calibri Light"/>
                <a:cs typeface="Calibri Light"/>
              </a:rPr>
              <a:t>no </a:t>
            </a:r>
            <a:r>
              <a:rPr sz="1500" spc="-5" dirty="0">
                <a:latin typeface="Calibri Light"/>
                <a:cs typeface="Calibri Light"/>
              </a:rPr>
              <a:t>como </a:t>
            </a:r>
            <a:r>
              <a:rPr sz="1500" dirty="0">
                <a:latin typeface="Calibri Light"/>
                <a:cs typeface="Calibri Light"/>
              </a:rPr>
              <a:t>algo negativo, ni tampoco </a:t>
            </a:r>
            <a:r>
              <a:rPr sz="1500" spc="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como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un</a:t>
            </a:r>
            <a:r>
              <a:rPr sz="1500" spc="3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un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problema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que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solucionar.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El</a:t>
            </a:r>
            <a:r>
              <a:rPr sz="1500" spc="-5" dirty="0">
                <a:latin typeface="Calibri Light"/>
                <a:cs typeface="Calibri Light"/>
              </a:rPr>
              <a:t> conflicto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es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algo </a:t>
            </a:r>
            <a:r>
              <a:rPr sz="1500" spc="-3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positivo,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una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oportunidad</a:t>
            </a:r>
            <a:r>
              <a:rPr sz="1500" spc="-4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Cambio/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crisis</a:t>
            </a:r>
            <a:endParaRPr sz="1500">
              <a:latin typeface="Calibri Light"/>
              <a:cs typeface="Calibri Light"/>
            </a:endParaRPr>
          </a:p>
          <a:p>
            <a:pPr marL="355600" marR="815340" indent="-342900">
              <a:lnSpc>
                <a:spcPct val="80000"/>
              </a:lnSpc>
              <a:spcBef>
                <a:spcPts val="994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Calibri Light"/>
                <a:cs typeface="Calibri Light"/>
              </a:rPr>
              <a:t>La </a:t>
            </a:r>
            <a:r>
              <a:rPr sz="1500" dirty="0">
                <a:latin typeface="Calibri Light"/>
                <a:cs typeface="Calibri Light"/>
              </a:rPr>
              <a:t>meta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del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modelo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es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la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transformación: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cambio:</a:t>
            </a:r>
            <a:r>
              <a:rPr sz="1500" spc="3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las </a:t>
            </a:r>
            <a:r>
              <a:rPr sz="1500" spc="-32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personas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y</a:t>
            </a:r>
            <a:r>
              <a:rPr sz="1500" spc="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las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relaciones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más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que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acuerdo</a:t>
            </a:r>
            <a:endParaRPr sz="1500">
              <a:latin typeface="Calibri Light"/>
              <a:cs typeface="Calibri Light"/>
            </a:endParaRPr>
          </a:p>
          <a:p>
            <a:pPr marL="355600" indent="-342900">
              <a:lnSpc>
                <a:spcPts val="1620"/>
              </a:lnSpc>
              <a:spcBef>
                <a:spcPts val="650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spc="-5" dirty="0">
                <a:latin typeface="Calibri Light"/>
                <a:cs typeface="Calibri Light"/>
              </a:rPr>
              <a:t>Relevancia</a:t>
            </a:r>
            <a:r>
              <a:rPr sz="1500" spc="-5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 la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legitimación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relaciona,</a:t>
            </a:r>
            <a:r>
              <a:rPr sz="1500" spc="-5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entre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mediador,</a:t>
            </a:r>
            <a:endParaRPr sz="1500">
              <a:latin typeface="Calibri Light"/>
              <a:cs typeface="Calibri Light"/>
            </a:endParaRPr>
          </a:p>
          <a:p>
            <a:pPr marL="355600">
              <a:lnSpc>
                <a:spcPts val="1620"/>
              </a:lnSpc>
            </a:pPr>
            <a:r>
              <a:rPr sz="1500" dirty="0">
                <a:latin typeface="Calibri Light"/>
                <a:cs typeface="Calibri Light"/>
              </a:rPr>
              <a:t>las</a:t>
            </a:r>
            <a:r>
              <a:rPr sz="1500" spc="-4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partes,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el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método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y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modelo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mediación</a:t>
            </a:r>
            <a:endParaRPr sz="1500">
              <a:latin typeface="Calibri Light"/>
              <a:cs typeface="Calibri Light"/>
            </a:endParaRPr>
          </a:p>
          <a:p>
            <a:pPr marL="342265" marR="1887855" indent="-342265" algn="r">
              <a:lnSpc>
                <a:spcPct val="100000"/>
              </a:lnSpc>
              <a:spcBef>
                <a:spcPts val="635"/>
              </a:spcBef>
              <a:buSzPct val="120000"/>
              <a:buFont typeface="Arial MT"/>
              <a:buChar char="•"/>
              <a:tabLst>
                <a:tab pos="342265" algn="l"/>
                <a:tab pos="355600" algn="l"/>
              </a:tabLst>
            </a:pPr>
            <a:r>
              <a:rPr sz="1500" spc="-5" dirty="0">
                <a:latin typeface="Calibri Light"/>
                <a:cs typeface="Calibri Light"/>
              </a:rPr>
              <a:t>La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transformación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se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produce</a:t>
            </a:r>
            <a:r>
              <a:rPr sz="1500" spc="-3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en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dos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niveles:</a:t>
            </a:r>
            <a:endParaRPr sz="1500">
              <a:latin typeface="Calibri Light"/>
              <a:cs typeface="Calibri Light"/>
            </a:endParaRPr>
          </a:p>
          <a:p>
            <a:pPr marL="342265" marR="1934210" lvl="1" indent="-342265" algn="r">
              <a:lnSpc>
                <a:spcPct val="100000"/>
              </a:lnSpc>
              <a:spcBef>
                <a:spcPts val="225"/>
              </a:spcBef>
              <a:buSzPct val="150000"/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sz="1200" spc="-5" dirty="0">
                <a:latin typeface="Calibri Light"/>
                <a:cs typeface="Calibri Light"/>
              </a:rPr>
              <a:t>Intersubjetivo:</a:t>
            </a:r>
            <a:r>
              <a:rPr sz="1200" spc="20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revalorización/</a:t>
            </a:r>
            <a:r>
              <a:rPr sz="1200" spc="40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empoderamiento</a:t>
            </a:r>
            <a:endParaRPr sz="1200">
              <a:latin typeface="Calibri Light"/>
              <a:cs typeface="Calibri Light"/>
            </a:endParaRPr>
          </a:p>
          <a:p>
            <a:pPr marL="812800" lvl="1" indent="-342900">
              <a:lnSpc>
                <a:spcPct val="100000"/>
              </a:lnSpc>
              <a:spcBef>
                <a:spcPts val="204"/>
              </a:spcBef>
              <a:buSzPct val="150000"/>
              <a:buFont typeface="Arial MT"/>
              <a:buChar char="•"/>
              <a:tabLst>
                <a:tab pos="812165" algn="l"/>
                <a:tab pos="812800" algn="l"/>
              </a:tabLst>
            </a:pPr>
            <a:r>
              <a:rPr sz="1200" spc="-5" dirty="0">
                <a:latin typeface="Calibri Light"/>
                <a:cs typeface="Calibri Light"/>
              </a:rPr>
              <a:t>Intra</a:t>
            </a:r>
            <a:r>
              <a:rPr sz="1200" spc="10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subjetivo:</a:t>
            </a:r>
            <a:r>
              <a:rPr sz="1200" spc="-20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reconocimiento recíproco</a:t>
            </a:r>
            <a:endParaRPr sz="1200">
              <a:latin typeface="Calibri Light"/>
              <a:cs typeface="Calibri Light"/>
            </a:endParaRPr>
          </a:p>
          <a:p>
            <a:pPr marL="355600" indent="-342900">
              <a:lnSpc>
                <a:spcPts val="1620"/>
              </a:lnSpc>
              <a:spcBef>
                <a:spcPts val="635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latin typeface="Calibri Light"/>
                <a:cs typeface="Calibri Light"/>
              </a:rPr>
              <a:t>El</a:t>
            </a:r>
            <a:r>
              <a:rPr sz="1500" spc="-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trabajo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mediación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/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negociación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obedece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a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una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lógica</a:t>
            </a:r>
            <a:endParaRPr sz="1500">
              <a:latin typeface="Calibri Light"/>
              <a:cs typeface="Calibri Light"/>
            </a:endParaRPr>
          </a:p>
          <a:p>
            <a:pPr marL="355600">
              <a:lnSpc>
                <a:spcPts val="1620"/>
              </a:lnSpc>
            </a:pPr>
            <a:r>
              <a:rPr sz="1500" spc="-5" dirty="0">
                <a:latin typeface="Calibri Light"/>
                <a:cs typeface="Calibri Light"/>
              </a:rPr>
              <a:t>circular/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interconexión</a:t>
            </a:r>
            <a:r>
              <a:rPr sz="1500" spc="-3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entre</a:t>
            </a:r>
            <a:r>
              <a:rPr sz="1500" spc="-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intervenciones</a:t>
            </a:r>
            <a:endParaRPr sz="1500">
              <a:latin typeface="Calibri Light"/>
              <a:cs typeface="Calibri Light"/>
            </a:endParaRPr>
          </a:p>
          <a:p>
            <a:pPr marL="355600" marR="1704975" indent="-342900">
              <a:lnSpc>
                <a:spcPts val="1440"/>
              </a:lnSpc>
              <a:spcBef>
                <a:spcPts val="990"/>
              </a:spcBef>
              <a:buSzPct val="12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dirty="0">
                <a:latin typeface="Calibri Light"/>
                <a:cs typeface="Calibri Light"/>
              </a:rPr>
              <a:t>El</a:t>
            </a:r>
            <a:r>
              <a:rPr sz="1500" spc="-5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mediador</a:t>
            </a:r>
            <a:r>
              <a:rPr sz="1500" spc="-4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participa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en</a:t>
            </a:r>
            <a:r>
              <a:rPr sz="1500" spc="-1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generar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un</a:t>
            </a:r>
            <a:r>
              <a:rPr sz="1500" spc="-4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proceso</a:t>
            </a:r>
            <a:r>
              <a:rPr sz="1500" spc="-1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de </a:t>
            </a:r>
            <a:r>
              <a:rPr sz="1500" spc="-325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transformación.</a:t>
            </a:r>
            <a:r>
              <a:rPr sz="1500" spc="-40" dirty="0">
                <a:latin typeface="Calibri Light"/>
                <a:cs typeface="Calibri Light"/>
              </a:rPr>
              <a:t> </a:t>
            </a:r>
            <a:r>
              <a:rPr sz="1500" spc="-5" dirty="0">
                <a:latin typeface="Calibri Light"/>
                <a:cs typeface="Calibri Light"/>
              </a:rPr>
              <a:t>Rol </a:t>
            </a:r>
            <a:r>
              <a:rPr sz="1500" dirty="0">
                <a:latin typeface="Calibri Light"/>
                <a:cs typeface="Calibri Light"/>
              </a:rPr>
              <a:t>más</a:t>
            </a:r>
            <a:r>
              <a:rPr sz="1500" spc="-20" dirty="0">
                <a:latin typeface="Calibri Light"/>
                <a:cs typeface="Calibri Light"/>
              </a:rPr>
              <a:t> </a:t>
            </a:r>
            <a:r>
              <a:rPr sz="1500" dirty="0">
                <a:latin typeface="Calibri Light"/>
                <a:cs typeface="Calibri Light"/>
              </a:rPr>
              <a:t>activo</a:t>
            </a:r>
            <a:endParaRPr sz="15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5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Calibri Light"/>
              <a:cs typeface="Calibri Light"/>
            </a:endParaRPr>
          </a:p>
          <a:p>
            <a:pPr marR="5080" algn="r">
              <a:lnSpc>
                <a:spcPct val="100000"/>
              </a:lnSpc>
            </a:pPr>
            <a:r>
              <a:rPr sz="1100" spc="-90" dirty="0">
                <a:solidFill>
                  <a:srgbClr val="878787"/>
                </a:solidFill>
                <a:latin typeface="Verdana"/>
                <a:cs typeface="Verdana"/>
              </a:rPr>
              <a:t>11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9976" y="135636"/>
            <a:ext cx="3999737" cy="24528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61944" cy="25221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4672" y="2827020"/>
            <a:ext cx="4954524" cy="32278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34454" y="3244286"/>
            <a:ext cx="1804035" cy="228854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89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INTERESES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OPCIONES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35" dirty="0">
                <a:solidFill>
                  <a:srgbClr val="44536A"/>
                </a:solidFill>
                <a:latin typeface="Calibri"/>
                <a:cs typeface="Calibri"/>
              </a:rPr>
              <a:t>ALTERNATIVAS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84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LEGITIMACIÓN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RELACIÓN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9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5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1800" dirty="0">
                <a:solidFill>
                  <a:srgbClr val="44536A"/>
                </a:solidFill>
                <a:latin typeface="Calibri"/>
                <a:cs typeface="Calibri"/>
              </a:rPr>
              <a:t>UNIC</a:t>
            </a: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4536A"/>
                </a:solidFill>
                <a:latin typeface="Calibri"/>
                <a:cs typeface="Calibri"/>
              </a:rPr>
              <a:t>CIÓN</a:t>
            </a:r>
            <a:endParaRPr sz="1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solidFill>
                  <a:srgbClr val="44536A"/>
                </a:solidFill>
                <a:latin typeface="Calibri"/>
                <a:cs typeface="Calibri"/>
              </a:rPr>
              <a:t>COMPROMISO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331195" y="4706111"/>
            <a:ext cx="1861185" cy="2152015"/>
            <a:chOff x="10331195" y="4706111"/>
            <a:chExt cx="1861185" cy="21520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31195" y="4706111"/>
              <a:ext cx="1857755" cy="2151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00359" y="4718303"/>
              <a:ext cx="1691640" cy="213969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09869" y="759968"/>
            <a:ext cx="38360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35480" algn="l"/>
              </a:tabLst>
            </a:pPr>
            <a:r>
              <a:rPr b="0" spc="-10" dirty="0">
                <a:solidFill>
                  <a:srgbClr val="385622"/>
                </a:solidFill>
                <a:latin typeface="Calibri"/>
                <a:cs typeface="Calibri"/>
              </a:rPr>
              <a:t>Elementos	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b="0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Modelo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83A7D35-F213-AD8C-5D4C-5B971748A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0211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0E8FD8F2-CB69-B7B7-55FF-DA93E3F9B25E}"/>
              </a:ext>
            </a:extLst>
          </p:cNvPr>
          <p:cNvSpPr/>
          <p:nvPr/>
        </p:nvSpPr>
        <p:spPr>
          <a:xfrm>
            <a:off x="6248400" y="4419600"/>
            <a:ext cx="2667000" cy="17187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Relación entre los intervinientes basada en el respeto mutuo, la confianza,  colaboración y la escucha activa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7F2091-CA8D-4BD2-612B-DB895403362A}"/>
              </a:ext>
            </a:extLst>
          </p:cNvPr>
          <p:cNvSpPr/>
          <p:nvPr/>
        </p:nvSpPr>
        <p:spPr>
          <a:xfrm>
            <a:off x="9448800" y="2057400"/>
            <a:ext cx="2209800" cy="22098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Compromiso: Acuerdos dentro de la negociación. Instrumentales y de fondo, totales o parciales. La solución es el acuerdo satisfactorio</a:t>
            </a:r>
            <a:endParaRPr lang="es-CL" dirty="0"/>
          </a:p>
        </p:txBody>
      </p:sp>
      <p:sp>
        <p:nvSpPr>
          <p:cNvPr id="5" name="Explosión: 8 puntos 4">
            <a:extLst>
              <a:ext uri="{FF2B5EF4-FFF2-40B4-BE49-F238E27FC236}">
                <a16:creationId xmlns:a16="http://schemas.microsoft.com/office/drawing/2014/main" id="{C24691A3-2168-EEF8-09D2-1ADB38DD0997}"/>
              </a:ext>
            </a:extLst>
          </p:cNvPr>
          <p:cNvSpPr/>
          <p:nvPr/>
        </p:nvSpPr>
        <p:spPr>
          <a:xfrm>
            <a:off x="457200" y="2362200"/>
            <a:ext cx="2438400" cy="20574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Algunos conceptos elementales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50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91795"/>
            <a:ext cx="2311400" cy="18307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4"/>
              </a:spcBef>
            </a:pP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La </a:t>
            </a:r>
            <a:r>
              <a:rPr b="0" spc="-5" dirty="0">
                <a:solidFill>
                  <a:srgbClr val="FFFFFF"/>
                </a:solidFill>
                <a:latin typeface="Calibri Light"/>
                <a:cs typeface="Calibri Light"/>
              </a:rPr>
              <a:t>lógica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FFFFFF"/>
                </a:solidFill>
                <a:latin typeface="Calibri Light"/>
                <a:cs typeface="Calibri Light"/>
              </a:rPr>
              <a:t>Harvariana</a:t>
            </a:r>
            <a:r>
              <a:rPr b="0" spc="-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de </a:t>
            </a:r>
            <a:r>
              <a:rPr b="0" spc="-70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FFFFFF"/>
                </a:solidFill>
                <a:latin typeface="Calibri Light"/>
                <a:cs typeface="Calibri Light"/>
              </a:rPr>
              <a:t>mediación/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spc="-5" dirty="0">
                <a:solidFill>
                  <a:srgbClr val="FFFFFF"/>
                </a:solidFill>
                <a:latin typeface="Calibri Light"/>
                <a:cs typeface="Calibri Light"/>
              </a:rPr>
              <a:t>negociación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103" y="2484120"/>
            <a:ext cx="10395966" cy="43715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93957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6811" y="0"/>
            <a:ext cx="5351527" cy="21816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80008" y="609091"/>
            <a:ext cx="8262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</a:t>
            </a:r>
            <a:r>
              <a:rPr spc="-10" dirty="0"/>
              <a:t> </a:t>
            </a:r>
            <a:r>
              <a:rPr dirty="0"/>
              <a:t>Uno:</a:t>
            </a:r>
            <a:r>
              <a:rPr spc="-15" dirty="0"/>
              <a:t> </a:t>
            </a:r>
            <a:r>
              <a:rPr spc="-5" dirty="0"/>
              <a:t>Preparación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10" dirty="0"/>
              <a:t> </a:t>
            </a:r>
            <a:r>
              <a:rPr dirty="0"/>
              <a:t>la</a:t>
            </a:r>
            <a:r>
              <a:rPr spc="-20" dirty="0"/>
              <a:t> </a:t>
            </a:r>
            <a:r>
              <a:rPr dirty="0"/>
              <a:t>negociación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681461" y="81330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0736" y="2241931"/>
            <a:ext cx="7133590" cy="3836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975360" indent="-34353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Iniciar contacto con </a:t>
            </a:r>
            <a:r>
              <a:rPr sz="2000" dirty="0">
                <a:latin typeface="Tahoma"/>
                <a:cs typeface="Tahoma"/>
              </a:rPr>
              <a:t>las partes y </a:t>
            </a:r>
            <a:r>
              <a:rPr sz="2000" spc="-5" dirty="0">
                <a:latin typeface="Tahoma"/>
                <a:cs typeface="Tahoma"/>
              </a:rPr>
              <a:t>sus </a:t>
            </a:r>
            <a:r>
              <a:rPr sz="2000" dirty="0">
                <a:latin typeface="Tahoma"/>
                <a:cs typeface="Tahoma"/>
              </a:rPr>
              <a:t>negociadores o </a:t>
            </a:r>
            <a:r>
              <a:rPr sz="2000" spc="-61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representantes</a:t>
            </a:r>
            <a:endParaRPr sz="2000">
              <a:latin typeface="Tahoma"/>
              <a:cs typeface="Tahoma"/>
            </a:endParaRPr>
          </a:p>
          <a:p>
            <a:pPr marL="355600" marR="176530" indent="-343535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Evaluar </a:t>
            </a:r>
            <a:r>
              <a:rPr sz="2000" dirty="0">
                <a:latin typeface="Tahoma"/>
                <a:cs typeface="Tahoma"/>
              </a:rPr>
              <a:t>la </a:t>
            </a:r>
            <a:r>
              <a:rPr sz="2000" spc="-5" dirty="0">
                <a:latin typeface="Tahoma"/>
                <a:cs typeface="Tahoma"/>
              </a:rPr>
              <a:t>viabilidad </a:t>
            </a:r>
            <a:r>
              <a:rPr sz="2000" dirty="0">
                <a:latin typeface="Tahoma"/>
                <a:cs typeface="Tahoma"/>
              </a:rPr>
              <a:t>de la negociación </a:t>
            </a:r>
            <a:r>
              <a:rPr sz="2000" spc="-5" dirty="0">
                <a:latin typeface="Tahoma"/>
                <a:cs typeface="Tahoma"/>
              </a:rPr>
              <a:t>como forma </a:t>
            </a:r>
            <a:r>
              <a:rPr sz="2000" dirty="0">
                <a:latin typeface="Tahoma"/>
                <a:cs typeface="Tahoma"/>
              </a:rPr>
              <a:t>de 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intervenir el conflicto. </a:t>
            </a:r>
            <a:r>
              <a:rPr sz="2000" dirty="0">
                <a:latin typeface="Tahoma"/>
                <a:cs typeface="Tahoma"/>
              </a:rPr>
              <a:t>descartar patologías u </a:t>
            </a:r>
            <a:r>
              <a:rPr sz="2000" spc="-5" dirty="0">
                <a:latin typeface="Tahoma"/>
                <a:cs typeface="Tahoma"/>
              </a:rPr>
              <a:t>otros factores </a:t>
            </a:r>
            <a:r>
              <a:rPr sz="2000" spc="-6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negativos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Obtener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la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aprobación </a:t>
            </a:r>
            <a:r>
              <a:rPr sz="2000" spc="-10" dirty="0">
                <a:latin typeface="Tahoma"/>
                <a:cs typeface="Tahoma"/>
              </a:rPr>
              <a:t>para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participar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en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el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proceso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Preparación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las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partes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para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enfrentar el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proceso;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generar</a:t>
            </a:r>
            <a:endParaRPr sz="20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latin typeface="Tahoma"/>
                <a:cs typeface="Tahoma"/>
              </a:rPr>
              <a:t>condiciones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seguridad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confianza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con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las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partes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dirty="0">
                <a:latin typeface="Tahoma"/>
                <a:cs typeface="Tahoma"/>
              </a:rPr>
              <a:t>Análisis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del </a:t>
            </a:r>
            <a:r>
              <a:rPr sz="2000" spc="-5" dirty="0">
                <a:latin typeface="Tahoma"/>
                <a:cs typeface="Tahoma"/>
              </a:rPr>
              <a:t>problema.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Obtención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información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relevante</a:t>
            </a:r>
            <a:endParaRPr sz="20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Diseño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una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estrategia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negociación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1476" y="5870447"/>
            <a:ext cx="990600" cy="9875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523" y="2667000"/>
            <a:ext cx="4191000" cy="4191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object 8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2220976" y="6856730"/>
                  </a:lnTo>
                  <a:lnTo>
                    <a:pt x="2220976" y="6399530"/>
                  </a:lnTo>
                  <a:lnTo>
                    <a:pt x="9971151" y="6399530"/>
                  </a:lnTo>
                  <a:lnTo>
                    <a:pt x="9971151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60194" y="877061"/>
            <a:ext cx="4175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Indagar</a:t>
            </a:r>
            <a:r>
              <a:rPr sz="3600" spc="-65" dirty="0"/>
              <a:t> </a:t>
            </a:r>
            <a:r>
              <a:rPr sz="3600" spc="-10" dirty="0"/>
              <a:t>Intereses</a:t>
            </a:r>
            <a:endParaRPr sz="3600"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211451" y="3108325"/>
          <a:ext cx="7755890" cy="4040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1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4179">
                <a:tc>
                  <a:txBody>
                    <a:bodyPr/>
                    <a:lstStyle/>
                    <a:p>
                      <a:pPr marL="138430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míos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2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otra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parte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50"/>
                        </a:lnSpc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terceros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126">
                <a:tc>
                  <a:txBody>
                    <a:bodyPr/>
                    <a:lstStyle/>
                    <a:p>
                      <a:pPr marL="68580">
                        <a:lnSpc>
                          <a:spcPts val="2595"/>
                        </a:lnSpc>
                      </a:pPr>
                      <a:r>
                        <a:rPr sz="2200" spc="-5" dirty="0">
                          <a:latin typeface="Verdana"/>
                          <a:cs typeface="Verdana"/>
                        </a:rPr>
                        <a:t>Q</a:t>
                      </a:r>
                      <a:r>
                        <a:rPr sz="2200" spc="-20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É</a:t>
                      </a:r>
                      <a:r>
                        <a:rPr sz="22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ME</a:t>
                      </a:r>
                      <a:r>
                        <a:rPr sz="22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" dirty="0">
                          <a:latin typeface="Verdana"/>
                          <a:cs typeface="Verdana"/>
                        </a:rPr>
                        <a:t>IM</a:t>
                      </a:r>
                      <a:r>
                        <a:rPr sz="2200" spc="-10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2200" spc="-5" dirty="0">
                          <a:latin typeface="Verdana"/>
                          <a:cs typeface="Verdana"/>
                        </a:rPr>
                        <a:t>ORTA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20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200" spc="-1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MÍ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6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20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1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2000" spc="-1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EST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000" spc="-40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sz="2000" spc="10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ERA</a:t>
                      </a:r>
                      <a:endParaRPr sz="2000">
                        <a:latin typeface="Verdana"/>
                        <a:cs typeface="Verdana"/>
                      </a:endParaRPr>
                    </a:p>
                    <a:p>
                      <a:pPr marL="69215" marR="530225">
                        <a:lnSpc>
                          <a:spcPts val="2640"/>
                        </a:lnSpc>
                        <a:spcBef>
                          <a:spcPts val="80"/>
                        </a:spcBef>
                      </a:pPr>
                      <a:r>
                        <a:rPr sz="2200" spc="-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2200" spc="-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5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2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LUG</a:t>
                      </a:r>
                      <a:r>
                        <a:rPr sz="2200" spc="-3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R,  </a:t>
                      </a:r>
                      <a:r>
                        <a:rPr sz="2200" spc="-5" dirty="0">
                          <a:latin typeface="Verdana"/>
                          <a:cs typeface="Verdana"/>
                        </a:rPr>
                        <a:t>Q</a:t>
                      </a:r>
                      <a:r>
                        <a:rPr sz="2200" spc="-20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É</a:t>
                      </a:r>
                      <a:r>
                        <a:rPr sz="22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ME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69215" marR="88900">
                        <a:lnSpc>
                          <a:spcPts val="2640"/>
                        </a:lnSpc>
                        <a:spcBef>
                          <a:spcPts val="5"/>
                        </a:spcBef>
                      </a:pPr>
                      <a:r>
                        <a:rPr sz="2200" spc="-5" dirty="0">
                          <a:latin typeface="Verdana"/>
                          <a:cs typeface="Verdana"/>
                        </a:rPr>
                        <a:t>IM</a:t>
                      </a:r>
                      <a:r>
                        <a:rPr sz="2200" spc="-15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2200" spc="-5" dirty="0">
                          <a:latin typeface="Verdana"/>
                          <a:cs typeface="Verdana"/>
                        </a:rPr>
                        <a:t>ORT</a:t>
                      </a:r>
                      <a:r>
                        <a:rPr sz="2200" spc="-2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RÍA</a:t>
                      </a:r>
                      <a:r>
                        <a:rPr sz="220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O  ME</a:t>
                      </a:r>
                      <a:r>
                        <a:rPr sz="22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PREOC</a:t>
                      </a:r>
                      <a:r>
                        <a:rPr sz="2200" spc="-1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2200" spc="-3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200" dirty="0">
                          <a:latin typeface="Verdana"/>
                          <a:cs typeface="Verdana"/>
                        </a:rPr>
                        <a:t>RÍA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1E7E7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201295">
                        <a:lnSpc>
                          <a:spcPts val="2400"/>
                        </a:lnSpc>
                        <a:spcBef>
                          <a:spcPts val="4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Á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LES</a:t>
                      </a:r>
                      <a:r>
                        <a:rPr sz="200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SO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2000" spc="-1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L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S  PREOC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PAC</a:t>
                      </a:r>
                      <a:r>
                        <a:rPr sz="2000" spc="10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ONES  D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2000" spc="-1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S</a:t>
                      </a:r>
                      <a:endParaRPr sz="2000">
                        <a:latin typeface="Verdana"/>
                        <a:cs typeface="Verdana"/>
                      </a:endParaRPr>
                    </a:p>
                    <a:p>
                      <a:pPr marL="69215" marR="631190">
                        <a:lnSpc>
                          <a:spcPts val="24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ONA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2000" spc="-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Q</a:t>
                      </a:r>
                      <a:r>
                        <a:rPr sz="2000" spc="-2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E  P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ED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2000" spc="-1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40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ERSE  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FE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D</a:t>
                      </a:r>
                      <a:r>
                        <a:rPr sz="2000" spc="-1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2000" spc="-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DE 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MANERA</a:t>
                      </a:r>
                      <a:endParaRPr sz="2000">
                        <a:latin typeface="Verdana"/>
                        <a:cs typeface="Verdana"/>
                      </a:endParaRPr>
                    </a:p>
                    <a:p>
                      <a:pPr marL="69215">
                        <a:lnSpc>
                          <a:spcPts val="2255"/>
                        </a:lnSpc>
                      </a:pPr>
                      <a:r>
                        <a:rPr sz="2000" spc="-130" dirty="0">
                          <a:latin typeface="Verdana"/>
                          <a:cs typeface="Verdana"/>
                        </a:rPr>
                        <a:t>SIGNIFICATIVA?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1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2214626" y="3108325"/>
            <a:ext cx="7762875" cy="0"/>
          </a:xfrm>
          <a:custGeom>
            <a:avLst/>
            <a:gdLst/>
            <a:ahLst/>
            <a:cxnLst/>
            <a:rect l="l" t="t" r="r" b="b"/>
            <a:pathLst>
              <a:path w="7762875">
                <a:moveTo>
                  <a:pt x="0" y="0"/>
                </a:moveTo>
                <a:lnTo>
                  <a:pt x="776287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4626" y="6857631"/>
            <a:ext cx="7762875" cy="0"/>
          </a:xfrm>
          <a:custGeom>
            <a:avLst/>
            <a:gdLst/>
            <a:ahLst/>
            <a:cxnLst/>
            <a:rect l="l" t="t" r="r" b="b"/>
            <a:pathLst>
              <a:path w="7762875">
                <a:moveTo>
                  <a:pt x="0" y="0"/>
                </a:moveTo>
                <a:lnTo>
                  <a:pt x="776287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918841" y="2482976"/>
            <a:ext cx="5851525" cy="525145"/>
            <a:chOff x="2918841" y="2482976"/>
            <a:chExt cx="5851525" cy="525145"/>
          </a:xfrm>
        </p:grpSpPr>
        <p:sp>
          <p:nvSpPr>
            <p:cNvPr id="17" name="object 17"/>
            <p:cNvSpPr/>
            <p:nvPr/>
          </p:nvSpPr>
          <p:spPr>
            <a:xfrm>
              <a:off x="2928366" y="2492501"/>
              <a:ext cx="721360" cy="506095"/>
            </a:xfrm>
            <a:custGeom>
              <a:avLst/>
              <a:gdLst/>
              <a:ahLst/>
              <a:cxnLst/>
              <a:rect l="l" t="t" r="r" b="b"/>
              <a:pathLst>
                <a:path w="721360" h="506094">
                  <a:moveTo>
                    <a:pt x="540638" y="0"/>
                  </a:moveTo>
                  <a:lnTo>
                    <a:pt x="180212" y="0"/>
                  </a:lnTo>
                  <a:lnTo>
                    <a:pt x="180212" y="252984"/>
                  </a:lnTo>
                  <a:lnTo>
                    <a:pt x="0" y="252984"/>
                  </a:lnTo>
                  <a:lnTo>
                    <a:pt x="360425" y="505968"/>
                  </a:lnTo>
                  <a:lnTo>
                    <a:pt x="720851" y="252984"/>
                  </a:lnTo>
                  <a:lnTo>
                    <a:pt x="540638" y="252984"/>
                  </a:lnTo>
                  <a:lnTo>
                    <a:pt x="540638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28366" y="2492501"/>
              <a:ext cx="721360" cy="506095"/>
            </a:xfrm>
            <a:custGeom>
              <a:avLst/>
              <a:gdLst/>
              <a:ahLst/>
              <a:cxnLst/>
              <a:rect l="l" t="t" r="r" b="b"/>
              <a:pathLst>
                <a:path w="721360" h="506094">
                  <a:moveTo>
                    <a:pt x="0" y="252984"/>
                  </a:moveTo>
                  <a:lnTo>
                    <a:pt x="180212" y="252984"/>
                  </a:lnTo>
                  <a:lnTo>
                    <a:pt x="180212" y="0"/>
                  </a:lnTo>
                  <a:lnTo>
                    <a:pt x="540638" y="0"/>
                  </a:lnTo>
                  <a:lnTo>
                    <a:pt x="540638" y="252984"/>
                  </a:lnTo>
                  <a:lnTo>
                    <a:pt x="720851" y="252984"/>
                  </a:lnTo>
                  <a:lnTo>
                    <a:pt x="360425" y="505968"/>
                  </a:lnTo>
                  <a:lnTo>
                    <a:pt x="0" y="252984"/>
                  </a:lnTo>
                  <a:close/>
                </a:path>
              </a:pathLst>
            </a:custGeom>
            <a:ln w="19050">
              <a:solidFill>
                <a:srgbClr val="800C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49061" y="2492501"/>
              <a:ext cx="792480" cy="506095"/>
            </a:xfrm>
            <a:custGeom>
              <a:avLst/>
              <a:gdLst/>
              <a:ahLst/>
              <a:cxnLst/>
              <a:rect l="l" t="t" r="r" b="b"/>
              <a:pathLst>
                <a:path w="792479" h="506094">
                  <a:moveTo>
                    <a:pt x="594360" y="0"/>
                  </a:moveTo>
                  <a:lnTo>
                    <a:pt x="198120" y="0"/>
                  </a:lnTo>
                  <a:lnTo>
                    <a:pt x="198120" y="252984"/>
                  </a:lnTo>
                  <a:lnTo>
                    <a:pt x="0" y="252984"/>
                  </a:lnTo>
                  <a:lnTo>
                    <a:pt x="396239" y="505968"/>
                  </a:lnTo>
                  <a:lnTo>
                    <a:pt x="792479" y="252984"/>
                  </a:lnTo>
                  <a:lnTo>
                    <a:pt x="594360" y="25298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49061" y="2492501"/>
              <a:ext cx="792480" cy="506095"/>
            </a:xfrm>
            <a:custGeom>
              <a:avLst/>
              <a:gdLst/>
              <a:ahLst/>
              <a:cxnLst/>
              <a:rect l="l" t="t" r="r" b="b"/>
              <a:pathLst>
                <a:path w="792479" h="506094">
                  <a:moveTo>
                    <a:pt x="0" y="252984"/>
                  </a:moveTo>
                  <a:lnTo>
                    <a:pt x="198120" y="252984"/>
                  </a:lnTo>
                  <a:lnTo>
                    <a:pt x="198120" y="0"/>
                  </a:lnTo>
                  <a:lnTo>
                    <a:pt x="594360" y="0"/>
                  </a:lnTo>
                  <a:lnTo>
                    <a:pt x="594360" y="252984"/>
                  </a:lnTo>
                  <a:lnTo>
                    <a:pt x="792479" y="252984"/>
                  </a:lnTo>
                  <a:lnTo>
                    <a:pt x="396239" y="505968"/>
                  </a:lnTo>
                  <a:lnTo>
                    <a:pt x="0" y="252984"/>
                  </a:lnTo>
                  <a:close/>
                </a:path>
              </a:pathLst>
            </a:custGeom>
            <a:ln w="19049">
              <a:solidFill>
                <a:srgbClr val="800C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96606" y="2492501"/>
              <a:ext cx="864235" cy="506095"/>
            </a:xfrm>
            <a:custGeom>
              <a:avLst/>
              <a:gdLst/>
              <a:ahLst/>
              <a:cxnLst/>
              <a:rect l="l" t="t" r="r" b="b"/>
              <a:pathLst>
                <a:path w="864234" h="506094">
                  <a:moveTo>
                    <a:pt x="648080" y="0"/>
                  </a:moveTo>
                  <a:lnTo>
                    <a:pt x="216026" y="0"/>
                  </a:lnTo>
                  <a:lnTo>
                    <a:pt x="216026" y="252984"/>
                  </a:lnTo>
                  <a:lnTo>
                    <a:pt x="0" y="252984"/>
                  </a:lnTo>
                  <a:lnTo>
                    <a:pt x="432053" y="505968"/>
                  </a:lnTo>
                  <a:lnTo>
                    <a:pt x="864108" y="252984"/>
                  </a:lnTo>
                  <a:lnTo>
                    <a:pt x="648080" y="252984"/>
                  </a:lnTo>
                  <a:lnTo>
                    <a:pt x="64808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96606" y="2492501"/>
              <a:ext cx="864235" cy="506095"/>
            </a:xfrm>
            <a:custGeom>
              <a:avLst/>
              <a:gdLst/>
              <a:ahLst/>
              <a:cxnLst/>
              <a:rect l="l" t="t" r="r" b="b"/>
              <a:pathLst>
                <a:path w="864234" h="506094">
                  <a:moveTo>
                    <a:pt x="0" y="252984"/>
                  </a:moveTo>
                  <a:lnTo>
                    <a:pt x="216026" y="252984"/>
                  </a:lnTo>
                  <a:lnTo>
                    <a:pt x="216026" y="0"/>
                  </a:lnTo>
                  <a:lnTo>
                    <a:pt x="648080" y="0"/>
                  </a:lnTo>
                  <a:lnTo>
                    <a:pt x="648080" y="252984"/>
                  </a:lnTo>
                  <a:lnTo>
                    <a:pt x="864108" y="252984"/>
                  </a:lnTo>
                  <a:lnTo>
                    <a:pt x="432053" y="505968"/>
                  </a:lnTo>
                  <a:lnTo>
                    <a:pt x="0" y="252984"/>
                  </a:lnTo>
                  <a:close/>
                </a:path>
              </a:pathLst>
            </a:custGeom>
            <a:ln w="19050">
              <a:solidFill>
                <a:srgbClr val="800C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60194" y="614298"/>
            <a:ext cx="2336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4" dirty="0">
                <a:solidFill>
                  <a:srgbClr val="F8C6C5"/>
                </a:solidFill>
                <a:latin typeface="Verdana"/>
                <a:cs typeface="Verdana"/>
              </a:rPr>
              <a:t>Conclusiones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06751" y="2485389"/>
            <a:ext cx="7773670" cy="35845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indent="-342900">
              <a:lnSpc>
                <a:spcPts val="2380"/>
              </a:lnSpc>
              <a:spcBef>
                <a:spcPts val="390"/>
              </a:spcBef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Importancia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analizar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2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problema</a:t>
            </a:r>
            <a:r>
              <a:rPr sz="2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contexto</a:t>
            </a:r>
            <a:r>
              <a:rPr sz="22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se </a:t>
            </a:r>
            <a:r>
              <a:rPr sz="2200" spc="-6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produce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2510"/>
              </a:lnSpc>
              <a:spcBef>
                <a:spcPts val="695"/>
              </a:spcBef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Importancia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identificar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temas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ejes,</a:t>
            </a:r>
            <a:r>
              <a:rPr sz="22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claves</a:t>
            </a:r>
            <a:r>
              <a:rPr sz="2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endParaRPr sz="2200">
              <a:latin typeface="Tahoma"/>
              <a:cs typeface="Tahoma"/>
            </a:endParaRPr>
          </a:p>
          <a:p>
            <a:pPr marL="355600">
              <a:lnSpc>
                <a:spcPts val="2510"/>
              </a:lnSpc>
            </a:pP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problema</a:t>
            </a:r>
            <a:endParaRPr sz="2200">
              <a:latin typeface="Tahoma"/>
              <a:cs typeface="Tahoma"/>
            </a:endParaRPr>
          </a:p>
          <a:p>
            <a:pPr marL="355600" marR="736600" indent="-342900">
              <a:lnSpc>
                <a:spcPts val="2380"/>
              </a:lnSpc>
              <a:spcBef>
                <a:spcPts val="1040"/>
              </a:spcBef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Importancia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identificar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partes,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2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actores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relevantes,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sus</a:t>
            </a:r>
            <a:r>
              <a:rPr sz="22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intereses</a:t>
            </a:r>
            <a:r>
              <a:rPr sz="22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áreas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influencia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poder</a:t>
            </a:r>
            <a:endParaRPr sz="2200">
              <a:latin typeface="Tahoma"/>
              <a:cs typeface="Tahoma"/>
            </a:endParaRPr>
          </a:p>
          <a:p>
            <a:pPr marL="355600" marR="334010" indent="-342900">
              <a:lnSpc>
                <a:spcPts val="238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Importancia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identificar</a:t>
            </a:r>
            <a:r>
              <a:rPr sz="22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2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intereses</a:t>
            </a:r>
            <a:r>
              <a:rPr sz="2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mi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parte</a:t>
            </a:r>
            <a:r>
              <a:rPr sz="2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su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jerarquía,</a:t>
            </a:r>
            <a:r>
              <a:rPr sz="2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 áreas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de complementariedad,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compatibilidad, </a:t>
            </a:r>
            <a:r>
              <a:rPr sz="2200" spc="-6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intereses</a:t>
            </a:r>
            <a:r>
              <a:rPr sz="2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comunes</a:t>
            </a:r>
            <a:r>
              <a:rPr sz="22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opuestos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Definiciones</a:t>
            </a:r>
            <a:r>
              <a:rPr sz="22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estratégicas</a:t>
            </a:r>
            <a:r>
              <a:rPr sz="2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Tahoma"/>
                <a:cs typeface="Tahoma"/>
              </a:rPr>
              <a:t>éticas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3932" y="1067511"/>
            <a:ext cx="75679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 Dos:</a:t>
            </a:r>
            <a:r>
              <a:rPr spc="-20" dirty="0"/>
              <a:t> </a:t>
            </a:r>
            <a:r>
              <a:rPr dirty="0"/>
              <a:t>Apertura</a:t>
            </a:r>
            <a:r>
              <a:rPr spc="-55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la</a:t>
            </a:r>
            <a:r>
              <a:rPr spc="-10" dirty="0"/>
              <a:t> </a:t>
            </a:r>
            <a:r>
              <a:rPr dirty="0"/>
              <a:t>negociación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33932" y="2509875"/>
            <a:ext cx="3541395" cy="9417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Presentación de los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negociadores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Abrir</a:t>
            </a:r>
            <a:r>
              <a:rPr sz="1700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el</a:t>
            </a:r>
            <a:r>
              <a:rPr sz="17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diálogo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6832" y="3175254"/>
            <a:ext cx="617855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Crear</a:t>
            </a:r>
            <a:r>
              <a:rPr sz="1700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clima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7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colaboración: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tono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abierto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7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pro</a:t>
            </a:r>
            <a:r>
              <a:rPr sz="17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activo,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transmitir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6832" y="3356609"/>
            <a:ext cx="216789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54125" algn="l"/>
              </a:tabLst>
            </a:pP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seguridad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y	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confianza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3932" y="3664153"/>
            <a:ext cx="6938009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1675130" algn="l"/>
              </a:tabLst>
            </a:pPr>
            <a:r>
              <a:rPr sz="1350" spc="-125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Delimitar</a:t>
            </a:r>
            <a:r>
              <a:rPr sz="1700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los	temas</a:t>
            </a:r>
            <a:r>
              <a:rPr sz="1700" spc="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discutir;</a:t>
            </a:r>
            <a:r>
              <a:rPr sz="17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explorar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posiciones</a:t>
            </a:r>
            <a:r>
              <a:rPr sz="17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iniciales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7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indagar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3932" y="3797909"/>
            <a:ext cx="5671820" cy="9417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480"/>
              </a:spcBef>
              <a:tabLst>
                <a:tab pos="5307330" algn="l"/>
              </a:tabLst>
            </a:pP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eses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7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ne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es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id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emo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c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onale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ur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id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,	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etc.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Definir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ámbito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lo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negociable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76832" y="4463288"/>
            <a:ext cx="61315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2650" algn="l"/>
              </a:tabLst>
            </a:pPr>
            <a:r>
              <a:rPr sz="1700" spc="-5" dirty="0">
                <a:solidFill>
                  <a:srgbClr val="FF0000"/>
                </a:solidFill>
                <a:latin typeface="Tahoma"/>
                <a:cs typeface="Tahoma"/>
              </a:rPr>
              <a:t>Acordar	la agenda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mesa: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 identificar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7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acordar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7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temas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6832" y="4644644"/>
            <a:ext cx="61995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5235" algn="l"/>
              </a:tabLst>
            </a:pP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centrales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tratar;</a:t>
            </a:r>
            <a:r>
              <a:rPr sz="17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definir	la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secuencia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en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7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van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 tratar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3932" y="4778213"/>
            <a:ext cx="4893310" cy="9493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480"/>
              </a:spcBef>
            </a:pP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temas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354965" algn="l"/>
              </a:tabLst>
            </a:pPr>
            <a:r>
              <a:rPr sz="1350" spc="-125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dirty="0">
                <a:solidFill>
                  <a:srgbClr val="FF0000"/>
                </a:solidFill>
                <a:latin typeface="Tahoma"/>
                <a:cs typeface="Tahoma"/>
              </a:rPr>
              <a:t>Qué</a:t>
            </a:r>
            <a:r>
              <a:rPr sz="17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FF0000"/>
                </a:solidFill>
                <a:latin typeface="Tahoma"/>
                <a:cs typeface="Tahoma"/>
              </a:rPr>
              <a:t>es</a:t>
            </a:r>
            <a:r>
              <a:rPr sz="17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FF0000"/>
                </a:solidFill>
                <a:latin typeface="Tahoma"/>
                <a:cs typeface="Tahoma"/>
              </a:rPr>
              <a:t>lo</a:t>
            </a:r>
            <a:r>
              <a:rPr sz="17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FF0000"/>
                </a:solidFill>
                <a:latin typeface="Tahoma"/>
                <a:cs typeface="Tahoma"/>
              </a:rPr>
              <a:t>negociable?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Definir 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7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acordar</a:t>
            </a:r>
            <a:r>
              <a:rPr sz="17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el procedimiento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7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700" dirty="0">
                <a:solidFill>
                  <a:srgbClr val="404040"/>
                </a:solidFill>
                <a:latin typeface="Tahoma"/>
                <a:cs typeface="Tahoma"/>
              </a:rPr>
              <a:t> mesa</a:t>
            </a:r>
            <a:endParaRPr sz="17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392668" y="2386583"/>
            <a:ext cx="2848610" cy="3436620"/>
            <a:chOff x="8392668" y="2386583"/>
            <a:chExt cx="2848610" cy="343662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92668" y="2386583"/>
              <a:ext cx="2848355" cy="1600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2668" y="4184904"/>
              <a:ext cx="2791968" cy="1638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83691" y="898016"/>
            <a:ext cx="85502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 Tres:</a:t>
            </a:r>
            <a:r>
              <a:rPr spc="-15" dirty="0"/>
              <a:t> </a:t>
            </a:r>
            <a:r>
              <a:rPr spc="-5" dirty="0"/>
              <a:t>Exploración</a:t>
            </a:r>
            <a:r>
              <a:rPr spc="-50" dirty="0"/>
              <a:t> </a:t>
            </a:r>
            <a:r>
              <a:rPr dirty="0"/>
              <a:t>/ compresión</a:t>
            </a:r>
            <a:r>
              <a:rPr spc="-45" dirty="0"/>
              <a:t> </a:t>
            </a:r>
            <a:r>
              <a:rPr spc="-5" dirty="0"/>
              <a:t>de </a:t>
            </a:r>
            <a:r>
              <a:rPr dirty="0"/>
              <a:t>la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83691" y="1386077"/>
            <a:ext cx="70040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5E1A9"/>
                </a:solidFill>
                <a:latin typeface="Tahoma"/>
                <a:cs typeface="Tahoma"/>
              </a:rPr>
              <a:t>perspectiva</a:t>
            </a:r>
            <a:r>
              <a:rPr sz="3200" b="1" spc="-45" dirty="0">
                <a:solidFill>
                  <a:srgbClr val="F5E1A9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E1A9"/>
                </a:solidFill>
                <a:latin typeface="Tahoma"/>
                <a:cs typeface="Tahoma"/>
              </a:rPr>
              <a:t>y</a:t>
            </a:r>
            <a:r>
              <a:rPr sz="3200" b="1" spc="-20" dirty="0">
                <a:solidFill>
                  <a:srgbClr val="F5E1A9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E1A9"/>
                </a:solidFill>
                <a:latin typeface="Tahoma"/>
                <a:cs typeface="Tahoma"/>
              </a:rPr>
              <a:t>necesidades</a:t>
            </a:r>
            <a:r>
              <a:rPr sz="3200" b="1" spc="-40" dirty="0">
                <a:solidFill>
                  <a:srgbClr val="F5E1A9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E1A9"/>
                </a:solidFill>
                <a:latin typeface="Tahoma"/>
                <a:cs typeface="Tahoma"/>
              </a:rPr>
              <a:t>mutuas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3932" y="2579369"/>
            <a:ext cx="8597265" cy="303720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5600" marR="763905" indent="-342900">
              <a:lnSpc>
                <a:spcPct val="80000"/>
              </a:lnSpc>
              <a:spcBef>
                <a:spcPts val="550"/>
              </a:spcBef>
              <a:tabLst>
                <a:tab pos="354965" algn="l"/>
              </a:tabLst>
            </a:pPr>
            <a:r>
              <a:rPr sz="150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Indagación</a:t>
            </a:r>
            <a:r>
              <a:rPr sz="19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perspectiva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inicial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cada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parte.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relato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inicial.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900" spc="-5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hechos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partes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traen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mesa.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posiciones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2050"/>
              </a:lnSpc>
              <a:spcBef>
                <a:spcPts val="540"/>
              </a:spcBef>
              <a:tabLst>
                <a:tab pos="354965" algn="l"/>
                <a:tab pos="1379220" algn="l"/>
              </a:tabLst>
            </a:pPr>
            <a:r>
              <a:rPr sz="150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900" spc="-10" dirty="0">
                <a:solidFill>
                  <a:srgbClr val="FF0000"/>
                </a:solidFill>
                <a:latin typeface="Tahoma"/>
                <a:cs typeface="Tahoma"/>
              </a:rPr>
              <a:t>Explorar	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necesidades</a:t>
            </a:r>
            <a:r>
              <a:rPr sz="19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partes</a:t>
            </a:r>
            <a:r>
              <a:rPr sz="19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subyacen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posiciones.</a:t>
            </a:r>
            <a:endParaRPr sz="1900">
              <a:latin typeface="Tahoma"/>
              <a:cs typeface="Tahoma"/>
            </a:endParaRPr>
          </a:p>
          <a:p>
            <a:pPr marL="355600">
              <a:lnSpc>
                <a:spcPts val="2050"/>
              </a:lnSpc>
            </a:pPr>
            <a:r>
              <a:rPr sz="1900" spc="-10" dirty="0">
                <a:solidFill>
                  <a:srgbClr val="FF0000"/>
                </a:solidFill>
                <a:latin typeface="Tahoma"/>
                <a:cs typeface="Tahoma"/>
              </a:rPr>
              <a:t>Intereses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354965" algn="l"/>
              </a:tabLst>
            </a:pPr>
            <a:r>
              <a:rPr sz="150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Se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identifican</a:t>
            </a:r>
            <a:r>
              <a:rPr sz="19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Tahoma"/>
                <a:cs typeface="Tahoma"/>
              </a:rPr>
              <a:t>prioridades</a:t>
            </a:r>
            <a:r>
              <a:rPr sz="1900" spc="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necesidades</a:t>
            </a:r>
            <a:r>
              <a:rPr sz="19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cada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</a:t>
            </a:r>
            <a:endParaRPr sz="1900">
              <a:latin typeface="Tahoma"/>
              <a:cs typeface="Tahoma"/>
            </a:endParaRPr>
          </a:p>
          <a:p>
            <a:pPr marL="355600" marR="5080" indent="-342900">
              <a:lnSpc>
                <a:spcPts val="182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50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Generar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empatía: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ayuda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cada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ponerse</a:t>
            </a:r>
            <a:r>
              <a:rPr sz="19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9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lugar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404040"/>
                </a:solidFill>
                <a:latin typeface="Tahoma"/>
                <a:cs typeface="Tahoma"/>
              </a:rPr>
              <a:t>otro-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legitima </a:t>
            </a:r>
            <a:r>
              <a:rPr sz="1900" spc="-5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9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partes.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FF0000"/>
                </a:solidFill>
                <a:latin typeface="Tahoma"/>
                <a:cs typeface="Tahoma"/>
              </a:rPr>
              <a:t>Amplía</a:t>
            </a:r>
            <a:r>
              <a:rPr sz="1900" spc="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FF0000"/>
                </a:solidFill>
                <a:latin typeface="Tahoma"/>
                <a:cs typeface="Tahoma"/>
              </a:rPr>
              <a:t>la</a:t>
            </a:r>
            <a:r>
              <a:rPr sz="1900" spc="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Tahoma"/>
                <a:cs typeface="Tahoma"/>
              </a:rPr>
              <a:t>perspectiva</a:t>
            </a:r>
            <a:r>
              <a:rPr sz="1900" spc="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inicial</a:t>
            </a:r>
            <a:endParaRPr sz="1900">
              <a:latin typeface="Tahoma"/>
              <a:cs typeface="Tahoma"/>
            </a:endParaRPr>
          </a:p>
          <a:p>
            <a:pPr marL="355600" marR="133985" indent="-342900">
              <a:lnSpc>
                <a:spcPts val="182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150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900" spc="-10" dirty="0">
                <a:solidFill>
                  <a:srgbClr val="FF0000"/>
                </a:solidFill>
                <a:latin typeface="Tahoma"/>
                <a:cs typeface="Tahoma"/>
              </a:rPr>
              <a:t>Circulación</a:t>
            </a:r>
            <a:r>
              <a:rPr sz="1900" spc="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FF0000"/>
                </a:solidFill>
                <a:latin typeface="Tahoma"/>
                <a:cs typeface="Tahoma"/>
              </a:rPr>
              <a:t>de</a:t>
            </a:r>
            <a:r>
              <a:rPr sz="1900" spc="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FF0000"/>
                </a:solidFill>
                <a:latin typeface="Tahoma"/>
                <a:cs typeface="Tahoma"/>
              </a:rPr>
              <a:t>la</a:t>
            </a:r>
            <a:r>
              <a:rPr sz="1900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FF0000"/>
                </a:solidFill>
                <a:latin typeface="Tahoma"/>
                <a:cs typeface="Tahoma"/>
              </a:rPr>
              <a:t>información</a:t>
            </a:r>
            <a:r>
              <a:rPr sz="1900" spc="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relevante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404040"/>
                </a:solidFill>
                <a:latin typeface="Tahoma"/>
                <a:cs typeface="Tahoma"/>
              </a:rPr>
              <a:t>intereses</a:t>
            </a:r>
            <a:r>
              <a:rPr sz="19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19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partes</a:t>
            </a:r>
            <a:r>
              <a:rPr sz="19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en</a:t>
            </a:r>
            <a:r>
              <a:rPr sz="19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900" spc="-5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00" spc="-5" dirty="0">
                <a:solidFill>
                  <a:srgbClr val="404040"/>
                </a:solidFill>
                <a:latin typeface="Tahoma"/>
                <a:cs typeface="Tahoma"/>
              </a:rPr>
              <a:t>mesa.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354965" algn="l"/>
                <a:tab pos="54984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Herramientas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:</a:t>
            </a:r>
            <a:r>
              <a:rPr sz="2200" spc="2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Lenguaje</a:t>
            </a:r>
            <a:r>
              <a:rPr sz="2200" spc="5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interrogativo:	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preguntas</a:t>
            </a:r>
            <a:r>
              <a:rPr sz="2200" spc="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abiertas,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6832" y="5490768"/>
            <a:ext cx="70650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Estratégicas</a:t>
            </a:r>
            <a:r>
              <a:rPr sz="2200" spc="2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y</a:t>
            </a:r>
            <a:r>
              <a:rPr sz="2200" spc="1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circulares.</a:t>
            </a:r>
            <a:r>
              <a:rPr sz="220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Lenguaje</a:t>
            </a:r>
            <a:r>
              <a:rPr sz="2200" spc="3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2F4E4E"/>
                </a:solidFill>
                <a:latin typeface="Tahoma"/>
                <a:cs typeface="Tahoma"/>
              </a:rPr>
              <a:t>afirmativo:</a:t>
            </a:r>
            <a:r>
              <a:rPr sz="2200" spc="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2F4E4E"/>
                </a:solidFill>
                <a:latin typeface="Tahoma"/>
                <a:cs typeface="Tahoma"/>
              </a:rPr>
              <a:t>parafraseo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3932" y="1067511"/>
            <a:ext cx="83826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</a:t>
            </a:r>
            <a:r>
              <a:rPr dirty="0"/>
              <a:t> </a:t>
            </a:r>
            <a:r>
              <a:rPr spc="-5" dirty="0"/>
              <a:t>cuatro:</a:t>
            </a:r>
            <a:r>
              <a:rPr spc="-35" dirty="0"/>
              <a:t> </a:t>
            </a:r>
            <a:r>
              <a:rPr dirty="0"/>
              <a:t>replanteo</a:t>
            </a:r>
            <a:r>
              <a:rPr spc="-10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dirty="0"/>
              <a:t>la</a:t>
            </a:r>
            <a:r>
              <a:rPr spc="-20" dirty="0"/>
              <a:t> </a:t>
            </a:r>
            <a:r>
              <a:rPr spc="-5" dirty="0"/>
              <a:t>controversia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33932" y="2998469"/>
            <a:ext cx="8517255" cy="28467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indent="-342900">
              <a:lnSpc>
                <a:spcPts val="2380"/>
              </a:lnSpc>
              <a:spcBef>
                <a:spcPts val="390"/>
              </a:spcBef>
              <a:tabLst>
                <a:tab pos="354965" algn="l"/>
                <a:tab pos="1808480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b="1" spc="-10" dirty="0">
                <a:solidFill>
                  <a:srgbClr val="FF0000"/>
                </a:solidFill>
                <a:latin typeface="Tahoma"/>
                <a:cs typeface="Tahoma"/>
              </a:rPr>
              <a:t>Redefinición</a:t>
            </a:r>
            <a:r>
              <a:rPr sz="2200" b="1" spc="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Tahoma"/>
                <a:cs typeface="Tahoma"/>
              </a:rPr>
              <a:t>del</a:t>
            </a:r>
            <a:r>
              <a:rPr sz="2200" b="1" spc="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FF0000"/>
                </a:solidFill>
                <a:latin typeface="Tahoma"/>
                <a:cs typeface="Tahoma"/>
              </a:rPr>
              <a:t>problema</a:t>
            </a:r>
            <a:r>
              <a:rPr sz="2200" b="1" spc="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Tahoma"/>
                <a:cs typeface="Tahoma"/>
              </a:rPr>
              <a:t>desde</a:t>
            </a:r>
            <a:r>
              <a:rPr sz="2200" b="1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necesidades/ 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intereses	de</a:t>
            </a:r>
            <a:r>
              <a:rPr sz="22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22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Tahoma"/>
                <a:cs typeface="Tahoma"/>
              </a:rPr>
              <a:t>partes</a:t>
            </a:r>
            <a:r>
              <a:rPr sz="2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2200" b="1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negociación</a:t>
            </a:r>
            <a:r>
              <a:rPr sz="22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las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Tahoma"/>
                <a:cs typeface="Tahoma"/>
              </a:rPr>
              <a:t>prioridades </a:t>
            </a:r>
            <a:r>
              <a:rPr sz="2200" b="1" spc="-6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que</a:t>
            </a:r>
            <a:r>
              <a:rPr sz="22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le</a:t>
            </a:r>
            <a:r>
              <a:rPr sz="22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asignan</a:t>
            </a:r>
            <a:r>
              <a:rPr sz="22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los</a:t>
            </a:r>
            <a:r>
              <a:rPr sz="2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Tahoma"/>
                <a:cs typeface="Tahoma"/>
              </a:rPr>
              <a:t>intervinientes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>
              <a:latin typeface="Tahoma"/>
              <a:cs typeface="Tahoma"/>
            </a:endParaRPr>
          </a:p>
          <a:p>
            <a:pPr marL="355600" marR="145415" indent="-342900">
              <a:lnSpc>
                <a:spcPts val="2110"/>
              </a:lnSpc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Cómo</a:t>
            </a:r>
            <a:r>
              <a:rPr sz="2200" b="1" u="heavy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podemos</a:t>
            </a:r>
            <a:r>
              <a:rPr sz="2200" b="1" u="heavy" spc="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hacer/</a:t>
            </a:r>
            <a:r>
              <a:rPr sz="2200" b="1" u="heavy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de</a:t>
            </a:r>
            <a:r>
              <a:rPr sz="2200" b="1" u="heavy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qué</a:t>
            </a:r>
            <a:r>
              <a:rPr sz="2200" b="1" u="heavy" spc="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forma</a:t>
            </a:r>
            <a:r>
              <a:rPr sz="22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podemos</a:t>
            </a:r>
            <a:r>
              <a:rPr sz="2200" b="1" u="heavy" spc="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lograr</a:t>
            </a:r>
            <a:r>
              <a:rPr sz="2200" b="1" u="heavy" spc="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que </a:t>
            </a:r>
            <a:r>
              <a:rPr sz="2200" b="1" spc="-6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se</a:t>
            </a:r>
            <a:r>
              <a:rPr sz="2200" b="1" u="heavy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satisfagan</a:t>
            </a:r>
            <a:r>
              <a:rPr sz="2200" b="1" u="heavy" spc="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los</a:t>
            </a:r>
            <a:r>
              <a:rPr sz="2200" b="1" u="heavy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interese</a:t>
            </a:r>
            <a:r>
              <a:rPr sz="2200" b="1" u="heavy" spc="5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de</a:t>
            </a:r>
            <a:r>
              <a:rPr sz="2200" b="1" u="heavy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las</a:t>
            </a:r>
            <a:r>
              <a:rPr sz="22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partes</a:t>
            </a:r>
            <a:r>
              <a:rPr sz="2200" b="1" u="heavy" spc="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al</a:t>
            </a:r>
            <a:r>
              <a:rPr sz="2200" b="1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más</a:t>
            </a:r>
            <a:r>
              <a:rPr sz="2200" b="1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alto</a:t>
            </a:r>
            <a:r>
              <a:rPr sz="2200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 </a:t>
            </a:r>
            <a:r>
              <a:rPr sz="2200" b="1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ahoma"/>
                <a:cs typeface="Tahoma"/>
              </a:rPr>
              <a:t>nivel?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750" spc="-16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22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Herramientas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:</a:t>
            </a:r>
            <a:r>
              <a:rPr sz="2200" spc="2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2F4E4E"/>
                </a:solidFill>
                <a:latin typeface="Tahoma"/>
                <a:cs typeface="Tahoma"/>
              </a:rPr>
              <a:t>Re</a:t>
            </a:r>
            <a:r>
              <a:rPr sz="2200" spc="1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significaciones,</a:t>
            </a:r>
            <a:r>
              <a:rPr sz="2200" spc="5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re</a:t>
            </a:r>
            <a:r>
              <a:rPr sz="2200" spc="1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2F4E4E"/>
                </a:solidFill>
                <a:latin typeface="Tahoma"/>
                <a:cs typeface="Tahoma"/>
              </a:rPr>
              <a:t>encuadres,</a:t>
            </a:r>
            <a:r>
              <a:rPr sz="2200" spc="25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2F4E4E"/>
                </a:solidFill>
                <a:latin typeface="Tahoma"/>
                <a:cs typeface="Tahoma"/>
              </a:rPr>
              <a:t>Narrativas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D0BEC-890A-A5D0-ED4A-6F89FC38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859282"/>
            <a:ext cx="7772400" cy="492443"/>
          </a:xfrm>
        </p:spPr>
        <p:txBody>
          <a:bodyPr/>
          <a:lstStyle/>
          <a:p>
            <a:pPr algn="ctr"/>
            <a:r>
              <a:rPr lang="es-ES" b="0" dirty="0">
                <a:solidFill>
                  <a:schemeClr val="tx1"/>
                </a:solidFill>
              </a:rPr>
              <a:t>Concepto de negociación</a:t>
            </a:r>
            <a:endParaRPr lang="es-CL" b="0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10FADE-E73F-E036-C86E-66144E635E47}"/>
              </a:ext>
            </a:extLst>
          </p:cNvPr>
          <p:cNvSpPr txBox="1"/>
          <p:nvPr/>
        </p:nvSpPr>
        <p:spPr>
          <a:xfrm>
            <a:off x="4038600" y="22098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Método voluntario, no adversarial de resolución de disputas en las que las partes interesadas, de manera libre y autónoma, </a:t>
            </a:r>
            <a:r>
              <a:rPr lang="es-ES" dirty="0" err="1"/>
              <a:t>co</a:t>
            </a:r>
            <a:r>
              <a:rPr lang="es-ES" dirty="0"/>
              <a:t>- construyen una solución que satisfaga los intereses relevantes de cada una, de manera más integradora, completa y viable posible.</a:t>
            </a:r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C65B7D9-3D32-1B36-9A75-2437BB8E6E66}"/>
              </a:ext>
            </a:extLst>
          </p:cNvPr>
          <p:cNvSpPr/>
          <p:nvPr/>
        </p:nvSpPr>
        <p:spPr>
          <a:xfrm>
            <a:off x="1524000" y="4105275"/>
            <a:ext cx="2971800" cy="1295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Conflicto</a:t>
            </a:r>
            <a:endParaRPr lang="es-CL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03F2212-F922-6800-1E83-B9FFCBADC155}"/>
              </a:ext>
            </a:extLst>
          </p:cNvPr>
          <p:cNvSpPr/>
          <p:nvPr/>
        </p:nvSpPr>
        <p:spPr>
          <a:xfrm>
            <a:off x="4724400" y="4105275"/>
            <a:ext cx="3124200" cy="1295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Partes</a:t>
            </a:r>
            <a:endParaRPr lang="es-CL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88BAE48-6CC5-A3C4-3904-EB76D3A13203}"/>
              </a:ext>
            </a:extLst>
          </p:cNvPr>
          <p:cNvSpPr/>
          <p:nvPr/>
        </p:nvSpPr>
        <p:spPr>
          <a:xfrm>
            <a:off x="8058150" y="4105275"/>
            <a:ext cx="3124200" cy="1295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Voluntariedad</a:t>
            </a:r>
            <a:endParaRPr lang="es-CL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742E17A-23EA-9743-4FD7-4901BD258FDC}"/>
              </a:ext>
            </a:extLst>
          </p:cNvPr>
          <p:cNvCxnSpPr/>
          <p:nvPr/>
        </p:nvCxnSpPr>
        <p:spPr>
          <a:xfrm flipH="1">
            <a:off x="3124201" y="3505200"/>
            <a:ext cx="914400" cy="399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F316360-53A1-3F1D-A224-D784FCE2EB7A}"/>
              </a:ext>
            </a:extLst>
          </p:cNvPr>
          <p:cNvCxnSpPr>
            <a:cxnSpLocks/>
          </p:cNvCxnSpPr>
          <p:nvPr/>
        </p:nvCxnSpPr>
        <p:spPr>
          <a:xfrm>
            <a:off x="5905500" y="3447872"/>
            <a:ext cx="0" cy="514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4AA1067-7A1B-C1DF-5E01-D795DF71C3DF}"/>
              </a:ext>
            </a:extLst>
          </p:cNvPr>
          <p:cNvCxnSpPr>
            <a:cxnSpLocks/>
          </p:cNvCxnSpPr>
          <p:nvPr/>
        </p:nvCxnSpPr>
        <p:spPr>
          <a:xfrm>
            <a:off x="8686800" y="3447872"/>
            <a:ext cx="762000" cy="51452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ocadillo: ovalado 17">
            <a:extLst>
              <a:ext uri="{FF2B5EF4-FFF2-40B4-BE49-F238E27FC236}">
                <a16:creationId xmlns:a16="http://schemas.microsoft.com/office/drawing/2014/main" id="{2DAB478C-720D-CC0A-788E-D48A8F107079}"/>
              </a:ext>
            </a:extLst>
          </p:cNvPr>
          <p:cNvSpPr/>
          <p:nvPr/>
        </p:nvSpPr>
        <p:spPr>
          <a:xfrm>
            <a:off x="10363200" y="3048000"/>
            <a:ext cx="1447800" cy="85707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Mínimo de tensión</a:t>
            </a:r>
            <a:endParaRPr lang="es-CL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1EAAB5E-21DD-6237-3EA8-27884A9ECB4E}"/>
              </a:ext>
            </a:extLst>
          </p:cNvPr>
          <p:cNvSpPr/>
          <p:nvPr/>
        </p:nvSpPr>
        <p:spPr>
          <a:xfrm>
            <a:off x="4114800" y="5943600"/>
            <a:ext cx="4953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Elementos esenciales</a:t>
            </a:r>
            <a:endParaRPr lang="es-CL" dirty="0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5356527-1C19-327C-26E8-A1B224297797}"/>
              </a:ext>
            </a:extLst>
          </p:cNvPr>
          <p:cNvCxnSpPr>
            <a:cxnSpLocks/>
          </p:cNvCxnSpPr>
          <p:nvPr/>
        </p:nvCxnSpPr>
        <p:spPr>
          <a:xfrm>
            <a:off x="6324600" y="5543550"/>
            <a:ext cx="0" cy="400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5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8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3932" y="1067511"/>
            <a:ext cx="72580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 cinco:</a:t>
            </a:r>
            <a:r>
              <a:rPr spc="-40" dirty="0"/>
              <a:t> </a:t>
            </a:r>
            <a:r>
              <a:rPr spc="-5" dirty="0"/>
              <a:t>Generación</a:t>
            </a:r>
            <a:r>
              <a:rPr spc="-40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opciones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33932" y="2590038"/>
            <a:ext cx="8511540" cy="32829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719455" indent="-342900">
              <a:lnSpc>
                <a:spcPct val="80000"/>
              </a:lnSpc>
              <a:spcBef>
                <a:spcPts val="459"/>
              </a:spcBef>
              <a:buClr>
                <a:srgbClr val="AF1512"/>
              </a:buClr>
              <a:buSzPct val="8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Estimular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comprensión de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la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necesidad de generar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múltiples</a:t>
            </a:r>
            <a:r>
              <a:rPr sz="15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opciones para </a:t>
            </a:r>
            <a:r>
              <a:rPr sz="1500" b="1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solucionar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conflicto</a:t>
            </a:r>
            <a:endParaRPr sz="15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Clr>
                <a:srgbClr val="AF1512"/>
              </a:buClr>
              <a:buSzPct val="8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Eliminar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creencia de que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sólo</a:t>
            </a:r>
            <a:r>
              <a:rPr sz="15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existe una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única opción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AF1512"/>
              </a:buClr>
              <a:buFont typeface="Arial MT"/>
              <a:buChar char="•"/>
            </a:pPr>
            <a:endParaRPr sz="25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Clr>
                <a:srgbClr val="AF1512"/>
              </a:buClr>
              <a:buSzPct val="8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Obtener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500" b="1" spc="4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reconocimiento</a:t>
            </a:r>
            <a:r>
              <a:rPr sz="15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los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intereses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todos los involucrados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AF1512"/>
              </a:buClr>
              <a:buFont typeface="Arial MT"/>
              <a:buChar char="•"/>
            </a:pPr>
            <a:endParaRPr sz="1800">
              <a:latin typeface="Tahoma"/>
              <a:cs typeface="Tahoma"/>
            </a:endParaRPr>
          </a:p>
          <a:p>
            <a:pPr marL="355600" marR="5080" indent="-342900">
              <a:lnSpc>
                <a:spcPts val="1440"/>
              </a:lnSpc>
              <a:spcBef>
                <a:spcPts val="1260"/>
              </a:spcBef>
              <a:buClr>
                <a:srgbClr val="AF1512"/>
              </a:buClr>
              <a:buSzPct val="8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Generar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múltiples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opciones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de mutuo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beneficio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y integradoras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de intereses de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ambas </a:t>
            </a:r>
            <a:r>
              <a:rPr sz="1500" b="1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partes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200" spc="-114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5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Legitimar</a:t>
            </a:r>
            <a:r>
              <a:rPr sz="1500" b="1" u="heavy" spc="-3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las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opciones </a:t>
            </a:r>
            <a:r>
              <a:rPr sz="15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en</a:t>
            </a:r>
            <a:r>
              <a:rPr sz="15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base</a:t>
            </a:r>
            <a:r>
              <a:rPr sz="15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a</a:t>
            </a:r>
            <a:r>
              <a:rPr sz="1500" b="1" u="heavy" spc="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criterios</a:t>
            </a:r>
            <a:r>
              <a:rPr sz="1500" b="1" u="heavy" spc="-1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objetivos</a:t>
            </a:r>
            <a:r>
              <a:rPr sz="1500" b="1" u="heavy" spc="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de</a:t>
            </a:r>
            <a:r>
              <a:rPr sz="15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realidad</a:t>
            </a:r>
            <a:endParaRPr sz="1500">
              <a:latin typeface="Tahoma"/>
              <a:cs typeface="Tahoma"/>
            </a:endParaRPr>
          </a:p>
          <a:p>
            <a:pPr marL="355600" marR="146685" indent="-342900">
              <a:lnSpc>
                <a:spcPts val="1440"/>
              </a:lnSpc>
              <a:spcBef>
                <a:spcPts val="985"/>
              </a:spcBef>
              <a:tabLst>
                <a:tab pos="354965" algn="l"/>
              </a:tabLst>
            </a:pPr>
            <a:r>
              <a:rPr sz="1200" spc="-12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5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Herramientas</a:t>
            </a:r>
            <a:r>
              <a:rPr sz="1500" spc="-5" dirty="0">
                <a:solidFill>
                  <a:srgbClr val="2F4E4E"/>
                </a:solidFill>
                <a:latin typeface="Tahoma"/>
                <a:cs typeface="Tahoma"/>
              </a:rPr>
              <a:t>:</a:t>
            </a:r>
            <a:r>
              <a:rPr sz="1500" spc="1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fomentar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5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creatividad- tormenta</a:t>
            </a:r>
            <a:r>
              <a:rPr sz="15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idea,</a:t>
            </a:r>
            <a:r>
              <a:rPr sz="15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suspender</a:t>
            </a:r>
            <a:r>
              <a:rPr sz="15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el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juicio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critico </a:t>
            </a:r>
            <a:r>
              <a:rPr sz="1500" b="1" spc="-4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inicial.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Legitimación</a:t>
            </a:r>
            <a:r>
              <a:rPr sz="15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sustancial: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agente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de la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realidad,</a:t>
            </a:r>
            <a:r>
              <a:rPr sz="15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uso </a:t>
            </a:r>
            <a:r>
              <a:rPr sz="1500" b="1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criterios</a:t>
            </a:r>
            <a:r>
              <a:rPr sz="15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404040"/>
                </a:solidFill>
                <a:latin typeface="Tahoma"/>
                <a:cs typeface="Tahoma"/>
              </a:rPr>
              <a:t>objetivos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02142" y="1519047"/>
              <a:ext cx="3288029" cy="768350"/>
            </a:xfrm>
            <a:custGeom>
              <a:avLst/>
              <a:gdLst/>
              <a:ahLst/>
              <a:cxnLst/>
              <a:rect l="l" t="t" r="r" b="b"/>
              <a:pathLst>
                <a:path w="3288029" h="768350">
                  <a:moveTo>
                    <a:pt x="3226307" y="0"/>
                  </a:moveTo>
                  <a:lnTo>
                    <a:pt x="2909951" y="104775"/>
                  </a:lnTo>
                  <a:lnTo>
                    <a:pt x="2591054" y="200660"/>
                  </a:lnTo>
                  <a:lnTo>
                    <a:pt x="2485643" y="229997"/>
                  </a:lnTo>
                  <a:lnTo>
                    <a:pt x="2271522" y="287274"/>
                  </a:lnTo>
                  <a:lnTo>
                    <a:pt x="2059812" y="340487"/>
                  </a:lnTo>
                  <a:lnTo>
                    <a:pt x="1954656" y="365760"/>
                  </a:lnTo>
                  <a:lnTo>
                    <a:pt x="1639697" y="436244"/>
                  </a:lnTo>
                  <a:lnTo>
                    <a:pt x="1330071" y="498855"/>
                  </a:lnTo>
                  <a:lnTo>
                    <a:pt x="1127378" y="536828"/>
                  </a:lnTo>
                  <a:lnTo>
                    <a:pt x="829309" y="588517"/>
                  </a:lnTo>
                  <a:lnTo>
                    <a:pt x="447928" y="646811"/>
                  </a:lnTo>
                  <a:lnTo>
                    <a:pt x="174751" y="683894"/>
                  </a:lnTo>
                  <a:lnTo>
                    <a:pt x="0" y="705103"/>
                  </a:lnTo>
                  <a:lnTo>
                    <a:pt x="9701" y="720494"/>
                  </a:lnTo>
                  <a:lnTo>
                    <a:pt x="29342" y="751181"/>
                  </a:lnTo>
                  <a:lnTo>
                    <a:pt x="39115" y="766572"/>
                  </a:lnTo>
                  <a:lnTo>
                    <a:pt x="66166" y="767349"/>
                  </a:lnTo>
                  <a:lnTo>
                    <a:pt x="95131" y="767793"/>
                  </a:lnTo>
                  <a:lnTo>
                    <a:pt x="125954" y="767911"/>
                  </a:lnTo>
                  <a:lnTo>
                    <a:pt x="192949" y="767195"/>
                  </a:lnTo>
                  <a:lnTo>
                    <a:pt x="305973" y="763849"/>
                  </a:lnTo>
                  <a:lnTo>
                    <a:pt x="477701" y="755441"/>
                  </a:lnTo>
                  <a:lnTo>
                    <a:pt x="773052" y="735284"/>
                  </a:lnTo>
                  <a:lnTo>
                    <a:pt x="1336019" y="685315"/>
                  </a:lnTo>
                  <a:lnTo>
                    <a:pt x="2059023" y="606988"/>
                  </a:lnTo>
                  <a:lnTo>
                    <a:pt x="2689041" y="527362"/>
                  </a:lnTo>
                  <a:lnTo>
                    <a:pt x="3038251" y="477217"/>
                  </a:lnTo>
                  <a:lnTo>
                    <a:pt x="3250138" y="443265"/>
                  </a:lnTo>
                  <a:lnTo>
                    <a:pt x="3288029" y="436752"/>
                  </a:lnTo>
                  <a:lnTo>
                    <a:pt x="3280235" y="379771"/>
                  </a:lnTo>
                  <a:lnTo>
                    <a:pt x="3273959" y="334487"/>
                  </a:lnTo>
                  <a:lnTo>
                    <a:pt x="3264862" y="270500"/>
                  </a:lnTo>
                  <a:lnTo>
                    <a:pt x="3252759" y="189298"/>
                  </a:lnTo>
                  <a:lnTo>
                    <a:pt x="3249394" y="166333"/>
                  </a:lnTo>
                  <a:lnTo>
                    <a:pt x="3245343" y="138048"/>
                  </a:lnTo>
                  <a:lnTo>
                    <a:pt x="3240328" y="102315"/>
                  </a:lnTo>
                  <a:lnTo>
                    <a:pt x="3234075" y="57008"/>
                  </a:lnTo>
                  <a:lnTo>
                    <a:pt x="322630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1871421"/>
                  </a:lnTo>
                  <a:lnTo>
                    <a:pt x="10971022" y="1981454"/>
                  </a:lnTo>
                  <a:lnTo>
                    <a:pt x="10201148" y="2075180"/>
                  </a:lnTo>
                  <a:lnTo>
                    <a:pt x="9947148" y="2100580"/>
                  </a:lnTo>
                  <a:lnTo>
                    <a:pt x="9434322" y="2146554"/>
                  </a:lnTo>
                  <a:lnTo>
                    <a:pt x="8927973" y="2184654"/>
                  </a:lnTo>
                  <a:lnTo>
                    <a:pt x="8675497" y="2200529"/>
                  </a:lnTo>
                  <a:lnTo>
                    <a:pt x="7926197" y="2237105"/>
                  </a:lnTo>
                  <a:lnTo>
                    <a:pt x="7191248" y="2257679"/>
                  </a:lnTo>
                  <a:lnTo>
                    <a:pt x="6473698" y="2265680"/>
                  </a:lnTo>
                  <a:lnTo>
                    <a:pt x="6006973" y="2264029"/>
                  </a:lnTo>
                  <a:lnTo>
                    <a:pt x="5108448" y="2246630"/>
                  </a:lnTo>
                  <a:lnTo>
                    <a:pt x="4467098" y="2222754"/>
                  </a:lnTo>
                  <a:lnTo>
                    <a:pt x="3665347" y="2179955"/>
                  </a:lnTo>
                  <a:lnTo>
                    <a:pt x="2931922" y="2130679"/>
                  </a:lnTo>
                  <a:lnTo>
                    <a:pt x="2592197" y="2103755"/>
                  </a:lnTo>
                  <a:lnTo>
                    <a:pt x="1979422" y="2046605"/>
                  </a:lnTo>
                  <a:lnTo>
                    <a:pt x="1233360" y="1965579"/>
                  </a:lnTo>
                  <a:lnTo>
                    <a:pt x="863473" y="1921129"/>
                  </a:lnTo>
                  <a:lnTo>
                    <a:pt x="476377" y="1867852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Fase</a:t>
            </a:r>
            <a:r>
              <a:rPr dirty="0"/>
              <a:t> </a:t>
            </a:r>
            <a:r>
              <a:rPr spc="-5" dirty="0"/>
              <a:t>Seis:</a:t>
            </a:r>
            <a:r>
              <a:rPr spc="-30" dirty="0"/>
              <a:t> </a:t>
            </a:r>
            <a:r>
              <a:rPr spc="-5" dirty="0"/>
              <a:t>Evaluación</a:t>
            </a:r>
            <a:r>
              <a:rPr spc="-35" dirty="0"/>
              <a:t> </a:t>
            </a:r>
            <a:r>
              <a:rPr spc="-5" dirty="0"/>
              <a:t>de opciones</a:t>
            </a:r>
            <a:r>
              <a:rPr spc="-30" dirty="0"/>
              <a:t> </a:t>
            </a:r>
            <a:r>
              <a:rPr dirty="0"/>
              <a:t>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64488" y="1346962"/>
            <a:ext cx="46755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5E1A9"/>
                </a:solidFill>
                <a:latin typeface="Tahoma"/>
                <a:cs typeface="Tahoma"/>
              </a:rPr>
              <a:t>propuestas</a:t>
            </a:r>
            <a:r>
              <a:rPr sz="3200" b="1" spc="-75" dirty="0">
                <a:solidFill>
                  <a:srgbClr val="F5E1A9"/>
                </a:solidFill>
                <a:latin typeface="Tahoma"/>
                <a:cs typeface="Tahoma"/>
              </a:rPr>
              <a:t> </a:t>
            </a:r>
            <a:r>
              <a:rPr sz="3200" b="1" spc="-5" dirty="0">
                <a:solidFill>
                  <a:srgbClr val="F5E1A9"/>
                </a:solidFill>
                <a:latin typeface="Tahoma"/>
                <a:cs typeface="Tahoma"/>
              </a:rPr>
              <a:t>de</a:t>
            </a:r>
            <a:r>
              <a:rPr sz="3200" b="1" spc="-40" dirty="0">
                <a:solidFill>
                  <a:srgbClr val="F5E1A9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5E1A9"/>
                </a:solidFill>
                <a:latin typeface="Tahoma"/>
                <a:cs typeface="Tahoma"/>
              </a:rPr>
              <a:t>acuerdo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3932" y="2865882"/>
            <a:ext cx="800544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Identificación</a:t>
            </a:r>
            <a:r>
              <a:rPr sz="17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múltiples</a:t>
            </a:r>
            <a:r>
              <a:rPr sz="17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criterios</a:t>
            </a:r>
            <a:r>
              <a:rPr sz="17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objetivos</a:t>
            </a:r>
            <a:r>
              <a:rPr sz="17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realidad:</a:t>
            </a:r>
            <a:r>
              <a:rPr sz="17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normativos,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6832" y="3047238"/>
            <a:ext cx="79813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científicos,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técnicos,</a:t>
            </a:r>
            <a:r>
              <a:rPr sz="1700" b="1" spc="5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económicos,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financieros,</a:t>
            </a:r>
            <a:r>
              <a:rPr sz="17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culturales,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antropológicos,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495"/>
              </a:spcBef>
              <a:tabLst>
                <a:tab pos="883285" algn="l"/>
              </a:tabLst>
            </a:pPr>
            <a:r>
              <a:rPr dirty="0"/>
              <a:t>etc.	</a:t>
            </a:r>
            <a:r>
              <a:rPr spc="-5" dirty="0"/>
              <a:t>para</a:t>
            </a:r>
            <a:r>
              <a:rPr spc="-30" dirty="0"/>
              <a:t> </a:t>
            </a:r>
            <a:r>
              <a:rPr spc="-5" dirty="0"/>
              <a:t>justificar</a:t>
            </a:r>
            <a:r>
              <a:rPr spc="-35" dirty="0"/>
              <a:t> </a:t>
            </a:r>
            <a:r>
              <a:rPr dirty="0"/>
              <a:t>las</a:t>
            </a:r>
            <a:r>
              <a:rPr spc="-15" dirty="0"/>
              <a:t> </a:t>
            </a:r>
            <a:r>
              <a:rPr spc="-5" dirty="0"/>
              <a:t>opciones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354965" algn="l"/>
              </a:tabLst>
            </a:pPr>
            <a:r>
              <a:rPr sz="1350" b="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pc="-5" dirty="0"/>
              <a:t>Legitimar</a:t>
            </a:r>
            <a:r>
              <a:rPr spc="5" dirty="0"/>
              <a:t> </a:t>
            </a:r>
            <a:r>
              <a:rPr dirty="0"/>
              <a:t>las</a:t>
            </a:r>
            <a:r>
              <a:rPr spc="-10" dirty="0"/>
              <a:t> </a:t>
            </a:r>
            <a:r>
              <a:rPr spc="-5" dirty="0"/>
              <a:t>opciones</a:t>
            </a:r>
            <a:r>
              <a:rPr spc="-20" dirty="0"/>
              <a:t> </a:t>
            </a:r>
            <a:r>
              <a:rPr dirty="0"/>
              <a:t>en base</a:t>
            </a:r>
            <a:r>
              <a:rPr spc="-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dirty="0"/>
              <a:t>criterios</a:t>
            </a:r>
            <a:r>
              <a:rPr spc="-20" dirty="0"/>
              <a:t> </a:t>
            </a:r>
            <a:r>
              <a:rPr dirty="0"/>
              <a:t>objetivos</a:t>
            </a:r>
            <a:r>
              <a:rPr spc="-15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dirty="0"/>
              <a:t>realidad</a:t>
            </a:r>
            <a:endParaRPr sz="1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1350" b="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pc="-5" dirty="0"/>
              <a:t>Identificar</a:t>
            </a:r>
            <a:r>
              <a:rPr spc="-10" dirty="0"/>
              <a:t> </a:t>
            </a:r>
            <a:r>
              <a:rPr dirty="0"/>
              <a:t>la</a:t>
            </a:r>
            <a:r>
              <a:rPr spc="-10" dirty="0"/>
              <a:t> </a:t>
            </a:r>
            <a:r>
              <a:rPr dirty="0"/>
              <a:t>mayor</a:t>
            </a:r>
            <a:r>
              <a:rPr spc="-25" dirty="0"/>
              <a:t> </a:t>
            </a:r>
            <a:r>
              <a:rPr spc="-5" dirty="0"/>
              <a:t>cantidad</a:t>
            </a:r>
            <a:r>
              <a:rPr dirty="0"/>
              <a:t> </a:t>
            </a:r>
            <a:r>
              <a:rPr spc="-5" dirty="0"/>
              <a:t>de</a:t>
            </a:r>
            <a:r>
              <a:rPr spc="-10" dirty="0"/>
              <a:t> </a:t>
            </a:r>
            <a:r>
              <a:rPr dirty="0"/>
              <a:t>alternativas</a:t>
            </a:r>
            <a:endParaRPr sz="1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354965" algn="l"/>
              </a:tabLst>
            </a:pPr>
            <a:r>
              <a:rPr sz="1350" b="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pc="-5" dirty="0"/>
              <a:t>Identificar </a:t>
            </a:r>
            <a:r>
              <a:rPr dirty="0"/>
              <a:t>la</a:t>
            </a:r>
            <a:r>
              <a:rPr spc="-10" dirty="0"/>
              <a:t> </a:t>
            </a:r>
            <a:r>
              <a:rPr dirty="0"/>
              <a:t>mejor</a:t>
            </a:r>
            <a:r>
              <a:rPr spc="-10" dirty="0"/>
              <a:t> </a:t>
            </a:r>
            <a:r>
              <a:rPr dirty="0"/>
              <a:t>Alternativa</a:t>
            </a:r>
            <a:r>
              <a:rPr spc="-20" dirty="0"/>
              <a:t> </a:t>
            </a:r>
            <a:r>
              <a:rPr spc="-5" dirty="0"/>
              <a:t>(MAAN) para</a:t>
            </a:r>
            <a:r>
              <a:rPr dirty="0"/>
              <a:t> </a:t>
            </a:r>
            <a:r>
              <a:rPr spc="-5" dirty="0"/>
              <a:t>cada</a:t>
            </a:r>
            <a:r>
              <a:rPr spc="-10" dirty="0"/>
              <a:t> </a:t>
            </a:r>
            <a:r>
              <a:rPr spc="-5" dirty="0"/>
              <a:t>una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dirty="0"/>
              <a:t>las</a:t>
            </a:r>
            <a:r>
              <a:rPr spc="-20" dirty="0"/>
              <a:t> </a:t>
            </a:r>
            <a:r>
              <a:rPr spc="-5" dirty="0"/>
              <a:t>partes</a:t>
            </a:r>
            <a:endParaRPr sz="1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350" b="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6832" y="4463288"/>
            <a:ext cx="79597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Evaluar</a:t>
            </a:r>
            <a:r>
              <a:rPr sz="1700" b="1" u="heavy" spc="-1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las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opciones</a:t>
            </a:r>
            <a:r>
              <a:rPr sz="17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y</a:t>
            </a:r>
            <a:r>
              <a:rPr sz="1700" b="1" u="heavy" spc="-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/o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las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propuestas de</a:t>
            </a:r>
            <a:r>
              <a:rPr sz="1700" b="1" u="heavy" spc="1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acuerdo,</a:t>
            </a:r>
            <a:r>
              <a:rPr sz="1700" b="1" u="heavy" spc="50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en base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criterios</a:t>
            </a:r>
            <a:r>
              <a:rPr sz="1700" b="1" u="heavy" spc="-1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de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76832" y="4644644"/>
            <a:ext cx="535813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realidad</a:t>
            </a:r>
            <a:r>
              <a:rPr sz="1700" b="1" u="heavy" spc="-1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y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al</a:t>
            </a:r>
            <a:r>
              <a:rPr sz="1700" b="1" u="heavy" spc="-20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rendimiento 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de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mi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mejor</a:t>
            </a:r>
            <a:r>
              <a:rPr sz="1700" b="1" u="heavy" spc="-5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 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alternativa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33932" y="5260594"/>
            <a:ext cx="781050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350" spc="-130" dirty="0">
                <a:solidFill>
                  <a:srgbClr val="AF1512"/>
                </a:solidFill>
                <a:latin typeface="Lucida Sans Unicode"/>
                <a:cs typeface="Lucida Sans Unicode"/>
              </a:rPr>
              <a:t>▶	</a:t>
            </a:r>
            <a:r>
              <a:rPr sz="1700" b="1" u="heavy" dirty="0">
                <a:solidFill>
                  <a:srgbClr val="2F4E4E"/>
                </a:solidFill>
                <a:uFill>
                  <a:solidFill>
                    <a:srgbClr val="2F4E4E"/>
                  </a:solidFill>
                </a:uFill>
                <a:latin typeface="Tahoma"/>
                <a:cs typeface="Tahoma"/>
              </a:rPr>
              <a:t>Herramientas</a:t>
            </a:r>
            <a:r>
              <a:rPr sz="1700" dirty="0">
                <a:solidFill>
                  <a:srgbClr val="2F4E4E"/>
                </a:solidFill>
                <a:latin typeface="Tahoma"/>
                <a:cs typeface="Tahoma"/>
              </a:rPr>
              <a:t>:</a:t>
            </a:r>
            <a:r>
              <a:rPr sz="1700" spc="-70" dirty="0">
                <a:solidFill>
                  <a:srgbClr val="2F4E4E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Legitimación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sustancial:</a:t>
            </a:r>
            <a:r>
              <a:rPr sz="17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agente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7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la</a:t>
            </a:r>
            <a:r>
              <a:rPr sz="17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realidad,</a:t>
            </a:r>
            <a:r>
              <a:rPr sz="17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uso</a:t>
            </a:r>
            <a:r>
              <a:rPr sz="17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6832" y="5442000"/>
            <a:ext cx="3634104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criterios</a:t>
            </a:r>
            <a:r>
              <a:rPr sz="17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objetivos.</a:t>
            </a:r>
            <a:r>
              <a:rPr sz="17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Uso</a:t>
            </a:r>
            <a:r>
              <a:rPr sz="17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del</a:t>
            </a:r>
            <a:r>
              <a:rPr sz="17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Tahoma"/>
                <a:cs typeface="Tahoma"/>
              </a:rPr>
              <a:t>MAAN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1476" y="1828800"/>
              <a:ext cx="2819400" cy="2819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870447"/>
              <a:ext cx="990600" cy="987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523" y="2667000"/>
              <a:ext cx="4191000" cy="4191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269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0" y="6380480"/>
                  </a:lnTo>
                  <a:lnTo>
                    <a:pt x="0" y="6856730"/>
                  </a:lnTo>
                  <a:lnTo>
                    <a:pt x="12192000" y="6856730"/>
                  </a:lnTo>
                  <a:lnTo>
                    <a:pt x="12192000" y="6380480"/>
                  </a:lnTo>
                  <a:lnTo>
                    <a:pt x="12192000" y="470154"/>
                  </a:lnTo>
                  <a:lnTo>
                    <a:pt x="11709273" y="470154"/>
                  </a:lnTo>
                  <a:lnTo>
                    <a:pt x="11709273" y="6380480"/>
                  </a:lnTo>
                  <a:lnTo>
                    <a:pt x="476377" y="6380480"/>
                  </a:lnTo>
                  <a:lnTo>
                    <a:pt x="476377" y="469900"/>
                  </a:lnTo>
                  <a:lnTo>
                    <a:pt x="12192000" y="4699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8252" y="0"/>
              <a:ext cx="760488" cy="12039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437876" y="0"/>
              <a:ext cx="685800" cy="1143000"/>
            </a:xfrm>
            <a:custGeom>
              <a:avLst/>
              <a:gdLst/>
              <a:ahLst/>
              <a:cxnLst/>
              <a:rect l="l" t="t" r="r" b="b"/>
              <a:pathLst>
                <a:path w="685800" h="1143000">
                  <a:moveTo>
                    <a:pt x="6858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685800" y="11430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AF1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33932" y="3887672"/>
            <a:ext cx="3302635" cy="121920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4000" b="1" spc="-535" dirty="0">
                <a:solidFill>
                  <a:srgbClr val="EBEBEB"/>
                </a:solidFill>
                <a:latin typeface="Verdana"/>
                <a:cs typeface="Verdana"/>
              </a:rPr>
              <a:t>Los</a:t>
            </a:r>
            <a:r>
              <a:rPr sz="4000" b="1" spc="-235" dirty="0">
                <a:solidFill>
                  <a:srgbClr val="EBEBEB"/>
                </a:solidFill>
                <a:latin typeface="Verdana"/>
                <a:cs typeface="Verdana"/>
              </a:rPr>
              <a:t> </a:t>
            </a:r>
            <a:r>
              <a:rPr sz="4000" b="1" spc="-265" dirty="0">
                <a:solidFill>
                  <a:srgbClr val="EBEBEB"/>
                </a:solidFill>
                <a:latin typeface="Verdana"/>
                <a:cs typeface="Verdana"/>
              </a:rPr>
              <a:t>acuerdos</a:t>
            </a:r>
            <a:endParaRPr sz="4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800" b="1" spc="-110" dirty="0">
                <a:solidFill>
                  <a:srgbClr val="FF3300"/>
                </a:solidFill>
                <a:latin typeface="Verdana"/>
                <a:cs typeface="Verdana"/>
              </a:rPr>
              <a:t>NEG</a:t>
            </a:r>
            <a:r>
              <a:rPr sz="1800" b="1" spc="-130" dirty="0">
                <a:solidFill>
                  <a:srgbClr val="FF3300"/>
                </a:solidFill>
                <a:latin typeface="Verdana"/>
                <a:cs typeface="Verdana"/>
              </a:rPr>
              <a:t>O</a:t>
            </a:r>
            <a:r>
              <a:rPr sz="1800" b="1" spc="-85" dirty="0">
                <a:solidFill>
                  <a:srgbClr val="FF3300"/>
                </a:solidFill>
                <a:latin typeface="Verdana"/>
                <a:cs typeface="Verdana"/>
              </a:rPr>
              <a:t>CIA</a:t>
            </a:r>
            <a:r>
              <a:rPr sz="1800" b="1" spc="-95" dirty="0">
                <a:solidFill>
                  <a:srgbClr val="FF3300"/>
                </a:solidFill>
                <a:latin typeface="Verdana"/>
                <a:cs typeface="Verdana"/>
              </a:rPr>
              <a:t>C</a:t>
            </a:r>
            <a:r>
              <a:rPr sz="1800" b="1" spc="-229" dirty="0">
                <a:solidFill>
                  <a:srgbClr val="FF3300"/>
                </a:solidFill>
                <a:latin typeface="Verdana"/>
                <a:cs typeface="Verdana"/>
              </a:rPr>
              <a:t>IÓN</a:t>
            </a:r>
            <a:r>
              <a:rPr sz="1800" b="1" spc="-110" dirty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sz="1800" b="1" spc="-210" dirty="0">
                <a:solidFill>
                  <a:srgbClr val="FF3300"/>
                </a:solidFill>
                <a:latin typeface="Verdana"/>
                <a:cs typeface="Verdana"/>
              </a:rPr>
              <a:t>Y</a:t>
            </a:r>
            <a:r>
              <a:rPr sz="1800" b="1" spc="-135" dirty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sz="1800" b="1" spc="-300" dirty="0">
                <a:solidFill>
                  <a:srgbClr val="FF3300"/>
                </a:solidFill>
                <a:latin typeface="Verdana"/>
                <a:cs typeface="Verdana"/>
              </a:rPr>
              <a:t>MED</a:t>
            </a:r>
            <a:r>
              <a:rPr sz="1800" b="1" spc="-210" dirty="0">
                <a:solidFill>
                  <a:srgbClr val="FF3300"/>
                </a:solidFill>
                <a:latin typeface="Verdana"/>
                <a:cs typeface="Verdana"/>
              </a:rPr>
              <a:t>I</a:t>
            </a:r>
            <a:r>
              <a:rPr sz="1800" b="1" spc="-110" dirty="0">
                <a:solidFill>
                  <a:srgbClr val="FF3300"/>
                </a:solidFill>
                <a:latin typeface="Verdana"/>
                <a:cs typeface="Verdana"/>
              </a:rPr>
              <a:t>ACI</a:t>
            </a:r>
            <a:r>
              <a:rPr sz="1800" b="1" spc="-145" dirty="0">
                <a:solidFill>
                  <a:srgbClr val="FF3300"/>
                </a:solidFill>
                <a:latin typeface="Verdana"/>
                <a:cs typeface="Verdana"/>
              </a:rPr>
              <a:t>Ó</a:t>
            </a:r>
            <a:r>
              <a:rPr sz="1800" b="1" spc="-195" dirty="0">
                <a:solidFill>
                  <a:srgbClr val="FF3300"/>
                </a:solidFill>
                <a:latin typeface="Verdana"/>
                <a:cs typeface="Verdana"/>
              </a:rPr>
              <a:t>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901188" y="1494866"/>
            <a:ext cx="5936615" cy="99758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617345" marR="5080" indent="-1605280">
              <a:lnSpc>
                <a:spcPts val="3810"/>
              </a:lnSpc>
              <a:spcBef>
                <a:spcPts val="229"/>
              </a:spcBef>
              <a:tabLst>
                <a:tab pos="3429000" algn="l"/>
              </a:tabLst>
            </a:pPr>
            <a:r>
              <a:rPr spc="-5" dirty="0"/>
              <a:t>Fa</a:t>
            </a:r>
            <a:r>
              <a:rPr spc="-10" dirty="0"/>
              <a:t>s</a:t>
            </a:r>
            <a:r>
              <a:rPr dirty="0"/>
              <a:t>e </a:t>
            </a:r>
            <a:r>
              <a:rPr spc="-5" dirty="0"/>
              <a:t>Siet</a:t>
            </a:r>
            <a:r>
              <a:rPr dirty="0"/>
              <a:t>e</a:t>
            </a:r>
            <a:r>
              <a:rPr spc="-35" dirty="0"/>
              <a:t> </a:t>
            </a:r>
            <a:r>
              <a:rPr spc="-5" dirty="0"/>
              <a:t>d</a:t>
            </a:r>
            <a:r>
              <a:rPr dirty="0"/>
              <a:t>e</a:t>
            </a:r>
            <a:r>
              <a:rPr spc="-15" dirty="0"/>
              <a:t> </a:t>
            </a:r>
            <a:r>
              <a:rPr dirty="0"/>
              <a:t>la	Negocia</a:t>
            </a:r>
            <a:r>
              <a:rPr spc="-15" dirty="0"/>
              <a:t>c</a:t>
            </a:r>
            <a:r>
              <a:rPr dirty="0"/>
              <a:t>ión  </a:t>
            </a:r>
            <a:r>
              <a:rPr spc="-5" dirty="0"/>
              <a:t>Los</a:t>
            </a:r>
            <a:r>
              <a:rPr spc="-10" dirty="0"/>
              <a:t> </a:t>
            </a:r>
            <a:r>
              <a:rPr dirty="0"/>
              <a:t>Acuerdos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0055" y="0"/>
            <a:ext cx="9772015" cy="6858000"/>
            <a:chOff x="1210055" y="0"/>
            <a:chExt cx="9772015" cy="6858000"/>
          </a:xfrm>
        </p:grpSpPr>
        <p:sp>
          <p:nvSpPr>
            <p:cNvPr id="3" name="object 3"/>
            <p:cNvSpPr/>
            <p:nvPr/>
          </p:nvSpPr>
          <p:spPr>
            <a:xfrm>
              <a:off x="1210055" y="0"/>
              <a:ext cx="9772015" cy="6858000"/>
            </a:xfrm>
            <a:custGeom>
              <a:avLst/>
              <a:gdLst/>
              <a:ahLst/>
              <a:cxnLst/>
              <a:rect l="l" t="t" r="r" b="b"/>
              <a:pathLst>
                <a:path w="9772015" h="6858000">
                  <a:moveTo>
                    <a:pt x="8349615" y="0"/>
                  </a:moveTo>
                  <a:lnTo>
                    <a:pt x="1422273" y="0"/>
                  </a:lnTo>
                  <a:lnTo>
                    <a:pt x="1269238" y="159639"/>
                  </a:lnTo>
                  <a:lnTo>
                    <a:pt x="1236560" y="195780"/>
                  </a:lnTo>
                  <a:lnTo>
                    <a:pt x="1204242" y="232247"/>
                  </a:lnTo>
                  <a:lnTo>
                    <a:pt x="1172286" y="269037"/>
                  </a:lnTo>
                  <a:lnTo>
                    <a:pt x="1140694" y="306147"/>
                  </a:lnTo>
                  <a:lnTo>
                    <a:pt x="1109469" y="343574"/>
                  </a:lnTo>
                  <a:lnTo>
                    <a:pt x="1078615" y="381315"/>
                  </a:lnTo>
                  <a:lnTo>
                    <a:pt x="1048134" y="419369"/>
                  </a:lnTo>
                  <a:lnTo>
                    <a:pt x="1018029" y="457730"/>
                  </a:lnTo>
                  <a:lnTo>
                    <a:pt x="988302" y="496399"/>
                  </a:lnTo>
                  <a:lnTo>
                    <a:pt x="958956" y="535370"/>
                  </a:lnTo>
                  <a:lnTo>
                    <a:pt x="929995" y="574642"/>
                  </a:lnTo>
                  <a:lnTo>
                    <a:pt x="901420" y="614212"/>
                  </a:lnTo>
                  <a:lnTo>
                    <a:pt x="873235" y="654077"/>
                  </a:lnTo>
                  <a:lnTo>
                    <a:pt x="845443" y="694234"/>
                  </a:lnTo>
                  <a:lnTo>
                    <a:pt x="818045" y="734681"/>
                  </a:lnTo>
                  <a:lnTo>
                    <a:pt x="791046" y="775415"/>
                  </a:lnTo>
                  <a:lnTo>
                    <a:pt x="764448" y="816433"/>
                  </a:lnTo>
                  <a:lnTo>
                    <a:pt x="738252" y="857732"/>
                  </a:lnTo>
                  <a:lnTo>
                    <a:pt x="712464" y="899309"/>
                  </a:lnTo>
                  <a:lnTo>
                    <a:pt x="687084" y="941162"/>
                  </a:lnTo>
                  <a:lnTo>
                    <a:pt x="662116" y="983289"/>
                  </a:lnTo>
                  <a:lnTo>
                    <a:pt x="637563" y="1025685"/>
                  </a:lnTo>
                  <a:lnTo>
                    <a:pt x="613428" y="1068349"/>
                  </a:lnTo>
                  <a:lnTo>
                    <a:pt x="589712" y="1111278"/>
                  </a:lnTo>
                  <a:lnTo>
                    <a:pt x="566420" y="1154468"/>
                  </a:lnTo>
                  <a:lnTo>
                    <a:pt x="543553" y="1197918"/>
                  </a:lnTo>
                  <a:lnTo>
                    <a:pt x="521115" y="1241624"/>
                  </a:lnTo>
                  <a:lnTo>
                    <a:pt x="499108" y="1285584"/>
                  </a:lnTo>
                  <a:lnTo>
                    <a:pt x="477535" y="1329795"/>
                  </a:lnTo>
                  <a:lnTo>
                    <a:pt x="456400" y="1374253"/>
                  </a:lnTo>
                  <a:lnTo>
                    <a:pt x="435703" y="1418958"/>
                  </a:lnTo>
                  <a:lnTo>
                    <a:pt x="415450" y="1463904"/>
                  </a:lnTo>
                  <a:lnTo>
                    <a:pt x="395641" y="1509091"/>
                  </a:lnTo>
                  <a:lnTo>
                    <a:pt x="376281" y="1554515"/>
                  </a:lnTo>
                  <a:lnTo>
                    <a:pt x="357371" y="1600173"/>
                  </a:lnTo>
                  <a:lnTo>
                    <a:pt x="338915" y="1646062"/>
                  </a:lnTo>
                  <a:lnTo>
                    <a:pt x="320915" y="1692181"/>
                  </a:lnTo>
                  <a:lnTo>
                    <a:pt x="303374" y="1738525"/>
                  </a:lnTo>
                  <a:lnTo>
                    <a:pt x="286295" y="1785093"/>
                  </a:lnTo>
                  <a:lnTo>
                    <a:pt x="269681" y="1831881"/>
                  </a:lnTo>
                  <a:lnTo>
                    <a:pt x="253535" y="1878887"/>
                  </a:lnTo>
                  <a:lnTo>
                    <a:pt x="237858" y="1926108"/>
                  </a:lnTo>
                  <a:lnTo>
                    <a:pt x="222655" y="1973541"/>
                  </a:lnTo>
                  <a:lnTo>
                    <a:pt x="207927" y="2021183"/>
                  </a:lnTo>
                  <a:lnTo>
                    <a:pt x="193678" y="2069033"/>
                  </a:lnTo>
                  <a:lnTo>
                    <a:pt x="179910" y="2117086"/>
                  </a:lnTo>
                  <a:lnTo>
                    <a:pt x="166626" y="2165340"/>
                  </a:lnTo>
                  <a:lnTo>
                    <a:pt x="153829" y="2213793"/>
                  </a:lnTo>
                  <a:lnTo>
                    <a:pt x="141522" y="2262441"/>
                  </a:lnTo>
                  <a:lnTo>
                    <a:pt x="129708" y="2311283"/>
                  </a:lnTo>
                  <a:lnTo>
                    <a:pt x="118388" y="2360314"/>
                  </a:lnTo>
                  <a:lnTo>
                    <a:pt x="107567" y="2409533"/>
                  </a:lnTo>
                  <a:lnTo>
                    <a:pt x="97246" y="2458936"/>
                  </a:lnTo>
                  <a:lnTo>
                    <a:pt x="87429" y="2508521"/>
                  </a:lnTo>
                  <a:lnTo>
                    <a:pt x="78118" y="2558286"/>
                  </a:lnTo>
                  <a:lnTo>
                    <a:pt x="69317" y="2608226"/>
                  </a:lnTo>
                  <a:lnTo>
                    <a:pt x="61027" y="2658340"/>
                  </a:lnTo>
                  <a:lnTo>
                    <a:pt x="53252" y="2708625"/>
                  </a:lnTo>
                  <a:lnTo>
                    <a:pt x="45995" y="2759078"/>
                  </a:lnTo>
                  <a:lnTo>
                    <a:pt x="39257" y="2809696"/>
                  </a:lnTo>
                  <a:lnTo>
                    <a:pt x="33043" y="2860477"/>
                  </a:lnTo>
                  <a:lnTo>
                    <a:pt x="27354" y="2911417"/>
                  </a:lnTo>
                  <a:lnTo>
                    <a:pt x="22194" y="2962515"/>
                  </a:lnTo>
                  <a:lnTo>
                    <a:pt x="17566" y="3013766"/>
                  </a:lnTo>
                  <a:lnTo>
                    <a:pt x="13471" y="3065170"/>
                  </a:lnTo>
                  <a:lnTo>
                    <a:pt x="9914" y="3116721"/>
                  </a:lnTo>
                  <a:lnTo>
                    <a:pt x="6896" y="3168419"/>
                  </a:lnTo>
                  <a:lnTo>
                    <a:pt x="4421" y="3220260"/>
                  </a:lnTo>
                  <a:lnTo>
                    <a:pt x="2491" y="3272241"/>
                  </a:lnTo>
                  <a:lnTo>
                    <a:pt x="1109" y="3324360"/>
                  </a:lnTo>
                  <a:lnTo>
                    <a:pt x="277" y="3376614"/>
                  </a:lnTo>
                  <a:lnTo>
                    <a:pt x="0" y="3429000"/>
                  </a:lnTo>
                  <a:lnTo>
                    <a:pt x="277" y="3481385"/>
                  </a:lnTo>
                  <a:lnTo>
                    <a:pt x="1109" y="3533639"/>
                  </a:lnTo>
                  <a:lnTo>
                    <a:pt x="2491" y="3585758"/>
                  </a:lnTo>
                  <a:lnTo>
                    <a:pt x="4421" y="3637739"/>
                  </a:lnTo>
                  <a:lnTo>
                    <a:pt x="6896" y="3689579"/>
                  </a:lnTo>
                  <a:lnTo>
                    <a:pt x="9914" y="3741277"/>
                  </a:lnTo>
                  <a:lnTo>
                    <a:pt x="13471" y="3792828"/>
                  </a:lnTo>
                  <a:lnTo>
                    <a:pt x="17566" y="3844231"/>
                  </a:lnTo>
                  <a:lnTo>
                    <a:pt x="22194" y="3895482"/>
                  </a:lnTo>
                  <a:lnTo>
                    <a:pt x="27354" y="3946579"/>
                  </a:lnTo>
                  <a:lnTo>
                    <a:pt x="33043" y="3997519"/>
                  </a:lnTo>
                  <a:lnTo>
                    <a:pt x="39257" y="4048299"/>
                  </a:lnTo>
                  <a:lnTo>
                    <a:pt x="45995" y="4098917"/>
                  </a:lnTo>
                  <a:lnTo>
                    <a:pt x="53252" y="4149369"/>
                  </a:lnTo>
                  <a:lnTo>
                    <a:pt x="61027" y="4199653"/>
                  </a:lnTo>
                  <a:lnTo>
                    <a:pt x="69317" y="4249767"/>
                  </a:lnTo>
                  <a:lnTo>
                    <a:pt x="78118" y="4299706"/>
                  </a:lnTo>
                  <a:lnTo>
                    <a:pt x="87429" y="4349470"/>
                  </a:lnTo>
                  <a:lnTo>
                    <a:pt x="97246" y="4399054"/>
                  </a:lnTo>
                  <a:lnTo>
                    <a:pt x="107567" y="4448457"/>
                  </a:lnTo>
                  <a:lnTo>
                    <a:pt x="118388" y="4497675"/>
                  </a:lnTo>
                  <a:lnTo>
                    <a:pt x="129708" y="4546705"/>
                  </a:lnTo>
                  <a:lnTo>
                    <a:pt x="141522" y="4595546"/>
                  </a:lnTo>
                  <a:lnTo>
                    <a:pt x="153829" y="4644193"/>
                  </a:lnTo>
                  <a:lnTo>
                    <a:pt x="166626" y="4692645"/>
                  </a:lnTo>
                  <a:lnTo>
                    <a:pt x="179910" y="4740899"/>
                  </a:lnTo>
                  <a:lnTo>
                    <a:pt x="193678" y="4788951"/>
                  </a:lnTo>
                  <a:lnTo>
                    <a:pt x="207927" y="4836799"/>
                  </a:lnTo>
                  <a:lnTo>
                    <a:pt x="222655" y="4884441"/>
                  </a:lnTo>
                  <a:lnTo>
                    <a:pt x="237858" y="4931873"/>
                  </a:lnTo>
                  <a:lnTo>
                    <a:pt x="253535" y="4979093"/>
                  </a:lnTo>
                  <a:lnTo>
                    <a:pt x="269681" y="5026098"/>
                  </a:lnTo>
                  <a:lnTo>
                    <a:pt x="286295" y="5072885"/>
                  </a:lnTo>
                  <a:lnTo>
                    <a:pt x="303374" y="5119452"/>
                  </a:lnTo>
                  <a:lnTo>
                    <a:pt x="320915" y="5165795"/>
                  </a:lnTo>
                  <a:lnTo>
                    <a:pt x="338915" y="5211913"/>
                  </a:lnTo>
                  <a:lnTo>
                    <a:pt x="357371" y="5257801"/>
                  </a:lnTo>
                  <a:lnTo>
                    <a:pt x="376281" y="5303459"/>
                  </a:lnTo>
                  <a:lnTo>
                    <a:pt x="395641" y="5348881"/>
                  </a:lnTo>
                  <a:lnTo>
                    <a:pt x="415450" y="5394067"/>
                  </a:lnTo>
                  <a:lnTo>
                    <a:pt x="435703" y="5439013"/>
                  </a:lnTo>
                  <a:lnTo>
                    <a:pt x="456400" y="5483716"/>
                  </a:lnTo>
                  <a:lnTo>
                    <a:pt x="477535" y="5528174"/>
                  </a:lnTo>
                  <a:lnTo>
                    <a:pt x="499108" y="5572384"/>
                  </a:lnTo>
                  <a:lnTo>
                    <a:pt x="521115" y="5616343"/>
                  </a:lnTo>
                  <a:lnTo>
                    <a:pt x="543553" y="5660049"/>
                  </a:lnTo>
                  <a:lnTo>
                    <a:pt x="566420" y="5703498"/>
                  </a:lnTo>
                  <a:lnTo>
                    <a:pt x="589712" y="5746687"/>
                  </a:lnTo>
                  <a:lnTo>
                    <a:pt x="613428" y="5789615"/>
                  </a:lnTo>
                  <a:lnTo>
                    <a:pt x="637563" y="5832279"/>
                  </a:lnTo>
                  <a:lnTo>
                    <a:pt x="662116" y="5874674"/>
                  </a:lnTo>
                  <a:lnTo>
                    <a:pt x="687084" y="5916800"/>
                  </a:lnTo>
                  <a:lnTo>
                    <a:pt x="712464" y="5958653"/>
                  </a:lnTo>
                  <a:lnTo>
                    <a:pt x="738252" y="6000230"/>
                  </a:lnTo>
                  <a:lnTo>
                    <a:pt x="764448" y="6041528"/>
                  </a:lnTo>
                  <a:lnTo>
                    <a:pt x="791046" y="6082546"/>
                  </a:lnTo>
                  <a:lnTo>
                    <a:pt x="818045" y="6123279"/>
                  </a:lnTo>
                  <a:lnTo>
                    <a:pt x="845443" y="6163725"/>
                  </a:lnTo>
                  <a:lnTo>
                    <a:pt x="873235" y="6203882"/>
                  </a:lnTo>
                  <a:lnTo>
                    <a:pt x="901420" y="6243747"/>
                  </a:lnTo>
                  <a:lnTo>
                    <a:pt x="929995" y="6283317"/>
                  </a:lnTo>
                  <a:lnTo>
                    <a:pt x="958956" y="6322589"/>
                  </a:lnTo>
                  <a:lnTo>
                    <a:pt x="988302" y="6361560"/>
                  </a:lnTo>
                  <a:lnTo>
                    <a:pt x="1018029" y="6400228"/>
                  </a:lnTo>
                  <a:lnTo>
                    <a:pt x="1048134" y="6438590"/>
                  </a:lnTo>
                  <a:lnTo>
                    <a:pt x="1078615" y="6476644"/>
                  </a:lnTo>
                  <a:lnTo>
                    <a:pt x="1109469" y="6514385"/>
                  </a:lnTo>
                  <a:lnTo>
                    <a:pt x="1140694" y="6551812"/>
                  </a:lnTo>
                  <a:lnTo>
                    <a:pt x="1172286" y="6588922"/>
                  </a:lnTo>
                  <a:lnTo>
                    <a:pt x="1204242" y="6625713"/>
                  </a:lnTo>
                  <a:lnTo>
                    <a:pt x="1236560" y="6662180"/>
                  </a:lnTo>
                  <a:lnTo>
                    <a:pt x="1269238" y="6698322"/>
                  </a:lnTo>
                  <a:lnTo>
                    <a:pt x="1422273" y="6857999"/>
                  </a:lnTo>
                  <a:lnTo>
                    <a:pt x="8349615" y="6857999"/>
                  </a:lnTo>
                  <a:lnTo>
                    <a:pt x="8502650" y="6698322"/>
                  </a:lnTo>
                  <a:lnTo>
                    <a:pt x="8535327" y="6662180"/>
                  </a:lnTo>
                  <a:lnTo>
                    <a:pt x="8567645" y="6625713"/>
                  </a:lnTo>
                  <a:lnTo>
                    <a:pt x="8599601" y="6588922"/>
                  </a:lnTo>
                  <a:lnTo>
                    <a:pt x="8631193" y="6551812"/>
                  </a:lnTo>
                  <a:lnTo>
                    <a:pt x="8662418" y="6514385"/>
                  </a:lnTo>
                  <a:lnTo>
                    <a:pt x="8693272" y="6476644"/>
                  </a:lnTo>
                  <a:lnTo>
                    <a:pt x="8723753" y="6438590"/>
                  </a:lnTo>
                  <a:lnTo>
                    <a:pt x="8753858" y="6400228"/>
                  </a:lnTo>
                  <a:lnTo>
                    <a:pt x="8783585" y="6361560"/>
                  </a:lnTo>
                  <a:lnTo>
                    <a:pt x="8812931" y="6322589"/>
                  </a:lnTo>
                  <a:lnTo>
                    <a:pt x="8841892" y="6283317"/>
                  </a:lnTo>
                  <a:lnTo>
                    <a:pt x="8870467" y="6243747"/>
                  </a:lnTo>
                  <a:lnTo>
                    <a:pt x="8898652" y="6203882"/>
                  </a:lnTo>
                  <a:lnTo>
                    <a:pt x="8926444" y="6163725"/>
                  </a:lnTo>
                  <a:lnTo>
                    <a:pt x="8953842" y="6123279"/>
                  </a:lnTo>
                  <a:lnTo>
                    <a:pt x="8980841" y="6082546"/>
                  </a:lnTo>
                  <a:lnTo>
                    <a:pt x="9007439" y="6041528"/>
                  </a:lnTo>
                  <a:lnTo>
                    <a:pt x="9033635" y="6000230"/>
                  </a:lnTo>
                  <a:lnTo>
                    <a:pt x="9059423" y="5958653"/>
                  </a:lnTo>
                  <a:lnTo>
                    <a:pt x="9084803" y="5916800"/>
                  </a:lnTo>
                  <a:lnTo>
                    <a:pt x="9109771" y="5874674"/>
                  </a:lnTo>
                  <a:lnTo>
                    <a:pt x="9134324" y="5832279"/>
                  </a:lnTo>
                  <a:lnTo>
                    <a:pt x="9158459" y="5789615"/>
                  </a:lnTo>
                  <a:lnTo>
                    <a:pt x="9182175" y="5746687"/>
                  </a:lnTo>
                  <a:lnTo>
                    <a:pt x="9205467" y="5703498"/>
                  </a:lnTo>
                  <a:lnTo>
                    <a:pt x="9228334" y="5660049"/>
                  </a:lnTo>
                  <a:lnTo>
                    <a:pt x="9250772" y="5616343"/>
                  </a:lnTo>
                  <a:lnTo>
                    <a:pt x="9272779" y="5572384"/>
                  </a:lnTo>
                  <a:lnTo>
                    <a:pt x="9294352" y="5528174"/>
                  </a:lnTo>
                  <a:lnTo>
                    <a:pt x="9315487" y="5483716"/>
                  </a:lnTo>
                  <a:lnTo>
                    <a:pt x="9336184" y="5439013"/>
                  </a:lnTo>
                  <a:lnTo>
                    <a:pt x="9356437" y="5394067"/>
                  </a:lnTo>
                  <a:lnTo>
                    <a:pt x="9376246" y="5348881"/>
                  </a:lnTo>
                  <a:lnTo>
                    <a:pt x="9395606" y="5303459"/>
                  </a:lnTo>
                  <a:lnTo>
                    <a:pt x="9414516" y="5257801"/>
                  </a:lnTo>
                  <a:lnTo>
                    <a:pt x="9432972" y="5211913"/>
                  </a:lnTo>
                  <a:lnTo>
                    <a:pt x="9450972" y="5165795"/>
                  </a:lnTo>
                  <a:lnTo>
                    <a:pt x="9468513" y="5119452"/>
                  </a:lnTo>
                  <a:lnTo>
                    <a:pt x="9485592" y="5072885"/>
                  </a:lnTo>
                  <a:lnTo>
                    <a:pt x="9502206" y="5026098"/>
                  </a:lnTo>
                  <a:lnTo>
                    <a:pt x="9518352" y="4979093"/>
                  </a:lnTo>
                  <a:lnTo>
                    <a:pt x="9534029" y="4931873"/>
                  </a:lnTo>
                  <a:lnTo>
                    <a:pt x="9549232" y="4884441"/>
                  </a:lnTo>
                  <a:lnTo>
                    <a:pt x="9563960" y="4836799"/>
                  </a:lnTo>
                  <a:lnTo>
                    <a:pt x="9578209" y="4788951"/>
                  </a:lnTo>
                  <a:lnTo>
                    <a:pt x="9591977" y="4740899"/>
                  </a:lnTo>
                  <a:lnTo>
                    <a:pt x="9605261" y="4692645"/>
                  </a:lnTo>
                  <a:lnTo>
                    <a:pt x="9618058" y="4644193"/>
                  </a:lnTo>
                  <a:lnTo>
                    <a:pt x="9630365" y="4595546"/>
                  </a:lnTo>
                  <a:lnTo>
                    <a:pt x="9642179" y="4546705"/>
                  </a:lnTo>
                  <a:lnTo>
                    <a:pt x="9653499" y="4497675"/>
                  </a:lnTo>
                  <a:lnTo>
                    <a:pt x="9664320" y="4448457"/>
                  </a:lnTo>
                  <a:lnTo>
                    <a:pt x="9674641" y="4399054"/>
                  </a:lnTo>
                  <a:lnTo>
                    <a:pt x="9684458" y="4349470"/>
                  </a:lnTo>
                  <a:lnTo>
                    <a:pt x="9693769" y="4299706"/>
                  </a:lnTo>
                  <a:lnTo>
                    <a:pt x="9702570" y="4249767"/>
                  </a:lnTo>
                  <a:lnTo>
                    <a:pt x="9710860" y="4199653"/>
                  </a:lnTo>
                  <a:lnTo>
                    <a:pt x="9718635" y="4149369"/>
                  </a:lnTo>
                  <a:lnTo>
                    <a:pt x="9725892" y="4098917"/>
                  </a:lnTo>
                  <a:lnTo>
                    <a:pt x="9732630" y="4048299"/>
                  </a:lnTo>
                  <a:lnTo>
                    <a:pt x="9738844" y="3997519"/>
                  </a:lnTo>
                  <a:lnTo>
                    <a:pt x="9744533" y="3946579"/>
                  </a:lnTo>
                  <a:lnTo>
                    <a:pt x="9749693" y="3895482"/>
                  </a:lnTo>
                  <a:lnTo>
                    <a:pt x="9754321" y="3844231"/>
                  </a:lnTo>
                  <a:lnTo>
                    <a:pt x="9758416" y="3792828"/>
                  </a:lnTo>
                  <a:lnTo>
                    <a:pt x="9761973" y="3741277"/>
                  </a:lnTo>
                  <a:lnTo>
                    <a:pt x="9764991" y="3689579"/>
                  </a:lnTo>
                  <a:lnTo>
                    <a:pt x="9767466" y="3637739"/>
                  </a:lnTo>
                  <a:lnTo>
                    <a:pt x="9769396" y="3585758"/>
                  </a:lnTo>
                  <a:lnTo>
                    <a:pt x="9770778" y="3533639"/>
                  </a:lnTo>
                  <a:lnTo>
                    <a:pt x="9771610" y="3481385"/>
                  </a:lnTo>
                  <a:lnTo>
                    <a:pt x="9771888" y="3429000"/>
                  </a:lnTo>
                  <a:lnTo>
                    <a:pt x="9771610" y="3376614"/>
                  </a:lnTo>
                  <a:lnTo>
                    <a:pt x="9770778" y="3324360"/>
                  </a:lnTo>
                  <a:lnTo>
                    <a:pt x="9769396" y="3272241"/>
                  </a:lnTo>
                  <a:lnTo>
                    <a:pt x="9767466" y="3220260"/>
                  </a:lnTo>
                  <a:lnTo>
                    <a:pt x="9764991" y="3168419"/>
                  </a:lnTo>
                  <a:lnTo>
                    <a:pt x="9761973" y="3116721"/>
                  </a:lnTo>
                  <a:lnTo>
                    <a:pt x="9758416" y="3065170"/>
                  </a:lnTo>
                  <a:lnTo>
                    <a:pt x="9754321" y="3013766"/>
                  </a:lnTo>
                  <a:lnTo>
                    <a:pt x="9749693" y="2962515"/>
                  </a:lnTo>
                  <a:lnTo>
                    <a:pt x="9744533" y="2911417"/>
                  </a:lnTo>
                  <a:lnTo>
                    <a:pt x="9738844" y="2860477"/>
                  </a:lnTo>
                  <a:lnTo>
                    <a:pt x="9732630" y="2809696"/>
                  </a:lnTo>
                  <a:lnTo>
                    <a:pt x="9725892" y="2759078"/>
                  </a:lnTo>
                  <a:lnTo>
                    <a:pt x="9718635" y="2708625"/>
                  </a:lnTo>
                  <a:lnTo>
                    <a:pt x="9710860" y="2658340"/>
                  </a:lnTo>
                  <a:lnTo>
                    <a:pt x="9702570" y="2608226"/>
                  </a:lnTo>
                  <a:lnTo>
                    <a:pt x="9693769" y="2558286"/>
                  </a:lnTo>
                  <a:lnTo>
                    <a:pt x="9684458" y="2508521"/>
                  </a:lnTo>
                  <a:lnTo>
                    <a:pt x="9674641" y="2458936"/>
                  </a:lnTo>
                  <a:lnTo>
                    <a:pt x="9664320" y="2409533"/>
                  </a:lnTo>
                  <a:lnTo>
                    <a:pt x="9653499" y="2360314"/>
                  </a:lnTo>
                  <a:lnTo>
                    <a:pt x="9642179" y="2311283"/>
                  </a:lnTo>
                  <a:lnTo>
                    <a:pt x="9630365" y="2262441"/>
                  </a:lnTo>
                  <a:lnTo>
                    <a:pt x="9618058" y="2213793"/>
                  </a:lnTo>
                  <a:lnTo>
                    <a:pt x="9605261" y="2165340"/>
                  </a:lnTo>
                  <a:lnTo>
                    <a:pt x="9591977" y="2117086"/>
                  </a:lnTo>
                  <a:lnTo>
                    <a:pt x="9578209" y="2069033"/>
                  </a:lnTo>
                  <a:lnTo>
                    <a:pt x="9563960" y="2021183"/>
                  </a:lnTo>
                  <a:lnTo>
                    <a:pt x="9549232" y="1973541"/>
                  </a:lnTo>
                  <a:lnTo>
                    <a:pt x="9534029" y="1926108"/>
                  </a:lnTo>
                  <a:lnTo>
                    <a:pt x="9518352" y="1878887"/>
                  </a:lnTo>
                  <a:lnTo>
                    <a:pt x="9502206" y="1831881"/>
                  </a:lnTo>
                  <a:lnTo>
                    <a:pt x="9485592" y="1785093"/>
                  </a:lnTo>
                  <a:lnTo>
                    <a:pt x="9468513" y="1738525"/>
                  </a:lnTo>
                  <a:lnTo>
                    <a:pt x="9450972" y="1692181"/>
                  </a:lnTo>
                  <a:lnTo>
                    <a:pt x="9432972" y="1646062"/>
                  </a:lnTo>
                  <a:lnTo>
                    <a:pt x="9414516" y="1600173"/>
                  </a:lnTo>
                  <a:lnTo>
                    <a:pt x="9395606" y="1554515"/>
                  </a:lnTo>
                  <a:lnTo>
                    <a:pt x="9376246" y="1509091"/>
                  </a:lnTo>
                  <a:lnTo>
                    <a:pt x="9356437" y="1463904"/>
                  </a:lnTo>
                  <a:lnTo>
                    <a:pt x="9336184" y="1418958"/>
                  </a:lnTo>
                  <a:lnTo>
                    <a:pt x="9315487" y="1374253"/>
                  </a:lnTo>
                  <a:lnTo>
                    <a:pt x="9294352" y="1329795"/>
                  </a:lnTo>
                  <a:lnTo>
                    <a:pt x="9272779" y="1285584"/>
                  </a:lnTo>
                  <a:lnTo>
                    <a:pt x="9250772" y="1241624"/>
                  </a:lnTo>
                  <a:lnTo>
                    <a:pt x="9228334" y="1197918"/>
                  </a:lnTo>
                  <a:lnTo>
                    <a:pt x="9205467" y="1154468"/>
                  </a:lnTo>
                  <a:lnTo>
                    <a:pt x="9182175" y="1111278"/>
                  </a:lnTo>
                  <a:lnTo>
                    <a:pt x="9158459" y="1068349"/>
                  </a:lnTo>
                  <a:lnTo>
                    <a:pt x="9134324" y="1025685"/>
                  </a:lnTo>
                  <a:lnTo>
                    <a:pt x="9109771" y="983289"/>
                  </a:lnTo>
                  <a:lnTo>
                    <a:pt x="9084803" y="941162"/>
                  </a:lnTo>
                  <a:lnTo>
                    <a:pt x="9059423" y="899309"/>
                  </a:lnTo>
                  <a:lnTo>
                    <a:pt x="9033635" y="857732"/>
                  </a:lnTo>
                  <a:lnTo>
                    <a:pt x="9007439" y="816433"/>
                  </a:lnTo>
                  <a:lnTo>
                    <a:pt x="8980841" y="775415"/>
                  </a:lnTo>
                  <a:lnTo>
                    <a:pt x="8953842" y="734681"/>
                  </a:lnTo>
                  <a:lnTo>
                    <a:pt x="8926444" y="694234"/>
                  </a:lnTo>
                  <a:lnTo>
                    <a:pt x="8898652" y="654077"/>
                  </a:lnTo>
                  <a:lnTo>
                    <a:pt x="8870467" y="614212"/>
                  </a:lnTo>
                  <a:lnTo>
                    <a:pt x="8841892" y="574642"/>
                  </a:lnTo>
                  <a:lnTo>
                    <a:pt x="8812931" y="535370"/>
                  </a:lnTo>
                  <a:lnTo>
                    <a:pt x="8783585" y="496399"/>
                  </a:lnTo>
                  <a:lnTo>
                    <a:pt x="8753858" y="457730"/>
                  </a:lnTo>
                  <a:lnTo>
                    <a:pt x="8723753" y="419369"/>
                  </a:lnTo>
                  <a:lnTo>
                    <a:pt x="8693272" y="381315"/>
                  </a:lnTo>
                  <a:lnTo>
                    <a:pt x="8662418" y="343574"/>
                  </a:lnTo>
                  <a:lnTo>
                    <a:pt x="8631193" y="306147"/>
                  </a:lnTo>
                  <a:lnTo>
                    <a:pt x="8599601" y="269037"/>
                  </a:lnTo>
                  <a:lnTo>
                    <a:pt x="8567645" y="232247"/>
                  </a:lnTo>
                  <a:lnTo>
                    <a:pt x="8535327" y="195780"/>
                  </a:lnTo>
                  <a:lnTo>
                    <a:pt x="8502650" y="159639"/>
                  </a:lnTo>
                  <a:lnTo>
                    <a:pt x="8349615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9991" y="6093"/>
              <a:ext cx="9272016" cy="6819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790946" y="663321"/>
            <a:ext cx="57880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Manifestaciones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voluntad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destinadas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crear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derechos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y 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obligaciones</a:t>
            </a:r>
            <a:r>
              <a:rPr sz="1800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poner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término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ellas,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 modificarlas,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con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el </a:t>
            </a:r>
            <a:r>
              <a:rPr sz="1800" spc="-39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objeto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 de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llegar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una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solución</a:t>
            </a:r>
            <a:r>
              <a:rPr sz="1800" spc="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co-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construida</a:t>
            </a:r>
            <a:r>
              <a:rPr sz="180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y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satisfactoria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 que</a:t>
            </a:r>
            <a:r>
              <a:rPr sz="1800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integre</a:t>
            </a:r>
            <a:r>
              <a:rPr sz="1800" spc="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los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intereses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85622"/>
                </a:solidFill>
                <a:latin typeface="Calibri"/>
                <a:cs typeface="Calibri"/>
              </a:rPr>
              <a:t>relevantes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 las 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partes</a:t>
            </a:r>
            <a:r>
              <a:rPr sz="1800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en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conflicto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3092" y="0"/>
            <a:ext cx="29730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solidFill>
                  <a:srgbClr val="385622"/>
                </a:solidFill>
                <a:latin typeface="Calibri"/>
                <a:cs typeface="Calibri"/>
              </a:rPr>
              <a:t>Los</a:t>
            </a:r>
            <a:r>
              <a:rPr sz="4400" b="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4400" b="0" spc="-10" dirty="0">
                <a:solidFill>
                  <a:srgbClr val="385622"/>
                </a:solidFill>
                <a:latin typeface="Calibri"/>
                <a:cs typeface="Calibri"/>
              </a:rPr>
              <a:t>acuerdos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2047" y="284606"/>
            <a:ext cx="1988185" cy="1311275"/>
          </a:xfrm>
          <a:custGeom>
            <a:avLst/>
            <a:gdLst/>
            <a:ahLst/>
            <a:cxnLst/>
            <a:rect l="l" t="t" r="r" b="b"/>
            <a:pathLst>
              <a:path w="1988185" h="1311275">
                <a:moveTo>
                  <a:pt x="1816353" y="1139698"/>
                </a:moveTo>
                <a:lnTo>
                  <a:pt x="1816353" y="1311148"/>
                </a:lnTo>
                <a:lnTo>
                  <a:pt x="1930653" y="1253998"/>
                </a:lnTo>
                <a:lnTo>
                  <a:pt x="1844928" y="1253998"/>
                </a:lnTo>
                <a:lnTo>
                  <a:pt x="1844928" y="1196848"/>
                </a:lnTo>
                <a:lnTo>
                  <a:pt x="1930653" y="1196848"/>
                </a:lnTo>
                <a:lnTo>
                  <a:pt x="1816353" y="1139698"/>
                </a:lnTo>
                <a:close/>
              </a:path>
              <a:path w="1988185" h="1311275">
                <a:moveTo>
                  <a:pt x="965326" y="85725"/>
                </a:moveTo>
                <a:lnTo>
                  <a:pt x="965326" y="1253998"/>
                </a:lnTo>
                <a:lnTo>
                  <a:pt x="1816353" y="1253998"/>
                </a:lnTo>
                <a:lnTo>
                  <a:pt x="1816353" y="1225423"/>
                </a:lnTo>
                <a:lnTo>
                  <a:pt x="1022476" y="1225423"/>
                </a:lnTo>
                <a:lnTo>
                  <a:pt x="993901" y="1196848"/>
                </a:lnTo>
                <a:lnTo>
                  <a:pt x="1022476" y="1196848"/>
                </a:lnTo>
                <a:lnTo>
                  <a:pt x="1022476" y="114300"/>
                </a:lnTo>
                <a:lnTo>
                  <a:pt x="993901" y="114300"/>
                </a:lnTo>
                <a:lnTo>
                  <a:pt x="965326" y="85725"/>
                </a:lnTo>
                <a:close/>
              </a:path>
              <a:path w="1988185" h="1311275">
                <a:moveTo>
                  <a:pt x="1930653" y="1196848"/>
                </a:moveTo>
                <a:lnTo>
                  <a:pt x="1844928" y="1196848"/>
                </a:lnTo>
                <a:lnTo>
                  <a:pt x="1844928" y="1253998"/>
                </a:lnTo>
                <a:lnTo>
                  <a:pt x="1930653" y="1253998"/>
                </a:lnTo>
                <a:lnTo>
                  <a:pt x="1987803" y="1225423"/>
                </a:lnTo>
                <a:lnTo>
                  <a:pt x="1930653" y="1196848"/>
                </a:lnTo>
                <a:close/>
              </a:path>
              <a:path w="1988185" h="1311275">
                <a:moveTo>
                  <a:pt x="1022476" y="1196848"/>
                </a:moveTo>
                <a:lnTo>
                  <a:pt x="993901" y="1196848"/>
                </a:lnTo>
                <a:lnTo>
                  <a:pt x="1022476" y="1225423"/>
                </a:lnTo>
                <a:lnTo>
                  <a:pt x="1022476" y="1196848"/>
                </a:lnTo>
                <a:close/>
              </a:path>
              <a:path w="1988185" h="1311275">
                <a:moveTo>
                  <a:pt x="1816353" y="1196848"/>
                </a:moveTo>
                <a:lnTo>
                  <a:pt x="1022476" y="1196848"/>
                </a:lnTo>
                <a:lnTo>
                  <a:pt x="1022476" y="1225423"/>
                </a:lnTo>
                <a:lnTo>
                  <a:pt x="1816353" y="1225423"/>
                </a:lnTo>
                <a:lnTo>
                  <a:pt x="1816353" y="1196848"/>
                </a:lnTo>
                <a:close/>
              </a:path>
              <a:path w="1988185" h="1311275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988185" h="1311275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988185" h="1311275">
                <a:moveTo>
                  <a:pt x="1022476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965326" y="114300"/>
                </a:lnTo>
                <a:lnTo>
                  <a:pt x="965326" y="85725"/>
                </a:lnTo>
                <a:lnTo>
                  <a:pt x="1022476" y="85725"/>
                </a:lnTo>
                <a:lnTo>
                  <a:pt x="1022476" y="57150"/>
                </a:lnTo>
                <a:close/>
              </a:path>
              <a:path w="1988185" h="1311275">
                <a:moveTo>
                  <a:pt x="1022476" y="85725"/>
                </a:moveTo>
                <a:lnTo>
                  <a:pt x="965326" y="85725"/>
                </a:lnTo>
                <a:lnTo>
                  <a:pt x="993901" y="114300"/>
                </a:lnTo>
                <a:lnTo>
                  <a:pt x="1022476" y="114300"/>
                </a:lnTo>
                <a:lnTo>
                  <a:pt x="1022476" y="85725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1245342" y="1980945"/>
            <a:ext cx="236854" cy="3577590"/>
            <a:chOff x="11245342" y="1980945"/>
            <a:chExt cx="236854" cy="3577590"/>
          </a:xfrm>
        </p:grpSpPr>
        <p:sp>
          <p:nvSpPr>
            <p:cNvPr id="9" name="object 9"/>
            <p:cNvSpPr/>
            <p:nvPr/>
          </p:nvSpPr>
          <p:spPr>
            <a:xfrm>
              <a:off x="11251692" y="1987295"/>
              <a:ext cx="224154" cy="3564890"/>
            </a:xfrm>
            <a:custGeom>
              <a:avLst/>
              <a:gdLst/>
              <a:ahLst/>
              <a:cxnLst/>
              <a:rect l="l" t="t" r="r" b="b"/>
              <a:pathLst>
                <a:path w="224154" h="3564890">
                  <a:moveTo>
                    <a:pt x="168021" y="0"/>
                  </a:moveTo>
                  <a:lnTo>
                    <a:pt x="112013" y="56006"/>
                  </a:lnTo>
                  <a:lnTo>
                    <a:pt x="139953" y="56006"/>
                  </a:lnTo>
                  <a:lnTo>
                    <a:pt x="139953" y="3480689"/>
                  </a:lnTo>
                  <a:lnTo>
                    <a:pt x="56006" y="3480689"/>
                  </a:lnTo>
                  <a:lnTo>
                    <a:pt x="56006" y="3452622"/>
                  </a:lnTo>
                  <a:lnTo>
                    <a:pt x="0" y="3508629"/>
                  </a:lnTo>
                  <a:lnTo>
                    <a:pt x="56006" y="3564635"/>
                  </a:lnTo>
                  <a:lnTo>
                    <a:pt x="56006" y="3536695"/>
                  </a:lnTo>
                  <a:lnTo>
                    <a:pt x="196087" y="3536695"/>
                  </a:lnTo>
                  <a:lnTo>
                    <a:pt x="196087" y="56006"/>
                  </a:lnTo>
                  <a:lnTo>
                    <a:pt x="224027" y="56006"/>
                  </a:lnTo>
                  <a:lnTo>
                    <a:pt x="16802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51692" y="1987295"/>
              <a:ext cx="224154" cy="3564890"/>
            </a:xfrm>
            <a:custGeom>
              <a:avLst/>
              <a:gdLst/>
              <a:ahLst/>
              <a:cxnLst/>
              <a:rect l="l" t="t" r="r" b="b"/>
              <a:pathLst>
                <a:path w="224154" h="3564890">
                  <a:moveTo>
                    <a:pt x="0" y="3508629"/>
                  </a:moveTo>
                  <a:lnTo>
                    <a:pt x="56006" y="3452622"/>
                  </a:lnTo>
                  <a:lnTo>
                    <a:pt x="56006" y="3480689"/>
                  </a:lnTo>
                  <a:lnTo>
                    <a:pt x="139953" y="3480689"/>
                  </a:lnTo>
                  <a:lnTo>
                    <a:pt x="139953" y="56006"/>
                  </a:lnTo>
                  <a:lnTo>
                    <a:pt x="112013" y="56006"/>
                  </a:lnTo>
                  <a:lnTo>
                    <a:pt x="168021" y="0"/>
                  </a:lnTo>
                  <a:lnTo>
                    <a:pt x="224027" y="56006"/>
                  </a:lnTo>
                  <a:lnTo>
                    <a:pt x="196087" y="56006"/>
                  </a:lnTo>
                  <a:lnTo>
                    <a:pt x="196087" y="3536695"/>
                  </a:lnTo>
                  <a:lnTo>
                    <a:pt x="56006" y="3536695"/>
                  </a:lnTo>
                  <a:lnTo>
                    <a:pt x="56006" y="3564635"/>
                  </a:lnTo>
                  <a:lnTo>
                    <a:pt x="0" y="350862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409303" y="5023815"/>
            <a:ext cx="140843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Contratos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6F2F9F"/>
                </a:solidFill>
                <a:latin typeface="Calibri"/>
                <a:cs typeface="Calibri"/>
              </a:rPr>
              <a:t>Convenciones 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Actos</a:t>
            </a:r>
            <a:r>
              <a:rPr sz="1800" b="1" spc="-8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jurídicos </a:t>
            </a:r>
            <a:r>
              <a:rPr sz="1800" b="1" spc="-39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Protocolos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D75B6"/>
                </a:solidFill>
                <a:latin typeface="Calibri"/>
                <a:cs typeface="Calibri"/>
              </a:rPr>
              <a:t>Declaraciones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0055" y="0"/>
            <a:ext cx="10755630" cy="6858000"/>
            <a:chOff x="1210055" y="0"/>
            <a:chExt cx="10755630" cy="6858000"/>
          </a:xfrm>
        </p:grpSpPr>
        <p:sp>
          <p:nvSpPr>
            <p:cNvPr id="3" name="object 3"/>
            <p:cNvSpPr/>
            <p:nvPr/>
          </p:nvSpPr>
          <p:spPr>
            <a:xfrm>
              <a:off x="1210055" y="0"/>
              <a:ext cx="9772015" cy="6858000"/>
            </a:xfrm>
            <a:custGeom>
              <a:avLst/>
              <a:gdLst/>
              <a:ahLst/>
              <a:cxnLst/>
              <a:rect l="l" t="t" r="r" b="b"/>
              <a:pathLst>
                <a:path w="9772015" h="6858000">
                  <a:moveTo>
                    <a:pt x="8349615" y="0"/>
                  </a:moveTo>
                  <a:lnTo>
                    <a:pt x="1422273" y="0"/>
                  </a:lnTo>
                  <a:lnTo>
                    <a:pt x="1269238" y="159639"/>
                  </a:lnTo>
                  <a:lnTo>
                    <a:pt x="1236560" y="195780"/>
                  </a:lnTo>
                  <a:lnTo>
                    <a:pt x="1204242" y="232247"/>
                  </a:lnTo>
                  <a:lnTo>
                    <a:pt x="1172286" y="269037"/>
                  </a:lnTo>
                  <a:lnTo>
                    <a:pt x="1140694" y="306147"/>
                  </a:lnTo>
                  <a:lnTo>
                    <a:pt x="1109469" y="343574"/>
                  </a:lnTo>
                  <a:lnTo>
                    <a:pt x="1078615" y="381315"/>
                  </a:lnTo>
                  <a:lnTo>
                    <a:pt x="1048134" y="419369"/>
                  </a:lnTo>
                  <a:lnTo>
                    <a:pt x="1018029" y="457730"/>
                  </a:lnTo>
                  <a:lnTo>
                    <a:pt x="988302" y="496399"/>
                  </a:lnTo>
                  <a:lnTo>
                    <a:pt x="958956" y="535370"/>
                  </a:lnTo>
                  <a:lnTo>
                    <a:pt x="929995" y="574642"/>
                  </a:lnTo>
                  <a:lnTo>
                    <a:pt x="901420" y="614212"/>
                  </a:lnTo>
                  <a:lnTo>
                    <a:pt x="873235" y="654077"/>
                  </a:lnTo>
                  <a:lnTo>
                    <a:pt x="845443" y="694234"/>
                  </a:lnTo>
                  <a:lnTo>
                    <a:pt x="818045" y="734681"/>
                  </a:lnTo>
                  <a:lnTo>
                    <a:pt x="791046" y="775415"/>
                  </a:lnTo>
                  <a:lnTo>
                    <a:pt x="764448" y="816433"/>
                  </a:lnTo>
                  <a:lnTo>
                    <a:pt x="738252" y="857732"/>
                  </a:lnTo>
                  <a:lnTo>
                    <a:pt x="712464" y="899309"/>
                  </a:lnTo>
                  <a:lnTo>
                    <a:pt x="687084" y="941162"/>
                  </a:lnTo>
                  <a:lnTo>
                    <a:pt x="662116" y="983289"/>
                  </a:lnTo>
                  <a:lnTo>
                    <a:pt x="637563" y="1025685"/>
                  </a:lnTo>
                  <a:lnTo>
                    <a:pt x="613428" y="1068349"/>
                  </a:lnTo>
                  <a:lnTo>
                    <a:pt x="589712" y="1111278"/>
                  </a:lnTo>
                  <a:lnTo>
                    <a:pt x="566420" y="1154468"/>
                  </a:lnTo>
                  <a:lnTo>
                    <a:pt x="543553" y="1197918"/>
                  </a:lnTo>
                  <a:lnTo>
                    <a:pt x="521115" y="1241624"/>
                  </a:lnTo>
                  <a:lnTo>
                    <a:pt x="499108" y="1285584"/>
                  </a:lnTo>
                  <a:lnTo>
                    <a:pt x="477535" y="1329795"/>
                  </a:lnTo>
                  <a:lnTo>
                    <a:pt x="456400" y="1374253"/>
                  </a:lnTo>
                  <a:lnTo>
                    <a:pt x="435703" y="1418958"/>
                  </a:lnTo>
                  <a:lnTo>
                    <a:pt x="415450" y="1463904"/>
                  </a:lnTo>
                  <a:lnTo>
                    <a:pt x="395641" y="1509091"/>
                  </a:lnTo>
                  <a:lnTo>
                    <a:pt x="376281" y="1554515"/>
                  </a:lnTo>
                  <a:lnTo>
                    <a:pt x="357371" y="1600173"/>
                  </a:lnTo>
                  <a:lnTo>
                    <a:pt x="338915" y="1646062"/>
                  </a:lnTo>
                  <a:lnTo>
                    <a:pt x="320915" y="1692181"/>
                  </a:lnTo>
                  <a:lnTo>
                    <a:pt x="303374" y="1738525"/>
                  </a:lnTo>
                  <a:lnTo>
                    <a:pt x="286295" y="1785093"/>
                  </a:lnTo>
                  <a:lnTo>
                    <a:pt x="269681" y="1831881"/>
                  </a:lnTo>
                  <a:lnTo>
                    <a:pt x="253535" y="1878887"/>
                  </a:lnTo>
                  <a:lnTo>
                    <a:pt x="237858" y="1926108"/>
                  </a:lnTo>
                  <a:lnTo>
                    <a:pt x="222655" y="1973541"/>
                  </a:lnTo>
                  <a:lnTo>
                    <a:pt x="207927" y="2021183"/>
                  </a:lnTo>
                  <a:lnTo>
                    <a:pt x="193678" y="2069033"/>
                  </a:lnTo>
                  <a:lnTo>
                    <a:pt x="179910" y="2117086"/>
                  </a:lnTo>
                  <a:lnTo>
                    <a:pt x="166626" y="2165340"/>
                  </a:lnTo>
                  <a:lnTo>
                    <a:pt x="153829" y="2213793"/>
                  </a:lnTo>
                  <a:lnTo>
                    <a:pt x="141522" y="2262441"/>
                  </a:lnTo>
                  <a:lnTo>
                    <a:pt x="129708" y="2311283"/>
                  </a:lnTo>
                  <a:lnTo>
                    <a:pt x="118388" y="2360314"/>
                  </a:lnTo>
                  <a:lnTo>
                    <a:pt x="107567" y="2409533"/>
                  </a:lnTo>
                  <a:lnTo>
                    <a:pt x="97246" y="2458936"/>
                  </a:lnTo>
                  <a:lnTo>
                    <a:pt x="87429" y="2508521"/>
                  </a:lnTo>
                  <a:lnTo>
                    <a:pt x="78118" y="2558286"/>
                  </a:lnTo>
                  <a:lnTo>
                    <a:pt x="69317" y="2608226"/>
                  </a:lnTo>
                  <a:lnTo>
                    <a:pt x="61027" y="2658340"/>
                  </a:lnTo>
                  <a:lnTo>
                    <a:pt x="53252" y="2708625"/>
                  </a:lnTo>
                  <a:lnTo>
                    <a:pt x="45995" y="2759078"/>
                  </a:lnTo>
                  <a:lnTo>
                    <a:pt x="39257" y="2809696"/>
                  </a:lnTo>
                  <a:lnTo>
                    <a:pt x="33043" y="2860477"/>
                  </a:lnTo>
                  <a:lnTo>
                    <a:pt x="27354" y="2911417"/>
                  </a:lnTo>
                  <a:lnTo>
                    <a:pt x="22194" y="2962515"/>
                  </a:lnTo>
                  <a:lnTo>
                    <a:pt x="17566" y="3013766"/>
                  </a:lnTo>
                  <a:lnTo>
                    <a:pt x="13471" y="3065170"/>
                  </a:lnTo>
                  <a:lnTo>
                    <a:pt x="9914" y="3116721"/>
                  </a:lnTo>
                  <a:lnTo>
                    <a:pt x="6896" y="3168419"/>
                  </a:lnTo>
                  <a:lnTo>
                    <a:pt x="4421" y="3220260"/>
                  </a:lnTo>
                  <a:lnTo>
                    <a:pt x="2491" y="3272241"/>
                  </a:lnTo>
                  <a:lnTo>
                    <a:pt x="1109" y="3324360"/>
                  </a:lnTo>
                  <a:lnTo>
                    <a:pt x="277" y="3376614"/>
                  </a:lnTo>
                  <a:lnTo>
                    <a:pt x="0" y="3429000"/>
                  </a:lnTo>
                  <a:lnTo>
                    <a:pt x="277" y="3481385"/>
                  </a:lnTo>
                  <a:lnTo>
                    <a:pt x="1109" y="3533639"/>
                  </a:lnTo>
                  <a:lnTo>
                    <a:pt x="2491" y="3585758"/>
                  </a:lnTo>
                  <a:lnTo>
                    <a:pt x="4421" y="3637739"/>
                  </a:lnTo>
                  <a:lnTo>
                    <a:pt x="6896" y="3689579"/>
                  </a:lnTo>
                  <a:lnTo>
                    <a:pt x="9914" y="3741277"/>
                  </a:lnTo>
                  <a:lnTo>
                    <a:pt x="13471" y="3792828"/>
                  </a:lnTo>
                  <a:lnTo>
                    <a:pt x="17566" y="3844231"/>
                  </a:lnTo>
                  <a:lnTo>
                    <a:pt x="22194" y="3895482"/>
                  </a:lnTo>
                  <a:lnTo>
                    <a:pt x="27354" y="3946579"/>
                  </a:lnTo>
                  <a:lnTo>
                    <a:pt x="33043" y="3997519"/>
                  </a:lnTo>
                  <a:lnTo>
                    <a:pt x="39257" y="4048299"/>
                  </a:lnTo>
                  <a:lnTo>
                    <a:pt x="45995" y="4098917"/>
                  </a:lnTo>
                  <a:lnTo>
                    <a:pt x="53252" y="4149369"/>
                  </a:lnTo>
                  <a:lnTo>
                    <a:pt x="61027" y="4199653"/>
                  </a:lnTo>
                  <a:lnTo>
                    <a:pt x="69317" y="4249767"/>
                  </a:lnTo>
                  <a:lnTo>
                    <a:pt x="78118" y="4299706"/>
                  </a:lnTo>
                  <a:lnTo>
                    <a:pt x="87429" y="4349470"/>
                  </a:lnTo>
                  <a:lnTo>
                    <a:pt x="97246" y="4399054"/>
                  </a:lnTo>
                  <a:lnTo>
                    <a:pt x="107567" y="4448457"/>
                  </a:lnTo>
                  <a:lnTo>
                    <a:pt x="118388" y="4497675"/>
                  </a:lnTo>
                  <a:lnTo>
                    <a:pt x="129708" y="4546705"/>
                  </a:lnTo>
                  <a:lnTo>
                    <a:pt x="141522" y="4595546"/>
                  </a:lnTo>
                  <a:lnTo>
                    <a:pt x="153829" y="4644193"/>
                  </a:lnTo>
                  <a:lnTo>
                    <a:pt x="166626" y="4692645"/>
                  </a:lnTo>
                  <a:lnTo>
                    <a:pt x="179910" y="4740899"/>
                  </a:lnTo>
                  <a:lnTo>
                    <a:pt x="193678" y="4788951"/>
                  </a:lnTo>
                  <a:lnTo>
                    <a:pt x="207927" y="4836799"/>
                  </a:lnTo>
                  <a:lnTo>
                    <a:pt x="222655" y="4884441"/>
                  </a:lnTo>
                  <a:lnTo>
                    <a:pt x="237858" y="4931873"/>
                  </a:lnTo>
                  <a:lnTo>
                    <a:pt x="253535" y="4979093"/>
                  </a:lnTo>
                  <a:lnTo>
                    <a:pt x="269681" y="5026098"/>
                  </a:lnTo>
                  <a:lnTo>
                    <a:pt x="286295" y="5072885"/>
                  </a:lnTo>
                  <a:lnTo>
                    <a:pt x="303374" y="5119452"/>
                  </a:lnTo>
                  <a:lnTo>
                    <a:pt x="320915" y="5165795"/>
                  </a:lnTo>
                  <a:lnTo>
                    <a:pt x="338915" y="5211913"/>
                  </a:lnTo>
                  <a:lnTo>
                    <a:pt x="357371" y="5257801"/>
                  </a:lnTo>
                  <a:lnTo>
                    <a:pt x="376281" y="5303459"/>
                  </a:lnTo>
                  <a:lnTo>
                    <a:pt x="395641" y="5348881"/>
                  </a:lnTo>
                  <a:lnTo>
                    <a:pt x="415450" y="5394067"/>
                  </a:lnTo>
                  <a:lnTo>
                    <a:pt x="435703" y="5439013"/>
                  </a:lnTo>
                  <a:lnTo>
                    <a:pt x="456400" y="5483716"/>
                  </a:lnTo>
                  <a:lnTo>
                    <a:pt x="477535" y="5528174"/>
                  </a:lnTo>
                  <a:lnTo>
                    <a:pt x="499108" y="5572384"/>
                  </a:lnTo>
                  <a:lnTo>
                    <a:pt x="521115" y="5616343"/>
                  </a:lnTo>
                  <a:lnTo>
                    <a:pt x="543553" y="5660049"/>
                  </a:lnTo>
                  <a:lnTo>
                    <a:pt x="566420" y="5703498"/>
                  </a:lnTo>
                  <a:lnTo>
                    <a:pt x="589712" y="5746687"/>
                  </a:lnTo>
                  <a:lnTo>
                    <a:pt x="613428" y="5789615"/>
                  </a:lnTo>
                  <a:lnTo>
                    <a:pt x="637563" y="5832279"/>
                  </a:lnTo>
                  <a:lnTo>
                    <a:pt x="662116" y="5874674"/>
                  </a:lnTo>
                  <a:lnTo>
                    <a:pt x="687084" y="5916800"/>
                  </a:lnTo>
                  <a:lnTo>
                    <a:pt x="712464" y="5958653"/>
                  </a:lnTo>
                  <a:lnTo>
                    <a:pt x="738252" y="6000230"/>
                  </a:lnTo>
                  <a:lnTo>
                    <a:pt x="764448" y="6041528"/>
                  </a:lnTo>
                  <a:lnTo>
                    <a:pt x="791046" y="6082546"/>
                  </a:lnTo>
                  <a:lnTo>
                    <a:pt x="818045" y="6123279"/>
                  </a:lnTo>
                  <a:lnTo>
                    <a:pt x="845443" y="6163725"/>
                  </a:lnTo>
                  <a:lnTo>
                    <a:pt x="873235" y="6203882"/>
                  </a:lnTo>
                  <a:lnTo>
                    <a:pt x="901420" y="6243747"/>
                  </a:lnTo>
                  <a:lnTo>
                    <a:pt x="929995" y="6283317"/>
                  </a:lnTo>
                  <a:lnTo>
                    <a:pt x="958956" y="6322589"/>
                  </a:lnTo>
                  <a:lnTo>
                    <a:pt x="988302" y="6361560"/>
                  </a:lnTo>
                  <a:lnTo>
                    <a:pt x="1018029" y="6400228"/>
                  </a:lnTo>
                  <a:lnTo>
                    <a:pt x="1048134" y="6438590"/>
                  </a:lnTo>
                  <a:lnTo>
                    <a:pt x="1078615" y="6476644"/>
                  </a:lnTo>
                  <a:lnTo>
                    <a:pt x="1109469" y="6514385"/>
                  </a:lnTo>
                  <a:lnTo>
                    <a:pt x="1140694" y="6551812"/>
                  </a:lnTo>
                  <a:lnTo>
                    <a:pt x="1172286" y="6588922"/>
                  </a:lnTo>
                  <a:lnTo>
                    <a:pt x="1204242" y="6625713"/>
                  </a:lnTo>
                  <a:lnTo>
                    <a:pt x="1236560" y="6662180"/>
                  </a:lnTo>
                  <a:lnTo>
                    <a:pt x="1269238" y="6698322"/>
                  </a:lnTo>
                  <a:lnTo>
                    <a:pt x="1422273" y="6857999"/>
                  </a:lnTo>
                  <a:lnTo>
                    <a:pt x="8349615" y="6857999"/>
                  </a:lnTo>
                  <a:lnTo>
                    <a:pt x="8502650" y="6698322"/>
                  </a:lnTo>
                  <a:lnTo>
                    <a:pt x="8535327" y="6662180"/>
                  </a:lnTo>
                  <a:lnTo>
                    <a:pt x="8567645" y="6625713"/>
                  </a:lnTo>
                  <a:lnTo>
                    <a:pt x="8599601" y="6588922"/>
                  </a:lnTo>
                  <a:lnTo>
                    <a:pt x="8631193" y="6551812"/>
                  </a:lnTo>
                  <a:lnTo>
                    <a:pt x="8662418" y="6514385"/>
                  </a:lnTo>
                  <a:lnTo>
                    <a:pt x="8693272" y="6476644"/>
                  </a:lnTo>
                  <a:lnTo>
                    <a:pt x="8723753" y="6438590"/>
                  </a:lnTo>
                  <a:lnTo>
                    <a:pt x="8753858" y="6400228"/>
                  </a:lnTo>
                  <a:lnTo>
                    <a:pt x="8783585" y="6361560"/>
                  </a:lnTo>
                  <a:lnTo>
                    <a:pt x="8812931" y="6322589"/>
                  </a:lnTo>
                  <a:lnTo>
                    <a:pt x="8841892" y="6283317"/>
                  </a:lnTo>
                  <a:lnTo>
                    <a:pt x="8870467" y="6243747"/>
                  </a:lnTo>
                  <a:lnTo>
                    <a:pt x="8898652" y="6203882"/>
                  </a:lnTo>
                  <a:lnTo>
                    <a:pt x="8926444" y="6163725"/>
                  </a:lnTo>
                  <a:lnTo>
                    <a:pt x="8953842" y="6123279"/>
                  </a:lnTo>
                  <a:lnTo>
                    <a:pt x="8980841" y="6082546"/>
                  </a:lnTo>
                  <a:lnTo>
                    <a:pt x="9007439" y="6041528"/>
                  </a:lnTo>
                  <a:lnTo>
                    <a:pt x="9033635" y="6000230"/>
                  </a:lnTo>
                  <a:lnTo>
                    <a:pt x="9059423" y="5958653"/>
                  </a:lnTo>
                  <a:lnTo>
                    <a:pt x="9084803" y="5916800"/>
                  </a:lnTo>
                  <a:lnTo>
                    <a:pt x="9109771" y="5874674"/>
                  </a:lnTo>
                  <a:lnTo>
                    <a:pt x="9134324" y="5832279"/>
                  </a:lnTo>
                  <a:lnTo>
                    <a:pt x="9158459" y="5789615"/>
                  </a:lnTo>
                  <a:lnTo>
                    <a:pt x="9182175" y="5746687"/>
                  </a:lnTo>
                  <a:lnTo>
                    <a:pt x="9205467" y="5703498"/>
                  </a:lnTo>
                  <a:lnTo>
                    <a:pt x="9228334" y="5660049"/>
                  </a:lnTo>
                  <a:lnTo>
                    <a:pt x="9250772" y="5616343"/>
                  </a:lnTo>
                  <a:lnTo>
                    <a:pt x="9272779" y="5572384"/>
                  </a:lnTo>
                  <a:lnTo>
                    <a:pt x="9294352" y="5528174"/>
                  </a:lnTo>
                  <a:lnTo>
                    <a:pt x="9315487" y="5483716"/>
                  </a:lnTo>
                  <a:lnTo>
                    <a:pt x="9336184" y="5439013"/>
                  </a:lnTo>
                  <a:lnTo>
                    <a:pt x="9356437" y="5394067"/>
                  </a:lnTo>
                  <a:lnTo>
                    <a:pt x="9376246" y="5348881"/>
                  </a:lnTo>
                  <a:lnTo>
                    <a:pt x="9395606" y="5303459"/>
                  </a:lnTo>
                  <a:lnTo>
                    <a:pt x="9414516" y="5257801"/>
                  </a:lnTo>
                  <a:lnTo>
                    <a:pt x="9432972" y="5211913"/>
                  </a:lnTo>
                  <a:lnTo>
                    <a:pt x="9450972" y="5165795"/>
                  </a:lnTo>
                  <a:lnTo>
                    <a:pt x="9468513" y="5119452"/>
                  </a:lnTo>
                  <a:lnTo>
                    <a:pt x="9485592" y="5072885"/>
                  </a:lnTo>
                  <a:lnTo>
                    <a:pt x="9502206" y="5026098"/>
                  </a:lnTo>
                  <a:lnTo>
                    <a:pt x="9518352" y="4979093"/>
                  </a:lnTo>
                  <a:lnTo>
                    <a:pt x="9534029" y="4931873"/>
                  </a:lnTo>
                  <a:lnTo>
                    <a:pt x="9549232" y="4884441"/>
                  </a:lnTo>
                  <a:lnTo>
                    <a:pt x="9563960" y="4836799"/>
                  </a:lnTo>
                  <a:lnTo>
                    <a:pt x="9578209" y="4788951"/>
                  </a:lnTo>
                  <a:lnTo>
                    <a:pt x="9591977" y="4740899"/>
                  </a:lnTo>
                  <a:lnTo>
                    <a:pt x="9605261" y="4692645"/>
                  </a:lnTo>
                  <a:lnTo>
                    <a:pt x="9618058" y="4644193"/>
                  </a:lnTo>
                  <a:lnTo>
                    <a:pt x="9630365" y="4595546"/>
                  </a:lnTo>
                  <a:lnTo>
                    <a:pt x="9642179" y="4546705"/>
                  </a:lnTo>
                  <a:lnTo>
                    <a:pt x="9653499" y="4497675"/>
                  </a:lnTo>
                  <a:lnTo>
                    <a:pt x="9664320" y="4448457"/>
                  </a:lnTo>
                  <a:lnTo>
                    <a:pt x="9674641" y="4399054"/>
                  </a:lnTo>
                  <a:lnTo>
                    <a:pt x="9684458" y="4349470"/>
                  </a:lnTo>
                  <a:lnTo>
                    <a:pt x="9693769" y="4299706"/>
                  </a:lnTo>
                  <a:lnTo>
                    <a:pt x="9702570" y="4249767"/>
                  </a:lnTo>
                  <a:lnTo>
                    <a:pt x="9710860" y="4199653"/>
                  </a:lnTo>
                  <a:lnTo>
                    <a:pt x="9718635" y="4149369"/>
                  </a:lnTo>
                  <a:lnTo>
                    <a:pt x="9725892" y="4098917"/>
                  </a:lnTo>
                  <a:lnTo>
                    <a:pt x="9732630" y="4048299"/>
                  </a:lnTo>
                  <a:lnTo>
                    <a:pt x="9738844" y="3997519"/>
                  </a:lnTo>
                  <a:lnTo>
                    <a:pt x="9744533" y="3946579"/>
                  </a:lnTo>
                  <a:lnTo>
                    <a:pt x="9749693" y="3895482"/>
                  </a:lnTo>
                  <a:lnTo>
                    <a:pt x="9754321" y="3844231"/>
                  </a:lnTo>
                  <a:lnTo>
                    <a:pt x="9758416" y="3792828"/>
                  </a:lnTo>
                  <a:lnTo>
                    <a:pt x="9761973" y="3741277"/>
                  </a:lnTo>
                  <a:lnTo>
                    <a:pt x="9764991" y="3689579"/>
                  </a:lnTo>
                  <a:lnTo>
                    <a:pt x="9767466" y="3637739"/>
                  </a:lnTo>
                  <a:lnTo>
                    <a:pt x="9769396" y="3585758"/>
                  </a:lnTo>
                  <a:lnTo>
                    <a:pt x="9770778" y="3533639"/>
                  </a:lnTo>
                  <a:lnTo>
                    <a:pt x="9771610" y="3481385"/>
                  </a:lnTo>
                  <a:lnTo>
                    <a:pt x="9771888" y="3429000"/>
                  </a:lnTo>
                  <a:lnTo>
                    <a:pt x="9771610" y="3376614"/>
                  </a:lnTo>
                  <a:lnTo>
                    <a:pt x="9770778" y="3324360"/>
                  </a:lnTo>
                  <a:lnTo>
                    <a:pt x="9769396" y="3272241"/>
                  </a:lnTo>
                  <a:lnTo>
                    <a:pt x="9767466" y="3220260"/>
                  </a:lnTo>
                  <a:lnTo>
                    <a:pt x="9764991" y="3168419"/>
                  </a:lnTo>
                  <a:lnTo>
                    <a:pt x="9761973" y="3116721"/>
                  </a:lnTo>
                  <a:lnTo>
                    <a:pt x="9758416" y="3065170"/>
                  </a:lnTo>
                  <a:lnTo>
                    <a:pt x="9754321" y="3013766"/>
                  </a:lnTo>
                  <a:lnTo>
                    <a:pt x="9749693" y="2962515"/>
                  </a:lnTo>
                  <a:lnTo>
                    <a:pt x="9744533" y="2911417"/>
                  </a:lnTo>
                  <a:lnTo>
                    <a:pt x="9738844" y="2860477"/>
                  </a:lnTo>
                  <a:lnTo>
                    <a:pt x="9732630" y="2809696"/>
                  </a:lnTo>
                  <a:lnTo>
                    <a:pt x="9725892" y="2759078"/>
                  </a:lnTo>
                  <a:lnTo>
                    <a:pt x="9718635" y="2708625"/>
                  </a:lnTo>
                  <a:lnTo>
                    <a:pt x="9710860" y="2658340"/>
                  </a:lnTo>
                  <a:lnTo>
                    <a:pt x="9702570" y="2608226"/>
                  </a:lnTo>
                  <a:lnTo>
                    <a:pt x="9693769" y="2558286"/>
                  </a:lnTo>
                  <a:lnTo>
                    <a:pt x="9684458" y="2508521"/>
                  </a:lnTo>
                  <a:lnTo>
                    <a:pt x="9674641" y="2458936"/>
                  </a:lnTo>
                  <a:lnTo>
                    <a:pt x="9664320" y="2409533"/>
                  </a:lnTo>
                  <a:lnTo>
                    <a:pt x="9653499" y="2360314"/>
                  </a:lnTo>
                  <a:lnTo>
                    <a:pt x="9642179" y="2311283"/>
                  </a:lnTo>
                  <a:lnTo>
                    <a:pt x="9630365" y="2262441"/>
                  </a:lnTo>
                  <a:lnTo>
                    <a:pt x="9618058" y="2213793"/>
                  </a:lnTo>
                  <a:lnTo>
                    <a:pt x="9605261" y="2165340"/>
                  </a:lnTo>
                  <a:lnTo>
                    <a:pt x="9591977" y="2117086"/>
                  </a:lnTo>
                  <a:lnTo>
                    <a:pt x="9578209" y="2069033"/>
                  </a:lnTo>
                  <a:lnTo>
                    <a:pt x="9563960" y="2021183"/>
                  </a:lnTo>
                  <a:lnTo>
                    <a:pt x="9549232" y="1973541"/>
                  </a:lnTo>
                  <a:lnTo>
                    <a:pt x="9534029" y="1926108"/>
                  </a:lnTo>
                  <a:lnTo>
                    <a:pt x="9518352" y="1878887"/>
                  </a:lnTo>
                  <a:lnTo>
                    <a:pt x="9502206" y="1831881"/>
                  </a:lnTo>
                  <a:lnTo>
                    <a:pt x="9485592" y="1785093"/>
                  </a:lnTo>
                  <a:lnTo>
                    <a:pt x="9468513" y="1738525"/>
                  </a:lnTo>
                  <a:lnTo>
                    <a:pt x="9450972" y="1692181"/>
                  </a:lnTo>
                  <a:lnTo>
                    <a:pt x="9432972" y="1646062"/>
                  </a:lnTo>
                  <a:lnTo>
                    <a:pt x="9414516" y="1600173"/>
                  </a:lnTo>
                  <a:lnTo>
                    <a:pt x="9395606" y="1554515"/>
                  </a:lnTo>
                  <a:lnTo>
                    <a:pt x="9376246" y="1509091"/>
                  </a:lnTo>
                  <a:lnTo>
                    <a:pt x="9356437" y="1463904"/>
                  </a:lnTo>
                  <a:lnTo>
                    <a:pt x="9336184" y="1418958"/>
                  </a:lnTo>
                  <a:lnTo>
                    <a:pt x="9315487" y="1374253"/>
                  </a:lnTo>
                  <a:lnTo>
                    <a:pt x="9294352" y="1329795"/>
                  </a:lnTo>
                  <a:lnTo>
                    <a:pt x="9272779" y="1285584"/>
                  </a:lnTo>
                  <a:lnTo>
                    <a:pt x="9250772" y="1241624"/>
                  </a:lnTo>
                  <a:lnTo>
                    <a:pt x="9228334" y="1197918"/>
                  </a:lnTo>
                  <a:lnTo>
                    <a:pt x="9205467" y="1154468"/>
                  </a:lnTo>
                  <a:lnTo>
                    <a:pt x="9182175" y="1111278"/>
                  </a:lnTo>
                  <a:lnTo>
                    <a:pt x="9158459" y="1068349"/>
                  </a:lnTo>
                  <a:lnTo>
                    <a:pt x="9134324" y="1025685"/>
                  </a:lnTo>
                  <a:lnTo>
                    <a:pt x="9109771" y="983289"/>
                  </a:lnTo>
                  <a:lnTo>
                    <a:pt x="9084803" y="941162"/>
                  </a:lnTo>
                  <a:lnTo>
                    <a:pt x="9059423" y="899309"/>
                  </a:lnTo>
                  <a:lnTo>
                    <a:pt x="9033635" y="857732"/>
                  </a:lnTo>
                  <a:lnTo>
                    <a:pt x="9007439" y="816433"/>
                  </a:lnTo>
                  <a:lnTo>
                    <a:pt x="8980841" y="775415"/>
                  </a:lnTo>
                  <a:lnTo>
                    <a:pt x="8953842" y="734681"/>
                  </a:lnTo>
                  <a:lnTo>
                    <a:pt x="8926444" y="694234"/>
                  </a:lnTo>
                  <a:lnTo>
                    <a:pt x="8898652" y="654077"/>
                  </a:lnTo>
                  <a:lnTo>
                    <a:pt x="8870467" y="614212"/>
                  </a:lnTo>
                  <a:lnTo>
                    <a:pt x="8841892" y="574642"/>
                  </a:lnTo>
                  <a:lnTo>
                    <a:pt x="8812931" y="535370"/>
                  </a:lnTo>
                  <a:lnTo>
                    <a:pt x="8783585" y="496399"/>
                  </a:lnTo>
                  <a:lnTo>
                    <a:pt x="8753858" y="457730"/>
                  </a:lnTo>
                  <a:lnTo>
                    <a:pt x="8723753" y="419369"/>
                  </a:lnTo>
                  <a:lnTo>
                    <a:pt x="8693272" y="381315"/>
                  </a:lnTo>
                  <a:lnTo>
                    <a:pt x="8662418" y="343574"/>
                  </a:lnTo>
                  <a:lnTo>
                    <a:pt x="8631193" y="306147"/>
                  </a:lnTo>
                  <a:lnTo>
                    <a:pt x="8599601" y="269037"/>
                  </a:lnTo>
                  <a:lnTo>
                    <a:pt x="8567645" y="232247"/>
                  </a:lnTo>
                  <a:lnTo>
                    <a:pt x="8535327" y="195780"/>
                  </a:lnTo>
                  <a:lnTo>
                    <a:pt x="8502650" y="159639"/>
                  </a:lnTo>
                  <a:lnTo>
                    <a:pt x="8349615" y="0"/>
                  </a:lnTo>
                  <a:close/>
                </a:path>
              </a:pathLst>
            </a:custGeom>
            <a:solidFill>
              <a:srgbClr val="D9D9D9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1979" y="0"/>
              <a:ext cx="755370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9986" y="2127249"/>
            <a:ext cx="4114800" cy="4171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Determinar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los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diversos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contenidos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los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acuerdos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para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resolver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el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conflicto:</a:t>
            </a:r>
            <a:endParaRPr sz="1600">
              <a:latin typeface="Tahoma"/>
              <a:cs typeface="Tahoma"/>
            </a:endParaRPr>
          </a:p>
          <a:p>
            <a:pPr marL="756285" marR="255270" lvl="1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Qué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 intereses</a:t>
            </a:r>
            <a:r>
              <a:rPr sz="1600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son</a:t>
            </a:r>
            <a:r>
              <a:rPr sz="1600" spc="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satisfechos</a:t>
            </a:r>
            <a:r>
              <a:rPr sz="1600" spc="2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y</a:t>
            </a:r>
            <a:r>
              <a:rPr sz="1600" spc="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en </a:t>
            </a:r>
            <a:r>
              <a:rPr sz="1600" spc="-484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que</a:t>
            </a:r>
            <a:r>
              <a:rPr sz="1600" spc="-1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nivel?</a:t>
            </a:r>
            <a:endParaRPr sz="1600">
              <a:latin typeface="Tahoma"/>
              <a:cs typeface="Tahoma"/>
            </a:endParaRPr>
          </a:p>
          <a:p>
            <a:pPr marL="756285" marR="529590" lvl="1" indent="-287020">
              <a:lnSpc>
                <a:spcPct val="100000"/>
              </a:lnSpc>
              <a:buFont typeface="Wingdings"/>
              <a:buChar char="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Qué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cláusulas</a:t>
            </a:r>
            <a:r>
              <a:rPr sz="1600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deben</a:t>
            </a:r>
            <a:r>
              <a:rPr sz="1600" spc="-1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integrar</a:t>
            </a:r>
            <a:r>
              <a:rPr sz="1600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el </a:t>
            </a:r>
            <a:r>
              <a:rPr sz="1600" spc="-484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acuerdo?.</a:t>
            </a:r>
            <a:r>
              <a:rPr sz="1600" spc="15" dirty="0">
                <a:solidFill>
                  <a:srgbClr val="2D75B6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2D75B6"/>
                </a:solidFill>
                <a:latin typeface="Tahoma"/>
                <a:cs typeface="Tahoma"/>
              </a:rPr>
              <a:t>Su</a:t>
            </a:r>
            <a:r>
              <a:rPr sz="1600" spc="-10" dirty="0">
                <a:solidFill>
                  <a:srgbClr val="2D75B6"/>
                </a:solidFill>
                <a:latin typeface="Tahoma"/>
                <a:cs typeface="Tahoma"/>
              </a:rPr>
              <a:t> redacción?</a:t>
            </a:r>
            <a:endParaRPr sz="1600">
              <a:latin typeface="Tahoma"/>
              <a:cs typeface="Tahoma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Identificar </a:t>
            </a:r>
            <a:r>
              <a:rPr sz="1600" spc="-5" dirty="0">
                <a:latin typeface="Tahoma"/>
                <a:cs typeface="Tahoma"/>
              </a:rPr>
              <a:t>los pasos </a:t>
            </a:r>
            <a:r>
              <a:rPr sz="1600" spc="-10" dirty="0">
                <a:latin typeface="Tahoma"/>
                <a:cs typeface="Tahoma"/>
              </a:rPr>
              <a:t>procesales para </a:t>
            </a:r>
            <a:r>
              <a:rPr sz="1600" spc="-5" dirty="0">
                <a:latin typeface="Tahoma"/>
                <a:cs typeface="Tahoma"/>
              </a:rPr>
              <a:t>hacer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15" dirty="0">
                <a:latin typeface="Tahoma"/>
                <a:cs typeface="Tahoma"/>
              </a:rPr>
              <a:t>efectivo </a:t>
            </a:r>
            <a:r>
              <a:rPr sz="1600" spc="-5" dirty="0">
                <a:latin typeface="Tahoma"/>
                <a:cs typeface="Tahoma"/>
              </a:rPr>
              <a:t>el acuerdo; </a:t>
            </a:r>
            <a:r>
              <a:rPr sz="1600" spc="-10" dirty="0">
                <a:latin typeface="Tahoma"/>
                <a:cs typeface="Tahoma"/>
              </a:rPr>
              <a:t>formalizar </a:t>
            </a:r>
            <a:r>
              <a:rPr sz="1600" spc="-5" dirty="0">
                <a:latin typeface="Tahoma"/>
                <a:cs typeface="Tahoma"/>
              </a:rPr>
              <a:t>el acuerdo-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aprobación</a:t>
            </a:r>
            <a:endParaRPr sz="1600">
              <a:latin typeface="Tahoma"/>
              <a:cs typeface="Tahoma"/>
            </a:endParaRPr>
          </a:p>
          <a:p>
            <a:pPr marL="299085" marR="66230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Evaluar </a:t>
            </a:r>
            <a:r>
              <a:rPr sz="1600" spc="-5" dirty="0">
                <a:latin typeface="Tahoma"/>
                <a:cs typeface="Tahoma"/>
              </a:rPr>
              <a:t>el </a:t>
            </a:r>
            <a:r>
              <a:rPr sz="1600" spc="-10" dirty="0">
                <a:latin typeface="Tahoma"/>
                <a:cs typeface="Tahoma"/>
              </a:rPr>
              <a:t>acuerdo </a:t>
            </a:r>
            <a:r>
              <a:rPr sz="1600" spc="-5" dirty="0">
                <a:latin typeface="Tahoma"/>
                <a:cs typeface="Tahoma"/>
              </a:rPr>
              <a:t>en </a:t>
            </a:r>
            <a:r>
              <a:rPr sz="1600" spc="-10" dirty="0">
                <a:latin typeface="Tahoma"/>
                <a:cs typeface="Tahoma"/>
              </a:rPr>
              <a:t>función </a:t>
            </a:r>
            <a:r>
              <a:rPr sz="1600" spc="-5" dirty="0">
                <a:latin typeface="Tahoma"/>
                <a:cs typeface="Tahoma"/>
              </a:rPr>
              <a:t>de la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capacidad</a:t>
            </a:r>
            <a:r>
              <a:rPr sz="1600" dirty="0">
                <a:latin typeface="Tahoma"/>
                <a:cs typeface="Tahoma"/>
              </a:rPr>
              <a:t> de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las partes</a:t>
            </a:r>
            <a:endParaRPr sz="16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Crear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sistema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que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garantice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su</a:t>
            </a:r>
            <a:r>
              <a:rPr sz="1600" spc="-10" dirty="0">
                <a:latin typeface="Tahoma"/>
                <a:cs typeface="Tahoma"/>
              </a:rPr>
              <a:t> ejecución</a:t>
            </a:r>
            <a:endParaRPr sz="1600">
              <a:latin typeface="Tahoma"/>
              <a:cs typeface="Tahoma"/>
            </a:endParaRPr>
          </a:p>
          <a:p>
            <a:pPr marL="363220" indent="-350520">
              <a:lnSpc>
                <a:spcPct val="100000"/>
              </a:lnSpc>
              <a:buFont typeface="Wingdings"/>
              <a:buChar char=""/>
              <a:tabLst>
                <a:tab pos="362585" algn="l"/>
                <a:tab pos="363220" algn="l"/>
                <a:tab pos="3731260" algn="l"/>
              </a:tabLst>
            </a:pPr>
            <a:r>
              <a:rPr sz="1600" spc="-10" dirty="0">
                <a:latin typeface="Tahoma"/>
                <a:cs typeface="Tahoma"/>
              </a:rPr>
              <a:t>Fijar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procedimientos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seguimiento	</a:t>
            </a:r>
            <a:r>
              <a:rPr sz="1600" spc="-5" dirty="0">
                <a:latin typeface="Tahoma"/>
                <a:cs typeface="Tahoma"/>
              </a:rPr>
              <a:t>del</a:t>
            </a:r>
            <a:endParaRPr sz="160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cumplimiento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del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acuerdo</a:t>
            </a:r>
            <a:endParaRPr sz="1600">
              <a:latin typeface="Tahoma"/>
              <a:cs typeface="Tahoma"/>
            </a:endParaRPr>
          </a:p>
          <a:p>
            <a:pPr marL="299085" marR="8064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Suscripción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acuerdo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según</a:t>
            </a:r>
            <a:r>
              <a:rPr sz="1600" spc="-5" dirty="0">
                <a:latin typeface="Tahoma"/>
                <a:cs typeface="Tahoma"/>
              </a:rPr>
              <a:t> las 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formalidades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y </a:t>
            </a:r>
            <a:r>
              <a:rPr sz="1600" spc="-10" dirty="0">
                <a:latin typeface="Tahoma"/>
                <a:cs typeface="Tahoma"/>
              </a:rPr>
              <a:t>solemnidades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exigidas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por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 </a:t>
            </a:r>
            <a:r>
              <a:rPr sz="1600" spc="-10" dirty="0">
                <a:latin typeface="Tahoma"/>
                <a:cs typeface="Tahoma"/>
              </a:rPr>
              <a:t>ley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86050" y="242696"/>
            <a:ext cx="5949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385622"/>
                </a:solidFill>
                <a:latin typeface="Calibri"/>
                <a:cs typeface="Calibri"/>
              </a:rPr>
              <a:t>Algunas</a:t>
            </a:r>
            <a:r>
              <a:rPr sz="3600" b="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385622"/>
                </a:solidFill>
                <a:latin typeface="Calibri"/>
                <a:cs typeface="Calibri"/>
              </a:rPr>
              <a:t>cuestiones</a:t>
            </a:r>
            <a:r>
              <a:rPr sz="3600" b="0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385622"/>
                </a:solidFill>
                <a:latin typeface="Calibri"/>
                <a:cs typeface="Calibri"/>
              </a:rPr>
              <a:t>a</a:t>
            </a:r>
            <a:r>
              <a:rPr sz="3600" b="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15" dirty="0">
                <a:solidFill>
                  <a:srgbClr val="385622"/>
                </a:solidFill>
                <a:latin typeface="Calibri"/>
                <a:cs typeface="Calibri"/>
              </a:rPr>
              <a:t>considerar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200" y="1025652"/>
              <a:ext cx="6523525" cy="50192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49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84775" y="189738"/>
            <a:ext cx="3379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385622"/>
                </a:solidFill>
                <a:latin typeface="Calibri"/>
                <a:cs typeface="Calibri"/>
              </a:rPr>
              <a:t>Tipos</a:t>
            </a:r>
            <a:r>
              <a:rPr sz="3600" b="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3600" b="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385622"/>
                </a:solidFill>
                <a:latin typeface="Calibri"/>
                <a:cs typeface="Calibri"/>
              </a:rPr>
              <a:t>acuerdos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050798"/>
            <a:ext cx="29260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Acuerdos</a:t>
            </a:r>
            <a:r>
              <a:rPr sz="1600" b="1" spc="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instrumentales: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252" y="1538478"/>
            <a:ext cx="31597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ahoma"/>
                <a:cs typeface="Tahoma"/>
              </a:rPr>
              <a:t>Tienen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lugar </a:t>
            </a:r>
            <a:r>
              <a:rPr sz="1600" spc="-10" dirty="0">
                <a:latin typeface="Tahoma"/>
                <a:cs typeface="Tahoma"/>
              </a:rPr>
              <a:t>dentro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del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proceso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negociación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2270251"/>
            <a:ext cx="33331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Diversas finalidades:</a:t>
            </a:r>
            <a:endParaRPr sz="1600">
              <a:latin typeface="Tahoma"/>
              <a:cs typeface="Tahoma"/>
            </a:endParaRPr>
          </a:p>
          <a:p>
            <a:pPr marL="299085" marR="898525" indent="-299085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Ordenar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negociación: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Definir</a:t>
            </a:r>
            <a:r>
              <a:rPr sz="1600" spc="-5" dirty="0">
                <a:latin typeface="Tahoma"/>
                <a:cs typeface="Tahoma"/>
              </a:rPr>
              <a:t> lo negociable</a:t>
            </a:r>
            <a:endParaRPr sz="1600">
              <a:latin typeface="Tahoma"/>
              <a:cs typeface="Tahoma"/>
            </a:endParaRPr>
          </a:p>
          <a:p>
            <a:pPr marL="469900" marR="5080">
              <a:lnSpc>
                <a:spcPct val="100000"/>
              </a:lnSpc>
            </a:pPr>
            <a:r>
              <a:rPr sz="1600" spc="-10" dirty="0">
                <a:latin typeface="Tahoma"/>
                <a:cs typeface="Tahoma"/>
              </a:rPr>
              <a:t>Definir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 agenda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temática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 la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negociación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3733546"/>
            <a:ext cx="38042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Ordenar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el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procedimiento:</a:t>
            </a:r>
            <a:endParaRPr sz="1600">
              <a:latin typeface="Tahoma"/>
              <a:cs typeface="Tahoma"/>
            </a:endParaRPr>
          </a:p>
          <a:p>
            <a:pPr marL="608330" lvl="1" indent="-139065">
              <a:lnSpc>
                <a:spcPct val="100000"/>
              </a:lnSpc>
              <a:buChar char="-"/>
              <a:tabLst>
                <a:tab pos="608965" algn="l"/>
              </a:tabLst>
            </a:pPr>
            <a:r>
              <a:rPr sz="1600" spc="-10" dirty="0">
                <a:latin typeface="Tahoma"/>
                <a:cs typeface="Tahoma"/>
              </a:rPr>
              <a:t>Establecer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reglas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de </a:t>
            </a:r>
            <a:r>
              <a:rPr sz="1600" spc="-10" dirty="0">
                <a:latin typeface="Tahoma"/>
                <a:cs typeface="Tahoma"/>
              </a:rPr>
              <a:t>procedimiento,</a:t>
            </a:r>
            <a:endParaRPr sz="1600">
              <a:latin typeface="Tahoma"/>
              <a:cs typeface="Tahoma"/>
            </a:endParaRPr>
          </a:p>
          <a:p>
            <a:pPr marL="469900" marR="63500" lvl="1">
              <a:lnSpc>
                <a:spcPct val="100000"/>
              </a:lnSpc>
              <a:buChar char="-"/>
              <a:tabLst>
                <a:tab pos="608965" algn="l"/>
              </a:tabLst>
            </a:pPr>
            <a:r>
              <a:rPr sz="1600" spc="-10" dirty="0">
                <a:latin typeface="Tahoma"/>
                <a:cs typeface="Tahoma"/>
              </a:rPr>
              <a:t>Resolver cuestiones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</a:t>
            </a:r>
            <a:r>
              <a:rPr sz="1600" spc="-10" dirty="0">
                <a:latin typeface="Tahoma"/>
                <a:cs typeface="Tahoma"/>
              </a:rPr>
              <a:t> forma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negociación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4953127"/>
            <a:ext cx="3815715" cy="1487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Tahoma"/>
                <a:cs typeface="Tahoma"/>
              </a:rPr>
              <a:t>Acuerdos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relativos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información</a:t>
            </a:r>
            <a:endParaRPr sz="1600">
              <a:latin typeface="Tahoma"/>
              <a:cs typeface="Tahoma"/>
            </a:endParaRPr>
          </a:p>
          <a:p>
            <a:pPr marL="469900" marR="365760" lvl="1">
              <a:lnSpc>
                <a:spcPct val="100000"/>
              </a:lnSpc>
              <a:buChar char="-"/>
              <a:tabLst>
                <a:tab pos="608965" algn="l"/>
              </a:tabLst>
            </a:pPr>
            <a:r>
              <a:rPr sz="1600" spc="-5" dirty="0">
                <a:latin typeface="Tahoma"/>
                <a:cs typeface="Tahoma"/>
              </a:rPr>
              <a:t>Aportar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nuevos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antecedentes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al </a:t>
            </a:r>
            <a:r>
              <a:rPr sz="1600" spc="-484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proceso</a:t>
            </a:r>
            <a:endParaRPr sz="1600">
              <a:latin typeface="Tahoma"/>
              <a:cs typeface="Tahoma"/>
            </a:endParaRPr>
          </a:p>
          <a:p>
            <a:pPr marL="608330" lvl="1" indent="-139065">
              <a:lnSpc>
                <a:spcPct val="100000"/>
              </a:lnSpc>
              <a:buChar char="-"/>
              <a:tabLst>
                <a:tab pos="608965" algn="l"/>
                <a:tab pos="2298700" algn="l"/>
              </a:tabLst>
            </a:pPr>
            <a:r>
              <a:rPr sz="1600" spc="-5" dirty="0">
                <a:latin typeface="Tahoma"/>
                <a:cs typeface="Tahoma"/>
              </a:rPr>
              <a:t>El </a:t>
            </a:r>
            <a:r>
              <a:rPr sz="1600" spc="-15" dirty="0">
                <a:latin typeface="Tahoma"/>
                <a:cs typeface="Tahoma"/>
              </a:rPr>
              <a:t>valor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que se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le	dará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Tahoma"/>
              <a:buChar char="-"/>
            </a:pPr>
            <a:endParaRPr sz="155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Tahoma"/>
                <a:cs typeface="Tahoma"/>
              </a:rPr>
              <a:t>Cualquiera </a:t>
            </a:r>
            <a:r>
              <a:rPr sz="1600" spc="-15" dirty="0">
                <a:latin typeface="Tahoma"/>
                <a:cs typeface="Tahoma"/>
              </a:rPr>
              <a:t>otra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finalidad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procedimental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20073" y="1224153"/>
            <a:ext cx="1875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Acuerdos</a:t>
            </a:r>
            <a:r>
              <a:rPr sz="1800" b="1" spc="-5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de</a:t>
            </a:r>
            <a:r>
              <a:rPr sz="1800" b="1" spc="-7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fondo: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20073" y="1772792"/>
            <a:ext cx="3302635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Solucionan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conflicto,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total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parcialmente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Satisfacen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mayor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cantidad </a:t>
            </a:r>
            <a:r>
              <a:rPr sz="1800" dirty="0"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intereses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juego</a:t>
            </a:r>
            <a:endParaRPr sz="1800">
              <a:latin typeface="Calibri"/>
              <a:cs typeface="Calibri"/>
            </a:endParaRPr>
          </a:p>
          <a:p>
            <a:pPr marL="299085" marR="1206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Crean,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modifican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 extinguen </a:t>
            </a:r>
            <a:r>
              <a:rPr sz="1800" spc="-5" dirty="0">
                <a:latin typeface="Calibri"/>
                <a:cs typeface="Calibri"/>
              </a:rPr>
              <a:t> derechos</a:t>
            </a:r>
            <a:r>
              <a:rPr sz="1800" dirty="0">
                <a:latin typeface="Calibri"/>
                <a:cs typeface="Calibri"/>
              </a:rPr>
              <a:t> y</a:t>
            </a:r>
            <a:r>
              <a:rPr sz="1800" spc="-10" dirty="0">
                <a:latin typeface="Calibri"/>
                <a:cs typeface="Calibri"/>
              </a:rPr>
              <a:t> obligaciones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las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partes</a:t>
            </a:r>
            <a:endParaRPr sz="1800">
              <a:latin typeface="Calibri"/>
              <a:cs typeface="Calibri"/>
            </a:endParaRPr>
          </a:p>
          <a:p>
            <a:pPr marL="299085" marR="54165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Establecen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condiciones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generales</a:t>
            </a:r>
            <a:r>
              <a:rPr sz="1800" spc="-5" dirty="0">
                <a:latin typeface="Calibri"/>
                <a:cs typeface="Calibri"/>
              </a:rPr>
              <a:t> de </a:t>
            </a:r>
            <a:r>
              <a:rPr sz="1800" spc="-15" dirty="0">
                <a:latin typeface="Calibri"/>
                <a:cs typeface="Calibri"/>
              </a:rPr>
              <a:t>garantía</a:t>
            </a:r>
            <a:r>
              <a:rPr sz="1800" dirty="0">
                <a:latin typeface="Calibri"/>
                <a:cs typeface="Calibri"/>
              </a:rPr>
              <a:t> y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seguridad,</a:t>
            </a:r>
            <a:r>
              <a:rPr sz="1800" dirty="0">
                <a:latin typeface="Calibri"/>
                <a:cs typeface="Calibri"/>
              </a:rPr>
              <a:t> y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Crean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condiciones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06585" y="4790947"/>
            <a:ext cx="286893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510030" algn="l"/>
              </a:tabLst>
            </a:pPr>
            <a:r>
              <a:rPr sz="1800" spc="-10" dirty="0">
                <a:latin typeface="Calibri"/>
                <a:cs typeface="Calibri"/>
              </a:rPr>
              <a:t>cumplimiento,	exigibilidad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seguimiento de los derechos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obligaciones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creados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y/o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modificados,</a:t>
            </a:r>
            <a:r>
              <a:rPr sz="1800" dirty="0">
                <a:latin typeface="Calibri"/>
                <a:cs typeface="Calibri"/>
              </a:rPr>
              <a:t> o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-10" dirty="0">
                <a:latin typeface="Calibri"/>
                <a:cs typeface="Calibri"/>
              </a:rPr>
              <a:t> procesos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líneas 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acordados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30057" y="2953385"/>
            <a:ext cx="2823210" cy="2780030"/>
          </a:xfrm>
          <a:custGeom>
            <a:avLst/>
            <a:gdLst/>
            <a:ahLst/>
            <a:cxnLst/>
            <a:rect l="l" t="t" r="r" b="b"/>
            <a:pathLst>
              <a:path w="2823209" h="2780029">
                <a:moveTo>
                  <a:pt x="1527048" y="0"/>
                </a:moveTo>
                <a:lnTo>
                  <a:pt x="1295908" y="0"/>
                </a:lnTo>
                <a:lnTo>
                  <a:pt x="1245616" y="284988"/>
                </a:lnTo>
                <a:lnTo>
                  <a:pt x="1194800" y="293662"/>
                </a:lnTo>
                <a:lnTo>
                  <a:pt x="1144511" y="304597"/>
                </a:lnTo>
                <a:lnTo>
                  <a:pt x="1094824" y="317768"/>
                </a:lnTo>
                <a:lnTo>
                  <a:pt x="1045815" y="333149"/>
                </a:lnTo>
                <a:lnTo>
                  <a:pt x="997558" y="350717"/>
                </a:lnTo>
                <a:lnTo>
                  <a:pt x="950129" y="370444"/>
                </a:lnTo>
                <a:lnTo>
                  <a:pt x="903603" y="392308"/>
                </a:lnTo>
                <a:lnTo>
                  <a:pt x="858055" y="416281"/>
                </a:lnTo>
                <a:lnTo>
                  <a:pt x="813562" y="442340"/>
                </a:lnTo>
                <a:lnTo>
                  <a:pt x="591947" y="256286"/>
                </a:lnTo>
                <a:lnTo>
                  <a:pt x="414782" y="404875"/>
                </a:lnTo>
                <a:lnTo>
                  <a:pt x="559435" y="655446"/>
                </a:lnTo>
                <a:lnTo>
                  <a:pt x="526064" y="694772"/>
                </a:lnTo>
                <a:lnTo>
                  <a:pt x="494558" y="735488"/>
                </a:lnTo>
                <a:lnTo>
                  <a:pt x="464956" y="777526"/>
                </a:lnTo>
                <a:lnTo>
                  <a:pt x="437298" y="820819"/>
                </a:lnTo>
                <a:lnTo>
                  <a:pt x="411625" y="865298"/>
                </a:lnTo>
                <a:lnTo>
                  <a:pt x="387975" y="910895"/>
                </a:lnTo>
                <a:lnTo>
                  <a:pt x="366389" y="957543"/>
                </a:lnTo>
                <a:lnTo>
                  <a:pt x="346905" y="1005173"/>
                </a:lnTo>
                <a:lnTo>
                  <a:pt x="329565" y="1053719"/>
                </a:lnTo>
                <a:lnTo>
                  <a:pt x="40259" y="1053719"/>
                </a:lnTo>
                <a:lnTo>
                  <a:pt x="0" y="1281429"/>
                </a:lnTo>
                <a:lnTo>
                  <a:pt x="272034" y="1380363"/>
                </a:lnTo>
                <a:lnTo>
                  <a:pt x="271721" y="1431926"/>
                </a:lnTo>
                <a:lnTo>
                  <a:pt x="273736" y="1483355"/>
                </a:lnTo>
                <a:lnTo>
                  <a:pt x="278064" y="1534573"/>
                </a:lnTo>
                <a:lnTo>
                  <a:pt x="284690" y="1585503"/>
                </a:lnTo>
                <a:lnTo>
                  <a:pt x="293601" y="1636067"/>
                </a:lnTo>
                <a:lnTo>
                  <a:pt x="304781" y="1686188"/>
                </a:lnTo>
                <a:lnTo>
                  <a:pt x="318215" y="1735788"/>
                </a:lnTo>
                <a:lnTo>
                  <a:pt x="333890" y="1784790"/>
                </a:lnTo>
                <a:lnTo>
                  <a:pt x="351790" y="1833117"/>
                </a:lnTo>
                <a:lnTo>
                  <a:pt x="130175" y="2019172"/>
                </a:lnTo>
                <a:lnTo>
                  <a:pt x="245745" y="2219325"/>
                </a:lnTo>
                <a:lnTo>
                  <a:pt x="517651" y="2120391"/>
                </a:lnTo>
                <a:lnTo>
                  <a:pt x="550567" y="2160082"/>
                </a:lnTo>
                <a:lnTo>
                  <a:pt x="585182" y="2198179"/>
                </a:lnTo>
                <a:lnTo>
                  <a:pt x="621434" y="2234630"/>
                </a:lnTo>
                <a:lnTo>
                  <a:pt x="659264" y="2269385"/>
                </a:lnTo>
                <a:lnTo>
                  <a:pt x="698610" y="2302393"/>
                </a:lnTo>
                <a:lnTo>
                  <a:pt x="739412" y="2333601"/>
                </a:lnTo>
                <a:lnTo>
                  <a:pt x="781610" y="2362959"/>
                </a:lnTo>
                <a:lnTo>
                  <a:pt x="825143" y="2390416"/>
                </a:lnTo>
                <a:lnTo>
                  <a:pt x="869950" y="2415921"/>
                </a:lnTo>
                <a:lnTo>
                  <a:pt x="819658" y="2700947"/>
                </a:lnTo>
                <a:lnTo>
                  <a:pt x="1036827" y="2780017"/>
                </a:lnTo>
                <a:lnTo>
                  <a:pt x="1181608" y="2529459"/>
                </a:lnTo>
                <a:lnTo>
                  <a:pt x="1232319" y="2538678"/>
                </a:lnTo>
                <a:lnTo>
                  <a:pt x="1283309" y="2545592"/>
                </a:lnTo>
                <a:lnTo>
                  <a:pt x="1334497" y="2550202"/>
                </a:lnTo>
                <a:lnTo>
                  <a:pt x="1385804" y="2552507"/>
                </a:lnTo>
                <a:lnTo>
                  <a:pt x="1437151" y="2552507"/>
                </a:lnTo>
                <a:lnTo>
                  <a:pt x="1488458" y="2550202"/>
                </a:lnTo>
                <a:lnTo>
                  <a:pt x="1539646" y="2545592"/>
                </a:lnTo>
                <a:lnTo>
                  <a:pt x="1590636" y="2538678"/>
                </a:lnTo>
                <a:lnTo>
                  <a:pt x="1641348" y="2529459"/>
                </a:lnTo>
                <a:lnTo>
                  <a:pt x="1786127" y="2780017"/>
                </a:lnTo>
                <a:lnTo>
                  <a:pt x="2003298" y="2700947"/>
                </a:lnTo>
                <a:lnTo>
                  <a:pt x="1953006" y="2415921"/>
                </a:lnTo>
                <a:lnTo>
                  <a:pt x="1997812" y="2390416"/>
                </a:lnTo>
                <a:lnTo>
                  <a:pt x="2041345" y="2362959"/>
                </a:lnTo>
                <a:lnTo>
                  <a:pt x="2083543" y="2333601"/>
                </a:lnTo>
                <a:lnTo>
                  <a:pt x="2124345" y="2302393"/>
                </a:lnTo>
                <a:lnTo>
                  <a:pt x="2163691" y="2269385"/>
                </a:lnTo>
                <a:lnTo>
                  <a:pt x="2201521" y="2234630"/>
                </a:lnTo>
                <a:lnTo>
                  <a:pt x="2237773" y="2198179"/>
                </a:lnTo>
                <a:lnTo>
                  <a:pt x="2272388" y="2160082"/>
                </a:lnTo>
                <a:lnTo>
                  <a:pt x="2305304" y="2120391"/>
                </a:lnTo>
                <a:lnTo>
                  <a:pt x="2577211" y="2219325"/>
                </a:lnTo>
                <a:lnTo>
                  <a:pt x="2692781" y="2019172"/>
                </a:lnTo>
                <a:lnTo>
                  <a:pt x="2471166" y="1833117"/>
                </a:lnTo>
                <a:lnTo>
                  <a:pt x="2489065" y="1784790"/>
                </a:lnTo>
                <a:lnTo>
                  <a:pt x="2504740" y="1735788"/>
                </a:lnTo>
                <a:lnTo>
                  <a:pt x="2518174" y="1686188"/>
                </a:lnTo>
                <a:lnTo>
                  <a:pt x="2529354" y="1636067"/>
                </a:lnTo>
                <a:lnTo>
                  <a:pt x="2538265" y="1585503"/>
                </a:lnTo>
                <a:lnTo>
                  <a:pt x="2544891" y="1534573"/>
                </a:lnTo>
                <a:lnTo>
                  <a:pt x="2549219" y="1483355"/>
                </a:lnTo>
                <a:lnTo>
                  <a:pt x="2551234" y="1431926"/>
                </a:lnTo>
                <a:lnTo>
                  <a:pt x="2550922" y="1380363"/>
                </a:lnTo>
                <a:lnTo>
                  <a:pt x="2822956" y="1281429"/>
                </a:lnTo>
                <a:lnTo>
                  <a:pt x="2782697" y="1053719"/>
                </a:lnTo>
                <a:lnTo>
                  <a:pt x="2493391" y="1053719"/>
                </a:lnTo>
                <a:lnTo>
                  <a:pt x="2476050" y="1005173"/>
                </a:lnTo>
                <a:lnTo>
                  <a:pt x="2456566" y="957543"/>
                </a:lnTo>
                <a:lnTo>
                  <a:pt x="2434980" y="910895"/>
                </a:lnTo>
                <a:lnTo>
                  <a:pt x="2411330" y="865298"/>
                </a:lnTo>
                <a:lnTo>
                  <a:pt x="2385657" y="820819"/>
                </a:lnTo>
                <a:lnTo>
                  <a:pt x="2357999" y="777526"/>
                </a:lnTo>
                <a:lnTo>
                  <a:pt x="2328397" y="735488"/>
                </a:lnTo>
                <a:lnTo>
                  <a:pt x="2296891" y="694772"/>
                </a:lnTo>
                <a:lnTo>
                  <a:pt x="2263521" y="655446"/>
                </a:lnTo>
                <a:lnTo>
                  <a:pt x="2408174" y="404875"/>
                </a:lnTo>
                <a:lnTo>
                  <a:pt x="2231009" y="256286"/>
                </a:lnTo>
                <a:lnTo>
                  <a:pt x="2009394" y="442340"/>
                </a:lnTo>
                <a:lnTo>
                  <a:pt x="1964900" y="416281"/>
                </a:lnTo>
                <a:lnTo>
                  <a:pt x="1919352" y="392308"/>
                </a:lnTo>
                <a:lnTo>
                  <a:pt x="1872826" y="370444"/>
                </a:lnTo>
                <a:lnTo>
                  <a:pt x="1825397" y="350717"/>
                </a:lnTo>
                <a:lnTo>
                  <a:pt x="1777140" y="333149"/>
                </a:lnTo>
                <a:lnTo>
                  <a:pt x="1728131" y="317768"/>
                </a:lnTo>
                <a:lnTo>
                  <a:pt x="1678444" y="304597"/>
                </a:lnTo>
                <a:lnTo>
                  <a:pt x="1628155" y="293662"/>
                </a:lnTo>
                <a:lnTo>
                  <a:pt x="1577340" y="284988"/>
                </a:lnTo>
                <a:lnTo>
                  <a:pt x="152704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24113" y="3914647"/>
            <a:ext cx="1435100" cy="80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indent="-1905" algn="ctr">
              <a:lnSpc>
                <a:spcPct val="91400"/>
              </a:lnSpc>
              <a:spcBef>
                <a:spcPts val="28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Estándares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calidad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éticos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acuerdo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55639" y="2285492"/>
            <a:ext cx="1878330" cy="2037080"/>
            <a:chOff x="6255639" y="2285492"/>
            <a:chExt cx="1878330" cy="2037080"/>
          </a:xfrm>
        </p:grpSpPr>
        <p:sp>
          <p:nvSpPr>
            <p:cNvPr id="5" name="object 5"/>
            <p:cNvSpPr/>
            <p:nvPr/>
          </p:nvSpPr>
          <p:spPr>
            <a:xfrm>
              <a:off x="6261989" y="2291842"/>
              <a:ext cx="1865630" cy="2024380"/>
            </a:xfrm>
            <a:custGeom>
              <a:avLst/>
              <a:gdLst/>
              <a:ahLst/>
              <a:cxnLst/>
              <a:rect l="l" t="t" r="r" b="b"/>
              <a:pathLst>
                <a:path w="1865629" h="2024379">
                  <a:moveTo>
                    <a:pt x="1045337" y="0"/>
                  </a:moveTo>
                  <a:lnTo>
                    <a:pt x="820292" y="0"/>
                  </a:lnTo>
                  <a:lnTo>
                    <a:pt x="747267" y="310896"/>
                  </a:lnTo>
                  <a:lnTo>
                    <a:pt x="701088" y="324789"/>
                  </a:lnTo>
                  <a:lnTo>
                    <a:pt x="656082" y="341651"/>
                  </a:lnTo>
                  <a:lnTo>
                    <a:pt x="612385" y="361404"/>
                  </a:lnTo>
                  <a:lnTo>
                    <a:pt x="570134" y="383968"/>
                  </a:lnTo>
                  <a:lnTo>
                    <a:pt x="529467" y="409265"/>
                  </a:lnTo>
                  <a:lnTo>
                    <a:pt x="490521" y="437215"/>
                  </a:lnTo>
                  <a:lnTo>
                    <a:pt x="453432" y="467740"/>
                  </a:lnTo>
                  <a:lnTo>
                    <a:pt x="418338" y="500761"/>
                  </a:lnTo>
                  <a:lnTo>
                    <a:pt x="112522" y="408686"/>
                  </a:lnTo>
                  <a:lnTo>
                    <a:pt x="0" y="603504"/>
                  </a:lnTo>
                  <a:lnTo>
                    <a:pt x="232663" y="822325"/>
                  </a:lnTo>
                  <a:lnTo>
                    <a:pt x="221620" y="869239"/>
                  </a:lnTo>
                  <a:lnTo>
                    <a:pt x="213733" y="916626"/>
                  </a:lnTo>
                  <a:lnTo>
                    <a:pt x="209000" y="964329"/>
                  </a:lnTo>
                  <a:lnTo>
                    <a:pt x="207422" y="1012189"/>
                  </a:lnTo>
                  <a:lnTo>
                    <a:pt x="209000" y="1060050"/>
                  </a:lnTo>
                  <a:lnTo>
                    <a:pt x="213733" y="1107753"/>
                  </a:lnTo>
                  <a:lnTo>
                    <a:pt x="221620" y="1155140"/>
                  </a:lnTo>
                  <a:lnTo>
                    <a:pt x="232663" y="1202055"/>
                  </a:lnTo>
                  <a:lnTo>
                    <a:pt x="0" y="1420876"/>
                  </a:lnTo>
                  <a:lnTo>
                    <a:pt x="112522" y="1615694"/>
                  </a:lnTo>
                  <a:lnTo>
                    <a:pt x="418338" y="1523619"/>
                  </a:lnTo>
                  <a:lnTo>
                    <a:pt x="453432" y="1556639"/>
                  </a:lnTo>
                  <a:lnTo>
                    <a:pt x="490521" y="1587164"/>
                  </a:lnTo>
                  <a:lnTo>
                    <a:pt x="529467" y="1615114"/>
                  </a:lnTo>
                  <a:lnTo>
                    <a:pt x="570134" y="1640411"/>
                  </a:lnTo>
                  <a:lnTo>
                    <a:pt x="612385" y="1662975"/>
                  </a:lnTo>
                  <a:lnTo>
                    <a:pt x="656082" y="1682728"/>
                  </a:lnTo>
                  <a:lnTo>
                    <a:pt x="701088" y="1699590"/>
                  </a:lnTo>
                  <a:lnTo>
                    <a:pt x="747267" y="1713484"/>
                  </a:lnTo>
                  <a:lnTo>
                    <a:pt x="820292" y="2024380"/>
                  </a:lnTo>
                  <a:lnTo>
                    <a:pt x="1045337" y="2024380"/>
                  </a:lnTo>
                  <a:lnTo>
                    <a:pt x="1118362" y="1713484"/>
                  </a:lnTo>
                  <a:lnTo>
                    <a:pt x="1164541" y="1699590"/>
                  </a:lnTo>
                  <a:lnTo>
                    <a:pt x="1209548" y="1682728"/>
                  </a:lnTo>
                  <a:lnTo>
                    <a:pt x="1253244" y="1662975"/>
                  </a:lnTo>
                  <a:lnTo>
                    <a:pt x="1295495" y="1640411"/>
                  </a:lnTo>
                  <a:lnTo>
                    <a:pt x="1336162" y="1615114"/>
                  </a:lnTo>
                  <a:lnTo>
                    <a:pt x="1375108" y="1587164"/>
                  </a:lnTo>
                  <a:lnTo>
                    <a:pt x="1412197" y="1556639"/>
                  </a:lnTo>
                  <a:lnTo>
                    <a:pt x="1447291" y="1523619"/>
                  </a:lnTo>
                  <a:lnTo>
                    <a:pt x="1753108" y="1615694"/>
                  </a:lnTo>
                  <a:lnTo>
                    <a:pt x="1865630" y="1420876"/>
                  </a:lnTo>
                  <a:lnTo>
                    <a:pt x="1632965" y="1202055"/>
                  </a:lnTo>
                  <a:lnTo>
                    <a:pt x="1644009" y="1155140"/>
                  </a:lnTo>
                  <a:lnTo>
                    <a:pt x="1651896" y="1107753"/>
                  </a:lnTo>
                  <a:lnTo>
                    <a:pt x="1656629" y="1060050"/>
                  </a:lnTo>
                  <a:lnTo>
                    <a:pt x="1658207" y="1012190"/>
                  </a:lnTo>
                  <a:lnTo>
                    <a:pt x="1656629" y="964329"/>
                  </a:lnTo>
                  <a:lnTo>
                    <a:pt x="1651896" y="916626"/>
                  </a:lnTo>
                  <a:lnTo>
                    <a:pt x="1644009" y="869239"/>
                  </a:lnTo>
                  <a:lnTo>
                    <a:pt x="1632965" y="822325"/>
                  </a:lnTo>
                  <a:lnTo>
                    <a:pt x="1865630" y="603504"/>
                  </a:lnTo>
                  <a:lnTo>
                    <a:pt x="1753108" y="408686"/>
                  </a:lnTo>
                  <a:lnTo>
                    <a:pt x="1447291" y="500761"/>
                  </a:lnTo>
                  <a:lnTo>
                    <a:pt x="1412197" y="467740"/>
                  </a:lnTo>
                  <a:lnTo>
                    <a:pt x="1375108" y="437215"/>
                  </a:lnTo>
                  <a:lnTo>
                    <a:pt x="1336162" y="409265"/>
                  </a:lnTo>
                  <a:lnTo>
                    <a:pt x="1295495" y="383968"/>
                  </a:lnTo>
                  <a:lnTo>
                    <a:pt x="1253244" y="361404"/>
                  </a:lnTo>
                  <a:lnTo>
                    <a:pt x="1209548" y="341651"/>
                  </a:lnTo>
                  <a:lnTo>
                    <a:pt x="1164541" y="324789"/>
                  </a:lnTo>
                  <a:lnTo>
                    <a:pt x="1118362" y="310896"/>
                  </a:lnTo>
                  <a:lnTo>
                    <a:pt x="104533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61989" y="2291842"/>
              <a:ext cx="1865630" cy="2024380"/>
            </a:xfrm>
            <a:custGeom>
              <a:avLst/>
              <a:gdLst/>
              <a:ahLst/>
              <a:cxnLst/>
              <a:rect l="l" t="t" r="r" b="b"/>
              <a:pathLst>
                <a:path w="1865629" h="2024379">
                  <a:moveTo>
                    <a:pt x="1447291" y="500761"/>
                  </a:moveTo>
                  <a:lnTo>
                    <a:pt x="1753108" y="408686"/>
                  </a:lnTo>
                  <a:lnTo>
                    <a:pt x="1865630" y="603504"/>
                  </a:lnTo>
                  <a:lnTo>
                    <a:pt x="1632965" y="822325"/>
                  </a:lnTo>
                  <a:lnTo>
                    <a:pt x="1644009" y="869239"/>
                  </a:lnTo>
                  <a:lnTo>
                    <a:pt x="1651896" y="916626"/>
                  </a:lnTo>
                  <a:lnTo>
                    <a:pt x="1656629" y="964329"/>
                  </a:lnTo>
                  <a:lnTo>
                    <a:pt x="1658207" y="1012190"/>
                  </a:lnTo>
                  <a:lnTo>
                    <a:pt x="1656629" y="1060050"/>
                  </a:lnTo>
                  <a:lnTo>
                    <a:pt x="1651896" y="1107753"/>
                  </a:lnTo>
                  <a:lnTo>
                    <a:pt x="1644009" y="1155140"/>
                  </a:lnTo>
                  <a:lnTo>
                    <a:pt x="1632965" y="1202055"/>
                  </a:lnTo>
                  <a:lnTo>
                    <a:pt x="1865630" y="1420876"/>
                  </a:lnTo>
                  <a:lnTo>
                    <a:pt x="1753108" y="1615694"/>
                  </a:lnTo>
                  <a:lnTo>
                    <a:pt x="1447291" y="1523619"/>
                  </a:lnTo>
                  <a:lnTo>
                    <a:pt x="1412197" y="1556639"/>
                  </a:lnTo>
                  <a:lnTo>
                    <a:pt x="1375108" y="1587164"/>
                  </a:lnTo>
                  <a:lnTo>
                    <a:pt x="1336162" y="1615114"/>
                  </a:lnTo>
                  <a:lnTo>
                    <a:pt x="1295495" y="1640411"/>
                  </a:lnTo>
                  <a:lnTo>
                    <a:pt x="1253244" y="1662975"/>
                  </a:lnTo>
                  <a:lnTo>
                    <a:pt x="1209548" y="1682728"/>
                  </a:lnTo>
                  <a:lnTo>
                    <a:pt x="1164541" y="1699590"/>
                  </a:lnTo>
                  <a:lnTo>
                    <a:pt x="1118362" y="1713484"/>
                  </a:lnTo>
                  <a:lnTo>
                    <a:pt x="1045337" y="2024380"/>
                  </a:lnTo>
                  <a:lnTo>
                    <a:pt x="820292" y="2024380"/>
                  </a:lnTo>
                  <a:lnTo>
                    <a:pt x="747267" y="1713484"/>
                  </a:lnTo>
                  <a:lnTo>
                    <a:pt x="701088" y="1699590"/>
                  </a:lnTo>
                  <a:lnTo>
                    <a:pt x="656082" y="1682728"/>
                  </a:lnTo>
                  <a:lnTo>
                    <a:pt x="612385" y="1662975"/>
                  </a:lnTo>
                  <a:lnTo>
                    <a:pt x="570134" y="1640411"/>
                  </a:lnTo>
                  <a:lnTo>
                    <a:pt x="529467" y="1615114"/>
                  </a:lnTo>
                  <a:lnTo>
                    <a:pt x="490521" y="1587164"/>
                  </a:lnTo>
                  <a:lnTo>
                    <a:pt x="453432" y="1556639"/>
                  </a:lnTo>
                  <a:lnTo>
                    <a:pt x="418338" y="1523619"/>
                  </a:lnTo>
                  <a:lnTo>
                    <a:pt x="112522" y="1615694"/>
                  </a:lnTo>
                  <a:lnTo>
                    <a:pt x="0" y="1420876"/>
                  </a:lnTo>
                  <a:lnTo>
                    <a:pt x="232663" y="1202055"/>
                  </a:lnTo>
                  <a:lnTo>
                    <a:pt x="221620" y="1155140"/>
                  </a:lnTo>
                  <a:lnTo>
                    <a:pt x="213733" y="1107753"/>
                  </a:lnTo>
                  <a:lnTo>
                    <a:pt x="209000" y="1060050"/>
                  </a:lnTo>
                  <a:lnTo>
                    <a:pt x="207422" y="1012189"/>
                  </a:lnTo>
                  <a:lnTo>
                    <a:pt x="209000" y="964329"/>
                  </a:lnTo>
                  <a:lnTo>
                    <a:pt x="213733" y="916626"/>
                  </a:lnTo>
                  <a:lnTo>
                    <a:pt x="221620" y="869239"/>
                  </a:lnTo>
                  <a:lnTo>
                    <a:pt x="232663" y="822325"/>
                  </a:lnTo>
                  <a:lnTo>
                    <a:pt x="0" y="603504"/>
                  </a:lnTo>
                  <a:lnTo>
                    <a:pt x="112522" y="408686"/>
                  </a:lnTo>
                  <a:lnTo>
                    <a:pt x="418338" y="500761"/>
                  </a:lnTo>
                  <a:lnTo>
                    <a:pt x="453432" y="467740"/>
                  </a:lnTo>
                  <a:lnTo>
                    <a:pt x="490521" y="437215"/>
                  </a:lnTo>
                  <a:lnTo>
                    <a:pt x="529467" y="409265"/>
                  </a:lnTo>
                  <a:lnTo>
                    <a:pt x="570134" y="383968"/>
                  </a:lnTo>
                  <a:lnTo>
                    <a:pt x="612385" y="361404"/>
                  </a:lnTo>
                  <a:lnTo>
                    <a:pt x="656082" y="341651"/>
                  </a:lnTo>
                  <a:lnTo>
                    <a:pt x="701088" y="324789"/>
                  </a:lnTo>
                  <a:lnTo>
                    <a:pt x="747267" y="310896"/>
                  </a:lnTo>
                  <a:lnTo>
                    <a:pt x="820292" y="0"/>
                  </a:lnTo>
                  <a:lnTo>
                    <a:pt x="1045337" y="0"/>
                  </a:lnTo>
                  <a:lnTo>
                    <a:pt x="1118362" y="310896"/>
                  </a:lnTo>
                  <a:lnTo>
                    <a:pt x="1164541" y="324789"/>
                  </a:lnTo>
                  <a:lnTo>
                    <a:pt x="1209548" y="341651"/>
                  </a:lnTo>
                  <a:lnTo>
                    <a:pt x="1253244" y="361404"/>
                  </a:lnTo>
                  <a:lnTo>
                    <a:pt x="1295495" y="383968"/>
                  </a:lnTo>
                  <a:lnTo>
                    <a:pt x="1336162" y="409265"/>
                  </a:lnTo>
                  <a:lnTo>
                    <a:pt x="1375108" y="437215"/>
                  </a:lnTo>
                  <a:lnTo>
                    <a:pt x="1412197" y="467740"/>
                  </a:lnTo>
                  <a:lnTo>
                    <a:pt x="1447291" y="50076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706361" y="3002660"/>
            <a:ext cx="97726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71755" marR="5080" indent="-59690">
              <a:lnSpc>
                <a:spcPts val="1970"/>
              </a:lnSpc>
              <a:spcBef>
                <a:spcPts val="325"/>
              </a:spcBef>
            </a:pP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srgbClr val="385622"/>
                </a:solidFill>
                <a:latin typeface="Calibri"/>
                <a:cs typeface="Calibri"/>
              </a:rPr>
              <a:t>q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uisi</a:t>
            </a:r>
            <a:r>
              <a:rPr sz="1800" spc="-25" dirty="0">
                <a:solidFill>
                  <a:srgbClr val="385622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os  de</a:t>
            </a: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85622"/>
                </a:solidFill>
                <a:latin typeface="Calibri"/>
                <a:cs typeface="Calibri"/>
              </a:rPr>
              <a:t>fondo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41869" y="860425"/>
            <a:ext cx="1985645" cy="1985645"/>
            <a:chOff x="7341869" y="860425"/>
            <a:chExt cx="1985645" cy="1985645"/>
          </a:xfrm>
        </p:grpSpPr>
        <p:sp>
          <p:nvSpPr>
            <p:cNvPr id="9" name="object 9"/>
            <p:cNvSpPr/>
            <p:nvPr/>
          </p:nvSpPr>
          <p:spPr>
            <a:xfrm>
              <a:off x="7348219" y="866775"/>
              <a:ext cx="1972945" cy="1972945"/>
            </a:xfrm>
            <a:custGeom>
              <a:avLst/>
              <a:gdLst/>
              <a:ahLst/>
              <a:cxnLst/>
              <a:rect l="l" t="t" r="r" b="b"/>
              <a:pathLst>
                <a:path w="1972945" h="1972945">
                  <a:moveTo>
                    <a:pt x="836295" y="0"/>
                  </a:moveTo>
                  <a:lnTo>
                    <a:pt x="623315" y="57023"/>
                  </a:lnTo>
                  <a:lnTo>
                    <a:pt x="632968" y="369824"/>
                  </a:lnTo>
                  <a:lnTo>
                    <a:pt x="587220" y="398403"/>
                  </a:lnTo>
                  <a:lnTo>
                    <a:pt x="543921" y="430256"/>
                  </a:lnTo>
                  <a:lnTo>
                    <a:pt x="503232" y="465222"/>
                  </a:lnTo>
                  <a:lnTo>
                    <a:pt x="465316" y="503139"/>
                  </a:lnTo>
                  <a:lnTo>
                    <a:pt x="430334" y="543843"/>
                  </a:lnTo>
                  <a:lnTo>
                    <a:pt x="398449" y="587173"/>
                  </a:lnTo>
                  <a:lnTo>
                    <a:pt x="369824" y="632967"/>
                  </a:lnTo>
                  <a:lnTo>
                    <a:pt x="57023" y="623188"/>
                  </a:lnTo>
                  <a:lnTo>
                    <a:pt x="0" y="836167"/>
                  </a:lnTo>
                  <a:lnTo>
                    <a:pt x="275716" y="984250"/>
                  </a:lnTo>
                  <a:lnTo>
                    <a:pt x="277603" y="1038182"/>
                  </a:lnTo>
                  <a:lnTo>
                    <a:pt x="283549" y="1091626"/>
                  </a:lnTo>
                  <a:lnTo>
                    <a:pt x="293491" y="1144356"/>
                  </a:lnTo>
                  <a:lnTo>
                    <a:pt x="307368" y="1196149"/>
                  </a:lnTo>
                  <a:lnTo>
                    <a:pt x="325117" y="1246780"/>
                  </a:lnTo>
                  <a:lnTo>
                    <a:pt x="346676" y="1296025"/>
                  </a:lnTo>
                  <a:lnTo>
                    <a:pt x="371982" y="1343660"/>
                  </a:lnTo>
                  <a:lnTo>
                    <a:pt x="207263" y="1609725"/>
                  </a:lnTo>
                  <a:lnTo>
                    <a:pt x="363220" y="1765680"/>
                  </a:lnTo>
                  <a:lnTo>
                    <a:pt x="629157" y="1600835"/>
                  </a:lnTo>
                  <a:lnTo>
                    <a:pt x="670787" y="1623223"/>
                  </a:lnTo>
                  <a:lnTo>
                    <a:pt x="713660" y="1642739"/>
                  </a:lnTo>
                  <a:lnTo>
                    <a:pt x="757629" y="1659340"/>
                  </a:lnTo>
                  <a:lnTo>
                    <a:pt x="802544" y="1672986"/>
                  </a:lnTo>
                  <a:lnTo>
                    <a:pt x="848257" y="1683639"/>
                  </a:lnTo>
                  <a:lnTo>
                    <a:pt x="894619" y="1691257"/>
                  </a:lnTo>
                  <a:lnTo>
                    <a:pt x="941481" y="1695799"/>
                  </a:lnTo>
                  <a:lnTo>
                    <a:pt x="988695" y="1697227"/>
                  </a:lnTo>
                  <a:lnTo>
                    <a:pt x="1136650" y="1972817"/>
                  </a:lnTo>
                  <a:lnTo>
                    <a:pt x="1349628" y="1915795"/>
                  </a:lnTo>
                  <a:lnTo>
                    <a:pt x="1339977" y="1602994"/>
                  </a:lnTo>
                  <a:lnTo>
                    <a:pt x="1385724" y="1574414"/>
                  </a:lnTo>
                  <a:lnTo>
                    <a:pt x="1429023" y="1542561"/>
                  </a:lnTo>
                  <a:lnTo>
                    <a:pt x="1469712" y="1507595"/>
                  </a:lnTo>
                  <a:lnTo>
                    <a:pt x="1507628" y="1469678"/>
                  </a:lnTo>
                  <a:lnTo>
                    <a:pt x="1542610" y="1428974"/>
                  </a:lnTo>
                  <a:lnTo>
                    <a:pt x="1574495" y="1385644"/>
                  </a:lnTo>
                  <a:lnTo>
                    <a:pt x="1603121" y="1339850"/>
                  </a:lnTo>
                  <a:lnTo>
                    <a:pt x="1915922" y="1349628"/>
                  </a:lnTo>
                  <a:lnTo>
                    <a:pt x="1972945" y="1136650"/>
                  </a:lnTo>
                  <a:lnTo>
                    <a:pt x="1697227" y="988567"/>
                  </a:lnTo>
                  <a:lnTo>
                    <a:pt x="1695341" y="934635"/>
                  </a:lnTo>
                  <a:lnTo>
                    <a:pt x="1689395" y="881191"/>
                  </a:lnTo>
                  <a:lnTo>
                    <a:pt x="1679453" y="828461"/>
                  </a:lnTo>
                  <a:lnTo>
                    <a:pt x="1665576" y="776668"/>
                  </a:lnTo>
                  <a:lnTo>
                    <a:pt x="1647827" y="726037"/>
                  </a:lnTo>
                  <a:lnTo>
                    <a:pt x="1626268" y="676792"/>
                  </a:lnTo>
                  <a:lnTo>
                    <a:pt x="1600961" y="629158"/>
                  </a:lnTo>
                  <a:lnTo>
                    <a:pt x="1765680" y="363092"/>
                  </a:lnTo>
                  <a:lnTo>
                    <a:pt x="1609725" y="207137"/>
                  </a:lnTo>
                  <a:lnTo>
                    <a:pt x="1343786" y="371983"/>
                  </a:lnTo>
                  <a:lnTo>
                    <a:pt x="1302157" y="349594"/>
                  </a:lnTo>
                  <a:lnTo>
                    <a:pt x="1259284" y="330078"/>
                  </a:lnTo>
                  <a:lnTo>
                    <a:pt x="1215315" y="313477"/>
                  </a:lnTo>
                  <a:lnTo>
                    <a:pt x="1170400" y="299831"/>
                  </a:lnTo>
                  <a:lnTo>
                    <a:pt x="1124687" y="289178"/>
                  </a:lnTo>
                  <a:lnTo>
                    <a:pt x="1078325" y="281560"/>
                  </a:lnTo>
                  <a:lnTo>
                    <a:pt x="1031463" y="277018"/>
                  </a:lnTo>
                  <a:lnTo>
                    <a:pt x="984250" y="275589"/>
                  </a:lnTo>
                  <a:lnTo>
                    <a:pt x="83629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48219" y="866775"/>
              <a:ext cx="1972945" cy="1972945"/>
            </a:xfrm>
            <a:custGeom>
              <a:avLst/>
              <a:gdLst/>
              <a:ahLst/>
              <a:cxnLst/>
              <a:rect l="l" t="t" r="r" b="b"/>
              <a:pathLst>
                <a:path w="1972945" h="1972945">
                  <a:moveTo>
                    <a:pt x="1343786" y="371983"/>
                  </a:moveTo>
                  <a:lnTo>
                    <a:pt x="1609725" y="207137"/>
                  </a:lnTo>
                  <a:lnTo>
                    <a:pt x="1765680" y="363092"/>
                  </a:lnTo>
                  <a:lnTo>
                    <a:pt x="1600961" y="629158"/>
                  </a:lnTo>
                  <a:lnTo>
                    <a:pt x="1626268" y="676792"/>
                  </a:lnTo>
                  <a:lnTo>
                    <a:pt x="1647827" y="726037"/>
                  </a:lnTo>
                  <a:lnTo>
                    <a:pt x="1665576" y="776668"/>
                  </a:lnTo>
                  <a:lnTo>
                    <a:pt x="1679453" y="828461"/>
                  </a:lnTo>
                  <a:lnTo>
                    <a:pt x="1689395" y="881191"/>
                  </a:lnTo>
                  <a:lnTo>
                    <a:pt x="1695341" y="934635"/>
                  </a:lnTo>
                  <a:lnTo>
                    <a:pt x="1697227" y="988567"/>
                  </a:lnTo>
                  <a:lnTo>
                    <a:pt x="1972945" y="1136650"/>
                  </a:lnTo>
                  <a:lnTo>
                    <a:pt x="1915922" y="1349628"/>
                  </a:lnTo>
                  <a:lnTo>
                    <a:pt x="1603121" y="1339850"/>
                  </a:lnTo>
                  <a:lnTo>
                    <a:pt x="1574495" y="1385644"/>
                  </a:lnTo>
                  <a:lnTo>
                    <a:pt x="1542610" y="1428974"/>
                  </a:lnTo>
                  <a:lnTo>
                    <a:pt x="1507628" y="1469678"/>
                  </a:lnTo>
                  <a:lnTo>
                    <a:pt x="1469712" y="1507595"/>
                  </a:lnTo>
                  <a:lnTo>
                    <a:pt x="1429023" y="1542561"/>
                  </a:lnTo>
                  <a:lnTo>
                    <a:pt x="1385724" y="1574414"/>
                  </a:lnTo>
                  <a:lnTo>
                    <a:pt x="1339977" y="1602994"/>
                  </a:lnTo>
                  <a:lnTo>
                    <a:pt x="1349628" y="1915795"/>
                  </a:lnTo>
                  <a:lnTo>
                    <a:pt x="1136650" y="1972817"/>
                  </a:lnTo>
                  <a:lnTo>
                    <a:pt x="988695" y="1697227"/>
                  </a:lnTo>
                  <a:lnTo>
                    <a:pt x="941481" y="1695799"/>
                  </a:lnTo>
                  <a:lnTo>
                    <a:pt x="894619" y="1691257"/>
                  </a:lnTo>
                  <a:lnTo>
                    <a:pt x="848257" y="1683639"/>
                  </a:lnTo>
                  <a:lnTo>
                    <a:pt x="802544" y="1672986"/>
                  </a:lnTo>
                  <a:lnTo>
                    <a:pt x="757629" y="1659340"/>
                  </a:lnTo>
                  <a:lnTo>
                    <a:pt x="713660" y="1642739"/>
                  </a:lnTo>
                  <a:lnTo>
                    <a:pt x="670787" y="1623223"/>
                  </a:lnTo>
                  <a:lnTo>
                    <a:pt x="629157" y="1600835"/>
                  </a:lnTo>
                  <a:lnTo>
                    <a:pt x="363220" y="1765680"/>
                  </a:lnTo>
                  <a:lnTo>
                    <a:pt x="207263" y="1609725"/>
                  </a:lnTo>
                  <a:lnTo>
                    <a:pt x="371982" y="1343660"/>
                  </a:lnTo>
                  <a:lnTo>
                    <a:pt x="346676" y="1296025"/>
                  </a:lnTo>
                  <a:lnTo>
                    <a:pt x="325117" y="1246780"/>
                  </a:lnTo>
                  <a:lnTo>
                    <a:pt x="307368" y="1196149"/>
                  </a:lnTo>
                  <a:lnTo>
                    <a:pt x="293491" y="1144356"/>
                  </a:lnTo>
                  <a:lnTo>
                    <a:pt x="283549" y="1091626"/>
                  </a:lnTo>
                  <a:lnTo>
                    <a:pt x="277603" y="1038182"/>
                  </a:lnTo>
                  <a:lnTo>
                    <a:pt x="275716" y="984250"/>
                  </a:lnTo>
                  <a:lnTo>
                    <a:pt x="0" y="836167"/>
                  </a:lnTo>
                  <a:lnTo>
                    <a:pt x="57023" y="623188"/>
                  </a:lnTo>
                  <a:lnTo>
                    <a:pt x="369824" y="632967"/>
                  </a:lnTo>
                  <a:lnTo>
                    <a:pt x="398449" y="587173"/>
                  </a:lnTo>
                  <a:lnTo>
                    <a:pt x="430334" y="543843"/>
                  </a:lnTo>
                  <a:lnTo>
                    <a:pt x="465316" y="503139"/>
                  </a:lnTo>
                  <a:lnTo>
                    <a:pt x="503232" y="465222"/>
                  </a:lnTo>
                  <a:lnTo>
                    <a:pt x="543921" y="430256"/>
                  </a:lnTo>
                  <a:lnTo>
                    <a:pt x="587220" y="398403"/>
                  </a:lnTo>
                  <a:lnTo>
                    <a:pt x="632968" y="369824"/>
                  </a:lnTo>
                  <a:lnTo>
                    <a:pt x="623315" y="57023"/>
                  </a:lnTo>
                  <a:lnTo>
                    <a:pt x="836295" y="0"/>
                  </a:lnTo>
                  <a:lnTo>
                    <a:pt x="984250" y="275589"/>
                  </a:lnTo>
                  <a:lnTo>
                    <a:pt x="1031463" y="277018"/>
                  </a:lnTo>
                  <a:lnTo>
                    <a:pt x="1078325" y="281560"/>
                  </a:lnTo>
                  <a:lnTo>
                    <a:pt x="1124687" y="289178"/>
                  </a:lnTo>
                  <a:lnTo>
                    <a:pt x="1170400" y="299831"/>
                  </a:lnTo>
                  <a:lnTo>
                    <a:pt x="1215315" y="313477"/>
                  </a:lnTo>
                  <a:lnTo>
                    <a:pt x="1259284" y="330078"/>
                  </a:lnTo>
                  <a:lnTo>
                    <a:pt x="1302157" y="349594"/>
                  </a:lnTo>
                  <a:lnTo>
                    <a:pt x="1343786" y="37198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45932" y="1551559"/>
            <a:ext cx="97726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82550" marR="5080" indent="-70485">
              <a:lnSpc>
                <a:spcPts val="1970"/>
              </a:lnSpc>
              <a:spcBef>
                <a:spcPts val="325"/>
              </a:spcBef>
            </a:pPr>
            <a:r>
              <a:rPr sz="1800" b="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0" spc="5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uisi</a:t>
            </a:r>
            <a:r>
              <a:rPr sz="1800" b="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os  </a:t>
            </a: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formales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00471" y="846835"/>
            <a:ext cx="5342255" cy="4721225"/>
          </a:xfrm>
          <a:custGeom>
            <a:avLst/>
            <a:gdLst/>
            <a:ahLst/>
            <a:cxnLst/>
            <a:rect l="l" t="t" r="r" b="b"/>
            <a:pathLst>
              <a:path w="5342255" h="4721225">
                <a:moveTo>
                  <a:pt x="914400" y="1323213"/>
                </a:moveTo>
                <a:lnTo>
                  <a:pt x="848360" y="1165352"/>
                </a:lnTo>
                <a:lnTo>
                  <a:pt x="802881" y="1185481"/>
                </a:lnTo>
                <a:lnTo>
                  <a:pt x="758558" y="1207300"/>
                </a:lnTo>
                <a:lnTo>
                  <a:pt x="715416" y="1230757"/>
                </a:lnTo>
                <a:lnTo>
                  <a:pt x="673493" y="1255801"/>
                </a:lnTo>
                <a:lnTo>
                  <a:pt x="632802" y="1282382"/>
                </a:lnTo>
                <a:lnTo>
                  <a:pt x="593382" y="1310462"/>
                </a:lnTo>
                <a:lnTo>
                  <a:pt x="555269" y="1339977"/>
                </a:lnTo>
                <a:lnTo>
                  <a:pt x="518490" y="1370888"/>
                </a:lnTo>
                <a:lnTo>
                  <a:pt x="483057" y="1403146"/>
                </a:lnTo>
                <a:lnTo>
                  <a:pt x="449021" y="1436700"/>
                </a:lnTo>
                <a:lnTo>
                  <a:pt x="416394" y="1471498"/>
                </a:lnTo>
                <a:lnTo>
                  <a:pt x="385216" y="1507502"/>
                </a:lnTo>
                <a:lnTo>
                  <a:pt x="355523" y="1544637"/>
                </a:lnTo>
                <a:lnTo>
                  <a:pt x="327317" y="1582877"/>
                </a:lnTo>
                <a:lnTo>
                  <a:pt x="300659" y="1622171"/>
                </a:lnTo>
                <a:lnTo>
                  <a:pt x="275564" y="1662455"/>
                </a:lnTo>
                <a:lnTo>
                  <a:pt x="252069" y="1703692"/>
                </a:lnTo>
                <a:lnTo>
                  <a:pt x="230187" y="1745830"/>
                </a:lnTo>
                <a:lnTo>
                  <a:pt x="209956" y="1788820"/>
                </a:lnTo>
                <a:lnTo>
                  <a:pt x="191414" y="1832610"/>
                </a:lnTo>
                <a:lnTo>
                  <a:pt x="174586" y="1877148"/>
                </a:lnTo>
                <a:lnTo>
                  <a:pt x="159486" y="1922399"/>
                </a:lnTo>
                <a:lnTo>
                  <a:pt x="146164" y="1968296"/>
                </a:lnTo>
                <a:lnTo>
                  <a:pt x="134645" y="2014804"/>
                </a:lnTo>
                <a:lnTo>
                  <a:pt x="124942" y="2061870"/>
                </a:lnTo>
                <a:lnTo>
                  <a:pt x="117106" y="2109432"/>
                </a:lnTo>
                <a:lnTo>
                  <a:pt x="111150" y="2157463"/>
                </a:lnTo>
                <a:lnTo>
                  <a:pt x="107124" y="2205888"/>
                </a:lnTo>
                <a:lnTo>
                  <a:pt x="105029" y="2254681"/>
                </a:lnTo>
                <a:lnTo>
                  <a:pt x="104914" y="2303780"/>
                </a:lnTo>
                <a:lnTo>
                  <a:pt x="106807" y="2353145"/>
                </a:lnTo>
                <a:lnTo>
                  <a:pt x="110744" y="2402713"/>
                </a:lnTo>
                <a:lnTo>
                  <a:pt x="0" y="2426970"/>
                </a:lnTo>
                <a:lnTo>
                  <a:pt x="216281" y="2523363"/>
                </a:lnTo>
                <a:lnTo>
                  <a:pt x="389636" y="2341753"/>
                </a:lnTo>
                <a:lnTo>
                  <a:pt x="279019" y="2365883"/>
                </a:lnTo>
                <a:lnTo>
                  <a:pt x="276212" y="2316188"/>
                </a:lnTo>
                <a:lnTo>
                  <a:pt x="275780" y="2266785"/>
                </a:lnTo>
                <a:lnTo>
                  <a:pt x="277672" y="2217737"/>
                </a:lnTo>
                <a:lnTo>
                  <a:pt x="281851" y="2169122"/>
                </a:lnTo>
                <a:lnTo>
                  <a:pt x="288264" y="2121014"/>
                </a:lnTo>
                <a:lnTo>
                  <a:pt x="296875" y="2073452"/>
                </a:lnTo>
                <a:lnTo>
                  <a:pt x="307657" y="2026539"/>
                </a:lnTo>
                <a:lnTo>
                  <a:pt x="320560" y="1980311"/>
                </a:lnTo>
                <a:lnTo>
                  <a:pt x="335534" y="1934845"/>
                </a:lnTo>
                <a:lnTo>
                  <a:pt x="352552" y="1890204"/>
                </a:lnTo>
                <a:lnTo>
                  <a:pt x="371576" y="1846465"/>
                </a:lnTo>
                <a:lnTo>
                  <a:pt x="392544" y="1803704"/>
                </a:lnTo>
                <a:lnTo>
                  <a:pt x="415429" y="1761959"/>
                </a:lnTo>
                <a:lnTo>
                  <a:pt x="440207" y="1721307"/>
                </a:lnTo>
                <a:lnTo>
                  <a:pt x="466801" y="1681835"/>
                </a:lnTo>
                <a:lnTo>
                  <a:pt x="495198" y="1643583"/>
                </a:lnTo>
                <a:lnTo>
                  <a:pt x="525348" y="1606638"/>
                </a:lnTo>
                <a:lnTo>
                  <a:pt x="557212" y="1571053"/>
                </a:lnTo>
                <a:lnTo>
                  <a:pt x="590753" y="1536890"/>
                </a:lnTo>
                <a:lnTo>
                  <a:pt x="625919" y="1504238"/>
                </a:lnTo>
                <a:lnTo>
                  <a:pt x="662686" y="1473149"/>
                </a:lnTo>
                <a:lnTo>
                  <a:pt x="701001" y="1443685"/>
                </a:lnTo>
                <a:lnTo>
                  <a:pt x="740816" y="1415935"/>
                </a:lnTo>
                <a:lnTo>
                  <a:pt x="782116" y="1389938"/>
                </a:lnTo>
                <a:lnTo>
                  <a:pt x="824826" y="1365770"/>
                </a:lnTo>
                <a:lnTo>
                  <a:pt x="868934" y="1343520"/>
                </a:lnTo>
                <a:lnTo>
                  <a:pt x="914400" y="1323213"/>
                </a:lnTo>
                <a:close/>
              </a:path>
              <a:path w="5342255" h="4721225">
                <a:moveTo>
                  <a:pt x="1694815" y="298704"/>
                </a:moveTo>
                <a:lnTo>
                  <a:pt x="1662557" y="50165"/>
                </a:lnTo>
                <a:lnTo>
                  <a:pt x="1430274" y="0"/>
                </a:lnTo>
                <a:lnTo>
                  <a:pt x="1505585" y="84963"/>
                </a:lnTo>
                <a:lnTo>
                  <a:pt x="1472679" y="122440"/>
                </a:lnTo>
                <a:lnTo>
                  <a:pt x="1441348" y="160997"/>
                </a:lnTo>
                <a:lnTo>
                  <a:pt x="1411579" y="200571"/>
                </a:lnTo>
                <a:lnTo>
                  <a:pt x="1383411" y="241122"/>
                </a:lnTo>
                <a:lnTo>
                  <a:pt x="1356842" y="282587"/>
                </a:lnTo>
                <a:lnTo>
                  <a:pt x="1331899" y="324942"/>
                </a:lnTo>
                <a:lnTo>
                  <a:pt x="1308595" y="368134"/>
                </a:lnTo>
                <a:lnTo>
                  <a:pt x="1286941" y="412089"/>
                </a:lnTo>
                <a:lnTo>
                  <a:pt x="1266964" y="456780"/>
                </a:lnTo>
                <a:lnTo>
                  <a:pt x="1248676" y="502158"/>
                </a:lnTo>
                <a:lnTo>
                  <a:pt x="1232103" y="548170"/>
                </a:lnTo>
                <a:lnTo>
                  <a:pt x="1217244" y="594766"/>
                </a:lnTo>
                <a:lnTo>
                  <a:pt x="1204125" y="641896"/>
                </a:lnTo>
                <a:lnTo>
                  <a:pt x="1192771" y="689508"/>
                </a:lnTo>
                <a:lnTo>
                  <a:pt x="1183182" y="737552"/>
                </a:lnTo>
                <a:lnTo>
                  <a:pt x="1175385" y="785990"/>
                </a:lnTo>
                <a:lnTo>
                  <a:pt x="1169390" y="834771"/>
                </a:lnTo>
                <a:lnTo>
                  <a:pt x="1165225" y="883843"/>
                </a:lnTo>
                <a:lnTo>
                  <a:pt x="1162900" y="933157"/>
                </a:lnTo>
                <a:lnTo>
                  <a:pt x="1162431" y="982662"/>
                </a:lnTo>
                <a:lnTo>
                  <a:pt x="1163828" y="1032306"/>
                </a:lnTo>
                <a:lnTo>
                  <a:pt x="1167130" y="1082040"/>
                </a:lnTo>
                <a:lnTo>
                  <a:pt x="1337437" y="1067562"/>
                </a:lnTo>
                <a:lnTo>
                  <a:pt x="1334325" y="1018476"/>
                </a:lnTo>
                <a:lnTo>
                  <a:pt x="1333322" y="969479"/>
                </a:lnTo>
                <a:lnTo>
                  <a:pt x="1334414" y="920661"/>
                </a:lnTo>
                <a:lnTo>
                  <a:pt x="1337589" y="872070"/>
                </a:lnTo>
                <a:lnTo>
                  <a:pt x="1342796" y="823785"/>
                </a:lnTo>
                <a:lnTo>
                  <a:pt x="1350048" y="775843"/>
                </a:lnTo>
                <a:lnTo>
                  <a:pt x="1359293" y="728332"/>
                </a:lnTo>
                <a:lnTo>
                  <a:pt x="1370545" y="681304"/>
                </a:lnTo>
                <a:lnTo>
                  <a:pt x="1383753" y="634822"/>
                </a:lnTo>
                <a:lnTo>
                  <a:pt x="1398905" y="588937"/>
                </a:lnTo>
                <a:lnTo>
                  <a:pt x="1415999" y="543725"/>
                </a:lnTo>
                <a:lnTo>
                  <a:pt x="1434985" y="499262"/>
                </a:lnTo>
                <a:lnTo>
                  <a:pt x="1455864" y="455587"/>
                </a:lnTo>
                <a:lnTo>
                  <a:pt x="1478610" y="412762"/>
                </a:lnTo>
                <a:lnTo>
                  <a:pt x="1503210" y="370865"/>
                </a:lnTo>
                <a:lnTo>
                  <a:pt x="1529626" y="329958"/>
                </a:lnTo>
                <a:lnTo>
                  <a:pt x="1557845" y="290093"/>
                </a:lnTo>
                <a:lnTo>
                  <a:pt x="1587855" y="251333"/>
                </a:lnTo>
                <a:lnTo>
                  <a:pt x="1619631" y="213741"/>
                </a:lnTo>
                <a:lnTo>
                  <a:pt x="1694815" y="298704"/>
                </a:lnTo>
                <a:close/>
              </a:path>
              <a:path w="5342255" h="4721225">
                <a:moveTo>
                  <a:pt x="5341848" y="3489439"/>
                </a:moveTo>
                <a:lnTo>
                  <a:pt x="5341366" y="3440595"/>
                </a:lnTo>
                <a:lnTo>
                  <a:pt x="5339473" y="3391649"/>
                </a:lnTo>
                <a:lnTo>
                  <a:pt x="5336171" y="3342652"/>
                </a:lnTo>
                <a:lnTo>
                  <a:pt x="5331460" y="3293618"/>
                </a:lnTo>
                <a:lnTo>
                  <a:pt x="5325415" y="3245320"/>
                </a:lnTo>
                <a:lnTo>
                  <a:pt x="5318061" y="3197504"/>
                </a:lnTo>
                <a:lnTo>
                  <a:pt x="5309438" y="3150184"/>
                </a:lnTo>
                <a:lnTo>
                  <a:pt x="5299545" y="3103384"/>
                </a:lnTo>
                <a:lnTo>
                  <a:pt x="5288407" y="3057106"/>
                </a:lnTo>
                <a:lnTo>
                  <a:pt x="5276050" y="3011386"/>
                </a:lnTo>
                <a:lnTo>
                  <a:pt x="5262486" y="2966224"/>
                </a:lnTo>
                <a:lnTo>
                  <a:pt x="5247741" y="2921635"/>
                </a:lnTo>
                <a:lnTo>
                  <a:pt x="5231841" y="2877655"/>
                </a:lnTo>
                <a:lnTo>
                  <a:pt x="5214785" y="2834271"/>
                </a:lnTo>
                <a:lnTo>
                  <a:pt x="5196624" y="2791523"/>
                </a:lnTo>
                <a:lnTo>
                  <a:pt x="5177345" y="2749423"/>
                </a:lnTo>
                <a:lnTo>
                  <a:pt x="5156987" y="2707970"/>
                </a:lnTo>
                <a:lnTo>
                  <a:pt x="5135562" y="2667190"/>
                </a:lnTo>
                <a:lnTo>
                  <a:pt x="5113096" y="2627109"/>
                </a:lnTo>
                <a:lnTo>
                  <a:pt x="5089614" y="2587739"/>
                </a:lnTo>
                <a:lnTo>
                  <a:pt x="5065115" y="2549080"/>
                </a:lnTo>
                <a:lnTo>
                  <a:pt x="5039639" y="2511171"/>
                </a:lnTo>
                <a:lnTo>
                  <a:pt x="5013198" y="2474010"/>
                </a:lnTo>
                <a:lnTo>
                  <a:pt x="4985817" y="2437612"/>
                </a:lnTo>
                <a:lnTo>
                  <a:pt x="4957508" y="2402014"/>
                </a:lnTo>
                <a:lnTo>
                  <a:pt x="4928298" y="2367203"/>
                </a:lnTo>
                <a:lnTo>
                  <a:pt x="4898212" y="2333218"/>
                </a:lnTo>
                <a:lnTo>
                  <a:pt x="4867249" y="2300071"/>
                </a:lnTo>
                <a:lnTo>
                  <a:pt x="4835449" y="2267775"/>
                </a:lnTo>
                <a:lnTo>
                  <a:pt x="4802822" y="2236330"/>
                </a:lnTo>
                <a:lnTo>
                  <a:pt x="4769396" y="2205786"/>
                </a:lnTo>
                <a:lnTo>
                  <a:pt x="4735182" y="2176132"/>
                </a:lnTo>
                <a:lnTo>
                  <a:pt x="4700194" y="2147392"/>
                </a:lnTo>
                <a:lnTo>
                  <a:pt x="4664481" y="2119579"/>
                </a:lnTo>
                <a:lnTo>
                  <a:pt x="4628032" y="2092706"/>
                </a:lnTo>
                <a:lnTo>
                  <a:pt x="4590872" y="2066798"/>
                </a:lnTo>
                <a:lnTo>
                  <a:pt x="4553039" y="2041880"/>
                </a:lnTo>
                <a:lnTo>
                  <a:pt x="4514545" y="2017941"/>
                </a:lnTo>
                <a:lnTo>
                  <a:pt x="4475391" y="1995017"/>
                </a:lnTo>
                <a:lnTo>
                  <a:pt x="4435627" y="1973122"/>
                </a:lnTo>
                <a:lnTo>
                  <a:pt x="4395254" y="1952256"/>
                </a:lnTo>
                <a:lnTo>
                  <a:pt x="4354284" y="1932457"/>
                </a:lnTo>
                <a:lnTo>
                  <a:pt x="4312767" y="1913724"/>
                </a:lnTo>
                <a:lnTo>
                  <a:pt x="4270692" y="1896084"/>
                </a:lnTo>
                <a:lnTo>
                  <a:pt x="4228096" y="1879549"/>
                </a:lnTo>
                <a:lnTo>
                  <a:pt x="4184993" y="1864144"/>
                </a:lnTo>
                <a:lnTo>
                  <a:pt x="4141419" y="1849869"/>
                </a:lnTo>
                <a:lnTo>
                  <a:pt x="4097363" y="1836737"/>
                </a:lnTo>
                <a:lnTo>
                  <a:pt x="4052862" y="1824786"/>
                </a:lnTo>
                <a:lnTo>
                  <a:pt x="4007942" y="1814017"/>
                </a:lnTo>
                <a:lnTo>
                  <a:pt x="3962616" y="1804441"/>
                </a:lnTo>
                <a:lnTo>
                  <a:pt x="3916908" y="1796084"/>
                </a:lnTo>
                <a:lnTo>
                  <a:pt x="3870833" y="1788972"/>
                </a:lnTo>
                <a:lnTo>
                  <a:pt x="3824401" y="1783092"/>
                </a:lnTo>
                <a:lnTo>
                  <a:pt x="3777653" y="1778482"/>
                </a:lnTo>
                <a:lnTo>
                  <a:pt x="3730599" y="1775155"/>
                </a:lnTo>
                <a:lnTo>
                  <a:pt x="3683254" y="1773123"/>
                </a:lnTo>
                <a:lnTo>
                  <a:pt x="3635654" y="1772399"/>
                </a:lnTo>
                <a:lnTo>
                  <a:pt x="3587800" y="1773008"/>
                </a:lnTo>
                <a:lnTo>
                  <a:pt x="3539718" y="1774964"/>
                </a:lnTo>
                <a:lnTo>
                  <a:pt x="3491433" y="1778266"/>
                </a:lnTo>
                <a:lnTo>
                  <a:pt x="3442970" y="1782953"/>
                </a:lnTo>
                <a:lnTo>
                  <a:pt x="3461893" y="1952879"/>
                </a:lnTo>
                <a:lnTo>
                  <a:pt x="3512261" y="1948141"/>
                </a:lnTo>
                <a:lnTo>
                  <a:pt x="3562591" y="1945055"/>
                </a:lnTo>
                <a:lnTo>
                  <a:pt x="3612858" y="1943620"/>
                </a:lnTo>
                <a:lnTo>
                  <a:pt x="3662997" y="1943823"/>
                </a:lnTo>
                <a:lnTo>
                  <a:pt x="3712984" y="1945652"/>
                </a:lnTo>
                <a:lnTo>
                  <a:pt x="3762794" y="1949107"/>
                </a:lnTo>
                <a:lnTo>
                  <a:pt x="3812375" y="1954161"/>
                </a:lnTo>
                <a:lnTo>
                  <a:pt x="3861689" y="1960791"/>
                </a:lnTo>
                <a:lnTo>
                  <a:pt x="3910698" y="1969020"/>
                </a:lnTo>
                <a:lnTo>
                  <a:pt x="3959377" y="1978799"/>
                </a:lnTo>
                <a:lnTo>
                  <a:pt x="4007675" y="1990153"/>
                </a:lnTo>
                <a:lnTo>
                  <a:pt x="4055567" y="2003031"/>
                </a:lnTo>
                <a:lnTo>
                  <a:pt x="4103001" y="2017445"/>
                </a:lnTo>
                <a:lnTo>
                  <a:pt x="4149941" y="2033384"/>
                </a:lnTo>
                <a:lnTo>
                  <a:pt x="4196359" y="2050821"/>
                </a:lnTo>
                <a:lnTo>
                  <a:pt x="4242219" y="2069757"/>
                </a:lnTo>
                <a:lnTo>
                  <a:pt x="4287469" y="2090178"/>
                </a:lnTo>
                <a:lnTo>
                  <a:pt x="4332097" y="2112073"/>
                </a:lnTo>
                <a:lnTo>
                  <a:pt x="4376026" y="2135428"/>
                </a:lnTo>
                <a:lnTo>
                  <a:pt x="4419257" y="2160219"/>
                </a:lnTo>
                <a:lnTo>
                  <a:pt x="4461738" y="2186457"/>
                </a:lnTo>
                <a:lnTo>
                  <a:pt x="4503420" y="2214105"/>
                </a:lnTo>
                <a:lnTo>
                  <a:pt x="4544276" y="2243175"/>
                </a:lnTo>
                <a:lnTo>
                  <a:pt x="4584281" y="2273630"/>
                </a:lnTo>
                <a:lnTo>
                  <a:pt x="4623371" y="2305481"/>
                </a:lnTo>
                <a:lnTo>
                  <a:pt x="4661535" y="2338705"/>
                </a:lnTo>
                <a:lnTo>
                  <a:pt x="4696663" y="2371318"/>
                </a:lnTo>
                <a:lnTo>
                  <a:pt x="4730559" y="2404757"/>
                </a:lnTo>
                <a:lnTo>
                  <a:pt x="4763211" y="2438997"/>
                </a:lnTo>
                <a:lnTo>
                  <a:pt x="4794618" y="2474010"/>
                </a:lnTo>
                <a:lnTo>
                  <a:pt x="4824781" y="2509761"/>
                </a:lnTo>
                <a:lnTo>
                  <a:pt x="4853686" y="2546235"/>
                </a:lnTo>
                <a:lnTo>
                  <a:pt x="4881359" y="2583396"/>
                </a:lnTo>
                <a:lnTo>
                  <a:pt x="4907762" y="2621203"/>
                </a:lnTo>
                <a:lnTo>
                  <a:pt x="4932921" y="2659634"/>
                </a:lnTo>
                <a:lnTo>
                  <a:pt x="4956835" y="2698648"/>
                </a:lnTo>
                <a:lnTo>
                  <a:pt x="4979479" y="2738247"/>
                </a:lnTo>
                <a:lnTo>
                  <a:pt x="5000866" y="2778366"/>
                </a:lnTo>
                <a:lnTo>
                  <a:pt x="5020996" y="2818993"/>
                </a:lnTo>
                <a:lnTo>
                  <a:pt x="5039868" y="2860090"/>
                </a:lnTo>
                <a:lnTo>
                  <a:pt x="5057483" y="2901619"/>
                </a:lnTo>
                <a:lnTo>
                  <a:pt x="5073828" y="2943580"/>
                </a:lnTo>
                <a:lnTo>
                  <a:pt x="5088902" y="2985909"/>
                </a:lnTo>
                <a:lnTo>
                  <a:pt x="5102720" y="3028607"/>
                </a:lnTo>
                <a:lnTo>
                  <a:pt x="5115268" y="3071622"/>
                </a:lnTo>
                <a:lnTo>
                  <a:pt x="5126545" y="3114916"/>
                </a:lnTo>
                <a:lnTo>
                  <a:pt x="5136540" y="3158490"/>
                </a:lnTo>
                <a:lnTo>
                  <a:pt x="5145265" y="3202292"/>
                </a:lnTo>
                <a:lnTo>
                  <a:pt x="5152720" y="3246297"/>
                </a:lnTo>
                <a:lnTo>
                  <a:pt x="5158905" y="3290468"/>
                </a:lnTo>
                <a:lnTo>
                  <a:pt x="5163807" y="3334778"/>
                </a:lnTo>
                <a:lnTo>
                  <a:pt x="5167427" y="3379216"/>
                </a:lnTo>
                <a:lnTo>
                  <a:pt x="5169763" y="3423729"/>
                </a:lnTo>
                <a:lnTo>
                  <a:pt x="5170817" y="3468293"/>
                </a:lnTo>
                <a:lnTo>
                  <a:pt x="5170589" y="3512883"/>
                </a:lnTo>
                <a:lnTo>
                  <a:pt x="5169065" y="3557460"/>
                </a:lnTo>
                <a:lnTo>
                  <a:pt x="5166271" y="3601999"/>
                </a:lnTo>
                <a:lnTo>
                  <a:pt x="5162169" y="3646474"/>
                </a:lnTo>
                <a:lnTo>
                  <a:pt x="5156784" y="3690848"/>
                </a:lnTo>
                <a:lnTo>
                  <a:pt x="5150116" y="3735108"/>
                </a:lnTo>
                <a:lnTo>
                  <a:pt x="5142141" y="3779189"/>
                </a:lnTo>
                <a:lnTo>
                  <a:pt x="5132883" y="3823093"/>
                </a:lnTo>
                <a:lnTo>
                  <a:pt x="5122316" y="3866781"/>
                </a:lnTo>
                <a:lnTo>
                  <a:pt x="5110454" y="3910215"/>
                </a:lnTo>
                <a:lnTo>
                  <a:pt x="5097284" y="3953370"/>
                </a:lnTo>
                <a:lnTo>
                  <a:pt x="5082819" y="3996220"/>
                </a:lnTo>
                <a:lnTo>
                  <a:pt x="5067058" y="4038739"/>
                </a:lnTo>
                <a:lnTo>
                  <a:pt x="5049990" y="4080878"/>
                </a:lnTo>
                <a:lnTo>
                  <a:pt x="5031600" y="4122623"/>
                </a:lnTo>
                <a:lnTo>
                  <a:pt x="5011915" y="4163936"/>
                </a:lnTo>
                <a:lnTo>
                  <a:pt x="4990922" y="4204805"/>
                </a:lnTo>
                <a:lnTo>
                  <a:pt x="4968608" y="4245165"/>
                </a:lnTo>
                <a:lnTo>
                  <a:pt x="4944986" y="4285018"/>
                </a:lnTo>
                <a:lnTo>
                  <a:pt x="4920043" y="4324324"/>
                </a:lnTo>
                <a:lnTo>
                  <a:pt x="4893792" y="4363047"/>
                </a:lnTo>
                <a:lnTo>
                  <a:pt x="4866221" y="4401159"/>
                </a:lnTo>
                <a:lnTo>
                  <a:pt x="4837328" y="4438637"/>
                </a:lnTo>
                <a:lnTo>
                  <a:pt x="4807115" y="4475442"/>
                </a:lnTo>
                <a:lnTo>
                  <a:pt x="4775581" y="4511548"/>
                </a:lnTo>
                <a:lnTo>
                  <a:pt x="4698365" y="4428109"/>
                </a:lnTo>
                <a:lnTo>
                  <a:pt x="4734306" y="4674743"/>
                </a:lnTo>
                <a:lnTo>
                  <a:pt x="4969256" y="4720971"/>
                </a:lnTo>
                <a:lnTo>
                  <a:pt x="4892040" y="4637532"/>
                </a:lnTo>
                <a:lnTo>
                  <a:pt x="4924818" y="4600765"/>
                </a:lnTo>
                <a:lnTo>
                  <a:pt x="4956429" y="4563173"/>
                </a:lnTo>
                <a:lnTo>
                  <a:pt x="4986871" y="4524794"/>
                </a:lnTo>
                <a:lnTo>
                  <a:pt x="5016131" y="4485652"/>
                </a:lnTo>
                <a:lnTo>
                  <a:pt x="5044198" y="4445787"/>
                </a:lnTo>
                <a:lnTo>
                  <a:pt x="5071059" y="4405223"/>
                </a:lnTo>
                <a:lnTo>
                  <a:pt x="5096713" y="4363974"/>
                </a:lnTo>
                <a:lnTo>
                  <a:pt x="5121148" y="4322089"/>
                </a:lnTo>
                <a:lnTo>
                  <a:pt x="5144351" y="4279582"/>
                </a:lnTo>
                <a:lnTo>
                  <a:pt x="5166322" y="4236478"/>
                </a:lnTo>
                <a:lnTo>
                  <a:pt x="5187035" y="4192816"/>
                </a:lnTo>
                <a:lnTo>
                  <a:pt x="5206492" y="4148620"/>
                </a:lnTo>
                <a:lnTo>
                  <a:pt x="5224691" y="4103928"/>
                </a:lnTo>
                <a:lnTo>
                  <a:pt x="5241607" y="4058742"/>
                </a:lnTo>
                <a:lnTo>
                  <a:pt x="5257241" y="4013111"/>
                </a:lnTo>
                <a:lnTo>
                  <a:pt x="5271579" y="3967061"/>
                </a:lnTo>
                <a:lnTo>
                  <a:pt x="5284622" y="3920604"/>
                </a:lnTo>
                <a:lnTo>
                  <a:pt x="5296344" y="3873792"/>
                </a:lnTo>
                <a:lnTo>
                  <a:pt x="5306746" y="3826637"/>
                </a:lnTo>
                <a:lnTo>
                  <a:pt x="5315826" y="3779177"/>
                </a:lnTo>
                <a:lnTo>
                  <a:pt x="5323560" y="3731437"/>
                </a:lnTo>
                <a:lnTo>
                  <a:pt x="5329961" y="3683431"/>
                </a:lnTo>
                <a:lnTo>
                  <a:pt x="5334990" y="3635210"/>
                </a:lnTo>
                <a:lnTo>
                  <a:pt x="5338661" y="3586784"/>
                </a:lnTo>
                <a:lnTo>
                  <a:pt x="5340947" y="3538182"/>
                </a:lnTo>
                <a:lnTo>
                  <a:pt x="5341848" y="3489439"/>
                </a:lnTo>
                <a:close/>
              </a:path>
            </a:pathLst>
          </a:custGeom>
          <a:solidFill>
            <a:srgbClr val="AFB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3021" y="3252596"/>
            <a:ext cx="35318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385622"/>
                </a:solidFill>
                <a:latin typeface="Calibri"/>
                <a:cs typeface="Calibri"/>
              </a:rPr>
              <a:t>Acuerdos</a:t>
            </a:r>
            <a:r>
              <a:rPr sz="36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3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385622"/>
                </a:solidFill>
                <a:latin typeface="Calibri"/>
                <a:cs typeface="Calibri"/>
              </a:rPr>
              <a:t>fondo </a:t>
            </a:r>
            <a:r>
              <a:rPr sz="3600" spc="-8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385622"/>
                </a:solidFill>
                <a:latin typeface="Calibri"/>
                <a:cs typeface="Calibri"/>
              </a:rPr>
              <a:t>Estándares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008" y="608076"/>
            <a:ext cx="3440433" cy="26342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8886" y="388604"/>
            <a:ext cx="5671842" cy="58056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Formales</a:t>
            </a:r>
          </a:p>
          <a:p>
            <a:pPr marL="354965" marR="25146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pc="-15" dirty="0">
                <a:solidFill>
                  <a:srgbClr val="000000"/>
                </a:solidFill>
              </a:rPr>
              <a:t>Relativos</a:t>
            </a:r>
            <a:r>
              <a:rPr spc="1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la 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comparecencia </a:t>
            </a:r>
            <a:r>
              <a:rPr dirty="0">
                <a:solidFill>
                  <a:srgbClr val="000000"/>
                </a:solidFill>
              </a:rPr>
              <a:t>y </a:t>
            </a:r>
            <a:r>
              <a:rPr spc="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representación </a:t>
            </a:r>
            <a:r>
              <a:rPr spc="-5" dirty="0">
                <a:solidFill>
                  <a:srgbClr val="000000"/>
                </a:solidFill>
              </a:rPr>
              <a:t>de </a:t>
            </a:r>
            <a:r>
              <a:rPr dirty="0">
                <a:solidFill>
                  <a:srgbClr val="000000"/>
                </a:solidFill>
              </a:rPr>
              <a:t>las </a:t>
            </a:r>
            <a:r>
              <a:rPr spc="-44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partes</a:t>
            </a:r>
          </a:p>
          <a:p>
            <a:pPr marL="354965" marR="484505" indent="-342900" algn="just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pc="-15" dirty="0">
                <a:solidFill>
                  <a:srgbClr val="000000"/>
                </a:solidFill>
              </a:rPr>
              <a:t>Relativos </a:t>
            </a:r>
            <a:r>
              <a:rPr dirty="0">
                <a:solidFill>
                  <a:srgbClr val="000000"/>
                </a:solidFill>
              </a:rPr>
              <a:t>al tipo </a:t>
            </a:r>
            <a:r>
              <a:rPr spc="-5" dirty="0">
                <a:solidFill>
                  <a:srgbClr val="000000"/>
                </a:solidFill>
              </a:rPr>
              <a:t>de </a:t>
            </a:r>
            <a:r>
              <a:rPr spc="-44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instrumento </a:t>
            </a:r>
            <a:r>
              <a:rPr dirty="0">
                <a:solidFill>
                  <a:srgbClr val="000000"/>
                </a:solidFill>
              </a:rPr>
              <a:t>que lo </a:t>
            </a:r>
            <a:r>
              <a:rPr spc="-44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contiene</a:t>
            </a:r>
          </a:p>
          <a:p>
            <a:pPr marL="354965" marR="508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pc="-15" dirty="0">
                <a:solidFill>
                  <a:srgbClr val="000000"/>
                </a:solidFill>
              </a:rPr>
              <a:t>Relativos </a:t>
            </a:r>
            <a:r>
              <a:rPr dirty="0">
                <a:solidFill>
                  <a:srgbClr val="000000"/>
                </a:solidFill>
              </a:rPr>
              <a:t>al tipo </a:t>
            </a:r>
            <a:r>
              <a:rPr spc="-5" dirty="0">
                <a:solidFill>
                  <a:srgbClr val="000000"/>
                </a:solidFill>
              </a:rPr>
              <a:t>de acto </a:t>
            </a:r>
            <a:r>
              <a:rPr spc="-44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contrato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celebrado</a:t>
            </a:r>
          </a:p>
          <a:p>
            <a:pPr marL="354965" marR="1206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srgbClr val="000000"/>
                </a:solidFill>
              </a:rPr>
              <a:t>Suscripción del acuerdo </a:t>
            </a:r>
            <a:r>
              <a:rPr spc="-44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por </a:t>
            </a:r>
            <a:r>
              <a:rPr dirty="0">
                <a:solidFill>
                  <a:srgbClr val="000000"/>
                </a:solidFill>
              </a:rPr>
              <a:t>las </a:t>
            </a:r>
            <a:r>
              <a:rPr spc="-5" dirty="0">
                <a:solidFill>
                  <a:srgbClr val="000000"/>
                </a:solidFill>
              </a:rPr>
              <a:t>partes </a:t>
            </a:r>
            <a:r>
              <a:rPr dirty="0">
                <a:solidFill>
                  <a:srgbClr val="000000"/>
                </a:solidFill>
              </a:rPr>
              <a:t>o </a:t>
            </a:r>
            <a:r>
              <a:rPr spc="-5" dirty="0">
                <a:solidFill>
                  <a:srgbClr val="000000"/>
                </a:solidFill>
              </a:rPr>
              <a:t>sus 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representantes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30971" y="1699641"/>
            <a:ext cx="394335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2D75B6"/>
                </a:solidFill>
                <a:latin typeface="Calibri"/>
                <a:cs typeface="Calibri"/>
              </a:rPr>
              <a:t>De</a:t>
            </a:r>
            <a:r>
              <a:rPr sz="2000" spc="-4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D75B6"/>
                </a:solidFill>
                <a:latin typeface="Calibri"/>
                <a:cs typeface="Calibri"/>
              </a:rPr>
              <a:t>fondo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Solemnidades</a:t>
            </a:r>
            <a:endParaRPr sz="2000">
              <a:latin typeface="Calibri"/>
              <a:cs typeface="Calibri"/>
            </a:endParaRPr>
          </a:p>
          <a:p>
            <a:pPr marL="355600" marR="568325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Capacidad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las </a:t>
            </a:r>
            <a:r>
              <a:rPr sz="2000" spc="-5" dirty="0">
                <a:latin typeface="Calibri"/>
                <a:cs typeface="Calibri"/>
              </a:rPr>
              <a:t>partes </a:t>
            </a:r>
            <a:r>
              <a:rPr sz="2000" spc="-15" dirty="0">
                <a:latin typeface="Calibri"/>
                <a:cs typeface="Calibri"/>
              </a:rPr>
              <a:t>para </a:t>
            </a:r>
            <a:r>
              <a:rPr sz="2000" spc="-4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celebrarlo</a:t>
            </a:r>
            <a:endParaRPr sz="200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buFont typeface="Wingdings"/>
              <a:buChar char=""/>
              <a:tabLst>
                <a:tab pos="812165" algn="l"/>
                <a:tab pos="812800" algn="l"/>
              </a:tabLst>
            </a:pPr>
            <a:r>
              <a:rPr sz="2000" dirty="0">
                <a:latin typeface="Calibri"/>
                <a:cs typeface="Calibri"/>
              </a:rPr>
              <a:t>Capacidad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legal</a:t>
            </a:r>
            <a:endParaRPr sz="200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buFont typeface="Wingdings"/>
              <a:buChar char=""/>
              <a:tabLst>
                <a:tab pos="812165" algn="l"/>
                <a:tab pos="812800" algn="l"/>
              </a:tabLst>
            </a:pPr>
            <a:r>
              <a:rPr sz="2000" spc="-10" dirty="0">
                <a:latin typeface="Calibri"/>
                <a:cs typeface="Calibri"/>
              </a:rPr>
              <a:t>Facultades</a:t>
            </a:r>
            <a:endParaRPr sz="2000"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buFont typeface="Wingdings"/>
              <a:buChar char=""/>
              <a:tabLst>
                <a:tab pos="812165" algn="l"/>
                <a:tab pos="812800" algn="l"/>
              </a:tabLst>
            </a:pPr>
            <a:r>
              <a:rPr sz="2000" spc="-5" dirty="0">
                <a:latin typeface="Calibri"/>
                <a:cs typeface="Calibri"/>
              </a:rPr>
              <a:t>Restricciones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legales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Consideración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principios del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Derecho Ambiental</a:t>
            </a:r>
            <a:r>
              <a:rPr sz="2000" dirty="0">
                <a:latin typeface="Calibri"/>
                <a:cs typeface="Calibri"/>
              </a:rPr>
              <a:t> y </a:t>
            </a:r>
            <a:r>
              <a:rPr sz="2000" spc="-5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los </a:t>
            </a:r>
            <a:r>
              <a:rPr sz="2000" spc="-5" dirty="0">
                <a:latin typeface="Calibri"/>
                <a:cs typeface="Calibri"/>
              </a:rPr>
              <a:t>DDHH </a:t>
            </a:r>
            <a:r>
              <a:rPr sz="2000" spc="-4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aplicables al </a:t>
            </a:r>
            <a:r>
              <a:rPr sz="2000" spc="-5" dirty="0">
                <a:latin typeface="Calibri"/>
                <a:cs typeface="Calibri"/>
              </a:rPr>
              <a:t>caso: </a:t>
            </a:r>
            <a:r>
              <a:rPr sz="2000" spc="-10" dirty="0">
                <a:latin typeface="Calibri"/>
                <a:cs typeface="Calibri"/>
              </a:rPr>
              <a:t>protección </a:t>
            </a:r>
            <a:r>
              <a:rPr sz="2000" spc="-5" dirty="0">
                <a:latin typeface="Calibri"/>
                <a:cs typeface="Calibri"/>
              </a:rPr>
              <a:t>del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medio ambiente,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responsabilidad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intergeneracional,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precautorio, 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preventivo, </a:t>
            </a:r>
            <a:r>
              <a:rPr sz="2000" spc="-5" dirty="0">
                <a:latin typeface="Calibri"/>
                <a:cs typeface="Calibri"/>
              </a:rPr>
              <a:t>derechos de acceso,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etc.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Tipo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obligaciones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derechos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que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constituyen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4714" y="3759"/>
            <a:ext cx="42741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0" dirty="0">
                <a:solidFill>
                  <a:srgbClr val="385622"/>
                </a:solidFill>
                <a:latin typeface="Calibri"/>
                <a:cs typeface="Calibri"/>
              </a:rPr>
              <a:t>Requisitos</a:t>
            </a:r>
            <a:r>
              <a:rPr sz="3600" b="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sz="3600" b="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385622"/>
                </a:solidFill>
                <a:latin typeface="Calibri"/>
                <a:cs typeface="Calibri"/>
              </a:rPr>
              <a:t>Acuerdo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51603"/>
            <a:ext cx="960119" cy="1737360"/>
          </a:xfrm>
          <a:custGeom>
            <a:avLst/>
            <a:gdLst/>
            <a:ahLst/>
            <a:cxnLst/>
            <a:rect l="l" t="t" r="r" b="b"/>
            <a:pathLst>
              <a:path w="960119" h="1737360">
                <a:moveTo>
                  <a:pt x="0" y="0"/>
                </a:moveTo>
                <a:lnTo>
                  <a:pt x="0" y="247269"/>
                </a:lnTo>
                <a:lnTo>
                  <a:pt x="790752" y="1613535"/>
                </a:lnTo>
                <a:lnTo>
                  <a:pt x="0" y="1613535"/>
                </a:lnTo>
                <a:lnTo>
                  <a:pt x="0" y="1737360"/>
                </a:lnTo>
                <a:lnTo>
                  <a:pt x="898169" y="1737360"/>
                </a:lnTo>
                <a:lnTo>
                  <a:pt x="922283" y="1732493"/>
                </a:lnTo>
                <a:lnTo>
                  <a:pt x="941974" y="1719224"/>
                </a:lnTo>
                <a:lnTo>
                  <a:pt x="955251" y="1699544"/>
                </a:lnTo>
                <a:lnTo>
                  <a:pt x="960119" y="1675447"/>
                </a:lnTo>
                <a:lnTo>
                  <a:pt x="959595" y="1667348"/>
                </a:lnTo>
                <a:lnTo>
                  <a:pt x="958021" y="1659424"/>
                </a:lnTo>
                <a:lnTo>
                  <a:pt x="955422" y="1651774"/>
                </a:lnTo>
                <a:lnTo>
                  <a:pt x="951826" y="1644497"/>
                </a:lnTo>
                <a:lnTo>
                  <a:pt x="0" y="0"/>
                </a:lnTo>
                <a:close/>
              </a:path>
            </a:pathLst>
          </a:custGeom>
          <a:solidFill>
            <a:srgbClr val="71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4264" y="0"/>
            <a:ext cx="848994" cy="358140"/>
          </a:xfrm>
          <a:custGeom>
            <a:avLst/>
            <a:gdLst/>
            <a:ahLst/>
            <a:cxnLst/>
            <a:rect l="l" t="t" r="r" b="b"/>
            <a:pathLst>
              <a:path w="848995" h="358140">
                <a:moveTo>
                  <a:pt x="848867" y="0"/>
                </a:moveTo>
                <a:lnTo>
                  <a:pt x="0" y="0"/>
                </a:lnTo>
                <a:lnTo>
                  <a:pt x="1269" y="12573"/>
                </a:lnTo>
                <a:lnTo>
                  <a:pt x="12891" y="57174"/>
                </a:lnTo>
                <a:lnTo>
                  <a:pt x="28994" y="99768"/>
                </a:lnTo>
                <a:lnTo>
                  <a:pt x="49308" y="140083"/>
                </a:lnTo>
                <a:lnTo>
                  <a:pt x="73561" y="177848"/>
                </a:lnTo>
                <a:lnTo>
                  <a:pt x="101483" y="212790"/>
                </a:lnTo>
                <a:lnTo>
                  <a:pt x="132803" y="244638"/>
                </a:lnTo>
                <a:lnTo>
                  <a:pt x="167251" y="273122"/>
                </a:lnTo>
                <a:lnTo>
                  <a:pt x="204554" y="297968"/>
                </a:lnTo>
                <a:lnTo>
                  <a:pt x="244443" y="318905"/>
                </a:lnTo>
                <a:lnTo>
                  <a:pt x="286646" y="335663"/>
                </a:lnTo>
                <a:lnTo>
                  <a:pt x="330893" y="347969"/>
                </a:lnTo>
                <a:lnTo>
                  <a:pt x="376912" y="355552"/>
                </a:lnTo>
                <a:lnTo>
                  <a:pt x="424433" y="358139"/>
                </a:lnTo>
                <a:lnTo>
                  <a:pt x="471955" y="355552"/>
                </a:lnTo>
                <a:lnTo>
                  <a:pt x="517974" y="347969"/>
                </a:lnTo>
                <a:lnTo>
                  <a:pt x="562221" y="335663"/>
                </a:lnTo>
                <a:lnTo>
                  <a:pt x="604424" y="318905"/>
                </a:lnTo>
                <a:lnTo>
                  <a:pt x="644313" y="297968"/>
                </a:lnTo>
                <a:lnTo>
                  <a:pt x="681616" y="273122"/>
                </a:lnTo>
                <a:lnTo>
                  <a:pt x="716064" y="244638"/>
                </a:lnTo>
                <a:lnTo>
                  <a:pt x="747384" y="212790"/>
                </a:lnTo>
                <a:lnTo>
                  <a:pt x="775306" y="177848"/>
                </a:lnTo>
                <a:lnTo>
                  <a:pt x="799559" y="140083"/>
                </a:lnTo>
                <a:lnTo>
                  <a:pt x="819873" y="99768"/>
                </a:lnTo>
                <a:lnTo>
                  <a:pt x="835976" y="57174"/>
                </a:lnTo>
                <a:lnTo>
                  <a:pt x="847597" y="12573"/>
                </a:lnTo>
                <a:lnTo>
                  <a:pt x="848867" y="0"/>
                </a:lnTo>
                <a:close/>
              </a:path>
            </a:pathLst>
          </a:custGeom>
          <a:solidFill>
            <a:srgbClr val="B03A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63265" y="720928"/>
            <a:ext cx="56648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391D58"/>
                </a:solidFill>
                <a:latin typeface="Calibri"/>
                <a:cs typeface="Calibri"/>
              </a:rPr>
              <a:t>Estándares</a:t>
            </a:r>
            <a:r>
              <a:rPr b="0" spc="5" dirty="0">
                <a:solidFill>
                  <a:srgbClr val="391D58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391D58"/>
                </a:solidFill>
                <a:latin typeface="Calibri"/>
                <a:cs typeface="Calibri"/>
              </a:rPr>
              <a:t>de </a:t>
            </a:r>
            <a:r>
              <a:rPr b="0" spc="-5" dirty="0">
                <a:solidFill>
                  <a:srgbClr val="391D58"/>
                </a:solidFill>
                <a:latin typeface="Calibri"/>
                <a:cs typeface="Calibri"/>
              </a:rPr>
              <a:t>calidad</a:t>
            </a:r>
            <a:r>
              <a:rPr b="0" spc="15" dirty="0">
                <a:solidFill>
                  <a:srgbClr val="391D58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91D58"/>
                </a:solidFill>
                <a:latin typeface="Calibri"/>
                <a:cs typeface="Calibri"/>
              </a:rPr>
              <a:t>del </a:t>
            </a:r>
            <a:r>
              <a:rPr b="0" dirty="0">
                <a:solidFill>
                  <a:srgbClr val="391D58"/>
                </a:solidFill>
                <a:latin typeface="Calibri"/>
                <a:cs typeface="Calibri"/>
              </a:rPr>
              <a:t>acuerdo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1239" y="1846595"/>
            <a:ext cx="2702560" cy="412750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75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alibri"/>
                <a:cs typeface="Calibri"/>
              </a:rPr>
              <a:t>Suficiencia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alibri"/>
                <a:cs typeface="Calibri"/>
              </a:rPr>
              <a:t>Completitud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47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alibri"/>
                <a:cs typeface="Calibri"/>
              </a:rPr>
              <a:t>Integralidad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47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alibri"/>
                <a:cs typeface="Calibri"/>
              </a:rPr>
              <a:t>Claridad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alibri"/>
                <a:cs typeface="Calibri"/>
              </a:rPr>
              <a:t>Satisfactoriedad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47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alibri"/>
                <a:cs typeface="Calibri"/>
              </a:rPr>
              <a:t>Seguridad</a:t>
            </a:r>
            <a:endParaRPr sz="2200">
              <a:latin typeface="Calibri"/>
              <a:cs typeface="Calibri"/>
            </a:endParaRPr>
          </a:p>
          <a:p>
            <a:pPr marL="355600" marR="136525" indent="-343535">
              <a:lnSpc>
                <a:spcPts val="2110"/>
              </a:lnSpc>
              <a:spcBef>
                <a:spcPts val="98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alibri"/>
                <a:cs typeface="Calibri"/>
              </a:rPr>
              <a:t>Viabilidad jurídica </a:t>
            </a:r>
            <a:r>
              <a:rPr sz="2200" spc="-5" dirty="0">
                <a:latin typeface="Calibri"/>
                <a:cs typeface="Calibri"/>
              </a:rPr>
              <a:t>y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técnica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0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alibri"/>
                <a:cs typeface="Calibri"/>
              </a:rPr>
              <a:t>Ejecutabilidad</a:t>
            </a:r>
            <a:endParaRPr sz="2200">
              <a:latin typeface="Calibri"/>
              <a:cs typeface="Calibri"/>
            </a:endParaRPr>
          </a:p>
          <a:p>
            <a:pPr marL="355600" indent="-343535">
              <a:lnSpc>
                <a:spcPts val="2400"/>
              </a:lnSpc>
              <a:spcBef>
                <a:spcPts val="470"/>
              </a:spcBef>
              <a:buSzPct val="81818"/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alibri"/>
                <a:cs typeface="Calibri"/>
              </a:rPr>
              <a:t>otros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estándares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b="1" spc="-80" dirty="0">
                <a:solidFill>
                  <a:srgbClr val="00AFEF"/>
                </a:solidFill>
                <a:latin typeface="Verdana"/>
                <a:cs typeface="Verdana"/>
              </a:rPr>
              <a:t>de</a:t>
            </a:r>
            <a:endParaRPr sz="2200">
              <a:latin typeface="Verdana"/>
              <a:cs typeface="Verdana"/>
            </a:endParaRPr>
          </a:p>
          <a:p>
            <a:pPr marL="355600">
              <a:lnSpc>
                <a:spcPts val="2400"/>
              </a:lnSpc>
            </a:pPr>
            <a:r>
              <a:rPr sz="2200" b="1" spc="-85" dirty="0">
                <a:solidFill>
                  <a:srgbClr val="00AFEF"/>
                </a:solidFill>
                <a:latin typeface="Verdana"/>
                <a:cs typeface="Verdana"/>
              </a:rPr>
              <a:t>calidad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3083" y="1919986"/>
            <a:ext cx="4552950" cy="3892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605"/>
              </a:spcBef>
              <a:buSzPct val="128571"/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co-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construcción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partir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los intereses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relevantes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partes en</a:t>
            </a:r>
            <a:r>
              <a:rPr sz="1400" spc="-5" dirty="0">
                <a:latin typeface="Calibri"/>
                <a:cs typeface="Calibri"/>
              </a:rPr>
              <a:t> conflicto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03083" y="2622931"/>
            <a:ext cx="4742815" cy="687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605"/>
              </a:spcBef>
              <a:buSzPct val="128571"/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negociar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los términos </a:t>
            </a:r>
            <a:r>
              <a:rPr sz="1400" spc="-5" dirty="0">
                <a:latin typeface="Calibri"/>
                <a:cs typeface="Calibri"/>
              </a:rPr>
              <a:t>precisos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cada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obligaciones</a:t>
            </a:r>
            <a:r>
              <a:rPr sz="1400" dirty="0">
                <a:latin typeface="Calibri"/>
                <a:cs typeface="Calibri"/>
              </a:rPr>
              <a:t> 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derechos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contraen</a:t>
            </a:r>
            <a:r>
              <a:rPr sz="1400" dirty="0">
                <a:latin typeface="Calibri"/>
                <a:cs typeface="Calibri"/>
              </a:rPr>
              <a:t> las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partes, los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plazos y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condiciones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cumplimiento,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 garantías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dirty="0">
                <a:latin typeface="Calibri"/>
                <a:cs typeface="Calibri"/>
              </a:rPr>
              <a:t> se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establezcan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asegurar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 oportuno cumplimiento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3083" y="3622675"/>
            <a:ext cx="4651375" cy="3892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605"/>
              </a:spcBef>
              <a:buSzPct val="128571"/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negociar </a:t>
            </a:r>
            <a:r>
              <a:rPr sz="1400" dirty="0">
                <a:latin typeface="Calibri"/>
                <a:cs typeface="Calibri"/>
              </a:rPr>
              <a:t>las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cláusulas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contractuales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5" dirty="0">
                <a:latin typeface="Calibri"/>
                <a:cs typeface="Calibri"/>
              </a:rPr>
              <a:t> que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cada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uno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acuerdos parciales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materializará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3083" y="4325492"/>
            <a:ext cx="4551045" cy="3892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605"/>
              </a:spcBef>
              <a:buSzPct val="128571"/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acordar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" dirty="0">
                <a:latin typeface="Calibri"/>
                <a:cs typeface="Calibri"/>
              </a:rPr>
              <a:t> redacción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convenio, contrato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convención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 los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contengan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03083" y="5028057"/>
            <a:ext cx="4716145" cy="687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605"/>
              </a:spcBef>
              <a:buSzPct val="128571"/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debiendo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respetar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 formalidades 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solemnidades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legales, </a:t>
            </a:r>
            <a:r>
              <a:rPr sz="1400" dirty="0">
                <a:latin typeface="Calibri"/>
                <a:cs typeface="Calibri"/>
              </a:rPr>
              <a:t> los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elementos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cada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acto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contrato,</a:t>
            </a:r>
            <a:r>
              <a:rPr sz="1400" dirty="0">
                <a:latin typeface="Calibri"/>
                <a:cs typeface="Calibri"/>
              </a:rPr>
              <a:t> 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el </a:t>
            </a:r>
            <a:r>
              <a:rPr sz="1400" spc="-5" dirty="0">
                <a:latin typeface="Calibri"/>
                <a:cs typeface="Calibri"/>
              </a:rPr>
              <a:t>lenguaje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técnico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 </a:t>
            </a:r>
            <a:r>
              <a:rPr sz="1400" spc="-5" dirty="0">
                <a:latin typeface="Calibri"/>
                <a:cs typeface="Calibri"/>
              </a:rPr>
              <a:t>jurídico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adecuado.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exigencias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representación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legal,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contractual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judicial,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según corresponda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93957" y="6440830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90" dirty="0">
                <a:solidFill>
                  <a:srgbClr val="878787"/>
                </a:solidFill>
                <a:latin typeface="Verdana"/>
                <a:cs typeface="Verdana"/>
              </a:rPr>
              <a:t>26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9876" y="1688592"/>
            <a:ext cx="4104894" cy="48028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4685" y="773048"/>
            <a:ext cx="6012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006600"/>
                </a:solidFill>
                <a:latin typeface="Calibri"/>
                <a:cs typeface="Calibri"/>
              </a:rPr>
              <a:t>Estándares</a:t>
            </a:r>
            <a:r>
              <a:rPr sz="3600" b="0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06600"/>
                </a:solidFill>
                <a:latin typeface="Calibri"/>
                <a:cs typeface="Calibri"/>
              </a:rPr>
              <a:t>éticos</a:t>
            </a:r>
            <a:r>
              <a:rPr sz="3600" b="0" spc="-2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6600"/>
                </a:solidFill>
                <a:latin typeface="Calibri"/>
                <a:cs typeface="Calibri"/>
              </a:rPr>
              <a:t>de</a:t>
            </a:r>
            <a:r>
              <a:rPr sz="3600" b="0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600" b="0" spc="-5" dirty="0">
                <a:solidFill>
                  <a:srgbClr val="006600"/>
                </a:solidFill>
                <a:latin typeface="Calibri"/>
                <a:cs typeface="Calibri"/>
              </a:rPr>
              <a:t>un</a:t>
            </a:r>
            <a:r>
              <a:rPr sz="3600" b="0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06600"/>
                </a:solidFill>
                <a:latin typeface="Calibri"/>
                <a:cs typeface="Calibri"/>
              </a:rPr>
              <a:t>acuerdo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80894" y="5086350"/>
            <a:ext cx="8255634" cy="1051560"/>
          </a:xfrm>
          <a:custGeom>
            <a:avLst/>
            <a:gdLst/>
            <a:ahLst/>
            <a:cxnLst/>
            <a:rect l="l" t="t" r="r" b="b"/>
            <a:pathLst>
              <a:path w="8255634" h="1051560">
                <a:moveTo>
                  <a:pt x="8255508" y="0"/>
                </a:moveTo>
                <a:lnTo>
                  <a:pt x="0" y="0"/>
                </a:lnTo>
                <a:lnTo>
                  <a:pt x="0" y="1051560"/>
                </a:lnTo>
                <a:lnTo>
                  <a:pt x="8255508" y="1051560"/>
                </a:lnTo>
                <a:lnTo>
                  <a:pt x="8255508" y="0"/>
                </a:lnTo>
                <a:close/>
              </a:path>
            </a:pathLst>
          </a:custGeom>
          <a:solidFill>
            <a:srgbClr val="39D6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80894" y="5086350"/>
            <a:ext cx="8268334" cy="534670"/>
          </a:xfrm>
          <a:prstGeom prst="rect">
            <a:avLst/>
          </a:prstGeom>
          <a:solidFill>
            <a:srgbClr val="39D680"/>
          </a:solidFill>
        </p:spPr>
        <p:txBody>
          <a:bodyPr vert="horz" wrap="square" lIns="0" tIns="107314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844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Deberes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del negociador/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mediador/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conciliador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568194" y="5620765"/>
            <a:ext cx="4152900" cy="508634"/>
            <a:chOff x="2568194" y="5620765"/>
            <a:chExt cx="4152900" cy="508634"/>
          </a:xfrm>
        </p:grpSpPr>
        <p:sp>
          <p:nvSpPr>
            <p:cNvPr id="6" name="object 6"/>
            <p:cNvSpPr/>
            <p:nvPr/>
          </p:nvSpPr>
          <p:spPr>
            <a:xfrm>
              <a:off x="2580894" y="5633465"/>
              <a:ext cx="4127500" cy="483234"/>
            </a:xfrm>
            <a:custGeom>
              <a:avLst/>
              <a:gdLst/>
              <a:ahLst/>
              <a:cxnLst/>
              <a:rect l="l" t="t" r="r" b="b"/>
              <a:pathLst>
                <a:path w="4127500" h="483235">
                  <a:moveTo>
                    <a:pt x="4126991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4126991" y="483108"/>
                  </a:lnTo>
                  <a:lnTo>
                    <a:pt x="4126991" y="0"/>
                  </a:lnTo>
                  <a:close/>
                </a:path>
              </a:pathLst>
            </a:custGeom>
            <a:solidFill>
              <a:srgbClr val="E9DBD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80894" y="5633465"/>
              <a:ext cx="4127500" cy="483234"/>
            </a:xfrm>
            <a:custGeom>
              <a:avLst/>
              <a:gdLst/>
              <a:ahLst/>
              <a:cxnLst/>
              <a:rect l="l" t="t" r="r" b="b"/>
              <a:pathLst>
                <a:path w="4127500" h="483235">
                  <a:moveTo>
                    <a:pt x="0" y="483108"/>
                  </a:moveTo>
                  <a:lnTo>
                    <a:pt x="4126991" y="483108"/>
                  </a:lnTo>
                  <a:lnTo>
                    <a:pt x="4126991" y="0"/>
                  </a:lnTo>
                  <a:lnTo>
                    <a:pt x="0" y="0"/>
                  </a:lnTo>
                  <a:lnTo>
                    <a:pt x="0" y="483108"/>
                  </a:lnTo>
                  <a:close/>
                </a:path>
              </a:pathLst>
            </a:custGeom>
            <a:ln w="25400">
              <a:solidFill>
                <a:srgbClr val="E9DB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57144" y="5663285"/>
            <a:ext cx="3186430" cy="39370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15900" marR="5080" indent="-216535">
              <a:lnSpc>
                <a:spcPts val="1340"/>
              </a:lnSpc>
              <a:spcBef>
                <a:spcPts val="325"/>
              </a:spcBef>
            </a:pPr>
            <a:r>
              <a:rPr sz="1300" spc="-5" dirty="0">
                <a:latin typeface="Arial MT"/>
                <a:cs typeface="Arial MT"/>
              </a:rPr>
              <a:t>Ética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del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rol: buena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fe,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abuso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del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15" dirty="0">
                <a:latin typeface="Arial MT"/>
                <a:cs typeface="Arial MT"/>
              </a:rPr>
              <a:t>poder,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del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procedimiento,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legalidad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del acuerdo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95185" y="5620765"/>
            <a:ext cx="4154170" cy="508634"/>
            <a:chOff x="6695185" y="5620765"/>
            <a:chExt cx="4154170" cy="508634"/>
          </a:xfrm>
        </p:grpSpPr>
        <p:sp>
          <p:nvSpPr>
            <p:cNvPr id="10" name="object 10"/>
            <p:cNvSpPr/>
            <p:nvPr/>
          </p:nvSpPr>
          <p:spPr>
            <a:xfrm>
              <a:off x="6707885" y="5633465"/>
              <a:ext cx="4128770" cy="483234"/>
            </a:xfrm>
            <a:custGeom>
              <a:avLst/>
              <a:gdLst/>
              <a:ahLst/>
              <a:cxnLst/>
              <a:rect l="l" t="t" r="r" b="b"/>
              <a:pathLst>
                <a:path w="4128770" h="483235">
                  <a:moveTo>
                    <a:pt x="4128516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4128516" y="483108"/>
                  </a:lnTo>
                  <a:lnTo>
                    <a:pt x="4128516" y="0"/>
                  </a:lnTo>
                  <a:close/>
                </a:path>
              </a:pathLst>
            </a:custGeom>
            <a:solidFill>
              <a:srgbClr val="E9DBD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07885" y="5633465"/>
              <a:ext cx="4128770" cy="483234"/>
            </a:xfrm>
            <a:custGeom>
              <a:avLst/>
              <a:gdLst/>
              <a:ahLst/>
              <a:cxnLst/>
              <a:rect l="l" t="t" r="r" b="b"/>
              <a:pathLst>
                <a:path w="4128770" h="483235">
                  <a:moveTo>
                    <a:pt x="0" y="483108"/>
                  </a:moveTo>
                  <a:lnTo>
                    <a:pt x="4128516" y="483108"/>
                  </a:lnTo>
                  <a:lnTo>
                    <a:pt x="4128516" y="0"/>
                  </a:lnTo>
                  <a:lnTo>
                    <a:pt x="0" y="0"/>
                  </a:lnTo>
                  <a:lnTo>
                    <a:pt x="0" y="483108"/>
                  </a:lnTo>
                  <a:close/>
                </a:path>
              </a:pathLst>
            </a:custGeom>
            <a:ln w="25400">
              <a:solidFill>
                <a:srgbClr val="E9DB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300848" y="5748629"/>
            <a:ext cx="29559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Arial MT"/>
                <a:cs typeface="Arial MT"/>
              </a:rPr>
              <a:t>Cumplimiento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deberes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deontológicos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68194" y="3470402"/>
            <a:ext cx="8281034" cy="1644014"/>
            <a:chOff x="2568194" y="3470402"/>
            <a:chExt cx="8281034" cy="1644014"/>
          </a:xfrm>
        </p:grpSpPr>
        <p:sp>
          <p:nvSpPr>
            <p:cNvPr id="14" name="object 14"/>
            <p:cNvSpPr/>
            <p:nvPr/>
          </p:nvSpPr>
          <p:spPr>
            <a:xfrm>
              <a:off x="2580894" y="3483102"/>
              <a:ext cx="8255634" cy="1618615"/>
            </a:xfrm>
            <a:custGeom>
              <a:avLst/>
              <a:gdLst/>
              <a:ahLst/>
              <a:cxnLst/>
              <a:rect l="l" t="t" r="r" b="b"/>
              <a:pathLst>
                <a:path w="8255634" h="1618614">
                  <a:moveTo>
                    <a:pt x="8255508" y="0"/>
                  </a:moveTo>
                  <a:lnTo>
                    <a:pt x="0" y="0"/>
                  </a:lnTo>
                  <a:lnTo>
                    <a:pt x="0" y="1051687"/>
                  </a:lnTo>
                  <a:lnTo>
                    <a:pt x="3925442" y="1051687"/>
                  </a:lnTo>
                  <a:lnTo>
                    <a:pt x="3925442" y="1213866"/>
                  </a:lnTo>
                  <a:lnTo>
                    <a:pt x="3723131" y="1213866"/>
                  </a:lnTo>
                  <a:lnTo>
                    <a:pt x="4127754" y="1618488"/>
                  </a:lnTo>
                  <a:lnTo>
                    <a:pt x="4532376" y="1213866"/>
                  </a:lnTo>
                  <a:lnTo>
                    <a:pt x="4330064" y="1213866"/>
                  </a:lnTo>
                  <a:lnTo>
                    <a:pt x="4330064" y="1051687"/>
                  </a:lnTo>
                  <a:lnTo>
                    <a:pt x="8255508" y="1051687"/>
                  </a:lnTo>
                  <a:lnTo>
                    <a:pt x="8255508" y="0"/>
                  </a:lnTo>
                  <a:close/>
                </a:path>
              </a:pathLst>
            </a:custGeom>
            <a:solidFill>
              <a:srgbClr val="66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0894" y="3483102"/>
              <a:ext cx="8255634" cy="1618615"/>
            </a:xfrm>
            <a:custGeom>
              <a:avLst/>
              <a:gdLst/>
              <a:ahLst/>
              <a:cxnLst/>
              <a:rect l="l" t="t" r="r" b="b"/>
              <a:pathLst>
                <a:path w="8255634" h="1618614">
                  <a:moveTo>
                    <a:pt x="8255508" y="1051687"/>
                  </a:moveTo>
                  <a:lnTo>
                    <a:pt x="4330064" y="1051687"/>
                  </a:lnTo>
                  <a:lnTo>
                    <a:pt x="4330064" y="1213866"/>
                  </a:lnTo>
                  <a:lnTo>
                    <a:pt x="4532376" y="1213866"/>
                  </a:lnTo>
                  <a:lnTo>
                    <a:pt x="4127754" y="1618488"/>
                  </a:lnTo>
                  <a:lnTo>
                    <a:pt x="3723131" y="1213866"/>
                  </a:lnTo>
                  <a:lnTo>
                    <a:pt x="3925442" y="1213866"/>
                  </a:lnTo>
                  <a:lnTo>
                    <a:pt x="3925442" y="1051687"/>
                  </a:lnTo>
                  <a:lnTo>
                    <a:pt x="0" y="1051687"/>
                  </a:lnTo>
                  <a:lnTo>
                    <a:pt x="0" y="0"/>
                  </a:lnTo>
                  <a:lnTo>
                    <a:pt x="8255508" y="0"/>
                  </a:lnTo>
                  <a:lnTo>
                    <a:pt x="8255508" y="105168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225288" y="3577590"/>
            <a:ext cx="29654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Respecto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información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68194" y="4038853"/>
            <a:ext cx="8281034" cy="341119"/>
          </a:xfrm>
          <a:prstGeom prst="rect">
            <a:avLst/>
          </a:prstGeom>
          <a:solidFill>
            <a:srgbClr val="E9DBD0">
              <a:alpha val="90194"/>
            </a:srgbClr>
          </a:solidFill>
        </p:spPr>
        <p:txBody>
          <a:bodyPr vert="horz" wrap="square" lIns="0" tIns="139700" rIns="0" bIns="0" rtlCol="0">
            <a:spAutoFit/>
          </a:bodyPr>
          <a:lstStyle/>
          <a:p>
            <a:pPr marL="360680">
              <a:lnSpc>
                <a:spcPct val="100000"/>
              </a:lnSpc>
              <a:spcBef>
                <a:spcPts val="1100"/>
              </a:spcBef>
              <a:tabLst>
                <a:tab pos="5851525" algn="l"/>
              </a:tabLst>
            </a:pPr>
            <a:r>
              <a:rPr sz="1300" spc="-5" dirty="0">
                <a:latin typeface="Arial MT"/>
                <a:cs typeface="Arial MT"/>
              </a:rPr>
              <a:t>Cuánta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información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estoy</a:t>
            </a:r>
            <a:r>
              <a:rPr sz="1300" spc="4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obligado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 err="1">
                <a:latin typeface="Arial MT"/>
                <a:cs typeface="Arial MT"/>
              </a:rPr>
              <a:t>entregar</a:t>
            </a:r>
            <a:r>
              <a:rPr sz="1300" spc="-5" dirty="0">
                <a:latin typeface="Arial MT"/>
                <a:cs typeface="Arial MT"/>
              </a:rPr>
              <a:t>?</a:t>
            </a:r>
            <a:r>
              <a:rPr lang="es-ES" sz="1300" spc="-5" dirty="0">
                <a:latin typeface="Arial MT"/>
                <a:cs typeface="Arial MT"/>
              </a:rPr>
              <a:t>        Deberes precontractuales, </a:t>
            </a:r>
            <a:r>
              <a:rPr sz="1300" spc="-5" dirty="0">
                <a:latin typeface="Arial MT"/>
                <a:cs typeface="Arial MT"/>
              </a:rPr>
              <a:t>Buena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 err="1">
                <a:latin typeface="Arial MT"/>
                <a:cs typeface="Arial MT"/>
              </a:rPr>
              <a:t>fe</a:t>
            </a:r>
            <a:r>
              <a:rPr lang="es-ES" sz="1300" spc="-5" dirty="0">
                <a:latin typeface="Arial MT"/>
                <a:cs typeface="Arial MT"/>
              </a:rPr>
              <a:t>, colaboración</a:t>
            </a:r>
            <a:endParaRPr sz="1300" dirty="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68194" y="1867154"/>
            <a:ext cx="8281034" cy="1644014"/>
            <a:chOff x="2568194" y="1867154"/>
            <a:chExt cx="8281034" cy="1644014"/>
          </a:xfrm>
        </p:grpSpPr>
        <p:sp>
          <p:nvSpPr>
            <p:cNvPr id="19" name="object 19"/>
            <p:cNvSpPr/>
            <p:nvPr/>
          </p:nvSpPr>
          <p:spPr>
            <a:xfrm>
              <a:off x="2580894" y="1879854"/>
              <a:ext cx="8255634" cy="1618615"/>
            </a:xfrm>
            <a:custGeom>
              <a:avLst/>
              <a:gdLst/>
              <a:ahLst/>
              <a:cxnLst/>
              <a:rect l="l" t="t" r="r" b="b"/>
              <a:pathLst>
                <a:path w="8255634" h="1618614">
                  <a:moveTo>
                    <a:pt x="8255508" y="0"/>
                  </a:moveTo>
                  <a:lnTo>
                    <a:pt x="0" y="0"/>
                  </a:lnTo>
                  <a:lnTo>
                    <a:pt x="0" y="1051687"/>
                  </a:lnTo>
                  <a:lnTo>
                    <a:pt x="3925442" y="1051687"/>
                  </a:lnTo>
                  <a:lnTo>
                    <a:pt x="3925442" y="1213866"/>
                  </a:lnTo>
                  <a:lnTo>
                    <a:pt x="3723131" y="1213866"/>
                  </a:lnTo>
                  <a:lnTo>
                    <a:pt x="4127754" y="1618488"/>
                  </a:lnTo>
                  <a:lnTo>
                    <a:pt x="4532376" y="1213866"/>
                  </a:lnTo>
                  <a:lnTo>
                    <a:pt x="4330064" y="1213866"/>
                  </a:lnTo>
                  <a:lnTo>
                    <a:pt x="4330064" y="1051687"/>
                  </a:lnTo>
                  <a:lnTo>
                    <a:pt x="8255508" y="1051687"/>
                  </a:lnTo>
                  <a:lnTo>
                    <a:pt x="8255508" y="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80894" y="1879854"/>
              <a:ext cx="8255634" cy="1618615"/>
            </a:xfrm>
            <a:custGeom>
              <a:avLst/>
              <a:gdLst/>
              <a:ahLst/>
              <a:cxnLst/>
              <a:rect l="l" t="t" r="r" b="b"/>
              <a:pathLst>
                <a:path w="8255634" h="1618614">
                  <a:moveTo>
                    <a:pt x="8255508" y="1051687"/>
                  </a:moveTo>
                  <a:lnTo>
                    <a:pt x="4330064" y="1051687"/>
                  </a:lnTo>
                  <a:lnTo>
                    <a:pt x="4330064" y="1213866"/>
                  </a:lnTo>
                  <a:lnTo>
                    <a:pt x="4532376" y="1213866"/>
                  </a:lnTo>
                  <a:lnTo>
                    <a:pt x="4127754" y="1618488"/>
                  </a:lnTo>
                  <a:lnTo>
                    <a:pt x="3723131" y="1213866"/>
                  </a:lnTo>
                  <a:lnTo>
                    <a:pt x="3925442" y="1213866"/>
                  </a:lnTo>
                  <a:lnTo>
                    <a:pt x="3925442" y="1051687"/>
                  </a:lnTo>
                  <a:lnTo>
                    <a:pt x="0" y="1051687"/>
                  </a:lnTo>
                  <a:lnTo>
                    <a:pt x="0" y="0"/>
                  </a:lnTo>
                  <a:lnTo>
                    <a:pt x="8255508" y="0"/>
                  </a:lnTo>
                  <a:lnTo>
                    <a:pt x="8255508" y="105168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295391" y="1974342"/>
            <a:ext cx="2823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Resguardo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DDHH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568194" y="2435605"/>
            <a:ext cx="4152900" cy="510540"/>
            <a:chOff x="2568194" y="2435605"/>
            <a:chExt cx="4152900" cy="510540"/>
          </a:xfrm>
        </p:grpSpPr>
        <p:sp>
          <p:nvSpPr>
            <p:cNvPr id="23" name="object 23"/>
            <p:cNvSpPr/>
            <p:nvPr/>
          </p:nvSpPr>
          <p:spPr>
            <a:xfrm>
              <a:off x="2580894" y="2448305"/>
              <a:ext cx="4127500" cy="485140"/>
            </a:xfrm>
            <a:custGeom>
              <a:avLst/>
              <a:gdLst/>
              <a:ahLst/>
              <a:cxnLst/>
              <a:rect l="l" t="t" r="r" b="b"/>
              <a:pathLst>
                <a:path w="4127500" h="485139">
                  <a:moveTo>
                    <a:pt x="4126991" y="0"/>
                  </a:moveTo>
                  <a:lnTo>
                    <a:pt x="0" y="0"/>
                  </a:lnTo>
                  <a:lnTo>
                    <a:pt x="0" y="484632"/>
                  </a:lnTo>
                  <a:lnTo>
                    <a:pt x="4126991" y="484632"/>
                  </a:lnTo>
                  <a:lnTo>
                    <a:pt x="4126991" y="0"/>
                  </a:lnTo>
                  <a:close/>
                </a:path>
              </a:pathLst>
            </a:custGeom>
            <a:solidFill>
              <a:srgbClr val="E9DBD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80894" y="2448305"/>
              <a:ext cx="4127500" cy="485140"/>
            </a:xfrm>
            <a:custGeom>
              <a:avLst/>
              <a:gdLst/>
              <a:ahLst/>
              <a:cxnLst/>
              <a:rect l="l" t="t" r="r" b="b"/>
              <a:pathLst>
                <a:path w="4127500" h="485139">
                  <a:moveTo>
                    <a:pt x="0" y="484632"/>
                  </a:moveTo>
                  <a:lnTo>
                    <a:pt x="4126991" y="484632"/>
                  </a:lnTo>
                  <a:lnTo>
                    <a:pt x="4126991" y="0"/>
                  </a:lnTo>
                  <a:lnTo>
                    <a:pt x="0" y="0"/>
                  </a:lnTo>
                  <a:lnTo>
                    <a:pt x="0" y="484632"/>
                  </a:lnTo>
                  <a:close/>
                </a:path>
              </a:pathLst>
            </a:custGeom>
            <a:ln w="25400">
              <a:solidFill>
                <a:srgbClr val="E9DB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276600" y="2435605"/>
            <a:ext cx="2966974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10" dirty="0" err="1">
                <a:latin typeface="Arial MT"/>
                <a:cs typeface="Arial MT"/>
              </a:rPr>
              <a:t>Protección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de</a:t>
            </a:r>
            <a:r>
              <a:rPr lang="es-ES" sz="1300" spc="-10" dirty="0">
                <a:latin typeface="Arial MT"/>
                <a:cs typeface="Arial MT"/>
              </a:rPr>
              <a:t> grupos y personas en condición de vulnerabilidad</a:t>
            </a:r>
            <a:endParaRPr sz="1300" dirty="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695185" y="2435605"/>
            <a:ext cx="4154170" cy="510540"/>
            <a:chOff x="6695185" y="2435605"/>
            <a:chExt cx="4154170" cy="510540"/>
          </a:xfrm>
        </p:grpSpPr>
        <p:sp>
          <p:nvSpPr>
            <p:cNvPr id="27" name="object 27"/>
            <p:cNvSpPr/>
            <p:nvPr/>
          </p:nvSpPr>
          <p:spPr>
            <a:xfrm>
              <a:off x="6707885" y="2448305"/>
              <a:ext cx="4128770" cy="485140"/>
            </a:xfrm>
            <a:custGeom>
              <a:avLst/>
              <a:gdLst/>
              <a:ahLst/>
              <a:cxnLst/>
              <a:rect l="l" t="t" r="r" b="b"/>
              <a:pathLst>
                <a:path w="4128770" h="485139">
                  <a:moveTo>
                    <a:pt x="4128516" y="0"/>
                  </a:moveTo>
                  <a:lnTo>
                    <a:pt x="0" y="0"/>
                  </a:lnTo>
                  <a:lnTo>
                    <a:pt x="0" y="484632"/>
                  </a:lnTo>
                  <a:lnTo>
                    <a:pt x="4128516" y="484632"/>
                  </a:lnTo>
                  <a:lnTo>
                    <a:pt x="4128516" y="0"/>
                  </a:lnTo>
                  <a:close/>
                </a:path>
              </a:pathLst>
            </a:custGeom>
            <a:solidFill>
              <a:srgbClr val="E9DBD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7885" y="2448305"/>
              <a:ext cx="4128770" cy="485140"/>
            </a:xfrm>
            <a:custGeom>
              <a:avLst/>
              <a:gdLst/>
              <a:ahLst/>
              <a:cxnLst/>
              <a:rect l="l" t="t" r="r" b="b"/>
              <a:pathLst>
                <a:path w="4128770" h="485139">
                  <a:moveTo>
                    <a:pt x="0" y="484632"/>
                  </a:moveTo>
                  <a:lnTo>
                    <a:pt x="4128516" y="484632"/>
                  </a:lnTo>
                  <a:lnTo>
                    <a:pt x="4128516" y="0"/>
                  </a:lnTo>
                  <a:lnTo>
                    <a:pt x="0" y="0"/>
                  </a:lnTo>
                  <a:lnTo>
                    <a:pt x="0" y="484632"/>
                  </a:lnTo>
                  <a:close/>
                </a:path>
              </a:pathLst>
            </a:custGeom>
            <a:ln w="25400">
              <a:solidFill>
                <a:srgbClr val="E9DB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840601" y="2477769"/>
            <a:ext cx="3874135" cy="3937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61620" marR="5080" indent="-262255">
              <a:lnSpc>
                <a:spcPts val="1340"/>
              </a:lnSpc>
              <a:spcBef>
                <a:spcPts val="320"/>
              </a:spcBef>
            </a:pPr>
            <a:r>
              <a:rPr sz="1300" spc="-5" dirty="0">
                <a:latin typeface="Arial MT"/>
                <a:cs typeface="Arial MT"/>
              </a:rPr>
              <a:t>Respeto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derechos</a:t>
            </a:r>
            <a:r>
              <a:rPr sz="1300" spc="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indisponibles,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interés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público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y/o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colectivo,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principios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y valores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ambientales</a:t>
            </a:r>
            <a:endParaRPr sz="13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525" y="9525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518903" cy="68579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9925" y="2581275"/>
              <a:ext cx="2286000" cy="242011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242297" y="2170302"/>
            <a:ext cx="2684780" cy="4171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Diálogo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Autonomía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consentimiento </a:t>
            </a:r>
            <a:r>
              <a:rPr sz="1600" spc="-3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informado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Igualdad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Equilibrio</a:t>
            </a:r>
            <a:r>
              <a:rPr sz="16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negocial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chemeClr val="bg1"/>
                </a:solidFill>
                <a:latin typeface="Calibri"/>
                <a:cs typeface="Calibri"/>
              </a:rPr>
              <a:t>Voluntariedad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16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adversariedad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Colaboración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Buena</a:t>
            </a:r>
            <a:r>
              <a:rPr sz="16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Calibri"/>
                <a:cs typeface="Calibri"/>
              </a:rPr>
              <a:t>Fe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solidFill>
                  <a:schemeClr val="bg1"/>
                </a:solidFill>
                <a:latin typeface="Calibri"/>
                <a:cs typeface="Calibri"/>
              </a:rPr>
              <a:t>Respeto</a:t>
            </a:r>
            <a:r>
              <a:rPr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mutuo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Revalorización</a:t>
            </a:r>
            <a:r>
              <a:rPr sz="16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y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reconocimiento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marR="18161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Circulación</a:t>
            </a:r>
            <a:r>
              <a:rPr sz="16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información </a:t>
            </a:r>
            <a:r>
              <a:rPr sz="1600" spc="-3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esencial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Protagonismo</a:t>
            </a:r>
            <a:r>
              <a:rPr sz="16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chemeClr val="bg1"/>
                </a:solidFill>
                <a:latin typeface="Calibri"/>
                <a:cs typeface="Calibri"/>
              </a:rPr>
              <a:t>las</a:t>
            </a:r>
            <a:r>
              <a:rPr sz="16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partes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Protección</a:t>
            </a:r>
            <a:r>
              <a:rPr sz="16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de las</a:t>
            </a:r>
            <a:r>
              <a:rPr sz="16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relaciones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Mirada</a:t>
            </a:r>
            <a:r>
              <a:rPr sz="16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</a:rPr>
              <a:t>futuro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82965" y="332943"/>
            <a:ext cx="31597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Negociación</a:t>
            </a:r>
            <a:r>
              <a:rPr sz="2400" b="0" spc="-80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400" b="0" spc="-15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Colaborativa </a:t>
            </a:r>
            <a:r>
              <a:rPr sz="2400" b="0" spc="-530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Principios </a:t>
            </a:r>
            <a:r>
              <a:rPr sz="2400" b="0" spc="-5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Generales del </a:t>
            </a:r>
            <a:r>
              <a:rPr sz="2400" b="0" dirty="0">
                <a:solidFill>
                  <a:srgbClr val="385622"/>
                </a:solidFill>
                <a:highlight>
                  <a:srgbClr val="FFFF00"/>
                </a:highlight>
                <a:latin typeface="Calibri"/>
                <a:cs typeface="Calibri"/>
              </a:rPr>
              <a:t> Modelo</a:t>
            </a:r>
            <a:endParaRPr sz="2400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8" name="Flecha: a la derecha con bandas 7">
            <a:extLst>
              <a:ext uri="{FF2B5EF4-FFF2-40B4-BE49-F238E27FC236}">
                <a16:creationId xmlns:a16="http://schemas.microsoft.com/office/drawing/2014/main" id="{7B761164-A9C7-E9A2-822C-62831C201871}"/>
              </a:ext>
            </a:extLst>
          </p:cNvPr>
          <p:cNvSpPr/>
          <p:nvPr/>
        </p:nvSpPr>
        <p:spPr>
          <a:xfrm>
            <a:off x="6133973" y="3295650"/>
            <a:ext cx="2057400" cy="762000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4207" y="0"/>
            <a:ext cx="2472055" cy="6858000"/>
          </a:xfrm>
          <a:custGeom>
            <a:avLst/>
            <a:gdLst/>
            <a:ahLst/>
            <a:cxnLst/>
            <a:rect l="l" t="t" r="r" b="b"/>
            <a:pathLst>
              <a:path w="2472054" h="6858000">
                <a:moveTo>
                  <a:pt x="2471928" y="0"/>
                </a:moveTo>
                <a:lnTo>
                  <a:pt x="1056386" y="0"/>
                </a:lnTo>
                <a:lnTo>
                  <a:pt x="1040130" y="22859"/>
                </a:lnTo>
                <a:lnTo>
                  <a:pt x="1012925" y="63488"/>
                </a:lnTo>
                <a:lnTo>
                  <a:pt x="986038" y="104346"/>
                </a:lnTo>
                <a:lnTo>
                  <a:pt x="959471" y="145431"/>
                </a:lnTo>
                <a:lnTo>
                  <a:pt x="933226" y="186742"/>
                </a:lnTo>
                <a:lnTo>
                  <a:pt x="907304" y="228278"/>
                </a:lnTo>
                <a:lnTo>
                  <a:pt x="881708" y="270036"/>
                </a:lnTo>
                <a:lnTo>
                  <a:pt x="856438" y="312014"/>
                </a:lnTo>
                <a:lnTo>
                  <a:pt x="831497" y="354211"/>
                </a:lnTo>
                <a:lnTo>
                  <a:pt x="806887" y="396626"/>
                </a:lnTo>
                <a:lnTo>
                  <a:pt x="782609" y="439255"/>
                </a:lnTo>
                <a:lnTo>
                  <a:pt x="758664" y="482098"/>
                </a:lnTo>
                <a:lnTo>
                  <a:pt x="735056" y="525153"/>
                </a:lnTo>
                <a:lnTo>
                  <a:pt x="711785" y="568418"/>
                </a:lnTo>
                <a:lnTo>
                  <a:pt x="688854" y="611891"/>
                </a:lnTo>
                <a:lnTo>
                  <a:pt x="666263" y="655571"/>
                </a:lnTo>
                <a:lnTo>
                  <a:pt x="644016" y="699455"/>
                </a:lnTo>
                <a:lnTo>
                  <a:pt x="622113" y="743542"/>
                </a:lnTo>
                <a:lnTo>
                  <a:pt x="600557" y="787830"/>
                </a:lnTo>
                <a:lnTo>
                  <a:pt x="579348" y="832318"/>
                </a:lnTo>
                <a:lnTo>
                  <a:pt x="558490" y="877003"/>
                </a:lnTo>
                <a:lnTo>
                  <a:pt x="537984" y="921884"/>
                </a:lnTo>
                <a:lnTo>
                  <a:pt x="517831" y="966959"/>
                </a:lnTo>
                <a:lnTo>
                  <a:pt x="498033" y="1012226"/>
                </a:lnTo>
                <a:lnTo>
                  <a:pt x="478592" y="1057684"/>
                </a:lnTo>
                <a:lnTo>
                  <a:pt x="459510" y="1103330"/>
                </a:lnTo>
                <a:lnTo>
                  <a:pt x="440789" y="1149164"/>
                </a:lnTo>
                <a:lnTo>
                  <a:pt x="422430" y="1195182"/>
                </a:lnTo>
                <a:lnTo>
                  <a:pt x="404435" y="1241384"/>
                </a:lnTo>
                <a:lnTo>
                  <a:pt x="386806" y="1287768"/>
                </a:lnTo>
                <a:lnTo>
                  <a:pt x="369544" y="1334332"/>
                </a:lnTo>
                <a:lnTo>
                  <a:pt x="352652" y="1381074"/>
                </a:lnTo>
                <a:lnTo>
                  <a:pt x="336131" y="1427992"/>
                </a:lnTo>
                <a:lnTo>
                  <a:pt x="319984" y="1475084"/>
                </a:lnTo>
                <a:lnTo>
                  <a:pt x="304210" y="1522350"/>
                </a:lnTo>
                <a:lnTo>
                  <a:pt x="288814" y="1569786"/>
                </a:lnTo>
                <a:lnTo>
                  <a:pt x="273796" y="1617392"/>
                </a:lnTo>
                <a:lnTo>
                  <a:pt x="259157" y="1665165"/>
                </a:lnTo>
                <a:lnTo>
                  <a:pt x="244901" y="1713104"/>
                </a:lnTo>
                <a:lnTo>
                  <a:pt x="231028" y="1761207"/>
                </a:lnTo>
                <a:lnTo>
                  <a:pt x="217541" y="1809473"/>
                </a:lnTo>
                <a:lnTo>
                  <a:pt x="204440" y="1857898"/>
                </a:lnTo>
                <a:lnTo>
                  <a:pt x="191729" y="1906482"/>
                </a:lnTo>
                <a:lnTo>
                  <a:pt x="179408" y="1955223"/>
                </a:lnTo>
                <a:lnTo>
                  <a:pt x="167480" y="2004120"/>
                </a:lnTo>
                <a:lnTo>
                  <a:pt x="155945" y="2053169"/>
                </a:lnTo>
                <a:lnTo>
                  <a:pt x="144807" y="2102370"/>
                </a:lnTo>
                <a:lnTo>
                  <a:pt x="134067" y="2151721"/>
                </a:lnTo>
                <a:lnTo>
                  <a:pt x="123726" y="2201220"/>
                </a:lnTo>
                <a:lnTo>
                  <a:pt x="113786" y="2250865"/>
                </a:lnTo>
                <a:lnTo>
                  <a:pt x="104249" y="2300655"/>
                </a:lnTo>
                <a:lnTo>
                  <a:pt x="95118" y="2350587"/>
                </a:lnTo>
                <a:lnTo>
                  <a:pt x="86392" y="2400660"/>
                </a:lnTo>
                <a:lnTo>
                  <a:pt x="78076" y="2450873"/>
                </a:lnTo>
                <a:lnTo>
                  <a:pt x="70169" y="2501223"/>
                </a:lnTo>
                <a:lnTo>
                  <a:pt x="62674" y="2551708"/>
                </a:lnTo>
                <a:lnTo>
                  <a:pt x="55593" y="2602328"/>
                </a:lnTo>
                <a:lnTo>
                  <a:pt x="48927" y="2653079"/>
                </a:lnTo>
                <a:lnTo>
                  <a:pt x="42679" y="2703961"/>
                </a:lnTo>
                <a:lnTo>
                  <a:pt x="36850" y="2754971"/>
                </a:lnTo>
                <a:lnTo>
                  <a:pt x="31441" y="2806109"/>
                </a:lnTo>
                <a:lnTo>
                  <a:pt x="26455" y="2857371"/>
                </a:lnTo>
                <a:lnTo>
                  <a:pt x="21893" y="2908756"/>
                </a:lnTo>
                <a:lnTo>
                  <a:pt x="17757" y="2960263"/>
                </a:lnTo>
                <a:lnTo>
                  <a:pt x="14049" y="3011890"/>
                </a:lnTo>
                <a:lnTo>
                  <a:pt x="10771" y="3063634"/>
                </a:lnTo>
                <a:lnTo>
                  <a:pt x="7924" y="3115495"/>
                </a:lnTo>
                <a:lnTo>
                  <a:pt x="5510" y="3167470"/>
                </a:lnTo>
                <a:lnTo>
                  <a:pt x="3531" y="3219558"/>
                </a:lnTo>
                <a:lnTo>
                  <a:pt x="1988" y="3271756"/>
                </a:lnTo>
                <a:lnTo>
                  <a:pt x="885" y="3324064"/>
                </a:lnTo>
                <a:lnTo>
                  <a:pt x="221" y="3376479"/>
                </a:lnTo>
                <a:lnTo>
                  <a:pt x="0" y="3429000"/>
                </a:lnTo>
                <a:lnTo>
                  <a:pt x="221" y="3481520"/>
                </a:lnTo>
                <a:lnTo>
                  <a:pt x="885" y="3533935"/>
                </a:lnTo>
                <a:lnTo>
                  <a:pt x="1988" y="3586243"/>
                </a:lnTo>
                <a:lnTo>
                  <a:pt x="3531" y="3638441"/>
                </a:lnTo>
                <a:lnTo>
                  <a:pt x="5510" y="3690529"/>
                </a:lnTo>
                <a:lnTo>
                  <a:pt x="7924" y="3742504"/>
                </a:lnTo>
                <a:lnTo>
                  <a:pt x="10771" y="3794364"/>
                </a:lnTo>
                <a:lnTo>
                  <a:pt x="14049" y="3846108"/>
                </a:lnTo>
                <a:lnTo>
                  <a:pt x="17757" y="3897735"/>
                </a:lnTo>
                <a:lnTo>
                  <a:pt x="21893" y="3949241"/>
                </a:lnTo>
                <a:lnTo>
                  <a:pt x="26455" y="4000627"/>
                </a:lnTo>
                <a:lnTo>
                  <a:pt x="31441" y="4051888"/>
                </a:lnTo>
                <a:lnTo>
                  <a:pt x="36850" y="4103025"/>
                </a:lnTo>
                <a:lnTo>
                  <a:pt x="42679" y="4154035"/>
                </a:lnTo>
                <a:lnTo>
                  <a:pt x="48927" y="4204917"/>
                </a:lnTo>
                <a:lnTo>
                  <a:pt x="55593" y="4255668"/>
                </a:lnTo>
                <a:lnTo>
                  <a:pt x="62674" y="4306287"/>
                </a:lnTo>
                <a:lnTo>
                  <a:pt x="70169" y="4356772"/>
                </a:lnTo>
                <a:lnTo>
                  <a:pt x="78076" y="4407121"/>
                </a:lnTo>
                <a:lnTo>
                  <a:pt x="86392" y="4457333"/>
                </a:lnTo>
                <a:lnTo>
                  <a:pt x="95118" y="4507406"/>
                </a:lnTo>
                <a:lnTo>
                  <a:pt x="104249" y="4557338"/>
                </a:lnTo>
                <a:lnTo>
                  <a:pt x="113786" y="4607127"/>
                </a:lnTo>
                <a:lnTo>
                  <a:pt x="123726" y="4656772"/>
                </a:lnTo>
                <a:lnTo>
                  <a:pt x="134067" y="4706270"/>
                </a:lnTo>
                <a:lnTo>
                  <a:pt x="144807" y="4755620"/>
                </a:lnTo>
                <a:lnTo>
                  <a:pt x="155945" y="4804821"/>
                </a:lnTo>
                <a:lnTo>
                  <a:pt x="167480" y="4853869"/>
                </a:lnTo>
                <a:lnTo>
                  <a:pt x="179408" y="4902765"/>
                </a:lnTo>
                <a:lnTo>
                  <a:pt x="191729" y="4951505"/>
                </a:lnTo>
                <a:lnTo>
                  <a:pt x="204440" y="5000089"/>
                </a:lnTo>
                <a:lnTo>
                  <a:pt x="217541" y="5048514"/>
                </a:lnTo>
                <a:lnTo>
                  <a:pt x="231028" y="5096778"/>
                </a:lnTo>
                <a:lnTo>
                  <a:pt x="244901" y="5144880"/>
                </a:lnTo>
                <a:lnTo>
                  <a:pt x="259157" y="5192819"/>
                </a:lnTo>
                <a:lnTo>
                  <a:pt x="273796" y="5240591"/>
                </a:lnTo>
                <a:lnTo>
                  <a:pt x="288814" y="5288196"/>
                </a:lnTo>
                <a:lnTo>
                  <a:pt x="304210" y="5335632"/>
                </a:lnTo>
                <a:lnTo>
                  <a:pt x="319984" y="5382896"/>
                </a:lnTo>
                <a:lnTo>
                  <a:pt x="336131" y="5429988"/>
                </a:lnTo>
                <a:lnTo>
                  <a:pt x="352652" y="5476905"/>
                </a:lnTo>
                <a:lnTo>
                  <a:pt x="369544" y="5523646"/>
                </a:lnTo>
                <a:lnTo>
                  <a:pt x="386806" y="5570209"/>
                </a:lnTo>
                <a:lnTo>
                  <a:pt x="404435" y="5616592"/>
                </a:lnTo>
                <a:lnTo>
                  <a:pt x="422430" y="5662793"/>
                </a:lnTo>
                <a:lnTo>
                  <a:pt x="440789" y="5708811"/>
                </a:lnTo>
                <a:lnTo>
                  <a:pt x="459510" y="5754643"/>
                </a:lnTo>
                <a:lnTo>
                  <a:pt x="478592" y="5800289"/>
                </a:lnTo>
                <a:lnTo>
                  <a:pt x="498033" y="5845746"/>
                </a:lnTo>
                <a:lnTo>
                  <a:pt x="517831" y="5891012"/>
                </a:lnTo>
                <a:lnTo>
                  <a:pt x="537984" y="5936086"/>
                </a:lnTo>
                <a:lnTo>
                  <a:pt x="558490" y="5980966"/>
                </a:lnTo>
                <a:lnTo>
                  <a:pt x="579348" y="6025650"/>
                </a:lnTo>
                <a:lnTo>
                  <a:pt x="600557" y="6070137"/>
                </a:lnTo>
                <a:lnTo>
                  <a:pt x="622113" y="6114424"/>
                </a:lnTo>
                <a:lnTo>
                  <a:pt x="644016" y="6158510"/>
                </a:lnTo>
                <a:lnTo>
                  <a:pt x="666263" y="6202393"/>
                </a:lnTo>
                <a:lnTo>
                  <a:pt x="688854" y="6246072"/>
                </a:lnTo>
                <a:lnTo>
                  <a:pt x="711785" y="6289544"/>
                </a:lnTo>
                <a:lnTo>
                  <a:pt x="735056" y="6332807"/>
                </a:lnTo>
                <a:lnTo>
                  <a:pt x="758664" y="6375861"/>
                </a:lnTo>
                <a:lnTo>
                  <a:pt x="782609" y="6418703"/>
                </a:lnTo>
                <a:lnTo>
                  <a:pt x="806887" y="6461332"/>
                </a:lnTo>
                <a:lnTo>
                  <a:pt x="831497" y="6503745"/>
                </a:lnTo>
                <a:lnTo>
                  <a:pt x="856438" y="6545941"/>
                </a:lnTo>
                <a:lnTo>
                  <a:pt x="881708" y="6587919"/>
                </a:lnTo>
                <a:lnTo>
                  <a:pt x="907304" y="6629676"/>
                </a:lnTo>
                <a:lnTo>
                  <a:pt x="933226" y="6671210"/>
                </a:lnTo>
                <a:lnTo>
                  <a:pt x="959471" y="6712520"/>
                </a:lnTo>
                <a:lnTo>
                  <a:pt x="986038" y="6753605"/>
                </a:lnTo>
                <a:lnTo>
                  <a:pt x="1012925" y="6794461"/>
                </a:lnTo>
                <a:lnTo>
                  <a:pt x="1040130" y="6835089"/>
                </a:lnTo>
                <a:lnTo>
                  <a:pt x="1056386" y="6857999"/>
                </a:lnTo>
                <a:lnTo>
                  <a:pt x="2471928" y="6857999"/>
                </a:lnTo>
                <a:lnTo>
                  <a:pt x="2399665" y="6782233"/>
                </a:lnTo>
                <a:lnTo>
                  <a:pt x="2367215" y="6746169"/>
                </a:lnTo>
                <a:lnTo>
                  <a:pt x="2335113" y="6709789"/>
                </a:lnTo>
                <a:lnTo>
                  <a:pt x="2303360" y="6673096"/>
                </a:lnTo>
                <a:lnTo>
                  <a:pt x="2271959" y="6636092"/>
                </a:lnTo>
                <a:lnTo>
                  <a:pt x="2240913" y="6598780"/>
                </a:lnTo>
                <a:lnTo>
                  <a:pt x="2210224" y="6561162"/>
                </a:lnTo>
                <a:lnTo>
                  <a:pt x="2179895" y="6523241"/>
                </a:lnTo>
                <a:lnTo>
                  <a:pt x="2149929" y="6485020"/>
                </a:lnTo>
                <a:lnTo>
                  <a:pt x="2120328" y="6446501"/>
                </a:lnTo>
                <a:lnTo>
                  <a:pt x="2091094" y="6407687"/>
                </a:lnTo>
                <a:lnTo>
                  <a:pt x="2062231" y="6368580"/>
                </a:lnTo>
                <a:lnTo>
                  <a:pt x="2033741" y="6329183"/>
                </a:lnTo>
                <a:lnTo>
                  <a:pt x="2005627" y="6289499"/>
                </a:lnTo>
                <a:lnTo>
                  <a:pt x="1977890" y="6249530"/>
                </a:lnTo>
                <a:lnTo>
                  <a:pt x="1950535" y="6209279"/>
                </a:lnTo>
                <a:lnTo>
                  <a:pt x="1923563" y="6168748"/>
                </a:lnTo>
                <a:lnTo>
                  <a:pt x="1896977" y="6127940"/>
                </a:lnTo>
                <a:lnTo>
                  <a:pt x="1870779" y="6086858"/>
                </a:lnTo>
                <a:lnTo>
                  <a:pt x="1844973" y="6045505"/>
                </a:lnTo>
                <a:lnTo>
                  <a:pt x="1819561" y="6003882"/>
                </a:lnTo>
                <a:lnTo>
                  <a:pt x="1794545" y="5961993"/>
                </a:lnTo>
                <a:lnTo>
                  <a:pt x="1769928" y="5919840"/>
                </a:lnTo>
                <a:lnTo>
                  <a:pt x="1745713" y="5877425"/>
                </a:lnTo>
                <a:lnTo>
                  <a:pt x="1721902" y="5834752"/>
                </a:lnTo>
                <a:lnTo>
                  <a:pt x="1698498" y="5791823"/>
                </a:lnTo>
                <a:lnTo>
                  <a:pt x="1675504" y="5748641"/>
                </a:lnTo>
                <a:lnTo>
                  <a:pt x="1652921" y="5705208"/>
                </a:lnTo>
                <a:lnTo>
                  <a:pt x="1630754" y="5661526"/>
                </a:lnTo>
                <a:lnTo>
                  <a:pt x="1609004" y="5617599"/>
                </a:lnTo>
                <a:lnTo>
                  <a:pt x="1587673" y="5573429"/>
                </a:lnTo>
                <a:lnTo>
                  <a:pt x="1566766" y="5529018"/>
                </a:lnTo>
                <a:lnTo>
                  <a:pt x="1546283" y="5484370"/>
                </a:lnTo>
                <a:lnTo>
                  <a:pt x="1526228" y="5439487"/>
                </a:lnTo>
                <a:lnTo>
                  <a:pt x="1506604" y="5394371"/>
                </a:lnTo>
                <a:lnTo>
                  <a:pt x="1487413" y="5349025"/>
                </a:lnTo>
                <a:lnTo>
                  <a:pt x="1468657" y="5303452"/>
                </a:lnTo>
                <a:lnTo>
                  <a:pt x="1450339" y="5257654"/>
                </a:lnTo>
                <a:lnTo>
                  <a:pt x="1432463" y="5211634"/>
                </a:lnTo>
                <a:lnTo>
                  <a:pt x="1415030" y="5165394"/>
                </a:lnTo>
                <a:lnTo>
                  <a:pt x="1398043" y="5118937"/>
                </a:lnTo>
                <a:lnTo>
                  <a:pt x="1381504" y="5072267"/>
                </a:lnTo>
                <a:lnTo>
                  <a:pt x="1365417" y="5025384"/>
                </a:lnTo>
                <a:lnTo>
                  <a:pt x="1349784" y="4978293"/>
                </a:lnTo>
                <a:lnTo>
                  <a:pt x="1334607" y="4930995"/>
                </a:lnTo>
                <a:lnTo>
                  <a:pt x="1319889" y="4883493"/>
                </a:lnTo>
                <a:lnTo>
                  <a:pt x="1305633" y="4835790"/>
                </a:lnTo>
                <a:lnTo>
                  <a:pt x="1291841" y="4787888"/>
                </a:lnTo>
                <a:lnTo>
                  <a:pt x="1278517" y="4739790"/>
                </a:lnTo>
                <a:lnTo>
                  <a:pt x="1265661" y="4691499"/>
                </a:lnTo>
                <a:lnTo>
                  <a:pt x="1253278" y="4643017"/>
                </a:lnTo>
                <a:lnTo>
                  <a:pt x="1241370" y="4594347"/>
                </a:lnTo>
                <a:lnTo>
                  <a:pt x="1229939" y="4545492"/>
                </a:lnTo>
                <a:lnTo>
                  <a:pt x="1218988" y="4496453"/>
                </a:lnTo>
                <a:lnTo>
                  <a:pt x="1208520" y="4447234"/>
                </a:lnTo>
                <a:lnTo>
                  <a:pt x="1198537" y="4397837"/>
                </a:lnTo>
                <a:lnTo>
                  <a:pt x="1189042" y="4348265"/>
                </a:lnTo>
                <a:lnTo>
                  <a:pt x="1180037" y="4298521"/>
                </a:lnTo>
                <a:lnTo>
                  <a:pt x="1171525" y="4248607"/>
                </a:lnTo>
                <a:lnTo>
                  <a:pt x="1163509" y="4198525"/>
                </a:lnTo>
                <a:lnTo>
                  <a:pt x="1155991" y="4148279"/>
                </a:lnTo>
                <a:lnTo>
                  <a:pt x="1148974" y="4097870"/>
                </a:lnTo>
                <a:lnTo>
                  <a:pt x="1142460" y="4047303"/>
                </a:lnTo>
                <a:lnTo>
                  <a:pt x="1136453" y="3996578"/>
                </a:lnTo>
                <a:lnTo>
                  <a:pt x="1130954" y="3945699"/>
                </a:lnTo>
                <a:lnTo>
                  <a:pt x="1125966" y="3894668"/>
                </a:lnTo>
                <a:lnTo>
                  <a:pt x="1121493" y="3843489"/>
                </a:lnTo>
                <a:lnTo>
                  <a:pt x="1117536" y="3792163"/>
                </a:lnTo>
                <a:lnTo>
                  <a:pt x="1114098" y="3740693"/>
                </a:lnTo>
                <a:lnTo>
                  <a:pt x="1111182" y="3689082"/>
                </a:lnTo>
                <a:lnTo>
                  <a:pt x="1108790" y="3637332"/>
                </a:lnTo>
                <a:lnTo>
                  <a:pt x="1106925" y="3585446"/>
                </a:lnTo>
                <a:lnTo>
                  <a:pt x="1105590" y="3533427"/>
                </a:lnTo>
                <a:lnTo>
                  <a:pt x="1104787" y="3481277"/>
                </a:lnTo>
                <a:lnTo>
                  <a:pt x="1104519" y="3429000"/>
                </a:lnTo>
                <a:lnTo>
                  <a:pt x="1104787" y="3376722"/>
                </a:lnTo>
                <a:lnTo>
                  <a:pt x="1105590" y="3324572"/>
                </a:lnTo>
                <a:lnTo>
                  <a:pt x="1106925" y="3272553"/>
                </a:lnTo>
                <a:lnTo>
                  <a:pt x="1108790" y="3220667"/>
                </a:lnTo>
                <a:lnTo>
                  <a:pt x="1111182" y="3168917"/>
                </a:lnTo>
                <a:lnTo>
                  <a:pt x="1114098" y="3117306"/>
                </a:lnTo>
                <a:lnTo>
                  <a:pt x="1117536" y="3065836"/>
                </a:lnTo>
                <a:lnTo>
                  <a:pt x="1121493" y="3014510"/>
                </a:lnTo>
                <a:lnTo>
                  <a:pt x="1125966" y="2963330"/>
                </a:lnTo>
                <a:lnTo>
                  <a:pt x="1130954" y="2912299"/>
                </a:lnTo>
                <a:lnTo>
                  <a:pt x="1136453" y="2861420"/>
                </a:lnTo>
                <a:lnTo>
                  <a:pt x="1142460" y="2810695"/>
                </a:lnTo>
                <a:lnTo>
                  <a:pt x="1148974" y="2760127"/>
                </a:lnTo>
                <a:lnTo>
                  <a:pt x="1155991" y="2709718"/>
                </a:lnTo>
                <a:lnTo>
                  <a:pt x="1163509" y="2659472"/>
                </a:lnTo>
                <a:lnTo>
                  <a:pt x="1171525" y="2609390"/>
                </a:lnTo>
                <a:lnTo>
                  <a:pt x="1180037" y="2559476"/>
                </a:lnTo>
                <a:lnTo>
                  <a:pt x="1189042" y="2509731"/>
                </a:lnTo>
                <a:lnTo>
                  <a:pt x="1198537" y="2460159"/>
                </a:lnTo>
                <a:lnTo>
                  <a:pt x="1208520" y="2410762"/>
                </a:lnTo>
                <a:lnTo>
                  <a:pt x="1218988" y="2361543"/>
                </a:lnTo>
                <a:lnTo>
                  <a:pt x="1229939" y="2312504"/>
                </a:lnTo>
                <a:lnTo>
                  <a:pt x="1241370" y="2263648"/>
                </a:lnTo>
                <a:lnTo>
                  <a:pt x="1253278" y="2214978"/>
                </a:lnTo>
                <a:lnTo>
                  <a:pt x="1265661" y="2166496"/>
                </a:lnTo>
                <a:lnTo>
                  <a:pt x="1278517" y="2118205"/>
                </a:lnTo>
                <a:lnTo>
                  <a:pt x="1291841" y="2070107"/>
                </a:lnTo>
                <a:lnTo>
                  <a:pt x="1305633" y="2022205"/>
                </a:lnTo>
                <a:lnTo>
                  <a:pt x="1319889" y="1974502"/>
                </a:lnTo>
                <a:lnTo>
                  <a:pt x="1334607" y="1927000"/>
                </a:lnTo>
                <a:lnTo>
                  <a:pt x="1349784" y="1879702"/>
                </a:lnTo>
                <a:lnTo>
                  <a:pt x="1365417" y="1832611"/>
                </a:lnTo>
                <a:lnTo>
                  <a:pt x="1381504" y="1785729"/>
                </a:lnTo>
                <a:lnTo>
                  <a:pt x="1398043" y="1739058"/>
                </a:lnTo>
                <a:lnTo>
                  <a:pt x="1415030" y="1692602"/>
                </a:lnTo>
                <a:lnTo>
                  <a:pt x="1432463" y="1646362"/>
                </a:lnTo>
                <a:lnTo>
                  <a:pt x="1450340" y="1600342"/>
                </a:lnTo>
                <a:lnTo>
                  <a:pt x="1468657" y="1554545"/>
                </a:lnTo>
                <a:lnTo>
                  <a:pt x="1487413" y="1508972"/>
                </a:lnTo>
                <a:lnTo>
                  <a:pt x="1506604" y="1463626"/>
                </a:lnTo>
                <a:lnTo>
                  <a:pt x="1526228" y="1418511"/>
                </a:lnTo>
                <a:lnTo>
                  <a:pt x="1546283" y="1373628"/>
                </a:lnTo>
                <a:lnTo>
                  <a:pt x="1566766" y="1328980"/>
                </a:lnTo>
                <a:lnTo>
                  <a:pt x="1587673" y="1284570"/>
                </a:lnTo>
                <a:lnTo>
                  <a:pt x="1609004" y="1240401"/>
                </a:lnTo>
                <a:lnTo>
                  <a:pt x="1630754" y="1196474"/>
                </a:lnTo>
                <a:lnTo>
                  <a:pt x="1652921" y="1152793"/>
                </a:lnTo>
                <a:lnTo>
                  <a:pt x="1675504" y="1109361"/>
                </a:lnTo>
                <a:lnTo>
                  <a:pt x="1698498" y="1066179"/>
                </a:lnTo>
                <a:lnTo>
                  <a:pt x="1721902" y="1023251"/>
                </a:lnTo>
                <a:lnTo>
                  <a:pt x="1745713" y="980579"/>
                </a:lnTo>
                <a:lnTo>
                  <a:pt x="1769928" y="938166"/>
                </a:lnTo>
                <a:lnTo>
                  <a:pt x="1794545" y="896014"/>
                </a:lnTo>
                <a:lnTo>
                  <a:pt x="1819561" y="854126"/>
                </a:lnTo>
                <a:lnTo>
                  <a:pt x="1844973" y="812505"/>
                </a:lnTo>
                <a:lnTo>
                  <a:pt x="1870779" y="771153"/>
                </a:lnTo>
                <a:lnTo>
                  <a:pt x="1896977" y="730072"/>
                </a:lnTo>
                <a:lnTo>
                  <a:pt x="1923563" y="689266"/>
                </a:lnTo>
                <a:lnTo>
                  <a:pt x="1950535" y="648737"/>
                </a:lnTo>
                <a:lnTo>
                  <a:pt x="1977890" y="608488"/>
                </a:lnTo>
                <a:lnTo>
                  <a:pt x="2005627" y="568520"/>
                </a:lnTo>
                <a:lnTo>
                  <a:pt x="2033741" y="528838"/>
                </a:lnTo>
                <a:lnTo>
                  <a:pt x="2062231" y="489443"/>
                </a:lnTo>
                <a:lnTo>
                  <a:pt x="2091094" y="450338"/>
                </a:lnTo>
                <a:lnTo>
                  <a:pt x="2120328" y="411526"/>
                </a:lnTo>
                <a:lnTo>
                  <a:pt x="2149929" y="373009"/>
                </a:lnTo>
                <a:lnTo>
                  <a:pt x="2179895" y="334790"/>
                </a:lnTo>
                <a:lnTo>
                  <a:pt x="2210224" y="296872"/>
                </a:lnTo>
                <a:lnTo>
                  <a:pt x="2240913" y="259257"/>
                </a:lnTo>
                <a:lnTo>
                  <a:pt x="2271959" y="221947"/>
                </a:lnTo>
                <a:lnTo>
                  <a:pt x="2303360" y="184946"/>
                </a:lnTo>
                <a:lnTo>
                  <a:pt x="2335113" y="148256"/>
                </a:lnTo>
                <a:lnTo>
                  <a:pt x="2367215" y="111879"/>
                </a:lnTo>
                <a:lnTo>
                  <a:pt x="2399665" y="75819"/>
                </a:lnTo>
                <a:lnTo>
                  <a:pt x="2471928" y="0"/>
                </a:lnTo>
                <a:close/>
              </a:path>
            </a:pathLst>
          </a:custGeom>
          <a:solidFill>
            <a:srgbClr val="7E7E7E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1164" y="1114044"/>
            <a:ext cx="4338828" cy="462991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703052" y="1993392"/>
            <a:ext cx="1489075" cy="2871470"/>
          </a:xfrm>
          <a:custGeom>
            <a:avLst/>
            <a:gdLst/>
            <a:ahLst/>
            <a:cxnLst/>
            <a:rect l="l" t="t" r="r" b="b"/>
            <a:pathLst>
              <a:path w="1489075" h="2871470">
                <a:moveTo>
                  <a:pt x="1436116" y="0"/>
                </a:moveTo>
                <a:lnTo>
                  <a:pt x="1387749" y="798"/>
                </a:lnTo>
                <a:lnTo>
                  <a:pt x="1339783" y="3178"/>
                </a:lnTo>
                <a:lnTo>
                  <a:pt x="1292243" y="7114"/>
                </a:lnTo>
                <a:lnTo>
                  <a:pt x="1245152" y="12581"/>
                </a:lnTo>
                <a:lnTo>
                  <a:pt x="1198538" y="19554"/>
                </a:lnTo>
                <a:lnTo>
                  <a:pt x="1152424" y="28007"/>
                </a:lnTo>
                <a:lnTo>
                  <a:pt x="1106837" y="37915"/>
                </a:lnTo>
                <a:lnTo>
                  <a:pt x="1061800" y="49254"/>
                </a:lnTo>
                <a:lnTo>
                  <a:pt x="1017340" y="61998"/>
                </a:lnTo>
                <a:lnTo>
                  <a:pt x="973481" y="76122"/>
                </a:lnTo>
                <a:lnTo>
                  <a:pt x="930248" y="91601"/>
                </a:lnTo>
                <a:lnTo>
                  <a:pt x="887667" y="108410"/>
                </a:lnTo>
                <a:lnTo>
                  <a:pt x="845763" y="126524"/>
                </a:lnTo>
                <a:lnTo>
                  <a:pt x="804561" y="145917"/>
                </a:lnTo>
                <a:lnTo>
                  <a:pt x="764086" y="166565"/>
                </a:lnTo>
                <a:lnTo>
                  <a:pt x="724363" y="188442"/>
                </a:lnTo>
                <a:lnTo>
                  <a:pt x="685417" y="211523"/>
                </a:lnTo>
                <a:lnTo>
                  <a:pt x="647274" y="235783"/>
                </a:lnTo>
                <a:lnTo>
                  <a:pt x="609959" y="261198"/>
                </a:lnTo>
                <a:lnTo>
                  <a:pt x="573496" y="287741"/>
                </a:lnTo>
                <a:lnTo>
                  <a:pt x="537911" y="315388"/>
                </a:lnTo>
                <a:lnTo>
                  <a:pt x="503229" y="344113"/>
                </a:lnTo>
                <a:lnTo>
                  <a:pt x="469475" y="373892"/>
                </a:lnTo>
                <a:lnTo>
                  <a:pt x="436674" y="404699"/>
                </a:lnTo>
                <a:lnTo>
                  <a:pt x="404852" y="436510"/>
                </a:lnTo>
                <a:lnTo>
                  <a:pt x="374034" y="469298"/>
                </a:lnTo>
                <a:lnTo>
                  <a:pt x="344244" y="503040"/>
                </a:lnTo>
                <a:lnTo>
                  <a:pt x="315507" y="537709"/>
                </a:lnTo>
                <a:lnTo>
                  <a:pt x="287850" y="573282"/>
                </a:lnTo>
                <a:lnTo>
                  <a:pt x="261297" y="609731"/>
                </a:lnTo>
                <a:lnTo>
                  <a:pt x="235873" y="647034"/>
                </a:lnTo>
                <a:lnTo>
                  <a:pt x="211604" y="685163"/>
                </a:lnTo>
                <a:lnTo>
                  <a:pt x="188514" y="724095"/>
                </a:lnTo>
                <a:lnTo>
                  <a:pt x="166629" y="763804"/>
                </a:lnTo>
                <a:lnTo>
                  <a:pt x="145973" y="804265"/>
                </a:lnTo>
                <a:lnTo>
                  <a:pt x="126573" y="845453"/>
                </a:lnTo>
                <a:lnTo>
                  <a:pt x="108452" y="887342"/>
                </a:lnTo>
                <a:lnTo>
                  <a:pt x="91637" y="929908"/>
                </a:lnTo>
                <a:lnTo>
                  <a:pt x="76152" y="973126"/>
                </a:lnTo>
                <a:lnTo>
                  <a:pt x="62022" y="1016970"/>
                </a:lnTo>
                <a:lnTo>
                  <a:pt x="49273" y="1061415"/>
                </a:lnTo>
                <a:lnTo>
                  <a:pt x="37930" y="1106437"/>
                </a:lnTo>
                <a:lnTo>
                  <a:pt x="28018" y="1152009"/>
                </a:lnTo>
                <a:lnTo>
                  <a:pt x="19561" y="1198107"/>
                </a:lnTo>
                <a:lnTo>
                  <a:pt x="12586" y="1244706"/>
                </a:lnTo>
                <a:lnTo>
                  <a:pt x="7117" y="1291781"/>
                </a:lnTo>
                <a:lnTo>
                  <a:pt x="3180" y="1339306"/>
                </a:lnTo>
                <a:lnTo>
                  <a:pt x="799" y="1387257"/>
                </a:lnTo>
                <a:lnTo>
                  <a:pt x="0" y="1435608"/>
                </a:lnTo>
                <a:lnTo>
                  <a:pt x="799" y="1483958"/>
                </a:lnTo>
                <a:lnTo>
                  <a:pt x="3180" y="1531909"/>
                </a:lnTo>
                <a:lnTo>
                  <a:pt x="7117" y="1579434"/>
                </a:lnTo>
                <a:lnTo>
                  <a:pt x="12586" y="1626509"/>
                </a:lnTo>
                <a:lnTo>
                  <a:pt x="19561" y="1673108"/>
                </a:lnTo>
                <a:lnTo>
                  <a:pt x="28018" y="1719206"/>
                </a:lnTo>
                <a:lnTo>
                  <a:pt x="37930" y="1764778"/>
                </a:lnTo>
                <a:lnTo>
                  <a:pt x="49273" y="1809800"/>
                </a:lnTo>
                <a:lnTo>
                  <a:pt x="62022" y="1854245"/>
                </a:lnTo>
                <a:lnTo>
                  <a:pt x="76152" y="1898089"/>
                </a:lnTo>
                <a:lnTo>
                  <a:pt x="91637" y="1941307"/>
                </a:lnTo>
                <a:lnTo>
                  <a:pt x="108452" y="1983873"/>
                </a:lnTo>
                <a:lnTo>
                  <a:pt x="126573" y="2025762"/>
                </a:lnTo>
                <a:lnTo>
                  <a:pt x="145973" y="2066950"/>
                </a:lnTo>
                <a:lnTo>
                  <a:pt x="166629" y="2107411"/>
                </a:lnTo>
                <a:lnTo>
                  <a:pt x="188514" y="2147120"/>
                </a:lnTo>
                <a:lnTo>
                  <a:pt x="211604" y="2186052"/>
                </a:lnTo>
                <a:lnTo>
                  <a:pt x="235873" y="2224181"/>
                </a:lnTo>
                <a:lnTo>
                  <a:pt x="261297" y="2261484"/>
                </a:lnTo>
                <a:lnTo>
                  <a:pt x="287850" y="2297933"/>
                </a:lnTo>
                <a:lnTo>
                  <a:pt x="315507" y="2333506"/>
                </a:lnTo>
                <a:lnTo>
                  <a:pt x="344244" y="2368175"/>
                </a:lnTo>
                <a:lnTo>
                  <a:pt x="374034" y="2401917"/>
                </a:lnTo>
                <a:lnTo>
                  <a:pt x="404852" y="2434705"/>
                </a:lnTo>
                <a:lnTo>
                  <a:pt x="436674" y="2466516"/>
                </a:lnTo>
                <a:lnTo>
                  <a:pt x="469475" y="2497323"/>
                </a:lnTo>
                <a:lnTo>
                  <a:pt x="503229" y="2527102"/>
                </a:lnTo>
                <a:lnTo>
                  <a:pt x="537911" y="2555827"/>
                </a:lnTo>
                <a:lnTo>
                  <a:pt x="573496" y="2583474"/>
                </a:lnTo>
                <a:lnTo>
                  <a:pt x="609959" y="2610017"/>
                </a:lnTo>
                <a:lnTo>
                  <a:pt x="647274" y="2635432"/>
                </a:lnTo>
                <a:lnTo>
                  <a:pt x="685417" y="2659692"/>
                </a:lnTo>
                <a:lnTo>
                  <a:pt x="724363" y="2682773"/>
                </a:lnTo>
                <a:lnTo>
                  <a:pt x="764086" y="2704650"/>
                </a:lnTo>
                <a:lnTo>
                  <a:pt x="804561" y="2725298"/>
                </a:lnTo>
                <a:lnTo>
                  <a:pt x="845763" y="2744691"/>
                </a:lnTo>
                <a:lnTo>
                  <a:pt x="887667" y="2762805"/>
                </a:lnTo>
                <a:lnTo>
                  <a:pt x="930248" y="2779614"/>
                </a:lnTo>
                <a:lnTo>
                  <a:pt x="973481" y="2795093"/>
                </a:lnTo>
                <a:lnTo>
                  <a:pt x="1017340" y="2809217"/>
                </a:lnTo>
                <a:lnTo>
                  <a:pt x="1061800" y="2821961"/>
                </a:lnTo>
                <a:lnTo>
                  <a:pt x="1106837" y="2833300"/>
                </a:lnTo>
                <a:lnTo>
                  <a:pt x="1152424" y="2843208"/>
                </a:lnTo>
                <a:lnTo>
                  <a:pt x="1198538" y="2851661"/>
                </a:lnTo>
                <a:lnTo>
                  <a:pt x="1245152" y="2858634"/>
                </a:lnTo>
                <a:lnTo>
                  <a:pt x="1292243" y="2864101"/>
                </a:lnTo>
                <a:lnTo>
                  <a:pt x="1339783" y="2868037"/>
                </a:lnTo>
                <a:lnTo>
                  <a:pt x="1387749" y="2870417"/>
                </a:lnTo>
                <a:lnTo>
                  <a:pt x="1436116" y="2871216"/>
                </a:lnTo>
                <a:lnTo>
                  <a:pt x="1488948" y="2868549"/>
                </a:lnTo>
                <a:lnTo>
                  <a:pt x="1488948" y="2667"/>
                </a:lnTo>
                <a:lnTo>
                  <a:pt x="1436116" y="0"/>
                </a:lnTo>
                <a:close/>
              </a:path>
            </a:pathLst>
          </a:custGeom>
          <a:solidFill>
            <a:srgbClr val="6FAC46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3372" y="1902078"/>
            <a:ext cx="3839210" cy="37572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1022985" indent="-287020">
              <a:lnSpc>
                <a:spcPts val="1939"/>
              </a:lnSpc>
              <a:spcBef>
                <a:spcPts val="34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5" dirty="0">
                <a:latin typeface="Calibri"/>
                <a:cs typeface="Calibri"/>
              </a:rPr>
              <a:t>Valora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importancia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preparación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improvisa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ts val="181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Genera</a:t>
            </a:r>
            <a:r>
              <a:rPr sz="1800" spc="-5" dirty="0">
                <a:latin typeface="Calibri"/>
                <a:cs typeface="Calibri"/>
              </a:rPr>
              <a:t> clima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descalifica</a:t>
            </a:r>
            <a:endParaRPr sz="1800">
              <a:latin typeface="Calibri"/>
              <a:cs typeface="Calibri"/>
            </a:endParaRPr>
          </a:p>
          <a:p>
            <a:pPr marL="299085" marR="314325" indent="-287020">
              <a:lnSpc>
                <a:spcPts val="1939"/>
              </a:lnSpc>
              <a:spcBef>
                <a:spcPts val="14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Usa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tono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actitud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adecuada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estimular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confianza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grita,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amenaza</a:t>
            </a:r>
            <a:endParaRPr sz="1800">
              <a:latin typeface="Calibri"/>
              <a:cs typeface="Calibri"/>
            </a:endParaRPr>
          </a:p>
          <a:p>
            <a:pPr marL="299085" marR="100330" indent="-287020">
              <a:lnSpc>
                <a:spcPts val="1939"/>
              </a:lnSpc>
              <a:spcBef>
                <a:spcPts val="1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Hace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circular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información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10" dirty="0">
                <a:latin typeface="Calibri"/>
                <a:cs typeface="Calibri"/>
              </a:rPr>
              <a:t>oculta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información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 </a:t>
            </a:r>
            <a:r>
              <a:rPr sz="1800" spc="-5" dirty="0">
                <a:latin typeface="Calibri"/>
                <a:cs typeface="Calibri"/>
              </a:rPr>
              <a:t>engaña</a:t>
            </a:r>
            <a:endParaRPr sz="1800">
              <a:latin typeface="Calibri"/>
              <a:cs typeface="Calibri"/>
            </a:endParaRPr>
          </a:p>
          <a:p>
            <a:pPr marL="299085" marR="56515" indent="-287020">
              <a:lnSpc>
                <a:spcPts val="1939"/>
              </a:lnSpc>
              <a:spcBef>
                <a:spcPts val="1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Es empático </a:t>
            </a:r>
            <a:r>
              <a:rPr sz="1800" dirty="0">
                <a:latin typeface="Calibri"/>
                <a:cs typeface="Calibri"/>
              </a:rPr>
              <a:t>/ </a:t>
            </a:r>
            <a:r>
              <a:rPr sz="1800" spc="-5" dirty="0">
                <a:latin typeface="Calibri"/>
                <a:cs typeface="Calibri"/>
              </a:rPr>
              <a:t>no </a:t>
            </a:r>
            <a:r>
              <a:rPr sz="1800" dirty="0">
                <a:latin typeface="Calibri"/>
                <a:cs typeface="Calibri"/>
              </a:rPr>
              <a:t>impone su </a:t>
            </a:r>
            <a:r>
              <a:rPr sz="1800" spc="-10" dirty="0">
                <a:latin typeface="Calibri"/>
                <a:cs typeface="Calibri"/>
              </a:rPr>
              <a:t>punto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vista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fuerza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ts val="181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seguro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capaz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reconocer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1945"/>
              </a:lnSpc>
            </a:pPr>
            <a:r>
              <a:rPr sz="1800" spc="-10" dirty="0">
                <a:latin typeface="Calibri"/>
                <a:cs typeface="Calibri"/>
              </a:rPr>
              <a:t>valor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otro</a:t>
            </a:r>
            <a:r>
              <a:rPr sz="1800" dirty="0">
                <a:latin typeface="Calibri"/>
                <a:cs typeface="Calibri"/>
              </a:rPr>
              <a:t> en</a:t>
            </a:r>
            <a:r>
              <a:rPr sz="1800" spc="-5" dirty="0">
                <a:latin typeface="Calibri"/>
                <a:cs typeface="Calibri"/>
              </a:rPr>
              <a:t> la</a:t>
            </a:r>
            <a:r>
              <a:rPr sz="1800" dirty="0">
                <a:latin typeface="Calibri"/>
                <a:cs typeface="Calibri"/>
              </a:rPr>
              <a:t> mesa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ts val="1945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Legitima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“tiende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puente</a:t>
            </a:r>
            <a:r>
              <a:rPr sz="1800" dirty="0">
                <a:latin typeface="Calibri"/>
                <a:cs typeface="Calibri"/>
              </a:rPr>
              <a:t> 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plata”</a:t>
            </a:r>
            <a:endParaRPr sz="1800">
              <a:latin typeface="Calibri"/>
              <a:cs typeface="Calibri"/>
            </a:endParaRPr>
          </a:p>
          <a:p>
            <a:pPr marL="299085" marR="299720" indent="-287020">
              <a:lnSpc>
                <a:spcPts val="1939"/>
              </a:lnSpc>
              <a:spcBef>
                <a:spcPts val="14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Usa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poder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educar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/no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amenzar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05553" y="446277"/>
            <a:ext cx="55657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15" dirty="0">
                <a:solidFill>
                  <a:srgbClr val="385622"/>
                </a:solidFill>
                <a:latin typeface="Calibri"/>
                <a:cs typeface="Calibri"/>
              </a:rPr>
              <a:t>Perfil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b="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negociador</a:t>
            </a:r>
            <a:r>
              <a:rPr b="0" spc="-15" dirty="0">
                <a:solidFill>
                  <a:srgbClr val="385622"/>
                </a:solidFill>
                <a:latin typeface="Calibri"/>
                <a:cs typeface="Calibri"/>
              </a:rPr>
              <a:t> colaborativo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116" y="1089405"/>
            <a:ext cx="35013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Modelo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Colaborativo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-6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Escuela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Harvard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7127" y="3656457"/>
            <a:ext cx="25476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5080" indent="-48640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aportes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Modelo </a:t>
            </a:r>
            <a:r>
              <a:rPr sz="2000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Transformativo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1CC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9920" y="446530"/>
            <a:ext cx="8701278" cy="63146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4939" y="2019680"/>
            <a:ext cx="3302635" cy="3757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9085" marR="173990" indent="-287020">
              <a:lnSpc>
                <a:spcPct val="90000"/>
              </a:lnSpc>
              <a:spcBef>
                <a:spcPts val="31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Hipótesis:</a:t>
            </a:r>
            <a:r>
              <a:rPr sz="18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actitud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inicial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defensa: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esconderse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detrás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posiciones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actuar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competitivamente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impide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colaboración</a:t>
            </a:r>
            <a:endParaRPr sz="1800">
              <a:latin typeface="Calibri"/>
              <a:cs typeface="Calibri"/>
            </a:endParaRPr>
          </a:p>
          <a:p>
            <a:pPr marL="299085" marR="389890" indent="-287020">
              <a:lnSpc>
                <a:spcPts val="1939"/>
              </a:lnSpc>
              <a:spcBef>
                <a:spcPts val="3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Centrado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los principios-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intereses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posiciones</a:t>
            </a:r>
            <a:endParaRPr sz="1800">
              <a:latin typeface="Calibri"/>
              <a:cs typeface="Calibri"/>
            </a:endParaRPr>
          </a:p>
          <a:p>
            <a:pPr marL="299085" marR="20955" indent="-287020">
              <a:lnSpc>
                <a:spcPts val="1939"/>
              </a:lnSpc>
              <a:spcBef>
                <a:spcPts val="1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 preocupa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mantener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y/o </a:t>
            </a:r>
            <a:r>
              <a:rPr sz="1800" spc="-10" dirty="0">
                <a:latin typeface="Calibri"/>
                <a:cs typeface="Calibri"/>
              </a:rPr>
              <a:t> mejorar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menos,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generar</a:t>
            </a:r>
            <a:r>
              <a:rPr sz="1800" spc="-5" dirty="0">
                <a:latin typeface="Calibri"/>
                <a:cs typeface="Calibri"/>
              </a:rPr>
              <a:t> una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relación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trabajo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1820"/>
              </a:lnSpc>
            </a:pPr>
            <a:r>
              <a:rPr sz="1800" spc="-10" dirty="0">
                <a:latin typeface="Calibri"/>
                <a:cs typeface="Calibri"/>
              </a:rPr>
              <a:t>entre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partes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ts val="1939"/>
              </a:lnSpc>
              <a:spcBef>
                <a:spcPts val="14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Concibe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negociación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dinámico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lineal</a:t>
            </a:r>
            <a:endParaRPr sz="1800">
              <a:latin typeface="Calibri"/>
              <a:cs typeface="Calibri"/>
            </a:endParaRPr>
          </a:p>
          <a:p>
            <a:pPr marL="299085" marR="92075" indent="-287020">
              <a:lnSpc>
                <a:spcPts val="1939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modelo se </a:t>
            </a:r>
            <a:r>
              <a:rPr sz="1800" spc="-5" dirty="0">
                <a:latin typeface="Calibri"/>
                <a:cs typeface="Calibri"/>
              </a:rPr>
              <a:t>despliega</a:t>
            </a:r>
            <a:r>
              <a:rPr sz="1800" dirty="0">
                <a:latin typeface="Calibri"/>
                <a:cs typeface="Calibri"/>
              </a:rPr>
              <a:t>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articulación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siete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elementos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62733" y="178688"/>
            <a:ext cx="91821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5" dirty="0">
                <a:solidFill>
                  <a:srgbClr val="385622"/>
                </a:solidFill>
                <a:latin typeface="Calibri"/>
                <a:cs typeface="Calibri"/>
              </a:rPr>
              <a:t>Características</a:t>
            </a:r>
            <a:r>
              <a:rPr b="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del</a:t>
            </a:r>
            <a:r>
              <a:rPr b="0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Modelo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 de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Negociación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15" dirty="0">
                <a:solidFill>
                  <a:srgbClr val="385622"/>
                </a:solidFill>
                <a:latin typeface="Calibri"/>
                <a:cs typeface="Calibri"/>
              </a:rPr>
              <a:t>Colaborativa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68"/>
              <a:ext cx="9338944" cy="68534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49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014206" y="1961515"/>
            <a:ext cx="2985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Separar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problema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personas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14206" y="2784475"/>
            <a:ext cx="29857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Ser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duro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2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problema</a:t>
            </a:r>
            <a:r>
              <a:rPr sz="1800" spc="2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suave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</a:t>
            </a:r>
            <a:r>
              <a:rPr sz="1800" spc="-5" dirty="0">
                <a:latin typeface="Calibri"/>
                <a:cs typeface="Calibri"/>
              </a:rPr>
              <a:t> las </a:t>
            </a:r>
            <a:r>
              <a:rPr sz="1800" spc="-10" dirty="0">
                <a:latin typeface="Calibri"/>
                <a:cs typeface="Calibri"/>
              </a:rPr>
              <a:t>personas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4206" y="3607689"/>
            <a:ext cx="298640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Negociar </a:t>
            </a:r>
            <a:r>
              <a:rPr sz="1800" dirty="0">
                <a:latin typeface="Calibri"/>
                <a:cs typeface="Calibri"/>
              </a:rPr>
              <a:t>en base a </a:t>
            </a:r>
            <a:r>
              <a:rPr sz="1800" spc="-10" dirty="0">
                <a:latin typeface="Calibri"/>
                <a:cs typeface="Calibri"/>
              </a:rPr>
              <a:t>intereses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principios)</a:t>
            </a:r>
            <a:r>
              <a:rPr sz="1800" dirty="0">
                <a:latin typeface="Calibri"/>
                <a:cs typeface="Calibri"/>
              </a:rPr>
              <a:t> 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</a:t>
            </a:r>
            <a:r>
              <a:rPr sz="1800" spc="40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posiciones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17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Generar</a:t>
            </a:r>
            <a:r>
              <a:rPr sz="1800" spc="4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múltiples</a:t>
            </a:r>
            <a:r>
              <a:rPr sz="1800" spc="459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opciones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mutuo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beneficio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Legitimar</a:t>
            </a:r>
            <a:r>
              <a:rPr sz="1800" dirty="0">
                <a:latin typeface="Calibri"/>
                <a:cs typeface="Calibri"/>
              </a:rPr>
              <a:t> 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problema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base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criterios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objetivos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2438526"/>
            <a:ext cx="223139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Principios</a:t>
            </a:r>
            <a:r>
              <a:rPr b="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del </a:t>
            </a:r>
            <a:r>
              <a:rPr b="0" spc="-70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Modelo</a:t>
            </a:r>
          </a:p>
        </p:txBody>
      </p:sp>
      <p:sp>
        <p:nvSpPr>
          <p:cNvPr id="9" name="object 9"/>
          <p:cNvSpPr/>
          <p:nvPr/>
        </p:nvSpPr>
        <p:spPr>
          <a:xfrm>
            <a:off x="1438655" y="3153155"/>
            <a:ext cx="7810500" cy="228600"/>
          </a:xfrm>
          <a:custGeom>
            <a:avLst/>
            <a:gdLst/>
            <a:ahLst/>
            <a:cxnLst/>
            <a:rect l="l" t="t" r="r" b="b"/>
            <a:pathLst>
              <a:path w="7810500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7810500" h="228600">
                <a:moveTo>
                  <a:pt x="7581900" y="0"/>
                </a:moveTo>
                <a:lnTo>
                  <a:pt x="7581900" y="228600"/>
                </a:lnTo>
                <a:lnTo>
                  <a:pt x="7734300" y="152400"/>
                </a:lnTo>
                <a:lnTo>
                  <a:pt x="7620000" y="152400"/>
                </a:lnTo>
                <a:lnTo>
                  <a:pt x="7620000" y="76200"/>
                </a:lnTo>
                <a:lnTo>
                  <a:pt x="7734300" y="76200"/>
                </a:lnTo>
                <a:lnTo>
                  <a:pt x="7581900" y="0"/>
                </a:lnTo>
                <a:close/>
              </a:path>
              <a:path w="7810500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7810500" h="228600">
                <a:moveTo>
                  <a:pt x="7581900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7581900" y="152400"/>
                </a:lnTo>
                <a:lnTo>
                  <a:pt x="7581900" y="76200"/>
                </a:lnTo>
                <a:close/>
              </a:path>
              <a:path w="7810500" h="228600">
                <a:moveTo>
                  <a:pt x="7734300" y="76200"/>
                </a:moveTo>
                <a:lnTo>
                  <a:pt x="7620000" y="76200"/>
                </a:lnTo>
                <a:lnTo>
                  <a:pt x="7620000" y="152400"/>
                </a:lnTo>
                <a:lnTo>
                  <a:pt x="7734300" y="152400"/>
                </a:lnTo>
                <a:lnTo>
                  <a:pt x="7810500" y="114300"/>
                </a:lnTo>
                <a:lnTo>
                  <a:pt x="7734300" y="762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515" y="614552"/>
            <a:ext cx="11550650" cy="5928995"/>
            <a:chOff x="318515" y="614552"/>
            <a:chExt cx="11550650" cy="5928995"/>
          </a:xfrm>
        </p:grpSpPr>
        <p:sp>
          <p:nvSpPr>
            <p:cNvPr id="3" name="object 3"/>
            <p:cNvSpPr/>
            <p:nvPr/>
          </p:nvSpPr>
          <p:spPr>
            <a:xfrm>
              <a:off x="8577072" y="3336035"/>
              <a:ext cx="3291840" cy="3200400"/>
            </a:xfrm>
            <a:custGeom>
              <a:avLst/>
              <a:gdLst/>
              <a:ahLst/>
              <a:cxnLst/>
              <a:rect l="l" t="t" r="r" b="b"/>
              <a:pathLst>
                <a:path w="3291840" h="3200400">
                  <a:moveTo>
                    <a:pt x="3291839" y="0"/>
                  </a:moveTo>
                  <a:lnTo>
                    <a:pt x="0" y="3200400"/>
                  </a:lnTo>
                  <a:lnTo>
                    <a:pt x="3291839" y="3200400"/>
                  </a:lnTo>
                  <a:lnTo>
                    <a:pt x="329183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2365" y="624077"/>
              <a:ext cx="10906125" cy="5608320"/>
            </a:xfrm>
            <a:custGeom>
              <a:avLst/>
              <a:gdLst/>
              <a:ahLst/>
              <a:cxnLst/>
              <a:rect l="l" t="t" r="r" b="b"/>
              <a:pathLst>
                <a:path w="10906125" h="5608320">
                  <a:moveTo>
                    <a:pt x="0" y="5608320"/>
                  </a:moveTo>
                  <a:lnTo>
                    <a:pt x="10905744" y="5608320"/>
                  </a:lnTo>
                  <a:lnTo>
                    <a:pt x="10905744" y="0"/>
                  </a:lnTo>
                  <a:lnTo>
                    <a:pt x="0" y="0"/>
                  </a:lnTo>
                  <a:lnTo>
                    <a:pt x="0" y="5608320"/>
                  </a:lnTo>
                  <a:close/>
                </a:path>
              </a:pathLst>
            </a:custGeom>
            <a:ln w="190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515" y="2205227"/>
              <a:ext cx="7747254" cy="433806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442454" y="1949323"/>
            <a:ext cx="11798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Concepto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(p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onas)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8880" y="1949323"/>
            <a:ext cx="26523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 marR="5080" indent="-32384">
              <a:lnSpc>
                <a:spcPct val="100000"/>
              </a:lnSpc>
              <a:spcBef>
                <a:spcPts val="95"/>
              </a:spcBef>
              <a:tabLst>
                <a:tab pos="524510" algn="l"/>
                <a:tab pos="758825" algn="l"/>
                <a:tab pos="1637030" algn="l"/>
                <a:tab pos="1836420" algn="l"/>
                <a:tab pos="2033270" algn="l"/>
                <a:tab pos="2493645" algn="l"/>
              </a:tabLst>
            </a:pPr>
            <a:r>
              <a:rPr sz="1600" spc="5" dirty="0">
                <a:latin typeface="Calibri"/>
                <a:cs typeface="Calibri"/>
              </a:rPr>
              <a:t>d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leg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ima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ó</a:t>
            </a:r>
            <a:r>
              <a:rPr sz="1600" spc="-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cion</a:t>
            </a:r>
            <a:r>
              <a:rPr sz="1600" spc="-15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l  como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5" dirty="0">
                <a:latin typeface="Calibri"/>
                <a:cs typeface="Calibri"/>
              </a:rPr>
              <a:t>al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	la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2454" y="2437002"/>
            <a:ext cx="4027170" cy="2952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legitimación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sustancial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problema)</a:t>
            </a:r>
            <a:endParaRPr sz="1600">
              <a:latin typeface="Calibri"/>
              <a:cs typeface="Calibri"/>
            </a:endParaRPr>
          </a:p>
          <a:p>
            <a:pPr marL="299085" marR="5715" indent="-287020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Propone </a:t>
            </a:r>
            <a:r>
              <a:rPr sz="1600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necesidad </a:t>
            </a:r>
            <a:r>
              <a:rPr sz="1600" spc="-5" dirty="0">
                <a:latin typeface="Calibri"/>
                <a:cs typeface="Calibri"/>
              </a:rPr>
              <a:t>de legitimar </a:t>
            </a:r>
            <a:r>
              <a:rPr sz="1600" dirty="0">
                <a:latin typeface="Calibri"/>
                <a:cs typeface="Calibri"/>
              </a:rPr>
              <a:t>la </a:t>
            </a:r>
            <a:r>
              <a:rPr sz="1600" spc="-5" dirty="0">
                <a:latin typeface="Calibri"/>
                <a:cs typeface="Calibri"/>
              </a:rPr>
              <a:t>relación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entre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partes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como</a:t>
            </a:r>
            <a:r>
              <a:rPr sz="1600" spc="-5" dirty="0">
                <a:latin typeface="Calibri"/>
                <a:cs typeface="Calibri"/>
              </a:rPr>
              <a:t> proceso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previo</a:t>
            </a:r>
            <a:r>
              <a:rPr sz="1600" spc="-5" dirty="0">
                <a:latin typeface="Calibri"/>
                <a:cs typeface="Calibri"/>
              </a:rPr>
              <a:t> a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legitimar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el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problema</a:t>
            </a:r>
            <a:endParaRPr sz="16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600" spc="-5" dirty="0">
                <a:latin typeface="Calibri"/>
                <a:cs typeface="Calibri"/>
              </a:rPr>
              <a:t>Legitimación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relacional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consiste</a:t>
            </a:r>
            <a:r>
              <a:rPr sz="1600" spc="-5" dirty="0">
                <a:latin typeface="Calibri"/>
                <a:cs typeface="Calibri"/>
              </a:rPr>
              <a:t> en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reconocimiento </a:t>
            </a:r>
            <a:r>
              <a:rPr sz="1600" spc="-5" dirty="0">
                <a:latin typeface="Calibri"/>
                <a:cs typeface="Calibri"/>
              </a:rPr>
              <a:t>de las </a:t>
            </a:r>
            <a:r>
              <a:rPr sz="1600" spc="-10" dirty="0">
                <a:latin typeface="Calibri"/>
                <a:cs typeface="Calibri"/>
              </a:rPr>
              <a:t>partes, sus intereses </a:t>
            </a:r>
            <a:r>
              <a:rPr sz="1600" spc="-5" dirty="0">
                <a:latin typeface="Calibri"/>
                <a:cs typeface="Calibri"/>
              </a:rPr>
              <a:t>y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motivaciones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válidos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dentro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la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mesa</a:t>
            </a:r>
            <a:endParaRPr sz="16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"/>
              <a:tabLst>
                <a:tab pos="299720" algn="l"/>
                <a:tab pos="2533015" algn="l"/>
              </a:tabLst>
            </a:pPr>
            <a:r>
              <a:rPr sz="1600" spc="-5" dirty="0">
                <a:latin typeface="Calibri"/>
                <a:cs typeface="Calibri"/>
              </a:rPr>
              <a:t>Algunas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herramientas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para</a:t>
            </a:r>
            <a:r>
              <a:rPr sz="1600" spc="-10" dirty="0">
                <a:latin typeface="Calibri"/>
                <a:cs typeface="Calibri"/>
              </a:rPr>
              <a:t> alcanzar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legitimación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son: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circularidad,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rencuandres,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resignificaciones,</a:t>
            </a:r>
            <a:r>
              <a:rPr sz="1600" spc="635" dirty="0">
                <a:latin typeface="Calibri"/>
                <a:cs typeface="Calibri"/>
              </a:rPr>
              <a:t>  </a:t>
            </a:r>
            <a:r>
              <a:rPr sz="1600" spc="-5" dirty="0">
                <a:latin typeface="Calibri"/>
                <a:cs typeface="Calibri"/>
              </a:rPr>
              <a:t>y	Lenguaje,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tanto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afrimativo,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narrativo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interrogativo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69567" y="959865"/>
            <a:ext cx="58616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10" dirty="0">
                <a:solidFill>
                  <a:srgbClr val="385622"/>
                </a:solidFill>
                <a:latin typeface="Calibri"/>
                <a:cs typeface="Calibri"/>
              </a:rPr>
              <a:t>Aportes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de </a:t>
            </a:r>
            <a:r>
              <a:rPr b="0" dirty="0">
                <a:solidFill>
                  <a:srgbClr val="385622"/>
                </a:solidFill>
                <a:latin typeface="Calibri"/>
                <a:cs typeface="Calibri"/>
              </a:rPr>
              <a:t>la </a:t>
            </a:r>
            <a:r>
              <a:rPr b="0" spc="-5" dirty="0">
                <a:solidFill>
                  <a:srgbClr val="385622"/>
                </a:solidFill>
                <a:latin typeface="Calibri"/>
                <a:cs typeface="Calibri"/>
              </a:rPr>
              <a:t>Visión</a:t>
            </a:r>
            <a:r>
              <a:rPr b="0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b="0" spc="-35" dirty="0">
                <a:solidFill>
                  <a:srgbClr val="385622"/>
                </a:solidFill>
                <a:latin typeface="Calibri"/>
                <a:cs typeface="Calibri"/>
              </a:rPr>
              <a:t>Transformativa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3968" y="160020"/>
            <a:ext cx="4104131" cy="29916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5819" y="288036"/>
            <a:ext cx="6706234" cy="2992120"/>
            <a:chOff x="845819" y="288036"/>
            <a:chExt cx="6706234" cy="2992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819" y="288036"/>
              <a:ext cx="3948683" cy="29916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87823" y="1171955"/>
              <a:ext cx="2857500" cy="730250"/>
            </a:xfrm>
            <a:custGeom>
              <a:avLst/>
              <a:gdLst/>
              <a:ahLst/>
              <a:cxnLst/>
              <a:rect l="l" t="t" r="r" b="b"/>
              <a:pathLst>
                <a:path w="2857500" h="730250">
                  <a:moveTo>
                    <a:pt x="2492502" y="0"/>
                  </a:moveTo>
                  <a:lnTo>
                    <a:pt x="2492502" y="182499"/>
                  </a:lnTo>
                  <a:lnTo>
                    <a:pt x="364998" y="182499"/>
                  </a:lnTo>
                  <a:lnTo>
                    <a:pt x="364998" y="0"/>
                  </a:lnTo>
                  <a:lnTo>
                    <a:pt x="0" y="364998"/>
                  </a:lnTo>
                  <a:lnTo>
                    <a:pt x="364998" y="729996"/>
                  </a:lnTo>
                  <a:lnTo>
                    <a:pt x="364998" y="547497"/>
                  </a:lnTo>
                  <a:lnTo>
                    <a:pt x="2492502" y="547497"/>
                  </a:lnTo>
                  <a:lnTo>
                    <a:pt x="2492502" y="729996"/>
                  </a:lnTo>
                  <a:lnTo>
                    <a:pt x="2857500" y="364998"/>
                  </a:lnTo>
                  <a:lnTo>
                    <a:pt x="249250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87823" y="1171955"/>
              <a:ext cx="2857500" cy="730250"/>
            </a:xfrm>
            <a:custGeom>
              <a:avLst/>
              <a:gdLst/>
              <a:ahLst/>
              <a:cxnLst/>
              <a:rect l="l" t="t" r="r" b="b"/>
              <a:pathLst>
                <a:path w="2857500" h="730250">
                  <a:moveTo>
                    <a:pt x="0" y="364998"/>
                  </a:moveTo>
                  <a:lnTo>
                    <a:pt x="364998" y="0"/>
                  </a:lnTo>
                  <a:lnTo>
                    <a:pt x="364998" y="182499"/>
                  </a:lnTo>
                  <a:lnTo>
                    <a:pt x="2492502" y="182499"/>
                  </a:lnTo>
                  <a:lnTo>
                    <a:pt x="2492502" y="0"/>
                  </a:lnTo>
                  <a:lnTo>
                    <a:pt x="2857500" y="364998"/>
                  </a:lnTo>
                  <a:lnTo>
                    <a:pt x="2492502" y="729996"/>
                  </a:lnTo>
                  <a:lnTo>
                    <a:pt x="2492502" y="547497"/>
                  </a:lnTo>
                  <a:lnTo>
                    <a:pt x="364998" y="547497"/>
                  </a:lnTo>
                  <a:lnTo>
                    <a:pt x="364998" y="729996"/>
                  </a:lnTo>
                  <a:lnTo>
                    <a:pt x="0" y="36499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27252" y="3654044"/>
            <a:ext cx="40214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6595" marR="5080" indent="-68453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00FF"/>
                </a:solidFill>
                <a:latin typeface="Calibri Light"/>
                <a:cs typeface="Calibri Light"/>
              </a:rPr>
              <a:t>Como</a:t>
            </a:r>
            <a:r>
              <a:rPr sz="1800" spc="-7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Calibri Light"/>
                <a:cs typeface="Calibri Light"/>
              </a:rPr>
              <a:t>modalidad</a:t>
            </a:r>
            <a:r>
              <a:rPr sz="1800" spc="-6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de</a:t>
            </a:r>
            <a:r>
              <a:rPr sz="1800" spc="-5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Calibri Light"/>
                <a:cs typeface="Calibri Light"/>
              </a:rPr>
              <a:t>resolución</a:t>
            </a:r>
            <a:r>
              <a:rPr sz="1800" spc="-6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de</a:t>
            </a:r>
            <a:r>
              <a:rPr sz="1800" spc="-5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0000FF"/>
                </a:solidFill>
                <a:latin typeface="Calibri Light"/>
                <a:cs typeface="Calibri Light"/>
              </a:rPr>
              <a:t>conflictos </a:t>
            </a:r>
            <a:r>
              <a:rPr sz="1800" spc="-39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0000FF"/>
                </a:solidFill>
                <a:latin typeface="Calibri Light"/>
                <a:cs typeface="Calibri Light"/>
              </a:rPr>
              <a:t>Frente</a:t>
            </a:r>
            <a:r>
              <a:rPr sz="1800" spc="-5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a</a:t>
            </a:r>
            <a:r>
              <a:rPr sz="1800" spc="-2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la</a:t>
            </a:r>
            <a:r>
              <a:rPr sz="1800" spc="-4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Calibri Light"/>
                <a:cs typeface="Calibri Light"/>
              </a:rPr>
              <a:t>crisis</a:t>
            </a:r>
            <a:r>
              <a:rPr sz="1800" spc="-7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de</a:t>
            </a:r>
            <a:r>
              <a:rPr sz="1800" spc="-35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 Light"/>
                <a:cs typeface="Calibri Light"/>
              </a:rPr>
              <a:t>la</a:t>
            </a:r>
            <a:r>
              <a:rPr sz="1800" spc="-50" dirty="0">
                <a:solidFill>
                  <a:srgbClr val="0000FF"/>
                </a:solidFill>
                <a:latin typeface="Calibri Light"/>
                <a:cs typeface="Calibri Light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Calibri Light"/>
                <a:cs typeface="Calibri Light"/>
              </a:rPr>
              <a:t>Justicia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6221" y="3592448"/>
            <a:ext cx="49498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Como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práctica 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de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intervención 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en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la </a:t>
            </a:r>
            <a:r>
              <a:rPr sz="1800" spc="-25" dirty="0">
                <a:solidFill>
                  <a:srgbClr val="FF0000"/>
                </a:solidFill>
                <a:latin typeface="Calibri Light"/>
                <a:cs typeface="Calibri Light"/>
              </a:rPr>
              <a:t>reconstrucción </a:t>
            </a:r>
            <a:r>
              <a:rPr sz="1800" spc="-10" dirty="0">
                <a:solidFill>
                  <a:srgbClr val="FF0000"/>
                </a:solidFill>
                <a:latin typeface="Calibri Light"/>
                <a:cs typeface="Calibri Light"/>
              </a:rPr>
              <a:t>de </a:t>
            </a:r>
            <a:r>
              <a:rPr sz="1800" spc="-39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8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vínculos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18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sociale</a:t>
            </a:r>
            <a:r>
              <a:rPr sz="1800" u="sng" spc="-15" dirty="0">
                <a:solidFill>
                  <a:srgbClr val="C0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s</a:t>
            </a:r>
            <a:r>
              <a:rPr sz="1800" u="sng" spc="-10" dirty="0">
                <a:solidFill>
                  <a:srgbClr val="C0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y</a:t>
            </a:r>
            <a:r>
              <a:rPr sz="1800" spc="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resocialización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los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individuos 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 para</a:t>
            </a:r>
            <a:r>
              <a:rPr sz="1800" spc="-6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las</a:t>
            </a:r>
            <a:r>
              <a:rPr sz="1800" spc="-4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transformaciones</a:t>
            </a:r>
            <a:r>
              <a:rPr sz="1800" spc="-4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sociales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2283" y="4779009"/>
            <a:ext cx="50101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 intervienen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conflictos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manifiestos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 objetivo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 la </a:t>
            </a:r>
            <a:r>
              <a:rPr sz="1800" spc="-10" dirty="0">
                <a:latin typeface="Calibri"/>
                <a:cs typeface="Calibri"/>
              </a:rPr>
              <a:t>resolución/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solución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problemas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30973" y="4599813"/>
            <a:ext cx="43922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41846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 interviene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estados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tempranos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del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conflicto</a:t>
            </a:r>
            <a:endParaRPr sz="1800">
              <a:latin typeface="Calibri"/>
              <a:cs typeface="Calibri"/>
            </a:endParaRPr>
          </a:p>
          <a:p>
            <a:pPr marL="299085" marR="457834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Se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trabaja</a:t>
            </a:r>
            <a:r>
              <a:rPr sz="1800" dirty="0">
                <a:latin typeface="Calibri"/>
                <a:cs typeface="Calibri"/>
              </a:rPr>
              <a:t> en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gestión,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participación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transformación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conflicto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Reduce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</a:t>
            </a:r>
            <a:r>
              <a:rPr sz="1800" spc="-10" dirty="0">
                <a:latin typeface="Calibri"/>
                <a:cs typeface="Calibri"/>
              </a:rPr>
              <a:t> intensidad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Escenario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para</a:t>
            </a:r>
            <a:r>
              <a:rPr sz="1800" dirty="0">
                <a:latin typeface="Calibri"/>
                <a:cs typeface="Calibri"/>
              </a:rPr>
              <a:t> 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formación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ciudadanía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7485" y="6246063"/>
            <a:ext cx="1101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democracia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65750" y="1294891"/>
            <a:ext cx="1760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 marR="5080" indent="-55181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1200" spc="-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20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1200" spc="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200" spc="-10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200" spc="-15" dirty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il</a:t>
            </a:r>
            <a:r>
              <a:rPr sz="1200" spc="-10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120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de </a:t>
            </a:r>
            <a:r>
              <a:rPr sz="120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1200" spc="-15" dirty="0">
                <a:solidFill>
                  <a:srgbClr val="FFFFFF"/>
                </a:solidFill>
                <a:latin typeface="Calibri Light"/>
                <a:cs typeface="Calibri Light"/>
              </a:rPr>
              <a:t>go</a:t>
            </a:r>
            <a:r>
              <a:rPr sz="1200" spc="-10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1200" spc="-15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Calibri Light"/>
                <a:cs typeface="Calibri Light"/>
              </a:rPr>
              <a:t>ión</a:t>
            </a:r>
            <a:r>
              <a:rPr sz="1200" dirty="0">
                <a:solidFill>
                  <a:srgbClr val="FFFFFF"/>
                </a:solidFill>
                <a:latin typeface="Calibri Light"/>
                <a:cs typeface="Calibri Light"/>
              </a:rPr>
              <a:t>/  </a:t>
            </a:r>
            <a:r>
              <a:rPr sz="1200" spc="-10" dirty="0">
                <a:solidFill>
                  <a:srgbClr val="FFFFFF"/>
                </a:solidFill>
                <a:latin typeface="Calibri Light"/>
                <a:cs typeface="Calibri Light"/>
              </a:rPr>
              <a:t>mediación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71681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2232</Words>
  <Application>Microsoft Office PowerPoint</Application>
  <PresentationFormat>Panorámica</PresentationFormat>
  <Paragraphs>290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Arial</vt:lpstr>
      <vt:lpstr>Arial MT</vt:lpstr>
      <vt:lpstr>Calibri</vt:lpstr>
      <vt:lpstr>Calibri Light</vt:lpstr>
      <vt:lpstr>Lucida Sans Unicode</vt:lpstr>
      <vt:lpstr>Tahoma</vt:lpstr>
      <vt:lpstr>Verdana</vt:lpstr>
      <vt:lpstr>Wingdings</vt:lpstr>
      <vt:lpstr>Office Theme</vt:lpstr>
      <vt:lpstr>Presentación de PowerPoint</vt:lpstr>
      <vt:lpstr>Concepto de negociación</vt:lpstr>
      <vt:lpstr>Negociación Colaborativa  Principios Generales del  Modelo</vt:lpstr>
      <vt:lpstr>Perfil del negociador colaborativo</vt:lpstr>
      <vt:lpstr>Presentación de PowerPoint</vt:lpstr>
      <vt:lpstr>Características del Modelo de Negociación Colaborativa</vt:lpstr>
      <vt:lpstr>Principios del  Modelo</vt:lpstr>
      <vt:lpstr>Aportes de la Visión Transformativa</vt:lpstr>
      <vt:lpstr>Presentación de PowerPoint</vt:lpstr>
      <vt:lpstr>Diferencias de los modelos</vt:lpstr>
      <vt:lpstr>Elementos del Modelo</vt:lpstr>
      <vt:lpstr>Presentación de PowerPoint</vt:lpstr>
      <vt:lpstr>La lógica  Harvariana de  mediación/  negociación</vt:lpstr>
      <vt:lpstr>Fase Uno: Preparación de la negociación</vt:lpstr>
      <vt:lpstr>Indagar Intereses</vt:lpstr>
      <vt:lpstr>Conclusiones</vt:lpstr>
      <vt:lpstr>Fase Dos: Apertura de la negociación</vt:lpstr>
      <vt:lpstr>Fase Tres: Exploración / compresión de la</vt:lpstr>
      <vt:lpstr>Fase cuatro: replanteo de la controversia</vt:lpstr>
      <vt:lpstr>Fase cinco: Generación de opciones</vt:lpstr>
      <vt:lpstr>Fase Seis: Evaluación de opciones y</vt:lpstr>
      <vt:lpstr>Fase Siete de la Negociación  Los Acuerdos</vt:lpstr>
      <vt:lpstr>Los acuerdos</vt:lpstr>
      <vt:lpstr>Algunas cuestiones a considerar</vt:lpstr>
      <vt:lpstr>Tipos de acuerdos</vt:lpstr>
      <vt:lpstr>Requisitos  formales</vt:lpstr>
      <vt:lpstr>Requisitos del Acuerdo</vt:lpstr>
      <vt:lpstr>Estándares de calidad del acuerdo</vt:lpstr>
      <vt:lpstr>Estándares éticos de un acuerdo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Alberto Soncini Araya</dc:creator>
  <cp:lastModifiedBy>Juan Alberto Soncini Araya</cp:lastModifiedBy>
  <cp:revision>3</cp:revision>
  <dcterms:created xsi:type="dcterms:W3CDTF">2022-05-31T17:22:22Z</dcterms:created>
  <dcterms:modified xsi:type="dcterms:W3CDTF">2022-09-09T13:26:32Z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2021-11-12T00:00:00Z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2022-05-31T00:00:00Z</vt:filetime>
  </property>
</Properties>
</file>