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8" r:id="rId2"/>
    <p:sldId id="342" r:id="rId3"/>
    <p:sldId id="286" r:id="rId4"/>
    <p:sldId id="418" r:id="rId5"/>
    <p:sldId id="287" r:id="rId6"/>
    <p:sldId id="299" r:id="rId7"/>
    <p:sldId id="300" r:id="rId8"/>
    <p:sldId id="289" r:id="rId9"/>
    <p:sldId id="291" r:id="rId10"/>
    <p:sldId id="293" r:id="rId11"/>
    <p:sldId id="288" r:id="rId12"/>
    <p:sldId id="294" r:id="rId13"/>
    <p:sldId id="298" r:id="rId14"/>
    <p:sldId id="297" r:id="rId15"/>
    <p:sldId id="290" r:id="rId16"/>
    <p:sldId id="296" r:id="rId17"/>
    <p:sldId id="292" r:id="rId18"/>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12" autoAdjust="0"/>
    <p:restoredTop sz="50080" autoAdjust="0"/>
  </p:normalViewPr>
  <p:slideViewPr>
    <p:cSldViewPr>
      <p:cViewPr varScale="1">
        <p:scale>
          <a:sx n="50" d="100"/>
          <a:sy n="50" d="100"/>
        </p:scale>
        <p:origin x="3048"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F0242771-70FB-76FD-6AC5-4966F1C5369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s-CL"/>
          </a:p>
        </p:txBody>
      </p:sp>
      <p:sp>
        <p:nvSpPr>
          <p:cNvPr id="3" name="Marcador de fecha 2">
            <a:extLst>
              <a:ext uri="{FF2B5EF4-FFF2-40B4-BE49-F238E27FC236}">
                <a16:creationId xmlns:a16="http://schemas.microsoft.com/office/drawing/2014/main" id="{BA42AE17-4B59-CA0A-AE17-BD4420ADBDE9}"/>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7BA62CAA-EEF7-164C-8AE6-A6DEF81D938F}" type="datetimeFigureOut">
              <a:rPr lang="es-CL"/>
              <a:pPr>
                <a:defRPr/>
              </a:pPr>
              <a:t>07-06-22</a:t>
            </a:fld>
            <a:endParaRPr lang="es-CL"/>
          </a:p>
        </p:txBody>
      </p:sp>
      <p:sp>
        <p:nvSpPr>
          <p:cNvPr id="4" name="Marcador de imagen de diapositiva 3">
            <a:extLst>
              <a:ext uri="{FF2B5EF4-FFF2-40B4-BE49-F238E27FC236}">
                <a16:creationId xmlns:a16="http://schemas.microsoft.com/office/drawing/2014/main" id="{72D231A8-6FF1-C0B5-901A-FFD4C05C613D}"/>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s-CL" noProof="0"/>
          </a:p>
        </p:txBody>
      </p:sp>
      <p:sp>
        <p:nvSpPr>
          <p:cNvPr id="5" name="Marcador de notas 4">
            <a:extLst>
              <a:ext uri="{FF2B5EF4-FFF2-40B4-BE49-F238E27FC236}">
                <a16:creationId xmlns:a16="http://schemas.microsoft.com/office/drawing/2014/main" id="{0DA26E1C-0D91-1CF2-87FB-2E2528D253D4}"/>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noProof="0"/>
              <a:t>Haga clic para modificar los estilos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CL" noProof="0"/>
          </a:p>
        </p:txBody>
      </p:sp>
      <p:sp>
        <p:nvSpPr>
          <p:cNvPr id="6" name="Marcador de pie de página 5">
            <a:extLst>
              <a:ext uri="{FF2B5EF4-FFF2-40B4-BE49-F238E27FC236}">
                <a16:creationId xmlns:a16="http://schemas.microsoft.com/office/drawing/2014/main" id="{5BC0900B-9215-8A48-6055-A2885B3075CD}"/>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s-CL"/>
          </a:p>
        </p:txBody>
      </p:sp>
      <p:sp>
        <p:nvSpPr>
          <p:cNvPr id="7" name="Marcador de número de diapositiva 6">
            <a:extLst>
              <a:ext uri="{FF2B5EF4-FFF2-40B4-BE49-F238E27FC236}">
                <a16:creationId xmlns:a16="http://schemas.microsoft.com/office/drawing/2014/main" id="{3843398B-98C7-2024-3A7E-0FA4F7945FF7}"/>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AE54273C-C987-F141-9681-B2F098480805}" type="slidenum">
              <a:rPr lang="es-CL"/>
              <a:pPr>
                <a:defRPr/>
              </a:pPr>
              <a:t>‹Nº›</a:t>
            </a:fld>
            <a:endParaRPr lang="es-C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Marcador de imagen de diapositiva 1">
            <a:extLst>
              <a:ext uri="{FF2B5EF4-FFF2-40B4-BE49-F238E27FC236}">
                <a16:creationId xmlns:a16="http://schemas.microsoft.com/office/drawing/2014/main" id="{689B95A4-18FD-B1FB-F09C-D79D0141C5A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Marcador de notas 2">
            <a:extLst>
              <a:ext uri="{FF2B5EF4-FFF2-40B4-BE49-F238E27FC236}">
                <a16:creationId xmlns:a16="http://schemas.microsoft.com/office/drawing/2014/main" id="{92C6AC8B-2BEF-E34A-EBEE-51065A17239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ES_tradnl" altLang="es-CL" dirty="0"/>
          </a:p>
        </p:txBody>
      </p:sp>
      <p:sp>
        <p:nvSpPr>
          <p:cNvPr id="31747" name="Marcador de número de diapositiva 3">
            <a:extLst>
              <a:ext uri="{FF2B5EF4-FFF2-40B4-BE49-F238E27FC236}">
                <a16:creationId xmlns:a16="http://schemas.microsoft.com/office/drawing/2014/main" id="{8EB746EB-E1B2-6E28-4CA5-62D84DFF7E0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B81E467-6506-904E-969E-4E1AAE896969}" type="slidenum">
              <a:rPr lang="es-CL" altLang="es-CL" smtClean="0"/>
              <a:pPr/>
              <a:t>3</a:t>
            </a:fld>
            <a:endParaRPr lang="es-CL" altLang="es-C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Marcador de imagen de diapositiva 1">
            <a:extLst>
              <a:ext uri="{FF2B5EF4-FFF2-40B4-BE49-F238E27FC236}">
                <a16:creationId xmlns:a16="http://schemas.microsoft.com/office/drawing/2014/main" id="{2331D78E-00FD-17FA-8904-972CF1D38D8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Marcador de notas 2">
            <a:extLst>
              <a:ext uri="{FF2B5EF4-FFF2-40B4-BE49-F238E27FC236}">
                <a16:creationId xmlns:a16="http://schemas.microsoft.com/office/drawing/2014/main" id="{14318893-4D5F-0E9C-5F73-2B6DD92AE10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ES_tradnl" altLang="es-CL" dirty="0"/>
          </a:p>
        </p:txBody>
      </p:sp>
      <p:sp>
        <p:nvSpPr>
          <p:cNvPr id="32771" name="Marcador de número de diapositiva 3">
            <a:extLst>
              <a:ext uri="{FF2B5EF4-FFF2-40B4-BE49-F238E27FC236}">
                <a16:creationId xmlns:a16="http://schemas.microsoft.com/office/drawing/2014/main" id="{93F534D1-F4B5-E41C-D5B5-426CFAAC559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1646B34-49DB-D544-AE3E-FBB93B6C7B49}" type="slidenum">
              <a:rPr lang="es-CL" altLang="es-CL" smtClean="0"/>
              <a:pPr/>
              <a:t>4</a:t>
            </a:fld>
            <a:endParaRPr lang="es-CL" altLang="es-C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Marcador de imagen de diapositiva 1">
            <a:extLst>
              <a:ext uri="{FF2B5EF4-FFF2-40B4-BE49-F238E27FC236}">
                <a16:creationId xmlns:a16="http://schemas.microsoft.com/office/drawing/2014/main" id="{0BD486F2-D296-9799-17C0-F076AA05206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Marcador de notas 2">
            <a:extLst>
              <a:ext uri="{FF2B5EF4-FFF2-40B4-BE49-F238E27FC236}">
                <a16:creationId xmlns:a16="http://schemas.microsoft.com/office/drawing/2014/main" id="{8EF41F35-2264-63C8-6F86-D4D7299C0B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ES_tradnl" altLang="es-CL" dirty="0"/>
          </a:p>
        </p:txBody>
      </p:sp>
      <p:sp>
        <p:nvSpPr>
          <p:cNvPr id="33795" name="Marcador de número de diapositiva 3">
            <a:extLst>
              <a:ext uri="{FF2B5EF4-FFF2-40B4-BE49-F238E27FC236}">
                <a16:creationId xmlns:a16="http://schemas.microsoft.com/office/drawing/2014/main" id="{7DFF4CF0-6453-BCD9-E89D-5F65407D63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02C16A-795E-E846-910D-B467DA0421F9}" type="slidenum">
              <a:rPr lang="es-CL" altLang="es-CL" smtClean="0"/>
              <a:pPr/>
              <a:t>5</a:t>
            </a:fld>
            <a:endParaRPr lang="es-CL" altLang="es-C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Marcador de imagen de diapositiva 1">
            <a:extLst>
              <a:ext uri="{FF2B5EF4-FFF2-40B4-BE49-F238E27FC236}">
                <a16:creationId xmlns:a16="http://schemas.microsoft.com/office/drawing/2014/main" id="{155CD93A-822B-A806-4C97-CE0E84325EF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Marcador de notas 2">
            <a:extLst>
              <a:ext uri="{FF2B5EF4-FFF2-40B4-BE49-F238E27FC236}">
                <a16:creationId xmlns:a16="http://schemas.microsoft.com/office/drawing/2014/main" id="{49153887-66F3-2378-569C-A43AD9754C4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ES_tradnl" altLang="es-CL" dirty="0"/>
          </a:p>
        </p:txBody>
      </p:sp>
      <p:sp>
        <p:nvSpPr>
          <p:cNvPr id="34819" name="Marcador de número de diapositiva 3">
            <a:extLst>
              <a:ext uri="{FF2B5EF4-FFF2-40B4-BE49-F238E27FC236}">
                <a16:creationId xmlns:a16="http://schemas.microsoft.com/office/drawing/2014/main" id="{65791E91-D7AE-9C5E-864C-A68E5A84724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8AF85A1-10BB-424D-AE05-70EBDE17E85C}" type="slidenum">
              <a:rPr lang="es-CL" altLang="es-CL" smtClean="0"/>
              <a:pPr/>
              <a:t>6</a:t>
            </a:fld>
            <a:endParaRPr lang="es-CL" altLang="es-C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Marcador de imagen de diapositiva 1">
            <a:extLst>
              <a:ext uri="{FF2B5EF4-FFF2-40B4-BE49-F238E27FC236}">
                <a16:creationId xmlns:a16="http://schemas.microsoft.com/office/drawing/2014/main" id="{F2ED4B23-1C8A-871B-3D3B-04680A5F23F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Marcador de notas 2">
            <a:extLst>
              <a:ext uri="{FF2B5EF4-FFF2-40B4-BE49-F238E27FC236}">
                <a16:creationId xmlns:a16="http://schemas.microsoft.com/office/drawing/2014/main" id="{5715830E-A5B4-5B44-4E5B-BB3574ADA8D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s-MX" altLang="es-CL"/>
              <a:t>Caso 2: recordemos que la sesión privada que se realizan con cada una de las partes bajo estricta confidencialidad. Vamos a poner un ejemplo para que sea mas entretenido, la situación es esta,  en un caso de separacion de hecho el marido convoca a mediacion a la mujer  con el objetivo de obtener la autorizacion para hipotecar la casa donde reside la familia, la conyuge le dice que no piensa darle la autorizacion porque están casado en sociedad conyugal y tienen 3 locales comerciales, además de un departamento pequeño que él podria dar perfectamente en hipoteca o rehipotecar, no encuentra sentido la señora grabar la casa donde viven con sus hijos.  En sesión privada cuando usted le pregunta al marido porque quería hipotecar o cual es la razon por la que pide hipotecar la residencia familiar, en circunstancias que la alegacion que hace la señora es la existencia de otros bienes, él responde: lo que ocurre es que los otros biens ya no existen, porque estaba angustiado por deudas de juegos y ya no tenia acceso al credito y ya habia hipotecado todo, el banco lo estaba ejecutando y lo que hice fue falsificar la firma de su señora y suplantarla en la notaria, para que apareciera como que ella me estaba dando la autorizacion y yo vendia las propiedades y por lo tanto el unico bien que queda es justamente la casa donde ella vive, la cual he mantenido sin ninguna hipoteca, justamenta para protegerlos de cualquier problema. Esta es la informacion que les otorga el marido.  </a:t>
            </a:r>
            <a:endParaRPr lang="es-CL" altLang="es-CL"/>
          </a:p>
          <a:p>
            <a:pPr eaLnBrk="1" hangingPunct="1"/>
            <a:r>
              <a:rPr lang="es-MX" altLang="es-CL"/>
              <a:t>Reflexionen en torno a la importancia de la informacion que se les señalo y al como se podria avanzar en una mediacion si no damos a concer esta informacion, atendida la regla absoluta de confidencialidad interna, osea,  que no puede salir de la sesión privada salvo que el interviniente expresamente lo autorice. </a:t>
            </a:r>
            <a:endParaRPr lang="es-CL" altLang="es-CL"/>
          </a:p>
          <a:p>
            <a:pPr eaLnBrk="1" hangingPunct="1"/>
            <a:r>
              <a:rPr lang="es-MX" altLang="es-CL"/>
              <a:t>Que actitud tomarian.</a:t>
            </a:r>
            <a:endParaRPr lang="es-CL" altLang="es-CL"/>
          </a:p>
          <a:p>
            <a:pPr eaLnBrk="1" hangingPunct="1"/>
            <a:r>
              <a:rPr lang="es-MX" altLang="es-CL"/>
              <a:t>Que normas o principios estarian en juegos</a:t>
            </a:r>
            <a:endParaRPr lang="es-CL" altLang="es-CL"/>
          </a:p>
          <a:p>
            <a:pPr eaLnBrk="1" hangingPunct="1"/>
            <a:r>
              <a:rPr lang="es-MX" altLang="es-CL"/>
              <a:t>Cuales normas o principios utilizarian para resolver el problema</a:t>
            </a:r>
          </a:p>
          <a:p>
            <a:pPr eaLnBrk="1" hangingPunct="1"/>
            <a:endParaRPr lang="es-MX" altLang="es-CL"/>
          </a:p>
          <a:p>
            <a:pPr eaLnBrk="1" hangingPunct="1"/>
            <a:r>
              <a:rPr lang="es-MX" altLang="es-CL"/>
              <a:t>Posibles respuestas: No olvidar que la pregunta es como hacemos circular la informacion, por que todos entendemos que mientras la señora no entienda que no hay otros vienen, nunca podría evaluar la pertinencia de  dar en hipoteca la propiedad donde vive.</a:t>
            </a:r>
            <a:endParaRPr lang="es-CL" altLang="es-CL"/>
          </a:p>
          <a:p>
            <a:pPr eaLnBrk="1" hangingPunct="1"/>
            <a:r>
              <a:rPr lang="es-MX" altLang="es-CL"/>
              <a:t>explicarle al mismo señor dentro de la sesión privada cuales son los otros principios que rigen la mediacion ademas de la confidencialidad, como la multiparcialidad, igualdad de las partes, la misma buena fe.  Señalarle que considera poco ético continuar con la mediciacion ante la carencia de informacion tan importante.</a:t>
            </a:r>
            <a:endParaRPr lang="es-CL" altLang="es-CL"/>
          </a:p>
          <a:p>
            <a:pPr eaLnBrk="1" hangingPunct="1"/>
            <a:r>
              <a:rPr lang="es-MX" altLang="es-CL"/>
              <a:t>Como no se es la abogada asesora sino mediadora le preguntaría si él entiende las implicancias legales de las acciones que realizo, no con animo de denunciarlo ni nada sino para saber si de verdad entiende o no. Si les responde que justamente porque entiende que lo que hizo es un delito, esta realmente arrepentido y no quiere que su señora se entere jamas porque confia que algun dia va a poder volver a comprar estos bienes, reponiendolos. </a:t>
            </a:r>
            <a:endParaRPr lang="es-CL" altLang="es-CL"/>
          </a:p>
          <a:p>
            <a:pPr eaLnBrk="1" hangingPunct="1"/>
            <a:r>
              <a:rPr lang="es-MX" altLang="es-CL"/>
              <a:t>Ante la respuesta anterior le diria al señor que la mediacion debera finalizarse.</a:t>
            </a:r>
            <a:endParaRPr lang="es-CL" altLang="es-CL"/>
          </a:p>
          <a:p>
            <a:pPr eaLnBrk="1" hangingPunct="1"/>
            <a:r>
              <a:rPr lang="es-MX" altLang="es-CL"/>
              <a:t>Instaría a utilizar juicio de realidad, para que el señor este dispuesto a comentarle a su señora.</a:t>
            </a:r>
            <a:endParaRPr lang="es-CL" altLang="es-CL"/>
          </a:p>
          <a:p>
            <a:pPr eaLnBrk="1" hangingPunct="1"/>
            <a:r>
              <a:rPr lang="es-MX" altLang="es-CL"/>
              <a:t>Recomendaria asesorarse por abogados pues estamos ante el delito de falsificacion de instrumento publico. </a:t>
            </a:r>
            <a:endParaRPr lang="es-CL" altLang="es-CL"/>
          </a:p>
          <a:p>
            <a:pPr eaLnBrk="1" hangingPunct="1"/>
            <a:r>
              <a:rPr lang="es-MX" altLang="es-CL"/>
              <a:t>Secreto profesional: solo aplica en casos cuando se va a cometer el delito, se trata de evitar que se cometan los delitos. Por tanto no existiria el alzamiento del secreto profesional de deber de confidencialidad porque los delitos ya se han cometido. La lex Artis nos remonta a la etica profesional, la cual rigue cuando se amenza la vida o la integridad de manera grave de las personas. Deberiamos recurrir quizas a la regulación especifica si existe o reglamentos de etica del centro de mediacion. No estamos en las hipotesis para que se levante el secreto profesional, no no estamos ante el caso de maltrato infantil, abuso sexual, maltrato a las personas vulnerables de la tercera edad o personas con discapacidad. </a:t>
            </a:r>
            <a:endParaRPr lang="es-CL" altLang="es-CL"/>
          </a:p>
          <a:p>
            <a:pPr eaLnBrk="1" hangingPunct="1"/>
            <a:endParaRPr lang="es-CL" altLang="es-CL"/>
          </a:p>
          <a:p>
            <a:pPr eaLnBrk="1" hangingPunct="1"/>
            <a:r>
              <a:rPr lang="es-MX" altLang="es-CL"/>
              <a:t>Deberiamos recurrir al principio de la buena fe, al principio de la colaboracion. Es un deber deontologico del mediador de asegurar que los acuerdos que alcancen las partes sean en base al consentimiento informado y en condicones de igualdad. No cabe duda alguna que no se encuentra en igualdad a negociar alguien que pudiera convenir o acordar hipotecar su casa sin saber los otros datos.</a:t>
            </a:r>
            <a:endParaRPr lang="es-CL" altLang="es-CL"/>
          </a:p>
          <a:p>
            <a:pPr eaLnBrk="1" hangingPunct="1"/>
            <a:r>
              <a:rPr lang="es-MX" altLang="es-CL"/>
              <a:t>Podriamos decir que en este caso la balanza se podria ir inclinando a continuar con la mediación, porque este no es un delito que me permita levantar la confidencialidad, ademas existe el principio de autonomia, se supone que las personas son adultas, libres, conocedoras de sus bienes, tienen que asesorararse.  ¿Cómo inclinamos la balanza? Por un lado esta la confidencialidad, la autonomia y la libre disposicion de sus bienes, mientras que por el otro tengo la buena fe, igualdad, consentimeinto informado</a:t>
            </a:r>
            <a:endParaRPr lang="es-CL" altLang="es-CL"/>
          </a:p>
          <a:p>
            <a:pPr eaLnBrk="1" hangingPunct="1"/>
            <a:r>
              <a:rPr lang="es-MX" altLang="es-CL"/>
              <a:t>¿Qué hacemos, porque el acuerdo que se adopte no sería ilegal, en la medida que cumple con la formalidad de ser libre? Todos los principios que mencionaron son principios rectores, al final del dia siempre hay cosas que de forma personal o por la doctrina que pesan, piensen en los conflictos de derechos fundamentales, hay algunos que pesan más que otros.</a:t>
            </a:r>
            <a:endParaRPr lang="es-CL" altLang="es-CL"/>
          </a:p>
          <a:p>
            <a:pPr eaLnBrk="1" hangingPunct="1"/>
            <a:r>
              <a:rPr lang="es-MX" altLang="es-CL"/>
              <a:t>Desde el punto del derecho privado podemos decir que existe una actitud dolosa en la omision y ocultamiento de informacion relevante para arribar al acuerdo. No cabe duda que si la cónyuge o el cónyuge fuera hombre o mujer, da lo mismo, tomará conocimiento cierto de la situación patrimonial actual de la sociedad conyugal y la forma en que se dispersaron los bienes, jamas otorgaria el consentimeinto. </a:t>
            </a:r>
            <a:endParaRPr lang="es-CL" altLang="es-CL"/>
          </a:p>
          <a:p>
            <a:pPr eaLnBrk="1" hangingPunct="1"/>
            <a:endParaRPr lang="es-CL" altLang="es-CL"/>
          </a:p>
          <a:p>
            <a:pPr eaLnBrk="1" hangingPunct="1"/>
            <a:r>
              <a:rPr lang="es-MX" altLang="es-CL"/>
              <a:t>De que manera en este caso podriamos implementar la decison de no continuar con esta mediacion, en el discurso del medidor se debe informar a los intervinientes acerca del proceso de la mediacion, sus caracteristicas, reglas, </a:t>
            </a:r>
            <a:r>
              <a:rPr lang="es-ES_tradnl" altLang="es-CL"/>
              <a:t>ventajas, desventajas y de la existencia de otros mecanismos de resolución de disputas; podríamos decirle a las partes que la mediación ya no es el mecanismo idóneo para resolver el conflicto. Por ejemplo, si en el discurso se señala que en la mediación regirá en todo momento el respeto muto, que no se permitirá la violencia y que como mediadora me encuentro facultada a cerrar en cualquier momento la mediación si considero que no se presentan las condiciones básicas para su desarrollo, así como en el discurso se suele decir que será el mediador quien determinara si es necesario pasar a una sesión privada para trabajar con cada una de las partes en igualdad de tiempo y condiciones, para tratar algunos temas que me parecen importantes, así también como mediadora tengo la facultad para cerrar la mediación si se advierten no están dadas las condiciones para seguir con el proceso de mediación lo cual no haría la mediación la vía idónea para resolver el conflicto. </a:t>
            </a:r>
            <a:endParaRPr lang="es-CL" altLang="es-CL"/>
          </a:p>
          <a:p>
            <a:pPr eaLnBrk="1" hangingPunct="1"/>
            <a:r>
              <a:rPr lang="es-ES_tradnl" altLang="es-CL"/>
              <a:t>La forma elegante para realizar lo anterior es a través de encuadrar la situación: bueno hemos celebrado tantas sesiones, hemos fijado lo que vamos a negociar, acabo de tener sesión privada con ambos y de todo lo que hemos desarrollado y en particular lo que ocurrió en las sesiones privadas cuya confidencialidad ustedes ya conocen, he tomado la decisión de que no están dadas las condiciones para seguir mediando o seguir este proceso y que la mejorar manera para que ustedes resuelvan este problema puede ser un espacio judicial. </a:t>
            </a:r>
            <a:r>
              <a:rPr lang="es-MX" altLang="es-CL"/>
              <a:t>Si me hacen preguntas sobre bueno, a qué se refiere, insisto en que lamentablemente, porque estoy obligada, por la confidencialidad de las sesiones privadas que he tenido con usted xx,  y con zz no puedo dar a conocer cuales son estos antecedentes. </a:t>
            </a:r>
            <a:endParaRPr lang="es-CL" altLang="es-CL"/>
          </a:p>
          <a:p>
            <a:pPr eaLnBrk="1" hangingPunct="1"/>
            <a:endParaRPr lang="es-ES_tradnl" altLang="es-CL"/>
          </a:p>
        </p:txBody>
      </p:sp>
      <p:sp>
        <p:nvSpPr>
          <p:cNvPr id="35843" name="Marcador de número de diapositiva 3">
            <a:extLst>
              <a:ext uri="{FF2B5EF4-FFF2-40B4-BE49-F238E27FC236}">
                <a16:creationId xmlns:a16="http://schemas.microsoft.com/office/drawing/2014/main" id="{E9186A95-8D8B-C171-59F0-014256E5FDB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FD8C874-1AF2-1C4B-A2EF-7BF1FC4AEB28}" type="slidenum">
              <a:rPr lang="es-CL" altLang="es-CL" smtClean="0"/>
              <a:pPr/>
              <a:t>7</a:t>
            </a:fld>
            <a:endParaRPr lang="es-CL" altLang="es-C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Marcador de imagen de diapositiva 1">
            <a:extLst>
              <a:ext uri="{FF2B5EF4-FFF2-40B4-BE49-F238E27FC236}">
                <a16:creationId xmlns:a16="http://schemas.microsoft.com/office/drawing/2014/main" id="{61874C0F-3FDA-D587-A19D-7320F77300B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Marcador de notas 2">
            <a:extLst>
              <a:ext uri="{FF2B5EF4-FFF2-40B4-BE49-F238E27FC236}">
                <a16:creationId xmlns:a16="http://schemas.microsoft.com/office/drawing/2014/main" id="{7185E0F9-EE21-A0E1-694D-4130AE5D38D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ES_tradnl" altLang="es-CL" dirty="0"/>
          </a:p>
        </p:txBody>
      </p:sp>
      <p:sp>
        <p:nvSpPr>
          <p:cNvPr id="36867" name="Marcador de número de diapositiva 3">
            <a:extLst>
              <a:ext uri="{FF2B5EF4-FFF2-40B4-BE49-F238E27FC236}">
                <a16:creationId xmlns:a16="http://schemas.microsoft.com/office/drawing/2014/main" id="{1B5ED264-F00C-0A2B-789D-C4ADC7DCE24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931D16-C4C5-7C45-8817-C47F6E3F6787}" type="slidenum">
              <a:rPr lang="es-CL" altLang="es-CL" smtClean="0"/>
              <a:pPr/>
              <a:t>8</a:t>
            </a:fld>
            <a:endParaRPr lang="es-CL" altLang="es-C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Marcador de imagen de diapositiva 1">
            <a:extLst>
              <a:ext uri="{FF2B5EF4-FFF2-40B4-BE49-F238E27FC236}">
                <a16:creationId xmlns:a16="http://schemas.microsoft.com/office/drawing/2014/main" id="{F3C7992A-424C-846A-0F13-F82BB34A138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0" name="Marcador de notas 2">
            <a:extLst>
              <a:ext uri="{FF2B5EF4-FFF2-40B4-BE49-F238E27FC236}">
                <a16:creationId xmlns:a16="http://schemas.microsoft.com/office/drawing/2014/main" id="{348F52AB-AD8A-E140-0068-9F1490B94CC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ES_tradnl" altLang="es-CL" dirty="0"/>
          </a:p>
        </p:txBody>
      </p:sp>
      <p:sp>
        <p:nvSpPr>
          <p:cNvPr id="37891" name="Marcador de número de diapositiva 3">
            <a:extLst>
              <a:ext uri="{FF2B5EF4-FFF2-40B4-BE49-F238E27FC236}">
                <a16:creationId xmlns:a16="http://schemas.microsoft.com/office/drawing/2014/main" id="{BA8A988C-378E-3AD7-E396-E613D57E7E6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9A9E6C4-BAE9-534F-A6C5-78920E499E67}" type="slidenum">
              <a:rPr lang="es-CL" altLang="es-CL" smtClean="0"/>
              <a:pPr/>
              <a:t>9</a:t>
            </a:fld>
            <a:endParaRPr lang="es-CL" altLang="es-C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Marcador de imagen de diapositiva 1">
            <a:extLst>
              <a:ext uri="{FF2B5EF4-FFF2-40B4-BE49-F238E27FC236}">
                <a16:creationId xmlns:a16="http://schemas.microsoft.com/office/drawing/2014/main" id="{87A11E30-A02C-91F0-00C2-4C979F1D1A7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4" name="Marcador de notas 2">
            <a:extLst>
              <a:ext uri="{FF2B5EF4-FFF2-40B4-BE49-F238E27FC236}">
                <a16:creationId xmlns:a16="http://schemas.microsoft.com/office/drawing/2014/main" id="{5FD4FDF5-BA2D-73D2-2620-B005A7B568A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ES_tradnl" altLang="es-CL" dirty="0"/>
          </a:p>
        </p:txBody>
      </p:sp>
      <p:sp>
        <p:nvSpPr>
          <p:cNvPr id="38915" name="Marcador de número de diapositiva 3">
            <a:extLst>
              <a:ext uri="{FF2B5EF4-FFF2-40B4-BE49-F238E27FC236}">
                <a16:creationId xmlns:a16="http://schemas.microsoft.com/office/drawing/2014/main" id="{C8773B17-10F5-FA61-5F8E-27E8406A015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D40E15-43A9-0A45-897B-78EB88666FBF}" type="slidenum">
              <a:rPr lang="es-CL" altLang="es-CL" smtClean="0"/>
              <a:pPr/>
              <a:t>10</a:t>
            </a:fld>
            <a:endParaRPr lang="es-CL" altLang="es-C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Marcador de imagen de diapositiva 1">
            <a:extLst>
              <a:ext uri="{FF2B5EF4-FFF2-40B4-BE49-F238E27FC236}">
                <a16:creationId xmlns:a16="http://schemas.microsoft.com/office/drawing/2014/main" id="{BD22FF59-26E6-3964-FD88-AAE194E7227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Marcador de notas 2">
            <a:extLst>
              <a:ext uri="{FF2B5EF4-FFF2-40B4-BE49-F238E27FC236}">
                <a16:creationId xmlns:a16="http://schemas.microsoft.com/office/drawing/2014/main" id="{40CFC4FD-CE04-4173-F820-D03BE7E84E1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ES_tradnl" altLang="es-CL"/>
          </a:p>
        </p:txBody>
      </p:sp>
      <p:sp>
        <p:nvSpPr>
          <p:cNvPr id="39939" name="Marcador de número de diapositiva 3">
            <a:extLst>
              <a:ext uri="{FF2B5EF4-FFF2-40B4-BE49-F238E27FC236}">
                <a16:creationId xmlns:a16="http://schemas.microsoft.com/office/drawing/2014/main" id="{72D81566-AD8A-EAFF-8E45-F2E4C351888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9B8CE51-B085-8A43-BFD9-F9F2972BF00E}" type="slidenum">
              <a:rPr lang="es-CL" altLang="es-CL" smtClean="0"/>
              <a:pPr/>
              <a:t>17</a:t>
            </a:fld>
            <a:endParaRPr lang="es-CL" altLang="es-C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a:t>Haga clic para modificar el estilo de título del patrón</a:t>
            </a:r>
            <a:endParaRPr lang="es-CL"/>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L"/>
          </a:p>
        </p:txBody>
      </p:sp>
      <p:sp>
        <p:nvSpPr>
          <p:cNvPr id="4" name="Rectangle 4">
            <a:extLst>
              <a:ext uri="{FF2B5EF4-FFF2-40B4-BE49-F238E27FC236}">
                <a16:creationId xmlns:a16="http://schemas.microsoft.com/office/drawing/2014/main" id="{74BC4DFB-089B-50A7-F4F6-1DC540887EC4}"/>
              </a:ext>
            </a:extLst>
          </p:cNvPr>
          <p:cNvSpPr>
            <a:spLocks noGrp="1" noChangeArrowheads="1"/>
          </p:cNvSpPr>
          <p:nvPr>
            <p:ph type="dt" sz="half" idx="10"/>
          </p:nvPr>
        </p:nvSpPr>
        <p:spPr>
          <a:ln/>
        </p:spPr>
        <p:txBody>
          <a:bodyPr/>
          <a:lstStyle>
            <a:lvl1pPr>
              <a:defRPr/>
            </a:lvl1pPr>
          </a:lstStyle>
          <a:p>
            <a:pPr>
              <a:defRPr/>
            </a:pPr>
            <a:endParaRPr lang="es-ES" altLang="es-CL"/>
          </a:p>
        </p:txBody>
      </p:sp>
      <p:sp>
        <p:nvSpPr>
          <p:cNvPr id="5" name="Rectangle 5">
            <a:extLst>
              <a:ext uri="{FF2B5EF4-FFF2-40B4-BE49-F238E27FC236}">
                <a16:creationId xmlns:a16="http://schemas.microsoft.com/office/drawing/2014/main" id="{D3615ABE-4FFC-220E-704D-A668C2DAE8C0}"/>
              </a:ext>
            </a:extLst>
          </p:cNvPr>
          <p:cNvSpPr>
            <a:spLocks noGrp="1" noChangeArrowheads="1"/>
          </p:cNvSpPr>
          <p:nvPr>
            <p:ph type="ftr" sz="quarter" idx="11"/>
          </p:nvPr>
        </p:nvSpPr>
        <p:spPr>
          <a:ln/>
        </p:spPr>
        <p:txBody>
          <a:bodyPr/>
          <a:lstStyle>
            <a:lvl1pPr>
              <a:defRPr/>
            </a:lvl1pPr>
          </a:lstStyle>
          <a:p>
            <a:pPr>
              <a:defRPr/>
            </a:pPr>
            <a:endParaRPr lang="es-ES" altLang="es-CL"/>
          </a:p>
        </p:txBody>
      </p:sp>
      <p:sp>
        <p:nvSpPr>
          <p:cNvPr id="6" name="Rectangle 6">
            <a:extLst>
              <a:ext uri="{FF2B5EF4-FFF2-40B4-BE49-F238E27FC236}">
                <a16:creationId xmlns:a16="http://schemas.microsoft.com/office/drawing/2014/main" id="{EDFA447F-2ACD-A6E8-55B8-D5B58F42624B}"/>
              </a:ext>
            </a:extLst>
          </p:cNvPr>
          <p:cNvSpPr>
            <a:spLocks noGrp="1" noChangeArrowheads="1"/>
          </p:cNvSpPr>
          <p:nvPr>
            <p:ph type="sldNum" sz="quarter" idx="12"/>
          </p:nvPr>
        </p:nvSpPr>
        <p:spPr>
          <a:ln/>
        </p:spPr>
        <p:txBody>
          <a:bodyPr/>
          <a:lstStyle>
            <a:lvl1pPr>
              <a:defRPr/>
            </a:lvl1pPr>
          </a:lstStyle>
          <a:p>
            <a:pPr>
              <a:defRPr/>
            </a:pPr>
            <a:fld id="{F0A4B9FA-7553-6345-A636-8C2B0667F553}" type="slidenum">
              <a:rPr lang="es-ES" altLang="es-CL"/>
              <a:pPr>
                <a:defRPr/>
              </a:pPr>
              <a:t>‹Nº›</a:t>
            </a:fld>
            <a:endParaRPr lang="es-ES" altLang="es-CL"/>
          </a:p>
        </p:txBody>
      </p:sp>
    </p:spTree>
    <p:extLst>
      <p:ext uri="{BB962C8B-B14F-4D97-AF65-F5344CB8AC3E}">
        <p14:creationId xmlns:p14="http://schemas.microsoft.com/office/powerpoint/2010/main" val="1222188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Rectangle 4">
            <a:extLst>
              <a:ext uri="{FF2B5EF4-FFF2-40B4-BE49-F238E27FC236}">
                <a16:creationId xmlns:a16="http://schemas.microsoft.com/office/drawing/2014/main" id="{11071811-8056-107E-E584-E70CC551B00B}"/>
              </a:ext>
            </a:extLst>
          </p:cNvPr>
          <p:cNvSpPr>
            <a:spLocks noGrp="1" noChangeArrowheads="1"/>
          </p:cNvSpPr>
          <p:nvPr>
            <p:ph type="dt" sz="half" idx="10"/>
          </p:nvPr>
        </p:nvSpPr>
        <p:spPr>
          <a:ln/>
        </p:spPr>
        <p:txBody>
          <a:bodyPr/>
          <a:lstStyle>
            <a:lvl1pPr>
              <a:defRPr/>
            </a:lvl1pPr>
          </a:lstStyle>
          <a:p>
            <a:pPr>
              <a:defRPr/>
            </a:pPr>
            <a:endParaRPr lang="es-ES" altLang="es-CL"/>
          </a:p>
        </p:txBody>
      </p:sp>
      <p:sp>
        <p:nvSpPr>
          <p:cNvPr id="5" name="Rectangle 5">
            <a:extLst>
              <a:ext uri="{FF2B5EF4-FFF2-40B4-BE49-F238E27FC236}">
                <a16:creationId xmlns:a16="http://schemas.microsoft.com/office/drawing/2014/main" id="{50B46FF5-03DA-1446-0C5A-9F60F93721CA}"/>
              </a:ext>
            </a:extLst>
          </p:cNvPr>
          <p:cNvSpPr>
            <a:spLocks noGrp="1" noChangeArrowheads="1"/>
          </p:cNvSpPr>
          <p:nvPr>
            <p:ph type="ftr" sz="quarter" idx="11"/>
          </p:nvPr>
        </p:nvSpPr>
        <p:spPr>
          <a:ln/>
        </p:spPr>
        <p:txBody>
          <a:bodyPr/>
          <a:lstStyle>
            <a:lvl1pPr>
              <a:defRPr/>
            </a:lvl1pPr>
          </a:lstStyle>
          <a:p>
            <a:pPr>
              <a:defRPr/>
            </a:pPr>
            <a:endParaRPr lang="es-ES" altLang="es-CL"/>
          </a:p>
        </p:txBody>
      </p:sp>
      <p:sp>
        <p:nvSpPr>
          <p:cNvPr id="6" name="Rectangle 6">
            <a:extLst>
              <a:ext uri="{FF2B5EF4-FFF2-40B4-BE49-F238E27FC236}">
                <a16:creationId xmlns:a16="http://schemas.microsoft.com/office/drawing/2014/main" id="{4BDE3B92-1CDD-8B5F-7F0C-433D0BD329F6}"/>
              </a:ext>
            </a:extLst>
          </p:cNvPr>
          <p:cNvSpPr>
            <a:spLocks noGrp="1" noChangeArrowheads="1"/>
          </p:cNvSpPr>
          <p:nvPr>
            <p:ph type="sldNum" sz="quarter" idx="12"/>
          </p:nvPr>
        </p:nvSpPr>
        <p:spPr>
          <a:ln/>
        </p:spPr>
        <p:txBody>
          <a:bodyPr/>
          <a:lstStyle>
            <a:lvl1pPr>
              <a:defRPr/>
            </a:lvl1pPr>
          </a:lstStyle>
          <a:p>
            <a:pPr>
              <a:defRPr/>
            </a:pPr>
            <a:fld id="{A00EB243-D748-5E49-9263-B0E8AE250B6E}" type="slidenum">
              <a:rPr lang="es-ES" altLang="es-CL"/>
              <a:pPr>
                <a:defRPr/>
              </a:pPr>
              <a:t>‹Nº›</a:t>
            </a:fld>
            <a:endParaRPr lang="es-ES" altLang="es-CL"/>
          </a:p>
        </p:txBody>
      </p:sp>
    </p:spTree>
    <p:extLst>
      <p:ext uri="{BB962C8B-B14F-4D97-AF65-F5344CB8AC3E}">
        <p14:creationId xmlns:p14="http://schemas.microsoft.com/office/powerpoint/2010/main" val="173382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CL"/>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Rectangle 4">
            <a:extLst>
              <a:ext uri="{FF2B5EF4-FFF2-40B4-BE49-F238E27FC236}">
                <a16:creationId xmlns:a16="http://schemas.microsoft.com/office/drawing/2014/main" id="{A5D9822A-E8F1-8120-3721-389E6BA53326}"/>
              </a:ext>
            </a:extLst>
          </p:cNvPr>
          <p:cNvSpPr>
            <a:spLocks noGrp="1" noChangeArrowheads="1"/>
          </p:cNvSpPr>
          <p:nvPr>
            <p:ph type="dt" sz="half" idx="10"/>
          </p:nvPr>
        </p:nvSpPr>
        <p:spPr>
          <a:ln/>
        </p:spPr>
        <p:txBody>
          <a:bodyPr/>
          <a:lstStyle>
            <a:lvl1pPr>
              <a:defRPr/>
            </a:lvl1pPr>
          </a:lstStyle>
          <a:p>
            <a:pPr>
              <a:defRPr/>
            </a:pPr>
            <a:endParaRPr lang="es-ES" altLang="es-CL"/>
          </a:p>
        </p:txBody>
      </p:sp>
      <p:sp>
        <p:nvSpPr>
          <p:cNvPr id="5" name="Rectangle 5">
            <a:extLst>
              <a:ext uri="{FF2B5EF4-FFF2-40B4-BE49-F238E27FC236}">
                <a16:creationId xmlns:a16="http://schemas.microsoft.com/office/drawing/2014/main" id="{61509574-8759-1C8B-05B8-F57900BD7AF5}"/>
              </a:ext>
            </a:extLst>
          </p:cNvPr>
          <p:cNvSpPr>
            <a:spLocks noGrp="1" noChangeArrowheads="1"/>
          </p:cNvSpPr>
          <p:nvPr>
            <p:ph type="ftr" sz="quarter" idx="11"/>
          </p:nvPr>
        </p:nvSpPr>
        <p:spPr>
          <a:ln/>
        </p:spPr>
        <p:txBody>
          <a:bodyPr/>
          <a:lstStyle>
            <a:lvl1pPr>
              <a:defRPr/>
            </a:lvl1pPr>
          </a:lstStyle>
          <a:p>
            <a:pPr>
              <a:defRPr/>
            </a:pPr>
            <a:endParaRPr lang="es-ES" altLang="es-CL"/>
          </a:p>
        </p:txBody>
      </p:sp>
      <p:sp>
        <p:nvSpPr>
          <p:cNvPr id="6" name="Rectangle 6">
            <a:extLst>
              <a:ext uri="{FF2B5EF4-FFF2-40B4-BE49-F238E27FC236}">
                <a16:creationId xmlns:a16="http://schemas.microsoft.com/office/drawing/2014/main" id="{EDFA677E-DF06-7754-F585-9ACEDCD03F9C}"/>
              </a:ext>
            </a:extLst>
          </p:cNvPr>
          <p:cNvSpPr>
            <a:spLocks noGrp="1" noChangeArrowheads="1"/>
          </p:cNvSpPr>
          <p:nvPr>
            <p:ph type="sldNum" sz="quarter" idx="12"/>
          </p:nvPr>
        </p:nvSpPr>
        <p:spPr>
          <a:ln/>
        </p:spPr>
        <p:txBody>
          <a:bodyPr/>
          <a:lstStyle>
            <a:lvl1pPr>
              <a:defRPr/>
            </a:lvl1pPr>
          </a:lstStyle>
          <a:p>
            <a:pPr>
              <a:defRPr/>
            </a:pPr>
            <a:fld id="{025A2C09-8E80-6B44-A586-DE668A31C911}" type="slidenum">
              <a:rPr lang="es-ES" altLang="es-CL"/>
              <a:pPr>
                <a:defRPr/>
              </a:pPr>
              <a:t>‹Nº›</a:t>
            </a:fld>
            <a:endParaRPr lang="es-ES" altLang="es-CL"/>
          </a:p>
        </p:txBody>
      </p:sp>
    </p:spTree>
    <p:extLst>
      <p:ext uri="{BB962C8B-B14F-4D97-AF65-F5344CB8AC3E}">
        <p14:creationId xmlns:p14="http://schemas.microsoft.com/office/powerpoint/2010/main" val="3357489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Rectangle 4">
            <a:extLst>
              <a:ext uri="{FF2B5EF4-FFF2-40B4-BE49-F238E27FC236}">
                <a16:creationId xmlns:a16="http://schemas.microsoft.com/office/drawing/2014/main" id="{0519C768-C70D-E5F6-76A7-51542EED4094}"/>
              </a:ext>
            </a:extLst>
          </p:cNvPr>
          <p:cNvSpPr>
            <a:spLocks noGrp="1" noChangeArrowheads="1"/>
          </p:cNvSpPr>
          <p:nvPr>
            <p:ph type="dt" sz="half" idx="10"/>
          </p:nvPr>
        </p:nvSpPr>
        <p:spPr>
          <a:ln/>
        </p:spPr>
        <p:txBody>
          <a:bodyPr/>
          <a:lstStyle>
            <a:lvl1pPr>
              <a:defRPr/>
            </a:lvl1pPr>
          </a:lstStyle>
          <a:p>
            <a:pPr>
              <a:defRPr/>
            </a:pPr>
            <a:endParaRPr lang="es-ES" altLang="es-CL"/>
          </a:p>
        </p:txBody>
      </p:sp>
      <p:sp>
        <p:nvSpPr>
          <p:cNvPr id="5" name="Rectangle 5">
            <a:extLst>
              <a:ext uri="{FF2B5EF4-FFF2-40B4-BE49-F238E27FC236}">
                <a16:creationId xmlns:a16="http://schemas.microsoft.com/office/drawing/2014/main" id="{BB30A4A2-183A-64ED-0CD1-E8BC1A9EE4FE}"/>
              </a:ext>
            </a:extLst>
          </p:cNvPr>
          <p:cNvSpPr>
            <a:spLocks noGrp="1" noChangeArrowheads="1"/>
          </p:cNvSpPr>
          <p:nvPr>
            <p:ph type="ftr" sz="quarter" idx="11"/>
          </p:nvPr>
        </p:nvSpPr>
        <p:spPr>
          <a:ln/>
        </p:spPr>
        <p:txBody>
          <a:bodyPr/>
          <a:lstStyle>
            <a:lvl1pPr>
              <a:defRPr/>
            </a:lvl1pPr>
          </a:lstStyle>
          <a:p>
            <a:pPr>
              <a:defRPr/>
            </a:pPr>
            <a:endParaRPr lang="es-ES" altLang="es-CL"/>
          </a:p>
        </p:txBody>
      </p:sp>
      <p:sp>
        <p:nvSpPr>
          <p:cNvPr id="6" name="Rectangle 6">
            <a:extLst>
              <a:ext uri="{FF2B5EF4-FFF2-40B4-BE49-F238E27FC236}">
                <a16:creationId xmlns:a16="http://schemas.microsoft.com/office/drawing/2014/main" id="{553AAFC7-F1FE-0A20-AB41-D147BA66980F}"/>
              </a:ext>
            </a:extLst>
          </p:cNvPr>
          <p:cNvSpPr>
            <a:spLocks noGrp="1" noChangeArrowheads="1"/>
          </p:cNvSpPr>
          <p:nvPr>
            <p:ph type="sldNum" sz="quarter" idx="12"/>
          </p:nvPr>
        </p:nvSpPr>
        <p:spPr>
          <a:ln/>
        </p:spPr>
        <p:txBody>
          <a:bodyPr/>
          <a:lstStyle>
            <a:lvl1pPr>
              <a:defRPr/>
            </a:lvl1pPr>
          </a:lstStyle>
          <a:p>
            <a:pPr>
              <a:defRPr/>
            </a:pPr>
            <a:fld id="{4EC226F5-A4AB-394D-8891-4FF20FF8275B}" type="slidenum">
              <a:rPr lang="es-ES" altLang="es-CL"/>
              <a:pPr>
                <a:defRPr/>
              </a:pPr>
              <a:t>‹Nº›</a:t>
            </a:fld>
            <a:endParaRPr lang="es-ES" altLang="es-CL"/>
          </a:p>
        </p:txBody>
      </p:sp>
    </p:spTree>
    <p:extLst>
      <p:ext uri="{BB962C8B-B14F-4D97-AF65-F5344CB8AC3E}">
        <p14:creationId xmlns:p14="http://schemas.microsoft.com/office/powerpoint/2010/main" val="2004817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a:t>Haga clic para modificar el estilo de título del patrón</a:t>
            </a:r>
            <a:endParaRPr lang="es-CL"/>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Editar el estilo de texto del patrón</a:t>
            </a:r>
          </a:p>
        </p:txBody>
      </p:sp>
      <p:sp>
        <p:nvSpPr>
          <p:cNvPr id="4" name="Rectangle 4">
            <a:extLst>
              <a:ext uri="{FF2B5EF4-FFF2-40B4-BE49-F238E27FC236}">
                <a16:creationId xmlns:a16="http://schemas.microsoft.com/office/drawing/2014/main" id="{8B7046B7-0D68-F53D-C054-60D0668C0EB3}"/>
              </a:ext>
            </a:extLst>
          </p:cNvPr>
          <p:cNvSpPr>
            <a:spLocks noGrp="1" noChangeArrowheads="1"/>
          </p:cNvSpPr>
          <p:nvPr>
            <p:ph type="dt" sz="half" idx="10"/>
          </p:nvPr>
        </p:nvSpPr>
        <p:spPr>
          <a:ln/>
        </p:spPr>
        <p:txBody>
          <a:bodyPr/>
          <a:lstStyle>
            <a:lvl1pPr>
              <a:defRPr/>
            </a:lvl1pPr>
          </a:lstStyle>
          <a:p>
            <a:pPr>
              <a:defRPr/>
            </a:pPr>
            <a:endParaRPr lang="es-ES" altLang="es-CL"/>
          </a:p>
        </p:txBody>
      </p:sp>
      <p:sp>
        <p:nvSpPr>
          <p:cNvPr id="5" name="Rectangle 5">
            <a:extLst>
              <a:ext uri="{FF2B5EF4-FFF2-40B4-BE49-F238E27FC236}">
                <a16:creationId xmlns:a16="http://schemas.microsoft.com/office/drawing/2014/main" id="{D52B5624-C18F-53A8-5C01-B54249827AED}"/>
              </a:ext>
            </a:extLst>
          </p:cNvPr>
          <p:cNvSpPr>
            <a:spLocks noGrp="1" noChangeArrowheads="1"/>
          </p:cNvSpPr>
          <p:nvPr>
            <p:ph type="ftr" sz="quarter" idx="11"/>
          </p:nvPr>
        </p:nvSpPr>
        <p:spPr>
          <a:ln/>
        </p:spPr>
        <p:txBody>
          <a:bodyPr/>
          <a:lstStyle>
            <a:lvl1pPr>
              <a:defRPr/>
            </a:lvl1pPr>
          </a:lstStyle>
          <a:p>
            <a:pPr>
              <a:defRPr/>
            </a:pPr>
            <a:endParaRPr lang="es-ES" altLang="es-CL"/>
          </a:p>
        </p:txBody>
      </p:sp>
      <p:sp>
        <p:nvSpPr>
          <p:cNvPr id="6" name="Rectangle 6">
            <a:extLst>
              <a:ext uri="{FF2B5EF4-FFF2-40B4-BE49-F238E27FC236}">
                <a16:creationId xmlns:a16="http://schemas.microsoft.com/office/drawing/2014/main" id="{2339F9B5-FD8A-0F3E-FB50-30F23C7F1CB7}"/>
              </a:ext>
            </a:extLst>
          </p:cNvPr>
          <p:cNvSpPr>
            <a:spLocks noGrp="1" noChangeArrowheads="1"/>
          </p:cNvSpPr>
          <p:nvPr>
            <p:ph type="sldNum" sz="quarter" idx="12"/>
          </p:nvPr>
        </p:nvSpPr>
        <p:spPr>
          <a:ln/>
        </p:spPr>
        <p:txBody>
          <a:bodyPr/>
          <a:lstStyle>
            <a:lvl1pPr>
              <a:defRPr/>
            </a:lvl1pPr>
          </a:lstStyle>
          <a:p>
            <a:pPr>
              <a:defRPr/>
            </a:pPr>
            <a:fld id="{8DB581E7-9B8C-A744-B181-F7F9B920A017}" type="slidenum">
              <a:rPr lang="es-ES" altLang="es-CL"/>
              <a:pPr>
                <a:defRPr/>
              </a:pPr>
              <a:t>‹Nº›</a:t>
            </a:fld>
            <a:endParaRPr lang="es-ES" altLang="es-CL"/>
          </a:p>
        </p:txBody>
      </p:sp>
    </p:spTree>
    <p:extLst>
      <p:ext uri="{BB962C8B-B14F-4D97-AF65-F5344CB8AC3E}">
        <p14:creationId xmlns:p14="http://schemas.microsoft.com/office/powerpoint/2010/main" val="1289864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sz="half" idx="1"/>
          </p:nvPr>
        </p:nvSpPr>
        <p:spPr>
          <a:xfrm>
            <a:off x="457200" y="1600200"/>
            <a:ext cx="4038600" cy="452596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p:cNvSpPr>
            <a:spLocks noGrp="1"/>
          </p:cNvSpPr>
          <p:nvPr>
            <p:ph sz="half" idx="2"/>
          </p:nvPr>
        </p:nvSpPr>
        <p:spPr>
          <a:xfrm>
            <a:off x="4648200" y="1600200"/>
            <a:ext cx="4038600" cy="452596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Rectangle 4">
            <a:extLst>
              <a:ext uri="{FF2B5EF4-FFF2-40B4-BE49-F238E27FC236}">
                <a16:creationId xmlns:a16="http://schemas.microsoft.com/office/drawing/2014/main" id="{B0EAA591-1ED5-88B9-6DF5-4CE413800243}"/>
              </a:ext>
            </a:extLst>
          </p:cNvPr>
          <p:cNvSpPr>
            <a:spLocks noGrp="1" noChangeArrowheads="1"/>
          </p:cNvSpPr>
          <p:nvPr>
            <p:ph type="dt" sz="half" idx="10"/>
          </p:nvPr>
        </p:nvSpPr>
        <p:spPr>
          <a:ln/>
        </p:spPr>
        <p:txBody>
          <a:bodyPr/>
          <a:lstStyle>
            <a:lvl1pPr>
              <a:defRPr/>
            </a:lvl1pPr>
          </a:lstStyle>
          <a:p>
            <a:pPr>
              <a:defRPr/>
            </a:pPr>
            <a:endParaRPr lang="es-ES" altLang="es-CL"/>
          </a:p>
        </p:txBody>
      </p:sp>
      <p:sp>
        <p:nvSpPr>
          <p:cNvPr id="6" name="Rectangle 5">
            <a:extLst>
              <a:ext uri="{FF2B5EF4-FFF2-40B4-BE49-F238E27FC236}">
                <a16:creationId xmlns:a16="http://schemas.microsoft.com/office/drawing/2014/main" id="{EF2724D9-45B2-579A-1593-092002156504}"/>
              </a:ext>
            </a:extLst>
          </p:cNvPr>
          <p:cNvSpPr>
            <a:spLocks noGrp="1" noChangeArrowheads="1"/>
          </p:cNvSpPr>
          <p:nvPr>
            <p:ph type="ftr" sz="quarter" idx="11"/>
          </p:nvPr>
        </p:nvSpPr>
        <p:spPr>
          <a:ln/>
        </p:spPr>
        <p:txBody>
          <a:bodyPr/>
          <a:lstStyle>
            <a:lvl1pPr>
              <a:defRPr/>
            </a:lvl1pPr>
          </a:lstStyle>
          <a:p>
            <a:pPr>
              <a:defRPr/>
            </a:pPr>
            <a:endParaRPr lang="es-ES" altLang="es-CL"/>
          </a:p>
        </p:txBody>
      </p:sp>
      <p:sp>
        <p:nvSpPr>
          <p:cNvPr id="7" name="Rectangle 6">
            <a:extLst>
              <a:ext uri="{FF2B5EF4-FFF2-40B4-BE49-F238E27FC236}">
                <a16:creationId xmlns:a16="http://schemas.microsoft.com/office/drawing/2014/main" id="{81A972B8-32AD-6A07-1815-CBA70C8B93E4}"/>
              </a:ext>
            </a:extLst>
          </p:cNvPr>
          <p:cNvSpPr>
            <a:spLocks noGrp="1" noChangeArrowheads="1"/>
          </p:cNvSpPr>
          <p:nvPr>
            <p:ph type="sldNum" sz="quarter" idx="12"/>
          </p:nvPr>
        </p:nvSpPr>
        <p:spPr>
          <a:ln/>
        </p:spPr>
        <p:txBody>
          <a:bodyPr/>
          <a:lstStyle>
            <a:lvl1pPr>
              <a:defRPr/>
            </a:lvl1pPr>
          </a:lstStyle>
          <a:p>
            <a:pPr>
              <a:defRPr/>
            </a:pPr>
            <a:fld id="{C2A50CEB-DA95-3842-A0F7-C9DB3D3DDC48}" type="slidenum">
              <a:rPr lang="es-ES" altLang="es-CL"/>
              <a:pPr>
                <a:defRPr/>
              </a:pPr>
              <a:t>‹Nº›</a:t>
            </a:fld>
            <a:endParaRPr lang="es-ES" altLang="es-CL"/>
          </a:p>
        </p:txBody>
      </p:sp>
    </p:spTree>
    <p:extLst>
      <p:ext uri="{BB962C8B-B14F-4D97-AF65-F5344CB8AC3E}">
        <p14:creationId xmlns:p14="http://schemas.microsoft.com/office/powerpoint/2010/main" val="1680433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a:t>Haga clic para modificar el estilo de título del patrón</a:t>
            </a:r>
            <a:endParaRPr lang="es-CL"/>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Rectangle 4">
            <a:extLst>
              <a:ext uri="{FF2B5EF4-FFF2-40B4-BE49-F238E27FC236}">
                <a16:creationId xmlns:a16="http://schemas.microsoft.com/office/drawing/2014/main" id="{B8A0F4E3-0FBE-54C4-B146-53F9BF328920}"/>
              </a:ext>
            </a:extLst>
          </p:cNvPr>
          <p:cNvSpPr>
            <a:spLocks noGrp="1" noChangeArrowheads="1"/>
          </p:cNvSpPr>
          <p:nvPr>
            <p:ph type="dt" sz="half" idx="10"/>
          </p:nvPr>
        </p:nvSpPr>
        <p:spPr>
          <a:ln/>
        </p:spPr>
        <p:txBody>
          <a:bodyPr/>
          <a:lstStyle>
            <a:lvl1pPr>
              <a:defRPr/>
            </a:lvl1pPr>
          </a:lstStyle>
          <a:p>
            <a:pPr>
              <a:defRPr/>
            </a:pPr>
            <a:endParaRPr lang="es-ES" altLang="es-CL"/>
          </a:p>
        </p:txBody>
      </p:sp>
      <p:sp>
        <p:nvSpPr>
          <p:cNvPr id="8" name="Rectangle 5">
            <a:extLst>
              <a:ext uri="{FF2B5EF4-FFF2-40B4-BE49-F238E27FC236}">
                <a16:creationId xmlns:a16="http://schemas.microsoft.com/office/drawing/2014/main" id="{3538C35E-E990-A841-5F74-73058C28024B}"/>
              </a:ext>
            </a:extLst>
          </p:cNvPr>
          <p:cNvSpPr>
            <a:spLocks noGrp="1" noChangeArrowheads="1"/>
          </p:cNvSpPr>
          <p:nvPr>
            <p:ph type="ftr" sz="quarter" idx="11"/>
          </p:nvPr>
        </p:nvSpPr>
        <p:spPr>
          <a:ln/>
        </p:spPr>
        <p:txBody>
          <a:bodyPr/>
          <a:lstStyle>
            <a:lvl1pPr>
              <a:defRPr/>
            </a:lvl1pPr>
          </a:lstStyle>
          <a:p>
            <a:pPr>
              <a:defRPr/>
            </a:pPr>
            <a:endParaRPr lang="es-ES" altLang="es-CL"/>
          </a:p>
        </p:txBody>
      </p:sp>
      <p:sp>
        <p:nvSpPr>
          <p:cNvPr id="9" name="Rectangle 6">
            <a:extLst>
              <a:ext uri="{FF2B5EF4-FFF2-40B4-BE49-F238E27FC236}">
                <a16:creationId xmlns:a16="http://schemas.microsoft.com/office/drawing/2014/main" id="{8F820681-23C9-A592-75EA-8B830FC1279B}"/>
              </a:ext>
            </a:extLst>
          </p:cNvPr>
          <p:cNvSpPr>
            <a:spLocks noGrp="1" noChangeArrowheads="1"/>
          </p:cNvSpPr>
          <p:nvPr>
            <p:ph type="sldNum" sz="quarter" idx="12"/>
          </p:nvPr>
        </p:nvSpPr>
        <p:spPr>
          <a:ln/>
        </p:spPr>
        <p:txBody>
          <a:bodyPr/>
          <a:lstStyle>
            <a:lvl1pPr>
              <a:defRPr/>
            </a:lvl1pPr>
          </a:lstStyle>
          <a:p>
            <a:pPr>
              <a:defRPr/>
            </a:pPr>
            <a:fld id="{3FDE60A5-DB2E-6347-B28F-3F4538C08311}" type="slidenum">
              <a:rPr lang="es-ES" altLang="es-CL"/>
              <a:pPr>
                <a:defRPr/>
              </a:pPr>
              <a:t>‹Nº›</a:t>
            </a:fld>
            <a:endParaRPr lang="es-ES" altLang="es-CL"/>
          </a:p>
        </p:txBody>
      </p:sp>
    </p:spTree>
    <p:extLst>
      <p:ext uri="{BB962C8B-B14F-4D97-AF65-F5344CB8AC3E}">
        <p14:creationId xmlns:p14="http://schemas.microsoft.com/office/powerpoint/2010/main" val="2853273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Rectangle 4">
            <a:extLst>
              <a:ext uri="{FF2B5EF4-FFF2-40B4-BE49-F238E27FC236}">
                <a16:creationId xmlns:a16="http://schemas.microsoft.com/office/drawing/2014/main" id="{619FFC97-9DCE-D296-63A0-8AC7B476644E}"/>
              </a:ext>
            </a:extLst>
          </p:cNvPr>
          <p:cNvSpPr>
            <a:spLocks noGrp="1" noChangeArrowheads="1"/>
          </p:cNvSpPr>
          <p:nvPr>
            <p:ph type="dt" sz="half" idx="10"/>
          </p:nvPr>
        </p:nvSpPr>
        <p:spPr>
          <a:ln/>
        </p:spPr>
        <p:txBody>
          <a:bodyPr/>
          <a:lstStyle>
            <a:lvl1pPr>
              <a:defRPr/>
            </a:lvl1pPr>
          </a:lstStyle>
          <a:p>
            <a:pPr>
              <a:defRPr/>
            </a:pPr>
            <a:endParaRPr lang="es-ES" altLang="es-CL"/>
          </a:p>
        </p:txBody>
      </p:sp>
      <p:sp>
        <p:nvSpPr>
          <p:cNvPr id="4" name="Rectangle 5">
            <a:extLst>
              <a:ext uri="{FF2B5EF4-FFF2-40B4-BE49-F238E27FC236}">
                <a16:creationId xmlns:a16="http://schemas.microsoft.com/office/drawing/2014/main" id="{24621DFC-4529-A34C-BD25-B5AE5D2829B0}"/>
              </a:ext>
            </a:extLst>
          </p:cNvPr>
          <p:cNvSpPr>
            <a:spLocks noGrp="1" noChangeArrowheads="1"/>
          </p:cNvSpPr>
          <p:nvPr>
            <p:ph type="ftr" sz="quarter" idx="11"/>
          </p:nvPr>
        </p:nvSpPr>
        <p:spPr>
          <a:ln/>
        </p:spPr>
        <p:txBody>
          <a:bodyPr/>
          <a:lstStyle>
            <a:lvl1pPr>
              <a:defRPr/>
            </a:lvl1pPr>
          </a:lstStyle>
          <a:p>
            <a:pPr>
              <a:defRPr/>
            </a:pPr>
            <a:endParaRPr lang="es-ES" altLang="es-CL"/>
          </a:p>
        </p:txBody>
      </p:sp>
      <p:sp>
        <p:nvSpPr>
          <p:cNvPr id="5" name="Rectangle 6">
            <a:extLst>
              <a:ext uri="{FF2B5EF4-FFF2-40B4-BE49-F238E27FC236}">
                <a16:creationId xmlns:a16="http://schemas.microsoft.com/office/drawing/2014/main" id="{3D799104-E6C7-1AA0-E5BE-FB3F5F883F8D}"/>
              </a:ext>
            </a:extLst>
          </p:cNvPr>
          <p:cNvSpPr>
            <a:spLocks noGrp="1" noChangeArrowheads="1"/>
          </p:cNvSpPr>
          <p:nvPr>
            <p:ph type="sldNum" sz="quarter" idx="12"/>
          </p:nvPr>
        </p:nvSpPr>
        <p:spPr>
          <a:ln/>
        </p:spPr>
        <p:txBody>
          <a:bodyPr/>
          <a:lstStyle>
            <a:lvl1pPr>
              <a:defRPr/>
            </a:lvl1pPr>
          </a:lstStyle>
          <a:p>
            <a:pPr>
              <a:defRPr/>
            </a:pPr>
            <a:fld id="{0E883254-2767-194F-9713-0C5391EEE82A}" type="slidenum">
              <a:rPr lang="es-ES" altLang="es-CL"/>
              <a:pPr>
                <a:defRPr/>
              </a:pPr>
              <a:t>‹Nº›</a:t>
            </a:fld>
            <a:endParaRPr lang="es-ES" altLang="es-CL"/>
          </a:p>
        </p:txBody>
      </p:sp>
    </p:spTree>
    <p:extLst>
      <p:ext uri="{BB962C8B-B14F-4D97-AF65-F5344CB8AC3E}">
        <p14:creationId xmlns:p14="http://schemas.microsoft.com/office/powerpoint/2010/main" val="4091326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08E1AE2-43DF-924D-4BED-696F23CAF28F}"/>
              </a:ext>
            </a:extLst>
          </p:cNvPr>
          <p:cNvSpPr>
            <a:spLocks noGrp="1" noChangeArrowheads="1"/>
          </p:cNvSpPr>
          <p:nvPr>
            <p:ph type="dt" sz="half" idx="10"/>
          </p:nvPr>
        </p:nvSpPr>
        <p:spPr>
          <a:ln/>
        </p:spPr>
        <p:txBody>
          <a:bodyPr/>
          <a:lstStyle>
            <a:lvl1pPr>
              <a:defRPr/>
            </a:lvl1pPr>
          </a:lstStyle>
          <a:p>
            <a:pPr>
              <a:defRPr/>
            </a:pPr>
            <a:endParaRPr lang="es-ES" altLang="es-CL"/>
          </a:p>
        </p:txBody>
      </p:sp>
      <p:sp>
        <p:nvSpPr>
          <p:cNvPr id="3" name="Rectangle 5">
            <a:extLst>
              <a:ext uri="{FF2B5EF4-FFF2-40B4-BE49-F238E27FC236}">
                <a16:creationId xmlns:a16="http://schemas.microsoft.com/office/drawing/2014/main" id="{95C1B863-504A-B77B-AFE2-A3D763D140DF}"/>
              </a:ext>
            </a:extLst>
          </p:cNvPr>
          <p:cNvSpPr>
            <a:spLocks noGrp="1" noChangeArrowheads="1"/>
          </p:cNvSpPr>
          <p:nvPr>
            <p:ph type="ftr" sz="quarter" idx="11"/>
          </p:nvPr>
        </p:nvSpPr>
        <p:spPr>
          <a:ln/>
        </p:spPr>
        <p:txBody>
          <a:bodyPr/>
          <a:lstStyle>
            <a:lvl1pPr>
              <a:defRPr/>
            </a:lvl1pPr>
          </a:lstStyle>
          <a:p>
            <a:pPr>
              <a:defRPr/>
            </a:pPr>
            <a:endParaRPr lang="es-ES" altLang="es-CL"/>
          </a:p>
        </p:txBody>
      </p:sp>
      <p:sp>
        <p:nvSpPr>
          <p:cNvPr id="4" name="Rectangle 6">
            <a:extLst>
              <a:ext uri="{FF2B5EF4-FFF2-40B4-BE49-F238E27FC236}">
                <a16:creationId xmlns:a16="http://schemas.microsoft.com/office/drawing/2014/main" id="{3E78059D-14DC-F635-667F-9E2180EEFE5E}"/>
              </a:ext>
            </a:extLst>
          </p:cNvPr>
          <p:cNvSpPr>
            <a:spLocks noGrp="1" noChangeArrowheads="1"/>
          </p:cNvSpPr>
          <p:nvPr>
            <p:ph type="sldNum" sz="quarter" idx="12"/>
          </p:nvPr>
        </p:nvSpPr>
        <p:spPr>
          <a:ln/>
        </p:spPr>
        <p:txBody>
          <a:bodyPr/>
          <a:lstStyle>
            <a:lvl1pPr>
              <a:defRPr/>
            </a:lvl1pPr>
          </a:lstStyle>
          <a:p>
            <a:pPr>
              <a:defRPr/>
            </a:pPr>
            <a:fld id="{0AF23219-44FE-DF4B-A021-8DA01A58D5AD}" type="slidenum">
              <a:rPr lang="es-ES" altLang="es-CL"/>
              <a:pPr>
                <a:defRPr/>
              </a:pPr>
              <a:t>‹Nº›</a:t>
            </a:fld>
            <a:endParaRPr lang="es-ES" altLang="es-CL"/>
          </a:p>
        </p:txBody>
      </p:sp>
    </p:spTree>
    <p:extLst>
      <p:ext uri="{BB962C8B-B14F-4D97-AF65-F5344CB8AC3E}">
        <p14:creationId xmlns:p14="http://schemas.microsoft.com/office/powerpoint/2010/main" val="3630928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CL"/>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Rectangle 4">
            <a:extLst>
              <a:ext uri="{FF2B5EF4-FFF2-40B4-BE49-F238E27FC236}">
                <a16:creationId xmlns:a16="http://schemas.microsoft.com/office/drawing/2014/main" id="{E99B1B35-5882-92AD-4270-F98D46AF341A}"/>
              </a:ext>
            </a:extLst>
          </p:cNvPr>
          <p:cNvSpPr>
            <a:spLocks noGrp="1" noChangeArrowheads="1"/>
          </p:cNvSpPr>
          <p:nvPr>
            <p:ph type="dt" sz="half" idx="10"/>
          </p:nvPr>
        </p:nvSpPr>
        <p:spPr>
          <a:ln/>
        </p:spPr>
        <p:txBody>
          <a:bodyPr/>
          <a:lstStyle>
            <a:lvl1pPr>
              <a:defRPr/>
            </a:lvl1pPr>
          </a:lstStyle>
          <a:p>
            <a:pPr>
              <a:defRPr/>
            </a:pPr>
            <a:endParaRPr lang="es-ES" altLang="es-CL"/>
          </a:p>
        </p:txBody>
      </p:sp>
      <p:sp>
        <p:nvSpPr>
          <p:cNvPr id="6" name="Rectangle 5">
            <a:extLst>
              <a:ext uri="{FF2B5EF4-FFF2-40B4-BE49-F238E27FC236}">
                <a16:creationId xmlns:a16="http://schemas.microsoft.com/office/drawing/2014/main" id="{DB36BACA-C8BF-5133-021A-F7A8F4163217}"/>
              </a:ext>
            </a:extLst>
          </p:cNvPr>
          <p:cNvSpPr>
            <a:spLocks noGrp="1" noChangeArrowheads="1"/>
          </p:cNvSpPr>
          <p:nvPr>
            <p:ph type="ftr" sz="quarter" idx="11"/>
          </p:nvPr>
        </p:nvSpPr>
        <p:spPr>
          <a:ln/>
        </p:spPr>
        <p:txBody>
          <a:bodyPr/>
          <a:lstStyle>
            <a:lvl1pPr>
              <a:defRPr/>
            </a:lvl1pPr>
          </a:lstStyle>
          <a:p>
            <a:pPr>
              <a:defRPr/>
            </a:pPr>
            <a:endParaRPr lang="es-ES" altLang="es-CL"/>
          </a:p>
        </p:txBody>
      </p:sp>
      <p:sp>
        <p:nvSpPr>
          <p:cNvPr id="7" name="Rectangle 6">
            <a:extLst>
              <a:ext uri="{FF2B5EF4-FFF2-40B4-BE49-F238E27FC236}">
                <a16:creationId xmlns:a16="http://schemas.microsoft.com/office/drawing/2014/main" id="{2B0AC140-BE2B-2CA9-3E54-2A991C1BDC46}"/>
              </a:ext>
            </a:extLst>
          </p:cNvPr>
          <p:cNvSpPr>
            <a:spLocks noGrp="1" noChangeArrowheads="1"/>
          </p:cNvSpPr>
          <p:nvPr>
            <p:ph type="sldNum" sz="quarter" idx="12"/>
          </p:nvPr>
        </p:nvSpPr>
        <p:spPr>
          <a:ln/>
        </p:spPr>
        <p:txBody>
          <a:bodyPr/>
          <a:lstStyle>
            <a:lvl1pPr>
              <a:defRPr/>
            </a:lvl1pPr>
          </a:lstStyle>
          <a:p>
            <a:pPr>
              <a:defRPr/>
            </a:pPr>
            <a:fld id="{84183CBE-078F-E144-9734-D543BCF307D3}" type="slidenum">
              <a:rPr lang="es-ES" altLang="es-CL"/>
              <a:pPr>
                <a:defRPr/>
              </a:pPr>
              <a:t>‹Nº›</a:t>
            </a:fld>
            <a:endParaRPr lang="es-ES" altLang="es-CL"/>
          </a:p>
        </p:txBody>
      </p:sp>
    </p:spTree>
    <p:extLst>
      <p:ext uri="{BB962C8B-B14F-4D97-AF65-F5344CB8AC3E}">
        <p14:creationId xmlns:p14="http://schemas.microsoft.com/office/powerpoint/2010/main" val="274726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L" noProof="0"/>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Rectangle 4">
            <a:extLst>
              <a:ext uri="{FF2B5EF4-FFF2-40B4-BE49-F238E27FC236}">
                <a16:creationId xmlns:a16="http://schemas.microsoft.com/office/drawing/2014/main" id="{29B594F2-0570-15DD-79E1-951B9CACC0CB}"/>
              </a:ext>
            </a:extLst>
          </p:cNvPr>
          <p:cNvSpPr>
            <a:spLocks noGrp="1" noChangeArrowheads="1"/>
          </p:cNvSpPr>
          <p:nvPr>
            <p:ph type="dt" sz="half" idx="10"/>
          </p:nvPr>
        </p:nvSpPr>
        <p:spPr>
          <a:ln/>
        </p:spPr>
        <p:txBody>
          <a:bodyPr/>
          <a:lstStyle>
            <a:lvl1pPr>
              <a:defRPr/>
            </a:lvl1pPr>
          </a:lstStyle>
          <a:p>
            <a:pPr>
              <a:defRPr/>
            </a:pPr>
            <a:endParaRPr lang="es-ES" altLang="es-CL"/>
          </a:p>
        </p:txBody>
      </p:sp>
      <p:sp>
        <p:nvSpPr>
          <p:cNvPr id="6" name="Rectangle 5">
            <a:extLst>
              <a:ext uri="{FF2B5EF4-FFF2-40B4-BE49-F238E27FC236}">
                <a16:creationId xmlns:a16="http://schemas.microsoft.com/office/drawing/2014/main" id="{F16454C0-1910-0579-4513-0A00D9C9CBD0}"/>
              </a:ext>
            </a:extLst>
          </p:cNvPr>
          <p:cNvSpPr>
            <a:spLocks noGrp="1" noChangeArrowheads="1"/>
          </p:cNvSpPr>
          <p:nvPr>
            <p:ph type="ftr" sz="quarter" idx="11"/>
          </p:nvPr>
        </p:nvSpPr>
        <p:spPr>
          <a:ln/>
        </p:spPr>
        <p:txBody>
          <a:bodyPr/>
          <a:lstStyle>
            <a:lvl1pPr>
              <a:defRPr/>
            </a:lvl1pPr>
          </a:lstStyle>
          <a:p>
            <a:pPr>
              <a:defRPr/>
            </a:pPr>
            <a:endParaRPr lang="es-ES" altLang="es-CL"/>
          </a:p>
        </p:txBody>
      </p:sp>
      <p:sp>
        <p:nvSpPr>
          <p:cNvPr id="7" name="Rectangle 6">
            <a:extLst>
              <a:ext uri="{FF2B5EF4-FFF2-40B4-BE49-F238E27FC236}">
                <a16:creationId xmlns:a16="http://schemas.microsoft.com/office/drawing/2014/main" id="{7B59444D-EED1-30AF-3649-B9D4E58D3F75}"/>
              </a:ext>
            </a:extLst>
          </p:cNvPr>
          <p:cNvSpPr>
            <a:spLocks noGrp="1" noChangeArrowheads="1"/>
          </p:cNvSpPr>
          <p:nvPr>
            <p:ph type="sldNum" sz="quarter" idx="12"/>
          </p:nvPr>
        </p:nvSpPr>
        <p:spPr>
          <a:ln/>
        </p:spPr>
        <p:txBody>
          <a:bodyPr/>
          <a:lstStyle>
            <a:lvl1pPr>
              <a:defRPr/>
            </a:lvl1pPr>
          </a:lstStyle>
          <a:p>
            <a:pPr>
              <a:defRPr/>
            </a:pPr>
            <a:fld id="{F10A5F45-5318-CA41-9A45-8D50A47C628C}" type="slidenum">
              <a:rPr lang="es-ES" altLang="es-CL"/>
              <a:pPr>
                <a:defRPr/>
              </a:pPr>
              <a:t>‹Nº›</a:t>
            </a:fld>
            <a:endParaRPr lang="es-ES" altLang="es-CL"/>
          </a:p>
        </p:txBody>
      </p:sp>
    </p:spTree>
    <p:extLst>
      <p:ext uri="{BB962C8B-B14F-4D97-AF65-F5344CB8AC3E}">
        <p14:creationId xmlns:p14="http://schemas.microsoft.com/office/powerpoint/2010/main" val="305329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6A48923-55C2-32E5-8287-428D4AF777E9}"/>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CL"/>
              <a:t>Haga clic para cambiar el estilo de título	</a:t>
            </a:r>
          </a:p>
        </p:txBody>
      </p:sp>
      <p:sp>
        <p:nvSpPr>
          <p:cNvPr id="1027" name="Rectangle 3">
            <a:extLst>
              <a:ext uri="{FF2B5EF4-FFF2-40B4-BE49-F238E27FC236}">
                <a16:creationId xmlns:a16="http://schemas.microsoft.com/office/drawing/2014/main" id="{04797257-6706-1A32-A828-C37CB84C72BC}"/>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CL"/>
              <a:t>Haga clic para modificar el estilo de texto del patrón</a:t>
            </a:r>
          </a:p>
          <a:p>
            <a:pPr lvl="1"/>
            <a:r>
              <a:rPr lang="es-ES" altLang="es-CL"/>
              <a:t>Segundo nivel</a:t>
            </a:r>
          </a:p>
          <a:p>
            <a:pPr lvl="2"/>
            <a:r>
              <a:rPr lang="es-ES" altLang="es-CL"/>
              <a:t>Tercer nivel</a:t>
            </a:r>
          </a:p>
          <a:p>
            <a:pPr lvl="3"/>
            <a:r>
              <a:rPr lang="es-ES" altLang="es-CL"/>
              <a:t>Cuarto nivel</a:t>
            </a:r>
          </a:p>
          <a:p>
            <a:pPr lvl="4"/>
            <a:r>
              <a:rPr lang="es-ES" altLang="es-CL"/>
              <a:t>Quinto nivel</a:t>
            </a:r>
          </a:p>
        </p:txBody>
      </p:sp>
      <p:sp>
        <p:nvSpPr>
          <p:cNvPr id="1028" name="Rectangle 4">
            <a:extLst>
              <a:ext uri="{FF2B5EF4-FFF2-40B4-BE49-F238E27FC236}">
                <a16:creationId xmlns:a16="http://schemas.microsoft.com/office/drawing/2014/main" id="{49C097A4-A593-452E-6B24-8806D9422546}"/>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s-ES" altLang="es-CL"/>
          </a:p>
        </p:txBody>
      </p:sp>
      <p:sp>
        <p:nvSpPr>
          <p:cNvPr id="1029" name="Rectangle 5">
            <a:extLst>
              <a:ext uri="{FF2B5EF4-FFF2-40B4-BE49-F238E27FC236}">
                <a16:creationId xmlns:a16="http://schemas.microsoft.com/office/drawing/2014/main" id="{71F4850E-A3C4-0C0E-2D91-9F2BA63BCB4D}"/>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s-ES" altLang="es-CL"/>
          </a:p>
        </p:txBody>
      </p:sp>
      <p:sp>
        <p:nvSpPr>
          <p:cNvPr id="1030" name="Rectangle 6">
            <a:extLst>
              <a:ext uri="{FF2B5EF4-FFF2-40B4-BE49-F238E27FC236}">
                <a16:creationId xmlns:a16="http://schemas.microsoft.com/office/drawing/2014/main" id="{C34B03EC-DECD-11C4-F865-81A128D89E5C}"/>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D8F7A63-E226-C14F-BA9F-3E3396C213AA}" type="slidenum">
              <a:rPr lang="es-ES" altLang="es-CL"/>
              <a:pPr>
                <a:defRPr/>
              </a:pPr>
              <a:t>‹Nº›</a:t>
            </a:fld>
            <a:endParaRPr lang="es-ES" alt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a:extLst>
              <a:ext uri="{FF2B5EF4-FFF2-40B4-BE49-F238E27FC236}">
                <a16:creationId xmlns:a16="http://schemas.microsoft.com/office/drawing/2014/main" id="{5485D5C3-BAF5-7F62-0D66-55D407B2B50A}"/>
              </a:ext>
            </a:extLst>
          </p:cNvPr>
          <p:cNvSpPr>
            <a:spLocks noGrp="1" noChangeArrowheads="1"/>
          </p:cNvSpPr>
          <p:nvPr>
            <p:ph type="title"/>
          </p:nvPr>
        </p:nvSpPr>
        <p:spPr>
          <a:xfrm>
            <a:off x="457200" y="188913"/>
            <a:ext cx="8229600" cy="1008062"/>
          </a:xfrm>
        </p:spPr>
        <p:txBody>
          <a:bodyPr/>
          <a:lstStyle/>
          <a:p>
            <a:pPr eaLnBrk="1" hangingPunct="1"/>
            <a:r>
              <a:rPr lang="es-ES_tradnl" altLang="es-ES" sz="4000" b="1">
                <a:solidFill>
                  <a:srgbClr val="FF0000"/>
                </a:solidFill>
              </a:rPr>
              <a:t>Características de la Mediación</a:t>
            </a:r>
          </a:p>
        </p:txBody>
      </p:sp>
      <p:sp>
        <p:nvSpPr>
          <p:cNvPr id="31747" name="Rectangle 3">
            <a:extLst>
              <a:ext uri="{FF2B5EF4-FFF2-40B4-BE49-F238E27FC236}">
                <a16:creationId xmlns:a16="http://schemas.microsoft.com/office/drawing/2014/main" id="{83793DB7-D5CF-D3F9-DDD1-9A8E80DD666D}"/>
              </a:ext>
            </a:extLst>
          </p:cNvPr>
          <p:cNvSpPr>
            <a:spLocks noGrp="1" noChangeArrowheads="1"/>
          </p:cNvSpPr>
          <p:nvPr>
            <p:ph idx="1"/>
          </p:nvPr>
        </p:nvSpPr>
        <p:spPr>
          <a:xfrm>
            <a:off x="611188" y="1268413"/>
            <a:ext cx="8353425" cy="5400675"/>
          </a:xfrm>
        </p:spPr>
        <p:txBody>
          <a:bodyPr/>
          <a:lstStyle/>
          <a:p>
            <a:pPr eaLnBrk="1" hangingPunct="1">
              <a:spcBef>
                <a:spcPct val="50000"/>
              </a:spcBef>
            </a:pPr>
            <a:r>
              <a:rPr lang="en-US" altLang="es-ES" sz="2400" b="1"/>
              <a:t>Método no adversarial</a:t>
            </a:r>
          </a:p>
          <a:p>
            <a:pPr eaLnBrk="1" hangingPunct="1">
              <a:spcBef>
                <a:spcPct val="50000"/>
              </a:spcBef>
            </a:pPr>
            <a:r>
              <a:rPr lang="en-US" altLang="es-ES" sz="2400" b="1"/>
              <a:t>Voluntario</a:t>
            </a:r>
          </a:p>
          <a:p>
            <a:pPr eaLnBrk="1" hangingPunct="1">
              <a:spcBef>
                <a:spcPct val="50000"/>
              </a:spcBef>
            </a:pPr>
            <a:r>
              <a:rPr lang="en-US" altLang="es-ES" sz="2400" b="1"/>
              <a:t>Autónomo </a:t>
            </a:r>
          </a:p>
          <a:p>
            <a:pPr eaLnBrk="1" hangingPunct="1">
              <a:spcBef>
                <a:spcPct val="50000"/>
              </a:spcBef>
            </a:pPr>
            <a:r>
              <a:rPr lang="en-US" altLang="es-ES" sz="2400" b="1"/>
              <a:t>Participativo</a:t>
            </a:r>
          </a:p>
          <a:p>
            <a:pPr eaLnBrk="1" hangingPunct="1">
              <a:spcBef>
                <a:spcPct val="50000"/>
              </a:spcBef>
            </a:pPr>
            <a:r>
              <a:rPr lang="en-US" altLang="es-ES" sz="2400" b="1"/>
              <a:t>Flexible - Informal, pero con estructura</a:t>
            </a:r>
          </a:p>
          <a:p>
            <a:pPr eaLnBrk="1" hangingPunct="1">
              <a:spcBef>
                <a:spcPct val="50000"/>
              </a:spcBef>
            </a:pPr>
            <a:r>
              <a:rPr lang="en-US" altLang="es-ES" sz="2400" b="1"/>
              <a:t>Reserva - confidencial (externa e internamente)</a:t>
            </a:r>
          </a:p>
          <a:p>
            <a:pPr eaLnBrk="1" hangingPunct="1">
              <a:spcBef>
                <a:spcPct val="50000"/>
              </a:spcBef>
            </a:pPr>
            <a:r>
              <a:rPr lang="en-US" altLang="es-ES" sz="2400" b="1"/>
              <a:t>Requiere equilibrio de poder entre las partes</a:t>
            </a:r>
          </a:p>
          <a:p>
            <a:pPr eaLnBrk="1" hangingPunct="1">
              <a:spcBef>
                <a:spcPct val="50000"/>
              </a:spcBef>
            </a:pPr>
            <a:r>
              <a:rPr lang="en-US" altLang="es-ES" sz="2400" b="1"/>
              <a:t>Centra la mirada en el futuro de las partes</a:t>
            </a:r>
          </a:p>
          <a:p>
            <a:pPr eaLnBrk="1" hangingPunct="1">
              <a:spcBef>
                <a:spcPct val="50000"/>
              </a:spcBef>
            </a:pPr>
            <a:r>
              <a:rPr lang="en-US" altLang="es-ES" sz="2400" b="1"/>
              <a:t>Evita el deterioro de la relación entre las partes</a:t>
            </a:r>
          </a:p>
          <a:p>
            <a:pPr eaLnBrk="1" hangingPunct="1">
              <a:spcBef>
                <a:spcPct val="50000"/>
              </a:spcBef>
            </a:pPr>
            <a:endParaRPr lang="en-US" altLang="es-ES" sz="2400" b="1"/>
          </a:p>
          <a:p>
            <a:pPr eaLnBrk="1" hangingPunct="1">
              <a:spcBef>
                <a:spcPct val="50000"/>
              </a:spcBef>
            </a:pPr>
            <a:endParaRPr lang="en-US" altLang="es-ES" sz="2400" b="1"/>
          </a:p>
          <a:p>
            <a:pPr eaLnBrk="1" hangingPunct="1"/>
            <a:endParaRPr lang="es-ES_tradnl" altLang="es-E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31747">
                                            <p:txEl>
                                              <p:pRg st="6" end="6"/>
                                            </p:txEl>
                                          </p:spTgt>
                                        </p:tgtEl>
                                        <p:attrNameLst>
                                          <p:attrName>style.visibility</p:attrName>
                                        </p:attrNameLst>
                                      </p:cBhvr>
                                      <p:to>
                                        <p:strVal val="visible"/>
                                      </p:to>
                                    </p:set>
                                    <p:animEffect transition="in" filter="fade">
                                      <p:cBhvr>
                                        <p:cTn id="31" dur="500"/>
                                        <p:tgtEl>
                                          <p:spTgt spid="31747">
                                            <p:txEl>
                                              <p:pRg st="6" end="6"/>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31747">
                                            <p:txEl>
                                              <p:pRg st="7" end="7"/>
                                            </p:txEl>
                                          </p:spTgt>
                                        </p:tgtEl>
                                        <p:attrNameLst>
                                          <p:attrName>style.visibility</p:attrName>
                                        </p:attrNameLst>
                                      </p:cBhvr>
                                      <p:to>
                                        <p:strVal val="visible"/>
                                      </p:to>
                                    </p:set>
                                    <p:animEffect transition="in" filter="fade">
                                      <p:cBhvr>
                                        <p:cTn id="36" dur="500"/>
                                        <p:tgtEl>
                                          <p:spTgt spid="31747">
                                            <p:txEl>
                                              <p:pRg st="7" end="7"/>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nodeType="clickEffect">
                                  <p:stCondLst>
                                    <p:cond delay="0"/>
                                  </p:stCondLst>
                                  <p:childTnLst>
                                    <p:set>
                                      <p:cBhvr>
                                        <p:cTn id="40" dur="1" fill="hold">
                                          <p:stCondLst>
                                            <p:cond delay="0"/>
                                          </p:stCondLst>
                                        </p:cTn>
                                        <p:tgtEl>
                                          <p:spTgt spid="31747">
                                            <p:txEl>
                                              <p:pRg st="8" end="8"/>
                                            </p:txEl>
                                          </p:spTgt>
                                        </p:tgtEl>
                                        <p:attrNameLst>
                                          <p:attrName>style.visibility</p:attrName>
                                        </p:attrNameLst>
                                      </p:cBhvr>
                                      <p:to>
                                        <p:strVal val="visible"/>
                                      </p:to>
                                    </p:set>
                                    <p:anim calcmode="lin" valueType="num">
                                      <p:cBhvr additive="base">
                                        <p:cTn id="41" dur="500" fill="hold"/>
                                        <p:tgtEl>
                                          <p:spTgt spid="31747">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174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2D1E0405-5324-E704-1D58-A5AD4B4C02EA}"/>
              </a:ext>
            </a:extLst>
          </p:cNvPr>
          <p:cNvSpPr>
            <a:spLocks noGrp="1" noChangeArrowheads="1"/>
          </p:cNvSpPr>
          <p:nvPr>
            <p:ph type="title"/>
          </p:nvPr>
        </p:nvSpPr>
        <p:spPr/>
        <p:txBody>
          <a:bodyPr/>
          <a:lstStyle/>
          <a:p>
            <a:pPr eaLnBrk="1" hangingPunct="1"/>
            <a:r>
              <a:rPr lang="es-ES" altLang="es-ES">
                <a:solidFill>
                  <a:schemeClr val="bg1"/>
                </a:solidFill>
              </a:rPr>
              <a:t>Dilema Cinco</a:t>
            </a:r>
          </a:p>
        </p:txBody>
      </p:sp>
      <p:sp>
        <p:nvSpPr>
          <p:cNvPr id="45059" name="Rectangle 3">
            <a:extLst>
              <a:ext uri="{FF2B5EF4-FFF2-40B4-BE49-F238E27FC236}">
                <a16:creationId xmlns:a16="http://schemas.microsoft.com/office/drawing/2014/main" id="{EFE20807-E866-9BCE-ACE1-C9F3549E803E}"/>
              </a:ext>
            </a:extLst>
          </p:cNvPr>
          <p:cNvSpPr>
            <a:spLocks noGrp="1" noChangeArrowheads="1"/>
          </p:cNvSpPr>
          <p:nvPr>
            <p:ph type="body" idx="1"/>
          </p:nvPr>
        </p:nvSpPr>
        <p:spPr>
          <a:xfrm>
            <a:off x="179388" y="1700213"/>
            <a:ext cx="7345362" cy="4395787"/>
          </a:xfrm>
        </p:spPr>
        <p:txBody>
          <a:bodyPr/>
          <a:lstStyle/>
          <a:p>
            <a:pPr eaLnBrk="1" hangingPunct="1"/>
            <a:r>
              <a:rPr lang="es-ES" altLang="es-ES" sz="2400" b="1"/>
              <a:t>Qué hace si,  como mediador, se da cuenta que una de las partes está utilizando el proceso como una maniobra dilatoria, exclusivamente para su beneficio personal?</a:t>
            </a:r>
          </a:p>
          <a:p>
            <a:pPr eaLnBrk="1" hangingPunct="1"/>
            <a:endParaRPr lang="es-ES" altLang="es-ES" sz="2000">
              <a:solidFill>
                <a:schemeClr val="bg1"/>
              </a:solidFill>
            </a:endParaRPr>
          </a:p>
          <a:p>
            <a:pPr eaLnBrk="1" hangingPunct="1"/>
            <a:r>
              <a:rPr lang="es-ES" altLang="es-ES" sz="2000">
                <a:solidFill>
                  <a:schemeClr val="bg1"/>
                </a:solidFill>
              </a:rPr>
              <a:t>Haría manifiesta su percepción a  las partes?</a:t>
            </a:r>
          </a:p>
          <a:p>
            <a:pPr eaLnBrk="1" hangingPunct="1"/>
            <a:r>
              <a:rPr lang="es-ES" altLang="es-ES" sz="2000">
                <a:solidFill>
                  <a:schemeClr val="bg1"/>
                </a:solidFill>
              </a:rPr>
              <a:t>Cerraría la mediación?</a:t>
            </a:r>
          </a:p>
          <a:p>
            <a:pPr eaLnBrk="1" hangingPunct="1"/>
            <a:r>
              <a:rPr lang="es-ES" altLang="es-ES" sz="2000">
                <a:solidFill>
                  <a:schemeClr val="bg1"/>
                </a:solidFill>
              </a:rPr>
              <a:t>Qué principios o normas aplicaría para decidir?</a:t>
            </a:r>
          </a:p>
          <a:p>
            <a:pPr eaLnBrk="1" hangingPunct="1"/>
            <a:endParaRPr lang="es-ES" altLang="es-ES" sz="24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5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0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7" name="Rectangle 2">
            <a:extLst>
              <a:ext uri="{FF2B5EF4-FFF2-40B4-BE49-F238E27FC236}">
                <a16:creationId xmlns:a16="http://schemas.microsoft.com/office/drawing/2014/main" id="{102FF4B0-C28F-91B1-A291-6C507097EEDC}"/>
              </a:ext>
            </a:extLst>
          </p:cNvPr>
          <p:cNvSpPr>
            <a:spLocks noGrp="1" noChangeArrowheads="1"/>
          </p:cNvSpPr>
          <p:nvPr>
            <p:ph type="title"/>
          </p:nvPr>
        </p:nvSpPr>
        <p:spPr/>
        <p:txBody>
          <a:bodyPr/>
          <a:lstStyle/>
          <a:p>
            <a:pPr eaLnBrk="1" hangingPunct="1"/>
            <a:r>
              <a:rPr lang="es-ES" altLang="es-ES">
                <a:solidFill>
                  <a:schemeClr val="bg1"/>
                </a:solidFill>
              </a:rPr>
              <a:t>Dilema Seis</a:t>
            </a:r>
          </a:p>
        </p:txBody>
      </p:sp>
      <p:sp>
        <p:nvSpPr>
          <p:cNvPr id="39939" name="Rectangle 3">
            <a:extLst>
              <a:ext uri="{FF2B5EF4-FFF2-40B4-BE49-F238E27FC236}">
                <a16:creationId xmlns:a16="http://schemas.microsoft.com/office/drawing/2014/main" id="{D9179266-F0C0-069A-49FB-AD9ECB438E1E}"/>
              </a:ext>
            </a:extLst>
          </p:cNvPr>
          <p:cNvSpPr>
            <a:spLocks noGrp="1" noChangeArrowheads="1"/>
          </p:cNvSpPr>
          <p:nvPr>
            <p:ph type="body" idx="1"/>
          </p:nvPr>
        </p:nvSpPr>
        <p:spPr>
          <a:xfrm>
            <a:off x="611188" y="1981200"/>
            <a:ext cx="6840537" cy="4114800"/>
          </a:xfrm>
        </p:spPr>
        <p:txBody>
          <a:bodyPr/>
          <a:lstStyle/>
          <a:p>
            <a:pPr eaLnBrk="1" hangingPunct="1"/>
            <a:r>
              <a:rPr lang="es-ES" altLang="es-ES" sz="2400" b="1"/>
              <a:t>Que hace si la vulnerabilidad e ignorancia de las partes se traduce en que son incapaces de formular propuestas concretas para solucionar su conflicto?</a:t>
            </a:r>
          </a:p>
          <a:p>
            <a:pPr eaLnBrk="1" hangingPunct="1"/>
            <a:endParaRPr lang="es-ES" altLang="es-ES" sz="2400">
              <a:solidFill>
                <a:schemeClr val="bg1"/>
              </a:solidFill>
            </a:endParaRPr>
          </a:p>
          <a:p>
            <a:pPr eaLnBrk="1" hangingPunct="1"/>
            <a:r>
              <a:rPr lang="es-ES" altLang="es-ES" sz="2400">
                <a:solidFill>
                  <a:schemeClr val="bg1"/>
                </a:solidFill>
              </a:rPr>
              <a:t>Les daría a conocer su opinión personal acerca de un posible acuerdo?</a:t>
            </a:r>
          </a:p>
          <a:p>
            <a:pPr eaLnBrk="1" hangingPunct="1"/>
            <a:r>
              <a:rPr lang="es-ES" altLang="es-ES" sz="2400">
                <a:solidFill>
                  <a:schemeClr val="bg1"/>
                </a:solidFill>
              </a:rPr>
              <a:t>Qué principios o normas aplicaría para decidir?</a:t>
            </a:r>
          </a:p>
          <a:p>
            <a:pPr eaLnBrk="1" hangingPunct="1"/>
            <a:endParaRPr lang="es-ES" altLang="es-ES" sz="24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9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2">
            <a:extLst>
              <a:ext uri="{FF2B5EF4-FFF2-40B4-BE49-F238E27FC236}">
                <a16:creationId xmlns:a16="http://schemas.microsoft.com/office/drawing/2014/main" id="{403338A2-39CE-652E-BD66-048E4AD0B37A}"/>
              </a:ext>
            </a:extLst>
          </p:cNvPr>
          <p:cNvSpPr>
            <a:spLocks noGrp="1" noChangeArrowheads="1"/>
          </p:cNvSpPr>
          <p:nvPr>
            <p:ph type="title"/>
          </p:nvPr>
        </p:nvSpPr>
        <p:spPr/>
        <p:txBody>
          <a:bodyPr/>
          <a:lstStyle/>
          <a:p>
            <a:pPr eaLnBrk="1" hangingPunct="1"/>
            <a:r>
              <a:rPr lang="es-ES" altLang="es-ES">
                <a:solidFill>
                  <a:schemeClr val="bg1"/>
                </a:solidFill>
              </a:rPr>
              <a:t>Dilema Siete</a:t>
            </a:r>
          </a:p>
        </p:txBody>
      </p:sp>
      <p:sp>
        <p:nvSpPr>
          <p:cNvPr id="46083" name="Rectangle 3">
            <a:extLst>
              <a:ext uri="{FF2B5EF4-FFF2-40B4-BE49-F238E27FC236}">
                <a16:creationId xmlns:a16="http://schemas.microsoft.com/office/drawing/2014/main" id="{FE072848-1A57-DDC1-E132-48C43C40AA98}"/>
              </a:ext>
            </a:extLst>
          </p:cNvPr>
          <p:cNvSpPr>
            <a:spLocks noGrp="1" noChangeArrowheads="1"/>
          </p:cNvSpPr>
          <p:nvPr>
            <p:ph type="body" idx="1"/>
          </p:nvPr>
        </p:nvSpPr>
        <p:spPr>
          <a:xfrm>
            <a:off x="250825" y="1628775"/>
            <a:ext cx="7489825" cy="4467225"/>
          </a:xfrm>
        </p:spPr>
        <p:txBody>
          <a:bodyPr/>
          <a:lstStyle/>
          <a:p>
            <a:pPr eaLnBrk="1" hangingPunct="1">
              <a:lnSpc>
                <a:spcPct val="80000"/>
              </a:lnSpc>
            </a:pPr>
            <a:r>
              <a:rPr lang="es-ES" altLang="es-ES" sz="2000"/>
              <a:t>Está mediando un caso de régimen comunicacional para el padre, con relación a sus dos hijos adolescentes y se ha acordado que el cuidado personal de ellos quedará a cargo de la madre, que mantiene convivencia con tercero.</a:t>
            </a:r>
          </a:p>
          <a:p>
            <a:pPr eaLnBrk="1" hangingPunct="1">
              <a:lnSpc>
                <a:spcPct val="80000"/>
              </a:lnSpc>
            </a:pPr>
            <a:r>
              <a:rPr lang="es-ES" altLang="es-ES" sz="2000"/>
              <a:t>Qué hace si escuchando a los hijos en sesión privada, uno de ellos, de 14 años de edad,  le informa que está siendo abusado sexualmente por la pareja de la madre y que no se atreve a decirlo a sus padres y hermano?</a:t>
            </a:r>
          </a:p>
          <a:p>
            <a:pPr eaLnBrk="1" hangingPunct="1">
              <a:lnSpc>
                <a:spcPct val="80000"/>
              </a:lnSpc>
            </a:pPr>
            <a:endParaRPr lang="es-ES" altLang="es-ES" sz="2000"/>
          </a:p>
          <a:p>
            <a:pPr eaLnBrk="1" hangingPunct="1">
              <a:lnSpc>
                <a:spcPct val="80000"/>
              </a:lnSpc>
            </a:pPr>
            <a:r>
              <a:rPr lang="es-ES" altLang="es-ES" sz="2400">
                <a:solidFill>
                  <a:schemeClr val="bg1"/>
                </a:solidFill>
              </a:rPr>
              <a:t>Qué principios o normas aplicaría para decidir?</a:t>
            </a:r>
          </a:p>
          <a:p>
            <a:pPr eaLnBrk="1" hangingPunct="1">
              <a:lnSpc>
                <a:spcPct val="80000"/>
              </a:lnSpc>
            </a:pPr>
            <a:endParaRPr lang="es-ES" altLang="es-ES" sz="24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ítulo 1">
            <a:extLst>
              <a:ext uri="{FF2B5EF4-FFF2-40B4-BE49-F238E27FC236}">
                <a16:creationId xmlns:a16="http://schemas.microsoft.com/office/drawing/2014/main" id="{1AF7AFE9-3BF4-53D3-9670-DB18086A4BA6}"/>
              </a:ext>
            </a:extLst>
          </p:cNvPr>
          <p:cNvSpPr>
            <a:spLocks noGrp="1" noChangeArrowheads="1"/>
          </p:cNvSpPr>
          <p:nvPr>
            <p:ph type="title"/>
          </p:nvPr>
        </p:nvSpPr>
        <p:spPr/>
        <p:txBody>
          <a:bodyPr/>
          <a:lstStyle/>
          <a:p>
            <a:r>
              <a:rPr lang="es-CL" altLang="es-CL">
                <a:solidFill>
                  <a:schemeClr val="bg1"/>
                </a:solidFill>
              </a:rPr>
              <a:t>Dilema Ocho</a:t>
            </a:r>
          </a:p>
        </p:txBody>
      </p:sp>
      <p:sp>
        <p:nvSpPr>
          <p:cNvPr id="3" name="Marcador de contenido 2">
            <a:extLst>
              <a:ext uri="{FF2B5EF4-FFF2-40B4-BE49-F238E27FC236}">
                <a16:creationId xmlns:a16="http://schemas.microsoft.com/office/drawing/2014/main" id="{6894E9A2-65B4-37C0-26F3-39ADA8E240F2}"/>
              </a:ext>
            </a:extLst>
          </p:cNvPr>
          <p:cNvSpPr>
            <a:spLocks noGrp="1"/>
          </p:cNvSpPr>
          <p:nvPr>
            <p:ph idx="1"/>
          </p:nvPr>
        </p:nvSpPr>
        <p:spPr/>
        <p:txBody>
          <a:bodyPr/>
          <a:lstStyle/>
          <a:p>
            <a:pPr>
              <a:defRPr/>
            </a:pPr>
            <a:r>
              <a:rPr lang="es-CL" dirty="0"/>
              <a:t>En sesión privada con una de las partes ésta le informa que ha cometido un delito en perjuicio de la contra parte.</a:t>
            </a:r>
          </a:p>
          <a:p>
            <a:pPr eaLnBrk="1" hangingPunct="1">
              <a:defRPr/>
            </a:pPr>
            <a:endParaRPr lang="es-ES" altLang="es-ES" sz="2400" dirty="0">
              <a:solidFill>
                <a:schemeClr val="bg1"/>
              </a:solidFill>
            </a:endParaRPr>
          </a:p>
          <a:p>
            <a:pPr eaLnBrk="1" hangingPunct="1">
              <a:defRPr/>
            </a:pPr>
            <a:r>
              <a:rPr lang="es-ES" altLang="es-ES" sz="2400" dirty="0">
                <a:solidFill>
                  <a:schemeClr val="bg1"/>
                </a:solidFill>
              </a:rPr>
              <a:t>Qué actitud tomaría?</a:t>
            </a:r>
          </a:p>
          <a:p>
            <a:pPr eaLnBrk="1" hangingPunct="1">
              <a:defRPr/>
            </a:pPr>
            <a:r>
              <a:rPr lang="es-ES" altLang="es-ES" sz="2400" dirty="0">
                <a:solidFill>
                  <a:schemeClr val="bg1"/>
                </a:solidFill>
              </a:rPr>
              <a:t>Que normas o principios usaría para resolver este dilema?</a:t>
            </a:r>
          </a:p>
          <a:p>
            <a:pPr marL="0" indent="0">
              <a:buFont typeface="Wingdings" panose="05000000000000000000" pitchFamily="2" charset="2"/>
              <a:buNone/>
              <a:defRPr/>
            </a:pPr>
            <a:endParaRPr lang="es-CL" dirty="0"/>
          </a:p>
          <a:p>
            <a:pPr>
              <a:defRPr/>
            </a:pPr>
            <a:endParaRPr lang="es-C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a:extLst>
              <a:ext uri="{FF2B5EF4-FFF2-40B4-BE49-F238E27FC236}">
                <a16:creationId xmlns:a16="http://schemas.microsoft.com/office/drawing/2014/main" id="{1698E663-3F51-2996-93B1-EB74D24E8AE9}"/>
              </a:ext>
            </a:extLst>
          </p:cNvPr>
          <p:cNvSpPr>
            <a:spLocks noGrp="1" noChangeArrowheads="1"/>
          </p:cNvSpPr>
          <p:nvPr>
            <p:ph type="title"/>
          </p:nvPr>
        </p:nvSpPr>
        <p:spPr/>
        <p:txBody>
          <a:bodyPr/>
          <a:lstStyle/>
          <a:p>
            <a:pPr eaLnBrk="1" hangingPunct="1"/>
            <a:r>
              <a:rPr lang="es-ES" altLang="es-ES">
                <a:solidFill>
                  <a:schemeClr val="bg1"/>
                </a:solidFill>
              </a:rPr>
              <a:t>Dilema Nueve</a:t>
            </a:r>
          </a:p>
        </p:txBody>
      </p:sp>
      <p:sp>
        <p:nvSpPr>
          <p:cNvPr id="27650" name="Rectangle 3">
            <a:extLst>
              <a:ext uri="{FF2B5EF4-FFF2-40B4-BE49-F238E27FC236}">
                <a16:creationId xmlns:a16="http://schemas.microsoft.com/office/drawing/2014/main" id="{1B69AC24-CBDE-4F01-796E-A7BFB9B78139}"/>
              </a:ext>
            </a:extLst>
          </p:cNvPr>
          <p:cNvSpPr>
            <a:spLocks noGrp="1" noChangeArrowheads="1"/>
          </p:cNvSpPr>
          <p:nvPr>
            <p:ph type="body" idx="1"/>
          </p:nvPr>
        </p:nvSpPr>
        <p:spPr/>
        <p:txBody>
          <a:bodyPr/>
          <a:lstStyle/>
          <a:p>
            <a:pPr eaLnBrk="1" hangingPunct="1"/>
            <a:r>
              <a:rPr lang="es-ES" altLang="es-ES" b="1"/>
              <a:t>Qué hace si las partes le consultan acerca del valor de la mediación y  enteradas del mismo, le solicitan una rebaja?</a:t>
            </a:r>
          </a:p>
          <a:p>
            <a:pPr eaLnBrk="1" hangingPunct="1"/>
            <a:endParaRPr lang="es-ES" altLang="es-ES" b="1"/>
          </a:p>
          <a:p>
            <a:pPr eaLnBrk="1" hangingPunct="1"/>
            <a:r>
              <a:rPr lang="es-ES" altLang="es-ES" sz="2400">
                <a:solidFill>
                  <a:schemeClr val="bg1"/>
                </a:solidFill>
              </a:rPr>
              <a:t>Qué actitud tomaría?</a:t>
            </a:r>
          </a:p>
          <a:p>
            <a:pPr eaLnBrk="1" hangingPunct="1"/>
            <a:r>
              <a:rPr lang="es-ES" altLang="es-ES" sz="2400">
                <a:solidFill>
                  <a:schemeClr val="bg1"/>
                </a:solidFill>
              </a:rPr>
              <a:t>Que normas o principios usaría para resolver este dilema?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3" name="Rectangle 2">
            <a:extLst>
              <a:ext uri="{FF2B5EF4-FFF2-40B4-BE49-F238E27FC236}">
                <a16:creationId xmlns:a16="http://schemas.microsoft.com/office/drawing/2014/main" id="{E56F2782-7068-BB06-8B83-FF3E7F1F616A}"/>
              </a:ext>
            </a:extLst>
          </p:cNvPr>
          <p:cNvSpPr>
            <a:spLocks noGrp="1" noChangeArrowheads="1"/>
          </p:cNvSpPr>
          <p:nvPr>
            <p:ph type="title"/>
          </p:nvPr>
        </p:nvSpPr>
        <p:spPr/>
        <p:txBody>
          <a:bodyPr/>
          <a:lstStyle/>
          <a:p>
            <a:pPr eaLnBrk="1" hangingPunct="1"/>
            <a:r>
              <a:rPr lang="es-ES" altLang="es-ES">
                <a:solidFill>
                  <a:schemeClr val="bg1"/>
                </a:solidFill>
              </a:rPr>
              <a:t>Dilema Diez</a:t>
            </a:r>
          </a:p>
        </p:txBody>
      </p:sp>
      <p:sp>
        <p:nvSpPr>
          <p:cNvPr id="41987" name="Rectangle 3">
            <a:extLst>
              <a:ext uri="{FF2B5EF4-FFF2-40B4-BE49-F238E27FC236}">
                <a16:creationId xmlns:a16="http://schemas.microsoft.com/office/drawing/2014/main" id="{5A9CB568-F873-BE1B-3A1C-EB63FD791E95}"/>
              </a:ext>
            </a:extLst>
          </p:cNvPr>
          <p:cNvSpPr>
            <a:spLocks noGrp="1" noChangeArrowheads="1"/>
          </p:cNvSpPr>
          <p:nvPr>
            <p:ph type="body" idx="1"/>
          </p:nvPr>
        </p:nvSpPr>
        <p:spPr>
          <a:xfrm>
            <a:off x="611188" y="1484313"/>
            <a:ext cx="6985000" cy="4176712"/>
          </a:xfrm>
        </p:spPr>
        <p:txBody>
          <a:bodyPr/>
          <a:lstStyle/>
          <a:p>
            <a:pPr eaLnBrk="1" hangingPunct="1"/>
            <a:r>
              <a:rPr lang="es-ES" altLang="es-ES" sz="2400" b="1"/>
              <a:t>Si usted es mediador, que debe hacer si una de las partes, agradecida por su excelente gestión y luego de haber concluido la mediación, con un acuerdo,  le trae como obsequio una caja de chocolates?. </a:t>
            </a:r>
          </a:p>
          <a:p>
            <a:pPr eaLnBrk="1" hangingPunct="1"/>
            <a:endParaRPr lang="es-ES" altLang="es-ES" sz="2000" b="1">
              <a:solidFill>
                <a:schemeClr val="bg1"/>
              </a:solidFill>
            </a:endParaRPr>
          </a:p>
          <a:p>
            <a:pPr eaLnBrk="1" hangingPunct="1"/>
            <a:r>
              <a:rPr lang="es-ES" altLang="es-ES" sz="2000" b="1">
                <a:solidFill>
                  <a:schemeClr val="bg1"/>
                </a:solidFill>
              </a:rPr>
              <a:t>Le informaría a las partes sobre esto?</a:t>
            </a:r>
          </a:p>
          <a:p>
            <a:pPr eaLnBrk="1" hangingPunct="1"/>
            <a:r>
              <a:rPr lang="es-ES" altLang="es-ES" sz="2000" b="1">
                <a:solidFill>
                  <a:schemeClr val="bg1"/>
                </a:solidFill>
              </a:rPr>
              <a:t>Qué principios o normas aplicaría para decidir?</a:t>
            </a:r>
          </a:p>
          <a:p>
            <a:pPr eaLnBrk="1" hangingPunct="1"/>
            <a:r>
              <a:rPr lang="es-ES" altLang="es-ES" sz="2000" b="1">
                <a:solidFill>
                  <a:schemeClr val="bg1"/>
                </a:solidFill>
              </a:rPr>
              <a:t>Su decisión sería la misma si el obsequio lo hubiere recibido durante el proceso de mediación?</a:t>
            </a:r>
          </a:p>
          <a:p>
            <a:pPr eaLnBrk="1" hangingPunct="1"/>
            <a:endParaRPr lang="es-ES" altLang="es-ES" sz="24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9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7" name="Rectangle 2">
            <a:extLst>
              <a:ext uri="{FF2B5EF4-FFF2-40B4-BE49-F238E27FC236}">
                <a16:creationId xmlns:a16="http://schemas.microsoft.com/office/drawing/2014/main" id="{2435EE2C-4096-E48D-B251-E4E9452DF4B2}"/>
              </a:ext>
            </a:extLst>
          </p:cNvPr>
          <p:cNvSpPr>
            <a:spLocks noGrp="1" noChangeArrowheads="1"/>
          </p:cNvSpPr>
          <p:nvPr>
            <p:ph type="title"/>
          </p:nvPr>
        </p:nvSpPr>
        <p:spPr/>
        <p:txBody>
          <a:bodyPr/>
          <a:lstStyle/>
          <a:p>
            <a:pPr eaLnBrk="1" hangingPunct="1"/>
            <a:r>
              <a:rPr lang="es-ES" altLang="es-ES">
                <a:solidFill>
                  <a:schemeClr val="bg1"/>
                </a:solidFill>
              </a:rPr>
              <a:t>Dilema Once</a:t>
            </a:r>
          </a:p>
        </p:txBody>
      </p:sp>
      <p:sp>
        <p:nvSpPr>
          <p:cNvPr id="48131" name="Rectangle 3">
            <a:extLst>
              <a:ext uri="{FF2B5EF4-FFF2-40B4-BE49-F238E27FC236}">
                <a16:creationId xmlns:a16="http://schemas.microsoft.com/office/drawing/2014/main" id="{BE3D1C56-E28E-BFCC-189D-0BB0334DF451}"/>
              </a:ext>
            </a:extLst>
          </p:cNvPr>
          <p:cNvSpPr>
            <a:spLocks noGrp="1" noChangeArrowheads="1"/>
          </p:cNvSpPr>
          <p:nvPr>
            <p:ph type="body" idx="1"/>
          </p:nvPr>
        </p:nvSpPr>
        <p:spPr>
          <a:xfrm>
            <a:off x="611188" y="1628775"/>
            <a:ext cx="6624637" cy="4467225"/>
          </a:xfrm>
        </p:spPr>
        <p:txBody>
          <a:bodyPr/>
          <a:lstStyle/>
          <a:p>
            <a:pPr eaLnBrk="1" hangingPunct="1"/>
            <a:r>
              <a:rPr lang="es-ES" altLang="es-ES" sz="2400" b="1"/>
              <a:t>Si usted es mediador, que debe hacer si luego de escuchar el relato inicial de las partes se siente manifiestamente inclinado hacia una de ellas por haber experimentado recientemente una situación similar? </a:t>
            </a:r>
          </a:p>
          <a:p>
            <a:pPr eaLnBrk="1" hangingPunct="1"/>
            <a:r>
              <a:rPr lang="es-ES" altLang="es-ES" sz="2400" b="1">
                <a:solidFill>
                  <a:schemeClr val="bg1"/>
                </a:solidFill>
              </a:rPr>
              <a:t>Le informaría a las partes sobre esto?</a:t>
            </a:r>
          </a:p>
          <a:p>
            <a:pPr eaLnBrk="1" hangingPunct="1"/>
            <a:r>
              <a:rPr lang="es-ES" altLang="es-ES" sz="2400" b="1">
                <a:solidFill>
                  <a:schemeClr val="bg1"/>
                </a:solidFill>
              </a:rPr>
              <a:t>Cerraría la mediación?</a:t>
            </a:r>
          </a:p>
          <a:p>
            <a:pPr eaLnBrk="1" hangingPunct="1"/>
            <a:r>
              <a:rPr lang="es-ES" altLang="es-ES" sz="2400" b="1">
                <a:solidFill>
                  <a:schemeClr val="bg1"/>
                </a:solidFill>
              </a:rPr>
              <a:t>Qué principios o normas aplicaría para decidir?</a:t>
            </a:r>
          </a:p>
          <a:p>
            <a:pPr eaLnBrk="1" hangingPunct="1"/>
            <a:endParaRPr lang="es-ES" altLang="es-ES" sz="24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13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813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1" name="Rectangle 2">
            <a:extLst>
              <a:ext uri="{FF2B5EF4-FFF2-40B4-BE49-F238E27FC236}">
                <a16:creationId xmlns:a16="http://schemas.microsoft.com/office/drawing/2014/main" id="{01D680F5-2FB2-2118-E4FA-FE8D9D5F1FDF}"/>
              </a:ext>
            </a:extLst>
          </p:cNvPr>
          <p:cNvSpPr>
            <a:spLocks noGrp="1" noChangeArrowheads="1"/>
          </p:cNvSpPr>
          <p:nvPr>
            <p:ph type="title"/>
          </p:nvPr>
        </p:nvSpPr>
        <p:spPr/>
        <p:txBody>
          <a:bodyPr/>
          <a:lstStyle/>
          <a:p>
            <a:pPr eaLnBrk="1" hangingPunct="1"/>
            <a:r>
              <a:rPr lang="es-ES" altLang="es-ES">
                <a:solidFill>
                  <a:schemeClr val="bg1"/>
                </a:solidFill>
              </a:rPr>
              <a:t>Dilema Doce</a:t>
            </a:r>
          </a:p>
        </p:txBody>
      </p:sp>
      <p:sp>
        <p:nvSpPr>
          <p:cNvPr id="44035" name="Rectangle 3">
            <a:extLst>
              <a:ext uri="{FF2B5EF4-FFF2-40B4-BE49-F238E27FC236}">
                <a16:creationId xmlns:a16="http://schemas.microsoft.com/office/drawing/2014/main" id="{641F3CB5-EDF2-C116-A6E1-C263B30213FC}"/>
              </a:ext>
            </a:extLst>
          </p:cNvPr>
          <p:cNvSpPr>
            <a:spLocks noGrp="1" noChangeArrowheads="1"/>
          </p:cNvSpPr>
          <p:nvPr>
            <p:ph type="body" idx="1"/>
          </p:nvPr>
        </p:nvSpPr>
        <p:spPr>
          <a:xfrm>
            <a:off x="107950" y="1981200"/>
            <a:ext cx="9036050" cy="4114800"/>
          </a:xfrm>
        </p:spPr>
        <p:txBody>
          <a:bodyPr/>
          <a:lstStyle/>
          <a:p>
            <a:pPr eaLnBrk="1" hangingPunct="1"/>
            <a:r>
              <a:rPr lang="es-ES" altLang="es-ES" sz="2800"/>
              <a:t>Qué haría si toma conocimiento que una de las partes ha violado el pacto de confidencialidad, entregando a terceros información reservada de la mesa</a:t>
            </a:r>
            <a:endParaRPr lang="es-ES" altLang="es-ES" b="1"/>
          </a:p>
          <a:p>
            <a:pPr eaLnBrk="1" hangingPunct="1"/>
            <a:r>
              <a:rPr lang="es-ES" altLang="es-ES" sz="2400">
                <a:solidFill>
                  <a:schemeClr val="bg1"/>
                </a:solidFill>
              </a:rPr>
              <a:t>Qué principios o normas aplicaría para decidir?</a:t>
            </a:r>
          </a:p>
          <a:p>
            <a:pPr eaLnBrk="1" hangingPunct="1"/>
            <a:endParaRPr lang="es-ES" altLang="es-ES"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a:extLst>
              <a:ext uri="{FF2B5EF4-FFF2-40B4-BE49-F238E27FC236}">
                <a16:creationId xmlns:a16="http://schemas.microsoft.com/office/drawing/2014/main" id="{5CBC5CEB-C929-1247-CAB8-E43EA8F88226}"/>
              </a:ext>
            </a:extLst>
          </p:cNvPr>
          <p:cNvSpPr>
            <a:spLocks noGrp="1" noChangeArrowheads="1"/>
          </p:cNvSpPr>
          <p:nvPr>
            <p:ph type="title"/>
          </p:nvPr>
        </p:nvSpPr>
        <p:spPr/>
        <p:txBody>
          <a:bodyPr/>
          <a:lstStyle/>
          <a:p>
            <a:pPr eaLnBrk="1" hangingPunct="1"/>
            <a:r>
              <a:rPr lang="es-ES" altLang="es-ES" sz="4000" b="1">
                <a:solidFill>
                  <a:srgbClr val="FF0000"/>
                </a:solidFill>
              </a:rPr>
              <a:t>Principios de la mediación en salud</a:t>
            </a:r>
          </a:p>
        </p:txBody>
      </p:sp>
      <p:sp>
        <p:nvSpPr>
          <p:cNvPr id="104451" name="Rectangle 3">
            <a:extLst>
              <a:ext uri="{FF2B5EF4-FFF2-40B4-BE49-F238E27FC236}">
                <a16:creationId xmlns:a16="http://schemas.microsoft.com/office/drawing/2014/main" id="{1548487A-2F4A-0066-B1AB-725333B71440}"/>
              </a:ext>
            </a:extLst>
          </p:cNvPr>
          <p:cNvSpPr>
            <a:spLocks noGrp="1" noChangeArrowheads="1"/>
          </p:cNvSpPr>
          <p:nvPr>
            <p:ph type="body" idx="1"/>
          </p:nvPr>
        </p:nvSpPr>
        <p:spPr/>
        <p:txBody>
          <a:bodyPr/>
          <a:lstStyle/>
          <a:p>
            <a:pPr eaLnBrk="1" hangingPunct="1"/>
            <a:r>
              <a:rPr lang="es-ES" altLang="es-ES" sz="2800"/>
              <a:t>Igualdad negocial</a:t>
            </a:r>
          </a:p>
          <a:p>
            <a:pPr eaLnBrk="1" hangingPunct="1"/>
            <a:r>
              <a:rPr lang="es-ES" altLang="es-ES" sz="2800"/>
              <a:t>Buena fe </a:t>
            </a:r>
          </a:p>
          <a:p>
            <a:pPr eaLnBrk="1" hangingPunct="1"/>
            <a:r>
              <a:rPr lang="es-ES" altLang="es-ES" sz="2800"/>
              <a:t>Colaboración </a:t>
            </a:r>
          </a:p>
          <a:p>
            <a:pPr eaLnBrk="1" hangingPunct="1"/>
            <a:r>
              <a:rPr lang="es-ES" altLang="es-ES" sz="2800"/>
              <a:t>Celeridad</a:t>
            </a:r>
          </a:p>
          <a:p>
            <a:pPr eaLnBrk="1" hangingPunct="1"/>
            <a:r>
              <a:rPr lang="es-ES" altLang="es-ES" sz="2800"/>
              <a:t>Voluntariedad</a:t>
            </a:r>
          </a:p>
          <a:p>
            <a:pPr eaLnBrk="1" hangingPunct="1"/>
            <a:r>
              <a:rPr lang="es-ES" altLang="es-ES" sz="2800"/>
              <a:t>Confidencialidad</a:t>
            </a:r>
          </a:p>
          <a:p>
            <a:pPr eaLnBrk="1" hangingPunct="1"/>
            <a:r>
              <a:rPr lang="es-ES" altLang="es-ES" sz="2800"/>
              <a:t>Imparcialidad</a:t>
            </a:r>
          </a:p>
          <a:p>
            <a:pPr eaLnBrk="1" hangingPunct="1"/>
            <a:r>
              <a:rPr lang="es-ES" altLang="es-ES" sz="2800"/>
              <a:t>Secreto</a:t>
            </a:r>
          </a:p>
          <a:p>
            <a:pPr eaLnBrk="1" hangingPunct="1"/>
            <a:r>
              <a:rPr lang="es-ES" altLang="es-ES" sz="2800"/>
              <a:t>Probidad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 calcmode="lin" valueType="num">
                                      <p:cBhvr additive="base">
                                        <p:cTn id="7" dur="500" fill="hold"/>
                                        <p:tgtEl>
                                          <p:spTgt spid="1044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44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104451">
                                            <p:txEl>
                                              <p:pRg st="1" end="1"/>
                                            </p:txEl>
                                          </p:spTgt>
                                        </p:tgtEl>
                                        <p:attrNameLst>
                                          <p:attrName>style.visibility</p:attrName>
                                        </p:attrNameLst>
                                      </p:cBhvr>
                                      <p:to>
                                        <p:strVal val="visible"/>
                                      </p:to>
                                    </p:set>
                                    <p:animEffect transition="in" filter="fade">
                                      <p:cBhvr>
                                        <p:cTn id="13" dur="500"/>
                                        <p:tgtEl>
                                          <p:spTgt spid="104451">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104451">
                                            <p:txEl>
                                              <p:pRg st="2" end="2"/>
                                            </p:txEl>
                                          </p:spTgt>
                                        </p:tgtEl>
                                        <p:attrNameLst>
                                          <p:attrName>style.visibility</p:attrName>
                                        </p:attrNameLst>
                                      </p:cBhvr>
                                      <p:to>
                                        <p:strVal val="visible"/>
                                      </p:to>
                                    </p:set>
                                    <p:animEffect transition="in" filter="fade">
                                      <p:cBhvr>
                                        <p:cTn id="18" dur="500"/>
                                        <p:tgtEl>
                                          <p:spTgt spid="104451">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104451">
                                            <p:txEl>
                                              <p:pRg st="3" end="3"/>
                                            </p:txEl>
                                          </p:spTgt>
                                        </p:tgtEl>
                                        <p:attrNameLst>
                                          <p:attrName>style.visibility</p:attrName>
                                        </p:attrNameLst>
                                      </p:cBhvr>
                                      <p:to>
                                        <p:strVal val="visible"/>
                                      </p:to>
                                    </p:set>
                                    <p:animEffect transition="in" filter="fade">
                                      <p:cBhvr>
                                        <p:cTn id="23" dur="500"/>
                                        <p:tgtEl>
                                          <p:spTgt spid="104451">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104451">
                                            <p:txEl>
                                              <p:pRg st="4" end="4"/>
                                            </p:txEl>
                                          </p:spTgt>
                                        </p:tgtEl>
                                        <p:attrNameLst>
                                          <p:attrName>style.visibility</p:attrName>
                                        </p:attrNameLst>
                                      </p:cBhvr>
                                      <p:to>
                                        <p:strVal val="visible"/>
                                      </p:to>
                                    </p:set>
                                    <p:animEffect transition="in" filter="fade">
                                      <p:cBhvr>
                                        <p:cTn id="28" dur="500"/>
                                        <p:tgtEl>
                                          <p:spTgt spid="104451">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nodeType="clickEffect">
                                  <p:stCondLst>
                                    <p:cond delay="0"/>
                                  </p:stCondLst>
                                  <p:childTnLst>
                                    <p:set>
                                      <p:cBhvr>
                                        <p:cTn id="32" dur="1" fill="hold">
                                          <p:stCondLst>
                                            <p:cond delay="0"/>
                                          </p:stCondLst>
                                        </p:cTn>
                                        <p:tgtEl>
                                          <p:spTgt spid="104451">
                                            <p:txEl>
                                              <p:pRg st="5" end="5"/>
                                            </p:txEl>
                                          </p:spTgt>
                                        </p:tgtEl>
                                        <p:attrNameLst>
                                          <p:attrName>style.visibility</p:attrName>
                                        </p:attrNameLst>
                                      </p:cBhvr>
                                      <p:to>
                                        <p:strVal val="visible"/>
                                      </p:to>
                                    </p:set>
                                    <p:animEffect transition="in" filter="fade">
                                      <p:cBhvr>
                                        <p:cTn id="33" dur="500"/>
                                        <p:tgtEl>
                                          <p:spTgt spid="104451">
                                            <p:txEl>
                                              <p:pRg st="5" end="5"/>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0" presetClass="entr" presetSubtype="0" fill="hold" nodeType="clickEffect">
                                  <p:stCondLst>
                                    <p:cond delay="0"/>
                                  </p:stCondLst>
                                  <p:childTnLst>
                                    <p:set>
                                      <p:cBhvr>
                                        <p:cTn id="37" dur="1" fill="hold">
                                          <p:stCondLst>
                                            <p:cond delay="0"/>
                                          </p:stCondLst>
                                        </p:cTn>
                                        <p:tgtEl>
                                          <p:spTgt spid="104451">
                                            <p:txEl>
                                              <p:pRg st="6" end="6"/>
                                            </p:txEl>
                                          </p:spTgt>
                                        </p:tgtEl>
                                        <p:attrNameLst>
                                          <p:attrName>style.visibility</p:attrName>
                                        </p:attrNameLst>
                                      </p:cBhvr>
                                      <p:to>
                                        <p:strVal val="visible"/>
                                      </p:to>
                                    </p:set>
                                    <p:animEffect transition="in" filter="fade">
                                      <p:cBhvr>
                                        <p:cTn id="38" dur="500"/>
                                        <p:tgtEl>
                                          <p:spTgt spid="104451">
                                            <p:txEl>
                                              <p:pRg st="6" end="6"/>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0" presetClass="entr" presetSubtype="0" fill="hold" nodeType="clickEffect">
                                  <p:stCondLst>
                                    <p:cond delay="0"/>
                                  </p:stCondLst>
                                  <p:childTnLst>
                                    <p:set>
                                      <p:cBhvr>
                                        <p:cTn id="42" dur="1" fill="hold">
                                          <p:stCondLst>
                                            <p:cond delay="0"/>
                                          </p:stCondLst>
                                        </p:cTn>
                                        <p:tgtEl>
                                          <p:spTgt spid="104451">
                                            <p:txEl>
                                              <p:pRg st="7" end="7"/>
                                            </p:txEl>
                                          </p:spTgt>
                                        </p:tgtEl>
                                        <p:attrNameLst>
                                          <p:attrName>style.visibility</p:attrName>
                                        </p:attrNameLst>
                                      </p:cBhvr>
                                      <p:to>
                                        <p:strVal val="visible"/>
                                      </p:to>
                                    </p:set>
                                    <p:animEffect transition="in" filter="fade">
                                      <p:cBhvr>
                                        <p:cTn id="43" dur="500"/>
                                        <p:tgtEl>
                                          <p:spTgt spid="104451">
                                            <p:txEl>
                                              <p:pRg st="7" end="7"/>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nodeType="clickEffect">
                                  <p:stCondLst>
                                    <p:cond delay="0"/>
                                  </p:stCondLst>
                                  <p:childTnLst>
                                    <p:set>
                                      <p:cBhvr>
                                        <p:cTn id="47" dur="1" fill="hold">
                                          <p:stCondLst>
                                            <p:cond delay="0"/>
                                          </p:stCondLst>
                                        </p:cTn>
                                        <p:tgtEl>
                                          <p:spTgt spid="104451">
                                            <p:txEl>
                                              <p:pRg st="8" end="8"/>
                                            </p:txEl>
                                          </p:spTgt>
                                        </p:tgtEl>
                                        <p:attrNameLst>
                                          <p:attrName>style.visibility</p:attrName>
                                        </p:attrNameLst>
                                      </p:cBhvr>
                                      <p:to>
                                        <p:strVal val="visible"/>
                                      </p:to>
                                    </p:set>
                                    <p:anim calcmode="lin" valueType="num">
                                      <p:cBhvr additive="base">
                                        <p:cTn id="48" dur="500" fill="hold"/>
                                        <p:tgtEl>
                                          <p:spTgt spid="104451">
                                            <p:txEl>
                                              <p:pRg st="8" end="8"/>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10445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5EA0AF6-BAA8-729F-563F-092CE3827791}"/>
              </a:ext>
            </a:extLst>
          </p:cNvPr>
          <p:cNvSpPr>
            <a:spLocks noGrp="1" noChangeArrowheads="1"/>
          </p:cNvSpPr>
          <p:nvPr>
            <p:ph type="title"/>
          </p:nvPr>
        </p:nvSpPr>
        <p:spPr/>
        <p:txBody>
          <a:bodyPr/>
          <a:lstStyle/>
          <a:p>
            <a:pPr eaLnBrk="1" hangingPunct="1"/>
            <a:br>
              <a:rPr lang="es-ES" altLang="es-ES" b="1">
                <a:solidFill>
                  <a:schemeClr val="bg1"/>
                </a:solidFill>
              </a:rPr>
            </a:br>
            <a:r>
              <a:rPr lang="es-ES" altLang="es-ES" b="1">
                <a:solidFill>
                  <a:srgbClr val="C00000"/>
                </a:solidFill>
              </a:rPr>
              <a:t>TALLER</a:t>
            </a:r>
            <a:br>
              <a:rPr lang="es-ES" altLang="es-ES" b="1">
                <a:solidFill>
                  <a:schemeClr val="bg1"/>
                </a:solidFill>
              </a:rPr>
            </a:br>
            <a:endParaRPr lang="es-ES" altLang="es-ES" b="1">
              <a:solidFill>
                <a:schemeClr val="bg1"/>
              </a:solidFill>
            </a:endParaRPr>
          </a:p>
        </p:txBody>
      </p:sp>
      <p:sp>
        <p:nvSpPr>
          <p:cNvPr id="15363" name="Rectangle 3">
            <a:extLst>
              <a:ext uri="{FF2B5EF4-FFF2-40B4-BE49-F238E27FC236}">
                <a16:creationId xmlns:a16="http://schemas.microsoft.com/office/drawing/2014/main" id="{8F1C0BA4-E145-45CE-2C82-A1A16DD0B297}"/>
              </a:ext>
            </a:extLst>
          </p:cNvPr>
          <p:cNvSpPr>
            <a:spLocks noGrp="1" noChangeArrowheads="1"/>
          </p:cNvSpPr>
          <p:nvPr>
            <p:ph type="body" idx="1"/>
          </p:nvPr>
        </p:nvSpPr>
        <p:spPr/>
        <p:txBody>
          <a:bodyPr/>
          <a:lstStyle/>
          <a:p>
            <a:pPr algn="ctr" eaLnBrk="1" hangingPunct="1">
              <a:defRPr/>
            </a:pPr>
            <a:endParaRPr lang="es-ES" altLang="es-ES" b="1" dirty="0"/>
          </a:p>
          <a:p>
            <a:pPr marL="0" indent="0" algn="ctr" eaLnBrk="1" hangingPunct="1">
              <a:buFontTx/>
              <a:buNone/>
              <a:defRPr/>
            </a:pPr>
            <a:r>
              <a:rPr lang="es-ES" altLang="es-ES" dirty="0">
                <a:solidFill>
                  <a:schemeClr val="bg1"/>
                </a:solidFill>
              </a:rPr>
              <a:t>Resolución de problemas éticos y deontológicos de la mediación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9E3211A-5FB6-E3E4-4F01-B98E0D9E038D}"/>
              </a:ext>
            </a:extLst>
          </p:cNvPr>
          <p:cNvSpPr>
            <a:spLocks noGrp="1" noChangeArrowheads="1"/>
          </p:cNvSpPr>
          <p:nvPr>
            <p:ph type="title"/>
          </p:nvPr>
        </p:nvSpPr>
        <p:spPr/>
        <p:txBody>
          <a:bodyPr/>
          <a:lstStyle/>
          <a:p>
            <a:pPr eaLnBrk="1" hangingPunct="1"/>
            <a:br>
              <a:rPr lang="es-ES" altLang="es-ES" b="1">
                <a:solidFill>
                  <a:schemeClr val="bg1"/>
                </a:solidFill>
              </a:rPr>
            </a:br>
            <a:r>
              <a:rPr lang="es-ES" altLang="es-ES" sz="3600" b="1">
                <a:solidFill>
                  <a:schemeClr val="bg1"/>
                </a:solidFill>
              </a:rPr>
              <a:t>Distintos niveles de conflictos</a:t>
            </a:r>
          </a:p>
        </p:txBody>
      </p:sp>
      <p:sp>
        <p:nvSpPr>
          <p:cNvPr id="15363" name="Rectangle 3">
            <a:extLst>
              <a:ext uri="{FF2B5EF4-FFF2-40B4-BE49-F238E27FC236}">
                <a16:creationId xmlns:a16="http://schemas.microsoft.com/office/drawing/2014/main" id="{AA6635C5-8AF4-B639-0DBF-44C9EAC29F53}"/>
              </a:ext>
            </a:extLst>
          </p:cNvPr>
          <p:cNvSpPr>
            <a:spLocks noGrp="1" noChangeArrowheads="1"/>
          </p:cNvSpPr>
          <p:nvPr>
            <p:ph type="body" idx="1"/>
          </p:nvPr>
        </p:nvSpPr>
        <p:spPr/>
        <p:txBody>
          <a:bodyPr/>
          <a:lstStyle/>
          <a:p>
            <a:pPr marL="0" indent="0" algn="ctr" eaLnBrk="1" hangingPunct="1">
              <a:buFontTx/>
              <a:buNone/>
            </a:pPr>
            <a:r>
              <a:rPr lang="es-ES" altLang="es-ES">
                <a:solidFill>
                  <a:schemeClr val="bg1"/>
                </a:solidFill>
              </a:rPr>
              <a:t>Éticos</a:t>
            </a:r>
          </a:p>
          <a:p>
            <a:pPr marL="0" indent="0" algn="ctr" eaLnBrk="1" hangingPunct="1">
              <a:buFontTx/>
              <a:buNone/>
            </a:pPr>
            <a:r>
              <a:rPr lang="es-ES" altLang="es-ES">
                <a:solidFill>
                  <a:schemeClr val="bg1"/>
                </a:solidFill>
              </a:rPr>
              <a:t>Deontológicos</a:t>
            </a:r>
          </a:p>
          <a:p>
            <a:pPr marL="0" indent="0" algn="ctr" eaLnBrk="1" hangingPunct="1">
              <a:buFontTx/>
              <a:buNone/>
            </a:pPr>
            <a:r>
              <a:rPr lang="es-ES" altLang="es-ES">
                <a:solidFill>
                  <a:schemeClr val="bg1"/>
                </a:solidFill>
              </a:rPr>
              <a:t>Conflictos de interés</a:t>
            </a:r>
          </a:p>
          <a:p>
            <a:pPr marL="0" indent="0" algn="ctr" eaLnBrk="1" hangingPunct="1">
              <a:buFontTx/>
              <a:buNone/>
            </a:pPr>
            <a:r>
              <a:rPr lang="es-ES" altLang="es-ES">
                <a:solidFill>
                  <a:schemeClr val="bg1"/>
                </a:solidFill>
              </a:rPr>
              <a:t>Incumplimiento de obligaciones legales</a:t>
            </a:r>
          </a:p>
          <a:p>
            <a:pPr marL="0" indent="0" algn="ctr" eaLnBrk="1" hangingPunct="1">
              <a:buFontTx/>
              <a:buNone/>
            </a:pPr>
            <a:endParaRPr lang="es-ES" altLang="es-ES">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5363">
                                            <p:txEl>
                                              <p:pRg st="0" end="0"/>
                                            </p:txEl>
                                          </p:spTgt>
                                        </p:tgtEl>
                                        <p:attrNameLst>
                                          <p:attrName>style.visibility</p:attrName>
                                        </p:attrNameLst>
                                      </p:cBhvr>
                                      <p:to>
                                        <p:strVal val="visible"/>
                                      </p:to>
                                    </p:set>
                                    <p:anim calcmode="lin" valueType="num">
                                      <p:cBhvr additive="base">
                                        <p:cTn id="13"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5363">
                                            <p:txEl>
                                              <p:pRg st="1" end="1"/>
                                            </p:txEl>
                                          </p:spTgt>
                                        </p:tgtEl>
                                        <p:attrNameLst>
                                          <p:attrName>style.visibility</p:attrName>
                                        </p:attrNameLst>
                                      </p:cBhvr>
                                      <p:to>
                                        <p:strVal val="visible"/>
                                      </p:to>
                                    </p:set>
                                    <p:anim calcmode="lin" valueType="num">
                                      <p:cBhvr additive="base">
                                        <p:cTn id="19"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15363">
                                            <p:txEl>
                                              <p:pRg st="3" end="3"/>
                                            </p:txEl>
                                          </p:spTgt>
                                        </p:tgtEl>
                                        <p:attrNameLst>
                                          <p:attrName>style.visibility</p:attrName>
                                        </p:attrNameLst>
                                      </p:cBhvr>
                                      <p:to>
                                        <p:strVal val="visible"/>
                                      </p:to>
                                    </p:set>
                                    <p:anim calcmode="lin" valueType="num">
                                      <p:cBhvr additive="base">
                                        <p:cTn id="29" dur="5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536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221A7AD-B0BC-5AA0-08D4-E419B5014E31}"/>
              </a:ext>
            </a:extLst>
          </p:cNvPr>
          <p:cNvSpPr>
            <a:spLocks noGrp="1" noChangeArrowheads="1"/>
          </p:cNvSpPr>
          <p:nvPr>
            <p:ph type="title"/>
          </p:nvPr>
        </p:nvSpPr>
        <p:spPr/>
        <p:txBody>
          <a:bodyPr/>
          <a:lstStyle/>
          <a:p>
            <a:pPr eaLnBrk="1" hangingPunct="1"/>
            <a:r>
              <a:rPr lang="es-ES" altLang="es-ES" sz="3500">
                <a:solidFill>
                  <a:schemeClr val="bg1"/>
                </a:solidFill>
              </a:rPr>
              <a:t>Frente a cada dilema, prepare una respuesta que considere:</a:t>
            </a:r>
          </a:p>
        </p:txBody>
      </p:sp>
      <p:sp>
        <p:nvSpPr>
          <p:cNvPr id="4099" name="Rectangle 3">
            <a:extLst>
              <a:ext uri="{FF2B5EF4-FFF2-40B4-BE49-F238E27FC236}">
                <a16:creationId xmlns:a16="http://schemas.microsoft.com/office/drawing/2014/main" id="{A1049F37-5F79-F1DC-75B2-D94DF4325078}"/>
              </a:ext>
            </a:extLst>
          </p:cNvPr>
          <p:cNvSpPr>
            <a:spLocks noGrp="1" noChangeArrowheads="1"/>
          </p:cNvSpPr>
          <p:nvPr>
            <p:ph type="body" idx="1"/>
          </p:nvPr>
        </p:nvSpPr>
        <p:spPr>
          <a:xfrm>
            <a:off x="0" y="1700213"/>
            <a:ext cx="8229600" cy="4383087"/>
          </a:xfrm>
        </p:spPr>
        <p:txBody>
          <a:bodyPr/>
          <a:lstStyle/>
          <a:p>
            <a:pPr eaLnBrk="1" hangingPunct="1">
              <a:lnSpc>
                <a:spcPct val="80000"/>
              </a:lnSpc>
            </a:pPr>
            <a:endParaRPr lang="es-ES" altLang="es-ES" sz="2400" b="1"/>
          </a:p>
          <a:p>
            <a:pPr eaLnBrk="1" hangingPunct="1">
              <a:lnSpc>
                <a:spcPct val="80000"/>
              </a:lnSpc>
              <a:buFont typeface="Wingdings" pitchFamily="2" charset="2"/>
              <a:buChar char="ü"/>
            </a:pPr>
            <a:r>
              <a:rPr lang="es-ES" altLang="es-ES" sz="2400">
                <a:solidFill>
                  <a:schemeClr val="bg1"/>
                </a:solidFill>
                <a:latin typeface="Calibri" panose="020F0502020204030204" pitchFamily="34" charset="0"/>
                <a:cs typeface="Calibri" panose="020F0502020204030204" pitchFamily="34" charset="0"/>
              </a:rPr>
              <a:t>Que principios o deberes del mediador están o podrían estar en colisión en este caso?</a:t>
            </a:r>
          </a:p>
          <a:p>
            <a:pPr eaLnBrk="1" hangingPunct="1">
              <a:lnSpc>
                <a:spcPct val="80000"/>
              </a:lnSpc>
              <a:buFont typeface="Wingdings" pitchFamily="2" charset="2"/>
              <a:buChar char="ü"/>
            </a:pPr>
            <a:r>
              <a:rPr lang="es-ES" altLang="es-ES" sz="2400">
                <a:solidFill>
                  <a:schemeClr val="bg1"/>
                </a:solidFill>
                <a:latin typeface="Calibri" panose="020F0502020204030204" pitchFamily="34" charset="0"/>
                <a:cs typeface="Calibri" panose="020F0502020204030204" pitchFamily="34" charset="0"/>
              </a:rPr>
              <a:t>Qué decisión tomará con relación a las partes de la mediación,  sus asesores, o  el tribunal, si corresponde,  especialmente respecto a la circulación de la información?</a:t>
            </a:r>
          </a:p>
          <a:p>
            <a:pPr eaLnBrk="1" hangingPunct="1">
              <a:lnSpc>
                <a:spcPct val="80000"/>
              </a:lnSpc>
              <a:buFont typeface="Wingdings" pitchFamily="2" charset="2"/>
              <a:buChar char="ü"/>
            </a:pPr>
            <a:r>
              <a:rPr lang="es-ES" altLang="es-ES" sz="2400">
                <a:solidFill>
                  <a:schemeClr val="bg1"/>
                </a:solidFill>
                <a:latin typeface="Calibri" panose="020F0502020204030204" pitchFamily="34" charset="0"/>
                <a:cs typeface="Calibri" panose="020F0502020204030204" pitchFamily="34" charset="0"/>
              </a:rPr>
              <a:t>Que decisión tomará con relación a la continuidad del proceso de mediación</a:t>
            </a:r>
          </a:p>
          <a:p>
            <a:pPr eaLnBrk="1" hangingPunct="1">
              <a:lnSpc>
                <a:spcPct val="80000"/>
              </a:lnSpc>
              <a:buFont typeface="Wingdings" pitchFamily="2" charset="2"/>
              <a:buChar char="ü"/>
            </a:pPr>
            <a:r>
              <a:rPr lang="es-ES" altLang="es-ES" sz="2400">
                <a:solidFill>
                  <a:schemeClr val="bg1"/>
                </a:solidFill>
                <a:latin typeface="Calibri" panose="020F0502020204030204" pitchFamily="34" charset="0"/>
                <a:cs typeface="Calibri" panose="020F0502020204030204" pitchFamily="34" charset="0"/>
              </a:rPr>
              <a:t>Que principios, normas o elementos tomará en consideración para decidir?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500"/>
                                        <p:tgtEl>
                                          <p:spTgt spid="40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500"/>
                                        <p:tgtEl>
                                          <p:spTgt spid="4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 calcmode="lin" valueType="num">
                                      <p:cBhvr additive="base">
                                        <p:cTn id="17"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4099">
                                            <p:txEl>
                                              <p:pRg st="3" end="3"/>
                                            </p:txEl>
                                          </p:spTgt>
                                        </p:tgtEl>
                                        <p:attrNameLst>
                                          <p:attrName>style.visibility</p:attrName>
                                        </p:attrNameLst>
                                      </p:cBhvr>
                                      <p:to>
                                        <p:strVal val="visible"/>
                                      </p:to>
                                    </p:set>
                                    <p:anim calcmode="lin" valueType="num">
                                      <p:cBhvr additive="base">
                                        <p:cTn id="23"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4099">
                                            <p:txEl>
                                              <p:pRg st="4" end="4"/>
                                            </p:txEl>
                                          </p:spTgt>
                                        </p:tgtEl>
                                        <p:attrNameLst>
                                          <p:attrName>style.visibility</p:attrName>
                                        </p:attrNameLst>
                                      </p:cBhvr>
                                      <p:to>
                                        <p:strVal val="visible"/>
                                      </p:to>
                                    </p:set>
                                    <p:anim calcmode="lin" valueType="num">
                                      <p:cBhvr additive="base">
                                        <p:cTn id="29"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ítulo 1">
            <a:extLst>
              <a:ext uri="{FF2B5EF4-FFF2-40B4-BE49-F238E27FC236}">
                <a16:creationId xmlns:a16="http://schemas.microsoft.com/office/drawing/2014/main" id="{AC18D6F0-EB81-26F8-5BAB-D511BBEF6FB2}"/>
              </a:ext>
            </a:extLst>
          </p:cNvPr>
          <p:cNvSpPr>
            <a:spLocks noGrp="1" noChangeArrowheads="1"/>
          </p:cNvSpPr>
          <p:nvPr>
            <p:ph type="title"/>
          </p:nvPr>
        </p:nvSpPr>
        <p:spPr/>
        <p:txBody>
          <a:bodyPr/>
          <a:lstStyle/>
          <a:p>
            <a:r>
              <a:rPr lang="es-CL" altLang="es-CL">
                <a:solidFill>
                  <a:schemeClr val="bg1"/>
                </a:solidFill>
              </a:rPr>
              <a:t>Dilema Uno </a:t>
            </a:r>
          </a:p>
        </p:txBody>
      </p:sp>
      <p:sp>
        <p:nvSpPr>
          <p:cNvPr id="3" name="Marcador de contenido 2">
            <a:extLst>
              <a:ext uri="{FF2B5EF4-FFF2-40B4-BE49-F238E27FC236}">
                <a16:creationId xmlns:a16="http://schemas.microsoft.com/office/drawing/2014/main" id="{92CF3F1E-FFCB-E6E0-B0F7-F5E88A44FE7E}"/>
              </a:ext>
            </a:extLst>
          </p:cNvPr>
          <p:cNvSpPr>
            <a:spLocks noGrp="1"/>
          </p:cNvSpPr>
          <p:nvPr>
            <p:ph idx="1"/>
          </p:nvPr>
        </p:nvSpPr>
        <p:spPr/>
        <p:txBody>
          <a:bodyPr/>
          <a:lstStyle/>
          <a:p>
            <a:pPr>
              <a:defRPr/>
            </a:pPr>
            <a:r>
              <a:rPr lang="es-CL" sz="2400" dirty="0"/>
              <a:t>Hasta qué punto se valdría de la cercanía y confianza que usted mantiene con los abogados del Hospital X para agendar las sesiones según las necesidades de agenda de estos profesionales más que considerando el tiempo de los otros </a:t>
            </a:r>
            <a:r>
              <a:rPr lang="es-CL" sz="2400" dirty="0" err="1"/>
              <a:t>intervinietes</a:t>
            </a:r>
            <a:r>
              <a:rPr lang="es-CL" sz="2400" dirty="0"/>
              <a:t>?</a:t>
            </a:r>
          </a:p>
          <a:p>
            <a:pPr marL="0" indent="0" eaLnBrk="1" hangingPunct="1">
              <a:buFont typeface="Wingdings" panose="05000000000000000000" pitchFamily="2" charset="2"/>
              <a:buNone/>
              <a:defRPr/>
            </a:pPr>
            <a:endParaRPr lang="es-ES" altLang="es-ES" sz="2400" b="1" dirty="0">
              <a:solidFill>
                <a:srgbClr val="FF0000"/>
              </a:solidFill>
            </a:endParaRPr>
          </a:p>
          <a:p>
            <a:pPr eaLnBrk="1" hangingPunct="1">
              <a:defRPr/>
            </a:pPr>
            <a:r>
              <a:rPr lang="es-ES" altLang="es-ES" sz="2400" dirty="0">
                <a:solidFill>
                  <a:schemeClr val="bg1"/>
                </a:solidFill>
              </a:rPr>
              <a:t>Que normas o principios usaría para resolver este dilema?</a:t>
            </a:r>
          </a:p>
          <a:p>
            <a:pPr>
              <a:defRPr/>
            </a:pPr>
            <a:endParaRPr lang="es-C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ítulo 1">
            <a:extLst>
              <a:ext uri="{FF2B5EF4-FFF2-40B4-BE49-F238E27FC236}">
                <a16:creationId xmlns:a16="http://schemas.microsoft.com/office/drawing/2014/main" id="{1BE924CB-047C-9ABE-D4E5-54CD0EE80B06}"/>
              </a:ext>
            </a:extLst>
          </p:cNvPr>
          <p:cNvSpPr>
            <a:spLocks noGrp="1" noChangeArrowheads="1"/>
          </p:cNvSpPr>
          <p:nvPr>
            <p:ph type="title"/>
          </p:nvPr>
        </p:nvSpPr>
        <p:spPr/>
        <p:txBody>
          <a:bodyPr/>
          <a:lstStyle/>
          <a:p>
            <a:r>
              <a:rPr lang="es-CL" altLang="es-CL">
                <a:solidFill>
                  <a:schemeClr val="bg1"/>
                </a:solidFill>
              </a:rPr>
              <a:t>Dilema Dos</a:t>
            </a:r>
          </a:p>
        </p:txBody>
      </p:sp>
      <p:sp>
        <p:nvSpPr>
          <p:cNvPr id="20482" name="Marcador de contenido 2">
            <a:extLst>
              <a:ext uri="{FF2B5EF4-FFF2-40B4-BE49-F238E27FC236}">
                <a16:creationId xmlns:a16="http://schemas.microsoft.com/office/drawing/2014/main" id="{92E00DBB-F470-7CA3-674F-9C7EC61FFB4A}"/>
              </a:ext>
            </a:extLst>
          </p:cNvPr>
          <p:cNvSpPr>
            <a:spLocks noGrp="1" noChangeArrowheads="1"/>
          </p:cNvSpPr>
          <p:nvPr>
            <p:ph idx="1"/>
          </p:nvPr>
        </p:nvSpPr>
        <p:spPr>
          <a:xfrm>
            <a:off x="539750" y="1981200"/>
            <a:ext cx="7056438" cy="4114800"/>
          </a:xfrm>
        </p:spPr>
        <p:txBody>
          <a:bodyPr/>
          <a:lstStyle/>
          <a:p>
            <a:r>
              <a:rPr lang="es-CL" altLang="es-CL" sz="2400"/>
              <a:t>En sesión privada, una de las partes le da a conocer información reservada que exige mantener en absoluta confidencialidad, pero que, por su naturaleza, su conocimiento por la otra parte es vital para avanzar en la mediación y alcanzar un acuerdo justo.</a:t>
            </a:r>
            <a:endParaRPr lang="es-CL" altLang="es-CL" sz="2400">
              <a:solidFill>
                <a:schemeClr val="bg1"/>
              </a:solidFill>
            </a:endParaRPr>
          </a:p>
          <a:p>
            <a:pPr eaLnBrk="1" hangingPunct="1"/>
            <a:r>
              <a:rPr lang="es-ES" altLang="es-ES" sz="2400">
                <a:solidFill>
                  <a:schemeClr val="bg1"/>
                </a:solidFill>
              </a:rPr>
              <a:t>Qué actitud tomaría?</a:t>
            </a:r>
          </a:p>
          <a:p>
            <a:pPr eaLnBrk="1" hangingPunct="1"/>
            <a:r>
              <a:rPr lang="es-ES" altLang="es-ES" sz="2400">
                <a:solidFill>
                  <a:schemeClr val="bg1"/>
                </a:solidFill>
              </a:rPr>
              <a:t>Que normas o principios usaría para resolver este dilema?</a:t>
            </a:r>
          </a:p>
          <a:p>
            <a:endParaRPr lang="es-CL" altLang="es-CL"/>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Rectangle 2">
            <a:extLst>
              <a:ext uri="{FF2B5EF4-FFF2-40B4-BE49-F238E27FC236}">
                <a16:creationId xmlns:a16="http://schemas.microsoft.com/office/drawing/2014/main" id="{A5E0A06F-5E0B-F4AF-2F1C-EDC3B4E94F98}"/>
              </a:ext>
            </a:extLst>
          </p:cNvPr>
          <p:cNvSpPr>
            <a:spLocks noGrp="1" noChangeArrowheads="1"/>
          </p:cNvSpPr>
          <p:nvPr>
            <p:ph type="title"/>
          </p:nvPr>
        </p:nvSpPr>
        <p:spPr/>
        <p:txBody>
          <a:bodyPr/>
          <a:lstStyle/>
          <a:p>
            <a:pPr eaLnBrk="1" hangingPunct="1"/>
            <a:r>
              <a:rPr lang="es-ES" altLang="es-ES">
                <a:solidFill>
                  <a:schemeClr val="bg1"/>
                </a:solidFill>
              </a:rPr>
              <a:t>Dilema Tres</a:t>
            </a:r>
          </a:p>
        </p:txBody>
      </p:sp>
      <p:sp>
        <p:nvSpPr>
          <p:cNvPr id="40963" name="Rectangle 3">
            <a:extLst>
              <a:ext uri="{FF2B5EF4-FFF2-40B4-BE49-F238E27FC236}">
                <a16:creationId xmlns:a16="http://schemas.microsoft.com/office/drawing/2014/main" id="{82D62AFF-8C24-5918-5A0F-F76A2052EB41}"/>
              </a:ext>
            </a:extLst>
          </p:cNvPr>
          <p:cNvSpPr>
            <a:spLocks noGrp="1" noChangeArrowheads="1"/>
          </p:cNvSpPr>
          <p:nvPr>
            <p:ph type="body" idx="1"/>
          </p:nvPr>
        </p:nvSpPr>
        <p:spPr>
          <a:xfrm>
            <a:off x="179388" y="1439863"/>
            <a:ext cx="7467600" cy="4114800"/>
          </a:xfrm>
        </p:spPr>
        <p:txBody>
          <a:bodyPr/>
          <a:lstStyle/>
          <a:p>
            <a:pPr eaLnBrk="1" hangingPunct="1"/>
            <a:r>
              <a:rPr lang="es-ES" altLang="es-ES" sz="2400" b="1"/>
              <a:t>Que debe hacer en una mediación si se da cuenta que una de las partes está mintiendo o engañando</a:t>
            </a:r>
          </a:p>
          <a:p>
            <a:pPr eaLnBrk="1" hangingPunct="1"/>
            <a:endParaRPr lang="es-ES" altLang="es-ES" sz="2000" b="1">
              <a:solidFill>
                <a:schemeClr val="bg1"/>
              </a:solidFill>
            </a:endParaRPr>
          </a:p>
          <a:p>
            <a:pPr eaLnBrk="1" hangingPunct="1"/>
            <a:r>
              <a:rPr lang="es-ES" altLang="es-ES" sz="2000">
                <a:solidFill>
                  <a:schemeClr val="bg1"/>
                </a:solidFill>
              </a:rPr>
              <a:t>Le encararía frente a la otra parte?</a:t>
            </a:r>
          </a:p>
          <a:p>
            <a:pPr eaLnBrk="1" hangingPunct="1"/>
            <a:r>
              <a:rPr lang="es-ES" altLang="es-ES" sz="2000">
                <a:solidFill>
                  <a:schemeClr val="bg1"/>
                </a:solidFill>
              </a:rPr>
              <a:t>Guardaría silencio y adoptaría otros recursos. Cuáles?</a:t>
            </a:r>
          </a:p>
          <a:p>
            <a:pPr eaLnBrk="1" hangingPunct="1"/>
            <a:r>
              <a:rPr lang="es-ES" altLang="es-ES" sz="2000">
                <a:solidFill>
                  <a:schemeClr val="bg1"/>
                </a:solidFill>
              </a:rPr>
              <a:t>Qué principios o normas aplicaría para decidir?</a:t>
            </a:r>
          </a:p>
          <a:p>
            <a:pPr eaLnBrk="1" hangingPunct="1"/>
            <a:endParaRPr lang="es-ES" altLang="es-ES"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6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6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9" name="Rectangle 2">
            <a:extLst>
              <a:ext uri="{FF2B5EF4-FFF2-40B4-BE49-F238E27FC236}">
                <a16:creationId xmlns:a16="http://schemas.microsoft.com/office/drawing/2014/main" id="{09D8E783-5EF6-A5B1-4BE9-3020E7179219}"/>
              </a:ext>
            </a:extLst>
          </p:cNvPr>
          <p:cNvSpPr>
            <a:spLocks noGrp="1" noChangeArrowheads="1"/>
          </p:cNvSpPr>
          <p:nvPr>
            <p:ph type="title"/>
          </p:nvPr>
        </p:nvSpPr>
        <p:spPr/>
        <p:txBody>
          <a:bodyPr/>
          <a:lstStyle/>
          <a:p>
            <a:pPr eaLnBrk="1" hangingPunct="1"/>
            <a:r>
              <a:rPr lang="es-ES" altLang="es-ES">
                <a:solidFill>
                  <a:schemeClr val="bg1"/>
                </a:solidFill>
              </a:rPr>
              <a:t>Dilema Cuatro</a:t>
            </a:r>
          </a:p>
        </p:txBody>
      </p:sp>
      <p:sp>
        <p:nvSpPr>
          <p:cNvPr id="43011" name="Rectangle 3">
            <a:extLst>
              <a:ext uri="{FF2B5EF4-FFF2-40B4-BE49-F238E27FC236}">
                <a16:creationId xmlns:a16="http://schemas.microsoft.com/office/drawing/2014/main" id="{4DA9DBB7-15B3-0A19-ECDE-BE28A3C364AE}"/>
              </a:ext>
            </a:extLst>
          </p:cNvPr>
          <p:cNvSpPr>
            <a:spLocks noGrp="1" noChangeArrowheads="1"/>
          </p:cNvSpPr>
          <p:nvPr>
            <p:ph type="body" idx="1"/>
          </p:nvPr>
        </p:nvSpPr>
        <p:spPr>
          <a:xfrm>
            <a:off x="250825" y="1981200"/>
            <a:ext cx="7634288" cy="4114800"/>
          </a:xfrm>
        </p:spPr>
        <p:txBody>
          <a:bodyPr/>
          <a:lstStyle/>
          <a:p>
            <a:pPr eaLnBrk="1" hangingPunct="1">
              <a:lnSpc>
                <a:spcPct val="90000"/>
              </a:lnSpc>
            </a:pPr>
            <a:r>
              <a:rPr lang="es-ES" altLang="es-ES" sz="2400" b="1"/>
              <a:t>Qué haría si en una mediación las partes han alcanzado un acuerdo total, pero que resulta manifiestamente desfavorable para una de ellas?</a:t>
            </a:r>
          </a:p>
          <a:p>
            <a:pPr eaLnBrk="1" hangingPunct="1">
              <a:lnSpc>
                <a:spcPct val="90000"/>
              </a:lnSpc>
            </a:pPr>
            <a:endParaRPr lang="es-ES" altLang="es-ES" sz="2000">
              <a:solidFill>
                <a:schemeClr val="bg1"/>
              </a:solidFill>
            </a:endParaRPr>
          </a:p>
          <a:p>
            <a:pPr eaLnBrk="1" hangingPunct="1">
              <a:lnSpc>
                <a:spcPct val="90000"/>
              </a:lnSpc>
            </a:pPr>
            <a:r>
              <a:rPr lang="es-ES" altLang="es-ES" sz="2000">
                <a:solidFill>
                  <a:schemeClr val="bg1"/>
                </a:solidFill>
              </a:rPr>
              <a:t>Qué principios o normas aplicaría para decidir?</a:t>
            </a:r>
          </a:p>
          <a:p>
            <a:pPr eaLnBrk="1" hangingPunct="1">
              <a:lnSpc>
                <a:spcPct val="90000"/>
              </a:lnSpc>
            </a:pPr>
            <a:r>
              <a:rPr lang="es-ES" altLang="es-ES" sz="2000">
                <a:solidFill>
                  <a:schemeClr val="bg1"/>
                </a:solidFill>
              </a:rPr>
              <a:t>Cambiaría su percepción inicial si ambas estuvieras asesoradas por abogados especialistas en temas de familia?</a:t>
            </a:r>
          </a:p>
          <a:p>
            <a:pPr eaLnBrk="1" hangingPunct="1">
              <a:lnSpc>
                <a:spcPct val="90000"/>
              </a:lnSpc>
            </a:pPr>
            <a:endParaRPr lang="es-ES" altLang="es-ES" b="1">
              <a:solidFill>
                <a:srgbClr val="FF0000"/>
              </a:solidFill>
            </a:endParaRPr>
          </a:p>
          <a:p>
            <a:pPr eaLnBrk="1" hangingPunct="1">
              <a:lnSpc>
                <a:spcPct val="90000"/>
              </a:lnSpc>
            </a:pPr>
            <a:endParaRPr lang="es-ES" altLang="es-ES"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01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0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5127</TotalTime>
  <Words>2212</Words>
  <Application>Microsoft Macintosh PowerPoint</Application>
  <PresentationFormat>Presentación en pantalla (4:3)</PresentationFormat>
  <Paragraphs>124</Paragraphs>
  <Slides>17</Slides>
  <Notes>9</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Arial</vt:lpstr>
      <vt:lpstr>Calibri</vt:lpstr>
      <vt:lpstr>Wingdings</vt:lpstr>
      <vt:lpstr>Diseño predeterminado</vt:lpstr>
      <vt:lpstr>Características de la Mediación</vt:lpstr>
      <vt:lpstr>Principios de la mediación en salud</vt:lpstr>
      <vt:lpstr> TALLER </vt:lpstr>
      <vt:lpstr> Distintos niveles de conflictos</vt:lpstr>
      <vt:lpstr>Frente a cada dilema, prepare una respuesta que considere:</vt:lpstr>
      <vt:lpstr>Dilema Uno </vt:lpstr>
      <vt:lpstr>Dilema Dos</vt:lpstr>
      <vt:lpstr>Dilema Tres</vt:lpstr>
      <vt:lpstr>Dilema Cuatro</vt:lpstr>
      <vt:lpstr>Dilema Cinco</vt:lpstr>
      <vt:lpstr>Dilema Seis</vt:lpstr>
      <vt:lpstr>Dilema Siete</vt:lpstr>
      <vt:lpstr>Dilema Ocho</vt:lpstr>
      <vt:lpstr>Dilema Nueve</vt:lpstr>
      <vt:lpstr>Dilema Diez</vt:lpstr>
      <vt:lpstr>Dilema Once</vt:lpstr>
      <vt:lpstr>Dilema Doce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Francisca Andrea Morales Astudillo (francisca.morales.a)</cp:lastModifiedBy>
  <cp:revision>576</cp:revision>
  <dcterms:created xsi:type="dcterms:W3CDTF">2010-05-23T14:28:12Z</dcterms:created>
  <dcterms:modified xsi:type="dcterms:W3CDTF">2022-06-07T13:19:43Z</dcterms:modified>
</cp:coreProperties>
</file>