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64" r:id="rId4"/>
    <p:sldId id="273" r:id="rId5"/>
    <p:sldId id="271" r:id="rId6"/>
    <p:sldId id="349" r:id="rId7"/>
    <p:sldId id="278" r:id="rId8"/>
    <p:sldId id="342" r:id="rId9"/>
    <p:sldId id="402" r:id="rId10"/>
    <p:sldId id="391" r:id="rId11"/>
    <p:sldId id="392" r:id="rId12"/>
    <p:sldId id="305" r:id="rId13"/>
    <p:sldId id="304" r:id="rId14"/>
    <p:sldId id="306" r:id="rId15"/>
    <p:sldId id="355" r:id="rId16"/>
    <p:sldId id="366" r:id="rId17"/>
    <p:sldId id="369" r:id="rId18"/>
    <p:sldId id="367" r:id="rId19"/>
    <p:sldId id="354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2D3C1-F44C-4158-A3D7-70D39504C4CC}" type="datetimeFigureOut">
              <a:rPr lang="es-CL" smtClean="0"/>
              <a:t>15-05-2023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524F2-4C00-4395-9DC3-86CB8D9624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561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616B8-8C49-41DA-CA22-9C5F69001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E7F70A-8A7E-491A-0933-B4FBE141F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FB976-CC6A-5A0A-723F-3FFF19F4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2E4F-B04F-4566-85A5-D79856AABDDF}" type="datetimeFigureOut">
              <a:rPr lang="es-CL" smtClean="0"/>
              <a:t>15-05-2023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949BBB-F75F-CDB7-FF2B-C71704B4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E1AC39-A374-71ED-1B90-4570C238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D393-16B9-4D25-8972-B4FED35C1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201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A3DE0-D377-62A6-78D3-80626386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7C239B-F8F8-4052-3467-90E5392F5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FC80AD-014F-D042-E26F-9A932BBF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2E4F-B04F-4566-85A5-D79856AABDDF}" type="datetimeFigureOut">
              <a:rPr lang="es-CL" smtClean="0"/>
              <a:t>15-05-2023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BC5701-27E7-0E9A-E062-981233D9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97636E-76C1-5DE3-58E8-A1285C68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D393-16B9-4D25-8972-B4FED35C1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428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EC2841-129A-8D62-E560-BAD6A56BF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02A64A-0EEA-134C-C8F7-7E4466AEA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466DD-C10A-1722-0503-051B1758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2E4F-B04F-4566-85A5-D79856AABDDF}" type="datetimeFigureOut">
              <a:rPr lang="es-CL" smtClean="0"/>
              <a:t>15-05-2023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9F686C-7013-A391-9C74-7B6FEA5F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37D82D-94F5-C531-F8DF-3F9BC269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D393-16B9-4D25-8972-B4FED35C1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1990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6655E0-69CF-A04C-40CD-D501DA8D3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930C7D-97DC-B604-A3AE-D4ECC9D24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3B2A9-05A6-93D8-35BE-D0A3FB1DC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8F0C-4255-4F83-8393-8912B3FC6BFF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7729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493B2-15D3-A96F-2AB5-5051537F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5F70BA-0D26-18BD-973B-FF7BA2AF8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9D940-BF97-14D6-DF1F-17BE2485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2E4F-B04F-4566-85A5-D79856AABDDF}" type="datetimeFigureOut">
              <a:rPr lang="es-CL" smtClean="0"/>
              <a:t>15-05-2023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FD4D12-6D91-42A1-8982-66CBAEB0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412A57-E7E6-6523-C072-6FEC7862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D393-16B9-4D25-8972-B4FED35C1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568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F2607-A252-54B9-4540-871D2EF3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71FBE3-A4C1-6D8C-2872-2A1C6F75A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4AF7D9-0695-7E29-4517-5AA5A3DD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2E4F-B04F-4566-85A5-D79856AABDDF}" type="datetimeFigureOut">
              <a:rPr lang="es-CL" smtClean="0"/>
              <a:t>15-05-2023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4896AD-2FD6-664C-6DCD-DBCF7389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D7025A-1616-307C-BFC9-7767E4B2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D393-16B9-4D25-8972-B4FED35C1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887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604F3-0368-221B-3E76-F4BAB2B0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688A2-DF6A-8AC2-230E-7EE5ABACF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1ED614-7B77-68E8-36E1-B6B46D3B4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F191D5-DE6F-A371-6EEC-74A31E81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2E4F-B04F-4566-85A5-D79856AABDDF}" type="datetimeFigureOut">
              <a:rPr lang="es-CL" smtClean="0"/>
              <a:t>15-05-2023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ADFA1A-8F25-C449-A867-662227C1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77CEC0-D64C-EA4B-51C6-8C4BD634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D393-16B9-4D25-8972-B4FED35C1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28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93ADE-183A-E875-ED77-A9A41A42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752F90-6DBE-FDBD-3CE9-1235C435E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10507E-3458-9C3D-F7AF-30615396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20FC32-15AC-3514-FD14-431A9F2CB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54ED00-FF6C-1C9A-EF17-A1C56D8AB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B516B9-B431-542C-7CF0-D81CA794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2E4F-B04F-4566-85A5-D79856AABDDF}" type="datetimeFigureOut">
              <a:rPr lang="es-CL" smtClean="0"/>
              <a:t>15-05-2023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15423F-8555-54F5-CA3F-BED31170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183F80-9407-23E8-4C27-6D0609DD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D393-16B9-4D25-8972-B4FED35C1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610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46C6D-1F1B-5943-3CC8-30EB8079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DBD253-EE15-0804-58C9-73C087C6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2E4F-B04F-4566-85A5-D79856AABDDF}" type="datetimeFigureOut">
              <a:rPr lang="es-CL" smtClean="0"/>
              <a:t>15-05-2023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7D2692-0581-DE48-CE10-BFC94EC4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6ED774-F5D0-971E-73AB-6E63414D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D393-16B9-4D25-8972-B4FED35C1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070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BF8C8D-254E-0E9D-3BC4-0E8E331A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2E4F-B04F-4566-85A5-D79856AABDDF}" type="datetimeFigureOut">
              <a:rPr lang="es-CL" smtClean="0"/>
              <a:t>15-05-2023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EDD99B-8678-13AF-F081-699DB447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BF24C7-7956-C0F2-D537-F6DE7799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D393-16B9-4D25-8972-B4FED35C1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70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B8E72-A3DF-EC0D-4011-9776BFDE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2CD642-13A3-40EE-82CE-CC0E0C5BB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C1495F-C9AB-03AC-0D12-20B176EC6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C732B4-C62E-7FFE-37C8-B235EF06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2E4F-B04F-4566-85A5-D79856AABDDF}" type="datetimeFigureOut">
              <a:rPr lang="es-CL" smtClean="0"/>
              <a:t>15-05-2023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74D218-3C78-C2FA-1325-AF514771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85A5E9-6E49-D083-5EBF-16EC8AF1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D393-16B9-4D25-8972-B4FED35C1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99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916EF-CDA9-75A7-A53D-E0622AD6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51DDDE-0A81-23DE-FB30-1E915725E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F206D5-0999-EDFE-4817-20E7FC44A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81C74E-5699-4B3D-DD7F-7E942575C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2E4F-B04F-4566-85A5-D79856AABDDF}" type="datetimeFigureOut">
              <a:rPr lang="es-CL" smtClean="0"/>
              <a:t>15-05-2023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766015-F10D-BC68-7529-03A275E6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9C2463-080C-C64E-7E2C-42E713A9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D393-16B9-4D25-8972-B4FED35C1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33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5C53AD-8576-9FC6-203B-8AAA9CB5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0C1062-1B08-3F20-0C46-963D2FBF6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886D89-BF91-29B2-383D-E47A8C2B2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C2E4F-B04F-4566-85A5-D79856AABDDF}" type="datetimeFigureOut">
              <a:rPr lang="es-CL" smtClean="0"/>
              <a:t>15-05-2023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ABA5AF-EF2B-FF9C-F045-05AA27ECE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4F961E-16E3-EC02-78F9-ABDBE4743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DD393-16B9-4D25-8972-B4FED35C1B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404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-nqKR39V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CAD20A5-B9BF-4C29-B1C0-882CF36B4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755AAF-88F2-4533-C914-540059236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4"/>
          <a:stretch/>
        </p:blipFill>
        <p:spPr>
          <a:xfrm>
            <a:off x="20" y="1"/>
            <a:ext cx="4752733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283847B-B7B4-4D47-875A-C45ADEF4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685800"/>
            <a:ext cx="60579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7DE723-1143-60CA-CCBE-8EACA0DD7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2578" y="1259958"/>
            <a:ext cx="4253022" cy="2466143"/>
          </a:xfrm>
        </p:spPr>
        <p:txBody>
          <a:bodyPr anchor="b">
            <a:normAutofit/>
          </a:bodyPr>
          <a:lstStyle/>
          <a:p>
            <a:r>
              <a:rPr lang="es-ES" sz="3200" dirty="0">
                <a:solidFill>
                  <a:srgbClr val="595959"/>
                </a:solidFill>
              </a:rPr>
              <a:t>Teoría de la Mediación</a:t>
            </a:r>
            <a:endParaRPr lang="es-CL" sz="3200" dirty="0">
              <a:solidFill>
                <a:srgbClr val="595959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2AA58B-7AD7-62E9-6441-2F3027D96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6372" y="4062038"/>
            <a:ext cx="4189228" cy="1463284"/>
          </a:xfrm>
        </p:spPr>
        <p:txBody>
          <a:bodyPr anchor="t">
            <a:normAutofit/>
          </a:bodyPr>
          <a:lstStyle/>
          <a:p>
            <a:r>
              <a:rPr lang="es-ES" sz="1400" dirty="0">
                <a:solidFill>
                  <a:srgbClr val="595959"/>
                </a:solidFill>
              </a:rPr>
              <a:t>Profesora María Nora González Jaraquemada</a:t>
            </a:r>
          </a:p>
          <a:p>
            <a:r>
              <a:rPr lang="es-ES" sz="1400" dirty="0">
                <a:solidFill>
                  <a:srgbClr val="595959"/>
                </a:solidFill>
              </a:rPr>
              <a:t>Mayo 2023</a:t>
            </a:r>
            <a:endParaRPr lang="es-CL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04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número de diapositiva 6">
            <a:extLst>
              <a:ext uri="{FF2B5EF4-FFF2-40B4-BE49-F238E27FC236}">
                <a16:creationId xmlns:a16="http://schemas.microsoft.com/office/drawing/2014/main" id="{D83C1F0C-A0F7-6BFE-8E18-9DEB60F3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8A9408-7C61-423F-A58B-CC7FCD8CDDCF}" type="slidenum">
              <a:rPr lang="en-US" altLang="es-CL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s-CL" sz="1400">
              <a:latin typeface="Times New Roman" panose="02020603050405020304" pitchFamily="18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6D751D4-4421-31DD-5B59-15DFC96D6D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5625"/>
            <a:ext cx="3186953" cy="4351338"/>
          </a:xfrm>
        </p:spPr>
        <p:txBody>
          <a:bodyPr/>
          <a:lstStyle/>
          <a:p>
            <a:r>
              <a:rPr lang="es-ES_tradnl" altLang="es-CL" sz="1800" b="1" dirty="0"/>
              <a:t>cuando las partes tienen una relación que debe perdurar</a:t>
            </a:r>
          </a:p>
          <a:p>
            <a:r>
              <a:rPr lang="es-ES_tradnl" altLang="es-CL" sz="1800" b="1" dirty="0"/>
              <a:t>cuando las partes desean mantener el control de la solución del conflicto</a:t>
            </a:r>
          </a:p>
          <a:p>
            <a:r>
              <a:rPr lang="es-ES_tradnl" altLang="es-CL" sz="1800" b="1" dirty="0"/>
              <a:t>cuando comparten algún grado de responsabilidad en el estado del conflicto</a:t>
            </a:r>
          </a:p>
          <a:p>
            <a:r>
              <a:rPr lang="es-ES_tradnl" altLang="es-CL" sz="1800" b="1" dirty="0"/>
              <a:t>cuando la disputa judicial no es conveniente </a:t>
            </a:r>
          </a:p>
          <a:p>
            <a:r>
              <a:rPr lang="es-ES_tradnl" altLang="es-CL" sz="1800" b="1" dirty="0"/>
              <a:t>Cuando no desean esta clase de solución o no es conveniente</a:t>
            </a:r>
          </a:p>
          <a:p>
            <a:endParaRPr lang="es-ES_tradnl" altLang="es-CL" sz="1800" b="1" dirty="0"/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id="{BFFBD8E0-E414-3BDB-85E8-DDFFD3B3BFB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785412" y="1825625"/>
            <a:ext cx="3290046" cy="4300539"/>
          </a:xfrm>
        </p:spPr>
        <p:txBody>
          <a:bodyPr/>
          <a:lstStyle/>
          <a:p>
            <a:r>
              <a:rPr lang="es-ES_tradnl" altLang="es-CL" sz="1800" b="1" dirty="0"/>
              <a:t>cuando se desea anonimato, privacidad  o confidencialidad</a:t>
            </a:r>
          </a:p>
          <a:p>
            <a:r>
              <a:rPr lang="es-ES_tradnl" altLang="es-CL" sz="1800" b="1" dirty="0"/>
              <a:t>cuando no existe desequilibrio de poder</a:t>
            </a:r>
          </a:p>
          <a:p>
            <a:r>
              <a:rPr lang="es-ES_tradnl" altLang="es-CL" sz="1800" b="1" dirty="0"/>
              <a:t>cuestiones técnicas o muy complejas</a:t>
            </a:r>
          </a:p>
          <a:p>
            <a:r>
              <a:rPr lang="es-ES_tradnl" altLang="es-CL" sz="1800" b="1" dirty="0"/>
              <a:t>cuando se desea minimizar costos</a:t>
            </a:r>
          </a:p>
          <a:p>
            <a:r>
              <a:rPr lang="es-ES_tradnl" altLang="es-CL" sz="1800" b="1" dirty="0"/>
              <a:t>cuando se desea solución rápida</a:t>
            </a:r>
          </a:p>
          <a:p>
            <a:endParaRPr lang="es-ES_tradnl" altLang="es-CL" dirty="0"/>
          </a:p>
        </p:txBody>
      </p:sp>
      <p:sp>
        <p:nvSpPr>
          <p:cNvPr id="15365" name="Título 1">
            <a:extLst>
              <a:ext uri="{FF2B5EF4-FFF2-40B4-BE49-F238E27FC236}">
                <a16:creationId xmlns:a16="http://schemas.microsoft.com/office/drawing/2014/main" id="{A5080B5A-7513-0B14-5EA1-842E400E0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L" sz="3600" b="1">
                <a:solidFill>
                  <a:srgbClr val="FF0000"/>
                </a:solidFill>
              </a:rPr>
              <a:t>Casos en que se recomienda la mediación</a:t>
            </a:r>
            <a:endParaRPr lang="es-CL" altLang="es-CL" sz="3600" b="1">
              <a:solidFill>
                <a:srgbClr val="FF0000"/>
              </a:solidFill>
            </a:endParaRPr>
          </a:p>
        </p:txBody>
      </p:sp>
      <p:pic>
        <p:nvPicPr>
          <p:cNvPr id="3" name="Picture 2" descr="Una Entrada de cuento : ilustradores que aman las flores – creciendo entre  flores">
            <a:extLst>
              <a:ext uri="{FF2B5EF4-FFF2-40B4-BE49-F238E27FC236}">
                <a16:creationId xmlns:a16="http://schemas.microsoft.com/office/drawing/2014/main" id="{3533B052-8049-B08B-22B2-EF2BB3EA8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341" y="1550894"/>
            <a:ext cx="4409409" cy="51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6393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396" name="Rectangle 16395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406" name="Rectangle 16397">
            <a:extLst>
              <a:ext uri="{FF2B5EF4-FFF2-40B4-BE49-F238E27FC236}">
                <a16:creationId xmlns:a16="http://schemas.microsoft.com/office/drawing/2014/main" id="{E43DC68B-54DD-4053-BE4D-615259684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9" name="Título 1">
            <a:extLst>
              <a:ext uri="{FF2B5EF4-FFF2-40B4-BE49-F238E27FC236}">
                <a16:creationId xmlns:a16="http://schemas.microsoft.com/office/drawing/2014/main" id="{BCD3C7C8-05EB-625C-66F8-C6F151BBE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36331" y="540167"/>
            <a:ext cx="2824070" cy="21358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s-CL" sz="3700" b="1" kern="1200">
                <a:latin typeface="+mj-lt"/>
                <a:ea typeface="+mj-ea"/>
                <a:cs typeface="+mj-cs"/>
              </a:rPr>
              <a:t>cuando NO se recomienda la mediación </a:t>
            </a:r>
          </a:p>
        </p:txBody>
      </p:sp>
      <p:sp>
        <p:nvSpPr>
          <p:cNvPr id="16407" name="Rectangle 16399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713232"/>
            <a:ext cx="422899" cy="5404104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803F636A-9883-34C3-E5DB-2FEE3A8CB7A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136331" y="2880452"/>
            <a:ext cx="2824070" cy="309544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altLang="es-CL" sz="1800" b="1"/>
          </a:p>
        </p:txBody>
      </p:sp>
      <p:cxnSp>
        <p:nvCxnSpPr>
          <p:cNvPr id="16408" name="Straight Connector 16401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09" name="Straight Connector 16403">
            <a:extLst>
              <a:ext uri="{FF2B5EF4-FFF2-40B4-BE49-F238E27FC236}">
                <a16:creationId xmlns:a16="http://schemas.microsoft.com/office/drawing/2014/main" id="{5EACA08E-D537-41C6-96A5-5900E05D3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Marcador de número de diapositiva 6">
            <a:extLst>
              <a:ext uri="{FF2B5EF4-FFF2-40B4-BE49-F238E27FC236}">
                <a16:creationId xmlns:a16="http://schemas.microsoft.com/office/drawing/2014/main" id="{AFC574DC-8064-D527-D4F6-DD87684F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430" y="5775598"/>
            <a:ext cx="1872383" cy="2492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21792">
              <a:spcBef>
                <a:spcPct val="0"/>
              </a:spcBef>
              <a:spcAft>
                <a:spcPts val="600"/>
              </a:spcAft>
              <a:buNone/>
            </a:pPr>
            <a:fld id="{CFA4D21C-D51E-4379-8AAF-E3BF83BC688A}" type="slidenum">
              <a:rPr lang="en-US" altLang="es-CL" sz="952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defTabSz="621792">
                <a:spcBef>
                  <a:spcPct val="0"/>
                </a:spcBef>
                <a:spcAft>
                  <a:spcPts val="600"/>
                </a:spcAft>
                <a:buNone/>
              </a:pPr>
              <a:t>11</a:t>
            </a:fld>
            <a:endParaRPr lang="en-US" altLang="es-CL" sz="1400">
              <a:latin typeface="Times New Roman" panose="02020603050405020304" pitchFamily="18" charset="0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6747841-5157-6429-848F-D457B2F316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3005" y="2591030"/>
            <a:ext cx="3418744" cy="3526971"/>
          </a:xfrm>
        </p:spPr>
        <p:txBody>
          <a:bodyPr/>
          <a:lstStyle/>
          <a:p>
            <a:pPr marL="155448" indent="-155448" defTabSz="621792">
              <a:spcBef>
                <a:spcPts val="680"/>
              </a:spcBef>
            </a:pPr>
            <a:r>
              <a:rPr lang="es-ES_tradnl" altLang="es-CL" sz="122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materias prohibidas por ley o indisponibles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s-ES_tradnl" altLang="es-CL" sz="122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el conflicto involucra delito, violencia, o maltrato infantil, salvo excepciones LTF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s-ES_tradnl" altLang="es-CL" sz="122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alguna de las partes quiere probar la verdad de los hechos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s-ES_tradnl" altLang="es-CL" sz="122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el conflicto se origina en principios o valores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s-ES_tradnl" altLang="es-CL" sz="122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se desea sentar un precedente judicial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s-ES_tradnl" altLang="es-CL" sz="122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 de incapacidad o ausencia de alguna de las partes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s-ES_tradnl" altLang="es-CL" sz="122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no existe voluntad de un acuerdo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s-ES_tradnl" altLang="es-CL" sz="122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existe un desbalance de poder notorio entre las partes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s-ES_tradnl" altLang="es-CL" sz="1224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el tiempo o condiciones del procedimiento judicial favorecerá demasiado a una de las partes</a:t>
            </a:r>
          </a:p>
          <a:p>
            <a:pPr marL="155448" indent="-155448" defTabSz="621792">
              <a:spcBef>
                <a:spcPts val="680"/>
              </a:spcBef>
            </a:pPr>
            <a:endParaRPr lang="es-ES_tradnl" altLang="es-CL" sz="1224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_tradnl" altLang="es-CL" sz="2000" b="1" dirty="0"/>
          </a:p>
        </p:txBody>
      </p:sp>
      <p:pic>
        <p:nvPicPr>
          <p:cNvPr id="2" name="Picture 2" descr="Infantil | Ilustradores Argentinos | La Ilustración Argentina Destacada">
            <a:extLst>
              <a:ext uri="{FF2B5EF4-FFF2-40B4-BE49-F238E27FC236}">
                <a16:creationId xmlns:a16="http://schemas.microsoft.com/office/drawing/2014/main" id="{7AC4627F-7239-14DF-98B3-D1D3661C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77" y="2777400"/>
            <a:ext cx="3505663" cy="269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9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48" name="Rectangle 6144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6095EC6E-E183-A20F-F44A-F4538C540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 sz="3700" b="1"/>
              <a:t>Perfil del mediador / Competencias congnitivas- formación profesional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D0B0579-F0E7-595B-65DC-2635B1D07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 sz="1700" dirty="0">
                <a:latin typeface="Tahoma" panose="020B0604030504040204" pitchFamily="34" charset="0"/>
                <a:cs typeface="Tahoma" panose="020B0604030504040204" pitchFamily="34" charset="0"/>
              </a:rPr>
              <a:t>Dominio de un modelo de negociación- colaborativa</a:t>
            </a:r>
          </a:p>
          <a:p>
            <a:pPr eaLnBrk="1" hangingPunct="1"/>
            <a:r>
              <a:rPr lang="es-ES" altLang="es-ES" sz="1700" dirty="0">
                <a:latin typeface="Tahoma" panose="020B0604030504040204" pitchFamily="34" charset="0"/>
                <a:cs typeface="Tahoma" panose="020B0604030504040204" pitchFamily="34" charset="0"/>
              </a:rPr>
              <a:t>Formación en mediación, modelos y herramientas </a:t>
            </a:r>
          </a:p>
          <a:p>
            <a:pPr eaLnBrk="1" hangingPunct="1"/>
            <a:r>
              <a:rPr lang="es-ES" altLang="es-ES" sz="1700" dirty="0">
                <a:latin typeface="Tahoma" panose="020B0604030504040204" pitchFamily="34" charset="0"/>
                <a:cs typeface="Tahoma" panose="020B0604030504040204" pitchFamily="34" charset="0"/>
              </a:rPr>
              <a:t>Dominio de técnicas de comunicación</a:t>
            </a:r>
          </a:p>
          <a:p>
            <a:pPr eaLnBrk="1" hangingPunct="1"/>
            <a:r>
              <a:rPr lang="es-ES" altLang="es-ES" sz="1700" dirty="0">
                <a:latin typeface="Tahoma" panose="020B0604030504040204" pitchFamily="34" charset="0"/>
                <a:cs typeface="Tahoma" panose="020B0604030504040204" pitchFamily="34" charset="0"/>
              </a:rPr>
              <a:t>Conocimientos científico- técnicos en el área en que se desarrolla el conflicto</a:t>
            </a:r>
          </a:p>
          <a:p>
            <a:pPr eaLnBrk="1" hangingPunct="1"/>
            <a:r>
              <a:rPr lang="es-ES" altLang="es-ES" sz="1700" dirty="0">
                <a:latin typeface="Tahoma" panose="020B0604030504040204" pitchFamily="34" charset="0"/>
                <a:cs typeface="Tahoma" panose="020B0604030504040204" pitchFamily="34" charset="0"/>
              </a:rPr>
              <a:t>Conocimiento del derecho y marco regulatorio aplicable</a:t>
            </a:r>
          </a:p>
          <a:p>
            <a:pPr eaLnBrk="1" hangingPunct="1"/>
            <a:r>
              <a:rPr lang="es-ES" altLang="es-ES" sz="1700" dirty="0">
                <a:latin typeface="Tahoma" panose="020B0604030504040204" pitchFamily="34" charset="0"/>
                <a:cs typeface="Tahoma" panose="020B0604030504040204" pitchFamily="34" charset="0"/>
              </a:rPr>
              <a:t>Reunir condiciones de habilitación: título profesional, formación en mediación, etc.</a:t>
            </a:r>
          </a:p>
          <a:p>
            <a:pPr eaLnBrk="1" hangingPunct="1"/>
            <a:endParaRPr lang="es-ES" altLang="es-ES" sz="1700" b="1" dirty="0"/>
          </a:p>
          <a:p>
            <a:pPr eaLnBrk="1" hangingPunct="1"/>
            <a:endParaRPr lang="es-ES" altLang="es-ES" sz="1700" b="1" dirty="0"/>
          </a:p>
          <a:p>
            <a:pPr eaLnBrk="1" hangingPunct="1"/>
            <a:endParaRPr lang="es-ES" altLang="es-ES" sz="1700" dirty="0"/>
          </a:p>
        </p:txBody>
      </p:sp>
      <p:pic>
        <p:nvPicPr>
          <p:cNvPr id="2" name="Picture 4" descr="anatomia">
            <a:extLst>
              <a:ext uri="{FF2B5EF4-FFF2-40B4-BE49-F238E27FC236}">
                <a16:creationId xmlns:a16="http://schemas.microsoft.com/office/drawing/2014/main" id="{48CEDBEB-7605-64EF-1706-176ADAAEB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83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424" name="Rectangle 60423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D668778-9F70-91D8-3225-BB6AFD863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s-ES" altLang="es-ES" sz="4000" b="1"/>
              <a:t>Perfil del mediador / Cualidades /Actitudes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2A7F359-5045-0879-C62F-2BB80CCA6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s-ES" altLang="es-ES" sz="1400">
                <a:latin typeface="Tahoma" panose="020B0604030504040204" pitchFamily="34" charset="0"/>
                <a:cs typeface="Tahoma" panose="020B0604030504040204" pitchFamily="34" charset="0"/>
              </a:rPr>
              <a:t>Neutralidad / proceso</a:t>
            </a:r>
          </a:p>
          <a:p>
            <a:pPr eaLnBrk="1" hangingPunct="1"/>
            <a:r>
              <a:rPr lang="es-ES" altLang="es-ES" sz="1400">
                <a:latin typeface="Tahoma" panose="020B0604030504040204" pitchFamily="34" charset="0"/>
                <a:cs typeface="Tahoma" panose="020B0604030504040204" pitchFamily="34" charset="0"/>
              </a:rPr>
              <a:t>Imparcialidad- multiparcialidad/ partes</a:t>
            </a:r>
          </a:p>
          <a:p>
            <a:pPr eaLnBrk="1" hangingPunct="1"/>
            <a:r>
              <a:rPr lang="es-ES" altLang="es-ES" sz="1400">
                <a:latin typeface="Tahoma" panose="020B0604030504040204" pitchFamily="34" charset="0"/>
                <a:cs typeface="Tahoma" panose="020B0604030504040204" pitchFamily="34" charset="0"/>
              </a:rPr>
              <a:t>Flexibilidad</a:t>
            </a:r>
          </a:p>
          <a:p>
            <a:pPr eaLnBrk="1" hangingPunct="1"/>
            <a:r>
              <a:rPr lang="es-ES" altLang="es-ES" sz="1400">
                <a:latin typeface="Tahoma" panose="020B0604030504040204" pitchFamily="34" charset="0"/>
                <a:cs typeface="Tahoma" panose="020B0604030504040204" pitchFamily="34" charset="0"/>
              </a:rPr>
              <a:t>Empatía</a:t>
            </a:r>
          </a:p>
          <a:p>
            <a:pPr eaLnBrk="1" hangingPunct="1"/>
            <a:r>
              <a:rPr lang="es-ES" altLang="es-ES" sz="1400">
                <a:latin typeface="Tahoma" panose="020B0604030504040204" pitchFamily="34" charset="0"/>
                <a:cs typeface="Tahoma" panose="020B0604030504040204" pitchFamily="34" charset="0"/>
              </a:rPr>
              <a:t>Sensibilidad</a:t>
            </a:r>
          </a:p>
          <a:p>
            <a:pPr eaLnBrk="1" hangingPunct="1"/>
            <a:r>
              <a:rPr lang="es-ES" altLang="es-ES" sz="1400">
                <a:latin typeface="Tahoma" panose="020B0604030504040204" pitchFamily="34" charset="0"/>
                <a:cs typeface="Tahoma" panose="020B0604030504040204" pitchFamily="34" charset="0"/>
              </a:rPr>
              <a:t>Respeto</a:t>
            </a:r>
          </a:p>
          <a:p>
            <a:pPr eaLnBrk="1" hangingPunct="1"/>
            <a:r>
              <a:rPr lang="es-ES" altLang="es-ES" sz="1400">
                <a:latin typeface="Tahoma" panose="020B0604030504040204" pitchFamily="34" charset="0"/>
                <a:cs typeface="Tahoma" panose="020B0604030504040204" pitchFamily="34" charset="0"/>
              </a:rPr>
              <a:t>Capacidad de liderazgo</a:t>
            </a:r>
          </a:p>
          <a:p>
            <a:pPr eaLnBrk="1" hangingPunct="1"/>
            <a:r>
              <a:rPr lang="es-ES" altLang="es-ES" sz="1400">
                <a:latin typeface="Tahoma" panose="020B0604030504040204" pitchFamily="34" charset="0"/>
                <a:cs typeface="Tahoma" panose="020B0604030504040204" pitchFamily="34" charset="0"/>
              </a:rPr>
              <a:t>Capacidad de escucha activa</a:t>
            </a:r>
          </a:p>
          <a:p>
            <a:pPr eaLnBrk="1" hangingPunct="1"/>
            <a:r>
              <a:rPr lang="es-ES" altLang="es-ES" sz="1400">
                <a:latin typeface="Tahoma" panose="020B0604030504040204" pitchFamily="34" charset="0"/>
                <a:cs typeface="Tahoma" panose="020B0604030504040204" pitchFamily="34" charset="0"/>
              </a:rPr>
              <a:t> Facilidad de comunicación</a:t>
            </a:r>
          </a:p>
          <a:p>
            <a:pPr eaLnBrk="1" hangingPunct="1"/>
            <a:r>
              <a:rPr lang="es-ES" altLang="es-ES" sz="1400">
                <a:latin typeface="Tahoma" panose="020B0604030504040204" pitchFamily="34" charset="0"/>
                <a:cs typeface="Tahoma" panose="020B0604030504040204" pitchFamily="34" charset="0"/>
              </a:rPr>
              <a:t>Credibilidad</a:t>
            </a:r>
          </a:p>
          <a:p>
            <a:pPr eaLnBrk="1" hangingPunct="1"/>
            <a:r>
              <a:rPr lang="es-ES" altLang="es-ES" sz="1400">
                <a:latin typeface="Tahoma" panose="020B0604030504040204" pitchFamily="34" charset="0"/>
                <a:cs typeface="Tahoma" panose="020B0604030504040204" pitchFamily="34" charset="0"/>
              </a:rPr>
              <a:t>Rectitud/ Probidad/ Etica</a:t>
            </a:r>
          </a:p>
          <a:p>
            <a:pPr eaLnBrk="1" hangingPunct="1">
              <a:buFontTx/>
              <a:buNone/>
            </a:pPr>
            <a:endParaRPr lang="es-ES" altLang="es-ES" sz="1400" b="1"/>
          </a:p>
          <a:p>
            <a:pPr eaLnBrk="1" hangingPunct="1"/>
            <a:endParaRPr lang="es-ES" altLang="es-ES" sz="1400" b="1"/>
          </a:p>
        </p:txBody>
      </p:sp>
      <p:sp>
        <p:nvSpPr>
          <p:cNvPr id="60426" name="Rectangle 60425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28" name="Rectangle 60427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430" name="Rectangle 60429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432" name="Rectangle 60431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D32F888-E800-6E41-B81E-ED83DD49F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940124"/>
            <a:ext cx="4170530" cy="500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7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73" name="Rectangle 624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A5FAE8A-79FE-1412-58E0-FDE234361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s-ES" altLang="es-ES" sz="5400" b="1"/>
              <a:t>Rol del mediador</a:t>
            </a:r>
          </a:p>
        </p:txBody>
      </p:sp>
      <p:sp>
        <p:nvSpPr>
          <p:cNvPr id="624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89C46E2-C641-1A36-5DFE-1081116E2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 sz="1200"/>
              <a:t>Conduce  y controla el proceso</a:t>
            </a:r>
          </a:p>
          <a:p>
            <a:pPr eaLnBrk="1" hangingPunct="1"/>
            <a:r>
              <a:rPr lang="es-ES" altLang="es-ES" sz="1200"/>
              <a:t>Asiste a las partes en la negociación</a:t>
            </a:r>
          </a:p>
          <a:p>
            <a:pPr eaLnBrk="1" hangingPunct="1"/>
            <a:r>
              <a:rPr lang="es-ES" altLang="es-ES" sz="1200"/>
              <a:t>Facilita la circulación de la información</a:t>
            </a:r>
          </a:p>
          <a:p>
            <a:pPr eaLnBrk="1" hangingPunct="1"/>
            <a:r>
              <a:rPr lang="es-ES" altLang="es-ES" sz="1200"/>
              <a:t>Informa:  sobre el proceso, el rol, reglas de comportamiento y funcionamiento</a:t>
            </a:r>
          </a:p>
          <a:p>
            <a:pPr eaLnBrk="1" hangingPunct="1"/>
            <a:r>
              <a:rPr lang="es-ES" altLang="es-ES" sz="1200"/>
              <a:t>Mantiene igualdad negocial/ nivela asimetrías</a:t>
            </a:r>
          </a:p>
          <a:p>
            <a:pPr eaLnBrk="1" hangingPunct="1"/>
            <a:r>
              <a:rPr lang="es-ES" altLang="es-ES" sz="1200"/>
              <a:t>Identifica necesidad de asesoramiento</a:t>
            </a:r>
          </a:p>
          <a:p>
            <a:pPr eaLnBrk="1" hangingPunct="1"/>
            <a:r>
              <a:rPr lang="es-ES" altLang="es-ES" sz="1200"/>
              <a:t>Apoya el proceso creativo de generación de opciones</a:t>
            </a:r>
          </a:p>
          <a:p>
            <a:pPr eaLnBrk="1" hangingPunct="1"/>
            <a:r>
              <a:rPr lang="es-ES" altLang="es-ES" sz="1200"/>
              <a:t>Apoya la identificación de criterios externos- objetivos</a:t>
            </a:r>
          </a:p>
          <a:p>
            <a:pPr eaLnBrk="1" hangingPunct="1"/>
            <a:r>
              <a:rPr lang="es-ES" altLang="es-ES" sz="1200"/>
              <a:t>Vela por  legalidad de los acuerdos</a:t>
            </a:r>
          </a:p>
          <a:p>
            <a:pPr eaLnBrk="1" hangingPunct="1"/>
            <a:endParaRPr lang="es-ES" altLang="es-ES" sz="1200" b="1"/>
          </a:p>
          <a:p>
            <a:pPr eaLnBrk="1" hangingPunct="1"/>
            <a:endParaRPr lang="es-ES" altLang="es-ES" sz="1200" b="1"/>
          </a:p>
          <a:p>
            <a:pPr eaLnBrk="1" hangingPunct="1"/>
            <a:endParaRPr lang="es-ES" altLang="es-ES" sz="1200"/>
          </a:p>
          <a:p>
            <a:pPr eaLnBrk="1" hangingPunct="1"/>
            <a:endParaRPr lang="es-ES" altLang="es-ES" sz="1200"/>
          </a:p>
          <a:p>
            <a:pPr eaLnBrk="1" hangingPunct="1"/>
            <a:endParaRPr lang="es-ES" altLang="es-ES" sz="1200"/>
          </a:p>
        </p:txBody>
      </p:sp>
      <p:pic>
        <p:nvPicPr>
          <p:cNvPr id="62469" name="Picture 62468" descr="Jaque mate en una partida de ajedrez">
            <a:extLst>
              <a:ext uri="{FF2B5EF4-FFF2-40B4-BE49-F238E27FC236}">
                <a16:creationId xmlns:a16="http://schemas.microsoft.com/office/drawing/2014/main" id="{E19D504B-2451-1FE0-B422-D42200B2E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4" r="13267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9341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891" name="Rectangle 12288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9BC22E7-2829-87CC-0F78-120E50F9C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s-ES" sz="5400" b="1"/>
              <a:t>Tareas del Mediador</a:t>
            </a:r>
          </a:p>
        </p:txBody>
      </p:sp>
      <p:sp>
        <p:nvSpPr>
          <p:cNvPr id="12289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568FB674-6BA4-DCF8-A4A4-69C22F48A5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s-ES" sz="1200"/>
              <a:t>Generar contacto con las partes</a:t>
            </a:r>
          </a:p>
          <a:p>
            <a:r>
              <a:rPr lang="en-US" altLang="es-ES" sz="1200"/>
              <a:t>Recolectar información</a:t>
            </a:r>
          </a:p>
          <a:p>
            <a:r>
              <a:rPr lang="en-US" altLang="es-ES" sz="1200"/>
              <a:t>Organizar la mediación</a:t>
            </a:r>
          </a:p>
          <a:p>
            <a:r>
              <a:rPr lang="en-US" altLang="es-ES" sz="1200"/>
              <a:t>Facilitar y dirigir el diálogo entre las partes</a:t>
            </a:r>
          </a:p>
          <a:p>
            <a:r>
              <a:rPr lang="en-US" altLang="es-ES" sz="1200"/>
              <a:t>Crear clima</a:t>
            </a:r>
          </a:p>
          <a:p>
            <a:r>
              <a:rPr lang="en-US" altLang="es-ES" sz="1200"/>
              <a:t>Abrir canales de comunicación</a:t>
            </a:r>
          </a:p>
          <a:p>
            <a:r>
              <a:rPr lang="en-US" altLang="es-ES" sz="1200"/>
              <a:t>“Traducir” y    transmitir la información </a:t>
            </a:r>
          </a:p>
          <a:p>
            <a:r>
              <a:rPr lang="en-US" altLang="es-ES" sz="1200"/>
              <a:t>Indagar intereses</a:t>
            </a:r>
          </a:p>
          <a:p>
            <a:r>
              <a:rPr lang="en-US" altLang="es-ES" sz="1200"/>
              <a:t>Apoyar proceso de creación  de opciones</a:t>
            </a:r>
          </a:p>
          <a:p>
            <a:r>
              <a:rPr lang="en-US" altLang="es-ES" sz="1200"/>
              <a:t>Apoyar uso de criterios de realidad de las partes y someterlos a prueba</a:t>
            </a:r>
          </a:p>
          <a:p>
            <a:endParaRPr lang="en-US" altLang="es-ES" sz="1200" b="1"/>
          </a:p>
        </p:txBody>
      </p:sp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C31B81A-8C60-EDFD-6DDE-A251A5D124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915" b="1756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511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153" name="Rectangle 13415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BE54CCB-8524-799C-300D-C6A762162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eaLnBrk="1" hangingPunct="1"/>
            <a:br>
              <a:rPr lang="es-ES_tradnl" altLang="es-ES" sz="3800" b="1"/>
            </a:br>
            <a:r>
              <a:rPr lang="es-ES_tradnl" altLang="es-ES" sz="3800" b="1"/>
              <a:t>El discurso del mediador /objetivos</a:t>
            </a:r>
          </a:p>
        </p:txBody>
      </p:sp>
      <p:pic>
        <p:nvPicPr>
          <p:cNvPr id="134149" name="Picture 134148" descr="Uno entre la multitud">
            <a:extLst>
              <a:ext uri="{FF2B5EF4-FFF2-40B4-BE49-F238E27FC236}">
                <a16:creationId xmlns:a16="http://schemas.microsoft.com/office/drawing/2014/main" id="{2320461B-5D6B-3A5A-966D-C17629A42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8" r="2043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415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CE9818D-DDD5-8C70-A8A1-DB2295DB7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lvl="1" eaLnBrk="1" hangingPunct="1">
              <a:buFont typeface="Tahoma" charset="0"/>
              <a:buChar char="–"/>
              <a:defRPr/>
            </a:pPr>
            <a:endParaRPr lang="es-ES_tradnl" altLang="es-ES" sz="1700" b="1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s-ES_tradnl" altLang="es-ES" sz="1700" b="1"/>
              <a:t>INFORMAR</a:t>
            </a:r>
          </a:p>
          <a:p>
            <a:pPr marL="457200" lvl="1" indent="0">
              <a:buNone/>
              <a:defRPr/>
            </a:pPr>
            <a:endParaRPr lang="es-ES_tradnl" altLang="es-ES" sz="1700" b="1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s-ES_tradnl" altLang="es-ES" sz="1700" b="1"/>
              <a:t>LEGITIMAR</a:t>
            </a:r>
          </a:p>
          <a:p>
            <a:pPr marL="457200" lvl="1" indent="0">
              <a:buNone/>
              <a:defRPr/>
            </a:pPr>
            <a:endParaRPr lang="es-ES_tradnl" altLang="es-ES" sz="1700" b="1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s-ES_tradnl" altLang="es-ES" sz="1700" b="1"/>
              <a:t>MOTIVAR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es-ES_tradnl" altLang="es-ES" sz="1700" b="1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s-ES_tradnl" altLang="es-ES" sz="1700" b="1"/>
              <a:t>COLONIZAR A LAS PARTES Y ABOGADOS PARA EL PROCESO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es-ES_tradnl" altLang="es-ES" sz="1700" b="1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s-ES_tradnl" altLang="es-ES" sz="1700" b="1"/>
              <a:t>EMPODERAR</a:t>
            </a:r>
          </a:p>
          <a:p>
            <a:pPr lvl="1" eaLnBrk="1" hangingPunct="1">
              <a:buFont typeface="Tahoma" charset="0"/>
              <a:buChar char="–"/>
              <a:defRPr/>
            </a:pPr>
            <a:endParaRPr lang="es-ES_tradnl" altLang="es-ES" sz="1700" b="1"/>
          </a:p>
        </p:txBody>
      </p:sp>
    </p:spTree>
    <p:extLst>
      <p:ext uri="{BB962C8B-B14F-4D97-AF65-F5344CB8AC3E}">
        <p14:creationId xmlns:p14="http://schemas.microsoft.com/office/powerpoint/2010/main" val="3308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152" name="Rectangle 134151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iálogo UPR | Se buscan ilustradores de cuentos para niños">
            <a:extLst>
              <a:ext uri="{FF2B5EF4-FFF2-40B4-BE49-F238E27FC236}">
                <a16:creationId xmlns:a16="http://schemas.microsoft.com/office/drawing/2014/main" id="{FBC52A3D-D630-4CA4-F96F-6ABE6C58F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r="9658" b="-1"/>
          <a:stretch/>
        </p:blipFill>
        <p:spPr bwMode="auto"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4154" name="Freeform: Shape 134153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4156" name="Freeform: Shape 134155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6639434-73B6-4BA7-D083-69EC1D05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pPr eaLnBrk="1" hangingPunct="1"/>
            <a:br>
              <a:rPr lang="es-ES_tradnl" altLang="es-ES" sz="2600" b="1"/>
            </a:br>
            <a:r>
              <a:rPr lang="es-ES_tradnl" altLang="es-ES" sz="2600" b="1"/>
              <a:t>EL DISCURSO DEL MEDIADOR: informar sobre…</a:t>
            </a:r>
          </a:p>
        </p:txBody>
      </p:sp>
      <p:sp>
        <p:nvSpPr>
          <p:cNvPr id="134158" name="Rectangle 134157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4160" name="Rectangle 134159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84163FEA-BC96-CDAA-0B02-FA43961A5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s-ES_tradnl" altLang="es-ES" sz="1400" b="1"/>
              <a:t>El mediador y sus habilidades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s-ES_tradnl" altLang="es-ES" sz="1400" b="1"/>
              <a:t>Los principios del método: voluntariedad, autonomía, libertad, igualdad, mirada al futuro, carácter no adversarial, celeridad,  poder de las partes para generar soluciones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s-ES_tradnl" altLang="es-ES" sz="1400" b="1"/>
              <a:t>Rol del mediador: tercero imparcial, neutral, conductor del proceso, facilitador de la comunicación entre las partes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s-ES_tradnl" altLang="es-ES" sz="1400" b="1"/>
              <a:t>Rol de las partes: protagonistas proceso, generadores de solución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s-ES_tradnl" altLang="es-ES" sz="1400" b="1"/>
              <a:t>Objetivos del proceso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s-ES_tradnl" altLang="es-ES" sz="1400" b="1"/>
              <a:t>Las normas de comportamiento: respeto mutuo, colaboración, escucha activa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s-ES_tradnl" altLang="es-ES" sz="1400" b="1"/>
              <a:t>Del procedimiento a seguir:  Dinámica del proceso</a:t>
            </a:r>
          </a:p>
          <a:p>
            <a:pPr lvl="1" eaLnBrk="1" hangingPunct="1">
              <a:buFont typeface="Tahoma" panose="020B0604030504040204" pitchFamily="34" charset="0"/>
              <a:buChar char="–"/>
            </a:pPr>
            <a:endParaRPr lang="es-ES_tradnl" altLang="es-ES" sz="1400" b="1"/>
          </a:p>
        </p:txBody>
      </p:sp>
    </p:spTree>
    <p:extLst>
      <p:ext uri="{BB962C8B-B14F-4D97-AF65-F5344CB8AC3E}">
        <p14:creationId xmlns:p14="http://schemas.microsoft.com/office/powerpoint/2010/main" val="14570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176" name="Rectangle 135175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53A9E15-F9B0-CA84-7772-AF4355581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s-ES_tradnl" altLang="es-ES" sz="4000" b="1"/>
              <a:t>Un buen discurso…. </a:t>
            </a:r>
          </a:p>
        </p:txBody>
      </p:sp>
      <p:pic>
        <p:nvPicPr>
          <p:cNvPr id="2" name="Imagen 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4BD1BC6-2DD8-CFBB-9055-6F00EA991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" r="1" b="42495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35171" name="Rectangle 3">
            <a:extLst>
              <a:ext uri="{FF2B5EF4-FFF2-40B4-BE49-F238E27FC236}">
                <a16:creationId xmlns:a16="http://schemas.microsoft.com/office/drawing/2014/main" id="{CE26442D-F838-4BF6-EF9E-6FF970DF1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s-ES_tradnl" altLang="es-ES" sz="1300" b="1"/>
              <a:t>Breve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s-ES_tradnl" altLang="es-ES" sz="1300" b="1"/>
              <a:t>Lenguaje acorde al nivel instruccional y cultural de las partes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s-ES_tradnl" altLang="es-ES" sz="1300" b="1"/>
              <a:t>Legitimar al mediador: generar confianza en la experiencia y habilitación del mediador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s-ES_tradnl" altLang="es-ES" sz="1300" b="1"/>
              <a:t>Legitimar a las partes en su rol: generar confianza en el poder de las partes para solucionar sus diferencias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s-ES_tradnl" altLang="es-ES" sz="1300" b="1"/>
              <a:t>Legitimar la Mediación: generar confianza en el proceso de mediación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s-ES_tradnl" altLang="es-ES" sz="1300" b="1"/>
              <a:t>Informar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s-ES_tradnl" altLang="es-ES" sz="1300" b="1"/>
              <a:t>Motivación / Amenidad</a:t>
            </a:r>
          </a:p>
          <a:p>
            <a:pPr marL="457200" lvl="1" indent="0">
              <a:buNone/>
              <a:defRPr/>
            </a:pPr>
            <a:endParaRPr lang="es-ES_tradnl" altLang="es-ES" sz="1300" b="1"/>
          </a:p>
        </p:txBody>
      </p:sp>
      <p:sp>
        <p:nvSpPr>
          <p:cNvPr id="135178" name="Rectangle 135177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80" name="Rectangle 135179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C0F04F0E-4921-3F3A-63A9-CCEAF34A6E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24200" y="304800"/>
            <a:ext cx="7315200" cy="1252538"/>
          </a:xfrm>
        </p:spPr>
        <p:txBody>
          <a:bodyPr/>
          <a:lstStyle/>
          <a:p>
            <a:pPr eaLnBrk="1" hangingPunct="1"/>
            <a:r>
              <a:rPr lang="es-ES_tradnl" altLang="es-ES" sz="3600" b="1">
                <a:solidFill>
                  <a:srgbClr val="FF0000"/>
                </a:solidFill>
              </a:rPr>
              <a:t>BIBLIOGRAFÍA DE LA UNIDAD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2DF9DB4C-0B8C-6843-84A6-68CC67577C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562600" y="2438400"/>
            <a:ext cx="4800600" cy="4419600"/>
          </a:xfrm>
        </p:spPr>
        <p:txBody>
          <a:bodyPr/>
          <a:lstStyle/>
          <a:p>
            <a:pPr eaLnBrk="1" hangingPunct="1"/>
            <a:endParaRPr lang="en-US" altLang="es-ES" sz="2800" b="1"/>
          </a:p>
          <a:p>
            <a:pPr eaLnBrk="1" hangingPunct="1"/>
            <a:endParaRPr lang="es-ES_tradnl" altLang="es-ES" b="1">
              <a:solidFill>
                <a:srgbClr val="FFFF00"/>
              </a:solidFill>
            </a:endParaRP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B4E0FF1D-B4A1-5DC3-6106-0283BDC30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_tradnl" altLang="es-ES" sz="2400">
              <a:latin typeface="Times New Roman" panose="02020603050405020304" pitchFamily="18" charset="0"/>
            </a:endParaRPr>
          </a:p>
        </p:txBody>
      </p:sp>
      <p:pic>
        <p:nvPicPr>
          <p:cNvPr id="50181" name="Picture 5" descr="uchile">
            <a:extLst>
              <a:ext uri="{FF2B5EF4-FFF2-40B4-BE49-F238E27FC236}">
                <a16:creationId xmlns:a16="http://schemas.microsoft.com/office/drawing/2014/main" id="{1211A705-E41C-9B1B-0A53-1D86C4071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0"/>
            <a:ext cx="7874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>
            <a:extLst>
              <a:ext uri="{FF2B5EF4-FFF2-40B4-BE49-F238E27FC236}">
                <a16:creationId xmlns:a16="http://schemas.microsoft.com/office/drawing/2014/main" id="{135B3026-73EF-CF58-51F3-C19053763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33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_tradnl" altLang="es-ES" sz="2400">
              <a:latin typeface="Times New Roman" panose="02020603050405020304" pitchFamily="18" charset="0"/>
            </a:endParaRP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410E4F34-4104-BC05-A162-07C148095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09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 sz="2400">
              <a:latin typeface="Times New Roman" panose="02020603050405020304" pitchFamily="18" charset="0"/>
            </a:endParaRPr>
          </a:p>
        </p:txBody>
      </p:sp>
      <p:sp>
        <p:nvSpPr>
          <p:cNvPr id="121864" name="Text Box 8">
            <a:extLst>
              <a:ext uri="{FF2B5EF4-FFF2-40B4-BE49-F238E27FC236}">
                <a16:creationId xmlns:a16="http://schemas.microsoft.com/office/drawing/2014/main" id="{6D1C2C42-7A5B-F6E0-0F18-B880C33F9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85344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s-MX" altLang="es-ES" sz="1600" b="1" dirty="0">
                <a:latin typeface="Times New Roman" panose="02020603050405020304" pitchFamily="18" charset="0"/>
              </a:rPr>
              <a:t>Diez, Francisco, Tapia, </a:t>
            </a:r>
            <a:r>
              <a:rPr lang="es-MX" altLang="es-ES" sz="1600" b="1" dirty="0" err="1">
                <a:latin typeface="Times New Roman" panose="02020603050405020304" pitchFamily="18" charset="0"/>
              </a:rPr>
              <a:t>Gachi</a:t>
            </a:r>
            <a:r>
              <a:rPr lang="es-MX" altLang="es-ES" sz="1600" b="1" dirty="0">
                <a:latin typeface="Times New Roman" panose="02020603050405020304" pitchFamily="18" charset="0"/>
              </a:rPr>
              <a:t>. “Herramientas para Trabajar en Mediación”. Editorial </a:t>
            </a:r>
            <a:r>
              <a:rPr lang="es-MX" altLang="es-ES" sz="1600" b="1" dirty="0" err="1">
                <a:latin typeface="Times New Roman" panose="02020603050405020304" pitchFamily="18" charset="0"/>
              </a:rPr>
              <a:t>Paidos</a:t>
            </a:r>
            <a:r>
              <a:rPr lang="es-MX" altLang="es-ES" sz="1600" b="1" dirty="0">
                <a:latin typeface="Times New Roman" panose="02020603050405020304" pitchFamily="18" charset="0"/>
              </a:rPr>
              <a:t>. Año 1999.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s-ES" sz="1600" b="1" dirty="0">
                <a:latin typeface="Times New Roman" panose="02020603050405020304" pitchFamily="18" charset="0"/>
              </a:rPr>
              <a:t>.</a:t>
            </a:r>
            <a:r>
              <a:rPr lang="es-MX" altLang="es-ES" sz="1600" b="1" dirty="0">
                <a:latin typeface="Times New Roman" panose="02020603050405020304" pitchFamily="18" charset="0"/>
              </a:rPr>
              <a:t>Folger, Joseph P., Jones, Tricia. “ Nuevas Direcciones en Mediación. Investigación y Perspectivas Comunicacionales”. Editorial </a:t>
            </a:r>
            <a:r>
              <a:rPr lang="es-MX" altLang="es-ES" sz="1600" b="1" dirty="0" err="1">
                <a:latin typeface="Times New Roman" panose="02020603050405020304" pitchFamily="18" charset="0"/>
              </a:rPr>
              <a:t>Paidos</a:t>
            </a:r>
            <a:r>
              <a:rPr lang="es-MX" altLang="es-ES" sz="1600" b="1" dirty="0">
                <a:latin typeface="Times New Roman" panose="02020603050405020304" pitchFamily="18" charset="0"/>
              </a:rPr>
              <a:t>. Año 1997.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s-ES" sz="1600" b="1" dirty="0">
                <a:latin typeface="Times New Roman" panose="02020603050405020304" pitchFamily="18" charset="0"/>
              </a:rPr>
              <a:t>.</a:t>
            </a:r>
            <a:r>
              <a:rPr lang="es-MX" altLang="es-ES" sz="1600" b="1" dirty="0" err="1">
                <a:latin typeface="Times New Roman" panose="02020603050405020304" pitchFamily="18" charset="0"/>
              </a:rPr>
              <a:t>Gottheil</a:t>
            </a:r>
            <a:r>
              <a:rPr lang="es-MX" altLang="es-ES" sz="1600" b="1" dirty="0">
                <a:latin typeface="Times New Roman" panose="02020603050405020304" pitchFamily="18" charset="0"/>
              </a:rPr>
              <a:t>, Julio y Griffin, Adriana. “ Mediación: una Transformación en la Cultura”. Editorial Pisos, año 1996. Especialmente, capítulo 7.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s-MX" altLang="es-ES" sz="1600" b="1" dirty="0">
                <a:latin typeface="Times New Roman" panose="02020603050405020304" pitchFamily="18" charset="0"/>
              </a:rPr>
              <a:t>. </a:t>
            </a:r>
            <a:r>
              <a:rPr lang="es-MX" altLang="es-ES" sz="1600" b="1" dirty="0" err="1">
                <a:latin typeface="Times New Roman" panose="02020603050405020304" pitchFamily="18" charset="0"/>
              </a:rPr>
              <a:t>Haynes</a:t>
            </a:r>
            <a:r>
              <a:rPr lang="es-MX" altLang="es-ES" sz="1600" b="1" dirty="0">
                <a:latin typeface="Times New Roman" panose="02020603050405020304" pitchFamily="18" charset="0"/>
              </a:rPr>
              <a:t>. “ Fundamentos de la Mediación Familiar.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s-ES" sz="1600" b="1" dirty="0">
                <a:latin typeface="Times New Roman" panose="02020603050405020304" pitchFamily="18" charset="0"/>
              </a:rPr>
              <a:t>.</a:t>
            </a:r>
            <a:r>
              <a:rPr lang="es-MX" altLang="es-ES" sz="1600" b="1" dirty="0" err="1">
                <a:latin typeface="Times New Roman" panose="02020603050405020304" pitchFamily="18" charset="0"/>
              </a:rPr>
              <a:t>Ortemberg</a:t>
            </a:r>
            <a:r>
              <a:rPr lang="es-MX" altLang="es-ES" sz="1600" b="1" dirty="0">
                <a:latin typeface="Times New Roman" panose="02020603050405020304" pitchFamily="18" charset="0"/>
              </a:rPr>
              <a:t>, Osvaldo. “Mediación Familiar. Aspectos Jurídicos y Prácticos”. Editorial Biblos. Año 1996.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s-ES" sz="1600" b="1" dirty="0" err="1">
                <a:latin typeface="Times New Roman" panose="02020603050405020304" pitchFamily="18" charset="0"/>
              </a:rPr>
              <a:t>Película</a:t>
            </a:r>
            <a:r>
              <a:rPr lang="en-US" altLang="es-ES" sz="1600" b="1" dirty="0">
                <a:latin typeface="Times New Roman" panose="02020603050405020304" pitchFamily="18" charset="0"/>
              </a:rPr>
              <a:t>: Una </a:t>
            </a:r>
            <a:r>
              <a:rPr lang="en-US" altLang="es-ES" sz="1600" b="1" dirty="0" err="1">
                <a:latin typeface="Times New Roman" panose="02020603050405020304" pitchFamily="18" charset="0"/>
              </a:rPr>
              <a:t>buena</a:t>
            </a:r>
            <a:r>
              <a:rPr lang="en-US" altLang="es-ES" sz="1600" b="1" dirty="0">
                <a:latin typeface="Times New Roman" panose="02020603050405020304" pitchFamily="18" charset="0"/>
              </a:rPr>
              <a:t> </a:t>
            </a:r>
            <a:r>
              <a:rPr lang="en-US" altLang="es-ES" sz="1600" b="1" dirty="0" err="1">
                <a:latin typeface="Times New Roman" panose="02020603050405020304" pitchFamily="18" charset="0"/>
              </a:rPr>
              <a:t>mediación</a:t>
            </a:r>
            <a:r>
              <a:rPr lang="en-US" altLang="es-ES" sz="1600" b="1" dirty="0">
                <a:latin typeface="Times New Roman" panose="02020603050405020304" pitchFamily="18" charset="0"/>
              </a:rPr>
              <a:t>: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s-CL" altLang="es-CL" sz="2000" u="sng" dirty="0">
                <a:hlinkClick r:id="rId3"/>
              </a:rPr>
              <a:t>https://www.youtube.com/watch?v=ep-nqKR39V4</a:t>
            </a:r>
            <a:endParaRPr lang="es-CL" altLang="es-CL" sz="2000" dirty="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s-ES_tradnl" altLang="es-ES" sz="1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utoUpdateAnimBg="0"/>
      <p:bldP spid="121859" grpId="0" build="p" autoUpdateAnimBg="0"/>
      <p:bldP spid="12186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28D8CD-CE49-02A1-5F42-20669A8E8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357" y="457200"/>
            <a:ext cx="4197126" cy="50454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E95B819-AAE5-9A9D-81E1-54675773D984}"/>
              </a:ext>
            </a:extLst>
          </p:cNvPr>
          <p:cNvSpPr txBox="1"/>
          <p:nvPr/>
        </p:nvSpPr>
        <p:spPr>
          <a:xfrm>
            <a:off x="2532507" y="5953112"/>
            <a:ext cx="712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77824">
              <a:spcAft>
                <a:spcPts val="600"/>
              </a:spcAft>
            </a:pPr>
            <a:r>
              <a:rPr lang="es-ES" altLang="es-ES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Teoría, ….. Arte….. Técnica…, o  Práctica?</a:t>
            </a:r>
            <a:endParaRPr lang="es-ES" altLang="es-ES" sz="2800" dirty="0">
              <a:solidFill>
                <a:srgbClr val="FF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33BC0B-7715-DB9B-8023-FCC5B3653DB3}"/>
              </a:ext>
            </a:extLst>
          </p:cNvPr>
          <p:cNvSpPr txBox="1"/>
          <p:nvPr/>
        </p:nvSpPr>
        <p:spPr>
          <a:xfrm>
            <a:off x="439272" y="2483224"/>
            <a:ext cx="21604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Mediación….</a:t>
            </a:r>
            <a:endParaRPr lang="es-C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0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2DDB8CF-903F-5060-15F8-C9865B79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143" y="1046678"/>
            <a:ext cx="4095750" cy="51339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5DFE65E-8FA3-CFA2-5C03-A978C945AE24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altLang="es-ES" b="1" dirty="0">
                <a:solidFill>
                  <a:srgbClr val="FF0000"/>
                </a:solidFill>
              </a:rPr>
              <a:t>Concepto general…</a:t>
            </a:r>
            <a:endParaRPr lang="es-CL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CCDF7A-30AB-8708-92B0-98F8084A4DE2}"/>
              </a:ext>
            </a:extLst>
          </p:cNvPr>
          <p:cNvSpPr txBox="1">
            <a:spLocks noChangeArrowheads="1"/>
          </p:cNvSpPr>
          <p:nvPr/>
        </p:nvSpPr>
        <p:spPr>
          <a:xfrm>
            <a:off x="757382" y="1431637"/>
            <a:ext cx="6010972" cy="18126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Tahoma" panose="020B0604030504040204" pitchFamily="34" charset="0"/>
              <a:buNone/>
            </a:pPr>
            <a:endParaRPr lang="en-US" altLang="es-ES" dirty="0"/>
          </a:p>
          <a:p>
            <a:pPr lvl="1" algn="ctr">
              <a:buFont typeface="Tahoma" panose="020B0604030504040204" pitchFamily="34" charset="0"/>
              <a:buNone/>
            </a:pPr>
            <a:r>
              <a:rPr lang="en-US" altLang="es-ES" dirty="0"/>
              <a:t>“ </a:t>
            </a:r>
            <a:r>
              <a:rPr lang="en-US" altLang="es-ES" dirty="0" err="1"/>
              <a:t>Proceso</a:t>
            </a:r>
            <a:r>
              <a:rPr lang="en-US" altLang="es-ES" dirty="0"/>
              <a:t> de </a:t>
            </a:r>
            <a:r>
              <a:rPr lang="en-US" altLang="es-ES" dirty="0" err="1"/>
              <a:t>negociación</a:t>
            </a:r>
            <a:r>
              <a:rPr lang="en-US" altLang="es-ES" dirty="0"/>
              <a:t> </a:t>
            </a:r>
            <a:r>
              <a:rPr lang="en-US" altLang="es-ES" dirty="0" err="1"/>
              <a:t>asistida</a:t>
            </a:r>
            <a:r>
              <a:rPr lang="en-US" altLang="es-ES" dirty="0"/>
              <a:t> y </a:t>
            </a:r>
            <a:r>
              <a:rPr lang="en-US" altLang="es-ES" dirty="0" err="1"/>
              <a:t>facilitada</a:t>
            </a:r>
            <a:r>
              <a:rPr lang="en-US" altLang="es-ES" dirty="0"/>
              <a:t> </a:t>
            </a:r>
            <a:r>
              <a:rPr lang="en-US" altLang="es-ES" dirty="0" err="1"/>
              <a:t>por</a:t>
            </a:r>
            <a:r>
              <a:rPr lang="en-US" altLang="es-ES" dirty="0"/>
              <a:t> la </a:t>
            </a:r>
            <a:r>
              <a:rPr lang="en-US" altLang="es-ES" dirty="0" err="1"/>
              <a:t>intervenciónde</a:t>
            </a:r>
            <a:r>
              <a:rPr lang="en-US" altLang="es-ES" dirty="0"/>
              <a:t> un </a:t>
            </a:r>
            <a:r>
              <a:rPr lang="en-US" altLang="es-ES" dirty="0" err="1"/>
              <a:t>tercero</a:t>
            </a:r>
            <a:r>
              <a:rPr lang="en-US" altLang="es-ES" dirty="0"/>
              <a:t> neutral ( </a:t>
            </a:r>
            <a:r>
              <a:rPr lang="en-US" altLang="es-ES" dirty="0" err="1"/>
              <a:t>multiparcial</a:t>
            </a:r>
            <a:r>
              <a:rPr lang="en-US" altLang="es-ES" dirty="0"/>
              <a:t>), </a:t>
            </a:r>
            <a:r>
              <a:rPr lang="en-US" altLang="es-ES" dirty="0" err="1"/>
              <a:t>llamado</a:t>
            </a:r>
            <a:r>
              <a:rPr lang="en-US" altLang="es-ES" dirty="0"/>
              <a:t> </a:t>
            </a:r>
            <a:r>
              <a:rPr lang="en-US" altLang="es-ES" dirty="0" err="1"/>
              <a:t>Mediador</a:t>
            </a:r>
            <a:r>
              <a:rPr lang="en-US" altLang="es-ES" dirty="0"/>
              <a:t> “</a:t>
            </a:r>
          </a:p>
          <a:p>
            <a:endParaRPr lang="es-ES_tradnl" altLang="es-ES" dirty="0"/>
          </a:p>
          <a:p>
            <a:endParaRPr lang="es-ES_tradnl" alt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6C6CB8-CEB7-70AD-B531-B66A9EAEBFAE}"/>
              </a:ext>
            </a:extLst>
          </p:cNvPr>
          <p:cNvSpPr txBox="1"/>
          <p:nvPr/>
        </p:nvSpPr>
        <p:spPr>
          <a:xfrm>
            <a:off x="1665143" y="67734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altLang="es-ES" sz="3200" dirty="0">
                <a:solidFill>
                  <a:srgbClr val="FF0000"/>
                </a:solidFill>
              </a:rPr>
              <a:t>Concepto general…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09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7BC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2D1D719-E4A3-DF03-DEF2-BF97E02E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123527"/>
            <a:ext cx="2429032" cy="4604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671FFC1-CB33-FAC8-2CC0-46C5A1F1ED6E}"/>
              </a:ext>
            </a:extLst>
          </p:cNvPr>
          <p:cNvSpPr txBox="1"/>
          <p:nvPr/>
        </p:nvSpPr>
        <p:spPr>
          <a:xfrm>
            <a:off x="7028328" y="2545976"/>
            <a:ext cx="462579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_tradnl" altLang="es-ES" sz="1800" b="1"/>
              <a:t>“ Proceso en virtud del cual un tercero, el mediador, ayuda a los participantes en una situación conflictiva a su solución, que se expresa en un acuerdo consistente, mutuamente aceptable para las partes, y estructurado de manera que permita, de ser necesario, la continuidad de las relaciones entre las personas”.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ES" sz="1800" b="1"/>
              <a:t>( John M. Haynes)</a:t>
            </a:r>
            <a:endParaRPr lang="es-ES_tradnl" altLang="es-ES" sz="1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6D3F22-52BC-E5FC-A1A5-235A8EEF55DE}"/>
              </a:ext>
            </a:extLst>
          </p:cNvPr>
          <p:cNvSpPr txBox="1"/>
          <p:nvPr/>
        </p:nvSpPr>
        <p:spPr>
          <a:xfrm>
            <a:off x="3980329" y="457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es-ES" sz="2800" dirty="0">
                <a:solidFill>
                  <a:srgbClr val="FF0000"/>
                </a:solidFill>
              </a:rPr>
              <a:t>Mediación, Concepto doctrinal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83403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0A54B-CA05-E650-17B0-0D2A8229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B5D7F0-7439-5112-1C86-B11F44C9B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45" y="365125"/>
            <a:ext cx="3800475" cy="57531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9D5FA03-990F-BE3A-09E6-8A7505B09FA4}"/>
              </a:ext>
            </a:extLst>
          </p:cNvPr>
          <p:cNvSpPr txBox="1"/>
          <p:nvPr/>
        </p:nvSpPr>
        <p:spPr>
          <a:xfrm>
            <a:off x="4894728" y="2796988"/>
            <a:ext cx="5853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s-ES" altLang="es-ES" dirty="0"/>
              <a:t>“ La mediación es un </a:t>
            </a:r>
            <a:r>
              <a:rPr lang="es-ES" altLang="es-ES" u="sng" dirty="0"/>
              <a:t>procedimiento</a:t>
            </a:r>
            <a:r>
              <a:rPr lang="es-ES" altLang="es-ES" dirty="0"/>
              <a:t> no adversarial y tiene por objetivo propender a que, mediante la comunicación directa entre las partes y con intervención de un mediador, ellas lleguen a una solución extrajudicial de la controversia”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026C61-2024-E143-26CF-02364A65DC4B}"/>
              </a:ext>
            </a:extLst>
          </p:cNvPr>
          <p:cNvSpPr txBox="1"/>
          <p:nvPr/>
        </p:nvSpPr>
        <p:spPr>
          <a:xfrm>
            <a:off x="6095999" y="555812"/>
            <a:ext cx="41775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es-ES" sz="3200" b="1" dirty="0">
                <a:solidFill>
                  <a:srgbClr val="FF0000"/>
                </a:solidFill>
              </a:rPr>
              <a:t>Ley </a:t>
            </a:r>
            <a:r>
              <a:rPr lang="es-ES" altLang="es-ES" sz="3200" b="1" dirty="0" err="1">
                <a:solidFill>
                  <a:srgbClr val="FF0000"/>
                </a:solidFill>
              </a:rPr>
              <a:t>Nº</a:t>
            </a:r>
            <a:r>
              <a:rPr lang="es-ES" altLang="es-ES" sz="3200" b="1" dirty="0">
                <a:solidFill>
                  <a:srgbClr val="FF0000"/>
                </a:solidFill>
              </a:rPr>
              <a:t> 19.966, art. 43, inciso 3º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56486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744" name="Rectangle 11674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64EC66FF-7D6E-FD62-AC85-262335DAD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s-ES" altLang="es-ES" sz="4600" b="1"/>
              <a:t>Concepto legal de mediación ( 2)</a:t>
            </a:r>
          </a:p>
        </p:txBody>
      </p:sp>
      <p:sp>
        <p:nvSpPr>
          <p:cNvPr id="11674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9EA329F-ADE6-E0CE-7599-FEF9AE263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 sz="2000"/>
              <a:t>“ Se entiende por mediación aquel sistema de solución de conflictos en que un tercero imparcial, sin poder decisorio, llamado mediador, ayuda a las partes a buscar por sì mismas una solución al conflcto y sus efectos”</a:t>
            </a:r>
          </a:p>
          <a:p>
            <a:pPr eaLnBrk="1" hangingPunct="1"/>
            <a:endParaRPr lang="es-ES" altLang="es-ES" sz="2000"/>
          </a:p>
          <a:p>
            <a:pPr eaLnBrk="1" hangingPunct="1"/>
            <a:r>
              <a:rPr lang="es-ES" altLang="es-ES" sz="2000" b="1"/>
              <a:t>Artículo 103 de la Ley de Tribunales de Familia Nº 19.968</a:t>
            </a:r>
          </a:p>
        </p:txBody>
      </p:sp>
      <p:pic>
        <p:nvPicPr>
          <p:cNvPr id="2" name="Imagen 1" descr="Imagen que contiene Mapa&#10;&#10;Descripción generada automáticamente">
            <a:extLst>
              <a:ext uri="{FF2B5EF4-FFF2-40B4-BE49-F238E27FC236}">
                <a16:creationId xmlns:a16="http://schemas.microsoft.com/office/drawing/2014/main" id="{20E45F71-526A-5520-F792-92CD108CE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0" b="1568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83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2" name="Rectangle 3175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A21DEFA-93EB-88F0-6B29-895D36709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ES" b="1"/>
              <a:t>Características de la Mediación</a:t>
            </a:r>
          </a:p>
        </p:txBody>
      </p:sp>
      <p:pic>
        <p:nvPicPr>
          <p:cNvPr id="2" name="Picture 2" descr="kjpp">
            <a:extLst>
              <a:ext uri="{FF2B5EF4-FFF2-40B4-BE49-F238E27FC236}">
                <a16:creationId xmlns:a16="http://schemas.microsoft.com/office/drawing/2014/main" id="{9E098B69-12DE-1E24-3313-8E82170F2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4" r="23791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A5867C4A-EF15-E356-EC97-ED16550CBD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s-ES" sz="1700" b="1"/>
              <a:t>Método no adversarial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s-ES" sz="1700" b="1"/>
              <a:t>Voluntario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s-ES" sz="1700" b="1"/>
              <a:t>Autónomo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s-ES" sz="1700" b="1"/>
              <a:t>Participativo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s-ES" sz="1700" b="1"/>
              <a:t>Flexible - Informal, pero con estructura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s-ES" sz="1700" b="1"/>
              <a:t>Reserva - confidencial (externa e internamente)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s-ES" sz="1700" b="1"/>
              <a:t>Requiere equilibrio de poder entre las partes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s-ES" sz="1700" b="1"/>
              <a:t>Centra la mirada en el futuro de las partes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s-ES" sz="1700" b="1"/>
              <a:t>Evita el deterioro de la relación entre las partes</a:t>
            </a:r>
          </a:p>
          <a:p>
            <a:pPr eaLnBrk="1" hangingPunct="1">
              <a:spcBef>
                <a:spcPct val="50000"/>
              </a:spcBef>
            </a:pPr>
            <a:endParaRPr lang="en-US" altLang="es-ES" sz="1700" b="1"/>
          </a:p>
          <a:p>
            <a:pPr eaLnBrk="1" hangingPunct="1">
              <a:spcBef>
                <a:spcPct val="50000"/>
              </a:spcBef>
            </a:pPr>
            <a:endParaRPr lang="en-US" altLang="es-ES" sz="1700" b="1"/>
          </a:p>
          <a:p>
            <a:pPr eaLnBrk="1" hangingPunct="1"/>
            <a:endParaRPr lang="es-ES_tradnl" altLang="es-ES" sz="1700"/>
          </a:p>
        </p:txBody>
      </p:sp>
    </p:spTree>
    <p:extLst>
      <p:ext uri="{BB962C8B-B14F-4D97-AF65-F5344CB8AC3E}">
        <p14:creationId xmlns:p14="http://schemas.microsoft.com/office/powerpoint/2010/main" val="376631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56" name="Rectangle 10445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B0285CDF-A121-3FC4-3323-92159F9C8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s-ES" altLang="es-ES" sz="4000" b="1"/>
              <a:t>Principios de la mediación en salud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12B48A6-916D-B4F4-8267-46D316054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s-ES" altLang="es-ES" sz="1900"/>
              <a:t>Igualdad negocial</a:t>
            </a:r>
          </a:p>
          <a:p>
            <a:pPr eaLnBrk="1" hangingPunct="1"/>
            <a:r>
              <a:rPr lang="es-ES" altLang="es-ES" sz="1900"/>
              <a:t>Buena fe </a:t>
            </a:r>
          </a:p>
          <a:p>
            <a:pPr eaLnBrk="1" hangingPunct="1"/>
            <a:r>
              <a:rPr lang="es-ES" altLang="es-ES" sz="1900"/>
              <a:t>Colaboración </a:t>
            </a:r>
          </a:p>
          <a:p>
            <a:pPr eaLnBrk="1" hangingPunct="1"/>
            <a:r>
              <a:rPr lang="es-ES" altLang="es-ES" sz="1900"/>
              <a:t>Celeridad</a:t>
            </a:r>
          </a:p>
          <a:p>
            <a:pPr eaLnBrk="1" hangingPunct="1"/>
            <a:r>
              <a:rPr lang="es-ES" altLang="es-ES" sz="1900"/>
              <a:t>Voluntariedad</a:t>
            </a:r>
          </a:p>
          <a:p>
            <a:pPr eaLnBrk="1" hangingPunct="1"/>
            <a:r>
              <a:rPr lang="es-ES" altLang="es-ES" sz="1900"/>
              <a:t>Confidencialidad</a:t>
            </a:r>
          </a:p>
          <a:p>
            <a:pPr eaLnBrk="1" hangingPunct="1"/>
            <a:r>
              <a:rPr lang="es-ES" altLang="es-ES" sz="1900"/>
              <a:t>Imparcialidad</a:t>
            </a:r>
          </a:p>
          <a:p>
            <a:pPr eaLnBrk="1" hangingPunct="1"/>
            <a:r>
              <a:rPr lang="es-ES" altLang="es-ES" sz="1900"/>
              <a:t>Secreto</a:t>
            </a:r>
          </a:p>
          <a:p>
            <a:pPr eaLnBrk="1" hangingPunct="1"/>
            <a:r>
              <a:rPr lang="es-ES" altLang="es-ES" sz="1900"/>
              <a:t>Probidad</a:t>
            </a:r>
          </a:p>
        </p:txBody>
      </p:sp>
      <p:sp>
        <p:nvSpPr>
          <p:cNvPr id="104458" name="Rectangle 10445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60" name="Rectangle 10445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62" name="Rectangle 10446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464" name="Rectangle 10446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Atrapalabras: En la ciudad – Iván Alfaro Ilustrador">
            <a:extLst>
              <a:ext uri="{FF2B5EF4-FFF2-40B4-BE49-F238E27FC236}">
                <a16:creationId xmlns:a16="http://schemas.microsoft.com/office/drawing/2014/main" id="{11D408AD-AD9A-A90A-72EE-F5210455E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9069" y="909081"/>
            <a:ext cx="3664325" cy="50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número de diapositiva 6">
            <a:extLst>
              <a:ext uri="{FF2B5EF4-FFF2-40B4-BE49-F238E27FC236}">
                <a16:creationId xmlns:a16="http://schemas.microsoft.com/office/drawing/2014/main" id="{4F8AACFA-8FB8-E367-4928-ECE33984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D67FF-EF59-4EB3-BDC7-7E2C2739C605}" type="slidenum">
              <a:rPr lang="en-US" altLang="es-CL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s-CL" sz="1400">
              <a:latin typeface="Times New Roman" panose="02020603050405020304" pitchFamily="18" charset="0"/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87854FF-6350-6482-EEAF-0F24438CB4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8836" y="1196976"/>
            <a:ext cx="2697019" cy="5432425"/>
          </a:xfrm>
          <a:noFill/>
        </p:spPr>
        <p:txBody>
          <a:bodyPr/>
          <a:lstStyle/>
          <a:p>
            <a:endParaRPr lang="es-ES_tradnl" altLang="es-CL" b="1" dirty="0"/>
          </a:p>
          <a:p>
            <a:r>
              <a:rPr lang="es-ES_tradnl" altLang="es-CL" b="1" dirty="0"/>
              <a:t>R</a:t>
            </a:r>
            <a:r>
              <a:rPr lang="es-ES_tradnl" altLang="es-CL" sz="2400" b="1" dirty="0"/>
              <a:t>EFLEXIVAS</a:t>
            </a:r>
          </a:p>
          <a:p>
            <a:endParaRPr lang="es-ES_tradnl" altLang="es-CL" sz="2400" b="1" dirty="0"/>
          </a:p>
          <a:p>
            <a:endParaRPr lang="es-ES_tradnl" altLang="es-CL" sz="2400" b="1" dirty="0"/>
          </a:p>
          <a:p>
            <a:r>
              <a:rPr lang="es-ES_tradnl" altLang="es-CL" sz="2400" b="1" dirty="0"/>
              <a:t>SUSTANTIVAS</a:t>
            </a:r>
          </a:p>
          <a:p>
            <a:endParaRPr lang="es-ES_tradnl" altLang="es-CL" sz="2400" b="1" dirty="0"/>
          </a:p>
          <a:p>
            <a:endParaRPr lang="es-ES_tradnl" altLang="es-CL" sz="2400" b="1" dirty="0"/>
          </a:p>
          <a:p>
            <a:r>
              <a:rPr lang="es-ES_tradnl" altLang="es-CL" sz="2400" b="1" dirty="0"/>
              <a:t>CONTEXTUALES</a:t>
            </a:r>
          </a:p>
          <a:p>
            <a:endParaRPr lang="es-ES_tradnl" altLang="es-CL" b="1" dirty="0"/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32E79CA1-B1DD-807A-E3C8-36638585758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315855" y="1400175"/>
            <a:ext cx="5294745" cy="4476750"/>
          </a:xfrm>
        </p:spPr>
        <p:txBody>
          <a:bodyPr/>
          <a:lstStyle/>
          <a:p>
            <a:r>
              <a:rPr lang="es-ES_tradnl" altLang="es-CL" sz="1400" b="1" dirty="0"/>
              <a:t>Orientación del mediador hacia la disputa y a crear bases de su actividad: crea clima y buena imagen; lenguaje al alcance de las partes, ubicación espacial; mantener discusión focalizada en la controversia, dar espacio para expresar emociones, etc.</a:t>
            </a:r>
          </a:p>
          <a:p>
            <a:endParaRPr lang="es-ES_tradnl" altLang="es-CL" sz="1400" b="1" dirty="0"/>
          </a:p>
          <a:p>
            <a:r>
              <a:rPr lang="es-ES_tradnl" altLang="es-CL" sz="1400" b="1" dirty="0"/>
              <a:t>Referidas a cuestiones de fondo de la disputa: tratar de modificar expectativas; sacar a las partes de las posiciones; permitir que las partes no vean afectada su imagen, a pesar de estar haciendo concesiones.</a:t>
            </a:r>
          </a:p>
          <a:p>
            <a:endParaRPr lang="es-ES_tradnl" altLang="es-CL" sz="1400" b="1" dirty="0"/>
          </a:p>
          <a:p>
            <a:endParaRPr lang="es-ES_tradnl" altLang="es-CL" sz="1400" b="1" dirty="0"/>
          </a:p>
          <a:p>
            <a:endParaRPr lang="es-ES_tradnl" altLang="es-CL" sz="1400" b="1" dirty="0"/>
          </a:p>
          <a:p>
            <a:r>
              <a:rPr lang="es-ES_tradnl" altLang="es-CL" sz="1400" b="1" dirty="0"/>
              <a:t>Facilitación del proceso de resolución de la disputa, crear clima, alivianar tensiones, contener emociones, mostrar atención</a:t>
            </a:r>
            <a:r>
              <a:rPr lang="es-ES_tradnl" altLang="es-CL" sz="1600" b="1" dirty="0"/>
              <a:t>, etc.</a:t>
            </a:r>
          </a:p>
        </p:txBody>
      </p:sp>
      <p:sp>
        <p:nvSpPr>
          <p:cNvPr id="14341" name="Título 1">
            <a:extLst>
              <a:ext uri="{FF2B5EF4-FFF2-40B4-BE49-F238E27FC236}">
                <a16:creationId xmlns:a16="http://schemas.microsoft.com/office/drawing/2014/main" id="{5E0EFC4D-4023-23A0-4E28-4A1535C95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57175"/>
            <a:ext cx="8229600" cy="1143000"/>
          </a:xfrm>
        </p:spPr>
        <p:txBody>
          <a:bodyPr/>
          <a:lstStyle/>
          <a:p>
            <a:r>
              <a:rPr lang="es-ES" altLang="es-CL" sz="3200" b="1" dirty="0"/>
              <a:t>Algunas tácticas del mediador</a:t>
            </a:r>
            <a:endParaRPr lang="es-CL" altLang="es-CL" sz="32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296EA4-3A42-2B12-4280-E9E8FFB6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835" y="3195782"/>
            <a:ext cx="3662218" cy="36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1120</Words>
  <Application>Microsoft Office PowerPoint</Application>
  <PresentationFormat>Panorámica</PresentationFormat>
  <Paragraphs>158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Helvetica Neue Medium</vt:lpstr>
      <vt:lpstr>Tahoma</vt:lpstr>
      <vt:lpstr>Times New Roman</vt:lpstr>
      <vt:lpstr>Wingdings</vt:lpstr>
      <vt:lpstr>Tema de Office</vt:lpstr>
      <vt:lpstr>Teoría de la Mediación</vt:lpstr>
      <vt:lpstr>Presentación de PowerPoint</vt:lpstr>
      <vt:lpstr>Presentación de PowerPoint</vt:lpstr>
      <vt:lpstr>Presentación de PowerPoint</vt:lpstr>
      <vt:lpstr>Presentación de PowerPoint</vt:lpstr>
      <vt:lpstr>Concepto legal de mediación ( 2)</vt:lpstr>
      <vt:lpstr>Características de la Mediación</vt:lpstr>
      <vt:lpstr>Principios de la mediación en salud</vt:lpstr>
      <vt:lpstr>Algunas tácticas del mediador</vt:lpstr>
      <vt:lpstr>Casos en que se recomienda la mediación</vt:lpstr>
      <vt:lpstr>cuando NO se recomienda la mediación </vt:lpstr>
      <vt:lpstr>Perfil del mediador / Competencias congnitivas- formación profesional</vt:lpstr>
      <vt:lpstr>Perfil del mediador / Cualidades /Actitudes</vt:lpstr>
      <vt:lpstr>Rol del mediador</vt:lpstr>
      <vt:lpstr>Tareas del Mediador</vt:lpstr>
      <vt:lpstr> El discurso del mediador /objetivos</vt:lpstr>
      <vt:lpstr> EL DISCURSO DEL MEDIADOR: informar sobre…</vt:lpstr>
      <vt:lpstr>Un buen discurso…. </vt:lpstr>
      <vt:lpstr>BIBLIOGRAFÍA DE LA UNIDAD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Alberto Soncini Araya</dc:creator>
  <cp:lastModifiedBy>Juan Alberto Soncini Araya</cp:lastModifiedBy>
  <cp:revision>5</cp:revision>
  <dcterms:created xsi:type="dcterms:W3CDTF">2023-04-30T23:20:11Z</dcterms:created>
  <dcterms:modified xsi:type="dcterms:W3CDTF">2023-05-15T17:43:42Z</dcterms:modified>
</cp:coreProperties>
</file>