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8" r:id="rId3"/>
    <p:sldId id="274" r:id="rId4"/>
    <p:sldId id="270" r:id="rId5"/>
    <p:sldId id="264" r:id="rId6"/>
    <p:sldId id="273" r:id="rId7"/>
    <p:sldId id="271" r:id="rId8"/>
    <p:sldId id="261" r:id="rId9"/>
    <p:sldId id="272" r:id="rId10"/>
    <p:sldId id="275" r:id="rId11"/>
    <p:sldId id="269" r:id="rId12"/>
    <p:sldId id="259" r:id="rId13"/>
    <p:sldId id="258" r:id="rId14"/>
    <p:sldId id="277" r:id="rId15"/>
    <p:sldId id="265" r:id="rId16"/>
    <p:sldId id="257" r:id="rId17"/>
  </p:sldIdLst>
  <p:sldSz cx="12192000" cy="6858000"/>
  <p:notesSz cx="6858000" cy="91440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0" autoAdjust="0"/>
    <p:restoredTop sz="94660"/>
  </p:normalViewPr>
  <p:slideViewPr>
    <p:cSldViewPr snapToGrid="0">
      <p:cViewPr varScale="1">
        <p:scale>
          <a:sx n="65" d="100"/>
          <a:sy n="65" d="100"/>
        </p:scale>
        <p:origin x="66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93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F791F54-AA63-F84F-A37A-EE5431DB7BBC}" type="doc">
      <dgm:prSet loTypeId="urn:microsoft.com/office/officeart/2005/8/layout/bProcess2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55D4B4E6-57D7-0F4C-859F-F30141CB5E8D}">
      <dgm:prSet phldrT="[Texto]"/>
      <dgm:spPr>
        <a:solidFill>
          <a:srgbClr val="FF0000"/>
        </a:solidFill>
      </dgm:spPr>
      <dgm:t>
        <a:bodyPr/>
        <a:lstStyle/>
        <a:p>
          <a:r>
            <a:rPr lang="es-ES" dirty="0"/>
            <a:t>ingreso</a:t>
          </a:r>
        </a:p>
      </dgm:t>
    </dgm:pt>
    <dgm:pt modelId="{57EFD3EA-99E3-6A42-A3DB-D5D83BBC9F03}" type="parTrans" cxnId="{2FCF1D1A-6096-2C46-9FCD-9801577AF9C7}">
      <dgm:prSet/>
      <dgm:spPr/>
      <dgm:t>
        <a:bodyPr/>
        <a:lstStyle/>
        <a:p>
          <a:endParaRPr lang="es-ES"/>
        </a:p>
      </dgm:t>
    </dgm:pt>
    <dgm:pt modelId="{419183C9-5F7A-8247-9B9B-036981016F81}" type="sibTrans" cxnId="{2FCF1D1A-6096-2C46-9FCD-9801577AF9C7}">
      <dgm:prSet/>
      <dgm:spPr/>
      <dgm:t>
        <a:bodyPr/>
        <a:lstStyle/>
        <a:p>
          <a:endParaRPr lang="es-ES"/>
        </a:p>
      </dgm:t>
    </dgm:pt>
    <dgm:pt modelId="{DFAE60F8-29EF-804E-852D-137842E36275}">
      <dgm:prSet phldrT="[Texto]"/>
      <dgm:spPr/>
      <dgm:t>
        <a:bodyPr/>
        <a:lstStyle/>
        <a:p>
          <a:r>
            <a:rPr lang="es-ES" dirty="0" err="1"/>
            <a:t>premediacion</a:t>
          </a:r>
          <a:endParaRPr lang="es-ES" dirty="0"/>
        </a:p>
      </dgm:t>
    </dgm:pt>
    <dgm:pt modelId="{8262B4B9-64D4-164B-8297-8C57491C2B3C}" type="parTrans" cxnId="{8918EBA6-203C-1E4A-BB9C-18B8ED86ED9E}">
      <dgm:prSet/>
      <dgm:spPr/>
      <dgm:t>
        <a:bodyPr/>
        <a:lstStyle/>
        <a:p>
          <a:endParaRPr lang="es-ES"/>
        </a:p>
      </dgm:t>
    </dgm:pt>
    <dgm:pt modelId="{37450A36-0F6D-C549-A299-B881656F6ABE}" type="sibTrans" cxnId="{8918EBA6-203C-1E4A-BB9C-18B8ED86ED9E}">
      <dgm:prSet/>
      <dgm:spPr/>
      <dgm:t>
        <a:bodyPr/>
        <a:lstStyle/>
        <a:p>
          <a:endParaRPr lang="es-ES"/>
        </a:p>
      </dgm:t>
    </dgm:pt>
    <dgm:pt modelId="{031186E3-EC94-814E-BD88-DECB58AFB714}">
      <dgm:prSet phldrT="[Texto]"/>
      <dgm:spPr/>
      <dgm:t>
        <a:bodyPr/>
        <a:lstStyle/>
        <a:p>
          <a:r>
            <a:rPr lang="es-ES" dirty="0" err="1"/>
            <a:t>invitacion</a:t>
          </a:r>
          <a:endParaRPr lang="es-ES" dirty="0"/>
        </a:p>
      </dgm:t>
    </dgm:pt>
    <dgm:pt modelId="{B1A430D2-11FB-804B-870A-D0B55AEC79A5}" type="parTrans" cxnId="{766B9BF3-1366-1D49-8E28-F1D4FCA146B5}">
      <dgm:prSet/>
      <dgm:spPr/>
      <dgm:t>
        <a:bodyPr/>
        <a:lstStyle/>
        <a:p>
          <a:endParaRPr lang="es-ES"/>
        </a:p>
      </dgm:t>
    </dgm:pt>
    <dgm:pt modelId="{A845CFCC-1911-F94F-BFFA-DC2E6FF50514}" type="sibTrans" cxnId="{766B9BF3-1366-1D49-8E28-F1D4FCA146B5}">
      <dgm:prSet/>
      <dgm:spPr/>
      <dgm:t>
        <a:bodyPr/>
        <a:lstStyle/>
        <a:p>
          <a:endParaRPr lang="es-ES"/>
        </a:p>
      </dgm:t>
    </dgm:pt>
    <dgm:pt modelId="{37D347F0-29E2-714B-910B-230E28F7C3F6}">
      <dgm:prSet phldrT="[Texto]"/>
      <dgm:spPr/>
      <dgm:t>
        <a:bodyPr/>
        <a:lstStyle/>
        <a:p>
          <a:r>
            <a:rPr lang="es-ES" dirty="0"/>
            <a:t>Apertura del proceso</a:t>
          </a:r>
        </a:p>
      </dgm:t>
    </dgm:pt>
    <dgm:pt modelId="{36F37884-04D0-3143-A6F1-2C5ED18E6572}" type="parTrans" cxnId="{408284B0-B884-264C-B8AC-DD70D1829811}">
      <dgm:prSet/>
      <dgm:spPr/>
      <dgm:t>
        <a:bodyPr/>
        <a:lstStyle/>
        <a:p>
          <a:endParaRPr lang="es-ES"/>
        </a:p>
      </dgm:t>
    </dgm:pt>
    <dgm:pt modelId="{4F33BD5A-8C6B-E04F-8F2E-A379A6198235}" type="sibTrans" cxnId="{408284B0-B884-264C-B8AC-DD70D1829811}">
      <dgm:prSet/>
      <dgm:spPr/>
      <dgm:t>
        <a:bodyPr/>
        <a:lstStyle/>
        <a:p>
          <a:endParaRPr lang="es-ES"/>
        </a:p>
      </dgm:t>
    </dgm:pt>
    <dgm:pt modelId="{F5BEA125-534D-8641-AD65-AF5BB0C8E530}">
      <dgm:prSet phldrT="[Texto]"/>
      <dgm:spPr/>
      <dgm:t>
        <a:bodyPr/>
        <a:lstStyle/>
        <a:p>
          <a:r>
            <a:rPr lang="es-ES" dirty="0" err="1"/>
            <a:t>negociacion</a:t>
          </a:r>
          <a:endParaRPr lang="es-ES" dirty="0"/>
        </a:p>
      </dgm:t>
    </dgm:pt>
    <dgm:pt modelId="{39A854CC-75EA-9945-A592-204750A606CF}" type="parTrans" cxnId="{DDC819BD-ED2F-4448-BADC-F5C41E62B09B}">
      <dgm:prSet/>
      <dgm:spPr/>
      <dgm:t>
        <a:bodyPr/>
        <a:lstStyle/>
        <a:p>
          <a:endParaRPr lang="es-ES"/>
        </a:p>
      </dgm:t>
    </dgm:pt>
    <dgm:pt modelId="{0F45B96E-93C0-C243-A352-F6D384624112}" type="sibTrans" cxnId="{DDC819BD-ED2F-4448-BADC-F5C41E62B09B}">
      <dgm:prSet/>
      <dgm:spPr/>
      <dgm:t>
        <a:bodyPr/>
        <a:lstStyle/>
        <a:p>
          <a:endParaRPr lang="es-ES"/>
        </a:p>
      </dgm:t>
    </dgm:pt>
    <dgm:pt modelId="{0285FAFF-F86A-C846-BE7F-5728F0EE5D3A}">
      <dgm:prSet phldrT="[Texto]"/>
      <dgm:spPr/>
      <dgm:t>
        <a:bodyPr/>
        <a:lstStyle/>
        <a:p>
          <a:r>
            <a:rPr lang="es-ES" dirty="0"/>
            <a:t>Sesiones conjuntas o privadas</a:t>
          </a:r>
        </a:p>
      </dgm:t>
    </dgm:pt>
    <dgm:pt modelId="{F07E75D1-B890-0F41-A126-550A727086EC}" type="parTrans" cxnId="{22DA1C2C-E3AF-A54C-B3EE-E4E146492D44}">
      <dgm:prSet/>
      <dgm:spPr/>
      <dgm:t>
        <a:bodyPr/>
        <a:lstStyle/>
        <a:p>
          <a:endParaRPr lang="es-ES"/>
        </a:p>
      </dgm:t>
    </dgm:pt>
    <dgm:pt modelId="{F0802574-0B39-254F-9E4D-2449558D16FC}" type="sibTrans" cxnId="{22DA1C2C-E3AF-A54C-B3EE-E4E146492D44}">
      <dgm:prSet/>
      <dgm:spPr/>
      <dgm:t>
        <a:bodyPr/>
        <a:lstStyle/>
        <a:p>
          <a:endParaRPr lang="es-ES"/>
        </a:p>
      </dgm:t>
    </dgm:pt>
    <dgm:pt modelId="{B968D8DF-5E5A-2D47-8AE9-C68B93D46579}">
      <dgm:prSet phldrT="[Texto]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es-ES" dirty="0" err="1"/>
            <a:t>conclusion</a:t>
          </a:r>
          <a:r>
            <a:rPr lang="es-ES" dirty="0"/>
            <a:t> del proceso / acta de cierre</a:t>
          </a:r>
        </a:p>
      </dgm:t>
    </dgm:pt>
    <dgm:pt modelId="{04E055C5-CB0E-7849-9288-9B1A3D0D6CD8}" type="parTrans" cxnId="{5FC320DC-8357-7946-9629-1B982C6A6FEB}">
      <dgm:prSet/>
      <dgm:spPr/>
      <dgm:t>
        <a:bodyPr/>
        <a:lstStyle/>
        <a:p>
          <a:endParaRPr lang="es-ES"/>
        </a:p>
      </dgm:t>
    </dgm:pt>
    <dgm:pt modelId="{B3F140C3-3193-7540-821F-C909398CB6C1}" type="sibTrans" cxnId="{5FC320DC-8357-7946-9629-1B982C6A6FEB}">
      <dgm:prSet/>
      <dgm:spPr/>
      <dgm:t>
        <a:bodyPr/>
        <a:lstStyle/>
        <a:p>
          <a:endParaRPr lang="es-ES"/>
        </a:p>
      </dgm:t>
    </dgm:pt>
    <dgm:pt modelId="{CF60FAEF-6335-574D-A04A-4BD5F3CC6D8D}" type="pres">
      <dgm:prSet presAssocID="{CF791F54-AA63-F84F-A37A-EE5431DB7BBC}" presName="diagram" presStyleCnt="0">
        <dgm:presLayoutVars>
          <dgm:dir/>
          <dgm:resizeHandles/>
        </dgm:presLayoutVars>
      </dgm:prSet>
      <dgm:spPr/>
      <dgm:t>
        <a:bodyPr/>
        <a:lstStyle/>
        <a:p>
          <a:endParaRPr lang="es-ES"/>
        </a:p>
      </dgm:t>
    </dgm:pt>
    <dgm:pt modelId="{065E903E-D7E4-2C48-8788-A23EF0E96BD1}" type="pres">
      <dgm:prSet presAssocID="{55D4B4E6-57D7-0F4C-859F-F30141CB5E8D}" presName="first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9F090E5C-8ED3-B54F-9E53-D86BF35FC3E2}" type="pres">
      <dgm:prSet presAssocID="{419183C9-5F7A-8247-9B9B-036981016F81}" presName="sibTrans" presStyleLbl="sibTrans2D1" presStyleIdx="0" presStyleCnt="6"/>
      <dgm:spPr/>
      <dgm:t>
        <a:bodyPr/>
        <a:lstStyle/>
        <a:p>
          <a:endParaRPr lang="es-ES"/>
        </a:p>
      </dgm:t>
    </dgm:pt>
    <dgm:pt modelId="{0C99E610-D064-4C4D-AABE-7F04B66CF6F4}" type="pres">
      <dgm:prSet presAssocID="{DFAE60F8-29EF-804E-852D-137842E36275}" presName="middleNode" presStyleCnt="0"/>
      <dgm:spPr/>
    </dgm:pt>
    <dgm:pt modelId="{8426F369-C684-BB4B-A5D4-CB32F453D682}" type="pres">
      <dgm:prSet presAssocID="{DFAE60F8-29EF-804E-852D-137842E36275}" presName="padding" presStyleLbl="node1" presStyleIdx="0" presStyleCnt="7"/>
      <dgm:spPr/>
    </dgm:pt>
    <dgm:pt modelId="{EAEA88D7-F9B3-BC43-B4CC-83DB8FD14ABB}" type="pres">
      <dgm:prSet presAssocID="{DFAE60F8-29EF-804E-852D-137842E36275}" presName="shap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EE9E5691-86D2-0F4B-AB8D-86E46CF843C2}" type="pres">
      <dgm:prSet presAssocID="{37450A36-0F6D-C549-A299-B881656F6ABE}" presName="sibTrans" presStyleLbl="sibTrans2D1" presStyleIdx="1" presStyleCnt="6"/>
      <dgm:spPr/>
      <dgm:t>
        <a:bodyPr/>
        <a:lstStyle/>
        <a:p>
          <a:endParaRPr lang="es-ES"/>
        </a:p>
      </dgm:t>
    </dgm:pt>
    <dgm:pt modelId="{58FF5D96-2389-6C4A-A368-CC7B481DB793}" type="pres">
      <dgm:prSet presAssocID="{031186E3-EC94-814E-BD88-DECB58AFB714}" presName="middleNode" presStyleCnt="0"/>
      <dgm:spPr/>
    </dgm:pt>
    <dgm:pt modelId="{F2350EE9-7375-0F48-BCE2-E6F3B1224303}" type="pres">
      <dgm:prSet presAssocID="{031186E3-EC94-814E-BD88-DECB58AFB714}" presName="padding" presStyleLbl="node1" presStyleIdx="1" presStyleCnt="7"/>
      <dgm:spPr/>
    </dgm:pt>
    <dgm:pt modelId="{C47325B2-6EF4-7545-95B3-773B54267114}" type="pres">
      <dgm:prSet presAssocID="{031186E3-EC94-814E-BD88-DECB58AFB714}" presName="shap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D5A86CB2-2DC2-E54C-AC64-16B31CDCAC0F}" type="pres">
      <dgm:prSet presAssocID="{A845CFCC-1911-F94F-BFFA-DC2E6FF50514}" presName="sibTrans" presStyleLbl="sibTrans2D1" presStyleIdx="2" presStyleCnt="6"/>
      <dgm:spPr/>
      <dgm:t>
        <a:bodyPr/>
        <a:lstStyle/>
        <a:p>
          <a:endParaRPr lang="es-ES"/>
        </a:p>
      </dgm:t>
    </dgm:pt>
    <dgm:pt modelId="{DA289560-FBB6-3446-83C6-734D4206B3DD}" type="pres">
      <dgm:prSet presAssocID="{37D347F0-29E2-714B-910B-230E28F7C3F6}" presName="middleNode" presStyleCnt="0"/>
      <dgm:spPr/>
    </dgm:pt>
    <dgm:pt modelId="{10D53527-9BDD-AB4E-820D-02ECAE6F0987}" type="pres">
      <dgm:prSet presAssocID="{37D347F0-29E2-714B-910B-230E28F7C3F6}" presName="padding" presStyleLbl="node1" presStyleIdx="2" presStyleCnt="7"/>
      <dgm:spPr/>
    </dgm:pt>
    <dgm:pt modelId="{59F013C8-E309-9E4F-B31E-4089F3304C75}" type="pres">
      <dgm:prSet presAssocID="{37D347F0-29E2-714B-910B-230E28F7C3F6}" presName="shap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577BB09-F602-2340-BF1B-A3BC2EEFC59E}" type="pres">
      <dgm:prSet presAssocID="{4F33BD5A-8C6B-E04F-8F2E-A379A6198235}" presName="sibTrans" presStyleLbl="sibTrans2D1" presStyleIdx="3" presStyleCnt="6"/>
      <dgm:spPr/>
      <dgm:t>
        <a:bodyPr/>
        <a:lstStyle/>
        <a:p>
          <a:endParaRPr lang="es-ES"/>
        </a:p>
      </dgm:t>
    </dgm:pt>
    <dgm:pt modelId="{8FF76DC2-136F-0745-98A1-A2D6F8D1BB52}" type="pres">
      <dgm:prSet presAssocID="{F5BEA125-534D-8641-AD65-AF5BB0C8E530}" presName="middleNode" presStyleCnt="0"/>
      <dgm:spPr/>
    </dgm:pt>
    <dgm:pt modelId="{461F2F51-18C3-804E-AA50-F0A5F74C5FB0}" type="pres">
      <dgm:prSet presAssocID="{F5BEA125-534D-8641-AD65-AF5BB0C8E530}" presName="padding" presStyleLbl="node1" presStyleIdx="3" presStyleCnt="7"/>
      <dgm:spPr/>
    </dgm:pt>
    <dgm:pt modelId="{DA18B6D0-0713-BA4A-B37A-9E173636BAAC}" type="pres">
      <dgm:prSet presAssocID="{F5BEA125-534D-8641-AD65-AF5BB0C8E530}" presName="shap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EFF4DAB1-16E8-044F-AB69-766B2CE2FD5B}" type="pres">
      <dgm:prSet presAssocID="{0F45B96E-93C0-C243-A352-F6D384624112}" presName="sibTrans" presStyleLbl="sibTrans2D1" presStyleIdx="4" presStyleCnt="6"/>
      <dgm:spPr/>
      <dgm:t>
        <a:bodyPr/>
        <a:lstStyle/>
        <a:p>
          <a:endParaRPr lang="es-ES"/>
        </a:p>
      </dgm:t>
    </dgm:pt>
    <dgm:pt modelId="{CEEB8DB9-8095-4C42-8B87-2D3204CD2924}" type="pres">
      <dgm:prSet presAssocID="{0285FAFF-F86A-C846-BE7F-5728F0EE5D3A}" presName="middleNode" presStyleCnt="0"/>
      <dgm:spPr/>
    </dgm:pt>
    <dgm:pt modelId="{82360871-F9DE-AC48-9D89-7DF8B31318F0}" type="pres">
      <dgm:prSet presAssocID="{0285FAFF-F86A-C846-BE7F-5728F0EE5D3A}" presName="padding" presStyleLbl="node1" presStyleIdx="4" presStyleCnt="7"/>
      <dgm:spPr/>
    </dgm:pt>
    <dgm:pt modelId="{D6D06484-CD89-734C-9403-6AC270AC2304}" type="pres">
      <dgm:prSet presAssocID="{0285FAFF-F86A-C846-BE7F-5728F0EE5D3A}" presName="shap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C6DC2BFE-4E01-F449-AD8B-D0357BBF9B35}" type="pres">
      <dgm:prSet presAssocID="{F0802574-0B39-254F-9E4D-2449558D16FC}" presName="sibTrans" presStyleLbl="sibTrans2D1" presStyleIdx="5" presStyleCnt="6"/>
      <dgm:spPr/>
      <dgm:t>
        <a:bodyPr/>
        <a:lstStyle/>
        <a:p>
          <a:endParaRPr lang="es-ES"/>
        </a:p>
      </dgm:t>
    </dgm:pt>
    <dgm:pt modelId="{72DDD6F0-B35D-6C4E-980D-C006729EE1AF}" type="pres">
      <dgm:prSet presAssocID="{B968D8DF-5E5A-2D47-8AE9-C68B93D46579}" presName="last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2FCF1D1A-6096-2C46-9FCD-9801577AF9C7}" srcId="{CF791F54-AA63-F84F-A37A-EE5431DB7BBC}" destId="{55D4B4E6-57D7-0F4C-859F-F30141CB5E8D}" srcOrd="0" destOrd="0" parTransId="{57EFD3EA-99E3-6A42-A3DB-D5D83BBC9F03}" sibTransId="{419183C9-5F7A-8247-9B9B-036981016F81}"/>
    <dgm:cxn modelId="{525F8F23-6390-284E-BFAD-F06B8A7420D5}" type="presOf" srcId="{37450A36-0F6D-C549-A299-B881656F6ABE}" destId="{EE9E5691-86D2-0F4B-AB8D-86E46CF843C2}" srcOrd="0" destOrd="0" presId="urn:microsoft.com/office/officeart/2005/8/layout/bProcess2"/>
    <dgm:cxn modelId="{012D60E7-320A-2D49-B4A0-B717A001A053}" type="presOf" srcId="{37D347F0-29E2-714B-910B-230E28F7C3F6}" destId="{59F013C8-E309-9E4F-B31E-4089F3304C75}" srcOrd="0" destOrd="0" presId="urn:microsoft.com/office/officeart/2005/8/layout/bProcess2"/>
    <dgm:cxn modelId="{157D5B71-755D-3D4B-A17B-D2DB4268AA01}" type="presOf" srcId="{419183C9-5F7A-8247-9B9B-036981016F81}" destId="{9F090E5C-8ED3-B54F-9E53-D86BF35FC3E2}" srcOrd="0" destOrd="0" presId="urn:microsoft.com/office/officeart/2005/8/layout/bProcess2"/>
    <dgm:cxn modelId="{408284B0-B884-264C-B8AC-DD70D1829811}" srcId="{CF791F54-AA63-F84F-A37A-EE5431DB7BBC}" destId="{37D347F0-29E2-714B-910B-230E28F7C3F6}" srcOrd="3" destOrd="0" parTransId="{36F37884-04D0-3143-A6F1-2C5ED18E6572}" sibTransId="{4F33BD5A-8C6B-E04F-8F2E-A379A6198235}"/>
    <dgm:cxn modelId="{766B9BF3-1366-1D49-8E28-F1D4FCA146B5}" srcId="{CF791F54-AA63-F84F-A37A-EE5431DB7BBC}" destId="{031186E3-EC94-814E-BD88-DECB58AFB714}" srcOrd="2" destOrd="0" parTransId="{B1A430D2-11FB-804B-870A-D0B55AEC79A5}" sibTransId="{A845CFCC-1911-F94F-BFFA-DC2E6FF50514}"/>
    <dgm:cxn modelId="{1148CD99-F9A6-2646-80E8-5E854E552A68}" type="presOf" srcId="{55D4B4E6-57D7-0F4C-859F-F30141CB5E8D}" destId="{065E903E-D7E4-2C48-8788-A23EF0E96BD1}" srcOrd="0" destOrd="0" presId="urn:microsoft.com/office/officeart/2005/8/layout/bProcess2"/>
    <dgm:cxn modelId="{306F9BB0-44F4-E747-99B0-2542B1AC0CAE}" type="presOf" srcId="{B968D8DF-5E5A-2D47-8AE9-C68B93D46579}" destId="{72DDD6F0-B35D-6C4E-980D-C006729EE1AF}" srcOrd="0" destOrd="0" presId="urn:microsoft.com/office/officeart/2005/8/layout/bProcess2"/>
    <dgm:cxn modelId="{E367F242-07C7-1B4E-8106-AF4C3BF7FD1C}" type="presOf" srcId="{031186E3-EC94-814E-BD88-DECB58AFB714}" destId="{C47325B2-6EF4-7545-95B3-773B54267114}" srcOrd="0" destOrd="0" presId="urn:microsoft.com/office/officeart/2005/8/layout/bProcess2"/>
    <dgm:cxn modelId="{5FC320DC-8357-7946-9629-1B982C6A6FEB}" srcId="{CF791F54-AA63-F84F-A37A-EE5431DB7BBC}" destId="{B968D8DF-5E5A-2D47-8AE9-C68B93D46579}" srcOrd="6" destOrd="0" parTransId="{04E055C5-CB0E-7849-9288-9B1A3D0D6CD8}" sibTransId="{B3F140C3-3193-7540-821F-C909398CB6C1}"/>
    <dgm:cxn modelId="{AFD1F010-AC8D-8C48-9B68-64EEA4B70C9E}" type="presOf" srcId="{DFAE60F8-29EF-804E-852D-137842E36275}" destId="{EAEA88D7-F9B3-BC43-B4CC-83DB8FD14ABB}" srcOrd="0" destOrd="0" presId="urn:microsoft.com/office/officeart/2005/8/layout/bProcess2"/>
    <dgm:cxn modelId="{FEAE932C-A7ED-834D-ADC5-68AD2086566E}" type="presOf" srcId="{F0802574-0B39-254F-9E4D-2449558D16FC}" destId="{C6DC2BFE-4E01-F449-AD8B-D0357BBF9B35}" srcOrd="0" destOrd="0" presId="urn:microsoft.com/office/officeart/2005/8/layout/bProcess2"/>
    <dgm:cxn modelId="{B5FBDE72-4DE3-6F40-B2C3-50B9203F55ED}" type="presOf" srcId="{CF791F54-AA63-F84F-A37A-EE5431DB7BBC}" destId="{CF60FAEF-6335-574D-A04A-4BD5F3CC6D8D}" srcOrd="0" destOrd="0" presId="urn:microsoft.com/office/officeart/2005/8/layout/bProcess2"/>
    <dgm:cxn modelId="{22DA1C2C-E3AF-A54C-B3EE-E4E146492D44}" srcId="{CF791F54-AA63-F84F-A37A-EE5431DB7BBC}" destId="{0285FAFF-F86A-C846-BE7F-5728F0EE5D3A}" srcOrd="5" destOrd="0" parTransId="{F07E75D1-B890-0F41-A126-550A727086EC}" sibTransId="{F0802574-0B39-254F-9E4D-2449558D16FC}"/>
    <dgm:cxn modelId="{C99BFF1B-DE75-EC40-AF16-0828C198161E}" type="presOf" srcId="{0285FAFF-F86A-C846-BE7F-5728F0EE5D3A}" destId="{D6D06484-CD89-734C-9403-6AC270AC2304}" srcOrd="0" destOrd="0" presId="urn:microsoft.com/office/officeart/2005/8/layout/bProcess2"/>
    <dgm:cxn modelId="{8918EBA6-203C-1E4A-BB9C-18B8ED86ED9E}" srcId="{CF791F54-AA63-F84F-A37A-EE5431DB7BBC}" destId="{DFAE60F8-29EF-804E-852D-137842E36275}" srcOrd="1" destOrd="0" parTransId="{8262B4B9-64D4-164B-8297-8C57491C2B3C}" sibTransId="{37450A36-0F6D-C549-A299-B881656F6ABE}"/>
    <dgm:cxn modelId="{B372A52E-9093-D94E-AC58-2EA944B5CCE1}" type="presOf" srcId="{4F33BD5A-8C6B-E04F-8F2E-A379A6198235}" destId="{0577BB09-F602-2340-BF1B-A3BC2EEFC59E}" srcOrd="0" destOrd="0" presId="urn:microsoft.com/office/officeart/2005/8/layout/bProcess2"/>
    <dgm:cxn modelId="{F75B10AD-8D14-C246-B6BB-4033A7B4B48A}" type="presOf" srcId="{A845CFCC-1911-F94F-BFFA-DC2E6FF50514}" destId="{D5A86CB2-2DC2-E54C-AC64-16B31CDCAC0F}" srcOrd="0" destOrd="0" presId="urn:microsoft.com/office/officeart/2005/8/layout/bProcess2"/>
    <dgm:cxn modelId="{F085361A-7FDA-C24C-8980-B99D6BC5A361}" type="presOf" srcId="{F5BEA125-534D-8641-AD65-AF5BB0C8E530}" destId="{DA18B6D0-0713-BA4A-B37A-9E173636BAAC}" srcOrd="0" destOrd="0" presId="urn:microsoft.com/office/officeart/2005/8/layout/bProcess2"/>
    <dgm:cxn modelId="{DDC819BD-ED2F-4448-BADC-F5C41E62B09B}" srcId="{CF791F54-AA63-F84F-A37A-EE5431DB7BBC}" destId="{F5BEA125-534D-8641-AD65-AF5BB0C8E530}" srcOrd="4" destOrd="0" parTransId="{39A854CC-75EA-9945-A592-204750A606CF}" sibTransId="{0F45B96E-93C0-C243-A352-F6D384624112}"/>
    <dgm:cxn modelId="{3B077B3D-FECB-F540-BBB8-6CF44ACB0018}" type="presOf" srcId="{0F45B96E-93C0-C243-A352-F6D384624112}" destId="{EFF4DAB1-16E8-044F-AB69-766B2CE2FD5B}" srcOrd="0" destOrd="0" presId="urn:microsoft.com/office/officeart/2005/8/layout/bProcess2"/>
    <dgm:cxn modelId="{EA3DC563-B8C0-974A-AD9B-4DA67C277D74}" type="presParOf" srcId="{CF60FAEF-6335-574D-A04A-4BD5F3CC6D8D}" destId="{065E903E-D7E4-2C48-8788-A23EF0E96BD1}" srcOrd="0" destOrd="0" presId="urn:microsoft.com/office/officeart/2005/8/layout/bProcess2"/>
    <dgm:cxn modelId="{C9D61DBF-F5F0-E442-9154-53160C323615}" type="presParOf" srcId="{CF60FAEF-6335-574D-A04A-4BD5F3CC6D8D}" destId="{9F090E5C-8ED3-B54F-9E53-D86BF35FC3E2}" srcOrd="1" destOrd="0" presId="urn:microsoft.com/office/officeart/2005/8/layout/bProcess2"/>
    <dgm:cxn modelId="{3D6ADFB5-5BE8-F946-8AC1-3DEB0DD16EA1}" type="presParOf" srcId="{CF60FAEF-6335-574D-A04A-4BD5F3CC6D8D}" destId="{0C99E610-D064-4C4D-AABE-7F04B66CF6F4}" srcOrd="2" destOrd="0" presId="urn:microsoft.com/office/officeart/2005/8/layout/bProcess2"/>
    <dgm:cxn modelId="{68E7E89D-B93C-BA4B-BA0C-0273BF19CA2E}" type="presParOf" srcId="{0C99E610-D064-4C4D-AABE-7F04B66CF6F4}" destId="{8426F369-C684-BB4B-A5D4-CB32F453D682}" srcOrd="0" destOrd="0" presId="urn:microsoft.com/office/officeart/2005/8/layout/bProcess2"/>
    <dgm:cxn modelId="{FF9AD1DB-1AEC-5C46-85F9-6CD57C798123}" type="presParOf" srcId="{0C99E610-D064-4C4D-AABE-7F04B66CF6F4}" destId="{EAEA88D7-F9B3-BC43-B4CC-83DB8FD14ABB}" srcOrd="1" destOrd="0" presId="urn:microsoft.com/office/officeart/2005/8/layout/bProcess2"/>
    <dgm:cxn modelId="{033B1927-A5A0-9D43-9FAD-424CBC4A3032}" type="presParOf" srcId="{CF60FAEF-6335-574D-A04A-4BD5F3CC6D8D}" destId="{EE9E5691-86D2-0F4B-AB8D-86E46CF843C2}" srcOrd="3" destOrd="0" presId="urn:microsoft.com/office/officeart/2005/8/layout/bProcess2"/>
    <dgm:cxn modelId="{E96D3053-9B93-6A4B-BAC7-FB9EE9B82301}" type="presParOf" srcId="{CF60FAEF-6335-574D-A04A-4BD5F3CC6D8D}" destId="{58FF5D96-2389-6C4A-A368-CC7B481DB793}" srcOrd="4" destOrd="0" presId="urn:microsoft.com/office/officeart/2005/8/layout/bProcess2"/>
    <dgm:cxn modelId="{F95986AB-AA1E-A241-8C15-5046C0F8C46A}" type="presParOf" srcId="{58FF5D96-2389-6C4A-A368-CC7B481DB793}" destId="{F2350EE9-7375-0F48-BCE2-E6F3B1224303}" srcOrd="0" destOrd="0" presId="urn:microsoft.com/office/officeart/2005/8/layout/bProcess2"/>
    <dgm:cxn modelId="{61E4886A-D40D-9840-A484-0E374BD1C9F5}" type="presParOf" srcId="{58FF5D96-2389-6C4A-A368-CC7B481DB793}" destId="{C47325B2-6EF4-7545-95B3-773B54267114}" srcOrd="1" destOrd="0" presId="urn:microsoft.com/office/officeart/2005/8/layout/bProcess2"/>
    <dgm:cxn modelId="{AA3A04B2-F0FF-0E4C-BFF1-2B6B13235B75}" type="presParOf" srcId="{CF60FAEF-6335-574D-A04A-4BD5F3CC6D8D}" destId="{D5A86CB2-2DC2-E54C-AC64-16B31CDCAC0F}" srcOrd="5" destOrd="0" presId="urn:microsoft.com/office/officeart/2005/8/layout/bProcess2"/>
    <dgm:cxn modelId="{95C3D35A-0C02-464C-8BA4-C26325BA313D}" type="presParOf" srcId="{CF60FAEF-6335-574D-A04A-4BD5F3CC6D8D}" destId="{DA289560-FBB6-3446-83C6-734D4206B3DD}" srcOrd="6" destOrd="0" presId="urn:microsoft.com/office/officeart/2005/8/layout/bProcess2"/>
    <dgm:cxn modelId="{01979567-A7AF-6D41-A91E-16FFCF78E255}" type="presParOf" srcId="{DA289560-FBB6-3446-83C6-734D4206B3DD}" destId="{10D53527-9BDD-AB4E-820D-02ECAE6F0987}" srcOrd="0" destOrd="0" presId="urn:microsoft.com/office/officeart/2005/8/layout/bProcess2"/>
    <dgm:cxn modelId="{7002AAAC-DF96-3A42-83DE-621AB8D4AFA0}" type="presParOf" srcId="{DA289560-FBB6-3446-83C6-734D4206B3DD}" destId="{59F013C8-E309-9E4F-B31E-4089F3304C75}" srcOrd="1" destOrd="0" presId="urn:microsoft.com/office/officeart/2005/8/layout/bProcess2"/>
    <dgm:cxn modelId="{88280006-42D9-0240-B2C1-0B5D159FB14A}" type="presParOf" srcId="{CF60FAEF-6335-574D-A04A-4BD5F3CC6D8D}" destId="{0577BB09-F602-2340-BF1B-A3BC2EEFC59E}" srcOrd="7" destOrd="0" presId="urn:microsoft.com/office/officeart/2005/8/layout/bProcess2"/>
    <dgm:cxn modelId="{5AF53E9D-E4CD-7C4E-B4FF-302E6B7C5A79}" type="presParOf" srcId="{CF60FAEF-6335-574D-A04A-4BD5F3CC6D8D}" destId="{8FF76DC2-136F-0745-98A1-A2D6F8D1BB52}" srcOrd="8" destOrd="0" presId="urn:microsoft.com/office/officeart/2005/8/layout/bProcess2"/>
    <dgm:cxn modelId="{6DF26E06-A452-5E46-9DC6-026639389745}" type="presParOf" srcId="{8FF76DC2-136F-0745-98A1-A2D6F8D1BB52}" destId="{461F2F51-18C3-804E-AA50-F0A5F74C5FB0}" srcOrd="0" destOrd="0" presId="urn:microsoft.com/office/officeart/2005/8/layout/bProcess2"/>
    <dgm:cxn modelId="{3BF9FDAD-112B-1D4D-9B7E-B036B8C282D9}" type="presParOf" srcId="{8FF76DC2-136F-0745-98A1-A2D6F8D1BB52}" destId="{DA18B6D0-0713-BA4A-B37A-9E173636BAAC}" srcOrd="1" destOrd="0" presId="urn:microsoft.com/office/officeart/2005/8/layout/bProcess2"/>
    <dgm:cxn modelId="{EDF4F957-66D6-764B-B067-BD37C3275D8D}" type="presParOf" srcId="{CF60FAEF-6335-574D-A04A-4BD5F3CC6D8D}" destId="{EFF4DAB1-16E8-044F-AB69-766B2CE2FD5B}" srcOrd="9" destOrd="0" presId="urn:microsoft.com/office/officeart/2005/8/layout/bProcess2"/>
    <dgm:cxn modelId="{7CB2BCB0-221E-0242-AB8F-8B27F390E96A}" type="presParOf" srcId="{CF60FAEF-6335-574D-A04A-4BD5F3CC6D8D}" destId="{CEEB8DB9-8095-4C42-8B87-2D3204CD2924}" srcOrd="10" destOrd="0" presId="urn:microsoft.com/office/officeart/2005/8/layout/bProcess2"/>
    <dgm:cxn modelId="{EBF4024A-C704-8A49-99DF-DE3DA33D55A7}" type="presParOf" srcId="{CEEB8DB9-8095-4C42-8B87-2D3204CD2924}" destId="{82360871-F9DE-AC48-9D89-7DF8B31318F0}" srcOrd="0" destOrd="0" presId="urn:microsoft.com/office/officeart/2005/8/layout/bProcess2"/>
    <dgm:cxn modelId="{53A4C380-0E87-7646-8C45-2C64F331A414}" type="presParOf" srcId="{CEEB8DB9-8095-4C42-8B87-2D3204CD2924}" destId="{D6D06484-CD89-734C-9403-6AC270AC2304}" srcOrd="1" destOrd="0" presId="urn:microsoft.com/office/officeart/2005/8/layout/bProcess2"/>
    <dgm:cxn modelId="{621605B2-4CE7-2A4C-BECB-9E2B4A0C329A}" type="presParOf" srcId="{CF60FAEF-6335-574D-A04A-4BD5F3CC6D8D}" destId="{C6DC2BFE-4E01-F449-AD8B-D0357BBF9B35}" srcOrd="11" destOrd="0" presId="urn:microsoft.com/office/officeart/2005/8/layout/bProcess2"/>
    <dgm:cxn modelId="{24929AEC-B86E-2E4A-AAA1-1518175745A0}" type="presParOf" srcId="{CF60FAEF-6335-574D-A04A-4BD5F3CC6D8D}" destId="{72DDD6F0-B35D-6C4E-980D-C006729EE1AF}" srcOrd="12" destOrd="0" presId="urn:microsoft.com/office/officeart/2005/8/layout/b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5E903E-D7E4-2C48-8788-A23EF0E96BD1}">
      <dsp:nvSpPr>
        <dsp:cNvPr id="0" name=""/>
        <dsp:cNvSpPr/>
      </dsp:nvSpPr>
      <dsp:spPr>
        <a:xfrm>
          <a:off x="3968" y="974592"/>
          <a:ext cx="1476374" cy="1476374"/>
        </a:xfrm>
        <a:prstGeom prst="ellipse">
          <a:avLst/>
        </a:prstGeom>
        <a:solidFill>
          <a:srgbClr val="FF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600" kern="1200" dirty="0"/>
            <a:t>ingreso</a:t>
          </a:r>
        </a:p>
      </dsp:txBody>
      <dsp:txXfrm>
        <a:off x="220178" y="1190802"/>
        <a:ext cx="1043954" cy="1043954"/>
      </dsp:txXfrm>
    </dsp:sp>
    <dsp:sp modelId="{9F090E5C-8ED3-B54F-9E53-D86BF35FC3E2}">
      <dsp:nvSpPr>
        <dsp:cNvPr id="0" name=""/>
        <dsp:cNvSpPr/>
      </dsp:nvSpPr>
      <dsp:spPr>
        <a:xfrm rot="10800000">
          <a:off x="483790" y="2641604"/>
          <a:ext cx="516731" cy="404150"/>
        </a:xfrm>
        <a:prstGeom prst="triangle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AEA88D7-F9B3-BC43-B4CC-83DB8FD14ABB}">
      <dsp:nvSpPr>
        <dsp:cNvPr id="0" name=""/>
        <dsp:cNvSpPr/>
      </dsp:nvSpPr>
      <dsp:spPr>
        <a:xfrm>
          <a:off x="249785" y="3213515"/>
          <a:ext cx="984742" cy="98474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900" kern="1200" dirty="0" err="1"/>
            <a:t>premediacion</a:t>
          </a:r>
          <a:endParaRPr lang="es-ES" sz="900" kern="1200" dirty="0"/>
        </a:p>
      </dsp:txBody>
      <dsp:txXfrm>
        <a:off x="393997" y="3357727"/>
        <a:ext cx="696318" cy="696318"/>
      </dsp:txXfrm>
    </dsp:sp>
    <dsp:sp modelId="{EE9E5691-86D2-0F4B-AB8D-86E46CF843C2}">
      <dsp:nvSpPr>
        <dsp:cNvPr id="0" name=""/>
        <dsp:cNvSpPr/>
      </dsp:nvSpPr>
      <dsp:spPr>
        <a:xfrm rot="5400000">
          <a:off x="1602510" y="3503811"/>
          <a:ext cx="516731" cy="404150"/>
        </a:xfrm>
        <a:prstGeom prst="triangle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47325B2-6EF4-7545-95B3-773B54267114}">
      <dsp:nvSpPr>
        <dsp:cNvPr id="0" name=""/>
        <dsp:cNvSpPr/>
      </dsp:nvSpPr>
      <dsp:spPr>
        <a:xfrm>
          <a:off x="2464347" y="3213515"/>
          <a:ext cx="984742" cy="98474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900" kern="1200" dirty="0" err="1"/>
            <a:t>invitacion</a:t>
          </a:r>
          <a:endParaRPr lang="es-ES" sz="900" kern="1200" dirty="0"/>
        </a:p>
      </dsp:txBody>
      <dsp:txXfrm>
        <a:off x="2608559" y="3357727"/>
        <a:ext cx="696318" cy="696318"/>
      </dsp:txXfrm>
    </dsp:sp>
    <dsp:sp modelId="{D5A86CB2-2DC2-E54C-AC64-16B31CDCAC0F}">
      <dsp:nvSpPr>
        <dsp:cNvPr id="0" name=""/>
        <dsp:cNvSpPr/>
      </dsp:nvSpPr>
      <dsp:spPr>
        <a:xfrm>
          <a:off x="2698353" y="2495820"/>
          <a:ext cx="516731" cy="404150"/>
        </a:xfrm>
        <a:prstGeom prst="triangle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9F013C8-E309-9E4F-B31E-4089F3304C75}">
      <dsp:nvSpPr>
        <dsp:cNvPr id="0" name=""/>
        <dsp:cNvSpPr/>
      </dsp:nvSpPr>
      <dsp:spPr>
        <a:xfrm>
          <a:off x="2464347" y="1220409"/>
          <a:ext cx="984742" cy="98474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900" kern="1200" dirty="0"/>
            <a:t>Apertura del proceso</a:t>
          </a:r>
        </a:p>
      </dsp:txBody>
      <dsp:txXfrm>
        <a:off x="2608559" y="1364621"/>
        <a:ext cx="696318" cy="696318"/>
      </dsp:txXfrm>
    </dsp:sp>
    <dsp:sp modelId="{0577BB09-F602-2340-BF1B-A3BC2EEFC59E}">
      <dsp:nvSpPr>
        <dsp:cNvPr id="0" name=""/>
        <dsp:cNvSpPr/>
      </dsp:nvSpPr>
      <dsp:spPr>
        <a:xfrm rot="5400000">
          <a:off x="3817072" y="1510705"/>
          <a:ext cx="516731" cy="404150"/>
        </a:xfrm>
        <a:prstGeom prst="triangle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A18B6D0-0713-BA4A-B37A-9E173636BAAC}">
      <dsp:nvSpPr>
        <dsp:cNvPr id="0" name=""/>
        <dsp:cNvSpPr/>
      </dsp:nvSpPr>
      <dsp:spPr>
        <a:xfrm>
          <a:off x="4678910" y="1220409"/>
          <a:ext cx="984742" cy="98474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900" kern="1200" dirty="0" err="1"/>
            <a:t>negociacion</a:t>
          </a:r>
          <a:endParaRPr lang="es-ES" sz="900" kern="1200" dirty="0"/>
        </a:p>
      </dsp:txBody>
      <dsp:txXfrm>
        <a:off x="4823122" y="1364621"/>
        <a:ext cx="696318" cy="696318"/>
      </dsp:txXfrm>
    </dsp:sp>
    <dsp:sp modelId="{EFF4DAB1-16E8-044F-AB69-766B2CE2FD5B}">
      <dsp:nvSpPr>
        <dsp:cNvPr id="0" name=""/>
        <dsp:cNvSpPr/>
      </dsp:nvSpPr>
      <dsp:spPr>
        <a:xfrm rot="10800000">
          <a:off x="4912915" y="2518696"/>
          <a:ext cx="516731" cy="404150"/>
        </a:xfrm>
        <a:prstGeom prst="triangle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6D06484-CD89-734C-9403-6AC270AC2304}">
      <dsp:nvSpPr>
        <dsp:cNvPr id="0" name=""/>
        <dsp:cNvSpPr/>
      </dsp:nvSpPr>
      <dsp:spPr>
        <a:xfrm>
          <a:off x="4678910" y="3213515"/>
          <a:ext cx="984742" cy="98474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900" kern="1200" dirty="0"/>
            <a:t>Sesiones conjuntas o privadas</a:t>
          </a:r>
        </a:p>
      </dsp:txBody>
      <dsp:txXfrm>
        <a:off x="4823122" y="3357727"/>
        <a:ext cx="696318" cy="696318"/>
      </dsp:txXfrm>
    </dsp:sp>
    <dsp:sp modelId="{C6DC2BFE-4E01-F449-AD8B-D0357BBF9B35}">
      <dsp:nvSpPr>
        <dsp:cNvPr id="0" name=""/>
        <dsp:cNvSpPr/>
      </dsp:nvSpPr>
      <dsp:spPr>
        <a:xfrm rot="5400000">
          <a:off x="5908726" y="3503811"/>
          <a:ext cx="516731" cy="404150"/>
        </a:xfrm>
        <a:prstGeom prst="triangle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2DDD6F0-B35D-6C4E-980D-C006729EE1AF}">
      <dsp:nvSpPr>
        <dsp:cNvPr id="0" name=""/>
        <dsp:cNvSpPr/>
      </dsp:nvSpPr>
      <dsp:spPr>
        <a:xfrm>
          <a:off x="6647656" y="2967699"/>
          <a:ext cx="1476374" cy="1476374"/>
        </a:xfrm>
        <a:prstGeom prst="ellipse">
          <a:avLst/>
        </a:prstGeom>
        <a:solidFill>
          <a:schemeClr val="accent6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600" kern="1200" dirty="0" err="1"/>
            <a:t>conclusion</a:t>
          </a:r>
          <a:r>
            <a:rPr lang="es-ES" sz="1600" kern="1200" dirty="0"/>
            <a:t> del proceso / acta de cierre</a:t>
          </a:r>
        </a:p>
      </dsp:txBody>
      <dsp:txXfrm>
        <a:off x="6863866" y="3183909"/>
        <a:ext cx="1043954" cy="104395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Process2">
  <dgm:title val=""/>
  <dgm:desc val=""/>
  <dgm:catLst>
    <dgm:cat type="process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/>
    </dgm:varLst>
    <dgm:choose name="Name0">
      <dgm:if name="Name1" func="var" arg="dir" op="equ" val="norm">
        <dgm:alg type="snake">
          <dgm:param type="grDir" val="tL"/>
          <dgm:param type="flowDir" val="col"/>
          <dgm:param type="contDir" val="revDir"/>
        </dgm:alg>
      </dgm:if>
      <dgm:else name="Name2">
        <dgm:alg type="snake">
          <dgm:param type="grDir" val="tR"/>
          <dgm:param type="flowDir" val="col"/>
          <dgm:param type="contDir" val="revDi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firstNode" refType="w"/>
      <dgm:constr type="w" for="ch" forName="lastNode" refType="w" refFor="ch" refForName="firstNode" op="equ"/>
      <dgm:constr type="w" for="ch" forName="middleNode" refType="w" refFor="ch" refForName="firstNode" op="equ"/>
      <dgm:constr type="h" for="ch" ptType="sibTrans" refType="w" refFor="ch" refForName="middleNode" op="equ" fact="0.35"/>
      <dgm:constr type="sp" refType="w" refFor="ch" refForName="middleNode" fact="0.5"/>
      <dgm:constr type="connDist" for="des" ptType="sibTrans" op="equ"/>
      <dgm:constr type="primFontSz" for="ch" forName="firstNode" val="65"/>
      <dgm:constr type="primFontSz" for="ch" forName="lastNode" refType="primFontSz" refFor="ch" refForName="firstNode" op="equ"/>
      <dgm:constr type="primFontSz" for="des" forName="shape" val="65"/>
      <dgm:constr type="primFontSz" for="des" forName="shape" refType="primFontSz" refFor="ch" refForName="firstNode" op="lte"/>
      <dgm:constr type="primFontSz" for="des" forName="shape" refType="primFontSz" refFor="ch" refForName="lastNode" op="lte"/>
    </dgm:constrLst>
    <dgm:ruleLst/>
    <dgm:forEach name="Name3" axis="ch" ptType="node">
      <dgm:choose name="Name4">
        <dgm:if name="Name5" axis="self" ptType="node" func="pos" op="equ" val="1">
          <dgm:layoutNode name="firstNode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if>
        <dgm:if name="Name6" axis="self" ptType="node" func="revPos" op="equ" val="1">
          <dgm:layoutNode name="lastNode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if>
        <dgm:else name="Name7">
          <dgm:layoutNode name="middleNod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  <dgm:constr type="w" for="ch" forName="padding" refType="w"/>
              <dgm:constr type="h" for="ch" forName="padding" refType="h"/>
              <dgm:constr type="w" for="ch" forName="shape" refType="w" fact="0.667"/>
              <dgm:constr type="h" for="ch" forName="shape" refType="h" fact="0.667"/>
              <dgm:constr type="ctrX" for="ch" forName="shape" refType="w" fact="0.5"/>
              <dgm:constr type="ctrY" for="ch" forName="shape" refType="h" fact="0.5"/>
            </dgm:constrLst>
            <dgm:ruleLst/>
            <dgm:layoutNode name="padding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shape">
              <dgm:varLst>
                <dgm:bulletEnabled val="1"/>
              </dgm:varLst>
              <dgm:alg type="tx">
                <dgm:param type="txAnchorVertCh" val="mid"/>
              </dgm:alg>
              <dgm:shape xmlns:r="http://schemas.openxmlformats.org/officeDocument/2006/relationships" type="ellipse" r:blip="">
                <dgm:adjLst/>
              </dgm:shape>
              <dgm:presOf axis="desOrSelf" ptType="node"/>
              <dgm:constrLst>
                <dgm:constr type="h" refType="w"/>
                <dgm:constr type="tMarg" refType="primFontSz" fact="0.1"/>
                <dgm:constr type="bMarg" refType="primFontSz" fact="0.1"/>
                <dgm:constr type="lMarg" refType="primFontSz" fact="0.1"/>
                <dgm:constr type="r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  <dgm:forEach name="Name8" axis="followSib" ptType="sibTrans" cnt="1">
        <dgm:layoutNode name="sibTrans">
          <dgm:choose name="Name9">
            <dgm:if name="Name10" func="var" arg="dir" op="equ" val="norm">
              <dgm:choose name="Name11">
                <dgm:if name="Name12" axis="self" ptType="sibTrans" func="pos" op="equ" val="1">
                  <dgm:alg type="conn">
                    <dgm:param type="begPts" val="auto"/>
                    <dgm:param type="endPts" val="auto"/>
                    <dgm:param type="srcNode" val="firstNode"/>
                    <dgm:param type="dstNode" val="shape"/>
                  </dgm:alg>
                </dgm:if>
                <dgm:if name="Name13" axis="self" ptType="sibTrans" func="revPos" op="equ" val="1">
                  <dgm:alg type="conn">
                    <dgm:param type="begPts" val="auto"/>
                    <dgm:param type="endPts" val="auto"/>
                    <dgm:param type="srcNode" val="shape"/>
                    <dgm:param type="dstNode" val="lastNode"/>
                  </dgm:alg>
                </dgm:if>
                <dgm:else name="Name14">
                  <dgm:alg type="conn">
                    <dgm:param type="begPts" val="auto"/>
                    <dgm:param type="endPts" val="auto"/>
                    <dgm:param type="srcNode" val="shape"/>
                    <dgm:param type="dstNode" val="shape"/>
                  </dgm:alg>
                </dgm:else>
              </dgm:choose>
            </dgm:if>
            <dgm:else name="Name15">
              <dgm:choose name="Name16">
                <dgm:if name="Name17" axis="self" ptType="sibTrans" func="pos" op="equ" val="1">
                  <dgm:alg type="conn">
                    <dgm:param type="begPts" val="auto"/>
                    <dgm:param type="endPts" val="auto"/>
                    <dgm:param type="srcNode" val="firstNode"/>
                    <dgm:param type="dstNode" val="shape"/>
                  </dgm:alg>
                </dgm:if>
                <dgm:if name="Name18" axis="self" ptType="sibTrans" func="revPos" op="equ" val="1">
                  <dgm:alg type="conn">
                    <dgm:param type="begPts" val="auto"/>
                    <dgm:param type="endPts" val="auto"/>
                    <dgm:param type="srcNode" val="shape"/>
                    <dgm:param type="dstNode" val="lastNode"/>
                  </dgm:alg>
                </dgm:if>
                <dgm:else name="Name19">
                  <dgm:alg type="conn">
                    <dgm:param type="begPts" val="auto"/>
                    <dgm:param type="endPts" val="auto"/>
                    <dgm:param type="srcNode" val="shape"/>
                    <dgm:param type="dstNode" val="shape"/>
                  </dgm:alg>
                </dgm:else>
              </dgm:choose>
            </dgm:else>
          </dgm:choose>
          <dgm:shape xmlns:r="http://schemas.openxmlformats.org/officeDocument/2006/relationships" rot="90" type="triangle" r:blip="">
            <dgm:adjLst/>
          </dgm:shape>
          <dgm:presOf axis="self"/>
          <dgm:constrLst>
            <dgm:constr type="w" refType="h"/>
            <dgm:constr type="connDist"/>
            <dgm:constr type="begPad" refType="connDist" fact="0.25"/>
            <dgm:constr type="endPad" refType="connDist" fact="0.22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37616B8-8C49-41DA-CA22-9C5F690012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6E7F70A-8A7E-491A-0933-B4FBE141FD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79FB976-CC6A-5A0A-723F-3FFF19F418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C2E4F-B04F-4566-85A5-D79856AABDDF}" type="datetimeFigureOut">
              <a:rPr lang="es-CL" smtClean="0"/>
              <a:t>23-05-2023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9949BBB-F75F-CDB7-FF2B-C71704B406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0E1AC39-A374-71ED-1B90-4570C23866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DD393-16B9-4D25-8972-B4FED35C1BCB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4920184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26A3DE0-D377-62A6-78D3-80626386E7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E7C239B-F8F8-4052-3467-90E5392F56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CFC80AD-014F-D042-E26F-9A932BBF8C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C2E4F-B04F-4566-85A5-D79856AABDDF}" type="datetimeFigureOut">
              <a:rPr lang="es-CL" smtClean="0"/>
              <a:t>23-05-2023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6BC5701-27E7-0E9A-E062-981233D9F5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F97636E-76C1-5DE3-58E8-A1285C682D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DD393-16B9-4D25-8972-B4FED35C1BCB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0942868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BDEC2841-129A-8D62-E560-BAD6A56BF34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2C02A64A-0EEA-134C-C8F7-7E4466AEAC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5B466DD-C10A-1722-0503-051B175800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C2E4F-B04F-4566-85A5-D79856AABDDF}" type="datetimeFigureOut">
              <a:rPr lang="es-CL" smtClean="0"/>
              <a:t>23-05-2023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79F686C-7013-A391-9C74-7B6FEA5FE6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F37D82D-94F5-C531-F8DF-3F9BC26999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DD393-16B9-4D25-8972-B4FED35C1BCB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671990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EB493B2-15D3-A96F-2AB5-5051537F83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95F70BA-0D26-18BD-973B-FF7BA2AF84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069D940-BF97-14D6-DF1F-17BE24853B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C2E4F-B04F-4566-85A5-D79856AABDDF}" type="datetimeFigureOut">
              <a:rPr lang="es-CL" smtClean="0"/>
              <a:t>23-05-2023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BFD4D12-6D91-42A1-8982-66CBAEB079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E412A57-E7E6-6523-C072-6FEC78629F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DD393-16B9-4D25-8972-B4FED35C1BCB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1456867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C1F2607-A252-54B9-4540-871D2EF3BF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D71FBE3-A4C1-6D8C-2872-2A1C6F75AB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44AF7D9-0695-7E29-4517-5AA5A3DD13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C2E4F-B04F-4566-85A5-D79856AABDDF}" type="datetimeFigureOut">
              <a:rPr lang="es-CL" smtClean="0"/>
              <a:t>23-05-2023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44896AD-2FD6-664C-6DCD-DBCF73898F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6D7025A-1616-307C-BFC9-7767E4B2C5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DD393-16B9-4D25-8972-B4FED35C1BCB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3988769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6F604F3-0368-221B-3E76-F4BAB2B0FE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BF688A2-DF6A-8AC2-230E-7EE5ABACF69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A31ED614-7B77-68E8-36E1-B6B46D3B4B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BFF191D5-DE6F-A371-6EEC-74A31E8155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C2E4F-B04F-4566-85A5-D79856AABDDF}" type="datetimeFigureOut">
              <a:rPr lang="es-CL" smtClean="0"/>
              <a:t>23-05-2023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05ADFA1A-8F25-C449-A867-662227C11A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0577CEC0-D64C-EA4B-51C6-8C4BD634DE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DD393-16B9-4D25-8972-B4FED35C1BCB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152838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4093ADE-183A-E875-ED77-A9A41A42A0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2752F90-6DBE-FDBD-3CE9-1235C435E7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C510507E-3458-9C3D-F7AF-3061539696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7B20FC32-15AC-3514-FD14-431A9F2CB52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3454ED00-FF6C-1C9A-EF17-A1C56D8ABE0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FCB516B9-B431-542C-7CF0-D81CA794C3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C2E4F-B04F-4566-85A5-D79856AABDDF}" type="datetimeFigureOut">
              <a:rPr lang="es-CL" smtClean="0"/>
              <a:t>23-05-2023</a:t>
            </a:fld>
            <a:endParaRPr lang="es-CL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3115423F-8555-54F5-CA3F-BED31170E2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B3183F80-9407-23E8-4C27-6D0609DDB3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DD393-16B9-4D25-8972-B4FED35C1BCB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9061004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B446C6D-1F1B-5943-3CC8-30EB807976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45DBD253-EE15-0804-58C9-73C087C63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C2E4F-B04F-4566-85A5-D79856AABDDF}" type="datetimeFigureOut">
              <a:rPr lang="es-CL" smtClean="0"/>
              <a:t>23-05-2023</a:t>
            </a:fld>
            <a:endParaRPr lang="es-CL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3D7D2692-0581-DE48-CE10-BFC94EC492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16ED774-F5D0-971E-73AB-6E63414D5A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DD393-16B9-4D25-8972-B4FED35C1BCB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0607046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BDBF8C8D-254E-0E9D-3BC4-0E8E331A52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C2E4F-B04F-4566-85A5-D79856AABDDF}" type="datetimeFigureOut">
              <a:rPr lang="es-CL" smtClean="0"/>
              <a:t>23-05-2023</a:t>
            </a:fld>
            <a:endParaRPr lang="es-CL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C2EDD99B-8678-13AF-F081-699DB44712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73BF24C7-7956-C0F2-D537-F6DE779942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DD393-16B9-4D25-8972-B4FED35C1BCB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487005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57B8E72-A3DF-EC0D-4011-9776BFDED3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92CD642-13A3-40EE-82CE-CC0E0C5BB8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25C1495F-C9AB-03AC-0D12-20B176EC60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6C732B4-C62E-7FFE-37C8-B235EF0682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C2E4F-B04F-4566-85A5-D79856AABDDF}" type="datetimeFigureOut">
              <a:rPr lang="es-CL" smtClean="0"/>
              <a:t>23-05-2023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074D218-3C78-C2FA-1325-AF5147714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785A5E9-6E49-D083-5EBF-16EC8AF186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DD393-16B9-4D25-8972-B4FED35C1BCB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8829940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AA916EF-CDA9-75A7-A53D-E0622AD625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2F51DDDE-0A81-23DE-FB30-1E915725EB5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88F206D5-0999-EDFE-4817-20E7FC44AD9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681C74E-5699-4B3D-DD7F-7E942575CA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C2E4F-B04F-4566-85A5-D79856AABDDF}" type="datetimeFigureOut">
              <a:rPr lang="es-CL" smtClean="0"/>
              <a:t>23-05-2023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C766015-F10D-BC68-7529-03A275E65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B9C2463-080C-C64E-7E2C-42E713A9E8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DD393-16B9-4D25-8972-B4FED35C1BCB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3233325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15C53AD-8576-9FC6-203B-8AAA9CB57C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00C1062-1B08-3F20-0C46-963D2FBF69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4886D89-BF91-29B2-383D-E47A8C2B2FA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C2E4F-B04F-4566-85A5-D79856AABDDF}" type="datetimeFigureOut">
              <a:rPr lang="es-CL" smtClean="0"/>
              <a:t>23-05-2023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AABA5AF-EF2B-FF9C-F045-05AA27ECED4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94F961E-16E3-EC02-78F9-ABDBE474307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CDD393-16B9-4D25-8972-B4FED35C1BCB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164049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3" name="Rectangle 32">
            <a:extLst>
              <a:ext uri="{FF2B5EF4-FFF2-40B4-BE49-F238E27FC236}">
                <a16:creationId xmlns:a16="http://schemas.microsoft.com/office/drawing/2014/main" id="{2CAD20A5-B9BF-4C29-B1C0-882CF36B433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FF755AAF-88F2-4533-C914-540059236BC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094"/>
          <a:stretch/>
        </p:blipFill>
        <p:spPr>
          <a:xfrm>
            <a:off x="20" y="1"/>
            <a:ext cx="4752733" cy="6858000"/>
          </a:xfrm>
          <a:prstGeom prst="rect">
            <a:avLst/>
          </a:prstGeom>
        </p:spPr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id="{7283847B-B7B4-4D47-875A-C45ADEF4C2C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448300" y="685800"/>
            <a:ext cx="6057900" cy="54864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117DE723-1143-60CA-CCBE-8EACA0DD72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62578" y="1259958"/>
            <a:ext cx="4253022" cy="2466143"/>
          </a:xfrm>
        </p:spPr>
        <p:txBody>
          <a:bodyPr anchor="b">
            <a:normAutofit/>
          </a:bodyPr>
          <a:lstStyle/>
          <a:p>
            <a:r>
              <a:rPr lang="es-ES" sz="3200" dirty="0">
                <a:solidFill>
                  <a:srgbClr val="595959"/>
                </a:solidFill>
              </a:rPr>
              <a:t>Teoría de la Mediación</a:t>
            </a:r>
            <a:br>
              <a:rPr lang="es-ES" sz="3200" dirty="0">
                <a:solidFill>
                  <a:srgbClr val="595959"/>
                </a:solidFill>
              </a:rPr>
            </a:br>
            <a:r>
              <a:rPr lang="es-ES" sz="3200" dirty="0">
                <a:solidFill>
                  <a:srgbClr val="595959"/>
                </a:solidFill>
              </a:rPr>
              <a:t>Segunda parte</a:t>
            </a:r>
            <a:endParaRPr lang="es-CL" sz="3200" dirty="0">
              <a:solidFill>
                <a:srgbClr val="595959"/>
              </a:solidFill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062AA58B-7AD7-62E9-6441-2F3027D966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26372" y="4062038"/>
            <a:ext cx="4189228" cy="1463284"/>
          </a:xfrm>
        </p:spPr>
        <p:txBody>
          <a:bodyPr anchor="t">
            <a:normAutofit/>
          </a:bodyPr>
          <a:lstStyle/>
          <a:p>
            <a:r>
              <a:rPr lang="es-ES" sz="1400" dirty="0">
                <a:solidFill>
                  <a:srgbClr val="595959"/>
                </a:solidFill>
              </a:rPr>
              <a:t>Profesoras Ma. Nora González Jaraquemada</a:t>
            </a:r>
            <a:endParaRPr lang="es-CL" sz="1400" dirty="0"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59040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>
            <a:extLst>
              <a:ext uri="{FF2B5EF4-FFF2-40B4-BE49-F238E27FC236}">
                <a16:creationId xmlns:a16="http://schemas.microsoft.com/office/drawing/2014/main" id="{69D184B2-2226-4E31-BCCB-44433076744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1118533" y="918266"/>
            <a:ext cx="706127" cy="5863534"/>
          </a:xfrm>
          <a:custGeom>
            <a:avLst/>
            <a:gdLst>
              <a:gd name="T0" fmla="*/ 414 w 414"/>
              <a:gd name="T1" fmla="*/ 2447 h 2447"/>
              <a:gd name="T2" fmla="*/ 0 w 414"/>
              <a:gd name="T3" fmla="*/ 2247 h 2447"/>
              <a:gd name="T4" fmla="*/ 0 w 414"/>
              <a:gd name="T5" fmla="*/ 0 h 2447"/>
              <a:gd name="T6" fmla="*/ 414 w 414"/>
              <a:gd name="T7" fmla="*/ 200 h 2447"/>
              <a:gd name="T8" fmla="*/ 414 w 414"/>
              <a:gd name="T9" fmla="*/ 2447 h 2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2447">
                <a:moveTo>
                  <a:pt x="414" y="2447"/>
                </a:moveTo>
                <a:lnTo>
                  <a:pt x="0" y="2247"/>
                </a:lnTo>
                <a:lnTo>
                  <a:pt x="0" y="0"/>
                </a:lnTo>
                <a:lnTo>
                  <a:pt x="414" y="200"/>
                </a:lnTo>
                <a:lnTo>
                  <a:pt x="414" y="24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7">
            <a:extLst>
              <a:ext uri="{FF2B5EF4-FFF2-40B4-BE49-F238E27FC236}">
                <a16:creationId xmlns:a16="http://schemas.microsoft.com/office/drawing/2014/main" id="{1AC4D4E3-486A-464A-8EC8-D4488109726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1117879" y="643467"/>
            <a:ext cx="420307" cy="5668919"/>
          </a:xfrm>
          <a:custGeom>
            <a:avLst/>
            <a:gdLst>
              <a:gd name="T0" fmla="*/ 209 w 209"/>
              <a:gd name="T1" fmla="*/ 2246 h 2358"/>
              <a:gd name="T2" fmla="*/ 0 w 209"/>
              <a:gd name="T3" fmla="*/ 2358 h 2358"/>
              <a:gd name="T4" fmla="*/ 0 w 209"/>
              <a:gd name="T5" fmla="*/ 111 h 2358"/>
              <a:gd name="T6" fmla="*/ 209 w 209"/>
              <a:gd name="T7" fmla="*/ 0 h 2358"/>
              <a:gd name="T8" fmla="*/ 209 w 209"/>
              <a:gd name="T9" fmla="*/ 2246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358">
                <a:moveTo>
                  <a:pt x="209" y="2246"/>
                </a:moveTo>
                <a:lnTo>
                  <a:pt x="0" y="2358"/>
                </a:lnTo>
                <a:lnTo>
                  <a:pt x="0" y="111"/>
                </a:lnTo>
                <a:lnTo>
                  <a:pt x="209" y="0"/>
                </a:lnTo>
                <a:lnTo>
                  <a:pt x="209" y="22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64DE13E-58EB-4475-B79C-0D4FC651239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38387" y="643467"/>
            <a:ext cx="10933503" cy="5391944"/>
          </a:xfrm>
          <a:prstGeom prst="rect">
            <a:avLst/>
          </a:prstGeom>
          <a:solidFill>
            <a:srgbClr val="FFFFFF"/>
          </a:solidFill>
          <a:ln w="12700">
            <a:solidFill>
              <a:schemeClr val="accent1"/>
            </a:solidFill>
            <a:miter lim="800000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9D5ADA37-69BE-82BB-A054-B39F6FE885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4353" y="1286464"/>
            <a:ext cx="5839822" cy="4105949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DEB84826-FF34-0278-1466-C779B3EFA557}"/>
              </a:ext>
            </a:extLst>
          </p:cNvPr>
          <p:cNvSpPr txBox="1"/>
          <p:nvPr/>
        </p:nvSpPr>
        <p:spPr>
          <a:xfrm>
            <a:off x="851647" y="822589"/>
            <a:ext cx="4527177" cy="48290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eaLnBrk="1" hangingPunct="1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altLang="es-ES" dirty="0" err="1">
                <a:cs typeface="Tahoma" panose="020B0604030504040204" pitchFamily="34" charset="0"/>
              </a:rPr>
              <a:t>Mediador</a:t>
            </a:r>
            <a:r>
              <a:rPr lang="en-US" altLang="es-ES" dirty="0">
                <a:cs typeface="Tahoma" panose="020B0604030504040204" pitchFamily="34" charset="0"/>
              </a:rPr>
              <a:t> </a:t>
            </a:r>
            <a:r>
              <a:rPr lang="en-US" altLang="es-ES" dirty="0" err="1">
                <a:cs typeface="Tahoma" panose="020B0604030504040204" pitchFamily="34" charset="0"/>
              </a:rPr>
              <a:t>abre</a:t>
            </a:r>
            <a:r>
              <a:rPr lang="en-US" altLang="es-ES" dirty="0">
                <a:cs typeface="Tahoma" panose="020B0604030504040204" pitchFamily="34" charset="0"/>
              </a:rPr>
              <a:t> </a:t>
            </a:r>
            <a:r>
              <a:rPr lang="en-US" altLang="es-ES" dirty="0" err="1">
                <a:cs typeface="Tahoma" panose="020B0604030504040204" pitchFamily="34" charset="0"/>
              </a:rPr>
              <a:t>el</a:t>
            </a:r>
            <a:r>
              <a:rPr lang="en-US" altLang="es-ES" dirty="0">
                <a:cs typeface="Tahoma" panose="020B0604030504040204" pitchFamily="34" charset="0"/>
              </a:rPr>
              <a:t> </a:t>
            </a:r>
            <a:r>
              <a:rPr lang="en-US" altLang="es-ES" dirty="0" err="1">
                <a:cs typeface="Tahoma" panose="020B0604030504040204" pitchFamily="34" charset="0"/>
              </a:rPr>
              <a:t>dialogo</a:t>
            </a:r>
            <a:r>
              <a:rPr lang="en-US" altLang="es-ES" dirty="0">
                <a:cs typeface="Tahoma" panose="020B0604030504040204" pitchFamily="34" charset="0"/>
              </a:rPr>
              <a:t> y </a:t>
            </a:r>
            <a:r>
              <a:rPr lang="en-US" altLang="es-ES" dirty="0" err="1">
                <a:cs typeface="Tahoma" panose="020B0604030504040204" pitchFamily="34" charset="0"/>
              </a:rPr>
              <a:t>otorga</a:t>
            </a:r>
            <a:r>
              <a:rPr lang="en-US" altLang="es-ES" dirty="0">
                <a:cs typeface="Tahoma" panose="020B0604030504040204" pitchFamily="34" charset="0"/>
              </a:rPr>
              <a:t> la palabra </a:t>
            </a:r>
            <a:r>
              <a:rPr lang="en-US" altLang="es-ES" dirty="0" err="1">
                <a:cs typeface="Tahoma" panose="020B0604030504040204" pitchFamily="34" charset="0"/>
              </a:rPr>
              <a:t>ordenadamente</a:t>
            </a:r>
            <a:endParaRPr lang="en-US" altLang="es-ES" dirty="0">
              <a:cs typeface="Tahoma" panose="020B0604030504040204" pitchFamily="34" charset="0"/>
            </a:endParaRPr>
          </a:p>
          <a:p>
            <a:pPr marL="342900" indent="-342900" eaLnBrk="1" hangingPunct="1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altLang="es-ES" dirty="0" err="1">
                <a:cs typeface="Tahoma" panose="020B0604030504040204" pitchFamily="34" charset="0"/>
              </a:rPr>
              <a:t>Crea</a:t>
            </a:r>
            <a:r>
              <a:rPr lang="en-US" altLang="es-ES" dirty="0">
                <a:cs typeface="Tahoma" panose="020B0604030504040204" pitchFamily="34" charset="0"/>
              </a:rPr>
              <a:t> </a:t>
            </a:r>
            <a:r>
              <a:rPr lang="en-US" altLang="es-ES" dirty="0" err="1">
                <a:cs typeface="Tahoma" panose="020B0604030504040204" pitchFamily="34" charset="0"/>
              </a:rPr>
              <a:t>clima</a:t>
            </a:r>
            <a:r>
              <a:rPr lang="en-US" altLang="es-ES" dirty="0">
                <a:cs typeface="Tahoma" panose="020B0604030504040204" pitchFamily="34" charset="0"/>
              </a:rPr>
              <a:t>: </a:t>
            </a:r>
            <a:r>
              <a:rPr lang="en-US" altLang="es-ES" dirty="0" err="1">
                <a:cs typeface="Tahoma" panose="020B0604030504040204" pitchFamily="34" charset="0"/>
              </a:rPr>
              <a:t>tono</a:t>
            </a:r>
            <a:r>
              <a:rPr lang="en-US" altLang="es-ES" dirty="0">
                <a:cs typeface="Tahoma" panose="020B0604030504040204" pitchFamily="34" charset="0"/>
              </a:rPr>
              <a:t> </a:t>
            </a:r>
            <a:r>
              <a:rPr lang="en-US" altLang="es-ES" dirty="0" err="1">
                <a:cs typeface="Tahoma" panose="020B0604030504040204" pitchFamily="34" charset="0"/>
              </a:rPr>
              <a:t>abierto</a:t>
            </a:r>
            <a:r>
              <a:rPr lang="en-US" altLang="es-ES" dirty="0">
                <a:cs typeface="Tahoma" panose="020B0604030504040204" pitchFamily="34" charset="0"/>
              </a:rPr>
              <a:t> y pro </a:t>
            </a:r>
            <a:r>
              <a:rPr lang="en-US" altLang="es-ES" dirty="0" err="1">
                <a:cs typeface="Tahoma" panose="020B0604030504040204" pitchFamily="34" charset="0"/>
              </a:rPr>
              <a:t>activo</a:t>
            </a:r>
            <a:r>
              <a:rPr lang="en-US" altLang="es-ES" dirty="0">
                <a:cs typeface="Tahoma" panose="020B0604030504040204" pitchFamily="34" charset="0"/>
              </a:rPr>
              <a:t>, </a:t>
            </a:r>
            <a:r>
              <a:rPr lang="en-US" altLang="es-ES" dirty="0" err="1">
                <a:cs typeface="Tahoma" panose="020B0604030504040204" pitchFamily="34" charset="0"/>
              </a:rPr>
              <a:t>transmite</a:t>
            </a:r>
            <a:r>
              <a:rPr lang="en-US" altLang="es-ES" dirty="0">
                <a:cs typeface="Tahoma" panose="020B0604030504040204" pitchFamily="34" charset="0"/>
              </a:rPr>
              <a:t> </a:t>
            </a:r>
            <a:r>
              <a:rPr lang="en-US" altLang="es-ES" dirty="0" err="1">
                <a:cs typeface="Tahoma" panose="020B0604030504040204" pitchFamily="34" charset="0"/>
              </a:rPr>
              <a:t>seguridad</a:t>
            </a:r>
            <a:r>
              <a:rPr lang="en-US" altLang="es-ES" dirty="0">
                <a:cs typeface="Tahoma" panose="020B0604030504040204" pitchFamily="34" charset="0"/>
              </a:rPr>
              <a:t> y  </a:t>
            </a:r>
            <a:r>
              <a:rPr lang="en-US" altLang="es-ES" dirty="0" err="1">
                <a:cs typeface="Tahoma" panose="020B0604030504040204" pitchFamily="34" charset="0"/>
              </a:rPr>
              <a:t>confianza</a:t>
            </a:r>
            <a:endParaRPr lang="en-US" altLang="es-ES" dirty="0">
              <a:cs typeface="Tahoma" panose="020B0604030504040204" pitchFamily="34" charset="0"/>
            </a:endParaRPr>
          </a:p>
          <a:p>
            <a:pPr marL="342900" indent="-342900" eaLnBrk="1" hangingPunct="1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altLang="es-ES" dirty="0" err="1">
                <a:cs typeface="Tahoma" panose="020B0604030504040204" pitchFamily="34" charset="0"/>
              </a:rPr>
              <a:t>Pregunta</a:t>
            </a:r>
            <a:r>
              <a:rPr lang="en-US" altLang="es-ES" dirty="0">
                <a:cs typeface="Tahoma" panose="020B0604030504040204" pitchFamily="34" charset="0"/>
              </a:rPr>
              <a:t> a las </a:t>
            </a:r>
            <a:r>
              <a:rPr lang="en-US" altLang="es-ES" dirty="0" err="1">
                <a:cs typeface="Tahoma" panose="020B0604030504040204" pitchFamily="34" charset="0"/>
              </a:rPr>
              <a:t>partes</a:t>
            </a:r>
            <a:r>
              <a:rPr lang="en-US" altLang="es-ES" dirty="0">
                <a:cs typeface="Tahoma" panose="020B0604030504040204" pitchFamily="34" charset="0"/>
              </a:rPr>
              <a:t>; </a:t>
            </a:r>
            <a:r>
              <a:rPr lang="en-US" altLang="es-ES" dirty="0" err="1">
                <a:cs typeface="Tahoma" panose="020B0604030504040204" pitchFamily="34" charset="0"/>
              </a:rPr>
              <a:t>parafrasea</a:t>
            </a:r>
            <a:r>
              <a:rPr lang="en-US" altLang="es-ES" dirty="0">
                <a:cs typeface="Tahoma" panose="020B0604030504040204" pitchFamily="34" charset="0"/>
              </a:rPr>
              <a:t>, </a:t>
            </a:r>
            <a:r>
              <a:rPr lang="en-US" altLang="es-ES" dirty="0" err="1">
                <a:cs typeface="Tahoma" panose="020B0604030504040204" pitchFamily="34" charset="0"/>
              </a:rPr>
              <a:t>permite</a:t>
            </a:r>
            <a:r>
              <a:rPr lang="en-US" altLang="es-ES" dirty="0">
                <a:cs typeface="Tahoma" panose="020B0604030504040204" pitchFamily="34" charset="0"/>
              </a:rPr>
              <a:t> que las </a:t>
            </a:r>
            <a:r>
              <a:rPr lang="en-US" altLang="es-ES" dirty="0" err="1">
                <a:cs typeface="Tahoma" panose="020B0604030504040204" pitchFamily="34" charset="0"/>
              </a:rPr>
              <a:t>partes</a:t>
            </a:r>
            <a:r>
              <a:rPr lang="en-US" altLang="es-ES" dirty="0">
                <a:cs typeface="Tahoma" panose="020B0604030504040204" pitchFamily="34" charset="0"/>
              </a:rPr>
              <a:t> </a:t>
            </a:r>
            <a:r>
              <a:rPr lang="en-US" altLang="es-ES" dirty="0" err="1">
                <a:cs typeface="Tahoma" panose="020B0604030504040204" pitchFamily="34" charset="0"/>
              </a:rPr>
              <a:t>expongan</a:t>
            </a:r>
            <a:r>
              <a:rPr lang="en-US" altLang="es-ES" dirty="0">
                <a:cs typeface="Tahoma" panose="020B0604030504040204" pitchFamily="34" charset="0"/>
              </a:rPr>
              <a:t> sus puntos de vista</a:t>
            </a:r>
          </a:p>
          <a:p>
            <a:pPr marL="342900" indent="-342900" eaLnBrk="1" hangingPunct="1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altLang="es-ES" dirty="0" err="1">
                <a:cs typeface="Tahoma" panose="020B0604030504040204" pitchFamily="34" charset="0"/>
              </a:rPr>
              <a:t>Maneja</a:t>
            </a:r>
            <a:r>
              <a:rPr lang="en-US" altLang="es-ES" dirty="0">
                <a:cs typeface="Tahoma" panose="020B0604030504040204" pitchFamily="34" charset="0"/>
              </a:rPr>
              <a:t> </a:t>
            </a:r>
            <a:r>
              <a:rPr lang="en-US" altLang="es-ES" dirty="0" err="1">
                <a:cs typeface="Tahoma" panose="020B0604030504040204" pitchFamily="34" charset="0"/>
              </a:rPr>
              <a:t>interrupciones</a:t>
            </a:r>
            <a:r>
              <a:rPr lang="en-US" altLang="es-ES" dirty="0">
                <a:cs typeface="Tahoma" panose="020B0604030504040204" pitchFamily="34" charset="0"/>
              </a:rPr>
              <a:t>, </a:t>
            </a:r>
            <a:r>
              <a:rPr lang="en-US" altLang="es-ES" dirty="0" err="1">
                <a:cs typeface="Tahoma" panose="020B0604030504040204" pitchFamily="34" charset="0"/>
              </a:rPr>
              <a:t>contiene</a:t>
            </a:r>
            <a:r>
              <a:rPr lang="en-US" altLang="es-ES" dirty="0">
                <a:cs typeface="Tahoma" panose="020B0604030504040204" pitchFamily="34" charset="0"/>
              </a:rPr>
              <a:t> </a:t>
            </a:r>
            <a:r>
              <a:rPr lang="en-US" altLang="es-ES" dirty="0" err="1">
                <a:cs typeface="Tahoma" panose="020B0604030504040204" pitchFamily="34" charset="0"/>
              </a:rPr>
              <a:t>emociones</a:t>
            </a:r>
            <a:r>
              <a:rPr lang="en-US" altLang="es-ES" dirty="0">
                <a:cs typeface="Tahoma" panose="020B0604030504040204" pitchFamily="34" charset="0"/>
              </a:rPr>
              <a:t>, y </a:t>
            </a:r>
            <a:r>
              <a:rPr lang="en-US" altLang="es-ES" dirty="0" err="1">
                <a:cs typeface="Tahoma" panose="020B0604030504040204" pitchFamily="34" charset="0"/>
              </a:rPr>
              <a:t>neutraliza</a:t>
            </a:r>
            <a:r>
              <a:rPr lang="en-US" altLang="es-ES" dirty="0">
                <a:cs typeface="Tahoma" panose="020B0604030504040204" pitchFamily="34" charset="0"/>
              </a:rPr>
              <a:t> </a:t>
            </a:r>
            <a:r>
              <a:rPr lang="en-US" altLang="es-ES" dirty="0" err="1">
                <a:cs typeface="Tahoma" panose="020B0604030504040204" pitchFamily="34" charset="0"/>
              </a:rPr>
              <a:t>agresividad</a:t>
            </a:r>
            <a:r>
              <a:rPr lang="en-US" altLang="es-ES" dirty="0">
                <a:cs typeface="Tahoma" panose="020B0604030504040204" pitchFamily="34" charset="0"/>
              </a:rPr>
              <a:t> de las </a:t>
            </a:r>
            <a:r>
              <a:rPr lang="en-US" altLang="es-ES" dirty="0" err="1">
                <a:cs typeface="Tahoma" panose="020B0604030504040204" pitchFamily="34" charset="0"/>
              </a:rPr>
              <a:t>partes</a:t>
            </a:r>
            <a:endParaRPr lang="en-US" altLang="es-ES" dirty="0">
              <a:cs typeface="Tahoma" panose="020B0604030504040204" pitchFamily="34" charset="0"/>
            </a:endParaRPr>
          </a:p>
          <a:p>
            <a:pPr marL="342900" indent="-342900" eaLnBrk="1" hangingPunct="1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altLang="es-ES" dirty="0" err="1">
                <a:cs typeface="Tahoma" panose="020B0604030504040204" pitchFamily="34" charset="0"/>
              </a:rPr>
              <a:t>Delimita</a:t>
            </a:r>
            <a:r>
              <a:rPr lang="en-US" altLang="es-ES" dirty="0">
                <a:cs typeface="Tahoma" panose="020B0604030504040204" pitchFamily="34" charset="0"/>
              </a:rPr>
              <a:t> </a:t>
            </a:r>
            <a:r>
              <a:rPr lang="en-US" altLang="es-ES" dirty="0" err="1">
                <a:cs typeface="Tahoma" panose="020B0604030504040204" pitchFamily="34" charset="0"/>
              </a:rPr>
              <a:t>temas</a:t>
            </a:r>
            <a:r>
              <a:rPr lang="en-US" altLang="es-ES" dirty="0">
                <a:cs typeface="Tahoma" panose="020B0604030504040204" pitchFamily="34" charset="0"/>
              </a:rPr>
              <a:t> a </a:t>
            </a:r>
            <a:r>
              <a:rPr lang="en-US" altLang="es-ES" dirty="0" err="1">
                <a:cs typeface="Tahoma" panose="020B0604030504040204" pitchFamily="34" charset="0"/>
              </a:rPr>
              <a:t>discutir</a:t>
            </a:r>
            <a:r>
              <a:rPr lang="en-US" altLang="es-ES" dirty="0">
                <a:cs typeface="Tahoma" panose="020B0604030504040204" pitchFamily="34" charset="0"/>
              </a:rPr>
              <a:t>; </a:t>
            </a:r>
            <a:r>
              <a:rPr lang="en-US" altLang="es-ES" dirty="0" err="1">
                <a:cs typeface="Tahoma" panose="020B0604030504040204" pitchFamily="34" charset="0"/>
              </a:rPr>
              <a:t>explora</a:t>
            </a:r>
            <a:r>
              <a:rPr lang="en-US" altLang="es-ES" dirty="0">
                <a:cs typeface="Tahoma" panose="020B0604030504040204" pitchFamily="34" charset="0"/>
              </a:rPr>
              <a:t> </a:t>
            </a:r>
            <a:r>
              <a:rPr lang="en-US" altLang="es-ES" dirty="0" err="1">
                <a:cs typeface="Tahoma" panose="020B0604030504040204" pitchFamily="34" charset="0"/>
              </a:rPr>
              <a:t>posiciones</a:t>
            </a:r>
            <a:r>
              <a:rPr lang="en-US" altLang="es-ES" dirty="0">
                <a:cs typeface="Tahoma" panose="020B0604030504040204" pitchFamily="34" charset="0"/>
              </a:rPr>
              <a:t> e </a:t>
            </a:r>
            <a:r>
              <a:rPr lang="en-US" altLang="es-ES" dirty="0" err="1">
                <a:cs typeface="Tahoma" panose="020B0604030504040204" pitchFamily="34" charset="0"/>
              </a:rPr>
              <a:t>indaga</a:t>
            </a:r>
            <a:r>
              <a:rPr lang="en-US" altLang="es-ES" dirty="0">
                <a:cs typeface="Tahoma" panose="020B0604030504040204" pitchFamily="34" charset="0"/>
              </a:rPr>
              <a:t> </a:t>
            </a:r>
            <a:r>
              <a:rPr lang="en-US" altLang="es-ES" dirty="0" err="1">
                <a:cs typeface="Tahoma" panose="020B0604030504040204" pitchFamily="34" charset="0"/>
              </a:rPr>
              <a:t>intereses</a:t>
            </a:r>
            <a:r>
              <a:rPr lang="en-US" altLang="es-ES" dirty="0">
                <a:cs typeface="Tahoma" panose="020B0604030504040204" pitchFamily="34" charset="0"/>
              </a:rPr>
              <a:t>, </a:t>
            </a:r>
            <a:r>
              <a:rPr lang="en-US" altLang="es-ES" dirty="0" err="1">
                <a:cs typeface="Tahoma" panose="020B0604030504040204" pitchFamily="34" charset="0"/>
              </a:rPr>
              <a:t>necesidades</a:t>
            </a:r>
            <a:r>
              <a:rPr lang="en-US" altLang="es-ES" dirty="0">
                <a:cs typeface="Tahoma" panose="020B0604030504040204" pitchFamily="34" charset="0"/>
              </a:rPr>
              <a:t> </a:t>
            </a:r>
            <a:r>
              <a:rPr lang="en-US" altLang="es-ES" dirty="0" err="1">
                <a:cs typeface="Tahoma" panose="020B0604030504040204" pitchFamily="34" charset="0"/>
              </a:rPr>
              <a:t>emocionales</a:t>
            </a:r>
            <a:r>
              <a:rPr lang="en-US" altLang="es-ES" dirty="0">
                <a:cs typeface="Tahoma" panose="020B0604030504040204" pitchFamily="34" charset="0"/>
              </a:rPr>
              <a:t>, de </a:t>
            </a:r>
            <a:r>
              <a:rPr lang="en-US" altLang="es-ES" dirty="0" err="1">
                <a:cs typeface="Tahoma" panose="020B0604030504040204" pitchFamily="34" charset="0"/>
              </a:rPr>
              <a:t>seguridad</a:t>
            </a:r>
            <a:r>
              <a:rPr lang="en-US" altLang="es-ES" dirty="0">
                <a:cs typeface="Tahoma" panose="020B0604030504040204" pitchFamily="34" charset="0"/>
              </a:rPr>
              <a:t>,  etc. </a:t>
            </a:r>
            <a:r>
              <a:rPr lang="en-US" altLang="es-ES" dirty="0" err="1">
                <a:cs typeface="Tahoma" panose="020B0604030504040204" pitchFamily="34" charset="0"/>
              </a:rPr>
              <a:t>obtiene</a:t>
            </a:r>
            <a:r>
              <a:rPr lang="en-US" altLang="es-ES" dirty="0">
                <a:cs typeface="Tahoma" panose="020B0604030504040204" pitchFamily="34" charset="0"/>
              </a:rPr>
              <a:t> </a:t>
            </a:r>
            <a:r>
              <a:rPr lang="en-US" altLang="es-ES" dirty="0" err="1">
                <a:cs typeface="Tahoma" panose="020B0604030504040204" pitchFamily="34" charset="0"/>
              </a:rPr>
              <a:t>información</a:t>
            </a:r>
            <a:r>
              <a:rPr lang="en-US" altLang="es-ES" dirty="0">
                <a:cs typeface="Tahoma" panose="020B0604030504040204" pitchFamily="34" charset="0"/>
              </a:rPr>
              <a:t> de las </a:t>
            </a:r>
            <a:r>
              <a:rPr lang="en-US" altLang="es-ES" dirty="0" err="1">
                <a:cs typeface="Tahoma" panose="020B0604030504040204" pitchFamily="34" charset="0"/>
              </a:rPr>
              <a:t>partes</a:t>
            </a:r>
            <a:r>
              <a:rPr lang="en-US" altLang="es-ES" dirty="0">
                <a:cs typeface="Tahoma" panose="020B0604030504040204" pitchFamily="34" charset="0"/>
              </a:rPr>
              <a:t>, </a:t>
            </a:r>
            <a:r>
              <a:rPr lang="en-US" altLang="es-ES" dirty="0" err="1">
                <a:cs typeface="Tahoma" panose="020B0604030504040204" pitchFamily="34" charset="0"/>
              </a:rPr>
              <a:t>el</a:t>
            </a:r>
            <a:r>
              <a:rPr lang="en-US" altLang="es-ES" dirty="0">
                <a:cs typeface="Tahoma" panose="020B0604030504040204" pitchFamily="34" charset="0"/>
              </a:rPr>
              <a:t> </a:t>
            </a:r>
            <a:r>
              <a:rPr lang="en-US" altLang="es-ES" dirty="0" err="1">
                <a:cs typeface="Tahoma" panose="020B0604030504040204" pitchFamily="34" charset="0"/>
              </a:rPr>
              <a:t>conflicto</a:t>
            </a:r>
            <a:r>
              <a:rPr lang="en-US" altLang="es-ES" dirty="0">
                <a:cs typeface="Tahoma" panose="020B0604030504040204" pitchFamily="34" charset="0"/>
              </a:rPr>
              <a:t> y </a:t>
            </a:r>
            <a:r>
              <a:rPr lang="en-US" altLang="es-ES" dirty="0" err="1">
                <a:cs typeface="Tahoma" panose="020B0604030504040204" pitchFamily="34" charset="0"/>
              </a:rPr>
              <a:t>demás</a:t>
            </a:r>
            <a:r>
              <a:rPr lang="en-US" altLang="es-ES" dirty="0">
                <a:cs typeface="Tahoma" panose="020B0604030504040204" pitchFamily="34" charset="0"/>
              </a:rPr>
              <a:t> </a:t>
            </a:r>
            <a:r>
              <a:rPr lang="en-US" altLang="es-ES" dirty="0" err="1">
                <a:cs typeface="Tahoma" panose="020B0604030504040204" pitchFamily="34" charset="0"/>
              </a:rPr>
              <a:t>datos</a:t>
            </a:r>
            <a:r>
              <a:rPr lang="en-US" altLang="es-ES" dirty="0">
                <a:cs typeface="Tahoma" panose="020B0604030504040204" pitchFamily="34" charset="0"/>
              </a:rPr>
              <a:t> </a:t>
            </a:r>
            <a:r>
              <a:rPr lang="en-US" altLang="es-ES" dirty="0" err="1">
                <a:cs typeface="Tahoma" panose="020B0604030504040204" pitchFamily="34" charset="0"/>
              </a:rPr>
              <a:t>objetivos</a:t>
            </a:r>
            <a:r>
              <a:rPr lang="en-US" altLang="es-ES" dirty="0">
                <a:cs typeface="Tahoma" panose="020B0604030504040204" pitchFamily="34" charset="0"/>
              </a:rPr>
              <a:t> </a:t>
            </a:r>
          </a:p>
          <a:p>
            <a:pPr marL="342900" indent="-342900" eaLnBrk="1" hangingPunct="1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altLang="es-ES" dirty="0" err="1">
                <a:cs typeface="Tahoma" panose="020B0604030504040204" pitchFamily="34" charset="0"/>
              </a:rPr>
              <a:t>Confecciona</a:t>
            </a:r>
            <a:r>
              <a:rPr lang="en-US" altLang="es-ES" dirty="0">
                <a:cs typeface="Tahoma" panose="020B0604030504040204" pitchFamily="34" charset="0"/>
              </a:rPr>
              <a:t> la agenda: </a:t>
            </a:r>
            <a:r>
              <a:rPr lang="en-US" altLang="es-ES" dirty="0" err="1">
                <a:cs typeface="Tahoma" panose="020B0604030504040204" pitchFamily="34" charset="0"/>
              </a:rPr>
              <a:t>identifica</a:t>
            </a:r>
            <a:r>
              <a:rPr lang="en-US" altLang="es-ES" dirty="0">
                <a:cs typeface="Tahoma" panose="020B0604030504040204" pitchFamily="34" charset="0"/>
              </a:rPr>
              <a:t> </a:t>
            </a:r>
            <a:r>
              <a:rPr lang="en-US" altLang="es-ES" dirty="0" err="1">
                <a:cs typeface="Tahoma" panose="020B0604030504040204" pitchFamily="34" charset="0"/>
              </a:rPr>
              <a:t>temas</a:t>
            </a:r>
            <a:r>
              <a:rPr lang="en-US" altLang="es-ES" dirty="0">
                <a:cs typeface="Tahoma" panose="020B0604030504040204" pitchFamily="34" charset="0"/>
              </a:rPr>
              <a:t> </a:t>
            </a:r>
            <a:r>
              <a:rPr lang="en-US" altLang="es-ES" dirty="0" err="1">
                <a:cs typeface="Tahoma" panose="020B0604030504040204" pitchFamily="34" charset="0"/>
              </a:rPr>
              <a:t>centrales</a:t>
            </a:r>
            <a:r>
              <a:rPr lang="en-US" altLang="es-ES" dirty="0">
                <a:cs typeface="Tahoma" panose="020B0604030504040204" pitchFamily="34" charset="0"/>
              </a:rPr>
              <a:t> a </a:t>
            </a:r>
            <a:r>
              <a:rPr lang="en-US" altLang="es-ES" dirty="0" err="1">
                <a:cs typeface="Tahoma" panose="020B0604030504040204" pitchFamily="34" charset="0"/>
              </a:rPr>
              <a:t>tratar</a:t>
            </a:r>
            <a:r>
              <a:rPr lang="en-US" altLang="es-ES" dirty="0">
                <a:cs typeface="Tahoma" panose="020B0604030504040204" pitchFamily="34" charset="0"/>
              </a:rPr>
              <a:t>; </a:t>
            </a:r>
            <a:r>
              <a:rPr lang="en-US" altLang="es-ES" dirty="0" err="1">
                <a:cs typeface="Tahoma" panose="020B0604030504040204" pitchFamily="34" charset="0"/>
              </a:rPr>
              <a:t>obtiene</a:t>
            </a:r>
            <a:r>
              <a:rPr lang="en-US" altLang="es-ES" dirty="0">
                <a:cs typeface="Tahoma" panose="020B0604030504040204" pitchFamily="34" charset="0"/>
              </a:rPr>
              <a:t> </a:t>
            </a:r>
            <a:r>
              <a:rPr lang="en-US" altLang="es-ES" dirty="0" err="1">
                <a:cs typeface="Tahoma" panose="020B0604030504040204" pitchFamily="34" charset="0"/>
              </a:rPr>
              <a:t>acuerdo</a:t>
            </a:r>
            <a:r>
              <a:rPr lang="en-US" altLang="es-ES" dirty="0">
                <a:cs typeface="Tahoma" panose="020B0604030504040204" pitchFamily="34" charset="0"/>
              </a:rPr>
              <a:t> </a:t>
            </a:r>
            <a:r>
              <a:rPr lang="en-US" altLang="es-ES" dirty="0" err="1">
                <a:cs typeface="Tahoma" panose="020B0604030504040204" pitchFamily="34" charset="0"/>
              </a:rPr>
              <a:t>sobre</a:t>
            </a:r>
            <a:r>
              <a:rPr lang="en-US" altLang="es-ES" dirty="0">
                <a:cs typeface="Tahoma" panose="020B0604030504040204" pitchFamily="34" charset="0"/>
              </a:rPr>
              <a:t> </a:t>
            </a:r>
            <a:r>
              <a:rPr lang="en-US" altLang="es-ES" dirty="0" err="1">
                <a:cs typeface="Tahoma" panose="020B0604030504040204" pitchFamily="34" charset="0"/>
              </a:rPr>
              <a:t>estos</a:t>
            </a:r>
            <a:r>
              <a:rPr lang="en-US" altLang="es-ES" dirty="0">
                <a:cs typeface="Tahoma" panose="020B0604030504040204" pitchFamily="34" charset="0"/>
              </a:rPr>
              <a:t> puntos; </a:t>
            </a:r>
            <a:r>
              <a:rPr lang="en-US" altLang="es-ES" dirty="0" err="1">
                <a:cs typeface="Tahoma" panose="020B0604030504040204" pitchFamily="34" charset="0"/>
              </a:rPr>
              <a:t>determina</a:t>
            </a:r>
            <a:r>
              <a:rPr lang="en-US" altLang="es-ES" dirty="0">
                <a:cs typeface="Tahoma" panose="020B0604030504040204" pitchFamily="34" charset="0"/>
              </a:rPr>
              <a:t> la </a:t>
            </a:r>
            <a:r>
              <a:rPr lang="en-US" altLang="es-ES" dirty="0" err="1">
                <a:cs typeface="Tahoma" panose="020B0604030504040204" pitchFamily="34" charset="0"/>
              </a:rPr>
              <a:t>secuencia</a:t>
            </a:r>
            <a:r>
              <a:rPr lang="en-US" altLang="es-ES" dirty="0">
                <a:cs typeface="Tahoma" panose="020B0604030504040204" pitchFamily="34" charset="0"/>
              </a:rPr>
              <a:t> </a:t>
            </a:r>
            <a:r>
              <a:rPr lang="en-US" altLang="es-ES" dirty="0" err="1">
                <a:cs typeface="Tahoma" panose="020B0604030504040204" pitchFamily="34" charset="0"/>
              </a:rPr>
              <a:t>en</a:t>
            </a:r>
            <a:r>
              <a:rPr lang="en-US" altLang="es-ES" dirty="0">
                <a:cs typeface="Tahoma" panose="020B0604030504040204" pitchFamily="34" charset="0"/>
              </a:rPr>
              <a:t> que se van a </a:t>
            </a:r>
            <a:r>
              <a:rPr lang="en-US" altLang="es-ES" dirty="0" err="1">
                <a:cs typeface="Tahoma" panose="020B0604030504040204" pitchFamily="34" charset="0"/>
              </a:rPr>
              <a:t>tratar</a:t>
            </a:r>
            <a:r>
              <a:rPr lang="en-US" altLang="es-ES" dirty="0">
                <a:cs typeface="Tahoma" panose="020B0604030504040204" pitchFamily="34" charset="0"/>
              </a:rPr>
              <a:t> </a:t>
            </a:r>
            <a:r>
              <a:rPr lang="en-US" altLang="es-ES" dirty="0" err="1">
                <a:cs typeface="Tahoma" panose="020B0604030504040204" pitchFamily="34" charset="0"/>
              </a:rPr>
              <a:t>los</a:t>
            </a:r>
            <a:r>
              <a:rPr lang="en-US" altLang="es-ES" dirty="0">
                <a:cs typeface="Tahoma" panose="020B0604030504040204" pitchFamily="34" charset="0"/>
              </a:rPr>
              <a:t> </a:t>
            </a:r>
            <a:r>
              <a:rPr lang="en-US" altLang="es-ES" dirty="0" err="1">
                <a:cs typeface="Tahoma" panose="020B0604030504040204" pitchFamily="34" charset="0"/>
              </a:rPr>
              <a:t>temas</a:t>
            </a:r>
            <a:endParaRPr lang="en-US" altLang="es-ES" dirty="0">
              <a:cs typeface="Tahoma" panose="020B0604030504040204" pitchFamily="34" charset="0"/>
            </a:endParaRP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C9CE0351-610D-6D0F-3271-7986511019FA}"/>
              </a:ext>
            </a:extLst>
          </p:cNvPr>
          <p:cNvSpPr txBox="1">
            <a:spLocks noChangeArrowheads="1"/>
          </p:cNvSpPr>
          <p:nvPr/>
        </p:nvSpPr>
        <p:spPr>
          <a:xfrm>
            <a:off x="390524" y="-9525"/>
            <a:ext cx="11505641" cy="160972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_tradnl" altLang="es-ES" sz="2800" b="1" dirty="0">
                <a:solidFill>
                  <a:srgbClr val="FF0000"/>
                </a:solidFill>
              </a:rPr>
              <a:t>FASE DOS: Comprensión de la perspectiva de las partes</a:t>
            </a:r>
            <a:endParaRPr lang="es-ES_tradnl" altLang="es-E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09093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Un dibujo de una persona&#10;&#10;Descripción generada automáticamente con confianza baja">
            <a:extLst>
              <a:ext uri="{FF2B5EF4-FFF2-40B4-BE49-F238E27FC236}">
                <a16:creationId xmlns:a16="http://schemas.microsoft.com/office/drawing/2014/main" id="{97329BAF-DD5D-C410-161F-3368F27DE2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0466" y="1123527"/>
            <a:ext cx="3269408" cy="4604800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12350F3-DB83-413A-980B-1CEB9249866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453265" y="1570814"/>
            <a:ext cx="0" cy="3710227"/>
          </a:xfrm>
          <a:prstGeom prst="line">
            <a:avLst/>
          </a:prstGeom>
          <a:ln w="19050">
            <a:solidFill>
              <a:srgbClr val="CACD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uadroTexto 5">
            <a:extLst>
              <a:ext uri="{FF2B5EF4-FFF2-40B4-BE49-F238E27FC236}">
                <a16:creationId xmlns:a16="http://schemas.microsoft.com/office/drawing/2014/main" id="{D9CC8835-B590-50DE-F8C6-B86DAFDFDF9A}"/>
              </a:ext>
            </a:extLst>
          </p:cNvPr>
          <p:cNvSpPr txBox="1"/>
          <p:nvPr/>
        </p:nvSpPr>
        <p:spPr>
          <a:xfrm>
            <a:off x="582706" y="1123527"/>
            <a:ext cx="4078941" cy="55394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es-ES_tradnl" altLang="es-ES" sz="1800" dirty="0">
                <a:latin typeface="Tahoma" panose="020B0604030504040204" pitchFamily="34" charset="0"/>
                <a:cs typeface="Tahoma" panose="020B0604030504040204" pitchFamily="34" charset="0"/>
              </a:rPr>
              <a:t>genera empatía: ayuda a cada parte a ponerse en el lugar del otro- legitima a las partes 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endParaRPr lang="es-ES_tradnl" altLang="es-ES" sz="1800" dirty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es-ES_tradnl" altLang="es-ES" sz="1800" dirty="0">
                <a:latin typeface="Tahoma" panose="020B0604030504040204" pitchFamily="34" charset="0"/>
                <a:cs typeface="Tahoma" panose="020B0604030504040204" pitchFamily="34" charset="0"/>
              </a:rPr>
              <a:t>se utilizan técnicas: preguntas abiertas, circulares y parafraseo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endParaRPr lang="es-ES_tradnl" altLang="es-ES" sz="1800" dirty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es-ES_tradnl" altLang="es-ES" sz="1800" dirty="0">
                <a:latin typeface="Tahoma" panose="020B0604030504040204" pitchFamily="34" charset="0"/>
                <a:cs typeface="Tahoma" panose="020B0604030504040204" pitchFamily="34" charset="0"/>
              </a:rPr>
              <a:t>se verifica después de hacer conocido las necesidades de la persona que habla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endParaRPr lang="es-ES_tradnl" altLang="es-ES" sz="1800" dirty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es-ES_tradnl" altLang="es-ES" sz="1800" dirty="0">
                <a:latin typeface="Tahoma" panose="020B0604030504040204" pitchFamily="34" charset="0"/>
                <a:cs typeface="Tahoma" panose="020B0604030504040204" pitchFamily="34" charset="0"/>
              </a:rPr>
              <a:t>procesalmente se verifica en audiencias privadas o conjuntas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endParaRPr lang="es-ES_tradnl" altLang="es-ES" sz="1800" dirty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es-ES_tradnl" altLang="es-ES" sz="1800" dirty="0">
                <a:latin typeface="Tahoma" panose="020B0604030504040204" pitchFamily="34" charset="0"/>
                <a:cs typeface="Tahoma" panose="020B0604030504040204" pitchFamily="34" charset="0"/>
              </a:rPr>
              <a:t>facilita la comunicación recíproca de intereses y necesidades de las partes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es-ES_tradnl" altLang="es-ES" sz="1800" dirty="0">
                <a:latin typeface="Tahoma" panose="020B0604030504040204" pitchFamily="34" charset="0"/>
                <a:cs typeface="Tahoma" panose="020B0604030504040204" pitchFamily="34" charset="0"/>
              </a:rPr>
              <a:t>Escucha relato inicial de los participantes y parafrasea</a:t>
            </a:r>
            <a:endParaRPr lang="en-US" altLang="es-ES" sz="200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7E8BEBEB-98A7-1238-8256-DBECB5CECD49}"/>
              </a:ext>
            </a:extLst>
          </p:cNvPr>
          <p:cNvSpPr txBox="1">
            <a:spLocks noChangeArrowheads="1"/>
          </p:cNvSpPr>
          <p:nvPr/>
        </p:nvSpPr>
        <p:spPr>
          <a:xfrm>
            <a:off x="542924" y="180975"/>
            <a:ext cx="11586323" cy="141922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_tradnl" altLang="es-ES" sz="2800" b="1" dirty="0">
                <a:solidFill>
                  <a:srgbClr val="FF0000"/>
                </a:solidFill>
              </a:rPr>
              <a:t>FASE TRES: comprensión y reconocimiento de las necesidades mutuas</a:t>
            </a:r>
            <a:endParaRPr lang="es-ES_tradnl" altLang="es-E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09379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B8C311F-7253-4AED-9701-7FC0708C41C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D073016-B734-483B-8953-5BADEE14511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38600" y="0"/>
            <a:ext cx="8157458" cy="6858000"/>
          </a:xfrm>
          <a:prstGeom prst="rect">
            <a:avLst/>
          </a:prstGeom>
          <a:gradFill>
            <a:gsLst>
              <a:gs pos="2000">
                <a:schemeClr val="accent1"/>
              </a:gs>
              <a:gs pos="78000">
                <a:schemeClr val="accent1">
                  <a:lumMod val="50000"/>
                </a:schemeClr>
              </a:gs>
              <a:gs pos="100000">
                <a:srgbClr val="000000">
                  <a:alpha val="85000"/>
                </a:srgbClr>
              </a:gs>
            </a:gsLst>
            <a:lin ang="18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0A7EAB6-59D3-4325-8DE6-E0CA4009CE5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4537" y="1839884"/>
            <a:ext cx="8157460" cy="5017687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  <a:alpha val="30000"/>
                </a:schemeClr>
              </a:gs>
              <a:gs pos="100000">
                <a:srgbClr val="000000">
                  <a:alpha val="44000"/>
                </a:srgbClr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8D57A06-A426-446D-B02C-A2DC6B62E45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4063179" y="-33131"/>
            <a:ext cx="6857999" cy="6923403"/>
          </a:xfrm>
          <a:prstGeom prst="rect">
            <a:avLst/>
          </a:prstGeom>
          <a:gradFill>
            <a:gsLst>
              <a:gs pos="5600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/>
              </a:gs>
            </a:gsLst>
            <a:lin ang="6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magen 2" descr="Pintura de figuras de colores&#10;&#10;Descripción generada automáticamente con confianza baja">
            <a:extLst>
              <a:ext uri="{FF2B5EF4-FFF2-40B4-BE49-F238E27FC236}">
                <a16:creationId xmlns:a16="http://schemas.microsoft.com/office/drawing/2014/main" id="{E4F07EF0-B0AF-A692-3DE9-5C1F101E6A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4612" y="457200"/>
            <a:ext cx="3922776" cy="5943600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62C2733B-BDC2-FB54-D4FA-2792D576332C}"/>
              </a:ext>
            </a:extLst>
          </p:cNvPr>
          <p:cNvSpPr txBox="1"/>
          <p:nvPr/>
        </p:nvSpPr>
        <p:spPr>
          <a:xfrm>
            <a:off x="-4058" y="609600"/>
            <a:ext cx="4217470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eaLnBrk="1" hangingPunct="1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r>
              <a:rPr lang="es-ES_tradnl" altLang="es-ES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Redefinición del problema desde las necesidades de los integrantes del sistema-- conflicto:</a:t>
            </a:r>
          </a:p>
          <a:p>
            <a:pPr marL="285750" indent="-285750" eaLnBrk="1" hangingPunct="1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r>
              <a:rPr lang="es-ES_tradnl" altLang="es-ES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estimular la comprensión de la necesidad de generar múltiples  	opciones para solucionar el conflicto</a:t>
            </a:r>
          </a:p>
          <a:p>
            <a:pPr marL="742950" lvl="1" indent="-285750" eaLnBrk="1" hangingPunct="1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r>
              <a:rPr lang="es-ES_tradnl" altLang="es-ES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obtiene reconocimiento de los intereses de todos los involucrados</a:t>
            </a:r>
          </a:p>
          <a:p>
            <a:pPr marL="742950" lvl="1" indent="-285750" eaLnBrk="1" hangingPunct="1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endParaRPr lang="es-ES_tradnl" altLang="es-ES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742950" lvl="1" indent="-285750" eaLnBrk="1" hangingPunct="1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r>
              <a:rPr lang="es-ES_tradnl" altLang="es-ES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aleja la creencia de que sólo existe una única opción</a:t>
            </a:r>
          </a:p>
          <a:p>
            <a:pPr marL="742950" lvl="1" indent="-285750" eaLnBrk="1" hangingPunct="1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endParaRPr lang="es-ES_tradnl" altLang="es-ES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285750" indent="-285750" eaLnBrk="1" hangingPunct="1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r>
              <a:rPr lang="es-ES_tradnl" altLang="es-ES" sz="1800" dirty="0">
                <a:solidFill>
                  <a:srgbClr val="CC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Generación de varias opciones de mutuo beneficio y integradoras de intereses de ambas partes:</a:t>
            </a:r>
            <a:endParaRPr lang="es-ES_tradnl" altLang="es-ES" sz="1800" dirty="0">
              <a:solidFill>
                <a:schemeClr val="folHlin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742950" lvl="1" indent="-285750" eaLnBrk="1" hangingPunct="1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r>
              <a:rPr lang="es-ES_tradnl" altLang="es-ES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fomentar la creatividad- tormenta de ideas</a:t>
            </a:r>
          </a:p>
          <a:p>
            <a:pPr marL="742950" lvl="1" indent="-285750" eaLnBrk="1" hangingPunct="1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r>
              <a:rPr lang="es-ES_tradnl" altLang="es-ES" sz="1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suspenser</a:t>
            </a:r>
            <a:r>
              <a:rPr lang="es-ES_tradnl" altLang="es-ES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el juicio critico inicial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ECF0D11D-81FA-339F-2EF3-6AFDEF65580A}"/>
              </a:ext>
            </a:extLst>
          </p:cNvPr>
          <p:cNvSpPr txBox="1"/>
          <p:nvPr/>
        </p:nvSpPr>
        <p:spPr>
          <a:xfrm>
            <a:off x="8435788" y="616089"/>
            <a:ext cx="35410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altLang="es-ES" sz="2400" b="1" dirty="0">
                <a:solidFill>
                  <a:srgbClr val="FF0000"/>
                </a:solidFill>
              </a:rPr>
              <a:t>FASE CUATRO: Replanteo y generación de opciones</a:t>
            </a:r>
            <a:endParaRPr lang="es-CL" sz="2400" dirty="0"/>
          </a:p>
        </p:txBody>
      </p:sp>
    </p:spTree>
    <p:extLst>
      <p:ext uri="{BB962C8B-B14F-4D97-AF65-F5344CB8AC3E}">
        <p14:creationId xmlns:p14="http://schemas.microsoft.com/office/powerpoint/2010/main" val="27516543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2F6364A-B358-4BEE-B158-0734D2C938D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738202" y="1570814"/>
            <a:ext cx="0" cy="3710227"/>
          </a:xfrm>
          <a:prstGeom prst="line">
            <a:avLst/>
          </a:prstGeom>
          <a:ln w="19050">
            <a:solidFill>
              <a:srgbClr val="E3A33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Imagen 2">
            <a:extLst>
              <a:ext uri="{FF2B5EF4-FFF2-40B4-BE49-F238E27FC236}">
                <a16:creationId xmlns:a16="http://schemas.microsoft.com/office/drawing/2014/main" id="{7DBC4DEB-A243-0845-CC62-2A19F8FCC5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1860" y="1123527"/>
            <a:ext cx="4604800" cy="4604800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21CB0F61-3EFE-D6FD-3D7C-C0596BD30143}"/>
              </a:ext>
            </a:extLst>
          </p:cNvPr>
          <p:cNvSpPr txBox="1"/>
          <p:nvPr/>
        </p:nvSpPr>
        <p:spPr>
          <a:xfrm>
            <a:off x="8857129" y="855992"/>
            <a:ext cx="2922494" cy="54476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eaLnBrk="1" hangingPunct="1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r>
              <a:rPr lang="es-ES_tradnl" altLang="es-E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Evaluar y seleccionar opciones de acuerdo: </a:t>
            </a:r>
          </a:p>
          <a:p>
            <a:pPr marL="742950" lvl="1" indent="-285750" eaLnBrk="1" hangingPunct="1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endParaRPr lang="es-ES_tradnl" altLang="es-ES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742950" lvl="1" indent="-285750" eaLnBrk="1" hangingPunct="1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r>
              <a:rPr lang="es-ES_tradnl" altLang="es-ES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 en base a criterios y estándares objetivos, marco normativo, criterios técnicos,  científicos, culturales, históricos, costumbres familiares, etc.</a:t>
            </a:r>
          </a:p>
          <a:p>
            <a:pPr marL="742950" lvl="1" indent="-285750" eaLnBrk="1" hangingPunct="1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endParaRPr lang="es-ES_tradnl" altLang="es-ES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742950" lvl="1" indent="-285750" eaLnBrk="1" hangingPunct="1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r>
              <a:rPr lang="es-ES_tradnl" altLang="es-ES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- en base  al   M.A.A.N. de cada parte</a:t>
            </a:r>
          </a:p>
        </p:txBody>
      </p:sp>
      <p:sp>
        <p:nvSpPr>
          <p:cNvPr id="38" name="CuadroTexto 37">
            <a:extLst>
              <a:ext uri="{FF2B5EF4-FFF2-40B4-BE49-F238E27FC236}">
                <a16:creationId xmlns:a16="http://schemas.microsoft.com/office/drawing/2014/main" id="{A3D16CDE-C498-FE22-3AE9-E86265C9F134}"/>
              </a:ext>
            </a:extLst>
          </p:cNvPr>
          <p:cNvSpPr txBox="1"/>
          <p:nvPr/>
        </p:nvSpPr>
        <p:spPr>
          <a:xfrm>
            <a:off x="412377" y="2805883"/>
            <a:ext cx="323625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_tradnl" altLang="es-ES" sz="2400" b="1" dirty="0">
                <a:solidFill>
                  <a:srgbClr val="FF0000"/>
                </a:solidFill>
              </a:rPr>
              <a:t>FASE CINCO: Evaluación de opciones</a:t>
            </a:r>
            <a:endParaRPr lang="es-CL" sz="2400" dirty="0"/>
          </a:p>
        </p:txBody>
      </p:sp>
    </p:spTree>
    <p:extLst>
      <p:ext uri="{BB962C8B-B14F-4D97-AF65-F5344CB8AC3E}">
        <p14:creationId xmlns:p14="http://schemas.microsoft.com/office/powerpoint/2010/main" val="6191805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E85DFFE-C3E0-4030-AE7F-A60F0A82AA4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E3A53264-5C0D-E543-7F28-27D375A4AB3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" b="2655"/>
          <a:stretch/>
        </p:blipFill>
        <p:spPr>
          <a:xfrm>
            <a:off x="1942813" y="181596"/>
            <a:ext cx="8279548" cy="6044817"/>
          </a:xfrm>
          <a:custGeom>
            <a:avLst/>
            <a:gdLst/>
            <a:ahLst/>
            <a:cxnLst/>
            <a:rect l="l" t="t" r="r" b="b"/>
            <a:pathLst>
              <a:path w="8279548" h="6044817">
                <a:moveTo>
                  <a:pt x="8670" y="3353401"/>
                </a:moveTo>
                <a:lnTo>
                  <a:pt x="9145" y="3371492"/>
                </a:lnTo>
                <a:cubicBezTo>
                  <a:pt x="9699" y="3387565"/>
                  <a:pt x="10447" y="3405952"/>
                  <a:pt x="11359" y="3425479"/>
                </a:cubicBezTo>
                <a:lnTo>
                  <a:pt x="12840" y="3453616"/>
                </a:lnTo>
                <a:lnTo>
                  <a:pt x="10088" y="3453505"/>
                </a:lnTo>
                <a:cubicBezTo>
                  <a:pt x="-1786" y="3446192"/>
                  <a:pt x="-2668" y="3413238"/>
                  <a:pt x="4780" y="3369666"/>
                </a:cubicBezTo>
                <a:close/>
                <a:moveTo>
                  <a:pt x="8372" y="3312218"/>
                </a:moveTo>
                <a:cubicBezTo>
                  <a:pt x="8874" y="3309151"/>
                  <a:pt x="9584" y="3310642"/>
                  <a:pt x="10474" y="3315559"/>
                </a:cubicBezTo>
                <a:lnTo>
                  <a:pt x="13062" y="3335036"/>
                </a:lnTo>
                <a:lnTo>
                  <a:pt x="8670" y="3353401"/>
                </a:lnTo>
                <a:lnTo>
                  <a:pt x="8092" y="3331389"/>
                </a:lnTo>
                <a:cubicBezTo>
                  <a:pt x="7953" y="3321118"/>
                  <a:pt x="8037" y="3314336"/>
                  <a:pt x="8372" y="3312218"/>
                </a:cubicBezTo>
                <a:close/>
                <a:moveTo>
                  <a:pt x="7241326" y="1569777"/>
                </a:moveTo>
                <a:cubicBezTo>
                  <a:pt x="7223035" y="1582267"/>
                  <a:pt x="7204746" y="1594758"/>
                  <a:pt x="7186456" y="1607248"/>
                </a:cubicBezTo>
                <a:cubicBezTo>
                  <a:pt x="7196717" y="1604126"/>
                  <a:pt x="7207869" y="1601003"/>
                  <a:pt x="7218575" y="1597880"/>
                </a:cubicBezTo>
                <a:cubicBezTo>
                  <a:pt x="7227497" y="1590296"/>
                  <a:pt x="7236865" y="1583160"/>
                  <a:pt x="7245787" y="1575129"/>
                </a:cubicBezTo>
                <a:cubicBezTo>
                  <a:pt x="7244449" y="1573345"/>
                  <a:pt x="7242665" y="1571561"/>
                  <a:pt x="7241326" y="1569777"/>
                </a:cubicBezTo>
                <a:close/>
                <a:moveTo>
                  <a:pt x="6913001" y="943907"/>
                </a:moveTo>
                <a:cubicBezTo>
                  <a:pt x="6803262" y="1018851"/>
                  <a:pt x="6693523" y="1094241"/>
                  <a:pt x="6583784" y="1169185"/>
                </a:cubicBezTo>
                <a:cubicBezTo>
                  <a:pt x="6585569" y="1170969"/>
                  <a:pt x="6586907" y="1172754"/>
                  <a:pt x="6588692" y="1174538"/>
                </a:cubicBezTo>
                <a:cubicBezTo>
                  <a:pt x="6709136" y="1111193"/>
                  <a:pt x="6822890" y="1040710"/>
                  <a:pt x="6913001" y="943907"/>
                </a:cubicBezTo>
                <a:close/>
                <a:moveTo>
                  <a:pt x="7619780" y="253"/>
                </a:moveTo>
                <a:cubicBezTo>
                  <a:pt x="7623962" y="-472"/>
                  <a:pt x="7628088" y="197"/>
                  <a:pt x="7631657" y="4435"/>
                </a:cubicBezTo>
                <a:cubicBezTo>
                  <a:pt x="7637902" y="11572"/>
                  <a:pt x="7632550" y="20049"/>
                  <a:pt x="7628088" y="26294"/>
                </a:cubicBezTo>
                <a:cubicBezTo>
                  <a:pt x="7620059" y="37446"/>
                  <a:pt x="7612921" y="48152"/>
                  <a:pt x="7609799" y="61535"/>
                </a:cubicBezTo>
                <a:cubicBezTo>
                  <a:pt x="7607569" y="70457"/>
                  <a:pt x="7605337" y="80271"/>
                  <a:pt x="7611583" y="86962"/>
                </a:cubicBezTo>
                <a:cubicBezTo>
                  <a:pt x="7637456" y="115512"/>
                  <a:pt x="7618720" y="128895"/>
                  <a:pt x="7596416" y="144062"/>
                </a:cubicBezTo>
                <a:cubicBezTo>
                  <a:pt x="7565636" y="164583"/>
                  <a:pt x="7553591" y="194916"/>
                  <a:pt x="7560728" y="231050"/>
                </a:cubicBezTo>
                <a:cubicBezTo>
                  <a:pt x="7563405" y="245772"/>
                  <a:pt x="7561621" y="254693"/>
                  <a:pt x="7543330" y="254247"/>
                </a:cubicBezTo>
                <a:cubicBezTo>
                  <a:pt x="7536194" y="254247"/>
                  <a:pt x="7534409" y="259155"/>
                  <a:pt x="7531732" y="264507"/>
                </a:cubicBezTo>
                <a:cubicBezTo>
                  <a:pt x="7474633" y="390752"/>
                  <a:pt x="7392105" y="501383"/>
                  <a:pt x="7295303" y="603092"/>
                </a:cubicBezTo>
                <a:cubicBezTo>
                  <a:pt x="7216791" y="685620"/>
                  <a:pt x="7130248" y="760117"/>
                  <a:pt x="7040584" y="832385"/>
                </a:cubicBezTo>
                <a:cubicBezTo>
                  <a:pt x="7037908" y="834615"/>
                  <a:pt x="7035231" y="837291"/>
                  <a:pt x="7033892" y="841752"/>
                </a:cubicBezTo>
                <a:cubicBezTo>
                  <a:pt x="7076271" y="832831"/>
                  <a:pt x="7112851" y="814540"/>
                  <a:pt x="7148093" y="794021"/>
                </a:cubicBezTo>
                <a:cubicBezTo>
                  <a:pt x="7241772" y="739597"/>
                  <a:pt x="7320730" y="669114"/>
                  <a:pt x="7400581" y="599969"/>
                </a:cubicBezTo>
                <a:cubicBezTo>
                  <a:pt x="7449206" y="557591"/>
                  <a:pt x="7499167" y="516550"/>
                  <a:pt x="7552699" y="479079"/>
                </a:cubicBezTo>
                <a:cubicBezTo>
                  <a:pt x="7561621" y="472833"/>
                  <a:pt x="7567866" y="464803"/>
                  <a:pt x="7574111" y="456774"/>
                </a:cubicBezTo>
                <a:cubicBezTo>
                  <a:pt x="7577680" y="452313"/>
                  <a:pt x="7582140" y="448298"/>
                  <a:pt x="7589278" y="450083"/>
                </a:cubicBezTo>
                <a:cubicBezTo>
                  <a:pt x="7598201" y="452313"/>
                  <a:pt x="7599092" y="459004"/>
                  <a:pt x="7599985" y="465696"/>
                </a:cubicBezTo>
                <a:cubicBezTo>
                  <a:pt x="7602661" y="487108"/>
                  <a:pt x="7596862" y="506290"/>
                  <a:pt x="7585709" y="524580"/>
                </a:cubicBezTo>
                <a:cubicBezTo>
                  <a:pt x="7556713" y="571419"/>
                  <a:pt x="7513889" y="607553"/>
                  <a:pt x="7469725" y="641903"/>
                </a:cubicBezTo>
                <a:cubicBezTo>
                  <a:pt x="7412626" y="686066"/>
                  <a:pt x="7357310" y="732014"/>
                  <a:pt x="7306902" y="782422"/>
                </a:cubicBezTo>
                <a:cubicBezTo>
                  <a:pt x="7303333" y="785991"/>
                  <a:pt x="7296642" y="788221"/>
                  <a:pt x="7298872" y="798481"/>
                </a:cubicBezTo>
                <a:cubicBezTo>
                  <a:pt x="7330544" y="774838"/>
                  <a:pt x="7360433" y="751642"/>
                  <a:pt x="7390767" y="729336"/>
                </a:cubicBezTo>
                <a:cubicBezTo>
                  <a:pt x="7420655" y="707032"/>
                  <a:pt x="7450990" y="684727"/>
                  <a:pt x="7480878" y="662869"/>
                </a:cubicBezTo>
                <a:cubicBezTo>
                  <a:pt x="7488016" y="657516"/>
                  <a:pt x="7495599" y="649932"/>
                  <a:pt x="7505859" y="656624"/>
                </a:cubicBezTo>
                <a:cubicBezTo>
                  <a:pt x="7516565" y="663315"/>
                  <a:pt x="7515227" y="674467"/>
                  <a:pt x="7512550" y="683389"/>
                </a:cubicBezTo>
                <a:cubicBezTo>
                  <a:pt x="7504075" y="709708"/>
                  <a:pt x="7489353" y="732905"/>
                  <a:pt x="7469725" y="753426"/>
                </a:cubicBezTo>
                <a:cubicBezTo>
                  <a:pt x="7402812" y="821232"/>
                  <a:pt x="7325638" y="879670"/>
                  <a:pt x="7253816" y="943015"/>
                </a:cubicBezTo>
                <a:cubicBezTo>
                  <a:pt x="7215006" y="977365"/>
                  <a:pt x="7179319" y="1013945"/>
                  <a:pt x="7145415" y="1051862"/>
                </a:cubicBezTo>
                <a:cubicBezTo>
                  <a:pt x="7137832" y="1060338"/>
                  <a:pt x="7138279" y="1068368"/>
                  <a:pt x="7140509" y="1078182"/>
                </a:cubicBezTo>
                <a:cubicBezTo>
                  <a:pt x="7149430" y="1117885"/>
                  <a:pt x="7135602" y="1131267"/>
                  <a:pt x="7090992" y="1123684"/>
                </a:cubicBezTo>
                <a:cubicBezTo>
                  <a:pt x="7077164" y="1121452"/>
                  <a:pt x="7067796" y="1123684"/>
                  <a:pt x="7059320" y="1133051"/>
                </a:cubicBezTo>
                <a:cubicBezTo>
                  <a:pt x="6956718" y="1249035"/>
                  <a:pt x="6835381" y="1346730"/>
                  <a:pt x="6702891" y="1433718"/>
                </a:cubicBezTo>
                <a:cubicBezTo>
                  <a:pt x="6648914" y="1468959"/>
                  <a:pt x="6593152" y="1502417"/>
                  <a:pt x="6536499" y="1533643"/>
                </a:cubicBezTo>
                <a:cubicBezTo>
                  <a:pt x="6536499" y="1535873"/>
                  <a:pt x="6536499" y="1538551"/>
                  <a:pt x="6536499" y="1540781"/>
                </a:cubicBezTo>
                <a:cubicBezTo>
                  <a:pt x="6536945" y="1543903"/>
                  <a:pt x="6537391" y="1545687"/>
                  <a:pt x="6537836" y="1548365"/>
                </a:cubicBezTo>
                <a:cubicBezTo>
                  <a:pt x="6617688" y="1500186"/>
                  <a:pt x="6696646" y="1450670"/>
                  <a:pt x="6773821" y="1398477"/>
                </a:cubicBezTo>
                <a:cubicBezTo>
                  <a:pt x="6983038" y="1257066"/>
                  <a:pt x="7182888" y="1105393"/>
                  <a:pt x="7385860" y="957290"/>
                </a:cubicBezTo>
                <a:cubicBezTo>
                  <a:pt x="7454112" y="907327"/>
                  <a:pt x="7508089" y="843536"/>
                  <a:pt x="7569650" y="787329"/>
                </a:cubicBezTo>
                <a:cubicBezTo>
                  <a:pt x="7610691" y="749857"/>
                  <a:pt x="7649948" y="710601"/>
                  <a:pt x="7697679" y="679821"/>
                </a:cubicBezTo>
                <a:cubicBezTo>
                  <a:pt x="7717307" y="667330"/>
                  <a:pt x="7737827" y="656177"/>
                  <a:pt x="7764147" y="659300"/>
                </a:cubicBezTo>
                <a:cubicBezTo>
                  <a:pt x="7774407" y="660639"/>
                  <a:pt x="7786005" y="663315"/>
                  <a:pt x="7789574" y="674913"/>
                </a:cubicBezTo>
                <a:cubicBezTo>
                  <a:pt x="7792698" y="686512"/>
                  <a:pt x="7783329" y="691865"/>
                  <a:pt x="7774853" y="696771"/>
                </a:cubicBezTo>
                <a:cubicBezTo>
                  <a:pt x="7772623" y="698110"/>
                  <a:pt x="7770392" y="699895"/>
                  <a:pt x="7768162" y="699895"/>
                </a:cubicBezTo>
                <a:cubicBezTo>
                  <a:pt x="7725783" y="702571"/>
                  <a:pt x="7715969" y="736474"/>
                  <a:pt x="7695894" y="761010"/>
                </a:cubicBezTo>
                <a:cubicBezTo>
                  <a:pt x="7689649" y="768593"/>
                  <a:pt x="7689203" y="776177"/>
                  <a:pt x="7695894" y="785098"/>
                </a:cubicBezTo>
                <a:cubicBezTo>
                  <a:pt x="7707940" y="801157"/>
                  <a:pt x="7699463" y="808295"/>
                  <a:pt x="7683404" y="812756"/>
                </a:cubicBezTo>
                <a:cubicBezTo>
                  <a:pt x="7667345" y="817217"/>
                  <a:pt x="7649948" y="818555"/>
                  <a:pt x="7632550" y="828816"/>
                </a:cubicBezTo>
                <a:cubicBezTo>
                  <a:pt x="7660207" y="837291"/>
                  <a:pt x="7679389" y="828370"/>
                  <a:pt x="7697233" y="817217"/>
                </a:cubicBezTo>
                <a:cubicBezTo>
                  <a:pt x="7737382" y="792682"/>
                  <a:pt x="7763254" y="756548"/>
                  <a:pt x="7787790" y="719522"/>
                </a:cubicBezTo>
                <a:cubicBezTo>
                  <a:pt x="7792698" y="712385"/>
                  <a:pt x="7796712" y="704355"/>
                  <a:pt x="7803403" y="698556"/>
                </a:cubicBezTo>
                <a:cubicBezTo>
                  <a:pt x="7815894" y="686958"/>
                  <a:pt x="7829277" y="685620"/>
                  <a:pt x="7844443" y="699895"/>
                </a:cubicBezTo>
                <a:cubicBezTo>
                  <a:pt x="7864518" y="718631"/>
                  <a:pt x="7871655" y="717292"/>
                  <a:pt x="7878347" y="693204"/>
                </a:cubicBezTo>
                <a:cubicBezTo>
                  <a:pt x="7887269" y="660639"/>
                  <a:pt x="7907343" y="637888"/>
                  <a:pt x="7941692" y="625844"/>
                </a:cubicBezTo>
                <a:cubicBezTo>
                  <a:pt x="7948829" y="623166"/>
                  <a:pt x="7956413" y="619597"/>
                  <a:pt x="7963996" y="625397"/>
                </a:cubicBezTo>
                <a:cubicBezTo>
                  <a:pt x="7972026" y="632089"/>
                  <a:pt x="7966674" y="638779"/>
                  <a:pt x="7963551" y="645026"/>
                </a:cubicBezTo>
                <a:cubicBezTo>
                  <a:pt x="7959090" y="654840"/>
                  <a:pt x="7953737" y="664653"/>
                  <a:pt x="7949722" y="674913"/>
                </a:cubicBezTo>
                <a:cubicBezTo>
                  <a:pt x="7942584" y="691419"/>
                  <a:pt x="7941245" y="708817"/>
                  <a:pt x="7954628" y="724876"/>
                </a:cubicBezTo>
                <a:cubicBezTo>
                  <a:pt x="7964443" y="736474"/>
                  <a:pt x="7963551" y="744058"/>
                  <a:pt x="7950614" y="752087"/>
                </a:cubicBezTo>
                <a:cubicBezTo>
                  <a:pt x="7909127" y="777069"/>
                  <a:pt x="7882808" y="809634"/>
                  <a:pt x="7897083" y="860488"/>
                </a:cubicBezTo>
                <a:cubicBezTo>
                  <a:pt x="7899313" y="867626"/>
                  <a:pt x="7896636" y="874764"/>
                  <a:pt x="7888161" y="874317"/>
                </a:cubicBezTo>
                <a:cubicBezTo>
                  <a:pt x="7869425" y="872979"/>
                  <a:pt x="7866303" y="884578"/>
                  <a:pt x="7860949" y="896622"/>
                </a:cubicBezTo>
                <a:cubicBezTo>
                  <a:pt x="7808757" y="1012160"/>
                  <a:pt x="7733367" y="1112977"/>
                  <a:pt x="7646379" y="1207549"/>
                </a:cubicBezTo>
                <a:cubicBezTo>
                  <a:pt x="7560282" y="1301229"/>
                  <a:pt x="7463480" y="1385094"/>
                  <a:pt x="7360433" y="1465391"/>
                </a:cubicBezTo>
                <a:cubicBezTo>
                  <a:pt x="7389429" y="1462714"/>
                  <a:pt x="7426901" y="1446209"/>
                  <a:pt x="7463034" y="1427027"/>
                </a:cubicBezTo>
                <a:cubicBezTo>
                  <a:pt x="7558498" y="1375726"/>
                  <a:pt x="7637011" y="1306135"/>
                  <a:pt x="7716861" y="1237883"/>
                </a:cubicBezTo>
                <a:cubicBezTo>
                  <a:pt x="7772623" y="1190151"/>
                  <a:pt x="7827046" y="1141081"/>
                  <a:pt x="7889500" y="1100040"/>
                </a:cubicBezTo>
                <a:cubicBezTo>
                  <a:pt x="7896636" y="1095579"/>
                  <a:pt x="7901544" y="1089780"/>
                  <a:pt x="7905559" y="1082642"/>
                </a:cubicBezTo>
                <a:cubicBezTo>
                  <a:pt x="7909127" y="1076397"/>
                  <a:pt x="7914481" y="1070598"/>
                  <a:pt x="7923848" y="1073274"/>
                </a:cubicBezTo>
                <a:cubicBezTo>
                  <a:pt x="7933216" y="1076397"/>
                  <a:pt x="7934109" y="1084427"/>
                  <a:pt x="7934109" y="1091565"/>
                </a:cubicBezTo>
                <a:cubicBezTo>
                  <a:pt x="7932770" y="1118330"/>
                  <a:pt x="7925186" y="1142419"/>
                  <a:pt x="7908682" y="1163831"/>
                </a:cubicBezTo>
                <a:cubicBezTo>
                  <a:pt x="7876563" y="1206657"/>
                  <a:pt x="7833738" y="1240114"/>
                  <a:pt x="7790913" y="1273570"/>
                </a:cubicBezTo>
                <a:cubicBezTo>
                  <a:pt x="7731582" y="1319518"/>
                  <a:pt x="7676712" y="1369481"/>
                  <a:pt x="7627197" y="1425243"/>
                </a:cubicBezTo>
                <a:cubicBezTo>
                  <a:pt x="7662883" y="1398031"/>
                  <a:pt x="7698572" y="1370372"/>
                  <a:pt x="7734705" y="1343161"/>
                </a:cubicBezTo>
                <a:cubicBezTo>
                  <a:pt x="7761917" y="1322641"/>
                  <a:pt x="7790020" y="1303012"/>
                  <a:pt x="7817678" y="1282938"/>
                </a:cubicBezTo>
                <a:cubicBezTo>
                  <a:pt x="7824370" y="1278032"/>
                  <a:pt x="7831507" y="1272679"/>
                  <a:pt x="7840874" y="1279370"/>
                </a:cubicBezTo>
                <a:cubicBezTo>
                  <a:pt x="7849351" y="1285169"/>
                  <a:pt x="7848012" y="1293645"/>
                  <a:pt x="7846228" y="1301675"/>
                </a:cubicBezTo>
                <a:cubicBezTo>
                  <a:pt x="7839537" y="1333347"/>
                  <a:pt x="7820801" y="1358774"/>
                  <a:pt x="7797604" y="1381525"/>
                </a:cubicBezTo>
                <a:cubicBezTo>
                  <a:pt x="7769501" y="1408737"/>
                  <a:pt x="7740058" y="1434611"/>
                  <a:pt x="7709724" y="1460484"/>
                </a:cubicBezTo>
                <a:cubicBezTo>
                  <a:pt x="7742288" y="1453346"/>
                  <a:pt x="7774853" y="1446209"/>
                  <a:pt x="7807418" y="1440410"/>
                </a:cubicBezTo>
                <a:cubicBezTo>
                  <a:pt x="7792698" y="1492156"/>
                  <a:pt x="7758348" y="1502417"/>
                  <a:pt x="7727568" y="1510446"/>
                </a:cubicBezTo>
                <a:cubicBezTo>
                  <a:pt x="7686080" y="1520706"/>
                  <a:pt x="7646379" y="1533643"/>
                  <a:pt x="7607122" y="1548365"/>
                </a:cubicBezTo>
                <a:cubicBezTo>
                  <a:pt x="7590617" y="1563085"/>
                  <a:pt x="7574111" y="1577361"/>
                  <a:pt x="7558052" y="1592527"/>
                </a:cubicBezTo>
                <a:cubicBezTo>
                  <a:pt x="7541546" y="1608141"/>
                  <a:pt x="7525933" y="1623754"/>
                  <a:pt x="7510320" y="1640259"/>
                </a:cubicBezTo>
                <a:cubicBezTo>
                  <a:pt x="7499167" y="1652303"/>
                  <a:pt x="7485785" y="1662564"/>
                  <a:pt x="7498721" y="1683084"/>
                </a:cubicBezTo>
                <a:cubicBezTo>
                  <a:pt x="7504521" y="1692452"/>
                  <a:pt x="7466603" y="1743307"/>
                  <a:pt x="7454558" y="1746429"/>
                </a:cubicBezTo>
                <a:cubicBezTo>
                  <a:pt x="7452773" y="1746875"/>
                  <a:pt x="7450990" y="1747322"/>
                  <a:pt x="7449652" y="1747322"/>
                </a:cubicBezTo>
                <a:cubicBezTo>
                  <a:pt x="7423777" y="1745538"/>
                  <a:pt x="7417978" y="1760705"/>
                  <a:pt x="7417532" y="1779887"/>
                </a:cubicBezTo>
                <a:cubicBezTo>
                  <a:pt x="7417087" y="1798622"/>
                  <a:pt x="7421547" y="1821819"/>
                  <a:pt x="7386306" y="1812451"/>
                </a:cubicBezTo>
                <a:cubicBezTo>
                  <a:pt x="7382291" y="1811559"/>
                  <a:pt x="7381399" y="1814235"/>
                  <a:pt x="7379615" y="1817358"/>
                </a:cubicBezTo>
                <a:cubicBezTo>
                  <a:pt x="7341251" y="1897208"/>
                  <a:pt x="7276567" y="1958770"/>
                  <a:pt x="7212776" y="2020331"/>
                </a:cubicBezTo>
                <a:cubicBezTo>
                  <a:pt x="7209207" y="2023454"/>
                  <a:pt x="7205638" y="2026576"/>
                  <a:pt x="7202070" y="2029699"/>
                </a:cubicBezTo>
                <a:cubicBezTo>
                  <a:pt x="7268983" y="2014086"/>
                  <a:pt x="7489800" y="1994011"/>
                  <a:pt x="7554483" y="2000703"/>
                </a:cubicBezTo>
                <a:cubicBezTo>
                  <a:pt x="7612029" y="2006502"/>
                  <a:pt x="7937231" y="1909254"/>
                  <a:pt x="8004591" y="1851708"/>
                </a:cubicBezTo>
                <a:cubicBezTo>
                  <a:pt x="8013959" y="1896763"/>
                  <a:pt x="7993885" y="1914606"/>
                  <a:pt x="7977825" y="1935127"/>
                </a:cubicBezTo>
                <a:cubicBezTo>
                  <a:pt x="7955075" y="1964123"/>
                  <a:pt x="7951506" y="1984644"/>
                  <a:pt x="7994331" y="2007840"/>
                </a:cubicBezTo>
                <a:cubicBezTo>
                  <a:pt x="8117007" y="2073862"/>
                  <a:pt x="8115669" y="2076092"/>
                  <a:pt x="8000576" y="2165757"/>
                </a:cubicBezTo>
                <a:cubicBezTo>
                  <a:pt x="7995223" y="2169772"/>
                  <a:pt x="7997900" y="2182708"/>
                  <a:pt x="7996561" y="2191631"/>
                </a:cubicBezTo>
                <a:cubicBezTo>
                  <a:pt x="8026450" y="2205014"/>
                  <a:pt x="8061691" y="2170218"/>
                  <a:pt x="8097378" y="2207690"/>
                </a:cubicBezTo>
                <a:cubicBezTo>
                  <a:pt x="7943477" y="2372298"/>
                  <a:pt x="7709277" y="2528878"/>
                  <a:pt x="7496937" y="2652445"/>
                </a:cubicBezTo>
                <a:cubicBezTo>
                  <a:pt x="7668683" y="2693040"/>
                  <a:pt x="7771731" y="2550290"/>
                  <a:pt x="7897975" y="2568579"/>
                </a:cubicBezTo>
                <a:cubicBezTo>
                  <a:pt x="7960875" y="2613189"/>
                  <a:pt x="7773515" y="2685456"/>
                  <a:pt x="7952398" y="2706423"/>
                </a:cubicBezTo>
                <a:cubicBezTo>
                  <a:pt x="7874778" y="2745678"/>
                  <a:pt x="7817232" y="2784043"/>
                  <a:pt x="7763701" y="2829098"/>
                </a:cubicBezTo>
                <a:cubicBezTo>
                  <a:pt x="7668683" y="2909841"/>
                  <a:pt x="7649948" y="2963373"/>
                  <a:pt x="7693664" y="3071773"/>
                </a:cubicBezTo>
                <a:cubicBezTo>
                  <a:pt x="7722660" y="3143148"/>
                  <a:pt x="7764593" y="3208723"/>
                  <a:pt x="7727568" y="3293927"/>
                </a:cubicBezTo>
                <a:cubicBezTo>
                  <a:pt x="7702141" y="3352365"/>
                  <a:pt x="7711954" y="3390729"/>
                  <a:pt x="7808311" y="3364409"/>
                </a:cubicBezTo>
                <a:cubicBezTo>
                  <a:pt x="7912249" y="3336306"/>
                  <a:pt x="7951506" y="3388945"/>
                  <a:pt x="7925186" y="3491100"/>
                </a:cubicBezTo>
                <a:cubicBezTo>
                  <a:pt x="7908235" y="3556676"/>
                  <a:pt x="7926079" y="3577197"/>
                  <a:pt x="7997454" y="3569613"/>
                </a:cubicBezTo>
                <a:cubicBezTo>
                  <a:pt x="8076413" y="3561136"/>
                  <a:pt x="8151355" y="3518312"/>
                  <a:pt x="8249050" y="3538832"/>
                </a:cubicBezTo>
                <a:cubicBezTo>
                  <a:pt x="8170985" y="3658385"/>
                  <a:pt x="8004145" y="3624482"/>
                  <a:pt x="7913142" y="3738236"/>
                </a:cubicBezTo>
                <a:cubicBezTo>
                  <a:pt x="8021543" y="3738682"/>
                  <a:pt x="8104516" y="3738236"/>
                  <a:pt x="8184813" y="3713254"/>
                </a:cubicBezTo>
                <a:cubicBezTo>
                  <a:pt x="8218270" y="3702995"/>
                  <a:pt x="8254850" y="3692735"/>
                  <a:pt x="8273586" y="3727083"/>
                </a:cubicBezTo>
                <a:cubicBezTo>
                  <a:pt x="8295890" y="3768570"/>
                  <a:pt x="8250389" y="3784184"/>
                  <a:pt x="8223177" y="3791767"/>
                </a:cubicBezTo>
                <a:cubicBezTo>
                  <a:pt x="8146449" y="3812734"/>
                  <a:pt x="8087564" y="3862249"/>
                  <a:pt x="8023773" y="3901059"/>
                </a:cubicBezTo>
                <a:cubicBezTo>
                  <a:pt x="7884146" y="3986264"/>
                  <a:pt x="7730689" y="4057192"/>
                  <a:pt x="7612475" y="4197266"/>
                </a:cubicBezTo>
                <a:cubicBezTo>
                  <a:pt x="7761024" y="4161579"/>
                  <a:pt x="7872102" y="4078159"/>
                  <a:pt x="8010390" y="4061208"/>
                </a:cubicBezTo>
                <a:cubicBezTo>
                  <a:pt x="7890391" y="4189236"/>
                  <a:pt x="7736489" y="4272656"/>
                  <a:pt x="7590617" y="4365889"/>
                </a:cubicBezTo>
                <a:cubicBezTo>
                  <a:pt x="7549130" y="4392209"/>
                  <a:pt x="7506751" y="4410052"/>
                  <a:pt x="7497384" y="4467153"/>
                </a:cubicBezTo>
                <a:cubicBezTo>
                  <a:pt x="7479093" y="4577783"/>
                  <a:pt x="7425116" y="4669679"/>
                  <a:pt x="7308686" y="4718303"/>
                </a:cubicBezTo>
                <a:cubicBezTo>
                  <a:pt x="7307793" y="4718749"/>
                  <a:pt x="7314039" y="4735255"/>
                  <a:pt x="7318054" y="4746853"/>
                </a:cubicBezTo>
                <a:cubicBezTo>
                  <a:pt x="7388982" y="4750422"/>
                  <a:pt x="7444744" y="4684845"/>
                  <a:pt x="7535747" y="4706259"/>
                </a:cubicBezTo>
                <a:cubicBezTo>
                  <a:pt x="7449206" y="4795031"/>
                  <a:pt x="7376492" y="4874882"/>
                  <a:pt x="7253370" y="4917261"/>
                </a:cubicBezTo>
                <a:cubicBezTo>
                  <a:pt x="7154784" y="4951164"/>
                  <a:pt x="7033000" y="4970345"/>
                  <a:pt x="6961625" y="5079638"/>
                </a:cubicBezTo>
                <a:cubicBezTo>
                  <a:pt x="7044599" y="5101051"/>
                  <a:pt x="7106605" y="5074285"/>
                  <a:pt x="7168612" y="5055104"/>
                </a:cubicBezTo>
                <a:cubicBezTo>
                  <a:pt x="7264077" y="5025661"/>
                  <a:pt x="7357756" y="4992204"/>
                  <a:pt x="7453220" y="4962316"/>
                </a:cubicBezTo>
                <a:cubicBezTo>
                  <a:pt x="7489353" y="4951164"/>
                  <a:pt x="7529056" y="4942688"/>
                  <a:pt x="7552253" y="4997111"/>
                </a:cubicBezTo>
                <a:cubicBezTo>
                  <a:pt x="7431361" y="5008709"/>
                  <a:pt x="7358649" y="5081869"/>
                  <a:pt x="7282812" y="5150568"/>
                </a:cubicBezTo>
                <a:cubicBezTo>
                  <a:pt x="7239987" y="5189378"/>
                  <a:pt x="7205192" y="5241125"/>
                  <a:pt x="7128464" y="5221497"/>
                </a:cubicBezTo>
                <a:cubicBezTo>
                  <a:pt x="7087869" y="5211236"/>
                  <a:pt x="7061996" y="5240233"/>
                  <a:pt x="7066457" y="5275920"/>
                </a:cubicBezTo>
                <a:cubicBezTo>
                  <a:pt x="7081624" y="5401718"/>
                  <a:pt x="6987498" y="5445881"/>
                  <a:pt x="6889805" y="5469970"/>
                </a:cubicBezTo>
                <a:cubicBezTo>
                  <a:pt x="6705122" y="5515918"/>
                  <a:pt x="6551219" y="5623426"/>
                  <a:pt x="6371444" y="5682310"/>
                </a:cubicBezTo>
                <a:cubicBezTo>
                  <a:pt x="6196576" y="5739411"/>
                  <a:pt x="4884170" y="6004390"/>
                  <a:pt x="4551831" y="6030710"/>
                </a:cubicBezTo>
                <a:cubicBezTo>
                  <a:pt x="2518092" y="6191749"/>
                  <a:pt x="1055352" y="4921275"/>
                  <a:pt x="1048661" y="4903878"/>
                </a:cubicBezTo>
                <a:cubicBezTo>
                  <a:pt x="1017880" y="4822243"/>
                  <a:pt x="941599" y="4787001"/>
                  <a:pt x="872455" y="4743284"/>
                </a:cubicBezTo>
                <a:cubicBezTo>
                  <a:pt x="812231" y="4704920"/>
                  <a:pt x="747994" y="4664326"/>
                  <a:pt x="723013" y="4598750"/>
                </a:cubicBezTo>
                <a:cubicBezTo>
                  <a:pt x="690002" y="4511762"/>
                  <a:pt x="783682" y="4583137"/>
                  <a:pt x="801080" y="4549680"/>
                </a:cubicBezTo>
                <a:cubicBezTo>
                  <a:pt x="765392" y="4504624"/>
                  <a:pt x="710077" y="4463138"/>
                  <a:pt x="695355" y="4411837"/>
                </a:cubicBezTo>
                <a:cubicBezTo>
                  <a:pt x="642715" y="4226262"/>
                  <a:pt x="529409" y="4091096"/>
                  <a:pt x="359893" y="3986264"/>
                </a:cubicBezTo>
                <a:cubicBezTo>
                  <a:pt x="311269" y="3955930"/>
                  <a:pt x="279150" y="3901506"/>
                  <a:pt x="212682" y="3892584"/>
                </a:cubicBezTo>
                <a:cubicBezTo>
                  <a:pt x="65025" y="3873402"/>
                  <a:pt x="111866" y="3723515"/>
                  <a:pt x="33799" y="3657047"/>
                </a:cubicBezTo>
                <a:cubicBezTo>
                  <a:pt x="26438" y="3650802"/>
                  <a:pt x="19412" y="3568832"/>
                  <a:pt x="14561" y="3486305"/>
                </a:cubicBezTo>
                <a:lnTo>
                  <a:pt x="12840" y="3453616"/>
                </a:lnTo>
                <a:lnTo>
                  <a:pt x="21095" y="3453948"/>
                </a:lnTo>
                <a:lnTo>
                  <a:pt x="25905" y="3450639"/>
                </a:lnTo>
                <a:lnTo>
                  <a:pt x="27770" y="3466411"/>
                </a:lnTo>
                <a:cubicBezTo>
                  <a:pt x="33262" y="3508951"/>
                  <a:pt x="39263" y="3541509"/>
                  <a:pt x="44951" y="3533479"/>
                </a:cubicBezTo>
                <a:cubicBezTo>
                  <a:pt x="60119" y="3511621"/>
                  <a:pt x="83315" y="3492439"/>
                  <a:pt x="72163" y="3463889"/>
                </a:cubicBezTo>
                <a:cubicBezTo>
                  <a:pt x="67702" y="3451844"/>
                  <a:pt x="70824" y="3410804"/>
                  <a:pt x="36475" y="3443368"/>
                </a:cubicBezTo>
                <a:lnTo>
                  <a:pt x="25905" y="3450639"/>
                </a:lnTo>
                <a:lnTo>
                  <a:pt x="22479" y="3421677"/>
                </a:lnTo>
                <a:cubicBezTo>
                  <a:pt x="19106" y="3391148"/>
                  <a:pt x="16081" y="3360716"/>
                  <a:pt x="13648" y="3339450"/>
                </a:cubicBezTo>
                <a:lnTo>
                  <a:pt x="13062" y="3335036"/>
                </a:lnTo>
                <a:lnTo>
                  <a:pt x="21866" y="3298221"/>
                </a:lnTo>
                <a:cubicBezTo>
                  <a:pt x="52089" y="3197348"/>
                  <a:pt x="110303" y="3084040"/>
                  <a:pt x="175210" y="3078464"/>
                </a:cubicBezTo>
                <a:cubicBezTo>
                  <a:pt x="127925" y="2954896"/>
                  <a:pt x="127925" y="2954896"/>
                  <a:pt x="282273" y="2937945"/>
                </a:cubicBezTo>
                <a:cubicBezTo>
                  <a:pt x="222942" y="2859432"/>
                  <a:pt x="222942" y="2839357"/>
                  <a:pt x="294764" y="2812593"/>
                </a:cubicBezTo>
                <a:cubicBezTo>
                  <a:pt x="363908" y="2786719"/>
                  <a:pt x="440636" y="2778244"/>
                  <a:pt x="504427" y="2738541"/>
                </a:cubicBezTo>
                <a:cubicBezTo>
                  <a:pt x="445542" y="2638170"/>
                  <a:pt x="429038" y="2522185"/>
                  <a:pt x="307254" y="2473116"/>
                </a:cubicBezTo>
                <a:cubicBezTo>
                  <a:pt x="288072" y="2465532"/>
                  <a:pt x="275135" y="2435197"/>
                  <a:pt x="287626" y="2418246"/>
                </a:cubicBezTo>
                <a:cubicBezTo>
                  <a:pt x="331790" y="2355347"/>
                  <a:pt x="268444" y="2234901"/>
                  <a:pt x="405841" y="2221965"/>
                </a:cubicBezTo>
                <a:cubicBezTo>
                  <a:pt x="422793" y="2220181"/>
                  <a:pt x="438406" y="2207690"/>
                  <a:pt x="425023" y="2190292"/>
                </a:cubicBezTo>
                <a:cubicBezTo>
                  <a:pt x="379075" y="2130962"/>
                  <a:pt x="434837" y="2134976"/>
                  <a:pt x="468739" y="2127394"/>
                </a:cubicBezTo>
                <a:cubicBezTo>
                  <a:pt x="509781" y="2118471"/>
                  <a:pt x="556174" y="2144344"/>
                  <a:pt x="594091" y="2112226"/>
                </a:cubicBezTo>
                <a:cubicBezTo>
                  <a:pt x="585170" y="2078323"/>
                  <a:pt x="552160" y="2078769"/>
                  <a:pt x="528963" y="2068063"/>
                </a:cubicBezTo>
                <a:cubicBezTo>
                  <a:pt x="461157" y="2036390"/>
                  <a:pt x="405841" y="1998918"/>
                  <a:pt x="402718" y="1917729"/>
                </a:cubicBezTo>
                <a:cubicBezTo>
                  <a:pt x="400042" y="1852153"/>
                  <a:pt x="392904" y="1794162"/>
                  <a:pt x="486584" y="1774087"/>
                </a:cubicBezTo>
                <a:cubicBezTo>
                  <a:pt x="501304" y="1770965"/>
                  <a:pt x="508888" y="1762489"/>
                  <a:pt x="511565" y="1751337"/>
                </a:cubicBezTo>
                <a:cubicBezTo>
                  <a:pt x="500858" y="1740630"/>
                  <a:pt x="490599" y="1729477"/>
                  <a:pt x="478109" y="1721448"/>
                </a:cubicBezTo>
                <a:cubicBezTo>
                  <a:pt x="436175" y="1695129"/>
                  <a:pt x="421900" y="1656318"/>
                  <a:pt x="409410" y="1615724"/>
                </a:cubicBezTo>
                <a:cubicBezTo>
                  <a:pt x="401380" y="1589851"/>
                  <a:pt x="392012" y="1564424"/>
                  <a:pt x="373722" y="1542118"/>
                </a:cubicBezTo>
                <a:cubicBezTo>
                  <a:pt x="362569" y="1528290"/>
                  <a:pt x="348740" y="1518030"/>
                  <a:pt x="331343" y="1512231"/>
                </a:cubicBezTo>
                <a:cubicBezTo>
                  <a:pt x="316177" y="1506877"/>
                  <a:pt x="311715" y="1499739"/>
                  <a:pt x="321976" y="1486804"/>
                </a:cubicBezTo>
                <a:cubicBezTo>
                  <a:pt x="350972" y="1449777"/>
                  <a:pt x="362569" y="1409182"/>
                  <a:pt x="343388" y="1361897"/>
                </a:cubicBezTo>
                <a:cubicBezTo>
                  <a:pt x="337588" y="1347623"/>
                  <a:pt x="341602" y="1335131"/>
                  <a:pt x="355432" y="1329778"/>
                </a:cubicBezTo>
                <a:cubicBezTo>
                  <a:pt x="412979" y="1307028"/>
                  <a:pt x="427253" y="1254388"/>
                  <a:pt x="451789" y="1209779"/>
                </a:cubicBezTo>
                <a:cubicBezTo>
                  <a:pt x="486584" y="1146434"/>
                  <a:pt x="518256" y="1081751"/>
                  <a:pt x="542344" y="1013052"/>
                </a:cubicBezTo>
                <a:cubicBezTo>
                  <a:pt x="556620" y="972012"/>
                  <a:pt x="570449" y="931417"/>
                  <a:pt x="560635" y="885915"/>
                </a:cubicBezTo>
                <a:cubicBezTo>
                  <a:pt x="558405" y="874764"/>
                  <a:pt x="562419" y="865395"/>
                  <a:pt x="568219" y="856919"/>
                </a:cubicBezTo>
                <a:cubicBezTo>
                  <a:pt x="592754" y="819893"/>
                  <a:pt x="589631" y="780638"/>
                  <a:pt x="570895" y="740043"/>
                </a:cubicBezTo>
                <a:cubicBezTo>
                  <a:pt x="559296" y="715508"/>
                  <a:pt x="560635" y="712385"/>
                  <a:pt x="590077" y="713277"/>
                </a:cubicBezTo>
                <a:cubicBezTo>
                  <a:pt x="649853" y="714616"/>
                  <a:pt x="709184" y="716846"/>
                  <a:pt x="768069" y="709263"/>
                </a:cubicBezTo>
                <a:cubicBezTo>
                  <a:pt x="834090" y="700786"/>
                  <a:pt x="855503" y="681158"/>
                  <a:pt x="805540" y="624505"/>
                </a:cubicBezTo>
                <a:cubicBezTo>
                  <a:pt x="794833" y="612461"/>
                  <a:pt x="785466" y="599078"/>
                  <a:pt x="780559" y="583910"/>
                </a:cubicBezTo>
                <a:cubicBezTo>
                  <a:pt x="776990" y="571866"/>
                  <a:pt x="780113" y="563390"/>
                  <a:pt x="790819" y="557591"/>
                </a:cubicBezTo>
                <a:cubicBezTo>
                  <a:pt x="803310" y="550454"/>
                  <a:pt x="810001" y="560268"/>
                  <a:pt x="817139" y="567404"/>
                </a:cubicBezTo>
                <a:cubicBezTo>
                  <a:pt x="855949" y="605769"/>
                  <a:pt x="904572" y="632089"/>
                  <a:pt x="950966" y="661085"/>
                </a:cubicBezTo>
                <a:cubicBezTo>
                  <a:pt x="1017435" y="703018"/>
                  <a:pt x="1087471" y="740043"/>
                  <a:pt x="1146802" y="790897"/>
                </a:cubicBezTo>
                <a:cubicBezTo>
                  <a:pt x="1161968" y="803835"/>
                  <a:pt x="1186503" y="794021"/>
                  <a:pt x="1188288" y="772161"/>
                </a:cubicBezTo>
                <a:cubicBezTo>
                  <a:pt x="1190072" y="750303"/>
                  <a:pt x="1202116" y="750303"/>
                  <a:pt x="1219960" y="755656"/>
                </a:cubicBezTo>
                <a:cubicBezTo>
                  <a:pt x="1241373" y="761901"/>
                  <a:pt x="1262786" y="768146"/>
                  <a:pt x="1283752" y="775284"/>
                </a:cubicBezTo>
                <a:cubicBezTo>
                  <a:pt x="1305611" y="782868"/>
                  <a:pt x="1315424" y="798927"/>
                  <a:pt x="1317655" y="819002"/>
                </a:cubicBezTo>
                <a:cubicBezTo>
                  <a:pt x="1318101" y="822794"/>
                  <a:pt x="1318213" y="827031"/>
                  <a:pt x="1317209" y="830488"/>
                </a:cubicBezTo>
                <a:lnTo>
                  <a:pt x="1312784" y="834706"/>
                </a:lnTo>
                <a:lnTo>
                  <a:pt x="1307604" y="836392"/>
                </a:lnTo>
                <a:cubicBezTo>
                  <a:pt x="1302209" y="838239"/>
                  <a:pt x="1301818" y="838741"/>
                  <a:pt x="1310071" y="837291"/>
                </a:cubicBezTo>
                <a:lnTo>
                  <a:pt x="1312784" y="834706"/>
                </a:lnTo>
                <a:lnTo>
                  <a:pt x="1335164" y="827421"/>
                </a:lnTo>
                <a:cubicBezTo>
                  <a:pt x="1358695" y="819559"/>
                  <a:pt x="1387691" y="808741"/>
                  <a:pt x="1393044" y="799820"/>
                </a:cubicBezTo>
                <a:cubicBezTo>
                  <a:pt x="1393490" y="798927"/>
                  <a:pt x="1657132" y="863165"/>
                  <a:pt x="1737429" y="903760"/>
                </a:cubicBezTo>
                <a:cubicBezTo>
                  <a:pt x="1787390" y="929187"/>
                  <a:pt x="2773257" y="1331562"/>
                  <a:pt x="4138303" y="1231638"/>
                </a:cubicBezTo>
                <a:cubicBezTo>
                  <a:pt x="4186481" y="1228070"/>
                  <a:pt x="4231982" y="1225838"/>
                  <a:pt x="4278375" y="1224055"/>
                </a:cubicBezTo>
                <a:cubicBezTo>
                  <a:pt x="4688781" y="1205764"/>
                  <a:pt x="5091603" y="1196842"/>
                  <a:pt x="5261564" y="1174984"/>
                </a:cubicBezTo>
                <a:cubicBezTo>
                  <a:pt x="5394500" y="1157586"/>
                  <a:pt x="6074346" y="1010376"/>
                  <a:pt x="6273750" y="885915"/>
                </a:cubicBezTo>
                <a:cubicBezTo>
                  <a:pt x="6477614" y="758332"/>
                  <a:pt x="6669881" y="617367"/>
                  <a:pt x="6861254" y="475956"/>
                </a:cubicBezTo>
                <a:cubicBezTo>
                  <a:pt x="6944228" y="414841"/>
                  <a:pt x="7032555" y="359079"/>
                  <a:pt x="7107498" y="289043"/>
                </a:cubicBezTo>
                <a:cubicBezTo>
                  <a:pt x="7182441" y="218560"/>
                  <a:pt x="7253816" y="145401"/>
                  <a:pt x="7335005" y="80271"/>
                </a:cubicBezTo>
                <a:cubicBezTo>
                  <a:pt x="7358202" y="61535"/>
                  <a:pt x="7381399" y="41461"/>
                  <a:pt x="7415302" y="38338"/>
                </a:cubicBezTo>
                <a:cubicBezTo>
                  <a:pt x="7422886" y="37446"/>
                  <a:pt x="7430915" y="37892"/>
                  <a:pt x="7438499" y="38784"/>
                </a:cubicBezTo>
                <a:cubicBezTo>
                  <a:pt x="7446974" y="39677"/>
                  <a:pt x="7453666" y="44137"/>
                  <a:pt x="7456789" y="51721"/>
                </a:cubicBezTo>
                <a:cubicBezTo>
                  <a:pt x="7459911" y="60197"/>
                  <a:pt x="7454558" y="65104"/>
                  <a:pt x="7448313" y="69564"/>
                </a:cubicBezTo>
                <a:cubicBezTo>
                  <a:pt x="7443852" y="72687"/>
                  <a:pt x="7439392" y="77595"/>
                  <a:pt x="7433593" y="78487"/>
                </a:cubicBezTo>
                <a:cubicBezTo>
                  <a:pt x="7396566" y="83840"/>
                  <a:pt x="7382737" y="111052"/>
                  <a:pt x="7365340" y="135140"/>
                </a:cubicBezTo>
                <a:cubicBezTo>
                  <a:pt x="7357756" y="145401"/>
                  <a:pt x="7349726" y="153430"/>
                  <a:pt x="7363555" y="168151"/>
                </a:cubicBezTo>
                <a:cubicBezTo>
                  <a:pt x="7375599" y="181088"/>
                  <a:pt x="7363109" y="187780"/>
                  <a:pt x="7350619" y="191349"/>
                </a:cubicBezTo>
                <a:cubicBezTo>
                  <a:pt x="7333222" y="196255"/>
                  <a:pt x="7312701" y="195364"/>
                  <a:pt x="7293073" y="211422"/>
                </a:cubicBezTo>
                <a:cubicBezTo>
                  <a:pt x="7366678" y="212761"/>
                  <a:pt x="7397905" y="170382"/>
                  <a:pt x="7431361" y="131125"/>
                </a:cubicBezTo>
                <a:cubicBezTo>
                  <a:pt x="7443852" y="116851"/>
                  <a:pt x="7452328" y="99899"/>
                  <a:pt x="7463034" y="83840"/>
                </a:cubicBezTo>
                <a:cubicBezTo>
                  <a:pt x="7476417" y="64212"/>
                  <a:pt x="7492030" y="63319"/>
                  <a:pt x="7511658" y="80717"/>
                </a:cubicBezTo>
                <a:cubicBezTo>
                  <a:pt x="7529056" y="96330"/>
                  <a:pt x="7537531" y="94993"/>
                  <a:pt x="7543330" y="73579"/>
                </a:cubicBezTo>
                <a:cubicBezTo>
                  <a:pt x="7552253" y="40122"/>
                  <a:pt x="7572773" y="16480"/>
                  <a:pt x="7607569" y="4435"/>
                </a:cubicBezTo>
                <a:cubicBezTo>
                  <a:pt x="7611361" y="3097"/>
                  <a:pt x="7615598" y="978"/>
                  <a:pt x="7619780" y="253"/>
                </a:cubicBezTo>
                <a:close/>
              </a:path>
            </a:pathLst>
          </a:cu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0805DB70-1741-9E8B-CCE9-C21EC9D750CC}"/>
              </a:ext>
            </a:extLst>
          </p:cNvPr>
          <p:cNvSpPr txBox="1"/>
          <p:nvPr/>
        </p:nvSpPr>
        <p:spPr>
          <a:xfrm>
            <a:off x="143435" y="181596"/>
            <a:ext cx="2572871" cy="64633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/>
            <a:r>
              <a:rPr lang="es-ES_tradnl" altLang="es-ES" sz="1800" dirty="0">
                <a:latin typeface="Tahoma" panose="020B0604030504040204" pitchFamily="34" charset="0"/>
                <a:cs typeface="Tahoma" panose="020B0604030504040204" pitchFamily="34" charset="0"/>
              </a:rPr>
              <a:t>Acuerdo: </a:t>
            </a:r>
          </a:p>
          <a:p>
            <a:pPr marL="742950" lvl="1" indent="-285750" eaLnBrk="1" hangingPunct="1">
              <a:buFont typeface="Arial" panose="020B0604020202020204" pitchFamily="34" charset="0"/>
              <a:buChar char="•"/>
            </a:pPr>
            <a:r>
              <a:rPr lang="es-ES_tradnl" altLang="es-ES" sz="1800" dirty="0">
                <a:latin typeface="Tahoma" panose="020B0604030504040204" pitchFamily="34" charset="0"/>
                <a:cs typeface="Tahoma" panose="020B0604030504040204" pitchFamily="34" charset="0"/>
              </a:rPr>
              <a:t>contenido</a:t>
            </a:r>
          </a:p>
          <a:p>
            <a:pPr marL="742950" lvl="1" indent="-285750" eaLnBrk="1" hangingPunct="1">
              <a:buFont typeface="Arial" panose="020B0604020202020204" pitchFamily="34" charset="0"/>
              <a:buChar char="•"/>
            </a:pPr>
            <a:r>
              <a:rPr lang="es-ES_tradnl" altLang="es-ES" sz="1800" dirty="0">
                <a:latin typeface="Tahoma" panose="020B0604030504040204" pitchFamily="34" charset="0"/>
                <a:cs typeface="Tahoma" panose="020B0604030504040204" pitchFamily="34" charset="0"/>
              </a:rPr>
              <a:t>pasos procesales para hacer efectivo el acuerdo; formalizar el acuerdo- aprobación </a:t>
            </a:r>
          </a:p>
          <a:p>
            <a:pPr marL="742950" lvl="1" indent="-285750" eaLnBrk="1" hangingPunct="1">
              <a:buFont typeface="Arial" panose="020B0604020202020204" pitchFamily="34" charset="0"/>
              <a:buChar char="•"/>
            </a:pPr>
            <a:r>
              <a:rPr lang="es-ES_tradnl" altLang="es-ES" sz="1800" dirty="0">
                <a:latin typeface="Tahoma" panose="020B0604030504040204" pitchFamily="34" charset="0"/>
                <a:cs typeface="Tahoma" panose="020B0604030504040204" pitchFamily="34" charset="0"/>
              </a:rPr>
              <a:t>evaluación del acuerdo en función de la capacidad de las partes</a:t>
            </a:r>
          </a:p>
          <a:p>
            <a:pPr marL="742950" lvl="1" indent="-285750" eaLnBrk="1" hangingPunct="1">
              <a:buFont typeface="Arial" panose="020B0604020202020204" pitchFamily="34" charset="0"/>
              <a:buChar char="•"/>
            </a:pPr>
            <a:r>
              <a:rPr lang="es-ES_tradnl" altLang="es-ES" sz="1800" dirty="0">
                <a:latin typeface="Tahoma" panose="020B0604030504040204" pitchFamily="34" charset="0"/>
                <a:cs typeface="Tahoma" panose="020B0604030504040204" pitchFamily="34" charset="0"/>
              </a:rPr>
              <a:t> crear sistema que garantice su ejecución</a:t>
            </a:r>
          </a:p>
          <a:p>
            <a:pPr marL="742950" lvl="1" indent="-285750" eaLnBrk="1" hangingPunct="1">
              <a:buFont typeface="Arial" panose="020B0604020202020204" pitchFamily="34" charset="0"/>
              <a:buChar char="•"/>
            </a:pPr>
            <a:r>
              <a:rPr lang="es-ES_tradnl" altLang="es-ES" sz="1800" dirty="0">
                <a:latin typeface="Tahoma" panose="020B0604030504040204" pitchFamily="34" charset="0"/>
                <a:cs typeface="Tahoma" panose="020B0604030504040204" pitchFamily="34" charset="0"/>
              </a:rPr>
              <a:t> fijar procedimientos de seguimiento  del cumplimiento del acuerdo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B921885C-3134-6435-2AD2-311120133E76}"/>
              </a:ext>
            </a:extLst>
          </p:cNvPr>
          <p:cNvSpPr txBox="1"/>
          <p:nvPr/>
        </p:nvSpPr>
        <p:spPr>
          <a:xfrm>
            <a:off x="3962399" y="181596"/>
            <a:ext cx="609600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_tradnl" altLang="es-ES" sz="2800" dirty="0">
                <a:solidFill>
                  <a:srgbClr val="FF0000"/>
                </a:solidFill>
              </a:rPr>
              <a:t>FASE SEIS: Acuerdo y cierre de la mediación</a:t>
            </a:r>
            <a:endParaRPr lang="es-CL" sz="2800" dirty="0"/>
          </a:p>
        </p:txBody>
      </p:sp>
    </p:spTree>
    <p:extLst>
      <p:ext uri="{BB962C8B-B14F-4D97-AF65-F5344CB8AC3E}">
        <p14:creationId xmlns:p14="http://schemas.microsoft.com/office/powerpoint/2010/main" val="38919553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1500B4A4-B1F1-41EA-886A-B8A210DBCA3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E55A99C-0BDC-4DBE-8E40-9FA66F629FA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891540"/>
            <a:ext cx="722376" cy="5071110"/>
          </a:xfrm>
          <a:prstGeom prst="rect">
            <a:avLst/>
          </a:prstGeom>
          <a:solidFill>
            <a:srgbClr val="4C52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magen 3" descr="Diagrama&#10;&#10;Descripción generada automáticamente">
            <a:extLst>
              <a:ext uri="{FF2B5EF4-FFF2-40B4-BE49-F238E27FC236}">
                <a16:creationId xmlns:a16="http://schemas.microsoft.com/office/drawing/2014/main" id="{23CAE7DF-A783-BD29-BC54-896B3F515C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9180" y="891540"/>
            <a:ext cx="3144088" cy="5071110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3ABAFA8D-8822-8795-392E-B433B9CD231B}"/>
              </a:ext>
            </a:extLst>
          </p:cNvPr>
          <p:cNvSpPr txBox="1"/>
          <p:nvPr/>
        </p:nvSpPr>
        <p:spPr>
          <a:xfrm>
            <a:off x="7808259" y="959225"/>
            <a:ext cx="4509247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lvl="1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es-ES_tradnl" altLang="es-ES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Evaluación del acuerdo en función de la capacidad de las partes</a:t>
            </a:r>
          </a:p>
          <a:p>
            <a:pPr marL="742950" lvl="1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es-ES_tradnl" altLang="es-ES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Crear sistema que garantice su ejecución</a:t>
            </a:r>
          </a:p>
          <a:p>
            <a:pPr marL="742950" lvl="1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es-ES_tradnl" altLang="es-ES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Asegurar cumplimiento de formalidades legales y </a:t>
            </a:r>
            <a:r>
              <a:rPr lang="es-ES_tradnl" altLang="es-ES" sz="1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trámitación</a:t>
            </a:r>
            <a:r>
              <a:rPr lang="es-ES_tradnl" altLang="es-ES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procesal adecuada para obtener aprobación de los acuerdos y asegurar su mérito ejecutivo</a:t>
            </a:r>
          </a:p>
          <a:p>
            <a:pPr marL="742950" lvl="1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es-ES_tradnl" altLang="es-ES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Fijar procedimientos de seguimiento  del cumplimiento del acuerdo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endParaRPr lang="es-ES_tradnl" altLang="es-ES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es-ES_tradnl" altLang="es-ES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s-ES_tradnl" altLang="es-ES" sz="180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Cierre de la mediación: suscripción del acta de mediación  y remisión al tribunal de  origen, si procede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D98BEA32-A91E-8F0E-E097-0ED5322BA3D1}"/>
              </a:ext>
            </a:extLst>
          </p:cNvPr>
          <p:cNvSpPr txBox="1"/>
          <p:nvPr/>
        </p:nvSpPr>
        <p:spPr>
          <a:xfrm>
            <a:off x="837367" y="2904565"/>
            <a:ext cx="371181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_tradnl" altLang="es-ES" sz="2800" dirty="0">
                <a:solidFill>
                  <a:srgbClr val="FF0000"/>
                </a:solidFill>
              </a:rPr>
              <a:t>FASE FINAL (2):  Cierre de la mediación</a:t>
            </a:r>
            <a:endParaRPr lang="es-CL" sz="2800" dirty="0"/>
          </a:p>
        </p:txBody>
      </p:sp>
    </p:spTree>
    <p:extLst>
      <p:ext uri="{BB962C8B-B14F-4D97-AF65-F5344CB8AC3E}">
        <p14:creationId xmlns:p14="http://schemas.microsoft.com/office/powerpoint/2010/main" val="37428071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31" name="Rectangle 1030">
            <a:extLst>
              <a:ext uri="{FF2B5EF4-FFF2-40B4-BE49-F238E27FC236}">
                <a16:creationId xmlns:a16="http://schemas.microsoft.com/office/drawing/2014/main" id="{7742A528-B5BC-48B8-92DE-9C2B44451A9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kjpp">
            <a:extLst>
              <a:ext uri="{FF2B5EF4-FFF2-40B4-BE49-F238E27FC236}">
                <a16:creationId xmlns:a16="http://schemas.microsoft.com/office/drawing/2014/main" id="{7250253B-A349-4C80-7F35-C65745B779F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76" r="-1" b="-1"/>
          <a:stretch/>
        </p:blipFill>
        <p:spPr bwMode="auto">
          <a:xfrm>
            <a:off x="1366347" y="433410"/>
            <a:ext cx="9459306" cy="5854700"/>
          </a:xfrm>
          <a:custGeom>
            <a:avLst/>
            <a:gdLst/>
            <a:ahLst/>
            <a:cxnLst/>
            <a:rect l="l" t="t" r="r" b="b"/>
            <a:pathLst>
              <a:path w="8500451" h="5783926">
                <a:moveTo>
                  <a:pt x="4814568" y="604"/>
                </a:moveTo>
                <a:cubicBezTo>
                  <a:pt x="5041344" y="3294"/>
                  <a:pt x="5267019" y="14348"/>
                  <a:pt x="5493575" y="21000"/>
                </a:cubicBezTo>
                <a:cubicBezTo>
                  <a:pt x="5987120" y="36130"/>
                  <a:pt x="6483273" y="35607"/>
                  <a:pt x="6977859" y="46564"/>
                </a:cubicBezTo>
                <a:cubicBezTo>
                  <a:pt x="7286195" y="53346"/>
                  <a:pt x="7590877" y="77867"/>
                  <a:pt x="7880953" y="154038"/>
                </a:cubicBezTo>
                <a:cubicBezTo>
                  <a:pt x="7921646" y="164993"/>
                  <a:pt x="7967557" y="167081"/>
                  <a:pt x="7998861" y="193166"/>
                </a:cubicBezTo>
                <a:cubicBezTo>
                  <a:pt x="8033815" y="222382"/>
                  <a:pt x="8019729" y="265163"/>
                  <a:pt x="7968600" y="273511"/>
                </a:cubicBezTo>
                <a:cubicBezTo>
                  <a:pt x="7903386" y="284466"/>
                  <a:pt x="7836607" y="287597"/>
                  <a:pt x="7764609" y="294901"/>
                </a:cubicBezTo>
                <a:cubicBezTo>
                  <a:pt x="7792260" y="335073"/>
                  <a:pt x="7859040" y="304814"/>
                  <a:pt x="7876257" y="354899"/>
                </a:cubicBezTo>
                <a:cubicBezTo>
                  <a:pt x="7799043" y="389332"/>
                  <a:pt x="7705656" y="366898"/>
                  <a:pt x="7631049" y="400810"/>
                </a:cubicBezTo>
                <a:cubicBezTo>
                  <a:pt x="7633137" y="424287"/>
                  <a:pt x="7649831" y="426374"/>
                  <a:pt x="7663396" y="432635"/>
                </a:cubicBezTo>
                <a:cubicBezTo>
                  <a:pt x="7676961" y="438373"/>
                  <a:pt x="7710871" y="430026"/>
                  <a:pt x="7696264" y="462894"/>
                </a:cubicBezTo>
                <a:cubicBezTo>
                  <a:pt x="7541315" y="482719"/>
                  <a:pt x="7393147" y="550021"/>
                  <a:pt x="7229849" y="540630"/>
                </a:cubicBezTo>
                <a:cubicBezTo>
                  <a:pt x="7431755" y="558890"/>
                  <a:pt x="7602355" y="633496"/>
                  <a:pt x="7780782" y="683059"/>
                </a:cubicBezTo>
                <a:cubicBezTo>
                  <a:pt x="7773479" y="741491"/>
                  <a:pt x="7701483" y="718014"/>
                  <a:pt x="7680613" y="759751"/>
                </a:cubicBezTo>
                <a:cubicBezTo>
                  <a:pt x="7794869" y="788967"/>
                  <a:pt x="7904429" y="823401"/>
                  <a:pt x="7998861" y="880789"/>
                </a:cubicBezTo>
                <a:cubicBezTo>
                  <a:pt x="8083901" y="932439"/>
                  <a:pt x="8164765" y="989306"/>
                  <a:pt x="8257111" y="1031566"/>
                </a:cubicBezTo>
                <a:cubicBezTo>
                  <a:pt x="8354150" y="1075912"/>
                  <a:pt x="8413103" y="1132779"/>
                  <a:pt x="8402148" y="1229819"/>
                </a:cubicBezTo>
                <a:cubicBezTo>
                  <a:pt x="8397452" y="1269468"/>
                  <a:pt x="8409973" y="1302859"/>
                  <a:pt x="8453275" y="1318510"/>
                </a:cubicBezTo>
                <a:cubicBezTo>
                  <a:pt x="8507013" y="1337814"/>
                  <a:pt x="8501275" y="1367029"/>
                  <a:pt x="8499187" y="1411897"/>
                </a:cubicBezTo>
                <a:cubicBezTo>
                  <a:pt x="8496056" y="1465634"/>
                  <a:pt x="8468406" y="1486504"/>
                  <a:pt x="8419885" y="1504764"/>
                </a:cubicBezTo>
                <a:cubicBezTo>
                  <a:pt x="8350497" y="1530327"/>
                  <a:pt x="8349975" y="1569978"/>
                  <a:pt x="8368237" y="1617454"/>
                </a:cubicBezTo>
                <a:cubicBezTo>
                  <a:pt x="8378149" y="1643540"/>
                  <a:pt x="8393278" y="1664409"/>
                  <a:pt x="8415713" y="1683712"/>
                </a:cubicBezTo>
                <a:cubicBezTo>
                  <a:pt x="8493448" y="1751014"/>
                  <a:pt x="8492927" y="1752056"/>
                  <a:pt x="8416755" y="1831880"/>
                </a:cubicBezTo>
                <a:cubicBezTo>
                  <a:pt x="8396408" y="1853269"/>
                  <a:pt x="8374496" y="1867356"/>
                  <a:pt x="8383888" y="1901790"/>
                </a:cubicBezTo>
                <a:cubicBezTo>
                  <a:pt x="8415713" y="2016046"/>
                  <a:pt x="8411538" y="2016046"/>
                  <a:pt x="8283717" y="2053609"/>
                </a:cubicBezTo>
                <a:cubicBezTo>
                  <a:pt x="8254501" y="2062479"/>
                  <a:pt x="8215373" y="2054653"/>
                  <a:pt x="8198678" y="2087521"/>
                </a:cubicBezTo>
                <a:cubicBezTo>
                  <a:pt x="8209113" y="2111521"/>
                  <a:pt x="8184591" y="2690625"/>
                  <a:pt x="8207547" y="2700017"/>
                </a:cubicBezTo>
                <a:cubicBezTo>
                  <a:pt x="8387017" y="2773578"/>
                  <a:pt x="8409451" y="2860184"/>
                  <a:pt x="8269632" y="2996352"/>
                </a:cubicBezTo>
                <a:cubicBezTo>
                  <a:pt x="8175722" y="3087653"/>
                  <a:pt x="8186677" y="3236864"/>
                  <a:pt x="8225807" y="3330251"/>
                </a:cubicBezTo>
                <a:cubicBezTo>
                  <a:pt x="8373452" y="3371467"/>
                  <a:pt x="8341107" y="3481027"/>
                  <a:pt x="8370845" y="3577023"/>
                </a:cubicBezTo>
                <a:cubicBezTo>
                  <a:pt x="8392757" y="3649020"/>
                  <a:pt x="8306673" y="3639107"/>
                  <a:pt x="8310847" y="3671976"/>
                </a:cubicBezTo>
                <a:cubicBezTo>
                  <a:pt x="8365105" y="3711626"/>
                  <a:pt x="8437624" y="3724148"/>
                  <a:pt x="8479884" y="3778406"/>
                </a:cubicBezTo>
                <a:cubicBezTo>
                  <a:pt x="8403713" y="3818056"/>
                  <a:pt x="8365105" y="3873880"/>
                  <a:pt x="8322845" y="3929703"/>
                </a:cubicBezTo>
                <a:cubicBezTo>
                  <a:pt x="8254501" y="4020482"/>
                  <a:pt x="8161635" y="4097174"/>
                  <a:pt x="8063031" y="4166563"/>
                </a:cubicBezTo>
                <a:cubicBezTo>
                  <a:pt x="8012947" y="4649674"/>
                  <a:pt x="7851215" y="5156783"/>
                  <a:pt x="7833475" y="5181825"/>
                </a:cubicBezTo>
                <a:cubicBezTo>
                  <a:pt x="7760436" y="5174520"/>
                  <a:pt x="7618528" y="5466682"/>
                  <a:pt x="7495403" y="5493812"/>
                </a:cubicBezTo>
                <a:cubicBezTo>
                  <a:pt x="7366017" y="5523550"/>
                  <a:pt x="5441925" y="5797973"/>
                  <a:pt x="5148199" y="5783364"/>
                </a:cubicBezTo>
                <a:cubicBezTo>
                  <a:pt x="3551743" y="5705628"/>
                  <a:pt x="3505310" y="5598155"/>
                  <a:pt x="3505310" y="5598155"/>
                </a:cubicBezTo>
                <a:cubicBezTo>
                  <a:pt x="3505310" y="5598155"/>
                  <a:pt x="3596089" y="5571548"/>
                  <a:pt x="3675390" y="5541287"/>
                </a:cubicBezTo>
                <a:cubicBezTo>
                  <a:pt x="3627392" y="5542853"/>
                  <a:pt x="3579395" y="5543896"/>
                  <a:pt x="3531919" y="5542331"/>
                </a:cubicBezTo>
                <a:cubicBezTo>
                  <a:pt x="3164108" y="5531375"/>
                  <a:pt x="3500093" y="5511028"/>
                  <a:pt x="3138022" y="5469291"/>
                </a:cubicBezTo>
                <a:cubicBezTo>
                  <a:pt x="2527092" y="5398860"/>
                  <a:pt x="2618913" y="5380598"/>
                  <a:pt x="2058068" y="5181825"/>
                </a:cubicBezTo>
                <a:cubicBezTo>
                  <a:pt x="2008504" y="5164086"/>
                  <a:pt x="1660519" y="5056613"/>
                  <a:pt x="1447659" y="5044613"/>
                </a:cubicBezTo>
                <a:cubicBezTo>
                  <a:pt x="1391313" y="5041483"/>
                  <a:pt x="1329751" y="5042527"/>
                  <a:pt x="1281230" y="4977311"/>
                </a:cubicBezTo>
                <a:cubicBezTo>
                  <a:pt x="1429920" y="4979399"/>
                  <a:pt x="1557741" y="4979399"/>
                  <a:pt x="1696518" y="4945487"/>
                </a:cubicBezTo>
                <a:cubicBezTo>
                  <a:pt x="1622434" y="4898532"/>
                  <a:pt x="1537394" y="4938705"/>
                  <a:pt x="1478440" y="4905836"/>
                </a:cubicBezTo>
                <a:cubicBezTo>
                  <a:pt x="1423138" y="4875577"/>
                  <a:pt x="1375140" y="4871404"/>
                  <a:pt x="1318795" y="4919401"/>
                </a:cubicBezTo>
                <a:cubicBezTo>
                  <a:pt x="1289578" y="4944443"/>
                  <a:pt x="1237928" y="4939747"/>
                  <a:pt x="1208190" y="4925140"/>
                </a:cubicBezTo>
                <a:cubicBezTo>
                  <a:pt x="1049066" y="4846360"/>
                  <a:pt x="1052718" y="4847404"/>
                  <a:pt x="875857" y="4867751"/>
                </a:cubicBezTo>
                <a:cubicBezTo>
                  <a:pt x="763166" y="4880272"/>
                  <a:pt x="648388" y="4902706"/>
                  <a:pt x="545088" y="4889141"/>
                </a:cubicBezTo>
                <a:cubicBezTo>
                  <a:pt x="532045" y="4859403"/>
                  <a:pt x="543522" y="4845839"/>
                  <a:pt x="558131" y="4841666"/>
                </a:cubicBezTo>
                <a:cubicBezTo>
                  <a:pt x="796034" y="4776973"/>
                  <a:pt x="840379" y="4702889"/>
                  <a:pt x="1081413" y="4662717"/>
                </a:cubicBezTo>
                <a:cubicBezTo>
                  <a:pt x="1099151" y="4617327"/>
                  <a:pt x="1011503" y="4609500"/>
                  <a:pt x="1052718" y="4564633"/>
                </a:cubicBezTo>
                <a:cubicBezTo>
                  <a:pt x="1127846" y="4529678"/>
                  <a:pt x="1216016" y="4570894"/>
                  <a:pt x="1290622" y="4525505"/>
                </a:cubicBezTo>
                <a:cubicBezTo>
                  <a:pt x="1277579" y="4493158"/>
                  <a:pt x="1214972" y="4516636"/>
                  <a:pt x="1217581" y="4482202"/>
                </a:cubicBezTo>
                <a:cubicBezTo>
                  <a:pt x="1220712" y="4442552"/>
                  <a:pt x="1264536" y="4448813"/>
                  <a:pt x="1294796" y="4451421"/>
                </a:cubicBezTo>
                <a:cubicBezTo>
                  <a:pt x="1441398" y="4464985"/>
                  <a:pt x="1568696" y="4390902"/>
                  <a:pt x="1709040" y="4365860"/>
                </a:cubicBezTo>
                <a:cubicBezTo>
                  <a:pt x="1559306" y="4303253"/>
                  <a:pt x="686474" y="4353338"/>
                  <a:pt x="530479" y="4334034"/>
                </a:cubicBezTo>
                <a:cubicBezTo>
                  <a:pt x="367182" y="4314210"/>
                  <a:pt x="107367" y="4261516"/>
                  <a:pt x="174146" y="4244821"/>
                </a:cubicBezTo>
                <a:cubicBezTo>
                  <a:pt x="249796" y="4225518"/>
                  <a:pt x="519524" y="3996484"/>
                  <a:pt x="596216" y="3986050"/>
                </a:cubicBezTo>
                <a:cubicBezTo>
                  <a:pt x="685430" y="3974050"/>
                  <a:pt x="703169" y="3957876"/>
                  <a:pt x="820554" y="3875967"/>
                </a:cubicBezTo>
                <a:cubicBezTo>
                  <a:pt x="897769" y="3822230"/>
                  <a:pt x="576391" y="3939094"/>
                  <a:pt x="451179" y="3901009"/>
                </a:cubicBezTo>
                <a:cubicBezTo>
                  <a:pt x="405268" y="3886923"/>
                  <a:pt x="729255" y="3738233"/>
                  <a:pt x="729255" y="3711105"/>
                </a:cubicBezTo>
                <a:cubicBezTo>
                  <a:pt x="729255" y="3682409"/>
                  <a:pt x="700038" y="3676150"/>
                  <a:pt x="672387" y="3676150"/>
                </a:cubicBezTo>
                <a:cubicBezTo>
                  <a:pt x="610824" y="3676150"/>
                  <a:pt x="629606" y="3651106"/>
                  <a:pt x="568043" y="3652673"/>
                </a:cubicBezTo>
                <a:cubicBezTo>
                  <a:pt x="748558" y="3580154"/>
                  <a:pt x="860205" y="3599458"/>
                  <a:pt x="1038632" y="3533198"/>
                </a:cubicBezTo>
                <a:cubicBezTo>
                  <a:pt x="1125760" y="3500852"/>
                  <a:pt x="817425" y="3393378"/>
                  <a:pt x="907160" y="3365206"/>
                </a:cubicBezTo>
                <a:cubicBezTo>
                  <a:pt x="941071" y="3354249"/>
                  <a:pt x="986461" y="3365727"/>
                  <a:pt x="1009938" y="3327120"/>
                </a:cubicBezTo>
                <a:cubicBezTo>
                  <a:pt x="972897" y="3296340"/>
                  <a:pt x="923855" y="3309904"/>
                  <a:pt x="886812" y="3322425"/>
                </a:cubicBezTo>
                <a:cubicBezTo>
                  <a:pt x="792381" y="3354772"/>
                  <a:pt x="799165" y="3346946"/>
                  <a:pt x="789773" y="3322947"/>
                </a:cubicBezTo>
                <a:cubicBezTo>
                  <a:pt x="758993" y="3241037"/>
                  <a:pt x="682822" y="3267123"/>
                  <a:pt x="615520" y="3280688"/>
                </a:cubicBezTo>
                <a:cubicBezTo>
                  <a:pt x="412050" y="3321382"/>
                  <a:pt x="205972" y="3309904"/>
                  <a:pt x="3023" y="3351641"/>
                </a:cubicBezTo>
                <a:cubicBezTo>
                  <a:pt x="-18888" y="3356337"/>
                  <a:pt x="83890" y="3262949"/>
                  <a:pt x="132409" y="3251993"/>
                </a:cubicBezTo>
                <a:cubicBezTo>
                  <a:pt x="185103" y="3240516"/>
                  <a:pt x="249796" y="3248863"/>
                  <a:pt x="287360" y="3195127"/>
                </a:cubicBezTo>
                <a:cubicBezTo>
                  <a:pt x="220579" y="3181561"/>
                  <a:pt x="144410" y="3207647"/>
                  <a:pt x="78150" y="3164866"/>
                </a:cubicBezTo>
                <a:cubicBezTo>
                  <a:pt x="225276" y="3105913"/>
                  <a:pt x="371878" y="3107999"/>
                  <a:pt x="498655" y="3069914"/>
                </a:cubicBezTo>
                <a:cubicBezTo>
                  <a:pt x="510133" y="2999483"/>
                  <a:pt x="426658" y="3025046"/>
                  <a:pt x="396399" y="2984874"/>
                </a:cubicBezTo>
                <a:cubicBezTo>
                  <a:pt x="1351140" y="2916007"/>
                  <a:pt x="817946" y="2712537"/>
                  <a:pt x="658822" y="2601411"/>
                </a:cubicBezTo>
                <a:cubicBezTo>
                  <a:pt x="605607" y="2564370"/>
                  <a:pt x="1164888" y="2388551"/>
                  <a:pt x="1183148" y="2383856"/>
                </a:cubicBezTo>
                <a:cubicBezTo>
                  <a:pt x="1229581" y="2372900"/>
                  <a:pt x="1413747" y="2380725"/>
                  <a:pt x="1451311" y="2366639"/>
                </a:cubicBezTo>
                <a:cubicBezTo>
                  <a:pt x="1499309" y="2348901"/>
                  <a:pt x="1340706" y="2318120"/>
                  <a:pt x="1376184" y="2296729"/>
                </a:cubicBezTo>
                <a:cubicBezTo>
                  <a:pt x="1625043" y="2145953"/>
                  <a:pt x="1642780" y="1919006"/>
                  <a:pt x="1572870" y="1902834"/>
                </a:cubicBezTo>
                <a:cubicBezTo>
                  <a:pt x="1500353" y="1886138"/>
                  <a:pt x="1429399" y="1899181"/>
                  <a:pt x="1362097" y="1926311"/>
                </a:cubicBezTo>
                <a:cubicBezTo>
                  <a:pt x="1252536" y="1970656"/>
                  <a:pt x="493960" y="1907528"/>
                  <a:pt x="281620" y="1943006"/>
                </a:cubicBezTo>
                <a:cubicBezTo>
                  <a:pt x="249274" y="1948223"/>
                  <a:pt x="205451" y="1971700"/>
                  <a:pt x="174669" y="1927876"/>
                </a:cubicBezTo>
                <a:cubicBezTo>
                  <a:pt x="393269" y="1785969"/>
                  <a:pt x="673952" y="1826663"/>
                  <a:pt x="918115" y="1730145"/>
                </a:cubicBezTo>
                <a:cubicBezTo>
                  <a:pt x="822119" y="1663886"/>
                  <a:pt x="724558" y="1667017"/>
                  <a:pt x="624389" y="1676929"/>
                </a:cubicBezTo>
                <a:cubicBezTo>
                  <a:pt x="598304" y="1679538"/>
                  <a:pt x="562826" y="1683190"/>
                  <a:pt x="556565" y="1655539"/>
                </a:cubicBezTo>
                <a:cubicBezTo>
                  <a:pt x="548739" y="1620584"/>
                  <a:pt x="590999" y="1614323"/>
                  <a:pt x="618650" y="1600237"/>
                </a:cubicBezTo>
                <a:cubicBezTo>
                  <a:pt x="660909" y="1578325"/>
                  <a:pt x="723515" y="1604410"/>
                  <a:pt x="775165" y="1544413"/>
                </a:cubicBezTo>
                <a:cubicBezTo>
                  <a:pt x="618650" y="1558500"/>
                  <a:pt x="486656" y="1583021"/>
                  <a:pt x="348401" y="1624758"/>
                </a:cubicBezTo>
                <a:cubicBezTo>
                  <a:pt x="360400" y="1587717"/>
                  <a:pt x="402137" y="1570499"/>
                  <a:pt x="378660" y="1539719"/>
                </a:cubicBezTo>
                <a:cubicBezTo>
                  <a:pt x="360922" y="1516763"/>
                  <a:pt x="310316" y="1505806"/>
                  <a:pt x="336402" y="1463025"/>
                </a:cubicBezTo>
                <a:cubicBezTo>
                  <a:pt x="409963" y="1417636"/>
                  <a:pt x="514307" y="1429636"/>
                  <a:pt x="576913" y="1364421"/>
                </a:cubicBezTo>
                <a:cubicBezTo>
                  <a:pt x="665605" y="1271556"/>
                  <a:pt x="803338" y="1239731"/>
                  <a:pt x="911856" y="1171908"/>
                </a:cubicBezTo>
                <a:cubicBezTo>
                  <a:pt x="947853" y="1149995"/>
                  <a:pt x="1184192" y="1073303"/>
                  <a:pt x="1247841" y="1048782"/>
                </a:cubicBezTo>
                <a:cubicBezTo>
                  <a:pt x="1336532" y="1014349"/>
                  <a:pt x="1437746" y="1002349"/>
                  <a:pt x="1524872" y="939221"/>
                </a:cubicBezTo>
                <a:cubicBezTo>
                  <a:pt x="1439310" y="926178"/>
                  <a:pt x="1369923" y="985133"/>
                  <a:pt x="1267145" y="956439"/>
                </a:cubicBezTo>
                <a:cubicBezTo>
                  <a:pt x="1429920" y="895398"/>
                  <a:pt x="1579131" y="867746"/>
                  <a:pt x="1697039" y="783749"/>
                </a:cubicBezTo>
                <a:cubicBezTo>
                  <a:pt x="1711648" y="773315"/>
                  <a:pt x="1740342" y="776446"/>
                  <a:pt x="1762255" y="772794"/>
                </a:cubicBezTo>
                <a:cubicBezTo>
                  <a:pt x="1992852" y="735752"/>
                  <a:pt x="2224495" y="704449"/>
                  <a:pt x="2452486" y="650712"/>
                </a:cubicBezTo>
                <a:cubicBezTo>
                  <a:pt x="2504136" y="638191"/>
                  <a:pt x="2595436" y="635061"/>
                  <a:pt x="2586045" y="590193"/>
                </a:cubicBezTo>
                <a:cubicBezTo>
                  <a:pt x="2571959" y="522891"/>
                  <a:pt x="2486919" y="570889"/>
                  <a:pt x="2432138" y="577150"/>
                </a:cubicBezTo>
                <a:cubicBezTo>
                  <a:pt x="2262059" y="597497"/>
                  <a:pt x="2091979" y="632974"/>
                  <a:pt x="1919291" y="613149"/>
                </a:cubicBezTo>
                <a:cubicBezTo>
                  <a:pt x="2035633" y="588107"/>
                  <a:pt x="2151455" y="562542"/>
                  <a:pt x="2267799" y="537499"/>
                </a:cubicBezTo>
                <a:cubicBezTo>
                  <a:pt x="2134238" y="546368"/>
                  <a:pt x="2017896" y="487936"/>
                  <a:pt x="1887988" y="514022"/>
                </a:cubicBezTo>
                <a:cubicBezTo>
                  <a:pt x="1846250" y="522370"/>
                  <a:pt x="1802427" y="495762"/>
                  <a:pt x="1798252" y="454546"/>
                </a:cubicBezTo>
                <a:cubicBezTo>
                  <a:pt x="1793557" y="421678"/>
                  <a:pt x="1832686" y="407071"/>
                  <a:pt x="1862424" y="396636"/>
                </a:cubicBezTo>
                <a:cubicBezTo>
                  <a:pt x="1938595" y="370028"/>
                  <a:pt x="1999113" y="291250"/>
                  <a:pt x="2096675" y="332987"/>
                </a:cubicBezTo>
                <a:cubicBezTo>
                  <a:pt x="2158237" y="267250"/>
                  <a:pt x="2256320" y="256816"/>
                  <a:pt x="2335621" y="239600"/>
                </a:cubicBezTo>
                <a:cubicBezTo>
                  <a:pt x="2588654" y="185341"/>
                  <a:pt x="2845338" y="143081"/>
                  <a:pt x="3102023" y="107082"/>
                </a:cubicBezTo>
                <a:cubicBezTo>
                  <a:pt x="3270538" y="83605"/>
                  <a:pt x="3444270" y="93518"/>
                  <a:pt x="3611219" y="63780"/>
                </a:cubicBezTo>
                <a:cubicBezTo>
                  <a:pt x="3937814" y="5869"/>
                  <a:pt x="4262322" y="7436"/>
                  <a:pt x="4587352" y="1175"/>
                </a:cubicBezTo>
                <a:cubicBezTo>
                  <a:pt x="4663262" y="-260"/>
                  <a:pt x="4738976" y="-293"/>
                  <a:pt x="4814568" y="604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83CA91A5-AA46-E3B0-0D24-872C77EE0A3D}"/>
              </a:ext>
            </a:extLst>
          </p:cNvPr>
          <p:cNvSpPr txBox="1"/>
          <p:nvPr/>
        </p:nvSpPr>
        <p:spPr>
          <a:xfrm>
            <a:off x="424873" y="360218"/>
            <a:ext cx="26508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600" dirty="0"/>
              <a:t>Fin…..</a:t>
            </a:r>
            <a:endParaRPr lang="es-CL" sz="3600" dirty="0"/>
          </a:p>
        </p:txBody>
      </p:sp>
    </p:spTree>
    <p:extLst>
      <p:ext uri="{BB962C8B-B14F-4D97-AF65-F5344CB8AC3E}">
        <p14:creationId xmlns:p14="http://schemas.microsoft.com/office/powerpoint/2010/main" val="8614843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B5F7FC1-D20F-F501-4110-58CA65D3CD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Flujo del proceso de </a:t>
            </a:r>
            <a:r>
              <a:rPr lang="es-CL"/>
              <a:t>la medición</a:t>
            </a:r>
            <a:endParaRPr lang="es-CL" dirty="0"/>
          </a:p>
        </p:txBody>
      </p:sp>
      <p:graphicFrame>
        <p:nvGraphicFramePr>
          <p:cNvPr id="3" name="Diagrama 2">
            <a:extLst>
              <a:ext uri="{FF2B5EF4-FFF2-40B4-BE49-F238E27FC236}">
                <a16:creationId xmlns:a16="http://schemas.microsoft.com/office/drawing/2014/main" id="{74CEF9B8-A3FA-FD43-D49D-A19A40943C2A}"/>
              </a:ext>
            </a:extLst>
          </p:cNvPr>
          <p:cNvGraphicFramePr/>
          <p:nvPr/>
        </p:nvGraphicFramePr>
        <p:xfrm>
          <a:off x="2032000" y="71966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6" name="Conector angular 5">
            <a:extLst>
              <a:ext uri="{FF2B5EF4-FFF2-40B4-BE49-F238E27FC236}">
                <a16:creationId xmlns:a16="http://schemas.microsoft.com/office/drawing/2014/main" id="{D9998F3C-77C3-8935-B475-2897614E2FDB}"/>
              </a:ext>
            </a:extLst>
          </p:cNvPr>
          <p:cNvCxnSpPr/>
          <p:nvPr/>
        </p:nvCxnSpPr>
        <p:spPr>
          <a:xfrm>
            <a:off x="9972675" y="4943475"/>
            <a:ext cx="728663" cy="500063"/>
          </a:xfrm>
          <a:prstGeom prst="bentConnector3">
            <a:avLst/>
          </a:prstGeom>
          <a:ln w="571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lecha doblada hacia arriba 7">
            <a:extLst>
              <a:ext uri="{FF2B5EF4-FFF2-40B4-BE49-F238E27FC236}">
                <a16:creationId xmlns:a16="http://schemas.microsoft.com/office/drawing/2014/main" id="{18A72831-7FC9-EDF4-5AE6-96656FE0181B}"/>
              </a:ext>
            </a:extLst>
          </p:cNvPr>
          <p:cNvSpPr/>
          <p:nvPr/>
        </p:nvSpPr>
        <p:spPr>
          <a:xfrm>
            <a:off x="10160000" y="3529013"/>
            <a:ext cx="369888" cy="542925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91EB266B-DD0F-6EDF-9820-80C303AF92E0}"/>
              </a:ext>
            </a:extLst>
          </p:cNvPr>
          <p:cNvSpPr txBox="1"/>
          <p:nvPr/>
        </p:nvSpPr>
        <p:spPr>
          <a:xfrm>
            <a:off x="10529888" y="2671764"/>
            <a:ext cx="1055688" cy="1200329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endParaRPr lang="es-CL" dirty="0"/>
          </a:p>
          <a:p>
            <a:r>
              <a:rPr lang="es-CL" dirty="0"/>
              <a:t>Sin acuerdo</a:t>
            </a:r>
          </a:p>
          <a:p>
            <a:endParaRPr lang="es-CL" dirty="0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4DB76B98-4FEC-51F2-4F8A-E859D364053C}"/>
              </a:ext>
            </a:extLst>
          </p:cNvPr>
          <p:cNvSpPr txBox="1"/>
          <p:nvPr/>
        </p:nvSpPr>
        <p:spPr>
          <a:xfrm>
            <a:off x="10701339" y="5129213"/>
            <a:ext cx="1257300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CL" dirty="0"/>
              <a:t>Con acuerdo total o parcial</a:t>
            </a:r>
          </a:p>
        </p:txBody>
      </p:sp>
    </p:spTree>
    <p:extLst>
      <p:ext uri="{BB962C8B-B14F-4D97-AF65-F5344CB8AC3E}">
        <p14:creationId xmlns:p14="http://schemas.microsoft.com/office/powerpoint/2010/main" val="625763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97EE4007-FEC7-E6F4-07FB-29073A02D0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0" y="1143000"/>
            <a:ext cx="4572000" cy="4572000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CB1846C5-0C3B-98D5-3479-88F381E5E1C6}"/>
              </a:ext>
            </a:extLst>
          </p:cNvPr>
          <p:cNvSpPr txBox="1"/>
          <p:nvPr/>
        </p:nvSpPr>
        <p:spPr>
          <a:xfrm>
            <a:off x="3299012" y="367553"/>
            <a:ext cx="56746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dirty="0">
                <a:solidFill>
                  <a:srgbClr val="C00000"/>
                </a:solidFill>
              </a:rPr>
              <a:t>Convocatoria a mediación</a:t>
            </a:r>
            <a:endParaRPr lang="es-CL" sz="3200" dirty="0">
              <a:solidFill>
                <a:srgbClr val="C00000"/>
              </a:solidFill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CB799FAD-4653-F20D-A7AC-A3270B2C68A0}"/>
              </a:ext>
            </a:extLst>
          </p:cNvPr>
          <p:cNvSpPr txBox="1"/>
          <p:nvPr/>
        </p:nvSpPr>
        <p:spPr>
          <a:xfrm>
            <a:off x="403412" y="627530"/>
            <a:ext cx="3146612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Carta invitación</a:t>
            </a:r>
          </a:p>
          <a:p>
            <a:endParaRPr lang="es-E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/>
              <a:t>Lenguaje claro y amable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/>
              <a:t>Motivador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/>
              <a:t>Explica por qué está contactando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/>
              <a:t>Quién pide la mediación y para qué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/>
              <a:t>Explica brevemente aspectos esenciales del proceso: voluntariedad, confidencialidad, protagonismo de las partes, capacidad de crear soluciones de mutua conveniencia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/>
              <a:t>Espacio de respeto mutuo y escucha y diálogo entre las partes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/>
              <a:t>Fija el día , hora y lugar de la mediación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5182107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06DA9DF9-31F7-4056-B42E-878CC92417B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6A2BF80C-4963-DA1D-1E30-E8054C2250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0659" y="1891552"/>
            <a:ext cx="6777315" cy="3319051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 eaLnBrk="1" hangingPunct="1"/>
            <a:r>
              <a:rPr lang="es-ES" dirty="0"/>
              <a:t/>
            </a:r>
            <a:br>
              <a:rPr lang="es-ES" dirty="0"/>
            </a:br>
            <a:r>
              <a:rPr lang="es-ES" dirty="0"/>
              <a:t/>
            </a:r>
            <a:br>
              <a:rPr lang="es-ES" dirty="0"/>
            </a:br>
            <a:r>
              <a:rPr lang="es-ES" dirty="0"/>
              <a:t/>
            </a:r>
            <a:br>
              <a:rPr lang="es-ES" dirty="0"/>
            </a:br>
            <a:r>
              <a:rPr lang="es-ES" dirty="0"/>
              <a:t/>
            </a:r>
            <a:br>
              <a:rPr lang="es-ES" dirty="0"/>
            </a:br>
            <a:r>
              <a:rPr lang="es-ES" dirty="0"/>
              <a:t/>
            </a:r>
            <a:br>
              <a:rPr lang="es-ES" dirty="0"/>
            </a:br>
            <a:r>
              <a:rPr lang="es-ES" dirty="0"/>
              <a:t/>
            </a:r>
            <a:br>
              <a:rPr lang="es-ES" dirty="0"/>
            </a:br>
            <a:r>
              <a:rPr lang="es-ES" dirty="0"/>
              <a:t/>
            </a:r>
            <a:br>
              <a:rPr lang="es-ES" dirty="0"/>
            </a:br>
            <a:r>
              <a:rPr lang="es-ES" dirty="0"/>
              <a:t/>
            </a:r>
            <a:br>
              <a:rPr lang="es-ES" dirty="0"/>
            </a:br>
            <a:r>
              <a:rPr lang="es-ES" dirty="0"/>
              <a:t/>
            </a:r>
            <a:br>
              <a:rPr lang="es-ES" dirty="0"/>
            </a:br>
            <a:r>
              <a:rPr lang="es-ES" dirty="0"/>
              <a:t/>
            </a:r>
            <a:br>
              <a:rPr lang="es-ES" dirty="0"/>
            </a:br>
            <a:r>
              <a:rPr lang="es-ES" dirty="0"/>
              <a:t>Fases del proceso de mediación</a:t>
            </a:r>
            <a:br>
              <a:rPr lang="es-ES" dirty="0"/>
            </a:br>
            <a:r>
              <a:rPr lang="es-ES" dirty="0"/>
              <a:t/>
            </a:r>
            <a:br>
              <a:rPr lang="es-ES" dirty="0"/>
            </a:br>
            <a:r>
              <a:rPr lang="es-ES" altLang="es-ES" sz="2700" dirty="0"/>
              <a:t>Modelos Teóricos: </a:t>
            </a:r>
            <a:br>
              <a:rPr lang="es-ES" altLang="es-ES" sz="2700" dirty="0"/>
            </a:br>
            <a:r>
              <a:rPr lang="es-ES" altLang="es-ES" sz="2700" dirty="0"/>
              <a:t>Lineal</a:t>
            </a:r>
            <a:br>
              <a:rPr lang="es-ES" altLang="es-ES" sz="2700" dirty="0"/>
            </a:br>
            <a:r>
              <a:rPr lang="es-ES" altLang="es-ES" sz="2700" dirty="0"/>
              <a:t>Transformador</a:t>
            </a:r>
            <a:br>
              <a:rPr lang="es-ES" altLang="es-ES" sz="2700" dirty="0"/>
            </a:br>
            <a:r>
              <a:rPr lang="es-ES" altLang="es-ES" sz="2700" dirty="0"/>
              <a:t>Circular Narrativo</a:t>
            </a:r>
            <a:br>
              <a:rPr lang="es-ES" altLang="es-ES" sz="2700" dirty="0"/>
            </a:br>
            <a:r>
              <a:rPr lang="es-ES" altLang="es-ES" sz="2700" dirty="0"/>
              <a:t/>
            </a:r>
            <a:br>
              <a:rPr lang="es-ES" altLang="es-ES" sz="2700" dirty="0"/>
            </a:br>
            <a:r>
              <a:rPr lang="es-ES" altLang="es-ES" sz="2000" dirty="0"/>
              <a:t>Determinan las fases y/o ciclos del proceso</a:t>
            </a:r>
            <a:br>
              <a:rPr lang="es-ES" altLang="es-ES" sz="2000" dirty="0"/>
            </a:br>
            <a:r>
              <a:rPr lang="es-ES" altLang="es-ES" sz="2000" dirty="0"/>
              <a:t>Perfil y Rol del mediador</a:t>
            </a:r>
            <a:br>
              <a:rPr lang="es-ES" altLang="es-ES" sz="2000" dirty="0"/>
            </a:br>
            <a:r>
              <a:rPr lang="es-ES" altLang="es-ES" sz="2000" dirty="0"/>
              <a:t>Rol de las partes</a:t>
            </a:r>
            <a:br>
              <a:rPr lang="es-ES" altLang="es-ES" sz="2000" dirty="0"/>
            </a:br>
            <a:r>
              <a:rPr lang="es-CL" dirty="0"/>
              <a:t/>
            </a:r>
            <a:br>
              <a:rPr lang="es-CL" dirty="0"/>
            </a:br>
            <a:endParaRPr lang="en-US" dirty="0"/>
          </a:p>
        </p:txBody>
      </p:sp>
      <p:pic>
        <p:nvPicPr>
          <p:cNvPr id="4" name="Imagen 3" descr="Reflejo de colores&#10;&#10;Descripción generada automáticamente con confianza media">
            <a:extLst>
              <a:ext uri="{FF2B5EF4-FFF2-40B4-BE49-F238E27FC236}">
                <a16:creationId xmlns:a16="http://schemas.microsoft.com/office/drawing/2014/main" id="{A628D8CD-CE49-02A1-5F42-20669A8E800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4390" r="1" b="13152"/>
          <a:stretch/>
        </p:blipFill>
        <p:spPr>
          <a:xfrm>
            <a:off x="6229215" y="10"/>
            <a:ext cx="5962785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7904013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8">
            <a:extLst>
              <a:ext uri="{FF2B5EF4-FFF2-40B4-BE49-F238E27FC236}">
                <a16:creationId xmlns:a16="http://schemas.microsoft.com/office/drawing/2014/main" id="{22F6364A-B358-4BEE-B158-0734D2C938D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738202" y="1570814"/>
            <a:ext cx="0" cy="3710227"/>
          </a:xfrm>
          <a:prstGeom prst="line">
            <a:avLst/>
          </a:prstGeom>
          <a:ln w="19050">
            <a:solidFill>
              <a:srgbClr val="9F4C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Imagen 3" descr="Un dibujo de una persona&#10;&#10;Descripción generada automáticamente con confianza baja">
            <a:extLst>
              <a:ext uri="{FF2B5EF4-FFF2-40B4-BE49-F238E27FC236}">
                <a16:creationId xmlns:a16="http://schemas.microsoft.com/office/drawing/2014/main" id="{52DDB8CF-903F-5060-15F8-C9865B7926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1860" y="1123527"/>
            <a:ext cx="3672328" cy="4604800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5B399364-0E38-E94F-06E0-5030CF25CDA9}"/>
              </a:ext>
            </a:extLst>
          </p:cNvPr>
          <p:cNvSpPr txBox="1"/>
          <p:nvPr/>
        </p:nvSpPr>
        <p:spPr>
          <a:xfrm>
            <a:off x="251011" y="1570814"/>
            <a:ext cx="3415553" cy="38318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90000"/>
              </a:lnSpc>
            </a:pPr>
            <a:r>
              <a:rPr lang="es-ES" altLang="es-ES" sz="1800" dirty="0"/>
              <a:t>Doce etapas del proceso/ situaciones críticas</a:t>
            </a:r>
          </a:p>
          <a:p>
            <a:pPr eaLnBrk="1" hangingPunct="1">
              <a:lnSpc>
                <a:spcPct val="90000"/>
              </a:lnSpc>
            </a:pPr>
            <a:endParaRPr lang="es-ES" altLang="es-ES" sz="1800" dirty="0"/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ü"/>
            </a:pPr>
            <a:r>
              <a:rPr lang="es-ES" altLang="es-ES" sz="1800" dirty="0"/>
              <a:t>1. contactos iniciales con las partes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ü"/>
            </a:pPr>
            <a:r>
              <a:rPr lang="es-ES" altLang="es-ES" sz="1800" dirty="0"/>
              <a:t>2. Elección de una estrategia orientadora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ü"/>
            </a:pPr>
            <a:r>
              <a:rPr lang="es-ES" altLang="es-ES" sz="1800" dirty="0"/>
              <a:t>3. Recopilación y verificación de antecedentes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ü"/>
            </a:pPr>
            <a:r>
              <a:rPr lang="es-ES" altLang="es-ES" sz="1800" dirty="0"/>
              <a:t>4. Idear plan detallado de mediación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ü"/>
            </a:pPr>
            <a:r>
              <a:rPr lang="es-ES" altLang="es-ES" sz="1800" dirty="0"/>
              <a:t>5. Creación de confianza y cooperación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ü"/>
            </a:pPr>
            <a:r>
              <a:rPr lang="es-ES" altLang="es-ES" sz="1800" dirty="0"/>
              <a:t>6. Comienzo de la sesión mediadora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4742BF0C-6A72-EAA0-E51E-DD1365CBA2E2}"/>
              </a:ext>
            </a:extLst>
          </p:cNvPr>
          <p:cNvSpPr txBox="1"/>
          <p:nvPr/>
        </p:nvSpPr>
        <p:spPr>
          <a:xfrm>
            <a:off x="358588" y="376518"/>
            <a:ext cx="878541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altLang="es-ES" sz="3200" dirty="0">
                <a:solidFill>
                  <a:srgbClr val="FF0000"/>
                </a:solidFill>
              </a:rPr>
              <a:t>Pasos del mediador (Christopher Moore, 1986)</a:t>
            </a:r>
            <a:endParaRPr lang="es-CL" sz="3200" dirty="0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061FC370-8566-1B73-D0AF-5C37D0C6D256}"/>
              </a:ext>
            </a:extLst>
          </p:cNvPr>
          <p:cNvSpPr txBox="1"/>
          <p:nvPr/>
        </p:nvSpPr>
        <p:spPr>
          <a:xfrm>
            <a:off x="8310282" y="1570814"/>
            <a:ext cx="3163115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es-ES" altLang="es-ES" sz="1800" dirty="0"/>
              <a:t>7. Definición de los temas y elaboración de una agenda</a:t>
            </a:r>
          </a:p>
          <a:p>
            <a:pPr eaLnBrk="1" hangingPunct="1">
              <a:buFont typeface="Wingdings" panose="05000000000000000000" pitchFamily="2" charset="2"/>
              <a:buChar char="ü"/>
            </a:pPr>
            <a:r>
              <a:rPr lang="es-ES" altLang="es-ES" dirty="0"/>
              <a:t>8. Identificación de los intereses ocultos de las partes</a:t>
            </a:r>
          </a:p>
          <a:p>
            <a:pPr eaLnBrk="1" hangingPunct="1">
              <a:buFont typeface="Wingdings" panose="05000000000000000000" pitchFamily="2" charset="2"/>
              <a:buChar char="ü"/>
            </a:pPr>
            <a:r>
              <a:rPr lang="es-ES" altLang="es-ES" dirty="0"/>
              <a:t>9. Crear “ alternativas” de acuerdo</a:t>
            </a:r>
          </a:p>
          <a:p>
            <a:pPr eaLnBrk="1" hangingPunct="1">
              <a:buFont typeface="Wingdings" panose="05000000000000000000" pitchFamily="2" charset="2"/>
              <a:buChar char="ü"/>
            </a:pPr>
            <a:r>
              <a:rPr lang="es-ES" altLang="es-ES" dirty="0"/>
              <a:t>10. Evaluación de las alternativas de acuerdo</a:t>
            </a:r>
          </a:p>
          <a:p>
            <a:pPr eaLnBrk="1" hangingPunct="1">
              <a:buFont typeface="Wingdings" panose="05000000000000000000" pitchFamily="2" charset="2"/>
              <a:buChar char="ü"/>
            </a:pPr>
            <a:r>
              <a:rPr lang="es-ES" altLang="es-ES" dirty="0"/>
              <a:t>11. Negociación definitiva</a:t>
            </a:r>
          </a:p>
          <a:p>
            <a:pPr eaLnBrk="1" hangingPunct="1">
              <a:buFont typeface="Wingdings" panose="05000000000000000000" pitchFamily="2" charset="2"/>
              <a:buChar char="ü"/>
            </a:pPr>
            <a:r>
              <a:rPr lang="es-ES" altLang="es-ES" dirty="0"/>
              <a:t>12. Obtención de un acuerdo formal</a:t>
            </a:r>
          </a:p>
        </p:txBody>
      </p:sp>
    </p:spTree>
    <p:extLst>
      <p:ext uri="{BB962C8B-B14F-4D97-AF65-F5344CB8AC3E}">
        <p14:creationId xmlns:p14="http://schemas.microsoft.com/office/powerpoint/2010/main" val="309346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8950AD4C-6AF3-49F8-94E1-DBCAFB39478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tint val="95000"/>
              <a:satMod val="1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Meiryo"/>
            </a:endParaRP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072DC3EE-C469-49E0-A83D-CA3BE525C59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644774" y="0"/>
            <a:ext cx="9547224" cy="6858000"/>
          </a:xfrm>
          <a:custGeom>
            <a:avLst/>
            <a:gdLst>
              <a:gd name="connsiteX0" fmla="*/ 7924201 w 9547224"/>
              <a:gd name="connsiteY0" fmla="*/ 0 h 6858000"/>
              <a:gd name="connsiteX1" fmla="*/ 6830968 w 9547224"/>
              <a:gd name="connsiteY1" fmla="*/ 0 h 6858000"/>
              <a:gd name="connsiteX2" fmla="*/ 6514769 w 9547224"/>
              <a:gd name="connsiteY2" fmla="*/ 0 h 6858000"/>
              <a:gd name="connsiteX3" fmla="*/ 6050802 w 9547224"/>
              <a:gd name="connsiteY3" fmla="*/ 0 h 6858000"/>
              <a:gd name="connsiteX4" fmla="*/ 4341273 w 9547224"/>
              <a:gd name="connsiteY4" fmla="*/ 0 h 6858000"/>
              <a:gd name="connsiteX5" fmla="*/ 0 w 9547224"/>
              <a:gd name="connsiteY5" fmla="*/ 0 h 6858000"/>
              <a:gd name="connsiteX6" fmla="*/ 0 w 9547224"/>
              <a:gd name="connsiteY6" fmla="*/ 6858000 h 6858000"/>
              <a:gd name="connsiteX7" fmla="*/ 4341273 w 9547224"/>
              <a:gd name="connsiteY7" fmla="*/ 6858000 h 6858000"/>
              <a:gd name="connsiteX8" fmla="*/ 6050802 w 9547224"/>
              <a:gd name="connsiteY8" fmla="*/ 6858000 h 6858000"/>
              <a:gd name="connsiteX9" fmla="*/ 6514769 w 9547224"/>
              <a:gd name="connsiteY9" fmla="*/ 6858000 h 6858000"/>
              <a:gd name="connsiteX10" fmla="*/ 6830968 w 9547224"/>
              <a:gd name="connsiteY10" fmla="*/ 6858000 h 6858000"/>
              <a:gd name="connsiteX11" fmla="*/ 7044470 w 9547224"/>
              <a:gd name="connsiteY11" fmla="*/ 6858000 h 6858000"/>
              <a:gd name="connsiteX12" fmla="*/ 7156226 w 9547224"/>
              <a:gd name="connsiteY12" fmla="*/ 6780599 h 6858000"/>
              <a:gd name="connsiteX13" fmla="*/ 7672874 w 9547224"/>
              <a:gd name="connsiteY13" fmla="*/ 6374814 h 6858000"/>
              <a:gd name="connsiteX14" fmla="*/ 9547224 w 9547224"/>
              <a:gd name="connsiteY14" fmla="*/ 3621656 h 6858000"/>
              <a:gd name="connsiteX15" fmla="*/ 7946325 w 9547224"/>
              <a:gd name="connsiteY15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547224" h="6858000">
                <a:moveTo>
                  <a:pt x="7924201" y="0"/>
                </a:moveTo>
                <a:lnTo>
                  <a:pt x="6830968" y="0"/>
                </a:lnTo>
                <a:lnTo>
                  <a:pt x="6514769" y="0"/>
                </a:lnTo>
                <a:lnTo>
                  <a:pt x="6050802" y="0"/>
                </a:lnTo>
                <a:lnTo>
                  <a:pt x="4341273" y="0"/>
                </a:lnTo>
                <a:lnTo>
                  <a:pt x="0" y="0"/>
                </a:lnTo>
                <a:lnTo>
                  <a:pt x="0" y="6858000"/>
                </a:lnTo>
                <a:lnTo>
                  <a:pt x="4341273" y="6858000"/>
                </a:lnTo>
                <a:lnTo>
                  <a:pt x="6050802" y="6858000"/>
                </a:lnTo>
                <a:lnTo>
                  <a:pt x="6514769" y="6858000"/>
                </a:lnTo>
                <a:lnTo>
                  <a:pt x="6830968" y="6858000"/>
                </a:lnTo>
                <a:lnTo>
                  <a:pt x="7044470" y="6858000"/>
                </a:lnTo>
                <a:lnTo>
                  <a:pt x="7156226" y="6780599"/>
                </a:lnTo>
                <a:cubicBezTo>
                  <a:pt x="7330044" y="6653108"/>
                  <a:pt x="7500671" y="6515397"/>
                  <a:pt x="7672874" y="6374814"/>
                </a:cubicBezTo>
                <a:cubicBezTo>
                  <a:pt x="8618499" y="5602839"/>
                  <a:pt x="9547224" y="4969131"/>
                  <a:pt x="9547224" y="3621656"/>
                </a:cubicBezTo>
                <a:cubicBezTo>
                  <a:pt x="9547224" y="2093192"/>
                  <a:pt x="8973488" y="754641"/>
                  <a:pt x="7946325" y="14997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DBEAE55-3EA1-41D7-A212-5F7D8986C1F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212206" y="0"/>
            <a:ext cx="2529723" cy="6858000"/>
          </a:xfrm>
          <a:custGeom>
            <a:avLst/>
            <a:gdLst>
              <a:gd name="connsiteX0" fmla="*/ 1258269 w 2529723"/>
              <a:gd name="connsiteY0" fmla="*/ 0 h 6858000"/>
              <a:gd name="connsiteX1" fmla="*/ 1275627 w 2529723"/>
              <a:gd name="connsiteY1" fmla="*/ 0 h 6858000"/>
              <a:gd name="connsiteX2" fmla="*/ 1302560 w 2529723"/>
              <a:gd name="connsiteY2" fmla="*/ 24338 h 6858000"/>
              <a:gd name="connsiteX3" fmla="*/ 2522825 w 2529723"/>
              <a:gd name="connsiteY3" fmla="*/ 3678515 h 6858000"/>
              <a:gd name="connsiteX4" fmla="*/ 557500 w 2529723"/>
              <a:gd name="connsiteY4" fmla="*/ 6451411 h 6858000"/>
              <a:gd name="connsiteX5" fmla="*/ 32482 w 2529723"/>
              <a:gd name="connsiteY5" fmla="*/ 6849373 h 6858000"/>
              <a:gd name="connsiteX6" fmla="*/ 19531 w 2529723"/>
              <a:gd name="connsiteY6" fmla="*/ 6858000 h 6858000"/>
              <a:gd name="connsiteX7" fmla="*/ 0 w 2529723"/>
              <a:gd name="connsiteY7" fmla="*/ 6858000 h 6858000"/>
              <a:gd name="connsiteX8" fmla="*/ 14202 w 2529723"/>
              <a:gd name="connsiteY8" fmla="*/ 6848540 h 6858000"/>
              <a:gd name="connsiteX9" fmla="*/ 539221 w 2529723"/>
              <a:gd name="connsiteY9" fmla="*/ 6450578 h 6858000"/>
              <a:gd name="connsiteX10" fmla="*/ 2504546 w 2529723"/>
              <a:gd name="connsiteY10" fmla="*/ 3677682 h 6858000"/>
              <a:gd name="connsiteX11" fmla="*/ 1284280 w 2529723"/>
              <a:gd name="connsiteY11" fmla="*/ 235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CFC5F0E7-644F-4101-BE72-12825CF537E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417551" y="0"/>
            <a:ext cx="2536434" cy="6858000"/>
          </a:xfrm>
          <a:custGeom>
            <a:avLst/>
            <a:gdLst>
              <a:gd name="connsiteX0" fmla="*/ 879731 w 2536434"/>
              <a:gd name="connsiteY0" fmla="*/ 0 h 6858000"/>
              <a:gd name="connsiteX1" fmla="*/ 913411 w 2536434"/>
              <a:gd name="connsiteY1" fmla="*/ 0 h 6858000"/>
              <a:gd name="connsiteX2" fmla="*/ 935535 w 2536434"/>
              <a:gd name="connsiteY2" fmla="*/ 14997 h 6858000"/>
              <a:gd name="connsiteX3" fmla="*/ 2536434 w 2536434"/>
              <a:gd name="connsiteY3" fmla="*/ 3621656 h 6858000"/>
              <a:gd name="connsiteX4" fmla="*/ 662084 w 2536434"/>
              <a:gd name="connsiteY4" fmla="*/ 6374814 h 6858000"/>
              <a:gd name="connsiteX5" fmla="*/ 145436 w 2536434"/>
              <a:gd name="connsiteY5" fmla="*/ 6780599 h 6858000"/>
              <a:gd name="connsiteX6" fmla="*/ 33680 w 2536434"/>
              <a:gd name="connsiteY6" fmla="*/ 6858000 h 6858000"/>
              <a:gd name="connsiteX7" fmla="*/ 0 w 2536434"/>
              <a:gd name="connsiteY7" fmla="*/ 6858000 h 6858000"/>
              <a:gd name="connsiteX8" fmla="*/ 111756 w 2536434"/>
              <a:gd name="connsiteY8" fmla="*/ 6780599 h 6858000"/>
              <a:gd name="connsiteX9" fmla="*/ 628404 w 2536434"/>
              <a:gd name="connsiteY9" fmla="*/ 6374814 h 6858000"/>
              <a:gd name="connsiteX10" fmla="*/ 2502754 w 2536434"/>
              <a:gd name="connsiteY10" fmla="*/ 3621656 h 6858000"/>
              <a:gd name="connsiteX11" fmla="*/ 901855 w 2536434"/>
              <a:gd name="connsiteY11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rgbClr val="FFFFF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pic>
        <p:nvPicPr>
          <p:cNvPr id="3" name="Imagen 2" descr="Un dibujo de una persona&#10;&#10;Descripción generada automáticamente con confianza baja">
            <a:extLst>
              <a:ext uri="{FF2B5EF4-FFF2-40B4-BE49-F238E27FC236}">
                <a16:creationId xmlns:a16="http://schemas.microsoft.com/office/drawing/2014/main" id="{D2D1D719-E4A3-DF03-DEF2-BF97E02E93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9738" y="1078173"/>
            <a:ext cx="2462124" cy="4667534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4CF0657E-9190-09B1-23EA-A014DA0BF193}"/>
              </a:ext>
            </a:extLst>
          </p:cNvPr>
          <p:cNvSpPr txBox="1"/>
          <p:nvPr/>
        </p:nvSpPr>
        <p:spPr>
          <a:xfrm>
            <a:off x="582706" y="1523095"/>
            <a:ext cx="5047129" cy="40934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eaLnBrk="1" hangingPunct="1">
              <a:buFont typeface="Tahoma" panose="020B0604030504040204" pitchFamily="34" charset="0"/>
              <a:buChar char="–"/>
            </a:pPr>
            <a:endParaRPr lang="es-ES" altLang="es-ES" sz="2000" dirty="0"/>
          </a:p>
          <a:p>
            <a:pPr lvl="1" eaLnBrk="1" hangingPunct="1">
              <a:buFont typeface="Tahoma" panose="020B0604030504040204" pitchFamily="34" charset="0"/>
              <a:buChar char="–"/>
            </a:pPr>
            <a:r>
              <a:rPr lang="es-ES" altLang="es-ES" sz="2000" b="1" dirty="0"/>
              <a:t>9 ETAPAS O MOMENTOS CRÍTICOS</a:t>
            </a:r>
          </a:p>
          <a:p>
            <a:pPr lvl="1" eaLnBrk="1" hangingPunct="1">
              <a:buFont typeface="Tahoma" panose="020B0604030504040204" pitchFamily="34" charset="0"/>
              <a:buChar char="–"/>
            </a:pPr>
            <a:r>
              <a:rPr lang="es-ES" altLang="es-ES" sz="2000" b="1" dirty="0"/>
              <a:t>PARADIGMA: TRANSPARENCIA TOTAL DE LA INFORMACIÓN ENTRE LAS PARTES</a:t>
            </a:r>
          </a:p>
          <a:p>
            <a:pPr lvl="2" eaLnBrk="1" hangingPunct="1">
              <a:buFont typeface="Wingdings" panose="05000000000000000000" pitchFamily="2" charset="2"/>
              <a:buChar char="ü"/>
            </a:pPr>
            <a:r>
              <a:rPr lang="es-ES" altLang="es-ES" sz="1800" b="1" dirty="0"/>
              <a:t>IDENTIFICACIÓN DEL PROBLEMA</a:t>
            </a:r>
          </a:p>
          <a:p>
            <a:pPr lvl="2" eaLnBrk="1" hangingPunct="1">
              <a:buFont typeface="Wingdings" panose="05000000000000000000" pitchFamily="2" charset="2"/>
              <a:buChar char="ü"/>
            </a:pPr>
            <a:r>
              <a:rPr lang="es-ES" altLang="es-ES" sz="1800" b="1" dirty="0"/>
              <a:t>ELECCION DEL MEDIADOR</a:t>
            </a:r>
          </a:p>
          <a:p>
            <a:pPr lvl="2" eaLnBrk="1" hangingPunct="1">
              <a:buFont typeface="Wingdings" panose="05000000000000000000" pitchFamily="2" charset="2"/>
              <a:buChar char="ü"/>
            </a:pPr>
            <a:r>
              <a:rPr lang="es-ES" altLang="es-ES" sz="1800" b="1" dirty="0"/>
              <a:t>RECOPILACION DE DATOS</a:t>
            </a:r>
          </a:p>
          <a:p>
            <a:pPr lvl="2" eaLnBrk="1" hangingPunct="1">
              <a:buFont typeface="Wingdings" panose="05000000000000000000" pitchFamily="2" charset="2"/>
              <a:buChar char="ü"/>
            </a:pPr>
            <a:r>
              <a:rPr lang="es-ES" altLang="es-ES" sz="1800" b="1" dirty="0"/>
              <a:t>DEFINICIÓN DEL PROBLEMA</a:t>
            </a:r>
          </a:p>
          <a:p>
            <a:pPr lvl="2" eaLnBrk="1" hangingPunct="1">
              <a:buFont typeface="Wingdings" panose="05000000000000000000" pitchFamily="2" charset="2"/>
              <a:buChar char="ü"/>
            </a:pPr>
            <a:r>
              <a:rPr lang="es-ES" altLang="es-ES" sz="1800" b="1" dirty="0"/>
              <a:t>DESARROLLO DE OPCIONES</a:t>
            </a:r>
          </a:p>
          <a:p>
            <a:pPr lvl="2" eaLnBrk="1" hangingPunct="1">
              <a:buFont typeface="Wingdings" panose="05000000000000000000" pitchFamily="2" charset="2"/>
              <a:buChar char="ü"/>
            </a:pPr>
            <a:r>
              <a:rPr lang="es-ES" altLang="es-ES" sz="1800" b="1" dirty="0"/>
              <a:t>REDEFINIR LA CONTROVERSIA O REPLANTEARLA</a:t>
            </a:r>
          </a:p>
          <a:p>
            <a:pPr lvl="2" eaLnBrk="1" hangingPunct="1">
              <a:buFont typeface="Wingdings" panose="05000000000000000000" pitchFamily="2" charset="2"/>
              <a:buChar char="ü"/>
            </a:pPr>
            <a:r>
              <a:rPr lang="es-ES" altLang="es-ES" sz="1800" b="1" dirty="0">
                <a:solidFill>
                  <a:srgbClr val="FF0000"/>
                </a:solidFill>
              </a:rPr>
              <a:t>NEGOCIACIÓN DEL PROBLEMA</a:t>
            </a:r>
          </a:p>
          <a:p>
            <a:pPr lvl="2" eaLnBrk="1" hangingPunct="1">
              <a:buFont typeface="Wingdings" panose="05000000000000000000" pitchFamily="2" charset="2"/>
              <a:buChar char="ü"/>
            </a:pPr>
            <a:r>
              <a:rPr lang="es-ES" altLang="es-ES" sz="1800" b="1" dirty="0">
                <a:solidFill>
                  <a:srgbClr val="FF0000"/>
                </a:solidFill>
              </a:rPr>
              <a:t>MEDIACIÓN DEL ACUERDO</a:t>
            </a:r>
          </a:p>
          <a:p>
            <a:pPr lvl="2" eaLnBrk="1" hangingPunct="1">
              <a:buFont typeface="Wingdings" panose="05000000000000000000" pitchFamily="2" charset="2"/>
              <a:buChar char="ü"/>
            </a:pPr>
            <a:r>
              <a:rPr lang="es-ES" altLang="es-ES" sz="1800" b="1" dirty="0"/>
              <a:t>ACUERDO Y CIERRE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0E4B7014-230B-0C45-9D79-6FBBDCB9DFA8}"/>
              </a:ext>
            </a:extLst>
          </p:cNvPr>
          <p:cNvSpPr txBox="1"/>
          <p:nvPr/>
        </p:nvSpPr>
        <p:spPr>
          <a:xfrm>
            <a:off x="3944470" y="62753"/>
            <a:ext cx="5199529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altLang="es-ES" sz="3200" b="1" dirty="0">
                <a:solidFill>
                  <a:srgbClr val="FF0000"/>
                </a:solidFill>
              </a:rPr>
              <a:t>Modelo de </a:t>
            </a:r>
            <a:r>
              <a:rPr lang="es-ES" altLang="es-ES" sz="3200" b="1" dirty="0" err="1">
                <a:solidFill>
                  <a:srgbClr val="FF0000"/>
                </a:solidFill>
              </a:rPr>
              <a:t>Haynes</a:t>
            </a:r>
            <a:r>
              <a:rPr lang="es-ES" altLang="es-ES" sz="1800" b="1" dirty="0">
                <a:solidFill>
                  <a:srgbClr val="FF0000"/>
                </a:solidFill>
              </a:rPr>
              <a:t> (Fundamentos de la Mediación Familiar)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8340305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6753252F-4873-4F63-801D-CC719279A7D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47C8CCB-F95D-4249-92DD-651249D3535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013557" cy="6858000"/>
          </a:xfrm>
          <a:prstGeom prst="rect">
            <a:avLst/>
          </a:prstGeom>
          <a:solidFill>
            <a:srgbClr val="2556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ABB0A54B-CA05-E650-17B0-0D2A822948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2074363"/>
            <a:ext cx="2752354" cy="2709275"/>
          </a:xfrm>
          <a:prstGeom prst="ellipse">
            <a:avLst/>
          </a:prstGeom>
          <a:solidFill>
            <a:srgbClr val="262626"/>
          </a:solidFill>
          <a:ln w="174625" cmpd="thinThick">
            <a:solidFill>
              <a:srgbClr val="262626"/>
            </a:solidFill>
          </a:ln>
        </p:spPr>
        <p:txBody>
          <a:bodyPr anchor="ctr">
            <a:noAutofit/>
          </a:bodyPr>
          <a:lstStyle/>
          <a:p>
            <a:pPr algn="ctr"/>
            <a:r>
              <a:rPr lang="es-ES" altLang="es-ES" sz="1800" b="1" dirty="0">
                <a:solidFill>
                  <a:srgbClr val="FF0000"/>
                </a:solidFill>
              </a:rPr>
              <a:t>Modelo de mediación basado en el Modelo  de  Negociación Colaborativa de la Escuela 	de Harvard</a:t>
            </a:r>
            <a:br>
              <a:rPr lang="es-ES" altLang="es-ES" sz="1800" b="1" dirty="0">
                <a:solidFill>
                  <a:srgbClr val="FF0000"/>
                </a:solidFill>
              </a:rPr>
            </a:br>
            <a:endParaRPr lang="es-CL" sz="1800" dirty="0">
              <a:solidFill>
                <a:srgbClr val="FFFFFF"/>
              </a:solidFill>
            </a:endParaRPr>
          </a:p>
        </p:txBody>
      </p:sp>
      <p:pic>
        <p:nvPicPr>
          <p:cNvPr id="4" name="Imagen 3" descr="Un dibujo de una persona&#10;&#10;Descripción generada automáticamente con confianza baja">
            <a:extLst>
              <a:ext uri="{FF2B5EF4-FFF2-40B4-BE49-F238E27FC236}">
                <a16:creationId xmlns:a16="http://schemas.microsoft.com/office/drawing/2014/main" id="{61B5D7F0-7439-5112-1C86-B11F44C9B3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5474" y="961812"/>
            <a:ext cx="3254451" cy="4930987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DCC5E481-42BD-E58A-7373-28BB6B2BABDC}"/>
              </a:ext>
            </a:extLst>
          </p:cNvPr>
          <p:cNvSpPr txBox="1"/>
          <p:nvPr/>
        </p:nvSpPr>
        <p:spPr>
          <a:xfrm>
            <a:off x="3765176" y="179294"/>
            <a:ext cx="53788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3600" dirty="0">
                <a:solidFill>
                  <a:srgbClr val="C00000"/>
                </a:solidFill>
              </a:rPr>
              <a:t>Fases del proceso</a:t>
            </a:r>
            <a:endParaRPr lang="es-CL" sz="36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48682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B8C311F-7253-4AED-9701-7FC0708C41C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D073016-B734-483B-8953-5BADEE14511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38600" y="0"/>
            <a:ext cx="8157458" cy="6858000"/>
          </a:xfrm>
          <a:prstGeom prst="rect">
            <a:avLst/>
          </a:prstGeom>
          <a:gradFill>
            <a:gsLst>
              <a:gs pos="2000">
                <a:schemeClr val="accent1"/>
              </a:gs>
              <a:gs pos="78000">
                <a:schemeClr val="accent1">
                  <a:lumMod val="50000"/>
                </a:schemeClr>
              </a:gs>
              <a:gs pos="100000">
                <a:srgbClr val="000000">
                  <a:alpha val="85000"/>
                </a:srgbClr>
              </a:gs>
            </a:gsLst>
            <a:lin ang="18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0A7EAB6-59D3-4325-8DE6-E0CA4009CE5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4537" y="1839884"/>
            <a:ext cx="8157460" cy="5017687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  <a:alpha val="30000"/>
                </a:schemeClr>
              </a:gs>
              <a:gs pos="100000">
                <a:srgbClr val="000000">
                  <a:alpha val="44000"/>
                </a:srgbClr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8D57A06-A426-446D-B02C-A2DC6B62E45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4063179" y="-33131"/>
            <a:ext cx="6857999" cy="6923403"/>
          </a:xfrm>
          <a:prstGeom prst="rect">
            <a:avLst/>
          </a:prstGeom>
          <a:gradFill>
            <a:gsLst>
              <a:gs pos="5600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/>
              </a:gs>
            </a:gsLst>
            <a:lin ang="6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magen 2" descr="Un florero con rosas rojas&#10;&#10;Descripción generada automáticamente con confianza baja">
            <a:extLst>
              <a:ext uri="{FF2B5EF4-FFF2-40B4-BE49-F238E27FC236}">
                <a16:creationId xmlns:a16="http://schemas.microsoft.com/office/drawing/2014/main" id="{747B5F94-16F8-2D2E-3537-E6F581FFC6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3137" y="457200"/>
            <a:ext cx="4665726" cy="5943600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EB0488A3-0987-E730-0677-A7B3CE890D40}"/>
              </a:ext>
            </a:extLst>
          </p:cNvPr>
          <p:cNvSpPr txBox="1"/>
          <p:nvPr/>
        </p:nvSpPr>
        <p:spPr>
          <a:xfrm>
            <a:off x="206188" y="629004"/>
            <a:ext cx="3820231" cy="58539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altLang="es-ES" sz="1800" b="1" dirty="0"/>
              <a:t>FASE UNO</a:t>
            </a:r>
            <a:r>
              <a:rPr lang="en-US" altLang="es-ES" sz="1800" dirty="0"/>
              <a:t>: </a:t>
            </a:r>
            <a:r>
              <a:rPr lang="en-US" altLang="es-ES" sz="1800" dirty="0" err="1"/>
              <a:t>Preparar</a:t>
            </a:r>
            <a:r>
              <a:rPr lang="en-US" altLang="es-ES" sz="1800" dirty="0"/>
              <a:t> y </a:t>
            </a:r>
            <a:r>
              <a:rPr lang="en-US" altLang="es-ES" sz="1800" dirty="0" err="1"/>
              <a:t>organizar</a:t>
            </a:r>
            <a:r>
              <a:rPr lang="en-US" altLang="es-ES" sz="1800" dirty="0"/>
              <a:t> la </a:t>
            </a:r>
            <a:r>
              <a:rPr lang="en-US" altLang="es-ES" sz="1800" dirty="0" err="1"/>
              <a:t>mediación</a:t>
            </a:r>
            <a:r>
              <a:rPr lang="en-US" altLang="es-ES" sz="1800" dirty="0"/>
              <a:t>- </a:t>
            </a:r>
            <a:r>
              <a:rPr lang="en-US" altLang="es-ES" sz="1800" dirty="0" err="1"/>
              <a:t>premediación</a:t>
            </a:r>
            <a:r>
              <a:rPr lang="en-US" altLang="es-ES" sz="1800" dirty="0"/>
              <a:t/>
            </a:r>
            <a:br>
              <a:rPr lang="en-US" altLang="es-ES" sz="1800" dirty="0"/>
            </a:br>
            <a:r>
              <a:rPr lang="en-US" altLang="es-ES" sz="1800" dirty="0"/>
              <a:t/>
            </a:r>
            <a:br>
              <a:rPr lang="en-US" altLang="es-ES" sz="1800" dirty="0"/>
            </a:br>
            <a:r>
              <a:rPr lang="en-US" altLang="es-ES" sz="1800" b="1" dirty="0"/>
              <a:t>FASE DOS:</a:t>
            </a:r>
            <a:r>
              <a:rPr lang="en-US" altLang="es-ES" dirty="0"/>
              <a:t> </a:t>
            </a:r>
            <a:r>
              <a:rPr lang="en-US" altLang="es-ES" sz="1800" dirty="0"/>
              <a:t>Apertura del </a:t>
            </a:r>
            <a:r>
              <a:rPr lang="en-US" altLang="es-ES" sz="1800" dirty="0" err="1"/>
              <a:t>proceso</a:t>
            </a:r>
            <a:endParaRPr lang="en-US" altLang="es-ES" sz="1800" dirty="0"/>
          </a:p>
          <a:p>
            <a:pPr eaLnBrk="1" hangingPunct="1">
              <a:lnSpc>
                <a:spcPct val="90000"/>
              </a:lnSpc>
            </a:pPr>
            <a:endParaRPr lang="en-US" altLang="es-ES" sz="1800" dirty="0"/>
          </a:p>
          <a:p>
            <a:pPr eaLnBrk="1" hangingPunct="1">
              <a:lnSpc>
                <a:spcPct val="90000"/>
              </a:lnSpc>
            </a:pPr>
            <a:r>
              <a:rPr lang="en-US" altLang="es-ES" sz="1800" b="1" dirty="0"/>
              <a:t>FASE TRES:</a:t>
            </a:r>
            <a:r>
              <a:rPr lang="en-US" altLang="es-ES" sz="1800" dirty="0"/>
              <a:t> </a:t>
            </a:r>
            <a:r>
              <a:rPr lang="en-US" altLang="es-ES" sz="1800" dirty="0" err="1"/>
              <a:t>Comprensión</a:t>
            </a:r>
            <a:r>
              <a:rPr lang="en-US" altLang="es-ES" sz="1800" dirty="0"/>
              <a:t> de la </a:t>
            </a:r>
            <a:r>
              <a:rPr lang="en-US" altLang="es-ES" sz="1800" dirty="0" err="1"/>
              <a:t>perspectiva</a:t>
            </a:r>
            <a:r>
              <a:rPr lang="en-US" altLang="es-ES" sz="1800" dirty="0"/>
              <a:t> de las </a:t>
            </a:r>
            <a:r>
              <a:rPr lang="en-US" altLang="es-ES" sz="1800" dirty="0" err="1"/>
              <a:t>partes</a:t>
            </a:r>
            <a:r>
              <a:rPr lang="en-US" altLang="es-ES" sz="1800" dirty="0"/>
              <a:t>, </a:t>
            </a:r>
            <a:r>
              <a:rPr lang="en-US" altLang="es-ES" sz="1800" dirty="0" err="1"/>
              <a:t>clarificación</a:t>
            </a:r>
            <a:r>
              <a:rPr lang="en-US" altLang="es-ES" sz="1800" dirty="0"/>
              <a:t> de </a:t>
            </a:r>
            <a:r>
              <a:rPr lang="en-US" altLang="es-ES" sz="1800" dirty="0" err="1"/>
              <a:t>posiciones</a:t>
            </a:r>
            <a:r>
              <a:rPr lang="en-US" altLang="es-ES" sz="1800" dirty="0"/>
              <a:t> e </a:t>
            </a:r>
            <a:r>
              <a:rPr lang="en-US" altLang="es-ES" dirty="0" err="1"/>
              <a:t>I</a:t>
            </a:r>
            <a:r>
              <a:rPr lang="en-US" altLang="es-ES" sz="1800" dirty="0" err="1"/>
              <a:t>ntereses</a:t>
            </a:r>
            <a:r>
              <a:rPr lang="en-US" altLang="es-ES" sz="1800" dirty="0"/>
              <a:t> 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s-ES" sz="1800" dirty="0"/>
              <a:t> 			</a:t>
            </a:r>
            <a:br>
              <a:rPr lang="en-US" altLang="es-ES" sz="1800" dirty="0"/>
            </a:br>
            <a:r>
              <a:rPr lang="en-US" altLang="es-ES" sz="1800" b="1" dirty="0"/>
              <a:t>FASE CUATRO</a:t>
            </a:r>
            <a:r>
              <a:rPr lang="en-US" altLang="es-ES" sz="1800" dirty="0"/>
              <a:t>:  </a:t>
            </a:r>
            <a:r>
              <a:rPr lang="en-US" altLang="es-ES" sz="1800" dirty="0" err="1"/>
              <a:t>Replanteo</a:t>
            </a:r>
            <a:r>
              <a:rPr lang="en-US" altLang="es-ES" sz="1800" dirty="0"/>
              <a:t> del </a:t>
            </a:r>
            <a:r>
              <a:rPr lang="en-US" altLang="es-ES" sz="1800" dirty="0" err="1"/>
              <a:t>conflicto</a:t>
            </a:r>
            <a:r>
              <a:rPr lang="en-US" altLang="es-ES" sz="1800" dirty="0"/>
              <a:t/>
            </a:r>
            <a:br>
              <a:rPr lang="en-US" altLang="es-ES" sz="1800" dirty="0"/>
            </a:br>
            <a:endParaRPr lang="en-US" altLang="es-ES" sz="1800" dirty="0"/>
          </a:p>
          <a:p>
            <a:pPr eaLnBrk="1" hangingPunct="1">
              <a:lnSpc>
                <a:spcPct val="90000"/>
              </a:lnSpc>
            </a:pPr>
            <a:r>
              <a:rPr lang="en-US" altLang="es-ES" sz="1800" b="1" dirty="0"/>
              <a:t>FASE CINCO: </a:t>
            </a:r>
            <a:r>
              <a:rPr lang="en-US" altLang="es-ES" sz="1800" dirty="0" err="1"/>
              <a:t>Generación</a:t>
            </a:r>
            <a:r>
              <a:rPr lang="en-US" altLang="es-ES" sz="1800" dirty="0"/>
              <a:t> de </a:t>
            </a:r>
            <a:r>
              <a:rPr lang="en-US" altLang="es-ES" sz="1800" dirty="0" err="1"/>
              <a:t>opciones</a:t>
            </a:r>
            <a:endParaRPr lang="en-US" altLang="es-ES" sz="1800" dirty="0"/>
          </a:p>
          <a:p>
            <a:pPr eaLnBrk="1" hangingPunct="1">
              <a:lnSpc>
                <a:spcPct val="90000"/>
              </a:lnSpc>
            </a:pPr>
            <a:endParaRPr lang="en-US" altLang="es-ES" sz="1800" dirty="0"/>
          </a:p>
          <a:p>
            <a:pPr eaLnBrk="1" hangingPunct="1">
              <a:lnSpc>
                <a:spcPct val="90000"/>
              </a:lnSpc>
            </a:pPr>
            <a:r>
              <a:rPr lang="en-US" altLang="es-ES" sz="1800" b="1" dirty="0"/>
              <a:t>FASE SEIS: </a:t>
            </a:r>
            <a:r>
              <a:rPr lang="en-US" altLang="es-ES" sz="1800" dirty="0" err="1"/>
              <a:t>Evaluación</a:t>
            </a:r>
            <a:r>
              <a:rPr lang="en-US" altLang="es-ES" sz="1800" dirty="0"/>
              <a:t> de las </a:t>
            </a:r>
            <a:r>
              <a:rPr lang="en-US" altLang="es-ES" sz="1800" dirty="0" err="1"/>
              <a:t>opciones</a:t>
            </a:r>
            <a:endParaRPr lang="en-US" altLang="es-ES" sz="1800" dirty="0"/>
          </a:p>
          <a:p>
            <a:pPr eaLnBrk="1" hangingPunct="1">
              <a:lnSpc>
                <a:spcPct val="90000"/>
              </a:lnSpc>
            </a:pPr>
            <a:r>
              <a:rPr lang="en-US" altLang="es-ES" sz="1800" dirty="0"/>
              <a:t/>
            </a:r>
            <a:br>
              <a:rPr lang="en-US" altLang="es-ES" sz="1800" dirty="0"/>
            </a:br>
            <a:r>
              <a:rPr lang="en-US" altLang="es-ES" sz="1800" b="1" dirty="0"/>
              <a:t>FASE SIETE</a:t>
            </a:r>
            <a:r>
              <a:rPr lang="en-US" altLang="es-ES" sz="1800" dirty="0"/>
              <a:t>:  </a:t>
            </a:r>
            <a:r>
              <a:rPr lang="en-US" altLang="es-ES" sz="1800" dirty="0" err="1"/>
              <a:t>Negociación</a:t>
            </a:r>
            <a:r>
              <a:rPr lang="en-US" altLang="es-ES" sz="1800" dirty="0"/>
              <a:t> del </a:t>
            </a:r>
            <a:r>
              <a:rPr lang="en-US" altLang="es-ES" sz="1800" dirty="0" err="1"/>
              <a:t>acuerdo</a:t>
            </a:r>
            <a:r>
              <a:rPr lang="en-US" altLang="es-ES" sz="1800" dirty="0"/>
              <a:t>: </a:t>
            </a:r>
            <a:r>
              <a:rPr lang="en-US" altLang="es-ES" sz="1800" dirty="0" err="1"/>
              <a:t>formulación</a:t>
            </a:r>
            <a:r>
              <a:rPr lang="en-US" altLang="es-ES" sz="1800" dirty="0"/>
              <a:t> de </a:t>
            </a:r>
            <a:r>
              <a:rPr lang="en-US" altLang="es-ES" sz="1800" dirty="0" err="1"/>
              <a:t>propuestas</a:t>
            </a:r>
            <a:r>
              <a:rPr lang="en-US" altLang="es-ES" sz="1800" dirty="0"/>
              <a:t>, </a:t>
            </a:r>
            <a:r>
              <a:rPr lang="en-US" altLang="es-ES" sz="1800" dirty="0" err="1"/>
              <a:t>redacción</a:t>
            </a:r>
            <a:r>
              <a:rPr lang="en-US" altLang="es-ES" sz="1800" dirty="0"/>
              <a:t> y </a:t>
            </a:r>
            <a:r>
              <a:rPr lang="en-US" altLang="es-ES" sz="1800" dirty="0" err="1"/>
              <a:t>formalización</a:t>
            </a:r>
            <a:endParaRPr lang="en-US" altLang="es-ES" sz="1800" dirty="0"/>
          </a:p>
          <a:p>
            <a:pPr eaLnBrk="1" hangingPunct="1">
              <a:lnSpc>
                <a:spcPct val="90000"/>
              </a:lnSpc>
            </a:pPr>
            <a:endParaRPr lang="en-US" altLang="es-ES" sz="1800" dirty="0"/>
          </a:p>
          <a:p>
            <a:pPr eaLnBrk="1" hangingPunct="1">
              <a:lnSpc>
                <a:spcPct val="90000"/>
              </a:lnSpc>
            </a:pPr>
            <a:r>
              <a:rPr lang="en-US" altLang="es-ES" b="1" dirty="0"/>
              <a:t>FASE OCHO</a:t>
            </a:r>
            <a:r>
              <a:rPr lang="en-US" altLang="es-ES" dirty="0"/>
              <a:t>: </a:t>
            </a:r>
            <a:r>
              <a:rPr lang="en-US" altLang="es-ES" dirty="0" err="1"/>
              <a:t>Cierre</a:t>
            </a:r>
            <a:r>
              <a:rPr lang="en-US" altLang="es-ES" dirty="0"/>
              <a:t> de la </a:t>
            </a:r>
            <a:r>
              <a:rPr lang="en-US" altLang="es-ES" dirty="0" err="1"/>
              <a:t>mediación</a:t>
            </a:r>
            <a:r>
              <a:rPr lang="en-US" altLang="es-ES" sz="1800" dirty="0"/>
              <a:t/>
            </a:r>
            <a:br>
              <a:rPr lang="en-US" altLang="es-ES" sz="1800" dirty="0"/>
            </a:br>
            <a:endParaRPr lang="en-US" altLang="es-ES" sz="1800" dirty="0"/>
          </a:p>
          <a:p>
            <a:pPr eaLnBrk="1" hangingPunct="1">
              <a:lnSpc>
                <a:spcPct val="90000"/>
              </a:lnSpc>
            </a:pPr>
            <a:r>
              <a:rPr lang="en-US" altLang="es-ES" sz="1800" b="1" dirty="0"/>
              <a:t>FASE EXTERNA</a:t>
            </a:r>
            <a:r>
              <a:rPr lang="en-US" altLang="es-ES" sz="1800" dirty="0"/>
              <a:t>:	</a:t>
            </a:r>
            <a:r>
              <a:rPr lang="en-US" altLang="es-ES" sz="1800" dirty="0" err="1"/>
              <a:t>Seguimiento</a:t>
            </a:r>
            <a:r>
              <a:rPr lang="en-US" altLang="es-ES" sz="2000" dirty="0"/>
              <a:t/>
            </a:r>
            <a:br>
              <a:rPr lang="en-US" altLang="es-ES" sz="2000" dirty="0"/>
            </a:br>
            <a:endParaRPr lang="es-ES_tradnl" altLang="es-ES" sz="2000" dirty="0"/>
          </a:p>
        </p:txBody>
      </p:sp>
    </p:spTree>
    <p:extLst>
      <p:ext uri="{BB962C8B-B14F-4D97-AF65-F5344CB8AC3E}">
        <p14:creationId xmlns:p14="http://schemas.microsoft.com/office/powerpoint/2010/main" val="42456477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DBF1ABE-8590-450D-BB49-BDDCCF3EEA9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solidFill>
            <a:schemeClr val="bg2">
              <a:tint val="95000"/>
              <a:satMod val="1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DA211CE8-AB06-EBDA-D7AF-C740B13996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1165411"/>
            <a:ext cx="5618162" cy="5504329"/>
          </a:xfrm>
        </p:spPr>
        <p:txBody>
          <a:bodyPr vert="horz" lIns="91440" tIns="45720" rIns="91440" bIns="45720" rtlCol="0" anchor="b">
            <a:noAutofit/>
          </a:bodyPr>
          <a:lstStyle/>
          <a:p>
            <a:pPr marL="285750" indent="-285750" eaLnBrk="1" hangingPunct="1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es-ES_tradnl" altLang="es-ES" sz="1800" dirty="0"/>
              <a:t/>
            </a:r>
            <a:br>
              <a:rPr lang="es-ES_tradnl" altLang="es-ES" sz="1800" dirty="0"/>
            </a:br>
            <a:r>
              <a:rPr lang="es-ES_tradnl" altLang="es-ES" sz="1800" dirty="0"/>
              <a:t/>
            </a:r>
            <a:br>
              <a:rPr lang="es-ES_tradnl" altLang="es-ES" sz="1800" dirty="0"/>
            </a:br>
            <a:r>
              <a:rPr lang="es-ES_tradnl" altLang="es-ES" sz="1800" dirty="0"/>
              <a:t/>
            </a:r>
            <a:br>
              <a:rPr lang="es-ES_tradnl" altLang="es-ES" sz="1800" dirty="0"/>
            </a:br>
            <a:r>
              <a:rPr lang="es-ES_tradnl" altLang="es-ES" sz="1800" dirty="0"/>
              <a:t/>
            </a:r>
            <a:br>
              <a:rPr lang="es-ES_tradnl" altLang="es-ES" sz="1800" dirty="0"/>
            </a:br>
            <a:r>
              <a:rPr lang="es-ES_tradnl" altLang="es-ES" sz="1800" dirty="0"/>
              <a:t/>
            </a:r>
            <a:br>
              <a:rPr lang="es-ES_tradnl" altLang="es-ES" sz="1800" dirty="0"/>
            </a:br>
            <a:endParaRPr lang="en-US" sz="1800" dirty="0"/>
          </a:p>
        </p:txBody>
      </p:sp>
      <p:sp>
        <p:nvSpPr>
          <p:cNvPr id="17" name="Freeform: Shape 10">
            <a:extLst>
              <a:ext uri="{FF2B5EF4-FFF2-40B4-BE49-F238E27FC236}">
                <a16:creationId xmlns:a16="http://schemas.microsoft.com/office/drawing/2014/main" id="{18D32C3D-8F76-4E99-BE56-0836CC38CC8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84938" y="0"/>
            <a:ext cx="2529723" cy="6858000"/>
          </a:xfrm>
          <a:custGeom>
            <a:avLst/>
            <a:gdLst>
              <a:gd name="connsiteX0" fmla="*/ 1258269 w 2529723"/>
              <a:gd name="connsiteY0" fmla="*/ 0 h 6858000"/>
              <a:gd name="connsiteX1" fmla="*/ 1275627 w 2529723"/>
              <a:gd name="connsiteY1" fmla="*/ 0 h 6858000"/>
              <a:gd name="connsiteX2" fmla="*/ 1302560 w 2529723"/>
              <a:gd name="connsiteY2" fmla="*/ 24338 h 6858000"/>
              <a:gd name="connsiteX3" fmla="*/ 2522825 w 2529723"/>
              <a:gd name="connsiteY3" fmla="*/ 3678515 h 6858000"/>
              <a:gd name="connsiteX4" fmla="*/ 557500 w 2529723"/>
              <a:gd name="connsiteY4" fmla="*/ 6451411 h 6858000"/>
              <a:gd name="connsiteX5" fmla="*/ 32482 w 2529723"/>
              <a:gd name="connsiteY5" fmla="*/ 6849373 h 6858000"/>
              <a:gd name="connsiteX6" fmla="*/ 19531 w 2529723"/>
              <a:gd name="connsiteY6" fmla="*/ 6858000 h 6858000"/>
              <a:gd name="connsiteX7" fmla="*/ 0 w 2529723"/>
              <a:gd name="connsiteY7" fmla="*/ 6858000 h 6858000"/>
              <a:gd name="connsiteX8" fmla="*/ 14202 w 2529723"/>
              <a:gd name="connsiteY8" fmla="*/ 6848540 h 6858000"/>
              <a:gd name="connsiteX9" fmla="*/ 539221 w 2529723"/>
              <a:gd name="connsiteY9" fmla="*/ 6450578 h 6858000"/>
              <a:gd name="connsiteX10" fmla="*/ 2504546 w 2529723"/>
              <a:gd name="connsiteY10" fmla="*/ 3677682 h 6858000"/>
              <a:gd name="connsiteX11" fmla="*/ 1284280 w 2529723"/>
              <a:gd name="connsiteY11" fmla="*/ 235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8" name="Freeform: Shape 12">
            <a:extLst>
              <a:ext uri="{FF2B5EF4-FFF2-40B4-BE49-F238E27FC236}">
                <a16:creationId xmlns:a16="http://schemas.microsoft.com/office/drawing/2014/main" id="{70766076-46F5-42D5-A773-2B3BEF2B8B7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925575" y="0"/>
            <a:ext cx="2486322" cy="6858000"/>
          </a:xfrm>
          <a:custGeom>
            <a:avLst/>
            <a:gdLst>
              <a:gd name="connsiteX0" fmla="*/ 879731 w 2521425"/>
              <a:gd name="connsiteY0" fmla="*/ 0 h 6858000"/>
              <a:gd name="connsiteX1" fmla="*/ 898402 w 2521425"/>
              <a:gd name="connsiteY1" fmla="*/ 0 h 6858000"/>
              <a:gd name="connsiteX2" fmla="*/ 920526 w 2521425"/>
              <a:gd name="connsiteY2" fmla="*/ 14997 h 6858000"/>
              <a:gd name="connsiteX3" fmla="*/ 2521425 w 2521425"/>
              <a:gd name="connsiteY3" fmla="*/ 3621656 h 6858000"/>
              <a:gd name="connsiteX4" fmla="*/ 647075 w 2521425"/>
              <a:gd name="connsiteY4" fmla="*/ 6374814 h 6858000"/>
              <a:gd name="connsiteX5" fmla="*/ 130427 w 2521425"/>
              <a:gd name="connsiteY5" fmla="*/ 6780599 h 6858000"/>
              <a:gd name="connsiteX6" fmla="*/ 18671 w 2521425"/>
              <a:gd name="connsiteY6" fmla="*/ 6858000 h 6858000"/>
              <a:gd name="connsiteX7" fmla="*/ 0 w 2521425"/>
              <a:gd name="connsiteY7" fmla="*/ 6858000 h 6858000"/>
              <a:gd name="connsiteX8" fmla="*/ 111756 w 2521425"/>
              <a:gd name="connsiteY8" fmla="*/ 6780599 h 6858000"/>
              <a:gd name="connsiteX9" fmla="*/ 628404 w 2521425"/>
              <a:gd name="connsiteY9" fmla="*/ 6374814 h 6858000"/>
              <a:gd name="connsiteX10" fmla="*/ 2502754 w 2521425"/>
              <a:gd name="connsiteY10" fmla="*/ 3621656 h 6858000"/>
              <a:gd name="connsiteX11" fmla="*/ 901855 w 2521425"/>
              <a:gd name="connsiteY11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rgbClr val="FFFFF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pic>
        <p:nvPicPr>
          <p:cNvPr id="4" name="Imagen 3" descr="Un dibujo de un grupo de personas en una playa&#10;&#10;Descripción generada automáticamente con confianza media">
            <a:extLst>
              <a:ext uri="{FF2B5EF4-FFF2-40B4-BE49-F238E27FC236}">
                <a16:creationId xmlns:a16="http://schemas.microsoft.com/office/drawing/2014/main" id="{010FA9F2-AA20-B5A4-0089-8F374CB8901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29" r="-1" b="-1"/>
          <a:stretch/>
        </p:blipFill>
        <p:spPr>
          <a:xfrm>
            <a:off x="-1507" y="10"/>
            <a:ext cx="5205951" cy="6857990"/>
          </a:xfrm>
          <a:custGeom>
            <a:avLst/>
            <a:gdLst/>
            <a:ahLst/>
            <a:cxnLst/>
            <a:rect l="l" t="t" r="r" b="b"/>
            <a:pathLst>
              <a:path w="5205951" h="6858000">
                <a:moveTo>
                  <a:pt x="0" y="0"/>
                </a:moveTo>
                <a:lnTo>
                  <a:pt x="1709529" y="0"/>
                </a:lnTo>
                <a:lnTo>
                  <a:pt x="2489695" y="0"/>
                </a:lnTo>
                <a:lnTo>
                  <a:pt x="3582928" y="0"/>
                </a:lnTo>
                <a:lnTo>
                  <a:pt x="3605052" y="14997"/>
                </a:lnTo>
                <a:cubicBezTo>
                  <a:pt x="4632215" y="754641"/>
                  <a:pt x="5205951" y="2093192"/>
                  <a:pt x="5205951" y="3621656"/>
                </a:cubicBezTo>
                <a:cubicBezTo>
                  <a:pt x="5205951" y="4969131"/>
                  <a:pt x="4277226" y="5602839"/>
                  <a:pt x="3331601" y="6374814"/>
                </a:cubicBezTo>
                <a:cubicBezTo>
                  <a:pt x="3159398" y="6515397"/>
                  <a:pt x="2988771" y="6653108"/>
                  <a:pt x="2814953" y="6780599"/>
                </a:cubicBezTo>
                <a:lnTo>
                  <a:pt x="2703197" y="6858000"/>
                </a:lnTo>
                <a:lnTo>
                  <a:pt x="2489695" y="6858000"/>
                </a:lnTo>
                <a:lnTo>
                  <a:pt x="1709529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9" name="Freeform: Shape 14">
            <a:extLst>
              <a:ext uri="{FF2B5EF4-FFF2-40B4-BE49-F238E27FC236}">
                <a16:creationId xmlns:a16="http://schemas.microsoft.com/office/drawing/2014/main" id="{CB7B90D9-1EC2-4A12-B24A-342C1BCA2FA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59072" y="0"/>
            <a:ext cx="2845372" cy="6858000"/>
          </a:xfrm>
          <a:custGeom>
            <a:avLst/>
            <a:gdLst>
              <a:gd name="connsiteX0" fmla="*/ 939908 w 2845372"/>
              <a:gd name="connsiteY0" fmla="*/ 0 h 6858000"/>
              <a:gd name="connsiteX1" fmla="*/ 1222349 w 2845372"/>
              <a:gd name="connsiteY1" fmla="*/ 0 h 6858000"/>
              <a:gd name="connsiteX2" fmla="*/ 1244473 w 2845372"/>
              <a:gd name="connsiteY2" fmla="*/ 14997 h 6858000"/>
              <a:gd name="connsiteX3" fmla="*/ 2845372 w 2845372"/>
              <a:gd name="connsiteY3" fmla="*/ 3621656 h 6858000"/>
              <a:gd name="connsiteX4" fmla="*/ 971022 w 2845372"/>
              <a:gd name="connsiteY4" fmla="*/ 6374814 h 6858000"/>
              <a:gd name="connsiteX5" fmla="*/ 454374 w 2845372"/>
              <a:gd name="connsiteY5" fmla="*/ 6780599 h 6858000"/>
              <a:gd name="connsiteX6" fmla="*/ 342618 w 2845372"/>
              <a:gd name="connsiteY6" fmla="*/ 6858000 h 6858000"/>
              <a:gd name="connsiteX7" fmla="*/ 129116 w 2845372"/>
              <a:gd name="connsiteY7" fmla="*/ 6858000 h 6858000"/>
              <a:gd name="connsiteX8" fmla="*/ 0 w 2845372"/>
              <a:gd name="connsiteY8" fmla="*/ 6858000 h 6858000"/>
              <a:gd name="connsiteX9" fmla="*/ 119401 w 2845372"/>
              <a:gd name="connsiteY9" fmla="*/ 6780599 h 6858000"/>
              <a:gd name="connsiteX10" fmla="*/ 671389 w 2845372"/>
              <a:gd name="connsiteY10" fmla="*/ 6374814 h 6858000"/>
              <a:gd name="connsiteX11" fmla="*/ 2673952 w 2845372"/>
              <a:gd name="connsiteY11" fmla="*/ 3621656 h 6858000"/>
              <a:gd name="connsiteX12" fmla="*/ 963545 w 2845372"/>
              <a:gd name="connsiteY12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45372" h="6858000">
                <a:moveTo>
                  <a:pt x="939908" y="0"/>
                </a:moveTo>
                <a:lnTo>
                  <a:pt x="1222349" y="0"/>
                </a:lnTo>
                <a:lnTo>
                  <a:pt x="1244473" y="14997"/>
                </a:lnTo>
                <a:cubicBezTo>
                  <a:pt x="2271636" y="754641"/>
                  <a:pt x="2845372" y="2093192"/>
                  <a:pt x="2845372" y="3621656"/>
                </a:cubicBezTo>
                <a:cubicBezTo>
                  <a:pt x="2845372" y="4969131"/>
                  <a:pt x="1916647" y="5602839"/>
                  <a:pt x="971022" y="6374814"/>
                </a:cubicBezTo>
                <a:cubicBezTo>
                  <a:pt x="798819" y="6515397"/>
                  <a:pt x="628192" y="6653108"/>
                  <a:pt x="454374" y="6780599"/>
                </a:cubicBezTo>
                <a:lnTo>
                  <a:pt x="342618" y="6858000"/>
                </a:lnTo>
                <a:lnTo>
                  <a:pt x="129116" y="6858000"/>
                </a:lnTo>
                <a:lnTo>
                  <a:pt x="0" y="6858000"/>
                </a:lnTo>
                <a:lnTo>
                  <a:pt x="119401" y="6780599"/>
                </a:lnTo>
                <a:cubicBezTo>
                  <a:pt x="305108" y="6653108"/>
                  <a:pt x="487407" y="6515397"/>
                  <a:pt x="671389" y="6374814"/>
                </a:cubicBezTo>
                <a:cubicBezTo>
                  <a:pt x="1681699" y="5602839"/>
                  <a:pt x="2673952" y="4969131"/>
                  <a:pt x="2673952" y="3621656"/>
                </a:cubicBezTo>
                <a:cubicBezTo>
                  <a:pt x="2673952" y="2093192"/>
                  <a:pt x="2060970" y="754641"/>
                  <a:pt x="963545" y="14997"/>
                </a:cubicBez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04A37A44-3EFC-61AF-FE65-FCF0AE8D84B4}"/>
              </a:ext>
            </a:extLst>
          </p:cNvPr>
          <p:cNvSpPr txBox="1"/>
          <p:nvPr/>
        </p:nvSpPr>
        <p:spPr>
          <a:xfrm>
            <a:off x="5685782" y="1443841"/>
            <a:ext cx="6028380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altLang="es-ES" sz="1800" dirty="0"/>
              <a:t>Iniciar contacto con las partes: ( interesado o requirente) y requerido; hijos, terceros miembros de la familia, etc.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altLang="es-ES" sz="1800" dirty="0"/>
              <a:t>Extender invitación formal a participar al proceso: contenido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altLang="es-ES" sz="1800" dirty="0"/>
              <a:t>Informar sobre interesados y materias a mediar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altLang="es-ES" sz="1800" dirty="0"/>
              <a:t>informar sobre el método  e implicancias del acuerdo, carácter voluntario y  autónomo; libertad y equilibrio de poder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altLang="es-ES" sz="1800" dirty="0"/>
              <a:t>Evaluar la viabilidad de la mediación como forma de intervenir el conflicto. Descartar patologías u otros factores negativos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altLang="es-ES" sz="1800" dirty="0"/>
              <a:t>Obtener la aprobación para participar en el proceso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altLang="es-ES" sz="1800" dirty="0"/>
              <a:t>Generar relación de confianza con el mediador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altLang="es-ES" sz="1800" dirty="0"/>
              <a:t>Preparación de las partes para enfrentar el proceso;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altLang="es-ES" sz="1800" dirty="0"/>
              <a:t>Generar condiciones de seguridad y confianza con las partes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altLang="es-ES" dirty="0"/>
              <a:t>Colonizar a las partes y sus abogados para el proceso</a:t>
            </a:r>
            <a:r>
              <a:rPr lang="es-ES_tradnl" altLang="es-ES" sz="1800" dirty="0"/>
              <a:t/>
            </a:r>
            <a:br>
              <a:rPr lang="es-ES_tradnl" altLang="es-ES" sz="1800" dirty="0"/>
            </a:br>
            <a:endParaRPr lang="es-CL" dirty="0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7E97A206-9AF0-52CE-B273-4F4BB5536C2D}"/>
              </a:ext>
            </a:extLst>
          </p:cNvPr>
          <p:cNvSpPr txBox="1"/>
          <p:nvPr/>
        </p:nvSpPr>
        <p:spPr>
          <a:xfrm>
            <a:off x="5978400" y="330820"/>
            <a:ext cx="558607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_tradnl" altLang="es-ES" sz="2800" dirty="0">
                <a:solidFill>
                  <a:srgbClr val="FF0000"/>
                </a:solidFill>
              </a:rPr>
              <a:t>Preparación de la mediación- PREMEDIACIÓN</a:t>
            </a:r>
            <a:endParaRPr lang="es-CL" sz="2800" dirty="0"/>
          </a:p>
        </p:txBody>
      </p:sp>
    </p:spTree>
    <p:extLst>
      <p:ext uri="{BB962C8B-B14F-4D97-AF65-F5344CB8AC3E}">
        <p14:creationId xmlns:p14="http://schemas.microsoft.com/office/powerpoint/2010/main" val="197168017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813</Words>
  <Application>Microsoft Office PowerPoint</Application>
  <PresentationFormat>Panorámica</PresentationFormat>
  <Paragraphs>126</Paragraphs>
  <Slides>16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16</vt:i4>
      </vt:variant>
    </vt:vector>
  </HeadingPairs>
  <TitlesOfParts>
    <vt:vector size="23" baseType="lpstr">
      <vt:lpstr>Arial</vt:lpstr>
      <vt:lpstr>Calibri</vt:lpstr>
      <vt:lpstr>Calibri Light</vt:lpstr>
      <vt:lpstr>Meiryo</vt:lpstr>
      <vt:lpstr>Tahoma</vt:lpstr>
      <vt:lpstr>Wingdings</vt:lpstr>
      <vt:lpstr>Tema de Office</vt:lpstr>
      <vt:lpstr>Teoría de la Mediación Segunda parte</vt:lpstr>
      <vt:lpstr>Flujo del proceso de la medición</vt:lpstr>
      <vt:lpstr>Presentación de PowerPoint</vt:lpstr>
      <vt:lpstr>          Fases del proceso de mediación  Modelos Teóricos:  Lineal Transformador Circular Narrativo  Determinan las fases y/o ciclos del proceso Perfil y Rol del mediador Rol de las partes  </vt:lpstr>
      <vt:lpstr>Presentación de PowerPoint</vt:lpstr>
      <vt:lpstr>Presentación de PowerPoint</vt:lpstr>
      <vt:lpstr>Modelo de mediación basado en el Modelo  de  Negociación Colaborativa de la Escuela  de Harvard </vt:lpstr>
      <vt:lpstr>Presentación de PowerPoint</vt:lpstr>
      <vt:lpstr>    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Juan Alberto Soncini Araya</dc:creator>
  <cp:lastModifiedBy>Docentes</cp:lastModifiedBy>
  <cp:revision>6</cp:revision>
  <dcterms:created xsi:type="dcterms:W3CDTF">2023-04-30T23:20:11Z</dcterms:created>
  <dcterms:modified xsi:type="dcterms:W3CDTF">2023-05-23T12:23:07Z</dcterms:modified>
</cp:coreProperties>
</file>