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508" r:id="rId3"/>
    <p:sldId id="286" r:id="rId4"/>
    <p:sldId id="281" r:id="rId5"/>
    <p:sldId id="285" r:id="rId6"/>
    <p:sldId id="295" r:id="rId7"/>
    <p:sldId id="327" r:id="rId8"/>
    <p:sldId id="323" r:id="rId9"/>
    <p:sldId id="337" r:id="rId10"/>
    <p:sldId id="296" r:id="rId11"/>
    <p:sldId id="257" r:id="rId12"/>
    <p:sldId id="259" r:id="rId13"/>
    <p:sldId id="509" r:id="rId14"/>
    <p:sldId id="503" r:id="rId15"/>
    <p:sldId id="507" r:id="rId16"/>
    <p:sldId id="313" r:id="rId17"/>
    <p:sldId id="314" r:id="rId18"/>
    <p:sldId id="315" r:id="rId19"/>
    <p:sldId id="510" r:id="rId20"/>
    <p:sldId id="306" r:id="rId21"/>
    <p:sldId id="511" r:id="rId22"/>
    <p:sldId id="308" r:id="rId23"/>
    <p:sldId id="311" r:id="rId24"/>
    <p:sldId id="300" r:id="rId25"/>
    <p:sldId id="325" r:id="rId26"/>
    <p:sldId id="326" r:id="rId27"/>
    <p:sldId id="320" r:id="rId28"/>
    <p:sldId id="302" r:id="rId29"/>
    <p:sldId id="303" r:id="rId30"/>
    <p:sldId id="322" r:id="rId31"/>
    <p:sldId id="328" r:id="rId32"/>
    <p:sldId id="318" r:id="rId33"/>
    <p:sldId id="512" r:id="rId3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F2F92"/>
    <a:srgbClr val="941651"/>
    <a:srgbClr val="FFFD78"/>
    <a:srgbClr val="0432FF"/>
    <a:srgbClr val="9437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57" d="100"/>
          <a:sy n="57" d="100"/>
        </p:scale>
        <p:origin x="18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EDADB-F17C-9C47-926B-7C2748930577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9D2FAC-6510-FC4F-AC80-5F7CD6321953}">
      <dgm:prSet phldrT="[Texto]" custT="1"/>
      <dgm:spPr>
        <a:solidFill>
          <a:srgbClr val="FFFD78"/>
        </a:solidFill>
      </dgm:spPr>
      <dgm:t>
        <a:bodyPr/>
        <a:lstStyle/>
        <a:p>
          <a:r>
            <a:rPr lang="es-ES" sz="2900" b="1" dirty="0">
              <a:solidFill>
                <a:schemeClr val="tx1"/>
              </a:solidFill>
              <a:sym typeface="Helvetica Light"/>
            </a:rPr>
            <a:t>Conflicto</a:t>
          </a:r>
        </a:p>
        <a:p>
          <a:r>
            <a:rPr lang="es-ES" sz="1800" b="1" dirty="0">
              <a:solidFill>
                <a:srgbClr val="2B0AB6"/>
              </a:solidFill>
              <a:sym typeface="Helvetica Light"/>
            </a:rPr>
            <a:t>Análisis y decisiones</a:t>
          </a:r>
          <a:endParaRPr lang="es-CL" sz="1800" b="1" dirty="0">
            <a:solidFill>
              <a:srgbClr val="2B0AB6"/>
            </a:solidFill>
            <a:sym typeface="Helvetica Light"/>
          </a:endParaRPr>
        </a:p>
        <a:p>
          <a:r>
            <a:rPr lang="es-ES" sz="1800" b="1" dirty="0">
              <a:solidFill>
                <a:srgbClr val="2B0AB6"/>
              </a:solidFill>
              <a:sym typeface="Helvetica Light"/>
            </a:rPr>
            <a:t>estrategias </a:t>
          </a:r>
          <a:endParaRPr lang="es-ES" sz="2000" dirty="0"/>
        </a:p>
      </dgm:t>
    </dgm:pt>
    <dgm:pt modelId="{7155F765-1325-F541-92CB-99EBFDEF7406}" type="parTrans" cxnId="{CD1DAFB1-8046-9E41-8585-ABF1FD896763}">
      <dgm:prSet/>
      <dgm:spPr/>
      <dgm:t>
        <a:bodyPr/>
        <a:lstStyle/>
        <a:p>
          <a:endParaRPr lang="es-ES"/>
        </a:p>
      </dgm:t>
    </dgm:pt>
    <dgm:pt modelId="{FF33EA67-640B-FC49-9F1D-7B9CF04E6C79}" type="sibTrans" cxnId="{CD1DAFB1-8046-9E41-8585-ABF1FD896763}">
      <dgm:prSet/>
      <dgm:spPr/>
      <dgm:t>
        <a:bodyPr/>
        <a:lstStyle/>
        <a:p>
          <a:endParaRPr lang="es-ES"/>
        </a:p>
      </dgm:t>
    </dgm:pt>
    <dgm:pt modelId="{D0C0719F-DC36-D945-830F-00471746236E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>
              <a:sym typeface="Helvetica Light"/>
            </a:rPr>
            <a:t>Contexto histórico </a:t>
          </a:r>
        </a:p>
        <a:p>
          <a:r>
            <a:rPr lang="es-ES" b="1" dirty="0">
              <a:sym typeface="Helvetica Light"/>
            </a:rPr>
            <a:t>y socio cultural</a:t>
          </a:r>
          <a:endParaRPr lang="es-ES" dirty="0"/>
        </a:p>
      </dgm:t>
    </dgm:pt>
    <dgm:pt modelId="{9A67A8EA-9AF4-0B4D-B51F-8076B9C5A501}" type="parTrans" cxnId="{B2C5DD66-C818-7D44-96B2-BA0C7B4C3B52}">
      <dgm:prSet/>
      <dgm:spPr/>
      <dgm:t>
        <a:bodyPr/>
        <a:lstStyle/>
        <a:p>
          <a:endParaRPr lang="es-ES"/>
        </a:p>
      </dgm:t>
    </dgm:pt>
    <dgm:pt modelId="{37C15F0C-6199-5B43-AD8F-6BC82CA5D3A9}" type="sibTrans" cxnId="{B2C5DD66-C818-7D44-96B2-BA0C7B4C3B52}">
      <dgm:prSet/>
      <dgm:spPr/>
      <dgm:t>
        <a:bodyPr/>
        <a:lstStyle/>
        <a:p>
          <a:endParaRPr lang="es-ES"/>
        </a:p>
      </dgm:t>
    </dgm:pt>
    <dgm:pt modelId="{C2F7D6A0-7DBD-0B45-9C49-33E43EF1FDE7}">
      <dgm:prSet phldrT="[Texto]"/>
      <dgm:spPr>
        <a:solidFill>
          <a:srgbClr val="FF2F92"/>
        </a:solidFill>
      </dgm:spPr>
      <dgm:t>
        <a:bodyPr/>
        <a:lstStyle/>
        <a:p>
          <a:r>
            <a:rPr lang="es-ES" b="1" dirty="0">
              <a:solidFill>
                <a:srgbClr val="000000"/>
              </a:solidFill>
              <a:sym typeface="Helvetica Light"/>
            </a:rPr>
            <a:t>Objetivos </a:t>
          </a:r>
        </a:p>
        <a:p>
          <a:r>
            <a:rPr lang="es-ES" b="1" dirty="0">
              <a:solidFill>
                <a:srgbClr val="000000"/>
              </a:solidFill>
              <a:sym typeface="Helvetica Light"/>
            </a:rPr>
            <a:t>y </a:t>
          </a:r>
        </a:p>
        <a:p>
          <a:r>
            <a:rPr lang="es-ES" b="1" dirty="0">
              <a:solidFill>
                <a:srgbClr val="000000"/>
              </a:solidFill>
              <a:sym typeface="Helvetica Light"/>
            </a:rPr>
            <a:t>Metas</a:t>
          </a:r>
          <a:endParaRPr lang="es-ES" dirty="0"/>
        </a:p>
      </dgm:t>
    </dgm:pt>
    <dgm:pt modelId="{24162B7C-31AA-BE4E-816B-E3B6BFFB68AA}" type="parTrans" cxnId="{2F853808-553F-6241-BA35-0B73525D7D68}">
      <dgm:prSet/>
      <dgm:spPr/>
      <dgm:t>
        <a:bodyPr/>
        <a:lstStyle/>
        <a:p>
          <a:endParaRPr lang="es-ES"/>
        </a:p>
      </dgm:t>
    </dgm:pt>
    <dgm:pt modelId="{2975D823-99E1-3C41-9890-8C8F7928F87E}" type="sibTrans" cxnId="{2F853808-553F-6241-BA35-0B73525D7D68}">
      <dgm:prSet/>
      <dgm:spPr/>
      <dgm:t>
        <a:bodyPr/>
        <a:lstStyle/>
        <a:p>
          <a:endParaRPr lang="es-ES"/>
        </a:p>
      </dgm:t>
    </dgm:pt>
    <dgm:pt modelId="{488FDC6B-9DC2-4E48-89EB-037FCE23A2BA}">
      <dgm:prSet phldrT="[Texto]"/>
      <dgm:spPr>
        <a:solidFill>
          <a:srgbClr val="9437FF"/>
        </a:solidFill>
      </dgm:spPr>
      <dgm:t>
        <a:bodyPr/>
        <a:lstStyle/>
        <a:p>
          <a:r>
            <a:rPr lang="es-ES" b="1" dirty="0">
              <a:solidFill>
                <a:srgbClr val="000000"/>
              </a:solidFill>
              <a:sym typeface="Helvetica Light"/>
            </a:rPr>
            <a:t>Recursos</a:t>
          </a:r>
          <a:endParaRPr lang="es-ES" dirty="0"/>
        </a:p>
      </dgm:t>
    </dgm:pt>
    <dgm:pt modelId="{F5FBE893-8C92-2A4E-8F85-8BDD4C5EF7DD}" type="parTrans" cxnId="{FD91E00E-4365-B042-BCF0-5596E0ADE115}">
      <dgm:prSet/>
      <dgm:spPr/>
      <dgm:t>
        <a:bodyPr/>
        <a:lstStyle/>
        <a:p>
          <a:endParaRPr lang="es-ES"/>
        </a:p>
      </dgm:t>
    </dgm:pt>
    <dgm:pt modelId="{AF66375B-08A5-3B4B-A4B6-9D3CD4BE250B}" type="sibTrans" cxnId="{FD91E00E-4365-B042-BCF0-5596E0ADE115}">
      <dgm:prSet/>
      <dgm:spPr/>
      <dgm:t>
        <a:bodyPr/>
        <a:lstStyle/>
        <a:p>
          <a:endParaRPr lang="es-ES"/>
        </a:p>
      </dgm:t>
    </dgm:pt>
    <dgm:pt modelId="{084EB6E4-33B6-514A-A508-C44D629D7763}">
      <dgm:prSet phldrT="[Texto]"/>
      <dgm:spPr>
        <a:solidFill>
          <a:srgbClr val="0432FF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sym typeface="Helvetica Light"/>
            </a:rPr>
            <a:t>Partes</a:t>
          </a:r>
        </a:p>
        <a:p>
          <a:r>
            <a:rPr lang="es-ES" b="1" dirty="0">
              <a:solidFill>
                <a:schemeClr val="bg1"/>
              </a:solidFill>
              <a:sym typeface="Helvetica Light"/>
            </a:rPr>
            <a:t>e</a:t>
          </a:r>
        </a:p>
        <a:p>
          <a:r>
            <a:rPr lang="es-ES" b="1" dirty="0">
              <a:solidFill>
                <a:srgbClr val="FC9804"/>
              </a:solidFill>
              <a:sym typeface="Helvetica Light"/>
            </a:rPr>
            <a:t>Intereses</a:t>
          </a:r>
          <a:endParaRPr lang="es-ES" dirty="0"/>
        </a:p>
      </dgm:t>
    </dgm:pt>
    <dgm:pt modelId="{BE38E3ED-9910-2D4B-AAA3-5B0BCB9C27B4}" type="parTrans" cxnId="{D4998111-2CFC-B746-BA11-DEC7CBED15FC}">
      <dgm:prSet/>
      <dgm:spPr/>
      <dgm:t>
        <a:bodyPr/>
        <a:lstStyle/>
        <a:p>
          <a:endParaRPr lang="es-ES"/>
        </a:p>
      </dgm:t>
    </dgm:pt>
    <dgm:pt modelId="{F85C296D-860E-B84E-884B-84BD6F4417B6}" type="sibTrans" cxnId="{D4998111-2CFC-B746-BA11-DEC7CBED15FC}">
      <dgm:prSet/>
      <dgm:spPr/>
      <dgm:t>
        <a:bodyPr/>
        <a:lstStyle/>
        <a:p>
          <a:endParaRPr lang="es-ES"/>
        </a:p>
      </dgm:t>
    </dgm:pt>
    <dgm:pt modelId="{2829DE42-B431-4346-9B68-5B9FEFFCFDA5}" type="pres">
      <dgm:prSet presAssocID="{24CEDADB-F17C-9C47-926B-7C2748930577}" presName="composite" presStyleCnt="0">
        <dgm:presLayoutVars>
          <dgm:chMax val="1"/>
          <dgm:dir/>
          <dgm:resizeHandles val="exact"/>
        </dgm:presLayoutVars>
      </dgm:prSet>
      <dgm:spPr/>
    </dgm:pt>
    <dgm:pt modelId="{C63FBCA7-6D9C-4041-B84B-03E3EC7C3D8F}" type="pres">
      <dgm:prSet presAssocID="{24CEDADB-F17C-9C47-926B-7C2748930577}" presName="radial" presStyleCnt="0">
        <dgm:presLayoutVars>
          <dgm:animLvl val="ctr"/>
        </dgm:presLayoutVars>
      </dgm:prSet>
      <dgm:spPr/>
    </dgm:pt>
    <dgm:pt modelId="{882E850C-202B-9548-A51B-EC8485076927}" type="pres">
      <dgm:prSet presAssocID="{5A9D2FAC-6510-FC4F-AC80-5F7CD6321953}" presName="centerShape" presStyleLbl="vennNode1" presStyleIdx="0" presStyleCnt="5"/>
      <dgm:spPr/>
    </dgm:pt>
    <dgm:pt modelId="{3CB9FFD8-4009-1544-8A0E-3C30AA07B942}" type="pres">
      <dgm:prSet presAssocID="{D0C0719F-DC36-D945-830F-00471746236E}" presName="node" presStyleLbl="vennNode1" presStyleIdx="1" presStyleCnt="5">
        <dgm:presLayoutVars>
          <dgm:bulletEnabled val="1"/>
        </dgm:presLayoutVars>
      </dgm:prSet>
      <dgm:spPr/>
    </dgm:pt>
    <dgm:pt modelId="{F53C0FBE-D91F-DA46-AC49-4F04CA8B2FB6}" type="pres">
      <dgm:prSet presAssocID="{C2F7D6A0-7DBD-0B45-9C49-33E43EF1FDE7}" presName="node" presStyleLbl="vennNode1" presStyleIdx="2" presStyleCnt="5">
        <dgm:presLayoutVars>
          <dgm:bulletEnabled val="1"/>
        </dgm:presLayoutVars>
      </dgm:prSet>
      <dgm:spPr/>
    </dgm:pt>
    <dgm:pt modelId="{50AA394D-72BF-1744-838A-865FD3EC0D31}" type="pres">
      <dgm:prSet presAssocID="{488FDC6B-9DC2-4E48-89EB-037FCE23A2BA}" presName="node" presStyleLbl="vennNode1" presStyleIdx="3" presStyleCnt="5">
        <dgm:presLayoutVars>
          <dgm:bulletEnabled val="1"/>
        </dgm:presLayoutVars>
      </dgm:prSet>
      <dgm:spPr/>
    </dgm:pt>
    <dgm:pt modelId="{BED018F8-433B-5D46-9DF7-8ED22F8F7DB9}" type="pres">
      <dgm:prSet presAssocID="{084EB6E4-33B6-514A-A508-C44D629D776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B3AFCE03-9C65-E04F-BE76-1DE8267AF1CD}" type="presOf" srcId="{5A9D2FAC-6510-FC4F-AC80-5F7CD6321953}" destId="{882E850C-202B-9548-A51B-EC8485076927}" srcOrd="0" destOrd="0" presId="urn:microsoft.com/office/officeart/2005/8/layout/radial3"/>
    <dgm:cxn modelId="{C3081506-AE81-5F43-B7AD-FEEA2043E79F}" type="presOf" srcId="{24CEDADB-F17C-9C47-926B-7C2748930577}" destId="{2829DE42-B431-4346-9B68-5B9FEFFCFDA5}" srcOrd="0" destOrd="0" presId="urn:microsoft.com/office/officeart/2005/8/layout/radial3"/>
    <dgm:cxn modelId="{2F853808-553F-6241-BA35-0B73525D7D68}" srcId="{5A9D2FAC-6510-FC4F-AC80-5F7CD6321953}" destId="{C2F7D6A0-7DBD-0B45-9C49-33E43EF1FDE7}" srcOrd="1" destOrd="0" parTransId="{24162B7C-31AA-BE4E-816B-E3B6BFFB68AA}" sibTransId="{2975D823-99E1-3C41-9890-8C8F7928F87E}"/>
    <dgm:cxn modelId="{FD91E00E-4365-B042-BCF0-5596E0ADE115}" srcId="{5A9D2FAC-6510-FC4F-AC80-5F7CD6321953}" destId="{488FDC6B-9DC2-4E48-89EB-037FCE23A2BA}" srcOrd="2" destOrd="0" parTransId="{F5FBE893-8C92-2A4E-8F85-8BDD4C5EF7DD}" sibTransId="{AF66375B-08A5-3B4B-A4B6-9D3CD4BE250B}"/>
    <dgm:cxn modelId="{D4998111-2CFC-B746-BA11-DEC7CBED15FC}" srcId="{5A9D2FAC-6510-FC4F-AC80-5F7CD6321953}" destId="{084EB6E4-33B6-514A-A508-C44D629D7763}" srcOrd="3" destOrd="0" parTransId="{BE38E3ED-9910-2D4B-AAA3-5B0BCB9C27B4}" sibTransId="{F85C296D-860E-B84E-884B-84BD6F4417B6}"/>
    <dgm:cxn modelId="{24DBF42F-6744-054F-8C47-F24C83ED1657}" type="presOf" srcId="{488FDC6B-9DC2-4E48-89EB-037FCE23A2BA}" destId="{50AA394D-72BF-1744-838A-865FD3EC0D31}" srcOrd="0" destOrd="0" presId="urn:microsoft.com/office/officeart/2005/8/layout/radial3"/>
    <dgm:cxn modelId="{84F85035-3273-BD4C-953D-634822480226}" type="presOf" srcId="{084EB6E4-33B6-514A-A508-C44D629D7763}" destId="{BED018F8-433B-5D46-9DF7-8ED22F8F7DB9}" srcOrd="0" destOrd="0" presId="urn:microsoft.com/office/officeart/2005/8/layout/radial3"/>
    <dgm:cxn modelId="{93F7525C-24A5-4F43-AC62-002549C12AF5}" type="presOf" srcId="{C2F7D6A0-7DBD-0B45-9C49-33E43EF1FDE7}" destId="{F53C0FBE-D91F-DA46-AC49-4F04CA8B2FB6}" srcOrd="0" destOrd="0" presId="urn:microsoft.com/office/officeart/2005/8/layout/radial3"/>
    <dgm:cxn modelId="{B2C5DD66-C818-7D44-96B2-BA0C7B4C3B52}" srcId="{5A9D2FAC-6510-FC4F-AC80-5F7CD6321953}" destId="{D0C0719F-DC36-D945-830F-00471746236E}" srcOrd="0" destOrd="0" parTransId="{9A67A8EA-9AF4-0B4D-B51F-8076B9C5A501}" sibTransId="{37C15F0C-6199-5B43-AD8F-6BC82CA5D3A9}"/>
    <dgm:cxn modelId="{CD1DAFB1-8046-9E41-8585-ABF1FD896763}" srcId="{24CEDADB-F17C-9C47-926B-7C2748930577}" destId="{5A9D2FAC-6510-FC4F-AC80-5F7CD6321953}" srcOrd="0" destOrd="0" parTransId="{7155F765-1325-F541-92CB-99EBFDEF7406}" sibTransId="{FF33EA67-640B-FC49-9F1D-7B9CF04E6C79}"/>
    <dgm:cxn modelId="{F58AC3E1-1A86-904B-A12E-850062F36670}" type="presOf" srcId="{D0C0719F-DC36-D945-830F-00471746236E}" destId="{3CB9FFD8-4009-1544-8A0E-3C30AA07B942}" srcOrd="0" destOrd="0" presId="urn:microsoft.com/office/officeart/2005/8/layout/radial3"/>
    <dgm:cxn modelId="{579072B7-F5F7-1D4B-87EE-A4853DB43391}" type="presParOf" srcId="{2829DE42-B431-4346-9B68-5B9FEFFCFDA5}" destId="{C63FBCA7-6D9C-4041-B84B-03E3EC7C3D8F}" srcOrd="0" destOrd="0" presId="urn:microsoft.com/office/officeart/2005/8/layout/radial3"/>
    <dgm:cxn modelId="{988C6843-5EFA-C744-842E-C75F3E5198A5}" type="presParOf" srcId="{C63FBCA7-6D9C-4041-B84B-03E3EC7C3D8F}" destId="{882E850C-202B-9548-A51B-EC8485076927}" srcOrd="0" destOrd="0" presId="urn:microsoft.com/office/officeart/2005/8/layout/radial3"/>
    <dgm:cxn modelId="{E84EF70D-CE60-F34B-8E9E-15585461D633}" type="presParOf" srcId="{C63FBCA7-6D9C-4041-B84B-03E3EC7C3D8F}" destId="{3CB9FFD8-4009-1544-8A0E-3C30AA07B942}" srcOrd="1" destOrd="0" presId="urn:microsoft.com/office/officeart/2005/8/layout/radial3"/>
    <dgm:cxn modelId="{FE96D7AD-ED08-034D-B429-85AE8F2E599F}" type="presParOf" srcId="{C63FBCA7-6D9C-4041-B84B-03E3EC7C3D8F}" destId="{F53C0FBE-D91F-DA46-AC49-4F04CA8B2FB6}" srcOrd="2" destOrd="0" presId="urn:microsoft.com/office/officeart/2005/8/layout/radial3"/>
    <dgm:cxn modelId="{94C9F007-FF79-4E4D-99F8-FCE74138449C}" type="presParOf" srcId="{C63FBCA7-6D9C-4041-B84B-03E3EC7C3D8F}" destId="{50AA394D-72BF-1744-838A-865FD3EC0D31}" srcOrd="3" destOrd="0" presId="urn:microsoft.com/office/officeart/2005/8/layout/radial3"/>
    <dgm:cxn modelId="{1D4CB45B-D2F3-2B44-8482-F5006C06E328}" type="presParOf" srcId="{C63FBCA7-6D9C-4041-B84B-03E3EC7C3D8F}" destId="{BED018F8-433B-5D46-9DF7-8ED22F8F7DB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24812-BD72-474A-819B-4CE67CFEF62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CCD0972-2F69-6D42-8978-2F0C22DF1043}">
      <dgm:prSet phldrT="[Texto]"/>
      <dgm:spPr/>
      <dgm:t>
        <a:bodyPr/>
        <a:lstStyle/>
        <a:p>
          <a:r>
            <a:rPr lang="es-ES" dirty="0"/>
            <a:t>Proceso formativo transversal</a:t>
          </a:r>
        </a:p>
        <a:p>
          <a:r>
            <a:rPr lang="es-ES" dirty="0"/>
            <a:t>Integración</a:t>
          </a:r>
        </a:p>
        <a:p>
          <a:r>
            <a:rPr lang="es-ES" dirty="0"/>
            <a:t>Organizado por núcleos temáticos transversales</a:t>
          </a:r>
        </a:p>
      </dgm:t>
    </dgm:pt>
    <dgm:pt modelId="{58117F71-BA4E-574D-9C35-77AA27985528}" type="parTrans" cxnId="{2BCA6FD3-4FD6-CF42-9648-4F88623B5C12}">
      <dgm:prSet/>
      <dgm:spPr/>
      <dgm:t>
        <a:bodyPr/>
        <a:lstStyle/>
        <a:p>
          <a:endParaRPr lang="es-ES"/>
        </a:p>
      </dgm:t>
    </dgm:pt>
    <dgm:pt modelId="{69F4AC52-1E2D-0B4C-B940-81CE90A5BF9D}" type="sibTrans" cxnId="{2BCA6FD3-4FD6-CF42-9648-4F88623B5C12}">
      <dgm:prSet/>
      <dgm:spPr/>
      <dgm:t>
        <a:bodyPr/>
        <a:lstStyle/>
        <a:p>
          <a:endParaRPr lang="es-ES"/>
        </a:p>
      </dgm:t>
    </dgm:pt>
    <dgm:pt modelId="{C0F5358F-5F6A-AD44-A0D9-67BD6914618B}">
      <dgm:prSet phldrT="[Texto]"/>
      <dgm:spPr/>
      <dgm:t>
        <a:bodyPr/>
        <a:lstStyle/>
        <a:p>
          <a:r>
            <a:rPr lang="es-ES" dirty="0"/>
            <a:t>Construido desde el problema en  su complejidad y globalidad</a:t>
          </a:r>
        </a:p>
      </dgm:t>
    </dgm:pt>
    <dgm:pt modelId="{929AFE2A-43C1-2040-B77F-ACD2B462CC19}" type="parTrans" cxnId="{A9A7F7CD-FCD8-C348-AC1E-E467C39FB63D}">
      <dgm:prSet/>
      <dgm:spPr/>
      <dgm:t>
        <a:bodyPr/>
        <a:lstStyle/>
        <a:p>
          <a:endParaRPr lang="es-ES"/>
        </a:p>
      </dgm:t>
    </dgm:pt>
    <dgm:pt modelId="{00F162B4-87B3-624D-9438-B625C61689F7}" type="sibTrans" cxnId="{A9A7F7CD-FCD8-C348-AC1E-E467C39FB63D}">
      <dgm:prSet/>
      <dgm:spPr/>
      <dgm:t>
        <a:bodyPr/>
        <a:lstStyle/>
        <a:p>
          <a:endParaRPr lang="es-ES"/>
        </a:p>
      </dgm:t>
    </dgm:pt>
    <dgm:pt modelId="{7B2E8BD0-9EBF-CB4B-BE66-3B5B52C70BA4}">
      <dgm:prSet phldrT="[Texto]"/>
      <dgm:spPr/>
      <dgm:t>
        <a:bodyPr/>
        <a:lstStyle/>
        <a:p>
          <a:r>
            <a:rPr lang="es-ES" dirty="0"/>
            <a:t>Consideración necesaria de otros saberes y disciplinas</a:t>
          </a:r>
        </a:p>
        <a:p>
          <a:r>
            <a:rPr lang="es-ES" dirty="0"/>
            <a:t>Inter y </a:t>
          </a:r>
          <a:r>
            <a:rPr lang="es-ES" dirty="0" err="1"/>
            <a:t>transdisciplinariedad</a:t>
          </a:r>
          <a:endParaRPr lang="es-ES" dirty="0"/>
        </a:p>
      </dgm:t>
    </dgm:pt>
    <dgm:pt modelId="{69451D41-93EF-964F-8EAA-5756AFD24A33}" type="parTrans" cxnId="{BC7B8E14-226B-9749-AFE5-1B33951AFBDB}">
      <dgm:prSet/>
      <dgm:spPr/>
      <dgm:t>
        <a:bodyPr/>
        <a:lstStyle/>
        <a:p>
          <a:endParaRPr lang="es-ES"/>
        </a:p>
      </dgm:t>
    </dgm:pt>
    <dgm:pt modelId="{5D9C0136-9FF1-6A45-A1CD-545AAF1F90BC}" type="sibTrans" cxnId="{BC7B8E14-226B-9749-AFE5-1B33951AFBDB}">
      <dgm:prSet/>
      <dgm:spPr/>
      <dgm:t>
        <a:bodyPr/>
        <a:lstStyle/>
        <a:p>
          <a:endParaRPr lang="es-ES"/>
        </a:p>
      </dgm:t>
    </dgm:pt>
    <dgm:pt modelId="{DD739747-751E-754B-A8E8-8808002F711E}">
      <dgm:prSet phldrT="[Texto]"/>
      <dgm:spPr/>
      <dgm:t>
        <a:bodyPr/>
        <a:lstStyle/>
        <a:p>
          <a:r>
            <a:rPr lang="es-ES" dirty="0"/>
            <a:t>Trabajo colaborativo en  equipo </a:t>
          </a:r>
        </a:p>
      </dgm:t>
    </dgm:pt>
    <dgm:pt modelId="{A48BEE2D-5967-5049-AD96-B6583E1C79D4}" type="parTrans" cxnId="{45A7B2E0-E1C6-5B4C-B21A-87C556FC74C4}">
      <dgm:prSet/>
      <dgm:spPr/>
      <dgm:t>
        <a:bodyPr/>
        <a:lstStyle/>
        <a:p>
          <a:endParaRPr lang="es-ES"/>
        </a:p>
      </dgm:t>
    </dgm:pt>
    <dgm:pt modelId="{A462B49B-DDA7-2947-A030-73F7559CE403}" type="sibTrans" cxnId="{45A7B2E0-E1C6-5B4C-B21A-87C556FC74C4}">
      <dgm:prSet/>
      <dgm:spPr/>
      <dgm:t>
        <a:bodyPr/>
        <a:lstStyle/>
        <a:p>
          <a:endParaRPr lang="es-ES"/>
        </a:p>
      </dgm:t>
    </dgm:pt>
    <dgm:pt modelId="{B6F990C6-E1AC-4527-A321-E5AAF29841A8}" type="pres">
      <dgm:prSet presAssocID="{CF024812-BD72-474A-819B-4CE67CFEF624}" presName="diagram" presStyleCnt="0">
        <dgm:presLayoutVars>
          <dgm:dir/>
          <dgm:resizeHandles val="exact"/>
        </dgm:presLayoutVars>
      </dgm:prSet>
      <dgm:spPr/>
    </dgm:pt>
    <dgm:pt modelId="{D09098AD-15B3-4C7D-BEBA-26FD6C161F96}" type="pres">
      <dgm:prSet presAssocID="{0CCD0972-2F69-6D42-8978-2F0C22DF1043}" presName="node" presStyleLbl="node1" presStyleIdx="0" presStyleCnt="4">
        <dgm:presLayoutVars>
          <dgm:bulletEnabled val="1"/>
        </dgm:presLayoutVars>
      </dgm:prSet>
      <dgm:spPr/>
    </dgm:pt>
    <dgm:pt modelId="{B04F0F66-6A53-427F-9247-0695F8077359}" type="pres">
      <dgm:prSet presAssocID="{69F4AC52-1E2D-0B4C-B940-81CE90A5BF9D}" presName="sibTrans" presStyleCnt="0"/>
      <dgm:spPr/>
    </dgm:pt>
    <dgm:pt modelId="{B3949834-6217-4DBC-AD68-13B60F5396D4}" type="pres">
      <dgm:prSet presAssocID="{C0F5358F-5F6A-AD44-A0D9-67BD6914618B}" presName="node" presStyleLbl="node1" presStyleIdx="1" presStyleCnt="4">
        <dgm:presLayoutVars>
          <dgm:bulletEnabled val="1"/>
        </dgm:presLayoutVars>
      </dgm:prSet>
      <dgm:spPr/>
    </dgm:pt>
    <dgm:pt modelId="{28759B94-1F89-4EC2-AD42-8A1C0A836FA9}" type="pres">
      <dgm:prSet presAssocID="{00F162B4-87B3-624D-9438-B625C61689F7}" presName="sibTrans" presStyleCnt="0"/>
      <dgm:spPr/>
    </dgm:pt>
    <dgm:pt modelId="{5404F501-DC16-4EA3-94B7-40986E819DB3}" type="pres">
      <dgm:prSet presAssocID="{7B2E8BD0-9EBF-CB4B-BE66-3B5B52C70BA4}" presName="node" presStyleLbl="node1" presStyleIdx="2" presStyleCnt="4">
        <dgm:presLayoutVars>
          <dgm:bulletEnabled val="1"/>
        </dgm:presLayoutVars>
      </dgm:prSet>
      <dgm:spPr/>
    </dgm:pt>
    <dgm:pt modelId="{AB07CF81-FABE-43E9-8E34-1FF96F4B8BAA}" type="pres">
      <dgm:prSet presAssocID="{5D9C0136-9FF1-6A45-A1CD-545AAF1F90BC}" presName="sibTrans" presStyleCnt="0"/>
      <dgm:spPr/>
    </dgm:pt>
    <dgm:pt modelId="{A7FBE67B-4823-465B-96DE-E68A198D595A}" type="pres">
      <dgm:prSet presAssocID="{DD739747-751E-754B-A8E8-8808002F711E}" presName="node" presStyleLbl="node1" presStyleIdx="3" presStyleCnt="4" custLinFactNeighborX="250" custLinFactNeighborY="-680">
        <dgm:presLayoutVars>
          <dgm:bulletEnabled val="1"/>
        </dgm:presLayoutVars>
      </dgm:prSet>
      <dgm:spPr/>
    </dgm:pt>
  </dgm:ptLst>
  <dgm:cxnLst>
    <dgm:cxn modelId="{BC7B8E14-226B-9749-AFE5-1B33951AFBDB}" srcId="{CF024812-BD72-474A-819B-4CE67CFEF624}" destId="{7B2E8BD0-9EBF-CB4B-BE66-3B5B52C70BA4}" srcOrd="2" destOrd="0" parTransId="{69451D41-93EF-964F-8EAA-5756AFD24A33}" sibTransId="{5D9C0136-9FF1-6A45-A1CD-545AAF1F90BC}"/>
    <dgm:cxn modelId="{E480E957-0E57-4A79-ABE7-676A9EBF86F4}" type="presOf" srcId="{7B2E8BD0-9EBF-CB4B-BE66-3B5B52C70BA4}" destId="{5404F501-DC16-4EA3-94B7-40986E819DB3}" srcOrd="0" destOrd="0" presId="urn:microsoft.com/office/officeart/2005/8/layout/default"/>
    <dgm:cxn modelId="{3070BA77-FB4F-4F33-A5B9-0740C15967F0}" type="presOf" srcId="{DD739747-751E-754B-A8E8-8808002F711E}" destId="{A7FBE67B-4823-465B-96DE-E68A198D595A}" srcOrd="0" destOrd="0" presId="urn:microsoft.com/office/officeart/2005/8/layout/default"/>
    <dgm:cxn modelId="{4921837D-FD92-4309-ABA3-CBD042D89C30}" type="presOf" srcId="{CF024812-BD72-474A-819B-4CE67CFEF624}" destId="{B6F990C6-E1AC-4527-A321-E5AAF29841A8}" srcOrd="0" destOrd="0" presId="urn:microsoft.com/office/officeart/2005/8/layout/default"/>
    <dgm:cxn modelId="{2C5B4EBD-6F78-420A-BC87-1BC4F0A93FE8}" type="presOf" srcId="{C0F5358F-5F6A-AD44-A0D9-67BD6914618B}" destId="{B3949834-6217-4DBC-AD68-13B60F5396D4}" srcOrd="0" destOrd="0" presId="urn:microsoft.com/office/officeart/2005/8/layout/default"/>
    <dgm:cxn modelId="{A9A7F7CD-FCD8-C348-AC1E-E467C39FB63D}" srcId="{CF024812-BD72-474A-819B-4CE67CFEF624}" destId="{C0F5358F-5F6A-AD44-A0D9-67BD6914618B}" srcOrd="1" destOrd="0" parTransId="{929AFE2A-43C1-2040-B77F-ACD2B462CC19}" sibTransId="{00F162B4-87B3-624D-9438-B625C61689F7}"/>
    <dgm:cxn modelId="{2BCA6FD3-4FD6-CF42-9648-4F88623B5C12}" srcId="{CF024812-BD72-474A-819B-4CE67CFEF624}" destId="{0CCD0972-2F69-6D42-8978-2F0C22DF1043}" srcOrd="0" destOrd="0" parTransId="{58117F71-BA4E-574D-9C35-77AA27985528}" sibTransId="{69F4AC52-1E2D-0B4C-B940-81CE90A5BF9D}"/>
    <dgm:cxn modelId="{45A7B2E0-E1C6-5B4C-B21A-87C556FC74C4}" srcId="{CF024812-BD72-474A-819B-4CE67CFEF624}" destId="{DD739747-751E-754B-A8E8-8808002F711E}" srcOrd="3" destOrd="0" parTransId="{A48BEE2D-5967-5049-AD96-B6583E1C79D4}" sibTransId="{A462B49B-DDA7-2947-A030-73F7559CE403}"/>
    <dgm:cxn modelId="{F797F3FB-E214-4838-9074-ABD588A8BAA6}" type="presOf" srcId="{0CCD0972-2F69-6D42-8978-2F0C22DF1043}" destId="{D09098AD-15B3-4C7D-BEBA-26FD6C161F96}" srcOrd="0" destOrd="0" presId="urn:microsoft.com/office/officeart/2005/8/layout/default"/>
    <dgm:cxn modelId="{DB24391A-BA75-4AF1-9606-E7E6E513D99A}" type="presParOf" srcId="{B6F990C6-E1AC-4527-A321-E5AAF29841A8}" destId="{D09098AD-15B3-4C7D-BEBA-26FD6C161F96}" srcOrd="0" destOrd="0" presId="urn:microsoft.com/office/officeart/2005/8/layout/default"/>
    <dgm:cxn modelId="{5888CFD4-CABB-43F4-B3D5-891FCCDB0B0D}" type="presParOf" srcId="{B6F990C6-E1AC-4527-A321-E5AAF29841A8}" destId="{B04F0F66-6A53-427F-9247-0695F8077359}" srcOrd="1" destOrd="0" presId="urn:microsoft.com/office/officeart/2005/8/layout/default"/>
    <dgm:cxn modelId="{D421383A-25CD-425C-A849-3795EDC432D7}" type="presParOf" srcId="{B6F990C6-E1AC-4527-A321-E5AAF29841A8}" destId="{B3949834-6217-4DBC-AD68-13B60F5396D4}" srcOrd="2" destOrd="0" presId="urn:microsoft.com/office/officeart/2005/8/layout/default"/>
    <dgm:cxn modelId="{45A9E240-64BE-4349-9C55-1034F96FDFC3}" type="presParOf" srcId="{B6F990C6-E1AC-4527-A321-E5AAF29841A8}" destId="{28759B94-1F89-4EC2-AD42-8A1C0A836FA9}" srcOrd="3" destOrd="0" presId="urn:microsoft.com/office/officeart/2005/8/layout/default"/>
    <dgm:cxn modelId="{52BD711E-4A94-496F-B480-6462AD8CBE44}" type="presParOf" srcId="{B6F990C6-E1AC-4527-A321-E5AAF29841A8}" destId="{5404F501-DC16-4EA3-94B7-40986E819DB3}" srcOrd="4" destOrd="0" presId="urn:microsoft.com/office/officeart/2005/8/layout/default"/>
    <dgm:cxn modelId="{017D9B9A-1039-4213-AA07-0109DF8528A6}" type="presParOf" srcId="{B6F990C6-E1AC-4527-A321-E5AAF29841A8}" destId="{AB07CF81-FABE-43E9-8E34-1FF96F4B8BAA}" srcOrd="5" destOrd="0" presId="urn:microsoft.com/office/officeart/2005/8/layout/default"/>
    <dgm:cxn modelId="{0B755BE1-B3ED-46C9-B593-79FC2BF40E8E}" type="presParOf" srcId="{B6F990C6-E1AC-4527-A321-E5AAF29841A8}" destId="{A7FBE67B-4823-465B-96DE-E68A198D59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91F8E-4668-1B49-84A6-904CB5CCD04E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8B81D6-FD61-694B-87C1-24F2109BD3C1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Globalización</a:t>
          </a:r>
        </a:p>
      </dgm:t>
    </dgm:pt>
    <dgm:pt modelId="{4E327883-6CD1-154E-B02F-B177E2BC68DD}" type="parTrans" cxnId="{760CAB75-BB77-F547-81C6-1C94573608E9}">
      <dgm:prSet/>
      <dgm:spPr/>
      <dgm:t>
        <a:bodyPr/>
        <a:lstStyle/>
        <a:p>
          <a:endParaRPr lang="es-ES"/>
        </a:p>
      </dgm:t>
    </dgm:pt>
    <dgm:pt modelId="{7AE4EC68-7CDF-BE42-BE37-196AC6110535}" type="sibTrans" cxnId="{760CAB75-BB77-F547-81C6-1C94573608E9}">
      <dgm:prSet/>
      <dgm:spPr/>
      <dgm:t>
        <a:bodyPr/>
        <a:lstStyle/>
        <a:p>
          <a:endParaRPr lang="es-ES"/>
        </a:p>
      </dgm:t>
    </dgm:pt>
    <dgm:pt modelId="{AD72FD16-2E4B-834C-8B53-55FF6EA54B1A}">
      <dgm:prSet phldrT="[Texto]"/>
      <dgm:spPr/>
      <dgm:t>
        <a:bodyPr/>
        <a:lstStyle/>
        <a:p>
          <a:r>
            <a:rPr lang="es-ES" dirty="0"/>
            <a:t>Información y conocimiento</a:t>
          </a:r>
        </a:p>
        <a:p>
          <a:r>
            <a:rPr lang="es-ES" dirty="0"/>
            <a:t>Pertinencia</a:t>
          </a:r>
        </a:p>
      </dgm:t>
    </dgm:pt>
    <dgm:pt modelId="{9B00EB68-1970-8843-8FA5-063D1A08F83F}" type="parTrans" cxnId="{92D22C37-AEA7-2F48-B78D-76DDCC345597}">
      <dgm:prSet/>
      <dgm:spPr/>
      <dgm:t>
        <a:bodyPr/>
        <a:lstStyle/>
        <a:p>
          <a:endParaRPr lang="es-ES"/>
        </a:p>
      </dgm:t>
    </dgm:pt>
    <dgm:pt modelId="{6DD15702-3D07-2141-A268-B388CE9EBFB8}" type="sibTrans" cxnId="{92D22C37-AEA7-2F48-B78D-76DDCC345597}">
      <dgm:prSet/>
      <dgm:spPr/>
      <dgm:t>
        <a:bodyPr/>
        <a:lstStyle/>
        <a:p>
          <a:endParaRPr lang="es-ES"/>
        </a:p>
      </dgm:t>
    </dgm:pt>
    <dgm:pt modelId="{85F7C66A-3C0C-5D44-A5BF-B6B332FE6A57}">
      <dgm:prSet phldrT="[Texto]"/>
      <dgm:spPr/>
      <dgm:t>
        <a:bodyPr/>
        <a:lstStyle/>
        <a:p>
          <a:r>
            <a:rPr lang="es-ES" dirty="0"/>
            <a:t>Foco en comunicación/ redes</a:t>
          </a:r>
        </a:p>
      </dgm:t>
    </dgm:pt>
    <dgm:pt modelId="{7C821168-D95D-9949-AF4C-59A8ABD3961F}" type="parTrans" cxnId="{DB0F2B89-571D-CF46-A8DA-35B6224F4F0A}">
      <dgm:prSet/>
      <dgm:spPr/>
      <dgm:t>
        <a:bodyPr/>
        <a:lstStyle/>
        <a:p>
          <a:endParaRPr lang="es-ES"/>
        </a:p>
      </dgm:t>
    </dgm:pt>
    <dgm:pt modelId="{86ED8B01-3D61-1545-8AE4-9440E591F326}" type="sibTrans" cxnId="{DB0F2B89-571D-CF46-A8DA-35B6224F4F0A}">
      <dgm:prSet/>
      <dgm:spPr/>
      <dgm:t>
        <a:bodyPr/>
        <a:lstStyle/>
        <a:p>
          <a:endParaRPr lang="es-ES"/>
        </a:p>
      </dgm:t>
    </dgm:pt>
    <dgm:pt modelId="{A289291D-52C6-2443-8BA1-6C6CFDF19F7B}">
      <dgm:prSet phldrT="[Texto]"/>
      <dgm:spPr/>
      <dgm:t>
        <a:bodyPr/>
        <a:lstStyle/>
        <a:p>
          <a:r>
            <a:rPr lang="es-ES" dirty="0"/>
            <a:t>Integración de conocimientos</a:t>
          </a:r>
        </a:p>
      </dgm:t>
    </dgm:pt>
    <dgm:pt modelId="{3713438F-9A39-564E-AA3A-06ED3D0BD3B5}" type="parTrans" cxnId="{BE6F76C8-2ABA-174E-A208-F5B9BA309749}">
      <dgm:prSet/>
      <dgm:spPr/>
      <dgm:t>
        <a:bodyPr/>
        <a:lstStyle/>
        <a:p>
          <a:endParaRPr lang="es-ES"/>
        </a:p>
      </dgm:t>
    </dgm:pt>
    <dgm:pt modelId="{691EEC32-B961-A246-8E5F-E72967506DFA}" type="sibTrans" cxnId="{BE6F76C8-2ABA-174E-A208-F5B9BA309749}">
      <dgm:prSet/>
      <dgm:spPr/>
      <dgm:t>
        <a:bodyPr/>
        <a:lstStyle/>
        <a:p>
          <a:endParaRPr lang="es-ES"/>
        </a:p>
      </dgm:t>
    </dgm:pt>
    <dgm:pt modelId="{CBCAED1D-B5C4-924D-925D-2FFD31B94A4B}">
      <dgm:prSet phldrT="[Texto]"/>
      <dgm:spPr/>
      <dgm:t>
        <a:bodyPr/>
        <a:lstStyle/>
        <a:p>
          <a:r>
            <a:rPr lang="es-ES" dirty="0"/>
            <a:t>Aprendizaje desde el problema</a:t>
          </a:r>
        </a:p>
      </dgm:t>
    </dgm:pt>
    <dgm:pt modelId="{FF9B75D0-7B2A-5449-953B-E55A6B49B669}" type="parTrans" cxnId="{9B5BB129-EEA9-6B4B-9294-5E27BBBC7B03}">
      <dgm:prSet/>
      <dgm:spPr/>
      <dgm:t>
        <a:bodyPr/>
        <a:lstStyle/>
        <a:p>
          <a:endParaRPr lang="es-ES"/>
        </a:p>
      </dgm:t>
    </dgm:pt>
    <dgm:pt modelId="{82CFC515-B8FE-A74C-9BCA-F7D08CA5AF93}" type="sibTrans" cxnId="{9B5BB129-EEA9-6B4B-9294-5E27BBBC7B03}">
      <dgm:prSet/>
      <dgm:spPr/>
      <dgm:t>
        <a:bodyPr/>
        <a:lstStyle/>
        <a:p>
          <a:endParaRPr lang="es-ES"/>
        </a:p>
      </dgm:t>
    </dgm:pt>
    <dgm:pt modelId="{36B8C616-D314-3646-84BC-198FE2D060B8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/>
            <a:t>Complejidad</a:t>
          </a:r>
          <a:r>
            <a:rPr lang="es-ES" baseline="0" dirty="0"/>
            <a:t> de los fenómenos/ problemas</a:t>
          </a:r>
          <a:endParaRPr lang="es-ES" dirty="0"/>
        </a:p>
      </dgm:t>
    </dgm:pt>
    <dgm:pt modelId="{63A28CA6-0358-5B4E-9D12-FD3F4057D445}" type="parTrans" cxnId="{832131E2-45B7-F34A-B8DB-C5B129EA157F}">
      <dgm:prSet/>
      <dgm:spPr/>
      <dgm:t>
        <a:bodyPr/>
        <a:lstStyle/>
        <a:p>
          <a:endParaRPr lang="es-ES"/>
        </a:p>
      </dgm:t>
    </dgm:pt>
    <dgm:pt modelId="{222F9A0D-D8F9-CC47-A610-FFDBFB5246FD}" type="sibTrans" cxnId="{832131E2-45B7-F34A-B8DB-C5B129EA157F}">
      <dgm:prSet/>
      <dgm:spPr/>
      <dgm:t>
        <a:bodyPr/>
        <a:lstStyle/>
        <a:p>
          <a:endParaRPr lang="es-ES"/>
        </a:p>
      </dgm:t>
    </dgm:pt>
    <dgm:pt modelId="{5E90DA10-AB10-7C4D-87EB-6A35E87B3EB0}">
      <dgm:prSet phldrT="[Texto]"/>
      <dgm:spPr/>
      <dgm:t>
        <a:bodyPr/>
        <a:lstStyle/>
        <a:p>
          <a:r>
            <a:rPr lang="es-ES" dirty="0"/>
            <a:t>Transversalidad</a:t>
          </a:r>
        </a:p>
      </dgm:t>
    </dgm:pt>
    <dgm:pt modelId="{1B062458-255E-B846-BC92-3BC3821626EB}" type="parTrans" cxnId="{EAC15F5A-D202-014A-985F-E2B6C1229A76}">
      <dgm:prSet/>
      <dgm:spPr/>
      <dgm:t>
        <a:bodyPr/>
        <a:lstStyle/>
        <a:p>
          <a:endParaRPr lang="es-ES"/>
        </a:p>
      </dgm:t>
    </dgm:pt>
    <dgm:pt modelId="{1A199F02-AD41-544A-9430-E2C34E785AD5}" type="sibTrans" cxnId="{EAC15F5A-D202-014A-985F-E2B6C1229A76}">
      <dgm:prSet/>
      <dgm:spPr/>
      <dgm:t>
        <a:bodyPr/>
        <a:lstStyle/>
        <a:p>
          <a:endParaRPr lang="es-ES"/>
        </a:p>
      </dgm:t>
    </dgm:pt>
    <dgm:pt modelId="{3DCDCDAF-CAAE-2B4C-B3E4-F1C98813296F}">
      <dgm:prSet phldrT="[Texto]"/>
      <dgm:spPr/>
      <dgm:t>
        <a:bodyPr/>
        <a:lstStyle/>
        <a:p>
          <a:r>
            <a:rPr lang="es-ES" dirty="0"/>
            <a:t>Inter y </a:t>
          </a:r>
          <a:r>
            <a:rPr lang="es-ES" dirty="0" err="1"/>
            <a:t>Transdisciplinariedad</a:t>
          </a:r>
          <a:endParaRPr lang="es-ES" dirty="0"/>
        </a:p>
      </dgm:t>
    </dgm:pt>
    <dgm:pt modelId="{6F033A8F-BD69-484F-A4E0-095DAB0C2F05}" type="parTrans" cxnId="{54AC45F8-9E26-6B46-A069-83EB89C41C3B}">
      <dgm:prSet/>
      <dgm:spPr/>
      <dgm:t>
        <a:bodyPr/>
        <a:lstStyle/>
        <a:p>
          <a:endParaRPr lang="es-ES"/>
        </a:p>
      </dgm:t>
    </dgm:pt>
    <dgm:pt modelId="{CA3F5850-E853-9C42-A290-C96565E38EA0}" type="sibTrans" cxnId="{54AC45F8-9E26-6B46-A069-83EB89C41C3B}">
      <dgm:prSet/>
      <dgm:spPr/>
      <dgm:t>
        <a:bodyPr/>
        <a:lstStyle/>
        <a:p>
          <a:endParaRPr lang="es-ES"/>
        </a:p>
      </dgm:t>
    </dgm:pt>
    <dgm:pt modelId="{62871145-D4F3-954C-93F4-AC56DFB7AEC3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Interconexión del conocimiento</a:t>
          </a:r>
        </a:p>
      </dgm:t>
    </dgm:pt>
    <dgm:pt modelId="{AC365EBA-B9E5-0043-9D5B-1E115561DDE6}" type="sibTrans" cxnId="{C72D4509-BD62-C145-8E0D-D675F65FFC90}">
      <dgm:prSet/>
      <dgm:spPr/>
      <dgm:t>
        <a:bodyPr/>
        <a:lstStyle/>
        <a:p>
          <a:endParaRPr lang="es-ES"/>
        </a:p>
      </dgm:t>
    </dgm:pt>
    <dgm:pt modelId="{A3555F57-9017-C440-9CAF-DDABB2451D47}" type="parTrans" cxnId="{C72D4509-BD62-C145-8E0D-D675F65FFC90}">
      <dgm:prSet/>
      <dgm:spPr/>
      <dgm:t>
        <a:bodyPr/>
        <a:lstStyle/>
        <a:p>
          <a:endParaRPr lang="es-ES"/>
        </a:p>
      </dgm:t>
    </dgm:pt>
    <dgm:pt modelId="{C00730EB-6610-314A-B6B1-1835F5B78E9B}" type="pres">
      <dgm:prSet presAssocID="{78691F8E-4668-1B49-84A6-904CB5CCD04E}" presName="Name0" presStyleCnt="0">
        <dgm:presLayoutVars>
          <dgm:dir/>
          <dgm:animLvl val="lvl"/>
          <dgm:resizeHandles val="exact"/>
        </dgm:presLayoutVars>
      </dgm:prSet>
      <dgm:spPr/>
    </dgm:pt>
    <dgm:pt modelId="{3C6E8404-C3B6-0840-8336-6B59CEE07C10}" type="pres">
      <dgm:prSet presAssocID="{36B8C616-D314-3646-84BC-198FE2D060B8}" presName="boxAndChildren" presStyleCnt="0"/>
      <dgm:spPr/>
    </dgm:pt>
    <dgm:pt modelId="{214B0CB9-7A3C-0E47-A1EE-27F82819B813}" type="pres">
      <dgm:prSet presAssocID="{36B8C616-D314-3646-84BC-198FE2D060B8}" presName="parentTextBox" presStyleLbl="node1" presStyleIdx="0" presStyleCnt="3"/>
      <dgm:spPr/>
    </dgm:pt>
    <dgm:pt modelId="{F5411BE9-6EFA-8941-9C78-A1736006168B}" type="pres">
      <dgm:prSet presAssocID="{36B8C616-D314-3646-84BC-198FE2D060B8}" presName="entireBox" presStyleLbl="node1" presStyleIdx="0" presStyleCnt="3"/>
      <dgm:spPr/>
    </dgm:pt>
    <dgm:pt modelId="{89C187FE-D78D-5040-BF92-86BB7F74C32F}" type="pres">
      <dgm:prSet presAssocID="{36B8C616-D314-3646-84BC-198FE2D060B8}" presName="descendantBox" presStyleCnt="0"/>
      <dgm:spPr/>
    </dgm:pt>
    <dgm:pt modelId="{59BC1919-E870-4240-B3F1-AA80DB5F401C}" type="pres">
      <dgm:prSet presAssocID="{5E90DA10-AB10-7C4D-87EB-6A35E87B3EB0}" presName="childTextBox" presStyleLbl="fgAccFollowNode1" presStyleIdx="0" presStyleCnt="6">
        <dgm:presLayoutVars>
          <dgm:bulletEnabled val="1"/>
        </dgm:presLayoutVars>
      </dgm:prSet>
      <dgm:spPr/>
    </dgm:pt>
    <dgm:pt modelId="{466DD72B-52B5-9D4B-BD7D-DB9B9AFFC214}" type="pres">
      <dgm:prSet presAssocID="{3DCDCDAF-CAAE-2B4C-B3E4-F1C98813296F}" presName="childTextBox" presStyleLbl="fgAccFollowNode1" presStyleIdx="1" presStyleCnt="6">
        <dgm:presLayoutVars>
          <dgm:bulletEnabled val="1"/>
        </dgm:presLayoutVars>
      </dgm:prSet>
      <dgm:spPr/>
    </dgm:pt>
    <dgm:pt modelId="{1207AEE5-080D-6943-AA7D-09FC4FA8B916}" type="pres">
      <dgm:prSet presAssocID="{AC365EBA-B9E5-0043-9D5B-1E115561DDE6}" presName="sp" presStyleCnt="0"/>
      <dgm:spPr/>
    </dgm:pt>
    <dgm:pt modelId="{1D3FB167-60B7-0449-B6BD-5BFC94517139}" type="pres">
      <dgm:prSet presAssocID="{62871145-D4F3-954C-93F4-AC56DFB7AEC3}" presName="arrowAndChildren" presStyleCnt="0"/>
      <dgm:spPr/>
    </dgm:pt>
    <dgm:pt modelId="{F353E47A-E902-1843-AA89-C736CC44A181}" type="pres">
      <dgm:prSet presAssocID="{62871145-D4F3-954C-93F4-AC56DFB7AEC3}" presName="parentTextArrow" presStyleLbl="node1" presStyleIdx="0" presStyleCnt="3"/>
      <dgm:spPr/>
    </dgm:pt>
    <dgm:pt modelId="{295F0861-B95C-5948-B38C-A098E17846EE}" type="pres">
      <dgm:prSet presAssocID="{62871145-D4F3-954C-93F4-AC56DFB7AEC3}" presName="arrow" presStyleLbl="node1" presStyleIdx="1" presStyleCnt="3"/>
      <dgm:spPr/>
    </dgm:pt>
    <dgm:pt modelId="{602B15A0-CC92-A242-A4EC-4002F79DFED2}" type="pres">
      <dgm:prSet presAssocID="{62871145-D4F3-954C-93F4-AC56DFB7AEC3}" presName="descendantArrow" presStyleCnt="0"/>
      <dgm:spPr/>
    </dgm:pt>
    <dgm:pt modelId="{7CB1E3D6-E3F9-374C-B8A9-A0AFD07DA8B9}" type="pres">
      <dgm:prSet presAssocID="{A289291D-52C6-2443-8BA1-6C6CFDF19F7B}" presName="childTextArrow" presStyleLbl="fgAccFollowNode1" presStyleIdx="2" presStyleCnt="6">
        <dgm:presLayoutVars>
          <dgm:bulletEnabled val="1"/>
        </dgm:presLayoutVars>
      </dgm:prSet>
      <dgm:spPr/>
    </dgm:pt>
    <dgm:pt modelId="{4E8AB951-7756-DA4F-B12D-CABC290D5435}" type="pres">
      <dgm:prSet presAssocID="{CBCAED1D-B5C4-924D-925D-2FFD31B94A4B}" presName="childTextArrow" presStyleLbl="fgAccFollowNode1" presStyleIdx="3" presStyleCnt="6">
        <dgm:presLayoutVars>
          <dgm:bulletEnabled val="1"/>
        </dgm:presLayoutVars>
      </dgm:prSet>
      <dgm:spPr/>
    </dgm:pt>
    <dgm:pt modelId="{2C833B03-614A-304E-986A-8D81C19369CA}" type="pres">
      <dgm:prSet presAssocID="{7AE4EC68-7CDF-BE42-BE37-196AC6110535}" presName="sp" presStyleCnt="0"/>
      <dgm:spPr/>
    </dgm:pt>
    <dgm:pt modelId="{1F543356-29B9-1540-93AC-C4D030FA1D48}" type="pres">
      <dgm:prSet presAssocID="{228B81D6-FD61-694B-87C1-24F2109BD3C1}" presName="arrowAndChildren" presStyleCnt="0"/>
      <dgm:spPr/>
    </dgm:pt>
    <dgm:pt modelId="{6D0E2006-ABE3-3142-AFE4-BC237824C201}" type="pres">
      <dgm:prSet presAssocID="{228B81D6-FD61-694B-87C1-24F2109BD3C1}" presName="parentTextArrow" presStyleLbl="node1" presStyleIdx="1" presStyleCnt="3"/>
      <dgm:spPr/>
    </dgm:pt>
    <dgm:pt modelId="{11CDD1FD-F0CC-4242-A185-97F44E3E6567}" type="pres">
      <dgm:prSet presAssocID="{228B81D6-FD61-694B-87C1-24F2109BD3C1}" presName="arrow" presStyleLbl="node1" presStyleIdx="2" presStyleCnt="3"/>
      <dgm:spPr/>
    </dgm:pt>
    <dgm:pt modelId="{E90532AE-9DC8-CA4F-B15A-3AA1AFD6C6B3}" type="pres">
      <dgm:prSet presAssocID="{228B81D6-FD61-694B-87C1-24F2109BD3C1}" presName="descendantArrow" presStyleCnt="0"/>
      <dgm:spPr/>
    </dgm:pt>
    <dgm:pt modelId="{4FF77C5E-9627-214A-B39C-DB00BC49175A}" type="pres">
      <dgm:prSet presAssocID="{AD72FD16-2E4B-834C-8B53-55FF6EA54B1A}" presName="childTextArrow" presStyleLbl="fgAccFollowNode1" presStyleIdx="4" presStyleCnt="6">
        <dgm:presLayoutVars>
          <dgm:bulletEnabled val="1"/>
        </dgm:presLayoutVars>
      </dgm:prSet>
      <dgm:spPr/>
    </dgm:pt>
    <dgm:pt modelId="{2B98108D-F45B-5A47-8D16-72B8BFD6F06E}" type="pres">
      <dgm:prSet presAssocID="{85F7C66A-3C0C-5D44-A5BF-B6B332FE6A5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72D4509-BD62-C145-8E0D-D675F65FFC90}" srcId="{78691F8E-4668-1B49-84A6-904CB5CCD04E}" destId="{62871145-D4F3-954C-93F4-AC56DFB7AEC3}" srcOrd="1" destOrd="0" parTransId="{A3555F57-9017-C440-9CAF-DDABB2451D47}" sibTransId="{AC365EBA-B9E5-0043-9D5B-1E115561DDE6}"/>
    <dgm:cxn modelId="{9B5BB129-EEA9-6B4B-9294-5E27BBBC7B03}" srcId="{62871145-D4F3-954C-93F4-AC56DFB7AEC3}" destId="{CBCAED1D-B5C4-924D-925D-2FFD31B94A4B}" srcOrd="1" destOrd="0" parTransId="{FF9B75D0-7B2A-5449-953B-E55A6B49B669}" sibTransId="{82CFC515-B8FE-A74C-9BCA-F7D08CA5AF93}"/>
    <dgm:cxn modelId="{B3C00937-006B-7941-9D17-D39FAB550E7B}" type="presOf" srcId="{5E90DA10-AB10-7C4D-87EB-6A35E87B3EB0}" destId="{59BC1919-E870-4240-B3F1-AA80DB5F401C}" srcOrd="0" destOrd="0" presId="urn:microsoft.com/office/officeart/2005/8/layout/process4"/>
    <dgm:cxn modelId="{92D22C37-AEA7-2F48-B78D-76DDCC345597}" srcId="{228B81D6-FD61-694B-87C1-24F2109BD3C1}" destId="{AD72FD16-2E4B-834C-8B53-55FF6EA54B1A}" srcOrd="0" destOrd="0" parTransId="{9B00EB68-1970-8843-8FA5-063D1A08F83F}" sibTransId="{6DD15702-3D07-2141-A268-B388CE9EBFB8}"/>
    <dgm:cxn modelId="{4B778637-11BB-CB4A-8E3A-19467837D13E}" type="presOf" srcId="{228B81D6-FD61-694B-87C1-24F2109BD3C1}" destId="{6D0E2006-ABE3-3142-AFE4-BC237824C201}" srcOrd="0" destOrd="0" presId="urn:microsoft.com/office/officeart/2005/8/layout/process4"/>
    <dgm:cxn modelId="{BFA9CF39-ED73-DC48-B02B-78AF5B00F3B2}" type="presOf" srcId="{A289291D-52C6-2443-8BA1-6C6CFDF19F7B}" destId="{7CB1E3D6-E3F9-374C-B8A9-A0AFD07DA8B9}" srcOrd="0" destOrd="0" presId="urn:microsoft.com/office/officeart/2005/8/layout/process4"/>
    <dgm:cxn modelId="{EAC15F5A-D202-014A-985F-E2B6C1229A76}" srcId="{36B8C616-D314-3646-84BC-198FE2D060B8}" destId="{5E90DA10-AB10-7C4D-87EB-6A35E87B3EB0}" srcOrd="0" destOrd="0" parTransId="{1B062458-255E-B846-BC92-3BC3821626EB}" sibTransId="{1A199F02-AD41-544A-9430-E2C34E785AD5}"/>
    <dgm:cxn modelId="{3EA5CE62-8B27-8247-9C21-9E6029495008}" type="presOf" srcId="{AD72FD16-2E4B-834C-8B53-55FF6EA54B1A}" destId="{4FF77C5E-9627-214A-B39C-DB00BC49175A}" srcOrd="0" destOrd="0" presId="urn:microsoft.com/office/officeart/2005/8/layout/process4"/>
    <dgm:cxn modelId="{CB9FA266-167A-9D41-8224-E54286D0B296}" type="presOf" srcId="{36B8C616-D314-3646-84BC-198FE2D060B8}" destId="{214B0CB9-7A3C-0E47-A1EE-27F82819B813}" srcOrd="0" destOrd="0" presId="urn:microsoft.com/office/officeart/2005/8/layout/process4"/>
    <dgm:cxn modelId="{6E6F3E70-C41F-1E48-B65F-14852BAE0780}" type="presOf" srcId="{CBCAED1D-B5C4-924D-925D-2FFD31B94A4B}" destId="{4E8AB951-7756-DA4F-B12D-CABC290D5435}" srcOrd="0" destOrd="0" presId="urn:microsoft.com/office/officeart/2005/8/layout/process4"/>
    <dgm:cxn modelId="{51716E70-07DC-A744-A4CE-775F06E1869F}" type="presOf" srcId="{62871145-D4F3-954C-93F4-AC56DFB7AEC3}" destId="{295F0861-B95C-5948-B38C-A098E17846EE}" srcOrd="1" destOrd="0" presId="urn:microsoft.com/office/officeart/2005/8/layout/process4"/>
    <dgm:cxn modelId="{760CAB75-BB77-F547-81C6-1C94573608E9}" srcId="{78691F8E-4668-1B49-84A6-904CB5CCD04E}" destId="{228B81D6-FD61-694B-87C1-24F2109BD3C1}" srcOrd="0" destOrd="0" parTransId="{4E327883-6CD1-154E-B02F-B177E2BC68DD}" sibTransId="{7AE4EC68-7CDF-BE42-BE37-196AC6110535}"/>
    <dgm:cxn modelId="{DB0F2B89-571D-CF46-A8DA-35B6224F4F0A}" srcId="{228B81D6-FD61-694B-87C1-24F2109BD3C1}" destId="{85F7C66A-3C0C-5D44-A5BF-B6B332FE6A57}" srcOrd="1" destOrd="0" parTransId="{7C821168-D95D-9949-AF4C-59A8ABD3961F}" sibTransId="{86ED8B01-3D61-1545-8AE4-9440E591F326}"/>
    <dgm:cxn modelId="{CD824C89-772B-DC4F-9128-F5CCB133FED0}" type="presOf" srcId="{228B81D6-FD61-694B-87C1-24F2109BD3C1}" destId="{11CDD1FD-F0CC-4242-A185-97F44E3E6567}" srcOrd="1" destOrd="0" presId="urn:microsoft.com/office/officeart/2005/8/layout/process4"/>
    <dgm:cxn modelId="{BEBB7796-1D00-4E4B-A48F-5AE9DD2B41EB}" type="presOf" srcId="{62871145-D4F3-954C-93F4-AC56DFB7AEC3}" destId="{F353E47A-E902-1843-AA89-C736CC44A181}" srcOrd="0" destOrd="0" presId="urn:microsoft.com/office/officeart/2005/8/layout/process4"/>
    <dgm:cxn modelId="{B01B9AA7-E0BB-2647-BB06-4C165A49FDC4}" type="presOf" srcId="{85F7C66A-3C0C-5D44-A5BF-B6B332FE6A57}" destId="{2B98108D-F45B-5A47-8D16-72B8BFD6F06E}" srcOrd="0" destOrd="0" presId="urn:microsoft.com/office/officeart/2005/8/layout/process4"/>
    <dgm:cxn modelId="{7AD026B7-83D4-0847-9252-363B2EF91B79}" type="presOf" srcId="{36B8C616-D314-3646-84BC-198FE2D060B8}" destId="{F5411BE9-6EFA-8941-9C78-A1736006168B}" srcOrd="1" destOrd="0" presId="urn:microsoft.com/office/officeart/2005/8/layout/process4"/>
    <dgm:cxn modelId="{D9549FC1-2B77-1140-9456-CEBABDF5D6C8}" type="presOf" srcId="{78691F8E-4668-1B49-84A6-904CB5CCD04E}" destId="{C00730EB-6610-314A-B6B1-1835F5B78E9B}" srcOrd="0" destOrd="0" presId="urn:microsoft.com/office/officeart/2005/8/layout/process4"/>
    <dgm:cxn modelId="{BE6F76C8-2ABA-174E-A208-F5B9BA309749}" srcId="{62871145-D4F3-954C-93F4-AC56DFB7AEC3}" destId="{A289291D-52C6-2443-8BA1-6C6CFDF19F7B}" srcOrd="0" destOrd="0" parTransId="{3713438F-9A39-564E-AA3A-06ED3D0BD3B5}" sibTransId="{691EEC32-B961-A246-8E5F-E72967506DFA}"/>
    <dgm:cxn modelId="{E623C3DD-6B21-3347-9E6F-47D9DCD548C1}" type="presOf" srcId="{3DCDCDAF-CAAE-2B4C-B3E4-F1C98813296F}" destId="{466DD72B-52B5-9D4B-BD7D-DB9B9AFFC214}" srcOrd="0" destOrd="0" presId="urn:microsoft.com/office/officeart/2005/8/layout/process4"/>
    <dgm:cxn modelId="{832131E2-45B7-F34A-B8DB-C5B129EA157F}" srcId="{78691F8E-4668-1B49-84A6-904CB5CCD04E}" destId="{36B8C616-D314-3646-84BC-198FE2D060B8}" srcOrd="2" destOrd="0" parTransId="{63A28CA6-0358-5B4E-9D12-FD3F4057D445}" sibTransId="{222F9A0D-D8F9-CC47-A610-FFDBFB5246FD}"/>
    <dgm:cxn modelId="{54AC45F8-9E26-6B46-A069-83EB89C41C3B}" srcId="{36B8C616-D314-3646-84BC-198FE2D060B8}" destId="{3DCDCDAF-CAAE-2B4C-B3E4-F1C98813296F}" srcOrd="1" destOrd="0" parTransId="{6F033A8F-BD69-484F-A4E0-095DAB0C2F05}" sibTransId="{CA3F5850-E853-9C42-A290-C96565E38EA0}"/>
    <dgm:cxn modelId="{60CB2EBB-28A7-DD4A-8C02-73EC7E0C57BC}" type="presParOf" srcId="{C00730EB-6610-314A-B6B1-1835F5B78E9B}" destId="{3C6E8404-C3B6-0840-8336-6B59CEE07C10}" srcOrd="0" destOrd="0" presId="urn:microsoft.com/office/officeart/2005/8/layout/process4"/>
    <dgm:cxn modelId="{6B8E719A-F89C-C14A-BDFD-CE80BA35103B}" type="presParOf" srcId="{3C6E8404-C3B6-0840-8336-6B59CEE07C10}" destId="{214B0CB9-7A3C-0E47-A1EE-27F82819B813}" srcOrd="0" destOrd="0" presId="urn:microsoft.com/office/officeart/2005/8/layout/process4"/>
    <dgm:cxn modelId="{5F560522-93E3-984A-AEF5-F70264D32D7E}" type="presParOf" srcId="{3C6E8404-C3B6-0840-8336-6B59CEE07C10}" destId="{F5411BE9-6EFA-8941-9C78-A1736006168B}" srcOrd="1" destOrd="0" presId="urn:microsoft.com/office/officeart/2005/8/layout/process4"/>
    <dgm:cxn modelId="{3AC66897-CCE7-6144-8052-6B5158859AA4}" type="presParOf" srcId="{3C6E8404-C3B6-0840-8336-6B59CEE07C10}" destId="{89C187FE-D78D-5040-BF92-86BB7F74C32F}" srcOrd="2" destOrd="0" presId="urn:microsoft.com/office/officeart/2005/8/layout/process4"/>
    <dgm:cxn modelId="{140C7FB5-1203-A641-8CC1-2C497F7A3183}" type="presParOf" srcId="{89C187FE-D78D-5040-BF92-86BB7F74C32F}" destId="{59BC1919-E870-4240-B3F1-AA80DB5F401C}" srcOrd="0" destOrd="0" presId="urn:microsoft.com/office/officeart/2005/8/layout/process4"/>
    <dgm:cxn modelId="{220EEDE2-5AE3-8E49-ABA0-F9AF72FBBE01}" type="presParOf" srcId="{89C187FE-D78D-5040-BF92-86BB7F74C32F}" destId="{466DD72B-52B5-9D4B-BD7D-DB9B9AFFC214}" srcOrd="1" destOrd="0" presId="urn:microsoft.com/office/officeart/2005/8/layout/process4"/>
    <dgm:cxn modelId="{D2674918-8131-F443-81A4-E6FF53C8131F}" type="presParOf" srcId="{C00730EB-6610-314A-B6B1-1835F5B78E9B}" destId="{1207AEE5-080D-6943-AA7D-09FC4FA8B916}" srcOrd="1" destOrd="0" presId="urn:microsoft.com/office/officeart/2005/8/layout/process4"/>
    <dgm:cxn modelId="{939DE7D5-E19F-894D-979D-F18493B82E4D}" type="presParOf" srcId="{C00730EB-6610-314A-B6B1-1835F5B78E9B}" destId="{1D3FB167-60B7-0449-B6BD-5BFC94517139}" srcOrd="2" destOrd="0" presId="urn:microsoft.com/office/officeart/2005/8/layout/process4"/>
    <dgm:cxn modelId="{204A2684-E4F2-C44B-8BFF-8336B1B9D534}" type="presParOf" srcId="{1D3FB167-60B7-0449-B6BD-5BFC94517139}" destId="{F353E47A-E902-1843-AA89-C736CC44A181}" srcOrd="0" destOrd="0" presId="urn:microsoft.com/office/officeart/2005/8/layout/process4"/>
    <dgm:cxn modelId="{6E2EF10A-EB35-5D4C-A1C8-CF255301CC68}" type="presParOf" srcId="{1D3FB167-60B7-0449-B6BD-5BFC94517139}" destId="{295F0861-B95C-5948-B38C-A098E17846EE}" srcOrd="1" destOrd="0" presId="urn:microsoft.com/office/officeart/2005/8/layout/process4"/>
    <dgm:cxn modelId="{BC52CAAD-9D18-564D-99B1-D412248DBF67}" type="presParOf" srcId="{1D3FB167-60B7-0449-B6BD-5BFC94517139}" destId="{602B15A0-CC92-A242-A4EC-4002F79DFED2}" srcOrd="2" destOrd="0" presId="urn:microsoft.com/office/officeart/2005/8/layout/process4"/>
    <dgm:cxn modelId="{94B779E3-EDA1-8A4B-A86D-B483F8C5543E}" type="presParOf" srcId="{602B15A0-CC92-A242-A4EC-4002F79DFED2}" destId="{7CB1E3D6-E3F9-374C-B8A9-A0AFD07DA8B9}" srcOrd="0" destOrd="0" presId="urn:microsoft.com/office/officeart/2005/8/layout/process4"/>
    <dgm:cxn modelId="{CADB55FA-573A-5B44-8016-AD22F3E9B5B2}" type="presParOf" srcId="{602B15A0-CC92-A242-A4EC-4002F79DFED2}" destId="{4E8AB951-7756-DA4F-B12D-CABC290D5435}" srcOrd="1" destOrd="0" presId="urn:microsoft.com/office/officeart/2005/8/layout/process4"/>
    <dgm:cxn modelId="{288EB327-08A4-4349-BC2B-30702B2F2D0A}" type="presParOf" srcId="{C00730EB-6610-314A-B6B1-1835F5B78E9B}" destId="{2C833B03-614A-304E-986A-8D81C19369CA}" srcOrd="3" destOrd="0" presId="urn:microsoft.com/office/officeart/2005/8/layout/process4"/>
    <dgm:cxn modelId="{7DC82989-C979-534D-8938-8D63FCE57B02}" type="presParOf" srcId="{C00730EB-6610-314A-B6B1-1835F5B78E9B}" destId="{1F543356-29B9-1540-93AC-C4D030FA1D48}" srcOrd="4" destOrd="0" presId="urn:microsoft.com/office/officeart/2005/8/layout/process4"/>
    <dgm:cxn modelId="{0935226C-7DBD-B44E-A310-251503F0879C}" type="presParOf" srcId="{1F543356-29B9-1540-93AC-C4D030FA1D48}" destId="{6D0E2006-ABE3-3142-AFE4-BC237824C201}" srcOrd="0" destOrd="0" presId="urn:microsoft.com/office/officeart/2005/8/layout/process4"/>
    <dgm:cxn modelId="{B2E80F1B-0875-4E43-B304-9A7438CE7AA8}" type="presParOf" srcId="{1F543356-29B9-1540-93AC-C4D030FA1D48}" destId="{11CDD1FD-F0CC-4242-A185-97F44E3E6567}" srcOrd="1" destOrd="0" presId="urn:microsoft.com/office/officeart/2005/8/layout/process4"/>
    <dgm:cxn modelId="{385B3A90-9695-524E-BBC6-ABB4BC7CD93E}" type="presParOf" srcId="{1F543356-29B9-1540-93AC-C4D030FA1D48}" destId="{E90532AE-9DC8-CA4F-B15A-3AA1AFD6C6B3}" srcOrd="2" destOrd="0" presId="urn:microsoft.com/office/officeart/2005/8/layout/process4"/>
    <dgm:cxn modelId="{99A3D232-2566-384A-8581-796974ED63B1}" type="presParOf" srcId="{E90532AE-9DC8-CA4F-B15A-3AA1AFD6C6B3}" destId="{4FF77C5E-9627-214A-B39C-DB00BC49175A}" srcOrd="0" destOrd="0" presId="urn:microsoft.com/office/officeart/2005/8/layout/process4"/>
    <dgm:cxn modelId="{7EC240C6-BD5E-7B47-9B11-67F9B8B82CDD}" type="presParOf" srcId="{E90532AE-9DC8-CA4F-B15A-3AA1AFD6C6B3}" destId="{2B98108D-F45B-5A47-8D16-72B8BFD6F06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4947E-A02C-8D43-AF66-6018D7614484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C87D4B-A3F9-D54A-B79A-36F693D7B23B}">
      <dgm:prSet phldrT="[Texto]"/>
      <dgm:spPr/>
      <dgm:t>
        <a:bodyPr/>
        <a:lstStyle/>
        <a:p>
          <a:r>
            <a:rPr lang="es-ES" b="1" dirty="0">
              <a:solidFill>
                <a:srgbClr val="C00000"/>
              </a:solidFill>
            </a:rPr>
            <a:t>PAUTA DE </a:t>
          </a:r>
        </a:p>
      </dgm:t>
    </dgm:pt>
    <dgm:pt modelId="{0C95B399-47C5-8549-8A55-55BBD748D348}" type="parTrans" cxnId="{7D1CB951-8941-3F41-804A-31DDD6630BD6}">
      <dgm:prSet/>
      <dgm:spPr/>
      <dgm:t>
        <a:bodyPr/>
        <a:lstStyle/>
        <a:p>
          <a:endParaRPr lang="es-ES"/>
        </a:p>
      </dgm:t>
    </dgm:pt>
    <dgm:pt modelId="{3E2851C9-AB2A-3B4A-A6E4-520AEA3C1204}" type="sibTrans" cxnId="{7D1CB951-8941-3F41-804A-31DDD6630BD6}">
      <dgm:prSet/>
      <dgm:spPr/>
      <dgm:t>
        <a:bodyPr/>
        <a:lstStyle/>
        <a:p>
          <a:endParaRPr lang="es-ES"/>
        </a:p>
      </dgm:t>
    </dgm:pt>
    <dgm:pt modelId="{B3B1199B-F3F1-7A48-B574-974C27E08C5A}">
      <dgm:prSet phldrT="[Texto]"/>
      <dgm:spPr/>
      <dgm:t>
        <a:bodyPr/>
        <a:lstStyle/>
        <a:p>
          <a:r>
            <a:rPr lang="es-ES" b="1" dirty="0">
              <a:solidFill>
                <a:srgbClr val="C00000"/>
              </a:solidFill>
            </a:rPr>
            <a:t>ANALISIS</a:t>
          </a:r>
        </a:p>
      </dgm:t>
    </dgm:pt>
    <dgm:pt modelId="{A7FF3B50-40AA-1D4B-895C-8F614D7491E1}" type="parTrans" cxnId="{843C76A9-9F5A-5443-8503-25DD13970CDB}">
      <dgm:prSet/>
      <dgm:spPr/>
      <dgm:t>
        <a:bodyPr/>
        <a:lstStyle/>
        <a:p>
          <a:endParaRPr lang="es-ES"/>
        </a:p>
      </dgm:t>
    </dgm:pt>
    <dgm:pt modelId="{61BD86D3-2475-5445-BDB9-BF6FC918E248}" type="sibTrans" cxnId="{843C76A9-9F5A-5443-8503-25DD13970CDB}">
      <dgm:prSet/>
      <dgm:spPr/>
      <dgm:t>
        <a:bodyPr/>
        <a:lstStyle/>
        <a:p>
          <a:endParaRPr lang="es-ES"/>
        </a:p>
      </dgm:t>
    </dgm:pt>
    <dgm:pt modelId="{919CFBCC-E273-794B-A690-FBDC12CA9D0A}">
      <dgm:prSet phldrT="[Texto]"/>
      <dgm:spPr/>
      <dgm:t>
        <a:bodyPr/>
        <a:lstStyle/>
        <a:p>
          <a:r>
            <a:rPr lang="es-ES" b="1" dirty="0">
              <a:solidFill>
                <a:srgbClr val="C00000"/>
              </a:solidFill>
            </a:rPr>
            <a:t>CASOS</a:t>
          </a:r>
        </a:p>
      </dgm:t>
    </dgm:pt>
    <dgm:pt modelId="{E99310BF-E303-E240-B303-7A91C8199649}" type="parTrans" cxnId="{C1754F7D-93D2-5045-8943-4168874E27CA}">
      <dgm:prSet/>
      <dgm:spPr/>
      <dgm:t>
        <a:bodyPr/>
        <a:lstStyle/>
        <a:p>
          <a:endParaRPr lang="es-ES"/>
        </a:p>
      </dgm:t>
    </dgm:pt>
    <dgm:pt modelId="{ECCC8408-9657-4C49-BAE3-2CABDF50804C}" type="sibTrans" cxnId="{C1754F7D-93D2-5045-8943-4168874E27CA}">
      <dgm:prSet/>
      <dgm:spPr/>
      <dgm:t>
        <a:bodyPr/>
        <a:lstStyle/>
        <a:p>
          <a:endParaRPr lang="es-ES"/>
        </a:p>
      </dgm:t>
    </dgm:pt>
    <dgm:pt modelId="{5D91CA8E-F78F-D84A-9538-E97522E3E73F}" type="pres">
      <dgm:prSet presAssocID="{8F24947E-A02C-8D43-AF66-6018D7614484}" presName="rootnode" presStyleCnt="0">
        <dgm:presLayoutVars>
          <dgm:chMax/>
          <dgm:chPref/>
          <dgm:dir/>
          <dgm:animLvl val="lvl"/>
        </dgm:presLayoutVars>
      </dgm:prSet>
      <dgm:spPr/>
    </dgm:pt>
    <dgm:pt modelId="{0B63C8CB-71E9-2944-A02E-CF7C56EA5878}" type="pres">
      <dgm:prSet presAssocID="{07C87D4B-A3F9-D54A-B79A-36F693D7B23B}" presName="composite" presStyleCnt="0"/>
      <dgm:spPr/>
    </dgm:pt>
    <dgm:pt modelId="{41F545AF-07B2-7D46-9C85-E67FDEFBDCA2}" type="pres">
      <dgm:prSet presAssocID="{07C87D4B-A3F9-D54A-B79A-36F693D7B23B}" presName="LShape" presStyleLbl="alignNode1" presStyleIdx="0" presStyleCnt="5" custLinFactNeighborX="-8477" custLinFactNeighborY="8463"/>
      <dgm:spPr/>
    </dgm:pt>
    <dgm:pt modelId="{715B41B3-3A3F-7245-9E6F-ECF41D24ED51}" type="pres">
      <dgm:prSet presAssocID="{07C87D4B-A3F9-D54A-B79A-36F693D7B23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C78A5A3-9178-DA43-8737-82AA0298A777}" type="pres">
      <dgm:prSet presAssocID="{07C87D4B-A3F9-D54A-B79A-36F693D7B23B}" presName="Triangle" presStyleLbl="alignNode1" presStyleIdx="1" presStyleCnt="5"/>
      <dgm:spPr/>
    </dgm:pt>
    <dgm:pt modelId="{BE8FC35B-8B51-1E4C-A175-34680E9702C5}" type="pres">
      <dgm:prSet presAssocID="{3E2851C9-AB2A-3B4A-A6E4-520AEA3C1204}" presName="sibTrans" presStyleCnt="0"/>
      <dgm:spPr/>
    </dgm:pt>
    <dgm:pt modelId="{F88BCFB2-D2F0-6B45-9AEB-26D211208FA6}" type="pres">
      <dgm:prSet presAssocID="{3E2851C9-AB2A-3B4A-A6E4-520AEA3C1204}" presName="space" presStyleCnt="0"/>
      <dgm:spPr/>
    </dgm:pt>
    <dgm:pt modelId="{96856794-3A52-174D-9619-A4C3D18F182E}" type="pres">
      <dgm:prSet presAssocID="{B3B1199B-F3F1-7A48-B574-974C27E08C5A}" presName="composite" presStyleCnt="0"/>
      <dgm:spPr/>
    </dgm:pt>
    <dgm:pt modelId="{C8D66FF6-8622-AE41-832D-A4BC3C4C3EF0}" type="pres">
      <dgm:prSet presAssocID="{B3B1199B-F3F1-7A48-B574-974C27E08C5A}" presName="LShape" presStyleLbl="alignNode1" presStyleIdx="2" presStyleCnt="5" custLinFactNeighborX="100" custLinFactNeighborY="-5642"/>
      <dgm:spPr/>
    </dgm:pt>
    <dgm:pt modelId="{74DF84E1-4D2F-D442-A1BE-E66739BD81DC}" type="pres">
      <dgm:prSet presAssocID="{B3B1199B-F3F1-7A48-B574-974C27E08C5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97760C-4DFE-1D4C-BF6A-45A587653B69}" type="pres">
      <dgm:prSet presAssocID="{B3B1199B-F3F1-7A48-B574-974C27E08C5A}" presName="Triangle" presStyleLbl="alignNode1" presStyleIdx="3" presStyleCnt="5"/>
      <dgm:spPr/>
    </dgm:pt>
    <dgm:pt modelId="{7BD43D9C-1E59-AA4E-A678-B45B70F4C23B}" type="pres">
      <dgm:prSet presAssocID="{61BD86D3-2475-5445-BDB9-BF6FC918E248}" presName="sibTrans" presStyleCnt="0"/>
      <dgm:spPr/>
    </dgm:pt>
    <dgm:pt modelId="{AF9CF9FB-4940-D042-B7F9-2D989F517652}" type="pres">
      <dgm:prSet presAssocID="{61BD86D3-2475-5445-BDB9-BF6FC918E248}" presName="space" presStyleCnt="0"/>
      <dgm:spPr/>
    </dgm:pt>
    <dgm:pt modelId="{08BA262E-31B5-5D45-AF80-A4CF49621B68}" type="pres">
      <dgm:prSet presAssocID="{919CFBCC-E273-794B-A690-FBDC12CA9D0A}" presName="composite" presStyleCnt="0"/>
      <dgm:spPr/>
    </dgm:pt>
    <dgm:pt modelId="{4575F635-04FF-B143-8C93-6D771197156C}" type="pres">
      <dgm:prSet presAssocID="{919CFBCC-E273-794B-A690-FBDC12CA9D0A}" presName="LShape" presStyleLbl="alignNode1" presStyleIdx="4" presStyleCnt="5"/>
      <dgm:spPr/>
    </dgm:pt>
    <dgm:pt modelId="{46AEBA80-9B4E-0A4A-B33C-1AB30D2DA190}" type="pres">
      <dgm:prSet presAssocID="{919CFBCC-E273-794B-A690-FBDC12CA9D0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24702E-4D7B-8A49-A995-10A06ADECA2F}" type="presOf" srcId="{8F24947E-A02C-8D43-AF66-6018D7614484}" destId="{5D91CA8E-F78F-D84A-9538-E97522E3E73F}" srcOrd="0" destOrd="0" presId="urn:microsoft.com/office/officeart/2009/3/layout/StepUpProcess"/>
    <dgm:cxn modelId="{B86BC82F-FCC7-294F-98E5-4B10C3DA1781}" type="presOf" srcId="{919CFBCC-E273-794B-A690-FBDC12CA9D0A}" destId="{46AEBA80-9B4E-0A4A-B33C-1AB30D2DA190}" srcOrd="0" destOrd="0" presId="urn:microsoft.com/office/officeart/2009/3/layout/StepUpProcess"/>
    <dgm:cxn modelId="{4EC1084F-F566-4242-81C0-7FC7237C0154}" type="presOf" srcId="{07C87D4B-A3F9-D54A-B79A-36F693D7B23B}" destId="{715B41B3-3A3F-7245-9E6F-ECF41D24ED51}" srcOrd="0" destOrd="0" presId="urn:microsoft.com/office/officeart/2009/3/layout/StepUpProcess"/>
    <dgm:cxn modelId="{7D1CB951-8941-3F41-804A-31DDD6630BD6}" srcId="{8F24947E-A02C-8D43-AF66-6018D7614484}" destId="{07C87D4B-A3F9-D54A-B79A-36F693D7B23B}" srcOrd="0" destOrd="0" parTransId="{0C95B399-47C5-8549-8A55-55BBD748D348}" sibTransId="{3E2851C9-AB2A-3B4A-A6E4-520AEA3C1204}"/>
    <dgm:cxn modelId="{C1754F7D-93D2-5045-8943-4168874E27CA}" srcId="{8F24947E-A02C-8D43-AF66-6018D7614484}" destId="{919CFBCC-E273-794B-A690-FBDC12CA9D0A}" srcOrd="2" destOrd="0" parTransId="{E99310BF-E303-E240-B303-7A91C8199649}" sibTransId="{ECCC8408-9657-4C49-BAE3-2CABDF50804C}"/>
    <dgm:cxn modelId="{22D5FC8A-0CC2-BA43-937B-347D27E61DE4}" type="presOf" srcId="{B3B1199B-F3F1-7A48-B574-974C27E08C5A}" destId="{74DF84E1-4D2F-D442-A1BE-E66739BD81DC}" srcOrd="0" destOrd="0" presId="urn:microsoft.com/office/officeart/2009/3/layout/StepUpProcess"/>
    <dgm:cxn modelId="{843C76A9-9F5A-5443-8503-25DD13970CDB}" srcId="{8F24947E-A02C-8D43-AF66-6018D7614484}" destId="{B3B1199B-F3F1-7A48-B574-974C27E08C5A}" srcOrd="1" destOrd="0" parTransId="{A7FF3B50-40AA-1D4B-895C-8F614D7491E1}" sibTransId="{61BD86D3-2475-5445-BDB9-BF6FC918E248}"/>
    <dgm:cxn modelId="{BBFA28AD-BCB7-9F4B-8FBE-FAC0C927AADE}" type="presParOf" srcId="{5D91CA8E-F78F-D84A-9538-E97522E3E73F}" destId="{0B63C8CB-71E9-2944-A02E-CF7C56EA5878}" srcOrd="0" destOrd="0" presId="urn:microsoft.com/office/officeart/2009/3/layout/StepUpProcess"/>
    <dgm:cxn modelId="{EB088CE1-8720-8248-B303-8B78A3EFF5EC}" type="presParOf" srcId="{0B63C8CB-71E9-2944-A02E-CF7C56EA5878}" destId="{41F545AF-07B2-7D46-9C85-E67FDEFBDCA2}" srcOrd="0" destOrd="0" presId="urn:microsoft.com/office/officeart/2009/3/layout/StepUpProcess"/>
    <dgm:cxn modelId="{2E073ACF-7940-8948-BD25-0B88551ACE38}" type="presParOf" srcId="{0B63C8CB-71E9-2944-A02E-CF7C56EA5878}" destId="{715B41B3-3A3F-7245-9E6F-ECF41D24ED51}" srcOrd="1" destOrd="0" presId="urn:microsoft.com/office/officeart/2009/3/layout/StepUpProcess"/>
    <dgm:cxn modelId="{88593FCA-16DD-8D4D-A6CB-D50620CA2430}" type="presParOf" srcId="{0B63C8CB-71E9-2944-A02E-CF7C56EA5878}" destId="{8C78A5A3-9178-DA43-8737-82AA0298A777}" srcOrd="2" destOrd="0" presId="urn:microsoft.com/office/officeart/2009/3/layout/StepUpProcess"/>
    <dgm:cxn modelId="{FA1D25F0-9DA1-5043-AC95-BF41C14767A8}" type="presParOf" srcId="{5D91CA8E-F78F-D84A-9538-E97522E3E73F}" destId="{BE8FC35B-8B51-1E4C-A175-34680E9702C5}" srcOrd="1" destOrd="0" presId="urn:microsoft.com/office/officeart/2009/3/layout/StepUpProcess"/>
    <dgm:cxn modelId="{A738BD9B-7A64-2F45-BF7E-E83379D20E75}" type="presParOf" srcId="{BE8FC35B-8B51-1E4C-A175-34680E9702C5}" destId="{F88BCFB2-D2F0-6B45-9AEB-26D211208FA6}" srcOrd="0" destOrd="0" presId="urn:microsoft.com/office/officeart/2009/3/layout/StepUpProcess"/>
    <dgm:cxn modelId="{1290C4A9-536A-CA49-AA0E-09BBA14C57CE}" type="presParOf" srcId="{5D91CA8E-F78F-D84A-9538-E97522E3E73F}" destId="{96856794-3A52-174D-9619-A4C3D18F182E}" srcOrd="2" destOrd="0" presId="urn:microsoft.com/office/officeart/2009/3/layout/StepUpProcess"/>
    <dgm:cxn modelId="{172400CB-36FB-EA46-8686-10E51DCC8FEE}" type="presParOf" srcId="{96856794-3A52-174D-9619-A4C3D18F182E}" destId="{C8D66FF6-8622-AE41-832D-A4BC3C4C3EF0}" srcOrd="0" destOrd="0" presId="urn:microsoft.com/office/officeart/2009/3/layout/StepUpProcess"/>
    <dgm:cxn modelId="{19B376B5-2E24-E24A-A46E-978C02A47DDF}" type="presParOf" srcId="{96856794-3A52-174D-9619-A4C3D18F182E}" destId="{74DF84E1-4D2F-D442-A1BE-E66739BD81DC}" srcOrd="1" destOrd="0" presId="urn:microsoft.com/office/officeart/2009/3/layout/StepUpProcess"/>
    <dgm:cxn modelId="{CF405097-F0CE-1745-B24F-D9B980DB6FCE}" type="presParOf" srcId="{96856794-3A52-174D-9619-A4C3D18F182E}" destId="{2897760C-4DFE-1D4C-BF6A-45A587653B69}" srcOrd="2" destOrd="0" presId="urn:microsoft.com/office/officeart/2009/3/layout/StepUpProcess"/>
    <dgm:cxn modelId="{A3118352-DECD-E042-AAE1-937BF5DCD391}" type="presParOf" srcId="{5D91CA8E-F78F-D84A-9538-E97522E3E73F}" destId="{7BD43D9C-1E59-AA4E-A678-B45B70F4C23B}" srcOrd="3" destOrd="0" presId="urn:microsoft.com/office/officeart/2009/3/layout/StepUpProcess"/>
    <dgm:cxn modelId="{CB2252C0-994A-994E-A63B-F0F18B8FA813}" type="presParOf" srcId="{7BD43D9C-1E59-AA4E-A678-B45B70F4C23B}" destId="{AF9CF9FB-4940-D042-B7F9-2D989F517652}" srcOrd="0" destOrd="0" presId="urn:microsoft.com/office/officeart/2009/3/layout/StepUpProcess"/>
    <dgm:cxn modelId="{AC7101A1-3EA7-2B40-A8D3-20B8D5C6E437}" type="presParOf" srcId="{5D91CA8E-F78F-D84A-9538-E97522E3E73F}" destId="{08BA262E-31B5-5D45-AF80-A4CF49621B68}" srcOrd="4" destOrd="0" presId="urn:microsoft.com/office/officeart/2009/3/layout/StepUpProcess"/>
    <dgm:cxn modelId="{16A7F1DF-59AF-8A4D-84F1-1B4E7A35D840}" type="presParOf" srcId="{08BA262E-31B5-5D45-AF80-A4CF49621B68}" destId="{4575F635-04FF-B143-8C93-6D771197156C}" srcOrd="0" destOrd="0" presId="urn:microsoft.com/office/officeart/2009/3/layout/StepUpProcess"/>
    <dgm:cxn modelId="{0B22ADC1-A251-E14E-9021-542F2CDC41B4}" type="presParOf" srcId="{08BA262E-31B5-5D45-AF80-A4CF49621B68}" destId="{46AEBA80-9B4E-0A4A-B33C-1AB30D2DA1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D8E5C-5EBC-A24D-9C2A-ECA0289EEC64}" type="doc">
      <dgm:prSet loTypeId="urn:microsoft.com/office/officeart/2005/8/layout/matrix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60B47F-EB74-C94F-8AE3-CF4DBC73D067}">
      <dgm:prSet phldrT="[Texto]"/>
      <dgm:spPr/>
      <dgm:t>
        <a:bodyPr/>
        <a:lstStyle/>
        <a:p>
          <a:r>
            <a:rPr lang="es-ES" dirty="0"/>
            <a:t>Intereses</a:t>
          </a:r>
        </a:p>
      </dgm:t>
    </dgm:pt>
    <dgm:pt modelId="{4CF233F8-77D2-B64E-9B6B-EF19B5687B5A}" type="parTrans" cxnId="{61E5F58D-1179-7745-99EC-64C0A87393D2}">
      <dgm:prSet/>
      <dgm:spPr/>
      <dgm:t>
        <a:bodyPr/>
        <a:lstStyle/>
        <a:p>
          <a:endParaRPr lang="es-ES"/>
        </a:p>
      </dgm:t>
    </dgm:pt>
    <dgm:pt modelId="{4A235763-C7F2-D647-BCBA-4804420A2B81}" type="sibTrans" cxnId="{61E5F58D-1179-7745-99EC-64C0A87393D2}">
      <dgm:prSet/>
      <dgm:spPr/>
      <dgm:t>
        <a:bodyPr/>
        <a:lstStyle/>
        <a:p>
          <a:endParaRPr lang="es-ES"/>
        </a:p>
      </dgm:t>
    </dgm:pt>
    <dgm:pt modelId="{94E7A76C-5F02-A84C-9B2E-FAAEDEF3FF22}">
      <dgm:prSet phldrT="[Texto]"/>
      <dgm:spPr/>
      <dgm:t>
        <a:bodyPr/>
        <a:lstStyle/>
        <a:p>
          <a:r>
            <a:rPr lang="es-ES" dirty="0"/>
            <a:t>Los míos:</a:t>
          </a:r>
        </a:p>
        <a:p>
          <a:r>
            <a:rPr lang="es-ES" dirty="0">
              <a:effectLst/>
            </a:rPr>
            <a:t>Qué me importa </a:t>
          </a:r>
          <a:endParaRPr lang="es-CL" dirty="0">
            <a:effectLst/>
          </a:endParaRPr>
        </a:p>
        <a:p>
          <a:r>
            <a:rPr lang="es-ES" dirty="0">
              <a:effectLst/>
            </a:rPr>
            <a:t>a mí</a:t>
          </a:r>
          <a:endParaRPr lang="es-ES" dirty="0"/>
        </a:p>
      </dgm:t>
    </dgm:pt>
    <dgm:pt modelId="{F9070725-19CE-4140-87EC-DEDDD1617972}" type="parTrans" cxnId="{37E3AD9B-2136-964A-BA01-3B37725B6F93}">
      <dgm:prSet/>
      <dgm:spPr/>
      <dgm:t>
        <a:bodyPr/>
        <a:lstStyle/>
        <a:p>
          <a:endParaRPr lang="es-ES"/>
        </a:p>
      </dgm:t>
    </dgm:pt>
    <dgm:pt modelId="{922BB673-B55F-B346-8966-EC1597823FC9}" type="sibTrans" cxnId="{37E3AD9B-2136-964A-BA01-3B37725B6F93}">
      <dgm:prSet/>
      <dgm:spPr/>
      <dgm:t>
        <a:bodyPr/>
        <a:lstStyle/>
        <a:p>
          <a:endParaRPr lang="es-ES"/>
        </a:p>
      </dgm:t>
    </dgm:pt>
    <dgm:pt modelId="{789C6358-D8E1-B240-BC3D-2D0C16D3B4E2}">
      <dgm:prSet phldrT="[Texto]"/>
      <dgm:spPr/>
      <dgm:t>
        <a:bodyPr/>
        <a:lstStyle/>
        <a:p>
          <a:r>
            <a:rPr lang="es-ES" dirty="0"/>
            <a:t>Los de la otra parte:</a:t>
          </a:r>
        </a:p>
        <a:p>
          <a:r>
            <a:rPr lang="es-ES" dirty="0">
              <a:effectLst/>
            </a:rPr>
            <a:t>Si yo estuviera</a:t>
          </a:r>
          <a:endParaRPr lang="es-CL" dirty="0">
            <a:effectLst/>
          </a:endParaRPr>
        </a:p>
        <a:p>
          <a:r>
            <a:rPr lang="es-ES" dirty="0">
              <a:effectLst/>
            </a:rPr>
            <a:t>en su lugar, qué me importaría o me preocuparía</a:t>
          </a:r>
          <a:endParaRPr lang="es-ES" dirty="0"/>
        </a:p>
      </dgm:t>
    </dgm:pt>
    <dgm:pt modelId="{26426844-68A4-A44F-87AD-D943DAF02700}" type="parTrans" cxnId="{80D71A86-328D-7746-9140-409C17547860}">
      <dgm:prSet/>
      <dgm:spPr/>
      <dgm:t>
        <a:bodyPr/>
        <a:lstStyle/>
        <a:p>
          <a:endParaRPr lang="es-ES"/>
        </a:p>
      </dgm:t>
    </dgm:pt>
    <dgm:pt modelId="{3918C1CA-FD3E-5540-81B9-17F1CF461044}" type="sibTrans" cxnId="{80D71A86-328D-7746-9140-409C17547860}">
      <dgm:prSet/>
      <dgm:spPr/>
      <dgm:t>
        <a:bodyPr/>
        <a:lstStyle/>
        <a:p>
          <a:endParaRPr lang="es-ES"/>
        </a:p>
      </dgm:t>
    </dgm:pt>
    <dgm:pt modelId="{74363DF6-9C9F-5041-9CFE-3150872CA1DF}">
      <dgm:prSet phldrT="[Texto]"/>
      <dgm:spPr/>
      <dgm:t>
        <a:bodyPr/>
        <a:lstStyle/>
        <a:p>
          <a:r>
            <a:rPr lang="es-ES" dirty="0"/>
            <a:t>De los terceros:</a:t>
          </a:r>
        </a:p>
        <a:p>
          <a:r>
            <a:rPr lang="es-ES" dirty="0">
              <a:effectLst/>
            </a:rPr>
            <a:t>Cuáles son las preocupaciones de otras personas que pueden verse afectadas de manera significativa?</a:t>
          </a:r>
          <a:endParaRPr lang="es-ES" dirty="0"/>
        </a:p>
      </dgm:t>
    </dgm:pt>
    <dgm:pt modelId="{4BF5F26E-D843-E84A-AA9C-E005F43CE236}" type="parTrans" cxnId="{63EFF865-632D-9847-8E77-F0557C03BA86}">
      <dgm:prSet/>
      <dgm:spPr/>
      <dgm:t>
        <a:bodyPr/>
        <a:lstStyle/>
        <a:p>
          <a:endParaRPr lang="es-ES"/>
        </a:p>
      </dgm:t>
    </dgm:pt>
    <dgm:pt modelId="{36E2802B-180E-4741-BFED-4FF5BA6B856E}" type="sibTrans" cxnId="{63EFF865-632D-9847-8E77-F0557C03BA86}">
      <dgm:prSet/>
      <dgm:spPr/>
      <dgm:t>
        <a:bodyPr/>
        <a:lstStyle/>
        <a:p>
          <a:endParaRPr lang="es-ES"/>
        </a:p>
      </dgm:t>
    </dgm:pt>
    <dgm:pt modelId="{6E21F699-A8C3-9044-85B7-23F2C77D906F}">
      <dgm:prSet phldrT="[Texto]"/>
      <dgm:spPr/>
      <dgm:t>
        <a:bodyPr/>
        <a:lstStyle/>
        <a:p>
          <a:r>
            <a:rPr lang="es-ES" dirty="0"/>
            <a:t>De otros actores?</a:t>
          </a:r>
        </a:p>
        <a:p>
          <a:r>
            <a:rPr lang="es-ES" dirty="0"/>
            <a:t>Qué les afecta y que les motiva?</a:t>
          </a:r>
        </a:p>
      </dgm:t>
    </dgm:pt>
    <dgm:pt modelId="{1B521BD0-5FBE-F848-9ACD-074E027E6866}" type="parTrans" cxnId="{B7F72C02-68CC-1B40-AE1E-C4CBB5A017E6}">
      <dgm:prSet/>
      <dgm:spPr/>
      <dgm:t>
        <a:bodyPr/>
        <a:lstStyle/>
        <a:p>
          <a:endParaRPr lang="es-ES"/>
        </a:p>
      </dgm:t>
    </dgm:pt>
    <dgm:pt modelId="{F3D1FA2B-CC35-314B-9CA4-5D0E58C9C1CB}" type="sibTrans" cxnId="{B7F72C02-68CC-1B40-AE1E-C4CBB5A017E6}">
      <dgm:prSet/>
      <dgm:spPr/>
      <dgm:t>
        <a:bodyPr/>
        <a:lstStyle/>
        <a:p>
          <a:endParaRPr lang="es-ES"/>
        </a:p>
      </dgm:t>
    </dgm:pt>
    <dgm:pt modelId="{509A3AC5-BE93-FF47-88FF-A0271687296F}" type="pres">
      <dgm:prSet presAssocID="{848D8E5C-5EBC-A24D-9C2A-ECA0289EEC6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2E1D37-5864-154D-B47A-E21DC82401F4}" type="pres">
      <dgm:prSet presAssocID="{848D8E5C-5EBC-A24D-9C2A-ECA0289EEC64}" presName="matrix" presStyleCnt="0"/>
      <dgm:spPr/>
    </dgm:pt>
    <dgm:pt modelId="{3F4E58DB-36A7-ED45-A0CF-5EFA9CFCD300}" type="pres">
      <dgm:prSet presAssocID="{848D8E5C-5EBC-A24D-9C2A-ECA0289EEC64}" presName="tile1" presStyleLbl="node1" presStyleIdx="0" presStyleCnt="4"/>
      <dgm:spPr/>
    </dgm:pt>
    <dgm:pt modelId="{5EA05A1F-30DE-DD4D-AFB6-1318D0A3AA04}" type="pres">
      <dgm:prSet presAssocID="{848D8E5C-5EBC-A24D-9C2A-ECA0289EEC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92B0AC-E1E0-3C48-9C6D-428BDEE58A96}" type="pres">
      <dgm:prSet presAssocID="{848D8E5C-5EBC-A24D-9C2A-ECA0289EEC64}" presName="tile2" presStyleLbl="node1" presStyleIdx="1" presStyleCnt="4"/>
      <dgm:spPr/>
    </dgm:pt>
    <dgm:pt modelId="{449487F7-2D91-7C4D-8011-2A8DDAAE8D28}" type="pres">
      <dgm:prSet presAssocID="{848D8E5C-5EBC-A24D-9C2A-ECA0289EEC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4742A3-0CE4-EF4A-B473-0084DA83C8AC}" type="pres">
      <dgm:prSet presAssocID="{848D8E5C-5EBC-A24D-9C2A-ECA0289EEC64}" presName="tile3" presStyleLbl="node1" presStyleIdx="2" presStyleCnt="4"/>
      <dgm:spPr/>
    </dgm:pt>
    <dgm:pt modelId="{7FEFE1EE-8598-6F40-B480-BE1748B7E52D}" type="pres">
      <dgm:prSet presAssocID="{848D8E5C-5EBC-A24D-9C2A-ECA0289EEC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1B3E8E-C8AD-954F-ADC7-B867D3FF89F5}" type="pres">
      <dgm:prSet presAssocID="{848D8E5C-5EBC-A24D-9C2A-ECA0289EEC64}" presName="tile4" presStyleLbl="node1" presStyleIdx="3" presStyleCnt="4"/>
      <dgm:spPr/>
    </dgm:pt>
    <dgm:pt modelId="{0F751723-0554-F349-BC00-E770982C0B42}" type="pres">
      <dgm:prSet presAssocID="{848D8E5C-5EBC-A24D-9C2A-ECA0289EEC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33BF01E-4B9D-764A-9C3C-F5FD9CEA2516}" type="pres">
      <dgm:prSet presAssocID="{848D8E5C-5EBC-A24D-9C2A-ECA0289EEC6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7F72C02-68CC-1B40-AE1E-C4CBB5A017E6}" srcId="{FD60B47F-EB74-C94F-8AE3-CF4DBC73D067}" destId="{6E21F699-A8C3-9044-85B7-23F2C77D906F}" srcOrd="3" destOrd="0" parTransId="{1B521BD0-5FBE-F848-9ACD-074E027E6866}" sibTransId="{F3D1FA2B-CC35-314B-9CA4-5D0E58C9C1CB}"/>
    <dgm:cxn modelId="{3EFF901D-A5A9-7546-AA18-BF6D9C3A3FB6}" type="presOf" srcId="{6E21F699-A8C3-9044-85B7-23F2C77D906F}" destId="{ED1B3E8E-C8AD-954F-ADC7-B867D3FF89F5}" srcOrd="0" destOrd="0" presId="urn:microsoft.com/office/officeart/2005/8/layout/matrix1"/>
    <dgm:cxn modelId="{A5CDB526-9CEA-2740-863F-30FB73BF4BB0}" type="presOf" srcId="{848D8E5C-5EBC-A24D-9C2A-ECA0289EEC64}" destId="{509A3AC5-BE93-FF47-88FF-A0271687296F}" srcOrd="0" destOrd="0" presId="urn:microsoft.com/office/officeart/2005/8/layout/matrix1"/>
    <dgm:cxn modelId="{509BDE3F-4D13-614F-B736-370CE37D164A}" type="presOf" srcId="{6E21F699-A8C3-9044-85B7-23F2C77D906F}" destId="{0F751723-0554-F349-BC00-E770982C0B42}" srcOrd="1" destOrd="0" presId="urn:microsoft.com/office/officeart/2005/8/layout/matrix1"/>
    <dgm:cxn modelId="{63EFF865-632D-9847-8E77-F0557C03BA86}" srcId="{FD60B47F-EB74-C94F-8AE3-CF4DBC73D067}" destId="{74363DF6-9C9F-5041-9CFE-3150872CA1DF}" srcOrd="2" destOrd="0" parTransId="{4BF5F26E-D843-E84A-AA9C-E005F43CE236}" sibTransId="{36E2802B-180E-4741-BFED-4FF5BA6B856E}"/>
    <dgm:cxn modelId="{855D8C73-EE9A-AC48-9F10-A5A882E9CCF5}" type="presOf" srcId="{FD60B47F-EB74-C94F-8AE3-CF4DBC73D067}" destId="{933BF01E-4B9D-764A-9C3C-F5FD9CEA2516}" srcOrd="0" destOrd="0" presId="urn:microsoft.com/office/officeart/2005/8/layout/matrix1"/>
    <dgm:cxn modelId="{80D71A86-328D-7746-9140-409C17547860}" srcId="{FD60B47F-EB74-C94F-8AE3-CF4DBC73D067}" destId="{789C6358-D8E1-B240-BC3D-2D0C16D3B4E2}" srcOrd="1" destOrd="0" parTransId="{26426844-68A4-A44F-87AD-D943DAF02700}" sibTransId="{3918C1CA-FD3E-5540-81B9-17F1CF461044}"/>
    <dgm:cxn modelId="{61E5F58D-1179-7745-99EC-64C0A87393D2}" srcId="{848D8E5C-5EBC-A24D-9C2A-ECA0289EEC64}" destId="{FD60B47F-EB74-C94F-8AE3-CF4DBC73D067}" srcOrd="0" destOrd="0" parTransId="{4CF233F8-77D2-B64E-9B6B-EF19B5687B5A}" sibTransId="{4A235763-C7F2-D647-BCBA-4804420A2B81}"/>
    <dgm:cxn modelId="{37E3AD9B-2136-964A-BA01-3B37725B6F93}" srcId="{FD60B47F-EB74-C94F-8AE3-CF4DBC73D067}" destId="{94E7A76C-5F02-A84C-9B2E-FAAEDEF3FF22}" srcOrd="0" destOrd="0" parTransId="{F9070725-19CE-4140-87EC-DEDDD1617972}" sibTransId="{922BB673-B55F-B346-8966-EC1597823FC9}"/>
    <dgm:cxn modelId="{270353A4-B95F-7742-A8D3-EE9BFC1C8C86}" type="presOf" srcId="{74363DF6-9C9F-5041-9CFE-3150872CA1DF}" destId="{7FEFE1EE-8598-6F40-B480-BE1748B7E52D}" srcOrd="1" destOrd="0" presId="urn:microsoft.com/office/officeart/2005/8/layout/matrix1"/>
    <dgm:cxn modelId="{8F98B4AE-5BF5-694A-9648-4E9E227B66E9}" type="presOf" srcId="{789C6358-D8E1-B240-BC3D-2D0C16D3B4E2}" destId="{449487F7-2D91-7C4D-8011-2A8DDAAE8D28}" srcOrd="1" destOrd="0" presId="urn:microsoft.com/office/officeart/2005/8/layout/matrix1"/>
    <dgm:cxn modelId="{DE5898C6-3CAA-3248-8FA7-A6F16EFD17DB}" type="presOf" srcId="{74363DF6-9C9F-5041-9CFE-3150872CA1DF}" destId="{454742A3-0CE4-EF4A-B473-0084DA83C8AC}" srcOrd="0" destOrd="0" presId="urn:microsoft.com/office/officeart/2005/8/layout/matrix1"/>
    <dgm:cxn modelId="{4F2187E4-2369-1F41-8869-CB02E9445300}" type="presOf" srcId="{94E7A76C-5F02-A84C-9B2E-FAAEDEF3FF22}" destId="{3F4E58DB-36A7-ED45-A0CF-5EFA9CFCD300}" srcOrd="0" destOrd="0" presId="urn:microsoft.com/office/officeart/2005/8/layout/matrix1"/>
    <dgm:cxn modelId="{647056E9-EBD4-FB4E-85A4-F70947C42B86}" type="presOf" srcId="{94E7A76C-5F02-A84C-9B2E-FAAEDEF3FF22}" destId="{5EA05A1F-30DE-DD4D-AFB6-1318D0A3AA04}" srcOrd="1" destOrd="0" presId="urn:microsoft.com/office/officeart/2005/8/layout/matrix1"/>
    <dgm:cxn modelId="{F91C16EB-C966-7149-8409-B3344BCAB9B5}" type="presOf" srcId="{789C6358-D8E1-B240-BC3D-2D0C16D3B4E2}" destId="{C392B0AC-E1E0-3C48-9C6D-428BDEE58A96}" srcOrd="0" destOrd="0" presId="urn:microsoft.com/office/officeart/2005/8/layout/matrix1"/>
    <dgm:cxn modelId="{F11A494C-D106-1B4C-A6B6-D04DC4B46A93}" type="presParOf" srcId="{509A3AC5-BE93-FF47-88FF-A0271687296F}" destId="{112E1D37-5864-154D-B47A-E21DC82401F4}" srcOrd="0" destOrd="0" presId="urn:microsoft.com/office/officeart/2005/8/layout/matrix1"/>
    <dgm:cxn modelId="{9D7C187D-8D2F-6545-8548-B8BED2661BDF}" type="presParOf" srcId="{112E1D37-5864-154D-B47A-E21DC82401F4}" destId="{3F4E58DB-36A7-ED45-A0CF-5EFA9CFCD300}" srcOrd="0" destOrd="0" presId="urn:microsoft.com/office/officeart/2005/8/layout/matrix1"/>
    <dgm:cxn modelId="{42ED6B5E-9F2D-6347-BEE2-4A4AEB984506}" type="presParOf" srcId="{112E1D37-5864-154D-B47A-E21DC82401F4}" destId="{5EA05A1F-30DE-DD4D-AFB6-1318D0A3AA04}" srcOrd="1" destOrd="0" presId="urn:microsoft.com/office/officeart/2005/8/layout/matrix1"/>
    <dgm:cxn modelId="{D07E3DD4-9304-0C40-A2EA-F174768AD226}" type="presParOf" srcId="{112E1D37-5864-154D-B47A-E21DC82401F4}" destId="{C392B0AC-E1E0-3C48-9C6D-428BDEE58A96}" srcOrd="2" destOrd="0" presId="urn:microsoft.com/office/officeart/2005/8/layout/matrix1"/>
    <dgm:cxn modelId="{B71FF599-8D99-1241-825C-983F2F52059D}" type="presParOf" srcId="{112E1D37-5864-154D-B47A-E21DC82401F4}" destId="{449487F7-2D91-7C4D-8011-2A8DDAAE8D28}" srcOrd="3" destOrd="0" presId="urn:microsoft.com/office/officeart/2005/8/layout/matrix1"/>
    <dgm:cxn modelId="{7E1E250C-EA45-7C41-9DC6-9536B542C345}" type="presParOf" srcId="{112E1D37-5864-154D-B47A-E21DC82401F4}" destId="{454742A3-0CE4-EF4A-B473-0084DA83C8AC}" srcOrd="4" destOrd="0" presId="urn:microsoft.com/office/officeart/2005/8/layout/matrix1"/>
    <dgm:cxn modelId="{34831E8B-7A43-2E42-A991-73D1930C2FB5}" type="presParOf" srcId="{112E1D37-5864-154D-B47A-E21DC82401F4}" destId="{7FEFE1EE-8598-6F40-B480-BE1748B7E52D}" srcOrd="5" destOrd="0" presId="urn:microsoft.com/office/officeart/2005/8/layout/matrix1"/>
    <dgm:cxn modelId="{9F6DA7DE-726B-754C-B92D-B8B6D5E4DE0E}" type="presParOf" srcId="{112E1D37-5864-154D-B47A-E21DC82401F4}" destId="{ED1B3E8E-C8AD-954F-ADC7-B867D3FF89F5}" srcOrd="6" destOrd="0" presId="urn:microsoft.com/office/officeart/2005/8/layout/matrix1"/>
    <dgm:cxn modelId="{2BA9C430-3F77-7C4E-B436-AF9EA7E4DCB4}" type="presParOf" srcId="{112E1D37-5864-154D-B47A-E21DC82401F4}" destId="{0F751723-0554-F349-BC00-E770982C0B42}" srcOrd="7" destOrd="0" presId="urn:microsoft.com/office/officeart/2005/8/layout/matrix1"/>
    <dgm:cxn modelId="{4DB12706-E52E-2F47-9875-B2CC7D4DA680}" type="presParOf" srcId="{509A3AC5-BE93-FF47-88FF-A0271687296F}" destId="{933BF01E-4B9D-764A-9C3C-F5FD9CEA251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FD49A-74C9-9741-99F9-EFE85D038821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C54D5D-3D6B-9543-8245-FE5A9A39FC93}">
      <dgm:prSet phldrT="[Texto]"/>
      <dgm:spPr/>
      <dgm:t>
        <a:bodyPr/>
        <a:lstStyle/>
        <a:p>
          <a:r>
            <a:rPr lang="es-ES" dirty="0"/>
            <a:t>Jurisdiccionales</a:t>
          </a:r>
        </a:p>
      </dgm:t>
    </dgm:pt>
    <dgm:pt modelId="{AF67DD72-3370-4B4A-B42C-852AD2D91C56}" type="parTrans" cxnId="{5C596576-D862-E84E-8571-497049589979}">
      <dgm:prSet/>
      <dgm:spPr/>
      <dgm:t>
        <a:bodyPr/>
        <a:lstStyle/>
        <a:p>
          <a:endParaRPr lang="es-ES"/>
        </a:p>
      </dgm:t>
    </dgm:pt>
    <dgm:pt modelId="{8A6C6D73-4DD9-AC48-A609-A4D4D8BEBFB3}" type="sibTrans" cxnId="{5C596576-D862-E84E-8571-497049589979}">
      <dgm:prSet/>
      <dgm:spPr/>
      <dgm:t>
        <a:bodyPr/>
        <a:lstStyle/>
        <a:p>
          <a:endParaRPr lang="es-ES"/>
        </a:p>
      </dgm:t>
    </dgm:pt>
    <dgm:pt modelId="{81A34071-8611-2740-B31E-68916AFB1308}">
      <dgm:prSet phldrT="[Texto]"/>
      <dgm:spPr/>
      <dgm:t>
        <a:bodyPr/>
        <a:lstStyle/>
        <a:p>
          <a:r>
            <a:rPr lang="es-ES" dirty="0"/>
            <a:t>Administrativas</a:t>
          </a:r>
        </a:p>
      </dgm:t>
    </dgm:pt>
    <dgm:pt modelId="{CBE7A313-46BF-994D-A113-EE5B5851F00C}" type="parTrans" cxnId="{2884E304-5F2B-1842-B021-B8A3F65F7D3D}">
      <dgm:prSet/>
      <dgm:spPr/>
      <dgm:t>
        <a:bodyPr/>
        <a:lstStyle/>
        <a:p>
          <a:endParaRPr lang="es-ES"/>
        </a:p>
      </dgm:t>
    </dgm:pt>
    <dgm:pt modelId="{B75926E8-6719-7846-8829-C8D8375164CE}" type="sibTrans" cxnId="{2884E304-5F2B-1842-B021-B8A3F65F7D3D}">
      <dgm:prSet/>
      <dgm:spPr/>
      <dgm:t>
        <a:bodyPr/>
        <a:lstStyle/>
        <a:p>
          <a:endParaRPr lang="es-ES"/>
        </a:p>
      </dgm:t>
    </dgm:pt>
    <dgm:pt modelId="{04321C54-1B6A-E44E-A5B5-A584A4141152}">
      <dgm:prSet phldrT="[Texto]"/>
      <dgm:spPr/>
      <dgm:t>
        <a:bodyPr/>
        <a:lstStyle/>
        <a:p>
          <a:r>
            <a:rPr lang="es-ES" dirty="0"/>
            <a:t>Alternativas</a:t>
          </a:r>
        </a:p>
      </dgm:t>
    </dgm:pt>
    <dgm:pt modelId="{8A5FFF1A-84D4-FC40-875F-C60B2898C09A}" type="parTrans" cxnId="{6E614F89-4FDB-C540-B90C-ACEE3C90A569}">
      <dgm:prSet/>
      <dgm:spPr/>
      <dgm:t>
        <a:bodyPr/>
        <a:lstStyle/>
        <a:p>
          <a:endParaRPr lang="es-ES"/>
        </a:p>
      </dgm:t>
    </dgm:pt>
    <dgm:pt modelId="{9134B305-3A4F-5A44-8C27-988B39F872E1}" type="sibTrans" cxnId="{6E614F89-4FDB-C540-B90C-ACEE3C90A569}">
      <dgm:prSet/>
      <dgm:spPr/>
      <dgm:t>
        <a:bodyPr/>
        <a:lstStyle/>
        <a:p>
          <a:endParaRPr lang="es-ES"/>
        </a:p>
      </dgm:t>
    </dgm:pt>
    <dgm:pt modelId="{22416B66-3B41-DC49-84E2-D689D07E92C4}">
      <dgm:prSet phldrT="[Texto]"/>
      <dgm:spPr/>
      <dgm:t>
        <a:bodyPr/>
        <a:lstStyle/>
        <a:p>
          <a:r>
            <a:rPr lang="es-ES" dirty="0"/>
            <a:t>Otras vías: Políticas/ Sociales/ de hecho?</a:t>
          </a:r>
        </a:p>
      </dgm:t>
    </dgm:pt>
    <dgm:pt modelId="{A31D5EB3-4750-D34D-A0C6-B3C3278129EA}" type="parTrans" cxnId="{6C9F3418-86DD-7D4D-9A65-41F55A485A68}">
      <dgm:prSet/>
      <dgm:spPr/>
      <dgm:t>
        <a:bodyPr/>
        <a:lstStyle/>
        <a:p>
          <a:endParaRPr lang="es-ES"/>
        </a:p>
      </dgm:t>
    </dgm:pt>
    <dgm:pt modelId="{748EB3E8-7D18-B248-9927-04A29D0FDDB3}" type="sibTrans" cxnId="{6C9F3418-86DD-7D4D-9A65-41F55A485A68}">
      <dgm:prSet/>
      <dgm:spPr/>
      <dgm:t>
        <a:bodyPr/>
        <a:lstStyle/>
        <a:p>
          <a:endParaRPr lang="es-ES"/>
        </a:p>
      </dgm:t>
    </dgm:pt>
    <dgm:pt modelId="{99B51785-66D6-1847-8715-1EA3E59813EA}" type="pres">
      <dgm:prSet presAssocID="{DCCFD49A-74C9-9741-99F9-EFE85D038821}" presName="Name0" presStyleCnt="0">
        <dgm:presLayoutVars>
          <dgm:dir/>
          <dgm:resizeHandles val="exact"/>
        </dgm:presLayoutVars>
      </dgm:prSet>
      <dgm:spPr/>
    </dgm:pt>
    <dgm:pt modelId="{14773761-2D26-A74C-9C7C-27E3789750F4}" type="pres">
      <dgm:prSet presAssocID="{2EC54D5D-3D6B-9543-8245-FE5A9A39FC93}" presName="Name5" presStyleLbl="vennNode1" presStyleIdx="0" presStyleCnt="4">
        <dgm:presLayoutVars>
          <dgm:bulletEnabled val="1"/>
        </dgm:presLayoutVars>
      </dgm:prSet>
      <dgm:spPr/>
    </dgm:pt>
    <dgm:pt modelId="{F9FAD1BB-45FC-4D4A-B254-BB271F0F6A12}" type="pres">
      <dgm:prSet presAssocID="{8A6C6D73-4DD9-AC48-A609-A4D4D8BEBFB3}" presName="space" presStyleCnt="0"/>
      <dgm:spPr/>
    </dgm:pt>
    <dgm:pt modelId="{5C5B3F66-2E47-2140-98BE-B4A3427D1DDB}" type="pres">
      <dgm:prSet presAssocID="{81A34071-8611-2740-B31E-68916AFB1308}" presName="Name5" presStyleLbl="vennNode1" presStyleIdx="1" presStyleCnt="4">
        <dgm:presLayoutVars>
          <dgm:bulletEnabled val="1"/>
        </dgm:presLayoutVars>
      </dgm:prSet>
      <dgm:spPr/>
    </dgm:pt>
    <dgm:pt modelId="{7805D077-F383-E94D-8904-DACB02810964}" type="pres">
      <dgm:prSet presAssocID="{B75926E8-6719-7846-8829-C8D8375164CE}" presName="space" presStyleCnt="0"/>
      <dgm:spPr/>
    </dgm:pt>
    <dgm:pt modelId="{25908236-A2C6-6345-AC74-DFE4060BEB9F}" type="pres">
      <dgm:prSet presAssocID="{04321C54-1B6A-E44E-A5B5-A584A4141152}" presName="Name5" presStyleLbl="vennNode1" presStyleIdx="2" presStyleCnt="4">
        <dgm:presLayoutVars>
          <dgm:bulletEnabled val="1"/>
        </dgm:presLayoutVars>
      </dgm:prSet>
      <dgm:spPr/>
    </dgm:pt>
    <dgm:pt modelId="{0CC78A97-EC1A-6D45-AF70-57B7CBDE711C}" type="pres">
      <dgm:prSet presAssocID="{9134B305-3A4F-5A44-8C27-988B39F872E1}" presName="space" presStyleCnt="0"/>
      <dgm:spPr/>
    </dgm:pt>
    <dgm:pt modelId="{2AC2C528-5EFD-BF46-BCA5-2FA3492B56E8}" type="pres">
      <dgm:prSet presAssocID="{22416B66-3B41-DC49-84E2-D689D07E92C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2884E304-5F2B-1842-B021-B8A3F65F7D3D}" srcId="{DCCFD49A-74C9-9741-99F9-EFE85D038821}" destId="{81A34071-8611-2740-B31E-68916AFB1308}" srcOrd="1" destOrd="0" parTransId="{CBE7A313-46BF-994D-A113-EE5B5851F00C}" sibTransId="{B75926E8-6719-7846-8829-C8D8375164CE}"/>
    <dgm:cxn modelId="{6C9F3418-86DD-7D4D-9A65-41F55A485A68}" srcId="{DCCFD49A-74C9-9741-99F9-EFE85D038821}" destId="{22416B66-3B41-DC49-84E2-D689D07E92C4}" srcOrd="3" destOrd="0" parTransId="{A31D5EB3-4750-D34D-A0C6-B3C3278129EA}" sibTransId="{748EB3E8-7D18-B248-9927-04A29D0FDDB3}"/>
    <dgm:cxn modelId="{D990C52C-6CE9-EE49-85B7-794B4804467F}" type="presOf" srcId="{DCCFD49A-74C9-9741-99F9-EFE85D038821}" destId="{99B51785-66D6-1847-8715-1EA3E59813EA}" srcOrd="0" destOrd="0" presId="urn:microsoft.com/office/officeart/2005/8/layout/venn3"/>
    <dgm:cxn modelId="{F86E3138-A3FD-DC4C-97BB-CDFBC3F5BE0C}" type="presOf" srcId="{2EC54D5D-3D6B-9543-8245-FE5A9A39FC93}" destId="{14773761-2D26-A74C-9C7C-27E3789750F4}" srcOrd="0" destOrd="0" presId="urn:microsoft.com/office/officeart/2005/8/layout/venn3"/>
    <dgm:cxn modelId="{5C596576-D862-E84E-8571-497049589979}" srcId="{DCCFD49A-74C9-9741-99F9-EFE85D038821}" destId="{2EC54D5D-3D6B-9543-8245-FE5A9A39FC93}" srcOrd="0" destOrd="0" parTransId="{AF67DD72-3370-4B4A-B42C-852AD2D91C56}" sibTransId="{8A6C6D73-4DD9-AC48-A609-A4D4D8BEBFB3}"/>
    <dgm:cxn modelId="{39FD7A7D-DAF3-7C42-9D12-A605B506D9AD}" type="presOf" srcId="{22416B66-3B41-DC49-84E2-D689D07E92C4}" destId="{2AC2C528-5EFD-BF46-BCA5-2FA3492B56E8}" srcOrd="0" destOrd="0" presId="urn:microsoft.com/office/officeart/2005/8/layout/venn3"/>
    <dgm:cxn modelId="{6E614F89-4FDB-C540-B90C-ACEE3C90A569}" srcId="{DCCFD49A-74C9-9741-99F9-EFE85D038821}" destId="{04321C54-1B6A-E44E-A5B5-A584A4141152}" srcOrd="2" destOrd="0" parTransId="{8A5FFF1A-84D4-FC40-875F-C60B2898C09A}" sibTransId="{9134B305-3A4F-5A44-8C27-988B39F872E1}"/>
    <dgm:cxn modelId="{B67BDFD7-DD0D-084D-8348-3154F99A512E}" type="presOf" srcId="{81A34071-8611-2740-B31E-68916AFB1308}" destId="{5C5B3F66-2E47-2140-98BE-B4A3427D1DDB}" srcOrd="0" destOrd="0" presId="urn:microsoft.com/office/officeart/2005/8/layout/venn3"/>
    <dgm:cxn modelId="{3D0524DE-5293-6442-A095-7C58F850E8BE}" type="presOf" srcId="{04321C54-1B6A-E44E-A5B5-A584A4141152}" destId="{25908236-A2C6-6345-AC74-DFE4060BEB9F}" srcOrd="0" destOrd="0" presId="urn:microsoft.com/office/officeart/2005/8/layout/venn3"/>
    <dgm:cxn modelId="{925A8036-0261-244D-964E-2A2CF62BDCDC}" type="presParOf" srcId="{99B51785-66D6-1847-8715-1EA3E59813EA}" destId="{14773761-2D26-A74C-9C7C-27E3789750F4}" srcOrd="0" destOrd="0" presId="urn:microsoft.com/office/officeart/2005/8/layout/venn3"/>
    <dgm:cxn modelId="{51E5147E-86EF-CC47-AF7B-998199D529FA}" type="presParOf" srcId="{99B51785-66D6-1847-8715-1EA3E59813EA}" destId="{F9FAD1BB-45FC-4D4A-B254-BB271F0F6A12}" srcOrd="1" destOrd="0" presId="urn:microsoft.com/office/officeart/2005/8/layout/venn3"/>
    <dgm:cxn modelId="{4E4B5B7A-B08D-9C4E-B04C-193AC8B466DC}" type="presParOf" srcId="{99B51785-66D6-1847-8715-1EA3E59813EA}" destId="{5C5B3F66-2E47-2140-98BE-B4A3427D1DDB}" srcOrd="2" destOrd="0" presId="urn:microsoft.com/office/officeart/2005/8/layout/venn3"/>
    <dgm:cxn modelId="{95A0417B-EA2F-3449-A5EF-FA2AF73156CC}" type="presParOf" srcId="{99B51785-66D6-1847-8715-1EA3E59813EA}" destId="{7805D077-F383-E94D-8904-DACB02810964}" srcOrd="3" destOrd="0" presId="urn:microsoft.com/office/officeart/2005/8/layout/venn3"/>
    <dgm:cxn modelId="{DA0D441E-91F9-A743-95CC-84BE238CCD20}" type="presParOf" srcId="{99B51785-66D6-1847-8715-1EA3E59813EA}" destId="{25908236-A2C6-6345-AC74-DFE4060BEB9F}" srcOrd="4" destOrd="0" presId="urn:microsoft.com/office/officeart/2005/8/layout/venn3"/>
    <dgm:cxn modelId="{F131D1EE-29FB-6F44-8B10-02E23B27E66C}" type="presParOf" srcId="{99B51785-66D6-1847-8715-1EA3E59813EA}" destId="{0CC78A97-EC1A-6D45-AF70-57B7CBDE711C}" srcOrd="5" destOrd="0" presId="urn:microsoft.com/office/officeart/2005/8/layout/venn3"/>
    <dgm:cxn modelId="{38932319-3C47-E940-8C32-912A966C3B83}" type="presParOf" srcId="{99B51785-66D6-1847-8715-1EA3E59813EA}" destId="{2AC2C528-5EFD-BF46-BCA5-2FA3492B56E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E850C-202B-9548-A51B-EC8485076927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rgbClr val="FFFD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>
              <a:solidFill>
                <a:schemeClr val="tx1"/>
              </a:solidFill>
              <a:sym typeface="Helvetica Light"/>
            </a:rPr>
            <a:t>Conflicto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2B0AB6"/>
              </a:solidFill>
              <a:sym typeface="Helvetica Light"/>
            </a:rPr>
            <a:t>Análisis y decisiones</a:t>
          </a:r>
          <a:endParaRPr lang="es-CL" sz="1800" b="1" kern="1200" dirty="0">
            <a:solidFill>
              <a:srgbClr val="2B0AB6"/>
            </a:solidFill>
            <a:sym typeface="Helvetica Light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2B0AB6"/>
              </a:solidFill>
              <a:sym typeface="Helvetica Light"/>
            </a:rPr>
            <a:t>estrategias </a:t>
          </a:r>
          <a:endParaRPr lang="es-ES" sz="2000" kern="1200" dirty="0"/>
        </a:p>
      </dsp:txBody>
      <dsp:txXfrm>
        <a:off x="3001336" y="1646670"/>
        <a:ext cx="2125326" cy="2125326"/>
      </dsp:txXfrm>
    </dsp:sp>
    <dsp:sp modelId="{3CB9FFD8-4009-1544-8A0E-3C30AA07B942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ym typeface="Helvetica Light"/>
            </a:rPr>
            <a:t>Contexto histórico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ym typeface="Helvetica Light"/>
            </a:rPr>
            <a:t>y socio cultural</a:t>
          </a:r>
          <a:endParaRPr lang="es-ES" sz="1600" kern="1200" dirty="0"/>
        </a:p>
      </dsp:txBody>
      <dsp:txXfrm>
        <a:off x="3532668" y="220621"/>
        <a:ext cx="1062663" cy="1062663"/>
      </dsp:txXfrm>
    </dsp:sp>
    <dsp:sp modelId="{F53C0FBE-D91F-DA46-AC49-4F04CA8B2FB6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rgbClr val="FF2F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sym typeface="Helvetica Light"/>
            </a:rPr>
            <a:t>Objetivos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sym typeface="Helvetica Light"/>
            </a:rPr>
            <a:t>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sym typeface="Helvetica Light"/>
            </a:rPr>
            <a:t>Metas</a:t>
          </a:r>
          <a:endParaRPr lang="es-ES" sz="1600" kern="1200" dirty="0"/>
        </a:p>
      </dsp:txBody>
      <dsp:txXfrm>
        <a:off x="5490048" y="2178001"/>
        <a:ext cx="1062663" cy="1062663"/>
      </dsp:txXfrm>
    </dsp:sp>
    <dsp:sp modelId="{50AA394D-72BF-1744-838A-865FD3EC0D31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rgbClr val="943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0000"/>
              </a:solidFill>
              <a:sym typeface="Helvetica Light"/>
            </a:rPr>
            <a:t>Recursos</a:t>
          </a:r>
          <a:endParaRPr lang="es-ES" sz="1600" kern="1200" dirty="0"/>
        </a:p>
      </dsp:txBody>
      <dsp:txXfrm>
        <a:off x="3532668" y="4135382"/>
        <a:ext cx="1062663" cy="1062663"/>
      </dsp:txXfrm>
    </dsp:sp>
    <dsp:sp modelId="{BED018F8-433B-5D46-9DF7-8ED22F8F7DB9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rgbClr val="043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sym typeface="Helvetica Light"/>
            </a:rPr>
            <a:t>Partes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sym typeface="Helvetica Light"/>
            </a:rPr>
            <a:t>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C9804"/>
              </a:solidFill>
              <a:sym typeface="Helvetica Light"/>
            </a:rPr>
            <a:t>Intereses</a:t>
          </a:r>
          <a:endParaRPr lang="es-ES" sz="1600" kern="1200" dirty="0"/>
        </a:p>
      </dsp:txBody>
      <dsp:txXfrm>
        <a:off x="1575287" y="2178001"/>
        <a:ext cx="1062663" cy="10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098AD-15B3-4C7D-BEBA-26FD6C161F96}">
      <dsp:nvSpPr>
        <dsp:cNvPr id="0" name=""/>
        <dsp:cNvSpPr/>
      </dsp:nvSpPr>
      <dsp:spPr>
        <a:xfrm>
          <a:off x="819" y="58929"/>
          <a:ext cx="3196393" cy="1917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Proceso formativo transversal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Integración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Organizado por núcleos temáticos transversales</a:t>
          </a:r>
        </a:p>
      </dsp:txBody>
      <dsp:txXfrm>
        <a:off x="819" y="58929"/>
        <a:ext cx="3196393" cy="1917836"/>
      </dsp:txXfrm>
    </dsp:sp>
    <dsp:sp modelId="{B3949834-6217-4DBC-AD68-13B60F5396D4}">
      <dsp:nvSpPr>
        <dsp:cNvPr id="0" name=""/>
        <dsp:cNvSpPr/>
      </dsp:nvSpPr>
      <dsp:spPr>
        <a:xfrm>
          <a:off x="3516852" y="58929"/>
          <a:ext cx="3196393" cy="1917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Construido desde el problema en  su complejidad y globalidad</a:t>
          </a:r>
        </a:p>
      </dsp:txBody>
      <dsp:txXfrm>
        <a:off x="3516852" y="58929"/>
        <a:ext cx="3196393" cy="1917836"/>
      </dsp:txXfrm>
    </dsp:sp>
    <dsp:sp modelId="{5404F501-DC16-4EA3-94B7-40986E819DB3}">
      <dsp:nvSpPr>
        <dsp:cNvPr id="0" name=""/>
        <dsp:cNvSpPr/>
      </dsp:nvSpPr>
      <dsp:spPr>
        <a:xfrm>
          <a:off x="819" y="2296405"/>
          <a:ext cx="3196393" cy="19178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Consideración necesaria de otros saberes y disciplinas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Inter y </a:t>
          </a:r>
          <a:r>
            <a:rPr lang="es-ES" sz="2100" kern="1200" dirty="0" err="1"/>
            <a:t>transdisciplinariedad</a:t>
          </a:r>
          <a:endParaRPr lang="es-ES" sz="2100" kern="1200" dirty="0"/>
        </a:p>
      </dsp:txBody>
      <dsp:txXfrm>
        <a:off x="819" y="2296405"/>
        <a:ext cx="3196393" cy="1917836"/>
      </dsp:txXfrm>
    </dsp:sp>
    <dsp:sp modelId="{A7FBE67B-4823-465B-96DE-E68A198D595A}">
      <dsp:nvSpPr>
        <dsp:cNvPr id="0" name=""/>
        <dsp:cNvSpPr/>
      </dsp:nvSpPr>
      <dsp:spPr>
        <a:xfrm>
          <a:off x="3517672" y="2283363"/>
          <a:ext cx="3196393" cy="1917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Trabajo colaborativo en  equipo </a:t>
          </a:r>
        </a:p>
      </dsp:txBody>
      <dsp:txXfrm>
        <a:off x="3517672" y="2283363"/>
        <a:ext cx="3196393" cy="1917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1BE9-6EFA-8941-9C78-A1736006168B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Complejidad</a:t>
          </a:r>
          <a:r>
            <a:rPr lang="es-ES" sz="2500" kern="1200" baseline="0" dirty="0"/>
            <a:t> de los fenómenos/ problemas</a:t>
          </a:r>
          <a:endParaRPr lang="es-ES" sz="2500" kern="1200" dirty="0"/>
        </a:p>
      </dsp:txBody>
      <dsp:txXfrm>
        <a:off x="0" y="4078917"/>
        <a:ext cx="8128000" cy="722947"/>
      </dsp:txXfrm>
    </dsp:sp>
    <dsp:sp modelId="{59BC1919-E870-4240-B3F1-AA80DB5F401C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Transversalidad</a:t>
          </a:r>
        </a:p>
      </dsp:txBody>
      <dsp:txXfrm>
        <a:off x="0" y="4775089"/>
        <a:ext cx="4064000" cy="615844"/>
      </dsp:txXfrm>
    </dsp:sp>
    <dsp:sp modelId="{466DD72B-52B5-9D4B-BD7D-DB9B9AFFC214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Inter y </a:t>
          </a:r>
          <a:r>
            <a:rPr lang="es-ES" sz="1700" kern="1200" dirty="0" err="1"/>
            <a:t>Transdisciplinariedad</a:t>
          </a:r>
          <a:endParaRPr lang="es-ES" sz="1700" kern="1200" dirty="0"/>
        </a:p>
      </dsp:txBody>
      <dsp:txXfrm>
        <a:off x="4064000" y="4775089"/>
        <a:ext cx="4064000" cy="615844"/>
      </dsp:txXfrm>
    </dsp:sp>
    <dsp:sp modelId="{295F0861-B95C-5948-B38C-A098E17846EE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Interconexión del conocimiento</a:t>
          </a:r>
        </a:p>
      </dsp:txBody>
      <dsp:txXfrm rot="-10800000">
        <a:off x="0" y="2039937"/>
        <a:ext cx="8128000" cy="722730"/>
      </dsp:txXfrm>
    </dsp:sp>
    <dsp:sp modelId="{7CB1E3D6-E3F9-374C-B8A9-A0AFD07DA8B9}">
      <dsp:nvSpPr>
        <dsp:cNvPr id="0" name=""/>
        <dsp:cNvSpPr/>
      </dsp:nvSpPr>
      <dsp:spPr>
        <a:xfrm>
          <a:off x="0" y="276266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Integración de conocimientos</a:t>
          </a:r>
        </a:p>
      </dsp:txBody>
      <dsp:txXfrm>
        <a:off x="0" y="2762668"/>
        <a:ext cx="4064000" cy="615659"/>
      </dsp:txXfrm>
    </dsp:sp>
    <dsp:sp modelId="{4E8AB951-7756-DA4F-B12D-CABC290D5435}">
      <dsp:nvSpPr>
        <dsp:cNvPr id="0" name=""/>
        <dsp:cNvSpPr/>
      </dsp:nvSpPr>
      <dsp:spPr>
        <a:xfrm>
          <a:off x="4064000" y="276266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Aprendizaje desde el problema</a:t>
          </a:r>
        </a:p>
      </dsp:txBody>
      <dsp:txXfrm>
        <a:off x="4064000" y="2762668"/>
        <a:ext cx="4064000" cy="615659"/>
      </dsp:txXfrm>
    </dsp:sp>
    <dsp:sp modelId="{11CDD1FD-F0CC-4242-A185-97F44E3E6567}">
      <dsp:nvSpPr>
        <dsp:cNvPr id="0" name=""/>
        <dsp:cNvSpPr/>
      </dsp:nvSpPr>
      <dsp:spPr>
        <a:xfrm rot="10800000">
          <a:off x="0" y="957"/>
          <a:ext cx="8128000" cy="2059061"/>
        </a:xfrm>
        <a:prstGeom prst="upArrowCallou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Globalización</a:t>
          </a:r>
        </a:p>
      </dsp:txBody>
      <dsp:txXfrm rot="-10800000">
        <a:off x="0" y="957"/>
        <a:ext cx="8128000" cy="722730"/>
      </dsp:txXfrm>
    </dsp:sp>
    <dsp:sp modelId="{4FF77C5E-9627-214A-B39C-DB00BC49175A}">
      <dsp:nvSpPr>
        <dsp:cNvPr id="0" name=""/>
        <dsp:cNvSpPr/>
      </dsp:nvSpPr>
      <dsp:spPr>
        <a:xfrm>
          <a:off x="0" y="72368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Información y conocimiento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Pertinencia</a:t>
          </a:r>
        </a:p>
      </dsp:txBody>
      <dsp:txXfrm>
        <a:off x="0" y="723688"/>
        <a:ext cx="4064000" cy="615659"/>
      </dsp:txXfrm>
    </dsp:sp>
    <dsp:sp modelId="{2B98108D-F45B-5A47-8D16-72B8BFD6F06E}">
      <dsp:nvSpPr>
        <dsp:cNvPr id="0" name=""/>
        <dsp:cNvSpPr/>
      </dsp:nvSpPr>
      <dsp:spPr>
        <a:xfrm>
          <a:off x="4064000" y="723688"/>
          <a:ext cx="4064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Foco en comunicación/ redes</a:t>
          </a:r>
        </a:p>
      </dsp:txBody>
      <dsp:txXfrm>
        <a:off x="4064000" y="723688"/>
        <a:ext cx="4064000" cy="615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545AF-07B2-7D46-9C85-E67FDEFBDCA2}">
      <dsp:nvSpPr>
        <dsp:cNvPr id="0" name=""/>
        <dsp:cNvSpPr/>
      </dsp:nvSpPr>
      <dsp:spPr>
        <a:xfrm rot="5400000">
          <a:off x="114317" y="2007693"/>
          <a:ext cx="588373" cy="979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B41B3-3A3F-7245-9E6F-ECF41D24ED51}">
      <dsp:nvSpPr>
        <dsp:cNvPr id="0" name=""/>
        <dsp:cNvSpPr/>
      </dsp:nvSpPr>
      <dsp:spPr>
        <a:xfrm>
          <a:off x="99096" y="2250421"/>
          <a:ext cx="883882" cy="77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rgbClr val="C00000"/>
              </a:solidFill>
            </a:rPr>
            <a:t>PAUTA DE </a:t>
          </a:r>
        </a:p>
      </dsp:txBody>
      <dsp:txXfrm>
        <a:off x="99096" y="2250421"/>
        <a:ext cx="883882" cy="774775"/>
      </dsp:txXfrm>
    </dsp:sp>
    <dsp:sp modelId="{8C78A5A3-9178-DA43-8737-82AA0298A777}">
      <dsp:nvSpPr>
        <dsp:cNvPr id="0" name=""/>
        <dsp:cNvSpPr/>
      </dsp:nvSpPr>
      <dsp:spPr>
        <a:xfrm>
          <a:off x="816208" y="1885821"/>
          <a:ext cx="166770" cy="1667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66FF6-8622-AE41-832D-A4BC3C4C3EF0}">
      <dsp:nvSpPr>
        <dsp:cNvPr id="0" name=""/>
        <dsp:cNvSpPr/>
      </dsp:nvSpPr>
      <dsp:spPr>
        <a:xfrm rot="5400000">
          <a:off x="1280334" y="1656950"/>
          <a:ext cx="588373" cy="979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F84E1-4D2F-D442-A1BE-E66739BD81DC}">
      <dsp:nvSpPr>
        <dsp:cNvPr id="0" name=""/>
        <dsp:cNvSpPr/>
      </dsp:nvSpPr>
      <dsp:spPr>
        <a:xfrm>
          <a:off x="1181141" y="1982668"/>
          <a:ext cx="883882" cy="77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rgbClr val="C00000"/>
              </a:solidFill>
            </a:rPr>
            <a:t>ANALISIS</a:t>
          </a:r>
        </a:p>
      </dsp:txBody>
      <dsp:txXfrm>
        <a:off x="1181141" y="1982668"/>
        <a:ext cx="883882" cy="774775"/>
      </dsp:txXfrm>
    </dsp:sp>
    <dsp:sp modelId="{2897760C-4DFE-1D4C-BF6A-45A587653B69}">
      <dsp:nvSpPr>
        <dsp:cNvPr id="0" name=""/>
        <dsp:cNvSpPr/>
      </dsp:nvSpPr>
      <dsp:spPr>
        <a:xfrm>
          <a:off x="1898254" y="1618068"/>
          <a:ext cx="166770" cy="1667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F635-04FF-B143-8C93-6D771197156C}">
      <dsp:nvSpPr>
        <dsp:cNvPr id="0" name=""/>
        <dsp:cNvSpPr/>
      </dsp:nvSpPr>
      <dsp:spPr>
        <a:xfrm rot="5400000">
          <a:off x="2361400" y="1422393"/>
          <a:ext cx="588373" cy="9790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BA80-9B4E-0A4A-B33C-1AB30D2DA190}">
      <dsp:nvSpPr>
        <dsp:cNvPr id="0" name=""/>
        <dsp:cNvSpPr/>
      </dsp:nvSpPr>
      <dsp:spPr>
        <a:xfrm>
          <a:off x="2263186" y="1714915"/>
          <a:ext cx="883882" cy="77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rgbClr val="C00000"/>
              </a:solidFill>
            </a:rPr>
            <a:t>CASOS</a:t>
          </a:r>
        </a:p>
      </dsp:txBody>
      <dsp:txXfrm>
        <a:off x="2263186" y="1714915"/>
        <a:ext cx="883882" cy="774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58DB-36A7-ED45-A0CF-5EFA9CFCD300}">
      <dsp:nvSpPr>
        <dsp:cNvPr id="0" name=""/>
        <dsp:cNvSpPr/>
      </dsp:nvSpPr>
      <dsp:spPr>
        <a:xfrm rot="16200000">
          <a:off x="1604935" y="-1604935"/>
          <a:ext cx="1696406" cy="490627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Los míos: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effectLst/>
            </a:rPr>
            <a:t>Qué me importa </a:t>
          </a:r>
          <a:endParaRPr lang="es-CL" sz="1700" kern="1200" dirty="0">
            <a:effectLst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effectLst/>
            </a:rPr>
            <a:t>a mí</a:t>
          </a:r>
          <a:endParaRPr lang="es-ES" sz="1700" kern="1200" dirty="0"/>
        </a:p>
      </dsp:txBody>
      <dsp:txXfrm rot="5400000">
        <a:off x="0" y="0"/>
        <a:ext cx="4906277" cy="1272304"/>
      </dsp:txXfrm>
    </dsp:sp>
    <dsp:sp modelId="{C392B0AC-E1E0-3C48-9C6D-428BDEE58A96}">
      <dsp:nvSpPr>
        <dsp:cNvPr id="0" name=""/>
        <dsp:cNvSpPr/>
      </dsp:nvSpPr>
      <dsp:spPr>
        <a:xfrm>
          <a:off x="4906277" y="0"/>
          <a:ext cx="4906277" cy="1696406"/>
        </a:xfrm>
        <a:prstGeom prst="round1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Los de la otra parte: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effectLst/>
            </a:rPr>
            <a:t>Si yo estuviera</a:t>
          </a:r>
          <a:endParaRPr lang="es-CL" sz="1700" kern="1200" dirty="0">
            <a:effectLst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effectLst/>
            </a:rPr>
            <a:t>en su lugar, qué me importaría o me preocuparía</a:t>
          </a:r>
          <a:endParaRPr lang="es-ES" sz="1700" kern="1200" dirty="0"/>
        </a:p>
      </dsp:txBody>
      <dsp:txXfrm>
        <a:off x="4906277" y="0"/>
        <a:ext cx="4906277" cy="1272304"/>
      </dsp:txXfrm>
    </dsp:sp>
    <dsp:sp modelId="{454742A3-0CE4-EF4A-B473-0084DA83C8AC}">
      <dsp:nvSpPr>
        <dsp:cNvPr id="0" name=""/>
        <dsp:cNvSpPr/>
      </dsp:nvSpPr>
      <dsp:spPr>
        <a:xfrm rot="10800000">
          <a:off x="0" y="1696406"/>
          <a:ext cx="4906277" cy="1696406"/>
        </a:xfrm>
        <a:prstGeom prst="round1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 los terceros: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effectLst/>
            </a:rPr>
            <a:t>Cuáles son las preocupaciones de otras personas que pueden verse afectadas de manera significativa?</a:t>
          </a:r>
          <a:endParaRPr lang="es-ES" sz="1700" kern="1200" dirty="0"/>
        </a:p>
      </dsp:txBody>
      <dsp:txXfrm rot="10800000">
        <a:off x="0" y="2120507"/>
        <a:ext cx="4906277" cy="1272304"/>
      </dsp:txXfrm>
    </dsp:sp>
    <dsp:sp modelId="{ED1B3E8E-C8AD-954F-ADC7-B867D3FF89F5}">
      <dsp:nvSpPr>
        <dsp:cNvPr id="0" name=""/>
        <dsp:cNvSpPr/>
      </dsp:nvSpPr>
      <dsp:spPr>
        <a:xfrm rot="5400000">
          <a:off x="6511213" y="91470"/>
          <a:ext cx="1696406" cy="4906277"/>
        </a:xfrm>
        <a:prstGeom prst="round1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 otros actores?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Qué les afecta y que les motiva?</a:t>
          </a:r>
        </a:p>
      </dsp:txBody>
      <dsp:txXfrm rot="-5400000">
        <a:off x="4906278" y="2120507"/>
        <a:ext cx="4906277" cy="1272304"/>
      </dsp:txXfrm>
    </dsp:sp>
    <dsp:sp modelId="{933BF01E-4B9D-764A-9C3C-F5FD9CEA2516}">
      <dsp:nvSpPr>
        <dsp:cNvPr id="0" name=""/>
        <dsp:cNvSpPr/>
      </dsp:nvSpPr>
      <dsp:spPr>
        <a:xfrm>
          <a:off x="3434394" y="1272304"/>
          <a:ext cx="2943766" cy="848203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Intereses</a:t>
          </a:r>
        </a:p>
      </dsp:txBody>
      <dsp:txXfrm>
        <a:off x="3475800" y="1313710"/>
        <a:ext cx="2860954" cy="765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73761-2D26-A74C-9C7C-27E3789750F4}">
      <dsp:nvSpPr>
        <dsp:cNvPr id="0" name=""/>
        <dsp:cNvSpPr/>
      </dsp:nvSpPr>
      <dsp:spPr>
        <a:xfrm>
          <a:off x="2381" y="1514739"/>
          <a:ext cx="2389187" cy="23891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1590" rIns="1314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Jurisdiccionales</a:t>
          </a:r>
        </a:p>
      </dsp:txBody>
      <dsp:txXfrm>
        <a:off x="352269" y="1864627"/>
        <a:ext cx="1689411" cy="1689411"/>
      </dsp:txXfrm>
    </dsp:sp>
    <dsp:sp modelId="{5C5B3F66-2E47-2140-98BE-B4A3427D1DDB}">
      <dsp:nvSpPr>
        <dsp:cNvPr id="0" name=""/>
        <dsp:cNvSpPr/>
      </dsp:nvSpPr>
      <dsp:spPr>
        <a:xfrm>
          <a:off x="1913731" y="1514739"/>
          <a:ext cx="2389187" cy="23891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1590" rIns="1314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Administrativas</a:t>
          </a:r>
        </a:p>
      </dsp:txBody>
      <dsp:txXfrm>
        <a:off x="2263619" y="1864627"/>
        <a:ext cx="1689411" cy="1689411"/>
      </dsp:txXfrm>
    </dsp:sp>
    <dsp:sp modelId="{25908236-A2C6-6345-AC74-DFE4060BEB9F}">
      <dsp:nvSpPr>
        <dsp:cNvPr id="0" name=""/>
        <dsp:cNvSpPr/>
      </dsp:nvSpPr>
      <dsp:spPr>
        <a:xfrm>
          <a:off x="3825081" y="1514739"/>
          <a:ext cx="2389187" cy="23891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1590" rIns="1314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Alternativas</a:t>
          </a:r>
        </a:p>
      </dsp:txBody>
      <dsp:txXfrm>
        <a:off x="4174969" y="1864627"/>
        <a:ext cx="1689411" cy="1689411"/>
      </dsp:txXfrm>
    </dsp:sp>
    <dsp:sp modelId="{2AC2C528-5EFD-BF46-BCA5-2FA3492B56E8}">
      <dsp:nvSpPr>
        <dsp:cNvPr id="0" name=""/>
        <dsp:cNvSpPr/>
      </dsp:nvSpPr>
      <dsp:spPr>
        <a:xfrm>
          <a:off x="5736431" y="1514739"/>
          <a:ext cx="2389187" cy="23891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1590" rIns="1314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Otras vías: Políticas/ Sociales/ de hecho?</a:t>
          </a:r>
        </a:p>
      </dsp:txBody>
      <dsp:txXfrm>
        <a:off x="6086319" y="1864627"/>
        <a:ext cx="1689411" cy="168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DE8F-1994-ED46-8347-89014BD9D219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D103-7310-5D4F-A182-6FA7BDB442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3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D103-7310-5D4F-A182-6FA7BDB442A9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9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c3fb360a6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c3fb360a6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53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5B6E-0CB7-4196-A365-B21874091AD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804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9F07E-E123-7346-AF01-E9D5E1F38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FA46D-FA40-0349-A483-5A63DD785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1EBB8F-7569-4548-8D83-C797CF6E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819BF-59AC-E747-ADC5-02E82C49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61AF8-0DFE-994E-9920-0631DAB1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91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2C0CD-4F39-664B-8851-5D60B75F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6D65BA-A623-D24A-96C2-13C79264B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505EC-6C97-924B-A110-46E53F08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40C0C3-466D-B041-BD4E-E66DDE8F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DE246D-FE51-9C49-B264-5297E572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35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E7C402-B9D2-2440-A0DF-76589E554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7EB2EC-704F-7145-9DED-642C89336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8E67C-5596-6C45-919C-E637B68C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78AB5B-8D95-CF45-9DED-14E927A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D3005-A343-F74D-8A04-E99E7B5C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857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 green gradient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10650561" y="374329"/>
            <a:ext cx="1915731" cy="1167083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10282606" y="1536057"/>
            <a:ext cx="2373161" cy="1445579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11156339" y="2505730"/>
            <a:ext cx="1287111" cy="784324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10379726" y="500336"/>
            <a:ext cx="1024101" cy="62392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11361190" y="3117593"/>
            <a:ext cx="723204" cy="44056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373947" y="3930641"/>
            <a:ext cx="1914201" cy="1166049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255210" y="3482704"/>
            <a:ext cx="1305511" cy="794637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79887" y="5704880"/>
            <a:ext cx="1433351" cy="873569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93939" y="3170587"/>
            <a:ext cx="992208" cy="604332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368107" y="5087935"/>
            <a:ext cx="991724" cy="604332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11409033" y="6416833"/>
            <a:ext cx="782800" cy="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CL" smtClean="0"/>
              <a:pPr algn="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56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ES_tradnl" sz="5600">
                <a:solidFill>
                  <a:srgbClr val="FFFFFF"/>
                </a:solidFill>
              </a:rPr>
              <a:t>Click to edit Master title style</a:t>
            </a:r>
            <a:endParaRPr sz="5600">
              <a:solidFill>
                <a:srgbClr val="FFFFFF"/>
              </a:solidFill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ES_tradnl" sz="25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s-ES_tradnl" sz="25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s-ES_tradnl" sz="25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s-ES_tradnl" sz="25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s-ES_tradnl" sz="2500">
                <a:solidFill>
                  <a:srgbClr val="FFFFFF"/>
                </a:solidFill>
              </a:rPr>
              <a:t>Fifth level</a:t>
            </a:r>
            <a:endParaRPr sz="2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25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20C19-F1CC-5644-BDFD-13A41507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DC34E1-88B4-E841-B2A2-9AA0F22F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CCF4F6-2526-E34E-9803-4A8C7583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81E20B-8509-404F-A46D-9B1B6461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CB4AE-8059-6E45-8B2F-6C41B4C5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96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550CC-D41F-9D40-9306-056F48E3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53E24-5085-C541-8BD8-9CC68D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F5F78F-A492-F848-A464-88022A06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E18DF7-BF38-C240-A5D3-424EABD1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5C3D6-688C-4243-BA20-5DBA4433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528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2AB7A-C26A-6349-9288-8F33B989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80F8C-7BD8-CC40-8B78-351C292C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96443-BB69-A940-9AA4-812C7A49C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B5F82-3CF4-9B43-8B54-FE2F4C4B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E448A0-1DA4-8E44-AAD6-7B72B281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2386B5-F016-A54A-B61E-3A2689AF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80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F4A74-C3D0-1F46-B593-B0027469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A8ADDE-6B3A-A442-B431-094189A57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CE464-7053-FE4B-941F-734F6576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3FA895-5E93-2247-A53F-41F7A3F31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65CA13-304F-CF46-9DC3-2472BDE57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BF0450-858D-0B47-9788-F693FF0A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6945DE-2B01-6942-8686-704BE67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B3AB49-7CE3-E941-87DA-E007CEE1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59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78374-9EC6-1642-88E1-F802581A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730E54-E3CA-2E4B-B548-2E8AA6AE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5083B-4C67-3F45-BACE-536A0AC8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ABD314-3072-C64A-ACF9-7872BF8E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02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DE6A2F-7DD8-E44C-8BAA-1E663D04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D25CDD-7FE7-864D-B928-A05CD82E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02FE77-166B-2646-9B25-727F0202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09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72F94-A473-DF44-817B-4970C506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7317E-14F1-984B-A72C-46E93B52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9B58A-BB30-AE4D-86B4-F95C3E67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84AD6F-F9B9-514A-82FA-5D577D85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DD22E-6AE4-5A47-A3F7-F8B5071C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8092AA-5F65-B54B-86E5-3F51791C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97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87C59-93EF-304B-B1EF-D9E2A067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4D3C8-1CBE-1449-98D7-253E07CA9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8B21B-1463-AD49-AE66-2F4530F4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52D83D-A010-E14B-B07A-D8129D6C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A3030-B47B-184C-95B8-2D2EF336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736C8-D9CC-F248-BA00-CB2CC77B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50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69EA65-6290-AA4A-847D-1F2427BE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0DFD5C-BB5A-A948-B82D-53F306C0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9981D-E9D7-EC40-8DAB-312F014C1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A326-DC35-0340-BF00-83D8C010DE7B}" type="datetimeFigureOut">
              <a:rPr lang="es-CL" smtClean="0"/>
              <a:t>02-09-21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3D1C2-1705-C745-BFEA-17D91B77E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7178C0-663F-7A48-A041-0368941F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E734-8450-8C44-8D82-9BF3651703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6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gnificados.com/estrategia/rev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89E2-4599-B64F-BF87-DDA348C53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32" y="5200879"/>
            <a:ext cx="8082447" cy="802111"/>
          </a:xfrm>
        </p:spPr>
        <p:txBody>
          <a:bodyPr anchor="ctr">
            <a:normAutofit fontScale="90000"/>
          </a:bodyPr>
          <a:lstStyle/>
          <a:p>
            <a:r>
              <a:rPr lang="es-CL" sz="2700" b="1" dirty="0">
                <a:solidFill>
                  <a:srgbClr val="FF0000"/>
                </a:solidFill>
              </a:rPr>
              <a:t>ENFRENTAMIENTO CLÍNICO DE PROBLEMAS COMPLEJOS</a:t>
            </a:r>
            <a:br>
              <a:rPr lang="es-CL" sz="2000" b="1" dirty="0"/>
            </a:br>
            <a:br>
              <a:rPr lang="es-CL" sz="2000" dirty="0"/>
            </a:br>
            <a:r>
              <a:rPr lang="es-ES" sz="2000" b="1" dirty="0">
                <a:ea typeface="Tahoma" panose="020B0604030504040204" pitchFamily="34" charset="0"/>
                <a:cs typeface="Tahoma" panose="020B0604030504040204" pitchFamily="34" charset="0"/>
              </a:rPr>
              <a:t>Herramientas para el enfrentamiento y la evaluación estratégica de conflictos</a:t>
            </a:r>
            <a:br>
              <a:rPr lang="es-CL" sz="2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b="1" dirty="0">
                <a:ea typeface="Tahoma" panose="020B0604030504040204" pitchFamily="34" charset="0"/>
                <a:cs typeface="Tahoma" panose="020B0604030504040204" pitchFamily="34" charset="0"/>
              </a:rPr>
              <a:t>Hacia un análisis de soluciones integrales</a:t>
            </a:r>
            <a:br>
              <a:rPr lang="es-ES" sz="96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L" sz="2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487A4-DA6C-DE47-8256-C26A8C0E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9081" y="5200879"/>
            <a:ext cx="2679452" cy="802111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es-CL" sz="6400" dirty="0"/>
          </a:p>
          <a:p>
            <a:pPr algn="l"/>
            <a:endParaRPr lang="es-CL" sz="6400" dirty="0"/>
          </a:p>
          <a:p>
            <a:pPr algn="l"/>
            <a:r>
              <a:rPr lang="es-CL" sz="6400" dirty="0"/>
              <a:t>Profesora Ma. Nora González Jaraquemada</a:t>
            </a:r>
          </a:p>
          <a:p>
            <a:pPr algn="l"/>
            <a:r>
              <a:rPr lang="es-CL" sz="6400" dirty="0"/>
              <a:t>Santiago, Primavera 2021</a:t>
            </a:r>
          </a:p>
        </p:txBody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BAA4F51-1228-124A-936C-712F1913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56" y="692331"/>
            <a:ext cx="952473" cy="732958"/>
          </a:xfrm>
          <a:prstGeom prst="rect">
            <a:avLst/>
          </a:prstGeom>
        </p:spPr>
      </p:pic>
      <p:sp>
        <p:nvSpPr>
          <p:cNvPr id="68" name="Right Triangle 25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27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ight Triangle 29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E933DAC3-E077-B145-BF52-14EFC60C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13" y="838606"/>
            <a:ext cx="1302784" cy="1845611"/>
          </a:xfrm>
          <a:prstGeom prst="rect">
            <a:avLst/>
          </a:prstGeom>
        </p:spPr>
      </p:pic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543C9E7D-A976-FB4F-B42D-137E142C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08" y="3037579"/>
            <a:ext cx="1729116" cy="155401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21697AE7-F1ED-684E-8771-E151DFE1F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178" y="1639389"/>
            <a:ext cx="1570098" cy="1044829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7AD0E9E-FBB6-3145-A121-7A94D9872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910" y="3009630"/>
            <a:ext cx="2112003" cy="158196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Diagrama&#10;&#10;Descripción generada automáticamente">
            <a:extLst>
              <a:ext uri="{FF2B5EF4-FFF2-40B4-BE49-F238E27FC236}">
                <a16:creationId xmlns:a16="http://schemas.microsoft.com/office/drawing/2014/main" id="{BBB73647-063D-8343-A801-90A70A6E5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243" y="2265082"/>
            <a:ext cx="1634577" cy="2288408"/>
          </a:xfrm>
          <a:prstGeom prst="rect">
            <a:avLst/>
          </a:prstGeom>
        </p:spPr>
      </p:pic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EC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8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Segundo paso: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Identificación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actores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intervinientes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conflicto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problema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05542" y="2871982"/>
            <a:ext cx="6382657" cy="3181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t">
            <a:normAutofit fontScale="92500" lnSpcReduction="20000"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/>
              <a:t>Tareas</a:t>
            </a:r>
            <a:r>
              <a:rPr lang="en-US" sz="1400" b="1" dirty="0"/>
              <a:t> </a:t>
            </a:r>
            <a:r>
              <a:rPr lang="en-US" sz="1400" b="1" dirty="0" err="1"/>
              <a:t>críticas</a:t>
            </a:r>
            <a:r>
              <a:rPr lang="en-US" sz="1400" b="1" dirty="0"/>
              <a:t>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ym typeface="Helvetica Light"/>
            </a:endParaRP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Identificación</a:t>
            </a:r>
            <a:r>
              <a:rPr lang="en-US" sz="1600" b="1" dirty="0"/>
              <a:t> de </a:t>
            </a:r>
            <a:r>
              <a:rPr lang="en-US" sz="1600" b="1" dirty="0" err="1"/>
              <a:t>todos</a:t>
            </a:r>
            <a:r>
              <a:rPr lang="en-US" sz="1600" b="1" dirty="0"/>
              <a:t> </a:t>
            </a:r>
            <a:r>
              <a:rPr lang="en-US" sz="1600" b="1" dirty="0" err="1"/>
              <a:t>aquellas</a:t>
            </a:r>
            <a:r>
              <a:rPr lang="en-US" sz="1600" b="1" dirty="0"/>
              <a:t> personas u </a:t>
            </a:r>
            <a:r>
              <a:rPr lang="en-US" sz="1600" b="1" dirty="0" err="1"/>
              <a:t>organismos</a:t>
            </a:r>
            <a:r>
              <a:rPr lang="en-US" sz="1600" b="1" dirty="0"/>
              <a:t> e </a:t>
            </a:r>
            <a:r>
              <a:rPr lang="en-US" sz="1600" b="1" dirty="0" err="1"/>
              <a:t>instituciones</a:t>
            </a:r>
            <a:r>
              <a:rPr lang="en-US" sz="1600" b="1" dirty="0"/>
              <a:t> que </a:t>
            </a:r>
            <a:r>
              <a:rPr lang="en-US" sz="1600" b="1" dirty="0" err="1"/>
              <a:t>tienen</a:t>
            </a:r>
            <a:r>
              <a:rPr lang="en-US" sz="1600" b="1" dirty="0"/>
              <a:t> </a:t>
            </a:r>
            <a:r>
              <a:rPr lang="en-US" sz="1600" b="1" dirty="0" err="1"/>
              <a:t>algún</a:t>
            </a:r>
            <a:r>
              <a:rPr lang="en-US" sz="1600" b="1" dirty="0"/>
              <a:t> </a:t>
            </a:r>
            <a:r>
              <a:rPr lang="en-US" sz="1600" b="1" dirty="0" err="1"/>
              <a:t>interés</a:t>
            </a:r>
            <a:r>
              <a:rPr lang="en-US" sz="1600" b="1" dirty="0"/>
              <a:t> o un </a:t>
            </a:r>
            <a:r>
              <a:rPr lang="en-US" sz="1600" b="1" dirty="0" err="1"/>
              <a:t>rol</a:t>
            </a:r>
            <a:r>
              <a:rPr lang="en-US" sz="1600" b="1" dirty="0"/>
              <a:t> </a:t>
            </a:r>
            <a:r>
              <a:rPr lang="en-US" sz="1600" b="1" dirty="0" err="1"/>
              <a:t>relevante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el </a:t>
            </a:r>
            <a:r>
              <a:rPr lang="en-US" sz="1600" b="1" dirty="0" err="1"/>
              <a:t>conflicto</a:t>
            </a:r>
            <a:r>
              <a:rPr lang="en-US" sz="1600" b="1" dirty="0"/>
              <a:t>.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Distinguir</a:t>
            </a:r>
            <a:r>
              <a:rPr lang="en-US" sz="1600" b="1" dirty="0"/>
              <a:t> entre </a:t>
            </a:r>
            <a:r>
              <a:rPr lang="en-US" sz="1600" b="1" dirty="0" err="1"/>
              <a:t>partes</a:t>
            </a:r>
            <a:r>
              <a:rPr lang="en-US" sz="1600" b="1" dirty="0"/>
              <a:t> y </a:t>
            </a:r>
            <a:r>
              <a:rPr lang="en-US" sz="1600" b="1" dirty="0" err="1"/>
              <a:t>otros</a:t>
            </a:r>
            <a:r>
              <a:rPr lang="en-US" sz="1600" b="1" dirty="0"/>
              <a:t> </a:t>
            </a:r>
            <a:r>
              <a:rPr lang="en-US" sz="1600" b="1" dirty="0" err="1"/>
              <a:t>actores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 el </a:t>
            </a:r>
            <a:r>
              <a:rPr lang="en-US" sz="1600" b="1" dirty="0" err="1"/>
              <a:t>conflicto</a:t>
            </a:r>
            <a:r>
              <a:rPr lang="en-US" sz="1600" b="1" dirty="0"/>
              <a:t>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Identificar</a:t>
            </a:r>
            <a:r>
              <a:rPr lang="en-US" sz="1600" b="1" dirty="0"/>
              <a:t> los </a:t>
            </a:r>
            <a:r>
              <a:rPr lang="en-US" sz="1600" b="1" dirty="0" err="1"/>
              <a:t>intereses</a:t>
            </a:r>
            <a:r>
              <a:rPr lang="en-US" sz="1600" b="1" dirty="0"/>
              <a:t> de </a:t>
            </a:r>
            <a:r>
              <a:rPr lang="en-US" sz="1600" b="1" dirty="0" err="1"/>
              <a:t>cada</a:t>
            </a:r>
            <a:r>
              <a:rPr lang="en-US" sz="1600" b="1" dirty="0"/>
              <a:t> </a:t>
            </a:r>
            <a:r>
              <a:rPr lang="en-US" sz="1600" b="1" dirty="0" err="1"/>
              <a:t>parte</a:t>
            </a:r>
            <a:r>
              <a:rPr lang="en-US" sz="1600" b="1" dirty="0"/>
              <a:t>, y </a:t>
            </a:r>
            <a:r>
              <a:rPr lang="en-US" sz="1600" b="1" dirty="0" err="1"/>
              <a:t>jerarquizarlos</a:t>
            </a:r>
            <a:r>
              <a:rPr lang="en-US" sz="1600" b="1" dirty="0"/>
              <a:t>, </a:t>
            </a:r>
            <a:r>
              <a:rPr lang="en-US" sz="1600" b="1" dirty="0" err="1"/>
              <a:t>según</a:t>
            </a:r>
            <a:r>
              <a:rPr lang="en-US" sz="1600" b="1" dirty="0"/>
              <a:t> la </a:t>
            </a:r>
            <a:r>
              <a:rPr lang="en-US" sz="1600" b="1" dirty="0" err="1"/>
              <a:t>importancia</a:t>
            </a:r>
            <a:r>
              <a:rPr lang="en-US" sz="1600" b="1" dirty="0"/>
              <a:t> que </a:t>
            </a:r>
            <a:r>
              <a:rPr lang="en-US" sz="1600" b="1" dirty="0" err="1"/>
              <a:t>éstas</a:t>
            </a:r>
            <a:r>
              <a:rPr lang="en-US" sz="1600" b="1" dirty="0"/>
              <a:t> le </a:t>
            </a:r>
            <a:r>
              <a:rPr lang="en-US" sz="1600" b="1" dirty="0" err="1"/>
              <a:t>asignan</a:t>
            </a:r>
            <a:endParaRPr lang="en-US" sz="1600" b="1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Identificar</a:t>
            </a:r>
            <a:r>
              <a:rPr lang="en-US" sz="1600" b="1" dirty="0"/>
              <a:t> y </a:t>
            </a:r>
            <a:r>
              <a:rPr lang="en-US" sz="1600" b="1" dirty="0" err="1"/>
              <a:t>jerarquizar</a:t>
            </a:r>
            <a:r>
              <a:rPr lang="en-US" sz="1600" b="1" dirty="0"/>
              <a:t> los </a:t>
            </a:r>
            <a:r>
              <a:rPr lang="en-US" sz="1600" b="1" dirty="0" err="1"/>
              <a:t>intereses</a:t>
            </a:r>
            <a:r>
              <a:rPr lang="en-US" sz="1600" b="1" dirty="0"/>
              <a:t> de la </a:t>
            </a:r>
            <a:r>
              <a:rPr lang="en-US" sz="1600" b="1" dirty="0" err="1"/>
              <a:t>parte</a:t>
            </a:r>
            <a:r>
              <a:rPr lang="en-US" sz="1600" b="1" dirty="0"/>
              <a:t> que se </a:t>
            </a:r>
            <a:r>
              <a:rPr lang="en-US" sz="1600" b="1" dirty="0" err="1"/>
              <a:t>representa</a:t>
            </a:r>
            <a:r>
              <a:rPr lang="en-US" sz="1600" b="1" dirty="0"/>
              <a:t>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Identificar</a:t>
            </a:r>
            <a:r>
              <a:rPr lang="en-US" sz="1600" b="1" dirty="0"/>
              <a:t> los  </a:t>
            </a:r>
            <a:r>
              <a:rPr lang="en-US" sz="1600" b="1" dirty="0" err="1"/>
              <a:t>intereses</a:t>
            </a:r>
            <a:r>
              <a:rPr lang="en-US" sz="1600" b="1" dirty="0"/>
              <a:t> </a:t>
            </a:r>
            <a:r>
              <a:rPr lang="en-US" sz="1600" b="1" dirty="0" err="1"/>
              <a:t>opuestos</a:t>
            </a:r>
            <a:r>
              <a:rPr lang="en-US" sz="1600" b="1" dirty="0"/>
              <a:t>, </a:t>
            </a:r>
            <a:r>
              <a:rPr lang="en-US" sz="1600" b="1" dirty="0" err="1"/>
              <a:t>complementarios</a:t>
            </a:r>
            <a:r>
              <a:rPr lang="en-US" sz="1600" b="1" dirty="0"/>
              <a:t> y compatibles.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 descr="Un dibujo de un grupo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305D15B8-4836-3945-B671-9FE36826D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5" r="12322" b="2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4789222A-0184-5C4F-A6B2-100258D8C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52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4" name="3 CuadroTexto"/>
          <p:cNvSpPr txBox="1"/>
          <p:nvPr/>
        </p:nvSpPr>
        <p:spPr>
          <a:xfrm>
            <a:off x="6600056" y="2884681"/>
            <a:ext cx="37444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52456" y="3037081"/>
            <a:ext cx="37444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3971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38BA6-C83D-4C4B-AB9B-D22782F90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7B7366-E850-4956-983A-BE9983E99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0054D0-AA12-4C83-A4FA-C7B3DF40DBE1}"/>
              </a:ext>
            </a:extLst>
          </p:cNvPr>
          <p:cNvSpPr txBox="1"/>
          <p:nvPr/>
        </p:nvSpPr>
        <p:spPr>
          <a:xfrm>
            <a:off x="786809" y="510363"/>
            <a:ext cx="945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C00000"/>
                </a:solidFill>
                <a:latin typeface="+mj-lt"/>
              </a:rPr>
              <a:t>Identificando a los actores relevantes en el conflicto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04DC74-66A5-4EDF-AF01-8486CEE2F3EB}"/>
              </a:ext>
            </a:extLst>
          </p:cNvPr>
          <p:cNvSpPr txBox="1"/>
          <p:nvPr/>
        </p:nvSpPr>
        <p:spPr>
          <a:xfrm>
            <a:off x="786809" y="2174192"/>
            <a:ext cx="5309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/>
              <a:t>Concepto de actores v/s partes:</a:t>
            </a:r>
          </a:p>
          <a:p>
            <a:pPr lvl="0"/>
            <a:r>
              <a:rPr lang="es-ES" sz="1600" u="sng" dirty="0"/>
              <a:t>Actores</a:t>
            </a:r>
            <a:r>
              <a:rPr lang="es-ES" sz="1600" dirty="0"/>
              <a:t>: Todos los organismos públicos, organizaciones privadas, comunidades o particulares, sean personas naturales o jurídicas que tienen algún interés o participación en el conflicto.</a:t>
            </a:r>
          </a:p>
          <a:p>
            <a:pPr lvl="0"/>
            <a:r>
              <a:rPr lang="es-ES" sz="1600" u="sng" dirty="0"/>
              <a:t>Partes</a:t>
            </a:r>
            <a:r>
              <a:rPr lang="es-ES" sz="1600" dirty="0"/>
              <a:t>: aquellos directamente afectados  y los posibles responsables del conflicto</a:t>
            </a:r>
            <a:endParaRPr lang="es-CL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23A852-55EE-4009-A1DB-5D3C95162F18}"/>
              </a:ext>
            </a:extLst>
          </p:cNvPr>
          <p:cNvSpPr txBox="1"/>
          <p:nvPr/>
        </p:nvSpPr>
        <p:spPr>
          <a:xfrm>
            <a:off x="6911163" y="1488558"/>
            <a:ext cx="3592532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b="1" dirty="0"/>
              <a:t>Tareas críticas:</a:t>
            </a:r>
          </a:p>
          <a:p>
            <a:pPr lvl="1"/>
            <a:endParaRPr lang="es-CL" sz="1050" dirty="0">
              <a:sym typeface="Helvetica Light"/>
            </a:endParaRPr>
          </a:p>
          <a:p>
            <a:pPr marL="685800" lvl="1" indent="-342900">
              <a:buAutoNum type="alphaLcParenR"/>
            </a:pPr>
            <a:r>
              <a:rPr lang="es-ES" dirty="0"/>
              <a:t>Identificación de todos los actores que tienen algún interés en el conflicto. </a:t>
            </a:r>
          </a:p>
          <a:p>
            <a:pPr marL="685800" lvl="1" indent="-342900">
              <a:buAutoNum type="alphaLcParenR"/>
            </a:pPr>
            <a:r>
              <a:rPr lang="es-ES" dirty="0"/>
              <a:t>Distinguir entre partes y otros actores en el conflicto.</a:t>
            </a:r>
          </a:p>
          <a:p>
            <a:pPr marL="685800" lvl="1" indent="-342900">
              <a:buAutoNum type="alphaLcParenR"/>
            </a:pPr>
            <a:r>
              <a:rPr lang="es-ES_tradnl" dirty="0"/>
              <a:t>Identificar los intereses de cada parte, y jerarquizarlos, según la importancia que éstas le asignan</a:t>
            </a:r>
          </a:p>
          <a:p>
            <a:pPr marL="685800" lvl="1" indent="-342900">
              <a:buFontTx/>
              <a:buAutoNum type="alphaLcParenR"/>
            </a:pPr>
            <a:r>
              <a:rPr lang="es-ES_tradnl" dirty="0"/>
              <a:t>Identificar los  intereses opuestos, complementarios y compatibles entre las partes y actores relevantes</a:t>
            </a:r>
          </a:p>
        </p:txBody>
      </p:sp>
    </p:spTree>
    <p:extLst>
      <p:ext uri="{BB962C8B-B14F-4D97-AF65-F5344CB8AC3E}">
        <p14:creationId xmlns:p14="http://schemas.microsoft.com/office/powerpoint/2010/main" val="35469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AD4753-B155-44F6-A5A9-40FBDDEED949}"/>
              </a:ext>
            </a:extLst>
          </p:cNvPr>
          <p:cNvSpPr txBox="1"/>
          <p:nvPr/>
        </p:nvSpPr>
        <p:spPr>
          <a:xfrm>
            <a:off x="642938" y="642938"/>
            <a:ext cx="6273800" cy="55705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s-ES" sz="2800" b="1" err="1">
                <a:cs typeface="Arial" panose="020B0604020202020204" pitchFamily="34" charset="0"/>
              </a:rPr>
              <a:t>Multiplicidad</a:t>
            </a:r>
            <a:r>
              <a:rPr lang="en-US" altLang="es-ES" sz="2800" b="1">
                <a:cs typeface="Arial" panose="020B0604020202020204" pitchFamily="34" charset="0"/>
              </a:rPr>
              <a:t> de </a:t>
            </a:r>
            <a:r>
              <a:rPr lang="en-US" altLang="es-ES" sz="2800" b="1" err="1">
                <a:cs typeface="Arial" panose="020B0604020202020204" pitchFamily="34" charset="0"/>
              </a:rPr>
              <a:t>actores</a:t>
            </a:r>
            <a:r>
              <a:rPr lang="en-US" altLang="es-ES" sz="2800" b="1">
                <a:cs typeface="Arial" panose="020B0604020202020204" pitchFamily="34" charset="0"/>
              </a:rPr>
              <a:t> e </a:t>
            </a:r>
            <a:r>
              <a:rPr lang="en-US" altLang="es-ES" sz="2800" b="1" err="1">
                <a:cs typeface="Arial" panose="020B0604020202020204" pitchFamily="34" charset="0"/>
              </a:rPr>
              <a:t>intervinientes</a:t>
            </a: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s-ES" sz="2800" b="1" err="1">
                <a:cs typeface="Arial" panose="020B0604020202020204" pitchFamily="34" charset="0"/>
              </a:rPr>
              <a:t>Multiplicidad</a:t>
            </a:r>
            <a:r>
              <a:rPr lang="en-US" altLang="es-ES" sz="2800" b="1">
                <a:cs typeface="Arial" panose="020B0604020202020204" pitchFamily="34" charset="0"/>
              </a:rPr>
              <a:t> de </a:t>
            </a:r>
            <a:r>
              <a:rPr lang="en-US" altLang="es-ES" sz="2800" b="1" err="1">
                <a:cs typeface="Arial" panose="020B0604020202020204" pitchFamily="34" charset="0"/>
              </a:rPr>
              <a:t>partes</a:t>
            </a: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s-ES" sz="2800" b="1" err="1">
                <a:cs typeface="Arial" panose="020B0604020202020204" pitchFamily="34" charset="0"/>
              </a:rPr>
              <a:t>Multiplicidad</a:t>
            </a:r>
            <a:r>
              <a:rPr lang="en-US" altLang="es-ES" sz="2800" b="1">
                <a:cs typeface="Arial" panose="020B0604020202020204" pitchFamily="34" charset="0"/>
              </a:rPr>
              <a:t> de </a:t>
            </a:r>
            <a:r>
              <a:rPr lang="en-US" altLang="es-ES" sz="2800" b="1" err="1">
                <a:cs typeface="Arial" panose="020B0604020202020204" pitchFamily="34" charset="0"/>
              </a:rPr>
              <a:t>intereses</a:t>
            </a:r>
            <a:r>
              <a:rPr lang="en-US" altLang="es-ES" sz="2800" b="1">
                <a:cs typeface="Arial" panose="020B0604020202020204" pitchFamily="34" charset="0"/>
              </a:rPr>
              <a:t> </a:t>
            </a:r>
            <a:r>
              <a:rPr lang="en-US" altLang="es-ES" sz="2800" b="1" err="1">
                <a:cs typeface="Arial" panose="020B0604020202020204" pitchFamily="34" charset="0"/>
              </a:rPr>
              <a:t>en</a:t>
            </a:r>
            <a:r>
              <a:rPr lang="en-US" altLang="es-ES" sz="2800" b="1">
                <a:cs typeface="Arial" panose="020B0604020202020204" pitchFamily="34" charset="0"/>
              </a:rPr>
              <a:t> </a:t>
            </a:r>
            <a:r>
              <a:rPr lang="en-US" altLang="es-ES" sz="2800" b="1" err="1">
                <a:cs typeface="Arial" panose="020B0604020202020204" pitchFamily="34" charset="0"/>
              </a:rPr>
              <a:t>juego</a:t>
            </a:r>
            <a:r>
              <a:rPr lang="en-US" altLang="es-ES" sz="2800" b="1">
                <a:cs typeface="Arial" panose="020B0604020202020204" pitchFamily="34" charset="0"/>
              </a:rPr>
              <a:t>, tanto de </a:t>
            </a:r>
            <a:r>
              <a:rPr lang="en-US" altLang="es-ES" sz="2800" b="1" err="1">
                <a:cs typeface="Arial" panose="020B0604020202020204" pitchFamily="34" charset="0"/>
              </a:rPr>
              <a:t>cada</a:t>
            </a:r>
            <a:r>
              <a:rPr lang="en-US" altLang="es-ES" sz="2800" b="1">
                <a:cs typeface="Arial" panose="020B0604020202020204" pitchFamily="34" charset="0"/>
              </a:rPr>
              <a:t> actor o </a:t>
            </a:r>
            <a:r>
              <a:rPr lang="en-US" altLang="es-ES" sz="2800" b="1" err="1">
                <a:cs typeface="Arial" panose="020B0604020202020204" pitchFamily="34" charset="0"/>
              </a:rPr>
              <a:t>grupo</a:t>
            </a:r>
            <a:r>
              <a:rPr lang="en-US" altLang="es-ES" sz="2800" b="1">
                <a:cs typeface="Arial" panose="020B0604020202020204" pitchFamily="34" charset="0"/>
              </a:rPr>
              <a:t> </a:t>
            </a:r>
            <a:r>
              <a:rPr lang="en-US" altLang="es-ES" sz="2800" b="1" err="1">
                <a:cs typeface="Arial" panose="020B0604020202020204" pitchFamily="34" charset="0"/>
              </a:rPr>
              <a:t>respecto</a:t>
            </a:r>
            <a:r>
              <a:rPr lang="en-US" altLang="es-ES" sz="2800" b="1">
                <a:cs typeface="Arial" panose="020B0604020202020204" pitchFamily="34" charset="0"/>
              </a:rPr>
              <a:t> de los </a:t>
            </a:r>
            <a:r>
              <a:rPr lang="en-US" altLang="es-ES" sz="2800" b="1" err="1">
                <a:cs typeface="Arial" panose="020B0604020202020204" pitchFamily="34" charset="0"/>
              </a:rPr>
              <a:t>otros</a:t>
            </a:r>
            <a:r>
              <a:rPr lang="en-US" altLang="es-ES" sz="2800" b="1">
                <a:cs typeface="Arial" panose="020B0604020202020204" pitchFamily="34" charset="0"/>
              </a:rPr>
              <a:t>,  o al interior del </a:t>
            </a:r>
            <a:r>
              <a:rPr lang="en-US" altLang="es-ES" sz="2800" b="1" err="1">
                <a:cs typeface="Arial" panose="020B0604020202020204" pitchFamily="34" charset="0"/>
              </a:rPr>
              <a:t>grupo</a:t>
            </a:r>
            <a:r>
              <a:rPr lang="en-US" altLang="es-ES" sz="2800" b="1">
                <a:cs typeface="Arial" panose="020B0604020202020204" pitchFamily="34" charset="0"/>
              </a:rPr>
              <a:t> u </a:t>
            </a:r>
            <a:r>
              <a:rPr lang="en-US" altLang="es-ES" sz="2800" b="1" err="1">
                <a:cs typeface="Arial" panose="020B0604020202020204" pitchFamily="34" charset="0"/>
              </a:rPr>
              <a:t>organización</a:t>
            </a: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s-ES" sz="2800" b="1" err="1">
                <a:cs typeface="Arial" panose="020B0604020202020204" pitchFamily="34" charset="0"/>
              </a:rPr>
              <a:t>Compleja</a:t>
            </a:r>
            <a:r>
              <a:rPr lang="en-US" altLang="es-ES" sz="2800" b="1">
                <a:cs typeface="Arial" panose="020B0604020202020204" pitchFamily="34" charset="0"/>
              </a:rPr>
              <a:t> </a:t>
            </a:r>
            <a:r>
              <a:rPr lang="en-US" altLang="es-ES" sz="2800" b="1" err="1">
                <a:cs typeface="Arial" panose="020B0604020202020204" pitchFamily="34" charset="0"/>
              </a:rPr>
              <a:t>trama</a:t>
            </a:r>
            <a:r>
              <a:rPr lang="en-US" altLang="es-ES" sz="2800" b="1">
                <a:cs typeface="Arial" panose="020B0604020202020204" pitchFamily="34" charset="0"/>
              </a:rPr>
              <a:t> de </a:t>
            </a:r>
            <a:r>
              <a:rPr lang="en-US" altLang="es-ES" sz="2800" b="1" err="1">
                <a:cs typeface="Arial" panose="020B0604020202020204" pitchFamily="34" charset="0"/>
              </a:rPr>
              <a:t>intereses</a:t>
            </a:r>
            <a:r>
              <a:rPr lang="en-US" altLang="es-ES" sz="2800" b="1">
                <a:cs typeface="Arial" panose="020B0604020202020204" pitchFamily="34" charset="0"/>
              </a:rPr>
              <a:t>  </a:t>
            </a:r>
            <a:r>
              <a:rPr lang="en-US" altLang="es-ES" sz="2800" b="1" err="1">
                <a:cs typeface="Arial" panose="020B0604020202020204" pitchFamily="34" charset="0"/>
              </a:rPr>
              <a:t>en</a:t>
            </a:r>
            <a:r>
              <a:rPr lang="en-US" altLang="es-ES" sz="2800" b="1">
                <a:cs typeface="Arial" panose="020B0604020202020204" pitchFamily="34" charset="0"/>
              </a:rPr>
              <a:t> </a:t>
            </a:r>
            <a:r>
              <a:rPr lang="en-US" altLang="es-ES" sz="2800" b="1" err="1">
                <a:cs typeface="Arial" panose="020B0604020202020204" pitchFamily="34" charset="0"/>
              </a:rPr>
              <a:t>juego</a:t>
            </a:r>
            <a:endParaRPr lang="en-US" altLang="es-ES" sz="2800" b="1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s-ES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138BA6-C83D-4C4B-AB9B-D22782F90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550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100" b="1" dirty="0">
                <a:solidFill>
                  <a:srgbClr val="FFFFFF"/>
                </a:solidFill>
              </a:rPr>
              <a:t>Los </a:t>
            </a:r>
            <a:r>
              <a:rPr lang="en-US" sz="3100" b="1" dirty="0" err="1">
                <a:solidFill>
                  <a:srgbClr val="FFFFFF"/>
                </a:solidFill>
              </a:rPr>
              <a:t>actores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en</a:t>
            </a:r>
            <a:r>
              <a:rPr lang="en-US" sz="3100" b="1" dirty="0">
                <a:solidFill>
                  <a:srgbClr val="FFFFFF"/>
                </a:solidFill>
              </a:rPr>
              <a:t> el </a:t>
            </a:r>
            <a:r>
              <a:rPr lang="en-US" sz="3100" b="1" dirty="0" err="1">
                <a:solidFill>
                  <a:srgbClr val="FFFFFF"/>
                </a:solidFill>
              </a:rPr>
              <a:t>conflicto</a:t>
            </a:r>
            <a:r>
              <a:rPr lang="en-US" sz="3100" b="1" dirty="0">
                <a:solidFill>
                  <a:srgbClr val="FFFFFF"/>
                </a:solidFill>
              </a:rPr>
              <a:t> </a:t>
            </a:r>
            <a:r>
              <a:rPr lang="en-US" sz="3100" b="1" dirty="0" err="1">
                <a:solidFill>
                  <a:srgbClr val="FFFFFF"/>
                </a:solidFill>
              </a:rPr>
              <a:t>complejo</a:t>
            </a:r>
            <a:br>
              <a:rPr lang="en-US" sz="9600" b="1" dirty="0">
                <a:solidFill>
                  <a:srgbClr val="FFFFFF"/>
                </a:solidFill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7B7366-E850-4956-983A-BE9983E99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549" y="3602038"/>
            <a:ext cx="330813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8F175C6-C15F-4DB0-8423-A1EF4AADC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60121" y="960120"/>
            <a:ext cx="10271760" cy="4937759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B0E283-7EBA-B349-A5EB-C2711F3D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341" y="1179504"/>
            <a:ext cx="9812554" cy="10704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s-ES" b="1">
                <a:solidFill>
                  <a:srgbClr val="FFFFFF"/>
                </a:solidFill>
              </a:rPr>
              <a:t>Indagar Intereses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8B5FD1-721E-0F42-B75B-88FBD7D71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762280"/>
              </p:ext>
            </p:extLst>
          </p:nvPr>
        </p:nvGraphicFramePr>
        <p:xfrm>
          <a:off x="1196340" y="2249999"/>
          <a:ext cx="9812555" cy="339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1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6"/>
          <p:cNvSpPr txBox="1">
            <a:spLocks noGrp="1"/>
          </p:cNvSpPr>
          <p:nvPr>
            <p:ph type="title" idx="4294967295"/>
          </p:nvPr>
        </p:nvSpPr>
        <p:spPr>
          <a:xfrm>
            <a:off x="1422784" y="1217133"/>
            <a:ext cx="7962800" cy="8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dirty="0">
                <a:solidFill>
                  <a:srgbClr val="C00000"/>
                </a:solidFill>
              </a:rPr>
              <a:t>Manejo de posiciones e intereses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94" name="Google Shape;594;p46"/>
          <p:cNvSpPr txBox="1">
            <a:spLocks noGrp="1"/>
          </p:cNvSpPr>
          <p:nvPr>
            <p:ph type="sldNum" idx="12"/>
          </p:nvPr>
        </p:nvSpPr>
        <p:spPr>
          <a:xfrm>
            <a:off x="11409033" y="6416833"/>
            <a:ext cx="782800" cy="4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14</a:t>
            </a:fld>
            <a:endParaRPr/>
          </a:p>
        </p:txBody>
      </p:sp>
      <p:grpSp>
        <p:nvGrpSpPr>
          <p:cNvPr id="595" name="Google Shape;595;p46"/>
          <p:cNvGrpSpPr/>
          <p:nvPr/>
        </p:nvGrpSpPr>
        <p:grpSpPr>
          <a:xfrm>
            <a:off x="1554901" y="2248469"/>
            <a:ext cx="4404980" cy="3960161"/>
            <a:chOff x="3778727" y="4460423"/>
            <a:chExt cx="720160" cy="647438"/>
          </a:xfrm>
        </p:grpSpPr>
        <p:sp>
          <p:nvSpPr>
            <p:cNvPr id="596" name="Google Shape;596;p4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600" b="1" dirty="0">
                  <a:solidFill>
                    <a:srgbClr val="C00000"/>
                  </a:solidFill>
                  <a:latin typeface="Hind"/>
                  <a:ea typeface="Hind"/>
                  <a:cs typeface="Hind"/>
                  <a:sym typeface="Hind"/>
                </a:rPr>
                <a:t>CONFLICTO/ POSICIONES</a:t>
              </a: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COMPLEMENTARIOS</a:t>
              </a: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COMUNES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COMPATIBLES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600" b="1" dirty="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INTERESES OPUESTOS</a:t>
              </a:r>
              <a:endParaRPr sz="16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16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cxnSp>
        <p:nvCxnSpPr>
          <p:cNvPr id="603" name="Google Shape;603;p46"/>
          <p:cNvCxnSpPr/>
          <p:nvPr/>
        </p:nvCxnSpPr>
        <p:spPr>
          <a:xfrm>
            <a:off x="5862752" y="2904581"/>
            <a:ext cx="1290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4" name="Google Shape;604;p46"/>
          <p:cNvSpPr txBox="1"/>
          <p:nvPr/>
        </p:nvSpPr>
        <p:spPr>
          <a:xfrm>
            <a:off x="7228262" y="2694536"/>
            <a:ext cx="418076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La satisfacción de un interés de A necesita de la satisfacción de otro interés de B que es distinto al primero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5672699" y="3492568"/>
            <a:ext cx="1480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6" name="Google Shape;606;p46"/>
          <p:cNvSpPr txBox="1"/>
          <p:nvPr/>
        </p:nvSpPr>
        <p:spPr>
          <a:xfrm>
            <a:off x="7228263" y="3282511"/>
            <a:ext cx="418077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La satisfacción de un interés de A, no se opone a la satisfacción de otro interés de B, que es distinto.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5402617" y="4080555"/>
            <a:ext cx="1750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08" name="Google Shape;608;p46"/>
          <p:cNvSpPr txBox="1"/>
          <p:nvPr/>
        </p:nvSpPr>
        <p:spPr>
          <a:xfrm>
            <a:off x="7228263" y="3870485"/>
            <a:ext cx="418077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Los intereses de A son semejantes a los intereses de B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5172551" y="4668512"/>
            <a:ext cx="1980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0" name="Google Shape;610;p46"/>
          <p:cNvSpPr txBox="1"/>
          <p:nvPr/>
        </p:nvSpPr>
        <p:spPr>
          <a:xfrm>
            <a:off x="7228263" y="4458460"/>
            <a:ext cx="34020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La satisfacción del interés de impide la satisfacción del interés de B</a:t>
            </a:r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4922461" y="5256499"/>
            <a:ext cx="22304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2" name="Google Shape;612;p46"/>
          <p:cNvSpPr txBox="1"/>
          <p:nvPr/>
        </p:nvSpPr>
        <p:spPr>
          <a:xfrm>
            <a:off x="7228262" y="5046435"/>
            <a:ext cx="4526415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Necesidades, bienes, cosas materiales e inmateriales,  metas, emociones, temores, valores, sentimientos, etc. Que mueven a las personas</a:t>
            </a:r>
          </a:p>
        </p:txBody>
      </p:sp>
      <p:cxnSp>
        <p:nvCxnSpPr>
          <p:cNvPr id="613" name="Google Shape;613;p46"/>
          <p:cNvCxnSpPr/>
          <p:nvPr/>
        </p:nvCxnSpPr>
        <p:spPr>
          <a:xfrm>
            <a:off x="4662392" y="5844456"/>
            <a:ext cx="2480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4" name="Google Shape;614;p46"/>
          <p:cNvSpPr txBox="1"/>
          <p:nvPr/>
        </p:nvSpPr>
        <p:spPr>
          <a:xfrm>
            <a:off x="7228262" y="5634408"/>
            <a:ext cx="4658938" cy="84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se expresa inicialmente en posiciones irreconciliables = pretensiones y contrapretensiones procesales. Las posiciones son </a:t>
            </a:r>
            <a:r>
              <a:rPr lang="es-ES" sz="1333" dirty="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 que las partes declaran inicialmente que quieren</a:t>
            </a:r>
          </a:p>
          <a:p>
            <a:endParaRPr sz="1333" dirty="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" name="Globo: flecha derecha 1">
            <a:extLst>
              <a:ext uri="{FF2B5EF4-FFF2-40B4-BE49-F238E27FC236}">
                <a16:creationId xmlns:a16="http://schemas.microsoft.com/office/drawing/2014/main" id="{2ED2A9E3-755F-4564-86D7-3F14DB316F23}"/>
              </a:ext>
            </a:extLst>
          </p:cNvPr>
          <p:cNvSpPr/>
          <p:nvPr/>
        </p:nvSpPr>
        <p:spPr>
          <a:xfrm>
            <a:off x="911733" y="2218430"/>
            <a:ext cx="816147" cy="38908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209E8F-6292-4448-B84E-2E6249F232E8}"/>
              </a:ext>
            </a:extLst>
          </p:cNvPr>
          <p:cNvSpPr txBox="1"/>
          <p:nvPr/>
        </p:nvSpPr>
        <p:spPr>
          <a:xfrm>
            <a:off x="1086678" y="2415933"/>
            <a:ext cx="336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</a:t>
            </a:r>
          </a:p>
          <a:p>
            <a:r>
              <a:rPr lang="es-ES" dirty="0"/>
              <a:t>E</a:t>
            </a:r>
          </a:p>
          <a:p>
            <a:r>
              <a:rPr lang="es-ES" dirty="0"/>
              <a:t>R</a:t>
            </a:r>
          </a:p>
          <a:p>
            <a:r>
              <a:rPr lang="es-ES" dirty="0"/>
              <a:t>A</a:t>
            </a:r>
          </a:p>
          <a:p>
            <a:r>
              <a:rPr lang="es-ES" dirty="0"/>
              <a:t>R</a:t>
            </a:r>
          </a:p>
          <a:p>
            <a:r>
              <a:rPr lang="es-ES" dirty="0"/>
              <a:t>Q</a:t>
            </a:r>
          </a:p>
          <a:p>
            <a:r>
              <a:rPr lang="es-ES" dirty="0"/>
              <a:t>U</a:t>
            </a:r>
          </a:p>
          <a:p>
            <a:r>
              <a:rPr lang="es-ES" dirty="0"/>
              <a:t>I</a:t>
            </a:r>
          </a:p>
          <a:p>
            <a:r>
              <a:rPr lang="es-ES" dirty="0"/>
              <a:t>Z</a:t>
            </a:r>
          </a:p>
          <a:p>
            <a:r>
              <a:rPr lang="es-ES" dirty="0"/>
              <a:t>A</a:t>
            </a:r>
          </a:p>
          <a:p>
            <a:r>
              <a:rPr lang="es-ES" dirty="0"/>
              <a:t>D</a:t>
            </a:r>
          </a:p>
          <a:p>
            <a:r>
              <a:rPr lang="es-ES" dirty="0"/>
              <a:t>O</a:t>
            </a:r>
          </a:p>
          <a:p>
            <a:r>
              <a:rPr lang="es-ES" dirty="0"/>
              <a:t>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005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68" name="Rectangle 7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9" name="Rectangle 7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0" name="Rectangle 7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65" name="1 Título">
            <a:extLst>
              <a:ext uri="{FF2B5EF4-FFF2-40B4-BE49-F238E27FC236}">
                <a16:creationId xmlns:a16="http://schemas.microsoft.com/office/drawing/2014/main" id="{7EF808B1-5EAC-1F4D-BACC-200C7657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CL" altLang="es-CL" sz="4000" b="1">
                <a:solidFill>
                  <a:srgbClr val="FFFFFF"/>
                </a:solidFill>
              </a:rPr>
              <a:t>Conclusiones</a:t>
            </a:r>
          </a:p>
        </p:txBody>
      </p:sp>
      <p:sp>
        <p:nvSpPr>
          <p:cNvPr id="62466" name="2 Marcador de contenido">
            <a:extLst>
              <a:ext uri="{FF2B5EF4-FFF2-40B4-BE49-F238E27FC236}">
                <a16:creationId xmlns:a16="http://schemas.microsoft.com/office/drawing/2014/main" id="{040205F4-BA46-EE42-AFCA-6AA4F934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CL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+mj-lt"/>
                <a:cs typeface="Tahoma" panose="020B0604030504040204" pitchFamily="34" charset="0"/>
              </a:rPr>
              <a:t>Importancia de analizar el problema y el contexto en que se produce</a:t>
            </a:r>
          </a:p>
          <a:p>
            <a:r>
              <a:rPr lang="es-ES" altLang="es-ES" sz="2000">
                <a:latin typeface="+mj-lt"/>
                <a:cs typeface="Tahoma" panose="020B0604030504040204" pitchFamily="34" charset="0"/>
              </a:rPr>
              <a:t>Importancia de identificar los temas ejes, o claves del problema </a:t>
            </a:r>
          </a:p>
          <a:p>
            <a:r>
              <a:rPr lang="es-ES" altLang="es-ES" sz="2000">
                <a:latin typeface="+mj-lt"/>
                <a:cs typeface="Tahoma" panose="020B0604030504040204" pitchFamily="34" charset="0"/>
              </a:rPr>
              <a:t>Importancia de identificar a las partes, a los actores relevantes, sus intereses y áreas de influencia y poder</a:t>
            </a:r>
          </a:p>
          <a:p>
            <a:r>
              <a:rPr lang="es-ES" altLang="es-ES" sz="2000">
                <a:latin typeface="+mj-lt"/>
                <a:cs typeface="Tahoma" panose="020B0604030504040204" pitchFamily="34" charset="0"/>
              </a:rPr>
              <a:t>Importancia de identificar los intereses de mi parte y su jerarquía, y áreas de complementariedad, compatibilidad, intereses comunes y opuestos</a:t>
            </a:r>
          </a:p>
          <a:p>
            <a:r>
              <a:rPr lang="es-ES" altLang="es-ES" sz="2000">
                <a:latin typeface="+mj-lt"/>
                <a:cs typeface="Tahoma" panose="020B0604030504040204" pitchFamily="34" charset="0"/>
              </a:rPr>
              <a:t>Definiciones estratégicas y éticas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3647" y="1"/>
            <a:ext cx="10620153" cy="1690688"/>
          </a:xfrm>
        </p:spPr>
        <p:txBody>
          <a:bodyPr>
            <a:normAutofit/>
          </a:bodyPr>
          <a:lstStyle/>
          <a:p>
            <a:r>
              <a:rPr lang="es-CL" sz="3600" b="1" dirty="0"/>
              <a:t>Fuentes del Derecho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8200" y="2296633"/>
            <a:ext cx="10515600" cy="3880330"/>
          </a:xfrm>
        </p:spPr>
        <p:txBody>
          <a:bodyPr>
            <a:normAutofit fontScale="92500" lnSpcReduction="20000"/>
          </a:bodyPr>
          <a:lstStyle/>
          <a:p>
            <a:endParaRPr lang="es-CL" b="1" dirty="0"/>
          </a:p>
          <a:p>
            <a:endParaRPr lang="es-CL" b="1" dirty="0"/>
          </a:p>
          <a:p>
            <a:r>
              <a:rPr lang="es-CL" b="1" dirty="0"/>
              <a:t>Normas</a:t>
            </a:r>
          </a:p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r>
              <a:rPr lang="es-CL" sz="2400" b="1" dirty="0">
                <a:solidFill>
                  <a:srgbClr val="FF0000"/>
                </a:solidFill>
              </a:rPr>
              <a:t>Principios del Derecho, generalmente aceptados?</a:t>
            </a:r>
          </a:p>
          <a:p>
            <a:r>
              <a:rPr lang="es-CL" sz="2400" b="1" dirty="0"/>
              <a:t>Jurisprudencia: Judicial y Administrativa, nacional e internacional</a:t>
            </a:r>
          </a:p>
          <a:p>
            <a:r>
              <a:rPr lang="es-CL" sz="2400" b="1" dirty="0"/>
              <a:t>Doctrina: nacional/ extranjera</a:t>
            </a:r>
          </a:p>
          <a:p>
            <a:r>
              <a:rPr lang="es-CL" sz="2400" b="1" dirty="0"/>
              <a:t>Costumbre, cuando corresponda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496493" y="2218148"/>
            <a:ext cx="406400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CL" dirty="0"/>
              <a:t>Constitución Política </a:t>
            </a:r>
            <a:r>
              <a:rPr lang="es-CL" dirty="0">
                <a:solidFill>
                  <a:schemeClr val="bg1"/>
                </a:solidFill>
              </a:rPr>
              <a:t>- Tratados </a:t>
            </a:r>
          </a:p>
          <a:p>
            <a:r>
              <a:rPr lang="es-CL" dirty="0"/>
              <a:t>Tratados Internacionales</a:t>
            </a:r>
          </a:p>
          <a:p>
            <a:r>
              <a:rPr lang="es-CL" dirty="0"/>
              <a:t>Leyes orgánicas constitucionales</a:t>
            </a:r>
          </a:p>
          <a:p>
            <a:r>
              <a:rPr lang="es-CL" dirty="0"/>
              <a:t>Leyes ordinarias</a:t>
            </a:r>
          </a:p>
          <a:p>
            <a:r>
              <a:rPr lang="es-CL" dirty="0"/>
              <a:t>Reglamentos</a:t>
            </a:r>
          </a:p>
          <a:p>
            <a:r>
              <a:rPr lang="es-CL" dirty="0"/>
              <a:t>Decretos </a:t>
            </a:r>
          </a:p>
          <a:p>
            <a:r>
              <a:rPr lang="es-CL" dirty="0"/>
              <a:t>Instrucciones</a:t>
            </a:r>
          </a:p>
          <a:p>
            <a:r>
              <a:rPr lang="es-CL" dirty="0"/>
              <a:t>Protocolos ?</a:t>
            </a:r>
          </a:p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791745" y="2723556"/>
            <a:ext cx="1728192" cy="937458"/>
          </a:xfrm>
          <a:prstGeom prst="rightArrow">
            <a:avLst/>
          </a:prstGeom>
          <a:solidFill>
            <a:srgbClr val="94165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48121EB-685B-8646-B261-68180F3270BA}"/>
              </a:ext>
            </a:extLst>
          </p:cNvPr>
          <p:cNvSpPr/>
          <p:nvPr/>
        </p:nvSpPr>
        <p:spPr>
          <a:xfrm>
            <a:off x="574158" y="1350335"/>
            <a:ext cx="7948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Qué entendemos por Derecho Aplicable al caso?</a:t>
            </a:r>
          </a:p>
          <a:p>
            <a:pPr lvl="0"/>
            <a:r>
              <a:rPr lang="es-CL" dirty="0">
                <a:solidFill>
                  <a:srgbClr val="C00000"/>
                </a:solidFill>
                <a:sym typeface="Helvetica Light"/>
              </a:rPr>
              <a:t>Cuáles son las fuentes del Derecho que regulan el problema?</a:t>
            </a:r>
          </a:p>
          <a:p>
            <a:pPr lvl="0"/>
            <a:r>
              <a:rPr lang="es-ES" b="1" dirty="0"/>
              <a:t>  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7497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Preguntas relevantes - Derecho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Cuál es el nivel  prioridad que mi cliente asigna a sus intereses, en función del daño experimentado o de las otras consecuencias sufridas a causa del problema?</a:t>
            </a:r>
          </a:p>
          <a:p>
            <a:r>
              <a:rPr lang="en-US" sz="2000"/>
              <a:t>Cuál es su fuente normativa</a:t>
            </a:r>
          </a:p>
          <a:p>
            <a:r>
              <a:rPr lang="en-US" sz="2000"/>
              <a:t>Que disposiciones del ordenamiento jurídico nacional regulan la actividad del agente, las obligaciones entre las partes y/o  a los elementos nucleares del problema y sus consecuencias?</a:t>
            </a:r>
          </a:p>
        </p:txBody>
      </p:sp>
    </p:spTree>
    <p:extLst>
      <p:ext uri="{BB962C8B-B14F-4D97-AF65-F5344CB8AC3E}">
        <p14:creationId xmlns:p14="http://schemas.microsoft.com/office/powerpoint/2010/main" val="1042342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Tareas críticas 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88929" y="962167"/>
            <a:ext cx="6858113" cy="4743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sz="1300" b="1"/>
          </a:p>
          <a:p>
            <a:pPr lvl="1"/>
            <a:endParaRPr lang="en-US" sz="1300" b="1"/>
          </a:p>
          <a:p>
            <a:pPr lvl="1"/>
            <a:endParaRPr lang="en-US" sz="1300"/>
          </a:p>
          <a:p>
            <a:pPr lvl="1"/>
            <a:r>
              <a:rPr lang="en-US" sz="1300"/>
              <a:t>Identificar TODAS las fuentes del derecho y de las ciencias vinculadas al problema aplicables a la  solución del caso</a:t>
            </a:r>
          </a:p>
          <a:p>
            <a:pPr lvl="1"/>
            <a:r>
              <a:rPr lang="en-US" sz="1300"/>
              <a:t>Regulación de cada tema clave: En función de cada uno de los temas clave: -		</a:t>
            </a:r>
          </a:p>
          <a:p>
            <a:pPr marL="457200" lvl="1"/>
            <a:r>
              <a:rPr lang="en-US" sz="1300"/>
              <a:t>Ej: 	Elementos del medio ambiente afectados : ej. Normas de agua, flora, fauna, suelo, aire</a:t>
            </a:r>
          </a:p>
          <a:p>
            <a:pPr marL="1455528" lvl="2"/>
            <a:r>
              <a:rPr lang="en-US" sz="1300"/>
              <a:t>Problema específico que presentan: contaminación por material particulado, etc.</a:t>
            </a:r>
          </a:p>
          <a:p>
            <a:pPr marL="1455528" lvl="2"/>
            <a:r>
              <a:rPr lang="en-US" sz="1300"/>
              <a:t>Agente causante del problema y sus características </a:t>
            </a:r>
          </a:p>
          <a:p>
            <a:pPr marL="1455528" lvl="2"/>
            <a:r>
              <a:rPr lang="en-US" sz="1300"/>
              <a:t>Actividad del agente y permisos involucrados. según tipo de actividad y localización .</a:t>
            </a:r>
          </a:p>
          <a:p>
            <a:pPr marL="1455528" lvl="2"/>
            <a:r>
              <a:rPr lang="en-US" sz="1300"/>
              <a:t>Consecuencias producidas por el problema ambiental: tipo de impacto, o daño ambiental causado</a:t>
            </a:r>
          </a:p>
          <a:p>
            <a:pPr lvl="1"/>
            <a:r>
              <a:rPr lang="en-US" sz="1300"/>
              <a:t>C) Identificar el derecho aplicable según las competencias de los organismos ambientales que deben intervenir ( leyes orgánicas).</a:t>
            </a:r>
          </a:p>
          <a:p>
            <a:pPr lvl="1"/>
            <a:r>
              <a:rPr lang="en-US" sz="1300"/>
              <a:t>D) En función de los intereses prioritarios del cliente</a:t>
            </a:r>
          </a:p>
          <a:p>
            <a:r>
              <a:rPr lang="en-US" sz="1300"/>
              <a:t> </a:t>
            </a:r>
          </a:p>
          <a:p>
            <a:endParaRPr lang="en-US" sz="13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4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A5AB8-5D61-4E4F-8D8F-21579C44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Cuarto paso: </a:t>
            </a:r>
            <a:r>
              <a:rPr lang="es-CL" b="1" dirty="0">
                <a:solidFill>
                  <a:srgbClr val="C00000"/>
                </a:solidFill>
              </a:rPr>
              <a:t>identificar las vías de solución”</a:t>
            </a:r>
            <a:endParaRPr lang="es-CL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4A886D4-1BD1-CF41-85EA-8877D4C6A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9078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izquierda y derecha 3">
            <a:extLst>
              <a:ext uri="{FF2B5EF4-FFF2-40B4-BE49-F238E27FC236}">
                <a16:creationId xmlns:a16="http://schemas.microsoft.com/office/drawing/2014/main" id="{7E8E42ED-FA85-8246-9E6C-3A7C2434C992}"/>
              </a:ext>
            </a:extLst>
          </p:cNvPr>
          <p:cNvSpPr/>
          <p:nvPr/>
        </p:nvSpPr>
        <p:spPr>
          <a:xfrm>
            <a:off x="1477926" y="4486940"/>
            <a:ext cx="9399181" cy="1137683"/>
          </a:xfrm>
          <a:prstGeom prst="leftRight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84200" latinLnBrk="1" hangingPunct="0"/>
            <a:r>
              <a:rPr lang="es-CL" dirty="0">
                <a:solidFill>
                  <a:schemeClr val="bg1"/>
                </a:solidFill>
                <a:sym typeface="Helvetica Light"/>
              </a:rPr>
              <a:t>¿Existen más vías de solución del problema, desde el </a:t>
            </a:r>
            <a:r>
              <a:rPr lang="es-CL" dirty="0" err="1">
                <a:solidFill>
                  <a:schemeClr val="bg1"/>
                </a:solidFill>
                <a:sym typeface="Helvetica Light"/>
              </a:rPr>
              <a:t>derec</a:t>
            </a:r>
            <a:r>
              <a:rPr lang="es-CL" dirty="0">
                <a:solidFill>
                  <a:schemeClr val="bg1"/>
                </a:solidFill>
                <a:sym typeface="Helvetica Light"/>
              </a:rPr>
              <a:t> </a:t>
            </a:r>
            <a:r>
              <a:rPr lang="es-CL" dirty="0" err="1">
                <a:solidFill>
                  <a:schemeClr val="bg1"/>
                </a:solidFill>
                <a:sym typeface="Helvetica Light"/>
              </a:rPr>
              <a:t>ho</a:t>
            </a:r>
            <a:r>
              <a:rPr lang="es-CL" dirty="0">
                <a:solidFill>
                  <a:schemeClr val="bg1"/>
                </a:solidFill>
                <a:sym typeface="Helvetica Light"/>
              </a:rPr>
              <a:t>, la sociología, la ciencia, </a:t>
            </a:r>
            <a:r>
              <a:rPr lang="es-CL" dirty="0" err="1">
                <a:solidFill>
                  <a:schemeClr val="bg1"/>
                </a:solidFill>
                <a:sym typeface="Helvetica Light"/>
              </a:rPr>
              <a:t>etc</a:t>
            </a:r>
            <a:r>
              <a:rPr lang="es-CL" dirty="0">
                <a:solidFill>
                  <a:schemeClr val="bg1"/>
                </a:solidFill>
                <a:sym typeface="Helvetica Ligh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095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3" grpId="1">
        <p:bldAsOne/>
      </p:bldGraphic>
      <p:bldGraphic spid="3" grpId="2">
        <p:bldAsOne/>
      </p:bldGraphic>
      <p:bldGraphic spid="3" grpId="3">
        <p:bldAsOne/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24C9520-B462-2E49-84E3-E930378BE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2993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0EDB7306-955E-6B49-854C-381CE8251F7A}"/>
              </a:ext>
            </a:extLst>
          </p:cNvPr>
          <p:cNvCxnSpPr>
            <a:cxnSpLocks/>
          </p:cNvCxnSpPr>
          <p:nvPr/>
        </p:nvCxnSpPr>
        <p:spPr>
          <a:xfrm>
            <a:off x="3942906" y="3060344"/>
            <a:ext cx="4455041" cy="937659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CEFD39-49DD-2245-8BD7-F2FE710B2003}"/>
              </a:ext>
            </a:extLst>
          </p:cNvPr>
          <p:cNvSpPr txBox="1"/>
          <p:nvPr/>
        </p:nvSpPr>
        <p:spPr>
          <a:xfrm>
            <a:off x="8420986" y="882502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 Diagnóstico</a:t>
            </a:r>
          </a:p>
        </p:txBody>
      </p:sp>
      <p:sp>
        <p:nvSpPr>
          <p:cNvPr id="11" name="Globo: flecha hacia arriba 16">
            <a:extLst>
              <a:ext uri="{FF2B5EF4-FFF2-40B4-BE49-F238E27FC236}">
                <a16:creationId xmlns:a16="http://schemas.microsoft.com/office/drawing/2014/main" id="{01B45735-3A6B-0F4A-8927-F205B5B47755}"/>
              </a:ext>
            </a:extLst>
          </p:cNvPr>
          <p:cNvSpPr/>
          <p:nvPr/>
        </p:nvSpPr>
        <p:spPr>
          <a:xfrm>
            <a:off x="2032000" y="6138332"/>
            <a:ext cx="7994502" cy="593403"/>
          </a:xfrm>
          <a:prstGeom prst="upArrowCallout">
            <a:avLst/>
          </a:prstGeom>
          <a:solidFill>
            <a:srgbClr val="FF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3B60AA-1200-6647-9244-B403B4D7CF6F}"/>
              </a:ext>
            </a:extLst>
          </p:cNvPr>
          <p:cNvSpPr txBox="1"/>
          <p:nvPr/>
        </p:nvSpPr>
        <p:spPr>
          <a:xfrm>
            <a:off x="5241851" y="6379535"/>
            <a:ext cx="2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Planificación</a:t>
            </a:r>
          </a:p>
        </p:txBody>
      </p:sp>
      <p:sp>
        <p:nvSpPr>
          <p:cNvPr id="13" name="Llamada de flecha hacia abajo 12">
            <a:extLst>
              <a:ext uri="{FF2B5EF4-FFF2-40B4-BE49-F238E27FC236}">
                <a16:creationId xmlns:a16="http://schemas.microsoft.com/office/drawing/2014/main" id="{F501A7D0-5B6A-E14B-BD81-F08D13B49D55}"/>
              </a:ext>
            </a:extLst>
          </p:cNvPr>
          <p:cNvSpPr/>
          <p:nvPr/>
        </p:nvSpPr>
        <p:spPr>
          <a:xfrm>
            <a:off x="2281274" y="890327"/>
            <a:ext cx="2705396" cy="996653"/>
          </a:xfrm>
          <a:prstGeom prst="downArrowCallout">
            <a:avLst>
              <a:gd name="adj1" fmla="val 4268"/>
              <a:gd name="adj2" fmla="val 213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Diagnóstico</a:t>
            </a:r>
            <a:endParaRPr lang="es-CL" dirty="0"/>
          </a:p>
        </p:txBody>
      </p:sp>
      <p:sp>
        <p:nvSpPr>
          <p:cNvPr id="14" name="Arco de bloque 13">
            <a:extLst>
              <a:ext uri="{FF2B5EF4-FFF2-40B4-BE49-F238E27FC236}">
                <a16:creationId xmlns:a16="http://schemas.microsoft.com/office/drawing/2014/main" id="{C5F91BD6-EFB6-6D48-9E48-D07F3A71A787}"/>
              </a:ext>
            </a:extLst>
          </p:cNvPr>
          <p:cNvSpPr/>
          <p:nvPr/>
        </p:nvSpPr>
        <p:spPr>
          <a:xfrm>
            <a:off x="2106427" y="109133"/>
            <a:ext cx="8128000" cy="1294365"/>
          </a:xfrm>
          <a:prstGeom prst="blockArc">
            <a:avLst>
              <a:gd name="adj1" fmla="val 10711918"/>
              <a:gd name="adj2" fmla="val 0"/>
              <a:gd name="adj3" fmla="val 25000"/>
            </a:avLst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6E5802-43B0-4349-8229-DB3475EF9D7E}"/>
              </a:ext>
            </a:extLst>
          </p:cNvPr>
          <p:cNvSpPr txBox="1"/>
          <p:nvPr/>
        </p:nvSpPr>
        <p:spPr>
          <a:xfrm>
            <a:off x="4189228" y="126264"/>
            <a:ext cx="40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Enfoque inter disciplinario e integrado</a:t>
            </a:r>
          </a:p>
        </p:txBody>
      </p:sp>
    </p:spTree>
    <p:extLst>
      <p:ext uri="{BB962C8B-B14F-4D97-AF65-F5344CB8AC3E}">
        <p14:creationId xmlns:p14="http://schemas.microsoft.com/office/powerpoint/2010/main" val="10542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Recomendación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88929" y="962167"/>
            <a:ext cx="6858113" cy="47431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12528" lvl="1"/>
            <a:endParaRPr lang="en-US" sz="2000" dirty="0">
              <a:solidFill>
                <a:schemeClr val="tx1"/>
              </a:solidFill>
            </a:endParaRPr>
          </a:p>
          <a:p>
            <a:pPr marL="312528" lvl="1"/>
            <a:r>
              <a:rPr lang="en-US" sz="2000" dirty="0" err="1">
                <a:solidFill>
                  <a:schemeClr val="tx1"/>
                </a:solidFill>
              </a:rPr>
              <a:t>Identificar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todas</a:t>
            </a:r>
            <a:r>
              <a:rPr lang="en-US" sz="2000" dirty="0">
                <a:solidFill>
                  <a:schemeClr val="tx1"/>
                </a:solidFill>
              </a:rPr>
              <a:t> las  </a:t>
            </a:r>
            <a:r>
              <a:rPr lang="en-US" sz="2000" dirty="0" err="1">
                <a:solidFill>
                  <a:schemeClr val="tx1"/>
                </a:solidFill>
              </a:rPr>
              <a:t>vías</a:t>
            </a:r>
            <a:r>
              <a:rPr lang="en-US" sz="2000" dirty="0">
                <a:solidFill>
                  <a:schemeClr val="tx1"/>
                </a:solidFill>
              </a:rPr>
              <a:t>  de </a:t>
            </a:r>
            <a:r>
              <a:rPr lang="en-US" sz="2000" dirty="0" err="1">
                <a:solidFill>
                  <a:schemeClr val="tx1"/>
                </a:solidFill>
              </a:rPr>
              <a:t>solución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disponibles</a:t>
            </a:r>
            <a:r>
              <a:rPr lang="en-US" sz="2000" dirty="0">
                <a:solidFill>
                  <a:schemeClr val="tx1"/>
                </a:solidFill>
              </a:rPr>
              <a:t> para el </a:t>
            </a:r>
            <a:r>
              <a:rPr lang="en-US" sz="2000" dirty="0" err="1">
                <a:solidFill>
                  <a:schemeClr val="tx1"/>
                </a:solidFill>
              </a:rPr>
              <a:t>cliente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función</a:t>
            </a:r>
            <a:r>
              <a:rPr lang="en-US" sz="2000" dirty="0">
                <a:solidFill>
                  <a:schemeClr val="tx1"/>
                </a:solidFill>
              </a:rPr>
              <a:t> de sus </a:t>
            </a:r>
            <a:r>
              <a:rPr lang="en-US" sz="2000" dirty="0" err="1">
                <a:solidFill>
                  <a:schemeClr val="tx1"/>
                </a:solidFill>
              </a:rPr>
              <a:t>intereses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relevantes</a:t>
            </a:r>
            <a:r>
              <a:rPr lang="en-US" sz="2000" dirty="0">
                <a:solidFill>
                  <a:schemeClr val="tx1"/>
                </a:solidFill>
              </a:rPr>
              <a:t>, tanto a </a:t>
            </a:r>
            <a:r>
              <a:rPr lang="en-US" sz="2000" dirty="0" err="1">
                <a:solidFill>
                  <a:schemeClr val="tx1"/>
                </a:solidFill>
              </a:rPr>
              <a:t>través</a:t>
            </a:r>
            <a:r>
              <a:rPr lang="en-US" sz="2000" dirty="0">
                <a:solidFill>
                  <a:schemeClr val="tx1"/>
                </a:solidFill>
              </a:rPr>
              <a:t> de: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Vías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administrativas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Vías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Judiciales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Resolución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alternativa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Vías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políticas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sociales</a:t>
            </a:r>
            <a:r>
              <a:rPr lang="en-US" sz="2000" dirty="0">
                <a:solidFill>
                  <a:schemeClr val="tx1"/>
                </a:solidFill>
              </a:rPr>
              <a:t> o de </a:t>
            </a:r>
            <a:r>
              <a:rPr lang="en-US" sz="2000" dirty="0" err="1">
                <a:solidFill>
                  <a:schemeClr val="tx1"/>
                </a:solidFill>
              </a:rPr>
              <a:t>hecho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Que </a:t>
            </a:r>
            <a:r>
              <a:rPr lang="en-US" sz="2000" dirty="0" err="1">
                <a:solidFill>
                  <a:schemeClr val="tx1"/>
                </a:solidFill>
              </a:rPr>
              <a:t>puedan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apoyar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en-US" sz="2000" dirty="0" err="1">
                <a:solidFill>
                  <a:schemeClr val="tx1"/>
                </a:solidFill>
              </a:rPr>
              <a:t>visibilidad</a:t>
            </a:r>
            <a:r>
              <a:rPr lang="en-US" sz="2000" dirty="0">
                <a:solidFill>
                  <a:schemeClr val="tx1"/>
                </a:solidFill>
              </a:rPr>
              <a:t> del </a:t>
            </a:r>
            <a:r>
              <a:rPr lang="en-US" sz="2000" dirty="0" err="1">
                <a:solidFill>
                  <a:schemeClr val="tx1"/>
                </a:solidFill>
              </a:rPr>
              <a:t>problema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sensibilizar</a:t>
            </a:r>
            <a:r>
              <a:rPr lang="en-US" sz="2000" dirty="0">
                <a:solidFill>
                  <a:schemeClr val="tx1"/>
                </a:solidFill>
              </a:rPr>
              <a:t> a la </a:t>
            </a:r>
            <a:r>
              <a:rPr lang="en-US" sz="2000" dirty="0" err="1">
                <a:solidFill>
                  <a:schemeClr val="tx1"/>
                </a:solidFill>
              </a:rPr>
              <a:t>opinión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pública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colocar</a:t>
            </a:r>
            <a:r>
              <a:rPr lang="en-US" sz="2000" dirty="0">
                <a:solidFill>
                  <a:schemeClr val="tx1"/>
                </a:solidFill>
              </a:rPr>
              <a:t> el </a:t>
            </a:r>
            <a:r>
              <a:rPr lang="en-US" sz="2000" dirty="0" err="1">
                <a:solidFill>
                  <a:schemeClr val="tx1"/>
                </a:solidFill>
              </a:rPr>
              <a:t>tema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la agenda, etc.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3E1B46-05AA-BF41-9069-037836E0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r="-1" b="-1"/>
          <a:stretch/>
        </p:blipFill>
        <p:spPr>
          <a:xfrm>
            <a:off x="1460597" y="1190847"/>
            <a:ext cx="9270806" cy="595423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Flecha abajo 3">
            <a:extLst>
              <a:ext uri="{FF2B5EF4-FFF2-40B4-BE49-F238E27FC236}">
                <a16:creationId xmlns:a16="http://schemas.microsoft.com/office/drawing/2014/main" id="{83AD88E5-D2B8-7642-818E-BA986279D72B}"/>
              </a:ext>
            </a:extLst>
          </p:cNvPr>
          <p:cNvSpPr/>
          <p:nvPr/>
        </p:nvSpPr>
        <p:spPr>
          <a:xfrm>
            <a:off x="5858540" y="894240"/>
            <a:ext cx="584790" cy="5017462"/>
          </a:xfrm>
          <a:prstGeom prst="downArrow">
            <a:avLst/>
          </a:prstGeom>
          <a:solidFill>
            <a:srgbClr val="941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9DD8FD-D58F-5041-935F-295732878E6F}"/>
              </a:ext>
            </a:extLst>
          </p:cNvPr>
          <p:cNvSpPr/>
          <p:nvPr/>
        </p:nvSpPr>
        <p:spPr>
          <a:xfrm>
            <a:off x="499731" y="861237"/>
            <a:ext cx="8644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CL" b="1" dirty="0"/>
              <a:t>Para descartar una vía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CL" b="1" dirty="0"/>
              <a:t>Para potenciar otra vía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CL" b="1" dirty="0"/>
              <a:t>Para intervenir a través de múltiples vías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CL" b="1" dirty="0"/>
              <a:t>simultánea o sucesivamente.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D77D54-52F1-C14E-9171-6326311DA748}"/>
              </a:ext>
            </a:extLst>
          </p:cNvPr>
          <p:cNvSpPr txBox="1"/>
          <p:nvPr/>
        </p:nvSpPr>
        <p:spPr>
          <a:xfrm>
            <a:off x="4348715" y="5944704"/>
            <a:ext cx="3370521" cy="1200329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941651"/>
                </a:solidFill>
              </a:rPr>
              <a:t>Siempre tener en cuenta los INTERESES </a:t>
            </a:r>
          </a:p>
          <a:p>
            <a:pPr algn="ctr"/>
            <a:r>
              <a:rPr lang="es-CL" b="1" dirty="0">
                <a:solidFill>
                  <a:srgbClr val="941651"/>
                </a:solidFill>
              </a:rPr>
              <a:t>de la parte que represento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244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dirty="0"/>
            </a:b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trabajar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vía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88929" y="962167"/>
            <a:ext cx="6858113" cy="47431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r>
              <a:rPr lang="en-US" sz="2400" dirty="0" err="1"/>
              <a:t>Identificar</a:t>
            </a:r>
            <a:r>
              <a:rPr lang="en-US" sz="2400" dirty="0"/>
              <a:t> ante </a:t>
            </a:r>
            <a:r>
              <a:rPr lang="en-US" sz="2400" dirty="0" err="1"/>
              <a:t>quién</a:t>
            </a:r>
            <a:r>
              <a:rPr lang="en-US" sz="2400" dirty="0"/>
              <a:t> se </a:t>
            </a:r>
            <a:r>
              <a:rPr lang="en-US" sz="2400" dirty="0" err="1"/>
              <a:t>presenta</a:t>
            </a:r>
            <a:r>
              <a:rPr lang="en-US" sz="2400" dirty="0"/>
              <a:t> o </a:t>
            </a:r>
            <a:r>
              <a:rPr lang="en-US" sz="2400" dirty="0" err="1"/>
              <a:t>tramita</a:t>
            </a:r>
            <a:endParaRPr lang="en-US" sz="2400" dirty="0"/>
          </a:p>
          <a:p>
            <a:r>
              <a:rPr lang="en-US" sz="2400" dirty="0" err="1"/>
              <a:t>Identificar</a:t>
            </a:r>
            <a:r>
              <a:rPr lang="en-US" sz="2400" dirty="0"/>
              <a:t> la </a:t>
            </a:r>
            <a:r>
              <a:rPr lang="en-US" sz="2400" dirty="0" err="1"/>
              <a:t>competencia</a:t>
            </a:r>
            <a:r>
              <a:rPr lang="en-US" sz="2400" dirty="0"/>
              <a:t> del </a:t>
            </a:r>
            <a:r>
              <a:rPr lang="en-US" sz="2400" dirty="0" err="1"/>
              <a:t>órgano</a:t>
            </a:r>
            <a:r>
              <a:rPr lang="en-US" sz="2400" dirty="0"/>
              <a:t> o tribunal y sus </a:t>
            </a:r>
            <a:r>
              <a:rPr lang="en-US" sz="2400" dirty="0" err="1"/>
              <a:t>facultades</a:t>
            </a:r>
            <a:endParaRPr lang="en-US" sz="2400" dirty="0"/>
          </a:p>
          <a:p>
            <a:r>
              <a:rPr lang="en-US" sz="2400" dirty="0" err="1"/>
              <a:t>Identificar</a:t>
            </a:r>
            <a:r>
              <a:rPr lang="en-US" sz="2400" dirty="0"/>
              <a:t>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interés</a:t>
            </a:r>
            <a:r>
              <a:rPr lang="en-US" sz="2400" dirty="0"/>
              <a:t> o </a:t>
            </a:r>
            <a:r>
              <a:rPr lang="en-US" sz="2400" dirty="0" err="1"/>
              <a:t>intereses</a:t>
            </a:r>
            <a:r>
              <a:rPr lang="en-US" sz="2400" dirty="0"/>
              <a:t> </a:t>
            </a:r>
            <a:r>
              <a:rPr lang="en-US" sz="2400" dirty="0" err="1"/>
              <a:t>pueden</a:t>
            </a:r>
            <a:r>
              <a:rPr lang="en-US" sz="2400" dirty="0"/>
              <a:t> ser </a:t>
            </a:r>
            <a:r>
              <a:rPr lang="en-US" sz="2400" dirty="0" err="1"/>
              <a:t>satisfechos</a:t>
            </a:r>
            <a:r>
              <a:rPr lang="en-US" sz="2400" dirty="0"/>
              <a:t> por medio de </a:t>
            </a:r>
            <a:r>
              <a:rPr lang="en-US" sz="2400" dirty="0" err="1"/>
              <a:t>ella</a:t>
            </a:r>
            <a:endParaRPr lang="en-US" sz="2400" dirty="0"/>
          </a:p>
          <a:p>
            <a:r>
              <a:rPr lang="en-US" sz="2400" dirty="0" err="1"/>
              <a:t>Qué</a:t>
            </a:r>
            <a:r>
              <a:rPr lang="en-US" sz="2400" dirty="0"/>
              <a:t> le </a:t>
            </a:r>
            <a:r>
              <a:rPr lang="en-US" sz="2400" dirty="0" err="1"/>
              <a:t>pediré</a:t>
            </a:r>
            <a:r>
              <a:rPr lang="en-US" sz="2400" dirty="0"/>
              <a:t> al </a:t>
            </a:r>
            <a:r>
              <a:rPr lang="en-US" sz="2400" dirty="0" err="1"/>
              <a:t>organismo</a:t>
            </a:r>
            <a:r>
              <a:rPr lang="en-US" sz="2400" dirty="0"/>
              <a:t>,  tribunal, a la </a:t>
            </a:r>
            <a:r>
              <a:rPr lang="en-US" sz="2400" dirty="0" err="1"/>
              <a:t>autoridad</a:t>
            </a:r>
            <a:r>
              <a:rPr lang="en-US" sz="2400" dirty="0"/>
              <a:t> o a la </a:t>
            </a:r>
            <a:r>
              <a:rPr lang="en-US" sz="2400" dirty="0" err="1"/>
              <a:t>otra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una </a:t>
            </a:r>
            <a:r>
              <a:rPr lang="en-US" sz="2400" dirty="0" err="1"/>
              <a:t>negociación</a:t>
            </a:r>
            <a:r>
              <a:rPr lang="en-US" sz="2400" dirty="0"/>
              <a:t> o </a:t>
            </a:r>
            <a:r>
              <a:rPr lang="en-US" sz="2400" dirty="0" err="1"/>
              <a:t>mediación</a:t>
            </a:r>
            <a:r>
              <a:rPr lang="en-US" sz="2400" dirty="0"/>
              <a:t> </a:t>
            </a:r>
            <a:r>
              <a:rPr lang="en-US" sz="2400" dirty="0" err="1"/>
              <a:t>ambiental</a:t>
            </a:r>
            <a:r>
              <a:rPr lang="en-US" sz="2400" dirty="0"/>
              <a:t>?</a:t>
            </a:r>
          </a:p>
          <a:p>
            <a:r>
              <a:rPr lang="en-US" sz="2400" dirty="0"/>
              <a:t>Con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medios</a:t>
            </a:r>
            <a:r>
              <a:rPr lang="en-US" sz="2400" dirty="0"/>
              <a:t> </a:t>
            </a:r>
            <a:r>
              <a:rPr lang="en-US" sz="2400" dirty="0" err="1"/>
              <a:t>cuento</a:t>
            </a:r>
            <a:r>
              <a:rPr lang="en-US" sz="2400" dirty="0"/>
              <a:t> para </a:t>
            </a:r>
            <a:r>
              <a:rPr lang="en-US" sz="2400" dirty="0" err="1"/>
              <a:t>probar</a:t>
            </a:r>
            <a:r>
              <a:rPr lang="en-US" sz="2400" dirty="0"/>
              <a:t> mis </a:t>
            </a:r>
            <a:r>
              <a:rPr lang="en-US" sz="2400" dirty="0" err="1"/>
              <a:t>pretensiones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juicio</a:t>
            </a:r>
            <a:r>
              <a:rPr lang="en-US" sz="2400" dirty="0"/>
              <a:t>  o </a:t>
            </a:r>
            <a:r>
              <a:rPr lang="en-US" sz="2400" dirty="0" err="1"/>
              <a:t>legitimar</a:t>
            </a:r>
            <a:r>
              <a:rPr lang="en-US" sz="2400" dirty="0"/>
              <a:t> mis </a:t>
            </a:r>
            <a:r>
              <a:rPr lang="en-US" sz="2400" dirty="0" err="1"/>
              <a:t>intereses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sedes</a:t>
            </a:r>
            <a:r>
              <a:rPr lang="en-US" sz="2400" dirty="0"/>
              <a:t>?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7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Considerar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/>
              <a:t>Integralidad de la respuesta: qué interese se satisfarán por medio de esta vía?</a:t>
            </a:r>
          </a:p>
          <a:p>
            <a:pPr marL="0"/>
            <a:r>
              <a:rPr lang="en-US" sz="1800"/>
              <a:t>Que prioridad tiene para mi cliente?</a:t>
            </a:r>
          </a:p>
          <a:p>
            <a:pPr marL="0"/>
            <a:r>
              <a:rPr lang="en-US" sz="1800"/>
              <a:t>Cuán eficiente y eficaz resulta?</a:t>
            </a:r>
          </a:p>
          <a:p>
            <a:pPr marL="0"/>
            <a:r>
              <a:rPr lang="en-US" sz="1800"/>
              <a:t>Cuánto tiempo demorará la solución?</a:t>
            </a:r>
          </a:p>
          <a:p>
            <a:pPr marL="0"/>
            <a:r>
              <a:rPr lang="en-US" sz="1800"/>
              <a:t>Limitaciones al uso de las vías…</a:t>
            </a:r>
          </a:p>
          <a:p>
            <a:pPr marL="0"/>
            <a:endParaRPr lang="en-US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r="3404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044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b="1" dirty="0"/>
              <a:t>Quinto paso: </a:t>
            </a:r>
            <a:r>
              <a:rPr lang="es-CL" sz="3600" b="1" dirty="0">
                <a:solidFill>
                  <a:srgbClr val="941651"/>
                </a:solidFill>
              </a:rPr>
              <a:t>Estrategias de intervención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3727" y="1830587"/>
            <a:ext cx="3398218" cy="4420195"/>
          </a:xfrm>
        </p:spPr>
        <p:txBody>
          <a:bodyPr>
            <a:normAutofit/>
          </a:bodyPr>
          <a:lstStyle/>
          <a:p>
            <a:pPr lvl="0"/>
            <a:endParaRPr lang="es-ES" b="1" dirty="0"/>
          </a:p>
          <a:p>
            <a:pPr lvl="0"/>
            <a:r>
              <a:rPr lang="es-ES" sz="2600" b="1" dirty="0"/>
              <a:t>Cual (es) de estas vías resulta más adecuada para lograr satisfacer los intereses prevalentes de mi cliente?</a:t>
            </a:r>
            <a:endParaRPr lang="es-CL" sz="2600" b="1" dirty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600056" y="2884681"/>
            <a:ext cx="37444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30678" y="2471682"/>
            <a:ext cx="4437321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latinLnBrk="1" hangingPunct="0"/>
            <a:r>
              <a:rPr lang="es-CL" dirty="0">
                <a:solidFill>
                  <a:schemeClr val="accent5">
                    <a:lumMod val="40000"/>
                    <a:lumOff val="60000"/>
                  </a:schemeClr>
                </a:solidFill>
                <a:sym typeface="Helvetica Light"/>
              </a:rPr>
              <a:t> </a:t>
            </a:r>
            <a:r>
              <a:rPr lang="es-CL" b="1" dirty="0">
                <a:solidFill>
                  <a:srgbClr val="941651"/>
                </a:solidFill>
                <a:sym typeface="Helvetica Light"/>
              </a:rPr>
              <a:t>Usaremos una vía o más de una?</a:t>
            </a:r>
          </a:p>
          <a:p>
            <a:pPr defTabSz="584200" latinLnBrk="1" hangingPunct="0"/>
            <a:endParaRPr lang="es-CL" b="1" dirty="0">
              <a:solidFill>
                <a:srgbClr val="941651"/>
              </a:solidFill>
              <a:sym typeface="Helvetica Light"/>
            </a:endParaRPr>
          </a:p>
          <a:p>
            <a:pPr defTabSz="584200" latinLnBrk="1" hangingPunct="0"/>
            <a:r>
              <a:rPr lang="es-CL" b="1" dirty="0">
                <a:solidFill>
                  <a:srgbClr val="941651"/>
                </a:solidFill>
                <a:sym typeface="Helvetica Light"/>
              </a:rPr>
              <a:t>Lo haremos secuencialmente o al mismo </a:t>
            </a:r>
          </a:p>
          <a:p>
            <a:pPr defTabSz="584200" latinLnBrk="1" hangingPunct="0"/>
            <a:r>
              <a:rPr lang="es-CL" b="1" dirty="0">
                <a:solidFill>
                  <a:srgbClr val="941651"/>
                </a:solidFill>
                <a:sym typeface="Helvetica Light"/>
              </a:rPr>
              <a:t>tiempo?</a:t>
            </a:r>
          </a:p>
          <a:p>
            <a:pPr defTabSz="584200" latinLnBrk="1" hangingPunct="0"/>
            <a:endParaRPr lang="es-CL" b="1" dirty="0">
              <a:solidFill>
                <a:srgbClr val="941651"/>
              </a:solidFill>
              <a:sym typeface="Helvetica Light"/>
            </a:endParaRPr>
          </a:p>
          <a:p>
            <a:pPr defTabSz="584200" latinLnBrk="1" hangingPunct="0"/>
            <a:r>
              <a:rPr lang="es-CL" b="1" dirty="0">
                <a:solidFill>
                  <a:srgbClr val="941651"/>
                </a:solidFill>
                <a:sym typeface="Helvetica Light"/>
              </a:rPr>
              <a:t>Que limitaciones tenemos al uso de más </a:t>
            </a:r>
          </a:p>
          <a:p>
            <a:pPr defTabSz="584200" latinLnBrk="1" hangingPunct="0"/>
            <a:r>
              <a:rPr lang="es-CL" b="1" dirty="0">
                <a:solidFill>
                  <a:srgbClr val="941651"/>
                </a:solidFill>
                <a:sym typeface="Helvetica Light"/>
              </a:rPr>
              <a:t>de una vía simultáneamente?</a:t>
            </a:r>
          </a:p>
        </p:txBody>
      </p:sp>
    </p:spTree>
    <p:extLst>
      <p:ext uri="{BB962C8B-B14F-4D97-AF65-F5344CB8AC3E}">
        <p14:creationId xmlns:p14="http://schemas.microsoft.com/office/powerpoint/2010/main" val="1583449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Algunos conceptos necesarios….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600"/>
          </a:p>
          <a:p>
            <a:r>
              <a:rPr lang="en-US" sz="1600" b="1"/>
              <a:t>Estrategia: DRAE:	</a:t>
            </a:r>
            <a:r>
              <a:rPr lang="en-US" sz="1600"/>
              <a:t>1. Arte de dirigir operaciones militares 2. Arte. Traza de dirigir un asunto. 3. Mat. Un proceso regulable. Conjunto de las reglas que aseguran una decisión óptima en cada momento</a:t>
            </a:r>
          </a:p>
          <a:p>
            <a:endParaRPr lang="en-US" sz="1600" b="1"/>
          </a:p>
          <a:p>
            <a:r>
              <a:rPr lang="en-US" sz="1600"/>
              <a:t>“Estrategia es un plan para dirigir un asunto. Una estrategia se compone de una serie de acciones planificadas que ayudan a tomar decisiones y a conseguir los mejores resultados posibles. La estrategia está orientada a alcanzar un objetivo siguiendo una pauta de actuación.” (Fuente: </a:t>
            </a:r>
            <a:r>
              <a:rPr lang="en-US" sz="1600">
                <a:hlinkClick r:id="rId2"/>
              </a:rPr>
              <a:t>https://www.significados.com/estrategia/rev</a:t>
            </a:r>
            <a:r>
              <a:rPr lang="en-US" sz="1600"/>
              <a:t>. </a:t>
            </a:r>
          </a:p>
          <a:p>
            <a:r>
              <a:rPr lang="en-US" sz="1600" b="1"/>
              <a:t>17.06.2019</a:t>
            </a:r>
            <a:r>
              <a:rPr lang="en-US" sz="1600"/>
              <a:t>)</a:t>
            </a:r>
            <a:endParaRPr lang="en-US" sz="1600" b="1"/>
          </a:p>
          <a:p>
            <a:r>
              <a:rPr lang="en-US" sz="1600" b="1"/>
              <a:t>Planeación Estratégica: </a:t>
            </a:r>
            <a:r>
              <a:rPr lang="en-US" sz="1600"/>
              <a:t>“Es un esfuerzo sistemático formal de la empresa para establecer sus propósitos básicos que a través de planes detallados permiten la implantación de objetivos y estrategias que logren el cumplimiento de dichos propósitos”. </a:t>
            </a:r>
            <a:r>
              <a:rPr lang="en-US" sz="1600" b="1"/>
              <a:t>(</a:t>
            </a:r>
            <a:r>
              <a:rPr lang="en-US" sz="1600"/>
              <a:t>Fuente: http://es.slideshare.net/jcfdezmxestra/proceso-de-planeacin-estratgica)</a:t>
            </a:r>
            <a:endParaRPr lang="en-US" sz="1600" b="1"/>
          </a:p>
          <a:p>
            <a:pPr marL="0"/>
            <a:endParaRPr lang="en-US" sz="1600"/>
          </a:p>
          <a:p>
            <a:endParaRPr lang="en-US" sz="16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39490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s-CL" altLang="es-CL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1779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Pasos para una planificación estratégica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31505" y="1830586"/>
            <a:ext cx="8856984" cy="4838774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39490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1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CL" altLang="es-CL" dirty="0"/>
          </a:p>
        </p:txBody>
      </p:sp>
      <p:sp>
        <p:nvSpPr>
          <p:cNvPr id="4" name="Pentágono 3"/>
          <p:cNvSpPr/>
          <p:nvPr/>
        </p:nvSpPr>
        <p:spPr>
          <a:xfrm>
            <a:off x="2080568" y="2602166"/>
            <a:ext cx="1942860" cy="93358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dirty="0">
                <a:solidFill>
                  <a:srgbClr val="FFFFFF"/>
                </a:solidFill>
                <a:sym typeface="Helvetica Light"/>
              </a:rPr>
              <a:t>Diagnóstico</a:t>
            </a:r>
          </a:p>
          <a:p>
            <a:pPr algn="ctr" defTabSz="584200" latinLnBrk="1" hangingPunct="0"/>
            <a:r>
              <a:rPr lang="es-CL" dirty="0">
                <a:solidFill>
                  <a:srgbClr val="FFFFFF"/>
                </a:solidFill>
                <a:sym typeface="Helvetica Light"/>
              </a:rPr>
              <a:t>Análisis del en-</a:t>
            </a:r>
          </a:p>
          <a:p>
            <a:pPr algn="ctr" defTabSz="584200" latinLnBrk="1" hangingPunct="0"/>
            <a:r>
              <a:rPr lang="es-CL" dirty="0">
                <a:solidFill>
                  <a:srgbClr val="FFFFFF"/>
                </a:solidFill>
                <a:sym typeface="Helvetica Light"/>
              </a:rPr>
              <a:t>torno</a:t>
            </a:r>
          </a:p>
        </p:txBody>
      </p:sp>
      <p:sp>
        <p:nvSpPr>
          <p:cNvPr id="5" name="Pentágono 4"/>
          <p:cNvSpPr/>
          <p:nvPr/>
        </p:nvSpPr>
        <p:spPr>
          <a:xfrm>
            <a:off x="4375638" y="2561417"/>
            <a:ext cx="1728192" cy="933589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dirty="0">
                <a:solidFill>
                  <a:srgbClr val="FFFFFF"/>
                </a:solidFill>
                <a:sym typeface="Helvetica Light"/>
              </a:rPr>
              <a:t>Formulación del plan</a:t>
            </a:r>
          </a:p>
          <a:p>
            <a:pPr algn="ctr" defTabSz="584200" latinLnBrk="1" hangingPunct="0"/>
            <a:endParaRPr lang="es-CL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6729539" y="2561417"/>
            <a:ext cx="1512168" cy="933589"/>
          </a:xfrm>
          <a:prstGeom prst="homePlate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dirty="0">
                <a:solidFill>
                  <a:srgbClr val="FFFFFF"/>
                </a:solidFill>
                <a:sym typeface="Helvetica Light"/>
              </a:rPr>
              <a:t>Programa-</a:t>
            </a:r>
          </a:p>
          <a:p>
            <a:pPr algn="ctr" defTabSz="584200" latinLnBrk="1" hangingPunct="0"/>
            <a:r>
              <a:rPr lang="es-CL" dirty="0" err="1">
                <a:solidFill>
                  <a:srgbClr val="FFFFFF"/>
                </a:solidFill>
                <a:sym typeface="Helvetica Light"/>
              </a:rPr>
              <a:t>ción</a:t>
            </a:r>
            <a:endParaRPr lang="es-CL" dirty="0">
              <a:solidFill>
                <a:srgbClr val="FFFFFF"/>
              </a:solidFill>
              <a:sym typeface="Helvetica Light"/>
            </a:endParaRPr>
          </a:p>
          <a:p>
            <a:pPr algn="ctr" defTabSz="584200" latinLnBrk="1" hangingPunct="0"/>
            <a:endParaRPr lang="es-CL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9067904" y="2602165"/>
            <a:ext cx="1492593" cy="93358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dirty="0">
                <a:sym typeface="Helvetica Light"/>
              </a:rPr>
              <a:t>Ejecución</a:t>
            </a:r>
          </a:p>
          <a:p>
            <a:pPr algn="ctr" defTabSz="584200" latinLnBrk="1" hangingPunct="0"/>
            <a:endParaRPr lang="es-CL" dirty="0">
              <a:solidFill>
                <a:srgbClr val="FFFFFF"/>
              </a:solidFill>
              <a:sym typeface="Helvetica Light"/>
            </a:endParaRPr>
          </a:p>
          <a:p>
            <a:pPr algn="ctr" defTabSz="584200" latinLnBrk="1" hangingPunct="0"/>
            <a:endParaRPr lang="es-CL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31504" y="4064689"/>
            <a:ext cx="2391924" cy="2257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Historia del conflicto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Elementos esenciales: territorio, población, actividades, etc.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Elementos del medio ambiente afectados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Forma de afectación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Quienes lo afectan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Qué organismos deben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	intervenir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23792" y="3849247"/>
            <a:ext cx="2160240" cy="2687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olidFill>
                  <a:schemeClr val="bg1"/>
                </a:solidFill>
                <a:sym typeface="Helvetica Light"/>
              </a:rPr>
              <a:t>Contexto</a:t>
            </a:r>
          </a:p>
          <a:p>
            <a:pPr defTabSz="584200" latinLnBrk="1" hangingPunct="0"/>
            <a:r>
              <a:rPr lang="es-CL" sz="1400" b="1" dirty="0">
                <a:solidFill>
                  <a:schemeClr val="bg1"/>
                </a:solidFill>
                <a:sym typeface="Helvetica Light"/>
              </a:rPr>
              <a:t>Institucional, normativo, social histórico, cultural, etc.</a:t>
            </a:r>
          </a:p>
          <a:p>
            <a:pPr defTabSz="584200" latinLnBrk="1" hangingPunct="0"/>
            <a:r>
              <a:rPr lang="es-CL" sz="1400" b="1" dirty="0">
                <a:solidFill>
                  <a:schemeClr val="bg1"/>
                </a:solidFill>
                <a:sym typeface="Helvetica Light"/>
              </a:rPr>
              <a:t>- Definición de objetivos y metas</a:t>
            </a:r>
          </a:p>
          <a:p>
            <a:pPr defTabSz="584200" latinLnBrk="1" hangingPunct="0"/>
            <a:r>
              <a:rPr lang="es-CL" sz="1400" b="1" dirty="0">
                <a:solidFill>
                  <a:schemeClr val="bg1"/>
                </a:solidFill>
                <a:sym typeface="Helvetica Light"/>
              </a:rPr>
              <a:t>- Identificación de </a:t>
            </a:r>
            <a:r>
              <a:rPr lang="es-CL" sz="1400" b="1" dirty="0" err="1">
                <a:solidFill>
                  <a:schemeClr val="bg1"/>
                </a:solidFill>
                <a:sym typeface="Helvetica Light"/>
              </a:rPr>
              <a:t>recur</a:t>
            </a:r>
            <a:r>
              <a:rPr lang="es-CL" sz="1400" b="1" dirty="0">
                <a:solidFill>
                  <a:schemeClr val="bg1"/>
                </a:solidFill>
                <a:sym typeface="Helvetica Light"/>
              </a:rPr>
              <a:t>-</a:t>
            </a:r>
          </a:p>
          <a:p>
            <a:pPr defTabSz="584200" latinLnBrk="1" hangingPunct="0"/>
            <a:r>
              <a:rPr lang="es-CL" sz="1400" b="1" dirty="0" err="1">
                <a:solidFill>
                  <a:schemeClr val="bg1"/>
                </a:solidFill>
                <a:sym typeface="Helvetica Light"/>
              </a:rPr>
              <a:t>sos</a:t>
            </a:r>
            <a:r>
              <a:rPr lang="es-CL" sz="1400" b="1" dirty="0">
                <a:solidFill>
                  <a:schemeClr val="bg1"/>
                </a:solidFill>
                <a:sym typeface="Helvetica Light"/>
              </a:rPr>
              <a:t> y capacidades </a:t>
            </a:r>
            <a:r>
              <a:rPr lang="es-CL" sz="1400" b="1" dirty="0" err="1">
                <a:solidFill>
                  <a:schemeClr val="bg1"/>
                </a:solidFill>
                <a:sym typeface="Helvetica Light"/>
              </a:rPr>
              <a:t>dis</a:t>
            </a:r>
            <a:r>
              <a:rPr lang="es-CL" sz="1400" b="1" dirty="0">
                <a:solidFill>
                  <a:schemeClr val="bg1"/>
                </a:solidFill>
                <a:sym typeface="Helvetica Light"/>
              </a:rPr>
              <a:t>-</a:t>
            </a:r>
          </a:p>
          <a:p>
            <a:pPr defTabSz="584200" latinLnBrk="1" hangingPunct="0"/>
            <a:r>
              <a:rPr lang="es-CL" sz="1400" b="1" dirty="0" err="1">
                <a:solidFill>
                  <a:schemeClr val="bg1"/>
                </a:solidFill>
                <a:sym typeface="Helvetica Light"/>
              </a:rPr>
              <a:t>ponibles</a:t>
            </a:r>
            <a:endParaRPr lang="es-CL" sz="1400" b="1" dirty="0">
              <a:solidFill>
                <a:schemeClr val="bg1"/>
              </a:solidFill>
              <a:sym typeface="Helvetica Light"/>
            </a:endParaRPr>
          </a:p>
          <a:p>
            <a:pPr defTabSz="584200" latinLnBrk="1" hangingPunct="0"/>
            <a:r>
              <a:rPr lang="es-CL" sz="1400" b="1" dirty="0">
                <a:solidFill>
                  <a:schemeClr val="bg1"/>
                </a:solidFill>
                <a:sym typeface="Helvetica Light"/>
              </a:rPr>
              <a:t>- Posibles alianzas y vínculos</a:t>
            </a:r>
          </a:p>
          <a:p>
            <a:pPr defTabSz="584200" latinLnBrk="1" hangingPunct="0"/>
            <a:r>
              <a:rPr lang="es-CL" sz="1400" b="1" dirty="0">
                <a:solidFill>
                  <a:schemeClr val="bg1"/>
                </a:solidFill>
                <a:sym typeface="Helvetica Light"/>
              </a:rPr>
              <a:t>-Formulación de la </a:t>
            </a:r>
            <a:r>
              <a:rPr lang="es-CL" sz="1400" b="1" dirty="0" err="1">
                <a:solidFill>
                  <a:schemeClr val="bg1"/>
                </a:solidFill>
                <a:sym typeface="Helvetica Light"/>
              </a:rPr>
              <a:t>estrate-gia</a:t>
            </a:r>
            <a:endParaRPr lang="es-CL" sz="1400" b="1" dirty="0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84396" y="4095468"/>
            <a:ext cx="1959878" cy="2195473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-Especificar metas </a:t>
            </a:r>
          </a:p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claras </a:t>
            </a:r>
          </a:p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-Especificar tiempos </a:t>
            </a:r>
          </a:p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para alcanzarlas</a:t>
            </a:r>
          </a:p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-Definición de tareas </a:t>
            </a:r>
          </a:p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Críticas y actividades</a:t>
            </a:r>
          </a:p>
          <a:p>
            <a:pPr defTabSz="584200" latinLnBrk="1" hangingPunct="0"/>
            <a:r>
              <a:rPr lang="es-CL" sz="1400" b="1" dirty="0">
                <a:solidFill>
                  <a:srgbClr val="FFFFFF"/>
                </a:solidFill>
                <a:sym typeface="Helvetica Light"/>
              </a:rPr>
              <a:t>-Definición de res-</a:t>
            </a:r>
          </a:p>
          <a:p>
            <a:pPr defTabSz="584200" latinLnBrk="1" hangingPunct="0"/>
            <a:r>
              <a:rPr lang="es-CL" sz="1400" b="1" dirty="0" err="1">
                <a:solidFill>
                  <a:srgbClr val="FFFFFF"/>
                </a:solidFill>
                <a:sym typeface="Helvetica Light"/>
              </a:rPr>
              <a:t>ponsailidades</a:t>
            </a:r>
            <a:endParaRPr lang="es-CL" sz="1400" b="1" dirty="0">
              <a:solidFill>
                <a:srgbClr val="FFFFFF"/>
              </a:solidFill>
              <a:sym typeface="Helvetica Light"/>
            </a:endParaRPr>
          </a:p>
          <a:p>
            <a:pPr defTabSz="584200" latinLnBrk="1" hangingPunct="0"/>
            <a:endParaRPr lang="es-CL" sz="24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616281" y="4030065"/>
            <a:ext cx="1872208" cy="2257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latinLnBrk="1" hangingPunct="0"/>
            <a:r>
              <a:rPr lang="es-CL" sz="1400" b="1" dirty="0">
                <a:sym typeface="Helvetica Light"/>
              </a:rPr>
              <a:t>-Establecimiento de coordinaciones y sistemas de control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-Establecimiento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de prioridades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-Ejecución de 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tareas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-Seguimiento</a:t>
            </a:r>
          </a:p>
          <a:p>
            <a:pPr defTabSz="584200" latinLnBrk="1" hangingPunct="0"/>
            <a:r>
              <a:rPr lang="es-CL" sz="1400" b="1" dirty="0">
                <a:sym typeface="Helvetica Light"/>
              </a:rPr>
              <a:t>Retroalimentación y redefinición</a:t>
            </a:r>
          </a:p>
        </p:txBody>
      </p:sp>
      <p:sp>
        <p:nvSpPr>
          <p:cNvPr id="13" name="Llamada de flecha hacia abajo 12"/>
          <p:cNvSpPr/>
          <p:nvPr/>
        </p:nvSpPr>
        <p:spPr>
          <a:xfrm>
            <a:off x="2567608" y="3476071"/>
            <a:ext cx="432048" cy="72294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4" name="Llamada de flecha hacia abajo 13"/>
          <p:cNvSpPr/>
          <p:nvPr/>
        </p:nvSpPr>
        <p:spPr>
          <a:xfrm>
            <a:off x="4799856" y="3476071"/>
            <a:ext cx="432048" cy="722948"/>
          </a:xfrm>
          <a:prstGeom prst="downArrowCallout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Llamada de flecha hacia abajo 14"/>
          <p:cNvSpPr/>
          <p:nvPr/>
        </p:nvSpPr>
        <p:spPr>
          <a:xfrm>
            <a:off x="7176120" y="3476071"/>
            <a:ext cx="432048" cy="722948"/>
          </a:xfrm>
          <a:prstGeom prst="downArrowCallou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Llamada de flecha hacia abajo 15"/>
          <p:cNvSpPr/>
          <p:nvPr/>
        </p:nvSpPr>
        <p:spPr>
          <a:xfrm>
            <a:off x="9552384" y="3437596"/>
            <a:ext cx="360040" cy="72294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8359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Cómo decido entre distintas vías posibles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91544" y="1412776"/>
            <a:ext cx="4824536" cy="5256584"/>
          </a:xfrm>
        </p:spPr>
        <p:txBody>
          <a:bodyPr>
            <a:normAutofit/>
          </a:bodyPr>
          <a:lstStyle/>
          <a:p>
            <a:endParaRPr lang="es-CL" sz="5600" dirty="0"/>
          </a:p>
          <a:p>
            <a:endParaRPr lang="es-CL" sz="5600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0" name="Picture 2" descr="C:\Users\mnora\AppData\Local\Microsoft\Windows\Temporary Internet Files\Content.IE5\M8590ZFI\conflicto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708920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3210064" y="2694277"/>
            <a:ext cx="1080120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Llamada de flecha hacia abajo"/>
          <p:cNvSpPr/>
          <p:nvPr/>
        </p:nvSpPr>
        <p:spPr>
          <a:xfrm>
            <a:off x="4484202" y="2296944"/>
            <a:ext cx="936104" cy="105159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Llamada de flecha hacia abajo"/>
          <p:cNvSpPr/>
          <p:nvPr/>
        </p:nvSpPr>
        <p:spPr>
          <a:xfrm>
            <a:off x="6168008" y="2668683"/>
            <a:ext cx="936104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354081" y="278092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b="1" dirty="0"/>
              <a:t>VAMOS A LA ADMINISTRACIÓN!!!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05838" y="2514053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b="1" dirty="0"/>
              <a:t>A JUICIO !!!!</a:t>
            </a:r>
          </a:p>
        </p:txBody>
      </p:sp>
      <p:sp>
        <p:nvSpPr>
          <p:cNvPr id="14" name="13 CuadroTexto"/>
          <p:cNvSpPr txBox="1"/>
          <p:nvPr/>
        </p:nvSpPr>
        <p:spPr>
          <a:xfrm flipH="1">
            <a:off x="6296641" y="2708920"/>
            <a:ext cx="91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b="1" dirty="0"/>
              <a:t>BUSQUEMOS UN ACUERDO!</a:t>
            </a:r>
          </a:p>
        </p:txBody>
      </p:sp>
      <p:sp>
        <p:nvSpPr>
          <p:cNvPr id="4" name="Globo: flecha izquierda 3">
            <a:extLst>
              <a:ext uri="{FF2B5EF4-FFF2-40B4-BE49-F238E27FC236}">
                <a16:creationId xmlns:a16="http://schemas.microsoft.com/office/drawing/2014/main" id="{7FBF4ED7-73E0-4516-9A78-754D62DCD0E8}"/>
              </a:ext>
            </a:extLst>
          </p:cNvPr>
          <p:cNvSpPr/>
          <p:nvPr/>
        </p:nvSpPr>
        <p:spPr>
          <a:xfrm>
            <a:off x="7477360" y="3510720"/>
            <a:ext cx="936104" cy="471924"/>
          </a:xfrm>
          <a:prstGeom prst="leftArrowCallou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FE1924-03C5-4C43-9D8D-B5C12FF254BA}"/>
              </a:ext>
            </a:extLst>
          </p:cNvPr>
          <p:cNvSpPr txBox="1"/>
          <p:nvPr/>
        </p:nvSpPr>
        <p:spPr>
          <a:xfrm>
            <a:off x="7621376" y="3417116"/>
            <a:ext cx="85088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sz="900" b="1" dirty="0">
                <a:sym typeface="Helvetica Light"/>
              </a:rPr>
              <a:t>Otras vías</a:t>
            </a:r>
          </a:p>
          <a:p>
            <a:pPr algn="ctr" defTabSz="584200" latinLnBrk="1" hangingPunct="0"/>
            <a:r>
              <a:rPr lang="es-CL" sz="900" b="1" dirty="0">
                <a:sym typeface="Helvetica Light"/>
              </a:rPr>
              <a:t>Políticas</a:t>
            </a:r>
          </a:p>
          <a:p>
            <a:pPr algn="ctr" defTabSz="584200" latinLnBrk="1" hangingPunct="0"/>
            <a:r>
              <a:rPr lang="es-CL" sz="900" b="1" dirty="0">
                <a:sym typeface="Helvetica Light"/>
              </a:rPr>
              <a:t>Internacionales</a:t>
            </a:r>
          </a:p>
          <a:p>
            <a:pPr algn="ctr" defTabSz="584200" latinLnBrk="1" hangingPunct="0"/>
            <a:r>
              <a:rPr lang="es-CL" sz="900" b="1" dirty="0">
                <a:sym typeface="Helvetica Light"/>
              </a:rPr>
              <a:t>De hecho</a:t>
            </a:r>
          </a:p>
          <a:p>
            <a:pPr algn="ctr" defTabSz="584200" latinLnBrk="1" hangingPunct="0"/>
            <a:r>
              <a:rPr lang="es-CL" sz="900" b="1" dirty="0">
                <a:sym typeface="Helvetica Light"/>
              </a:rPr>
              <a:t>?</a:t>
            </a:r>
          </a:p>
          <a:p>
            <a:pPr algn="ctr" defTabSz="584200" latinLnBrk="1" hangingPunct="0"/>
            <a:endParaRPr lang="es-CL" sz="9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73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Preguntas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relevantes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/>
          </a:p>
          <a:p>
            <a:endParaRPr lang="en-US" sz="2000" b="1" dirty="0"/>
          </a:p>
          <a:p>
            <a:r>
              <a:rPr lang="en-US" sz="2000" b="1" dirty="0" err="1"/>
              <a:t>Cuáles</a:t>
            </a:r>
            <a:r>
              <a:rPr lang="en-US" sz="2000" b="1" dirty="0"/>
              <a:t> son las </a:t>
            </a:r>
            <a:r>
              <a:rPr lang="en-US" sz="2000" b="1" dirty="0" err="1"/>
              <a:t>posibles</a:t>
            </a:r>
            <a:r>
              <a:rPr lang="en-US" sz="2000" b="1" dirty="0"/>
              <a:t> </a:t>
            </a:r>
            <a:r>
              <a:rPr lang="en-US" sz="2000" b="1" dirty="0" err="1"/>
              <a:t>vías</a:t>
            </a:r>
            <a:r>
              <a:rPr lang="en-US" sz="2000" b="1" dirty="0"/>
              <a:t> de </a:t>
            </a:r>
            <a:r>
              <a:rPr lang="en-US" sz="2000" b="1" dirty="0" err="1"/>
              <a:t>intervención</a:t>
            </a:r>
            <a:r>
              <a:rPr lang="en-US" sz="2000" b="1" dirty="0"/>
              <a:t> para </a:t>
            </a:r>
            <a:r>
              <a:rPr lang="en-US" sz="2000" b="1" dirty="0" err="1"/>
              <a:t>solucionar</a:t>
            </a:r>
            <a:r>
              <a:rPr lang="en-US" sz="2000" b="1" dirty="0"/>
              <a:t> el </a:t>
            </a:r>
            <a:r>
              <a:rPr lang="en-US" sz="2000" b="1" dirty="0" err="1"/>
              <a:t>problema</a:t>
            </a:r>
            <a:r>
              <a:rPr lang="en-US" sz="2000" b="1" dirty="0"/>
              <a:t> de mi </a:t>
            </a:r>
            <a:r>
              <a:rPr lang="en-US" sz="2000" b="1" dirty="0" err="1"/>
              <a:t>cliente</a:t>
            </a:r>
            <a:r>
              <a:rPr lang="en-US" sz="2000" b="1" dirty="0"/>
              <a:t>,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función</a:t>
            </a:r>
            <a:r>
              <a:rPr lang="en-US" sz="2000" b="1" dirty="0"/>
              <a:t> de los </a:t>
            </a:r>
            <a:r>
              <a:rPr lang="en-US" sz="2000" b="1" dirty="0" err="1"/>
              <a:t>intereses</a:t>
            </a:r>
            <a:r>
              <a:rPr lang="en-US" sz="2000" b="1" dirty="0"/>
              <a:t> </a:t>
            </a:r>
            <a:r>
              <a:rPr lang="en-US" sz="2000" b="1" dirty="0" err="1"/>
              <a:t>prioritarios</a:t>
            </a:r>
            <a:r>
              <a:rPr lang="en-US" sz="2000" b="1" dirty="0"/>
              <a:t> que </a:t>
            </a:r>
            <a:r>
              <a:rPr lang="en-US" sz="2000" b="1" dirty="0" err="1"/>
              <a:t>requiere</a:t>
            </a:r>
            <a:r>
              <a:rPr lang="en-US" sz="2000" b="1" dirty="0"/>
              <a:t>,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importancia</a:t>
            </a:r>
            <a:r>
              <a:rPr lang="en-US" sz="2000" b="1" dirty="0"/>
              <a:t> y </a:t>
            </a:r>
            <a:r>
              <a:rPr lang="en-US" sz="2000" b="1" dirty="0" err="1"/>
              <a:t>urgencia</a:t>
            </a:r>
            <a:endParaRPr lang="en-US" sz="2000" b="1" dirty="0"/>
          </a:p>
          <a:p>
            <a:r>
              <a:rPr lang="en-US" sz="2000" b="1" dirty="0"/>
              <a:t>Ante 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tribunales</a:t>
            </a:r>
            <a:r>
              <a:rPr lang="en-US" sz="2000" b="1" dirty="0"/>
              <a:t> u </a:t>
            </a:r>
            <a:r>
              <a:rPr lang="en-US" sz="2000" b="1" dirty="0" err="1"/>
              <a:t>organismos</a:t>
            </a:r>
            <a:r>
              <a:rPr lang="en-US" sz="2000" b="1" dirty="0"/>
              <a:t> </a:t>
            </a:r>
            <a:r>
              <a:rPr lang="en-US" sz="2000" b="1" dirty="0" err="1"/>
              <a:t>debo</a:t>
            </a:r>
            <a:r>
              <a:rPr lang="en-US" sz="2000" b="1" dirty="0"/>
              <a:t> </a:t>
            </a:r>
            <a:r>
              <a:rPr lang="en-US" sz="2000" b="1" dirty="0" err="1"/>
              <a:t>intervenir</a:t>
            </a:r>
            <a:r>
              <a:rPr lang="en-US" sz="2000" b="1" dirty="0"/>
              <a:t> para </a:t>
            </a:r>
            <a:r>
              <a:rPr lang="en-US" sz="2000" b="1" dirty="0" err="1"/>
              <a:t>lograr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propósito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Cuál</a:t>
            </a:r>
            <a:r>
              <a:rPr lang="en-US" sz="2000" b="1" dirty="0"/>
              <a:t> es el </a:t>
            </a:r>
            <a:r>
              <a:rPr lang="en-US" sz="2000" b="1" dirty="0" err="1"/>
              <a:t>costo</a:t>
            </a:r>
            <a:r>
              <a:rPr lang="en-US" sz="2000" b="1" dirty="0"/>
              <a:t> de </a:t>
            </a:r>
            <a:r>
              <a:rPr lang="en-US" sz="2000" b="1" dirty="0" err="1"/>
              <a:t>cada</a:t>
            </a:r>
            <a:r>
              <a:rPr lang="en-US" sz="2000" b="1" dirty="0"/>
              <a:t> una de las </a:t>
            </a:r>
            <a:r>
              <a:rPr lang="en-US" sz="2000" b="1" dirty="0" err="1"/>
              <a:t>soluciones</a:t>
            </a:r>
            <a:r>
              <a:rPr lang="en-US" sz="2000" b="1" dirty="0"/>
              <a:t> </a:t>
            </a:r>
            <a:r>
              <a:rPr lang="en-US" sz="2000" b="1" dirty="0" err="1"/>
              <a:t>posibles</a:t>
            </a:r>
            <a:r>
              <a:rPr lang="en-US" sz="2000" b="1" dirty="0"/>
              <a:t>?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6219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Preguntas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relevantes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(2)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  <a:p>
            <a:endParaRPr lang="en-US" sz="2000" b="1"/>
          </a:p>
          <a:p>
            <a:r>
              <a:rPr lang="en-US" sz="2000" b="1"/>
              <a:t>Cuál es el procedimiento aplicable?</a:t>
            </a:r>
          </a:p>
          <a:p>
            <a:r>
              <a:rPr lang="en-US" sz="2000" b="1"/>
              <a:t>Cuál es el plazo estimado de obtener una solución?</a:t>
            </a:r>
          </a:p>
          <a:p>
            <a:r>
              <a:rPr lang="en-US" sz="2000" b="1"/>
              <a:t>Necesito generar yo la prueba o está disponible o la genera el organismo instructor?.</a:t>
            </a:r>
          </a:p>
          <a:p>
            <a:r>
              <a:rPr lang="en-US" sz="2000" b="1"/>
              <a:t>Debo acopiar información o antecedentes? Debo aportar yo la prueba o puedo usar la información disponible en el sistema?</a:t>
            </a:r>
          </a:p>
          <a:p>
            <a:r>
              <a:rPr lang="en-US" sz="2000" b="1"/>
              <a:t>Cuán eficaz es cada vía en función de los intereses que no tienen protección jurídica, pero que son relevantes para mi cliente?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37813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2C0393-7DE5-B54F-BB70-2A324D74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El </a:t>
            </a:r>
            <a:r>
              <a:rPr lang="en-US" sz="4000" dirty="0" err="1"/>
              <a:t>trabajo</a:t>
            </a:r>
            <a:r>
              <a:rPr lang="en-US" sz="4000" dirty="0"/>
              <a:t> </a:t>
            </a:r>
            <a:r>
              <a:rPr lang="en-US" sz="4000" dirty="0" err="1"/>
              <a:t>clínico</a:t>
            </a:r>
            <a:r>
              <a:rPr lang="en-US" sz="4000" dirty="0"/>
              <a:t> y los </a:t>
            </a:r>
            <a:r>
              <a:rPr lang="en-US" sz="4000" dirty="0" err="1"/>
              <a:t>desafíos</a:t>
            </a:r>
            <a:r>
              <a:rPr lang="en-US" sz="4000" dirty="0"/>
              <a:t> </a:t>
            </a:r>
            <a:r>
              <a:rPr lang="en-US" sz="4000" dirty="0" err="1"/>
              <a:t>formativos</a:t>
            </a:r>
            <a:r>
              <a:rPr lang="en-US" sz="4000" dirty="0"/>
              <a:t> del </a:t>
            </a:r>
            <a:r>
              <a:rPr lang="en-US" sz="4000" dirty="0" err="1"/>
              <a:t>mundo</a:t>
            </a:r>
            <a:r>
              <a:rPr lang="en-US" sz="4000" dirty="0"/>
              <a:t> </a:t>
            </a:r>
            <a:r>
              <a:rPr lang="en-US" sz="4000" dirty="0" err="1"/>
              <a:t>moderno</a:t>
            </a:r>
            <a:endParaRPr lang="en-US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9BD6BD-3808-7649-B192-873319588D78}"/>
              </a:ext>
            </a:extLst>
          </p:cNvPr>
          <p:cNvSpPr txBox="1"/>
          <p:nvPr/>
        </p:nvSpPr>
        <p:spPr>
          <a:xfrm>
            <a:off x="-173254" y="6150200"/>
            <a:ext cx="829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800" b="1" dirty="0">
                <a:solidFill>
                  <a:schemeClr val="accent6">
                    <a:lumMod val="75000"/>
                  </a:schemeClr>
                </a:solidFill>
              </a:rPr>
              <a:t>Profunda reflexión ética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EEA83-A272-426E-AA3D-84041AE1D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3" r="15936" b="1"/>
          <a:stretch/>
        </p:blipFill>
        <p:spPr>
          <a:xfrm>
            <a:off x="7989296" y="1843285"/>
            <a:ext cx="3364502" cy="4209548"/>
          </a:xfrm>
          <a:prstGeom prst="rect">
            <a:avLst/>
          </a:prstGeom>
        </p:spPr>
      </p:pic>
      <p:sp>
        <p:nvSpPr>
          <p:cNvPr id="4" name="Flecha izquierda-derecha-arriba 3">
            <a:extLst>
              <a:ext uri="{FF2B5EF4-FFF2-40B4-BE49-F238E27FC236}">
                <a16:creationId xmlns:a16="http://schemas.microsoft.com/office/drawing/2014/main" id="{64FF755B-5BDC-BA49-AD00-C47B9955B6D2}"/>
              </a:ext>
            </a:extLst>
          </p:cNvPr>
          <p:cNvSpPr/>
          <p:nvPr/>
        </p:nvSpPr>
        <p:spPr>
          <a:xfrm>
            <a:off x="1719294" y="6052833"/>
            <a:ext cx="4833257" cy="19473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264FD76-BF6C-A845-9A0C-7E50A6D97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557083"/>
              </p:ext>
            </p:extLst>
          </p:nvPr>
        </p:nvGraphicFramePr>
        <p:xfrm>
          <a:off x="838200" y="1825625"/>
          <a:ext cx="6714066" cy="427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550B5F0-84B9-44CD-A3E2-91C4B5354E59}"/>
              </a:ext>
            </a:extLst>
          </p:cNvPr>
          <p:cNvSpPr txBox="1"/>
          <p:nvPr/>
        </p:nvSpPr>
        <p:spPr>
          <a:xfrm>
            <a:off x="8295429" y="2239861"/>
            <a:ext cx="30583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Potencian competencias relevantes como:  complejidad y transversalidad del análisis; pensamiento crítico, autonomía del estudiante, responsabilidad profesional y social, entre otras</a:t>
            </a:r>
          </a:p>
          <a:p>
            <a:pPr algn="just"/>
            <a:endParaRPr lang="es-ES" sz="1400" b="1" i="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Tributan a competencias sello de la universidad: tolerancia, respeto, inclusión, género, sustentabilidad, reflexión ética social</a:t>
            </a:r>
          </a:p>
          <a:p>
            <a:endParaRPr lang="es-ES" sz="18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0921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Preguntas relevantes para el análisis estratégico…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Ante la existencia de dos o más vías, cuál (es)  usaré para este efecto?.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r>
              <a:rPr lang="en-US" sz="2000" b="1"/>
              <a:t>Qué criterios utilizaré para identificar la o las vías más adecuadas o la secuencia que usaré para implementarlas?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Qué fortalezas y debilidades presenta cada una de las vías que puedo emplear para resolver el conflicto ambiental que afecta a mi cliente?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Ante quién la interpongo, y qué pido, qué puedo lograr?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Qué restricciones normativas, económicas o de eficiencia debo superar para alcanzar el objetivo deseado?</a:t>
            </a:r>
          </a:p>
        </p:txBody>
      </p:sp>
    </p:spTree>
    <p:extLst>
      <p:ext uri="{BB962C8B-B14F-4D97-AF65-F5344CB8AC3E}">
        <p14:creationId xmlns:p14="http://schemas.microsoft.com/office/powerpoint/2010/main" val="24064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90C05-98F0-4936-B81A-93303289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28" y="210900"/>
            <a:ext cx="7804547" cy="595035"/>
          </a:xfrm>
        </p:spPr>
        <p:txBody>
          <a:bodyPr>
            <a:normAutofit/>
          </a:bodyPr>
          <a:lstStyle/>
          <a:p>
            <a:pPr algn="l"/>
            <a:r>
              <a:rPr lang="es-CL" sz="3600" b="1" dirty="0"/>
              <a:t>Algunos criterios o factores…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962CC-8C73-4DE4-8267-26767984F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844824"/>
            <a:ext cx="2890664" cy="48965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CL" b="1" dirty="0"/>
          </a:p>
          <a:p>
            <a:endParaRPr lang="es-CL" sz="5600" b="1" dirty="0"/>
          </a:p>
          <a:p>
            <a:r>
              <a:rPr lang="es-CL" sz="5600" b="1" dirty="0"/>
              <a:t>Intereses del cliente y Jerarquía</a:t>
            </a:r>
          </a:p>
          <a:p>
            <a:r>
              <a:rPr lang="es-CL" sz="5600" b="1" dirty="0"/>
              <a:t>Tiempo y Costo de la solución</a:t>
            </a:r>
          </a:p>
          <a:p>
            <a:r>
              <a:rPr lang="es-CL" sz="5600" b="1" dirty="0"/>
              <a:t>Ubicación</a:t>
            </a:r>
          </a:p>
          <a:p>
            <a:r>
              <a:rPr lang="es-CL" sz="5600" b="1" dirty="0"/>
              <a:t>Cercanía </a:t>
            </a:r>
          </a:p>
          <a:p>
            <a:r>
              <a:rPr lang="es-CL" sz="5600" b="1" dirty="0"/>
              <a:t>Costos</a:t>
            </a:r>
          </a:p>
          <a:p>
            <a:r>
              <a:rPr lang="es-CL" sz="5600" b="1" dirty="0"/>
              <a:t>Otros</a:t>
            </a:r>
          </a:p>
          <a:p>
            <a:endParaRPr lang="es-CL" sz="5600" b="1" dirty="0"/>
          </a:p>
          <a:p>
            <a:endParaRPr lang="es-CL" b="1" dirty="0"/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45364A-0A69-46BF-90A4-6F48C9072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4191" y="1600201"/>
            <a:ext cx="2808311" cy="4525963"/>
          </a:xfrm>
        </p:spPr>
        <p:txBody>
          <a:bodyPr>
            <a:normAutofit fontScale="32500" lnSpcReduction="20000"/>
          </a:bodyPr>
          <a:lstStyle/>
          <a:p>
            <a:endParaRPr lang="es-CL" sz="5600" b="1" dirty="0"/>
          </a:p>
          <a:p>
            <a:endParaRPr lang="es-CL" sz="5600" b="1" dirty="0"/>
          </a:p>
          <a:p>
            <a:r>
              <a:rPr lang="es-CL" sz="5600" b="1" dirty="0"/>
              <a:t>Órgano ante quién deben  promoverse</a:t>
            </a:r>
          </a:p>
          <a:p>
            <a:r>
              <a:rPr lang="es-CL" sz="5600" b="1" dirty="0"/>
              <a:t>Procedimientos</a:t>
            </a:r>
          </a:p>
          <a:p>
            <a:r>
              <a:rPr lang="es-CL" sz="5600" b="1" dirty="0"/>
              <a:t>Necesidades de Prueba</a:t>
            </a:r>
          </a:p>
          <a:p>
            <a:r>
              <a:rPr lang="es-CL" sz="5400" b="1" dirty="0"/>
              <a:t>Régimen recursivo </a:t>
            </a:r>
            <a:endParaRPr lang="es-CL" sz="5600" b="1" dirty="0"/>
          </a:p>
          <a:p>
            <a:r>
              <a:rPr lang="es-CL" sz="5600" b="1" dirty="0"/>
              <a:t>Cumplimiento</a:t>
            </a:r>
          </a:p>
          <a:p>
            <a:r>
              <a:rPr lang="es-CL" sz="5600" b="1" dirty="0"/>
              <a:t>Integridad de la solución</a:t>
            </a:r>
          </a:p>
          <a:p>
            <a:r>
              <a:rPr lang="es-CL" sz="5600" b="1" dirty="0"/>
              <a:t>Posibilidades de éxito</a:t>
            </a:r>
          </a:p>
          <a:p>
            <a:r>
              <a:rPr lang="es-CL" sz="5600" b="1" dirty="0"/>
              <a:t>Restricciones legales</a:t>
            </a:r>
          </a:p>
          <a:p>
            <a:r>
              <a:rPr lang="es-CL" sz="5600" b="1" dirty="0"/>
              <a:t>Otros</a:t>
            </a:r>
          </a:p>
          <a:p>
            <a:endParaRPr lang="es-CL" b="1" dirty="0"/>
          </a:p>
          <a:p>
            <a:endParaRPr lang="es-CL" dirty="0"/>
          </a:p>
        </p:txBody>
      </p:sp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6D099F08-BE4F-4B87-BB46-55CDC8FE71F1}"/>
              </a:ext>
            </a:extLst>
          </p:cNvPr>
          <p:cNvSpPr/>
          <p:nvPr/>
        </p:nvSpPr>
        <p:spPr>
          <a:xfrm>
            <a:off x="2351584" y="828942"/>
            <a:ext cx="2160240" cy="66361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737ACC-15D3-465E-8761-1E01B340B553}"/>
              </a:ext>
            </a:extLst>
          </p:cNvPr>
          <p:cNvSpPr txBox="1"/>
          <p:nvPr/>
        </p:nvSpPr>
        <p:spPr>
          <a:xfrm>
            <a:off x="2783632" y="970954"/>
            <a:ext cx="115212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b="1" dirty="0">
                <a:solidFill>
                  <a:srgbClr val="000000"/>
                </a:solidFill>
                <a:sym typeface="Helvetica Light"/>
              </a:rPr>
              <a:t>De facto</a:t>
            </a:r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E17249E7-A6EE-472D-95BD-4FB90A820776}"/>
              </a:ext>
            </a:extLst>
          </p:cNvPr>
          <p:cNvSpPr/>
          <p:nvPr/>
        </p:nvSpPr>
        <p:spPr>
          <a:xfrm>
            <a:off x="7608168" y="720929"/>
            <a:ext cx="2592288" cy="663615"/>
          </a:xfrm>
          <a:prstGeom prst="wedgeEllipseCallout">
            <a:avLst/>
          </a:prstGeom>
          <a:solidFill>
            <a:srgbClr val="CC00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B1F0A1-324F-4603-821F-9C1D59ED9B1C}"/>
              </a:ext>
            </a:extLst>
          </p:cNvPr>
          <p:cNvSpPr txBox="1"/>
          <p:nvPr/>
        </p:nvSpPr>
        <p:spPr>
          <a:xfrm>
            <a:off x="7824192" y="755220"/>
            <a:ext cx="217408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sz="1600" b="1" dirty="0">
                <a:solidFill>
                  <a:srgbClr val="000000"/>
                </a:solidFill>
                <a:sym typeface="Helvetica Light"/>
              </a:rPr>
              <a:t>Jurídicos / </a:t>
            </a:r>
          </a:p>
          <a:p>
            <a:pPr algn="ctr" defTabSz="584200" latinLnBrk="1" hangingPunct="0"/>
            <a:r>
              <a:rPr lang="es-CL" sz="1600" b="1" dirty="0">
                <a:solidFill>
                  <a:srgbClr val="000000"/>
                </a:solidFill>
                <a:sym typeface="Helvetica Light"/>
              </a:rPr>
              <a:t>Procedimentales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833A876A-6332-4A11-92D0-F297ED86317C}"/>
              </a:ext>
            </a:extLst>
          </p:cNvPr>
          <p:cNvSpPr/>
          <p:nvPr/>
        </p:nvSpPr>
        <p:spPr>
          <a:xfrm>
            <a:off x="5181600" y="1044965"/>
            <a:ext cx="1778496" cy="663615"/>
          </a:xfrm>
          <a:prstGeom prst="wedgeEllipseCallout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EBCA93-26B1-49A9-BA38-B438293F3321}"/>
              </a:ext>
            </a:extLst>
          </p:cNvPr>
          <p:cNvSpPr txBox="1"/>
          <p:nvPr/>
        </p:nvSpPr>
        <p:spPr>
          <a:xfrm>
            <a:off x="5159896" y="868457"/>
            <a:ext cx="187220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1200" b="1" dirty="0">
              <a:solidFill>
                <a:srgbClr val="000000"/>
              </a:solidFill>
              <a:sym typeface="Helvetica Light"/>
            </a:endParaRPr>
          </a:p>
          <a:p>
            <a:pPr algn="ctr" defTabSz="584200" latinLnBrk="1" hangingPunct="0"/>
            <a:r>
              <a:rPr lang="es-CL" sz="1200" b="1" dirty="0">
                <a:solidFill>
                  <a:srgbClr val="000000"/>
                </a:solidFill>
                <a:sym typeface="Helvetica Light"/>
              </a:rPr>
              <a:t>Científicos/ Tecnológicos</a:t>
            </a:r>
          </a:p>
          <a:p>
            <a:pPr algn="ctr" defTabSz="584200" latinLnBrk="1" hangingPunct="0"/>
            <a:r>
              <a:rPr lang="es-CL" sz="1200" b="1" dirty="0">
                <a:solidFill>
                  <a:srgbClr val="000000"/>
                </a:solidFill>
                <a:sym typeface="Helvetica Light"/>
              </a:rPr>
              <a:t>Otras disciplinas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76F031-DEA7-44A6-993F-A1700532CEA4}"/>
              </a:ext>
            </a:extLst>
          </p:cNvPr>
          <p:cNvSpPr txBox="1"/>
          <p:nvPr/>
        </p:nvSpPr>
        <p:spPr>
          <a:xfrm>
            <a:off x="4835859" y="2300488"/>
            <a:ext cx="2700301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Necesidad de contar con apoyo experto</a:t>
            </a: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ym typeface="Helvetica Light"/>
            </a:endParaRP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Complejidades espaciales o técnicas</a:t>
            </a: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ym typeface="Helvetica Light"/>
            </a:endParaRP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ym typeface="Helvetica Light"/>
            </a:endParaRP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Viabilidad científica y material</a:t>
            </a: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ym typeface="Helvetica Light"/>
            </a:endParaRP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>
                <a:sym typeface="Helvetica Light"/>
              </a:rPr>
              <a:t>Disponibilidad </a:t>
            </a:r>
            <a:r>
              <a:rPr lang="es-CL" sz="1400" b="1" dirty="0">
                <a:solidFill>
                  <a:schemeClr val="bg1"/>
                </a:solidFill>
                <a:sym typeface="Helvetica Light"/>
              </a:rPr>
              <a:t>de medios</a:t>
            </a: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D1D4F65F-C918-4BA6-8F7B-9B2F8286C072}"/>
              </a:ext>
            </a:extLst>
          </p:cNvPr>
          <p:cNvSpPr/>
          <p:nvPr/>
        </p:nvSpPr>
        <p:spPr>
          <a:xfrm>
            <a:off x="4835859" y="4868555"/>
            <a:ext cx="1944216" cy="663615"/>
          </a:xfrm>
          <a:prstGeom prst="wedgeEllipseCallout">
            <a:avLst/>
          </a:prstGeom>
          <a:solidFill>
            <a:srgbClr val="FF99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C86070-5781-4BD9-BA80-7BA75535D381}"/>
              </a:ext>
            </a:extLst>
          </p:cNvPr>
          <p:cNvSpPr txBox="1"/>
          <p:nvPr/>
        </p:nvSpPr>
        <p:spPr>
          <a:xfrm>
            <a:off x="4950711" y="4780966"/>
            <a:ext cx="136815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s-CL" sz="1400" b="1" dirty="0">
                <a:sym typeface="Helvetica Light"/>
              </a:rPr>
              <a:t>Comunes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CFC8ED0-AE49-4653-A1B6-878970927683}"/>
              </a:ext>
            </a:extLst>
          </p:cNvPr>
          <p:cNvSpPr txBox="1"/>
          <p:nvPr/>
        </p:nvSpPr>
        <p:spPr>
          <a:xfrm>
            <a:off x="4295801" y="4588823"/>
            <a:ext cx="3024335" cy="2472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olidFill>
                <a:schemeClr val="bg1"/>
              </a:solidFill>
            </a:endParaRP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olidFill>
                <a:schemeClr val="bg1"/>
              </a:solidFill>
            </a:endParaRP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>
              <a:solidFill>
                <a:schemeClr val="bg1"/>
              </a:solidFill>
            </a:endParaRP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/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/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/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 err="1"/>
              <a:t>Satisfactoriedad</a:t>
            </a:r>
            <a:r>
              <a:rPr lang="es-CL" sz="1400" b="1" dirty="0"/>
              <a:t> de la solución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/>
              <a:t>Eficacia y eficiencia</a:t>
            </a:r>
          </a:p>
          <a:p>
            <a:pPr marL="285750" indent="-285750" defTabSz="584200" latinLnBrk="1" hangingPunct="0">
              <a:buFontTx/>
              <a:buChar char="-"/>
            </a:pPr>
            <a:r>
              <a:rPr lang="es-CL" sz="1400" b="1" dirty="0"/>
              <a:t>Complejidades éticas </a:t>
            </a:r>
          </a:p>
          <a:p>
            <a:pPr marL="285750" indent="-285750" defTabSz="584200" latinLnBrk="1" hangingPunct="0">
              <a:buFontTx/>
              <a:buChar char="-"/>
            </a:pPr>
            <a:endParaRPr lang="es-CL" sz="1400" b="1" dirty="0"/>
          </a:p>
          <a:p>
            <a:pPr marL="285750" indent="-285750" defTabSz="584200" latinLnBrk="1" hangingPunct="0">
              <a:buFontTx/>
              <a:buChar char="-"/>
            </a:pPr>
            <a:endParaRPr lang="es-CL" sz="1400" dirty="0">
              <a:solidFill>
                <a:schemeClr val="bg1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  <p:bldP spid="9" grpId="0"/>
      <p:bldP spid="11" grpId="0" animBg="1"/>
      <p:bldP spid="12" grpId="0"/>
      <p:bldP spid="14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En base a qué factores o criterios analizamos las fortalezas y debilidades</a:t>
            </a:r>
            <a:br>
              <a:rPr lang="en-US" sz="31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31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Rectangle 203">
            <a:extLst>
              <a:ext uri="{FF2B5EF4-FFF2-40B4-BE49-F238E27FC236}">
                <a16:creationId xmlns:a16="http://schemas.microsoft.com/office/drawing/2014/main" id="{B772D5D5-B008-064F-B18B-1C390387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3" y="3566810"/>
            <a:ext cx="5692953" cy="2651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CL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ANALISIS DE FORTALEZAS Y DEBILIDADES DE LAS VIAS DE INTERVENCION EN CONFLICTOS AMBIENTALES</a:t>
            </a:r>
            <a:endParaRPr kumimoji="0" lang="en-US" altLang="es-CL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s-CL" b="1">
              <a:solidFill>
                <a:schemeClr val="tx2"/>
              </a:solidFill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s-CL" b="1">
              <a:solidFill>
                <a:schemeClr val="tx2"/>
              </a:solidFill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s-CL" b="1">
                <a:solidFill>
                  <a:schemeClr val="tx2"/>
                </a:solidFill>
              </a:rPr>
              <a:t>Fuente: Creación propia </a:t>
            </a: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s-CL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BBEF560-C323-6E49-9339-F04E91459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15628"/>
              </p:ext>
            </p:extLst>
          </p:nvPr>
        </p:nvGraphicFramePr>
        <p:xfrm>
          <a:off x="6803647" y="1111882"/>
          <a:ext cx="4730215" cy="5449820"/>
        </p:xfrm>
        <a:graphic>
          <a:graphicData uri="http://schemas.openxmlformats.org/drawingml/2006/table">
            <a:tbl>
              <a:tblPr firstRow="1" firstCol="1" bandRow="1"/>
              <a:tblGrid>
                <a:gridCol w="2059374">
                  <a:extLst>
                    <a:ext uri="{9D8B030D-6E8A-4147-A177-3AD203B41FA5}">
                      <a16:colId xmlns:a16="http://schemas.microsoft.com/office/drawing/2014/main" val="4244327960"/>
                    </a:ext>
                  </a:extLst>
                </a:gridCol>
                <a:gridCol w="1154309">
                  <a:extLst>
                    <a:ext uri="{9D8B030D-6E8A-4147-A177-3AD203B41FA5}">
                      <a16:colId xmlns:a16="http://schemas.microsoft.com/office/drawing/2014/main" val="1994437541"/>
                    </a:ext>
                  </a:extLst>
                </a:gridCol>
                <a:gridCol w="810614">
                  <a:extLst>
                    <a:ext uri="{9D8B030D-6E8A-4147-A177-3AD203B41FA5}">
                      <a16:colId xmlns:a16="http://schemas.microsoft.com/office/drawing/2014/main" val="4084515918"/>
                    </a:ext>
                  </a:extLst>
                </a:gridCol>
                <a:gridCol w="705918">
                  <a:extLst>
                    <a:ext uri="{9D8B030D-6E8A-4147-A177-3AD203B41FA5}">
                      <a16:colId xmlns:a16="http://schemas.microsoft.com/office/drawing/2014/main" val="1508387417"/>
                    </a:ext>
                  </a:extLst>
                </a:gridCol>
              </a:tblGrid>
              <a:tr h="11417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 O CRITERIO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 COLABORATIVA/ NEGOCIACION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VIAS ADMINISTRATIVAS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VIAS JUDICIALES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38627"/>
                  </a:ext>
                </a:extLst>
              </a:tr>
              <a:tr h="11417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84930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Costo de la solución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82327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de la solución (oportunidad)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862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Cercanía del órgano o tribunal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91816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7434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Carga de la prueba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06460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a información relevante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74104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Régimen recursivo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02535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 de cumplimiento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723226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Celeridad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91917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Oficialidad v/s dispositivo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98827"/>
                  </a:ext>
                </a:extLst>
              </a:tr>
              <a:tr h="11417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Necesidad de contar con apoyo experto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422930"/>
                  </a:ext>
                </a:extLst>
              </a:tr>
              <a:tr h="11417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Viabilidad legal, científica, técnica y cultural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52511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Integridad de la solución</a:t>
                      </a: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función de los intereses representados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89966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Posibilidades de éxito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21112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Satisfactoriedad de la solución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52898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Limitaciones legales para uso de diversas vías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35582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Eficacia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47661"/>
                  </a:ext>
                </a:extLst>
              </a:tr>
              <a:tr h="26109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Eficiencia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CL" sz="6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69" marR="24069" marT="3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550786"/>
                  </a:ext>
                </a:extLst>
              </a:tr>
            </a:tbl>
          </a:graphicData>
        </a:graphic>
      </p:graphicFrame>
      <p:pic>
        <p:nvPicPr>
          <p:cNvPr id="1025" name="Picture 1" descr="page1image23839136">
            <a:extLst>
              <a:ext uri="{FF2B5EF4-FFF2-40B4-BE49-F238E27FC236}">
                <a16:creationId xmlns:a16="http://schemas.microsoft.com/office/drawing/2014/main" id="{EF1EC2F0-FE63-154A-B995-C9E6AB8F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23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page1image25141168">
            <a:extLst>
              <a:ext uri="{FF2B5EF4-FFF2-40B4-BE49-F238E27FC236}">
                <a16:creationId xmlns:a16="http://schemas.microsoft.com/office/drawing/2014/main" id="{59AC61E9-B4BA-E34C-A8A8-D44E5352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23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D1E27F4-2E99-644E-A8F2-2810D5ADD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6925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78D05BD-A8F2-2B47-B3E5-290B814EEC7B}"/>
              </a:ext>
            </a:extLst>
          </p:cNvPr>
          <p:cNvSpPr/>
          <p:nvPr/>
        </p:nvSpPr>
        <p:spPr>
          <a:xfrm>
            <a:off x="891540" y="822960"/>
            <a:ext cx="914400" cy="579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BD0C8E-7491-C342-B830-E6A2E3E4963F}"/>
              </a:ext>
            </a:extLst>
          </p:cNvPr>
          <p:cNvSpPr txBox="1"/>
          <p:nvPr/>
        </p:nvSpPr>
        <p:spPr>
          <a:xfrm>
            <a:off x="1154430" y="1074420"/>
            <a:ext cx="5600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sz="2800" dirty="0"/>
          </a:p>
          <a:p>
            <a:r>
              <a:rPr lang="es-CL" sz="2800" dirty="0"/>
              <a:t>D</a:t>
            </a:r>
          </a:p>
          <a:p>
            <a:r>
              <a:rPr lang="es-CL" sz="2800" dirty="0"/>
              <a:t>E</a:t>
            </a:r>
          </a:p>
          <a:p>
            <a:r>
              <a:rPr lang="es-CL" sz="2800" dirty="0"/>
              <a:t>S</a:t>
            </a:r>
          </a:p>
          <a:p>
            <a:r>
              <a:rPr lang="es-CL" sz="2800" dirty="0"/>
              <a:t>A</a:t>
            </a:r>
          </a:p>
          <a:p>
            <a:r>
              <a:rPr lang="es-CL" sz="2800" dirty="0"/>
              <a:t>F</a:t>
            </a:r>
          </a:p>
          <a:p>
            <a:r>
              <a:rPr lang="es-CL" sz="2800" dirty="0"/>
              <a:t>I</a:t>
            </a:r>
          </a:p>
          <a:p>
            <a:r>
              <a:rPr lang="es-CL" sz="2800" dirty="0"/>
              <a:t>O</a:t>
            </a:r>
          </a:p>
          <a:p>
            <a:r>
              <a:rPr lang="es-CL" sz="28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548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  <p:bldGraphic spid="6" grpId="5">
        <p:bldAsOne/>
      </p:bldGraphic>
      <p:bldGraphic spid="6" grpId="6">
        <p:bldAsOne/>
      </p:bldGraphic>
      <p:bldGraphic spid="6" grpId="7">
        <p:bldAsOne/>
      </p:bldGraphic>
      <p:bldGraphic spid="6" grpId="8">
        <p:bldAsOne/>
      </p:bldGraphic>
      <p:bldGraphic spid="6" grpId="9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79413"/>
            <a:ext cx="10515600" cy="1325563"/>
          </a:xfrm>
        </p:spPr>
        <p:txBody>
          <a:bodyPr>
            <a:normAutofit/>
          </a:bodyPr>
          <a:lstStyle/>
          <a:p>
            <a:r>
              <a:rPr lang="es-CL" b="1" dirty="0"/>
              <a:t>La propuesta metodológica</a:t>
            </a:r>
            <a:br>
              <a:rPr lang="es-CL" b="1" dirty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97302" y="2023841"/>
            <a:ext cx="5491187" cy="42412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r>
              <a:rPr lang="es-MX" b="1" dirty="0">
                <a:solidFill>
                  <a:srgbClr val="C00000"/>
                </a:solidFill>
              </a:rPr>
              <a:t>PAC</a:t>
            </a:r>
            <a:r>
              <a:rPr lang="es-MX" dirty="0"/>
              <a:t> es una herramienta metodológica de análisis y de trabajo clínico  para enfrentar los conflictos, en general</a:t>
            </a:r>
          </a:p>
          <a:p>
            <a:r>
              <a:rPr lang="es-MX" dirty="0"/>
              <a:t>El objetivo de esta herramienta es establecer los pasos y elementos lógicos que se deben considerar al momento de enfrentar un conflicto complejo, cualquiera sea su naturaleza</a:t>
            </a:r>
          </a:p>
          <a:p>
            <a:r>
              <a:rPr lang="es-MX" dirty="0"/>
              <a:t>Propone </a:t>
            </a:r>
            <a:r>
              <a:rPr lang="es-MX" b="1" dirty="0">
                <a:solidFill>
                  <a:srgbClr val="C00000"/>
                </a:solidFill>
              </a:rPr>
              <a:t>cinco aspectos o pasos </a:t>
            </a:r>
            <a:r>
              <a:rPr lang="es-MX" dirty="0"/>
              <a:t>en el análisis del problema que obedecen a criterios lógicos y secuenciales</a:t>
            </a:r>
          </a:p>
          <a:p>
            <a:r>
              <a:rPr lang="es-MX" dirty="0"/>
              <a:t>Su desarrollo es sistémico, aunque de apariencia lineal</a:t>
            </a:r>
            <a:endParaRPr lang="es-CL" dirty="0"/>
          </a:p>
          <a:p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7E015FB-ED04-0E41-9CCC-0C009EFD9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915362"/>
              </p:ext>
            </p:extLst>
          </p:nvPr>
        </p:nvGraphicFramePr>
        <p:xfrm>
          <a:off x="1189037" y="1417635"/>
          <a:ext cx="3149047" cy="464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3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b="1" dirty="0"/>
              <a:t>Primer paso: </a:t>
            </a:r>
            <a:r>
              <a:rPr lang="es-CL" sz="2800" b="1" dirty="0">
                <a:solidFill>
                  <a:srgbClr val="C00000"/>
                </a:solidFill>
              </a:rPr>
              <a:t>Identificación de los temas relevantes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5554" y="1825625"/>
            <a:ext cx="4671238" cy="47452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S" b="1" dirty="0"/>
          </a:p>
          <a:p>
            <a:pPr lvl="0"/>
            <a:r>
              <a:rPr lang="es-ES" sz="1800" b="1" dirty="0">
                <a:solidFill>
                  <a:srgbClr val="C00000"/>
                </a:solidFill>
              </a:rPr>
              <a:t>Temas claves del caso:</a:t>
            </a:r>
            <a:r>
              <a:rPr lang="es-ES" sz="1800" dirty="0">
                <a:solidFill>
                  <a:srgbClr val="C00000"/>
                </a:solidFill>
              </a:rPr>
              <a:t>  </a:t>
            </a:r>
            <a:r>
              <a:rPr lang="es-ES" sz="1800" dirty="0"/>
              <a:t>“Aquellos aspectos, hechos, circunstancias y/o elementos que determinan las características del caso. </a:t>
            </a:r>
          </a:p>
          <a:p>
            <a:pPr lvl="0"/>
            <a:r>
              <a:rPr lang="es-ES" sz="1800" dirty="0"/>
              <a:t>Se incluyen tanto aspectos jurídicos, socio culturales, históricos, saberes de otras disciplinas científicas y técnicas, elementos propiamente fácticos (hechos), </a:t>
            </a:r>
            <a:r>
              <a:rPr lang="es-ES" sz="1800" dirty="0" err="1"/>
              <a:t>ej</a:t>
            </a:r>
            <a:r>
              <a:rPr lang="es-ES" sz="1800" dirty="0"/>
              <a:t>: biológicos, científicos, socio culturales  o técnicos. </a:t>
            </a:r>
            <a:endParaRPr lang="es-CL" sz="1800" dirty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600056" y="2884681"/>
            <a:ext cx="37444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52456" y="3037081"/>
            <a:ext cx="37444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56792" y="1009841"/>
            <a:ext cx="6549655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/>
            <a:endParaRPr lang="es-ES" sz="2000" b="1" dirty="0">
              <a:solidFill>
                <a:srgbClr val="C00000"/>
              </a:solidFill>
            </a:endParaRPr>
          </a:p>
          <a:p>
            <a:pPr lvl="1"/>
            <a:endParaRPr lang="es-ES" sz="2400" b="1" dirty="0">
              <a:solidFill>
                <a:srgbClr val="C00000"/>
              </a:solidFill>
            </a:endParaRPr>
          </a:p>
          <a:p>
            <a:pPr lvl="1"/>
            <a:endParaRPr lang="es-ES" b="1" dirty="0">
              <a:solidFill>
                <a:srgbClr val="C00000"/>
              </a:solidFill>
            </a:endParaRPr>
          </a:p>
          <a:p>
            <a:pPr lvl="1"/>
            <a:endParaRPr lang="es-ES" b="1" dirty="0">
              <a:solidFill>
                <a:srgbClr val="C00000"/>
              </a:solidFill>
            </a:endParaRPr>
          </a:p>
          <a:p>
            <a:pPr lvl="1"/>
            <a:r>
              <a:rPr lang="es-ES" b="1" dirty="0">
                <a:solidFill>
                  <a:srgbClr val="C00000"/>
                </a:solidFill>
              </a:rPr>
              <a:t>Criterios o parámetros: </a:t>
            </a:r>
            <a:endParaRPr lang="es-CL" b="1" dirty="0">
              <a:solidFill>
                <a:srgbClr val="C00000"/>
              </a:solidFill>
            </a:endParaRPr>
          </a:p>
          <a:p>
            <a:pPr marL="685800" lvl="1" indent="-228600">
              <a:buAutoNum type="alphaUcParenR"/>
            </a:pPr>
            <a:r>
              <a:rPr lang="es-ES" b="1" dirty="0"/>
              <a:t>Elementos   del medio ambiente afectados: Cuáles  son?. </a:t>
            </a:r>
          </a:p>
          <a:p>
            <a:pPr lvl="1"/>
            <a:r>
              <a:rPr lang="es-ES" b="1" dirty="0"/>
              <a:t>B) Problema específico que presenta dicho elemento</a:t>
            </a:r>
            <a:r>
              <a:rPr lang="es-ES" dirty="0"/>
              <a:t> (ejemplo: contaminación del aire, fallecimiento del paciente, destrucción de la cosa debida, pérdida de la fuente laboral, afectación a las formas tradicionales de vida, etc. )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Agente causante del problema y sus características 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Actividad del agente y permisos involucrados. según tipo de actividad y localización 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Consecuencias producidas por el problema</a:t>
            </a:r>
          </a:p>
          <a:p>
            <a:pPr lvl="1"/>
            <a:endParaRPr lang="es-ES" b="1" dirty="0"/>
          </a:p>
          <a:p>
            <a:pPr lvl="1"/>
            <a:r>
              <a:rPr lang="es-ES" b="1" dirty="0"/>
              <a:t>C) Línea de tiempo </a:t>
            </a:r>
            <a:r>
              <a:rPr lang="es-ES" dirty="0"/>
              <a:t>de los hitos relevantes del caso</a:t>
            </a:r>
          </a:p>
          <a:p>
            <a:pPr lvl="1"/>
            <a:r>
              <a:rPr lang="es-ES" b="1" dirty="0"/>
              <a:t>D) Contexto </a:t>
            </a:r>
            <a:r>
              <a:rPr lang="es-ES" dirty="0"/>
              <a:t>socio cultural, histórico y político en que se desarrolla el problema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pPr marL="800100" lvl="1" indent="-342900">
              <a:buAutoNum type="alphaUcParenR" startAt="3"/>
            </a:pPr>
            <a:r>
              <a:rPr lang="es-ES" sz="1400" b="1" dirty="0">
                <a:solidFill>
                  <a:schemeClr val="bg1"/>
                </a:solidFill>
              </a:rPr>
              <a:t>Los organismos públicos con competencia ambiental, sanitaria, de seguridad, etc. Que tiene competencia para intervenir y cuáles son sus facultades</a:t>
            </a:r>
          </a:p>
          <a:p>
            <a:pPr lvl="1"/>
            <a:r>
              <a:rPr lang="es-ES" sz="1400" b="1" dirty="0">
                <a:solidFill>
                  <a:schemeClr val="bg1"/>
                </a:solidFill>
              </a:rPr>
              <a:t>D)Nivel de prioridad de cada tema relevante del conflicto</a:t>
            </a:r>
            <a:r>
              <a:rPr lang="es-ES" sz="1400" u="sng" dirty="0">
                <a:solidFill>
                  <a:schemeClr val="bg1"/>
                </a:solidFill>
              </a:rPr>
              <a:t>:</a:t>
            </a:r>
            <a:r>
              <a:rPr lang="es-ES" sz="1400" dirty="0">
                <a:solidFill>
                  <a:schemeClr val="bg1"/>
                </a:solidFill>
              </a:rPr>
              <a:t> deducir si existe alguna jerarquía entre ellos, o si algunos subsumen a otros.</a:t>
            </a:r>
          </a:p>
          <a:p>
            <a:pPr lvl="1"/>
            <a:r>
              <a:rPr lang="es-ES" sz="1400" dirty="0">
                <a:solidFill>
                  <a:schemeClr val="bg1"/>
                </a:solidFill>
              </a:rPr>
              <a:t>E) El contexto histórico, social y cultural en que se produce el problema</a:t>
            </a:r>
            <a:endParaRPr lang="es-CL" sz="1400" dirty="0">
              <a:solidFill>
                <a:schemeClr val="bg1"/>
              </a:solidFill>
            </a:endParaRPr>
          </a:p>
          <a:p>
            <a:pPr algn="ctr" defTabSz="584200" latinLnBrk="1" hangingPunct="0"/>
            <a:endParaRPr lang="es-CL" sz="1400" dirty="0">
              <a:solidFill>
                <a:schemeClr val="bg1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26904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2800" b="1" dirty="0"/>
              <a:t>	</a:t>
            </a:r>
            <a:r>
              <a:rPr lang="es-CL" sz="2800" b="1" dirty="0">
                <a:solidFill>
                  <a:srgbClr val="C00000"/>
                </a:solidFill>
              </a:rPr>
              <a:t>Preguntas relevantes….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3728" y="1830587"/>
            <a:ext cx="8294761" cy="4420195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703512" y="1158472"/>
            <a:ext cx="8525010" cy="5365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rgbClr val="C00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L" dirty="0"/>
              <a:t>A partir de identificar  los elementos del problema  analizado y de qué forma están siendo afectados, responder 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CL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Cuál es el contexto en que se produce el conflicto?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Qué  disciplinas o profesionales debo considerar para entender, analizar y enfrentar el problema de manera integral?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Qué información relevante  necesito considerar. Cómo y dónde puedo obtenerla?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En  función de qué elemento o elementos debo establecer el nivel de prioridad entre cada uno de estos elementos o problemas?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Cuáles son los factores que debo considerar para determinar los permisos que debe contar la actividad para su funcionamiento?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Cuáles son las fuentes normativas , reglas y/o procedimientos  aplicables al caso 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CL" dirty="0"/>
              <a:t>Quién debe decidir sobre este problema. Qué le puedo pedir? (institucionalidad ambiental)</a:t>
            </a:r>
          </a:p>
          <a:p>
            <a:pPr algn="ctr" defTabSz="584200" latinLnBrk="1" hangingPunct="0"/>
            <a:endParaRPr lang="es-CL" sz="360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2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Preguntas relevantes – Transdisciplinas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Qué otros saberes o disciplinas se encuentran implicadas en el problema?, </a:t>
            </a:r>
          </a:p>
          <a:p>
            <a:r>
              <a:rPr lang="en-US" sz="1500"/>
              <a:t>De qué forma?</a:t>
            </a:r>
          </a:p>
          <a:p>
            <a:r>
              <a:rPr lang="en-US" sz="1500"/>
              <a:t>Cuáles son las fuentes de ese conocimiento y quiénes practican esa ciencia o técnica?</a:t>
            </a:r>
          </a:p>
          <a:p>
            <a:r>
              <a:rPr lang="en-US" sz="1500"/>
              <a:t>Qué elementos científicos, técnicos, de lex artis, culturales, comerciales, antropológicos, sociales, religiosos, valóricos, etc., pueden emplearse para comprender el problema y sus consecuencias y/o para explicar o justificar los intereses de mi cliente y sus prioridades?</a:t>
            </a:r>
          </a:p>
          <a:p>
            <a:r>
              <a:rPr lang="en-US" sz="1500"/>
              <a:t>De qué manera estos elementos inciden en la solución del problema?</a:t>
            </a:r>
          </a:p>
          <a:p>
            <a:r>
              <a:rPr lang="en-US" sz="1500"/>
              <a:t>Cómo se armonizan con las fuentes normativas aplicables al caso?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65072CF2-4F34-E34F-99E4-0F5587634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8" b="11080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A8141E44-8132-8C48-B046-9132ECF19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1" r="30450" b="-4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028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B405E-07AE-4341-87F1-F155A3F9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472184"/>
            <a:ext cx="3767328" cy="4581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Errores comunes….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B4AC97-2E12-4015-86BC-E36AF3C8F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8656" y="1472184"/>
            <a:ext cx="6153912" cy="4581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Analizar el problema desconociendo su complejidad disciplinar, normative, histórica y socio política, si procede</a:t>
            </a:r>
          </a:p>
          <a:p>
            <a:r>
              <a:rPr lang="en-US" sz="2400"/>
              <a:t>Elaborar una “Teoría del caso”, considerando solo elementos parciales y sesgados, o desde “nuestra disciplina”</a:t>
            </a:r>
          </a:p>
          <a:p>
            <a:r>
              <a:rPr lang="en-US" sz="2400"/>
              <a:t>Ignorar la relevancia del enfoque inter, multi y trans disciplinario del problema</a:t>
            </a:r>
          </a:p>
          <a:p>
            <a:r>
              <a:rPr lang="en-US" sz="2400"/>
              <a:t>Considerar solo los aspectos críticos del sistema institucional, sin innovar en el enfoque creativo e integrado de las soluciones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645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2754</Words>
  <Application>Microsoft Macintosh PowerPoint</Application>
  <PresentationFormat>Panorámica</PresentationFormat>
  <Paragraphs>502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 Unicode MS</vt:lpstr>
      <vt:lpstr>Arial</vt:lpstr>
      <vt:lpstr>Calibri</vt:lpstr>
      <vt:lpstr>Calibri Light</vt:lpstr>
      <vt:lpstr>Courier New</vt:lpstr>
      <vt:lpstr>Helvetica Light</vt:lpstr>
      <vt:lpstr>Hind</vt:lpstr>
      <vt:lpstr>Tahoma</vt:lpstr>
      <vt:lpstr>Verdana</vt:lpstr>
      <vt:lpstr>Wingdings</vt:lpstr>
      <vt:lpstr>Tema de Office</vt:lpstr>
      <vt:lpstr>ENFRENTAMIENTO CLÍNICO DE PROBLEMAS COMPLEJOS  Herramientas para el enfrentamiento y la evaluación estratégica de conflictos Hacia un análisis de soluciones integrales </vt:lpstr>
      <vt:lpstr>Presentación de PowerPoint</vt:lpstr>
      <vt:lpstr>El trabajo clínico y los desafíos formativos del mundo moderno</vt:lpstr>
      <vt:lpstr>Presentación de PowerPoint</vt:lpstr>
      <vt:lpstr>La propuesta metodológica </vt:lpstr>
      <vt:lpstr>Primer paso: Identificación de los temas relevantes</vt:lpstr>
      <vt:lpstr> Preguntas relevantes….</vt:lpstr>
      <vt:lpstr>Preguntas relevantes – Transdisciplinas</vt:lpstr>
      <vt:lpstr>Errores comunes….</vt:lpstr>
      <vt:lpstr>Segundo paso: Identificación de los actores intervinientes en el conflicto o problema</vt:lpstr>
      <vt:lpstr>Presentación de PowerPoint</vt:lpstr>
      <vt:lpstr>Los actores en el conflicto complejo </vt:lpstr>
      <vt:lpstr>Indagar Intereses</vt:lpstr>
      <vt:lpstr>Manejo de posiciones e intereses</vt:lpstr>
      <vt:lpstr>Conclusiones</vt:lpstr>
      <vt:lpstr>Fuentes del Derecho</vt:lpstr>
      <vt:lpstr>Preguntas relevantes - Derecho</vt:lpstr>
      <vt:lpstr>Tareas críticas  </vt:lpstr>
      <vt:lpstr>Cuarto paso: identificar las vías de solución”</vt:lpstr>
      <vt:lpstr>Recomendación</vt:lpstr>
      <vt:lpstr>Presentación de PowerPoint</vt:lpstr>
      <vt:lpstr>  Cómo trabajar cada vía</vt:lpstr>
      <vt:lpstr>Considerar</vt:lpstr>
      <vt:lpstr>Quinto paso: Estrategias de intervención</vt:lpstr>
      <vt:lpstr>Algunos conceptos necesarios….</vt:lpstr>
      <vt:lpstr>Pasos para una planificación estratégica</vt:lpstr>
      <vt:lpstr>Cómo decido entre distintas vías posibles</vt:lpstr>
      <vt:lpstr>Preguntas relevantes</vt:lpstr>
      <vt:lpstr>Preguntas relevantes (2)</vt:lpstr>
      <vt:lpstr>Preguntas relevantes para el análisis estratégico…</vt:lpstr>
      <vt:lpstr>Algunos criterios o factores…</vt:lpstr>
      <vt:lpstr>En base a qué factores o criterios analizamos las fortalezas y debilidades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Nora Gonzalez Jaraquemada (mngonzal)</dc:creator>
  <cp:lastModifiedBy>Maria Nora Gonzalez Jaraquemada (mngonzal)</cp:lastModifiedBy>
  <cp:revision>5</cp:revision>
  <dcterms:created xsi:type="dcterms:W3CDTF">2021-09-01T20:49:17Z</dcterms:created>
  <dcterms:modified xsi:type="dcterms:W3CDTF">2021-09-02T13:45:24Z</dcterms:modified>
</cp:coreProperties>
</file>