
<file path=[Content_Types].xml><?xml version="1.0" encoding="utf-8"?>
<Types xmlns="http://schemas.openxmlformats.org/package/2006/content-types">
  <Default Extension="docx" ContentType="application/vnd.openxmlformats-officedocument.wordprocessingml.documen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65" r:id="rId2"/>
    <p:sldId id="284" r:id="rId3"/>
    <p:sldId id="285" r:id="rId4"/>
    <p:sldId id="286" r:id="rId5"/>
    <p:sldId id="266" r:id="rId6"/>
    <p:sldId id="263" r:id="rId7"/>
    <p:sldId id="267" r:id="rId8"/>
    <p:sldId id="269" r:id="rId9"/>
    <p:sldId id="261" r:id="rId10"/>
    <p:sldId id="262" r:id="rId11"/>
    <p:sldId id="274" r:id="rId12"/>
    <p:sldId id="270" r:id="rId13"/>
    <p:sldId id="264" r:id="rId14"/>
    <p:sldId id="268" r:id="rId15"/>
    <p:sldId id="271" r:id="rId16"/>
    <p:sldId id="272" r:id="rId17"/>
    <p:sldId id="277" r:id="rId18"/>
    <p:sldId id="278" r:id="rId19"/>
    <p:sldId id="279" r:id="rId20"/>
    <p:sldId id="280" r:id="rId21"/>
    <p:sldId id="281" r:id="rId22"/>
    <p:sldId id="287" r:id="rId23"/>
    <p:sldId id="325" r:id="rId24"/>
    <p:sldId id="326" r:id="rId25"/>
    <p:sldId id="328" r:id="rId26"/>
    <p:sldId id="327" r:id="rId27"/>
    <p:sldId id="288" r:id="rId28"/>
    <p:sldId id="323" r:id="rId29"/>
    <p:sldId id="324" r:id="rId30"/>
    <p:sldId id="290" r:id="rId31"/>
    <p:sldId id="293" r:id="rId32"/>
    <p:sldId id="294" r:id="rId33"/>
    <p:sldId id="295" r:id="rId34"/>
    <p:sldId id="320"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14" r:id="rId49"/>
    <p:sldId id="315" r:id="rId50"/>
    <p:sldId id="316" r:id="rId51"/>
    <p:sldId id="322" r:id="rId52"/>
    <p:sldId id="319" r:id="rId53"/>
  </p:sldIdLst>
  <p:sldSz cx="9144000" cy="6858000" type="screen4x3"/>
  <p:notesSz cx="6858000" cy="9144000"/>
  <p:defaultTextStyle>
    <a:defPPr>
      <a:defRPr lang="es-C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406" autoAdjust="0"/>
  </p:normalViewPr>
  <p:slideViewPr>
    <p:cSldViewPr>
      <p:cViewPr varScale="1">
        <p:scale>
          <a:sx n="92" d="100"/>
          <a:sy n="92" d="100"/>
        </p:scale>
        <p:origin x="1016" y="176"/>
      </p:cViewPr>
      <p:guideLst>
        <p:guide orient="horz" pos="2160"/>
        <p:guide pos="2880"/>
      </p:guideLst>
    </p:cSldViewPr>
  </p:slideViewPr>
  <p:outlineViewPr>
    <p:cViewPr>
      <p:scale>
        <a:sx n="33" d="100"/>
        <a:sy n="33" d="100"/>
      </p:scale>
      <p:origin x="204"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s-ES"/>
              <a:t>Haga clic para modificar el estilo de título del patrón</a:t>
            </a:r>
            <a:endParaRPr lang="en-US" dirty="0"/>
          </a:p>
        </p:txBody>
      </p:sp>
      <p:sp>
        <p:nvSpPr>
          <p:cNvPr id="8" name="Date Placeholder 3"/>
          <p:cNvSpPr>
            <a:spLocks noGrp="1"/>
          </p:cNvSpPr>
          <p:nvPr>
            <p:ph type="dt" sz="half" idx="10"/>
          </p:nvPr>
        </p:nvSpPr>
        <p:spPr/>
        <p:txBody>
          <a:bodyPr/>
          <a:lstStyle>
            <a:lvl1pPr>
              <a:defRPr/>
            </a:lvl1pPr>
          </a:lstStyle>
          <a:p>
            <a:pPr>
              <a:defRPr/>
            </a:pPr>
            <a:fld id="{4DE4B454-DCD5-4D29-9DB3-A3C44D4A4150}" type="datetimeFigureOut">
              <a:rPr lang="es-CL"/>
              <a:pPr>
                <a:defRPr/>
              </a:pPr>
              <a:t>05-10-22</a:t>
            </a:fld>
            <a:endParaRPr lang="es-CL"/>
          </a:p>
        </p:txBody>
      </p:sp>
      <p:sp>
        <p:nvSpPr>
          <p:cNvPr id="9" name="Footer Placeholder 4"/>
          <p:cNvSpPr>
            <a:spLocks noGrp="1"/>
          </p:cNvSpPr>
          <p:nvPr>
            <p:ph type="ftr" sz="quarter" idx="11"/>
          </p:nvPr>
        </p:nvSpPr>
        <p:spPr/>
        <p:txBody>
          <a:bodyPr/>
          <a:lstStyle>
            <a:lvl1pPr>
              <a:defRPr/>
            </a:lvl1pPr>
          </a:lstStyle>
          <a:p>
            <a:pPr>
              <a:defRPr/>
            </a:pPr>
            <a:endParaRPr lang="es-CL"/>
          </a:p>
        </p:txBody>
      </p:sp>
      <p:sp>
        <p:nvSpPr>
          <p:cNvPr id="10" name="Slide Number Placeholder 5"/>
          <p:cNvSpPr>
            <a:spLocks noGrp="1"/>
          </p:cNvSpPr>
          <p:nvPr>
            <p:ph type="sldNum" sz="quarter" idx="12"/>
          </p:nvPr>
        </p:nvSpPr>
        <p:spPr/>
        <p:txBody>
          <a:bodyPr/>
          <a:lstStyle>
            <a:lvl1pPr>
              <a:defRPr/>
            </a:lvl1pPr>
          </a:lstStyle>
          <a:p>
            <a:pPr>
              <a:defRPr/>
            </a:pPr>
            <a:fld id="{E2F461E7-9BB7-4118-8778-1B447FDB62EF}" type="slidenum">
              <a:rPr lang="es-CL"/>
              <a:pPr>
                <a:defRPr/>
              </a:pPr>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lvl1pPr>
              <a:defRPr/>
            </a:lvl1pPr>
          </a:lstStyle>
          <a:p>
            <a:pPr>
              <a:defRPr/>
            </a:pPr>
            <a:fld id="{3A5672AD-D1F5-4E82-AA00-3654C8C44E8D}" type="datetimeFigureOut">
              <a:rPr lang="es-CL"/>
              <a:pPr>
                <a:defRPr/>
              </a:pPr>
              <a:t>05-10-22</a:t>
            </a:fld>
            <a:endParaRPr lang="es-CL"/>
          </a:p>
        </p:txBody>
      </p:sp>
      <p:sp>
        <p:nvSpPr>
          <p:cNvPr id="5" name="Footer Placeholder 4"/>
          <p:cNvSpPr>
            <a:spLocks noGrp="1"/>
          </p:cNvSpPr>
          <p:nvPr>
            <p:ph type="ftr" sz="quarter" idx="11"/>
          </p:nvPr>
        </p:nvSpPr>
        <p:spPr/>
        <p:txBody>
          <a:bodyPr/>
          <a:lstStyle>
            <a:lvl1pPr>
              <a:defRPr/>
            </a:lvl1pPr>
          </a:lstStyle>
          <a:p>
            <a:pPr>
              <a:defRPr/>
            </a:pPr>
            <a:endParaRPr lang="es-CL"/>
          </a:p>
        </p:txBody>
      </p:sp>
      <p:sp>
        <p:nvSpPr>
          <p:cNvPr id="6" name="Slide Number Placeholder 5"/>
          <p:cNvSpPr>
            <a:spLocks noGrp="1"/>
          </p:cNvSpPr>
          <p:nvPr>
            <p:ph type="sldNum" sz="quarter" idx="12"/>
          </p:nvPr>
        </p:nvSpPr>
        <p:spPr/>
        <p:txBody>
          <a:bodyPr/>
          <a:lstStyle>
            <a:lvl1pPr>
              <a:defRPr/>
            </a:lvl1pPr>
          </a:lstStyle>
          <a:p>
            <a:pPr>
              <a:defRPr/>
            </a:pPr>
            <a:fld id="{5D0E80C7-E7F1-4BE9-85C3-3F0A66D031B4}" type="slidenum">
              <a:rPr lang="es-CL"/>
              <a:pPr>
                <a:defRPr/>
              </a:pPr>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484A8124-D7D4-4C96-AB6A-5627618D5B36}" type="datetimeFigureOut">
              <a:rPr lang="es-CL"/>
              <a:pPr>
                <a:defRPr/>
              </a:pPr>
              <a:t>05-10-22</a:t>
            </a:fld>
            <a:endParaRPr lang="es-CL"/>
          </a:p>
        </p:txBody>
      </p:sp>
      <p:sp>
        <p:nvSpPr>
          <p:cNvPr id="5" name="Footer Placeholder 4"/>
          <p:cNvSpPr>
            <a:spLocks noGrp="1"/>
          </p:cNvSpPr>
          <p:nvPr>
            <p:ph type="ftr" sz="quarter" idx="11"/>
          </p:nvPr>
        </p:nvSpPr>
        <p:spPr/>
        <p:txBody>
          <a:bodyPr/>
          <a:lstStyle>
            <a:lvl1pPr>
              <a:defRPr/>
            </a:lvl1pPr>
          </a:lstStyle>
          <a:p>
            <a:pPr>
              <a:defRPr/>
            </a:pPr>
            <a:endParaRPr lang="es-CL"/>
          </a:p>
        </p:txBody>
      </p:sp>
      <p:sp>
        <p:nvSpPr>
          <p:cNvPr id="6" name="Slide Number Placeholder 5"/>
          <p:cNvSpPr>
            <a:spLocks noGrp="1"/>
          </p:cNvSpPr>
          <p:nvPr>
            <p:ph type="sldNum" sz="quarter" idx="12"/>
          </p:nvPr>
        </p:nvSpPr>
        <p:spPr/>
        <p:txBody>
          <a:bodyPr/>
          <a:lstStyle>
            <a:lvl1pPr>
              <a:defRPr/>
            </a:lvl1pPr>
          </a:lstStyle>
          <a:p>
            <a:pPr>
              <a:defRPr/>
            </a:pPr>
            <a:fld id="{055BB72E-2A83-4D47-B699-941619831094}" type="slidenum">
              <a:rPr lang="es-CL"/>
              <a:pPr>
                <a:defRPr/>
              </a:pPr>
              <a:t>‹Nº›</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4"/>
          </p:nvPr>
        </p:nvSpPr>
        <p:spPr/>
        <p:txBody>
          <a:bodyPr/>
          <a:lstStyle>
            <a:lvl1pPr>
              <a:defRPr/>
            </a:lvl1pPr>
          </a:lstStyle>
          <a:p>
            <a:pPr>
              <a:defRPr/>
            </a:pPr>
            <a:fld id="{3875A141-D430-49AC-B367-7C9289BB39C2}" type="datetimeFigureOut">
              <a:rPr lang="es-CL"/>
              <a:pPr>
                <a:defRPr/>
              </a:pPr>
              <a:t>05-10-22</a:t>
            </a:fld>
            <a:endParaRPr lang="es-CL"/>
          </a:p>
        </p:txBody>
      </p:sp>
      <p:sp>
        <p:nvSpPr>
          <p:cNvPr id="5" name="Footer Placeholder 4"/>
          <p:cNvSpPr>
            <a:spLocks noGrp="1"/>
          </p:cNvSpPr>
          <p:nvPr>
            <p:ph type="ftr" sz="quarter" idx="15"/>
          </p:nvPr>
        </p:nvSpPr>
        <p:spPr/>
        <p:txBody>
          <a:bodyPr/>
          <a:lstStyle>
            <a:lvl1pPr>
              <a:defRPr/>
            </a:lvl1pPr>
          </a:lstStyle>
          <a:p>
            <a:pPr>
              <a:defRPr/>
            </a:pPr>
            <a:endParaRPr lang="es-CL"/>
          </a:p>
        </p:txBody>
      </p:sp>
      <p:sp>
        <p:nvSpPr>
          <p:cNvPr id="6" name="Slide Number Placeholder 5"/>
          <p:cNvSpPr>
            <a:spLocks noGrp="1"/>
          </p:cNvSpPr>
          <p:nvPr>
            <p:ph type="sldNum" sz="quarter" idx="16"/>
          </p:nvPr>
        </p:nvSpPr>
        <p:spPr/>
        <p:txBody>
          <a:bodyPr/>
          <a:lstStyle>
            <a:lvl1pPr>
              <a:defRPr/>
            </a:lvl1pPr>
          </a:lstStyle>
          <a:p>
            <a:pPr>
              <a:defRPr/>
            </a:pPr>
            <a:fld id="{EAD4F526-5E54-41F9-8E60-391E912C6044}" type="slidenum">
              <a:rPr lang="es-CL"/>
              <a:pPr>
                <a:defRPr/>
              </a:pPr>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8" name="Date Placeholder 3"/>
          <p:cNvSpPr>
            <a:spLocks noGrp="1"/>
          </p:cNvSpPr>
          <p:nvPr>
            <p:ph type="dt" sz="half" idx="10"/>
          </p:nvPr>
        </p:nvSpPr>
        <p:spPr/>
        <p:txBody>
          <a:bodyPr/>
          <a:lstStyle>
            <a:lvl1pPr>
              <a:defRPr/>
            </a:lvl1pPr>
          </a:lstStyle>
          <a:p>
            <a:pPr>
              <a:defRPr/>
            </a:pPr>
            <a:fld id="{1C7D14B9-F87E-4CBF-B558-16322C8BC90A}" type="datetimeFigureOut">
              <a:rPr lang="es-CL"/>
              <a:pPr>
                <a:defRPr/>
              </a:pPr>
              <a:t>05-10-22</a:t>
            </a:fld>
            <a:endParaRPr lang="es-CL"/>
          </a:p>
        </p:txBody>
      </p:sp>
      <p:sp>
        <p:nvSpPr>
          <p:cNvPr id="9" name="Footer Placeholder 4"/>
          <p:cNvSpPr>
            <a:spLocks noGrp="1"/>
          </p:cNvSpPr>
          <p:nvPr>
            <p:ph type="ftr" sz="quarter" idx="11"/>
          </p:nvPr>
        </p:nvSpPr>
        <p:spPr/>
        <p:txBody>
          <a:bodyPr/>
          <a:lstStyle>
            <a:lvl1pPr>
              <a:defRPr/>
            </a:lvl1pPr>
          </a:lstStyle>
          <a:p>
            <a:pPr>
              <a:defRPr/>
            </a:pPr>
            <a:endParaRPr lang="es-CL"/>
          </a:p>
        </p:txBody>
      </p:sp>
      <p:sp>
        <p:nvSpPr>
          <p:cNvPr id="10" name="Slide Number Placeholder 5"/>
          <p:cNvSpPr>
            <a:spLocks noGrp="1"/>
          </p:cNvSpPr>
          <p:nvPr>
            <p:ph type="sldNum" sz="quarter" idx="12"/>
          </p:nvPr>
        </p:nvSpPr>
        <p:spPr/>
        <p:txBody>
          <a:bodyPr/>
          <a:lstStyle>
            <a:lvl1pPr>
              <a:defRPr/>
            </a:lvl1pPr>
          </a:lstStyle>
          <a:p>
            <a:pPr>
              <a:defRPr/>
            </a:pPr>
            <a:fld id="{FD2C1E11-A47D-4201-9BEB-91DF3507FF2A}" type="slidenum">
              <a:rPr lang="es-CL"/>
              <a:pPr>
                <a:defRPr/>
              </a:pPr>
              <a:t>‹Nº›</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3"/>
          <p:cNvSpPr>
            <a:spLocks noGrp="1"/>
          </p:cNvSpPr>
          <p:nvPr>
            <p:ph type="dt" sz="half" idx="15"/>
          </p:nvPr>
        </p:nvSpPr>
        <p:spPr/>
        <p:txBody>
          <a:bodyPr/>
          <a:lstStyle>
            <a:lvl1pPr>
              <a:defRPr/>
            </a:lvl1pPr>
          </a:lstStyle>
          <a:p>
            <a:pPr>
              <a:defRPr/>
            </a:pPr>
            <a:fld id="{393C0425-6C33-46F7-AAB1-6585A03310CD}" type="datetimeFigureOut">
              <a:rPr lang="es-CL"/>
              <a:pPr>
                <a:defRPr/>
              </a:pPr>
              <a:t>05-10-22</a:t>
            </a:fld>
            <a:endParaRPr lang="es-CL"/>
          </a:p>
        </p:txBody>
      </p:sp>
      <p:sp>
        <p:nvSpPr>
          <p:cNvPr id="6" name="Footer Placeholder 4"/>
          <p:cNvSpPr>
            <a:spLocks noGrp="1"/>
          </p:cNvSpPr>
          <p:nvPr>
            <p:ph type="ftr" sz="quarter" idx="16"/>
          </p:nvPr>
        </p:nvSpPr>
        <p:spPr/>
        <p:txBody>
          <a:bodyPr/>
          <a:lstStyle>
            <a:lvl1pPr>
              <a:defRPr/>
            </a:lvl1pPr>
          </a:lstStyle>
          <a:p>
            <a:pPr>
              <a:defRPr/>
            </a:pPr>
            <a:endParaRPr lang="es-CL"/>
          </a:p>
        </p:txBody>
      </p:sp>
      <p:sp>
        <p:nvSpPr>
          <p:cNvPr id="7" name="Slide Number Placeholder 5"/>
          <p:cNvSpPr>
            <a:spLocks noGrp="1"/>
          </p:cNvSpPr>
          <p:nvPr>
            <p:ph type="sldNum" sz="quarter" idx="17"/>
          </p:nvPr>
        </p:nvSpPr>
        <p:spPr/>
        <p:txBody>
          <a:bodyPr/>
          <a:lstStyle>
            <a:lvl1pPr>
              <a:defRPr/>
            </a:lvl1pPr>
          </a:lstStyle>
          <a:p>
            <a:pPr>
              <a:defRPr/>
            </a:pPr>
            <a:fld id="{3E0034CF-A4B6-495E-A82C-6D4C40F014C4}" type="slidenum">
              <a:rPr lang="es-CL"/>
              <a:pPr>
                <a:defRPr/>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7" name="Date Placeholder 3"/>
          <p:cNvSpPr>
            <a:spLocks noGrp="1"/>
          </p:cNvSpPr>
          <p:nvPr>
            <p:ph type="dt" sz="half" idx="10"/>
          </p:nvPr>
        </p:nvSpPr>
        <p:spPr/>
        <p:txBody>
          <a:bodyPr/>
          <a:lstStyle>
            <a:lvl1pPr>
              <a:defRPr/>
            </a:lvl1pPr>
          </a:lstStyle>
          <a:p>
            <a:pPr>
              <a:defRPr/>
            </a:pPr>
            <a:fld id="{2DC0040C-DCEA-43A9-8783-872D16B0B427}" type="datetimeFigureOut">
              <a:rPr lang="es-CL"/>
              <a:pPr>
                <a:defRPr/>
              </a:pPr>
              <a:t>05-10-22</a:t>
            </a:fld>
            <a:endParaRPr lang="es-CL"/>
          </a:p>
        </p:txBody>
      </p:sp>
      <p:sp>
        <p:nvSpPr>
          <p:cNvPr id="8" name="Footer Placeholder 4"/>
          <p:cNvSpPr>
            <a:spLocks noGrp="1"/>
          </p:cNvSpPr>
          <p:nvPr>
            <p:ph type="ftr" sz="quarter" idx="11"/>
          </p:nvPr>
        </p:nvSpPr>
        <p:spPr/>
        <p:txBody>
          <a:bodyPr/>
          <a:lstStyle>
            <a:lvl1pPr>
              <a:defRPr/>
            </a:lvl1pPr>
          </a:lstStyle>
          <a:p>
            <a:pPr>
              <a:defRPr/>
            </a:pPr>
            <a:endParaRPr lang="es-CL"/>
          </a:p>
        </p:txBody>
      </p:sp>
      <p:sp>
        <p:nvSpPr>
          <p:cNvPr id="9" name="Slide Number Placeholder 5"/>
          <p:cNvSpPr>
            <a:spLocks noGrp="1"/>
          </p:cNvSpPr>
          <p:nvPr>
            <p:ph type="sldNum" sz="quarter" idx="12"/>
          </p:nvPr>
        </p:nvSpPr>
        <p:spPr/>
        <p:txBody>
          <a:bodyPr/>
          <a:lstStyle>
            <a:lvl1pPr>
              <a:defRPr/>
            </a:lvl1pPr>
          </a:lstStyle>
          <a:p>
            <a:pPr>
              <a:defRPr/>
            </a:pPr>
            <a:fld id="{21BB9671-FAA8-41BF-A362-F4C0E97C8675}" type="slidenum">
              <a:rPr lang="es-CL"/>
              <a:pPr>
                <a:defRPr/>
              </a:pPr>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a:defRPr/>
            </a:pPr>
            <a:fld id="{9B19D9F2-CBD0-416B-A609-ACC23E0D6011}" type="datetimeFigureOut">
              <a:rPr lang="es-CL"/>
              <a:pPr>
                <a:defRPr/>
              </a:pPr>
              <a:t>05-10-22</a:t>
            </a:fld>
            <a:endParaRPr lang="es-CL"/>
          </a:p>
        </p:txBody>
      </p:sp>
      <p:sp>
        <p:nvSpPr>
          <p:cNvPr id="4" name="Footer Placeholder 4"/>
          <p:cNvSpPr>
            <a:spLocks noGrp="1"/>
          </p:cNvSpPr>
          <p:nvPr>
            <p:ph type="ftr" sz="quarter" idx="11"/>
          </p:nvPr>
        </p:nvSpPr>
        <p:spPr/>
        <p:txBody>
          <a:bodyPr/>
          <a:lstStyle>
            <a:lvl1pPr>
              <a:defRPr/>
            </a:lvl1pPr>
          </a:lstStyle>
          <a:p>
            <a:pPr>
              <a:defRPr/>
            </a:pPr>
            <a:endParaRPr lang="es-CL"/>
          </a:p>
        </p:txBody>
      </p:sp>
      <p:sp>
        <p:nvSpPr>
          <p:cNvPr id="5" name="Slide Number Placeholder 5"/>
          <p:cNvSpPr>
            <a:spLocks noGrp="1"/>
          </p:cNvSpPr>
          <p:nvPr>
            <p:ph type="sldNum" sz="quarter" idx="12"/>
          </p:nvPr>
        </p:nvSpPr>
        <p:spPr/>
        <p:txBody>
          <a:bodyPr/>
          <a:lstStyle>
            <a:lvl1pPr>
              <a:defRPr/>
            </a:lvl1pPr>
          </a:lstStyle>
          <a:p>
            <a:pPr>
              <a:defRPr/>
            </a:pPr>
            <a:fld id="{2F2A816C-1C45-46C5-855E-6A15845604E8}" type="slidenum">
              <a:rPr lang="es-CL"/>
              <a:pPr>
                <a:defRPr/>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9A419C-BF32-4E8E-B3BE-15AE3DCAAF71}" type="datetimeFigureOut">
              <a:rPr lang="es-CL"/>
              <a:pPr>
                <a:defRPr/>
              </a:pPr>
              <a:t>05-10-22</a:t>
            </a:fld>
            <a:endParaRPr lang="es-CL"/>
          </a:p>
        </p:txBody>
      </p:sp>
      <p:sp>
        <p:nvSpPr>
          <p:cNvPr id="3" name="Footer Placeholder 4"/>
          <p:cNvSpPr>
            <a:spLocks noGrp="1"/>
          </p:cNvSpPr>
          <p:nvPr>
            <p:ph type="ftr" sz="quarter" idx="11"/>
          </p:nvPr>
        </p:nvSpPr>
        <p:spPr/>
        <p:txBody>
          <a:bodyPr/>
          <a:lstStyle>
            <a:lvl1pPr>
              <a:defRPr/>
            </a:lvl1pPr>
          </a:lstStyle>
          <a:p>
            <a:pPr>
              <a:defRPr/>
            </a:pPr>
            <a:endParaRPr lang="es-CL"/>
          </a:p>
        </p:txBody>
      </p:sp>
      <p:sp>
        <p:nvSpPr>
          <p:cNvPr id="4" name="Slide Number Placeholder 5"/>
          <p:cNvSpPr>
            <a:spLocks noGrp="1"/>
          </p:cNvSpPr>
          <p:nvPr>
            <p:ph type="sldNum" sz="quarter" idx="12"/>
          </p:nvPr>
        </p:nvSpPr>
        <p:spPr/>
        <p:txBody>
          <a:bodyPr/>
          <a:lstStyle>
            <a:lvl1pPr>
              <a:defRPr/>
            </a:lvl1pPr>
          </a:lstStyle>
          <a:p>
            <a:pPr>
              <a:defRPr/>
            </a:pPr>
            <a:fld id="{E5EFC5D5-518D-47EB-8DE7-D281C1C5A534}" type="slidenum">
              <a:rPr lang="es-CL"/>
              <a:pPr>
                <a:defRPr/>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B98B4DD2-ED7C-443B-938D-05C389A2AA8B}" type="datetimeFigureOut">
              <a:rPr lang="es-CL"/>
              <a:pPr>
                <a:defRPr/>
              </a:pPr>
              <a:t>05-10-22</a:t>
            </a:fld>
            <a:endParaRPr lang="es-CL"/>
          </a:p>
        </p:txBody>
      </p:sp>
      <p:sp>
        <p:nvSpPr>
          <p:cNvPr id="6" name="Footer Placeholder 4"/>
          <p:cNvSpPr>
            <a:spLocks noGrp="1"/>
          </p:cNvSpPr>
          <p:nvPr>
            <p:ph type="ftr" sz="quarter" idx="11"/>
          </p:nvPr>
        </p:nvSpPr>
        <p:spPr/>
        <p:txBody>
          <a:bodyPr/>
          <a:lstStyle>
            <a:lvl1pPr>
              <a:defRPr/>
            </a:lvl1pPr>
          </a:lstStyle>
          <a:p>
            <a:pPr>
              <a:defRPr/>
            </a:pPr>
            <a:endParaRPr lang="es-CL"/>
          </a:p>
        </p:txBody>
      </p:sp>
      <p:sp>
        <p:nvSpPr>
          <p:cNvPr id="7" name="Slide Number Placeholder 5"/>
          <p:cNvSpPr>
            <a:spLocks noGrp="1"/>
          </p:cNvSpPr>
          <p:nvPr>
            <p:ph type="sldNum" sz="quarter" idx="12"/>
          </p:nvPr>
        </p:nvSpPr>
        <p:spPr/>
        <p:txBody>
          <a:bodyPr/>
          <a:lstStyle>
            <a:lvl1pPr>
              <a:defRPr/>
            </a:lvl1pPr>
          </a:lstStyle>
          <a:p>
            <a:pPr>
              <a:defRPr/>
            </a:pPr>
            <a:fld id="{1E5939C2-2871-4124-98D9-556047A346C4}" type="slidenum">
              <a:rPr lang="es-CL"/>
              <a:pPr>
                <a:defRPr/>
              </a:pPr>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s-ES"/>
              <a:t>Haga clic para modificar el estilo de título del patrón</a:t>
            </a:r>
            <a:endParaRPr lang="en-US" dirty="0"/>
          </a:p>
        </p:txBody>
      </p:sp>
      <p:sp>
        <p:nvSpPr>
          <p:cNvPr id="9" name="Date Placeholder 4"/>
          <p:cNvSpPr>
            <a:spLocks noGrp="1"/>
          </p:cNvSpPr>
          <p:nvPr>
            <p:ph type="dt" sz="half" idx="10"/>
          </p:nvPr>
        </p:nvSpPr>
        <p:spPr/>
        <p:txBody>
          <a:bodyPr/>
          <a:lstStyle>
            <a:lvl1pPr>
              <a:defRPr/>
            </a:lvl1pPr>
          </a:lstStyle>
          <a:p>
            <a:pPr>
              <a:defRPr/>
            </a:pPr>
            <a:fld id="{35E2BD65-17CF-4FAB-9E83-77DD53607A8F}" type="datetimeFigureOut">
              <a:rPr lang="es-CL"/>
              <a:pPr>
                <a:defRPr/>
              </a:pPr>
              <a:t>05-10-22</a:t>
            </a:fld>
            <a:endParaRPr lang="es-CL"/>
          </a:p>
        </p:txBody>
      </p:sp>
      <p:sp>
        <p:nvSpPr>
          <p:cNvPr id="10" name="Footer Placeholder 5"/>
          <p:cNvSpPr>
            <a:spLocks noGrp="1"/>
          </p:cNvSpPr>
          <p:nvPr>
            <p:ph type="ftr" sz="quarter" idx="11"/>
          </p:nvPr>
        </p:nvSpPr>
        <p:spPr/>
        <p:txBody>
          <a:bodyPr/>
          <a:lstStyle>
            <a:lvl1pPr>
              <a:defRPr/>
            </a:lvl1pPr>
          </a:lstStyle>
          <a:p>
            <a:pPr>
              <a:defRPr/>
            </a:pPr>
            <a:endParaRPr lang="es-CL"/>
          </a:p>
        </p:txBody>
      </p:sp>
      <p:sp>
        <p:nvSpPr>
          <p:cNvPr id="11" name="Slide Number Placeholder 6"/>
          <p:cNvSpPr>
            <a:spLocks noGrp="1"/>
          </p:cNvSpPr>
          <p:nvPr>
            <p:ph type="sldNum" sz="quarter" idx="12"/>
          </p:nvPr>
        </p:nvSpPr>
        <p:spPr/>
        <p:txBody>
          <a:bodyPr/>
          <a:lstStyle>
            <a:lvl1pPr>
              <a:defRPr/>
            </a:lvl1pPr>
          </a:lstStyle>
          <a:p>
            <a:pPr>
              <a:defRPr/>
            </a:pPr>
            <a:fld id="{8FCF32FF-D8BB-42D2-A974-8C785BB59ACA}" type="slidenum">
              <a:rPr lang="es-CL"/>
              <a:pPr>
                <a:defRPr/>
              </a:pPr>
              <a:t>‹Nº›</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s-ES"/>
              <a:t>Haga clic para modificar el estilo de título del patrón</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EE8385D1-A167-4E22-B5DE-D39B6AE51E9A}" type="datetimeFigureOut">
              <a:rPr lang="es-CL"/>
              <a:pPr>
                <a:defRPr/>
              </a:pPr>
              <a:t>05-10-22</a:t>
            </a:fld>
            <a:endParaRPr lang="es-CL"/>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s-CL"/>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4F9E04C6-DB1D-40C8-81FB-8894F2A0B5E3}" type="slidenum">
              <a:rPr lang="es-CL"/>
              <a:pPr>
                <a:defRPr/>
              </a:pPr>
              <a:t>‹Nº›</a:t>
            </a:fld>
            <a:endParaRPr lang="es-CL"/>
          </a:p>
        </p:txBody>
      </p:sp>
    </p:spTree>
  </p:cSld>
  <p:clrMap bg1="lt1" tx1="dk1" bg2="lt2" tx2="dk2" accent1="accent1" accent2="accent2" accent3="accent3" accent4="accent4" accent5="accent5" accent6="accent6" hlink="hlink" folHlink="folHlink"/>
  <p:sldLayoutIdLst>
    <p:sldLayoutId id="2147483805" r:id="rId1"/>
    <p:sldLayoutId id="2147483797" r:id="rId2"/>
    <p:sldLayoutId id="2147483806" r:id="rId3"/>
    <p:sldLayoutId id="2147483798" r:id="rId4"/>
    <p:sldLayoutId id="2147483799" r:id="rId5"/>
    <p:sldLayoutId id="2147483800" r:id="rId6"/>
    <p:sldLayoutId id="2147483801" r:id="rId7"/>
    <p:sldLayoutId id="2147483802" r:id="rId8"/>
    <p:sldLayoutId id="2147483807" r:id="rId9"/>
    <p:sldLayoutId id="2147483803" r:id="rId10"/>
    <p:sldLayoutId id="2147483804" r:id="rId11"/>
  </p:sldLayoutIdLst>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package" Target="../embeddings/Documento_de_Microsoft_Word.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908720"/>
            <a:ext cx="7560840" cy="3231654"/>
          </a:xfrm>
          <a:prstGeom prst="rect">
            <a:avLst/>
          </a:prstGeom>
          <a:noFill/>
        </p:spPr>
        <p:txBody>
          <a:bodyPr wrap="square" rtlCol="0">
            <a:spAutoFit/>
          </a:bodyPr>
          <a:lstStyle/>
          <a:p>
            <a:pPr algn="ctr"/>
            <a:r>
              <a:rPr lang="es-ES_tradnl" sz="3200" dirty="0"/>
              <a:t>CHILE ANTE LA CORTE INTERNACIONAL DE JUSTICIA</a:t>
            </a:r>
            <a:endParaRPr lang="es-CL" sz="3200" dirty="0"/>
          </a:p>
          <a:p>
            <a:pPr algn="ctr"/>
            <a:endParaRPr lang="es-CL" sz="3200" dirty="0"/>
          </a:p>
          <a:p>
            <a:pPr algn="ctr"/>
            <a:r>
              <a:rPr lang="es-CL" dirty="0"/>
              <a:t>Prof. Ximena Fuentes Torrijo</a:t>
            </a:r>
          </a:p>
          <a:p>
            <a:pPr algn="ctr"/>
            <a:endParaRPr lang="es-CL" dirty="0"/>
          </a:p>
          <a:p>
            <a:pPr algn="ctr"/>
            <a:endParaRPr lang="es-CL" dirty="0"/>
          </a:p>
          <a:p>
            <a:pPr algn="ctr"/>
            <a:r>
              <a:rPr lang="es-CL" dirty="0"/>
              <a:t>Solución de Controversias Internacionales</a:t>
            </a:r>
          </a:p>
          <a:p>
            <a:pPr algn="ctr"/>
            <a:r>
              <a:rPr lang="es-CL" dirty="0"/>
              <a:t>Facultad de Derecho</a:t>
            </a:r>
          </a:p>
          <a:p>
            <a:pPr algn="ctr"/>
            <a:r>
              <a:rPr lang="es-CL" dirty="0"/>
              <a:t>Universidad de Chile</a:t>
            </a:r>
            <a:endParaRPr lang="es-ES" dirty="0"/>
          </a:p>
        </p:txBody>
      </p:sp>
      <p:pic>
        <p:nvPicPr>
          <p:cNvPr id="3" name="Imagen 2" descr="cort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4077072"/>
            <a:ext cx="4032448" cy="23651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468313" y="836613"/>
            <a:ext cx="8135937" cy="5262562"/>
          </a:xfrm>
          <a:prstGeom prst="rect">
            <a:avLst/>
          </a:prstGeom>
          <a:noFill/>
          <a:ln w="9525">
            <a:noFill/>
            <a:miter lim="800000"/>
            <a:headEnd/>
            <a:tailEnd/>
          </a:ln>
        </p:spPr>
        <p:txBody>
          <a:bodyPr>
            <a:spAutoFit/>
          </a:bodyPr>
          <a:lstStyle/>
          <a:p>
            <a:r>
              <a:rPr lang="es-CL" sz="2400" u="sng" dirty="0"/>
              <a:t>Convenio sobre Zona Especial Fronteriza Marítima 1954</a:t>
            </a:r>
          </a:p>
          <a:p>
            <a:endParaRPr lang="es-CL" sz="2400" dirty="0"/>
          </a:p>
          <a:p>
            <a:endParaRPr lang="es-CL" sz="2400" dirty="0"/>
          </a:p>
          <a:p>
            <a:r>
              <a:rPr lang="es-ES" sz="2400" b="1" dirty="0"/>
              <a:t>PRIMERO: </a:t>
            </a:r>
            <a:r>
              <a:rPr lang="es-ES" sz="2400" dirty="0" err="1"/>
              <a:t>Establécese</a:t>
            </a:r>
            <a:r>
              <a:rPr lang="es-ES" sz="2400" dirty="0"/>
              <a:t> una Zona Especial, a partir de las 12 millas marinas de la costa, de 10 millas marinas de ancho a cada lado del paralelo que constituye el límite marítimo entre los dos </a:t>
            </a:r>
            <a:r>
              <a:rPr lang="en-US" sz="2400" dirty="0" err="1"/>
              <a:t>países</a:t>
            </a:r>
            <a:r>
              <a:rPr lang="en-US" sz="2400" dirty="0"/>
              <a:t>.</a:t>
            </a:r>
          </a:p>
          <a:p>
            <a:r>
              <a:rPr lang="es-ES" sz="2400" b="1" dirty="0"/>
              <a:t>SEGUNDO: </a:t>
            </a:r>
            <a:r>
              <a:rPr lang="es-ES" sz="2400" dirty="0"/>
              <a:t>La presencia accidental en la referida zona de las embarcaciones de cualquiera de los países limítrofes, aludidas en el primer considerando, no será considerada como violación de las aguas de la zona marítima, sin que esto signifique reconocimiento de derecho alguno para ejercer </a:t>
            </a:r>
            <a:r>
              <a:rPr lang="en-US" sz="2400" dirty="0" err="1"/>
              <a:t>faenas</a:t>
            </a:r>
            <a:r>
              <a:rPr lang="en-US" sz="2400" dirty="0"/>
              <a:t> de </a:t>
            </a:r>
            <a:r>
              <a:rPr lang="en-US" sz="2400" dirty="0" err="1"/>
              <a:t>pesca</a:t>
            </a:r>
            <a:r>
              <a:rPr lang="en-US" sz="2400" dirty="0"/>
              <a:t> o </a:t>
            </a:r>
            <a:r>
              <a:rPr lang="en-US" sz="2400" dirty="0" err="1"/>
              <a:t>caza</a:t>
            </a:r>
            <a:r>
              <a:rPr lang="en-US" sz="2400" dirty="0"/>
              <a:t> con </a:t>
            </a:r>
            <a:r>
              <a:rPr lang="en-US" sz="2400" dirty="0" err="1"/>
              <a:t>propósito</a:t>
            </a:r>
            <a:r>
              <a:rPr lang="en-US" sz="2400" dirty="0"/>
              <a:t> </a:t>
            </a:r>
            <a:r>
              <a:rPr lang="en-US" sz="2400" dirty="0" err="1"/>
              <a:t>preconcebido</a:t>
            </a:r>
            <a:r>
              <a:rPr lang="en-US" sz="2400" dirty="0"/>
              <a:t> en </a:t>
            </a:r>
            <a:r>
              <a:rPr lang="en-US" sz="2400" dirty="0" err="1"/>
              <a:t>dicha</a:t>
            </a:r>
            <a:r>
              <a:rPr lang="en-US" sz="2400" dirty="0"/>
              <a:t> </a:t>
            </a:r>
            <a:r>
              <a:rPr lang="en-US" sz="2400" dirty="0" err="1"/>
              <a:t>Zona</a:t>
            </a:r>
            <a:r>
              <a:rPr lang="en-US" sz="2400" dirty="0"/>
              <a:t> Especial.</a:t>
            </a:r>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CuadroTexto 1"/>
          <p:cNvSpPr txBox="1"/>
          <p:nvPr/>
        </p:nvSpPr>
        <p:spPr>
          <a:xfrm>
            <a:off x="611560" y="980728"/>
            <a:ext cx="7776864" cy="2585323"/>
          </a:xfrm>
          <a:prstGeom prst="rect">
            <a:avLst/>
          </a:prstGeom>
          <a:noFill/>
        </p:spPr>
        <p:txBody>
          <a:bodyPr wrap="square" rtlCol="0">
            <a:spAutoFit/>
          </a:bodyPr>
          <a:lstStyle/>
          <a:p>
            <a:r>
              <a:rPr lang="es-ES" sz="2400" b="1" dirty="0"/>
              <a:t>CUARTO</a:t>
            </a:r>
            <a:r>
              <a:rPr lang="es-ES" sz="2400" dirty="0"/>
              <a:t>: Todo lo establecido en el presente Convenio se entenderá ser parte integrante, complementaria y que no deroga las resoluciones y acuerdos adoptados en la Conferencia sobre Explotación y conservación de las Riquezas Marítimas del Pacífico Sur celebrada en Santiago de Chile, en agosto de 1952.</a:t>
            </a:r>
          </a:p>
          <a:p>
            <a:r>
              <a:rPr lang="es-ES" dirty="0"/>
              <a:t> </a:t>
            </a:r>
          </a:p>
        </p:txBody>
      </p:sp>
    </p:spTree>
    <p:extLst>
      <p:ext uri="{BB962C8B-B14F-4D97-AF65-F5344CB8AC3E}">
        <p14:creationId xmlns:p14="http://schemas.microsoft.com/office/powerpoint/2010/main" val="306089861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89" t="28877" r="3314" b="-32194"/>
          <a:stretch/>
        </p:blipFill>
        <p:spPr>
          <a:xfrm>
            <a:off x="468000" y="404664"/>
            <a:ext cx="8208000" cy="8278536"/>
          </a:xfrm>
          <a:prstGeom prst="rect">
            <a:avLst/>
          </a:prstGeom>
        </p:spPr>
      </p:pic>
    </p:spTree>
    <p:extLst>
      <p:ext uri="{BB962C8B-B14F-4D97-AF65-F5344CB8AC3E}">
        <p14:creationId xmlns:p14="http://schemas.microsoft.com/office/powerpoint/2010/main" val="258449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55576" y="612845"/>
            <a:ext cx="7848872" cy="3970318"/>
          </a:xfrm>
          <a:prstGeom prst="rect">
            <a:avLst/>
          </a:prstGeom>
        </p:spPr>
        <p:txBody>
          <a:bodyPr wrap="square">
            <a:spAutoFit/>
          </a:bodyPr>
          <a:lstStyle/>
          <a:p>
            <a:pPr marL="274320" indent="-274320" eaLnBrk="1" fontAlgn="auto" hangingPunct="1">
              <a:spcAft>
                <a:spcPts val="0"/>
              </a:spcAft>
              <a:buClr>
                <a:schemeClr val="accent3"/>
              </a:buClr>
              <a:buFont typeface="Wingdings 2"/>
              <a:buChar char=""/>
              <a:defRPr/>
            </a:pPr>
            <a:endParaRPr lang="es-MX" dirty="0"/>
          </a:p>
          <a:p>
            <a:pPr algn="ctr" eaLnBrk="1" fontAlgn="auto" hangingPunct="1">
              <a:spcAft>
                <a:spcPts val="0"/>
              </a:spcAft>
              <a:buClr>
                <a:schemeClr val="accent3"/>
              </a:buClr>
              <a:defRPr/>
            </a:pPr>
            <a:r>
              <a:rPr lang="es-MX" dirty="0"/>
              <a:t>Actas  de 1968 </a:t>
            </a:r>
          </a:p>
          <a:p>
            <a:pPr algn="ctr" eaLnBrk="1" fontAlgn="auto" hangingPunct="1">
              <a:spcAft>
                <a:spcPts val="0"/>
              </a:spcAft>
              <a:buClr>
                <a:schemeClr val="accent3"/>
              </a:buClr>
              <a:defRPr/>
            </a:pPr>
            <a:endParaRPr lang="es-MX" dirty="0"/>
          </a:p>
          <a:p>
            <a:pPr marL="285750" indent="-285750" eaLnBrk="1" fontAlgn="auto" hangingPunct="1">
              <a:spcAft>
                <a:spcPts val="0"/>
              </a:spcAft>
              <a:buClr>
                <a:schemeClr val="accent3"/>
              </a:buClr>
              <a:buFont typeface="Wingdings" pitchFamily="2" charset="2"/>
              <a:buChar char="§"/>
              <a:defRPr/>
            </a:pPr>
            <a:r>
              <a:rPr lang="es-MX" dirty="0"/>
              <a:t> </a:t>
            </a:r>
            <a:r>
              <a:rPr lang="es-MX" i="1" dirty="0"/>
              <a:t>Reunidos los Representantes de Chile y del Perú [...] acordaron elaborar el presente documento que se relaciona con la misión [...] en orden a estudiar en el terreno mismo la instalación de marcas de enfilación visibles desde el mar, que materialicen el </a:t>
            </a:r>
            <a:r>
              <a:rPr lang="es-MX" i="1" u="sng" dirty="0"/>
              <a:t>paralelo de la frontera marítima </a:t>
            </a:r>
            <a:r>
              <a:rPr lang="es-MX" i="1" dirty="0"/>
              <a:t>que se origina en </a:t>
            </a:r>
            <a:r>
              <a:rPr lang="es-MX" i="1" u="sng" dirty="0"/>
              <a:t>el </a:t>
            </a:r>
            <a:r>
              <a:rPr lang="es-MX" i="1" u="sng" dirty="0">
                <a:solidFill>
                  <a:srgbClr val="FF0000"/>
                </a:solidFill>
              </a:rPr>
              <a:t>Hito número uno“</a:t>
            </a:r>
            <a:r>
              <a:rPr lang="es-MX" u="sng" dirty="0">
                <a:solidFill>
                  <a:srgbClr val="FF0000"/>
                </a:solidFill>
              </a:rPr>
              <a:t>. </a:t>
            </a:r>
          </a:p>
          <a:p>
            <a:pPr marL="274320" indent="-274320" eaLnBrk="1" fontAlgn="auto" hangingPunct="1">
              <a:spcAft>
                <a:spcPts val="0"/>
              </a:spcAft>
              <a:buClr>
                <a:schemeClr val="accent3"/>
              </a:buClr>
              <a:buFont typeface="Wingdings 2"/>
              <a:buChar char=""/>
              <a:defRPr/>
            </a:pPr>
            <a:endParaRPr lang="es-MX" dirty="0"/>
          </a:p>
          <a:p>
            <a:pPr marL="274320" indent="-274320" eaLnBrk="1" fontAlgn="auto" hangingPunct="1">
              <a:spcAft>
                <a:spcPts val="0"/>
              </a:spcAft>
              <a:buClr>
                <a:schemeClr val="accent3"/>
              </a:buClr>
              <a:buFont typeface="Wingdings 2"/>
              <a:buChar char=""/>
              <a:defRPr/>
            </a:pPr>
            <a:r>
              <a:rPr lang="es-MX" dirty="0"/>
              <a:t>Nota diplomática peruana del 5 de agosto de 1968 : "</a:t>
            </a:r>
            <a:r>
              <a:rPr lang="es-MX" i="1" dirty="0"/>
              <a:t>que el Gobierno del Perú aprueba en su totalidad los términos del Documento firmado en la frontera peruano-chilena el 26 de abril de 1968 por los Representantes de ambos países, referente a la instalación de marcas de enfilación que materialicen el </a:t>
            </a:r>
            <a:r>
              <a:rPr lang="es-MX" i="1" u="sng" dirty="0"/>
              <a:t>paralelo de la frontera marítima ...”</a:t>
            </a:r>
            <a:endParaRPr lang="es-ES" u="sng"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980728"/>
            <a:ext cx="7560840" cy="2308324"/>
          </a:xfrm>
          <a:prstGeom prst="rect">
            <a:avLst/>
          </a:prstGeom>
          <a:noFill/>
        </p:spPr>
        <p:txBody>
          <a:bodyPr wrap="square" rtlCol="0">
            <a:spAutoFit/>
          </a:bodyPr>
          <a:lstStyle/>
          <a:p>
            <a:pPr marL="274320" indent="-274320" eaLnBrk="1" fontAlgn="auto" hangingPunct="1">
              <a:spcAft>
                <a:spcPts val="0"/>
              </a:spcAft>
              <a:buClr>
                <a:schemeClr val="accent3"/>
              </a:buClr>
              <a:defRPr/>
            </a:pPr>
            <a:r>
              <a:rPr lang="es-MX" dirty="0"/>
              <a:t> Acta del 22 de agosto de 1969:</a:t>
            </a:r>
          </a:p>
          <a:p>
            <a:pPr marL="274320" indent="-274320" eaLnBrk="1" fontAlgn="auto" hangingPunct="1">
              <a:spcAft>
                <a:spcPts val="0"/>
              </a:spcAft>
              <a:buClr>
                <a:schemeClr val="accent3"/>
              </a:buClr>
              <a:defRPr/>
            </a:pPr>
            <a:endParaRPr lang="es-MX" dirty="0"/>
          </a:p>
          <a:p>
            <a:pPr indent="-7938" algn="just" eaLnBrk="1" fontAlgn="auto" hangingPunct="1">
              <a:spcAft>
                <a:spcPts val="0"/>
              </a:spcAft>
              <a:buClr>
                <a:schemeClr val="accent3"/>
              </a:buClr>
              <a:buFont typeface="Wingdings 2"/>
              <a:buNone/>
              <a:defRPr/>
            </a:pPr>
            <a:r>
              <a:rPr lang="es-MX" dirty="0"/>
              <a:t>“Los Representantes del Perú y Chile, que suscriben designados por sus respectivos gobiernos con el fin de verificar la posición geográfica del </a:t>
            </a:r>
            <a:r>
              <a:rPr lang="es-MX" dirty="0">
                <a:solidFill>
                  <a:srgbClr val="FF0000"/>
                </a:solidFill>
              </a:rPr>
              <a:t>Hito de concreto número Uno (N° 1) </a:t>
            </a:r>
            <a:r>
              <a:rPr lang="es-MX" dirty="0"/>
              <a:t>de la frontera común, y de fijar los puntos de enfilación que han acordado instalar ambos países para señalar el límite marítimo y materializar el </a:t>
            </a:r>
            <a:r>
              <a:rPr lang="es-MX" b="1" u="sng" dirty="0"/>
              <a:t>paralelo</a:t>
            </a:r>
            <a:r>
              <a:rPr lang="es-MX" u="sng" dirty="0"/>
              <a:t> que pasa por el citado </a:t>
            </a:r>
            <a:r>
              <a:rPr lang="es-MX" u="sng" dirty="0">
                <a:solidFill>
                  <a:srgbClr val="FF0000"/>
                </a:solidFill>
              </a:rPr>
              <a:t>Hito </a:t>
            </a:r>
            <a:r>
              <a:rPr lang="es-MX" dirty="0">
                <a:solidFill>
                  <a:srgbClr val="FF0000"/>
                </a:solidFill>
              </a:rPr>
              <a:t>número Uno, situado en la orilla del mar </a:t>
            </a:r>
            <a:r>
              <a:rPr lang="es-MX" dirty="0"/>
              <a:t>(…)”.</a:t>
            </a:r>
            <a:endParaRPr lang="es-E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aro per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78" y="-5184"/>
            <a:ext cx="8892000" cy="6874190"/>
          </a:xfrm>
          <a:prstGeom prst="rect">
            <a:avLst/>
          </a:prstGeom>
        </p:spPr>
      </p:pic>
    </p:spTree>
    <p:extLst>
      <p:ext uri="{BB962C8B-B14F-4D97-AF65-F5344CB8AC3E}">
        <p14:creationId xmlns:p14="http://schemas.microsoft.com/office/powerpoint/2010/main" val="662204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aros chile peru.png"/>
          <p:cNvPicPr>
            <a:picLocks noChangeAspect="1"/>
          </p:cNvPicPr>
          <p:nvPr/>
        </p:nvPicPr>
        <p:blipFill rotWithShape="1">
          <a:blip r:embed="rId2">
            <a:extLst>
              <a:ext uri="{28A0092B-C50C-407E-A947-70E740481C1C}">
                <a14:useLocalDpi xmlns:a14="http://schemas.microsoft.com/office/drawing/2010/main" val="0"/>
              </a:ext>
            </a:extLst>
          </a:blip>
          <a:srcRect l="-500" t="43724"/>
          <a:stretch/>
        </p:blipFill>
        <p:spPr>
          <a:xfrm>
            <a:off x="359532" y="548680"/>
            <a:ext cx="8424936" cy="5760640"/>
          </a:xfrm>
          <a:prstGeom prst="rect">
            <a:avLst/>
          </a:prstGeom>
        </p:spPr>
      </p:pic>
    </p:spTree>
    <p:extLst>
      <p:ext uri="{BB962C8B-B14F-4D97-AF65-F5344CB8AC3E}">
        <p14:creationId xmlns:p14="http://schemas.microsoft.com/office/powerpoint/2010/main" val="2671544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39552" y="836712"/>
            <a:ext cx="7920880" cy="5909311"/>
          </a:xfrm>
          <a:prstGeom prst="rect">
            <a:avLst/>
          </a:prstGeom>
          <a:noFill/>
        </p:spPr>
        <p:txBody>
          <a:bodyPr wrap="square" rtlCol="0">
            <a:spAutoFit/>
          </a:bodyPr>
          <a:lstStyle/>
          <a:p>
            <a:r>
              <a:rPr lang="es-ES" u="sng" dirty="0"/>
              <a:t>La decisión de la Corte:</a:t>
            </a:r>
          </a:p>
          <a:p>
            <a:endParaRPr lang="es-ES" dirty="0"/>
          </a:p>
          <a:p>
            <a:pPr lvl="0"/>
            <a:r>
              <a:rPr lang="es-ES_tradnl" dirty="0"/>
              <a:t>1) Por 15 votos contra 1, decidió que el punto de inicio de la frontera marítima de las respectivas áreas marítimas de Perú y Chile es la intersección del paralelo de latitud que pasa por el Hito No.1  con la línea de baja marea.</a:t>
            </a:r>
          </a:p>
          <a:p>
            <a:pPr lvl="0"/>
            <a:r>
              <a:rPr lang="es-ES_tradnl" dirty="0"/>
              <a:t>2) Por 15 votos contra 1, decidió que el primer segmento del límite marítimo sigue el paralelo que pasa por el Hito No.1 hacia el oeste.</a:t>
            </a:r>
          </a:p>
          <a:p>
            <a:pPr lvl="0"/>
            <a:r>
              <a:rPr lang="es-ES_tradnl" dirty="0"/>
              <a:t>3) Por 10 votos contra 6, decidió que este primer segmento corre hasta un punto A situado a una distancia de 80 millas náuticas desde el punto de inicio de este límite marítimo.</a:t>
            </a:r>
          </a:p>
          <a:p>
            <a:pPr lvl="0"/>
            <a:r>
              <a:rPr lang="es-ES_tradnl" dirty="0"/>
              <a:t>4) Por 10 votos contra 6, decidió que desde ese punto A el límite sigue la línea equidistante de las costas de Perú y Chile, hasta las 200 millas náuticas medidas desde las líneas de base de Chile (punto B). Desde ese punto B el límite marítimo continúa hacia el Sur hasta que alcanza las 200 millas náuticas desde las líneas de base del Perú y Chile.</a:t>
            </a:r>
          </a:p>
          <a:p>
            <a:pPr lvl="0"/>
            <a:r>
              <a:rPr lang="es-ES_tradnl" dirty="0"/>
              <a:t>5) Por 15 votos contra 1, decidió que por las razones establecidas en el párrafo 189, no necesita decidir sobre la segunda petición peruana (triángulo exterior).</a:t>
            </a:r>
          </a:p>
          <a:p>
            <a:r>
              <a:rPr lang="es-ES_tradnl" dirty="0"/>
              <a:t> </a:t>
            </a:r>
          </a:p>
          <a:p>
            <a:endParaRPr lang="es-ES" dirty="0"/>
          </a:p>
        </p:txBody>
      </p:sp>
    </p:spTree>
    <p:extLst>
      <p:ext uri="{BB962C8B-B14F-4D97-AF65-F5344CB8AC3E}">
        <p14:creationId xmlns:p14="http://schemas.microsoft.com/office/powerpoint/2010/main" val="812526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Sketch-map-No-4-e13922879067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5100"/>
            <a:ext cx="8839200" cy="6527800"/>
          </a:xfrm>
          <a:prstGeom prst="rect">
            <a:avLst/>
          </a:prstGeom>
        </p:spPr>
      </p:pic>
    </p:spTree>
    <p:extLst>
      <p:ext uri="{BB962C8B-B14F-4D97-AF65-F5344CB8AC3E}">
        <p14:creationId xmlns:p14="http://schemas.microsoft.com/office/powerpoint/2010/main" val="2776325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apa construccion linea equidistan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
            <a:ext cx="9144000" cy="6731172"/>
          </a:xfrm>
          <a:prstGeom prst="rect">
            <a:avLst/>
          </a:prstGeom>
        </p:spPr>
      </p:pic>
    </p:spTree>
    <p:extLst>
      <p:ext uri="{BB962C8B-B14F-4D97-AF65-F5344CB8AC3E}">
        <p14:creationId xmlns:p14="http://schemas.microsoft.com/office/powerpoint/2010/main" val="369422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1520" y="1124744"/>
            <a:ext cx="8352928" cy="2862323"/>
          </a:xfrm>
          <a:prstGeom prst="rect">
            <a:avLst/>
          </a:prstGeom>
          <a:noFill/>
        </p:spPr>
        <p:txBody>
          <a:bodyPr wrap="square" rtlCol="0">
            <a:spAutoFit/>
          </a:bodyPr>
          <a:lstStyle/>
          <a:p>
            <a:pPr algn="ctr"/>
            <a:r>
              <a:rPr lang="es-ES" b="1" dirty="0"/>
              <a:t>Casos  en que Chile ha estado involucrado ante la Corte Internacional de Justicia:</a:t>
            </a:r>
          </a:p>
          <a:p>
            <a:endParaRPr lang="es-ES" dirty="0"/>
          </a:p>
          <a:p>
            <a:pPr marL="285750" indent="-285750">
              <a:buFont typeface="Arial"/>
              <a:buChar char="•"/>
            </a:pPr>
            <a:r>
              <a:rPr lang="es-ES" dirty="0"/>
              <a:t>Caso Antártica: UK v. Chile </a:t>
            </a:r>
            <a:r>
              <a:rPr lang="mr-IN" dirty="0"/>
              <a:t>–</a:t>
            </a:r>
            <a:r>
              <a:rPr lang="es-ES" dirty="0"/>
              <a:t> UK. v. Argentina (1955)</a:t>
            </a:r>
          </a:p>
          <a:p>
            <a:pPr marL="285750" indent="-285750">
              <a:buFont typeface="Arial"/>
              <a:buChar char="•"/>
            </a:pPr>
            <a:endParaRPr lang="es-ES" dirty="0"/>
          </a:p>
          <a:p>
            <a:pPr marL="285750" indent="-285750">
              <a:buFont typeface="Arial"/>
              <a:buChar char="•"/>
            </a:pPr>
            <a:r>
              <a:rPr lang="es-ES" dirty="0"/>
              <a:t>Disputa Marítima: Perú v. Chile (2008)</a:t>
            </a:r>
          </a:p>
          <a:p>
            <a:pPr marL="285750" indent="-285750">
              <a:buFont typeface="Arial"/>
              <a:buChar char="•"/>
            </a:pPr>
            <a:endParaRPr lang="es-ES" dirty="0"/>
          </a:p>
          <a:p>
            <a:pPr marL="285750" indent="-285750">
              <a:buFont typeface="Arial"/>
              <a:buChar char="•"/>
            </a:pPr>
            <a:r>
              <a:rPr lang="es-ES" dirty="0"/>
              <a:t>Caso de la Obligación de Negociar: Bolivia v. Chile (2013)</a:t>
            </a:r>
          </a:p>
          <a:p>
            <a:pPr marL="285750" indent="-285750">
              <a:buFont typeface="Arial"/>
              <a:buChar char="•"/>
            </a:pPr>
            <a:endParaRPr lang="es-ES" dirty="0"/>
          </a:p>
          <a:p>
            <a:pPr marL="285750" indent="-285750">
              <a:buFont typeface="Arial"/>
              <a:buChar char="•"/>
            </a:pPr>
            <a:r>
              <a:rPr lang="es-ES" dirty="0"/>
              <a:t>Caso sobre el Estatus y Uso de las Aguas del </a:t>
            </a:r>
            <a:r>
              <a:rPr lang="es-ES" dirty="0" err="1"/>
              <a:t>Silala</a:t>
            </a:r>
            <a:r>
              <a:rPr lang="es-ES" dirty="0"/>
              <a:t>: Chile v. Bolivia (2016)</a:t>
            </a:r>
          </a:p>
        </p:txBody>
      </p:sp>
      <p:pic>
        <p:nvPicPr>
          <p:cNvPr id="3" name="Imagen 2" descr="Chile,_Argentina,_UK_Antarctic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4149080"/>
            <a:ext cx="1656184" cy="1656184"/>
          </a:xfrm>
          <a:prstGeom prst="rect">
            <a:avLst/>
          </a:prstGeom>
        </p:spPr>
      </p:pic>
      <p:pic>
        <p:nvPicPr>
          <p:cNvPr id="4" name="Picture 2"/>
          <p:cNvPicPr>
            <a:picLocks noChangeAspect="1" noChangeArrowheads="1"/>
          </p:cNvPicPr>
          <p:nvPr/>
        </p:nvPicPr>
        <p:blipFill>
          <a:blip r:embed="rId3" cstate="print"/>
          <a:srcRect/>
          <a:stretch>
            <a:fillRect/>
          </a:stretch>
        </p:blipFill>
        <p:spPr bwMode="auto">
          <a:xfrm>
            <a:off x="2195737" y="4869160"/>
            <a:ext cx="1800200" cy="1656184"/>
          </a:xfrm>
          <a:prstGeom prst="rect">
            <a:avLst/>
          </a:prstGeom>
          <a:noFill/>
          <a:ln w="9525">
            <a:noFill/>
            <a:miter lim="800000"/>
            <a:headEnd/>
            <a:tailEnd/>
          </a:ln>
          <a:effectLst/>
        </p:spPr>
      </p:pic>
      <p:pic>
        <p:nvPicPr>
          <p:cNvPr id="5" name="Imagen 4" descr="foto silal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4941168"/>
            <a:ext cx="1872208" cy="1584176"/>
          </a:xfrm>
          <a:prstGeom prst="rect">
            <a:avLst/>
          </a:prstGeom>
        </p:spPr>
      </p:pic>
      <p:pic>
        <p:nvPicPr>
          <p:cNvPr id="6" name="Imagen 5" descr="obliga de negociar image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52" y="4149080"/>
            <a:ext cx="2232248" cy="1656184"/>
          </a:xfrm>
          <a:prstGeom prst="rect">
            <a:avLst/>
          </a:prstGeom>
        </p:spPr>
      </p:pic>
    </p:spTree>
    <p:extLst>
      <p:ext uri="{BB962C8B-B14F-4D97-AF65-F5344CB8AC3E}">
        <p14:creationId xmlns:p14="http://schemas.microsoft.com/office/powerpoint/2010/main" val="2746926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67544" y="1196752"/>
            <a:ext cx="8064896" cy="4801314"/>
          </a:xfrm>
          <a:prstGeom prst="rect">
            <a:avLst/>
          </a:prstGeom>
        </p:spPr>
        <p:txBody>
          <a:bodyPr wrap="square">
            <a:spAutoFit/>
          </a:bodyPr>
          <a:lstStyle/>
          <a:p>
            <a:pPr algn="ctr"/>
            <a:r>
              <a:rPr lang="en-US" sz="2400" dirty="0"/>
              <a:t>La </a:t>
            </a:r>
            <a:r>
              <a:rPr lang="en-US" sz="2400" dirty="0" err="1"/>
              <a:t>decisión</a:t>
            </a:r>
            <a:r>
              <a:rPr lang="en-US" sz="2400" dirty="0"/>
              <a:t> de la Corte </a:t>
            </a:r>
            <a:r>
              <a:rPr lang="en-US" sz="2400" dirty="0" err="1"/>
              <a:t>sobre</a:t>
            </a:r>
            <a:r>
              <a:rPr lang="en-US" sz="2400" dirty="0"/>
              <a:t> el </a:t>
            </a:r>
            <a:r>
              <a:rPr lang="en-US" sz="2400" dirty="0" err="1"/>
              <a:t>carácter</a:t>
            </a:r>
            <a:r>
              <a:rPr lang="en-US" sz="2400" dirty="0"/>
              <a:t> </a:t>
            </a:r>
            <a:r>
              <a:rPr lang="en-US" sz="2400" dirty="0" err="1"/>
              <a:t>multipropósito</a:t>
            </a:r>
            <a:r>
              <a:rPr lang="en-US" sz="2400" dirty="0"/>
              <a:t> de la </a:t>
            </a:r>
            <a:r>
              <a:rPr lang="en-US" sz="2400" dirty="0" err="1"/>
              <a:t>delimitación</a:t>
            </a:r>
            <a:r>
              <a:rPr lang="en-US" sz="2400" dirty="0"/>
              <a:t> </a:t>
            </a:r>
            <a:r>
              <a:rPr lang="en-US" sz="2400" dirty="0" err="1"/>
              <a:t>tácitamente</a:t>
            </a:r>
            <a:r>
              <a:rPr lang="en-US" sz="2400" dirty="0"/>
              <a:t> </a:t>
            </a:r>
            <a:r>
              <a:rPr lang="en-US" sz="2400" dirty="0" err="1"/>
              <a:t>acordada</a:t>
            </a:r>
            <a:r>
              <a:rPr lang="en-US" sz="2400" dirty="0"/>
              <a:t>.</a:t>
            </a:r>
          </a:p>
          <a:p>
            <a:endParaRPr lang="en-US" dirty="0"/>
          </a:p>
          <a:p>
            <a:r>
              <a:rPr lang="en-US" dirty="0"/>
              <a:t>(</a:t>
            </a:r>
            <a:r>
              <a:rPr lang="en-US" sz="2400" dirty="0" err="1"/>
              <a:t>Pfo</a:t>
            </a:r>
            <a:r>
              <a:rPr lang="en-US" sz="2400" dirty="0"/>
              <a:t> 102 de la </a:t>
            </a:r>
            <a:r>
              <a:rPr lang="en-US" sz="2400" dirty="0" err="1"/>
              <a:t>Sentencia</a:t>
            </a:r>
            <a:r>
              <a:rPr lang="en-US" sz="2400" dirty="0"/>
              <a:t>)</a:t>
            </a:r>
          </a:p>
          <a:p>
            <a:endParaRPr lang="en-US" sz="2400" dirty="0"/>
          </a:p>
          <a:p>
            <a:pPr algn="just"/>
            <a:r>
              <a:rPr lang="en-US" sz="2400" dirty="0"/>
              <a:t>“The tacit agreement acknowledged in the 1954 Agreement, must be understood in the context of the 1947 Proclamations and the 1952  Santiago Declaration. These instruments expressed claims to the sea-bed and to waters above the sea-bed and their recourses. In this regard the Parties drew no distinction, at that time or subsequently, between these spaces. The Court concludes that the boundary is an all-purpose one.”</a:t>
            </a:r>
            <a:endParaRPr lang="es-ES_tradnl" sz="2400" dirty="0"/>
          </a:p>
        </p:txBody>
      </p:sp>
    </p:spTree>
    <p:extLst>
      <p:ext uri="{BB962C8B-B14F-4D97-AF65-F5344CB8AC3E}">
        <p14:creationId xmlns:p14="http://schemas.microsoft.com/office/powerpoint/2010/main" val="2673334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55576" y="620688"/>
            <a:ext cx="7560840" cy="5632310"/>
          </a:xfrm>
          <a:prstGeom prst="rect">
            <a:avLst/>
          </a:prstGeom>
        </p:spPr>
        <p:txBody>
          <a:bodyPr wrap="square">
            <a:spAutoFit/>
          </a:bodyPr>
          <a:lstStyle/>
          <a:p>
            <a:pPr algn="just"/>
            <a:r>
              <a:rPr lang="en-US" sz="2400" u="sng" dirty="0"/>
              <a:t>La Corte se </a:t>
            </a:r>
            <a:r>
              <a:rPr lang="en-US" sz="2400" u="sng" dirty="0" err="1"/>
              <a:t>niega</a:t>
            </a:r>
            <a:r>
              <a:rPr lang="en-US" sz="2400" u="sng" dirty="0"/>
              <a:t> a </a:t>
            </a:r>
            <a:r>
              <a:rPr lang="en-US" sz="2400" u="sng" dirty="0" err="1"/>
              <a:t>ver</a:t>
            </a:r>
            <a:r>
              <a:rPr lang="en-US" sz="2400" u="sng" dirty="0"/>
              <a:t> la </a:t>
            </a:r>
            <a:r>
              <a:rPr lang="en-US" sz="2400" u="sng" dirty="0" err="1"/>
              <a:t>relación</a:t>
            </a:r>
            <a:r>
              <a:rPr lang="en-US" sz="2400" u="sng" dirty="0"/>
              <a:t> entre la </a:t>
            </a:r>
            <a:r>
              <a:rPr lang="en-US" sz="2400" u="sng" dirty="0" err="1"/>
              <a:t>distancia</a:t>
            </a:r>
            <a:r>
              <a:rPr lang="en-US" sz="2400" u="sng" dirty="0"/>
              <a:t> de 200 </a:t>
            </a:r>
            <a:r>
              <a:rPr lang="en-US" sz="2400" u="sng" dirty="0" err="1"/>
              <a:t>millas</a:t>
            </a:r>
            <a:r>
              <a:rPr lang="en-US" sz="2400" u="sng" dirty="0"/>
              <a:t> marinas de </a:t>
            </a:r>
            <a:r>
              <a:rPr lang="en-US" sz="2400" u="sng" dirty="0" err="1"/>
              <a:t>las</a:t>
            </a:r>
            <a:r>
              <a:rPr lang="en-US" sz="2400" u="sng" dirty="0"/>
              <a:t> </a:t>
            </a:r>
            <a:r>
              <a:rPr lang="en-US" sz="2400" u="sng" dirty="0" err="1"/>
              <a:t>zonas</a:t>
            </a:r>
            <a:r>
              <a:rPr lang="en-US" sz="2400" u="sng" dirty="0"/>
              <a:t> </a:t>
            </a:r>
            <a:r>
              <a:rPr lang="en-US" sz="2400" u="sng" dirty="0" err="1"/>
              <a:t>marítimas</a:t>
            </a:r>
            <a:r>
              <a:rPr lang="en-US" sz="2400" u="sng" dirty="0"/>
              <a:t> </a:t>
            </a:r>
            <a:r>
              <a:rPr lang="en-US" sz="2400" u="sng" dirty="0" err="1"/>
              <a:t>que</a:t>
            </a:r>
            <a:r>
              <a:rPr lang="en-US" sz="2400" u="sng" dirty="0"/>
              <a:t> </a:t>
            </a:r>
            <a:r>
              <a:rPr lang="en-US" sz="2400" u="sng" dirty="0" err="1"/>
              <a:t>las</a:t>
            </a:r>
            <a:r>
              <a:rPr lang="en-US" sz="2400" u="sng" dirty="0"/>
              <a:t> </a:t>
            </a:r>
            <a:r>
              <a:rPr lang="en-US" sz="2400" u="sng" dirty="0" err="1"/>
              <a:t>partes</a:t>
            </a:r>
            <a:r>
              <a:rPr lang="en-US" sz="2400" u="sng" dirty="0"/>
              <a:t> </a:t>
            </a:r>
            <a:r>
              <a:rPr lang="en-US" sz="2400" u="sng" dirty="0" err="1"/>
              <a:t>declaraban</a:t>
            </a:r>
            <a:r>
              <a:rPr lang="en-US" sz="2400" u="sng" dirty="0"/>
              <a:t> </a:t>
            </a:r>
            <a:r>
              <a:rPr lang="en-US" sz="2400" u="sng" dirty="0" err="1"/>
              <a:t>como</a:t>
            </a:r>
            <a:r>
              <a:rPr lang="en-US" sz="2400" u="sng" dirty="0"/>
              <a:t> </a:t>
            </a:r>
            <a:r>
              <a:rPr lang="en-US" sz="2400" u="sng" dirty="0" err="1"/>
              <a:t>bajo</a:t>
            </a:r>
            <a:r>
              <a:rPr lang="en-US" sz="2400" u="sng" dirty="0"/>
              <a:t> </a:t>
            </a:r>
            <a:r>
              <a:rPr lang="en-US" sz="2400" u="sng" dirty="0" err="1"/>
              <a:t>su</a:t>
            </a:r>
            <a:r>
              <a:rPr lang="en-US" sz="2400" u="sng" dirty="0"/>
              <a:t> </a:t>
            </a:r>
            <a:r>
              <a:rPr lang="en-US" sz="2400" u="sng" dirty="0" err="1"/>
              <a:t>dominio</a:t>
            </a:r>
            <a:r>
              <a:rPr lang="en-US" sz="2400" u="sng" dirty="0"/>
              <a:t> en 1947 y la </a:t>
            </a:r>
            <a:r>
              <a:rPr lang="en-US" sz="2400" u="sng" dirty="0" err="1"/>
              <a:t>línea</a:t>
            </a:r>
            <a:r>
              <a:rPr lang="en-US" sz="2400" u="sng" dirty="0"/>
              <a:t> de </a:t>
            </a:r>
            <a:r>
              <a:rPr lang="en-US" sz="2400" u="sng" dirty="0" err="1"/>
              <a:t>delimitación</a:t>
            </a:r>
            <a:r>
              <a:rPr lang="en-US" sz="2400" u="sng" dirty="0"/>
              <a:t> </a:t>
            </a:r>
            <a:r>
              <a:rPr lang="en-US" sz="2400" u="sng" dirty="0" err="1"/>
              <a:t>tácitamente</a:t>
            </a:r>
            <a:r>
              <a:rPr lang="en-US" sz="2400" u="sng" dirty="0"/>
              <a:t> </a:t>
            </a:r>
            <a:r>
              <a:rPr lang="en-US" sz="2400" u="sng" dirty="0" err="1"/>
              <a:t>acordada</a:t>
            </a:r>
            <a:endParaRPr lang="en-US" sz="2400" u="sng" dirty="0"/>
          </a:p>
          <a:p>
            <a:pPr algn="just"/>
            <a:endParaRPr lang="en-US" sz="2400" dirty="0"/>
          </a:p>
          <a:p>
            <a:pPr algn="just"/>
            <a:r>
              <a:rPr lang="en-US" sz="2400" dirty="0"/>
              <a:t>111. The Court recalls that the all purpose nature of the maritime boundary means that evidence concerning fisheries activity, in itself, cannot be determinative of the extent of that boundary. Nevertheless, the fisheries activity provides some support for the view that the Parties, at the time when they acknowledged the existence of an agreed maritime boundary between them, </a:t>
            </a:r>
            <a:r>
              <a:rPr lang="en-US" sz="2400" dirty="0">
                <a:ln>
                  <a:solidFill>
                    <a:schemeClr val="accent5"/>
                  </a:solidFill>
                </a:ln>
              </a:rPr>
              <a:t>were unlikely </a:t>
            </a:r>
            <a:r>
              <a:rPr lang="en-US" sz="2400" dirty="0"/>
              <a:t>to have considered that it extended all the way to the 200-nautical-mile limit.</a:t>
            </a:r>
            <a:endParaRPr lang="es-ES_tradnl" sz="2400" dirty="0"/>
          </a:p>
        </p:txBody>
      </p:sp>
    </p:spTree>
    <p:extLst>
      <p:ext uri="{BB962C8B-B14F-4D97-AF65-F5344CB8AC3E}">
        <p14:creationId xmlns:p14="http://schemas.microsoft.com/office/powerpoint/2010/main" val="93412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1520" y="692696"/>
            <a:ext cx="8712968" cy="5078314"/>
          </a:xfrm>
          <a:prstGeom prst="rect">
            <a:avLst/>
          </a:prstGeom>
          <a:noFill/>
        </p:spPr>
        <p:txBody>
          <a:bodyPr wrap="square" rtlCol="0">
            <a:spAutoFit/>
          </a:bodyPr>
          <a:lstStyle/>
          <a:p>
            <a:pPr algn="ctr"/>
            <a:r>
              <a:rPr lang="es-ES" b="1" dirty="0"/>
              <a:t>El caso sobre la Obligación de Negociar </a:t>
            </a:r>
          </a:p>
          <a:p>
            <a:pPr algn="ctr"/>
            <a:r>
              <a:rPr lang="es-ES" b="1" dirty="0"/>
              <a:t>un acceso soberano al Océano </a:t>
            </a:r>
            <a:r>
              <a:rPr lang="es-ES" b="1" dirty="0" err="1"/>
              <a:t>Pácifico</a:t>
            </a:r>
            <a:endParaRPr lang="es-ES" b="1" dirty="0"/>
          </a:p>
          <a:p>
            <a:endParaRPr lang="es-ES" b="1" dirty="0"/>
          </a:p>
          <a:p>
            <a:pPr algn="ctr"/>
            <a:r>
              <a:rPr lang="es-CL" dirty="0"/>
              <a:t>Peticiones bolivianas</a:t>
            </a:r>
          </a:p>
          <a:p>
            <a:endParaRPr lang="es-CL" dirty="0"/>
          </a:p>
          <a:p>
            <a:r>
              <a:rPr lang="es-CL" dirty="0"/>
              <a:t>Que la Corte declare:</a:t>
            </a:r>
          </a:p>
          <a:p>
            <a:endParaRPr lang="es-CL" dirty="0"/>
          </a:p>
          <a:p>
            <a:r>
              <a:rPr lang="es-CL" dirty="0"/>
              <a:t>A)  Que Chile tiene la obligación de negociar con Bolivia en orden a llegar a un acuerdo que le conceda a Bolivia acceso completamente soberano al Océano Pacífico.</a:t>
            </a:r>
          </a:p>
          <a:p>
            <a:endParaRPr lang="es-CL" dirty="0"/>
          </a:p>
          <a:p>
            <a:r>
              <a:rPr lang="es-CL" dirty="0"/>
              <a:t>B) Que Chile ha violado esa obligación</a:t>
            </a:r>
          </a:p>
          <a:p>
            <a:endParaRPr lang="es-CL" dirty="0"/>
          </a:p>
          <a:p>
            <a:r>
              <a:rPr lang="es-CL" dirty="0"/>
              <a:t>C) Que Chile debe cumplir esa obligación de buena fe, pronta y formalmente, dentro de un período razonable de tiempo y efectivamente, para otorgar a Bolivia acceso completamente soberano al Océano Pacífico.</a:t>
            </a:r>
          </a:p>
          <a:p>
            <a:endParaRPr lang="es-ES" b="1" dirty="0"/>
          </a:p>
          <a:p>
            <a:endParaRPr lang="es-ES" b="1" dirty="0"/>
          </a:p>
        </p:txBody>
      </p:sp>
    </p:spTree>
    <p:extLst>
      <p:ext uri="{BB962C8B-B14F-4D97-AF65-F5344CB8AC3E}">
        <p14:creationId xmlns:p14="http://schemas.microsoft.com/office/powerpoint/2010/main" val="1315026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43509" y="548680"/>
            <a:ext cx="8064896" cy="6494085"/>
          </a:xfrm>
          <a:prstGeom prst="rect">
            <a:avLst/>
          </a:prstGeom>
          <a:noFill/>
        </p:spPr>
        <p:txBody>
          <a:bodyPr wrap="square" rtlCol="0">
            <a:spAutoFit/>
          </a:bodyPr>
          <a:lstStyle/>
          <a:p>
            <a:pPr algn="ctr"/>
            <a:r>
              <a:rPr lang="es-CL" sz="2000" b="1" dirty="0"/>
              <a:t>La objeción preliminar de jurisdicción presentada por Chile</a:t>
            </a:r>
          </a:p>
          <a:p>
            <a:endParaRPr lang="es-CL" sz="2000" dirty="0"/>
          </a:p>
          <a:p>
            <a:pPr algn="just"/>
            <a:r>
              <a:rPr lang="es-CL" sz="2000" dirty="0"/>
              <a:t>El 14 de julio de 2014 Chile presentó una objeción de jurisdicción ante la Corte Internacional de Justicia. El argumento de Chile es el siguiente:</a:t>
            </a:r>
          </a:p>
          <a:p>
            <a:pPr algn="just"/>
            <a:endParaRPr lang="es-CL" sz="2000" dirty="0"/>
          </a:p>
          <a:p>
            <a:pPr algn="just"/>
            <a:r>
              <a:rPr lang="en-US" sz="2000" dirty="0"/>
              <a:t>Bolivia </a:t>
            </a:r>
            <a:r>
              <a:rPr lang="en-US" sz="2000" dirty="0" err="1"/>
              <a:t>reclama</a:t>
            </a:r>
            <a:r>
              <a:rPr lang="en-US" sz="2000" dirty="0"/>
              <a:t> </a:t>
            </a:r>
            <a:r>
              <a:rPr lang="en-US" sz="2000" dirty="0" err="1"/>
              <a:t>tener</a:t>
            </a:r>
            <a:r>
              <a:rPr lang="en-US" sz="2000" dirty="0"/>
              <a:t> un derecho al </a:t>
            </a:r>
            <a:r>
              <a:rPr lang="en-US" sz="2000" dirty="0" err="1"/>
              <a:t>acceso</a:t>
            </a:r>
            <a:r>
              <a:rPr lang="en-US" sz="2000" dirty="0"/>
              <a:t> </a:t>
            </a:r>
            <a:r>
              <a:rPr lang="en-US" sz="2000" dirty="0" err="1"/>
              <a:t>soberano</a:t>
            </a:r>
            <a:r>
              <a:rPr lang="en-US" sz="2000" dirty="0"/>
              <a:t> al </a:t>
            </a:r>
            <a:r>
              <a:rPr lang="en-US" sz="2000" dirty="0" err="1"/>
              <a:t>Oceáno</a:t>
            </a:r>
            <a:r>
              <a:rPr lang="en-US" sz="2000" dirty="0"/>
              <a:t> </a:t>
            </a:r>
            <a:r>
              <a:rPr lang="en-US" sz="2000" dirty="0" err="1"/>
              <a:t>Pacífico</a:t>
            </a:r>
            <a:r>
              <a:rPr lang="en-US" sz="2000" dirty="0"/>
              <a:t> y que Chile </a:t>
            </a:r>
            <a:r>
              <a:rPr lang="en-US" sz="2000" dirty="0" err="1"/>
              <a:t>tiene</a:t>
            </a:r>
            <a:r>
              <a:rPr lang="en-US" sz="2000" dirty="0"/>
              <a:t> la </a:t>
            </a:r>
            <a:r>
              <a:rPr lang="en-US" sz="2000" dirty="0" err="1"/>
              <a:t>obligación</a:t>
            </a:r>
            <a:r>
              <a:rPr lang="en-US" sz="2000" dirty="0"/>
              <a:t> de </a:t>
            </a:r>
            <a:r>
              <a:rPr lang="en-US" sz="2000" dirty="0" err="1"/>
              <a:t>negociar</a:t>
            </a:r>
            <a:r>
              <a:rPr lang="en-US" sz="2000" dirty="0"/>
              <a:t> con Bolivia para “</a:t>
            </a:r>
            <a:r>
              <a:rPr lang="en-US" sz="2000" dirty="0" err="1"/>
              <a:t>otorgarle</a:t>
            </a:r>
            <a:r>
              <a:rPr lang="en-US" sz="2000" dirty="0"/>
              <a:t> un </a:t>
            </a:r>
            <a:r>
              <a:rPr lang="en-US" sz="2000" dirty="0" err="1"/>
              <a:t>acceso</a:t>
            </a:r>
            <a:r>
              <a:rPr lang="en-US" sz="2000" dirty="0"/>
              <a:t> </a:t>
            </a:r>
            <a:r>
              <a:rPr lang="en-US" sz="2000" dirty="0" err="1"/>
              <a:t>plenamente</a:t>
            </a:r>
            <a:r>
              <a:rPr lang="en-US" sz="2000" dirty="0"/>
              <a:t> </a:t>
            </a:r>
            <a:r>
              <a:rPr lang="en-US" sz="2000" dirty="0" err="1"/>
              <a:t>soberano</a:t>
            </a:r>
            <a:r>
              <a:rPr lang="en-US" sz="2000" dirty="0"/>
              <a:t> al </a:t>
            </a:r>
            <a:r>
              <a:rPr lang="en-US" sz="2000" dirty="0" err="1"/>
              <a:t>Oceáno</a:t>
            </a:r>
            <a:r>
              <a:rPr lang="en-US" sz="2000" dirty="0"/>
              <a:t> </a:t>
            </a:r>
            <a:r>
              <a:rPr lang="en-US" sz="2000" dirty="0" err="1"/>
              <a:t>Pacífico</a:t>
            </a:r>
            <a:r>
              <a:rPr lang="en-US" sz="2000" dirty="0"/>
              <a:t>”. El </a:t>
            </a:r>
            <a:r>
              <a:rPr lang="en-US" sz="2000" dirty="0" err="1"/>
              <a:t>Artículo</a:t>
            </a:r>
            <a:r>
              <a:rPr lang="en-US" sz="2000" dirty="0"/>
              <a:t> VI del </a:t>
            </a:r>
            <a:r>
              <a:rPr lang="en-US" sz="2000" dirty="0" err="1"/>
              <a:t>Pacto</a:t>
            </a:r>
            <a:r>
              <a:rPr lang="en-US" sz="2000" dirty="0"/>
              <a:t> </a:t>
            </a:r>
            <a:r>
              <a:rPr lang="en-US" sz="2000" dirty="0" err="1"/>
              <a:t>Interamericano</a:t>
            </a:r>
            <a:r>
              <a:rPr lang="en-US" sz="2000" dirty="0"/>
              <a:t> de </a:t>
            </a:r>
            <a:r>
              <a:rPr lang="en-US" sz="2000" dirty="0" err="1"/>
              <a:t>Solución</a:t>
            </a:r>
            <a:r>
              <a:rPr lang="en-US" sz="2000" dirty="0"/>
              <a:t> </a:t>
            </a:r>
            <a:r>
              <a:rPr lang="en-US" sz="2000" dirty="0" err="1"/>
              <a:t>Pacífica</a:t>
            </a:r>
            <a:r>
              <a:rPr lang="en-US" sz="2000" dirty="0"/>
              <a:t> de la </a:t>
            </a:r>
            <a:r>
              <a:rPr lang="en-US" sz="2000" dirty="0" err="1"/>
              <a:t>Controversias</a:t>
            </a:r>
            <a:r>
              <a:rPr lang="en-US" sz="2000" dirty="0"/>
              <a:t> de 1948 </a:t>
            </a:r>
            <a:r>
              <a:rPr lang="en-US" sz="2000" dirty="0" err="1"/>
              <a:t>excluye</a:t>
            </a:r>
            <a:r>
              <a:rPr lang="en-US" sz="2000" dirty="0"/>
              <a:t> de la </a:t>
            </a:r>
            <a:r>
              <a:rPr lang="en-US" sz="2000" dirty="0" err="1"/>
              <a:t>jurisdicción</a:t>
            </a:r>
            <a:r>
              <a:rPr lang="en-US" sz="2000" dirty="0"/>
              <a:t> de la Corte </a:t>
            </a:r>
            <a:r>
              <a:rPr lang="en-US" sz="2000" dirty="0" err="1"/>
              <a:t>los</a:t>
            </a:r>
            <a:r>
              <a:rPr lang="en-US" sz="2000" dirty="0"/>
              <a:t> </a:t>
            </a:r>
            <a:r>
              <a:rPr lang="en-US" sz="2000" dirty="0" err="1"/>
              <a:t>asuntos</a:t>
            </a:r>
            <a:r>
              <a:rPr lang="en-US" sz="2000" dirty="0"/>
              <a:t> </a:t>
            </a:r>
            <a:r>
              <a:rPr lang="en-US" sz="2000" dirty="0" err="1"/>
              <a:t>ya</a:t>
            </a:r>
            <a:r>
              <a:rPr lang="en-US" sz="2000" dirty="0"/>
              <a:t> </a:t>
            </a:r>
            <a:r>
              <a:rPr lang="en-US" sz="2000" dirty="0" err="1"/>
              <a:t>resueltos</a:t>
            </a:r>
            <a:r>
              <a:rPr lang="en-US" sz="2000" dirty="0"/>
              <a:t> </a:t>
            </a:r>
            <a:r>
              <a:rPr lang="en-US" sz="2000" dirty="0" err="1"/>
              <a:t>por</a:t>
            </a:r>
            <a:r>
              <a:rPr lang="en-US" sz="2000" dirty="0"/>
              <a:t> </a:t>
            </a:r>
            <a:r>
              <a:rPr lang="en-US" sz="2000" dirty="0" err="1"/>
              <a:t>acuerdo</a:t>
            </a:r>
            <a:r>
              <a:rPr lang="en-US" sz="2000" dirty="0"/>
              <a:t> entre las </a:t>
            </a:r>
            <a:r>
              <a:rPr lang="en-US" sz="2000" dirty="0" err="1"/>
              <a:t>partes</a:t>
            </a:r>
            <a:r>
              <a:rPr lang="en-US" sz="2000" dirty="0"/>
              <a:t> y </a:t>
            </a:r>
            <a:r>
              <a:rPr lang="en-US" sz="2000" dirty="0" err="1"/>
              <a:t>los</a:t>
            </a:r>
            <a:r>
              <a:rPr lang="en-US" sz="2000" dirty="0"/>
              <a:t> </a:t>
            </a:r>
            <a:r>
              <a:rPr lang="en-US" sz="2000" dirty="0" err="1"/>
              <a:t>asuntos</a:t>
            </a:r>
            <a:r>
              <a:rPr lang="en-US" sz="2000" dirty="0"/>
              <a:t> </a:t>
            </a:r>
            <a:r>
              <a:rPr lang="en-US" sz="2000" dirty="0" err="1"/>
              <a:t>regidos</a:t>
            </a:r>
            <a:r>
              <a:rPr lang="en-US" sz="2000" dirty="0"/>
              <a:t> </a:t>
            </a:r>
            <a:r>
              <a:rPr lang="en-US" sz="2000" dirty="0" err="1"/>
              <a:t>por</a:t>
            </a:r>
            <a:r>
              <a:rPr lang="en-US" sz="2000" dirty="0"/>
              <a:t> </a:t>
            </a:r>
            <a:r>
              <a:rPr lang="en-US" sz="2000" dirty="0" err="1"/>
              <a:t>acuerdos</a:t>
            </a:r>
            <a:r>
              <a:rPr lang="en-US" sz="2000" dirty="0"/>
              <a:t> y </a:t>
            </a:r>
            <a:r>
              <a:rPr lang="en-US" sz="2000" dirty="0" err="1"/>
              <a:t>tratados</a:t>
            </a:r>
            <a:r>
              <a:rPr lang="en-US" sz="2000" dirty="0"/>
              <a:t> </a:t>
            </a:r>
            <a:r>
              <a:rPr lang="en-US" sz="2000" dirty="0" err="1"/>
              <a:t>en</a:t>
            </a:r>
            <a:r>
              <a:rPr lang="en-US" sz="2000" dirty="0"/>
              <a:t> vigor </a:t>
            </a:r>
            <a:r>
              <a:rPr lang="en-US" sz="2000" dirty="0" err="1"/>
              <a:t>cuando</a:t>
            </a:r>
            <a:r>
              <a:rPr lang="en-US" sz="2000" dirty="0"/>
              <a:t> el </a:t>
            </a:r>
            <a:r>
              <a:rPr lang="en-US" sz="2000" dirty="0" err="1"/>
              <a:t>Pacto</a:t>
            </a:r>
            <a:r>
              <a:rPr lang="en-US" sz="2000" dirty="0"/>
              <a:t> se </a:t>
            </a:r>
            <a:r>
              <a:rPr lang="en-US" sz="2000" dirty="0" err="1"/>
              <a:t>firmó</a:t>
            </a:r>
            <a:r>
              <a:rPr lang="en-US" sz="2000" dirty="0"/>
              <a:t> </a:t>
            </a:r>
            <a:r>
              <a:rPr lang="en-US" sz="2000" dirty="0" err="1"/>
              <a:t>en</a:t>
            </a:r>
            <a:r>
              <a:rPr lang="en-US" sz="2000" dirty="0"/>
              <a:t> 1948. La </a:t>
            </a:r>
            <a:r>
              <a:rPr lang="en-US" sz="2000" dirty="0" err="1"/>
              <a:t>soberanía</a:t>
            </a:r>
            <a:r>
              <a:rPr lang="en-US" sz="2000" dirty="0"/>
              <a:t> territorial y la </a:t>
            </a:r>
            <a:r>
              <a:rPr lang="en-US" sz="2000" dirty="0" err="1"/>
              <a:t>naturaleza</a:t>
            </a:r>
            <a:r>
              <a:rPr lang="en-US" sz="2000" dirty="0"/>
              <a:t> del </a:t>
            </a:r>
            <a:r>
              <a:rPr lang="en-US" sz="2000" dirty="0" err="1"/>
              <a:t>acceso</a:t>
            </a:r>
            <a:r>
              <a:rPr lang="en-US" sz="2000" dirty="0"/>
              <a:t> de Bolivia al </a:t>
            </a:r>
            <a:r>
              <a:rPr lang="en-US" sz="2000" dirty="0" err="1"/>
              <a:t>Oceáno</a:t>
            </a:r>
            <a:r>
              <a:rPr lang="en-US" sz="2000" dirty="0"/>
              <a:t> </a:t>
            </a:r>
            <a:r>
              <a:rPr lang="en-US" sz="2000" dirty="0" err="1"/>
              <a:t>Pacífico</a:t>
            </a:r>
            <a:r>
              <a:rPr lang="en-US" sz="2000" dirty="0"/>
              <a:t> son </a:t>
            </a:r>
            <a:r>
              <a:rPr lang="en-US" sz="2000" dirty="0" err="1"/>
              <a:t>materias</a:t>
            </a:r>
            <a:r>
              <a:rPr lang="en-US" sz="2000" dirty="0"/>
              <a:t> que </a:t>
            </a:r>
            <a:r>
              <a:rPr lang="en-US" sz="2000" dirty="0" err="1"/>
              <a:t>fueron</a:t>
            </a:r>
            <a:r>
              <a:rPr lang="en-US" sz="2000" dirty="0"/>
              <a:t> y </a:t>
            </a:r>
            <a:r>
              <a:rPr lang="en-US" sz="2000" dirty="0" err="1"/>
              <a:t>siguen</a:t>
            </a:r>
            <a:r>
              <a:rPr lang="en-US" sz="2000" dirty="0"/>
              <a:t> </a:t>
            </a:r>
            <a:r>
              <a:rPr lang="en-US" sz="2000" dirty="0" err="1"/>
              <a:t>estando</a:t>
            </a:r>
            <a:r>
              <a:rPr lang="en-US" sz="2000" dirty="0"/>
              <a:t> </a:t>
            </a:r>
            <a:r>
              <a:rPr lang="en-US" sz="2000" dirty="0" err="1"/>
              <a:t>zanjadas</a:t>
            </a:r>
            <a:r>
              <a:rPr lang="en-US" sz="2000" dirty="0"/>
              <a:t>  </a:t>
            </a:r>
            <a:r>
              <a:rPr lang="en-US" sz="2000" dirty="0" err="1"/>
              <a:t>por</a:t>
            </a:r>
            <a:r>
              <a:rPr lang="en-US" sz="2000" dirty="0"/>
              <a:t> el </a:t>
            </a:r>
            <a:r>
              <a:rPr lang="en-US" sz="2000" dirty="0" err="1"/>
              <a:t>Tratado</a:t>
            </a:r>
            <a:r>
              <a:rPr lang="en-US" sz="2000" dirty="0"/>
              <a:t> de Paz y Amistad </a:t>
            </a:r>
            <a:r>
              <a:rPr lang="en-US" sz="2000" dirty="0" err="1"/>
              <a:t>acordado</a:t>
            </a:r>
            <a:r>
              <a:rPr lang="en-US" sz="2000" dirty="0"/>
              <a:t> entre Chile y Bolivia </a:t>
            </a:r>
            <a:r>
              <a:rPr lang="en-US" sz="2000" dirty="0" err="1"/>
              <a:t>en</a:t>
            </a:r>
            <a:r>
              <a:rPr lang="en-US" sz="2000" dirty="0"/>
              <a:t> 1904 (</a:t>
            </a:r>
            <a:r>
              <a:rPr lang="en-US" sz="2000" dirty="0" err="1"/>
              <a:t>Tratado</a:t>
            </a:r>
            <a:r>
              <a:rPr lang="en-US" sz="2000" dirty="0"/>
              <a:t> de Paz de 1904). La </a:t>
            </a:r>
            <a:r>
              <a:rPr lang="en-US" sz="2000" dirty="0" err="1"/>
              <a:t>demanda</a:t>
            </a:r>
            <a:r>
              <a:rPr lang="en-US" sz="2000" dirty="0"/>
              <a:t> de Bolivia se </a:t>
            </a:r>
            <a:r>
              <a:rPr lang="en-US" sz="2000" dirty="0" err="1"/>
              <a:t>encuentra</a:t>
            </a:r>
            <a:r>
              <a:rPr lang="en-US" sz="2000" dirty="0"/>
              <a:t>, </a:t>
            </a:r>
            <a:r>
              <a:rPr lang="en-US" sz="2000" dirty="0" err="1"/>
              <a:t>por</a:t>
            </a:r>
            <a:r>
              <a:rPr lang="en-US" sz="2000" dirty="0"/>
              <a:t> lo </a:t>
            </a:r>
            <a:r>
              <a:rPr lang="en-US" sz="2000" dirty="0" err="1"/>
              <a:t>tanto</a:t>
            </a:r>
            <a:r>
              <a:rPr lang="en-US" sz="2000" dirty="0"/>
              <a:t>, </a:t>
            </a:r>
            <a:r>
              <a:rPr lang="en-US" sz="2000" dirty="0" err="1"/>
              <a:t>fuera</a:t>
            </a:r>
            <a:r>
              <a:rPr lang="en-US" sz="2000" dirty="0"/>
              <a:t> de la </a:t>
            </a:r>
            <a:r>
              <a:rPr lang="en-US" sz="2000" dirty="0" err="1"/>
              <a:t>jurisdicción</a:t>
            </a:r>
            <a:r>
              <a:rPr lang="en-US" sz="2000" dirty="0"/>
              <a:t> de la Corte. (</a:t>
            </a:r>
            <a:r>
              <a:rPr lang="en-US" sz="2000" dirty="0" err="1"/>
              <a:t>Pfo</a:t>
            </a:r>
            <a:r>
              <a:rPr lang="en-US" sz="2000" dirty="0"/>
              <a:t> 1.1 </a:t>
            </a:r>
            <a:r>
              <a:rPr lang="en-US" sz="2000" dirty="0" err="1"/>
              <a:t>Objeción</a:t>
            </a:r>
            <a:r>
              <a:rPr lang="en-US" sz="2000" dirty="0"/>
              <a:t> </a:t>
            </a:r>
            <a:r>
              <a:rPr lang="en-US" sz="2000" dirty="0" err="1"/>
              <a:t>Preliminar</a:t>
            </a:r>
            <a:r>
              <a:rPr lang="en-US" sz="2000" dirty="0"/>
              <a:t> de Chile)</a:t>
            </a:r>
          </a:p>
          <a:p>
            <a:endParaRPr lang="en-US" dirty="0"/>
          </a:p>
          <a:p>
            <a:endParaRPr lang="es-CL" dirty="0"/>
          </a:p>
        </p:txBody>
      </p:sp>
    </p:spTree>
    <p:extLst>
      <p:ext uri="{BB962C8B-B14F-4D97-AF65-F5344CB8AC3E}">
        <p14:creationId xmlns:p14="http://schemas.microsoft.com/office/powerpoint/2010/main" val="2856019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3529" y="1052736"/>
            <a:ext cx="8424936" cy="5632311"/>
          </a:xfrm>
          <a:prstGeom prst="rect">
            <a:avLst/>
          </a:prstGeom>
          <a:noFill/>
        </p:spPr>
        <p:txBody>
          <a:bodyPr wrap="square" rtlCol="0">
            <a:spAutoFit/>
          </a:bodyPr>
          <a:lstStyle/>
          <a:p>
            <a:r>
              <a:rPr lang="es-CL" sz="2000" b="1" dirty="0"/>
              <a:t>La Corte rechazó la objeción preliminar de Chile, pero para hacerlo interpretó restrictivamente la petición de Bolivia en su demanda:</a:t>
            </a:r>
          </a:p>
          <a:p>
            <a:endParaRPr lang="es-CL" sz="2000" dirty="0"/>
          </a:p>
          <a:p>
            <a:r>
              <a:rPr lang="en-US" sz="2000" dirty="0"/>
              <a:t>33. </a:t>
            </a:r>
            <a:r>
              <a:rPr lang="en-US" sz="2000" dirty="0" err="1"/>
              <a:t>En</a:t>
            </a:r>
            <a:r>
              <a:rPr lang="en-US" sz="2000" dirty="0"/>
              <a:t> </a:t>
            </a:r>
            <a:r>
              <a:rPr lang="en-US" sz="2000" dirty="0" err="1"/>
              <a:t>cuanto</a:t>
            </a:r>
            <a:r>
              <a:rPr lang="en-US" sz="2000" dirty="0"/>
              <a:t> a la </a:t>
            </a:r>
            <a:r>
              <a:rPr lang="en-US" sz="2000" dirty="0" err="1"/>
              <a:t>afirmación</a:t>
            </a:r>
            <a:r>
              <a:rPr lang="en-US" sz="2000" dirty="0"/>
              <a:t> de Chile de que la </a:t>
            </a:r>
            <a:r>
              <a:rPr lang="en-US" sz="2000" dirty="0" err="1"/>
              <a:t>Demanda</a:t>
            </a:r>
            <a:r>
              <a:rPr lang="en-US" sz="2000" dirty="0"/>
              <a:t> </a:t>
            </a:r>
            <a:r>
              <a:rPr lang="en-US" sz="2000" dirty="0" err="1"/>
              <a:t>presenta</a:t>
            </a:r>
            <a:r>
              <a:rPr lang="en-US" sz="2000" dirty="0"/>
              <a:t> </a:t>
            </a:r>
            <a:r>
              <a:rPr lang="en-US" sz="2000" dirty="0" err="1"/>
              <a:t>una</a:t>
            </a:r>
            <a:r>
              <a:rPr lang="en-US" sz="2000" dirty="0"/>
              <a:t> </a:t>
            </a:r>
            <a:r>
              <a:rPr lang="en-US" sz="2000" dirty="0" err="1"/>
              <a:t>construcción</a:t>
            </a:r>
            <a:r>
              <a:rPr lang="en-US" sz="2000" dirty="0"/>
              <a:t> artificial de la </a:t>
            </a:r>
            <a:r>
              <a:rPr lang="en-US" sz="2000" dirty="0" err="1"/>
              <a:t>cuestión</a:t>
            </a:r>
            <a:r>
              <a:rPr lang="en-US" sz="2000" dirty="0"/>
              <a:t> </a:t>
            </a:r>
            <a:r>
              <a:rPr lang="en-US" sz="2000" dirty="0" err="1"/>
              <a:t>en</a:t>
            </a:r>
            <a:r>
              <a:rPr lang="en-US" sz="2000" dirty="0"/>
              <a:t> </a:t>
            </a:r>
            <a:r>
              <a:rPr lang="en-US" sz="2000" dirty="0" err="1"/>
              <a:t>disputa</a:t>
            </a:r>
            <a:r>
              <a:rPr lang="en-US" sz="2000" dirty="0"/>
              <a:t>, </a:t>
            </a:r>
            <a:r>
              <a:rPr lang="en-US" sz="2000" dirty="0" err="1"/>
              <a:t>ya</a:t>
            </a:r>
            <a:r>
              <a:rPr lang="en-US" sz="2000" dirty="0"/>
              <a:t> que lo que </a:t>
            </a:r>
            <a:r>
              <a:rPr lang="en-US" sz="2000" dirty="0" err="1"/>
              <a:t>busca</a:t>
            </a:r>
            <a:r>
              <a:rPr lang="en-US" sz="2000" dirty="0"/>
              <a:t> Bolivia </a:t>
            </a:r>
            <a:r>
              <a:rPr lang="en-US" sz="2000" dirty="0" err="1"/>
              <a:t>llevaría</a:t>
            </a:r>
            <a:r>
              <a:rPr lang="en-US" sz="2000" dirty="0"/>
              <a:t> a </a:t>
            </a:r>
            <a:r>
              <a:rPr lang="en-US" sz="2000" dirty="0" err="1"/>
              <a:t>negociaciones</a:t>
            </a:r>
            <a:r>
              <a:rPr lang="en-US" sz="2000" dirty="0"/>
              <a:t> con un </a:t>
            </a:r>
            <a:r>
              <a:rPr lang="en-US" sz="2000" dirty="0" err="1"/>
              <a:t>resultado</a:t>
            </a:r>
            <a:r>
              <a:rPr lang="en-US" sz="2000" dirty="0"/>
              <a:t> </a:t>
            </a:r>
            <a:r>
              <a:rPr lang="en-US" sz="2000" dirty="0" err="1"/>
              <a:t>predeterminado</a:t>
            </a:r>
            <a:r>
              <a:rPr lang="en-US" sz="2000" dirty="0"/>
              <a:t> </a:t>
            </a:r>
            <a:r>
              <a:rPr lang="en-US" sz="2000" dirty="0" err="1"/>
              <a:t>judicialmente</a:t>
            </a:r>
            <a:r>
              <a:rPr lang="en-US" sz="2000" dirty="0"/>
              <a:t> y a la </a:t>
            </a:r>
            <a:r>
              <a:rPr lang="en-US" sz="2000" dirty="0" err="1"/>
              <a:t>modificación</a:t>
            </a:r>
            <a:r>
              <a:rPr lang="en-US" sz="2000" dirty="0"/>
              <a:t> del </a:t>
            </a:r>
            <a:r>
              <a:rPr lang="en-US" sz="2000" dirty="0" err="1"/>
              <a:t>Tratado</a:t>
            </a:r>
            <a:r>
              <a:rPr lang="en-US" sz="2000" dirty="0"/>
              <a:t> de Paz de 1904,  la Corte </a:t>
            </a:r>
            <a:r>
              <a:rPr lang="en-US" sz="2000" dirty="0" err="1"/>
              <a:t>recuerda</a:t>
            </a:r>
            <a:r>
              <a:rPr lang="en-US" sz="2000" dirty="0"/>
              <a:t> que </a:t>
            </a:r>
            <a:r>
              <a:rPr lang="en-US" sz="2000" dirty="0" err="1"/>
              <a:t>Boliviia</a:t>
            </a:r>
            <a:r>
              <a:rPr lang="en-US" sz="2000" dirty="0"/>
              <a:t> no </a:t>
            </a:r>
            <a:r>
              <a:rPr lang="en-US" sz="2000" dirty="0" err="1"/>
              <a:t>pide</a:t>
            </a:r>
            <a:r>
              <a:rPr lang="en-US" sz="2000" dirty="0"/>
              <a:t> a la Corte que declare que </a:t>
            </a:r>
            <a:r>
              <a:rPr lang="en-US" sz="2000" dirty="0" err="1"/>
              <a:t>ella</a:t>
            </a:r>
            <a:r>
              <a:rPr lang="en-US" sz="2000" dirty="0"/>
              <a:t> </a:t>
            </a:r>
            <a:r>
              <a:rPr lang="en-US" sz="2000" dirty="0" err="1"/>
              <a:t>tiene</a:t>
            </a:r>
            <a:r>
              <a:rPr lang="en-US" sz="2000" dirty="0"/>
              <a:t> un derecho al </a:t>
            </a:r>
            <a:r>
              <a:rPr lang="en-US" sz="2000" dirty="0" err="1"/>
              <a:t>acceso</a:t>
            </a:r>
            <a:r>
              <a:rPr lang="en-US" sz="2000" dirty="0"/>
              <a:t> </a:t>
            </a:r>
            <a:r>
              <a:rPr lang="en-US" sz="2000" dirty="0" err="1"/>
              <a:t>soberano</a:t>
            </a:r>
            <a:r>
              <a:rPr lang="en-US" sz="2000" dirty="0"/>
              <a:t> al mar </a:t>
            </a:r>
            <a:r>
              <a:rPr lang="en-US" sz="2000" dirty="0" err="1"/>
              <a:t>ni</a:t>
            </a:r>
            <a:r>
              <a:rPr lang="en-US" sz="2000" dirty="0"/>
              <a:t> que se </a:t>
            </a:r>
            <a:r>
              <a:rPr lang="en-US" sz="2000" dirty="0" err="1"/>
              <a:t>pronuncie</a:t>
            </a:r>
            <a:r>
              <a:rPr lang="en-US" sz="2000" dirty="0"/>
              <a:t> </a:t>
            </a:r>
            <a:r>
              <a:rPr lang="en-US" sz="2000" dirty="0" err="1"/>
              <a:t>sobre</a:t>
            </a:r>
            <a:r>
              <a:rPr lang="en-US" sz="2000" dirty="0"/>
              <a:t> el </a:t>
            </a:r>
            <a:r>
              <a:rPr lang="en-US" sz="2000" dirty="0" err="1"/>
              <a:t>estatus</a:t>
            </a:r>
            <a:r>
              <a:rPr lang="en-US" sz="2000" dirty="0"/>
              <a:t> </a:t>
            </a:r>
            <a:r>
              <a:rPr lang="en-US" sz="2000" dirty="0" err="1"/>
              <a:t>jurídico</a:t>
            </a:r>
            <a:r>
              <a:rPr lang="en-US" sz="2000" dirty="0"/>
              <a:t> del </a:t>
            </a:r>
            <a:r>
              <a:rPr lang="en-US" sz="2000" dirty="0" err="1"/>
              <a:t>Tratado</a:t>
            </a:r>
            <a:r>
              <a:rPr lang="en-US" sz="2000" dirty="0"/>
              <a:t> de Paz de 1904. </a:t>
            </a:r>
            <a:r>
              <a:rPr lang="en-US" sz="2000" dirty="0" err="1"/>
              <a:t>Más</a:t>
            </a:r>
            <a:r>
              <a:rPr lang="en-US" sz="2000" dirty="0"/>
              <a:t> </a:t>
            </a:r>
            <a:r>
              <a:rPr lang="en-US" sz="2000" dirty="0" err="1"/>
              <a:t>aún</a:t>
            </a:r>
            <a:r>
              <a:rPr lang="en-US" sz="2000" dirty="0"/>
              <a:t> ,la </a:t>
            </a:r>
            <a:r>
              <a:rPr lang="en-US" sz="2000" dirty="0" err="1"/>
              <a:t>demanda</a:t>
            </a:r>
            <a:r>
              <a:rPr lang="en-US" sz="2000" dirty="0"/>
              <a:t> de Bolivia </a:t>
            </a:r>
            <a:r>
              <a:rPr lang="en-US" sz="2000" dirty="0" err="1"/>
              <a:t>pondría</a:t>
            </a:r>
            <a:r>
              <a:rPr lang="en-US" sz="2000" dirty="0"/>
              <a:t> </a:t>
            </a:r>
            <a:r>
              <a:rPr lang="en-US" sz="2000" dirty="0" err="1"/>
              <a:t>frente</a:t>
            </a:r>
            <a:r>
              <a:rPr lang="en-US" sz="2000" dirty="0"/>
              <a:t> a la Corte </a:t>
            </a:r>
            <a:r>
              <a:rPr lang="en-US" sz="2000" dirty="0" err="1"/>
              <a:t>los</a:t>
            </a:r>
            <a:r>
              <a:rPr lang="en-US" sz="2000" dirty="0"/>
              <a:t> </a:t>
            </a:r>
            <a:r>
              <a:rPr lang="en-US" sz="2000" dirty="0" err="1"/>
              <a:t>argumentos</a:t>
            </a:r>
            <a:r>
              <a:rPr lang="en-US" sz="2000" dirty="0"/>
              <a:t> de las </a:t>
            </a:r>
            <a:r>
              <a:rPr lang="en-US" sz="2000" dirty="0" err="1"/>
              <a:t>Partes</a:t>
            </a:r>
            <a:r>
              <a:rPr lang="en-US" sz="2000" dirty="0"/>
              <a:t> </a:t>
            </a:r>
            <a:r>
              <a:rPr lang="en-US" sz="2000" dirty="0" err="1"/>
              <a:t>sobre</a:t>
            </a:r>
            <a:r>
              <a:rPr lang="en-US" sz="2000" dirty="0"/>
              <a:t> la </a:t>
            </a:r>
            <a:r>
              <a:rPr lang="en-US" sz="2000" dirty="0" err="1"/>
              <a:t>existencia</a:t>
            </a:r>
            <a:r>
              <a:rPr lang="en-US" sz="2000" dirty="0"/>
              <a:t>, </a:t>
            </a:r>
            <a:r>
              <a:rPr lang="en-US" sz="2000" dirty="0" err="1"/>
              <a:t>naturaleza</a:t>
            </a:r>
            <a:r>
              <a:rPr lang="en-US" sz="2000" dirty="0"/>
              <a:t> y </a:t>
            </a:r>
            <a:r>
              <a:rPr lang="en-US" sz="2000" dirty="0" err="1"/>
              <a:t>contenido</a:t>
            </a:r>
            <a:r>
              <a:rPr lang="en-US" sz="2000" dirty="0"/>
              <a:t> de la </a:t>
            </a:r>
            <a:r>
              <a:rPr lang="en-US" sz="2000" dirty="0" err="1"/>
              <a:t>supuesta</a:t>
            </a:r>
            <a:r>
              <a:rPr lang="en-US" sz="2000" dirty="0"/>
              <a:t> </a:t>
            </a:r>
            <a:r>
              <a:rPr lang="en-US" sz="2000" dirty="0" err="1"/>
              <a:t>obligación</a:t>
            </a:r>
            <a:r>
              <a:rPr lang="en-US" sz="2000" dirty="0"/>
              <a:t> de </a:t>
            </a:r>
            <a:r>
              <a:rPr lang="en-US" sz="2000" dirty="0" err="1"/>
              <a:t>negociar</a:t>
            </a:r>
            <a:r>
              <a:rPr lang="en-US" sz="2000" dirty="0"/>
              <a:t> </a:t>
            </a:r>
            <a:r>
              <a:rPr lang="en-US" sz="2000" dirty="0" err="1"/>
              <a:t>acceso</a:t>
            </a:r>
            <a:r>
              <a:rPr lang="en-US" sz="2000" dirty="0"/>
              <a:t> </a:t>
            </a:r>
            <a:r>
              <a:rPr lang="en-US" sz="2000" dirty="0" err="1"/>
              <a:t>soberano</a:t>
            </a:r>
            <a:r>
              <a:rPr lang="en-US" sz="2000" dirty="0"/>
              <a:t>. </a:t>
            </a:r>
            <a:r>
              <a:rPr lang="en-US" sz="2000" dirty="0" err="1"/>
              <a:t>Incluso</a:t>
            </a:r>
            <a:r>
              <a:rPr lang="en-US" sz="2000" dirty="0"/>
              <a:t>, </a:t>
            </a:r>
            <a:r>
              <a:rPr lang="en-US" sz="2000" dirty="0" err="1"/>
              <a:t>asumiendo</a:t>
            </a:r>
            <a:r>
              <a:rPr lang="en-US" sz="2000" dirty="0"/>
              <a:t> </a:t>
            </a:r>
            <a:r>
              <a:rPr lang="en-US" sz="2000" i="1" dirty="0"/>
              <a:t>arguendo</a:t>
            </a:r>
            <a:r>
              <a:rPr lang="en-US" sz="2000" dirty="0"/>
              <a:t> que la Corte </a:t>
            </a:r>
            <a:r>
              <a:rPr lang="en-US" sz="2000" dirty="0" err="1"/>
              <a:t>decidiera</a:t>
            </a:r>
            <a:r>
              <a:rPr lang="en-US" sz="2000" dirty="0"/>
              <a:t> que </a:t>
            </a:r>
            <a:r>
              <a:rPr lang="en-US" sz="2000" dirty="0" err="1"/>
              <a:t>dicha</a:t>
            </a:r>
            <a:r>
              <a:rPr lang="en-US" sz="2000" dirty="0"/>
              <a:t> </a:t>
            </a:r>
            <a:r>
              <a:rPr lang="en-US" sz="2000" dirty="0" err="1"/>
              <a:t>obligación</a:t>
            </a:r>
            <a:r>
              <a:rPr lang="en-US" sz="2000" dirty="0"/>
              <a:t> </a:t>
            </a:r>
            <a:r>
              <a:rPr lang="en-US" sz="2000" dirty="0" err="1"/>
              <a:t>existe</a:t>
            </a:r>
            <a:r>
              <a:rPr lang="en-US" sz="2000" dirty="0"/>
              <a:t>, no </a:t>
            </a:r>
            <a:r>
              <a:rPr lang="en-US" sz="2000" dirty="0" err="1"/>
              <a:t>correspondería</a:t>
            </a:r>
            <a:r>
              <a:rPr lang="en-US" sz="2000" dirty="0"/>
              <a:t> a la Corte </a:t>
            </a:r>
            <a:r>
              <a:rPr lang="en-US" sz="2000" dirty="0" err="1"/>
              <a:t>predeterminar</a:t>
            </a:r>
            <a:r>
              <a:rPr lang="en-US" sz="2000" dirty="0"/>
              <a:t> el </a:t>
            </a:r>
            <a:r>
              <a:rPr lang="en-US" sz="2000" dirty="0" err="1"/>
              <a:t>resultado</a:t>
            </a:r>
            <a:r>
              <a:rPr lang="en-US" sz="2000" dirty="0"/>
              <a:t> de </a:t>
            </a:r>
            <a:r>
              <a:rPr lang="en-US" sz="2000" dirty="0" err="1"/>
              <a:t>ninguna</a:t>
            </a:r>
            <a:r>
              <a:rPr lang="en-US" sz="2000" dirty="0"/>
              <a:t> </a:t>
            </a:r>
            <a:r>
              <a:rPr lang="en-US" sz="2000" dirty="0" err="1"/>
              <a:t>negociación</a:t>
            </a:r>
            <a:r>
              <a:rPr lang="en-US" sz="2000" dirty="0"/>
              <a:t> que </a:t>
            </a:r>
            <a:r>
              <a:rPr lang="en-US" sz="2000" dirty="0" err="1"/>
              <a:t>tuviera</a:t>
            </a:r>
            <a:r>
              <a:rPr lang="en-US" sz="2000" dirty="0"/>
              <a:t> </a:t>
            </a:r>
            <a:r>
              <a:rPr lang="en-US" sz="2000" dirty="0" err="1"/>
              <a:t>lugar</a:t>
            </a:r>
            <a:r>
              <a:rPr lang="en-US" sz="2000" dirty="0"/>
              <a:t> </a:t>
            </a:r>
            <a:r>
              <a:rPr lang="en-US" sz="2000" dirty="0" err="1"/>
              <a:t>como</a:t>
            </a:r>
            <a:r>
              <a:rPr lang="en-US" sz="2000" dirty="0"/>
              <a:t> </a:t>
            </a:r>
            <a:r>
              <a:rPr lang="en-US" sz="2000" dirty="0" err="1"/>
              <a:t>consecuencia</a:t>
            </a:r>
            <a:r>
              <a:rPr lang="en-US" sz="2000" dirty="0"/>
              <a:t> de </a:t>
            </a:r>
            <a:r>
              <a:rPr lang="en-US" sz="2000" dirty="0" err="1"/>
              <a:t>dicha</a:t>
            </a:r>
            <a:r>
              <a:rPr lang="en-US" sz="2000" dirty="0"/>
              <a:t> </a:t>
            </a:r>
            <a:r>
              <a:rPr lang="en-US" sz="2000" dirty="0" err="1"/>
              <a:t>obligación</a:t>
            </a:r>
            <a:r>
              <a:rPr lang="en-US" sz="2000" dirty="0"/>
              <a:t>.</a:t>
            </a:r>
          </a:p>
          <a:p>
            <a:endParaRPr lang="en-US" sz="2000" dirty="0"/>
          </a:p>
          <a:p>
            <a:endParaRPr lang="en-US" sz="2000" dirty="0"/>
          </a:p>
        </p:txBody>
      </p:sp>
    </p:spTree>
    <p:extLst>
      <p:ext uri="{BB962C8B-B14F-4D97-AF65-F5344CB8AC3E}">
        <p14:creationId xmlns:p14="http://schemas.microsoft.com/office/powerpoint/2010/main" val="2593531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908720"/>
            <a:ext cx="8424936" cy="4832092"/>
          </a:xfrm>
          <a:prstGeom prst="rect">
            <a:avLst/>
          </a:prstGeom>
          <a:noFill/>
        </p:spPr>
        <p:txBody>
          <a:bodyPr wrap="square" rtlCol="0">
            <a:spAutoFit/>
          </a:bodyPr>
          <a:lstStyle/>
          <a:p>
            <a:r>
              <a:rPr lang="es-CL" dirty="0"/>
              <a:t>Memorial de Bolivia:</a:t>
            </a:r>
          </a:p>
          <a:p>
            <a:endParaRPr lang="es-CL" dirty="0"/>
          </a:p>
          <a:p>
            <a:pPr algn="just"/>
            <a:r>
              <a:rPr lang="en-US" sz="2000" dirty="0"/>
              <a:t>20. The prolonged and continuing denial of such access has had far-reaching adverse consequences on Bolivia’s progress and development and remains a matter of utmost national importance for its people. The fulfilment of the obligation to negotiate is an urgent need, driven both by international law and fundamental principles of justice. Bolivia is in a unique and unprecedented position: it has been landlocked for more than a century while retaining </a:t>
            </a:r>
            <a:r>
              <a:rPr lang="en-US" sz="2000" b="1" dirty="0"/>
              <a:t>a right of sovereign access </a:t>
            </a:r>
            <a:r>
              <a:rPr lang="en-US" sz="2000" dirty="0"/>
              <a:t>to the sea that it has not been allowed to exercise. Accordingly, it comes before the Court to vindicate its rights and to resolve peacefully a dispute that has distressed the Bolivian people, significantly undermined their economic progress and social development, and impaired </a:t>
            </a:r>
            <a:r>
              <a:rPr lang="en-US" sz="2000" dirty="0" err="1"/>
              <a:t>neighbourly</a:t>
            </a:r>
            <a:r>
              <a:rPr lang="en-US" sz="2000" dirty="0"/>
              <a:t> and mutually advantageous relations with Chile. </a:t>
            </a:r>
          </a:p>
          <a:p>
            <a:endParaRPr lang="en-US" sz="1600" dirty="0"/>
          </a:p>
          <a:p>
            <a:endParaRPr lang="es-CL" sz="1600" dirty="0"/>
          </a:p>
        </p:txBody>
      </p:sp>
    </p:spTree>
    <p:extLst>
      <p:ext uri="{BB962C8B-B14F-4D97-AF65-F5344CB8AC3E}">
        <p14:creationId xmlns:p14="http://schemas.microsoft.com/office/powerpoint/2010/main" val="3940845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908720"/>
            <a:ext cx="8064896" cy="4801314"/>
          </a:xfrm>
          <a:prstGeom prst="rect">
            <a:avLst/>
          </a:prstGeom>
          <a:noFill/>
        </p:spPr>
        <p:txBody>
          <a:bodyPr wrap="square" rtlCol="0">
            <a:spAutoFit/>
          </a:bodyPr>
          <a:lstStyle/>
          <a:p>
            <a:r>
              <a:rPr lang="es-CL" dirty="0"/>
              <a:t>Memorial de Bolivia:</a:t>
            </a:r>
          </a:p>
          <a:p>
            <a:endParaRPr lang="es-CL" dirty="0"/>
          </a:p>
          <a:p>
            <a:pPr algn="just"/>
            <a:r>
              <a:rPr lang="en-US" dirty="0"/>
              <a:t>225. Chile’s “obligation to negotiate” in the present case is more exacting . It is a specific obligation under international law to agree upon a specific objective to achieve a particular result, which is based on defined principles of international law. Such obligations are imposed by treaty or by customary international law in many circumstances. </a:t>
            </a:r>
          </a:p>
          <a:p>
            <a:pPr algn="just"/>
            <a:endParaRPr lang="en-US" dirty="0"/>
          </a:p>
          <a:p>
            <a:pPr algn="just"/>
            <a:r>
              <a:rPr lang="en-US" dirty="0"/>
              <a:t>287. This obligation is a permanent obligation. It does not evaporate if one of the parties introduces new demands or otherwise fails to bring the negotiation to a conclusion358 . If a party negotiates indefinitely without bringing the negotiations to a conclusion, that may be a manifestation of bad faith. That is so in the present case: both Parties have agreed to negotiate over a sovereign access to the sea, and their obligation to negotiate will terminate only when an agreement is concluded materializing in concrete terms the sovereign access to the sea. </a:t>
            </a:r>
          </a:p>
          <a:p>
            <a:endParaRPr lang="es-CL" dirty="0"/>
          </a:p>
        </p:txBody>
      </p:sp>
    </p:spTree>
    <p:extLst>
      <p:ext uri="{BB962C8B-B14F-4D97-AF65-F5344CB8AC3E}">
        <p14:creationId xmlns:p14="http://schemas.microsoft.com/office/powerpoint/2010/main" val="1423448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67544" y="692696"/>
            <a:ext cx="8352928" cy="3693319"/>
          </a:xfrm>
          <a:prstGeom prst="rect">
            <a:avLst/>
          </a:prstGeom>
          <a:noFill/>
        </p:spPr>
        <p:txBody>
          <a:bodyPr wrap="square" rtlCol="0">
            <a:spAutoFit/>
          </a:bodyPr>
          <a:lstStyle/>
          <a:p>
            <a:pPr algn="ctr"/>
            <a:r>
              <a:rPr lang="es-ES" dirty="0"/>
              <a:t>Bolivia tenía que probar la existencia de la obligación de una obligación jurídica de negociar</a:t>
            </a:r>
          </a:p>
          <a:p>
            <a:endParaRPr lang="es-ES" dirty="0"/>
          </a:p>
          <a:p>
            <a:r>
              <a:rPr lang="es-ES" dirty="0"/>
              <a:t>Las bases de esta obligación </a:t>
            </a:r>
            <a:r>
              <a:rPr lang="es-ES" dirty="0" err="1"/>
              <a:t>jurìdica</a:t>
            </a:r>
            <a:r>
              <a:rPr lang="es-ES" dirty="0"/>
              <a:t> reclamada por Bolivia:</a:t>
            </a:r>
          </a:p>
          <a:p>
            <a:endParaRPr lang="es-ES" dirty="0"/>
          </a:p>
          <a:p>
            <a:pPr marL="342900" indent="-342900">
              <a:buAutoNum type="arabicParenR"/>
            </a:pPr>
            <a:r>
              <a:rPr lang="es-ES" dirty="0"/>
              <a:t>Un acuerdo</a:t>
            </a:r>
          </a:p>
          <a:p>
            <a:pPr marL="342900" indent="-342900">
              <a:buAutoNum type="arabicParenR"/>
            </a:pPr>
            <a:r>
              <a:rPr lang="es-ES" dirty="0"/>
              <a:t>Declaraciones unilaterales por parte de Chile</a:t>
            </a:r>
          </a:p>
          <a:p>
            <a:pPr marL="342900" indent="-342900">
              <a:buAutoNum type="arabicParenR"/>
            </a:pPr>
            <a:r>
              <a:rPr lang="es-ES" dirty="0"/>
              <a:t>Aquiescencia</a:t>
            </a:r>
          </a:p>
          <a:p>
            <a:pPr marL="342900" indent="-342900">
              <a:buAutoNum type="arabicParenR"/>
            </a:pPr>
            <a:r>
              <a:rPr lang="es-ES" dirty="0" err="1"/>
              <a:t>Estoppel</a:t>
            </a:r>
            <a:endParaRPr lang="es-ES" dirty="0"/>
          </a:p>
          <a:p>
            <a:pPr marL="342900" indent="-342900">
              <a:buAutoNum type="arabicParenR"/>
            </a:pPr>
            <a:r>
              <a:rPr lang="es-ES" dirty="0"/>
              <a:t>Legítimas expectativas</a:t>
            </a:r>
          </a:p>
          <a:p>
            <a:pPr marL="342900" indent="-342900">
              <a:buAutoNum type="arabicParenR"/>
            </a:pPr>
            <a:r>
              <a:rPr lang="es-ES" dirty="0"/>
              <a:t>La Carta de las Naciones Unidas y de la OEA</a:t>
            </a:r>
          </a:p>
          <a:p>
            <a:pPr marL="342900" indent="-342900">
              <a:buAutoNum type="arabicParenR"/>
            </a:pPr>
            <a:r>
              <a:rPr lang="es-ES" dirty="0"/>
              <a:t>Resoluciones de la OEA</a:t>
            </a:r>
          </a:p>
          <a:p>
            <a:pPr marL="342900" indent="-342900">
              <a:buAutoNum type="arabicParenR"/>
            </a:pPr>
            <a:r>
              <a:rPr lang="es-ES" dirty="0"/>
              <a:t>La acumulación de toda esta práctica</a:t>
            </a:r>
          </a:p>
        </p:txBody>
      </p:sp>
    </p:spTree>
    <p:extLst>
      <p:ext uri="{BB962C8B-B14F-4D97-AF65-F5344CB8AC3E}">
        <p14:creationId xmlns:p14="http://schemas.microsoft.com/office/powerpoint/2010/main" val="998683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1" y="980728"/>
            <a:ext cx="7992888" cy="6124754"/>
          </a:xfrm>
          <a:prstGeom prst="rect">
            <a:avLst/>
          </a:prstGeom>
          <a:noFill/>
        </p:spPr>
        <p:txBody>
          <a:bodyPr wrap="square" rtlCol="0">
            <a:spAutoFit/>
          </a:bodyPr>
          <a:lstStyle/>
          <a:p>
            <a:pPr algn="ctr"/>
            <a:r>
              <a:rPr lang="es-CL" sz="2200" b="1" dirty="0"/>
              <a:t>Sentencia de la Corte Internacional de Justicia de 1 de octubre de 2018 </a:t>
            </a:r>
          </a:p>
          <a:p>
            <a:pPr algn="just"/>
            <a:endParaRPr lang="es-CL" sz="2200" dirty="0"/>
          </a:p>
          <a:p>
            <a:pPr algn="just"/>
            <a:r>
              <a:rPr lang="es-CL" sz="2200" dirty="0"/>
              <a:t>175. A la luz de los antecedentes históricos y de hecho anteriormente indicados (ver párrafos 26-83) la Corte observa que Bolivia y Chile tienen una larga historia de diálogo, intercambios y negociaciones orientadas a identificar una solución apropiada a la situación de mediterraneidad de Bolivia posterior a la Guerra del Pacífico y al Tratado de Paz de 1904. La Corte es, sin embargo, incapaz de concluir, en base al material presentado ante ella, que Chile tiene “la obligación de negociar con Bolivia para alcanzar un acuerdo que otorgue a Bolivia un acceso plenamente soberano al Océano Pacífico” (conclusiones de Bolivia, véanse párrafos 13, 14 y 15 más arriba). Por consiguiente, la Corte no puede aceptar las otras peticiones finales presentadas por Bolivia, las que están basadas en la existencia de tal obligación (</a:t>
            </a:r>
            <a:r>
              <a:rPr lang="es-CL" sz="2200" dirty="0" err="1"/>
              <a:t>ibid</a:t>
            </a:r>
            <a:r>
              <a:rPr lang="es-CL" sz="2200" dirty="0"/>
              <a:t>).</a:t>
            </a:r>
          </a:p>
          <a:p>
            <a:endParaRPr lang="es-CL" dirty="0"/>
          </a:p>
        </p:txBody>
      </p:sp>
    </p:spTree>
    <p:extLst>
      <p:ext uri="{BB962C8B-B14F-4D97-AF65-F5344CB8AC3E}">
        <p14:creationId xmlns:p14="http://schemas.microsoft.com/office/powerpoint/2010/main" val="133392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7" y="1052736"/>
            <a:ext cx="7920880" cy="3600986"/>
          </a:xfrm>
          <a:prstGeom prst="rect">
            <a:avLst/>
          </a:prstGeom>
          <a:noFill/>
        </p:spPr>
        <p:txBody>
          <a:bodyPr wrap="square" rtlCol="0">
            <a:spAutoFit/>
          </a:bodyPr>
          <a:lstStyle/>
          <a:p>
            <a:pPr algn="just"/>
            <a:r>
              <a:rPr lang="es-CL" sz="2400" dirty="0"/>
              <a:t>176. No obstante, la conclusión de la Corte no debiese ser entendida como un impedimento a las Partes de continuar su diálogo e intercambios, en un espíritu de buena vecindad, para abordar los asuntos relativos a la situación mediterránea de Bolivia, solución que ambos han reconocido es una materia de interés mutuo. Con voluntad por parte de las Partes, negociaciones significativas pueden ser emprendidas.</a:t>
            </a:r>
          </a:p>
          <a:p>
            <a:endParaRPr lang="es-CL" dirty="0"/>
          </a:p>
          <a:p>
            <a:endParaRPr lang="es-CL" dirty="0"/>
          </a:p>
        </p:txBody>
      </p:sp>
    </p:spTree>
    <p:extLst>
      <p:ext uri="{BB962C8B-B14F-4D97-AF65-F5344CB8AC3E}">
        <p14:creationId xmlns:p14="http://schemas.microsoft.com/office/powerpoint/2010/main" val="4282518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1520" y="1196752"/>
            <a:ext cx="8892480" cy="3139321"/>
          </a:xfrm>
          <a:prstGeom prst="rect">
            <a:avLst/>
          </a:prstGeom>
          <a:noFill/>
        </p:spPr>
        <p:txBody>
          <a:bodyPr wrap="square" rtlCol="0">
            <a:spAutoFit/>
          </a:bodyPr>
          <a:lstStyle/>
          <a:p>
            <a:pPr marL="285750" indent="-285750">
              <a:buFont typeface="Arial"/>
              <a:buChar char="•"/>
            </a:pPr>
            <a:r>
              <a:rPr lang="es-ES" dirty="0"/>
              <a:t>La Corte Internacional de Justicia es el órgano judicial principal de las Naciones Unidas.</a:t>
            </a:r>
          </a:p>
          <a:p>
            <a:pPr marL="285750" indent="-285750">
              <a:buFont typeface="Arial"/>
              <a:buChar char="•"/>
            </a:pPr>
            <a:endParaRPr lang="es-ES" dirty="0"/>
          </a:p>
          <a:p>
            <a:pPr marL="285750" indent="-285750">
              <a:buFont typeface="Arial"/>
              <a:buChar char="•"/>
            </a:pPr>
            <a:r>
              <a:rPr lang="es-ES" dirty="0"/>
              <a:t>Sólo conoce de casos contenciosos entre Estados.</a:t>
            </a:r>
          </a:p>
          <a:p>
            <a:pPr marL="285750" indent="-285750">
              <a:buFont typeface="Arial"/>
              <a:buChar char="•"/>
            </a:pPr>
            <a:endParaRPr lang="es-ES" dirty="0"/>
          </a:p>
          <a:p>
            <a:pPr marL="285750" indent="-285750">
              <a:buFont typeface="Arial"/>
              <a:buChar char="•"/>
            </a:pPr>
            <a:r>
              <a:rPr lang="es-ES" dirty="0"/>
              <a:t>Para que los Estados puedan ser demandantes o demandados ante la Corte tienen que otorgar su consentimiento a la jurisdicción de la Corte.</a:t>
            </a:r>
          </a:p>
          <a:p>
            <a:pPr marL="285750" indent="-285750">
              <a:buFont typeface="Arial"/>
              <a:buChar char="•"/>
            </a:pPr>
            <a:endParaRPr lang="es-ES" dirty="0"/>
          </a:p>
          <a:p>
            <a:pPr marL="285750" indent="-285750">
              <a:buFont typeface="Arial"/>
              <a:buChar char="•"/>
            </a:pPr>
            <a:r>
              <a:rPr lang="es-ES" dirty="0"/>
              <a:t>El consentimiento en los casos de Chile con </a:t>
            </a:r>
            <a:r>
              <a:rPr lang="es-ES" dirty="0" err="1"/>
              <a:t>Peru</a:t>
            </a:r>
            <a:r>
              <a:rPr lang="es-ES" dirty="0"/>
              <a:t> y Bolivia se encuentra en un tratado general sobre solución de controversias que es el Pacto de Bogotá.</a:t>
            </a:r>
          </a:p>
          <a:p>
            <a:endParaRPr lang="es-ES" dirty="0"/>
          </a:p>
        </p:txBody>
      </p:sp>
      <p:pic>
        <p:nvPicPr>
          <p:cNvPr id="3" name="Imagen 2" descr="pacto de bogo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4005064"/>
            <a:ext cx="4608512" cy="2852936"/>
          </a:xfrm>
          <a:prstGeom prst="rect">
            <a:avLst/>
          </a:prstGeom>
        </p:spPr>
      </p:pic>
    </p:spTree>
    <p:extLst>
      <p:ext uri="{BB962C8B-B14F-4D97-AF65-F5344CB8AC3E}">
        <p14:creationId xmlns:p14="http://schemas.microsoft.com/office/powerpoint/2010/main" val="610760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83568" y="1124744"/>
            <a:ext cx="8064896" cy="923330"/>
          </a:xfrm>
          <a:prstGeom prst="rect">
            <a:avLst/>
          </a:prstGeom>
          <a:noFill/>
        </p:spPr>
        <p:txBody>
          <a:bodyPr wrap="square" rtlCol="0">
            <a:spAutoFit/>
          </a:bodyPr>
          <a:lstStyle/>
          <a:p>
            <a:pPr algn="ctr"/>
            <a:r>
              <a:rPr lang="es-ES" b="1" dirty="0"/>
              <a:t>Caso </a:t>
            </a:r>
            <a:r>
              <a:rPr lang="es-ES" b="1" dirty="0" err="1"/>
              <a:t>Silala</a:t>
            </a:r>
            <a:r>
              <a:rPr lang="es-ES" b="1" dirty="0"/>
              <a:t> sobre el Estatus y Uso de las Aguas del </a:t>
            </a:r>
            <a:r>
              <a:rPr lang="es-ES" b="1" dirty="0" err="1"/>
              <a:t>Silala</a:t>
            </a:r>
            <a:endParaRPr lang="es-ES" b="1" dirty="0"/>
          </a:p>
          <a:p>
            <a:pPr algn="ctr"/>
            <a:endParaRPr lang="es-ES" b="1" dirty="0"/>
          </a:p>
          <a:p>
            <a:pPr algn="ctr"/>
            <a:endParaRPr lang="es-ES" b="1" dirty="0"/>
          </a:p>
        </p:txBody>
      </p:sp>
      <p:pic>
        <p:nvPicPr>
          <p:cNvPr id="3" name="Imagen 2" descr="Río-loa-(orig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132856"/>
            <a:ext cx="6840760" cy="4328904"/>
          </a:xfrm>
          <a:prstGeom prst="rect">
            <a:avLst/>
          </a:prstGeom>
        </p:spPr>
      </p:pic>
    </p:spTree>
    <p:extLst>
      <p:ext uri="{BB962C8B-B14F-4D97-AF65-F5344CB8AC3E}">
        <p14:creationId xmlns:p14="http://schemas.microsoft.com/office/powerpoint/2010/main" val="3999002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screen">
            <a:extLst>
              <a:ext uri="{28A0092B-C50C-407E-A947-70E740481C1C}">
                <a14:useLocalDpi xmlns:a14="http://schemas.microsoft.com/office/drawing/2010/main"/>
              </a:ext>
            </a:extLst>
          </a:blip>
          <a:stretch>
            <a:fillRect/>
          </a:stretch>
        </p:blipFill>
        <p:spPr>
          <a:xfrm>
            <a:off x="2246517" y="1488181"/>
            <a:ext cx="4474895" cy="4758116"/>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a:xfrm>
            <a:off x="220718" y="754798"/>
            <a:ext cx="7223956" cy="523220"/>
          </a:xfrm>
          <a:prstGeom prst="rect">
            <a:avLst/>
          </a:prstGeom>
          <a:noFill/>
        </p:spPr>
        <p:txBody>
          <a:bodyPr wrap="square" rtlCol="0">
            <a:spAutoFit/>
          </a:bodyPr>
          <a:lstStyle/>
          <a:p>
            <a:r>
              <a:rPr lang="es-ES" sz="2800" spc="-100" dirty="0">
                <a:solidFill>
                  <a:schemeClr val="tx2"/>
                </a:solidFill>
                <a:latin typeface="+mj-lt"/>
                <a:ea typeface="+mj-ea"/>
                <a:cs typeface="+mj-cs"/>
              </a:rPr>
              <a:t>Ubicación de la Cuenca del </a:t>
            </a:r>
            <a:r>
              <a:rPr lang="es-ES" sz="2800" spc="-100" dirty="0" err="1">
                <a:solidFill>
                  <a:schemeClr val="tx2"/>
                </a:solidFill>
                <a:latin typeface="+mj-lt"/>
                <a:ea typeface="+mj-ea"/>
                <a:cs typeface="+mj-cs"/>
              </a:rPr>
              <a:t>Silala</a:t>
            </a:r>
            <a:endParaRPr lang="es-ES" sz="2800" spc="-100" dirty="0">
              <a:solidFill>
                <a:schemeClr val="tx2"/>
              </a:solidFill>
              <a:latin typeface="+mj-lt"/>
              <a:ea typeface="+mj-ea"/>
              <a:cs typeface="+mj-cs"/>
            </a:endParaRPr>
          </a:p>
        </p:txBody>
      </p:sp>
    </p:spTree>
    <p:extLst>
      <p:ext uri="{BB962C8B-B14F-4D97-AF65-F5344CB8AC3E}">
        <p14:creationId xmlns:p14="http://schemas.microsoft.com/office/powerpoint/2010/main" val="1474962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io silala 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184" y="1624076"/>
            <a:ext cx="8570023" cy="4626473"/>
          </a:xfrm>
          <a:prstGeom prst="rect">
            <a:avLst/>
          </a:prstGeom>
          <a:ln>
            <a:noFill/>
          </a:ln>
          <a:effectLst>
            <a:outerShdw blurRad="292100" dist="139700" dir="2700000" algn="tl" rotWithShape="0">
              <a:srgbClr val="333333">
                <a:alpha val="65000"/>
              </a:srgbClr>
            </a:outerShdw>
          </a:effectLst>
        </p:spPr>
      </p:pic>
      <p:sp>
        <p:nvSpPr>
          <p:cNvPr id="3" name="CuadroTexto 3"/>
          <p:cNvSpPr txBox="1"/>
          <p:nvPr/>
        </p:nvSpPr>
        <p:spPr>
          <a:xfrm>
            <a:off x="274185" y="588210"/>
            <a:ext cx="6520754" cy="830997"/>
          </a:xfrm>
          <a:prstGeom prst="rect">
            <a:avLst/>
          </a:prstGeom>
          <a:noFill/>
        </p:spPr>
        <p:txBody>
          <a:bodyPr wrap="square" rtlCol="0">
            <a:spAutoFit/>
          </a:bodyPr>
          <a:lstStyle/>
          <a:p>
            <a:r>
              <a:rPr lang="es-ES" sz="2400" spc="-100" dirty="0">
                <a:solidFill>
                  <a:schemeClr val="tx2"/>
                </a:solidFill>
                <a:latin typeface="+mj-lt"/>
                <a:ea typeface="+mj-ea"/>
                <a:cs typeface="+mj-cs"/>
              </a:rPr>
              <a:t>La Quebrada del </a:t>
            </a:r>
            <a:r>
              <a:rPr lang="es-ES" sz="2400" spc="-100" dirty="0" err="1">
                <a:solidFill>
                  <a:schemeClr val="tx2"/>
                </a:solidFill>
                <a:latin typeface="+mj-lt"/>
                <a:ea typeface="+mj-ea"/>
                <a:cs typeface="+mj-cs"/>
              </a:rPr>
              <a:t>Silala</a:t>
            </a:r>
            <a:r>
              <a:rPr lang="es-ES" sz="2400" spc="-100" dirty="0">
                <a:solidFill>
                  <a:schemeClr val="tx2"/>
                </a:solidFill>
                <a:latin typeface="+mj-lt"/>
                <a:ea typeface="+mj-ea"/>
                <a:cs typeface="+mj-cs"/>
              </a:rPr>
              <a:t> a ambos lados del límite internacional</a:t>
            </a:r>
            <a:endParaRPr lang="es-ES" sz="3600" dirty="0"/>
          </a:p>
        </p:txBody>
      </p:sp>
    </p:spTree>
    <p:extLst>
      <p:ext uri="{BB962C8B-B14F-4D97-AF65-F5344CB8AC3E}">
        <p14:creationId xmlns:p14="http://schemas.microsoft.com/office/powerpoint/2010/main" val="907368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oto quebrada silala mayo 20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060" y="772031"/>
            <a:ext cx="7625187" cy="5718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8197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anoramica silal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41500"/>
            <a:ext cx="9144000" cy="3164498"/>
          </a:xfrm>
          <a:prstGeom prst="rect">
            <a:avLst/>
          </a:prstGeom>
        </p:spPr>
      </p:pic>
    </p:spTree>
    <p:extLst>
      <p:ext uri="{BB962C8B-B14F-4D97-AF65-F5344CB8AC3E}">
        <p14:creationId xmlns:p14="http://schemas.microsoft.com/office/powerpoint/2010/main" val="4267206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name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7991" y="461726"/>
            <a:ext cx="4703815" cy="6271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2207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6522" y="997723"/>
            <a:ext cx="7735274" cy="5156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6768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_327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999" y="451555"/>
            <a:ext cx="8099778" cy="6074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3465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432" y="816270"/>
            <a:ext cx="7402051" cy="5551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9522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733" y="1145831"/>
            <a:ext cx="7385765" cy="53130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3667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11560" y="836712"/>
            <a:ext cx="7848872" cy="2308324"/>
          </a:xfrm>
          <a:prstGeom prst="rect">
            <a:avLst/>
          </a:prstGeom>
          <a:noFill/>
        </p:spPr>
        <p:txBody>
          <a:bodyPr wrap="square" rtlCol="0">
            <a:spAutoFit/>
          </a:bodyPr>
          <a:lstStyle/>
          <a:p>
            <a:r>
              <a:rPr lang="es-ES" dirty="0"/>
              <a:t>¿Por qué hemos tenido 3 casos ante la CIJ en tan corto tiempo?</a:t>
            </a:r>
          </a:p>
          <a:p>
            <a:endParaRPr lang="es-ES" dirty="0"/>
          </a:p>
          <a:p>
            <a:r>
              <a:rPr lang="es-ES" dirty="0"/>
              <a:t>La existencia de un sentimiento reivindicatorio por parte del Perú y Bolivia respecto de Chile, como consecuencia de la Guerra del Pacífico.</a:t>
            </a:r>
          </a:p>
          <a:p>
            <a:endParaRPr lang="es-ES" dirty="0"/>
          </a:p>
          <a:p>
            <a:r>
              <a:rPr lang="es-ES" dirty="0"/>
              <a:t>El creciente rol de la CIJ como un órgano de solución de controversias entre países latinoamericanos.</a:t>
            </a:r>
          </a:p>
          <a:p>
            <a:endParaRPr lang="es-ES" dirty="0"/>
          </a:p>
        </p:txBody>
      </p:sp>
      <p:pic>
        <p:nvPicPr>
          <p:cNvPr id="3" name="Imagen 2" descr="guerra del pacífico territori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00" y="2924944"/>
            <a:ext cx="2146300" cy="3744416"/>
          </a:xfrm>
          <a:prstGeom prst="rect">
            <a:avLst/>
          </a:prstGeom>
        </p:spPr>
      </p:pic>
    </p:spTree>
    <p:extLst>
      <p:ext uri="{BB962C8B-B14F-4D97-AF65-F5344CB8AC3E}">
        <p14:creationId xmlns:p14="http://schemas.microsoft.com/office/powerpoint/2010/main" val="466447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062639173"/>
              </p:ext>
            </p:extLst>
          </p:nvPr>
        </p:nvGraphicFramePr>
        <p:xfrm>
          <a:off x="444500" y="1155700"/>
          <a:ext cx="8255000" cy="4546600"/>
        </p:xfrm>
        <a:graphic>
          <a:graphicData uri="http://schemas.openxmlformats.org/presentationml/2006/ole">
            <mc:AlternateContent xmlns:mc="http://schemas.openxmlformats.org/markup-compatibility/2006">
              <mc:Choice xmlns:v="urn:schemas-microsoft-com:vml" Requires="v">
                <p:oleObj spid="_x0000_s1027" name="Documento" r:id="rId3" imgW="8255000" imgH="4546600" progId="Word.Document.12">
                  <p:embed/>
                </p:oleObj>
              </mc:Choice>
              <mc:Fallback>
                <p:oleObj name="Documento" r:id="rId3" imgW="8255000" imgH="4546600" progId="Word.Document.12">
                  <p:embed/>
                  <p:pic>
                    <p:nvPicPr>
                      <p:cNvPr id="0" name=""/>
                      <p:cNvPicPr/>
                      <p:nvPr/>
                    </p:nvPicPr>
                    <p:blipFill>
                      <a:blip r:embed="rId4"/>
                      <a:stretch>
                        <a:fillRect/>
                      </a:stretch>
                    </p:blipFill>
                    <p:spPr>
                      <a:xfrm>
                        <a:off x="444500" y="1155700"/>
                        <a:ext cx="8255000" cy="4546600"/>
                      </a:xfrm>
                      <a:prstGeom prst="rect">
                        <a:avLst/>
                      </a:prstGeom>
                    </p:spPr>
                  </p:pic>
                </p:oleObj>
              </mc:Fallback>
            </mc:AlternateContent>
          </a:graphicData>
        </a:graphic>
      </p:graphicFrame>
    </p:spTree>
    <p:extLst>
      <p:ext uri="{BB962C8B-B14F-4D97-AF65-F5344CB8AC3E}">
        <p14:creationId xmlns:p14="http://schemas.microsoft.com/office/powerpoint/2010/main" val="1993956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04395" y="1789397"/>
            <a:ext cx="8100570" cy="3970318"/>
          </a:xfrm>
          <a:prstGeom prst="rect">
            <a:avLst/>
          </a:prstGeom>
          <a:noFill/>
        </p:spPr>
        <p:txBody>
          <a:bodyPr wrap="square" rtlCol="0">
            <a:spAutoFit/>
          </a:bodyPr>
          <a:lstStyle/>
          <a:p>
            <a:endParaRPr lang="es-ES" dirty="0"/>
          </a:p>
          <a:p>
            <a:r>
              <a:rPr lang="es-ES" b="1" dirty="0"/>
              <a:t>1906</a:t>
            </a:r>
            <a:r>
              <a:rPr lang="es-ES" dirty="0"/>
              <a:t> – Chile otorga una concesión de las aguas del </a:t>
            </a:r>
            <a:r>
              <a:rPr lang="es-ES" dirty="0" err="1"/>
              <a:t>Silala</a:t>
            </a:r>
            <a:r>
              <a:rPr lang="es-ES" dirty="0"/>
              <a:t> a la compañía británica </a:t>
            </a:r>
            <a:r>
              <a:rPr lang="es-ES" dirty="0" err="1"/>
              <a:t>The</a:t>
            </a:r>
            <a:r>
              <a:rPr lang="es-ES" dirty="0"/>
              <a:t> Antofagasta (Chili) and Bolivia </a:t>
            </a:r>
            <a:r>
              <a:rPr lang="es-ES" dirty="0" err="1"/>
              <a:t>Railway</a:t>
            </a:r>
            <a:r>
              <a:rPr lang="es-ES" dirty="0"/>
              <a:t> Company Ltd. (FCAB) en territorio chileno</a:t>
            </a:r>
          </a:p>
          <a:p>
            <a:endParaRPr lang="es-ES" b="1" dirty="0"/>
          </a:p>
          <a:p>
            <a:r>
              <a:rPr lang="es-ES" b="1" dirty="0"/>
              <a:t>1908 </a:t>
            </a:r>
            <a:r>
              <a:rPr lang="es-ES" dirty="0"/>
              <a:t>- Bolivia otorga una concesión de las aguas del </a:t>
            </a:r>
            <a:r>
              <a:rPr lang="es-ES" dirty="0" err="1"/>
              <a:t>Silala</a:t>
            </a:r>
            <a:r>
              <a:rPr lang="es-ES" dirty="0"/>
              <a:t> a la misma compañía en territorio boliviano.</a:t>
            </a:r>
          </a:p>
          <a:p>
            <a:endParaRPr lang="es-ES" dirty="0"/>
          </a:p>
          <a:p>
            <a:r>
              <a:rPr lang="es-ES" b="1" dirty="0"/>
              <a:t>1997</a:t>
            </a:r>
            <a:r>
              <a:rPr lang="es-ES" dirty="0"/>
              <a:t> - Bolivia comienza a cuestionar el estatus internacional del río </a:t>
            </a:r>
            <a:r>
              <a:rPr lang="es-ES" dirty="0" err="1"/>
              <a:t>Silala</a:t>
            </a:r>
            <a:r>
              <a:rPr lang="es-ES" dirty="0"/>
              <a:t>, alegando que éste ha sido desviado artificialmente a Chile. </a:t>
            </a:r>
          </a:p>
          <a:p>
            <a:endParaRPr lang="es-ES" dirty="0"/>
          </a:p>
          <a:p>
            <a:r>
              <a:rPr lang="es-ES" dirty="0"/>
              <a:t>En efecto, en 1997 Bolivia (Prefectura del </a:t>
            </a:r>
            <a:r>
              <a:rPr lang="es-ES" dirty="0" err="1"/>
              <a:t>Dpto</a:t>
            </a:r>
            <a:r>
              <a:rPr lang="es-ES" dirty="0"/>
              <a:t> de Potosí) declaró terminada la concesión de aguas que había entregado en 1908 a la Compañía FCAB.</a:t>
            </a:r>
          </a:p>
          <a:p>
            <a:endParaRPr lang="es-ES" dirty="0"/>
          </a:p>
          <a:p>
            <a:endParaRPr lang="es-ES" dirty="0"/>
          </a:p>
        </p:txBody>
      </p:sp>
      <p:sp>
        <p:nvSpPr>
          <p:cNvPr id="3" name="CuadroTexto 3"/>
          <p:cNvSpPr txBox="1"/>
          <p:nvPr/>
        </p:nvSpPr>
        <p:spPr>
          <a:xfrm>
            <a:off x="329516" y="884588"/>
            <a:ext cx="6878673" cy="954107"/>
          </a:xfrm>
          <a:prstGeom prst="rect">
            <a:avLst/>
          </a:prstGeom>
          <a:noFill/>
        </p:spPr>
        <p:txBody>
          <a:bodyPr wrap="square" rtlCol="0">
            <a:spAutoFit/>
          </a:bodyPr>
          <a:lstStyle/>
          <a:p>
            <a:r>
              <a:rPr lang="es-ES" sz="2800" spc="-100" dirty="0">
                <a:solidFill>
                  <a:schemeClr val="tx2"/>
                </a:solidFill>
                <a:latin typeface="+mj-lt"/>
                <a:ea typeface="+mj-ea"/>
                <a:cs typeface="+mj-cs"/>
              </a:rPr>
              <a:t>Hechos básicos relativos al uso de las Aguas del Río </a:t>
            </a:r>
            <a:r>
              <a:rPr lang="es-ES" sz="2800" spc="-100" dirty="0" err="1">
                <a:solidFill>
                  <a:schemeClr val="tx2"/>
                </a:solidFill>
                <a:latin typeface="+mj-lt"/>
                <a:ea typeface="+mj-ea"/>
                <a:cs typeface="+mj-cs"/>
              </a:rPr>
              <a:t>Silala</a:t>
            </a:r>
            <a:r>
              <a:rPr lang="es-ES" sz="2800" spc="-100" dirty="0">
                <a:solidFill>
                  <a:schemeClr val="tx2"/>
                </a:solidFill>
                <a:latin typeface="+mj-lt"/>
                <a:ea typeface="+mj-ea"/>
                <a:cs typeface="+mj-cs"/>
              </a:rPr>
              <a:t> </a:t>
            </a:r>
            <a:endParaRPr lang="es-ES" sz="4000" dirty="0"/>
          </a:p>
        </p:txBody>
      </p:sp>
    </p:spTree>
    <p:extLst>
      <p:ext uri="{BB962C8B-B14F-4D97-AF65-F5344CB8AC3E}">
        <p14:creationId xmlns:p14="http://schemas.microsoft.com/office/powerpoint/2010/main" val="3773619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04446" y="1072662"/>
            <a:ext cx="8335108" cy="2585323"/>
          </a:xfrm>
          <a:prstGeom prst="rect">
            <a:avLst/>
          </a:prstGeom>
          <a:noFill/>
        </p:spPr>
        <p:txBody>
          <a:bodyPr wrap="square" rtlCol="0">
            <a:spAutoFit/>
          </a:bodyPr>
          <a:lstStyle/>
          <a:p>
            <a:r>
              <a:rPr lang="es-ES" b="1" dirty="0"/>
              <a:t>1999 -  </a:t>
            </a:r>
            <a:r>
              <a:rPr lang="es-ES" dirty="0"/>
              <a:t>Por primera vez Bolivia comunica oficialmente a Chile que las aguas de las “vertientes del </a:t>
            </a:r>
            <a:r>
              <a:rPr lang="es-ES" dirty="0" err="1"/>
              <a:t>Silala</a:t>
            </a:r>
            <a:r>
              <a:rPr lang="es-ES" dirty="0"/>
              <a:t>” son exclusivamente bolivianas y niega su carácter de curso de agua internacional.</a:t>
            </a:r>
          </a:p>
          <a:p>
            <a:endParaRPr lang="es-ES" b="1" dirty="0"/>
          </a:p>
          <a:p>
            <a:endParaRPr lang="es-ES" b="1" dirty="0"/>
          </a:p>
          <a:p>
            <a:r>
              <a:rPr lang="es-ES" b="1" dirty="0"/>
              <a:t>2000</a:t>
            </a:r>
            <a:r>
              <a:rPr lang="es-ES" dirty="0"/>
              <a:t> - Bolivia concesiona las aguas del </a:t>
            </a:r>
            <a:r>
              <a:rPr lang="es-ES" dirty="0" err="1"/>
              <a:t>Silala</a:t>
            </a:r>
            <a:r>
              <a:rPr lang="es-ES" dirty="0"/>
              <a:t> a la empresa </a:t>
            </a:r>
            <a:r>
              <a:rPr lang="es-ES" dirty="0" err="1"/>
              <a:t>Ductec</a:t>
            </a:r>
            <a:r>
              <a:rPr lang="es-ES" dirty="0"/>
              <a:t> para su exportación/comercialización en Chile, la cual envía facturas a Codelco y al FCAB.</a:t>
            </a:r>
          </a:p>
          <a:p>
            <a:endParaRPr lang="es-ES" dirty="0"/>
          </a:p>
          <a:p>
            <a:endParaRPr lang="es-CL" dirty="0"/>
          </a:p>
        </p:txBody>
      </p:sp>
    </p:spTree>
    <p:extLst>
      <p:ext uri="{BB962C8B-B14F-4D97-AF65-F5344CB8AC3E}">
        <p14:creationId xmlns:p14="http://schemas.microsoft.com/office/powerpoint/2010/main" val="3804129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51417" y="1323343"/>
            <a:ext cx="7841166" cy="5355312"/>
          </a:xfrm>
          <a:prstGeom prst="rect">
            <a:avLst/>
          </a:prstGeom>
          <a:noFill/>
        </p:spPr>
        <p:txBody>
          <a:bodyPr wrap="square" rtlCol="0">
            <a:spAutoFit/>
          </a:bodyPr>
          <a:lstStyle/>
          <a:p>
            <a:endParaRPr lang="es-ES" b="1" dirty="0"/>
          </a:p>
          <a:p>
            <a:r>
              <a:rPr lang="es-ES" b="1" dirty="0"/>
              <a:t>Entre el 2001 y el 2010 Chile y Bolivia  </a:t>
            </a:r>
            <a:r>
              <a:rPr lang="es-ES" dirty="0"/>
              <a:t>sostuvieron una serie de conversaciones y </a:t>
            </a:r>
            <a:r>
              <a:rPr lang="es-ES" dirty="0" err="1"/>
              <a:t>reunionesy</a:t>
            </a:r>
            <a:r>
              <a:rPr lang="es-ES" dirty="0"/>
              <a:t> actividades  técnicas para lograr un arreglo en el tema del </a:t>
            </a:r>
            <a:r>
              <a:rPr lang="es-ES" dirty="0" err="1"/>
              <a:t>Silala</a:t>
            </a:r>
            <a:r>
              <a:rPr lang="es-ES" dirty="0"/>
              <a:t>.</a:t>
            </a:r>
          </a:p>
          <a:p>
            <a:endParaRPr lang="es-ES" dirty="0"/>
          </a:p>
          <a:p>
            <a:r>
              <a:rPr lang="es-ES" b="1" dirty="0"/>
              <a:t>2010</a:t>
            </a:r>
            <a:r>
              <a:rPr lang="es-ES" dirty="0"/>
              <a:t> – Las conversaciones llegaron a un punto muerto debida a la insistencia de parte de Bolivia de negar que el carácter internacional del Río </a:t>
            </a:r>
            <a:r>
              <a:rPr lang="es-ES" dirty="0" err="1"/>
              <a:t>Silala</a:t>
            </a:r>
            <a:r>
              <a:rPr lang="es-ES" dirty="0"/>
              <a:t> y de reclamar ser dueña de un 100% de las aguas, además de alegar la existencia de una supuesta “deuda histórica”.</a:t>
            </a:r>
          </a:p>
          <a:p>
            <a:endParaRPr lang="es-ES" dirty="0"/>
          </a:p>
          <a:p>
            <a:r>
              <a:rPr lang="es-ES" b="1" dirty="0"/>
              <a:t>Entre 2012 y 2014</a:t>
            </a:r>
            <a:r>
              <a:rPr lang="es-ES" dirty="0"/>
              <a:t>,</a:t>
            </a:r>
            <a:r>
              <a:rPr lang="es-ES" b="1" dirty="0"/>
              <a:t> </a:t>
            </a:r>
            <a:r>
              <a:rPr lang="es-ES" dirty="0"/>
              <a:t>Chile solicitó repetidamente información sobre proyectos a ser realizados por Bolivia en las nacientes del Río </a:t>
            </a:r>
            <a:r>
              <a:rPr lang="es-ES" dirty="0" err="1"/>
              <a:t>Silala</a:t>
            </a:r>
            <a:r>
              <a:rPr lang="es-ES" dirty="0"/>
              <a:t>.</a:t>
            </a:r>
          </a:p>
          <a:p>
            <a:endParaRPr lang="es-ES" dirty="0"/>
          </a:p>
          <a:p>
            <a:r>
              <a:rPr lang="es-ES" b="1" dirty="0"/>
              <a:t>23 marzo 2016</a:t>
            </a:r>
            <a:r>
              <a:rPr lang="es-ES" dirty="0"/>
              <a:t> – El Presidente de Bolivia, Evo Morales anunció una futura demanda contra Chile ante la CIJ relativa al uso “ilegal” de las aguas del </a:t>
            </a:r>
            <a:r>
              <a:rPr lang="es-ES" dirty="0" err="1"/>
              <a:t>Silala</a:t>
            </a:r>
            <a:endParaRPr lang="es-ES" dirty="0"/>
          </a:p>
          <a:p>
            <a:endParaRPr lang="es-ES" dirty="0"/>
          </a:p>
          <a:p>
            <a:r>
              <a:rPr lang="es-ES" b="1" dirty="0"/>
              <a:t>6 junio 2016 - </a:t>
            </a:r>
            <a:r>
              <a:rPr lang="es-ES" dirty="0"/>
              <a:t>Chile presenta su demanda en contra de Bolivia por las aguas del Río </a:t>
            </a:r>
            <a:r>
              <a:rPr lang="es-ES" dirty="0" err="1"/>
              <a:t>Silala</a:t>
            </a:r>
            <a:endParaRPr lang="es-ES" dirty="0"/>
          </a:p>
        </p:txBody>
      </p:sp>
      <p:sp>
        <p:nvSpPr>
          <p:cNvPr id="3" name="CuadroTexto 3"/>
          <p:cNvSpPr txBox="1"/>
          <p:nvPr/>
        </p:nvSpPr>
        <p:spPr>
          <a:xfrm>
            <a:off x="331075" y="795684"/>
            <a:ext cx="7113597" cy="523220"/>
          </a:xfrm>
          <a:prstGeom prst="rect">
            <a:avLst/>
          </a:prstGeom>
          <a:noFill/>
        </p:spPr>
        <p:txBody>
          <a:bodyPr wrap="square" rtlCol="0">
            <a:spAutoFit/>
          </a:bodyPr>
          <a:lstStyle/>
          <a:p>
            <a:r>
              <a:rPr lang="es-ES" sz="2800" spc="-100" dirty="0">
                <a:solidFill>
                  <a:schemeClr val="tx2"/>
                </a:solidFill>
                <a:latin typeface="+mj-lt"/>
                <a:ea typeface="+mj-ea"/>
                <a:cs typeface="+mj-cs"/>
              </a:rPr>
              <a:t>El desarrollo de la disputa</a:t>
            </a:r>
          </a:p>
        </p:txBody>
      </p:sp>
    </p:spTree>
    <p:extLst>
      <p:ext uri="{BB962C8B-B14F-4D97-AF65-F5344CB8AC3E}">
        <p14:creationId xmlns:p14="http://schemas.microsoft.com/office/powerpoint/2010/main" val="2520889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6217" y="632034"/>
            <a:ext cx="7185824" cy="1077218"/>
          </a:xfrm>
          <a:prstGeom prst="rect">
            <a:avLst/>
          </a:prstGeom>
          <a:noFill/>
        </p:spPr>
        <p:txBody>
          <a:bodyPr wrap="square" rtlCol="0">
            <a:spAutoFit/>
          </a:bodyPr>
          <a:lstStyle/>
          <a:p>
            <a:r>
              <a:rPr lang="es-ES" sz="2800" spc="-100" dirty="0">
                <a:solidFill>
                  <a:schemeClr val="tx2"/>
                </a:solidFill>
                <a:latin typeface="+mj-lt"/>
                <a:ea typeface="+mj-ea"/>
                <a:cs typeface="+mj-cs"/>
              </a:rPr>
              <a:t>Petitorio de la demanda de Chile</a:t>
            </a:r>
          </a:p>
          <a:p>
            <a:endParaRPr lang="es-ES" dirty="0"/>
          </a:p>
          <a:p>
            <a:r>
              <a:rPr lang="es-ES" dirty="0"/>
              <a:t>  </a:t>
            </a:r>
          </a:p>
        </p:txBody>
      </p:sp>
      <p:sp>
        <p:nvSpPr>
          <p:cNvPr id="3" name="2 CuadroTexto"/>
          <p:cNvSpPr txBox="1"/>
          <p:nvPr/>
        </p:nvSpPr>
        <p:spPr>
          <a:xfrm>
            <a:off x="476217" y="1709252"/>
            <a:ext cx="8404014" cy="4801314"/>
          </a:xfrm>
          <a:prstGeom prst="rect">
            <a:avLst/>
          </a:prstGeom>
          <a:noFill/>
        </p:spPr>
        <p:txBody>
          <a:bodyPr wrap="square" rtlCol="0">
            <a:spAutoFit/>
          </a:bodyPr>
          <a:lstStyle/>
          <a:p>
            <a:pPr lvl="1"/>
            <a:r>
              <a:rPr lang="es-ES" dirty="0"/>
              <a:t>a) El sistema fluvial del Río </a:t>
            </a:r>
            <a:r>
              <a:rPr lang="es-ES" dirty="0" err="1"/>
              <a:t>Silala</a:t>
            </a:r>
            <a:r>
              <a:rPr lang="es-ES" dirty="0"/>
              <a:t>, junto con las porciones subterráneas de su sistema, es un curso de agua internacional, cuyo uso se rige por el derecho consuetudinario internacional; </a:t>
            </a:r>
            <a:endParaRPr lang="es-ES_tradnl" sz="2400" dirty="0"/>
          </a:p>
          <a:p>
            <a:pPr lvl="1"/>
            <a:r>
              <a:rPr lang="es-ES" dirty="0"/>
              <a:t>b) Chile tiene derecho al uso equitativo y razonable de las aguas del sistema fluvial del Río </a:t>
            </a:r>
            <a:r>
              <a:rPr lang="es-ES" dirty="0" err="1"/>
              <a:t>Silala</a:t>
            </a:r>
            <a:r>
              <a:rPr lang="es-ES" dirty="0"/>
              <a:t> de conformidad con el derecho consuetudinario internacional;</a:t>
            </a:r>
            <a:endParaRPr lang="es-ES_tradnl" sz="2400" dirty="0"/>
          </a:p>
          <a:p>
            <a:pPr lvl="1"/>
            <a:r>
              <a:rPr lang="es-ES" dirty="0"/>
              <a:t>c) Bajo la norma de utilización equitativa y razonable, Chile tiene derecho a su actual uso de las aguas del Río </a:t>
            </a:r>
            <a:r>
              <a:rPr lang="es-ES" dirty="0" err="1"/>
              <a:t>Silala</a:t>
            </a:r>
            <a:r>
              <a:rPr lang="es-ES" dirty="0"/>
              <a:t>; </a:t>
            </a:r>
            <a:endParaRPr lang="es-ES_tradnl" sz="2400" dirty="0"/>
          </a:p>
          <a:p>
            <a:pPr lvl="1"/>
            <a:r>
              <a:rPr lang="es-ES" dirty="0"/>
              <a:t>d) Bolivia tiene la obligación de tomar todas las medidas apropiadas para evitar y controlar la contaminación y otros daños a Chile que resulten de sus actividades en las cercanías del Río </a:t>
            </a:r>
            <a:r>
              <a:rPr lang="es-ES" dirty="0" err="1"/>
              <a:t>Silala</a:t>
            </a:r>
            <a:r>
              <a:rPr lang="es-ES" dirty="0"/>
              <a:t>;</a:t>
            </a:r>
            <a:endParaRPr lang="es-ES_tradnl" sz="2400" dirty="0"/>
          </a:p>
          <a:p>
            <a:pPr lvl="1"/>
            <a:r>
              <a:rPr lang="es-ES" dirty="0"/>
              <a:t>e) Bolivia tiene la obligación de cooperar con y de proporcionar a Chile una notificación oportuna de las medidas planificadas que pudiesen tener un efecto negativo sobre recursos hídricos compartidos, de intercambiar datos e información y de realizar, cuando proceda, una evaluación de impacto ambiental, para permitir que Chile pueda evaluar los posibles efectos de tales medidas planificadas - obligaciones que Bolivia ha incumplido.</a:t>
            </a:r>
            <a:endParaRPr lang="es-ES_tradnl" sz="2400" dirty="0"/>
          </a:p>
          <a:p>
            <a:endParaRPr lang="es-CL" dirty="0"/>
          </a:p>
        </p:txBody>
      </p:sp>
    </p:spTree>
    <p:extLst>
      <p:ext uri="{BB962C8B-B14F-4D97-AF65-F5344CB8AC3E}">
        <p14:creationId xmlns:p14="http://schemas.microsoft.com/office/powerpoint/2010/main" val="1098938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58925" y="1739647"/>
            <a:ext cx="8346039" cy="3970318"/>
          </a:xfrm>
          <a:prstGeom prst="rect">
            <a:avLst/>
          </a:prstGeom>
          <a:noFill/>
        </p:spPr>
        <p:txBody>
          <a:bodyPr wrap="square" rtlCol="0">
            <a:spAutoFit/>
          </a:bodyPr>
          <a:lstStyle/>
          <a:p>
            <a:pPr algn="just"/>
            <a:endParaRPr lang="es-ES" dirty="0"/>
          </a:p>
          <a:p>
            <a:pPr marL="285750" indent="-285750">
              <a:buFont typeface="Wingdings" charset="2"/>
              <a:buChar char="§"/>
            </a:pPr>
            <a:r>
              <a:rPr lang="es-ES" b="1" dirty="0"/>
              <a:t>La evidencia científica</a:t>
            </a:r>
            <a:r>
              <a:rPr lang="es-ES" dirty="0"/>
              <a:t>: desde hace miles de años que existe un río que surge a partir de agua subterránea que aflora en los faldeos del volcán </a:t>
            </a:r>
            <a:r>
              <a:rPr lang="es-ES" dirty="0" err="1"/>
              <a:t>Inacaliri</a:t>
            </a:r>
            <a:r>
              <a:rPr lang="es-ES" dirty="0"/>
              <a:t> y luego corre aguas abajo formando una quebrada, confluyendo en el río San Pedro.</a:t>
            </a:r>
          </a:p>
          <a:p>
            <a:pPr marL="285750" indent="-285750">
              <a:buFont typeface="Wingdings" charset="2"/>
              <a:buChar char="§"/>
            </a:pPr>
            <a:endParaRPr lang="es-ES" dirty="0"/>
          </a:p>
          <a:p>
            <a:pPr marL="285750" indent="-285750">
              <a:buFont typeface="Wingdings" charset="2"/>
              <a:buChar char="§"/>
            </a:pPr>
            <a:r>
              <a:rPr lang="es-ES" b="1" dirty="0"/>
              <a:t>La evidencia cartográfica</a:t>
            </a:r>
            <a:r>
              <a:rPr lang="es-ES" dirty="0"/>
              <a:t>: El primer mapa que muestra el río </a:t>
            </a:r>
            <a:r>
              <a:rPr lang="es-ES" dirty="0" err="1"/>
              <a:t>Silala</a:t>
            </a:r>
            <a:r>
              <a:rPr lang="es-ES" dirty="0"/>
              <a:t> en nuestro poder data de 1885.</a:t>
            </a:r>
          </a:p>
          <a:p>
            <a:pPr marL="263525" indent="-263525"/>
            <a:r>
              <a:rPr lang="es-ES" dirty="0"/>
              <a:t>	Adicionalmente el mapa anexo al Tratado de 1904 muestra el río </a:t>
            </a:r>
            <a:r>
              <a:rPr lang="es-ES" dirty="0" err="1"/>
              <a:t>Silala</a:t>
            </a:r>
            <a:r>
              <a:rPr lang="es-ES" dirty="0"/>
              <a:t> y está firmado por los Ministros de RR.EE de ambos países.</a:t>
            </a:r>
          </a:p>
          <a:p>
            <a:pPr marL="285750" indent="-285750">
              <a:buFont typeface="Wingdings" charset="2"/>
              <a:buChar char="§"/>
            </a:pPr>
            <a:endParaRPr lang="es-ES" dirty="0"/>
          </a:p>
          <a:p>
            <a:pPr marL="285750" indent="-285750">
              <a:buFont typeface="Wingdings" charset="2"/>
              <a:buChar char="§"/>
            </a:pPr>
            <a:r>
              <a:rPr lang="es-ES" b="1" dirty="0"/>
              <a:t>La conducta de las partes</a:t>
            </a:r>
            <a:r>
              <a:rPr lang="es-ES" dirty="0"/>
              <a:t>:  Bolivia ha reconocido el carácter internacional del </a:t>
            </a:r>
            <a:r>
              <a:rPr lang="es-ES" dirty="0" err="1"/>
              <a:t>Silala</a:t>
            </a:r>
            <a:r>
              <a:rPr lang="es-ES" dirty="0"/>
              <a:t> durante 100 años. Su cambio de posición en 1999 aparece como sorpresivo y carente totalmente de justificación.</a:t>
            </a:r>
          </a:p>
          <a:p>
            <a:pPr marL="285750" indent="-285750" algn="just">
              <a:buFont typeface="Wingdings" charset="2"/>
              <a:buChar char="§"/>
            </a:pPr>
            <a:endParaRPr lang="es-ES" dirty="0"/>
          </a:p>
        </p:txBody>
      </p:sp>
      <p:sp>
        <p:nvSpPr>
          <p:cNvPr id="3" name="CuadroTexto 1"/>
          <p:cNvSpPr txBox="1"/>
          <p:nvPr/>
        </p:nvSpPr>
        <p:spPr>
          <a:xfrm>
            <a:off x="476217" y="710864"/>
            <a:ext cx="6949342" cy="523220"/>
          </a:xfrm>
          <a:prstGeom prst="rect">
            <a:avLst/>
          </a:prstGeom>
          <a:noFill/>
        </p:spPr>
        <p:txBody>
          <a:bodyPr wrap="square" rtlCol="0">
            <a:spAutoFit/>
          </a:bodyPr>
          <a:lstStyle/>
          <a:p>
            <a:r>
              <a:rPr lang="es-ES" sz="2800" spc="-100" dirty="0">
                <a:solidFill>
                  <a:schemeClr val="tx2"/>
                </a:solidFill>
                <a:latin typeface="+mj-lt"/>
                <a:ea typeface="+mj-ea"/>
                <a:cs typeface="+mj-cs"/>
              </a:rPr>
              <a:t>Evidencia en la que se basa Chile</a:t>
            </a:r>
            <a:r>
              <a:rPr lang="es-ES" dirty="0"/>
              <a:t>  </a:t>
            </a:r>
          </a:p>
        </p:txBody>
      </p:sp>
    </p:spTree>
    <p:extLst>
      <p:ext uri="{BB962C8B-B14F-4D97-AF65-F5344CB8AC3E}">
        <p14:creationId xmlns:p14="http://schemas.microsoft.com/office/powerpoint/2010/main" val="2511674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58925" y="1739647"/>
            <a:ext cx="8346039" cy="2031325"/>
          </a:xfrm>
          <a:prstGeom prst="rect">
            <a:avLst/>
          </a:prstGeom>
          <a:noFill/>
        </p:spPr>
        <p:txBody>
          <a:bodyPr wrap="square" rtlCol="0">
            <a:spAutoFit/>
          </a:bodyPr>
          <a:lstStyle/>
          <a:p>
            <a:pPr algn="just"/>
            <a:endParaRPr lang="es-ES" dirty="0"/>
          </a:p>
          <a:p>
            <a:pPr marL="285750" indent="-285750" algn="just">
              <a:buFont typeface="Wingdings" charset="2"/>
              <a:buChar char="§"/>
            </a:pPr>
            <a:r>
              <a:rPr lang="es-ES" b="1" dirty="0" err="1"/>
              <a:t>Convention</a:t>
            </a:r>
            <a:r>
              <a:rPr lang="es-ES" b="1" dirty="0"/>
              <a:t> </a:t>
            </a:r>
            <a:r>
              <a:rPr lang="es-ES" b="1" dirty="0" err="1"/>
              <a:t>on</a:t>
            </a:r>
            <a:r>
              <a:rPr lang="es-ES" b="1" dirty="0"/>
              <a:t> </a:t>
            </a:r>
            <a:r>
              <a:rPr lang="es-ES" b="1" dirty="0" err="1"/>
              <a:t>the</a:t>
            </a:r>
            <a:r>
              <a:rPr lang="es-ES" b="1" dirty="0"/>
              <a:t> </a:t>
            </a:r>
            <a:r>
              <a:rPr lang="es-ES" b="1" dirty="0" err="1"/>
              <a:t>Law</a:t>
            </a:r>
            <a:r>
              <a:rPr lang="es-ES" b="1" dirty="0"/>
              <a:t> of </a:t>
            </a:r>
            <a:r>
              <a:rPr lang="es-ES" b="1" dirty="0" err="1"/>
              <a:t>the</a:t>
            </a:r>
            <a:r>
              <a:rPr lang="es-ES" b="1" dirty="0"/>
              <a:t> Non-</a:t>
            </a:r>
            <a:r>
              <a:rPr lang="es-ES" b="1" dirty="0" err="1"/>
              <a:t>navigational</a:t>
            </a:r>
            <a:r>
              <a:rPr lang="es-ES" b="1" dirty="0"/>
              <a:t> Uses of International </a:t>
            </a:r>
            <a:r>
              <a:rPr lang="es-ES" b="1" dirty="0" err="1"/>
              <a:t>Watercourses</a:t>
            </a:r>
            <a:r>
              <a:rPr lang="es-ES" b="1" dirty="0"/>
              <a:t> (1997) (Convención sobre los Usos de los Cursos de Agua Internacionales para Fines Distintos de Navegación)</a:t>
            </a:r>
            <a:endParaRPr lang="es-ES" dirty="0"/>
          </a:p>
          <a:p>
            <a:pPr marL="285750" indent="-285750" algn="just">
              <a:buFont typeface="Wingdings" charset="2"/>
              <a:buChar char="§"/>
            </a:pPr>
            <a:endParaRPr lang="es-ES" dirty="0"/>
          </a:p>
          <a:p>
            <a:pPr marL="285750" indent="-285750" algn="just">
              <a:buFont typeface="Wingdings" charset="2"/>
              <a:buChar char="§"/>
            </a:pPr>
            <a:endParaRPr lang="es-ES" dirty="0"/>
          </a:p>
          <a:p>
            <a:pPr marL="285750" indent="-285750" algn="just">
              <a:buFont typeface="Wingdings" charset="2"/>
              <a:buChar char="§"/>
            </a:pPr>
            <a:endParaRPr lang="es-ES" dirty="0"/>
          </a:p>
        </p:txBody>
      </p:sp>
      <p:sp>
        <p:nvSpPr>
          <p:cNvPr id="3" name="CuadroTexto 1"/>
          <p:cNvSpPr txBox="1"/>
          <p:nvPr/>
        </p:nvSpPr>
        <p:spPr>
          <a:xfrm>
            <a:off x="476217" y="710864"/>
            <a:ext cx="6949342" cy="523220"/>
          </a:xfrm>
          <a:prstGeom prst="rect">
            <a:avLst/>
          </a:prstGeom>
          <a:noFill/>
        </p:spPr>
        <p:txBody>
          <a:bodyPr wrap="square" rtlCol="0">
            <a:spAutoFit/>
          </a:bodyPr>
          <a:lstStyle/>
          <a:p>
            <a:r>
              <a:rPr lang="es-ES" sz="2800" spc="-100" dirty="0">
                <a:solidFill>
                  <a:schemeClr val="tx2"/>
                </a:solidFill>
                <a:latin typeface="+mj-lt"/>
                <a:ea typeface="+mj-ea"/>
                <a:cs typeface="+mj-cs"/>
              </a:rPr>
              <a:t>El Derecho Internacional en el que se basa Chile</a:t>
            </a:r>
            <a:r>
              <a:rPr lang="es-ES" dirty="0"/>
              <a:t>  </a:t>
            </a:r>
          </a:p>
        </p:txBody>
      </p:sp>
      <p:pic>
        <p:nvPicPr>
          <p:cNvPr id="6" name="Picture 5">
            <a:extLst>
              <a:ext uri="{FF2B5EF4-FFF2-40B4-BE49-F238E27FC236}">
                <a16:creationId xmlns:a16="http://schemas.microsoft.com/office/drawing/2014/main" id="{43C03E8A-E255-4300-96F1-E18D583F119F}"/>
              </a:ext>
            </a:extLst>
          </p:cNvPr>
          <p:cNvPicPr>
            <a:picLocks noChangeAspect="1"/>
          </p:cNvPicPr>
          <p:nvPr/>
        </p:nvPicPr>
        <p:blipFill>
          <a:blip r:embed="rId2"/>
          <a:stretch>
            <a:fillRect/>
          </a:stretch>
        </p:blipFill>
        <p:spPr>
          <a:xfrm>
            <a:off x="458568" y="3269976"/>
            <a:ext cx="8198414" cy="2346256"/>
          </a:xfrm>
          <a:prstGeom prst="rect">
            <a:avLst/>
          </a:prstGeom>
        </p:spPr>
      </p:pic>
    </p:spTree>
    <p:extLst>
      <p:ext uri="{BB962C8B-B14F-4D97-AF65-F5344CB8AC3E}">
        <p14:creationId xmlns:p14="http://schemas.microsoft.com/office/powerpoint/2010/main" val="3162387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58925" y="1739647"/>
            <a:ext cx="8346039" cy="1754326"/>
          </a:xfrm>
          <a:prstGeom prst="rect">
            <a:avLst/>
          </a:prstGeom>
          <a:noFill/>
        </p:spPr>
        <p:txBody>
          <a:bodyPr wrap="square" rtlCol="0">
            <a:spAutoFit/>
          </a:bodyPr>
          <a:lstStyle/>
          <a:p>
            <a:pPr algn="just"/>
            <a:endParaRPr lang="es-ES" dirty="0"/>
          </a:p>
          <a:p>
            <a:pPr marL="285750" indent="-285750" algn="just">
              <a:buFont typeface="Wingdings" charset="2"/>
              <a:buChar char="§"/>
            </a:pPr>
            <a:r>
              <a:rPr lang="es-ES" b="1" dirty="0" err="1"/>
              <a:t>Convention</a:t>
            </a:r>
            <a:r>
              <a:rPr lang="es-ES" b="1" dirty="0"/>
              <a:t> </a:t>
            </a:r>
            <a:r>
              <a:rPr lang="es-ES" b="1" dirty="0" err="1"/>
              <a:t>on</a:t>
            </a:r>
            <a:r>
              <a:rPr lang="es-ES" b="1" dirty="0"/>
              <a:t> </a:t>
            </a:r>
            <a:r>
              <a:rPr lang="es-ES" b="1" dirty="0" err="1"/>
              <a:t>the</a:t>
            </a:r>
            <a:r>
              <a:rPr lang="es-ES" b="1" dirty="0"/>
              <a:t> </a:t>
            </a:r>
            <a:r>
              <a:rPr lang="es-ES" b="1" dirty="0" err="1"/>
              <a:t>Law</a:t>
            </a:r>
            <a:r>
              <a:rPr lang="es-ES" b="1" dirty="0"/>
              <a:t> </a:t>
            </a:r>
            <a:r>
              <a:rPr lang="es-ES" b="1" dirty="0" err="1"/>
              <a:t>of</a:t>
            </a:r>
            <a:r>
              <a:rPr lang="es-ES" b="1" dirty="0"/>
              <a:t> </a:t>
            </a:r>
            <a:r>
              <a:rPr lang="es-ES" b="1" dirty="0" err="1"/>
              <a:t>the</a:t>
            </a:r>
            <a:r>
              <a:rPr lang="es-ES" b="1" dirty="0"/>
              <a:t> Non-</a:t>
            </a:r>
            <a:r>
              <a:rPr lang="es-ES" b="1" dirty="0" err="1"/>
              <a:t>navigational</a:t>
            </a:r>
            <a:r>
              <a:rPr lang="es-ES" b="1" dirty="0"/>
              <a:t> Uses </a:t>
            </a:r>
            <a:r>
              <a:rPr lang="es-ES" b="1" dirty="0" err="1"/>
              <a:t>of</a:t>
            </a:r>
            <a:r>
              <a:rPr lang="es-ES" b="1" dirty="0"/>
              <a:t> International </a:t>
            </a:r>
            <a:r>
              <a:rPr lang="es-ES" b="1" dirty="0" err="1"/>
              <a:t>Watercourses</a:t>
            </a:r>
            <a:r>
              <a:rPr lang="es-ES" b="1" dirty="0"/>
              <a:t> (1997)</a:t>
            </a:r>
            <a:endParaRPr lang="es-ES" dirty="0"/>
          </a:p>
          <a:p>
            <a:pPr marL="285750" indent="-285750" algn="just">
              <a:buFont typeface="Wingdings" charset="2"/>
              <a:buChar char="§"/>
            </a:pPr>
            <a:endParaRPr lang="es-ES" dirty="0"/>
          </a:p>
          <a:p>
            <a:pPr marL="285750" indent="-285750" algn="just">
              <a:buFont typeface="Wingdings" charset="2"/>
              <a:buChar char="§"/>
            </a:pPr>
            <a:endParaRPr lang="es-ES" dirty="0"/>
          </a:p>
          <a:p>
            <a:pPr marL="285750" indent="-285750" algn="just">
              <a:buFont typeface="Wingdings" charset="2"/>
              <a:buChar char="§"/>
            </a:pPr>
            <a:endParaRPr lang="es-ES" dirty="0"/>
          </a:p>
        </p:txBody>
      </p:sp>
      <p:pic>
        <p:nvPicPr>
          <p:cNvPr id="7" name="Picture 6">
            <a:extLst>
              <a:ext uri="{FF2B5EF4-FFF2-40B4-BE49-F238E27FC236}">
                <a16:creationId xmlns:a16="http://schemas.microsoft.com/office/drawing/2014/main" id="{A191FEE4-CFBC-4A98-9243-CCDB0D581AF4}"/>
              </a:ext>
            </a:extLst>
          </p:cNvPr>
          <p:cNvPicPr>
            <a:picLocks noChangeAspect="1"/>
          </p:cNvPicPr>
          <p:nvPr/>
        </p:nvPicPr>
        <p:blipFill>
          <a:blip r:embed="rId2"/>
          <a:stretch>
            <a:fillRect/>
          </a:stretch>
        </p:blipFill>
        <p:spPr>
          <a:xfrm>
            <a:off x="142875" y="2694338"/>
            <a:ext cx="8858250" cy="3695700"/>
          </a:xfrm>
          <a:prstGeom prst="rect">
            <a:avLst/>
          </a:prstGeom>
        </p:spPr>
      </p:pic>
    </p:spTree>
    <p:extLst>
      <p:ext uri="{BB962C8B-B14F-4D97-AF65-F5344CB8AC3E}">
        <p14:creationId xmlns:p14="http://schemas.microsoft.com/office/powerpoint/2010/main" val="4003120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2191" y="1966484"/>
            <a:ext cx="8034433" cy="5262979"/>
          </a:xfrm>
          <a:prstGeom prst="rect">
            <a:avLst/>
          </a:prstGeom>
          <a:noFill/>
        </p:spPr>
        <p:txBody>
          <a:bodyPr wrap="square" rtlCol="0">
            <a:spAutoFit/>
          </a:bodyPr>
          <a:lstStyle/>
          <a:p>
            <a:endParaRPr lang="es-ES" sz="1600" dirty="0"/>
          </a:p>
          <a:p>
            <a:pPr marL="342900" indent="-342900">
              <a:buAutoNum type="arabicParenR"/>
            </a:pPr>
            <a:r>
              <a:rPr lang="es-ES" sz="1600" b="1" dirty="0"/>
              <a:t>Este no es un río sino que se trata de Vertientes o Manantiales bolivianos.</a:t>
            </a:r>
          </a:p>
          <a:p>
            <a:endParaRPr lang="es-ES" sz="1600" dirty="0"/>
          </a:p>
          <a:p>
            <a:r>
              <a:rPr lang="es-ES" sz="1600" dirty="0"/>
              <a:t>Los ríos se pueden formar a partir de afloramientos de agua subterránea (vertientes/manantiales)</a:t>
            </a:r>
          </a:p>
          <a:p>
            <a:r>
              <a:rPr lang="es-ES" sz="1600" dirty="0"/>
              <a:t>Un Estado no puede reclamar propiedad de un rio internacional en base a que las nacientes del mismo se ubican en su territorio.</a:t>
            </a:r>
          </a:p>
          <a:p>
            <a:endParaRPr lang="es-ES" sz="1600" dirty="0"/>
          </a:p>
          <a:p>
            <a:r>
              <a:rPr lang="es-ES" sz="1600" dirty="0"/>
              <a:t>2) </a:t>
            </a:r>
            <a:r>
              <a:rPr lang="es-ES" sz="1600" b="1" dirty="0"/>
              <a:t>Si no fuera por la canalización las aguas permanecerían inmovilizadas en territorio boliviano.</a:t>
            </a:r>
          </a:p>
          <a:p>
            <a:endParaRPr lang="es-ES" sz="1600" dirty="0"/>
          </a:p>
          <a:p>
            <a:r>
              <a:rPr lang="es-ES" sz="1600" dirty="0"/>
              <a:t>Las nacientes del </a:t>
            </a:r>
            <a:r>
              <a:rPr lang="es-ES" sz="1600" dirty="0" err="1"/>
              <a:t>silala</a:t>
            </a:r>
            <a:r>
              <a:rPr lang="es-ES" sz="1600" dirty="0"/>
              <a:t> están a 1,5 km de la frontera con Chile (línea recta) y a 4 Km siguiendo la quebrada. La pendiente del terreno es de un 4,3% por ciento.</a:t>
            </a:r>
          </a:p>
          <a:p>
            <a:endParaRPr lang="es-ES" sz="1600" dirty="0"/>
          </a:p>
          <a:p>
            <a:r>
              <a:rPr lang="es-ES" sz="1600" dirty="0"/>
              <a:t>-- Las canalizaciones tuvieron por objeto evitar la contaminación de las aguas con la vegetación que crece en su origen y durante todo su trayecto.</a:t>
            </a:r>
          </a:p>
          <a:p>
            <a:endParaRPr lang="es-ES" sz="1600" dirty="0"/>
          </a:p>
          <a:p>
            <a:r>
              <a:rPr lang="es-ES" sz="1600" dirty="0"/>
              <a:t>-- Bolivia ha tratado de establecer que las canalizaciones son anteriores al Tratado de 1904. Las canalizaciones son muy posteriores.</a:t>
            </a:r>
          </a:p>
          <a:p>
            <a:endParaRPr lang="es-ES" sz="1600" dirty="0"/>
          </a:p>
          <a:p>
            <a:endParaRPr lang="es-ES" sz="1600" dirty="0"/>
          </a:p>
          <a:p>
            <a:endParaRPr lang="es-ES" sz="1600" dirty="0"/>
          </a:p>
        </p:txBody>
      </p:sp>
      <p:sp>
        <p:nvSpPr>
          <p:cNvPr id="4" name="Rectangle 3"/>
          <p:cNvSpPr/>
          <p:nvPr/>
        </p:nvSpPr>
        <p:spPr>
          <a:xfrm>
            <a:off x="552192" y="705985"/>
            <a:ext cx="6242745" cy="954107"/>
          </a:xfrm>
          <a:prstGeom prst="rect">
            <a:avLst/>
          </a:prstGeom>
        </p:spPr>
        <p:txBody>
          <a:bodyPr wrap="square">
            <a:spAutoFit/>
          </a:bodyPr>
          <a:lstStyle/>
          <a:p>
            <a:r>
              <a:rPr lang="es-ES" sz="2800" spc="-100" dirty="0">
                <a:solidFill>
                  <a:schemeClr val="tx2"/>
                </a:solidFill>
                <a:latin typeface="+mj-lt"/>
              </a:rPr>
              <a:t>Algunas afirmaciones infundadas de parte de Bolivia</a:t>
            </a:r>
          </a:p>
        </p:txBody>
      </p:sp>
    </p:spTree>
    <p:extLst>
      <p:ext uri="{BB962C8B-B14F-4D97-AF65-F5344CB8AC3E}">
        <p14:creationId xmlns:p14="http://schemas.microsoft.com/office/powerpoint/2010/main" val="2115333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ublico-Ministerio-Defensa-aguas-Silala_LRZIMA20160606_0044_1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2100" y="1143000"/>
            <a:ext cx="6019800" cy="4559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447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980728"/>
            <a:ext cx="7488832" cy="4524316"/>
          </a:xfrm>
          <a:prstGeom prst="rect">
            <a:avLst/>
          </a:prstGeom>
          <a:noFill/>
        </p:spPr>
        <p:txBody>
          <a:bodyPr wrap="square" rtlCol="0">
            <a:spAutoFit/>
          </a:bodyPr>
          <a:lstStyle/>
          <a:p>
            <a:pPr algn="ctr"/>
            <a:r>
              <a:rPr lang="es-CL" dirty="0"/>
              <a:t>Disputa Marítima Perú v. Chile</a:t>
            </a:r>
          </a:p>
          <a:p>
            <a:pPr algn="ctr"/>
            <a:endParaRPr lang="es-CL" dirty="0"/>
          </a:p>
          <a:p>
            <a:pPr algn="ctr"/>
            <a:r>
              <a:rPr lang="es-CL" dirty="0"/>
              <a:t>Las peticiones del Perú.</a:t>
            </a:r>
          </a:p>
          <a:p>
            <a:endParaRPr lang="es-CL" dirty="0"/>
          </a:p>
          <a:p>
            <a:r>
              <a:rPr lang="es-CL" dirty="0"/>
              <a:t>Que la Corte declare que:</a:t>
            </a:r>
          </a:p>
          <a:p>
            <a:pPr marL="342900" indent="-342900">
              <a:buAutoNum type="arabicParenR"/>
            </a:pPr>
            <a:r>
              <a:rPr lang="es-CL" dirty="0"/>
              <a:t>Las zonas marítimas entre Perú y Chile no se han delimitado ni por acuerdo ni de manera alguna. Por lo tanto, Perú pide a la Corte que dibuje una línea de delimitación de acuerdo al derecho internacional consuetudinario.</a:t>
            </a:r>
          </a:p>
          <a:p>
            <a:pPr marL="342900" indent="-342900">
              <a:buAutoNum type="arabicParenR"/>
            </a:pPr>
            <a:r>
              <a:rPr lang="es-CL" dirty="0"/>
              <a:t>La línea de delimitación debe comenzar en un punto de la Costa llamado Concordia, cuyas coordenadas son 18° 21’ 08’’ S y 70° 22’ 39’’ O.</a:t>
            </a:r>
          </a:p>
          <a:p>
            <a:pPr marL="342900" indent="-342900">
              <a:buAutoNum type="arabicParenR"/>
            </a:pPr>
            <a:r>
              <a:rPr lang="es-CL" dirty="0"/>
              <a:t>Chile se ha negado a reconocer los derechos soberanos del Perú en una zona marítima dentro de las 200 millas náuticas desde su costa y fuera de la zona de 200 millas de Chile. Perú tiene derechos soberanos sobre esa zona.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52191" y="1807456"/>
            <a:ext cx="8034433" cy="4770537"/>
          </a:xfrm>
          <a:prstGeom prst="rect">
            <a:avLst/>
          </a:prstGeom>
          <a:noFill/>
        </p:spPr>
        <p:txBody>
          <a:bodyPr wrap="square" rtlCol="0">
            <a:spAutoFit/>
          </a:bodyPr>
          <a:lstStyle/>
          <a:p>
            <a:r>
              <a:rPr lang="es-ES" sz="1600" b="1" dirty="0"/>
              <a:t>3) Chile solicitó una concesión en 1908 en territorio boliviano, lo que prueba que las aguas no cruzaban naturalmente a Chile.</a:t>
            </a:r>
          </a:p>
          <a:p>
            <a:endParaRPr lang="es-ES" sz="1600" b="1" dirty="0"/>
          </a:p>
          <a:p>
            <a:r>
              <a:rPr lang="es-ES" sz="1600" dirty="0"/>
              <a:t>Chile jamás ha realizado acto alguno relativo a las aguas del </a:t>
            </a:r>
            <a:r>
              <a:rPr lang="es-ES" sz="1600" dirty="0" err="1"/>
              <a:t>Silala</a:t>
            </a:r>
            <a:r>
              <a:rPr lang="es-ES" sz="1600" dirty="0"/>
              <a:t> en territorio de Bolivia. La concesión de 1908 en Bolivia la solicitó una empresa privada: FCAB.</a:t>
            </a:r>
          </a:p>
          <a:p>
            <a:r>
              <a:rPr lang="es-ES" sz="1600" dirty="0"/>
              <a:t>Chile otorgó una concesión en su propio territorio a FCAB en 1906.</a:t>
            </a:r>
          </a:p>
          <a:p>
            <a:endParaRPr lang="es-ES" sz="1600" dirty="0"/>
          </a:p>
          <a:p>
            <a:endParaRPr lang="es-ES" sz="1600" dirty="0"/>
          </a:p>
          <a:p>
            <a:r>
              <a:rPr lang="es-ES" sz="1600" b="1" dirty="0"/>
              <a:t>4) Chile estuvo dispuesto a pagar por el uso del agua del </a:t>
            </a:r>
            <a:r>
              <a:rPr lang="es-ES" sz="1600" b="1" dirty="0" err="1"/>
              <a:t>Silala</a:t>
            </a:r>
            <a:r>
              <a:rPr lang="es-ES" sz="1600" b="1" dirty="0"/>
              <a:t> en el preacuerdo de 2009.</a:t>
            </a:r>
          </a:p>
          <a:p>
            <a:endParaRPr lang="es-ES" sz="1600" dirty="0"/>
          </a:p>
          <a:p>
            <a:r>
              <a:rPr lang="es-ES" sz="1600" dirty="0"/>
              <a:t>No es efectivo. Según el borrador del acuerdo preliminar Bolivia podía disponer de 50% de las aguas del </a:t>
            </a:r>
            <a:r>
              <a:rPr lang="es-ES" sz="1600" dirty="0" err="1"/>
              <a:t>Silala</a:t>
            </a:r>
            <a:r>
              <a:rPr lang="es-ES" sz="1600" dirty="0"/>
              <a:t>, comercializándolas entre posibles usuarios chilenos.</a:t>
            </a:r>
          </a:p>
          <a:p>
            <a:endParaRPr lang="es-ES" sz="1600" dirty="0"/>
          </a:p>
          <a:p>
            <a:endParaRPr lang="es-ES" sz="1600" dirty="0"/>
          </a:p>
          <a:p>
            <a:r>
              <a:rPr lang="es-ES" sz="1600" b="1" dirty="0"/>
              <a:t>5) Nunca llueve, por lo tanto, no hay recarga de las aguas subterráneas.  </a:t>
            </a:r>
          </a:p>
          <a:p>
            <a:endParaRPr lang="es-ES" sz="1600" dirty="0"/>
          </a:p>
          <a:p>
            <a:r>
              <a:rPr lang="es-ES" sz="1600" dirty="0"/>
              <a:t>El promedio de la precipitación es de 160 </a:t>
            </a:r>
            <a:r>
              <a:rPr lang="es-ES" sz="1600" dirty="0" err="1"/>
              <a:t>mm.</a:t>
            </a:r>
            <a:r>
              <a:rPr lang="es-ES" sz="1600" dirty="0"/>
              <a:t>  La mayor parte dela lluvia cae en los </a:t>
            </a:r>
            <a:r>
              <a:rPr lang="es-ES" sz="1600" dirty="0" err="1"/>
              <a:t>meeses</a:t>
            </a:r>
            <a:r>
              <a:rPr lang="es-ES" sz="1600" dirty="0"/>
              <a:t> de enero a marzo, pero también hay nieve en el invierno. </a:t>
            </a:r>
          </a:p>
          <a:p>
            <a:endParaRPr lang="es-ES" sz="1600" dirty="0"/>
          </a:p>
        </p:txBody>
      </p:sp>
      <p:sp>
        <p:nvSpPr>
          <p:cNvPr id="4" name="Rectangle 3"/>
          <p:cNvSpPr/>
          <p:nvPr/>
        </p:nvSpPr>
        <p:spPr>
          <a:xfrm>
            <a:off x="552192" y="705985"/>
            <a:ext cx="6242745" cy="954107"/>
          </a:xfrm>
          <a:prstGeom prst="rect">
            <a:avLst/>
          </a:prstGeom>
        </p:spPr>
        <p:txBody>
          <a:bodyPr wrap="square">
            <a:spAutoFit/>
          </a:bodyPr>
          <a:lstStyle/>
          <a:p>
            <a:r>
              <a:rPr lang="es-ES" sz="2800" spc="-100" dirty="0">
                <a:solidFill>
                  <a:schemeClr val="tx2"/>
                </a:solidFill>
                <a:latin typeface="+mj-lt"/>
              </a:rPr>
              <a:t>Algunas afirmaciones infundadas por parte de Bolivia</a:t>
            </a:r>
          </a:p>
        </p:txBody>
      </p:sp>
    </p:spTree>
    <p:extLst>
      <p:ext uri="{BB962C8B-B14F-4D97-AF65-F5344CB8AC3E}">
        <p14:creationId xmlns:p14="http://schemas.microsoft.com/office/powerpoint/2010/main" val="1597707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E03E9EB-AFC7-4E87-8A2A-147B6CC17615}"/>
              </a:ext>
            </a:extLst>
          </p:cNvPr>
          <p:cNvSpPr txBox="1"/>
          <p:nvPr/>
        </p:nvSpPr>
        <p:spPr>
          <a:xfrm>
            <a:off x="515234" y="969519"/>
            <a:ext cx="6341165" cy="461665"/>
          </a:xfrm>
          <a:prstGeom prst="rect">
            <a:avLst/>
          </a:prstGeom>
          <a:noFill/>
        </p:spPr>
        <p:txBody>
          <a:bodyPr wrap="square" rtlCol="0">
            <a:spAutoFit/>
          </a:bodyPr>
          <a:lstStyle/>
          <a:p>
            <a:r>
              <a:rPr lang="es-ES" sz="2400" b="1" dirty="0">
                <a:latin typeface="Constantia" panose="02030602050306030303" pitchFamily="18" charset="0"/>
              </a:rPr>
              <a:t>La contrademanda presentada por Bolivia</a:t>
            </a:r>
          </a:p>
        </p:txBody>
      </p:sp>
      <p:sp>
        <p:nvSpPr>
          <p:cNvPr id="7" name="6 Marcador de número de diapositiva"/>
          <p:cNvSpPr>
            <a:spLocks noGrp="1"/>
          </p:cNvSpPr>
          <p:nvPr>
            <p:ph type="sldNum" sz="quarter" idx="12"/>
          </p:nvPr>
        </p:nvSpPr>
        <p:spPr/>
        <p:txBody>
          <a:bodyPr/>
          <a:lstStyle/>
          <a:p>
            <a:fld id="{2C30994B-05B9-41E7-889E-CAB9B6ABC133}" type="slidenum">
              <a:rPr lang="es-CL" smtClean="0"/>
              <a:pPr/>
              <a:t>51</a:t>
            </a:fld>
            <a:endParaRPr lang="es-CL"/>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06" y="1600381"/>
            <a:ext cx="7054524" cy="43137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7 CuadroTexto"/>
          <p:cNvSpPr txBox="1"/>
          <p:nvPr/>
        </p:nvSpPr>
        <p:spPr>
          <a:xfrm>
            <a:off x="2782196" y="6224291"/>
            <a:ext cx="5218982" cy="307777"/>
          </a:xfrm>
          <a:prstGeom prst="rect">
            <a:avLst/>
          </a:prstGeom>
          <a:noFill/>
        </p:spPr>
        <p:txBody>
          <a:bodyPr wrap="square" rtlCol="0">
            <a:spAutoFit/>
          </a:bodyPr>
          <a:lstStyle/>
          <a:p>
            <a:pPr algn="r"/>
            <a:r>
              <a:rPr lang="en-US" sz="1400" dirty="0" err="1">
                <a:latin typeface="Garamond" panose="02020404030301010803" pitchFamily="18" charset="0"/>
              </a:rPr>
              <a:t>Contramemoria</a:t>
            </a:r>
            <a:r>
              <a:rPr lang="en-US" sz="1400" dirty="0">
                <a:latin typeface="Garamond" panose="02020404030301010803" pitchFamily="18" charset="0"/>
              </a:rPr>
              <a:t>, p. 106</a:t>
            </a:r>
          </a:p>
        </p:txBody>
      </p:sp>
      <p:cxnSp>
        <p:nvCxnSpPr>
          <p:cNvPr id="6" name="5 Conector recto"/>
          <p:cNvCxnSpPr/>
          <p:nvPr/>
        </p:nvCxnSpPr>
        <p:spPr>
          <a:xfrm flipV="1">
            <a:off x="1740286" y="2216986"/>
            <a:ext cx="1846053" cy="8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1386604" y="3162982"/>
            <a:ext cx="6230521" cy="8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1242856" y="3522408"/>
            <a:ext cx="27033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1461374" y="4475585"/>
            <a:ext cx="6070438" cy="4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1242855" y="4804820"/>
            <a:ext cx="59688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1912816" y="6069978"/>
            <a:ext cx="43499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1386604" y="5434641"/>
            <a:ext cx="58940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V="1">
            <a:off x="5109848" y="5736565"/>
            <a:ext cx="1047164" cy="8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2" descr="Image result for logo ministerio de relaciones exterio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380" y="82820"/>
            <a:ext cx="1309684" cy="118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81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060848"/>
            <a:ext cx="7848600" cy="1656184"/>
          </a:xfrm>
        </p:spPr>
        <p:txBody>
          <a:bodyPr/>
          <a:lstStyle/>
          <a:p>
            <a:pPr marL="182880" indent="0" algn="ctr">
              <a:buNone/>
            </a:pPr>
            <a:r>
              <a:rPr lang="es-CL" sz="3200" dirty="0"/>
              <a:t>GRACIAS</a:t>
            </a:r>
          </a:p>
        </p:txBody>
      </p:sp>
      <p:sp>
        <p:nvSpPr>
          <p:cNvPr id="3" name="2 Subtítulo"/>
          <p:cNvSpPr>
            <a:spLocks noGrp="1"/>
          </p:cNvSpPr>
          <p:nvPr>
            <p:ph type="subTitle" idx="1"/>
          </p:nvPr>
        </p:nvSpPr>
        <p:spPr>
          <a:xfrm>
            <a:off x="1331640" y="3661465"/>
            <a:ext cx="6400800" cy="1752600"/>
          </a:xfrm>
        </p:spPr>
        <p:txBody>
          <a:bodyPr>
            <a:noAutofit/>
          </a:bodyPr>
          <a:lstStyle/>
          <a:p>
            <a:pPr lvl="0" algn="ctr" defTabSz="457200">
              <a:spcBef>
                <a:spcPts val="0"/>
              </a:spcBef>
              <a:buClrTx/>
              <a:buSzTx/>
            </a:pPr>
            <a:endParaRPr lang="es-ES" sz="2800" dirty="0">
              <a:solidFill>
                <a:prstClr val="black"/>
              </a:solidFill>
              <a:latin typeface="+mj-lt"/>
            </a:endParaRPr>
          </a:p>
        </p:txBody>
      </p:sp>
      <p:sp>
        <p:nvSpPr>
          <p:cNvPr id="5" name="2 Subtítulo"/>
          <p:cNvSpPr txBox="1">
            <a:spLocks/>
          </p:cNvSpPr>
          <p:nvPr/>
        </p:nvSpPr>
        <p:spPr>
          <a:xfrm>
            <a:off x="4747845" y="5713045"/>
            <a:ext cx="4244849" cy="876300"/>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r" defTabSz="457200">
              <a:spcBef>
                <a:spcPts val="0"/>
              </a:spcBef>
              <a:buClrTx/>
              <a:buSzTx/>
            </a:pPr>
            <a:r>
              <a:rPr lang="es-ES" sz="1600" dirty="0">
                <a:solidFill>
                  <a:prstClr val="black"/>
                </a:solidFill>
                <a:latin typeface="+mj-lt"/>
              </a:rPr>
              <a:t>XFT</a:t>
            </a:r>
          </a:p>
        </p:txBody>
      </p:sp>
    </p:spTree>
    <p:extLst>
      <p:ext uri="{BB962C8B-B14F-4D97-AF65-F5344CB8AC3E}">
        <p14:creationId xmlns:p14="http://schemas.microsoft.com/office/powerpoint/2010/main" val="3514349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690688" y="1468438"/>
            <a:ext cx="5761037" cy="3919537"/>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048000" y="2286000"/>
            <a:ext cx="3048000" cy="2286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980728"/>
            <a:ext cx="184731" cy="369332"/>
          </a:xfrm>
          <a:prstGeom prst="rect">
            <a:avLst/>
          </a:prstGeom>
          <a:noFill/>
        </p:spPr>
        <p:txBody>
          <a:bodyPr wrap="none" rtlCol="0">
            <a:spAutoFit/>
          </a:bodyPr>
          <a:lstStyle/>
          <a:p>
            <a:endParaRPr lang="es-ES" dirty="0"/>
          </a:p>
        </p:txBody>
      </p:sp>
      <p:pic>
        <p:nvPicPr>
          <p:cNvPr id="3" name="2 Imagen" descr="mapahaya.jpg"/>
          <p:cNvPicPr>
            <a:picLocks noChangeAspect="1"/>
          </p:cNvPicPr>
          <p:nvPr/>
        </p:nvPicPr>
        <p:blipFill>
          <a:blip r:embed="rId2" cstate="print"/>
          <a:stretch>
            <a:fillRect/>
          </a:stretch>
        </p:blipFill>
        <p:spPr>
          <a:xfrm>
            <a:off x="2771800" y="2060848"/>
            <a:ext cx="3876675" cy="29051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539750" y="549275"/>
            <a:ext cx="8135938"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s-CL" sz="2000" u="sng" dirty="0"/>
              <a:t>Declaración de Santiago 1952</a:t>
            </a:r>
          </a:p>
          <a:p>
            <a:pPr eaLnBrk="1" hangingPunct="1">
              <a:defRPr/>
            </a:pPr>
            <a:endParaRPr lang="es-CL" sz="2000" dirty="0"/>
          </a:p>
          <a:p>
            <a:pPr marL="268288" indent="-268288" eaLnBrk="1" hangingPunct="1">
              <a:defRPr/>
            </a:pPr>
            <a:r>
              <a:rPr lang="es-ES" sz="2000" dirty="0"/>
              <a:t>II. Como consecuencia de estos hechos, los Gobiernos de Chile, Ecuador y Perú proclaman como norma de su política internacional marítima, la soberanía y jurisdicción exclusivas que a cada uno de ellos corresponde sobre el mar que baña las costas de sus respectivos países, hasta una distancia mínima de 200 millas marinas desde las referidas costas.</a:t>
            </a:r>
          </a:p>
          <a:p>
            <a:pPr marL="268288" indent="-268288" eaLnBrk="1" hangingPunct="1">
              <a:defRPr/>
            </a:pPr>
            <a:r>
              <a:rPr lang="es-ES" sz="2000" dirty="0"/>
              <a:t>III. La jurisdicción y soberanía exclusivas sobre la zona marítima indicada, incluye también la soberanía y jurisdicción exclusivas sobre el suelo y subsuelo que a ella corresponde.</a:t>
            </a:r>
          </a:p>
          <a:p>
            <a:pPr marL="268288" indent="-268288" eaLnBrk="1" hangingPunct="1">
              <a:defRPr/>
            </a:pPr>
            <a:r>
              <a:rPr lang="es-ES" sz="2000" dirty="0"/>
              <a:t>IV. En el caso de territorio insular, la zona de 200 millas marinas se aplicará en todo el contorno de la isla </a:t>
            </a:r>
            <a:r>
              <a:rPr lang="en-US" sz="2000" dirty="0"/>
              <a:t>o </a:t>
            </a:r>
            <a:r>
              <a:rPr lang="en-US" sz="2000" dirty="0" err="1"/>
              <a:t>grupo</a:t>
            </a:r>
            <a:r>
              <a:rPr lang="en-US" sz="2000" dirty="0"/>
              <a:t> de </a:t>
            </a:r>
            <a:r>
              <a:rPr lang="en-US" sz="2000" dirty="0" err="1"/>
              <a:t>islas</a:t>
            </a:r>
            <a:r>
              <a:rPr lang="en-US" sz="2000" dirty="0"/>
              <a:t>.</a:t>
            </a:r>
            <a:r>
              <a:rPr lang="es-ES" sz="2000" dirty="0"/>
              <a:t>Si una isla o grupo de islas pertenecientes a uno de los países declarantes estuviere a menos de 200 millas marinas de la zona marítima general que corresponde a otro de ellos, la zona marítima de esta isla o grupo de islas quedará limitada por el paralelo del punto en que llega al mar la frontera terrestre de los </a:t>
            </a:r>
            <a:r>
              <a:rPr lang="en-US" sz="2000" dirty="0" err="1"/>
              <a:t>Estados</a:t>
            </a:r>
            <a:r>
              <a:rPr lang="en-US" sz="2000" dirty="0"/>
              <a:t> </a:t>
            </a:r>
            <a:r>
              <a:rPr lang="en-US" sz="2000" dirty="0" err="1"/>
              <a:t>respectivos</a:t>
            </a:r>
            <a:r>
              <a:rPr lang="en-US" sz="2000" dirty="0"/>
              <a:t>.</a:t>
            </a:r>
            <a:endParaRPr lang="es-CL" sz="2000" dirty="0"/>
          </a:p>
          <a:p>
            <a:pPr eaLnBrk="1" hangingPunct="1">
              <a:defRPr/>
            </a:pPr>
            <a:endParaRPr lang="es-CL" dirty="0"/>
          </a:p>
          <a:p>
            <a:pPr eaLnBrk="1" hangingPunct="1">
              <a:defRPr/>
            </a:pPr>
            <a:endParaRPr lang="en-US" dirty="0"/>
          </a:p>
        </p:txBody>
      </p:sp>
    </p:spTree>
  </p:cSld>
  <p:clrMapOvr>
    <a:masterClrMapping/>
  </p:clrMapOvr>
</p:sld>
</file>

<file path=ppt/theme/theme1.xml><?xml version="1.0" encoding="utf-8"?>
<a:theme xmlns:a="http://schemas.openxmlformats.org/drawingml/2006/main" name="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ansmisión de lis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Override1.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
  <TotalTime>4537</TotalTime>
  <Words>3495</Words>
  <Application>Microsoft Macintosh PowerPoint</Application>
  <PresentationFormat>Presentación en pantalla (4:3)</PresentationFormat>
  <Paragraphs>203</Paragraphs>
  <Slides>52</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52</vt:i4>
      </vt:variant>
    </vt:vector>
  </HeadingPairs>
  <TitlesOfParts>
    <vt:vector size="61" baseType="lpstr">
      <vt:lpstr>Arial</vt:lpstr>
      <vt:lpstr>Constantia</vt:lpstr>
      <vt:lpstr>Garamond</vt:lpstr>
      <vt:lpstr>Georgia</vt:lpstr>
      <vt:lpstr>Trebuchet MS</vt:lpstr>
      <vt:lpstr>Wingdings</vt:lpstr>
      <vt:lpstr>Wingdings 2</vt:lpstr>
      <vt:lpstr>Transmisión de listas</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ximena.fuentes</dc:creator>
  <cp:lastModifiedBy>XIMENA FUENTES</cp:lastModifiedBy>
  <cp:revision>45</cp:revision>
  <dcterms:created xsi:type="dcterms:W3CDTF">2009-06-02T01:21:14Z</dcterms:created>
  <dcterms:modified xsi:type="dcterms:W3CDTF">2022-10-06T01:47:30Z</dcterms:modified>
</cp:coreProperties>
</file>