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handoutMasterIdLst>
    <p:handoutMasterId r:id="rId19"/>
  </p:handoutMasterIdLst>
  <p:sldIdLst>
    <p:sldId id="393" r:id="rId2"/>
    <p:sldId id="404" r:id="rId3"/>
    <p:sldId id="407" r:id="rId4"/>
    <p:sldId id="394" r:id="rId5"/>
    <p:sldId id="396" r:id="rId6"/>
    <p:sldId id="395" r:id="rId7"/>
    <p:sldId id="397" r:id="rId8"/>
    <p:sldId id="398" r:id="rId9"/>
    <p:sldId id="400" r:id="rId10"/>
    <p:sldId id="399" r:id="rId11"/>
    <p:sldId id="402" r:id="rId12"/>
    <p:sldId id="403" r:id="rId13"/>
    <p:sldId id="408" r:id="rId14"/>
    <p:sldId id="405" r:id="rId15"/>
    <p:sldId id="409" r:id="rId16"/>
    <p:sldId id="410" r:id="rId17"/>
  </p:sldIdLst>
  <p:sldSz cx="9144000" cy="5143500" type="screen16x9"/>
  <p:notesSz cx="7010400" cy="9296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2CF"/>
    <a:srgbClr val="F22222"/>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52" d="100"/>
          <a:sy n="152" d="100"/>
        </p:scale>
        <p:origin x="-348" y="-2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80D831D-CBEE-4B74-83C1-8554467ED6EF}" type="datetimeFigureOut">
              <a:rPr lang="es-CL" smtClean="0"/>
              <a:t>23-08-2019</a:t>
            </a:fld>
            <a:endParaRPr lang="es-CL"/>
          </a:p>
        </p:txBody>
      </p:sp>
      <p:sp>
        <p:nvSpPr>
          <p:cNvPr id="4" name="3 Marcador de pie de página"/>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s-CL"/>
          </a:p>
        </p:txBody>
      </p:sp>
      <p:sp>
        <p:nvSpPr>
          <p:cNvPr id="5" name="4 Marcador de número de diapositiva"/>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8EDB104-B06D-4AAE-B5DC-249657CCB413}" type="slidenum">
              <a:rPr lang="es-CL" smtClean="0"/>
              <a:t>‹Nº›</a:t>
            </a:fld>
            <a:endParaRPr lang="es-CL"/>
          </a:p>
        </p:txBody>
      </p:sp>
    </p:spTree>
    <p:extLst>
      <p:ext uri="{BB962C8B-B14F-4D97-AF65-F5344CB8AC3E}">
        <p14:creationId xmlns:p14="http://schemas.microsoft.com/office/powerpoint/2010/main" val="1186662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4314A3A-1BD4-48F1-9FB7-C19A8E14052E}" type="datetimeFigureOut">
              <a:rPr lang="es-CL" smtClean="0"/>
              <a:t>23-08-2019</a:t>
            </a:fld>
            <a:endParaRPr lang="es-CL"/>
          </a:p>
        </p:txBody>
      </p:sp>
      <p:sp>
        <p:nvSpPr>
          <p:cNvPr id="4" name="3 Marcador de imagen de diapositiva"/>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BD890CC-620B-43B3-89A2-B29FE330E8A1}" type="slidenum">
              <a:rPr lang="es-CL" smtClean="0"/>
              <a:t>‹Nº›</a:t>
            </a:fld>
            <a:endParaRPr lang="es-CL"/>
          </a:p>
        </p:txBody>
      </p:sp>
    </p:spTree>
    <p:extLst>
      <p:ext uri="{BB962C8B-B14F-4D97-AF65-F5344CB8AC3E}">
        <p14:creationId xmlns:p14="http://schemas.microsoft.com/office/powerpoint/2010/main" val="35456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EF801BD0-9907-4967-98BB-28C290A0F5E2}" type="datetimeFigureOut">
              <a:rPr lang="es-CL" smtClean="0"/>
              <a:t>23-08-2019</a:t>
            </a:fld>
            <a:endParaRPr lang="es-CL"/>
          </a:p>
        </p:txBody>
      </p:sp>
      <p:sp>
        <p:nvSpPr>
          <p:cNvPr id="8" name="Slide Number Placeholder 7"/>
          <p:cNvSpPr>
            <a:spLocks noGrp="1"/>
          </p:cNvSpPr>
          <p:nvPr>
            <p:ph type="sldNum" sz="quarter" idx="11"/>
          </p:nvPr>
        </p:nvSpPr>
        <p:spPr/>
        <p:txBody>
          <a:bodyPr/>
          <a:lstStyle/>
          <a:p>
            <a:fld id="{E878A4FB-8BFC-4308-AC18-DFB07BCEF49D}" type="slidenum">
              <a:rPr lang="es-CL" smtClean="0"/>
              <a:t>‹Nº›</a:t>
            </a:fld>
            <a:endParaRPr lang="es-CL"/>
          </a:p>
        </p:txBody>
      </p:sp>
      <p:sp>
        <p:nvSpPr>
          <p:cNvPr id="9" name="Footer Placeholder 8"/>
          <p:cNvSpPr>
            <a:spLocks noGrp="1"/>
          </p:cNvSpPr>
          <p:nvPr>
            <p:ph type="ftr" sz="quarter" idx="12"/>
          </p:nvPr>
        </p:nvSpPr>
        <p:spPr/>
        <p:txBody>
          <a:bodyPr/>
          <a:lstStyle/>
          <a:p>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EF801BD0-9907-4967-98BB-28C290A0F5E2}" type="datetimeFigureOut">
              <a:rPr lang="es-CL" smtClean="0"/>
              <a:t>23-08-2019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EF801BD0-9907-4967-98BB-28C290A0F5E2}" type="datetimeFigureOut">
              <a:rPr lang="es-CL" smtClean="0"/>
              <a:t>23-08-2019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F801BD0-9907-4967-98BB-28C290A0F5E2}" type="datetimeFigureOut">
              <a:rPr lang="es-CL" smtClean="0"/>
              <a:t>23-08-2019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F801BD0-9907-4967-98BB-28C290A0F5E2}" type="datetimeFigureOut">
              <a:rPr lang="es-CL" smtClean="0"/>
              <a:t>23-08-2019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878A4FB-8BFC-4308-AC18-DFB07BCEF49D}" type="slidenum">
              <a:rPr lang="es-CL" smtClean="0"/>
              <a:t>‹Nº›</a:t>
            </a:fld>
            <a:endParaRPr lang="es-CL"/>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F801BD0-9907-4967-98BB-28C290A0F5E2}" type="datetimeFigureOut">
              <a:rPr lang="es-CL" smtClean="0"/>
              <a:t>23-08-2019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878A4FB-8BFC-4308-AC18-DFB07BCEF49D}" type="slidenum">
              <a:rPr lang="es-CL" smtClean="0"/>
              <a:t>‹Nº›</a:t>
            </a:fld>
            <a:endParaRPr lang="es-CL"/>
          </a:p>
        </p:txBody>
      </p:sp>
      <p:sp>
        <p:nvSpPr>
          <p:cNvPr id="9" name="Content Placeholder 8"/>
          <p:cNvSpPr>
            <a:spLocks noGrp="1"/>
          </p:cNvSpPr>
          <p:nvPr>
            <p:ph sz="quarter" idx="13"/>
          </p:nvPr>
        </p:nvSpPr>
        <p:spPr>
          <a:xfrm>
            <a:off x="365760" y="1200150"/>
            <a:ext cx="4041648" cy="339471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EF801BD0-9907-4967-98BB-28C290A0F5E2}" type="datetimeFigureOut">
              <a:rPr lang="es-CL" smtClean="0"/>
              <a:t>23-08-2019</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E878A4FB-8BFC-4308-AC18-DFB07BCEF49D}" type="slidenum">
              <a:rPr lang="es-CL" smtClean="0"/>
              <a:t>‹Nº›</a:t>
            </a:fld>
            <a:endParaRPr lang="es-CL"/>
          </a:p>
        </p:txBody>
      </p:sp>
      <p:sp>
        <p:nvSpPr>
          <p:cNvPr id="11" name="Content Placeholder 10"/>
          <p:cNvSpPr>
            <a:spLocks noGrp="1"/>
          </p:cNvSpPr>
          <p:nvPr>
            <p:ph sz="quarter" idx="13"/>
          </p:nvPr>
        </p:nvSpPr>
        <p:spPr>
          <a:xfrm>
            <a:off x="457200" y="1659636"/>
            <a:ext cx="4041648" cy="293522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F801BD0-9907-4967-98BB-28C290A0F5E2}" type="datetimeFigureOut">
              <a:rPr lang="es-CL" smtClean="0"/>
              <a:t>23-08-2019</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01BD0-9907-4967-98BB-28C290A0F5E2}" type="datetimeFigureOut">
              <a:rPr lang="es-CL" smtClean="0"/>
              <a:t>23-08-2019</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F801BD0-9907-4967-98BB-28C290A0F5E2}" type="datetimeFigureOut">
              <a:rPr lang="es-CL" smtClean="0"/>
              <a:t>23-08-2019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F801BD0-9907-4967-98BB-28C290A0F5E2}" type="datetimeFigureOut">
              <a:rPr lang="es-CL" smtClean="0"/>
              <a:t>23-08-2019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878A4FB-8BFC-4308-AC18-DFB07BCEF49D}" type="slidenum">
              <a:rPr lang="es-CL" smtClean="0"/>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76000">
              <a:schemeClr val="tx2">
                <a:lumMod val="40000"/>
                <a:lumOff val="60000"/>
                <a:alpha val="10000"/>
              </a:schemeClr>
            </a:gs>
            <a:gs pos="92000">
              <a:schemeClr val="accent5">
                <a:lumMod val="40000"/>
                <a:lumOff val="60000"/>
                <a:alpha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F801BD0-9907-4967-98BB-28C290A0F5E2}" type="datetimeFigureOut">
              <a:rPr lang="es-CL" smtClean="0"/>
              <a:t>23-08-2019</a:t>
            </a:fld>
            <a:endParaRPr lang="es-CL"/>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CL"/>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878A4FB-8BFC-4308-AC18-DFB07BCEF49D}" type="slidenum">
              <a:rPr lang="es-CL" smtClean="0"/>
              <a:t>‹Nº›</a:t>
            </a:fld>
            <a:endParaRPr lang="es-CL"/>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69099" y="195486"/>
            <a:ext cx="7772400" cy="1229867"/>
          </a:xfrm>
        </p:spPr>
        <p:txBody>
          <a:bodyPr/>
          <a:lstStyle/>
          <a:p>
            <a:r>
              <a:rPr lang="es-MX" sz="3600" dirty="0"/>
              <a:t>DIRECCIÓN NACIONAL DE FRONTERAS Y LÍMITES</a:t>
            </a:r>
            <a:endParaRPr lang="es-CL" sz="3600" dirty="0"/>
          </a:p>
        </p:txBody>
      </p:sp>
      <p:sp>
        <p:nvSpPr>
          <p:cNvPr id="3" name="2 Subtítulo"/>
          <p:cNvSpPr>
            <a:spLocks noGrp="1"/>
          </p:cNvSpPr>
          <p:nvPr>
            <p:ph type="subTitle" idx="1"/>
          </p:nvPr>
        </p:nvSpPr>
        <p:spPr>
          <a:xfrm>
            <a:off x="2013484" y="3723878"/>
            <a:ext cx="5256584" cy="914400"/>
          </a:xfrm>
        </p:spPr>
        <p:txBody>
          <a:bodyPr>
            <a:normAutofit/>
          </a:bodyPr>
          <a:lstStyle/>
          <a:p>
            <a:r>
              <a:rPr lang="es-MX" sz="1800" dirty="0" smtClean="0"/>
              <a:t>Ximena Fuentes Torrijo</a:t>
            </a:r>
            <a:endParaRPr lang="es-MX" sz="1800" dirty="0"/>
          </a:p>
          <a:p>
            <a:r>
              <a:rPr lang="es-MX" sz="1800" dirty="0" smtClean="0"/>
              <a:t>7 </a:t>
            </a:r>
            <a:r>
              <a:rPr lang="es-MX" sz="1800" dirty="0"/>
              <a:t>de </a:t>
            </a:r>
            <a:r>
              <a:rPr lang="es-MX" sz="1800" dirty="0" smtClean="0"/>
              <a:t>diciembre </a:t>
            </a:r>
            <a:r>
              <a:rPr lang="es-MX" sz="1800" dirty="0"/>
              <a:t>de 2017</a:t>
            </a:r>
            <a:endParaRPr lang="es-CL" sz="1800" dirty="0"/>
          </a:p>
        </p:txBody>
      </p:sp>
      <p:pic>
        <p:nvPicPr>
          <p:cNvPr id="4" name="Picture 3" descr="F:\Documentos\2017\ADP MDM\LOGO Gobierno 50 años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35646"/>
            <a:ext cx="1568864" cy="1564449"/>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1635646"/>
            <a:ext cx="1676368" cy="1676368"/>
          </a:xfrm>
          <a:prstGeom prst="rect">
            <a:avLst/>
          </a:prstGeom>
        </p:spPr>
      </p:pic>
      <p:sp>
        <p:nvSpPr>
          <p:cNvPr id="6" name="1 Título"/>
          <p:cNvSpPr txBox="1">
            <a:spLocks/>
          </p:cNvSpPr>
          <p:nvPr/>
        </p:nvSpPr>
        <p:spPr>
          <a:xfrm>
            <a:off x="755576" y="3867894"/>
            <a:ext cx="7772400" cy="1229867"/>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dirty="0"/>
              <a:t>Ministerio de Relaciones Exteriores de Chile</a:t>
            </a:r>
            <a:endParaRPr lang="es-CL" sz="2400" dirty="0"/>
          </a:p>
        </p:txBody>
      </p:sp>
      <p:sp>
        <p:nvSpPr>
          <p:cNvPr id="7" name="6 Rectángulo"/>
          <p:cNvSpPr/>
          <p:nvPr/>
        </p:nvSpPr>
        <p:spPr>
          <a:xfrm>
            <a:off x="1809403" y="2002371"/>
            <a:ext cx="5472608" cy="830997"/>
          </a:xfrm>
          <a:prstGeom prst="rect">
            <a:avLst/>
          </a:prstGeom>
        </p:spPr>
        <p:txBody>
          <a:bodyPr wrap="square">
            <a:spAutoFit/>
          </a:bodyPr>
          <a:lstStyle/>
          <a:p>
            <a:pPr algn="ctr"/>
            <a:r>
              <a:rPr lang="es-CL" sz="2400" b="1" dirty="0">
                <a:solidFill>
                  <a:srgbClr val="FF0000"/>
                </a:solidFill>
              </a:rPr>
              <a:t>EXPOSICION SOBRE EL JUICIO ARBITRAL DEL CANAL BEAGLE</a:t>
            </a:r>
            <a:endParaRPr lang="es-CL" sz="2400" dirty="0">
              <a:solidFill>
                <a:srgbClr val="FF0000"/>
              </a:solidFill>
            </a:endParaRPr>
          </a:p>
        </p:txBody>
      </p:sp>
    </p:spTree>
    <p:extLst>
      <p:ext uri="{BB962C8B-B14F-4D97-AF65-F5344CB8AC3E}">
        <p14:creationId xmlns:p14="http://schemas.microsoft.com/office/powerpoint/2010/main" val="3868465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51470"/>
            <a:ext cx="5976018" cy="4990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67694"/>
            <a:ext cx="2880000" cy="2670036"/>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23478"/>
            <a:ext cx="3456384" cy="1399638"/>
          </a:xfrm>
          <a:prstGeom prst="rect">
            <a:avLst/>
          </a:prstGeom>
          <a:noFill/>
          <a:ln w="25400">
            <a:solidFill>
              <a:srgbClr val="E812C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240680" y="135508"/>
            <a:ext cx="4043288" cy="338554"/>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Chile de Barros Arana de 1890</a:t>
            </a:r>
          </a:p>
        </p:txBody>
      </p:sp>
      <p:sp>
        <p:nvSpPr>
          <p:cNvPr id="2" name="1 Rectángulo"/>
          <p:cNvSpPr/>
          <p:nvPr/>
        </p:nvSpPr>
        <p:spPr>
          <a:xfrm>
            <a:off x="6732240" y="3939902"/>
            <a:ext cx="1368152" cy="576064"/>
          </a:xfrm>
          <a:prstGeom prst="rect">
            <a:avLst/>
          </a:prstGeom>
          <a:noFill/>
          <a:ln>
            <a:solidFill>
              <a:srgbClr val="E812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943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22021"/>
            <a:ext cx="2736304" cy="4204000"/>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23478"/>
            <a:ext cx="3095944" cy="2791683"/>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975003"/>
            <a:ext cx="2664296" cy="2994866"/>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286000" y="1971586"/>
            <a:ext cx="4572000" cy="369332"/>
          </a:xfrm>
          <a:prstGeom prst="rect">
            <a:avLst/>
          </a:prstGeom>
        </p:spPr>
        <p:txBody>
          <a:bodyPr>
            <a:spAutoFit/>
          </a:bodyPr>
          <a:lstStyle/>
          <a:p>
            <a:r>
              <a:rPr lang="es-CL" dirty="0" smtClean="0"/>
              <a:t>.</a:t>
            </a:r>
            <a:endParaRPr lang="es-CL" dirty="0"/>
          </a:p>
        </p:txBody>
      </p:sp>
      <p:sp>
        <p:nvSpPr>
          <p:cNvPr id="6" name="5 CuadroTexto"/>
          <p:cNvSpPr txBox="1"/>
          <p:nvPr/>
        </p:nvSpPr>
        <p:spPr>
          <a:xfrm>
            <a:off x="240680" y="135508"/>
            <a:ext cx="5555456" cy="584775"/>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la República Argentina y de los Países Limítrofes.1891 por el Dr. Luis </a:t>
            </a:r>
            <a:r>
              <a:rPr lang="es-CL" sz="1600" dirty="0" err="1">
                <a:solidFill>
                  <a:schemeClr val="tx2"/>
                </a:solidFill>
                <a:effectLst>
                  <a:outerShdw blurRad="63500" dist="38100" dir="5400000" algn="t" rotWithShape="0">
                    <a:prstClr val="black">
                      <a:alpha val="25000"/>
                    </a:prstClr>
                  </a:outerShdw>
                </a:effectLst>
                <a:ea typeface="+mj-ea"/>
                <a:cs typeface="+mj-cs"/>
              </a:rPr>
              <a:t>Brackebusch</a:t>
            </a:r>
            <a:endParaRPr lang="es-CL" sz="1600" dirty="0">
              <a:solidFill>
                <a:schemeClr val="tx2"/>
              </a:solidFill>
              <a:effectLst>
                <a:outerShdw blurRad="63500" dist="38100" dir="5400000" algn="t" rotWithShape="0">
                  <a:prstClr val="black">
                    <a:alpha val="25000"/>
                  </a:prstClr>
                </a:outerShdw>
              </a:effectLst>
              <a:ea typeface="+mj-ea"/>
              <a:cs typeface="+mj-cs"/>
            </a:endParaRPr>
          </a:p>
        </p:txBody>
      </p:sp>
    </p:spTree>
    <p:extLst>
      <p:ext uri="{BB962C8B-B14F-4D97-AF65-F5344CB8AC3E}">
        <p14:creationId xmlns:p14="http://schemas.microsoft.com/office/powerpoint/2010/main" val="2485103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57405"/>
            <a:ext cx="3168352" cy="4434481"/>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3478"/>
            <a:ext cx="3960000" cy="2954214"/>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132215"/>
            <a:ext cx="3960000" cy="1924251"/>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40680" y="135508"/>
            <a:ext cx="4187304" cy="338554"/>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Chile de Juan </a:t>
            </a:r>
            <a:r>
              <a:rPr lang="es-CL" sz="1600" dirty="0" err="1">
                <a:solidFill>
                  <a:schemeClr val="tx2"/>
                </a:solidFill>
                <a:effectLst>
                  <a:outerShdw blurRad="63500" dist="38100" dir="5400000" algn="t" rotWithShape="0">
                    <a:prstClr val="black">
                      <a:alpha val="25000"/>
                    </a:prstClr>
                  </a:outerShdw>
                </a:effectLst>
                <a:ea typeface="+mj-ea"/>
                <a:cs typeface="+mj-cs"/>
              </a:rPr>
              <a:t>Turke</a:t>
            </a:r>
            <a:r>
              <a:rPr lang="es-CL" sz="1600" dirty="0">
                <a:solidFill>
                  <a:schemeClr val="tx2"/>
                </a:solidFill>
                <a:effectLst>
                  <a:outerShdw blurRad="63500" dist="38100" dir="5400000" algn="t" rotWithShape="0">
                    <a:prstClr val="black">
                      <a:alpha val="25000"/>
                    </a:prstClr>
                  </a:outerShdw>
                </a:effectLst>
                <a:ea typeface="+mj-ea"/>
                <a:cs typeface="+mj-cs"/>
              </a:rPr>
              <a:t>. 1895</a:t>
            </a:r>
          </a:p>
        </p:txBody>
      </p:sp>
    </p:spTree>
    <p:extLst>
      <p:ext uri="{BB962C8B-B14F-4D97-AF65-F5344CB8AC3E}">
        <p14:creationId xmlns:p14="http://schemas.microsoft.com/office/powerpoint/2010/main" val="454372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31590"/>
            <a:ext cx="8229600" cy="3607049"/>
          </a:xfrm>
        </p:spPr>
        <p:txBody>
          <a:bodyPr>
            <a:normAutofit fontScale="62500" lnSpcReduction="20000"/>
          </a:bodyPr>
          <a:lstStyle/>
          <a:p>
            <a:pPr marL="0" indent="0" algn="just">
              <a:buNone/>
            </a:pPr>
            <a:r>
              <a:rPr lang="es-CL" sz="3200" dirty="0"/>
              <a:t>La Corte permanecerá aquí para llegar a su decisión y ello requerirá tiempo. </a:t>
            </a:r>
            <a:r>
              <a:rPr lang="es-CL" sz="3200" dirty="0" smtClean="0"/>
              <a:t>Los </a:t>
            </a:r>
            <a:r>
              <a:rPr lang="es-CL" sz="3200" dirty="0"/>
              <a:t>argumentos de ambas Partes son poderosos y no será fácil elegir entre ellos. La Corte se desempeñará con plena conciencia, teniendo en mente la gran importancia que el resultado tendrá para ambas Partes</a:t>
            </a:r>
            <a:r>
              <a:rPr lang="es-CL" sz="3200" dirty="0" smtClean="0"/>
              <a:t>.</a:t>
            </a:r>
          </a:p>
          <a:p>
            <a:pPr marL="0" indent="0" algn="just">
              <a:buNone/>
            </a:pPr>
            <a:endParaRPr lang="es-CL" sz="2800" dirty="0"/>
          </a:p>
          <a:p>
            <a:pPr marL="0" indent="0" algn="just">
              <a:buNone/>
            </a:pPr>
            <a:r>
              <a:rPr lang="es-CL" sz="3200" dirty="0"/>
              <a:t>Pero aquí y en conclusión, permítaseme decir lo que sigue: constituye uno de los aspectos más sombríos de los litigios – y la Corte lo sabe perfectamente – que una decisión que se emita conforme a derecho debe, en principio, desilusionar a una u otra de las Partes, a menos que las circunstancias sean excepcionalísimas. Este es un riesgo que ellas asumen anticipadamente, junto con la obligación, ante el honor y el derecho, de aceptar el resultado, cualquiera que éste sea.</a:t>
            </a:r>
          </a:p>
        </p:txBody>
      </p:sp>
      <p:sp>
        <p:nvSpPr>
          <p:cNvPr id="5" name="4 CuadroTexto"/>
          <p:cNvSpPr txBox="1"/>
          <p:nvPr/>
        </p:nvSpPr>
        <p:spPr>
          <a:xfrm>
            <a:off x="611560" y="267494"/>
            <a:ext cx="7920880" cy="707886"/>
          </a:xfrm>
          <a:prstGeom prst="rect">
            <a:avLst/>
          </a:prstGeom>
          <a:noFill/>
        </p:spPr>
        <p:txBody>
          <a:bodyPr wrap="square" rtlCol="0">
            <a:spAutoFit/>
          </a:bodyPr>
          <a:lstStyle/>
          <a:p>
            <a:pPr algn="ctr"/>
            <a:r>
              <a:rPr lang="es-CL" sz="2000" dirty="0">
                <a:solidFill>
                  <a:schemeClr val="tx2"/>
                </a:solidFill>
                <a:effectLst>
                  <a:outerShdw blurRad="63500" dist="38100" dir="5400000" algn="t" rotWithShape="0">
                    <a:prstClr val="black">
                      <a:alpha val="25000"/>
                    </a:prstClr>
                  </a:outerShdw>
                </a:effectLst>
                <a:ea typeface="+mj-ea"/>
                <a:cs typeface="+mj-cs"/>
              </a:rPr>
              <a:t>Al término de los Alegatos Orales el Presidente del Tribunal Arbitral Sir Gerald </a:t>
            </a:r>
            <a:r>
              <a:rPr lang="es-CL" sz="2000" dirty="0" err="1">
                <a:solidFill>
                  <a:schemeClr val="tx2"/>
                </a:solidFill>
                <a:effectLst>
                  <a:outerShdw blurRad="63500" dist="38100" dir="5400000" algn="t" rotWithShape="0">
                    <a:prstClr val="black">
                      <a:alpha val="25000"/>
                    </a:prstClr>
                  </a:outerShdw>
                </a:effectLst>
                <a:ea typeface="+mj-ea"/>
                <a:cs typeface="+mj-cs"/>
              </a:rPr>
              <a:t>Fitz</a:t>
            </a:r>
            <a:r>
              <a:rPr lang="es-CL" sz="2000" dirty="0">
                <a:solidFill>
                  <a:schemeClr val="tx2"/>
                </a:solidFill>
                <a:effectLst>
                  <a:outerShdw blurRad="63500" dist="38100" dir="5400000" algn="t" rotWithShape="0">
                    <a:prstClr val="black">
                      <a:alpha val="25000"/>
                    </a:prstClr>
                  </a:outerShdw>
                </a:effectLst>
                <a:ea typeface="+mj-ea"/>
                <a:cs typeface="+mj-cs"/>
              </a:rPr>
              <a:t> Maurice expresó lo siguiente:</a:t>
            </a:r>
          </a:p>
        </p:txBody>
      </p:sp>
    </p:spTree>
    <p:extLst>
      <p:ext uri="{BB962C8B-B14F-4D97-AF65-F5344CB8AC3E}">
        <p14:creationId xmlns:p14="http://schemas.microsoft.com/office/powerpoint/2010/main" val="1647337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9542"/>
            <a:ext cx="5400000" cy="4138018"/>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1140"/>
          <a:stretch/>
        </p:blipFill>
        <p:spPr bwMode="auto">
          <a:xfrm>
            <a:off x="3635896" y="56228"/>
            <a:ext cx="5410200" cy="5367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713" y="1635646"/>
            <a:ext cx="3455384" cy="2560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164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95536" y="627534"/>
            <a:ext cx="8424936" cy="3970318"/>
          </a:xfrm>
          <a:prstGeom prst="rect">
            <a:avLst/>
          </a:prstGeom>
          <a:noFill/>
        </p:spPr>
        <p:txBody>
          <a:bodyPr wrap="square" rtlCol="0">
            <a:spAutoFit/>
          </a:bodyPr>
          <a:lstStyle/>
          <a:p>
            <a:r>
              <a:rPr lang="es-ES" dirty="0" smtClean="0"/>
              <a:t>El valor de los mapas según el Laudo de 1977</a:t>
            </a:r>
          </a:p>
          <a:p>
            <a:endParaRPr lang="es-ES" dirty="0"/>
          </a:p>
          <a:p>
            <a:r>
              <a:rPr lang="es-ES" dirty="0" smtClean="0"/>
              <a:t>1) Un mapa por sí solo no puede derogar un tratado.</a:t>
            </a:r>
          </a:p>
          <a:p>
            <a:r>
              <a:rPr lang="es-ES" dirty="0" smtClean="0"/>
              <a:t>2) Los mapas pueden servir para interpretar lo que dice un tratado: </a:t>
            </a:r>
          </a:p>
          <a:p>
            <a:r>
              <a:rPr lang="es-ES" dirty="0"/>
              <a:t> </a:t>
            </a:r>
            <a:r>
              <a:rPr lang="es-ES" dirty="0" smtClean="0"/>
              <a:t>    a) un mapa anterior a un tratado puede arrojar luz sobre las circunstancias de suscripción del tratado.</a:t>
            </a:r>
          </a:p>
          <a:p>
            <a:r>
              <a:rPr lang="es-ES" dirty="0"/>
              <a:t> </a:t>
            </a:r>
            <a:r>
              <a:rPr lang="es-ES" dirty="0" smtClean="0"/>
              <a:t>    b) un mapa posterior a un tratado puede arrojar luz sobre la intención de las partes</a:t>
            </a:r>
          </a:p>
          <a:p>
            <a:r>
              <a:rPr lang="es-ES" dirty="0" smtClean="0"/>
              <a:t>3) La distinción entre mapas privados y mapas oficiales no es tan relevante.</a:t>
            </a:r>
          </a:p>
          <a:p>
            <a:r>
              <a:rPr lang="es-ES" dirty="0" smtClean="0"/>
              <a:t>4) Los mapas que emanan de la propia parte que los presenta tienen valor en cuanto pueden mostrar un convencimiento y una consistente conducta.</a:t>
            </a:r>
          </a:p>
          <a:p>
            <a:r>
              <a:rPr lang="es-ES" dirty="0" smtClean="0"/>
              <a:t>5) Los mapas que emanan de la parte contraria reforzando la posición de la otra parte tienen gran valor.</a:t>
            </a:r>
          </a:p>
          <a:p>
            <a:endParaRPr lang="es-ES" dirty="0"/>
          </a:p>
        </p:txBody>
      </p:sp>
    </p:spTree>
    <p:extLst>
      <p:ext uri="{BB962C8B-B14F-4D97-AF65-F5344CB8AC3E}">
        <p14:creationId xmlns:p14="http://schemas.microsoft.com/office/powerpoint/2010/main" val="69127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3529" y="483518"/>
            <a:ext cx="8136904" cy="2031325"/>
          </a:xfrm>
          <a:prstGeom prst="rect">
            <a:avLst/>
          </a:prstGeom>
          <a:noFill/>
        </p:spPr>
        <p:txBody>
          <a:bodyPr wrap="square" rtlCol="0">
            <a:spAutoFit/>
          </a:bodyPr>
          <a:lstStyle/>
          <a:p>
            <a:pPr marL="342900" indent="-342900">
              <a:buAutoNum type="arabicParenR" startAt="6"/>
            </a:pPr>
            <a:r>
              <a:rPr lang="es-ES" dirty="0" smtClean="0"/>
              <a:t>Los </a:t>
            </a:r>
            <a:r>
              <a:rPr lang="es-ES" dirty="0"/>
              <a:t>mapas que emanas de terceras partes tienen valor porque los terceros son neutrales de las propias partes. Tienen gran valor cuando es claro que los terceros han actuado en forma independiente.</a:t>
            </a:r>
          </a:p>
          <a:p>
            <a:pPr marL="342900" indent="-342900">
              <a:buAutoNum type="arabicParenR" startAt="6"/>
            </a:pPr>
            <a:r>
              <a:rPr lang="es-ES" dirty="0" smtClean="0"/>
              <a:t>El valor de un mapa puede variar de acuerdo  a la fecha de confección. Los mapas contemporáneos con el tratado que se trata de interpretar tienen más valor que los </a:t>
            </a:r>
            <a:r>
              <a:rPr lang="es-ES" smtClean="0"/>
              <a:t>mapas recientes.</a:t>
            </a:r>
          </a:p>
          <a:p>
            <a:endParaRPr lang="es-ES" dirty="0"/>
          </a:p>
        </p:txBody>
      </p:sp>
    </p:spTree>
    <p:extLst>
      <p:ext uri="{BB962C8B-B14F-4D97-AF65-F5344CB8AC3E}">
        <p14:creationId xmlns:p14="http://schemas.microsoft.com/office/powerpoint/2010/main" val="60662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1891"/>
            <a:ext cx="6840000" cy="4848131"/>
          </a:xfrm>
          <a:prstGeom prst="rect">
            <a:avLst/>
          </a:prstGeom>
          <a:noFill/>
          <a:ln>
            <a:noFill/>
          </a:ln>
          <a:effectLst>
            <a:outerShdw blurRad="381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91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7574"/>
            <a:ext cx="8229600" cy="3607049"/>
          </a:xfrm>
        </p:spPr>
        <p:txBody>
          <a:bodyPr>
            <a:normAutofit fontScale="62500" lnSpcReduction="20000"/>
          </a:bodyPr>
          <a:lstStyle/>
          <a:p>
            <a:pPr marL="0" indent="0" algn="just">
              <a:buNone/>
            </a:pPr>
            <a:r>
              <a:rPr lang="es-CL" sz="2800" dirty="0"/>
              <a:t>El artículo 3° de este Tratado y que nos interesa para el presente caso dice</a:t>
            </a:r>
            <a:r>
              <a:rPr lang="es-CL" sz="2800" dirty="0" smtClean="0"/>
              <a:t>:</a:t>
            </a:r>
          </a:p>
          <a:p>
            <a:pPr marL="0" indent="0" algn="just">
              <a:buNone/>
            </a:pPr>
            <a:endParaRPr lang="es-CL" sz="2800" dirty="0"/>
          </a:p>
          <a:p>
            <a:pPr marL="0" indent="0" algn="just">
              <a:buNone/>
            </a:pPr>
            <a:r>
              <a:rPr lang="es-CL" sz="2800" dirty="0"/>
              <a:t>En la Tierra del Fuego se trazará una línea que, partiendo del punto denominado Cabo del Espíritu Santo en la latitud cincuenta y dos grados cuarenta minutos, se prolongará hacia el Sur, coincidiendo con el meridiano occidental de Greenwich, sesenta y ocho grados treinta y cuatro minutos hasta tocar en el Canal Beagle. La Tierra del Fuego dividida de esta manera será chilena en la parte occidental y Argentina en la parte oriental. En cuanto a las islas, pertenecerán a la República Argentina la isla de los Estados, los islotes próximamente inmediatos a ésta y las demás islas que haya sobre el Atlántico al Oriente de la Tierra del Fuego y costas orientales de la Patagonia; y pertenecerán a Chile todas las islas al Sur del Canal Beagle </a:t>
            </a:r>
            <a:r>
              <a:rPr lang="es-CL" sz="2800" dirty="0" smtClean="0"/>
              <a:t>hasta el Cabo de Hornos y las </a:t>
            </a:r>
            <a:r>
              <a:rPr lang="es-CL" sz="2800" smtClean="0"/>
              <a:t>que haya al </a:t>
            </a:r>
            <a:r>
              <a:rPr lang="es-CL" sz="2800" dirty="0" smtClean="0"/>
              <a:t>occidente de la Tierra del Fuego.  </a:t>
            </a:r>
            <a:endParaRPr lang="es-CL" sz="2800" dirty="0"/>
          </a:p>
        </p:txBody>
      </p:sp>
      <p:sp>
        <p:nvSpPr>
          <p:cNvPr id="5" name="4 CuadroTexto"/>
          <p:cNvSpPr txBox="1"/>
          <p:nvPr/>
        </p:nvSpPr>
        <p:spPr>
          <a:xfrm>
            <a:off x="611560" y="267494"/>
            <a:ext cx="7920880" cy="707886"/>
          </a:xfrm>
          <a:prstGeom prst="rect">
            <a:avLst/>
          </a:prstGeom>
          <a:noFill/>
        </p:spPr>
        <p:txBody>
          <a:bodyPr wrap="square" rtlCol="0">
            <a:spAutoFit/>
          </a:bodyPr>
          <a:lstStyle/>
          <a:p>
            <a:pPr algn="ctr"/>
            <a:r>
              <a:rPr lang="es-CL" sz="2000" dirty="0">
                <a:solidFill>
                  <a:schemeClr val="tx2"/>
                </a:solidFill>
                <a:effectLst>
                  <a:outerShdw blurRad="63500" dist="38100" dir="5400000" algn="t" rotWithShape="0">
                    <a:prstClr val="black">
                      <a:alpha val="25000"/>
                    </a:prstClr>
                  </a:outerShdw>
                </a:effectLst>
                <a:ea typeface="+mj-ea"/>
                <a:cs typeface="+mj-cs"/>
              </a:rPr>
              <a:t>El 23 de julio de 1881 se suscribe en Buenos Aires el Tratado de Límites entre las Repúblicas de Argentina y Chile</a:t>
            </a:r>
          </a:p>
        </p:txBody>
      </p:sp>
    </p:spTree>
    <p:extLst>
      <p:ext uri="{BB962C8B-B14F-4D97-AF65-F5344CB8AC3E}">
        <p14:creationId xmlns:p14="http://schemas.microsoft.com/office/powerpoint/2010/main" val="1768968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80" y="1030403"/>
            <a:ext cx="5760000" cy="39176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23478"/>
            <a:ext cx="4326260" cy="2883047"/>
          </a:xfrm>
          <a:prstGeom prst="rect">
            <a:avLst/>
          </a:prstGeom>
          <a:noFill/>
          <a:ln w="19050">
            <a:solidFill>
              <a:srgbClr val="FF0000"/>
            </a:solidFill>
            <a:miter lim="800000"/>
            <a:headEnd/>
            <a:tailEnd/>
          </a:ln>
          <a:effectLst>
            <a:outerShdw dist="50800"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769" y="3417762"/>
            <a:ext cx="4196507" cy="1631596"/>
          </a:xfrm>
          <a:prstGeom prst="rect">
            <a:avLst/>
          </a:prstGeom>
          <a:noFill/>
          <a:ln w="25400">
            <a:solidFill>
              <a:srgbClr val="E812CF"/>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240680" y="135508"/>
            <a:ext cx="4403328" cy="830997"/>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Rufino de Elizalde </a:t>
            </a:r>
            <a:r>
              <a:rPr lang="es-CL" sz="1600" dirty="0" smtClean="0">
                <a:solidFill>
                  <a:schemeClr val="tx2"/>
                </a:solidFill>
                <a:effectLst>
                  <a:outerShdw blurRad="63500" dist="38100" dir="5400000" algn="t" rotWithShape="0">
                    <a:prstClr val="black">
                      <a:alpha val="25000"/>
                    </a:prstClr>
                  </a:outerShdw>
                </a:effectLst>
                <a:ea typeface="+mj-ea"/>
                <a:cs typeface="+mj-cs"/>
              </a:rPr>
              <a:t>Ministro de </a:t>
            </a:r>
            <a:r>
              <a:rPr lang="es-CL" sz="1600" dirty="0">
                <a:solidFill>
                  <a:schemeClr val="tx2"/>
                </a:solidFill>
                <a:effectLst>
                  <a:outerShdw blurRad="63500" dist="38100" dir="5400000" algn="t" rotWithShape="0">
                    <a:prstClr val="black">
                      <a:alpha val="25000"/>
                    </a:prstClr>
                  </a:outerShdw>
                </a:effectLst>
                <a:ea typeface="+mj-ea"/>
                <a:cs typeface="+mj-cs"/>
              </a:rPr>
              <a:t>Relaciones Exteriores de Argentina, previo al Tratado de 23 de julio de 1881</a:t>
            </a:r>
          </a:p>
        </p:txBody>
      </p:sp>
      <p:sp>
        <p:nvSpPr>
          <p:cNvPr id="3" name="2 Rectángulo"/>
          <p:cNvSpPr/>
          <p:nvPr/>
        </p:nvSpPr>
        <p:spPr>
          <a:xfrm>
            <a:off x="3995936" y="3867894"/>
            <a:ext cx="648072" cy="504056"/>
          </a:xfrm>
          <a:prstGeom prst="rect">
            <a:avLst/>
          </a:prstGeom>
          <a:noFill/>
          <a:ln>
            <a:solidFill>
              <a:srgbClr val="F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3 Rectángulo"/>
          <p:cNvSpPr/>
          <p:nvPr/>
        </p:nvSpPr>
        <p:spPr>
          <a:xfrm>
            <a:off x="1043608" y="4158739"/>
            <a:ext cx="1656184" cy="426422"/>
          </a:xfrm>
          <a:prstGeom prst="rect">
            <a:avLst/>
          </a:prstGeom>
          <a:noFill/>
          <a:ln>
            <a:solidFill>
              <a:srgbClr val="E812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186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29" y="734374"/>
            <a:ext cx="3497808" cy="4252770"/>
          </a:xfrm>
          <a:prstGeom prst="rect">
            <a:avLst/>
          </a:prstGeom>
          <a:noFill/>
          <a:ln>
            <a:noFill/>
          </a:ln>
          <a:effectLst>
            <a:outerShdw blurRad="3302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83734"/>
            <a:ext cx="2880000" cy="2836414"/>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291830"/>
            <a:ext cx="3168352" cy="1676613"/>
          </a:xfrm>
          <a:prstGeom prst="rect">
            <a:avLst/>
          </a:prstGeom>
          <a:noFill/>
          <a:ln w="25400">
            <a:solidFill>
              <a:srgbClr val="FF0000"/>
            </a:solidFill>
            <a:miter lim="800000"/>
            <a:headEnd/>
            <a:tailEnd/>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240680" y="51470"/>
            <a:ext cx="4403328" cy="584775"/>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Límites Australes de Argentina según el Tratado de Límites de 23 de julio de 1881</a:t>
            </a:r>
          </a:p>
        </p:txBody>
      </p:sp>
      <p:sp>
        <p:nvSpPr>
          <p:cNvPr id="2" name="1 Rectángulo"/>
          <p:cNvSpPr/>
          <p:nvPr/>
        </p:nvSpPr>
        <p:spPr>
          <a:xfrm>
            <a:off x="2339752" y="4011910"/>
            <a:ext cx="79208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694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71550"/>
            <a:ext cx="5760000" cy="4059094"/>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75222"/>
            <a:ext cx="2880000" cy="2657117"/>
          </a:xfrm>
          <a:prstGeom prst="rect">
            <a:avLst/>
          </a:prstGeom>
          <a:noFill/>
          <a:ln w="25400">
            <a:solidFill>
              <a:srgbClr val="FF0000"/>
            </a:solidFill>
            <a:miter lim="800000"/>
            <a:headEnd/>
            <a:tailEnd/>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147814"/>
            <a:ext cx="2880000" cy="1697376"/>
          </a:xfrm>
          <a:prstGeom prst="rect">
            <a:avLst/>
          </a:prstGeom>
          <a:noFill/>
          <a:ln w="28575">
            <a:solidFill>
              <a:srgbClr val="E812C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312688" y="114767"/>
            <a:ext cx="4403328" cy="338554"/>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la Oficina Hidrográfica de Chile 1881</a:t>
            </a:r>
          </a:p>
        </p:txBody>
      </p:sp>
      <p:sp>
        <p:nvSpPr>
          <p:cNvPr id="2" name="1 Rectángulo"/>
          <p:cNvSpPr/>
          <p:nvPr/>
        </p:nvSpPr>
        <p:spPr>
          <a:xfrm>
            <a:off x="4139952" y="1131590"/>
            <a:ext cx="1512168" cy="1800200"/>
          </a:xfrm>
          <a:prstGeom prst="rect">
            <a:avLst/>
          </a:prstGeom>
          <a:noFill/>
          <a:ln>
            <a:solidFill>
              <a:srgbClr val="F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2 Rectángulo"/>
          <p:cNvSpPr/>
          <p:nvPr/>
        </p:nvSpPr>
        <p:spPr>
          <a:xfrm>
            <a:off x="3419872" y="3723878"/>
            <a:ext cx="936104" cy="432048"/>
          </a:xfrm>
          <a:prstGeom prst="rect">
            <a:avLst/>
          </a:prstGeom>
          <a:noFill/>
          <a:ln>
            <a:solidFill>
              <a:srgbClr val="E812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883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71550"/>
            <a:ext cx="5760000" cy="39658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67494"/>
            <a:ext cx="2880000" cy="23192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156176" y="2634358"/>
            <a:ext cx="2880000" cy="2391056"/>
          </a:xfrm>
          <a:prstGeom prst="rect">
            <a:avLst/>
          </a:prstGeom>
          <a:noFill/>
          <a:ln w="25400">
            <a:solidFill>
              <a:srgbClr val="FF0000"/>
            </a:solidFill>
            <a:miter lim="800000"/>
            <a:headEnd/>
            <a:tailEnd/>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5 CuadroTexto"/>
          <p:cNvSpPr txBox="1"/>
          <p:nvPr/>
        </p:nvSpPr>
        <p:spPr>
          <a:xfrm>
            <a:off x="240680" y="135508"/>
            <a:ext cx="4403328" cy="338554"/>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Amado </a:t>
            </a:r>
            <a:r>
              <a:rPr lang="es-CL" sz="1600" dirty="0" err="1">
                <a:solidFill>
                  <a:schemeClr val="tx2"/>
                </a:solidFill>
                <a:effectLst>
                  <a:outerShdw blurRad="63500" dist="38100" dir="5400000" algn="t" rotWithShape="0">
                    <a:prstClr val="black">
                      <a:alpha val="25000"/>
                    </a:prstClr>
                  </a:outerShdw>
                </a:effectLst>
                <a:ea typeface="+mj-ea"/>
                <a:cs typeface="+mj-cs"/>
              </a:rPr>
              <a:t>Pissis</a:t>
            </a:r>
            <a:r>
              <a:rPr lang="es-CL" sz="1600" dirty="0">
                <a:solidFill>
                  <a:schemeClr val="tx2"/>
                </a:solidFill>
                <a:effectLst>
                  <a:outerShdw blurRad="63500" dist="38100" dir="5400000" algn="t" rotWithShape="0">
                    <a:prstClr val="black">
                      <a:alpha val="25000"/>
                    </a:prstClr>
                  </a:outerShdw>
                </a:effectLst>
                <a:ea typeface="+mj-ea"/>
                <a:cs typeface="+mj-cs"/>
              </a:rPr>
              <a:t> de Chile 1884</a:t>
            </a:r>
          </a:p>
        </p:txBody>
      </p:sp>
      <p:sp>
        <p:nvSpPr>
          <p:cNvPr id="2" name="1 Rectángulo"/>
          <p:cNvSpPr/>
          <p:nvPr/>
        </p:nvSpPr>
        <p:spPr>
          <a:xfrm>
            <a:off x="2195736" y="2355726"/>
            <a:ext cx="1080120" cy="720080"/>
          </a:xfrm>
          <a:prstGeom prst="rect">
            <a:avLst/>
          </a:prstGeom>
          <a:noFill/>
          <a:ln>
            <a:solidFill>
              <a:srgbClr val="F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86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fade">
                                      <p:cBhvr>
                                        <p:cTn id="1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53554"/>
            <a:ext cx="2664296" cy="3998934"/>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375" y="309240"/>
            <a:ext cx="4601121" cy="3018418"/>
          </a:xfrm>
          <a:prstGeom prst="rect">
            <a:avLst/>
          </a:prstGeom>
          <a:noFill/>
          <a:ln>
            <a:noFill/>
          </a:ln>
          <a:effectLst>
            <a:outerShdw blurRad="2540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6084168" y="2139702"/>
            <a:ext cx="576064" cy="648072"/>
          </a:xfrm>
          <a:prstGeom prst="rect">
            <a:avLst/>
          </a:prstGeom>
          <a:noFill/>
          <a:ln>
            <a:solidFill>
              <a:srgbClr val="E812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426778"/>
            <a:ext cx="2880000" cy="2649600"/>
          </a:xfrm>
          <a:prstGeom prst="rect">
            <a:avLst/>
          </a:prstGeom>
          <a:noFill/>
          <a:ln w="25400">
            <a:solidFill>
              <a:srgbClr val="E812C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240680" y="135508"/>
            <a:ext cx="4043288" cy="584775"/>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del Instituto Geográfico Militar Argentino 1886</a:t>
            </a:r>
          </a:p>
        </p:txBody>
      </p:sp>
    </p:spTree>
    <p:extLst>
      <p:ext uri="{BB962C8B-B14F-4D97-AF65-F5344CB8AC3E}">
        <p14:creationId xmlns:p14="http://schemas.microsoft.com/office/powerpoint/2010/main" val="25946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32" y="483518"/>
            <a:ext cx="3240000" cy="2212898"/>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35" y="2787774"/>
            <a:ext cx="3240000" cy="2192683"/>
          </a:xfrm>
          <a:prstGeom prst="rect">
            <a:avLst/>
          </a:prstGeom>
          <a:noFill/>
          <a:ln>
            <a:noFill/>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40680" y="51470"/>
            <a:ext cx="4403328" cy="338554"/>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algn="ctr"/>
            <a:r>
              <a:rPr lang="es-CL" sz="1600" dirty="0">
                <a:solidFill>
                  <a:schemeClr val="tx2"/>
                </a:solidFill>
                <a:effectLst>
                  <a:outerShdw blurRad="63500" dist="38100" dir="5400000" algn="t" rotWithShape="0">
                    <a:prstClr val="black">
                      <a:alpha val="25000"/>
                    </a:prstClr>
                  </a:outerShdw>
                </a:effectLst>
                <a:ea typeface="+mj-ea"/>
                <a:cs typeface="+mj-cs"/>
              </a:rPr>
              <a:t>Mapa de Chile de </a:t>
            </a:r>
            <a:r>
              <a:rPr lang="es-CL" sz="1600" dirty="0" err="1">
                <a:solidFill>
                  <a:schemeClr val="tx2"/>
                </a:solidFill>
                <a:effectLst>
                  <a:outerShdw blurRad="63500" dist="38100" dir="5400000" algn="t" rotWithShape="0">
                    <a:prstClr val="black">
                      <a:alpha val="25000"/>
                    </a:prstClr>
                  </a:outerShdw>
                </a:effectLst>
                <a:ea typeface="+mj-ea"/>
                <a:cs typeface="+mj-cs"/>
              </a:rPr>
              <a:t>Opitz</a:t>
            </a:r>
            <a:r>
              <a:rPr lang="es-CL" sz="1600" dirty="0">
                <a:solidFill>
                  <a:schemeClr val="tx2"/>
                </a:solidFill>
                <a:effectLst>
                  <a:outerShdw blurRad="63500" dist="38100" dir="5400000" algn="t" rotWithShape="0">
                    <a:prstClr val="black">
                      <a:alpha val="25000"/>
                    </a:prstClr>
                  </a:outerShdw>
                </a:effectLst>
                <a:ea typeface="+mj-ea"/>
                <a:cs typeface="+mj-cs"/>
              </a:rPr>
              <a:t> y </a:t>
            </a:r>
            <a:r>
              <a:rPr lang="es-CL" sz="1600" dirty="0" err="1">
                <a:solidFill>
                  <a:schemeClr val="tx2"/>
                </a:solidFill>
                <a:effectLst>
                  <a:outerShdw blurRad="63500" dist="38100" dir="5400000" algn="t" rotWithShape="0">
                    <a:prstClr val="black">
                      <a:alpha val="25000"/>
                    </a:prstClr>
                  </a:outerShdw>
                </a:effectLst>
                <a:ea typeface="+mj-ea"/>
                <a:cs typeface="+mj-cs"/>
              </a:rPr>
              <a:t>Polakowsky</a:t>
            </a:r>
            <a:r>
              <a:rPr lang="es-CL" sz="1600" dirty="0">
                <a:solidFill>
                  <a:schemeClr val="tx2"/>
                </a:solidFill>
                <a:effectLst>
                  <a:outerShdw blurRad="63500" dist="38100" dir="5400000" algn="t" rotWithShape="0">
                    <a:prstClr val="black">
                      <a:alpha val="25000"/>
                    </a:prstClr>
                  </a:outerShdw>
                </a:effectLst>
                <a:ea typeface="+mj-ea"/>
                <a:cs typeface="+mj-cs"/>
              </a:rPr>
              <a:t>. 1888</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627534"/>
            <a:ext cx="2160000" cy="4086971"/>
          </a:xfrm>
          <a:prstGeom prst="rect">
            <a:avLst/>
          </a:prstGeom>
          <a:noFill/>
          <a:ln w="25400">
            <a:solidFill>
              <a:srgbClr val="FF0000"/>
            </a:solidFill>
            <a:miter lim="800000"/>
            <a:headEnd/>
            <a:tailEnd/>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620879"/>
            <a:ext cx="2021858" cy="4093626"/>
          </a:xfrm>
          <a:prstGeom prst="rect">
            <a:avLst/>
          </a:prstGeom>
          <a:noFill/>
          <a:ln w="25400">
            <a:solidFill>
              <a:srgbClr val="E812CF"/>
            </a:solidFill>
            <a:miter lim="800000"/>
            <a:headEnd/>
            <a:tailEnd/>
          </a:ln>
          <a:effectLst>
            <a:outerShdw blurRad="1905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1 Rectángulo"/>
          <p:cNvSpPr/>
          <p:nvPr/>
        </p:nvSpPr>
        <p:spPr>
          <a:xfrm>
            <a:off x="2442344" y="771550"/>
            <a:ext cx="761504"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9 Rectángulo"/>
          <p:cNvSpPr/>
          <p:nvPr/>
        </p:nvSpPr>
        <p:spPr>
          <a:xfrm>
            <a:off x="2339752" y="3128031"/>
            <a:ext cx="761504" cy="1512168"/>
          </a:xfrm>
          <a:prstGeom prst="rect">
            <a:avLst/>
          </a:prstGeom>
          <a:noFill/>
          <a:ln>
            <a:solidFill>
              <a:srgbClr val="E812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7339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left)">
                                      <p:cBhvr>
                                        <p:cTn id="14" dur="500"/>
                                        <p:tgtEl>
                                          <p:spTgt spid="102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11812</TotalTime>
  <Words>688</Words>
  <Application>Microsoft Office PowerPoint</Application>
  <PresentationFormat>Presentación en pantalla (16:9)</PresentationFormat>
  <Paragraphs>34</Paragraphs>
  <Slides>16</Slides>
  <Notes>0</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Ejecutivo</vt:lpstr>
      <vt:lpstr>DIRECCIÓN NACIONAL DE FRONTERAS Y LÍMITES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Benavides</dc:creator>
  <cp:lastModifiedBy>Ximena Fuentes Torrijo</cp:lastModifiedBy>
  <cp:revision>139</cp:revision>
  <cp:lastPrinted>2017-07-24T18:56:42Z</cp:lastPrinted>
  <dcterms:created xsi:type="dcterms:W3CDTF">2016-08-16T21:07:00Z</dcterms:created>
  <dcterms:modified xsi:type="dcterms:W3CDTF">2019-08-23T22:15:12Z</dcterms:modified>
</cp:coreProperties>
</file>