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65" r:id="rId2"/>
    <p:sldId id="266" r:id="rId3"/>
    <p:sldId id="263" r:id="rId4"/>
    <p:sldId id="267" r:id="rId5"/>
    <p:sldId id="269" r:id="rId6"/>
    <p:sldId id="258" r:id="rId7"/>
    <p:sldId id="259" r:id="rId8"/>
    <p:sldId id="261" r:id="rId9"/>
    <p:sldId id="262" r:id="rId10"/>
    <p:sldId id="274" r:id="rId11"/>
    <p:sldId id="270" r:id="rId12"/>
    <p:sldId id="264" r:id="rId13"/>
    <p:sldId id="268" r:id="rId14"/>
    <p:sldId id="271" r:id="rId15"/>
    <p:sldId id="272" r:id="rId16"/>
    <p:sldId id="277" r:id="rId17"/>
    <p:sldId id="278" r:id="rId18"/>
    <p:sldId id="279" r:id="rId19"/>
    <p:sldId id="282" r:id="rId20"/>
    <p:sldId id="280" r:id="rId21"/>
    <p:sldId id="281" r:id="rId22"/>
    <p:sldId id="283" r:id="rId23"/>
  </p:sldIdLst>
  <p:sldSz cx="9144000" cy="6858000" type="screen4x3"/>
  <p:notesSz cx="6858000" cy="9144000"/>
  <p:defaultTex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406" autoAdjust="0"/>
  </p:normalViewPr>
  <p:slideViewPr>
    <p:cSldViewPr>
      <p:cViewPr varScale="1">
        <p:scale>
          <a:sx n="92" d="100"/>
          <a:sy n="92" d="100"/>
        </p:scale>
        <p:origin x="1016" y="176"/>
      </p:cViewPr>
      <p:guideLst>
        <p:guide orient="horz" pos="2160"/>
        <p:guide pos="2880"/>
      </p:guideLst>
    </p:cSldViewPr>
  </p:slideViewPr>
  <p:outlineViewPr>
    <p:cViewPr>
      <p:scale>
        <a:sx n="33" d="100"/>
        <a:sy n="33" d="100"/>
      </p:scale>
      <p:origin x="204"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s-ES"/>
              <a:t>Haga clic para modificar el estilo de título del patrón</a:t>
            </a:r>
            <a:endParaRPr lang="en-US" dirty="0"/>
          </a:p>
        </p:txBody>
      </p:sp>
      <p:sp>
        <p:nvSpPr>
          <p:cNvPr id="8" name="Date Placeholder 3"/>
          <p:cNvSpPr>
            <a:spLocks noGrp="1"/>
          </p:cNvSpPr>
          <p:nvPr>
            <p:ph type="dt" sz="half" idx="10"/>
          </p:nvPr>
        </p:nvSpPr>
        <p:spPr/>
        <p:txBody>
          <a:bodyPr/>
          <a:lstStyle>
            <a:lvl1pPr>
              <a:defRPr/>
            </a:lvl1pPr>
          </a:lstStyle>
          <a:p>
            <a:pPr>
              <a:defRPr/>
            </a:pPr>
            <a:fld id="{4DE4B454-DCD5-4D29-9DB3-A3C44D4A4150}" type="datetimeFigureOut">
              <a:rPr lang="es-CL"/>
              <a:pPr>
                <a:defRPr/>
              </a:pPr>
              <a:t>10-05-20</a:t>
            </a:fld>
            <a:endParaRPr lang="es-CL"/>
          </a:p>
        </p:txBody>
      </p:sp>
      <p:sp>
        <p:nvSpPr>
          <p:cNvPr id="9" name="Footer Placeholder 4"/>
          <p:cNvSpPr>
            <a:spLocks noGrp="1"/>
          </p:cNvSpPr>
          <p:nvPr>
            <p:ph type="ftr" sz="quarter" idx="11"/>
          </p:nvPr>
        </p:nvSpPr>
        <p:spPr/>
        <p:txBody>
          <a:bodyPr/>
          <a:lstStyle>
            <a:lvl1pPr>
              <a:defRPr/>
            </a:lvl1pPr>
          </a:lstStyle>
          <a:p>
            <a:pPr>
              <a:defRPr/>
            </a:pPr>
            <a:endParaRPr lang="es-CL"/>
          </a:p>
        </p:txBody>
      </p:sp>
      <p:sp>
        <p:nvSpPr>
          <p:cNvPr id="10" name="Slide Number Placeholder 5"/>
          <p:cNvSpPr>
            <a:spLocks noGrp="1"/>
          </p:cNvSpPr>
          <p:nvPr>
            <p:ph type="sldNum" sz="quarter" idx="12"/>
          </p:nvPr>
        </p:nvSpPr>
        <p:spPr/>
        <p:txBody>
          <a:bodyPr/>
          <a:lstStyle>
            <a:lvl1pPr>
              <a:defRPr/>
            </a:lvl1pPr>
          </a:lstStyle>
          <a:p>
            <a:pPr>
              <a:defRPr/>
            </a:pPr>
            <a:fld id="{E2F461E7-9BB7-4118-8778-1B447FDB62EF}" type="slidenum">
              <a:rPr lang="es-CL"/>
              <a:pPr>
                <a:defRPr/>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a:defRPr/>
            </a:lvl1pPr>
          </a:lstStyle>
          <a:p>
            <a:pPr>
              <a:defRPr/>
            </a:pPr>
            <a:fld id="{3A5672AD-D1F5-4E82-AA00-3654C8C44E8D}" type="datetimeFigureOut">
              <a:rPr lang="es-CL"/>
              <a:pPr>
                <a:defRPr/>
              </a:pPr>
              <a:t>10-05-20</a:t>
            </a:fld>
            <a:endParaRPr lang="es-CL"/>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5D0E80C7-E7F1-4BE9-85C3-3F0A66D031B4}" type="slidenum">
              <a:rPr lang="es-CL"/>
              <a:pPr>
                <a:defRPr/>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484A8124-D7D4-4C96-AB6A-5627618D5B36}" type="datetimeFigureOut">
              <a:rPr lang="es-CL"/>
              <a:pPr>
                <a:defRPr/>
              </a:pPr>
              <a:t>10-05-20</a:t>
            </a:fld>
            <a:endParaRPr lang="es-CL"/>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055BB72E-2A83-4D47-B699-941619831094}" type="slidenum">
              <a:rPr lang="es-CL"/>
              <a:pPr>
                <a:defRPr/>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4"/>
          </p:nvPr>
        </p:nvSpPr>
        <p:spPr/>
        <p:txBody>
          <a:bodyPr/>
          <a:lstStyle>
            <a:lvl1pPr>
              <a:defRPr/>
            </a:lvl1pPr>
          </a:lstStyle>
          <a:p>
            <a:pPr>
              <a:defRPr/>
            </a:pPr>
            <a:fld id="{3875A141-D430-49AC-B367-7C9289BB39C2}" type="datetimeFigureOut">
              <a:rPr lang="es-CL"/>
              <a:pPr>
                <a:defRPr/>
              </a:pPr>
              <a:t>10-05-20</a:t>
            </a:fld>
            <a:endParaRPr lang="es-CL"/>
          </a:p>
        </p:txBody>
      </p:sp>
      <p:sp>
        <p:nvSpPr>
          <p:cNvPr id="5" name="Footer Placeholder 4"/>
          <p:cNvSpPr>
            <a:spLocks noGrp="1"/>
          </p:cNvSpPr>
          <p:nvPr>
            <p:ph type="ftr" sz="quarter" idx="15"/>
          </p:nvPr>
        </p:nvSpPr>
        <p:spPr/>
        <p:txBody>
          <a:bodyPr/>
          <a:lstStyle>
            <a:lvl1pPr>
              <a:defRPr/>
            </a:lvl1pPr>
          </a:lstStyle>
          <a:p>
            <a:pPr>
              <a:defRPr/>
            </a:pPr>
            <a:endParaRPr lang="es-CL"/>
          </a:p>
        </p:txBody>
      </p:sp>
      <p:sp>
        <p:nvSpPr>
          <p:cNvPr id="6" name="Slide Number Placeholder 5"/>
          <p:cNvSpPr>
            <a:spLocks noGrp="1"/>
          </p:cNvSpPr>
          <p:nvPr>
            <p:ph type="sldNum" sz="quarter" idx="16"/>
          </p:nvPr>
        </p:nvSpPr>
        <p:spPr/>
        <p:txBody>
          <a:bodyPr/>
          <a:lstStyle>
            <a:lvl1pPr>
              <a:defRPr/>
            </a:lvl1pPr>
          </a:lstStyle>
          <a:p>
            <a:pPr>
              <a:defRPr/>
            </a:pPr>
            <a:fld id="{EAD4F526-5E54-41F9-8E60-391E912C6044}" type="slidenum">
              <a:rPr lang="es-CL"/>
              <a:pPr>
                <a:defRPr/>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8" name="Date Placeholder 3"/>
          <p:cNvSpPr>
            <a:spLocks noGrp="1"/>
          </p:cNvSpPr>
          <p:nvPr>
            <p:ph type="dt" sz="half" idx="10"/>
          </p:nvPr>
        </p:nvSpPr>
        <p:spPr/>
        <p:txBody>
          <a:bodyPr/>
          <a:lstStyle>
            <a:lvl1pPr>
              <a:defRPr/>
            </a:lvl1pPr>
          </a:lstStyle>
          <a:p>
            <a:pPr>
              <a:defRPr/>
            </a:pPr>
            <a:fld id="{1C7D14B9-F87E-4CBF-B558-16322C8BC90A}" type="datetimeFigureOut">
              <a:rPr lang="es-CL"/>
              <a:pPr>
                <a:defRPr/>
              </a:pPr>
              <a:t>10-05-20</a:t>
            </a:fld>
            <a:endParaRPr lang="es-CL"/>
          </a:p>
        </p:txBody>
      </p:sp>
      <p:sp>
        <p:nvSpPr>
          <p:cNvPr id="9" name="Footer Placeholder 4"/>
          <p:cNvSpPr>
            <a:spLocks noGrp="1"/>
          </p:cNvSpPr>
          <p:nvPr>
            <p:ph type="ftr" sz="quarter" idx="11"/>
          </p:nvPr>
        </p:nvSpPr>
        <p:spPr/>
        <p:txBody>
          <a:bodyPr/>
          <a:lstStyle>
            <a:lvl1pPr>
              <a:defRPr/>
            </a:lvl1pPr>
          </a:lstStyle>
          <a:p>
            <a:pPr>
              <a:defRPr/>
            </a:pPr>
            <a:endParaRPr lang="es-CL"/>
          </a:p>
        </p:txBody>
      </p:sp>
      <p:sp>
        <p:nvSpPr>
          <p:cNvPr id="10" name="Slide Number Placeholder 5"/>
          <p:cNvSpPr>
            <a:spLocks noGrp="1"/>
          </p:cNvSpPr>
          <p:nvPr>
            <p:ph type="sldNum" sz="quarter" idx="12"/>
          </p:nvPr>
        </p:nvSpPr>
        <p:spPr/>
        <p:txBody>
          <a:bodyPr/>
          <a:lstStyle>
            <a:lvl1pPr>
              <a:defRPr/>
            </a:lvl1pPr>
          </a:lstStyle>
          <a:p>
            <a:pPr>
              <a:defRPr/>
            </a:pPr>
            <a:fld id="{FD2C1E11-A47D-4201-9BEB-91DF3507FF2A}" type="slidenum">
              <a:rPr lang="es-CL"/>
              <a:pPr>
                <a:defRPr/>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3"/>
          <p:cNvSpPr>
            <a:spLocks noGrp="1"/>
          </p:cNvSpPr>
          <p:nvPr>
            <p:ph type="dt" sz="half" idx="15"/>
          </p:nvPr>
        </p:nvSpPr>
        <p:spPr/>
        <p:txBody>
          <a:bodyPr/>
          <a:lstStyle>
            <a:lvl1pPr>
              <a:defRPr/>
            </a:lvl1pPr>
          </a:lstStyle>
          <a:p>
            <a:pPr>
              <a:defRPr/>
            </a:pPr>
            <a:fld id="{393C0425-6C33-46F7-AAB1-6585A03310CD}" type="datetimeFigureOut">
              <a:rPr lang="es-CL"/>
              <a:pPr>
                <a:defRPr/>
              </a:pPr>
              <a:t>10-05-20</a:t>
            </a:fld>
            <a:endParaRPr lang="es-CL"/>
          </a:p>
        </p:txBody>
      </p:sp>
      <p:sp>
        <p:nvSpPr>
          <p:cNvPr id="6" name="Footer Placeholder 4"/>
          <p:cNvSpPr>
            <a:spLocks noGrp="1"/>
          </p:cNvSpPr>
          <p:nvPr>
            <p:ph type="ftr" sz="quarter" idx="16"/>
          </p:nvPr>
        </p:nvSpPr>
        <p:spPr/>
        <p:txBody>
          <a:bodyPr/>
          <a:lstStyle>
            <a:lvl1pPr>
              <a:defRPr/>
            </a:lvl1pPr>
          </a:lstStyle>
          <a:p>
            <a:pPr>
              <a:defRPr/>
            </a:pPr>
            <a:endParaRPr lang="es-CL"/>
          </a:p>
        </p:txBody>
      </p:sp>
      <p:sp>
        <p:nvSpPr>
          <p:cNvPr id="7" name="Slide Number Placeholder 5"/>
          <p:cNvSpPr>
            <a:spLocks noGrp="1"/>
          </p:cNvSpPr>
          <p:nvPr>
            <p:ph type="sldNum" sz="quarter" idx="17"/>
          </p:nvPr>
        </p:nvSpPr>
        <p:spPr/>
        <p:txBody>
          <a:bodyPr/>
          <a:lstStyle>
            <a:lvl1pPr>
              <a:defRPr/>
            </a:lvl1pPr>
          </a:lstStyle>
          <a:p>
            <a:pPr>
              <a:defRPr/>
            </a:pPr>
            <a:fld id="{3E0034CF-A4B6-495E-A82C-6D4C40F014C4}" type="slidenum">
              <a:rPr lang="es-CL"/>
              <a:pPr>
                <a:defRPr/>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7" name="Date Placeholder 3"/>
          <p:cNvSpPr>
            <a:spLocks noGrp="1"/>
          </p:cNvSpPr>
          <p:nvPr>
            <p:ph type="dt" sz="half" idx="10"/>
          </p:nvPr>
        </p:nvSpPr>
        <p:spPr/>
        <p:txBody>
          <a:bodyPr/>
          <a:lstStyle>
            <a:lvl1pPr>
              <a:defRPr/>
            </a:lvl1pPr>
          </a:lstStyle>
          <a:p>
            <a:pPr>
              <a:defRPr/>
            </a:pPr>
            <a:fld id="{2DC0040C-DCEA-43A9-8783-872D16B0B427}" type="datetimeFigureOut">
              <a:rPr lang="es-CL"/>
              <a:pPr>
                <a:defRPr/>
              </a:pPr>
              <a:t>10-05-20</a:t>
            </a:fld>
            <a:endParaRPr lang="es-CL"/>
          </a:p>
        </p:txBody>
      </p:sp>
      <p:sp>
        <p:nvSpPr>
          <p:cNvPr id="8" name="Footer Placeholder 4"/>
          <p:cNvSpPr>
            <a:spLocks noGrp="1"/>
          </p:cNvSpPr>
          <p:nvPr>
            <p:ph type="ftr" sz="quarter" idx="11"/>
          </p:nvPr>
        </p:nvSpPr>
        <p:spPr/>
        <p:txBody>
          <a:bodyPr/>
          <a:lstStyle>
            <a:lvl1pPr>
              <a:defRPr/>
            </a:lvl1pPr>
          </a:lstStyle>
          <a:p>
            <a:pPr>
              <a:defRPr/>
            </a:pPr>
            <a:endParaRPr lang="es-CL"/>
          </a:p>
        </p:txBody>
      </p:sp>
      <p:sp>
        <p:nvSpPr>
          <p:cNvPr id="9" name="Slide Number Placeholder 5"/>
          <p:cNvSpPr>
            <a:spLocks noGrp="1"/>
          </p:cNvSpPr>
          <p:nvPr>
            <p:ph type="sldNum" sz="quarter" idx="12"/>
          </p:nvPr>
        </p:nvSpPr>
        <p:spPr/>
        <p:txBody>
          <a:bodyPr/>
          <a:lstStyle>
            <a:lvl1pPr>
              <a:defRPr/>
            </a:lvl1pPr>
          </a:lstStyle>
          <a:p>
            <a:pPr>
              <a:defRPr/>
            </a:pPr>
            <a:fld id="{21BB9671-FAA8-41BF-A362-F4C0E97C8675}" type="slidenum">
              <a:rPr lang="es-CL"/>
              <a:pPr>
                <a:defRPr/>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fld id="{9B19D9F2-CBD0-416B-A609-ACC23E0D6011}" type="datetimeFigureOut">
              <a:rPr lang="es-CL"/>
              <a:pPr>
                <a:defRPr/>
              </a:pPr>
              <a:t>10-05-20</a:t>
            </a:fld>
            <a:endParaRPr lang="es-CL"/>
          </a:p>
        </p:txBody>
      </p:sp>
      <p:sp>
        <p:nvSpPr>
          <p:cNvPr id="4" name="Footer Placeholder 4"/>
          <p:cNvSpPr>
            <a:spLocks noGrp="1"/>
          </p:cNvSpPr>
          <p:nvPr>
            <p:ph type="ftr" sz="quarter" idx="11"/>
          </p:nvPr>
        </p:nvSpPr>
        <p:spPr/>
        <p:txBody>
          <a:bodyPr/>
          <a:lstStyle>
            <a:lvl1pPr>
              <a:defRPr/>
            </a:lvl1pPr>
          </a:lstStyle>
          <a:p>
            <a:pPr>
              <a:defRPr/>
            </a:pPr>
            <a:endParaRPr lang="es-CL"/>
          </a:p>
        </p:txBody>
      </p:sp>
      <p:sp>
        <p:nvSpPr>
          <p:cNvPr id="5" name="Slide Number Placeholder 5"/>
          <p:cNvSpPr>
            <a:spLocks noGrp="1"/>
          </p:cNvSpPr>
          <p:nvPr>
            <p:ph type="sldNum" sz="quarter" idx="12"/>
          </p:nvPr>
        </p:nvSpPr>
        <p:spPr/>
        <p:txBody>
          <a:bodyPr/>
          <a:lstStyle>
            <a:lvl1pPr>
              <a:defRPr/>
            </a:lvl1pPr>
          </a:lstStyle>
          <a:p>
            <a:pPr>
              <a:defRPr/>
            </a:pPr>
            <a:fld id="{2F2A816C-1C45-46C5-855E-6A15845604E8}" type="slidenum">
              <a:rPr lang="es-CL"/>
              <a:pPr>
                <a:defRPr/>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9A419C-BF32-4E8E-B3BE-15AE3DCAAF71}" type="datetimeFigureOut">
              <a:rPr lang="es-CL"/>
              <a:pPr>
                <a:defRPr/>
              </a:pPr>
              <a:t>10-05-20</a:t>
            </a:fld>
            <a:endParaRPr lang="es-CL"/>
          </a:p>
        </p:txBody>
      </p:sp>
      <p:sp>
        <p:nvSpPr>
          <p:cNvPr id="3" name="Footer Placeholder 4"/>
          <p:cNvSpPr>
            <a:spLocks noGrp="1"/>
          </p:cNvSpPr>
          <p:nvPr>
            <p:ph type="ftr" sz="quarter" idx="11"/>
          </p:nvPr>
        </p:nvSpPr>
        <p:spPr/>
        <p:txBody>
          <a:bodyPr/>
          <a:lstStyle>
            <a:lvl1pPr>
              <a:defRPr/>
            </a:lvl1pPr>
          </a:lstStyle>
          <a:p>
            <a:pPr>
              <a:defRPr/>
            </a:pPr>
            <a:endParaRPr lang="es-CL"/>
          </a:p>
        </p:txBody>
      </p:sp>
      <p:sp>
        <p:nvSpPr>
          <p:cNvPr id="4" name="Slide Number Placeholder 5"/>
          <p:cNvSpPr>
            <a:spLocks noGrp="1"/>
          </p:cNvSpPr>
          <p:nvPr>
            <p:ph type="sldNum" sz="quarter" idx="12"/>
          </p:nvPr>
        </p:nvSpPr>
        <p:spPr/>
        <p:txBody>
          <a:bodyPr/>
          <a:lstStyle>
            <a:lvl1pPr>
              <a:defRPr/>
            </a:lvl1pPr>
          </a:lstStyle>
          <a:p>
            <a:pPr>
              <a:defRPr/>
            </a:pPr>
            <a:fld id="{E5EFC5D5-518D-47EB-8DE7-D281C1C5A534}" type="slidenum">
              <a:rPr lang="es-CL"/>
              <a:pPr>
                <a:defRPr/>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B98B4DD2-ED7C-443B-938D-05C389A2AA8B}" type="datetimeFigureOut">
              <a:rPr lang="es-CL"/>
              <a:pPr>
                <a:defRPr/>
              </a:pPr>
              <a:t>10-05-20</a:t>
            </a:fld>
            <a:endParaRPr lang="es-CL"/>
          </a:p>
        </p:txBody>
      </p:sp>
      <p:sp>
        <p:nvSpPr>
          <p:cNvPr id="6" name="Footer Placeholder 4"/>
          <p:cNvSpPr>
            <a:spLocks noGrp="1"/>
          </p:cNvSpPr>
          <p:nvPr>
            <p:ph type="ftr" sz="quarter" idx="11"/>
          </p:nvPr>
        </p:nvSpPr>
        <p:spPr/>
        <p:txBody>
          <a:bodyPr/>
          <a:lstStyle>
            <a:lvl1pPr>
              <a:defRPr/>
            </a:lvl1pPr>
          </a:lstStyle>
          <a:p>
            <a:pPr>
              <a:defRPr/>
            </a:pPr>
            <a:endParaRPr lang="es-CL"/>
          </a:p>
        </p:txBody>
      </p:sp>
      <p:sp>
        <p:nvSpPr>
          <p:cNvPr id="7" name="Slide Number Placeholder 5"/>
          <p:cNvSpPr>
            <a:spLocks noGrp="1"/>
          </p:cNvSpPr>
          <p:nvPr>
            <p:ph type="sldNum" sz="quarter" idx="12"/>
          </p:nvPr>
        </p:nvSpPr>
        <p:spPr/>
        <p:txBody>
          <a:bodyPr/>
          <a:lstStyle>
            <a:lvl1pPr>
              <a:defRPr/>
            </a:lvl1pPr>
          </a:lstStyle>
          <a:p>
            <a:pPr>
              <a:defRPr/>
            </a:pPr>
            <a:fld id="{1E5939C2-2871-4124-98D9-556047A346C4}" type="slidenum">
              <a:rPr lang="es-CL"/>
              <a:pPr>
                <a:defRPr/>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s-ES"/>
              <a:t>Haga clic para modificar el estilo de título del patrón</a:t>
            </a:r>
            <a:endParaRPr lang="en-US" dirty="0"/>
          </a:p>
        </p:txBody>
      </p:sp>
      <p:sp>
        <p:nvSpPr>
          <p:cNvPr id="9" name="Date Placeholder 4"/>
          <p:cNvSpPr>
            <a:spLocks noGrp="1"/>
          </p:cNvSpPr>
          <p:nvPr>
            <p:ph type="dt" sz="half" idx="10"/>
          </p:nvPr>
        </p:nvSpPr>
        <p:spPr/>
        <p:txBody>
          <a:bodyPr/>
          <a:lstStyle>
            <a:lvl1pPr>
              <a:defRPr/>
            </a:lvl1pPr>
          </a:lstStyle>
          <a:p>
            <a:pPr>
              <a:defRPr/>
            </a:pPr>
            <a:fld id="{35E2BD65-17CF-4FAB-9E83-77DD53607A8F}" type="datetimeFigureOut">
              <a:rPr lang="es-CL"/>
              <a:pPr>
                <a:defRPr/>
              </a:pPr>
              <a:t>10-05-20</a:t>
            </a:fld>
            <a:endParaRPr lang="es-CL"/>
          </a:p>
        </p:txBody>
      </p:sp>
      <p:sp>
        <p:nvSpPr>
          <p:cNvPr id="10" name="Footer Placeholder 5"/>
          <p:cNvSpPr>
            <a:spLocks noGrp="1"/>
          </p:cNvSpPr>
          <p:nvPr>
            <p:ph type="ftr" sz="quarter" idx="11"/>
          </p:nvPr>
        </p:nvSpPr>
        <p:spPr/>
        <p:txBody>
          <a:bodyPr/>
          <a:lstStyle>
            <a:lvl1pPr>
              <a:defRPr/>
            </a:lvl1pPr>
          </a:lstStyle>
          <a:p>
            <a:pPr>
              <a:defRPr/>
            </a:pPr>
            <a:endParaRPr lang="es-CL"/>
          </a:p>
        </p:txBody>
      </p:sp>
      <p:sp>
        <p:nvSpPr>
          <p:cNvPr id="11" name="Slide Number Placeholder 6"/>
          <p:cNvSpPr>
            <a:spLocks noGrp="1"/>
          </p:cNvSpPr>
          <p:nvPr>
            <p:ph type="sldNum" sz="quarter" idx="12"/>
          </p:nvPr>
        </p:nvSpPr>
        <p:spPr/>
        <p:txBody>
          <a:bodyPr/>
          <a:lstStyle>
            <a:lvl1pPr>
              <a:defRPr/>
            </a:lvl1pPr>
          </a:lstStyle>
          <a:p>
            <a:pPr>
              <a:defRPr/>
            </a:pPr>
            <a:fld id="{8FCF32FF-D8BB-42D2-A974-8C785BB59ACA}" type="slidenum">
              <a:rPr lang="es-CL"/>
              <a:pPr>
                <a:defRPr/>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s-ES"/>
              <a:t>Haga clic para modificar el estilo de título del patrón</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EE8385D1-A167-4E22-B5DE-D39B6AE51E9A}" type="datetimeFigureOut">
              <a:rPr lang="es-CL"/>
              <a:pPr>
                <a:defRPr/>
              </a:pPr>
              <a:t>10-05-20</a:t>
            </a:fld>
            <a:endParaRPr lang="es-CL"/>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s-CL"/>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4F9E04C6-DB1D-40C8-81FB-8894F2A0B5E3}"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3805" r:id="rId1"/>
    <p:sldLayoutId id="2147483797" r:id="rId2"/>
    <p:sldLayoutId id="2147483806" r:id="rId3"/>
    <p:sldLayoutId id="2147483798" r:id="rId4"/>
    <p:sldLayoutId id="2147483799" r:id="rId5"/>
    <p:sldLayoutId id="2147483800" r:id="rId6"/>
    <p:sldLayoutId id="2147483801" r:id="rId7"/>
    <p:sldLayoutId id="2147483802" r:id="rId8"/>
    <p:sldLayoutId id="2147483807" r:id="rId9"/>
    <p:sldLayoutId id="2147483803" r:id="rId10"/>
    <p:sldLayoutId id="2147483804" r:id="rId11"/>
  </p:sldLayoutIdLst>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908720"/>
            <a:ext cx="7560840" cy="2831544"/>
          </a:xfrm>
          <a:prstGeom prst="rect">
            <a:avLst/>
          </a:prstGeom>
          <a:noFill/>
        </p:spPr>
        <p:txBody>
          <a:bodyPr wrap="square" rtlCol="0">
            <a:spAutoFit/>
          </a:bodyPr>
          <a:lstStyle/>
          <a:p>
            <a:pPr algn="ctr"/>
            <a:r>
              <a:rPr lang="es-CL" sz="3200" dirty="0"/>
              <a:t>LA SENTENCIA DE LA CORTE INTERNACIONAL DE JUSTICIA</a:t>
            </a:r>
          </a:p>
          <a:p>
            <a:pPr algn="ctr"/>
            <a:r>
              <a:rPr lang="es-ES" sz="3200" dirty="0"/>
              <a:t>d</a:t>
            </a:r>
            <a:r>
              <a:rPr lang="es-CL" sz="3200" dirty="0"/>
              <a:t>el 27 de enero de 2014</a:t>
            </a:r>
          </a:p>
          <a:p>
            <a:pPr algn="ctr"/>
            <a:endParaRPr lang="es-CL" sz="3200" dirty="0"/>
          </a:p>
          <a:p>
            <a:pPr algn="ctr"/>
            <a:endParaRPr lang="es-CL" sz="3200" dirty="0"/>
          </a:p>
          <a:p>
            <a:pPr algn="ctr"/>
            <a:r>
              <a:rPr lang="es-CL" dirty="0"/>
              <a:t>Prof. Ximena Fuentes </a:t>
            </a:r>
            <a:r>
              <a:rPr lang="es-CL" dirty="0" err="1"/>
              <a:t>Torrijo</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CuadroTexto 1"/>
          <p:cNvSpPr txBox="1"/>
          <p:nvPr/>
        </p:nvSpPr>
        <p:spPr>
          <a:xfrm>
            <a:off x="611560" y="980728"/>
            <a:ext cx="7776864" cy="2585323"/>
          </a:xfrm>
          <a:prstGeom prst="rect">
            <a:avLst/>
          </a:prstGeom>
          <a:noFill/>
        </p:spPr>
        <p:txBody>
          <a:bodyPr wrap="square" rtlCol="0">
            <a:spAutoFit/>
          </a:bodyPr>
          <a:lstStyle/>
          <a:p>
            <a:r>
              <a:rPr lang="es-ES" sz="2400" b="1" dirty="0"/>
              <a:t>CUARTO</a:t>
            </a:r>
            <a:r>
              <a:rPr lang="es-ES" sz="2400" dirty="0"/>
              <a:t>: Todo lo establecido en el presente Convenio se entenderá ser parte integrante, complementaria y que no deroga las resoluciones y acuerdos adoptados en la Conferencia sobre Explotación y conservación de las Riquezas Marítimas del Pacífico Sur celebrada en Santiago de Chile, en agosto de 1952.</a:t>
            </a:r>
          </a:p>
          <a:p>
            <a:r>
              <a:rPr lang="es-ES" dirty="0"/>
              <a:t> </a:t>
            </a:r>
          </a:p>
        </p:txBody>
      </p:sp>
    </p:spTree>
    <p:extLst>
      <p:ext uri="{BB962C8B-B14F-4D97-AF65-F5344CB8AC3E}">
        <p14:creationId xmlns:p14="http://schemas.microsoft.com/office/powerpoint/2010/main" val="306089861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489" t="28877" r="3314" b="-32194"/>
          <a:stretch/>
        </p:blipFill>
        <p:spPr>
          <a:xfrm>
            <a:off x="468000" y="404664"/>
            <a:ext cx="8208000" cy="8278536"/>
          </a:xfrm>
          <a:prstGeom prst="rect">
            <a:avLst/>
          </a:prstGeom>
        </p:spPr>
      </p:pic>
    </p:spTree>
    <p:extLst>
      <p:ext uri="{BB962C8B-B14F-4D97-AF65-F5344CB8AC3E}">
        <p14:creationId xmlns:p14="http://schemas.microsoft.com/office/powerpoint/2010/main" val="2584493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55576" y="612845"/>
            <a:ext cx="7848872" cy="3416320"/>
          </a:xfrm>
          <a:prstGeom prst="rect">
            <a:avLst/>
          </a:prstGeom>
        </p:spPr>
        <p:txBody>
          <a:bodyPr wrap="square">
            <a:spAutoFit/>
          </a:bodyPr>
          <a:lstStyle/>
          <a:p>
            <a:pPr marL="274320" indent="-274320" eaLnBrk="1" fontAlgn="auto" hangingPunct="1">
              <a:spcAft>
                <a:spcPts val="0"/>
              </a:spcAft>
              <a:buClr>
                <a:schemeClr val="accent3"/>
              </a:buClr>
              <a:buFont typeface="Wingdings 2"/>
              <a:buChar char=""/>
              <a:defRPr/>
            </a:pPr>
            <a:r>
              <a:rPr lang="es-MX" dirty="0"/>
              <a:t>Actas  de 1968 </a:t>
            </a:r>
          </a:p>
          <a:p>
            <a:pPr marL="274320" indent="-274320" eaLnBrk="1" fontAlgn="auto" hangingPunct="1">
              <a:spcAft>
                <a:spcPts val="0"/>
              </a:spcAft>
              <a:buClr>
                <a:schemeClr val="accent3"/>
              </a:buClr>
              <a:defRPr/>
            </a:pPr>
            <a:r>
              <a:rPr lang="es-MX" dirty="0"/>
              <a:t>     </a:t>
            </a:r>
            <a:r>
              <a:rPr lang="es-MX" i="1" dirty="0"/>
              <a:t>"Reunidos los Representantes de Chile y del Perú [...] acordaron elaborar el presente documento que se relaciona con la misión [...] en orden a estudiar en el terreno mismo la instalación de marcas de enfilación visibles desde el mar, que materialicen el </a:t>
            </a:r>
            <a:r>
              <a:rPr lang="es-MX" i="1" u="sng" dirty="0"/>
              <a:t>paralelo de la frontera marítima </a:t>
            </a:r>
            <a:r>
              <a:rPr lang="es-MX" i="1" dirty="0"/>
              <a:t>que se origina en </a:t>
            </a:r>
            <a:r>
              <a:rPr lang="es-MX" i="1" u="sng" dirty="0"/>
              <a:t>el </a:t>
            </a:r>
            <a:r>
              <a:rPr lang="es-MX" i="1" u="sng" dirty="0">
                <a:solidFill>
                  <a:srgbClr val="FF0000"/>
                </a:solidFill>
              </a:rPr>
              <a:t>Hito número uno“</a:t>
            </a:r>
            <a:r>
              <a:rPr lang="es-MX" u="sng" dirty="0">
                <a:solidFill>
                  <a:srgbClr val="FF0000"/>
                </a:solidFill>
              </a:rPr>
              <a:t>. </a:t>
            </a:r>
          </a:p>
          <a:p>
            <a:pPr marL="274320" indent="-274320" eaLnBrk="1" fontAlgn="auto" hangingPunct="1">
              <a:spcAft>
                <a:spcPts val="0"/>
              </a:spcAft>
              <a:buClr>
                <a:schemeClr val="accent3"/>
              </a:buClr>
              <a:buFont typeface="Wingdings 2"/>
              <a:buChar char=""/>
              <a:defRPr/>
            </a:pPr>
            <a:endParaRPr lang="es-MX" dirty="0"/>
          </a:p>
          <a:p>
            <a:pPr marL="274320" indent="-274320" eaLnBrk="1" fontAlgn="auto" hangingPunct="1">
              <a:spcAft>
                <a:spcPts val="0"/>
              </a:spcAft>
              <a:buClr>
                <a:schemeClr val="accent3"/>
              </a:buClr>
              <a:buFont typeface="Wingdings 2"/>
              <a:buChar char=""/>
              <a:defRPr/>
            </a:pPr>
            <a:r>
              <a:rPr lang="es-MX" dirty="0"/>
              <a:t>Nota diplomática peruana del 5 de agosto de 1968 : "</a:t>
            </a:r>
            <a:r>
              <a:rPr lang="es-MX" i="1" dirty="0"/>
              <a:t>que el Gobierno del Perú aprueba en su totalidad los términos del Documento firmado en la frontera peruano-chilena el 26 de abril de 1968 por los Representantes de ambos países, referente a la instalación de marcas de enfilación que materialicen el </a:t>
            </a:r>
            <a:r>
              <a:rPr lang="es-MX" i="1" u="sng" dirty="0"/>
              <a:t>paralelo de la frontera marítima ...”</a:t>
            </a:r>
            <a:endParaRPr lang="es-ES" u="sng"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99592" y="980728"/>
            <a:ext cx="7560840" cy="2585323"/>
          </a:xfrm>
          <a:prstGeom prst="rect">
            <a:avLst/>
          </a:prstGeom>
          <a:noFill/>
        </p:spPr>
        <p:txBody>
          <a:bodyPr wrap="square" rtlCol="0">
            <a:spAutoFit/>
          </a:bodyPr>
          <a:lstStyle/>
          <a:p>
            <a:pPr marL="274320" indent="-274320" eaLnBrk="1" fontAlgn="auto" hangingPunct="1">
              <a:spcAft>
                <a:spcPts val="0"/>
              </a:spcAft>
              <a:buClr>
                <a:schemeClr val="accent3"/>
              </a:buClr>
              <a:defRPr/>
            </a:pPr>
            <a:r>
              <a:rPr lang="es-MX" dirty="0"/>
              <a:t> Acta del 22 de agosto de 1969:</a:t>
            </a:r>
          </a:p>
          <a:p>
            <a:pPr marL="274320" indent="-274320" eaLnBrk="1" fontAlgn="auto" hangingPunct="1">
              <a:spcAft>
                <a:spcPts val="0"/>
              </a:spcAft>
              <a:buClr>
                <a:schemeClr val="accent3"/>
              </a:buClr>
              <a:defRPr/>
            </a:pPr>
            <a:endParaRPr lang="es-MX" dirty="0"/>
          </a:p>
          <a:p>
            <a:pPr indent="-7938" eaLnBrk="1" fontAlgn="auto" hangingPunct="1">
              <a:spcAft>
                <a:spcPts val="0"/>
              </a:spcAft>
              <a:buClr>
                <a:schemeClr val="accent3"/>
              </a:buClr>
              <a:buFont typeface="Wingdings 2"/>
              <a:buNone/>
              <a:defRPr/>
            </a:pPr>
            <a:r>
              <a:rPr lang="es-MX" dirty="0"/>
              <a:t>“Los Representantes del Perú y Chile, que suscriben</a:t>
            </a:r>
          </a:p>
          <a:p>
            <a:pPr indent="-7938" eaLnBrk="1" fontAlgn="auto" hangingPunct="1">
              <a:spcAft>
                <a:spcPts val="0"/>
              </a:spcAft>
              <a:buClr>
                <a:schemeClr val="accent3"/>
              </a:buClr>
              <a:buFont typeface="Wingdings 2"/>
              <a:buNone/>
              <a:defRPr/>
            </a:pPr>
            <a:r>
              <a:rPr lang="es-MX" dirty="0"/>
              <a:t>designados por sus respectivos gobiernos con el fin de verificar la posición geográfica del </a:t>
            </a:r>
            <a:r>
              <a:rPr lang="es-MX" dirty="0">
                <a:solidFill>
                  <a:srgbClr val="FF0000"/>
                </a:solidFill>
              </a:rPr>
              <a:t>Hito de concreto número Uno (N° 1) </a:t>
            </a:r>
            <a:r>
              <a:rPr lang="es-MX" dirty="0"/>
              <a:t>de la frontera común, y de fijar los puntos de enfilación que han acordado instalar ambos países para señalar el límite marítimo y materializar el </a:t>
            </a:r>
            <a:r>
              <a:rPr lang="es-MX" b="1" u="sng" dirty="0"/>
              <a:t>paralelo</a:t>
            </a:r>
            <a:r>
              <a:rPr lang="es-MX" u="sng" dirty="0"/>
              <a:t> que pasa por el citado </a:t>
            </a:r>
            <a:r>
              <a:rPr lang="es-MX" u="sng" dirty="0">
                <a:solidFill>
                  <a:srgbClr val="FF0000"/>
                </a:solidFill>
              </a:rPr>
              <a:t>Hito </a:t>
            </a:r>
            <a:r>
              <a:rPr lang="es-MX" dirty="0">
                <a:solidFill>
                  <a:srgbClr val="FF0000"/>
                </a:solidFill>
              </a:rPr>
              <a:t>número Uno, situado en la orilla del mar </a:t>
            </a:r>
            <a:r>
              <a:rPr lang="es-MX" dirty="0"/>
              <a:t>(…)”.</a:t>
            </a:r>
            <a:endParaRPr lang="es-E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faro per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78" y="-5184"/>
            <a:ext cx="8892000" cy="6874190"/>
          </a:xfrm>
          <a:prstGeom prst="rect">
            <a:avLst/>
          </a:prstGeom>
        </p:spPr>
      </p:pic>
    </p:spTree>
    <p:extLst>
      <p:ext uri="{BB962C8B-B14F-4D97-AF65-F5344CB8AC3E}">
        <p14:creationId xmlns:p14="http://schemas.microsoft.com/office/powerpoint/2010/main" val="662204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faros chile peru.png"/>
          <p:cNvPicPr>
            <a:picLocks noChangeAspect="1"/>
          </p:cNvPicPr>
          <p:nvPr/>
        </p:nvPicPr>
        <p:blipFill rotWithShape="1">
          <a:blip r:embed="rId2">
            <a:extLst>
              <a:ext uri="{28A0092B-C50C-407E-A947-70E740481C1C}">
                <a14:useLocalDpi xmlns:a14="http://schemas.microsoft.com/office/drawing/2010/main" val="0"/>
              </a:ext>
            </a:extLst>
          </a:blip>
          <a:srcRect l="-500" t="43724"/>
          <a:stretch/>
        </p:blipFill>
        <p:spPr>
          <a:xfrm>
            <a:off x="323528" y="476672"/>
            <a:ext cx="8424936" cy="5760640"/>
          </a:xfrm>
          <a:prstGeom prst="rect">
            <a:avLst/>
          </a:prstGeom>
        </p:spPr>
      </p:pic>
    </p:spTree>
    <p:extLst>
      <p:ext uri="{BB962C8B-B14F-4D97-AF65-F5344CB8AC3E}">
        <p14:creationId xmlns:p14="http://schemas.microsoft.com/office/powerpoint/2010/main" val="2671544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39552" y="836712"/>
            <a:ext cx="7920880" cy="5909311"/>
          </a:xfrm>
          <a:prstGeom prst="rect">
            <a:avLst/>
          </a:prstGeom>
          <a:noFill/>
        </p:spPr>
        <p:txBody>
          <a:bodyPr wrap="square" rtlCol="0">
            <a:spAutoFit/>
          </a:bodyPr>
          <a:lstStyle/>
          <a:p>
            <a:r>
              <a:rPr lang="es-ES" u="sng" dirty="0"/>
              <a:t>La decisión de la Corte:</a:t>
            </a:r>
          </a:p>
          <a:p>
            <a:endParaRPr lang="es-ES" dirty="0"/>
          </a:p>
          <a:p>
            <a:pPr lvl="0"/>
            <a:r>
              <a:rPr lang="es-ES_tradnl" dirty="0"/>
              <a:t>1) Por 15 votos contra 1, decidió que el punto de inicio de la frontera marítima de las respectivas áreas marítimas de Perú y Chile es la intersección del paralelo de latitud que pasa por el Hito No.1  con la línea de baja marea.</a:t>
            </a:r>
          </a:p>
          <a:p>
            <a:pPr lvl="0"/>
            <a:r>
              <a:rPr lang="es-ES_tradnl" dirty="0"/>
              <a:t>2) Por 15 votos contra 1, decidió que el primer segmento del límite marítimo sigue el paralelo que pasa por el Hito No.1 hacia el oeste.</a:t>
            </a:r>
          </a:p>
          <a:p>
            <a:pPr lvl="0"/>
            <a:r>
              <a:rPr lang="es-ES_tradnl" dirty="0"/>
              <a:t>3) Por 10 votos contra 6, decidió que este primer segmento corre hasta un punto A situado a una distancia de 80 millas náuticas desde el punto de inicio de este límite marítimo.</a:t>
            </a:r>
          </a:p>
          <a:p>
            <a:pPr lvl="0"/>
            <a:r>
              <a:rPr lang="es-ES_tradnl" dirty="0"/>
              <a:t>4) Por 10 votos contra 6, decidió que desde ese punto A el límite sigue la línea equidistante de las costas de Perú y Chile, hasta las 200 millas náuticas medidas desde las líneas de base de Chile (punto B). Desde ese punto B el límite marítimo continúa hacia el Sur hasta que alcanza las 200 millas náuticas desde las líneas de base del Perú y Chile.</a:t>
            </a:r>
          </a:p>
          <a:p>
            <a:pPr lvl="0"/>
            <a:r>
              <a:rPr lang="es-ES_tradnl" dirty="0"/>
              <a:t>5) Por 15 votos contra 1, decidió que por las razones establecidas en el párrafo 189, no necesita decidir sobre la segunda petición peruana (triángulo exterior).</a:t>
            </a:r>
          </a:p>
          <a:p>
            <a:r>
              <a:rPr lang="es-ES_tradnl" dirty="0"/>
              <a:t> </a:t>
            </a:r>
          </a:p>
          <a:p>
            <a:endParaRPr lang="es-ES" dirty="0"/>
          </a:p>
        </p:txBody>
      </p:sp>
    </p:spTree>
    <p:extLst>
      <p:ext uri="{BB962C8B-B14F-4D97-AF65-F5344CB8AC3E}">
        <p14:creationId xmlns:p14="http://schemas.microsoft.com/office/powerpoint/2010/main" val="812526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Sketch-map-No-4-e13922879067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5100"/>
            <a:ext cx="8839200" cy="6527800"/>
          </a:xfrm>
          <a:prstGeom prst="rect">
            <a:avLst/>
          </a:prstGeom>
        </p:spPr>
      </p:pic>
    </p:spTree>
    <p:extLst>
      <p:ext uri="{BB962C8B-B14F-4D97-AF65-F5344CB8AC3E}">
        <p14:creationId xmlns:p14="http://schemas.microsoft.com/office/powerpoint/2010/main" val="2776325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mapa construccion linea equidistan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0"/>
            <a:ext cx="9144000" cy="6731172"/>
          </a:xfrm>
          <a:prstGeom prst="rect">
            <a:avLst/>
          </a:prstGeom>
        </p:spPr>
      </p:pic>
    </p:spTree>
    <p:extLst>
      <p:ext uri="{BB962C8B-B14F-4D97-AF65-F5344CB8AC3E}">
        <p14:creationId xmlns:p14="http://schemas.microsoft.com/office/powerpoint/2010/main" val="3694222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39552" y="908720"/>
            <a:ext cx="8352928" cy="4832093"/>
          </a:xfrm>
          <a:prstGeom prst="rect">
            <a:avLst/>
          </a:prstGeom>
          <a:noFill/>
        </p:spPr>
        <p:txBody>
          <a:bodyPr wrap="square" rtlCol="0">
            <a:spAutoFit/>
          </a:bodyPr>
          <a:lstStyle/>
          <a:p>
            <a:pPr algn="ctr"/>
            <a:r>
              <a:rPr lang="es-ES" sz="2000" b="1" dirty="0"/>
              <a:t>Algunos aspectos de la sentencia para la discusión</a:t>
            </a:r>
          </a:p>
          <a:p>
            <a:endParaRPr lang="es-ES" dirty="0"/>
          </a:p>
          <a:p>
            <a:r>
              <a:rPr lang="es-ES_tradnl" b="1" dirty="0"/>
              <a:t>1) La interpretación simplemente literal del art. IV de la Declaración de Santiago sin tomar en cuenta el sentido lógico ni el contexto de dicha disposición.</a:t>
            </a:r>
          </a:p>
          <a:p>
            <a:endParaRPr lang="es-ES_tradnl" b="1" dirty="0"/>
          </a:p>
          <a:p>
            <a:r>
              <a:rPr lang="es-ES_tradnl" b="1" dirty="0"/>
              <a:t>2) La Corte desecha también el objeto y fin de la Declaración de Santiago</a:t>
            </a:r>
            <a:endParaRPr lang="es-ES_tradnl" dirty="0"/>
          </a:p>
          <a:p>
            <a:endParaRPr lang="es-ES_tradnl" dirty="0"/>
          </a:p>
          <a:p>
            <a:r>
              <a:rPr lang="es-ES_tradnl" b="1" dirty="0"/>
              <a:t>3)</a:t>
            </a:r>
            <a:r>
              <a:rPr lang="es-ES_tradnl" dirty="0"/>
              <a:t> </a:t>
            </a:r>
            <a:r>
              <a:rPr lang="es-ES_tradnl" b="1" dirty="0"/>
              <a:t>La Corte desecha también la íntima relación que hay entre el Convenio de 1954 y la Declaración de Santiago de 1952</a:t>
            </a:r>
            <a:endParaRPr lang="es-ES_tradnl" dirty="0"/>
          </a:p>
          <a:p>
            <a:endParaRPr lang="es-ES_tradnl" dirty="0"/>
          </a:p>
          <a:p>
            <a:r>
              <a:rPr lang="es-ES_tradnl" b="1" dirty="0"/>
              <a:t>4) El acuerdo tácito: una excusa para cortar la extensión del paralelo en 80 millas náuticas desde la costa.</a:t>
            </a:r>
            <a:endParaRPr lang="es-ES_tradnl" dirty="0"/>
          </a:p>
          <a:p>
            <a:endParaRPr lang="es-ES_tradnl" dirty="0"/>
          </a:p>
          <a:p>
            <a:r>
              <a:rPr lang="es-ES_tradnl" b="1" dirty="0"/>
              <a:t>5)</a:t>
            </a:r>
            <a:r>
              <a:rPr lang="es-ES_tradnl" dirty="0"/>
              <a:t> </a:t>
            </a:r>
            <a:r>
              <a:rPr lang="es-ES_tradnl" b="1" dirty="0"/>
              <a:t>El análisis sesgado de la práctica</a:t>
            </a:r>
            <a:endParaRPr lang="es-ES_tradnl" dirty="0"/>
          </a:p>
          <a:p>
            <a:endParaRPr lang="es-ES_tradnl" dirty="0"/>
          </a:p>
          <a:p>
            <a:endParaRPr lang="es-ES" dirty="0"/>
          </a:p>
        </p:txBody>
      </p:sp>
    </p:spTree>
    <p:extLst>
      <p:ext uri="{BB962C8B-B14F-4D97-AF65-F5344CB8AC3E}">
        <p14:creationId xmlns:p14="http://schemas.microsoft.com/office/powerpoint/2010/main" val="2842185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980728"/>
            <a:ext cx="7488832" cy="3970318"/>
          </a:xfrm>
          <a:prstGeom prst="rect">
            <a:avLst/>
          </a:prstGeom>
          <a:noFill/>
        </p:spPr>
        <p:txBody>
          <a:bodyPr wrap="square" rtlCol="0">
            <a:spAutoFit/>
          </a:bodyPr>
          <a:lstStyle/>
          <a:p>
            <a:pPr algn="ctr"/>
            <a:r>
              <a:rPr lang="es-CL" dirty="0"/>
              <a:t>Las peticiones del Perú.</a:t>
            </a:r>
          </a:p>
          <a:p>
            <a:endParaRPr lang="es-CL" dirty="0"/>
          </a:p>
          <a:p>
            <a:r>
              <a:rPr lang="es-CL" dirty="0"/>
              <a:t>Que la Corte declare que:</a:t>
            </a:r>
          </a:p>
          <a:p>
            <a:pPr marL="342900" indent="-342900">
              <a:buAutoNum type="arabicParenR"/>
            </a:pPr>
            <a:r>
              <a:rPr lang="es-CL" dirty="0"/>
              <a:t>Las zonas marítimas entre Perú y Chile no se han delimitado ni por acuerdo ni de manera alguna. Por lo tanto, Perú pide a la Corte que dibuje una línea de delimitación de acuerdo al derecho internacional consuetudinario.</a:t>
            </a:r>
          </a:p>
          <a:p>
            <a:pPr marL="342900" indent="-342900">
              <a:buAutoNum type="arabicParenR"/>
            </a:pPr>
            <a:r>
              <a:rPr lang="es-CL" dirty="0"/>
              <a:t>La línea de delimitación debe comenzar en un punto de la Costa llamado Concordia, cuyas coordenadas son 18° 21’ 08’’ S y 70° 22’ 39’’ O.</a:t>
            </a:r>
          </a:p>
          <a:p>
            <a:pPr marL="342900" indent="-342900">
              <a:buAutoNum type="arabicParenR"/>
            </a:pPr>
            <a:r>
              <a:rPr lang="es-CL" dirty="0"/>
              <a:t>Chile se ha negado a reconocer los derechos soberanos del Perú en una zona marítima dentro de las 200 millas náuticas desde su costa y fuera de la zona de 200 millas de Chile. Perú tiene derechos soberanos sobre esa zona.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7544" y="1196752"/>
            <a:ext cx="8064896" cy="4801314"/>
          </a:xfrm>
          <a:prstGeom prst="rect">
            <a:avLst/>
          </a:prstGeom>
        </p:spPr>
        <p:txBody>
          <a:bodyPr wrap="square">
            <a:spAutoFit/>
          </a:bodyPr>
          <a:lstStyle/>
          <a:p>
            <a:pPr algn="ctr"/>
            <a:r>
              <a:rPr lang="en-US" sz="2400" dirty="0"/>
              <a:t>La </a:t>
            </a:r>
            <a:r>
              <a:rPr lang="en-US" sz="2400" dirty="0" err="1"/>
              <a:t>decisión</a:t>
            </a:r>
            <a:r>
              <a:rPr lang="en-US" sz="2400" dirty="0"/>
              <a:t> de la Corte </a:t>
            </a:r>
            <a:r>
              <a:rPr lang="en-US" sz="2400" dirty="0" err="1"/>
              <a:t>sobre</a:t>
            </a:r>
            <a:r>
              <a:rPr lang="en-US" sz="2400" dirty="0"/>
              <a:t> el </a:t>
            </a:r>
            <a:r>
              <a:rPr lang="en-US" sz="2400" dirty="0" err="1"/>
              <a:t>carácter</a:t>
            </a:r>
            <a:r>
              <a:rPr lang="en-US" sz="2400" dirty="0"/>
              <a:t> </a:t>
            </a:r>
            <a:r>
              <a:rPr lang="en-US" sz="2400" dirty="0" err="1"/>
              <a:t>multipropósito</a:t>
            </a:r>
            <a:r>
              <a:rPr lang="en-US" sz="2400" dirty="0"/>
              <a:t> de la </a:t>
            </a:r>
            <a:r>
              <a:rPr lang="en-US" sz="2400" dirty="0" err="1"/>
              <a:t>delimitación</a:t>
            </a:r>
            <a:r>
              <a:rPr lang="en-US" sz="2400" dirty="0"/>
              <a:t> </a:t>
            </a:r>
            <a:r>
              <a:rPr lang="en-US" sz="2400" dirty="0" err="1"/>
              <a:t>tácitamente</a:t>
            </a:r>
            <a:r>
              <a:rPr lang="en-US" sz="2400" dirty="0"/>
              <a:t> </a:t>
            </a:r>
            <a:r>
              <a:rPr lang="en-US" sz="2400" dirty="0" err="1"/>
              <a:t>acordada</a:t>
            </a:r>
            <a:r>
              <a:rPr lang="en-US" sz="2400" dirty="0"/>
              <a:t>.</a:t>
            </a:r>
          </a:p>
          <a:p>
            <a:endParaRPr lang="en-US" dirty="0"/>
          </a:p>
          <a:p>
            <a:r>
              <a:rPr lang="en-US" dirty="0"/>
              <a:t>(</a:t>
            </a:r>
            <a:r>
              <a:rPr lang="en-US" sz="2400" dirty="0" err="1"/>
              <a:t>Pfo</a:t>
            </a:r>
            <a:r>
              <a:rPr lang="en-US" sz="2400" dirty="0"/>
              <a:t> 102 de la </a:t>
            </a:r>
            <a:r>
              <a:rPr lang="en-US" sz="2400" dirty="0" err="1"/>
              <a:t>Sentencia</a:t>
            </a:r>
            <a:r>
              <a:rPr lang="en-US" sz="2400" dirty="0"/>
              <a:t>)</a:t>
            </a:r>
          </a:p>
          <a:p>
            <a:endParaRPr lang="en-US" sz="2400" dirty="0"/>
          </a:p>
          <a:p>
            <a:pPr algn="just"/>
            <a:r>
              <a:rPr lang="en-US" sz="2400" dirty="0"/>
              <a:t>“The tacit agreement acknowledged in the 1954 Agreement, must be understood in the context of the 1947 Proclamations and the 1952  Santiago Declaration. These instruments expressed claims to the sea-bed and to waters above the sea-bed and their recourses. In this regard the Parties drew no distinction, at that time or subsequently, between these spaces. The Court concludes that the boundary is an all-purpose one.”</a:t>
            </a:r>
            <a:endParaRPr lang="es-ES_tradnl" sz="2400" dirty="0"/>
          </a:p>
        </p:txBody>
      </p:sp>
    </p:spTree>
    <p:extLst>
      <p:ext uri="{BB962C8B-B14F-4D97-AF65-F5344CB8AC3E}">
        <p14:creationId xmlns:p14="http://schemas.microsoft.com/office/powerpoint/2010/main" val="2673334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55576" y="620688"/>
            <a:ext cx="7560840" cy="5632310"/>
          </a:xfrm>
          <a:prstGeom prst="rect">
            <a:avLst/>
          </a:prstGeom>
        </p:spPr>
        <p:txBody>
          <a:bodyPr wrap="square">
            <a:spAutoFit/>
          </a:bodyPr>
          <a:lstStyle/>
          <a:p>
            <a:pPr algn="just"/>
            <a:r>
              <a:rPr lang="en-US" sz="2400" u="sng" dirty="0"/>
              <a:t>La Corte se </a:t>
            </a:r>
            <a:r>
              <a:rPr lang="en-US" sz="2400" u="sng" dirty="0" err="1"/>
              <a:t>niega</a:t>
            </a:r>
            <a:r>
              <a:rPr lang="en-US" sz="2400" u="sng" dirty="0"/>
              <a:t> a </a:t>
            </a:r>
            <a:r>
              <a:rPr lang="en-US" sz="2400" u="sng" dirty="0" err="1"/>
              <a:t>ver</a:t>
            </a:r>
            <a:r>
              <a:rPr lang="en-US" sz="2400" u="sng" dirty="0"/>
              <a:t> la </a:t>
            </a:r>
            <a:r>
              <a:rPr lang="en-US" sz="2400" u="sng" dirty="0" err="1"/>
              <a:t>relación</a:t>
            </a:r>
            <a:r>
              <a:rPr lang="en-US" sz="2400" u="sng" dirty="0"/>
              <a:t> entre la </a:t>
            </a:r>
            <a:r>
              <a:rPr lang="en-US" sz="2400" u="sng" dirty="0" err="1"/>
              <a:t>distancia</a:t>
            </a:r>
            <a:r>
              <a:rPr lang="en-US" sz="2400" u="sng" dirty="0"/>
              <a:t> de 200 </a:t>
            </a:r>
            <a:r>
              <a:rPr lang="en-US" sz="2400" u="sng" dirty="0" err="1"/>
              <a:t>millas</a:t>
            </a:r>
            <a:r>
              <a:rPr lang="en-US" sz="2400" u="sng" dirty="0"/>
              <a:t> marinas de </a:t>
            </a:r>
            <a:r>
              <a:rPr lang="en-US" sz="2400" u="sng" dirty="0" err="1"/>
              <a:t>las</a:t>
            </a:r>
            <a:r>
              <a:rPr lang="en-US" sz="2400" u="sng" dirty="0"/>
              <a:t> </a:t>
            </a:r>
            <a:r>
              <a:rPr lang="en-US" sz="2400" u="sng" dirty="0" err="1"/>
              <a:t>zonas</a:t>
            </a:r>
            <a:r>
              <a:rPr lang="en-US" sz="2400" u="sng" dirty="0"/>
              <a:t> </a:t>
            </a:r>
            <a:r>
              <a:rPr lang="en-US" sz="2400" u="sng" dirty="0" err="1"/>
              <a:t>marítimas</a:t>
            </a:r>
            <a:r>
              <a:rPr lang="en-US" sz="2400" u="sng" dirty="0"/>
              <a:t> </a:t>
            </a:r>
            <a:r>
              <a:rPr lang="en-US" sz="2400" u="sng" dirty="0" err="1"/>
              <a:t>que</a:t>
            </a:r>
            <a:r>
              <a:rPr lang="en-US" sz="2400" u="sng" dirty="0"/>
              <a:t> </a:t>
            </a:r>
            <a:r>
              <a:rPr lang="en-US" sz="2400" u="sng" dirty="0" err="1"/>
              <a:t>las</a:t>
            </a:r>
            <a:r>
              <a:rPr lang="en-US" sz="2400" u="sng" dirty="0"/>
              <a:t> </a:t>
            </a:r>
            <a:r>
              <a:rPr lang="en-US" sz="2400" u="sng" dirty="0" err="1"/>
              <a:t>partes</a:t>
            </a:r>
            <a:r>
              <a:rPr lang="en-US" sz="2400" u="sng" dirty="0"/>
              <a:t> </a:t>
            </a:r>
            <a:r>
              <a:rPr lang="en-US" sz="2400" u="sng" dirty="0" err="1"/>
              <a:t>declaraban</a:t>
            </a:r>
            <a:r>
              <a:rPr lang="en-US" sz="2400" u="sng" dirty="0"/>
              <a:t> </a:t>
            </a:r>
            <a:r>
              <a:rPr lang="en-US" sz="2400" u="sng" dirty="0" err="1"/>
              <a:t>como</a:t>
            </a:r>
            <a:r>
              <a:rPr lang="en-US" sz="2400" u="sng" dirty="0"/>
              <a:t> </a:t>
            </a:r>
            <a:r>
              <a:rPr lang="en-US" sz="2400" u="sng" dirty="0" err="1"/>
              <a:t>bajo</a:t>
            </a:r>
            <a:r>
              <a:rPr lang="en-US" sz="2400" u="sng" dirty="0"/>
              <a:t> </a:t>
            </a:r>
            <a:r>
              <a:rPr lang="en-US" sz="2400" u="sng" dirty="0" err="1"/>
              <a:t>su</a:t>
            </a:r>
            <a:r>
              <a:rPr lang="en-US" sz="2400" u="sng" dirty="0"/>
              <a:t> </a:t>
            </a:r>
            <a:r>
              <a:rPr lang="en-US" sz="2400" u="sng" dirty="0" err="1"/>
              <a:t>dominio</a:t>
            </a:r>
            <a:r>
              <a:rPr lang="en-US" sz="2400" u="sng" dirty="0"/>
              <a:t> en 1947 y la </a:t>
            </a:r>
            <a:r>
              <a:rPr lang="en-US" sz="2400" u="sng" dirty="0" err="1"/>
              <a:t>línea</a:t>
            </a:r>
            <a:r>
              <a:rPr lang="en-US" sz="2400" u="sng" dirty="0"/>
              <a:t> de </a:t>
            </a:r>
            <a:r>
              <a:rPr lang="en-US" sz="2400" u="sng" dirty="0" err="1"/>
              <a:t>delimitación</a:t>
            </a:r>
            <a:r>
              <a:rPr lang="en-US" sz="2400" u="sng" dirty="0"/>
              <a:t> </a:t>
            </a:r>
            <a:r>
              <a:rPr lang="en-US" sz="2400" u="sng" dirty="0" err="1"/>
              <a:t>tácitamente</a:t>
            </a:r>
            <a:r>
              <a:rPr lang="en-US" sz="2400" u="sng" dirty="0"/>
              <a:t> </a:t>
            </a:r>
            <a:r>
              <a:rPr lang="en-US" sz="2400" u="sng" dirty="0" err="1"/>
              <a:t>acordada</a:t>
            </a:r>
            <a:endParaRPr lang="en-US" sz="2400" u="sng" dirty="0"/>
          </a:p>
          <a:p>
            <a:pPr algn="just"/>
            <a:endParaRPr lang="en-US" sz="2400" dirty="0"/>
          </a:p>
          <a:p>
            <a:pPr algn="just"/>
            <a:r>
              <a:rPr lang="en-US" sz="2400" dirty="0"/>
              <a:t>111. The Court recalls that the all purpose nature of the maritime boundary means that evidence concerning fisheries activity, in itself, cannot be determinative of the extent of that boundary. Nevertheless, the fisheries activity provides some support for the view that the Parties, at the time when they acknowledged the existence of an agreed maritime boundary between them, </a:t>
            </a:r>
            <a:r>
              <a:rPr lang="en-US" sz="2400" dirty="0">
                <a:ln>
                  <a:solidFill>
                    <a:schemeClr val="accent5"/>
                  </a:solidFill>
                </a:ln>
              </a:rPr>
              <a:t>were unlikely </a:t>
            </a:r>
            <a:r>
              <a:rPr lang="en-US" sz="2400" dirty="0"/>
              <a:t>to have considered that it extended all the way to the 200-nautical-mile limit.</a:t>
            </a:r>
            <a:endParaRPr lang="es-ES_tradnl" sz="2400" dirty="0"/>
          </a:p>
        </p:txBody>
      </p:sp>
    </p:spTree>
    <p:extLst>
      <p:ext uri="{BB962C8B-B14F-4D97-AF65-F5344CB8AC3E}">
        <p14:creationId xmlns:p14="http://schemas.microsoft.com/office/powerpoint/2010/main" val="934127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9592" y="1166842"/>
            <a:ext cx="7704856" cy="3631764"/>
          </a:xfrm>
          <a:prstGeom prst="rect">
            <a:avLst/>
          </a:prstGeom>
        </p:spPr>
        <p:txBody>
          <a:bodyPr wrap="square">
            <a:spAutoFit/>
          </a:bodyPr>
          <a:lstStyle/>
          <a:p>
            <a:r>
              <a:rPr lang="es-ES_tradnl" sz="2000" u="sng" dirty="0"/>
              <a:t>Convenio de 1954:</a:t>
            </a:r>
          </a:p>
          <a:p>
            <a:endParaRPr lang="es-ES_tradnl" sz="2000" dirty="0"/>
          </a:p>
          <a:p>
            <a:r>
              <a:rPr lang="es-ES_tradnl" sz="2000" dirty="0"/>
              <a:t>CUARTO: Todo lo establecido en el presente Convenio se entenderá ser parte integrante, complementaria y que no deroga las resoluciones y acuerdos adoptados en la Conferencia sobre Explotación y Conservación de las Riquezas Marítimas del Pacífico Sur, celebrada en Santiago de Chile, en Agosto de 1952.</a:t>
            </a:r>
          </a:p>
          <a:p>
            <a:r>
              <a:rPr lang="es-ES_tradnl" dirty="0"/>
              <a:t> </a:t>
            </a:r>
          </a:p>
          <a:p>
            <a:r>
              <a:rPr lang="es-ES_tradnl" dirty="0"/>
              <a:t>A esta última cláusula la Corte la reduce a una simple “cláusula de estilo”, común en los instrumentos jurídicos de la época. Esta postura de la Corte es grave porque le resta efectos jurídicos a una cláusula específicamente pactada por las partes.</a:t>
            </a:r>
          </a:p>
        </p:txBody>
      </p:sp>
    </p:spTree>
    <p:extLst>
      <p:ext uri="{BB962C8B-B14F-4D97-AF65-F5344CB8AC3E}">
        <p14:creationId xmlns:p14="http://schemas.microsoft.com/office/powerpoint/2010/main" val="2423413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690688" y="1468438"/>
            <a:ext cx="5761037" cy="3919537"/>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3048000" y="2286000"/>
            <a:ext cx="3048000" cy="2286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980728"/>
            <a:ext cx="184731" cy="369332"/>
          </a:xfrm>
          <a:prstGeom prst="rect">
            <a:avLst/>
          </a:prstGeom>
          <a:noFill/>
        </p:spPr>
        <p:txBody>
          <a:bodyPr wrap="none" rtlCol="0">
            <a:spAutoFit/>
          </a:bodyPr>
          <a:lstStyle/>
          <a:p>
            <a:endParaRPr lang="es-ES" dirty="0"/>
          </a:p>
        </p:txBody>
      </p:sp>
      <p:pic>
        <p:nvPicPr>
          <p:cNvPr id="3" name="2 Imagen" descr="mapahaya.jpg"/>
          <p:cNvPicPr>
            <a:picLocks noChangeAspect="1"/>
          </p:cNvPicPr>
          <p:nvPr/>
        </p:nvPicPr>
        <p:blipFill>
          <a:blip r:embed="rId2" cstate="print"/>
          <a:stretch>
            <a:fillRect/>
          </a:stretch>
        </p:blipFill>
        <p:spPr>
          <a:xfrm>
            <a:off x="2633662" y="1976437"/>
            <a:ext cx="3876675" cy="29051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684213" y="981075"/>
            <a:ext cx="7920037" cy="5846763"/>
          </a:xfrm>
          <a:prstGeom prst="rect">
            <a:avLst/>
          </a:prstGeom>
          <a:noFill/>
          <a:ln w="9525">
            <a:noFill/>
            <a:miter lim="800000"/>
            <a:headEnd/>
            <a:tailEnd/>
          </a:ln>
        </p:spPr>
        <p:txBody>
          <a:bodyPr>
            <a:spAutoFit/>
          </a:bodyPr>
          <a:lstStyle/>
          <a:p>
            <a:pPr algn="ctr"/>
            <a:r>
              <a:rPr lang="es-ES_tradnl" sz="2000" u="sng"/>
              <a:t>Declaraci</a:t>
            </a:r>
            <a:r>
              <a:rPr lang="es-CL" sz="2000" u="sng"/>
              <a:t>ón Presidencial de Chile 1947</a:t>
            </a:r>
          </a:p>
          <a:p>
            <a:endParaRPr lang="es-CL" sz="2000"/>
          </a:p>
          <a:p>
            <a:pPr algn="just"/>
            <a:r>
              <a:rPr lang="es-ES" sz="2000" i="1"/>
              <a:t>"3º La demarcación de las zonas de protección de caza y pescas marítimas en los mares continentales e insulares que quedan </a:t>
            </a:r>
            <a:r>
              <a:rPr lang="es-ES" sz="2000" i="1" u="sng"/>
              <a:t>bajo el control del Gobierno de Chile será hecha, en virtud de la soberanía</a:t>
            </a:r>
            <a:r>
              <a:rPr lang="es-ES" sz="2000" i="1"/>
              <a:t>, cada vez que el Gobierno lo crea conveniente, sea ratificando, ampliando o de cualquier manera modificando dichas demarcaciones, conforme a los intereses de Chile que sean advertidos en el futuro, declarándose desde luego dicha protección y control sobre todo el mar comprendido dentro del perímetro formado por la costa con </a:t>
            </a:r>
            <a:r>
              <a:rPr lang="es-ES" sz="2000" i="1" u="sng"/>
              <a:t>una paralela matemática proyectada en el mar a doscientas millas marinas de distancias de las costas continentales chilenas</a:t>
            </a:r>
            <a:r>
              <a:rPr lang="es-ES" sz="2000" i="1"/>
              <a:t>. Esta demarcación se medirá con respecto de las islas chilenas, señalándose una zona de mar contigua a las costas de las mismas, proyectada paralelamente a éstas, a doscientas millas marinas por todo su contorno".</a:t>
            </a:r>
            <a:endParaRPr lang="es-ES" sz="2000"/>
          </a:p>
          <a:p>
            <a:endParaRPr lang="es-CL"/>
          </a:p>
          <a:p>
            <a:endParaRPr lang="es-CL"/>
          </a:p>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539750" y="620713"/>
            <a:ext cx="7848600" cy="5878512"/>
          </a:xfrm>
          <a:prstGeom prst="rect">
            <a:avLst/>
          </a:prstGeom>
          <a:noFill/>
          <a:ln w="9525">
            <a:noFill/>
            <a:miter lim="800000"/>
            <a:headEnd/>
            <a:tailEnd/>
          </a:ln>
        </p:spPr>
        <p:txBody>
          <a:bodyPr>
            <a:spAutoFit/>
          </a:bodyPr>
          <a:lstStyle/>
          <a:p>
            <a:pPr algn="ctr"/>
            <a:r>
              <a:rPr lang="es-CL" sz="2000" u="sng"/>
              <a:t>Decreto del Perú No. 781(1947)</a:t>
            </a:r>
          </a:p>
          <a:p>
            <a:endParaRPr lang="es-CL"/>
          </a:p>
          <a:p>
            <a:pPr algn="just"/>
            <a:r>
              <a:rPr lang="es-ES" sz="2000"/>
              <a:t>3.- Como consecuencia de las declaraciones anteriores, el Estado se reserva el derecho de establecer la demarcación de las zonas de control y protección de las riquezas nacionales en los mares continentales e insulares que quedan bajo el control del Gobierno del Perú, y de modificar dicha demarcación de acuerdo con las circunstancias sobrevinientes por razón de los nuevos descubrimientos, estudios e intereses nacionales que fueren advertidos en el futuro; y, desde luego, declara que ejercerá dicho control y protección sobre el mar adyacente a las costas del territorio peruano en una zona comprendida entre esas costas y una línea imaginaria paralela a ellas y trazada sobre el mar a una distancia de doscientas millas marinas, medida siguiendo la línea de los paralelos geográficos. Respecto de las islas nacionales esta demarcación se trazará señalándose una zona de mar contigua a las costas de dichas islas, hasta una distancia de doscientas millas marinas medidas desde cada uno de los puntos del contorno de ellas.</a:t>
            </a:r>
            <a:endParaRPr lang="en-US"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539750" y="549275"/>
            <a:ext cx="8135938" cy="618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CL" sz="2000" u="sng" dirty="0"/>
              <a:t>Declaración de Santiago 1952</a:t>
            </a:r>
          </a:p>
          <a:p>
            <a:pPr eaLnBrk="1" hangingPunct="1">
              <a:defRPr/>
            </a:pPr>
            <a:endParaRPr lang="es-CL" sz="2000" dirty="0"/>
          </a:p>
          <a:p>
            <a:pPr marL="268288" indent="-268288" eaLnBrk="1" hangingPunct="1">
              <a:defRPr/>
            </a:pPr>
            <a:r>
              <a:rPr lang="es-ES" sz="2000" dirty="0"/>
              <a:t>II. Como consecuencia de estos hechos, los Gobiernos de Chile, Ecuador y Perú proclaman como norma de su política internacional marítima, la soberanía y jurisdicción exclusivas que a cada uno de ellos corresponde sobre el mar que baña las costas de sus respectivos países, hasta una distancia mínima de 200 millas marinas desde las referidas costas.</a:t>
            </a:r>
          </a:p>
          <a:p>
            <a:pPr marL="268288" indent="-268288" eaLnBrk="1" hangingPunct="1">
              <a:defRPr/>
            </a:pPr>
            <a:r>
              <a:rPr lang="es-ES" sz="2000" dirty="0"/>
              <a:t>III. La jurisdicción y soberanía exclusivas sobre la zona marítima indicada, incluye también la soberanía y jurisdicción exclusivas sobre el suelo y subsuelo que a ella corresponde.</a:t>
            </a:r>
          </a:p>
          <a:p>
            <a:pPr marL="268288" indent="-268288" eaLnBrk="1" hangingPunct="1">
              <a:defRPr/>
            </a:pPr>
            <a:r>
              <a:rPr lang="es-ES" sz="2000" dirty="0"/>
              <a:t>IV. En el caso de territorio insular, la zona de 200 millas marinas se aplicará en todo el contorno de la isla </a:t>
            </a:r>
            <a:r>
              <a:rPr lang="en-US" sz="2000" dirty="0"/>
              <a:t>o </a:t>
            </a:r>
            <a:r>
              <a:rPr lang="en-US" sz="2000" dirty="0" err="1"/>
              <a:t>grupo</a:t>
            </a:r>
            <a:r>
              <a:rPr lang="en-US" sz="2000" dirty="0"/>
              <a:t> de </a:t>
            </a:r>
            <a:r>
              <a:rPr lang="en-US" sz="2000" dirty="0" err="1"/>
              <a:t>islas</a:t>
            </a:r>
            <a:r>
              <a:rPr lang="en-US" sz="2000" dirty="0"/>
              <a:t>.</a:t>
            </a:r>
            <a:r>
              <a:rPr lang="es-ES" sz="2000" dirty="0"/>
              <a:t>Si una isla o grupo de islas pertenecientes a uno de los países declarantes estuviere a menos de 200 millas marinas de la zona marítima general que corresponde a otro de ellos, la zona marítima de esta isla o grupo de islas quedará limitada por el paralelo del punto en que llega al mar la frontera terrestre de los </a:t>
            </a:r>
            <a:r>
              <a:rPr lang="en-US" sz="2000" dirty="0" err="1"/>
              <a:t>Estados</a:t>
            </a:r>
            <a:r>
              <a:rPr lang="en-US" sz="2000" dirty="0"/>
              <a:t> </a:t>
            </a:r>
            <a:r>
              <a:rPr lang="en-US" sz="2000" dirty="0" err="1"/>
              <a:t>respectivos</a:t>
            </a:r>
            <a:r>
              <a:rPr lang="en-US" sz="2000" dirty="0"/>
              <a:t>.</a:t>
            </a:r>
            <a:endParaRPr lang="es-CL" sz="2000" dirty="0"/>
          </a:p>
          <a:p>
            <a:pPr eaLnBrk="1" hangingPunct="1">
              <a:defRPr/>
            </a:pPr>
            <a:endParaRPr lang="es-CL" dirty="0"/>
          </a:p>
          <a:p>
            <a:pPr eaLnBrk="1" hangingPunct="1">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468313" y="836613"/>
            <a:ext cx="8135937" cy="5262562"/>
          </a:xfrm>
          <a:prstGeom prst="rect">
            <a:avLst/>
          </a:prstGeom>
          <a:noFill/>
          <a:ln w="9525">
            <a:noFill/>
            <a:miter lim="800000"/>
            <a:headEnd/>
            <a:tailEnd/>
          </a:ln>
        </p:spPr>
        <p:txBody>
          <a:bodyPr>
            <a:spAutoFit/>
          </a:bodyPr>
          <a:lstStyle/>
          <a:p>
            <a:r>
              <a:rPr lang="es-CL" sz="2400" u="sng" dirty="0"/>
              <a:t>Convenio sobre Zona Especial Fronteriza Marítima 1954</a:t>
            </a:r>
          </a:p>
          <a:p>
            <a:endParaRPr lang="es-CL" sz="2400" dirty="0"/>
          </a:p>
          <a:p>
            <a:endParaRPr lang="es-CL" sz="2400" dirty="0"/>
          </a:p>
          <a:p>
            <a:r>
              <a:rPr lang="es-ES" sz="2400" b="1" dirty="0"/>
              <a:t>PRIMERO: </a:t>
            </a:r>
            <a:r>
              <a:rPr lang="es-ES" sz="2400" dirty="0" err="1"/>
              <a:t>Establécese</a:t>
            </a:r>
            <a:r>
              <a:rPr lang="es-ES" sz="2400" dirty="0"/>
              <a:t> una Zona Especial, a partir de las 12 millas marinas de la costa, de 10 millas marinas de ancho a cada lado del paralelo que constituye el límite marítimo entre los dos </a:t>
            </a:r>
            <a:r>
              <a:rPr lang="en-US" sz="2400" dirty="0" err="1"/>
              <a:t>países</a:t>
            </a:r>
            <a:r>
              <a:rPr lang="en-US" sz="2400" dirty="0"/>
              <a:t>.</a:t>
            </a:r>
          </a:p>
          <a:p>
            <a:r>
              <a:rPr lang="es-ES" sz="2400" b="1" dirty="0"/>
              <a:t>SEGUNDO: </a:t>
            </a:r>
            <a:r>
              <a:rPr lang="es-ES" sz="2400" dirty="0"/>
              <a:t>La presencia accidental en la referida zona de las embarcaciones de cualquiera de los países limítrofes, aludidas en el primer considerando, no será considerada como violación de las aguas de la zona marítima, sin que esto signifique reconocimiento de derecho alguno para ejercer </a:t>
            </a:r>
            <a:r>
              <a:rPr lang="en-US" sz="2400" dirty="0" err="1"/>
              <a:t>faenas</a:t>
            </a:r>
            <a:r>
              <a:rPr lang="en-US" sz="2400" dirty="0"/>
              <a:t> de </a:t>
            </a:r>
            <a:r>
              <a:rPr lang="en-US" sz="2400" dirty="0" err="1"/>
              <a:t>pesca</a:t>
            </a:r>
            <a:r>
              <a:rPr lang="en-US" sz="2400" dirty="0"/>
              <a:t> o </a:t>
            </a:r>
            <a:r>
              <a:rPr lang="en-US" sz="2400" dirty="0" err="1"/>
              <a:t>caza</a:t>
            </a:r>
            <a:r>
              <a:rPr lang="en-US" sz="2400" dirty="0"/>
              <a:t> con </a:t>
            </a:r>
            <a:r>
              <a:rPr lang="en-US" sz="2400" dirty="0" err="1"/>
              <a:t>propósito</a:t>
            </a:r>
            <a:r>
              <a:rPr lang="en-US" sz="2400" dirty="0"/>
              <a:t> </a:t>
            </a:r>
            <a:r>
              <a:rPr lang="en-US" sz="2400" dirty="0" err="1"/>
              <a:t>preconcebido</a:t>
            </a:r>
            <a:r>
              <a:rPr lang="en-US" sz="2400" dirty="0"/>
              <a:t> en </a:t>
            </a:r>
            <a:r>
              <a:rPr lang="en-US" sz="2400" dirty="0" err="1"/>
              <a:t>dicha</a:t>
            </a:r>
            <a:r>
              <a:rPr lang="en-US" sz="2400" dirty="0"/>
              <a:t> </a:t>
            </a:r>
            <a:r>
              <a:rPr lang="en-US" sz="2400" dirty="0" err="1"/>
              <a:t>Zona</a:t>
            </a:r>
            <a:r>
              <a:rPr lang="en-US" sz="2400" dirty="0"/>
              <a:t> Especial.</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Override1.xml><?xml version="1.0" encoding="utf-8"?>
<a:themeOverride xmlns:a="http://schemas.openxmlformats.org/drawingml/2006/main">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2.xml><?xml version="1.0" encoding="utf-8"?>
<a:themeOverride xmlns:a="http://schemas.openxmlformats.org/drawingml/2006/main">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docProps/app.xml><?xml version="1.0" encoding="utf-8"?>
<Properties xmlns="http://schemas.openxmlformats.org/officeDocument/2006/extended-properties" xmlns:vt="http://schemas.openxmlformats.org/officeDocument/2006/docPropsVTypes">
  <Template/>
  <TotalTime>795</TotalTime>
  <Words>1684</Words>
  <Application>Microsoft Macintosh PowerPoint</Application>
  <PresentationFormat>Presentación en pantalla (4:3)</PresentationFormat>
  <Paragraphs>70</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Georgia</vt:lpstr>
      <vt:lpstr>Trebuchet MS</vt:lpstr>
      <vt:lpstr>Wingdings 2</vt:lpstr>
      <vt:lpstr>Transmisión de listas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ximena.fuentes</dc:creator>
  <cp:lastModifiedBy>XIMENA FUENTES</cp:lastModifiedBy>
  <cp:revision>23</cp:revision>
  <dcterms:created xsi:type="dcterms:W3CDTF">2009-06-02T01:21:14Z</dcterms:created>
  <dcterms:modified xsi:type="dcterms:W3CDTF">2020-05-11T00:16:15Z</dcterms:modified>
</cp:coreProperties>
</file>