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4" r:id="rId4"/>
    <p:sldId id="265" r:id="rId5"/>
    <p:sldId id="258" r:id="rId6"/>
    <p:sldId id="259" r:id="rId7"/>
    <p:sldId id="260" r:id="rId8"/>
    <p:sldId id="261" r:id="rId9"/>
    <p:sldId id="262" r:id="rId10"/>
    <p:sldId id="263"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572B2C9-485C-4AC3-A323-381F397A5D0E}" v="1" dt="2023-05-17T15:25:30.9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mila Ramírez Rebolledo" userId="33d078865e498b8a" providerId="LiveId" clId="{6572B2C9-485C-4AC3-A323-381F397A5D0E}"/>
    <pc:docChg chg="custSel addSld modSld">
      <pc:chgData name="Camila Ramírez Rebolledo" userId="33d078865e498b8a" providerId="LiveId" clId="{6572B2C9-485C-4AC3-A323-381F397A5D0E}" dt="2023-05-17T15:28:11.812" v="585" actId="123"/>
      <pc:docMkLst>
        <pc:docMk/>
      </pc:docMkLst>
      <pc:sldChg chg="modSp mod">
        <pc:chgData name="Camila Ramírez Rebolledo" userId="33d078865e498b8a" providerId="LiveId" clId="{6572B2C9-485C-4AC3-A323-381F397A5D0E}" dt="2023-05-17T14:48:41.999" v="31" actId="2711"/>
        <pc:sldMkLst>
          <pc:docMk/>
          <pc:sldMk cId="4026507327" sldId="257"/>
        </pc:sldMkLst>
        <pc:spChg chg="mod">
          <ac:chgData name="Camila Ramírez Rebolledo" userId="33d078865e498b8a" providerId="LiveId" clId="{6572B2C9-485C-4AC3-A323-381F397A5D0E}" dt="2023-05-17T14:48:41.999" v="31" actId="2711"/>
          <ac:spMkLst>
            <pc:docMk/>
            <pc:sldMk cId="4026507327" sldId="257"/>
            <ac:spMk id="4" creationId="{CCA2FAAB-DE33-AF7E-D012-DAF1B3AEBB70}"/>
          </ac:spMkLst>
        </pc:spChg>
      </pc:sldChg>
      <pc:sldChg chg="modSp mod">
        <pc:chgData name="Camila Ramírez Rebolledo" userId="33d078865e498b8a" providerId="LiveId" clId="{6572B2C9-485C-4AC3-A323-381F397A5D0E}" dt="2023-05-17T14:48:54.619" v="33" actId="27636"/>
        <pc:sldMkLst>
          <pc:docMk/>
          <pc:sldMk cId="181438957" sldId="258"/>
        </pc:sldMkLst>
        <pc:spChg chg="mod">
          <ac:chgData name="Camila Ramírez Rebolledo" userId="33d078865e498b8a" providerId="LiveId" clId="{6572B2C9-485C-4AC3-A323-381F397A5D0E}" dt="2023-05-17T14:48:54.619" v="33" actId="27636"/>
          <ac:spMkLst>
            <pc:docMk/>
            <pc:sldMk cId="181438957" sldId="258"/>
            <ac:spMk id="3" creationId="{41894A5A-2553-BB0F-66BA-BFE03C98F2C8}"/>
          </ac:spMkLst>
        </pc:spChg>
      </pc:sldChg>
      <pc:sldChg chg="modSp mod">
        <pc:chgData name="Camila Ramírez Rebolledo" userId="33d078865e498b8a" providerId="LiveId" clId="{6572B2C9-485C-4AC3-A323-381F397A5D0E}" dt="2023-05-17T14:50:23.225" v="41" actId="20577"/>
        <pc:sldMkLst>
          <pc:docMk/>
          <pc:sldMk cId="1420584096" sldId="259"/>
        </pc:sldMkLst>
        <pc:spChg chg="mod">
          <ac:chgData name="Camila Ramírez Rebolledo" userId="33d078865e498b8a" providerId="LiveId" clId="{6572B2C9-485C-4AC3-A323-381F397A5D0E}" dt="2023-05-17T14:49:06.422" v="34" actId="14100"/>
          <ac:spMkLst>
            <pc:docMk/>
            <pc:sldMk cId="1420584096" sldId="259"/>
            <ac:spMk id="2" creationId="{7D3B2C40-D8FE-911F-6BB6-A3ADA4C0E3D7}"/>
          </ac:spMkLst>
        </pc:spChg>
        <pc:spChg chg="mod">
          <ac:chgData name="Camila Ramírez Rebolledo" userId="33d078865e498b8a" providerId="LiveId" clId="{6572B2C9-485C-4AC3-A323-381F397A5D0E}" dt="2023-05-17T14:50:23.225" v="41" actId="20577"/>
          <ac:spMkLst>
            <pc:docMk/>
            <pc:sldMk cId="1420584096" sldId="259"/>
            <ac:spMk id="3" creationId="{DB976F11-7B78-066F-CE1D-151839FD9AC6}"/>
          </ac:spMkLst>
        </pc:spChg>
      </pc:sldChg>
      <pc:sldChg chg="modSp new mod">
        <pc:chgData name="Camila Ramírez Rebolledo" userId="33d078865e498b8a" providerId="LiveId" clId="{6572B2C9-485C-4AC3-A323-381F397A5D0E}" dt="2023-05-17T14:55:11.402" v="140" actId="20577"/>
        <pc:sldMkLst>
          <pc:docMk/>
          <pc:sldMk cId="1473996109" sldId="260"/>
        </pc:sldMkLst>
        <pc:spChg chg="mod">
          <ac:chgData name="Camila Ramírez Rebolledo" userId="33d078865e498b8a" providerId="LiveId" clId="{6572B2C9-485C-4AC3-A323-381F397A5D0E}" dt="2023-05-17T14:51:03.181" v="107" actId="27636"/>
          <ac:spMkLst>
            <pc:docMk/>
            <pc:sldMk cId="1473996109" sldId="260"/>
            <ac:spMk id="2" creationId="{FE719465-A09D-3AD0-D13B-2F144071E8CA}"/>
          </ac:spMkLst>
        </pc:spChg>
        <pc:spChg chg="mod">
          <ac:chgData name="Camila Ramírez Rebolledo" userId="33d078865e498b8a" providerId="LiveId" clId="{6572B2C9-485C-4AC3-A323-381F397A5D0E}" dt="2023-05-17T14:55:11.402" v="140" actId="20577"/>
          <ac:spMkLst>
            <pc:docMk/>
            <pc:sldMk cId="1473996109" sldId="260"/>
            <ac:spMk id="3" creationId="{0D83122D-7762-FF77-EFD6-4AE3F3BE694C}"/>
          </ac:spMkLst>
        </pc:spChg>
      </pc:sldChg>
      <pc:sldChg chg="modSp new mod">
        <pc:chgData name="Camila Ramírez Rebolledo" userId="33d078865e498b8a" providerId="LiveId" clId="{6572B2C9-485C-4AC3-A323-381F397A5D0E}" dt="2023-05-17T15:13:52.348" v="353" actId="123"/>
        <pc:sldMkLst>
          <pc:docMk/>
          <pc:sldMk cId="2513210826" sldId="261"/>
        </pc:sldMkLst>
        <pc:spChg chg="mod">
          <ac:chgData name="Camila Ramírez Rebolledo" userId="33d078865e498b8a" providerId="LiveId" clId="{6572B2C9-485C-4AC3-A323-381F397A5D0E}" dt="2023-05-17T15:10:43.471" v="311" actId="1076"/>
          <ac:spMkLst>
            <pc:docMk/>
            <pc:sldMk cId="2513210826" sldId="261"/>
            <ac:spMk id="2" creationId="{99C6B4A9-3AB2-7D27-C8B7-801BB879BCCF}"/>
          </ac:spMkLst>
        </pc:spChg>
        <pc:spChg chg="mod">
          <ac:chgData name="Camila Ramírez Rebolledo" userId="33d078865e498b8a" providerId="LiveId" clId="{6572B2C9-485C-4AC3-A323-381F397A5D0E}" dt="2023-05-17T15:13:52.348" v="353" actId="123"/>
          <ac:spMkLst>
            <pc:docMk/>
            <pc:sldMk cId="2513210826" sldId="261"/>
            <ac:spMk id="3" creationId="{EBF5FBD1-20BB-6B8D-445C-AFE0D90169FC}"/>
          </ac:spMkLst>
        </pc:spChg>
      </pc:sldChg>
      <pc:sldChg chg="modSp new mod">
        <pc:chgData name="Camila Ramírez Rebolledo" userId="33d078865e498b8a" providerId="LiveId" clId="{6572B2C9-485C-4AC3-A323-381F397A5D0E}" dt="2023-05-17T15:21:21.699" v="454" actId="20577"/>
        <pc:sldMkLst>
          <pc:docMk/>
          <pc:sldMk cId="4294068499" sldId="262"/>
        </pc:sldMkLst>
        <pc:spChg chg="mod">
          <ac:chgData name="Camila Ramírez Rebolledo" userId="33d078865e498b8a" providerId="LiveId" clId="{6572B2C9-485C-4AC3-A323-381F397A5D0E}" dt="2023-05-17T15:17:47.990" v="421" actId="1076"/>
          <ac:spMkLst>
            <pc:docMk/>
            <pc:sldMk cId="4294068499" sldId="262"/>
            <ac:spMk id="2" creationId="{993D2B27-ACBF-5403-C65A-F47F1C41A01F}"/>
          </ac:spMkLst>
        </pc:spChg>
        <pc:spChg chg="mod">
          <ac:chgData name="Camila Ramírez Rebolledo" userId="33d078865e498b8a" providerId="LiveId" clId="{6572B2C9-485C-4AC3-A323-381F397A5D0E}" dt="2023-05-17T15:21:21.699" v="454" actId="20577"/>
          <ac:spMkLst>
            <pc:docMk/>
            <pc:sldMk cId="4294068499" sldId="262"/>
            <ac:spMk id="3" creationId="{AE87958B-4D27-D1D1-F910-7C4E19133C12}"/>
          </ac:spMkLst>
        </pc:spChg>
      </pc:sldChg>
      <pc:sldChg chg="modSp new mod">
        <pc:chgData name="Camila Ramírez Rebolledo" userId="33d078865e498b8a" providerId="LiveId" clId="{6572B2C9-485C-4AC3-A323-381F397A5D0E}" dt="2023-05-17T15:24:24.201" v="555" actId="20577"/>
        <pc:sldMkLst>
          <pc:docMk/>
          <pc:sldMk cId="3934574949" sldId="263"/>
        </pc:sldMkLst>
        <pc:spChg chg="mod">
          <ac:chgData name="Camila Ramírez Rebolledo" userId="33d078865e498b8a" providerId="LiveId" clId="{6572B2C9-485C-4AC3-A323-381F397A5D0E}" dt="2023-05-17T15:22:30.913" v="466" actId="14100"/>
          <ac:spMkLst>
            <pc:docMk/>
            <pc:sldMk cId="3934574949" sldId="263"/>
            <ac:spMk id="2" creationId="{45B7F3F4-853C-8C7B-F267-138E7C38FFFB}"/>
          </ac:spMkLst>
        </pc:spChg>
        <pc:spChg chg="mod">
          <ac:chgData name="Camila Ramírez Rebolledo" userId="33d078865e498b8a" providerId="LiveId" clId="{6572B2C9-485C-4AC3-A323-381F397A5D0E}" dt="2023-05-17T15:24:24.201" v="555" actId="20577"/>
          <ac:spMkLst>
            <pc:docMk/>
            <pc:sldMk cId="3934574949" sldId="263"/>
            <ac:spMk id="3" creationId="{08892A3F-D94E-CAFE-8D80-AA42FEBFB83F}"/>
          </ac:spMkLst>
        </pc:spChg>
      </pc:sldChg>
      <pc:sldChg chg="addSp delSp modSp new mod">
        <pc:chgData name="Camila Ramírez Rebolledo" userId="33d078865e498b8a" providerId="LiveId" clId="{6572B2C9-485C-4AC3-A323-381F397A5D0E}" dt="2023-05-17T15:28:07.052" v="584" actId="123"/>
        <pc:sldMkLst>
          <pc:docMk/>
          <pc:sldMk cId="3031878682" sldId="264"/>
        </pc:sldMkLst>
        <pc:spChg chg="del">
          <ac:chgData name="Camila Ramírez Rebolledo" userId="33d078865e498b8a" providerId="LiveId" clId="{6572B2C9-485C-4AC3-A323-381F397A5D0E}" dt="2023-05-17T15:25:23.424" v="557" actId="21"/>
          <ac:spMkLst>
            <pc:docMk/>
            <pc:sldMk cId="3031878682" sldId="264"/>
            <ac:spMk id="2" creationId="{69EA399A-8C6A-19AC-E3E9-45A657E6D261}"/>
          </ac:spMkLst>
        </pc:spChg>
        <pc:spChg chg="del mod">
          <ac:chgData name="Camila Ramírez Rebolledo" userId="33d078865e498b8a" providerId="LiveId" clId="{6572B2C9-485C-4AC3-A323-381F397A5D0E}" dt="2023-05-17T15:25:30.968" v="560"/>
          <ac:spMkLst>
            <pc:docMk/>
            <pc:sldMk cId="3031878682" sldId="264"/>
            <ac:spMk id="3" creationId="{224B5817-9095-A6D0-351D-A52FC2FA02C2}"/>
          </ac:spMkLst>
        </pc:spChg>
        <pc:spChg chg="add mod">
          <ac:chgData name="Camila Ramírez Rebolledo" userId="33d078865e498b8a" providerId="LiveId" clId="{6572B2C9-485C-4AC3-A323-381F397A5D0E}" dt="2023-05-17T15:28:07.052" v="584" actId="123"/>
          <ac:spMkLst>
            <pc:docMk/>
            <pc:sldMk cId="3031878682" sldId="264"/>
            <ac:spMk id="4" creationId="{07E4448F-E703-DB16-ADA4-07AB6FACF6BC}"/>
          </ac:spMkLst>
        </pc:spChg>
      </pc:sldChg>
      <pc:sldChg chg="delSp modSp new mod">
        <pc:chgData name="Camila Ramírez Rebolledo" userId="33d078865e498b8a" providerId="LiveId" clId="{6572B2C9-485C-4AC3-A323-381F397A5D0E}" dt="2023-05-17T15:28:11.812" v="585" actId="123"/>
        <pc:sldMkLst>
          <pc:docMk/>
          <pc:sldMk cId="620167444" sldId="265"/>
        </pc:sldMkLst>
        <pc:spChg chg="del">
          <ac:chgData name="Camila Ramírez Rebolledo" userId="33d078865e498b8a" providerId="LiveId" clId="{6572B2C9-485C-4AC3-A323-381F397A5D0E}" dt="2023-05-17T15:27:41.457" v="578" actId="21"/>
          <ac:spMkLst>
            <pc:docMk/>
            <pc:sldMk cId="620167444" sldId="265"/>
            <ac:spMk id="2" creationId="{C5BD68A8-C0A6-4FA1-516C-F796B3179D74}"/>
          </ac:spMkLst>
        </pc:spChg>
        <pc:spChg chg="mod">
          <ac:chgData name="Camila Ramírez Rebolledo" userId="33d078865e498b8a" providerId="LiveId" clId="{6572B2C9-485C-4AC3-A323-381F397A5D0E}" dt="2023-05-17T15:28:11.812" v="585" actId="123"/>
          <ac:spMkLst>
            <pc:docMk/>
            <pc:sldMk cId="620167444" sldId="265"/>
            <ac:spMk id="3" creationId="{56A49518-2394-6D10-7B4F-AB93E71C1054}"/>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5/17/2023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a:solidFill>
            <a:schemeClr val="accent1">
              <a:lumMod val="75000"/>
              <a:alpha val="40000"/>
            </a:schemeClr>
          </a:solidFill>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grp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grp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grp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grp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grp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grp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grp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grp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grp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grp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grp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grpFill/>
            <a:ln>
              <a:noFill/>
            </a:ln>
          </p:spPr>
        </p:sp>
      </p:grpSp>
      <p:grpSp>
        <p:nvGrpSpPr>
          <p:cNvPr id="10" name="Group 9"/>
          <p:cNvGrpSpPr/>
          <p:nvPr/>
        </p:nvGrpSpPr>
        <p:grpSpPr>
          <a:xfrm>
            <a:off x="27221" y="-30"/>
            <a:ext cx="2356674" cy="6853283"/>
            <a:chOff x="6627813" y="195452"/>
            <a:chExt cx="1952625" cy="5678299"/>
          </a:xfrm>
          <a:solidFill>
            <a:schemeClr val="accent1"/>
          </a:solidFill>
        </p:grpSpPr>
        <p:sp>
          <p:nvSpPr>
            <p:cNvPr id="11" name="Freeform 27"/>
            <p:cNvSpPr/>
            <p:nvPr/>
          </p:nvSpPr>
          <p:spPr bwMode="auto">
            <a:xfrm>
              <a:off x="6627813" y="195452"/>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grp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grp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grp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grp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grp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grp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grp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grp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grp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grp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grp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grpFill/>
            <a:ln>
              <a:noFill/>
            </a:ln>
          </p:spPr>
        </p:sp>
      </p:grpSp>
      <p:sp>
        <p:nvSpPr>
          <p:cNvPr id="7" name="Rectangle 6"/>
          <p:cNvSpPr/>
          <p:nvPr/>
        </p:nvSpPr>
        <p:spPr>
          <a:xfrm>
            <a:off x="0" y="0"/>
            <a:ext cx="182880" cy="685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5/17/2023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48B413-A8F8-7699-C696-2A1E83C2D8D4}"/>
              </a:ext>
            </a:extLst>
          </p:cNvPr>
          <p:cNvSpPr>
            <a:spLocks noGrp="1"/>
          </p:cNvSpPr>
          <p:nvPr>
            <p:ph type="ctrTitle"/>
          </p:nvPr>
        </p:nvSpPr>
        <p:spPr/>
        <p:txBody>
          <a:bodyPr/>
          <a:lstStyle/>
          <a:p>
            <a:r>
              <a:rPr lang="es-CL" dirty="0"/>
              <a:t>Extradición</a:t>
            </a:r>
          </a:p>
        </p:txBody>
      </p:sp>
      <p:sp>
        <p:nvSpPr>
          <p:cNvPr id="3" name="Subtítulo 2">
            <a:extLst>
              <a:ext uri="{FF2B5EF4-FFF2-40B4-BE49-F238E27FC236}">
                <a16:creationId xmlns:a16="http://schemas.microsoft.com/office/drawing/2014/main" id="{7169FF57-CEE4-57BB-6AB5-5B3444E86E2D}"/>
              </a:ext>
            </a:extLst>
          </p:cNvPr>
          <p:cNvSpPr>
            <a:spLocks noGrp="1"/>
          </p:cNvSpPr>
          <p:nvPr>
            <p:ph type="subTitle" idx="1"/>
          </p:nvPr>
        </p:nvSpPr>
        <p:spPr>
          <a:xfrm>
            <a:off x="2589213" y="5281232"/>
            <a:ext cx="8915399" cy="1126283"/>
          </a:xfrm>
        </p:spPr>
        <p:txBody>
          <a:bodyPr/>
          <a:lstStyle/>
          <a:p>
            <a:r>
              <a:rPr lang="es-CL" dirty="0"/>
              <a:t>Curso de Derecho Internacional Privado, 2023</a:t>
            </a:r>
          </a:p>
          <a:p>
            <a:endParaRPr lang="es-CL" dirty="0"/>
          </a:p>
        </p:txBody>
      </p:sp>
    </p:spTree>
    <p:extLst>
      <p:ext uri="{BB962C8B-B14F-4D97-AF65-F5344CB8AC3E}">
        <p14:creationId xmlns:p14="http://schemas.microsoft.com/office/powerpoint/2010/main" val="20716469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5B7F3F4-853C-8C7B-F267-138E7C38FFFB}"/>
              </a:ext>
            </a:extLst>
          </p:cNvPr>
          <p:cNvSpPr>
            <a:spLocks noGrp="1"/>
          </p:cNvSpPr>
          <p:nvPr>
            <p:ph type="title"/>
          </p:nvPr>
        </p:nvSpPr>
        <p:spPr>
          <a:xfrm>
            <a:off x="1511559" y="624110"/>
            <a:ext cx="10422294" cy="1280890"/>
          </a:xfrm>
        </p:spPr>
        <p:txBody>
          <a:bodyPr>
            <a:noAutofit/>
          </a:bodyPr>
          <a:lstStyle/>
          <a:p>
            <a:pPr algn="ctr"/>
            <a:r>
              <a:rPr lang="es-CL" sz="3200" dirty="0">
                <a:effectLst/>
                <a:ea typeface="SimSun" panose="02010600030101010101" pitchFamily="2" charset="-122"/>
                <a:cs typeface="Calibri" panose="020F0502020204030204" pitchFamily="34" charset="0"/>
              </a:rPr>
              <a:t>¿Qué recursos proceden en contra de la sentencia que dicta el Ministro Instructor de la Corte?</a:t>
            </a:r>
            <a:br>
              <a:rPr lang="es-CL" sz="3200" dirty="0">
                <a:effectLst/>
                <a:ea typeface="SimSun" panose="02010600030101010101" pitchFamily="2" charset="-122"/>
                <a:cs typeface="Calibri" panose="020F0502020204030204" pitchFamily="34" charset="0"/>
              </a:rPr>
            </a:br>
            <a:endParaRPr lang="es-CL" sz="3200" dirty="0"/>
          </a:p>
        </p:txBody>
      </p:sp>
      <p:sp>
        <p:nvSpPr>
          <p:cNvPr id="3" name="Marcador de contenido 2">
            <a:extLst>
              <a:ext uri="{FF2B5EF4-FFF2-40B4-BE49-F238E27FC236}">
                <a16:creationId xmlns:a16="http://schemas.microsoft.com/office/drawing/2014/main" id="{08892A3F-D94E-CAFE-8D80-AA42FEBFB83F}"/>
              </a:ext>
            </a:extLst>
          </p:cNvPr>
          <p:cNvSpPr>
            <a:spLocks noGrp="1"/>
          </p:cNvSpPr>
          <p:nvPr>
            <p:ph idx="1"/>
          </p:nvPr>
        </p:nvSpPr>
        <p:spPr/>
        <p:txBody>
          <a:bodyPr/>
          <a:lstStyle/>
          <a:p>
            <a:pPr algn="just">
              <a:lnSpc>
                <a:spcPct val="115000"/>
              </a:lnSpc>
            </a:pPr>
            <a:r>
              <a:rPr lang="es-CL" sz="1800" dirty="0">
                <a:effectLst/>
                <a:ea typeface="SimSun" panose="02010600030101010101" pitchFamily="2" charset="-122"/>
                <a:cs typeface="Calibri" panose="020F0502020204030204" pitchFamily="34" charset="0"/>
              </a:rPr>
              <a:t>El art. 450 CPP dice que proceden dos recursos: el de nulidad y el de apelación.</a:t>
            </a:r>
          </a:p>
          <a:p>
            <a:pPr algn="just">
              <a:lnSpc>
                <a:spcPct val="115000"/>
              </a:lnSpc>
            </a:pPr>
            <a:r>
              <a:rPr lang="es-CL" sz="1800" dirty="0">
                <a:effectLst/>
                <a:ea typeface="SimSun" panose="02010600030101010101" pitchFamily="2" charset="-122"/>
                <a:cs typeface="Calibri" panose="020F0502020204030204" pitchFamily="34" charset="0"/>
              </a:rPr>
              <a:t>Esto es curioso porque el recurso de nulidad se funda en violación de garantías fundamentales, y afirmar que un Ministro de Corte viola las garantías fundamentales suena fuerte.</a:t>
            </a:r>
          </a:p>
          <a:p>
            <a:pPr algn="just">
              <a:lnSpc>
                <a:spcPct val="115000"/>
              </a:lnSpc>
            </a:pPr>
            <a:r>
              <a:rPr lang="es-CL" sz="1800" dirty="0">
                <a:effectLst/>
                <a:ea typeface="SimSun" panose="02010600030101010101" pitchFamily="2" charset="-122"/>
                <a:cs typeface="Calibri" panose="020F0502020204030204" pitchFamily="34" charset="0"/>
              </a:rPr>
              <a:t>Han sido escasos los casos en que se conceden recursos de nulidad; uno de ellos fue respecto de una resolución del Ministro Muñoz, en el caso Manuel Francisco Olate Céspedes vs. Colombia, Rol N°716-2011.</a:t>
            </a:r>
          </a:p>
          <a:p>
            <a:endParaRPr lang="es-CL" dirty="0"/>
          </a:p>
        </p:txBody>
      </p:sp>
    </p:spTree>
    <p:extLst>
      <p:ext uri="{BB962C8B-B14F-4D97-AF65-F5344CB8AC3E}">
        <p14:creationId xmlns:p14="http://schemas.microsoft.com/office/powerpoint/2010/main" val="3934574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CCA2FAAB-DE33-AF7E-D012-DAF1B3AEBB70}"/>
              </a:ext>
            </a:extLst>
          </p:cNvPr>
          <p:cNvSpPr>
            <a:spLocks noGrp="1"/>
          </p:cNvSpPr>
          <p:nvPr>
            <p:ph idx="1"/>
          </p:nvPr>
        </p:nvSpPr>
        <p:spPr>
          <a:xfrm>
            <a:off x="2589213" y="354013"/>
            <a:ext cx="8915400" cy="6205537"/>
          </a:xfrm>
        </p:spPr>
        <p:txBody>
          <a:bodyPr/>
          <a:lstStyle/>
          <a:p>
            <a:pPr algn="l"/>
            <a:endParaRPr lang="es-CL" sz="1800" b="0" i="0" u="none" strike="noStrike" baseline="0" dirty="0">
              <a:solidFill>
                <a:srgbClr val="000000"/>
              </a:solidFill>
              <a:latin typeface="Arial" panose="020B0604020202020204" pitchFamily="34" charset="0"/>
            </a:endParaRPr>
          </a:p>
          <a:p>
            <a:pPr algn="just"/>
            <a:r>
              <a:rPr lang="es-CL" sz="1800" b="0" i="0" u="none" strike="noStrike" baseline="0" dirty="0">
                <a:solidFill>
                  <a:schemeClr val="tx1"/>
                </a:solidFill>
              </a:rPr>
              <a:t>Dadas las facilidades existentes en el transporte humano en un mundo globalizado, los fenómenos migratorios, y el principio de territorialidad que rige el ejercicio de la jurisdicción de los Estados, la extradición se ha erigido como un procedimiento muy importante y necesario, por cuanto los Estados no pueden detener ni trasladar forzosamente a personas imputadas por delitos que se encuentren fuera de su territorio jurisdiccional. Así, la cooperación entre Estados con fines de persecución penal permite cumplir el objetivo de evitar la impunidad en los delitos.</a:t>
            </a:r>
          </a:p>
          <a:p>
            <a:pPr algn="just"/>
            <a:r>
              <a:rPr lang="es-CL" sz="1800" dirty="0">
                <a:effectLst/>
                <a:ea typeface="SimSun" panose="02010600030101010101" pitchFamily="2" charset="-122"/>
                <a:cs typeface="Arial" panose="020B0604020202020204" pitchFamily="34" charset="0"/>
              </a:rPr>
              <a:t>La extradición es un acto por el cual un Estado </a:t>
            </a:r>
            <a:r>
              <a:rPr lang="es-CL" sz="1800" u="sng" dirty="0">
                <a:effectLst/>
                <a:ea typeface="SimSun" panose="02010600030101010101" pitchFamily="2" charset="-122"/>
                <a:cs typeface="Arial" panose="020B0604020202020204" pitchFamily="34" charset="0"/>
              </a:rPr>
              <a:t>entrega</a:t>
            </a:r>
            <a:r>
              <a:rPr lang="es-CL" sz="1800" dirty="0">
                <a:effectLst/>
                <a:ea typeface="SimSun" panose="02010600030101010101" pitchFamily="2" charset="-122"/>
                <a:cs typeface="Arial" panose="020B0604020202020204" pitchFamily="34" charset="0"/>
              </a:rPr>
              <a:t> a otro Estado a una persona que ha cometido un delito dentro de su territorio, con el objeto de juzgarla o con el objeto de que termine de cumplir una condena ya impuesta. </a:t>
            </a:r>
          </a:p>
          <a:p>
            <a:pPr algn="just"/>
            <a:r>
              <a:rPr lang="es-CL" sz="1800" dirty="0">
                <a:effectLst/>
                <a:ea typeface="SimSun" panose="02010600030101010101" pitchFamily="2" charset="-122"/>
                <a:cs typeface="Arial" panose="020B0604020202020204" pitchFamily="34" charset="0"/>
              </a:rPr>
              <a:t>La extradición puede ser activa o pasiva, determinado por el Estado que pide o el Estado al que le piden la extradición.</a:t>
            </a:r>
          </a:p>
          <a:p>
            <a:pPr algn="just"/>
            <a:r>
              <a:rPr lang="es-CL" sz="1800" dirty="0">
                <a:effectLst/>
                <a:ea typeface="SimSun" panose="02010600030101010101" pitchFamily="2" charset="-122"/>
                <a:cs typeface="Arial" panose="020B0604020202020204" pitchFamily="34" charset="0"/>
              </a:rPr>
              <a:t>Pero hay otras clasificaciones de extradición bastante interesantes, tales como: extradición en tránsito y reextradición.</a:t>
            </a:r>
          </a:p>
          <a:p>
            <a:pPr algn="just"/>
            <a:endParaRPr lang="es-CL" dirty="0">
              <a:solidFill>
                <a:schemeClr val="tx1"/>
              </a:solidFill>
            </a:endParaRPr>
          </a:p>
        </p:txBody>
      </p:sp>
    </p:spTree>
    <p:extLst>
      <p:ext uri="{BB962C8B-B14F-4D97-AF65-F5344CB8AC3E}">
        <p14:creationId xmlns:p14="http://schemas.microsoft.com/office/powerpoint/2010/main" val="40265073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07E4448F-E703-DB16-ADA4-07AB6FACF6BC}"/>
              </a:ext>
            </a:extLst>
          </p:cNvPr>
          <p:cNvSpPr>
            <a:spLocks noGrp="1"/>
          </p:cNvSpPr>
          <p:nvPr>
            <p:ph idx="1"/>
          </p:nvPr>
        </p:nvSpPr>
        <p:spPr>
          <a:xfrm>
            <a:off x="2589213" y="485775"/>
            <a:ext cx="8915400" cy="5876925"/>
          </a:xfrm>
        </p:spPr>
        <p:txBody>
          <a:bodyPr/>
          <a:lstStyle/>
          <a:p>
            <a:pPr algn="l"/>
            <a:endParaRPr lang="es-CL" sz="1800" b="0" i="0" u="none" strike="noStrike" baseline="0" dirty="0">
              <a:solidFill>
                <a:srgbClr val="000000"/>
              </a:solidFill>
              <a:latin typeface="Arial" panose="020B0604020202020204" pitchFamily="34" charset="0"/>
            </a:endParaRPr>
          </a:p>
          <a:p>
            <a:pPr algn="just"/>
            <a:r>
              <a:rPr lang="es-CL" sz="1800" b="0" i="0" u="none" strike="noStrike" baseline="0" dirty="0">
                <a:solidFill>
                  <a:schemeClr val="tx1"/>
                </a:solidFill>
              </a:rPr>
              <a:t>Los procedimientos de extradición pueden contemplar dos fases. La primera es eventual: la solicitud de detención previa. Y la segunda, es el procedimiento formal de extradición, regulado en el Título VI del Libro IV del Código Procesal Penal, y en diversos tratados bilaterales y multilaterales, donde destacan el Convenio sobre Extradición de Montevideo, el Código de Bustamante y el Acuerdo sobre Extradición del MERCOSUR, Bolivia y Chile.</a:t>
            </a:r>
            <a:endParaRPr lang="es-CL" sz="1800" b="0" i="0" u="none" strike="noStrike" baseline="0" dirty="0">
              <a:solidFill>
                <a:srgbClr val="000000"/>
              </a:solidFill>
            </a:endParaRPr>
          </a:p>
          <a:p>
            <a:pPr algn="just"/>
            <a:r>
              <a:rPr lang="es-CL" sz="1800" b="0" i="0" u="none" strike="noStrike" baseline="0" dirty="0">
                <a:solidFill>
                  <a:schemeClr val="tx1"/>
                </a:solidFill>
              </a:rPr>
              <a:t>En cuanto a la primera fase, de ejercicio eventual, Chile tiene una particularidad.</a:t>
            </a:r>
          </a:p>
          <a:p>
            <a:pPr algn="just"/>
            <a:r>
              <a:rPr lang="es-CL" sz="1800" b="0" i="0" u="none" strike="noStrike" baseline="0" dirty="0">
                <a:solidFill>
                  <a:schemeClr val="tx1"/>
                </a:solidFill>
              </a:rPr>
              <a:t>En la gran mayoría de los países del mundo, las órdenes de captura internacional, las denominadas “alertas rojas” de INTERPOL, tienen un rol equivalente a las solicitudes de detención previa con fines de extradición. Entonces, por ejemplo, si una persona tiene una orden de captura internacional en su contra, y llega al Aeropuerto de Ezeiza, se le detendrá con el solo mérito de esta orden de captura internacional, a la espera que el Estado requirente formule un pedido formal de extradición.</a:t>
            </a:r>
            <a:endParaRPr lang="es-CL" dirty="0">
              <a:solidFill>
                <a:schemeClr val="tx1"/>
              </a:solidFill>
            </a:endParaRPr>
          </a:p>
          <a:p>
            <a:endParaRPr lang="es-CL" dirty="0">
              <a:solidFill>
                <a:schemeClr val="tx1"/>
              </a:solidFill>
            </a:endParaRPr>
          </a:p>
        </p:txBody>
      </p:sp>
    </p:spTree>
    <p:extLst>
      <p:ext uri="{BB962C8B-B14F-4D97-AF65-F5344CB8AC3E}">
        <p14:creationId xmlns:p14="http://schemas.microsoft.com/office/powerpoint/2010/main" val="3031878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56A49518-2394-6D10-7B4F-AB93E71C1054}"/>
              </a:ext>
            </a:extLst>
          </p:cNvPr>
          <p:cNvSpPr>
            <a:spLocks noGrp="1"/>
          </p:cNvSpPr>
          <p:nvPr>
            <p:ph idx="1"/>
          </p:nvPr>
        </p:nvSpPr>
        <p:spPr>
          <a:xfrm>
            <a:off x="2589212" y="718457"/>
            <a:ext cx="8915400" cy="5192765"/>
          </a:xfrm>
        </p:spPr>
        <p:txBody>
          <a:bodyPr/>
          <a:lstStyle/>
          <a:p>
            <a:pPr algn="l"/>
            <a:endParaRPr lang="es-CL" sz="1800" b="0" i="0" u="none" strike="noStrike" baseline="0" dirty="0">
              <a:solidFill>
                <a:srgbClr val="000000"/>
              </a:solidFill>
              <a:latin typeface="Arial" panose="020B0604020202020204" pitchFamily="34" charset="0"/>
            </a:endParaRPr>
          </a:p>
          <a:p>
            <a:pPr algn="just"/>
            <a:r>
              <a:rPr lang="es-CL" sz="1800" b="0" i="0" u="none" strike="noStrike" baseline="0" dirty="0">
                <a:solidFill>
                  <a:schemeClr val="tx1"/>
                </a:solidFill>
              </a:rPr>
              <a:t>En nuestro país, las “alertas rojas” de INTERPOL no son auto ejecutables, por disposición expresa de la Constitución Política y de la ley, que exigen para la detención de una persona la existencia de una orden judicial expresa o de una situación de flagrancia.</a:t>
            </a:r>
          </a:p>
          <a:p>
            <a:pPr algn="just"/>
            <a:r>
              <a:rPr lang="es-CL" sz="1800" b="0" i="0" u="none" strike="noStrike" baseline="0" dirty="0">
                <a:solidFill>
                  <a:schemeClr val="tx1"/>
                </a:solidFill>
              </a:rPr>
              <a:t>Una orden de captura internacional es una orden de carácter administrativo y no judicial; y ciertamente no existe ninguna hipótesis posible de flagrancia cuando los hechos denunciados han sido cometidos en territorio extranjero.</a:t>
            </a:r>
          </a:p>
          <a:p>
            <a:pPr algn="just"/>
            <a:r>
              <a:rPr lang="es-CL" sz="1800" b="0" i="0" u="none" strike="noStrike" baseline="0" dirty="0">
                <a:solidFill>
                  <a:schemeClr val="tx1"/>
                </a:solidFill>
              </a:rPr>
              <a:t>En este sentido, cuando una persona sobre la cual pesa una “alerta roja” de INTERPOL es detectada en Chile, se comunica la situación al Estado requirente para que formule un pedido de detención previa con fines de extradición.</a:t>
            </a:r>
            <a:endParaRPr lang="es-CL" dirty="0">
              <a:solidFill>
                <a:schemeClr val="tx1"/>
              </a:solidFill>
            </a:endParaRPr>
          </a:p>
        </p:txBody>
      </p:sp>
    </p:spTree>
    <p:extLst>
      <p:ext uri="{BB962C8B-B14F-4D97-AF65-F5344CB8AC3E}">
        <p14:creationId xmlns:p14="http://schemas.microsoft.com/office/powerpoint/2010/main" val="6201674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C49049D-FFEB-1BD3-A882-7B266EB8512C}"/>
              </a:ext>
            </a:extLst>
          </p:cNvPr>
          <p:cNvSpPr>
            <a:spLocks noGrp="1"/>
          </p:cNvSpPr>
          <p:nvPr>
            <p:ph type="title"/>
          </p:nvPr>
        </p:nvSpPr>
        <p:spPr>
          <a:xfrm>
            <a:off x="2592925" y="624110"/>
            <a:ext cx="8911687" cy="756821"/>
          </a:xfrm>
        </p:spPr>
        <p:txBody>
          <a:bodyPr/>
          <a:lstStyle/>
          <a:p>
            <a:pPr algn="ctr"/>
            <a:r>
              <a:rPr lang="es-CL" dirty="0"/>
              <a:t>Extradición Activa</a:t>
            </a:r>
          </a:p>
        </p:txBody>
      </p:sp>
      <p:sp>
        <p:nvSpPr>
          <p:cNvPr id="3" name="Marcador de contenido 2">
            <a:extLst>
              <a:ext uri="{FF2B5EF4-FFF2-40B4-BE49-F238E27FC236}">
                <a16:creationId xmlns:a16="http://schemas.microsoft.com/office/drawing/2014/main" id="{41894A5A-2553-BB0F-66BA-BFE03C98F2C8}"/>
              </a:ext>
            </a:extLst>
          </p:cNvPr>
          <p:cNvSpPr>
            <a:spLocks noGrp="1"/>
          </p:cNvSpPr>
          <p:nvPr>
            <p:ph idx="1"/>
          </p:nvPr>
        </p:nvSpPr>
        <p:spPr>
          <a:xfrm>
            <a:off x="2589212" y="1511559"/>
            <a:ext cx="8915400" cy="4795935"/>
          </a:xfrm>
        </p:spPr>
        <p:txBody>
          <a:bodyPr>
            <a:normAutofit fontScale="92500" lnSpcReduction="10000"/>
          </a:bodyPr>
          <a:lstStyle/>
          <a:p>
            <a:pPr algn="just"/>
            <a:r>
              <a:rPr lang="es-CL" sz="1800" dirty="0">
                <a:effectLst/>
                <a:ea typeface="SimSun" panose="02010600030101010101" pitchFamily="2" charset="-122"/>
                <a:cs typeface="Calibri" panose="020F0502020204030204" pitchFamily="34" charset="0"/>
              </a:rPr>
              <a:t>Nada más equivocado que esta distinción entre extradición activa y extradición pasiva, porque la extradición es una sola, y es la extradición pasiva. Extradición significa “entregar fuera”. Simplemente por razones metodológicas, uno hace distinción entre extradición activa y pasiva, porque tienen procedimientos distintos, pero la extradición activa esencialmente no es extradición.</a:t>
            </a:r>
          </a:p>
          <a:p>
            <a:pPr algn="just"/>
            <a:r>
              <a:rPr lang="es-CL" sz="1800" dirty="0">
                <a:effectLst/>
                <a:ea typeface="SimSun" panose="02010600030101010101" pitchFamily="2" charset="-122"/>
                <a:cs typeface="Calibri" panose="020F0502020204030204" pitchFamily="34" charset="0"/>
              </a:rPr>
              <a:t>Lo que se hace mediante la extradición activa es solicitar a otro Estado la entrega; la extradición activa es una muy mala denominación para la solicitud de inicio del procedimiento de extradición pasiva.</a:t>
            </a:r>
          </a:p>
          <a:p>
            <a:pPr algn="just"/>
            <a:r>
              <a:rPr lang="es-CL" sz="1800" dirty="0">
                <a:effectLst/>
                <a:ea typeface="SimSun" panose="02010600030101010101" pitchFamily="2" charset="-122"/>
                <a:cs typeface="Calibri" panose="020F0502020204030204" pitchFamily="34" charset="0"/>
              </a:rPr>
              <a:t>Cuando hablamos de extradición, simplemente nos referimos a la extradición pasiva.</a:t>
            </a:r>
          </a:p>
          <a:p>
            <a:pPr algn="just"/>
            <a:r>
              <a:rPr lang="es-CL" dirty="0">
                <a:ea typeface="SimSun" panose="02010600030101010101" pitchFamily="2" charset="-122"/>
                <a:cs typeface="Calibri" panose="020F0502020204030204" pitchFamily="34" charset="0"/>
              </a:rPr>
              <a:t>Una solicitud de extradición activa constituye un incidente en el proceso penal.</a:t>
            </a:r>
          </a:p>
          <a:p>
            <a:pPr algn="just"/>
            <a:r>
              <a:rPr lang="es-CL" sz="1800" dirty="0">
                <a:effectLst/>
                <a:ea typeface="SimSun" panose="02010600030101010101" pitchFamily="2" charset="-122"/>
                <a:cs typeface="Calibri" panose="020F0502020204030204" pitchFamily="34" charset="0"/>
              </a:rPr>
              <a:t>Llegamos a esa conclusión acerca de la naturaleza jurídica de la solicitud de extradición activa por el hecho de que el art. 435 CPP dice que, cuando la CA se pronuncia sobre estas solicitudes de extradición activa, deberá hacerlo en un auto fundado; y los autos, según el art. 158 CPC son resoluciones que resuelven sobre incidentes.</a:t>
            </a:r>
          </a:p>
          <a:p>
            <a:endParaRPr lang="es-CL" dirty="0"/>
          </a:p>
        </p:txBody>
      </p:sp>
    </p:spTree>
    <p:extLst>
      <p:ext uri="{BB962C8B-B14F-4D97-AF65-F5344CB8AC3E}">
        <p14:creationId xmlns:p14="http://schemas.microsoft.com/office/powerpoint/2010/main" val="181438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3B2C40-D8FE-911F-6BB6-A3ADA4C0E3D7}"/>
              </a:ext>
            </a:extLst>
          </p:cNvPr>
          <p:cNvSpPr>
            <a:spLocks noGrp="1"/>
          </p:cNvSpPr>
          <p:nvPr>
            <p:ph type="title"/>
          </p:nvPr>
        </p:nvSpPr>
        <p:spPr>
          <a:xfrm>
            <a:off x="2592925" y="624110"/>
            <a:ext cx="8911687" cy="738159"/>
          </a:xfrm>
        </p:spPr>
        <p:txBody>
          <a:bodyPr/>
          <a:lstStyle/>
          <a:p>
            <a:pPr algn="ctr"/>
            <a:r>
              <a:rPr lang="es-CL" dirty="0"/>
              <a:t>Extradición Pasiva</a:t>
            </a:r>
          </a:p>
        </p:txBody>
      </p:sp>
      <p:sp>
        <p:nvSpPr>
          <p:cNvPr id="3" name="Marcador de contenido 2">
            <a:extLst>
              <a:ext uri="{FF2B5EF4-FFF2-40B4-BE49-F238E27FC236}">
                <a16:creationId xmlns:a16="http://schemas.microsoft.com/office/drawing/2014/main" id="{DB976F11-7B78-066F-CE1D-151839FD9AC6}"/>
              </a:ext>
            </a:extLst>
          </p:cNvPr>
          <p:cNvSpPr>
            <a:spLocks noGrp="1"/>
          </p:cNvSpPr>
          <p:nvPr>
            <p:ph idx="1"/>
          </p:nvPr>
        </p:nvSpPr>
        <p:spPr>
          <a:xfrm>
            <a:off x="2118049" y="1446245"/>
            <a:ext cx="9386563" cy="4464977"/>
          </a:xfrm>
        </p:spPr>
        <p:txBody>
          <a:bodyPr/>
          <a:lstStyle/>
          <a:p>
            <a:pPr algn="just"/>
            <a:r>
              <a:rPr lang="es-CL" sz="1800" dirty="0">
                <a:effectLst/>
                <a:ea typeface="SimSun" panose="02010600030101010101" pitchFamily="2" charset="-122"/>
                <a:cs typeface="Calibri" panose="020F0502020204030204" pitchFamily="34" charset="0"/>
              </a:rPr>
              <a:t>La extradición pasiva o simplemente extradición es la verdadera extradición, es el único acto por el cual un Estado le entrega un ser humano a otro Estado para que lo juzgue o para que termine de cumplir una condena.</a:t>
            </a:r>
          </a:p>
          <a:p>
            <a:pPr algn="just"/>
            <a:r>
              <a:rPr lang="es-CL" sz="1800" dirty="0">
                <a:effectLst/>
                <a:ea typeface="SimSun" panose="02010600030101010101" pitchFamily="2" charset="-122"/>
                <a:cs typeface="Calibri" panose="020F0502020204030204" pitchFamily="34" charset="0"/>
              </a:rPr>
              <a:t>La extradición pasiva se trata de que un Ministro de la Corte Suprema conoce de una petición que está haciendo un Estado extranjero para entregar a una persona que ha delinquido en el extranjero y se encuentra en territorio chileno. El tribunal competente en primera instancia es un Ministro instructor de la Corte Suprema, y la Sala Penal de la Corte Suprema es el tribunal competente en segunda instancia. El solo antecedente respecto a quienes son los tribunales competentes nos da a entender la importancia que se le da al procedimiento de extradición pasiva, en relación a la extradición activa. Acá hablamos de un procedimiento contra una persona que tiene todo el derecho a no ser entregada a un Estado extranjero, porque no ha cometido ningún delito en el territorio nacional.</a:t>
            </a:r>
          </a:p>
          <a:p>
            <a:pPr algn="just"/>
            <a:endParaRPr lang="es-CL" sz="1800" dirty="0">
              <a:effectLst/>
              <a:ea typeface="SimSun" panose="02010600030101010101" pitchFamily="2" charset="-122"/>
              <a:cs typeface="Calibri" panose="020F0502020204030204" pitchFamily="34" charset="0"/>
            </a:endParaRPr>
          </a:p>
          <a:p>
            <a:endParaRPr lang="es-CL" dirty="0"/>
          </a:p>
        </p:txBody>
      </p:sp>
    </p:spTree>
    <p:extLst>
      <p:ext uri="{BB962C8B-B14F-4D97-AF65-F5344CB8AC3E}">
        <p14:creationId xmlns:p14="http://schemas.microsoft.com/office/powerpoint/2010/main" val="14205840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E719465-A09D-3AD0-D13B-2F144071E8CA}"/>
              </a:ext>
            </a:extLst>
          </p:cNvPr>
          <p:cNvSpPr>
            <a:spLocks noGrp="1"/>
          </p:cNvSpPr>
          <p:nvPr>
            <p:ph type="title"/>
          </p:nvPr>
        </p:nvSpPr>
        <p:spPr>
          <a:xfrm>
            <a:off x="2592925" y="624110"/>
            <a:ext cx="8911687" cy="990086"/>
          </a:xfrm>
        </p:spPr>
        <p:txBody>
          <a:bodyPr>
            <a:normAutofit fontScale="90000"/>
          </a:bodyPr>
          <a:lstStyle/>
          <a:p>
            <a:pPr algn="ctr"/>
            <a:r>
              <a:rPr lang="es-CL" dirty="0"/>
              <a:t>Naturaleza jurídica de la extradición pasiva</a:t>
            </a:r>
          </a:p>
        </p:txBody>
      </p:sp>
      <p:sp>
        <p:nvSpPr>
          <p:cNvPr id="3" name="Marcador de contenido 2">
            <a:extLst>
              <a:ext uri="{FF2B5EF4-FFF2-40B4-BE49-F238E27FC236}">
                <a16:creationId xmlns:a16="http://schemas.microsoft.com/office/drawing/2014/main" id="{0D83122D-7762-FF77-EFD6-4AE3F3BE694C}"/>
              </a:ext>
            </a:extLst>
          </p:cNvPr>
          <p:cNvSpPr>
            <a:spLocks noGrp="1"/>
          </p:cNvSpPr>
          <p:nvPr>
            <p:ph idx="1"/>
          </p:nvPr>
        </p:nvSpPr>
        <p:spPr>
          <a:xfrm>
            <a:off x="1856792" y="1688841"/>
            <a:ext cx="9647820" cy="4222381"/>
          </a:xfrm>
        </p:spPr>
        <p:txBody>
          <a:bodyPr/>
          <a:lstStyle/>
          <a:p>
            <a:pPr algn="just"/>
            <a:r>
              <a:rPr lang="es-CL" sz="1800" dirty="0">
                <a:effectLst/>
                <a:ea typeface="SimSun" panose="02010600030101010101" pitchFamily="2" charset="-122"/>
              </a:rPr>
              <a:t>La Corte Suprema ha dicho que el procedimiento de extradición pasiva no es un juicio; es un antejuicio, como, por ejemplo, el desafuero.</a:t>
            </a:r>
          </a:p>
          <a:p>
            <a:pPr algn="just"/>
            <a:r>
              <a:rPr lang="es-CL" sz="1800" dirty="0">
                <a:effectLst/>
                <a:ea typeface="SimSun" panose="02010600030101010101" pitchFamily="2" charset="-122"/>
                <a:cs typeface="Calibri" panose="020F0502020204030204" pitchFamily="34" charset="0"/>
              </a:rPr>
              <a:t>Es un procedimiento para verificar si se cumplen determinados requisitos para que el tribunal extranjero que lo está requiriendo pueda juzgarlo. Si la extradición fuera un juicio, en el extranjero la persona tendría que asumir un nuevo proceso, afectándose la cosa juzgada en materia penal, el principio </a:t>
            </a:r>
            <a:r>
              <a:rPr lang="es-CL" sz="1800" i="1" dirty="0">
                <a:effectLst/>
                <a:ea typeface="SimSun" panose="02010600030101010101" pitchFamily="2" charset="-122"/>
                <a:cs typeface="Calibri" panose="020F0502020204030204" pitchFamily="34" charset="0"/>
              </a:rPr>
              <a:t>non bis in idem</a:t>
            </a:r>
            <a:r>
              <a:rPr lang="es-CL" sz="1800" dirty="0">
                <a:effectLst/>
                <a:ea typeface="SimSun" panose="02010600030101010101" pitchFamily="2" charset="-122"/>
                <a:cs typeface="Calibri" panose="020F0502020204030204" pitchFamily="34" charset="0"/>
              </a:rPr>
              <a:t>.</a:t>
            </a:r>
          </a:p>
          <a:p>
            <a:pPr algn="just"/>
            <a:r>
              <a:rPr lang="es-CL" sz="1800" dirty="0">
                <a:effectLst/>
                <a:ea typeface="SimSun" panose="02010600030101010101" pitchFamily="2" charset="-122"/>
              </a:rPr>
              <a:t>El estándar para conceder o rechazar la extradición no es el mismo estándar que el que se requiere en un juicio penal para condenar</a:t>
            </a:r>
            <a:r>
              <a:rPr lang="es-CL" dirty="0">
                <a:ea typeface="SimSun" panose="02010600030101010101" pitchFamily="2" charset="-122"/>
              </a:rPr>
              <a:t>.</a:t>
            </a:r>
          </a:p>
          <a:p>
            <a:pPr algn="just"/>
            <a:r>
              <a:rPr lang="es-CL" sz="1800" dirty="0">
                <a:effectLst/>
                <a:ea typeface="SimSun" panose="02010600030101010101" pitchFamily="2" charset="-122"/>
                <a:cs typeface="Calibri" panose="020F0502020204030204" pitchFamily="34" charset="0"/>
              </a:rPr>
              <a:t>La extradición es un procedimiento que, a pesar de ser un antejuicio, está plagado de garantías para el imputado. Lo que caracteriza a la extradición es que se le confieren derechos a la persona del imputado para evitar su entrega.</a:t>
            </a:r>
            <a:endParaRPr lang="es-CL" dirty="0">
              <a:ea typeface="SimSun" panose="02010600030101010101" pitchFamily="2" charset="-122"/>
            </a:endParaRPr>
          </a:p>
        </p:txBody>
      </p:sp>
    </p:spTree>
    <p:extLst>
      <p:ext uri="{BB962C8B-B14F-4D97-AF65-F5344CB8AC3E}">
        <p14:creationId xmlns:p14="http://schemas.microsoft.com/office/powerpoint/2010/main" val="1473996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C6B4A9-3AB2-7D27-C8B7-801BB879BCCF}"/>
              </a:ext>
            </a:extLst>
          </p:cNvPr>
          <p:cNvSpPr>
            <a:spLocks noGrp="1"/>
          </p:cNvSpPr>
          <p:nvPr>
            <p:ph type="title"/>
          </p:nvPr>
        </p:nvSpPr>
        <p:spPr>
          <a:xfrm>
            <a:off x="2592926" y="317242"/>
            <a:ext cx="8911687" cy="710168"/>
          </a:xfrm>
        </p:spPr>
        <p:txBody>
          <a:bodyPr/>
          <a:lstStyle/>
          <a:p>
            <a:r>
              <a:rPr lang="es-CL" dirty="0"/>
              <a:t>¿Cuándo un delito es extraditable?</a:t>
            </a:r>
          </a:p>
        </p:txBody>
      </p:sp>
      <p:sp>
        <p:nvSpPr>
          <p:cNvPr id="3" name="Marcador de contenido 2">
            <a:extLst>
              <a:ext uri="{FF2B5EF4-FFF2-40B4-BE49-F238E27FC236}">
                <a16:creationId xmlns:a16="http://schemas.microsoft.com/office/drawing/2014/main" id="{EBF5FBD1-20BB-6B8D-445C-AFE0D90169FC}"/>
              </a:ext>
            </a:extLst>
          </p:cNvPr>
          <p:cNvSpPr>
            <a:spLocks noGrp="1"/>
          </p:cNvSpPr>
          <p:nvPr>
            <p:ph idx="1"/>
          </p:nvPr>
        </p:nvSpPr>
        <p:spPr>
          <a:xfrm>
            <a:off x="1735495" y="1334277"/>
            <a:ext cx="9769118" cy="5206481"/>
          </a:xfrm>
        </p:spPr>
        <p:txBody>
          <a:bodyPr/>
          <a:lstStyle/>
          <a:p>
            <a:pPr algn="just"/>
            <a:r>
              <a:rPr lang="es-CL" b="1" dirty="0"/>
              <a:t>Principio de doble incriminación</a:t>
            </a:r>
            <a:r>
              <a:rPr lang="es-CL" dirty="0"/>
              <a:t>. </a:t>
            </a:r>
            <a:r>
              <a:rPr lang="es-CL" sz="1800" dirty="0">
                <a:effectLst/>
                <a:ea typeface="SimSun" panose="02010600030101010101" pitchFamily="2" charset="-122"/>
              </a:rPr>
              <a:t>Significa que los hechos cometidos en el Estado requirente (por ejemplo, Argentina) tienen que ser constitutivos de algún delito en Chile. En consecuencia, si los hechos constituyen femicidio en Argentina y homicidio en Chile, la extradición es absolutamente procedente, siendo irrelevante la calificación jurídica que se da. </a:t>
            </a:r>
            <a:r>
              <a:rPr lang="es-CL" sz="1800" dirty="0">
                <a:effectLst/>
                <a:ea typeface="SimSun" panose="02010600030101010101" pitchFamily="2" charset="-122"/>
                <a:cs typeface="Calibri" panose="020F0502020204030204" pitchFamily="34" charset="0"/>
              </a:rPr>
              <a:t>Esto explica por qué el sistema chileno pide al fiscal formalizar en ausencia; se tiene que fijar el marco de los hechos, impidiéndosele fijar nuevos hechos.</a:t>
            </a:r>
          </a:p>
          <a:p>
            <a:pPr algn="just"/>
            <a:r>
              <a:rPr lang="es-CL" b="1" dirty="0"/>
              <a:t>Principio de mínima gravedad</a:t>
            </a:r>
            <a:r>
              <a:rPr lang="es-CL" dirty="0"/>
              <a:t>. </a:t>
            </a:r>
            <a:r>
              <a:rPr lang="es-CL" sz="1800" dirty="0">
                <a:effectLst/>
                <a:ea typeface="SimSun" panose="02010600030101010101" pitchFamily="2" charset="-122"/>
                <a:cs typeface="Calibri" panose="020F0502020204030204" pitchFamily="34" charset="0"/>
              </a:rPr>
              <a:t>La mayoría de los tratados internacionales de extradición piden un estándar mínimo para su procedencia. La extradición está hecha para delitos graves; repulsa a la Corte Suprema el hecho de que Estados extranjeros estén pidiendo extradiciones por delitos menores.</a:t>
            </a:r>
          </a:p>
          <a:p>
            <a:pPr algn="just"/>
            <a:r>
              <a:rPr lang="es-CL" b="1" dirty="0"/>
              <a:t>Prescripción</a:t>
            </a:r>
            <a:r>
              <a:rPr lang="es-CL" dirty="0"/>
              <a:t>. </a:t>
            </a:r>
            <a:r>
              <a:rPr lang="es-CL" sz="1800" dirty="0">
                <a:effectLst/>
                <a:ea typeface="SimSun" panose="02010600030101010101" pitchFamily="2" charset="-122"/>
              </a:rPr>
              <a:t>La mayoría de los tratados señala que la acción penal no tiene que estar prescrita conforme a la ley del Estado requirente y conforme a la ley del Estado requerido. </a:t>
            </a:r>
          </a:p>
          <a:p>
            <a:pPr algn="just"/>
            <a:r>
              <a:rPr lang="es-CL" b="1" dirty="0">
                <a:ea typeface="SimSun" panose="02010600030101010101" pitchFamily="2" charset="-122"/>
              </a:rPr>
              <a:t>Delito común</a:t>
            </a:r>
            <a:r>
              <a:rPr lang="es-CL" dirty="0">
                <a:ea typeface="SimSun" panose="02010600030101010101" pitchFamily="2" charset="-122"/>
              </a:rPr>
              <a:t>. </a:t>
            </a:r>
          </a:p>
          <a:p>
            <a:pPr algn="just"/>
            <a:r>
              <a:rPr lang="es-CL" sz="1800" b="1" dirty="0">
                <a:effectLst/>
                <a:ea typeface="SimSun" panose="02010600030101010101" pitchFamily="2" charset="-122"/>
              </a:rPr>
              <a:t>Cosa juzgada</a:t>
            </a:r>
            <a:r>
              <a:rPr lang="es-CL" sz="1800" dirty="0">
                <a:effectLst/>
                <a:ea typeface="SimSun" panose="02010600030101010101" pitchFamily="2" charset="-122"/>
              </a:rPr>
              <a:t>.</a:t>
            </a:r>
          </a:p>
        </p:txBody>
      </p:sp>
    </p:spTree>
    <p:extLst>
      <p:ext uri="{BB962C8B-B14F-4D97-AF65-F5344CB8AC3E}">
        <p14:creationId xmlns:p14="http://schemas.microsoft.com/office/powerpoint/2010/main" val="2513210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3D2B27-ACBF-5403-C65A-F47F1C41A01F}"/>
              </a:ext>
            </a:extLst>
          </p:cNvPr>
          <p:cNvSpPr>
            <a:spLocks noGrp="1"/>
          </p:cNvSpPr>
          <p:nvPr>
            <p:ph type="title"/>
          </p:nvPr>
        </p:nvSpPr>
        <p:spPr>
          <a:xfrm>
            <a:off x="2592925" y="428167"/>
            <a:ext cx="8911687" cy="1280890"/>
          </a:xfrm>
        </p:spPr>
        <p:txBody>
          <a:bodyPr/>
          <a:lstStyle/>
          <a:p>
            <a:pPr algn="ctr"/>
            <a:r>
              <a:rPr lang="es-CL" dirty="0"/>
              <a:t>¿Es posible la extradición de nacionales al extranjero?</a:t>
            </a:r>
          </a:p>
        </p:txBody>
      </p:sp>
      <p:sp>
        <p:nvSpPr>
          <p:cNvPr id="3" name="Marcador de contenido 2">
            <a:extLst>
              <a:ext uri="{FF2B5EF4-FFF2-40B4-BE49-F238E27FC236}">
                <a16:creationId xmlns:a16="http://schemas.microsoft.com/office/drawing/2014/main" id="{AE87958B-4D27-D1D1-F910-7C4E19133C12}"/>
              </a:ext>
            </a:extLst>
          </p:cNvPr>
          <p:cNvSpPr>
            <a:spLocks noGrp="1"/>
          </p:cNvSpPr>
          <p:nvPr>
            <p:ph idx="1"/>
          </p:nvPr>
        </p:nvSpPr>
        <p:spPr>
          <a:xfrm>
            <a:off x="1632857" y="1838131"/>
            <a:ext cx="10189029" cy="4591701"/>
          </a:xfrm>
        </p:spPr>
        <p:txBody>
          <a:bodyPr>
            <a:normAutofit lnSpcReduction="10000"/>
          </a:bodyPr>
          <a:lstStyle/>
          <a:p>
            <a:pPr algn="just">
              <a:lnSpc>
                <a:spcPct val="115000"/>
              </a:lnSpc>
              <a:spcBef>
                <a:spcPts val="570"/>
              </a:spcBef>
              <a:spcAft>
                <a:spcPts val="570"/>
              </a:spcAft>
            </a:pPr>
            <a:r>
              <a:rPr lang="es-CL" sz="1900" dirty="0">
                <a:effectLst/>
                <a:ea typeface="SimSun" panose="02010600030101010101" pitchFamily="2" charset="-122"/>
                <a:cs typeface="Calibri" panose="020F0502020204030204" pitchFamily="34" charset="0"/>
              </a:rPr>
              <a:t>El principio general en el Derecho Internacional es no extraditar a los nacionales, de lo cual surge una obligación para los Estados de juzgarlos, porque si no, quedan impunes y eso es inaceptable.</a:t>
            </a:r>
          </a:p>
          <a:p>
            <a:pPr algn="just">
              <a:lnSpc>
                <a:spcPct val="115000"/>
              </a:lnSpc>
              <a:spcBef>
                <a:spcPts val="570"/>
              </a:spcBef>
              <a:spcAft>
                <a:spcPts val="570"/>
              </a:spcAft>
            </a:pPr>
            <a:r>
              <a:rPr lang="es-CL" sz="1900" dirty="0">
                <a:effectLst/>
                <a:ea typeface="SimSun" panose="02010600030101010101" pitchFamily="2" charset="-122"/>
                <a:cs typeface="Calibri" panose="020F0502020204030204" pitchFamily="34" charset="0"/>
              </a:rPr>
              <a:t>Chile, sin embargo, no regula esta materia, y la Corte Suprema ha declarado la procedencia de la extradición de chilenos que han cometido delitos en el extranjero y, de hecho, extradita permanentemente chilenos; muy excepcionalmente, la Corte Suprema ha ordenado el juzgamiento en Chile. Este principio es el de </a:t>
            </a:r>
            <a:r>
              <a:rPr lang="es-CL" sz="1900" i="1" dirty="0" err="1">
                <a:effectLst/>
                <a:ea typeface="SimSun" panose="02010600030101010101" pitchFamily="2" charset="-122"/>
                <a:cs typeface="Calibri" panose="020F0502020204030204" pitchFamily="34" charset="0"/>
              </a:rPr>
              <a:t>aut</a:t>
            </a:r>
            <a:r>
              <a:rPr lang="es-CL" sz="1900" i="1" dirty="0">
                <a:effectLst/>
                <a:ea typeface="SimSun" panose="02010600030101010101" pitchFamily="2" charset="-122"/>
                <a:cs typeface="Calibri" panose="020F0502020204030204" pitchFamily="34" charset="0"/>
              </a:rPr>
              <a:t> </a:t>
            </a:r>
            <a:r>
              <a:rPr lang="es-CL" sz="1900" i="1" dirty="0" err="1">
                <a:effectLst/>
                <a:ea typeface="SimSun" panose="02010600030101010101" pitchFamily="2" charset="-122"/>
                <a:cs typeface="Calibri" panose="020F0502020204030204" pitchFamily="34" charset="0"/>
              </a:rPr>
              <a:t>dedere</a:t>
            </a:r>
            <a:r>
              <a:rPr lang="es-CL" sz="1900" i="1" dirty="0">
                <a:effectLst/>
                <a:ea typeface="SimSun" panose="02010600030101010101" pitchFamily="2" charset="-122"/>
                <a:cs typeface="Calibri" panose="020F0502020204030204" pitchFamily="34" charset="0"/>
              </a:rPr>
              <a:t>, </a:t>
            </a:r>
            <a:r>
              <a:rPr lang="es-CL" sz="1900" i="1" dirty="0" err="1">
                <a:effectLst/>
                <a:ea typeface="SimSun" panose="02010600030101010101" pitchFamily="2" charset="-122"/>
                <a:cs typeface="Calibri" panose="020F0502020204030204" pitchFamily="34" charset="0"/>
              </a:rPr>
              <a:t>aut</a:t>
            </a:r>
            <a:r>
              <a:rPr lang="es-CL" sz="1900" i="1" dirty="0">
                <a:effectLst/>
                <a:ea typeface="SimSun" panose="02010600030101010101" pitchFamily="2" charset="-122"/>
                <a:cs typeface="Calibri" panose="020F0502020204030204" pitchFamily="34" charset="0"/>
              </a:rPr>
              <a:t> </a:t>
            </a:r>
            <a:r>
              <a:rPr lang="es-CL" sz="1900" i="1" dirty="0" err="1">
                <a:effectLst/>
                <a:ea typeface="SimSun" panose="02010600030101010101" pitchFamily="2" charset="-122"/>
                <a:cs typeface="Calibri" panose="020F0502020204030204" pitchFamily="34" charset="0"/>
              </a:rPr>
              <a:t>iudicare</a:t>
            </a:r>
            <a:r>
              <a:rPr lang="es-CL" sz="1900" dirty="0">
                <a:effectLst/>
                <a:ea typeface="SimSun" panose="02010600030101010101" pitchFamily="2" charset="-122"/>
                <a:cs typeface="Calibri" panose="020F0502020204030204" pitchFamily="34" charset="0"/>
              </a:rPr>
              <a:t> (o entregas, o juzgas).</a:t>
            </a:r>
          </a:p>
          <a:p>
            <a:pPr algn="just">
              <a:lnSpc>
                <a:spcPct val="115000"/>
              </a:lnSpc>
              <a:spcBef>
                <a:spcPts val="285"/>
              </a:spcBef>
              <a:spcAft>
                <a:spcPts val="285"/>
              </a:spcAft>
            </a:pPr>
            <a:r>
              <a:rPr lang="es-CL" sz="1900" dirty="0">
                <a:effectLst/>
                <a:ea typeface="SimSun" panose="02010600030101010101" pitchFamily="2" charset="-122"/>
                <a:cs typeface="Calibri" panose="020F0502020204030204" pitchFamily="34" charset="0"/>
              </a:rPr>
              <a:t>A partir del art. 6° N° 8 COT se ha configurado una argumentación jurisprudencial en virtud de la cual los tribunales chilenos tienen competencia para conocer de los crímenes o simples delitos perpetrados fuera del territorio de la República que estén comprendidos en los tratados celebrados con otras potencias. </a:t>
            </a:r>
          </a:p>
          <a:p>
            <a:endParaRPr lang="es-CL" dirty="0"/>
          </a:p>
        </p:txBody>
      </p:sp>
    </p:spTree>
    <p:extLst>
      <p:ext uri="{BB962C8B-B14F-4D97-AF65-F5344CB8AC3E}">
        <p14:creationId xmlns:p14="http://schemas.microsoft.com/office/powerpoint/2010/main" val="4294068499"/>
      </p:ext>
    </p:extLst>
  </p:cSld>
  <p:clrMapOvr>
    <a:masterClrMapping/>
  </p:clrMapOvr>
</p:sld>
</file>

<file path=ppt/theme/theme1.xml><?xml version="1.0" encoding="utf-8"?>
<a:theme xmlns:a="http://schemas.openxmlformats.org/drawingml/2006/main" name="Espiral">
  <a:themeElements>
    <a:clrScheme name="Wisp">
      <a:dk1>
        <a:sysClr val="windowText" lastClr="000000"/>
      </a:dk1>
      <a:lt1>
        <a:sysClr val="window" lastClr="FFFFFF"/>
      </a:lt1>
      <a:dk2>
        <a:srgbClr val="2C333A"/>
      </a:dk2>
      <a:lt2>
        <a:srgbClr val="D6ECED"/>
      </a:lt2>
      <a:accent1>
        <a:srgbClr val="DE32DE"/>
      </a:accent1>
      <a:accent2>
        <a:srgbClr val="F42B8A"/>
      </a:accent2>
      <a:accent3>
        <a:srgbClr val="349FE7"/>
      </a:accent3>
      <a:accent4>
        <a:srgbClr val="565FF8"/>
      </a:accent4>
      <a:accent5>
        <a:srgbClr val="876BE7"/>
      </a:accent5>
      <a:accent6>
        <a:srgbClr val="F268C2"/>
      </a:accent6>
      <a:hlink>
        <a:srgbClr val="F55CF9"/>
      </a:hlink>
      <a:folHlink>
        <a:srgbClr val="E8A0EE"/>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F20B7C8E-B819-43F3-AAF9-EE50B1A83630}"/>
    </a:ext>
  </a:extLst>
</a:theme>
</file>

<file path=docProps/app.xml><?xml version="1.0" encoding="utf-8"?>
<Properties xmlns="http://schemas.openxmlformats.org/officeDocument/2006/extended-properties" xmlns:vt="http://schemas.openxmlformats.org/officeDocument/2006/docPropsVTypes">
  <Template>Wisp</Template>
  <TotalTime>110</TotalTime>
  <Words>1490</Words>
  <Application>Microsoft Office PowerPoint</Application>
  <PresentationFormat>Panorámica</PresentationFormat>
  <Paragraphs>43</Paragraphs>
  <Slides>10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10</vt:i4>
      </vt:variant>
    </vt:vector>
  </HeadingPairs>
  <TitlesOfParts>
    <vt:vector size="14" baseType="lpstr">
      <vt:lpstr>Arial</vt:lpstr>
      <vt:lpstr>Century Gothic</vt:lpstr>
      <vt:lpstr>Wingdings 3</vt:lpstr>
      <vt:lpstr>Espiral</vt:lpstr>
      <vt:lpstr>Extradición</vt:lpstr>
      <vt:lpstr>Presentación de PowerPoint</vt:lpstr>
      <vt:lpstr>Presentación de PowerPoint</vt:lpstr>
      <vt:lpstr>Presentación de PowerPoint</vt:lpstr>
      <vt:lpstr>Extradición Activa</vt:lpstr>
      <vt:lpstr>Extradición Pasiva</vt:lpstr>
      <vt:lpstr>Naturaleza jurídica de la extradición pasiva</vt:lpstr>
      <vt:lpstr>¿Cuándo un delito es extraditable?</vt:lpstr>
      <vt:lpstr>¿Es posible la extradición de nacionales al extranjero?</vt:lpstr>
      <vt:lpstr>¿Qué recursos proceden en contra de la sentencia que dicta el Ministro Instructor de la Corte?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Extradición</dc:title>
  <dc:creator>Camila Ramírez Rebolledo</dc:creator>
  <cp:lastModifiedBy>Camila Ramírez Rebolledo</cp:lastModifiedBy>
  <cp:revision>1</cp:revision>
  <dcterms:created xsi:type="dcterms:W3CDTF">2023-05-09T01:56:50Z</dcterms:created>
  <dcterms:modified xsi:type="dcterms:W3CDTF">2023-05-17T15:28:16Z</dcterms:modified>
</cp:coreProperties>
</file>