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72" r:id="rId7"/>
    <p:sldId id="275" r:id="rId8"/>
    <p:sldId id="277" r:id="rId9"/>
    <p:sldId id="258" r:id="rId10"/>
    <p:sldId id="259" r:id="rId11"/>
    <p:sldId id="260" r:id="rId12"/>
    <p:sldId id="261" r:id="rId13"/>
    <p:sldId id="271" r:id="rId14"/>
    <p:sldId id="270" r:id="rId15"/>
    <p:sldId id="273" r:id="rId16"/>
    <p:sldId id="274" r:id="rId17"/>
    <p:sldId id="276" r:id="rId18"/>
    <p:sldId id="267" r:id="rId19"/>
    <p:sldId id="262" r:id="rId20"/>
    <p:sldId id="263" r:id="rId21"/>
  </p:sldIdLst>
  <p:sldSz cx="18288000" cy="10287000"/>
  <p:notesSz cx="6858000" cy="9144000"/>
  <p:embeddedFontLst>
    <p:embeddedFont>
      <p:font typeface="Ahsing" charset="0"/>
      <p:regular r:id="rId23"/>
    </p:embeddedFont>
    <p:embeddedFont>
      <p:font typeface="Calibri" panose="020F0502020204030204" pitchFamily="34" charset="0"/>
      <p:regular r:id="rId24"/>
      <p:bold r:id="rId25"/>
      <p:italic r:id="rId26"/>
      <p:boldItalic r:id="rId27"/>
    </p:embeddedFont>
    <p:embeddedFont>
      <p:font typeface="Glacial Indifference" panose="020B0604020202020204" charset="0"/>
      <p:regular r:id="rId28"/>
    </p:embeddedFont>
    <p:embeddedFont>
      <p:font typeface="Glacial Indifference Bold" panose="020B0604020202020204" charset="0"/>
      <p:regular r:id="rId29"/>
    </p:embeddedFont>
    <p:embeddedFont>
      <p:font typeface="Repo Light" panose="020B0604020202020204" charset="0"/>
      <p:regular r:id="rId30"/>
    </p:embeddedFont>
    <p:embeddedFont>
      <p:font typeface="Segoe UI" panose="020B0502040204020203" pitchFamily="34" charset="0"/>
      <p:regular r:id="rId31"/>
      <p:bold r:id="rId32"/>
      <p:italic r:id="rId33"/>
      <p:boldItalic r:id="rId34"/>
    </p:embeddedFont>
    <p:embeddedFont>
      <p:font typeface="Vollkorn"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BD939-8BF6-4B9F-B174-A875A3DEC169}" v="2491" dt="2023-06-29T14:47:29.115"/>
    <p1510:client id="{26F96E01-93B2-6DB4-4E29-F695B8A86FA5}" v="173" dt="2023-06-29T01:53:16.038"/>
    <p1510:client id="{B880A827-C4AC-4ACC-913C-8D6CA353FD92}" v="1" dt="2023-06-29T01:17:03.025"/>
    <p1510:client id="{E8C63672-E580-4E0C-92EB-44F839594DAE}" v="1018" dt="2023-06-29T02:46:24.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833" y="2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2C45A-62B0-4700-AC12-969259320969}" type="datetimeFigureOut">
              <a:rPr lang="es-CL" smtClean="0"/>
              <a:t>29-06-2023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D7179-48D0-48FC-B0E2-B876444D334E}" type="slidenum">
              <a:rPr lang="es-CL" smtClean="0"/>
              <a:t>‹Nº›</a:t>
            </a:fld>
            <a:endParaRPr lang="es-CL"/>
          </a:p>
        </p:txBody>
      </p:sp>
    </p:spTree>
    <p:extLst>
      <p:ext uri="{BB962C8B-B14F-4D97-AF65-F5344CB8AC3E}">
        <p14:creationId xmlns:p14="http://schemas.microsoft.com/office/powerpoint/2010/main" val="2031787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C77D7179-48D0-48FC-B0E2-B876444D334E}" type="slidenum">
              <a:rPr lang="es-CL" smtClean="0"/>
              <a:t>1</a:t>
            </a:fld>
            <a:endParaRPr lang="es-CL"/>
          </a:p>
        </p:txBody>
      </p:sp>
    </p:spTree>
    <p:extLst>
      <p:ext uri="{BB962C8B-B14F-4D97-AF65-F5344CB8AC3E}">
        <p14:creationId xmlns:p14="http://schemas.microsoft.com/office/powerpoint/2010/main" val="152378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C77D7179-48D0-48FC-B0E2-B876444D334E}" type="slidenum">
              <a:rPr lang="es-CL" smtClean="0"/>
              <a:t>6</a:t>
            </a:fld>
            <a:endParaRPr lang="es-CL"/>
          </a:p>
        </p:txBody>
      </p:sp>
    </p:spTree>
    <p:extLst>
      <p:ext uri="{BB962C8B-B14F-4D97-AF65-F5344CB8AC3E}">
        <p14:creationId xmlns:p14="http://schemas.microsoft.com/office/powerpoint/2010/main" val="1919403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0" y="8620685"/>
            <a:ext cx="18288000" cy="1666315"/>
          </a:xfrm>
          <a:prstGeom prst="rect">
            <a:avLst/>
          </a:prstGeom>
          <a:solidFill>
            <a:srgbClr val="C6BDA5"/>
          </a:solidFill>
        </p:spPr>
      </p:sp>
      <p:sp>
        <p:nvSpPr>
          <p:cNvPr id="3" name="Freeform 3"/>
          <p:cNvSpPr/>
          <p:nvPr/>
        </p:nvSpPr>
        <p:spPr>
          <a:xfrm>
            <a:off x="11873523" y="801744"/>
            <a:ext cx="6190359" cy="9037021"/>
          </a:xfrm>
          <a:custGeom>
            <a:avLst/>
            <a:gdLst/>
            <a:ahLst/>
            <a:cxnLst/>
            <a:rect l="l" t="t" r="r" b="b"/>
            <a:pathLst>
              <a:path w="6190359" h="9037021">
                <a:moveTo>
                  <a:pt x="0" y="0"/>
                </a:moveTo>
                <a:lnTo>
                  <a:pt x="6190359" y="0"/>
                </a:lnTo>
                <a:lnTo>
                  <a:pt x="6190359" y="9037021"/>
                </a:lnTo>
                <a:lnTo>
                  <a:pt x="0" y="9037021"/>
                </a:lnTo>
                <a:lnTo>
                  <a:pt x="0" y="0"/>
                </a:lnTo>
                <a:close/>
              </a:path>
            </a:pathLst>
          </a:custGeom>
          <a:blipFill>
            <a:blip r:embed="rId3"/>
            <a:stretch>
              <a:fillRect/>
            </a:stretch>
          </a:blipFill>
        </p:spPr>
      </p:sp>
      <p:sp>
        <p:nvSpPr>
          <p:cNvPr id="4" name="Freeform 4"/>
          <p:cNvSpPr/>
          <p:nvPr/>
        </p:nvSpPr>
        <p:spPr>
          <a:xfrm rot="2700000">
            <a:off x="4729302" y="7325367"/>
            <a:ext cx="4267621" cy="4256952"/>
          </a:xfrm>
          <a:custGeom>
            <a:avLst/>
            <a:gdLst/>
            <a:ahLst/>
            <a:cxnLst/>
            <a:rect l="l" t="t" r="r" b="b"/>
            <a:pathLst>
              <a:path w="4267621" h="4256952">
                <a:moveTo>
                  <a:pt x="0" y="0"/>
                </a:moveTo>
                <a:lnTo>
                  <a:pt x="4267621" y="0"/>
                </a:lnTo>
                <a:lnTo>
                  <a:pt x="4267621" y="4256952"/>
                </a:lnTo>
                <a:lnTo>
                  <a:pt x="0" y="4256952"/>
                </a:lnTo>
                <a:lnTo>
                  <a:pt x="0" y="0"/>
                </a:lnTo>
                <a:close/>
              </a:path>
            </a:pathLst>
          </a:custGeom>
          <a:blipFill>
            <a:blip r:embed="rId4"/>
            <a:stretch>
              <a:fillRect/>
            </a:stretch>
          </a:blipFill>
        </p:spPr>
      </p:sp>
      <p:sp>
        <p:nvSpPr>
          <p:cNvPr id="5" name="Freeform 5"/>
          <p:cNvSpPr/>
          <p:nvPr/>
        </p:nvSpPr>
        <p:spPr>
          <a:xfrm>
            <a:off x="1028700" y="801744"/>
            <a:ext cx="3506546" cy="2660592"/>
          </a:xfrm>
          <a:custGeom>
            <a:avLst/>
            <a:gdLst/>
            <a:ahLst/>
            <a:cxnLst/>
            <a:rect l="l" t="t" r="r" b="b"/>
            <a:pathLst>
              <a:path w="3506546" h="2660592">
                <a:moveTo>
                  <a:pt x="0" y="0"/>
                </a:moveTo>
                <a:lnTo>
                  <a:pt x="3506546" y="0"/>
                </a:lnTo>
                <a:lnTo>
                  <a:pt x="3506546" y="2660592"/>
                </a:lnTo>
                <a:lnTo>
                  <a:pt x="0" y="2660592"/>
                </a:lnTo>
                <a:lnTo>
                  <a:pt x="0" y="0"/>
                </a:lnTo>
                <a:close/>
              </a:path>
            </a:pathLst>
          </a:custGeom>
          <a:blipFill>
            <a:blip r:embed="rId5"/>
            <a:stretch>
              <a:fillRect/>
            </a:stretch>
          </a:blipFill>
        </p:spPr>
      </p:sp>
      <p:sp>
        <p:nvSpPr>
          <p:cNvPr id="6" name="TextBox 6"/>
          <p:cNvSpPr txBox="1"/>
          <p:nvPr/>
        </p:nvSpPr>
        <p:spPr>
          <a:xfrm>
            <a:off x="0" y="3754929"/>
            <a:ext cx="13693843" cy="3599407"/>
          </a:xfrm>
          <a:prstGeom prst="rect">
            <a:avLst/>
          </a:prstGeom>
        </p:spPr>
        <p:txBody>
          <a:bodyPr lIns="0" tIns="0" rIns="0" bIns="0" rtlCol="0" anchor="t">
            <a:spAutoFit/>
          </a:bodyPr>
          <a:lstStyle/>
          <a:p>
            <a:pPr algn="ctr">
              <a:lnSpc>
                <a:spcPts val="14410"/>
              </a:lnSpc>
              <a:spcBef>
                <a:spcPct val="0"/>
              </a:spcBef>
            </a:pPr>
            <a:r>
              <a:rPr lang="en-US" sz="10293">
                <a:solidFill>
                  <a:srgbClr val="BEB6AE"/>
                </a:solidFill>
                <a:latin typeface="Ahsing"/>
              </a:rPr>
              <a:t>Relaciones Internacionales</a:t>
            </a:r>
          </a:p>
        </p:txBody>
      </p:sp>
      <p:sp>
        <p:nvSpPr>
          <p:cNvPr id="7" name="TextBox 7"/>
          <p:cNvSpPr txBox="1"/>
          <p:nvPr/>
        </p:nvSpPr>
        <p:spPr>
          <a:xfrm>
            <a:off x="5999930" y="3176123"/>
            <a:ext cx="3877074" cy="788357"/>
          </a:xfrm>
          <a:prstGeom prst="rect">
            <a:avLst/>
          </a:prstGeom>
        </p:spPr>
        <p:txBody>
          <a:bodyPr lIns="0" tIns="0" rIns="0" bIns="0" rtlCol="0" anchor="t">
            <a:spAutoFit/>
          </a:bodyPr>
          <a:lstStyle/>
          <a:p>
            <a:pPr algn="ctr">
              <a:lnSpc>
                <a:spcPts val="6493"/>
              </a:lnSpc>
              <a:spcBef>
                <a:spcPct val="0"/>
              </a:spcBef>
            </a:pPr>
            <a:r>
              <a:rPr lang="es-419" sz="4638">
                <a:solidFill>
                  <a:srgbClr val="C9C0A8"/>
                </a:solidFill>
                <a:latin typeface="Glacial Indifference"/>
              </a:rPr>
              <a:t>Ayudantía</a:t>
            </a:r>
          </a:p>
        </p:txBody>
      </p:sp>
      <p:sp>
        <p:nvSpPr>
          <p:cNvPr id="8" name="TextBox 8"/>
          <p:cNvSpPr txBox="1"/>
          <p:nvPr/>
        </p:nvSpPr>
        <p:spPr>
          <a:xfrm>
            <a:off x="696255" y="7827328"/>
            <a:ext cx="11177268" cy="481329"/>
          </a:xfrm>
          <a:prstGeom prst="rect">
            <a:avLst/>
          </a:prstGeom>
        </p:spPr>
        <p:txBody>
          <a:bodyPr lIns="0" tIns="0" rIns="0" bIns="0" rtlCol="0" anchor="t">
            <a:spAutoFit/>
          </a:bodyPr>
          <a:lstStyle/>
          <a:p>
            <a:pPr algn="ctr">
              <a:lnSpc>
                <a:spcPts val="3920"/>
              </a:lnSpc>
              <a:spcBef>
                <a:spcPct val="0"/>
              </a:spcBef>
            </a:pPr>
            <a:r>
              <a:rPr lang="en-US" sz="2800">
                <a:solidFill>
                  <a:srgbClr val="E9E3D0"/>
                </a:solidFill>
                <a:latin typeface="Glacial Indifference"/>
              </a:rPr>
              <a:t>Isidora Rojas Sepúlveda - Raúl Flores Alegría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21" name="CuadroTexto 20">
            <a:extLst>
              <a:ext uri="{FF2B5EF4-FFF2-40B4-BE49-F238E27FC236}">
                <a16:creationId xmlns:a16="http://schemas.microsoft.com/office/drawing/2014/main" id="{702390E1-9681-B0FD-6CD1-6604E070DF91}"/>
              </a:ext>
            </a:extLst>
          </p:cNvPr>
          <p:cNvSpPr txBox="1"/>
          <p:nvPr/>
        </p:nvSpPr>
        <p:spPr>
          <a:xfrm>
            <a:off x="1392554" y="647700"/>
            <a:ext cx="15600046" cy="1323439"/>
          </a:xfrm>
          <a:prstGeom prst="rect">
            <a:avLst/>
          </a:prstGeom>
          <a:noFill/>
        </p:spPr>
        <p:txBody>
          <a:bodyPr wrap="square" rtlCol="0">
            <a:spAutoFit/>
          </a:bodyPr>
          <a:lstStyle/>
          <a:p>
            <a:r>
              <a:rPr lang="es-CL" sz="8000">
                <a:solidFill>
                  <a:schemeClr val="bg2"/>
                </a:solidFill>
                <a:latin typeface="Ahsing Italics"/>
              </a:rPr>
              <a:t>Teorías</a:t>
            </a:r>
            <a:r>
              <a:rPr lang="es-CL" sz="8000">
                <a:solidFill>
                  <a:schemeClr val="bg1"/>
                </a:solidFill>
                <a:latin typeface="Ahsing Italics"/>
              </a:rPr>
              <a:t> </a:t>
            </a:r>
            <a:r>
              <a:rPr lang="es-CL" sz="8000">
                <a:solidFill>
                  <a:schemeClr val="bg2"/>
                </a:solidFill>
                <a:latin typeface="Ahsing Italics"/>
              </a:rPr>
              <a:t>de alcance medio: Seguridad </a:t>
            </a:r>
          </a:p>
        </p:txBody>
      </p:sp>
      <p:sp>
        <p:nvSpPr>
          <p:cNvPr id="3" name="CuadroTexto 2">
            <a:extLst>
              <a:ext uri="{FF2B5EF4-FFF2-40B4-BE49-F238E27FC236}">
                <a16:creationId xmlns:a16="http://schemas.microsoft.com/office/drawing/2014/main" id="{575EC181-61CF-03F8-7BC6-F7CF866EEB59}"/>
              </a:ext>
            </a:extLst>
          </p:cNvPr>
          <p:cNvSpPr txBox="1"/>
          <p:nvPr/>
        </p:nvSpPr>
        <p:spPr>
          <a:xfrm>
            <a:off x="1589199" y="2481416"/>
            <a:ext cx="1455420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Arial" panose="020B0604020202020204" pitchFamily="34" charset="0"/>
              <a:buChar char="•"/>
            </a:pPr>
            <a:r>
              <a:rPr lang="es-ES" sz="3200" b="1">
                <a:solidFill>
                  <a:schemeClr val="bg1"/>
                </a:solidFill>
                <a:latin typeface="Glacial Indifference" panose="020B0604020202020204" charset="0"/>
                <a:cs typeface="Calibri"/>
              </a:rPr>
              <a:t>Seguridad nacional</a:t>
            </a:r>
          </a:p>
          <a:p>
            <a:pPr algn="just"/>
            <a:r>
              <a:rPr lang="es-ES" sz="3200">
                <a:solidFill>
                  <a:schemeClr val="bg1"/>
                </a:solidFill>
                <a:latin typeface="Glacial Indifference"/>
                <a:ea typeface="+mn-lt"/>
                <a:cs typeface="+mn-lt"/>
              </a:rPr>
              <a:t>Actores estatales y sus capacidades militares para protegerse de agresiones externas de carácter militar para la protección del interés nacional en la política exterior. </a:t>
            </a:r>
            <a:endParaRPr lang="es-ES" sz="3200">
              <a:solidFill>
                <a:schemeClr val="bg1"/>
              </a:solidFill>
              <a:latin typeface="Glacial Indifference" panose="020B0604020202020204" charset="0"/>
              <a:cs typeface="Calibri"/>
            </a:endParaRPr>
          </a:p>
          <a:p>
            <a:pPr marL="914400" lvl="1" indent="-457200" algn="just">
              <a:buFont typeface="Arial" panose="020B0604020202020204" pitchFamily="34" charset="0"/>
              <a:buChar char="•"/>
            </a:pPr>
            <a:r>
              <a:rPr lang="es-ES" sz="3200">
                <a:solidFill>
                  <a:schemeClr val="bg1"/>
                </a:solidFill>
                <a:latin typeface="Glacial Indifference" panose="020B0604020202020204" charset="0"/>
                <a:cs typeface="Calibri"/>
              </a:rPr>
              <a:t>Seguridad tradicional. Amenazas diplomáticas y militares.</a:t>
            </a:r>
            <a:endParaRPr lang="es-ES" sz="3200">
              <a:solidFill>
                <a:schemeClr val="bg1"/>
              </a:solidFill>
              <a:latin typeface="Glacial Indifference" panose="020B0604020202020204" charset="0"/>
            </a:endParaRPr>
          </a:p>
          <a:p>
            <a:pPr marL="914400" lvl="1" indent="-457200" algn="just">
              <a:buFont typeface="Arial" panose="020B0604020202020204" pitchFamily="34" charset="0"/>
              <a:buChar char="•"/>
            </a:pPr>
            <a:r>
              <a:rPr lang="es-ES" sz="3200">
                <a:solidFill>
                  <a:schemeClr val="bg1"/>
                </a:solidFill>
                <a:latin typeface="Glacial Indifference" panose="020B0604020202020204" charset="0"/>
                <a:cs typeface="Calibri"/>
              </a:rPr>
              <a:t>Seguridad no tradicional. Amenazas políticas, económicas, ambientales y tecnológicas. </a:t>
            </a:r>
          </a:p>
          <a:p>
            <a:pPr marL="457200" indent="-457200" algn="just">
              <a:buFont typeface="Arial" panose="020B0604020202020204" pitchFamily="34" charset="0"/>
              <a:buChar char="•"/>
            </a:pPr>
            <a:r>
              <a:rPr lang="es-ES" sz="3200" b="1">
                <a:solidFill>
                  <a:schemeClr val="bg1"/>
                </a:solidFill>
                <a:latin typeface="Glacial Indifference" panose="020B0604020202020204" charset="0"/>
                <a:cs typeface="Calibri"/>
              </a:rPr>
              <a:t>Seguridad internacional</a:t>
            </a:r>
          </a:p>
          <a:p>
            <a:pPr algn="just"/>
            <a:r>
              <a:rPr lang="es-ES" sz="3200">
                <a:solidFill>
                  <a:schemeClr val="bg1"/>
                </a:solidFill>
                <a:latin typeface="Glacial Indifference" panose="020B0604020202020204" charset="0"/>
                <a:cs typeface="Calibri"/>
              </a:rPr>
              <a:t>Seguridad internacional entiende incorporada a las naciones, pero poniendo más atención a problemas de interconexión, dependencias, necesita articularse para poder sobrevivir, pero también respecto a otros estados de derecho. Régimen a nivel doméstico en base a acuerdos internacionales.</a:t>
            </a:r>
          </a:p>
        </p:txBody>
      </p:sp>
    </p:spTree>
    <p:extLst>
      <p:ext uri="{BB962C8B-B14F-4D97-AF65-F5344CB8AC3E}">
        <p14:creationId xmlns:p14="http://schemas.microsoft.com/office/powerpoint/2010/main" val="79191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21" name="CuadroTexto 20">
            <a:extLst>
              <a:ext uri="{FF2B5EF4-FFF2-40B4-BE49-F238E27FC236}">
                <a16:creationId xmlns:a16="http://schemas.microsoft.com/office/drawing/2014/main" id="{702390E1-9681-B0FD-6CD1-6604E070DF91}"/>
              </a:ext>
            </a:extLst>
          </p:cNvPr>
          <p:cNvSpPr txBox="1"/>
          <p:nvPr/>
        </p:nvSpPr>
        <p:spPr>
          <a:xfrm>
            <a:off x="1905000" y="682083"/>
            <a:ext cx="14026886" cy="1107996"/>
          </a:xfrm>
          <a:prstGeom prst="rect">
            <a:avLst/>
          </a:prstGeom>
          <a:noFill/>
        </p:spPr>
        <p:txBody>
          <a:bodyPr wrap="square" rtlCol="0">
            <a:spAutoFit/>
          </a:bodyPr>
          <a:lstStyle/>
          <a:p>
            <a:r>
              <a:rPr lang="es-CL" sz="6600">
                <a:solidFill>
                  <a:schemeClr val="bg2"/>
                </a:solidFill>
                <a:latin typeface="Ahsing Italics"/>
              </a:rPr>
              <a:t>Teorías</a:t>
            </a:r>
            <a:r>
              <a:rPr lang="es-CL" sz="6600">
                <a:solidFill>
                  <a:schemeClr val="bg1"/>
                </a:solidFill>
                <a:latin typeface="Ahsing Italics"/>
              </a:rPr>
              <a:t> </a:t>
            </a:r>
            <a:r>
              <a:rPr lang="es-CL" sz="6600">
                <a:solidFill>
                  <a:schemeClr val="bg2"/>
                </a:solidFill>
                <a:latin typeface="Ahsing Italics"/>
              </a:rPr>
              <a:t>de alcance medio: </a:t>
            </a:r>
            <a:r>
              <a:rPr lang="es-CL" sz="6600" err="1">
                <a:solidFill>
                  <a:schemeClr val="bg2"/>
                </a:solidFill>
                <a:latin typeface="Ahsing Italics"/>
              </a:rPr>
              <a:t>Securitización</a:t>
            </a:r>
            <a:endParaRPr lang="es-CL" sz="6600">
              <a:solidFill>
                <a:schemeClr val="bg2"/>
              </a:solidFill>
              <a:latin typeface="Ahsing Italics"/>
            </a:endParaRPr>
          </a:p>
        </p:txBody>
      </p:sp>
      <p:sp>
        <p:nvSpPr>
          <p:cNvPr id="3" name="CuadroTexto 2">
            <a:extLst>
              <a:ext uri="{FF2B5EF4-FFF2-40B4-BE49-F238E27FC236}">
                <a16:creationId xmlns:a16="http://schemas.microsoft.com/office/drawing/2014/main" id="{310BD756-DD31-833E-901F-7B52CC60747B}"/>
              </a:ext>
            </a:extLst>
          </p:cNvPr>
          <p:cNvSpPr txBox="1"/>
          <p:nvPr/>
        </p:nvSpPr>
        <p:spPr>
          <a:xfrm>
            <a:off x="1527043" y="2781300"/>
            <a:ext cx="14782800" cy="4031873"/>
          </a:xfrm>
          <a:prstGeom prst="rect">
            <a:avLst/>
          </a:prstGeom>
          <a:noFill/>
        </p:spPr>
        <p:txBody>
          <a:bodyPr wrap="square" rtlCol="0">
            <a:spAutoFit/>
          </a:bodyPr>
          <a:lstStyle/>
          <a:p>
            <a:pPr algn="just"/>
            <a:r>
              <a:rPr lang="es-ES" sz="3200" dirty="0">
                <a:solidFill>
                  <a:schemeClr val="bg2"/>
                </a:solidFill>
                <a:latin typeface="Glacial Indifference" panose="020B0604020202020204" charset="0"/>
              </a:rPr>
              <a:t>Producción de la seguridad mediante procesos intersubjetivos de construcción de amenazas. En una lógica no tradicional es normal que se base en un proceso de </a:t>
            </a:r>
            <a:r>
              <a:rPr lang="es-ES" sz="3200" dirty="0" err="1">
                <a:solidFill>
                  <a:schemeClr val="bg2"/>
                </a:solidFill>
                <a:latin typeface="Glacial Indifference" panose="020B0604020202020204" charset="0"/>
              </a:rPr>
              <a:t>securitización</a:t>
            </a:r>
            <a:r>
              <a:rPr lang="es-ES" sz="3200" dirty="0">
                <a:solidFill>
                  <a:schemeClr val="bg2"/>
                </a:solidFill>
                <a:latin typeface="Glacial Indifference" panose="020B0604020202020204" charset="0"/>
              </a:rPr>
              <a:t>. La idea es que se politice la amenaza, y cuando se tome conciencia de esa amenaza, poder establecer estrategias de </a:t>
            </a:r>
            <a:r>
              <a:rPr lang="es-ES" sz="3200" dirty="0" err="1">
                <a:solidFill>
                  <a:schemeClr val="bg2"/>
                </a:solidFill>
                <a:latin typeface="Glacial Indifference" panose="020B0604020202020204" charset="0"/>
              </a:rPr>
              <a:t>securitización</a:t>
            </a:r>
            <a:r>
              <a:rPr lang="es-ES" sz="3200" dirty="0">
                <a:solidFill>
                  <a:schemeClr val="bg2"/>
                </a:solidFill>
                <a:latin typeface="Glacial Indifference" panose="020B0604020202020204" charset="0"/>
              </a:rPr>
              <a:t>. </a:t>
            </a:r>
          </a:p>
          <a:p>
            <a:pPr algn="just"/>
            <a:endParaRPr lang="es-ES" sz="3200" dirty="0">
              <a:solidFill>
                <a:schemeClr val="bg2"/>
              </a:solidFill>
              <a:latin typeface="Glacial Indifference" panose="020B0604020202020204" charset="0"/>
            </a:endParaRPr>
          </a:p>
          <a:p>
            <a:pPr algn="just"/>
            <a:r>
              <a:rPr lang="es-ES" sz="3200" dirty="0">
                <a:solidFill>
                  <a:schemeClr val="bg2"/>
                </a:solidFill>
                <a:latin typeface="Glacial Indifference" panose="020B0604020202020204" charset="0"/>
              </a:rPr>
              <a:t>Generalmente se da paso desde un espacio no politizado, a un ejercicio donde y a través de participación de medios de opinión, así ahora se transforma en una amenaza más concreta.  </a:t>
            </a:r>
            <a:endParaRPr lang="es-CL" sz="3200" dirty="0">
              <a:solidFill>
                <a:schemeClr val="bg2"/>
              </a:solidFill>
              <a:latin typeface="Glacial Indifference" panose="020B0604020202020204" charset="0"/>
            </a:endParaRPr>
          </a:p>
        </p:txBody>
      </p:sp>
    </p:spTree>
    <p:extLst>
      <p:ext uri="{BB962C8B-B14F-4D97-AF65-F5344CB8AC3E}">
        <p14:creationId xmlns:p14="http://schemas.microsoft.com/office/powerpoint/2010/main" val="48404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21" name="CuadroTexto 20">
            <a:extLst>
              <a:ext uri="{FF2B5EF4-FFF2-40B4-BE49-F238E27FC236}">
                <a16:creationId xmlns:a16="http://schemas.microsoft.com/office/drawing/2014/main" id="{702390E1-9681-B0FD-6CD1-6604E070DF91}"/>
              </a:ext>
            </a:extLst>
          </p:cNvPr>
          <p:cNvSpPr txBox="1"/>
          <p:nvPr/>
        </p:nvSpPr>
        <p:spPr>
          <a:xfrm>
            <a:off x="1905000" y="1060726"/>
            <a:ext cx="14026886" cy="1015663"/>
          </a:xfrm>
          <a:prstGeom prst="rect">
            <a:avLst/>
          </a:prstGeom>
          <a:noFill/>
        </p:spPr>
        <p:txBody>
          <a:bodyPr wrap="square" rtlCol="0">
            <a:spAutoFit/>
          </a:bodyPr>
          <a:lstStyle/>
          <a:p>
            <a:r>
              <a:rPr lang="es-CL" sz="6000">
                <a:solidFill>
                  <a:schemeClr val="bg2"/>
                </a:solidFill>
                <a:latin typeface="Ahsing Italics"/>
              </a:rPr>
              <a:t>Teorías</a:t>
            </a:r>
            <a:r>
              <a:rPr lang="es-CL" sz="6000">
                <a:solidFill>
                  <a:schemeClr val="bg1"/>
                </a:solidFill>
                <a:latin typeface="Ahsing Italics"/>
              </a:rPr>
              <a:t> </a:t>
            </a:r>
            <a:r>
              <a:rPr lang="es-CL" sz="6000">
                <a:solidFill>
                  <a:schemeClr val="bg2"/>
                </a:solidFill>
                <a:latin typeface="Ahsing Italics"/>
              </a:rPr>
              <a:t>de alcance medio: de la disuasión</a:t>
            </a:r>
          </a:p>
        </p:txBody>
      </p:sp>
      <p:sp>
        <p:nvSpPr>
          <p:cNvPr id="3" name="CuadroTexto 2">
            <a:extLst>
              <a:ext uri="{FF2B5EF4-FFF2-40B4-BE49-F238E27FC236}">
                <a16:creationId xmlns:a16="http://schemas.microsoft.com/office/drawing/2014/main" id="{310BD756-DD31-833E-901F-7B52CC60747B}"/>
              </a:ext>
            </a:extLst>
          </p:cNvPr>
          <p:cNvSpPr txBox="1"/>
          <p:nvPr/>
        </p:nvSpPr>
        <p:spPr>
          <a:xfrm>
            <a:off x="1527043" y="2781300"/>
            <a:ext cx="14782800" cy="5016758"/>
          </a:xfrm>
          <a:prstGeom prst="rect">
            <a:avLst/>
          </a:prstGeom>
          <a:noFill/>
        </p:spPr>
        <p:txBody>
          <a:bodyPr wrap="square" rtlCol="0">
            <a:spAutoFit/>
          </a:bodyPr>
          <a:lstStyle/>
          <a:p>
            <a:pPr algn="just"/>
            <a:r>
              <a:rPr lang="es-ES" sz="3200">
                <a:solidFill>
                  <a:schemeClr val="bg2"/>
                </a:solidFill>
                <a:latin typeface="Glacial Indifference" panose="020B0604020202020204" charset="0"/>
              </a:rPr>
              <a:t>Utilizar la capacidad de un Estado de infligir daño al otro, aun cuando tenga menos capacidad que su adversario, como base para una negociación o para prevenir un ataque enemigo. Se refuerza el poderío militar para ejercer un poder que no se utiliza más que para evitar un ataque de igual o mayor envergadura.</a:t>
            </a:r>
          </a:p>
          <a:p>
            <a:pPr algn="just"/>
            <a:endParaRPr lang="es-ES" sz="3200">
              <a:solidFill>
                <a:schemeClr val="bg2"/>
              </a:solidFill>
              <a:latin typeface="Glacial Indifference" panose="020B0604020202020204" charset="0"/>
            </a:endParaRPr>
          </a:p>
          <a:p>
            <a:pPr algn="just"/>
            <a:r>
              <a:rPr lang="es-ES" sz="3200">
                <a:solidFill>
                  <a:schemeClr val="bg2"/>
                </a:solidFill>
                <a:latin typeface="Glacial Indifference" panose="020B0604020202020204" charset="0"/>
              </a:rPr>
              <a:t>Equilibrio del terror: Estabilidad del sistema internacional durante la guerra fría.</a:t>
            </a:r>
          </a:p>
          <a:p>
            <a:pPr algn="just"/>
            <a:endParaRPr lang="es-ES" sz="3200">
              <a:solidFill>
                <a:schemeClr val="bg2"/>
              </a:solidFill>
              <a:latin typeface="Glacial Indifference" panose="020B0604020202020204" charset="0"/>
            </a:endParaRPr>
          </a:p>
          <a:p>
            <a:pPr marL="457200" indent="-457200" algn="just">
              <a:buFont typeface="Arial" panose="020B0604020202020204" pitchFamily="34" charset="0"/>
              <a:buChar char="•"/>
            </a:pPr>
            <a:r>
              <a:rPr lang="es-ES" sz="3200" b="1">
                <a:solidFill>
                  <a:schemeClr val="bg2"/>
                </a:solidFill>
                <a:latin typeface="Glacial Indifference" panose="020B0604020202020204" charset="0"/>
              </a:rPr>
              <a:t>Disuasión directa: E</a:t>
            </a:r>
            <a:r>
              <a:rPr lang="es-ES" sz="3200">
                <a:solidFill>
                  <a:schemeClr val="bg2"/>
                </a:solidFill>
                <a:latin typeface="Glacial Indifference" panose="020B0604020202020204" charset="0"/>
              </a:rPr>
              <a:t>vitar ataque contra sí mismo.</a:t>
            </a:r>
          </a:p>
          <a:p>
            <a:pPr marL="457200" indent="-457200" algn="just">
              <a:buFont typeface="Arial" panose="020B0604020202020204" pitchFamily="34" charset="0"/>
              <a:buChar char="•"/>
            </a:pPr>
            <a:r>
              <a:rPr lang="es-ES" sz="3200" b="1">
                <a:solidFill>
                  <a:schemeClr val="bg2"/>
                </a:solidFill>
                <a:latin typeface="Glacial Indifference" panose="020B0604020202020204" charset="0"/>
              </a:rPr>
              <a:t>Disuasión extendida: E</a:t>
            </a:r>
            <a:r>
              <a:rPr lang="es-ES" sz="3200">
                <a:solidFill>
                  <a:schemeClr val="bg2"/>
                </a:solidFill>
                <a:latin typeface="Glacial Indifference" panose="020B0604020202020204" charset="0"/>
              </a:rPr>
              <a:t>vitar ataque contra un tercer Estado (Alianzas defensivas). </a:t>
            </a:r>
            <a:endParaRPr lang="es-CL" sz="3200">
              <a:solidFill>
                <a:schemeClr val="bg2"/>
              </a:solidFill>
              <a:latin typeface="Glacial Indifference" panose="020B0604020202020204" charset="0"/>
            </a:endParaRPr>
          </a:p>
        </p:txBody>
      </p:sp>
    </p:spTree>
    <p:extLst>
      <p:ext uri="{BB962C8B-B14F-4D97-AF65-F5344CB8AC3E}">
        <p14:creationId xmlns:p14="http://schemas.microsoft.com/office/powerpoint/2010/main" val="1794838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21" name="CuadroTexto 20">
            <a:extLst>
              <a:ext uri="{FF2B5EF4-FFF2-40B4-BE49-F238E27FC236}">
                <a16:creationId xmlns:a16="http://schemas.microsoft.com/office/drawing/2014/main" id="{702390E1-9681-B0FD-6CD1-6604E070DF91}"/>
              </a:ext>
            </a:extLst>
          </p:cNvPr>
          <p:cNvSpPr txBox="1"/>
          <p:nvPr/>
        </p:nvSpPr>
        <p:spPr>
          <a:xfrm>
            <a:off x="1905000" y="1159266"/>
            <a:ext cx="14026886" cy="1015663"/>
          </a:xfrm>
          <a:prstGeom prst="rect">
            <a:avLst/>
          </a:prstGeom>
          <a:noFill/>
        </p:spPr>
        <p:txBody>
          <a:bodyPr wrap="square" rtlCol="0">
            <a:spAutoFit/>
          </a:bodyPr>
          <a:lstStyle/>
          <a:p>
            <a:r>
              <a:rPr lang="es-CL" sz="6000">
                <a:solidFill>
                  <a:schemeClr val="bg2"/>
                </a:solidFill>
                <a:latin typeface="Ahsing Italics"/>
              </a:rPr>
              <a:t>Teorías</a:t>
            </a:r>
            <a:r>
              <a:rPr lang="es-CL" sz="6000">
                <a:solidFill>
                  <a:schemeClr val="bg1"/>
                </a:solidFill>
                <a:latin typeface="Ahsing Italics"/>
              </a:rPr>
              <a:t> </a:t>
            </a:r>
            <a:r>
              <a:rPr lang="es-CL" sz="6000">
                <a:solidFill>
                  <a:schemeClr val="bg2"/>
                </a:solidFill>
                <a:latin typeface="Ahsing Italics"/>
              </a:rPr>
              <a:t>de alcance medio: de las decisiones</a:t>
            </a:r>
          </a:p>
        </p:txBody>
      </p:sp>
      <p:sp>
        <p:nvSpPr>
          <p:cNvPr id="7" name="CuadroTexto 6">
            <a:extLst>
              <a:ext uri="{FF2B5EF4-FFF2-40B4-BE49-F238E27FC236}">
                <a16:creationId xmlns:a16="http://schemas.microsoft.com/office/drawing/2014/main" id="{8084B276-3206-8E2E-E7D7-9B01D0B8139A}"/>
              </a:ext>
            </a:extLst>
          </p:cNvPr>
          <p:cNvSpPr txBox="1"/>
          <p:nvPr/>
        </p:nvSpPr>
        <p:spPr>
          <a:xfrm>
            <a:off x="4521820" y="4407624"/>
            <a:ext cx="9177452" cy="369332"/>
          </a:xfrm>
          <a:prstGeom prst="rect">
            <a:avLst/>
          </a:prstGeom>
          <a:noFill/>
        </p:spPr>
        <p:txBody>
          <a:bodyPr wrap="square">
            <a:spAutoFit/>
          </a:bodyPr>
          <a:lstStyle/>
          <a:p>
            <a:pPr algn="just"/>
            <a:r>
              <a:rPr lang="es-ES"/>
              <a:t>.</a:t>
            </a:r>
            <a:endParaRPr lang="es-CL"/>
          </a:p>
        </p:txBody>
      </p:sp>
      <p:sp>
        <p:nvSpPr>
          <p:cNvPr id="8" name="CuadroTexto 7">
            <a:extLst>
              <a:ext uri="{FF2B5EF4-FFF2-40B4-BE49-F238E27FC236}">
                <a16:creationId xmlns:a16="http://schemas.microsoft.com/office/drawing/2014/main" id="{C66CA330-28EC-E393-B72D-3F971D21AF40}"/>
              </a:ext>
            </a:extLst>
          </p:cNvPr>
          <p:cNvSpPr txBox="1"/>
          <p:nvPr/>
        </p:nvSpPr>
        <p:spPr>
          <a:xfrm>
            <a:off x="1905000" y="2933700"/>
            <a:ext cx="14026886" cy="5509200"/>
          </a:xfrm>
          <a:prstGeom prst="rect">
            <a:avLst/>
          </a:prstGeom>
          <a:noFill/>
        </p:spPr>
        <p:txBody>
          <a:bodyPr wrap="square" rtlCol="0">
            <a:spAutoFit/>
          </a:bodyPr>
          <a:lstStyle/>
          <a:p>
            <a:pPr algn="just"/>
            <a:r>
              <a:rPr lang="es-ES" sz="3200">
                <a:solidFill>
                  <a:schemeClr val="bg2"/>
                </a:solidFill>
                <a:latin typeface="Glacial Indifference" panose="020B0604020202020204" charset="0"/>
              </a:rPr>
              <a:t>Se usa en general para comportamiento de individuos, en sociedad e instituciones. Teóricamente hablando se asume que actores se basan en estados y ciertas relaciones nacionales. Es interacción a través de intervalos hasta tomar decisión, intereses, información disponible para corroborar. Pero intereses y creencias no siempre están separadas. Países tienen ciertos patrones, que duran décadas.</a:t>
            </a:r>
          </a:p>
          <a:p>
            <a:pPr algn="just"/>
            <a:endParaRPr lang="es-ES" sz="3200">
              <a:solidFill>
                <a:schemeClr val="bg2"/>
              </a:solidFill>
              <a:latin typeface="Glacial Indifference" panose="020B0604020202020204" charset="0"/>
            </a:endParaRPr>
          </a:p>
          <a:p>
            <a:pPr algn="just"/>
            <a:r>
              <a:rPr lang="es-ES" sz="3200" b="1">
                <a:solidFill>
                  <a:schemeClr val="bg2"/>
                </a:solidFill>
                <a:latin typeface="Glacial Indifference" panose="020B0604020202020204" charset="0"/>
              </a:rPr>
              <a:t>Teoría racional de la decisión: </a:t>
            </a:r>
            <a:r>
              <a:rPr lang="es-ES" sz="3200">
                <a:solidFill>
                  <a:schemeClr val="bg2"/>
                </a:solidFill>
                <a:latin typeface="Glacial Indifference" panose="020B0604020202020204" charset="0"/>
              </a:rPr>
              <a:t>Estados actúan por su propio interés y beneficio. Deciden en base al completo conocimiento de las alternativas y  consecuencias buscando la maximización del resultado equilibrado en costo y beneficio. </a:t>
            </a:r>
            <a:endParaRPr lang="es-CL" sz="3200">
              <a:solidFill>
                <a:schemeClr val="bg2"/>
              </a:solidFill>
              <a:latin typeface="Glacial Indifference" panose="020B0604020202020204" charset="0"/>
            </a:endParaRPr>
          </a:p>
        </p:txBody>
      </p:sp>
    </p:spTree>
    <p:extLst>
      <p:ext uri="{BB962C8B-B14F-4D97-AF65-F5344CB8AC3E}">
        <p14:creationId xmlns:p14="http://schemas.microsoft.com/office/powerpoint/2010/main" val="980680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21" name="CuadroTexto 20">
            <a:extLst>
              <a:ext uri="{FF2B5EF4-FFF2-40B4-BE49-F238E27FC236}">
                <a16:creationId xmlns:a16="http://schemas.microsoft.com/office/drawing/2014/main" id="{702390E1-9681-B0FD-6CD1-6604E070DF91}"/>
              </a:ext>
            </a:extLst>
          </p:cNvPr>
          <p:cNvSpPr txBox="1"/>
          <p:nvPr/>
        </p:nvSpPr>
        <p:spPr>
          <a:xfrm>
            <a:off x="1905000" y="1159266"/>
            <a:ext cx="14026886" cy="1015663"/>
          </a:xfrm>
          <a:prstGeom prst="rect">
            <a:avLst/>
          </a:prstGeom>
          <a:noFill/>
        </p:spPr>
        <p:txBody>
          <a:bodyPr wrap="square" rtlCol="0">
            <a:spAutoFit/>
          </a:bodyPr>
          <a:lstStyle/>
          <a:p>
            <a:r>
              <a:rPr lang="es-CL" sz="6000">
                <a:solidFill>
                  <a:schemeClr val="bg2"/>
                </a:solidFill>
                <a:latin typeface="Ahsing Italics"/>
              </a:rPr>
              <a:t>Teorías</a:t>
            </a:r>
            <a:r>
              <a:rPr lang="es-CL" sz="6000">
                <a:solidFill>
                  <a:schemeClr val="bg1"/>
                </a:solidFill>
                <a:latin typeface="Ahsing Italics"/>
              </a:rPr>
              <a:t> </a:t>
            </a:r>
            <a:r>
              <a:rPr lang="es-CL" sz="6000">
                <a:solidFill>
                  <a:schemeClr val="bg2"/>
                </a:solidFill>
                <a:latin typeface="Ahsing Italics"/>
              </a:rPr>
              <a:t>de alcance medio: de la difusión </a:t>
            </a:r>
          </a:p>
        </p:txBody>
      </p:sp>
      <p:sp>
        <p:nvSpPr>
          <p:cNvPr id="7" name="CuadroTexto 6">
            <a:extLst>
              <a:ext uri="{FF2B5EF4-FFF2-40B4-BE49-F238E27FC236}">
                <a16:creationId xmlns:a16="http://schemas.microsoft.com/office/drawing/2014/main" id="{8084B276-3206-8E2E-E7D7-9B01D0B8139A}"/>
              </a:ext>
            </a:extLst>
          </p:cNvPr>
          <p:cNvSpPr txBox="1"/>
          <p:nvPr/>
        </p:nvSpPr>
        <p:spPr>
          <a:xfrm>
            <a:off x="4521820" y="4407624"/>
            <a:ext cx="9177452" cy="369332"/>
          </a:xfrm>
          <a:prstGeom prst="rect">
            <a:avLst/>
          </a:prstGeom>
          <a:noFill/>
        </p:spPr>
        <p:txBody>
          <a:bodyPr wrap="square">
            <a:spAutoFit/>
          </a:bodyPr>
          <a:lstStyle/>
          <a:p>
            <a:pPr algn="just"/>
            <a:r>
              <a:rPr lang="es-ES"/>
              <a:t>.</a:t>
            </a:r>
            <a:endParaRPr lang="es-CL"/>
          </a:p>
        </p:txBody>
      </p:sp>
      <p:sp>
        <p:nvSpPr>
          <p:cNvPr id="8" name="CuadroTexto 7">
            <a:extLst>
              <a:ext uri="{FF2B5EF4-FFF2-40B4-BE49-F238E27FC236}">
                <a16:creationId xmlns:a16="http://schemas.microsoft.com/office/drawing/2014/main" id="{C66CA330-28EC-E393-B72D-3F971D21AF40}"/>
              </a:ext>
            </a:extLst>
          </p:cNvPr>
          <p:cNvSpPr txBox="1"/>
          <p:nvPr/>
        </p:nvSpPr>
        <p:spPr>
          <a:xfrm>
            <a:off x="1905000" y="2552700"/>
            <a:ext cx="14026886" cy="5509200"/>
          </a:xfrm>
          <a:prstGeom prst="rect">
            <a:avLst/>
          </a:prstGeom>
          <a:noFill/>
        </p:spPr>
        <p:txBody>
          <a:bodyPr wrap="square" rtlCol="0">
            <a:spAutoFit/>
          </a:bodyPr>
          <a:lstStyle/>
          <a:p>
            <a:pPr algn="just"/>
            <a:r>
              <a:rPr lang="es-ES" sz="3200">
                <a:solidFill>
                  <a:schemeClr val="bg2"/>
                </a:solidFill>
                <a:latin typeface="Glacial Indifference" panose="020B0604020202020204" charset="0"/>
              </a:rPr>
              <a:t>Papel relevante de las organizaciones internacionales como las Naciones Unidas en la difusión de políticas y características institucionales entre los gobiernos nacionales. Las organizaciones internacionales afectan las decisiones de los Estados miembros.</a:t>
            </a:r>
          </a:p>
          <a:p>
            <a:pPr algn="just"/>
            <a:r>
              <a:rPr lang="es-ES" sz="3200">
                <a:solidFill>
                  <a:schemeClr val="bg2"/>
                </a:solidFill>
                <a:latin typeface="Glacial Indifference" panose="020B0604020202020204" charset="0"/>
              </a:rPr>
              <a:t> </a:t>
            </a:r>
          </a:p>
          <a:p>
            <a:pPr algn="just"/>
            <a:r>
              <a:rPr lang="es-ES" sz="3200">
                <a:solidFill>
                  <a:schemeClr val="bg2"/>
                </a:solidFill>
                <a:latin typeface="Glacial Indifference" panose="020B0604020202020204" charset="0"/>
              </a:rPr>
              <a:t>Plantea que actores internacionales, como los Estados, por más que tengan y busquen constantemente autonomía estratégica y posición donde establezcan autonomía, siempre ven prácticas de otros actores, desprendiendo experiencias, insumos, en proceso de toma de decisión, de inserción a nivel internacional y así. Se plantea que actores están abiertos a absorber conocimiento y experiencias.</a:t>
            </a:r>
            <a:endParaRPr lang="es-CL" sz="3200">
              <a:solidFill>
                <a:schemeClr val="bg2"/>
              </a:solidFill>
              <a:latin typeface="Glacial Indifference" panose="020B0604020202020204" charset="0"/>
            </a:endParaRPr>
          </a:p>
        </p:txBody>
      </p:sp>
    </p:spTree>
    <p:extLst>
      <p:ext uri="{BB962C8B-B14F-4D97-AF65-F5344CB8AC3E}">
        <p14:creationId xmlns:p14="http://schemas.microsoft.com/office/powerpoint/2010/main" val="3162600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Freeform 2"/>
          <p:cNvSpPr/>
          <p:nvPr/>
        </p:nvSpPr>
        <p:spPr>
          <a:xfrm>
            <a:off x="0" y="3557167"/>
            <a:ext cx="12528031" cy="6729833"/>
          </a:xfrm>
          <a:custGeom>
            <a:avLst/>
            <a:gdLst/>
            <a:ahLst/>
            <a:cxnLst/>
            <a:rect l="l" t="t" r="r" b="b"/>
            <a:pathLst>
              <a:path w="12528031" h="6729833">
                <a:moveTo>
                  <a:pt x="0" y="0"/>
                </a:moveTo>
                <a:lnTo>
                  <a:pt x="12528031" y="0"/>
                </a:lnTo>
                <a:lnTo>
                  <a:pt x="12528031" y="6729833"/>
                </a:lnTo>
                <a:lnTo>
                  <a:pt x="0" y="6729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094412" y="1371842"/>
            <a:ext cx="9270125" cy="7718235"/>
            <a:chOff x="0" y="116613"/>
            <a:chExt cx="12360167" cy="10290980"/>
          </a:xfrm>
        </p:grpSpPr>
        <p:grpSp>
          <p:nvGrpSpPr>
            <p:cNvPr id="4" name="Group 4"/>
            <p:cNvGrpSpPr/>
            <p:nvPr/>
          </p:nvGrpSpPr>
          <p:grpSpPr>
            <a:xfrm>
              <a:off x="0" y="116613"/>
              <a:ext cx="12360167" cy="10290980"/>
              <a:chOff x="0" y="19921"/>
              <a:chExt cx="2111487" cy="1758008"/>
            </a:xfrm>
          </p:grpSpPr>
          <p:sp>
            <p:nvSpPr>
              <p:cNvPr id="5" name="Freeform 5"/>
              <p:cNvSpPr/>
              <p:nvPr/>
            </p:nvSpPr>
            <p:spPr>
              <a:xfrm>
                <a:off x="91767" y="19921"/>
                <a:ext cx="2019720" cy="1758008"/>
              </a:xfrm>
              <a:custGeom>
                <a:avLst/>
                <a:gdLst/>
                <a:ahLst/>
                <a:cxnLst/>
                <a:rect l="l" t="t" r="r" b="b"/>
                <a:pathLst>
                  <a:path w="2019720" h="1758008">
                    <a:moveTo>
                      <a:pt x="51487" y="0"/>
                    </a:moveTo>
                    <a:lnTo>
                      <a:pt x="1968233" y="0"/>
                    </a:lnTo>
                    <a:cubicBezTo>
                      <a:pt x="1981888" y="0"/>
                      <a:pt x="1994984" y="5425"/>
                      <a:pt x="2004640" y="15080"/>
                    </a:cubicBezTo>
                    <a:cubicBezTo>
                      <a:pt x="2014296" y="24736"/>
                      <a:pt x="2019720" y="37832"/>
                      <a:pt x="2019720" y="51487"/>
                    </a:cubicBezTo>
                    <a:lnTo>
                      <a:pt x="2019720" y="1706521"/>
                    </a:lnTo>
                    <a:cubicBezTo>
                      <a:pt x="2019720" y="1720176"/>
                      <a:pt x="2014296" y="1733272"/>
                      <a:pt x="2004640" y="1742928"/>
                    </a:cubicBezTo>
                    <a:cubicBezTo>
                      <a:pt x="1994984" y="1752584"/>
                      <a:pt x="1981888" y="1758008"/>
                      <a:pt x="1968233" y="1758008"/>
                    </a:cubicBezTo>
                    <a:lnTo>
                      <a:pt x="51487" y="1758008"/>
                    </a:lnTo>
                    <a:cubicBezTo>
                      <a:pt x="37832" y="1758008"/>
                      <a:pt x="24736" y="1752584"/>
                      <a:pt x="15080" y="1742928"/>
                    </a:cubicBezTo>
                    <a:cubicBezTo>
                      <a:pt x="5425" y="1733272"/>
                      <a:pt x="0" y="1720176"/>
                      <a:pt x="0" y="1706521"/>
                    </a:cubicBezTo>
                    <a:lnTo>
                      <a:pt x="0" y="51487"/>
                    </a:lnTo>
                    <a:cubicBezTo>
                      <a:pt x="0" y="37832"/>
                      <a:pt x="5425" y="24736"/>
                      <a:pt x="15080" y="15080"/>
                    </a:cubicBezTo>
                    <a:cubicBezTo>
                      <a:pt x="24736" y="5425"/>
                      <a:pt x="37832" y="0"/>
                      <a:pt x="51487" y="0"/>
                    </a:cubicBezTo>
                    <a:close/>
                  </a:path>
                </a:pathLst>
              </a:custGeom>
              <a:solidFill>
                <a:srgbClr val="EDECED"/>
              </a:solidFill>
            </p:spPr>
          </p:sp>
          <p:sp>
            <p:nvSpPr>
              <p:cNvPr id="6" name="TextBox 6"/>
              <p:cNvSpPr txBox="1"/>
              <p:nvPr/>
            </p:nvSpPr>
            <p:spPr>
              <a:xfrm>
                <a:off x="0" y="57150"/>
                <a:ext cx="812800" cy="755650"/>
              </a:xfrm>
              <a:prstGeom prst="rect">
                <a:avLst/>
              </a:prstGeom>
            </p:spPr>
            <p:txBody>
              <a:bodyPr lIns="50800" tIns="50800" rIns="50800" bIns="50800" rtlCol="0" anchor="ctr"/>
              <a:lstStyle/>
              <a:p>
                <a:pPr algn="ctr">
                  <a:lnSpc>
                    <a:spcPts val="2256"/>
                  </a:lnSpc>
                </a:pPr>
                <a:endParaRPr/>
              </a:p>
            </p:txBody>
          </p:sp>
        </p:grpSp>
        <p:sp>
          <p:nvSpPr>
            <p:cNvPr id="7" name="TextBox 7"/>
            <p:cNvSpPr txBox="1"/>
            <p:nvPr/>
          </p:nvSpPr>
          <p:spPr>
            <a:xfrm>
              <a:off x="1394495" y="998905"/>
              <a:ext cx="10103216" cy="9252106"/>
            </a:xfrm>
            <a:prstGeom prst="rect">
              <a:avLst/>
            </a:prstGeom>
          </p:spPr>
          <p:txBody>
            <a:bodyPr lIns="0" tIns="0" rIns="0" bIns="0" rtlCol="0" anchor="t">
              <a:spAutoFit/>
            </a:bodyPr>
            <a:lstStyle/>
            <a:p>
              <a:pPr marL="249645" lvl="1" algn="just">
                <a:lnSpc>
                  <a:spcPts val="3931"/>
                </a:lnSpc>
              </a:pPr>
              <a:r>
                <a:rPr lang="es-ES" sz="2000" b="1">
                  <a:solidFill>
                    <a:srgbClr val="2B3244"/>
                  </a:solidFill>
                  <a:latin typeface="Glacial Indifference" panose="020B0604020202020204" charset="0"/>
                </a:rPr>
                <a:t>Objetivos</a:t>
              </a:r>
              <a:r>
                <a:rPr lang="es-ES" sz="2000">
                  <a:solidFill>
                    <a:srgbClr val="2B3244"/>
                  </a:solidFill>
                  <a:latin typeface="Glacial Indifference" panose="020B0604020202020204" charset="0"/>
                </a:rPr>
                <a:t>: Trabajar en la construcción de relaciones vecinales de paz, confianza mutua, integración y cooperación ampliada. Promover la integración regional mediante la participación de Chile en los distintos mecanismos en curso, generando iniciativas y ejes de convergencia entre Estados, organismos y actores relevantes, reconociendo la diversidad de modelos, mecanismos e instrumentos de desarrollo existentes en el hemisferio.</a:t>
              </a:r>
              <a:endParaRPr lang="es-CL" sz="2000">
                <a:solidFill>
                  <a:srgbClr val="2B3244"/>
                </a:solidFill>
                <a:latin typeface="Glacial Indifference" panose="020B0604020202020204" charset="0"/>
              </a:endParaRPr>
            </a:p>
            <a:p>
              <a:pPr marL="249645" lvl="1" algn="just">
                <a:lnSpc>
                  <a:spcPts val="3931"/>
                </a:lnSpc>
              </a:pPr>
              <a:r>
                <a:rPr lang="es-CL" sz="2000">
                  <a:solidFill>
                    <a:srgbClr val="2B3244"/>
                  </a:solidFill>
                  <a:latin typeface="Glacial Indifference" panose="020B0604020202020204" charset="0"/>
                </a:rPr>
                <a:t>Está conformado por el ministro y su gabinete. </a:t>
              </a:r>
              <a:endParaRPr lang="en-US" sz="2000">
                <a:solidFill>
                  <a:srgbClr val="2B3244"/>
                </a:solidFill>
                <a:latin typeface="Glacial Indifference" panose="020B0604020202020204" charset="0"/>
              </a:endParaRPr>
            </a:p>
            <a:p>
              <a:pPr marL="249645" lvl="1" algn="just">
                <a:lnSpc>
                  <a:spcPts val="3931"/>
                </a:lnSpc>
              </a:pPr>
              <a:r>
                <a:rPr lang="en-US" sz="2000">
                  <a:solidFill>
                    <a:srgbClr val="2B3244"/>
                  </a:solidFill>
                  <a:latin typeface="Glacial Indifference" panose="020B0604020202020204" charset="0"/>
                </a:rPr>
                <a:t>En </a:t>
              </a:r>
              <a:r>
                <a:rPr lang="es-CL" sz="2000">
                  <a:solidFill>
                    <a:srgbClr val="2B3244"/>
                  </a:solidFill>
                  <a:latin typeface="Glacial Indifference" panose="020B0604020202020204" charset="0"/>
                </a:rPr>
                <a:t>términos</a:t>
              </a:r>
              <a:r>
                <a:rPr lang="en-US" sz="2000">
                  <a:solidFill>
                    <a:srgbClr val="2B3244"/>
                  </a:solidFill>
                  <a:latin typeface="Glacial Indifference" panose="020B0604020202020204" charset="0"/>
                </a:rPr>
                <a:t> </a:t>
              </a:r>
              <a:r>
                <a:rPr lang="en-US" sz="2000" noProof="1">
                  <a:solidFill>
                    <a:srgbClr val="2B3244"/>
                  </a:solidFill>
                  <a:latin typeface="Glacial Indifference" panose="020B0604020202020204" charset="0"/>
                </a:rPr>
                <a:t>operacionales</a:t>
              </a:r>
              <a:r>
                <a:rPr lang="en-US" sz="2000">
                  <a:solidFill>
                    <a:srgbClr val="2B3244"/>
                  </a:solidFill>
                  <a:latin typeface="Glacial Indifference" panose="020B0604020202020204" charset="0"/>
                </a:rPr>
                <a:t> </a:t>
              </a:r>
              <a:r>
                <a:rPr lang="en-US" sz="2000" noProof="1">
                  <a:solidFill>
                    <a:srgbClr val="2B3244"/>
                  </a:solidFill>
                  <a:latin typeface="Glacial Indifference" panose="020B0604020202020204" charset="0"/>
                </a:rPr>
                <a:t>cuenta</a:t>
              </a:r>
              <a:r>
                <a:rPr lang="en-US" sz="2000">
                  <a:solidFill>
                    <a:srgbClr val="2B3244"/>
                  </a:solidFill>
                  <a:latin typeface="Glacial Indifference" panose="020B0604020202020204" charset="0"/>
                </a:rPr>
                <a:t> a </a:t>
              </a:r>
              <a:r>
                <a:rPr lang="es-419" sz="2000">
                  <a:solidFill>
                    <a:srgbClr val="2B3244"/>
                  </a:solidFill>
                  <a:latin typeface="Glacial Indifference" panose="020B0604020202020204" charset="0"/>
                </a:rPr>
                <a:t>su</a:t>
              </a:r>
              <a:r>
                <a:rPr lang="en-US" sz="2000">
                  <a:solidFill>
                    <a:srgbClr val="2B3244"/>
                  </a:solidFill>
                  <a:latin typeface="Glacial Indifference" panose="020B0604020202020204" charset="0"/>
                </a:rPr>
                <a:t> cargo con dos subsecretaras las cuales se encargan de objetivos y tareas concretas. </a:t>
              </a:r>
            </a:p>
            <a:p>
              <a:pPr marL="956491" lvl="2" indent="-249646" algn="just">
                <a:lnSpc>
                  <a:spcPts val="3931"/>
                </a:lnSpc>
                <a:buFont typeface="Arial"/>
                <a:buChar char="•"/>
              </a:pPr>
              <a:r>
                <a:rPr lang="es-CL" sz="2000">
                  <a:solidFill>
                    <a:srgbClr val="2B3244"/>
                  </a:solidFill>
                  <a:latin typeface="Glacial Indifference" panose="020B0604020202020204" charset="0"/>
                </a:rPr>
                <a:t>Subsecretaría</a:t>
              </a:r>
              <a:r>
                <a:rPr lang="en-US" sz="2000">
                  <a:solidFill>
                    <a:srgbClr val="2B3244"/>
                  </a:solidFill>
                  <a:latin typeface="Glacial Indifference" panose="020B0604020202020204" charset="0"/>
                </a:rPr>
                <a:t> de Relaciones exteriores.</a:t>
              </a:r>
            </a:p>
            <a:p>
              <a:pPr marL="956491" lvl="2" indent="-249646" algn="just">
                <a:lnSpc>
                  <a:spcPts val="3931"/>
                </a:lnSpc>
                <a:buFont typeface="Arial"/>
                <a:buChar char="•"/>
              </a:pPr>
              <a:r>
                <a:rPr lang="en-US" sz="2000">
                  <a:solidFill>
                    <a:srgbClr val="2B3244"/>
                  </a:solidFill>
                  <a:latin typeface="Glacial Indifference" panose="020B0604020202020204" charset="0"/>
                </a:rPr>
                <a:t>Subsecretaría de Relaciones económicas. </a:t>
              </a:r>
            </a:p>
            <a:p>
              <a:pPr marL="499291" lvl="1" indent="-249646">
                <a:lnSpc>
                  <a:spcPts val="3931"/>
                </a:lnSpc>
                <a:buFont typeface="Arial"/>
                <a:buChar char="•"/>
              </a:pPr>
              <a:endParaRPr lang="en-US" sz="2312">
                <a:solidFill>
                  <a:srgbClr val="2B3244"/>
                </a:solidFill>
                <a:latin typeface="Repo Light"/>
              </a:endParaRPr>
            </a:p>
          </p:txBody>
        </p:sp>
      </p:grpSp>
      <p:sp>
        <p:nvSpPr>
          <p:cNvPr id="8" name="CuadroTexto 7">
            <a:extLst>
              <a:ext uri="{FF2B5EF4-FFF2-40B4-BE49-F238E27FC236}">
                <a16:creationId xmlns:a16="http://schemas.microsoft.com/office/drawing/2014/main" id="{524D2A6B-338D-0E06-86C7-A442A751F867}"/>
              </a:ext>
            </a:extLst>
          </p:cNvPr>
          <p:cNvSpPr txBox="1"/>
          <p:nvPr/>
        </p:nvSpPr>
        <p:spPr>
          <a:xfrm>
            <a:off x="596915" y="920898"/>
            <a:ext cx="7848599" cy="2246769"/>
          </a:xfrm>
          <a:prstGeom prst="rect">
            <a:avLst/>
          </a:prstGeom>
          <a:noFill/>
        </p:spPr>
        <p:txBody>
          <a:bodyPr wrap="square" rtlCol="0">
            <a:spAutoFit/>
          </a:bodyPr>
          <a:lstStyle/>
          <a:p>
            <a:pPr algn="ctr"/>
            <a:r>
              <a:rPr lang="es-CL" sz="4000" dirty="0">
                <a:solidFill>
                  <a:schemeClr val="bg2"/>
                </a:solidFill>
                <a:latin typeface="Glacial Indifference" panose="020B0604020202020204" charset="0"/>
              </a:rPr>
              <a:t>Estructura orgánica Ministerio De Relaciones Exteriores</a:t>
            </a:r>
          </a:p>
          <a:p>
            <a:pPr algn="ctr"/>
            <a:endParaRPr lang="es-CL" sz="2000" dirty="0">
              <a:solidFill>
                <a:schemeClr val="bg2"/>
              </a:solidFill>
              <a:latin typeface="Glacial Indifference" panose="020B0604020202020204" charset="0"/>
            </a:endParaRPr>
          </a:p>
          <a:p>
            <a:pPr marL="571500" indent="-571500">
              <a:buFont typeface="Arial" panose="020B0604020202020204" pitchFamily="34" charset="0"/>
              <a:buChar char="•"/>
            </a:pPr>
            <a:r>
              <a:rPr lang="es-CL" sz="2000" dirty="0">
                <a:solidFill>
                  <a:schemeClr val="bg2"/>
                </a:solidFill>
                <a:latin typeface="Glacial Indifference" panose="020B0604020202020204" charset="0"/>
              </a:rPr>
              <a:t>Es el principal ente por el cual se articula la política exterior Chilena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Freeform 2"/>
          <p:cNvSpPr/>
          <p:nvPr/>
        </p:nvSpPr>
        <p:spPr>
          <a:xfrm>
            <a:off x="10820400" y="-800100"/>
            <a:ext cx="11310644" cy="11310644"/>
          </a:xfrm>
          <a:custGeom>
            <a:avLst/>
            <a:gdLst/>
            <a:ahLst/>
            <a:cxnLst/>
            <a:rect l="l" t="t" r="r" b="b"/>
            <a:pathLst>
              <a:path w="11310644" h="11310644">
                <a:moveTo>
                  <a:pt x="0" y="0"/>
                </a:moveTo>
                <a:lnTo>
                  <a:pt x="11310645" y="0"/>
                </a:lnTo>
                <a:lnTo>
                  <a:pt x="11310645" y="11310644"/>
                </a:lnTo>
                <a:lnTo>
                  <a:pt x="0" y="11310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CuadroTexto 2">
            <a:extLst>
              <a:ext uri="{FF2B5EF4-FFF2-40B4-BE49-F238E27FC236}">
                <a16:creationId xmlns:a16="http://schemas.microsoft.com/office/drawing/2014/main" id="{896FEBAC-FE4B-2D62-8645-29FC02EC181B}"/>
              </a:ext>
            </a:extLst>
          </p:cNvPr>
          <p:cNvSpPr txBox="1"/>
          <p:nvPr/>
        </p:nvSpPr>
        <p:spPr>
          <a:xfrm>
            <a:off x="1676400" y="1409700"/>
            <a:ext cx="5105400" cy="923330"/>
          </a:xfrm>
          <a:prstGeom prst="rect">
            <a:avLst/>
          </a:prstGeom>
          <a:noFill/>
        </p:spPr>
        <p:txBody>
          <a:bodyPr wrap="square" rtlCol="0">
            <a:spAutoFit/>
          </a:bodyPr>
          <a:lstStyle/>
          <a:p>
            <a:r>
              <a:rPr lang="es-CL" sz="5400" dirty="0">
                <a:solidFill>
                  <a:schemeClr val="bg2"/>
                </a:solidFill>
                <a:latin typeface="Vollkorn" panose="020B0604020202020204" charset="0"/>
                <a:ea typeface="Vollkorn" panose="020B0604020202020204" charset="0"/>
              </a:rPr>
              <a:t>Caso</a:t>
            </a:r>
            <a:r>
              <a:rPr lang="es-CL" sz="5400" dirty="0">
                <a:solidFill>
                  <a:schemeClr val="bg1"/>
                </a:solidFill>
                <a:latin typeface="Vollkorn" panose="020B0604020202020204" charset="0"/>
                <a:ea typeface="Vollkorn" panose="020B0604020202020204" charset="0"/>
              </a:rPr>
              <a:t> 1</a:t>
            </a:r>
          </a:p>
        </p:txBody>
      </p:sp>
      <p:sp>
        <p:nvSpPr>
          <p:cNvPr id="4" name="CuadroTexto 3">
            <a:extLst>
              <a:ext uri="{FF2B5EF4-FFF2-40B4-BE49-F238E27FC236}">
                <a16:creationId xmlns:a16="http://schemas.microsoft.com/office/drawing/2014/main" id="{5196A06E-D4A6-EFA3-B12F-F6A10AF3AC8E}"/>
              </a:ext>
            </a:extLst>
          </p:cNvPr>
          <p:cNvSpPr txBox="1"/>
          <p:nvPr/>
        </p:nvSpPr>
        <p:spPr>
          <a:xfrm>
            <a:off x="1676400" y="3412273"/>
            <a:ext cx="7817005" cy="5016758"/>
          </a:xfrm>
          <a:prstGeom prst="rect">
            <a:avLst/>
          </a:prstGeom>
          <a:noFill/>
        </p:spPr>
        <p:txBody>
          <a:bodyPr wrap="square" rtlCol="0">
            <a:spAutoFit/>
          </a:bodyPr>
          <a:lstStyle/>
          <a:p>
            <a:pPr algn="just"/>
            <a:r>
              <a:rPr lang="es-ES" sz="3200" dirty="0">
                <a:solidFill>
                  <a:schemeClr val="bg1"/>
                </a:solidFill>
                <a:effectLst/>
                <a:latin typeface="Glacial Indifference" panose="020B0604020202020204" charset="0"/>
                <a:ea typeface="Calibri" panose="020F0502020204030204" pitchFamily="34" charset="0"/>
                <a:cs typeface="Times New Roman" panose="02020603050405020304" pitchFamily="18" charset="0"/>
              </a:rPr>
              <a:t>“Las grandes corporaciones son los principales impulsores de la liberalización comercial en Chile”. Discutir esta declaración a la luz de los paradigmas de las relaciones internacionales y el desarrollo de la política comercial chilena durante las últimas 4 décadas. Al elaborar su respuesta, tenga en cuenta los actores involucrados en estas interacciones, sus limitaciones y preferencias</a:t>
            </a:r>
            <a:endParaRPr lang="es-CL" sz="3200" dirty="0">
              <a:solidFill>
                <a:schemeClr val="bg1"/>
              </a:solidFill>
              <a:latin typeface="Glacial Indifference" panose="020B06040202020202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Freeform 2"/>
          <p:cNvSpPr/>
          <p:nvPr/>
        </p:nvSpPr>
        <p:spPr>
          <a:xfrm>
            <a:off x="-5907746" y="-683878"/>
            <a:ext cx="11520355" cy="11520355"/>
          </a:xfrm>
          <a:custGeom>
            <a:avLst/>
            <a:gdLst/>
            <a:ahLst/>
            <a:cxnLst/>
            <a:rect l="l" t="t" r="r" b="b"/>
            <a:pathLst>
              <a:path w="11520355" h="11520355">
                <a:moveTo>
                  <a:pt x="0" y="0"/>
                </a:moveTo>
                <a:lnTo>
                  <a:pt x="11520356" y="0"/>
                </a:lnTo>
                <a:lnTo>
                  <a:pt x="11520356" y="11520355"/>
                </a:lnTo>
                <a:lnTo>
                  <a:pt x="0" y="11520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CuadroTexto 2">
            <a:extLst>
              <a:ext uri="{FF2B5EF4-FFF2-40B4-BE49-F238E27FC236}">
                <a16:creationId xmlns:a16="http://schemas.microsoft.com/office/drawing/2014/main" id="{336DF295-DCC4-B54F-DE2D-ED784D35B30B}"/>
              </a:ext>
            </a:extLst>
          </p:cNvPr>
          <p:cNvSpPr txBox="1"/>
          <p:nvPr/>
        </p:nvSpPr>
        <p:spPr>
          <a:xfrm>
            <a:off x="14173200" y="1181100"/>
            <a:ext cx="5105400" cy="923330"/>
          </a:xfrm>
          <a:prstGeom prst="rect">
            <a:avLst/>
          </a:prstGeom>
          <a:noFill/>
        </p:spPr>
        <p:txBody>
          <a:bodyPr wrap="square" rtlCol="0">
            <a:spAutoFit/>
          </a:bodyPr>
          <a:lstStyle/>
          <a:p>
            <a:r>
              <a:rPr lang="es-CL" sz="5400">
                <a:solidFill>
                  <a:schemeClr val="bg1"/>
                </a:solidFill>
                <a:latin typeface="Vollkorn" panose="020B0604020202020204" charset="0"/>
                <a:ea typeface="Vollkorn" panose="020B0604020202020204" charset="0"/>
              </a:rPr>
              <a:t>Caso 2</a:t>
            </a:r>
          </a:p>
        </p:txBody>
      </p:sp>
      <p:sp>
        <p:nvSpPr>
          <p:cNvPr id="4" name="CuadroTexto 3">
            <a:extLst>
              <a:ext uri="{FF2B5EF4-FFF2-40B4-BE49-F238E27FC236}">
                <a16:creationId xmlns:a16="http://schemas.microsoft.com/office/drawing/2014/main" id="{1BDE6DEF-B6E0-BD1B-FE6F-B9B761FCFF83}"/>
              </a:ext>
            </a:extLst>
          </p:cNvPr>
          <p:cNvSpPr txBox="1"/>
          <p:nvPr/>
        </p:nvSpPr>
        <p:spPr>
          <a:xfrm>
            <a:off x="8686801" y="4196319"/>
            <a:ext cx="7233138" cy="2554545"/>
          </a:xfrm>
          <a:prstGeom prst="rect">
            <a:avLst/>
          </a:prstGeom>
          <a:noFill/>
        </p:spPr>
        <p:txBody>
          <a:bodyPr wrap="square" rtlCol="0">
            <a:spAutoFit/>
          </a:bodyPr>
          <a:lstStyle/>
          <a:p>
            <a:pPr algn="just"/>
            <a:r>
              <a:rPr lang="es-CL" sz="3200" dirty="0">
                <a:solidFill>
                  <a:schemeClr val="bg1"/>
                </a:solidFill>
                <a:latin typeface="Glacial Indifference" panose="020B0604020202020204" charset="0"/>
              </a:rPr>
              <a:t>Determinar valores y objetivos relevantes de la política exterior chilena. Utilizar paradigmas y/o teorías de alcance medio para el desarrollo de la respuesta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BDA5"/>
        </a:solidFill>
        <a:effectLst/>
      </p:bgPr>
    </p:bg>
    <p:spTree>
      <p:nvGrpSpPr>
        <p:cNvPr id="1" name=""/>
        <p:cNvGrpSpPr/>
        <p:nvPr/>
      </p:nvGrpSpPr>
      <p:grpSpPr>
        <a:xfrm>
          <a:off x="0" y="0"/>
          <a:ext cx="0" cy="0"/>
          <a:chOff x="0" y="0"/>
          <a:chExt cx="0" cy="0"/>
        </a:xfrm>
      </p:grpSpPr>
      <p:sp>
        <p:nvSpPr>
          <p:cNvPr id="4" name="Freeform 4"/>
          <p:cNvSpPr/>
          <p:nvPr/>
        </p:nvSpPr>
        <p:spPr>
          <a:xfrm rot="642729">
            <a:off x="-1297421" y="6922080"/>
            <a:ext cx="5070355" cy="4153822"/>
          </a:xfrm>
          <a:custGeom>
            <a:avLst/>
            <a:gdLst/>
            <a:ahLst/>
            <a:cxnLst/>
            <a:rect l="l" t="t" r="r" b="b"/>
            <a:pathLst>
              <a:path w="4973174" h="4003405">
                <a:moveTo>
                  <a:pt x="0" y="0"/>
                </a:moveTo>
                <a:lnTo>
                  <a:pt x="4973174" y="0"/>
                </a:lnTo>
                <a:lnTo>
                  <a:pt x="4973174" y="4003405"/>
                </a:lnTo>
                <a:lnTo>
                  <a:pt x="0" y="4003405"/>
                </a:lnTo>
                <a:lnTo>
                  <a:pt x="0" y="0"/>
                </a:lnTo>
                <a:close/>
              </a:path>
            </a:pathLst>
          </a:custGeom>
          <a:blipFill>
            <a:blip r:embed="rId2"/>
            <a:stretch>
              <a:fillRect/>
            </a:stretch>
          </a:blipFill>
        </p:spPr>
      </p:sp>
      <p:pic>
        <p:nvPicPr>
          <p:cNvPr id="5" name="Picture 5"/>
          <p:cNvPicPr>
            <a:picLocks noChangeAspect="1"/>
          </p:cNvPicPr>
          <p:nvPr/>
        </p:nvPicPr>
        <p:blipFill>
          <a:blip r:embed="rId3"/>
          <a:srcRect/>
          <a:stretch>
            <a:fillRect/>
          </a:stretch>
        </p:blipFill>
        <p:spPr>
          <a:xfrm>
            <a:off x="14233174" y="1928020"/>
            <a:ext cx="3050287" cy="3050287"/>
          </a:xfrm>
          <a:prstGeom prst="rect">
            <a:avLst/>
          </a:prstGeom>
        </p:spPr>
      </p:pic>
      <p:sp>
        <p:nvSpPr>
          <p:cNvPr id="6" name="Freeform 6"/>
          <p:cNvSpPr/>
          <p:nvPr/>
        </p:nvSpPr>
        <p:spPr>
          <a:xfrm>
            <a:off x="1176034" y="1505245"/>
            <a:ext cx="3162299" cy="3191540"/>
          </a:xfrm>
          <a:custGeom>
            <a:avLst/>
            <a:gdLst/>
            <a:ahLst/>
            <a:cxnLst/>
            <a:rect l="l" t="t" r="r" b="b"/>
            <a:pathLst>
              <a:path w="2824225" h="2824225">
                <a:moveTo>
                  <a:pt x="0" y="0"/>
                </a:moveTo>
                <a:lnTo>
                  <a:pt x="2824225" y="0"/>
                </a:lnTo>
                <a:lnTo>
                  <a:pt x="2824225" y="2824225"/>
                </a:lnTo>
                <a:lnTo>
                  <a:pt x="0" y="28242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653488" y="3120618"/>
            <a:ext cx="10981024" cy="6232475"/>
          </a:xfrm>
          <a:prstGeom prst="rect">
            <a:avLst/>
          </a:prstGeom>
        </p:spPr>
        <p:txBody>
          <a:bodyPr lIns="0" tIns="0" rIns="0" bIns="0" rtlCol="0" anchor="t">
            <a:spAutoFit/>
          </a:bodyPr>
          <a:lstStyle/>
          <a:p>
            <a:pPr marL="685800" indent="-685800" algn="ctr">
              <a:lnSpc>
                <a:spcPts val="6999"/>
              </a:lnSpc>
              <a:buFont typeface="Wingdings" panose="05000000000000000000" pitchFamily="2" charset="2"/>
              <a:buChar char="v"/>
            </a:pPr>
            <a:r>
              <a:rPr lang="en-US" sz="5400" spc="-69" dirty="0" err="1">
                <a:solidFill>
                  <a:srgbClr val="4E1F24"/>
                </a:solidFill>
                <a:latin typeface="Glacial Indifference Bold"/>
              </a:rPr>
              <a:t>Conceptos</a:t>
            </a:r>
            <a:r>
              <a:rPr lang="en-US" sz="5400" spc="-69" dirty="0">
                <a:solidFill>
                  <a:srgbClr val="4E1F24"/>
                </a:solidFill>
                <a:latin typeface="Glacial Indifference Bold"/>
              </a:rPr>
              <a:t> claves</a:t>
            </a:r>
          </a:p>
          <a:p>
            <a:pPr algn="ctr">
              <a:lnSpc>
                <a:spcPts val="6999"/>
              </a:lnSpc>
            </a:pPr>
            <a:endParaRPr lang="en-US" sz="5400" spc="-69" dirty="0">
              <a:solidFill>
                <a:srgbClr val="4E1F24"/>
              </a:solidFill>
              <a:latin typeface="Glacial Indifference Bold"/>
            </a:endParaRPr>
          </a:p>
          <a:p>
            <a:pPr marL="685800" indent="-685800" algn="ctr">
              <a:lnSpc>
                <a:spcPts val="6999"/>
              </a:lnSpc>
              <a:buFont typeface="Wingdings" panose="05000000000000000000" pitchFamily="2" charset="2"/>
              <a:buChar char="v"/>
            </a:pPr>
            <a:r>
              <a:rPr lang="en-US" sz="5400" spc="-69" dirty="0" err="1">
                <a:solidFill>
                  <a:srgbClr val="4E1F24"/>
                </a:solidFill>
                <a:latin typeface="Glacial Indifference Bold"/>
              </a:rPr>
              <a:t>Paradigmas</a:t>
            </a:r>
            <a:r>
              <a:rPr lang="en-US" sz="5400" spc="-69" dirty="0">
                <a:solidFill>
                  <a:srgbClr val="4E1F24"/>
                </a:solidFill>
                <a:latin typeface="Glacial Indifference Bold"/>
              </a:rPr>
              <a:t> </a:t>
            </a:r>
          </a:p>
          <a:p>
            <a:pPr marL="685800" indent="-685800" algn="ctr">
              <a:lnSpc>
                <a:spcPts val="6999"/>
              </a:lnSpc>
              <a:buFont typeface="Wingdings" panose="05000000000000000000" pitchFamily="2" charset="2"/>
              <a:buChar char="v"/>
            </a:pPr>
            <a:endParaRPr lang="en-US" sz="5400" spc="-69" dirty="0">
              <a:solidFill>
                <a:srgbClr val="4E1F24"/>
              </a:solidFill>
              <a:latin typeface="Glacial Indifference Bold"/>
            </a:endParaRPr>
          </a:p>
          <a:p>
            <a:pPr marL="685800" indent="-685800" algn="ctr">
              <a:lnSpc>
                <a:spcPts val="6999"/>
              </a:lnSpc>
              <a:buFont typeface="Wingdings" panose="05000000000000000000" pitchFamily="2" charset="2"/>
              <a:buChar char="v"/>
            </a:pPr>
            <a:r>
              <a:rPr lang="en-US" sz="5400" spc="-69" dirty="0" err="1">
                <a:solidFill>
                  <a:srgbClr val="4E1F24"/>
                </a:solidFill>
                <a:latin typeface="Glacial Indifference Bold"/>
              </a:rPr>
              <a:t>Teorías</a:t>
            </a:r>
            <a:r>
              <a:rPr lang="en-US" sz="5400" spc="-69" dirty="0">
                <a:solidFill>
                  <a:srgbClr val="4E1F24"/>
                </a:solidFill>
                <a:latin typeface="Glacial Indifference Bold"/>
              </a:rPr>
              <a:t> de </a:t>
            </a:r>
            <a:r>
              <a:rPr lang="en-US" sz="5400" spc="-69" dirty="0" err="1">
                <a:solidFill>
                  <a:srgbClr val="4E1F24"/>
                </a:solidFill>
                <a:latin typeface="Glacial Indifference Bold"/>
              </a:rPr>
              <a:t>alcance</a:t>
            </a:r>
            <a:r>
              <a:rPr lang="en-US" sz="5400" spc="-69" dirty="0">
                <a:solidFill>
                  <a:srgbClr val="4E1F24"/>
                </a:solidFill>
                <a:latin typeface="Glacial Indifference Bold"/>
              </a:rPr>
              <a:t> medio</a:t>
            </a:r>
          </a:p>
          <a:p>
            <a:pPr algn="ctr">
              <a:lnSpc>
                <a:spcPts val="6999"/>
              </a:lnSpc>
            </a:pPr>
            <a:endParaRPr lang="en-US" sz="5400" spc="-69" dirty="0">
              <a:solidFill>
                <a:srgbClr val="4E1F24"/>
              </a:solidFill>
              <a:latin typeface="Glacial Indifference Bold"/>
            </a:endParaRPr>
          </a:p>
          <a:p>
            <a:pPr algn="ctr">
              <a:lnSpc>
                <a:spcPts val="6999"/>
              </a:lnSpc>
            </a:pPr>
            <a:endParaRPr lang="en-US" sz="5400" spc="-69" dirty="0">
              <a:solidFill>
                <a:srgbClr val="4E1F24"/>
              </a:solidFill>
              <a:latin typeface="Glacial Indifference Bold"/>
            </a:endParaRPr>
          </a:p>
        </p:txBody>
      </p:sp>
      <p:sp>
        <p:nvSpPr>
          <p:cNvPr id="11" name="TextBox 11"/>
          <p:cNvSpPr txBox="1"/>
          <p:nvPr/>
        </p:nvSpPr>
        <p:spPr>
          <a:xfrm>
            <a:off x="1176034" y="669471"/>
            <a:ext cx="16083266" cy="1847850"/>
          </a:xfrm>
          <a:prstGeom prst="rect">
            <a:avLst/>
          </a:prstGeom>
        </p:spPr>
        <p:txBody>
          <a:bodyPr lIns="0" tIns="0" rIns="0" bIns="0" rtlCol="0" anchor="t">
            <a:spAutoFit/>
          </a:bodyPr>
          <a:lstStyle/>
          <a:p>
            <a:pPr algn="ctr">
              <a:lnSpc>
                <a:spcPts val="14400"/>
              </a:lnSpc>
            </a:pPr>
            <a:r>
              <a:rPr lang="en-US" sz="12000" spc="240">
                <a:solidFill>
                  <a:srgbClr val="4E1F24"/>
                </a:solidFill>
                <a:latin typeface="Ahsing Italics"/>
              </a:rPr>
              <a:t>Plan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BDA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64287" y="94906"/>
            <a:ext cx="3050287" cy="3050287"/>
          </a:xfrm>
          <a:prstGeom prst="rect">
            <a:avLst/>
          </a:prstGeom>
        </p:spPr>
      </p:pic>
      <p:sp>
        <p:nvSpPr>
          <p:cNvPr id="6" name="Freeform 6"/>
          <p:cNvSpPr/>
          <p:nvPr/>
        </p:nvSpPr>
        <p:spPr>
          <a:xfrm>
            <a:off x="15129260" y="6983018"/>
            <a:ext cx="3162299" cy="3191540"/>
          </a:xfrm>
          <a:custGeom>
            <a:avLst/>
            <a:gdLst/>
            <a:ahLst/>
            <a:cxnLst/>
            <a:rect l="l" t="t" r="r" b="b"/>
            <a:pathLst>
              <a:path w="2824225" h="2824225">
                <a:moveTo>
                  <a:pt x="0" y="0"/>
                </a:moveTo>
                <a:lnTo>
                  <a:pt x="2824225" y="0"/>
                </a:lnTo>
                <a:lnTo>
                  <a:pt x="2824225" y="2824225"/>
                </a:lnTo>
                <a:lnTo>
                  <a:pt x="0" y="28242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3720825" y="238150"/>
            <a:ext cx="13171852" cy="1846659"/>
          </a:xfrm>
          <a:prstGeom prst="rect">
            <a:avLst/>
          </a:prstGeom>
        </p:spPr>
        <p:txBody>
          <a:bodyPr wrap="square" lIns="0" tIns="0" rIns="0" bIns="0" rtlCol="0" anchor="t">
            <a:spAutoFit/>
          </a:bodyPr>
          <a:lstStyle/>
          <a:p>
            <a:pPr algn="ctr">
              <a:lnSpc>
                <a:spcPts val="14400"/>
              </a:lnSpc>
            </a:pPr>
            <a:r>
              <a:rPr lang="en-US" sz="12000" spc="240" err="1">
                <a:solidFill>
                  <a:srgbClr val="4E1F24"/>
                </a:solidFill>
                <a:latin typeface="Ahsing Italics"/>
              </a:rPr>
              <a:t>Conceptos</a:t>
            </a:r>
            <a:r>
              <a:rPr lang="en-US" sz="12000" spc="240">
                <a:solidFill>
                  <a:srgbClr val="4E1F24"/>
                </a:solidFill>
                <a:latin typeface="Ahsing Italics"/>
              </a:rPr>
              <a:t> Claves </a:t>
            </a:r>
          </a:p>
        </p:txBody>
      </p:sp>
      <p:sp>
        <p:nvSpPr>
          <p:cNvPr id="105" name="CuadroTexto 104">
            <a:extLst>
              <a:ext uri="{FF2B5EF4-FFF2-40B4-BE49-F238E27FC236}">
                <a16:creationId xmlns:a16="http://schemas.microsoft.com/office/drawing/2014/main" id="{A705E26B-EF43-A77E-9F4D-440D4156227A}"/>
              </a:ext>
            </a:extLst>
          </p:cNvPr>
          <p:cNvSpPr txBox="1"/>
          <p:nvPr/>
        </p:nvSpPr>
        <p:spPr>
          <a:xfrm>
            <a:off x="777222" y="3511880"/>
            <a:ext cx="14258110"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5400">
                <a:solidFill>
                  <a:schemeClr val="accent2">
                    <a:lumMod val="75000"/>
                  </a:schemeClr>
                </a:solidFill>
                <a:latin typeface="Glacial Indifference"/>
              </a:rPr>
              <a:t>Relaciones Internacionales:</a:t>
            </a:r>
          </a:p>
          <a:p>
            <a:pPr algn="just"/>
            <a:r>
              <a:rPr lang="es-ES" sz="3000">
                <a:solidFill>
                  <a:schemeClr val="bg1"/>
                </a:solidFill>
                <a:latin typeface="Glacial Indifference"/>
              </a:rPr>
              <a:t>Estudio de las interacciones entre los diversos actores que participan en la política internacional.</a:t>
            </a:r>
          </a:p>
          <a:p>
            <a:pPr algn="just"/>
            <a:endParaRPr lang="es-ES" sz="3000">
              <a:solidFill>
                <a:schemeClr val="bg1"/>
              </a:solidFill>
              <a:latin typeface="Glacial Indifference"/>
            </a:endParaRPr>
          </a:p>
          <a:p>
            <a:pPr algn="just"/>
            <a:r>
              <a:rPr lang="es-ES" sz="5400">
                <a:solidFill>
                  <a:schemeClr val="accent2">
                    <a:lumMod val="75000"/>
                  </a:schemeClr>
                </a:solidFill>
                <a:latin typeface="Glacial Indifference"/>
              </a:rPr>
              <a:t>Sistema Internacional:</a:t>
            </a:r>
          </a:p>
          <a:p>
            <a:pPr algn="just"/>
            <a:r>
              <a:rPr lang="es-ES" sz="3000">
                <a:solidFill>
                  <a:schemeClr val="bg1"/>
                </a:solidFill>
                <a:latin typeface="Glacial Indifference"/>
                <a:cs typeface="Arial"/>
              </a:rPr>
              <a:t>Es un modelo que nos permite abordar y estudiar las relaciones internacionales. Sus componentes son: un conjunto de actores que interactúan en el sistema global, un conjunto de reglas, ya sea explícitas e implícitas, para establecer los patrones de interacción, y además, refleja los cambios a lo largo del tiempo.</a:t>
            </a:r>
            <a:endParaRPr lang="es-ES" sz="3000">
              <a:solidFill>
                <a:schemeClr val="bg1"/>
              </a:solidFill>
              <a:latin typeface="Glacial Indifference"/>
            </a:endParaRPr>
          </a:p>
          <a:p>
            <a:pPr algn="just"/>
            <a:br>
              <a:rPr lang="en-US"/>
            </a:br>
            <a:endParaRPr lang="es-ES" sz="5400">
              <a:solidFill>
                <a:schemeClr val="bg1"/>
              </a:solidFill>
              <a:latin typeface="Glacial Indifference"/>
            </a:endParaRPr>
          </a:p>
        </p:txBody>
      </p:sp>
    </p:spTree>
    <p:extLst>
      <p:ext uri="{BB962C8B-B14F-4D97-AF65-F5344CB8AC3E}">
        <p14:creationId xmlns:p14="http://schemas.microsoft.com/office/powerpoint/2010/main" val="376481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BDA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64287" y="94906"/>
            <a:ext cx="3050287" cy="3050287"/>
          </a:xfrm>
          <a:prstGeom prst="rect">
            <a:avLst/>
          </a:prstGeom>
        </p:spPr>
      </p:pic>
      <p:sp>
        <p:nvSpPr>
          <p:cNvPr id="6" name="Freeform 6"/>
          <p:cNvSpPr/>
          <p:nvPr/>
        </p:nvSpPr>
        <p:spPr>
          <a:xfrm>
            <a:off x="15129260" y="6983018"/>
            <a:ext cx="3162299" cy="3191540"/>
          </a:xfrm>
          <a:custGeom>
            <a:avLst/>
            <a:gdLst/>
            <a:ahLst/>
            <a:cxnLst/>
            <a:rect l="l" t="t" r="r" b="b"/>
            <a:pathLst>
              <a:path w="2824225" h="2824225">
                <a:moveTo>
                  <a:pt x="0" y="0"/>
                </a:moveTo>
                <a:lnTo>
                  <a:pt x="2824225" y="0"/>
                </a:lnTo>
                <a:lnTo>
                  <a:pt x="2824225" y="2824225"/>
                </a:lnTo>
                <a:lnTo>
                  <a:pt x="0" y="28242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3720825" y="238150"/>
            <a:ext cx="13171852" cy="1846659"/>
          </a:xfrm>
          <a:prstGeom prst="rect">
            <a:avLst/>
          </a:prstGeom>
        </p:spPr>
        <p:txBody>
          <a:bodyPr wrap="square" lIns="0" tIns="0" rIns="0" bIns="0" rtlCol="0" anchor="t">
            <a:spAutoFit/>
          </a:bodyPr>
          <a:lstStyle/>
          <a:p>
            <a:pPr algn="ctr">
              <a:lnSpc>
                <a:spcPts val="14400"/>
              </a:lnSpc>
            </a:pPr>
            <a:r>
              <a:rPr lang="en-US" sz="12000" spc="240" err="1">
                <a:solidFill>
                  <a:srgbClr val="4E1F24"/>
                </a:solidFill>
                <a:latin typeface="Ahsing Italics"/>
              </a:rPr>
              <a:t>Conceptos</a:t>
            </a:r>
            <a:r>
              <a:rPr lang="en-US" sz="12000" spc="240">
                <a:solidFill>
                  <a:srgbClr val="4E1F24"/>
                </a:solidFill>
                <a:latin typeface="Ahsing Italics"/>
              </a:rPr>
              <a:t> Claves </a:t>
            </a:r>
          </a:p>
        </p:txBody>
      </p:sp>
      <p:sp>
        <p:nvSpPr>
          <p:cNvPr id="105" name="CuadroTexto 104">
            <a:extLst>
              <a:ext uri="{FF2B5EF4-FFF2-40B4-BE49-F238E27FC236}">
                <a16:creationId xmlns:a16="http://schemas.microsoft.com/office/drawing/2014/main" id="{A705E26B-EF43-A77E-9F4D-440D4156227A}"/>
              </a:ext>
            </a:extLst>
          </p:cNvPr>
          <p:cNvSpPr txBox="1"/>
          <p:nvPr/>
        </p:nvSpPr>
        <p:spPr>
          <a:xfrm>
            <a:off x="1812392" y="2455144"/>
            <a:ext cx="14258110" cy="105259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5400">
                <a:solidFill>
                  <a:schemeClr val="accent2">
                    <a:lumMod val="75000"/>
                  </a:schemeClr>
                </a:solidFill>
                <a:latin typeface="Glacial Indifference"/>
                <a:cs typeface="Arial"/>
              </a:rPr>
              <a:t>Soberanía:</a:t>
            </a:r>
            <a:endParaRPr lang="es-ES"/>
          </a:p>
          <a:p>
            <a:pPr algn="just"/>
            <a:r>
              <a:rPr lang="es-ES" sz="3000">
                <a:solidFill>
                  <a:schemeClr val="bg1"/>
                </a:solidFill>
                <a:latin typeface="Glacial Indifference"/>
                <a:cs typeface="Arial"/>
              </a:rPr>
              <a:t>Es el derecho que tiene un estado para poder determinar su forma de organización política, sus derechos y deberes, además de controlar sus asuntos domésticos y externos, sin interferencia externa, es decir, se ejerce dentro de un territorio determinado ciertas funciones estatales, opción de cualquier otro estado.</a:t>
            </a:r>
            <a:endParaRPr lang="es-ES" sz="3000">
              <a:solidFill>
                <a:schemeClr val="bg1"/>
              </a:solidFill>
              <a:latin typeface="Glacial Indifference"/>
            </a:endParaRPr>
          </a:p>
          <a:p>
            <a:pPr algn="just"/>
            <a:br>
              <a:rPr lang="en-US"/>
            </a:br>
            <a:endParaRPr lang="en-US" sz="3000">
              <a:solidFill>
                <a:schemeClr val="bg1"/>
              </a:solidFill>
              <a:latin typeface="Glacial Indifference"/>
            </a:endParaRPr>
          </a:p>
          <a:p>
            <a:pPr algn="just"/>
            <a:r>
              <a:rPr lang="es-ES" sz="3000">
                <a:solidFill>
                  <a:schemeClr val="accent2">
                    <a:lumMod val="75000"/>
                  </a:schemeClr>
                </a:solidFill>
                <a:latin typeface="Glacial Indifference"/>
                <a:cs typeface="Arial"/>
              </a:rPr>
              <a:t>SOBERANÍA INTERNA</a:t>
            </a:r>
            <a:r>
              <a:rPr lang="es-ES" sz="3000">
                <a:solidFill>
                  <a:schemeClr val="bg1"/>
                </a:solidFill>
                <a:latin typeface="Glacial Indifference"/>
                <a:cs typeface="Arial"/>
              </a:rPr>
              <a:t>: Habitantes del territorio.</a:t>
            </a:r>
            <a:endParaRPr lang="es-ES" sz="3000">
              <a:solidFill>
                <a:schemeClr val="bg1"/>
              </a:solidFill>
              <a:latin typeface="Glacial Indifference"/>
            </a:endParaRPr>
          </a:p>
          <a:p>
            <a:pPr algn="just"/>
            <a:br>
              <a:rPr lang="en-US"/>
            </a:br>
            <a:endParaRPr lang="en-US" sz="3000">
              <a:solidFill>
                <a:schemeClr val="bg1"/>
              </a:solidFill>
              <a:latin typeface="Glacial Indifference"/>
            </a:endParaRPr>
          </a:p>
          <a:p>
            <a:pPr algn="just"/>
            <a:r>
              <a:rPr lang="es-ES" sz="3000">
                <a:solidFill>
                  <a:schemeClr val="accent2">
                    <a:lumMod val="75000"/>
                  </a:schemeClr>
                </a:solidFill>
                <a:latin typeface="Glacial Indifference"/>
                <a:cs typeface="Arial"/>
              </a:rPr>
              <a:t>SOBERANÍA EXTERNA</a:t>
            </a:r>
            <a:r>
              <a:rPr lang="es-ES" sz="3000">
                <a:solidFill>
                  <a:schemeClr val="bg1"/>
                </a:solidFill>
                <a:latin typeface="Glacial Indifference"/>
                <a:cs typeface="Arial"/>
              </a:rPr>
              <a:t>: Permite que los Estados sean iguales entre sí.</a:t>
            </a:r>
            <a:endParaRPr lang="es-ES" sz="3000">
              <a:solidFill>
                <a:schemeClr val="bg1"/>
              </a:solidFill>
              <a:latin typeface="Glacial Indifference"/>
            </a:endParaRPr>
          </a:p>
          <a:p>
            <a:pPr algn="just"/>
            <a:endParaRPr lang="en-US"/>
          </a:p>
          <a:p>
            <a:pPr algn="just"/>
            <a:br>
              <a:rPr lang="en-US"/>
            </a:br>
            <a:endParaRPr lang="en-US" sz="3000">
              <a:solidFill>
                <a:schemeClr val="bg1"/>
              </a:solidFill>
              <a:latin typeface="Glacial Indifference"/>
            </a:endParaRPr>
          </a:p>
          <a:p>
            <a:pPr algn="just"/>
            <a:r>
              <a:rPr lang="es-ES" sz="3000">
                <a:solidFill>
                  <a:schemeClr val="accent2">
                    <a:lumMod val="75000"/>
                  </a:schemeClr>
                </a:solidFill>
                <a:latin typeface="Glacial Indifference"/>
                <a:cs typeface="Arial"/>
              </a:rPr>
              <a:t>TRADE- OFF SOBERANÍA</a:t>
            </a:r>
            <a:endParaRPr lang="es-ES" sz="3000">
              <a:solidFill>
                <a:schemeClr val="accent2">
                  <a:lumMod val="75000"/>
                </a:schemeClr>
              </a:solidFill>
              <a:latin typeface="Glacial Indifference"/>
            </a:endParaRPr>
          </a:p>
          <a:p>
            <a:pPr algn="just"/>
            <a:r>
              <a:rPr lang="es-ES" sz="3000">
                <a:solidFill>
                  <a:schemeClr val="bg1"/>
                </a:solidFill>
                <a:latin typeface="Glacial Indifference"/>
                <a:cs typeface="Arial"/>
              </a:rPr>
              <a:t>Reducir la soberanía a cambio de algo (dinámica).</a:t>
            </a:r>
            <a:endParaRPr lang="es-ES" sz="3000">
              <a:solidFill>
                <a:schemeClr val="bg1"/>
              </a:solidFill>
              <a:latin typeface="Glacial Indifference"/>
            </a:endParaRPr>
          </a:p>
          <a:p>
            <a:pPr algn="just"/>
            <a:br>
              <a:rPr lang="en-US"/>
            </a:br>
            <a:endParaRPr lang="en-US"/>
          </a:p>
          <a:p>
            <a:pPr algn="just"/>
            <a:endParaRPr lang="es-ES" sz="3000">
              <a:solidFill>
                <a:schemeClr val="bg1"/>
              </a:solidFill>
              <a:latin typeface="Glacial Indifference"/>
              <a:cs typeface="Arial"/>
            </a:endParaRPr>
          </a:p>
          <a:p>
            <a:pPr algn="just"/>
            <a:endParaRPr lang="es-ES" sz="3000">
              <a:solidFill>
                <a:srgbClr val="FFFFFF"/>
              </a:solidFill>
              <a:latin typeface="Glacial Indifference"/>
              <a:cs typeface="Arial"/>
            </a:endParaRPr>
          </a:p>
          <a:p>
            <a:pPr algn="just"/>
            <a:endParaRPr lang="es-ES" sz="5400">
              <a:solidFill>
                <a:srgbClr val="953735"/>
              </a:solidFill>
              <a:latin typeface="Glacial Indifference"/>
              <a:cs typeface="Arial"/>
            </a:endParaRPr>
          </a:p>
          <a:p>
            <a:pPr algn="just"/>
            <a:br>
              <a:rPr lang="en-US"/>
            </a:br>
            <a:endParaRPr lang="es-ES" sz="5400">
              <a:solidFill>
                <a:schemeClr val="bg1"/>
              </a:solidFill>
              <a:latin typeface="Glacial Indifference"/>
            </a:endParaRPr>
          </a:p>
        </p:txBody>
      </p:sp>
    </p:spTree>
    <p:extLst>
      <p:ext uri="{BB962C8B-B14F-4D97-AF65-F5344CB8AC3E}">
        <p14:creationId xmlns:p14="http://schemas.microsoft.com/office/powerpoint/2010/main" val="3779888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6BDA5"/>
        </a:solidFill>
        <a:effectLst/>
      </p:bgPr>
    </p:bg>
    <p:spTree>
      <p:nvGrpSpPr>
        <p:cNvPr id="1" name=""/>
        <p:cNvGrpSpPr/>
        <p:nvPr/>
      </p:nvGrpSpPr>
      <p:grpSpPr>
        <a:xfrm>
          <a:off x="0" y="0"/>
          <a:ext cx="0" cy="0"/>
          <a:chOff x="0" y="0"/>
          <a:chExt cx="0" cy="0"/>
        </a:xfrm>
      </p:grpSpPr>
      <p:sp>
        <p:nvSpPr>
          <p:cNvPr id="6" name="Freeform 6"/>
          <p:cNvSpPr/>
          <p:nvPr/>
        </p:nvSpPr>
        <p:spPr>
          <a:xfrm>
            <a:off x="15129260" y="6983018"/>
            <a:ext cx="3162299" cy="3191540"/>
          </a:xfrm>
          <a:custGeom>
            <a:avLst/>
            <a:gdLst/>
            <a:ahLst/>
            <a:cxnLst/>
            <a:rect l="l" t="t" r="r" b="b"/>
            <a:pathLst>
              <a:path w="2824225" h="2824225">
                <a:moveTo>
                  <a:pt x="0" y="0"/>
                </a:moveTo>
                <a:lnTo>
                  <a:pt x="2824225" y="0"/>
                </a:lnTo>
                <a:lnTo>
                  <a:pt x="2824225" y="2824225"/>
                </a:lnTo>
                <a:lnTo>
                  <a:pt x="0" y="2824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3720825" y="238150"/>
            <a:ext cx="13171852" cy="1846659"/>
          </a:xfrm>
          <a:prstGeom prst="rect">
            <a:avLst/>
          </a:prstGeom>
        </p:spPr>
        <p:txBody>
          <a:bodyPr wrap="square" lIns="0" tIns="0" rIns="0" bIns="0" rtlCol="0" anchor="t">
            <a:spAutoFit/>
          </a:bodyPr>
          <a:lstStyle/>
          <a:p>
            <a:pPr algn="ctr">
              <a:lnSpc>
                <a:spcPts val="14400"/>
              </a:lnSpc>
            </a:pPr>
            <a:r>
              <a:rPr lang="en-US" sz="12000" spc="240" err="1">
                <a:solidFill>
                  <a:srgbClr val="4E1F24"/>
                </a:solidFill>
                <a:latin typeface="Ahsing Italics"/>
              </a:rPr>
              <a:t>Conceptos</a:t>
            </a:r>
            <a:r>
              <a:rPr lang="en-US" sz="12000" spc="240">
                <a:solidFill>
                  <a:srgbClr val="4E1F24"/>
                </a:solidFill>
                <a:latin typeface="Ahsing Italics"/>
              </a:rPr>
              <a:t> Claves </a:t>
            </a:r>
          </a:p>
        </p:txBody>
      </p:sp>
      <p:sp>
        <p:nvSpPr>
          <p:cNvPr id="105" name="CuadroTexto 104">
            <a:extLst>
              <a:ext uri="{FF2B5EF4-FFF2-40B4-BE49-F238E27FC236}">
                <a16:creationId xmlns:a16="http://schemas.microsoft.com/office/drawing/2014/main" id="{A705E26B-EF43-A77E-9F4D-440D4156227A}"/>
              </a:ext>
            </a:extLst>
          </p:cNvPr>
          <p:cNvSpPr txBox="1"/>
          <p:nvPr/>
        </p:nvSpPr>
        <p:spPr>
          <a:xfrm>
            <a:off x="410600" y="2261049"/>
            <a:ext cx="14258110" cy="129266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5400">
                <a:solidFill>
                  <a:schemeClr val="accent2">
                    <a:lumMod val="75000"/>
                  </a:schemeClr>
                </a:solidFill>
                <a:latin typeface="Glacial Indifference"/>
                <a:cs typeface="Arial"/>
              </a:rPr>
              <a:t>Fuerzas Transnacionales:</a:t>
            </a:r>
            <a:endParaRPr lang="es-ES">
              <a:solidFill>
                <a:schemeClr val="accent2">
                  <a:lumMod val="75000"/>
                </a:schemeClr>
              </a:solidFill>
              <a:cs typeface="Calibri"/>
            </a:endParaRPr>
          </a:p>
          <a:p>
            <a:pPr algn="just"/>
            <a:r>
              <a:rPr lang="es-ES" sz="3000">
                <a:solidFill>
                  <a:schemeClr val="bg1"/>
                </a:solidFill>
                <a:latin typeface="Glacial Indifference"/>
                <a:cs typeface="Arial"/>
              </a:rPr>
              <a:t>Influyen en el comportamiento de los estados y de las organizaciones internacionales. Como son las iglesias o las federaciones sindicales. </a:t>
            </a:r>
            <a:endParaRPr lang="es-ES" sz="3000">
              <a:solidFill>
                <a:schemeClr val="bg1"/>
              </a:solidFill>
              <a:latin typeface="Glacial Indifference"/>
              <a:cs typeface="Calibri"/>
            </a:endParaRPr>
          </a:p>
          <a:p>
            <a:pPr algn="just"/>
            <a:endParaRPr lang="es-ES" sz="3000">
              <a:solidFill>
                <a:schemeClr val="bg1"/>
              </a:solidFill>
              <a:latin typeface="Glacial Indifference"/>
              <a:cs typeface="Arial"/>
            </a:endParaRPr>
          </a:p>
          <a:p>
            <a:pPr algn="just"/>
            <a:r>
              <a:rPr lang="es-ES" sz="3000">
                <a:solidFill>
                  <a:schemeClr val="bg1"/>
                </a:solidFill>
                <a:latin typeface="Glacial Indifference"/>
                <a:cs typeface="Arial"/>
              </a:rPr>
              <a:t>Son una manifestación de la interdependencia global y pueden tener un impacto significativo en los procesos políticos. No están ligadas a Estados específicos o a gobiernos.</a:t>
            </a:r>
            <a:endParaRPr lang="es-ES" sz="3000">
              <a:solidFill>
                <a:schemeClr val="bg1"/>
              </a:solidFill>
              <a:latin typeface="Glacial Indifference"/>
              <a:cs typeface="Calibri"/>
            </a:endParaRPr>
          </a:p>
          <a:p>
            <a:pPr algn="just"/>
            <a:endParaRPr lang="es-ES" sz="3000">
              <a:solidFill>
                <a:schemeClr val="bg1"/>
              </a:solidFill>
              <a:latin typeface="Glacial Indifference"/>
              <a:cs typeface="Arial"/>
            </a:endParaRPr>
          </a:p>
          <a:p>
            <a:pPr algn="just"/>
            <a:r>
              <a:rPr lang="es-ES" sz="5400">
                <a:solidFill>
                  <a:schemeClr val="accent2">
                    <a:lumMod val="75000"/>
                  </a:schemeClr>
                </a:solidFill>
                <a:latin typeface="Glacial Indifference"/>
                <a:cs typeface="Calibri"/>
              </a:rPr>
              <a:t>Organizaciones Internacionales: </a:t>
            </a:r>
            <a:endParaRPr lang="es-ES" sz="5400">
              <a:solidFill>
                <a:schemeClr val="accent2">
                  <a:lumMod val="75000"/>
                </a:schemeClr>
              </a:solidFill>
              <a:latin typeface="Calibri"/>
              <a:cs typeface="Calibri"/>
            </a:endParaRPr>
          </a:p>
          <a:p>
            <a:pPr algn="just"/>
            <a:r>
              <a:rPr lang="es-ES" sz="3000">
                <a:solidFill>
                  <a:schemeClr val="bg1"/>
                </a:solidFill>
                <a:latin typeface="Segoe UI"/>
                <a:cs typeface="Segoe UI"/>
              </a:rPr>
              <a:t>Son actores internacionales creados por los Estados con finalidades específicas y voluntad autónoma de decisiones y a su vez, pueden adquirir derechos y contraer obligaciones con otros actores. Por lo mismo, se entienden como espacios de colaboración entre estos para optimizar y generar lineamientos sociales, políticos y económicos.</a:t>
            </a:r>
          </a:p>
          <a:p>
            <a:pPr algn="just"/>
            <a:endParaRPr lang="es-ES" sz="5400">
              <a:solidFill>
                <a:schemeClr val="accent2">
                  <a:lumMod val="75000"/>
                </a:schemeClr>
              </a:solidFill>
              <a:latin typeface="Glacial Indifference"/>
              <a:cs typeface="Calibri"/>
            </a:endParaRPr>
          </a:p>
          <a:p>
            <a:pPr algn="just"/>
            <a:endParaRPr lang="es-ES" sz="5400">
              <a:solidFill>
                <a:srgbClr val="953735"/>
              </a:solidFill>
              <a:latin typeface="Glacial Indifference"/>
              <a:cs typeface="Calibri"/>
            </a:endParaRPr>
          </a:p>
          <a:p>
            <a:pPr algn="just"/>
            <a:br>
              <a:rPr lang="en-US"/>
            </a:br>
            <a:endParaRPr lang="en-US"/>
          </a:p>
          <a:p>
            <a:pPr algn="just"/>
            <a:br>
              <a:rPr lang="en-US"/>
            </a:br>
            <a:endParaRPr lang="en-US"/>
          </a:p>
          <a:p>
            <a:pPr algn="just"/>
            <a:endParaRPr lang="es-ES" sz="3000">
              <a:solidFill>
                <a:schemeClr val="bg1"/>
              </a:solidFill>
              <a:latin typeface="Glacial Indifference"/>
              <a:cs typeface="Arial"/>
            </a:endParaRPr>
          </a:p>
          <a:p>
            <a:pPr algn="just"/>
            <a:endParaRPr lang="es-ES" sz="3000">
              <a:solidFill>
                <a:srgbClr val="FFFFFF"/>
              </a:solidFill>
              <a:latin typeface="Glacial Indifference"/>
              <a:cs typeface="Arial"/>
            </a:endParaRPr>
          </a:p>
          <a:p>
            <a:pPr algn="just"/>
            <a:endParaRPr lang="es-ES" sz="5400">
              <a:solidFill>
                <a:srgbClr val="953735"/>
              </a:solidFill>
              <a:latin typeface="Glacial Indifference"/>
              <a:cs typeface="Arial"/>
            </a:endParaRPr>
          </a:p>
          <a:p>
            <a:pPr algn="just"/>
            <a:br>
              <a:rPr lang="en-US"/>
            </a:br>
            <a:endParaRPr lang="es-ES" sz="5400">
              <a:solidFill>
                <a:schemeClr val="bg1"/>
              </a:solidFill>
              <a:latin typeface="Glacial Indifference"/>
            </a:endParaRPr>
          </a:p>
        </p:txBody>
      </p:sp>
    </p:spTree>
    <p:extLst>
      <p:ext uri="{BB962C8B-B14F-4D97-AF65-F5344CB8AC3E}">
        <p14:creationId xmlns:p14="http://schemas.microsoft.com/office/powerpoint/2010/main" val="272807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3" name="TextBox 3"/>
          <p:cNvSpPr txBox="1"/>
          <p:nvPr/>
        </p:nvSpPr>
        <p:spPr>
          <a:xfrm>
            <a:off x="1190796" y="456877"/>
            <a:ext cx="6860097" cy="1962150"/>
          </a:xfrm>
          <a:prstGeom prst="rect">
            <a:avLst/>
          </a:prstGeom>
        </p:spPr>
        <p:txBody>
          <a:bodyPr lIns="0" tIns="0" rIns="0" bIns="0" rtlCol="0" anchor="t">
            <a:spAutoFit/>
          </a:bodyPr>
          <a:lstStyle/>
          <a:p>
            <a:pPr>
              <a:lnSpc>
                <a:spcPts val="15600"/>
              </a:lnSpc>
            </a:pPr>
            <a:r>
              <a:rPr lang="en-US" sz="9600" spc="600" err="1">
                <a:solidFill>
                  <a:srgbClr val="EFEBE0"/>
                </a:solidFill>
                <a:latin typeface="Ahsing Italics"/>
              </a:rPr>
              <a:t>Realismo</a:t>
            </a:r>
            <a:r>
              <a:rPr lang="en-US" sz="12000" spc="600">
                <a:solidFill>
                  <a:srgbClr val="EFEBE0"/>
                </a:solidFill>
                <a:latin typeface="Ahsing Italics"/>
              </a:rPr>
              <a:t> </a:t>
            </a:r>
          </a:p>
        </p:txBody>
      </p:sp>
      <p:sp>
        <p:nvSpPr>
          <p:cNvPr id="6" name="TextBox 6"/>
          <p:cNvSpPr txBox="1"/>
          <p:nvPr/>
        </p:nvSpPr>
        <p:spPr>
          <a:xfrm>
            <a:off x="457200" y="2425532"/>
            <a:ext cx="13487400" cy="5700278"/>
          </a:xfrm>
          <a:prstGeom prst="rect">
            <a:avLst/>
          </a:prstGeom>
        </p:spPr>
        <p:txBody>
          <a:bodyPr wrap="square" lIns="0" tIns="0" rIns="0" bIns="0" rtlCol="0" anchor="t">
            <a:spAutoFit/>
          </a:bodyPr>
          <a:lstStyle/>
          <a:p>
            <a:pPr marL="1079501" lvl="1" indent="-539750" algn="just">
              <a:lnSpc>
                <a:spcPts val="5000"/>
              </a:lnSpc>
              <a:buFont typeface="Arial"/>
              <a:buChar char="•"/>
            </a:pPr>
            <a:r>
              <a:rPr lang="es-ES" sz="2800">
                <a:solidFill>
                  <a:srgbClr val="EFEBE0"/>
                </a:solidFill>
                <a:latin typeface="Glacial Indifference"/>
              </a:rPr>
              <a:t>Estado como entidad máxima de RRII. Actor unitario. Cada uno busca sobrevivir y mantener propia soberanía</a:t>
            </a:r>
            <a:endParaRPr lang="en-US" sz="2800">
              <a:solidFill>
                <a:srgbClr val="EFEBE0"/>
              </a:solidFill>
              <a:latin typeface="Glacial Indifference"/>
            </a:endParaRPr>
          </a:p>
          <a:p>
            <a:pPr marL="539751" lvl="1" algn="just">
              <a:lnSpc>
                <a:spcPts val="5000"/>
              </a:lnSpc>
            </a:pPr>
            <a:r>
              <a:rPr lang="es-ES" sz="2800" b="1">
                <a:solidFill>
                  <a:srgbClr val="EFEBE0"/>
                </a:solidFill>
                <a:latin typeface="Glacial Indifference"/>
              </a:rPr>
              <a:t>Neorrealismo</a:t>
            </a:r>
            <a:r>
              <a:rPr lang="es-ES" sz="2800">
                <a:solidFill>
                  <a:srgbClr val="EFEBE0"/>
                </a:solidFill>
                <a:latin typeface="Glacial Indifference"/>
              </a:rPr>
              <a:t>: Si bien el Estado aún es el eje principal, se incorpora la cooperación y las normas mínimas de convivencia en un grado moderado y limitado. Los Estados comprenden que entre sí no puede ejercerse un control completo. Se admite la posibilidad de cooperación en base a la idea de subsistencia en virtud de la obtención de recursos materiales y de la seguridad como objetivo principal. Se produce la búsqueda de alianzas en contraposición del poder de los Estados hegemónicos. </a:t>
            </a:r>
          </a:p>
        </p:txBody>
      </p:sp>
      <p:sp>
        <p:nvSpPr>
          <p:cNvPr id="9" name="Freeform 8">
            <a:extLst>
              <a:ext uri="{FF2B5EF4-FFF2-40B4-BE49-F238E27FC236}">
                <a16:creationId xmlns:a16="http://schemas.microsoft.com/office/drawing/2014/main" id="{6C65126D-2847-63D0-ABA0-E8E4D41C3EE4}"/>
              </a:ext>
            </a:extLst>
          </p:cNvPr>
          <p:cNvSpPr/>
          <p:nvPr/>
        </p:nvSpPr>
        <p:spPr>
          <a:xfrm rot="1068124">
            <a:off x="14231681" y="3593489"/>
            <a:ext cx="3068200" cy="3076572"/>
          </a:xfrm>
          <a:custGeom>
            <a:avLst/>
            <a:gdLst/>
            <a:ahLst/>
            <a:cxnLst/>
            <a:rect l="l" t="t" r="r" b="b"/>
            <a:pathLst>
              <a:path w="3068200" h="3076572">
                <a:moveTo>
                  <a:pt x="0" y="0"/>
                </a:moveTo>
                <a:lnTo>
                  <a:pt x="3068200" y="0"/>
                </a:lnTo>
                <a:lnTo>
                  <a:pt x="3068200" y="3076572"/>
                </a:lnTo>
                <a:lnTo>
                  <a:pt x="0" y="3076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3" name="TextBox 3"/>
          <p:cNvSpPr txBox="1"/>
          <p:nvPr/>
        </p:nvSpPr>
        <p:spPr>
          <a:xfrm>
            <a:off x="1190795" y="342900"/>
            <a:ext cx="8867605" cy="1825436"/>
          </a:xfrm>
          <a:prstGeom prst="rect">
            <a:avLst/>
          </a:prstGeom>
        </p:spPr>
        <p:txBody>
          <a:bodyPr wrap="square" lIns="0" tIns="0" rIns="0" bIns="0" rtlCol="0" anchor="t">
            <a:spAutoFit/>
          </a:bodyPr>
          <a:lstStyle/>
          <a:p>
            <a:pPr>
              <a:lnSpc>
                <a:spcPts val="15600"/>
              </a:lnSpc>
            </a:pPr>
            <a:r>
              <a:rPr lang="en-US" sz="9600" spc="600" err="1">
                <a:solidFill>
                  <a:srgbClr val="EFEBE0"/>
                </a:solidFill>
                <a:latin typeface="Ahsing Italics"/>
              </a:rPr>
              <a:t>Liberalismo</a:t>
            </a:r>
            <a:endParaRPr lang="en-US" sz="9600" spc="600">
              <a:solidFill>
                <a:srgbClr val="EFEBE0"/>
              </a:solidFill>
              <a:latin typeface="Ahsing Italics"/>
            </a:endParaRPr>
          </a:p>
        </p:txBody>
      </p:sp>
      <p:sp>
        <p:nvSpPr>
          <p:cNvPr id="7" name="TextBox 7"/>
          <p:cNvSpPr txBox="1"/>
          <p:nvPr/>
        </p:nvSpPr>
        <p:spPr>
          <a:xfrm>
            <a:off x="591275" y="2168336"/>
            <a:ext cx="13243560" cy="6345391"/>
          </a:xfrm>
          <a:prstGeom prst="rect">
            <a:avLst/>
          </a:prstGeom>
        </p:spPr>
        <p:txBody>
          <a:bodyPr wrap="square" lIns="0" tIns="0" rIns="0" bIns="0" rtlCol="0" anchor="t">
            <a:spAutoFit/>
          </a:bodyPr>
          <a:lstStyle/>
          <a:p>
            <a:pPr marL="539751" lvl="1" algn="just">
              <a:lnSpc>
                <a:spcPts val="5000"/>
              </a:lnSpc>
            </a:pPr>
            <a:r>
              <a:rPr lang="es-ES" sz="2800">
                <a:solidFill>
                  <a:schemeClr val="bg1"/>
                </a:solidFill>
              </a:rPr>
              <a:t>El liberalismo abre las puertas a otros actores internacionales distintos de los Estados. Se establece la cooperación como el objetivo primordial de este paradigma generando una interdependencia gradual y compleja entre los distintos países. </a:t>
            </a:r>
            <a:endParaRPr lang="es-ES" sz="2800" b="1">
              <a:solidFill>
                <a:schemeClr val="bg1"/>
              </a:solidFill>
            </a:endParaRPr>
          </a:p>
          <a:p>
            <a:pPr marL="996951" lvl="1" indent="-457200" algn="just">
              <a:lnSpc>
                <a:spcPts val="5000"/>
              </a:lnSpc>
              <a:buFont typeface="Arial" panose="020B0604020202020204" pitchFamily="34" charset="0"/>
              <a:buChar char="•"/>
            </a:pPr>
            <a:r>
              <a:rPr lang="es-ES" sz="2800" b="1">
                <a:solidFill>
                  <a:schemeClr val="bg1"/>
                </a:solidFill>
              </a:rPr>
              <a:t>Neoliberalismo</a:t>
            </a:r>
            <a:r>
              <a:rPr lang="es-ES" sz="2800">
                <a:solidFill>
                  <a:schemeClr val="bg1"/>
                </a:solidFill>
              </a:rPr>
              <a:t>: Dentro de liberalismo se establece una mirada más actualizada que busca tener respuesta a ciertas contradicciones. Emerge una mirada más neoliberal que incorpora ajustes sin perder línea de base de paradigma liberal. Se busca establecer el Derecho Internacional, que pone más atención en el rol de otros actores no estatales, da mucha importancia a estos pues cuando se desarrollan las </a:t>
            </a:r>
            <a:r>
              <a:rPr lang="es-ES" sz="2800" err="1">
                <a:solidFill>
                  <a:schemeClr val="bg1"/>
                </a:solidFill>
              </a:rPr>
              <a:t>ONG´s</a:t>
            </a:r>
            <a:r>
              <a:rPr lang="es-ES" sz="2800">
                <a:solidFill>
                  <a:schemeClr val="bg1"/>
                </a:solidFill>
              </a:rPr>
              <a:t>, fuerzas transnacionales, </a:t>
            </a:r>
            <a:r>
              <a:rPr lang="es-ES" sz="2800" err="1">
                <a:solidFill>
                  <a:schemeClr val="bg1"/>
                </a:solidFill>
              </a:rPr>
              <a:t>multinacionale</a:t>
            </a:r>
            <a:r>
              <a:rPr lang="es-ES" sz="2800">
                <a:solidFill>
                  <a:schemeClr val="bg1"/>
                </a:solidFill>
              </a:rPr>
              <a:t> y las organizaciones internacionales se tiene una mayor consistencia para el enfrentamiento de conflictos globales </a:t>
            </a:r>
            <a:endParaRPr lang="en-US" sz="2800">
              <a:solidFill>
                <a:schemeClr val="bg1"/>
              </a:solidFill>
              <a:latin typeface="Glacial Indifference"/>
            </a:endParaRPr>
          </a:p>
        </p:txBody>
      </p:sp>
      <p:sp>
        <p:nvSpPr>
          <p:cNvPr id="8" name="Freeform 8"/>
          <p:cNvSpPr/>
          <p:nvPr/>
        </p:nvSpPr>
        <p:spPr>
          <a:xfrm rot="1068124">
            <a:off x="14231680" y="3506541"/>
            <a:ext cx="3068200" cy="3076572"/>
          </a:xfrm>
          <a:custGeom>
            <a:avLst/>
            <a:gdLst/>
            <a:ahLst/>
            <a:cxnLst/>
            <a:rect l="l" t="t" r="r" b="b"/>
            <a:pathLst>
              <a:path w="3068200" h="3076572">
                <a:moveTo>
                  <a:pt x="0" y="0"/>
                </a:moveTo>
                <a:lnTo>
                  <a:pt x="3068200" y="0"/>
                </a:lnTo>
                <a:lnTo>
                  <a:pt x="3068200" y="3076572"/>
                </a:lnTo>
                <a:lnTo>
                  <a:pt x="0" y="3076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3" name="TextBox 3"/>
          <p:cNvSpPr txBox="1"/>
          <p:nvPr/>
        </p:nvSpPr>
        <p:spPr>
          <a:xfrm>
            <a:off x="1190796" y="456877"/>
            <a:ext cx="11763204" cy="1825436"/>
          </a:xfrm>
          <a:prstGeom prst="rect">
            <a:avLst/>
          </a:prstGeom>
        </p:spPr>
        <p:txBody>
          <a:bodyPr wrap="square" lIns="0" tIns="0" rIns="0" bIns="0" rtlCol="0" anchor="t">
            <a:spAutoFit/>
          </a:bodyPr>
          <a:lstStyle/>
          <a:p>
            <a:pPr>
              <a:lnSpc>
                <a:spcPts val="15600"/>
              </a:lnSpc>
            </a:pPr>
            <a:r>
              <a:rPr lang="en-US" sz="9600" spc="600" err="1">
                <a:solidFill>
                  <a:srgbClr val="EFEBE0"/>
                </a:solidFill>
                <a:latin typeface="Ahsing Italics"/>
              </a:rPr>
              <a:t>Constructivismo</a:t>
            </a:r>
            <a:endParaRPr lang="en-US" sz="9600" spc="600">
              <a:solidFill>
                <a:srgbClr val="EFEBE0"/>
              </a:solidFill>
              <a:latin typeface="Ahsing Italics"/>
            </a:endParaRPr>
          </a:p>
        </p:txBody>
      </p:sp>
      <p:sp>
        <p:nvSpPr>
          <p:cNvPr id="8" name="Freeform 8"/>
          <p:cNvSpPr/>
          <p:nvPr/>
        </p:nvSpPr>
        <p:spPr>
          <a:xfrm rot="1068124">
            <a:off x="14231680" y="3506541"/>
            <a:ext cx="3068200" cy="3076572"/>
          </a:xfrm>
          <a:custGeom>
            <a:avLst/>
            <a:gdLst/>
            <a:ahLst/>
            <a:cxnLst/>
            <a:rect l="l" t="t" r="r" b="b"/>
            <a:pathLst>
              <a:path w="3068200" h="3076572">
                <a:moveTo>
                  <a:pt x="0" y="0"/>
                </a:moveTo>
                <a:lnTo>
                  <a:pt x="3068200" y="0"/>
                </a:lnTo>
                <a:lnTo>
                  <a:pt x="3068200" y="3076572"/>
                </a:lnTo>
                <a:lnTo>
                  <a:pt x="0" y="3076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CuadroTexto 8">
            <a:extLst>
              <a:ext uri="{FF2B5EF4-FFF2-40B4-BE49-F238E27FC236}">
                <a16:creationId xmlns:a16="http://schemas.microsoft.com/office/drawing/2014/main" id="{DC581FCF-DD1B-2E62-7CE0-C125CA1D02B1}"/>
              </a:ext>
            </a:extLst>
          </p:cNvPr>
          <p:cNvSpPr txBox="1"/>
          <p:nvPr/>
        </p:nvSpPr>
        <p:spPr>
          <a:xfrm>
            <a:off x="990600" y="2781300"/>
            <a:ext cx="11277600" cy="5509200"/>
          </a:xfrm>
          <a:prstGeom prst="rect">
            <a:avLst/>
          </a:prstGeom>
          <a:noFill/>
        </p:spPr>
        <p:txBody>
          <a:bodyPr wrap="square" rtlCol="0">
            <a:spAutoFit/>
          </a:bodyPr>
          <a:lstStyle/>
          <a:p>
            <a:pPr algn="just"/>
            <a:r>
              <a:rPr lang="es-ES" sz="3200">
                <a:solidFill>
                  <a:schemeClr val="bg1"/>
                </a:solidFill>
                <a:latin typeface="Glacial Indifference" panose="020B0604020202020204" charset="0"/>
              </a:rPr>
              <a:t>Enfoque nuevo sobre raíces sociológicas, busca tomar distancia de una mirada material de la configuración de poder. Busca entender por qué unos miran desde lo material y otros desde lo ideacional.</a:t>
            </a:r>
          </a:p>
          <a:p>
            <a:pPr algn="just"/>
            <a:endParaRPr lang="es-ES" sz="3200">
              <a:solidFill>
                <a:schemeClr val="bg1"/>
              </a:solidFill>
              <a:latin typeface="Glacial Indifference" panose="020B0604020202020204" charset="0"/>
            </a:endParaRPr>
          </a:p>
          <a:p>
            <a:pPr algn="just"/>
            <a:r>
              <a:rPr lang="es-ES" sz="3200">
                <a:solidFill>
                  <a:schemeClr val="bg1"/>
                </a:solidFill>
                <a:latin typeface="Glacial Indifference" panose="020B0604020202020204" charset="0"/>
              </a:rPr>
              <a:t>Investiga como las ideas definen la estructura internacional, cómo se estructura y configuran las identidades de los Estados, sus intereses y política exterior, y cómo los Estados y actores no estatales reproducen la estructura. </a:t>
            </a:r>
          </a:p>
          <a:p>
            <a:pPr algn="just"/>
            <a:endParaRPr lang="es-ES" sz="3200">
              <a:solidFill>
                <a:schemeClr val="bg1"/>
              </a:solidFill>
              <a:latin typeface="Glacial Indifference" panose="020B0604020202020204" charset="0"/>
            </a:endParaRPr>
          </a:p>
          <a:p>
            <a:pPr algn="just"/>
            <a:endParaRPr lang="es-CL" sz="3200">
              <a:solidFill>
                <a:schemeClr val="bg1"/>
              </a:solidFill>
              <a:latin typeface="Glacial Indifference" panose="020B060402020202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13B2F"/>
        </a:solidFill>
        <a:effectLst/>
      </p:bgPr>
    </p:bg>
    <p:spTree>
      <p:nvGrpSpPr>
        <p:cNvPr id="1" name=""/>
        <p:cNvGrpSpPr/>
        <p:nvPr/>
      </p:nvGrpSpPr>
      <p:grpSpPr>
        <a:xfrm>
          <a:off x="0" y="0"/>
          <a:ext cx="0" cy="0"/>
          <a:chOff x="0" y="0"/>
          <a:chExt cx="0" cy="0"/>
        </a:xfrm>
      </p:grpSpPr>
      <p:sp>
        <p:nvSpPr>
          <p:cNvPr id="2" name="AutoShape 2"/>
          <p:cNvSpPr/>
          <p:nvPr/>
        </p:nvSpPr>
        <p:spPr>
          <a:xfrm>
            <a:off x="-64407" y="9010800"/>
            <a:ext cx="18352407" cy="1276200"/>
          </a:xfrm>
          <a:prstGeom prst="rect">
            <a:avLst/>
          </a:prstGeom>
          <a:solidFill>
            <a:srgbClr val="C6BDA5"/>
          </a:solidFill>
        </p:spPr>
      </p:sp>
      <p:sp>
        <p:nvSpPr>
          <p:cNvPr id="19" name="Freeform 9">
            <a:extLst>
              <a:ext uri="{FF2B5EF4-FFF2-40B4-BE49-F238E27FC236}">
                <a16:creationId xmlns:a16="http://schemas.microsoft.com/office/drawing/2014/main" id="{D092D879-BD96-F546-23D0-779E6F9BF13E}"/>
              </a:ext>
            </a:extLst>
          </p:cNvPr>
          <p:cNvSpPr/>
          <p:nvPr/>
        </p:nvSpPr>
        <p:spPr>
          <a:xfrm>
            <a:off x="457200" y="6489782"/>
            <a:ext cx="1902632" cy="1967007"/>
          </a:xfrm>
          <a:custGeom>
            <a:avLst/>
            <a:gdLst/>
            <a:ahLst/>
            <a:cxnLst/>
            <a:rect l="l" t="t" r="r" b="b"/>
            <a:pathLst>
              <a:path w="1902632" h="1967007">
                <a:moveTo>
                  <a:pt x="0" y="0"/>
                </a:moveTo>
                <a:lnTo>
                  <a:pt x="1902632" y="0"/>
                </a:lnTo>
                <a:lnTo>
                  <a:pt x="1902632" y="1967006"/>
                </a:lnTo>
                <a:lnTo>
                  <a:pt x="0" y="1967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4">
            <a:extLst>
              <a:ext uri="{FF2B5EF4-FFF2-40B4-BE49-F238E27FC236}">
                <a16:creationId xmlns:a16="http://schemas.microsoft.com/office/drawing/2014/main" id="{1DC265E7-8563-6089-41CD-20E9E45B1F8E}"/>
              </a:ext>
            </a:extLst>
          </p:cNvPr>
          <p:cNvSpPr/>
          <p:nvPr/>
        </p:nvSpPr>
        <p:spPr>
          <a:xfrm>
            <a:off x="15011400" y="6438900"/>
            <a:ext cx="2452209" cy="2068772"/>
          </a:xfrm>
          <a:custGeom>
            <a:avLst/>
            <a:gdLst/>
            <a:ahLst/>
            <a:cxnLst/>
            <a:rect l="l" t="t" r="r" b="b"/>
            <a:pathLst>
              <a:path w="2452209" h="2068772">
                <a:moveTo>
                  <a:pt x="0" y="0"/>
                </a:moveTo>
                <a:lnTo>
                  <a:pt x="2452209" y="0"/>
                </a:lnTo>
                <a:lnTo>
                  <a:pt x="2452209" y="2068773"/>
                </a:lnTo>
                <a:lnTo>
                  <a:pt x="0" y="20687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CuadroTexto 20">
            <a:extLst>
              <a:ext uri="{FF2B5EF4-FFF2-40B4-BE49-F238E27FC236}">
                <a16:creationId xmlns:a16="http://schemas.microsoft.com/office/drawing/2014/main" id="{702390E1-9681-B0FD-6CD1-6604E070DF91}"/>
              </a:ext>
            </a:extLst>
          </p:cNvPr>
          <p:cNvSpPr txBox="1"/>
          <p:nvPr/>
        </p:nvSpPr>
        <p:spPr>
          <a:xfrm>
            <a:off x="2356114" y="647700"/>
            <a:ext cx="13618846" cy="1446550"/>
          </a:xfrm>
          <a:prstGeom prst="rect">
            <a:avLst/>
          </a:prstGeom>
          <a:noFill/>
        </p:spPr>
        <p:txBody>
          <a:bodyPr wrap="square" rtlCol="0">
            <a:spAutoFit/>
          </a:bodyPr>
          <a:lstStyle/>
          <a:p>
            <a:r>
              <a:rPr lang="es-CL" sz="8800">
                <a:solidFill>
                  <a:schemeClr val="bg2"/>
                </a:solidFill>
                <a:latin typeface="Ahsing Italics"/>
              </a:rPr>
              <a:t>Teorías</a:t>
            </a:r>
            <a:r>
              <a:rPr lang="es-CL" sz="8800">
                <a:solidFill>
                  <a:schemeClr val="bg1"/>
                </a:solidFill>
                <a:latin typeface="Ahsing Italics"/>
              </a:rPr>
              <a:t> </a:t>
            </a:r>
            <a:r>
              <a:rPr lang="es-CL" sz="8800">
                <a:solidFill>
                  <a:schemeClr val="bg2"/>
                </a:solidFill>
                <a:latin typeface="Ahsing Italics"/>
              </a:rPr>
              <a:t>de alcance medio</a:t>
            </a:r>
          </a:p>
        </p:txBody>
      </p:sp>
      <p:sp>
        <p:nvSpPr>
          <p:cNvPr id="23" name="CuadroTexto 22">
            <a:extLst>
              <a:ext uri="{FF2B5EF4-FFF2-40B4-BE49-F238E27FC236}">
                <a16:creationId xmlns:a16="http://schemas.microsoft.com/office/drawing/2014/main" id="{78D04420-61B0-BAF7-4D6F-EFB6DE676CBF}"/>
              </a:ext>
            </a:extLst>
          </p:cNvPr>
          <p:cNvSpPr txBox="1"/>
          <p:nvPr/>
        </p:nvSpPr>
        <p:spPr>
          <a:xfrm>
            <a:off x="2475316" y="2592732"/>
            <a:ext cx="12536084" cy="5016758"/>
          </a:xfrm>
          <a:prstGeom prst="rect">
            <a:avLst/>
          </a:prstGeom>
          <a:noFill/>
        </p:spPr>
        <p:txBody>
          <a:bodyPr wrap="square" rtlCol="0">
            <a:spAutoFit/>
          </a:bodyPr>
          <a:lstStyle/>
          <a:p>
            <a:pPr algn="just"/>
            <a:r>
              <a:rPr lang="es-ES" sz="3200" dirty="0">
                <a:solidFill>
                  <a:schemeClr val="bg1"/>
                </a:solidFill>
                <a:latin typeface="Glacial Indifference" panose="020B0604020202020204" charset="0"/>
              </a:rPr>
              <a:t>Las teorías de alcance tratan de precisar, explicar y describir interacciones y dinámicas en el sistema internacional y cómo se diferencian y canalizan en situaciones más concretas. Algunas de las áreas que estas teorías se preocupan de revisar pueden ser en aspectos de seguridad, competencia entre sectores más dominantes o sobre cómo toman decisiones las autoridades. En base a esto se realiza un análisis concreto de cada caso a través de métodos investigativos. </a:t>
            </a:r>
          </a:p>
          <a:p>
            <a:pPr algn="just"/>
            <a:endParaRPr lang="es-ES" sz="3200" dirty="0">
              <a:solidFill>
                <a:schemeClr val="bg1"/>
              </a:solidFill>
              <a:latin typeface="Glacial Indifference" panose="020B0604020202020204" charset="0"/>
            </a:endParaRPr>
          </a:p>
          <a:p>
            <a:pPr marL="457200" indent="-457200" algn="just">
              <a:buFont typeface="Arial" panose="020B0604020202020204" pitchFamily="34" charset="0"/>
              <a:buChar char="•"/>
            </a:pPr>
            <a:r>
              <a:rPr lang="es-ES" sz="3200" dirty="0">
                <a:solidFill>
                  <a:schemeClr val="bg1"/>
                </a:solidFill>
                <a:latin typeface="Glacial Indifference" panose="020B0604020202020204" charset="0"/>
              </a:rPr>
              <a:t>Teorías se entienden como un marco de entendimiento.</a:t>
            </a:r>
            <a:endParaRPr lang="es-CL" sz="3200" dirty="0">
              <a:solidFill>
                <a:schemeClr val="bg1"/>
              </a:solidFill>
              <a:latin typeface="Glacial Indifference" panose="020B0604020202020204" charset="0"/>
              <a:ea typeface="Vollkorn" panose="020B060402020202020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cc91fd2-7ef6-43fe-bc1e-4fde2b5a3a9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6C5F7B533E3D74F8821B824E936E7AD" ma:contentTypeVersion="11" ma:contentTypeDescription="Crear nuevo documento." ma:contentTypeScope="" ma:versionID="6539bc47d4cb93010f3898a75d49cf6f">
  <xsd:schema xmlns:xsd="http://www.w3.org/2001/XMLSchema" xmlns:xs="http://www.w3.org/2001/XMLSchema" xmlns:p="http://schemas.microsoft.com/office/2006/metadata/properties" xmlns:ns3="bcc91fd2-7ef6-43fe-bc1e-4fde2b5a3a93" targetNamespace="http://schemas.microsoft.com/office/2006/metadata/properties" ma:root="true" ma:fieldsID="a3ee1abb5ff442d68423465e8804e976" ns3:_="">
    <xsd:import namespace="bcc91fd2-7ef6-43fe-bc1e-4fde2b5a3a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91fd2-7ef6-43fe-bc1e-4fde2b5a3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2BC5AD-64F8-4888-B56F-E28208D0DC46}">
  <ds:schemaRefs>
    <ds:schemaRef ds:uri="http://schemas.microsoft.com/office/infopath/2007/PartnerControls"/>
    <ds:schemaRef ds:uri="http://www.w3.org/XML/1998/namespace"/>
    <ds:schemaRef ds:uri="http://schemas.microsoft.com/office/2006/documentManagement/types"/>
    <ds:schemaRef ds:uri="bcc91fd2-7ef6-43fe-bc1e-4fde2b5a3a93"/>
    <ds:schemaRef ds:uri="http://schemas.microsoft.com/office/2006/metadata/properties"/>
    <ds:schemaRef ds:uri="http://purl.org/dc/elements/1.1/"/>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C7E7B4C5-1589-40D0-9B1E-00AE69AAA06C}">
  <ds:schemaRefs>
    <ds:schemaRef ds:uri="bcc91fd2-7ef6-43fe-bc1e-4fde2b5a3a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0E292D7-54A0-48A0-A447-24C6DFBCD8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TotalTime>
  <Words>1431</Words>
  <Application>Microsoft Office PowerPoint</Application>
  <PresentationFormat>Personalizado</PresentationFormat>
  <Paragraphs>104</Paragraphs>
  <Slides>17</Slides>
  <Notes>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17</vt:i4>
      </vt:variant>
    </vt:vector>
  </HeadingPairs>
  <TitlesOfParts>
    <vt:vector size="28" baseType="lpstr">
      <vt:lpstr>Ahsing</vt:lpstr>
      <vt:lpstr>Vollkorn</vt:lpstr>
      <vt:lpstr>Glacial Indifference</vt:lpstr>
      <vt:lpstr>Segoe UI</vt:lpstr>
      <vt:lpstr>Ahsing Italics</vt:lpstr>
      <vt:lpstr>Arial</vt:lpstr>
      <vt:lpstr>Glacial Indifference Bold</vt:lpstr>
      <vt:lpstr>Repo Light</vt:lpstr>
      <vt:lpstr>Calibri</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Ayudantía Examen</dc:title>
  <cp:lastModifiedBy>Raúl Alberto Hernán</cp:lastModifiedBy>
  <cp:revision>2</cp:revision>
  <dcterms:created xsi:type="dcterms:W3CDTF">2006-08-16T00:00:00Z</dcterms:created>
  <dcterms:modified xsi:type="dcterms:W3CDTF">2023-06-29T21:34:39Z</dcterms:modified>
  <dc:identifier>DAFnJPmCQUk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0x010100F6C5F7B533E3D74F8821B824E936E7AD</vt:lpwstr>
  </property>
</Properties>
</file>