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notesMasterIdLst>
    <p:notesMasterId r:id="rId29"/>
  </p:notesMasterIdLst>
  <p:sldIdLst>
    <p:sldId id="256" r:id="rId2"/>
    <p:sldId id="265" r:id="rId3"/>
    <p:sldId id="267" r:id="rId4"/>
    <p:sldId id="293" r:id="rId5"/>
    <p:sldId id="295" r:id="rId6"/>
    <p:sldId id="288" r:id="rId7"/>
    <p:sldId id="294" r:id="rId8"/>
    <p:sldId id="289" r:id="rId9"/>
    <p:sldId id="291" r:id="rId10"/>
    <p:sldId id="292" r:id="rId11"/>
    <p:sldId id="257" r:id="rId12"/>
    <p:sldId id="261" r:id="rId13"/>
    <p:sldId id="266" r:id="rId14"/>
    <p:sldId id="262" r:id="rId15"/>
    <p:sldId id="264" r:id="rId16"/>
    <p:sldId id="259" r:id="rId17"/>
    <p:sldId id="271" r:id="rId18"/>
    <p:sldId id="282" r:id="rId19"/>
    <p:sldId id="283" r:id="rId20"/>
    <p:sldId id="274" r:id="rId21"/>
    <p:sldId id="284" r:id="rId22"/>
    <p:sldId id="275" r:id="rId23"/>
    <p:sldId id="277" r:id="rId24"/>
    <p:sldId id="279" r:id="rId25"/>
    <p:sldId id="280" r:id="rId26"/>
    <p:sldId id="281" r:id="rId27"/>
    <p:sldId id="28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477" autoAdjust="0"/>
  </p:normalViewPr>
  <p:slideViewPr>
    <p:cSldViewPr snapToGrid="0">
      <p:cViewPr varScale="1">
        <p:scale>
          <a:sx n="49" d="100"/>
          <a:sy n="49" d="100"/>
        </p:scale>
        <p:origin x="66" y="594"/>
      </p:cViewPr>
      <p:guideLst>
        <p:guide orient="horz" pos="2160"/>
        <p:guide pos="3840"/>
      </p:guideLst>
    </p:cSldViewPr>
  </p:slideViewPr>
  <p:outlineViewPr>
    <p:cViewPr>
      <p:scale>
        <a:sx n="33" d="100"/>
        <a:sy n="33" d="100"/>
      </p:scale>
      <p:origin x="0" y="8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14D6E-5544-4DE1-8D54-B3D76089036C}" type="datetimeFigureOut">
              <a:rPr lang="es-CL" smtClean="0"/>
              <a:t>04-04-2023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036E1-E721-48A0-B8A8-69A8FF4F88E7}" type="slidenum">
              <a:rPr lang="es-CL" smtClean="0"/>
              <a:t>‹Nº›</a:t>
            </a:fld>
            <a:endParaRPr lang="es-CL"/>
          </a:p>
        </p:txBody>
      </p:sp>
    </p:spTree>
    <p:extLst>
      <p:ext uri="{BB962C8B-B14F-4D97-AF65-F5344CB8AC3E}">
        <p14:creationId xmlns:p14="http://schemas.microsoft.com/office/powerpoint/2010/main" val="1681223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FCF036E1-E721-48A0-B8A8-69A8FF4F88E7}" type="slidenum">
              <a:rPr lang="es-CL" smtClean="0"/>
              <a:t>22</a:t>
            </a:fld>
            <a:endParaRPr lang="es-CL"/>
          </a:p>
        </p:txBody>
      </p:sp>
    </p:spTree>
    <p:extLst>
      <p:ext uri="{BB962C8B-B14F-4D97-AF65-F5344CB8AC3E}">
        <p14:creationId xmlns:p14="http://schemas.microsoft.com/office/powerpoint/2010/main" val="4271505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FCF036E1-E721-48A0-B8A8-69A8FF4F88E7}" type="slidenum">
              <a:rPr lang="es-CL" smtClean="0"/>
              <a:t>24</a:t>
            </a:fld>
            <a:endParaRPr lang="es-CL"/>
          </a:p>
        </p:txBody>
      </p:sp>
    </p:spTree>
    <p:extLst>
      <p:ext uri="{BB962C8B-B14F-4D97-AF65-F5344CB8AC3E}">
        <p14:creationId xmlns:p14="http://schemas.microsoft.com/office/powerpoint/2010/main" val="1061674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4/4/2023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2211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BE451C3-0FF4-47C4-B829-773ADF60F88C}" type="datetimeFigureOut">
              <a:rPr lang="en-US" smtClean="0"/>
              <a:t>4/4/2023</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501081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4/4/2023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6492166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4/4/2023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33591296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4/4/2023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0552990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E451C3-0FF4-47C4-B829-773ADF60F88C}" type="datetimeFigureOut">
              <a:rPr lang="en-US" smtClean="0"/>
              <a:t>4/4/2023</a:t>
            </a:fld>
            <a:endParaRPr lang="en-US" dirty="0"/>
          </a:p>
        </p:txBody>
      </p:sp>
      <p:sp>
        <p:nvSpPr>
          <p:cNvPr id="4"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7948455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E451C3-0FF4-47C4-B829-773ADF60F88C}" type="datetimeFigureOut">
              <a:rPr lang="en-US" smtClean="0"/>
              <a:t>4/4/2023</a:t>
            </a:fld>
            <a:endParaRPr lang="en-US" dirty="0"/>
          </a:p>
        </p:txBody>
      </p:sp>
      <p:sp>
        <p:nvSpPr>
          <p:cNvPr id="4"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6819973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4/4/2023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73443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4/4/2023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1080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4/4/2023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8488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34E6425-0181-43F2-84FC-787E803FD2F8}" type="datetimeFigureOut">
              <a:rPr lang="en-US" smtClean="0"/>
              <a:t>4/4/2023</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55164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4/4/2023</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26011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4/4/2023</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60731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t>4/4/2023</a:t>
            </a:fld>
            <a:endParaRPr lang="en-US" dirty="0"/>
          </a:p>
        </p:txBody>
      </p:sp>
      <p:sp>
        <p:nvSpPr>
          <p:cNvPr id="5" name="Footer Placeholder 3"/>
          <p:cNvSpPr>
            <a:spLocks noGrp="1"/>
          </p:cNvSpPr>
          <p:nvPr>
            <p:ph type="ftr" sz="quarter" idx="11"/>
          </p:nvPr>
        </p:nvSpPr>
        <p:spPr/>
        <p:txBody>
          <a:bodyPr/>
          <a:lstStyle/>
          <a:p>
            <a:r>
              <a:rPr lang="en-US" smtClean="0"/>
              <a:t>
              </a:t>
            </a:r>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0722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t>4/4/2023</a:t>
            </a:fld>
            <a:endParaRPr lang="en-US" dirty="0"/>
          </a:p>
        </p:txBody>
      </p:sp>
      <p:sp>
        <p:nvSpPr>
          <p:cNvPr id="5" name="Footer Placeholder 2"/>
          <p:cNvSpPr>
            <a:spLocks noGrp="1"/>
          </p:cNvSpPr>
          <p:nvPr>
            <p:ph type="ftr" sz="quarter" idx="11"/>
          </p:nvPr>
        </p:nvSpPr>
        <p:spPr/>
        <p:txBody>
          <a:bodyPr/>
          <a:lstStyle/>
          <a:p>
            <a:r>
              <a:rPr lang="en-US" smtClean="0"/>
              <a:t>
              </a:t>
            </a:r>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71801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76E86A4C-8E40-4F87-A4F0-01A0687C5742}" type="datetimeFigureOut">
              <a:rPr lang="en-US" smtClean="0"/>
              <a:t>4/4/2023</a:t>
            </a:fld>
            <a:endParaRPr lang="en-US" dirty="0"/>
          </a:p>
        </p:txBody>
      </p:sp>
      <p:sp>
        <p:nvSpPr>
          <p:cNvPr id="5" name="Footer Placeholder 5"/>
          <p:cNvSpPr>
            <a:spLocks noGrp="1"/>
          </p:cNvSpPr>
          <p:nvPr>
            <p:ph type="ftr" sz="quarter" idx="11"/>
          </p:nvPr>
        </p:nvSpPr>
        <p:spPr/>
        <p:txBody>
          <a:bodyPr/>
          <a:lstStyle/>
          <a:p>
            <a:r>
              <a:rPr lang="en-US" smtClean="0"/>
              <a:t>
              </a:t>
            </a:r>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60678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5E72C73-2D91-4E12-BA25-F0AA0C03599B}" type="datetimeFigureOut">
              <a:rPr lang="en-US" smtClean="0"/>
              <a:t>4/4/2023</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20112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E451C3-0FF4-47C4-B829-773ADF60F88C}" type="datetimeFigureOut">
              <a:rPr lang="en-US" smtClean="0"/>
              <a:t>4/4/2023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smtClean="0"/>
              <a:t>
              </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24503549"/>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54954" y="534573"/>
            <a:ext cx="10535297" cy="3220556"/>
          </a:xfrm>
        </p:spPr>
        <p:txBody>
          <a:bodyPr>
            <a:normAutofit/>
          </a:bodyPr>
          <a:lstStyle/>
          <a:p>
            <a:r>
              <a:rPr lang="es-MX" sz="4000" dirty="0" smtClean="0">
                <a:latin typeface="Calisto MT" panose="02040603050505030304" pitchFamily="18" charset="0"/>
              </a:rPr>
              <a:t>Meditación , </a:t>
            </a:r>
            <a:br>
              <a:rPr lang="es-MX" sz="4000" dirty="0" smtClean="0">
                <a:latin typeface="Calisto MT" panose="02040603050505030304" pitchFamily="18" charset="0"/>
              </a:rPr>
            </a:br>
            <a:r>
              <a:rPr lang="es-MX" sz="4000" dirty="0" smtClean="0">
                <a:latin typeface="Calisto MT" panose="02040603050505030304" pitchFamily="18" charset="0"/>
              </a:rPr>
              <a:t>Respiración y</a:t>
            </a:r>
            <a:br>
              <a:rPr lang="es-MX" sz="4000" dirty="0" smtClean="0">
                <a:latin typeface="Calisto MT" panose="02040603050505030304" pitchFamily="18" charset="0"/>
              </a:rPr>
            </a:br>
            <a:r>
              <a:rPr lang="es-MX" sz="4000" dirty="0" smtClean="0">
                <a:latin typeface="Calisto MT" panose="02040603050505030304" pitchFamily="18" charset="0"/>
              </a:rPr>
              <a:t>Postura.                       </a:t>
            </a:r>
            <a:endParaRPr lang="es-CL" sz="4000" dirty="0">
              <a:latin typeface="Calisto MT" panose="02040603050505030304" pitchFamily="18" charset="0"/>
            </a:endParaRPr>
          </a:p>
        </p:txBody>
      </p:sp>
      <p:sp>
        <p:nvSpPr>
          <p:cNvPr id="3" name="Subtítulo 2"/>
          <p:cNvSpPr>
            <a:spLocks noGrp="1"/>
          </p:cNvSpPr>
          <p:nvPr>
            <p:ph type="subTitle" idx="1"/>
          </p:nvPr>
        </p:nvSpPr>
        <p:spPr>
          <a:xfrm>
            <a:off x="1054943" y="4663080"/>
            <a:ext cx="8825658" cy="1735962"/>
          </a:xfrm>
          <a:noFill/>
        </p:spPr>
        <p:txBody>
          <a:bodyPr>
            <a:normAutofit/>
          </a:bodyPr>
          <a:lstStyle/>
          <a:p>
            <a:r>
              <a:rPr lang="es-MX" sz="1400" dirty="0" smtClean="0">
                <a:latin typeface="Calisto MT" panose="02040603050505030304" pitchFamily="18" charset="0"/>
              </a:rPr>
              <a:t>PAMELA Díaz GALLEGOS</a:t>
            </a:r>
          </a:p>
          <a:p>
            <a:r>
              <a:rPr lang="es-MX" sz="1400" dirty="0" smtClean="0">
                <a:latin typeface="Calisto MT" panose="02040603050505030304" pitchFamily="18" charset="0"/>
              </a:rPr>
              <a:t>Fonoaudióloga </a:t>
            </a:r>
          </a:p>
          <a:p>
            <a:r>
              <a:rPr lang="es-MX" sz="1400" dirty="0" smtClean="0">
                <a:latin typeface="Calisto MT" panose="02040603050505030304" pitchFamily="18" charset="0"/>
              </a:rPr>
              <a:t>Electivo de Yoga </a:t>
            </a:r>
            <a:endParaRPr lang="es-MX" sz="1400" dirty="0" smtClean="0">
              <a:latin typeface="Calisto MT" panose="02040603050505030304" pitchFamily="18" charset="0"/>
            </a:endParaRPr>
          </a:p>
          <a:p>
            <a:r>
              <a:rPr lang="es-MX" sz="1400" dirty="0" smtClean="0">
                <a:latin typeface="Calisto MT" panose="02040603050505030304" pitchFamily="18" charset="0"/>
              </a:rPr>
              <a:t>Facultad de derecho universidad de chile </a:t>
            </a:r>
          </a:p>
          <a:p>
            <a:r>
              <a:rPr lang="es-MX" sz="1400" dirty="0" smtClean="0">
                <a:latin typeface="Calisto MT" panose="02040603050505030304" pitchFamily="18" charset="0"/>
              </a:rPr>
              <a:t>Primer semestre </a:t>
            </a:r>
            <a:r>
              <a:rPr lang="es-MX" sz="1400" dirty="0">
                <a:latin typeface="Calisto MT" panose="02040603050505030304" pitchFamily="18" charset="0"/>
              </a:rPr>
              <a:t> </a:t>
            </a:r>
            <a:r>
              <a:rPr lang="es-MX" sz="1400" dirty="0" smtClean="0">
                <a:latin typeface="Calisto MT" panose="02040603050505030304" pitchFamily="18" charset="0"/>
              </a:rPr>
              <a:t>2023</a:t>
            </a:r>
            <a:endParaRPr lang="es-CL" sz="1400" dirty="0">
              <a:latin typeface="Calisto MT" panose="0204060305050503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210" y="1621530"/>
            <a:ext cx="3889828" cy="2133599"/>
          </a:xfrm>
          <a:prstGeom prst="rect">
            <a:avLst/>
          </a:prstGeom>
        </p:spPr>
      </p:pic>
    </p:spTree>
    <p:extLst>
      <p:ext uri="{BB962C8B-B14F-4D97-AF65-F5344CB8AC3E}">
        <p14:creationId xmlns:p14="http://schemas.microsoft.com/office/powerpoint/2010/main" val="91881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0"/>
            <a:ext cx="9404723" cy="1214438"/>
          </a:xfrm>
        </p:spPr>
        <p:txBody>
          <a:bodyPr/>
          <a:lstStyle/>
          <a:p>
            <a:endParaRPr lang="es-CL" dirty="0"/>
          </a:p>
        </p:txBody>
      </p:sp>
      <p:sp>
        <p:nvSpPr>
          <p:cNvPr id="3" name="Marcador de contenido 2"/>
          <p:cNvSpPr>
            <a:spLocks noGrp="1"/>
          </p:cNvSpPr>
          <p:nvPr>
            <p:ph idx="1"/>
          </p:nvPr>
        </p:nvSpPr>
        <p:spPr>
          <a:xfrm>
            <a:off x="1103312" y="1243014"/>
            <a:ext cx="8946541" cy="5005386"/>
          </a:xfrm>
        </p:spPr>
        <p:txBody>
          <a:bodyPr>
            <a:normAutofit/>
          </a:bodyPr>
          <a:lstStyle/>
          <a:p>
            <a:pPr marL="0" indent="0">
              <a:buNone/>
            </a:pPr>
            <a:endParaRPr lang="es-MX" dirty="0" smtClean="0">
              <a:latin typeface="Calisto MT" panose="02040603050505030304" pitchFamily="18" charset="0"/>
            </a:endParaRPr>
          </a:p>
          <a:p>
            <a:pPr marL="0" indent="0">
              <a:buNone/>
            </a:pPr>
            <a:endParaRPr lang="es-MX" dirty="0">
              <a:latin typeface="Calisto MT" panose="02040603050505030304" pitchFamily="18" charset="0"/>
            </a:endParaRPr>
          </a:p>
          <a:p>
            <a:pPr marL="0" indent="0">
              <a:buNone/>
            </a:pPr>
            <a:endParaRPr lang="es-MX" dirty="0" smtClean="0">
              <a:latin typeface="Calisto MT" panose="02040603050505030304" pitchFamily="18" charset="0"/>
            </a:endParaRPr>
          </a:p>
          <a:p>
            <a:pPr marL="0" indent="0">
              <a:buNone/>
            </a:pPr>
            <a:r>
              <a:rPr lang="es-MX" dirty="0" smtClean="0">
                <a:latin typeface="Calisto MT" panose="02040603050505030304" pitchFamily="18" charset="0"/>
              </a:rPr>
              <a:t>Por otro lado debido a la correlación que existe entre actividad mental y respiración  , el pranayama es muy importante para la meditación , controla la mente y la oxigena , reordena nuestros pensamientos y nos entrega claridad mental y nos proporciona una reducción significativa de la excesiva ansiedad y el estrés . </a:t>
            </a:r>
          </a:p>
          <a:p>
            <a:pPr marL="0" indent="0">
              <a:buNone/>
            </a:pPr>
            <a:r>
              <a:rPr lang="es-MX" dirty="0" smtClean="0">
                <a:latin typeface="Calisto MT" panose="02040603050505030304" pitchFamily="18" charset="0"/>
              </a:rPr>
              <a:t>E ahí la razón por el cúal el pranayama precede toda meditación , además nos predispone un estado de alerta , aquietando nuestros pensamientos . </a:t>
            </a:r>
          </a:p>
          <a:p>
            <a:pPr marL="0" indent="0">
              <a:buNone/>
            </a:pPr>
            <a:r>
              <a:rPr lang="es-MX" dirty="0" smtClean="0">
                <a:latin typeface="Calisto MT" panose="02040603050505030304" pitchFamily="18" charset="0"/>
              </a:rPr>
              <a:t>Esta ciencia en muy importante ya que eleva al estudiante a un nivel más avanzado de conciencia , gracias al incremento de sus practicas meditativas . </a:t>
            </a:r>
          </a:p>
          <a:p>
            <a:endParaRPr lang="es-MX" b="1" dirty="0" smtClean="0"/>
          </a:p>
          <a:p>
            <a:endParaRPr lang="es-CL"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650" y="214310"/>
            <a:ext cx="4571999" cy="2143124"/>
          </a:xfrm>
          <a:prstGeom prst="rect">
            <a:avLst/>
          </a:prstGeom>
        </p:spPr>
      </p:pic>
    </p:spTree>
    <p:extLst>
      <p:ext uri="{BB962C8B-B14F-4D97-AF65-F5344CB8AC3E}">
        <p14:creationId xmlns:p14="http://schemas.microsoft.com/office/powerpoint/2010/main" val="2402433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54954" y="-321376"/>
            <a:ext cx="9255137" cy="3472540"/>
          </a:xfrm>
        </p:spPr>
        <p:txBody>
          <a:bodyPr>
            <a:normAutofit/>
          </a:bodyPr>
          <a:lstStyle/>
          <a:p>
            <a:pPr marL="342900" indent="-342900">
              <a:buFont typeface="Arial" panose="020B0604020202020204" pitchFamily="34" charset="0"/>
              <a:buChar char="•"/>
            </a:pPr>
            <a:r>
              <a:rPr lang="es-MX" sz="2000" i="1" dirty="0" smtClean="0"/>
              <a:t> </a:t>
            </a:r>
            <a:r>
              <a:rPr lang="es-MX" sz="2400" b="1" i="1" dirty="0" smtClean="0">
                <a:latin typeface="Calisto MT" panose="02040603050505030304" pitchFamily="18" charset="0"/>
              </a:rPr>
              <a:t>Postura:  </a:t>
            </a:r>
            <a:r>
              <a:rPr lang="es-MX" sz="2400" b="1" dirty="0" smtClean="0">
                <a:latin typeface="Calisto MT" panose="02040603050505030304" pitchFamily="18" charset="0"/>
              </a:rPr>
              <a:t/>
            </a:r>
            <a:br>
              <a:rPr lang="es-MX" sz="2400" b="1" dirty="0" smtClean="0">
                <a:latin typeface="Calisto MT" panose="02040603050505030304" pitchFamily="18" charset="0"/>
              </a:rPr>
            </a:br>
            <a:r>
              <a:rPr lang="es-MX" sz="2000" b="1" dirty="0" smtClean="0">
                <a:latin typeface="Calisto MT" panose="02040603050505030304" pitchFamily="18" charset="0"/>
              </a:rPr>
              <a:t/>
            </a:r>
            <a:br>
              <a:rPr lang="es-MX" sz="2000" b="1" dirty="0" smtClean="0">
                <a:latin typeface="Calisto MT" panose="02040603050505030304" pitchFamily="18" charset="0"/>
              </a:rPr>
            </a:br>
            <a:r>
              <a:rPr lang="es-MX" sz="2000" dirty="0" smtClean="0">
                <a:latin typeface="Calisto MT" panose="02040603050505030304" pitchFamily="18" charset="0"/>
              </a:rPr>
              <a:t>Para la práctica de la meditación y algunas posturas de yoga es indispensable sentirse cómodo y a gusto ya que es muy difícil centrar la mente cuando se experimenta una molestia o dolor</a:t>
            </a:r>
            <a:r>
              <a:rPr lang="es-MX" sz="2000" b="1" dirty="0" smtClean="0">
                <a:latin typeface="Calisto MT" panose="02040603050505030304" pitchFamily="18" charset="0"/>
              </a:rPr>
              <a:t> . </a:t>
            </a:r>
            <a:br>
              <a:rPr lang="es-MX" sz="2000" b="1" dirty="0" smtClean="0">
                <a:latin typeface="Calisto MT" panose="02040603050505030304" pitchFamily="18" charset="0"/>
              </a:rPr>
            </a:br>
            <a:r>
              <a:rPr lang="es-MX" sz="2000" dirty="0" smtClean="0">
                <a:latin typeface="Calisto MT" panose="02040603050505030304" pitchFamily="18" charset="0"/>
              </a:rPr>
              <a:t>Por ello es recomendable sentarse sobre una superficie suave </a:t>
            </a:r>
            <a:br>
              <a:rPr lang="es-MX" sz="2000" dirty="0" smtClean="0">
                <a:latin typeface="Calisto MT" panose="02040603050505030304" pitchFamily="18" charset="0"/>
              </a:rPr>
            </a:br>
            <a:r>
              <a:rPr lang="es-MX" sz="2000" dirty="0" smtClean="0">
                <a:latin typeface="Calisto MT" panose="02040603050505030304" pitchFamily="18" charset="0"/>
              </a:rPr>
              <a:t>Una vez ubicados en el sitio adecuado , se sientan  en el suelo con las piernas cruzadas , la espalda recta y mirada de frente , en un punto </a:t>
            </a:r>
            <a:r>
              <a:rPr lang="es-MX" sz="2400" dirty="0">
                <a:latin typeface="Calisto MT" panose="02040603050505030304" pitchFamily="18" charset="0"/>
              </a:rPr>
              <a:t>f</a:t>
            </a:r>
            <a:r>
              <a:rPr lang="es-MX" sz="2400" dirty="0" smtClean="0">
                <a:latin typeface="Calisto MT" panose="02040603050505030304" pitchFamily="18" charset="0"/>
              </a:rPr>
              <a:t>ijo . </a:t>
            </a:r>
            <a:endParaRPr lang="es-CL" sz="2400" dirty="0">
              <a:latin typeface="Calisto MT" panose="02040603050505030304" pitchFamily="18" charset="0"/>
            </a:endParaRPr>
          </a:p>
        </p:txBody>
      </p:sp>
      <p:sp>
        <p:nvSpPr>
          <p:cNvPr id="3" name="Marcador de contenido 2"/>
          <p:cNvSpPr>
            <a:spLocks noGrp="1"/>
          </p:cNvSpPr>
          <p:nvPr>
            <p:ph type="subTitle" idx="1"/>
          </p:nvPr>
        </p:nvSpPr>
        <p:spPr>
          <a:xfrm>
            <a:off x="1212105" y="4791668"/>
            <a:ext cx="8825658" cy="861420"/>
          </a:xfrm>
        </p:spPr>
        <p:txBody>
          <a:bodyPr/>
          <a:lstStyle/>
          <a:p>
            <a:pPr marL="0" indent="0">
              <a:buNone/>
            </a:pPr>
            <a:r>
              <a:rPr lang="es-MX" dirty="0" smtClean="0"/>
              <a:t>  </a:t>
            </a:r>
            <a:endParaRPr lang="es-CL"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522" y="3418449"/>
            <a:ext cx="4839285" cy="3235569"/>
          </a:xfrm>
          <a:prstGeom prst="rect">
            <a:avLst/>
          </a:prstGeom>
        </p:spPr>
      </p:pic>
    </p:spTree>
    <p:extLst>
      <p:ext uri="{BB962C8B-B14F-4D97-AF65-F5344CB8AC3E}">
        <p14:creationId xmlns:p14="http://schemas.microsoft.com/office/powerpoint/2010/main" val="3080489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8825" y="382356"/>
            <a:ext cx="9404723" cy="1400530"/>
          </a:xfrm>
        </p:spPr>
        <p:txBody>
          <a:bodyPr/>
          <a:lstStyle/>
          <a:p>
            <a:pPr marL="342900" indent="-342900">
              <a:buFont typeface="Arial" panose="020B0604020202020204" pitchFamily="34" charset="0"/>
              <a:buChar char="•"/>
            </a:pPr>
            <a:r>
              <a:rPr lang="es-CL" sz="2400" i="1" dirty="0" smtClean="0">
                <a:latin typeface="Calisto MT" panose="02040603050505030304" pitchFamily="18" charset="0"/>
              </a:rPr>
              <a:t>         </a:t>
            </a:r>
            <a:r>
              <a:rPr lang="es-CL" sz="2400" b="1" i="1" dirty="0" smtClean="0">
                <a:latin typeface="Calisto MT" panose="02040603050505030304" pitchFamily="18" charset="0"/>
              </a:rPr>
              <a:t>Postura y posicionamiento: </a:t>
            </a:r>
            <a:r>
              <a:rPr lang="es-CL" sz="2400" i="1" dirty="0" smtClean="0">
                <a:latin typeface="Calisto MT" panose="02040603050505030304" pitchFamily="18" charset="0"/>
              </a:rPr>
              <a:t/>
            </a:r>
            <a:br>
              <a:rPr lang="es-CL" sz="2400" i="1" dirty="0" smtClean="0">
                <a:latin typeface="Calisto MT" panose="02040603050505030304" pitchFamily="18" charset="0"/>
              </a:rPr>
            </a:br>
            <a:endParaRPr lang="es-CL" sz="2400" i="1" dirty="0">
              <a:latin typeface="Calisto MT" panose="02040603050505030304" pitchFamily="18" charset="0"/>
            </a:endParaRPr>
          </a:p>
        </p:txBody>
      </p:sp>
      <p:sp>
        <p:nvSpPr>
          <p:cNvPr id="3" name="Marcador de contenido 2"/>
          <p:cNvSpPr>
            <a:spLocks noGrp="1"/>
          </p:cNvSpPr>
          <p:nvPr>
            <p:ph idx="1"/>
          </p:nvPr>
        </p:nvSpPr>
        <p:spPr>
          <a:xfrm>
            <a:off x="1117600" y="2124355"/>
            <a:ext cx="8946541" cy="4195481"/>
          </a:xfrm>
        </p:spPr>
        <p:txBody>
          <a:bodyPr>
            <a:normAutofit/>
          </a:bodyPr>
          <a:lstStyle/>
          <a:p>
            <a:pPr marL="0" indent="0">
              <a:buNone/>
            </a:pPr>
            <a:endParaRPr lang="es-MX" dirty="0" smtClean="0">
              <a:latin typeface="Calisto MT" panose="02040603050505030304" pitchFamily="18" charset="0"/>
            </a:endParaRPr>
          </a:p>
          <a:p>
            <a:pPr marL="0" indent="0">
              <a:buNone/>
            </a:pPr>
            <a:endParaRPr lang="es-MX" dirty="0">
              <a:latin typeface="Calisto MT" panose="02040603050505030304" pitchFamily="18" charset="0"/>
            </a:endParaRPr>
          </a:p>
          <a:p>
            <a:pPr marL="0" indent="0">
              <a:buNone/>
            </a:pPr>
            <a:r>
              <a:rPr lang="es-MX" dirty="0" smtClean="0">
                <a:latin typeface="Calisto MT" panose="02040603050505030304" pitchFamily="18" charset="0"/>
              </a:rPr>
              <a:t>La columna vertebral debe mantenerse recta ; la pelvis se proyecta hacia adelante, la cabeza hacia lo alto y la nariz debe inclinarse levemente hacia abajo   . </a:t>
            </a:r>
          </a:p>
          <a:p>
            <a:pPr marL="0" indent="0">
              <a:buNone/>
            </a:pPr>
            <a:r>
              <a:rPr lang="es-MX" dirty="0" smtClean="0">
                <a:latin typeface="Calisto MT" panose="02040603050505030304" pitchFamily="18" charset="0"/>
              </a:rPr>
              <a:t>El dorso de la mano izquierda por su parte debe ponerse sobre la palma de la mano derecha , de tal manera que los dedos pulgares entren en contacto . Las manos reposan sobre el regazo . De esta manera el practicante garantiza una postura sólida , comparable con la estabilidad de una montaña .</a:t>
            </a:r>
          </a:p>
          <a:p>
            <a:pPr marL="0" indent="0">
              <a:buNone/>
            </a:pPr>
            <a:r>
              <a:rPr lang="es-MX" dirty="0" smtClean="0">
                <a:latin typeface="Calisto MT" panose="02040603050505030304" pitchFamily="18" charset="0"/>
              </a:rPr>
              <a:t>Estas especificaciones son muy importantes , ya que facilitan a circulación del CHI o la energía vital a través de la espalda .</a:t>
            </a:r>
          </a:p>
          <a:p>
            <a:pPr marL="0" indent="0">
              <a:buNone/>
            </a:pPr>
            <a:r>
              <a:rPr lang="es-MX" dirty="0" smtClean="0">
                <a:latin typeface="Calisto MT" panose="02040603050505030304" pitchFamily="18" charset="0"/>
              </a:rPr>
              <a:t>Así optimizan todas las funciones vitales del organismo. </a:t>
            </a:r>
          </a:p>
          <a:p>
            <a:pPr>
              <a:buFont typeface="Wingdings" panose="05000000000000000000" pitchFamily="2" charset="2"/>
              <a:buChar char="§"/>
            </a:pPr>
            <a:endParaRPr lang="es-CL" dirty="0">
              <a:latin typeface="Calisto MT" panose="02040603050505030304" pitchFamily="18" charset="0"/>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912" y="185737"/>
            <a:ext cx="3400425" cy="2528888"/>
          </a:xfrm>
          <a:prstGeom prst="rect">
            <a:avLst/>
          </a:prstGeom>
        </p:spPr>
      </p:pic>
    </p:spTree>
    <p:extLst>
      <p:ext uri="{BB962C8B-B14F-4D97-AF65-F5344CB8AC3E}">
        <p14:creationId xmlns:p14="http://schemas.microsoft.com/office/powerpoint/2010/main" val="3954480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6275968"/>
            <a:ext cx="10903464" cy="196947"/>
          </a:xfrm>
        </p:spPr>
        <p:txBody>
          <a:bodyPr/>
          <a:lstStyle/>
          <a:p>
            <a:r>
              <a:rPr lang="es-MX" sz="1400" smtClean="0"/>
              <a:t>.</a:t>
            </a:r>
            <a:endParaRPr lang="es-CL" sz="140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1359" y="295422"/>
            <a:ext cx="5119083" cy="6562578"/>
          </a:xfrm>
        </p:spPr>
      </p:pic>
    </p:spTree>
    <p:extLst>
      <p:ext uri="{BB962C8B-B14F-4D97-AF65-F5344CB8AC3E}">
        <p14:creationId xmlns:p14="http://schemas.microsoft.com/office/powerpoint/2010/main" val="2513269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i="1" smtClean="0"/>
              <a:t>                  </a:t>
            </a:r>
            <a:endParaRPr lang="es-CL" b="1" i="1"/>
          </a:p>
        </p:txBody>
      </p:sp>
      <p:sp>
        <p:nvSpPr>
          <p:cNvPr id="3" name="Marcador de contenido 2"/>
          <p:cNvSpPr>
            <a:spLocks noGrp="1"/>
          </p:cNvSpPr>
          <p:nvPr>
            <p:ph idx="1"/>
          </p:nvPr>
        </p:nvSpPr>
        <p:spPr>
          <a:xfrm>
            <a:off x="1103312" y="314325"/>
            <a:ext cx="9289939" cy="5934075"/>
          </a:xfrm>
        </p:spPr>
        <p:txBody>
          <a:bodyPr>
            <a:normAutofit fontScale="92500" lnSpcReduction="20000"/>
          </a:bodyPr>
          <a:lstStyle/>
          <a:p>
            <a:pPr marL="0" indent="0">
              <a:buNone/>
            </a:pPr>
            <a:r>
              <a:rPr lang="es-MX" sz="2400" b="1" dirty="0" smtClean="0">
                <a:latin typeface="Calisto MT" panose="02040603050505030304" pitchFamily="18" charset="0"/>
              </a:rPr>
              <a:t>    </a:t>
            </a:r>
          </a:p>
          <a:p>
            <a:pPr>
              <a:buFont typeface="Arial" panose="020B0604020202020204" pitchFamily="34" charset="0"/>
              <a:buChar char="•"/>
            </a:pPr>
            <a:r>
              <a:rPr lang="es-MX" sz="2400" b="1" i="1" dirty="0" smtClean="0">
                <a:latin typeface="Calisto MT" panose="02040603050505030304" pitchFamily="18" charset="0"/>
              </a:rPr>
              <a:t>Las Asanas:</a:t>
            </a:r>
          </a:p>
          <a:p>
            <a:pPr marL="0" indent="0">
              <a:buNone/>
            </a:pPr>
            <a:endParaRPr lang="es-MX" dirty="0" smtClean="0">
              <a:latin typeface="Calisto MT" panose="02040603050505030304" pitchFamily="18" charset="0"/>
            </a:endParaRPr>
          </a:p>
          <a:p>
            <a:pPr marL="0" indent="0">
              <a:buNone/>
            </a:pPr>
            <a:r>
              <a:rPr lang="es-MX" dirty="0" smtClean="0">
                <a:latin typeface="Calisto MT" panose="02040603050505030304" pitchFamily="18" charset="0"/>
              </a:rPr>
              <a:t>Son las distintas posturas  del yoga , que tienen como objetivo influir sobre el cuerpo y la mente .</a:t>
            </a:r>
          </a:p>
          <a:p>
            <a:pPr marL="0" indent="0">
              <a:buNone/>
            </a:pPr>
            <a:r>
              <a:rPr lang="es-MX" dirty="0">
                <a:latin typeface="Calisto MT" panose="02040603050505030304" pitchFamily="18" charset="0"/>
              </a:rPr>
              <a:t>E</a:t>
            </a:r>
            <a:r>
              <a:rPr lang="es-MX" dirty="0" smtClean="0">
                <a:latin typeface="Calisto MT" panose="02040603050505030304" pitchFamily="18" charset="0"/>
              </a:rPr>
              <a:t>s necesario </a:t>
            </a:r>
          </a:p>
          <a:p>
            <a:pPr marL="0" indent="0">
              <a:buNone/>
            </a:pPr>
            <a:r>
              <a:rPr lang="es-MX" dirty="0" smtClean="0">
                <a:latin typeface="Calisto MT" panose="02040603050505030304" pitchFamily="18" charset="0"/>
              </a:rPr>
              <a:t>Estas actúan por la resonancia de los determinados centros energéticos</a:t>
            </a:r>
          </a:p>
          <a:p>
            <a:pPr marL="0" indent="0">
              <a:buNone/>
            </a:pPr>
            <a:r>
              <a:rPr lang="es-MX" dirty="0" smtClean="0">
                <a:latin typeface="Calisto MT" panose="02040603050505030304" pitchFamily="18" charset="0"/>
              </a:rPr>
              <a:t>llamados </a:t>
            </a:r>
            <a:r>
              <a:rPr lang="es-MX" b="1" dirty="0" smtClean="0">
                <a:latin typeface="Calisto MT" panose="02040603050505030304" pitchFamily="18" charset="0"/>
              </a:rPr>
              <a:t>(chakras),   </a:t>
            </a:r>
            <a:r>
              <a:rPr lang="es-MX" dirty="0" smtClean="0">
                <a:latin typeface="Calisto MT" panose="02040603050505030304" pitchFamily="18" charset="0"/>
              </a:rPr>
              <a:t>situados a los largo de la columna vertebral .</a:t>
            </a:r>
          </a:p>
          <a:p>
            <a:pPr marL="0" indent="0">
              <a:buNone/>
            </a:pPr>
            <a:r>
              <a:rPr lang="es-MX" dirty="0" smtClean="0">
                <a:latin typeface="Calisto MT" panose="02040603050505030304" pitchFamily="18" charset="0"/>
              </a:rPr>
              <a:t>1.    La clave de su práctica ,  es la armonía de movimientos :</a:t>
            </a:r>
            <a:endParaRPr lang="es-MX" dirty="0">
              <a:latin typeface="Calisto MT" panose="02040603050505030304" pitchFamily="18" charset="0"/>
            </a:endParaRPr>
          </a:p>
          <a:p>
            <a:pPr marL="0" indent="0">
              <a:buNone/>
            </a:pPr>
            <a:r>
              <a:rPr lang="es-MX" dirty="0" smtClean="0">
                <a:latin typeface="Calisto MT" panose="02040603050505030304" pitchFamily="18" charset="0"/>
              </a:rPr>
              <a:t>          momento de hacer y deshacer cada postura </a:t>
            </a:r>
            <a:endParaRPr lang="es-MX" dirty="0">
              <a:latin typeface="Calisto MT" panose="02040603050505030304" pitchFamily="18" charset="0"/>
            </a:endParaRPr>
          </a:p>
          <a:p>
            <a:pPr marL="0" indent="0">
              <a:buNone/>
            </a:pPr>
            <a:r>
              <a:rPr lang="es-MX" dirty="0" smtClean="0">
                <a:latin typeface="Calisto MT" panose="02040603050505030304" pitchFamily="18" charset="0"/>
              </a:rPr>
              <a:t>2.   </a:t>
            </a:r>
            <a:r>
              <a:rPr lang="es-MX" dirty="0">
                <a:latin typeface="Calisto MT" panose="02040603050505030304" pitchFamily="18" charset="0"/>
              </a:rPr>
              <a:t>F</a:t>
            </a:r>
            <a:r>
              <a:rPr lang="es-MX" dirty="0" smtClean="0">
                <a:latin typeface="Calisto MT" panose="02040603050505030304" pitchFamily="18" charset="0"/>
              </a:rPr>
              <a:t>ase </a:t>
            </a:r>
            <a:r>
              <a:rPr lang="es-MX" dirty="0">
                <a:latin typeface="Calisto MT" panose="02040603050505030304" pitchFamily="18" charset="0"/>
              </a:rPr>
              <a:t>E</a:t>
            </a:r>
            <a:r>
              <a:rPr lang="es-MX" dirty="0" smtClean="0">
                <a:latin typeface="Calisto MT" panose="02040603050505030304" pitchFamily="18" charset="0"/>
              </a:rPr>
              <a:t>stática :  </a:t>
            </a:r>
          </a:p>
          <a:p>
            <a:pPr marL="0" indent="0">
              <a:buNone/>
            </a:pPr>
            <a:r>
              <a:rPr lang="es-MX" dirty="0" smtClean="0">
                <a:latin typeface="Calisto MT" panose="02040603050505030304" pitchFamily="18" charset="0"/>
              </a:rPr>
              <a:t>           mantener cada postura.  </a:t>
            </a:r>
          </a:p>
          <a:p>
            <a:pPr marL="0" indent="0">
              <a:buNone/>
            </a:pPr>
            <a:r>
              <a:rPr lang="es-MX" dirty="0" smtClean="0">
                <a:latin typeface="Calisto MT" panose="02040603050505030304" pitchFamily="18" charset="0"/>
              </a:rPr>
              <a:t>3. Mantener  los ciclos respiratorios :</a:t>
            </a:r>
          </a:p>
          <a:p>
            <a:pPr>
              <a:buFont typeface="Wingdings" panose="05000000000000000000" pitchFamily="2" charset="2"/>
              <a:buChar char="§"/>
            </a:pPr>
            <a:r>
              <a:rPr lang="es-MX" dirty="0" smtClean="0">
                <a:latin typeface="Calisto MT" panose="02040603050505030304" pitchFamily="18" charset="0"/>
              </a:rPr>
              <a:t>Inspiración </a:t>
            </a:r>
          </a:p>
          <a:p>
            <a:pPr>
              <a:buFont typeface="Wingdings" panose="05000000000000000000" pitchFamily="2" charset="2"/>
              <a:buChar char="§"/>
            </a:pPr>
            <a:r>
              <a:rPr lang="es-MX" dirty="0" smtClean="0">
                <a:latin typeface="Calisto MT" panose="02040603050505030304" pitchFamily="18" charset="0"/>
              </a:rPr>
              <a:t>Pausa </a:t>
            </a:r>
          </a:p>
          <a:p>
            <a:pPr>
              <a:buFont typeface="Wingdings" panose="05000000000000000000" pitchFamily="2" charset="2"/>
              <a:buChar char="§"/>
            </a:pPr>
            <a:r>
              <a:rPr lang="es-MX" dirty="0" smtClean="0">
                <a:latin typeface="Calisto MT" panose="02040603050505030304" pitchFamily="18" charset="0"/>
              </a:rPr>
              <a:t>Expiración </a:t>
            </a:r>
          </a:p>
          <a:p>
            <a:endParaRPr lang="es-CL" dirty="0">
              <a:latin typeface="Calisto MT" panose="02040603050505030304" pitchFamily="18" charset="0"/>
            </a:endParaRP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499" y="3300413"/>
            <a:ext cx="3448051" cy="2943225"/>
          </a:xfrm>
          <a:prstGeom prst="rect">
            <a:avLst/>
          </a:prstGeom>
        </p:spPr>
      </p:pic>
    </p:spTree>
    <p:extLst>
      <p:ext uri="{BB962C8B-B14F-4D97-AF65-F5344CB8AC3E}">
        <p14:creationId xmlns:p14="http://schemas.microsoft.com/office/powerpoint/2010/main" val="631997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457200" indent="-457200">
              <a:buFont typeface="Arial" panose="020B0604020202020204" pitchFamily="34" charset="0"/>
              <a:buChar char="•"/>
            </a:pPr>
            <a:r>
              <a:rPr lang="es-MX" sz="2800" dirty="0" smtClean="0"/>
              <a:t>        </a:t>
            </a:r>
            <a:br>
              <a:rPr lang="es-MX" sz="2800" dirty="0" smtClean="0"/>
            </a:br>
            <a:r>
              <a:rPr lang="es-MX" sz="2800" dirty="0" smtClean="0"/>
              <a:t> </a:t>
            </a:r>
            <a:r>
              <a:rPr lang="es-MX" sz="2400" b="1" i="1" dirty="0" smtClean="0">
                <a:latin typeface="Calisto MT" panose="02040603050505030304" pitchFamily="18" charset="0"/>
              </a:rPr>
              <a:t>Recomendaciones Previas: </a:t>
            </a:r>
            <a:endParaRPr lang="es-CL" sz="2400" b="1" i="1" dirty="0">
              <a:latin typeface="Calisto MT" panose="02040603050505030304" pitchFamily="18" charset="0"/>
            </a:endParaRPr>
          </a:p>
        </p:txBody>
      </p:sp>
      <p:sp>
        <p:nvSpPr>
          <p:cNvPr id="3" name="Marcador de contenido 2"/>
          <p:cNvSpPr>
            <a:spLocks noGrp="1"/>
          </p:cNvSpPr>
          <p:nvPr>
            <p:ph idx="1"/>
          </p:nvPr>
        </p:nvSpPr>
        <p:spPr>
          <a:xfrm>
            <a:off x="1103312" y="2300288"/>
            <a:ext cx="8946541" cy="3948111"/>
          </a:xfrm>
        </p:spPr>
        <p:txBody>
          <a:bodyPr/>
          <a:lstStyle/>
          <a:p>
            <a:r>
              <a:rPr lang="es-MX" dirty="0" smtClean="0">
                <a:latin typeface="Calisto MT" panose="02040603050505030304" pitchFamily="18" charset="0"/>
              </a:rPr>
              <a:t>Para que prácticas sea exitosa , es importante escoger un sitio tranquilo , ventilado , libre de ruidos y perturbaciones .</a:t>
            </a:r>
          </a:p>
          <a:p>
            <a:r>
              <a:rPr lang="es-MX" dirty="0" smtClean="0">
                <a:latin typeface="Calisto MT" panose="02040603050505030304" pitchFamily="18" charset="0"/>
              </a:rPr>
              <a:t>Así mismo , no debe hacer ningún tipo de distracción mientras se realizan las prácticas . </a:t>
            </a:r>
          </a:p>
          <a:p>
            <a:r>
              <a:rPr lang="es-MX" dirty="0" smtClean="0">
                <a:latin typeface="Calisto MT" panose="02040603050505030304" pitchFamily="18" charset="0"/>
              </a:rPr>
              <a:t>La superficie sobre la que va hacer los ejercicios puede ser sobre una manta y un matt . En un espacio preferiblemente abierto y sobre el césped, ya que neutraliza la energía estática y recarga el cuerpo con energía nueva ; genera gran estimulo y vitalidad . </a:t>
            </a:r>
          </a:p>
          <a:p>
            <a:r>
              <a:rPr lang="es-MX" dirty="0" smtClean="0">
                <a:latin typeface="Calisto MT" panose="02040603050505030304" pitchFamily="18" charset="0"/>
              </a:rPr>
              <a:t>Cualquiera sitio que escoja este debe mantenerse limpio . Por último , es necesario no usar zapatos durante la practica , ni pisar la superficie de los ejercicios con estos </a:t>
            </a:r>
            <a:r>
              <a:rPr lang="es-MX" dirty="0">
                <a:latin typeface="Calisto MT" panose="02040603050505030304" pitchFamily="18" charset="0"/>
              </a:rPr>
              <a:t>.</a:t>
            </a:r>
            <a:endParaRPr lang="es-CL" dirty="0">
              <a:latin typeface="Calisto MT" panose="02040603050505030304" pitchFamily="18" charset="0"/>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50" y="159543"/>
            <a:ext cx="3186112" cy="2212182"/>
          </a:xfrm>
          <a:prstGeom prst="rect">
            <a:avLst/>
          </a:prstGeom>
        </p:spPr>
      </p:pic>
    </p:spTree>
    <p:extLst>
      <p:ext uri="{BB962C8B-B14F-4D97-AF65-F5344CB8AC3E}">
        <p14:creationId xmlns:p14="http://schemas.microsoft.com/office/powerpoint/2010/main" val="1953004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5909"/>
            <a:ext cx="3762343" cy="2290482"/>
          </a:xfrm>
        </p:spPr>
        <p:txBody>
          <a:bodyPr/>
          <a:lstStyle/>
          <a:p>
            <a:pPr marL="571500" indent="-571500">
              <a:buFont typeface="Arial" panose="020B0604020202020204" pitchFamily="34" charset="0"/>
              <a:buChar char="•"/>
            </a:pPr>
            <a:r>
              <a:rPr lang="es-MX" b="1" smtClean="0">
                <a:latin typeface="Arial Narrow" panose="020B0606020202030204" pitchFamily="34" charset="0"/>
              </a:rPr>
              <a:t>Jasta </a:t>
            </a:r>
            <a:br>
              <a:rPr lang="es-MX" b="1" smtClean="0">
                <a:latin typeface="Arial Narrow" panose="020B0606020202030204" pitchFamily="34" charset="0"/>
              </a:rPr>
            </a:br>
            <a:r>
              <a:rPr lang="es-MX" b="1" smtClean="0">
                <a:latin typeface="Arial Narrow" panose="020B0606020202030204" pitchFamily="34" charset="0"/>
              </a:rPr>
              <a:t>uttanasana</a:t>
            </a:r>
            <a:r>
              <a:rPr lang="es-MX" smtClean="0">
                <a:latin typeface="Arial Narrow" panose="020B0606020202030204" pitchFamily="34" charset="0"/>
              </a:rPr>
              <a:t/>
            </a:r>
            <a:br>
              <a:rPr lang="es-MX" smtClean="0">
                <a:latin typeface="Arial Narrow" panose="020B0606020202030204" pitchFamily="34" charset="0"/>
              </a:rPr>
            </a:br>
            <a:r>
              <a:rPr lang="es-MX" smtClean="0">
                <a:latin typeface="Arial Narrow" panose="020B0606020202030204" pitchFamily="34" charset="0"/>
              </a:rPr>
              <a:t/>
            </a:r>
            <a:br>
              <a:rPr lang="es-MX" smtClean="0">
                <a:latin typeface="Arial Narrow" panose="020B0606020202030204" pitchFamily="34" charset="0"/>
              </a:rPr>
            </a:br>
            <a:endParaRPr lang="es-CL" sz="3600">
              <a:latin typeface="Arial Narrow" panose="020B0606020202030204" pitchFamily="34" charset="0"/>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312060" y="-433807"/>
            <a:ext cx="6742090" cy="7841523"/>
          </a:xfrm>
        </p:spPr>
      </p:pic>
    </p:spTree>
    <p:extLst>
      <p:ext uri="{BB962C8B-B14F-4D97-AF65-F5344CB8AC3E}">
        <p14:creationId xmlns:p14="http://schemas.microsoft.com/office/powerpoint/2010/main" val="3120277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489" y="0"/>
            <a:ext cx="11324492" cy="6858000"/>
          </a:xfrm>
        </p:spPr>
      </p:pic>
    </p:spTree>
    <p:extLst>
      <p:ext uri="{BB962C8B-B14F-4D97-AF65-F5344CB8AC3E}">
        <p14:creationId xmlns:p14="http://schemas.microsoft.com/office/powerpoint/2010/main" val="4280949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2302"/>
            <a:ext cx="12192000" cy="6685698"/>
          </a:xfrm>
        </p:spPr>
      </p:pic>
    </p:spTree>
    <p:extLst>
      <p:ext uri="{BB962C8B-B14F-4D97-AF65-F5344CB8AC3E}">
        <p14:creationId xmlns:p14="http://schemas.microsoft.com/office/powerpoint/2010/main" val="1149917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648" y="316992"/>
            <a:ext cx="11838432" cy="6425184"/>
          </a:xfrm>
        </p:spPr>
      </p:pic>
    </p:spTree>
    <p:extLst>
      <p:ext uri="{BB962C8B-B14F-4D97-AF65-F5344CB8AC3E}">
        <p14:creationId xmlns:p14="http://schemas.microsoft.com/office/powerpoint/2010/main" val="81948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7599" y="152681"/>
            <a:ext cx="9404723" cy="1400530"/>
          </a:xfrm>
        </p:spPr>
        <p:txBody>
          <a:bodyPr/>
          <a:lstStyle/>
          <a:p>
            <a:r>
              <a:rPr lang="es-MX" dirty="0" smtClean="0"/>
              <a:t>          </a:t>
            </a:r>
            <a:br>
              <a:rPr lang="es-MX" dirty="0" smtClean="0"/>
            </a:br>
            <a:r>
              <a:rPr lang="es-MX" dirty="0"/>
              <a:t> </a:t>
            </a:r>
            <a:r>
              <a:rPr lang="es-MX" dirty="0" smtClean="0"/>
              <a:t>    </a:t>
            </a:r>
            <a:r>
              <a:rPr lang="es-MX" sz="3200" b="1" dirty="0" smtClean="0">
                <a:latin typeface="Calisto MT" panose="02040603050505030304" pitchFamily="18" charset="0"/>
              </a:rPr>
              <a:t>Que es la meditación ? </a:t>
            </a:r>
            <a:endParaRPr lang="es-CL" sz="3200" b="1" dirty="0">
              <a:latin typeface="Calisto MT" panose="02040603050505030304" pitchFamily="18" charset="0"/>
            </a:endParaRPr>
          </a:p>
        </p:txBody>
      </p:sp>
      <p:sp>
        <p:nvSpPr>
          <p:cNvPr id="3" name="Marcador de contenido 2"/>
          <p:cNvSpPr>
            <a:spLocks noGrp="1"/>
          </p:cNvSpPr>
          <p:nvPr>
            <p:ph idx="1"/>
          </p:nvPr>
        </p:nvSpPr>
        <p:spPr/>
        <p:txBody>
          <a:bodyPr>
            <a:normAutofit fontScale="85000" lnSpcReduction="20000"/>
          </a:bodyPr>
          <a:lstStyle/>
          <a:p>
            <a:pPr marL="457200" lvl="1" indent="0" algn="ctr">
              <a:buNone/>
            </a:pPr>
            <a:endParaRPr lang="es-MX" sz="2000" dirty="0" smtClean="0">
              <a:latin typeface="Calisto MT" panose="02040603050505030304" pitchFamily="18" charset="0"/>
            </a:endParaRPr>
          </a:p>
          <a:p>
            <a:pPr marL="457200" lvl="1" indent="0" algn="ctr">
              <a:buNone/>
            </a:pPr>
            <a:endParaRPr lang="es-MX" sz="2000" dirty="0">
              <a:latin typeface="Calisto MT" panose="02040603050505030304" pitchFamily="18" charset="0"/>
            </a:endParaRPr>
          </a:p>
          <a:p>
            <a:pPr marL="457200" lvl="1" indent="0" algn="ctr">
              <a:buNone/>
            </a:pPr>
            <a:r>
              <a:rPr lang="es-MX" sz="2200" dirty="0" smtClean="0">
                <a:latin typeface="Calisto MT" panose="02040603050505030304" pitchFamily="18" charset="0"/>
              </a:rPr>
              <a:t>La meditación es un entrenamiento para la mente y el corazón que lleva a una mayor libertad mental y emocional . </a:t>
            </a:r>
          </a:p>
          <a:p>
            <a:pPr marL="457200" lvl="1" indent="0" algn="ctr">
              <a:buNone/>
            </a:pPr>
            <a:r>
              <a:rPr lang="es-MX" sz="2200" dirty="0" smtClean="0">
                <a:latin typeface="Calisto MT" panose="02040603050505030304" pitchFamily="18" charset="0"/>
              </a:rPr>
              <a:t>Las practicas de medicación tienen un estructura sencilla y cualquier persona las puede realizar .</a:t>
            </a:r>
          </a:p>
          <a:p>
            <a:pPr marL="457200" lvl="1" indent="0" algn="ctr">
              <a:buNone/>
            </a:pPr>
            <a:r>
              <a:rPr lang="es-MX" sz="2200" dirty="0" smtClean="0">
                <a:latin typeface="Calisto MT" panose="02040603050505030304" pitchFamily="18" charset="0"/>
              </a:rPr>
              <a:t>Esto permite crear una sensación de elección que puede liberarte de sentirte victima de hábitos y impulsos . </a:t>
            </a:r>
          </a:p>
          <a:p>
            <a:pPr marL="457200" lvl="1" indent="0" algn="ctr">
              <a:buNone/>
            </a:pPr>
            <a:endParaRPr lang="es-MX" sz="2200" dirty="0">
              <a:latin typeface="Calisto MT" panose="02040603050505030304" pitchFamily="18" charset="0"/>
            </a:endParaRPr>
          </a:p>
          <a:p>
            <a:pPr marL="0" indent="0" algn="ctr">
              <a:buNone/>
            </a:pPr>
            <a:r>
              <a:rPr lang="es-MX" sz="2200" dirty="0" smtClean="0">
                <a:latin typeface="Calisto MT" panose="02040603050505030304" pitchFamily="18" charset="0"/>
              </a:rPr>
              <a:t>Los resultados  del  propio en el mundo material tienden a complacer los propios sentido como único objetivo . </a:t>
            </a:r>
          </a:p>
          <a:p>
            <a:pPr marL="0" indent="0" algn="ctr">
              <a:buNone/>
            </a:pPr>
            <a:r>
              <a:rPr lang="es-MX" sz="2200" dirty="0" smtClean="0">
                <a:latin typeface="Calisto MT" panose="02040603050505030304" pitchFamily="18" charset="0"/>
              </a:rPr>
              <a:t>Aunque esa persona siempre trabaja , jamás se enreda .</a:t>
            </a:r>
          </a:p>
          <a:p>
            <a:pPr marL="0" indent="0" algn="ctr">
              <a:buNone/>
            </a:pPr>
            <a:r>
              <a:rPr lang="es-MX" sz="2200" dirty="0" smtClean="0">
                <a:latin typeface="Calisto MT" panose="02040603050505030304" pitchFamily="18" charset="0"/>
              </a:rPr>
              <a:t> ( Bhagavad gita , tal como es 5.7)</a:t>
            </a:r>
            <a:endParaRPr lang="es-CL" sz="2200" dirty="0">
              <a:latin typeface="Calisto MT" panose="02040603050505030304" pitchFamily="18" charset="0"/>
            </a:endParaRPr>
          </a:p>
        </p:txBody>
      </p:sp>
      <p:sp>
        <p:nvSpPr>
          <p:cNvPr id="6" name="Marcador de contenido 2"/>
          <p:cNvSpPr txBox="1">
            <a:spLocks/>
          </p:cNvSpPr>
          <p:nvPr/>
        </p:nvSpPr>
        <p:spPr>
          <a:xfrm>
            <a:off x="900333" y="452718"/>
            <a:ext cx="10564836" cy="559601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endParaRPr lang="es-MX" smtClean="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434" y="452718"/>
            <a:ext cx="3028948" cy="1905000"/>
          </a:xfrm>
          <a:prstGeom prst="rect">
            <a:avLst/>
          </a:prstGeom>
        </p:spPr>
      </p:pic>
    </p:spTree>
    <p:extLst>
      <p:ext uri="{BB962C8B-B14F-4D97-AF65-F5344CB8AC3E}">
        <p14:creationId xmlns:p14="http://schemas.microsoft.com/office/powerpoint/2010/main" val="4101287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677" y="225083"/>
            <a:ext cx="11802794" cy="6513341"/>
          </a:xfrm>
        </p:spPr>
      </p:pic>
    </p:spTree>
    <p:extLst>
      <p:ext uri="{BB962C8B-B14F-4D97-AF65-F5344CB8AC3E}">
        <p14:creationId xmlns:p14="http://schemas.microsoft.com/office/powerpoint/2010/main" val="2767727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224" y="452718"/>
            <a:ext cx="11606784" cy="6265074"/>
          </a:xfrm>
        </p:spPr>
      </p:pic>
    </p:spTree>
    <p:extLst>
      <p:ext uri="{BB962C8B-B14F-4D97-AF65-F5344CB8AC3E}">
        <p14:creationId xmlns:p14="http://schemas.microsoft.com/office/powerpoint/2010/main" val="202512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608" y="253218"/>
            <a:ext cx="11943471" cy="6443003"/>
          </a:xfrm>
        </p:spPr>
      </p:pic>
    </p:spTree>
    <p:extLst>
      <p:ext uri="{BB962C8B-B14F-4D97-AF65-F5344CB8AC3E}">
        <p14:creationId xmlns:p14="http://schemas.microsoft.com/office/powerpoint/2010/main" val="3961449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24057"/>
          </a:xfrm>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6609"/>
            <a:ext cx="12196690" cy="6984609"/>
          </a:xfrm>
        </p:spPr>
      </p:pic>
    </p:spTree>
    <p:extLst>
      <p:ext uri="{BB962C8B-B14F-4D97-AF65-F5344CB8AC3E}">
        <p14:creationId xmlns:p14="http://schemas.microsoft.com/office/powerpoint/2010/main" val="677361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536" y="109728"/>
            <a:ext cx="11728704" cy="6632448"/>
          </a:xfrm>
        </p:spPr>
      </p:pic>
    </p:spTree>
    <p:extLst>
      <p:ext uri="{BB962C8B-B14F-4D97-AF65-F5344CB8AC3E}">
        <p14:creationId xmlns:p14="http://schemas.microsoft.com/office/powerpoint/2010/main" val="822742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536" y="0"/>
            <a:ext cx="11777473" cy="6858000"/>
          </a:xfrm>
        </p:spPr>
      </p:pic>
    </p:spTree>
    <p:extLst>
      <p:ext uri="{BB962C8B-B14F-4D97-AF65-F5344CB8AC3E}">
        <p14:creationId xmlns:p14="http://schemas.microsoft.com/office/powerpoint/2010/main" val="2075449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44" y="170688"/>
            <a:ext cx="11984736" cy="6400800"/>
          </a:xfrm>
        </p:spPr>
      </p:pic>
    </p:spTree>
    <p:extLst>
      <p:ext uri="{BB962C8B-B14F-4D97-AF65-F5344CB8AC3E}">
        <p14:creationId xmlns:p14="http://schemas.microsoft.com/office/powerpoint/2010/main" val="335939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     </a:t>
            </a:r>
            <a:endParaRPr lang="es-CL" dirty="0"/>
          </a:p>
        </p:txBody>
      </p:sp>
      <p:sp>
        <p:nvSpPr>
          <p:cNvPr id="3" name="Marcador de contenido 2"/>
          <p:cNvSpPr>
            <a:spLocks noGrp="1"/>
          </p:cNvSpPr>
          <p:nvPr>
            <p:ph idx="1"/>
          </p:nvPr>
        </p:nvSpPr>
        <p:spPr>
          <a:xfrm>
            <a:off x="1103312" y="1471614"/>
            <a:ext cx="8946541" cy="4776786"/>
          </a:xfrm>
        </p:spPr>
        <p:txBody>
          <a:bodyPr>
            <a:noAutofit/>
          </a:bodyPr>
          <a:lstStyle/>
          <a:p>
            <a:r>
              <a:rPr lang="es-MX" dirty="0" smtClean="0">
                <a:latin typeface="Calisto MT" panose="02040603050505030304" pitchFamily="18" charset="0"/>
              </a:rPr>
              <a:t>A medida que el yoga incrementa el bienestar y ejerce un control sobre la mente , otorgándole claridad y armonía , se puede comprender que tal práctica es muy importante para el desarrollo del ser . </a:t>
            </a:r>
          </a:p>
          <a:p>
            <a:r>
              <a:rPr lang="es-MX" dirty="0" smtClean="0">
                <a:latin typeface="Calisto MT" panose="02040603050505030304" pitchFamily="18" charset="0"/>
              </a:rPr>
              <a:t>Quienes deseen profundizar en la ciencia del yoga , les recomendamos los diferentes centros a nivel nacional.</a:t>
            </a:r>
          </a:p>
          <a:p>
            <a:r>
              <a:rPr lang="es-MX" dirty="0" smtClean="0">
                <a:latin typeface="Calisto MT" panose="02040603050505030304" pitchFamily="18" charset="0"/>
              </a:rPr>
              <a:t>En estos lugares encontrara una guía adecuada para su practica y así equilibrar y armonizar la existencia ,  hasta obtener la máxima perfección .. La autorrealización interior . </a:t>
            </a:r>
          </a:p>
          <a:p>
            <a:r>
              <a:rPr lang="es-MX" dirty="0" smtClean="0">
                <a:latin typeface="Calisto MT" panose="02040603050505030304" pitchFamily="18" charset="0"/>
              </a:rPr>
              <a:t>El yoga tiene dentro de sus fines , intervenir en el crecimiento personal y ofrecer la paz verdadera . </a:t>
            </a:r>
          </a:p>
          <a:p>
            <a:r>
              <a:rPr lang="es-MX" dirty="0" smtClean="0">
                <a:latin typeface="Calisto MT" panose="02040603050505030304" pitchFamily="18" charset="0"/>
              </a:rPr>
              <a:t>No hay límite para la evolución del ser en el yoga </a:t>
            </a:r>
            <a:r>
              <a:rPr lang="es-MX" dirty="0" smtClean="0">
                <a:latin typeface="Calisto MT" panose="02040603050505030304" pitchFamily="18" charset="0"/>
              </a:rPr>
              <a:t>,   </a:t>
            </a:r>
            <a:r>
              <a:rPr lang="es-MX" dirty="0" smtClean="0">
                <a:latin typeface="Calisto MT" panose="02040603050505030304" pitchFamily="18" charset="0"/>
              </a:rPr>
              <a:t>en este camino </a:t>
            </a:r>
            <a:r>
              <a:rPr lang="es-MX" dirty="0" smtClean="0">
                <a:latin typeface="Calisto MT" panose="02040603050505030304" pitchFamily="18" charset="0"/>
              </a:rPr>
              <a:t>las </a:t>
            </a:r>
            <a:r>
              <a:rPr lang="es-MX" dirty="0" smtClean="0">
                <a:latin typeface="Calisto MT" panose="02040603050505030304" pitchFamily="18" charset="0"/>
              </a:rPr>
              <a:t>personas experimentaran una renovación tanto física como espiritual en armonía con el universo entero . </a:t>
            </a:r>
            <a:endParaRPr lang="es-CL" dirty="0">
              <a:latin typeface="Calisto MT" panose="02040603050505030304" pitchFamily="18" charset="0"/>
            </a:endParaRPr>
          </a:p>
        </p:txBody>
      </p:sp>
    </p:spTree>
    <p:extLst>
      <p:ext uri="{BB962C8B-B14F-4D97-AF65-F5344CB8AC3E}">
        <p14:creationId xmlns:p14="http://schemas.microsoft.com/office/powerpoint/2010/main" val="1702265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331912" y="757238"/>
            <a:ext cx="8946541" cy="5014912"/>
          </a:xfrm>
        </p:spPr>
        <p:txBody>
          <a:bodyPr>
            <a:normAutofit fontScale="92500"/>
          </a:bodyPr>
          <a:lstStyle/>
          <a:p>
            <a:endParaRPr lang="es-CL" dirty="0"/>
          </a:p>
          <a:p>
            <a:r>
              <a:rPr lang="es-MX" sz="2200" dirty="0">
                <a:latin typeface="Calisto MT" panose="02040603050505030304" pitchFamily="18" charset="0"/>
              </a:rPr>
              <a:t>La mente es amiga del alma condicionada </a:t>
            </a:r>
            <a:r>
              <a:rPr lang="es-MX" sz="2200" dirty="0" smtClean="0">
                <a:latin typeface="Calisto MT" panose="02040603050505030304" pitchFamily="18" charset="0"/>
              </a:rPr>
              <a:t>si </a:t>
            </a:r>
            <a:r>
              <a:rPr lang="es-MX" sz="2200" dirty="0">
                <a:latin typeface="Calisto MT" panose="02040603050505030304" pitchFamily="18" charset="0"/>
              </a:rPr>
              <a:t>como también es su enemiga . </a:t>
            </a:r>
          </a:p>
          <a:p>
            <a:r>
              <a:rPr lang="es-MX" sz="2200" dirty="0">
                <a:latin typeface="Calisto MT" panose="02040603050505030304" pitchFamily="18" charset="0"/>
              </a:rPr>
              <a:t>La palabra </a:t>
            </a:r>
            <a:r>
              <a:rPr lang="es-MX" sz="2200" dirty="0" smtClean="0">
                <a:latin typeface="Calisto MT" panose="02040603050505030304" pitchFamily="18" charset="0"/>
              </a:rPr>
              <a:t>(</a:t>
            </a:r>
            <a:r>
              <a:rPr lang="es-MX" sz="2200" i="1" dirty="0" smtClean="0">
                <a:latin typeface="Calisto MT" panose="02040603050505030304" pitchFamily="18" charset="0"/>
              </a:rPr>
              <a:t>atma</a:t>
            </a:r>
            <a:r>
              <a:rPr lang="es-MX" sz="2200" dirty="0" smtClean="0">
                <a:latin typeface="Calisto MT" panose="02040603050505030304" pitchFamily="18" charset="0"/>
              </a:rPr>
              <a:t> )se </a:t>
            </a:r>
            <a:r>
              <a:rPr lang="es-MX" sz="2200" dirty="0">
                <a:latin typeface="Calisto MT" panose="02040603050505030304" pitchFamily="18" charset="0"/>
              </a:rPr>
              <a:t>refiere a cuerpo a la mente y al alma .</a:t>
            </a:r>
          </a:p>
          <a:p>
            <a:r>
              <a:rPr lang="es-MX" sz="2200" dirty="0">
                <a:latin typeface="Calisto MT" panose="02040603050505030304" pitchFamily="18" charset="0"/>
              </a:rPr>
              <a:t>El sistema del yoga , la mente y el alma condicionada son especialmente importantes . Como la mente es central en la practica del </a:t>
            </a:r>
            <a:r>
              <a:rPr lang="es-MX" sz="2200" b="1" i="1" dirty="0">
                <a:latin typeface="Calisto MT" panose="02040603050505030304" pitchFamily="18" charset="0"/>
              </a:rPr>
              <a:t>yoga</a:t>
            </a:r>
            <a:r>
              <a:rPr lang="es-MX" sz="2200" dirty="0">
                <a:latin typeface="Calisto MT" panose="02040603050505030304" pitchFamily="18" charset="0"/>
              </a:rPr>
              <a:t> .</a:t>
            </a:r>
          </a:p>
          <a:p>
            <a:r>
              <a:rPr lang="es-MX" sz="2200" dirty="0">
                <a:latin typeface="Calisto MT" panose="02040603050505030304" pitchFamily="18" charset="0"/>
              </a:rPr>
              <a:t>El sistema del yoga tiene por objeto controlar la </a:t>
            </a:r>
            <a:r>
              <a:rPr lang="es-MX" sz="2200" dirty="0" smtClean="0">
                <a:latin typeface="Calisto MT" panose="02040603050505030304" pitchFamily="18" charset="0"/>
              </a:rPr>
              <a:t>mente </a:t>
            </a:r>
            <a:r>
              <a:rPr lang="es-MX" sz="2200" dirty="0">
                <a:latin typeface="Calisto MT" panose="02040603050505030304" pitchFamily="18" charset="0"/>
              </a:rPr>
              <a:t>y </a:t>
            </a:r>
            <a:r>
              <a:rPr lang="es-MX" sz="2200" dirty="0" smtClean="0">
                <a:latin typeface="Calisto MT" panose="02040603050505030304" pitchFamily="18" charset="0"/>
              </a:rPr>
              <a:t>aparta </a:t>
            </a:r>
            <a:r>
              <a:rPr lang="es-MX" sz="2200" dirty="0">
                <a:latin typeface="Calisto MT" panose="02040603050505030304" pitchFamily="18" charset="0"/>
              </a:rPr>
              <a:t>del apego a los objetos de los sentidos . </a:t>
            </a:r>
          </a:p>
          <a:p>
            <a:r>
              <a:rPr lang="es-MX" sz="2200" dirty="0">
                <a:latin typeface="Calisto MT" panose="02040603050505030304" pitchFamily="18" charset="0"/>
              </a:rPr>
              <a:t>Por lo tanto , a la mente se la debe adiestrar de tal modo que no se vea atraída por el brillo de la naturaleza material . </a:t>
            </a:r>
          </a:p>
          <a:p>
            <a:r>
              <a:rPr lang="es-MX" sz="2200" dirty="0">
                <a:latin typeface="Calisto MT" panose="02040603050505030304" pitchFamily="18" charset="0"/>
              </a:rPr>
              <a:t>Cuando mas lo atraigan </a:t>
            </a:r>
            <a:r>
              <a:rPr lang="es-MX" sz="2200" dirty="0" smtClean="0">
                <a:latin typeface="Calisto MT" panose="02040603050505030304" pitchFamily="18" charset="0"/>
              </a:rPr>
              <a:t>los </a:t>
            </a:r>
            <a:r>
              <a:rPr lang="es-MX" sz="2200" dirty="0">
                <a:latin typeface="Calisto MT" panose="02040603050505030304" pitchFamily="18" charset="0"/>
              </a:rPr>
              <a:t>objetos de los sentidos </a:t>
            </a:r>
            <a:r>
              <a:rPr lang="es-MX" sz="2200" dirty="0" smtClean="0">
                <a:latin typeface="Calisto MT" panose="02040603050505030304" pitchFamily="18" charset="0"/>
              </a:rPr>
              <a:t>más </a:t>
            </a:r>
            <a:r>
              <a:rPr lang="es-MX" sz="2200" dirty="0">
                <a:latin typeface="Calisto MT" panose="02040603050505030304" pitchFamily="18" charset="0"/>
              </a:rPr>
              <a:t>se enreda uno en la existencia material , la mejor manera de desenredarse consiste en ocupar siempre la mente en el proceso de conciencia de </a:t>
            </a:r>
            <a:r>
              <a:rPr lang="es-MX" sz="2200" dirty="0" smtClean="0">
                <a:latin typeface="Calisto MT" panose="02040603050505030304" pitchFamily="18" charset="0"/>
              </a:rPr>
              <a:t>krishna. </a:t>
            </a:r>
            <a:endParaRPr lang="es-MX" sz="2200" dirty="0">
              <a:latin typeface="Calisto MT" panose="02040603050505030304" pitchFamily="18" charset="0"/>
            </a:endParaRPr>
          </a:p>
          <a:p>
            <a:pPr marL="0" indent="0">
              <a:buNone/>
            </a:pPr>
            <a:r>
              <a:rPr lang="es-MX" sz="2200" dirty="0">
                <a:latin typeface="Calisto MT" panose="02040603050505030304" pitchFamily="18" charset="0"/>
              </a:rPr>
              <a:t>   </a:t>
            </a:r>
            <a:r>
              <a:rPr lang="es-MX" sz="2200" dirty="0" smtClean="0">
                <a:latin typeface="Calisto MT" panose="02040603050505030304" pitchFamily="18" charset="0"/>
              </a:rPr>
              <a:t>                                                 ( </a:t>
            </a:r>
            <a:r>
              <a:rPr lang="es-MX" sz="2200" i="1" dirty="0" smtClean="0">
                <a:latin typeface="Calisto MT" panose="02040603050505030304" pitchFamily="18" charset="0"/>
              </a:rPr>
              <a:t>bhagavad </a:t>
            </a:r>
            <a:r>
              <a:rPr lang="es-MX" sz="2200" i="1" dirty="0">
                <a:latin typeface="Calisto MT" panose="02040603050505030304" pitchFamily="18" charset="0"/>
              </a:rPr>
              <a:t>– gita   tal como es 6,6 dhyana-  yoga </a:t>
            </a:r>
            <a:r>
              <a:rPr lang="es-MX" sz="2200" i="1" dirty="0" smtClean="0">
                <a:latin typeface="Calisto MT" panose="02040603050505030304" pitchFamily="18" charset="0"/>
              </a:rPr>
              <a:t>)</a:t>
            </a:r>
            <a:endParaRPr lang="es-CL" sz="2200" dirty="0">
              <a:latin typeface="Calisto MT" panose="02040603050505030304" pitchFamily="18" charset="0"/>
            </a:endParaRPr>
          </a:p>
        </p:txBody>
      </p:sp>
    </p:spTree>
    <p:extLst>
      <p:ext uri="{BB962C8B-B14F-4D97-AF65-F5344CB8AC3E}">
        <p14:creationId xmlns:p14="http://schemas.microsoft.com/office/powerpoint/2010/main" val="1136325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                  </a:t>
            </a:r>
            <a:r>
              <a:rPr lang="es-MX" sz="3600" dirty="0" smtClean="0">
                <a:latin typeface="Calisto MT" panose="02040603050505030304" pitchFamily="18" charset="0"/>
              </a:rPr>
              <a:t>Técnica de Schütz </a:t>
            </a:r>
            <a:br>
              <a:rPr lang="es-MX" sz="3600" dirty="0" smtClean="0">
                <a:latin typeface="Calisto MT" panose="02040603050505030304" pitchFamily="18" charset="0"/>
              </a:rPr>
            </a:br>
            <a:r>
              <a:rPr lang="es-MX" sz="3600" dirty="0" smtClean="0">
                <a:latin typeface="Calisto MT" panose="02040603050505030304" pitchFamily="18" charset="0"/>
              </a:rPr>
              <a:t>                       Meditación Guiada </a:t>
            </a:r>
            <a:br>
              <a:rPr lang="es-MX" sz="3600" dirty="0" smtClean="0">
                <a:latin typeface="Calisto MT" panose="02040603050505030304" pitchFamily="18" charset="0"/>
              </a:rPr>
            </a:br>
            <a:endParaRPr lang="es-MX" sz="3600" dirty="0">
              <a:latin typeface="Calisto MT" panose="02040603050505030304" pitchFamily="18" charset="0"/>
            </a:endParaRPr>
          </a:p>
        </p:txBody>
      </p:sp>
      <p:sp>
        <p:nvSpPr>
          <p:cNvPr id="3" name="2 Marcador de contenido"/>
          <p:cNvSpPr>
            <a:spLocks noGrp="1"/>
          </p:cNvSpPr>
          <p:nvPr>
            <p:ph idx="1"/>
          </p:nvPr>
        </p:nvSpPr>
        <p:spPr>
          <a:xfrm>
            <a:off x="1103312" y="557214"/>
            <a:ext cx="8946541" cy="5691186"/>
          </a:xfrm>
        </p:spPr>
        <p:txBody>
          <a:bodyPr>
            <a:normAutofit/>
          </a:bodyPr>
          <a:lstStyle/>
          <a:p>
            <a:endParaRPr lang="es-MX" dirty="0" smtClean="0"/>
          </a:p>
          <a:p>
            <a:endParaRPr lang="es-MX" dirty="0"/>
          </a:p>
          <a:p>
            <a:endParaRPr lang="es-MX" dirty="0" smtClean="0"/>
          </a:p>
          <a:p>
            <a:endParaRPr lang="es-MX" dirty="0"/>
          </a:p>
          <a:p>
            <a:r>
              <a:rPr lang="es-MX" dirty="0" smtClean="0"/>
              <a:t>(</a:t>
            </a:r>
            <a:r>
              <a:rPr lang="es-MX" dirty="0">
                <a:latin typeface="Calisto MT" panose="02040603050505030304" pitchFamily="18" charset="0"/>
              </a:rPr>
              <a:t>Schultz, 1969). Descrito en la introducción, básicamente se trata de una técnica que busca los mismos beneficios que la hipnosis, pero siendo un proceso autoinducido, además de estar conscientes durante todo el proceso. </a:t>
            </a:r>
            <a:endParaRPr lang="es-MX" dirty="0" smtClean="0">
              <a:latin typeface="Calisto MT" panose="02040603050505030304" pitchFamily="18" charset="0"/>
            </a:endParaRPr>
          </a:p>
          <a:p>
            <a:r>
              <a:rPr lang="es-MX" dirty="0" smtClean="0">
                <a:latin typeface="Calisto MT" panose="02040603050505030304" pitchFamily="18" charset="0"/>
              </a:rPr>
              <a:t>Hemos </a:t>
            </a:r>
            <a:r>
              <a:rPr lang="es-MX" dirty="0">
                <a:latin typeface="Calisto MT" panose="02040603050505030304" pitchFamily="18" charset="0"/>
              </a:rPr>
              <a:t>usado una forma reducida del mismo dadas las exigencias de nuestra situación, </a:t>
            </a:r>
            <a:r>
              <a:rPr lang="es-MX" dirty="0" smtClean="0">
                <a:latin typeface="Calisto MT" panose="02040603050505030304" pitchFamily="18" charset="0"/>
              </a:rPr>
              <a:t>son 7 </a:t>
            </a:r>
            <a:r>
              <a:rPr lang="es-MX" dirty="0">
                <a:latin typeface="Calisto MT" panose="02040603050505030304" pitchFamily="18" charset="0"/>
              </a:rPr>
              <a:t>minutos para llevarla a cabo</a:t>
            </a:r>
            <a:r>
              <a:rPr lang="es-MX" dirty="0" smtClean="0">
                <a:latin typeface="Calisto MT" panose="02040603050505030304" pitchFamily="18" charset="0"/>
              </a:rPr>
              <a:t>.</a:t>
            </a:r>
          </a:p>
          <a:p>
            <a:r>
              <a:rPr lang="es-MX" dirty="0" smtClean="0">
                <a:latin typeface="Calisto MT" panose="02040603050505030304" pitchFamily="18" charset="0"/>
              </a:rPr>
              <a:t>Se le debe dar la instrucción a los alumnos que deben hacer , </a:t>
            </a:r>
            <a:r>
              <a:rPr lang="es-MX" dirty="0">
                <a:latin typeface="Calisto MT" panose="02040603050505030304" pitchFamily="18" charset="0"/>
              </a:rPr>
              <a:t>siguiendo la secuencia </a:t>
            </a:r>
            <a:r>
              <a:rPr lang="es-MX" dirty="0" smtClean="0">
                <a:latin typeface="Calisto MT" panose="02040603050505030304" pitchFamily="18" charset="0"/>
              </a:rPr>
              <a:t> de peso</a:t>
            </a:r>
            <a:r>
              <a:rPr lang="es-MX" dirty="0">
                <a:latin typeface="Calisto MT" panose="02040603050505030304" pitchFamily="18" charset="0"/>
              </a:rPr>
              <a:t>, calor, frecuencia cardiaca, respiratoria, plexo abdominal y frescor en frente. </a:t>
            </a:r>
            <a:endParaRPr lang="es-MX" dirty="0" smtClean="0">
              <a:latin typeface="Calisto MT" panose="02040603050505030304" pitchFamily="18" charset="0"/>
            </a:endParaRPr>
          </a:p>
          <a:p>
            <a:endParaRPr lang="es-MX" dirty="0">
              <a:latin typeface="Calisto MT" panose="02040603050505030304" pitchFamily="18" charset="0"/>
            </a:endParaRPr>
          </a:p>
        </p:txBody>
      </p:sp>
    </p:spTree>
    <p:extLst>
      <p:ext uri="{BB962C8B-B14F-4D97-AF65-F5344CB8AC3E}">
        <p14:creationId xmlns:p14="http://schemas.microsoft.com/office/powerpoint/2010/main" val="83613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8900" y="1085849"/>
            <a:ext cx="6243638" cy="5300663"/>
          </a:xfr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068" y="5486403"/>
            <a:ext cx="1414461" cy="876300"/>
          </a:xfrm>
          <a:prstGeom prst="rect">
            <a:avLst/>
          </a:prstGeom>
        </p:spPr>
      </p:pic>
    </p:spTree>
    <p:extLst>
      <p:ext uri="{BB962C8B-B14F-4D97-AF65-F5344CB8AC3E}">
        <p14:creationId xmlns:p14="http://schemas.microsoft.com/office/powerpoint/2010/main" val="2568879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497" y="452718"/>
            <a:ext cx="8912352" cy="1400530"/>
          </a:xfrm>
        </p:spPr>
        <p:txBody>
          <a:bodyPr/>
          <a:lstStyle/>
          <a:p>
            <a:r>
              <a:rPr lang="es-MX" dirty="0"/>
              <a:t/>
            </a:r>
            <a:br>
              <a:rPr lang="es-MX" dirty="0"/>
            </a:br>
            <a:r>
              <a:rPr lang="es-MX" dirty="0" smtClean="0"/>
              <a:t>        </a:t>
            </a:r>
            <a:r>
              <a:rPr lang="es-MX" sz="2800" i="1" dirty="0" smtClean="0">
                <a:latin typeface="Calisto MT" panose="02040603050505030304" pitchFamily="18" charset="0"/>
              </a:rPr>
              <a:t>Anna – yoga , El arte de la sana alimentación </a:t>
            </a:r>
            <a:r>
              <a:rPr lang="es-MX" sz="2800" i="1" dirty="0">
                <a:latin typeface="Calisto MT" panose="02040603050505030304" pitchFamily="18" charset="0"/>
              </a:rPr>
              <a:t>.</a:t>
            </a:r>
            <a:endParaRPr lang="es-CL" sz="2800" i="1" dirty="0">
              <a:latin typeface="Calisto MT" panose="02040603050505030304" pitchFamily="18" charset="0"/>
            </a:endParaRPr>
          </a:p>
        </p:txBody>
      </p:sp>
      <p:sp>
        <p:nvSpPr>
          <p:cNvPr id="3" name="Marcador de contenido 2"/>
          <p:cNvSpPr>
            <a:spLocks noGrp="1"/>
          </p:cNvSpPr>
          <p:nvPr>
            <p:ph idx="1"/>
          </p:nvPr>
        </p:nvSpPr>
        <p:spPr>
          <a:xfrm>
            <a:off x="1103312" y="2052918"/>
            <a:ext cx="8946541" cy="4805082"/>
          </a:xfrm>
        </p:spPr>
        <p:txBody>
          <a:bodyPr>
            <a:normAutofit/>
          </a:bodyPr>
          <a:lstStyle/>
          <a:p>
            <a:pPr marL="0" indent="0">
              <a:buNone/>
            </a:pPr>
            <a:endParaRPr lang="es-MX" dirty="0" smtClean="0"/>
          </a:p>
          <a:p>
            <a:pPr marL="0" indent="0">
              <a:buNone/>
            </a:pPr>
            <a:r>
              <a:rPr lang="es-MX" dirty="0" smtClean="0">
                <a:latin typeface="Calisto MT" panose="02040603050505030304" pitchFamily="18" charset="0"/>
              </a:rPr>
              <a:t>Propone una alimentación sana , equilibrada , que implique menos violencia y explotación a otros seres .</a:t>
            </a:r>
          </a:p>
          <a:p>
            <a:pPr marL="0" indent="0">
              <a:buNone/>
            </a:pPr>
            <a:r>
              <a:rPr lang="es-MX" dirty="0" smtClean="0">
                <a:latin typeface="Calisto MT" panose="02040603050505030304" pitchFamily="18" charset="0"/>
              </a:rPr>
              <a:t>La alimentación debe generar  bienestar integro ya que las enfermedades son producto de los malos hábitos alimenticios. Es una cadena de violencia a los animales </a:t>
            </a:r>
            <a:r>
              <a:rPr lang="es-MX" dirty="0">
                <a:latin typeface="Calisto MT" panose="02040603050505030304" pitchFamily="18" charset="0"/>
              </a:rPr>
              <a:t>,</a:t>
            </a:r>
            <a:r>
              <a:rPr lang="es-MX" dirty="0" smtClean="0">
                <a:latin typeface="Calisto MT" panose="02040603050505030304" pitchFamily="18" charset="0"/>
              </a:rPr>
              <a:t> explotación y mal uso de los recursos naturales . </a:t>
            </a:r>
          </a:p>
          <a:p>
            <a:pPr marL="0" indent="0">
              <a:buNone/>
            </a:pPr>
            <a:r>
              <a:rPr lang="es-MX" dirty="0" smtClean="0">
                <a:latin typeface="Calisto MT" panose="02040603050505030304" pitchFamily="18" charset="0"/>
              </a:rPr>
              <a:t>El yoga es una práctica vivencial diaria , por lo tanto apunta a la toma de conciencia de las diferentes dimensiones del ser , entendido como una totalidad de cuerpo , mente y espíritu  que busca su equilibrio o bienestar psicofísico .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615" y="256903"/>
            <a:ext cx="3547466" cy="2109152"/>
          </a:xfrm>
          <a:prstGeom prst="rect">
            <a:avLst/>
          </a:prstGeom>
        </p:spPr>
      </p:pic>
    </p:spTree>
    <p:extLst>
      <p:ext uri="{BB962C8B-B14F-4D97-AF65-F5344CB8AC3E}">
        <p14:creationId xmlns:p14="http://schemas.microsoft.com/office/powerpoint/2010/main" val="3483459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sz="2400" b="1" dirty="0" smtClean="0">
              <a:latin typeface="Calisto MT" panose="02040603050505030304" pitchFamily="18" charset="0"/>
            </a:endParaRPr>
          </a:p>
          <a:p>
            <a:endParaRPr lang="es-MX" sz="2400" dirty="0">
              <a:latin typeface="Calisto MT" panose="02040603050505030304" pitchFamily="18" charset="0"/>
            </a:endParaRPr>
          </a:p>
          <a:p>
            <a:r>
              <a:rPr lang="es-MX" dirty="0" smtClean="0">
                <a:latin typeface="Calisto MT" panose="02040603050505030304" pitchFamily="18" charset="0"/>
              </a:rPr>
              <a:t>A </a:t>
            </a:r>
            <a:r>
              <a:rPr lang="es-MX" dirty="0">
                <a:latin typeface="Calisto MT" panose="02040603050505030304" pitchFamily="18" charset="0"/>
              </a:rPr>
              <a:t>partir de ser conscientes de que todo lo que ingerimos pasa a formar parte del cuerpo , y a su vez  de nuestro sistema </a:t>
            </a:r>
            <a:r>
              <a:rPr lang="es-MX" dirty="0" smtClean="0">
                <a:latin typeface="Calisto MT" panose="02040603050505030304" pitchFamily="18" charset="0"/>
              </a:rPr>
              <a:t>bioenergética </a:t>
            </a:r>
            <a:r>
              <a:rPr lang="es-MX" dirty="0">
                <a:latin typeface="Calisto MT" panose="02040603050505030304" pitchFamily="18" charset="0"/>
              </a:rPr>
              <a:t>, se deduce que la calidad de alimento concebido como combustible vital debe ser a fin con nuestro deseo de evolucionar tanto física como espiritualmente ,  es decir , debemos consumir alimentos naturales y frescos . Por  lo que se recomienda una dieta lacteovegetariana. </a:t>
            </a:r>
            <a:endParaRPr lang="es-CL" dirty="0">
              <a:latin typeface="Calisto MT" panose="02040603050505030304" pitchFamily="18" charset="0"/>
            </a:endParaRPr>
          </a:p>
          <a:p>
            <a:endParaRPr lang="es-MX" dirty="0"/>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450" y="642937"/>
            <a:ext cx="3814763" cy="2128838"/>
          </a:xfrm>
          <a:prstGeom prst="rect">
            <a:avLst/>
          </a:prstGeom>
        </p:spPr>
      </p:pic>
    </p:spTree>
    <p:extLst>
      <p:ext uri="{BB962C8B-B14F-4D97-AF65-F5344CB8AC3E}">
        <p14:creationId xmlns:p14="http://schemas.microsoft.com/office/powerpoint/2010/main" val="4008186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46149" y="1513332"/>
            <a:ext cx="8946541" cy="5077967"/>
          </a:xfrm>
        </p:spPr>
        <p:txBody>
          <a:bodyPr>
            <a:normAutofit/>
          </a:bodyPr>
          <a:lstStyle/>
          <a:p>
            <a:pPr marL="0" indent="0">
              <a:buNone/>
            </a:pPr>
            <a:endParaRPr lang="es-MX" dirty="0" smtClean="0"/>
          </a:p>
          <a:p>
            <a:pPr marL="0" indent="0">
              <a:buNone/>
            </a:pPr>
            <a:endParaRPr lang="es-MX" dirty="0"/>
          </a:p>
          <a:p>
            <a:pPr marL="0" indent="0">
              <a:buNone/>
            </a:pPr>
            <a:endParaRPr lang="es-MX" dirty="0" smtClean="0"/>
          </a:p>
          <a:p>
            <a:pPr marL="0" indent="0">
              <a:buNone/>
            </a:pPr>
            <a:r>
              <a:rPr lang="es-MX" dirty="0" smtClean="0">
                <a:latin typeface="Calisto MT" panose="02040603050505030304" pitchFamily="18" charset="0"/>
              </a:rPr>
              <a:t>El yoga es armonía equilibrio y promueve la  ahimsa (no violencia).</a:t>
            </a:r>
          </a:p>
          <a:p>
            <a:pPr marL="0" indent="0">
              <a:buNone/>
            </a:pPr>
            <a:r>
              <a:rPr lang="es-MX" dirty="0" smtClean="0">
                <a:latin typeface="Calisto MT" panose="02040603050505030304" pitchFamily="18" charset="0"/>
              </a:rPr>
              <a:t>El yoga desarrolla nuestra naturaleza interior más pura , y la dieta desempeña un papel  muy importante en este proceso , pues no solo nuestro cuerpo es afectado por lo que comemos . Si no también la mente y el alma : la sensibilidad el equilibrio los deseos los sentidos y desde luego los actos . </a:t>
            </a:r>
          </a:p>
          <a:p>
            <a:pPr marL="0" indent="0">
              <a:buNone/>
            </a:pPr>
            <a:r>
              <a:rPr lang="es-MX" dirty="0" smtClean="0">
                <a:latin typeface="Calisto MT" panose="02040603050505030304" pitchFamily="18" charset="0"/>
              </a:rPr>
              <a:t>En esa medida el practicante de cualquier tipo de meditación  evita cualquier alimento que altere su sistema , obtando por consumir a aquellos que ayudan a su armonía , equilibrio , intelecto y despertar de la conciencia interior . </a:t>
            </a:r>
          </a:p>
          <a:p>
            <a:endParaRPr lang="es-CL" sz="2600"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3725" y="571498"/>
            <a:ext cx="4029075" cy="2114552"/>
          </a:xfrm>
          <a:prstGeom prst="rect">
            <a:avLst/>
          </a:prstGeom>
        </p:spPr>
      </p:pic>
    </p:spTree>
    <p:extLst>
      <p:ext uri="{BB962C8B-B14F-4D97-AF65-F5344CB8AC3E}">
        <p14:creationId xmlns:p14="http://schemas.microsoft.com/office/powerpoint/2010/main" val="595981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2400" i="1" dirty="0" smtClean="0">
                <a:latin typeface="Calisto MT" panose="02040603050505030304" pitchFamily="18" charset="0"/>
              </a:rPr>
              <a:t>Pranayama</a:t>
            </a:r>
            <a:r>
              <a:rPr lang="es-MX" sz="3200" i="1" dirty="0" smtClean="0">
                <a:latin typeface="Calisto MT" panose="02040603050505030304" pitchFamily="18" charset="0"/>
              </a:rPr>
              <a:t> </a:t>
            </a:r>
            <a:r>
              <a:rPr lang="es-MX" sz="2400" i="1" dirty="0" smtClean="0">
                <a:latin typeface="Calisto MT" panose="02040603050505030304" pitchFamily="18" charset="0"/>
              </a:rPr>
              <a:t>; </a:t>
            </a:r>
            <a:br>
              <a:rPr lang="es-MX" sz="2400" i="1" dirty="0" smtClean="0">
                <a:latin typeface="Calisto MT" panose="02040603050505030304" pitchFamily="18" charset="0"/>
              </a:rPr>
            </a:br>
            <a:r>
              <a:rPr lang="es-MX" sz="2400" i="1" dirty="0">
                <a:latin typeface="Calisto MT" panose="02040603050505030304" pitchFamily="18" charset="0"/>
              </a:rPr>
              <a:t> </a:t>
            </a:r>
            <a:r>
              <a:rPr lang="es-MX" sz="2400" i="1" dirty="0" smtClean="0">
                <a:latin typeface="Calisto MT" panose="02040603050505030304" pitchFamily="18" charset="0"/>
              </a:rPr>
              <a:t>                    Arte de la Respiración </a:t>
            </a:r>
            <a:r>
              <a:rPr lang="es-MX" sz="2400" i="1" dirty="0">
                <a:latin typeface="Calisto MT" panose="02040603050505030304" pitchFamily="18" charset="0"/>
              </a:rPr>
              <a:t>C</a:t>
            </a:r>
            <a:r>
              <a:rPr lang="es-MX" sz="2400" i="1" dirty="0" smtClean="0">
                <a:latin typeface="Calisto MT" panose="02040603050505030304" pitchFamily="18" charset="0"/>
              </a:rPr>
              <a:t>onsciente </a:t>
            </a:r>
            <a:endParaRPr lang="es-CL" sz="2400" i="1" dirty="0">
              <a:latin typeface="Calisto MT" panose="02040603050505030304" pitchFamily="18" charset="0"/>
            </a:endParaRPr>
          </a:p>
        </p:txBody>
      </p:sp>
      <p:sp>
        <p:nvSpPr>
          <p:cNvPr id="3" name="Marcador de contenido 2"/>
          <p:cNvSpPr>
            <a:spLocks noGrp="1"/>
          </p:cNvSpPr>
          <p:nvPr>
            <p:ph idx="1"/>
          </p:nvPr>
        </p:nvSpPr>
        <p:spPr>
          <a:xfrm>
            <a:off x="1489075" y="1343215"/>
            <a:ext cx="8946541" cy="4919471"/>
          </a:xfrm>
        </p:spPr>
        <p:txBody>
          <a:bodyPr/>
          <a:lstStyle/>
          <a:p>
            <a:pPr marL="0" indent="0">
              <a:buNone/>
            </a:pPr>
            <a:endParaRPr lang="es-MX" dirty="0" smtClean="0"/>
          </a:p>
          <a:p>
            <a:pPr marL="0" indent="0">
              <a:buNone/>
            </a:pPr>
            <a:r>
              <a:rPr lang="es-MX" dirty="0" smtClean="0">
                <a:latin typeface="Calisto MT" panose="02040603050505030304" pitchFamily="18" charset="0"/>
              </a:rPr>
              <a:t>Prana :   significa “ energía vital y yama “control”.</a:t>
            </a:r>
          </a:p>
          <a:p>
            <a:pPr marL="0" indent="0">
              <a:buNone/>
            </a:pPr>
            <a:r>
              <a:rPr lang="es-MX" dirty="0" smtClean="0">
                <a:latin typeface="Calisto MT" panose="02040603050505030304" pitchFamily="18" charset="0"/>
              </a:rPr>
              <a:t>Pranayama entonces , es el yoga del control de la respiración con miras a expandir la fuerza vital en el organismo . </a:t>
            </a:r>
          </a:p>
          <a:p>
            <a:pPr marL="0" indent="0">
              <a:buNone/>
            </a:pPr>
            <a:r>
              <a:rPr lang="es-MX" i="1" dirty="0" smtClean="0">
                <a:latin typeface="Calisto MT" panose="02040603050505030304" pitchFamily="18" charset="0"/>
              </a:rPr>
              <a:t>El pranayama </a:t>
            </a:r>
            <a:r>
              <a:rPr lang="es-MX" dirty="0" smtClean="0">
                <a:latin typeface="Calisto MT" panose="02040603050505030304" pitchFamily="18" charset="0"/>
              </a:rPr>
              <a:t>es muy importante para la perfección para la práctica del yoga , pues purifican tanto los canales que llevan esta fuerza vital a todas y cada una de las células como los órganos internos , infundiéndoles vida . </a:t>
            </a:r>
          </a:p>
          <a:p>
            <a:pPr marL="0" indent="0">
              <a:buNone/>
            </a:pPr>
            <a:r>
              <a:rPr lang="es-MX" dirty="0" smtClean="0">
                <a:latin typeface="Calisto MT" panose="02040603050505030304" pitchFamily="18" charset="0"/>
              </a:rPr>
              <a:t>Estos ejercicios respiratorios  son además practicas preparatorias para despertar los ( centros energéticos ) del organismo .</a:t>
            </a:r>
          </a:p>
          <a:p>
            <a:pPr marL="0" indent="0">
              <a:buNone/>
            </a:pPr>
            <a:endParaRPr lang="es-CL" dirty="0">
              <a:latin typeface="Calisto MT" panose="02040603050505030304" pitchFamily="18" charset="0"/>
            </a:endParaRPr>
          </a:p>
        </p:txBody>
      </p:sp>
    </p:spTree>
    <p:extLst>
      <p:ext uri="{BB962C8B-B14F-4D97-AF65-F5344CB8AC3E}">
        <p14:creationId xmlns:p14="http://schemas.microsoft.com/office/powerpoint/2010/main" val="6109664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Violeta">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2536</TotalTime>
  <Words>1302</Words>
  <Application>Microsoft Office PowerPoint</Application>
  <PresentationFormat>Panorámica</PresentationFormat>
  <Paragraphs>98</Paragraphs>
  <Slides>27</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27</vt:i4>
      </vt:variant>
    </vt:vector>
  </HeadingPairs>
  <TitlesOfParts>
    <vt:vector size="35" baseType="lpstr">
      <vt:lpstr>Arial</vt:lpstr>
      <vt:lpstr>Arial Narrow</vt:lpstr>
      <vt:lpstr>Calibri</vt:lpstr>
      <vt:lpstr>Calisto MT</vt:lpstr>
      <vt:lpstr>Century Gothic</vt:lpstr>
      <vt:lpstr>Wingdings</vt:lpstr>
      <vt:lpstr>Wingdings 3</vt:lpstr>
      <vt:lpstr>Ion</vt:lpstr>
      <vt:lpstr>Meditación ,  Respiración y Postura.                       </vt:lpstr>
      <vt:lpstr>                Que es la meditación ? </vt:lpstr>
      <vt:lpstr>Presentación de PowerPoint</vt:lpstr>
      <vt:lpstr>                  Técnica de Schütz                         Meditación Guiada  </vt:lpstr>
      <vt:lpstr>Presentación de PowerPoint</vt:lpstr>
      <vt:lpstr>         Anna – yoga , El arte de la sana alimentación .</vt:lpstr>
      <vt:lpstr>Presentación de PowerPoint</vt:lpstr>
      <vt:lpstr>Presentación de PowerPoint</vt:lpstr>
      <vt:lpstr>Pranayama ;                       Arte de la Respiración Consciente </vt:lpstr>
      <vt:lpstr>Presentación de PowerPoint</vt:lpstr>
      <vt:lpstr> Postura:    Para la práctica de la meditación y algunas posturas de yoga es indispensable sentirse cómodo y a gusto ya que es muy difícil centrar la mente cuando se experimenta una molestia o dolor .  Por ello es recomendable sentarse sobre una superficie suave  Una vez ubicados en el sitio adecuado , se sientan  en el suelo con las piernas cruzadas , la espalda recta y mirada de frente , en un punto fijo . </vt:lpstr>
      <vt:lpstr>         Postura y posicionamiento:  </vt:lpstr>
      <vt:lpstr>.</vt:lpstr>
      <vt:lpstr>                  </vt:lpstr>
      <vt:lpstr>          Recomendaciones Previas: </vt:lpstr>
      <vt:lpstr>Jasta  uttanasana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Meditación Respiración y postura .</dc:title>
  <dc:creator>pamela</dc:creator>
  <cp:lastModifiedBy>Docentes</cp:lastModifiedBy>
  <cp:revision>34</cp:revision>
  <dcterms:created xsi:type="dcterms:W3CDTF">2020-05-22T20:59:00Z</dcterms:created>
  <dcterms:modified xsi:type="dcterms:W3CDTF">2023-04-04T17:33:23Z</dcterms:modified>
</cp:coreProperties>
</file>