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9" r:id="rId4"/>
    <p:sldId id="259" r:id="rId5"/>
    <p:sldId id="260" r:id="rId6"/>
    <p:sldId id="261" r:id="rId7"/>
    <p:sldId id="270" r:id="rId8"/>
    <p:sldId id="271" r:id="rId9"/>
    <p:sldId id="263" r:id="rId10"/>
    <p:sldId id="272" r:id="rId11"/>
    <p:sldId id="262" r:id="rId12"/>
    <p:sldId id="264" r:id="rId13"/>
    <p:sldId id="265" r:id="rId14"/>
    <p:sldId id="267" r:id="rId15"/>
    <p:sldId id="268" r:id="rId16"/>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8" autoAdjust="0"/>
    <p:restoredTop sz="94660"/>
  </p:normalViewPr>
  <p:slideViewPr>
    <p:cSldViewPr snapToGrid="0">
      <p:cViewPr varScale="1">
        <p:scale>
          <a:sx n="79" d="100"/>
          <a:sy n="79" d="100"/>
        </p:scale>
        <p:origin x="77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161824-1DFC-4CBC-0463-37E886D3D8C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CCBB03F5-2B05-96B0-3007-C8229D5E21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C5B54461-D2A5-A678-53E9-4B6994E14ED9}"/>
              </a:ext>
            </a:extLst>
          </p:cNvPr>
          <p:cNvSpPr>
            <a:spLocks noGrp="1"/>
          </p:cNvSpPr>
          <p:nvPr>
            <p:ph type="dt" sz="half" idx="10"/>
          </p:nvPr>
        </p:nvSpPr>
        <p:spPr/>
        <p:txBody>
          <a:bodyPr/>
          <a:lstStyle/>
          <a:p>
            <a:fld id="{1AB4C787-6820-465C-ADA7-57AB4548186F}" type="datetimeFigureOut">
              <a:rPr lang="es-CL" smtClean="0"/>
              <a:t>03-05-2023</a:t>
            </a:fld>
            <a:endParaRPr lang="es-CL"/>
          </a:p>
        </p:txBody>
      </p:sp>
      <p:sp>
        <p:nvSpPr>
          <p:cNvPr id="5" name="Marcador de pie de página 4">
            <a:extLst>
              <a:ext uri="{FF2B5EF4-FFF2-40B4-BE49-F238E27FC236}">
                <a16:creationId xmlns:a16="http://schemas.microsoft.com/office/drawing/2014/main" id="{B5579D47-7C89-9E25-3D31-297BC425987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A60305C-9C56-E418-6C3C-84F8BE6E0E7D}"/>
              </a:ext>
            </a:extLst>
          </p:cNvPr>
          <p:cNvSpPr>
            <a:spLocks noGrp="1"/>
          </p:cNvSpPr>
          <p:nvPr>
            <p:ph type="sldNum" sz="quarter" idx="12"/>
          </p:nvPr>
        </p:nvSpPr>
        <p:spPr/>
        <p:txBody>
          <a:bodyPr/>
          <a:lstStyle/>
          <a:p>
            <a:fld id="{C6A3AF09-330E-44F9-AEE9-2C5A6824BB96}" type="slidenum">
              <a:rPr lang="es-CL" smtClean="0"/>
              <a:t>‹Nº›</a:t>
            </a:fld>
            <a:endParaRPr lang="es-CL"/>
          </a:p>
        </p:txBody>
      </p:sp>
    </p:spTree>
    <p:extLst>
      <p:ext uri="{BB962C8B-B14F-4D97-AF65-F5344CB8AC3E}">
        <p14:creationId xmlns:p14="http://schemas.microsoft.com/office/powerpoint/2010/main" val="2890767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2E6148-F78A-395C-BC54-5C7E8F8C6B5E}"/>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977E4CB1-E783-AD6F-5F55-FD9D51959E68}"/>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E9737B0-404F-2524-BC03-F4D52682F0F0}"/>
              </a:ext>
            </a:extLst>
          </p:cNvPr>
          <p:cNvSpPr>
            <a:spLocks noGrp="1"/>
          </p:cNvSpPr>
          <p:nvPr>
            <p:ph type="dt" sz="half" idx="10"/>
          </p:nvPr>
        </p:nvSpPr>
        <p:spPr/>
        <p:txBody>
          <a:bodyPr/>
          <a:lstStyle/>
          <a:p>
            <a:fld id="{1AB4C787-6820-465C-ADA7-57AB4548186F}" type="datetimeFigureOut">
              <a:rPr lang="es-CL" smtClean="0"/>
              <a:t>03-05-2023</a:t>
            </a:fld>
            <a:endParaRPr lang="es-CL"/>
          </a:p>
        </p:txBody>
      </p:sp>
      <p:sp>
        <p:nvSpPr>
          <p:cNvPr id="5" name="Marcador de pie de página 4">
            <a:extLst>
              <a:ext uri="{FF2B5EF4-FFF2-40B4-BE49-F238E27FC236}">
                <a16:creationId xmlns:a16="http://schemas.microsoft.com/office/drawing/2014/main" id="{C397E2D1-1CE2-558D-7C67-93C6B74FC51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DC5F4BE-A803-1D2C-E1C8-667C4AD23ED8}"/>
              </a:ext>
            </a:extLst>
          </p:cNvPr>
          <p:cNvSpPr>
            <a:spLocks noGrp="1"/>
          </p:cNvSpPr>
          <p:nvPr>
            <p:ph type="sldNum" sz="quarter" idx="12"/>
          </p:nvPr>
        </p:nvSpPr>
        <p:spPr/>
        <p:txBody>
          <a:bodyPr/>
          <a:lstStyle/>
          <a:p>
            <a:fld id="{C6A3AF09-330E-44F9-AEE9-2C5A6824BB96}" type="slidenum">
              <a:rPr lang="es-CL" smtClean="0"/>
              <a:t>‹Nº›</a:t>
            </a:fld>
            <a:endParaRPr lang="es-CL"/>
          </a:p>
        </p:txBody>
      </p:sp>
    </p:spTree>
    <p:extLst>
      <p:ext uri="{BB962C8B-B14F-4D97-AF65-F5344CB8AC3E}">
        <p14:creationId xmlns:p14="http://schemas.microsoft.com/office/powerpoint/2010/main" val="2190901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29E3D73-12AF-B60A-193D-D1D51BF5C04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E8FEA1D9-77D9-2EDC-4DFB-354EFD65726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3F2CB99A-D16E-621A-2C56-53FB5C80C736}"/>
              </a:ext>
            </a:extLst>
          </p:cNvPr>
          <p:cNvSpPr>
            <a:spLocks noGrp="1"/>
          </p:cNvSpPr>
          <p:nvPr>
            <p:ph type="dt" sz="half" idx="10"/>
          </p:nvPr>
        </p:nvSpPr>
        <p:spPr/>
        <p:txBody>
          <a:bodyPr/>
          <a:lstStyle/>
          <a:p>
            <a:fld id="{1AB4C787-6820-465C-ADA7-57AB4548186F}" type="datetimeFigureOut">
              <a:rPr lang="es-CL" smtClean="0"/>
              <a:t>03-05-2023</a:t>
            </a:fld>
            <a:endParaRPr lang="es-CL"/>
          </a:p>
        </p:txBody>
      </p:sp>
      <p:sp>
        <p:nvSpPr>
          <p:cNvPr id="5" name="Marcador de pie de página 4">
            <a:extLst>
              <a:ext uri="{FF2B5EF4-FFF2-40B4-BE49-F238E27FC236}">
                <a16:creationId xmlns:a16="http://schemas.microsoft.com/office/drawing/2014/main" id="{4193C13E-CF62-1C03-B684-D1D939044AF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6D633EE-D699-839D-F9A4-784D64191684}"/>
              </a:ext>
            </a:extLst>
          </p:cNvPr>
          <p:cNvSpPr>
            <a:spLocks noGrp="1"/>
          </p:cNvSpPr>
          <p:nvPr>
            <p:ph type="sldNum" sz="quarter" idx="12"/>
          </p:nvPr>
        </p:nvSpPr>
        <p:spPr/>
        <p:txBody>
          <a:bodyPr/>
          <a:lstStyle/>
          <a:p>
            <a:fld id="{C6A3AF09-330E-44F9-AEE9-2C5A6824BB96}" type="slidenum">
              <a:rPr lang="es-CL" smtClean="0"/>
              <a:t>‹Nº›</a:t>
            </a:fld>
            <a:endParaRPr lang="es-CL"/>
          </a:p>
        </p:txBody>
      </p:sp>
    </p:spTree>
    <p:extLst>
      <p:ext uri="{BB962C8B-B14F-4D97-AF65-F5344CB8AC3E}">
        <p14:creationId xmlns:p14="http://schemas.microsoft.com/office/powerpoint/2010/main" val="121689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5352EC-478D-0B8D-D003-A4B31F6ED40F}"/>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48B44DB-2B04-81A3-ECB1-4ED72FEE8D1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613995C-7E71-31B0-4D76-8AE466C7D9E7}"/>
              </a:ext>
            </a:extLst>
          </p:cNvPr>
          <p:cNvSpPr>
            <a:spLocks noGrp="1"/>
          </p:cNvSpPr>
          <p:nvPr>
            <p:ph type="dt" sz="half" idx="10"/>
          </p:nvPr>
        </p:nvSpPr>
        <p:spPr/>
        <p:txBody>
          <a:bodyPr/>
          <a:lstStyle/>
          <a:p>
            <a:fld id="{1AB4C787-6820-465C-ADA7-57AB4548186F}" type="datetimeFigureOut">
              <a:rPr lang="es-CL" smtClean="0"/>
              <a:t>03-05-2023</a:t>
            </a:fld>
            <a:endParaRPr lang="es-CL"/>
          </a:p>
        </p:txBody>
      </p:sp>
      <p:sp>
        <p:nvSpPr>
          <p:cNvPr id="5" name="Marcador de pie de página 4">
            <a:extLst>
              <a:ext uri="{FF2B5EF4-FFF2-40B4-BE49-F238E27FC236}">
                <a16:creationId xmlns:a16="http://schemas.microsoft.com/office/drawing/2014/main" id="{153FCBAD-3850-493E-CAA0-BEA72989D89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B8F02073-84C8-FE03-16B5-99C242936B76}"/>
              </a:ext>
            </a:extLst>
          </p:cNvPr>
          <p:cNvSpPr>
            <a:spLocks noGrp="1"/>
          </p:cNvSpPr>
          <p:nvPr>
            <p:ph type="sldNum" sz="quarter" idx="12"/>
          </p:nvPr>
        </p:nvSpPr>
        <p:spPr/>
        <p:txBody>
          <a:bodyPr/>
          <a:lstStyle/>
          <a:p>
            <a:fld id="{C6A3AF09-330E-44F9-AEE9-2C5A6824BB96}" type="slidenum">
              <a:rPr lang="es-CL" smtClean="0"/>
              <a:t>‹Nº›</a:t>
            </a:fld>
            <a:endParaRPr lang="es-CL"/>
          </a:p>
        </p:txBody>
      </p:sp>
    </p:spTree>
    <p:extLst>
      <p:ext uri="{BB962C8B-B14F-4D97-AF65-F5344CB8AC3E}">
        <p14:creationId xmlns:p14="http://schemas.microsoft.com/office/powerpoint/2010/main" val="4038650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66A016-34F2-B8CA-9A8E-50D868A8D32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0022D140-6F70-98C8-885A-7E6E1A1A38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79F582C-FC38-EDD5-DE84-333BA0300D0D}"/>
              </a:ext>
            </a:extLst>
          </p:cNvPr>
          <p:cNvSpPr>
            <a:spLocks noGrp="1"/>
          </p:cNvSpPr>
          <p:nvPr>
            <p:ph type="dt" sz="half" idx="10"/>
          </p:nvPr>
        </p:nvSpPr>
        <p:spPr/>
        <p:txBody>
          <a:bodyPr/>
          <a:lstStyle/>
          <a:p>
            <a:fld id="{1AB4C787-6820-465C-ADA7-57AB4548186F}" type="datetimeFigureOut">
              <a:rPr lang="es-CL" smtClean="0"/>
              <a:t>03-05-2023</a:t>
            </a:fld>
            <a:endParaRPr lang="es-CL"/>
          </a:p>
        </p:txBody>
      </p:sp>
      <p:sp>
        <p:nvSpPr>
          <p:cNvPr id="5" name="Marcador de pie de página 4">
            <a:extLst>
              <a:ext uri="{FF2B5EF4-FFF2-40B4-BE49-F238E27FC236}">
                <a16:creationId xmlns:a16="http://schemas.microsoft.com/office/drawing/2014/main" id="{C9BA353E-C11C-DDA1-467D-57C71DAAD7F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727BC72-6D49-3A4D-435E-4F9354CF039C}"/>
              </a:ext>
            </a:extLst>
          </p:cNvPr>
          <p:cNvSpPr>
            <a:spLocks noGrp="1"/>
          </p:cNvSpPr>
          <p:nvPr>
            <p:ph type="sldNum" sz="quarter" idx="12"/>
          </p:nvPr>
        </p:nvSpPr>
        <p:spPr/>
        <p:txBody>
          <a:bodyPr/>
          <a:lstStyle/>
          <a:p>
            <a:fld id="{C6A3AF09-330E-44F9-AEE9-2C5A6824BB96}" type="slidenum">
              <a:rPr lang="es-CL" smtClean="0"/>
              <a:t>‹Nº›</a:t>
            </a:fld>
            <a:endParaRPr lang="es-CL"/>
          </a:p>
        </p:txBody>
      </p:sp>
    </p:spTree>
    <p:extLst>
      <p:ext uri="{BB962C8B-B14F-4D97-AF65-F5344CB8AC3E}">
        <p14:creationId xmlns:p14="http://schemas.microsoft.com/office/powerpoint/2010/main" val="2152535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6B9A7C-AAE5-698C-01A4-584669018BDF}"/>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FA7C1A03-D250-76B7-E8CE-20896927A32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A5D9965D-B263-EA8C-9FDE-7637728B900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6E3FEB86-7586-45CC-7A21-B0CCF4B70AD6}"/>
              </a:ext>
            </a:extLst>
          </p:cNvPr>
          <p:cNvSpPr>
            <a:spLocks noGrp="1"/>
          </p:cNvSpPr>
          <p:nvPr>
            <p:ph type="dt" sz="half" idx="10"/>
          </p:nvPr>
        </p:nvSpPr>
        <p:spPr/>
        <p:txBody>
          <a:bodyPr/>
          <a:lstStyle/>
          <a:p>
            <a:fld id="{1AB4C787-6820-465C-ADA7-57AB4548186F}" type="datetimeFigureOut">
              <a:rPr lang="es-CL" smtClean="0"/>
              <a:t>03-05-2023</a:t>
            </a:fld>
            <a:endParaRPr lang="es-CL"/>
          </a:p>
        </p:txBody>
      </p:sp>
      <p:sp>
        <p:nvSpPr>
          <p:cNvPr id="6" name="Marcador de pie de página 5">
            <a:extLst>
              <a:ext uri="{FF2B5EF4-FFF2-40B4-BE49-F238E27FC236}">
                <a16:creationId xmlns:a16="http://schemas.microsoft.com/office/drawing/2014/main" id="{F78E78BE-D199-68A4-C82A-317D34BAA75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E713BB2-B9AE-B0CA-527F-2CC67745C60A}"/>
              </a:ext>
            </a:extLst>
          </p:cNvPr>
          <p:cNvSpPr>
            <a:spLocks noGrp="1"/>
          </p:cNvSpPr>
          <p:nvPr>
            <p:ph type="sldNum" sz="quarter" idx="12"/>
          </p:nvPr>
        </p:nvSpPr>
        <p:spPr/>
        <p:txBody>
          <a:bodyPr/>
          <a:lstStyle/>
          <a:p>
            <a:fld id="{C6A3AF09-330E-44F9-AEE9-2C5A6824BB96}" type="slidenum">
              <a:rPr lang="es-CL" smtClean="0"/>
              <a:t>‹Nº›</a:t>
            </a:fld>
            <a:endParaRPr lang="es-CL"/>
          </a:p>
        </p:txBody>
      </p:sp>
    </p:spTree>
    <p:extLst>
      <p:ext uri="{BB962C8B-B14F-4D97-AF65-F5344CB8AC3E}">
        <p14:creationId xmlns:p14="http://schemas.microsoft.com/office/powerpoint/2010/main" val="1713769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4D68D3-092B-D990-9370-75D1F23644C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B50134E2-C48A-B33D-B295-CD8A9A8933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3CEC6DD-A345-4BBE-6C7A-8D4D563F2C6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E5FB5C9A-4D62-E0F2-6078-98715C9374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22F2DC9-2FC0-4B73-B9C6-06785520130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062B7639-B136-2C4D-C0C0-B1AD5E423F7E}"/>
              </a:ext>
            </a:extLst>
          </p:cNvPr>
          <p:cNvSpPr>
            <a:spLocks noGrp="1"/>
          </p:cNvSpPr>
          <p:nvPr>
            <p:ph type="dt" sz="half" idx="10"/>
          </p:nvPr>
        </p:nvSpPr>
        <p:spPr/>
        <p:txBody>
          <a:bodyPr/>
          <a:lstStyle/>
          <a:p>
            <a:fld id="{1AB4C787-6820-465C-ADA7-57AB4548186F}" type="datetimeFigureOut">
              <a:rPr lang="es-CL" smtClean="0"/>
              <a:t>03-05-2023</a:t>
            </a:fld>
            <a:endParaRPr lang="es-CL"/>
          </a:p>
        </p:txBody>
      </p:sp>
      <p:sp>
        <p:nvSpPr>
          <p:cNvPr id="8" name="Marcador de pie de página 7">
            <a:extLst>
              <a:ext uri="{FF2B5EF4-FFF2-40B4-BE49-F238E27FC236}">
                <a16:creationId xmlns:a16="http://schemas.microsoft.com/office/drawing/2014/main" id="{26C36203-B98C-E09C-BF80-5907373B1566}"/>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243F3338-162E-233B-5065-ACCB125CF0FC}"/>
              </a:ext>
            </a:extLst>
          </p:cNvPr>
          <p:cNvSpPr>
            <a:spLocks noGrp="1"/>
          </p:cNvSpPr>
          <p:nvPr>
            <p:ph type="sldNum" sz="quarter" idx="12"/>
          </p:nvPr>
        </p:nvSpPr>
        <p:spPr/>
        <p:txBody>
          <a:bodyPr/>
          <a:lstStyle/>
          <a:p>
            <a:fld id="{C6A3AF09-330E-44F9-AEE9-2C5A6824BB96}" type="slidenum">
              <a:rPr lang="es-CL" smtClean="0"/>
              <a:t>‹Nº›</a:t>
            </a:fld>
            <a:endParaRPr lang="es-CL"/>
          </a:p>
        </p:txBody>
      </p:sp>
    </p:spTree>
    <p:extLst>
      <p:ext uri="{BB962C8B-B14F-4D97-AF65-F5344CB8AC3E}">
        <p14:creationId xmlns:p14="http://schemas.microsoft.com/office/powerpoint/2010/main" val="2873189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860A32-1300-5B36-B9F3-529C783A1221}"/>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32716201-876C-A922-2803-D5BFB03D830F}"/>
              </a:ext>
            </a:extLst>
          </p:cNvPr>
          <p:cNvSpPr>
            <a:spLocks noGrp="1"/>
          </p:cNvSpPr>
          <p:nvPr>
            <p:ph type="dt" sz="half" idx="10"/>
          </p:nvPr>
        </p:nvSpPr>
        <p:spPr/>
        <p:txBody>
          <a:bodyPr/>
          <a:lstStyle/>
          <a:p>
            <a:fld id="{1AB4C787-6820-465C-ADA7-57AB4548186F}" type="datetimeFigureOut">
              <a:rPr lang="es-CL" smtClean="0"/>
              <a:t>03-05-2023</a:t>
            </a:fld>
            <a:endParaRPr lang="es-CL"/>
          </a:p>
        </p:txBody>
      </p:sp>
      <p:sp>
        <p:nvSpPr>
          <p:cNvPr id="4" name="Marcador de pie de página 3">
            <a:extLst>
              <a:ext uri="{FF2B5EF4-FFF2-40B4-BE49-F238E27FC236}">
                <a16:creationId xmlns:a16="http://schemas.microsoft.com/office/drawing/2014/main" id="{20F0E5E5-0DB3-671C-ED8B-02D6181C5A7A}"/>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E5BF4C23-EA99-D9D7-C68F-BCF75010665B}"/>
              </a:ext>
            </a:extLst>
          </p:cNvPr>
          <p:cNvSpPr>
            <a:spLocks noGrp="1"/>
          </p:cNvSpPr>
          <p:nvPr>
            <p:ph type="sldNum" sz="quarter" idx="12"/>
          </p:nvPr>
        </p:nvSpPr>
        <p:spPr/>
        <p:txBody>
          <a:bodyPr/>
          <a:lstStyle/>
          <a:p>
            <a:fld id="{C6A3AF09-330E-44F9-AEE9-2C5A6824BB96}" type="slidenum">
              <a:rPr lang="es-CL" smtClean="0"/>
              <a:t>‹Nº›</a:t>
            </a:fld>
            <a:endParaRPr lang="es-CL"/>
          </a:p>
        </p:txBody>
      </p:sp>
    </p:spTree>
    <p:extLst>
      <p:ext uri="{BB962C8B-B14F-4D97-AF65-F5344CB8AC3E}">
        <p14:creationId xmlns:p14="http://schemas.microsoft.com/office/powerpoint/2010/main" val="3895224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D16F252-4178-DD08-42AE-DDB2CD25B749}"/>
              </a:ext>
            </a:extLst>
          </p:cNvPr>
          <p:cNvSpPr>
            <a:spLocks noGrp="1"/>
          </p:cNvSpPr>
          <p:nvPr>
            <p:ph type="dt" sz="half" idx="10"/>
          </p:nvPr>
        </p:nvSpPr>
        <p:spPr/>
        <p:txBody>
          <a:bodyPr/>
          <a:lstStyle/>
          <a:p>
            <a:fld id="{1AB4C787-6820-465C-ADA7-57AB4548186F}" type="datetimeFigureOut">
              <a:rPr lang="es-CL" smtClean="0"/>
              <a:t>03-05-2023</a:t>
            </a:fld>
            <a:endParaRPr lang="es-CL"/>
          </a:p>
        </p:txBody>
      </p:sp>
      <p:sp>
        <p:nvSpPr>
          <p:cNvPr id="3" name="Marcador de pie de página 2">
            <a:extLst>
              <a:ext uri="{FF2B5EF4-FFF2-40B4-BE49-F238E27FC236}">
                <a16:creationId xmlns:a16="http://schemas.microsoft.com/office/drawing/2014/main" id="{B5A51849-0E04-C105-15E2-774C5CB95159}"/>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859B209E-F21B-698E-CDAE-F6218D0E7642}"/>
              </a:ext>
            </a:extLst>
          </p:cNvPr>
          <p:cNvSpPr>
            <a:spLocks noGrp="1"/>
          </p:cNvSpPr>
          <p:nvPr>
            <p:ph type="sldNum" sz="quarter" idx="12"/>
          </p:nvPr>
        </p:nvSpPr>
        <p:spPr/>
        <p:txBody>
          <a:bodyPr/>
          <a:lstStyle/>
          <a:p>
            <a:fld id="{C6A3AF09-330E-44F9-AEE9-2C5A6824BB96}" type="slidenum">
              <a:rPr lang="es-CL" smtClean="0"/>
              <a:t>‹Nº›</a:t>
            </a:fld>
            <a:endParaRPr lang="es-CL"/>
          </a:p>
        </p:txBody>
      </p:sp>
    </p:spTree>
    <p:extLst>
      <p:ext uri="{BB962C8B-B14F-4D97-AF65-F5344CB8AC3E}">
        <p14:creationId xmlns:p14="http://schemas.microsoft.com/office/powerpoint/2010/main" val="1959609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BFE1AD-6714-1C4E-CA45-FD0AE0ED8BB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471FA1BC-3BB1-D8BA-F444-7B12FF8F24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3C1026A2-CAF5-4534-39EB-FA016202F4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1AB6BC0-4ACE-11E0-EE42-287D10B56092}"/>
              </a:ext>
            </a:extLst>
          </p:cNvPr>
          <p:cNvSpPr>
            <a:spLocks noGrp="1"/>
          </p:cNvSpPr>
          <p:nvPr>
            <p:ph type="dt" sz="half" idx="10"/>
          </p:nvPr>
        </p:nvSpPr>
        <p:spPr/>
        <p:txBody>
          <a:bodyPr/>
          <a:lstStyle/>
          <a:p>
            <a:fld id="{1AB4C787-6820-465C-ADA7-57AB4548186F}" type="datetimeFigureOut">
              <a:rPr lang="es-CL" smtClean="0"/>
              <a:t>03-05-2023</a:t>
            </a:fld>
            <a:endParaRPr lang="es-CL"/>
          </a:p>
        </p:txBody>
      </p:sp>
      <p:sp>
        <p:nvSpPr>
          <p:cNvPr id="6" name="Marcador de pie de página 5">
            <a:extLst>
              <a:ext uri="{FF2B5EF4-FFF2-40B4-BE49-F238E27FC236}">
                <a16:creationId xmlns:a16="http://schemas.microsoft.com/office/drawing/2014/main" id="{567AFEC4-1BEF-CB66-FC70-56EF6D6CAF5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468BED85-A163-9A34-6306-8BEA13D83E12}"/>
              </a:ext>
            </a:extLst>
          </p:cNvPr>
          <p:cNvSpPr>
            <a:spLocks noGrp="1"/>
          </p:cNvSpPr>
          <p:nvPr>
            <p:ph type="sldNum" sz="quarter" idx="12"/>
          </p:nvPr>
        </p:nvSpPr>
        <p:spPr/>
        <p:txBody>
          <a:bodyPr/>
          <a:lstStyle/>
          <a:p>
            <a:fld id="{C6A3AF09-330E-44F9-AEE9-2C5A6824BB96}" type="slidenum">
              <a:rPr lang="es-CL" smtClean="0"/>
              <a:t>‹Nº›</a:t>
            </a:fld>
            <a:endParaRPr lang="es-CL"/>
          </a:p>
        </p:txBody>
      </p:sp>
    </p:spTree>
    <p:extLst>
      <p:ext uri="{BB962C8B-B14F-4D97-AF65-F5344CB8AC3E}">
        <p14:creationId xmlns:p14="http://schemas.microsoft.com/office/powerpoint/2010/main" val="1610569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1E5666-40BB-2987-0F4D-BE8740647BD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482D90B2-B220-9EB3-E828-D53B767DEB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32D81402-D874-8742-C382-7A327B96DC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D744B53-9013-ED3C-7FCE-DC504DF8188F}"/>
              </a:ext>
            </a:extLst>
          </p:cNvPr>
          <p:cNvSpPr>
            <a:spLocks noGrp="1"/>
          </p:cNvSpPr>
          <p:nvPr>
            <p:ph type="dt" sz="half" idx="10"/>
          </p:nvPr>
        </p:nvSpPr>
        <p:spPr/>
        <p:txBody>
          <a:bodyPr/>
          <a:lstStyle/>
          <a:p>
            <a:fld id="{1AB4C787-6820-465C-ADA7-57AB4548186F}" type="datetimeFigureOut">
              <a:rPr lang="es-CL" smtClean="0"/>
              <a:t>03-05-2023</a:t>
            </a:fld>
            <a:endParaRPr lang="es-CL"/>
          </a:p>
        </p:txBody>
      </p:sp>
      <p:sp>
        <p:nvSpPr>
          <p:cNvPr id="6" name="Marcador de pie de página 5">
            <a:extLst>
              <a:ext uri="{FF2B5EF4-FFF2-40B4-BE49-F238E27FC236}">
                <a16:creationId xmlns:a16="http://schemas.microsoft.com/office/drawing/2014/main" id="{2634F8AD-F570-C783-18F1-7F7FFEAAC712}"/>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DD4E8B66-CCE1-E547-09A4-18934141276A}"/>
              </a:ext>
            </a:extLst>
          </p:cNvPr>
          <p:cNvSpPr>
            <a:spLocks noGrp="1"/>
          </p:cNvSpPr>
          <p:nvPr>
            <p:ph type="sldNum" sz="quarter" idx="12"/>
          </p:nvPr>
        </p:nvSpPr>
        <p:spPr/>
        <p:txBody>
          <a:bodyPr/>
          <a:lstStyle/>
          <a:p>
            <a:fld id="{C6A3AF09-330E-44F9-AEE9-2C5A6824BB96}" type="slidenum">
              <a:rPr lang="es-CL" smtClean="0"/>
              <a:t>‹Nº›</a:t>
            </a:fld>
            <a:endParaRPr lang="es-CL"/>
          </a:p>
        </p:txBody>
      </p:sp>
    </p:spTree>
    <p:extLst>
      <p:ext uri="{BB962C8B-B14F-4D97-AF65-F5344CB8AC3E}">
        <p14:creationId xmlns:p14="http://schemas.microsoft.com/office/powerpoint/2010/main" val="1337509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lum/>
          </a:blip>
          <a:srcRect/>
          <a:stretch>
            <a:fillRect t="-14000" b="-14000"/>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7CC95BD-8332-A9F7-A243-23083EC450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E0280182-E18A-4FA8-2C79-A958BEA2E9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9DB8EDF-4F21-8A16-1F61-51579C09CA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B4C787-6820-465C-ADA7-57AB4548186F}" type="datetimeFigureOut">
              <a:rPr lang="es-CL" smtClean="0"/>
              <a:t>03-05-2023</a:t>
            </a:fld>
            <a:endParaRPr lang="es-CL"/>
          </a:p>
        </p:txBody>
      </p:sp>
      <p:sp>
        <p:nvSpPr>
          <p:cNvPr id="5" name="Marcador de pie de página 4">
            <a:extLst>
              <a:ext uri="{FF2B5EF4-FFF2-40B4-BE49-F238E27FC236}">
                <a16:creationId xmlns:a16="http://schemas.microsoft.com/office/drawing/2014/main" id="{1AA82C17-4E50-2D2A-AF53-CFCEDD95B7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E5C325EA-CF58-B833-022B-FEE5FECB12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A3AF09-330E-44F9-AEE9-2C5A6824BB96}" type="slidenum">
              <a:rPr lang="es-CL" smtClean="0"/>
              <a:t>‹Nº›</a:t>
            </a:fld>
            <a:endParaRPr lang="es-CL"/>
          </a:p>
        </p:txBody>
      </p:sp>
    </p:spTree>
    <p:extLst>
      <p:ext uri="{BB962C8B-B14F-4D97-AF65-F5344CB8AC3E}">
        <p14:creationId xmlns:p14="http://schemas.microsoft.com/office/powerpoint/2010/main" val="3388357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2">
            <a:extLst>
              <a:ext uri="{FF2B5EF4-FFF2-40B4-BE49-F238E27FC236}">
                <a16:creationId xmlns:a16="http://schemas.microsoft.com/office/drawing/2014/main" id="{217DD117-3BA0-B313-3A9B-92DEC75C3F47}"/>
              </a:ext>
            </a:extLst>
          </p:cNvPr>
          <p:cNvSpPr txBox="1">
            <a:spLocks noGrp="1"/>
          </p:cNvSpPr>
          <p:nvPr>
            <p:ph type="ctrTitle"/>
          </p:nvPr>
        </p:nvSpPr>
        <p:spPr>
          <a:xfrm>
            <a:off x="2930013" y="2151384"/>
            <a:ext cx="6263148" cy="625475"/>
          </a:xfrm>
        </p:spPr>
        <p:txBody>
          <a:bodyPr tIns="9525" rtlCol="0">
            <a:normAutofit fontScale="90000"/>
          </a:bodyPr>
          <a:lstStyle/>
          <a:p>
            <a:pPr marL="9525" eaLnBrk="1" fontAlgn="auto" hangingPunct="1">
              <a:spcBef>
                <a:spcPts val="75"/>
              </a:spcBef>
              <a:spcAft>
                <a:spcPts val="0"/>
              </a:spcAft>
              <a:defRPr/>
            </a:pPr>
            <a:r>
              <a:rPr lang="es-ES" sz="4000" b="1" spc="-34" dirty="0"/>
              <a:t> USO DE LA FUERZA:</a:t>
            </a:r>
            <a:br>
              <a:rPr lang="es-ES" sz="4000" b="1" spc="-34" dirty="0"/>
            </a:br>
            <a:br>
              <a:rPr lang="es-ES" sz="4000" b="1" u="sng" spc="-34" dirty="0"/>
            </a:br>
            <a:r>
              <a:rPr lang="es-ES" sz="4000" b="1" u="sng" spc="-34" dirty="0"/>
              <a:t>FUNCIÓN Y LIMITACIÓN POLICIAL.</a:t>
            </a:r>
            <a:endParaRPr sz="4000" b="1" u="sng" spc="-34" dirty="0"/>
          </a:p>
        </p:txBody>
      </p:sp>
      <p:sp>
        <p:nvSpPr>
          <p:cNvPr id="9" name="object 3">
            <a:extLst>
              <a:ext uri="{FF2B5EF4-FFF2-40B4-BE49-F238E27FC236}">
                <a16:creationId xmlns:a16="http://schemas.microsoft.com/office/drawing/2014/main" id="{EF37A408-3F18-B114-D8F4-64D783E46514}"/>
              </a:ext>
            </a:extLst>
          </p:cNvPr>
          <p:cNvSpPr txBox="1">
            <a:spLocks/>
          </p:cNvSpPr>
          <p:nvPr/>
        </p:nvSpPr>
        <p:spPr>
          <a:xfrm>
            <a:off x="2930013" y="3652392"/>
            <a:ext cx="6263148" cy="681038"/>
          </a:xfrm>
          <a:prstGeom prst="rect">
            <a:avLst/>
          </a:prstGeom>
        </p:spPr>
        <p:txBody>
          <a:bodyPr tIns="9525"/>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525" algn="ctr">
              <a:spcBef>
                <a:spcPts val="1438"/>
              </a:spcBef>
            </a:pPr>
            <a:r>
              <a:rPr lang="es-ES" altLang="en-US" sz="1600" b="1" dirty="0">
                <a:latin typeface="Candara" panose="020E0502030303020204" pitchFamily="34" charset="0"/>
                <a:ea typeface="Candara" panose="020E0502030303020204" pitchFamily="34" charset="0"/>
                <a:cs typeface="Candara" panose="020E0502030303020204" pitchFamily="34" charset="0"/>
              </a:rPr>
              <a:t>Unidad IX: Policías, seguridad y Estado constitucional de derecho.</a:t>
            </a:r>
          </a:p>
          <a:p>
            <a:pPr marL="9525" algn="ctr">
              <a:spcBef>
                <a:spcPts val="1438"/>
              </a:spcBef>
            </a:pPr>
            <a:endParaRPr lang="es-ES" altLang="en-US" sz="100" b="1" dirty="0">
              <a:latin typeface="Candara" panose="020E0502030303020204" pitchFamily="34" charset="0"/>
              <a:ea typeface="Candara" panose="020E0502030303020204" pitchFamily="34" charset="0"/>
              <a:cs typeface="Candara" panose="020E0502030303020204" pitchFamily="34" charset="0"/>
            </a:endParaRPr>
          </a:p>
          <a:p>
            <a:pPr marL="9525" algn="ctr">
              <a:spcBef>
                <a:spcPts val="1438"/>
              </a:spcBef>
            </a:pPr>
            <a:r>
              <a:rPr lang="es-ES" altLang="en-US" sz="1600" b="1" dirty="0">
                <a:latin typeface="Candara" panose="020E0502030303020204" pitchFamily="34" charset="0"/>
                <a:ea typeface="Candara" panose="020E0502030303020204" pitchFamily="34" charset="0"/>
                <a:cs typeface="Candara" panose="020E0502030303020204" pitchFamily="34" charset="0"/>
              </a:rPr>
              <a:t>Ayudante: Nicolás Bravo Correa.</a:t>
            </a:r>
            <a:endParaRPr lang="en-US" altLang="en-US" sz="1600" b="1" dirty="0">
              <a:latin typeface="Candara" panose="020E0502030303020204" pitchFamily="34" charset="0"/>
              <a:ea typeface="Candara" panose="020E0502030303020204" pitchFamily="34" charset="0"/>
              <a:cs typeface="Candara" panose="020E0502030303020204" pitchFamily="34" charset="0"/>
            </a:endParaRPr>
          </a:p>
        </p:txBody>
      </p:sp>
    </p:spTree>
    <p:extLst>
      <p:ext uri="{BB962C8B-B14F-4D97-AF65-F5344CB8AC3E}">
        <p14:creationId xmlns:p14="http://schemas.microsoft.com/office/powerpoint/2010/main" val="1510221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7F0AED-542B-3131-78CC-820C81CEDD31}"/>
              </a:ext>
            </a:extLst>
          </p:cNvPr>
          <p:cNvSpPr>
            <a:spLocks noGrp="1"/>
          </p:cNvSpPr>
          <p:nvPr>
            <p:ph type="title"/>
          </p:nvPr>
        </p:nvSpPr>
        <p:spPr>
          <a:xfrm>
            <a:off x="838200" y="6211"/>
            <a:ext cx="10515600" cy="900536"/>
          </a:xfrm>
        </p:spPr>
        <p:txBody>
          <a:bodyPr>
            <a:normAutofit/>
          </a:bodyPr>
          <a:lstStyle/>
          <a:p>
            <a:pPr algn="ctr"/>
            <a:r>
              <a:rPr lang="es-CL" sz="3000" dirty="0">
                <a:solidFill>
                  <a:schemeClr val="bg1">
                    <a:lumMod val="50000"/>
                  </a:schemeClr>
                </a:solidFill>
              </a:rPr>
              <a:t>Uso de la fuerza.</a:t>
            </a:r>
          </a:p>
        </p:txBody>
      </p:sp>
      <p:sp>
        <p:nvSpPr>
          <p:cNvPr id="3" name="Marcador de contenido 2">
            <a:extLst>
              <a:ext uri="{FF2B5EF4-FFF2-40B4-BE49-F238E27FC236}">
                <a16:creationId xmlns:a16="http://schemas.microsoft.com/office/drawing/2014/main" id="{2E688F08-8793-B595-32D6-F40817C75313}"/>
              </a:ext>
            </a:extLst>
          </p:cNvPr>
          <p:cNvSpPr>
            <a:spLocks noGrp="1"/>
          </p:cNvSpPr>
          <p:nvPr>
            <p:ph idx="1"/>
          </p:nvPr>
        </p:nvSpPr>
        <p:spPr>
          <a:xfrm>
            <a:off x="1425677" y="1819365"/>
            <a:ext cx="9928122" cy="5032424"/>
          </a:xfrm>
        </p:spPr>
        <p:txBody>
          <a:bodyPr>
            <a:normAutofit/>
          </a:bodyPr>
          <a:lstStyle/>
          <a:p>
            <a:pPr>
              <a:buFont typeface="Wingdings" panose="05000000000000000000" pitchFamily="2" charset="2"/>
              <a:buChar char="q"/>
            </a:pPr>
            <a:r>
              <a:rPr lang="es-CL" sz="2000" dirty="0"/>
              <a:t> Ámbitos de especial tratamiento.</a:t>
            </a:r>
          </a:p>
          <a:p>
            <a:pPr marL="0" indent="0">
              <a:buNone/>
            </a:pPr>
            <a:r>
              <a:rPr lang="es-CL" sz="2000" dirty="0"/>
              <a:t> </a:t>
            </a:r>
          </a:p>
          <a:p>
            <a:pPr marL="895350" indent="-177800">
              <a:buFont typeface="Wingdings" panose="05000000000000000000" pitchFamily="2" charset="2"/>
              <a:buChar char="§"/>
              <a:tabLst>
                <a:tab pos="895350" algn="l"/>
                <a:tab pos="1435100" algn="l"/>
              </a:tabLst>
            </a:pPr>
            <a:r>
              <a:rPr lang="es-CL" sz="2000" dirty="0"/>
              <a:t>Armas letales.</a:t>
            </a:r>
          </a:p>
          <a:p>
            <a:pPr marL="895350" indent="-177800">
              <a:buFont typeface="Wingdings" panose="05000000000000000000" pitchFamily="2" charset="2"/>
              <a:buChar char="§"/>
              <a:tabLst>
                <a:tab pos="895350" algn="l"/>
                <a:tab pos="1435100" algn="l"/>
              </a:tabLst>
            </a:pPr>
            <a:endParaRPr lang="es-CL" sz="2000" dirty="0"/>
          </a:p>
          <a:p>
            <a:pPr marL="895350" indent="-177800">
              <a:buFont typeface="Wingdings" panose="05000000000000000000" pitchFamily="2" charset="2"/>
              <a:buChar char="§"/>
              <a:tabLst>
                <a:tab pos="895350" algn="l"/>
                <a:tab pos="1435100" algn="l"/>
              </a:tabLst>
            </a:pPr>
            <a:r>
              <a:rPr lang="es-CL" sz="2000" dirty="0"/>
              <a:t>Armas menos letales.</a:t>
            </a:r>
          </a:p>
          <a:p>
            <a:pPr marL="895350" indent="-177800">
              <a:buFont typeface="Wingdings" panose="05000000000000000000" pitchFamily="2" charset="2"/>
              <a:buChar char="§"/>
              <a:tabLst>
                <a:tab pos="895350" algn="l"/>
                <a:tab pos="1435100" algn="l"/>
              </a:tabLst>
            </a:pPr>
            <a:endParaRPr lang="es-CL" sz="2000" dirty="0"/>
          </a:p>
          <a:p>
            <a:pPr marL="895350" indent="-177800">
              <a:buFont typeface="Wingdings" panose="05000000000000000000" pitchFamily="2" charset="2"/>
              <a:buChar char="§"/>
              <a:tabLst>
                <a:tab pos="895350" algn="l"/>
                <a:tab pos="1435100" algn="l"/>
              </a:tabLst>
            </a:pPr>
            <a:r>
              <a:rPr lang="es-CL" sz="2000" dirty="0"/>
              <a:t>Reuniones públicas.</a:t>
            </a:r>
          </a:p>
          <a:p>
            <a:pPr marL="895350" indent="-177800">
              <a:buFont typeface="Wingdings" panose="05000000000000000000" pitchFamily="2" charset="2"/>
              <a:buChar char="§"/>
              <a:tabLst>
                <a:tab pos="895350" algn="l"/>
                <a:tab pos="1435100" algn="l"/>
              </a:tabLst>
            </a:pPr>
            <a:endParaRPr lang="es-CL" sz="2000" dirty="0"/>
          </a:p>
          <a:p>
            <a:pPr marL="342900" indent="-342900" algn="just">
              <a:buFont typeface="Wingdings" panose="05000000000000000000" pitchFamily="2" charset="2"/>
              <a:buChar char="q"/>
              <a:tabLst>
                <a:tab pos="895350" algn="l"/>
                <a:tab pos="1435100" algn="l"/>
              </a:tabLst>
            </a:pPr>
            <a:r>
              <a:rPr lang="es-ES" sz="2000" dirty="0"/>
              <a:t>Orden general 2870 (8 de septiembre de 2021): Actualiza los protocolos para el mantenimiento y restablecimiento del orden público.</a:t>
            </a:r>
            <a:endParaRPr lang="es-CL" sz="2000" dirty="0"/>
          </a:p>
          <a:p>
            <a:pPr marL="0" indent="0">
              <a:buNone/>
              <a:tabLst>
                <a:tab pos="895350" algn="l"/>
                <a:tab pos="1435100" algn="l"/>
              </a:tabLst>
            </a:pPr>
            <a:endParaRPr lang="es-CL" sz="2000" dirty="0"/>
          </a:p>
          <a:p>
            <a:endParaRPr lang="es-CL" sz="2000" dirty="0"/>
          </a:p>
          <a:p>
            <a:pPr marL="0" indent="0">
              <a:buNone/>
            </a:pPr>
            <a:endParaRPr lang="es-CL" sz="2000" dirty="0"/>
          </a:p>
          <a:p>
            <a:endParaRPr lang="es-CL" sz="2000" dirty="0"/>
          </a:p>
        </p:txBody>
      </p:sp>
      <p:sp>
        <p:nvSpPr>
          <p:cNvPr id="4" name="Título 1">
            <a:extLst>
              <a:ext uri="{FF2B5EF4-FFF2-40B4-BE49-F238E27FC236}">
                <a16:creationId xmlns:a16="http://schemas.microsoft.com/office/drawing/2014/main" id="{2DAF646F-D718-037F-3DA1-F03DECD51FC5}"/>
              </a:ext>
            </a:extLst>
          </p:cNvPr>
          <p:cNvSpPr txBox="1">
            <a:spLocks/>
          </p:cNvSpPr>
          <p:nvPr/>
        </p:nvSpPr>
        <p:spPr>
          <a:xfrm>
            <a:off x="707923" y="493802"/>
            <a:ext cx="1064587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5000" b="1" dirty="0">
                <a:solidFill>
                  <a:schemeClr val="tx1">
                    <a:lumMod val="65000"/>
                    <a:lumOff val="35000"/>
                  </a:schemeClr>
                </a:solidFill>
              </a:rPr>
              <a:t>Regulación.</a:t>
            </a:r>
          </a:p>
        </p:txBody>
      </p:sp>
    </p:spTree>
    <p:extLst>
      <p:ext uri="{BB962C8B-B14F-4D97-AF65-F5344CB8AC3E}">
        <p14:creationId xmlns:p14="http://schemas.microsoft.com/office/powerpoint/2010/main" val="2731045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7F0AED-542B-3131-78CC-820C81CEDD31}"/>
              </a:ext>
            </a:extLst>
          </p:cNvPr>
          <p:cNvSpPr>
            <a:spLocks noGrp="1"/>
          </p:cNvSpPr>
          <p:nvPr>
            <p:ph type="title"/>
          </p:nvPr>
        </p:nvSpPr>
        <p:spPr>
          <a:xfrm>
            <a:off x="838200" y="6211"/>
            <a:ext cx="10515600" cy="900536"/>
          </a:xfrm>
        </p:spPr>
        <p:txBody>
          <a:bodyPr>
            <a:normAutofit/>
          </a:bodyPr>
          <a:lstStyle/>
          <a:p>
            <a:pPr algn="ctr"/>
            <a:r>
              <a:rPr lang="es-CL" sz="3000" dirty="0">
                <a:solidFill>
                  <a:schemeClr val="bg1">
                    <a:lumMod val="50000"/>
                  </a:schemeClr>
                </a:solidFill>
              </a:rPr>
              <a:t>Uso de la fuerza.</a:t>
            </a:r>
          </a:p>
        </p:txBody>
      </p:sp>
      <p:sp>
        <p:nvSpPr>
          <p:cNvPr id="3" name="Marcador de contenido 2">
            <a:extLst>
              <a:ext uri="{FF2B5EF4-FFF2-40B4-BE49-F238E27FC236}">
                <a16:creationId xmlns:a16="http://schemas.microsoft.com/office/drawing/2014/main" id="{2E688F08-8793-B595-32D6-F40817C75313}"/>
              </a:ext>
            </a:extLst>
          </p:cNvPr>
          <p:cNvSpPr>
            <a:spLocks noGrp="1"/>
          </p:cNvSpPr>
          <p:nvPr>
            <p:ph idx="1"/>
          </p:nvPr>
        </p:nvSpPr>
        <p:spPr>
          <a:xfrm>
            <a:off x="1425677" y="1819365"/>
            <a:ext cx="9928122" cy="5032424"/>
          </a:xfrm>
        </p:spPr>
        <p:txBody>
          <a:bodyPr>
            <a:normAutofit/>
          </a:bodyPr>
          <a:lstStyle/>
          <a:p>
            <a:pPr algn="just">
              <a:buFont typeface="Wingdings" panose="05000000000000000000" pitchFamily="2" charset="2"/>
              <a:buChar char="q"/>
            </a:pPr>
            <a:r>
              <a:rPr lang="es-CL" sz="2000" dirty="0"/>
              <a:t>Decreto 1364: </a:t>
            </a:r>
            <a:r>
              <a:rPr lang="es-ES" sz="2000" dirty="0"/>
              <a:t>Establece disposiciones relativas al uso de la fuerza en las intervenciones policiales para el mantenimiento del orden público.</a:t>
            </a:r>
          </a:p>
          <a:p>
            <a:pPr marL="719138" indent="-271463" algn="just">
              <a:buFont typeface="Courier New" panose="02070309020205020404" pitchFamily="49" charset="0"/>
              <a:buChar char="o"/>
            </a:pPr>
            <a:r>
              <a:rPr lang="es-CL" sz="1700" dirty="0"/>
              <a:t>Art. 1 núm. 3: “</a:t>
            </a:r>
            <a:r>
              <a:rPr lang="es-ES" sz="1700" dirty="0"/>
              <a:t>Los funcionarios policiales deberán evitar el uso intencional de armas letales, debiendo preferir el empleo de elementos o la adopción de medidas menos dañinas para lograr sus objetivos”.</a:t>
            </a:r>
            <a:endParaRPr lang="es-CL" sz="1700" dirty="0"/>
          </a:p>
          <a:p>
            <a:pPr marL="0" indent="0">
              <a:buNone/>
            </a:pPr>
            <a:r>
              <a:rPr lang="es-CL" sz="2000" dirty="0"/>
              <a:t> </a:t>
            </a:r>
          </a:p>
          <a:p>
            <a:pPr>
              <a:buFont typeface="Wingdings" panose="05000000000000000000" pitchFamily="2" charset="2"/>
              <a:buChar char="q"/>
            </a:pPr>
            <a:r>
              <a:rPr lang="es-CL" sz="2000" dirty="0"/>
              <a:t>Circular 1832: Actualiza instrucciones respecto al uso de la fuerza.</a:t>
            </a:r>
          </a:p>
          <a:p>
            <a:pPr marL="719138" indent="-271463" algn="just">
              <a:buFont typeface="Courier New" panose="02070309020205020404" pitchFamily="49" charset="0"/>
              <a:buChar char="o"/>
            </a:pPr>
            <a:r>
              <a:rPr lang="es-ES" sz="1600" dirty="0"/>
              <a:t>“El empleo de armas letales es una medida extrema, aceptable sólo en circunstancias excepcionales que supongan</a:t>
            </a:r>
            <a:r>
              <a:rPr lang="es-ES" sz="1200" dirty="0"/>
              <a:t> </a:t>
            </a:r>
            <a:r>
              <a:rPr lang="es-ES" sz="1600" dirty="0"/>
              <a:t>un</a:t>
            </a:r>
            <a:r>
              <a:rPr lang="es-ES" sz="1200" dirty="0"/>
              <a:t> </a:t>
            </a:r>
            <a:r>
              <a:rPr lang="es-ES" sz="1600" dirty="0"/>
              <a:t>peligro</a:t>
            </a:r>
            <a:r>
              <a:rPr lang="es-ES" sz="1200" dirty="0"/>
              <a:t> </a:t>
            </a:r>
            <a:r>
              <a:rPr lang="es-ES" sz="1600" dirty="0"/>
              <a:t>inminente de muerte o lesiones</a:t>
            </a:r>
            <a:r>
              <a:rPr lang="es-ES" sz="1200" dirty="0"/>
              <a:t> </a:t>
            </a:r>
            <a:r>
              <a:rPr lang="es-ES" sz="1600" dirty="0"/>
              <a:t>graves para el Carabinero o para cualquier otra persona”.</a:t>
            </a:r>
          </a:p>
          <a:p>
            <a:pPr marL="719138" indent="-271463" algn="just">
              <a:buFont typeface="Courier New" panose="02070309020205020404" pitchFamily="49" charset="0"/>
              <a:buChar char="o"/>
            </a:pPr>
            <a:r>
              <a:rPr lang="es-ES" sz="1600" dirty="0"/>
              <a:t>“El arma de fuego sólo se empleará para interrumpir una agresión potencialmente letal, es decir, para hacer cesar un ataque actual o inminente que afecta la vida o pone en riesgo gravemente la integridad física del funcionario policial o de un tercero”.</a:t>
            </a:r>
            <a:endParaRPr lang="es-CL" sz="2000" dirty="0"/>
          </a:p>
        </p:txBody>
      </p:sp>
      <p:sp>
        <p:nvSpPr>
          <p:cNvPr id="4" name="Título 1">
            <a:extLst>
              <a:ext uri="{FF2B5EF4-FFF2-40B4-BE49-F238E27FC236}">
                <a16:creationId xmlns:a16="http://schemas.microsoft.com/office/drawing/2014/main" id="{2DAF646F-D718-037F-3DA1-F03DECD51FC5}"/>
              </a:ext>
            </a:extLst>
          </p:cNvPr>
          <p:cNvSpPr txBox="1">
            <a:spLocks/>
          </p:cNvSpPr>
          <p:nvPr/>
        </p:nvSpPr>
        <p:spPr>
          <a:xfrm>
            <a:off x="707923" y="493802"/>
            <a:ext cx="1064587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5000" b="1" dirty="0">
                <a:solidFill>
                  <a:schemeClr val="tx1">
                    <a:lumMod val="65000"/>
                    <a:lumOff val="35000"/>
                  </a:schemeClr>
                </a:solidFill>
              </a:rPr>
              <a:t>Armas letales.</a:t>
            </a:r>
          </a:p>
        </p:txBody>
      </p:sp>
    </p:spTree>
    <p:extLst>
      <p:ext uri="{BB962C8B-B14F-4D97-AF65-F5344CB8AC3E}">
        <p14:creationId xmlns:p14="http://schemas.microsoft.com/office/powerpoint/2010/main" val="1098853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7F0AED-542B-3131-78CC-820C81CEDD31}"/>
              </a:ext>
            </a:extLst>
          </p:cNvPr>
          <p:cNvSpPr>
            <a:spLocks noGrp="1"/>
          </p:cNvSpPr>
          <p:nvPr>
            <p:ph type="title"/>
          </p:nvPr>
        </p:nvSpPr>
        <p:spPr>
          <a:xfrm>
            <a:off x="838200" y="6211"/>
            <a:ext cx="10515600" cy="900536"/>
          </a:xfrm>
        </p:spPr>
        <p:txBody>
          <a:bodyPr>
            <a:normAutofit/>
          </a:bodyPr>
          <a:lstStyle/>
          <a:p>
            <a:pPr algn="ctr"/>
            <a:r>
              <a:rPr lang="es-CL" sz="3000" dirty="0">
                <a:solidFill>
                  <a:schemeClr val="bg1">
                    <a:lumMod val="50000"/>
                  </a:schemeClr>
                </a:solidFill>
              </a:rPr>
              <a:t>Uso de la fuerza.</a:t>
            </a:r>
          </a:p>
        </p:txBody>
      </p:sp>
      <p:sp>
        <p:nvSpPr>
          <p:cNvPr id="3" name="Marcador de contenido 2">
            <a:extLst>
              <a:ext uri="{FF2B5EF4-FFF2-40B4-BE49-F238E27FC236}">
                <a16:creationId xmlns:a16="http://schemas.microsoft.com/office/drawing/2014/main" id="{2E688F08-8793-B595-32D6-F40817C75313}"/>
              </a:ext>
            </a:extLst>
          </p:cNvPr>
          <p:cNvSpPr>
            <a:spLocks noGrp="1"/>
          </p:cNvSpPr>
          <p:nvPr>
            <p:ph idx="1"/>
          </p:nvPr>
        </p:nvSpPr>
        <p:spPr>
          <a:xfrm>
            <a:off x="1425677" y="1819365"/>
            <a:ext cx="9928122" cy="5032424"/>
          </a:xfrm>
        </p:spPr>
        <p:txBody>
          <a:bodyPr>
            <a:normAutofit/>
          </a:bodyPr>
          <a:lstStyle/>
          <a:p>
            <a:pPr>
              <a:buFont typeface="Wingdings" panose="05000000000000000000" pitchFamily="2" charset="2"/>
              <a:buChar char="q"/>
            </a:pPr>
            <a:r>
              <a:rPr lang="es-CL" sz="2000" dirty="0"/>
              <a:t>Circular 1832: Actualiza instrucciones respecto al uso de la fuerza.</a:t>
            </a:r>
          </a:p>
          <a:p>
            <a:pPr marL="719138" indent="-271463" algn="just">
              <a:buFont typeface="Courier New" panose="02070309020205020404" pitchFamily="49" charset="0"/>
              <a:buChar char="o"/>
            </a:pPr>
            <a:r>
              <a:rPr lang="es-ES" sz="1600" dirty="0"/>
              <a:t>“El uso de la fuerza potencialmente letal constituye una medida extrema solamente justificada por la legítima defensa de la vida o la integridad física propia o de un tercero”.</a:t>
            </a:r>
          </a:p>
          <a:p>
            <a:pPr marL="719138" indent="-271463" algn="just">
              <a:buFont typeface="Courier New" panose="02070309020205020404" pitchFamily="49" charset="0"/>
              <a:buChar char="o"/>
            </a:pPr>
            <a:r>
              <a:rPr lang="es-ES" sz="1600" dirty="0"/>
              <a:t>“Asimismo, en la utilización de armas potencialmente letales, la protección de terceras personas distintas al agresor debe tener prioridad absoluta, de modo que antes de su empleo, el funcionario policial debe precaver, en la medida de lo posible, no producir con ello efectos o consecuencias en éstos, y ante la duda, se abstendrá de su uso, privilegiando su resguardo y/o parapeto ante la agresión letal”.</a:t>
            </a:r>
          </a:p>
          <a:p>
            <a:pPr marL="719138" indent="-271463" algn="just">
              <a:buFont typeface="Courier New" panose="02070309020205020404" pitchFamily="49" charset="0"/>
              <a:buChar char="o"/>
            </a:pPr>
            <a:r>
              <a:rPr lang="es-ES" sz="1600" dirty="0"/>
              <a:t>Se consideran armas </a:t>
            </a:r>
            <a:r>
              <a:rPr lang="es-ES" sz="1600" b="1" dirty="0"/>
              <a:t>no</a:t>
            </a:r>
            <a:r>
              <a:rPr lang="es-ES" sz="1600" dirty="0"/>
              <a:t> letales: los disuasivos químicos, el bastón de servicio y el carro lanza aguas. </a:t>
            </a:r>
            <a:r>
              <a:rPr lang="es-ES" sz="1600" b="1" dirty="0"/>
              <a:t>Sin embargo,</a:t>
            </a:r>
            <a:r>
              <a:rPr lang="es-ES" sz="1200" b="1" dirty="0"/>
              <a:t> </a:t>
            </a:r>
            <a:r>
              <a:rPr lang="es-ES" sz="1600" b="1" dirty="0"/>
              <a:t>lo</a:t>
            </a:r>
            <a:r>
              <a:rPr lang="es-ES" sz="1200" b="1" dirty="0"/>
              <a:t> </a:t>
            </a:r>
            <a:r>
              <a:rPr lang="es-ES" sz="1600" b="1" dirty="0"/>
              <a:t>son</a:t>
            </a:r>
            <a:r>
              <a:rPr lang="es-ES" sz="1200" b="1" dirty="0"/>
              <a:t> </a:t>
            </a:r>
            <a:r>
              <a:rPr lang="es-ES" sz="1600" b="1" dirty="0"/>
              <a:t>potencialmente.</a:t>
            </a:r>
            <a:r>
              <a:rPr lang="es-ES" sz="1200" b="1" dirty="0"/>
              <a:t> </a:t>
            </a:r>
            <a:r>
              <a:rPr lang="es-ES" sz="1600" dirty="0"/>
              <a:t>En</a:t>
            </a:r>
            <a:r>
              <a:rPr lang="es-ES" sz="1200" dirty="0"/>
              <a:t> </a:t>
            </a:r>
            <a:r>
              <a:rPr lang="es-ES" sz="1600" dirty="0"/>
              <a:t>consecuencia,</a:t>
            </a:r>
            <a:r>
              <a:rPr lang="es-ES" sz="1200" dirty="0"/>
              <a:t> </a:t>
            </a:r>
            <a:r>
              <a:rPr lang="es-ES" sz="1600" dirty="0"/>
              <a:t>deberían</a:t>
            </a:r>
            <a:r>
              <a:rPr lang="es-ES" sz="1200" dirty="0"/>
              <a:t> </a:t>
            </a:r>
            <a:r>
              <a:rPr lang="es-ES" sz="1600" dirty="0"/>
              <a:t>ser</a:t>
            </a:r>
            <a:r>
              <a:rPr lang="es-ES" sz="1200" dirty="0"/>
              <a:t> </a:t>
            </a:r>
            <a:r>
              <a:rPr lang="es-ES" sz="1600" dirty="0"/>
              <a:t>considerados</a:t>
            </a:r>
            <a:r>
              <a:rPr lang="es-ES" sz="1200" dirty="0"/>
              <a:t> </a:t>
            </a:r>
            <a:r>
              <a:rPr lang="es-ES" sz="1600" dirty="0"/>
              <a:t>como</a:t>
            </a:r>
            <a:r>
              <a:rPr lang="es-ES" sz="1200" dirty="0"/>
              <a:t> </a:t>
            </a:r>
            <a:r>
              <a:rPr lang="es-ES" sz="1600" b="1" dirty="0"/>
              <a:t>armas</a:t>
            </a:r>
            <a:r>
              <a:rPr lang="es-ES" sz="1200" b="1" dirty="0"/>
              <a:t> </a:t>
            </a:r>
            <a:r>
              <a:rPr lang="es-ES" sz="1600" b="1" dirty="0"/>
              <a:t>menos</a:t>
            </a:r>
            <a:r>
              <a:rPr lang="es-ES" sz="1200" b="1" dirty="0"/>
              <a:t> </a:t>
            </a:r>
            <a:r>
              <a:rPr lang="es-ES" sz="1600" b="1" dirty="0"/>
              <a:t>letales</a:t>
            </a:r>
            <a:r>
              <a:rPr lang="es-ES" sz="1400" b="1" dirty="0"/>
              <a:t> </a:t>
            </a:r>
            <a:r>
              <a:rPr lang="es-ES" sz="1600" dirty="0"/>
              <a:t>(sic).</a:t>
            </a:r>
            <a:endParaRPr lang="es-CL" sz="2000" b="1" dirty="0"/>
          </a:p>
          <a:p>
            <a:pPr marL="0" indent="0">
              <a:buNone/>
            </a:pPr>
            <a:r>
              <a:rPr lang="es-CL" sz="2000" dirty="0"/>
              <a:t> </a:t>
            </a:r>
          </a:p>
          <a:p>
            <a:pPr>
              <a:buFont typeface="Wingdings" panose="05000000000000000000" pitchFamily="2" charset="2"/>
              <a:buChar char="q"/>
            </a:pPr>
            <a:r>
              <a:rPr lang="es-CL" sz="2000" dirty="0"/>
              <a:t>Orden general 2780: Actualiza el protocolo 2.8. Sobre empleo de la escopeta antidisturbios.</a:t>
            </a:r>
          </a:p>
          <a:p>
            <a:endParaRPr lang="es-CL" sz="2000" dirty="0"/>
          </a:p>
        </p:txBody>
      </p:sp>
      <p:sp>
        <p:nvSpPr>
          <p:cNvPr id="4" name="Título 1">
            <a:extLst>
              <a:ext uri="{FF2B5EF4-FFF2-40B4-BE49-F238E27FC236}">
                <a16:creationId xmlns:a16="http://schemas.microsoft.com/office/drawing/2014/main" id="{2DAF646F-D718-037F-3DA1-F03DECD51FC5}"/>
              </a:ext>
            </a:extLst>
          </p:cNvPr>
          <p:cNvSpPr txBox="1">
            <a:spLocks/>
          </p:cNvSpPr>
          <p:nvPr/>
        </p:nvSpPr>
        <p:spPr>
          <a:xfrm>
            <a:off x="707923" y="493802"/>
            <a:ext cx="1064587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5000" b="1" dirty="0">
                <a:solidFill>
                  <a:schemeClr val="tx1">
                    <a:lumMod val="65000"/>
                    <a:lumOff val="35000"/>
                  </a:schemeClr>
                </a:solidFill>
              </a:rPr>
              <a:t>Armas menos letales.</a:t>
            </a:r>
          </a:p>
        </p:txBody>
      </p:sp>
    </p:spTree>
    <p:extLst>
      <p:ext uri="{BB962C8B-B14F-4D97-AF65-F5344CB8AC3E}">
        <p14:creationId xmlns:p14="http://schemas.microsoft.com/office/powerpoint/2010/main" val="3938023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7F0AED-542B-3131-78CC-820C81CEDD31}"/>
              </a:ext>
            </a:extLst>
          </p:cNvPr>
          <p:cNvSpPr>
            <a:spLocks noGrp="1"/>
          </p:cNvSpPr>
          <p:nvPr>
            <p:ph type="title"/>
          </p:nvPr>
        </p:nvSpPr>
        <p:spPr>
          <a:xfrm>
            <a:off x="838200" y="6211"/>
            <a:ext cx="10515600" cy="900536"/>
          </a:xfrm>
        </p:spPr>
        <p:txBody>
          <a:bodyPr>
            <a:normAutofit/>
          </a:bodyPr>
          <a:lstStyle/>
          <a:p>
            <a:pPr algn="ctr"/>
            <a:r>
              <a:rPr lang="es-CL" sz="3000" dirty="0">
                <a:solidFill>
                  <a:schemeClr val="bg1">
                    <a:lumMod val="50000"/>
                  </a:schemeClr>
                </a:solidFill>
              </a:rPr>
              <a:t>Uso de la fuerza.</a:t>
            </a:r>
          </a:p>
        </p:txBody>
      </p:sp>
      <p:sp>
        <p:nvSpPr>
          <p:cNvPr id="3" name="Marcador de contenido 2">
            <a:extLst>
              <a:ext uri="{FF2B5EF4-FFF2-40B4-BE49-F238E27FC236}">
                <a16:creationId xmlns:a16="http://schemas.microsoft.com/office/drawing/2014/main" id="{2E688F08-8793-B595-32D6-F40817C75313}"/>
              </a:ext>
            </a:extLst>
          </p:cNvPr>
          <p:cNvSpPr>
            <a:spLocks noGrp="1"/>
          </p:cNvSpPr>
          <p:nvPr>
            <p:ph idx="1"/>
          </p:nvPr>
        </p:nvSpPr>
        <p:spPr>
          <a:xfrm>
            <a:off x="1425677" y="1819365"/>
            <a:ext cx="9928122" cy="5032424"/>
          </a:xfrm>
        </p:spPr>
        <p:txBody>
          <a:bodyPr>
            <a:normAutofit/>
          </a:bodyPr>
          <a:lstStyle/>
          <a:p>
            <a:pPr>
              <a:buFont typeface="Wingdings" panose="05000000000000000000" pitchFamily="2" charset="2"/>
              <a:buChar char="q"/>
            </a:pPr>
            <a:r>
              <a:rPr lang="es-CL" sz="2000" dirty="0"/>
              <a:t>Decreto 1364: </a:t>
            </a:r>
            <a:r>
              <a:rPr lang="es-ES" sz="2000" dirty="0"/>
              <a:t>Establece disposiciones relativas al uso de la fuerza en las intervenciones policiales para el mantenimiento del orden público.</a:t>
            </a:r>
          </a:p>
          <a:p>
            <a:pPr marL="719138" algn="just">
              <a:buFont typeface="Courier New" panose="02070309020205020404" pitchFamily="49" charset="0"/>
              <a:buChar char="o"/>
            </a:pPr>
            <a:r>
              <a:rPr lang="es-CL" sz="1700" dirty="0"/>
              <a:t>Art. 1 núm. 6: “</a:t>
            </a:r>
            <a:r>
              <a:rPr lang="es-ES" sz="1700" dirty="0"/>
              <a:t>En caso de reuniones no autorizadas por la autoridad competente y de carácter no violento, los funcionarios policiales evitarán el uso excesivo de la fuerza</a:t>
            </a:r>
            <a:r>
              <a:rPr lang="es-CL" sz="1700" dirty="0"/>
              <a:t>”.</a:t>
            </a:r>
            <a:endParaRPr lang="es-ES" sz="1700" dirty="0"/>
          </a:p>
          <a:p>
            <a:pPr>
              <a:buFont typeface="Wingdings" panose="05000000000000000000" pitchFamily="2" charset="2"/>
              <a:buChar char="q"/>
            </a:pPr>
            <a:endParaRPr lang="es-CL" sz="2000" dirty="0"/>
          </a:p>
          <a:p>
            <a:pPr>
              <a:buFont typeface="Wingdings" panose="05000000000000000000" pitchFamily="2" charset="2"/>
              <a:buChar char="q"/>
            </a:pPr>
            <a:r>
              <a:rPr lang="es-CL" sz="2000" dirty="0"/>
              <a:t>Decreto 1086: </a:t>
            </a:r>
            <a:r>
              <a:rPr lang="es-ES" sz="2000" dirty="0"/>
              <a:t>Reuniones públicas.</a:t>
            </a:r>
          </a:p>
          <a:p>
            <a:pPr marL="719138" algn="just">
              <a:buFont typeface="Courier New" panose="02070309020205020404" pitchFamily="49" charset="0"/>
              <a:buChar char="o"/>
            </a:pPr>
            <a:r>
              <a:rPr lang="es-CL" sz="1700" dirty="0"/>
              <a:t>Art. 2 letra A: “</a:t>
            </a:r>
            <a:r>
              <a:rPr lang="es-ES" sz="1700" dirty="0"/>
              <a:t>Las Fuerzas de Orden y Seguridad Pública pueden impedir o disolver cualquier manifestación que no haya sido avisada dentro del plazo fijado y con los requisitos de la letra B”.</a:t>
            </a:r>
          </a:p>
          <a:p>
            <a:pPr marL="719138" algn="just">
              <a:buFont typeface="Courier New" panose="02070309020205020404" pitchFamily="49" charset="0"/>
              <a:buChar char="o"/>
            </a:pPr>
            <a:r>
              <a:rPr lang="es-ES" sz="1700" dirty="0"/>
              <a:t>Art. 2 letra E: “Si llegare a realizarse alguna reunión que infrinja las anteriores disposiciones, podrá ser disuelta por las Fuerzas de Orden y Seguridad Pública”.</a:t>
            </a:r>
            <a:endParaRPr lang="es-CL" sz="2000" dirty="0"/>
          </a:p>
          <a:p>
            <a:pPr marL="0" indent="0">
              <a:buNone/>
            </a:pPr>
            <a:endParaRPr lang="es-CL" sz="2000" dirty="0"/>
          </a:p>
          <a:p>
            <a:endParaRPr lang="es-CL" sz="2000" dirty="0"/>
          </a:p>
        </p:txBody>
      </p:sp>
      <p:sp>
        <p:nvSpPr>
          <p:cNvPr id="4" name="Título 1">
            <a:extLst>
              <a:ext uri="{FF2B5EF4-FFF2-40B4-BE49-F238E27FC236}">
                <a16:creationId xmlns:a16="http://schemas.microsoft.com/office/drawing/2014/main" id="{2DAF646F-D718-037F-3DA1-F03DECD51FC5}"/>
              </a:ext>
            </a:extLst>
          </p:cNvPr>
          <p:cNvSpPr txBox="1">
            <a:spLocks/>
          </p:cNvSpPr>
          <p:nvPr/>
        </p:nvSpPr>
        <p:spPr>
          <a:xfrm>
            <a:off x="707923" y="493802"/>
            <a:ext cx="1064587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5000" b="1" dirty="0">
                <a:solidFill>
                  <a:schemeClr val="tx1">
                    <a:lumMod val="65000"/>
                    <a:lumOff val="35000"/>
                  </a:schemeClr>
                </a:solidFill>
              </a:rPr>
              <a:t>Reuniones públicas.</a:t>
            </a:r>
          </a:p>
        </p:txBody>
      </p:sp>
    </p:spTree>
    <p:extLst>
      <p:ext uri="{BB962C8B-B14F-4D97-AF65-F5344CB8AC3E}">
        <p14:creationId xmlns:p14="http://schemas.microsoft.com/office/powerpoint/2010/main" val="818718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7F0AED-542B-3131-78CC-820C81CEDD31}"/>
              </a:ext>
            </a:extLst>
          </p:cNvPr>
          <p:cNvSpPr>
            <a:spLocks noGrp="1"/>
          </p:cNvSpPr>
          <p:nvPr>
            <p:ph type="title"/>
          </p:nvPr>
        </p:nvSpPr>
        <p:spPr>
          <a:xfrm>
            <a:off x="838200" y="6211"/>
            <a:ext cx="10515600" cy="900536"/>
          </a:xfrm>
        </p:spPr>
        <p:txBody>
          <a:bodyPr>
            <a:normAutofit/>
          </a:bodyPr>
          <a:lstStyle/>
          <a:p>
            <a:pPr algn="ctr"/>
            <a:r>
              <a:rPr lang="es-CL" sz="3000" dirty="0">
                <a:solidFill>
                  <a:schemeClr val="bg1">
                    <a:lumMod val="50000"/>
                  </a:schemeClr>
                </a:solidFill>
              </a:rPr>
              <a:t>Uso de la fuerza.</a:t>
            </a:r>
          </a:p>
        </p:txBody>
      </p:sp>
      <p:sp>
        <p:nvSpPr>
          <p:cNvPr id="3" name="Marcador de contenido 2">
            <a:extLst>
              <a:ext uri="{FF2B5EF4-FFF2-40B4-BE49-F238E27FC236}">
                <a16:creationId xmlns:a16="http://schemas.microsoft.com/office/drawing/2014/main" id="{2E688F08-8793-B595-32D6-F40817C75313}"/>
              </a:ext>
            </a:extLst>
          </p:cNvPr>
          <p:cNvSpPr>
            <a:spLocks noGrp="1"/>
          </p:cNvSpPr>
          <p:nvPr>
            <p:ph idx="1"/>
          </p:nvPr>
        </p:nvSpPr>
        <p:spPr>
          <a:xfrm>
            <a:off x="1425677" y="1819365"/>
            <a:ext cx="9928122" cy="5032424"/>
          </a:xfrm>
        </p:spPr>
        <p:txBody>
          <a:bodyPr>
            <a:normAutofit/>
          </a:bodyPr>
          <a:lstStyle/>
          <a:p>
            <a:pPr>
              <a:buFont typeface="Wingdings" panose="05000000000000000000" pitchFamily="2" charset="2"/>
              <a:buChar char="q"/>
            </a:pPr>
            <a:r>
              <a:rPr lang="es-CL" sz="2000" dirty="0"/>
              <a:t> Rol 788-2022, Corte de Apelaciones de Antofagasta.</a:t>
            </a:r>
          </a:p>
          <a:p>
            <a:pPr marL="719138" indent="-358775">
              <a:buFont typeface="Courier New" panose="02070309020205020404" pitchFamily="49" charset="0"/>
              <a:buChar char="o"/>
            </a:pPr>
            <a:r>
              <a:rPr lang="es-CL" sz="1700" dirty="0"/>
              <a:t>Ocho ciudadanos civiles fueron detenidos y subidos a la fuerza al camión institucional por el personal militar. Allí fueron </a:t>
            </a:r>
            <a:r>
              <a:rPr lang="es-ES" sz="1700" dirty="0"/>
              <a:t>ubicados en el piso del vehículo en posición de semiflexión, siendo advertidos que debían mantenerse en esa posición durante el trayecto </a:t>
            </a:r>
            <a:r>
              <a:rPr lang="es-ES" sz="1700" b="1" dirty="0"/>
              <a:t>o serían golpeados</a:t>
            </a:r>
            <a:r>
              <a:rPr lang="es-ES" sz="1700" dirty="0"/>
              <a:t>.</a:t>
            </a:r>
            <a:endParaRPr lang="es-CL" sz="2000" dirty="0"/>
          </a:p>
          <a:p>
            <a:pPr marL="719138" indent="-358775">
              <a:buFont typeface="Courier New" panose="02070309020205020404" pitchFamily="49" charset="0"/>
              <a:buChar char="o"/>
            </a:pPr>
            <a:r>
              <a:rPr lang="es-CL" sz="1700" dirty="0"/>
              <a:t>Luego del procedimiento se los trasladó hacia un sector indeterminado del desierto, siendo </a:t>
            </a:r>
            <a:r>
              <a:rPr lang="es-CL" sz="1700" b="1" dirty="0"/>
              <a:t>agredidos y amenazados de peores agresiones</a:t>
            </a:r>
            <a:r>
              <a:rPr lang="es-CL" sz="1600" dirty="0"/>
              <a:t> </a:t>
            </a:r>
            <a:r>
              <a:rPr lang="es-CL" sz="1700" dirty="0"/>
              <a:t>en</a:t>
            </a:r>
            <a:r>
              <a:rPr lang="es-CL" sz="1600" dirty="0"/>
              <a:t> </a:t>
            </a:r>
            <a:r>
              <a:rPr lang="es-CL" sz="1700" dirty="0"/>
              <a:t>caso</a:t>
            </a:r>
            <a:r>
              <a:rPr lang="es-CL" sz="1600" dirty="0"/>
              <a:t> </a:t>
            </a:r>
            <a:r>
              <a:rPr lang="es-CL" sz="1700" dirty="0"/>
              <a:t>de desobedecer la</a:t>
            </a:r>
            <a:r>
              <a:rPr lang="es-CL" sz="1600" dirty="0"/>
              <a:t> </a:t>
            </a:r>
            <a:r>
              <a:rPr lang="es-CL" sz="1700" dirty="0"/>
              <a:t>misma</a:t>
            </a:r>
            <a:r>
              <a:rPr lang="es-CL" sz="1600" dirty="0"/>
              <a:t> </a:t>
            </a:r>
            <a:r>
              <a:rPr lang="es-CL" sz="1700" dirty="0"/>
              <a:t>instrucción, durante el trayecto.</a:t>
            </a:r>
          </a:p>
          <a:p>
            <a:pPr marL="719138" indent="-358775" algn="just">
              <a:buFont typeface="Courier New" panose="02070309020205020404" pitchFamily="49" charset="0"/>
              <a:buChar char="o"/>
            </a:pPr>
            <a:r>
              <a:rPr lang="es-ES" sz="1700" dirty="0"/>
              <a:t>Al detenerse el camión, los funcionarios militares desembarcaron forzadamente a los civiles y les informaron que </a:t>
            </a:r>
            <a:r>
              <a:rPr lang="es-ES" sz="1700" b="1" dirty="0"/>
              <a:t>contaban con tiros en sus armas de servicio</a:t>
            </a:r>
            <a:r>
              <a:rPr lang="es-ES" sz="1700" dirty="0"/>
              <a:t>. Inmediatamente, comenzaron una cuenta regresiva, al término de la cual los detenidos debían ‘desaparecer’. Simultáneamente, simulaban la preparación de sus armas </a:t>
            </a:r>
            <a:r>
              <a:rPr lang="es-ES" sz="1700"/>
              <a:t>de fuego. </a:t>
            </a:r>
            <a:r>
              <a:rPr lang="es-ES" sz="1700" dirty="0"/>
              <a:t>Los civiles, asustados por la amenaza, salieron corriendo del lugar en diversas direcciones. Sucedido esto, el personal militar abordó el camión y se retiró del lugar, dejando abandonadas a las víctimas a su suerte en el frío y la noche del desierto.</a:t>
            </a:r>
            <a:endParaRPr lang="es-CL" sz="2000" dirty="0"/>
          </a:p>
        </p:txBody>
      </p:sp>
      <p:sp>
        <p:nvSpPr>
          <p:cNvPr id="4" name="Título 1">
            <a:extLst>
              <a:ext uri="{FF2B5EF4-FFF2-40B4-BE49-F238E27FC236}">
                <a16:creationId xmlns:a16="http://schemas.microsoft.com/office/drawing/2014/main" id="{2DAF646F-D718-037F-3DA1-F03DECD51FC5}"/>
              </a:ext>
            </a:extLst>
          </p:cNvPr>
          <p:cNvSpPr txBox="1">
            <a:spLocks/>
          </p:cNvSpPr>
          <p:nvPr/>
        </p:nvSpPr>
        <p:spPr>
          <a:xfrm>
            <a:off x="707923" y="493802"/>
            <a:ext cx="1064587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5000" b="1" dirty="0">
                <a:solidFill>
                  <a:schemeClr val="tx1">
                    <a:lumMod val="65000"/>
                    <a:lumOff val="35000"/>
                  </a:schemeClr>
                </a:solidFill>
              </a:rPr>
              <a:t>Jurisprudencia.</a:t>
            </a:r>
          </a:p>
        </p:txBody>
      </p:sp>
    </p:spTree>
    <p:extLst>
      <p:ext uri="{BB962C8B-B14F-4D97-AF65-F5344CB8AC3E}">
        <p14:creationId xmlns:p14="http://schemas.microsoft.com/office/powerpoint/2010/main" val="2927377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7F0AED-542B-3131-78CC-820C81CEDD31}"/>
              </a:ext>
            </a:extLst>
          </p:cNvPr>
          <p:cNvSpPr>
            <a:spLocks noGrp="1"/>
          </p:cNvSpPr>
          <p:nvPr>
            <p:ph type="title"/>
          </p:nvPr>
        </p:nvSpPr>
        <p:spPr>
          <a:xfrm>
            <a:off x="838200" y="6211"/>
            <a:ext cx="10515600" cy="900536"/>
          </a:xfrm>
        </p:spPr>
        <p:txBody>
          <a:bodyPr>
            <a:normAutofit/>
          </a:bodyPr>
          <a:lstStyle/>
          <a:p>
            <a:pPr algn="ctr"/>
            <a:r>
              <a:rPr lang="es-CL" sz="3000" dirty="0">
                <a:solidFill>
                  <a:schemeClr val="bg1">
                    <a:lumMod val="50000"/>
                  </a:schemeClr>
                </a:solidFill>
              </a:rPr>
              <a:t>Uso de la fuerza.</a:t>
            </a:r>
          </a:p>
        </p:txBody>
      </p:sp>
      <p:sp>
        <p:nvSpPr>
          <p:cNvPr id="3" name="Marcador de contenido 2">
            <a:extLst>
              <a:ext uri="{FF2B5EF4-FFF2-40B4-BE49-F238E27FC236}">
                <a16:creationId xmlns:a16="http://schemas.microsoft.com/office/drawing/2014/main" id="{2E688F08-8793-B595-32D6-F40817C75313}"/>
              </a:ext>
            </a:extLst>
          </p:cNvPr>
          <p:cNvSpPr>
            <a:spLocks noGrp="1"/>
          </p:cNvSpPr>
          <p:nvPr>
            <p:ph idx="1"/>
          </p:nvPr>
        </p:nvSpPr>
        <p:spPr>
          <a:xfrm>
            <a:off x="1425677" y="1819365"/>
            <a:ext cx="9928122" cy="5032424"/>
          </a:xfrm>
        </p:spPr>
        <p:txBody>
          <a:bodyPr>
            <a:normAutofit lnSpcReduction="10000"/>
          </a:bodyPr>
          <a:lstStyle/>
          <a:p>
            <a:pPr>
              <a:buFont typeface="Wingdings" panose="05000000000000000000" pitchFamily="2" charset="2"/>
              <a:buChar char="q"/>
            </a:pPr>
            <a:r>
              <a:rPr lang="es-CL" sz="2000" dirty="0"/>
              <a:t> RIT 305-2019, Cuarto Tribunal Oral en lo Penal de Santiago.</a:t>
            </a:r>
          </a:p>
          <a:p>
            <a:pPr marL="534988">
              <a:buFont typeface="Courier New" panose="02070309020205020404" pitchFamily="49" charset="0"/>
              <a:buChar char="o"/>
            </a:pPr>
            <a:r>
              <a:rPr lang="es-CL" sz="1700" dirty="0"/>
              <a:t>Condenado: Francisco Arzola Ruiz. Alias: “el paco nazi”.</a:t>
            </a:r>
          </a:p>
          <a:p>
            <a:pPr marL="534988" algn="just">
              <a:buFont typeface="Courier New" panose="02070309020205020404" pitchFamily="49" charset="0"/>
              <a:buChar char="o"/>
            </a:pPr>
            <a:r>
              <a:rPr lang="es-CL" sz="1700" dirty="0"/>
              <a:t>Hecho 1: Traslada por la fuerza a comerciante ambulante al carro policial. Allí comienza a golpearlo con el bastón institucional en su estómago y tórax. Luego, lo golpea con el puño en su ojo derecho. Una vez en el piso, lo ahorca del cuello y le dice: </a:t>
            </a:r>
            <a:r>
              <a:rPr lang="es-ES" sz="1700" dirty="0"/>
              <a:t>YO SOY EL NAZI, PARA QUE TE ACORDÍ DE MI TODA LA VIDA”. Luego, lo apunta con su pistola y le dice: CUANDO QUERAI VEN A HACERME ALGUNA HUEVA PORQUE CON ESTA ME DEFIENDO DE HUEVONES COMO VO.</a:t>
            </a:r>
            <a:endParaRPr lang="es-CL" sz="1700" dirty="0"/>
          </a:p>
          <a:p>
            <a:pPr marL="534988" algn="just">
              <a:buFont typeface="Courier New" panose="02070309020205020404" pitchFamily="49" charset="0"/>
              <a:buChar char="o"/>
            </a:pPr>
            <a:r>
              <a:rPr lang="es-CL" sz="1700" dirty="0"/>
              <a:t>Hecho 2: Traslada por la fuerza a comerciante ambulante al carro policial. Allí le dice: AQUÍ LLEGASTE   M-R-C- CONCHETUMADRE. La toma fuertemente del brazo y la lanza hacia el fondo del carro. Una vez en el piso, la ahorca del cuello, la jala del pelo fuertemente y la golpea con su puño en la cabeza. La víctima le exclamó que no quedaría impune, a lo que él respondió: </a:t>
            </a:r>
            <a:r>
              <a:rPr lang="es-ES" sz="1700" dirty="0"/>
              <a:t>NADIE TE VA A CREER M-R-C- CULIA, NO TENI TESTIGOS, NADIE VIO QUE TE SAQUÉ LA CONCHETUMADRE. Otro detenido que se encontraba en el carro intentó increparlo, a lo que le ordenó al carabinero Rodrigo Muñoz Cid que lo agrediera, resultando golpeado en diversas partes de su</a:t>
            </a:r>
            <a:r>
              <a:rPr lang="es-ES" sz="1600" dirty="0"/>
              <a:t> </a:t>
            </a:r>
            <a:r>
              <a:rPr lang="es-ES" sz="1700" dirty="0"/>
              <a:t>cuerpo</a:t>
            </a:r>
            <a:r>
              <a:rPr lang="es-ES" sz="1600" dirty="0"/>
              <a:t> </a:t>
            </a:r>
            <a:r>
              <a:rPr lang="es-ES" sz="1700" dirty="0"/>
              <a:t>a</a:t>
            </a:r>
            <a:r>
              <a:rPr lang="es-ES" sz="1600" dirty="0"/>
              <a:t> </a:t>
            </a:r>
            <a:r>
              <a:rPr lang="es-ES" sz="1700" dirty="0"/>
              <a:t>través de patadas y puñetazos, tanto</a:t>
            </a:r>
            <a:r>
              <a:rPr lang="es-ES" sz="1600" dirty="0"/>
              <a:t> </a:t>
            </a:r>
            <a:r>
              <a:rPr lang="es-ES" sz="1700" dirty="0"/>
              <a:t>por</a:t>
            </a:r>
            <a:r>
              <a:rPr lang="es-ES" sz="1600" dirty="0"/>
              <a:t> </a:t>
            </a:r>
            <a:r>
              <a:rPr lang="es-ES" sz="1700" dirty="0"/>
              <a:t>Muñoz</a:t>
            </a:r>
            <a:r>
              <a:rPr lang="es-ES" sz="1600" dirty="0"/>
              <a:t> </a:t>
            </a:r>
            <a:r>
              <a:rPr lang="es-ES" sz="1700" dirty="0"/>
              <a:t>como Arzola. </a:t>
            </a:r>
            <a:endParaRPr lang="es-CL" sz="1700" dirty="0"/>
          </a:p>
          <a:p>
            <a:pPr marL="534988" algn="just">
              <a:buFont typeface="Courier New" panose="02070309020205020404" pitchFamily="49" charset="0"/>
              <a:buChar char="o"/>
            </a:pPr>
            <a:r>
              <a:rPr lang="es-CL" sz="1700" dirty="0"/>
              <a:t>Hecho 3: Traslada por la fuerza a comerciante ambulante al carro policial. Allí lo golpea en distintas partes del cuerpo, a través de patadas y puñetazos. Luego, lo jala fuertemente del pelo, a lo que la víctima se pone a llorar y él le dice: AHORA VAS A SABER POR QUÉ ME DICEN EL NAZI, comenzando a golpearlo con mucha más fuerza, hasta hacerlo perder el conocimiento. Una vez que la víctima recuperó el conocimiento, vio que le faltaba dinero en su billetera y le dijo que lo acusaría. Entonces, lo ahorcó del cuello y le dijo que si lo acusaba lo mataría.</a:t>
            </a:r>
            <a:endParaRPr lang="es-CL" sz="2000" dirty="0"/>
          </a:p>
          <a:p>
            <a:endParaRPr lang="es-CL" sz="2000" dirty="0"/>
          </a:p>
          <a:p>
            <a:pPr marL="0" indent="0">
              <a:buNone/>
            </a:pPr>
            <a:endParaRPr lang="es-CL" sz="2000" dirty="0"/>
          </a:p>
          <a:p>
            <a:endParaRPr lang="es-CL" sz="2000" dirty="0"/>
          </a:p>
        </p:txBody>
      </p:sp>
      <p:sp>
        <p:nvSpPr>
          <p:cNvPr id="4" name="Título 1">
            <a:extLst>
              <a:ext uri="{FF2B5EF4-FFF2-40B4-BE49-F238E27FC236}">
                <a16:creationId xmlns:a16="http://schemas.microsoft.com/office/drawing/2014/main" id="{2DAF646F-D718-037F-3DA1-F03DECD51FC5}"/>
              </a:ext>
            </a:extLst>
          </p:cNvPr>
          <p:cNvSpPr txBox="1">
            <a:spLocks/>
          </p:cNvSpPr>
          <p:nvPr/>
        </p:nvSpPr>
        <p:spPr>
          <a:xfrm>
            <a:off x="707923" y="493802"/>
            <a:ext cx="1064587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5000" b="1" dirty="0">
                <a:solidFill>
                  <a:schemeClr val="tx1">
                    <a:lumMod val="65000"/>
                    <a:lumOff val="35000"/>
                  </a:schemeClr>
                </a:solidFill>
              </a:rPr>
              <a:t>Jurisprudencia.</a:t>
            </a:r>
          </a:p>
        </p:txBody>
      </p:sp>
    </p:spTree>
    <p:extLst>
      <p:ext uri="{BB962C8B-B14F-4D97-AF65-F5344CB8AC3E}">
        <p14:creationId xmlns:p14="http://schemas.microsoft.com/office/powerpoint/2010/main" val="1045426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7F0AED-542B-3131-78CC-820C81CEDD31}"/>
              </a:ext>
            </a:extLst>
          </p:cNvPr>
          <p:cNvSpPr>
            <a:spLocks noGrp="1"/>
          </p:cNvSpPr>
          <p:nvPr>
            <p:ph type="title"/>
          </p:nvPr>
        </p:nvSpPr>
        <p:spPr>
          <a:xfrm>
            <a:off x="838200" y="6211"/>
            <a:ext cx="10515600" cy="900536"/>
          </a:xfrm>
        </p:spPr>
        <p:txBody>
          <a:bodyPr>
            <a:normAutofit/>
          </a:bodyPr>
          <a:lstStyle/>
          <a:p>
            <a:pPr algn="ctr"/>
            <a:r>
              <a:rPr lang="es-CL" sz="3000" dirty="0">
                <a:solidFill>
                  <a:schemeClr val="bg1">
                    <a:lumMod val="50000"/>
                  </a:schemeClr>
                </a:solidFill>
              </a:rPr>
              <a:t>Uso de la fuerza.</a:t>
            </a:r>
          </a:p>
        </p:txBody>
      </p:sp>
      <p:sp>
        <p:nvSpPr>
          <p:cNvPr id="3" name="Marcador de contenido 2">
            <a:extLst>
              <a:ext uri="{FF2B5EF4-FFF2-40B4-BE49-F238E27FC236}">
                <a16:creationId xmlns:a16="http://schemas.microsoft.com/office/drawing/2014/main" id="{2E688F08-8793-B595-32D6-F40817C75313}"/>
              </a:ext>
            </a:extLst>
          </p:cNvPr>
          <p:cNvSpPr>
            <a:spLocks noGrp="1"/>
          </p:cNvSpPr>
          <p:nvPr>
            <p:ph idx="1"/>
          </p:nvPr>
        </p:nvSpPr>
        <p:spPr>
          <a:xfrm>
            <a:off x="1425677" y="1819365"/>
            <a:ext cx="9928122" cy="5032424"/>
          </a:xfrm>
        </p:spPr>
        <p:txBody>
          <a:bodyPr>
            <a:normAutofit/>
          </a:bodyPr>
          <a:lstStyle/>
          <a:p>
            <a:pPr>
              <a:buFont typeface="Wingdings" panose="05000000000000000000" pitchFamily="2" charset="2"/>
              <a:buChar char="q"/>
            </a:pPr>
            <a:r>
              <a:rPr lang="es-CL" sz="2000" dirty="0"/>
              <a:t> Estado de naturaleza.</a:t>
            </a:r>
          </a:p>
          <a:p>
            <a:pPr marL="1258888" indent="-187325" algn="just">
              <a:buFont typeface="Courier New" panose="02070309020205020404" pitchFamily="49" charset="0"/>
              <a:buChar char="o"/>
            </a:pPr>
            <a:r>
              <a:rPr lang="es-ES" sz="1700" i="1" dirty="0"/>
              <a:t>HOBBES: </a:t>
            </a:r>
            <a:r>
              <a:rPr lang="es-ES" sz="1700" dirty="0"/>
              <a:t>El hombre “natural” está sumido en una gran pobreza material y cultural y no puede tejer lazos de solidaridad social por la desconfianza que tiene hacia sus semejantes. Con ellos vive sumido en una </a:t>
            </a:r>
            <a:r>
              <a:rPr lang="es-ES" sz="1700" b="1" dirty="0"/>
              <a:t>posibilidad permanente de guerra</a:t>
            </a:r>
            <a:r>
              <a:rPr lang="es-ES" sz="1700" dirty="0"/>
              <a:t>. Esta sobre exposición a la muerte motiva en él un impulso racional por preservar la propia existencia.</a:t>
            </a:r>
            <a:endParaRPr lang="es-CL" sz="1700" i="1" dirty="0"/>
          </a:p>
          <a:p>
            <a:pPr>
              <a:buFont typeface="Wingdings" panose="05000000000000000000" pitchFamily="2" charset="2"/>
              <a:buChar char="q"/>
            </a:pPr>
            <a:r>
              <a:rPr lang="es-CL" sz="2000" dirty="0"/>
              <a:t> Contrato social.</a:t>
            </a:r>
          </a:p>
          <a:p>
            <a:pPr marL="1258888" indent="-187325" algn="just">
              <a:buFont typeface="Courier New" panose="02070309020205020404" pitchFamily="49" charset="0"/>
              <a:buChar char="o"/>
            </a:pPr>
            <a:r>
              <a:rPr lang="es-CL" sz="1700" i="1" dirty="0"/>
              <a:t>HOBBES: </a:t>
            </a:r>
            <a:r>
              <a:rPr lang="es-CL" sz="1700" dirty="0"/>
              <a:t>Para salir de esta situación, en la que la vida de los individuos se encuentra continuamente en peligro, es necesario un pacto transversal entre ellos, que </a:t>
            </a:r>
            <a:r>
              <a:rPr lang="es-ES" sz="1700" dirty="0"/>
              <a:t>represente la voluntad de cada uno y le confiera al Estado las prerrogativas suficientes para </a:t>
            </a:r>
            <a:r>
              <a:rPr lang="es-ES" sz="1700" b="1" dirty="0"/>
              <a:t>asegurarles su conservación e indemnidad</a:t>
            </a:r>
            <a:r>
              <a:rPr lang="es-ES" sz="1700" dirty="0"/>
              <a:t>.</a:t>
            </a:r>
            <a:endParaRPr lang="es-CL" sz="1700" dirty="0"/>
          </a:p>
          <a:p>
            <a:pPr>
              <a:buFont typeface="Wingdings" panose="05000000000000000000" pitchFamily="2" charset="2"/>
              <a:buChar char="q"/>
            </a:pPr>
            <a:r>
              <a:rPr lang="es-CL" sz="2000" dirty="0"/>
              <a:t> Soberanía.</a:t>
            </a:r>
          </a:p>
          <a:p>
            <a:pPr marL="1258888" indent="-187325" algn="just">
              <a:buFont typeface="Courier New" panose="02070309020205020404" pitchFamily="49" charset="0"/>
              <a:buChar char="o"/>
            </a:pPr>
            <a:r>
              <a:rPr lang="es-CL" sz="1700" i="1" dirty="0"/>
              <a:t>HOBBES</a:t>
            </a:r>
            <a:r>
              <a:rPr lang="es-CL" sz="1700" dirty="0"/>
              <a:t>: </a:t>
            </a:r>
            <a:r>
              <a:rPr lang="es-ES" sz="1700" dirty="0"/>
              <a:t>Este paso del estado de naturaleza al Estado social (“instituido”) presupone que ya no es posible que una persona pueda (“tenga legitimidad para”) atentar contra la vida de otra, dado que el poder soberano se encarga de </a:t>
            </a:r>
            <a:r>
              <a:rPr lang="es-ES" sz="1700" b="1" dirty="0"/>
              <a:t>mantener la seguridad y la paz </a:t>
            </a:r>
            <a:r>
              <a:rPr lang="es-ES" sz="1700" dirty="0"/>
              <a:t>entre los sujetos. Pudiendo, para ese fin, hacer uso de la fuerza. Potestad que el contrato social le confiere en monopolio.</a:t>
            </a:r>
          </a:p>
          <a:p>
            <a:pPr marL="1258888" indent="-187325">
              <a:buFont typeface="Courier New" panose="02070309020205020404" pitchFamily="49" charset="0"/>
              <a:buChar char="o"/>
            </a:pPr>
            <a:endParaRPr lang="es-CL" sz="1700" i="1" dirty="0"/>
          </a:p>
          <a:p>
            <a:pPr marL="1258888" indent="-187325">
              <a:buFont typeface="Courier New" panose="02070309020205020404" pitchFamily="49" charset="0"/>
              <a:buChar char="o"/>
            </a:pPr>
            <a:endParaRPr lang="es-CL" sz="1700" dirty="0"/>
          </a:p>
          <a:p>
            <a:endParaRPr lang="es-CL" sz="2000" dirty="0"/>
          </a:p>
        </p:txBody>
      </p:sp>
      <p:sp>
        <p:nvSpPr>
          <p:cNvPr id="4" name="Título 1">
            <a:extLst>
              <a:ext uri="{FF2B5EF4-FFF2-40B4-BE49-F238E27FC236}">
                <a16:creationId xmlns:a16="http://schemas.microsoft.com/office/drawing/2014/main" id="{2DAF646F-D718-037F-3DA1-F03DECD51FC5}"/>
              </a:ext>
            </a:extLst>
          </p:cNvPr>
          <p:cNvSpPr txBox="1">
            <a:spLocks/>
          </p:cNvSpPr>
          <p:nvPr/>
        </p:nvSpPr>
        <p:spPr>
          <a:xfrm>
            <a:off x="707923" y="493802"/>
            <a:ext cx="1064587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5000" b="1" dirty="0">
                <a:solidFill>
                  <a:schemeClr val="tx1">
                    <a:lumMod val="65000"/>
                    <a:lumOff val="35000"/>
                  </a:schemeClr>
                </a:solidFill>
              </a:rPr>
              <a:t>Fuente.</a:t>
            </a:r>
          </a:p>
        </p:txBody>
      </p:sp>
    </p:spTree>
    <p:extLst>
      <p:ext uri="{BB962C8B-B14F-4D97-AF65-F5344CB8AC3E}">
        <p14:creationId xmlns:p14="http://schemas.microsoft.com/office/powerpoint/2010/main" val="3326040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7F0AED-542B-3131-78CC-820C81CEDD31}"/>
              </a:ext>
            </a:extLst>
          </p:cNvPr>
          <p:cNvSpPr>
            <a:spLocks noGrp="1"/>
          </p:cNvSpPr>
          <p:nvPr>
            <p:ph type="title"/>
          </p:nvPr>
        </p:nvSpPr>
        <p:spPr>
          <a:xfrm>
            <a:off x="838200" y="6211"/>
            <a:ext cx="10515600" cy="900536"/>
          </a:xfrm>
        </p:spPr>
        <p:txBody>
          <a:bodyPr>
            <a:normAutofit/>
          </a:bodyPr>
          <a:lstStyle/>
          <a:p>
            <a:pPr algn="ctr"/>
            <a:r>
              <a:rPr lang="es-CL" sz="3000" dirty="0">
                <a:solidFill>
                  <a:schemeClr val="bg1">
                    <a:lumMod val="50000"/>
                  </a:schemeClr>
                </a:solidFill>
              </a:rPr>
              <a:t>Uso de la fuerza.</a:t>
            </a:r>
          </a:p>
        </p:txBody>
      </p:sp>
      <p:sp>
        <p:nvSpPr>
          <p:cNvPr id="3" name="Marcador de contenido 2">
            <a:extLst>
              <a:ext uri="{FF2B5EF4-FFF2-40B4-BE49-F238E27FC236}">
                <a16:creationId xmlns:a16="http://schemas.microsoft.com/office/drawing/2014/main" id="{2E688F08-8793-B595-32D6-F40817C75313}"/>
              </a:ext>
            </a:extLst>
          </p:cNvPr>
          <p:cNvSpPr>
            <a:spLocks noGrp="1"/>
          </p:cNvSpPr>
          <p:nvPr>
            <p:ph idx="1"/>
          </p:nvPr>
        </p:nvSpPr>
        <p:spPr>
          <a:xfrm>
            <a:off x="1425677" y="1819365"/>
            <a:ext cx="10058400" cy="5032424"/>
          </a:xfrm>
        </p:spPr>
        <p:txBody>
          <a:bodyPr>
            <a:normAutofit/>
          </a:bodyPr>
          <a:lstStyle/>
          <a:p>
            <a:pPr>
              <a:buFont typeface="Wingdings" panose="05000000000000000000" pitchFamily="2" charset="2"/>
              <a:buChar char="q"/>
            </a:pPr>
            <a:r>
              <a:rPr lang="es-CL" sz="2000" dirty="0"/>
              <a:t> Surgimiento. Monopolio del uso legítimo de la fuerza.</a:t>
            </a:r>
          </a:p>
          <a:p>
            <a:pPr marL="1258888" indent="-187325" algn="just">
              <a:buFont typeface="Courier New" panose="02070309020205020404" pitchFamily="49" charset="0"/>
              <a:buChar char="o"/>
            </a:pPr>
            <a:r>
              <a:rPr lang="es-CL" sz="1700" i="1" dirty="0"/>
              <a:t>FRUHLING</a:t>
            </a:r>
            <a:r>
              <a:rPr lang="es-CL" sz="1700" dirty="0"/>
              <a:t>:</a:t>
            </a:r>
            <a:r>
              <a:rPr lang="es-CL" sz="1700" i="1" dirty="0"/>
              <a:t> </a:t>
            </a:r>
            <a:r>
              <a:rPr lang="es-ES" sz="1700" dirty="0"/>
              <a:t>Se organiza entonces un cuerpo público, especializado y profesional al cual el Estado le entrega el monopolio</a:t>
            </a:r>
            <a:r>
              <a:rPr lang="es-ES" sz="1400" dirty="0"/>
              <a:t> </a:t>
            </a:r>
            <a:r>
              <a:rPr lang="es-ES" sz="1700" dirty="0"/>
              <a:t>del</a:t>
            </a:r>
            <a:r>
              <a:rPr lang="es-ES" sz="1400" dirty="0"/>
              <a:t> </a:t>
            </a:r>
            <a:r>
              <a:rPr lang="es-ES" sz="1700" dirty="0"/>
              <a:t>uso legítimo de la fuerza para </a:t>
            </a:r>
            <a:r>
              <a:rPr lang="es-ES" sz="1700" b="1" dirty="0"/>
              <a:t>hacer</a:t>
            </a:r>
            <a:r>
              <a:rPr lang="es-ES" sz="1400" b="1" dirty="0"/>
              <a:t> </a:t>
            </a:r>
            <a:r>
              <a:rPr lang="es-ES" sz="1700" b="1" dirty="0"/>
              <a:t>cumplir</a:t>
            </a:r>
            <a:r>
              <a:rPr lang="es-ES" sz="1400" b="1" dirty="0"/>
              <a:t> </a:t>
            </a:r>
            <a:r>
              <a:rPr lang="es-ES" sz="1700" dirty="0"/>
              <a:t>el</a:t>
            </a:r>
            <a:r>
              <a:rPr lang="es-ES" sz="1400" dirty="0"/>
              <a:t> </a:t>
            </a:r>
            <a:r>
              <a:rPr lang="es-ES" sz="1700" dirty="0"/>
              <a:t>contrato social (“la ley”). </a:t>
            </a:r>
            <a:endParaRPr lang="es-CL" sz="1700" dirty="0"/>
          </a:p>
          <a:p>
            <a:pPr>
              <a:buFont typeface="Wingdings" panose="05000000000000000000" pitchFamily="2" charset="2"/>
              <a:buChar char="q"/>
            </a:pPr>
            <a:r>
              <a:rPr lang="es-CL" sz="2000" dirty="0"/>
              <a:t> Surgimiento. Propósito.</a:t>
            </a:r>
          </a:p>
          <a:p>
            <a:pPr marL="1258888" indent="-187325" algn="just">
              <a:buFont typeface="Courier New" panose="02070309020205020404" pitchFamily="49" charset="0"/>
              <a:buChar char="o"/>
            </a:pPr>
            <a:r>
              <a:rPr lang="es-CL" sz="1700" i="1" dirty="0"/>
              <a:t>BADIOLA</a:t>
            </a:r>
            <a:r>
              <a:rPr lang="es-CL" sz="1700" dirty="0"/>
              <a:t>:</a:t>
            </a:r>
            <a:r>
              <a:rPr lang="es-CL" sz="1700" i="1" dirty="0"/>
              <a:t> </a:t>
            </a:r>
            <a:r>
              <a:rPr lang="es-CL" sz="1700" dirty="0"/>
              <a:t>Este cuerpo público se compone de un grupo de individuos al que se le encarga la vigilancia (“control social formal”) del cumplimiento de las normas de </a:t>
            </a:r>
            <a:r>
              <a:rPr lang="es-CL" sz="1700"/>
              <a:t>la comunidad, </a:t>
            </a:r>
            <a:r>
              <a:rPr lang="es-CL" sz="1700" dirty="0"/>
              <a:t>a la cual también pertenecen </a:t>
            </a:r>
            <a:r>
              <a:rPr lang="es-CL" sz="1700" b="1" dirty="0"/>
              <a:t>en un plano de absoluta simetría</a:t>
            </a:r>
            <a:r>
              <a:rPr lang="es-CL" sz="1700" dirty="0"/>
              <a:t>.</a:t>
            </a:r>
          </a:p>
          <a:p>
            <a:pPr marL="1258888" indent="-187325" algn="just">
              <a:buFont typeface="Courier New" panose="02070309020205020404" pitchFamily="49" charset="0"/>
              <a:buChar char="o"/>
            </a:pPr>
            <a:r>
              <a:rPr lang="es-CL" sz="1700" i="1" dirty="0"/>
              <a:t>ROUSSEAU</a:t>
            </a:r>
            <a:r>
              <a:rPr lang="es-CL" sz="1700" dirty="0"/>
              <a:t>: Este cuerpo público es una forma de asociación que concentra </a:t>
            </a:r>
            <a:r>
              <a:rPr lang="es-CL" sz="1700" b="1" dirty="0"/>
              <a:t>toda la fuerza común de la sociedad, </a:t>
            </a:r>
            <a:r>
              <a:rPr lang="es-CL" sz="1700" dirty="0"/>
              <a:t>para proteger y defender a las personas en su integridad y en sus bienes.</a:t>
            </a:r>
          </a:p>
          <a:p>
            <a:pPr marL="1258888" indent="-187325" algn="just">
              <a:buFont typeface="Courier New" panose="02070309020205020404" pitchFamily="49" charset="0"/>
              <a:buChar char="o"/>
            </a:pPr>
            <a:r>
              <a:rPr lang="es-CL" sz="1700" i="1" dirty="0"/>
              <a:t>BAYLEY</a:t>
            </a:r>
            <a:r>
              <a:rPr lang="es-CL" sz="1700" dirty="0"/>
              <a:t>: A este cuerpo público la sociedad le confiere un mandato de </a:t>
            </a:r>
            <a:r>
              <a:rPr lang="es-CL" sz="1700" b="1" dirty="0"/>
              <a:t>controlar y, eventualmente, reprimir físicamente</a:t>
            </a:r>
            <a:r>
              <a:rPr lang="es-CL" sz="1700" dirty="0"/>
              <a:t> toda desobediencia a las reglas que la comunidad a acordado para sí misma.</a:t>
            </a:r>
            <a:endParaRPr lang="es-CL" sz="1700" i="1" dirty="0"/>
          </a:p>
          <a:p>
            <a:pPr marL="1258888" indent="-187325" algn="just">
              <a:buFont typeface="Courier New" panose="02070309020205020404" pitchFamily="49" charset="0"/>
              <a:buChar char="o"/>
            </a:pPr>
            <a:r>
              <a:rPr lang="es-CL" sz="1700" i="1" dirty="0"/>
              <a:t>LOUBET</a:t>
            </a:r>
            <a:r>
              <a:rPr lang="es-CL" sz="1700" dirty="0"/>
              <a:t>: Este cuerpo público está investido por el poder soberano de la sociedad para prevenir e impedir las violaciones al ordenamiento que se ha dado la comunidad, pudiendo intervenir por medio del recurso a la fuerza física los </a:t>
            </a:r>
            <a:r>
              <a:rPr lang="es-CL" sz="1700" b="1" dirty="0"/>
              <a:t>cursos conductuales </a:t>
            </a:r>
            <a:r>
              <a:rPr lang="es-CL" sz="1700" dirty="0"/>
              <a:t>de aquellos individuos que lo infrinjan.  </a:t>
            </a:r>
            <a:endParaRPr lang="es-CL" sz="1700" i="1" dirty="0"/>
          </a:p>
        </p:txBody>
      </p:sp>
      <p:sp>
        <p:nvSpPr>
          <p:cNvPr id="4" name="Título 1">
            <a:extLst>
              <a:ext uri="{FF2B5EF4-FFF2-40B4-BE49-F238E27FC236}">
                <a16:creationId xmlns:a16="http://schemas.microsoft.com/office/drawing/2014/main" id="{2DAF646F-D718-037F-3DA1-F03DECD51FC5}"/>
              </a:ext>
            </a:extLst>
          </p:cNvPr>
          <p:cNvSpPr txBox="1">
            <a:spLocks/>
          </p:cNvSpPr>
          <p:nvPr/>
        </p:nvSpPr>
        <p:spPr>
          <a:xfrm>
            <a:off x="707923" y="493802"/>
            <a:ext cx="1064587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5000" b="1" dirty="0">
                <a:solidFill>
                  <a:schemeClr val="tx1">
                    <a:lumMod val="65000"/>
                    <a:lumOff val="35000"/>
                  </a:schemeClr>
                </a:solidFill>
              </a:rPr>
              <a:t>La policía.</a:t>
            </a:r>
          </a:p>
        </p:txBody>
      </p:sp>
    </p:spTree>
    <p:extLst>
      <p:ext uri="{BB962C8B-B14F-4D97-AF65-F5344CB8AC3E}">
        <p14:creationId xmlns:p14="http://schemas.microsoft.com/office/powerpoint/2010/main" val="1806156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7F0AED-542B-3131-78CC-820C81CEDD31}"/>
              </a:ext>
            </a:extLst>
          </p:cNvPr>
          <p:cNvSpPr>
            <a:spLocks noGrp="1"/>
          </p:cNvSpPr>
          <p:nvPr>
            <p:ph type="title"/>
          </p:nvPr>
        </p:nvSpPr>
        <p:spPr>
          <a:xfrm>
            <a:off x="838200" y="6211"/>
            <a:ext cx="10515600" cy="900536"/>
          </a:xfrm>
        </p:spPr>
        <p:txBody>
          <a:bodyPr>
            <a:normAutofit/>
          </a:bodyPr>
          <a:lstStyle/>
          <a:p>
            <a:pPr algn="ctr"/>
            <a:r>
              <a:rPr lang="es-CL" sz="3000" dirty="0">
                <a:solidFill>
                  <a:schemeClr val="bg1">
                    <a:lumMod val="50000"/>
                  </a:schemeClr>
                </a:solidFill>
              </a:rPr>
              <a:t>Uso de la fuerza.</a:t>
            </a:r>
          </a:p>
        </p:txBody>
      </p:sp>
      <p:sp>
        <p:nvSpPr>
          <p:cNvPr id="3" name="Marcador de contenido 2">
            <a:extLst>
              <a:ext uri="{FF2B5EF4-FFF2-40B4-BE49-F238E27FC236}">
                <a16:creationId xmlns:a16="http://schemas.microsoft.com/office/drawing/2014/main" id="{2E688F08-8793-B595-32D6-F40817C75313}"/>
              </a:ext>
            </a:extLst>
          </p:cNvPr>
          <p:cNvSpPr>
            <a:spLocks noGrp="1"/>
          </p:cNvSpPr>
          <p:nvPr>
            <p:ph idx="1"/>
          </p:nvPr>
        </p:nvSpPr>
        <p:spPr>
          <a:xfrm>
            <a:off x="1425677" y="1819365"/>
            <a:ext cx="9928122" cy="5032424"/>
          </a:xfrm>
        </p:spPr>
        <p:txBody>
          <a:bodyPr>
            <a:normAutofit/>
          </a:bodyPr>
          <a:lstStyle/>
          <a:p>
            <a:pPr>
              <a:buFont typeface="Wingdings" panose="05000000000000000000" pitchFamily="2" charset="2"/>
              <a:buChar char="q"/>
            </a:pPr>
            <a:r>
              <a:rPr lang="es-CL" sz="2000" dirty="0"/>
              <a:t>Uso de la fuerza. Definición.</a:t>
            </a:r>
          </a:p>
          <a:p>
            <a:pPr marL="1258888" indent="-187325" algn="just">
              <a:buFont typeface="Courier New" panose="02070309020205020404" pitchFamily="49" charset="0"/>
              <a:buChar char="o"/>
            </a:pPr>
            <a:r>
              <a:rPr lang="es-CL" sz="1700" i="1" dirty="0"/>
              <a:t>BIRKBECK</a:t>
            </a:r>
            <a:r>
              <a:rPr lang="es-CL" sz="1700" dirty="0"/>
              <a:t>: </a:t>
            </a:r>
            <a:r>
              <a:rPr lang="es-ES" sz="1700" dirty="0"/>
              <a:t>Es el uso efectivo o la inminente amenaza del uso de </a:t>
            </a:r>
            <a:r>
              <a:rPr lang="es-ES" sz="1700" b="1" dirty="0"/>
              <a:t>cualquier forma de coacción o incapacitación física</a:t>
            </a:r>
            <a:r>
              <a:rPr lang="es-ES" sz="1700" dirty="0"/>
              <a:t> contra un ciudadano.</a:t>
            </a:r>
            <a:endParaRPr lang="es-CL" sz="1700" i="1" dirty="0"/>
          </a:p>
          <a:p>
            <a:pPr>
              <a:buFont typeface="Wingdings" panose="05000000000000000000" pitchFamily="2" charset="2"/>
              <a:buChar char="q"/>
            </a:pPr>
            <a:r>
              <a:rPr lang="es-CL" sz="2000" dirty="0"/>
              <a:t>Uso de la fuerza. Necesidad.</a:t>
            </a:r>
          </a:p>
          <a:p>
            <a:pPr marL="1258888" indent="-187325" algn="just">
              <a:buFont typeface="Courier New" panose="02070309020205020404" pitchFamily="49" charset="0"/>
              <a:buChar char="o"/>
            </a:pPr>
            <a:r>
              <a:rPr lang="es-CL" sz="1700" i="1" dirty="0"/>
              <a:t>GÓMEZ-TAGLE</a:t>
            </a:r>
            <a:r>
              <a:rPr lang="es-CL" sz="1700" dirty="0"/>
              <a:t>: El uso de la fuerza tiene como fin la preservación del ciudadano y del propio Estado, a través del resguardo del orden público, la seguridad pública </a:t>
            </a:r>
            <a:r>
              <a:rPr lang="es-CL" sz="1700" b="1" dirty="0"/>
              <a:t>y la protección de los derechos</a:t>
            </a:r>
            <a:r>
              <a:rPr lang="es-CL" sz="1400" b="1" dirty="0"/>
              <a:t> </a:t>
            </a:r>
            <a:r>
              <a:rPr lang="es-CL" sz="1700" b="1" dirty="0"/>
              <a:t>humanos</a:t>
            </a:r>
            <a:r>
              <a:rPr lang="es-CL" sz="1700" dirty="0"/>
              <a:t>,</a:t>
            </a:r>
            <a:r>
              <a:rPr lang="es-CL" sz="1400" dirty="0"/>
              <a:t> </a:t>
            </a:r>
            <a:r>
              <a:rPr lang="es-CL" sz="1700" dirty="0"/>
              <a:t>bajo</a:t>
            </a:r>
            <a:r>
              <a:rPr lang="es-CL" sz="1400" dirty="0"/>
              <a:t> </a:t>
            </a:r>
            <a:r>
              <a:rPr lang="es-CL" sz="1700" dirty="0"/>
              <a:t>un</a:t>
            </a:r>
            <a:r>
              <a:rPr lang="es-CL" sz="1400" dirty="0"/>
              <a:t> </a:t>
            </a:r>
            <a:r>
              <a:rPr lang="es-CL" sz="1700" dirty="0"/>
              <a:t>marco</a:t>
            </a:r>
            <a:r>
              <a:rPr lang="es-CL" sz="1400" dirty="0"/>
              <a:t> </a:t>
            </a:r>
            <a:r>
              <a:rPr lang="es-CL" sz="1700" dirty="0"/>
              <a:t>de</a:t>
            </a:r>
            <a:r>
              <a:rPr lang="es-CL" sz="1400" dirty="0"/>
              <a:t> </a:t>
            </a:r>
            <a:r>
              <a:rPr lang="es-CL" sz="1700" dirty="0"/>
              <a:t>estricto</a:t>
            </a:r>
            <a:r>
              <a:rPr lang="es-CL" sz="1600" dirty="0"/>
              <a:t> </a:t>
            </a:r>
            <a:r>
              <a:rPr lang="es-CL" sz="1700" dirty="0"/>
              <a:t>respeto al Estado democrático y social de Derecho. </a:t>
            </a:r>
            <a:endParaRPr lang="es-CL" sz="1700" i="1" dirty="0"/>
          </a:p>
          <a:p>
            <a:pPr>
              <a:buFont typeface="Wingdings" panose="05000000000000000000" pitchFamily="2" charset="2"/>
              <a:buChar char="q"/>
            </a:pPr>
            <a:r>
              <a:rPr lang="es-CL" sz="2000" dirty="0"/>
              <a:t> Uso de la fuerza. Atribución.</a:t>
            </a:r>
          </a:p>
          <a:p>
            <a:pPr marL="1258888" indent="-187325" algn="just">
              <a:buFont typeface="Courier New" panose="02070309020205020404" pitchFamily="49" charset="0"/>
              <a:buChar char="o"/>
            </a:pPr>
            <a:r>
              <a:rPr lang="es-CL" sz="1700" i="1" dirty="0"/>
              <a:t>MARTÍNEZ MERCADO</a:t>
            </a:r>
            <a:r>
              <a:rPr lang="es-CL" sz="1700" dirty="0"/>
              <a:t>: La atribución del uso de la fuerza por la policía</a:t>
            </a:r>
            <a:r>
              <a:rPr lang="es-ES" sz="1700" b="0" i="0" u="none" strike="noStrike" baseline="0" dirty="0">
                <a:latin typeface="MyriadPro-Regular"/>
              </a:rPr>
              <a:t> se ampara en una base jurídica, cual es la fuerza coercitiva del Derecho, en tanto ésta es el órgano administrativo </a:t>
            </a:r>
            <a:r>
              <a:rPr lang="es-ES" sz="1700" b="1" i="0" u="none" strike="noStrike" baseline="0" dirty="0">
                <a:latin typeface="MyriadPro-Regular"/>
              </a:rPr>
              <a:t>encargado de hacer cumplir</a:t>
            </a:r>
            <a:r>
              <a:rPr lang="es-ES" sz="1700" b="0" i="0" u="none" strike="noStrike" baseline="0" dirty="0">
                <a:latin typeface="MyriadPro-Regular"/>
              </a:rPr>
              <a:t>, incluso de manera compulsiva, </a:t>
            </a:r>
            <a:r>
              <a:rPr lang="es-CL" sz="1700" b="0" i="0" u="none" strike="noStrike" baseline="0" dirty="0">
                <a:latin typeface="MyriadPro-Regular"/>
              </a:rPr>
              <a:t>la normativa vigente.</a:t>
            </a:r>
            <a:endParaRPr lang="es-CL" sz="1700" i="1" dirty="0"/>
          </a:p>
          <a:p>
            <a:pPr marL="1258888" indent="-187325" algn="just">
              <a:buFont typeface="Courier New" panose="02070309020205020404" pitchFamily="49" charset="0"/>
              <a:buChar char="o"/>
            </a:pPr>
            <a:r>
              <a:rPr lang="es-CL" sz="1700" i="1" dirty="0"/>
              <a:t>CANO</a:t>
            </a:r>
            <a:r>
              <a:rPr lang="es-CL" sz="1700" dirty="0"/>
              <a:t>: El uso de la fuerza puede </a:t>
            </a:r>
            <a:r>
              <a:rPr lang="es-ES" sz="1700" dirty="0"/>
              <a:t>revestir diferencias importantes en cantidad y cualidad, </a:t>
            </a:r>
            <a:r>
              <a:rPr lang="es-ES" sz="1700" b="1" dirty="0"/>
              <a:t>dependiendo de las políticas de seguridad pública </a:t>
            </a:r>
            <a:r>
              <a:rPr lang="es-ES" sz="1700" dirty="0"/>
              <a:t>que la policía esté dispuesta a implementar.</a:t>
            </a:r>
            <a:endParaRPr lang="es-CL" sz="1700" dirty="0"/>
          </a:p>
          <a:p>
            <a:pPr>
              <a:buFont typeface="Wingdings" panose="05000000000000000000" pitchFamily="2" charset="2"/>
              <a:buChar char="q"/>
            </a:pPr>
            <a:r>
              <a:rPr lang="es-CL" sz="2000" dirty="0"/>
              <a:t> Uso de la fuerza. Deber.</a:t>
            </a:r>
          </a:p>
          <a:p>
            <a:pPr marL="1258888" indent="-187325">
              <a:buFont typeface="Courier New" panose="02070309020205020404" pitchFamily="49" charset="0"/>
              <a:buChar char="o"/>
            </a:pPr>
            <a:r>
              <a:rPr lang="es-CL" sz="1700" i="1" dirty="0"/>
              <a:t>PEEL</a:t>
            </a:r>
            <a:r>
              <a:rPr lang="es-CL" sz="1700" dirty="0"/>
              <a:t>: Siendo la policía un organismo público consagrado a la protección de los ciudadanos, el ejercicio</a:t>
            </a:r>
            <a:r>
              <a:rPr lang="es-CL" sz="1400" dirty="0"/>
              <a:t> </a:t>
            </a:r>
            <a:r>
              <a:rPr lang="es-CL" sz="1700" dirty="0"/>
              <a:t>de la</a:t>
            </a:r>
            <a:r>
              <a:rPr lang="es-CL" sz="1600" dirty="0"/>
              <a:t> </a:t>
            </a:r>
            <a:r>
              <a:rPr lang="es-CL" sz="1700" dirty="0"/>
              <a:t>atribución que se le confiere</a:t>
            </a:r>
            <a:r>
              <a:rPr lang="es-CL" sz="1400" dirty="0"/>
              <a:t> </a:t>
            </a:r>
            <a:r>
              <a:rPr lang="es-CL" sz="1700" dirty="0"/>
              <a:t>para el uso legítimo</a:t>
            </a:r>
            <a:r>
              <a:rPr lang="es-CL" sz="1400" dirty="0"/>
              <a:t> </a:t>
            </a:r>
            <a:r>
              <a:rPr lang="es-CL" sz="1700" dirty="0"/>
              <a:t>de la fuerza le</a:t>
            </a:r>
            <a:r>
              <a:rPr lang="es-CL" sz="1400" dirty="0"/>
              <a:t> </a:t>
            </a:r>
            <a:r>
              <a:rPr lang="es-CL" sz="1700" dirty="0"/>
              <a:t>es</a:t>
            </a:r>
            <a:r>
              <a:rPr lang="es-CL" sz="1600" dirty="0"/>
              <a:t> </a:t>
            </a:r>
            <a:r>
              <a:rPr lang="es-CL" sz="1700" dirty="0"/>
              <a:t>un</a:t>
            </a:r>
            <a:r>
              <a:rPr lang="es-CL" sz="1400" dirty="0"/>
              <a:t> </a:t>
            </a:r>
            <a:r>
              <a:rPr lang="es-CL" sz="1700" b="1" dirty="0"/>
              <a:t>poder-deber</a:t>
            </a:r>
            <a:r>
              <a:rPr lang="es-CL" sz="1700" dirty="0"/>
              <a:t>.</a:t>
            </a:r>
          </a:p>
          <a:p>
            <a:endParaRPr lang="es-CL" sz="2000" dirty="0"/>
          </a:p>
        </p:txBody>
      </p:sp>
      <p:sp>
        <p:nvSpPr>
          <p:cNvPr id="4" name="Título 1">
            <a:extLst>
              <a:ext uri="{FF2B5EF4-FFF2-40B4-BE49-F238E27FC236}">
                <a16:creationId xmlns:a16="http://schemas.microsoft.com/office/drawing/2014/main" id="{2DAF646F-D718-037F-3DA1-F03DECD51FC5}"/>
              </a:ext>
            </a:extLst>
          </p:cNvPr>
          <p:cNvSpPr txBox="1">
            <a:spLocks/>
          </p:cNvSpPr>
          <p:nvPr/>
        </p:nvSpPr>
        <p:spPr>
          <a:xfrm>
            <a:off x="707923" y="493802"/>
            <a:ext cx="1064587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5000" b="1" dirty="0">
                <a:solidFill>
                  <a:schemeClr val="tx1">
                    <a:lumMod val="65000"/>
                    <a:lumOff val="35000"/>
                  </a:schemeClr>
                </a:solidFill>
              </a:rPr>
              <a:t>Función policial.</a:t>
            </a:r>
          </a:p>
        </p:txBody>
      </p:sp>
    </p:spTree>
    <p:extLst>
      <p:ext uri="{BB962C8B-B14F-4D97-AF65-F5344CB8AC3E}">
        <p14:creationId xmlns:p14="http://schemas.microsoft.com/office/powerpoint/2010/main" val="1713238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7F0AED-542B-3131-78CC-820C81CEDD31}"/>
              </a:ext>
            </a:extLst>
          </p:cNvPr>
          <p:cNvSpPr>
            <a:spLocks noGrp="1"/>
          </p:cNvSpPr>
          <p:nvPr>
            <p:ph type="title"/>
          </p:nvPr>
        </p:nvSpPr>
        <p:spPr>
          <a:xfrm>
            <a:off x="838200" y="6211"/>
            <a:ext cx="10515600" cy="900536"/>
          </a:xfrm>
        </p:spPr>
        <p:txBody>
          <a:bodyPr>
            <a:normAutofit/>
          </a:bodyPr>
          <a:lstStyle/>
          <a:p>
            <a:pPr algn="ctr"/>
            <a:r>
              <a:rPr lang="es-CL" sz="3000" dirty="0">
                <a:solidFill>
                  <a:schemeClr val="bg1">
                    <a:lumMod val="50000"/>
                  </a:schemeClr>
                </a:solidFill>
              </a:rPr>
              <a:t>Uso de la fuerza.</a:t>
            </a:r>
          </a:p>
        </p:txBody>
      </p:sp>
      <p:sp>
        <p:nvSpPr>
          <p:cNvPr id="3" name="Marcador de contenido 2">
            <a:extLst>
              <a:ext uri="{FF2B5EF4-FFF2-40B4-BE49-F238E27FC236}">
                <a16:creationId xmlns:a16="http://schemas.microsoft.com/office/drawing/2014/main" id="{2E688F08-8793-B595-32D6-F40817C75313}"/>
              </a:ext>
            </a:extLst>
          </p:cNvPr>
          <p:cNvSpPr>
            <a:spLocks noGrp="1"/>
          </p:cNvSpPr>
          <p:nvPr>
            <p:ph idx="1"/>
          </p:nvPr>
        </p:nvSpPr>
        <p:spPr>
          <a:xfrm>
            <a:off x="1425677" y="1819365"/>
            <a:ext cx="9928122" cy="5032424"/>
          </a:xfrm>
        </p:spPr>
        <p:txBody>
          <a:bodyPr>
            <a:normAutofit/>
          </a:bodyPr>
          <a:lstStyle/>
          <a:p>
            <a:pPr>
              <a:buFont typeface="Wingdings" panose="05000000000000000000" pitchFamily="2" charset="2"/>
              <a:buChar char="q"/>
            </a:pPr>
            <a:r>
              <a:rPr lang="es-CL" sz="2000" dirty="0"/>
              <a:t> Uso de la fuerza. Limitación.</a:t>
            </a:r>
          </a:p>
          <a:p>
            <a:pPr marL="1254125" indent="-174625">
              <a:buFont typeface="Courier New" panose="02070309020205020404" pitchFamily="49" charset="0"/>
              <a:buChar char="o"/>
            </a:pPr>
            <a:r>
              <a:rPr lang="es-CL" sz="1700" i="1" dirty="0"/>
              <a:t>CANO</a:t>
            </a:r>
            <a:r>
              <a:rPr lang="es-CL" sz="1700" dirty="0"/>
              <a:t>: El uso de la fuerza tiene por función la protección de los ciudadanos, no su control o su sometimiento al poder político. Esto acarrea una obligación de los Estados por contar con una </a:t>
            </a:r>
            <a:r>
              <a:rPr lang="es-CL" sz="1700" b="1" dirty="0"/>
              <a:t>adecuada regulación normativa, un entrenamiento idóneo y unos mecanismos efectivos de responsabilización </a:t>
            </a:r>
            <a:r>
              <a:rPr lang="es-CL" sz="1700" dirty="0"/>
              <a:t>en caso de uso abusivo de la fuerza física o psicológica por un agente policial.</a:t>
            </a:r>
          </a:p>
          <a:p>
            <a:pPr marL="1258888" indent="-187325" algn="just">
              <a:buFont typeface="Courier New" panose="02070309020205020404" pitchFamily="49" charset="0"/>
              <a:buChar char="o"/>
            </a:pPr>
            <a:r>
              <a:rPr lang="es-CL" sz="1700" i="1" dirty="0"/>
              <a:t>MANRÍQUEZ MERCADO</a:t>
            </a:r>
            <a:r>
              <a:rPr lang="es-CL" sz="1700" dirty="0"/>
              <a:t>: La regulación del uso de la fuerza </a:t>
            </a:r>
            <a:r>
              <a:rPr lang="es-ES" sz="1700" b="0" i="0" u="none" strike="noStrike" baseline="0" dirty="0">
                <a:latin typeface="MyriadPro-Regular"/>
              </a:rPr>
              <a:t>debe estar integrada por varios componentes, entre ellos, un marco normativo de tipo </a:t>
            </a:r>
            <a:r>
              <a:rPr lang="es-ES" sz="1700" b="1" i="0" u="none" strike="noStrike" baseline="0" dirty="0">
                <a:latin typeface="MyriadPro-Regular"/>
              </a:rPr>
              <a:t>legal y reglamentario </a:t>
            </a:r>
            <a:r>
              <a:rPr lang="es-ES" sz="1700" b="0" i="0" u="none" strike="noStrike" baseline="0" dirty="0">
                <a:latin typeface="MyriadPro-Regular"/>
              </a:rPr>
              <a:t>que desarrolle las especificidades técnicas y limitaciones jurídicas de su ejercicio. A su vez, </a:t>
            </a:r>
            <a:r>
              <a:rPr lang="es-ES" sz="1700" b="1" i="0" u="none" strike="noStrike" baseline="0" dirty="0">
                <a:latin typeface="MyriadPro-Regular"/>
              </a:rPr>
              <a:t>reglas administrativas </a:t>
            </a:r>
            <a:r>
              <a:rPr lang="es-ES" sz="1700" b="0" i="0" u="none" strike="noStrike" baseline="0" dirty="0">
                <a:latin typeface="MyriadPro-Regular"/>
              </a:rPr>
              <a:t>claras para quien debe, con posterioridad, evaluar si tal empleo respondió a un deber legítimo.</a:t>
            </a:r>
          </a:p>
          <a:p>
            <a:pPr marL="1258888" indent="-187325" algn="just">
              <a:buFont typeface="Courier New" panose="02070309020205020404" pitchFamily="49" charset="0"/>
              <a:buChar char="o"/>
            </a:pPr>
            <a:r>
              <a:rPr lang="es-ES" sz="1700" i="1" dirty="0">
                <a:latin typeface="MyriadPro-Regular"/>
              </a:rPr>
              <a:t>FINNEMORE</a:t>
            </a:r>
            <a:r>
              <a:rPr lang="es-ES" sz="1700" dirty="0">
                <a:latin typeface="MyriadPro-Regular"/>
              </a:rPr>
              <a:t>: </a:t>
            </a:r>
            <a:r>
              <a:rPr lang="es-ES" sz="1700" dirty="0"/>
              <a:t>La regulación del uso de la fuerza e</a:t>
            </a:r>
            <a:r>
              <a:rPr lang="es-ES" sz="1700" b="0" i="0" dirty="0">
                <a:effectLst/>
              </a:rPr>
              <a:t>s indispensable para el desarrollo de cualquier sociedad que se preten</a:t>
            </a:r>
            <a:r>
              <a:rPr lang="es-ES" sz="1700" dirty="0"/>
              <a:t>da </a:t>
            </a:r>
            <a:r>
              <a:rPr lang="es-ES" sz="1700" b="1" dirty="0"/>
              <a:t>mínimamente democrática</a:t>
            </a:r>
            <a:r>
              <a:rPr lang="es-ES" sz="1700" b="0" i="0" dirty="0">
                <a:effectLst/>
              </a:rPr>
              <a:t>, ya que su ejercicio, naturaleza y objetivos definen una de las finalidades de su poder político y verifican la entereza moral de su soberanía. </a:t>
            </a:r>
          </a:p>
          <a:p>
            <a:pPr marL="1258888" indent="-187325" algn="just">
              <a:buFont typeface="Courier New" panose="02070309020205020404" pitchFamily="49" charset="0"/>
              <a:buChar char="o"/>
            </a:pPr>
            <a:r>
              <a:rPr lang="es-ES" sz="1700" i="1" dirty="0"/>
              <a:t>CASTILLO ARA</a:t>
            </a:r>
            <a:r>
              <a:rPr lang="es-ES" sz="1700" dirty="0"/>
              <a:t>: El uso de la fuerza se concibe para un </a:t>
            </a:r>
            <a:r>
              <a:rPr lang="es-ES" sz="1700" b="1" dirty="0"/>
              <a:t>ejercicio esencialmente defensivo </a:t>
            </a:r>
            <a:r>
              <a:rPr lang="es-ES" sz="1700" dirty="0"/>
              <a:t>y, en esos términos, sus limitaciones de empleo deben estar consagradas de manera estricta y clara.</a:t>
            </a:r>
          </a:p>
          <a:p>
            <a:pPr marL="1258888" indent="-187325" algn="just">
              <a:buFont typeface="Courier New" panose="02070309020205020404" pitchFamily="49" charset="0"/>
              <a:buChar char="o"/>
            </a:pPr>
            <a:r>
              <a:rPr lang="es-ES" sz="1700" i="1" dirty="0"/>
              <a:t>IBÁÑEZ RIVAS</a:t>
            </a:r>
            <a:r>
              <a:rPr lang="es-ES" sz="1700" dirty="0"/>
              <a:t>: El uso de la fuerza debe ser excepcional y, en consecuencia, debe planearse y limitarse proporcionalmente por las autoridades, de manera que sólo pueda hacerse efectivo </a:t>
            </a:r>
            <a:r>
              <a:rPr lang="es-ES" sz="1700" b="1" dirty="0"/>
              <a:t>cuando se hayan agotado y hayan fracasado todos los demás medios de control</a:t>
            </a:r>
            <a:r>
              <a:rPr lang="es-ES" sz="1700" dirty="0"/>
              <a:t>.</a:t>
            </a:r>
            <a:endParaRPr lang="es-CL" sz="1700" i="1" dirty="0"/>
          </a:p>
          <a:p>
            <a:pPr marL="0" indent="0">
              <a:buNone/>
            </a:pPr>
            <a:endParaRPr lang="es-CL" sz="2000" dirty="0"/>
          </a:p>
          <a:p>
            <a:endParaRPr lang="es-CL" sz="2000" dirty="0"/>
          </a:p>
        </p:txBody>
      </p:sp>
      <p:sp>
        <p:nvSpPr>
          <p:cNvPr id="4" name="Título 1">
            <a:extLst>
              <a:ext uri="{FF2B5EF4-FFF2-40B4-BE49-F238E27FC236}">
                <a16:creationId xmlns:a16="http://schemas.microsoft.com/office/drawing/2014/main" id="{2DAF646F-D718-037F-3DA1-F03DECD51FC5}"/>
              </a:ext>
            </a:extLst>
          </p:cNvPr>
          <p:cNvSpPr txBox="1">
            <a:spLocks/>
          </p:cNvSpPr>
          <p:nvPr/>
        </p:nvSpPr>
        <p:spPr>
          <a:xfrm>
            <a:off x="707923" y="493802"/>
            <a:ext cx="1064587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5000" b="1" dirty="0">
                <a:solidFill>
                  <a:schemeClr val="tx1">
                    <a:lumMod val="65000"/>
                    <a:lumOff val="35000"/>
                  </a:schemeClr>
                </a:solidFill>
              </a:rPr>
              <a:t>Limitación policial.</a:t>
            </a:r>
          </a:p>
        </p:txBody>
      </p:sp>
    </p:spTree>
    <p:extLst>
      <p:ext uri="{BB962C8B-B14F-4D97-AF65-F5344CB8AC3E}">
        <p14:creationId xmlns:p14="http://schemas.microsoft.com/office/powerpoint/2010/main" val="27347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7F0AED-542B-3131-78CC-820C81CEDD31}"/>
              </a:ext>
            </a:extLst>
          </p:cNvPr>
          <p:cNvSpPr>
            <a:spLocks noGrp="1"/>
          </p:cNvSpPr>
          <p:nvPr>
            <p:ph type="title"/>
          </p:nvPr>
        </p:nvSpPr>
        <p:spPr>
          <a:xfrm>
            <a:off x="838200" y="6211"/>
            <a:ext cx="10515600" cy="900536"/>
          </a:xfrm>
        </p:spPr>
        <p:txBody>
          <a:bodyPr>
            <a:normAutofit/>
          </a:bodyPr>
          <a:lstStyle/>
          <a:p>
            <a:pPr algn="ctr"/>
            <a:r>
              <a:rPr lang="es-CL" sz="3000" dirty="0">
                <a:solidFill>
                  <a:schemeClr val="bg1">
                    <a:lumMod val="50000"/>
                  </a:schemeClr>
                </a:solidFill>
              </a:rPr>
              <a:t>Uso de la fuerza.</a:t>
            </a:r>
          </a:p>
        </p:txBody>
      </p:sp>
      <p:sp>
        <p:nvSpPr>
          <p:cNvPr id="3" name="Marcador de contenido 2">
            <a:extLst>
              <a:ext uri="{FF2B5EF4-FFF2-40B4-BE49-F238E27FC236}">
                <a16:creationId xmlns:a16="http://schemas.microsoft.com/office/drawing/2014/main" id="{2E688F08-8793-B595-32D6-F40817C75313}"/>
              </a:ext>
            </a:extLst>
          </p:cNvPr>
          <p:cNvSpPr>
            <a:spLocks noGrp="1"/>
          </p:cNvSpPr>
          <p:nvPr>
            <p:ph idx="1"/>
          </p:nvPr>
        </p:nvSpPr>
        <p:spPr>
          <a:xfrm>
            <a:off x="1425677" y="1819365"/>
            <a:ext cx="9928122" cy="5032424"/>
          </a:xfrm>
        </p:spPr>
        <p:txBody>
          <a:bodyPr>
            <a:normAutofit/>
          </a:bodyPr>
          <a:lstStyle/>
          <a:p>
            <a:pPr>
              <a:buFont typeface="Wingdings" panose="05000000000000000000" pitchFamily="2" charset="2"/>
              <a:buChar char="q"/>
            </a:pPr>
            <a:r>
              <a:rPr lang="es-CL" sz="2000" dirty="0"/>
              <a:t> Normativa internacional general. </a:t>
            </a:r>
          </a:p>
          <a:p>
            <a:pPr>
              <a:buFont typeface="Wingdings" panose="05000000000000000000" pitchFamily="2" charset="2"/>
              <a:buChar char="q"/>
            </a:pPr>
            <a:endParaRPr lang="es-CL" sz="2000" dirty="0"/>
          </a:p>
          <a:p>
            <a:pPr marL="895350" indent="-177800">
              <a:buFont typeface="Wingdings" panose="05000000000000000000" pitchFamily="2" charset="2"/>
              <a:buChar char="§"/>
            </a:pPr>
            <a:r>
              <a:rPr lang="es-CL" sz="2000" dirty="0"/>
              <a:t>Pacto Internacional de Derechos Civiles y Políticos.</a:t>
            </a:r>
          </a:p>
          <a:p>
            <a:pPr marL="895350" indent="-177800">
              <a:buFont typeface="Wingdings" panose="05000000000000000000" pitchFamily="2" charset="2"/>
              <a:buChar char="§"/>
            </a:pPr>
            <a:endParaRPr lang="es-CL" sz="2000" dirty="0"/>
          </a:p>
          <a:p>
            <a:pPr marL="1254125" indent="-174625">
              <a:buFont typeface="Courier New" panose="02070309020205020404" pitchFamily="49" charset="0"/>
              <a:buChar char="o"/>
            </a:pPr>
            <a:r>
              <a:rPr lang="es-CL" sz="1700" dirty="0"/>
              <a:t>Art. 6: “… </a:t>
            </a:r>
            <a:r>
              <a:rPr lang="es-ES" sz="1700" dirty="0"/>
              <a:t>Nadie podrá ser privado de la vida arbitrariamente”.</a:t>
            </a:r>
          </a:p>
          <a:p>
            <a:pPr marL="1254125" indent="-174625">
              <a:buFont typeface="Courier New" panose="02070309020205020404" pitchFamily="49" charset="0"/>
              <a:buChar char="o"/>
            </a:pPr>
            <a:endParaRPr lang="es-ES" sz="1700" dirty="0"/>
          </a:p>
          <a:p>
            <a:pPr marL="1254125" indent="-174625">
              <a:buFont typeface="Courier New" panose="02070309020205020404" pitchFamily="49" charset="0"/>
              <a:buChar char="o"/>
            </a:pPr>
            <a:r>
              <a:rPr lang="es-ES" sz="1700" dirty="0"/>
              <a:t>Art. 7: “Nadie será sometido a torturas ni a penas o tratos crueles, inhumanos o degradantes. ”.</a:t>
            </a:r>
          </a:p>
          <a:p>
            <a:pPr marL="1254125" indent="-174625">
              <a:buFont typeface="Courier New" panose="02070309020205020404" pitchFamily="49" charset="0"/>
              <a:buChar char="o"/>
            </a:pPr>
            <a:endParaRPr lang="es-ES" sz="1700" dirty="0"/>
          </a:p>
          <a:p>
            <a:pPr marL="1254125" indent="-174625">
              <a:buFont typeface="Courier New" panose="02070309020205020404" pitchFamily="49" charset="0"/>
              <a:buChar char="o"/>
            </a:pPr>
            <a:r>
              <a:rPr lang="es-ES" sz="1700" dirty="0"/>
              <a:t>Art. 9: “… Nadie podrá ser sometido a detención o prisión arbitrarias”.</a:t>
            </a:r>
          </a:p>
          <a:p>
            <a:pPr marL="1254125" indent="-174625">
              <a:buFont typeface="Courier New" panose="02070309020205020404" pitchFamily="49" charset="0"/>
              <a:buChar char="o"/>
            </a:pPr>
            <a:endParaRPr lang="es-ES" sz="1700" dirty="0"/>
          </a:p>
          <a:p>
            <a:pPr marL="1254125" indent="-174625" algn="just">
              <a:buFont typeface="Courier New" panose="02070309020205020404" pitchFamily="49" charset="0"/>
              <a:buChar char="o"/>
            </a:pPr>
            <a:r>
              <a:rPr lang="es-ES" sz="1700" dirty="0"/>
              <a:t>Art. 21: “Se reconoce el derecho de reunión pacífica. El ejercicio de tal derecho sólo podrá estar sujeto a las restricciones previstas por la ley que sean necesarias en una sociedad democrática”.</a:t>
            </a:r>
            <a:endParaRPr lang="es-CL" sz="1700" dirty="0"/>
          </a:p>
          <a:p>
            <a:pPr marL="0" indent="0">
              <a:buNone/>
            </a:pPr>
            <a:endParaRPr lang="es-CL" sz="2000" dirty="0"/>
          </a:p>
          <a:p>
            <a:endParaRPr lang="es-CL" sz="2000" dirty="0"/>
          </a:p>
        </p:txBody>
      </p:sp>
      <p:sp>
        <p:nvSpPr>
          <p:cNvPr id="4" name="Título 1">
            <a:extLst>
              <a:ext uri="{FF2B5EF4-FFF2-40B4-BE49-F238E27FC236}">
                <a16:creationId xmlns:a16="http://schemas.microsoft.com/office/drawing/2014/main" id="{2DAF646F-D718-037F-3DA1-F03DECD51FC5}"/>
              </a:ext>
            </a:extLst>
          </p:cNvPr>
          <p:cNvSpPr txBox="1">
            <a:spLocks/>
          </p:cNvSpPr>
          <p:nvPr/>
        </p:nvSpPr>
        <p:spPr>
          <a:xfrm>
            <a:off x="707923" y="493802"/>
            <a:ext cx="1064587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5000" b="1" dirty="0">
                <a:solidFill>
                  <a:schemeClr val="tx1">
                    <a:lumMod val="65000"/>
                    <a:lumOff val="35000"/>
                  </a:schemeClr>
                </a:solidFill>
              </a:rPr>
              <a:t>Regulación.</a:t>
            </a:r>
          </a:p>
        </p:txBody>
      </p:sp>
    </p:spTree>
    <p:extLst>
      <p:ext uri="{BB962C8B-B14F-4D97-AF65-F5344CB8AC3E}">
        <p14:creationId xmlns:p14="http://schemas.microsoft.com/office/powerpoint/2010/main" val="3131427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7F0AED-542B-3131-78CC-820C81CEDD31}"/>
              </a:ext>
            </a:extLst>
          </p:cNvPr>
          <p:cNvSpPr>
            <a:spLocks noGrp="1"/>
          </p:cNvSpPr>
          <p:nvPr>
            <p:ph type="title"/>
          </p:nvPr>
        </p:nvSpPr>
        <p:spPr>
          <a:xfrm>
            <a:off x="838200" y="6211"/>
            <a:ext cx="10515600" cy="900536"/>
          </a:xfrm>
        </p:spPr>
        <p:txBody>
          <a:bodyPr>
            <a:normAutofit/>
          </a:bodyPr>
          <a:lstStyle/>
          <a:p>
            <a:pPr algn="ctr"/>
            <a:r>
              <a:rPr lang="es-CL" sz="3000" dirty="0">
                <a:solidFill>
                  <a:schemeClr val="bg1">
                    <a:lumMod val="50000"/>
                  </a:schemeClr>
                </a:solidFill>
              </a:rPr>
              <a:t>Uso de la fuerza.</a:t>
            </a:r>
          </a:p>
        </p:txBody>
      </p:sp>
      <p:sp>
        <p:nvSpPr>
          <p:cNvPr id="3" name="Marcador de contenido 2">
            <a:extLst>
              <a:ext uri="{FF2B5EF4-FFF2-40B4-BE49-F238E27FC236}">
                <a16:creationId xmlns:a16="http://schemas.microsoft.com/office/drawing/2014/main" id="{2E688F08-8793-B595-32D6-F40817C75313}"/>
              </a:ext>
            </a:extLst>
          </p:cNvPr>
          <p:cNvSpPr>
            <a:spLocks noGrp="1"/>
          </p:cNvSpPr>
          <p:nvPr>
            <p:ph idx="1"/>
          </p:nvPr>
        </p:nvSpPr>
        <p:spPr>
          <a:xfrm>
            <a:off x="1425677" y="1819365"/>
            <a:ext cx="9928122" cy="5032424"/>
          </a:xfrm>
        </p:spPr>
        <p:txBody>
          <a:bodyPr>
            <a:normAutofit/>
          </a:bodyPr>
          <a:lstStyle/>
          <a:p>
            <a:pPr marL="265113" indent="-265113">
              <a:buFont typeface="Wingdings" panose="05000000000000000000" pitchFamily="2" charset="2"/>
              <a:buChar char="q"/>
              <a:tabLst>
                <a:tab pos="895350" algn="l"/>
              </a:tabLst>
            </a:pPr>
            <a:r>
              <a:rPr lang="es-CL" sz="2000" dirty="0"/>
              <a:t>Normativa internacional específica.</a:t>
            </a:r>
          </a:p>
          <a:p>
            <a:pPr marL="895350" indent="-177800">
              <a:buFont typeface="Wingdings" panose="05000000000000000000" pitchFamily="2" charset="2"/>
              <a:buChar char="§"/>
              <a:tabLst>
                <a:tab pos="895350" algn="l"/>
                <a:tab pos="1435100" algn="l"/>
              </a:tabLst>
            </a:pPr>
            <a:r>
              <a:rPr lang="es-ES" sz="2000" dirty="0"/>
              <a:t>Código de Conducta para Funcionarios Encargados de Hacer Cumplir la Ley.</a:t>
            </a:r>
          </a:p>
          <a:p>
            <a:pPr marL="1254125" indent="-174625">
              <a:buFont typeface="Courier New" panose="02070309020205020404" pitchFamily="49" charset="0"/>
              <a:buChar char="o"/>
              <a:tabLst>
                <a:tab pos="895350" algn="l"/>
                <a:tab pos="1435100" algn="l"/>
              </a:tabLst>
            </a:pPr>
            <a:r>
              <a:rPr lang="es-ES" sz="1700" dirty="0"/>
              <a:t>Art. 3: “Los funcionarios encargados de hacer cumplir la ley podrán usar la fuerza sólo cuando sea </a:t>
            </a:r>
            <a:r>
              <a:rPr lang="es-ES" sz="1700" b="1" dirty="0"/>
              <a:t>estrictamente necesario </a:t>
            </a:r>
            <a:r>
              <a:rPr lang="es-ES" sz="1700" dirty="0"/>
              <a:t>y en la medida que lo requiera el desempeño de sus tareas”.</a:t>
            </a:r>
          </a:p>
          <a:p>
            <a:pPr marL="895350" indent="-177800" algn="just">
              <a:buFont typeface="Wingdings" panose="05000000000000000000" pitchFamily="2" charset="2"/>
              <a:buChar char="§"/>
              <a:tabLst>
                <a:tab pos="895350" algn="l"/>
                <a:tab pos="1435100" algn="l"/>
              </a:tabLst>
            </a:pPr>
            <a:r>
              <a:rPr lang="es-ES" sz="2000" dirty="0"/>
              <a:t>Principios Básicos sobre el Empleo de la Fuerza y de Armas de Fuego por los Funcionarios Encargados de hacer Cumplir la Ley.</a:t>
            </a:r>
            <a:endParaRPr lang="es-CL" sz="2000" dirty="0"/>
          </a:p>
          <a:p>
            <a:pPr marL="1254125" indent="-174625" algn="just">
              <a:buFont typeface="Courier New" panose="02070309020205020404" pitchFamily="49" charset="0"/>
              <a:buChar char="o"/>
            </a:pPr>
            <a:r>
              <a:rPr lang="es-CL" sz="1600" b="1" dirty="0"/>
              <a:t>Principio 1: </a:t>
            </a:r>
            <a:r>
              <a:rPr lang="es-CL" sz="1600" dirty="0"/>
              <a:t>“</a:t>
            </a:r>
            <a:r>
              <a:rPr lang="es-ES" sz="1600" dirty="0"/>
              <a:t>Los gobiernos y los organismos encargados de hacer cumplir la ley adoptarán y aplicarán normas y reglamentaciones sobre el empleo de la fuerza y armas de fuego contra personas por parte de funcionarios encargados de hacer cumplir la ley. Al establecer esas normas y disposiciones, los gobiernos y los organismos encargados de hacer cumplir la ley examinarán continuamente las cuestiones éticas relacionadas con el empleo de la fuerza y de armas de fuego”.</a:t>
            </a:r>
          </a:p>
          <a:p>
            <a:pPr marL="1254125" indent="-174625" algn="just">
              <a:buFont typeface="Courier New" panose="02070309020205020404" pitchFamily="49" charset="0"/>
              <a:buChar char="o"/>
            </a:pPr>
            <a:r>
              <a:rPr lang="es-CL" sz="1600" b="1" dirty="0"/>
              <a:t>Principio 4: </a:t>
            </a:r>
            <a:r>
              <a:rPr lang="es-CL" sz="1600" dirty="0"/>
              <a:t>“</a:t>
            </a:r>
            <a:r>
              <a:rPr lang="es-ES" sz="1600" dirty="0"/>
              <a:t>Los funcionarios encargados de hacer cumplir la ley, en el desempeño de sus funciones, utilizarán en la medida de lo posible medios no violentos antes de recurrir al empleo de la fuerza y de armas de fuego. Podrán utilizar la fuerza y armas de fuego solamente cuando otros medios resulten ineficaces o no garanticen de ninguna manera el logro del resultado previsto</a:t>
            </a:r>
            <a:r>
              <a:rPr lang="es-CL" sz="1600" dirty="0"/>
              <a:t>”.</a:t>
            </a:r>
          </a:p>
          <a:p>
            <a:pPr marL="1254125" indent="-174625" algn="just">
              <a:buFont typeface="Courier New" panose="02070309020205020404" pitchFamily="49" charset="0"/>
              <a:buChar char="o"/>
            </a:pPr>
            <a:r>
              <a:rPr lang="es-CL" sz="1600" b="1" dirty="0"/>
              <a:t>Principio 6:</a:t>
            </a:r>
            <a:r>
              <a:rPr lang="es-CL" sz="1600" dirty="0"/>
              <a:t> “</a:t>
            </a:r>
            <a:r>
              <a:rPr lang="es-ES" sz="1600" dirty="0"/>
              <a:t>Cuando al emplear la fuerza o armas de fuego los funcionarios encargados de hacer cumplir la ley ocasionen lesiones o muerte, comunicarán el hecho inmediatamente a sus superiores”.</a:t>
            </a:r>
            <a:endParaRPr lang="es-CL" sz="1600" b="1" dirty="0"/>
          </a:p>
          <a:p>
            <a:pPr marL="0" indent="0">
              <a:buNone/>
            </a:pPr>
            <a:endParaRPr lang="es-CL" sz="2000" dirty="0"/>
          </a:p>
          <a:p>
            <a:endParaRPr lang="es-CL" sz="2000" dirty="0"/>
          </a:p>
        </p:txBody>
      </p:sp>
      <p:sp>
        <p:nvSpPr>
          <p:cNvPr id="4" name="Título 1">
            <a:extLst>
              <a:ext uri="{FF2B5EF4-FFF2-40B4-BE49-F238E27FC236}">
                <a16:creationId xmlns:a16="http://schemas.microsoft.com/office/drawing/2014/main" id="{2DAF646F-D718-037F-3DA1-F03DECD51FC5}"/>
              </a:ext>
            </a:extLst>
          </p:cNvPr>
          <p:cNvSpPr txBox="1">
            <a:spLocks/>
          </p:cNvSpPr>
          <p:nvPr/>
        </p:nvSpPr>
        <p:spPr>
          <a:xfrm>
            <a:off x="707923" y="493802"/>
            <a:ext cx="1064587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5000" b="1" dirty="0">
                <a:solidFill>
                  <a:schemeClr val="tx1">
                    <a:lumMod val="65000"/>
                    <a:lumOff val="35000"/>
                  </a:schemeClr>
                </a:solidFill>
              </a:rPr>
              <a:t>Regulación.</a:t>
            </a:r>
          </a:p>
        </p:txBody>
      </p:sp>
    </p:spTree>
    <p:extLst>
      <p:ext uri="{BB962C8B-B14F-4D97-AF65-F5344CB8AC3E}">
        <p14:creationId xmlns:p14="http://schemas.microsoft.com/office/powerpoint/2010/main" val="2134620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7F0AED-542B-3131-78CC-820C81CEDD31}"/>
              </a:ext>
            </a:extLst>
          </p:cNvPr>
          <p:cNvSpPr>
            <a:spLocks noGrp="1"/>
          </p:cNvSpPr>
          <p:nvPr>
            <p:ph type="title"/>
          </p:nvPr>
        </p:nvSpPr>
        <p:spPr>
          <a:xfrm>
            <a:off x="838200" y="6211"/>
            <a:ext cx="10515600" cy="900536"/>
          </a:xfrm>
        </p:spPr>
        <p:txBody>
          <a:bodyPr>
            <a:normAutofit/>
          </a:bodyPr>
          <a:lstStyle/>
          <a:p>
            <a:pPr algn="ctr"/>
            <a:r>
              <a:rPr lang="es-CL" sz="3000" dirty="0">
                <a:solidFill>
                  <a:schemeClr val="bg1">
                    <a:lumMod val="50000"/>
                  </a:schemeClr>
                </a:solidFill>
              </a:rPr>
              <a:t>Uso de la fuerza.</a:t>
            </a:r>
          </a:p>
        </p:txBody>
      </p:sp>
      <p:sp>
        <p:nvSpPr>
          <p:cNvPr id="3" name="Marcador de contenido 2">
            <a:extLst>
              <a:ext uri="{FF2B5EF4-FFF2-40B4-BE49-F238E27FC236}">
                <a16:creationId xmlns:a16="http://schemas.microsoft.com/office/drawing/2014/main" id="{2E688F08-8793-B595-32D6-F40817C75313}"/>
              </a:ext>
            </a:extLst>
          </p:cNvPr>
          <p:cNvSpPr>
            <a:spLocks noGrp="1"/>
          </p:cNvSpPr>
          <p:nvPr>
            <p:ph idx="1"/>
          </p:nvPr>
        </p:nvSpPr>
        <p:spPr>
          <a:xfrm>
            <a:off x="1425677" y="1819365"/>
            <a:ext cx="9928122" cy="5032424"/>
          </a:xfrm>
        </p:spPr>
        <p:txBody>
          <a:bodyPr>
            <a:normAutofit lnSpcReduction="10000"/>
          </a:bodyPr>
          <a:lstStyle/>
          <a:p>
            <a:pPr marL="1254125" indent="-174625" algn="just">
              <a:buFont typeface="Courier New" panose="02070309020205020404" pitchFamily="49" charset="0"/>
              <a:buChar char="o"/>
            </a:pPr>
            <a:r>
              <a:rPr lang="es-CL" sz="1600" b="1" dirty="0"/>
              <a:t>Principio 7: </a:t>
            </a:r>
            <a:r>
              <a:rPr lang="es-CL" sz="1600" dirty="0"/>
              <a:t>“</a:t>
            </a:r>
            <a:r>
              <a:rPr lang="es-ES" sz="1600" dirty="0"/>
              <a:t>Los gobiernos adoptarán las medidas necesarias para que en la legislación se castigue como delito el empleo arbitrario o abusivo de la fuerza o de armas de fuego por parte de los funcionarios encargados de hacer cumplir la ley</a:t>
            </a:r>
            <a:r>
              <a:rPr lang="es-CL" sz="1600" dirty="0"/>
              <a:t>”.</a:t>
            </a:r>
          </a:p>
          <a:p>
            <a:pPr marL="1254125" indent="-174625" algn="just">
              <a:buFont typeface="Courier New" panose="02070309020205020404" pitchFamily="49" charset="0"/>
              <a:buChar char="o"/>
            </a:pPr>
            <a:r>
              <a:rPr lang="es-CL" sz="1600" b="1" dirty="0"/>
              <a:t>Principio 13: </a:t>
            </a:r>
            <a:r>
              <a:rPr lang="es-CL" sz="1600" dirty="0"/>
              <a:t>“</a:t>
            </a:r>
            <a:r>
              <a:rPr lang="es-ES" sz="1600" dirty="0"/>
              <a:t>Al dispersar reuniones ilícitas pero no violentas, los funcionarios encargados de hacer cumplir la ley evitarán el empleo de la fuerza o, si no es posible, lo limitarán al mínimo necesario</a:t>
            </a:r>
            <a:r>
              <a:rPr lang="es-CL" sz="1600" dirty="0"/>
              <a:t>”.</a:t>
            </a:r>
          </a:p>
          <a:p>
            <a:pPr marL="1254125" indent="-174625" algn="just">
              <a:buFont typeface="Courier New" panose="02070309020205020404" pitchFamily="49" charset="0"/>
              <a:buChar char="o"/>
            </a:pPr>
            <a:r>
              <a:rPr lang="es-CL" sz="1600" b="1" dirty="0"/>
              <a:t>Principio 20: </a:t>
            </a:r>
            <a:r>
              <a:rPr lang="es-CL" sz="1600" dirty="0"/>
              <a:t>“</a:t>
            </a:r>
            <a:r>
              <a:rPr lang="es-ES" sz="1600" dirty="0"/>
              <a:t>En la capacitación de los funcionarios encargados de hacer cumplir la ley, los gobiernos y los organismos correspondientes prestarán especial atención a las cuestiones de ética policial y derechos humanos, especialmente en el proceso de indagación, a los medios que puedan sustituir el empleo de la fuerza y de armas de fuego, por ejemplo, la solución pacífica de los conflictos, el estudio del comportamiento de las multitudes y las técnicas de persuasión, negociación y mediación, así como a los medios técnicos, con miras a limitar el empleo de la fuerza y armas de fuego</a:t>
            </a:r>
            <a:r>
              <a:rPr lang="es-CL" sz="1600" dirty="0"/>
              <a:t>”.</a:t>
            </a:r>
          </a:p>
          <a:p>
            <a:pPr marL="1254125" indent="-174625" algn="just">
              <a:buFont typeface="Courier New" panose="02070309020205020404" pitchFamily="49" charset="0"/>
              <a:buChar char="o"/>
            </a:pPr>
            <a:r>
              <a:rPr lang="es-CL" sz="1600" b="1" dirty="0"/>
              <a:t>Principio 24: </a:t>
            </a:r>
            <a:r>
              <a:rPr lang="es-CL" sz="1600" dirty="0"/>
              <a:t>“</a:t>
            </a:r>
            <a:r>
              <a:rPr lang="es-ES" sz="1600" dirty="0"/>
              <a:t>Los gobiernos y los organismos encargados de hacer cumplir la ley adoptarán las medidas necesarias para que los funcionarios superiores asuman la debida responsabilidad cuando tengan conocimiento, o debieran haberlo tenido, de que los funcionarios a sus órdenes recurren, o han recurrido, al uso ilícito de la fuerza y de armas de fuego, y no adopten todas las medidas a su disposición para impedir, eliminar o denunciar ese uso</a:t>
            </a:r>
            <a:r>
              <a:rPr lang="es-CL" sz="1600" dirty="0"/>
              <a:t>”.</a:t>
            </a:r>
          </a:p>
          <a:p>
            <a:pPr marL="1254125" indent="-174625" algn="just">
              <a:buFont typeface="Courier New" panose="02070309020205020404" pitchFamily="49" charset="0"/>
              <a:buChar char="o"/>
            </a:pPr>
            <a:r>
              <a:rPr lang="es-CL" sz="1600" b="1" dirty="0"/>
              <a:t>Principio 26: </a:t>
            </a:r>
            <a:r>
              <a:rPr lang="es-CL" sz="1600" dirty="0"/>
              <a:t>“</a:t>
            </a:r>
            <a:r>
              <a:rPr lang="es-ES" sz="1600" dirty="0"/>
              <a:t>Los funcionarios encargados de hacer cumplir la ley no podrán alegar obediencia de órdenes superiores si tenían conocimiento de que la orden de emplear la fuerza o armas de fuego, a raíz de la cual se ha ocasionado la muerte o heridas graves a una persona, era manifiestamente ilícita y tuvieron una oportunidad razonable de negarse a cumplirla. De cualquier modo, también serán responsables los superiores que dieron las órdenes ilícitas</a:t>
            </a:r>
            <a:r>
              <a:rPr lang="es-CL" sz="1600" dirty="0"/>
              <a:t>”.</a:t>
            </a:r>
            <a:endParaRPr lang="es-CL" sz="2000" b="1" dirty="0"/>
          </a:p>
          <a:p>
            <a:endParaRPr lang="es-CL" sz="2000" dirty="0"/>
          </a:p>
        </p:txBody>
      </p:sp>
      <p:sp>
        <p:nvSpPr>
          <p:cNvPr id="4" name="Título 1">
            <a:extLst>
              <a:ext uri="{FF2B5EF4-FFF2-40B4-BE49-F238E27FC236}">
                <a16:creationId xmlns:a16="http://schemas.microsoft.com/office/drawing/2014/main" id="{2DAF646F-D718-037F-3DA1-F03DECD51FC5}"/>
              </a:ext>
            </a:extLst>
          </p:cNvPr>
          <p:cNvSpPr txBox="1">
            <a:spLocks/>
          </p:cNvSpPr>
          <p:nvPr/>
        </p:nvSpPr>
        <p:spPr>
          <a:xfrm>
            <a:off x="707923" y="493802"/>
            <a:ext cx="1064587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5000" b="1" dirty="0">
                <a:solidFill>
                  <a:schemeClr val="tx1">
                    <a:lumMod val="65000"/>
                    <a:lumOff val="35000"/>
                  </a:schemeClr>
                </a:solidFill>
              </a:rPr>
              <a:t>Regulación.</a:t>
            </a:r>
          </a:p>
        </p:txBody>
      </p:sp>
    </p:spTree>
    <p:extLst>
      <p:ext uri="{BB962C8B-B14F-4D97-AF65-F5344CB8AC3E}">
        <p14:creationId xmlns:p14="http://schemas.microsoft.com/office/powerpoint/2010/main" val="2196952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7F0AED-542B-3131-78CC-820C81CEDD31}"/>
              </a:ext>
            </a:extLst>
          </p:cNvPr>
          <p:cNvSpPr>
            <a:spLocks noGrp="1"/>
          </p:cNvSpPr>
          <p:nvPr>
            <p:ph type="title"/>
          </p:nvPr>
        </p:nvSpPr>
        <p:spPr>
          <a:xfrm>
            <a:off x="838200" y="6211"/>
            <a:ext cx="10515600" cy="900536"/>
          </a:xfrm>
        </p:spPr>
        <p:txBody>
          <a:bodyPr>
            <a:normAutofit/>
          </a:bodyPr>
          <a:lstStyle/>
          <a:p>
            <a:pPr algn="ctr"/>
            <a:r>
              <a:rPr lang="es-CL" sz="3000" dirty="0">
                <a:solidFill>
                  <a:schemeClr val="bg1">
                    <a:lumMod val="50000"/>
                  </a:schemeClr>
                </a:solidFill>
              </a:rPr>
              <a:t>Uso de la fuerza.</a:t>
            </a:r>
          </a:p>
        </p:txBody>
      </p:sp>
      <p:sp>
        <p:nvSpPr>
          <p:cNvPr id="3" name="Marcador de contenido 2">
            <a:extLst>
              <a:ext uri="{FF2B5EF4-FFF2-40B4-BE49-F238E27FC236}">
                <a16:creationId xmlns:a16="http://schemas.microsoft.com/office/drawing/2014/main" id="{2E688F08-8793-B595-32D6-F40817C75313}"/>
              </a:ext>
            </a:extLst>
          </p:cNvPr>
          <p:cNvSpPr>
            <a:spLocks noGrp="1"/>
          </p:cNvSpPr>
          <p:nvPr>
            <p:ph idx="1"/>
          </p:nvPr>
        </p:nvSpPr>
        <p:spPr>
          <a:xfrm>
            <a:off x="1425677" y="1819365"/>
            <a:ext cx="9928122" cy="5032424"/>
          </a:xfrm>
        </p:spPr>
        <p:txBody>
          <a:bodyPr>
            <a:normAutofit fontScale="92500" lnSpcReduction="10000"/>
          </a:bodyPr>
          <a:lstStyle/>
          <a:p>
            <a:pPr>
              <a:buFont typeface="Wingdings" panose="05000000000000000000" pitchFamily="2" charset="2"/>
              <a:buChar char="q"/>
            </a:pPr>
            <a:r>
              <a:rPr lang="es-CL" sz="2000" dirty="0"/>
              <a:t> Normativa nacional general. </a:t>
            </a:r>
          </a:p>
          <a:p>
            <a:pPr marL="895350" indent="-177800" algn="just">
              <a:buFont typeface="Wingdings" panose="05000000000000000000" pitchFamily="2" charset="2"/>
              <a:buChar char="§"/>
            </a:pPr>
            <a:r>
              <a:rPr lang="es-CL" sz="2000" dirty="0"/>
              <a:t>Constitución Política de la República.</a:t>
            </a:r>
          </a:p>
          <a:p>
            <a:pPr marL="1254125" indent="-174625" algn="just">
              <a:buFont typeface="Courier New" panose="02070309020205020404" pitchFamily="49" charset="0"/>
              <a:buChar char="o"/>
            </a:pPr>
            <a:r>
              <a:rPr lang="es-CL" sz="1700" dirty="0"/>
              <a:t>Art. 101: Las policías: “… Constituyen la fuerza pública y existen para </a:t>
            </a:r>
            <a:r>
              <a:rPr lang="es-ES" sz="1700" b="0" i="0" u="none" strike="noStrike" baseline="0" dirty="0">
                <a:solidFill>
                  <a:srgbClr val="000000"/>
                </a:solidFill>
              </a:rPr>
              <a:t>dar eficacia al derecho, garantizar el orden público y la seguridad pública interior”.</a:t>
            </a:r>
          </a:p>
          <a:p>
            <a:pPr marL="895350" indent="-176213" algn="just">
              <a:buFont typeface="Wingdings" panose="05000000000000000000" pitchFamily="2" charset="2"/>
              <a:buChar char="§"/>
            </a:pPr>
            <a:r>
              <a:rPr lang="es-CL" sz="2000" b="1" dirty="0"/>
              <a:t>¿Ley?</a:t>
            </a:r>
          </a:p>
          <a:p>
            <a:pPr marL="895350" indent="-176213" algn="just">
              <a:buFont typeface="Wingdings" panose="05000000000000000000" pitchFamily="2" charset="2"/>
              <a:buChar char="§"/>
            </a:pPr>
            <a:r>
              <a:rPr lang="es-CL" sz="2000" dirty="0"/>
              <a:t>Boletines 15805-07 (mensaje) y 15845-25 (moción).</a:t>
            </a:r>
          </a:p>
          <a:p>
            <a:pPr marL="895350" indent="-176213" algn="just">
              <a:buFont typeface="Wingdings" panose="05000000000000000000" pitchFamily="2" charset="2"/>
              <a:buChar char="§"/>
            </a:pPr>
            <a:endParaRPr lang="es-CL" sz="2000" dirty="0"/>
          </a:p>
          <a:p>
            <a:pPr marL="265113" indent="-265113">
              <a:buFont typeface="Wingdings" panose="05000000000000000000" pitchFamily="2" charset="2"/>
              <a:buChar char="q"/>
              <a:tabLst>
                <a:tab pos="895350" algn="l"/>
              </a:tabLst>
            </a:pPr>
            <a:r>
              <a:rPr lang="es-CL" sz="2000" dirty="0"/>
              <a:t>Normativa nacional específica.</a:t>
            </a:r>
          </a:p>
          <a:p>
            <a:pPr marL="895350" indent="-177800">
              <a:buFont typeface="Wingdings" panose="05000000000000000000" pitchFamily="2" charset="2"/>
              <a:buChar char="§"/>
              <a:tabLst>
                <a:tab pos="895350" algn="l"/>
                <a:tab pos="1435100" algn="l"/>
              </a:tabLst>
            </a:pPr>
            <a:r>
              <a:rPr lang="es-CL" sz="2000" dirty="0"/>
              <a:t>Circular 1831: Actualiza instrucciones respecto al uso de la fuerza.</a:t>
            </a:r>
          </a:p>
          <a:p>
            <a:pPr marL="1439863" indent="-273050">
              <a:buFont typeface="Courier New" panose="02070309020205020404" pitchFamily="49" charset="0"/>
              <a:buChar char="o"/>
              <a:tabLst>
                <a:tab pos="895350" algn="l"/>
                <a:tab pos="1435100" algn="l"/>
              </a:tabLst>
            </a:pPr>
            <a:r>
              <a:rPr lang="es-CL" sz="1700" dirty="0"/>
              <a:t>Principios para el uso de la fuerza.</a:t>
            </a:r>
          </a:p>
          <a:p>
            <a:pPr marL="1614488" indent="-174625" algn="just">
              <a:tabLst>
                <a:tab pos="895350" algn="l"/>
                <a:tab pos="2693988" algn="l"/>
              </a:tabLst>
            </a:pPr>
            <a:r>
              <a:rPr lang="es-CL" sz="1500" dirty="0"/>
              <a:t>Legalidad: </a:t>
            </a:r>
            <a:r>
              <a:rPr lang="es-ES" sz="1500" dirty="0"/>
              <a:t>Debe estar suficientemente fundado en la legislación nacional, y en el cumplimiento de un deber.</a:t>
            </a:r>
            <a:endParaRPr lang="es-CL" sz="1500" dirty="0"/>
          </a:p>
          <a:p>
            <a:pPr marL="1614488" indent="-174625">
              <a:tabLst>
                <a:tab pos="895350" algn="l"/>
                <a:tab pos="2693988" algn="l"/>
              </a:tabLst>
            </a:pPr>
            <a:r>
              <a:rPr lang="es-CL" sz="1500" dirty="0"/>
              <a:t>Necesidad: Sólo cuando los otros medios resulten ineficaces o no garanticen el logro del resultados previsto.</a:t>
            </a:r>
          </a:p>
          <a:p>
            <a:pPr marL="1614488" indent="-174625">
              <a:tabLst>
                <a:tab pos="895350" algn="l"/>
                <a:tab pos="2693988" algn="l"/>
              </a:tabLst>
            </a:pPr>
            <a:r>
              <a:rPr lang="es-CL" sz="1500" dirty="0"/>
              <a:t>Proporcionalidad: Debe haber un equilibrio entre el grado de resistencia o agresión y la intensidad de la fuerza.</a:t>
            </a:r>
          </a:p>
          <a:p>
            <a:pPr marL="1614488" indent="-174625">
              <a:tabLst>
                <a:tab pos="895350" algn="l"/>
                <a:tab pos="2693988" algn="l"/>
              </a:tabLst>
            </a:pPr>
            <a:r>
              <a:rPr lang="es-CL" sz="1500" dirty="0"/>
              <a:t>Responsabilidad: Cuando se ejerce en exceso o en abuso conlleva responsabilidad individual y en los mandos.</a:t>
            </a:r>
          </a:p>
          <a:p>
            <a:pPr marL="1439863" indent="-285750">
              <a:buFont typeface="Courier New" panose="02070309020205020404" pitchFamily="49" charset="0"/>
              <a:buChar char="o"/>
              <a:tabLst>
                <a:tab pos="895350" algn="l"/>
                <a:tab pos="2693988" algn="l"/>
              </a:tabLst>
            </a:pPr>
            <a:r>
              <a:rPr lang="es-CL" sz="1700" dirty="0"/>
              <a:t>Uso diferenciado y gradual de la fuerza: cinco niveles de agresión y de uso de la fuerza.</a:t>
            </a:r>
          </a:p>
          <a:p>
            <a:pPr marL="0" indent="0">
              <a:buNone/>
            </a:pPr>
            <a:endParaRPr lang="es-CL" sz="2000" dirty="0"/>
          </a:p>
          <a:p>
            <a:pPr marL="0" indent="0">
              <a:buNone/>
            </a:pPr>
            <a:endParaRPr lang="es-CL" sz="2000" dirty="0"/>
          </a:p>
          <a:p>
            <a:endParaRPr lang="es-CL" sz="2000" dirty="0"/>
          </a:p>
        </p:txBody>
      </p:sp>
      <p:sp>
        <p:nvSpPr>
          <p:cNvPr id="4" name="Título 1">
            <a:extLst>
              <a:ext uri="{FF2B5EF4-FFF2-40B4-BE49-F238E27FC236}">
                <a16:creationId xmlns:a16="http://schemas.microsoft.com/office/drawing/2014/main" id="{2DAF646F-D718-037F-3DA1-F03DECD51FC5}"/>
              </a:ext>
            </a:extLst>
          </p:cNvPr>
          <p:cNvSpPr txBox="1">
            <a:spLocks/>
          </p:cNvSpPr>
          <p:nvPr/>
        </p:nvSpPr>
        <p:spPr>
          <a:xfrm>
            <a:off x="707923" y="493802"/>
            <a:ext cx="1064587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5000" b="1" dirty="0">
                <a:solidFill>
                  <a:schemeClr val="tx1">
                    <a:lumMod val="65000"/>
                    <a:lumOff val="35000"/>
                  </a:schemeClr>
                </a:solidFill>
              </a:rPr>
              <a:t>Regulación.</a:t>
            </a:r>
          </a:p>
        </p:txBody>
      </p:sp>
    </p:spTree>
    <p:extLst>
      <p:ext uri="{BB962C8B-B14F-4D97-AF65-F5344CB8AC3E}">
        <p14:creationId xmlns:p14="http://schemas.microsoft.com/office/powerpoint/2010/main" val="351649620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729</TotalTime>
  <Words>3003</Words>
  <Application>Microsoft Office PowerPoint</Application>
  <PresentationFormat>Panorámica</PresentationFormat>
  <Paragraphs>138</Paragraphs>
  <Slides>15</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15</vt:i4>
      </vt:variant>
    </vt:vector>
  </HeadingPairs>
  <TitlesOfParts>
    <vt:vector size="23" baseType="lpstr">
      <vt:lpstr>Arial</vt:lpstr>
      <vt:lpstr>Calibri</vt:lpstr>
      <vt:lpstr>Calibri Light</vt:lpstr>
      <vt:lpstr>Candara</vt:lpstr>
      <vt:lpstr>Courier New</vt:lpstr>
      <vt:lpstr>MyriadPro-Regular</vt:lpstr>
      <vt:lpstr>Wingdings</vt:lpstr>
      <vt:lpstr>Tema de Office</vt:lpstr>
      <vt:lpstr> USO DE LA FUERZA:  FUNCIÓN Y LIMITACIÓN POLICIAL.</vt:lpstr>
      <vt:lpstr>Uso de la fuerza.</vt:lpstr>
      <vt:lpstr>Uso de la fuerza.</vt:lpstr>
      <vt:lpstr>Uso de la fuerza.</vt:lpstr>
      <vt:lpstr>Uso de la fuerza.</vt:lpstr>
      <vt:lpstr>Uso de la fuerza.</vt:lpstr>
      <vt:lpstr>Uso de la fuerza.</vt:lpstr>
      <vt:lpstr>Uso de la fuerza.</vt:lpstr>
      <vt:lpstr>Uso de la fuerza.</vt:lpstr>
      <vt:lpstr>Uso de la fuerza.</vt:lpstr>
      <vt:lpstr>Uso de la fuerza.</vt:lpstr>
      <vt:lpstr>Uso de la fuerza.</vt:lpstr>
      <vt:lpstr>Uso de la fuerza.</vt:lpstr>
      <vt:lpstr>Uso de la fuerza.</vt:lpstr>
      <vt:lpstr>Uso de la fuerza.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USO DE LA FUERZA:  FUNCIÓN Y LIMITACIÓN POLICIAL.</dc:title>
  <dc:creator>Nicolás Bravo Correa</dc:creator>
  <cp:lastModifiedBy>Nicolás Bravo Correa</cp:lastModifiedBy>
  <cp:revision>2</cp:revision>
  <dcterms:created xsi:type="dcterms:W3CDTF">2023-04-29T18:30:09Z</dcterms:created>
  <dcterms:modified xsi:type="dcterms:W3CDTF">2023-05-03T22:15:28Z</dcterms:modified>
</cp:coreProperties>
</file>