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d" ContentType="image/jpe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82" r:id="rId2"/>
  </p:sldMasterIdLst>
  <p:notesMasterIdLst>
    <p:notesMasterId r:id="rId30"/>
  </p:notesMasterIdLst>
  <p:sldIdLst>
    <p:sldId id="271" r:id="rId3"/>
    <p:sldId id="321" r:id="rId4"/>
    <p:sldId id="259" r:id="rId5"/>
    <p:sldId id="260" r:id="rId6"/>
    <p:sldId id="318" r:id="rId7"/>
    <p:sldId id="281" r:id="rId8"/>
    <p:sldId id="280" r:id="rId9"/>
    <p:sldId id="317" r:id="rId10"/>
    <p:sldId id="279" r:id="rId11"/>
    <p:sldId id="282" r:id="rId12"/>
    <p:sldId id="264" r:id="rId13"/>
    <p:sldId id="284" r:id="rId14"/>
    <p:sldId id="276" r:id="rId15"/>
    <p:sldId id="266" r:id="rId16"/>
    <p:sldId id="268" r:id="rId17"/>
    <p:sldId id="283" r:id="rId18"/>
    <p:sldId id="285" r:id="rId19"/>
    <p:sldId id="319" r:id="rId20"/>
    <p:sldId id="320" r:id="rId21"/>
    <p:sldId id="261" r:id="rId22"/>
    <p:sldId id="328" r:id="rId23"/>
    <p:sldId id="327" r:id="rId24"/>
    <p:sldId id="326" r:id="rId25"/>
    <p:sldId id="325" r:id="rId26"/>
    <p:sldId id="324" r:id="rId27"/>
    <p:sldId id="323" r:id="rId28"/>
    <p:sldId id="322" r:id="rId29"/>
  </p:sldIdLst>
  <p:sldSz cx="12192000" cy="6858000"/>
  <p:notesSz cx="6858000" cy="9144000"/>
  <p:embeddedFontLst>
    <p:embeddedFont>
      <p:font typeface="Avenir Next LT Pro" panose="020B060402020202020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Century Gothic" panose="020B050202020202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Impact" panose="020B0806030902050204" pitchFamily="34" charset="0"/>
      <p:regular r:id="rId45"/>
    </p:embeddedFont>
    <p:embeddedFont>
      <p:font typeface="Arial Nova" panose="020B0604020202020204" charset="0"/>
      <p:regular r:id="rId46"/>
      <p:bold r:id="rId47"/>
      <p:italic r:id="rId48"/>
      <p:boldItalic r:id="rId49"/>
    </p:embeddedFont>
    <p:embeddedFont>
      <p:font typeface="Batang" panose="02030600000101010101" pitchFamily="18" charset="-127"/>
      <p:regular r:id="rId50"/>
    </p:embeddedFont>
    <p:embeddedFont>
      <p:font typeface="Rockwell" panose="02060603020205020403" pitchFamily="18" charset="0"/>
      <p:regular r:id="rId51"/>
      <p:bold r:id="rId52"/>
      <p:italic r:id="rId53"/>
      <p:boldItalic r:id="rId54"/>
    </p:embeddedFont>
    <p:embeddedFont>
      <p:font typeface="Candara" panose="020E050203030302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gsiZ2oHjqVQjkpjV3FQR17SdMr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9C6AA6"/>
    <a:srgbClr val="3333CC"/>
    <a:srgbClr val="006666"/>
    <a:srgbClr val="FF9300"/>
    <a:srgbClr val="0000F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571" autoAdjust="0"/>
    <p:restoredTop sz="94700"/>
  </p:normalViewPr>
  <p:slideViewPr>
    <p:cSldViewPr snapToGrid="0" snapToObjects="1">
      <p:cViewPr varScale="1">
        <p:scale>
          <a:sx n="87" d="100"/>
          <a:sy n="87" d="100"/>
        </p:scale>
        <p:origin x="570" y="90"/>
      </p:cViewPr>
      <p:guideLst/>
    </p:cSldViewPr>
  </p:slideViewPr>
  <p:notesTextViewPr>
    <p:cViewPr>
      <p:scale>
        <a:sx n="1" d="1"/>
        <a:sy n="1" d="1"/>
      </p:scale>
      <p:origin x="0" y="0"/>
    </p:cViewPr>
  </p:notesTextViewPr>
  <p:sorterViewPr>
    <p:cViewPr>
      <p:scale>
        <a:sx n="80" d="100"/>
        <a:sy n="80" d="100"/>
      </p:scale>
      <p:origin x="0" y="-30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font" Target="fonts/font28.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font" Target="fonts/font26.fntdata"/><Relationship Id="rId8" Type="http://schemas.openxmlformats.org/officeDocument/2006/relationships/slide" Target="slides/slide6.xml"/><Relationship Id="rId51" Type="http://schemas.openxmlformats.org/officeDocument/2006/relationships/font" Target="fonts/font2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11.fntdata"/><Relationship Id="rId54" Type="http://schemas.openxmlformats.org/officeDocument/2006/relationships/font" Target="fonts/font2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font" Target="fonts/font27.fntdata"/><Relationship Id="rId10" Type="http://schemas.openxmlformats.org/officeDocument/2006/relationships/slide" Target="slides/slide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184AE-D53D-CE4C-B952-FFE735B0ADEB}" type="doc">
      <dgm:prSet loTypeId="urn:microsoft.com/office/officeart/2005/8/layout/venn3" loCatId="" qsTypeId="urn:microsoft.com/office/officeart/2005/8/quickstyle/simple1" qsCatId="simple" csTypeId="urn:microsoft.com/office/officeart/2005/8/colors/accent1_2" csCatId="accent1" phldr="1"/>
      <dgm:spPr/>
      <dgm:t>
        <a:bodyPr/>
        <a:lstStyle/>
        <a:p>
          <a:endParaRPr lang="es-ES"/>
        </a:p>
      </dgm:t>
    </dgm:pt>
    <dgm:pt modelId="{ED155CD1-87C8-8E4C-88AC-1B678B835C06}">
      <dgm:prSet phldrT="[Texto]"/>
      <dgm:spPr>
        <a:solidFill>
          <a:srgbClr val="FF0000">
            <a:alpha val="50000"/>
          </a:srgbClr>
        </a:solidFill>
      </dgm:spPr>
      <dgm:t>
        <a:bodyPr/>
        <a:lstStyle/>
        <a:p>
          <a:r>
            <a:rPr lang="es-ES" b="1" dirty="0">
              <a:solidFill>
                <a:schemeClr val="bg1"/>
              </a:solidFill>
            </a:rPr>
            <a:t>QUÉ ENTEBDEMOS POR PDA?</a:t>
          </a:r>
        </a:p>
      </dgm:t>
    </dgm:pt>
    <dgm:pt modelId="{D9CBA5E0-0597-224B-B866-454BB6E1C26A}" type="parTrans" cxnId="{AE8C7BA5-54F5-E041-AD98-7D55096C788F}">
      <dgm:prSet/>
      <dgm:spPr/>
      <dgm:t>
        <a:bodyPr/>
        <a:lstStyle/>
        <a:p>
          <a:endParaRPr lang="es-ES"/>
        </a:p>
      </dgm:t>
    </dgm:pt>
    <dgm:pt modelId="{013B24B0-6F8D-A541-BC1E-ADE836C54433}" type="sibTrans" cxnId="{AE8C7BA5-54F5-E041-AD98-7D55096C788F}">
      <dgm:prSet/>
      <dgm:spPr/>
      <dgm:t>
        <a:bodyPr/>
        <a:lstStyle/>
        <a:p>
          <a:endParaRPr lang="es-ES"/>
        </a:p>
      </dgm:t>
    </dgm:pt>
    <dgm:pt modelId="{1FE5885A-9215-C243-98E2-EE855BDEA1DC}">
      <dgm:prSet phldrT="[Texto]"/>
      <dgm:spPr>
        <a:solidFill>
          <a:srgbClr val="FFFF00">
            <a:alpha val="50000"/>
          </a:srgbClr>
        </a:solidFill>
      </dgm:spPr>
      <dgm:t>
        <a:bodyPr/>
        <a:lstStyle/>
        <a:p>
          <a:r>
            <a:rPr lang="es-ES" b="1" dirty="0"/>
            <a:t>CUÁL ES SU ROL?</a:t>
          </a:r>
        </a:p>
      </dgm:t>
    </dgm:pt>
    <dgm:pt modelId="{A780AC30-4881-6C41-9AFC-D3832208E07D}" type="parTrans" cxnId="{E50DDBB8-3E15-444B-B618-32B3E37CAC88}">
      <dgm:prSet/>
      <dgm:spPr/>
      <dgm:t>
        <a:bodyPr/>
        <a:lstStyle/>
        <a:p>
          <a:endParaRPr lang="es-ES"/>
        </a:p>
      </dgm:t>
    </dgm:pt>
    <dgm:pt modelId="{B5DE2CC2-9EA8-1544-A26F-D89BD1402DA8}" type="sibTrans" cxnId="{E50DDBB8-3E15-444B-B618-32B3E37CAC88}">
      <dgm:prSet/>
      <dgm:spPr/>
      <dgm:t>
        <a:bodyPr/>
        <a:lstStyle/>
        <a:p>
          <a:endParaRPr lang="es-ES"/>
        </a:p>
      </dgm:t>
    </dgm:pt>
    <dgm:pt modelId="{A1479B50-10DE-A443-AAC5-450B9515266E}">
      <dgm:prSet phldrT="[Texto]"/>
      <dgm:spPr>
        <a:solidFill>
          <a:srgbClr val="7030A0">
            <a:alpha val="50000"/>
          </a:srgbClr>
        </a:solidFill>
      </dgm:spPr>
      <dgm:t>
        <a:bodyPr/>
        <a:lstStyle/>
        <a:p>
          <a:r>
            <a:rPr lang="es-ES" b="1" dirty="0" smtClean="0">
              <a:solidFill>
                <a:schemeClr val="bg1"/>
              </a:solidFill>
            </a:rPr>
            <a:t>TIPOS  DE  </a:t>
          </a:r>
          <a:r>
            <a:rPr lang="es-ES" b="1" dirty="0">
              <a:solidFill>
                <a:schemeClr val="bg1"/>
              </a:solidFill>
            </a:rPr>
            <a:t>FUENTES?</a:t>
          </a:r>
        </a:p>
      </dgm:t>
    </dgm:pt>
    <dgm:pt modelId="{9E1E6A60-35D8-8E42-B1A8-D289DC4070D6}" type="parTrans" cxnId="{1BA40BAE-EA46-DC46-848F-4260C64829E6}">
      <dgm:prSet/>
      <dgm:spPr/>
      <dgm:t>
        <a:bodyPr/>
        <a:lstStyle/>
        <a:p>
          <a:endParaRPr lang="es-ES"/>
        </a:p>
      </dgm:t>
    </dgm:pt>
    <dgm:pt modelId="{57F06A13-8AD2-B74F-9D70-F6E420B4CC5F}" type="sibTrans" cxnId="{1BA40BAE-EA46-DC46-848F-4260C64829E6}">
      <dgm:prSet/>
      <dgm:spPr/>
      <dgm:t>
        <a:bodyPr/>
        <a:lstStyle/>
        <a:p>
          <a:endParaRPr lang="es-ES"/>
        </a:p>
      </dgm:t>
    </dgm:pt>
    <dgm:pt modelId="{34022E94-A070-3E4A-A43A-6C4F8493B37D}">
      <dgm:prSet phldrT="[Texto]"/>
      <dgm:spPr>
        <a:solidFill>
          <a:srgbClr val="006600"/>
        </a:solidFill>
      </dgm:spPr>
      <dgm:t>
        <a:bodyPr/>
        <a:lstStyle/>
        <a:p>
          <a:r>
            <a:rPr lang="es-ES" b="1" dirty="0">
              <a:solidFill>
                <a:schemeClr val="bg1"/>
              </a:solidFill>
            </a:rPr>
            <a:t>DONDE SE ENCUENTRAN CONSAGRADOS?</a:t>
          </a:r>
        </a:p>
      </dgm:t>
    </dgm:pt>
    <dgm:pt modelId="{C406FBBC-37F3-C440-A5AC-0057C2066506}" type="parTrans" cxnId="{2BF4735A-B55D-174A-91A7-FBE9FF45E071}">
      <dgm:prSet/>
      <dgm:spPr/>
      <dgm:t>
        <a:bodyPr/>
        <a:lstStyle/>
        <a:p>
          <a:endParaRPr lang="es-ES"/>
        </a:p>
      </dgm:t>
    </dgm:pt>
    <dgm:pt modelId="{10CE8548-0EEE-8E4A-A1C7-DEE89953E03C}" type="sibTrans" cxnId="{2BF4735A-B55D-174A-91A7-FBE9FF45E071}">
      <dgm:prSet/>
      <dgm:spPr/>
      <dgm:t>
        <a:bodyPr/>
        <a:lstStyle/>
        <a:p>
          <a:endParaRPr lang="es-ES"/>
        </a:p>
      </dgm:t>
    </dgm:pt>
    <dgm:pt modelId="{16B62459-85C6-BF43-B91D-178B9B03C0E3}" type="pres">
      <dgm:prSet presAssocID="{300184AE-D53D-CE4C-B952-FFE735B0ADEB}" presName="Name0" presStyleCnt="0">
        <dgm:presLayoutVars>
          <dgm:dir/>
          <dgm:resizeHandles val="exact"/>
        </dgm:presLayoutVars>
      </dgm:prSet>
      <dgm:spPr/>
      <dgm:t>
        <a:bodyPr/>
        <a:lstStyle/>
        <a:p>
          <a:endParaRPr lang="es-CL"/>
        </a:p>
      </dgm:t>
    </dgm:pt>
    <dgm:pt modelId="{16B3AD91-2B8C-0D46-B45A-87038C34B39E}" type="pres">
      <dgm:prSet presAssocID="{ED155CD1-87C8-8E4C-88AC-1B678B835C06}" presName="Name5" presStyleLbl="vennNode1" presStyleIdx="0" presStyleCnt="4">
        <dgm:presLayoutVars>
          <dgm:bulletEnabled val="1"/>
        </dgm:presLayoutVars>
      </dgm:prSet>
      <dgm:spPr/>
      <dgm:t>
        <a:bodyPr/>
        <a:lstStyle/>
        <a:p>
          <a:endParaRPr lang="es-CL"/>
        </a:p>
      </dgm:t>
    </dgm:pt>
    <dgm:pt modelId="{192DB21E-9813-9749-A6DB-0CACD63379F7}" type="pres">
      <dgm:prSet presAssocID="{013B24B0-6F8D-A541-BC1E-ADE836C54433}" presName="space" presStyleCnt="0"/>
      <dgm:spPr/>
    </dgm:pt>
    <dgm:pt modelId="{E8DD9752-4A3E-7E42-B2A9-0998FD5C6AAF}" type="pres">
      <dgm:prSet presAssocID="{1FE5885A-9215-C243-98E2-EE855BDEA1DC}" presName="Name5" presStyleLbl="vennNode1" presStyleIdx="1" presStyleCnt="4">
        <dgm:presLayoutVars>
          <dgm:bulletEnabled val="1"/>
        </dgm:presLayoutVars>
      </dgm:prSet>
      <dgm:spPr/>
      <dgm:t>
        <a:bodyPr/>
        <a:lstStyle/>
        <a:p>
          <a:endParaRPr lang="es-CL"/>
        </a:p>
      </dgm:t>
    </dgm:pt>
    <dgm:pt modelId="{EE2077E1-D28B-8E43-8535-80DA748E49A6}" type="pres">
      <dgm:prSet presAssocID="{B5DE2CC2-9EA8-1544-A26F-D89BD1402DA8}" presName="space" presStyleCnt="0"/>
      <dgm:spPr/>
    </dgm:pt>
    <dgm:pt modelId="{DA4644D7-F915-7F4A-8D06-F45AB0627325}" type="pres">
      <dgm:prSet presAssocID="{A1479B50-10DE-A443-AAC5-450B9515266E}" presName="Name5" presStyleLbl="vennNode1" presStyleIdx="2" presStyleCnt="4">
        <dgm:presLayoutVars>
          <dgm:bulletEnabled val="1"/>
        </dgm:presLayoutVars>
      </dgm:prSet>
      <dgm:spPr/>
      <dgm:t>
        <a:bodyPr/>
        <a:lstStyle/>
        <a:p>
          <a:endParaRPr lang="es-CL"/>
        </a:p>
      </dgm:t>
    </dgm:pt>
    <dgm:pt modelId="{A1F2C4FA-8965-A14D-BD86-C522B93226E6}" type="pres">
      <dgm:prSet presAssocID="{57F06A13-8AD2-B74F-9D70-F6E420B4CC5F}" presName="space" presStyleCnt="0"/>
      <dgm:spPr/>
    </dgm:pt>
    <dgm:pt modelId="{CFB23ADB-BAFF-6343-A07C-4E8EE85E567C}" type="pres">
      <dgm:prSet presAssocID="{34022E94-A070-3E4A-A43A-6C4F8493B37D}" presName="Name5" presStyleLbl="vennNode1" presStyleIdx="3" presStyleCnt="4">
        <dgm:presLayoutVars>
          <dgm:bulletEnabled val="1"/>
        </dgm:presLayoutVars>
      </dgm:prSet>
      <dgm:spPr/>
      <dgm:t>
        <a:bodyPr/>
        <a:lstStyle/>
        <a:p>
          <a:endParaRPr lang="es-CL"/>
        </a:p>
      </dgm:t>
    </dgm:pt>
  </dgm:ptLst>
  <dgm:cxnLst>
    <dgm:cxn modelId="{2BF4735A-B55D-174A-91A7-FBE9FF45E071}" srcId="{300184AE-D53D-CE4C-B952-FFE735B0ADEB}" destId="{34022E94-A070-3E4A-A43A-6C4F8493B37D}" srcOrd="3" destOrd="0" parTransId="{C406FBBC-37F3-C440-A5AC-0057C2066506}" sibTransId="{10CE8548-0EEE-8E4A-A1C7-DEE89953E03C}"/>
    <dgm:cxn modelId="{EB28EF43-C37C-0047-AB1F-E3D122E92418}" type="presOf" srcId="{A1479B50-10DE-A443-AAC5-450B9515266E}" destId="{DA4644D7-F915-7F4A-8D06-F45AB0627325}" srcOrd="0" destOrd="0" presId="urn:microsoft.com/office/officeart/2005/8/layout/venn3"/>
    <dgm:cxn modelId="{AA385CDF-8C61-254E-BF6A-D85587B0D0E7}" type="presOf" srcId="{ED155CD1-87C8-8E4C-88AC-1B678B835C06}" destId="{16B3AD91-2B8C-0D46-B45A-87038C34B39E}" srcOrd="0" destOrd="0" presId="urn:microsoft.com/office/officeart/2005/8/layout/venn3"/>
    <dgm:cxn modelId="{AFFC136E-7AAC-764D-943A-711D8D72DD98}" type="presOf" srcId="{1FE5885A-9215-C243-98E2-EE855BDEA1DC}" destId="{E8DD9752-4A3E-7E42-B2A9-0998FD5C6AAF}" srcOrd="0" destOrd="0" presId="urn:microsoft.com/office/officeart/2005/8/layout/venn3"/>
    <dgm:cxn modelId="{E50DDBB8-3E15-444B-B618-32B3E37CAC88}" srcId="{300184AE-D53D-CE4C-B952-FFE735B0ADEB}" destId="{1FE5885A-9215-C243-98E2-EE855BDEA1DC}" srcOrd="1" destOrd="0" parTransId="{A780AC30-4881-6C41-9AFC-D3832208E07D}" sibTransId="{B5DE2CC2-9EA8-1544-A26F-D89BD1402DA8}"/>
    <dgm:cxn modelId="{1BA40BAE-EA46-DC46-848F-4260C64829E6}" srcId="{300184AE-D53D-CE4C-B952-FFE735B0ADEB}" destId="{A1479B50-10DE-A443-AAC5-450B9515266E}" srcOrd="2" destOrd="0" parTransId="{9E1E6A60-35D8-8E42-B1A8-D289DC4070D6}" sibTransId="{57F06A13-8AD2-B74F-9D70-F6E420B4CC5F}"/>
    <dgm:cxn modelId="{AE8C7BA5-54F5-E041-AD98-7D55096C788F}" srcId="{300184AE-D53D-CE4C-B952-FFE735B0ADEB}" destId="{ED155CD1-87C8-8E4C-88AC-1B678B835C06}" srcOrd="0" destOrd="0" parTransId="{D9CBA5E0-0597-224B-B866-454BB6E1C26A}" sibTransId="{013B24B0-6F8D-A541-BC1E-ADE836C54433}"/>
    <dgm:cxn modelId="{025975BF-DFB8-B640-BEE0-E75A8169A0EC}" type="presOf" srcId="{34022E94-A070-3E4A-A43A-6C4F8493B37D}" destId="{CFB23ADB-BAFF-6343-A07C-4E8EE85E567C}" srcOrd="0" destOrd="0" presId="urn:microsoft.com/office/officeart/2005/8/layout/venn3"/>
    <dgm:cxn modelId="{6B971854-B27A-964E-8AF8-06F30AFB10A6}" type="presOf" srcId="{300184AE-D53D-CE4C-B952-FFE735B0ADEB}" destId="{16B62459-85C6-BF43-B91D-178B9B03C0E3}" srcOrd="0" destOrd="0" presId="urn:microsoft.com/office/officeart/2005/8/layout/venn3"/>
    <dgm:cxn modelId="{60BCDA2B-0346-7146-AD12-F1964EF6181C}" type="presParOf" srcId="{16B62459-85C6-BF43-B91D-178B9B03C0E3}" destId="{16B3AD91-2B8C-0D46-B45A-87038C34B39E}" srcOrd="0" destOrd="0" presId="urn:microsoft.com/office/officeart/2005/8/layout/venn3"/>
    <dgm:cxn modelId="{94FD960F-A640-E042-83E1-0B9C6B41906E}" type="presParOf" srcId="{16B62459-85C6-BF43-B91D-178B9B03C0E3}" destId="{192DB21E-9813-9749-A6DB-0CACD63379F7}" srcOrd="1" destOrd="0" presId="urn:microsoft.com/office/officeart/2005/8/layout/venn3"/>
    <dgm:cxn modelId="{1BE309DE-2A9C-224B-8C4B-90882BE08C39}" type="presParOf" srcId="{16B62459-85C6-BF43-B91D-178B9B03C0E3}" destId="{E8DD9752-4A3E-7E42-B2A9-0998FD5C6AAF}" srcOrd="2" destOrd="0" presId="urn:microsoft.com/office/officeart/2005/8/layout/venn3"/>
    <dgm:cxn modelId="{EEDA3CBE-D56F-9849-9844-0D74E2BC559F}" type="presParOf" srcId="{16B62459-85C6-BF43-B91D-178B9B03C0E3}" destId="{EE2077E1-D28B-8E43-8535-80DA748E49A6}" srcOrd="3" destOrd="0" presId="urn:microsoft.com/office/officeart/2005/8/layout/venn3"/>
    <dgm:cxn modelId="{B8E01161-FD1C-3841-AC03-ABB13C760D99}" type="presParOf" srcId="{16B62459-85C6-BF43-B91D-178B9B03C0E3}" destId="{DA4644D7-F915-7F4A-8D06-F45AB0627325}" srcOrd="4" destOrd="0" presId="urn:microsoft.com/office/officeart/2005/8/layout/venn3"/>
    <dgm:cxn modelId="{2CF886B8-0EA2-604C-A669-A69F60FD3E52}" type="presParOf" srcId="{16B62459-85C6-BF43-B91D-178B9B03C0E3}" destId="{A1F2C4FA-8965-A14D-BD86-C522B93226E6}" srcOrd="5" destOrd="0" presId="urn:microsoft.com/office/officeart/2005/8/layout/venn3"/>
    <dgm:cxn modelId="{4605B57F-DEE7-B245-B7DA-6EC306BF379E}" type="presParOf" srcId="{16B62459-85C6-BF43-B91D-178B9B03C0E3}" destId="{CFB23ADB-BAFF-6343-A07C-4E8EE85E567C}"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22AF27-5AF1-4C60-BABD-F61AB27610CD}"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s-CL"/>
        </a:p>
      </dgm:t>
    </dgm:pt>
    <dgm:pt modelId="{049A9C49-E3C6-4951-9E72-8A3F8571FB02}">
      <dgm:prSet phldrT="[Texto]"/>
      <dgm:spPr>
        <a:solidFill>
          <a:schemeClr val="accent6">
            <a:lumMod val="60000"/>
            <a:lumOff val="40000"/>
          </a:schemeClr>
        </a:solidFill>
      </dgm:spPr>
      <dgm:t>
        <a:bodyPr/>
        <a:lstStyle/>
        <a:p>
          <a:r>
            <a:rPr lang="es-CL" dirty="0" smtClean="0"/>
            <a:t>Económico</a:t>
          </a:r>
          <a:endParaRPr lang="es-CL" dirty="0"/>
        </a:p>
      </dgm:t>
    </dgm:pt>
    <dgm:pt modelId="{7AE4FEE2-7F59-4676-AFD1-655F97E4A136}" type="parTrans" cxnId="{05FE5785-20C5-42CA-B098-25A47497083C}">
      <dgm:prSet/>
      <dgm:spPr/>
      <dgm:t>
        <a:bodyPr/>
        <a:lstStyle/>
        <a:p>
          <a:endParaRPr lang="es-CL"/>
        </a:p>
      </dgm:t>
    </dgm:pt>
    <dgm:pt modelId="{AEEF1E43-40DC-4DC4-8AD3-875DCC585182}" type="sibTrans" cxnId="{05FE5785-20C5-42CA-B098-25A47497083C}">
      <dgm:prSet/>
      <dgm:spPr/>
      <dgm:t>
        <a:bodyPr/>
        <a:lstStyle/>
        <a:p>
          <a:endParaRPr lang="es-CL"/>
        </a:p>
      </dgm:t>
    </dgm:pt>
    <dgm:pt modelId="{3AFF8A98-CC11-40A0-9BF8-60660526A362}">
      <dgm:prSet phldrT="[Texto]"/>
      <dgm:spPr>
        <a:solidFill>
          <a:srgbClr val="9C6AA6"/>
        </a:solidFill>
      </dgm:spPr>
      <dgm:t>
        <a:bodyPr/>
        <a:lstStyle/>
        <a:p>
          <a:r>
            <a:rPr lang="es-CL" dirty="0" smtClean="0"/>
            <a:t>Social</a:t>
          </a:r>
          <a:endParaRPr lang="es-CL" dirty="0"/>
        </a:p>
      </dgm:t>
    </dgm:pt>
    <dgm:pt modelId="{D468F951-20FB-4CF5-92B0-04CB68656F9C}" type="parTrans" cxnId="{86E8506B-7593-4E11-AF33-89986912FDEE}">
      <dgm:prSet/>
      <dgm:spPr/>
      <dgm:t>
        <a:bodyPr/>
        <a:lstStyle/>
        <a:p>
          <a:endParaRPr lang="es-CL"/>
        </a:p>
      </dgm:t>
    </dgm:pt>
    <dgm:pt modelId="{C013A26B-BD60-44A6-895A-E0AEB2AB741F}" type="sibTrans" cxnId="{86E8506B-7593-4E11-AF33-89986912FDEE}">
      <dgm:prSet/>
      <dgm:spPr/>
      <dgm:t>
        <a:bodyPr/>
        <a:lstStyle/>
        <a:p>
          <a:endParaRPr lang="es-CL"/>
        </a:p>
      </dgm:t>
    </dgm:pt>
    <dgm:pt modelId="{88C35C13-EDDA-4666-92BA-2B3731DADD27}">
      <dgm:prSet phldrT="[Texto]" phldr="1"/>
      <dgm:spPr/>
      <dgm:t>
        <a:bodyPr/>
        <a:lstStyle/>
        <a:p>
          <a:endParaRPr lang="es-CL"/>
        </a:p>
      </dgm:t>
    </dgm:pt>
    <dgm:pt modelId="{C42DEEC2-1550-487C-9046-BE5EAC022C76}" type="parTrans" cxnId="{14DA765D-6303-482C-8245-E5949BEF4B8F}">
      <dgm:prSet/>
      <dgm:spPr/>
      <dgm:t>
        <a:bodyPr/>
        <a:lstStyle/>
        <a:p>
          <a:endParaRPr lang="es-CL"/>
        </a:p>
      </dgm:t>
    </dgm:pt>
    <dgm:pt modelId="{011E13C3-A95E-4CE5-ABA4-5F98E96613FF}" type="sibTrans" cxnId="{14DA765D-6303-482C-8245-E5949BEF4B8F}">
      <dgm:prSet/>
      <dgm:spPr/>
      <dgm:t>
        <a:bodyPr/>
        <a:lstStyle/>
        <a:p>
          <a:endParaRPr lang="es-CL"/>
        </a:p>
      </dgm:t>
    </dgm:pt>
    <dgm:pt modelId="{BD3116D7-B15C-4554-A46F-A7E84895CD44}">
      <dgm:prSet phldrT="[Texto]" phldr="1"/>
      <dgm:spPr/>
      <dgm:t>
        <a:bodyPr/>
        <a:lstStyle/>
        <a:p>
          <a:endParaRPr lang="es-CL"/>
        </a:p>
      </dgm:t>
    </dgm:pt>
    <dgm:pt modelId="{1F39A0B5-C09E-4C03-B743-F4EB3A13FC14}" type="parTrans" cxnId="{D33C3992-3BE9-498F-8178-B01712467BCE}">
      <dgm:prSet/>
      <dgm:spPr/>
      <dgm:t>
        <a:bodyPr/>
        <a:lstStyle/>
        <a:p>
          <a:endParaRPr lang="es-CL"/>
        </a:p>
      </dgm:t>
    </dgm:pt>
    <dgm:pt modelId="{B2E8C67D-9AF1-415C-8F48-DB3C79FFE2E7}" type="sibTrans" cxnId="{D33C3992-3BE9-498F-8178-B01712467BCE}">
      <dgm:prSet/>
      <dgm:spPr/>
      <dgm:t>
        <a:bodyPr/>
        <a:lstStyle/>
        <a:p>
          <a:endParaRPr lang="es-CL"/>
        </a:p>
      </dgm:t>
    </dgm:pt>
    <dgm:pt modelId="{EC04B818-E13F-4580-9143-2196F5AC71A5}" type="pres">
      <dgm:prSet presAssocID="{F722AF27-5AF1-4C60-BABD-F61AB27610CD}" presName="Name0" presStyleCnt="0">
        <dgm:presLayoutVars>
          <dgm:chMax val="4"/>
          <dgm:resizeHandles val="exact"/>
        </dgm:presLayoutVars>
      </dgm:prSet>
      <dgm:spPr/>
      <dgm:t>
        <a:bodyPr/>
        <a:lstStyle/>
        <a:p>
          <a:endParaRPr lang="es-CL"/>
        </a:p>
      </dgm:t>
    </dgm:pt>
    <dgm:pt modelId="{FEBC1D73-CC56-4FBD-BD53-1AE9F26A85BF}" type="pres">
      <dgm:prSet presAssocID="{F722AF27-5AF1-4C60-BABD-F61AB27610CD}" presName="ellipse" presStyleLbl="trBgShp" presStyleIdx="0" presStyleCnt="1"/>
      <dgm:spPr/>
    </dgm:pt>
    <dgm:pt modelId="{89C60D9F-6585-4036-B3AF-9F96B265AC30}" type="pres">
      <dgm:prSet presAssocID="{F722AF27-5AF1-4C60-BABD-F61AB27610CD}" presName="arrow1" presStyleLbl="fgShp" presStyleIdx="0" presStyleCnt="1"/>
      <dgm:spPr/>
    </dgm:pt>
    <dgm:pt modelId="{69144DCA-C358-4B01-AE56-D8247F9695C0}" type="pres">
      <dgm:prSet presAssocID="{F722AF27-5AF1-4C60-BABD-F61AB27610CD}" presName="rectangle" presStyleLbl="revTx" presStyleIdx="0" presStyleCnt="1">
        <dgm:presLayoutVars>
          <dgm:bulletEnabled val="1"/>
        </dgm:presLayoutVars>
      </dgm:prSet>
      <dgm:spPr/>
      <dgm:t>
        <a:bodyPr/>
        <a:lstStyle/>
        <a:p>
          <a:endParaRPr lang="es-CL"/>
        </a:p>
      </dgm:t>
    </dgm:pt>
    <dgm:pt modelId="{1CDB1EB0-0C7C-4123-9BF2-CD98717FDA1C}" type="pres">
      <dgm:prSet presAssocID="{3AFF8A98-CC11-40A0-9BF8-60660526A362}" presName="item1" presStyleLbl="node1" presStyleIdx="0" presStyleCnt="3">
        <dgm:presLayoutVars>
          <dgm:bulletEnabled val="1"/>
        </dgm:presLayoutVars>
      </dgm:prSet>
      <dgm:spPr/>
      <dgm:t>
        <a:bodyPr/>
        <a:lstStyle/>
        <a:p>
          <a:endParaRPr lang="es-CL"/>
        </a:p>
      </dgm:t>
    </dgm:pt>
    <dgm:pt modelId="{2E2B223F-C70E-4E2B-A8F7-69B4E0209740}" type="pres">
      <dgm:prSet presAssocID="{88C35C13-EDDA-4666-92BA-2B3731DADD27}" presName="item2" presStyleLbl="node1" presStyleIdx="1" presStyleCnt="3" custLinFactNeighborX="20259" custLinFactNeighborY="-2833">
        <dgm:presLayoutVars>
          <dgm:bulletEnabled val="1"/>
        </dgm:presLayoutVars>
      </dgm:prSet>
      <dgm:spPr/>
      <dgm:t>
        <a:bodyPr/>
        <a:lstStyle/>
        <a:p>
          <a:endParaRPr lang="es-CL"/>
        </a:p>
      </dgm:t>
    </dgm:pt>
    <dgm:pt modelId="{E390F1E8-A966-4CBD-8318-DC4E1B69CAEF}" type="pres">
      <dgm:prSet presAssocID="{BD3116D7-B15C-4554-A46F-A7E84895CD44}" presName="item3" presStyleLbl="node1" presStyleIdx="2" presStyleCnt="3">
        <dgm:presLayoutVars>
          <dgm:bulletEnabled val="1"/>
        </dgm:presLayoutVars>
      </dgm:prSet>
      <dgm:spPr/>
      <dgm:t>
        <a:bodyPr/>
        <a:lstStyle/>
        <a:p>
          <a:endParaRPr lang="es-CL"/>
        </a:p>
      </dgm:t>
    </dgm:pt>
    <dgm:pt modelId="{70E9291A-17A7-4791-8BB2-509611BC7836}" type="pres">
      <dgm:prSet presAssocID="{F722AF27-5AF1-4C60-BABD-F61AB27610CD}" presName="funnel" presStyleLbl="trAlignAcc1" presStyleIdx="0" presStyleCnt="1" custScaleX="78900" custLinFactNeighborX="2679" custLinFactNeighborY="-73341"/>
      <dgm:spPr/>
    </dgm:pt>
  </dgm:ptLst>
  <dgm:cxnLst>
    <dgm:cxn modelId="{D33C3992-3BE9-498F-8178-B01712467BCE}" srcId="{F722AF27-5AF1-4C60-BABD-F61AB27610CD}" destId="{BD3116D7-B15C-4554-A46F-A7E84895CD44}" srcOrd="3" destOrd="0" parTransId="{1F39A0B5-C09E-4C03-B743-F4EB3A13FC14}" sibTransId="{B2E8C67D-9AF1-415C-8F48-DB3C79FFE2E7}"/>
    <dgm:cxn modelId="{14DA765D-6303-482C-8245-E5949BEF4B8F}" srcId="{F722AF27-5AF1-4C60-BABD-F61AB27610CD}" destId="{88C35C13-EDDA-4666-92BA-2B3731DADD27}" srcOrd="2" destOrd="0" parTransId="{C42DEEC2-1550-487C-9046-BE5EAC022C76}" sibTransId="{011E13C3-A95E-4CE5-ABA4-5F98E96613FF}"/>
    <dgm:cxn modelId="{F82EF443-DCDA-4E87-9EA3-C92D5F27A0B3}" type="presOf" srcId="{049A9C49-E3C6-4951-9E72-8A3F8571FB02}" destId="{E390F1E8-A966-4CBD-8318-DC4E1B69CAEF}" srcOrd="0" destOrd="0" presId="urn:microsoft.com/office/officeart/2005/8/layout/funnel1"/>
    <dgm:cxn modelId="{86E8506B-7593-4E11-AF33-89986912FDEE}" srcId="{F722AF27-5AF1-4C60-BABD-F61AB27610CD}" destId="{3AFF8A98-CC11-40A0-9BF8-60660526A362}" srcOrd="1" destOrd="0" parTransId="{D468F951-20FB-4CF5-92B0-04CB68656F9C}" sibTransId="{C013A26B-BD60-44A6-895A-E0AEB2AB741F}"/>
    <dgm:cxn modelId="{C326484A-E6BE-488A-B83C-7C5BF5936B49}" type="presOf" srcId="{BD3116D7-B15C-4554-A46F-A7E84895CD44}" destId="{69144DCA-C358-4B01-AE56-D8247F9695C0}" srcOrd="0" destOrd="0" presId="urn:microsoft.com/office/officeart/2005/8/layout/funnel1"/>
    <dgm:cxn modelId="{05FE5785-20C5-42CA-B098-25A47497083C}" srcId="{F722AF27-5AF1-4C60-BABD-F61AB27610CD}" destId="{049A9C49-E3C6-4951-9E72-8A3F8571FB02}" srcOrd="0" destOrd="0" parTransId="{7AE4FEE2-7F59-4676-AFD1-655F97E4A136}" sibTransId="{AEEF1E43-40DC-4DC4-8AD3-875DCC585182}"/>
    <dgm:cxn modelId="{75A03DC0-F259-4051-AF3A-A952701DF206}" type="presOf" srcId="{3AFF8A98-CC11-40A0-9BF8-60660526A362}" destId="{2E2B223F-C70E-4E2B-A8F7-69B4E0209740}" srcOrd="0" destOrd="0" presId="urn:microsoft.com/office/officeart/2005/8/layout/funnel1"/>
    <dgm:cxn modelId="{7AAAE1DF-6711-4AF2-965A-92A707BF7038}" type="presOf" srcId="{88C35C13-EDDA-4666-92BA-2B3731DADD27}" destId="{1CDB1EB0-0C7C-4123-9BF2-CD98717FDA1C}" srcOrd="0" destOrd="0" presId="urn:microsoft.com/office/officeart/2005/8/layout/funnel1"/>
    <dgm:cxn modelId="{237F5F57-7E6D-4E9D-ADC9-5143E75D04C2}" type="presOf" srcId="{F722AF27-5AF1-4C60-BABD-F61AB27610CD}" destId="{EC04B818-E13F-4580-9143-2196F5AC71A5}" srcOrd="0" destOrd="0" presId="urn:microsoft.com/office/officeart/2005/8/layout/funnel1"/>
    <dgm:cxn modelId="{CA51857B-CC8A-4350-A966-A557D67023AD}" type="presParOf" srcId="{EC04B818-E13F-4580-9143-2196F5AC71A5}" destId="{FEBC1D73-CC56-4FBD-BD53-1AE9F26A85BF}" srcOrd="0" destOrd="0" presId="urn:microsoft.com/office/officeart/2005/8/layout/funnel1"/>
    <dgm:cxn modelId="{F9B62335-4665-4057-A322-FD18AC462B54}" type="presParOf" srcId="{EC04B818-E13F-4580-9143-2196F5AC71A5}" destId="{89C60D9F-6585-4036-B3AF-9F96B265AC30}" srcOrd="1" destOrd="0" presId="urn:microsoft.com/office/officeart/2005/8/layout/funnel1"/>
    <dgm:cxn modelId="{FDDEA75C-7D33-406C-B69A-43C5CBAC3B07}" type="presParOf" srcId="{EC04B818-E13F-4580-9143-2196F5AC71A5}" destId="{69144DCA-C358-4B01-AE56-D8247F9695C0}" srcOrd="2" destOrd="0" presId="urn:microsoft.com/office/officeart/2005/8/layout/funnel1"/>
    <dgm:cxn modelId="{1302BF9C-6C53-4E62-9144-C4D65022F941}" type="presParOf" srcId="{EC04B818-E13F-4580-9143-2196F5AC71A5}" destId="{1CDB1EB0-0C7C-4123-9BF2-CD98717FDA1C}" srcOrd="3" destOrd="0" presId="urn:microsoft.com/office/officeart/2005/8/layout/funnel1"/>
    <dgm:cxn modelId="{368CD0B4-9A43-47C6-846F-BE4BD505CCE8}" type="presParOf" srcId="{EC04B818-E13F-4580-9143-2196F5AC71A5}" destId="{2E2B223F-C70E-4E2B-A8F7-69B4E0209740}" srcOrd="4" destOrd="0" presId="urn:microsoft.com/office/officeart/2005/8/layout/funnel1"/>
    <dgm:cxn modelId="{2935983B-D129-440D-AEC4-5DCD32BCCB27}" type="presParOf" srcId="{EC04B818-E13F-4580-9143-2196F5AC71A5}" destId="{E390F1E8-A966-4CBD-8318-DC4E1B69CAEF}" srcOrd="5" destOrd="0" presId="urn:microsoft.com/office/officeart/2005/8/layout/funnel1"/>
    <dgm:cxn modelId="{6B4B89A4-78D5-49E4-B140-30E27EFBE478}" type="presParOf" srcId="{EC04B818-E13F-4580-9143-2196F5AC71A5}" destId="{70E9291A-17A7-4791-8BB2-509611BC783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3AD91-2B8C-0D46-B45A-87038C34B39E}">
      <dsp:nvSpPr>
        <dsp:cNvPr id="0" name=""/>
        <dsp:cNvSpPr/>
      </dsp:nvSpPr>
      <dsp:spPr>
        <a:xfrm>
          <a:off x="2103" y="1654295"/>
          <a:ext cx="2110075" cy="2110075"/>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6124" tIns="13970" rIns="116124" bIns="13970" numCol="1" spcCol="1270" anchor="ctr" anchorCtr="0">
          <a:noAutofit/>
        </a:bodyPr>
        <a:lstStyle/>
        <a:p>
          <a:pPr lvl="0" algn="ctr" defTabSz="488950">
            <a:lnSpc>
              <a:spcPct val="90000"/>
            </a:lnSpc>
            <a:spcBef>
              <a:spcPct val="0"/>
            </a:spcBef>
            <a:spcAft>
              <a:spcPct val="35000"/>
            </a:spcAft>
          </a:pPr>
          <a:r>
            <a:rPr lang="es-ES" sz="1100" b="1" kern="1200" dirty="0">
              <a:solidFill>
                <a:schemeClr val="bg1"/>
              </a:solidFill>
            </a:rPr>
            <a:t>QUÉ ENTEBDEMOS POR PDA?</a:t>
          </a:r>
        </a:p>
      </dsp:txBody>
      <dsp:txXfrm>
        <a:off x="311116" y="1963308"/>
        <a:ext cx="1492049" cy="1492049"/>
      </dsp:txXfrm>
    </dsp:sp>
    <dsp:sp modelId="{E8DD9752-4A3E-7E42-B2A9-0998FD5C6AAF}">
      <dsp:nvSpPr>
        <dsp:cNvPr id="0" name=""/>
        <dsp:cNvSpPr/>
      </dsp:nvSpPr>
      <dsp:spPr>
        <a:xfrm>
          <a:off x="1690163" y="1654295"/>
          <a:ext cx="2110075" cy="2110075"/>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6124" tIns="13970" rIns="116124" bIns="13970" numCol="1" spcCol="1270" anchor="ctr" anchorCtr="0">
          <a:noAutofit/>
        </a:bodyPr>
        <a:lstStyle/>
        <a:p>
          <a:pPr lvl="0" algn="ctr" defTabSz="488950">
            <a:lnSpc>
              <a:spcPct val="90000"/>
            </a:lnSpc>
            <a:spcBef>
              <a:spcPct val="0"/>
            </a:spcBef>
            <a:spcAft>
              <a:spcPct val="35000"/>
            </a:spcAft>
          </a:pPr>
          <a:r>
            <a:rPr lang="es-ES" sz="1100" b="1" kern="1200" dirty="0"/>
            <a:t>CUÁL ES SU ROL?</a:t>
          </a:r>
        </a:p>
      </dsp:txBody>
      <dsp:txXfrm>
        <a:off x="1999176" y="1963308"/>
        <a:ext cx="1492049" cy="1492049"/>
      </dsp:txXfrm>
    </dsp:sp>
    <dsp:sp modelId="{DA4644D7-F915-7F4A-8D06-F45AB0627325}">
      <dsp:nvSpPr>
        <dsp:cNvPr id="0" name=""/>
        <dsp:cNvSpPr/>
      </dsp:nvSpPr>
      <dsp:spPr>
        <a:xfrm>
          <a:off x="3378223" y="1654295"/>
          <a:ext cx="2110075" cy="2110075"/>
        </a:xfrm>
        <a:prstGeom prst="ellipse">
          <a:avLst/>
        </a:prstGeom>
        <a:solidFill>
          <a:srgbClr val="7030A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6124" tIns="13970" rIns="116124" bIns="1397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bg1"/>
              </a:solidFill>
            </a:rPr>
            <a:t>TIPOS  DE  </a:t>
          </a:r>
          <a:r>
            <a:rPr lang="es-ES" sz="1100" b="1" kern="1200" dirty="0">
              <a:solidFill>
                <a:schemeClr val="bg1"/>
              </a:solidFill>
            </a:rPr>
            <a:t>FUENTES?</a:t>
          </a:r>
        </a:p>
      </dsp:txBody>
      <dsp:txXfrm>
        <a:off x="3687236" y="1963308"/>
        <a:ext cx="1492049" cy="1492049"/>
      </dsp:txXfrm>
    </dsp:sp>
    <dsp:sp modelId="{CFB23ADB-BAFF-6343-A07C-4E8EE85E567C}">
      <dsp:nvSpPr>
        <dsp:cNvPr id="0" name=""/>
        <dsp:cNvSpPr/>
      </dsp:nvSpPr>
      <dsp:spPr>
        <a:xfrm>
          <a:off x="5066284" y="1654295"/>
          <a:ext cx="2110075" cy="2110075"/>
        </a:xfrm>
        <a:prstGeom prst="ellipse">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6124" tIns="13970" rIns="116124" bIns="13970" numCol="1" spcCol="1270" anchor="ctr" anchorCtr="0">
          <a:noAutofit/>
        </a:bodyPr>
        <a:lstStyle/>
        <a:p>
          <a:pPr lvl="0" algn="ctr" defTabSz="488950">
            <a:lnSpc>
              <a:spcPct val="90000"/>
            </a:lnSpc>
            <a:spcBef>
              <a:spcPct val="0"/>
            </a:spcBef>
            <a:spcAft>
              <a:spcPct val="35000"/>
            </a:spcAft>
          </a:pPr>
          <a:r>
            <a:rPr lang="es-ES" sz="1100" b="1" kern="1200" dirty="0">
              <a:solidFill>
                <a:schemeClr val="bg1"/>
              </a:solidFill>
            </a:rPr>
            <a:t>DONDE SE ENCUENTRAN CONSAGRADOS?</a:t>
          </a:r>
        </a:p>
      </dsp:txBody>
      <dsp:txXfrm>
        <a:off x="5375297" y="1963308"/>
        <a:ext cx="1492049" cy="1492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33604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5"/>
        <p:cNvGrpSpPr/>
        <p:nvPr/>
      </p:nvGrpSpPr>
      <p:grpSpPr>
        <a:xfrm>
          <a:off x="0" y="0"/>
          <a:ext cx="0" cy="0"/>
          <a:chOff x="0" y="0"/>
          <a:chExt cx="0" cy="0"/>
        </a:xfrm>
      </p:grpSpPr>
      <p:sp>
        <p:nvSpPr>
          <p:cNvPr id="16" name="Google Shape;1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19" name="Google Shape;19;p4"/>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a:solidFill>
                <a:srgbClr val="000000"/>
              </a:solidFill>
              <a:latin typeface="Calibri"/>
              <a:ea typeface="Calibri"/>
              <a:cs typeface="Calibri"/>
              <a:sym typeface="Calibri"/>
            </a:endParaRPr>
          </a:p>
        </p:txBody>
      </p:sp>
      <p:sp>
        <p:nvSpPr>
          <p:cNvPr id="20" name="Google Shape;20;p4"/>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47DDB4E-7204-7E4F-86DD-0B953D2316F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 xmlns:a16="http://schemas.microsoft.com/office/drawing/2014/main" id="{92C32F9C-8B04-B24E-A7CD-48E0AF3BD8D5}"/>
              </a:ext>
            </a:extLst>
          </p:cNvPr>
          <p:cNvSpPr>
            <a:spLocks noGrp="1"/>
          </p:cNvSpPr>
          <p:nvPr>
            <p:ph type="dt" sz="half" idx="10"/>
          </p:nvPr>
        </p:nvSpPr>
        <p:spPr/>
        <p:txBody>
          <a:bodyPr/>
          <a:lstStyle/>
          <a:p>
            <a:fld id="{A2648D47-C474-A641-81BF-C68194FD5B5B}" type="datetimeFigureOut">
              <a:rPr lang="es-CL" smtClean="0"/>
              <a:t>19-04-2022</a:t>
            </a:fld>
            <a:endParaRPr lang="es-CL"/>
          </a:p>
        </p:txBody>
      </p:sp>
      <p:sp>
        <p:nvSpPr>
          <p:cNvPr id="4" name="Marcador de pie de página 3">
            <a:extLst>
              <a:ext uri="{FF2B5EF4-FFF2-40B4-BE49-F238E27FC236}">
                <a16:creationId xmlns="" xmlns:a16="http://schemas.microsoft.com/office/drawing/2014/main" id="{204CB278-C5C0-F34E-A5D7-0A6A2B403AE5}"/>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 xmlns:a16="http://schemas.microsoft.com/office/drawing/2014/main" id="{37714519-9495-3C46-ABCD-0F8753D78DE0}"/>
              </a:ext>
            </a:extLst>
          </p:cNvPr>
          <p:cNvSpPr>
            <a:spLocks noGrp="1"/>
          </p:cNvSpPr>
          <p:nvPr>
            <p:ph type="sldNum" sz="quarter" idx="12"/>
          </p:nvPr>
        </p:nvSpPr>
        <p:spPr/>
        <p:txBody>
          <a:bodyPr/>
          <a:lstStyle/>
          <a:p>
            <a:fld id="{09B0C2D5-5C1B-6F42-BF3C-E134A015E6F2}" type="slidenum">
              <a:rPr lang="es-CL" smtClean="0"/>
              <a:t>‹Nº›</a:t>
            </a:fld>
            <a:endParaRPr lang="es-CL"/>
          </a:p>
        </p:txBody>
      </p:sp>
    </p:spTree>
    <p:extLst>
      <p:ext uri="{BB962C8B-B14F-4D97-AF65-F5344CB8AC3E}">
        <p14:creationId xmlns:p14="http://schemas.microsoft.com/office/powerpoint/2010/main" val="30838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E9672B99-7956-F540-ACBE-61A68D0213CE}"/>
              </a:ext>
            </a:extLst>
          </p:cNvPr>
          <p:cNvSpPr>
            <a:spLocks noGrp="1"/>
          </p:cNvSpPr>
          <p:nvPr>
            <p:ph type="dt" sz="half" idx="10"/>
          </p:nvPr>
        </p:nvSpPr>
        <p:spPr/>
        <p:txBody>
          <a:bodyPr/>
          <a:lstStyle/>
          <a:p>
            <a:fld id="{A2648D47-C474-A641-81BF-C68194FD5B5B}" type="datetimeFigureOut">
              <a:rPr lang="es-CL" smtClean="0"/>
              <a:t>19-04-2022</a:t>
            </a:fld>
            <a:endParaRPr lang="es-CL"/>
          </a:p>
        </p:txBody>
      </p:sp>
      <p:sp>
        <p:nvSpPr>
          <p:cNvPr id="3" name="Marcador de pie de página 2">
            <a:extLst>
              <a:ext uri="{FF2B5EF4-FFF2-40B4-BE49-F238E27FC236}">
                <a16:creationId xmlns="" xmlns:a16="http://schemas.microsoft.com/office/drawing/2014/main" id="{6339A6A5-2A60-D14F-9CE6-A06231BEDFF2}"/>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 xmlns:a16="http://schemas.microsoft.com/office/drawing/2014/main" id="{8448C9E5-F55D-3C40-BADC-FDCA813E3ECC}"/>
              </a:ext>
            </a:extLst>
          </p:cNvPr>
          <p:cNvSpPr>
            <a:spLocks noGrp="1"/>
          </p:cNvSpPr>
          <p:nvPr>
            <p:ph type="sldNum" sz="quarter" idx="12"/>
          </p:nvPr>
        </p:nvSpPr>
        <p:spPr/>
        <p:txBody>
          <a:bodyPr/>
          <a:lstStyle/>
          <a:p>
            <a:fld id="{09B0C2D5-5C1B-6F42-BF3C-E134A015E6F2}" type="slidenum">
              <a:rPr lang="es-CL" smtClean="0"/>
              <a:t>‹Nº›</a:t>
            </a:fld>
            <a:endParaRPr lang="es-CL"/>
          </a:p>
        </p:txBody>
      </p:sp>
    </p:spTree>
    <p:extLst>
      <p:ext uri="{BB962C8B-B14F-4D97-AF65-F5344CB8AC3E}">
        <p14:creationId xmlns:p14="http://schemas.microsoft.com/office/powerpoint/2010/main" val="4169112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9"/>
        <p:cNvGrpSpPr/>
        <p:nvPr/>
      </p:nvGrpSpPr>
      <p:grpSpPr>
        <a:xfrm>
          <a:off x="0" y="0"/>
          <a:ext cx="0" cy="0"/>
          <a:chOff x="0" y="0"/>
          <a:chExt cx="0" cy="0"/>
        </a:xfrm>
      </p:grpSpPr>
      <p:sp>
        <p:nvSpPr>
          <p:cNvPr id="30" name="Google Shape;30;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2" name="Google Shape;3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35" name="Google Shape;35;p6"/>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alibri"/>
              <a:ea typeface="Calibri"/>
              <a:cs typeface="Calibri"/>
              <a:sym typeface="Calibri"/>
            </a:endParaRPr>
          </a:p>
        </p:txBody>
      </p:sp>
      <p:sp>
        <p:nvSpPr>
          <p:cNvPr id="36" name="Google Shape;36;p6"/>
          <p:cNvSpPr/>
          <p:nvPr/>
        </p:nvSpPr>
        <p:spPr>
          <a:xfrm flipH="1">
            <a:off x="555710" y="106482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entury Gothic"/>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838200" y="1825625"/>
            <a:ext cx="10515600" cy="385974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43" name="Google Shape;43;p7"/>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alibri"/>
              <a:ea typeface="Calibri"/>
              <a:cs typeface="Calibri"/>
              <a:sym typeface="Calibri"/>
            </a:endParaRPr>
          </a:p>
        </p:txBody>
      </p:sp>
      <p:sp>
        <p:nvSpPr>
          <p:cNvPr id="44" name="Google Shape;44;p7"/>
          <p:cNvSpPr/>
          <p:nvPr/>
        </p:nvSpPr>
        <p:spPr>
          <a:xfrm flipH="1">
            <a:off x="123536" y="5717905"/>
            <a:ext cx="1771609" cy="1140095"/>
          </a:xfrm>
          <a:custGeom>
            <a:avLst/>
            <a:gdLst/>
            <a:ahLst/>
            <a:cxnLst/>
            <a:rect l="l" t="t" r="r" b="b"/>
            <a:pathLst>
              <a:path w="1771609" h="1140095" extrusionOk="0">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63" name="Google Shape;63;p9"/>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a:solidFill>
                <a:srgbClr val="000000"/>
              </a:solidFill>
              <a:latin typeface="Calibri"/>
              <a:ea typeface="Calibri"/>
              <a:cs typeface="Calibri"/>
              <a:sym typeface="Calibri"/>
            </a:endParaRPr>
          </a:p>
        </p:txBody>
      </p:sp>
      <p:sp>
        <p:nvSpPr>
          <p:cNvPr id="64" name="Google Shape;64;p9"/>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70" name="Google Shape;70;p10"/>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a:solidFill>
                <a:srgbClr val="000000"/>
              </a:solidFill>
              <a:latin typeface="Calibri"/>
              <a:ea typeface="Calibri"/>
              <a:cs typeface="Calibri"/>
              <a:sym typeface="Calibri"/>
            </a:endParaRPr>
          </a:p>
        </p:txBody>
      </p:sp>
      <p:sp>
        <p:nvSpPr>
          <p:cNvPr id="71" name="Google Shape;71;p10"/>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79" name="Google Shape;79;p11"/>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a:solidFill>
                <a:srgbClr val="000000"/>
              </a:solidFill>
              <a:latin typeface="Calibri"/>
              <a:ea typeface="Calibri"/>
              <a:cs typeface="Calibri"/>
              <a:sym typeface="Calibri"/>
            </a:endParaRPr>
          </a:p>
        </p:txBody>
      </p:sp>
      <p:sp>
        <p:nvSpPr>
          <p:cNvPr id="80" name="Google Shape;80;p11"/>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a:spLocks noGrp="1"/>
          </p:cNvSpPr>
          <p:nvPr>
            <p:ph type="pic" idx="2"/>
          </p:nvPr>
        </p:nvSpPr>
        <p:spPr>
          <a:xfrm>
            <a:off x="5183188" y="987425"/>
            <a:ext cx="6172200" cy="4873625"/>
          </a:xfrm>
          <a:prstGeom prst="rect">
            <a:avLst/>
          </a:prstGeom>
          <a:noFill/>
          <a:ln>
            <a:noFill/>
          </a:ln>
        </p:spPr>
      </p:sp>
      <p:sp>
        <p:nvSpPr>
          <p:cNvPr id="84" name="Google Shape;84;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88" name="Google Shape;88;p12"/>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a:solidFill>
                <a:srgbClr val="000000"/>
              </a:solidFill>
              <a:latin typeface="Calibri"/>
              <a:ea typeface="Calibri"/>
              <a:cs typeface="Calibri"/>
              <a:sym typeface="Calibri"/>
            </a:endParaRPr>
          </a:p>
        </p:txBody>
      </p:sp>
      <p:sp>
        <p:nvSpPr>
          <p:cNvPr id="89" name="Google Shape;89;p12"/>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90"/>
        <p:cNvGrpSpPr/>
        <p:nvPr/>
      </p:nvGrpSpPr>
      <p:grpSpPr>
        <a:xfrm>
          <a:off x="0" y="0"/>
          <a:ext cx="0" cy="0"/>
          <a:chOff x="0" y="0"/>
          <a:chExt cx="0" cy="0"/>
        </a:xfrm>
      </p:grpSpPr>
      <p:sp>
        <p:nvSpPr>
          <p:cNvPr id="91" name="Google Shape;91;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96" name="Google Shape;96;p13"/>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a:solidFill>
                <a:srgbClr val="000000"/>
              </a:solidFill>
              <a:latin typeface="Calibri"/>
              <a:ea typeface="Calibri"/>
              <a:cs typeface="Calibri"/>
              <a:sym typeface="Calibri"/>
            </a:endParaRPr>
          </a:p>
        </p:txBody>
      </p:sp>
      <p:sp>
        <p:nvSpPr>
          <p:cNvPr id="97" name="Google Shape;97;p13"/>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104" name="Google Shape;104;p14"/>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a:solidFill>
                <a:srgbClr val="000000"/>
              </a:solidFill>
              <a:latin typeface="Calibri"/>
              <a:ea typeface="Calibri"/>
              <a:cs typeface="Calibri"/>
              <a:sym typeface="Calibri"/>
            </a:endParaRPr>
          </a:p>
        </p:txBody>
      </p:sp>
      <p:sp>
        <p:nvSpPr>
          <p:cNvPr id="105" name="Google Shape;105;p14"/>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Century Gothic"/>
              <a:buNone/>
              <a:defRPr sz="32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1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1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1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1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1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1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1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1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1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62" r:id="rId4"/>
    <p:sldLayoutId id="2147483661"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15CFAF5F-A65F-114C-8CC4-5C0EF3B81A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 xmlns:a16="http://schemas.microsoft.com/office/drawing/2014/main" id="{8771DC1A-04D8-4348-BAE9-CF3E79F863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 xmlns:a16="http://schemas.microsoft.com/office/drawing/2014/main" id="{B014B7CE-5F62-5341-816F-E1A971B360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48D47-C474-A641-81BF-C68194FD5B5B}" type="datetimeFigureOut">
              <a:rPr lang="es-CL" smtClean="0"/>
              <a:t>19-04-2022</a:t>
            </a:fld>
            <a:endParaRPr lang="es-CL"/>
          </a:p>
        </p:txBody>
      </p:sp>
      <p:sp>
        <p:nvSpPr>
          <p:cNvPr id="5" name="Marcador de pie de página 4">
            <a:extLst>
              <a:ext uri="{FF2B5EF4-FFF2-40B4-BE49-F238E27FC236}">
                <a16:creationId xmlns="" xmlns:a16="http://schemas.microsoft.com/office/drawing/2014/main" id="{0455CDF9-F22B-3340-A559-66936D00F3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 xmlns:a16="http://schemas.microsoft.com/office/drawing/2014/main" id="{DD5A86A3-C48A-D642-8719-C8C664215F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0C2D5-5C1B-6F42-BF3C-E134A015E6F2}" type="slidenum">
              <a:rPr lang="es-CL" smtClean="0"/>
              <a:t>‹Nº›</a:t>
            </a:fld>
            <a:endParaRPr lang="es-CL"/>
          </a:p>
        </p:txBody>
      </p:sp>
    </p:spTree>
    <p:extLst>
      <p:ext uri="{BB962C8B-B14F-4D97-AF65-F5344CB8AC3E}">
        <p14:creationId xmlns:p14="http://schemas.microsoft.com/office/powerpoint/2010/main" val="375423218"/>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es/photo/925987" TargetMode="External"/><Relationship Id="rId2" Type="http://schemas.openxmlformats.org/officeDocument/2006/relationships/image" Target="../media/image1.jpg!d"/><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zoomgraf.blogspot.com.es/2012/04/pajaros-exoticoswallpapers-o-fondosaves.html" TargetMode="External"/><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oikosred.blogspot.com/2010/03/el-plumaje-de-los-pajaros.html" TargetMode="External"/><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pxfuel.com/es/free-photo-oziry" TargetMode="External"/><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1.xml"/><Relationship Id="rId5" Type="http://schemas.openxmlformats.org/officeDocument/2006/relationships/image" Target="../media/image23.jpeg"/><Relationship Id="rId4" Type="http://schemas.openxmlformats.org/officeDocument/2006/relationships/hyperlink" Target="http://www.pjud.c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www.southamericanpostcard.com/cgi-bin/photo.cgi?chile-HAAB1237.es" TargetMode="External"/><Relationship Id="rId2" Type="http://schemas.openxmlformats.org/officeDocument/2006/relationships/image" Target="../media/image27.JP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hyperlink" Target="https://creativecommons.org/licenses/by-nc-nd/3.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unpinguinorojo.blogspot.com/2011/02/historia-de-una-familia-de-pajaros.html" TargetMode="External"/><Relationship Id="rId7" Type="http://schemas.openxmlformats.org/officeDocument/2006/relationships/diagramQuickStyle" Target="../diagrams/quickStyle1.xml"/><Relationship Id="rId2" Type="http://schemas.openxmlformats.org/officeDocument/2006/relationships/image" Target="../media/image5.jpg"/><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creativecommons.org/licenses/by/3.0/" TargetMode="Externa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hyperlink" Target="https://unpinguinorojo.blogspot.com/2011/02/historia-de-una-familia-de-pajaros.html" TargetMode="External"/><Relationship Id="rId7" Type="http://schemas.openxmlformats.org/officeDocument/2006/relationships/hyperlink" Target="https://creativecommons.org/licenses/by-nc-nd/3.0/" TargetMode="External"/><Relationship Id="rId2" Type="http://schemas.openxmlformats.org/officeDocument/2006/relationships/image" Target="../media/image5.jpg"/><Relationship Id="rId1" Type="http://schemas.openxmlformats.org/officeDocument/2006/relationships/slideLayout" Target="../slideLayouts/slideLayout6.xml"/><Relationship Id="rId6" Type="http://schemas.openxmlformats.org/officeDocument/2006/relationships/hyperlink" Target="http://misiglo.wordpress.com/2010/01/22/musica-de-pajaros/" TargetMode="External"/><Relationship Id="rId5" Type="http://schemas.openxmlformats.org/officeDocument/2006/relationships/image" Target="../media/image6.jpg"/><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xml"/><Relationship Id="rId4" Type="http://schemas.openxmlformats.org/officeDocument/2006/relationships/hyperlink" Target="http://www.pjud.c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descr="Un pájaro parado encima de colores&#10;&#10;Descripción generada automáticamente con confianza baja">
            <a:extLst>
              <a:ext uri="{FF2B5EF4-FFF2-40B4-BE49-F238E27FC236}">
                <a16:creationId xmlns="" xmlns:a16="http://schemas.microsoft.com/office/drawing/2014/main" id="{A7F6A53C-63F2-8F47-A527-54F4E6493F17}"/>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0" y="0"/>
            <a:ext cx="5701553" cy="6858000"/>
          </a:xfrm>
          <a:prstGeom prst="rect">
            <a:avLst/>
          </a:prstGeom>
          <a:effectLst>
            <a:softEdge rad="317500"/>
          </a:effectLst>
        </p:spPr>
      </p:pic>
      <p:sp>
        <p:nvSpPr>
          <p:cNvPr id="6" name="CuadroTexto 5">
            <a:extLst>
              <a:ext uri="{FF2B5EF4-FFF2-40B4-BE49-F238E27FC236}">
                <a16:creationId xmlns="" xmlns:a16="http://schemas.microsoft.com/office/drawing/2014/main" id="{569DC424-1724-B749-9300-4D002A69E111}"/>
              </a:ext>
            </a:extLst>
          </p:cNvPr>
          <p:cNvSpPr txBox="1"/>
          <p:nvPr/>
        </p:nvSpPr>
        <p:spPr>
          <a:xfrm>
            <a:off x="5562601" y="255494"/>
            <a:ext cx="6499412" cy="646331"/>
          </a:xfrm>
          <a:prstGeom prst="rect">
            <a:avLst/>
          </a:prstGeom>
          <a:noFill/>
        </p:spPr>
        <p:txBody>
          <a:bodyPr wrap="square" rtlCol="0">
            <a:spAutoFit/>
          </a:bodyPr>
          <a:lstStyle/>
          <a:p>
            <a:pPr algn="ctr"/>
            <a:r>
              <a:rPr lang="es-CL" sz="1800" b="1" dirty="0"/>
              <a:t>CLÍNICA ESPECIALIZADA EN DERECHO AMBIENTAL Y RESOLUCIÓN DE CONFLICTOS</a:t>
            </a:r>
          </a:p>
        </p:txBody>
      </p:sp>
      <p:sp>
        <p:nvSpPr>
          <p:cNvPr id="7" name="CuadroTexto 6">
            <a:extLst>
              <a:ext uri="{FF2B5EF4-FFF2-40B4-BE49-F238E27FC236}">
                <a16:creationId xmlns="" xmlns:a16="http://schemas.microsoft.com/office/drawing/2014/main" id="{863EAD13-6151-B44E-ABD3-E1148E499EEF}"/>
              </a:ext>
            </a:extLst>
          </p:cNvPr>
          <p:cNvSpPr txBox="1"/>
          <p:nvPr/>
        </p:nvSpPr>
        <p:spPr>
          <a:xfrm>
            <a:off x="6594383" y="2007858"/>
            <a:ext cx="4930454" cy="2769989"/>
          </a:xfrm>
          <a:prstGeom prst="rect">
            <a:avLst/>
          </a:prstGeom>
          <a:noFill/>
        </p:spPr>
        <p:txBody>
          <a:bodyPr wrap="square" rtlCol="0">
            <a:spAutoFit/>
          </a:bodyPr>
          <a:lstStyle/>
          <a:p>
            <a:pPr algn="ctr"/>
            <a:r>
              <a:rPr lang="es-ES" sz="3200" dirty="0">
                <a:solidFill>
                  <a:srgbClr val="C00000"/>
                </a:solidFill>
                <a:latin typeface="Calibri" panose="020F0502020204030204" pitchFamily="34" charset="0"/>
                <a:ea typeface="Century Gothic"/>
                <a:cs typeface="Century Gothic"/>
                <a:sym typeface="Century Gothic"/>
              </a:rPr>
              <a:t>SEGUNDA </a:t>
            </a:r>
            <a:r>
              <a:rPr lang="es-ES" sz="3200" dirty="0" smtClean="0">
                <a:solidFill>
                  <a:srgbClr val="C00000"/>
                </a:solidFill>
                <a:latin typeface="Calibri" panose="020F0502020204030204" pitchFamily="34" charset="0"/>
                <a:ea typeface="Century Gothic"/>
                <a:cs typeface="Century Gothic"/>
                <a:sym typeface="Century Gothic"/>
              </a:rPr>
              <a:t>UNIDAD: Caracterización del los conflictos </a:t>
            </a:r>
            <a:r>
              <a:rPr lang="es-ES" sz="3200" dirty="0" err="1" smtClean="0">
                <a:solidFill>
                  <a:srgbClr val="C00000"/>
                </a:solidFill>
                <a:latin typeface="Calibri" panose="020F0502020204030204" pitchFamily="34" charset="0"/>
                <a:ea typeface="Century Gothic"/>
                <a:cs typeface="Century Gothic"/>
                <a:sym typeface="Century Gothic"/>
              </a:rPr>
              <a:t>sociambientales</a:t>
            </a:r>
            <a:endParaRPr lang="es-ES" sz="3200" dirty="0" smtClean="0">
              <a:solidFill>
                <a:srgbClr val="C00000"/>
              </a:solidFill>
              <a:latin typeface="Calibri" panose="020F0502020204030204" pitchFamily="34" charset="0"/>
              <a:ea typeface="Century Gothic"/>
              <a:cs typeface="Century Gothic"/>
              <a:sym typeface="Century Gothic"/>
            </a:endParaRPr>
          </a:p>
          <a:p>
            <a:pPr algn="ctr"/>
            <a:endParaRPr lang="es-ES" sz="3200" dirty="0">
              <a:solidFill>
                <a:srgbClr val="C00000"/>
              </a:solidFill>
              <a:latin typeface="Calibri" panose="020F0502020204030204" pitchFamily="34" charset="0"/>
              <a:ea typeface="Century Gothic"/>
              <a:cs typeface="Century Gothic"/>
              <a:sym typeface="Century Gothic"/>
            </a:endParaRPr>
          </a:p>
          <a:p>
            <a:pPr algn="ctr"/>
            <a:r>
              <a:rPr lang="es-ES" sz="3200" dirty="0">
                <a:solidFill>
                  <a:srgbClr val="C00000"/>
                </a:solidFill>
                <a:latin typeface="Calibri" panose="020F0502020204030204" pitchFamily="34" charset="0"/>
                <a:ea typeface="Century Gothic"/>
                <a:cs typeface="Century Gothic"/>
                <a:sym typeface="Century Gothic"/>
              </a:rPr>
              <a:t>PRINCIPIOS AMBIENTALES</a:t>
            </a:r>
          </a:p>
          <a:p>
            <a:endParaRPr lang="es-CL" dirty="0"/>
          </a:p>
        </p:txBody>
      </p:sp>
      <p:sp>
        <p:nvSpPr>
          <p:cNvPr id="8" name="CuadroTexto 7">
            <a:extLst>
              <a:ext uri="{FF2B5EF4-FFF2-40B4-BE49-F238E27FC236}">
                <a16:creationId xmlns="" xmlns:a16="http://schemas.microsoft.com/office/drawing/2014/main" id="{0506DAC3-3B34-E143-8210-24C0AC2F7676}"/>
              </a:ext>
            </a:extLst>
          </p:cNvPr>
          <p:cNvSpPr txBox="1"/>
          <p:nvPr/>
        </p:nvSpPr>
        <p:spPr>
          <a:xfrm>
            <a:off x="5562600" y="5338482"/>
            <a:ext cx="6082553" cy="584775"/>
          </a:xfrm>
          <a:prstGeom prst="rect">
            <a:avLst/>
          </a:prstGeom>
          <a:noFill/>
        </p:spPr>
        <p:txBody>
          <a:bodyPr wrap="square" rtlCol="0">
            <a:spAutoFit/>
          </a:bodyPr>
          <a:lstStyle/>
          <a:p>
            <a:pPr lvl="0" algn="ctr"/>
            <a:r>
              <a:rPr lang="es-ES" sz="1600" b="1" dirty="0">
                <a:solidFill>
                  <a:schemeClr val="tx1"/>
                </a:solidFill>
                <a:latin typeface="Arial Nova" panose="020B0504020202020204" pitchFamily="34" charset="0"/>
                <a:ea typeface="Century Gothic"/>
                <a:cs typeface="Century Gothic"/>
                <a:sym typeface="Century Gothic"/>
              </a:rPr>
              <a:t>Prof. Ma. Nora González Jaraquemada</a:t>
            </a:r>
            <a:endParaRPr lang="es-ES" sz="1600" b="1" dirty="0">
              <a:solidFill>
                <a:schemeClr val="tx1"/>
              </a:solidFill>
              <a:latin typeface="Arial Nova" panose="020B0504020202020204" pitchFamily="34" charset="0"/>
            </a:endParaRPr>
          </a:p>
          <a:p>
            <a:pPr lvl="0" algn="ctr"/>
            <a:r>
              <a:rPr lang="es-ES" sz="1600" b="1" dirty="0">
                <a:solidFill>
                  <a:schemeClr val="tx1"/>
                </a:solidFill>
                <a:latin typeface="Arial Nova" panose="020B0504020202020204" pitchFamily="34" charset="0"/>
                <a:ea typeface="Century Gothic"/>
                <a:cs typeface="Century Gothic"/>
                <a:sym typeface="Century Gothic"/>
              </a:rPr>
              <a:t>Doctora© por la U. de Chile</a:t>
            </a:r>
            <a:endParaRPr lang="es-CL" sz="1600" b="1" dirty="0">
              <a:solidFill>
                <a:schemeClr val="tx1"/>
              </a:solidFill>
              <a:latin typeface="Arial Nova" panose="020B0504020202020204" pitchFamily="34" charset="0"/>
            </a:endParaRPr>
          </a:p>
        </p:txBody>
      </p:sp>
    </p:spTree>
    <p:extLst>
      <p:ext uri="{BB962C8B-B14F-4D97-AF65-F5344CB8AC3E}">
        <p14:creationId xmlns:p14="http://schemas.microsoft.com/office/powerpoint/2010/main" val="268392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1" name="Rectangle 17">
            <a:extLst>
              <a:ext uri="{FF2B5EF4-FFF2-40B4-BE49-F238E27FC236}">
                <a16:creationId xmlns="" xmlns:a16="http://schemas.microsoft.com/office/drawing/2014/main" id="{A2509F26-B5DC-4BA7-B476-4CB044237A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0" name="Rectangle 19">
            <a:extLst>
              <a:ext uri="{FF2B5EF4-FFF2-40B4-BE49-F238E27FC236}">
                <a16:creationId xmlns="" xmlns:a16="http://schemas.microsoft.com/office/drawing/2014/main" id="{DB103EB1-B135-4526-B883-33228FC27F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Imagen 1" descr="Imagen de la pantalla de un celular&#10;&#10;Descripción generada automáticamente con confianza media">
            <a:extLst>
              <a:ext uri="{FF2B5EF4-FFF2-40B4-BE49-F238E27FC236}">
                <a16:creationId xmlns="" xmlns:a16="http://schemas.microsoft.com/office/drawing/2014/main" id="{7FED655E-90C1-CF4E-BE0A-22A68C32E71E}"/>
              </a:ext>
            </a:extLst>
          </p:cNvPr>
          <p:cNvPicPr>
            <a:picLocks noChangeAspect="1"/>
          </p:cNvPicPr>
          <p:nvPr/>
        </p:nvPicPr>
        <p:blipFill rotWithShape="1">
          <a:blip r:embed="rId2"/>
          <a:srcRect t="31533" r="1" b="31351"/>
          <a:stretch/>
        </p:blipFill>
        <p:spPr>
          <a:xfrm rot="21480000">
            <a:off x="3226886" y="966794"/>
            <a:ext cx="7826642" cy="4764396"/>
          </a:xfrm>
          <a:prstGeom prst="rect">
            <a:avLst/>
          </a:prstGeom>
          <a:effectLst>
            <a:softEdge rad="317500"/>
          </a:effectLst>
        </p:spPr>
      </p:pic>
      <p:sp>
        <p:nvSpPr>
          <p:cNvPr id="3" name="CuadroTexto 2"/>
          <p:cNvSpPr txBox="1"/>
          <p:nvPr/>
        </p:nvSpPr>
        <p:spPr>
          <a:xfrm>
            <a:off x="1068779" y="2636322"/>
            <a:ext cx="3075709" cy="1815882"/>
          </a:xfrm>
          <a:prstGeom prst="rect">
            <a:avLst/>
          </a:prstGeom>
          <a:noFill/>
        </p:spPr>
        <p:txBody>
          <a:bodyPr wrap="square" rtlCol="0">
            <a:spAutoFit/>
          </a:bodyPr>
          <a:lstStyle/>
          <a:p>
            <a:r>
              <a:rPr lang="es-ES" i="1" dirty="0" smtClean="0"/>
              <a:t>“Es </a:t>
            </a:r>
            <a:r>
              <a:rPr lang="es-ES" i="1" dirty="0"/>
              <a:t>aquel desarrollo que procura satisfacer las necesidades presentes sin comprometer la capacidad de las generaciones futuras de satisfacer las </a:t>
            </a:r>
            <a:r>
              <a:rPr lang="es-ES" i="1" dirty="0" smtClean="0"/>
              <a:t>suyas.”</a:t>
            </a:r>
          </a:p>
          <a:p>
            <a:r>
              <a:rPr lang="es-ES" dirty="0" smtClean="0"/>
              <a:t>Informe </a:t>
            </a:r>
            <a:r>
              <a:rPr lang="es-ES" dirty="0" err="1"/>
              <a:t>Brundtland</a:t>
            </a:r>
            <a:r>
              <a:rPr lang="es-ES" dirty="0"/>
              <a:t> 1983-1987 “Nuestro futuro común”.</a:t>
            </a:r>
            <a:endParaRPr lang="es-CL" dirty="0"/>
          </a:p>
          <a:p>
            <a:endParaRPr lang="es-CL" dirty="0"/>
          </a:p>
        </p:txBody>
      </p:sp>
      <p:sp>
        <p:nvSpPr>
          <p:cNvPr id="4" name="CuadroTexto 3"/>
          <p:cNvSpPr txBox="1"/>
          <p:nvPr/>
        </p:nvSpPr>
        <p:spPr>
          <a:xfrm>
            <a:off x="1068779" y="1092530"/>
            <a:ext cx="3075709" cy="830997"/>
          </a:xfrm>
          <a:prstGeom prst="rect">
            <a:avLst/>
          </a:prstGeom>
          <a:noFill/>
        </p:spPr>
        <p:txBody>
          <a:bodyPr wrap="square" rtlCol="0">
            <a:spAutoFit/>
          </a:bodyPr>
          <a:lstStyle/>
          <a:p>
            <a:r>
              <a:rPr lang="es-CL" sz="2400" dirty="0" smtClean="0">
                <a:solidFill>
                  <a:srgbClr val="006600"/>
                </a:solidFill>
                <a:latin typeface="Calibri" panose="020F0502020204030204" pitchFamily="34" charset="0"/>
              </a:rPr>
              <a:t>Principio del desarrollo Sostenible</a:t>
            </a:r>
            <a:endParaRPr lang="es-CL" sz="2400" dirty="0">
              <a:solidFill>
                <a:srgbClr val="006600"/>
              </a:solidFill>
              <a:latin typeface="Calibri" panose="020F0502020204030204" pitchFamily="34" charset="0"/>
            </a:endParaRPr>
          </a:p>
        </p:txBody>
      </p:sp>
      <p:graphicFrame>
        <p:nvGraphicFramePr>
          <p:cNvPr id="5" name="Diagrama 4"/>
          <p:cNvGraphicFramePr/>
          <p:nvPr>
            <p:extLst>
              <p:ext uri="{D42A27DB-BD31-4B8C-83A1-F6EECF244321}">
                <p14:modId xmlns:p14="http://schemas.microsoft.com/office/powerpoint/2010/main" val="3738938065"/>
              </p:ext>
            </p:extLst>
          </p:nvPr>
        </p:nvGraphicFramePr>
        <p:xfrm>
          <a:off x="5761620" y="135224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9440883" y="3907689"/>
            <a:ext cx="1104405" cy="307777"/>
          </a:xfrm>
          <a:prstGeom prst="rect">
            <a:avLst/>
          </a:prstGeom>
          <a:noFill/>
        </p:spPr>
        <p:txBody>
          <a:bodyPr wrap="square" rtlCol="0">
            <a:spAutoFit/>
          </a:bodyPr>
          <a:lstStyle/>
          <a:p>
            <a:r>
              <a:rPr lang="es-CL" dirty="0" smtClean="0">
                <a:solidFill>
                  <a:schemeClr val="bg1"/>
                </a:solidFill>
              </a:rPr>
              <a:t>Ambiental</a:t>
            </a:r>
            <a:endParaRPr lang="es-CL" dirty="0">
              <a:solidFill>
                <a:schemeClr val="bg1"/>
              </a:solidFill>
            </a:endParaRPr>
          </a:p>
        </p:txBody>
      </p:sp>
    </p:spTree>
    <p:extLst>
      <p:ext uri="{BB962C8B-B14F-4D97-AF65-F5344CB8AC3E}">
        <p14:creationId xmlns:p14="http://schemas.microsoft.com/office/powerpoint/2010/main" val="3504892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n 5" descr="Un loro de colores&#10;&#10;Descripción generada automáticamente con confianza baja">
            <a:extLst>
              <a:ext uri="{FF2B5EF4-FFF2-40B4-BE49-F238E27FC236}">
                <a16:creationId xmlns="" xmlns:a16="http://schemas.microsoft.com/office/drawing/2014/main" id="{73DDAA1C-628C-9E4F-AE36-B0B47A71C7C1}"/>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672262" y="0"/>
            <a:ext cx="5519737" cy="6858000"/>
          </a:xfrm>
          <a:prstGeom prst="rect">
            <a:avLst/>
          </a:prstGeom>
        </p:spPr>
      </p:pic>
      <p:sp>
        <p:nvSpPr>
          <p:cNvPr id="7" name="CuadroTexto 6">
            <a:extLst>
              <a:ext uri="{FF2B5EF4-FFF2-40B4-BE49-F238E27FC236}">
                <a16:creationId xmlns="" xmlns:a16="http://schemas.microsoft.com/office/drawing/2014/main" id="{83268CAD-8F06-2A48-8EAA-69D284996801}"/>
              </a:ext>
            </a:extLst>
          </p:cNvPr>
          <p:cNvSpPr txBox="1"/>
          <p:nvPr/>
        </p:nvSpPr>
        <p:spPr>
          <a:xfrm>
            <a:off x="1524000" y="6858000"/>
            <a:ext cx="9144000" cy="230832"/>
          </a:xfrm>
          <a:prstGeom prst="rect">
            <a:avLst/>
          </a:prstGeom>
          <a:noFill/>
        </p:spPr>
        <p:txBody>
          <a:bodyPr wrap="square" rtlCol="0">
            <a:spAutoFit/>
          </a:bodyPr>
          <a:lstStyle/>
          <a:p>
            <a:r>
              <a:rPr lang="es-CL" sz="900">
                <a:hlinkClick r:id="rId3" tooltip="http://zoomgraf.blogspot.com.es/2012/04/pajaros-exoticoswallpapers-o-fondosaves.html"/>
              </a:rPr>
              <a:t>Esta foto</a:t>
            </a:r>
            <a:r>
              <a:rPr lang="es-CL" sz="900"/>
              <a:t> de Autor desconocido está bajo licencia </a:t>
            </a:r>
            <a:r>
              <a:rPr lang="es-CL" sz="900">
                <a:hlinkClick r:id="rId4" tooltip="https://creativecommons.org/licenses/by-nc-nd/3.0/"/>
              </a:rPr>
              <a:t>CC BY-NC-ND</a:t>
            </a:r>
            <a:endParaRPr lang="es-CL" sz="900"/>
          </a:p>
        </p:txBody>
      </p:sp>
      <p:sp>
        <p:nvSpPr>
          <p:cNvPr id="2" name="CuadroTexto 1"/>
          <p:cNvSpPr txBox="1"/>
          <p:nvPr/>
        </p:nvSpPr>
        <p:spPr>
          <a:xfrm>
            <a:off x="517793" y="881349"/>
            <a:ext cx="4638101" cy="954107"/>
          </a:xfrm>
          <a:prstGeom prst="rect">
            <a:avLst/>
          </a:prstGeom>
          <a:noFill/>
        </p:spPr>
        <p:txBody>
          <a:bodyPr wrap="square" rtlCol="0">
            <a:spAutoFit/>
          </a:bodyPr>
          <a:lstStyle/>
          <a:p>
            <a:pPr algn="ctr"/>
            <a:r>
              <a:rPr lang="es-CL" sz="2800" dirty="0" smtClean="0">
                <a:solidFill>
                  <a:srgbClr val="006600"/>
                </a:solidFill>
                <a:latin typeface="Calibri" panose="020F0502020204030204" pitchFamily="34" charset="0"/>
              </a:rPr>
              <a:t>Principios básicos en materia ambiental</a:t>
            </a:r>
            <a:endParaRPr lang="es-CL" sz="2800" dirty="0">
              <a:solidFill>
                <a:srgbClr val="006600"/>
              </a:solidFill>
              <a:latin typeface="Calibri" panose="020F0502020204030204" pitchFamily="34" charset="0"/>
            </a:endParaRPr>
          </a:p>
        </p:txBody>
      </p:sp>
      <p:sp>
        <p:nvSpPr>
          <p:cNvPr id="4" name="Llamada de flecha hacia arriba 3"/>
          <p:cNvSpPr/>
          <p:nvPr/>
        </p:nvSpPr>
        <p:spPr>
          <a:xfrm>
            <a:off x="848156" y="2346593"/>
            <a:ext cx="3668760" cy="3327094"/>
          </a:xfrm>
          <a:prstGeom prst="upArrowCallout">
            <a:avLst/>
          </a:prstGeom>
          <a:solidFill>
            <a:srgbClr val="92D050"/>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                                                        </a:t>
            </a:r>
            <a:endParaRPr lang="es-CL" dirty="0"/>
          </a:p>
        </p:txBody>
      </p:sp>
      <p:sp>
        <p:nvSpPr>
          <p:cNvPr id="8" name="CuadroTexto 7"/>
          <p:cNvSpPr txBox="1"/>
          <p:nvPr/>
        </p:nvSpPr>
        <p:spPr>
          <a:xfrm>
            <a:off x="848156" y="3429000"/>
            <a:ext cx="3910988" cy="2462213"/>
          </a:xfrm>
          <a:prstGeom prst="rect">
            <a:avLst/>
          </a:prstGeom>
          <a:noFill/>
        </p:spPr>
        <p:txBody>
          <a:bodyPr wrap="square" rtlCol="0">
            <a:spAutoFit/>
          </a:bodyPr>
          <a:lstStyle/>
          <a:p>
            <a:r>
              <a:rPr lang="es-CL" dirty="0" smtClean="0"/>
              <a:t>Preventivo</a:t>
            </a:r>
          </a:p>
          <a:p>
            <a:r>
              <a:rPr lang="es-CL" dirty="0" smtClean="0"/>
              <a:t>Precautorio</a:t>
            </a:r>
          </a:p>
          <a:p>
            <a:r>
              <a:rPr lang="es-CL" dirty="0" smtClean="0"/>
              <a:t>Desarrollo sostenible</a:t>
            </a:r>
          </a:p>
          <a:p>
            <a:r>
              <a:rPr lang="es-CL" dirty="0" smtClean="0"/>
              <a:t>Responsabilidad y equidad </a:t>
            </a:r>
          </a:p>
          <a:p>
            <a:r>
              <a:rPr lang="es-CL" dirty="0" smtClean="0"/>
              <a:t>intergeneracional</a:t>
            </a:r>
          </a:p>
          <a:p>
            <a:r>
              <a:rPr lang="es-CL" dirty="0" smtClean="0"/>
              <a:t>Contaminador pagador</a:t>
            </a:r>
          </a:p>
          <a:p>
            <a:r>
              <a:rPr lang="es-CL" dirty="0" smtClean="0"/>
              <a:t>Justicia y democracia ambiental</a:t>
            </a:r>
          </a:p>
          <a:p>
            <a:r>
              <a:rPr lang="es-CL" dirty="0" smtClean="0"/>
              <a:t>Gradualidad</a:t>
            </a:r>
          </a:p>
          <a:p>
            <a:r>
              <a:rPr lang="es-CL" dirty="0" smtClean="0"/>
              <a:t>No regresión y progresividad</a:t>
            </a:r>
          </a:p>
          <a:p>
            <a:r>
              <a:rPr lang="es-CL" dirty="0" err="1" smtClean="0"/>
              <a:t>Indubio</a:t>
            </a:r>
            <a:r>
              <a:rPr lang="es-CL" dirty="0" smtClean="0"/>
              <a:t> Pro Natura</a:t>
            </a:r>
          </a:p>
          <a:p>
            <a:endParaRPr lang="es-CL" dirty="0"/>
          </a:p>
        </p:txBody>
      </p:sp>
    </p:spTree>
    <p:extLst>
      <p:ext uri="{BB962C8B-B14F-4D97-AF65-F5344CB8AC3E}">
        <p14:creationId xmlns:p14="http://schemas.microsoft.com/office/powerpoint/2010/main" val="1595217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0317A3E7-BE5E-F745-93F5-147D4E7DFBC0}"/>
              </a:ext>
            </a:extLst>
          </p:cNvPr>
          <p:cNvPicPr>
            <a:picLocks noChangeAspect="1"/>
          </p:cNvPicPr>
          <p:nvPr/>
        </p:nvPicPr>
        <p:blipFill rotWithShape="1">
          <a:blip r:embed="rId2"/>
          <a:srcRect t="23224" b="245"/>
          <a:stretch/>
        </p:blipFill>
        <p:spPr>
          <a:xfrm>
            <a:off x="20" y="10"/>
            <a:ext cx="12191980" cy="6857990"/>
          </a:xfrm>
          <a:prstGeom prst="rect">
            <a:avLst/>
          </a:prstGeom>
        </p:spPr>
      </p:pic>
      <p:sp>
        <p:nvSpPr>
          <p:cNvPr id="8" name="Freeform 5">
            <a:extLst>
              <a:ext uri="{FF2B5EF4-FFF2-40B4-BE49-F238E27FC236}">
                <a16:creationId xmlns=""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 xmlns:a16="http://schemas.microsoft.com/office/drawing/2014/main" id="{7F4505A9-819F-4340-B658-1CCC5D9AEFBF}"/>
              </a:ext>
            </a:extLst>
          </p:cNvPr>
          <p:cNvSpPr>
            <a:spLocks noGrp="1"/>
          </p:cNvSpPr>
          <p:nvPr>
            <p:ph type="title"/>
          </p:nvPr>
        </p:nvSpPr>
        <p:spPr>
          <a:xfrm>
            <a:off x="8235777" y="3230089"/>
            <a:ext cx="3852041" cy="3106558"/>
          </a:xfrm>
        </p:spPr>
        <p:txBody>
          <a:bodyPr vert="horz" lIns="91440" tIns="45720" rIns="91440" bIns="45720" rtlCol="0" anchor="b">
            <a:normAutofit fontScale="90000"/>
          </a:bodyPr>
          <a:lstStyle/>
          <a:p>
            <a:r>
              <a:rPr lang="es-ES" sz="4000" dirty="0" smtClean="0">
                <a:solidFill>
                  <a:srgbClr val="006600"/>
                </a:solidFill>
              </a:rPr>
              <a:t/>
            </a:r>
            <a:br>
              <a:rPr lang="es-ES" sz="4000" dirty="0" smtClean="0">
                <a:solidFill>
                  <a:srgbClr val="006600"/>
                </a:solidFill>
              </a:rPr>
            </a:br>
            <a:r>
              <a:rPr lang="es-ES" sz="4000" dirty="0">
                <a:solidFill>
                  <a:srgbClr val="006600"/>
                </a:solidFill>
              </a:rPr>
              <a:t/>
            </a:r>
            <a:br>
              <a:rPr lang="es-ES" sz="4000" dirty="0">
                <a:solidFill>
                  <a:srgbClr val="006600"/>
                </a:solidFill>
              </a:rPr>
            </a:br>
            <a:r>
              <a:rPr lang="es-ES" sz="4000" dirty="0" smtClean="0">
                <a:solidFill>
                  <a:srgbClr val="006600"/>
                </a:solidFill>
              </a:rPr>
              <a:t/>
            </a:r>
            <a:br>
              <a:rPr lang="es-ES" sz="4000" dirty="0" smtClean="0">
                <a:solidFill>
                  <a:srgbClr val="006600"/>
                </a:solidFill>
              </a:rPr>
            </a:br>
            <a:r>
              <a:rPr lang="es-ES" sz="4000" dirty="0" smtClean="0">
                <a:solidFill>
                  <a:srgbClr val="006600"/>
                </a:solidFill>
              </a:rPr>
              <a:t>Cooperación </a:t>
            </a:r>
            <a:r>
              <a:rPr lang="es-ES" sz="4000" dirty="0">
                <a:solidFill>
                  <a:srgbClr val="006600"/>
                </a:solidFill>
              </a:rPr>
              <a:t>con responsabilidades comunes pero diferenciadas</a:t>
            </a:r>
            <a:r>
              <a:rPr lang="es-CL" sz="4000" dirty="0">
                <a:solidFill>
                  <a:srgbClr val="006600"/>
                </a:solidFill>
              </a:rPr>
              <a:t/>
            </a:r>
            <a:br>
              <a:rPr lang="es-CL" sz="4000" dirty="0">
                <a:solidFill>
                  <a:srgbClr val="006600"/>
                </a:solidFill>
              </a:rPr>
            </a:br>
            <a:r>
              <a:rPr lang="es-ES" sz="4000" dirty="0">
                <a:solidFill>
                  <a:srgbClr val="006600"/>
                </a:solidFill>
              </a:rPr>
              <a:t>(principio 7)</a:t>
            </a:r>
            <a:r>
              <a:rPr lang="es-CL" sz="4000" dirty="0">
                <a:solidFill>
                  <a:srgbClr val="006600"/>
                </a:solidFill>
              </a:rPr>
              <a:t/>
            </a:r>
            <a:br>
              <a:rPr lang="es-CL" sz="4000" dirty="0">
                <a:solidFill>
                  <a:srgbClr val="006600"/>
                </a:solidFill>
              </a:rPr>
            </a:br>
            <a:endParaRPr lang="en-US" sz="4000" dirty="0">
              <a:solidFill>
                <a:srgbClr val="006600"/>
              </a:solidFill>
            </a:endParaRPr>
          </a:p>
        </p:txBody>
      </p:sp>
      <p:cxnSp>
        <p:nvCxnSpPr>
          <p:cNvPr id="10" name="Straight Connector 9">
            <a:extLst>
              <a:ext uri="{FF2B5EF4-FFF2-40B4-BE49-F238E27FC236}">
                <a16:creationId xmlns=""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CuadroTexto 3"/>
          <p:cNvSpPr txBox="1"/>
          <p:nvPr/>
        </p:nvSpPr>
        <p:spPr>
          <a:xfrm>
            <a:off x="878774" y="3598223"/>
            <a:ext cx="6388925" cy="1785104"/>
          </a:xfrm>
          <a:prstGeom prst="rect">
            <a:avLst/>
          </a:prstGeom>
          <a:noFill/>
        </p:spPr>
        <p:txBody>
          <a:bodyPr wrap="square" rtlCol="0">
            <a:spAutoFit/>
          </a:bodyPr>
          <a:lstStyle/>
          <a:p>
            <a:r>
              <a:rPr lang="es-ES" sz="1600" b="1" dirty="0">
                <a:solidFill>
                  <a:schemeClr val="bg1"/>
                </a:solidFill>
              </a:rPr>
              <a:t>“Los estados deberán cooperar con espíritu de solidaridad mundial para conservar, proteger y restablecer la salud y la integridad del ecosistema de la tierra. En vista de que han contribuido en distinta medida a la degradación del medio ambiente mundial, los estados tienen responsabilidades comunes pero diferenciadas...”</a:t>
            </a:r>
            <a:endParaRPr lang="es-CL" sz="1600" b="1" dirty="0">
              <a:solidFill>
                <a:schemeClr val="bg1"/>
              </a:solidFill>
            </a:endParaRPr>
          </a:p>
          <a:p>
            <a:endParaRPr lang="es-CL" dirty="0">
              <a:solidFill>
                <a:schemeClr val="bg1"/>
              </a:solidFill>
            </a:endParaRPr>
          </a:p>
        </p:txBody>
      </p:sp>
      <p:sp>
        <p:nvSpPr>
          <p:cNvPr id="5" name="Flecha izquierda 4"/>
          <p:cNvSpPr/>
          <p:nvPr/>
        </p:nvSpPr>
        <p:spPr>
          <a:xfrm>
            <a:off x="6970816" y="4049486"/>
            <a:ext cx="1086506" cy="73388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402232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reeform 5">
            <a:extLst>
              <a:ext uri="{FF2B5EF4-FFF2-40B4-BE49-F238E27FC236}">
                <a16:creationId xmlns="" xmlns:a16="http://schemas.microsoft.com/office/drawing/2014/main" id="{07322A9E-F1EC-405E-8971-BA906EFFCC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 xmlns:a16="http://schemas.microsoft.com/office/drawing/2014/main" id="{A5704422-1118-4FD1-95AD-29A064EB80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 xmlns:a16="http://schemas.microsoft.com/office/drawing/2014/main" id="{A88B2AAA-B805-498E-A9E6-98B8858554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8">
            <a:extLst>
              <a:ext uri="{FF2B5EF4-FFF2-40B4-BE49-F238E27FC236}">
                <a16:creationId xmlns="" xmlns:a16="http://schemas.microsoft.com/office/drawing/2014/main" id="{9B8051E0-19D7-43E1-BFD9-E6DBFEB3A3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9">
            <a:extLst>
              <a:ext uri="{FF2B5EF4-FFF2-40B4-BE49-F238E27FC236}">
                <a16:creationId xmlns="" xmlns:a16="http://schemas.microsoft.com/office/drawing/2014/main" id="{4EDB2B02-86A2-46F5-A4BE-B7D9B10411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 xmlns:a16="http://schemas.microsoft.com/office/drawing/2014/main" id="{43954639-FB5D-41F4-9560-6F6DFE7784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a:extLst>
              <a:ext uri="{FF2B5EF4-FFF2-40B4-BE49-F238E27FC236}">
                <a16:creationId xmlns="" xmlns:a16="http://schemas.microsoft.com/office/drawing/2014/main" id="{E898931C-0323-41FA-A036-20F818B1FF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4">
            <a:extLst>
              <a:ext uri="{FF2B5EF4-FFF2-40B4-BE49-F238E27FC236}">
                <a16:creationId xmlns="" xmlns:a16="http://schemas.microsoft.com/office/drawing/2014/main" id="{89AFE9DD-0792-4B98-B4EB-97ACA17E6A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6">
            <a:extLst>
              <a:ext uri="{FF2B5EF4-FFF2-40B4-BE49-F238E27FC236}">
                <a16:creationId xmlns="" xmlns:a16="http://schemas.microsoft.com/office/drawing/2014/main" id="{3981F5C4-9AE1-404E-AF44-A4E6DB374F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1">
            <a:extLst>
              <a:ext uri="{FF2B5EF4-FFF2-40B4-BE49-F238E27FC236}">
                <a16:creationId xmlns="" xmlns:a16="http://schemas.microsoft.com/office/drawing/2014/main" id="{763C1781-8726-4FAC-8C45-FF40376BE4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1">
            <a:extLst>
              <a:ext uri="{FF2B5EF4-FFF2-40B4-BE49-F238E27FC236}">
                <a16:creationId xmlns="" xmlns:a16="http://schemas.microsoft.com/office/drawing/2014/main" id="{301491B5-56C7-43DC-A3D9-861EECCA05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 xmlns:a16="http://schemas.microsoft.com/office/drawing/2014/main" id="{09AC32A4-30D8-7045-92DA-9A7867DD12DA}"/>
              </a:ext>
            </a:extLst>
          </p:cNvPr>
          <p:cNvSpPr>
            <a:spLocks noGrp="1"/>
          </p:cNvSpPr>
          <p:nvPr>
            <p:ph type="title"/>
          </p:nvPr>
        </p:nvSpPr>
        <p:spPr>
          <a:xfrm>
            <a:off x="7996125" y="729089"/>
            <a:ext cx="3772204" cy="3221119"/>
          </a:xfrm>
          <a:prstGeom prst="ellipse">
            <a:avLst/>
          </a:prstGeom>
        </p:spPr>
        <p:txBody>
          <a:bodyPr vert="horz" lIns="91440" tIns="45720" rIns="91440" bIns="45720" rtlCol="0" anchor="b">
            <a:normAutofit fontScale="90000"/>
          </a:bodyPr>
          <a:lstStyle/>
          <a:p>
            <a:pPr algn="just"/>
            <a:r>
              <a:rPr lang="es-ES" sz="2000" b="1" dirty="0" smtClean="0">
                <a:solidFill>
                  <a:srgbClr val="006600"/>
                </a:solidFill>
              </a:rPr>
              <a:t/>
            </a:r>
            <a:br>
              <a:rPr lang="es-ES" sz="2000" b="1" dirty="0" smtClean="0">
                <a:solidFill>
                  <a:srgbClr val="006600"/>
                </a:solidFill>
              </a:rPr>
            </a:br>
            <a:r>
              <a:rPr lang="es-ES" sz="2000" b="1" dirty="0">
                <a:solidFill>
                  <a:srgbClr val="006600"/>
                </a:solidFill>
              </a:rPr>
              <a:t/>
            </a:r>
            <a:br>
              <a:rPr lang="es-ES" sz="2000" b="1" dirty="0">
                <a:solidFill>
                  <a:srgbClr val="006600"/>
                </a:solidFill>
              </a:rPr>
            </a:br>
            <a:r>
              <a:rPr lang="es-ES" sz="2000" b="1" dirty="0" smtClean="0">
                <a:solidFill>
                  <a:srgbClr val="006600"/>
                </a:solidFill>
              </a:rPr>
              <a:t/>
            </a:r>
            <a:br>
              <a:rPr lang="es-ES" sz="2000" b="1" dirty="0" smtClean="0">
                <a:solidFill>
                  <a:srgbClr val="006600"/>
                </a:solidFill>
              </a:rPr>
            </a:br>
            <a:r>
              <a:rPr lang="es-ES" sz="2000" b="1" dirty="0" smtClean="0">
                <a:solidFill>
                  <a:srgbClr val="006600"/>
                </a:solidFill>
              </a:rPr>
              <a:t>Principio </a:t>
            </a:r>
            <a:r>
              <a:rPr lang="es-ES" sz="2000" b="1" dirty="0">
                <a:solidFill>
                  <a:srgbClr val="006600"/>
                </a:solidFill>
              </a:rPr>
              <a:t>21 Declaración de la Conferencia de Naciones Unidas sobre el Medio Ambiente, Estocolmo, 06/1972./Principio 2 Declaración de Río, 06/1992</a:t>
            </a:r>
            <a:r>
              <a:rPr lang="es-CL" sz="2000" dirty="0">
                <a:solidFill>
                  <a:srgbClr val="006600"/>
                </a:solidFill>
              </a:rPr>
              <a:t/>
            </a:r>
            <a:br>
              <a:rPr lang="es-CL" sz="2000" dirty="0">
                <a:solidFill>
                  <a:srgbClr val="006600"/>
                </a:solidFill>
              </a:rPr>
            </a:br>
            <a:r>
              <a:rPr lang="es-ES" sz="2000" b="1" dirty="0">
                <a:solidFill>
                  <a:srgbClr val="006600"/>
                </a:solidFill>
              </a:rPr>
              <a:t> </a:t>
            </a:r>
            <a:r>
              <a:rPr lang="es-CL" sz="2000" dirty="0">
                <a:solidFill>
                  <a:srgbClr val="006600"/>
                </a:solidFill>
              </a:rPr>
              <a:t/>
            </a:r>
            <a:br>
              <a:rPr lang="es-CL" sz="2000" dirty="0">
                <a:solidFill>
                  <a:srgbClr val="006600"/>
                </a:solidFill>
              </a:rPr>
            </a:br>
            <a:endParaRPr lang="en-US" sz="2000" dirty="0">
              <a:solidFill>
                <a:srgbClr val="006600"/>
              </a:solidFill>
            </a:endParaRPr>
          </a:p>
        </p:txBody>
      </p:sp>
      <p:sp>
        <p:nvSpPr>
          <p:cNvPr id="37" name="Freeform 22">
            <a:extLst>
              <a:ext uri="{FF2B5EF4-FFF2-40B4-BE49-F238E27FC236}">
                <a16:creationId xmlns="" xmlns:a16="http://schemas.microsoft.com/office/drawing/2014/main" id="{237E2353-22DF-46E0-A200-FB30F8F394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3">
            <a:extLst>
              <a:ext uri="{FF2B5EF4-FFF2-40B4-BE49-F238E27FC236}">
                <a16:creationId xmlns="" xmlns:a16="http://schemas.microsoft.com/office/drawing/2014/main" id="{DD6138DB-057B-45F7-A5F4-E7BFDA20D0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Shape 40">
            <a:extLst>
              <a:ext uri="{FF2B5EF4-FFF2-40B4-BE49-F238E27FC236}">
                <a16:creationId xmlns="" xmlns:a16="http://schemas.microsoft.com/office/drawing/2014/main" id="{79A54AB1-B64F-4843-BFAB-81CB74E66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Imagen 2">
            <a:extLst>
              <a:ext uri="{FF2B5EF4-FFF2-40B4-BE49-F238E27FC236}">
                <a16:creationId xmlns="" xmlns:a16="http://schemas.microsoft.com/office/drawing/2014/main" id="{61BF75C4-A40B-0548-B5FD-F8F73DCB0E75}"/>
              </a:ext>
            </a:extLst>
          </p:cNvPr>
          <p:cNvPicPr>
            <a:picLocks noChangeAspect="1"/>
          </p:cNvPicPr>
          <p:nvPr/>
        </p:nvPicPr>
        <p:blipFill rotWithShape="1">
          <a:blip r:embed="rId2"/>
          <a:srcRect t="8099" r="1" b="1"/>
          <a:stretch/>
        </p:blipFill>
        <p:spPr>
          <a:xfrm>
            <a:off x="921910" y="465243"/>
            <a:ext cx="6151243"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effectLst>
            <a:softEdge rad="31750"/>
          </a:effectLst>
        </p:spPr>
      </p:pic>
      <p:sp>
        <p:nvSpPr>
          <p:cNvPr id="4" name="CuadroTexto 3"/>
          <p:cNvSpPr txBox="1"/>
          <p:nvPr/>
        </p:nvSpPr>
        <p:spPr>
          <a:xfrm>
            <a:off x="6614556" y="4370119"/>
            <a:ext cx="5023262" cy="2462213"/>
          </a:xfrm>
          <a:prstGeom prst="rect">
            <a:avLst/>
          </a:prstGeom>
          <a:noFill/>
        </p:spPr>
        <p:txBody>
          <a:bodyPr wrap="square" rtlCol="0">
            <a:spAutoFit/>
          </a:bodyPr>
          <a:lstStyle/>
          <a:p>
            <a:r>
              <a:rPr lang="es-ES" dirty="0" smtClean="0"/>
              <a:t>	Carta </a:t>
            </a:r>
            <a:r>
              <a:rPr lang="es-ES" dirty="0"/>
              <a:t>de las Naciones Unidas y a los principios de Derecho Internacional, </a:t>
            </a:r>
            <a:r>
              <a:rPr lang="es-ES" dirty="0" smtClean="0"/>
              <a:t>“[l]os </a:t>
            </a:r>
            <a:r>
              <a:rPr lang="es-ES" dirty="0"/>
              <a:t>Estados tienen el derecho soberano de explotar sus propios recursos según sus políticas ambientales y tienen el deber de velar porque las actividades que se ejerzan dentro de los límites de su </a:t>
            </a:r>
            <a:r>
              <a:rPr lang="es-ES" b="1" dirty="0"/>
              <a:t>jurisdicción o bajo su control no causen daño al medio ambiente en otros Estados o en regiones que no pertenezcan a ninguna jurisdicción nacional</a:t>
            </a:r>
            <a:r>
              <a:rPr lang="es-ES" dirty="0" smtClean="0"/>
              <a:t>.”. V. Durán, 2021</a:t>
            </a:r>
            <a:endParaRPr lang="es-CL" dirty="0"/>
          </a:p>
          <a:p>
            <a:r>
              <a:rPr lang="es-ES" dirty="0"/>
              <a:t/>
            </a:r>
            <a:br>
              <a:rPr lang="es-ES" dirty="0"/>
            </a:br>
            <a:endParaRPr lang="es-CL" dirty="0"/>
          </a:p>
        </p:txBody>
      </p:sp>
    </p:spTree>
    <p:extLst>
      <p:ext uri="{BB962C8B-B14F-4D97-AF65-F5344CB8AC3E}">
        <p14:creationId xmlns:p14="http://schemas.microsoft.com/office/powerpoint/2010/main" val="744287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5032B3C-456B-9246-8F27-79C8B60B119B}"/>
              </a:ext>
            </a:extLst>
          </p:cNvPr>
          <p:cNvSpPr>
            <a:spLocks noGrp="1"/>
          </p:cNvSpPr>
          <p:nvPr>
            <p:ph type="title"/>
          </p:nvPr>
        </p:nvSpPr>
        <p:spPr/>
        <p:txBody>
          <a:bodyPr/>
          <a:lstStyle/>
          <a:p>
            <a:r>
              <a:rPr lang="es-ES" dirty="0">
                <a:solidFill>
                  <a:srgbClr val="006600"/>
                </a:solidFill>
                <a:latin typeface="Calibri" panose="020F0502020204030204" pitchFamily="34" charset="0"/>
              </a:rPr>
              <a:t>PRINCIPIO 16 de Río 1992</a:t>
            </a:r>
            <a:r>
              <a:rPr lang="es-CL" dirty="0">
                <a:solidFill>
                  <a:srgbClr val="006600"/>
                </a:solidFill>
                <a:latin typeface="Calibri" panose="020F0502020204030204" pitchFamily="34" charset="0"/>
              </a:rPr>
              <a:t/>
            </a:r>
            <a:br>
              <a:rPr lang="es-CL" dirty="0">
                <a:solidFill>
                  <a:srgbClr val="006600"/>
                </a:solidFill>
                <a:latin typeface="Calibri" panose="020F0502020204030204" pitchFamily="34" charset="0"/>
              </a:rPr>
            </a:br>
            <a:r>
              <a:rPr lang="es-CL" dirty="0" smtClean="0">
                <a:solidFill>
                  <a:srgbClr val="006600"/>
                </a:solidFill>
                <a:latin typeface="Calibri" panose="020F0502020204030204" pitchFamily="34" charset="0"/>
              </a:rPr>
              <a:t>El que contamina paga</a:t>
            </a:r>
            <a:endParaRPr lang="es-CL" dirty="0">
              <a:solidFill>
                <a:srgbClr val="006600"/>
              </a:solidFill>
              <a:latin typeface="Calibri" panose="020F0502020204030204" pitchFamily="34" charset="0"/>
            </a:endParaRPr>
          </a:p>
        </p:txBody>
      </p:sp>
      <p:pic>
        <p:nvPicPr>
          <p:cNvPr id="16" name="Imagen 15" descr="Un colibrí parado en una rama&#10;&#10;Descripción generada automáticamente">
            <a:extLst>
              <a:ext uri="{FF2B5EF4-FFF2-40B4-BE49-F238E27FC236}">
                <a16:creationId xmlns="" xmlns:a16="http://schemas.microsoft.com/office/drawing/2014/main" id="{16B746A6-1D3C-8F45-BB29-57034BB2BA70}"/>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7458075" y="1"/>
            <a:ext cx="4733925" cy="6787678"/>
          </a:xfrm>
          <a:prstGeom prst="rect">
            <a:avLst/>
          </a:prstGeom>
          <a:effectLst>
            <a:softEdge rad="317500"/>
          </a:effectLst>
        </p:spPr>
      </p:pic>
      <p:sp>
        <p:nvSpPr>
          <p:cNvPr id="4"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0" tIns="596712" rIns="91440" bIns="177744" numCol="1" anchor="ctr" anchorCtr="0" compatLnSpc="1">
            <a:prstTxWarp prst="textNoShape">
              <a:avLst/>
            </a:prstTxWarp>
            <a:spAutoFit/>
          </a:bodyPr>
          <a:lstStyle/>
          <a:p>
            <a:endParaRPr lang="es-CL"/>
          </a:p>
        </p:txBody>
      </p:sp>
      <p:sp>
        <p:nvSpPr>
          <p:cNvPr id="7" name="docshape373"/>
          <p:cNvSpPr>
            <a:spLocks noChangeArrowheads="1"/>
          </p:cNvSpPr>
          <p:nvPr/>
        </p:nvSpPr>
        <p:spPr bwMode="auto">
          <a:xfrm>
            <a:off x="922512" y="1979295"/>
            <a:ext cx="7240987" cy="3755390"/>
          </a:xfrm>
          <a:prstGeom prst="rect">
            <a:avLst/>
          </a:prstGeom>
          <a:solidFill>
            <a:srgbClr val="FFFF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285750" lvl="0" indent="-285750" eaLnBrk="0" fontAlgn="base" hangingPunct="0">
              <a:spcBef>
                <a:spcPct val="0"/>
              </a:spcBef>
              <a:spcAft>
                <a:spcPct val="0"/>
              </a:spcAft>
              <a:buClrTx/>
              <a:buFont typeface="Wingdings" panose="05000000000000000000" pitchFamily="2" charset="2"/>
              <a:buChar char="§"/>
            </a:pPr>
            <a:endParaRPr lang="es-ES" altLang="es-CL" dirty="0" smtClean="0">
              <a:solidFill>
                <a:srgbClr val="4472C4"/>
              </a:solidFill>
              <a:latin typeface="Arial" panose="020B0604020202020204" pitchFamily="34" charset="0"/>
              <a:ea typeface="Candara" panose="020E0502030303020204" pitchFamily="34" charset="0"/>
              <a:cs typeface="Candara" panose="020E0502030303020204" pitchFamily="34" charset="0"/>
            </a:endParaRPr>
          </a:p>
          <a:p>
            <a:pPr marL="285750" lvl="0" indent="-285750" eaLnBrk="0" fontAlgn="base" hangingPunct="0">
              <a:spcBef>
                <a:spcPct val="0"/>
              </a:spcBef>
              <a:spcAft>
                <a:spcPct val="0"/>
              </a:spcAft>
              <a:buClrTx/>
              <a:buFont typeface="Wingdings" panose="05000000000000000000" pitchFamily="2" charset="2"/>
              <a:buChar char="§"/>
            </a:pPr>
            <a:endParaRPr lang="es-ES" altLang="es-CL" dirty="0">
              <a:solidFill>
                <a:srgbClr val="4472C4"/>
              </a:solidFill>
              <a:latin typeface="Arial" panose="020B0604020202020204" pitchFamily="34" charset="0"/>
              <a:ea typeface="Candara" panose="020E0502030303020204" pitchFamily="34" charset="0"/>
              <a:cs typeface="Candara" panose="020E0502030303020204" pitchFamily="34" charset="0"/>
            </a:endParaRPr>
          </a:p>
          <a:p>
            <a:pPr marL="285750" lvl="0" indent="-285750" eaLnBrk="0" fontAlgn="base" hangingPunct="0">
              <a:spcBef>
                <a:spcPct val="0"/>
              </a:spcBef>
              <a:spcAft>
                <a:spcPct val="0"/>
              </a:spcAft>
              <a:buClrTx/>
              <a:buFont typeface="Wingdings" panose="05000000000000000000" pitchFamily="2" charset="2"/>
              <a:buChar char="§"/>
            </a:pPr>
            <a:r>
              <a:rPr lang="es-ES" altLang="es-CL" dirty="0" smtClean="0">
                <a:solidFill>
                  <a:srgbClr val="3333CC"/>
                </a:solidFill>
                <a:latin typeface="Calibri" panose="020F0502020204030204" pitchFamily="34" charset="0"/>
                <a:ea typeface="Candara" panose="020E0502030303020204" pitchFamily="34" charset="0"/>
                <a:cs typeface="Candara" panose="020E0502030303020204" pitchFamily="34" charset="0"/>
              </a:rPr>
              <a:t>Las </a:t>
            </a:r>
            <a:r>
              <a:rPr lang="es-ES" altLang="es-CL" dirty="0">
                <a:solidFill>
                  <a:srgbClr val="3333CC"/>
                </a:solidFill>
                <a:latin typeface="Calibri" panose="020F0502020204030204" pitchFamily="34" charset="0"/>
                <a:ea typeface="Candara" panose="020E0502030303020204" pitchFamily="34" charset="0"/>
                <a:cs typeface="Candara" panose="020E0502030303020204" pitchFamily="34" charset="0"/>
              </a:rPr>
              <a:t>autoridades nacionales deberían procurar fomentar la internalización de los costos ambientales y el uso de instrumentos económicos, teniendo en cuenta el criterio de que el que contamina debe, en principio, cargar con los costos de la contaminación, teniendo debidamente en cuenta el interés público y sin distorsionar el comercio ni las inversiones internacionales.</a:t>
            </a:r>
            <a:endParaRPr lang="es-CL" altLang="es-CL" dirty="0">
              <a:solidFill>
                <a:srgbClr val="3333CC"/>
              </a:solidFill>
              <a:latin typeface="Calibri" panose="020F0502020204030204" pitchFamily="34" charset="0"/>
            </a:endParaRPr>
          </a:p>
          <a:p>
            <a:pPr marL="285750" lvl="0" indent="-285750" eaLnBrk="0" fontAlgn="base" hangingPunct="0">
              <a:spcBef>
                <a:spcPct val="0"/>
              </a:spcBef>
              <a:spcAft>
                <a:spcPct val="0"/>
              </a:spcAft>
              <a:buClrTx/>
              <a:buFont typeface="Wingdings" panose="05000000000000000000" pitchFamily="2" charset="2"/>
              <a:buChar char="§"/>
            </a:pPr>
            <a:r>
              <a:rPr lang="es-ES" altLang="es-CL" dirty="0">
                <a:solidFill>
                  <a:srgbClr val="3333CC"/>
                </a:solidFill>
                <a:latin typeface="Calibri" panose="020F0502020204030204" pitchFamily="34" charset="0"/>
                <a:ea typeface="Candara" panose="020E0502030303020204" pitchFamily="34" charset="0"/>
                <a:cs typeface="Candara" panose="020E0502030303020204" pitchFamily="34" charset="0"/>
              </a:rPr>
              <a:t>Los costos asociados a la contaminación deben ser asumidos por el causante de la misma.</a:t>
            </a:r>
            <a:endParaRPr lang="es-CL" altLang="es-CL" dirty="0">
              <a:solidFill>
                <a:srgbClr val="3333CC"/>
              </a:solidFill>
              <a:latin typeface="Calibri" panose="020F0502020204030204" pitchFamily="34" charset="0"/>
            </a:endParaRPr>
          </a:p>
          <a:p>
            <a:pPr marL="285750" lvl="0" indent="-285750" eaLnBrk="0" fontAlgn="base" hangingPunct="0">
              <a:spcBef>
                <a:spcPct val="0"/>
              </a:spcBef>
              <a:spcAft>
                <a:spcPct val="0"/>
              </a:spcAft>
              <a:buClrTx/>
              <a:buFont typeface="Wingdings" panose="05000000000000000000" pitchFamily="2" charset="2"/>
              <a:buChar char="§"/>
            </a:pPr>
            <a:r>
              <a:rPr lang="es-ES" altLang="es-CL" dirty="0">
                <a:solidFill>
                  <a:srgbClr val="3333CC"/>
                </a:solidFill>
                <a:latin typeface="Calibri" panose="020F0502020204030204" pitchFamily="34" charset="0"/>
                <a:ea typeface="Candara" panose="020E0502030303020204" pitchFamily="34" charset="0"/>
                <a:cs typeface="Candara" panose="020E0502030303020204" pitchFamily="34" charset="0"/>
              </a:rPr>
              <a:t>Internalización de externalidad </a:t>
            </a:r>
            <a:r>
              <a:rPr lang="es-ES" altLang="es-CL" dirty="0" smtClean="0">
                <a:solidFill>
                  <a:srgbClr val="3333CC"/>
                </a:solidFill>
                <a:latin typeface="Calibri" panose="020F0502020204030204" pitchFamily="34" charset="0"/>
                <a:ea typeface="Candara" panose="020E0502030303020204" pitchFamily="34" charset="0"/>
                <a:cs typeface="Candara" panose="020E0502030303020204" pitchFamily="34" charset="0"/>
              </a:rPr>
              <a:t>negativa.</a:t>
            </a:r>
          </a:p>
          <a:p>
            <a:pPr marL="285750" lvl="0" indent="-285750" eaLnBrk="0" fontAlgn="base" hangingPunct="0">
              <a:spcBef>
                <a:spcPct val="0"/>
              </a:spcBef>
              <a:spcAft>
                <a:spcPct val="0"/>
              </a:spcAft>
              <a:buClrTx/>
              <a:buFont typeface="Wingdings" panose="05000000000000000000" pitchFamily="2" charset="2"/>
              <a:buChar char="§"/>
            </a:pPr>
            <a:r>
              <a:rPr lang="es-ES" dirty="0" smtClean="0">
                <a:solidFill>
                  <a:srgbClr val="3333CC"/>
                </a:solidFill>
                <a:latin typeface="Calibri" panose="020F0502020204030204" pitchFamily="34" charset="0"/>
              </a:rPr>
              <a:t>Algunos </a:t>
            </a:r>
            <a:r>
              <a:rPr lang="es-ES" dirty="0">
                <a:solidFill>
                  <a:srgbClr val="3333CC"/>
                </a:solidFill>
                <a:latin typeface="Calibri" panose="020F0502020204030204" pitchFamily="34" charset="0"/>
              </a:rPr>
              <a:t>de los tratados internacionales que han incorporado este principio son el Convenio de Basilea sobre el Control de los Movimientos Transfronterizos de los Desechos Peligrosos y su Eliminación, y su Protocolo sobre Responsabilidad, y el Convenio Internacional sobre Responsabilidad Civil por daños causados por la contaminación de las aguas del mar por hidrocarburos </a:t>
            </a:r>
            <a:r>
              <a:rPr lang="es-ES" dirty="0" smtClean="0">
                <a:solidFill>
                  <a:srgbClr val="3333CC"/>
                </a:solidFill>
                <a:latin typeface="Calibri" panose="020F0502020204030204" pitchFamily="34" charset="0"/>
              </a:rPr>
              <a:t>.</a:t>
            </a:r>
          </a:p>
          <a:p>
            <a:pPr marL="285750" lvl="0" indent="-285750" eaLnBrk="0" fontAlgn="base" hangingPunct="0">
              <a:spcBef>
                <a:spcPct val="0"/>
              </a:spcBef>
              <a:spcAft>
                <a:spcPct val="0"/>
              </a:spcAft>
              <a:buClrTx/>
              <a:buFont typeface="Wingdings" panose="05000000000000000000" pitchFamily="2" charset="2"/>
              <a:buChar char="§"/>
            </a:pPr>
            <a:r>
              <a:rPr lang="es-ES" dirty="0" smtClean="0">
                <a:solidFill>
                  <a:srgbClr val="3333CC"/>
                </a:solidFill>
                <a:latin typeface="Calibri" panose="020F0502020204030204" pitchFamily="34" charset="0"/>
              </a:rPr>
              <a:t>Consagrado </a:t>
            </a:r>
            <a:r>
              <a:rPr lang="es-ES" dirty="0">
                <a:solidFill>
                  <a:srgbClr val="3333CC"/>
                </a:solidFill>
                <a:latin typeface="Calibri" panose="020F0502020204030204" pitchFamily="34" charset="0"/>
              </a:rPr>
              <a:t>en las legislaciones de países como Brasil, Canadá, Colombia, Ecuador, y México, en nuestra región .</a:t>
            </a:r>
            <a:endParaRPr lang="es-CL" dirty="0">
              <a:solidFill>
                <a:srgbClr val="3333CC"/>
              </a:solidFill>
              <a:latin typeface="Calibri" panose="020F0502020204030204" pitchFamily="34" charset="0"/>
            </a:endParaRPr>
          </a:p>
          <a:p>
            <a:pPr marL="285750" lvl="0" indent="-285750" eaLnBrk="0" fontAlgn="base" hangingPunct="0">
              <a:spcBef>
                <a:spcPct val="0"/>
              </a:spcBef>
              <a:spcAft>
                <a:spcPct val="0"/>
              </a:spcAft>
              <a:buClrTx/>
              <a:buFont typeface="Wingdings" panose="05000000000000000000" pitchFamily="2" charset="2"/>
              <a:buChar char="§"/>
            </a:pPr>
            <a:endParaRPr lang="es-ES" altLang="es-CL" dirty="0">
              <a:solidFill>
                <a:schemeClr val="tx1"/>
              </a:solidFill>
              <a:latin typeface="Arial" panose="020B0604020202020204" pitchFamily="34" charset="0"/>
              <a:ea typeface="Candara" panose="020E0502030303020204" pitchFamily="34" charset="0"/>
              <a:cs typeface="Candara" panose="020E0502030303020204" pitchFamily="34" charset="0"/>
            </a:endParaRPr>
          </a:p>
          <a:p>
            <a:endParaRPr lang="es-CL" dirty="0"/>
          </a:p>
        </p:txBody>
      </p:sp>
      <p:sp>
        <p:nvSpPr>
          <p:cNvPr id="5" name="Rectangle 6"/>
          <p:cNvSpPr>
            <a:spLocks noChangeArrowheads="1"/>
          </p:cNvSpPr>
          <p:nvPr/>
        </p:nvSpPr>
        <p:spPr bwMode="auto">
          <a:xfrm>
            <a:off x="0" y="118646"/>
            <a:ext cx="18473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CL" sz="2000" b="0" i="0" u="none" strike="noStrike" cap="none" normalizeH="0" baseline="0" dirty="0" smtClean="0">
                <a:ln>
                  <a:noFill/>
                </a:ln>
                <a:solidFill>
                  <a:schemeClr val="tx1"/>
                </a:solidFill>
                <a:effectLst/>
                <a:latin typeface="Arial" panose="020B0604020202020204" pitchFamily="34" charset="0"/>
                <a:ea typeface="Candara" panose="020E0502030303020204" pitchFamily="34" charset="0"/>
                <a:cs typeface="Candara" panose="020E0502030303020204" pitchFamily="34" charset="0"/>
              </a:rPr>
              <a:t/>
            </a:r>
            <a:br>
              <a:rPr kumimoji="0" lang="es-ES" altLang="es-CL" sz="2000" b="0" i="0" u="none" strike="noStrike" cap="none" normalizeH="0" baseline="0" dirty="0" smtClean="0">
                <a:ln>
                  <a:noFill/>
                </a:ln>
                <a:solidFill>
                  <a:schemeClr val="tx1"/>
                </a:solidFill>
                <a:effectLst/>
                <a:latin typeface="Arial" panose="020B0604020202020204" pitchFamily="34" charset="0"/>
                <a:ea typeface="Candara" panose="020E0502030303020204" pitchFamily="34" charset="0"/>
                <a:cs typeface="Candara" panose="020E0502030303020204" pitchFamily="34" charset="0"/>
              </a:rPr>
            </a:br>
            <a:endParaRPr kumimoji="0" lang="es-ES" altLang="es-CL" sz="1800" b="0" i="0" u="none" strike="noStrike" cap="none" normalizeH="0" baseline="0" dirty="0" smtClean="0">
              <a:ln>
                <a:noFill/>
              </a:ln>
              <a:solidFill>
                <a:schemeClr val="tx1"/>
              </a:solidFill>
              <a:effectLst/>
              <a:latin typeface="Arial" panose="020B0604020202020204" pitchFamily="34" charset="0"/>
            </a:endParaRPr>
          </a:p>
        </p:txBody>
      </p:sp>
      <p:sp>
        <p:nvSpPr>
          <p:cNvPr id="10" name="Flecha abajo 9"/>
          <p:cNvSpPr/>
          <p:nvPr/>
        </p:nvSpPr>
        <p:spPr>
          <a:xfrm>
            <a:off x="3283027" y="1520328"/>
            <a:ext cx="539826" cy="694062"/>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910444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16BA628-7127-9B4F-81B6-C6B6E1E90EC2}"/>
              </a:ext>
            </a:extLst>
          </p:cNvPr>
          <p:cNvSpPr>
            <a:spLocks noGrp="1"/>
          </p:cNvSpPr>
          <p:nvPr>
            <p:ph type="title"/>
          </p:nvPr>
        </p:nvSpPr>
        <p:spPr/>
        <p:txBody>
          <a:bodyPr/>
          <a:lstStyle/>
          <a:p>
            <a:r>
              <a:rPr lang="es-CL" dirty="0" smtClean="0"/>
              <a:t>                                                                                                                                                                                                                                                                                                                                    </a:t>
            </a:r>
            <a:endParaRPr lang="es-CL" dirty="0"/>
          </a:p>
        </p:txBody>
      </p:sp>
      <p:pic>
        <p:nvPicPr>
          <p:cNvPr id="3" name="Imagen 2" descr="Un pájaro verde sobre un tronco&#10;&#10;Descripción generada automáticamente con confianza baja">
            <a:extLst>
              <a:ext uri="{FF2B5EF4-FFF2-40B4-BE49-F238E27FC236}">
                <a16:creationId xmlns="" xmlns:a16="http://schemas.microsoft.com/office/drawing/2014/main" id="{0150E7D0-F5D0-9747-A8D9-9430160A12EB}"/>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338445" y="1903178"/>
            <a:ext cx="4772025" cy="4729158"/>
          </a:xfrm>
          <a:prstGeom prst="rect">
            <a:avLst/>
          </a:prstGeom>
          <a:effectLst>
            <a:softEdge rad="635000"/>
          </a:effectLst>
        </p:spPr>
      </p:pic>
      <p:sp>
        <p:nvSpPr>
          <p:cNvPr id="4" name="CuadroTexto 3"/>
          <p:cNvSpPr txBox="1"/>
          <p:nvPr/>
        </p:nvSpPr>
        <p:spPr>
          <a:xfrm>
            <a:off x="7036567" y="2173184"/>
            <a:ext cx="5155433" cy="3887515"/>
          </a:xfrm>
          <a:prstGeom prst="rect">
            <a:avLst/>
          </a:prstGeom>
          <a:noFill/>
        </p:spPr>
        <p:txBody>
          <a:bodyPr wrap="square" rtlCol="0">
            <a:spAutoFit/>
          </a:bodyPr>
          <a:lstStyle/>
          <a:p>
            <a:pPr algn="just"/>
            <a:r>
              <a:rPr lang="es-ES" sz="1600" dirty="0">
                <a:latin typeface="Calibri" panose="020F0502020204030204" pitchFamily="34" charset="0"/>
              </a:rPr>
              <a:t>El mejor modo de tratar las cuestiones ambientales es con </a:t>
            </a:r>
            <a:r>
              <a:rPr lang="es-ES" sz="1600" b="1" dirty="0">
                <a:latin typeface="Calibri" panose="020F0502020204030204" pitchFamily="34" charset="0"/>
              </a:rPr>
              <a:t>la participación de todos los ciudadanos </a:t>
            </a:r>
            <a:r>
              <a:rPr lang="es-ES" sz="1600" dirty="0">
                <a:latin typeface="Calibri" panose="020F0502020204030204" pitchFamily="34" charset="0"/>
              </a:rPr>
              <a:t>interesados, en el nivel que corresponda.</a:t>
            </a:r>
            <a:endParaRPr lang="es-CL" sz="1600" dirty="0">
              <a:latin typeface="Calibri" panose="020F0502020204030204" pitchFamily="34" charset="0"/>
            </a:endParaRPr>
          </a:p>
          <a:p>
            <a:pPr algn="just"/>
            <a:r>
              <a:rPr lang="es-ES" sz="1600" dirty="0">
                <a:latin typeface="Calibri" panose="020F0502020204030204" pitchFamily="34" charset="0"/>
              </a:rPr>
              <a:t>En el plano nacional, toda persona deberá tener </a:t>
            </a:r>
            <a:r>
              <a:rPr lang="es-ES" sz="1600" b="1" dirty="0">
                <a:latin typeface="Calibri" panose="020F0502020204030204" pitchFamily="34" charset="0"/>
              </a:rPr>
              <a:t>acceso adecuado a la información </a:t>
            </a:r>
            <a:r>
              <a:rPr lang="es-ES" sz="1600" dirty="0">
                <a:latin typeface="Calibri" panose="020F0502020204030204" pitchFamily="34" charset="0"/>
              </a:rPr>
              <a:t>sobre el medio ambiente de que dispongan las autoridades públicas, incluida la información sobre los materiales y las actividades que encierran peligro en sus comunidades, así como la oportunidad de participar en los procesos de adopción de decisiones.</a:t>
            </a:r>
            <a:endParaRPr lang="es-CL" sz="1600" dirty="0">
              <a:latin typeface="Calibri" panose="020F0502020204030204" pitchFamily="34" charset="0"/>
            </a:endParaRPr>
          </a:p>
          <a:p>
            <a:pPr algn="just"/>
            <a:r>
              <a:rPr lang="es-ES" sz="1600" dirty="0">
                <a:latin typeface="Calibri" panose="020F0502020204030204" pitchFamily="34" charset="0"/>
              </a:rPr>
              <a:t>Los estados deberán facilitar y fomentar la sensibilización y la participación de la población poniendo la información a disposición de todos.</a:t>
            </a:r>
            <a:endParaRPr lang="es-CL" sz="1600" dirty="0">
              <a:latin typeface="Calibri" panose="020F0502020204030204" pitchFamily="34" charset="0"/>
            </a:endParaRPr>
          </a:p>
          <a:p>
            <a:pPr algn="just"/>
            <a:r>
              <a:rPr lang="es-ES" sz="1600" b="1" dirty="0">
                <a:latin typeface="Calibri" panose="020F0502020204030204" pitchFamily="34" charset="0"/>
              </a:rPr>
              <a:t>Deberá proporcionarse acceso efectivo a los procedimientos judiciales y administrativos, entre éstos el resarcimiento de daños y los recursos pertinentes.</a:t>
            </a:r>
            <a:endParaRPr lang="es-CL" sz="1600" dirty="0">
              <a:latin typeface="Calibri" panose="020F0502020204030204" pitchFamily="34" charset="0"/>
            </a:endParaRPr>
          </a:p>
        </p:txBody>
      </p:sp>
      <p:sp>
        <p:nvSpPr>
          <p:cNvPr id="5" name="Elipse 4"/>
          <p:cNvSpPr/>
          <p:nvPr/>
        </p:nvSpPr>
        <p:spPr>
          <a:xfrm>
            <a:off x="5284519" y="2173184"/>
            <a:ext cx="1496291" cy="1401289"/>
          </a:xfrm>
          <a:prstGeom prst="ellipse">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       </a:t>
            </a:r>
            <a:endParaRPr lang="es-CL" dirty="0"/>
          </a:p>
        </p:txBody>
      </p:sp>
      <p:sp>
        <p:nvSpPr>
          <p:cNvPr id="6" name="Elipse 5"/>
          <p:cNvSpPr/>
          <p:nvPr/>
        </p:nvSpPr>
        <p:spPr>
          <a:xfrm>
            <a:off x="5284518" y="3692760"/>
            <a:ext cx="1496291" cy="1401289"/>
          </a:xfrm>
          <a:prstGeom prst="ellipse">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Elipse 6"/>
          <p:cNvSpPr/>
          <p:nvPr/>
        </p:nvSpPr>
        <p:spPr>
          <a:xfrm>
            <a:off x="5284519" y="5231047"/>
            <a:ext cx="1496291" cy="1401289"/>
          </a:xfrm>
          <a:prstGeom prst="ellipse">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CuadroTexto 7"/>
          <p:cNvSpPr txBox="1"/>
          <p:nvPr/>
        </p:nvSpPr>
        <p:spPr>
          <a:xfrm>
            <a:off x="5448918" y="2517569"/>
            <a:ext cx="1331892" cy="738664"/>
          </a:xfrm>
          <a:prstGeom prst="rect">
            <a:avLst/>
          </a:prstGeom>
          <a:noFill/>
        </p:spPr>
        <p:txBody>
          <a:bodyPr wrap="square" rtlCol="0">
            <a:spAutoFit/>
          </a:bodyPr>
          <a:lstStyle/>
          <a:p>
            <a:r>
              <a:rPr lang="es-ES" b="1" dirty="0">
                <a:solidFill>
                  <a:schemeClr val="bg1"/>
                </a:solidFill>
              </a:rPr>
              <a:t>Acceso a la información ambiental</a:t>
            </a:r>
            <a:endParaRPr lang="es-CL" dirty="0">
              <a:solidFill>
                <a:schemeClr val="bg1"/>
              </a:solidFill>
            </a:endParaRPr>
          </a:p>
        </p:txBody>
      </p:sp>
      <p:sp>
        <p:nvSpPr>
          <p:cNvPr id="9" name="CuadroTexto 8"/>
          <p:cNvSpPr txBox="1"/>
          <p:nvPr/>
        </p:nvSpPr>
        <p:spPr>
          <a:xfrm>
            <a:off x="5448918" y="3827341"/>
            <a:ext cx="1331891" cy="1384995"/>
          </a:xfrm>
          <a:prstGeom prst="rect">
            <a:avLst/>
          </a:prstGeom>
          <a:noFill/>
        </p:spPr>
        <p:txBody>
          <a:bodyPr wrap="square" rtlCol="0">
            <a:spAutoFit/>
          </a:bodyPr>
          <a:lstStyle/>
          <a:p>
            <a:r>
              <a:rPr lang="es-ES" b="1" dirty="0">
                <a:solidFill>
                  <a:schemeClr val="bg1"/>
                </a:solidFill>
              </a:rPr>
              <a:t>Acceso a la Participación ciudadana en materia ambiental</a:t>
            </a:r>
            <a:endParaRPr lang="es-CL" dirty="0">
              <a:solidFill>
                <a:schemeClr val="bg1"/>
              </a:solidFill>
            </a:endParaRPr>
          </a:p>
          <a:p>
            <a:endParaRPr lang="es-CL" dirty="0"/>
          </a:p>
        </p:txBody>
      </p:sp>
      <p:sp>
        <p:nvSpPr>
          <p:cNvPr id="10" name="CuadroTexto 9"/>
          <p:cNvSpPr txBox="1"/>
          <p:nvPr/>
        </p:nvSpPr>
        <p:spPr>
          <a:xfrm>
            <a:off x="5525656" y="5496346"/>
            <a:ext cx="1195256" cy="738664"/>
          </a:xfrm>
          <a:prstGeom prst="rect">
            <a:avLst/>
          </a:prstGeom>
          <a:noFill/>
        </p:spPr>
        <p:txBody>
          <a:bodyPr wrap="square" rtlCol="0">
            <a:spAutoFit/>
          </a:bodyPr>
          <a:lstStyle/>
          <a:p>
            <a:r>
              <a:rPr lang="es-ES" b="1" dirty="0" smtClean="0">
                <a:solidFill>
                  <a:schemeClr val="bg1"/>
                </a:solidFill>
              </a:rPr>
              <a:t>Acceso a la Justicia ambiental</a:t>
            </a:r>
            <a:endParaRPr lang="es-CL" dirty="0">
              <a:solidFill>
                <a:schemeClr val="bg1"/>
              </a:solidFill>
            </a:endParaRPr>
          </a:p>
        </p:txBody>
      </p:sp>
      <p:sp>
        <p:nvSpPr>
          <p:cNvPr id="11" name="Flecha abajo 10"/>
          <p:cNvSpPr/>
          <p:nvPr/>
        </p:nvSpPr>
        <p:spPr>
          <a:xfrm>
            <a:off x="5949108" y="3477179"/>
            <a:ext cx="165755" cy="3288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Flecha abajo 11"/>
          <p:cNvSpPr/>
          <p:nvPr/>
        </p:nvSpPr>
        <p:spPr>
          <a:xfrm>
            <a:off x="5905542" y="5037255"/>
            <a:ext cx="165755" cy="3096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Flecha arriba 12"/>
          <p:cNvSpPr/>
          <p:nvPr/>
        </p:nvSpPr>
        <p:spPr>
          <a:xfrm flipH="1">
            <a:off x="6158431" y="5037256"/>
            <a:ext cx="160956" cy="2883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Flecha arriba 13"/>
          <p:cNvSpPr/>
          <p:nvPr/>
        </p:nvSpPr>
        <p:spPr>
          <a:xfrm>
            <a:off x="6206223" y="3447980"/>
            <a:ext cx="199033" cy="2883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CuadroTexto 14"/>
          <p:cNvSpPr txBox="1"/>
          <p:nvPr/>
        </p:nvSpPr>
        <p:spPr>
          <a:xfrm>
            <a:off x="2478795" y="365125"/>
            <a:ext cx="6268598" cy="954107"/>
          </a:xfrm>
          <a:prstGeom prst="rect">
            <a:avLst/>
          </a:prstGeom>
          <a:noFill/>
        </p:spPr>
        <p:txBody>
          <a:bodyPr wrap="square" rtlCol="0">
            <a:spAutoFit/>
          </a:bodyPr>
          <a:lstStyle/>
          <a:p>
            <a:pPr algn="ctr"/>
            <a:r>
              <a:rPr lang="es-CL" sz="2800" dirty="0" smtClean="0">
                <a:solidFill>
                  <a:srgbClr val="006600"/>
                </a:solidFill>
                <a:latin typeface="Calibri" panose="020F0502020204030204" pitchFamily="34" charset="0"/>
              </a:rPr>
              <a:t>Principios de Justicia Ambiental: Derechos de Acceso</a:t>
            </a:r>
            <a:endParaRPr lang="es-CL" sz="2800" dirty="0">
              <a:solidFill>
                <a:srgbClr val="006600"/>
              </a:solidFill>
              <a:latin typeface="Calibri" panose="020F0502020204030204" pitchFamily="34" charset="0"/>
            </a:endParaRPr>
          </a:p>
        </p:txBody>
      </p:sp>
    </p:spTree>
    <p:extLst>
      <p:ext uri="{BB962C8B-B14F-4D97-AF65-F5344CB8AC3E}">
        <p14:creationId xmlns:p14="http://schemas.microsoft.com/office/powerpoint/2010/main" val="3105571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61CB2CE-EE13-F347-83D6-D57AB4E7DE8E}"/>
              </a:ext>
            </a:extLst>
          </p:cNvPr>
          <p:cNvSpPr>
            <a:spLocks noGrp="1"/>
          </p:cNvSpPr>
          <p:nvPr>
            <p:ph type="title"/>
          </p:nvPr>
        </p:nvSpPr>
        <p:spPr>
          <a:xfrm>
            <a:off x="474644" y="221905"/>
            <a:ext cx="10515600" cy="1325563"/>
          </a:xfrm>
        </p:spPr>
        <p:txBody>
          <a:bodyPr/>
          <a:lstStyle/>
          <a:p>
            <a:pPr algn="ctr"/>
            <a:r>
              <a:rPr lang="es-CL" dirty="0" smtClean="0">
                <a:solidFill>
                  <a:srgbClr val="006600"/>
                </a:solidFill>
                <a:latin typeface="Calibri" panose="020F0502020204030204" pitchFamily="34" charset="0"/>
              </a:rPr>
              <a:t>Aportes de Escazú</a:t>
            </a:r>
            <a:endParaRPr lang="es-CL" dirty="0">
              <a:solidFill>
                <a:srgbClr val="006600"/>
              </a:solidFill>
              <a:latin typeface="Calibri" panose="020F0502020204030204" pitchFamily="34" charset="0"/>
            </a:endParaRPr>
          </a:p>
        </p:txBody>
      </p:sp>
      <p:sp>
        <p:nvSpPr>
          <p:cNvPr id="4" name="Preparación 3">
            <a:extLst>
              <a:ext uri="{FF2B5EF4-FFF2-40B4-BE49-F238E27FC236}">
                <a16:creationId xmlns="" xmlns:a16="http://schemas.microsoft.com/office/drawing/2014/main" id="{876B1029-50D7-DE40-8C09-7F6A0B044C91}"/>
              </a:ext>
            </a:extLst>
          </p:cNvPr>
          <p:cNvSpPr/>
          <p:nvPr/>
        </p:nvSpPr>
        <p:spPr>
          <a:xfrm>
            <a:off x="15894" y="272629"/>
            <a:ext cx="3603811" cy="3240741"/>
          </a:xfrm>
          <a:prstGeom prst="flowChartPreparation">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 name="Imagen 4">
            <a:extLst>
              <a:ext uri="{FF2B5EF4-FFF2-40B4-BE49-F238E27FC236}">
                <a16:creationId xmlns="" xmlns:a16="http://schemas.microsoft.com/office/drawing/2014/main" id="{0D3BE90A-D14E-2741-AD9B-5C4849E091A5}"/>
              </a:ext>
            </a:extLst>
          </p:cNvPr>
          <p:cNvPicPr>
            <a:picLocks noChangeAspect="1"/>
          </p:cNvPicPr>
          <p:nvPr/>
        </p:nvPicPr>
        <p:blipFill>
          <a:blip r:embed="rId2"/>
          <a:stretch>
            <a:fillRect/>
          </a:stretch>
        </p:blipFill>
        <p:spPr>
          <a:xfrm>
            <a:off x="499987" y="541305"/>
            <a:ext cx="2635623" cy="2703387"/>
          </a:xfrm>
          <a:prstGeom prst="rect">
            <a:avLst/>
          </a:prstGeom>
          <a:solidFill>
            <a:srgbClr val="006666"/>
          </a:solidFill>
        </p:spPr>
      </p:pic>
      <p:sp>
        <p:nvSpPr>
          <p:cNvPr id="3" name="CuadroTexto 2"/>
          <p:cNvSpPr txBox="1"/>
          <p:nvPr/>
        </p:nvSpPr>
        <p:spPr>
          <a:xfrm>
            <a:off x="6125378" y="2324559"/>
            <a:ext cx="6687239" cy="954107"/>
          </a:xfrm>
          <a:prstGeom prst="rect">
            <a:avLst/>
          </a:prstGeom>
          <a:noFill/>
        </p:spPr>
        <p:txBody>
          <a:bodyPr wrap="square" rtlCol="0">
            <a:spAutoFit/>
          </a:bodyPr>
          <a:lstStyle/>
          <a:p>
            <a:r>
              <a:rPr lang="es-ES" dirty="0"/>
              <a:t>El Acuerdo de Escazú, Adoptado el 4 de marzo de 2018 en Costa Rica Relacionado con el ODS 16</a:t>
            </a:r>
            <a:endParaRPr lang="es-CL" dirty="0"/>
          </a:p>
          <a:p>
            <a:r>
              <a:rPr lang="es-ES" dirty="0"/>
              <a:t/>
            </a:r>
            <a:br>
              <a:rPr lang="es-ES" dirty="0"/>
            </a:br>
            <a:endParaRPr lang="es-CL" dirty="0"/>
          </a:p>
        </p:txBody>
      </p:sp>
      <p:pic>
        <p:nvPicPr>
          <p:cNvPr id="6" name="docshape282"/>
          <p:cNvPicPr/>
          <p:nvPr/>
        </p:nvPicPr>
        <p:blipFill>
          <a:blip r:embed="rId3">
            <a:extLst>
              <a:ext uri="{28A0092B-C50C-407E-A947-70E740481C1C}">
                <a14:useLocalDpi xmlns:a14="http://schemas.microsoft.com/office/drawing/2010/main" val="0"/>
              </a:ext>
            </a:extLst>
          </a:blip>
          <a:srcRect/>
          <a:stretch>
            <a:fillRect/>
          </a:stretch>
        </p:blipFill>
        <p:spPr bwMode="auto">
          <a:xfrm>
            <a:off x="8594075" y="2801612"/>
            <a:ext cx="3200400" cy="429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docshape283"/>
          <p:cNvPicPr/>
          <p:nvPr/>
        </p:nvPicPr>
        <p:blipFill>
          <a:blip r:embed="rId4">
            <a:extLst>
              <a:ext uri="{28A0092B-C50C-407E-A947-70E740481C1C}">
                <a14:useLocalDpi xmlns:a14="http://schemas.microsoft.com/office/drawing/2010/main" val="0"/>
              </a:ext>
            </a:extLst>
          </a:blip>
          <a:srcRect/>
          <a:stretch>
            <a:fillRect/>
          </a:stretch>
        </p:blipFill>
        <p:spPr bwMode="auto">
          <a:xfrm>
            <a:off x="3351644" y="3029639"/>
            <a:ext cx="4505325" cy="499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p:cNvSpPr txBox="1"/>
          <p:nvPr/>
        </p:nvSpPr>
        <p:spPr>
          <a:xfrm>
            <a:off x="455918" y="6106139"/>
            <a:ext cx="5728771" cy="523220"/>
          </a:xfrm>
          <a:prstGeom prst="rect">
            <a:avLst/>
          </a:prstGeom>
          <a:noFill/>
        </p:spPr>
        <p:txBody>
          <a:bodyPr wrap="square" rtlCol="0">
            <a:spAutoFit/>
          </a:bodyPr>
          <a:lstStyle/>
          <a:p>
            <a:r>
              <a:rPr lang="es-CL" dirty="0" smtClean="0"/>
              <a:t>Tomada de presentación elaborada por la PROFESORA Valentina Durán para este curso, semestre primavera 2021</a:t>
            </a:r>
            <a:endParaRPr lang="es-CL" dirty="0"/>
          </a:p>
        </p:txBody>
      </p:sp>
    </p:spTree>
    <p:extLst>
      <p:ext uri="{BB962C8B-B14F-4D97-AF65-F5344CB8AC3E}">
        <p14:creationId xmlns:p14="http://schemas.microsoft.com/office/powerpoint/2010/main" val="1125563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0"/>
            <a:ext cx="4572000" cy="6858000"/>
          </a:xfrm>
          <a:prstGeom prst="rect">
            <a:avLst/>
          </a:prstGeom>
          <a:effectLst>
            <a:softEdge rad="635000"/>
          </a:effectLst>
        </p:spPr>
      </p:pic>
      <p:sp>
        <p:nvSpPr>
          <p:cNvPr id="4" name="Pentágono 3"/>
          <p:cNvSpPr/>
          <p:nvPr/>
        </p:nvSpPr>
        <p:spPr>
          <a:xfrm>
            <a:off x="638979" y="2543019"/>
            <a:ext cx="2820318" cy="1707614"/>
          </a:xfrm>
          <a:prstGeom prst="homePlate">
            <a:avLst/>
          </a:prstGeom>
          <a:solidFill>
            <a:schemeClr val="accent4">
              <a:lumMod val="60000"/>
              <a:lumOff val="4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CuadroTexto 4"/>
          <p:cNvSpPr txBox="1"/>
          <p:nvPr/>
        </p:nvSpPr>
        <p:spPr>
          <a:xfrm>
            <a:off x="936434" y="2917103"/>
            <a:ext cx="2225407" cy="830997"/>
          </a:xfrm>
          <a:prstGeom prst="rect">
            <a:avLst/>
          </a:prstGeom>
          <a:noFill/>
        </p:spPr>
        <p:txBody>
          <a:bodyPr wrap="square" rtlCol="0">
            <a:spAutoFit/>
          </a:bodyPr>
          <a:lstStyle/>
          <a:p>
            <a:r>
              <a:rPr lang="es-CL" sz="2400" b="1" dirty="0" smtClean="0">
                <a:solidFill>
                  <a:srgbClr val="006600"/>
                </a:solidFill>
                <a:latin typeface="Calibri" panose="020F0502020204030204" pitchFamily="34" charset="0"/>
                <a:cs typeface="Arial" panose="020B0604020202020204" pitchFamily="34" charset="0"/>
              </a:rPr>
              <a:t>Otros Principios Ambientales</a:t>
            </a:r>
            <a:endParaRPr lang="es-CL" sz="2400" b="1" dirty="0">
              <a:solidFill>
                <a:srgbClr val="006600"/>
              </a:solidFill>
              <a:latin typeface="Calibri" panose="020F0502020204030204" pitchFamily="34" charset="0"/>
              <a:cs typeface="Arial" panose="020B0604020202020204" pitchFamily="34" charset="0"/>
            </a:endParaRPr>
          </a:p>
        </p:txBody>
      </p:sp>
      <p:sp>
        <p:nvSpPr>
          <p:cNvPr id="6" name="Llamada de flecha a la izquierda 5"/>
          <p:cNvSpPr/>
          <p:nvPr/>
        </p:nvSpPr>
        <p:spPr>
          <a:xfrm>
            <a:off x="7610820" y="1385371"/>
            <a:ext cx="3339947" cy="4087258"/>
          </a:xfrm>
          <a:prstGeom prst="leftArrowCallout">
            <a:avLst/>
          </a:prstGeom>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L"/>
          </a:p>
        </p:txBody>
      </p:sp>
      <p:sp>
        <p:nvSpPr>
          <p:cNvPr id="16" name="CuadroTexto 15"/>
          <p:cNvSpPr txBox="1"/>
          <p:nvPr/>
        </p:nvSpPr>
        <p:spPr>
          <a:xfrm>
            <a:off x="8890612" y="1013551"/>
            <a:ext cx="2159306" cy="4893647"/>
          </a:xfrm>
          <a:prstGeom prst="rect">
            <a:avLst/>
          </a:prstGeom>
          <a:noFill/>
          <a:effectLst>
            <a:softEdge rad="127000"/>
          </a:effectLst>
        </p:spPr>
        <p:txBody>
          <a:bodyPr wrap="square" rtlCol="0">
            <a:spAutoFit/>
          </a:bodyPr>
          <a:lstStyle/>
          <a:p>
            <a:endParaRPr lang="es-CL" dirty="0" smtClean="0"/>
          </a:p>
          <a:p>
            <a:endParaRPr lang="es-CL" sz="1600" b="1" dirty="0" smtClean="0">
              <a:solidFill>
                <a:srgbClr val="FFC000"/>
              </a:solidFill>
              <a:latin typeface="Calibri" panose="020F0502020204030204" pitchFamily="34" charset="0"/>
            </a:endParaRPr>
          </a:p>
          <a:p>
            <a:pPr marL="285750" indent="-285750">
              <a:buFont typeface="Wingdings" panose="05000000000000000000" pitchFamily="2" charset="2"/>
              <a:buChar char="§"/>
            </a:pPr>
            <a:r>
              <a:rPr lang="es-CL" sz="1600" b="1" dirty="0" smtClean="0">
                <a:solidFill>
                  <a:srgbClr val="FFC000"/>
                </a:solidFill>
                <a:latin typeface="Calibri" panose="020F0502020204030204" pitchFamily="34" charset="0"/>
              </a:rPr>
              <a:t>Función </a:t>
            </a:r>
            <a:r>
              <a:rPr lang="es-CL" sz="1600" b="1" dirty="0" smtClean="0">
                <a:solidFill>
                  <a:srgbClr val="FFC000"/>
                </a:solidFill>
                <a:latin typeface="Calibri" panose="020F0502020204030204" pitchFamily="34" charset="0"/>
              </a:rPr>
              <a:t>ecológica </a:t>
            </a:r>
            <a:r>
              <a:rPr lang="es-CL" sz="1600" b="1" dirty="0" smtClean="0">
                <a:solidFill>
                  <a:srgbClr val="FFC000"/>
                </a:solidFill>
                <a:latin typeface="Calibri" panose="020F0502020204030204" pitchFamily="34" charset="0"/>
              </a:rPr>
              <a:t>de la propiedad</a:t>
            </a:r>
          </a:p>
          <a:p>
            <a:pPr marL="285750" indent="-285750">
              <a:buFont typeface="Wingdings" panose="05000000000000000000" pitchFamily="2" charset="2"/>
              <a:buChar char="§"/>
            </a:pPr>
            <a:endParaRPr lang="es-CL" sz="1600" b="1" dirty="0">
              <a:solidFill>
                <a:srgbClr val="FFC000"/>
              </a:solidFill>
              <a:latin typeface="Calibri" panose="020F0502020204030204" pitchFamily="34" charset="0"/>
            </a:endParaRPr>
          </a:p>
          <a:p>
            <a:pPr marL="285750" indent="-285750">
              <a:buFont typeface="Wingdings" panose="05000000000000000000" pitchFamily="2" charset="2"/>
              <a:buChar char="§"/>
            </a:pPr>
            <a:r>
              <a:rPr lang="es-ES" sz="1600" b="1" dirty="0">
                <a:solidFill>
                  <a:srgbClr val="FFC000"/>
                </a:solidFill>
                <a:latin typeface="Calibri" panose="020F0502020204030204" pitchFamily="34" charset="0"/>
              </a:rPr>
              <a:t>Principio de no </a:t>
            </a:r>
            <a:r>
              <a:rPr lang="es-ES" sz="1600" b="1" dirty="0" smtClean="0">
                <a:solidFill>
                  <a:srgbClr val="FFC000"/>
                </a:solidFill>
                <a:latin typeface="Calibri" panose="020F0502020204030204" pitchFamily="34" charset="0"/>
              </a:rPr>
              <a:t>regresión /</a:t>
            </a:r>
            <a:r>
              <a:rPr lang="es-ES" sz="1600" b="1" dirty="0" err="1" smtClean="0">
                <a:solidFill>
                  <a:srgbClr val="FFC000"/>
                </a:solidFill>
                <a:latin typeface="Calibri" panose="020F0502020204030204" pitchFamily="34" charset="0"/>
              </a:rPr>
              <a:t>gradualismo</a:t>
            </a:r>
            <a:endParaRPr lang="es-CL" sz="1600" b="1" dirty="0">
              <a:solidFill>
                <a:srgbClr val="FFC000"/>
              </a:solidFill>
              <a:latin typeface="Calibri" panose="020F0502020204030204" pitchFamily="34" charset="0"/>
            </a:endParaRPr>
          </a:p>
          <a:p>
            <a:pPr marL="285750" indent="-285750">
              <a:buFont typeface="Wingdings" panose="05000000000000000000" pitchFamily="2" charset="2"/>
              <a:buChar char="§"/>
            </a:pPr>
            <a:endParaRPr lang="es-CL" sz="1600" b="1" dirty="0" smtClean="0">
              <a:solidFill>
                <a:srgbClr val="FFC000"/>
              </a:solidFill>
              <a:latin typeface="Calibri" panose="020F0502020204030204" pitchFamily="34" charset="0"/>
            </a:endParaRPr>
          </a:p>
          <a:p>
            <a:pPr marL="285750" indent="-285750">
              <a:buFont typeface="Wingdings" panose="05000000000000000000" pitchFamily="2" charset="2"/>
              <a:buChar char="§"/>
            </a:pPr>
            <a:r>
              <a:rPr lang="es-CL" sz="1600" b="1" dirty="0" smtClean="0">
                <a:solidFill>
                  <a:srgbClr val="FFC000"/>
                </a:solidFill>
                <a:latin typeface="Calibri" panose="020F0502020204030204" pitchFamily="34" charset="0"/>
              </a:rPr>
              <a:t>Buen Vivir</a:t>
            </a:r>
          </a:p>
          <a:p>
            <a:pPr marL="285750" indent="-285750">
              <a:buFont typeface="Wingdings" panose="05000000000000000000" pitchFamily="2" charset="2"/>
              <a:buChar char="§"/>
            </a:pPr>
            <a:endParaRPr lang="es-CL" sz="1600" b="1" dirty="0">
              <a:solidFill>
                <a:srgbClr val="FFC000"/>
              </a:solidFill>
              <a:latin typeface="Calibri" panose="020F0502020204030204" pitchFamily="34" charset="0"/>
            </a:endParaRPr>
          </a:p>
          <a:p>
            <a:pPr marL="285750" indent="-285750">
              <a:buFont typeface="Wingdings" panose="05000000000000000000" pitchFamily="2" charset="2"/>
              <a:buChar char="§"/>
            </a:pPr>
            <a:r>
              <a:rPr lang="es-ES" sz="1600" b="1" dirty="0">
                <a:solidFill>
                  <a:srgbClr val="FFC000"/>
                </a:solidFill>
                <a:latin typeface="Calibri" panose="020F0502020204030204" pitchFamily="34" charset="0"/>
              </a:rPr>
              <a:t>Principio in dubio pro </a:t>
            </a:r>
            <a:r>
              <a:rPr lang="es-ES" sz="1600" b="1" dirty="0" smtClean="0">
                <a:solidFill>
                  <a:srgbClr val="FFC000"/>
                </a:solidFill>
                <a:latin typeface="Calibri" panose="020F0502020204030204" pitchFamily="34" charset="0"/>
              </a:rPr>
              <a:t>natura</a:t>
            </a:r>
          </a:p>
          <a:p>
            <a:pPr marL="285750" indent="-285750">
              <a:buFont typeface="Wingdings" panose="05000000000000000000" pitchFamily="2" charset="2"/>
              <a:buChar char="§"/>
            </a:pPr>
            <a:endParaRPr lang="es-ES" sz="1600" b="1" dirty="0">
              <a:solidFill>
                <a:srgbClr val="FFC000"/>
              </a:solidFill>
              <a:latin typeface="Calibri" panose="020F0502020204030204" pitchFamily="34" charset="0"/>
            </a:endParaRPr>
          </a:p>
          <a:p>
            <a:pPr marL="285750" indent="-285750">
              <a:buFont typeface="Wingdings" panose="05000000000000000000" pitchFamily="2" charset="2"/>
              <a:buChar char="§"/>
            </a:pPr>
            <a:r>
              <a:rPr lang="es-ES" sz="1600" b="1" dirty="0">
                <a:solidFill>
                  <a:srgbClr val="FFC000"/>
                </a:solidFill>
                <a:latin typeface="Calibri" panose="020F0502020204030204" pitchFamily="34" charset="0"/>
              </a:rPr>
              <a:t>Principio pro persona / pro hominem</a:t>
            </a:r>
            <a:endParaRPr lang="es-CL" sz="1600" b="1" dirty="0">
              <a:solidFill>
                <a:srgbClr val="FFC000"/>
              </a:solidFill>
              <a:latin typeface="Calibri" panose="020F0502020204030204" pitchFamily="34" charset="0"/>
            </a:endParaRPr>
          </a:p>
          <a:p>
            <a:endParaRPr lang="es-CL" dirty="0"/>
          </a:p>
          <a:p>
            <a:r>
              <a:rPr lang="es-ES" i="1" dirty="0"/>
              <a:t> </a:t>
            </a:r>
            <a:endParaRPr lang="es-CL" dirty="0"/>
          </a:p>
          <a:p>
            <a:endParaRPr lang="es-CL" dirty="0"/>
          </a:p>
        </p:txBody>
      </p:sp>
    </p:spTree>
    <p:extLst>
      <p:ext uri="{BB962C8B-B14F-4D97-AF65-F5344CB8AC3E}">
        <p14:creationId xmlns:p14="http://schemas.microsoft.com/office/powerpoint/2010/main" val="930369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ocshapegroup480"/>
          <p:cNvGrpSpPr>
            <a:grpSpLocks/>
          </p:cNvGrpSpPr>
          <p:nvPr/>
        </p:nvGrpSpPr>
        <p:grpSpPr bwMode="auto">
          <a:xfrm>
            <a:off x="97799" y="0"/>
            <a:ext cx="6743974" cy="5695720"/>
            <a:chOff x="-2961" y="675"/>
            <a:chExt cx="17032" cy="10800"/>
          </a:xfrm>
        </p:grpSpPr>
        <p:sp>
          <p:nvSpPr>
            <p:cNvPr id="5" name="docshape483"/>
            <p:cNvSpPr>
              <a:spLocks/>
            </p:cNvSpPr>
            <p:nvPr/>
          </p:nvSpPr>
          <p:spPr bwMode="auto">
            <a:xfrm>
              <a:off x="4124" y="2671"/>
              <a:ext cx="8732" cy="1339"/>
            </a:xfrm>
            <a:custGeom>
              <a:avLst/>
              <a:gdLst>
                <a:gd name="T0" fmla="+- 0 5467 4125"/>
                <a:gd name="T1" fmla="*/ T0 w 8732"/>
                <a:gd name="T2" fmla="+- 0 2671 2671"/>
                <a:gd name="T3" fmla="*/ 2671 h 1339"/>
                <a:gd name="T4" fmla="+- 0 5203 4125"/>
                <a:gd name="T5" fmla="*/ T4 w 8732"/>
                <a:gd name="T6" fmla="+- 0 2671 2671"/>
                <a:gd name="T7" fmla="*/ 2671 h 1339"/>
                <a:gd name="T8" fmla="+- 0 4955 4125"/>
                <a:gd name="T9" fmla="*/ T8 w 8732"/>
                <a:gd name="T10" fmla="+- 0 2678 2671"/>
                <a:gd name="T11" fmla="*/ 2678 h 1339"/>
                <a:gd name="T12" fmla="+- 0 4724 4125"/>
                <a:gd name="T13" fmla="*/ T12 w 8732"/>
                <a:gd name="T14" fmla="+- 0 2689 2671"/>
                <a:gd name="T15" fmla="*/ 2689 h 1339"/>
                <a:gd name="T16" fmla="+- 0 4510 4125"/>
                <a:gd name="T17" fmla="*/ T16 w 8732"/>
                <a:gd name="T18" fmla="+- 0 2706 2671"/>
                <a:gd name="T19" fmla="*/ 2706 h 1339"/>
                <a:gd name="T20" fmla="+- 0 4309 4125"/>
                <a:gd name="T21" fmla="*/ T20 w 8732"/>
                <a:gd name="T22" fmla="+- 0 2727 2671"/>
                <a:gd name="T23" fmla="*/ 2727 h 1339"/>
                <a:gd name="T24" fmla="+- 0 4125 4125"/>
                <a:gd name="T25" fmla="*/ T24 w 8732"/>
                <a:gd name="T26" fmla="+- 0 2755 2671"/>
                <a:gd name="T27" fmla="*/ 2755 h 1339"/>
                <a:gd name="T28" fmla="+- 0 4651 4125"/>
                <a:gd name="T29" fmla="*/ T28 w 8732"/>
                <a:gd name="T30" fmla="+- 0 2822 2671"/>
                <a:gd name="T31" fmla="*/ 2822 h 1339"/>
                <a:gd name="T32" fmla="+- 0 5216 4125"/>
                <a:gd name="T33" fmla="*/ T32 w 8732"/>
                <a:gd name="T34" fmla="+- 0 2917 2671"/>
                <a:gd name="T35" fmla="*/ 2917 h 1339"/>
                <a:gd name="T36" fmla="+- 0 5822 4125"/>
                <a:gd name="T37" fmla="*/ T36 w 8732"/>
                <a:gd name="T38" fmla="+- 0 3040 2671"/>
                <a:gd name="T39" fmla="*/ 3040 h 1339"/>
                <a:gd name="T40" fmla="+- 0 6144 4125"/>
                <a:gd name="T41" fmla="*/ T40 w 8732"/>
                <a:gd name="T42" fmla="+- 0 3110 2671"/>
                <a:gd name="T43" fmla="*/ 3110 h 1339"/>
                <a:gd name="T44" fmla="+- 0 7064 4125"/>
                <a:gd name="T45" fmla="*/ T44 w 8732"/>
                <a:gd name="T46" fmla="+- 0 3335 2671"/>
                <a:gd name="T47" fmla="*/ 3335 h 1339"/>
                <a:gd name="T48" fmla="+- 0 8156 4125"/>
                <a:gd name="T49" fmla="*/ T48 w 8732"/>
                <a:gd name="T50" fmla="+- 0 3578 2671"/>
                <a:gd name="T51" fmla="*/ 3578 h 1339"/>
                <a:gd name="T52" fmla="+- 0 8414 4125"/>
                <a:gd name="T53" fmla="*/ T52 w 8732"/>
                <a:gd name="T54" fmla="+- 0 3627 2671"/>
                <a:gd name="T55" fmla="*/ 3627 h 1339"/>
                <a:gd name="T56" fmla="+- 0 8658 4125"/>
                <a:gd name="T57" fmla="*/ T56 w 8732"/>
                <a:gd name="T58" fmla="+- 0 3676 2671"/>
                <a:gd name="T59" fmla="*/ 3676 h 1339"/>
                <a:gd name="T60" fmla="+- 0 8899 4125"/>
                <a:gd name="T61" fmla="*/ T60 w 8732"/>
                <a:gd name="T62" fmla="+- 0 3722 2671"/>
                <a:gd name="T63" fmla="*/ 3722 h 1339"/>
                <a:gd name="T64" fmla="+- 0 9361 4125"/>
                <a:gd name="T65" fmla="*/ T64 w 8732"/>
                <a:gd name="T66" fmla="+- 0 3799 2671"/>
                <a:gd name="T67" fmla="*/ 3799 h 1339"/>
                <a:gd name="T68" fmla="+- 0 9582 4125"/>
                <a:gd name="T69" fmla="*/ T68 w 8732"/>
                <a:gd name="T70" fmla="+- 0 3834 2671"/>
                <a:gd name="T71" fmla="*/ 3834 h 1339"/>
                <a:gd name="T72" fmla="+- 0 10004 4125"/>
                <a:gd name="T73" fmla="*/ T72 w 8732"/>
                <a:gd name="T74" fmla="+- 0 3890 2671"/>
                <a:gd name="T75" fmla="*/ 3890 h 1339"/>
                <a:gd name="T76" fmla="+- 0 10402 4125"/>
                <a:gd name="T77" fmla="*/ T76 w 8732"/>
                <a:gd name="T78" fmla="+- 0 3940 2671"/>
                <a:gd name="T79" fmla="*/ 3940 h 1339"/>
                <a:gd name="T80" fmla="+- 0 10593 4125"/>
                <a:gd name="T81" fmla="*/ T80 w 8732"/>
                <a:gd name="T82" fmla="+- 0 3957 2671"/>
                <a:gd name="T83" fmla="*/ 3957 h 1339"/>
                <a:gd name="T84" fmla="+- 0 10955 4125"/>
                <a:gd name="T85" fmla="*/ T84 w 8732"/>
                <a:gd name="T86" fmla="+- 0 3985 2671"/>
                <a:gd name="T87" fmla="*/ 3985 h 1339"/>
                <a:gd name="T88" fmla="+- 0 11129 4125"/>
                <a:gd name="T89" fmla="*/ T88 w 8732"/>
                <a:gd name="T90" fmla="+- 0 3996 2671"/>
                <a:gd name="T91" fmla="*/ 3996 h 1339"/>
                <a:gd name="T92" fmla="+- 0 11464 4125"/>
                <a:gd name="T93" fmla="*/ T92 w 8732"/>
                <a:gd name="T94" fmla="+- 0 4010 2671"/>
                <a:gd name="T95" fmla="*/ 4010 h 1339"/>
                <a:gd name="T96" fmla="+- 0 11775 4125"/>
                <a:gd name="T97" fmla="*/ T96 w 8732"/>
                <a:gd name="T98" fmla="+- 0 4010 2671"/>
                <a:gd name="T99" fmla="*/ 4010 h 1339"/>
                <a:gd name="T100" fmla="+- 0 12070 4125"/>
                <a:gd name="T101" fmla="*/ T100 w 8732"/>
                <a:gd name="T102" fmla="+- 0 4003 2671"/>
                <a:gd name="T103" fmla="*/ 4003 h 1339"/>
                <a:gd name="T104" fmla="+- 0 12210 4125"/>
                <a:gd name="T105" fmla="*/ T104 w 8732"/>
                <a:gd name="T106" fmla="+- 0 3996 2671"/>
                <a:gd name="T107" fmla="*/ 3996 h 1339"/>
                <a:gd name="T108" fmla="+- 0 12348 4125"/>
                <a:gd name="T109" fmla="*/ T108 w 8732"/>
                <a:gd name="T110" fmla="+- 0 3985 2671"/>
                <a:gd name="T111" fmla="*/ 3985 h 1339"/>
                <a:gd name="T112" fmla="+- 0 12736 4125"/>
                <a:gd name="T113" fmla="*/ T112 w 8732"/>
                <a:gd name="T114" fmla="+- 0 3943 2671"/>
                <a:gd name="T115" fmla="*/ 3943 h 1339"/>
                <a:gd name="T116" fmla="+- 0 12856 4125"/>
                <a:gd name="T117" fmla="*/ T116 w 8732"/>
                <a:gd name="T118" fmla="+- 0 3926 2671"/>
                <a:gd name="T119" fmla="*/ 3926 h 1339"/>
                <a:gd name="T120" fmla="+- 0 12468 4125"/>
                <a:gd name="T121" fmla="*/ T120 w 8732"/>
                <a:gd name="T122" fmla="+- 0 3876 2671"/>
                <a:gd name="T123" fmla="*/ 3876 h 1339"/>
                <a:gd name="T124" fmla="+- 0 12056 4125"/>
                <a:gd name="T125" fmla="*/ T124 w 8732"/>
                <a:gd name="T126" fmla="+- 0 3817 2671"/>
                <a:gd name="T127" fmla="*/ 3817 h 1339"/>
                <a:gd name="T128" fmla="+- 0 11162 4125"/>
                <a:gd name="T129" fmla="*/ T128 w 8732"/>
                <a:gd name="T130" fmla="+- 0 3662 2671"/>
                <a:gd name="T131" fmla="*/ 3662 h 1339"/>
                <a:gd name="T132" fmla="+- 0 10165 4125"/>
                <a:gd name="T133" fmla="*/ T132 w 8732"/>
                <a:gd name="T134" fmla="+- 0 3455 2671"/>
                <a:gd name="T135" fmla="*/ 3455 h 1339"/>
                <a:gd name="T136" fmla="+- 0 8615 4125"/>
                <a:gd name="T137" fmla="*/ T136 w 8732"/>
                <a:gd name="T138" fmla="+- 0 3086 2671"/>
                <a:gd name="T139" fmla="*/ 3086 h 1339"/>
                <a:gd name="T140" fmla="+- 0 8193 4125"/>
                <a:gd name="T141" fmla="*/ T140 w 8732"/>
                <a:gd name="T142" fmla="+- 0 2994 2671"/>
                <a:gd name="T143" fmla="*/ 2994 h 1339"/>
                <a:gd name="T144" fmla="+- 0 7791 4125"/>
                <a:gd name="T145" fmla="*/ T144 w 8732"/>
                <a:gd name="T146" fmla="+- 0 2917 2671"/>
                <a:gd name="T147" fmla="*/ 2917 h 1339"/>
                <a:gd name="T148" fmla="+- 0 7597 4125"/>
                <a:gd name="T149" fmla="*/ T148 w 8732"/>
                <a:gd name="T150" fmla="+- 0 2882 2671"/>
                <a:gd name="T151" fmla="*/ 2882 h 1339"/>
                <a:gd name="T152" fmla="+- 0 7406 4125"/>
                <a:gd name="T153" fmla="*/ T152 w 8732"/>
                <a:gd name="T154" fmla="+- 0 2850 2671"/>
                <a:gd name="T155" fmla="*/ 2850 h 1339"/>
                <a:gd name="T156" fmla="+- 0 7222 4125"/>
                <a:gd name="T157" fmla="*/ T156 w 8732"/>
                <a:gd name="T158" fmla="+- 0 2822 2671"/>
                <a:gd name="T159" fmla="*/ 2822 h 1339"/>
                <a:gd name="T160" fmla="+- 0 6689 4125"/>
                <a:gd name="T161" fmla="*/ T160 w 8732"/>
                <a:gd name="T162" fmla="+- 0 2752 2671"/>
                <a:gd name="T163" fmla="*/ 2752 h 1339"/>
                <a:gd name="T164" fmla="+- 0 6358 4125"/>
                <a:gd name="T165" fmla="*/ T164 w 8732"/>
                <a:gd name="T166" fmla="+- 0 2720 2671"/>
                <a:gd name="T167" fmla="*/ 2720 h 1339"/>
                <a:gd name="T168" fmla="+- 0 6047 4125"/>
                <a:gd name="T169" fmla="*/ T168 w 8732"/>
                <a:gd name="T170" fmla="+- 0 2696 2671"/>
                <a:gd name="T171" fmla="*/ 2696 h 1339"/>
                <a:gd name="T172" fmla="+- 0 5749 4125"/>
                <a:gd name="T173" fmla="*/ T172 w 8732"/>
                <a:gd name="T174" fmla="+- 0 2678 2671"/>
                <a:gd name="T175" fmla="*/ 2678 h 1339"/>
                <a:gd name="T176" fmla="+- 0 5467 4125"/>
                <a:gd name="T177" fmla="*/ T176 w 8732"/>
                <a:gd name="T178" fmla="+- 0 2671 2671"/>
                <a:gd name="T179" fmla="*/ 2671 h 13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8732" h="1339">
                  <a:moveTo>
                    <a:pt x="1342" y="0"/>
                  </a:moveTo>
                  <a:lnTo>
                    <a:pt x="1078" y="0"/>
                  </a:lnTo>
                  <a:lnTo>
                    <a:pt x="830" y="7"/>
                  </a:lnTo>
                  <a:lnTo>
                    <a:pt x="599" y="18"/>
                  </a:lnTo>
                  <a:lnTo>
                    <a:pt x="385" y="35"/>
                  </a:lnTo>
                  <a:lnTo>
                    <a:pt x="184" y="56"/>
                  </a:lnTo>
                  <a:lnTo>
                    <a:pt x="0" y="84"/>
                  </a:lnTo>
                  <a:lnTo>
                    <a:pt x="526" y="151"/>
                  </a:lnTo>
                  <a:lnTo>
                    <a:pt x="1091" y="246"/>
                  </a:lnTo>
                  <a:lnTo>
                    <a:pt x="1697" y="369"/>
                  </a:lnTo>
                  <a:lnTo>
                    <a:pt x="2019" y="439"/>
                  </a:lnTo>
                  <a:lnTo>
                    <a:pt x="2939" y="664"/>
                  </a:lnTo>
                  <a:lnTo>
                    <a:pt x="4031" y="907"/>
                  </a:lnTo>
                  <a:lnTo>
                    <a:pt x="4289" y="956"/>
                  </a:lnTo>
                  <a:lnTo>
                    <a:pt x="4533" y="1005"/>
                  </a:lnTo>
                  <a:lnTo>
                    <a:pt x="4774" y="1051"/>
                  </a:lnTo>
                  <a:lnTo>
                    <a:pt x="5236" y="1128"/>
                  </a:lnTo>
                  <a:lnTo>
                    <a:pt x="5457" y="1163"/>
                  </a:lnTo>
                  <a:lnTo>
                    <a:pt x="5879" y="1219"/>
                  </a:lnTo>
                  <a:lnTo>
                    <a:pt x="6277" y="1269"/>
                  </a:lnTo>
                  <a:lnTo>
                    <a:pt x="6468" y="1286"/>
                  </a:lnTo>
                  <a:lnTo>
                    <a:pt x="6830" y="1314"/>
                  </a:lnTo>
                  <a:lnTo>
                    <a:pt x="7004" y="1325"/>
                  </a:lnTo>
                  <a:lnTo>
                    <a:pt x="7339" y="1339"/>
                  </a:lnTo>
                  <a:lnTo>
                    <a:pt x="7650" y="1339"/>
                  </a:lnTo>
                  <a:lnTo>
                    <a:pt x="7945" y="1332"/>
                  </a:lnTo>
                  <a:lnTo>
                    <a:pt x="8085" y="1325"/>
                  </a:lnTo>
                  <a:lnTo>
                    <a:pt x="8223" y="1314"/>
                  </a:lnTo>
                  <a:lnTo>
                    <a:pt x="8611" y="1272"/>
                  </a:lnTo>
                  <a:lnTo>
                    <a:pt x="8731" y="1255"/>
                  </a:lnTo>
                  <a:lnTo>
                    <a:pt x="8343" y="1205"/>
                  </a:lnTo>
                  <a:lnTo>
                    <a:pt x="7931" y="1146"/>
                  </a:lnTo>
                  <a:lnTo>
                    <a:pt x="7037" y="991"/>
                  </a:lnTo>
                  <a:lnTo>
                    <a:pt x="6040" y="784"/>
                  </a:lnTo>
                  <a:lnTo>
                    <a:pt x="4490" y="415"/>
                  </a:lnTo>
                  <a:lnTo>
                    <a:pt x="4068" y="323"/>
                  </a:lnTo>
                  <a:lnTo>
                    <a:pt x="3666" y="246"/>
                  </a:lnTo>
                  <a:lnTo>
                    <a:pt x="3472" y="211"/>
                  </a:lnTo>
                  <a:lnTo>
                    <a:pt x="3281" y="179"/>
                  </a:lnTo>
                  <a:lnTo>
                    <a:pt x="3097" y="151"/>
                  </a:lnTo>
                  <a:lnTo>
                    <a:pt x="2564" y="81"/>
                  </a:lnTo>
                  <a:lnTo>
                    <a:pt x="2233" y="49"/>
                  </a:lnTo>
                  <a:lnTo>
                    <a:pt x="1922" y="25"/>
                  </a:lnTo>
                  <a:lnTo>
                    <a:pt x="1624" y="7"/>
                  </a:lnTo>
                  <a:lnTo>
                    <a:pt x="1342" y="0"/>
                  </a:lnTo>
                  <a:close/>
                </a:path>
              </a:pathLst>
            </a:custGeom>
            <a:solidFill>
              <a:srgbClr val="E7E6E6">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CL"/>
            </a:p>
          </p:txBody>
        </p:sp>
        <p:sp>
          <p:nvSpPr>
            <p:cNvPr id="6" name="docshape484"/>
            <p:cNvSpPr>
              <a:spLocks/>
            </p:cNvSpPr>
            <p:nvPr/>
          </p:nvSpPr>
          <p:spPr bwMode="auto">
            <a:xfrm>
              <a:off x="4454" y="2690"/>
              <a:ext cx="8611" cy="1220"/>
            </a:xfrm>
            <a:custGeom>
              <a:avLst/>
              <a:gdLst>
                <a:gd name="T0" fmla="+- 0 4455 4455"/>
                <a:gd name="T1" fmla="*/ T0 w 8611"/>
                <a:gd name="T2" fmla="+- 0 2813 2690"/>
                <a:gd name="T3" fmla="*/ 2813 h 1220"/>
                <a:gd name="T4" fmla="+- 0 4485 4455"/>
                <a:gd name="T5" fmla="*/ T4 w 8611"/>
                <a:gd name="T6" fmla="+- 0 2806 2690"/>
                <a:gd name="T7" fmla="*/ 2806 h 1220"/>
                <a:gd name="T8" fmla="+- 0 4575 4455"/>
                <a:gd name="T9" fmla="*/ T8 w 8611"/>
                <a:gd name="T10" fmla="+- 0 2789 2690"/>
                <a:gd name="T11" fmla="*/ 2789 h 1220"/>
                <a:gd name="T12" fmla="+- 0 4729 4455"/>
                <a:gd name="T13" fmla="*/ T12 w 8611"/>
                <a:gd name="T14" fmla="+- 0 2764 2690"/>
                <a:gd name="T15" fmla="*/ 2764 h 1220"/>
                <a:gd name="T16" fmla="+- 0 4830 4455"/>
                <a:gd name="T17" fmla="*/ T16 w 8611"/>
                <a:gd name="T18" fmla="+- 0 2750 2690"/>
                <a:gd name="T19" fmla="*/ 2750 h 1220"/>
                <a:gd name="T20" fmla="+- 0 4947 4455"/>
                <a:gd name="T21" fmla="*/ T20 w 8611"/>
                <a:gd name="T22" fmla="+- 0 2736 2690"/>
                <a:gd name="T23" fmla="*/ 2736 h 1220"/>
                <a:gd name="T24" fmla="+- 0 5077 4455"/>
                <a:gd name="T25" fmla="*/ T24 w 8611"/>
                <a:gd name="T26" fmla="+- 0 2726 2690"/>
                <a:gd name="T27" fmla="*/ 2726 h 1220"/>
                <a:gd name="T28" fmla="+- 0 5228 4455"/>
                <a:gd name="T29" fmla="*/ T28 w 8611"/>
                <a:gd name="T30" fmla="+- 0 2715 2690"/>
                <a:gd name="T31" fmla="*/ 2715 h 1220"/>
                <a:gd name="T32" fmla="+- 0 5392 4455"/>
                <a:gd name="T33" fmla="*/ T32 w 8611"/>
                <a:gd name="T34" fmla="+- 0 2705 2690"/>
                <a:gd name="T35" fmla="*/ 2705 h 1220"/>
                <a:gd name="T36" fmla="+- 0 5576 4455"/>
                <a:gd name="T37" fmla="*/ T36 w 8611"/>
                <a:gd name="T38" fmla="+- 0 2697 2690"/>
                <a:gd name="T39" fmla="*/ 2697 h 1220"/>
                <a:gd name="T40" fmla="+- 0 5777 4455"/>
                <a:gd name="T41" fmla="*/ T40 w 8611"/>
                <a:gd name="T42" fmla="+- 0 2694 2690"/>
                <a:gd name="T43" fmla="*/ 2694 h 1220"/>
                <a:gd name="T44" fmla="+- 0 5995 4455"/>
                <a:gd name="T45" fmla="*/ T44 w 8611"/>
                <a:gd name="T46" fmla="+- 0 2690 2690"/>
                <a:gd name="T47" fmla="*/ 2690 h 1220"/>
                <a:gd name="T48" fmla="+- 0 6229 4455"/>
                <a:gd name="T49" fmla="*/ T48 w 8611"/>
                <a:gd name="T50" fmla="+- 0 2694 2690"/>
                <a:gd name="T51" fmla="*/ 2694 h 1220"/>
                <a:gd name="T52" fmla="+- 0 6480 4455"/>
                <a:gd name="T53" fmla="*/ T52 w 8611"/>
                <a:gd name="T54" fmla="+- 0 2701 2690"/>
                <a:gd name="T55" fmla="*/ 2701 h 1220"/>
                <a:gd name="T56" fmla="+- 0 6751 4455"/>
                <a:gd name="T57" fmla="*/ T56 w 8611"/>
                <a:gd name="T58" fmla="+- 0 2715 2690"/>
                <a:gd name="T59" fmla="*/ 2715 h 1220"/>
                <a:gd name="T60" fmla="+- 0 7039 4455"/>
                <a:gd name="T61" fmla="*/ T60 w 8611"/>
                <a:gd name="T62" fmla="+- 0 2733 2690"/>
                <a:gd name="T63" fmla="*/ 2733 h 1220"/>
                <a:gd name="T64" fmla="+- 0 7344 4455"/>
                <a:gd name="T65" fmla="*/ T64 w 8611"/>
                <a:gd name="T66" fmla="+- 0 2761 2690"/>
                <a:gd name="T67" fmla="*/ 2761 h 1220"/>
                <a:gd name="T68" fmla="+- 0 7669 4455"/>
                <a:gd name="T69" fmla="*/ T68 w 8611"/>
                <a:gd name="T70" fmla="+- 0 2792 2690"/>
                <a:gd name="T71" fmla="*/ 2792 h 1220"/>
                <a:gd name="T72" fmla="+- 0 8014 4455"/>
                <a:gd name="T73" fmla="*/ T72 w 8611"/>
                <a:gd name="T74" fmla="+- 0 2831 2690"/>
                <a:gd name="T75" fmla="*/ 2831 h 1220"/>
                <a:gd name="T76" fmla="+- 0 8375 4455"/>
                <a:gd name="T77" fmla="*/ T76 w 8611"/>
                <a:gd name="T78" fmla="+- 0 2877 2690"/>
                <a:gd name="T79" fmla="*/ 2877 h 1220"/>
                <a:gd name="T80" fmla="+- 0 8757 4455"/>
                <a:gd name="T81" fmla="*/ T80 w 8611"/>
                <a:gd name="T82" fmla="+- 0 2933 2690"/>
                <a:gd name="T83" fmla="*/ 2933 h 1220"/>
                <a:gd name="T84" fmla="+- 0 9155 4455"/>
                <a:gd name="T85" fmla="*/ T84 w 8611"/>
                <a:gd name="T86" fmla="+- 0 2996 2690"/>
                <a:gd name="T87" fmla="*/ 2996 h 1220"/>
                <a:gd name="T88" fmla="+- 0 9574 4455"/>
                <a:gd name="T89" fmla="*/ T88 w 8611"/>
                <a:gd name="T90" fmla="+- 0 3070 2690"/>
                <a:gd name="T91" fmla="*/ 3070 h 1220"/>
                <a:gd name="T92" fmla="+- 0 10012 4455"/>
                <a:gd name="T93" fmla="*/ T92 w 8611"/>
                <a:gd name="T94" fmla="+- 0 3158 2690"/>
                <a:gd name="T95" fmla="*/ 3158 h 1220"/>
                <a:gd name="T96" fmla="+- 0 10471 4455"/>
                <a:gd name="T97" fmla="*/ T96 w 8611"/>
                <a:gd name="T98" fmla="+- 0 3253 2690"/>
                <a:gd name="T99" fmla="*/ 3253 h 1220"/>
                <a:gd name="T100" fmla="+- 0 10950 4455"/>
                <a:gd name="T101" fmla="*/ T100 w 8611"/>
                <a:gd name="T102" fmla="+- 0 3358 2690"/>
                <a:gd name="T103" fmla="*/ 3358 h 1220"/>
                <a:gd name="T104" fmla="+- 0 11449 4455"/>
                <a:gd name="T105" fmla="*/ T104 w 8611"/>
                <a:gd name="T106" fmla="+- 0 3478 2690"/>
                <a:gd name="T107" fmla="*/ 3478 h 1220"/>
                <a:gd name="T108" fmla="+- 0 11968 4455"/>
                <a:gd name="T109" fmla="*/ T108 w 8611"/>
                <a:gd name="T110" fmla="+- 0 3608 2690"/>
                <a:gd name="T111" fmla="*/ 3608 h 1220"/>
                <a:gd name="T112" fmla="+- 0 12507 4455"/>
                <a:gd name="T113" fmla="*/ T112 w 8611"/>
                <a:gd name="T114" fmla="+- 0 3752 2690"/>
                <a:gd name="T115" fmla="*/ 3752 h 1220"/>
                <a:gd name="T116" fmla="+- 0 13066 4455"/>
                <a:gd name="T117" fmla="*/ T116 w 8611"/>
                <a:gd name="T118" fmla="+- 0 3910 2690"/>
                <a:gd name="T119" fmla="*/ 3910 h 12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8611" h="1220">
                  <a:moveTo>
                    <a:pt x="0" y="123"/>
                  </a:moveTo>
                  <a:lnTo>
                    <a:pt x="30" y="116"/>
                  </a:lnTo>
                  <a:lnTo>
                    <a:pt x="120" y="99"/>
                  </a:lnTo>
                  <a:lnTo>
                    <a:pt x="274" y="74"/>
                  </a:lnTo>
                  <a:lnTo>
                    <a:pt x="375" y="60"/>
                  </a:lnTo>
                  <a:lnTo>
                    <a:pt x="492" y="46"/>
                  </a:lnTo>
                  <a:lnTo>
                    <a:pt x="622" y="36"/>
                  </a:lnTo>
                  <a:lnTo>
                    <a:pt x="773" y="25"/>
                  </a:lnTo>
                  <a:lnTo>
                    <a:pt x="937" y="15"/>
                  </a:lnTo>
                  <a:lnTo>
                    <a:pt x="1121" y="7"/>
                  </a:lnTo>
                  <a:lnTo>
                    <a:pt x="1322" y="4"/>
                  </a:lnTo>
                  <a:lnTo>
                    <a:pt x="1540" y="0"/>
                  </a:lnTo>
                  <a:lnTo>
                    <a:pt x="1774" y="4"/>
                  </a:lnTo>
                  <a:lnTo>
                    <a:pt x="2025" y="11"/>
                  </a:lnTo>
                  <a:lnTo>
                    <a:pt x="2296" y="25"/>
                  </a:lnTo>
                  <a:lnTo>
                    <a:pt x="2584" y="43"/>
                  </a:lnTo>
                  <a:lnTo>
                    <a:pt x="2889" y="71"/>
                  </a:lnTo>
                  <a:lnTo>
                    <a:pt x="3214" y="102"/>
                  </a:lnTo>
                  <a:lnTo>
                    <a:pt x="3559" y="141"/>
                  </a:lnTo>
                  <a:lnTo>
                    <a:pt x="3920" y="187"/>
                  </a:lnTo>
                  <a:lnTo>
                    <a:pt x="4302" y="243"/>
                  </a:lnTo>
                  <a:lnTo>
                    <a:pt x="4700" y="306"/>
                  </a:lnTo>
                  <a:lnTo>
                    <a:pt x="5119" y="380"/>
                  </a:lnTo>
                  <a:lnTo>
                    <a:pt x="5557" y="468"/>
                  </a:lnTo>
                  <a:lnTo>
                    <a:pt x="6016" y="563"/>
                  </a:lnTo>
                  <a:lnTo>
                    <a:pt x="6495" y="668"/>
                  </a:lnTo>
                  <a:lnTo>
                    <a:pt x="6994" y="788"/>
                  </a:lnTo>
                  <a:lnTo>
                    <a:pt x="7513" y="918"/>
                  </a:lnTo>
                  <a:lnTo>
                    <a:pt x="8052" y="1062"/>
                  </a:lnTo>
                  <a:lnTo>
                    <a:pt x="8611" y="122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L"/>
            </a:p>
          </p:txBody>
        </p:sp>
        <p:sp>
          <p:nvSpPr>
            <p:cNvPr id="7" name="docshape485"/>
            <p:cNvSpPr>
              <a:spLocks/>
            </p:cNvSpPr>
            <p:nvPr/>
          </p:nvSpPr>
          <p:spPr bwMode="auto">
            <a:xfrm>
              <a:off x="8833" y="2669"/>
              <a:ext cx="5210" cy="1027"/>
            </a:xfrm>
            <a:custGeom>
              <a:avLst/>
              <a:gdLst>
                <a:gd name="T0" fmla="+- 0 8834 8834"/>
                <a:gd name="T1" fmla="*/ T0 w 5210"/>
                <a:gd name="T2" fmla="+- 0 3695 2669"/>
                <a:gd name="T3" fmla="*/ 3695 h 1027"/>
                <a:gd name="T4" fmla="+- 0 8984 8834"/>
                <a:gd name="T5" fmla="*/ T4 w 5210"/>
                <a:gd name="T6" fmla="+- 0 3653 2669"/>
                <a:gd name="T7" fmla="*/ 3653 h 1027"/>
                <a:gd name="T8" fmla="+- 0 9396 8834"/>
                <a:gd name="T9" fmla="*/ T8 w 5210"/>
                <a:gd name="T10" fmla="+- 0 3544 2669"/>
                <a:gd name="T11" fmla="*/ 3544 h 1027"/>
                <a:gd name="T12" fmla="+- 0 9681 8834"/>
                <a:gd name="T13" fmla="*/ T12 w 5210"/>
                <a:gd name="T14" fmla="+- 0 3471 2669"/>
                <a:gd name="T15" fmla="*/ 3471 h 1027"/>
                <a:gd name="T16" fmla="+- 0 10009 8834"/>
                <a:gd name="T17" fmla="*/ T16 w 5210"/>
                <a:gd name="T18" fmla="+- 0 3390 2669"/>
                <a:gd name="T19" fmla="*/ 3390 h 1027"/>
                <a:gd name="T20" fmla="+- 0 10374 8834"/>
                <a:gd name="T21" fmla="*/ T20 w 5210"/>
                <a:gd name="T22" fmla="+- 0 3302 2669"/>
                <a:gd name="T23" fmla="*/ 3302 h 1027"/>
                <a:gd name="T24" fmla="+- 0 10766 8834"/>
                <a:gd name="T25" fmla="*/ T24 w 5210"/>
                <a:gd name="T26" fmla="+- 0 3207 2669"/>
                <a:gd name="T27" fmla="*/ 3207 h 1027"/>
                <a:gd name="T28" fmla="+- 0 11181 8834"/>
                <a:gd name="T29" fmla="*/ T28 w 5210"/>
                <a:gd name="T30" fmla="+- 0 3116 2669"/>
                <a:gd name="T31" fmla="*/ 3116 h 1027"/>
                <a:gd name="T32" fmla="+- 0 11606 8834"/>
                <a:gd name="T33" fmla="*/ T32 w 5210"/>
                <a:gd name="T34" fmla="+- 0 3024 2669"/>
                <a:gd name="T35" fmla="*/ 3024 h 1027"/>
                <a:gd name="T36" fmla="+- 0 12041 8834"/>
                <a:gd name="T37" fmla="*/ T36 w 5210"/>
                <a:gd name="T38" fmla="+- 0 2940 2669"/>
                <a:gd name="T39" fmla="*/ 2940 h 1027"/>
                <a:gd name="T40" fmla="+- 0 12473 8834"/>
                <a:gd name="T41" fmla="*/ T40 w 5210"/>
                <a:gd name="T42" fmla="+- 0 2859 2669"/>
                <a:gd name="T43" fmla="*/ 2859 h 1027"/>
                <a:gd name="T44" fmla="+- 0 12687 8834"/>
                <a:gd name="T45" fmla="*/ T44 w 5210"/>
                <a:gd name="T46" fmla="+- 0 2824 2669"/>
                <a:gd name="T47" fmla="*/ 2824 h 1027"/>
                <a:gd name="T48" fmla="+- 0 12895 8834"/>
                <a:gd name="T49" fmla="*/ T48 w 5210"/>
                <a:gd name="T50" fmla="+- 0 2789 2669"/>
                <a:gd name="T51" fmla="*/ 2789 h 1027"/>
                <a:gd name="T52" fmla="+- 0 13103 8834"/>
                <a:gd name="T53" fmla="*/ T52 w 5210"/>
                <a:gd name="T54" fmla="+- 0 2761 2669"/>
                <a:gd name="T55" fmla="*/ 2761 h 1027"/>
                <a:gd name="T56" fmla="+- 0 13303 8834"/>
                <a:gd name="T57" fmla="*/ T56 w 5210"/>
                <a:gd name="T58" fmla="+- 0 2733 2669"/>
                <a:gd name="T59" fmla="*/ 2733 h 1027"/>
                <a:gd name="T60" fmla="+- 0 13501 8834"/>
                <a:gd name="T61" fmla="*/ T60 w 5210"/>
                <a:gd name="T62" fmla="+- 0 2712 2669"/>
                <a:gd name="T63" fmla="*/ 2712 h 1027"/>
                <a:gd name="T64" fmla="+- 0 13688 8834"/>
                <a:gd name="T65" fmla="*/ T64 w 5210"/>
                <a:gd name="T66" fmla="+- 0 2694 2669"/>
                <a:gd name="T67" fmla="*/ 2694 h 1027"/>
                <a:gd name="T68" fmla="+- 0 13869 8834"/>
                <a:gd name="T69" fmla="*/ T68 w 5210"/>
                <a:gd name="T70" fmla="+- 0 2680 2669"/>
                <a:gd name="T71" fmla="*/ 2680 h 1027"/>
                <a:gd name="T72" fmla="+- 0 14043 8834"/>
                <a:gd name="T73" fmla="*/ T72 w 5210"/>
                <a:gd name="T74" fmla="+- 0 2669 2669"/>
                <a:gd name="T75" fmla="*/ 2669 h 10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210" h="1027">
                  <a:moveTo>
                    <a:pt x="0" y="1026"/>
                  </a:moveTo>
                  <a:lnTo>
                    <a:pt x="150" y="984"/>
                  </a:lnTo>
                  <a:lnTo>
                    <a:pt x="562" y="875"/>
                  </a:lnTo>
                  <a:lnTo>
                    <a:pt x="847" y="802"/>
                  </a:lnTo>
                  <a:lnTo>
                    <a:pt x="1175" y="721"/>
                  </a:lnTo>
                  <a:lnTo>
                    <a:pt x="1540" y="633"/>
                  </a:lnTo>
                  <a:lnTo>
                    <a:pt x="1932" y="538"/>
                  </a:lnTo>
                  <a:lnTo>
                    <a:pt x="2347" y="447"/>
                  </a:lnTo>
                  <a:lnTo>
                    <a:pt x="2772" y="355"/>
                  </a:lnTo>
                  <a:lnTo>
                    <a:pt x="3207" y="271"/>
                  </a:lnTo>
                  <a:lnTo>
                    <a:pt x="3639" y="190"/>
                  </a:lnTo>
                  <a:lnTo>
                    <a:pt x="3853" y="155"/>
                  </a:lnTo>
                  <a:lnTo>
                    <a:pt x="4061" y="120"/>
                  </a:lnTo>
                  <a:lnTo>
                    <a:pt x="4269" y="92"/>
                  </a:lnTo>
                  <a:lnTo>
                    <a:pt x="4469" y="64"/>
                  </a:lnTo>
                  <a:lnTo>
                    <a:pt x="4667" y="43"/>
                  </a:lnTo>
                  <a:lnTo>
                    <a:pt x="4854" y="25"/>
                  </a:lnTo>
                  <a:lnTo>
                    <a:pt x="5035" y="11"/>
                  </a:lnTo>
                  <a:lnTo>
                    <a:pt x="5209"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L"/>
            </a:p>
          </p:txBody>
        </p:sp>
        <p:sp>
          <p:nvSpPr>
            <p:cNvPr id="8" name="docshape486"/>
            <p:cNvSpPr>
              <a:spLocks/>
            </p:cNvSpPr>
            <p:nvPr/>
          </p:nvSpPr>
          <p:spPr bwMode="auto">
            <a:xfrm>
              <a:off x="333" y="2644"/>
              <a:ext cx="13738" cy="2095"/>
            </a:xfrm>
            <a:custGeom>
              <a:avLst/>
              <a:gdLst>
                <a:gd name="T0" fmla="+- 0 2784 333"/>
                <a:gd name="T1" fmla="*/ T0 w 13738"/>
                <a:gd name="T2" fmla="+- 0 2645 2645"/>
                <a:gd name="T3" fmla="*/ 2645 h 2095"/>
                <a:gd name="T4" fmla="+- 0 2542 333"/>
                <a:gd name="T5" fmla="*/ T4 w 13738"/>
                <a:gd name="T6" fmla="+- 0 2645 2645"/>
                <a:gd name="T7" fmla="*/ 2645 h 2095"/>
                <a:gd name="T8" fmla="+- 0 2315 333"/>
                <a:gd name="T9" fmla="*/ T8 w 13738"/>
                <a:gd name="T10" fmla="+- 0 2652 2645"/>
                <a:gd name="T11" fmla="*/ 2652 h 2095"/>
                <a:gd name="T12" fmla="+- 0 2100 333"/>
                <a:gd name="T13" fmla="*/ T12 w 13738"/>
                <a:gd name="T14" fmla="+- 0 2662 2645"/>
                <a:gd name="T15" fmla="*/ 2662 h 2095"/>
                <a:gd name="T16" fmla="+- 0 1711 333"/>
                <a:gd name="T17" fmla="*/ T16 w 13738"/>
                <a:gd name="T18" fmla="+- 0 2697 2645"/>
                <a:gd name="T19" fmla="*/ 2697 h 2095"/>
                <a:gd name="T20" fmla="+- 0 1533 333"/>
                <a:gd name="T21" fmla="*/ T20 w 13738"/>
                <a:gd name="T22" fmla="+- 0 2722 2645"/>
                <a:gd name="T23" fmla="*/ 2722 h 2095"/>
                <a:gd name="T24" fmla="+- 0 1373 333"/>
                <a:gd name="T25" fmla="*/ T24 w 13738"/>
                <a:gd name="T26" fmla="+- 0 2747 2645"/>
                <a:gd name="T27" fmla="*/ 2747 h 2095"/>
                <a:gd name="T28" fmla="+- 0 1222 333"/>
                <a:gd name="T29" fmla="*/ T28 w 13738"/>
                <a:gd name="T30" fmla="+- 0 2775 2645"/>
                <a:gd name="T31" fmla="*/ 2775 h 2095"/>
                <a:gd name="T32" fmla="+- 0 1088 333"/>
                <a:gd name="T33" fmla="*/ T32 w 13738"/>
                <a:gd name="T34" fmla="+- 0 2806 2645"/>
                <a:gd name="T35" fmla="*/ 2806 h 2095"/>
                <a:gd name="T36" fmla="+- 0 960 333"/>
                <a:gd name="T37" fmla="*/ T36 w 13738"/>
                <a:gd name="T38" fmla="+- 0 2835 2645"/>
                <a:gd name="T39" fmla="*/ 2835 h 2095"/>
                <a:gd name="T40" fmla="+- 0 850 333"/>
                <a:gd name="T41" fmla="*/ T40 w 13738"/>
                <a:gd name="T42" fmla="+- 0 2866 2645"/>
                <a:gd name="T43" fmla="*/ 2866 h 2095"/>
                <a:gd name="T44" fmla="+- 0 659 333"/>
                <a:gd name="T45" fmla="*/ T44 w 13738"/>
                <a:gd name="T46" fmla="+- 0 2926 2645"/>
                <a:gd name="T47" fmla="*/ 2926 h 2095"/>
                <a:gd name="T48" fmla="+- 0 581 333"/>
                <a:gd name="T49" fmla="*/ T48 w 13738"/>
                <a:gd name="T50" fmla="+- 0 2954 2645"/>
                <a:gd name="T51" fmla="*/ 2954 h 2095"/>
                <a:gd name="T52" fmla="+- 0 414 333"/>
                <a:gd name="T53" fmla="*/ T52 w 13738"/>
                <a:gd name="T54" fmla="+- 0 3024 2645"/>
                <a:gd name="T55" fmla="*/ 3024 h 2095"/>
                <a:gd name="T56" fmla="+- 0 333 333"/>
                <a:gd name="T57" fmla="*/ T56 w 13738"/>
                <a:gd name="T58" fmla="+- 0 3066 2645"/>
                <a:gd name="T59" fmla="*/ 3066 h 2095"/>
                <a:gd name="T60" fmla="+- 0 333 333"/>
                <a:gd name="T61" fmla="*/ T60 w 13738"/>
                <a:gd name="T62" fmla="+- 0 4739 2645"/>
                <a:gd name="T63" fmla="*/ 4739 h 2095"/>
                <a:gd name="T64" fmla="+- 0 14064 333"/>
                <a:gd name="T65" fmla="*/ T64 w 13738"/>
                <a:gd name="T66" fmla="+- 0 4739 2645"/>
                <a:gd name="T67" fmla="*/ 4739 h 2095"/>
                <a:gd name="T68" fmla="+- 0 14071 333"/>
                <a:gd name="T69" fmla="*/ T68 w 13738"/>
                <a:gd name="T70" fmla="+- 0 4729 2645"/>
                <a:gd name="T71" fmla="*/ 4729 h 2095"/>
                <a:gd name="T72" fmla="+- 0 14071 333"/>
                <a:gd name="T73" fmla="*/ T72 w 13738"/>
                <a:gd name="T74" fmla="+- 0 3984 2645"/>
                <a:gd name="T75" fmla="*/ 3984 h 2095"/>
                <a:gd name="T76" fmla="+- 0 11644 333"/>
                <a:gd name="T77" fmla="*/ T76 w 13738"/>
                <a:gd name="T78" fmla="+- 0 3984 2645"/>
                <a:gd name="T79" fmla="*/ 3984 h 2095"/>
                <a:gd name="T80" fmla="+- 0 11426 333"/>
                <a:gd name="T81" fmla="*/ T80 w 13738"/>
                <a:gd name="T82" fmla="+- 0 3980 2645"/>
                <a:gd name="T83" fmla="*/ 3980 h 2095"/>
                <a:gd name="T84" fmla="+- 0 11198 333"/>
                <a:gd name="T85" fmla="*/ T84 w 13738"/>
                <a:gd name="T86" fmla="+- 0 3973 2645"/>
                <a:gd name="T87" fmla="*/ 3973 h 2095"/>
                <a:gd name="T88" fmla="+- 0 10963 333"/>
                <a:gd name="T89" fmla="*/ T88 w 13738"/>
                <a:gd name="T90" fmla="+- 0 3962 2645"/>
                <a:gd name="T91" fmla="*/ 3962 h 2095"/>
                <a:gd name="T92" fmla="+- 0 10719 333"/>
                <a:gd name="T93" fmla="*/ T92 w 13738"/>
                <a:gd name="T94" fmla="+- 0 3945 2645"/>
                <a:gd name="T95" fmla="*/ 3945 h 2095"/>
                <a:gd name="T96" fmla="+- 0 10192 333"/>
                <a:gd name="T97" fmla="*/ T96 w 13738"/>
                <a:gd name="T98" fmla="+- 0 3892 2645"/>
                <a:gd name="T99" fmla="*/ 3892 h 2095"/>
                <a:gd name="T100" fmla="+- 0 9626 333"/>
                <a:gd name="T101" fmla="*/ T100 w 13738"/>
                <a:gd name="T102" fmla="+- 0 3818 2645"/>
                <a:gd name="T103" fmla="*/ 3818 h 2095"/>
                <a:gd name="T104" fmla="+- 0 9324 333"/>
                <a:gd name="T105" fmla="*/ T104 w 13738"/>
                <a:gd name="T106" fmla="+- 0 3773 2645"/>
                <a:gd name="T107" fmla="*/ 3773 h 2095"/>
                <a:gd name="T108" fmla="+- 0 9009 333"/>
                <a:gd name="T109" fmla="*/ T108 w 13738"/>
                <a:gd name="T110" fmla="+- 0 3720 2645"/>
                <a:gd name="T111" fmla="*/ 3720 h 2095"/>
                <a:gd name="T112" fmla="+- 0 8684 333"/>
                <a:gd name="T113" fmla="*/ T112 w 13738"/>
                <a:gd name="T114" fmla="+- 0 3660 2645"/>
                <a:gd name="T115" fmla="*/ 3660 h 2095"/>
                <a:gd name="T116" fmla="+- 0 7990 333"/>
                <a:gd name="T117" fmla="*/ T116 w 13738"/>
                <a:gd name="T118" fmla="+- 0 3523 2645"/>
                <a:gd name="T119" fmla="*/ 3523 h 2095"/>
                <a:gd name="T120" fmla="+- 0 7242 333"/>
                <a:gd name="T121" fmla="*/ T120 w 13738"/>
                <a:gd name="T122" fmla="+- 0 3358 2645"/>
                <a:gd name="T123" fmla="*/ 3358 h 2095"/>
                <a:gd name="T124" fmla="+- 0 6847 333"/>
                <a:gd name="T125" fmla="*/ T124 w 13738"/>
                <a:gd name="T126" fmla="+- 0 3267 2645"/>
                <a:gd name="T127" fmla="*/ 3267 h 2095"/>
                <a:gd name="T128" fmla="+- 0 6025 333"/>
                <a:gd name="T129" fmla="*/ T128 w 13738"/>
                <a:gd name="T130" fmla="+- 0 3066 2645"/>
                <a:gd name="T131" fmla="*/ 3066 h 2095"/>
                <a:gd name="T132" fmla="+- 0 5251 333"/>
                <a:gd name="T133" fmla="*/ T132 w 13738"/>
                <a:gd name="T134" fmla="+- 0 2905 2645"/>
                <a:gd name="T135" fmla="*/ 2905 h 2095"/>
                <a:gd name="T136" fmla="+- 0 4889 333"/>
                <a:gd name="T137" fmla="*/ T136 w 13738"/>
                <a:gd name="T138" fmla="+- 0 2842 2645"/>
                <a:gd name="T139" fmla="*/ 2842 h 2095"/>
                <a:gd name="T140" fmla="+- 0 4544 333"/>
                <a:gd name="T141" fmla="*/ T140 w 13738"/>
                <a:gd name="T142" fmla="+- 0 2789 2645"/>
                <a:gd name="T143" fmla="*/ 2789 h 2095"/>
                <a:gd name="T144" fmla="+- 0 4212 333"/>
                <a:gd name="T145" fmla="*/ T144 w 13738"/>
                <a:gd name="T146" fmla="+- 0 2743 2645"/>
                <a:gd name="T147" fmla="*/ 2743 h 2095"/>
                <a:gd name="T148" fmla="+- 0 3897 333"/>
                <a:gd name="T149" fmla="*/ T148 w 13738"/>
                <a:gd name="T150" fmla="+- 0 2708 2645"/>
                <a:gd name="T151" fmla="*/ 2708 h 2095"/>
                <a:gd name="T152" fmla="+- 0 3598 333"/>
                <a:gd name="T153" fmla="*/ T152 w 13738"/>
                <a:gd name="T154" fmla="+- 0 2680 2645"/>
                <a:gd name="T155" fmla="*/ 2680 h 2095"/>
                <a:gd name="T156" fmla="+- 0 3042 333"/>
                <a:gd name="T157" fmla="*/ T156 w 13738"/>
                <a:gd name="T158" fmla="+- 0 2648 2645"/>
                <a:gd name="T159" fmla="*/ 2648 h 2095"/>
                <a:gd name="T160" fmla="+- 0 2784 333"/>
                <a:gd name="T161" fmla="*/ T160 w 13738"/>
                <a:gd name="T162" fmla="+- 0 2645 2645"/>
                <a:gd name="T163" fmla="*/ 2645 h 2095"/>
                <a:gd name="T164" fmla="+- 0 14071 333"/>
                <a:gd name="T165" fmla="*/ T164 w 13738"/>
                <a:gd name="T166" fmla="+- 0 3541 2645"/>
                <a:gd name="T167" fmla="*/ 3541 h 2095"/>
                <a:gd name="T168" fmla="+- 0 14064 333"/>
                <a:gd name="T169" fmla="*/ T168 w 13738"/>
                <a:gd name="T170" fmla="+- 0 3544 2645"/>
                <a:gd name="T171" fmla="*/ 3544 h 2095"/>
                <a:gd name="T172" fmla="+- 0 13937 333"/>
                <a:gd name="T173" fmla="*/ T172 w 13738"/>
                <a:gd name="T174" fmla="+- 0 3597 2645"/>
                <a:gd name="T175" fmla="*/ 3597 h 2095"/>
                <a:gd name="T176" fmla="+- 0 13809 333"/>
                <a:gd name="T177" fmla="*/ T176 w 13738"/>
                <a:gd name="T178" fmla="+- 0 3646 2645"/>
                <a:gd name="T179" fmla="*/ 3646 h 2095"/>
                <a:gd name="T180" fmla="+- 0 13675 333"/>
                <a:gd name="T181" fmla="*/ T180 w 13738"/>
                <a:gd name="T182" fmla="+- 0 3692 2645"/>
                <a:gd name="T183" fmla="*/ 3692 h 2095"/>
                <a:gd name="T184" fmla="+- 0 13397 333"/>
                <a:gd name="T185" fmla="*/ T184 w 13738"/>
                <a:gd name="T186" fmla="+- 0 3776 2645"/>
                <a:gd name="T187" fmla="*/ 3776 h 2095"/>
                <a:gd name="T188" fmla="+- 0 13250 333"/>
                <a:gd name="T189" fmla="*/ T188 w 13738"/>
                <a:gd name="T190" fmla="+- 0 3815 2645"/>
                <a:gd name="T191" fmla="*/ 3815 h 2095"/>
                <a:gd name="T192" fmla="+- 0 12941 333"/>
                <a:gd name="T193" fmla="*/ T192 w 13738"/>
                <a:gd name="T194" fmla="+- 0 3878 2645"/>
                <a:gd name="T195" fmla="*/ 3878 h 2095"/>
                <a:gd name="T196" fmla="+- 0 12777 333"/>
                <a:gd name="T197" fmla="*/ T196 w 13738"/>
                <a:gd name="T198" fmla="+- 0 3906 2645"/>
                <a:gd name="T199" fmla="*/ 3906 h 2095"/>
                <a:gd name="T200" fmla="+- 0 12428 333"/>
                <a:gd name="T201" fmla="*/ T200 w 13738"/>
                <a:gd name="T202" fmla="+- 0 3948 2645"/>
                <a:gd name="T203" fmla="*/ 3948 h 2095"/>
                <a:gd name="T204" fmla="+- 0 12053 333"/>
                <a:gd name="T205" fmla="*/ T204 w 13738"/>
                <a:gd name="T206" fmla="+- 0 3977 2645"/>
                <a:gd name="T207" fmla="*/ 3977 h 2095"/>
                <a:gd name="T208" fmla="+- 0 11852 333"/>
                <a:gd name="T209" fmla="*/ T208 w 13738"/>
                <a:gd name="T210" fmla="+- 0 3984 2645"/>
                <a:gd name="T211" fmla="*/ 3984 h 2095"/>
                <a:gd name="T212" fmla="+- 0 14071 333"/>
                <a:gd name="T213" fmla="*/ T212 w 13738"/>
                <a:gd name="T214" fmla="+- 0 3984 2645"/>
                <a:gd name="T215" fmla="*/ 3984 h 2095"/>
                <a:gd name="T216" fmla="+- 0 14071 333"/>
                <a:gd name="T217" fmla="*/ T216 w 13738"/>
                <a:gd name="T218" fmla="+- 0 3541 2645"/>
                <a:gd name="T219" fmla="*/ 3541 h 20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13738" h="2095">
                  <a:moveTo>
                    <a:pt x="2451" y="0"/>
                  </a:moveTo>
                  <a:lnTo>
                    <a:pt x="2209" y="0"/>
                  </a:lnTo>
                  <a:lnTo>
                    <a:pt x="1982" y="7"/>
                  </a:lnTo>
                  <a:lnTo>
                    <a:pt x="1767" y="17"/>
                  </a:lnTo>
                  <a:lnTo>
                    <a:pt x="1378" y="52"/>
                  </a:lnTo>
                  <a:lnTo>
                    <a:pt x="1200" y="77"/>
                  </a:lnTo>
                  <a:lnTo>
                    <a:pt x="1040" y="102"/>
                  </a:lnTo>
                  <a:lnTo>
                    <a:pt x="889" y="130"/>
                  </a:lnTo>
                  <a:lnTo>
                    <a:pt x="755" y="161"/>
                  </a:lnTo>
                  <a:lnTo>
                    <a:pt x="627" y="190"/>
                  </a:lnTo>
                  <a:lnTo>
                    <a:pt x="517" y="221"/>
                  </a:lnTo>
                  <a:lnTo>
                    <a:pt x="326" y="281"/>
                  </a:lnTo>
                  <a:lnTo>
                    <a:pt x="248" y="309"/>
                  </a:lnTo>
                  <a:lnTo>
                    <a:pt x="81" y="379"/>
                  </a:lnTo>
                  <a:lnTo>
                    <a:pt x="0" y="421"/>
                  </a:lnTo>
                  <a:lnTo>
                    <a:pt x="0" y="2094"/>
                  </a:lnTo>
                  <a:lnTo>
                    <a:pt x="13731" y="2094"/>
                  </a:lnTo>
                  <a:lnTo>
                    <a:pt x="13738" y="2084"/>
                  </a:lnTo>
                  <a:lnTo>
                    <a:pt x="13738" y="1339"/>
                  </a:lnTo>
                  <a:lnTo>
                    <a:pt x="11311" y="1339"/>
                  </a:lnTo>
                  <a:lnTo>
                    <a:pt x="11093" y="1335"/>
                  </a:lnTo>
                  <a:lnTo>
                    <a:pt x="10865" y="1328"/>
                  </a:lnTo>
                  <a:lnTo>
                    <a:pt x="10630" y="1317"/>
                  </a:lnTo>
                  <a:lnTo>
                    <a:pt x="10386" y="1300"/>
                  </a:lnTo>
                  <a:lnTo>
                    <a:pt x="9859" y="1247"/>
                  </a:lnTo>
                  <a:lnTo>
                    <a:pt x="9293" y="1173"/>
                  </a:lnTo>
                  <a:lnTo>
                    <a:pt x="8991" y="1128"/>
                  </a:lnTo>
                  <a:lnTo>
                    <a:pt x="8676" y="1075"/>
                  </a:lnTo>
                  <a:lnTo>
                    <a:pt x="8351" y="1015"/>
                  </a:lnTo>
                  <a:lnTo>
                    <a:pt x="7657" y="878"/>
                  </a:lnTo>
                  <a:lnTo>
                    <a:pt x="6909" y="713"/>
                  </a:lnTo>
                  <a:lnTo>
                    <a:pt x="6514" y="622"/>
                  </a:lnTo>
                  <a:lnTo>
                    <a:pt x="5692" y="421"/>
                  </a:lnTo>
                  <a:lnTo>
                    <a:pt x="4918" y="260"/>
                  </a:lnTo>
                  <a:lnTo>
                    <a:pt x="4556" y="197"/>
                  </a:lnTo>
                  <a:lnTo>
                    <a:pt x="4211" y="144"/>
                  </a:lnTo>
                  <a:lnTo>
                    <a:pt x="3879" y="98"/>
                  </a:lnTo>
                  <a:lnTo>
                    <a:pt x="3564" y="63"/>
                  </a:lnTo>
                  <a:lnTo>
                    <a:pt x="3265" y="35"/>
                  </a:lnTo>
                  <a:lnTo>
                    <a:pt x="2709" y="3"/>
                  </a:lnTo>
                  <a:lnTo>
                    <a:pt x="2451" y="0"/>
                  </a:lnTo>
                  <a:close/>
                  <a:moveTo>
                    <a:pt x="13738" y="896"/>
                  </a:moveTo>
                  <a:lnTo>
                    <a:pt x="13731" y="899"/>
                  </a:lnTo>
                  <a:lnTo>
                    <a:pt x="13604" y="952"/>
                  </a:lnTo>
                  <a:lnTo>
                    <a:pt x="13476" y="1001"/>
                  </a:lnTo>
                  <a:lnTo>
                    <a:pt x="13342" y="1047"/>
                  </a:lnTo>
                  <a:lnTo>
                    <a:pt x="13064" y="1131"/>
                  </a:lnTo>
                  <a:lnTo>
                    <a:pt x="12917" y="1170"/>
                  </a:lnTo>
                  <a:lnTo>
                    <a:pt x="12608" y="1233"/>
                  </a:lnTo>
                  <a:lnTo>
                    <a:pt x="12444" y="1261"/>
                  </a:lnTo>
                  <a:lnTo>
                    <a:pt x="12095" y="1303"/>
                  </a:lnTo>
                  <a:lnTo>
                    <a:pt x="11720" y="1332"/>
                  </a:lnTo>
                  <a:lnTo>
                    <a:pt x="11519" y="1339"/>
                  </a:lnTo>
                  <a:lnTo>
                    <a:pt x="13738" y="1339"/>
                  </a:lnTo>
                  <a:lnTo>
                    <a:pt x="13738" y="8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CL"/>
            </a:p>
          </p:txBody>
        </p:sp>
        <p:pic>
          <p:nvPicPr>
            <p:cNvPr id="9" name="docshape4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1" y="675"/>
              <a:ext cx="7753" cy="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CuadroTexto 9"/>
          <p:cNvSpPr txBox="1"/>
          <p:nvPr/>
        </p:nvSpPr>
        <p:spPr>
          <a:xfrm>
            <a:off x="1751682" y="241540"/>
            <a:ext cx="9948231" cy="1569660"/>
          </a:xfrm>
          <a:prstGeom prst="rect">
            <a:avLst/>
          </a:prstGeom>
          <a:noFill/>
        </p:spPr>
        <p:txBody>
          <a:bodyPr wrap="square" rtlCol="0">
            <a:spAutoFit/>
          </a:bodyPr>
          <a:lstStyle/>
          <a:p>
            <a:pPr algn="ctr"/>
            <a:r>
              <a:rPr lang="es-CL" sz="3200" dirty="0" smtClean="0">
                <a:solidFill>
                  <a:srgbClr val="006600"/>
                </a:solidFill>
                <a:latin typeface="Calibri" panose="020F0502020204030204" pitchFamily="34" charset="0"/>
              </a:rPr>
              <a:t>	</a:t>
            </a:r>
            <a:r>
              <a:rPr lang="es-CL" sz="2800" dirty="0" smtClean="0">
                <a:solidFill>
                  <a:srgbClr val="006600"/>
                </a:solidFill>
                <a:latin typeface="Calibri" panose="020F0502020204030204" pitchFamily="34" charset="0"/>
              </a:rPr>
              <a:t>Foro </a:t>
            </a:r>
            <a:r>
              <a:rPr lang="es-CL" sz="2800" dirty="0" err="1">
                <a:solidFill>
                  <a:srgbClr val="006600"/>
                </a:solidFill>
                <a:latin typeface="Calibri" panose="020F0502020204030204" pitchFamily="34" charset="0"/>
              </a:rPr>
              <a:t>Iberoamericado</a:t>
            </a:r>
            <a:r>
              <a:rPr lang="es-CL" sz="2800" dirty="0">
                <a:solidFill>
                  <a:srgbClr val="006600"/>
                </a:solidFill>
                <a:latin typeface="Calibri" panose="020F0502020204030204" pitchFamily="34" charset="0"/>
              </a:rPr>
              <a:t> de Justicia </a:t>
            </a:r>
            <a:r>
              <a:rPr lang="es-CL" sz="2800" dirty="0" smtClean="0">
                <a:solidFill>
                  <a:srgbClr val="006600"/>
                </a:solidFill>
                <a:latin typeface="Calibri" panose="020F0502020204030204" pitchFamily="34" charset="0"/>
              </a:rPr>
              <a:t>Ambiental</a:t>
            </a:r>
          </a:p>
          <a:p>
            <a:pPr algn="ctr"/>
            <a:r>
              <a:rPr lang="es-CL" sz="2800" dirty="0" smtClean="0">
                <a:solidFill>
                  <a:srgbClr val="006600"/>
                </a:solidFill>
                <a:latin typeface="Calibri" panose="020F0502020204030204" pitchFamily="34" charset="0"/>
              </a:rPr>
              <a:t>Declaración de Principios del Derecho Ambiental</a:t>
            </a:r>
            <a:endParaRPr lang="es-CL" sz="2800" dirty="0">
              <a:solidFill>
                <a:srgbClr val="006600"/>
              </a:solidFill>
              <a:latin typeface="Calibri" panose="020F0502020204030204" pitchFamily="34" charset="0"/>
            </a:endParaRPr>
          </a:p>
          <a:p>
            <a:endParaRPr lang="es-CL" sz="3600" dirty="0"/>
          </a:p>
        </p:txBody>
      </p:sp>
      <p:pic>
        <p:nvPicPr>
          <p:cNvPr id="11" name="Picture 4" descr="Fotos gratis : pájaro, ala, verde, fauna, pavo real, de cerca, aves,  monitor, plumas, Galliformes, simetría, vertebrado, Flickrsbestcreatures,  Plumas de la cola, Hermosas bellezas, Phasianidae, Accesorio de moda  2400x1607 - - 341875 - Imagenes grati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2170" y="1118703"/>
            <a:ext cx="4798781" cy="592902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87288" y="5827923"/>
            <a:ext cx="2846548" cy="738664"/>
          </a:xfrm>
          <a:prstGeom prst="rect">
            <a:avLst/>
          </a:prstGeom>
          <a:noFill/>
        </p:spPr>
        <p:txBody>
          <a:bodyPr wrap="square" rtlCol="0">
            <a:spAutoFit/>
          </a:bodyPr>
          <a:lstStyle/>
          <a:p>
            <a:r>
              <a:rPr lang="es-CL" dirty="0" smtClean="0">
                <a:hlinkClick r:id="rId4"/>
              </a:rPr>
              <a:t>www.pjud.cl</a:t>
            </a:r>
            <a:r>
              <a:rPr lang="es-CL" dirty="0" smtClean="0"/>
              <a:t>. Revisado el 1 de abril de 2022</a:t>
            </a:r>
          </a:p>
          <a:p>
            <a:endParaRPr lang="es-CL" dirty="0"/>
          </a:p>
        </p:txBody>
      </p:sp>
      <p:pic>
        <p:nvPicPr>
          <p:cNvPr id="12" name="docshape535"/>
          <p:cNvPicPr/>
          <p:nvPr/>
        </p:nvPicPr>
        <p:blipFill>
          <a:blip r:embed="rId5">
            <a:extLst>
              <a:ext uri="{28A0092B-C50C-407E-A947-70E740481C1C}">
                <a14:useLocalDpi xmlns:a14="http://schemas.microsoft.com/office/drawing/2010/main" val="0"/>
              </a:ext>
            </a:extLst>
          </a:blip>
          <a:srcRect/>
          <a:stretch>
            <a:fillRect/>
          </a:stretch>
        </p:blipFill>
        <p:spPr bwMode="auto">
          <a:xfrm>
            <a:off x="3167670" y="1380199"/>
            <a:ext cx="4353906" cy="438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941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4400" dirty="0" smtClean="0">
                <a:solidFill>
                  <a:srgbClr val="006600"/>
                </a:solidFill>
                <a:latin typeface="Calibri" panose="020F0502020204030204" pitchFamily="34" charset="0"/>
              </a:rPr>
              <a:t>Principios Generales</a:t>
            </a:r>
            <a:endParaRPr lang="es-CL" sz="4400" dirty="0">
              <a:solidFill>
                <a:srgbClr val="006600"/>
              </a:solidFill>
              <a:latin typeface="Calibri" panose="020F0502020204030204" pitchFamily="34" charset="0"/>
            </a:endParaRPr>
          </a:p>
        </p:txBody>
      </p:sp>
      <p:pic>
        <p:nvPicPr>
          <p:cNvPr id="1026" name="Picture 2" descr="Fotos gratis : pájaro, ala, pico, fauna, pavo real, aves, Galliformes,  vertebrado, azulejo, Sonydslra580, Hermosas bellezas, Willowbank,  Indianpeafowl, Phasianidae, organismo, Accesorio de moda 2987x1858 - -  179003 - Imagenes gratis - Px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87252"/>
            <a:ext cx="2714625" cy="16859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ochilidae Fondos de Pantalla gratis (38 fotos) descargas imáge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 y="4508922"/>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docshape5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8188" y="1805580"/>
            <a:ext cx="3834819" cy="473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54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899429" y="2090737"/>
            <a:ext cx="1733550" cy="2647950"/>
          </a:xfrm>
          <a:prstGeom prst="rect">
            <a:avLst/>
          </a:prstGeom>
          <a:effectLst>
            <a:softEdge rad="635000"/>
          </a:effectLst>
        </p:spPr>
      </p:pic>
      <p:pic>
        <p:nvPicPr>
          <p:cNvPr id="5" name="Imagen 4"/>
          <p:cNvPicPr>
            <a:picLocks noChangeAspect="1"/>
          </p:cNvPicPr>
          <p:nvPr/>
        </p:nvPicPr>
        <p:blipFill>
          <a:blip r:embed="rId3"/>
          <a:stretch>
            <a:fillRect/>
          </a:stretch>
        </p:blipFill>
        <p:spPr>
          <a:xfrm>
            <a:off x="4991235" y="2090737"/>
            <a:ext cx="1809750" cy="2533650"/>
          </a:xfrm>
          <a:prstGeom prst="rect">
            <a:avLst/>
          </a:prstGeom>
          <a:effectLst>
            <a:softEdge rad="317500"/>
          </a:effectLst>
        </p:spPr>
      </p:pic>
      <p:pic>
        <p:nvPicPr>
          <p:cNvPr id="6" name="Imagen 5"/>
          <p:cNvPicPr>
            <a:picLocks noChangeAspect="1"/>
          </p:cNvPicPr>
          <p:nvPr/>
        </p:nvPicPr>
        <p:blipFill>
          <a:blip r:embed="rId4"/>
          <a:stretch>
            <a:fillRect/>
          </a:stretch>
        </p:blipFill>
        <p:spPr>
          <a:xfrm>
            <a:off x="7589226" y="2074966"/>
            <a:ext cx="1899158" cy="2663721"/>
          </a:xfrm>
          <a:prstGeom prst="rect">
            <a:avLst/>
          </a:prstGeom>
          <a:effectLst>
            <a:softEdge rad="635000"/>
          </a:effectLst>
        </p:spPr>
      </p:pic>
      <p:sp>
        <p:nvSpPr>
          <p:cNvPr id="7" name="CuadroTexto 6"/>
          <p:cNvSpPr txBox="1"/>
          <p:nvPr/>
        </p:nvSpPr>
        <p:spPr>
          <a:xfrm>
            <a:off x="1024569" y="552091"/>
            <a:ext cx="11038901" cy="1200329"/>
          </a:xfrm>
          <a:prstGeom prst="rect">
            <a:avLst/>
          </a:prstGeom>
          <a:noFill/>
        </p:spPr>
        <p:txBody>
          <a:bodyPr wrap="square" rtlCol="0">
            <a:spAutoFit/>
          </a:bodyPr>
          <a:lstStyle/>
          <a:p>
            <a:r>
              <a:rPr lang="es-CL" sz="3600" dirty="0" smtClean="0">
                <a:solidFill>
                  <a:schemeClr val="bg1"/>
                </a:solidFill>
                <a:latin typeface="Batang" panose="02030600000101010101" pitchFamily="18" charset="-127"/>
                <a:ea typeface="Batang" panose="02030600000101010101" pitchFamily="18" charset="-127"/>
              </a:rPr>
              <a:t>Cuál es su opinión sobre los artículos aprobados por la CC en materia de protección Ambiental?</a:t>
            </a:r>
            <a:endParaRPr lang="es-CL" sz="3600" dirty="0">
              <a:solidFill>
                <a:schemeClr val="bg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4001232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descr="Imagen que contiene alambre, edificio, colorido, tabla&#10;&#10;Descripción generada automáticamente">
            <a:extLst>
              <a:ext uri="{FF2B5EF4-FFF2-40B4-BE49-F238E27FC236}">
                <a16:creationId xmlns="" xmlns:a16="http://schemas.microsoft.com/office/drawing/2014/main" id="{AA7A4C09-5323-5444-BE03-C220FB0D49BA}"/>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3216343" y="73924"/>
            <a:ext cx="4572000" cy="6708000"/>
          </a:xfrm>
          <a:prstGeom prst="rect">
            <a:avLst/>
          </a:prstGeom>
          <a:effectLst>
            <a:softEdge rad="635000"/>
          </a:effectLst>
        </p:spPr>
      </p:pic>
      <p:sp>
        <p:nvSpPr>
          <p:cNvPr id="6" name="CuadroTexto 5">
            <a:extLst>
              <a:ext uri="{FF2B5EF4-FFF2-40B4-BE49-F238E27FC236}">
                <a16:creationId xmlns="" xmlns:a16="http://schemas.microsoft.com/office/drawing/2014/main" id="{A55BDE9D-C995-EB46-AF40-4384DCBE374C}"/>
              </a:ext>
            </a:extLst>
          </p:cNvPr>
          <p:cNvSpPr txBox="1"/>
          <p:nvPr/>
        </p:nvSpPr>
        <p:spPr>
          <a:xfrm>
            <a:off x="3960000" y="7008000"/>
            <a:ext cx="4572000" cy="230832"/>
          </a:xfrm>
          <a:prstGeom prst="rect">
            <a:avLst/>
          </a:prstGeom>
          <a:noFill/>
        </p:spPr>
        <p:txBody>
          <a:bodyPr wrap="square" rtlCol="0">
            <a:spAutoFit/>
          </a:bodyPr>
          <a:lstStyle/>
          <a:p>
            <a:r>
              <a:rPr lang="es-CL" sz="900">
                <a:hlinkClick r:id="rId3" tooltip="https://www.southamericanpostcard.com/cgi-bin/photo.cgi?chile-HAAB1237.es"/>
              </a:rPr>
              <a:t>Esta foto</a:t>
            </a:r>
            <a:r>
              <a:rPr lang="es-CL" sz="900"/>
              <a:t> de Autor desconocido está bajo licencia </a:t>
            </a:r>
            <a:r>
              <a:rPr lang="es-CL" sz="900">
                <a:hlinkClick r:id="rId4" tooltip="https://creativecommons.org/licenses/by-nc-nd/3.0/"/>
              </a:rPr>
              <a:t>CC BY-NC-ND</a:t>
            </a:r>
            <a:endParaRPr lang="es-CL" sz="900"/>
          </a:p>
        </p:txBody>
      </p:sp>
      <p:grpSp>
        <p:nvGrpSpPr>
          <p:cNvPr id="15" name="docshapegroup544"/>
          <p:cNvGrpSpPr>
            <a:grpSpLocks/>
          </p:cNvGrpSpPr>
          <p:nvPr/>
        </p:nvGrpSpPr>
        <p:grpSpPr bwMode="auto">
          <a:xfrm>
            <a:off x="6939813" y="367552"/>
            <a:ext cx="5241504" cy="5972896"/>
            <a:chOff x="333" y="14"/>
            <a:chExt cx="13738" cy="10394"/>
          </a:xfrm>
        </p:grpSpPr>
        <p:sp>
          <p:nvSpPr>
            <p:cNvPr id="17" name="docshape546"/>
            <p:cNvSpPr>
              <a:spLocks/>
            </p:cNvSpPr>
            <p:nvPr/>
          </p:nvSpPr>
          <p:spPr bwMode="auto">
            <a:xfrm>
              <a:off x="9523" y="2873"/>
              <a:ext cx="4530" cy="1125"/>
            </a:xfrm>
            <a:custGeom>
              <a:avLst/>
              <a:gdLst>
                <a:gd name="T0" fmla="+- 0 14053 9524"/>
                <a:gd name="T1" fmla="*/ T0 w 4530"/>
                <a:gd name="T2" fmla="+- 0 2873 2873"/>
                <a:gd name="T3" fmla="*/ 2873 h 1125"/>
                <a:gd name="T4" fmla="+- 0 14043 9524"/>
                <a:gd name="T5" fmla="*/ T4 w 4530"/>
                <a:gd name="T6" fmla="+- 0 2873 2873"/>
                <a:gd name="T7" fmla="*/ 2873 h 1125"/>
                <a:gd name="T8" fmla="+- 0 13852 9524"/>
                <a:gd name="T9" fmla="*/ T8 w 4530"/>
                <a:gd name="T10" fmla="+- 0 2905 2873"/>
                <a:gd name="T11" fmla="*/ 2905 h 1125"/>
                <a:gd name="T12" fmla="+- 0 13658 9524"/>
                <a:gd name="T13" fmla="*/ T12 w 4530"/>
                <a:gd name="T14" fmla="+- 0 2940 2873"/>
                <a:gd name="T15" fmla="*/ 2940 h 1125"/>
                <a:gd name="T16" fmla="+- 0 13257 9524"/>
                <a:gd name="T17" fmla="*/ T16 w 4530"/>
                <a:gd name="T18" fmla="+- 0 3017 2873"/>
                <a:gd name="T19" fmla="*/ 3017 h 1125"/>
                <a:gd name="T20" fmla="+- 0 12835 9524"/>
                <a:gd name="T21" fmla="*/ T20 w 4530"/>
                <a:gd name="T22" fmla="+- 0 3109 2873"/>
                <a:gd name="T23" fmla="*/ 3109 h 1125"/>
                <a:gd name="T24" fmla="+- 0 12393 9524"/>
                <a:gd name="T25" fmla="*/ T24 w 4530"/>
                <a:gd name="T26" fmla="+- 0 3214 2873"/>
                <a:gd name="T27" fmla="*/ 3214 h 1125"/>
                <a:gd name="T28" fmla="+- 0 11988 9524"/>
                <a:gd name="T29" fmla="*/ T28 w 4530"/>
                <a:gd name="T30" fmla="+- 0 3316 2873"/>
                <a:gd name="T31" fmla="*/ 3316 h 1125"/>
                <a:gd name="T32" fmla="+- 0 10849 9524"/>
                <a:gd name="T33" fmla="*/ T32 w 4530"/>
                <a:gd name="T34" fmla="+- 0 3572 2873"/>
                <a:gd name="T35" fmla="*/ 3572 h 1125"/>
                <a:gd name="T36" fmla="+- 0 10501 9524"/>
                <a:gd name="T37" fmla="*/ T36 w 4530"/>
                <a:gd name="T38" fmla="+- 0 3643 2873"/>
                <a:gd name="T39" fmla="*/ 3643 h 1125"/>
                <a:gd name="T40" fmla="+- 0 9838 9524"/>
                <a:gd name="T41" fmla="*/ T40 w 4530"/>
                <a:gd name="T42" fmla="+- 0 3766 2873"/>
                <a:gd name="T43" fmla="*/ 3766 h 1125"/>
                <a:gd name="T44" fmla="+- 0 9524 9524"/>
                <a:gd name="T45" fmla="*/ T44 w 4530"/>
                <a:gd name="T46" fmla="+- 0 3818 2873"/>
                <a:gd name="T47" fmla="*/ 3818 h 1125"/>
                <a:gd name="T48" fmla="+- 0 9949 9524"/>
                <a:gd name="T49" fmla="*/ T48 w 4530"/>
                <a:gd name="T50" fmla="+- 0 3878 2873"/>
                <a:gd name="T51" fmla="*/ 3878 h 1125"/>
                <a:gd name="T52" fmla="+- 0 10150 9524"/>
                <a:gd name="T53" fmla="*/ T52 w 4530"/>
                <a:gd name="T54" fmla="+- 0 3903 2873"/>
                <a:gd name="T55" fmla="*/ 3903 h 1125"/>
                <a:gd name="T56" fmla="+- 0 10538 9524"/>
                <a:gd name="T57" fmla="*/ T56 w 4530"/>
                <a:gd name="T58" fmla="+- 0 3945 2873"/>
                <a:gd name="T59" fmla="*/ 3945 h 1125"/>
                <a:gd name="T60" fmla="+- 0 10900 9524"/>
                <a:gd name="T61" fmla="*/ T60 w 4530"/>
                <a:gd name="T62" fmla="+- 0 3973 2873"/>
                <a:gd name="T63" fmla="*/ 3973 h 1125"/>
                <a:gd name="T64" fmla="+- 0 11074 9524"/>
                <a:gd name="T65" fmla="*/ T64 w 4530"/>
                <a:gd name="T66" fmla="+- 0 3984 2873"/>
                <a:gd name="T67" fmla="*/ 3984 h 1125"/>
                <a:gd name="T68" fmla="+- 0 11244 9524"/>
                <a:gd name="T69" fmla="*/ T68 w 4530"/>
                <a:gd name="T70" fmla="+- 0 3991 2873"/>
                <a:gd name="T71" fmla="*/ 3991 h 1125"/>
                <a:gd name="T72" fmla="+- 0 11566 9524"/>
                <a:gd name="T73" fmla="*/ T72 w 4530"/>
                <a:gd name="T74" fmla="+- 0 3998 2873"/>
                <a:gd name="T75" fmla="*/ 3998 h 1125"/>
                <a:gd name="T76" fmla="+- 0 11720 9524"/>
                <a:gd name="T77" fmla="*/ T76 w 4530"/>
                <a:gd name="T78" fmla="+- 0 3998 2873"/>
                <a:gd name="T79" fmla="*/ 3998 h 1125"/>
                <a:gd name="T80" fmla="+- 0 12018 9524"/>
                <a:gd name="T81" fmla="*/ T80 w 4530"/>
                <a:gd name="T82" fmla="+- 0 3991 2873"/>
                <a:gd name="T83" fmla="*/ 3991 h 1125"/>
                <a:gd name="T84" fmla="+- 0 12158 9524"/>
                <a:gd name="T85" fmla="*/ T84 w 4530"/>
                <a:gd name="T86" fmla="+- 0 3984 2873"/>
                <a:gd name="T87" fmla="*/ 3984 h 1125"/>
                <a:gd name="T88" fmla="+- 0 12426 9524"/>
                <a:gd name="T89" fmla="*/ T88 w 4530"/>
                <a:gd name="T90" fmla="+- 0 3962 2873"/>
                <a:gd name="T91" fmla="*/ 3962 h 1125"/>
                <a:gd name="T92" fmla="+- 0 12557 9524"/>
                <a:gd name="T93" fmla="*/ T92 w 4530"/>
                <a:gd name="T94" fmla="+- 0 3948 2873"/>
                <a:gd name="T95" fmla="*/ 3948 h 1125"/>
                <a:gd name="T96" fmla="+- 0 12805 9524"/>
                <a:gd name="T97" fmla="*/ T96 w 4530"/>
                <a:gd name="T98" fmla="+- 0 3913 2873"/>
                <a:gd name="T99" fmla="*/ 3913 h 1125"/>
                <a:gd name="T100" fmla="+- 0 13039 9524"/>
                <a:gd name="T101" fmla="*/ T100 w 4530"/>
                <a:gd name="T102" fmla="+- 0 3871 2873"/>
                <a:gd name="T103" fmla="*/ 3871 h 1125"/>
                <a:gd name="T104" fmla="+- 0 13260 9524"/>
                <a:gd name="T105" fmla="*/ T104 w 4530"/>
                <a:gd name="T106" fmla="+- 0 3822 2873"/>
                <a:gd name="T107" fmla="*/ 3822 h 1125"/>
                <a:gd name="T108" fmla="+- 0 13471 9524"/>
                <a:gd name="T109" fmla="*/ T108 w 4530"/>
                <a:gd name="T110" fmla="+- 0 3766 2873"/>
                <a:gd name="T111" fmla="*/ 3766 h 1125"/>
                <a:gd name="T112" fmla="+- 0 13672 9524"/>
                <a:gd name="T113" fmla="*/ T112 w 4530"/>
                <a:gd name="T114" fmla="+- 0 3702 2873"/>
                <a:gd name="T115" fmla="*/ 3702 h 1125"/>
                <a:gd name="T116" fmla="+- 0 13862 9524"/>
                <a:gd name="T117" fmla="*/ T116 w 4530"/>
                <a:gd name="T118" fmla="+- 0 3632 2873"/>
                <a:gd name="T119" fmla="*/ 3632 h 1125"/>
                <a:gd name="T120" fmla="+- 0 14047 9524"/>
                <a:gd name="T121" fmla="*/ T120 w 4530"/>
                <a:gd name="T122" fmla="+- 0 3558 2873"/>
                <a:gd name="T123" fmla="*/ 3558 h 1125"/>
                <a:gd name="T124" fmla="+- 0 14053 9524"/>
                <a:gd name="T125" fmla="*/ T124 w 4530"/>
                <a:gd name="T126" fmla="+- 0 3555 2873"/>
                <a:gd name="T127" fmla="*/ 3555 h 1125"/>
                <a:gd name="T128" fmla="+- 0 14053 9524"/>
                <a:gd name="T129" fmla="*/ T128 w 4530"/>
                <a:gd name="T130" fmla="+- 0 2873 2873"/>
                <a:gd name="T131" fmla="*/ 2873 h 11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530" h="1125">
                  <a:moveTo>
                    <a:pt x="4529" y="0"/>
                  </a:moveTo>
                  <a:lnTo>
                    <a:pt x="4519" y="0"/>
                  </a:lnTo>
                  <a:lnTo>
                    <a:pt x="4328" y="32"/>
                  </a:lnTo>
                  <a:lnTo>
                    <a:pt x="4134" y="67"/>
                  </a:lnTo>
                  <a:lnTo>
                    <a:pt x="3733" y="144"/>
                  </a:lnTo>
                  <a:lnTo>
                    <a:pt x="3311" y="236"/>
                  </a:lnTo>
                  <a:lnTo>
                    <a:pt x="2869" y="341"/>
                  </a:lnTo>
                  <a:lnTo>
                    <a:pt x="2464" y="443"/>
                  </a:lnTo>
                  <a:lnTo>
                    <a:pt x="1325" y="699"/>
                  </a:lnTo>
                  <a:lnTo>
                    <a:pt x="977" y="770"/>
                  </a:lnTo>
                  <a:lnTo>
                    <a:pt x="314" y="893"/>
                  </a:lnTo>
                  <a:lnTo>
                    <a:pt x="0" y="945"/>
                  </a:lnTo>
                  <a:lnTo>
                    <a:pt x="425" y="1005"/>
                  </a:lnTo>
                  <a:lnTo>
                    <a:pt x="626" y="1030"/>
                  </a:lnTo>
                  <a:lnTo>
                    <a:pt x="1014" y="1072"/>
                  </a:lnTo>
                  <a:lnTo>
                    <a:pt x="1376" y="1100"/>
                  </a:lnTo>
                  <a:lnTo>
                    <a:pt x="1550" y="1111"/>
                  </a:lnTo>
                  <a:lnTo>
                    <a:pt x="1720" y="1118"/>
                  </a:lnTo>
                  <a:lnTo>
                    <a:pt x="2042" y="1125"/>
                  </a:lnTo>
                  <a:lnTo>
                    <a:pt x="2196" y="1125"/>
                  </a:lnTo>
                  <a:lnTo>
                    <a:pt x="2494" y="1118"/>
                  </a:lnTo>
                  <a:lnTo>
                    <a:pt x="2634" y="1111"/>
                  </a:lnTo>
                  <a:lnTo>
                    <a:pt x="2902" y="1089"/>
                  </a:lnTo>
                  <a:lnTo>
                    <a:pt x="3033" y="1075"/>
                  </a:lnTo>
                  <a:lnTo>
                    <a:pt x="3281" y="1040"/>
                  </a:lnTo>
                  <a:lnTo>
                    <a:pt x="3515" y="998"/>
                  </a:lnTo>
                  <a:lnTo>
                    <a:pt x="3736" y="949"/>
                  </a:lnTo>
                  <a:lnTo>
                    <a:pt x="3947" y="893"/>
                  </a:lnTo>
                  <a:lnTo>
                    <a:pt x="4148" y="829"/>
                  </a:lnTo>
                  <a:lnTo>
                    <a:pt x="4338" y="759"/>
                  </a:lnTo>
                  <a:lnTo>
                    <a:pt x="4523" y="685"/>
                  </a:lnTo>
                  <a:lnTo>
                    <a:pt x="4529" y="682"/>
                  </a:lnTo>
                  <a:lnTo>
                    <a:pt x="4529" y="0"/>
                  </a:lnTo>
                  <a:close/>
                </a:path>
              </a:pathLst>
            </a:custGeom>
            <a:solidFill>
              <a:srgbClr val="E7E6E6">
                <a:alpha val="29019"/>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CL"/>
            </a:p>
          </p:txBody>
        </p:sp>
        <p:sp>
          <p:nvSpPr>
            <p:cNvPr id="18" name="docshape547"/>
            <p:cNvSpPr>
              <a:spLocks/>
            </p:cNvSpPr>
            <p:nvPr/>
          </p:nvSpPr>
          <p:spPr bwMode="auto">
            <a:xfrm>
              <a:off x="4124" y="2671"/>
              <a:ext cx="8732" cy="1339"/>
            </a:xfrm>
            <a:custGeom>
              <a:avLst/>
              <a:gdLst>
                <a:gd name="T0" fmla="+- 0 5467 4125"/>
                <a:gd name="T1" fmla="*/ T0 w 8732"/>
                <a:gd name="T2" fmla="+- 0 2671 2671"/>
                <a:gd name="T3" fmla="*/ 2671 h 1339"/>
                <a:gd name="T4" fmla="+- 0 5203 4125"/>
                <a:gd name="T5" fmla="*/ T4 w 8732"/>
                <a:gd name="T6" fmla="+- 0 2671 2671"/>
                <a:gd name="T7" fmla="*/ 2671 h 1339"/>
                <a:gd name="T8" fmla="+- 0 4955 4125"/>
                <a:gd name="T9" fmla="*/ T8 w 8732"/>
                <a:gd name="T10" fmla="+- 0 2678 2671"/>
                <a:gd name="T11" fmla="*/ 2678 h 1339"/>
                <a:gd name="T12" fmla="+- 0 4724 4125"/>
                <a:gd name="T13" fmla="*/ T12 w 8732"/>
                <a:gd name="T14" fmla="+- 0 2689 2671"/>
                <a:gd name="T15" fmla="*/ 2689 h 1339"/>
                <a:gd name="T16" fmla="+- 0 4510 4125"/>
                <a:gd name="T17" fmla="*/ T16 w 8732"/>
                <a:gd name="T18" fmla="+- 0 2706 2671"/>
                <a:gd name="T19" fmla="*/ 2706 h 1339"/>
                <a:gd name="T20" fmla="+- 0 4309 4125"/>
                <a:gd name="T21" fmla="*/ T20 w 8732"/>
                <a:gd name="T22" fmla="+- 0 2727 2671"/>
                <a:gd name="T23" fmla="*/ 2727 h 1339"/>
                <a:gd name="T24" fmla="+- 0 4125 4125"/>
                <a:gd name="T25" fmla="*/ T24 w 8732"/>
                <a:gd name="T26" fmla="+- 0 2755 2671"/>
                <a:gd name="T27" fmla="*/ 2755 h 1339"/>
                <a:gd name="T28" fmla="+- 0 4651 4125"/>
                <a:gd name="T29" fmla="*/ T28 w 8732"/>
                <a:gd name="T30" fmla="+- 0 2822 2671"/>
                <a:gd name="T31" fmla="*/ 2822 h 1339"/>
                <a:gd name="T32" fmla="+- 0 5216 4125"/>
                <a:gd name="T33" fmla="*/ T32 w 8732"/>
                <a:gd name="T34" fmla="+- 0 2917 2671"/>
                <a:gd name="T35" fmla="*/ 2917 h 1339"/>
                <a:gd name="T36" fmla="+- 0 5822 4125"/>
                <a:gd name="T37" fmla="*/ T36 w 8732"/>
                <a:gd name="T38" fmla="+- 0 3040 2671"/>
                <a:gd name="T39" fmla="*/ 3040 h 1339"/>
                <a:gd name="T40" fmla="+- 0 6144 4125"/>
                <a:gd name="T41" fmla="*/ T40 w 8732"/>
                <a:gd name="T42" fmla="+- 0 3110 2671"/>
                <a:gd name="T43" fmla="*/ 3110 h 1339"/>
                <a:gd name="T44" fmla="+- 0 7064 4125"/>
                <a:gd name="T45" fmla="*/ T44 w 8732"/>
                <a:gd name="T46" fmla="+- 0 3335 2671"/>
                <a:gd name="T47" fmla="*/ 3335 h 1339"/>
                <a:gd name="T48" fmla="+- 0 8156 4125"/>
                <a:gd name="T49" fmla="*/ T48 w 8732"/>
                <a:gd name="T50" fmla="+- 0 3578 2671"/>
                <a:gd name="T51" fmla="*/ 3578 h 1339"/>
                <a:gd name="T52" fmla="+- 0 8414 4125"/>
                <a:gd name="T53" fmla="*/ T52 w 8732"/>
                <a:gd name="T54" fmla="+- 0 3627 2671"/>
                <a:gd name="T55" fmla="*/ 3627 h 1339"/>
                <a:gd name="T56" fmla="+- 0 8658 4125"/>
                <a:gd name="T57" fmla="*/ T56 w 8732"/>
                <a:gd name="T58" fmla="+- 0 3676 2671"/>
                <a:gd name="T59" fmla="*/ 3676 h 1339"/>
                <a:gd name="T60" fmla="+- 0 8899 4125"/>
                <a:gd name="T61" fmla="*/ T60 w 8732"/>
                <a:gd name="T62" fmla="+- 0 3722 2671"/>
                <a:gd name="T63" fmla="*/ 3722 h 1339"/>
                <a:gd name="T64" fmla="+- 0 9361 4125"/>
                <a:gd name="T65" fmla="*/ T64 w 8732"/>
                <a:gd name="T66" fmla="+- 0 3799 2671"/>
                <a:gd name="T67" fmla="*/ 3799 h 1339"/>
                <a:gd name="T68" fmla="+- 0 9582 4125"/>
                <a:gd name="T69" fmla="*/ T68 w 8732"/>
                <a:gd name="T70" fmla="+- 0 3834 2671"/>
                <a:gd name="T71" fmla="*/ 3834 h 1339"/>
                <a:gd name="T72" fmla="+- 0 10004 4125"/>
                <a:gd name="T73" fmla="*/ T72 w 8732"/>
                <a:gd name="T74" fmla="+- 0 3890 2671"/>
                <a:gd name="T75" fmla="*/ 3890 h 1339"/>
                <a:gd name="T76" fmla="+- 0 10402 4125"/>
                <a:gd name="T77" fmla="*/ T76 w 8732"/>
                <a:gd name="T78" fmla="+- 0 3940 2671"/>
                <a:gd name="T79" fmla="*/ 3940 h 1339"/>
                <a:gd name="T80" fmla="+- 0 10593 4125"/>
                <a:gd name="T81" fmla="*/ T80 w 8732"/>
                <a:gd name="T82" fmla="+- 0 3957 2671"/>
                <a:gd name="T83" fmla="*/ 3957 h 1339"/>
                <a:gd name="T84" fmla="+- 0 10955 4125"/>
                <a:gd name="T85" fmla="*/ T84 w 8732"/>
                <a:gd name="T86" fmla="+- 0 3985 2671"/>
                <a:gd name="T87" fmla="*/ 3985 h 1339"/>
                <a:gd name="T88" fmla="+- 0 11129 4125"/>
                <a:gd name="T89" fmla="*/ T88 w 8732"/>
                <a:gd name="T90" fmla="+- 0 3996 2671"/>
                <a:gd name="T91" fmla="*/ 3996 h 1339"/>
                <a:gd name="T92" fmla="+- 0 11464 4125"/>
                <a:gd name="T93" fmla="*/ T92 w 8732"/>
                <a:gd name="T94" fmla="+- 0 4010 2671"/>
                <a:gd name="T95" fmla="*/ 4010 h 1339"/>
                <a:gd name="T96" fmla="+- 0 11775 4125"/>
                <a:gd name="T97" fmla="*/ T96 w 8732"/>
                <a:gd name="T98" fmla="+- 0 4010 2671"/>
                <a:gd name="T99" fmla="*/ 4010 h 1339"/>
                <a:gd name="T100" fmla="+- 0 12070 4125"/>
                <a:gd name="T101" fmla="*/ T100 w 8732"/>
                <a:gd name="T102" fmla="+- 0 4003 2671"/>
                <a:gd name="T103" fmla="*/ 4003 h 1339"/>
                <a:gd name="T104" fmla="+- 0 12210 4125"/>
                <a:gd name="T105" fmla="*/ T104 w 8732"/>
                <a:gd name="T106" fmla="+- 0 3996 2671"/>
                <a:gd name="T107" fmla="*/ 3996 h 1339"/>
                <a:gd name="T108" fmla="+- 0 12348 4125"/>
                <a:gd name="T109" fmla="*/ T108 w 8732"/>
                <a:gd name="T110" fmla="+- 0 3985 2671"/>
                <a:gd name="T111" fmla="*/ 3985 h 1339"/>
                <a:gd name="T112" fmla="+- 0 12736 4125"/>
                <a:gd name="T113" fmla="*/ T112 w 8732"/>
                <a:gd name="T114" fmla="+- 0 3943 2671"/>
                <a:gd name="T115" fmla="*/ 3943 h 1339"/>
                <a:gd name="T116" fmla="+- 0 12856 4125"/>
                <a:gd name="T117" fmla="*/ T116 w 8732"/>
                <a:gd name="T118" fmla="+- 0 3926 2671"/>
                <a:gd name="T119" fmla="*/ 3926 h 1339"/>
                <a:gd name="T120" fmla="+- 0 12468 4125"/>
                <a:gd name="T121" fmla="*/ T120 w 8732"/>
                <a:gd name="T122" fmla="+- 0 3876 2671"/>
                <a:gd name="T123" fmla="*/ 3876 h 1339"/>
                <a:gd name="T124" fmla="+- 0 12056 4125"/>
                <a:gd name="T125" fmla="*/ T124 w 8732"/>
                <a:gd name="T126" fmla="+- 0 3817 2671"/>
                <a:gd name="T127" fmla="*/ 3817 h 1339"/>
                <a:gd name="T128" fmla="+- 0 11162 4125"/>
                <a:gd name="T129" fmla="*/ T128 w 8732"/>
                <a:gd name="T130" fmla="+- 0 3662 2671"/>
                <a:gd name="T131" fmla="*/ 3662 h 1339"/>
                <a:gd name="T132" fmla="+- 0 10165 4125"/>
                <a:gd name="T133" fmla="*/ T132 w 8732"/>
                <a:gd name="T134" fmla="+- 0 3455 2671"/>
                <a:gd name="T135" fmla="*/ 3455 h 1339"/>
                <a:gd name="T136" fmla="+- 0 8615 4125"/>
                <a:gd name="T137" fmla="*/ T136 w 8732"/>
                <a:gd name="T138" fmla="+- 0 3086 2671"/>
                <a:gd name="T139" fmla="*/ 3086 h 1339"/>
                <a:gd name="T140" fmla="+- 0 8193 4125"/>
                <a:gd name="T141" fmla="*/ T140 w 8732"/>
                <a:gd name="T142" fmla="+- 0 2994 2671"/>
                <a:gd name="T143" fmla="*/ 2994 h 1339"/>
                <a:gd name="T144" fmla="+- 0 7791 4125"/>
                <a:gd name="T145" fmla="*/ T144 w 8732"/>
                <a:gd name="T146" fmla="+- 0 2917 2671"/>
                <a:gd name="T147" fmla="*/ 2917 h 1339"/>
                <a:gd name="T148" fmla="+- 0 7597 4125"/>
                <a:gd name="T149" fmla="*/ T148 w 8732"/>
                <a:gd name="T150" fmla="+- 0 2882 2671"/>
                <a:gd name="T151" fmla="*/ 2882 h 1339"/>
                <a:gd name="T152" fmla="+- 0 7406 4125"/>
                <a:gd name="T153" fmla="*/ T152 w 8732"/>
                <a:gd name="T154" fmla="+- 0 2850 2671"/>
                <a:gd name="T155" fmla="*/ 2850 h 1339"/>
                <a:gd name="T156" fmla="+- 0 7222 4125"/>
                <a:gd name="T157" fmla="*/ T156 w 8732"/>
                <a:gd name="T158" fmla="+- 0 2822 2671"/>
                <a:gd name="T159" fmla="*/ 2822 h 1339"/>
                <a:gd name="T160" fmla="+- 0 6689 4125"/>
                <a:gd name="T161" fmla="*/ T160 w 8732"/>
                <a:gd name="T162" fmla="+- 0 2752 2671"/>
                <a:gd name="T163" fmla="*/ 2752 h 1339"/>
                <a:gd name="T164" fmla="+- 0 6358 4125"/>
                <a:gd name="T165" fmla="*/ T164 w 8732"/>
                <a:gd name="T166" fmla="+- 0 2720 2671"/>
                <a:gd name="T167" fmla="*/ 2720 h 1339"/>
                <a:gd name="T168" fmla="+- 0 6047 4125"/>
                <a:gd name="T169" fmla="*/ T168 w 8732"/>
                <a:gd name="T170" fmla="+- 0 2696 2671"/>
                <a:gd name="T171" fmla="*/ 2696 h 1339"/>
                <a:gd name="T172" fmla="+- 0 5749 4125"/>
                <a:gd name="T173" fmla="*/ T172 w 8732"/>
                <a:gd name="T174" fmla="+- 0 2678 2671"/>
                <a:gd name="T175" fmla="*/ 2678 h 1339"/>
                <a:gd name="T176" fmla="+- 0 5467 4125"/>
                <a:gd name="T177" fmla="*/ T176 w 8732"/>
                <a:gd name="T178" fmla="+- 0 2671 2671"/>
                <a:gd name="T179" fmla="*/ 2671 h 13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8732" h="1339">
                  <a:moveTo>
                    <a:pt x="1342" y="0"/>
                  </a:moveTo>
                  <a:lnTo>
                    <a:pt x="1078" y="0"/>
                  </a:lnTo>
                  <a:lnTo>
                    <a:pt x="830" y="7"/>
                  </a:lnTo>
                  <a:lnTo>
                    <a:pt x="599" y="18"/>
                  </a:lnTo>
                  <a:lnTo>
                    <a:pt x="385" y="35"/>
                  </a:lnTo>
                  <a:lnTo>
                    <a:pt x="184" y="56"/>
                  </a:lnTo>
                  <a:lnTo>
                    <a:pt x="0" y="84"/>
                  </a:lnTo>
                  <a:lnTo>
                    <a:pt x="526" y="151"/>
                  </a:lnTo>
                  <a:lnTo>
                    <a:pt x="1091" y="246"/>
                  </a:lnTo>
                  <a:lnTo>
                    <a:pt x="1697" y="369"/>
                  </a:lnTo>
                  <a:lnTo>
                    <a:pt x="2019" y="439"/>
                  </a:lnTo>
                  <a:lnTo>
                    <a:pt x="2939" y="664"/>
                  </a:lnTo>
                  <a:lnTo>
                    <a:pt x="4031" y="907"/>
                  </a:lnTo>
                  <a:lnTo>
                    <a:pt x="4289" y="956"/>
                  </a:lnTo>
                  <a:lnTo>
                    <a:pt x="4533" y="1005"/>
                  </a:lnTo>
                  <a:lnTo>
                    <a:pt x="4774" y="1051"/>
                  </a:lnTo>
                  <a:lnTo>
                    <a:pt x="5236" y="1128"/>
                  </a:lnTo>
                  <a:lnTo>
                    <a:pt x="5457" y="1163"/>
                  </a:lnTo>
                  <a:lnTo>
                    <a:pt x="5879" y="1219"/>
                  </a:lnTo>
                  <a:lnTo>
                    <a:pt x="6277" y="1269"/>
                  </a:lnTo>
                  <a:lnTo>
                    <a:pt x="6468" y="1286"/>
                  </a:lnTo>
                  <a:lnTo>
                    <a:pt x="6830" y="1314"/>
                  </a:lnTo>
                  <a:lnTo>
                    <a:pt x="7004" y="1325"/>
                  </a:lnTo>
                  <a:lnTo>
                    <a:pt x="7339" y="1339"/>
                  </a:lnTo>
                  <a:lnTo>
                    <a:pt x="7650" y="1339"/>
                  </a:lnTo>
                  <a:lnTo>
                    <a:pt x="7945" y="1332"/>
                  </a:lnTo>
                  <a:lnTo>
                    <a:pt x="8085" y="1325"/>
                  </a:lnTo>
                  <a:lnTo>
                    <a:pt x="8223" y="1314"/>
                  </a:lnTo>
                  <a:lnTo>
                    <a:pt x="8611" y="1272"/>
                  </a:lnTo>
                  <a:lnTo>
                    <a:pt x="8731" y="1255"/>
                  </a:lnTo>
                  <a:lnTo>
                    <a:pt x="8343" y="1205"/>
                  </a:lnTo>
                  <a:lnTo>
                    <a:pt x="7931" y="1146"/>
                  </a:lnTo>
                  <a:lnTo>
                    <a:pt x="7037" y="991"/>
                  </a:lnTo>
                  <a:lnTo>
                    <a:pt x="6040" y="784"/>
                  </a:lnTo>
                  <a:lnTo>
                    <a:pt x="4490" y="415"/>
                  </a:lnTo>
                  <a:lnTo>
                    <a:pt x="4068" y="323"/>
                  </a:lnTo>
                  <a:lnTo>
                    <a:pt x="3666" y="246"/>
                  </a:lnTo>
                  <a:lnTo>
                    <a:pt x="3472" y="211"/>
                  </a:lnTo>
                  <a:lnTo>
                    <a:pt x="3281" y="179"/>
                  </a:lnTo>
                  <a:lnTo>
                    <a:pt x="3097" y="151"/>
                  </a:lnTo>
                  <a:lnTo>
                    <a:pt x="2564" y="81"/>
                  </a:lnTo>
                  <a:lnTo>
                    <a:pt x="2233" y="49"/>
                  </a:lnTo>
                  <a:lnTo>
                    <a:pt x="1922" y="25"/>
                  </a:lnTo>
                  <a:lnTo>
                    <a:pt x="1624" y="7"/>
                  </a:lnTo>
                  <a:lnTo>
                    <a:pt x="1342" y="0"/>
                  </a:lnTo>
                  <a:close/>
                </a:path>
              </a:pathLst>
            </a:custGeom>
            <a:solidFill>
              <a:srgbClr val="E7E6E6">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CL"/>
            </a:p>
          </p:txBody>
        </p:sp>
        <p:sp>
          <p:nvSpPr>
            <p:cNvPr id="19" name="docshape548"/>
            <p:cNvSpPr>
              <a:spLocks/>
            </p:cNvSpPr>
            <p:nvPr/>
          </p:nvSpPr>
          <p:spPr bwMode="auto">
            <a:xfrm>
              <a:off x="4454" y="2690"/>
              <a:ext cx="8611" cy="1220"/>
            </a:xfrm>
            <a:custGeom>
              <a:avLst/>
              <a:gdLst>
                <a:gd name="T0" fmla="+- 0 4455 4455"/>
                <a:gd name="T1" fmla="*/ T0 w 8611"/>
                <a:gd name="T2" fmla="+- 0 2813 2690"/>
                <a:gd name="T3" fmla="*/ 2813 h 1220"/>
                <a:gd name="T4" fmla="+- 0 4485 4455"/>
                <a:gd name="T5" fmla="*/ T4 w 8611"/>
                <a:gd name="T6" fmla="+- 0 2806 2690"/>
                <a:gd name="T7" fmla="*/ 2806 h 1220"/>
                <a:gd name="T8" fmla="+- 0 4575 4455"/>
                <a:gd name="T9" fmla="*/ T8 w 8611"/>
                <a:gd name="T10" fmla="+- 0 2789 2690"/>
                <a:gd name="T11" fmla="*/ 2789 h 1220"/>
                <a:gd name="T12" fmla="+- 0 4729 4455"/>
                <a:gd name="T13" fmla="*/ T12 w 8611"/>
                <a:gd name="T14" fmla="+- 0 2764 2690"/>
                <a:gd name="T15" fmla="*/ 2764 h 1220"/>
                <a:gd name="T16" fmla="+- 0 4830 4455"/>
                <a:gd name="T17" fmla="*/ T16 w 8611"/>
                <a:gd name="T18" fmla="+- 0 2750 2690"/>
                <a:gd name="T19" fmla="*/ 2750 h 1220"/>
                <a:gd name="T20" fmla="+- 0 4947 4455"/>
                <a:gd name="T21" fmla="*/ T20 w 8611"/>
                <a:gd name="T22" fmla="+- 0 2736 2690"/>
                <a:gd name="T23" fmla="*/ 2736 h 1220"/>
                <a:gd name="T24" fmla="+- 0 5077 4455"/>
                <a:gd name="T25" fmla="*/ T24 w 8611"/>
                <a:gd name="T26" fmla="+- 0 2726 2690"/>
                <a:gd name="T27" fmla="*/ 2726 h 1220"/>
                <a:gd name="T28" fmla="+- 0 5228 4455"/>
                <a:gd name="T29" fmla="*/ T28 w 8611"/>
                <a:gd name="T30" fmla="+- 0 2715 2690"/>
                <a:gd name="T31" fmla="*/ 2715 h 1220"/>
                <a:gd name="T32" fmla="+- 0 5392 4455"/>
                <a:gd name="T33" fmla="*/ T32 w 8611"/>
                <a:gd name="T34" fmla="+- 0 2705 2690"/>
                <a:gd name="T35" fmla="*/ 2705 h 1220"/>
                <a:gd name="T36" fmla="+- 0 5576 4455"/>
                <a:gd name="T37" fmla="*/ T36 w 8611"/>
                <a:gd name="T38" fmla="+- 0 2697 2690"/>
                <a:gd name="T39" fmla="*/ 2697 h 1220"/>
                <a:gd name="T40" fmla="+- 0 5777 4455"/>
                <a:gd name="T41" fmla="*/ T40 w 8611"/>
                <a:gd name="T42" fmla="+- 0 2694 2690"/>
                <a:gd name="T43" fmla="*/ 2694 h 1220"/>
                <a:gd name="T44" fmla="+- 0 5995 4455"/>
                <a:gd name="T45" fmla="*/ T44 w 8611"/>
                <a:gd name="T46" fmla="+- 0 2690 2690"/>
                <a:gd name="T47" fmla="*/ 2690 h 1220"/>
                <a:gd name="T48" fmla="+- 0 6229 4455"/>
                <a:gd name="T49" fmla="*/ T48 w 8611"/>
                <a:gd name="T50" fmla="+- 0 2694 2690"/>
                <a:gd name="T51" fmla="*/ 2694 h 1220"/>
                <a:gd name="T52" fmla="+- 0 6480 4455"/>
                <a:gd name="T53" fmla="*/ T52 w 8611"/>
                <a:gd name="T54" fmla="+- 0 2701 2690"/>
                <a:gd name="T55" fmla="*/ 2701 h 1220"/>
                <a:gd name="T56" fmla="+- 0 6751 4455"/>
                <a:gd name="T57" fmla="*/ T56 w 8611"/>
                <a:gd name="T58" fmla="+- 0 2715 2690"/>
                <a:gd name="T59" fmla="*/ 2715 h 1220"/>
                <a:gd name="T60" fmla="+- 0 7039 4455"/>
                <a:gd name="T61" fmla="*/ T60 w 8611"/>
                <a:gd name="T62" fmla="+- 0 2733 2690"/>
                <a:gd name="T63" fmla="*/ 2733 h 1220"/>
                <a:gd name="T64" fmla="+- 0 7344 4455"/>
                <a:gd name="T65" fmla="*/ T64 w 8611"/>
                <a:gd name="T66" fmla="+- 0 2761 2690"/>
                <a:gd name="T67" fmla="*/ 2761 h 1220"/>
                <a:gd name="T68" fmla="+- 0 7669 4455"/>
                <a:gd name="T69" fmla="*/ T68 w 8611"/>
                <a:gd name="T70" fmla="+- 0 2792 2690"/>
                <a:gd name="T71" fmla="*/ 2792 h 1220"/>
                <a:gd name="T72" fmla="+- 0 8014 4455"/>
                <a:gd name="T73" fmla="*/ T72 w 8611"/>
                <a:gd name="T74" fmla="+- 0 2831 2690"/>
                <a:gd name="T75" fmla="*/ 2831 h 1220"/>
                <a:gd name="T76" fmla="+- 0 8375 4455"/>
                <a:gd name="T77" fmla="*/ T76 w 8611"/>
                <a:gd name="T78" fmla="+- 0 2877 2690"/>
                <a:gd name="T79" fmla="*/ 2877 h 1220"/>
                <a:gd name="T80" fmla="+- 0 8757 4455"/>
                <a:gd name="T81" fmla="*/ T80 w 8611"/>
                <a:gd name="T82" fmla="+- 0 2933 2690"/>
                <a:gd name="T83" fmla="*/ 2933 h 1220"/>
                <a:gd name="T84" fmla="+- 0 9155 4455"/>
                <a:gd name="T85" fmla="*/ T84 w 8611"/>
                <a:gd name="T86" fmla="+- 0 2996 2690"/>
                <a:gd name="T87" fmla="*/ 2996 h 1220"/>
                <a:gd name="T88" fmla="+- 0 9574 4455"/>
                <a:gd name="T89" fmla="*/ T88 w 8611"/>
                <a:gd name="T90" fmla="+- 0 3070 2690"/>
                <a:gd name="T91" fmla="*/ 3070 h 1220"/>
                <a:gd name="T92" fmla="+- 0 10012 4455"/>
                <a:gd name="T93" fmla="*/ T92 w 8611"/>
                <a:gd name="T94" fmla="+- 0 3158 2690"/>
                <a:gd name="T95" fmla="*/ 3158 h 1220"/>
                <a:gd name="T96" fmla="+- 0 10471 4455"/>
                <a:gd name="T97" fmla="*/ T96 w 8611"/>
                <a:gd name="T98" fmla="+- 0 3253 2690"/>
                <a:gd name="T99" fmla="*/ 3253 h 1220"/>
                <a:gd name="T100" fmla="+- 0 10950 4455"/>
                <a:gd name="T101" fmla="*/ T100 w 8611"/>
                <a:gd name="T102" fmla="+- 0 3358 2690"/>
                <a:gd name="T103" fmla="*/ 3358 h 1220"/>
                <a:gd name="T104" fmla="+- 0 11449 4455"/>
                <a:gd name="T105" fmla="*/ T104 w 8611"/>
                <a:gd name="T106" fmla="+- 0 3478 2690"/>
                <a:gd name="T107" fmla="*/ 3478 h 1220"/>
                <a:gd name="T108" fmla="+- 0 11968 4455"/>
                <a:gd name="T109" fmla="*/ T108 w 8611"/>
                <a:gd name="T110" fmla="+- 0 3608 2690"/>
                <a:gd name="T111" fmla="*/ 3608 h 1220"/>
                <a:gd name="T112" fmla="+- 0 12507 4455"/>
                <a:gd name="T113" fmla="*/ T112 w 8611"/>
                <a:gd name="T114" fmla="+- 0 3752 2690"/>
                <a:gd name="T115" fmla="*/ 3752 h 1220"/>
                <a:gd name="T116" fmla="+- 0 13066 4455"/>
                <a:gd name="T117" fmla="*/ T116 w 8611"/>
                <a:gd name="T118" fmla="+- 0 3910 2690"/>
                <a:gd name="T119" fmla="*/ 3910 h 12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8611" h="1220">
                  <a:moveTo>
                    <a:pt x="0" y="123"/>
                  </a:moveTo>
                  <a:lnTo>
                    <a:pt x="30" y="116"/>
                  </a:lnTo>
                  <a:lnTo>
                    <a:pt x="120" y="99"/>
                  </a:lnTo>
                  <a:lnTo>
                    <a:pt x="274" y="74"/>
                  </a:lnTo>
                  <a:lnTo>
                    <a:pt x="375" y="60"/>
                  </a:lnTo>
                  <a:lnTo>
                    <a:pt x="492" y="46"/>
                  </a:lnTo>
                  <a:lnTo>
                    <a:pt x="622" y="36"/>
                  </a:lnTo>
                  <a:lnTo>
                    <a:pt x="773" y="25"/>
                  </a:lnTo>
                  <a:lnTo>
                    <a:pt x="937" y="15"/>
                  </a:lnTo>
                  <a:lnTo>
                    <a:pt x="1121" y="7"/>
                  </a:lnTo>
                  <a:lnTo>
                    <a:pt x="1322" y="4"/>
                  </a:lnTo>
                  <a:lnTo>
                    <a:pt x="1540" y="0"/>
                  </a:lnTo>
                  <a:lnTo>
                    <a:pt x="1774" y="4"/>
                  </a:lnTo>
                  <a:lnTo>
                    <a:pt x="2025" y="11"/>
                  </a:lnTo>
                  <a:lnTo>
                    <a:pt x="2296" y="25"/>
                  </a:lnTo>
                  <a:lnTo>
                    <a:pt x="2584" y="43"/>
                  </a:lnTo>
                  <a:lnTo>
                    <a:pt x="2889" y="71"/>
                  </a:lnTo>
                  <a:lnTo>
                    <a:pt x="3214" y="102"/>
                  </a:lnTo>
                  <a:lnTo>
                    <a:pt x="3559" y="141"/>
                  </a:lnTo>
                  <a:lnTo>
                    <a:pt x="3920" y="187"/>
                  </a:lnTo>
                  <a:lnTo>
                    <a:pt x="4302" y="243"/>
                  </a:lnTo>
                  <a:lnTo>
                    <a:pt x="4700" y="306"/>
                  </a:lnTo>
                  <a:lnTo>
                    <a:pt x="5119" y="380"/>
                  </a:lnTo>
                  <a:lnTo>
                    <a:pt x="5557" y="468"/>
                  </a:lnTo>
                  <a:lnTo>
                    <a:pt x="6016" y="563"/>
                  </a:lnTo>
                  <a:lnTo>
                    <a:pt x="6495" y="668"/>
                  </a:lnTo>
                  <a:lnTo>
                    <a:pt x="6994" y="788"/>
                  </a:lnTo>
                  <a:lnTo>
                    <a:pt x="7513" y="918"/>
                  </a:lnTo>
                  <a:lnTo>
                    <a:pt x="8052" y="1062"/>
                  </a:lnTo>
                  <a:lnTo>
                    <a:pt x="8611" y="122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L"/>
            </a:p>
          </p:txBody>
        </p:sp>
        <p:sp>
          <p:nvSpPr>
            <p:cNvPr id="20" name="docshape549"/>
            <p:cNvSpPr>
              <a:spLocks/>
            </p:cNvSpPr>
            <p:nvPr/>
          </p:nvSpPr>
          <p:spPr bwMode="auto">
            <a:xfrm>
              <a:off x="8833" y="2669"/>
              <a:ext cx="5210" cy="1027"/>
            </a:xfrm>
            <a:custGeom>
              <a:avLst/>
              <a:gdLst>
                <a:gd name="T0" fmla="+- 0 8834 8834"/>
                <a:gd name="T1" fmla="*/ T0 w 5210"/>
                <a:gd name="T2" fmla="+- 0 3695 2669"/>
                <a:gd name="T3" fmla="*/ 3695 h 1027"/>
                <a:gd name="T4" fmla="+- 0 8984 8834"/>
                <a:gd name="T5" fmla="*/ T4 w 5210"/>
                <a:gd name="T6" fmla="+- 0 3653 2669"/>
                <a:gd name="T7" fmla="*/ 3653 h 1027"/>
                <a:gd name="T8" fmla="+- 0 9396 8834"/>
                <a:gd name="T9" fmla="*/ T8 w 5210"/>
                <a:gd name="T10" fmla="+- 0 3544 2669"/>
                <a:gd name="T11" fmla="*/ 3544 h 1027"/>
                <a:gd name="T12" fmla="+- 0 9681 8834"/>
                <a:gd name="T13" fmla="*/ T12 w 5210"/>
                <a:gd name="T14" fmla="+- 0 3471 2669"/>
                <a:gd name="T15" fmla="*/ 3471 h 1027"/>
                <a:gd name="T16" fmla="+- 0 10009 8834"/>
                <a:gd name="T17" fmla="*/ T16 w 5210"/>
                <a:gd name="T18" fmla="+- 0 3390 2669"/>
                <a:gd name="T19" fmla="*/ 3390 h 1027"/>
                <a:gd name="T20" fmla="+- 0 10374 8834"/>
                <a:gd name="T21" fmla="*/ T20 w 5210"/>
                <a:gd name="T22" fmla="+- 0 3302 2669"/>
                <a:gd name="T23" fmla="*/ 3302 h 1027"/>
                <a:gd name="T24" fmla="+- 0 10766 8834"/>
                <a:gd name="T25" fmla="*/ T24 w 5210"/>
                <a:gd name="T26" fmla="+- 0 3207 2669"/>
                <a:gd name="T27" fmla="*/ 3207 h 1027"/>
                <a:gd name="T28" fmla="+- 0 11181 8834"/>
                <a:gd name="T29" fmla="*/ T28 w 5210"/>
                <a:gd name="T30" fmla="+- 0 3116 2669"/>
                <a:gd name="T31" fmla="*/ 3116 h 1027"/>
                <a:gd name="T32" fmla="+- 0 11606 8834"/>
                <a:gd name="T33" fmla="*/ T32 w 5210"/>
                <a:gd name="T34" fmla="+- 0 3024 2669"/>
                <a:gd name="T35" fmla="*/ 3024 h 1027"/>
                <a:gd name="T36" fmla="+- 0 12041 8834"/>
                <a:gd name="T37" fmla="*/ T36 w 5210"/>
                <a:gd name="T38" fmla="+- 0 2940 2669"/>
                <a:gd name="T39" fmla="*/ 2940 h 1027"/>
                <a:gd name="T40" fmla="+- 0 12473 8834"/>
                <a:gd name="T41" fmla="*/ T40 w 5210"/>
                <a:gd name="T42" fmla="+- 0 2859 2669"/>
                <a:gd name="T43" fmla="*/ 2859 h 1027"/>
                <a:gd name="T44" fmla="+- 0 12687 8834"/>
                <a:gd name="T45" fmla="*/ T44 w 5210"/>
                <a:gd name="T46" fmla="+- 0 2824 2669"/>
                <a:gd name="T47" fmla="*/ 2824 h 1027"/>
                <a:gd name="T48" fmla="+- 0 12895 8834"/>
                <a:gd name="T49" fmla="*/ T48 w 5210"/>
                <a:gd name="T50" fmla="+- 0 2789 2669"/>
                <a:gd name="T51" fmla="*/ 2789 h 1027"/>
                <a:gd name="T52" fmla="+- 0 13103 8834"/>
                <a:gd name="T53" fmla="*/ T52 w 5210"/>
                <a:gd name="T54" fmla="+- 0 2761 2669"/>
                <a:gd name="T55" fmla="*/ 2761 h 1027"/>
                <a:gd name="T56" fmla="+- 0 13303 8834"/>
                <a:gd name="T57" fmla="*/ T56 w 5210"/>
                <a:gd name="T58" fmla="+- 0 2733 2669"/>
                <a:gd name="T59" fmla="*/ 2733 h 1027"/>
                <a:gd name="T60" fmla="+- 0 13501 8834"/>
                <a:gd name="T61" fmla="*/ T60 w 5210"/>
                <a:gd name="T62" fmla="+- 0 2712 2669"/>
                <a:gd name="T63" fmla="*/ 2712 h 1027"/>
                <a:gd name="T64" fmla="+- 0 13688 8834"/>
                <a:gd name="T65" fmla="*/ T64 w 5210"/>
                <a:gd name="T66" fmla="+- 0 2694 2669"/>
                <a:gd name="T67" fmla="*/ 2694 h 1027"/>
                <a:gd name="T68" fmla="+- 0 13869 8834"/>
                <a:gd name="T69" fmla="*/ T68 w 5210"/>
                <a:gd name="T70" fmla="+- 0 2680 2669"/>
                <a:gd name="T71" fmla="*/ 2680 h 1027"/>
                <a:gd name="T72" fmla="+- 0 14043 8834"/>
                <a:gd name="T73" fmla="*/ T72 w 5210"/>
                <a:gd name="T74" fmla="+- 0 2669 2669"/>
                <a:gd name="T75" fmla="*/ 2669 h 10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210" h="1027">
                  <a:moveTo>
                    <a:pt x="0" y="1026"/>
                  </a:moveTo>
                  <a:lnTo>
                    <a:pt x="150" y="984"/>
                  </a:lnTo>
                  <a:lnTo>
                    <a:pt x="562" y="875"/>
                  </a:lnTo>
                  <a:lnTo>
                    <a:pt x="847" y="802"/>
                  </a:lnTo>
                  <a:lnTo>
                    <a:pt x="1175" y="721"/>
                  </a:lnTo>
                  <a:lnTo>
                    <a:pt x="1540" y="633"/>
                  </a:lnTo>
                  <a:lnTo>
                    <a:pt x="1932" y="538"/>
                  </a:lnTo>
                  <a:lnTo>
                    <a:pt x="2347" y="447"/>
                  </a:lnTo>
                  <a:lnTo>
                    <a:pt x="2772" y="355"/>
                  </a:lnTo>
                  <a:lnTo>
                    <a:pt x="3207" y="271"/>
                  </a:lnTo>
                  <a:lnTo>
                    <a:pt x="3639" y="190"/>
                  </a:lnTo>
                  <a:lnTo>
                    <a:pt x="3853" y="155"/>
                  </a:lnTo>
                  <a:lnTo>
                    <a:pt x="4061" y="120"/>
                  </a:lnTo>
                  <a:lnTo>
                    <a:pt x="4269" y="92"/>
                  </a:lnTo>
                  <a:lnTo>
                    <a:pt x="4469" y="64"/>
                  </a:lnTo>
                  <a:lnTo>
                    <a:pt x="4667" y="43"/>
                  </a:lnTo>
                  <a:lnTo>
                    <a:pt x="4854" y="25"/>
                  </a:lnTo>
                  <a:lnTo>
                    <a:pt x="5035" y="11"/>
                  </a:lnTo>
                  <a:lnTo>
                    <a:pt x="5209"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L"/>
            </a:p>
          </p:txBody>
        </p:sp>
        <p:sp>
          <p:nvSpPr>
            <p:cNvPr id="21" name="docshape550"/>
            <p:cNvSpPr>
              <a:spLocks/>
            </p:cNvSpPr>
            <p:nvPr/>
          </p:nvSpPr>
          <p:spPr bwMode="auto">
            <a:xfrm>
              <a:off x="333" y="2644"/>
              <a:ext cx="13738" cy="2095"/>
            </a:xfrm>
            <a:custGeom>
              <a:avLst/>
              <a:gdLst>
                <a:gd name="T0" fmla="+- 0 2784 333"/>
                <a:gd name="T1" fmla="*/ T0 w 13738"/>
                <a:gd name="T2" fmla="+- 0 2645 2645"/>
                <a:gd name="T3" fmla="*/ 2645 h 2095"/>
                <a:gd name="T4" fmla="+- 0 2542 333"/>
                <a:gd name="T5" fmla="*/ T4 w 13738"/>
                <a:gd name="T6" fmla="+- 0 2645 2645"/>
                <a:gd name="T7" fmla="*/ 2645 h 2095"/>
                <a:gd name="T8" fmla="+- 0 2315 333"/>
                <a:gd name="T9" fmla="*/ T8 w 13738"/>
                <a:gd name="T10" fmla="+- 0 2652 2645"/>
                <a:gd name="T11" fmla="*/ 2652 h 2095"/>
                <a:gd name="T12" fmla="+- 0 2100 333"/>
                <a:gd name="T13" fmla="*/ T12 w 13738"/>
                <a:gd name="T14" fmla="+- 0 2662 2645"/>
                <a:gd name="T15" fmla="*/ 2662 h 2095"/>
                <a:gd name="T16" fmla="+- 0 1711 333"/>
                <a:gd name="T17" fmla="*/ T16 w 13738"/>
                <a:gd name="T18" fmla="+- 0 2697 2645"/>
                <a:gd name="T19" fmla="*/ 2697 h 2095"/>
                <a:gd name="T20" fmla="+- 0 1533 333"/>
                <a:gd name="T21" fmla="*/ T20 w 13738"/>
                <a:gd name="T22" fmla="+- 0 2722 2645"/>
                <a:gd name="T23" fmla="*/ 2722 h 2095"/>
                <a:gd name="T24" fmla="+- 0 1373 333"/>
                <a:gd name="T25" fmla="*/ T24 w 13738"/>
                <a:gd name="T26" fmla="+- 0 2747 2645"/>
                <a:gd name="T27" fmla="*/ 2747 h 2095"/>
                <a:gd name="T28" fmla="+- 0 1222 333"/>
                <a:gd name="T29" fmla="*/ T28 w 13738"/>
                <a:gd name="T30" fmla="+- 0 2775 2645"/>
                <a:gd name="T31" fmla="*/ 2775 h 2095"/>
                <a:gd name="T32" fmla="+- 0 1088 333"/>
                <a:gd name="T33" fmla="*/ T32 w 13738"/>
                <a:gd name="T34" fmla="+- 0 2806 2645"/>
                <a:gd name="T35" fmla="*/ 2806 h 2095"/>
                <a:gd name="T36" fmla="+- 0 960 333"/>
                <a:gd name="T37" fmla="*/ T36 w 13738"/>
                <a:gd name="T38" fmla="+- 0 2835 2645"/>
                <a:gd name="T39" fmla="*/ 2835 h 2095"/>
                <a:gd name="T40" fmla="+- 0 850 333"/>
                <a:gd name="T41" fmla="*/ T40 w 13738"/>
                <a:gd name="T42" fmla="+- 0 2866 2645"/>
                <a:gd name="T43" fmla="*/ 2866 h 2095"/>
                <a:gd name="T44" fmla="+- 0 659 333"/>
                <a:gd name="T45" fmla="*/ T44 w 13738"/>
                <a:gd name="T46" fmla="+- 0 2926 2645"/>
                <a:gd name="T47" fmla="*/ 2926 h 2095"/>
                <a:gd name="T48" fmla="+- 0 581 333"/>
                <a:gd name="T49" fmla="*/ T48 w 13738"/>
                <a:gd name="T50" fmla="+- 0 2954 2645"/>
                <a:gd name="T51" fmla="*/ 2954 h 2095"/>
                <a:gd name="T52" fmla="+- 0 414 333"/>
                <a:gd name="T53" fmla="*/ T52 w 13738"/>
                <a:gd name="T54" fmla="+- 0 3024 2645"/>
                <a:gd name="T55" fmla="*/ 3024 h 2095"/>
                <a:gd name="T56" fmla="+- 0 333 333"/>
                <a:gd name="T57" fmla="*/ T56 w 13738"/>
                <a:gd name="T58" fmla="+- 0 3066 2645"/>
                <a:gd name="T59" fmla="*/ 3066 h 2095"/>
                <a:gd name="T60" fmla="+- 0 333 333"/>
                <a:gd name="T61" fmla="*/ T60 w 13738"/>
                <a:gd name="T62" fmla="+- 0 4739 2645"/>
                <a:gd name="T63" fmla="*/ 4739 h 2095"/>
                <a:gd name="T64" fmla="+- 0 14064 333"/>
                <a:gd name="T65" fmla="*/ T64 w 13738"/>
                <a:gd name="T66" fmla="+- 0 4739 2645"/>
                <a:gd name="T67" fmla="*/ 4739 h 2095"/>
                <a:gd name="T68" fmla="+- 0 14071 333"/>
                <a:gd name="T69" fmla="*/ T68 w 13738"/>
                <a:gd name="T70" fmla="+- 0 4729 2645"/>
                <a:gd name="T71" fmla="*/ 4729 h 2095"/>
                <a:gd name="T72" fmla="+- 0 14071 333"/>
                <a:gd name="T73" fmla="*/ T72 w 13738"/>
                <a:gd name="T74" fmla="+- 0 3984 2645"/>
                <a:gd name="T75" fmla="*/ 3984 h 2095"/>
                <a:gd name="T76" fmla="+- 0 11644 333"/>
                <a:gd name="T77" fmla="*/ T76 w 13738"/>
                <a:gd name="T78" fmla="+- 0 3984 2645"/>
                <a:gd name="T79" fmla="*/ 3984 h 2095"/>
                <a:gd name="T80" fmla="+- 0 11426 333"/>
                <a:gd name="T81" fmla="*/ T80 w 13738"/>
                <a:gd name="T82" fmla="+- 0 3980 2645"/>
                <a:gd name="T83" fmla="*/ 3980 h 2095"/>
                <a:gd name="T84" fmla="+- 0 11198 333"/>
                <a:gd name="T85" fmla="*/ T84 w 13738"/>
                <a:gd name="T86" fmla="+- 0 3973 2645"/>
                <a:gd name="T87" fmla="*/ 3973 h 2095"/>
                <a:gd name="T88" fmla="+- 0 10963 333"/>
                <a:gd name="T89" fmla="*/ T88 w 13738"/>
                <a:gd name="T90" fmla="+- 0 3962 2645"/>
                <a:gd name="T91" fmla="*/ 3962 h 2095"/>
                <a:gd name="T92" fmla="+- 0 10719 333"/>
                <a:gd name="T93" fmla="*/ T92 w 13738"/>
                <a:gd name="T94" fmla="+- 0 3945 2645"/>
                <a:gd name="T95" fmla="*/ 3945 h 2095"/>
                <a:gd name="T96" fmla="+- 0 10192 333"/>
                <a:gd name="T97" fmla="*/ T96 w 13738"/>
                <a:gd name="T98" fmla="+- 0 3892 2645"/>
                <a:gd name="T99" fmla="*/ 3892 h 2095"/>
                <a:gd name="T100" fmla="+- 0 9626 333"/>
                <a:gd name="T101" fmla="*/ T100 w 13738"/>
                <a:gd name="T102" fmla="+- 0 3818 2645"/>
                <a:gd name="T103" fmla="*/ 3818 h 2095"/>
                <a:gd name="T104" fmla="+- 0 9324 333"/>
                <a:gd name="T105" fmla="*/ T104 w 13738"/>
                <a:gd name="T106" fmla="+- 0 3773 2645"/>
                <a:gd name="T107" fmla="*/ 3773 h 2095"/>
                <a:gd name="T108" fmla="+- 0 9009 333"/>
                <a:gd name="T109" fmla="*/ T108 w 13738"/>
                <a:gd name="T110" fmla="+- 0 3720 2645"/>
                <a:gd name="T111" fmla="*/ 3720 h 2095"/>
                <a:gd name="T112" fmla="+- 0 8684 333"/>
                <a:gd name="T113" fmla="*/ T112 w 13738"/>
                <a:gd name="T114" fmla="+- 0 3660 2645"/>
                <a:gd name="T115" fmla="*/ 3660 h 2095"/>
                <a:gd name="T116" fmla="+- 0 7990 333"/>
                <a:gd name="T117" fmla="*/ T116 w 13738"/>
                <a:gd name="T118" fmla="+- 0 3523 2645"/>
                <a:gd name="T119" fmla="*/ 3523 h 2095"/>
                <a:gd name="T120" fmla="+- 0 7242 333"/>
                <a:gd name="T121" fmla="*/ T120 w 13738"/>
                <a:gd name="T122" fmla="+- 0 3358 2645"/>
                <a:gd name="T123" fmla="*/ 3358 h 2095"/>
                <a:gd name="T124" fmla="+- 0 6847 333"/>
                <a:gd name="T125" fmla="*/ T124 w 13738"/>
                <a:gd name="T126" fmla="+- 0 3267 2645"/>
                <a:gd name="T127" fmla="*/ 3267 h 2095"/>
                <a:gd name="T128" fmla="+- 0 6025 333"/>
                <a:gd name="T129" fmla="*/ T128 w 13738"/>
                <a:gd name="T130" fmla="+- 0 3066 2645"/>
                <a:gd name="T131" fmla="*/ 3066 h 2095"/>
                <a:gd name="T132" fmla="+- 0 5251 333"/>
                <a:gd name="T133" fmla="*/ T132 w 13738"/>
                <a:gd name="T134" fmla="+- 0 2905 2645"/>
                <a:gd name="T135" fmla="*/ 2905 h 2095"/>
                <a:gd name="T136" fmla="+- 0 4889 333"/>
                <a:gd name="T137" fmla="*/ T136 w 13738"/>
                <a:gd name="T138" fmla="+- 0 2842 2645"/>
                <a:gd name="T139" fmla="*/ 2842 h 2095"/>
                <a:gd name="T140" fmla="+- 0 4544 333"/>
                <a:gd name="T141" fmla="*/ T140 w 13738"/>
                <a:gd name="T142" fmla="+- 0 2789 2645"/>
                <a:gd name="T143" fmla="*/ 2789 h 2095"/>
                <a:gd name="T144" fmla="+- 0 4212 333"/>
                <a:gd name="T145" fmla="*/ T144 w 13738"/>
                <a:gd name="T146" fmla="+- 0 2743 2645"/>
                <a:gd name="T147" fmla="*/ 2743 h 2095"/>
                <a:gd name="T148" fmla="+- 0 3897 333"/>
                <a:gd name="T149" fmla="*/ T148 w 13738"/>
                <a:gd name="T150" fmla="+- 0 2708 2645"/>
                <a:gd name="T151" fmla="*/ 2708 h 2095"/>
                <a:gd name="T152" fmla="+- 0 3598 333"/>
                <a:gd name="T153" fmla="*/ T152 w 13738"/>
                <a:gd name="T154" fmla="+- 0 2680 2645"/>
                <a:gd name="T155" fmla="*/ 2680 h 2095"/>
                <a:gd name="T156" fmla="+- 0 3042 333"/>
                <a:gd name="T157" fmla="*/ T156 w 13738"/>
                <a:gd name="T158" fmla="+- 0 2648 2645"/>
                <a:gd name="T159" fmla="*/ 2648 h 2095"/>
                <a:gd name="T160" fmla="+- 0 2784 333"/>
                <a:gd name="T161" fmla="*/ T160 w 13738"/>
                <a:gd name="T162" fmla="+- 0 2645 2645"/>
                <a:gd name="T163" fmla="*/ 2645 h 2095"/>
                <a:gd name="T164" fmla="+- 0 14071 333"/>
                <a:gd name="T165" fmla="*/ T164 w 13738"/>
                <a:gd name="T166" fmla="+- 0 3541 2645"/>
                <a:gd name="T167" fmla="*/ 3541 h 2095"/>
                <a:gd name="T168" fmla="+- 0 14064 333"/>
                <a:gd name="T169" fmla="*/ T168 w 13738"/>
                <a:gd name="T170" fmla="+- 0 3544 2645"/>
                <a:gd name="T171" fmla="*/ 3544 h 2095"/>
                <a:gd name="T172" fmla="+- 0 13937 333"/>
                <a:gd name="T173" fmla="*/ T172 w 13738"/>
                <a:gd name="T174" fmla="+- 0 3597 2645"/>
                <a:gd name="T175" fmla="*/ 3597 h 2095"/>
                <a:gd name="T176" fmla="+- 0 13809 333"/>
                <a:gd name="T177" fmla="*/ T176 w 13738"/>
                <a:gd name="T178" fmla="+- 0 3646 2645"/>
                <a:gd name="T179" fmla="*/ 3646 h 2095"/>
                <a:gd name="T180" fmla="+- 0 13675 333"/>
                <a:gd name="T181" fmla="*/ T180 w 13738"/>
                <a:gd name="T182" fmla="+- 0 3692 2645"/>
                <a:gd name="T183" fmla="*/ 3692 h 2095"/>
                <a:gd name="T184" fmla="+- 0 13397 333"/>
                <a:gd name="T185" fmla="*/ T184 w 13738"/>
                <a:gd name="T186" fmla="+- 0 3776 2645"/>
                <a:gd name="T187" fmla="*/ 3776 h 2095"/>
                <a:gd name="T188" fmla="+- 0 13250 333"/>
                <a:gd name="T189" fmla="*/ T188 w 13738"/>
                <a:gd name="T190" fmla="+- 0 3815 2645"/>
                <a:gd name="T191" fmla="*/ 3815 h 2095"/>
                <a:gd name="T192" fmla="+- 0 12941 333"/>
                <a:gd name="T193" fmla="*/ T192 w 13738"/>
                <a:gd name="T194" fmla="+- 0 3878 2645"/>
                <a:gd name="T195" fmla="*/ 3878 h 2095"/>
                <a:gd name="T196" fmla="+- 0 12777 333"/>
                <a:gd name="T197" fmla="*/ T196 w 13738"/>
                <a:gd name="T198" fmla="+- 0 3906 2645"/>
                <a:gd name="T199" fmla="*/ 3906 h 2095"/>
                <a:gd name="T200" fmla="+- 0 12428 333"/>
                <a:gd name="T201" fmla="*/ T200 w 13738"/>
                <a:gd name="T202" fmla="+- 0 3948 2645"/>
                <a:gd name="T203" fmla="*/ 3948 h 2095"/>
                <a:gd name="T204" fmla="+- 0 12053 333"/>
                <a:gd name="T205" fmla="*/ T204 w 13738"/>
                <a:gd name="T206" fmla="+- 0 3977 2645"/>
                <a:gd name="T207" fmla="*/ 3977 h 2095"/>
                <a:gd name="T208" fmla="+- 0 11852 333"/>
                <a:gd name="T209" fmla="*/ T208 w 13738"/>
                <a:gd name="T210" fmla="+- 0 3984 2645"/>
                <a:gd name="T211" fmla="*/ 3984 h 2095"/>
                <a:gd name="T212" fmla="+- 0 14071 333"/>
                <a:gd name="T213" fmla="*/ T212 w 13738"/>
                <a:gd name="T214" fmla="+- 0 3984 2645"/>
                <a:gd name="T215" fmla="*/ 3984 h 2095"/>
                <a:gd name="T216" fmla="+- 0 14071 333"/>
                <a:gd name="T217" fmla="*/ T216 w 13738"/>
                <a:gd name="T218" fmla="+- 0 3541 2645"/>
                <a:gd name="T219" fmla="*/ 3541 h 20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13738" h="2095">
                  <a:moveTo>
                    <a:pt x="2451" y="0"/>
                  </a:moveTo>
                  <a:lnTo>
                    <a:pt x="2209" y="0"/>
                  </a:lnTo>
                  <a:lnTo>
                    <a:pt x="1982" y="7"/>
                  </a:lnTo>
                  <a:lnTo>
                    <a:pt x="1767" y="17"/>
                  </a:lnTo>
                  <a:lnTo>
                    <a:pt x="1378" y="52"/>
                  </a:lnTo>
                  <a:lnTo>
                    <a:pt x="1200" y="77"/>
                  </a:lnTo>
                  <a:lnTo>
                    <a:pt x="1040" y="102"/>
                  </a:lnTo>
                  <a:lnTo>
                    <a:pt x="889" y="130"/>
                  </a:lnTo>
                  <a:lnTo>
                    <a:pt x="755" y="161"/>
                  </a:lnTo>
                  <a:lnTo>
                    <a:pt x="627" y="190"/>
                  </a:lnTo>
                  <a:lnTo>
                    <a:pt x="517" y="221"/>
                  </a:lnTo>
                  <a:lnTo>
                    <a:pt x="326" y="281"/>
                  </a:lnTo>
                  <a:lnTo>
                    <a:pt x="248" y="309"/>
                  </a:lnTo>
                  <a:lnTo>
                    <a:pt x="81" y="379"/>
                  </a:lnTo>
                  <a:lnTo>
                    <a:pt x="0" y="421"/>
                  </a:lnTo>
                  <a:lnTo>
                    <a:pt x="0" y="2094"/>
                  </a:lnTo>
                  <a:lnTo>
                    <a:pt x="13731" y="2094"/>
                  </a:lnTo>
                  <a:lnTo>
                    <a:pt x="13738" y="2084"/>
                  </a:lnTo>
                  <a:lnTo>
                    <a:pt x="13738" y="1339"/>
                  </a:lnTo>
                  <a:lnTo>
                    <a:pt x="11311" y="1339"/>
                  </a:lnTo>
                  <a:lnTo>
                    <a:pt x="11093" y="1335"/>
                  </a:lnTo>
                  <a:lnTo>
                    <a:pt x="10865" y="1328"/>
                  </a:lnTo>
                  <a:lnTo>
                    <a:pt x="10630" y="1317"/>
                  </a:lnTo>
                  <a:lnTo>
                    <a:pt x="10386" y="1300"/>
                  </a:lnTo>
                  <a:lnTo>
                    <a:pt x="9859" y="1247"/>
                  </a:lnTo>
                  <a:lnTo>
                    <a:pt x="9293" y="1173"/>
                  </a:lnTo>
                  <a:lnTo>
                    <a:pt x="8991" y="1128"/>
                  </a:lnTo>
                  <a:lnTo>
                    <a:pt x="8676" y="1075"/>
                  </a:lnTo>
                  <a:lnTo>
                    <a:pt x="8351" y="1015"/>
                  </a:lnTo>
                  <a:lnTo>
                    <a:pt x="7657" y="878"/>
                  </a:lnTo>
                  <a:lnTo>
                    <a:pt x="6909" y="713"/>
                  </a:lnTo>
                  <a:lnTo>
                    <a:pt x="6514" y="622"/>
                  </a:lnTo>
                  <a:lnTo>
                    <a:pt x="5692" y="421"/>
                  </a:lnTo>
                  <a:lnTo>
                    <a:pt x="4918" y="260"/>
                  </a:lnTo>
                  <a:lnTo>
                    <a:pt x="4556" y="197"/>
                  </a:lnTo>
                  <a:lnTo>
                    <a:pt x="4211" y="144"/>
                  </a:lnTo>
                  <a:lnTo>
                    <a:pt x="3879" y="98"/>
                  </a:lnTo>
                  <a:lnTo>
                    <a:pt x="3564" y="63"/>
                  </a:lnTo>
                  <a:lnTo>
                    <a:pt x="3265" y="35"/>
                  </a:lnTo>
                  <a:lnTo>
                    <a:pt x="2709" y="3"/>
                  </a:lnTo>
                  <a:lnTo>
                    <a:pt x="2451" y="0"/>
                  </a:lnTo>
                  <a:close/>
                  <a:moveTo>
                    <a:pt x="13738" y="896"/>
                  </a:moveTo>
                  <a:lnTo>
                    <a:pt x="13731" y="899"/>
                  </a:lnTo>
                  <a:lnTo>
                    <a:pt x="13604" y="952"/>
                  </a:lnTo>
                  <a:lnTo>
                    <a:pt x="13476" y="1001"/>
                  </a:lnTo>
                  <a:lnTo>
                    <a:pt x="13342" y="1047"/>
                  </a:lnTo>
                  <a:lnTo>
                    <a:pt x="13064" y="1131"/>
                  </a:lnTo>
                  <a:lnTo>
                    <a:pt x="12917" y="1170"/>
                  </a:lnTo>
                  <a:lnTo>
                    <a:pt x="12608" y="1233"/>
                  </a:lnTo>
                  <a:lnTo>
                    <a:pt x="12444" y="1261"/>
                  </a:lnTo>
                  <a:lnTo>
                    <a:pt x="12095" y="1303"/>
                  </a:lnTo>
                  <a:lnTo>
                    <a:pt x="11720" y="1332"/>
                  </a:lnTo>
                  <a:lnTo>
                    <a:pt x="11519" y="1339"/>
                  </a:lnTo>
                  <a:lnTo>
                    <a:pt x="13738" y="1339"/>
                  </a:lnTo>
                  <a:lnTo>
                    <a:pt x="13738" y="8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CL"/>
            </a:p>
          </p:txBody>
        </p:sp>
        <p:pic>
          <p:nvPicPr>
            <p:cNvPr id="22" name="docshape5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 y="14"/>
              <a:ext cx="12074" cy="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docshape5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3" y="5310"/>
              <a:ext cx="10456" cy="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CuadroTexto 1"/>
          <p:cNvSpPr txBox="1"/>
          <p:nvPr/>
        </p:nvSpPr>
        <p:spPr>
          <a:xfrm>
            <a:off x="242721" y="1206135"/>
            <a:ext cx="3410907" cy="1938992"/>
          </a:xfrm>
          <a:prstGeom prst="rect">
            <a:avLst/>
          </a:prstGeom>
          <a:noFill/>
        </p:spPr>
        <p:txBody>
          <a:bodyPr wrap="square" rtlCol="0">
            <a:spAutoFit/>
          </a:bodyPr>
          <a:lstStyle/>
          <a:p>
            <a:endParaRPr lang="es-CL" sz="4000" dirty="0" smtClean="0">
              <a:solidFill>
                <a:srgbClr val="006600"/>
              </a:solidFill>
              <a:latin typeface="Calibri" panose="020F0502020204030204" pitchFamily="34" charset="0"/>
            </a:endParaRPr>
          </a:p>
          <a:p>
            <a:r>
              <a:rPr lang="es-CL" sz="4000" dirty="0" smtClean="0">
                <a:solidFill>
                  <a:srgbClr val="006600"/>
                </a:solidFill>
                <a:latin typeface="Calibri" panose="020F0502020204030204" pitchFamily="34" charset="0"/>
              </a:rPr>
              <a:t>Principios “emergentes”</a:t>
            </a:r>
            <a:endParaRPr lang="es-CL" sz="4000" dirty="0">
              <a:solidFill>
                <a:srgbClr val="006600"/>
              </a:solidFill>
              <a:latin typeface="Calibri" panose="020F0502020204030204" pitchFamily="34" charset="0"/>
            </a:endParaRPr>
          </a:p>
        </p:txBody>
      </p:sp>
    </p:spTree>
    <p:extLst>
      <p:ext uri="{BB962C8B-B14F-4D97-AF65-F5344CB8AC3E}">
        <p14:creationId xmlns:p14="http://schemas.microsoft.com/office/powerpoint/2010/main" val="4135382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899429" y="2090737"/>
            <a:ext cx="1733550" cy="2647950"/>
          </a:xfrm>
          <a:prstGeom prst="rect">
            <a:avLst/>
          </a:prstGeom>
          <a:effectLst>
            <a:softEdge rad="635000"/>
          </a:effectLst>
        </p:spPr>
      </p:pic>
      <p:pic>
        <p:nvPicPr>
          <p:cNvPr id="5" name="Imagen 4"/>
          <p:cNvPicPr>
            <a:picLocks noChangeAspect="1"/>
          </p:cNvPicPr>
          <p:nvPr/>
        </p:nvPicPr>
        <p:blipFill>
          <a:blip r:embed="rId3"/>
          <a:stretch>
            <a:fillRect/>
          </a:stretch>
        </p:blipFill>
        <p:spPr>
          <a:xfrm>
            <a:off x="4991235" y="2090737"/>
            <a:ext cx="1809750" cy="2533650"/>
          </a:xfrm>
          <a:prstGeom prst="rect">
            <a:avLst/>
          </a:prstGeom>
          <a:effectLst>
            <a:softEdge rad="317500"/>
          </a:effectLst>
        </p:spPr>
      </p:pic>
      <p:pic>
        <p:nvPicPr>
          <p:cNvPr id="6" name="Imagen 5"/>
          <p:cNvPicPr>
            <a:picLocks noChangeAspect="1"/>
          </p:cNvPicPr>
          <p:nvPr/>
        </p:nvPicPr>
        <p:blipFill>
          <a:blip r:embed="rId4"/>
          <a:stretch>
            <a:fillRect/>
          </a:stretch>
        </p:blipFill>
        <p:spPr>
          <a:xfrm>
            <a:off x="7589226" y="2074966"/>
            <a:ext cx="1899158" cy="2663721"/>
          </a:xfrm>
          <a:prstGeom prst="rect">
            <a:avLst/>
          </a:prstGeom>
          <a:effectLst>
            <a:softEdge rad="635000"/>
          </a:effectLst>
        </p:spPr>
      </p:pic>
      <p:sp>
        <p:nvSpPr>
          <p:cNvPr id="7" name="CuadroTexto 6"/>
          <p:cNvSpPr txBox="1"/>
          <p:nvPr/>
        </p:nvSpPr>
        <p:spPr>
          <a:xfrm>
            <a:off x="1024569" y="552091"/>
            <a:ext cx="11038901" cy="1200329"/>
          </a:xfrm>
          <a:prstGeom prst="rect">
            <a:avLst/>
          </a:prstGeom>
          <a:noFill/>
        </p:spPr>
        <p:txBody>
          <a:bodyPr wrap="square" rtlCol="0">
            <a:spAutoFit/>
          </a:bodyPr>
          <a:lstStyle/>
          <a:p>
            <a:r>
              <a:rPr lang="es-CL" sz="3600" dirty="0" smtClean="0">
                <a:solidFill>
                  <a:schemeClr val="bg1"/>
                </a:solidFill>
                <a:latin typeface="Batang" panose="02030600000101010101" pitchFamily="18" charset="-127"/>
                <a:ea typeface="Batang" panose="02030600000101010101" pitchFamily="18" charset="-127"/>
              </a:rPr>
              <a:t>Cuál es su opinión sobre los artículos aprobados por la CC en materia de protección Ambiental?</a:t>
            </a:r>
            <a:endParaRPr lang="es-CL" sz="3600" dirty="0">
              <a:solidFill>
                <a:schemeClr val="bg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590935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2352" y="2240744"/>
            <a:ext cx="7832993" cy="2246769"/>
          </a:xfrm>
          <a:prstGeom prst="rect">
            <a:avLst/>
          </a:prstGeom>
        </p:spPr>
        <p:txBody>
          <a:bodyPr wrap="square">
            <a:spAutoFit/>
          </a:bodyPr>
          <a:lstStyle/>
          <a:p>
            <a:pPr algn="ctr"/>
            <a:r>
              <a:rPr lang="es-CL" dirty="0"/>
              <a:t>“§CRISIS CLIMÁTICA </a:t>
            </a:r>
            <a:endParaRPr lang="es-CL" dirty="0" smtClean="0"/>
          </a:p>
          <a:p>
            <a:pPr algn="just"/>
            <a:endParaRPr lang="es-CL" dirty="0"/>
          </a:p>
          <a:p>
            <a:pPr algn="just"/>
            <a:endParaRPr lang="es-CL" dirty="0" smtClean="0"/>
          </a:p>
          <a:p>
            <a:pPr algn="just"/>
            <a:r>
              <a:rPr lang="es-CL" dirty="0" smtClean="0"/>
              <a:t>Artículo </a:t>
            </a:r>
            <a:r>
              <a:rPr lang="es-CL" dirty="0"/>
              <a:t>1. Crisis climática y ecológica. (Inciso segundo) El Estado promoverá el diálogo, cooperación y solidaridad internacional para adaptarse, mitigar y afrontar la crisis climática y ecológica y proteger la Naturaleza.”.</a:t>
            </a:r>
            <a:endParaRPr lang="es-CL" dirty="0" smtClean="0"/>
          </a:p>
          <a:p>
            <a:pPr algn="just"/>
            <a:endParaRPr lang="es-CL" dirty="0"/>
          </a:p>
          <a:p>
            <a:endParaRPr lang="es-CL" dirty="0" smtClean="0"/>
          </a:p>
          <a:p>
            <a:endParaRPr lang="es-CL" dirty="0"/>
          </a:p>
          <a:p>
            <a:endParaRPr lang="es-CL" dirty="0"/>
          </a:p>
        </p:txBody>
      </p:sp>
      <p:sp>
        <p:nvSpPr>
          <p:cNvPr id="3" name="CuadroTexto 2"/>
          <p:cNvSpPr txBox="1"/>
          <p:nvPr/>
        </p:nvSpPr>
        <p:spPr>
          <a:xfrm>
            <a:off x="1861851" y="572877"/>
            <a:ext cx="7535537" cy="1077218"/>
          </a:xfrm>
          <a:prstGeom prst="rect">
            <a:avLst/>
          </a:prstGeom>
          <a:noFill/>
        </p:spPr>
        <p:txBody>
          <a:bodyPr wrap="square" rtlCol="0">
            <a:spAutoFit/>
          </a:bodyPr>
          <a:lstStyle/>
          <a:p>
            <a:r>
              <a:rPr lang="es-CL" sz="3200" dirty="0" smtClean="0"/>
              <a:t>Oficio 563/ 4 de marzo de 2022/ Medio Ambiente</a:t>
            </a:r>
            <a:endParaRPr lang="es-CL" sz="3200" dirty="0"/>
          </a:p>
        </p:txBody>
      </p:sp>
    </p:spTree>
    <p:extLst>
      <p:ext uri="{BB962C8B-B14F-4D97-AF65-F5344CB8AC3E}">
        <p14:creationId xmlns:p14="http://schemas.microsoft.com/office/powerpoint/2010/main" val="834676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2352" y="2240744"/>
            <a:ext cx="7832993" cy="3323987"/>
          </a:xfrm>
          <a:prstGeom prst="rect">
            <a:avLst/>
          </a:prstGeom>
        </p:spPr>
        <p:txBody>
          <a:bodyPr wrap="square">
            <a:spAutoFit/>
          </a:bodyPr>
          <a:lstStyle/>
          <a:p>
            <a:r>
              <a:rPr lang="es-CL" dirty="0"/>
              <a:t>“Artículo 4.- De los derechos de la Naturaleza. La Naturaleza tiene derecho a que se respete y proteja su existencia, a la regeneración, a la mantención y a la restauración de sus funciones y equilibrios dinámicos, que comprenden los ciclos naturales, los ecosistemas y la biodiversidad. El Estado a través de sus instituciones debe garantizar y promover los derechos de la Naturaleza según lo determine la Constitución y las leyes. </a:t>
            </a:r>
            <a:endParaRPr lang="es-CL" dirty="0" smtClean="0"/>
          </a:p>
          <a:p>
            <a:endParaRPr lang="es-CL" dirty="0"/>
          </a:p>
          <a:p>
            <a:r>
              <a:rPr lang="es-CL" dirty="0"/>
              <a:t>Artículo 9.- La ley podrá establecer restricciones al ejercicio de determinados derechos o libertades para proteger el medio ambiente y la Naturaleza</a:t>
            </a:r>
            <a:r>
              <a:rPr lang="es-CL" dirty="0" smtClean="0"/>
              <a:t>.</a:t>
            </a:r>
          </a:p>
          <a:p>
            <a:endParaRPr lang="es-CL" dirty="0"/>
          </a:p>
          <a:p>
            <a:r>
              <a:rPr lang="es-CL" dirty="0" smtClean="0"/>
              <a:t>Artículo </a:t>
            </a:r>
            <a:r>
              <a:rPr lang="es-CL" dirty="0"/>
              <a:t>20.- De la gestión de residuos. Es deber del Estado normar y fomentar la gestión, reducción y valorización de residuos, en la forma que determine la ley. </a:t>
            </a:r>
            <a:endParaRPr lang="es-CL" dirty="0" smtClean="0"/>
          </a:p>
          <a:p>
            <a:endParaRPr lang="es-CL" dirty="0"/>
          </a:p>
          <a:p>
            <a:r>
              <a:rPr lang="es-CL" dirty="0" smtClean="0"/>
              <a:t>Artículo </a:t>
            </a:r>
            <a:r>
              <a:rPr lang="es-CL" dirty="0"/>
              <a:t>26. - Principios ambientales. Son principios para la protección de la Naturaleza y el medio ambiente, a lo menos, los principios de progresividad, precautorio, preventivo, justicia ambiental, solidaridad intergeneracional, responsabilidad y acción climática justa.”. </a:t>
            </a:r>
          </a:p>
        </p:txBody>
      </p:sp>
      <p:sp>
        <p:nvSpPr>
          <p:cNvPr id="3" name="CuadroTexto 2"/>
          <p:cNvSpPr txBox="1"/>
          <p:nvPr/>
        </p:nvSpPr>
        <p:spPr>
          <a:xfrm>
            <a:off x="1861851" y="572877"/>
            <a:ext cx="7535537" cy="1077218"/>
          </a:xfrm>
          <a:prstGeom prst="rect">
            <a:avLst/>
          </a:prstGeom>
          <a:noFill/>
        </p:spPr>
        <p:txBody>
          <a:bodyPr wrap="square" rtlCol="0">
            <a:spAutoFit/>
          </a:bodyPr>
          <a:lstStyle/>
          <a:p>
            <a:r>
              <a:rPr lang="es-CL" sz="3200" dirty="0" smtClean="0"/>
              <a:t>Oficio 659/ 29 de marzo de 2022/ Medio Ambiente</a:t>
            </a:r>
            <a:endParaRPr lang="es-CL" sz="3200" dirty="0"/>
          </a:p>
        </p:txBody>
      </p:sp>
    </p:spTree>
    <p:extLst>
      <p:ext uri="{BB962C8B-B14F-4D97-AF65-F5344CB8AC3E}">
        <p14:creationId xmlns:p14="http://schemas.microsoft.com/office/powerpoint/2010/main" val="3916741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latin typeface="+mj-lt"/>
              </a:rPr>
              <a:t>Oficio 710 / 10 de abril de 2022/ Medio Ambiente</a:t>
            </a:r>
            <a:endParaRPr lang="es-CL" dirty="0">
              <a:latin typeface="+mj-lt"/>
            </a:endParaRPr>
          </a:p>
        </p:txBody>
      </p:sp>
      <p:sp>
        <p:nvSpPr>
          <p:cNvPr id="3" name="Rectángulo 2"/>
          <p:cNvSpPr/>
          <p:nvPr/>
        </p:nvSpPr>
        <p:spPr>
          <a:xfrm>
            <a:off x="345195" y="2104865"/>
            <a:ext cx="11501610" cy="3970318"/>
          </a:xfrm>
          <a:prstGeom prst="rect">
            <a:avLst/>
          </a:prstGeom>
        </p:spPr>
        <p:txBody>
          <a:bodyPr wrap="square">
            <a:spAutoFit/>
          </a:bodyPr>
          <a:lstStyle/>
          <a:p>
            <a:r>
              <a:rPr lang="es-CL" dirty="0"/>
              <a:t>“Artículo 12 A.- Son bienes comunes naturales el mar territorial y su fondo marino; las playas; las aguas, glaciares y humedales; los campos geotérmicos; el aire y la atmósfera; la alta montaña, las áreas protegidas y los bosques nativos; el subsuelo, y los demás que declaren la Constitución y la ley. Entre estos bienes son </a:t>
            </a:r>
            <a:r>
              <a:rPr lang="es-CL" dirty="0" err="1"/>
              <a:t>inapropiables</a:t>
            </a:r>
            <a:r>
              <a:rPr lang="es-CL" dirty="0"/>
              <a:t> el agua en todos sus estados y el aire, los reconocidos por el derecho internacional y los que la Constitución o las leyes declaren como tales</a:t>
            </a:r>
            <a:r>
              <a:rPr lang="es-CL" dirty="0" smtClean="0"/>
              <a:t>.</a:t>
            </a:r>
          </a:p>
          <a:p>
            <a:r>
              <a:rPr lang="es-CL" dirty="0" smtClean="0"/>
              <a:t>Artículo </a:t>
            </a:r>
            <a:r>
              <a:rPr lang="es-CL" dirty="0"/>
              <a:t>12 B.- Tratándose de los bienes comunes naturales que sean </a:t>
            </a:r>
            <a:r>
              <a:rPr lang="es-CL" dirty="0" err="1"/>
              <a:t>inapropiables</a:t>
            </a:r>
            <a:r>
              <a:rPr lang="es-CL" dirty="0"/>
              <a:t>, el Estado deberá preservarlos, conservarlos y, en su caso, restaurarlos. </a:t>
            </a:r>
            <a:endParaRPr lang="es-CL" dirty="0" smtClean="0"/>
          </a:p>
          <a:p>
            <a:r>
              <a:rPr lang="es-CL" dirty="0"/>
              <a:t>Deberá, asimismo, administrarlos de forma democrática, solidaria, participativa y equitativa. Respecto de aquellos bienes comunes naturales que se encuentren en el dominio privado, el deber de custodia del Estado implica la facultad de regular su uso y goce, con las finalidades establecidas en el artículo primero. </a:t>
            </a:r>
            <a:endParaRPr lang="es-CL" dirty="0" smtClean="0"/>
          </a:p>
          <a:p>
            <a:r>
              <a:rPr lang="es-CL" dirty="0" smtClean="0"/>
              <a:t>Artículo </a:t>
            </a:r>
            <a:r>
              <a:rPr lang="es-CL" dirty="0"/>
              <a:t>12 C.- Cualquier persona podrá exigir el cumplimiento de los deberes constitucionales de custodia de los bienes comunes naturales. La ley determinará el procedimiento y los requisitos de esta acción. </a:t>
            </a:r>
            <a:endParaRPr lang="es-CL" dirty="0" smtClean="0"/>
          </a:p>
          <a:p>
            <a:r>
              <a:rPr lang="es-CL" dirty="0" smtClean="0"/>
              <a:t>Artículo </a:t>
            </a:r>
            <a:r>
              <a:rPr lang="es-CL" dirty="0"/>
              <a:t>12 D.- El Estado podrá otorgar autorizaciones administrativas para el uso de los bienes comunes naturales </a:t>
            </a:r>
            <a:r>
              <a:rPr lang="es-CL" dirty="0" err="1"/>
              <a:t>inapropiables</a:t>
            </a:r>
            <a:r>
              <a:rPr lang="es-CL" dirty="0"/>
              <a:t>, conforme a la ley, de manera temporal, sujeto a causales de caducidad, extinción y revocación, con obligaciones específicas de conservación, justificadas en el interés público, la protección de la naturaleza y el beneficio colectivo. Estas autorizaciones, ya sean individuales o colectivas, no generan derechos de propiedad. </a:t>
            </a:r>
            <a:endParaRPr lang="es-CL" dirty="0" smtClean="0"/>
          </a:p>
          <a:p>
            <a:r>
              <a:rPr lang="es-CL" dirty="0" smtClean="0"/>
              <a:t>Artículo </a:t>
            </a:r>
            <a:r>
              <a:rPr lang="es-CL" dirty="0"/>
              <a:t>19.- Acceso responsable a la Naturaleza. Se reconoce a todas las personas el derecho de acceso responsable y universal a las montañas, riberas de ríos, mar, playas, lagos, lagunas y humedales, entre otros que defina la ley. (Inciso tercero) La ley regulará el ejercicio de este derecho, las obligaciones de los propietarios aledaños y el régimen de responsabilidad aplicable, entre otros</a:t>
            </a:r>
            <a:r>
              <a:rPr lang="es-CL" dirty="0" smtClean="0"/>
              <a:t>.”</a:t>
            </a:r>
            <a:endParaRPr lang="es-CL" dirty="0"/>
          </a:p>
        </p:txBody>
      </p:sp>
    </p:spTree>
    <p:extLst>
      <p:ext uri="{BB962C8B-B14F-4D97-AF65-F5344CB8AC3E}">
        <p14:creationId xmlns:p14="http://schemas.microsoft.com/office/powerpoint/2010/main" val="387629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latin typeface="+mj-lt"/>
              </a:rPr>
              <a:t>Oficio 662 de 15 de marzo de 2022/ derechos Fundamentales</a:t>
            </a:r>
            <a:endParaRPr lang="es-CL" dirty="0">
              <a:latin typeface="+mj-lt"/>
            </a:endParaRPr>
          </a:p>
        </p:txBody>
      </p:sp>
      <p:sp>
        <p:nvSpPr>
          <p:cNvPr id="3" name="Rectángulo 2"/>
          <p:cNvSpPr/>
          <p:nvPr/>
        </p:nvSpPr>
        <p:spPr>
          <a:xfrm>
            <a:off x="3048000" y="2844225"/>
            <a:ext cx="6096000" cy="1169551"/>
          </a:xfrm>
          <a:prstGeom prst="rect">
            <a:avLst/>
          </a:prstGeom>
        </p:spPr>
        <p:txBody>
          <a:bodyPr>
            <a:spAutoFit/>
          </a:bodyPr>
          <a:lstStyle/>
          <a:p>
            <a:r>
              <a:rPr lang="es-CL" dirty="0"/>
              <a:t>“Artículo 3.- </a:t>
            </a:r>
            <a:r>
              <a:rPr lang="es-CL" b="1" dirty="0"/>
              <a:t>Principio de progresividad y no regresión de los derechos fundamentales</a:t>
            </a:r>
            <a:r>
              <a:rPr lang="es-CL" dirty="0"/>
              <a:t>. El Estado debe adoptar todas las medidas necesarias para lograr de manera progresiva la plena satisfacción de los derechos fundamentales. Ninguna medida podrá tener un carácter regresivo que disminuya, menoscabe o impida injustificadamente su ejercicio.</a:t>
            </a:r>
          </a:p>
        </p:txBody>
      </p:sp>
    </p:spTree>
    <p:extLst>
      <p:ext uri="{BB962C8B-B14F-4D97-AF65-F5344CB8AC3E}">
        <p14:creationId xmlns:p14="http://schemas.microsoft.com/office/powerpoint/2010/main" val="1699650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8000" y="2736503"/>
            <a:ext cx="6096000" cy="2893100"/>
          </a:xfrm>
          <a:prstGeom prst="rect">
            <a:avLst/>
          </a:prstGeom>
        </p:spPr>
        <p:txBody>
          <a:bodyPr>
            <a:spAutoFit/>
          </a:bodyPr>
          <a:lstStyle/>
          <a:p>
            <a:r>
              <a:rPr lang="es-CL" dirty="0"/>
              <a:t>Artículo 6.- Titularidad de los derechos. Las personas naturales son titulares de derechos fundamentales. Los derechos podrán ser ejercidos y exigidos individual o colectivamente. Los Pueblos y Naciones Indígenas son titulares de derechos fundamentales colectivos. La Naturaleza será titular de los derechos reconocidos en esta Constitución que le sean aplicables. </a:t>
            </a:r>
            <a:endParaRPr lang="es-CL" dirty="0" smtClean="0"/>
          </a:p>
          <a:p>
            <a:endParaRPr lang="es-CL" dirty="0"/>
          </a:p>
          <a:p>
            <a:r>
              <a:rPr lang="es-CL" dirty="0" smtClean="0"/>
              <a:t>Artículo </a:t>
            </a:r>
            <a:r>
              <a:rPr lang="es-CL" dirty="0"/>
              <a:t>18.- Derecho de propiedad. Toda persona, natural o jurídica, tiene derecho de propiedad en todas sus especies y sobre toda clase de bienes, salvo aquellos que la naturaleza ha hecho comunes a todas las personas y los que la Constitución o la ley declaren </a:t>
            </a:r>
            <a:r>
              <a:rPr lang="es-CL" dirty="0" err="1"/>
              <a:t>inapropiables</a:t>
            </a:r>
            <a:r>
              <a:rPr lang="es-CL" dirty="0"/>
              <a:t>. (Inciso cuarto) Corresponderá a la ley determinar el modo de adquirir la propiedad, su contenido, límites y deberes, conforme con su función social y ecológica.</a:t>
            </a:r>
          </a:p>
        </p:txBody>
      </p:sp>
      <p:sp>
        <p:nvSpPr>
          <p:cNvPr id="3" name="CuadroTexto 2"/>
          <p:cNvSpPr txBox="1"/>
          <p:nvPr/>
        </p:nvSpPr>
        <p:spPr>
          <a:xfrm>
            <a:off x="3048000" y="727113"/>
            <a:ext cx="7495142" cy="1077218"/>
          </a:xfrm>
          <a:prstGeom prst="rect">
            <a:avLst/>
          </a:prstGeom>
          <a:noFill/>
        </p:spPr>
        <p:txBody>
          <a:bodyPr wrap="square" rtlCol="0">
            <a:spAutoFit/>
          </a:bodyPr>
          <a:lstStyle/>
          <a:p>
            <a:r>
              <a:rPr lang="es-CL" sz="3200" dirty="0" smtClean="0"/>
              <a:t>Oficio 669 de 31 de marzo de 2022/ Derechos Fundamentales</a:t>
            </a:r>
            <a:endParaRPr lang="es-CL" sz="3200" dirty="0"/>
          </a:p>
        </p:txBody>
      </p:sp>
    </p:spTree>
    <p:extLst>
      <p:ext uri="{BB962C8B-B14F-4D97-AF65-F5344CB8AC3E}">
        <p14:creationId xmlns:p14="http://schemas.microsoft.com/office/powerpoint/2010/main" val="149818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8000" y="2197894"/>
            <a:ext cx="6096000" cy="4401205"/>
          </a:xfrm>
          <a:prstGeom prst="rect">
            <a:avLst/>
          </a:prstGeom>
        </p:spPr>
        <p:txBody>
          <a:bodyPr>
            <a:spAutoFit/>
          </a:bodyPr>
          <a:lstStyle/>
          <a:p>
            <a:r>
              <a:rPr lang="es-CL" dirty="0"/>
              <a:t>“Artículo 1.- Estado. Chile es un Estado social y democrático de derecho. Es plurinacional, intercultural y ecológico. Se constituye como una República solidaria, su democracia es paritaria y reconoce como valores intrínsecos e irrenunciables la dignidad, la libertad, la igualdad sustantiva de los seres humanos y su relación indisoluble con la naturaleza. La protección y garantía de los derechos humanos individuales y colectivos son el fundamento del Estado y orientan toda su actividad. Es deber del Estado generar las condiciones necesarias y proveer los bienes y servicios para asegurar el igual goce de los derechos y la integración de las personas en la vida política, económica, social y cultural para su pleno desarrollo. </a:t>
            </a:r>
            <a:endParaRPr lang="es-CL" dirty="0" smtClean="0"/>
          </a:p>
          <a:p>
            <a:endParaRPr lang="es-CL" dirty="0"/>
          </a:p>
          <a:p>
            <a:r>
              <a:rPr lang="es-CL" dirty="0" smtClean="0"/>
              <a:t>Artículo </a:t>
            </a:r>
            <a:r>
              <a:rPr lang="es-CL" dirty="0"/>
              <a:t>14.- (inciso cuarto) La Constitución asegura a todas las personas la transparencia de la información pública en poder del Estado facilitando su acceso de manera comprensible y oportuna, en los plazos y condiciones que la ley establezca. Esta señalará́ la forma en que podrá ordenarse la reserva o secreto de dicha información, por razones de seguridad del Estado, protección de los derechos de las personas o cuando su publicidad afectare el debido cumplimiento de las funciones de la respectiva institución, conforme a sus fines. </a:t>
            </a:r>
          </a:p>
        </p:txBody>
      </p:sp>
      <p:sp>
        <p:nvSpPr>
          <p:cNvPr id="3" name="CuadroTexto 2"/>
          <p:cNvSpPr txBox="1"/>
          <p:nvPr/>
        </p:nvSpPr>
        <p:spPr>
          <a:xfrm>
            <a:off x="3260992" y="495759"/>
            <a:ext cx="6004193" cy="954107"/>
          </a:xfrm>
          <a:prstGeom prst="rect">
            <a:avLst/>
          </a:prstGeom>
          <a:noFill/>
        </p:spPr>
        <p:txBody>
          <a:bodyPr wrap="square" rtlCol="0">
            <a:spAutoFit/>
          </a:bodyPr>
          <a:lstStyle/>
          <a:p>
            <a:r>
              <a:rPr lang="es-CL" sz="2800" dirty="0" smtClean="0"/>
              <a:t>Oficio 696/ 14 de abril de 2022 / Garantías Constitucionales</a:t>
            </a:r>
            <a:endParaRPr lang="es-CL" sz="2800" dirty="0"/>
          </a:p>
        </p:txBody>
      </p:sp>
    </p:spTree>
    <p:extLst>
      <p:ext uri="{BB962C8B-B14F-4D97-AF65-F5344CB8AC3E}">
        <p14:creationId xmlns:p14="http://schemas.microsoft.com/office/powerpoint/2010/main" val="1659886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F4923F5-5463-C24B-B9CB-2E25BD639740}"/>
              </a:ext>
            </a:extLst>
          </p:cNvPr>
          <p:cNvSpPr>
            <a:spLocks noGrp="1"/>
          </p:cNvSpPr>
          <p:nvPr>
            <p:ph type="title"/>
          </p:nvPr>
        </p:nvSpPr>
        <p:spPr>
          <a:xfrm>
            <a:off x="5009740" y="365125"/>
            <a:ext cx="6344059" cy="1325563"/>
          </a:xfrm>
        </p:spPr>
        <p:txBody>
          <a:bodyPr>
            <a:normAutofit/>
          </a:bodyPr>
          <a:lstStyle/>
          <a:p>
            <a:pPr algn="ctr"/>
            <a:r>
              <a:rPr lang="es-CL" sz="3600" b="1" dirty="0">
                <a:solidFill>
                  <a:srgbClr val="006600"/>
                </a:solidFill>
                <a:latin typeface="Calibri Light" panose="020F0302020204030204" pitchFamily="34" charset="0"/>
                <a:cs typeface="Calibri Light" panose="020F0302020204030204" pitchFamily="34" charset="0"/>
              </a:rPr>
              <a:t>Qué sabemos acerca de los principios del derecho ambiental?</a:t>
            </a:r>
          </a:p>
        </p:txBody>
      </p:sp>
      <p:pic>
        <p:nvPicPr>
          <p:cNvPr id="7" name="Imagen 6" descr="Imagen que contiene tabla, hecho de madera, comida, nido&#10;&#10;Descripción generada automáticamente">
            <a:extLst>
              <a:ext uri="{FF2B5EF4-FFF2-40B4-BE49-F238E27FC236}">
                <a16:creationId xmlns="" xmlns:a16="http://schemas.microsoft.com/office/drawing/2014/main" id="{EEEE6C3A-883A-9149-8C08-5A9FF6276357}"/>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31963" y="-10225"/>
            <a:ext cx="4748212" cy="6858000"/>
          </a:xfrm>
          <a:prstGeom prst="rect">
            <a:avLst/>
          </a:prstGeom>
          <a:ln w="28575">
            <a:solidFill>
              <a:schemeClr val="bg1">
                <a:lumMod val="65000"/>
              </a:schemeClr>
            </a:solidFill>
          </a:ln>
          <a:effectLst>
            <a:glow rad="63500">
              <a:schemeClr val="accent6">
                <a:satMod val="175000"/>
                <a:alpha val="40000"/>
              </a:schemeClr>
            </a:glow>
          </a:effectLst>
        </p:spPr>
      </p:pic>
      <p:sp>
        <p:nvSpPr>
          <p:cNvPr id="8" name="CuadroTexto 7">
            <a:extLst>
              <a:ext uri="{FF2B5EF4-FFF2-40B4-BE49-F238E27FC236}">
                <a16:creationId xmlns="" xmlns:a16="http://schemas.microsoft.com/office/drawing/2014/main" id="{5C21E961-D4B1-574F-89DF-06A6ADEA998D}"/>
              </a:ext>
            </a:extLst>
          </p:cNvPr>
          <p:cNvSpPr txBox="1"/>
          <p:nvPr/>
        </p:nvSpPr>
        <p:spPr>
          <a:xfrm>
            <a:off x="8678048" y="6858000"/>
            <a:ext cx="3513952" cy="230832"/>
          </a:xfrm>
          <a:prstGeom prst="rect">
            <a:avLst/>
          </a:prstGeom>
          <a:noFill/>
        </p:spPr>
        <p:txBody>
          <a:bodyPr wrap="square" rtlCol="0">
            <a:spAutoFit/>
          </a:bodyPr>
          <a:lstStyle/>
          <a:p>
            <a:r>
              <a:rPr lang="es-CL" sz="900">
                <a:hlinkClick r:id="rId3" tooltip="https://unpinguinorojo.blogspot.com/2011/02/historia-de-una-familia-de-pajaros.html"/>
              </a:rPr>
              <a:t>Esta foto</a:t>
            </a:r>
            <a:r>
              <a:rPr lang="es-CL" sz="900"/>
              <a:t> de Autor desconocido está bajo licencia </a:t>
            </a:r>
            <a:r>
              <a:rPr lang="es-CL" sz="900">
                <a:hlinkClick r:id="rId4" tooltip="https://creativecommons.org/licenses/by/3.0/"/>
              </a:rPr>
              <a:t>CC BY</a:t>
            </a:r>
            <a:endParaRPr lang="es-CL" sz="900"/>
          </a:p>
        </p:txBody>
      </p:sp>
      <p:graphicFrame>
        <p:nvGraphicFramePr>
          <p:cNvPr id="9" name="Diagrama 8">
            <a:extLst>
              <a:ext uri="{FF2B5EF4-FFF2-40B4-BE49-F238E27FC236}">
                <a16:creationId xmlns="" xmlns:a16="http://schemas.microsoft.com/office/drawing/2014/main" id="{3CDEAF31-735B-0049-9463-A632A7BB1E85}"/>
              </a:ext>
            </a:extLst>
          </p:cNvPr>
          <p:cNvGraphicFramePr/>
          <p:nvPr>
            <p:extLst>
              <p:ext uri="{D42A27DB-BD31-4B8C-83A1-F6EECF244321}">
                <p14:modId xmlns:p14="http://schemas.microsoft.com/office/powerpoint/2010/main" val="3300356316"/>
              </p:ext>
            </p:extLst>
          </p:nvPr>
        </p:nvGraphicFramePr>
        <p:xfrm>
          <a:off x="4780174" y="719666"/>
          <a:ext cx="7178463"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7046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C61EF49-28B6-A447-B86A-F4DF5EAE82C4}"/>
              </a:ext>
            </a:extLst>
          </p:cNvPr>
          <p:cNvSpPr>
            <a:spLocks noGrp="1"/>
          </p:cNvSpPr>
          <p:nvPr>
            <p:ph type="title"/>
          </p:nvPr>
        </p:nvSpPr>
        <p:spPr>
          <a:xfrm>
            <a:off x="277091" y="187325"/>
            <a:ext cx="4878388" cy="1004166"/>
          </a:xfrm>
        </p:spPr>
        <p:txBody>
          <a:bodyPr>
            <a:normAutofit/>
          </a:bodyPr>
          <a:lstStyle/>
          <a:p>
            <a:pPr algn="ctr"/>
            <a:r>
              <a:rPr lang="es-CL" b="1" dirty="0">
                <a:solidFill>
                  <a:srgbClr val="006666"/>
                </a:solidFill>
                <a:latin typeface="Calibri Light" panose="020F0302020204030204" pitchFamily="34" charset="0"/>
                <a:cs typeface="Calibri Light" panose="020F0302020204030204" pitchFamily="34" charset="0"/>
              </a:rPr>
              <a:t>Hacia un concepto de  los PDA</a:t>
            </a:r>
          </a:p>
        </p:txBody>
      </p:sp>
      <p:sp>
        <p:nvSpPr>
          <p:cNvPr id="3" name="Marcador de texto 2">
            <a:extLst>
              <a:ext uri="{FF2B5EF4-FFF2-40B4-BE49-F238E27FC236}">
                <a16:creationId xmlns="" xmlns:a16="http://schemas.microsoft.com/office/drawing/2014/main" id="{B14D9471-54D7-A045-AE28-F3811DDB7BA7}"/>
              </a:ext>
            </a:extLst>
          </p:cNvPr>
          <p:cNvSpPr>
            <a:spLocks noGrp="1"/>
          </p:cNvSpPr>
          <p:nvPr>
            <p:ph type="body" idx="1"/>
          </p:nvPr>
        </p:nvSpPr>
        <p:spPr>
          <a:xfrm>
            <a:off x="6220690" y="987425"/>
            <a:ext cx="5134697" cy="4873625"/>
          </a:xfrm>
        </p:spPr>
        <p:txBody>
          <a:bodyPr/>
          <a:lstStyle/>
          <a:p>
            <a:endParaRPr lang="es-CL" dirty="0"/>
          </a:p>
        </p:txBody>
      </p:sp>
      <p:sp>
        <p:nvSpPr>
          <p:cNvPr id="4" name="Marcador de texto 3">
            <a:extLst>
              <a:ext uri="{FF2B5EF4-FFF2-40B4-BE49-F238E27FC236}">
                <a16:creationId xmlns="" xmlns:a16="http://schemas.microsoft.com/office/drawing/2014/main" id="{960A8772-9F52-B749-BCAB-759EB7D85E51}"/>
              </a:ext>
            </a:extLst>
          </p:cNvPr>
          <p:cNvSpPr>
            <a:spLocks noGrp="1"/>
          </p:cNvSpPr>
          <p:nvPr>
            <p:ph type="body" idx="2"/>
          </p:nvPr>
        </p:nvSpPr>
        <p:spPr>
          <a:xfrm>
            <a:off x="277091" y="2057399"/>
            <a:ext cx="5818909" cy="4613275"/>
          </a:xfrm>
        </p:spPr>
        <p:txBody>
          <a:bodyPr>
            <a:normAutofit/>
          </a:bodyPr>
          <a:lstStyle/>
          <a:p>
            <a:r>
              <a:rPr lang="es-CL" sz="1200" dirty="0" smtClean="0"/>
              <a:t>“En </a:t>
            </a:r>
            <a:r>
              <a:rPr lang="es-CL" sz="1200" dirty="0"/>
              <a:t>este contexto de crisis, es evidente la centralidad discursiva que ha adquirido la cuestión ambiental, de modo </a:t>
            </a:r>
            <a:r>
              <a:rPr lang="es-CL" sz="1200" b="1" dirty="0"/>
              <a:t>que ha tendido a generar principios que ponen de manifiesto su impacto en la caracterización del derecho </a:t>
            </a:r>
            <a:r>
              <a:rPr lang="es-CL" sz="1200" b="1" dirty="0" smtClean="0"/>
              <a:t>contemporáneo</a:t>
            </a:r>
            <a:r>
              <a:rPr lang="es-CL" sz="1200" dirty="0" smtClean="0"/>
              <a:t>. </a:t>
            </a:r>
            <a:r>
              <a:rPr lang="es-CL" sz="1200" dirty="0"/>
              <a:t>Estos principios, sin embargo, no han eclosionado en un núcleo axiológico que se proyecte nítidamente en la generación y en la interpretación de las normas jurídicas en el marco de la crisis civilizatoria que afrontan las sociedades </a:t>
            </a:r>
            <a:r>
              <a:rPr lang="es-CL" sz="1200" dirty="0" smtClean="0"/>
              <a:t>contemporáneas”. </a:t>
            </a:r>
            <a:r>
              <a:rPr lang="es-CL" sz="1200" dirty="0" err="1"/>
              <a:t>Jaria</a:t>
            </a:r>
            <a:r>
              <a:rPr lang="es-CL" sz="1200" dirty="0"/>
              <a:t>, 2019,  Los principios del derecho ambiental: Concreciones, insuficiencias y reconstrucción).</a:t>
            </a:r>
          </a:p>
          <a:p>
            <a:endParaRPr lang="es-CL" sz="1200" dirty="0" smtClean="0"/>
          </a:p>
          <a:p>
            <a:endParaRPr lang="es-CL" sz="1200" dirty="0"/>
          </a:p>
          <a:p>
            <a:r>
              <a:rPr lang="es-CL" sz="1200" dirty="0" smtClean="0"/>
              <a:t>“</a:t>
            </a:r>
            <a:r>
              <a:rPr lang="es-CL" sz="1200" dirty="0"/>
              <a:t>Los principios en este contexto tienen un sentido más bien ambiguo, en la medida en que, como hemos de ver, </a:t>
            </a:r>
            <a:r>
              <a:rPr lang="es-CL" sz="1200" dirty="0" smtClean="0"/>
              <a:t>nos </a:t>
            </a:r>
            <a:r>
              <a:rPr lang="es-CL" sz="1200" dirty="0"/>
              <a:t>estamos refiriendo a proposiciones jurídicas de naturaleza diversa, cuyo único punto en común es que no se trata de reglas en el sentido de definición de un supuesto de hecho al que se apareja una consecuencia jurídica. Por supuesto, el debate en relación con la caracterización de los principios en la teoría del derecho es mucho más matizado que esta distinción grosera, pero, en cualquier caso, la distinción entre reglas y principios define buena parte de la reflexión sobre la naturaleza de las normas jurídicas en las últimas décadas, sobre todo a partir de la obra de </a:t>
            </a:r>
            <a:r>
              <a:rPr lang="es-CL" sz="1200" dirty="0" err="1"/>
              <a:t>Dworkin</a:t>
            </a:r>
            <a:r>
              <a:rPr lang="es-CL" sz="1200" dirty="0"/>
              <a:t> (1978). </a:t>
            </a:r>
            <a:r>
              <a:rPr lang="es-CL" sz="1200" dirty="0" smtClean="0"/>
              <a:t>“ (Citado por </a:t>
            </a:r>
            <a:r>
              <a:rPr lang="es-CL" sz="1200" dirty="0" err="1" smtClean="0"/>
              <a:t>Jaria</a:t>
            </a:r>
            <a:r>
              <a:rPr lang="es-CL" sz="1200" dirty="0" smtClean="0"/>
              <a:t>, 2019</a:t>
            </a:r>
            <a:endParaRPr lang="es-CL" sz="1200" dirty="0"/>
          </a:p>
        </p:txBody>
      </p:sp>
      <p:pic>
        <p:nvPicPr>
          <p:cNvPr id="6" name="Imagen 5" descr="Imagen que contiene tabla, hecho de madera, comida, nido&#10;&#10;Descripción generada automáticamente">
            <a:extLst>
              <a:ext uri="{FF2B5EF4-FFF2-40B4-BE49-F238E27FC236}">
                <a16:creationId xmlns="" xmlns:a16="http://schemas.microsoft.com/office/drawing/2014/main" id="{80ECF3BC-F9B7-F447-B324-480058B00615}"/>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7451725" y="1290601"/>
            <a:ext cx="2637800" cy="4826849"/>
          </a:xfrm>
          <a:prstGeom prst="rect">
            <a:avLst/>
          </a:prstGeom>
        </p:spPr>
      </p:pic>
      <p:sp>
        <p:nvSpPr>
          <p:cNvPr id="7" name="CuadroTexto 6">
            <a:extLst>
              <a:ext uri="{FF2B5EF4-FFF2-40B4-BE49-F238E27FC236}">
                <a16:creationId xmlns="" xmlns:a16="http://schemas.microsoft.com/office/drawing/2014/main" id="{6961DF06-DACC-884E-B4E4-2BA314235394}"/>
              </a:ext>
            </a:extLst>
          </p:cNvPr>
          <p:cNvSpPr txBox="1"/>
          <p:nvPr/>
        </p:nvSpPr>
        <p:spPr>
          <a:xfrm>
            <a:off x="7451725" y="6117450"/>
            <a:ext cx="2637800" cy="369332"/>
          </a:xfrm>
          <a:prstGeom prst="rect">
            <a:avLst/>
          </a:prstGeom>
          <a:noFill/>
        </p:spPr>
        <p:txBody>
          <a:bodyPr wrap="square" rtlCol="0">
            <a:spAutoFit/>
          </a:bodyPr>
          <a:lstStyle/>
          <a:p>
            <a:r>
              <a:rPr lang="es-CL" sz="900">
                <a:hlinkClick r:id="rId3" tooltip="https://unpinguinorojo.blogspot.com/2011/02/historia-de-una-familia-de-pajaros.html"/>
              </a:rPr>
              <a:t>Esta foto</a:t>
            </a:r>
            <a:r>
              <a:rPr lang="es-CL" sz="900"/>
              <a:t> de Autor desconocido está bajo licencia </a:t>
            </a:r>
            <a:r>
              <a:rPr lang="es-CL" sz="900">
                <a:hlinkClick r:id="rId4" tooltip="https://creativecommons.org/licenses/by/3.0/"/>
              </a:rPr>
              <a:t>CC BY</a:t>
            </a:r>
            <a:endParaRPr lang="es-CL" sz="900"/>
          </a:p>
        </p:txBody>
      </p:sp>
      <p:pic>
        <p:nvPicPr>
          <p:cNvPr id="9" name="Imagen 8" descr="Pájaro de color azul&#10;&#10;Descripción generada automáticamente">
            <a:extLst>
              <a:ext uri="{FF2B5EF4-FFF2-40B4-BE49-F238E27FC236}">
                <a16:creationId xmlns="" xmlns:a16="http://schemas.microsoft.com/office/drawing/2014/main" id="{010694B3-0E41-F849-97D6-45FA259C05C8}"/>
              </a:ext>
            </a:extLst>
          </p:cNvPr>
          <p:cNvPicPr>
            <a:picLocks noChangeAspect="1"/>
          </p:cNvPicPr>
          <p:nvPr/>
        </p:nvPicPr>
        <p:blipFill>
          <a:blip r:embed="rId5">
            <a:extLst>
              <a:ext uri="{837473B0-CC2E-450A-ABE3-18F120FF3D39}">
                <a1611:picAttrSrcUrl xmlns="" xmlns:a1611="http://schemas.microsoft.com/office/drawing/2016/11/main" r:id="rId6"/>
              </a:ext>
            </a:extLst>
          </a:blip>
          <a:stretch>
            <a:fillRect/>
          </a:stretch>
        </p:blipFill>
        <p:spPr>
          <a:xfrm>
            <a:off x="6345382" y="0"/>
            <a:ext cx="5846618" cy="6858000"/>
          </a:xfrm>
          <a:prstGeom prst="rect">
            <a:avLst/>
          </a:prstGeom>
        </p:spPr>
      </p:pic>
      <p:sp>
        <p:nvSpPr>
          <p:cNvPr id="10" name="CuadroTexto 9">
            <a:extLst>
              <a:ext uri="{FF2B5EF4-FFF2-40B4-BE49-F238E27FC236}">
                <a16:creationId xmlns="" xmlns:a16="http://schemas.microsoft.com/office/drawing/2014/main" id="{D06AD8CC-4392-D943-AD48-BA0C63C11E08}"/>
              </a:ext>
            </a:extLst>
          </p:cNvPr>
          <p:cNvSpPr txBox="1"/>
          <p:nvPr/>
        </p:nvSpPr>
        <p:spPr>
          <a:xfrm>
            <a:off x="6712724" y="6858000"/>
            <a:ext cx="4945875" cy="230832"/>
          </a:xfrm>
          <a:prstGeom prst="rect">
            <a:avLst/>
          </a:prstGeom>
          <a:noFill/>
        </p:spPr>
        <p:txBody>
          <a:bodyPr wrap="square" rtlCol="0">
            <a:spAutoFit/>
          </a:bodyPr>
          <a:lstStyle/>
          <a:p>
            <a:r>
              <a:rPr lang="es-CL" sz="900">
                <a:hlinkClick r:id="rId6" tooltip="http://misiglo.wordpress.com/2010/01/22/musica-de-pajaros/"/>
              </a:rPr>
              <a:t>Esta foto</a:t>
            </a:r>
            <a:r>
              <a:rPr lang="es-CL" sz="900"/>
              <a:t> de Autor desconocido está bajo licencia </a:t>
            </a:r>
            <a:r>
              <a:rPr lang="es-CL" sz="900">
                <a:hlinkClick r:id="rId7" tooltip="https://creativecommons.org/licenses/by-nc-nd/3.0/"/>
              </a:rPr>
              <a:t>CC BY-NC-ND</a:t>
            </a:r>
            <a:endParaRPr lang="es-CL" sz="900"/>
          </a:p>
        </p:txBody>
      </p:sp>
    </p:spTree>
    <p:extLst>
      <p:ext uri="{BB962C8B-B14F-4D97-AF65-F5344CB8AC3E}">
        <p14:creationId xmlns:p14="http://schemas.microsoft.com/office/powerpoint/2010/main" val="89313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sp>
        <p:nvSpPr>
          <p:cNvPr id="3" name="Marcador de texto 2"/>
          <p:cNvSpPr>
            <a:spLocks noGrp="1"/>
          </p:cNvSpPr>
          <p:nvPr>
            <p:ph type="body" idx="1"/>
          </p:nvPr>
        </p:nvSpPr>
        <p:spPr/>
        <p:txBody>
          <a:bodyPr>
            <a:normAutofit lnSpcReduction="10000"/>
          </a:bodyPr>
          <a:lstStyle/>
          <a:p>
            <a:r>
              <a:rPr lang="es-CL" sz="2000" dirty="0">
                <a:latin typeface="Calibri" panose="020F0502020204030204" pitchFamily="34" charset="0"/>
              </a:rPr>
              <a:t>El </a:t>
            </a:r>
            <a:r>
              <a:rPr lang="es-CL" sz="2000" dirty="0" smtClean="0">
                <a:latin typeface="Calibri" panose="020F0502020204030204" pitchFamily="34" charset="0"/>
              </a:rPr>
              <a:t>primer hito de-l desarrollo del derecho </a:t>
            </a:r>
            <a:r>
              <a:rPr lang="es-CL" sz="2000" dirty="0">
                <a:latin typeface="Calibri" panose="020F0502020204030204" pitchFamily="34" charset="0"/>
              </a:rPr>
              <a:t>internacional del medio ambiente </a:t>
            </a:r>
            <a:r>
              <a:rPr lang="es-CL" sz="2000" dirty="0" smtClean="0">
                <a:latin typeface="Calibri" panose="020F0502020204030204" pitchFamily="34" charset="0"/>
              </a:rPr>
              <a:t>es la </a:t>
            </a:r>
            <a:r>
              <a:rPr lang="es-CL" sz="2000" b="1" dirty="0">
                <a:latin typeface="Calibri" panose="020F0502020204030204" pitchFamily="34" charset="0"/>
              </a:rPr>
              <a:t>Conferencia de Estocolmo de </a:t>
            </a:r>
            <a:r>
              <a:rPr lang="es-CL" sz="2000" b="1" dirty="0" smtClean="0">
                <a:latin typeface="Calibri" panose="020F0502020204030204" pitchFamily="34" charset="0"/>
              </a:rPr>
              <a:t>1972.</a:t>
            </a:r>
          </a:p>
          <a:p>
            <a:r>
              <a:rPr lang="es-CL" sz="2000" dirty="0" smtClean="0">
                <a:latin typeface="Calibri" panose="020F0502020204030204" pitchFamily="34" charset="0"/>
              </a:rPr>
              <a:t>Uno </a:t>
            </a:r>
            <a:r>
              <a:rPr lang="es-CL" sz="2000" dirty="0">
                <a:latin typeface="Calibri" panose="020F0502020204030204" pitchFamily="34" charset="0"/>
              </a:rPr>
              <a:t>de sus resultados </a:t>
            </a:r>
            <a:r>
              <a:rPr lang="es-CL" sz="2000" dirty="0" smtClean="0">
                <a:latin typeface="Calibri" panose="020F0502020204030204" pitchFamily="34" charset="0"/>
              </a:rPr>
              <a:t>es </a:t>
            </a:r>
            <a:r>
              <a:rPr lang="es-CL" sz="2000" dirty="0">
                <a:latin typeface="Calibri" panose="020F0502020204030204" pitchFamily="34" charset="0"/>
              </a:rPr>
              <a:t>la constitución del </a:t>
            </a:r>
            <a:r>
              <a:rPr lang="es-CL" sz="2000" b="1" dirty="0">
                <a:latin typeface="Calibri" panose="020F0502020204030204" pitchFamily="34" charset="0"/>
              </a:rPr>
              <a:t>Programa de las Naciones Unidas para el Medio Ambiente (</a:t>
            </a:r>
            <a:r>
              <a:rPr lang="es-CL" sz="2000" b="1" dirty="0" err="1" smtClean="0">
                <a:latin typeface="Calibri" panose="020F0502020204030204" pitchFamily="34" charset="0"/>
              </a:rPr>
              <a:t>Pnuma</a:t>
            </a:r>
            <a:r>
              <a:rPr lang="es-CL" sz="2000" b="1" dirty="0" smtClean="0">
                <a:latin typeface="Calibri" panose="020F0502020204030204" pitchFamily="34" charset="0"/>
              </a:rPr>
              <a:t>)</a:t>
            </a:r>
            <a:endParaRPr lang="es-CL" sz="2000" dirty="0" smtClean="0">
              <a:latin typeface="Calibri" panose="020F0502020204030204" pitchFamily="34" charset="0"/>
            </a:endParaRPr>
          </a:p>
          <a:p>
            <a:r>
              <a:rPr lang="es-CL" sz="2000" b="1" dirty="0">
                <a:latin typeface="Calibri" panose="020F0502020204030204" pitchFamily="34" charset="0"/>
              </a:rPr>
              <a:t>Declaración de Naciones Unidas sobre el Medio Ambiente </a:t>
            </a:r>
            <a:r>
              <a:rPr lang="es-CL" sz="2000" b="1" dirty="0" smtClean="0">
                <a:latin typeface="Calibri" panose="020F0502020204030204" pitchFamily="34" charset="0"/>
              </a:rPr>
              <a:t>Humano</a:t>
            </a:r>
            <a:r>
              <a:rPr lang="es-CL" sz="2000" dirty="0" smtClean="0">
                <a:latin typeface="Calibri" panose="020F0502020204030204" pitchFamily="34" charset="0"/>
              </a:rPr>
              <a:t>. Es el </a:t>
            </a:r>
            <a:r>
              <a:rPr lang="es-CL" sz="2000" dirty="0">
                <a:latin typeface="Calibri" panose="020F0502020204030204" pitchFamily="34" charset="0"/>
              </a:rPr>
              <a:t>primer documento internacional en el que se propone un conjunto de principios dirigidos a definir el núcleo axiológico y la orientación teleológica del derecho del medio ambiente, </a:t>
            </a:r>
            <a:endParaRPr lang="es-CL" sz="2000" dirty="0" smtClean="0">
              <a:latin typeface="Calibri" panose="020F0502020204030204" pitchFamily="34" charset="0"/>
            </a:endParaRPr>
          </a:p>
          <a:p>
            <a:r>
              <a:rPr lang="es-CL" sz="2000" dirty="0" smtClean="0">
                <a:latin typeface="Calibri" panose="020F0502020204030204" pitchFamily="34" charset="0"/>
              </a:rPr>
              <a:t>En </a:t>
            </a:r>
            <a:r>
              <a:rPr lang="es-CL" sz="2000" dirty="0">
                <a:latin typeface="Calibri" panose="020F0502020204030204" pitchFamily="34" charset="0"/>
              </a:rPr>
              <a:t>dicha declaración se </a:t>
            </a:r>
            <a:r>
              <a:rPr lang="es-CL" sz="2000" dirty="0" smtClean="0">
                <a:latin typeface="Calibri" panose="020F0502020204030204" pitchFamily="34" charset="0"/>
              </a:rPr>
              <a:t>consagran </a:t>
            </a:r>
            <a:r>
              <a:rPr lang="es-CL" sz="2000" dirty="0">
                <a:latin typeface="Calibri" panose="020F0502020204030204" pitchFamily="34" charset="0"/>
              </a:rPr>
              <a:t>veintiséis principios de contenido y alcance </a:t>
            </a:r>
            <a:r>
              <a:rPr lang="es-CL" sz="2000" dirty="0" smtClean="0">
                <a:latin typeface="Calibri" panose="020F0502020204030204" pitchFamily="34" charset="0"/>
              </a:rPr>
              <a:t>variados, de los que se derivan los llamados </a:t>
            </a:r>
            <a:r>
              <a:rPr lang="es-CL" sz="2000" b="1" i="1" dirty="0">
                <a:latin typeface="Calibri" panose="020F0502020204030204" pitchFamily="34" charset="0"/>
              </a:rPr>
              <a:t>P</a:t>
            </a:r>
            <a:r>
              <a:rPr lang="es-CL" sz="2000" b="1" i="1" dirty="0" smtClean="0">
                <a:latin typeface="Calibri" panose="020F0502020204030204" pitchFamily="34" charset="0"/>
              </a:rPr>
              <a:t>rincipios </a:t>
            </a:r>
            <a:r>
              <a:rPr lang="es-CL" sz="2000" b="1" i="1" dirty="0">
                <a:latin typeface="Calibri" panose="020F0502020204030204" pitchFamily="34" charset="0"/>
              </a:rPr>
              <a:t>B</a:t>
            </a:r>
            <a:r>
              <a:rPr lang="es-CL" sz="2000" b="1" i="1" dirty="0" smtClean="0">
                <a:latin typeface="Calibri" panose="020F0502020204030204" pitchFamily="34" charset="0"/>
              </a:rPr>
              <a:t>ásicos del Derecho Ambiental</a:t>
            </a:r>
            <a:endParaRPr lang="es-CL" sz="2000" b="1" i="1" dirty="0">
              <a:latin typeface="Calibri" panose="020F0502020204030204" pitchFamily="34" charset="0"/>
            </a:endParaRPr>
          </a:p>
        </p:txBody>
      </p:sp>
      <p:sp>
        <p:nvSpPr>
          <p:cNvPr id="4" name="Marcador de texto 3"/>
          <p:cNvSpPr>
            <a:spLocks noGrp="1"/>
          </p:cNvSpPr>
          <p:nvPr>
            <p:ph type="body" idx="2"/>
          </p:nvPr>
        </p:nvSpPr>
        <p:spPr/>
        <p:txBody>
          <a:bodyPr/>
          <a:lstStyle/>
          <a:p>
            <a:endParaRPr lang="es-CL"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607" y="0"/>
            <a:ext cx="4572000" cy="6858000"/>
          </a:xfrm>
          <a:prstGeom prst="rect">
            <a:avLst/>
          </a:prstGeom>
          <a:effectLst>
            <a:softEdge rad="635000"/>
          </a:effectLst>
        </p:spPr>
      </p:pic>
    </p:spTree>
    <p:extLst>
      <p:ext uri="{BB962C8B-B14F-4D97-AF65-F5344CB8AC3E}">
        <p14:creationId xmlns:p14="http://schemas.microsoft.com/office/powerpoint/2010/main" val="226454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Freeform: Shape 6">
            <a:extLst>
              <a:ext uri="{FF2B5EF4-FFF2-40B4-BE49-F238E27FC236}">
                <a16:creationId xmlns="" xmlns:a16="http://schemas.microsoft.com/office/drawing/2014/main" id="{B670DBD5-770C-4383-9F54-5B86E86BD5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agen 1">
            <a:extLst>
              <a:ext uri="{FF2B5EF4-FFF2-40B4-BE49-F238E27FC236}">
                <a16:creationId xmlns="" xmlns:a16="http://schemas.microsoft.com/office/drawing/2014/main" id="{10D62798-C20D-D646-8BB5-7D3D1FC28AE0}"/>
              </a:ext>
            </a:extLst>
          </p:cNvPr>
          <p:cNvPicPr>
            <a:picLocks noChangeAspect="1"/>
          </p:cNvPicPr>
          <p:nvPr/>
        </p:nvPicPr>
        <p:blipFill rotWithShape="1">
          <a:blip r:embed="rId2"/>
          <a:srcRect t="14866" r="1" b="27990"/>
          <a:stretch/>
        </p:blipFill>
        <p:spPr>
          <a:xfrm>
            <a:off x="1205886" y="121195"/>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grpSp>
        <p:nvGrpSpPr>
          <p:cNvPr id="4" name="docshapegroup520"/>
          <p:cNvGrpSpPr>
            <a:grpSpLocks/>
          </p:cNvGrpSpPr>
          <p:nvPr/>
        </p:nvGrpSpPr>
        <p:grpSpPr bwMode="auto">
          <a:xfrm>
            <a:off x="7943161" y="1269333"/>
            <a:ext cx="4123832" cy="5198944"/>
            <a:chOff x="333" y="1346"/>
            <a:chExt cx="13738" cy="9454"/>
          </a:xfrm>
        </p:grpSpPr>
        <p:sp>
          <p:nvSpPr>
            <p:cNvPr id="6" name="docshape522"/>
            <p:cNvSpPr>
              <a:spLocks/>
            </p:cNvSpPr>
            <p:nvPr/>
          </p:nvSpPr>
          <p:spPr bwMode="auto">
            <a:xfrm>
              <a:off x="9523" y="2873"/>
              <a:ext cx="4530" cy="1125"/>
            </a:xfrm>
            <a:custGeom>
              <a:avLst/>
              <a:gdLst>
                <a:gd name="T0" fmla="+- 0 14053 9524"/>
                <a:gd name="T1" fmla="*/ T0 w 4530"/>
                <a:gd name="T2" fmla="+- 0 2873 2873"/>
                <a:gd name="T3" fmla="*/ 2873 h 1125"/>
                <a:gd name="T4" fmla="+- 0 14043 9524"/>
                <a:gd name="T5" fmla="*/ T4 w 4530"/>
                <a:gd name="T6" fmla="+- 0 2873 2873"/>
                <a:gd name="T7" fmla="*/ 2873 h 1125"/>
                <a:gd name="T8" fmla="+- 0 13852 9524"/>
                <a:gd name="T9" fmla="*/ T8 w 4530"/>
                <a:gd name="T10" fmla="+- 0 2905 2873"/>
                <a:gd name="T11" fmla="*/ 2905 h 1125"/>
                <a:gd name="T12" fmla="+- 0 13658 9524"/>
                <a:gd name="T13" fmla="*/ T12 w 4530"/>
                <a:gd name="T14" fmla="+- 0 2940 2873"/>
                <a:gd name="T15" fmla="*/ 2940 h 1125"/>
                <a:gd name="T16" fmla="+- 0 13257 9524"/>
                <a:gd name="T17" fmla="*/ T16 w 4530"/>
                <a:gd name="T18" fmla="+- 0 3017 2873"/>
                <a:gd name="T19" fmla="*/ 3017 h 1125"/>
                <a:gd name="T20" fmla="+- 0 12835 9524"/>
                <a:gd name="T21" fmla="*/ T20 w 4530"/>
                <a:gd name="T22" fmla="+- 0 3109 2873"/>
                <a:gd name="T23" fmla="*/ 3109 h 1125"/>
                <a:gd name="T24" fmla="+- 0 12393 9524"/>
                <a:gd name="T25" fmla="*/ T24 w 4530"/>
                <a:gd name="T26" fmla="+- 0 3214 2873"/>
                <a:gd name="T27" fmla="*/ 3214 h 1125"/>
                <a:gd name="T28" fmla="+- 0 11988 9524"/>
                <a:gd name="T29" fmla="*/ T28 w 4530"/>
                <a:gd name="T30" fmla="+- 0 3316 2873"/>
                <a:gd name="T31" fmla="*/ 3316 h 1125"/>
                <a:gd name="T32" fmla="+- 0 10849 9524"/>
                <a:gd name="T33" fmla="*/ T32 w 4530"/>
                <a:gd name="T34" fmla="+- 0 3572 2873"/>
                <a:gd name="T35" fmla="*/ 3572 h 1125"/>
                <a:gd name="T36" fmla="+- 0 10501 9524"/>
                <a:gd name="T37" fmla="*/ T36 w 4530"/>
                <a:gd name="T38" fmla="+- 0 3643 2873"/>
                <a:gd name="T39" fmla="*/ 3643 h 1125"/>
                <a:gd name="T40" fmla="+- 0 9838 9524"/>
                <a:gd name="T41" fmla="*/ T40 w 4530"/>
                <a:gd name="T42" fmla="+- 0 3766 2873"/>
                <a:gd name="T43" fmla="*/ 3766 h 1125"/>
                <a:gd name="T44" fmla="+- 0 9524 9524"/>
                <a:gd name="T45" fmla="*/ T44 w 4530"/>
                <a:gd name="T46" fmla="+- 0 3818 2873"/>
                <a:gd name="T47" fmla="*/ 3818 h 1125"/>
                <a:gd name="T48" fmla="+- 0 9949 9524"/>
                <a:gd name="T49" fmla="*/ T48 w 4530"/>
                <a:gd name="T50" fmla="+- 0 3878 2873"/>
                <a:gd name="T51" fmla="*/ 3878 h 1125"/>
                <a:gd name="T52" fmla="+- 0 10150 9524"/>
                <a:gd name="T53" fmla="*/ T52 w 4530"/>
                <a:gd name="T54" fmla="+- 0 3903 2873"/>
                <a:gd name="T55" fmla="*/ 3903 h 1125"/>
                <a:gd name="T56" fmla="+- 0 10538 9524"/>
                <a:gd name="T57" fmla="*/ T56 w 4530"/>
                <a:gd name="T58" fmla="+- 0 3945 2873"/>
                <a:gd name="T59" fmla="*/ 3945 h 1125"/>
                <a:gd name="T60" fmla="+- 0 10900 9524"/>
                <a:gd name="T61" fmla="*/ T60 w 4530"/>
                <a:gd name="T62" fmla="+- 0 3973 2873"/>
                <a:gd name="T63" fmla="*/ 3973 h 1125"/>
                <a:gd name="T64" fmla="+- 0 11074 9524"/>
                <a:gd name="T65" fmla="*/ T64 w 4530"/>
                <a:gd name="T66" fmla="+- 0 3984 2873"/>
                <a:gd name="T67" fmla="*/ 3984 h 1125"/>
                <a:gd name="T68" fmla="+- 0 11244 9524"/>
                <a:gd name="T69" fmla="*/ T68 w 4530"/>
                <a:gd name="T70" fmla="+- 0 3991 2873"/>
                <a:gd name="T71" fmla="*/ 3991 h 1125"/>
                <a:gd name="T72" fmla="+- 0 11566 9524"/>
                <a:gd name="T73" fmla="*/ T72 w 4530"/>
                <a:gd name="T74" fmla="+- 0 3998 2873"/>
                <a:gd name="T75" fmla="*/ 3998 h 1125"/>
                <a:gd name="T76" fmla="+- 0 11720 9524"/>
                <a:gd name="T77" fmla="*/ T76 w 4530"/>
                <a:gd name="T78" fmla="+- 0 3998 2873"/>
                <a:gd name="T79" fmla="*/ 3998 h 1125"/>
                <a:gd name="T80" fmla="+- 0 12018 9524"/>
                <a:gd name="T81" fmla="*/ T80 w 4530"/>
                <a:gd name="T82" fmla="+- 0 3991 2873"/>
                <a:gd name="T83" fmla="*/ 3991 h 1125"/>
                <a:gd name="T84" fmla="+- 0 12158 9524"/>
                <a:gd name="T85" fmla="*/ T84 w 4530"/>
                <a:gd name="T86" fmla="+- 0 3984 2873"/>
                <a:gd name="T87" fmla="*/ 3984 h 1125"/>
                <a:gd name="T88" fmla="+- 0 12426 9524"/>
                <a:gd name="T89" fmla="*/ T88 w 4530"/>
                <a:gd name="T90" fmla="+- 0 3962 2873"/>
                <a:gd name="T91" fmla="*/ 3962 h 1125"/>
                <a:gd name="T92" fmla="+- 0 12557 9524"/>
                <a:gd name="T93" fmla="*/ T92 w 4530"/>
                <a:gd name="T94" fmla="+- 0 3948 2873"/>
                <a:gd name="T95" fmla="*/ 3948 h 1125"/>
                <a:gd name="T96" fmla="+- 0 12805 9524"/>
                <a:gd name="T97" fmla="*/ T96 w 4530"/>
                <a:gd name="T98" fmla="+- 0 3913 2873"/>
                <a:gd name="T99" fmla="*/ 3913 h 1125"/>
                <a:gd name="T100" fmla="+- 0 13039 9524"/>
                <a:gd name="T101" fmla="*/ T100 w 4530"/>
                <a:gd name="T102" fmla="+- 0 3871 2873"/>
                <a:gd name="T103" fmla="*/ 3871 h 1125"/>
                <a:gd name="T104" fmla="+- 0 13260 9524"/>
                <a:gd name="T105" fmla="*/ T104 w 4530"/>
                <a:gd name="T106" fmla="+- 0 3822 2873"/>
                <a:gd name="T107" fmla="*/ 3822 h 1125"/>
                <a:gd name="T108" fmla="+- 0 13471 9524"/>
                <a:gd name="T109" fmla="*/ T108 w 4530"/>
                <a:gd name="T110" fmla="+- 0 3766 2873"/>
                <a:gd name="T111" fmla="*/ 3766 h 1125"/>
                <a:gd name="T112" fmla="+- 0 13672 9524"/>
                <a:gd name="T113" fmla="*/ T112 w 4530"/>
                <a:gd name="T114" fmla="+- 0 3702 2873"/>
                <a:gd name="T115" fmla="*/ 3702 h 1125"/>
                <a:gd name="T116" fmla="+- 0 13862 9524"/>
                <a:gd name="T117" fmla="*/ T116 w 4530"/>
                <a:gd name="T118" fmla="+- 0 3632 2873"/>
                <a:gd name="T119" fmla="*/ 3632 h 1125"/>
                <a:gd name="T120" fmla="+- 0 14047 9524"/>
                <a:gd name="T121" fmla="*/ T120 w 4530"/>
                <a:gd name="T122" fmla="+- 0 3558 2873"/>
                <a:gd name="T123" fmla="*/ 3558 h 1125"/>
                <a:gd name="T124" fmla="+- 0 14053 9524"/>
                <a:gd name="T125" fmla="*/ T124 w 4530"/>
                <a:gd name="T126" fmla="+- 0 3555 2873"/>
                <a:gd name="T127" fmla="*/ 3555 h 1125"/>
                <a:gd name="T128" fmla="+- 0 14053 9524"/>
                <a:gd name="T129" fmla="*/ T128 w 4530"/>
                <a:gd name="T130" fmla="+- 0 2873 2873"/>
                <a:gd name="T131" fmla="*/ 2873 h 11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530" h="1125">
                  <a:moveTo>
                    <a:pt x="4529" y="0"/>
                  </a:moveTo>
                  <a:lnTo>
                    <a:pt x="4519" y="0"/>
                  </a:lnTo>
                  <a:lnTo>
                    <a:pt x="4328" y="32"/>
                  </a:lnTo>
                  <a:lnTo>
                    <a:pt x="4134" y="67"/>
                  </a:lnTo>
                  <a:lnTo>
                    <a:pt x="3733" y="144"/>
                  </a:lnTo>
                  <a:lnTo>
                    <a:pt x="3311" y="236"/>
                  </a:lnTo>
                  <a:lnTo>
                    <a:pt x="2869" y="341"/>
                  </a:lnTo>
                  <a:lnTo>
                    <a:pt x="2464" y="443"/>
                  </a:lnTo>
                  <a:lnTo>
                    <a:pt x="1325" y="699"/>
                  </a:lnTo>
                  <a:lnTo>
                    <a:pt x="977" y="770"/>
                  </a:lnTo>
                  <a:lnTo>
                    <a:pt x="314" y="893"/>
                  </a:lnTo>
                  <a:lnTo>
                    <a:pt x="0" y="945"/>
                  </a:lnTo>
                  <a:lnTo>
                    <a:pt x="425" y="1005"/>
                  </a:lnTo>
                  <a:lnTo>
                    <a:pt x="626" y="1030"/>
                  </a:lnTo>
                  <a:lnTo>
                    <a:pt x="1014" y="1072"/>
                  </a:lnTo>
                  <a:lnTo>
                    <a:pt x="1376" y="1100"/>
                  </a:lnTo>
                  <a:lnTo>
                    <a:pt x="1550" y="1111"/>
                  </a:lnTo>
                  <a:lnTo>
                    <a:pt x="1720" y="1118"/>
                  </a:lnTo>
                  <a:lnTo>
                    <a:pt x="2042" y="1125"/>
                  </a:lnTo>
                  <a:lnTo>
                    <a:pt x="2196" y="1125"/>
                  </a:lnTo>
                  <a:lnTo>
                    <a:pt x="2494" y="1118"/>
                  </a:lnTo>
                  <a:lnTo>
                    <a:pt x="2634" y="1111"/>
                  </a:lnTo>
                  <a:lnTo>
                    <a:pt x="2902" y="1089"/>
                  </a:lnTo>
                  <a:lnTo>
                    <a:pt x="3033" y="1075"/>
                  </a:lnTo>
                  <a:lnTo>
                    <a:pt x="3281" y="1040"/>
                  </a:lnTo>
                  <a:lnTo>
                    <a:pt x="3515" y="998"/>
                  </a:lnTo>
                  <a:lnTo>
                    <a:pt x="3736" y="949"/>
                  </a:lnTo>
                  <a:lnTo>
                    <a:pt x="3947" y="893"/>
                  </a:lnTo>
                  <a:lnTo>
                    <a:pt x="4148" y="829"/>
                  </a:lnTo>
                  <a:lnTo>
                    <a:pt x="4338" y="759"/>
                  </a:lnTo>
                  <a:lnTo>
                    <a:pt x="4523" y="685"/>
                  </a:lnTo>
                  <a:lnTo>
                    <a:pt x="4529" y="682"/>
                  </a:lnTo>
                  <a:lnTo>
                    <a:pt x="4529" y="0"/>
                  </a:lnTo>
                  <a:close/>
                </a:path>
              </a:pathLst>
            </a:custGeom>
            <a:solidFill>
              <a:srgbClr val="E7E6E6">
                <a:alpha val="29019"/>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CL"/>
            </a:p>
          </p:txBody>
        </p:sp>
        <p:sp>
          <p:nvSpPr>
            <p:cNvPr id="7" name="docshape523"/>
            <p:cNvSpPr>
              <a:spLocks/>
            </p:cNvSpPr>
            <p:nvPr/>
          </p:nvSpPr>
          <p:spPr bwMode="auto">
            <a:xfrm>
              <a:off x="4124" y="2671"/>
              <a:ext cx="8732" cy="1339"/>
            </a:xfrm>
            <a:custGeom>
              <a:avLst/>
              <a:gdLst>
                <a:gd name="T0" fmla="+- 0 5467 4125"/>
                <a:gd name="T1" fmla="*/ T0 w 8732"/>
                <a:gd name="T2" fmla="+- 0 2671 2671"/>
                <a:gd name="T3" fmla="*/ 2671 h 1339"/>
                <a:gd name="T4" fmla="+- 0 5203 4125"/>
                <a:gd name="T5" fmla="*/ T4 w 8732"/>
                <a:gd name="T6" fmla="+- 0 2671 2671"/>
                <a:gd name="T7" fmla="*/ 2671 h 1339"/>
                <a:gd name="T8" fmla="+- 0 4955 4125"/>
                <a:gd name="T9" fmla="*/ T8 w 8732"/>
                <a:gd name="T10" fmla="+- 0 2678 2671"/>
                <a:gd name="T11" fmla="*/ 2678 h 1339"/>
                <a:gd name="T12" fmla="+- 0 4724 4125"/>
                <a:gd name="T13" fmla="*/ T12 w 8732"/>
                <a:gd name="T14" fmla="+- 0 2689 2671"/>
                <a:gd name="T15" fmla="*/ 2689 h 1339"/>
                <a:gd name="T16" fmla="+- 0 4510 4125"/>
                <a:gd name="T17" fmla="*/ T16 w 8732"/>
                <a:gd name="T18" fmla="+- 0 2706 2671"/>
                <a:gd name="T19" fmla="*/ 2706 h 1339"/>
                <a:gd name="T20" fmla="+- 0 4309 4125"/>
                <a:gd name="T21" fmla="*/ T20 w 8732"/>
                <a:gd name="T22" fmla="+- 0 2727 2671"/>
                <a:gd name="T23" fmla="*/ 2727 h 1339"/>
                <a:gd name="T24" fmla="+- 0 4125 4125"/>
                <a:gd name="T25" fmla="*/ T24 w 8732"/>
                <a:gd name="T26" fmla="+- 0 2755 2671"/>
                <a:gd name="T27" fmla="*/ 2755 h 1339"/>
                <a:gd name="T28" fmla="+- 0 4651 4125"/>
                <a:gd name="T29" fmla="*/ T28 w 8732"/>
                <a:gd name="T30" fmla="+- 0 2822 2671"/>
                <a:gd name="T31" fmla="*/ 2822 h 1339"/>
                <a:gd name="T32" fmla="+- 0 5216 4125"/>
                <a:gd name="T33" fmla="*/ T32 w 8732"/>
                <a:gd name="T34" fmla="+- 0 2917 2671"/>
                <a:gd name="T35" fmla="*/ 2917 h 1339"/>
                <a:gd name="T36" fmla="+- 0 5822 4125"/>
                <a:gd name="T37" fmla="*/ T36 w 8732"/>
                <a:gd name="T38" fmla="+- 0 3040 2671"/>
                <a:gd name="T39" fmla="*/ 3040 h 1339"/>
                <a:gd name="T40" fmla="+- 0 6144 4125"/>
                <a:gd name="T41" fmla="*/ T40 w 8732"/>
                <a:gd name="T42" fmla="+- 0 3110 2671"/>
                <a:gd name="T43" fmla="*/ 3110 h 1339"/>
                <a:gd name="T44" fmla="+- 0 7064 4125"/>
                <a:gd name="T45" fmla="*/ T44 w 8732"/>
                <a:gd name="T46" fmla="+- 0 3335 2671"/>
                <a:gd name="T47" fmla="*/ 3335 h 1339"/>
                <a:gd name="T48" fmla="+- 0 8156 4125"/>
                <a:gd name="T49" fmla="*/ T48 w 8732"/>
                <a:gd name="T50" fmla="+- 0 3578 2671"/>
                <a:gd name="T51" fmla="*/ 3578 h 1339"/>
                <a:gd name="T52" fmla="+- 0 8414 4125"/>
                <a:gd name="T53" fmla="*/ T52 w 8732"/>
                <a:gd name="T54" fmla="+- 0 3627 2671"/>
                <a:gd name="T55" fmla="*/ 3627 h 1339"/>
                <a:gd name="T56" fmla="+- 0 8658 4125"/>
                <a:gd name="T57" fmla="*/ T56 w 8732"/>
                <a:gd name="T58" fmla="+- 0 3676 2671"/>
                <a:gd name="T59" fmla="*/ 3676 h 1339"/>
                <a:gd name="T60" fmla="+- 0 8899 4125"/>
                <a:gd name="T61" fmla="*/ T60 w 8732"/>
                <a:gd name="T62" fmla="+- 0 3722 2671"/>
                <a:gd name="T63" fmla="*/ 3722 h 1339"/>
                <a:gd name="T64" fmla="+- 0 9361 4125"/>
                <a:gd name="T65" fmla="*/ T64 w 8732"/>
                <a:gd name="T66" fmla="+- 0 3799 2671"/>
                <a:gd name="T67" fmla="*/ 3799 h 1339"/>
                <a:gd name="T68" fmla="+- 0 9582 4125"/>
                <a:gd name="T69" fmla="*/ T68 w 8732"/>
                <a:gd name="T70" fmla="+- 0 3834 2671"/>
                <a:gd name="T71" fmla="*/ 3834 h 1339"/>
                <a:gd name="T72" fmla="+- 0 10004 4125"/>
                <a:gd name="T73" fmla="*/ T72 w 8732"/>
                <a:gd name="T74" fmla="+- 0 3890 2671"/>
                <a:gd name="T75" fmla="*/ 3890 h 1339"/>
                <a:gd name="T76" fmla="+- 0 10402 4125"/>
                <a:gd name="T77" fmla="*/ T76 w 8732"/>
                <a:gd name="T78" fmla="+- 0 3940 2671"/>
                <a:gd name="T79" fmla="*/ 3940 h 1339"/>
                <a:gd name="T80" fmla="+- 0 10593 4125"/>
                <a:gd name="T81" fmla="*/ T80 w 8732"/>
                <a:gd name="T82" fmla="+- 0 3957 2671"/>
                <a:gd name="T83" fmla="*/ 3957 h 1339"/>
                <a:gd name="T84" fmla="+- 0 10955 4125"/>
                <a:gd name="T85" fmla="*/ T84 w 8732"/>
                <a:gd name="T86" fmla="+- 0 3985 2671"/>
                <a:gd name="T87" fmla="*/ 3985 h 1339"/>
                <a:gd name="T88" fmla="+- 0 11129 4125"/>
                <a:gd name="T89" fmla="*/ T88 w 8732"/>
                <a:gd name="T90" fmla="+- 0 3996 2671"/>
                <a:gd name="T91" fmla="*/ 3996 h 1339"/>
                <a:gd name="T92" fmla="+- 0 11464 4125"/>
                <a:gd name="T93" fmla="*/ T92 w 8732"/>
                <a:gd name="T94" fmla="+- 0 4010 2671"/>
                <a:gd name="T95" fmla="*/ 4010 h 1339"/>
                <a:gd name="T96" fmla="+- 0 11775 4125"/>
                <a:gd name="T97" fmla="*/ T96 w 8732"/>
                <a:gd name="T98" fmla="+- 0 4010 2671"/>
                <a:gd name="T99" fmla="*/ 4010 h 1339"/>
                <a:gd name="T100" fmla="+- 0 12070 4125"/>
                <a:gd name="T101" fmla="*/ T100 w 8732"/>
                <a:gd name="T102" fmla="+- 0 4003 2671"/>
                <a:gd name="T103" fmla="*/ 4003 h 1339"/>
                <a:gd name="T104" fmla="+- 0 12210 4125"/>
                <a:gd name="T105" fmla="*/ T104 w 8732"/>
                <a:gd name="T106" fmla="+- 0 3996 2671"/>
                <a:gd name="T107" fmla="*/ 3996 h 1339"/>
                <a:gd name="T108" fmla="+- 0 12348 4125"/>
                <a:gd name="T109" fmla="*/ T108 w 8732"/>
                <a:gd name="T110" fmla="+- 0 3985 2671"/>
                <a:gd name="T111" fmla="*/ 3985 h 1339"/>
                <a:gd name="T112" fmla="+- 0 12736 4125"/>
                <a:gd name="T113" fmla="*/ T112 w 8732"/>
                <a:gd name="T114" fmla="+- 0 3943 2671"/>
                <a:gd name="T115" fmla="*/ 3943 h 1339"/>
                <a:gd name="T116" fmla="+- 0 12856 4125"/>
                <a:gd name="T117" fmla="*/ T116 w 8732"/>
                <a:gd name="T118" fmla="+- 0 3926 2671"/>
                <a:gd name="T119" fmla="*/ 3926 h 1339"/>
                <a:gd name="T120" fmla="+- 0 12468 4125"/>
                <a:gd name="T121" fmla="*/ T120 w 8732"/>
                <a:gd name="T122" fmla="+- 0 3876 2671"/>
                <a:gd name="T123" fmla="*/ 3876 h 1339"/>
                <a:gd name="T124" fmla="+- 0 12056 4125"/>
                <a:gd name="T125" fmla="*/ T124 w 8732"/>
                <a:gd name="T126" fmla="+- 0 3817 2671"/>
                <a:gd name="T127" fmla="*/ 3817 h 1339"/>
                <a:gd name="T128" fmla="+- 0 11162 4125"/>
                <a:gd name="T129" fmla="*/ T128 w 8732"/>
                <a:gd name="T130" fmla="+- 0 3662 2671"/>
                <a:gd name="T131" fmla="*/ 3662 h 1339"/>
                <a:gd name="T132" fmla="+- 0 10165 4125"/>
                <a:gd name="T133" fmla="*/ T132 w 8732"/>
                <a:gd name="T134" fmla="+- 0 3455 2671"/>
                <a:gd name="T135" fmla="*/ 3455 h 1339"/>
                <a:gd name="T136" fmla="+- 0 8615 4125"/>
                <a:gd name="T137" fmla="*/ T136 w 8732"/>
                <a:gd name="T138" fmla="+- 0 3086 2671"/>
                <a:gd name="T139" fmla="*/ 3086 h 1339"/>
                <a:gd name="T140" fmla="+- 0 8193 4125"/>
                <a:gd name="T141" fmla="*/ T140 w 8732"/>
                <a:gd name="T142" fmla="+- 0 2994 2671"/>
                <a:gd name="T143" fmla="*/ 2994 h 1339"/>
                <a:gd name="T144" fmla="+- 0 7791 4125"/>
                <a:gd name="T145" fmla="*/ T144 w 8732"/>
                <a:gd name="T146" fmla="+- 0 2917 2671"/>
                <a:gd name="T147" fmla="*/ 2917 h 1339"/>
                <a:gd name="T148" fmla="+- 0 7597 4125"/>
                <a:gd name="T149" fmla="*/ T148 w 8732"/>
                <a:gd name="T150" fmla="+- 0 2882 2671"/>
                <a:gd name="T151" fmla="*/ 2882 h 1339"/>
                <a:gd name="T152" fmla="+- 0 7406 4125"/>
                <a:gd name="T153" fmla="*/ T152 w 8732"/>
                <a:gd name="T154" fmla="+- 0 2850 2671"/>
                <a:gd name="T155" fmla="*/ 2850 h 1339"/>
                <a:gd name="T156" fmla="+- 0 7222 4125"/>
                <a:gd name="T157" fmla="*/ T156 w 8732"/>
                <a:gd name="T158" fmla="+- 0 2822 2671"/>
                <a:gd name="T159" fmla="*/ 2822 h 1339"/>
                <a:gd name="T160" fmla="+- 0 6689 4125"/>
                <a:gd name="T161" fmla="*/ T160 w 8732"/>
                <a:gd name="T162" fmla="+- 0 2752 2671"/>
                <a:gd name="T163" fmla="*/ 2752 h 1339"/>
                <a:gd name="T164" fmla="+- 0 6358 4125"/>
                <a:gd name="T165" fmla="*/ T164 w 8732"/>
                <a:gd name="T166" fmla="+- 0 2720 2671"/>
                <a:gd name="T167" fmla="*/ 2720 h 1339"/>
                <a:gd name="T168" fmla="+- 0 6047 4125"/>
                <a:gd name="T169" fmla="*/ T168 w 8732"/>
                <a:gd name="T170" fmla="+- 0 2696 2671"/>
                <a:gd name="T171" fmla="*/ 2696 h 1339"/>
                <a:gd name="T172" fmla="+- 0 5749 4125"/>
                <a:gd name="T173" fmla="*/ T172 w 8732"/>
                <a:gd name="T174" fmla="+- 0 2678 2671"/>
                <a:gd name="T175" fmla="*/ 2678 h 1339"/>
                <a:gd name="T176" fmla="+- 0 5467 4125"/>
                <a:gd name="T177" fmla="*/ T176 w 8732"/>
                <a:gd name="T178" fmla="+- 0 2671 2671"/>
                <a:gd name="T179" fmla="*/ 2671 h 13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8732" h="1339">
                  <a:moveTo>
                    <a:pt x="1342" y="0"/>
                  </a:moveTo>
                  <a:lnTo>
                    <a:pt x="1078" y="0"/>
                  </a:lnTo>
                  <a:lnTo>
                    <a:pt x="830" y="7"/>
                  </a:lnTo>
                  <a:lnTo>
                    <a:pt x="599" y="18"/>
                  </a:lnTo>
                  <a:lnTo>
                    <a:pt x="385" y="35"/>
                  </a:lnTo>
                  <a:lnTo>
                    <a:pt x="184" y="56"/>
                  </a:lnTo>
                  <a:lnTo>
                    <a:pt x="0" y="84"/>
                  </a:lnTo>
                  <a:lnTo>
                    <a:pt x="526" y="151"/>
                  </a:lnTo>
                  <a:lnTo>
                    <a:pt x="1091" y="246"/>
                  </a:lnTo>
                  <a:lnTo>
                    <a:pt x="1697" y="369"/>
                  </a:lnTo>
                  <a:lnTo>
                    <a:pt x="2019" y="439"/>
                  </a:lnTo>
                  <a:lnTo>
                    <a:pt x="2939" y="664"/>
                  </a:lnTo>
                  <a:lnTo>
                    <a:pt x="4031" y="907"/>
                  </a:lnTo>
                  <a:lnTo>
                    <a:pt x="4289" y="956"/>
                  </a:lnTo>
                  <a:lnTo>
                    <a:pt x="4533" y="1005"/>
                  </a:lnTo>
                  <a:lnTo>
                    <a:pt x="4774" y="1051"/>
                  </a:lnTo>
                  <a:lnTo>
                    <a:pt x="5236" y="1128"/>
                  </a:lnTo>
                  <a:lnTo>
                    <a:pt x="5457" y="1163"/>
                  </a:lnTo>
                  <a:lnTo>
                    <a:pt x="5879" y="1219"/>
                  </a:lnTo>
                  <a:lnTo>
                    <a:pt x="6277" y="1269"/>
                  </a:lnTo>
                  <a:lnTo>
                    <a:pt x="6468" y="1286"/>
                  </a:lnTo>
                  <a:lnTo>
                    <a:pt x="6830" y="1314"/>
                  </a:lnTo>
                  <a:lnTo>
                    <a:pt x="7004" y="1325"/>
                  </a:lnTo>
                  <a:lnTo>
                    <a:pt x="7339" y="1339"/>
                  </a:lnTo>
                  <a:lnTo>
                    <a:pt x="7650" y="1339"/>
                  </a:lnTo>
                  <a:lnTo>
                    <a:pt x="7945" y="1332"/>
                  </a:lnTo>
                  <a:lnTo>
                    <a:pt x="8085" y="1325"/>
                  </a:lnTo>
                  <a:lnTo>
                    <a:pt x="8223" y="1314"/>
                  </a:lnTo>
                  <a:lnTo>
                    <a:pt x="8611" y="1272"/>
                  </a:lnTo>
                  <a:lnTo>
                    <a:pt x="8731" y="1255"/>
                  </a:lnTo>
                  <a:lnTo>
                    <a:pt x="8343" y="1205"/>
                  </a:lnTo>
                  <a:lnTo>
                    <a:pt x="7931" y="1146"/>
                  </a:lnTo>
                  <a:lnTo>
                    <a:pt x="7037" y="991"/>
                  </a:lnTo>
                  <a:lnTo>
                    <a:pt x="6040" y="784"/>
                  </a:lnTo>
                  <a:lnTo>
                    <a:pt x="4490" y="415"/>
                  </a:lnTo>
                  <a:lnTo>
                    <a:pt x="4068" y="323"/>
                  </a:lnTo>
                  <a:lnTo>
                    <a:pt x="3666" y="246"/>
                  </a:lnTo>
                  <a:lnTo>
                    <a:pt x="3472" y="211"/>
                  </a:lnTo>
                  <a:lnTo>
                    <a:pt x="3281" y="179"/>
                  </a:lnTo>
                  <a:lnTo>
                    <a:pt x="3097" y="151"/>
                  </a:lnTo>
                  <a:lnTo>
                    <a:pt x="2564" y="81"/>
                  </a:lnTo>
                  <a:lnTo>
                    <a:pt x="2233" y="49"/>
                  </a:lnTo>
                  <a:lnTo>
                    <a:pt x="1922" y="25"/>
                  </a:lnTo>
                  <a:lnTo>
                    <a:pt x="1624" y="7"/>
                  </a:lnTo>
                  <a:lnTo>
                    <a:pt x="1342" y="0"/>
                  </a:lnTo>
                  <a:close/>
                </a:path>
              </a:pathLst>
            </a:custGeom>
            <a:solidFill>
              <a:srgbClr val="E7E6E6">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CL"/>
            </a:p>
          </p:txBody>
        </p:sp>
        <p:sp>
          <p:nvSpPr>
            <p:cNvPr id="8" name="docshape524"/>
            <p:cNvSpPr>
              <a:spLocks/>
            </p:cNvSpPr>
            <p:nvPr/>
          </p:nvSpPr>
          <p:spPr bwMode="auto">
            <a:xfrm>
              <a:off x="4454" y="2690"/>
              <a:ext cx="8611" cy="1220"/>
            </a:xfrm>
            <a:custGeom>
              <a:avLst/>
              <a:gdLst>
                <a:gd name="T0" fmla="+- 0 4455 4455"/>
                <a:gd name="T1" fmla="*/ T0 w 8611"/>
                <a:gd name="T2" fmla="+- 0 2813 2690"/>
                <a:gd name="T3" fmla="*/ 2813 h 1220"/>
                <a:gd name="T4" fmla="+- 0 4485 4455"/>
                <a:gd name="T5" fmla="*/ T4 w 8611"/>
                <a:gd name="T6" fmla="+- 0 2806 2690"/>
                <a:gd name="T7" fmla="*/ 2806 h 1220"/>
                <a:gd name="T8" fmla="+- 0 4575 4455"/>
                <a:gd name="T9" fmla="*/ T8 w 8611"/>
                <a:gd name="T10" fmla="+- 0 2789 2690"/>
                <a:gd name="T11" fmla="*/ 2789 h 1220"/>
                <a:gd name="T12" fmla="+- 0 4729 4455"/>
                <a:gd name="T13" fmla="*/ T12 w 8611"/>
                <a:gd name="T14" fmla="+- 0 2764 2690"/>
                <a:gd name="T15" fmla="*/ 2764 h 1220"/>
                <a:gd name="T16" fmla="+- 0 4830 4455"/>
                <a:gd name="T17" fmla="*/ T16 w 8611"/>
                <a:gd name="T18" fmla="+- 0 2750 2690"/>
                <a:gd name="T19" fmla="*/ 2750 h 1220"/>
                <a:gd name="T20" fmla="+- 0 4947 4455"/>
                <a:gd name="T21" fmla="*/ T20 w 8611"/>
                <a:gd name="T22" fmla="+- 0 2736 2690"/>
                <a:gd name="T23" fmla="*/ 2736 h 1220"/>
                <a:gd name="T24" fmla="+- 0 5077 4455"/>
                <a:gd name="T25" fmla="*/ T24 w 8611"/>
                <a:gd name="T26" fmla="+- 0 2726 2690"/>
                <a:gd name="T27" fmla="*/ 2726 h 1220"/>
                <a:gd name="T28" fmla="+- 0 5228 4455"/>
                <a:gd name="T29" fmla="*/ T28 w 8611"/>
                <a:gd name="T30" fmla="+- 0 2715 2690"/>
                <a:gd name="T31" fmla="*/ 2715 h 1220"/>
                <a:gd name="T32" fmla="+- 0 5392 4455"/>
                <a:gd name="T33" fmla="*/ T32 w 8611"/>
                <a:gd name="T34" fmla="+- 0 2705 2690"/>
                <a:gd name="T35" fmla="*/ 2705 h 1220"/>
                <a:gd name="T36" fmla="+- 0 5576 4455"/>
                <a:gd name="T37" fmla="*/ T36 w 8611"/>
                <a:gd name="T38" fmla="+- 0 2697 2690"/>
                <a:gd name="T39" fmla="*/ 2697 h 1220"/>
                <a:gd name="T40" fmla="+- 0 5777 4455"/>
                <a:gd name="T41" fmla="*/ T40 w 8611"/>
                <a:gd name="T42" fmla="+- 0 2694 2690"/>
                <a:gd name="T43" fmla="*/ 2694 h 1220"/>
                <a:gd name="T44" fmla="+- 0 5995 4455"/>
                <a:gd name="T45" fmla="*/ T44 w 8611"/>
                <a:gd name="T46" fmla="+- 0 2690 2690"/>
                <a:gd name="T47" fmla="*/ 2690 h 1220"/>
                <a:gd name="T48" fmla="+- 0 6229 4455"/>
                <a:gd name="T49" fmla="*/ T48 w 8611"/>
                <a:gd name="T50" fmla="+- 0 2694 2690"/>
                <a:gd name="T51" fmla="*/ 2694 h 1220"/>
                <a:gd name="T52" fmla="+- 0 6480 4455"/>
                <a:gd name="T53" fmla="*/ T52 w 8611"/>
                <a:gd name="T54" fmla="+- 0 2701 2690"/>
                <a:gd name="T55" fmla="*/ 2701 h 1220"/>
                <a:gd name="T56" fmla="+- 0 6751 4455"/>
                <a:gd name="T57" fmla="*/ T56 w 8611"/>
                <a:gd name="T58" fmla="+- 0 2715 2690"/>
                <a:gd name="T59" fmla="*/ 2715 h 1220"/>
                <a:gd name="T60" fmla="+- 0 7039 4455"/>
                <a:gd name="T61" fmla="*/ T60 w 8611"/>
                <a:gd name="T62" fmla="+- 0 2733 2690"/>
                <a:gd name="T63" fmla="*/ 2733 h 1220"/>
                <a:gd name="T64" fmla="+- 0 7344 4455"/>
                <a:gd name="T65" fmla="*/ T64 w 8611"/>
                <a:gd name="T66" fmla="+- 0 2761 2690"/>
                <a:gd name="T67" fmla="*/ 2761 h 1220"/>
                <a:gd name="T68" fmla="+- 0 7669 4455"/>
                <a:gd name="T69" fmla="*/ T68 w 8611"/>
                <a:gd name="T70" fmla="+- 0 2792 2690"/>
                <a:gd name="T71" fmla="*/ 2792 h 1220"/>
                <a:gd name="T72" fmla="+- 0 8014 4455"/>
                <a:gd name="T73" fmla="*/ T72 w 8611"/>
                <a:gd name="T74" fmla="+- 0 2831 2690"/>
                <a:gd name="T75" fmla="*/ 2831 h 1220"/>
                <a:gd name="T76" fmla="+- 0 8375 4455"/>
                <a:gd name="T77" fmla="*/ T76 w 8611"/>
                <a:gd name="T78" fmla="+- 0 2877 2690"/>
                <a:gd name="T79" fmla="*/ 2877 h 1220"/>
                <a:gd name="T80" fmla="+- 0 8757 4455"/>
                <a:gd name="T81" fmla="*/ T80 w 8611"/>
                <a:gd name="T82" fmla="+- 0 2933 2690"/>
                <a:gd name="T83" fmla="*/ 2933 h 1220"/>
                <a:gd name="T84" fmla="+- 0 9155 4455"/>
                <a:gd name="T85" fmla="*/ T84 w 8611"/>
                <a:gd name="T86" fmla="+- 0 2996 2690"/>
                <a:gd name="T87" fmla="*/ 2996 h 1220"/>
                <a:gd name="T88" fmla="+- 0 9574 4455"/>
                <a:gd name="T89" fmla="*/ T88 w 8611"/>
                <a:gd name="T90" fmla="+- 0 3070 2690"/>
                <a:gd name="T91" fmla="*/ 3070 h 1220"/>
                <a:gd name="T92" fmla="+- 0 10012 4455"/>
                <a:gd name="T93" fmla="*/ T92 w 8611"/>
                <a:gd name="T94" fmla="+- 0 3158 2690"/>
                <a:gd name="T95" fmla="*/ 3158 h 1220"/>
                <a:gd name="T96" fmla="+- 0 10471 4455"/>
                <a:gd name="T97" fmla="*/ T96 w 8611"/>
                <a:gd name="T98" fmla="+- 0 3253 2690"/>
                <a:gd name="T99" fmla="*/ 3253 h 1220"/>
                <a:gd name="T100" fmla="+- 0 10950 4455"/>
                <a:gd name="T101" fmla="*/ T100 w 8611"/>
                <a:gd name="T102" fmla="+- 0 3358 2690"/>
                <a:gd name="T103" fmla="*/ 3358 h 1220"/>
                <a:gd name="T104" fmla="+- 0 11449 4455"/>
                <a:gd name="T105" fmla="*/ T104 w 8611"/>
                <a:gd name="T106" fmla="+- 0 3478 2690"/>
                <a:gd name="T107" fmla="*/ 3478 h 1220"/>
                <a:gd name="T108" fmla="+- 0 11968 4455"/>
                <a:gd name="T109" fmla="*/ T108 w 8611"/>
                <a:gd name="T110" fmla="+- 0 3608 2690"/>
                <a:gd name="T111" fmla="*/ 3608 h 1220"/>
                <a:gd name="T112" fmla="+- 0 12507 4455"/>
                <a:gd name="T113" fmla="*/ T112 w 8611"/>
                <a:gd name="T114" fmla="+- 0 3752 2690"/>
                <a:gd name="T115" fmla="*/ 3752 h 1220"/>
                <a:gd name="T116" fmla="+- 0 13066 4455"/>
                <a:gd name="T117" fmla="*/ T116 w 8611"/>
                <a:gd name="T118" fmla="+- 0 3910 2690"/>
                <a:gd name="T119" fmla="*/ 3910 h 12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8611" h="1220">
                  <a:moveTo>
                    <a:pt x="0" y="123"/>
                  </a:moveTo>
                  <a:lnTo>
                    <a:pt x="30" y="116"/>
                  </a:lnTo>
                  <a:lnTo>
                    <a:pt x="120" y="99"/>
                  </a:lnTo>
                  <a:lnTo>
                    <a:pt x="274" y="74"/>
                  </a:lnTo>
                  <a:lnTo>
                    <a:pt x="375" y="60"/>
                  </a:lnTo>
                  <a:lnTo>
                    <a:pt x="492" y="46"/>
                  </a:lnTo>
                  <a:lnTo>
                    <a:pt x="622" y="36"/>
                  </a:lnTo>
                  <a:lnTo>
                    <a:pt x="773" y="25"/>
                  </a:lnTo>
                  <a:lnTo>
                    <a:pt x="937" y="15"/>
                  </a:lnTo>
                  <a:lnTo>
                    <a:pt x="1121" y="7"/>
                  </a:lnTo>
                  <a:lnTo>
                    <a:pt x="1322" y="4"/>
                  </a:lnTo>
                  <a:lnTo>
                    <a:pt x="1540" y="0"/>
                  </a:lnTo>
                  <a:lnTo>
                    <a:pt x="1774" y="4"/>
                  </a:lnTo>
                  <a:lnTo>
                    <a:pt x="2025" y="11"/>
                  </a:lnTo>
                  <a:lnTo>
                    <a:pt x="2296" y="25"/>
                  </a:lnTo>
                  <a:lnTo>
                    <a:pt x="2584" y="43"/>
                  </a:lnTo>
                  <a:lnTo>
                    <a:pt x="2889" y="71"/>
                  </a:lnTo>
                  <a:lnTo>
                    <a:pt x="3214" y="102"/>
                  </a:lnTo>
                  <a:lnTo>
                    <a:pt x="3559" y="141"/>
                  </a:lnTo>
                  <a:lnTo>
                    <a:pt x="3920" y="187"/>
                  </a:lnTo>
                  <a:lnTo>
                    <a:pt x="4302" y="243"/>
                  </a:lnTo>
                  <a:lnTo>
                    <a:pt x="4700" y="306"/>
                  </a:lnTo>
                  <a:lnTo>
                    <a:pt x="5119" y="380"/>
                  </a:lnTo>
                  <a:lnTo>
                    <a:pt x="5557" y="468"/>
                  </a:lnTo>
                  <a:lnTo>
                    <a:pt x="6016" y="563"/>
                  </a:lnTo>
                  <a:lnTo>
                    <a:pt x="6495" y="668"/>
                  </a:lnTo>
                  <a:lnTo>
                    <a:pt x="6994" y="788"/>
                  </a:lnTo>
                  <a:lnTo>
                    <a:pt x="7513" y="918"/>
                  </a:lnTo>
                  <a:lnTo>
                    <a:pt x="8052" y="1062"/>
                  </a:lnTo>
                  <a:lnTo>
                    <a:pt x="8611" y="122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L"/>
            </a:p>
          </p:txBody>
        </p:sp>
        <p:sp>
          <p:nvSpPr>
            <p:cNvPr id="9" name="docshape525"/>
            <p:cNvSpPr>
              <a:spLocks/>
            </p:cNvSpPr>
            <p:nvPr/>
          </p:nvSpPr>
          <p:spPr bwMode="auto">
            <a:xfrm>
              <a:off x="8833" y="2669"/>
              <a:ext cx="5210" cy="1027"/>
            </a:xfrm>
            <a:custGeom>
              <a:avLst/>
              <a:gdLst>
                <a:gd name="T0" fmla="+- 0 8834 8834"/>
                <a:gd name="T1" fmla="*/ T0 w 5210"/>
                <a:gd name="T2" fmla="+- 0 3695 2669"/>
                <a:gd name="T3" fmla="*/ 3695 h 1027"/>
                <a:gd name="T4" fmla="+- 0 8984 8834"/>
                <a:gd name="T5" fmla="*/ T4 w 5210"/>
                <a:gd name="T6" fmla="+- 0 3653 2669"/>
                <a:gd name="T7" fmla="*/ 3653 h 1027"/>
                <a:gd name="T8" fmla="+- 0 9396 8834"/>
                <a:gd name="T9" fmla="*/ T8 w 5210"/>
                <a:gd name="T10" fmla="+- 0 3544 2669"/>
                <a:gd name="T11" fmla="*/ 3544 h 1027"/>
                <a:gd name="T12" fmla="+- 0 9681 8834"/>
                <a:gd name="T13" fmla="*/ T12 w 5210"/>
                <a:gd name="T14" fmla="+- 0 3471 2669"/>
                <a:gd name="T15" fmla="*/ 3471 h 1027"/>
                <a:gd name="T16" fmla="+- 0 10009 8834"/>
                <a:gd name="T17" fmla="*/ T16 w 5210"/>
                <a:gd name="T18" fmla="+- 0 3390 2669"/>
                <a:gd name="T19" fmla="*/ 3390 h 1027"/>
                <a:gd name="T20" fmla="+- 0 10374 8834"/>
                <a:gd name="T21" fmla="*/ T20 w 5210"/>
                <a:gd name="T22" fmla="+- 0 3302 2669"/>
                <a:gd name="T23" fmla="*/ 3302 h 1027"/>
                <a:gd name="T24" fmla="+- 0 10766 8834"/>
                <a:gd name="T25" fmla="*/ T24 w 5210"/>
                <a:gd name="T26" fmla="+- 0 3207 2669"/>
                <a:gd name="T27" fmla="*/ 3207 h 1027"/>
                <a:gd name="T28" fmla="+- 0 11181 8834"/>
                <a:gd name="T29" fmla="*/ T28 w 5210"/>
                <a:gd name="T30" fmla="+- 0 3116 2669"/>
                <a:gd name="T31" fmla="*/ 3116 h 1027"/>
                <a:gd name="T32" fmla="+- 0 11606 8834"/>
                <a:gd name="T33" fmla="*/ T32 w 5210"/>
                <a:gd name="T34" fmla="+- 0 3024 2669"/>
                <a:gd name="T35" fmla="*/ 3024 h 1027"/>
                <a:gd name="T36" fmla="+- 0 12041 8834"/>
                <a:gd name="T37" fmla="*/ T36 w 5210"/>
                <a:gd name="T38" fmla="+- 0 2940 2669"/>
                <a:gd name="T39" fmla="*/ 2940 h 1027"/>
                <a:gd name="T40" fmla="+- 0 12473 8834"/>
                <a:gd name="T41" fmla="*/ T40 w 5210"/>
                <a:gd name="T42" fmla="+- 0 2859 2669"/>
                <a:gd name="T43" fmla="*/ 2859 h 1027"/>
                <a:gd name="T44" fmla="+- 0 12687 8834"/>
                <a:gd name="T45" fmla="*/ T44 w 5210"/>
                <a:gd name="T46" fmla="+- 0 2824 2669"/>
                <a:gd name="T47" fmla="*/ 2824 h 1027"/>
                <a:gd name="T48" fmla="+- 0 12895 8834"/>
                <a:gd name="T49" fmla="*/ T48 w 5210"/>
                <a:gd name="T50" fmla="+- 0 2789 2669"/>
                <a:gd name="T51" fmla="*/ 2789 h 1027"/>
                <a:gd name="T52" fmla="+- 0 13103 8834"/>
                <a:gd name="T53" fmla="*/ T52 w 5210"/>
                <a:gd name="T54" fmla="+- 0 2761 2669"/>
                <a:gd name="T55" fmla="*/ 2761 h 1027"/>
                <a:gd name="T56" fmla="+- 0 13303 8834"/>
                <a:gd name="T57" fmla="*/ T56 w 5210"/>
                <a:gd name="T58" fmla="+- 0 2733 2669"/>
                <a:gd name="T59" fmla="*/ 2733 h 1027"/>
                <a:gd name="T60" fmla="+- 0 13501 8834"/>
                <a:gd name="T61" fmla="*/ T60 w 5210"/>
                <a:gd name="T62" fmla="+- 0 2712 2669"/>
                <a:gd name="T63" fmla="*/ 2712 h 1027"/>
                <a:gd name="T64" fmla="+- 0 13688 8834"/>
                <a:gd name="T65" fmla="*/ T64 w 5210"/>
                <a:gd name="T66" fmla="+- 0 2694 2669"/>
                <a:gd name="T67" fmla="*/ 2694 h 1027"/>
                <a:gd name="T68" fmla="+- 0 13869 8834"/>
                <a:gd name="T69" fmla="*/ T68 w 5210"/>
                <a:gd name="T70" fmla="+- 0 2680 2669"/>
                <a:gd name="T71" fmla="*/ 2680 h 1027"/>
                <a:gd name="T72" fmla="+- 0 14043 8834"/>
                <a:gd name="T73" fmla="*/ T72 w 5210"/>
                <a:gd name="T74" fmla="+- 0 2669 2669"/>
                <a:gd name="T75" fmla="*/ 2669 h 10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210" h="1027">
                  <a:moveTo>
                    <a:pt x="0" y="1026"/>
                  </a:moveTo>
                  <a:lnTo>
                    <a:pt x="150" y="984"/>
                  </a:lnTo>
                  <a:lnTo>
                    <a:pt x="562" y="875"/>
                  </a:lnTo>
                  <a:lnTo>
                    <a:pt x="847" y="802"/>
                  </a:lnTo>
                  <a:lnTo>
                    <a:pt x="1175" y="721"/>
                  </a:lnTo>
                  <a:lnTo>
                    <a:pt x="1540" y="633"/>
                  </a:lnTo>
                  <a:lnTo>
                    <a:pt x="1932" y="538"/>
                  </a:lnTo>
                  <a:lnTo>
                    <a:pt x="2347" y="447"/>
                  </a:lnTo>
                  <a:lnTo>
                    <a:pt x="2772" y="355"/>
                  </a:lnTo>
                  <a:lnTo>
                    <a:pt x="3207" y="271"/>
                  </a:lnTo>
                  <a:lnTo>
                    <a:pt x="3639" y="190"/>
                  </a:lnTo>
                  <a:lnTo>
                    <a:pt x="3853" y="155"/>
                  </a:lnTo>
                  <a:lnTo>
                    <a:pt x="4061" y="120"/>
                  </a:lnTo>
                  <a:lnTo>
                    <a:pt x="4269" y="92"/>
                  </a:lnTo>
                  <a:lnTo>
                    <a:pt x="4469" y="64"/>
                  </a:lnTo>
                  <a:lnTo>
                    <a:pt x="4667" y="43"/>
                  </a:lnTo>
                  <a:lnTo>
                    <a:pt x="4854" y="25"/>
                  </a:lnTo>
                  <a:lnTo>
                    <a:pt x="5035" y="11"/>
                  </a:lnTo>
                  <a:lnTo>
                    <a:pt x="5209"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L"/>
            </a:p>
          </p:txBody>
        </p:sp>
        <p:sp>
          <p:nvSpPr>
            <p:cNvPr id="10" name="docshape526"/>
            <p:cNvSpPr>
              <a:spLocks/>
            </p:cNvSpPr>
            <p:nvPr/>
          </p:nvSpPr>
          <p:spPr bwMode="auto">
            <a:xfrm>
              <a:off x="333" y="2644"/>
              <a:ext cx="13738" cy="2095"/>
            </a:xfrm>
            <a:custGeom>
              <a:avLst/>
              <a:gdLst>
                <a:gd name="T0" fmla="+- 0 2784 333"/>
                <a:gd name="T1" fmla="*/ T0 w 13738"/>
                <a:gd name="T2" fmla="+- 0 2645 2645"/>
                <a:gd name="T3" fmla="*/ 2645 h 2095"/>
                <a:gd name="T4" fmla="+- 0 2542 333"/>
                <a:gd name="T5" fmla="*/ T4 w 13738"/>
                <a:gd name="T6" fmla="+- 0 2645 2645"/>
                <a:gd name="T7" fmla="*/ 2645 h 2095"/>
                <a:gd name="T8" fmla="+- 0 2315 333"/>
                <a:gd name="T9" fmla="*/ T8 w 13738"/>
                <a:gd name="T10" fmla="+- 0 2652 2645"/>
                <a:gd name="T11" fmla="*/ 2652 h 2095"/>
                <a:gd name="T12" fmla="+- 0 2100 333"/>
                <a:gd name="T13" fmla="*/ T12 w 13738"/>
                <a:gd name="T14" fmla="+- 0 2662 2645"/>
                <a:gd name="T15" fmla="*/ 2662 h 2095"/>
                <a:gd name="T16" fmla="+- 0 1711 333"/>
                <a:gd name="T17" fmla="*/ T16 w 13738"/>
                <a:gd name="T18" fmla="+- 0 2697 2645"/>
                <a:gd name="T19" fmla="*/ 2697 h 2095"/>
                <a:gd name="T20" fmla="+- 0 1533 333"/>
                <a:gd name="T21" fmla="*/ T20 w 13738"/>
                <a:gd name="T22" fmla="+- 0 2722 2645"/>
                <a:gd name="T23" fmla="*/ 2722 h 2095"/>
                <a:gd name="T24" fmla="+- 0 1373 333"/>
                <a:gd name="T25" fmla="*/ T24 w 13738"/>
                <a:gd name="T26" fmla="+- 0 2747 2645"/>
                <a:gd name="T27" fmla="*/ 2747 h 2095"/>
                <a:gd name="T28" fmla="+- 0 1222 333"/>
                <a:gd name="T29" fmla="*/ T28 w 13738"/>
                <a:gd name="T30" fmla="+- 0 2775 2645"/>
                <a:gd name="T31" fmla="*/ 2775 h 2095"/>
                <a:gd name="T32" fmla="+- 0 1088 333"/>
                <a:gd name="T33" fmla="*/ T32 w 13738"/>
                <a:gd name="T34" fmla="+- 0 2806 2645"/>
                <a:gd name="T35" fmla="*/ 2806 h 2095"/>
                <a:gd name="T36" fmla="+- 0 960 333"/>
                <a:gd name="T37" fmla="*/ T36 w 13738"/>
                <a:gd name="T38" fmla="+- 0 2835 2645"/>
                <a:gd name="T39" fmla="*/ 2835 h 2095"/>
                <a:gd name="T40" fmla="+- 0 850 333"/>
                <a:gd name="T41" fmla="*/ T40 w 13738"/>
                <a:gd name="T42" fmla="+- 0 2866 2645"/>
                <a:gd name="T43" fmla="*/ 2866 h 2095"/>
                <a:gd name="T44" fmla="+- 0 659 333"/>
                <a:gd name="T45" fmla="*/ T44 w 13738"/>
                <a:gd name="T46" fmla="+- 0 2926 2645"/>
                <a:gd name="T47" fmla="*/ 2926 h 2095"/>
                <a:gd name="T48" fmla="+- 0 581 333"/>
                <a:gd name="T49" fmla="*/ T48 w 13738"/>
                <a:gd name="T50" fmla="+- 0 2954 2645"/>
                <a:gd name="T51" fmla="*/ 2954 h 2095"/>
                <a:gd name="T52" fmla="+- 0 414 333"/>
                <a:gd name="T53" fmla="*/ T52 w 13738"/>
                <a:gd name="T54" fmla="+- 0 3024 2645"/>
                <a:gd name="T55" fmla="*/ 3024 h 2095"/>
                <a:gd name="T56" fmla="+- 0 333 333"/>
                <a:gd name="T57" fmla="*/ T56 w 13738"/>
                <a:gd name="T58" fmla="+- 0 3066 2645"/>
                <a:gd name="T59" fmla="*/ 3066 h 2095"/>
                <a:gd name="T60" fmla="+- 0 333 333"/>
                <a:gd name="T61" fmla="*/ T60 w 13738"/>
                <a:gd name="T62" fmla="+- 0 4739 2645"/>
                <a:gd name="T63" fmla="*/ 4739 h 2095"/>
                <a:gd name="T64" fmla="+- 0 14064 333"/>
                <a:gd name="T65" fmla="*/ T64 w 13738"/>
                <a:gd name="T66" fmla="+- 0 4739 2645"/>
                <a:gd name="T67" fmla="*/ 4739 h 2095"/>
                <a:gd name="T68" fmla="+- 0 14071 333"/>
                <a:gd name="T69" fmla="*/ T68 w 13738"/>
                <a:gd name="T70" fmla="+- 0 4729 2645"/>
                <a:gd name="T71" fmla="*/ 4729 h 2095"/>
                <a:gd name="T72" fmla="+- 0 14071 333"/>
                <a:gd name="T73" fmla="*/ T72 w 13738"/>
                <a:gd name="T74" fmla="+- 0 3984 2645"/>
                <a:gd name="T75" fmla="*/ 3984 h 2095"/>
                <a:gd name="T76" fmla="+- 0 11644 333"/>
                <a:gd name="T77" fmla="*/ T76 w 13738"/>
                <a:gd name="T78" fmla="+- 0 3984 2645"/>
                <a:gd name="T79" fmla="*/ 3984 h 2095"/>
                <a:gd name="T80" fmla="+- 0 11426 333"/>
                <a:gd name="T81" fmla="*/ T80 w 13738"/>
                <a:gd name="T82" fmla="+- 0 3980 2645"/>
                <a:gd name="T83" fmla="*/ 3980 h 2095"/>
                <a:gd name="T84" fmla="+- 0 11198 333"/>
                <a:gd name="T85" fmla="*/ T84 w 13738"/>
                <a:gd name="T86" fmla="+- 0 3973 2645"/>
                <a:gd name="T87" fmla="*/ 3973 h 2095"/>
                <a:gd name="T88" fmla="+- 0 10963 333"/>
                <a:gd name="T89" fmla="*/ T88 w 13738"/>
                <a:gd name="T90" fmla="+- 0 3962 2645"/>
                <a:gd name="T91" fmla="*/ 3962 h 2095"/>
                <a:gd name="T92" fmla="+- 0 10719 333"/>
                <a:gd name="T93" fmla="*/ T92 w 13738"/>
                <a:gd name="T94" fmla="+- 0 3945 2645"/>
                <a:gd name="T95" fmla="*/ 3945 h 2095"/>
                <a:gd name="T96" fmla="+- 0 10192 333"/>
                <a:gd name="T97" fmla="*/ T96 w 13738"/>
                <a:gd name="T98" fmla="+- 0 3892 2645"/>
                <a:gd name="T99" fmla="*/ 3892 h 2095"/>
                <a:gd name="T100" fmla="+- 0 9626 333"/>
                <a:gd name="T101" fmla="*/ T100 w 13738"/>
                <a:gd name="T102" fmla="+- 0 3818 2645"/>
                <a:gd name="T103" fmla="*/ 3818 h 2095"/>
                <a:gd name="T104" fmla="+- 0 9324 333"/>
                <a:gd name="T105" fmla="*/ T104 w 13738"/>
                <a:gd name="T106" fmla="+- 0 3773 2645"/>
                <a:gd name="T107" fmla="*/ 3773 h 2095"/>
                <a:gd name="T108" fmla="+- 0 9009 333"/>
                <a:gd name="T109" fmla="*/ T108 w 13738"/>
                <a:gd name="T110" fmla="+- 0 3720 2645"/>
                <a:gd name="T111" fmla="*/ 3720 h 2095"/>
                <a:gd name="T112" fmla="+- 0 8684 333"/>
                <a:gd name="T113" fmla="*/ T112 w 13738"/>
                <a:gd name="T114" fmla="+- 0 3660 2645"/>
                <a:gd name="T115" fmla="*/ 3660 h 2095"/>
                <a:gd name="T116" fmla="+- 0 7990 333"/>
                <a:gd name="T117" fmla="*/ T116 w 13738"/>
                <a:gd name="T118" fmla="+- 0 3523 2645"/>
                <a:gd name="T119" fmla="*/ 3523 h 2095"/>
                <a:gd name="T120" fmla="+- 0 7242 333"/>
                <a:gd name="T121" fmla="*/ T120 w 13738"/>
                <a:gd name="T122" fmla="+- 0 3358 2645"/>
                <a:gd name="T123" fmla="*/ 3358 h 2095"/>
                <a:gd name="T124" fmla="+- 0 6847 333"/>
                <a:gd name="T125" fmla="*/ T124 w 13738"/>
                <a:gd name="T126" fmla="+- 0 3267 2645"/>
                <a:gd name="T127" fmla="*/ 3267 h 2095"/>
                <a:gd name="T128" fmla="+- 0 6025 333"/>
                <a:gd name="T129" fmla="*/ T128 w 13738"/>
                <a:gd name="T130" fmla="+- 0 3066 2645"/>
                <a:gd name="T131" fmla="*/ 3066 h 2095"/>
                <a:gd name="T132" fmla="+- 0 5251 333"/>
                <a:gd name="T133" fmla="*/ T132 w 13738"/>
                <a:gd name="T134" fmla="+- 0 2905 2645"/>
                <a:gd name="T135" fmla="*/ 2905 h 2095"/>
                <a:gd name="T136" fmla="+- 0 4889 333"/>
                <a:gd name="T137" fmla="*/ T136 w 13738"/>
                <a:gd name="T138" fmla="+- 0 2842 2645"/>
                <a:gd name="T139" fmla="*/ 2842 h 2095"/>
                <a:gd name="T140" fmla="+- 0 4544 333"/>
                <a:gd name="T141" fmla="*/ T140 w 13738"/>
                <a:gd name="T142" fmla="+- 0 2789 2645"/>
                <a:gd name="T143" fmla="*/ 2789 h 2095"/>
                <a:gd name="T144" fmla="+- 0 4212 333"/>
                <a:gd name="T145" fmla="*/ T144 w 13738"/>
                <a:gd name="T146" fmla="+- 0 2743 2645"/>
                <a:gd name="T147" fmla="*/ 2743 h 2095"/>
                <a:gd name="T148" fmla="+- 0 3897 333"/>
                <a:gd name="T149" fmla="*/ T148 w 13738"/>
                <a:gd name="T150" fmla="+- 0 2708 2645"/>
                <a:gd name="T151" fmla="*/ 2708 h 2095"/>
                <a:gd name="T152" fmla="+- 0 3598 333"/>
                <a:gd name="T153" fmla="*/ T152 w 13738"/>
                <a:gd name="T154" fmla="+- 0 2680 2645"/>
                <a:gd name="T155" fmla="*/ 2680 h 2095"/>
                <a:gd name="T156" fmla="+- 0 3042 333"/>
                <a:gd name="T157" fmla="*/ T156 w 13738"/>
                <a:gd name="T158" fmla="+- 0 2648 2645"/>
                <a:gd name="T159" fmla="*/ 2648 h 2095"/>
                <a:gd name="T160" fmla="+- 0 2784 333"/>
                <a:gd name="T161" fmla="*/ T160 w 13738"/>
                <a:gd name="T162" fmla="+- 0 2645 2645"/>
                <a:gd name="T163" fmla="*/ 2645 h 2095"/>
                <a:gd name="T164" fmla="+- 0 14071 333"/>
                <a:gd name="T165" fmla="*/ T164 w 13738"/>
                <a:gd name="T166" fmla="+- 0 3541 2645"/>
                <a:gd name="T167" fmla="*/ 3541 h 2095"/>
                <a:gd name="T168" fmla="+- 0 14064 333"/>
                <a:gd name="T169" fmla="*/ T168 w 13738"/>
                <a:gd name="T170" fmla="+- 0 3544 2645"/>
                <a:gd name="T171" fmla="*/ 3544 h 2095"/>
                <a:gd name="T172" fmla="+- 0 13937 333"/>
                <a:gd name="T173" fmla="*/ T172 w 13738"/>
                <a:gd name="T174" fmla="+- 0 3597 2645"/>
                <a:gd name="T175" fmla="*/ 3597 h 2095"/>
                <a:gd name="T176" fmla="+- 0 13809 333"/>
                <a:gd name="T177" fmla="*/ T176 w 13738"/>
                <a:gd name="T178" fmla="+- 0 3646 2645"/>
                <a:gd name="T179" fmla="*/ 3646 h 2095"/>
                <a:gd name="T180" fmla="+- 0 13675 333"/>
                <a:gd name="T181" fmla="*/ T180 w 13738"/>
                <a:gd name="T182" fmla="+- 0 3692 2645"/>
                <a:gd name="T183" fmla="*/ 3692 h 2095"/>
                <a:gd name="T184" fmla="+- 0 13397 333"/>
                <a:gd name="T185" fmla="*/ T184 w 13738"/>
                <a:gd name="T186" fmla="+- 0 3776 2645"/>
                <a:gd name="T187" fmla="*/ 3776 h 2095"/>
                <a:gd name="T188" fmla="+- 0 13250 333"/>
                <a:gd name="T189" fmla="*/ T188 w 13738"/>
                <a:gd name="T190" fmla="+- 0 3815 2645"/>
                <a:gd name="T191" fmla="*/ 3815 h 2095"/>
                <a:gd name="T192" fmla="+- 0 12941 333"/>
                <a:gd name="T193" fmla="*/ T192 w 13738"/>
                <a:gd name="T194" fmla="+- 0 3878 2645"/>
                <a:gd name="T195" fmla="*/ 3878 h 2095"/>
                <a:gd name="T196" fmla="+- 0 12777 333"/>
                <a:gd name="T197" fmla="*/ T196 w 13738"/>
                <a:gd name="T198" fmla="+- 0 3906 2645"/>
                <a:gd name="T199" fmla="*/ 3906 h 2095"/>
                <a:gd name="T200" fmla="+- 0 12428 333"/>
                <a:gd name="T201" fmla="*/ T200 w 13738"/>
                <a:gd name="T202" fmla="+- 0 3948 2645"/>
                <a:gd name="T203" fmla="*/ 3948 h 2095"/>
                <a:gd name="T204" fmla="+- 0 12053 333"/>
                <a:gd name="T205" fmla="*/ T204 w 13738"/>
                <a:gd name="T206" fmla="+- 0 3977 2645"/>
                <a:gd name="T207" fmla="*/ 3977 h 2095"/>
                <a:gd name="T208" fmla="+- 0 11852 333"/>
                <a:gd name="T209" fmla="*/ T208 w 13738"/>
                <a:gd name="T210" fmla="+- 0 3984 2645"/>
                <a:gd name="T211" fmla="*/ 3984 h 2095"/>
                <a:gd name="T212" fmla="+- 0 14071 333"/>
                <a:gd name="T213" fmla="*/ T212 w 13738"/>
                <a:gd name="T214" fmla="+- 0 3984 2645"/>
                <a:gd name="T215" fmla="*/ 3984 h 2095"/>
                <a:gd name="T216" fmla="+- 0 14071 333"/>
                <a:gd name="T217" fmla="*/ T216 w 13738"/>
                <a:gd name="T218" fmla="+- 0 3541 2645"/>
                <a:gd name="T219" fmla="*/ 3541 h 20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13738" h="2095">
                  <a:moveTo>
                    <a:pt x="2451" y="0"/>
                  </a:moveTo>
                  <a:lnTo>
                    <a:pt x="2209" y="0"/>
                  </a:lnTo>
                  <a:lnTo>
                    <a:pt x="1982" y="7"/>
                  </a:lnTo>
                  <a:lnTo>
                    <a:pt x="1767" y="17"/>
                  </a:lnTo>
                  <a:lnTo>
                    <a:pt x="1378" y="52"/>
                  </a:lnTo>
                  <a:lnTo>
                    <a:pt x="1200" y="77"/>
                  </a:lnTo>
                  <a:lnTo>
                    <a:pt x="1040" y="102"/>
                  </a:lnTo>
                  <a:lnTo>
                    <a:pt x="889" y="130"/>
                  </a:lnTo>
                  <a:lnTo>
                    <a:pt x="755" y="161"/>
                  </a:lnTo>
                  <a:lnTo>
                    <a:pt x="627" y="190"/>
                  </a:lnTo>
                  <a:lnTo>
                    <a:pt x="517" y="221"/>
                  </a:lnTo>
                  <a:lnTo>
                    <a:pt x="326" y="281"/>
                  </a:lnTo>
                  <a:lnTo>
                    <a:pt x="248" y="309"/>
                  </a:lnTo>
                  <a:lnTo>
                    <a:pt x="81" y="379"/>
                  </a:lnTo>
                  <a:lnTo>
                    <a:pt x="0" y="421"/>
                  </a:lnTo>
                  <a:lnTo>
                    <a:pt x="0" y="2094"/>
                  </a:lnTo>
                  <a:lnTo>
                    <a:pt x="13731" y="2094"/>
                  </a:lnTo>
                  <a:lnTo>
                    <a:pt x="13738" y="2084"/>
                  </a:lnTo>
                  <a:lnTo>
                    <a:pt x="13738" y="1339"/>
                  </a:lnTo>
                  <a:lnTo>
                    <a:pt x="11311" y="1339"/>
                  </a:lnTo>
                  <a:lnTo>
                    <a:pt x="11093" y="1335"/>
                  </a:lnTo>
                  <a:lnTo>
                    <a:pt x="10865" y="1328"/>
                  </a:lnTo>
                  <a:lnTo>
                    <a:pt x="10630" y="1317"/>
                  </a:lnTo>
                  <a:lnTo>
                    <a:pt x="10386" y="1300"/>
                  </a:lnTo>
                  <a:lnTo>
                    <a:pt x="9859" y="1247"/>
                  </a:lnTo>
                  <a:lnTo>
                    <a:pt x="9293" y="1173"/>
                  </a:lnTo>
                  <a:lnTo>
                    <a:pt x="8991" y="1128"/>
                  </a:lnTo>
                  <a:lnTo>
                    <a:pt x="8676" y="1075"/>
                  </a:lnTo>
                  <a:lnTo>
                    <a:pt x="8351" y="1015"/>
                  </a:lnTo>
                  <a:lnTo>
                    <a:pt x="7657" y="878"/>
                  </a:lnTo>
                  <a:lnTo>
                    <a:pt x="6909" y="713"/>
                  </a:lnTo>
                  <a:lnTo>
                    <a:pt x="6514" y="622"/>
                  </a:lnTo>
                  <a:lnTo>
                    <a:pt x="5692" y="421"/>
                  </a:lnTo>
                  <a:lnTo>
                    <a:pt x="4918" y="260"/>
                  </a:lnTo>
                  <a:lnTo>
                    <a:pt x="4556" y="197"/>
                  </a:lnTo>
                  <a:lnTo>
                    <a:pt x="4211" y="144"/>
                  </a:lnTo>
                  <a:lnTo>
                    <a:pt x="3879" y="98"/>
                  </a:lnTo>
                  <a:lnTo>
                    <a:pt x="3564" y="63"/>
                  </a:lnTo>
                  <a:lnTo>
                    <a:pt x="3265" y="35"/>
                  </a:lnTo>
                  <a:lnTo>
                    <a:pt x="2709" y="3"/>
                  </a:lnTo>
                  <a:lnTo>
                    <a:pt x="2451" y="0"/>
                  </a:lnTo>
                  <a:close/>
                  <a:moveTo>
                    <a:pt x="13738" y="896"/>
                  </a:moveTo>
                  <a:lnTo>
                    <a:pt x="13731" y="899"/>
                  </a:lnTo>
                  <a:lnTo>
                    <a:pt x="13604" y="952"/>
                  </a:lnTo>
                  <a:lnTo>
                    <a:pt x="13476" y="1001"/>
                  </a:lnTo>
                  <a:lnTo>
                    <a:pt x="13342" y="1047"/>
                  </a:lnTo>
                  <a:lnTo>
                    <a:pt x="13064" y="1131"/>
                  </a:lnTo>
                  <a:lnTo>
                    <a:pt x="12917" y="1170"/>
                  </a:lnTo>
                  <a:lnTo>
                    <a:pt x="12608" y="1233"/>
                  </a:lnTo>
                  <a:lnTo>
                    <a:pt x="12444" y="1261"/>
                  </a:lnTo>
                  <a:lnTo>
                    <a:pt x="12095" y="1303"/>
                  </a:lnTo>
                  <a:lnTo>
                    <a:pt x="11720" y="1332"/>
                  </a:lnTo>
                  <a:lnTo>
                    <a:pt x="11519" y="1339"/>
                  </a:lnTo>
                  <a:lnTo>
                    <a:pt x="13738" y="1339"/>
                  </a:lnTo>
                  <a:lnTo>
                    <a:pt x="13738" y="8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CL"/>
            </a:p>
          </p:txBody>
        </p:sp>
        <p:pic>
          <p:nvPicPr>
            <p:cNvPr id="11" name="docshape5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 y="1346"/>
              <a:ext cx="11454" cy="9454"/>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Elipse 2"/>
          <p:cNvSpPr/>
          <p:nvPr/>
        </p:nvSpPr>
        <p:spPr>
          <a:xfrm>
            <a:off x="594911" y="1817783"/>
            <a:ext cx="2610997" cy="2291509"/>
          </a:xfrm>
          <a:prstGeom prst="ellipse">
            <a:avLst/>
          </a:prstGeom>
          <a:solidFill>
            <a:srgbClr val="0066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CuadroTexto 11"/>
          <p:cNvSpPr txBox="1"/>
          <p:nvPr/>
        </p:nvSpPr>
        <p:spPr>
          <a:xfrm>
            <a:off x="980790" y="2368627"/>
            <a:ext cx="1817494" cy="1415772"/>
          </a:xfrm>
          <a:prstGeom prst="rect">
            <a:avLst/>
          </a:prstGeom>
          <a:noFill/>
        </p:spPr>
        <p:txBody>
          <a:bodyPr wrap="square" rtlCol="0">
            <a:spAutoFit/>
          </a:bodyPr>
          <a:lstStyle/>
          <a:p>
            <a:r>
              <a:rPr lang="es-CL" sz="2400" dirty="0">
                <a:solidFill>
                  <a:schemeClr val="bg1"/>
                </a:solidFill>
                <a:latin typeface="Calibri" panose="020F0502020204030204" pitchFamily="34" charset="0"/>
              </a:rPr>
              <a:t>Qué función juegan los PDA?</a:t>
            </a:r>
          </a:p>
          <a:p>
            <a:endParaRPr lang="es-CL" dirty="0"/>
          </a:p>
        </p:txBody>
      </p:sp>
      <p:sp>
        <p:nvSpPr>
          <p:cNvPr id="13" name="CuadroTexto 12"/>
          <p:cNvSpPr txBox="1"/>
          <p:nvPr/>
        </p:nvSpPr>
        <p:spPr>
          <a:xfrm>
            <a:off x="594911" y="6092328"/>
            <a:ext cx="3349128" cy="738664"/>
          </a:xfrm>
          <a:prstGeom prst="rect">
            <a:avLst/>
          </a:prstGeom>
          <a:noFill/>
        </p:spPr>
        <p:txBody>
          <a:bodyPr wrap="square" rtlCol="0">
            <a:spAutoFit/>
          </a:bodyPr>
          <a:lstStyle/>
          <a:p>
            <a:r>
              <a:rPr lang="es-CL" dirty="0" smtClean="0"/>
              <a:t>Fuente: Foro Iberoamericano de Justicia Ambiental. </a:t>
            </a:r>
            <a:r>
              <a:rPr lang="es-CL" dirty="0" smtClean="0">
                <a:hlinkClick r:id="rId4"/>
              </a:rPr>
              <a:t>www.pjud.cl</a:t>
            </a:r>
            <a:endParaRPr lang="es-CL" dirty="0" smtClean="0"/>
          </a:p>
          <a:p>
            <a:endParaRPr lang="es-CL" dirty="0"/>
          </a:p>
        </p:txBody>
      </p:sp>
    </p:spTree>
    <p:extLst>
      <p:ext uri="{BB962C8B-B14F-4D97-AF65-F5344CB8AC3E}">
        <p14:creationId xmlns:p14="http://schemas.microsoft.com/office/powerpoint/2010/main" val="2274626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F06CF00A-3495-AE40-9F85-142CCD7EA415}"/>
              </a:ext>
            </a:extLst>
          </p:cNvPr>
          <p:cNvPicPr>
            <a:picLocks noChangeAspect="1"/>
          </p:cNvPicPr>
          <p:nvPr/>
        </p:nvPicPr>
        <p:blipFill rotWithShape="1">
          <a:blip r:embed="rId2"/>
          <a:srcRect t="38832" b="16941"/>
          <a:stretch/>
        </p:blipFill>
        <p:spPr>
          <a:xfrm>
            <a:off x="213360" y="10"/>
            <a:ext cx="11978640" cy="6857990"/>
          </a:xfrm>
          <a:custGeom>
            <a:avLst/>
            <a:gdLst/>
            <a:ahLst/>
            <a:cxnLst/>
            <a:rect l="l" t="t" r="r" b="b"/>
            <a:pathLst>
              <a:path w="11841276" h="6858000">
                <a:moveTo>
                  <a:pt x="0" y="0"/>
                </a:moveTo>
                <a:lnTo>
                  <a:pt x="11841276" y="0"/>
                </a:lnTo>
                <a:lnTo>
                  <a:pt x="11841276" y="6858000"/>
                </a:lnTo>
                <a:lnTo>
                  <a:pt x="3176154" y="6858000"/>
                </a:lnTo>
                <a:close/>
              </a:path>
            </a:pathLst>
          </a:custGeom>
        </p:spPr>
      </p:pic>
      <p:sp>
        <p:nvSpPr>
          <p:cNvPr id="27" name="Freeform: Shape 26">
            <a:extLst>
              <a:ext uri="{FF2B5EF4-FFF2-40B4-BE49-F238E27FC236}">
                <a16:creationId xmlns="" xmlns:a16="http://schemas.microsoft.com/office/drawing/2014/main" id="{A4D1609B-102A-4C77-86A2-ACB29FB96D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352050" cy="6858478"/>
          </a:xfrm>
          <a:custGeom>
            <a:avLst/>
            <a:gdLst>
              <a:gd name="connsiteX0" fmla="*/ 4352050 w 4352050"/>
              <a:gd name="connsiteY0" fmla="*/ 6858478 h 6858478"/>
              <a:gd name="connsiteX1" fmla="*/ 0 w 4352050"/>
              <a:gd name="connsiteY1" fmla="*/ 6858478 h 6858478"/>
              <a:gd name="connsiteX2" fmla="*/ 0 w 4352050"/>
              <a:gd name="connsiteY2" fmla="*/ 0 h 6858478"/>
              <a:gd name="connsiteX3" fmla="*/ 103870 w 4352050"/>
              <a:gd name="connsiteY3" fmla="*/ 0 h 6858478"/>
              <a:gd name="connsiteX4" fmla="*/ 1170098 w 4352050"/>
              <a:gd name="connsiteY4" fmla="*/ 0 h 6858478"/>
              <a:gd name="connsiteX5" fmla="*/ 1175675 w 435205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2050" h="6858478">
                <a:moveTo>
                  <a:pt x="4352050" y="6858478"/>
                </a:moveTo>
                <a:lnTo>
                  <a:pt x="0" y="6858478"/>
                </a:lnTo>
                <a:lnTo>
                  <a:pt x="0" y="0"/>
                </a:lnTo>
                <a:lnTo>
                  <a:pt x="103870" y="0"/>
                </a:lnTo>
                <a:lnTo>
                  <a:pt x="1170098" y="0"/>
                </a:lnTo>
                <a:lnTo>
                  <a:pt x="1175675"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 xmlns:a16="http://schemas.microsoft.com/office/drawing/2014/main" id="{38CA0C41-9332-42E9-BF4A-5DB3363BE1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524051" cy="6858478"/>
          </a:xfrm>
          <a:custGeom>
            <a:avLst/>
            <a:gdLst>
              <a:gd name="connsiteX0" fmla="*/ 3524051 w 3524051"/>
              <a:gd name="connsiteY0" fmla="*/ 6858478 h 6858478"/>
              <a:gd name="connsiteX1" fmla="*/ 0 w 3524051"/>
              <a:gd name="connsiteY1" fmla="*/ 6858478 h 6858478"/>
              <a:gd name="connsiteX2" fmla="*/ 0 w 3524051"/>
              <a:gd name="connsiteY2" fmla="*/ 0 h 6858478"/>
              <a:gd name="connsiteX3" fmla="*/ 342099 w 3524051"/>
              <a:gd name="connsiteY3" fmla="*/ 0 h 6858478"/>
              <a:gd name="connsiteX4" fmla="*/ 347676 w 3524051"/>
              <a:gd name="connsiteY4" fmla="*/ 0 h 685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051" h="6858478">
                <a:moveTo>
                  <a:pt x="3524051" y="6858478"/>
                </a:moveTo>
                <a:lnTo>
                  <a:pt x="0" y="6858478"/>
                </a:lnTo>
                <a:lnTo>
                  <a:pt x="0" y="0"/>
                </a:lnTo>
                <a:lnTo>
                  <a:pt x="342099" y="0"/>
                </a:lnTo>
                <a:lnTo>
                  <a:pt x="347676"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uadroTexto 3"/>
          <p:cNvSpPr txBox="1"/>
          <p:nvPr/>
        </p:nvSpPr>
        <p:spPr>
          <a:xfrm>
            <a:off x="3110190" y="2657645"/>
            <a:ext cx="7208322" cy="3360716"/>
          </a:xfrm>
          <a:prstGeom prst="rect">
            <a:avLst/>
          </a:prstGeom>
          <a:noFill/>
        </p:spPr>
        <p:txBody>
          <a:bodyPr wrap="square" rtlCol="0">
            <a:spAutoFit/>
          </a:bodyPr>
          <a:lstStyle/>
          <a:p>
            <a:endParaRPr lang="es-CL" dirty="0"/>
          </a:p>
        </p:txBody>
      </p:sp>
      <p:sp>
        <p:nvSpPr>
          <p:cNvPr id="5" name="CuadroTexto 4"/>
          <p:cNvSpPr txBox="1"/>
          <p:nvPr/>
        </p:nvSpPr>
        <p:spPr>
          <a:xfrm>
            <a:off x="385590" y="1377108"/>
            <a:ext cx="3966460" cy="1569660"/>
          </a:xfrm>
          <a:prstGeom prst="rect">
            <a:avLst/>
          </a:prstGeom>
          <a:noFill/>
        </p:spPr>
        <p:txBody>
          <a:bodyPr wrap="square" rtlCol="0">
            <a:spAutoFit/>
          </a:bodyPr>
          <a:lstStyle/>
          <a:p>
            <a:r>
              <a:rPr lang="es-CL" sz="3200" dirty="0" smtClean="0">
                <a:solidFill>
                  <a:schemeClr val="bg1"/>
                </a:solidFill>
                <a:latin typeface="Calibri" panose="020F0502020204030204" pitchFamily="34" charset="0"/>
              </a:rPr>
              <a:t>Fuentes de los Principios del derecho Ambiental</a:t>
            </a:r>
            <a:endParaRPr lang="es-CL" sz="3200" dirty="0">
              <a:solidFill>
                <a:schemeClr val="bg1"/>
              </a:solidFill>
              <a:latin typeface="Calibri" panose="020F0502020204030204" pitchFamily="34" charset="0"/>
            </a:endParaRPr>
          </a:p>
        </p:txBody>
      </p:sp>
      <p:sp>
        <p:nvSpPr>
          <p:cNvPr id="6" name="Pentágono 5"/>
          <p:cNvSpPr/>
          <p:nvPr/>
        </p:nvSpPr>
        <p:spPr>
          <a:xfrm>
            <a:off x="517793" y="3701667"/>
            <a:ext cx="2776250" cy="1498294"/>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solidFill>
                <a:srgbClr val="FFC000"/>
              </a:solidFill>
            </a:endParaRPr>
          </a:p>
        </p:txBody>
      </p:sp>
      <p:sp>
        <p:nvSpPr>
          <p:cNvPr id="15" name="CuadroTexto 14"/>
          <p:cNvSpPr txBox="1"/>
          <p:nvPr/>
        </p:nvSpPr>
        <p:spPr>
          <a:xfrm>
            <a:off x="517793" y="3687869"/>
            <a:ext cx="2592397" cy="1323439"/>
          </a:xfrm>
          <a:prstGeom prst="rect">
            <a:avLst/>
          </a:prstGeom>
          <a:noFill/>
        </p:spPr>
        <p:txBody>
          <a:bodyPr wrap="square" rtlCol="0">
            <a:spAutoFit/>
          </a:bodyPr>
          <a:lstStyle/>
          <a:p>
            <a:r>
              <a:rPr lang="es-CL" sz="1600" dirty="0" smtClean="0">
                <a:solidFill>
                  <a:schemeClr val="bg1"/>
                </a:solidFill>
                <a:latin typeface="Calibri" panose="020F0502020204030204" pitchFamily="34" charset="0"/>
              </a:rPr>
              <a:t>Tratados Internacionales</a:t>
            </a:r>
          </a:p>
          <a:p>
            <a:r>
              <a:rPr lang="es-CL" sz="1600" dirty="0" smtClean="0">
                <a:solidFill>
                  <a:schemeClr val="bg1"/>
                </a:solidFill>
                <a:latin typeface="Calibri" panose="020F0502020204030204" pitchFamily="34" charset="0"/>
              </a:rPr>
              <a:t>Declaraciones de organismos internacionales</a:t>
            </a:r>
          </a:p>
          <a:p>
            <a:r>
              <a:rPr lang="es-CL" sz="1600" dirty="0" smtClean="0">
                <a:solidFill>
                  <a:schemeClr val="bg1"/>
                </a:solidFill>
                <a:latin typeface="Calibri" panose="020F0502020204030204" pitchFamily="34" charset="0"/>
              </a:rPr>
              <a:t>e Instrumentos Internacionales</a:t>
            </a:r>
            <a:endParaRPr lang="es-CL" sz="1600" dirty="0">
              <a:solidFill>
                <a:schemeClr val="bg1"/>
              </a:solidFill>
              <a:latin typeface="Calibri" panose="020F0502020204030204" pitchFamily="34" charset="0"/>
            </a:endParaRPr>
          </a:p>
        </p:txBody>
      </p:sp>
      <p:sp>
        <p:nvSpPr>
          <p:cNvPr id="16" name="Pentágono 15"/>
          <p:cNvSpPr/>
          <p:nvPr/>
        </p:nvSpPr>
        <p:spPr>
          <a:xfrm>
            <a:off x="2543646" y="4927534"/>
            <a:ext cx="3205521" cy="1677345"/>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L"/>
          </a:p>
        </p:txBody>
      </p:sp>
      <p:sp>
        <p:nvSpPr>
          <p:cNvPr id="17" name="CuadroTexto 16"/>
          <p:cNvSpPr txBox="1"/>
          <p:nvPr/>
        </p:nvSpPr>
        <p:spPr>
          <a:xfrm>
            <a:off x="2836455" y="5016363"/>
            <a:ext cx="2604021" cy="1384995"/>
          </a:xfrm>
          <a:prstGeom prst="rect">
            <a:avLst/>
          </a:prstGeom>
          <a:noFill/>
        </p:spPr>
        <p:txBody>
          <a:bodyPr wrap="square" rtlCol="0">
            <a:spAutoFit/>
          </a:bodyPr>
          <a:lstStyle/>
          <a:p>
            <a:r>
              <a:rPr lang="es-CL" dirty="0" smtClean="0">
                <a:solidFill>
                  <a:schemeClr val="bg1"/>
                </a:solidFill>
              </a:rPr>
              <a:t>Normas Constitucionales</a:t>
            </a:r>
          </a:p>
          <a:p>
            <a:r>
              <a:rPr lang="es-CL" dirty="0" smtClean="0">
                <a:solidFill>
                  <a:schemeClr val="bg1"/>
                </a:solidFill>
              </a:rPr>
              <a:t>Leyes Orgánicas Constitucionales</a:t>
            </a:r>
          </a:p>
          <a:p>
            <a:r>
              <a:rPr lang="es-CL" dirty="0" smtClean="0">
                <a:solidFill>
                  <a:schemeClr val="bg1"/>
                </a:solidFill>
              </a:rPr>
              <a:t>Leyes generales </a:t>
            </a:r>
          </a:p>
          <a:p>
            <a:r>
              <a:rPr lang="es-CL" dirty="0" smtClean="0">
                <a:solidFill>
                  <a:schemeClr val="bg1"/>
                </a:solidFill>
              </a:rPr>
              <a:t>Otras fuentes: jurisprudencia y doctrina</a:t>
            </a:r>
            <a:endParaRPr lang="es-CL" dirty="0">
              <a:solidFill>
                <a:schemeClr val="bg1"/>
              </a:solidFill>
            </a:endParaRPr>
          </a:p>
        </p:txBody>
      </p:sp>
    </p:spTree>
    <p:extLst>
      <p:ext uri="{BB962C8B-B14F-4D97-AF65-F5344CB8AC3E}">
        <p14:creationId xmlns:p14="http://schemas.microsoft.com/office/powerpoint/2010/main" val="1232939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379" y="237506"/>
            <a:ext cx="5028809" cy="1819893"/>
          </a:xfrm>
        </p:spPr>
        <p:txBody>
          <a:bodyPr>
            <a:normAutofit fontScale="90000"/>
          </a:bodyPr>
          <a:lstStyle/>
          <a:p>
            <a:r>
              <a:rPr lang="es-ES" dirty="0" smtClean="0"/>
              <a:t/>
            </a:r>
            <a:br>
              <a:rPr lang="es-ES" dirty="0" smtClean="0"/>
            </a:br>
            <a:r>
              <a:rPr lang="es-ES" dirty="0"/>
              <a:t/>
            </a:r>
            <a:br>
              <a:rPr lang="es-ES" dirty="0"/>
            </a:br>
            <a:r>
              <a:rPr lang="es-ES" dirty="0" smtClean="0"/>
              <a:t/>
            </a:r>
            <a:br>
              <a:rPr lang="es-ES" dirty="0" smtClean="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a:t> </a:t>
            </a:r>
            <a:r>
              <a:rPr lang="es-CL" dirty="0"/>
              <a:t/>
            </a:r>
            <a:br>
              <a:rPr lang="es-CL" dirty="0"/>
            </a:br>
            <a:endParaRPr lang="es-CL" dirty="0"/>
          </a:p>
        </p:txBody>
      </p:sp>
      <p:sp>
        <p:nvSpPr>
          <p:cNvPr id="3" name="Marcador de texto 2"/>
          <p:cNvSpPr>
            <a:spLocks noGrp="1"/>
          </p:cNvSpPr>
          <p:nvPr>
            <p:ph type="body" idx="1"/>
          </p:nvPr>
        </p:nvSpPr>
        <p:spPr/>
        <p:txBody>
          <a:bodyPr>
            <a:normAutofit/>
          </a:bodyPr>
          <a:lstStyle/>
          <a:p>
            <a:pPr lvl="0"/>
            <a:r>
              <a:rPr lang="es-ES" sz="1800" dirty="0">
                <a:latin typeface="Calibri" panose="020F0502020204030204" pitchFamily="34" charset="0"/>
              </a:rPr>
              <a:t>El deber de los Estados de Asegurar el uso sustentable de los recursos naturales</a:t>
            </a:r>
            <a:endParaRPr lang="es-CL" sz="1800" dirty="0">
              <a:latin typeface="Calibri" panose="020F0502020204030204" pitchFamily="34" charset="0"/>
            </a:endParaRPr>
          </a:p>
          <a:p>
            <a:pPr lvl="0"/>
            <a:r>
              <a:rPr lang="es-ES" sz="1800" dirty="0">
                <a:latin typeface="Calibri" panose="020F0502020204030204" pitchFamily="34" charset="0"/>
              </a:rPr>
              <a:t>El principio de equidad y erradicación de la pobreza</a:t>
            </a:r>
            <a:endParaRPr lang="es-CL" sz="1800" dirty="0">
              <a:latin typeface="Calibri" panose="020F0502020204030204" pitchFamily="34" charset="0"/>
            </a:endParaRPr>
          </a:p>
          <a:p>
            <a:pPr lvl="0"/>
            <a:r>
              <a:rPr lang="es-ES" sz="1800" dirty="0">
                <a:latin typeface="Calibri" panose="020F0502020204030204" pitchFamily="34" charset="0"/>
              </a:rPr>
              <a:t>El principio de las responsabilidades comunes pero diferenciadas</a:t>
            </a:r>
            <a:endParaRPr lang="es-CL" sz="1800" dirty="0">
              <a:latin typeface="Calibri" panose="020F0502020204030204" pitchFamily="34" charset="0"/>
            </a:endParaRPr>
          </a:p>
          <a:p>
            <a:pPr lvl="0"/>
            <a:r>
              <a:rPr lang="es-ES" sz="1800" dirty="0">
                <a:latin typeface="Calibri" panose="020F0502020204030204" pitchFamily="34" charset="0"/>
              </a:rPr>
              <a:t>El principio del enfoque precautorio a la salud humana, los recursos naturales y los ecosistemas</a:t>
            </a:r>
            <a:endParaRPr lang="es-CL" sz="1800" dirty="0">
              <a:latin typeface="Calibri" panose="020F0502020204030204" pitchFamily="34" charset="0"/>
            </a:endParaRPr>
          </a:p>
          <a:p>
            <a:pPr lvl="0"/>
            <a:r>
              <a:rPr lang="es-ES" sz="1800" dirty="0">
                <a:latin typeface="Calibri" panose="020F0502020204030204" pitchFamily="34" charset="0"/>
              </a:rPr>
              <a:t>El principio de gobernabilidad</a:t>
            </a:r>
            <a:endParaRPr lang="es-CL" sz="1800" dirty="0">
              <a:latin typeface="Calibri" panose="020F0502020204030204" pitchFamily="34" charset="0"/>
            </a:endParaRPr>
          </a:p>
          <a:p>
            <a:pPr lvl="0"/>
            <a:r>
              <a:rPr lang="es-ES" sz="1800" dirty="0">
                <a:latin typeface="Calibri" panose="020F0502020204030204" pitchFamily="34" charset="0"/>
              </a:rPr>
              <a:t>El principio de integración e interrelación en particular de los derechos humanos y objetivos sociales, económicos y ambientales</a:t>
            </a:r>
            <a:endParaRPr lang="es-CL" sz="1800" dirty="0">
              <a:latin typeface="Calibri" panose="020F0502020204030204" pitchFamily="34" charset="0"/>
            </a:endParaRPr>
          </a:p>
          <a:p>
            <a:pPr lvl="0"/>
            <a:r>
              <a:rPr lang="es-ES" sz="1800" dirty="0">
                <a:latin typeface="Calibri" panose="020F0502020204030204" pitchFamily="34" charset="0"/>
              </a:rPr>
              <a:t>Principio de la participación pública y acceso a la información y a la justicia</a:t>
            </a:r>
            <a:endParaRPr lang="es-CL" sz="1800" dirty="0">
              <a:latin typeface="Calibri" panose="020F0502020204030204" pitchFamily="34" charset="0"/>
            </a:endParaRPr>
          </a:p>
          <a:p>
            <a:endParaRPr lang="es-CL" sz="1800" dirty="0">
              <a:latin typeface="Calibri" panose="020F0502020204030204" pitchFamily="34" charset="0"/>
            </a:endParaRPr>
          </a:p>
        </p:txBody>
      </p:sp>
      <p:sp>
        <p:nvSpPr>
          <p:cNvPr id="4" name="Marcador de texto 3"/>
          <p:cNvSpPr>
            <a:spLocks noGrp="1"/>
          </p:cNvSpPr>
          <p:nvPr>
            <p:ph type="body" idx="2"/>
          </p:nvPr>
        </p:nvSpPr>
        <p:spPr>
          <a:xfrm>
            <a:off x="451262" y="2057400"/>
            <a:ext cx="4320763" cy="3811588"/>
          </a:xfrm>
        </p:spPr>
        <p:txBody>
          <a:bodyPr>
            <a:normAutofit/>
          </a:bodyPr>
          <a:lstStyle/>
          <a:p>
            <a:r>
              <a:rPr lang="es-ES" sz="3200" b="1" dirty="0">
                <a:latin typeface="Calibri" panose="020F0502020204030204" pitchFamily="34" charset="0"/>
              </a:rPr>
              <a:t>Se habla de principios del Derecho</a:t>
            </a:r>
            <a:r>
              <a:rPr lang="es-CL" sz="3200" b="1" dirty="0">
                <a:latin typeface="Calibri" panose="020F0502020204030204" pitchFamily="34" charset="0"/>
              </a:rPr>
              <a:t/>
            </a:r>
            <a:br>
              <a:rPr lang="es-CL" sz="3200" b="1" dirty="0">
                <a:latin typeface="Calibri" panose="020F0502020204030204" pitchFamily="34" charset="0"/>
              </a:rPr>
            </a:br>
            <a:r>
              <a:rPr lang="es-ES" sz="3200" b="1" dirty="0">
                <a:latin typeface="Calibri" panose="020F0502020204030204" pitchFamily="34" charset="0"/>
              </a:rPr>
              <a:t>Internacional del Desarrollo Sostenible</a:t>
            </a:r>
            <a:r>
              <a:rPr lang="es-CL" sz="3200" b="1" dirty="0">
                <a:latin typeface="Calibri" panose="020F0502020204030204" pitchFamily="34" charset="0"/>
              </a:rPr>
              <a:t/>
            </a:r>
            <a:br>
              <a:rPr lang="es-CL" sz="3200" b="1" dirty="0">
                <a:latin typeface="Calibri" panose="020F0502020204030204" pitchFamily="34" charset="0"/>
              </a:rPr>
            </a:br>
            <a:endParaRPr lang="es-CL" sz="3200" b="1" dirty="0" smtClean="0">
              <a:latin typeface="Calibri" panose="020F0502020204030204" pitchFamily="34" charset="0"/>
            </a:endParaRPr>
          </a:p>
          <a:p>
            <a:endParaRPr lang="es-CL" sz="3200" b="1" dirty="0">
              <a:latin typeface="Calibri" panose="020F0502020204030204" pitchFamily="34" charset="0"/>
            </a:endParaRPr>
          </a:p>
          <a:p>
            <a:r>
              <a:rPr lang="es-ES" sz="1300" dirty="0"/>
              <a:t>Declaración Nueva </a:t>
            </a:r>
            <a:r>
              <a:rPr lang="es-ES" sz="1300" dirty="0" err="1"/>
              <a:t>Dehli</a:t>
            </a:r>
            <a:r>
              <a:rPr lang="es-ES" sz="1300" dirty="0"/>
              <a:t> 2002 Asociación Internacional de Derecho </a:t>
            </a:r>
            <a:r>
              <a:rPr lang="es-ES" sz="1300" dirty="0" smtClean="0"/>
              <a:t>Internacional. (v. Durán, 2021)</a:t>
            </a:r>
            <a:endParaRPr lang="es-CL" sz="1300" dirty="0"/>
          </a:p>
          <a:p>
            <a:endParaRPr lang="es-CL" sz="3200" b="1" dirty="0">
              <a:latin typeface="Calibri" panose="020F0502020204030204" pitchFamily="34" charset="0"/>
            </a:endParaRPr>
          </a:p>
        </p:txBody>
      </p:sp>
    </p:spTree>
    <p:extLst>
      <p:ext uri="{BB962C8B-B14F-4D97-AF65-F5344CB8AC3E}">
        <p14:creationId xmlns:p14="http://schemas.microsoft.com/office/powerpoint/2010/main" val="3162427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7" name="Rectangle 8">
            <a:extLst>
              <a:ext uri="{FF2B5EF4-FFF2-40B4-BE49-F238E27FC236}">
                <a16:creationId xmlns="" xmlns:a16="http://schemas.microsoft.com/office/drawing/2014/main" id="{1D50F262-343C-4101-AB3C-9DA1072F73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 xmlns:a16="http://schemas.microsoft.com/office/drawing/2014/main" id="{12532BD7-60A0-1B49-973E-71F1A517DEC2}"/>
              </a:ext>
            </a:extLst>
          </p:cNvPr>
          <p:cNvPicPr>
            <a:picLocks noChangeAspect="1"/>
          </p:cNvPicPr>
          <p:nvPr/>
        </p:nvPicPr>
        <p:blipFill rotWithShape="1">
          <a:blip r:embed="rId2"/>
          <a:srcRect t="5968"/>
          <a:stretch/>
        </p:blipFill>
        <p:spPr>
          <a:xfrm>
            <a:off x="3735126" y="44468"/>
            <a:ext cx="4511230" cy="6857999"/>
          </a:xfrm>
          <a:custGeom>
            <a:avLst/>
            <a:gdLst/>
            <a:ahLst/>
            <a:cxnLst/>
            <a:rect l="l" t="t" r="r" b="b"/>
            <a:pathLst>
              <a:path w="4942298" h="6857999">
                <a:moveTo>
                  <a:pt x="0" y="0"/>
                </a:moveTo>
                <a:lnTo>
                  <a:pt x="4164238" y="0"/>
                </a:lnTo>
                <a:lnTo>
                  <a:pt x="4271743" y="210478"/>
                </a:lnTo>
                <a:cubicBezTo>
                  <a:pt x="4695097" y="1127919"/>
                  <a:pt x="4942298" y="2233909"/>
                  <a:pt x="4942298" y="3424428"/>
                </a:cubicBezTo>
                <a:cubicBezTo>
                  <a:pt x="4942298" y="4614948"/>
                  <a:pt x="4695097" y="5720938"/>
                  <a:pt x="4271743" y="6638378"/>
                </a:cubicBezTo>
                <a:lnTo>
                  <a:pt x="4159568" y="6857999"/>
                </a:lnTo>
                <a:lnTo>
                  <a:pt x="49488" y="6857999"/>
                </a:lnTo>
                <a:lnTo>
                  <a:pt x="119616" y="6721637"/>
                </a:lnTo>
                <a:cubicBezTo>
                  <a:pt x="540124" y="5863919"/>
                  <a:pt x="796416" y="4724528"/>
                  <a:pt x="796416" y="3474162"/>
                </a:cubicBezTo>
                <a:cubicBezTo>
                  <a:pt x="796416" y="2140439"/>
                  <a:pt x="504812" y="932979"/>
                  <a:pt x="33352" y="58950"/>
                </a:cubicBezTo>
                <a:close/>
              </a:path>
            </a:pathLst>
          </a:custGeom>
          <a:solidFill>
            <a:schemeClr val="accent4">
              <a:lumMod val="75000"/>
            </a:schemeClr>
          </a:solidFill>
          <a:ln w="19050">
            <a:solidFill>
              <a:srgbClr val="FFC000"/>
            </a:solidFill>
          </a:ln>
          <a:effectLst>
            <a:glow rad="228600">
              <a:schemeClr val="accent3">
                <a:satMod val="175000"/>
                <a:alpha val="40000"/>
              </a:schemeClr>
            </a:glow>
            <a:softEdge rad="317500"/>
          </a:effectLst>
        </p:spPr>
      </p:pic>
      <p:sp useBgFill="1">
        <p:nvSpPr>
          <p:cNvPr id="38" name="Freeform: Shape 10">
            <a:extLst>
              <a:ext uri="{FF2B5EF4-FFF2-40B4-BE49-F238E27FC236}">
                <a16:creationId xmlns="" xmlns:a16="http://schemas.microsoft.com/office/drawing/2014/main" id="{6A0924B3-0260-445E-AFD7-9533C0D1B3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 name="Freeform: Shape 12">
            <a:extLst>
              <a:ext uri="{FF2B5EF4-FFF2-40B4-BE49-F238E27FC236}">
                <a16:creationId xmlns="" xmlns:a16="http://schemas.microsoft.com/office/drawing/2014/main" id="{7C34E8CB-B972-4A94-8469-315C10C2AA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s-ES" sz="1800"/>
              <a:t>Principios consagrados en la Declaración de Río 92</a:t>
            </a:r>
            <a:endParaRPr lang="es-CL" sz="1800"/>
          </a:p>
        </p:txBody>
      </p:sp>
      <p:sp>
        <p:nvSpPr>
          <p:cNvPr id="2" name="Título 1">
            <a:extLst>
              <a:ext uri="{FF2B5EF4-FFF2-40B4-BE49-F238E27FC236}">
                <a16:creationId xmlns="" xmlns:a16="http://schemas.microsoft.com/office/drawing/2014/main" id="{8979C9E9-1B8F-4C46-98E2-CF829E9C15EB}"/>
              </a:ext>
            </a:extLst>
          </p:cNvPr>
          <p:cNvSpPr>
            <a:spLocks noGrp="1"/>
          </p:cNvSpPr>
          <p:nvPr>
            <p:ph type="title"/>
          </p:nvPr>
        </p:nvSpPr>
        <p:spPr>
          <a:xfrm>
            <a:off x="489096" y="18323"/>
            <a:ext cx="4154156" cy="1886242"/>
          </a:xfrm>
        </p:spPr>
        <p:txBody>
          <a:bodyPr vert="horz" lIns="91440" tIns="45720" rIns="91440" bIns="45720" rtlCol="0" anchor="b">
            <a:noAutofit/>
          </a:bodyPr>
          <a:lstStyle/>
          <a:p>
            <a:pPr algn="ctr"/>
            <a:r>
              <a:rPr lang="en-US" sz="3200" b="1" kern="1200" dirty="0" err="1">
                <a:solidFill>
                  <a:schemeClr val="accent6">
                    <a:lumMod val="50000"/>
                  </a:schemeClr>
                </a:solidFill>
                <a:latin typeface="+mj-lt"/>
                <a:ea typeface="+mj-ea"/>
                <a:cs typeface="+mj-cs"/>
              </a:rPr>
              <a:t>Consagración</a:t>
            </a:r>
            <a:r>
              <a:rPr lang="en-US" sz="3200" b="1" kern="1200" dirty="0">
                <a:solidFill>
                  <a:schemeClr val="accent6">
                    <a:lumMod val="50000"/>
                  </a:schemeClr>
                </a:solidFill>
                <a:latin typeface="+mj-lt"/>
                <a:ea typeface="+mj-ea"/>
                <a:cs typeface="+mj-cs"/>
              </a:rPr>
              <a:t> de los PDA </a:t>
            </a:r>
          </a:p>
        </p:txBody>
      </p:sp>
      <p:sp>
        <p:nvSpPr>
          <p:cNvPr id="40" name="Rectangle 14">
            <a:extLst>
              <a:ext uri="{FF2B5EF4-FFF2-40B4-BE49-F238E27FC236}">
                <a16:creationId xmlns="" xmlns:a16="http://schemas.microsoft.com/office/drawing/2014/main" id="{114A821F-8663-46BA-8CC0-D4C44F639F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41" name="Rectangle 16">
            <a:extLst>
              <a:ext uri="{FF2B5EF4-FFF2-40B4-BE49-F238E27FC236}">
                <a16:creationId xmlns="" xmlns:a16="http://schemas.microsoft.com/office/drawing/2014/main" id="{67EF550F-47CE-4FB2-9DAC-12AD835C83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a:extLst>
              <a:ext uri="{FF2B5EF4-FFF2-40B4-BE49-F238E27FC236}">
                <a16:creationId xmlns="" xmlns:a16="http://schemas.microsoft.com/office/drawing/2014/main" id="{2C809F4D-4818-CD40-9293-962CDFCFAD26}"/>
              </a:ext>
            </a:extLst>
          </p:cNvPr>
          <p:cNvSpPr txBox="1"/>
          <p:nvPr/>
        </p:nvSpPr>
        <p:spPr>
          <a:xfrm>
            <a:off x="9108375" y="2030681"/>
            <a:ext cx="2624446" cy="307777"/>
          </a:xfrm>
          <a:prstGeom prst="rect">
            <a:avLst/>
          </a:prstGeom>
          <a:noFill/>
        </p:spPr>
        <p:txBody>
          <a:bodyPr wrap="square" rtlCol="0">
            <a:spAutoFit/>
          </a:bodyPr>
          <a:lstStyle/>
          <a:p>
            <a:r>
              <a:rPr lang="es-CL" dirty="0"/>
              <a:t>“</a:t>
            </a:r>
          </a:p>
        </p:txBody>
      </p:sp>
      <p:sp>
        <p:nvSpPr>
          <p:cNvPr id="3" name="CuadroTexto 2"/>
          <p:cNvSpPr txBox="1"/>
          <p:nvPr/>
        </p:nvSpPr>
        <p:spPr>
          <a:xfrm>
            <a:off x="724395" y="2529444"/>
            <a:ext cx="3662109" cy="1415772"/>
          </a:xfrm>
          <a:prstGeom prst="rect">
            <a:avLst/>
          </a:prstGeom>
          <a:noFill/>
        </p:spPr>
        <p:txBody>
          <a:bodyPr wrap="square" rtlCol="0">
            <a:spAutoFit/>
          </a:bodyPr>
          <a:lstStyle/>
          <a:p>
            <a:r>
              <a:rPr lang="es-ES" sz="2400" b="1" dirty="0">
                <a:solidFill>
                  <a:srgbClr val="006666"/>
                </a:solidFill>
              </a:rPr>
              <a:t>Principios consagrados en la Declaración de Río 92</a:t>
            </a:r>
            <a:endParaRPr lang="es-CL" sz="2400" b="1" dirty="0">
              <a:solidFill>
                <a:srgbClr val="006666"/>
              </a:solidFill>
            </a:endParaRPr>
          </a:p>
          <a:p>
            <a:endParaRPr lang="es-CL" dirty="0"/>
          </a:p>
        </p:txBody>
      </p:sp>
      <p:sp>
        <p:nvSpPr>
          <p:cNvPr id="6" name="CuadroTexto 5"/>
          <p:cNvSpPr txBox="1"/>
          <p:nvPr/>
        </p:nvSpPr>
        <p:spPr>
          <a:xfrm>
            <a:off x="8561734" y="293850"/>
            <a:ext cx="3753324" cy="5262979"/>
          </a:xfrm>
          <a:prstGeom prst="rect">
            <a:avLst/>
          </a:prstGeom>
          <a:noFill/>
        </p:spPr>
        <p:txBody>
          <a:bodyPr wrap="square" rtlCol="0">
            <a:spAutoFit/>
          </a:bodyPr>
          <a:lstStyle/>
          <a:p>
            <a:pPr lvl="0"/>
            <a:endParaRPr lang="es-ES" dirty="0" smtClean="0"/>
          </a:p>
          <a:p>
            <a:pPr lvl="0"/>
            <a:r>
              <a:rPr lang="es-ES" dirty="0" err="1" smtClean="0"/>
              <a:t>Ppio</a:t>
            </a:r>
            <a:r>
              <a:rPr lang="es-ES" dirty="0" smtClean="0"/>
              <a:t> </a:t>
            </a:r>
            <a:r>
              <a:rPr lang="es-ES" dirty="0"/>
              <a:t>2	(21 Estocolmo)</a:t>
            </a:r>
            <a:endParaRPr lang="es-CL" dirty="0"/>
          </a:p>
          <a:p>
            <a:pPr lvl="0"/>
            <a:r>
              <a:rPr lang="es-ES" dirty="0" err="1"/>
              <a:t>Ppio</a:t>
            </a:r>
            <a:r>
              <a:rPr lang="es-ES" dirty="0"/>
              <a:t> 3	Desarrollo sustentable</a:t>
            </a:r>
            <a:endParaRPr lang="es-CL" dirty="0"/>
          </a:p>
          <a:p>
            <a:pPr lvl="0"/>
            <a:r>
              <a:rPr lang="es-ES" dirty="0" err="1"/>
              <a:t>Ppios</a:t>
            </a:r>
            <a:r>
              <a:rPr lang="es-ES" dirty="0"/>
              <a:t> 6 y 7	Responsabilidades comunes pero diferenciadas</a:t>
            </a:r>
            <a:endParaRPr lang="es-CL" dirty="0"/>
          </a:p>
          <a:p>
            <a:pPr lvl="0"/>
            <a:r>
              <a:rPr lang="es-ES" dirty="0" err="1"/>
              <a:t>Ppio</a:t>
            </a:r>
            <a:r>
              <a:rPr lang="es-ES" dirty="0"/>
              <a:t> 9:	Cooperación (intercambio técnico, científico y tecnológico entre los Estados)</a:t>
            </a:r>
            <a:endParaRPr lang="es-CL" dirty="0"/>
          </a:p>
          <a:p>
            <a:pPr lvl="0"/>
            <a:r>
              <a:rPr lang="es-ES" dirty="0" err="1"/>
              <a:t>Ppio</a:t>
            </a:r>
            <a:r>
              <a:rPr lang="es-ES" dirty="0"/>
              <a:t> 10:	Participación ciudadana y acceso a la</a:t>
            </a:r>
            <a:endParaRPr lang="es-CL" dirty="0"/>
          </a:p>
          <a:p>
            <a:r>
              <a:rPr lang="es-ES" dirty="0"/>
              <a:t>información y a la Justicia</a:t>
            </a:r>
            <a:endParaRPr lang="es-CL" dirty="0"/>
          </a:p>
          <a:p>
            <a:pPr lvl="0"/>
            <a:r>
              <a:rPr lang="es-ES" dirty="0" err="1"/>
              <a:t>Ppio</a:t>
            </a:r>
            <a:r>
              <a:rPr lang="es-ES" dirty="0"/>
              <a:t> 13:	Desarrollo de la legislación nacional </a:t>
            </a:r>
            <a:r>
              <a:rPr lang="es-ES" dirty="0" smtClean="0"/>
              <a:t>e internacional </a:t>
            </a:r>
            <a:r>
              <a:rPr lang="es-ES" dirty="0"/>
              <a:t>sobre Responsabilidad por daño ambiental</a:t>
            </a:r>
            <a:endParaRPr lang="es-CL" dirty="0"/>
          </a:p>
          <a:p>
            <a:pPr lvl="0"/>
            <a:r>
              <a:rPr lang="es-ES" dirty="0" err="1"/>
              <a:t>Ppio</a:t>
            </a:r>
            <a:r>
              <a:rPr lang="es-ES" dirty="0"/>
              <a:t> 14:	Evitar desplazamiento y transferencia </a:t>
            </a:r>
            <a:r>
              <a:rPr lang="es-ES" dirty="0" smtClean="0"/>
              <a:t>de substancias </a:t>
            </a:r>
            <a:r>
              <a:rPr lang="es-ES" dirty="0"/>
              <a:t>nocivas (Basilea)</a:t>
            </a:r>
            <a:endParaRPr lang="es-CL" dirty="0"/>
          </a:p>
          <a:p>
            <a:pPr lvl="0"/>
            <a:r>
              <a:rPr lang="es-ES" dirty="0" err="1"/>
              <a:t>Ppio</a:t>
            </a:r>
            <a:r>
              <a:rPr lang="es-ES" dirty="0"/>
              <a:t> 15:	Principio de Precaución</a:t>
            </a:r>
            <a:endParaRPr lang="es-CL" dirty="0"/>
          </a:p>
          <a:p>
            <a:pPr lvl="0"/>
            <a:r>
              <a:rPr lang="es-ES" dirty="0" err="1"/>
              <a:t>Ppio</a:t>
            </a:r>
            <a:r>
              <a:rPr lang="es-ES" dirty="0"/>
              <a:t> 16:	Quién contamina paga</a:t>
            </a:r>
            <a:endParaRPr lang="es-CL" dirty="0"/>
          </a:p>
          <a:p>
            <a:pPr lvl="0"/>
            <a:r>
              <a:rPr lang="es-ES" dirty="0" err="1"/>
              <a:t>Ppio</a:t>
            </a:r>
            <a:r>
              <a:rPr lang="es-ES" dirty="0"/>
              <a:t> 17:	Obligación de EIA</a:t>
            </a:r>
            <a:endParaRPr lang="es-CL" dirty="0"/>
          </a:p>
          <a:p>
            <a:pPr lvl="0"/>
            <a:r>
              <a:rPr lang="es-ES" dirty="0" err="1"/>
              <a:t>Ppio</a:t>
            </a:r>
            <a:r>
              <a:rPr lang="es-ES" dirty="0"/>
              <a:t> 18:	Obligación de información a otros </a:t>
            </a:r>
            <a:r>
              <a:rPr lang="es-ES" dirty="0" smtClean="0"/>
              <a:t>Estados (</a:t>
            </a:r>
            <a:r>
              <a:rPr lang="es-ES" dirty="0"/>
              <a:t>catástrofes </a:t>
            </a:r>
            <a:r>
              <a:rPr lang="es-ES" dirty="0" smtClean="0"/>
              <a:t>y accidentes</a:t>
            </a:r>
            <a:r>
              <a:rPr lang="es-ES" dirty="0"/>
              <a:t>)</a:t>
            </a:r>
            <a:endParaRPr lang="es-CL" dirty="0"/>
          </a:p>
          <a:p>
            <a:r>
              <a:rPr lang="es-ES" dirty="0"/>
              <a:t/>
            </a:r>
            <a:br>
              <a:rPr lang="es-ES" dirty="0"/>
            </a:br>
            <a:endParaRPr lang="es-CL" dirty="0"/>
          </a:p>
        </p:txBody>
      </p:sp>
      <p:sp>
        <p:nvSpPr>
          <p:cNvPr id="9" name="Flecha izquierda y arriba 8"/>
          <p:cNvSpPr/>
          <p:nvPr/>
        </p:nvSpPr>
        <p:spPr>
          <a:xfrm>
            <a:off x="3275947" y="3681351"/>
            <a:ext cx="5373249" cy="863217"/>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76338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ShapesVTI">
  <a:themeElements>
    <a:clrScheme name="AnalogousFromRegularSeedLeftStep">
      <a:dk1>
        <a:srgbClr val="000000"/>
      </a:dk1>
      <a:lt1>
        <a:srgbClr val="FFFFFF"/>
      </a:lt1>
      <a:dk2>
        <a:srgbClr val="292441"/>
      </a:dk2>
      <a:lt2>
        <a:srgbClr val="E2E5E8"/>
      </a:lt2>
      <a:accent1>
        <a:srgbClr val="C38E4D"/>
      </a:accent1>
      <a:accent2>
        <a:srgbClr val="B14B3B"/>
      </a:accent2>
      <a:accent3>
        <a:srgbClr val="C34D6E"/>
      </a:accent3>
      <a:accent4>
        <a:srgbClr val="B13B8E"/>
      </a:accent4>
      <a:accent5>
        <a:srgbClr val="B54DC3"/>
      </a:accent5>
      <a:accent6>
        <a:srgbClr val="723BB1"/>
      </a:accent6>
      <a:hlink>
        <a:srgbClr val="3F79B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TotalTime>
  <Words>2230</Words>
  <Application>Microsoft Office PowerPoint</Application>
  <PresentationFormat>Panorámica</PresentationFormat>
  <Paragraphs>164</Paragraphs>
  <Slides>27</Slides>
  <Notes>0</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27</vt:i4>
      </vt:variant>
    </vt:vector>
  </HeadingPairs>
  <TitlesOfParts>
    <vt:vector size="40" baseType="lpstr">
      <vt:lpstr>Avenir Next LT Pro</vt:lpstr>
      <vt:lpstr>Calibri</vt:lpstr>
      <vt:lpstr>Century Gothic</vt:lpstr>
      <vt:lpstr>Calibri Light</vt:lpstr>
      <vt:lpstr>Impact</vt:lpstr>
      <vt:lpstr>Wingdings</vt:lpstr>
      <vt:lpstr>Arial Nova</vt:lpstr>
      <vt:lpstr>Batang</vt:lpstr>
      <vt:lpstr>Rockwell</vt:lpstr>
      <vt:lpstr>Candara</vt:lpstr>
      <vt:lpstr>Arial</vt:lpstr>
      <vt:lpstr>ShapesVTI</vt:lpstr>
      <vt:lpstr>Tema de Office</vt:lpstr>
      <vt:lpstr>Presentación de PowerPoint</vt:lpstr>
      <vt:lpstr>Presentación de PowerPoint</vt:lpstr>
      <vt:lpstr>Qué sabemos acerca de los principios del derecho ambiental?</vt:lpstr>
      <vt:lpstr>Hacia un concepto de  los PDA</vt:lpstr>
      <vt:lpstr>Presentación de PowerPoint</vt:lpstr>
      <vt:lpstr>Presentación de PowerPoint</vt:lpstr>
      <vt:lpstr>Presentación de PowerPoint</vt:lpstr>
      <vt:lpstr>          </vt:lpstr>
      <vt:lpstr>Consagración de los PDA </vt:lpstr>
      <vt:lpstr>Presentación de PowerPoint</vt:lpstr>
      <vt:lpstr>Presentación de PowerPoint</vt:lpstr>
      <vt:lpstr>   Cooperación con responsabilidades comunes pero diferenciadas (principio 7) </vt:lpstr>
      <vt:lpstr>   Principio 21 Declaración de la Conferencia de Naciones Unidas sobre el Medio Ambiente, Estocolmo, 06/1972./Principio 2 Declaración de Río, 06/1992   </vt:lpstr>
      <vt:lpstr>PRINCIPIO 16 de Río 1992 El que contamina paga</vt:lpstr>
      <vt:lpstr>                                                                                                                                                                                                                                                                                                                                    </vt:lpstr>
      <vt:lpstr>Aportes de Escazú</vt:lpstr>
      <vt:lpstr>Presentación de PowerPoint</vt:lpstr>
      <vt:lpstr>Presentación de PowerPoint</vt:lpstr>
      <vt:lpstr>Principios Generales</vt:lpstr>
      <vt:lpstr>Presentación de PowerPoint</vt:lpstr>
      <vt:lpstr>Presentación de PowerPoint</vt:lpstr>
      <vt:lpstr>Presentación de PowerPoint</vt:lpstr>
      <vt:lpstr>Presentación de PowerPoint</vt:lpstr>
      <vt:lpstr>Oficio 710 / 10 de abril de 2022/ Medio Ambiente</vt:lpstr>
      <vt:lpstr>Oficio 662 de 15 de marzo de 2022/ derechos Fundamentales</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Nora Gonzalez</dc:creator>
  <cp:lastModifiedBy>mnora</cp:lastModifiedBy>
  <cp:revision>55</cp:revision>
  <dcterms:created xsi:type="dcterms:W3CDTF">2021-10-07T14:22:34Z</dcterms:created>
  <dcterms:modified xsi:type="dcterms:W3CDTF">2022-04-19T18:17:01Z</dcterms:modified>
</cp:coreProperties>
</file>